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30"/>
  </p:notesMasterIdLst>
  <p:handoutMasterIdLst>
    <p:handoutMasterId r:id="rId31"/>
  </p:handoutMasterIdLst>
  <p:sldIdLst>
    <p:sldId id="256" r:id="rId2"/>
    <p:sldId id="290" r:id="rId3"/>
    <p:sldId id="300" r:id="rId4"/>
    <p:sldId id="302" r:id="rId5"/>
    <p:sldId id="318" r:id="rId6"/>
    <p:sldId id="334" r:id="rId7"/>
    <p:sldId id="335" r:id="rId8"/>
    <p:sldId id="347" r:id="rId9"/>
    <p:sldId id="295" r:id="rId10"/>
    <p:sldId id="309" r:id="rId11"/>
    <p:sldId id="323" r:id="rId12"/>
    <p:sldId id="301" r:id="rId13"/>
    <p:sldId id="325" r:id="rId14"/>
    <p:sldId id="326" r:id="rId15"/>
    <p:sldId id="341" r:id="rId16"/>
    <p:sldId id="339" r:id="rId17"/>
    <p:sldId id="258" r:id="rId18"/>
    <p:sldId id="350" r:id="rId19"/>
    <p:sldId id="342" r:id="rId20"/>
    <p:sldId id="343" r:id="rId21"/>
    <p:sldId id="344" r:id="rId22"/>
    <p:sldId id="345" r:id="rId23"/>
    <p:sldId id="346" r:id="rId24"/>
    <p:sldId id="338" r:id="rId25"/>
    <p:sldId id="337" r:id="rId26"/>
    <p:sldId id="336" r:id="rId27"/>
    <p:sldId id="299" r:id="rId28"/>
    <p:sldId id="293" r:id="rId29"/>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FCDFF"/>
    <a:srgbClr val="BDDCF5"/>
    <a:srgbClr val="63B244"/>
    <a:srgbClr val="9DD288"/>
    <a:srgbClr val="2C4E1E"/>
    <a:srgbClr val="FF6600"/>
    <a:srgbClr val="E0B362"/>
    <a:srgbClr val="E1C5B5"/>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F3146A-D988-45FD-8F92-A8267698484B}">
  <a:tblStyle styleId="{F5F3146A-D988-45FD-8F92-A8267698484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95" autoAdjust="0"/>
    <p:restoredTop sz="95110" autoAdjust="0"/>
  </p:normalViewPr>
  <p:slideViewPr>
    <p:cSldViewPr snapToGrid="0">
      <p:cViewPr varScale="1">
        <p:scale>
          <a:sx n="58" d="100"/>
          <a:sy n="58" d="100"/>
        </p:scale>
        <p:origin x="456" y="21"/>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5" d="100"/>
          <a:sy n="85"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E77DBC-2FD3-487E-9927-9C6F5FE3A119}" type="doc">
      <dgm:prSet loTypeId="urn:microsoft.com/office/officeart/2005/8/layout/hierarchy1" loCatId="hierarchy" qsTypeId="urn:microsoft.com/office/officeart/2005/8/quickstyle/3d2" qsCatId="3D" csTypeId="urn:microsoft.com/office/officeart/2005/8/colors/colorful3" csCatId="colorful" phldr="1"/>
      <dgm:spPr/>
    </dgm:pt>
    <dgm:pt modelId="{E61F560F-00E7-4BD9-851B-6D30FB83D67D}">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rgbClr val="800000"/>
              </a:solidFill>
              <a:effectLst/>
              <a:latin typeface="Verdana" pitchFamily="34" charset="0"/>
              <a:ea typeface="Calibri" pitchFamily="34" charset="0"/>
              <a:cs typeface="Times New Roman" pitchFamily="18" charset="0"/>
            </a:rPr>
            <a:t>Treasury Operations</a:t>
          </a:r>
          <a:r>
            <a:rPr kumimoji="0" lang="sq-AL" sz="1600" b="1" i="0" u="none" strike="noStrike" cap="none" normalizeH="0" baseline="0" dirty="0">
              <a:ln/>
              <a:solidFill>
                <a:srgbClr val="800000"/>
              </a:solidFill>
              <a:effectLst/>
              <a:latin typeface="Arial"/>
              <a:ea typeface="Calibri" pitchFamily="34" charset="0"/>
              <a:cs typeface="Times New Roman" pitchFamily="18" charset="0"/>
            </a:rPr>
            <a:t>’</a:t>
          </a:r>
          <a:r>
            <a:rPr kumimoji="0" lang="sq-AL" sz="1600" b="1" i="0" u="none" strike="noStrike" cap="none" normalizeH="0" baseline="0" dirty="0">
              <a:ln/>
              <a:solidFill>
                <a:srgbClr val="800000"/>
              </a:solidFill>
              <a:effectLst/>
              <a:latin typeface="Verdana" pitchFamily="34" charset="0"/>
              <a:ea typeface="Calibri" pitchFamily="34" charset="0"/>
              <a:cs typeface="Times New Roman" pitchFamily="18" charset="0"/>
            </a:rPr>
            <a:t> Department</a:t>
          </a:r>
          <a:endParaRPr kumimoji="0" lang="sq-AL" sz="1600" b="0" i="0" u="none" strike="noStrike" cap="none" normalizeH="0" baseline="0" dirty="0">
            <a:ln/>
            <a:solidFill>
              <a:srgbClr val="800000"/>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effectLst/>
            <a:latin typeface="Arial" charset="0"/>
            <a:ea typeface="Calibri" pitchFamily="34" charset="0"/>
            <a:cs typeface="Times New Roman" pitchFamily="18" charset="0"/>
          </a:endParaRPr>
        </a:p>
      </dgm:t>
    </dgm:pt>
    <dgm:pt modelId="{556C6590-915B-4516-B367-9B11C1C34AF0}" type="parTrans" cxnId="{68A0A4F0-BE0F-4840-A01F-1EAD4C2C193E}">
      <dgm:prSet/>
      <dgm:spPr/>
      <dgm:t>
        <a:bodyPr/>
        <a:lstStyle/>
        <a:p>
          <a:endParaRPr lang="sq-AL"/>
        </a:p>
      </dgm:t>
    </dgm:pt>
    <dgm:pt modelId="{5B1A5C0B-5390-407D-ABCE-0B2CAA94A060}" type="sibTrans" cxnId="{68A0A4F0-BE0F-4840-A01F-1EAD4C2C193E}">
      <dgm:prSet/>
      <dgm:spPr/>
      <dgm:t>
        <a:bodyPr/>
        <a:lstStyle/>
        <a:p>
          <a:endParaRPr lang="sq-AL"/>
        </a:p>
      </dgm:t>
    </dgm:pt>
    <dgm:pt modelId="{ADB565A5-BF8C-44C7-82F9-1BF3C1A491DB}">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TSA </a:t>
          </a:r>
          <a:r>
            <a:rPr kumimoji="0" lang="en-US" sz="1800" b="1" i="0" u="none" strike="noStrike" cap="none" normalizeH="0" baseline="0" dirty="0">
              <a:ln/>
              <a:solidFill>
                <a:srgbClr val="00B050"/>
              </a:solidFill>
              <a:effectLst/>
              <a:latin typeface="Verdana" pitchFamily="34" charset="0"/>
              <a:ea typeface="Calibri" pitchFamily="34" charset="0"/>
              <a:cs typeface="Times New Roman" pitchFamily="18" charset="0"/>
            </a:rPr>
            <a:t>Manag.</a:t>
          </a: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Division</a:t>
          </a:r>
          <a:endParaRPr kumimoji="0" lang="sq-AL" sz="1800" b="0" i="0" u="none" strike="noStrike" cap="none" normalizeH="0" baseline="0" dirty="0">
            <a:ln/>
            <a:solidFill>
              <a:srgbClr val="00B050"/>
            </a:solidFill>
            <a:effectLst/>
            <a:latin typeface="Arial" charset="0"/>
            <a:ea typeface="Calibri" pitchFamily="34" charset="0"/>
            <a:cs typeface="Times New Roman" pitchFamily="18" charset="0"/>
          </a:endParaRPr>
        </a:p>
      </dgm:t>
    </dgm:pt>
    <dgm:pt modelId="{3027725B-BB50-4E9C-9B99-EC7DA30DF13E}" type="parTrans" cxnId="{13FB9C94-7C51-4302-A0AC-4D0778F161DE}">
      <dgm:prSet/>
      <dgm:spPr/>
      <dgm:t>
        <a:bodyPr/>
        <a:lstStyle/>
        <a:p>
          <a:endParaRPr lang="sq-AL"/>
        </a:p>
      </dgm:t>
    </dgm:pt>
    <dgm:pt modelId="{7DC9995E-A320-4E59-87D5-99BF29BF190E}" type="sibTrans" cxnId="{13FB9C94-7C51-4302-A0AC-4D0778F161DE}">
      <dgm:prSet/>
      <dgm:spPr/>
      <dgm:t>
        <a:bodyPr/>
        <a:lstStyle/>
        <a:p>
          <a:endParaRPr lang="sq-AL"/>
        </a:p>
      </dgm:t>
    </dgm:pt>
    <dgm:pt modelId="{833FB2D6-88C9-47F7-A00C-CE9E5E90DA41}">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4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4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4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r>
            <a:rPr kumimoji="0" lang="en-US" sz="14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1+4</a:t>
          </a:r>
          <a:r>
            <a:rPr kumimoji="0" lang="sq-AL" sz="14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4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dgm:t>
    </dgm:pt>
    <dgm:pt modelId="{694EE80C-A625-488F-A49D-771D56809DE3}" type="parTrans" cxnId="{B2C6128E-631C-4D8D-87F5-B33E4ECE2E60}">
      <dgm:prSet/>
      <dgm:spPr/>
      <dgm:t>
        <a:bodyPr/>
        <a:lstStyle/>
        <a:p>
          <a:endParaRPr lang="sq-AL"/>
        </a:p>
      </dgm:t>
    </dgm:pt>
    <dgm:pt modelId="{9F8BB087-3470-458C-B9C3-DCC6B0E430D0}" type="sibTrans" cxnId="{B2C6128E-631C-4D8D-87F5-B33E4ECE2E60}">
      <dgm:prSet/>
      <dgm:spPr/>
      <dgm:t>
        <a:bodyPr/>
        <a:lstStyle/>
        <a:p>
          <a:endParaRPr lang="sq-AL"/>
        </a:p>
      </dgm:t>
    </dgm:pt>
    <dgm:pt modelId="{D91CEA81-A4DB-41E8-AFD7-18BB2212F97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b="1" i="0" u="none" strike="noStrike" cap="none" normalizeH="0" baseline="0" dirty="0">
              <a:ln/>
              <a:solidFill>
                <a:srgbClr val="FF0066"/>
              </a:solidFill>
              <a:effectLst/>
              <a:latin typeface="Arial"/>
              <a:ea typeface="Calibri" pitchFamily="34" charset="0"/>
              <a:cs typeface="Times New Roman" pitchFamily="18" charset="0"/>
            </a:rPr>
            <a:t>’</a:t>
          </a: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s</a:t>
          </a:r>
          <a:endParaRPr kumimoji="0" lang="sq-AL" b="0" i="0" u="none" strike="noStrike" cap="none" normalizeH="0" baseline="0" dirty="0">
            <a:ln/>
            <a:solidFill>
              <a:srgbClr val="FF0066"/>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b="0" i="0" u="none" strike="noStrike" cap="none" normalizeH="0" baseline="0" dirty="0">
            <a:ln/>
            <a:effectLst/>
            <a:latin typeface="Arial" charset="0"/>
            <a:ea typeface="Calibri" pitchFamily="34" charset="0"/>
            <a:cs typeface="Times New Roman" pitchFamily="18" charset="0"/>
          </a:endParaRPr>
        </a:p>
      </dgm:t>
    </dgm:pt>
    <dgm:pt modelId="{D605B57F-CC3A-41B6-8490-A3A6ED4C2A80}" type="parTrans" cxnId="{40FB57D2-E72D-465D-92B1-06757DBB8DC7}">
      <dgm:prSet/>
      <dgm:spPr/>
      <dgm:t>
        <a:bodyPr/>
        <a:lstStyle/>
        <a:p>
          <a:endParaRPr lang="sq-AL"/>
        </a:p>
      </dgm:t>
    </dgm:pt>
    <dgm:pt modelId="{EF8C976C-0535-4CB0-B546-5D19A400788A}" type="sibTrans" cxnId="{40FB57D2-E72D-465D-92B1-06757DBB8DC7}">
      <dgm:prSet/>
      <dgm:spPr/>
      <dgm:t>
        <a:bodyPr/>
        <a:lstStyle/>
        <a:p>
          <a:endParaRPr lang="sq-AL"/>
        </a:p>
      </dgm:t>
    </dgm:pt>
    <dgm:pt modelId="{F28EBE8F-25F7-453A-830D-B8CB6C92668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Liquidity</a:t>
          </a:r>
          <a:r>
            <a:rPr kumimoji="0" lang="sq-AL" sz="1800" b="0" i="0" u="none" strike="noStrike" cap="none" normalizeH="0" baseline="0" dirty="0">
              <a:ln/>
              <a:solidFill>
                <a:srgbClr val="00B050"/>
              </a:solidFill>
              <a:effectLst/>
              <a:latin typeface="Arial" charset="0"/>
              <a:ea typeface="Calibri" pitchFamily="34" charset="0"/>
              <a:cs typeface="Times New Roman" pitchFamily="18" charset="0"/>
            </a:rPr>
            <a:t> </a:t>
          </a: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Manag.Division</a:t>
          </a:r>
          <a:endParaRPr kumimoji="0" lang="sq-AL" sz="1800" b="0" i="0" u="none" strike="noStrike" cap="none" normalizeH="0" baseline="0" dirty="0">
            <a:ln/>
            <a:solidFill>
              <a:srgbClr val="00B050"/>
            </a:solidFill>
            <a:effectLst/>
            <a:latin typeface="Arial" charset="0"/>
            <a:ea typeface="Calibri" pitchFamily="34" charset="0"/>
            <a:cs typeface="Times New Roman" pitchFamily="18" charset="0"/>
          </a:endParaRPr>
        </a:p>
      </dgm:t>
    </dgm:pt>
    <dgm:pt modelId="{34C03D06-2BBA-43B0-974F-442C56920A90}" type="parTrans" cxnId="{3A9A0F62-6CCB-48F9-A693-DB4C2F42F550}">
      <dgm:prSet/>
      <dgm:spPr/>
      <dgm:t>
        <a:bodyPr/>
        <a:lstStyle/>
        <a:p>
          <a:endParaRPr lang="sq-AL"/>
        </a:p>
      </dgm:t>
    </dgm:pt>
    <dgm:pt modelId="{2DB8E756-AC33-4051-A258-12E590A7ED90}" type="sibTrans" cxnId="{3A9A0F62-6CCB-48F9-A693-DB4C2F42F550}">
      <dgm:prSet/>
      <dgm:spPr/>
      <dgm:t>
        <a:bodyPr/>
        <a:lstStyle/>
        <a:p>
          <a:endParaRPr lang="sq-AL"/>
        </a:p>
      </dgm:t>
    </dgm:pt>
    <dgm:pt modelId="{BF3205E6-FA7F-4261-BC7E-B0ED9058C6B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6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 (</a:t>
          </a:r>
          <a:r>
            <a:rPr kumimoji="0" lang="en-US"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1+3</a:t>
          </a: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6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dgm:t>
    </dgm:pt>
    <dgm:pt modelId="{099EBEF7-7DBA-4E6E-B0F7-FB61B794D6B6}" type="parTrans" cxnId="{90C20C14-6354-4E74-832D-F3070C365E07}">
      <dgm:prSet/>
      <dgm:spPr/>
      <dgm:t>
        <a:bodyPr/>
        <a:lstStyle/>
        <a:p>
          <a:endParaRPr lang="sq-AL"/>
        </a:p>
      </dgm:t>
    </dgm:pt>
    <dgm:pt modelId="{E71FABFA-8D96-49E6-A6B1-46E0016C3DA3}" type="sibTrans" cxnId="{90C20C14-6354-4E74-832D-F3070C365E07}">
      <dgm:prSet/>
      <dgm:spPr/>
      <dgm:t>
        <a:bodyPr/>
        <a:lstStyle/>
        <a:p>
          <a:endParaRPr lang="sq-AL"/>
        </a:p>
      </dgm:t>
    </dgm:pt>
    <dgm:pt modelId="{5F5D33F3-7DC5-4C3C-B163-94ED726D053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b="1" i="0" u="none" strike="noStrike" cap="none" normalizeH="0" baseline="0" dirty="0">
              <a:ln/>
              <a:solidFill>
                <a:srgbClr val="FF0066"/>
              </a:solidFill>
              <a:effectLst/>
              <a:latin typeface="Arial"/>
              <a:ea typeface="Calibri" pitchFamily="34" charset="0"/>
              <a:cs typeface="Times New Roman" pitchFamily="18" charset="0"/>
            </a:rPr>
            <a:t>’</a:t>
          </a: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s </a:t>
          </a:r>
          <a:endParaRPr kumimoji="0" lang="sq-AL" b="0" i="0" u="none" strike="noStrike" cap="none" normalizeH="0" baseline="0" dirty="0">
            <a:ln/>
            <a:solidFill>
              <a:srgbClr val="FF0066"/>
            </a:solidFill>
            <a:effectLst/>
            <a:latin typeface="Arial" charset="0"/>
            <a:ea typeface="Calibri" pitchFamily="34" charset="0"/>
            <a:cs typeface="Times New Roman" pitchFamily="18" charset="0"/>
          </a:endParaRPr>
        </a:p>
      </dgm:t>
    </dgm:pt>
    <dgm:pt modelId="{F1C38F27-02E6-4769-BDC0-4EC63D79AA9A}" type="parTrans" cxnId="{4097D93D-8B7B-4923-B903-D60C13C47AE4}">
      <dgm:prSet/>
      <dgm:spPr/>
      <dgm:t>
        <a:bodyPr/>
        <a:lstStyle/>
        <a:p>
          <a:endParaRPr lang="sq-AL"/>
        </a:p>
      </dgm:t>
    </dgm:pt>
    <dgm:pt modelId="{73FE29E1-1F04-4390-877C-A9CD8C35CD92}" type="sibTrans" cxnId="{4097D93D-8B7B-4923-B903-D60C13C47AE4}">
      <dgm:prSet/>
      <dgm:spPr/>
      <dgm:t>
        <a:bodyPr/>
        <a:lstStyle/>
        <a:p>
          <a:endParaRPr lang="sq-AL"/>
        </a:p>
      </dgm:t>
    </dgm:pt>
    <dgm:pt modelId="{592679F2-5C44-435D-9FDE-4B4C4663F5A3}">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Financial Reporting</a:t>
          </a:r>
          <a:r>
            <a:rPr kumimoji="0" lang="en-US" sz="1800" b="1" i="0" u="none" strike="noStrike" cap="none" normalizeH="0" baseline="0" dirty="0">
              <a:ln/>
              <a:solidFill>
                <a:srgbClr val="00B050"/>
              </a:solidFill>
              <a:effectLst/>
              <a:latin typeface="Verdana" pitchFamily="34" charset="0"/>
              <a:ea typeface="Calibri" pitchFamily="34" charset="0"/>
              <a:cs typeface="Times New Roman" pitchFamily="18" charset="0"/>
            </a:rPr>
            <a:t> Division</a:t>
          </a:r>
          <a:endParaRPr kumimoji="0" lang="sq-AL" sz="1800" b="0" i="0" u="none" strike="noStrike" cap="none" normalizeH="0" baseline="0" dirty="0">
            <a:ln/>
            <a:solidFill>
              <a:srgbClr val="00B050"/>
            </a:solidFill>
            <a:effectLst/>
            <a:latin typeface="Arial" charset="0"/>
            <a:ea typeface="Calibri" pitchFamily="34" charset="0"/>
            <a:cs typeface="Times New Roman" pitchFamily="18" charset="0"/>
          </a:endParaRPr>
        </a:p>
      </dgm:t>
    </dgm:pt>
    <dgm:pt modelId="{11E28719-B463-4458-86ED-94BB59A0EE70}" type="parTrans" cxnId="{7C826F67-C83A-4730-93A3-BFF9D8682781}">
      <dgm:prSet/>
      <dgm:spPr/>
      <dgm:t>
        <a:bodyPr/>
        <a:lstStyle/>
        <a:p>
          <a:endParaRPr lang="sq-AL"/>
        </a:p>
      </dgm:t>
    </dgm:pt>
    <dgm:pt modelId="{6A7E49C2-4CC7-4B09-9277-FB33ED3F30D7}" type="sibTrans" cxnId="{7C826F67-C83A-4730-93A3-BFF9D8682781}">
      <dgm:prSet/>
      <dgm:spPr/>
      <dgm:t>
        <a:bodyPr/>
        <a:lstStyle/>
        <a:p>
          <a:endParaRPr lang="sq-AL"/>
        </a:p>
      </dgm:t>
    </dgm:pt>
    <dgm:pt modelId="{AE548B99-1E2E-4447-BA10-010F1C5AACC4}">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6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 (</a:t>
          </a:r>
          <a:r>
            <a:rPr kumimoji="0" lang="en-US"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1+4</a:t>
          </a: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6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dgm:t>
    </dgm:pt>
    <dgm:pt modelId="{A321E447-1196-495B-906F-222D98CAC37A}" type="parTrans" cxnId="{91F33AF5-5F19-4BA5-AB57-D73F0921A268}">
      <dgm:prSet/>
      <dgm:spPr/>
      <dgm:t>
        <a:bodyPr/>
        <a:lstStyle/>
        <a:p>
          <a:endParaRPr lang="sq-AL"/>
        </a:p>
      </dgm:t>
    </dgm:pt>
    <dgm:pt modelId="{3D74A8D5-CD46-486C-A57B-C6904F2A2E32}" type="sibTrans" cxnId="{91F33AF5-5F19-4BA5-AB57-D73F0921A268}">
      <dgm:prSet/>
      <dgm:spPr/>
      <dgm:t>
        <a:bodyPr/>
        <a:lstStyle/>
        <a:p>
          <a:endParaRPr lang="sq-AL"/>
        </a:p>
      </dgm:t>
    </dgm:pt>
    <dgm:pt modelId="{6BE3DB62-BAC8-431D-9083-ABF9CFE873F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b="1" i="0" u="none" strike="noStrike" cap="none" normalizeH="0" baseline="0" dirty="0">
              <a:ln/>
              <a:solidFill>
                <a:srgbClr val="FF0066"/>
              </a:solidFill>
              <a:effectLst/>
              <a:latin typeface="Arial"/>
              <a:ea typeface="Calibri" pitchFamily="34" charset="0"/>
              <a:cs typeface="Times New Roman" pitchFamily="18" charset="0"/>
            </a:rPr>
            <a:t>’</a:t>
          </a: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s</a:t>
          </a:r>
          <a:endParaRPr kumimoji="0" lang="sq-AL" b="0" i="0" u="none" strike="noStrike" cap="none" normalizeH="0" baseline="0" dirty="0">
            <a:ln/>
            <a:solidFill>
              <a:srgbClr val="FF0066"/>
            </a:solidFill>
            <a:effectLst/>
            <a:latin typeface="Arial" charset="0"/>
            <a:ea typeface="Calibri" pitchFamily="34" charset="0"/>
            <a:cs typeface="Times New Roman" pitchFamily="18" charset="0"/>
          </a:endParaRPr>
        </a:p>
      </dgm:t>
    </dgm:pt>
    <dgm:pt modelId="{48E31038-163B-439C-BF1A-E6D89DB8F589}" type="parTrans" cxnId="{3BBE1E9F-289D-41B6-8143-08FDC029725D}">
      <dgm:prSet/>
      <dgm:spPr/>
      <dgm:t>
        <a:bodyPr/>
        <a:lstStyle/>
        <a:p>
          <a:endParaRPr lang="sq-AL"/>
        </a:p>
      </dgm:t>
    </dgm:pt>
    <dgm:pt modelId="{D7B04A0A-0BDF-42B6-A27C-FB667577FF7B}" type="sibTrans" cxnId="{3BBE1E9F-289D-41B6-8143-08FDC029725D}">
      <dgm:prSet/>
      <dgm:spPr/>
      <dgm:t>
        <a:bodyPr/>
        <a:lstStyle/>
        <a:p>
          <a:endParaRPr lang="sq-AL"/>
        </a:p>
      </dgm:t>
    </dgm:pt>
    <dgm:pt modelId="{5A78232B-28FD-413B-8FA9-DC5844B73885}" type="pres">
      <dgm:prSet presAssocID="{67E77DBC-2FD3-487E-9927-9C6F5FE3A119}" presName="hierChild1" presStyleCnt="0">
        <dgm:presLayoutVars>
          <dgm:chPref val="1"/>
          <dgm:dir/>
          <dgm:animOne val="branch"/>
          <dgm:animLvl val="lvl"/>
          <dgm:resizeHandles/>
        </dgm:presLayoutVars>
      </dgm:prSet>
      <dgm:spPr/>
    </dgm:pt>
    <dgm:pt modelId="{087DD92C-B7CB-42DA-B9F8-C3D21F750AAF}" type="pres">
      <dgm:prSet presAssocID="{E61F560F-00E7-4BD9-851B-6D30FB83D67D}" presName="hierRoot1" presStyleCnt="0"/>
      <dgm:spPr/>
    </dgm:pt>
    <dgm:pt modelId="{3D73044F-FD48-4ECE-97D3-6CBC7D0482BE}" type="pres">
      <dgm:prSet presAssocID="{E61F560F-00E7-4BD9-851B-6D30FB83D67D}" presName="composite" presStyleCnt="0"/>
      <dgm:spPr/>
    </dgm:pt>
    <dgm:pt modelId="{0359ACB8-9477-4BF2-AF00-B6D154B92617}" type="pres">
      <dgm:prSet presAssocID="{E61F560F-00E7-4BD9-851B-6D30FB83D67D}" presName="background" presStyleLbl="node0" presStyleIdx="0" presStyleCnt="1"/>
      <dgm:spPr>
        <a:solidFill>
          <a:srgbClr val="C00000"/>
        </a:solidFill>
      </dgm:spPr>
    </dgm:pt>
    <dgm:pt modelId="{114E6EB8-B494-4A23-AA68-1341F7B36148}" type="pres">
      <dgm:prSet presAssocID="{E61F560F-00E7-4BD9-851B-6D30FB83D67D}" presName="text" presStyleLbl="fgAcc0" presStyleIdx="0" presStyleCnt="1" custScaleX="228170">
        <dgm:presLayoutVars>
          <dgm:chPref val="3"/>
        </dgm:presLayoutVars>
      </dgm:prSet>
      <dgm:spPr/>
    </dgm:pt>
    <dgm:pt modelId="{E2AED5BA-D3D7-400A-9CC4-9E2C1FE426A8}" type="pres">
      <dgm:prSet presAssocID="{E61F560F-00E7-4BD9-851B-6D30FB83D67D}" presName="hierChild2" presStyleCnt="0"/>
      <dgm:spPr/>
    </dgm:pt>
    <dgm:pt modelId="{2FBF4A41-7510-4372-9C8A-A94D3EA2AAD6}" type="pres">
      <dgm:prSet presAssocID="{3027725B-BB50-4E9C-9B99-EC7DA30DF13E}" presName="Name10" presStyleLbl="parChTrans1D2" presStyleIdx="0" presStyleCnt="3"/>
      <dgm:spPr/>
    </dgm:pt>
    <dgm:pt modelId="{80536615-C2FA-413E-89BD-0DC09472386E}" type="pres">
      <dgm:prSet presAssocID="{ADB565A5-BF8C-44C7-82F9-1BF3C1A491DB}" presName="hierRoot2" presStyleCnt="0"/>
      <dgm:spPr/>
    </dgm:pt>
    <dgm:pt modelId="{E64AD5F8-C31E-4796-A225-890593F483C4}" type="pres">
      <dgm:prSet presAssocID="{ADB565A5-BF8C-44C7-82F9-1BF3C1A491DB}" presName="composite2" presStyleCnt="0"/>
      <dgm:spPr/>
    </dgm:pt>
    <dgm:pt modelId="{3069C006-1849-4CBC-9B77-BF50ECAAEA8D}" type="pres">
      <dgm:prSet presAssocID="{ADB565A5-BF8C-44C7-82F9-1BF3C1A491DB}" presName="background2" presStyleLbl="node2" presStyleIdx="0" presStyleCnt="3"/>
      <dgm:spPr>
        <a:solidFill>
          <a:srgbClr val="60CF51"/>
        </a:solidFill>
      </dgm:spPr>
    </dgm:pt>
    <dgm:pt modelId="{2AC1B98B-DF32-4799-BABD-556E13808692}" type="pres">
      <dgm:prSet presAssocID="{ADB565A5-BF8C-44C7-82F9-1BF3C1A491DB}" presName="text2" presStyleLbl="fgAcc2" presStyleIdx="0" presStyleCnt="3" custScaleX="192231">
        <dgm:presLayoutVars>
          <dgm:chPref val="3"/>
        </dgm:presLayoutVars>
      </dgm:prSet>
      <dgm:spPr/>
    </dgm:pt>
    <dgm:pt modelId="{10B8F509-3FD0-44EF-898B-938B7F3A3076}" type="pres">
      <dgm:prSet presAssocID="{ADB565A5-BF8C-44C7-82F9-1BF3C1A491DB}" presName="hierChild3" presStyleCnt="0"/>
      <dgm:spPr/>
    </dgm:pt>
    <dgm:pt modelId="{7A29A026-437C-42E0-B7CC-ACE51418DFA1}" type="pres">
      <dgm:prSet presAssocID="{694EE80C-A625-488F-A49D-771D56809DE3}" presName="Name17" presStyleLbl="parChTrans1D3" presStyleIdx="0" presStyleCnt="3"/>
      <dgm:spPr/>
    </dgm:pt>
    <dgm:pt modelId="{006D9777-80A9-4FB2-B668-664EF2D8FEA1}" type="pres">
      <dgm:prSet presAssocID="{833FB2D6-88C9-47F7-A00C-CE9E5E90DA41}" presName="hierRoot3" presStyleCnt="0"/>
      <dgm:spPr/>
    </dgm:pt>
    <dgm:pt modelId="{F1526517-AF0A-441C-882A-EA15F18AFD17}" type="pres">
      <dgm:prSet presAssocID="{833FB2D6-88C9-47F7-A00C-CE9E5E90DA41}" presName="composite3" presStyleCnt="0"/>
      <dgm:spPr/>
    </dgm:pt>
    <dgm:pt modelId="{D6E1B30C-939F-463F-A695-7DD5710E730E}" type="pres">
      <dgm:prSet presAssocID="{833FB2D6-88C9-47F7-A00C-CE9E5E90DA41}" presName="background3" presStyleLbl="node3" presStyleIdx="0" presStyleCnt="3"/>
      <dgm:spPr>
        <a:solidFill>
          <a:schemeClr val="bg1">
            <a:lumMod val="50000"/>
          </a:schemeClr>
        </a:solidFill>
      </dgm:spPr>
    </dgm:pt>
    <dgm:pt modelId="{DE5CC718-B0C1-4802-8803-CD35BCE8AA55}" type="pres">
      <dgm:prSet presAssocID="{833FB2D6-88C9-47F7-A00C-CE9E5E90DA41}" presName="text3" presStyleLbl="fgAcc3" presStyleIdx="0" presStyleCnt="3">
        <dgm:presLayoutVars>
          <dgm:chPref val="3"/>
        </dgm:presLayoutVars>
      </dgm:prSet>
      <dgm:spPr/>
    </dgm:pt>
    <dgm:pt modelId="{6DD193A0-0D5A-4CD3-9166-FE01A5490416}" type="pres">
      <dgm:prSet presAssocID="{833FB2D6-88C9-47F7-A00C-CE9E5E90DA41}" presName="hierChild4" presStyleCnt="0"/>
      <dgm:spPr/>
    </dgm:pt>
    <dgm:pt modelId="{22446FEF-E9D7-437D-8E90-01EDE504596B}" type="pres">
      <dgm:prSet presAssocID="{D605B57F-CC3A-41B6-8490-A3A6ED4C2A80}" presName="Name23" presStyleLbl="parChTrans1D4" presStyleIdx="0" presStyleCnt="3"/>
      <dgm:spPr/>
    </dgm:pt>
    <dgm:pt modelId="{81068C7D-CABE-43AD-BD43-0EFB50679713}" type="pres">
      <dgm:prSet presAssocID="{D91CEA81-A4DB-41E8-AFD7-18BB2212F970}" presName="hierRoot4" presStyleCnt="0"/>
      <dgm:spPr/>
    </dgm:pt>
    <dgm:pt modelId="{9DFD168D-7CB8-480A-9B74-CD6372230A81}" type="pres">
      <dgm:prSet presAssocID="{D91CEA81-A4DB-41E8-AFD7-18BB2212F970}" presName="composite4" presStyleCnt="0"/>
      <dgm:spPr/>
    </dgm:pt>
    <dgm:pt modelId="{66378FC3-B4B9-4C4D-84BD-F519CC293F25}" type="pres">
      <dgm:prSet presAssocID="{D91CEA81-A4DB-41E8-AFD7-18BB2212F970}" presName="background4" presStyleLbl="node4" presStyleIdx="0" presStyleCnt="3"/>
      <dgm:spPr>
        <a:solidFill>
          <a:srgbClr val="FF66FF"/>
        </a:solidFill>
      </dgm:spPr>
    </dgm:pt>
    <dgm:pt modelId="{A36D2965-30B5-40F3-9C68-46EDA6E8FDE8}" type="pres">
      <dgm:prSet presAssocID="{D91CEA81-A4DB-41E8-AFD7-18BB2212F970}" presName="text4" presStyleLbl="fgAcc4" presStyleIdx="0" presStyleCnt="3">
        <dgm:presLayoutVars>
          <dgm:chPref val="3"/>
        </dgm:presLayoutVars>
      </dgm:prSet>
      <dgm:spPr/>
    </dgm:pt>
    <dgm:pt modelId="{9980134F-9DE2-4358-93D7-A86B18932326}" type="pres">
      <dgm:prSet presAssocID="{D91CEA81-A4DB-41E8-AFD7-18BB2212F970}" presName="hierChild5" presStyleCnt="0"/>
      <dgm:spPr/>
    </dgm:pt>
    <dgm:pt modelId="{F4BFA76B-0437-4FC5-9AFA-6015B953C6DC}" type="pres">
      <dgm:prSet presAssocID="{34C03D06-2BBA-43B0-974F-442C56920A90}" presName="Name10" presStyleLbl="parChTrans1D2" presStyleIdx="1" presStyleCnt="3"/>
      <dgm:spPr/>
    </dgm:pt>
    <dgm:pt modelId="{3B023AC6-1F51-4C35-BAEB-AD5D1D236CF1}" type="pres">
      <dgm:prSet presAssocID="{F28EBE8F-25F7-453A-830D-B8CB6C926680}" presName="hierRoot2" presStyleCnt="0"/>
      <dgm:spPr/>
    </dgm:pt>
    <dgm:pt modelId="{463CC1E4-C952-46D7-BF8D-ED94AA6C19AD}" type="pres">
      <dgm:prSet presAssocID="{F28EBE8F-25F7-453A-830D-B8CB6C926680}" presName="composite2" presStyleCnt="0"/>
      <dgm:spPr/>
    </dgm:pt>
    <dgm:pt modelId="{266F7033-B9F5-4A2F-AE22-F954242F1C51}" type="pres">
      <dgm:prSet presAssocID="{F28EBE8F-25F7-453A-830D-B8CB6C926680}" presName="background2" presStyleLbl="node2" presStyleIdx="1" presStyleCnt="3"/>
      <dgm:spPr>
        <a:solidFill>
          <a:srgbClr val="60CF51"/>
        </a:solidFill>
      </dgm:spPr>
    </dgm:pt>
    <dgm:pt modelId="{C1F22A2E-7482-4BF6-999F-C464CD90C25F}" type="pres">
      <dgm:prSet presAssocID="{F28EBE8F-25F7-453A-830D-B8CB6C926680}" presName="text2" presStyleLbl="fgAcc2" presStyleIdx="1" presStyleCnt="3" custScaleX="254156">
        <dgm:presLayoutVars>
          <dgm:chPref val="3"/>
        </dgm:presLayoutVars>
      </dgm:prSet>
      <dgm:spPr/>
    </dgm:pt>
    <dgm:pt modelId="{E9053B15-0F38-4BE6-B153-264ADF56DF31}" type="pres">
      <dgm:prSet presAssocID="{F28EBE8F-25F7-453A-830D-B8CB6C926680}" presName="hierChild3" presStyleCnt="0"/>
      <dgm:spPr/>
    </dgm:pt>
    <dgm:pt modelId="{BE95215F-B229-49D0-8FC7-21FB5E7ECAEF}" type="pres">
      <dgm:prSet presAssocID="{099EBEF7-7DBA-4E6E-B0F7-FB61B794D6B6}" presName="Name17" presStyleLbl="parChTrans1D3" presStyleIdx="1" presStyleCnt="3"/>
      <dgm:spPr/>
    </dgm:pt>
    <dgm:pt modelId="{F93B045D-B293-4712-B3D8-139D3759B79F}" type="pres">
      <dgm:prSet presAssocID="{BF3205E6-FA7F-4261-BC7E-B0ED9058C6B0}" presName="hierRoot3" presStyleCnt="0"/>
      <dgm:spPr/>
    </dgm:pt>
    <dgm:pt modelId="{C494DF8C-A191-46E9-8395-4B0FE8B6AB70}" type="pres">
      <dgm:prSet presAssocID="{BF3205E6-FA7F-4261-BC7E-B0ED9058C6B0}" presName="composite3" presStyleCnt="0"/>
      <dgm:spPr/>
    </dgm:pt>
    <dgm:pt modelId="{97F88D48-AFF2-407C-ADF2-89D90B9A50E7}" type="pres">
      <dgm:prSet presAssocID="{BF3205E6-FA7F-4261-BC7E-B0ED9058C6B0}" presName="background3" presStyleLbl="node3" presStyleIdx="1" presStyleCnt="3"/>
      <dgm:spPr>
        <a:solidFill>
          <a:schemeClr val="bg1">
            <a:lumMod val="50000"/>
          </a:schemeClr>
        </a:solidFill>
      </dgm:spPr>
    </dgm:pt>
    <dgm:pt modelId="{A38C840B-9A6E-4549-BF1A-D47C684E2BAD}" type="pres">
      <dgm:prSet presAssocID="{BF3205E6-FA7F-4261-BC7E-B0ED9058C6B0}" presName="text3" presStyleLbl="fgAcc3" presStyleIdx="1" presStyleCnt="3">
        <dgm:presLayoutVars>
          <dgm:chPref val="3"/>
        </dgm:presLayoutVars>
      </dgm:prSet>
      <dgm:spPr/>
    </dgm:pt>
    <dgm:pt modelId="{0F776FC9-2140-46A0-A367-E7E0C3B39E8C}" type="pres">
      <dgm:prSet presAssocID="{BF3205E6-FA7F-4261-BC7E-B0ED9058C6B0}" presName="hierChild4" presStyleCnt="0"/>
      <dgm:spPr/>
    </dgm:pt>
    <dgm:pt modelId="{41FD96EA-1F21-4FE2-BC78-0C506610EEC7}" type="pres">
      <dgm:prSet presAssocID="{F1C38F27-02E6-4769-BDC0-4EC63D79AA9A}" presName="Name23" presStyleLbl="parChTrans1D4" presStyleIdx="1" presStyleCnt="3"/>
      <dgm:spPr/>
    </dgm:pt>
    <dgm:pt modelId="{A821F037-A43E-4295-ABE1-2A37D44F290B}" type="pres">
      <dgm:prSet presAssocID="{5F5D33F3-7DC5-4C3C-B163-94ED726D0534}" presName="hierRoot4" presStyleCnt="0"/>
      <dgm:spPr/>
    </dgm:pt>
    <dgm:pt modelId="{7894A8D9-0265-4E90-A1D1-074A81C3EB20}" type="pres">
      <dgm:prSet presAssocID="{5F5D33F3-7DC5-4C3C-B163-94ED726D0534}" presName="composite4" presStyleCnt="0"/>
      <dgm:spPr/>
    </dgm:pt>
    <dgm:pt modelId="{4093B447-526A-4861-B1A6-05345D369F30}" type="pres">
      <dgm:prSet presAssocID="{5F5D33F3-7DC5-4C3C-B163-94ED726D0534}" presName="background4" presStyleLbl="node4" presStyleIdx="1" presStyleCnt="3"/>
      <dgm:spPr>
        <a:solidFill>
          <a:srgbClr val="FF66FF"/>
        </a:solidFill>
      </dgm:spPr>
    </dgm:pt>
    <dgm:pt modelId="{B56A0F36-8CB1-4085-86F9-3C8E545FF943}" type="pres">
      <dgm:prSet presAssocID="{5F5D33F3-7DC5-4C3C-B163-94ED726D0534}" presName="text4" presStyleLbl="fgAcc4" presStyleIdx="1" presStyleCnt="3">
        <dgm:presLayoutVars>
          <dgm:chPref val="3"/>
        </dgm:presLayoutVars>
      </dgm:prSet>
      <dgm:spPr/>
    </dgm:pt>
    <dgm:pt modelId="{5405F5DB-4688-4D0C-B9E5-478B41D890B2}" type="pres">
      <dgm:prSet presAssocID="{5F5D33F3-7DC5-4C3C-B163-94ED726D0534}" presName="hierChild5" presStyleCnt="0"/>
      <dgm:spPr/>
    </dgm:pt>
    <dgm:pt modelId="{5BC18D6F-1E14-46D6-B33B-8ACB4EA2B6E5}" type="pres">
      <dgm:prSet presAssocID="{11E28719-B463-4458-86ED-94BB59A0EE70}" presName="Name10" presStyleLbl="parChTrans1D2" presStyleIdx="2" presStyleCnt="3"/>
      <dgm:spPr/>
    </dgm:pt>
    <dgm:pt modelId="{4F5DE3BB-9DC7-4B4D-BA54-1E35276A5C31}" type="pres">
      <dgm:prSet presAssocID="{592679F2-5C44-435D-9FDE-4B4C4663F5A3}" presName="hierRoot2" presStyleCnt="0"/>
      <dgm:spPr/>
    </dgm:pt>
    <dgm:pt modelId="{E956049D-5712-40B6-8D5C-D2BF5F5E7F09}" type="pres">
      <dgm:prSet presAssocID="{592679F2-5C44-435D-9FDE-4B4C4663F5A3}" presName="composite2" presStyleCnt="0"/>
      <dgm:spPr/>
    </dgm:pt>
    <dgm:pt modelId="{EBADA450-0A38-479A-845E-B080DAC4AD38}" type="pres">
      <dgm:prSet presAssocID="{592679F2-5C44-435D-9FDE-4B4C4663F5A3}" presName="background2" presStyleLbl="node2" presStyleIdx="2" presStyleCnt="3"/>
      <dgm:spPr>
        <a:solidFill>
          <a:srgbClr val="60CF51"/>
        </a:solidFill>
      </dgm:spPr>
    </dgm:pt>
    <dgm:pt modelId="{A0FC8A46-937F-49D5-BC8B-75B4B37B3F3C}" type="pres">
      <dgm:prSet presAssocID="{592679F2-5C44-435D-9FDE-4B4C4663F5A3}" presName="text2" presStyleLbl="fgAcc2" presStyleIdx="2" presStyleCnt="3" custScaleX="237618">
        <dgm:presLayoutVars>
          <dgm:chPref val="3"/>
        </dgm:presLayoutVars>
      </dgm:prSet>
      <dgm:spPr/>
    </dgm:pt>
    <dgm:pt modelId="{362FB5EC-4AD3-4CAB-A144-69854BDAF5B0}" type="pres">
      <dgm:prSet presAssocID="{592679F2-5C44-435D-9FDE-4B4C4663F5A3}" presName="hierChild3" presStyleCnt="0"/>
      <dgm:spPr/>
    </dgm:pt>
    <dgm:pt modelId="{9839F9ED-FF97-4CBF-BABD-36EA4F955714}" type="pres">
      <dgm:prSet presAssocID="{A321E447-1196-495B-906F-222D98CAC37A}" presName="Name17" presStyleLbl="parChTrans1D3" presStyleIdx="2" presStyleCnt="3"/>
      <dgm:spPr/>
    </dgm:pt>
    <dgm:pt modelId="{7112B7C9-7996-4B2A-857C-93EA810FE588}" type="pres">
      <dgm:prSet presAssocID="{AE548B99-1E2E-4447-BA10-010F1C5AACC4}" presName="hierRoot3" presStyleCnt="0"/>
      <dgm:spPr/>
    </dgm:pt>
    <dgm:pt modelId="{0A062B73-1CE3-4B9F-9703-0A7A662B17C7}" type="pres">
      <dgm:prSet presAssocID="{AE548B99-1E2E-4447-BA10-010F1C5AACC4}" presName="composite3" presStyleCnt="0"/>
      <dgm:spPr/>
    </dgm:pt>
    <dgm:pt modelId="{B2BD3633-1857-44FF-A2B8-F732E310B8F4}" type="pres">
      <dgm:prSet presAssocID="{AE548B99-1E2E-4447-BA10-010F1C5AACC4}" presName="background3" presStyleLbl="node3" presStyleIdx="2" presStyleCnt="3"/>
      <dgm:spPr>
        <a:solidFill>
          <a:schemeClr val="bg1">
            <a:lumMod val="50000"/>
          </a:schemeClr>
        </a:solidFill>
      </dgm:spPr>
    </dgm:pt>
    <dgm:pt modelId="{3CDD274B-9FB0-44A6-8E5D-1BF382EBECE0}" type="pres">
      <dgm:prSet presAssocID="{AE548B99-1E2E-4447-BA10-010F1C5AACC4}" presName="text3" presStyleLbl="fgAcc3" presStyleIdx="2" presStyleCnt="3">
        <dgm:presLayoutVars>
          <dgm:chPref val="3"/>
        </dgm:presLayoutVars>
      </dgm:prSet>
      <dgm:spPr/>
    </dgm:pt>
    <dgm:pt modelId="{2E6F90B0-655D-4FB4-8F6F-A501DC0A6A6C}" type="pres">
      <dgm:prSet presAssocID="{AE548B99-1E2E-4447-BA10-010F1C5AACC4}" presName="hierChild4" presStyleCnt="0"/>
      <dgm:spPr/>
    </dgm:pt>
    <dgm:pt modelId="{8F1E5FEB-0378-4A69-ACE3-653E1F05C75A}" type="pres">
      <dgm:prSet presAssocID="{48E31038-163B-439C-BF1A-E6D89DB8F589}" presName="Name23" presStyleLbl="parChTrans1D4" presStyleIdx="2" presStyleCnt="3"/>
      <dgm:spPr/>
    </dgm:pt>
    <dgm:pt modelId="{04B04762-E9B9-4E4F-BDF4-1F545E7C9909}" type="pres">
      <dgm:prSet presAssocID="{6BE3DB62-BAC8-431D-9083-ABF9CFE873F8}" presName="hierRoot4" presStyleCnt="0"/>
      <dgm:spPr/>
    </dgm:pt>
    <dgm:pt modelId="{64C0CCA8-8FCD-4B1B-BF24-44CCC66EF5DA}" type="pres">
      <dgm:prSet presAssocID="{6BE3DB62-BAC8-431D-9083-ABF9CFE873F8}" presName="composite4" presStyleCnt="0"/>
      <dgm:spPr/>
    </dgm:pt>
    <dgm:pt modelId="{ADCF86BC-18F9-49D0-ACCE-CD3515F4F195}" type="pres">
      <dgm:prSet presAssocID="{6BE3DB62-BAC8-431D-9083-ABF9CFE873F8}" presName="background4" presStyleLbl="node4" presStyleIdx="2" presStyleCnt="3"/>
      <dgm:spPr>
        <a:solidFill>
          <a:srgbClr val="FF66FF"/>
        </a:solidFill>
      </dgm:spPr>
    </dgm:pt>
    <dgm:pt modelId="{7DD3729C-1FDB-4321-BB49-505B772E1469}" type="pres">
      <dgm:prSet presAssocID="{6BE3DB62-BAC8-431D-9083-ABF9CFE873F8}" presName="text4" presStyleLbl="fgAcc4" presStyleIdx="2" presStyleCnt="3">
        <dgm:presLayoutVars>
          <dgm:chPref val="3"/>
        </dgm:presLayoutVars>
      </dgm:prSet>
      <dgm:spPr/>
    </dgm:pt>
    <dgm:pt modelId="{B1A5B972-A15D-4A9A-930E-0FB2DDC39BDF}" type="pres">
      <dgm:prSet presAssocID="{6BE3DB62-BAC8-431D-9083-ABF9CFE873F8}" presName="hierChild5" presStyleCnt="0"/>
      <dgm:spPr/>
    </dgm:pt>
  </dgm:ptLst>
  <dgm:cxnLst>
    <dgm:cxn modelId="{C7E0C003-A286-45E4-B43D-498F15D1E4DF}" type="presOf" srcId="{5F5D33F3-7DC5-4C3C-B163-94ED726D0534}" destId="{B56A0F36-8CB1-4085-86F9-3C8E545FF943}" srcOrd="0" destOrd="0" presId="urn:microsoft.com/office/officeart/2005/8/layout/hierarchy1"/>
    <dgm:cxn modelId="{3E46D903-85DE-455B-8D72-EBA6E7EDA076}" type="presOf" srcId="{3027725B-BB50-4E9C-9B99-EC7DA30DF13E}" destId="{2FBF4A41-7510-4372-9C8A-A94D3EA2AAD6}" srcOrd="0" destOrd="0" presId="urn:microsoft.com/office/officeart/2005/8/layout/hierarchy1"/>
    <dgm:cxn modelId="{11C8AE06-5F9A-4139-91BD-6D2A96FD696E}" type="presOf" srcId="{E61F560F-00E7-4BD9-851B-6D30FB83D67D}" destId="{114E6EB8-B494-4A23-AA68-1341F7B36148}" srcOrd="0" destOrd="0" presId="urn:microsoft.com/office/officeart/2005/8/layout/hierarchy1"/>
    <dgm:cxn modelId="{4777CB0B-0D48-4F8A-8702-4EA8A33292A2}" type="presOf" srcId="{A321E447-1196-495B-906F-222D98CAC37A}" destId="{9839F9ED-FF97-4CBF-BABD-36EA4F955714}" srcOrd="0" destOrd="0" presId="urn:microsoft.com/office/officeart/2005/8/layout/hierarchy1"/>
    <dgm:cxn modelId="{90C20C14-6354-4E74-832D-F3070C365E07}" srcId="{F28EBE8F-25F7-453A-830D-B8CB6C926680}" destId="{BF3205E6-FA7F-4261-BC7E-B0ED9058C6B0}" srcOrd="0" destOrd="0" parTransId="{099EBEF7-7DBA-4E6E-B0F7-FB61B794D6B6}" sibTransId="{E71FABFA-8D96-49E6-A6B1-46E0016C3DA3}"/>
    <dgm:cxn modelId="{89B2E415-05DA-435D-94CB-A15C65B68748}" type="presOf" srcId="{11E28719-B463-4458-86ED-94BB59A0EE70}" destId="{5BC18D6F-1E14-46D6-B33B-8ACB4EA2B6E5}" srcOrd="0" destOrd="0" presId="urn:microsoft.com/office/officeart/2005/8/layout/hierarchy1"/>
    <dgm:cxn modelId="{B7D6961F-91A4-4078-BC25-E912EDFDB324}" type="presOf" srcId="{48E31038-163B-439C-BF1A-E6D89DB8F589}" destId="{8F1E5FEB-0378-4A69-ACE3-653E1F05C75A}" srcOrd="0" destOrd="0" presId="urn:microsoft.com/office/officeart/2005/8/layout/hierarchy1"/>
    <dgm:cxn modelId="{A1F1C029-CE65-44D6-BB59-252036568742}" type="presOf" srcId="{ADB565A5-BF8C-44C7-82F9-1BF3C1A491DB}" destId="{2AC1B98B-DF32-4799-BABD-556E13808692}" srcOrd="0" destOrd="0" presId="urn:microsoft.com/office/officeart/2005/8/layout/hierarchy1"/>
    <dgm:cxn modelId="{4097D93D-8B7B-4923-B903-D60C13C47AE4}" srcId="{BF3205E6-FA7F-4261-BC7E-B0ED9058C6B0}" destId="{5F5D33F3-7DC5-4C3C-B163-94ED726D0534}" srcOrd="0" destOrd="0" parTransId="{F1C38F27-02E6-4769-BDC0-4EC63D79AA9A}" sibTransId="{73FE29E1-1F04-4390-877C-A9CD8C35CD92}"/>
    <dgm:cxn modelId="{3A9A0F62-6CCB-48F9-A693-DB4C2F42F550}" srcId="{E61F560F-00E7-4BD9-851B-6D30FB83D67D}" destId="{F28EBE8F-25F7-453A-830D-B8CB6C926680}" srcOrd="1" destOrd="0" parTransId="{34C03D06-2BBA-43B0-974F-442C56920A90}" sibTransId="{2DB8E756-AC33-4051-A258-12E590A7ED90}"/>
    <dgm:cxn modelId="{7C826F67-C83A-4730-93A3-BFF9D8682781}" srcId="{E61F560F-00E7-4BD9-851B-6D30FB83D67D}" destId="{592679F2-5C44-435D-9FDE-4B4C4663F5A3}" srcOrd="2" destOrd="0" parTransId="{11E28719-B463-4458-86ED-94BB59A0EE70}" sibTransId="{6A7E49C2-4CC7-4B09-9277-FB33ED3F30D7}"/>
    <dgm:cxn modelId="{4848D247-E9BC-4E98-BDED-253DD43CD32D}" type="presOf" srcId="{F1C38F27-02E6-4769-BDC0-4EC63D79AA9A}" destId="{41FD96EA-1F21-4FE2-BC78-0C506610EEC7}" srcOrd="0" destOrd="0" presId="urn:microsoft.com/office/officeart/2005/8/layout/hierarchy1"/>
    <dgm:cxn modelId="{75A6A471-6F83-473A-9599-3216EE034A23}" type="presOf" srcId="{D605B57F-CC3A-41B6-8490-A3A6ED4C2A80}" destId="{22446FEF-E9D7-437D-8E90-01EDE504596B}" srcOrd="0" destOrd="0" presId="urn:microsoft.com/office/officeart/2005/8/layout/hierarchy1"/>
    <dgm:cxn modelId="{68E7A553-EB75-4EC3-935F-130E35C038A2}" type="presOf" srcId="{099EBEF7-7DBA-4E6E-B0F7-FB61B794D6B6}" destId="{BE95215F-B229-49D0-8FC7-21FB5E7ECAEF}" srcOrd="0" destOrd="0" presId="urn:microsoft.com/office/officeart/2005/8/layout/hierarchy1"/>
    <dgm:cxn modelId="{6580A057-5926-40D4-92AE-0C42E9428FF1}" type="presOf" srcId="{592679F2-5C44-435D-9FDE-4B4C4663F5A3}" destId="{A0FC8A46-937F-49D5-BC8B-75B4B37B3F3C}" srcOrd="0" destOrd="0" presId="urn:microsoft.com/office/officeart/2005/8/layout/hierarchy1"/>
    <dgm:cxn modelId="{B2C6128E-631C-4D8D-87F5-B33E4ECE2E60}" srcId="{ADB565A5-BF8C-44C7-82F9-1BF3C1A491DB}" destId="{833FB2D6-88C9-47F7-A00C-CE9E5E90DA41}" srcOrd="0" destOrd="0" parTransId="{694EE80C-A625-488F-A49D-771D56809DE3}" sibTransId="{9F8BB087-3470-458C-B9C3-DCC6B0E430D0}"/>
    <dgm:cxn modelId="{0E1E2390-7412-4BE3-9919-4CED621773BE}" type="presOf" srcId="{AE548B99-1E2E-4447-BA10-010F1C5AACC4}" destId="{3CDD274B-9FB0-44A6-8E5D-1BF382EBECE0}" srcOrd="0" destOrd="0" presId="urn:microsoft.com/office/officeart/2005/8/layout/hierarchy1"/>
    <dgm:cxn modelId="{13FB9C94-7C51-4302-A0AC-4D0778F161DE}" srcId="{E61F560F-00E7-4BD9-851B-6D30FB83D67D}" destId="{ADB565A5-BF8C-44C7-82F9-1BF3C1A491DB}" srcOrd="0" destOrd="0" parTransId="{3027725B-BB50-4E9C-9B99-EC7DA30DF13E}" sibTransId="{7DC9995E-A320-4E59-87D5-99BF29BF190E}"/>
    <dgm:cxn modelId="{3BBE1E9F-289D-41B6-8143-08FDC029725D}" srcId="{AE548B99-1E2E-4447-BA10-010F1C5AACC4}" destId="{6BE3DB62-BAC8-431D-9083-ABF9CFE873F8}" srcOrd="0" destOrd="0" parTransId="{48E31038-163B-439C-BF1A-E6D89DB8F589}" sibTransId="{D7B04A0A-0BDF-42B6-A27C-FB667577FF7B}"/>
    <dgm:cxn modelId="{CC826E9F-8982-47C1-8C45-5688E84902FA}" type="presOf" srcId="{BF3205E6-FA7F-4261-BC7E-B0ED9058C6B0}" destId="{A38C840B-9A6E-4549-BF1A-D47C684E2BAD}" srcOrd="0" destOrd="0" presId="urn:microsoft.com/office/officeart/2005/8/layout/hierarchy1"/>
    <dgm:cxn modelId="{65F1B8A1-161C-4F63-AB09-F03B55A8FD13}" type="presOf" srcId="{67E77DBC-2FD3-487E-9927-9C6F5FE3A119}" destId="{5A78232B-28FD-413B-8FA9-DC5844B73885}" srcOrd="0" destOrd="0" presId="urn:microsoft.com/office/officeart/2005/8/layout/hierarchy1"/>
    <dgm:cxn modelId="{40FB57D2-E72D-465D-92B1-06757DBB8DC7}" srcId="{833FB2D6-88C9-47F7-A00C-CE9E5E90DA41}" destId="{D91CEA81-A4DB-41E8-AFD7-18BB2212F970}" srcOrd="0" destOrd="0" parTransId="{D605B57F-CC3A-41B6-8490-A3A6ED4C2A80}" sibTransId="{EF8C976C-0535-4CB0-B546-5D19A400788A}"/>
    <dgm:cxn modelId="{3978FED4-8F87-4B4F-8C71-7440B54653DF}" type="presOf" srcId="{6BE3DB62-BAC8-431D-9083-ABF9CFE873F8}" destId="{7DD3729C-1FDB-4321-BB49-505B772E1469}" srcOrd="0" destOrd="0" presId="urn:microsoft.com/office/officeart/2005/8/layout/hierarchy1"/>
    <dgm:cxn modelId="{E2377BDD-D744-43E4-A50B-51139B488889}" type="presOf" srcId="{D91CEA81-A4DB-41E8-AFD7-18BB2212F970}" destId="{A36D2965-30B5-40F3-9C68-46EDA6E8FDE8}" srcOrd="0" destOrd="0" presId="urn:microsoft.com/office/officeart/2005/8/layout/hierarchy1"/>
    <dgm:cxn modelId="{B6D7F6EE-710B-4293-A547-15C20CC1A724}" type="presOf" srcId="{694EE80C-A625-488F-A49D-771D56809DE3}" destId="{7A29A026-437C-42E0-B7CC-ACE51418DFA1}" srcOrd="0" destOrd="0" presId="urn:microsoft.com/office/officeart/2005/8/layout/hierarchy1"/>
    <dgm:cxn modelId="{68A0A4F0-BE0F-4840-A01F-1EAD4C2C193E}" srcId="{67E77DBC-2FD3-487E-9927-9C6F5FE3A119}" destId="{E61F560F-00E7-4BD9-851B-6D30FB83D67D}" srcOrd="0" destOrd="0" parTransId="{556C6590-915B-4516-B367-9B11C1C34AF0}" sibTransId="{5B1A5C0B-5390-407D-ABCE-0B2CAA94A060}"/>
    <dgm:cxn modelId="{F87B0BF1-6B2D-4B50-AAAD-A80FF4E0ACD3}" type="presOf" srcId="{F28EBE8F-25F7-453A-830D-B8CB6C926680}" destId="{C1F22A2E-7482-4BF6-999F-C464CD90C25F}" srcOrd="0" destOrd="0" presId="urn:microsoft.com/office/officeart/2005/8/layout/hierarchy1"/>
    <dgm:cxn modelId="{91F33AF5-5F19-4BA5-AB57-D73F0921A268}" srcId="{592679F2-5C44-435D-9FDE-4B4C4663F5A3}" destId="{AE548B99-1E2E-4447-BA10-010F1C5AACC4}" srcOrd="0" destOrd="0" parTransId="{A321E447-1196-495B-906F-222D98CAC37A}" sibTransId="{3D74A8D5-CD46-486C-A57B-C6904F2A2E32}"/>
    <dgm:cxn modelId="{71C13EF5-5B14-45BA-B689-7BEE38481078}" type="presOf" srcId="{34C03D06-2BBA-43B0-974F-442C56920A90}" destId="{F4BFA76B-0437-4FC5-9AFA-6015B953C6DC}" srcOrd="0" destOrd="0" presId="urn:microsoft.com/office/officeart/2005/8/layout/hierarchy1"/>
    <dgm:cxn modelId="{0C3392F9-8AB8-49C2-BA13-68BA668BB995}" type="presOf" srcId="{833FB2D6-88C9-47F7-A00C-CE9E5E90DA41}" destId="{DE5CC718-B0C1-4802-8803-CD35BCE8AA55}" srcOrd="0" destOrd="0" presId="urn:microsoft.com/office/officeart/2005/8/layout/hierarchy1"/>
    <dgm:cxn modelId="{CE7B89B2-4BC8-4978-940A-A6CA1C54BE32}" type="presParOf" srcId="{5A78232B-28FD-413B-8FA9-DC5844B73885}" destId="{087DD92C-B7CB-42DA-B9F8-C3D21F750AAF}" srcOrd="0" destOrd="0" presId="urn:microsoft.com/office/officeart/2005/8/layout/hierarchy1"/>
    <dgm:cxn modelId="{CF6EAD25-E61D-4A53-9A1F-76C0D6033701}" type="presParOf" srcId="{087DD92C-B7CB-42DA-B9F8-C3D21F750AAF}" destId="{3D73044F-FD48-4ECE-97D3-6CBC7D0482BE}" srcOrd="0" destOrd="0" presId="urn:microsoft.com/office/officeart/2005/8/layout/hierarchy1"/>
    <dgm:cxn modelId="{E67C6F90-D19C-4BDB-A193-658C4920F350}" type="presParOf" srcId="{3D73044F-FD48-4ECE-97D3-6CBC7D0482BE}" destId="{0359ACB8-9477-4BF2-AF00-B6D154B92617}" srcOrd="0" destOrd="0" presId="urn:microsoft.com/office/officeart/2005/8/layout/hierarchy1"/>
    <dgm:cxn modelId="{7E6312F5-FCC9-4C9A-A238-7D2033D32D78}" type="presParOf" srcId="{3D73044F-FD48-4ECE-97D3-6CBC7D0482BE}" destId="{114E6EB8-B494-4A23-AA68-1341F7B36148}" srcOrd="1" destOrd="0" presId="urn:microsoft.com/office/officeart/2005/8/layout/hierarchy1"/>
    <dgm:cxn modelId="{3C9E8BFD-64D9-4ABC-8BA1-96EAE5CDD91F}" type="presParOf" srcId="{087DD92C-B7CB-42DA-B9F8-C3D21F750AAF}" destId="{E2AED5BA-D3D7-400A-9CC4-9E2C1FE426A8}" srcOrd="1" destOrd="0" presId="urn:microsoft.com/office/officeart/2005/8/layout/hierarchy1"/>
    <dgm:cxn modelId="{4C5CFB58-2579-4ED9-8523-76956E2800BE}" type="presParOf" srcId="{E2AED5BA-D3D7-400A-9CC4-9E2C1FE426A8}" destId="{2FBF4A41-7510-4372-9C8A-A94D3EA2AAD6}" srcOrd="0" destOrd="0" presId="urn:microsoft.com/office/officeart/2005/8/layout/hierarchy1"/>
    <dgm:cxn modelId="{5CE5D42E-895B-46B0-AAE7-9E960B899A8A}" type="presParOf" srcId="{E2AED5BA-D3D7-400A-9CC4-9E2C1FE426A8}" destId="{80536615-C2FA-413E-89BD-0DC09472386E}" srcOrd="1" destOrd="0" presId="urn:microsoft.com/office/officeart/2005/8/layout/hierarchy1"/>
    <dgm:cxn modelId="{5EEE8F45-4D1D-4B7D-9B91-EF05A0EDDB8A}" type="presParOf" srcId="{80536615-C2FA-413E-89BD-0DC09472386E}" destId="{E64AD5F8-C31E-4796-A225-890593F483C4}" srcOrd="0" destOrd="0" presId="urn:microsoft.com/office/officeart/2005/8/layout/hierarchy1"/>
    <dgm:cxn modelId="{A10626F4-0516-44E3-AB3F-A2993A39086A}" type="presParOf" srcId="{E64AD5F8-C31E-4796-A225-890593F483C4}" destId="{3069C006-1849-4CBC-9B77-BF50ECAAEA8D}" srcOrd="0" destOrd="0" presId="urn:microsoft.com/office/officeart/2005/8/layout/hierarchy1"/>
    <dgm:cxn modelId="{C89D9C06-4927-41DD-8284-64ACDFD93AFA}" type="presParOf" srcId="{E64AD5F8-C31E-4796-A225-890593F483C4}" destId="{2AC1B98B-DF32-4799-BABD-556E13808692}" srcOrd="1" destOrd="0" presId="urn:microsoft.com/office/officeart/2005/8/layout/hierarchy1"/>
    <dgm:cxn modelId="{B92E97CB-D9AC-45D0-B049-EB3AB50A67C7}" type="presParOf" srcId="{80536615-C2FA-413E-89BD-0DC09472386E}" destId="{10B8F509-3FD0-44EF-898B-938B7F3A3076}" srcOrd="1" destOrd="0" presId="urn:microsoft.com/office/officeart/2005/8/layout/hierarchy1"/>
    <dgm:cxn modelId="{FD59ECC0-EECE-464F-9CA6-7DCBF0827329}" type="presParOf" srcId="{10B8F509-3FD0-44EF-898B-938B7F3A3076}" destId="{7A29A026-437C-42E0-B7CC-ACE51418DFA1}" srcOrd="0" destOrd="0" presId="urn:microsoft.com/office/officeart/2005/8/layout/hierarchy1"/>
    <dgm:cxn modelId="{21466F29-28C4-4C28-B3BC-57254B736E97}" type="presParOf" srcId="{10B8F509-3FD0-44EF-898B-938B7F3A3076}" destId="{006D9777-80A9-4FB2-B668-664EF2D8FEA1}" srcOrd="1" destOrd="0" presId="urn:microsoft.com/office/officeart/2005/8/layout/hierarchy1"/>
    <dgm:cxn modelId="{BC4C76CF-1063-405A-AF46-5E489C9DB0EC}" type="presParOf" srcId="{006D9777-80A9-4FB2-B668-664EF2D8FEA1}" destId="{F1526517-AF0A-441C-882A-EA15F18AFD17}" srcOrd="0" destOrd="0" presId="urn:microsoft.com/office/officeart/2005/8/layout/hierarchy1"/>
    <dgm:cxn modelId="{5EBE38C5-F924-4BE5-B344-2E6CD88A5301}" type="presParOf" srcId="{F1526517-AF0A-441C-882A-EA15F18AFD17}" destId="{D6E1B30C-939F-463F-A695-7DD5710E730E}" srcOrd="0" destOrd="0" presId="urn:microsoft.com/office/officeart/2005/8/layout/hierarchy1"/>
    <dgm:cxn modelId="{970201FC-8C98-4CFA-BCCC-8C6E79A44D59}" type="presParOf" srcId="{F1526517-AF0A-441C-882A-EA15F18AFD17}" destId="{DE5CC718-B0C1-4802-8803-CD35BCE8AA55}" srcOrd="1" destOrd="0" presId="urn:microsoft.com/office/officeart/2005/8/layout/hierarchy1"/>
    <dgm:cxn modelId="{6AE00A21-7838-4CD9-80C3-EA18CEE3638D}" type="presParOf" srcId="{006D9777-80A9-4FB2-B668-664EF2D8FEA1}" destId="{6DD193A0-0D5A-4CD3-9166-FE01A5490416}" srcOrd="1" destOrd="0" presId="urn:microsoft.com/office/officeart/2005/8/layout/hierarchy1"/>
    <dgm:cxn modelId="{EC3F0F50-3360-4CD2-B862-240538520F44}" type="presParOf" srcId="{6DD193A0-0D5A-4CD3-9166-FE01A5490416}" destId="{22446FEF-E9D7-437D-8E90-01EDE504596B}" srcOrd="0" destOrd="0" presId="urn:microsoft.com/office/officeart/2005/8/layout/hierarchy1"/>
    <dgm:cxn modelId="{E5979484-39FE-4020-BC04-0D21CED1A8E2}" type="presParOf" srcId="{6DD193A0-0D5A-4CD3-9166-FE01A5490416}" destId="{81068C7D-CABE-43AD-BD43-0EFB50679713}" srcOrd="1" destOrd="0" presId="urn:microsoft.com/office/officeart/2005/8/layout/hierarchy1"/>
    <dgm:cxn modelId="{01D21C8C-89DE-4FB7-87CB-C5FD6EBE8929}" type="presParOf" srcId="{81068C7D-CABE-43AD-BD43-0EFB50679713}" destId="{9DFD168D-7CB8-480A-9B74-CD6372230A81}" srcOrd="0" destOrd="0" presId="urn:microsoft.com/office/officeart/2005/8/layout/hierarchy1"/>
    <dgm:cxn modelId="{03ECA28E-641F-46BF-822F-30AF9BC155DD}" type="presParOf" srcId="{9DFD168D-7CB8-480A-9B74-CD6372230A81}" destId="{66378FC3-B4B9-4C4D-84BD-F519CC293F25}" srcOrd="0" destOrd="0" presId="urn:microsoft.com/office/officeart/2005/8/layout/hierarchy1"/>
    <dgm:cxn modelId="{3121B37B-617B-4BAE-945D-02D86CDEB604}" type="presParOf" srcId="{9DFD168D-7CB8-480A-9B74-CD6372230A81}" destId="{A36D2965-30B5-40F3-9C68-46EDA6E8FDE8}" srcOrd="1" destOrd="0" presId="urn:microsoft.com/office/officeart/2005/8/layout/hierarchy1"/>
    <dgm:cxn modelId="{56DFED23-4A96-444D-A383-BB9C82A3EACA}" type="presParOf" srcId="{81068C7D-CABE-43AD-BD43-0EFB50679713}" destId="{9980134F-9DE2-4358-93D7-A86B18932326}" srcOrd="1" destOrd="0" presId="urn:microsoft.com/office/officeart/2005/8/layout/hierarchy1"/>
    <dgm:cxn modelId="{6EDA0A4D-504B-4AC5-8129-F4EFBD79FFA4}" type="presParOf" srcId="{E2AED5BA-D3D7-400A-9CC4-9E2C1FE426A8}" destId="{F4BFA76B-0437-4FC5-9AFA-6015B953C6DC}" srcOrd="2" destOrd="0" presId="urn:microsoft.com/office/officeart/2005/8/layout/hierarchy1"/>
    <dgm:cxn modelId="{D9CF51FB-1425-4697-B0C3-CA3C4B091064}" type="presParOf" srcId="{E2AED5BA-D3D7-400A-9CC4-9E2C1FE426A8}" destId="{3B023AC6-1F51-4C35-BAEB-AD5D1D236CF1}" srcOrd="3" destOrd="0" presId="urn:microsoft.com/office/officeart/2005/8/layout/hierarchy1"/>
    <dgm:cxn modelId="{23A15C7C-8C9A-4D7C-A38E-A2575EEFDB51}" type="presParOf" srcId="{3B023AC6-1F51-4C35-BAEB-AD5D1D236CF1}" destId="{463CC1E4-C952-46D7-BF8D-ED94AA6C19AD}" srcOrd="0" destOrd="0" presId="urn:microsoft.com/office/officeart/2005/8/layout/hierarchy1"/>
    <dgm:cxn modelId="{328B9E93-8FB1-4141-8052-EDE4A679ADB3}" type="presParOf" srcId="{463CC1E4-C952-46D7-BF8D-ED94AA6C19AD}" destId="{266F7033-B9F5-4A2F-AE22-F954242F1C51}" srcOrd="0" destOrd="0" presId="urn:microsoft.com/office/officeart/2005/8/layout/hierarchy1"/>
    <dgm:cxn modelId="{82F2147F-F0F5-4BED-ACE1-71918BC53EAA}" type="presParOf" srcId="{463CC1E4-C952-46D7-BF8D-ED94AA6C19AD}" destId="{C1F22A2E-7482-4BF6-999F-C464CD90C25F}" srcOrd="1" destOrd="0" presId="urn:microsoft.com/office/officeart/2005/8/layout/hierarchy1"/>
    <dgm:cxn modelId="{A22899FF-0C39-4AA3-BA63-7A5AAA9D46A1}" type="presParOf" srcId="{3B023AC6-1F51-4C35-BAEB-AD5D1D236CF1}" destId="{E9053B15-0F38-4BE6-B153-264ADF56DF31}" srcOrd="1" destOrd="0" presId="urn:microsoft.com/office/officeart/2005/8/layout/hierarchy1"/>
    <dgm:cxn modelId="{076BA27A-BF22-4BB8-95FF-345C5AF3AA0F}" type="presParOf" srcId="{E9053B15-0F38-4BE6-B153-264ADF56DF31}" destId="{BE95215F-B229-49D0-8FC7-21FB5E7ECAEF}" srcOrd="0" destOrd="0" presId="urn:microsoft.com/office/officeart/2005/8/layout/hierarchy1"/>
    <dgm:cxn modelId="{99FD9E8E-53BB-4CCD-9D9D-F93F5C36A6DF}" type="presParOf" srcId="{E9053B15-0F38-4BE6-B153-264ADF56DF31}" destId="{F93B045D-B293-4712-B3D8-139D3759B79F}" srcOrd="1" destOrd="0" presId="urn:microsoft.com/office/officeart/2005/8/layout/hierarchy1"/>
    <dgm:cxn modelId="{C2186294-6879-4592-934C-0589813825FD}" type="presParOf" srcId="{F93B045D-B293-4712-B3D8-139D3759B79F}" destId="{C494DF8C-A191-46E9-8395-4B0FE8B6AB70}" srcOrd="0" destOrd="0" presId="urn:microsoft.com/office/officeart/2005/8/layout/hierarchy1"/>
    <dgm:cxn modelId="{81A57547-108D-4A39-9EDB-770DF295A91C}" type="presParOf" srcId="{C494DF8C-A191-46E9-8395-4B0FE8B6AB70}" destId="{97F88D48-AFF2-407C-ADF2-89D90B9A50E7}" srcOrd="0" destOrd="0" presId="urn:microsoft.com/office/officeart/2005/8/layout/hierarchy1"/>
    <dgm:cxn modelId="{798EA1C2-FBD1-4815-8B4E-AC8A912261BB}" type="presParOf" srcId="{C494DF8C-A191-46E9-8395-4B0FE8B6AB70}" destId="{A38C840B-9A6E-4549-BF1A-D47C684E2BAD}" srcOrd="1" destOrd="0" presId="urn:microsoft.com/office/officeart/2005/8/layout/hierarchy1"/>
    <dgm:cxn modelId="{0969CF35-921E-4796-B97C-157A66D05535}" type="presParOf" srcId="{F93B045D-B293-4712-B3D8-139D3759B79F}" destId="{0F776FC9-2140-46A0-A367-E7E0C3B39E8C}" srcOrd="1" destOrd="0" presId="urn:microsoft.com/office/officeart/2005/8/layout/hierarchy1"/>
    <dgm:cxn modelId="{AC1CB0A3-C8D3-4F8E-B7A0-ECD24D79F8AE}" type="presParOf" srcId="{0F776FC9-2140-46A0-A367-E7E0C3B39E8C}" destId="{41FD96EA-1F21-4FE2-BC78-0C506610EEC7}" srcOrd="0" destOrd="0" presId="urn:microsoft.com/office/officeart/2005/8/layout/hierarchy1"/>
    <dgm:cxn modelId="{0021005F-B08B-4951-868E-05A4739B1F7A}" type="presParOf" srcId="{0F776FC9-2140-46A0-A367-E7E0C3B39E8C}" destId="{A821F037-A43E-4295-ABE1-2A37D44F290B}" srcOrd="1" destOrd="0" presId="urn:microsoft.com/office/officeart/2005/8/layout/hierarchy1"/>
    <dgm:cxn modelId="{4307E721-3B9D-44BC-80A6-BEC1D38B0703}" type="presParOf" srcId="{A821F037-A43E-4295-ABE1-2A37D44F290B}" destId="{7894A8D9-0265-4E90-A1D1-074A81C3EB20}" srcOrd="0" destOrd="0" presId="urn:microsoft.com/office/officeart/2005/8/layout/hierarchy1"/>
    <dgm:cxn modelId="{474A425D-18F2-4239-A82E-37184C538C55}" type="presParOf" srcId="{7894A8D9-0265-4E90-A1D1-074A81C3EB20}" destId="{4093B447-526A-4861-B1A6-05345D369F30}" srcOrd="0" destOrd="0" presId="urn:microsoft.com/office/officeart/2005/8/layout/hierarchy1"/>
    <dgm:cxn modelId="{E18F0851-9D8E-408B-86BC-875600E0D97F}" type="presParOf" srcId="{7894A8D9-0265-4E90-A1D1-074A81C3EB20}" destId="{B56A0F36-8CB1-4085-86F9-3C8E545FF943}" srcOrd="1" destOrd="0" presId="urn:microsoft.com/office/officeart/2005/8/layout/hierarchy1"/>
    <dgm:cxn modelId="{C52952EF-0840-4A9F-98DC-ABFCEE8B398C}" type="presParOf" srcId="{A821F037-A43E-4295-ABE1-2A37D44F290B}" destId="{5405F5DB-4688-4D0C-B9E5-478B41D890B2}" srcOrd="1" destOrd="0" presId="urn:microsoft.com/office/officeart/2005/8/layout/hierarchy1"/>
    <dgm:cxn modelId="{1A6CA526-7602-42FA-AE86-9F24CA9798B9}" type="presParOf" srcId="{E2AED5BA-D3D7-400A-9CC4-9E2C1FE426A8}" destId="{5BC18D6F-1E14-46D6-B33B-8ACB4EA2B6E5}" srcOrd="4" destOrd="0" presId="urn:microsoft.com/office/officeart/2005/8/layout/hierarchy1"/>
    <dgm:cxn modelId="{A4836797-9DD9-4300-BCAF-7F1A80D9D5BB}" type="presParOf" srcId="{E2AED5BA-D3D7-400A-9CC4-9E2C1FE426A8}" destId="{4F5DE3BB-9DC7-4B4D-BA54-1E35276A5C31}" srcOrd="5" destOrd="0" presId="urn:microsoft.com/office/officeart/2005/8/layout/hierarchy1"/>
    <dgm:cxn modelId="{707C76D3-2220-498A-81E7-D65F5E188C46}" type="presParOf" srcId="{4F5DE3BB-9DC7-4B4D-BA54-1E35276A5C31}" destId="{E956049D-5712-40B6-8D5C-D2BF5F5E7F09}" srcOrd="0" destOrd="0" presId="urn:microsoft.com/office/officeart/2005/8/layout/hierarchy1"/>
    <dgm:cxn modelId="{1341F77A-95C3-407F-9632-F9146E3EC4FE}" type="presParOf" srcId="{E956049D-5712-40B6-8D5C-D2BF5F5E7F09}" destId="{EBADA450-0A38-479A-845E-B080DAC4AD38}" srcOrd="0" destOrd="0" presId="urn:microsoft.com/office/officeart/2005/8/layout/hierarchy1"/>
    <dgm:cxn modelId="{D67F4EE2-E048-4A82-A7BB-E07B517E7778}" type="presParOf" srcId="{E956049D-5712-40B6-8D5C-D2BF5F5E7F09}" destId="{A0FC8A46-937F-49D5-BC8B-75B4B37B3F3C}" srcOrd="1" destOrd="0" presId="urn:microsoft.com/office/officeart/2005/8/layout/hierarchy1"/>
    <dgm:cxn modelId="{81EAC07D-8C49-4FF7-8F04-1C457FF34C68}" type="presParOf" srcId="{4F5DE3BB-9DC7-4B4D-BA54-1E35276A5C31}" destId="{362FB5EC-4AD3-4CAB-A144-69854BDAF5B0}" srcOrd="1" destOrd="0" presId="urn:microsoft.com/office/officeart/2005/8/layout/hierarchy1"/>
    <dgm:cxn modelId="{DE8A292A-97CD-4BA8-B1AB-B1F7758853EA}" type="presParOf" srcId="{362FB5EC-4AD3-4CAB-A144-69854BDAF5B0}" destId="{9839F9ED-FF97-4CBF-BABD-36EA4F955714}" srcOrd="0" destOrd="0" presId="urn:microsoft.com/office/officeart/2005/8/layout/hierarchy1"/>
    <dgm:cxn modelId="{3A75CE1B-8A10-4E93-AE15-ED0E6E82544F}" type="presParOf" srcId="{362FB5EC-4AD3-4CAB-A144-69854BDAF5B0}" destId="{7112B7C9-7996-4B2A-857C-93EA810FE588}" srcOrd="1" destOrd="0" presId="urn:microsoft.com/office/officeart/2005/8/layout/hierarchy1"/>
    <dgm:cxn modelId="{9841E73E-329A-443E-9B49-A9DFDCD30EBB}" type="presParOf" srcId="{7112B7C9-7996-4B2A-857C-93EA810FE588}" destId="{0A062B73-1CE3-4B9F-9703-0A7A662B17C7}" srcOrd="0" destOrd="0" presId="urn:microsoft.com/office/officeart/2005/8/layout/hierarchy1"/>
    <dgm:cxn modelId="{B2F5A16A-BC76-478C-852F-07E6C233CEA3}" type="presParOf" srcId="{0A062B73-1CE3-4B9F-9703-0A7A662B17C7}" destId="{B2BD3633-1857-44FF-A2B8-F732E310B8F4}" srcOrd="0" destOrd="0" presId="urn:microsoft.com/office/officeart/2005/8/layout/hierarchy1"/>
    <dgm:cxn modelId="{8C758F96-67B8-4C70-8E56-D1A68590D4AF}" type="presParOf" srcId="{0A062B73-1CE3-4B9F-9703-0A7A662B17C7}" destId="{3CDD274B-9FB0-44A6-8E5D-1BF382EBECE0}" srcOrd="1" destOrd="0" presId="urn:microsoft.com/office/officeart/2005/8/layout/hierarchy1"/>
    <dgm:cxn modelId="{CA45B8B7-E637-409B-86BC-B4FAEEC1B81A}" type="presParOf" srcId="{7112B7C9-7996-4B2A-857C-93EA810FE588}" destId="{2E6F90B0-655D-4FB4-8F6F-A501DC0A6A6C}" srcOrd="1" destOrd="0" presId="urn:microsoft.com/office/officeart/2005/8/layout/hierarchy1"/>
    <dgm:cxn modelId="{1A927D15-C0EE-4531-8CFF-2E1AFD135200}" type="presParOf" srcId="{2E6F90B0-655D-4FB4-8F6F-A501DC0A6A6C}" destId="{8F1E5FEB-0378-4A69-ACE3-653E1F05C75A}" srcOrd="0" destOrd="0" presId="urn:microsoft.com/office/officeart/2005/8/layout/hierarchy1"/>
    <dgm:cxn modelId="{398D3490-FC83-4A6A-BB71-631783F259AE}" type="presParOf" srcId="{2E6F90B0-655D-4FB4-8F6F-A501DC0A6A6C}" destId="{04B04762-E9B9-4E4F-BDF4-1F545E7C9909}" srcOrd="1" destOrd="0" presId="urn:microsoft.com/office/officeart/2005/8/layout/hierarchy1"/>
    <dgm:cxn modelId="{879E997C-D235-42EB-B417-459A5B76DC4B}" type="presParOf" srcId="{04B04762-E9B9-4E4F-BDF4-1F545E7C9909}" destId="{64C0CCA8-8FCD-4B1B-BF24-44CCC66EF5DA}" srcOrd="0" destOrd="0" presId="urn:microsoft.com/office/officeart/2005/8/layout/hierarchy1"/>
    <dgm:cxn modelId="{A91F52C2-ED43-47F7-9898-13C2A9DF74BF}" type="presParOf" srcId="{64C0CCA8-8FCD-4B1B-BF24-44CCC66EF5DA}" destId="{ADCF86BC-18F9-49D0-ACCE-CD3515F4F195}" srcOrd="0" destOrd="0" presId="urn:microsoft.com/office/officeart/2005/8/layout/hierarchy1"/>
    <dgm:cxn modelId="{79000615-9976-4ED0-9691-5DA2E809C698}" type="presParOf" srcId="{64C0CCA8-8FCD-4B1B-BF24-44CCC66EF5DA}" destId="{7DD3729C-1FDB-4321-BB49-505B772E1469}" srcOrd="1" destOrd="0" presId="urn:microsoft.com/office/officeart/2005/8/layout/hierarchy1"/>
    <dgm:cxn modelId="{54B8E4E2-DB66-4533-B1BB-F2935625A72D}" type="presParOf" srcId="{04B04762-E9B9-4E4F-BDF4-1F545E7C9909}" destId="{B1A5B972-A15D-4A9A-930E-0FB2DDC39BDF}" srcOrd="1" destOrd="0" presId="urn:microsoft.com/office/officeart/2005/8/layout/hierarchy1"/>
  </dgm:cxnLst>
  <dgm:bg>
    <a:gradFill>
      <a:gsLst>
        <a:gs pos="0">
          <a:srgbClr val="FFEFD1"/>
        </a:gs>
        <a:gs pos="64999">
          <a:srgbClr val="F0EBD5"/>
        </a:gs>
        <a:gs pos="100000">
          <a:srgbClr val="D1C39F"/>
        </a:gs>
      </a:gsLst>
      <a:lin ang="5400000" scaled="0"/>
    </a:gradFill>
    <a:effectLst>
      <a:innerShdw blurRad="63500" dist="50800" dir="18900000">
        <a:prstClr val="black"/>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E5FEB-0378-4A69-ACE3-653E1F05C75A}">
      <dsp:nvSpPr>
        <dsp:cNvPr id="0" name=""/>
        <dsp:cNvSpPr/>
      </dsp:nvSpPr>
      <dsp:spPr>
        <a:xfrm>
          <a:off x="7490101"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39F9ED-FF97-4CBF-BABD-36EA4F955714}">
      <dsp:nvSpPr>
        <dsp:cNvPr id="0" name=""/>
        <dsp:cNvSpPr/>
      </dsp:nvSpPr>
      <dsp:spPr>
        <a:xfrm>
          <a:off x="7490101"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BC18D6F-1E14-46D6-B33B-8ACB4EA2B6E5}">
      <dsp:nvSpPr>
        <dsp:cNvPr id="0" name=""/>
        <dsp:cNvSpPr/>
      </dsp:nvSpPr>
      <dsp:spPr>
        <a:xfrm>
          <a:off x="4503353" y="1182850"/>
          <a:ext cx="3032468" cy="359366"/>
        </a:xfrm>
        <a:custGeom>
          <a:avLst/>
          <a:gdLst/>
          <a:ahLst/>
          <a:cxnLst/>
          <a:rect l="0" t="0" r="0" b="0"/>
          <a:pathLst>
            <a:path>
              <a:moveTo>
                <a:pt x="0" y="0"/>
              </a:moveTo>
              <a:lnTo>
                <a:pt x="0" y="244898"/>
              </a:lnTo>
              <a:lnTo>
                <a:pt x="3032468" y="244898"/>
              </a:lnTo>
              <a:lnTo>
                <a:pt x="3032468"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1FD96EA-1F21-4FE2-BC78-0C506610EEC7}">
      <dsp:nvSpPr>
        <dsp:cNvPr id="0" name=""/>
        <dsp:cNvSpPr/>
      </dsp:nvSpPr>
      <dsp:spPr>
        <a:xfrm>
          <a:off x="4177221"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E95215F-B229-49D0-8FC7-21FB5E7ECAEF}">
      <dsp:nvSpPr>
        <dsp:cNvPr id="0" name=""/>
        <dsp:cNvSpPr/>
      </dsp:nvSpPr>
      <dsp:spPr>
        <a:xfrm>
          <a:off x="4177221"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4BFA76B-0437-4FC5-9AFA-6015B953C6DC}">
      <dsp:nvSpPr>
        <dsp:cNvPr id="0" name=""/>
        <dsp:cNvSpPr/>
      </dsp:nvSpPr>
      <dsp:spPr>
        <a:xfrm>
          <a:off x="4222941" y="1182850"/>
          <a:ext cx="280411" cy="359366"/>
        </a:xfrm>
        <a:custGeom>
          <a:avLst/>
          <a:gdLst/>
          <a:ahLst/>
          <a:cxnLst/>
          <a:rect l="0" t="0" r="0" b="0"/>
          <a:pathLst>
            <a:path>
              <a:moveTo>
                <a:pt x="280411" y="0"/>
              </a:moveTo>
              <a:lnTo>
                <a:pt x="280411" y="244898"/>
              </a:lnTo>
              <a:lnTo>
                <a:pt x="0" y="244898"/>
              </a:lnTo>
              <a:lnTo>
                <a:pt x="0"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2446FEF-E9D7-437D-8E90-01EDE504596B}">
      <dsp:nvSpPr>
        <dsp:cNvPr id="0" name=""/>
        <dsp:cNvSpPr/>
      </dsp:nvSpPr>
      <dsp:spPr>
        <a:xfrm>
          <a:off x="1144753"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A29A026-437C-42E0-B7CC-ACE51418DFA1}">
      <dsp:nvSpPr>
        <dsp:cNvPr id="0" name=""/>
        <dsp:cNvSpPr/>
      </dsp:nvSpPr>
      <dsp:spPr>
        <a:xfrm>
          <a:off x="1144753"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BF4A41-7510-4372-9C8A-A94D3EA2AAD6}">
      <dsp:nvSpPr>
        <dsp:cNvPr id="0" name=""/>
        <dsp:cNvSpPr/>
      </dsp:nvSpPr>
      <dsp:spPr>
        <a:xfrm>
          <a:off x="1190473" y="1182850"/>
          <a:ext cx="3312879" cy="359366"/>
        </a:xfrm>
        <a:custGeom>
          <a:avLst/>
          <a:gdLst/>
          <a:ahLst/>
          <a:cxnLst/>
          <a:rect l="0" t="0" r="0" b="0"/>
          <a:pathLst>
            <a:path>
              <a:moveTo>
                <a:pt x="3312879" y="0"/>
              </a:moveTo>
              <a:lnTo>
                <a:pt x="3312879" y="244898"/>
              </a:lnTo>
              <a:lnTo>
                <a:pt x="0" y="244898"/>
              </a:lnTo>
              <a:lnTo>
                <a:pt x="0"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359ACB8-9477-4BF2-AF00-B6D154B92617}">
      <dsp:nvSpPr>
        <dsp:cNvPr id="0" name=""/>
        <dsp:cNvSpPr/>
      </dsp:nvSpPr>
      <dsp:spPr>
        <a:xfrm>
          <a:off x="3093666" y="398215"/>
          <a:ext cx="2819372" cy="784634"/>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14E6EB8-B494-4A23-AA68-1341F7B36148}">
      <dsp:nvSpPr>
        <dsp:cNvPr id="0" name=""/>
        <dsp:cNvSpPr/>
      </dsp:nvSpPr>
      <dsp:spPr>
        <a:xfrm>
          <a:off x="3230960" y="528644"/>
          <a:ext cx="2819372" cy="78463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rgbClr val="800000"/>
              </a:solidFill>
              <a:effectLst/>
              <a:latin typeface="Verdana" pitchFamily="34" charset="0"/>
              <a:ea typeface="Calibri" pitchFamily="34" charset="0"/>
              <a:cs typeface="Times New Roman" pitchFamily="18" charset="0"/>
            </a:rPr>
            <a:t>Treasury Operations</a:t>
          </a:r>
          <a:r>
            <a:rPr kumimoji="0" lang="sq-AL" sz="1600" b="1" i="0" u="none" strike="noStrike" kern="1200" cap="none" normalizeH="0" baseline="0" dirty="0">
              <a:ln/>
              <a:solidFill>
                <a:srgbClr val="800000"/>
              </a:solidFill>
              <a:effectLst/>
              <a:latin typeface="Arial"/>
              <a:ea typeface="Calibri" pitchFamily="34" charset="0"/>
              <a:cs typeface="Times New Roman" pitchFamily="18" charset="0"/>
            </a:rPr>
            <a:t>’</a:t>
          </a:r>
          <a:r>
            <a:rPr kumimoji="0" lang="sq-AL" sz="1600" b="1" i="0" u="none" strike="noStrike" kern="1200" cap="none" normalizeH="0" baseline="0" dirty="0">
              <a:ln/>
              <a:solidFill>
                <a:srgbClr val="800000"/>
              </a:solidFill>
              <a:effectLst/>
              <a:latin typeface="Verdana" pitchFamily="34" charset="0"/>
              <a:ea typeface="Calibri" pitchFamily="34" charset="0"/>
              <a:cs typeface="Times New Roman" pitchFamily="18" charset="0"/>
            </a:rPr>
            <a:t> Department</a:t>
          </a:r>
          <a:endParaRPr kumimoji="0" lang="sq-AL" sz="1600" b="0" i="0" u="none" strike="noStrike" kern="1200" cap="none" normalizeH="0" baseline="0" dirty="0">
            <a:ln/>
            <a:solidFill>
              <a:srgbClr val="800000"/>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effectLst/>
            <a:latin typeface="Arial" charset="0"/>
            <a:ea typeface="Calibri" pitchFamily="34" charset="0"/>
            <a:cs typeface="Times New Roman" pitchFamily="18" charset="0"/>
          </a:endParaRPr>
        </a:p>
      </dsp:txBody>
      <dsp:txXfrm>
        <a:off x="3253941" y="551625"/>
        <a:ext cx="2773410" cy="738672"/>
      </dsp:txXfrm>
    </dsp:sp>
    <dsp:sp modelId="{3069C006-1849-4CBC-9B77-BF50ECAAEA8D}">
      <dsp:nvSpPr>
        <dsp:cNvPr id="0" name=""/>
        <dsp:cNvSpPr/>
      </dsp:nvSpPr>
      <dsp:spPr>
        <a:xfrm>
          <a:off x="2826" y="1542217"/>
          <a:ext cx="2375293"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AC1B98B-DF32-4799-BABD-556E13808692}">
      <dsp:nvSpPr>
        <dsp:cNvPr id="0" name=""/>
        <dsp:cNvSpPr/>
      </dsp:nvSpPr>
      <dsp:spPr>
        <a:xfrm>
          <a:off x="140120" y="1672646"/>
          <a:ext cx="2375293"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TSA </a:t>
          </a:r>
          <a:r>
            <a:rPr kumimoji="0" lang="en-US"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Manag.</a:t>
          </a: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Division</a:t>
          </a:r>
          <a:endParaRPr kumimoji="0" lang="sq-AL" sz="1800" b="0" i="0" u="none" strike="noStrike" kern="1200" cap="none" normalizeH="0" baseline="0" dirty="0">
            <a:ln/>
            <a:solidFill>
              <a:srgbClr val="00B050"/>
            </a:solidFill>
            <a:effectLst/>
            <a:latin typeface="Arial" charset="0"/>
            <a:ea typeface="Calibri" pitchFamily="34" charset="0"/>
            <a:cs typeface="Times New Roman" pitchFamily="18" charset="0"/>
          </a:endParaRPr>
        </a:p>
      </dsp:txBody>
      <dsp:txXfrm>
        <a:off x="163101" y="1695627"/>
        <a:ext cx="2329331" cy="738672"/>
      </dsp:txXfrm>
    </dsp:sp>
    <dsp:sp modelId="{D6E1B30C-939F-463F-A695-7DD5710E730E}">
      <dsp:nvSpPr>
        <dsp:cNvPr id="0" name=""/>
        <dsp:cNvSpPr/>
      </dsp:nvSpPr>
      <dsp:spPr>
        <a:xfrm>
          <a:off x="572650"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5CC718-B0C1-4802-8803-CD35BCE8AA55}">
      <dsp:nvSpPr>
        <dsp:cNvPr id="0" name=""/>
        <dsp:cNvSpPr/>
      </dsp:nvSpPr>
      <dsp:spPr>
        <a:xfrm>
          <a:off x="709944"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4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4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4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r>
            <a:rPr kumimoji="0" lang="en-US" sz="14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1+4</a:t>
          </a:r>
          <a:r>
            <a:rPr kumimoji="0" lang="sq-AL" sz="14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4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dsp:txBody>
      <dsp:txXfrm>
        <a:off x="732925" y="2839629"/>
        <a:ext cx="1189683" cy="738672"/>
      </dsp:txXfrm>
    </dsp:sp>
    <dsp:sp modelId="{66378FC3-B4B9-4C4D-84BD-F519CC293F25}">
      <dsp:nvSpPr>
        <dsp:cNvPr id="0" name=""/>
        <dsp:cNvSpPr/>
      </dsp:nvSpPr>
      <dsp:spPr>
        <a:xfrm>
          <a:off x="572650"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6D2965-30B5-40F3-9C68-46EDA6E8FDE8}">
      <dsp:nvSpPr>
        <dsp:cNvPr id="0" name=""/>
        <dsp:cNvSpPr/>
      </dsp:nvSpPr>
      <dsp:spPr>
        <a:xfrm>
          <a:off x="709944"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sz="1600" b="1" i="0" u="none" strike="noStrike" kern="1200" cap="none" normalizeH="0" baseline="0" dirty="0">
              <a:ln/>
              <a:solidFill>
                <a:srgbClr val="FF0066"/>
              </a:solidFill>
              <a:effectLst/>
              <a:latin typeface="Arial"/>
              <a:ea typeface="Calibri" pitchFamily="34" charset="0"/>
              <a:cs typeface="Times New Roman" pitchFamily="18" charset="0"/>
            </a:rPr>
            <a:t>’</a:t>
          </a: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s</a:t>
          </a:r>
          <a:endParaRPr kumimoji="0" lang="sq-AL" sz="1600" b="0" i="0" u="none" strike="noStrike" kern="1200" cap="none" normalizeH="0" baseline="0" dirty="0">
            <a:ln/>
            <a:solidFill>
              <a:srgbClr val="FF0066"/>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600" b="0" i="0" u="none" strike="noStrike" kern="1200" cap="none" normalizeH="0" baseline="0" dirty="0">
            <a:ln/>
            <a:effectLst/>
            <a:latin typeface="Arial" charset="0"/>
            <a:ea typeface="Calibri" pitchFamily="34" charset="0"/>
            <a:cs typeface="Times New Roman" pitchFamily="18" charset="0"/>
          </a:endParaRPr>
        </a:p>
      </dsp:txBody>
      <dsp:txXfrm>
        <a:off x="732925" y="3983630"/>
        <a:ext cx="1189683" cy="738672"/>
      </dsp:txXfrm>
    </dsp:sp>
    <dsp:sp modelId="{266F7033-B9F5-4A2F-AE22-F954242F1C51}">
      <dsp:nvSpPr>
        <dsp:cNvPr id="0" name=""/>
        <dsp:cNvSpPr/>
      </dsp:nvSpPr>
      <dsp:spPr>
        <a:xfrm>
          <a:off x="2652708" y="1542217"/>
          <a:ext cx="3140467"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F22A2E-7482-4BF6-999F-C464CD90C25F}">
      <dsp:nvSpPr>
        <dsp:cNvPr id="0" name=""/>
        <dsp:cNvSpPr/>
      </dsp:nvSpPr>
      <dsp:spPr>
        <a:xfrm>
          <a:off x="2790002" y="1672646"/>
          <a:ext cx="3140467"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Liquidity</a:t>
          </a:r>
          <a:r>
            <a:rPr kumimoji="0" lang="sq-AL" sz="1800" b="0" i="0" u="none" strike="noStrike" kern="1200" cap="none" normalizeH="0" baseline="0" dirty="0">
              <a:ln/>
              <a:solidFill>
                <a:srgbClr val="00B050"/>
              </a:solidFill>
              <a:effectLst/>
              <a:latin typeface="Arial" charset="0"/>
              <a:ea typeface="Calibri" pitchFamily="34" charset="0"/>
              <a:cs typeface="Times New Roman" pitchFamily="18" charset="0"/>
            </a:rPr>
            <a:t> </a:t>
          </a: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Manag.Division</a:t>
          </a:r>
          <a:endParaRPr kumimoji="0" lang="sq-AL" sz="1800" b="0" i="0" u="none" strike="noStrike" kern="1200" cap="none" normalizeH="0" baseline="0" dirty="0">
            <a:ln/>
            <a:solidFill>
              <a:srgbClr val="00B050"/>
            </a:solidFill>
            <a:effectLst/>
            <a:latin typeface="Arial" charset="0"/>
            <a:ea typeface="Calibri" pitchFamily="34" charset="0"/>
            <a:cs typeface="Times New Roman" pitchFamily="18" charset="0"/>
          </a:endParaRPr>
        </a:p>
      </dsp:txBody>
      <dsp:txXfrm>
        <a:off x="2812983" y="1695627"/>
        <a:ext cx="3094505" cy="738672"/>
      </dsp:txXfrm>
    </dsp:sp>
    <dsp:sp modelId="{97F88D48-AFF2-407C-ADF2-89D90B9A50E7}">
      <dsp:nvSpPr>
        <dsp:cNvPr id="0" name=""/>
        <dsp:cNvSpPr/>
      </dsp:nvSpPr>
      <dsp:spPr>
        <a:xfrm>
          <a:off x="3605119"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8C840B-9A6E-4549-BF1A-D47C684E2BAD}">
      <dsp:nvSpPr>
        <dsp:cNvPr id="0" name=""/>
        <dsp:cNvSpPr/>
      </dsp:nvSpPr>
      <dsp:spPr>
        <a:xfrm>
          <a:off x="3742413"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6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 (</a:t>
          </a:r>
          <a:r>
            <a:rPr kumimoji="0" lang="en-US"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1+3</a:t>
          </a: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6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dsp:txBody>
      <dsp:txXfrm>
        <a:off x="3765394" y="2839629"/>
        <a:ext cx="1189683" cy="738672"/>
      </dsp:txXfrm>
    </dsp:sp>
    <dsp:sp modelId="{4093B447-526A-4861-B1A6-05345D369F30}">
      <dsp:nvSpPr>
        <dsp:cNvPr id="0" name=""/>
        <dsp:cNvSpPr/>
      </dsp:nvSpPr>
      <dsp:spPr>
        <a:xfrm>
          <a:off x="3605119"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6A0F36-8CB1-4085-86F9-3C8E545FF943}">
      <dsp:nvSpPr>
        <dsp:cNvPr id="0" name=""/>
        <dsp:cNvSpPr/>
      </dsp:nvSpPr>
      <dsp:spPr>
        <a:xfrm>
          <a:off x="3742413"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sz="1600" b="1" i="0" u="none" strike="noStrike" kern="1200" cap="none" normalizeH="0" baseline="0" dirty="0">
              <a:ln/>
              <a:solidFill>
                <a:srgbClr val="FF0066"/>
              </a:solidFill>
              <a:effectLst/>
              <a:latin typeface="Arial"/>
              <a:ea typeface="Calibri" pitchFamily="34" charset="0"/>
              <a:cs typeface="Times New Roman" pitchFamily="18" charset="0"/>
            </a:rPr>
            <a:t>’</a:t>
          </a: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s </a:t>
          </a:r>
          <a:endParaRPr kumimoji="0" lang="sq-AL" sz="1600" b="0" i="0" u="none" strike="noStrike" kern="1200" cap="none" normalizeH="0" baseline="0" dirty="0">
            <a:ln/>
            <a:solidFill>
              <a:srgbClr val="FF0066"/>
            </a:solidFill>
            <a:effectLst/>
            <a:latin typeface="Arial" charset="0"/>
            <a:ea typeface="Calibri" pitchFamily="34" charset="0"/>
            <a:cs typeface="Times New Roman" pitchFamily="18" charset="0"/>
          </a:endParaRPr>
        </a:p>
      </dsp:txBody>
      <dsp:txXfrm>
        <a:off x="3765394" y="3983630"/>
        <a:ext cx="1189683" cy="738672"/>
      </dsp:txXfrm>
    </dsp:sp>
    <dsp:sp modelId="{EBADA450-0A38-479A-845E-B080DAC4AD38}">
      <dsp:nvSpPr>
        <dsp:cNvPr id="0" name=""/>
        <dsp:cNvSpPr/>
      </dsp:nvSpPr>
      <dsp:spPr>
        <a:xfrm>
          <a:off x="6067763" y="1542217"/>
          <a:ext cx="2936116"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FC8A46-937F-49D5-BC8B-75B4B37B3F3C}">
      <dsp:nvSpPr>
        <dsp:cNvPr id="0" name=""/>
        <dsp:cNvSpPr/>
      </dsp:nvSpPr>
      <dsp:spPr>
        <a:xfrm>
          <a:off x="6205057" y="1672646"/>
          <a:ext cx="2936116"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Financial Reporting</a:t>
          </a:r>
          <a:r>
            <a:rPr kumimoji="0" lang="en-US"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 Division</a:t>
          </a:r>
          <a:endParaRPr kumimoji="0" lang="sq-AL" sz="1800" b="0" i="0" u="none" strike="noStrike" kern="1200" cap="none" normalizeH="0" baseline="0" dirty="0">
            <a:ln/>
            <a:solidFill>
              <a:srgbClr val="00B050"/>
            </a:solidFill>
            <a:effectLst/>
            <a:latin typeface="Arial" charset="0"/>
            <a:ea typeface="Calibri" pitchFamily="34" charset="0"/>
            <a:cs typeface="Times New Roman" pitchFamily="18" charset="0"/>
          </a:endParaRPr>
        </a:p>
      </dsp:txBody>
      <dsp:txXfrm>
        <a:off x="6228038" y="1695627"/>
        <a:ext cx="2890154" cy="738672"/>
      </dsp:txXfrm>
    </dsp:sp>
    <dsp:sp modelId="{B2BD3633-1857-44FF-A2B8-F732E310B8F4}">
      <dsp:nvSpPr>
        <dsp:cNvPr id="0" name=""/>
        <dsp:cNvSpPr/>
      </dsp:nvSpPr>
      <dsp:spPr>
        <a:xfrm>
          <a:off x="6917998"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CDD274B-9FB0-44A6-8E5D-1BF382EBECE0}">
      <dsp:nvSpPr>
        <dsp:cNvPr id="0" name=""/>
        <dsp:cNvSpPr/>
      </dsp:nvSpPr>
      <dsp:spPr>
        <a:xfrm>
          <a:off x="7055292"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6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 (</a:t>
          </a:r>
          <a:r>
            <a:rPr kumimoji="0" lang="en-US"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1+4</a:t>
          </a: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6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dsp:txBody>
      <dsp:txXfrm>
        <a:off x="7078273" y="2839629"/>
        <a:ext cx="1189683" cy="738672"/>
      </dsp:txXfrm>
    </dsp:sp>
    <dsp:sp modelId="{ADCF86BC-18F9-49D0-ACCE-CD3515F4F195}">
      <dsp:nvSpPr>
        <dsp:cNvPr id="0" name=""/>
        <dsp:cNvSpPr/>
      </dsp:nvSpPr>
      <dsp:spPr>
        <a:xfrm>
          <a:off x="6917998"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D3729C-1FDB-4321-BB49-505B772E1469}">
      <dsp:nvSpPr>
        <dsp:cNvPr id="0" name=""/>
        <dsp:cNvSpPr/>
      </dsp:nvSpPr>
      <dsp:spPr>
        <a:xfrm>
          <a:off x="7055292"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sz="1600" b="1" i="0" u="none" strike="noStrike" kern="1200" cap="none" normalizeH="0" baseline="0" dirty="0">
              <a:ln/>
              <a:solidFill>
                <a:srgbClr val="FF0066"/>
              </a:solidFill>
              <a:effectLst/>
              <a:latin typeface="Arial"/>
              <a:ea typeface="Calibri" pitchFamily="34" charset="0"/>
              <a:cs typeface="Times New Roman" pitchFamily="18" charset="0"/>
            </a:rPr>
            <a:t>’</a:t>
          </a: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s</a:t>
          </a:r>
          <a:endParaRPr kumimoji="0" lang="sq-AL" sz="1600" b="0" i="0" u="none" strike="noStrike" kern="1200" cap="none" normalizeH="0" baseline="0" dirty="0">
            <a:ln/>
            <a:solidFill>
              <a:srgbClr val="FF0066"/>
            </a:solidFill>
            <a:effectLst/>
            <a:latin typeface="Arial" charset="0"/>
            <a:ea typeface="Calibri" pitchFamily="34" charset="0"/>
            <a:cs typeface="Times New Roman" pitchFamily="18" charset="0"/>
          </a:endParaRPr>
        </a:p>
      </dsp:txBody>
      <dsp:txXfrm>
        <a:off x="7078273" y="3983630"/>
        <a:ext cx="1189683" cy="7386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0B3C4B4-C9D4-4FFD-89A2-C8604CB89BB6}" type="datetimeFigureOut">
              <a:rPr lang="en-US" smtClean="0"/>
              <a:t>2/14/2020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F4BF3BA-CD3A-4CE4-8105-A274A67D7802}" type="slidenum">
              <a:rPr lang="en-US" smtClean="0"/>
              <a:t>‹#›</a:t>
            </a:fld>
            <a:endParaRPr lang="en-US"/>
          </a:p>
        </p:txBody>
      </p:sp>
    </p:spTree>
    <p:extLst>
      <p:ext uri="{BB962C8B-B14F-4D97-AF65-F5344CB8AC3E}">
        <p14:creationId xmlns:p14="http://schemas.microsoft.com/office/powerpoint/2010/main" val="3671271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828559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The accumulation of government expenditure arrears is one of the most common problems in public financial management and an important issue for Albanian Treasury System, specially to move to </a:t>
            </a:r>
            <a:r>
              <a:rPr lang="en-US" b="1" dirty="0"/>
              <a:t>active cash management. </a:t>
            </a:r>
          </a:p>
          <a:p>
            <a:pPr marL="0" indent="0">
              <a:buNone/>
            </a:pPr>
            <a:r>
              <a:rPr lang="en-US" dirty="0" err="1">
                <a:latin typeface="Arial"/>
              </a:rPr>
              <a:t>Pozita</a:t>
            </a:r>
            <a:r>
              <a:rPr lang="en-US" dirty="0">
                <a:latin typeface="Arial"/>
              </a:rPr>
              <a:t> </a:t>
            </a:r>
            <a:r>
              <a:rPr lang="en-US" dirty="0" err="1">
                <a:latin typeface="Arial"/>
              </a:rPr>
              <a:t>fiskale</a:t>
            </a:r>
            <a:r>
              <a:rPr lang="en-US" dirty="0">
                <a:latin typeface="Arial"/>
              </a:rPr>
              <a:t> e </a:t>
            </a:r>
            <a:r>
              <a:rPr lang="en-US" dirty="0" err="1">
                <a:latin typeface="Arial"/>
              </a:rPr>
              <a:t>Shqipërisë</a:t>
            </a:r>
            <a:r>
              <a:rPr lang="en-US" dirty="0">
                <a:latin typeface="Arial"/>
              </a:rPr>
              <a:t> u </a:t>
            </a:r>
            <a:r>
              <a:rPr lang="en-US" dirty="0" err="1">
                <a:latin typeface="Arial"/>
              </a:rPr>
              <a:t>përkeqësua</a:t>
            </a:r>
            <a:r>
              <a:rPr lang="en-US" dirty="0">
                <a:latin typeface="Arial"/>
              </a:rPr>
              <a:t> pas </a:t>
            </a:r>
            <a:r>
              <a:rPr lang="en-US" dirty="0" err="1">
                <a:latin typeface="Arial"/>
              </a:rPr>
              <a:t>krizës</a:t>
            </a:r>
            <a:r>
              <a:rPr lang="en-US" dirty="0">
                <a:latin typeface="Arial"/>
              </a:rPr>
              <a:t> </a:t>
            </a:r>
            <a:r>
              <a:rPr lang="en-US" dirty="0" err="1">
                <a:latin typeface="Arial"/>
              </a:rPr>
              <a:t>financiare</a:t>
            </a:r>
            <a:r>
              <a:rPr lang="en-US" dirty="0">
                <a:latin typeface="Arial"/>
              </a:rPr>
              <a:t> </a:t>
            </a:r>
            <a:r>
              <a:rPr lang="en-US" dirty="0" err="1">
                <a:latin typeface="Arial"/>
              </a:rPr>
              <a:t>botërore</a:t>
            </a:r>
            <a:r>
              <a:rPr lang="en-US" dirty="0">
                <a:latin typeface="Arial"/>
              </a:rPr>
              <a:t> </a:t>
            </a:r>
            <a:r>
              <a:rPr lang="en-US" dirty="0" err="1">
                <a:latin typeface="Arial"/>
              </a:rPr>
              <a:t>dhe</a:t>
            </a:r>
            <a:r>
              <a:rPr lang="en-US" dirty="0">
                <a:latin typeface="Arial"/>
              </a:rPr>
              <a:t> </a:t>
            </a:r>
            <a:r>
              <a:rPr lang="en-US" dirty="0" err="1">
                <a:latin typeface="Arial"/>
              </a:rPr>
              <a:t>qeveria</a:t>
            </a:r>
            <a:r>
              <a:rPr lang="en-US" dirty="0">
                <a:latin typeface="Arial"/>
              </a:rPr>
              <a:t> </a:t>
            </a:r>
            <a:r>
              <a:rPr lang="en-US" dirty="0" err="1">
                <a:latin typeface="Arial"/>
              </a:rPr>
              <a:t>akumuloi</a:t>
            </a:r>
            <a:r>
              <a:rPr lang="en-US" dirty="0">
                <a:latin typeface="Arial"/>
              </a:rPr>
              <a:t> </a:t>
            </a:r>
            <a:r>
              <a:rPr lang="en-US" dirty="0" err="1">
                <a:latin typeface="Arial"/>
              </a:rPr>
              <a:t>një</a:t>
            </a:r>
            <a:r>
              <a:rPr lang="en-US" dirty="0">
                <a:latin typeface="Arial"/>
              </a:rPr>
              <a:t> </a:t>
            </a:r>
            <a:r>
              <a:rPr lang="en-US" dirty="0" err="1">
                <a:latin typeface="Arial"/>
              </a:rPr>
              <a:t>shumë</a:t>
            </a:r>
            <a:r>
              <a:rPr lang="en-US" dirty="0">
                <a:latin typeface="Arial"/>
              </a:rPr>
              <a:t> </a:t>
            </a:r>
            <a:r>
              <a:rPr lang="en-US" dirty="0" err="1">
                <a:latin typeface="Arial"/>
              </a:rPr>
              <a:t>të</a:t>
            </a:r>
            <a:r>
              <a:rPr lang="en-US" dirty="0">
                <a:latin typeface="Arial"/>
              </a:rPr>
              <a:t> </a:t>
            </a:r>
            <a:r>
              <a:rPr lang="en-US" dirty="0" err="1">
                <a:latin typeface="Arial"/>
              </a:rPr>
              <a:t>konsiderueshme</a:t>
            </a:r>
            <a:r>
              <a:rPr lang="en-US" dirty="0">
                <a:latin typeface="Arial"/>
              </a:rPr>
              <a:t> </a:t>
            </a:r>
            <a:r>
              <a:rPr lang="en-US" dirty="0" err="1">
                <a:latin typeface="Arial"/>
              </a:rPr>
              <a:t>detyrimesh</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kundrejt</a:t>
            </a:r>
            <a:r>
              <a:rPr lang="en-US" dirty="0">
                <a:latin typeface="Arial"/>
              </a:rPr>
              <a:t> </a:t>
            </a:r>
            <a:r>
              <a:rPr lang="en-US" dirty="0" err="1">
                <a:latin typeface="Arial"/>
              </a:rPr>
              <a:t>sektorit</a:t>
            </a:r>
            <a:r>
              <a:rPr lang="en-US" dirty="0">
                <a:latin typeface="Arial"/>
              </a:rPr>
              <a:t> </a:t>
            </a:r>
            <a:r>
              <a:rPr lang="en-US" dirty="0" err="1">
                <a:latin typeface="Arial"/>
              </a:rPr>
              <a:t>privat</a:t>
            </a:r>
            <a:r>
              <a:rPr lang="en-US" dirty="0">
                <a:latin typeface="Arial"/>
              </a:rPr>
              <a:t>. </a:t>
            </a:r>
            <a:r>
              <a:rPr lang="en-US" dirty="0" err="1">
                <a:latin typeface="Arial"/>
              </a:rPr>
              <a:t>Deficiti</a:t>
            </a:r>
            <a:r>
              <a:rPr lang="en-US" dirty="0">
                <a:latin typeface="Arial"/>
              </a:rPr>
              <a:t> </a:t>
            </a:r>
            <a:r>
              <a:rPr lang="en-US" dirty="0" err="1">
                <a:latin typeface="Arial"/>
              </a:rPr>
              <a:t>i</a:t>
            </a:r>
            <a:r>
              <a:rPr lang="en-US" dirty="0">
                <a:latin typeface="Arial"/>
              </a:rPr>
              <a:t> </a:t>
            </a:r>
            <a:r>
              <a:rPr lang="en-US" dirty="0" err="1">
                <a:latin typeface="Arial"/>
              </a:rPr>
              <a:t>përgjithshëm</a:t>
            </a:r>
            <a:r>
              <a:rPr lang="en-US" dirty="0">
                <a:latin typeface="Arial"/>
              </a:rPr>
              <a:t> </a:t>
            </a:r>
            <a:r>
              <a:rPr lang="en-US" dirty="0" err="1">
                <a:latin typeface="Arial"/>
              </a:rPr>
              <a:t>fiskal</a:t>
            </a:r>
            <a:r>
              <a:rPr lang="en-US" dirty="0">
                <a:latin typeface="Arial"/>
              </a:rPr>
              <a:t> </a:t>
            </a:r>
            <a:r>
              <a:rPr lang="en-US" dirty="0" err="1">
                <a:latin typeface="Arial"/>
              </a:rPr>
              <a:t>shtetëror</a:t>
            </a:r>
            <a:r>
              <a:rPr lang="en-US" dirty="0">
                <a:latin typeface="Arial"/>
              </a:rPr>
              <a:t>, </a:t>
            </a:r>
            <a:r>
              <a:rPr lang="en-US" dirty="0" err="1">
                <a:latin typeface="Arial"/>
              </a:rPr>
              <a:t>i</a:t>
            </a:r>
            <a:r>
              <a:rPr lang="en-US" dirty="0">
                <a:latin typeface="Arial"/>
              </a:rPr>
              <a:t> </a:t>
            </a:r>
            <a:r>
              <a:rPr lang="en-US" dirty="0" err="1">
                <a:latin typeface="Arial"/>
              </a:rPr>
              <a:t>cili</a:t>
            </a:r>
            <a:r>
              <a:rPr lang="en-US" dirty="0">
                <a:latin typeface="Arial"/>
              </a:rPr>
              <a:t> pat </a:t>
            </a:r>
            <a:r>
              <a:rPr lang="en-US" dirty="0" err="1">
                <a:latin typeface="Arial"/>
              </a:rPr>
              <a:t>qenë</a:t>
            </a:r>
            <a:r>
              <a:rPr lang="en-US" dirty="0">
                <a:latin typeface="Arial"/>
              </a:rPr>
              <a:t> </a:t>
            </a:r>
            <a:r>
              <a:rPr lang="en-US" dirty="0" err="1">
                <a:latin typeface="Arial"/>
              </a:rPr>
              <a:t>mesatarisht</a:t>
            </a:r>
            <a:r>
              <a:rPr lang="en-US" dirty="0">
                <a:latin typeface="Arial"/>
              </a:rPr>
              <a:t> 3,4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në</a:t>
            </a:r>
            <a:r>
              <a:rPr lang="en-US" dirty="0">
                <a:latin typeface="Arial"/>
              </a:rPr>
              <a:t> </a:t>
            </a:r>
            <a:r>
              <a:rPr lang="en-US" dirty="0" err="1">
                <a:latin typeface="Arial"/>
              </a:rPr>
              <a:t>periudhën</a:t>
            </a:r>
            <a:r>
              <a:rPr lang="en-US" dirty="0">
                <a:latin typeface="Arial"/>
              </a:rPr>
              <a:t> 2005-2012, u </a:t>
            </a:r>
            <a:r>
              <a:rPr lang="en-US" dirty="0" err="1">
                <a:latin typeface="Arial"/>
              </a:rPr>
              <a:t>rrit</a:t>
            </a:r>
            <a:r>
              <a:rPr lang="en-US" dirty="0">
                <a:latin typeface="Arial"/>
              </a:rPr>
              <a:t> </a:t>
            </a:r>
            <a:r>
              <a:rPr lang="en-US" dirty="0" err="1">
                <a:latin typeface="Arial"/>
              </a:rPr>
              <a:t>ndjeshëm</a:t>
            </a:r>
            <a:r>
              <a:rPr lang="en-US" dirty="0">
                <a:latin typeface="Arial"/>
              </a:rPr>
              <a:t> </a:t>
            </a:r>
            <a:r>
              <a:rPr lang="en-US" dirty="0" err="1">
                <a:latin typeface="Arial"/>
              </a:rPr>
              <a:t>në</a:t>
            </a:r>
            <a:r>
              <a:rPr lang="en-US" dirty="0">
                <a:latin typeface="Arial"/>
              </a:rPr>
              <a:t> 5,2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të</a:t>
            </a:r>
            <a:r>
              <a:rPr lang="en-US" dirty="0">
                <a:latin typeface="Arial"/>
              </a:rPr>
              <a:t> PBB-</a:t>
            </a:r>
            <a:r>
              <a:rPr lang="en-US" dirty="0" err="1">
                <a:latin typeface="Arial"/>
              </a:rPr>
              <a:t>së</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2013. </a:t>
            </a:r>
            <a:r>
              <a:rPr lang="en-US" dirty="0" err="1">
                <a:latin typeface="Arial"/>
              </a:rPr>
              <a:t>Të</a:t>
            </a:r>
            <a:r>
              <a:rPr lang="en-US" dirty="0">
                <a:latin typeface="Arial"/>
              </a:rPr>
              <a:t> </a:t>
            </a:r>
            <a:r>
              <a:rPr lang="en-US" dirty="0" err="1">
                <a:latin typeface="Arial"/>
              </a:rPr>
              <a:t>ardhurat</a:t>
            </a:r>
            <a:r>
              <a:rPr lang="en-US" dirty="0">
                <a:latin typeface="Arial"/>
              </a:rPr>
              <a:t> </a:t>
            </a:r>
            <a:r>
              <a:rPr lang="en-US" dirty="0" err="1">
                <a:latin typeface="Arial"/>
              </a:rPr>
              <a:t>buxhetore</a:t>
            </a:r>
            <a:r>
              <a:rPr lang="en-US" dirty="0">
                <a:latin typeface="Arial"/>
              </a:rPr>
              <a:t>, </a:t>
            </a:r>
            <a:r>
              <a:rPr lang="en-US" dirty="0" err="1">
                <a:latin typeface="Arial"/>
              </a:rPr>
              <a:t>si</a:t>
            </a:r>
            <a:r>
              <a:rPr lang="en-US" dirty="0">
                <a:latin typeface="Arial"/>
              </a:rPr>
              <a:t> </a:t>
            </a:r>
            <a:r>
              <a:rPr lang="en-US" dirty="0" err="1">
                <a:latin typeface="Arial"/>
              </a:rPr>
              <a:t>përqindje</a:t>
            </a:r>
            <a:r>
              <a:rPr lang="en-US" dirty="0">
                <a:latin typeface="Arial"/>
              </a:rPr>
              <a:t> e PBB-</a:t>
            </a:r>
            <a:r>
              <a:rPr lang="en-US" dirty="0" err="1">
                <a:latin typeface="Arial"/>
              </a:rPr>
              <a:t>së</a:t>
            </a:r>
            <a:r>
              <a:rPr lang="en-US" dirty="0">
                <a:latin typeface="Arial"/>
              </a:rPr>
              <a:t>, </a:t>
            </a:r>
            <a:r>
              <a:rPr lang="en-US" dirty="0" err="1">
                <a:latin typeface="Arial"/>
              </a:rPr>
              <a:t>të</a:t>
            </a:r>
            <a:r>
              <a:rPr lang="en-US" dirty="0">
                <a:latin typeface="Arial"/>
              </a:rPr>
              <a:t> </a:t>
            </a:r>
            <a:r>
              <a:rPr lang="en-US" dirty="0" err="1">
                <a:latin typeface="Arial"/>
              </a:rPr>
              <a:t>cilat</a:t>
            </a:r>
            <a:r>
              <a:rPr lang="en-US" dirty="0">
                <a:latin typeface="Arial"/>
              </a:rPr>
              <a:t> </a:t>
            </a:r>
            <a:r>
              <a:rPr lang="en-US" dirty="0" err="1">
                <a:latin typeface="Arial"/>
              </a:rPr>
              <a:t>qenë</a:t>
            </a:r>
            <a:r>
              <a:rPr lang="en-US" dirty="0">
                <a:latin typeface="Arial"/>
              </a:rPr>
              <a:t> </a:t>
            </a:r>
            <a:r>
              <a:rPr lang="en-US" dirty="0" err="1">
                <a:latin typeface="Arial"/>
              </a:rPr>
              <a:t>rritur</a:t>
            </a:r>
            <a:r>
              <a:rPr lang="en-US" dirty="0">
                <a:latin typeface="Arial"/>
              </a:rPr>
              <a:t> </a:t>
            </a:r>
            <a:r>
              <a:rPr lang="en-US" dirty="0" err="1">
                <a:latin typeface="Arial"/>
              </a:rPr>
              <a:t>në</a:t>
            </a:r>
            <a:r>
              <a:rPr lang="en-US" dirty="0">
                <a:latin typeface="Arial"/>
              </a:rPr>
              <a:t> 26,7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në</a:t>
            </a:r>
            <a:r>
              <a:rPr lang="en-US" dirty="0">
                <a:latin typeface="Arial"/>
              </a:rPr>
              <a:t> 2008, </a:t>
            </a:r>
            <a:r>
              <a:rPr lang="en-US" dirty="0" err="1">
                <a:latin typeface="Arial"/>
              </a:rPr>
              <a:t>ranë</a:t>
            </a:r>
            <a:r>
              <a:rPr lang="en-US" dirty="0">
                <a:latin typeface="Arial"/>
              </a:rPr>
              <a:t> </a:t>
            </a:r>
            <a:r>
              <a:rPr lang="en-US" dirty="0" err="1">
                <a:latin typeface="Arial"/>
              </a:rPr>
              <a:t>përsëri</a:t>
            </a:r>
            <a:r>
              <a:rPr lang="en-US" dirty="0">
                <a:latin typeface="Arial"/>
              </a:rPr>
              <a:t> </a:t>
            </a:r>
            <a:r>
              <a:rPr lang="en-US" dirty="0" err="1">
                <a:latin typeface="Arial"/>
              </a:rPr>
              <a:t>në</a:t>
            </a:r>
            <a:r>
              <a:rPr lang="en-US" dirty="0">
                <a:latin typeface="Arial"/>
              </a:rPr>
              <a:t> </a:t>
            </a:r>
            <a:r>
              <a:rPr lang="en-US" dirty="0" err="1">
                <a:latin typeface="Arial"/>
              </a:rPr>
              <a:t>nivelin</a:t>
            </a:r>
            <a:r>
              <a:rPr lang="en-US" dirty="0">
                <a:latin typeface="Arial"/>
              </a:rPr>
              <a:t> 23,7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në</a:t>
            </a:r>
            <a:r>
              <a:rPr lang="en-US" dirty="0">
                <a:latin typeface="Arial"/>
              </a:rPr>
              <a:t> 2013 </a:t>
            </a:r>
            <a:r>
              <a:rPr lang="en-US" dirty="0" err="1">
                <a:latin typeface="Arial"/>
              </a:rPr>
              <a:t>për</a:t>
            </a:r>
            <a:r>
              <a:rPr lang="en-US" dirty="0">
                <a:latin typeface="Arial"/>
              </a:rPr>
              <a:t> </a:t>
            </a:r>
            <a:r>
              <a:rPr lang="en-US" dirty="0" err="1">
                <a:latin typeface="Arial"/>
              </a:rPr>
              <a:t>shkak</a:t>
            </a:r>
            <a:r>
              <a:rPr lang="en-US" dirty="0">
                <a:latin typeface="Arial"/>
              </a:rPr>
              <a:t> </a:t>
            </a:r>
            <a:r>
              <a:rPr lang="en-US" dirty="0" err="1">
                <a:latin typeface="Arial"/>
              </a:rPr>
              <a:t>të</a:t>
            </a:r>
            <a:r>
              <a:rPr lang="en-US" dirty="0">
                <a:latin typeface="Arial"/>
              </a:rPr>
              <a:t> </a:t>
            </a:r>
            <a:r>
              <a:rPr lang="en-US" dirty="0" err="1">
                <a:latin typeface="Arial"/>
              </a:rPr>
              <a:t>zvogëlimit</a:t>
            </a:r>
            <a:r>
              <a:rPr lang="en-US" dirty="0">
                <a:latin typeface="Arial"/>
              </a:rPr>
              <a:t> </a:t>
            </a:r>
            <a:r>
              <a:rPr lang="en-US" dirty="0" err="1">
                <a:latin typeface="Arial"/>
              </a:rPr>
              <a:t>të</a:t>
            </a:r>
            <a:r>
              <a:rPr lang="en-US" dirty="0">
                <a:latin typeface="Arial"/>
              </a:rPr>
              <a:t> </a:t>
            </a:r>
            <a:r>
              <a:rPr lang="en-US" dirty="0" err="1">
                <a:latin typeface="Arial"/>
              </a:rPr>
              <a:t>shkallës</a:t>
            </a:r>
            <a:r>
              <a:rPr lang="en-US" dirty="0">
                <a:latin typeface="Arial"/>
              </a:rPr>
              <a:t> </a:t>
            </a:r>
            <a:r>
              <a:rPr lang="en-US" dirty="0" err="1">
                <a:latin typeface="Arial"/>
              </a:rPr>
              <a:t>së</a:t>
            </a:r>
            <a:r>
              <a:rPr lang="en-US" dirty="0">
                <a:latin typeface="Arial"/>
              </a:rPr>
              <a:t> </a:t>
            </a:r>
            <a:r>
              <a:rPr lang="en-US" dirty="0" err="1">
                <a:latin typeface="Arial"/>
              </a:rPr>
              <a:t>tatimit</a:t>
            </a:r>
            <a:r>
              <a:rPr lang="en-US" dirty="0">
                <a:latin typeface="Arial"/>
              </a:rPr>
              <a:t> </a:t>
            </a:r>
            <a:r>
              <a:rPr lang="en-US" dirty="0" err="1">
                <a:latin typeface="Arial"/>
              </a:rPr>
              <a:t>mbi</a:t>
            </a:r>
            <a:r>
              <a:rPr lang="en-US" dirty="0">
                <a:latin typeface="Arial"/>
              </a:rPr>
              <a:t> </a:t>
            </a:r>
            <a:r>
              <a:rPr lang="en-US" dirty="0" err="1">
                <a:latin typeface="Arial"/>
              </a:rPr>
              <a:t>fitimin</a:t>
            </a:r>
            <a:r>
              <a:rPr lang="en-US" dirty="0">
                <a:latin typeface="Arial"/>
              </a:rPr>
              <a:t>, </a:t>
            </a:r>
            <a:r>
              <a:rPr lang="en-US" dirty="0" err="1">
                <a:latin typeface="Arial"/>
              </a:rPr>
              <a:t>rritjes</a:t>
            </a:r>
            <a:r>
              <a:rPr lang="en-US" dirty="0">
                <a:latin typeface="Arial"/>
              </a:rPr>
              <a:t> </a:t>
            </a:r>
            <a:r>
              <a:rPr lang="en-US" dirty="0" err="1">
                <a:latin typeface="Arial"/>
              </a:rPr>
              <a:t>së</a:t>
            </a:r>
            <a:r>
              <a:rPr lang="en-US" dirty="0">
                <a:latin typeface="Arial"/>
              </a:rPr>
              <a:t> </a:t>
            </a:r>
            <a:r>
              <a:rPr lang="en-US" dirty="0" err="1">
                <a:latin typeface="Arial"/>
              </a:rPr>
              <a:t>përjashtimeve</a:t>
            </a:r>
            <a:r>
              <a:rPr lang="en-US" dirty="0">
                <a:latin typeface="Arial"/>
              </a:rPr>
              <a:t> </a:t>
            </a:r>
            <a:r>
              <a:rPr lang="en-US" dirty="0" err="1">
                <a:latin typeface="Arial"/>
              </a:rPr>
              <a:t>nga</a:t>
            </a:r>
            <a:r>
              <a:rPr lang="en-US" dirty="0">
                <a:latin typeface="Arial"/>
              </a:rPr>
              <a:t> TVSH-</a:t>
            </a:r>
            <a:r>
              <a:rPr lang="en-US" dirty="0" err="1">
                <a:latin typeface="Arial"/>
              </a:rPr>
              <a:t>ja</a:t>
            </a:r>
            <a:r>
              <a:rPr lang="en-US" dirty="0">
                <a:latin typeface="Arial"/>
              </a:rPr>
              <a:t> </a:t>
            </a:r>
            <a:r>
              <a:rPr lang="en-US" dirty="0" err="1">
                <a:latin typeface="Arial"/>
              </a:rPr>
              <a:t>dhe</a:t>
            </a:r>
            <a:r>
              <a:rPr lang="en-US" dirty="0">
                <a:latin typeface="Arial"/>
              </a:rPr>
              <a:t> </a:t>
            </a:r>
            <a:r>
              <a:rPr lang="en-US" dirty="0" err="1">
                <a:latin typeface="Arial"/>
              </a:rPr>
              <a:t>rënies</a:t>
            </a:r>
            <a:r>
              <a:rPr lang="en-US" dirty="0">
                <a:latin typeface="Arial"/>
              </a:rPr>
              <a:t> </a:t>
            </a:r>
            <a:r>
              <a:rPr lang="en-US" dirty="0" err="1">
                <a:latin typeface="Arial"/>
              </a:rPr>
              <a:t>së</a:t>
            </a:r>
            <a:r>
              <a:rPr lang="en-US" dirty="0">
                <a:latin typeface="Arial"/>
              </a:rPr>
              <a:t> </a:t>
            </a:r>
            <a:r>
              <a:rPr lang="en-US" dirty="0" err="1">
                <a:latin typeface="Arial"/>
              </a:rPr>
              <a:t>mbledhjes</a:t>
            </a:r>
            <a:r>
              <a:rPr lang="en-US" dirty="0">
                <a:latin typeface="Arial"/>
              </a:rPr>
              <a:t> </a:t>
            </a:r>
            <a:r>
              <a:rPr lang="en-US" dirty="0" err="1">
                <a:latin typeface="Arial"/>
              </a:rPr>
              <a:t>së</a:t>
            </a:r>
            <a:r>
              <a:rPr lang="en-US" dirty="0">
                <a:latin typeface="Arial"/>
              </a:rPr>
              <a:t> </a:t>
            </a:r>
            <a:r>
              <a:rPr lang="en-US" dirty="0" err="1">
                <a:latin typeface="Arial"/>
              </a:rPr>
              <a:t>ardhurave</a:t>
            </a:r>
            <a:r>
              <a:rPr lang="en-US" dirty="0">
                <a:latin typeface="Arial"/>
              </a:rPr>
              <a:t>. </a:t>
            </a:r>
            <a:r>
              <a:rPr lang="en-US" dirty="0" err="1">
                <a:latin typeface="Arial"/>
              </a:rPr>
              <a:t>Borxhi</a:t>
            </a:r>
            <a:r>
              <a:rPr lang="en-US" dirty="0">
                <a:latin typeface="Arial"/>
              </a:rPr>
              <a:t> </a:t>
            </a:r>
            <a:r>
              <a:rPr lang="en-US" dirty="0" err="1">
                <a:latin typeface="Arial"/>
              </a:rPr>
              <a:t>publik</a:t>
            </a:r>
            <a:r>
              <a:rPr lang="en-US" dirty="0">
                <a:latin typeface="Arial"/>
              </a:rPr>
              <a:t> u </a:t>
            </a:r>
            <a:r>
              <a:rPr lang="en-US" dirty="0" err="1">
                <a:latin typeface="Arial"/>
              </a:rPr>
              <a:t>rrit</a:t>
            </a:r>
            <a:r>
              <a:rPr lang="en-US" dirty="0">
                <a:latin typeface="Arial"/>
              </a:rPr>
              <a:t> </a:t>
            </a:r>
            <a:r>
              <a:rPr lang="en-US" dirty="0" err="1">
                <a:latin typeface="Arial"/>
              </a:rPr>
              <a:t>ndjeshëm</a:t>
            </a:r>
            <a:r>
              <a:rPr lang="en-US" dirty="0">
                <a:latin typeface="Arial"/>
              </a:rPr>
              <a:t> </a:t>
            </a:r>
            <a:r>
              <a:rPr lang="en-US" dirty="0" err="1">
                <a:latin typeface="Arial"/>
              </a:rPr>
              <a:t>nga</a:t>
            </a:r>
            <a:r>
              <a:rPr lang="en-US" dirty="0">
                <a:latin typeface="Arial"/>
              </a:rPr>
              <a:t> 55 </a:t>
            </a:r>
            <a:r>
              <a:rPr lang="en-US" dirty="0" err="1">
                <a:latin typeface="Arial"/>
              </a:rPr>
              <a:t>për</a:t>
            </a:r>
            <a:r>
              <a:rPr lang="en-US" dirty="0">
                <a:latin typeface="Arial"/>
              </a:rPr>
              <a:t> </a:t>
            </a:r>
            <a:r>
              <a:rPr lang="en-US" dirty="0" err="1">
                <a:latin typeface="Arial"/>
              </a:rPr>
              <a:t>qind</a:t>
            </a:r>
            <a:r>
              <a:rPr lang="en-US" dirty="0">
                <a:latin typeface="Arial"/>
              </a:rPr>
              <a:t> e PBB-</a:t>
            </a:r>
            <a:r>
              <a:rPr lang="en-US" dirty="0" err="1">
                <a:latin typeface="Arial"/>
              </a:rPr>
              <a:t>së</a:t>
            </a:r>
            <a:r>
              <a:rPr lang="en-US" dirty="0">
                <a:latin typeface="Arial"/>
              </a:rPr>
              <a:t> </a:t>
            </a:r>
            <a:r>
              <a:rPr lang="en-US" dirty="0" err="1">
                <a:latin typeface="Arial"/>
              </a:rPr>
              <a:t>në</a:t>
            </a:r>
            <a:r>
              <a:rPr lang="en-US" dirty="0">
                <a:latin typeface="Arial"/>
              </a:rPr>
              <a:t> 2008 </a:t>
            </a:r>
            <a:r>
              <a:rPr lang="en-US" dirty="0" err="1">
                <a:latin typeface="Arial"/>
              </a:rPr>
              <a:t>në</a:t>
            </a:r>
            <a:r>
              <a:rPr lang="en-US" dirty="0">
                <a:latin typeface="Arial"/>
              </a:rPr>
              <a:t> </a:t>
            </a:r>
            <a:r>
              <a:rPr lang="en-US" dirty="0" err="1">
                <a:latin typeface="Arial"/>
              </a:rPr>
              <a:t>rreth</a:t>
            </a:r>
            <a:r>
              <a:rPr lang="en-US" dirty="0">
                <a:latin typeface="Arial"/>
              </a:rPr>
              <a:t> 71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deri</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2013. </a:t>
            </a:r>
            <a:r>
              <a:rPr lang="en-US" dirty="0" err="1">
                <a:latin typeface="Arial"/>
              </a:rPr>
              <a:t>Kjo</a:t>
            </a:r>
            <a:r>
              <a:rPr lang="en-US" dirty="0">
                <a:latin typeface="Arial"/>
              </a:rPr>
              <a:t> </a:t>
            </a:r>
            <a:r>
              <a:rPr lang="en-US" dirty="0" err="1">
                <a:latin typeface="Arial"/>
              </a:rPr>
              <a:t>qe</a:t>
            </a:r>
            <a:r>
              <a:rPr lang="en-US" dirty="0">
                <a:latin typeface="Arial"/>
              </a:rPr>
              <a:t> </a:t>
            </a:r>
            <a:r>
              <a:rPr lang="en-US" dirty="0" err="1">
                <a:latin typeface="Arial"/>
              </a:rPr>
              <a:t>pasojë</a:t>
            </a:r>
            <a:r>
              <a:rPr lang="en-US" dirty="0">
                <a:latin typeface="Arial"/>
              </a:rPr>
              <a:t> e </a:t>
            </a:r>
            <a:r>
              <a:rPr lang="en-US" dirty="0" err="1">
                <a:latin typeface="Arial"/>
              </a:rPr>
              <a:t>politikës</a:t>
            </a:r>
            <a:r>
              <a:rPr lang="en-US" dirty="0">
                <a:latin typeface="Arial"/>
              </a:rPr>
              <a:t> </a:t>
            </a:r>
            <a:r>
              <a:rPr lang="en-US" dirty="0" err="1">
                <a:latin typeface="Arial"/>
              </a:rPr>
              <a:t>fiskale</a:t>
            </a:r>
            <a:r>
              <a:rPr lang="en-US" dirty="0">
                <a:latin typeface="Arial"/>
              </a:rPr>
              <a:t> </a:t>
            </a:r>
            <a:r>
              <a:rPr lang="en-US" dirty="0" err="1">
                <a:latin typeface="Arial"/>
              </a:rPr>
              <a:t>ekspansioniste</a:t>
            </a:r>
            <a:r>
              <a:rPr lang="en-US" dirty="0">
                <a:latin typeface="Arial"/>
              </a:rPr>
              <a:t> </a:t>
            </a:r>
            <a:r>
              <a:rPr lang="en-US" dirty="0" err="1">
                <a:latin typeface="Arial"/>
              </a:rPr>
              <a:t>që</a:t>
            </a:r>
            <a:r>
              <a:rPr lang="en-US" dirty="0">
                <a:latin typeface="Arial"/>
              </a:rPr>
              <a:t> u </a:t>
            </a:r>
            <a:r>
              <a:rPr lang="en-US" dirty="0" err="1">
                <a:latin typeface="Arial"/>
              </a:rPr>
              <a:t>ndoq</a:t>
            </a:r>
            <a:r>
              <a:rPr lang="en-US" dirty="0">
                <a:latin typeface="Arial"/>
              </a:rPr>
              <a:t> </a:t>
            </a:r>
            <a:r>
              <a:rPr lang="en-US" dirty="0" err="1">
                <a:latin typeface="Arial"/>
              </a:rPr>
              <a:t>menjëherë</a:t>
            </a:r>
            <a:r>
              <a:rPr lang="en-US" dirty="0">
                <a:latin typeface="Arial"/>
              </a:rPr>
              <a:t> </a:t>
            </a:r>
            <a:r>
              <a:rPr lang="en-US" dirty="0" err="1">
                <a:latin typeface="Arial"/>
              </a:rPr>
              <a:t>përpara</a:t>
            </a:r>
            <a:r>
              <a:rPr lang="en-US" dirty="0">
                <a:latin typeface="Arial"/>
              </a:rPr>
              <a:t> </a:t>
            </a:r>
            <a:r>
              <a:rPr lang="en-US" dirty="0" err="1">
                <a:latin typeface="Arial"/>
              </a:rPr>
              <a:t>zgjedhjeve</a:t>
            </a:r>
            <a:r>
              <a:rPr lang="en-US" dirty="0">
                <a:latin typeface="Arial"/>
              </a:rPr>
              <a:t> </a:t>
            </a:r>
            <a:r>
              <a:rPr lang="en-US" dirty="0" err="1">
                <a:latin typeface="Arial"/>
              </a:rPr>
              <a:t>të</a:t>
            </a:r>
            <a:r>
              <a:rPr lang="en-US" dirty="0">
                <a:latin typeface="Arial"/>
              </a:rPr>
              <a:t> </a:t>
            </a:r>
            <a:r>
              <a:rPr lang="en-US" dirty="0" err="1">
                <a:latin typeface="Arial"/>
              </a:rPr>
              <a:t>vitit</a:t>
            </a:r>
            <a:r>
              <a:rPr lang="en-US" dirty="0">
                <a:latin typeface="Arial"/>
              </a:rPr>
              <a:t> 2013, </a:t>
            </a:r>
            <a:r>
              <a:rPr lang="en-US" dirty="0" err="1">
                <a:latin typeface="Arial"/>
              </a:rPr>
              <a:t>si</a:t>
            </a:r>
            <a:r>
              <a:rPr lang="en-US" dirty="0">
                <a:latin typeface="Arial"/>
              </a:rPr>
              <a:t> </a:t>
            </a:r>
            <a:r>
              <a:rPr lang="en-US" dirty="0" err="1">
                <a:latin typeface="Arial"/>
              </a:rPr>
              <a:t>edhe</a:t>
            </a:r>
            <a:r>
              <a:rPr lang="en-US" dirty="0">
                <a:latin typeface="Arial"/>
              </a:rPr>
              <a:t> e </a:t>
            </a:r>
            <a:r>
              <a:rPr lang="en-US" dirty="0" err="1">
                <a:latin typeface="Arial"/>
              </a:rPr>
              <a:t>shkallëve</a:t>
            </a:r>
            <a:r>
              <a:rPr lang="en-US" dirty="0">
                <a:latin typeface="Arial"/>
              </a:rPr>
              <a:t> </a:t>
            </a:r>
            <a:r>
              <a:rPr lang="en-US" dirty="0" err="1">
                <a:latin typeface="Arial"/>
              </a:rPr>
              <a:t>më</a:t>
            </a:r>
            <a:r>
              <a:rPr lang="en-US" dirty="0">
                <a:latin typeface="Arial"/>
              </a:rPr>
              <a:t> </a:t>
            </a:r>
            <a:r>
              <a:rPr lang="en-US" dirty="0" err="1">
                <a:latin typeface="Arial"/>
              </a:rPr>
              <a:t>të</a:t>
            </a:r>
            <a:r>
              <a:rPr lang="en-US" dirty="0">
                <a:latin typeface="Arial"/>
              </a:rPr>
              <a:t> </a:t>
            </a:r>
            <a:r>
              <a:rPr lang="en-US" dirty="0" err="1">
                <a:latin typeface="Arial"/>
              </a:rPr>
              <a:t>ulëta</a:t>
            </a:r>
            <a:r>
              <a:rPr lang="en-US" dirty="0">
                <a:latin typeface="Arial"/>
              </a:rPr>
              <a:t> </a:t>
            </a:r>
            <a:r>
              <a:rPr lang="en-US" dirty="0" err="1">
                <a:latin typeface="Arial"/>
              </a:rPr>
              <a:t>të</a:t>
            </a:r>
            <a:r>
              <a:rPr lang="en-US" dirty="0">
                <a:latin typeface="Arial"/>
              </a:rPr>
              <a:t> </a:t>
            </a:r>
            <a:r>
              <a:rPr lang="en-US" dirty="0" err="1">
                <a:latin typeface="Arial"/>
              </a:rPr>
              <a:t>rritjes</a:t>
            </a:r>
            <a:r>
              <a:rPr lang="en-US" dirty="0">
                <a:latin typeface="Arial"/>
              </a:rPr>
              <a:t> </a:t>
            </a:r>
            <a:r>
              <a:rPr lang="en-US" dirty="0" err="1">
                <a:latin typeface="Arial"/>
              </a:rPr>
              <a:t>ekonomike</a:t>
            </a:r>
            <a:r>
              <a:rPr lang="en-US" dirty="0">
                <a:latin typeface="Arial"/>
              </a:rPr>
              <a:t>, </a:t>
            </a:r>
            <a:r>
              <a:rPr lang="en-US" dirty="0" err="1">
                <a:latin typeface="Arial"/>
              </a:rPr>
              <a:t>rënies</a:t>
            </a:r>
            <a:r>
              <a:rPr lang="en-US" dirty="0">
                <a:latin typeface="Arial"/>
              </a:rPr>
              <a:t> </a:t>
            </a:r>
            <a:r>
              <a:rPr lang="en-US" dirty="0" err="1">
                <a:latin typeface="Arial"/>
              </a:rPr>
              <a:t>së</a:t>
            </a:r>
            <a:r>
              <a:rPr lang="en-US" dirty="0">
                <a:latin typeface="Arial"/>
              </a:rPr>
              <a:t> </a:t>
            </a:r>
            <a:r>
              <a:rPr lang="en-US" dirty="0" err="1">
                <a:latin typeface="Arial"/>
              </a:rPr>
              <a:t>mbledhjes</a:t>
            </a:r>
            <a:r>
              <a:rPr lang="en-US" dirty="0">
                <a:latin typeface="Arial"/>
              </a:rPr>
              <a:t> </a:t>
            </a:r>
            <a:r>
              <a:rPr lang="en-US" dirty="0" err="1">
                <a:latin typeface="Arial"/>
              </a:rPr>
              <a:t>së</a:t>
            </a:r>
            <a:r>
              <a:rPr lang="en-US" dirty="0">
                <a:latin typeface="Arial"/>
              </a:rPr>
              <a:t> </a:t>
            </a:r>
            <a:r>
              <a:rPr lang="en-US" dirty="0" err="1">
                <a:latin typeface="Arial"/>
              </a:rPr>
              <a:t>të</a:t>
            </a:r>
            <a:r>
              <a:rPr lang="en-US" dirty="0">
                <a:latin typeface="Arial"/>
              </a:rPr>
              <a:t> </a:t>
            </a:r>
            <a:r>
              <a:rPr lang="en-US" dirty="0" err="1">
                <a:latin typeface="Arial"/>
              </a:rPr>
              <a:t>ardhurave</a:t>
            </a:r>
            <a:r>
              <a:rPr lang="en-US" dirty="0">
                <a:latin typeface="Arial"/>
              </a:rPr>
              <a:t> </a:t>
            </a:r>
            <a:r>
              <a:rPr lang="en-US" dirty="0" err="1">
                <a:latin typeface="Arial"/>
              </a:rPr>
              <a:t>fiskale</a:t>
            </a:r>
            <a:r>
              <a:rPr lang="en-US" dirty="0">
                <a:latin typeface="Arial"/>
              </a:rPr>
              <a:t>, </a:t>
            </a:r>
            <a:r>
              <a:rPr lang="en-US" dirty="0" err="1">
                <a:latin typeface="Arial"/>
              </a:rPr>
              <a:t>rritjes</a:t>
            </a:r>
            <a:r>
              <a:rPr lang="en-US" dirty="0">
                <a:latin typeface="Arial"/>
              </a:rPr>
              <a:t> </a:t>
            </a:r>
            <a:r>
              <a:rPr lang="en-US" dirty="0" err="1">
                <a:latin typeface="Arial"/>
              </a:rPr>
              <a:t>së</a:t>
            </a:r>
            <a:r>
              <a:rPr lang="en-US" dirty="0">
                <a:latin typeface="Arial"/>
              </a:rPr>
              <a:t> </a:t>
            </a:r>
            <a:r>
              <a:rPr lang="en-US" dirty="0" err="1">
                <a:latin typeface="Arial"/>
              </a:rPr>
              <a:t>trysnive</a:t>
            </a:r>
            <a:r>
              <a:rPr lang="en-US" dirty="0">
                <a:latin typeface="Arial"/>
              </a:rPr>
              <a:t> </a:t>
            </a:r>
            <a:r>
              <a:rPr lang="en-US" dirty="0" err="1">
                <a:latin typeface="Arial"/>
              </a:rPr>
              <a:t>fiskale</a:t>
            </a:r>
            <a:r>
              <a:rPr lang="en-US" dirty="0">
                <a:latin typeface="Arial"/>
              </a:rPr>
              <a:t> </a:t>
            </a:r>
            <a:r>
              <a:rPr lang="en-US" dirty="0" err="1">
                <a:latin typeface="Arial"/>
              </a:rPr>
              <a:t>në</a:t>
            </a:r>
            <a:r>
              <a:rPr lang="en-US" dirty="0">
                <a:latin typeface="Arial"/>
              </a:rPr>
              <a:t> </a:t>
            </a:r>
            <a:r>
              <a:rPr lang="en-US" dirty="0" err="1">
                <a:latin typeface="Arial"/>
              </a:rPr>
              <a:t>lidhje</a:t>
            </a:r>
            <a:r>
              <a:rPr lang="en-US" dirty="0">
                <a:latin typeface="Arial"/>
              </a:rPr>
              <a:t> me </a:t>
            </a:r>
            <a:r>
              <a:rPr lang="en-US" dirty="0" err="1">
                <a:latin typeface="Arial"/>
              </a:rPr>
              <a:t>mungesat</a:t>
            </a:r>
            <a:r>
              <a:rPr lang="en-US" dirty="0">
                <a:latin typeface="Arial"/>
              </a:rPr>
              <a:t> </a:t>
            </a:r>
            <a:r>
              <a:rPr lang="en-US" dirty="0" err="1">
                <a:latin typeface="Arial"/>
              </a:rPr>
              <a:t>energjetike</a:t>
            </a:r>
            <a:r>
              <a:rPr lang="en-US" dirty="0">
                <a:latin typeface="Arial"/>
              </a:rPr>
              <a:t>, </a:t>
            </a:r>
            <a:r>
              <a:rPr lang="en-US" dirty="0" err="1">
                <a:latin typeface="Arial"/>
              </a:rPr>
              <a:t>si</a:t>
            </a:r>
            <a:r>
              <a:rPr lang="en-US" dirty="0">
                <a:latin typeface="Arial"/>
              </a:rPr>
              <a:t> </a:t>
            </a:r>
            <a:r>
              <a:rPr lang="en-US" dirty="0" err="1">
                <a:latin typeface="Arial"/>
              </a:rPr>
              <a:t>edhe</a:t>
            </a:r>
            <a:r>
              <a:rPr lang="en-US" dirty="0">
                <a:latin typeface="Arial"/>
              </a:rPr>
              <a:t> </a:t>
            </a:r>
            <a:r>
              <a:rPr lang="en-US" dirty="0" err="1">
                <a:latin typeface="Arial"/>
              </a:rPr>
              <a:t>stokun</a:t>
            </a:r>
            <a:r>
              <a:rPr lang="en-US" dirty="0">
                <a:latin typeface="Arial"/>
              </a:rPr>
              <a:t> e </a:t>
            </a:r>
            <a:r>
              <a:rPr lang="en-US" dirty="0" err="1">
                <a:latin typeface="Arial"/>
              </a:rPr>
              <a:t>akumuluar</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që</a:t>
            </a:r>
            <a:r>
              <a:rPr lang="en-US" dirty="0">
                <a:latin typeface="Arial"/>
              </a:rPr>
              <a:t> </a:t>
            </a:r>
            <a:r>
              <a:rPr lang="en-US" dirty="0" err="1">
                <a:latin typeface="Arial"/>
              </a:rPr>
              <a:t>kishte</a:t>
            </a:r>
            <a:r>
              <a:rPr lang="en-US" dirty="0">
                <a:latin typeface="Arial"/>
              </a:rPr>
              <a:t> </a:t>
            </a:r>
            <a:r>
              <a:rPr lang="en-US" dirty="0" err="1">
                <a:latin typeface="Arial"/>
              </a:rPr>
              <a:t>qeveria</a:t>
            </a:r>
            <a:r>
              <a:rPr lang="en-US" dirty="0">
                <a:latin typeface="Arial"/>
              </a:rPr>
              <a:t> </a:t>
            </a:r>
            <a:r>
              <a:rPr lang="en-US" dirty="0" err="1">
                <a:latin typeface="Arial"/>
              </a:rPr>
              <a:t>kundrejt</a:t>
            </a:r>
            <a:r>
              <a:rPr lang="en-US" dirty="0">
                <a:latin typeface="Arial"/>
              </a:rPr>
              <a:t> </a:t>
            </a:r>
            <a:r>
              <a:rPr lang="en-US" dirty="0" err="1">
                <a:latin typeface="Arial"/>
              </a:rPr>
              <a:t>sektorit</a:t>
            </a:r>
            <a:r>
              <a:rPr lang="en-US" dirty="0">
                <a:latin typeface="Arial"/>
              </a:rPr>
              <a:t> </a:t>
            </a:r>
            <a:r>
              <a:rPr lang="en-US" dirty="0" err="1">
                <a:latin typeface="Arial"/>
              </a:rPr>
              <a:t>privat</a:t>
            </a:r>
            <a:r>
              <a:rPr lang="en-US" dirty="0">
                <a:latin typeface="Arial"/>
              </a:rPr>
              <a:t>, </a:t>
            </a:r>
            <a:r>
              <a:rPr lang="en-US" dirty="0" err="1">
                <a:latin typeface="Arial"/>
              </a:rPr>
              <a:t>në</a:t>
            </a:r>
            <a:r>
              <a:rPr lang="en-US" dirty="0">
                <a:latin typeface="Arial"/>
              </a:rPr>
              <a:t> </a:t>
            </a:r>
            <a:r>
              <a:rPr lang="en-US" dirty="0" err="1">
                <a:latin typeface="Arial"/>
              </a:rPr>
              <a:t>rreth</a:t>
            </a:r>
            <a:r>
              <a:rPr lang="en-US" dirty="0">
                <a:latin typeface="Arial"/>
              </a:rPr>
              <a:t> 70,7 </a:t>
            </a:r>
            <a:r>
              <a:rPr lang="en-US" dirty="0" err="1">
                <a:latin typeface="Arial"/>
              </a:rPr>
              <a:t>miliard</a:t>
            </a:r>
            <a:r>
              <a:rPr lang="en-US" dirty="0">
                <a:latin typeface="Arial"/>
              </a:rPr>
              <a:t> (</a:t>
            </a:r>
            <a:r>
              <a:rPr lang="en-US" dirty="0" err="1">
                <a:latin typeface="Arial"/>
              </a:rPr>
              <a:t>rreth</a:t>
            </a:r>
            <a:r>
              <a:rPr lang="en-US" dirty="0">
                <a:latin typeface="Arial"/>
              </a:rPr>
              <a:t> 5,2 </a:t>
            </a:r>
            <a:r>
              <a:rPr lang="en-US" dirty="0" err="1">
                <a:latin typeface="Arial"/>
              </a:rPr>
              <a:t>për</a:t>
            </a:r>
            <a:r>
              <a:rPr lang="en-US" dirty="0">
                <a:latin typeface="Arial"/>
              </a:rPr>
              <a:t> </a:t>
            </a:r>
            <a:r>
              <a:rPr lang="en-US" dirty="0" err="1">
                <a:latin typeface="Arial"/>
              </a:rPr>
              <a:t>qind</a:t>
            </a:r>
            <a:r>
              <a:rPr lang="en-US" dirty="0">
                <a:latin typeface="Arial"/>
              </a:rPr>
              <a:t> e PBB-</a:t>
            </a:r>
            <a:r>
              <a:rPr lang="en-US" dirty="0" err="1">
                <a:latin typeface="Arial"/>
              </a:rPr>
              <a:t>së</a:t>
            </a:r>
            <a:r>
              <a:rPr lang="en-US" dirty="0">
                <a:latin typeface="Arial"/>
              </a:rPr>
              <a:t> </a:t>
            </a:r>
            <a:r>
              <a:rPr lang="en-US" dirty="0" err="1">
                <a:latin typeface="Arial"/>
              </a:rPr>
              <a:t>në</a:t>
            </a:r>
            <a:r>
              <a:rPr lang="en-US" dirty="0">
                <a:latin typeface="Arial"/>
              </a:rPr>
              <a:t> 2013).</a:t>
            </a:r>
            <a:r>
              <a:rPr lang="en-US" baseline="0" dirty="0">
                <a:latin typeface="Arial"/>
              </a:rPr>
              <a:t> </a:t>
            </a:r>
          </a:p>
          <a:p>
            <a:pPr marL="0" indent="0">
              <a:buNone/>
            </a:pPr>
            <a:r>
              <a:rPr lang="en-US" dirty="0" err="1">
                <a:latin typeface="Arial"/>
              </a:rPr>
              <a:t>Në</a:t>
            </a:r>
            <a:r>
              <a:rPr lang="en-US" dirty="0">
                <a:latin typeface="Arial"/>
              </a:rPr>
              <a:t> </a:t>
            </a:r>
            <a:r>
              <a:rPr lang="en-US" dirty="0" err="1">
                <a:latin typeface="Arial"/>
              </a:rPr>
              <a:t>vitet</a:t>
            </a:r>
            <a:r>
              <a:rPr lang="en-US" dirty="0">
                <a:latin typeface="Arial"/>
              </a:rPr>
              <a:t> e </a:t>
            </a:r>
            <a:r>
              <a:rPr lang="en-US" dirty="0" err="1">
                <a:latin typeface="Arial"/>
              </a:rPr>
              <a:t>fundit</a:t>
            </a:r>
            <a:r>
              <a:rPr lang="en-US" dirty="0">
                <a:latin typeface="Arial"/>
              </a:rPr>
              <a:t> </a:t>
            </a:r>
            <a:r>
              <a:rPr lang="en-US" dirty="0" err="1">
                <a:latin typeface="Arial"/>
              </a:rPr>
              <a:t>stabilizimi</a:t>
            </a:r>
            <a:r>
              <a:rPr lang="en-US" dirty="0">
                <a:latin typeface="Arial"/>
              </a:rPr>
              <a:t> </a:t>
            </a:r>
            <a:r>
              <a:rPr lang="en-US" dirty="0" err="1">
                <a:latin typeface="Arial"/>
              </a:rPr>
              <a:t>fiskal</a:t>
            </a:r>
            <a:r>
              <a:rPr lang="en-US" dirty="0">
                <a:latin typeface="Arial"/>
              </a:rPr>
              <a:t> </a:t>
            </a:r>
            <a:r>
              <a:rPr lang="en-US" dirty="0" err="1">
                <a:latin typeface="Arial"/>
              </a:rPr>
              <a:t>është</a:t>
            </a:r>
            <a:r>
              <a:rPr lang="en-US" dirty="0">
                <a:latin typeface="Arial"/>
              </a:rPr>
              <a:t> </a:t>
            </a:r>
            <a:r>
              <a:rPr lang="en-US" dirty="0" err="1">
                <a:latin typeface="Arial"/>
              </a:rPr>
              <a:t>mbështetur</a:t>
            </a:r>
            <a:r>
              <a:rPr lang="en-US" dirty="0">
                <a:latin typeface="Arial"/>
              </a:rPr>
              <a:t> me </a:t>
            </a:r>
            <a:r>
              <a:rPr lang="en-US" dirty="0" err="1">
                <a:latin typeface="Arial"/>
              </a:rPr>
              <a:t>politika</a:t>
            </a:r>
            <a:r>
              <a:rPr lang="en-US" dirty="0">
                <a:latin typeface="Arial"/>
              </a:rPr>
              <a:t> </a:t>
            </a:r>
            <a:r>
              <a:rPr lang="en-US" dirty="0" err="1">
                <a:latin typeface="Arial"/>
              </a:rPr>
              <a:t>të</a:t>
            </a:r>
            <a:r>
              <a:rPr lang="en-US" dirty="0">
                <a:latin typeface="Arial"/>
              </a:rPr>
              <a:t> </a:t>
            </a:r>
            <a:r>
              <a:rPr lang="en-US" dirty="0" err="1">
                <a:latin typeface="Arial"/>
              </a:rPr>
              <a:t>kujdesshme</a:t>
            </a:r>
            <a:r>
              <a:rPr lang="en-US" dirty="0">
                <a:latin typeface="Arial"/>
              </a:rPr>
              <a:t> </a:t>
            </a:r>
            <a:r>
              <a:rPr lang="en-US" dirty="0" err="1">
                <a:latin typeface="Arial"/>
              </a:rPr>
              <a:t>fiskale</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2014, </a:t>
            </a:r>
            <a:r>
              <a:rPr lang="en-US" dirty="0" err="1">
                <a:latin typeface="Arial"/>
              </a:rPr>
              <a:t>Shqipëria</a:t>
            </a:r>
            <a:r>
              <a:rPr lang="en-US" dirty="0">
                <a:latin typeface="Arial"/>
              </a:rPr>
              <a:t> </a:t>
            </a:r>
            <a:r>
              <a:rPr lang="en-US" dirty="0" err="1">
                <a:latin typeface="Arial"/>
              </a:rPr>
              <a:t>filloi</a:t>
            </a:r>
            <a:r>
              <a:rPr lang="en-US" dirty="0">
                <a:latin typeface="Arial"/>
              </a:rPr>
              <a:t> </a:t>
            </a:r>
            <a:r>
              <a:rPr lang="en-US" dirty="0" err="1">
                <a:latin typeface="Arial"/>
              </a:rPr>
              <a:t>një</a:t>
            </a:r>
            <a:r>
              <a:rPr lang="en-US" dirty="0">
                <a:latin typeface="Arial"/>
              </a:rPr>
              <a:t> program </a:t>
            </a:r>
            <a:r>
              <a:rPr lang="en-US" dirty="0" err="1">
                <a:latin typeface="Arial"/>
              </a:rPr>
              <a:t>të</a:t>
            </a:r>
            <a:r>
              <a:rPr lang="en-US" dirty="0">
                <a:latin typeface="Arial"/>
              </a:rPr>
              <a:t> </a:t>
            </a:r>
            <a:r>
              <a:rPr lang="en-US" dirty="0" err="1">
                <a:latin typeface="Arial"/>
              </a:rPr>
              <a:t>konsolidimit</a:t>
            </a:r>
            <a:r>
              <a:rPr lang="en-US" dirty="0">
                <a:latin typeface="Arial"/>
              </a:rPr>
              <a:t> </a:t>
            </a:r>
            <a:r>
              <a:rPr lang="en-US" dirty="0" err="1">
                <a:latin typeface="Arial"/>
              </a:rPr>
              <a:t>fiskal</a:t>
            </a:r>
            <a:r>
              <a:rPr lang="en-US" dirty="0">
                <a:latin typeface="Arial"/>
              </a:rPr>
              <a:t> me </a:t>
            </a:r>
            <a:r>
              <a:rPr lang="en-US" dirty="0" err="1">
                <a:latin typeface="Arial"/>
              </a:rPr>
              <a:t>mbështetjen</a:t>
            </a:r>
            <a:r>
              <a:rPr lang="en-US" dirty="0">
                <a:latin typeface="Arial"/>
              </a:rPr>
              <a:t> e </a:t>
            </a:r>
            <a:r>
              <a:rPr lang="en-US" dirty="0" err="1">
                <a:latin typeface="Arial"/>
              </a:rPr>
              <a:t>partnerëve</a:t>
            </a:r>
            <a:r>
              <a:rPr lang="en-US" dirty="0">
                <a:latin typeface="Arial"/>
              </a:rPr>
              <a:t> </a:t>
            </a:r>
            <a:r>
              <a:rPr lang="en-US" dirty="0" err="1">
                <a:latin typeface="Arial"/>
              </a:rPr>
              <a:t>të</a:t>
            </a:r>
            <a:r>
              <a:rPr lang="en-US" dirty="0">
                <a:latin typeface="Arial"/>
              </a:rPr>
              <a:t> </a:t>
            </a:r>
            <a:r>
              <a:rPr lang="en-US" dirty="0" err="1">
                <a:latin typeface="Arial"/>
              </a:rPr>
              <a:t>jashtëm</a:t>
            </a:r>
            <a:r>
              <a:rPr lang="en-US" dirty="0">
                <a:latin typeface="Arial"/>
              </a:rPr>
              <a:t>, </a:t>
            </a:r>
            <a:r>
              <a:rPr lang="en-US" dirty="0" err="1">
                <a:latin typeface="Arial"/>
              </a:rPr>
              <a:t>në</a:t>
            </a:r>
            <a:r>
              <a:rPr lang="en-US" dirty="0">
                <a:latin typeface="Arial"/>
              </a:rPr>
              <a:t> </a:t>
            </a:r>
            <a:r>
              <a:rPr lang="en-US" dirty="0" err="1">
                <a:latin typeface="Arial"/>
              </a:rPr>
              <a:t>të</a:t>
            </a:r>
            <a:r>
              <a:rPr lang="en-US" dirty="0">
                <a:latin typeface="Arial"/>
              </a:rPr>
              <a:t> </a:t>
            </a:r>
            <a:r>
              <a:rPr lang="en-US" dirty="0" err="1">
                <a:latin typeface="Arial"/>
              </a:rPr>
              <a:t>cilin</a:t>
            </a:r>
            <a:r>
              <a:rPr lang="en-US" dirty="0">
                <a:latin typeface="Arial"/>
              </a:rPr>
              <a:t> </a:t>
            </a:r>
            <a:r>
              <a:rPr lang="en-US" dirty="0" err="1">
                <a:latin typeface="Arial"/>
              </a:rPr>
              <a:t>përfshiheshin</a:t>
            </a:r>
            <a:r>
              <a:rPr lang="en-US" dirty="0">
                <a:latin typeface="Arial"/>
              </a:rPr>
              <a:t> </a:t>
            </a:r>
            <a:r>
              <a:rPr lang="en-US" dirty="0" err="1">
                <a:latin typeface="Arial"/>
              </a:rPr>
              <a:t>masa</a:t>
            </a:r>
            <a:r>
              <a:rPr lang="en-US" dirty="0">
                <a:latin typeface="Arial"/>
              </a:rPr>
              <a:t> </a:t>
            </a:r>
            <a:r>
              <a:rPr lang="en-US" dirty="0" err="1">
                <a:latin typeface="Arial"/>
              </a:rPr>
              <a:t>në</a:t>
            </a:r>
            <a:r>
              <a:rPr lang="en-US" dirty="0">
                <a:latin typeface="Arial"/>
              </a:rPr>
              <a:t> </a:t>
            </a:r>
            <a:r>
              <a:rPr lang="en-US" dirty="0" err="1">
                <a:latin typeface="Arial"/>
              </a:rPr>
              <a:t>të</a:t>
            </a:r>
            <a:r>
              <a:rPr lang="en-US" dirty="0">
                <a:latin typeface="Arial"/>
              </a:rPr>
              <a:t> </a:t>
            </a:r>
            <a:r>
              <a:rPr lang="en-US" dirty="0" err="1">
                <a:latin typeface="Arial"/>
              </a:rPr>
              <a:t>dyja</a:t>
            </a:r>
            <a:r>
              <a:rPr lang="en-US" dirty="0">
                <a:latin typeface="Arial"/>
              </a:rPr>
              <a:t> </a:t>
            </a:r>
            <a:r>
              <a:rPr lang="en-US" dirty="0" err="1">
                <a:latin typeface="Arial"/>
              </a:rPr>
              <a:t>anët</a:t>
            </a:r>
            <a:r>
              <a:rPr lang="en-US" dirty="0">
                <a:latin typeface="Arial"/>
              </a:rPr>
              <a:t> e </a:t>
            </a:r>
            <a:r>
              <a:rPr lang="en-US" dirty="0" err="1">
                <a:latin typeface="Arial"/>
              </a:rPr>
              <a:t>buxhetit—të</a:t>
            </a:r>
            <a:r>
              <a:rPr lang="en-US" dirty="0">
                <a:latin typeface="Arial"/>
              </a:rPr>
              <a:t> </a:t>
            </a:r>
            <a:r>
              <a:rPr lang="en-US" dirty="0" err="1">
                <a:latin typeface="Arial"/>
              </a:rPr>
              <a:t>ardhura</a:t>
            </a:r>
            <a:r>
              <a:rPr lang="en-US" dirty="0">
                <a:latin typeface="Arial"/>
              </a:rPr>
              <a:t> </a:t>
            </a:r>
            <a:r>
              <a:rPr lang="en-US" dirty="0" err="1">
                <a:latin typeface="Arial"/>
              </a:rPr>
              <a:t>dhe</a:t>
            </a:r>
            <a:r>
              <a:rPr lang="en-US" dirty="0">
                <a:latin typeface="Arial"/>
              </a:rPr>
              <a:t> </a:t>
            </a:r>
            <a:r>
              <a:rPr lang="en-US" dirty="0" err="1">
                <a:latin typeface="Arial"/>
              </a:rPr>
              <a:t>shpenzime—dhe</a:t>
            </a:r>
            <a:r>
              <a:rPr lang="en-US" dirty="0">
                <a:latin typeface="Arial"/>
              </a:rPr>
              <a:t> </a:t>
            </a:r>
            <a:r>
              <a:rPr lang="en-US" dirty="0" err="1">
                <a:latin typeface="Arial"/>
              </a:rPr>
              <a:t>reforma</a:t>
            </a:r>
            <a:r>
              <a:rPr lang="en-US" dirty="0">
                <a:latin typeface="Arial"/>
              </a:rPr>
              <a:t> </a:t>
            </a:r>
            <a:r>
              <a:rPr lang="en-US" dirty="0" err="1">
                <a:latin typeface="Arial"/>
              </a:rPr>
              <a:t>për</a:t>
            </a:r>
            <a:r>
              <a:rPr lang="en-US" dirty="0">
                <a:latin typeface="Arial"/>
              </a:rPr>
              <a:t> </a:t>
            </a:r>
            <a:r>
              <a:rPr lang="en-US" dirty="0" err="1">
                <a:latin typeface="Arial"/>
              </a:rPr>
              <a:t>t’u</a:t>
            </a:r>
            <a:r>
              <a:rPr lang="en-US" dirty="0">
                <a:latin typeface="Arial"/>
              </a:rPr>
              <a:t> </a:t>
            </a:r>
            <a:r>
              <a:rPr lang="en-US" dirty="0" err="1">
                <a:latin typeface="Arial"/>
              </a:rPr>
              <a:t>dhënë</a:t>
            </a:r>
            <a:r>
              <a:rPr lang="en-US" dirty="0">
                <a:latin typeface="Arial"/>
              </a:rPr>
              <a:t> </a:t>
            </a:r>
            <a:r>
              <a:rPr lang="en-US" dirty="0" err="1">
                <a:latin typeface="Arial"/>
              </a:rPr>
              <a:t>zgjidhje</a:t>
            </a:r>
            <a:r>
              <a:rPr lang="en-US" dirty="0">
                <a:latin typeface="Arial"/>
              </a:rPr>
              <a:t> </a:t>
            </a:r>
            <a:r>
              <a:rPr lang="en-US" dirty="0" err="1">
                <a:latin typeface="Arial"/>
              </a:rPr>
              <a:t>dobësive</a:t>
            </a:r>
            <a:r>
              <a:rPr lang="en-US" dirty="0">
                <a:latin typeface="Arial"/>
              </a:rPr>
              <a:t> </a:t>
            </a:r>
            <a:r>
              <a:rPr lang="en-US" dirty="0" err="1">
                <a:latin typeface="Arial"/>
              </a:rPr>
              <a:t>strukturore</a:t>
            </a:r>
            <a:r>
              <a:rPr lang="en-US" dirty="0">
                <a:latin typeface="Arial"/>
              </a:rPr>
              <a:t> </a:t>
            </a:r>
            <a:r>
              <a:rPr lang="en-US" dirty="0" err="1">
                <a:latin typeface="Arial"/>
              </a:rPr>
              <a:t>siç</a:t>
            </a:r>
            <a:r>
              <a:rPr lang="en-US" dirty="0">
                <a:latin typeface="Arial"/>
              </a:rPr>
              <a:t> </a:t>
            </a:r>
            <a:r>
              <a:rPr lang="en-US" dirty="0" err="1">
                <a:latin typeface="Arial"/>
              </a:rPr>
              <a:t>janë</a:t>
            </a:r>
            <a:r>
              <a:rPr lang="en-US" dirty="0">
                <a:latin typeface="Arial"/>
              </a:rPr>
              <a:t> </a:t>
            </a:r>
            <a:r>
              <a:rPr lang="en-US" dirty="0" err="1">
                <a:latin typeface="Arial"/>
              </a:rPr>
              <a:t>ato</a:t>
            </a:r>
            <a:r>
              <a:rPr lang="en-US" dirty="0">
                <a:latin typeface="Arial"/>
              </a:rPr>
              <a:t> </a:t>
            </a:r>
            <a:r>
              <a:rPr lang="en-US" dirty="0" err="1">
                <a:latin typeface="Arial"/>
              </a:rPr>
              <a:t>në</a:t>
            </a:r>
            <a:r>
              <a:rPr lang="en-US" dirty="0">
                <a:latin typeface="Arial"/>
              </a:rPr>
              <a:t> </a:t>
            </a:r>
            <a:r>
              <a:rPr lang="en-US" dirty="0" err="1">
                <a:latin typeface="Arial"/>
              </a:rPr>
              <a:t>sektorin</a:t>
            </a:r>
            <a:r>
              <a:rPr lang="en-US" dirty="0">
                <a:latin typeface="Arial"/>
              </a:rPr>
              <a:t> </a:t>
            </a:r>
            <a:r>
              <a:rPr lang="en-US" dirty="0" err="1">
                <a:latin typeface="Arial"/>
              </a:rPr>
              <a:t>energjetik</a:t>
            </a:r>
            <a:r>
              <a:rPr lang="en-US" dirty="0">
                <a:latin typeface="Arial"/>
              </a:rPr>
              <a:t> </a:t>
            </a:r>
            <a:r>
              <a:rPr lang="en-US" dirty="0" err="1">
                <a:latin typeface="Arial"/>
              </a:rPr>
              <a:t>dhe</a:t>
            </a:r>
            <a:r>
              <a:rPr lang="en-US" dirty="0">
                <a:latin typeface="Arial"/>
              </a:rPr>
              <a:t> </a:t>
            </a:r>
            <a:r>
              <a:rPr lang="en-US" dirty="0" err="1">
                <a:latin typeface="Arial"/>
              </a:rPr>
              <a:t>në</a:t>
            </a:r>
            <a:r>
              <a:rPr lang="en-US" dirty="0">
                <a:latin typeface="Arial"/>
              </a:rPr>
              <a:t> </a:t>
            </a:r>
            <a:r>
              <a:rPr lang="en-US" dirty="0" err="1">
                <a:latin typeface="Arial"/>
              </a:rPr>
              <a:t>pensione</a:t>
            </a:r>
            <a:r>
              <a:rPr lang="en-US" dirty="0">
                <a:latin typeface="Arial"/>
              </a:rPr>
              <a:t>, </a:t>
            </a:r>
            <a:r>
              <a:rPr lang="en-US" dirty="0" err="1">
                <a:latin typeface="Arial"/>
              </a:rPr>
              <a:t>krahas</a:t>
            </a:r>
            <a:r>
              <a:rPr lang="en-US" dirty="0">
                <a:latin typeface="Arial"/>
              </a:rPr>
              <a:t> </a:t>
            </a:r>
            <a:r>
              <a:rPr lang="en-US" dirty="0" err="1">
                <a:latin typeface="Arial"/>
              </a:rPr>
              <a:t>shlyerjes</a:t>
            </a:r>
            <a:r>
              <a:rPr lang="en-US" dirty="0">
                <a:latin typeface="Arial"/>
              </a:rPr>
              <a:t> </a:t>
            </a:r>
            <a:r>
              <a:rPr lang="en-US" dirty="0" err="1">
                <a:latin typeface="Arial"/>
              </a:rPr>
              <a:t>së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kundrejt</a:t>
            </a:r>
            <a:r>
              <a:rPr lang="en-US" dirty="0">
                <a:latin typeface="Arial"/>
              </a:rPr>
              <a:t> </a:t>
            </a:r>
            <a:r>
              <a:rPr lang="en-US" dirty="0" err="1">
                <a:latin typeface="Arial"/>
              </a:rPr>
              <a:t>sektorit</a:t>
            </a:r>
            <a:r>
              <a:rPr lang="en-US" dirty="0">
                <a:latin typeface="Arial"/>
              </a:rPr>
              <a:t> </a:t>
            </a:r>
            <a:r>
              <a:rPr lang="en-US" dirty="0" err="1">
                <a:latin typeface="Arial"/>
              </a:rPr>
              <a:t>privat</a:t>
            </a:r>
            <a:r>
              <a:rPr lang="en-US" dirty="0">
                <a:latin typeface="Arial"/>
              </a:rPr>
              <a:t>. </a:t>
            </a:r>
            <a:r>
              <a:rPr lang="en-US" dirty="0" err="1">
                <a:latin typeface="Arial"/>
              </a:rPr>
              <a:t>Në</a:t>
            </a:r>
            <a:r>
              <a:rPr lang="en-US" dirty="0">
                <a:latin typeface="Arial"/>
              </a:rPr>
              <a:t> </a:t>
            </a:r>
            <a:r>
              <a:rPr lang="en-US" dirty="0" err="1">
                <a:latin typeface="Arial"/>
              </a:rPr>
              <a:t>masat</a:t>
            </a:r>
            <a:r>
              <a:rPr lang="en-US" dirty="0">
                <a:latin typeface="Arial"/>
              </a:rPr>
              <a:t> </a:t>
            </a:r>
            <a:r>
              <a:rPr lang="en-US" dirty="0" err="1">
                <a:latin typeface="Arial"/>
              </a:rPr>
              <a:t>për</a:t>
            </a:r>
            <a:r>
              <a:rPr lang="en-US" dirty="0">
                <a:latin typeface="Arial"/>
              </a:rPr>
              <a:t> </a:t>
            </a:r>
            <a:r>
              <a:rPr lang="en-US" dirty="0" err="1">
                <a:latin typeface="Arial"/>
              </a:rPr>
              <a:t>të</a:t>
            </a:r>
            <a:r>
              <a:rPr lang="en-US" dirty="0">
                <a:latin typeface="Arial"/>
              </a:rPr>
              <a:t> </a:t>
            </a:r>
            <a:r>
              <a:rPr lang="en-US" dirty="0" err="1">
                <a:latin typeface="Arial"/>
              </a:rPr>
              <a:t>ardhurat</a:t>
            </a:r>
            <a:r>
              <a:rPr lang="en-US" dirty="0">
                <a:latin typeface="Arial"/>
              </a:rPr>
              <a:t> </a:t>
            </a:r>
            <a:r>
              <a:rPr lang="en-US" dirty="0" err="1">
                <a:latin typeface="Arial"/>
              </a:rPr>
              <a:t>buxhetore</a:t>
            </a:r>
            <a:r>
              <a:rPr lang="en-US" dirty="0">
                <a:latin typeface="Arial"/>
              </a:rPr>
              <a:t> </a:t>
            </a:r>
            <a:r>
              <a:rPr lang="en-US" dirty="0" err="1">
                <a:latin typeface="Arial"/>
              </a:rPr>
              <a:t>përfshihej</a:t>
            </a:r>
            <a:r>
              <a:rPr lang="en-US" dirty="0">
                <a:latin typeface="Arial"/>
              </a:rPr>
              <a:t> </a:t>
            </a:r>
            <a:r>
              <a:rPr lang="en-US" dirty="0" err="1">
                <a:latin typeface="Arial"/>
              </a:rPr>
              <a:t>rritja</a:t>
            </a:r>
            <a:r>
              <a:rPr lang="en-US" dirty="0">
                <a:latin typeface="Arial"/>
              </a:rPr>
              <a:t> e </a:t>
            </a:r>
            <a:r>
              <a:rPr lang="en-US" dirty="0" err="1">
                <a:latin typeface="Arial"/>
              </a:rPr>
              <a:t>shkallës</a:t>
            </a:r>
            <a:r>
              <a:rPr lang="en-US" dirty="0">
                <a:latin typeface="Arial"/>
              </a:rPr>
              <a:t> </a:t>
            </a:r>
            <a:r>
              <a:rPr lang="en-US" dirty="0" err="1">
                <a:latin typeface="Arial"/>
              </a:rPr>
              <a:t>së</a:t>
            </a:r>
            <a:r>
              <a:rPr lang="en-US" dirty="0">
                <a:latin typeface="Arial"/>
              </a:rPr>
              <a:t> </a:t>
            </a:r>
            <a:r>
              <a:rPr lang="en-US" dirty="0" err="1">
                <a:latin typeface="Arial"/>
              </a:rPr>
              <a:t>tatimit</a:t>
            </a:r>
            <a:r>
              <a:rPr lang="en-US" dirty="0">
                <a:latin typeface="Arial"/>
              </a:rPr>
              <a:t> </a:t>
            </a:r>
            <a:r>
              <a:rPr lang="en-US" dirty="0" err="1">
                <a:latin typeface="Arial"/>
              </a:rPr>
              <a:t>mbi</a:t>
            </a:r>
            <a:r>
              <a:rPr lang="en-US" dirty="0">
                <a:latin typeface="Arial"/>
              </a:rPr>
              <a:t> </a:t>
            </a:r>
            <a:r>
              <a:rPr lang="en-US" dirty="0" err="1">
                <a:latin typeface="Arial"/>
              </a:rPr>
              <a:t>fitimin</a:t>
            </a:r>
            <a:r>
              <a:rPr lang="en-US" dirty="0">
                <a:latin typeface="Arial"/>
              </a:rPr>
              <a:t> (TF), </a:t>
            </a:r>
            <a:r>
              <a:rPr lang="en-US" dirty="0" err="1">
                <a:latin typeface="Arial"/>
              </a:rPr>
              <a:t>shkallëve</a:t>
            </a:r>
            <a:r>
              <a:rPr lang="en-US" dirty="0">
                <a:latin typeface="Arial"/>
              </a:rPr>
              <a:t> </a:t>
            </a:r>
            <a:r>
              <a:rPr lang="en-US" dirty="0" err="1">
                <a:latin typeface="Arial"/>
              </a:rPr>
              <a:t>të</a:t>
            </a:r>
            <a:r>
              <a:rPr lang="en-US" dirty="0">
                <a:latin typeface="Arial"/>
              </a:rPr>
              <a:t> </a:t>
            </a:r>
            <a:r>
              <a:rPr lang="en-US" dirty="0" err="1">
                <a:latin typeface="Arial"/>
              </a:rPr>
              <a:t>akcizës</a:t>
            </a:r>
            <a:r>
              <a:rPr lang="en-US" dirty="0">
                <a:latin typeface="Arial"/>
              </a:rPr>
              <a:t> </a:t>
            </a:r>
            <a:r>
              <a:rPr lang="en-US" dirty="0" err="1">
                <a:latin typeface="Arial"/>
              </a:rPr>
              <a:t>mbi</a:t>
            </a:r>
            <a:r>
              <a:rPr lang="en-US" dirty="0">
                <a:latin typeface="Arial"/>
              </a:rPr>
              <a:t> </a:t>
            </a:r>
            <a:r>
              <a:rPr lang="en-US" dirty="0" err="1">
                <a:latin typeface="Arial"/>
              </a:rPr>
              <a:t>produktet</a:t>
            </a:r>
            <a:r>
              <a:rPr lang="en-US" dirty="0">
                <a:latin typeface="Arial"/>
              </a:rPr>
              <a:t> e </a:t>
            </a:r>
            <a:r>
              <a:rPr lang="en-US" dirty="0" err="1">
                <a:latin typeface="Arial"/>
              </a:rPr>
              <a:t>duhanit</a:t>
            </a:r>
            <a:r>
              <a:rPr lang="en-US" dirty="0">
                <a:latin typeface="Arial"/>
              </a:rPr>
              <a:t>, </a:t>
            </a:r>
            <a:r>
              <a:rPr lang="en-US" dirty="0" err="1">
                <a:latin typeface="Arial"/>
              </a:rPr>
              <a:t>pijet</a:t>
            </a:r>
            <a:r>
              <a:rPr lang="en-US" dirty="0">
                <a:latin typeface="Arial"/>
              </a:rPr>
              <a:t> </a:t>
            </a:r>
            <a:r>
              <a:rPr lang="en-US" dirty="0" err="1">
                <a:latin typeface="Arial"/>
              </a:rPr>
              <a:t>alkoolike</a:t>
            </a:r>
            <a:r>
              <a:rPr lang="en-US" dirty="0">
                <a:latin typeface="Arial"/>
              </a:rPr>
              <a:t> </a:t>
            </a:r>
            <a:r>
              <a:rPr lang="en-US" dirty="0" err="1">
                <a:latin typeface="Arial"/>
              </a:rPr>
              <a:t>dhe</a:t>
            </a:r>
            <a:r>
              <a:rPr lang="en-US" dirty="0">
                <a:latin typeface="Arial"/>
              </a:rPr>
              <a:t> </a:t>
            </a:r>
            <a:r>
              <a:rPr lang="en-US" dirty="0" err="1">
                <a:latin typeface="Arial"/>
              </a:rPr>
              <a:t>kafenë</a:t>
            </a:r>
            <a:r>
              <a:rPr lang="en-US" dirty="0">
                <a:latin typeface="Arial"/>
              </a:rPr>
              <a:t> </a:t>
            </a:r>
            <a:r>
              <a:rPr lang="en-US" dirty="0" err="1">
                <a:latin typeface="Arial"/>
              </a:rPr>
              <a:t>dhe</a:t>
            </a:r>
            <a:r>
              <a:rPr lang="en-US" dirty="0">
                <a:latin typeface="Arial"/>
              </a:rPr>
              <a:t> </a:t>
            </a:r>
            <a:r>
              <a:rPr lang="en-US" dirty="0" err="1">
                <a:latin typeface="Arial"/>
              </a:rPr>
              <a:t>taksës</a:t>
            </a:r>
            <a:r>
              <a:rPr lang="en-US" dirty="0">
                <a:latin typeface="Arial"/>
              </a:rPr>
              <a:t> </a:t>
            </a:r>
            <a:r>
              <a:rPr lang="en-US" dirty="0" err="1">
                <a:latin typeface="Arial"/>
              </a:rPr>
              <a:t>së</a:t>
            </a:r>
            <a:r>
              <a:rPr lang="en-US" dirty="0">
                <a:latin typeface="Arial"/>
              </a:rPr>
              <a:t> </a:t>
            </a:r>
            <a:r>
              <a:rPr lang="en-US" dirty="0" err="1">
                <a:latin typeface="Arial"/>
              </a:rPr>
              <a:t>qarkullimit</a:t>
            </a:r>
            <a:r>
              <a:rPr lang="en-US" dirty="0">
                <a:latin typeface="Arial"/>
              </a:rPr>
              <a:t>, </a:t>
            </a:r>
            <a:r>
              <a:rPr lang="en-US" dirty="0" err="1">
                <a:latin typeface="Arial"/>
              </a:rPr>
              <a:t>si</a:t>
            </a:r>
            <a:r>
              <a:rPr lang="en-US" dirty="0">
                <a:latin typeface="Arial"/>
              </a:rPr>
              <a:t> </a:t>
            </a:r>
            <a:r>
              <a:rPr lang="en-US" dirty="0" err="1">
                <a:latin typeface="Arial"/>
              </a:rPr>
              <a:t>edhe</a:t>
            </a:r>
            <a:r>
              <a:rPr lang="en-US" dirty="0">
                <a:latin typeface="Arial"/>
              </a:rPr>
              <a:t> </a:t>
            </a:r>
            <a:r>
              <a:rPr lang="en-US" dirty="0" err="1">
                <a:latin typeface="Arial"/>
              </a:rPr>
              <a:t>puna</a:t>
            </a:r>
            <a:r>
              <a:rPr lang="en-US" dirty="0">
                <a:latin typeface="Arial"/>
              </a:rPr>
              <a:t> </a:t>
            </a:r>
            <a:r>
              <a:rPr lang="en-US" dirty="0" err="1">
                <a:latin typeface="Arial"/>
              </a:rPr>
              <a:t>kundër</a:t>
            </a:r>
            <a:r>
              <a:rPr lang="en-US" dirty="0">
                <a:latin typeface="Arial"/>
              </a:rPr>
              <a:t> </a:t>
            </a:r>
            <a:r>
              <a:rPr lang="en-US" dirty="0" err="1">
                <a:latin typeface="Arial"/>
              </a:rPr>
              <a:t>evazionit</a:t>
            </a:r>
            <a:r>
              <a:rPr lang="en-US" dirty="0">
                <a:latin typeface="Arial"/>
              </a:rPr>
              <a:t>. </a:t>
            </a:r>
            <a:r>
              <a:rPr lang="en-US" dirty="0" err="1">
                <a:latin typeface="Arial"/>
              </a:rPr>
              <a:t>Masat</a:t>
            </a:r>
            <a:r>
              <a:rPr lang="en-US" dirty="0">
                <a:latin typeface="Arial"/>
              </a:rPr>
              <a:t> </a:t>
            </a:r>
            <a:r>
              <a:rPr lang="en-US" dirty="0" err="1">
                <a:latin typeface="Arial"/>
              </a:rPr>
              <a:t>nga</a:t>
            </a:r>
            <a:r>
              <a:rPr lang="en-US" dirty="0">
                <a:latin typeface="Arial"/>
              </a:rPr>
              <a:t> </a:t>
            </a:r>
            <a:r>
              <a:rPr lang="en-US" dirty="0" err="1">
                <a:latin typeface="Arial"/>
              </a:rPr>
              <a:t>ana</a:t>
            </a:r>
            <a:r>
              <a:rPr lang="en-US" dirty="0">
                <a:latin typeface="Arial"/>
              </a:rPr>
              <a:t> e </a:t>
            </a:r>
            <a:r>
              <a:rPr lang="en-US" dirty="0" err="1">
                <a:latin typeface="Arial"/>
              </a:rPr>
              <a:t>shpenzimeve</a:t>
            </a:r>
            <a:r>
              <a:rPr lang="en-US" dirty="0">
                <a:latin typeface="Arial"/>
              </a:rPr>
              <a:t> </a:t>
            </a:r>
            <a:r>
              <a:rPr lang="en-US" dirty="0" err="1">
                <a:latin typeface="Arial"/>
              </a:rPr>
              <a:t>përfshijnë</a:t>
            </a:r>
            <a:r>
              <a:rPr lang="en-US" dirty="0">
                <a:latin typeface="Arial"/>
              </a:rPr>
              <a:t> </a:t>
            </a:r>
            <a:r>
              <a:rPr lang="en-US" dirty="0" err="1">
                <a:latin typeface="Arial"/>
              </a:rPr>
              <a:t>vendosjen</a:t>
            </a:r>
            <a:r>
              <a:rPr lang="en-US" dirty="0">
                <a:latin typeface="Arial"/>
              </a:rPr>
              <a:t> e </a:t>
            </a:r>
            <a:r>
              <a:rPr lang="en-US" dirty="0" err="1">
                <a:latin typeface="Arial"/>
              </a:rPr>
              <a:t>një</a:t>
            </a:r>
            <a:r>
              <a:rPr lang="en-US" dirty="0">
                <a:latin typeface="Arial"/>
              </a:rPr>
              <a:t> </a:t>
            </a:r>
            <a:r>
              <a:rPr lang="en-US" dirty="0" err="1">
                <a:latin typeface="Arial"/>
              </a:rPr>
              <a:t>limiti</a:t>
            </a:r>
            <a:r>
              <a:rPr lang="en-US" dirty="0">
                <a:latin typeface="Arial"/>
              </a:rPr>
              <a:t> </a:t>
            </a:r>
            <a:r>
              <a:rPr lang="en-US" dirty="0" err="1">
                <a:latin typeface="Arial"/>
              </a:rPr>
              <a:t>maksimal</a:t>
            </a:r>
            <a:r>
              <a:rPr lang="en-US" dirty="0">
                <a:latin typeface="Arial"/>
              </a:rPr>
              <a:t> </a:t>
            </a:r>
            <a:r>
              <a:rPr lang="en-US" dirty="0" err="1">
                <a:latin typeface="Arial"/>
              </a:rPr>
              <a:t>mbi</a:t>
            </a:r>
            <a:r>
              <a:rPr lang="en-US" dirty="0">
                <a:latin typeface="Arial"/>
              </a:rPr>
              <a:t> </a:t>
            </a:r>
            <a:r>
              <a:rPr lang="en-US" dirty="0" err="1">
                <a:latin typeface="Arial"/>
              </a:rPr>
              <a:t>fondin</a:t>
            </a:r>
            <a:r>
              <a:rPr lang="en-US" dirty="0">
                <a:latin typeface="Arial"/>
              </a:rPr>
              <a:t> e </a:t>
            </a:r>
            <a:r>
              <a:rPr lang="en-US" dirty="0" err="1">
                <a:latin typeface="Arial"/>
              </a:rPr>
              <a:t>pagave</a:t>
            </a:r>
            <a:r>
              <a:rPr lang="en-US" dirty="0">
                <a:latin typeface="Arial"/>
              </a:rPr>
              <a:t>, </a:t>
            </a:r>
            <a:r>
              <a:rPr lang="en-US" dirty="0" err="1">
                <a:latin typeface="Arial"/>
              </a:rPr>
              <a:t>disa</a:t>
            </a:r>
            <a:r>
              <a:rPr lang="en-US" dirty="0">
                <a:latin typeface="Arial"/>
              </a:rPr>
              <a:t> </a:t>
            </a:r>
            <a:r>
              <a:rPr lang="en-US" dirty="0" err="1">
                <a:latin typeface="Arial"/>
              </a:rPr>
              <a:t>kursime</a:t>
            </a:r>
            <a:r>
              <a:rPr lang="en-US" dirty="0">
                <a:latin typeface="Arial"/>
              </a:rPr>
              <a:t> </a:t>
            </a:r>
            <a:r>
              <a:rPr lang="en-US" dirty="0" err="1">
                <a:latin typeface="Arial"/>
              </a:rPr>
              <a:t>të</a:t>
            </a:r>
            <a:r>
              <a:rPr lang="en-US" dirty="0">
                <a:latin typeface="Arial"/>
              </a:rPr>
              <a:t> </a:t>
            </a:r>
            <a:r>
              <a:rPr lang="en-US" dirty="0" err="1">
                <a:latin typeface="Arial"/>
              </a:rPr>
              <a:t>krijuara</a:t>
            </a:r>
            <a:r>
              <a:rPr lang="en-US" dirty="0">
                <a:latin typeface="Arial"/>
              </a:rPr>
              <a:t> </a:t>
            </a:r>
            <a:r>
              <a:rPr lang="en-US" dirty="0" err="1">
                <a:latin typeface="Arial"/>
              </a:rPr>
              <a:t>nga</a:t>
            </a:r>
            <a:r>
              <a:rPr lang="en-US" dirty="0">
                <a:latin typeface="Arial"/>
              </a:rPr>
              <a:t> </a:t>
            </a:r>
            <a:r>
              <a:rPr lang="en-US" dirty="0" err="1">
                <a:latin typeface="Arial"/>
              </a:rPr>
              <a:t>ana</a:t>
            </a:r>
            <a:r>
              <a:rPr lang="en-US" dirty="0">
                <a:latin typeface="Arial"/>
              </a:rPr>
              <a:t> e </a:t>
            </a:r>
            <a:r>
              <a:rPr lang="en-US" dirty="0" err="1">
                <a:latin typeface="Arial"/>
              </a:rPr>
              <a:t>shpenzimeve</a:t>
            </a:r>
            <a:r>
              <a:rPr lang="en-US" dirty="0">
                <a:latin typeface="Arial"/>
              </a:rPr>
              <a:t> </a:t>
            </a:r>
            <a:r>
              <a:rPr lang="en-US" dirty="0" err="1">
                <a:latin typeface="Arial"/>
              </a:rPr>
              <a:t>mbi</a:t>
            </a:r>
            <a:r>
              <a:rPr lang="en-US" dirty="0">
                <a:latin typeface="Arial"/>
              </a:rPr>
              <a:t> </a:t>
            </a:r>
            <a:r>
              <a:rPr lang="en-US" dirty="0" err="1">
                <a:latin typeface="Arial"/>
              </a:rPr>
              <a:t>interesat</a:t>
            </a:r>
            <a:r>
              <a:rPr lang="en-US" dirty="0">
                <a:latin typeface="Arial"/>
              </a:rPr>
              <a:t> </a:t>
            </a:r>
            <a:r>
              <a:rPr lang="en-US" dirty="0" err="1">
                <a:latin typeface="Arial"/>
              </a:rPr>
              <a:t>dhe</a:t>
            </a:r>
            <a:r>
              <a:rPr lang="en-US" dirty="0">
                <a:latin typeface="Arial"/>
              </a:rPr>
              <a:t> </a:t>
            </a:r>
            <a:r>
              <a:rPr lang="en-US" dirty="0" err="1">
                <a:latin typeface="Arial"/>
              </a:rPr>
              <a:t>një</a:t>
            </a:r>
            <a:r>
              <a:rPr lang="en-US" dirty="0">
                <a:latin typeface="Arial"/>
              </a:rPr>
              <a:t> </a:t>
            </a:r>
            <a:r>
              <a:rPr lang="en-US" dirty="0" err="1">
                <a:latin typeface="Arial"/>
              </a:rPr>
              <a:t>ulje</a:t>
            </a:r>
            <a:r>
              <a:rPr lang="en-US" dirty="0">
                <a:latin typeface="Arial"/>
              </a:rPr>
              <a:t> </a:t>
            </a:r>
            <a:r>
              <a:rPr lang="en-US" dirty="0" err="1">
                <a:latin typeface="Arial"/>
              </a:rPr>
              <a:t>graduale</a:t>
            </a:r>
            <a:r>
              <a:rPr lang="en-US" dirty="0">
                <a:latin typeface="Arial"/>
              </a:rPr>
              <a:t> </a:t>
            </a:r>
            <a:r>
              <a:rPr lang="en-US" dirty="0" err="1">
                <a:latin typeface="Arial"/>
              </a:rPr>
              <a:t>të</a:t>
            </a:r>
            <a:r>
              <a:rPr lang="en-US" dirty="0">
                <a:latin typeface="Arial"/>
              </a:rPr>
              <a:t> </a:t>
            </a:r>
            <a:r>
              <a:rPr lang="en-US" dirty="0" err="1">
                <a:latin typeface="Arial"/>
              </a:rPr>
              <a:t>mbështetjes</a:t>
            </a:r>
            <a:r>
              <a:rPr lang="en-US" dirty="0">
                <a:latin typeface="Arial"/>
              </a:rPr>
              <a:t> </a:t>
            </a:r>
            <a:r>
              <a:rPr lang="en-US" dirty="0" err="1">
                <a:latin typeface="Arial"/>
              </a:rPr>
              <a:t>buxhetore</a:t>
            </a:r>
            <a:r>
              <a:rPr lang="en-US" dirty="0">
                <a:latin typeface="Arial"/>
              </a:rPr>
              <a:t> </a:t>
            </a:r>
            <a:r>
              <a:rPr lang="en-US" dirty="0" err="1">
                <a:latin typeface="Arial"/>
              </a:rPr>
              <a:t>për</a:t>
            </a:r>
            <a:r>
              <a:rPr lang="en-US" dirty="0">
                <a:latin typeface="Arial"/>
              </a:rPr>
              <a:t> </a:t>
            </a:r>
            <a:r>
              <a:rPr lang="en-US" dirty="0" err="1">
                <a:latin typeface="Arial"/>
              </a:rPr>
              <a:t>sektorin</a:t>
            </a:r>
            <a:r>
              <a:rPr lang="en-US" dirty="0">
                <a:latin typeface="Arial"/>
              </a:rPr>
              <a:t> </a:t>
            </a:r>
            <a:r>
              <a:rPr lang="en-US" dirty="0" err="1">
                <a:latin typeface="Arial"/>
              </a:rPr>
              <a:t>energjetik</a:t>
            </a:r>
            <a:r>
              <a:rPr lang="en-US" dirty="0">
                <a:latin typeface="Arial"/>
              </a:rPr>
              <a:t>. </a:t>
            </a:r>
            <a:r>
              <a:rPr lang="en-US" dirty="0" err="1">
                <a:latin typeface="Arial"/>
              </a:rPr>
              <a:t>Deficiti</a:t>
            </a:r>
            <a:r>
              <a:rPr lang="en-US" dirty="0">
                <a:latin typeface="Arial"/>
              </a:rPr>
              <a:t> </a:t>
            </a:r>
            <a:r>
              <a:rPr lang="en-US" dirty="0" err="1">
                <a:latin typeface="Arial"/>
              </a:rPr>
              <a:t>i</a:t>
            </a:r>
            <a:r>
              <a:rPr lang="en-US" dirty="0">
                <a:latin typeface="Arial"/>
              </a:rPr>
              <a:t> </a:t>
            </a:r>
            <a:r>
              <a:rPr lang="en-US" dirty="0" err="1">
                <a:latin typeface="Arial"/>
              </a:rPr>
              <a:t>përgjithshëm</a:t>
            </a:r>
            <a:r>
              <a:rPr lang="en-US" dirty="0">
                <a:latin typeface="Arial"/>
              </a:rPr>
              <a:t> </a:t>
            </a:r>
            <a:r>
              <a:rPr lang="en-US" dirty="0" err="1">
                <a:latin typeface="Arial"/>
              </a:rPr>
              <a:t>fiskal</a:t>
            </a:r>
            <a:r>
              <a:rPr lang="en-US" dirty="0">
                <a:latin typeface="Arial"/>
              </a:rPr>
              <a:t> </a:t>
            </a:r>
            <a:r>
              <a:rPr lang="en-US" dirty="0" err="1">
                <a:latin typeface="Arial"/>
              </a:rPr>
              <a:t>shtetëror</a:t>
            </a:r>
            <a:r>
              <a:rPr lang="en-US" dirty="0">
                <a:latin typeface="Arial"/>
              </a:rPr>
              <a:t> </a:t>
            </a:r>
            <a:r>
              <a:rPr lang="en-US" dirty="0" err="1">
                <a:latin typeface="Arial"/>
              </a:rPr>
              <a:t>ra</a:t>
            </a:r>
            <a:r>
              <a:rPr lang="en-US" dirty="0">
                <a:latin typeface="Arial"/>
              </a:rPr>
              <a:t> </a:t>
            </a:r>
            <a:r>
              <a:rPr lang="en-US" dirty="0" err="1">
                <a:latin typeface="Arial"/>
              </a:rPr>
              <a:t>në</a:t>
            </a:r>
            <a:r>
              <a:rPr lang="en-US" dirty="0">
                <a:latin typeface="Arial"/>
              </a:rPr>
              <a:t> 1,8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të</a:t>
            </a:r>
            <a:r>
              <a:rPr lang="en-US" dirty="0">
                <a:latin typeface="Arial"/>
              </a:rPr>
              <a:t> PBB-</a:t>
            </a:r>
            <a:r>
              <a:rPr lang="en-US" dirty="0" err="1">
                <a:latin typeface="Arial"/>
              </a:rPr>
              <a:t>së</a:t>
            </a:r>
            <a:r>
              <a:rPr lang="en-US" dirty="0">
                <a:latin typeface="Arial"/>
              </a:rPr>
              <a:t> </a:t>
            </a:r>
            <a:r>
              <a:rPr lang="en-US" dirty="0" err="1">
                <a:latin typeface="Arial"/>
              </a:rPr>
              <a:t>në</a:t>
            </a:r>
            <a:r>
              <a:rPr lang="en-US" dirty="0">
                <a:latin typeface="Arial"/>
              </a:rPr>
              <a:t> 2016 (</a:t>
            </a:r>
            <a:r>
              <a:rPr lang="en-US" dirty="0" err="1">
                <a:latin typeface="Arial"/>
              </a:rPr>
              <a:t>në</a:t>
            </a:r>
            <a:r>
              <a:rPr lang="en-US" dirty="0">
                <a:latin typeface="Arial"/>
              </a:rPr>
              <a:t> </a:t>
            </a:r>
            <a:r>
              <a:rPr lang="en-US" dirty="0" err="1">
                <a:latin typeface="Arial"/>
              </a:rPr>
              <a:t>krahasim</a:t>
            </a:r>
            <a:r>
              <a:rPr lang="en-US" dirty="0">
                <a:latin typeface="Arial"/>
              </a:rPr>
              <a:t> me 4,9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në</a:t>
            </a:r>
            <a:r>
              <a:rPr lang="en-US" dirty="0">
                <a:latin typeface="Arial"/>
              </a:rPr>
              <a:t> 2015) </a:t>
            </a:r>
            <a:r>
              <a:rPr lang="en-US" dirty="0" err="1">
                <a:latin typeface="Arial"/>
              </a:rPr>
              <a:t>në</a:t>
            </a:r>
            <a:r>
              <a:rPr lang="en-US" dirty="0">
                <a:latin typeface="Arial"/>
              </a:rPr>
              <a:t> </a:t>
            </a:r>
            <a:r>
              <a:rPr lang="en-US" dirty="0" err="1">
                <a:latin typeface="Arial"/>
              </a:rPr>
              <a:t>përputhje</a:t>
            </a:r>
            <a:r>
              <a:rPr lang="en-US" dirty="0">
                <a:latin typeface="Arial"/>
              </a:rPr>
              <a:t> me </a:t>
            </a:r>
            <a:r>
              <a:rPr lang="en-US" dirty="0" err="1">
                <a:latin typeface="Arial"/>
              </a:rPr>
              <a:t>përpjekjet</a:t>
            </a:r>
            <a:r>
              <a:rPr lang="en-US" dirty="0">
                <a:latin typeface="Arial"/>
              </a:rPr>
              <a:t> </a:t>
            </a:r>
            <a:r>
              <a:rPr lang="en-US" dirty="0" err="1">
                <a:latin typeface="Arial"/>
              </a:rPr>
              <a:t>për</a:t>
            </a:r>
            <a:r>
              <a:rPr lang="en-US" dirty="0">
                <a:latin typeface="Arial"/>
              </a:rPr>
              <a:t> </a:t>
            </a:r>
            <a:r>
              <a:rPr lang="en-US" dirty="0" err="1">
                <a:latin typeface="Arial"/>
              </a:rPr>
              <a:t>konsolidim</a:t>
            </a:r>
            <a:r>
              <a:rPr lang="en-US" dirty="0">
                <a:latin typeface="Arial"/>
              </a:rPr>
              <a:t> </a:t>
            </a:r>
            <a:r>
              <a:rPr lang="en-US" dirty="0" err="1">
                <a:latin typeface="Arial"/>
              </a:rPr>
              <a:t>fiskal</a:t>
            </a:r>
            <a:r>
              <a:rPr lang="en-US" dirty="0">
                <a:latin typeface="Arial"/>
              </a:rPr>
              <a:t> </a:t>
            </a:r>
            <a:r>
              <a:rPr lang="en-US" dirty="0" err="1">
                <a:latin typeface="Arial"/>
              </a:rPr>
              <a:t>në</a:t>
            </a:r>
            <a:r>
              <a:rPr lang="en-US" dirty="0">
                <a:latin typeface="Arial"/>
              </a:rPr>
              <a:t> vend. </a:t>
            </a:r>
            <a:r>
              <a:rPr lang="en-US" dirty="0" err="1">
                <a:latin typeface="Arial"/>
              </a:rPr>
              <a:t>Janë</a:t>
            </a:r>
            <a:r>
              <a:rPr lang="en-US" dirty="0">
                <a:latin typeface="Arial"/>
              </a:rPr>
              <a:t> </a:t>
            </a:r>
            <a:r>
              <a:rPr lang="en-US" dirty="0" err="1">
                <a:latin typeface="Arial"/>
              </a:rPr>
              <a:t>vënë</a:t>
            </a:r>
            <a:r>
              <a:rPr lang="en-US" dirty="0">
                <a:latin typeface="Arial"/>
              </a:rPr>
              <a:t> re </a:t>
            </a:r>
            <a:r>
              <a:rPr lang="en-US" dirty="0" err="1">
                <a:latin typeface="Arial"/>
              </a:rPr>
              <a:t>trendë</a:t>
            </a:r>
            <a:r>
              <a:rPr lang="en-US" dirty="0">
                <a:latin typeface="Arial"/>
              </a:rPr>
              <a:t> </a:t>
            </a:r>
            <a:r>
              <a:rPr lang="en-US" dirty="0" err="1">
                <a:latin typeface="Arial"/>
              </a:rPr>
              <a:t>të</a:t>
            </a:r>
            <a:r>
              <a:rPr lang="en-US" dirty="0">
                <a:latin typeface="Arial"/>
              </a:rPr>
              <a:t> </a:t>
            </a:r>
            <a:r>
              <a:rPr lang="en-US" dirty="0" err="1">
                <a:latin typeface="Arial"/>
              </a:rPr>
              <a:t>ngjashëm</a:t>
            </a:r>
            <a:r>
              <a:rPr lang="en-US" dirty="0">
                <a:latin typeface="Arial"/>
              </a:rPr>
              <a:t> </a:t>
            </a:r>
            <a:r>
              <a:rPr lang="en-US" dirty="0" err="1">
                <a:latin typeface="Arial"/>
              </a:rPr>
              <a:t>për</a:t>
            </a:r>
            <a:r>
              <a:rPr lang="en-US" dirty="0">
                <a:latin typeface="Arial"/>
              </a:rPr>
              <a:t> </a:t>
            </a:r>
            <a:r>
              <a:rPr lang="en-US" dirty="0" err="1">
                <a:latin typeface="Arial"/>
              </a:rPr>
              <a:t>qeverisjen</a:t>
            </a:r>
            <a:r>
              <a:rPr lang="en-US" dirty="0">
                <a:latin typeface="Arial"/>
              </a:rPr>
              <a:t> </a:t>
            </a:r>
            <a:r>
              <a:rPr lang="en-US" dirty="0" err="1">
                <a:latin typeface="Arial"/>
              </a:rPr>
              <a:t>qendrore</a:t>
            </a:r>
            <a:r>
              <a:rPr lang="en-US" dirty="0">
                <a:latin typeface="Arial"/>
              </a:rPr>
              <a:t>,</a:t>
            </a:r>
            <a:endParaRPr b="1" dirty="0"/>
          </a:p>
        </p:txBody>
      </p:sp>
    </p:spTree>
    <p:extLst>
      <p:ext uri="{BB962C8B-B14F-4D97-AF65-F5344CB8AC3E}">
        <p14:creationId xmlns:p14="http://schemas.microsoft.com/office/powerpoint/2010/main" val="2058562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buNone/>
            </a:pPr>
            <a:r>
              <a:rPr lang="en-US" b="1" dirty="0"/>
              <a:t>Causes of Expenditure Arrears</a:t>
            </a:r>
          </a:p>
          <a:p>
            <a:pPr>
              <a:buNone/>
            </a:pPr>
            <a:r>
              <a:rPr lang="en-US" dirty="0"/>
              <a:t>The temporary accumulation of government expenditure arrears is sometimes the result of acute government liquidity shortages that accompany serious economic or financial crises. Once the immediate shock of the crisis has passed, revenues recover, and the government is able to access financial markets, arrears tend to be paid down quickly and often do not re-emerge.</a:t>
            </a:r>
          </a:p>
          <a:p>
            <a:pPr>
              <a:buNone/>
            </a:pPr>
            <a:r>
              <a:rPr lang="en-US" dirty="0"/>
              <a:t>Persistent expenditure arrears are typically a symptom of underlying weaknesses in a country’s PFM system. Expenditure arrears can be the result of failures at any or all stages of the PFM cycle, including inadequate legal frameworks, unrealistic budgeting, weak or cumbersome expenditure controls, inefficient cash management, lack of or problems with a financial management information system (FMIS), or gaps in fiscal reporting. The most effective approach to dealing with expenditure arrears, therefore, depends on their underlying causes and usually requires concerted action in a number of PFM areas. As described in Table 1, the expenditure process can be thought of as comprising four stylized stages: budget formulation, expenditure commitment, expenditure liquidation or verification, and payment. Weaknesses, errors, or delays at any stage can result in the accumulation of expenditure arrears.</a:t>
            </a:r>
          </a:p>
          <a:p>
            <a:pPr>
              <a:buNone/>
            </a:pPr>
            <a:r>
              <a:rPr lang="en-US" dirty="0"/>
              <a:t>Another reason that expenditure arrears can accumulate is that governments are not aware of them. As shown in Figure 3, a survey of 121 low- and middle-income countries found that 38 percent were unable to generate reliable data on the stock of unpaid bills from the past two years. Only 12 percent of countries regularly generate reliable data on the stock and vintage of arrears. The reason for the lack of awareness of arrears can be due to weaknesses in the fiscal reporting system. First, some accounting systems are unable to determine liabilities or the sub-set of liabilities that are beyond the due date: for example, the date of the invoice or</a:t>
            </a:r>
          </a:p>
          <a:p>
            <a:pPr>
              <a:buNone/>
            </a:pPr>
            <a:r>
              <a:rPr lang="en-US" dirty="0"/>
              <a:t>the date the invoice is payable is not registered systematically in the FMIS or general ledger. Second, in many countries, particularly those operating cash-based budgeting and accounting systems, there is no requirement to report arrears, or if a requirement exists, reporting is at the year-end only. Finally, the government reporting entity is often restricted to the central government budget, while arrears may be building up in extra-budgetary funds, autonomous agencies, </a:t>
            </a:r>
            <a:r>
              <a:rPr lang="en-US" dirty="0" err="1"/>
              <a:t>subnational</a:t>
            </a:r>
            <a:r>
              <a:rPr lang="en-US" dirty="0"/>
              <a:t> governments, and state-owned enterprises.</a:t>
            </a:r>
          </a:p>
          <a:p>
            <a:pPr>
              <a:buNone/>
            </a:pPr>
            <a:r>
              <a:rPr lang="en-US" dirty="0"/>
              <a:t>While inadequate monitoring and reporting of arrears can complicate prevention and management, their underlying cause is usually one or more weaknesses in the PFM process. The most </a:t>
            </a:r>
            <a:r>
              <a:rPr lang="en-US" b="1" dirty="0"/>
              <a:t>common causes </a:t>
            </a:r>
            <a:r>
              <a:rPr lang="en-US" dirty="0"/>
              <a:t>include:</a:t>
            </a:r>
          </a:p>
          <a:p>
            <a:pPr>
              <a:buNone/>
            </a:pPr>
            <a:r>
              <a:rPr lang="en-US" b="1" dirty="0"/>
              <a:t>• </a:t>
            </a:r>
            <a:r>
              <a:rPr lang="en-US" b="1" i="1" dirty="0"/>
              <a:t>Formulation of unrealistic budgets. Unrealistic budgets can be the result of overly optimistic  </a:t>
            </a:r>
            <a:r>
              <a:rPr lang="en-US" dirty="0"/>
              <a:t>macroeconomic or revenue projections and/or under-provisioning for compulsory expenditure items. On the revenue side, uncertainty regarding the scale and timing of  external budget support can pose a particular problem for developing countries. This uncertainty can be also an issue in resource-rich countries significantly dependent on revenues from natural resources (for example, oil and minerals), where volatility of international prices of the commodities can complicate budgetary projections. On the expenditure side, deliberate under-budgeting for infrastructure, entitlements, subsidies to state-owned enterprises or essential items (for example, utilities, pharmaceuticals, maintenance, or food for hospitals, prisons, and schools) is sometimes used as a tactic by ministries and agencies to get initial authorization for a broader range of expenditure than the ones that can ultimately be afforded.</a:t>
            </a:r>
          </a:p>
          <a:p>
            <a:pPr>
              <a:buNone/>
            </a:pPr>
            <a:r>
              <a:rPr lang="en-US" b="1" dirty="0"/>
              <a:t>• </a:t>
            </a:r>
            <a:r>
              <a:rPr lang="en-US" b="1" i="1" dirty="0"/>
              <a:t>Lack of commitment controls. Controlling commitments is essential for controlling expenditure </a:t>
            </a:r>
            <a:r>
              <a:rPr lang="en-US" dirty="0"/>
              <a:t>and preventing arrears (</a:t>
            </a:r>
            <a:r>
              <a:rPr lang="en-US" dirty="0" err="1"/>
              <a:t>Radev</a:t>
            </a:r>
            <a:r>
              <a:rPr lang="en-US" dirty="0"/>
              <a:t> and </a:t>
            </a:r>
            <a:r>
              <a:rPr lang="en-US" dirty="0" err="1"/>
              <a:t>Khemani</a:t>
            </a:r>
            <a:r>
              <a:rPr lang="en-US" dirty="0"/>
              <a:t>, 2009). Commitment controls manage the initial incurrence of obligations, rather than the subsequent cash payments, to avoid the accumulation of unaffordable liabilities and unpaid bills. Commitment controls based on expenditure ceilings or cash limits reconcile the availability of cash resources with commitments, thereby ensuring that spending units are able to enter into contracts or other obligations only if sufficient unencumbered balances are available, or are likely to be available, at the time of payment. Empirical evidence shows a strong relationship between the accumulation of arrears and the lack of proper commitment controls. Table 2 shows the relationship between PEFA indicators related to arrears and commitment controls. Countries with strong commitment controls tend to have lower stocks of arrears and countries with poor commitment control have a higher tendency to accumulate significant expenditure arrears.</a:t>
            </a:r>
          </a:p>
          <a:p>
            <a:pPr>
              <a:buNone/>
            </a:pPr>
            <a:r>
              <a:rPr lang="en-US" b="1" dirty="0"/>
              <a:t>• </a:t>
            </a:r>
            <a:r>
              <a:rPr lang="en-US" b="1" i="1" dirty="0"/>
              <a:t>Poor cash management. Even where expenditure commitments are registered and controlled  </a:t>
            </a:r>
            <a:r>
              <a:rPr lang="en-US" dirty="0"/>
              <a:t>within available expenditure ceilings or cash limits, arrears can accumulate if sufficient liquidity is not available to pay invoices when they fall due. Commitment limits therefore need to be linked to projected cash inflows and appropriate mechanisms set up within the ministry of finance to collect forecast data from budget agencies, aggregate the data, and produce rolling forecasts to guide expenditure commitment ceilings (</a:t>
            </a:r>
            <a:r>
              <a:rPr lang="en-US" dirty="0" err="1"/>
              <a:t>Lienert</a:t>
            </a:r>
            <a:r>
              <a:rPr lang="en-US" dirty="0"/>
              <a:t>, 2009). The government banking arrangement should be unified in a treasury single account (</a:t>
            </a:r>
            <a:r>
              <a:rPr lang="en-US" dirty="0" err="1"/>
              <a:t>Pattanayak</a:t>
            </a:r>
            <a:r>
              <a:rPr lang="en-US" dirty="0"/>
              <a:t> and </a:t>
            </a:r>
            <a:r>
              <a:rPr lang="en-US" dirty="0" err="1"/>
              <a:t>Fainboim</a:t>
            </a:r>
            <a:r>
              <a:rPr lang="en-US" dirty="0"/>
              <a:t>, 2011) to enable the ministry of finance or treasury to track government cash flows in and out of these bank accounts and pool liquidity. The treasury, as the chief financial agent of the government, should manage the government’s cash and debt positions to ensure that sufficient funds are available to meet payment obligations, idle cash is efficiently invested, and debt is optimally issued.</a:t>
            </a:r>
          </a:p>
          <a:p>
            <a:pPr>
              <a:buNone/>
            </a:pPr>
            <a:r>
              <a:rPr lang="en-US" b="1" dirty="0"/>
              <a:t>• </a:t>
            </a:r>
            <a:r>
              <a:rPr lang="en-US" b="1" i="1" dirty="0"/>
              <a:t>Delays in processing of payments. Even where commitments are controlled and liquidity </a:t>
            </a:r>
            <a:r>
              <a:rPr lang="en-US" dirty="0"/>
              <a:t>is available to make payments, arrears can arise due to administrative delays in the processing of expenditure transactions. Excessive documentation requirements, cumbersome ex ante audits, or lack of manpower or automation can slow the processing of invoices and making of payments. Delays occur at various stages and are sometimes associated with rent-seeking, lack of resources, weak capacity, and inefficient procedures.</a:t>
            </a:r>
          </a:p>
          <a:p>
            <a:pPr>
              <a:buNone/>
            </a:pPr>
            <a:r>
              <a:rPr lang="en-US" b="1" dirty="0"/>
              <a:t>• </a:t>
            </a:r>
            <a:r>
              <a:rPr lang="en-US" b="1" i="1" dirty="0"/>
              <a:t>Deliberate deferral of payments. In countries that account and report fiscal data on a cash </a:t>
            </a:r>
            <a:r>
              <a:rPr lang="en-US" dirty="0"/>
              <a:t>basis, governments may be tempted to deliberately delay payments as a means of reporting a higher cash balance in the short term, notably at the end of the fiscal year (Irwin 2012). This is a particular risk in election years, when the incumbent government may pass on to the next administration a large balance of outstanding payments without correspondent resources to finance them.</a:t>
            </a:r>
          </a:p>
          <a:p>
            <a:pPr>
              <a:buNone/>
            </a:pPr>
            <a:r>
              <a:rPr lang="en-US" b="1" dirty="0"/>
              <a:t>• </a:t>
            </a:r>
            <a:r>
              <a:rPr lang="en-US" b="1" i="1" dirty="0"/>
              <a:t>Inadequate sanctions. Expenditure controls can be undermined by ineffective sanctions, </a:t>
            </a:r>
            <a:r>
              <a:rPr lang="en-US" dirty="0"/>
              <a:t>or an unwillingness to enforce them, against officials or institutions who fail to comply with the law. This noncompliance may include the following: entering into commitments above expenditure ceilings or budget limits; failure to register commitments; fraud or collusion with suppliers; or failure to prepare and publish budget execution reports and financial reports. The legal framework should clearly specify financial management responsibilities and sanctions for noncompliance both at personal and institutional levels. Sanctions can be administrative (dismissal or suspension), criminal (imprisonment or prohibition from running in elections), financial (fines), or organizational (reduce the financial flexibility of the entity or suspend or reduce appropriations).</a:t>
            </a:r>
          </a:p>
        </p:txBody>
      </p:sp>
    </p:spTree>
    <p:extLst>
      <p:ext uri="{BB962C8B-B14F-4D97-AF65-F5344CB8AC3E}">
        <p14:creationId xmlns:p14="http://schemas.microsoft.com/office/powerpoint/2010/main" val="98017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pPr>
              <a:buNone/>
            </a:pPr>
            <a:r>
              <a:rPr lang="en-US" dirty="0"/>
              <a:t>Impact of </a:t>
            </a:r>
            <a:r>
              <a:rPr lang="en-US" b="1" dirty="0"/>
              <a:t>Chronic</a:t>
            </a:r>
            <a:r>
              <a:rPr lang="en-US" dirty="0"/>
              <a:t> Arrears Accumulation.</a:t>
            </a:r>
          </a:p>
          <a:p>
            <a:pPr>
              <a:buNone/>
            </a:pPr>
            <a:r>
              <a:rPr lang="en-US" dirty="0"/>
              <a:t>The accumulation of expenditure arrears by governments can have a serious negative effect on the domestic economy.</a:t>
            </a:r>
          </a:p>
          <a:p>
            <a:pPr>
              <a:buNone/>
            </a:pPr>
            <a:r>
              <a:rPr lang="en-US" dirty="0"/>
              <a:t>A large flow of arrears may disguise the true size of the government deficit, significantly reduce the impact of fiscal policy on aggregate demand, and potentially undermine macroeconomic stability. The economic consequences of persistent arrears accumulation by governments can include the following:</a:t>
            </a:r>
          </a:p>
          <a:p>
            <a:pPr>
              <a:buNone/>
            </a:pPr>
            <a:r>
              <a:rPr lang="en-US" b="1" dirty="0"/>
              <a:t>• </a:t>
            </a:r>
            <a:r>
              <a:rPr lang="en-US" b="1" i="1" dirty="0"/>
              <a:t>Reduced economic growth. Arrears imply a liquidity problem in the economy which can </a:t>
            </a:r>
            <a:r>
              <a:rPr lang="en-US" dirty="0"/>
              <a:t>have a detrimental impact on aggregate demand. If businesses are dependent on government</a:t>
            </a:r>
          </a:p>
          <a:p>
            <a:pPr>
              <a:buNone/>
            </a:pPr>
            <a:r>
              <a:rPr lang="en-US" dirty="0"/>
              <a:t>contracts, payment arrears can cease or delay activity as a result of payment delays or impose difficulties in accessing credit from commercial banks, resulting in a reduced pace of economic activity and increased unemployment.</a:t>
            </a:r>
          </a:p>
          <a:p>
            <a:pPr>
              <a:buNone/>
            </a:pPr>
            <a:r>
              <a:rPr lang="en-US" b="1" dirty="0"/>
              <a:t>• </a:t>
            </a:r>
            <a:r>
              <a:rPr lang="en-US" b="1" i="1" dirty="0"/>
              <a:t>Increased cost of service provision. Government suppliers try to mitigate the risks and opportunity </a:t>
            </a:r>
            <a:r>
              <a:rPr lang="en-US" dirty="0"/>
              <a:t>cost of delayed payments by adjusting their initial prices upward. This reduces the efficiency of government expenditure and contributes to economy-wide inflation.</a:t>
            </a:r>
          </a:p>
          <a:p>
            <a:pPr>
              <a:buNone/>
            </a:pPr>
            <a:r>
              <a:rPr lang="en-US" b="1" dirty="0"/>
              <a:t>• </a:t>
            </a:r>
            <a:r>
              <a:rPr lang="en-US" b="1" i="1" dirty="0"/>
              <a:t>Reduced or interrupted public service delivery. As the cost of supplies rise, governments </a:t>
            </a:r>
            <a:r>
              <a:rPr lang="en-US" dirty="0"/>
              <a:t>with limited resources may be forced to reduce the amount of supplies purchased and/or the volume of service provided. Suppliers themselves may require that government pay for goods and services in advance, that quantities supplied be limited, or that delivery of further supplies or services be made dependent on the payment of outstanding amounts. The delivery of public services may be halted entirely if suppliers cease supplying essential services (such as electricity, water, medicine, or fuel) or stop or delay the construction of investment projects.</a:t>
            </a:r>
          </a:p>
          <a:p>
            <a:pPr>
              <a:buNone/>
            </a:pPr>
            <a:r>
              <a:rPr lang="en-US" b="1" dirty="0"/>
              <a:t>• </a:t>
            </a:r>
            <a:r>
              <a:rPr lang="en-US" b="1" i="1" dirty="0"/>
              <a:t>Increased rent-seeking. Chronic payment delays also increase the incentives for rent seeking </a:t>
            </a:r>
            <a:r>
              <a:rPr lang="en-US" dirty="0"/>
              <a:t>and collusion between government and suppliers, as the latter seek to accelerate payment or circumvent expenditure control procedures.</a:t>
            </a:r>
          </a:p>
          <a:p>
            <a:pPr>
              <a:buNone/>
            </a:pPr>
            <a:r>
              <a:rPr lang="en-US" b="1" dirty="0"/>
              <a:t>• </a:t>
            </a:r>
            <a:r>
              <a:rPr lang="en-US" b="1" i="1" dirty="0"/>
              <a:t>Increased interest rates. Illiquid suppliers may try to bridge the delay in payments by </a:t>
            </a:r>
            <a:r>
              <a:rPr lang="en-US" dirty="0"/>
              <a:t>borrowing from banks, adding pressure to credit markets, and driving up interest rates. These pressures, in turn, may induce the central bank to relax monetary policy, further driving up the domestic price level.</a:t>
            </a:r>
          </a:p>
          <a:p>
            <a:pPr>
              <a:buNone/>
            </a:pPr>
            <a:r>
              <a:rPr lang="en-US" b="1" dirty="0"/>
              <a:t>• </a:t>
            </a:r>
            <a:r>
              <a:rPr lang="en-US" b="1" i="1" dirty="0"/>
              <a:t>Reduced confidence in fiscal policy. Significant expenditure arrears can disguise the true </a:t>
            </a:r>
            <a:r>
              <a:rPr lang="en-US" dirty="0"/>
              <a:t>size of the government’s liabilities by as much as 20 percent of GDP.</a:t>
            </a:r>
          </a:p>
          <a:p>
            <a:pPr>
              <a:buNone/>
            </a:pPr>
            <a:r>
              <a:rPr lang="en-US" b="1" dirty="0"/>
              <a:t>• </a:t>
            </a:r>
            <a:r>
              <a:rPr lang="en-US" b="1" i="1" dirty="0"/>
              <a:t>Second-round fiscal costs. As government suppliers suffer from liquidity shortages, lower </a:t>
            </a:r>
            <a:r>
              <a:rPr lang="en-US" dirty="0"/>
              <a:t>profits, reduced employment, and falling confidence in government, they may be inclined to reduce or withhold payment of taxes and social security contributions until, in turn, they receive payments due to them from government.</a:t>
            </a:r>
          </a:p>
          <a:p>
            <a:pPr>
              <a:buNone/>
            </a:pPr>
            <a:endParaRPr lang="en-US" dirty="0">
              <a:latin typeface="Arial"/>
            </a:endParaRPr>
          </a:p>
        </p:txBody>
      </p:sp>
    </p:spTree>
    <p:extLst>
      <p:ext uri="{BB962C8B-B14F-4D97-AF65-F5344CB8AC3E}">
        <p14:creationId xmlns:p14="http://schemas.microsoft.com/office/powerpoint/2010/main" val="2515686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62500" lnSpcReduction="20000"/>
          </a:bodyPr>
          <a:lstStyle/>
          <a:p>
            <a:pPr>
              <a:buNone/>
            </a:pPr>
            <a:r>
              <a:rPr lang="en-US" u="sng" dirty="0">
                <a:latin typeface="Arial"/>
              </a:rPr>
              <a:t>Solution:</a:t>
            </a:r>
          </a:p>
          <a:p>
            <a:pPr>
              <a:buNone/>
            </a:pPr>
            <a:r>
              <a:rPr lang="en-US" dirty="0" err="1">
                <a:latin typeface="Arial"/>
              </a:rPr>
              <a:t>Monitorimi</a:t>
            </a:r>
            <a:r>
              <a:rPr lang="en-US" dirty="0">
                <a:latin typeface="Arial"/>
              </a:rPr>
              <a:t> </a:t>
            </a:r>
            <a:r>
              <a:rPr lang="en-US" dirty="0" err="1">
                <a:latin typeface="Arial"/>
              </a:rPr>
              <a:t>i</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në</a:t>
            </a:r>
            <a:r>
              <a:rPr lang="en-US" dirty="0">
                <a:latin typeface="Arial"/>
              </a:rPr>
              <a:t> </a:t>
            </a:r>
            <a:r>
              <a:rPr lang="en-US" dirty="0" err="1">
                <a:latin typeface="Arial"/>
              </a:rPr>
              <a:t>shpenzimet</a:t>
            </a:r>
            <a:r>
              <a:rPr lang="en-US" dirty="0">
                <a:latin typeface="Arial"/>
              </a:rPr>
              <a:t> </a:t>
            </a:r>
            <a:r>
              <a:rPr lang="en-US" dirty="0" err="1">
                <a:latin typeface="Arial"/>
              </a:rPr>
              <a:t>buxhetore</a:t>
            </a:r>
            <a:endParaRPr lang="en-US" dirty="0">
              <a:latin typeface="Arial"/>
            </a:endParaRPr>
          </a:p>
          <a:p>
            <a:pPr>
              <a:buNone/>
            </a:pPr>
            <a:r>
              <a:rPr lang="en-US" dirty="0" err="1">
                <a:latin typeface="Arial"/>
              </a:rPr>
              <a:t>Ky</a:t>
            </a:r>
            <a:r>
              <a:rPr lang="en-US" dirty="0">
                <a:latin typeface="Arial"/>
              </a:rPr>
              <a:t> dimension </a:t>
            </a:r>
            <a:r>
              <a:rPr lang="en-US" dirty="0" err="1">
                <a:latin typeface="Arial"/>
              </a:rPr>
              <a:t>vlerëson</a:t>
            </a:r>
            <a:r>
              <a:rPr lang="en-US" dirty="0">
                <a:latin typeface="Arial"/>
              </a:rPr>
              <a:t> se </a:t>
            </a:r>
            <a:r>
              <a:rPr lang="en-US" dirty="0" err="1">
                <a:latin typeface="Arial"/>
              </a:rPr>
              <a:t>sa</a:t>
            </a:r>
            <a:r>
              <a:rPr lang="en-US" dirty="0">
                <a:latin typeface="Arial"/>
              </a:rPr>
              <a:t> </a:t>
            </a:r>
            <a:r>
              <a:rPr lang="en-US" dirty="0" err="1">
                <a:latin typeface="Arial"/>
              </a:rPr>
              <a:t>identifikohen</a:t>
            </a:r>
            <a:r>
              <a:rPr lang="en-US" dirty="0">
                <a:latin typeface="Arial"/>
              </a:rPr>
              <a:t> </a:t>
            </a:r>
            <a:r>
              <a:rPr lang="en-US" dirty="0" err="1">
                <a:latin typeface="Arial"/>
              </a:rPr>
              <a:t>dhe</a:t>
            </a:r>
            <a:r>
              <a:rPr lang="en-US" dirty="0">
                <a:latin typeface="Arial"/>
              </a:rPr>
              <a:t> </a:t>
            </a:r>
            <a:r>
              <a:rPr lang="en-US" dirty="0" err="1">
                <a:latin typeface="Arial"/>
              </a:rPr>
              <a:t>monitorohen</a:t>
            </a:r>
            <a:r>
              <a:rPr lang="en-US" dirty="0">
                <a:latin typeface="Arial"/>
              </a:rPr>
              <a:t> </a:t>
            </a:r>
            <a:r>
              <a:rPr lang="en-US" dirty="0" err="1">
                <a:latin typeface="Arial"/>
              </a:rPr>
              <a:t>detyrimet</a:t>
            </a:r>
            <a:r>
              <a:rPr lang="en-US" dirty="0">
                <a:latin typeface="Arial"/>
              </a:rPr>
              <a:t> e </a:t>
            </a:r>
            <a:r>
              <a:rPr lang="en-US" dirty="0" err="1">
                <a:latin typeface="Arial"/>
              </a:rPr>
              <a:t>prapambetura</a:t>
            </a:r>
            <a:r>
              <a:rPr lang="en-US" dirty="0">
                <a:latin typeface="Arial"/>
              </a:rPr>
              <a:t> </a:t>
            </a:r>
            <a:r>
              <a:rPr lang="en-US" dirty="0" err="1">
                <a:latin typeface="Arial"/>
              </a:rPr>
              <a:t>në</a:t>
            </a:r>
            <a:r>
              <a:rPr lang="en-US" dirty="0">
                <a:latin typeface="Arial"/>
              </a:rPr>
              <a:t> </a:t>
            </a:r>
            <a:r>
              <a:rPr lang="en-US" dirty="0" err="1">
                <a:latin typeface="Arial"/>
              </a:rPr>
              <a:t>shpenzime</a:t>
            </a:r>
            <a:r>
              <a:rPr lang="en-US" dirty="0">
                <a:latin typeface="Arial"/>
              </a:rPr>
              <a:t>. Ai </a:t>
            </a:r>
            <a:r>
              <a:rPr lang="en-US" dirty="0" err="1">
                <a:latin typeface="Arial"/>
              </a:rPr>
              <a:t>shikon</a:t>
            </a:r>
            <a:r>
              <a:rPr lang="en-US" dirty="0">
                <a:latin typeface="Arial"/>
              </a:rPr>
              <a:t> se </a:t>
            </a:r>
            <a:r>
              <a:rPr lang="en-US" dirty="0" err="1">
                <a:latin typeface="Arial"/>
              </a:rPr>
              <a:t>cilat</a:t>
            </a:r>
            <a:r>
              <a:rPr lang="en-US" dirty="0">
                <a:latin typeface="Arial"/>
              </a:rPr>
              <a:t> </a:t>
            </a:r>
            <a:r>
              <a:rPr lang="en-US" dirty="0" err="1">
                <a:latin typeface="Arial"/>
              </a:rPr>
              <a:t>aspekte</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monitorohen</a:t>
            </a:r>
            <a:r>
              <a:rPr lang="en-US" dirty="0">
                <a:latin typeface="Arial"/>
              </a:rPr>
              <a:t> </a:t>
            </a:r>
            <a:r>
              <a:rPr lang="en-US" dirty="0" err="1">
                <a:latin typeface="Arial"/>
              </a:rPr>
              <a:t>dhe</a:t>
            </a:r>
            <a:r>
              <a:rPr lang="en-US" dirty="0">
                <a:latin typeface="Arial"/>
              </a:rPr>
              <a:t> </a:t>
            </a:r>
            <a:r>
              <a:rPr lang="en-US" dirty="0" err="1">
                <a:latin typeface="Arial"/>
              </a:rPr>
              <a:t>sa</a:t>
            </a:r>
            <a:r>
              <a:rPr lang="en-US" dirty="0">
                <a:latin typeface="Arial"/>
              </a:rPr>
              <a:t> </a:t>
            </a:r>
            <a:r>
              <a:rPr lang="en-US" dirty="0" err="1">
                <a:latin typeface="Arial"/>
              </a:rPr>
              <a:t>shpesh</a:t>
            </a:r>
            <a:r>
              <a:rPr lang="en-US" dirty="0">
                <a:latin typeface="Arial"/>
              </a:rPr>
              <a:t> </a:t>
            </a:r>
            <a:r>
              <a:rPr lang="en-US" dirty="0" err="1">
                <a:latin typeface="Arial"/>
              </a:rPr>
              <a:t>dhe</a:t>
            </a:r>
            <a:r>
              <a:rPr lang="en-US" dirty="0">
                <a:latin typeface="Arial"/>
              </a:rPr>
              <a:t> </a:t>
            </a:r>
            <a:r>
              <a:rPr lang="en-US" dirty="0" err="1">
                <a:latin typeface="Arial"/>
              </a:rPr>
              <a:t>sa</a:t>
            </a:r>
            <a:r>
              <a:rPr lang="en-US" dirty="0">
                <a:latin typeface="Arial"/>
              </a:rPr>
              <a:t> </a:t>
            </a:r>
            <a:r>
              <a:rPr lang="en-US" dirty="0" err="1">
                <a:latin typeface="Arial"/>
              </a:rPr>
              <a:t>shpejt</a:t>
            </a:r>
            <a:r>
              <a:rPr lang="en-US" dirty="0">
                <a:latin typeface="Arial"/>
              </a:rPr>
              <a:t> </a:t>
            </a:r>
            <a:r>
              <a:rPr lang="en-US" dirty="0" err="1">
                <a:latin typeface="Arial"/>
              </a:rPr>
              <a:t>nxirret</a:t>
            </a:r>
            <a:r>
              <a:rPr lang="en-US" dirty="0">
                <a:latin typeface="Arial"/>
              </a:rPr>
              <a:t> </a:t>
            </a:r>
            <a:r>
              <a:rPr lang="en-US" dirty="0" err="1">
                <a:latin typeface="Arial"/>
              </a:rPr>
              <a:t>informacion</a:t>
            </a:r>
            <a:r>
              <a:rPr lang="en-US" dirty="0">
                <a:latin typeface="Arial"/>
              </a:rPr>
              <a:t>.</a:t>
            </a:r>
          </a:p>
          <a:p>
            <a:pPr>
              <a:buNone/>
            </a:pPr>
            <a:r>
              <a:rPr lang="en-US" dirty="0">
                <a:latin typeface="Arial"/>
              </a:rPr>
              <a:t>Duke </a:t>
            </a:r>
            <a:r>
              <a:rPr lang="en-US" dirty="0" err="1">
                <a:latin typeface="Arial"/>
              </a:rPr>
              <a:t>pasur</a:t>
            </a:r>
            <a:r>
              <a:rPr lang="en-US" dirty="0">
                <a:latin typeface="Arial"/>
              </a:rPr>
              <a:t> </a:t>
            </a:r>
            <a:r>
              <a:rPr lang="en-US" dirty="0" err="1">
                <a:latin typeface="Arial"/>
              </a:rPr>
              <a:t>parasysh</a:t>
            </a:r>
            <a:r>
              <a:rPr lang="en-US" dirty="0">
                <a:latin typeface="Arial"/>
              </a:rPr>
              <a:t> </a:t>
            </a:r>
            <a:r>
              <a:rPr lang="en-US" dirty="0" err="1">
                <a:latin typeface="Arial"/>
              </a:rPr>
              <a:t>stokun</a:t>
            </a:r>
            <a:r>
              <a:rPr lang="en-US" dirty="0">
                <a:latin typeface="Arial"/>
              </a:rPr>
              <a:t> e </a:t>
            </a:r>
            <a:r>
              <a:rPr lang="en-US" dirty="0" err="1">
                <a:latin typeface="Arial"/>
              </a:rPr>
              <a:t>konsiderueshëm</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të</a:t>
            </a:r>
            <a:r>
              <a:rPr lang="en-US" dirty="0">
                <a:latin typeface="Arial"/>
              </a:rPr>
              <a:t> </a:t>
            </a:r>
            <a:r>
              <a:rPr lang="en-US" dirty="0" err="1">
                <a:latin typeface="Arial"/>
              </a:rPr>
              <a:t>akumuluar</a:t>
            </a:r>
            <a:r>
              <a:rPr lang="en-US" dirty="0">
                <a:latin typeface="Arial"/>
              </a:rPr>
              <a:t> </a:t>
            </a:r>
            <a:r>
              <a:rPr lang="en-US" dirty="0" err="1">
                <a:latin typeface="Arial"/>
              </a:rPr>
              <a:t>në</a:t>
            </a:r>
            <a:r>
              <a:rPr lang="en-US" dirty="0">
                <a:latin typeface="Arial"/>
              </a:rPr>
              <a:t> </a:t>
            </a:r>
            <a:r>
              <a:rPr lang="en-US" dirty="0" err="1">
                <a:latin typeface="Arial"/>
              </a:rPr>
              <a:t>të</a:t>
            </a:r>
            <a:r>
              <a:rPr lang="en-US" dirty="0">
                <a:latin typeface="Arial"/>
              </a:rPr>
              <a:t> </a:t>
            </a:r>
            <a:r>
              <a:rPr lang="en-US" dirty="0" err="1">
                <a:latin typeface="Arial"/>
              </a:rPr>
              <a:t>shkuarën</a:t>
            </a:r>
            <a:r>
              <a:rPr lang="en-US" dirty="0">
                <a:latin typeface="Arial"/>
              </a:rPr>
              <a:t> e </a:t>
            </a:r>
            <a:r>
              <a:rPr lang="en-US" dirty="0" err="1">
                <a:latin typeface="Arial"/>
              </a:rPr>
              <a:t>afërt</a:t>
            </a:r>
            <a:r>
              <a:rPr lang="en-US" dirty="0">
                <a:latin typeface="Arial"/>
              </a:rPr>
              <a:t>, </a:t>
            </a:r>
            <a:r>
              <a:rPr lang="en-US" dirty="0" err="1">
                <a:latin typeface="Arial"/>
              </a:rPr>
              <a:t>Shqipëria</a:t>
            </a:r>
            <a:r>
              <a:rPr lang="en-US" dirty="0">
                <a:latin typeface="Arial"/>
              </a:rPr>
              <a:t> </a:t>
            </a:r>
            <a:r>
              <a:rPr lang="en-US" dirty="0" err="1">
                <a:latin typeface="Arial"/>
              </a:rPr>
              <a:t>përgatiti</a:t>
            </a:r>
            <a:r>
              <a:rPr lang="en-US" dirty="0">
                <a:latin typeface="Arial"/>
              </a:rPr>
              <a:t> </a:t>
            </a:r>
            <a:r>
              <a:rPr lang="en-US" dirty="0" err="1">
                <a:latin typeface="Arial"/>
              </a:rPr>
              <a:t>një</a:t>
            </a:r>
            <a:r>
              <a:rPr lang="en-US" dirty="0">
                <a:latin typeface="Arial"/>
              </a:rPr>
              <a:t> </a:t>
            </a:r>
            <a:r>
              <a:rPr lang="en-US" dirty="0" err="1">
                <a:latin typeface="Arial"/>
              </a:rPr>
              <a:t>strategji</a:t>
            </a:r>
            <a:r>
              <a:rPr lang="en-US" dirty="0">
                <a:latin typeface="Arial"/>
              </a:rPr>
              <a:t> </a:t>
            </a:r>
            <a:r>
              <a:rPr lang="en-US" dirty="0" err="1">
                <a:latin typeface="Arial"/>
              </a:rPr>
              <a:t>për</a:t>
            </a:r>
            <a:r>
              <a:rPr lang="en-US" dirty="0">
                <a:latin typeface="Arial"/>
              </a:rPr>
              <a:t> </a:t>
            </a:r>
            <a:r>
              <a:rPr lang="en-US" dirty="0" err="1">
                <a:latin typeface="Arial"/>
              </a:rPr>
              <a:t>parandalimin</a:t>
            </a:r>
            <a:r>
              <a:rPr lang="en-US" dirty="0">
                <a:latin typeface="Arial"/>
              </a:rPr>
              <a:t> </a:t>
            </a:r>
            <a:r>
              <a:rPr lang="en-US" dirty="0" err="1">
                <a:latin typeface="Arial"/>
              </a:rPr>
              <a:t>dhe</a:t>
            </a:r>
            <a:r>
              <a:rPr lang="en-US" dirty="0">
                <a:latin typeface="Arial"/>
              </a:rPr>
              <a:t> </a:t>
            </a:r>
            <a:r>
              <a:rPr lang="en-US" dirty="0" err="1">
                <a:latin typeface="Arial"/>
              </a:rPr>
              <a:t>shlyerjen</a:t>
            </a:r>
            <a:r>
              <a:rPr lang="en-US" dirty="0">
                <a:latin typeface="Arial"/>
              </a:rPr>
              <a:t> e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e </a:t>
            </a:r>
            <a:r>
              <a:rPr lang="en-US" dirty="0" err="1">
                <a:latin typeface="Arial"/>
              </a:rPr>
              <a:t>cila</a:t>
            </a:r>
            <a:r>
              <a:rPr lang="en-US" dirty="0">
                <a:latin typeface="Arial"/>
              </a:rPr>
              <a:t> u </a:t>
            </a:r>
            <a:r>
              <a:rPr lang="en-US" dirty="0" err="1">
                <a:latin typeface="Arial"/>
              </a:rPr>
              <a:t>miratua</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2014 </a:t>
            </a:r>
            <a:r>
              <a:rPr lang="en-US" dirty="0" err="1">
                <a:latin typeface="Arial"/>
              </a:rPr>
              <a:t>si</a:t>
            </a:r>
            <a:r>
              <a:rPr lang="en-US" dirty="0">
                <a:latin typeface="Arial"/>
              </a:rPr>
              <a:t> </a:t>
            </a:r>
            <a:r>
              <a:rPr lang="en-US" dirty="0" err="1">
                <a:latin typeface="Arial"/>
              </a:rPr>
              <a:t>pjesë</a:t>
            </a:r>
            <a:r>
              <a:rPr lang="en-US" dirty="0">
                <a:latin typeface="Arial"/>
              </a:rPr>
              <a:t> e </a:t>
            </a:r>
            <a:r>
              <a:rPr lang="en-US" dirty="0" err="1">
                <a:latin typeface="Arial"/>
              </a:rPr>
              <a:t>programit</a:t>
            </a:r>
            <a:r>
              <a:rPr lang="en-US" dirty="0">
                <a:latin typeface="Arial"/>
              </a:rPr>
              <a:t> me FMN-</a:t>
            </a:r>
            <a:r>
              <a:rPr lang="en-US" dirty="0" err="1">
                <a:latin typeface="Arial"/>
              </a:rPr>
              <a:t>në</a:t>
            </a:r>
            <a:r>
              <a:rPr lang="en-US" dirty="0">
                <a:latin typeface="Arial"/>
              </a:rPr>
              <a:t>. </a:t>
            </a:r>
            <a:r>
              <a:rPr lang="en-US" dirty="0" err="1">
                <a:latin typeface="Arial"/>
              </a:rPr>
              <a:t>Kjo</a:t>
            </a:r>
            <a:r>
              <a:rPr lang="en-US" dirty="0">
                <a:latin typeface="Arial"/>
              </a:rPr>
              <a:t> </a:t>
            </a:r>
            <a:r>
              <a:rPr lang="en-US" dirty="0" err="1">
                <a:latin typeface="Arial"/>
              </a:rPr>
              <a:t>strategji</a:t>
            </a:r>
            <a:r>
              <a:rPr lang="en-US" dirty="0">
                <a:latin typeface="Arial"/>
              </a:rPr>
              <a:t> </a:t>
            </a:r>
            <a:r>
              <a:rPr lang="en-US" dirty="0" err="1">
                <a:latin typeface="Arial"/>
              </a:rPr>
              <a:t>përfshinte</a:t>
            </a:r>
            <a:r>
              <a:rPr lang="en-US" dirty="0">
                <a:latin typeface="Arial"/>
              </a:rPr>
              <a:t> </a:t>
            </a:r>
            <a:r>
              <a:rPr lang="en-US" dirty="0" err="1">
                <a:latin typeface="Arial"/>
              </a:rPr>
              <a:t>ngritjen</a:t>
            </a:r>
            <a:r>
              <a:rPr lang="en-US" dirty="0">
                <a:latin typeface="Arial"/>
              </a:rPr>
              <a:t> e </a:t>
            </a:r>
            <a:r>
              <a:rPr lang="en-US" dirty="0" err="1">
                <a:latin typeface="Arial"/>
              </a:rPr>
              <a:t>një</a:t>
            </a:r>
            <a:r>
              <a:rPr lang="en-US" dirty="0">
                <a:latin typeface="Arial"/>
              </a:rPr>
              <a:t> </a:t>
            </a:r>
            <a:r>
              <a:rPr lang="en-US" dirty="0" err="1">
                <a:latin typeface="Arial"/>
              </a:rPr>
              <a:t>mekanizmi</a:t>
            </a:r>
            <a:r>
              <a:rPr lang="en-US" dirty="0">
                <a:latin typeface="Arial"/>
              </a:rPr>
              <a:t> </a:t>
            </a:r>
            <a:r>
              <a:rPr lang="en-US" dirty="0" err="1">
                <a:latin typeface="Arial"/>
              </a:rPr>
              <a:t>të</a:t>
            </a:r>
            <a:r>
              <a:rPr lang="en-US" dirty="0">
                <a:latin typeface="Arial"/>
              </a:rPr>
              <a:t> </a:t>
            </a:r>
            <a:r>
              <a:rPr lang="en-US" dirty="0" err="1">
                <a:latin typeface="Arial"/>
              </a:rPr>
              <a:t>posaçëm</a:t>
            </a:r>
            <a:r>
              <a:rPr lang="en-US" dirty="0">
                <a:latin typeface="Arial"/>
              </a:rPr>
              <a:t> </a:t>
            </a:r>
            <a:r>
              <a:rPr lang="en-US" dirty="0" err="1">
                <a:latin typeface="Arial"/>
              </a:rPr>
              <a:t>për</a:t>
            </a:r>
            <a:r>
              <a:rPr lang="en-US" dirty="0">
                <a:latin typeface="Arial"/>
              </a:rPr>
              <a:t> </a:t>
            </a:r>
            <a:r>
              <a:rPr lang="en-US" dirty="0" err="1">
                <a:latin typeface="Arial"/>
              </a:rPr>
              <a:t>të</a:t>
            </a:r>
            <a:r>
              <a:rPr lang="en-US" dirty="0">
                <a:latin typeface="Arial"/>
              </a:rPr>
              <a:t> </a:t>
            </a:r>
            <a:r>
              <a:rPr lang="en-US" dirty="0" err="1">
                <a:latin typeface="Arial"/>
              </a:rPr>
              <a:t>monitoruar</a:t>
            </a:r>
            <a:r>
              <a:rPr lang="en-US" dirty="0">
                <a:latin typeface="Arial"/>
              </a:rPr>
              <a:t> </a:t>
            </a:r>
            <a:r>
              <a:rPr lang="en-US" dirty="0" err="1">
                <a:latin typeface="Arial"/>
              </a:rPr>
              <a:t>detyrimet</a:t>
            </a:r>
            <a:r>
              <a:rPr lang="en-US" dirty="0">
                <a:latin typeface="Arial"/>
              </a:rPr>
              <a:t> e </a:t>
            </a:r>
            <a:r>
              <a:rPr lang="en-US" dirty="0" err="1">
                <a:latin typeface="Arial"/>
              </a:rPr>
              <a:t>prapambetura</a:t>
            </a:r>
            <a:r>
              <a:rPr lang="en-US" dirty="0">
                <a:latin typeface="Arial"/>
              </a:rPr>
              <a:t> </a:t>
            </a:r>
            <a:r>
              <a:rPr lang="en-US" dirty="0" err="1">
                <a:latin typeface="Arial"/>
              </a:rPr>
              <a:t>në</a:t>
            </a:r>
            <a:r>
              <a:rPr lang="en-US" dirty="0">
                <a:latin typeface="Arial"/>
              </a:rPr>
              <a:t> </a:t>
            </a:r>
            <a:r>
              <a:rPr lang="en-US" dirty="0" err="1">
                <a:latin typeface="Arial"/>
              </a:rPr>
              <a:t>shpenzimet</a:t>
            </a:r>
            <a:r>
              <a:rPr lang="en-US" dirty="0">
                <a:latin typeface="Arial"/>
              </a:rPr>
              <a:t> </a:t>
            </a:r>
            <a:r>
              <a:rPr lang="en-US" dirty="0" err="1">
                <a:latin typeface="Arial"/>
              </a:rPr>
              <a:t>publike</a:t>
            </a:r>
            <a:r>
              <a:rPr lang="en-US" dirty="0">
                <a:latin typeface="Arial"/>
              </a:rPr>
              <a:t>, </a:t>
            </a:r>
            <a:r>
              <a:rPr lang="en-US" dirty="0" err="1">
                <a:latin typeface="Arial"/>
              </a:rPr>
              <a:t>ku</a:t>
            </a:r>
            <a:r>
              <a:rPr lang="en-US" dirty="0">
                <a:latin typeface="Arial"/>
              </a:rPr>
              <a:t> </a:t>
            </a:r>
            <a:r>
              <a:rPr lang="en-US" dirty="0" err="1">
                <a:latin typeface="Arial"/>
              </a:rPr>
              <a:t>përfshihet</a:t>
            </a:r>
            <a:r>
              <a:rPr lang="en-US" dirty="0">
                <a:latin typeface="Arial"/>
              </a:rPr>
              <a:t> </a:t>
            </a:r>
            <a:r>
              <a:rPr lang="en-US" dirty="0" err="1">
                <a:latin typeface="Arial"/>
              </a:rPr>
              <a:t>një</a:t>
            </a:r>
            <a:r>
              <a:rPr lang="en-US" dirty="0">
                <a:latin typeface="Arial"/>
              </a:rPr>
              <a:t> </a:t>
            </a:r>
            <a:r>
              <a:rPr lang="en-US" dirty="0" err="1">
                <a:latin typeface="Arial"/>
              </a:rPr>
              <a:t>sistem</a:t>
            </a:r>
            <a:r>
              <a:rPr lang="en-US" dirty="0">
                <a:latin typeface="Arial"/>
              </a:rPr>
              <a:t> </a:t>
            </a:r>
            <a:r>
              <a:rPr lang="en-US" dirty="0" err="1">
                <a:latin typeface="Arial"/>
              </a:rPr>
              <a:t>vetëraportimi</a:t>
            </a:r>
            <a:r>
              <a:rPr lang="en-US" dirty="0">
                <a:latin typeface="Arial"/>
              </a:rPr>
              <a:t> </a:t>
            </a:r>
            <a:r>
              <a:rPr lang="en-US" dirty="0" err="1">
                <a:latin typeface="Arial"/>
              </a:rPr>
              <a:t>nga</a:t>
            </a:r>
            <a:r>
              <a:rPr lang="en-US" dirty="0">
                <a:latin typeface="Arial"/>
              </a:rPr>
              <a:t> </a:t>
            </a:r>
            <a:r>
              <a:rPr lang="en-US" dirty="0" err="1">
                <a:latin typeface="Arial"/>
              </a:rPr>
              <a:t>njësitë</a:t>
            </a:r>
            <a:r>
              <a:rPr lang="en-US" dirty="0">
                <a:latin typeface="Arial"/>
              </a:rPr>
              <a:t> e </a:t>
            </a:r>
            <a:r>
              <a:rPr lang="en-US" dirty="0" err="1">
                <a:latin typeface="Arial"/>
              </a:rPr>
              <a:t>vartësisë</a:t>
            </a:r>
            <a:r>
              <a:rPr lang="en-US" dirty="0">
                <a:latin typeface="Arial"/>
              </a:rPr>
              <a:t> </a:t>
            </a:r>
            <a:r>
              <a:rPr lang="en-US" dirty="0" err="1">
                <a:latin typeface="Arial"/>
              </a:rPr>
              <a:t>i</a:t>
            </a:r>
            <a:r>
              <a:rPr lang="en-US" dirty="0">
                <a:latin typeface="Arial"/>
              </a:rPr>
              <a:t> </a:t>
            </a:r>
            <a:r>
              <a:rPr lang="en-US" dirty="0" err="1">
                <a:latin typeface="Arial"/>
              </a:rPr>
              <a:t>ngritur</a:t>
            </a:r>
            <a:r>
              <a:rPr lang="en-US" dirty="0">
                <a:latin typeface="Arial"/>
              </a:rPr>
              <a:t> </a:t>
            </a:r>
            <a:r>
              <a:rPr lang="en-US" dirty="0" err="1">
                <a:latin typeface="Arial"/>
              </a:rPr>
              <a:t>në</a:t>
            </a:r>
            <a:r>
              <a:rPr lang="en-US" dirty="0">
                <a:latin typeface="Arial"/>
              </a:rPr>
              <a:t> </a:t>
            </a:r>
            <a:r>
              <a:rPr lang="en-US" dirty="0" err="1">
                <a:latin typeface="Arial"/>
              </a:rPr>
              <a:t>çdo</a:t>
            </a:r>
            <a:r>
              <a:rPr lang="en-US" dirty="0">
                <a:latin typeface="Arial"/>
              </a:rPr>
              <a:t> </a:t>
            </a:r>
            <a:r>
              <a:rPr lang="en-US" dirty="0" err="1">
                <a:latin typeface="Arial"/>
              </a:rPr>
              <a:t>ministri</a:t>
            </a:r>
            <a:r>
              <a:rPr lang="en-US" dirty="0">
                <a:latin typeface="Arial"/>
              </a:rPr>
              <a:t> </a:t>
            </a:r>
            <a:r>
              <a:rPr lang="en-US" dirty="0" err="1">
                <a:latin typeface="Arial"/>
              </a:rPr>
              <a:t>të</a:t>
            </a:r>
            <a:r>
              <a:rPr lang="en-US" dirty="0">
                <a:latin typeface="Arial"/>
              </a:rPr>
              <a:t> </a:t>
            </a:r>
            <a:r>
              <a:rPr lang="en-US" dirty="0" err="1">
                <a:latin typeface="Arial"/>
              </a:rPr>
              <a:t>linjës</a:t>
            </a:r>
            <a:r>
              <a:rPr lang="en-US" dirty="0">
                <a:latin typeface="Arial"/>
              </a:rPr>
              <a:t>, </a:t>
            </a:r>
            <a:r>
              <a:rPr lang="en-US" dirty="0" err="1">
                <a:latin typeface="Arial"/>
              </a:rPr>
              <a:t>të</a:t>
            </a:r>
            <a:r>
              <a:rPr lang="en-US" dirty="0">
                <a:latin typeface="Arial"/>
              </a:rPr>
              <a:t> </a:t>
            </a:r>
            <a:r>
              <a:rPr lang="en-US" dirty="0" err="1">
                <a:latin typeface="Arial"/>
              </a:rPr>
              <a:t>cilave</a:t>
            </a:r>
            <a:r>
              <a:rPr lang="en-US" dirty="0">
                <a:latin typeface="Arial"/>
              </a:rPr>
              <a:t> u </a:t>
            </a:r>
            <a:r>
              <a:rPr lang="en-US" dirty="0" err="1">
                <a:latin typeface="Arial"/>
              </a:rPr>
              <a:t>kërkohet</a:t>
            </a:r>
            <a:r>
              <a:rPr lang="en-US" dirty="0">
                <a:latin typeface="Arial"/>
              </a:rPr>
              <a:t> </a:t>
            </a:r>
            <a:r>
              <a:rPr lang="en-US" dirty="0" err="1">
                <a:latin typeface="Arial"/>
              </a:rPr>
              <a:t>t’i</a:t>
            </a:r>
            <a:r>
              <a:rPr lang="en-US" dirty="0">
                <a:latin typeface="Arial"/>
              </a:rPr>
              <a:t> </a:t>
            </a:r>
            <a:r>
              <a:rPr lang="en-US" dirty="0" err="1">
                <a:latin typeface="Arial"/>
              </a:rPr>
              <a:t>paraqesin</a:t>
            </a:r>
            <a:r>
              <a:rPr lang="en-US" dirty="0">
                <a:latin typeface="Arial"/>
              </a:rPr>
              <a:t> MF-</a:t>
            </a:r>
            <a:r>
              <a:rPr lang="en-US" dirty="0" err="1">
                <a:latin typeface="Arial"/>
              </a:rPr>
              <a:t>së</a:t>
            </a:r>
            <a:r>
              <a:rPr lang="en-US" dirty="0">
                <a:latin typeface="Arial"/>
              </a:rPr>
              <a:t> </a:t>
            </a:r>
            <a:r>
              <a:rPr lang="en-US" dirty="0" err="1">
                <a:latin typeface="Arial"/>
              </a:rPr>
              <a:t>informacione</a:t>
            </a:r>
            <a:r>
              <a:rPr lang="en-US" dirty="0">
                <a:latin typeface="Arial"/>
              </a:rPr>
              <a:t> </a:t>
            </a:r>
            <a:r>
              <a:rPr lang="en-US" dirty="0" err="1">
                <a:latin typeface="Arial"/>
              </a:rPr>
              <a:t>të</a:t>
            </a:r>
            <a:r>
              <a:rPr lang="en-US" dirty="0">
                <a:latin typeface="Arial"/>
              </a:rPr>
              <a:t> </a:t>
            </a:r>
            <a:r>
              <a:rPr lang="en-US" dirty="0" err="1">
                <a:latin typeface="Arial"/>
              </a:rPr>
              <a:t>konsoliduara</a:t>
            </a:r>
            <a:r>
              <a:rPr lang="en-US" dirty="0">
                <a:latin typeface="Arial"/>
              </a:rPr>
              <a:t> </a:t>
            </a:r>
            <a:r>
              <a:rPr lang="en-US" dirty="0" err="1">
                <a:latin typeface="Arial"/>
              </a:rPr>
              <a:t>për</a:t>
            </a:r>
            <a:r>
              <a:rPr lang="en-US" dirty="0">
                <a:latin typeface="Arial"/>
              </a:rPr>
              <a:t> </a:t>
            </a:r>
            <a:r>
              <a:rPr lang="en-US" dirty="0" err="1">
                <a:latin typeface="Arial"/>
              </a:rPr>
              <a:t>sektorët</a:t>
            </a:r>
            <a:r>
              <a:rPr lang="en-US" dirty="0">
                <a:latin typeface="Arial"/>
              </a:rPr>
              <a:t> e </a:t>
            </a:r>
            <a:r>
              <a:rPr lang="en-US" dirty="0" err="1">
                <a:latin typeface="Arial"/>
              </a:rPr>
              <a:t>tyre</a:t>
            </a:r>
            <a:r>
              <a:rPr lang="en-US" dirty="0">
                <a:latin typeface="Arial"/>
              </a:rPr>
              <a:t> </a:t>
            </a:r>
            <a:r>
              <a:rPr lang="en-US" dirty="0" err="1">
                <a:latin typeface="Arial"/>
              </a:rPr>
              <a:t>përkatës</a:t>
            </a:r>
            <a:r>
              <a:rPr lang="en-US" dirty="0">
                <a:latin typeface="Arial"/>
              </a:rPr>
              <a:t>. </a:t>
            </a:r>
            <a:r>
              <a:rPr lang="en-US" dirty="0" err="1">
                <a:latin typeface="Arial"/>
              </a:rPr>
              <a:t>Në</a:t>
            </a:r>
            <a:r>
              <a:rPr lang="en-US" dirty="0">
                <a:latin typeface="Arial"/>
              </a:rPr>
              <a:t> </a:t>
            </a:r>
            <a:r>
              <a:rPr lang="en-US" dirty="0" err="1">
                <a:latin typeface="Arial"/>
              </a:rPr>
              <a:t>bazë</a:t>
            </a:r>
            <a:r>
              <a:rPr lang="en-US" dirty="0">
                <a:latin typeface="Arial"/>
              </a:rPr>
              <a:t> </a:t>
            </a:r>
            <a:r>
              <a:rPr lang="en-US" dirty="0" err="1">
                <a:latin typeface="Arial"/>
              </a:rPr>
              <a:t>të</a:t>
            </a:r>
            <a:r>
              <a:rPr lang="en-US" dirty="0">
                <a:latin typeface="Arial"/>
              </a:rPr>
              <a:t> </a:t>
            </a:r>
            <a:r>
              <a:rPr lang="en-US" dirty="0" err="1">
                <a:latin typeface="Arial"/>
              </a:rPr>
              <a:t>informacioneve</a:t>
            </a:r>
            <a:r>
              <a:rPr lang="en-US" dirty="0">
                <a:latin typeface="Arial"/>
              </a:rPr>
              <a:t> </a:t>
            </a:r>
            <a:r>
              <a:rPr lang="en-US" dirty="0" err="1">
                <a:latin typeface="Arial"/>
              </a:rPr>
              <a:t>të</a:t>
            </a:r>
            <a:r>
              <a:rPr lang="en-US" dirty="0">
                <a:latin typeface="Arial"/>
              </a:rPr>
              <a:t> </a:t>
            </a:r>
            <a:r>
              <a:rPr lang="en-US" dirty="0" err="1">
                <a:latin typeface="Arial"/>
              </a:rPr>
              <a:t>paraqitura</a:t>
            </a:r>
            <a:r>
              <a:rPr lang="en-US" dirty="0">
                <a:latin typeface="Arial"/>
              </a:rPr>
              <a:t> </a:t>
            </a:r>
            <a:r>
              <a:rPr lang="en-US" dirty="0" err="1">
                <a:latin typeface="Arial"/>
              </a:rPr>
              <a:t>nga</a:t>
            </a:r>
            <a:r>
              <a:rPr lang="en-US" dirty="0">
                <a:latin typeface="Arial"/>
              </a:rPr>
              <a:t> </a:t>
            </a:r>
            <a:r>
              <a:rPr lang="en-US" dirty="0" err="1">
                <a:latin typeface="Arial"/>
              </a:rPr>
              <a:t>ministritë</a:t>
            </a:r>
            <a:r>
              <a:rPr lang="en-US" dirty="0">
                <a:latin typeface="Arial"/>
              </a:rPr>
              <a:t> e </a:t>
            </a:r>
            <a:r>
              <a:rPr lang="en-US" dirty="0" err="1">
                <a:latin typeface="Arial"/>
              </a:rPr>
              <a:t>linjës</a:t>
            </a:r>
            <a:r>
              <a:rPr lang="en-US" dirty="0">
                <a:latin typeface="Arial"/>
              </a:rPr>
              <a:t>, </a:t>
            </a:r>
            <a:r>
              <a:rPr lang="en-US" dirty="0" err="1">
                <a:latin typeface="Arial"/>
              </a:rPr>
              <a:t>duhen</a:t>
            </a:r>
            <a:r>
              <a:rPr lang="en-US" dirty="0">
                <a:latin typeface="Arial"/>
              </a:rPr>
              <a:t> </a:t>
            </a:r>
            <a:r>
              <a:rPr lang="en-US" dirty="0" err="1">
                <a:latin typeface="Arial"/>
              </a:rPr>
              <a:t>përgatitur</a:t>
            </a:r>
            <a:r>
              <a:rPr lang="en-US" dirty="0">
                <a:latin typeface="Arial"/>
              </a:rPr>
              <a:t> </a:t>
            </a:r>
            <a:r>
              <a:rPr lang="en-US" dirty="0" err="1">
                <a:latin typeface="Arial"/>
              </a:rPr>
              <a:t>raporte</a:t>
            </a:r>
            <a:r>
              <a:rPr lang="en-US" dirty="0">
                <a:latin typeface="Arial"/>
              </a:rPr>
              <a:t> </a:t>
            </a:r>
            <a:r>
              <a:rPr lang="en-US" dirty="0" err="1">
                <a:latin typeface="Arial"/>
              </a:rPr>
              <a:t>monitorimi</a:t>
            </a:r>
            <a:r>
              <a:rPr lang="en-US" dirty="0">
                <a:latin typeface="Arial"/>
              </a:rPr>
              <a:t> </a:t>
            </a:r>
            <a:r>
              <a:rPr lang="en-US" dirty="0" err="1">
                <a:latin typeface="Arial"/>
              </a:rPr>
              <a:t>të</a:t>
            </a:r>
            <a:r>
              <a:rPr lang="en-US" dirty="0">
                <a:latin typeface="Arial"/>
              </a:rPr>
              <a:t> </a:t>
            </a:r>
            <a:r>
              <a:rPr lang="en-US" dirty="0" err="1">
                <a:latin typeface="Arial"/>
              </a:rPr>
              <a:t>konsoliduara</a:t>
            </a:r>
            <a:r>
              <a:rPr lang="en-US" dirty="0">
                <a:latin typeface="Arial"/>
              </a:rPr>
              <a:t> </a:t>
            </a:r>
            <a:r>
              <a:rPr lang="en-US" dirty="0" err="1">
                <a:latin typeface="Arial"/>
              </a:rPr>
              <a:t>çdo</a:t>
            </a:r>
            <a:r>
              <a:rPr lang="en-US" dirty="0">
                <a:latin typeface="Arial"/>
              </a:rPr>
              <a:t> </a:t>
            </a:r>
            <a:r>
              <a:rPr lang="en-US" dirty="0" err="1">
                <a:latin typeface="Arial"/>
              </a:rPr>
              <a:t>katër</a:t>
            </a:r>
            <a:r>
              <a:rPr lang="en-US" dirty="0">
                <a:latin typeface="Arial"/>
              </a:rPr>
              <a:t> </a:t>
            </a:r>
            <a:r>
              <a:rPr lang="en-US" dirty="0" err="1">
                <a:latin typeface="Arial"/>
              </a:rPr>
              <a:t>muaj</a:t>
            </a:r>
            <a:r>
              <a:rPr lang="en-US" dirty="0">
                <a:latin typeface="Arial"/>
              </a:rPr>
              <a:t>, </a:t>
            </a:r>
            <a:r>
              <a:rPr lang="en-US" dirty="0" err="1">
                <a:latin typeface="Arial"/>
              </a:rPr>
              <a:t>të</a:t>
            </a:r>
            <a:r>
              <a:rPr lang="en-US" dirty="0">
                <a:latin typeface="Arial"/>
              </a:rPr>
              <a:t> </a:t>
            </a:r>
            <a:r>
              <a:rPr lang="en-US" dirty="0" err="1">
                <a:latin typeface="Arial"/>
              </a:rPr>
              <a:t>cilët</a:t>
            </a:r>
            <a:r>
              <a:rPr lang="en-US" dirty="0">
                <a:latin typeface="Arial"/>
              </a:rPr>
              <a:t> </a:t>
            </a:r>
            <a:r>
              <a:rPr lang="en-US" dirty="0" err="1">
                <a:latin typeface="Arial"/>
              </a:rPr>
              <a:t>duhen</a:t>
            </a:r>
            <a:r>
              <a:rPr lang="en-US" dirty="0">
                <a:latin typeface="Arial"/>
              </a:rPr>
              <a:t> </a:t>
            </a:r>
            <a:r>
              <a:rPr lang="en-US" dirty="0" err="1">
                <a:latin typeface="Arial"/>
              </a:rPr>
              <a:t>publikuar</a:t>
            </a:r>
            <a:r>
              <a:rPr lang="en-US" dirty="0">
                <a:latin typeface="Arial"/>
              </a:rPr>
              <a:t> </a:t>
            </a:r>
            <a:r>
              <a:rPr lang="en-US" dirty="0" err="1">
                <a:latin typeface="Arial"/>
              </a:rPr>
              <a:t>në</a:t>
            </a:r>
            <a:r>
              <a:rPr lang="en-US" dirty="0">
                <a:latin typeface="Arial"/>
              </a:rPr>
              <a:t> </a:t>
            </a:r>
            <a:r>
              <a:rPr lang="en-US" dirty="0" err="1">
                <a:latin typeface="Arial"/>
              </a:rPr>
              <a:t>faqen</a:t>
            </a:r>
            <a:r>
              <a:rPr lang="en-US" dirty="0">
                <a:latin typeface="Arial"/>
              </a:rPr>
              <a:t> </a:t>
            </a:r>
            <a:r>
              <a:rPr lang="en-US" dirty="0" err="1">
                <a:latin typeface="Arial"/>
              </a:rPr>
              <a:t>në</a:t>
            </a:r>
            <a:r>
              <a:rPr lang="en-US" dirty="0">
                <a:latin typeface="Arial"/>
              </a:rPr>
              <a:t> internet </a:t>
            </a:r>
            <a:r>
              <a:rPr lang="en-US" dirty="0" err="1">
                <a:latin typeface="Arial"/>
              </a:rPr>
              <a:t>të</a:t>
            </a:r>
            <a:r>
              <a:rPr lang="en-US" dirty="0">
                <a:latin typeface="Arial"/>
              </a:rPr>
              <a:t> MF-</a:t>
            </a:r>
            <a:r>
              <a:rPr lang="en-US" dirty="0" err="1">
                <a:latin typeface="Arial"/>
              </a:rPr>
              <a:t>së</a:t>
            </a:r>
            <a:r>
              <a:rPr lang="en-US" dirty="0">
                <a:latin typeface="Arial"/>
              </a:rPr>
              <a:t> </a:t>
            </a:r>
            <a:r>
              <a:rPr lang="en-US" dirty="0" err="1">
                <a:latin typeface="Arial"/>
              </a:rPr>
              <a:t>brenda</a:t>
            </a:r>
            <a:r>
              <a:rPr lang="en-US" dirty="0">
                <a:latin typeface="Arial"/>
              </a:rPr>
              <a:t> </a:t>
            </a:r>
            <a:r>
              <a:rPr lang="en-US" dirty="0" err="1">
                <a:latin typeface="Arial"/>
              </a:rPr>
              <a:t>një</a:t>
            </a:r>
            <a:r>
              <a:rPr lang="en-US" dirty="0">
                <a:latin typeface="Arial"/>
              </a:rPr>
              <a:t> </a:t>
            </a:r>
            <a:r>
              <a:rPr lang="en-US" dirty="0" err="1">
                <a:latin typeface="Arial"/>
              </a:rPr>
              <a:t>muaji</a:t>
            </a:r>
            <a:r>
              <a:rPr lang="en-US" dirty="0">
                <a:latin typeface="Arial"/>
              </a:rPr>
              <a:t> pas </a:t>
            </a:r>
            <a:r>
              <a:rPr lang="en-US" dirty="0" err="1">
                <a:latin typeface="Arial"/>
              </a:rPr>
              <a:t>përfundimit</a:t>
            </a:r>
            <a:r>
              <a:rPr lang="en-US" dirty="0">
                <a:latin typeface="Arial"/>
              </a:rPr>
              <a:t> </a:t>
            </a:r>
            <a:r>
              <a:rPr lang="en-US" dirty="0" err="1">
                <a:latin typeface="Arial"/>
              </a:rPr>
              <a:t>të</a:t>
            </a:r>
            <a:r>
              <a:rPr lang="en-US" dirty="0">
                <a:latin typeface="Arial"/>
              </a:rPr>
              <a:t> </a:t>
            </a:r>
            <a:r>
              <a:rPr lang="en-US" dirty="0" err="1">
                <a:latin typeface="Arial"/>
              </a:rPr>
              <a:t>periudhës</a:t>
            </a:r>
            <a:r>
              <a:rPr lang="en-US" dirty="0">
                <a:latin typeface="Arial"/>
              </a:rPr>
              <a:t> </a:t>
            </a:r>
            <a:r>
              <a:rPr lang="en-US" dirty="0" err="1">
                <a:latin typeface="Arial"/>
              </a:rPr>
              <a:t>përkatëse</a:t>
            </a:r>
            <a:r>
              <a:rPr lang="en-US" dirty="0">
                <a:latin typeface="Arial"/>
              </a:rPr>
              <a:t>. </a:t>
            </a:r>
            <a:r>
              <a:rPr lang="en-US" dirty="0" err="1">
                <a:latin typeface="Arial"/>
              </a:rPr>
              <a:t>Ky</a:t>
            </a:r>
            <a:r>
              <a:rPr lang="en-US" dirty="0">
                <a:latin typeface="Arial"/>
              </a:rPr>
              <a:t> </a:t>
            </a:r>
            <a:r>
              <a:rPr lang="en-US" dirty="0" err="1">
                <a:latin typeface="Arial"/>
              </a:rPr>
              <a:t>mekanizëm</a:t>
            </a:r>
            <a:r>
              <a:rPr lang="en-US" dirty="0">
                <a:latin typeface="Arial"/>
              </a:rPr>
              <a:t> </a:t>
            </a:r>
            <a:r>
              <a:rPr lang="en-US" dirty="0" err="1">
                <a:latin typeface="Arial"/>
              </a:rPr>
              <a:t>vijon</a:t>
            </a:r>
            <a:r>
              <a:rPr lang="en-US" dirty="0">
                <a:latin typeface="Arial"/>
              </a:rPr>
              <a:t> </a:t>
            </a:r>
            <a:r>
              <a:rPr lang="en-US" dirty="0" err="1">
                <a:latin typeface="Arial"/>
              </a:rPr>
              <a:t>të</a:t>
            </a:r>
            <a:r>
              <a:rPr lang="en-US" dirty="0">
                <a:latin typeface="Arial"/>
              </a:rPr>
              <a:t> </a:t>
            </a:r>
            <a:r>
              <a:rPr lang="en-US" dirty="0" err="1">
                <a:latin typeface="Arial"/>
              </a:rPr>
              <a:t>ketë</a:t>
            </a:r>
            <a:r>
              <a:rPr lang="en-US" dirty="0">
                <a:latin typeface="Arial"/>
              </a:rPr>
              <a:t> </a:t>
            </a:r>
            <a:r>
              <a:rPr lang="en-US" dirty="0" err="1">
                <a:latin typeface="Arial"/>
              </a:rPr>
              <a:t>rëndësi</a:t>
            </a:r>
            <a:r>
              <a:rPr lang="en-US" dirty="0">
                <a:latin typeface="Arial"/>
              </a:rPr>
              <a:t> </a:t>
            </a:r>
            <a:r>
              <a:rPr lang="en-US" dirty="0" err="1">
                <a:latin typeface="Arial"/>
              </a:rPr>
              <a:t>për</a:t>
            </a:r>
            <a:r>
              <a:rPr lang="en-US" dirty="0">
                <a:latin typeface="Arial"/>
              </a:rPr>
              <a:t> </a:t>
            </a:r>
            <a:r>
              <a:rPr lang="en-US" dirty="0" err="1">
                <a:latin typeface="Arial"/>
              </a:rPr>
              <a:t>monitorimin</a:t>
            </a:r>
            <a:r>
              <a:rPr lang="en-US" dirty="0">
                <a:latin typeface="Arial"/>
              </a:rPr>
              <a:t> e </a:t>
            </a:r>
            <a:r>
              <a:rPr lang="en-US" dirty="0" err="1">
                <a:latin typeface="Arial"/>
              </a:rPr>
              <a:t>stokut</a:t>
            </a:r>
            <a:r>
              <a:rPr lang="en-US" dirty="0">
                <a:latin typeface="Arial"/>
              </a:rPr>
              <a:t> </a:t>
            </a:r>
            <a:r>
              <a:rPr lang="en-US" dirty="0" err="1">
                <a:latin typeface="Arial"/>
              </a:rPr>
              <a:t>të</a:t>
            </a:r>
            <a:r>
              <a:rPr lang="en-US" dirty="0">
                <a:latin typeface="Arial"/>
              </a:rPr>
              <a:t> </a:t>
            </a:r>
            <a:r>
              <a:rPr lang="en-US" dirty="0" err="1">
                <a:latin typeface="Arial"/>
              </a:rPr>
              <a:t>mëparshëm</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dhe</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reja</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të</a:t>
            </a:r>
            <a:r>
              <a:rPr lang="en-US" dirty="0">
                <a:latin typeface="Arial"/>
              </a:rPr>
              <a:t> </a:t>
            </a:r>
            <a:r>
              <a:rPr lang="en-US" dirty="0" err="1">
                <a:latin typeface="Arial"/>
              </a:rPr>
              <a:t>lidhura</a:t>
            </a:r>
            <a:r>
              <a:rPr lang="en-US" dirty="0">
                <a:latin typeface="Arial"/>
              </a:rPr>
              <a:t> me </a:t>
            </a:r>
            <a:r>
              <a:rPr lang="en-US" dirty="0" err="1">
                <a:latin typeface="Arial"/>
              </a:rPr>
              <a:t>kontratat</a:t>
            </a:r>
            <a:r>
              <a:rPr lang="en-US" dirty="0">
                <a:latin typeface="Arial"/>
              </a:rPr>
              <a:t> e </a:t>
            </a:r>
            <a:r>
              <a:rPr lang="en-US" dirty="0" err="1">
                <a:latin typeface="Arial"/>
              </a:rPr>
              <a:t>mëparshme</a:t>
            </a:r>
            <a:r>
              <a:rPr lang="en-US" dirty="0">
                <a:latin typeface="Arial"/>
              </a:rPr>
              <a:t> </a:t>
            </a:r>
            <a:r>
              <a:rPr lang="en-US" dirty="0" err="1">
                <a:latin typeface="Arial"/>
              </a:rPr>
              <a:t>shumëvjeçare</a:t>
            </a:r>
            <a:r>
              <a:rPr lang="en-US" dirty="0">
                <a:latin typeface="Arial"/>
              </a:rPr>
              <a:t>, </a:t>
            </a:r>
            <a:r>
              <a:rPr lang="en-US" dirty="0" err="1">
                <a:latin typeface="Arial"/>
              </a:rPr>
              <a:t>që</a:t>
            </a:r>
            <a:r>
              <a:rPr lang="en-US" dirty="0">
                <a:latin typeface="Arial"/>
              </a:rPr>
              <a:t> </a:t>
            </a:r>
            <a:r>
              <a:rPr lang="en-US" dirty="0" err="1">
                <a:latin typeface="Arial"/>
              </a:rPr>
              <a:t>janë</a:t>
            </a:r>
            <a:r>
              <a:rPr lang="en-US" dirty="0">
                <a:latin typeface="Arial"/>
              </a:rPr>
              <a:t> </a:t>
            </a:r>
            <a:r>
              <a:rPr lang="en-US" dirty="0" err="1">
                <a:latin typeface="Arial"/>
              </a:rPr>
              <a:t>lidhur</a:t>
            </a:r>
            <a:r>
              <a:rPr lang="en-US" dirty="0">
                <a:latin typeface="Arial"/>
              </a:rPr>
              <a:t> </a:t>
            </a:r>
            <a:r>
              <a:rPr lang="en-US" dirty="0" err="1">
                <a:latin typeface="Arial"/>
              </a:rPr>
              <a:t>përpara</a:t>
            </a:r>
            <a:r>
              <a:rPr lang="en-US" dirty="0">
                <a:latin typeface="Arial"/>
              </a:rPr>
              <a:t> </a:t>
            </a:r>
            <a:r>
              <a:rPr lang="en-US" dirty="0" err="1">
                <a:latin typeface="Arial"/>
              </a:rPr>
              <a:t>vitit</a:t>
            </a:r>
            <a:r>
              <a:rPr lang="en-US" dirty="0">
                <a:latin typeface="Arial"/>
              </a:rPr>
              <a:t> 2016. </a:t>
            </a:r>
            <a:r>
              <a:rPr lang="en-US" dirty="0" err="1">
                <a:latin typeface="Arial"/>
              </a:rPr>
              <a:t>Raportet</a:t>
            </a:r>
            <a:r>
              <a:rPr lang="en-US" dirty="0">
                <a:latin typeface="Arial"/>
              </a:rPr>
              <a:t> </a:t>
            </a:r>
            <a:r>
              <a:rPr lang="en-US" dirty="0" err="1">
                <a:latin typeface="Arial"/>
              </a:rPr>
              <a:t>përfshijnë</a:t>
            </a:r>
            <a:r>
              <a:rPr lang="en-US" dirty="0">
                <a:latin typeface="Arial"/>
              </a:rPr>
              <a:t> </a:t>
            </a:r>
            <a:r>
              <a:rPr lang="en-US" dirty="0" err="1">
                <a:latin typeface="Arial"/>
              </a:rPr>
              <a:t>të</a:t>
            </a:r>
            <a:r>
              <a:rPr lang="en-US" dirty="0">
                <a:latin typeface="Arial"/>
              </a:rPr>
              <a:t> </a:t>
            </a:r>
            <a:r>
              <a:rPr lang="en-US" dirty="0" err="1">
                <a:latin typeface="Arial"/>
              </a:rPr>
              <a:t>dhëna</a:t>
            </a:r>
            <a:r>
              <a:rPr lang="en-US" dirty="0">
                <a:latin typeface="Arial"/>
              </a:rPr>
              <a:t> </a:t>
            </a:r>
            <a:r>
              <a:rPr lang="en-US" dirty="0" err="1">
                <a:latin typeface="Arial"/>
              </a:rPr>
              <a:t>të</a:t>
            </a:r>
            <a:r>
              <a:rPr lang="en-US" dirty="0">
                <a:latin typeface="Arial"/>
              </a:rPr>
              <a:t> </a:t>
            </a:r>
            <a:r>
              <a:rPr lang="en-US" dirty="0" err="1">
                <a:latin typeface="Arial"/>
              </a:rPr>
              <a:t>zbërthyera</a:t>
            </a:r>
            <a:r>
              <a:rPr lang="en-US" dirty="0">
                <a:latin typeface="Arial"/>
              </a:rPr>
              <a:t> </a:t>
            </a:r>
            <a:r>
              <a:rPr lang="en-US" dirty="0" err="1">
                <a:latin typeface="Arial"/>
              </a:rPr>
              <a:t>sipas</a:t>
            </a:r>
            <a:r>
              <a:rPr lang="en-US" dirty="0">
                <a:latin typeface="Arial"/>
              </a:rPr>
              <a:t> </a:t>
            </a:r>
            <a:r>
              <a:rPr lang="en-US" dirty="0" err="1">
                <a:latin typeface="Arial"/>
              </a:rPr>
              <a:t>ministrisë</a:t>
            </a:r>
            <a:r>
              <a:rPr lang="en-US" dirty="0">
                <a:latin typeface="Arial"/>
              </a:rPr>
              <a:t>, </a:t>
            </a:r>
            <a:r>
              <a:rPr lang="en-US" dirty="0" err="1">
                <a:latin typeface="Arial"/>
              </a:rPr>
              <a:t>institucionit</a:t>
            </a:r>
            <a:r>
              <a:rPr lang="en-US" dirty="0">
                <a:latin typeface="Arial"/>
              </a:rPr>
              <a:t> / </a:t>
            </a:r>
            <a:r>
              <a:rPr lang="en-US" dirty="0" err="1">
                <a:latin typeface="Arial"/>
              </a:rPr>
              <a:t>njësisë</a:t>
            </a:r>
            <a:r>
              <a:rPr lang="en-US" dirty="0">
                <a:latin typeface="Arial"/>
              </a:rPr>
              <a:t> </a:t>
            </a:r>
            <a:r>
              <a:rPr lang="en-US" dirty="0" err="1">
                <a:latin typeface="Arial"/>
              </a:rPr>
              <a:t>shpenzuese</a:t>
            </a:r>
            <a:r>
              <a:rPr lang="en-US" dirty="0">
                <a:latin typeface="Arial"/>
              </a:rPr>
              <a:t> </a:t>
            </a:r>
            <a:r>
              <a:rPr lang="en-US" dirty="0" err="1">
                <a:latin typeface="Arial"/>
              </a:rPr>
              <a:t>në</a:t>
            </a:r>
            <a:r>
              <a:rPr lang="en-US" dirty="0">
                <a:latin typeface="Arial"/>
              </a:rPr>
              <a:t> </a:t>
            </a:r>
            <a:r>
              <a:rPr lang="en-US" dirty="0" err="1">
                <a:latin typeface="Arial"/>
              </a:rPr>
              <a:t>varësi</a:t>
            </a:r>
            <a:r>
              <a:rPr lang="en-US" dirty="0">
                <a:latin typeface="Arial"/>
              </a:rPr>
              <a:t> </a:t>
            </a:r>
            <a:r>
              <a:rPr lang="en-US" dirty="0" err="1">
                <a:latin typeface="Arial"/>
              </a:rPr>
              <a:t>të</a:t>
            </a:r>
            <a:r>
              <a:rPr lang="en-US" dirty="0">
                <a:latin typeface="Arial"/>
              </a:rPr>
              <a:t> </a:t>
            </a:r>
            <a:r>
              <a:rPr lang="en-US" dirty="0" err="1">
                <a:latin typeface="Arial"/>
              </a:rPr>
              <a:t>ministrisë</a:t>
            </a:r>
            <a:r>
              <a:rPr lang="en-US" dirty="0">
                <a:latin typeface="Arial"/>
              </a:rPr>
              <a:t> </a:t>
            </a:r>
            <a:r>
              <a:rPr lang="en-US" dirty="0" err="1">
                <a:latin typeface="Arial"/>
              </a:rPr>
              <a:t>dhe</a:t>
            </a:r>
            <a:r>
              <a:rPr lang="en-US" dirty="0">
                <a:latin typeface="Arial"/>
              </a:rPr>
              <a:t> </a:t>
            </a:r>
            <a:r>
              <a:rPr lang="en-US" dirty="0" err="1">
                <a:latin typeface="Arial"/>
              </a:rPr>
              <a:t>vitit</a:t>
            </a:r>
            <a:r>
              <a:rPr lang="en-US" dirty="0">
                <a:latin typeface="Arial"/>
              </a:rPr>
              <a:t> / </a:t>
            </a:r>
            <a:r>
              <a:rPr lang="en-US" dirty="0" err="1">
                <a:latin typeface="Arial"/>
              </a:rPr>
              <a:t>periudhës</a:t>
            </a:r>
            <a:r>
              <a:rPr lang="en-US" dirty="0">
                <a:latin typeface="Arial"/>
              </a:rPr>
              <a:t> </a:t>
            </a:r>
            <a:r>
              <a:rPr lang="en-US" dirty="0" err="1">
                <a:latin typeface="Arial"/>
              </a:rPr>
              <a:t>kur</a:t>
            </a:r>
            <a:r>
              <a:rPr lang="en-US" dirty="0">
                <a:latin typeface="Arial"/>
              </a:rPr>
              <a:t> ka </a:t>
            </a:r>
            <a:r>
              <a:rPr lang="en-US" dirty="0" err="1">
                <a:latin typeface="Arial"/>
              </a:rPr>
              <a:t>lindur</a:t>
            </a:r>
            <a:r>
              <a:rPr lang="en-US" dirty="0">
                <a:latin typeface="Arial"/>
              </a:rPr>
              <a:t>. </a:t>
            </a:r>
            <a:r>
              <a:rPr lang="en-US" dirty="0" err="1">
                <a:latin typeface="Arial"/>
              </a:rPr>
              <a:t>Raporti</a:t>
            </a:r>
            <a:r>
              <a:rPr lang="en-US" dirty="0">
                <a:latin typeface="Arial"/>
              </a:rPr>
              <a:t> </a:t>
            </a:r>
            <a:r>
              <a:rPr lang="en-US" dirty="0" err="1">
                <a:latin typeface="Arial"/>
              </a:rPr>
              <a:t>vjetor</a:t>
            </a:r>
            <a:r>
              <a:rPr lang="en-US" dirty="0">
                <a:latin typeface="Arial"/>
              </a:rPr>
              <a:t> </a:t>
            </a:r>
            <a:r>
              <a:rPr lang="en-US" dirty="0" err="1">
                <a:latin typeface="Arial"/>
              </a:rPr>
              <a:t>i</a:t>
            </a:r>
            <a:r>
              <a:rPr lang="en-US" dirty="0">
                <a:latin typeface="Arial"/>
              </a:rPr>
              <a:t> </a:t>
            </a:r>
            <a:r>
              <a:rPr lang="en-US" dirty="0" err="1">
                <a:latin typeface="Arial"/>
              </a:rPr>
              <a:t>monitorimit</a:t>
            </a:r>
            <a:r>
              <a:rPr lang="en-US" dirty="0">
                <a:latin typeface="Arial"/>
              </a:rPr>
              <a:t> </a:t>
            </a:r>
            <a:r>
              <a:rPr lang="en-US" dirty="0" err="1">
                <a:latin typeface="Arial"/>
              </a:rPr>
              <a:t>për</a:t>
            </a:r>
            <a:r>
              <a:rPr lang="en-US" dirty="0">
                <a:latin typeface="Arial"/>
              </a:rPr>
              <a:t> </a:t>
            </a:r>
            <a:r>
              <a:rPr lang="en-US" dirty="0" err="1">
                <a:latin typeface="Arial"/>
              </a:rPr>
              <a:t>vitin</a:t>
            </a:r>
            <a:r>
              <a:rPr lang="en-US" dirty="0">
                <a:latin typeface="Arial"/>
              </a:rPr>
              <a:t> 2016 </a:t>
            </a:r>
            <a:r>
              <a:rPr lang="en-US" dirty="0" err="1">
                <a:latin typeface="Arial"/>
              </a:rPr>
              <a:t>gjendej</a:t>
            </a:r>
            <a:r>
              <a:rPr lang="en-US" dirty="0">
                <a:latin typeface="Arial"/>
              </a:rPr>
              <a:t> </a:t>
            </a:r>
            <a:r>
              <a:rPr lang="en-US" dirty="0" err="1">
                <a:latin typeface="Arial"/>
              </a:rPr>
              <a:t>në</a:t>
            </a:r>
            <a:r>
              <a:rPr lang="en-US" dirty="0">
                <a:latin typeface="Arial"/>
              </a:rPr>
              <a:t> </a:t>
            </a:r>
            <a:r>
              <a:rPr lang="en-US" dirty="0" err="1">
                <a:latin typeface="Arial"/>
              </a:rPr>
              <a:t>faqen</a:t>
            </a:r>
            <a:r>
              <a:rPr lang="en-US" dirty="0">
                <a:latin typeface="Arial"/>
              </a:rPr>
              <a:t> </a:t>
            </a:r>
            <a:r>
              <a:rPr lang="en-US" dirty="0" err="1">
                <a:latin typeface="Arial"/>
              </a:rPr>
              <a:t>në</a:t>
            </a:r>
            <a:r>
              <a:rPr lang="en-US" dirty="0">
                <a:latin typeface="Arial"/>
              </a:rPr>
              <a:t> internet </a:t>
            </a:r>
            <a:r>
              <a:rPr lang="en-US" dirty="0" err="1">
                <a:latin typeface="Arial"/>
              </a:rPr>
              <a:t>të</a:t>
            </a:r>
            <a:r>
              <a:rPr lang="en-US" dirty="0">
                <a:latin typeface="Arial"/>
              </a:rPr>
              <a:t> MF-</a:t>
            </a:r>
            <a:r>
              <a:rPr lang="en-US" dirty="0" err="1">
                <a:latin typeface="Arial"/>
              </a:rPr>
              <a:t>së</a:t>
            </a:r>
            <a:r>
              <a:rPr lang="en-US" dirty="0">
                <a:latin typeface="Arial"/>
              </a:rPr>
              <a:t> </a:t>
            </a:r>
            <a:r>
              <a:rPr lang="en-US" dirty="0" err="1">
                <a:latin typeface="Arial"/>
              </a:rPr>
              <a:t>në</a:t>
            </a:r>
            <a:r>
              <a:rPr lang="en-US" dirty="0">
                <a:latin typeface="Arial"/>
              </a:rPr>
              <a:t> </a:t>
            </a:r>
            <a:r>
              <a:rPr lang="en-US" dirty="0" err="1">
                <a:latin typeface="Arial"/>
              </a:rPr>
              <a:t>momentin</a:t>
            </a:r>
            <a:r>
              <a:rPr lang="en-US" dirty="0">
                <a:latin typeface="Arial"/>
              </a:rPr>
              <a:t> e </a:t>
            </a:r>
            <a:r>
              <a:rPr lang="en-US" dirty="0" err="1">
                <a:latin typeface="Arial"/>
              </a:rPr>
              <a:t>vlerësimit</a:t>
            </a:r>
            <a:r>
              <a:rPr lang="en-US" dirty="0">
                <a:latin typeface="Arial"/>
              </a:rPr>
              <a:t>.</a:t>
            </a:r>
          </a:p>
          <a:p>
            <a:pPr>
              <a:buNone/>
            </a:pPr>
            <a:r>
              <a:rPr lang="en-US" dirty="0">
                <a:latin typeface="Arial"/>
              </a:rPr>
              <a:t>Pas </a:t>
            </a:r>
            <a:r>
              <a:rPr lang="en-US" dirty="0" err="1">
                <a:latin typeface="Arial"/>
              </a:rPr>
              <a:t>ndryshimeve</a:t>
            </a:r>
            <a:r>
              <a:rPr lang="en-US" dirty="0">
                <a:latin typeface="Arial"/>
              </a:rPr>
              <a:t> </a:t>
            </a:r>
            <a:r>
              <a:rPr lang="en-US" dirty="0" err="1">
                <a:latin typeface="Arial"/>
              </a:rPr>
              <a:t>legjislative</a:t>
            </a:r>
            <a:r>
              <a:rPr lang="en-US" dirty="0">
                <a:latin typeface="Arial"/>
              </a:rPr>
              <a:t>, </a:t>
            </a:r>
            <a:r>
              <a:rPr lang="en-US" dirty="0" err="1">
                <a:latin typeface="Arial"/>
              </a:rPr>
              <a:t>funksionaliteti</a:t>
            </a:r>
            <a:r>
              <a:rPr lang="en-US" dirty="0">
                <a:latin typeface="Arial"/>
              </a:rPr>
              <a:t> </a:t>
            </a:r>
            <a:r>
              <a:rPr lang="en-US" dirty="0" err="1">
                <a:latin typeface="Arial"/>
              </a:rPr>
              <a:t>i</a:t>
            </a:r>
            <a:r>
              <a:rPr lang="en-US" dirty="0">
                <a:latin typeface="Arial"/>
              </a:rPr>
              <a:t> </a:t>
            </a:r>
            <a:r>
              <a:rPr lang="en-US" dirty="0" err="1">
                <a:latin typeface="Arial"/>
              </a:rPr>
              <a:t>sistemi</a:t>
            </a:r>
            <a:r>
              <a:rPr lang="en-US" dirty="0">
                <a:latin typeface="Arial"/>
              </a:rPr>
              <a:t> </a:t>
            </a:r>
            <a:r>
              <a:rPr lang="en-US" dirty="0" err="1">
                <a:latin typeface="Arial"/>
              </a:rPr>
              <a:t>informatik</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SIQF u </a:t>
            </a:r>
            <a:r>
              <a:rPr lang="en-US" dirty="0" err="1">
                <a:latin typeface="Arial"/>
              </a:rPr>
              <a:t>zgjerua</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2016, </a:t>
            </a:r>
            <a:r>
              <a:rPr lang="en-US" dirty="0" err="1">
                <a:latin typeface="Arial"/>
              </a:rPr>
              <a:t>në</a:t>
            </a:r>
            <a:r>
              <a:rPr lang="en-US" dirty="0">
                <a:latin typeface="Arial"/>
              </a:rPr>
              <a:t> </a:t>
            </a:r>
            <a:r>
              <a:rPr lang="en-US" dirty="0" err="1">
                <a:latin typeface="Arial"/>
              </a:rPr>
              <a:t>mënyrë</a:t>
            </a:r>
            <a:r>
              <a:rPr lang="en-US" dirty="0">
                <a:latin typeface="Arial"/>
              </a:rPr>
              <a:t> </a:t>
            </a:r>
            <a:r>
              <a:rPr lang="en-US" dirty="0" err="1">
                <a:latin typeface="Arial"/>
              </a:rPr>
              <a:t>që</a:t>
            </a:r>
            <a:r>
              <a:rPr lang="en-US" dirty="0">
                <a:latin typeface="Arial"/>
              </a:rPr>
              <a:t> </a:t>
            </a:r>
            <a:r>
              <a:rPr lang="en-US" dirty="0" err="1">
                <a:latin typeface="Arial"/>
              </a:rPr>
              <a:t>ky</a:t>
            </a:r>
            <a:r>
              <a:rPr lang="en-US" dirty="0">
                <a:latin typeface="Arial"/>
              </a:rPr>
              <a:t> </a:t>
            </a:r>
            <a:r>
              <a:rPr lang="en-US" dirty="0" err="1">
                <a:latin typeface="Arial"/>
              </a:rPr>
              <a:t>sistem</a:t>
            </a:r>
            <a:r>
              <a:rPr lang="en-US" dirty="0">
                <a:latin typeface="Arial"/>
              </a:rPr>
              <a:t> </a:t>
            </a:r>
            <a:r>
              <a:rPr lang="en-US" dirty="0" err="1">
                <a:latin typeface="Arial"/>
              </a:rPr>
              <a:t>të</a:t>
            </a:r>
            <a:r>
              <a:rPr lang="en-US" dirty="0">
                <a:latin typeface="Arial"/>
              </a:rPr>
              <a:t> </a:t>
            </a:r>
            <a:r>
              <a:rPr lang="en-US" dirty="0" err="1">
                <a:latin typeface="Arial"/>
              </a:rPr>
              <a:t>regjistrojë</a:t>
            </a:r>
            <a:r>
              <a:rPr lang="en-US" dirty="0">
                <a:latin typeface="Arial"/>
              </a:rPr>
              <a:t> </a:t>
            </a:r>
            <a:r>
              <a:rPr lang="en-US" dirty="0" err="1">
                <a:latin typeface="Arial"/>
              </a:rPr>
              <a:t>tani</a:t>
            </a:r>
            <a:r>
              <a:rPr lang="en-US" dirty="0">
                <a:latin typeface="Arial"/>
              </a:rPr>
              <a:t> </a:t>
            </a:r>
            <a:r>
              <a:rPr lang="en-US" dirty="0" err="1">
                <a:latin typeface="Arial"/>
              </a:rPr>
              <a:t>edhe</a:t>
            </a:r>
            <a:r>
              <a:rPr lang="en-US" dirty="0">
                <a:latin typeface="Arial"/>
              </a:rPr>
              <a:t> </a:t>
            </a:r>
            <a:r>
              <a:rPr lang="en-US" dirty="0" err="1">
                <a:latin typeface="Arial"/>
              </a:rPr>
              <a:t>informacione</a:t>
            </a:r>
            <a:r>
              <a:rPr lang="en-US" dirty="0">
                <a:latin typeface="Arial"/>
              </a:rPr>
              <a:t> </a:t>
            </a:r>
            <a:r>
              <a:rPr lang="en-US" dirty="0" err="1">
                <a:latin typeface="Arial"/>
              </a:rPr>
              <a:t>për</a:t>
            </a:r>
            <a:r>
              <a:rPr lang="en-US" dirty="0">
                <a:latin typeface="Arial"/>
              </a:rPr>
              <a:t> </a:t>
            </a:r>
            <a:r>
              <a:rPr lang="en-US" dirty="0" err="1">
                <a:latin typeface="Arial"/>
              </a:rPr>
              <a:t>angazhimet</a:t>
            </a:r>
            <a:r>
              <a:rPr lang="en-US" dirty="0">
                <a:latin typeface="Arial"/>
              </a:rPr>
              <a:t> </a:t>
            </a:r>
            <a:r>
              <a:rPr lang="en-US" dirty="0" err="1">
                <a:latin typeface="Arial"/>
              </a:rPr>
              <a:t>në</a:t>
            </a:r>
            <a:r>
              <a:rPr lang="en-US" dirty="0">
                <a:latin typeface="Arial"/>
              </a:rPr>
              <a:t> </a:t>
            </a:r>
            <a:r>
              <a:rPr lang="en-US" dirty="0" err="1">
                <a:latin typeface="Arial"/>
              </a:rPr>
              <a:t>momentin</a:t>
            </a:r>
            <a:r>
              <a:rPr lang="en-US" dirty="0">
                <a:latin typeface="Arial"/>
              </a:rPr>
              <a:t> e </a:t>
            </a:r>
            <a:r>
              <a:rPr lang="en-US" dirty="0" err="1">
                <a:latin typeface="Arial"/>
              </a:rPr>
              <a:t>regjistrimit</a:t>
            </a:r>
            <a:r>
              <a:rPr lang="en-US" dirty="0">
                <a:latin typeface="Arial"/>
              </a:rPr>
              <a:t> </a:t>
            </a:r>
            <a:r>
              <a:rPr lang="en-US" dirty="0" err="1">
                <a:latin typeface="Arial"/>
              </a:rPr>
              <a:t>të</a:t>
            </a:r>
            <a:r>
              <a:rPr lang="en-US" dirty="0">
                <a:latin typeface="Arial"/>
              </a:rPr>
              <a:t> </a:t>
            </a:r>
            <a:r>
              <a:rPr lang="en-US" dirty="0" err="1">
                <a:latin typeface="Arial"/>
              </a:rPr>
              <a:t>kontratave</a:t>
            </a:r>
            <a:r>
              <a:rPr lang="en-US" dirty="0">
                <a:latin typeface="Arial"/>
              </a:rPr>
              <a:t> </a:t>
            </a:r>
            <a:r>
              <a:rPr lang="en-US" dirty="0" err="1">
                <a:latin typeface="Arial"/>
              </a:rPr>
              <a:t>të</a:t>
            </a:r>
            <a:r>
              <a:rPr lang="en-US" dirty="0">
                <a:latin typeface="Arial"/>
              </a:rPr>
              <a:t> </a:t>
            </a:r>
            <a:r>
              <a:rPr lang="en-US" dirty="0" err="1">
                <a:latin typeface="Arial"/>
              </a:rPr>
              <a:t>nënshkruara</a:t>
            </a:r>
            <a:r>
              <a:rPr lang="en-US" dirty="0">
                <a:latin typeface="Arial"/>
              </a:rPr>
              <a:t>, </a:t>
            </a:r>
            <a:r>
              <a:rPr lang="en-US" dirty="0" err="1">
                <a:latin typeface="Arial"/>
              </a:rPr>
              <a:t>përfshirë</a:t>
            </a:r>
            <a:r>
              <a:rPr lang="en-US" dirty="0">
                <a:latin typeface="Arial"/>
              </a:rPr>
              <a:t> </a:t>
            </a:r>
            <a:r>
              <a:rPr lang="en-US" dirty="0" err="1">
                <a:latin typeface="Arial"/>
              </a:rPr>
              <a:t>angazhimet</a:t>
            </a:r>
            <a:r>
              <a:rPr lang="en-US" dirty="0">
                <a:latin typeface="Arial"/>
              </a:rPr>
              <a:t> </a:t>
            </a:r>
            <a:r>
              <a:rPr lang="en-US" dirty="0" err="1">
                <a:latin typeface="Arial"/>
              </a:rPr>
              <a:t>shumëvjeçare</a:t>
            </a:r>
            <a:r>
              <a:rPr lang="en-US" dirty="0">
                <a:latin typeface="Arial"/>
              </a:rPr>
              <a:t> </a:t>
            </a:r>
            <a:r>
              <a:rPr lang="en-US" dirty="0" err="1">
                <a:latin typeface="Arial"/>
              </a:rPr>
              <a:t>për</a:t>
            </a:r>
            <a:r>
              <a:rPr lang="en-US" dirty="0">
                <a:latin typeface="Arial"/>
              </a:rPr>
              <a:t> </a:t>
            </a:r>
            <a:r>
              <a:rPr lang="en-US" dirty="0" err="1">
                <a:latin typeface="Arial"/>
              </a:rPr>
              <a:t>kontratat</a:t>
            </a:r>
            <a:r>
              <a:rPr lang="en-US" dirty="0">
                <a:latin typeface="Arial"/>
              </a:rPr>
              <a:t> </a:t>
            </a:r>
            <a:r>
              <a:rPr lang="en-US" dirty="0" err="1">
                <a:latin typeface="Arial"/>
              </a:rPr>
              <a:t>që</a:t>
            </a:r>
            <a:r>
              <a:rPr lang="en-US" dirty="0">
                <a:latin typeface="Arial"/>
              </a:rPr>
              <a:t> </a:t>
            </a:r>
            <a:r>
              <a:rPr lang="en-US" dirty="0" err="1">
                <a:latin typeface="Arial"/>
              </a:rPr>
              <a:t>shtrihen</a:t>
            </a:r>
            <a:r>
              <a:rPr lang="en-US" dirty="0">
                <a:latin typeface="Arial"/>
              </a:rPr>
              <a:t> </a:t>
            </a:r>
            <a:r>
              <a:rPr lang="en-US" dirty="0" err="1">
                <a:latin typeface="Arial"/>
              </a:rPr>
              <a:t>në</a:t>
            </a:r>
            <a:r>
              <a:rPr lang="en-US" dirty="0">
                <a:latin typeface="Arial"/>
              </a:rPr>
              <a:t> </a:t>
            </a:r>
            <a:r>
              <a:rPr lang="en-US" dirty="0" err="1">
                <a:latin typeface="Arial"/>
              </a:rPr>
              <a:t>disa</a:t>
            </a:r>
            <a:r>
              <a:rPr lang="en-US" dirty="0">
                <a:latin typeface="Arial"/>
              </a:rPr>
              <a:t> </a:t>
            </a:r>
            <a:r>
              <a:rPr lang="en-US" dirty="0" err="1">
                <a:latin typeface="Arial"/>
              </a:rPr>
              <a:t>vite</a:t>
            </a:r>
            <a:r>
              <a:rPr lang="en-US" dirty="0">
                <a:latin typeface="Arial"/>
              </a:rPr>
              <a:t> </a:t>
            </a:r>
            <a:r>
              <a:rPr lang="en-US" dirty="0" err="1">
                <a:latin typeface="Arial"/>
              </a:rPr>
              <a:t>fiskale</a:t>
            </a:r>
            <a:r>
              <a:rPr lang="en-US" dirty="0">
                <a:latin typeface="Arial"/>
              </a:rPr>
              <a:t>. </a:t>
            </a:r>
            <a:r>
              <a:rPr lang="en-US" dirty="0" err="1">
                <a:latin typeface="Arial"/>
              </a:rPr>
              <a:t>Sistemi</a:t>
            </a:r>
            <a:r>
              <a:rPr lang="en-US" dirty="0">
                <a:latin typeface="Arial"/>
              </a:rPr>
              <a:t> </a:t>
            </a:r>
            <a:r>
              <a:rPr lang="en-US" dirty="0" err="1">
                <a:latin typeface="Arial"/>
              </a:rPr>
              <a:t>mbulon</a:t>
            </a:r>
            <a:r>
              <a:rPr lang="en-US" dirty="0">
                <a:latin typeface="Arial"/>
              </a:rPr>
              <a:t> </a:t>
            </a:r>
            <a:r>
              <a:rPr lang="en-US" dirty="0" err="1">
                <a:latin typeface="Arial"/>
              </a:rPr>
              <a:t>informacion</a:t>
            </a:r>
            <a:r>
              <a:rPr lang="en-US" dirty="0">
                <a:latin typeface="Arial"/>
              </a:rPr>
              <a:t> </a:t>
            </a:r>
            <a:r>
              <a:rPr lang="en-US" dirty="0" err="1">
                <a:latin typeface="Arial"/>
              </a:rPr>
              <a:t>edhe</a:t>
            </a:r>
            <a:r>
              <a:rPr lang="en-US" dirty="0">
                <a:latin typeface="Arial"/>
              </a:rPr>
              <a:t> </a:t>
            </a:r>
            <a:r>
              <a:rPr lang="en-US" dirty="0" err="1">
                <a:latin typeface="Arial"/>
              </a:rPr>
              <a:t>për</a:t>
            </a:r>
            <a:r>
              <a:rPr lang="en-US" dirty="0">
                <a:latin typeface="Arial"/>
              </a:rPr>
              <a:t> </a:t>
            </a:r>
            <a:r>
              <a:rPr lang="en-US" dirty="0" err="1">
                <a:latin typeface="Arial"/>
              </a:rPr>
              <a:t>faturat</a:t>
            </a:r>
            <a:r>
              <a:rPr lang="en-US" dirty="0">
                <a:latin typeface="Arial"/>
              </a:rPr>
              <a:t> </a:t>
            </a:r>
            <a:r>
              <a:rPr lang="en-US" dirty="0" err="1">
                <a:latin typeface="Arial"/>
              </a:rPr>
              <a:t>për</a:t>
            </a:r>
            <a:r>
              <a:rPr lang="en-US" dirty="0">
                <a:latin typeface="Arial"/>
              </a:rPr>
              <a:t> </a:t>
            </a:r>
            <a:r>
              <a:rPr lang="en-US" dirty="0" err="1">
                <a:latin typeface="Arial"/>
              </a:rPr>
              <a:t>kontratat</a:t>
            </a:r>
            <a:r>
              <a:rPr lang="en-US" dirty="0">
                <a:latin typeface="Arial"/>
              </a:rPr>
              <a:t> </a:t>
            </a:r>
            <a:r>
              <a:rPr lang="en-US" dirty="0" err="1">
                <a:latin typeface="Arial"/>
              </a:rPr>
              <a:t>përkatëse</a:t>
            </a:r>
            <a:r>
              <a:rPr lang="en-US" dirty="0">
                <a:latin typeface="Arial"/>
              </a:rPr>
              <a:t>, </a:t>
            </a:r>
            <a:r>
              <a:rPr lang="en-US" dirty="0" err="1">
                <a:latin typeface="Arial"/>
              </a:rPr>
              <a:t>përfshirë</a:t>
            </a:r>
            <a:r>
              <a:rPr lang="en-US" dirty="0">
                <a:latin typeface="Arial"/>
              </a:rPr>
              <a:t> </a:t>
            </a:r>
            <a:r>
              <a:rPr lang="en-US" dirty="0" err="1">
                <a:latin typeface="Arial"/>
              </a:rPr>
              <a:t>edhe</a:t>
            </a:r>
            <a:r>
              <a:rPr lang="en-US" dirty="0">
                <a:latin typeface="Arial"/>
              </a:rPr>
              <a:t> </a:t>
            </a:r>
            <a:r>
              <a:rPr lang="en-US" dirty="0" err="1">
                <a:latin typeface="Arial"/>
              </a:rPr>
              <a:t>informacionin</a:t>
            </a:r>
            <a:r>
              <a:rPr lang="en-US" dirty="0">
                <a:latin typeface="Arial"/>
              </a:rPr>
              <a:t> </a:t>
            </a:r>
            <a:r>
              <a:rPr lang="en-US" dirty="0" err="1">
                <a:latin typeface="Arial"/>
              </a:rPr>
              <a:t>për</a:t>
            </a:r>
            <a:r>
              <a:rPr lang="en-US" dirty="0">
                <a:latin typeface="Arial"/>
              </a:rPr>
              <a:t> </a:t>
            </a:r>
            <a:r>
              <a:rPr lang="en-US" dirty="0" err="1">
                <a:latin typeface="Arial"/>
              </a:rPr>
              <a:t>afatin</a:t>
            </a:r>
            <a:r>
              <a:rPr lang="en-US" dirty="0">
                <a:latin typeface="Arial"/>
              </a:rPr>
              <a:t> e </a:t>
            </a:r>
            <a:r>
              <a:rPr lang="en-US" dirty="0" err="1">
                <a:latin typeface="Arial"/>
              </a:rPr>
              <a:t>pagesës</a:t>
            </a:r>
            <a:r>
              <a:rPr lang="en-US" dirty="0">
                <a:latin typeface="Arial"/>
              </a:rPr>
              <a:t>. </a:t>
            </a:r>
            <a:r>
              <a:rPr lang="en-US" dirty="0" err="1">
                <a:latin typeface="Arial"/>
              </a:rPr>
              <a:t>Pra</a:t>
            </a:r>
            <a:r>
              <a:rPr lang="en-US" dirty="0">
                <a:latin typeface="Arial"/>
              </a:rPr>
              <a:t> </a:t>
            </a:r>
            <a:r>
              <a:rPr lang="en-US" dirty="0" err="1">
                <a:latin typeface="Arial"/>
              </a:rPr>
              <a:t>sistemi</a:t>
            </a:r>
            <a:r>
              <a:rPr lang="en-US" dirty="0">
                <a:latin typeface="Arial"/>
              </a:rPr>
              <a:t> </a:t>
            </a:r>
            <a:r>
              <a:rPr lang="en-US" dirty="0" err="1">
                <a:latin typeface="Arial"/>
              </a:rPr>
              <a:t>i</a:t>
            </a:r>
            <a:r>
              <a:rPr lang="en-US" dirty="0">
                <a:latin typeface="Arial"/>
              </a:rPr>
              <a:t> </a:t>
            </a:r>
            <a:r>
              <a:rPr lang="en-US" dirty="0" err="1">
                <a:latin typeface="Arial"/>
              </a:rPr>
              <a:t>thesarit</a:t>
            </a:r>
            <a:r>
              <a:rPr lang="en-US" dirty="0">
                <a:latin typeface="Arial"/>
              </a:rPr>
              <a:t> </a:t>
            </a:r>
            <a:r>
              <a:rPr lang="en-US" dirty="0" err="1">
                <a:latin typeface="Arial"/>
              </a:rPr>
              <a:t>përmban</a:t>
            </a:r>
            <a:r>
              <a:rPr lang="en-US" dirty="0">
                <a:latin typeface="Arial"/>
              </a:rPr>
              <a:t> </a:t>
            </a:r>
            <a:r>
              <a:rPr lang="en-US" dirty="0" err="1">
                <a:latin typeface="Arial"/>
              </a:rPr>
              <a:t>informacion</a:t>
            </a:r>
            <a:r>
              <a:rPr lang="en-US" dirty="0">
                <a:latin typeface="Arial"/>
              </a:rPr>
              <a:t> </a:t>
            </a:r>
            <a:r>
              <a:rPr lang="en-US" dirty="0" err="1">
                <a:latin typeface="Arial"/>
              </a:rPr>
              <a:t>të</a:t>
            </a:r>
            <a:r>
              <a:rPr lang="en-US" dirty="0">
                <a:latin typeface="Arial"/>
              </a:rPr>
              <a:t> </a:t>
            </a:r>
            <a:r>
              <a:rPr lang="en-US" dirty="0" err="1">
                <a:latin typeface="Arial"/>
              </a:rPr>
              <a:t>saktë</a:t>
            </a:r>
            <a:r>
              <a:rPr lang="en-US" dirty="0">
                <a:latin typeface="Arial"/>
              </a:rPr>
              <a:t> </a:t>
            </a:r>
            <a:r>
              <a:rPr lang="en-US" dirty="0" err="1">
                <a:latin typeface="Arial"/>
              </a:rPr>
              <a:t>për</a:t>
            </a:r>
            <a:r>
              <a:rPr lang="en-US" dirty="0">
                <a:latin typeface="Arial"/>
              </a:rPr>
              <a:t> </a:t>
            </a:r>
            <a:r>
              <a:rPr lang="en-US" dirty="0" err="1">
                <a:latin typeface="Arial"/>
              </a:rPr>
              <a:t>detyrimet</a:t>
            </a:r>
            <a:r>
              <a:rPr lang="en-US" dirty="0">
                <a:latin typeface="Arial"/>
              </a:rPr>
              <a:t> e </a:t>
            </a:r>
            <a:r>
              <a:rPr lang="en-US" dirty="0" err="1">
                <a:latin typeface="Arial"/>
              </a:rPr>
              <a:t>prapambetura</a:t>
            </a:r>
            <a:r>
              <a:rPr lang="en-US" dirty="0">
                <a:latin typeface="Arial"/>
              </a:rPr>
              <a:t> </a:t>
            </a:r>
            <a:r>
              <a:rPr lang="en-US" dirty="0" err="1">
                <a:latin typeface="Arial"/>
              </a:rPr>
              <a:t>që</a:t>
            </a:r>
            <a:r>
              <a:rPr lang="en-US" dirty="0">
                <a:latin typeface="Arial"/>
              </a:rPr>
              <a:t> </a:t>
            </a:r>
            <a:r>
              <a:rPr lang="en-US" dirty="0" err="1">
                <a:latin typeface="Arial"/>
              </a:rPr>
              <a:t>kanë</a:t>
            </a:r>
            <a:r>
              <a:rPr lang="en-US" dirty="0">
                <a:latin typeface="Arial"/>
              </a:rPr>
              <a:t> </a:t>
            </a:r>
            <a:r>
              <a:rPr lang="en-US" dirty="0" err="1">
                <a:latin typeface="Arial"/>
              </a:rPr>
              <a:t>lindur</a:t>
            </a:r>
            <a:r>
              <a:rPr lang="en-US" dirty="0">
                <a:latin typeface="Arial"/>
              </a:rPr>
              <a:t> </a:t>
            </a:r>
            <a:r>
              <a:rPr lang="en-US" dirty="0" err="1">
                <a:latin typeface="Arial"/>
              </a:rPr>
              <a:t>prej</a:t>
            </a:r>
            <a:r>
              <a:rPr lang="en-US" dirty="0">
                <a:latin typeface="Arial"/>
              </a:rPr>
              <a:t> </a:t>
            </a:r>
            <a:r>
              <a:rPr lang="en-US" dirty="0" err="1">
                <a:latin typeface="Arial"/>
              </a:rPr>
              <a:t>vitit</a:t>
            </a:r>
            <a:r>
              <a:rPr lang="en-US" dirty="0">
                <a:latin typeface="Arial"/>
              </a:rPr>
              <a:t> 2016, </a:t>
            </a:r>
            <a:r>
              <a:rPr lang="en-US" dirty="0" err="1">
                <a:latin typeface="Arial"/>
              </a:rPr>
              <a:t>përfshirë</a:t>
            </a:r>
            <a:r>
              <a:rPr lang="en-US" dirty="0">
                <a:latin typeface="Arial"/>
              </a:rPr>
              <a:t> </a:t>
            </a:r>
            <a:r>
              <a:rPr lang="en-US" dirty="0" err="1">
                <a:latin typeface="Arial"/>
              </a:rPr>
              <a:t>edhe</a:t>
            </a:r>
            <a:r>
              <a:rPr lang="en-US" dirty="0">
                <a:latin typeface="Arial"/>
              </a:rPr>
              <a:t> </a:t>
            </a:r>
            <a:r>
              <a:rPr lang="en-US" dirty="0" err="1">
                <a:latin typeface="Arial"/>
              </a:rPr>
              <a:t>të</a:t>
            </a:r>
            <a:r>
              <a:rPr lang="en-US" dirty="0">
                <a:latin typeface="Arial"/>
              </a:rPr>
              <a:t> </a:t>
            </a:r>
            <a:r>
              <a:rPr lang="en-US" dirty="0" err="1">
                <a:latin typeface="Arial"/>
              </a:rPr>
              <a:t>dhëna</a:t>
            </a:r>
            <a:r>
              <a:rPr lang="en-US" dirty="0">
                <a:latin typeface="Arial"/>
              </a:rPr>
              <a:t> </a:t>
            </a:r>
            <a:r>
              <a:rPr lang="en-US" dirty="0" err="1">
                <a:latin typeface="Arial"/>
              </a:rPr>
              <a:t>në</a:t>
            </a:r>
            <a:r>
              <a:rPr lang="en-US" dirty="0">
                <a:latin typeface="Arial"/>
              </a:rPr>
              <a:t> </a:t>
            </a:r>
            <a:r>
              <a:rPr lang="en-US" dirty="0" err="1">
                <a:latin typeface="Arial"/>
              </a:rPr>
              <a:t>nivel</a:t>
            </a:r>
            <a:r>
              <a:rPr lang="en-US" dirty="0">
                <a:latin typeface="Arial"/>
              </a:rPr>
              <a:t> </a:t>
            </a:r>
            <a:r>
              <a:rPr lang="en-US" dirty="0" err="1">
                <a:latin typeface="Arial"/>
              </a:rPr>
              <a:t>të</a:t>
            </a:r>
            <a:r>
              <a:rPr lang="en-US" dirty="0">
                <a:latin typeface="Arial"/>
              </a:rPr>
              <a:t> </a:t>
            </a:r>
            <a:r>
              <a:rPr lang="en-US" dirty="0" err="1">
                <a:latin typeface="Arial"/>
              </a:rPr>
              <a:t>njësisë</a:t>
            </a:r>
            <a:r>
              <a:rPr lang="en-US" dirty="0">
                <a:latin typeface="Arial"/>
              </a:rPr>
              <a:t> </a:t>
            </a:r>
            <a:r>
              <a:rPr lang="en-US" dirty="0" err="1">
                <a:latin typeface="Arial"/>
              </a:rPr>
              <a:t>shpenzuese</a:t>
            </a:r>
            <a:r>
              <a:rPr lang="en-US" dirty="0">
                <a:latin typeface="Arial"/>
              </a:rPr>
              <a:t>, </a:t>
            </a:r>
            <a:r>
              <a:rPr lang="en-US" dirty="0" err="1">
                <a:latin typeface="Arial"/>
              </a:rPr>
              <a:t>kontratës</a:t>
            </a:r>
            <a:r>
              <a:rPr lang="en-US" dirty="0">
                <a:latin typeface="Arial"/>
              </a:rPr>
              <a:t> </a:t>
            </a:r>
            <a:r>
              <a:rPr lang="en-US" dirty="0" err="1">
                <a:latin typeface="Arial"/>
              </a:rPr>
              <a:t>dhe</a:t>
            </a:r>
            <a:r>
              <a:rPr lang="en-US" dirty="0">
                <a:latin typeface="Arial"/>
              </a:rPr>
              <a:t> </a:t>
            </a:r>
            <a:r>
              <a:rPr lang="en-US" dirty="0" err="1">
                <a:latin typeface="Arial"/>
              </a:rPr>
              <a:t>datës</a:t>
            </a:r>
            <a:r>
              <a:rPr lang="en-US" dirty="0">
                <a:latin typeface="Arial"/>
              </a:rPr>
              <a:t> se </a:t>
            </a:r>
            <a:r>
              <a:rPr lang="en-US" dirty="0" err="1">
                <a:latin typeface="Arial"/>
              </a:rPr>
              <a:t>kur</a:t>
            </a:r>
            <a:r>
              <a:rPr lang="en-US" dirty="0">
                <a:latin typeface="Arial"/>
              </a:rPr>
              <a:t> ka </a:t>
            </a:r>
            <a:r>
              <a:rPr lang="en-US" dirty="0" err="1">
                <a:latin typeface="Arial"/>
              </a:rPr>
              <a:t>lindur</a:t>
            </a:r>
            <a:r>
              <a:rPr lang="en-US" dirty="0">
                <a:latin typeface="Arial"/>
              </a:rPr>
              <a:t> </a:t>
            </a:r>
            <a:r>
              <a:rPr lang="en-US" dirty="0" err="1">
                <a:latin typeface="Arial"/>
              </a:rPr>
              <a:t>detyrimi</a:t>
            </a:r>
            <a:r>
              <a:rPr lang="en-US" dirty="0">
                <a:latin typeface="Arial"/>
              </a:rPr>
              <a:t> </a:t>
            </a:r>
            <a:r>
              <a:rPr lang="en-US" dirty="0" err="1">
                <a:latin typeface="Arial"/>
              </a:rPr>
              <a:t>i</a:t>
            </a:r>
            <a:r>
              <a:rPr lang="en-US" dirty="0">
                <a:latin typeface="Arial"/>
              </a:rPr>
              <a:t> </a:t>
            </a:r>
            <a:r>
              <a:rPr lang="en-US" dirty="0" err="1">
                <a:latin typeface="Arial"/>
              </a:rPr>
              <a:t>prapambetur</a:t>
            </a:r>
            <a:r>
              <a:rPr lang="en-US" dirty="0">
                <a:latin typeface="Arial"/>
              </a:rPr>
              <a:t>, </a:t>
            </a:r>
            <a:r>
              <a:rPr lang="en-US" dirty="0" err="1">
                <a:latin typeface="Arial"/>
              </a:rPr>
              <a:t>të</a:t>
            </a:r>
            <a:r>
              <a:rPr lang="en-US" dirty="0">
                <a:latin typeface="Arial"/>
              </a:rPr>
              <a:t> </a:t>
            </a:r>
            <a:r>
              <a:rPr lang="en-US" dirty="0" err="1">
                <a:latin typeface="Arial"/>
              </a:rPr>
              <a:t>dhëna</a:t>
            </a:r>
            <a:r>
              <a:rPr lang="en-US" dirty="0">
                <a:latin typeface="Arial"/>
              </a:rPr>
              <a:t> </a:t>
            </a:r>
            <a:r>
              <a:rPr lang="en-US" dirty="0" err="1">
                <a:latin typeface="Arial"/>
              </a:rPr>
              <a:t>që</a:t>
            </a:r>
            <a:r>
              <a:rPr lang="en-US" dirty="0">
                <a:latin typeface="Arial"/>
              </a:rPr>
              <a:t> </a:t>
            </a:r>
            <a:r>
              <a:rPr lang="en-US" dirty="0" err="1">
                <a:latin typeface="Arial"/>
              </a:rPr>
              <a:t>mund</a:t>
            </a:r>
            <a:r>
              <a:rPr lang="en-US" dirty="0">
                <a:latin typeface="Arial"/>
              </a:rPr>
              <a:t> </a:t>
            </a:r>
            <a:r>
              <a:rPr lang="en-US" dirty="0" err="1">
                <a:latin typeface="Arial"/>
              </a:rPr>
              <a:t>të</a:t>
            </a:r>
            <a:r>
              <a:rPr lang="en-US" dirty="0">
                <a:latin typeface="Arial"/>
              </a:rPr>
              <a:t> </a:t>
            </a:r>
            <a:r>
              <a:rPr lang="en-US" dirty="0" err="1">
                <a:latin typeface="Arial"/>
              </a:rPr>
              <a:t>nxirren</a:t>
            </a:r>
            <a:r>
              <a:rPr lang="en-US" dirty="0">
                <a:latin typeface="Arial"/>
              </a:rPr>
              <a:t> </a:t>
            </a:r>
            <a:r>
              <a:rPr lang="en-US" dirty="0" err="1">
                <a:latin typeface="Arial"/>
              </a:rPr>
              <a:t>në</a:t>
            </a:r>
            <a:r>
              <a:rPr lang="en-US" dirty="0">
                <a:latin typeface="Arial"/>
              </a:rPr>
              <a:t> </a:t>
            </a:r>
            <a:r>
              <a:rPr lang="en-US" dirty="0" err="1">
                <a:latin typeface="Arial"/>
              </a:rPr>
              <a:t>çdo</a:t>
            </a:r>
            <a:r>
              <a:rPr lang="en-US" dirty="0">
                <a:latin typeface="Arial"/>
              </a:rPr>
              <a:t> moment. </a:t>
            </a:r>
            <a:r>
              <a:rPr lang="en-US" dirty="0" err="1">
                <a:latin typeface="Arial"/>
              </a:rPr>
              <a:t>Por</a:t>
            </a:r>
            <a:r>
              <a:rPr lang="en-US" dirty="0">
                <a:latin typeface="Arial"/>
              </a:rPr>
              <a:t> </a:t>
            </a:r>
            <a:r>
              <a:rPr lang="en-US" dirty="0" err="1">
                <a:latin typeface="Arial"/>
              </a:rPr>
              <a:t>nuk</a:t>
            </a:r>
            <a:r>
              <a:rPr lang="en-US" dirty="0">
                <a:latin typeface="Arial"/>
              </a:rPr>
              <a:t> ka </a:t>
            </a:r>
            <a:r>
              <a:rPr lang="en-US" dirty="0" err="1">
                <a:latin typeface="Arial"/>
              </a:rPr>
              <a:t>një</a:t>
            </a:r>
            <a:r>
              <a:rPr lang="en-US" dirty="0">
                <a:latin typeface="Arial"/>
              </a:rPr>
              <a:t> </a:t>
            </a:r>
            <a:r>
              <a:rPr lang="en-US" dirty="0" err="1">
                <a:latin typeface="Arial"/>
              </a:rPr>
              <a:t>kërkesë</a:t>
            </a:r>
            <a:r>
              <a:rPr lang="en-US" dirty="0">
                <a:latin typeface="Arial"/>
              </a:rPr>
              <a:t> / format </a:t>
            </a:r>
            <a:r>
              <a:rPr lang="en-US" dirty="0" err="1">
                <a:latin typeface="Arial"/>
              </a:rPr>
              <a:t>specifik</a:t>
            </a:r>
            <a:r>
              <a:rPr lang="en-US" dirty="0">
                <a:latin typeface="Arial"/>
              </a:rPr>
              <a:t> </a:t>
            </a:r>
            <a:r>
              <a:rPr lang="en-US" dirty="0" err="1">
                <a:latin typeface="Arial"/>
              </a:rPr>
              <a:t>për</a:t>
            </a:r>
            <a:r>
              <a:rPr lang="en-US" dirty="0">
                <a:latin typeface="Arial"/>
              </a:rPr>
              <a:t> </a:t>
            </a:r>
            <a:r>
              <a:rPr lang="en-US" dirty="0" err="1">
                <a:latin typeface="Arial"/>
              </a:rPr>
              <a:t>monitorimin</a:t>
            </a:r>
            <a:r>
              <a:rPr lang="en-US" dirty="0">
                <a:latin typeface="Arial"/>
              </a:rPr>
              <a:t> e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përmes</a:t>
            </a:r>
            <a:r>
              <a:rPr lang="en-US" dirty="0">
                <a:latin typeface="Arial"/>
              </a:rPr>
              <a:t> </a:t>
            </a:r>
            <a:r>
              <a:rPr lang="en-US" dirty="0" err="1">
                <a:latin typeface="Arial"/>
              </a:rPr>
              <a:t>sistemit</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dhe</a:t>
            </a:r>
            <a:r>
              <a:rPr lang="en-US" dirty="0">
                <a:latin typeface="Arial"/>
              </a:rPr>
              <a:t> </a:t>
            </a:r>
            <a:r>
              <a:rPr lang="en-US" dirty="0" err="1">
                <a:latin typeface="Arial"/>
              </a:rPr>
              <a:t>nuk</a:t>
            </a:r>
            <a:r>
              <a:rPr lang="en-US" dirty="0">
                <a:latin typeface="Arial"/>
              </a:rPr>
              <a:t> </a:t>
            </a:r>
            <a:r>
              <a:rPr lang="en-US" dirty="0" err="1">
                <a:latin typeface="Arial"/>
              </a:rPr>
              <a:t>nxirren</a:t>
            </a:r>
            <a:r>
              <a:rPr lang="en-US" dirty="0">
                <a:latin typeface="Arial"/>
              </a:rPr>
              <a:t> </a:t>
            </a:r>
            <a:r>
              <a:rPr lang="en-US" dirty="0" err="1">
                <a:latin typeface="Arial"/>
              </a:rPr>
              <a:t>raporte</a:t>
            </a:r>
            <a:r>
              <a:rPr lang="en-US" dirty="0">
                <a:latin typeface="Arial"/>
              </a:rPr>
              <a:t> </a:t>
            </a:r>
            <a:r>
              <a:rPr lang="en-US" dirty="0" err="1">
                <a:latin typeface="Arial"/>
              </a:rPr>
              <a:t>të</a:t>
            </a:r>
            <a:r>
              <a:rPr lang="en-US" dirty="0">
                <a:latin typeface="Arial"/>
              </a:rPr>
              <a:t> </a:t>
            </a:r>
            <a:r>
              <a:rPr lang="en-US" dirty="0" err="1">
                <a:latin typeface="Arial"/>
              </a:rPr>
              <a:t>rregullta.Në</a:t>
            </a:r>
            <a:r>
              <a:rPr lang="en-US" dirty="0">
                <a:latin typeface="Arial"/>
              </a:rPr>
              <a:t> </a:t>
            </a:r>
            <a:r>
              <a:rPr lang="en-US" dirty="0" err="1">
                <a:latin typeface="Arial"/>
              </a:rPr>
              <a:t>bazë</a:t>
            </a:r>
            <a:r>
              <a:rPr lang="en-US" dirty="0">
                <a:latin typeface="Arial"/>
              </a:rPr>
              <a:t> </a:t>
            </a:r>
            <a:r>
              <a:rPr lang="en-US" dirty="0" err="1">
                <a:latin typeface="Arial"/>
              </a:rPr>
              <a:t>të</a:t>
            </a:r>
            <a:r>
              <a:rPr lang="en-US" dirty="0">
                <a:latin typeface="Arial"/>
              </a:rPr>
              <a:t> </a:t>
            </a:r>
            <a:r>
              <a:rPr lang="en-US" dirty="0" err="1">
                <a:latin typeface="Arial"/>
              </a:rPr>
              <a:t>analizës</a:t>
            </a:r>
            <a:r>
              <a:rPr lang="en-US" dirty="0">
                <a:latin typeface="Arial"/>
              </a:rPr>
              <a:t> </a:t>
            </a:r>
            <a:r>
              <a:rPr lang="en-US" dirty="0" err="1">
                <a:latin typeface="Arial"/>
              </a:rPr>
              <a:t>dhe</a:t>
            </a:r>
            <a:r>
              <a:rPr lang="en-US" dirty="0">
                <a:latin typeface="Arial"/>
              </a:rPr>
              <a:t> </a:t>
            </a:r>
            <a:r>
              <a:rPr lang="en-US" dirty="0" err="1">
                <a:latin typeface="Arial"/>
              </a:rPr>
              <a:t>dëshmive</a:t>
            </a:r>
            <a:r>
              <a:rPr lang="en-US" dirty="0">
                <a:latin typeface="Arial"/>
              </a:rPr>
              <a:t> </a:t>
            </a:r>
            <a:r>
              <a:rPr lang="en-US" dirty="0" err="1">
                <a:latin typeface="Arial"/>
              </a:rPr>
              <a:t>mbështetëse</a:t>
            </a:r>
            <a:r>
              <a:rPr lang="en-US" dirty="0">
                <a:latin typeface="Arial"/>
              </a:rPr>
              <a:t>, </a:t>
            </a:r>
            <a:r>
              <a:rPr lang="en-US" dirty="0" err="1">
                <a:latin typeface="Arial"/>
              </a:rPr>
              <a:t>rezultati</a:t>
            </a:r>
            <a:r>
              <a:rPr lang="en-US" dirty="0">
                <a:latin typeface="Arial"/>
              </a:rPr>
              <a:t> </a:t>
            </a:r>
            <a:r>
              <a:rPr lang="en-US" dirty="0" err="1">
                <a:latin typeface="Arial"/>
              </a:rPr>
              <a:t>i</a:t>
            </a:r>
            <a:r>
              <a:rPr lang="en-US" dirty="0">
                <a:latin typeface="Arial"/>
              </a:rPr>
              <a:t> </a:t>
            </a:r>
            <a:r>
              <a:rPr lang="en-US" dirty="0" err="1">
                <a:latin typeface="Arial"/>
              </a:rPr>
              <a:t>vlerësimit</a:t>
            </a:r>
            <a:r>
              <a:rPr lang="en-US" dirty="0">
                <a:latin typeface="Arial"/>
              </a:rPr>
              <a:t> </a:t>
            </a:r>
            <a:r>
              <a:rPr lang="en-US" dirty="0" err="1">
                <a:latin typeface="Arial"/>
              </a:rPr>
              <a:t>për</a:t>
            </a:r>
            <a:r>
              <a:rPr lang="en-US" dirty="0">
                <a:latin typeface="Arial"/>
              </a:rPr>
              <a:t> </a:t>
            </a:r>
            <a:r>
              <a:rPr lang="en-US" dirty="0" err="1">
                <a:latin typeface="Arial"/>
              </a:rPr>
              <a:t>këtë</a:t>
            </a:r>
            <a:r>
              <a:rPr lang="en-US" dirty="0">
                <a:latin typeface="Arial"/>
              </a:rPr>
              <a:t> dimension </a:t>
            </a:r>
            <a:r>
              <a:rPr lang="en-US" dirty="0" err="1">
                <a:latin typeface="Arial"/>
              </a:rPr>
              <a:t>është</a:t>
            </a:r>
            <a:r>
              <a:rPr lang="en-US" dirty="0">
                <a:latin typeface="Arial"/>
              </a:rPr>
              <a:t> C</a:t>
            </a:r>
            <a:endParaRPr lang="en-US" dirty="0"/>
          </a:p>
          <a:p>
            <a:pPr>
              <a:buNone/>
            </a:pPr>
            <a:endParaRPr lang="en-US" dirty="0">
              <a:latin typeface="Arial"/>
            </a:endParaRPr>
          </a:p>
          <a:p>
            <a:pPr>
              <a:buNone/>
            </a:pPr>
            <a:r>
              <a:rPr lang="en-US" dirty="0" err="1">
                <a:latin typeface="Arial"/>
              </a:rPr>
              <a:t>Ky</a:t>
            </a:r>
            <a:r>
              <a:rPr lang="en-US" dirty="0">
                <a:latin typeface="Arial"/>
              </a:rPr>
              <a:t> dimension </a:t>
            </a:r>
            <a:r>
              <a:rPr lang="en-US" dirty="0" err="1">
                <a:latin typeface="Arial"/>
              </a:rPr>
              <a:t>vlerëson</a:t>
            </a:r>
            <a:r>
              <a:rPr lang="en-US" dirty="0">
                <a:latin typeface="Arial"/>
              </a:rPr>
              <a:t> se </a:t>
            </a:r>
            <a:r>
              <a:rPr lang="en-US" dirty="0" err="1">
                <a:latin typeface="Arial"/>
              </a:rPr>
              <a:t>sa</a:t>
            </a:r>
            <a:r>
              <a:rPr lang="en-US" dirty="0">
                <a:latin typeface="Arial"/>
              </a:rPr>
              <a:t> MF, </a:t>
            </a:r>
            <a:r>
              <a:rPr lang="en-US" dirty="0" err="1">
                <a:latin typeface="Arial"/>
              </a:rPr>
              <a:t>apo</a:t>
            </a:r>
            <a:r>
              <a:rPr lang="en-US" dirty="0">
                <a:latin typeface="Arial"/>
              </a:rPr>
              <a:t> </a:t>
            </a:r>
            <a:r>
              <a:rPr lang="en-US" dirty="0" err="1">
                <a:latin typeface="Arial"/>
              </a:rPr>
              <a:t>një</a:t>
            </a:r>
            <a:r>
              <a:rPr lang="en-US" dirty="0">
                <a:latin typeface="Arial"/>
              </a:rPr>
              <a:t> </a:t>
            </a:r>
            <a:r>
              <a:rPr lang="en-US" dirty="0" err="1">
                <a:latin typeface="Arial"/>
              </a:rPr>
              <a:t>subjekt</a:t>
            </a:r>
            <a:r>
              <a:rPr lang="en-US" dirty="0">
                <a:latin typeface="Arial"/>
              </a:rPr>
              <a:t> </a:t>
            </a:r>
            <a:r>
              <a:rPr lang="en-US" dirty="0" err="1">
                <a:latin typeface="Arial"/>
              </a:rPr>
              <a:t>tjetër</a:t>
            </a:r>
            <a:r>
              <a:rPr lang="en-US" dirty="0">
                <a:latin typeface="Arial"/>
              </a:rPr>
              <a:t> </a:t>
            </a:r>
            <a:r>
              <a:rPr lang="en-US" dirty="0" err="1">
                <a:latin typeface="Arial"/>
              </a:rPr>
              <a:t>i</a:t>
            </a:r>
            <a:r>
              <a:rPr lang="en-US" dirty="0">
                <a:latin typeface="Arial"/>
              </a:rPr>
              <a:t> </a:t>
            </a:r>
            <a:r>
              <a:rPr lang="en-US" dirty="0" err="1">
                <a:latin typeface="Arial"/>
              </a:rPr>
              <a:t>ngjashëm</a:t>
            </a:r>
            <a:r>
              <a:rPr lang="en-US" dirty="0">
                <a:latin typeface="Arial"/>
              </a:rPr>
              <a:t>, </a:t>
            </a:r>
            <a:r>
              <a:rPr lang="en-US" dirty="0" err="1">
                <a:latin typeface="Arial"/>
              </a:rPr>
              <a:t>arrin</a:t>
            </a:r>
            <a:r>
              <a:rPr lang="en-US" dirty="0">
                <a:latin typeface="Arial"/>
              </a:rPr>
              <a:t> </a:t>
            </a:r>
            <a:r>
              <a:rPr lang="en-US" dirty="0" err="1">
                <a:latin typeface="Arial"/>
              </a:rPr>
              <a:t>të</a:t>
            </a:r>
            <a:r>
              <a:rPr lang="en-US" dirty="0">
                <a:latin typeface="Arial"/>
              </a:rPr>
              <a:t> </a:t>
            </a:r>
            <a:r>
              <a:rPr lang="en-US" dirty="0" err="1">
                <a:latin typeface="Arial"/>
              </a:rPr>
              <a:t>identifikojë</a:t>
            </a:r>
            <a:r>
              <a:rPr lang="en-US" dirty="0">
                <a:latin typeface="Arial"/>
              </a:rPr>
              <a:t> </a:t>
            </a:r>
            <a:r>
              <a:rPr lang="en-US" dirty="0" err="1">
                <a:latin typeface="Arial"/>
              </a:rPr>
              <a:t>dhe</a:t>
            </a:r>
            <a:r>
              <a:rPr lang="en-US" dirty="0">
                <a:latin typeface="Arial"/>
              </a:rPr>
              <a:t> </a:t>
            </a:r>
            <a:r>
              <a:rPr lang="en-US" dirty="0" err="1">
                <a:latin typeface="Arial"/>
              </a:rPr>
              <a:t>konsolidojë</a:t>
            </a:r>
            <a:r>
              <a:rPr lang="en-US" dirty="0">
                <a:latin typeface="Arial"/>
              </a:rPr>
              <a:t> </a:t>
            </a:r>
            <a:r>
              <a:rPr lang="en-US" dirty="0" err="1">
                <a:latin typeface="Arial"/>
              </a:rPr>
              <a:t>tepricat</a:t>
            </a:r>
            <a:r>
              <a:rPr lang="en-US" dirty="0">
                <a:latin typeface="Arial"/>
              </a:rPr>
              <a:t> e </a:t>
            </a:r>
            <a:r>
              <a:rPr lang="en-US" dirty="0" err="1">
                <a:latin typeface="Arial"/>
              </a:rPr>
              <a:t>likuiditetit</a:t>
            </a:r>
            <a:r>
              <a:rPr lang="en-US" dirty="0">
                <a:latin typeface="Arial"/>
              </a:rPr>
              <a:t> </a:t>
            </a:r>
            <a:r>
              <a:rPr lang="en-US" dirty="0" err="1">
                <a:latin typeface="Arial"/>
              </a:rPr>
              <a:t>si</a:t>
            </a:r>
            <a:r>
              <a:rPr lang="en-US" dirty="0">
                <a:latin typeface="Arial"/>
              </a:rPr>
              <a:t> </a:t>
            </a:r>
            <a:r>
              <a:rPr lang="en-US" dirty="0" err="1">
                <a:latin typeface="Arial"/>
              </a:rPr>
              <a:t>bazë</a:t>
            </a:r>
            <a:r>
              <a:rPr lang="en-US" dirty="0">
                <a:latin typeface="Arial"/>
              </a:rPr>
              <a:t> </a:t>
            </a:r>
            <a:r>
              <a:rPr lang="en-US" dirty="0" err="1">
                <a:latin typeface="Arial"/>
              </a:rPr>
              <a:t>informacioni</a:t>
            </a:r>
            <a:r>
              <a:rPr lang="en-US" dirty="0">
                <a:latin typeface="Arial"/>
              </a:rPr>
              <a:t> </a:t>
            </a:r>
            <a:r>
              <a:rPr lang="en-US" dirty="0" err="1">
                <a:latin typeface="Arial"/>
              </a:rPr>
              <a:t>mbi</a:t>
            </a:r>
            <a:r>
              <a:rPr lang="en-US" dirty="0">
                <a:latin typeface="Arial"/>
              </a:rPr>
              <a:t> </a:t>
            </a:r>
            <a:r>
              <a:rPr lang="en-US" dirty="0" err="1">
                <a:latin typeface="Arial"/>
              </a:rPr>
              <a:t>të</a:t>
            </a:r>
            <a:r>
              <a:rPr lang="en-US" dirty="0">
                <a:latin typeface="Arial"/>
              </a:rPr>
              <a:t> </a:t>
            </a:r>
            <a:r>
              <a:rPr lang="en-US" dirty="0" err="1">
                <a:latin typeface="Arial"/>
              </a:rPr>
              <a:t>cilën</a:t>
            </a:r>
            <a:r>
              <a:rPr lang="en-US" dirty="0">
                <a:latin typeface="Arial"/>
              </a:rPr>
              <a:t> </a:t>
            </a:r>
            <a:r>
              <a:rPr lang="en-US" dirty="0" err="1">
                <a:latin typeface="Arial"/>
              </a:rPr>
              <a:t>bën</a:t>
            </a:r>
            <a:r>
              <a:rPr lang="en-US" dirty="0">
                <a:latin typeface="Arial"/>
              </a:rPr>
              <a:t> </a:t>
            </a:r>
            <a:r>
              <a:rPr lang="en-US" dirty="0" err="1">
                <a:latin typeface="Arial"/>
              </a:rPr>
              <a:t>çlirimin</a:t>
            </a:r>
            <a:r>
              <a:rPr lang="en-US" dirty="0">
                <a:latin typeface="Arial"/>
              </a:rPr>
              <a:t> e </a:t>
            </a:r>
            <a:r>
              <a:rPr lang="en-US" dirty="0" err="1">
                <a:latin typeface="Arial"/>
              </a:rPr>
              <a:t>fondeve</a:t>
            </a:r>
            <a:r>
              <a:rPr lang="en-US" dirty="0">
                <a:latin typeface="Arial"/>
              </a:rPr>
              <a:t>. </a:t>
            </a:r>
            <a:r>
              <a:rPr lang="en-US" dirty="0" err="1">
                <a:latin typeface="Arial"/>
              </a:rPr>
              <a:t>Përdorimi</a:t>
            </a:r>
            <a:r>
              <a:rPr lang="en-US" dirty="0">
                <a:latin typeface="Arial"/>
              </a:rPr>
              <a:t> </a:t>
            </a:r>
            <a:r>
              <a:rPr lang="en-US" dirty="0" err="1">
                <a:latin typeface="Arial"/>
              </a:rPr>
              <a:t>i</a:t>
            </a:r>
            <a:r>
              <a:rPr lang="en-US" dirty="0">
                <a:latin typeface="Arial"/>
              </a:rPr>
              <a:t> </a:t>
            </a:r>
            <a:r>
              <a:rPr lang="en-US" dirty="0" err="1">
                <a:latin typeface="Arial"/>
              </a:rPr>
              <a:t>një</a:t>
            </a:r>
            <a:r>
              <a:rPr lang="en-US" dirty="0">
                <a:latin typeface="Arial"/>
              </a:rPr>
              <a:t> </a:t>
            </a:r>
            <a:r>
              <a:rPr lang="en-US" dirty="0" err="1">
                <a:latin typeface="Arial"/>
              </a:rPr>
              <a:t>llogarie</a:t>
            </a:r>
            <a:r>
              <a:rPr lang="en-US" dirty="0">
                <a:latin typeface="Arial"/>
              </a:rPr>
              <a:t> </a:t>
            </a:r>
            <a:r>
              <a:rPr lang="en-US" dirty="0" err="1">
                <a:latin typeface="Arial"/>
              </a:rPr>
              <a:t>unike</a:t>
            </a:r>
            <a:r>
              <a:rPr lang="en-US" dirty="0">
                <a:latin typeface="Arial"/>
              </a:rPr>
              <a:t> </a:t>
            </a:r>
            <a:r>
              <a:rPr lang="en-US" dirty="0" err="1">
                <a:latin typeface="Arial"/>
              </a:rPr>
              <a:t>thesari</a:t>
            </a:r>
            <a:r>
              <a:rPr lang="en-US" dirty="0">
                <a:latin typeface="Arial"/>
              </a:rPr>
              <a:t>, </a:t>
            </a:r>
            <a:r>
              <a:rPr lang="en-US" dirty="0" err="1">
                <a:latin typeface="Arial"/>
              </a:rPr>
              <a:t>apo</a:t>
            </a:r>
            <a:r>
              <a:rPr lang="en-US" dirty="0">
                <a:latin typeface="Arial"/>
              </a:rPr>
              <a:t> </a:t>
            </a:r>
            <a:r>
              <a:rPr lang="en-US" dirty="0" err="1">
                <a:latin typeface="Arial"/>
              </a:rPr>
              <a:t>i</a:t>
            </a:r>
            <a:r>
              <a:rPr lang="en-US" dirty="0">
                <a:latin typeface="Arial"/>
              </a:rPr>
              <a:t> </a:t>
            </a:r>
            <a:r>
              <a:rPr lang="en-US" dirty="0" err="1">
                <a:latin typeface="Arial"/>
              </a:rPr>
              <a:t>llogarive</a:t>
            </a:r>
            <a:r>
              <a:rPr lang="en-US" dirty="0">
                <a:latin typeface="Arial"/>
              </a:rPr>
              <a:t> </a:t>
            </a:r>
            <a:r>
              <a:rPr lang="en-US" dirty="0" err="1">
                <a:latin typeface="Arial"/>
              </a:rPr>
              <a:t>që</a:t>
            </a:r>
            <a:r>
              <a:rPr lang="en-US" dirty="0">
                <a:latin typeface="Arial"/>
              </a:rPr>
              <a:t> </a:t>
            </a:r>
            <a:r>
              <a:rPr lang="en-US" dirty="0" err="1">
                <a:latin typeface="Arial"/>
              </a:rPr>
              <a:t>janë</a:t>
            </a:r>
            <a:r>
              <a:rPr lang="en-US" dirty="0">
                <a:latin typeface="Arial"/>
              </a:rPr>
              <a:t> </a:t>
            </a:r>
            <a:r>
              <a:rPr lang="en-US" dirty="0" err="1">
                <a:latin typeface="Arial"/>
              </a:rPr>
              <a:t>të</a:t>
            </a:r>
            <a:r>
              <a:rPr lang="en-US" dirty="0">
                <a:latin typeface="Arial"/>
              </a:rPr>
              <a:t> </a:t>
            </a:r>
            <a:r>
              <a:rPr lang="en-US" dirty="0" err="1">
                <a:latin typeface="Arial"/>
              </a:rPr>
              <a:t>centralizuara</a:t>
            </a:r>
            <a:r>
              <a:rPr lang="en-US" dirty="0">
                <a:latin typeface="Arial"/>
              </a:rPr>
              <a:t> </a:t>
            </a:r>
            <a:r>
              <a:rPr lang="en-US" dirty="0" err="1">
                <a:latin typeface="Arial"/>
              </a:rPr>
              <a:t>në</a:t>
            </a:r>
            <a:r>
              <a:rPr lang="en-US" dirty="0">
                <a:latin typeface="Arial"/>
              </a:rPr>
              <a:t> </a:t>
            </a:r>
            <a:r>
              <a:rPr lang="en-US" dirty="0" err="1">
                <a:latin typeface="Arial"/>
              </a:rPr>
              <a:t>një</a:t>
            </a:r>
            <a:r>
              <a:rPr lang="en-US" dirty="0">
                <a:latin typeface="Arial"/>
              </a:rPr>
              <a:t> </a:t>
            </a:r>
            <a:r>
              <a:rPr lang="en-US" dirty="0" err="1">
                <a:latin typeface="Arial"/>
              </a:rPr>
              <a:t>bankë</a:t>
            </a:r>
            <a:r>
              <a:rPr lang="en-US" dirty="0">
                <a:latin typeface="Arial"/>
              </a:rPr>
              <a:t> </a:t>
            </a:r>
            <a:r>
              <a:rPr lang="en-US" dirty="0" err="1">
                <a:latin typeface="Arial"/>
              </a:rPr>
              <a:t>të</a:t>
            </a:r>
            <a:r>
              <a:rPr lang="en-US" dirty="0">
                <a:latin typeface="Arial"/>
              </a:rPr>
              <a:t> </a:t>
            </a:r>
            <a:r>
              <a:rPr lang="en-US" dirty="0" err="1">
                <a:latin typeface="Arial"/>
              </a:rPr>
              <a:t>vetme</a:t>
            </a:r>
            <a:r>
              <a:rPr lang="en-US" dirty="0">
                <a:latin typeface="Arial"/>
              </a:rPr>
              <a:t>, </a:t>
            </a:r>
            <a:r>
              <a:rPr lang="en-US" dirty="0" err="1">
                <a:latin typeface="Arial"/>
              </a:rPr>
              <a:t>zakonisht</a:t>
            </a:r>
            <a:r>
              <a:rPr lang="en-US" dirty="0">
                <a:latin typeface="Arial"/>
              </a:rPr>
              <a:t> </a:t>
            </a:r>
            <a:r>
              <a:rPr lang="en-US" dirty="0" err="1">
                <a:latin typeface="Arial"/>
              </a:rPr>
              <a:t>në</a:t>
            </a:r>
            <a:r>
              <a:rPr lang="en-US" dirty="0">
                <a:latin typeface="Arial"/>
              </a:rPr>
              <a:t> </a:t>
            </a:r>
            <a:r>
              <a:rPr lang="en-US" dirty="0" err="1">
                <a:latin typeface="Arial"/>
              </a:rPr>
              <a:t>bankën</a:t>
            </a:r>
            <a:r>
              <a:rPr lang="en-US" dirty="0">
                <a:latin typeface="Arial"/>
              </a:rPr>
              <a:t> </a:t>
            </a:r>
            <a:r>
              <a:rPr lang="en-US" dirty="0" err="1">
                <a:latin typeface="Arial"/>
              </a:rPr>
              <a:t>qendrore</a:t>
            </a:r>
            <a:r>
              <a:rPr lang="en-US" dirty="0">
                <a:latin typeface="Arial"/>
              </a:rPr>
              <a:t>, </a:t>
            </a:r>
            <a:r>
              <a:rPr lang="en-US" dirty="0" err="1">
                <a:latin typeface="Arial"/>
              </a:rPr>
              <a:t>ndihmon</a:t>
            </a:r>
            <a:r>
              <a:rPr lang="en-US" dirty="0">
                <a:latin typeface="Arial"/>
              </a:rPr>
              <a:t> </a:t>
            </a:r>
            <a:r>
              <a:rPr lang="en-US" dirty="0" err="1">
                <a:latin typeface="Arial"/>
              </a:rPr>
              <a:t>në</a:t>
            </a:r>
            <a:r>
              <a:rPr lang="en-US" dirty="0">
                <a:latin typeface="Arial"/>
              </a:rPr>
              <a:t> </a:t>
            </a:r>
            <a:r>
              <a:rPr lang="en-US" dirty="0" err="1">
                <a:latin typeface="Arial"/>
              </a:rPr>
              <a:t>konsolidimin</a:t>
            </a:r>
            <a:r>
              <a:rPr lang="en-US" dirty="0">
                <a:latin typeface="Arial"/>
              </a:rPr>
              <a:t> e </a:t>
            </a:r>
            <a:r>
              <a:rPr lang="en-US" dirty="0" err="1">
                <a:latin typeface="Arial"/>
              </a:rPr>
              <a:t>llogarive</a:t>
            </a:r>
            <a:r>
              <a:rPr lang="en-US" dirty="0">
                <a:latin typeface="Arial"/>
              </a:rPr>
              <a:t> </a:t>
            </a:r>
            <a:r>
              <a:rPr lang="en-US" dirty="0" err="1">
                <a:latin typeface="Arial"/>
              </a:rPr>
              <a:t>bankare</a:t>
            </a:r>
            <a:r>
              <a:rPr lang="en-US" dirty="0">
                <a:latin typeface="Arial"/>
              </a:rPr>
              <a:t>. </a:t>
            </a:r>
            <a:r>
              <a:rPr lang="en-US" dirty="0" err="1">
                <a:latin typeface="Arial"/>
              </a:rPr>
              <a:t>Llogaria</a:t>
            </a:r>
            <a:r>
              <a:rPr lang="en-US" dirty="0">
                <a:latin typeface="Arial"/>
              </a:rPr>
              <a:t> </a:t>
            </a:r>
            <a:r>
              <a:rPr lang="en-US" dirty="0" err="1">
                <a:latin typeface="Arial"/>
              </a:rPr>
              <a:t>unike</a:t>
            </a:r>
            <a:r>
              <a:rPr lang="en-US" dirty="0">
                <a:latin typeface="Arial"/>
              </a:rPr>
              <a:t> e </a:t>
            </a:r>
            <a:r>
              <a:rPr lang="en-US" dirty="0" err="1">
                <a:latin typeface="Arial"/>
              </a:rPr>
              <a:t>thesarit</a:t>
            </a:r>
            <a:r>
              <a:rPr lang="en-US" dirty="0">
                <a:latin typeface="Arial"/>
              </a:rPr>
              <a:t> </a:t>
            </a:r>
            <a:r>
              <a:rPr lang="en-US" dirty="0" err="1">
                <a:latin typeface="Arial"/>
              </a:rPr>
              <a:t>është</a:t>
            </a:r>
            <a:r>
              <a:rPr lang="en-US" dirty="0">
                <a:latin typeface="Arial"/>
              </a:rPr>
              <a:t> </a:t>
            </a:r>
            <a:r>
              <a:rPr lang="en-US" dirty="0" err="1">
                <a:latin typeface="Arial"/>
              </a:rPr>
              <a:t>një</a:t>
            </a:r>
            <a:r>
              <a:rPr lang="en-US" dirty="0">
                <a:latin typeface="Arial"/>
              </a:rPr>
              <a:t> </a:t>
            </a:r>
            <a:r>
              <a:rPr lang="en-US" dirty="0" err="1">
                <a:latin typeface="Arial"/>
              </a:rPr>
              <a:t>llogari</a:t>
            </a:r>
            <a:r>
              <a:rPr lang="en-US" dirty="0">
                <a:latin typeface="Arial"/>
              </a:rPr>
              <a:t> </a:t>
            </a:r>
            <a:r>
              <a:rPr lang="en-US" dirty="0" err="1">
                <a:latin typeface="Arial"/>
              </a:rPr>
              <a:t>bankare</a:t>
            </a:r>
            <a:r>
              <a:rPr lang="en-US" dirty="0">
                <a:latin typeface="Arial"/>
              </a:rPr>
              <a:t> </a:t>
            </a:r>
            <a:r>
              <a:rPr lang="en-US" dirty="0" err="1">
                <a:latin typeface="Arial"/>
              </a:rPr>
              <a:t>ose</a:t>
            </a:r>
            <a:r>
              <a:rPr lang="en-US" dirty="0">
                <a:latin typeface="Arial"/>
              </a:rPr>
              <a:t> </a:t>
            </a:r>
            <a:r>
              <a:rPr lang="en-US" dirty="0" err="1">
                <a:latin typeface="Arial"/>
              </a:rPr>
              <a:t>një</a:t>
            </a:r>
            <a:r>
              <a:rPr lang="en-US" dirty="0">
                <a:latin typeface="Arial"/>
              </a:rPr>
              <a:t> </a:t>
            </a:r>
            <a:r>
              <a:rPr lang="en-US" dirty="0" err="1">
                <a:latin typeface="Arial"/>
              </a:rPr>
              <a:t>tërësi</a:t>
            </a:r>
            <a:r>
              <a:rPr lang="en-US" dirty="0">
                <a:latin typeface="Arial"/>
              </a:rPr>
              <a:t> </a:t>
            </a:r>
            <a:r>
              <a:rPr lang="en-US" dirty="0" err="1">
                <a:latin typeface="Arial"/>
              </a:rPr>
              <a:t>llogarish</a:t>
            </a:r>
            <a:r>
              <a:rPr lang="en-US" dirty="0">
                <a:latin typeface="Arial"/>
              </a:rPr>
              <a:t> </a:t>
            </a:r>
            <a:r>
              <a:rPr lang="en-US" dirty="0" err="1">
                <a:latin typeface="Arial"/>
              </a:rPr>
              <a:t>të</a:t>
            </a:r>
            <a:r>
              <a:rPr lang="en-US" dirty="0">
                <a:latin typeface="Arial"/>
              </a:rPr>
              <a:t> </a:t>
            </a:r>
            <a:r>
              <a:rPr lang="en-US" dirty="0" err="1">
                <a:latin typeface="Arial"/>
              </a:rPr>
              <a:t>lidhura</a:t>
            </a:r>
            <a:r>
              <a:rPr lang="en-US" dirty="0">
                <a:latin typeface="Arial"/>
              </a:rPr>
              <a:t> </a:t>
            </a:r>
            <a:r>
              <a:rPr lang="en-US" dirty="0" err="1">
                <a:latin typeface="Arial"/>
              </a:rPr>
              <a:t>nëpërmjet</a:t>
            </a:r>
            <a:r>
              <a:rPr lang="en-US" dirty="0">
                <a:latin typeface="Arial"/>
              </a:rPr>
              <a:t> </a:t>
            </a:r>
            <a:r>
              <a:rPr lang="en-US" dirty="0" err="1">
                <a:latin typeface="Arial"/>
              </a:rPr>
              <a:t>të</a:t>
            </a:r>
            <a:r>
              <a:rPr lang="en-US" dirty="0">
                <a:latin typeface="Arial"/>
              </a:rPr>
              <a:t> </a:t>
            </a:r>
            <a:r>
              <a:rPr lang="en-US" dirty="0" err="1">
                <a:latin typeface="Arial"/>
              </a:rPr>
              <a:t>cilave</a:t>
            </a:r>
            <a:r>
              <a:rPr lang="en-US" dirty="0">
                <a:latin typeface="Arial"/>
              </a:rPr>
              <a:t> </a:t>
            </a:r>
            <a:r>
              <a:rPr lang="en-US" dirty="0" err="1">
                <a:latin typeface="Arial"/>
              </a:rPr>
              <a:t>qeveria</a:t>
            </a:r>
            <a:r>
              <a:rPr lang="en-US" dirty="0">
                <a:latin typeface="Arial"/>
              </a:rPr>
              <a:t> </a:t>
            </a:r>
            <a:r>
              <a:rPr lang="en-US" dirty="0" err="1">
                <a:latin typeface="Arial"/>
              </a:rPr>
              <a:t>kryen</a:t>
            </a:r>
            <a:r>
              <a:rPr lang="en-US" dirty="0">
                <a:latin typeface="Arial"/>
              </a:rPr>
              <a:t> </a:t>
            </a:r>
            <a:r>
              <a:rPr lang="en-US" dirty="0" err="1">
                <a:latin typeface="Arial"/>
              </a:rPr>
              <a:t>veprimet</a:t>
            </a:r>
            <a:r>
              <a:rPr lang="en-US" dirty="0">
                <a:latin typeface="Arial"/>
              </a:rPr>
              <a:t> e </a:t>
            </a:r>
            <a:r>
              <a:rPr lang="en-US" dirty="0" err="1">
                <a:latin typeface="Arial"/>
              </a:rPr>
              <a:t>arkëtimeve</a:t>
            </a:r>
            <a:r>
              <a:rPr lang="en-US" dirty="0">
                <a:latin typeface="Arial"/>
              </a:rPr>
              <a:t> </a:t>
            </a:r>
            <a:r>
              <a:rPr lang="en-US" dirty="0" err="1">
                <a:latin typeface="Arial"/>
              </a:rPr>
              <a:t>dhe</a:t>
            </a:r>
            <a:r>
              <a:rPr lang="en-US" dirty="0">
                <a:latin typeface="Arial"/>
              </a:rPr>
              <a:t> </a:t>
            </a:r>
            <a:r>
              <a:rPr lang="en-US" dirty="0" err="1">
                <a:latin typeface="Arial"/>
              </a:rPr>
              <a:t>pagesave</a:t>
            </a:r>
            <a:r>
              <a:rPr lang="en-US" dirty="0">
                <a:latin typeface="Arial"/>
              </a:rPr>
              <a:t>. </a:t>
            </a:r>
            <a:r>
              <a:rPr lang="en-US" dirty="0" err="1">
                <a:latin typeface="Arial"/>
              </a:rPr>
              <a:t>Kontrolli</a:t>
            </a:r>
            <a:r>
              <a:rPr lang="en-US" dirty="0">
                <a:latin typeface="Arial"/>
              </a:rPr>
              <a:t> </a:t>
            </a:r>
            <a:r>
              <a:rPr lang="en-US" dirty="0" err="1">
                <a:latin typeface="Arial"/>
              </a:rPr>
              <a:t>dhe</a:t>
            </a:r>
            <a:r>
              <a:rPr lang="en-US" dirty="0">
                <a:latin typeface="Arial"/>
              </a:rPr>
              <a:t> </a:t>
            </a:r>
            <a:r>
              <a:rPr lang="en-US" dirty="0" err="1">
                <a:latin typeface="Arial"/>
              </a:rPr>
              <a:t>raportimi</a:t>
            </a:r>
            <a:r>
              <a:rPr lang="en-US" dirty="0">
                <a:latin typeface="Arial"/>
              </a:rPr>
              <a:t> </a:t>
            </a:r>
            <a:r>
              <a:rPr lang="en-US" dirty="0" err="1">
                <a:latin typeface="Arial"/>
              </a:rPr>
              <a:t>për</a:t>
            </a:r>
            <a:r>
              <a:rPr lang="en-US" dirty="0">
                <a:latin typeface="Arial"/>
              </a:rPr>
              <a:t> </a:t>
            </a:r>
            <a:r>
              <a:rPr lang="en-US" dirty="0" err="1">
                <a:latin typeface="Arial"/>
              </a:rPr>
              <a:t>veprimet</a:t>
            </a:r>
            <a:r>
              <a:rPr lang="en-US" dirty="0">
                <a:latin typeface="Arial"/>
              </a:rPr>
              <a:t> e </a:t>
            </a:r>
            <a:r>
              <a:rPr lang="en-US" dirty="0" err="1">
                <a:latin typeface="Arial"/>
              </a:rPr>
              <a:t>veçanta</a:t>
            </a:r>
            <a:r>
              <a:rPr lang="en-US" dirty="0">
                <a:latin typeface="Arial"/>
              </a:rPr>
              <a:t> </a:t>
            </a:r>
            <a:r>
              <a:rPr lang="en-US" dirty="0" err="1">
                <a:latin typeface="Arial"/>
              </a:rPr>
              <a:t>duhet</a:t>
            </a:r>
            <a:r>
              <a:rPr lang="en-US" dirty="0">
                <a:latin typeface="Arial"/>
              </a:rPr>
              <a:t> </a:t>
            </a:r>
            <a:r>
              <a:rPr lang="en-US" dirty="0" err="1">
                <a:latin typeface="Arial"/>
              </a:rPr>
              <a:t>të</a:t>
            </a:r>
            <a:r>
              <a:rPr lang="en-US" dirty="0">
                <a:latin typeface="Arial"/>
              </a:rPr>
              <a:t> </a:t>
            </a:r>
            <a:r>
              <a:rPr lang="en-US" dirty="0" err="1">
                <a:latin typeface="Arial"/>
              </a:rPr>
              <a:t>arrihet</a:t>
            </a:r>
            <a:r>
              <a:rPr lang="en-US" dirty="0">
                <a:latin typeface="Arial"/>
              </a:rPr>
              <a:t> </a:t>
            </a:r>
            <a:r>
              <a:rPr lang="en-US" dirty="0" err="1">
                <a:latin typeface="Arial"/>
              </a:rPr>
              <a:t>nëpërmjet</a:t>
            </a:r>
            <a:r>
              <a:rPr lang="en-US" dirty="0">
                <a:latin typeface="Arial"/>
              </a:rPr>
              <a:t> </a:t>
            </a:r>
            <a:r>
              <a:rPr lang="en-US" dirty="0" err="1">
                <a:latin typeface="Arial"/>
              </a:rPr>
              <a:t>sistemit</a:t>
            </a:r>
            <a:r>
              <a:rPr lang="en-US" dirty="0">
                <a:latin typeface="Arial"/>
              </a:rPr>
              <a:t> </a:t>
            </a:r>
            <a:r>
              <a:rPr lang="en-US" dirty="0" err="1">
                <a:latin typeface="Arial"/>
              </a:rPr>
              <a:t>kontabël</a:t>
            </a:r>
            <a:r>
              <a:rPr lang="en-US" dirty="0">
                <a:latin typeface="Arial"/>
              </a:rPr>
              <a:t>, </a:t>
            </a:r>
            <a:r>
              <a:rPr lang="en-US" dirty="0" err="1">
                <a:latin typeface="Arial"/>
              </a:rPr>
              <a:t>që</a:t>
            </a:r>
            <a:r>
              <a:rPr lang="en-US" dirty="0">
                <a:latin typeface="Arial"/>
              </a:rPr>
              <a:t> </a:t>
            </a:r>
            <a:r>
              <a:rPr lang="en-US" dirty="0" err="1">
                <a:latin typeface="Arial"/>
              </a:rPr>
              <a:t>i</a:t>
            </a:r>
            <a:r>
              <a:rPr lang="en-US" dirty="0">
                <a:latin typeface="Arial"/>
              </a:rPr>
              <a:t> </a:t>
            </a:r>
            <a:r>
              <a:rPr lang="en-US" dirty="0" err="1">
                <a:latin typeface="Arial"/>
              </a:rPr>
              <a:t>jep</a:t>
            </a:r>
            <a:r>
              <a:rPr lang="en-US" dirty="0">
                <a:latin typeface="Arial"/>
              </a:rPr>
              <a:t> </a:t>
            </a:r>
            <a:r>
              <a:rPr lang="en-US" dirty="0" err="1">
                <a:latin typeface="Arial"/>
              </a:rPr>
              <a:t>mundësi</a:t>
            </a:r>
            <a:r>
              <a:rPr lang="en-US" dirty="0">
                <a:latin typeface="Arial"/>
              </a:rPr>
              <a:t> </a:t>
            </a:r>
            <a:r>
              <a:rPr lang="en-US" dirty="0" err="1">
                <a:latin typeface="Arial"/>
              </a:rPr>
              <a:t>Thesarit</a:t>
            </a:r>
            <a:r>
              <a:rPr lang="en-US" dirty="0">
                <a:latin typeface="Arial"/>
              </a:rPr>
              <a:t> </a:t>
            </a:r>
            <a:r>
              <a:rPr lang="en-US" dirty="0" err="1">
                <a:latin typeface="Arial"/>
              </a:rPr>
              <a:t>të</a:t>
            </a:r>
            <a:r>
              <a:rPr lang="en-US" dirty="0">
                <a:latin typeface="Arial"/>
              </a:rPr>
              <a:t> </a:t>
            </a:r>
            <a:r>
              <a:rPr lang="en-US" dirty="0" err="1">
                <a:latin typeface="Arial"/>
              </a:rPr>
              <a:t>veçojë</a:t>
            </a:r>
            <a:r>
              <a:rPr lang="en-US" dirty="0">
                <a:latin typeface="Arial"/>
              </a:rPr>
              <a:t> </a:t>
            </a:r>
            <a:r>
              <a:rPr lang="en-US" dirty="0" err="1">
                <a:latin typeface="Arial"/>
              </a:rPr>
              <a:t>menaxhimin</a:t>
            </a:r>
            <a:r>
              <a:rPr lang="en-US" dirty="0">
                <a:latin typeface="Arial"/>
              </a:rPr>
              <a:t> e </a:t>
            </a:r>
            <a:r>
              <a:rPr lang="en-US" dirty="0" err="1">
                <a:latin typeface="Arial"/>
              </a:rPr>
              <a:t>likuiditetit</a:t>
            </a:r>
            <a:r>
              <a:rPr lang="en-US" dirty="0">
                <a:latin typeface="Arial"/>
              </a:rPr>
              <a:t> </a:t>
            </a:r>
            <a:r>
              <a:rPr lang="en-US" dirty="0" err="1">
                <a:latin typeface="Arial"/>
              </a:rPr>
              <a:t>nga</a:t>
            </a:r>
            <a:r>
              <a:rPr lang="en-US" dirty="0">
                <a:latin typeface="Arial"/>
              </a:rPr>
              <a:t> </a:t>
            </a:r>
            <a:r>
              <a:rPr lang="en-US" dirty="0" err="1">
                <a:latin typeface="Arial"/>
              </a:rPr>
              <a:t>kontrolli</a:t>
            </a:r>
            <a:r>
              <a:rPr lang="en-US" dirty="0">
                <a:latin typeface="Arial"/>
              </a:rPr>
              <a:t> </a:t>
            </a:r>
            <a:r>
              <a:rPr lang="en-US" dirty="0" err="1">
                <a:latin typeface="Arial"/>
              </a:rPr>
              <a:t>mbi</a:t>
            </a:r>
            <a:r>
              <a:rPr lang="en-US" dirty="0">
                <a:latin typeface="Arial"/>
              </a:rPr>
              <a:t> </a:t>
            </a:r>
            <a:r>
              <a:rPr lang="en-US" dirty="0" err="1">
                <a:latin typeface="Arial"/>
              </a:rPr>
              <a:t>veprimet</a:t>
            </a:r>
            <a:r>
              <a:rPr lang="en-US" dirty="0">
                <a:latin typeface="Arial"/>
              </a:rPr>
              <a:t> e </a:t>
            </a:r>
            <a:r>
              <a:rPr lang="en-US" dirty="0" err="1">
                <a:latin typeface="Arial"/>
              </a:rPr>
              <a:t>veçanta</a:t>
            </a:r>
            <a:r>
              <a:rPr lang="en-US" dirty="0">
                <a:latin typeface="Arial"/>
              </a:rPr>
              <a:t>. </a:t>
            </a:r>
            <a:r>
              <a:rPr lang="en-US" dirty="0" err="1">
                <a:latin typeface="Arial"/>
              </a:rPr>
              <a:t>Arritja</a:t>
            </a:r>
            <a:r>
              <a:rPr lang="en-US" dirty="0">
                <a:latin typeface="Arial"/>
              </a:rPr>
              <a:t> e </a:t>
            </a:r>
            <a:r>
              <a:rPr lang="en-US" dirty="0" err="1">
                <a:latin typeface="Arial"/>
              </a:rPr>
              <a:t>konsolidimit</a:t>
            </a:r>
            <a:r>
              <a:rPr lang="en-US" dirty="0">
                <a:latin typeface="Arial"/>
              </a:rPr>
              <a:t> </a:t>
            </a:r>
            <a:r>
              <a:rPr lang="en-US" dirty="0" err="1">
                <a:latin typeface="Arial"/>
              </a:rPr>
              <a:t>të</a:t>
            </a:r>
            <a:r>
              <a:rPr lang="en-US" dirty="0">
                <a:latin typeface="Arial"/>
              </a:rPr>
              <a:t> </a:t>
            </a:r>
            <a:r>
              <a:rPr lang="en-US" dirty="0" err="1">
                <a:latin typeface="Arial"/>
              </a:rPr>
              <a:t>rregullt</a:t>
            </a:r>
            <a:r>
              <a:rPr lang="en-US" dirty="0">
                <a:latin typeface="Arial"/>
              </a:rPr>
              <a:t> </a:t>
            </a:r>
            <a:r>
              <a:rPr lang="en-US" dirty="0" err="1">
                <a:latin typeface="Arial"/>
              </a:rPr>
              <a:t>të</a:t>
            </a:r>
            <a:r>
              <a:rPr lang="en-US" dirty="0">
                <a:latin typeface="Arial"/>
              </a:rPr>
              <a:t> </a:t>
            </a:r>
            <a:r>
              <a:rPr lang="en-US" dirty="0" err="1">
                <a:latin typeface="Arial"/>
              </a:rPr>
              <a:t>llogarive</a:t>
            </a:r>
            <a:r>
              <a:rPr lang="en-US" dirty="0">
                <a:latin typeface="Arial"/>
              </a:rPr>
              <a:t> </a:t>
            </a:r>
            <a:r>
              <a:rPr lang="en-US" dirty="0" err="1">
                <a:latin typeface="Arial"/>
              </a:rPr>
              <a:t>të</a:t>
            </a:r>
            <a:r>
              <a:rPr lang="en-US" dirty="0">
                <a:latin typeface="Arial"/>
              </a:rPr>
              <a:t> </a:t>
            </a:r>
            <a:r>
              <a:rPr lang="en-US" dirty="0" err="1">
                <a:latin typeface="Arial"/>
              </a:rPr>
              <a:t>shumta</a:t>
            </a:r>
            <a:r>
              <a:rPr lang="en-US" dirty="0">
                <a:latin typeface="Arial"/>
              </a:rPr>
              <a:t> </a:t>
            </a:r>
            <a:r>
              <a:rPr lang="en-US" dirty="0" err="1">
                <a:latin typeface="Arial"/>
              </a:rPr>
              <a:t>bankare</a:t>
            </a:r>
            <a:r>
              <a:rPr lang="en-US" dirty="0">
                <a:latin typeface="Arial"/>
              </a:rPr>
              <a:t> </a:t>
            </a:r>
            <a:r>
              <a:rPr lang="en-US" dirty="0" err="1">
                <a:latin typeface="Arial"/>
              </a:rPr>
              <a:t>që</a:t>
            </a:r>
            <a:r>
              <a:rPr lang="en-US" dirty="0">
                <a:latin typeface="Arial"/>
              </a:rPr>
              <a:t> </a:t>
            </a:r>
            <a:r>
              <a:rPr lang="en-US" dirty="0" err="1">
                <a:latin typeface="Arial"/>
              </a:rPr>
              <a:t>nuk</a:t>
            </a:r>
            <a:r>
              <a:rPr lang="en-US" dirty="0">
                <a:latin typeface="Arial"/>
              </a:rPr>
              <a:t> </a:t>
            </a:r>
            <a:r>
              <a:rPr lang="en-US" dirty="0" err="1">
                <a:latin typeface="Arial"/>
              </a:rPr>
              <a:t>mbahen</a:t>
            </a:r>
            <a:r>
              <a:rPr lang="en-US" dirty="0">
                <a:latin typeface="Arial"/>
              </a:rPr>
              <a:t> </a:t>
            </a:r>
            <a:r>
              <a:rPr lang="en-US" dirty="0" err="1">
                <a:latin typeface="Arial"/>
              </a:rPr>
              <a:t>në</a:t>
            </a:r>
            <a:r>
              <a:rPr lang="en-US" dirty="0">
                <a:latin typeface="Arial"/>
              </a:rPr>
              <a:t> </a:t>
            </a:r>
            <a:r>
              <a:rPr lang="en-US" dirty="0" err="1">
                <a:latin typeface="Arial"/>
              </a:rPr>
              <a:t>nivel</a:t>
            </a:r>
            <a:r>
              <a:rPr lang="en-US" dirty="0">
                <a:latin typeface="Arial"/>
              </a:rPr>
              <a:t> </a:t>
            </a:r>
            <a:r>
              <a:rPr lang="en-US" dirty="0" err="1">
                <a:latin typeface="Arial"/>
              </a:rPr>
              <a:t>qendror</a:t>
            </a:r>
            <a:r>
              <a:rPr lang="en-US" dirty="0">
                <a:latin typeface="Arial"/>
              </a:rPr>
              <a:t> </a:t>
            </a:r>
            <a:r>
              <a:rPr lang="en-US" dirty="0" err="1">
                <a:latin typeface="Arial"/>
              </a:rPr>
              <a:t>në</a:t>
            </a:r>
            <a:r>
              <a:rPr lang="en-US" dirty="0">
                <a:latin typeface="Arial"/>
              </a:rPr>
              <a:t> </a:t>
            </a:r>
            <a:r>
              <a:rPr lang="en-US" dirty="0" err="1">
                <a:latin typeface="Arial"/>
              </a:rPr>
              <a:t>përgjithësi</a:t>
            </a:r>
            <a:r>
              <a:rPr lang="en-US" dirty="0">
                <a:latin typeface="Arial"/>
              </a:rPr>
              <a:t> </a:t>
            </a:r>
            <a:r>
              <a:rPr lang="en-US" dirty="0" err="1">
                <a:latin typeface="Arial"/>
              </a:rPr>
              <a:t>kërkon</a:t>
            </a:r>
            <a:r>
              <a:rPr lang="en-US" dirty="0">
                <a:latin typeface="Arial"/>
              </a:rPr>
              <a:t> </a:t>
            </a:r>
            <a:r>
              <a:rPr lang="en-US" dirty="0" err="1">
                <a:latin typeface="Arial"/>
              </a:rPr>
              <a:t>kryerjen</a:t>
            </a:r>
            <a:r>
              <a:rPr lang="en-US" dirty="0">
                <a:latin typeface="Arial"/>
              </a:rPr>
              <a:t> e </a:t>
            </a:r>
            <a:r>
              <a:rPr lang="en-US" dirty="0" err="1">
                <a:latin typeface="Arial"/>
              </a:rPr>
              <a:t>kleringut</a:t>
            </a:r>
            <a:r>
              <a:rPr lang="en-US" dirty="0">
                <a:latin typeface="Arial"/>
              </a:rPr>
              <a:t> </a:t>
            </a:r>
            <a:r>
              <a:rPr lang="en-US" dirty="0" err="1">
                <a:latin typeface="Arial"/>
              </a:rPr>
              <a:t>elektronik</a:t>
            </a:r>
            <a:r>
              <a:rPr lang="en-US" dirty="0">
                <a:latin typeface="Arial"/>
              </a:rPr>
              <a:t> </a:t>
            </a:r>
            <a:r>
              <a:rPr lang="en-US" dirty="0" err="1">
                <a:latin typeface="Arial"/>
              </a:rPr>
              <a:t>dhe</a:t>
            </a:r>
            <a:r>
              <a:rPr lang="en-US" dirty="0">
                <a:latin typeface="Arial"/>
              </a:rPr>
              <a:t> </a:t>
            </a:r>
            <a:r>
              <a:rPr lang="en-US" dirty="0" err="1">
                <a:latin typeface="Arial"/>
              </a:rPr>
              <a:t>marrjen</a:t>
            </a:r>
            <a:r>
              <a:rPr lang="en-US" dirty="0">
                <a:latin typeface="Arial"/>
              </a:rPr>
              <a:t> e </a:t>
            </a:r>
            <a:r>
              <a:rPr lang="en-US" dirty="0" err="1">
                <a:latin typeface="Arial"/>
              </a:rPr>
              <a:t>masave</a:t>
            </a:r>
            <a:r>
              <a:rPr lang="en-US" dirty="0">
                <a:latin typeface="Arial"/>
              </a:rPr>
              <a:t> </a:t>
            </a:r>
            <a:r>
              <a:rPr lang="en-US" dirty="0" err="1">
                <a:latin typeface="Arial"/>
              </a:rPr>
              <a:t>organizuese</a:t>
            </a:r>
            <a:r>
              <a:rPr lang="en-US" dirty="0">
                <a:latin typeface="Arial"/>
              </a:rPr>
              <a:t> </a:t>
            </a:r>
            <a:r>
              <a:rPr lang="en-US" dirty="0" err="1">
                <a:latin typeface="Arial"/>
              </a:rPr>
              <a:t>për</a:t>
            </a:r>
            <a:r>
              <a:rPr lang="en-US" dirty="0">
                <a:latin typeface="Arial"/>
              </a:rPr>
              <a:t> </a:t>
            </a:r>
            <a:r>
              <a:rPr lang="en-US" dirty="0" err="1">
                <a:latin typeface="Arial"/>
              </a:rPr>
              <a:t>pagesat</a:t>
            </a:r>
            <a:r>
              <a:rPr lang="en-US" dirty="0">
                <a:latin typeface="Arial"/>
              </a:rPr>
              <a:t> me </a:t>
            </a:r>
            <a:r>
              <a:rPr lang="en-US" dirty="0" err="1">
                <a:latin typeface="Arial"/>
              </a:rPr>
              <a:t>bankat</a:t>
            </a:r>
            <a:r>
              <a:rPr lang="en-US" dirty="0">
                <a:latin typeface="Arial"/>
              </a:rPr>
              <a:t> </a:t>
            </a:r>
            <a:r>
              <a:rPr lang="en-US" dirty="0" err="1">
                <a:latin typeface="Arial"/>
              </a:rPr>
              <a:t>ku</a:t>
            </a:r>
            <a:r>
              <a:rPr lang="en-US" dirty="0">
                <a:latin typeface="Arial"/>
              </a:rPr>
              <a:t> </a:t>
            </a:r>
            <a:r>
              <a:rPr lang="en-US" dirty="0" err="1">
                <a:latin typeface="Arial"/>
              </a:rPr>
              <a:t>mban</a:t>
            </a:r>
            <a:r>
              <a:rPr lang="en-US" dirty="0">
                <a:latin typeface="Arial"/>
              </a:rPr>
              <a:t> </a:t>
            </a:r>
            <a:r>
              <a:rPr lang="en-US" dirty="0" err="1">
                <a:latin typeface="Arial"/>
              </a:rPr>
              <a:t>llogaritë</a:t>
            </a:r>
            <a:r>
              <a:rPr lang="en-US" dirty="0">
                <a:latin typeface="Arial"/>
              </a:rPr>
              <a:t> </a:t>
            </a:r>
            <a:r>
              <a:rPr lang="en-US" dirty="0" err="1">
                <a:latin typeface="Arial"/>
              </a:rPr>
              <a:t>qeveria</a:t>
            </a:r>
            <a:r>
              <a:rPr lang="en-US" dirty="0">
                <a:latin typeface="Arial"/>
              </a:rPr>
              <a:t>.</a:t>
            </a:r>
            <a:endParaRPr lang="en-US" dirty="0"/>
          </a:p>
          <a:p>
            <a:pPr>
              <a:buNone/>
            </a:pPr>
            <a:r>
              <a:rPr lang="en-US" dirty="0" err="1">
                <a:latin typeface="Arial"/>
              </a:rPr>
              <a:t>Në</a:t>
            </a:r>
            <a:r>
              <a:rPr lang="en-US" dirty="0">
                <a:latin typeface="Arial"/>
              </a:rPr>
              <a:t> </a:t>
            </a:r>
            <a:r>
              <a:rPr lang="en-US" dirty="0" err="1">
                <a:latin typeface="Arial"/>
              </a:rPr>
              <a:t>Shqipëri</a:t>
            </a:r>
            <a:r>
              <a:rPr lang="en-US" dirty="0">
                <a:latin typeface="Arial"/>
              </a:rPr>
              <a:t>, </a:t>
            </a:r>
            <a:r>
              <a:rPr lang="en-US" dirty="0" err="1">
                <a:latin typeface="Arial"/>
              </a:rPr>
              <a:t>një</a:t>
            </a:r>
            <a:r>
              <a:rPr lang="en-US" dirty="0">
                <a:latin typeface="Arial"/>
              </a:rPr>
              <a:t> </a:t>
            </a:r>
            <a:r>
              <a:rPr lang="en-US" dirty="0" err="1">
                <a:latin typeface="Arial"/>
              </a:rPr>
              <a:t>pjesë</a:t>
            </a:r>
            <a:r>
              <a:rPr lang="en-US" dirty="0">
                <a:latin typeface="Arial"/>
              </a:rPr>
              <a:t> e </a:t>
            </a:r>
            <a:r>
              <a:rPr lang="en-US" dirty="0" err="1">
                <a:latin typeface="Arial"/>
              </a:rPr>
              <a:t>konsiderueshme</a:t>
            </a:r>
            <a:r>
              <a:rPr lang="en-US" dirty="0">
                <a:latin typeface="Arial"/>
              </a:rPr>
              <a:t> e </a:t>
            </a:r>
            <a:r>
              <a:rPr lang="en-US" dirty="0" err="1">
                <a:latin typeface="Arial"/>
              </a:rPr>
              <a:t>tepricave</a:t>
            </a:r>
            <a:r>
              <a:rPr lang="en-US" dirty="0">
                <a:latin typeface="Arial"/>
              </a:rPr>
              <a:t> </a:t>
            </a:r>
            <a:r>
              <a:rPr lang="en-US" dirty="0" err="1">
                <a:latin typeface="Arial"/>
              </a:rPr>
              <a:t>të</a:t>
            </a:r>
            <a:r>
              <a:rPr lang="en-US" dirty="0">
                <a:latin typeface="Arial"/>
              </a:rPr>
              <a:t> </a:t>
            </a:r>
            <a:r>
              <a:rPr lang="en-US" dirty="0" err="1">
                <a:latin typeface="Arial"/>
              </a:rPr>
              <a:t>likuiditetit</a:t>
            </a:r>
            <a:r>
              <a:rPr lang="en-US" dirty="0">
                <a:latin typeface="Arial"/>
              </a:rPr>
              <a:t> </a:t>
            </a:r>
            <a:r>
              <a:rPr lang="en-US" dirty="0" err="1">
                <a:latin typeface="Arial"/>
              </a:rPr>
              <a:t>ndodhen</a:t>
            </a:r>
            <a:r>
              <a:rPr lang="en-US" dirty="0">
                <a:latin typeface="Arial"/>
              </a:rPr>
              <a:t> </a:t>
            </a:r>
            <a:r>
              <a:rPr lang="en-US" dirty="0" err="1">
                <a:latin typeface="Arial"/>
              </a:rPr>
              <a:t>në</a:t>
            </a:r>
            <a:r>
              <a:rPr lang="en-US" dirty="0">
                <a:latin typeface="Arial"/>
              </a:rPr>
              <a:t> </a:t>
            </a:r>
            <a:r>
              <a:rPr lang="en-US" dirty="0" err="1">
                <a:latin typeface="Arial"/>
              </a:rPr>
              <a:t>llogarinë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e </a:t>
            </a:r>
            <a:r>
              <a:rPr lang="en-US" dirty="0" err="1">
                <a:latin typeface="Arial"/>
              </a:rPr>
              <a:t>cila</a:t>
            </a:r>
            <a:r>
              <a:rPr lang="en-US" dirty="0">
                <a:latin typeface="Arial"/>
              </a:rPr>
              <a:t> </a:t>
            </a:r>
            <a:r>
              <a:rPr lang="en-US" dirty="0" err="1">
                <a:latin typeface="Arial"/>
              </a:rPr>
              <a:t>është</a:t>
            </a:r>
            <a:r>
              <a:rPr lang="en-US" dirty="0">
                <a:latin typeface="Arial"/>
              </a:rPr>
              <a:t> </a:t>
            </a:r>
            <a:r>
              <a:rPr lang="en-US" dirty="0" err="1">
                <a:latin typeface="Arial"/>
              </a:rPr>
              <a:t>në</a:t>
            </a:r>
            <a:r>
              <a:rPr lang="en-US" dirty="0">
                <a:latin typeface="Arial"/>
              </a:rPr>
              <a:t> </a:t>
            </a:r>
            <a:r>
              <a:rPr lang="en-US" dirty="0" err="1">
                <a:latin typeface="Arial"/>
              </a:rPr>
              <a:t>Bankën</a:t>
            </a:r>
            <a:r>
              <a:rPr lang="en-US" dirty="0">
                <a:latin typeface="Arial"/>
              </a:rPr>
              <a:t> e </a:t>
            </a:r>
            <a:r>
              <a:rPr lang="en-US" dirty="0" err="1">
                <a:latin typeface="Arial"/>
              </a:rPr>
              <a:t>Shqipërisë</a:t>
            </a:r>
            <a:r>
              <a:rPr lang="en-US" dirty="0">
                <a:latin typeface="Arial"/>
              </a:rPr>
              <a:t> </a:t>
            </a:r>
            <a:r>
              <a:rPr lang="en-US" dirty="0" err="1">
                <a:latin typeface="Arial"/>
              </a:rPr>
              <a:t>dhe</a:t>
            </a:r>
            <a:r>
              <a:rPr lang="en-US" dirty="0">
                <a:latin typeface="Arial"/>
              </a:rPr>
              <a:t> </a:t>
            </a:r>
            <a:r>
              <a:rPr lang="en-US" dirty="0" err="1">
                <a:latin typeface="Arial"/>
              </a:rPr>
              <a:t>administrohet</a:t>
            </a:r>
            <a:r>
              <a:rPr lang="en-US" dirty="0">
                <a:latin typeface="Arial"/>
              </a:rPr>
              <a:t> </a:t>
            </a:r>
            <a:r>
              <a:rPr lang="en-US" dirty="0" err="1">
                <a:latin typeface="Arial"/>
              </a:rPr>
              <a:t>nga</a:t>
            </a:r>
            <a:r>
              <a:rPr lang="en-US" dirty="0">
                <a:latin typeface="Arial"/>
              </a:rPr>
              <a:t> </a:t>
            </a:r>
            <a:r>
              <a:rPr lang="en-US" dirty="0" err="1">
                <a:latin typeface="Arial"/>
              </a:rPr>
              <a:t>Drejtoria</a:t>
            </a:r>
            <a:r>
              <a:rPr lang="en-US" dirty="0">
                <a:latin typeface="Arial"/>
              </a:rPr>
              <a:t> e </a:t>
            </a:r>
            <a:r>
              <a:rPr lang="en-US" dirty="0" err="1">
                <a:latin typeface="Arial"/>
              </a:rPr>
              <a:t>Thesarit</a:t>
            </a:r>
            <a:r>
              <a:rPr lang="en-US" dirty="0">
                <a:latin typeface="Arial"/>
              </a:rPr>
              <a:t> e MF-</a:t>
            </a:r>
            <a:r>
              <a:rPr lang="en-US" dirty="0" err="1">
                <a:latin typeface="Arial"/>
              </a:rPr>
              <a:t>së</a:t>
            </a:r>
            <a:r>
              <a:rPr lang="en-US" dirty="0">
                <a:latin typeface="Arial"/>
              </a:rPr>
              <a:t>. </a:t>
            </a:r>
            <a:r>
              <a:rPr lang="en-US" dirty="0" err="1">
                <a:latin typeface="Arial"/>
              </a:rPr>
              <a:t>Konsolidimi</a:t>
            </a:r>
            <a:r>
              <a:rPr lang="en-US" dirty="0">
                <a:latin typeface="Arial"/>
              </a:rPr>
              <a:t> </a:t>
            </a:r>
            <a:r>
              <a:rPr lang="en-US" dirty="0" err="1">
                <a:latin typeface="Arial"/>
              </a:rPr>
              <a:t>i</a:t>
            </a:r>
            <a:r>
              <a:rPr lang="en-US" dirty="0">
                <a:latin typeface="Arial"/>
              </a:rPr>
              <a:t> </a:t>
            </a:r>
            <a:r>
              <a:rPr lang="en-US" dirty="0" err="1">
                <a:latin typeface="Arial"/>
              </a:rPr>
              <a:t>fondeve</a:t>
            </a:r>
            <a:r>
              <a:rPr lang="en-US" dirty="0">
                <a:latin typeface="Arial"/>
              </a:rPr>
              <a:t> </a:t>
            </a:r>
            <a:r>
              <a:rPr lang="en-US" dirty="0" err="1">
                <a:latin typeface="Arial"/>
              </a:rPr>
              <a:t>në</a:t>
            </a:r>
            <a:r>
              <a:rPr lang="en-US" dirty="0">
                <a:latin typeface="Arial"/>
              </a:rPr>
              <a:t> </a:t>
            </a:r>
            <a:r>
              <a:rPr lang="en-US" dirty="0" err="1">
                <a:latin typeface="Arial"/>
              </a:rPr>
              <a:t>llogarinë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bëhet</a:t>
            </a:r>
            <a:r>
              <a:rPr lang="en-US" dirty="0">
                <a:latin typeface="Arial"/>
              </a:rPr>
              <a:t> </a:t>
            </a:r>
            <a:r>
              <a:rPr lang="en-US" dirty="0" err="1">
                <a:latin typeface="Arial"/>
              </a:rPr>
              <a:t>çdo</a:t>
            </a:r>
            <a:r>
              <a:rPr lang="en-US" dirty="0">
                <a:latin typeface="Arial"/>
              </a:rPr>
              <a:t> </a:t>
            </a:r>
            <a:r>
              <a:rPr lang="en-US" dirty="0" err="1">
                <a:latin typeface="Arial"/>
              </a:rPr>
              <a:t>ditë</a:t>
            </a:r>
            <a:r>
              <a:rPr lang="en-US" dirty="0">
                <a:latin typeface="Arial"/>
              </a:rPr>
              <a:t>. </a:t>
            </a:r>
            <a:r>
              <a:rPr lang="en-US" dirty="0" err="1">
                <a:latin typeface="Arial"/>
              </a:rPr>
              <a:t>Mbahen</a:t>
            </a:r>
            <a:r>
              <a:rPr lang="en-US" dirty="0">
                <a:latin typeface="Arial"/>
              </a:rPr>
              <a:t> </a:t>
            </a:r>
            <a:r>
              <a:rPr lang="en-US" dirty="0" err="1">
                <a:latin typeface="Arial"/>
              </a:rPr>
              <a:t>nëntë</a:t>
            </a:r>
            <a:r>
              <a:rPr lang="en-US" dirty="0">
                <a:latin typeface="Arial"/>
              </a:rPr>
              <a:t> </a:t>
            </a:r>
            <a:r>
              <a:rPr lang="en-US" dirty="0" err="1">
                <a:latin typeface="Arial"/>
              </a:rPr>
              <a:t>llogari</a:t>
            </a:r>
            <a:r>
              <a:rPr lang="en-US" dirty="0">
                <a:latin typeface="Arial"/>
              </a:rPr>
              <a:t> </a:t>
            </a:r>
            <a:r>
              <a:rPr lang="en-US" dirty="0" err="1">
                <a:latin typeface="Arial"/>
              </a:rPr>
              <a:t>në</a:t>
            </a:r>
            <a:r>
              <a:rPr lang="en-US" dirty="0">
                <a:latin typeface="Arial"/>
              </a:rPr>
              <a:t> </a:t>
            </a:r>
            <a:r>
              <a:rPr lang="en-US" dirty="0" err="1">
                <a:latin typeface="Arial"/>
              </a:rPr>
              <a:t>Bankën</a:t>
            </a:r>
            <a:r>
              <a:rPr lang="en-US" dirty="0">
                <a:latin typeface="Arial"/>
              </a:rPr>
              <a:t> e </a:t>
            </a:r>
            <a:r>
              <a:rPr lang="en-US" dirty="0" err="1">
                <a:latin typeface="Arial"/>
              </a:rPr>
              <a:t>Shqipërisë</a:t>
            </a:r>
            <a:r>
              <a:rPr lang="en-US" dirty="0">
                <a:latin typeface="Arial"/>
              </a:rPr>
              <a:t>, </a:t>
            </a:r>
            <a:r>
              <a:rPr lang="en-US" dirty="0" err="1">
                <a:latin typeface="Arial"/>
              </a:rPr>
              <a:t>por</a:t>
            </a:r>
            <a:r>
              <a:rPr lang="en-US" dirty="0">
                <a:latin typeface="Arial"/>
              </a:rPr>
              <a:t> </a:t>
            </a:r>
            <a:r>
              <a:rPr lang="en-US" dirty="0" err="1">
                <a:latin typeface="Arial"/>
              </a:rPr>
              <a:t>veçmas</a:t>
            </a:r>
            <a:r>
              <a:rPr lang="en-US" dirty="0">
                <a:latin typeface="Arial"/>
              </a:rPr>
              <a:t> </a:t>
            </a:r>
            <a:r>
              <a:rPr lang="en-US" dirty="0" err="1">
                <a:latin typeface="Arial"/>
              </a:rPr>
              <a:t>nga</a:t>
            </a:r>
            <a:r>
              <a:rPr lang="en-US" dirty="0">
                <a:latin typeface="Arial"/>
              </a:rPr>
              <a:t> </a:t>
            </a:r>
            <a:r>
              <a:rPr lang="en-US" dirty="0" err="1">
                <a:latin typeface="Arial"/>
              </a:rPr>
              <a:t>llogaria</a:t>
            </a:r>
            <a:r>
              <a:rPr lang="en-US" dirty="0">
                <a:latin typeface="Arial"/>
              </a:rPr>
              <a:t> </a:t>
            </a:r>
            <a:r>
              <a:rPr lang="en-US" dirty="0" err="1">
                <a:latin typeface="Arial"/>
              </a:rPr>
              <a:t>unike</a:t>
            </a:r>
            <a:r>
              <a:rPr lang="en-US" dirty="0">
                <a:latin typeface="Arial"/>
              </a:rPr>
              <a:t> e </a:t>
            </a:r>
            <a:r>
              <a:rPr lang="en-US" dirty="0" err="1">
                <a:latin typeface="Arial"/>
              </a:rPr>
              <a:t>thesarit</a:t>
            </a:r>
            <a:r>
              <a:rPr lang="en-US" dirty="0">
                <a:latin typeface="Arial"/>
              </a:rPr>
              <a:t>, </a:t>
            </a:r>
            <a:r>
              <a:rPr lang="en-US" dirty="0" err="1">
                <a:latin typeface="Arial"/>
              </a:rPr>
              <a:t>përfshirë</a:t>
            </a:r>
            <a:r>
              <a:rPr lang="en-US" dirty="0">
                <a:latin typeface="Arial"/>
              </a:rPr>
              <a:t> </a:t>
            </a:r>
            <a:r>
              <a:rPr lang="en-US" dirty="0" err="1">
                <a:latin typeface="Arial"/>
              </a:rPr>
              <a:t>katër</a:t>
            </a:r>
            <a:r>
              <a:rPr lang="en-US" dirty="0">
                <a:latin typeface="Arial"/>
              </a:rPr>
              <a:t>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fondeve</a:t>
            </a:r>
            <a:r>
              <a:rPr lang="en-US" dirty="0">
                <a:latin typeface="Arial"/>
              </a:rPr>
              <a:t> </a:t>
            </a:r>
            <a:r>
              <a:rPr lang="en-US" dirty="0" err="1">
                <a:latin typeface="Arial"/>
              </a:rPr>
              <a:t>të</a:t>
            </a:r>
            <a:r>
              <a:rPr lang="en-US" dirty="0">
                <a:latin typeface="Arial"/>
              </a:rPr>
              <a:t> </a:t>
            </a:r>
            <a:r>
              <a:rPr lang="en-US" dirty="0" err="1">
                <a:latin typeface="Arial"/>
              </a:rPr>
              <a:t>veçanta</a:t>
            </a:r>
            <a:r>
              <a:rPr lang="en-US" dirty="0">
                <a:latin typeface="Arial"/>
              </a:rPr>
              <a:t> </a:t>
            </a:r>
            <a:r>
              <a:rPr lang="en-US" dirty="0" err="1">
                <a:latin typeface="Arial"/>
              </a:rPr>
              <a:t>të</a:t>
            </a:r>
            <a:r>
              <a:rPr lang="en-US" dirty="0">
                <a:latin typeface="Arial"/>
              </a:rPr>
              <a:t> </a:t>
            </a:r>
            <a:r>
              <a:rPr lang="en-US" dirty="0" err="1">
                <a:latin typeface="Arial"/>
              </a:rPr>
              <a:t>administruara</a:t>
            </a:r>
            <a:r>
              <a:rPr lang="en-US" dirty="0">
                <a:latin typeface="Arial"/>
              </a:rPr>
              <a:t> </a:t>
            </a:r>
            <a:r>
              <a:rPr lang="en-US" dirty="0" err="1">
                <a:latin typeface="Arial"/>
              </a:rPr>
              <a:t>nga</a:t>
            </a:r>
            <a:r>
              <a:rPr lang="en-US" dirty="0">
                <a:latin typeface="Arial"/>
              </a:rPr>
              <a:t> MF, tri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administruara</a:t>
            </a:r>
            <a:r>
              <a:rPr lang="en-US" dirty="0">
                <a:latin typeface="Arial"/>
              </a:rPr>
              <a:t> </a:t>
            </a:r>
            <a:r>
              <a:rPr lang="en-US" dirty="0" err="1">
                <a:latin typeface="Arial"/>
              </a:rPr>
              <a:t>nga</a:t>
            </a:r>
            <a:r>
              <a:rPr lang="en-US" dirty="0">
                <a:latin typeface="Arial"/>
              </a:rPr>
              <a:t> </a:t>
            </a:r>
            <a:r>
              <a:rPr lang="en-US" dirty="0" err="1">
                <a:latin typeface="Arial"/>
              </a:rPr>
              <a:t>fondi</a:t>
            </a:r>
            <a:r>
              <a:rPr lang="en-US" dirty="0">
                <a:latin typeface="Arial"/>
              </a:rPr>
              <a:t> </a:t>
            </a:r>
            <a:r>
              <a:rPr lang="en-US" dirty="0" err="1">
                <a:latin typeface="Arial"/>
              </a:rPr>
              <a:t>i</a:t>
            </a:r>
            <a:r>
              <a:rPr lang="en-US" dirty="0">
                <a:latin typeface="Arial"/>
              </a:rPr>
              <a:t> </a:t>
            </a:r>
            <a:r>
              <a:rPr lang="en-US" dirty="0" err="1">
                <a:latin typeface="Arial"/>
              </a:rPr>
              <a:t>sigurimeve</a:t>
            </a:r>
            <a:r>
              <a:rPr lang="en-US" dirty="0">
                <a:latin typeface="Arial"/>
              </a:rPr>
              <a:t> </a:t>
            </a:r>
            <a:r>
              <a:rPr lang="en-US" dirty="0" err="1">
                <a:latin typeface="Arial"/>
              </a:rPr>
              <a:t>shëndetësore</a:t>
            </a:r>
            <a:r>
              <a:rPr lang="en-US" dirty="0">
                <a:latin typeface="Arial"/>
              </a:rPr>
              <a:t> </a:t>
            </a:r>
            <a:r>
              <a:rPr lang="en-US" dirty="0" err="1">
                <a:latin typeface="Arial"/>
              </a:rPr>
              <a:t>dhe</a:t>
            </a:r>
            <a:r>
              <a:rPr lang="en-US" dirty="0">
                <a:latin typeface="Arial"/>
              </a:rPr>
              <a:t> </a:t>
            </a:r>
            <a:r>
              <a:rPr lang="en-US" dirty="0" err="1">
                <a:latin typeface="Arial"/>
              </a:rPr>
              <a:t>dy</a:t>
            </a:r>
            <a:r>
              <a:rPr lang="en-US" dirty="0">
                <a:latin typeface="Arial"/>
              </a:rPr>
              <a:t>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fondit</a:t>
            </a:r>
            <a:r>
              <a:rPr lang="en-US" dirty="0">
                <a:latin typeface="Arial"/>
              </a:rPr>
              <a:t> </a:t>
            </a:r>
            <a:r>
              <a:rPr lang="en-US" dirty="0" err="1">
                <a:latin typeface="Arial"/>
              </a:rPr>
              <a:t>të</a:t>
            </a:r>
            <a:r>
              <a:rPr lang="en-US" dirty="0">
                <a:latin typeface="Arial"/>
              </a:rPr>
              <a:t> </a:t>
            </a:r>
            <a:r>
              <a:rPr lang="en-US" dirty="0" err="1">
                <a:latin typeface="Arial"/>
              </a:rPr>
              <a:t>sigurimeve</a:t>
            </a:r>
            <a:r>
              <a:rPr lang="en-US" dirty="0">
                <a:latin typeface="Arial"/>
              </a:rPr>
              <a:t> </a:t>
            </a:r>
            <a:r>
              <a:rPr lang="en-US" dirty="0" err="1">
                <a:latin typeface="Arial"/>
              </a:rPr>
              <a:t>shoqërore</a:t>
            </a:r>
            <a:r>
              <a:rPr lang="en-US" dirty="0">
                <a:latin typeface="Arial"/>
              </a:rPr>
              <a:t>. </a:t>
            </a:r>
            <a:r>
              <a:rPr lang="en-US" dirty="0" err="1">
                <a:latin typeface="Arial"/>
              </a:rPr>
              <a:t>Gjithashtu</a:t>
            </a:r>
            <a:r>
              <a:rPr lang="en-US" dirty="0">
                <a:latin typeface="Arial"/>
              </a:rPr>
              <a:t>, </a:t>
            </a:r>
            <a:r>
              <a:rPr lang="en-US" dirty="0" err="1">
                <a:latin typeface="Arial"/>
              </a:rPr>
              <a:t>trembëdhjetë</a:t>
            </a:r>
            <a:r>
              <a:rPr lang="en-US" dirty="0">
                <a:latin typeface="Arial"/>
              </a:rPr>
              <a:t>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fondeve</a:t>
            </a:r>
            <a:r>
              <a:rPr lang="en-US" dirty="0">
                <a:latin typeface="Arial"/>
              </a:rPr>
              <a:t> </a:t>
            </a:r>
            <a:r>
              <a:rPr lang="en-US" dirty="0" err="1">
                <a:latin typeface="Arial"/>
              </a:rPr>
              <a:t>të</a:t>
            </a:r>
            <a:r>
              <a:rPr lang="en-US" dirty="0">
                <a:latin typeface="Arial"/>
              </a:rPr>
              <a:t> </a:t>
            </a:r>
            <a:r>
              <a:rPr lang="en-US" dirty="0" err="1">
                <a:latin typeface="Arial"/>
              </a:rPr>
              <a:t>ndryshme</a:t>
            </a:r>
            <a:r>
              <a:rPr lang="en-US" dirty="0">
                <a:latin typeface="Arial"/>
              </a:rPr>
              <a:t> </a:t>
            </a:r>
            <a:r>
              <a:rPr lang="en-US" dirty="0" err="1">
                <a:latin typeface="Arial"/>
              </a:rPr>
              <a:t>buxhetore</a:t>
            </a:r>
            <a:r>
              <a:rPr lang="en-US" dirty="0">
                <a:latin typeface="Arial"/>
              </a:rPr>
              <a:t>, </a:t>
            </a:r>
            <a:r>
              <a:rPr lang="en-US" dirty="0" err="1">
                <a:latin typeface="Arial"/>
              </a:rPr>
              <a:t>ekstra-buxhetore</a:t>
            </a:r>
            <a:r>
              <a:rPr lang="en-US" dirty="0">
                <a:latin typeface="Arial"/>
              </a:rPr>
              <a:t> </a:t>
            </a:r>
            <a:r>
              <a:rPr lang="en-US" dirty="0" err="1">
                <a:latin typeface="Arial"/>
              </a:rPr>
              <a:t>dhe</a:t>
            </a:r>
            <a:r>
              <a:rPr lang="en-US" dirty="0">
                <a:latin typeface="Arial"/>
              </a:rPr>
              <a:t> </a:t>
            </a:r>
            <a:r>
              <a:rPr lang="en-US" dirty="0" err="1">
                <a:latin typeface="Arial"/>
              </a:rPr>
              <a:t>speciale</a:t>
            </a:r>
            <a:r>
              <a:rPr lang="en-US" dirty="0">
                <a:latin typeface="Arial"/>
              </a:rPr>
              <a:t> </a:t>
            </a:r>
            <a:r>
              <a:rPr lang="en-US" dirty="0" err="1">
                <a:latin typeface="Arial"/>
              </a:rPr>
              <a:t>mbahen</a:t>
            </a:r>
            <a:r>
              <a:rPr lang="en-US" dirty="0">
                <a:latin typeface="Arial"/>
              </a:rPr>
              <a:t> </a:t>
            </a:r>
            <a:r>
              <a:rPr lang="en-US" dirty="0" err="1">
                <a:latin typeface="Arial"/>
              </a:rPr>
              <a:t>pranë</a:t>
            </a:r>
            <a:r>
              <a:rPr lang="en-US" dirty="0">
                <a:latin typeface="Arial"/>
              </a:rPr>
              <a:t> </a:t>
            </a:r>
            <a:r>
              <a:rPr lang="en-US" dirty="0" err="1">
                <a:latin typeface="Arial"/>
              </a:rPr>
              <a:t>bankave</a:t>
            </a:r>
            <a:r>
              <a:rPr lang="en-US" dirty="0">
                <a:latin typeface="Arial"/>
              </a:rPr>
              <a:t> </a:t>
            </a:r>
            <a:r>
              <a:rPr lang="en-US" dirty="0" err="1">
                <a:latin typeface="Arial"/>
              </a:rPr>
              <a:t>të</a:t>
            </a:r>
            <a:r>
              <a:rPr lang="en-US" dirty="0">
                <a:latin typeface="Arial"/>
              </a:rPr>
              <a:t> </a:t>
            </a:r>
            <a:r>
              <a:rPr lang="en-US" dirty="0" err="1">
                <a:latin typeface="Arial"/>
              </a:rPr>
              <a:t>nivelit</a:t>
            </a:r>
            <a:r>
              <a:rPr lang="en-US" dirty="0">
                <a:latin typeface="Arial"/>
              </a:rPr>
              <a:t> </a:t>
            </a:r>
            <a:r>
              <a:rPr lang="en-US" dirty="0" err="1">
                <a:latin typeface="Arial"/>
              </a:rPr>
              <a:t>të</a:t>
            </a:r>
            <a:r>
              <a:rPr lang="en-US" dirty="0">
                <a:latin typeface="Arial"/>
              </a:rPr>
              <a:t> </a:t>
            </a:r>
            <a:r>
              <a:rPr lang="en-US" dirty="0" err="1">
                <a:latin typeface="Arial"/>
              </a:rPr>
              <a:t>dytë</a:t>
            </a:r>
            <a:r>
              <a:rPr lang="en-US" dirty="0">
                <a:latin typeface="Arial"/>
              </a:rPr>
              <a:t> (</a:t>
            </a:r>
            <a:r>
              <a:rPr lang="en-US" dirty="0" err="1">
                <a:latin typeface="Arial"/>
              </a:rPr>
              <a:t>përfshirë</a:t>
            </a:r>
            <a:r>
              <a:rPr lang="en-US" dirty="0">
                <a:latin typeface="Arial"/>
              </a:rPr>
              <a:t> </a:t>
            </a:r>
            <a:r>
              <a:rPr lang="en-US" dirty="0" err="1">
                <a:latin typeface="Arial"/>
              </a:rPr>
              <a:t>disa</a:t>
            </a:r>
            <a:r>
              <a:rPr lang="en-US" dirty="0">
                <a:latin typeface="Arial"/>
              </a:rPr>
              <a:t>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administruara</a:t>
            </a:r>
            <a:r>
              <a:rPr lang="en-US" dirty="0">
                <a:latin typeface="Arial"/>
              </a:rPr>
              <a:t> </a:t>
            </a:r>
            <a:r>
              <a:rPr lang="en-US" dirty="0" err="1">
                <a:latin typeface="Arial"/>
              </a:rPr>
              <a:t>nga</a:t>
            </a:r>
            <a:r>
              <a:rPr lang="en-US" dirty="0">
                <a:latin typeface="Arial"/>
              </a:rPr>
              <a:t> MF). </a:t>
            </a:r>
            <a:r>
              <a:rPr lang="en-US" dirty="0" err="1">
                <a:latin typeface="Arial"/>
              </a:rPr>
              <a:t>Edhe</a:t>
            </a:r>
            <a:r>
              <a:rPr lang="en-US" dirty="0">
                <a:latin typeface="Arial"/>
              </a:rPr>
              <a:t> </a:t>
            </a:r>
            <a:r>
              <a:rPr lang="en-US" dirty="0" err="1">
                <a:latin typeface="Arial"/>
              </a:rPr>
              <a:t>llogaritë</a:t>
            </a:r>
            <a:r>
              <a:rPr lang="en-US" dirty="0">
                <a:latin typeface="Arial"/>
              </a:rPr>
              <a:t> e </a:t>
            </a:r>
            <a:r>
              <a:rPr lang="en-US" dirty="0" err="1">
                <a:latin typeface="Arial"/>
              </a:rPr>
              <a:t>projekteve</a:t>
            </a:r>
            <a:r>
              <a:rPr lang="en-US" dirty="0">
                <a:latin typeface="Arial"/>
              </a:rPr>
              <a:t> </a:t>
            </a:r>
            <a:r>
              <a:rPr lang="en-US" dirty="0" err="1">
                <a:latin typeface="Arial"/>
              </a:rPr>
              <a:t>të</a:t>
            </a:r>
            <a:r>
              <a:rPr lang="en-US" dirty="0">
                <a:latin typeface="Arial"/>
              </a:rPr>
              <a:t> </a:t>
            </a:r>
            <a:r>
              <a:rPr lang="en-US" dirty="0" err="1">
                <a:latin typeface="Arial"/>
              </a:rPr>
              <a:t>financuara</a:t>
            </a:r>
            <a:r>
              <a:rPr lang="en-US" dirty="0">
                <a:latin typeface="Arial"/>
              </a:rPr>
              <a:t> </a:t>
            </a:r>
            <a:r>
              <a:rPr lang="en-US" dirty="0" err="1">
                <a:latin typeface="Arial"/>
              </a:rPr>
              <a:t>nga</a:t>
            </a:r>
            <a:r>
              <a:rPr lang="en-US" dirty="0">
                <a:latin typeface="Arial"/>
              </a:rPr>
              <a:t> </a:t>
            </a:r>
            <a:r>
              <a:rPr lang="en-US" dirty="0" err="1">
                <a:latin typeface="Arial"/>
              </a:rPr>
              <a:t>donatorë</a:t>
            </a:r>
            <a:r>
              <a:rPr lang="en-US" dirty="0">
                <a:latin typeface="Arial"/>
              </a:rPr>
              <a:t> </a:t>
            </a:r>
            <a:r>
              <a:rPr lang="en-US" dirty="0" err="1">
                <a:latin typeface="Arial"/>
              </a:rPr>
              <a:t>mbahen</a:t>
            </a:r>
            <a:r>
              <a:rPr lang="en-US" dirty="0">
                <a:latin typeface="Arial"/>
              </a:rPr>
              <a:t> </a:t>
            </a:r>
            <a:r>
              <a:rPr lang="en-US" dirty="0" err="1">
                <a:latin typeface="Arial"/>
              </a:rPr>
              <a:t>kryesisht</a:t>
            </a:r>
            <a:r>
              <a:rPr lang="en-US" dirty="0">
                <a:latin typeface="Arial"/>
              </a:rPr>
              <a:t> </a:t>
            </a:r>
            <a:r>
              <a:rPr lang="en-US" dirty="0" err="1">
                <a:latin typeface="Arial"/>
              </a:rPr>
              <a:t>në</a:t>
            </a:r>
            <a:r>
              <a:rPr lang="en-US" dirty="0">
                <a:latin typeface="Arial"/>
              </a:rPr>
              <a:t> </a:t>
            </a:r>
            <a:r>
              <a:rPr lang="en-US" dirty="0" err="1">
                <a:latin typeface="Arial"/>
              </a:rPr>
              <a:t>banka</a:t>
            </a:r>
            <a:r>
              <a:rPr lang="en-US" dirty="0">
                <a:latin typeface="Arial"/>
              </a:rPr>
              <a:t> </a:t>
            </a:r>
            <a:r>
              <a:rPr lang="en-US" dirty="0" err="1">
                <a:latin typeface="Arial"/>
              </a:rPr>
              <a:t>të</a:t>
            </a:r>
            <a:r>
              <a:rPr lang="en-US" dirty="0">
                <a:latin typeface="Arial"/>
              </a:rPr>
              <a:t> </a:t>
            </a:r>
            <a:r>
              <a:rPr lang="en-US" dirty="0" err="1">
                <a:latin typeface="Arial"/>
              </a:rPr>
              <a:t>nivelit</a:t>
            </a:r>
            <a:r>
              <a:rPr lang="en-US" dirty="0">
                <a:latin typeface="Arial"/>
              </a:rPr>
              <a:t> </a:t>
            </a:r>
            <a:r>
              <a:rPr lang="en-US" dirty="0" err="1">
                <a:latin typeface="Arial"/>
              </a:rPr>
              <a:t>të</a:t>
            </a:r>
            <a:r>
              <a:rPr lang="en-US" dirty="0">
                <a:latin typeface="Arial"/>
              </a:rPr>
              <a:t> </a:t>
            </a:r>
            <a:r>
              <a:rPr lang="en-US" dirty="0" err="1">
                <a:latin typeface="Arial"/>
              </a:rPr>
              <a:t>dytë</a:t>
            </a:r>
            <a:r>
              <a:rPr lang="en-US" dirty="0">
                <a:latin typeface="Arial"/>
              </a:rPr>
              <a:t>. </a:t>
            </a:r>
            <a:r>
              <a:rPr lang="en-US" dirty="0" err="1">
                <a:latin typeface="Arial"/>
              </a:rPr>
              <a:t>Tepricat</a:t>
            </a:r>
            <a:r>
              <a:rPr lang="en-US" dirty="0">
                <a:latin typeface="Arial"/>
              </a:rPr>
              <a:t> e </a:t>
            </a:r>
            <a:r>
              <a:rPr lang="en-US" dirty="0" err="1">
                <a:latin typeface="Arial"/>
              </a:rPr>
              <a:t>të</a:t>
            </a:r>
            <a:r>
              <a:rPr lang="en-US" dirty="0">
                <a:latin typeface="Arial"/>
              </a:rPr>
              <a:t> </a:t>
            </a:r>
            <a:r>
              <a:rPr lang="en-US" dirty="0" err="1">
                <a:latin typeface="Arial"/>
              </a:rPr>
              <a:t>gjitha</a:t>
            </a:r>
            <a:r>
              <a:rPr lang="en-US" dirty="0">
                <a:latin typeface="Arial"/>
              </a:rPr>
              <a:t> </a:t>
            </a:r>
            <a:r>
              <a:rPr lang="en-US" dirty="0" err="1">
                <a:latin typeface="Arial"/>
              </a:rPr>
              <a:t>llogarive</a:t>
            </a:r>
            <a:r>
              <a:rPr lang="en-US" dirty="0">
                <a:latin typeface="Arial"/>
              </a:rPr>
              <a:t> </a:t>
            </a:r>
            <a:r>
              <a:rPr lang="en-US" dirty="0" err="1">
                <a:latin typeface="Arial"/>
              </a:rPr>
              <a:t>të</a:t>
            </a:r>
            <a:r>
              <a:rPr lang="en-US" dirty="0">
                <a:latin typeface="Arial"/>
              </a:rPr>
              <a:t> </a:t>
            </a:r>
            <a:r>
              <a:rPr lang="en-US" dirty="0" err="1">
                <a:latin typeface="Arial"/>
              </a:rPr>
              <a:t>lartpërmendura</a:t>
            </a:r>
            <a:r>
              <a:rPr lang="en-US" dirty="0">
                <a:latin typeface="Arial"/>
              </a:rPr>
              <a:t> </a:t>
            </a:r>
            <a:r>
              <a:rPr lang="en-US" dirty="0" err="1">
                <a:latin typeface="Arial"/>
              </a:rPr>
              <a:t>mbahen</a:t>
            </a:r>
            <a:r>
              <a:rPr lang="en-US" dirty="0">
                <a:latin typeface="Arial"/>
              </a:rPr>
              <a:t> </a:t>
            </a:r>
            <a:r>
              <a:rPr lang="en-US" dirty="0" err="1">
                <a:latin typeface="Arial"/>
              </a:rPr>
              <a:t>veçmas</a:t>
            </a:r>
            <a:r>
              <a:rPr lang="en-US" dirty="0">
                <a:latin typeface="Arial"/>
              </a:rPr>
              <a:t> </a:t>
            </a:r>
            <a:r>
              <a:rPr lang="en-US" dirty="0" err="1">
                <a:latin typeface="Arial"/>
              </a:rPr>
              <a:t>në</a:t>
            </a:r>
            <a:r>
              <a:rPr lang="en-US" dirty="0">
                <a:latin typeface="Arial"/>
              </a:rPr>
              <a:t> </a:t>
            </a:r>
            <a:r>
              <a:rPr lang="en-US" dirty="0" err="1">
                <a:latin typeface="Arial"/>
              </a:rPr>
              <a:t>bankat</a:t>
            </a:r>
            <a:r>
              <a:rPr lang="en-US" dirty="0">
                <a:latin typeface="Arial"/>
              </a:rPr>
              <a:t> </a:t>
            </a:r>
            <a:r>
              <a:rPr lang="en-US" dirty="0" err="1">
                <a:latin typeface="Arial"/>
              </a:rPr>
              <a:t>përkatëse</a:t>
            </a:r>
            <a:r>
              <a:rPr lang="en-US" dirty="0">
                <a:latin typeface="Arial"/>
              </a:rPr>
              <a:t>, </a:t>
            </a:r>
            <a:r>
              <a:rPr lang="en-US" dirty="0" err="1">
                <a:latin typeface="Arial"/>
              </a:rPr>
              <a:t>nuk</a:t>
            </a:r>
            <a:r>
              <a:rPr lang="en-US" dirty="0">
                <a:latin typeface="Arial"/>
              </a:rPr>
              <a:t> </a:t>
            </a:r>
            <a:r>
              <a:rPr lang="en-US" dirty="0" err="1">
                <a:latin typeface="Arial"/>
              </a:rPr>
              <a:t>transferohen</a:t>
            </a:r>
            <a:r>
              <a:rPr lang="en-US" dirty="0">
                <a:latin typeface="Arial"/>
              </a:rPr>
              <a:t> </a:t>
            </a:r>
            <a:r>
              <a:rPr lang="en-US" dirty="0" err="1">
                <a:latin typeface="Arial"/>
              </a:rPr>
              <a:t>apo</a:t>
            </a:r>
            <a:r>
              <a:rPr lang="en-US" dirty="0">
                <a:latin typeface="Arial"/>
              </a:rPr>
              <a:t> </a:t>
            </a:r>
            <a:r>
              <a:rPr lang="en-US" dirty="0" err="1">
                <a:latin typeface="Arial"/>
              </a:rPr>
              <a:t>nuk</a:t>
            </a:r>
            <a:r>
              <a:rPr lang="en-US" dirty="0">
                <a:latin typeface="Arial"/>
              </a:rPr>
              <a:t> </a:t>
            </a:r>
            <a:r>
              <a:rPr lang="en-US" dirty="0" err="1">
                <a:latin typeface="Arial"/>
              </a:rPr>
              <a:t>centralizohen</a:t>
            </a:r>
            <a:r>
              <a:rPr lang="en-US" dirty="0">
                <a:latin typeface="Arial"/>
              </a:rPr>
              <a:t> </a:t>
            </a:r>
            <a:r>
              <a:rPr lang="en-US" dirty="0" err="1">
                <a:latin typeface="Arial"/>
              </a:rPr>
              <a:t>në</a:t>
            </a:r>
            <a:r>
              <a:rPr lang="en-US" dirty="0">
                <a:latin typeface="Arial"/>
              </a:rPr>
              <a:t> </a:t>
            </a:r>
            <a:r>
              <a:rPr lang="en-US" dirty="0" err="1">
                <a:latin typeface="Arial"/>
              </a:rPr>
              <a:t>asnjë</a:t>
            </a:r>
            <a:r>
              <a:rPr lang="en-US" dirty="0">
                <a:latin typeface="Arial"/>
              </a:rPr>
              <a:t> moment </a:t>
            </a:r>
            <a:r>
              <a:rPr lang="en-US" dirty="0" err="1">
                <a:latin typeface="Arial"/>
              </a:rPr>
              <a:t>dhe</a:t>
            </a:r>
            <a:r>
              <a:rPr lang="en-US" dirty="0">
                <a:latin typeface="Arial"/>
              </a:rPr>
              <a:t> </a:t>
            </a:r>
            <a:r>
              <a:rPr lang="en-US" dirty="0" err="1">
                <a:latin typeface="Arial"/>
              </a:rPr>
              <a:t>në</a:t>
            </a:r>
            <a:r>
              <a:rPr lang="en-US" dirty="0">
                <a:latin typeface="Arial"/>
              </a:rPr>
              <a:t> </a:t>
            </a:r>
            <a:r>
              <a:rPr lang="en-US" dirty="0" err="1">
                <a:latin typeface="Arial"/>
              </a:rPr>
              <a:t>shumicën</a:t>
            </a:r>
            <a:r>
              <a:rPr lang="en-US" dirty="0">
                <a:latin typeface="Arial"/>
              </a:rPr>
              <a:t> e </a:t>
            </a:r>
            <a:r>
              <a:rPr lang="en-US" dirty="0" err="1">
                <a:latin typeface="Arial"/>
              </a:rPr>
              <a:t>rasteve</a:t>
            </a:r>
            <a:r>
              <a:rPr lang="en-US" dirty="0">
                <a:latin typeface="Arial"/>
              </a:rPr>
              <a:t> </a:t>
            </a:r>
            <a:r>
              <a:rPr lang="en-US" dirty="0" err="1">
                <a:latin typeface="Arial"/>
              </a:rPr>
              <a:t>nuk</a:t>
            </a:r>
            <a:r>
              <a:rPr lang="en-US" dirty="0">
                <a:latin typeface="Arial"/>
              </a:rPr>
              <a:t> </a:t>
            </a:r>
            <a:r>
              <a:rPr lang="en-US" dirty="0" err="1">
                <a:latin typeface="Arial"/>
              </a:rPr>
              <a:t>mund</a:t>
            </a:r>
            <a:r>
              <a:rPr lang="en-US" dirty="0">
                <a:latin typeface="Arial"/>
              </a:rPr>
              <a:t> </a:t>
            </a:r>
            <a:r>
              <a:rPr lang="en-US" dirty="0" err="1">
                <a:latin typeface="Arial"/>
              </a:rPr>
              <a:t>të</a:t>
            </a:r>
            <a:r>
              <a:rPr lang="en-US" dirty="0">
                <a:latin typeface="Arial"/>
              </a:rPr>
              <a:t> </a:t>
            </a:r>
            <a:r>
              <a:rPr lang="en-US" dirty="0" err="1">
                <a:latin typeface="Arial"/>
              </a:rPr>
              <a:t>përdoren</a:t>
            </a:r>
            <a:r>
              <a:rPr lang="en-US" dirty="0">
                <a:latin typeface="Arial"/>
              </a:rPr>
              <a:t> </a:t>
            </a:r>
            <a:r>
              <a:rPr lang="en-US" dirty="0" err="1">
                <a:latin typeface="Arial"/>
              </a:rPr>
              <a:t>njësoj</a:t>
            </a:r>
            <a:r>
              <a:rPr lang="en-US" dirty="0">
                <a:latin typeface="Arial"/>
              </a:rPr>
              <a:t> </a:t>
            </a:r>
            <a:r>
              <a:rPr lang="en-US" dirty="0" err="1">
                <a:latin typeface="Arial"/>
              </a:rPr>
              <a:t>si</a:t>
            </a:r>
            <a:r>
              <a:rPr lang="en-US" dirty="0">
                <a:latin typeface="Arial"/>
              </a:rPr>
              <a:t> </a:t>
            </a:r>
            <a:r>
              <a:rPr lang="en-US" dirty="0" err="1">
                <a:latin typeface="Arial"/>
              </a:rPr>
              <a:t>fondet</a:t>
            </a:r>
            <a:r>
              <a:rPr lang="en-US" dirty="0">
                <a:latin typeface="Arial"/>
              </a:rPr>
              <a:t> e </a:t>
            </a:r>
            <a:r>
              <a:rPr lang="en-US" dirty="0" err="1">
                <a:latin typeface="Arial"/>
              </a:rPr>
              <a:t>mbajtura</a:t>
            </a:r>
            <a:r>
              <a:rPr lang="en-US" dirty="0">
                <a:latin typeface="Arial"/>
              </a:rPr>
              <a:t> </a:t>
            </a:r>
            <a:r>
              <a:rPr lang="en-US" dirty="0" err="1">
                <a:latin typeface="Arial"/>
              </a:rPr>
              <a:t>në</a:t>
            </a:r>
            <a:r>
              <a:rPr lang="en-US" dirty="0">
                <a:latin typeface="Arial"/>
              </a:rPr>
              <a:t> </a:t>
            </a:r>
            <a:r>
              <a:rPr lang="en-US" dirty="0" err="1">
                <a:latin typeface="Arial"/>
              </a:rPr>
              <a:t>llogarinë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Raportet</a:t>
            </a:r>
            <a:r>
              <a:rPr lang="en-US" dirty="0">
                <a:latin typeface="Arial"/>
              </a:rPr>
              <a:t> </a:t>
            </a:r>
            <a:r>
              <a:rPr lang="en-US" dirty="0" err="1">
                <a:latin typeface="Arial"/>
              </a:rPr>
              <a:t>për</a:t>
            </a:r>
            <a:r>
              <a:rPr lang="en-US" dirty="0">
                <a:latin typeface="Arial"/>
              </a:rPr>
              <a:t> </a:t>
            </a:r>
            <a:r>
              <a:rPr lang="en-US" dirty="0" err="1">
                <a:latin typeface="Arial"/>
              </a:rPr>
              <a:t>gjendjen</a:t>
            </a:r>
            <a:r>
              <a:rPr lang="en-US" dirty="0">
                <a:latin typeface="Arial"/>
              </a:rPr>
              <a:t> e </a:t>
            </a:r>
            <a:r>
              <a:rPr lang="en-US" dirty="0" err="1">
                <a:latin typeface="Arial"/>
              </a:rPr>
              <a:t>llogarive</a:t>
            </a:r>
            <a:r>
              <a:rPr lang="en-US" dirty="0">
                <a:latin typeface="Arial"/>
              </a:rPr>
              <a:t> </a:t>
            </a:r>
            <a:r>
              <a:rPr lang="en-US" dirty="0" err="1">
                <a:latin typeface="Arial"/>
              </a:rPr>
              <a:t>jashtë</a:t>
            </a:r>
            <a:r>
              <a:rPr lang="en-US" dirty="0">
                <a:latin typeface="Arial"/>
              </a:rPr>
              <a:t> </a:t>
            </a:r>
            <a:r>
              <a:rPr lang="en-US" dirty="0" err="1">
                <a:latin typeface="Arial"/>
              </a:rPr>
              <a:t>llogarisë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merren</a:t>
            </a:r>
            <a:r>
              <a:rPr lang="en-US" dirty="0">
                <a:latin typeface="Arial"/>
              </a:rPr>
              <a:t> </a:t>
            </a:r>
            <a:r>
              <a:rPr lang="en-US" dirty="0" err="1">
                <a:latin typeface="Arial"/>
              </a:rPr>
              <a:t>çdo</a:t>
            </a:r>
            <a:r>
              <a:rPr lang="en-US" dirty="0">
                <a:latin typeface="Arial"/>
              </a:rPr>
              <a:t> </a:t>
            </a:r>
            <a:r>
              <a:rPr lang="en-US" dirty="0" err="1">
                <a:latin typeface="Arial"/>
              </a:rPr>
              <a:t>muaj</a:t>
            </a:r>
            <a:r>
              <a:rPr lang="en-US" dirty="0">
                <a:latin typeface="Arial"/>
              </a:rPr>
              <a:t>, </a:t>
            </a:r>
            <a:r>
              <a:rPr lang="en-US" dirty="0" err="1">
                <a:latin typeface="Arial"/>
              </a:rPr>
              <a:t>por</a:t>
            </a:r>
            <a:r>
              <a:rPr lang="en-US" dirty="0">
                <a:latin typeface="Arial"/>
              </a:rPr>
              <a:t> </a:t>
            </a:r>
            <a:r>
              <a:rPr lang="en-US" dirty="0" err="1">
                <a:latin typeface="Arial"/>
              </a:rPr>
              <a:t>shumica</a:t>
            </a:r>
            <a:r>
              <a:rPr lang="en-US" dirty="0">
                <a:latin typeface="Arial"/>
              </a:rPr>
              <a:t> e </a:t>
            </a:r>
            <a:r>
              <a:rPr lang="en-US" dirty="0" err="1">
                <a:latin typeface="Arial"/>
              </a:rPr>
              <a:t>tepricave</a:t>
            </a:r>
            <a:r>
              <a:rPr lang="en-US" dirty="0">
                <a:latin typeface="Arial"/>
              </a:rPr>
              <a:t> </a:t>
            </a:r>
            <a:r>
              <a:rPr lang="en-US" dirty="0" err="1">
                <a:latin typeface="Arial"/>
              </a:rPr>
              <a:t>jashtë</a:t>
            </a:r>
            <a:r>
              <a:rPr lang="en-US" dirty="0">
                <a:latin typeface="Arial"/>
              </a:rPr>
              <a:t> </a:t>
            </a:r>
            <a:r>
              <a:rPr lang="en-US" dirty="0" err="1">
                <a:latin typeface="Arial"/>
              </a:rPr>
              <a:t>llogarisë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nuk</a:t>
            </a:r>
            <a:r>
              <a:rPr lang="en-US" dirty="0">
                <a:latin typeface="Arial"/>
              </a:rPr>
              <a:t> </a:t>
            </a:r>
            <a:r>
              <a:rPr lang="en-US" dirty="0" err="1">
                <a:latin typeface="Arial"/>
              </a:rPr>
              <a:t>konsolidohen</a:t>
            </a:r>
            <a:r>
              <a:rPr lang="en-US" dirty="0">
                <a:latin typeface="Arial"/>
              </a:rPr>
              <a:t>. </a:t>
            </a:r>
            <a:r>
              <a:rPr lang="en-US" dirty="0" err="1">
                <a:latin typeface="Arial"/>
              </a:rPr>
              <a:t>Siç</a:t>
            </a:r>
            <a:r>
              <a:rPr lang="en-US" dirty="0">
                <a:latin typeface="Arial"/>
              </a:rPr>
              <a:t> e </a:t>
            </a:r>
            <a:r>
              <a:rPr lang="en-US" dirty="0" err="1">
                <a:latin typeface="Arial"/>
              </a:rPr>
              <a:t>tregojnë</a:t>
            </a:r>
            <a:r>
              <a:rPr lang="en-US" dirty="0">
                <a:latin typeface="Arial"/>
              </a:rPr>
              <a:t> </a:t>
            </a:r>
            <a:r>
              <a:rPr lang="en-US" dirty="0" err="1">
                <a:latin typeface="Arial"/>
              </a:rPr>
              <a:t>të</a:t>
            </a:r>
            <a:r>
              <a:rPr lang="en-US" dirty="0">
                <a:latin typeface="Arial"/>
              </a:rPr>
              <a:t> </a:t>
            </a:r>
            <a:r>
              <a:rPr lang="en-US" dirty="0" err="1">
                <a:latin typeface="Arial"/>
              </a:rPr>
              <a:t>dhënat</a:t>
            </a:r>
            <a:r>
              <a:rPr lang="en-US" dirty="0">
                <a:latin typeface="Arial"/>
              </a:rPr>
              <a:t> </a:t>
            </a:r>
            <a:r>
              <a:rPr lang="en-US" dirty="0" err="1">
                <a:latin typeface="Arial"/>
              </a:rPr>
              <a:t>më</a:t>
            </a:r>
            <a:r>
              <a:rPr lang="en-US" dirty="0">
                <a:latin typeface="Arial"/>
              </a:rPr>
              <a:t> </a:t>
            </a:r>
            <a:r>
              <a:rPr lang="en-US" dirty="0" err="1">
                <a:latin typeface="Arial"/>
              </a:rPr>
              <a:t>poshtë</a:t>
            </a:r>
            <a:r>
              <a:rPr lang="en-US" dirty="0">
                <a:latin typeface="Arial"/>
              </a:rPr>
              <a:t>, </a:t>
            </a:r>
            <a:r>
              <a:rPr lang="en-US" dirty="0" err="1">
                <a:latin typeface="Arial"/>
              </a:rPr>
              <a:t>madhësia</a:t>
            </a:r>
            <a:r>
              <a:rPr lang="en-US" dirty="0">
                <a:latin typeface="Arial"/>
              </a:rPr>
              <a:t> e </a:t>
            </a:r>
            <a:r>
              <a:rPr lang="en-US" dirty="0" err="1">
                <a:latin typeface="Arial"/>
              </a:rPr>
              <a:t>tepricave</a:t>
            </a:r>
            <a:r>
              <a:rPr lang="en-US" dirty="0">
                <a:latin typeface="Arial"/>
              </a:rPr>
              <a:t> </a:t>
            </a:r>
            <a:r>
              <a:rPr lang="en-US" dirty="0" err="1">
                <a:latin typeface="Arial"/>
              </a:rPr>
              <a:t>të</a:t>
            </a:r>
            <a:r>
              <a:rPr lang="en-US" dirty="0">
                <a:latin typeface="Arial"/>
              </a:rPr>
              <a:t> </a:t>
            </a:r>
            <a:r>
              <a:rPr lang="en-US" dirty="0" err="1">
                <a:latin typeface="Arial"/>
              </a:rPr>
              <a:t>mbajtura</a:t>
            </a:r>
            <a:r>
              <a:rPr lang="en-US" dirty="0">
                <a:latin typeface="Arial"/>
              </a:rPr>
              <a:t> </a:t>
            </a:r>
            <a:r>
              <a:rPr lang="en-US" dirty="0" err="1">
                <a:latin typeface="Arial"/>
              </a:rPr>
              <a:t>jashtë</a:t>
            </a:r>
            <a:r>
              <a:rPr lang="en-US" dirty="0">
                <a:latin typeface="Arial"/>
              </a:rPr>
              <a:t> </a:t>
            </a:r>
            <a:r>
              <a:rPr lang="en-US" dirty="0" err="1">
                <a:latin typeface="Arial"/>
              </a:rPr>
              <a:t>llogarisë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është</a:t>
            </a:r>
            <a:r>
              <a:rPr lang="en-US" dirty="0">
                <a:latin typeface="Arial"/>
              </a:rPr>
              <a:t> </a:t>
            </a:r>
            <a:r>
              <a:rPr lang="en-US" dirty="0" err="1">
                <a:latin typeface="Arial"/>
              </a:rPr>
              <a:t>më</a:t>
            </a:r>
            <a:r>
              <a:rPr lang="en-US" dirty="0">
                <a:latin typeface="Arial"/>
              </a:rPr>
              <a:t> e </a:t>
            </a:r>
            <a:r>
              <a:rPr lang="en-US" dirty="0" err="1">
                <a:latin typeface="Arial"/>
              </a:rPr>
              <a:t>madhe</a:t>
            </a:r>
            <a:r>
              <a:rPr lang="en-US" dirty="0">
                <a:latin typeface="Arial"/>
              </a:rPr>
              <a:t> se </a:t>
            </a:r>
            <a:r>
              <a:rPr lang="en-US" dirty="0" err="1">
                <a:latin typeface="Arial"/>
              </a:rPr>
              <a:t>teprica</a:t>
            </a:r>
            <a:r>
              <a:rPr lang="en-US" dirty="0">
                <a:latin typeface="Arial"/>
              </a:rPr>
              <a:t> e </a:t>
            </a:r>
            <a:r>
              <a:rPr lang="en-US" dirty="0" err="1">
                <a:latin typeface="Arial"/>
              </a:rPr>
              <a:t>kësaj</a:t>
            </a:r>
            <a:r>
              <a:rPr lang="en-US" dirty="0">
                <a:latin typeface="Arial"/>
              </a:rPr>
              <a:t> </a:t>
            </a:r>
            <a:r>
              <a:rPr lang="en-US" dirty="0" err="1">
                <a:latin typeface="Arial"/>
              </a:rPr>
              <a:t>llogarie</a:t>
            </a:r>
            <a:r>
              <a:rPr lang="en-US" dirty="0">
                <a:latin typeface="Arial"/>
              </a:rPr>
              <a:t>.</a:t>
            </a:r>
          </a:p>
          <a:p>
            <a:pPr>
              <a:buNone/>
            </a:pPr>
            <a:endParaRPr lang="en-US" dirty="0">
              <a:latin typeface="Arial"/>
            </a:endParaRPr>
          </a:p>
        </p:txBody>
      </p:sp>
    </p:spTree>
    <p:extLst>
      <p:ext uri="{BB962C8B-B14F-4D97-AF65-F5344CB8AC3E}">
        <p14:creationId xmlns:p14="http://schemas.microsoft.com/office/powerpoint/2010/main" val="195208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GB" b="1" dirty="0"/>
              <a:t>Specific Objective 4: Efficient execution of the budget</a:t>
            </a:r>
            <a:endParaRPr lang="en-US" b="1" dirty="0"/>
          </a:p>
          <a:p>
            <a:pPr marL="142354" indent="0">
              <a:buNone/>
            </a:pPr>
            <a:r>
              <a:rPr lang="en-GB" b="1" i="1" dirty="0"/>
              <a:t>Overall objective</a:t>
            </a:r>
            <a:endParaRPr lang="en-US" b="1" i="1" dirty="0"/>
          </a:p>
          <a:p>
            <a:pPr marL="142354" indent="0">
              <a:buNone/>
            </a:pPr>
            <a:r>
              <a:rPr lang="en-GB" dirty="0"/>
              <a:t>To ensure efficient and effective use of the approved budget resources.</a:t>
            </a:r>
            <a:endParaRPr lang="en-US" dirty="0"/>
          </a:p>
          <a:p>
            <a:pPr marL="142354" indent="0">
              <a:buNone/>
            </a:pPr>
            <a:r>
              <a:rPr lang="en-GB" b="1" i="1" dirty="0"/>
              <a:t>Overview</a:t>
            </a:r>
            <a:endParaRPr lang="en-US" b="1" i="1" dirty="0"/>
          </a:p>
          <a:p>
            <a:pPr marL="142354" indent="0">
              <a:buNone/>
            </a:pPr>
            <a:r>
              <a:rPr lang="en-GB" dirty="0"/>
              <a:t>This Specific Objective focusses on the execution of the budget in the most efficient way: making sure that  the Budget, as approved by Parliament, is implemented as planned:  that cash is available at the right time to make payments in order to avoid arrears, and provide a sufficient level of liquidity. The focus is therefore: (</a:t>
            </a:r>
            <a:r>
              <a:rPr lang="en-GB" dirty="0" err="1"/>
              <a:t>i</a:t>
            </a:r>
            <a:r>
              <a:rPr lang="en-GB" dirty="0"/>
              <a:t>) expenditure control, ensuring that payments do not exceed budget and that arrears do not recur; (ii) cash and debt management, ensuring that cash is available to make payments at the right time and lowest possible cost to ensure a prudent degree of risk; (III) continuing to bring the procurement system in line with the EU </a:t>
            </a:r>
            <a:r>
              <a:rPr lang="en-GB" dirty="0" err="1"/>
              <a:t>acquis</a:t>
            </a:r>
            <a:r>
              <a:rPr lang="en-GB" dirty="0"/>
              <a:t>, and improve its transparency and efficiency; and (Iv) improve the Human Resources Management Information System (HRMIS)/Payroll system and Treasury interface for fully centralised payroll calculations and electronic payments. </a:t>
            </a:r>
            <a:endParaRPr lang="en-US" dirty="0"/>
          </a:p>
          <a:p>
            <a:pPr marL="142354" indent="0">
              <a:buNone/>
            </a:pPr>
            <a:r>
              <a:rPr lang="en-GB" b="1" i="1" dirty="0"/>
              <a:t>Progress since 2014</a:t>
            </a:r>
            <a:endParaRPr lang="en-US" b="1" i="1" dirty="0"/>
          </a:p>
          <a:p>
            <a:pPr marL="142354" indent="0">
              <a:buNone/>
            </a:pPr>
            <a:r>
              <a:rPr lang="en-GB" dirty="0"/>
              <a:t>AGFIS is the key system-based tool for controlling and monitoring revenues and expenditures and the government plans to roll-out the system to </a:t>
            </a:r>
            <a:r>
              <a:rPr lang="en-GB" dirty="0" err="1"/>
              <a:t>Bis</a:t>
            </a:r>
            <a:r>
              <a:rPr lang="en-GB" dirty="0"/>
              <a:t>. The system sits at the heart of effective budget execution.  Currently, 15 budget institutions are enrolled onto AGFIS, representing around 74 percent of total spending, against the original plan in 2014 to roll out to up to 50 BIs by 2018. However, there has been no further roll out of the system to BIs since 2016. This has impacted both control of spending and arrears and the automation of payroll controls though the HRMIS. The payroll management system currently covers over 50 percent of salaries, a significant increase from a baseline of 0.5 percent in 2014, but is still incomplete requiring manual checking and reconciliation of data. The Strategy envisaged a system for the management of external funds, External Aid Management Information System (EAMIS). While system design is finalised, the migration/entering of data is in process.  </a:t>
            </a:r>
            <a:endParaRPr lang="en-US" dirty="0"/>
          </a:p>
          <a:p>
            <a:pPr marL="142354" indent="0">
              <a:buNone/>
            </a:pPr>
            <a:r>
              <a:rPr lang="en-GB" dirty="0"/>
              <a:t>A Medium-Term Debt Management Strategy (MTDMS) is in place and debt sustainability analysis is regularly undertaken. </a:t>
            </a:r>
            <a:endParaRPr lang="en-US" dirty="0"/>
          </a:p>
          <a:p>
            <a:pPr marL="142354" indent="0">
              <a:buNone/>
            </a:pPr>
            <a:r>
              <a:rPr lang="en-GB" dirty="0"/>
              <a:t>In 2018, a “Market Maker Program” was piloted that would encompass more securities and would involve a wider set of rights and obligations aimed to have benchmark securities in order to start developing the secondary market activity. A Cash and Debt Management Committee to enhance the operational framework and coordination of debt management was established. The accuracy of cash forecasts and procedures for liquidity cash management at the General Directorate Treasury (GDT) still requires strengthening. The 2017 PEFA also reported that balances on the bank accounts outside Treasury Single Account (TSA) exceed the TSA balance. Progress has been made to align the Public Procurement Law (PPL) with the </a:t>
            </a:r>
            <a:r>
              <a:rPr lang="en-GB" dirty="0" err="1"/>
              <a:t>Acquis</a:t>
            </a:r>
            <a:r>
              <a:rPr lang="en-GB" dirty="0"/>
              <a:t> (new EU directives), and legal and regulatory measures were undertaken to enhance the independence of the Public Procurement Commission (PPC). Also, a new PPC, became operational on 16 July 2018, but further work is needed during the next phase for the commission to become effective. </a:t>
            </a:r>
            <a:endParaRPr lang="en-US" dirty="0"/>
          </a:p>
          <a:p>
            <a:pPr marL="142354" indent="0">
              <a:buNone/>
            </a:pPr>
            <a:r>
              <a:rPr lang="en-GB" b="1" i="1" dirty="0"/>
              <a:t>Lessons learned and priorities for 2019-2022</a:t>
            </a:r>
            <a:endParaRPr lang="en-US" b="1" i="1" dirty="0"/>
          </a:p>
          <a:p>
            <a:pPr marL="142354" indent="0">
              <a:buNone/>
            </a:pPr>
            <a:r>
              <a:rPr lang="en-GB" dirty="0"/>
              <a:t>Many of the Components’ actions have been completed as planned, or are on track for completion. The complexity and long-term focus of some of the actions resulted in delays. Progress in some Components was delayed due to government restructuring, for example the roll-out of the HRMIS and AGFIS and activities under the Public Procurement Component. In functional areas, such as debt management where specialist skills are essential, hiring and retaining appropriately skilled staff has been a challenge, despite training programmes designed to mitigate this. From several years, the debt directory structure has suffered frequent structural changes and lack of staff at all levels, therefore, the decision making process has been negatively impacted </a:t>
            </a:r>
            <a:endParaRPr lang="en-US" dirty="0"/>
          </a:p>
          <a:p>
            <a:pPr marL="142354" indent="0">
              <a:buNone/>
            </a:pPr>
            <a:r>
              <a:rPr lang="en-GB" dirty="0"/>
              <a:t>Over the next phase, the government will continue to expand the use of AGFIS, and monitoring of commitments and accounts payable through the system. Automatic controls were introduced into AGFIS to limit the BIs from being able to over-commit budgets, so as to avoid the emergence of new arrears. However, new arrears are still emerging because the controls introduced are not operational and there is no Unit in charge at MOFE to signal whether three-year ceilings have been entered into AGFIS. Integrating automated payroll within AGFIS remains an outstanding output and efforts will continue. Particular focus will be placed on reforming cash and debt management in line with IMF and World Bank recommendations.  </a:t>
            </a:r>
            <a:endParaRPr lang="en-US" dirty="0"/>
          </a:p>
          <a:p>
            <a:pPr marL="142354" indent="0">
              <a:buNone/>
            </a:pPr>
            <a:r>
              <a:rPr lang="en-GB" dirty="0"/>
              <a:t>Strengthening the Procurement Law in line with the </a:t>
            </a:r>
            <a:r>
              <a:rPr lang="en-GB" dirty="0" err="1"/>
              <a:t>Acquis</a:t>
            </a:r>
            <a:r>
              <a:rPr lang="en-GB" dirty="0"/>
              <a:t> is also a priority, as well as making the appeals procedure more transparency and efficient through the PPC.  Work will continue in strengthening compliance with entering the required data in EAMIS and using this system as the prime source of information for all donors’ funds. </a:t>
            </a:r>
            <a:endParaRPr lang="en-US" dirty="0"/>
          </a:p>
          <a:p>
            <a:pPr marL="142354" indent="0">
              <a:buNone/>
            </a:pPr>
            <a:r>
              <a:rPr lang="en-GB" dirty="0"/>
              <a:t>Specific reform areas are outlined in Table 2.4 below. </a:t>
            </a:r>
            <a:endParaRPr lang="en-US" dirty="0"/>
          </a:p>
          <a:p>
            <a:pPr marL="142354" indent="0">
              <a:buNone/>
            </a:pPr>
            <a:r>
              <a:rPr lang="en-GB" baseline="30000" dirty="0"/>
              <a:t>Albania PEFA, 2017 </a:t>
            </a:r>
            <a:endParaRPr lang="en-US" dirty="0"/>
          </a:p>
          <a:p>
            <a:pPr marL="142354" indent="0">
              <a:buNone/>
            </a:pPr>
            <a:r>
              <a:rPr lang="en-GB" dirty="0"/>
              <a:t> </a:t>
            </a:r>
            <a:endParaRPr lang="en-US" dirty="0"/>
          </a:p>
          <a:p>
            <a:endParaRPr lang="en-US" dirty="0"/>
          </a:p>
        </p:txBody>
      </p:sp>
    </p:spTree>
    <p:extLst>
      <p:ext uri="{BB962C8B-B14F-4D97-AF65-F5344CB8AC3E}">
        <p14:creationId xmlns:p14="http://schemas.microsoft.com/office/powerpoint/2010/main" val="3659903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err="1">
                <a:latin typeface="Arial"/>
              </a:rPr>
              <a:t>Sistemi</a:t>
            </a:r>
            <a:r>
              <a:rPr lang="en-US" dirty="0">
                <a:latin typeface="Arial"/>
              </a:rPr>
              <a:t> </a:t>
            </a:r>
            <a:r>
              <a:rPr lang="en-US" dirty="0" err="1">
                <a:latin typeface="Arial"/>
              </a:rPr>
              <a:t>kryesor</a:t>
            </a:r>
            <a:r>
              <a:rPr lang="en-US" dirty="0">
                <a:latin typeface="Arial"/>
              </a:rPr>
              <a:t> </a:t>
            </a:r>
            <a:r>
              <a:rPr lang="en-US" dirty="0" err="1">
                <a:latin typeface="Arial"/>
              </a:rPr>
              <a:t>informatik</a:t>
            </a:r>
            <a:r>
              <a:rPr lang="en-US" dirty="0">
                <a:latin typeface="Arial"/>
              </a:rPr>
              <a:t> </a:t>
            </a:r>
            <a:r>
              <a:rPr lang="en-US" dirty="0" err="1">
                <a:latin typeface="Arial"/>
              </a:rPr>
              <a:t>që</a:t>
            </a:r>
            <a:r>
              <a:rPr lang="en-US" dirty="0">
                <a:latin typeface="Arial"/>
              </a:rPr>
              <a:t> </a:t>
            </a:r>
            <a:r>
              <a:rPr lang="en-US" dirty="0" err="1">
                <a:latin typeface="Arial"/>
              </a:rPr>
              <a:t>shfrytëzohet</a:t>
            </a:r>
            <a:r>
              <a:rPr lang="en-US" dirty="0">
                <a:latin typeface="Arial"/>
              </a:rPr>
              <a:t> </a:t>
            </a:r>
            <a:r>
              <a:rPr lang="en-US" dirty="0" err="1">
                <a:latin typeface="Arial"/>
              </a:rPr>
              <a:t>nga</a:t>
            </a:r>
            <a:r>
              <a:rPr lang="en-US" dirty="0">
                <a:latin typeface="Arial"/>
              </a:rPr>
              <a:t> </a:t>
            </a:r>
            <a:r>
              <a:rPr lang="en-US" dirty="0" err="1">
                <a:latin typeface="Arial"/>
              </a:rPr>
              <a:t>Ministria</a:t>
            </a:r>
            <a:r>
              <a:rPr lang="en-US" dirty="0">
                <a:latin typeface="Arial"/>
              </a:rPr>
              <a:t> e </a:t>
            </a:r>
            <a:r>
              <a:rPr lang="en-US" dirty="0" err="1">
                <a:latin typeface="Arial"/>
              </a:rPr>
              <a:t>Financave</a:t>
            </a:r>
            <a:r>
              <a:rPr lang="en-US" dirty="0">
                <a:latin typeface="Arial"/>
              </a:rPr>
              <a:t> </a:t>
            </a:r>
            <a:r>
              <a:rPr lang="en-US" dirty="0" err="1">
                <a:latin typeface="Arial"/>
              </a:rPr>
              <a:t>tani</a:t>
            </a:r>
            <a:r>
              <a:rPr lang="en-US" dirty="0">
                <a:latin typeface="Arial"/>
              </a:rPr>
              <a:t> </a:t>
            </a:r>
            <a:r>
              <a:rPr lang="en-US" dirty="0" err="1">
                <a:latin typeface="Arial"/>
              </a:rPr>
              <a:t>për</a:t>
            </a:r>
            <a:r>
              <a:rPr lang="en-US" dirty="0">
                <a:latin typeface="Arial"/>
              </a:rPr>
              <a:t> </a:t>
            </a:r>
            <a:r>
              <a:rPr lang="en-US" dirty="0" err="1">
                <a:latin typeface="Arial"/>
              </a:rPr>
              <a:t>tani</a:t>
            </a:r>
            <a:r>
              <a:rPr lang="en-US" dirty="0">
                <a:latin typeface="Arial"/>
              </a:rPr>
              <a:t> </a:t>
            </a:r>
            <a:r>
              <a:rPr lang="en-US" dirty="0" err="1">
                <a:latin typeface="Arial"/>
              </a:rPr>
              <a:t>është</a:t>
            </a:r>
            <a:r>
              <a:rPr lang="en-US" dirty="0">
                <a:latin typeface="Arial"/>
              </a:rPr>
              <a:t> </a:t>
            </a:r>
            <a:r>
              <a:rPr lang="en-US" dirty="0" err="1">
                <a:latin typeface="Arial"/>
              </a:rPr>
              <a:t>sistemi</a:t>
            </a:r>
            <a:r>
              <a:rPr lang="en-US" dirty="0">
                <a:latin typeface="Arial"/>
              </a:rPr>
              <a:t> </a:t>
            </a:r>
            <a:r>
              <a:rPr lang="en-US" dirty="0" err="1">
                <a:latin typeface="Arial"/>
              </a:rPr>
              <a:t>informatik</a:t>
            </a:r>
            <a:r>
              <a:rPr lang="en-US" dirty="0">
                <a:latin typeface="Arial"/>
              </a:rPr>
              <a:t> </a:t>
            </a:r>
            <a:r>
              <a:rPr lang="en-US" dirty="0" err="1">
                <a:latin typeface="Arial"/>
              </a:rPr>
              <a:t>i</a:t>
            </a:r>
            <a:r>
              <a:rPr lang="en-US" dirty="0">
                <a:latin typeface="Arial"/>
              </a:rPr>
              <a:t> </a:t>
            </a:r>
            <a:r>
              <a:rPr lang="en-US" dirty="0" err="1">
                <a:latin typeface="Arial"/>
              </a:rPr>
              <a:t>thesarit</a:t>
            </a:r>
            <a:r>
              <a:rPr lang="en-US" dirty="0">
                <a:latin typeface="Arial"/>
              </a:rPr>
              <a:t> (</a:t>
            </a:r>
            <a:r>
              <a:rPr lang="en-US" dirty="0" err="1">
                <a:latin typeface="Arial"/>
              </a:rPr>
              <a:t>zyrtarisht</a:t>
            </a:r>
            <a:r>
              <a:rPr lang="en-US" dirty="0">
                <a:latin typeface="Arial"/>
              </a:rPr>
              <a:t> I </a:t>
            </a:r>
            <a:r>
              <a:rPr lang="en-US" dirty="0" err="1">
                <a:latin typeface="Arial"/>
              </a:rPr>
              <a:t>quajtur</a:t>
            </a:r>
            <a:r>
              <a:rPr lang="en-US" dirty="0">
                <a:latin typeface="Arial"/>
              </a:rPr>
              <a:t> </a:t>
            </a:r>
            <a:r>
              <a:rPr lang="en-US" dirty="0" err="1">
                <a:latin typeface="Arial"/>
              </a:rPr>
              <a:t>sistemi</a:t>
            </a:r>
            <a:r>
              <a:rPr lang="en-US" dirty="0">
                <a:latin typeface="Arial"/>
              </a:rPr>
              <a:t> </a:t>
            </a:r>
            <a:r>
              <a:rPr lang="en-US" dirty="0" err="1">
                <a:latin typeface="Arial"/>
              </a:rPr>
              <a:t>informatik</a:t>
            </a:r>
            <a:r>
              <a:rPr lang="en-US" dirty="0">
                <a:latin typeface="Arial"/>
              </a:rPr>
              <a:t> </a:t>
            </a:r>
            <a:r>
              <a:rPr lang="en-US" dirty="0" err="1">
                <a:latin typeface="Arial"/>
              </a:rPr>
              <a:t>financiar</a:t>
            </a:r>
            <a:r>
              <a:rPr lang="en-US" dirty="0">
                <a:latin typeface="Arial"/>
              </a:rPr>
              <a:t> </a:t>
            </a:r>
            <a:r>
              <a:rPr lang="en-US" dirty="0" err="1">
                <a:latin typeface="Arial"/>
              </a:rPr>
              <a:t>i</a:t>
            </a:r>
            <a:r>
              <a:rPr lang="en-US" dirty="0">
                <a:latin typeface="Arial"/>
              </a:rPr>
              <a:t> </a:t>
            </a:r>
            <a:r>
              <a:rPr lang="en-US" dirty="0" err="1">
                <a:latin typeface="Arial"/>
              </a:rPr>
              <a:t>Qeverisë</a:t>
            </a:r>
            <a:r>
              <a:rPr lang="en-US" dirty="0">
                <a:latin typeface="Arial"/>
              </a:rPr>
              <a:t>, SIQF10). </a:t>
            </a:r>
            <a:r>
              <a:rPr lang="en-US" dirty="0" err="1">
                <a:latin typeface="Arial"/>
              </a:rPr>
              <a:t>Funksionet</a:t>
            </a:r>
            <a:r>
              <a:rPr lang="en-US" dirty="0">
                <a:latin typeface="Arial"/>
              </a:rPr>
              <a:t> e </a:t>
            </a:r>
            <a:r>
              <a:rPr lang="en-US" dirty="0" err="1">
                <a:latin typeface="Arial"/>
              </a:rPr>
              <a:t>automatizuara</a:t>
            </a:r>
            <a:r>
              <a:rPr lang="en-US" dirty="0">
                <a:latin typeface="Arial"/>
              </a:rPr>
              <a:t> </a:t>
            </a:r>
            <a:r>
              <a:rPr lang="en-US" dirty="0" err="1">
                <a:latin typeface="Arial"/>
              </a:rPr>
              <a:t>nëpërmjet</a:t>
            </a:r>
            <a:r>
              <a:rPr lang="en-US" dirty="0">
                <a:latin typeface="Arial"/>
              </a:rPr>
              <a:t> </a:t>
            </a:r>
            <a:r>
              <a:rPr lang="en-US" dirty="0" err="1">
                <a:latin typeface="Arial"/>
              </a:rPr>
              <a:t>këtij</a:t>
            </a:r>
            <a:r>
              <a:rPr lang="en-US" dirty="0">
                <a:latin typeface="Arial"/>
              </a:rPr>
              <a:t> </a:t>
            </a:r>
            <a:r>
              <a:rPr lang="en-US" dirty="0" err="1">
                <a:latin typeface="Arial"/>
              </a:rPr>
              <a:t>sistemi</a:t>
            </a:r>
            <a:r>
              <a:rPr lang="en-US" dirty="0">
                <a:latin typeface="Arial"/>
              </a:rPr>
              <a:t> </a:t>
            </a:r>
            <a:r>
              <a:rPr lang="en-US" dirty="0" err="1">
                <a:latin typeface="Arial"/>
              </a:rPr>
              <a:t>përfshijnë</a:t>
            </a:r>
            <a:r>
              <a:rPr lang="en-US" dirty="0">
                <a:latin typeface="Arial"/>
              </a:rPr>
              <a:t> </a:t>
            </a:r>
            <a:r>
              <a:rPr lang="en-US" dirty="0" err="1">
                <a:latin typeface="Arial"/>
              </a:rPr>
              <a:t>zbatimin</a:t>
            </a:r>
            <a:r>
              <a:rPr lang="en-US" dirty="0">
                <a:latin typeface="Arial"/>
              </a:rPr>
              <a:t> e </a:t>
            </a:r>
            <a:r>
              <a:rPr lang="en-US" dirty="0" err="1">
                <a:latin typeface="Arial"/>
              </a:rPr>
              <a:t>buxhetit</a:t>
            </a:r>
            <a:r>
              <a:rPr lang="en-US" dirty="0">
                <a:latin typeface="Arial"/>
              </a:rPr>
              <a:t>, </a:t>
            </a:r>
            <a:r>
              <a:rPr lang="en-US" dirty="0" err="1">
                <a:latin typeface="Arial"/>
              </a:rPr>
              <a:t>menaxhimin</a:t>
            </a:r>
            <a:r>
              <a:rPr lang="en-US" dirty="0">
                <a:latin typeface="Arial"/>
              </a:rPr>
              <a:t> e </a:t>
            </a:r>
            <a:r>
              <a:rPr lang="en-US" dirty="0" err="1">
                <a:latin typeface="Arial"/>
              </a:rPr>
              <a:t>angazhimeve</a:t>
            </a:r>
            <a:r>
              <a:rPr lang="en-US" dirty="0">
                <a:latin typeface="Arial"/>
              </a:rPr>
              <a:t>, </a:t>
            </a:r>
            <a:r>
              <a:rPr lang="en-US" dirty="0" err="1">
                <a:latin typeface="Arial"/>
              </a:rPr>
              <a:t>menaxhimin</a:t>
            </a:r>
            <a:r>
              <a:rPr lang="en-US" dirty="0">
                <a:latin typeface="Arial"/>
              </a:rPr>
              <a:t> e </a:t>
            </a:r>
            <a:r>
              <a:rPr lang="en-US" dirty="0" err="1">
                <a:latin typeface="Arial"/>
              </a:rPr>
              <a:t>likuiditetit</a:t>
            </a:r>
            <a:r>
              <a:rPr lang="en-US" dirty="0">
                <a:latin typeface="Arial"/>
              </a:rPr>
              <a:t>, </a:t>
            </a:r>
            <a:r>
              <a:rPr lang="en-US" dirty="0" err="1">
                <a:latin typeface="Arial"/>
              </a:rPr>
              <a:t>kontabilitetin</a:t>
            </a:r>
            <a:r>
              <a:rPr lang="en-US" dirty="0">
                <a:latin typeface="Arial"/>
              </a:rPr>
              <a:t> </a:t>
            </a:r>
            <a:r>
              <a:rPr lang="en-US" dirty="0" err="1">
                <a:latin typeface="Arial"/>
              </a:rPr>
              <a:t>dhe</a:t>
            </a:r>
            <a:r>
              <a:rPr lang="en-US" dirty="0">
                <a:latin typeface="Arial"/>
              </a:rPr>
              <a:t> </a:t>
            </a:r>
            <a:r>
              <a:rPr lang="en-US" dirty="0" err="1">
                <a:latin typeface="Arial"/>
              </a:rPr>
              <a:t>raportimin</a:t>
            </a:r>
            <a:r>
              <a:rPr lang="en-US" dirty="0">
                <a:latin typeface="Arial"/>
              </a:rPr>
              <a:t>. </a:t>
            </a:r>
            <a:r>
              <a:rPr lang="en-US" dirty="0" err="1">
                <a:latin typeface="Arial"/>
              </a:rPr>
              <a:t>Vënë</a:t>
            </a:r>
            <a:r>
              <a:rPr lang="en-US" dirty="0">
                <a:latin typeface="Arial"/>
              </a:rPr>
              <a:t> </a:t>
            </a:r>
            <a:r>
              <a:rPr lang="en-US" dirty="0" err="1">
                <a:latin typeface="Arial"/>
              </a:rPr>
              <a:t>në</a:t>
            </a:r>
            <a:r>
              <a:rPr lang="en-US" dirty="0">
                <a:latin typeface="Arial"/>
              </a:rPr>
              <a:t> </a:t>
            </a:r>
            <a:r>
              <a:rPr lang="en-US" dirty="0" err="1">
                <a:latin typeface="Arial"/>
              </a:rPr>
              <a:t>zbatim</a:t>
            </a:r>
            <a:r>
              <a:rPr lang="en-US" dirty="0">
                <a:latin typeface="Arial"/>
              </a:rPr>
              <a:t> </a:t>
            </a:r>
            <a:r>
              <a:rPr lang="en-US" dirty="0" err="1">
                <a:latin typeface="Arial"/>
              </a:rPr>
              <a:t>në</a:t>
            </a:r>
            <a:r>
              <a:rPr lang="en-US" dirty="0">
                <a:latin typeface="Arial"/>
              </a:rPr>
              <a:t> 2010, </a:t>
            </a:r>
            <a:r>
              <a:rPr lang="en-US" dirty="0" err="1">
                <a:latin typeface="Arial"/>
              </a:rPr>
              <a:t>ky</a:t>
            </a:r>
            <a:r>
              <a:rPr lang="en-US" dirty="0">
                <a:latin typeface="Arial"/>
              </a:rPr>
              <a:t> </a:t>
            </a:r>
            <a:r>
              <a:rPr lang="en-US" dirty="0" err="1">
                <a:latin typeface="Arial"/>
              </a:rPr>
              <a:t>sistem</a:t>
            </a:r>
            <a:r>
              <a:rPr lang="en-US" dirty="0">
                <a:latin typeface="Arial"/>
              </a:rPr>
              <a:t> </a:t>
            </a:r>
            <a:r>
              <a:rPr lang="en-US" dirty="0" err="1">
                <a:latin typeface="Arial"/>
              </a:rPr>
              <a:t>është</a:t>
            </a:r>
            <a:r>
              <a:rPr lang="en-US" dirty="0">
                <a:latin typeface="Arial"/>
              </a:rPr>
              <a:t> </a:t>
            </a:r>
            <a:r>
              <a:rPr lang="en-US" dirty="0" err="1">
                <a:latin typeface="Arial"/>
              </a:rPr>
              <a:t>përdorur</a:t>
            </a:r>
            <a:r>
              <a:rPr lang="en-US" dirty="0">
                <a:latin typeface="Arial"/>
              </a:rPr>
              <a:t> </a:t>
            </a:r>
            <a:r>
              <a:rPr lang="en-US" dirty="0" err="1">
                <a:latin typeface="Arial"/>
              </a:rPr>
              <a:t>fillimisht</a:t>
            </a:r>
            <a:r>
              <a:rPr lang="en-US" dirty="0">
                <a:latin typeface="Arial"/>
              </a:rPr>
              <a:t> </a:t>
            </a:r>
            <a:r>
              <a:rPr lang="en-US" dirty="0" err="1">
                <a:latin typeface="Arial"/>
              </a:rPr>
              <a:t>nga</a:t>
            </a:r>
            <a:r>
              <a:rPr lang="en-US" dirty="0">
                <a:latin typeface="Arial"/>
              </a:rPr>
              <a:t> </a:t>
            </a:r>
            <a:r>
              <a:rPr lang="en-US" dirty="0" err="1">
                <a:latin typeface="Arial"/>
              </a:rPr>
              <a:t>Drejtoria</a:t>
            </a:r>
            <a:r>
              <a:rPr lang="en-US" dirty="0">
                <a:latin typeface="Arial"/>
              </a:rPr>
              <a:t> e </a:t>
            </a:r>
            <a:r>
              <a:rPr lang="en-US" dirty="0" err="1">
                <a:latin typeface="Arial"/>
              </a:rPr>
              <a:t>Përgjithshme</a:t>
            </a:r>
            <a:r>
              <a:rPr lang="en-US" dirty="0">
                <a:latin typeface="Arial"/>
              </a:rPr>
              <a:t> e </a:t>
            </a:r>
            <a:r>
              <a:rPr lang="en-US" dirty="0" err="1">
                <a:latin typeface="Arial"/>
              </a:rPr>
              <a:t>Thesarit</a:t>
            </a:r>
            <a:r>
              <a:rPr lang="en-US" dirty="0">
                <a:latin typeface="Arial"/>
              </a:rPr>
              <a:t>, </a:t>
            </a:r>
            <a:r>
              <a:rPr lang="en-US" dirty="0" err="1">
                <a:latin typeface="Arial"/>
              </a:rPr>
              <a:t>degët</a:t>
            </a:r>
            <a:r>
              <a:rPr lang="en-US" dirty="0">
                <a:latin typeface="Arial"/>
              </a:rPr>
              <a:t> e </a:t>
            </a:r>
            <a:r>
              <a:rPr lang="en-US" dirty="0" err="1">
                <a:latin typeface="Arial"/>
              </a:rPr>
              <a:t>thesarit</a:t>
            </a:r>
            <a:r>
              <a:rPr lang="en-US" dirty="0">
                <a:latin typeface="Arial"/>
              </a:rPr>
              <a:t> </a:t>
            </a:r>
            <a:r>
              <a:rPr lang="en-US" dirty="0" err="1">
                <a:latin typeface="Arial"/>
              </a:rPr>
              <a:t>dhe</a:t>
            </a:r>
            <a:r>
              <a:rPr lang="en-US" dirty="0">
                <a:latin typeface="Arial"/>
              </a:rPr>
              <a:t> </a:t>
            </a:r>
            <a:r>
              <a:rPr lang="en-US" dirty="0" err="1">
                <a:latin typeface="Arial"/>
              </a:rPr>
              <a:t>Drejtoria</a:t>
            </a:r>
            <a:r>
              <a:rPr lang="en-US" dirty="0">
                <a:latin typeface="Arial"/>
              </a:rPr>
              <a:t> e </a:t>
            </a:r>
            <a:r>
              <a:rPr lang="en-US" dirty="0" err="1">
                <a:latin typeface="Arial"/>
              </a:rPr>
              <a:t>Përgjithshme</a:t>
            </a:r>
            <a:r>
              <a:rPr lang="en-US" dirty="0">
                <a:latin typeface="Arial"/>
              </a:rPr>
              <a:t> </a:t>
            </a:r>
            <a:r>
              <a:rPr lang="en-US" dirty="0" err="1">
                <a:latin typeface="Arial"/>
              </a:rPr>
              <a:t>Buxhetit</a:t>
            </a:r>
            <a:r>
              <a:rPr lang="en-US" dirty="0">
                <a:latin typeface="Arial"/>
              </a:rPr>
              <a:t>. </a:t>
            </a:r>
            <a:r>
              <a:rPr lang="en-US" dirty="0" err="1">
                <a:latin typeface="Arial"/>
              </a:rPr>
              <a:t>Por</a:t>
            </a:r>
            <a:r>
              <a:rPr lang="en-US" dirty="0">
                <a:latin typeface="Arial"/>
              </a:rPr>
              <a:t> u pa se </a:t>
            </a:r>
            <a:r>
              <a:rPr lang="en-US" dirty="0" err="1">
                <a:latin typeface="Arial"/>
              </a:rPr>
              <a:t>ky</a:t>
            </a:r>
            <a:r>
              <a:rPr lang="en-US" dirty="0">
                <a:latin typeface="Arial"/>
              </a:rPr>
              <a:t> </a:t>
            </a:r>
            <a:r>
              <a:rPr lang="en-US" dirty="0" err="1">
                <a:latin typeface="Arial"/>
              </a:rPr>
              <a:t>sistem</a:t>
            </a:r>
            <a:r>
              <a:rPr lang="en-US" dirty="0">
                <a:latin typeface="Arial"/>
              </a:rPr>
              <a:t> do </a:t>
            </a:r>
            <a:r>
              <a:rPr lang="en-US" dirty="0" err="1">
                <a:latin typeface="Arial"/>
              </a:rPr>
              <a:t>të</a:t>
            </a:r>
            <a:r>
              <a:rPr lang="en-US" dirty="0">
                <a:latin typeface="Arial"/>
              </a:rPr>
              <a:t> </a:t>
            </a:r>
            <a:r>
              <a:rPr lang="en-US" dirty="0" err="1">
                <a:latin typeface="Arial"/>
              </a:rPr>
              <a:t>ishte</a:t>
            </a:r>
            <a:r>
              <a:rPr lang="en-US" dirty="0">
                <a:latin typeface="Arial"/>
              </a:rPr>
              <a:t> </a:t>
            </a:r>
            <a:r>
              <a:rPr lang="en-US" dirty="0" err="1">
                <a:latin typeface="Arial"/>
              </a:rPr>
              <a:t>edhe</a:t>
            </a:r>
            <a:r>
              <a:rPr lang="en-US" dirty="0">
                <a:latin typeface="Arial"/>
              </a:rPr>
              <a:t> </a:t>
            </a:r>
            <a:r>
              <a:rPr lang="en-US" dirty="0" err="1">
                <a:latin typeface="Arial"/>
              </a:rPr>
              <a:t>më</a:t>
            </a:r>
            <a:r>
              <a:rPr lang="en-US" dirty="0">
                <a:latin typeface="Arial"/>
              </a:rPr>
              <a:t> </a:t>
            </a:r>
            <a:r>
              <a:rPr lang="en-US" dirty="0" err="1">
                <a:latin typeface="Arial"/>
              </a:rPr>
              <a:t>efektiv</a:t>
            </a:r>
            <a:r>
              <a:rPr lang="en-US" dirty="0">
                <a:latin typeface="Arial"/>
              </a:rPr>
              <a:t> </a:t>
            </a:r>
            <a:r>
              <a:rPr lang="en-US" dirty="0" err="1">
                <a:latin typeface="Arial"/>
              </a:rPr>
              <a:t>nëse</a:t>
            </a:r>
            <a:r>
              <a:rPr lang="en-US" dirty="0">
                <a:latin typeface="Arial"/>
              </a:rPr>
              <a:t> </a:t>
            </a:r>
            <a:r>
              <a:rPr lang="en-US" dirty="0" err="1">
                <a:latin typeface="Arial"/>
              </a:rPr>
              <a:t>edhe</a:t>
            </a:r>
            <a:r>
              <a:rPr lang="en-US" dirty="0">
                <a:latin typeface="Arial"/>
              </a:rPr>
              <a:t> </a:t>
            </a:r>
            <a:r>
              <a:rPr lang="en-US" dirty="0" err="1">
                <a:latin typeface="Arial"/>
              </a:rPr>
              <a:t>njësive</a:t>
            </a:r>
            <a:r>
              <a:rPr lang="en-US" dirty="0">
                <a:latin typeface="Arial"/>
              </a:rPr>
              <a:t> </a:t>
            </a:r>
            <a:r>
              <a:rPr lang="en-US" dirty="0" err="1">
                <a:latin typeface="Arial"/>
              </a:rPr>
              <a:t>shpenzuese</a:t>
            </a:r>
            <a:r>
              <a:rPr lang="en-US" dirty="0">
                <a:latin typeface="Arial"/>
              </a:rPr>
              <a:t> u </a:t>
            </a:r>
            <a:r>
              <a:rPr lang="en-US" dirty="0" err="1">
                <a:latin typeface="Arial"/>
              </a:rPr>
              <a:t>jepeshin</a:t>
            </a:r>
            <a:r>
              <a:rPr lang="en-US" dirty="0">
                <a:latin typeface="Arial"/>
              </a:rPr>
              <a:t> </a:t>
            </a:r>
            <a:r>
              <a:rPr lang="en-US" dirty="0" err="1">
                <a:latin typeface="Arial"/>
              </a:rPr>
              <a:t>të</a:t>
            </a:r>
            <a:r>
              <a:rPr lang="en-US" dirty="0">
                <a:latin typeface="Arial"/>
              </a:rPr>
              <a:t> </a:t>
            </a:r>
            <a:r>
              <a:rPr lang="en-US" dirty="0" err="1">
                <a:latin typeface="Arial"/>
              </a:rPr>
              <a:t>drejta</a:t>
            </a:r>
            <a:r>
              <a:rPr lang="en-US" dirty="0">
                <a:latin typeface="Arial"/>
              </a:rPr>
              <a:t> </a:t>
            </a:r>
            <a:r>
              <a:rPr lang="en-US" dirty="0" err="1">
                <a:latin typeface="Arial"/>
              </a:rPr>
              <a:t>në</a:t>
            </a:r>
            <a:r>
              <a:rPr lang="en-US" dirty="0">
                <a:latin typeface="Arial"/>
              </a:rPr>
              <a:t> </a:t>
            </a:r>
            <a:r>
              <a:rPr lang="en-US" dirty="0" err="1">
                <a:latin typeface="Arial"/>
              </a:rPr>
              <a:t>të</a:t>
            </a:r>
            <a:r>
              <a:rPr lang="en-US" dirty="0">
                <a:latin typeface="Arial"/>
              </a:rPr>
              <a:t>. </a:t>
            </a:r>
            <a:r>
              <a:rPr lang="en-US" dirty="0" err="1">
                <a:latin typeface="Arial"/>
              </a:rPr>
              <a:t>Testimi</a:t>
            </a:r>
            <a:r>
              <a:rPr lang="en-US" dirty="0">
                <a:latin typeface="Arial"/>
              </a:rPr>
              <a:t> pilot </a:t>
            </a:r>
            <a:r>
              <a:rPr lang="en-US" dirty="0" err="1">
                <a:latin typeface="Arial"/>
              </a:rPr>
              <a:t>i</a:t>
            </a:r>
            <a:r>
              <a:rPr lang="en-US" dirty="0">
                <a:latin typeface="Arial"/>
              </a:rPr>
              <a:t> </a:t>
            </a:r>
            <a:r>
              <a:rPr lang="en-US" dirty="0" err="1">
                <a:latin typeface="Arial"/>
              </a:rPr>
              <a:t>dhënies</a:t>
            </a:r>
            <a:r>
              <a:rPr lang="en-US" dirty="0">
                <a:latin typeface="Arial"/>
              </a:rPr>
              <a:t> </a:t>
            </a:r>
            <a:r>
              <a:rPr lang="en-US" dirty="0" err="1">
                <a:latin typeface="Arial"/>
              </a:rPr>
              <a:t>së</a:t>
            </a:r>
            <a:r>
              <a:rPr lang="en-US" dirty="0">
                <a:latin typeface="Arial"/>
              </a:rPr>
              <a:t> </a:t>
            </a:r>
            <a:r>
              <a:rPr lang="en-US" dirty="0" err="1">
                <a:latin typeface="Arial"/>
              </a:rPr>
              <a:t>të</a:t>
            </a:r>
            <a:r>
              <a:rPr lang="en-US" dirty="0">
                <a:latin typeface="Arial"/>
              </a:rPr>
              <a:t> </a:t>
            </a:r>
            <a:r>
              <a:rPr lang="en-US" dirty="0" err="1">
                <a:latin typeface="Arial"/>
              </a:rPr>
              <a:t>drejtave</a:t>
            </a:r>
            <a:r>
              <a:rPr lang="en-US" dirty="0">
                <a:latin typeface="Arial"/>
              </a:rPr>
              <a:t> </a:t>
            </a:r>
            <a:r>
              <a:rPr lang="en-US" dirty="0" err="1">
                <a:latin typeface="Arial"/>
              </a:rPr>
              <a:t>të</a:t>
            </a:r>
            <a:r>
              <a:rPr lang="en-US" dirty="0">
                <a:latin typeface="Arial"/>
              </a:rPr>
              <a:t> </a:t>
            </a:r>
            <a:r>
              <a:rPr lang="en-US" dirty="0" err="1">
                <a:latin typeface="Arial"/>
              </a:rPr>
              <a:t>drejtpërdrejta</a:t>
            </a:r>
            <a:r>
              <a:rPr lang="en-US" dirty="0">
                <a:latin typeface="Arial"/>
              </a:rPr>
              <a:t> </a:t>
            </a:r>
            <a:r>
              <a:rPr lang="en-US" dirty="0" err="1">
                <a:latin typeface="Arial"/>
              </a:rPr>
              <a:t>në</a:t>
            </a:r>
            <a:r>
              <a:rPr lang="en-US" dirty="0">
                <a:latin typeface="Arial"/>
              </a:rPr>
              <a:t> </a:t>
            </a:r>
            <a:r>
              <a:rPr lang="en-US" dirty="0" err="1">
                <a:latin typeface="Arial"/>
              </a:rPr>
              <a:t>këtë</a:t>
            </a:r>
            <a:r>
              <a:rPr lang="en-US" dirty="0">
                <a:latin typeface="Arial"/>
              </a:rPr>
              <a:t> </a:t>
            </a:r>
            <a:r>
              <a:rPr lang="en-US" dirty="0" err="1">
                <a:latin typeface="Arial"/>
              </a:rPr>
              <a:t>sistem</a:t>
            </a:r>
            <a:r>
              <a:rPr lang="en-US" dirty="0">
                <a:latin typeface="Arial"/>
              </a:rPr>
              <a:t> ka </a:t>
            </a:r>
            <a:r>
              <a:rPr lang="en-US" dirty="0" err="1">
                <a:latin typeface="Arial"/>
              </a:rPr>
              <a:t>nxjerrë</a:t>
            </a:r>
            <a:r>
              <a:rPr lang="en-US" dirty="0">
                <a:latin typeface="Arial"/>
              </a:rPr>
              <a:t> </a:t>
            </a:r>
            <a:r>
              <a:rPr lang="en-US" dirty="0" err="1">
                <a:latin typeface="Arial"/>
              </a:rPr>
              <a:t>në</a:t>
            </a:r>
            <a:r>
              <a:rPr lang="en-US" dirty="0">
                <a:latin typeface="Arial"/>
              </a:rPr>
              <a:t> </a:t>
            </a:r>
            <a:r>
              <a:rPr lang="en-US" dirty="0" err="1">
                <a:latin typeface="Arial"/>
              </a:rPr>
              <a:t>pah</a:t>
            </a:r>
            <a:r>
              <a:rPr lang="en-US" dirty="0">
                <a:latin typeface="Arial"/>
              </a:rPr>
              <a:t> </a:t>
            </a:r>
            <a:r>
              <a:rPr lang="en-US" dirty="0" err="1">
                <a:latin typeface="Arial"/>
              </a:rPr>
              <a:t>kufizime</a:t>
            </a:r>
            <a:r>
              <a:rPr lang="en-US" dirty="0">
                <a:latin typeface="Arial"/>
              </a:rPr>
              <a:t> </a:t>
            </a:r>
            <a:r>
              <a:rPr lang="en-US" dirty="0" err="1">
                <a:latin typeface="Arial"/>
              </a:rPr>
              <a:t>teknike</a:t>
            </a:r>
            <a:r>
              <a:rPr lang="en-US" dirty="0">
                <a:latin typeface="Arial"/>
              </a:rPr>
              <a:t> </a:t>
            </a:r>
            <a:r>
              <a:rPr lang="en-US" dirty="0" err="1">
                <a:latin typeface="Arial"/>
              </a:rPr>
              <a:t>dhe</a:t>
            </a:r>
            <a:r>
              <a:rPr lang="en-US" dirty="0">
                <a:latin typeface="Arial"/>
              </a:rPr>
              <a:t> </a:t>
            </a:r>
            <a:r>
              <a:rPr lang="en-US" dirty="0" err="1">
                <a:latin typeface="Arial"/>
              </a:rPr>
              <a:t>financiare</a:t>
            </a:r>
            <a:r>
              <a:rPr lang="en-US" dirty="0">
                <a:latin typeface="Arial"/>
              </a:rPr>
              <a:t> </a:t>
            </a:r>
            <a:r>
              <a:rPr lang="en-US" dirty="0" err="1">
                <a:latin typeface="Arial"/>
              </a:rPr>
              <a:t>madhore</a:t>
            </a:r>
            <a:r>
              <a:rPr lang="en-US" dirty="0">
                <a:latin typeface="Arial"/>
              </a:rPr>
              <a:t> </a:t>
            </a:r>
            <a:r>
              <a:rPr lang="en-US" dirty="0" err="1">
                <a:latin typeface="Arial"/>
              </a:rPr>
              <a:t>mbi</a:t>
            </a:r>
            <a:r>
              <a:rPr lang="en-US" dirty="0">
                <a:latin typeface="Arial"/>
              </a:rPr>
              <a:t> </a:t>
            </a:r>
            <a:r>
              <a:rPr lang="en-US" dirty="0" err="1">
                <a:latin typeface="Arial"/>
              </a:rPr>
              <a:t>zbatimin</a:t>
            </a:r>
            <a:r>
              <a:rPr lang="en-US" dirty="0">
                <a:latin typeface="Arial"/>
              </a:rPr>
              <a:t> e </a:t>
            </a:r>
            <a:r>
              <a:rPr lang="en-US" dirty="0" err="1">
                <a:latin typeface="Arial"/>
              </a:rPr>
              <a:t>tij</a:t>
            </a:r>
            <a:r>
              <a:rPr lang="en-US" dirty="0">
                <a:latin typeface="Arial"/>
              </a:rPr>
              <a:t> (</a:t>
            </a:r>
            <a:r>
              <a:rPr lang="en-US" dirty="0" err="1">
                <a:latin typeface="Arial"/>
              </a:rPr>
              <a:t>për</a:t>
            </a:r>
            <a:r>
              <a:rPr lang="en-US" dirty="0">
                <a:latin typeface="Arial"/>
              </a:rPr>
              <a:t> </a:t>
            </a:r>
            <a:r>
              <a:rPr lang="en-US" dirty="0" err="1">
                <a:latin typeface="Arial"/>
              </a:rPr>
              <a:t>shkak</a:t>
            </a:r>
            <a:r>
              <a:rPr lang="en-US" dirty="0">
                <a:latin typeface="Arial"/>
              </a:rPr>
              <a:t> </a:t>
            </a:r>
            <a:r>
              <a:rPr lang="en-US" dirty="0" err="1">
                <a:latin typeface="Arial"/>
              </a:rPr>
              <a:t>të</a:t>
            </a:r>
            <a:r>
              <a:rPr lang="en-US" dirty="0">
                <a:latin typeface="Arial"/>
              </a:rPr>
              <a:t> </a:t>
            </a:r>
            <a:r>
              <a:rPr lang="en-US" dirty="0" err="1">
                <a:latin typeface="Arial"/>
              </a:rPr>
              <a:t>nevojave</a:t>
            </a:r>
            <a:r>
              <a:rPr lang="en-US" dirty="0">
                <a:latin typeface="Arial"/>
              </a:rPr>
              <a:t> </a:t>
            </a:r>
            <a:r>
              <a:rPr lang="en-US" dirty="0" err="1">
                <a:latin typeface="Arial"/>
              </a:rPr>
              <a:t>për</a:t>
            </a:r>
            <a:r>
              <a:rPr lang="en-US" dirty="0">
                <a:latin typeface="Arial"/>
              </a:rPr>
              <a:t> </a:t>
            </a:r>
            <a:r>
              <a:rPr lang="en-US" dirty="0" err="1">
                <a:latin typeface="Arial"/>
              </a:rPr>
              <a:t>të</a:t>
            </a:r>
            <a:r>
              <a:rPr lang="en-US" dirty="0">
                <a:latin typeface="Arial"/>
              </a:rPr>
              <a:t> </a:t>
            </a:r>
            <a:r>
              <a:rPr lang="en-US" dirty="0" err="1">
                <a:latin typeface="Arial"/>
              </a:rPr>
              <a:t>bërë</a:t>
            </a:r>
            <a:r>
              <a:rPr lang="en-US" dirty="0">
                <a:latin typeface="Arial"/>
              </a:rPr>
              <a:t> </a:t>
            </a:r>
            <a:r>
              <a:rPr lang="en-US" dirty="0" err="1">
                <a:latin typeface="Arial"/>
              </a:rPr>
              <a:t>ndryshime</a:t>
            </a:r>
            <a:r>
              <a:rPr lang="en-US" dirty="0">
                <a:latin typeface="Arial"/>
              </a:rPr>
              <a:t> </a:t>
            </a:r>
            <a:r>
              <a:rPr lang="en-US" dirty="0" err="1">
                <a:latin typeface="Arial"/>
              </a:rPr>
              <a:t>në</a:t>
            </a:r>
            <a:r>
              <a:rPr lang="en-US" dirty="0">
                <a:latin typeface="Arial"/>
              </a:rPr>
              <a:t> </a:t>
            </a:r>
            <a:r>
              <a:rPr lang="en-US" dirty="0" err="1">
                <a:latin typeface="Arial"/>
              </a:rPr>
              <a:t>softuer</a:t>
            </a:r>
            <a:r>
              <a:rPr lang="en-US" dirty="0">
                <a:latin typeface="Arial"/>
              </a:rPr>
              <a:t> </a:t>
            </a:r>
            <a:r>
              <a:rPr lang="en-US" dirty="0" err="1">
                <a:latin typeface="Arial"/>
              </a:rPr>
              <a:t>dhe</a:t>
            </a:r>
            <a:r>
              <a:rPr lang="en-US" dirty="0">
                <a:latin typeface="Arial"/>
              </a:rPr>
              <a:t> </a:t>
            </a:r>
            <a:r>
              <a:rPr lang="en-US" dirty="0" err="1">
                <a:latin typeface="Arial"/>
              </a:rPr>
              <a:t>të</a:t>
            </a:r>
            <a:r>
              <a:rPr lang="en-US" dirty="0">
                <a:latin typeface="Arial"/>
              </a:rPr>
              <a:t> </a:t>
            </a:r>
            <a:r>
              <a:rPr lang="en-US" dirty="0" err="1">
                <a:latin typeface="Arial"/>
              </a:rPr>
              <a:t>kostove</a:t>
            </a:r>
            <a:r>
              <a:rPr lang="en-US" dirty="0">
                <a:latin typeface="Arial"/>
              </a:rPr>
              <a:t> </a:t>
            </a:r>
            <a:r>
              <a:rPr lang="en-US" dirty="0" err="1">
                <a:latin typeface="Arial"/>
              </a:rPr>
              <a:t>të</a:t>
            </a:r>
            <a:r>
              <a:rPr lang="en-US" dirty="0">
                <a:latin typeface="Arial"/>
              </a:rPr>
              <a:t> </a:t>
            </a:r>
            <a:r>
              <a:rPr lang="en-US" dirty="0" err="1">
                <a:latin typeface="Arial"/>
              </a:rPr>
              <a:t>larta</a:t>
            </a:r>
            <a:r>
              <a:rPr lang="en-US" dirty="0">
                <a:latin typeface="Arial"/>
              </a:rPr>
              <a:t> </a:t>
            </a:r>
            <a:r>
              <a:rPr lang="en-US" dirty="0" err="1">
                <a:latin typeface="Arial"/>
              </a:rPr>
              <a:t>të</a:t>
            </a:r>
            <a:r>
              <a:rPr lang="en-US" dirty="0">
                <a:latin typeface="Arial"/>
              </a:rPr>
              <a:t> </a:t>
            </a:r>
            <a:r>
              <a:rPr lang="en-US" dirty="0" err="1">
                <a:latin typeface="Arial"/>
              </a:rPr>
              <a:t>licencimit</a:t>
            </a:r>
            <a:r>
              <a:rPr lang="en-US" dirty="0">
                <a:latin typeface="Arial"/>
              </a:rPr>
              <a:t>). </a:t>
            </a:r>
            <a:r>
              <a:rPr lang="en-US" dirty="0" err="1">
                <a:latin typeface="Arial"/>
              </a:rPr>
              <a:t>Më</a:t>
            </a:r>
            <a:r>
              <a:rPr lang="en-US" dirty="0">
                <a:latin typeface="Arial"/>
              </a:rPr>
              <a:t> pas u </a:t>
            </a:r>
            <a:r>
              <a:rPr lang="en-US" dirty="0" err="1">
                <a:latin typeface="Arial"/>
              </a:rPr>
              <a:t>vendos</a:t>
            </a:r>
            <a:r>
              <a:rPr lang="en-US" dirty="0">
                <a:latin typeface="Arial"/>
              </a:rPr>
              <a:t> </a:t>
            </a:r>
            <a:r>
              <a:rPr lang="en-US" dirty="0" err="1">
                <a:latin typeface="Arial"/>
              </a:rPr>
              <a:t>të</a:t>
            </a:r>
            <a:r>
              <a:rPr lang="en-US" dirty="0">
                <a:latin typeface="Arial"/>
              </a:rPr>
              <a:t> </a:t>
            </a:r>
            <a:r>
              <a:rPr lang="en-US" dirty="0" err="1">
                <a:latin typeface="Arial"/>
              </a:rPr>
              <a:t>krijohej</a:t>
            </a:r>
            <a:r>
              <a:rPr lang="en-US" dirty="0">
                <a:latin typeface="Arial"/>
              </a:rPr>
              <a:t> </a:t>
            </a:r>
            <a:r>
              <a:rPr lang="en-US" dirty="0" err="1">
                <a:latin typeface="Arial"/>
              </a:rPr>
              <a:t>një</a:t>
            </a:r>
            <a:r>
              <a:rPr lang="en-US" dirty="0">
                <a:latin typeface="Arial"/>
              </a:rPr>
              <a:t> portal </a:t>
            </a:r>
            <a:r>
              <a:rPr lang="en-US" dirty="0" err="1">
                <a:latin typeface="Arial"/>
              </a:rPr>
              <a:t>në</a:t>
            </a:r>
            <a:r>
              <a:rPr lang="en-US" dirty="0">
                <a:latin typeface="Arial"/>
              </a:rPr>
              <a:t> </a:t>
            </a:r>
            <a:r>
              <a:rPr lang="en-US" dirty="0" err="1">
                <a:latin typeface="Arial"/>
              </a:rPr>
              <a:t>rrjet</a:t>
            </a:r>
            <a:r>
              <a:rPr lang="en-US" dirty="0">
                <a:latin typeface="Arial"/>
              </a:rPr>
              <a:t> </a:t>
            </a:r>
            <a:r>
              <a:rPr lang="en-US" dirty="0" err="1">
                <a:latin typeface="Arial"/>
              </a:rPr>
              <a:t>për</a:t>
            </a:r>
            <a:r>
              <a:rPr lang="en-US" dirty="0">
                <a:latin typeface="Arial"/>
              </a:rPr>
              <a:t> </a:t>
            </a:r>
            <a:r>
              <a:rPr lang="en-US" dirty="0" err="1">
                <a:latin typeface="Arial"/>
              </a:rPr>
              <a:t>t›u</a:t>
            </a:r>
            <a:r>
              <a:rPr lang="en-US" dirty="0">
                <a:latin typeface="Arial"/>
              </a:rPr>
              <a:t> </a:t>
            </a:r>
            <a:r>
              <a:rPr lang="en-US" dirty="0" err="1">
                <a:latin typeface="Arial"/>
              </a:rPr>
              <a:t>dhënë</a:t>
            </a:r>
            <a:r>
              <a:rPr lang="en-US" dirty="0">
                <a:latin typeface="Arial"/>
              </a:rPr>
              <a:t> </a:t>
            </a:r>
            <a:r>
              <a:rPr lang="en-US" dirty="0" err="1">
                <a:latin typeface="Arial"/>
              </a:rPr>
              <a:t>njësive</a:t>
            </a:r>
            <a:r>
              <a:rPr lang="en-US" dirty="0">
                <a:latin typeface="Arial"/>
              </a:rPr>
              <a:t> </a:t>
            </a:r>
            <a:r>
              <a:rPr lang="en-US" dirty="0" err="1">
                <a:latin typeface="Arial"/>
              </a:rPr>
              <a:t>shpenzuese</a:t>
            </a:r>
            <a:r>
              <a:rPr lang="en-US" dirty="0">
                <a:latin typeface="Arial"/>
              </a:rPr>
              <a:t> </a:t>
            </a:r>
            <a:r>
              <a:rPr lang="en-US" dirty="0" err="1">
                <a:latin typeface="Arial"/>
              </a:rPr>
              <a:t>të</a:t>
            </a:r>
            <a:r>
              <a:rPr lang="en-US" dirty="0">
                <a:latin typeface="Arial"/>
              </a:rPr>
              <a:t> </a:t>
            </a:r>
            <a:r>
              <a:rPr lang="en-US" dirty="0" err="1">
                <a:latin typeface="Arial"/>
              </a:rPr>
              <a:t>drejta</a:t>
            </a:r>
            <a:r>
              <a:rPr lang="en-US" dirty="0">
                <a:latin typeface="Arial"/>
              </a:rPr>
              <a:t> (pa </a:t>
            </a:r>
            <a:r>
              <a:rPr lang="en-US" dirty="0" err="1">
                <a:latin typeface="Arial"/>
              </a:rPr>
              <a:t>pagesë</a:t>
            </a:r>
            <a:r>
              <a:rPr lang="en-US" dirty="0">
                <a:latin typeface="Arial"/>
              </a:rPr>
              <a:t> </a:t>
            </a:r>
            <a:r>
              <a:rPr lang="en-US" dirty="0" err="1">
                <a:latin typeface="Arial"/>
              </a:rPr>
              <a:t>ose</a:t>
            </a:r>
            <a:r>
              <a:rPr lang="en-US" dirty="0">
                <a:latin typeface="Arial"/>
              </a:rPr>
              <a:t> me </a:t>
            </a:r>
            <a:r>
              <a:rPr lang="en-US" dirty="0" err="1">
                <a:latin typeface="Arial"/>
              </a:rPr>
              <a:t>kosto</a:t>
            </a:r>
            <a:r>
              <a:rPr lang="en-US" dirty="0">
                <a:latin typeface="Arial"/>
              </a:rPr>
              <a:t> </a:t>
            </a:r>
            <a:r>
              <a:rPr lang="en-US" dirty="0" err="1">
                <a:latin typeface="Arial"/>
              </a:rPr>
              <a:t>të</a:t>
            </a:r>
            <a:r>
              <a:rPr lang="en-US" dirty="0">
                <a:latin typeface="Arial"/>
              </a:rPr>
              <a:t> </a:t>
            </a:r>
            <a:r>
              <a:rPr lang="en-US" dirty="0" err="1">
                <a:latin typeface="Arial"/>
              </a:rPr>
              <a:t>ulët</a:t>
            </a:r>
            <a:r>
              <a:rPr lang="en-US" dirty="0">
                <a:latin typeface="Arial"/>
              </a:rPr>
              <a:t>) </a:t>
            </a:r>
            <a:r>
              <a:rPr lang="en-US" dirty="0" err="1">
                <a:latin typeface="Arial"/>
              </a:rPr>
              <a:t>në</a:t>
            </a:r>
            <a:r>
              <a:rPr lang="en-US" dirty="0">
                <a:latin typeface="Arial"/>
              </a:rPr>
              <a:t> </a:t>
            </a:r>
            <a:r>
              <a:rPr lang="en-US" dirty="0" err="1">
                <a:latin typeface="Arial"/>
              </a:rPr>
              <a:t>atë</a:t>
            </a:r>
            <a:r>
              <a:rPr lang="en-US" dirty="0">
                <a:latin typeface="Arial"/>
              </a:rPr>
              <a:t> </a:t>
            </a:r>
            <a:r>
              <a:rPr lang="en-US" dirty="0" err="1">
                <a:latin typeface="Arial"/>
              </a:rPr>
              <a:t>funksionalitet</a:t>
            </a:r>
            <a:r>
              <a:rPr lang="en-US" dirty="0">
                <a:latin typeface="Arial"/>
              </a:rPr>
              <a:t> </a:t>
            </a:r>
            <a:r>
              <a:rPr lang="en-US" dirty="0" err="1">
                <a:latin typeface="Arial"/>
              </a:rPr>
              <a:t>të</a:t>
            </a:r>
            <a:r>
              <a:rPr lang="en-US" dirty="0">
                <a:latin typeface="Arial"/>
              </a:rPr>
              <a:t> </a:t>
            </a:r>
            <a:r>
              <a:rPr lang="en-US" dirty="0" err="1">
                <a:latin typeface="Arial"/>
              </a:rPr>
              <a:t>sistemit</a:t>
            </a:r>
            <a:r>
              <a:rPr lang="en-US" dirty="0">
                <a:latin typeface="Arial"/>
              </a:rPr>
              <a:t> </a:t>
            </a:r>
            <a:r>
              <a:rPr lang="en-US" dirty="0" err="1">
                <a:latin typeface="Arial"/>
              </a:rPr>
              <a:t>që</a:t>
            </a:r>
            <a:r>
              <a:rPr lang="en-US" dirty="0">
                <a:latin typeface="Arial"/>
              </a:rPr>
              <a:t> </a:t>
            </a:r>
            <a:r>
              <a:rPr lang="en-US" dirty="0" err="1">
                <a:latin typeface="Arial"/>
              </a:rPr>
              <a:t>nevojitet</a:t>
            </a:r>
            <a:r>
              <a:rPr lang="en-US" dirty="0">
                <a:latin typeface="Arial"/>
              </a:rPr>
              <a:t> </a:t>
            </a:r>
            <a:r>
              <a:rPr lang="en-US" dirty="0" err="1">
                <a:latin typeface="Arial"/>
              </a:rPr>
              <a:t>në</a:t>
            </a:r>
            <a:r>
              <a:rPr lang="en-US" dirty="0">
                <a:latin typeface="Arial"/>
              </a:rPr>
              <a:t> </a:t>
            </a:r>
            <a:r>
              <a:rPr lang="en-US" dirty="0" err="1">
                <a:latin typeface="Arial"/>
              </a:rPr>
              <a:t>nivelin</a:t>
            </a:r>
            <a:r>
              <a:rPr lang="en-US" dirty="0">
                <a:latin typeface="Arial"/>
              </a:rPr>
              <a:t> e </a:t>
            </a:r>
            <a:r>
              <a:rPr lang="en-US" dirty="0" err="1">
                <a:latin typeface="Arial"/>
              </a:rPr>
              <a:t>tyre</a:t>
            </a:r>
            <a:r>
              <a:rPr lang="en-US" dirty="0">
                <a:latin typeface="Arial"/>
              </a:rPr>
              <a:t>. </a:t>
            </a:r>
            <a:r>
              <a:rPr lang="en-US" dirty="0" err="1">
                <a:latin typeface="Arial"/>
              </a:rPr>
              <a:t>Aktualisht</a:t>
            </a:r>
            <a:r>
              <a:rPr lang="en-US" dirty="0">
                <a:latin typeface="Arial"/>
              </a:rPr>
              <a:t>, MF </a:t>
            </a:r>
            <a:r>
              <a:rPr lang="en-US" dirty="0" err="1">
                <a:latin typeface="Arial"/>
              </a:rPr>
              <a:t>po</a:t>
            </a:r>
            <a:r>
              <a:rPr lang="en-US" dirty="0">
                <a:latin typeface="Arial"/>
              </a:rPr>
              <a:t> </a:t>
            </a:r>
            <a:r>
              <a:rPr lang="en-US" dirty="0" err="1">
                <a:latin typeface="Arial"/>
              </a:rPr>
              <a:t>zhvillon</a:t>
            </a:r>
            <a:r>
              <a:rPr lang="en-US" dirty="0">
                <a:latin typeface="Arial"/>
              </a:rPr>
              <a:t> </a:t>
            </a:r>
            <a:r>
              <a:rPr lang="en-US" dirty="0" err="1">
                <a:latin typeface="Arial"/>
              </a:rPr>
              <a:t>në</a:t>
            </a:r>
            <a:r>
              <a:rPr lang="en-US" dirty="0">
                <a:latin typeface="Arial"/>
              </a:rPr>
              <a:t> </a:t>
            </a:r>
            <a:r>
              <a:rPr lang="en-US" dirty="0" err="1">
                <a:latin typeface="Arial"/>
              </a:rPr>
              <a:t>bazë</a:t>
            </a:r>
            <a:r>
              <a:rPr lang="en-US" dirty="0">
                <a:latin typeface="Arial"/>
              </a:rPr>
              <a:t> </a:t>
            </a:r>
            <a:r>
              <a:rPr lang="en-US" dirty="0" err="1">
                <a:latin typeface="Arial"/>
              </a:rPr>
              <a:t>të</a:t>
            </a:r>
            <a:r>
              <a:rPr lang="en-US" dirty="0">
                <a:latin typeface="Arial"/>
              </a:rPr>
              <a:t> SIFQ-</a:t>
            </a:r>
            <a:r>
              <a:rPr lang="en-US" dirty="0" err="1">
                <a:latin typeface="Arial"/>
              </a:rPr>
              <a:t>së</a:t>
            </a:r>
            <a:r>
              <a:rPr lang="en-US" dirty="0">
                <a:latin typeface="Arial"/>
              </a:rPr>
              <a:t>, </a:t>
            </a:r>
            <a:r>
              <a:rPr lang="en-US" dirty="0" err="1">
                <a:latin typeface="Arial"/>
              </a:rPr>
              <a:t>zgjidhje</a:t>
            </a:r>
            <a:r>
              <a:rPr lang="en-US" dirty="0">
                <a:latin typeface="Arial"/>
              </a:rPr>
              <a:t> TIK </a:t>
            </a:r>
            <a:r>
              <a:rPr lang="en-US" dirty="0" err="1">
                <a:latin typeface="Arial"/>
              </a:rPr>
              <a:t>për</a:t>
            </a:r>
            <a:r>
              <a:rPr lang="en-US" dirty="0">
                <a:latin typeface="Arial"/>
              </a:rPr>
              <a:t> </a:t>
            </a:r>
            <a:r>
              <a:rPr lang="en-US" dirty="0" err="1">
                <a:latin typeface="Arial"/>
              </a:rPr>
              <a:t>një</a:t>
            </a:r>
            <a:r>
              <a:rPr lang="en-US" dirty="0">
                <a:latin typeface="Arial"/>
              </a:rPr>
              <a:t> </a:t>
            </a:r>
            <a:r>
              <a:rPr lang="en-US" dirty="0" err="1">
                <a:latin typeface="Arial"/>
              </a:rPr>
              <a:t>sistem</a:t>
            </a:r>
            <a:r>
              <a:rPr lang="en-US" dirty="0">
                <a:latin typeface="Arial"/>
              </a:rPr>
              <a:t> </a:t>
            </a:r>
            <a:r>
              <a:rPr lang="en-US" dirty="0" err="1">
                <a:latin typeface="Arial"/>
              </a:rPr>
              <a:t>informatik</a:t>
            </a:r>
            <a:r>
              <a:rPr lang="en-US" dirty="0">
                <a:latin typeface="Arial"/>
              </a:rPr>
              <a:t> </a:t>
            </a:r>
            <a:r>
              <a:rPr lang="en-US" dirty="0" err="1">
                <a:latin typeface="Arial"/>
              </a:rPr>
              <a:t>të</a:t>
            </a:r>
            <a:r>
              <a:rPr lang="en-US" dirty="0">
                <a:latin typeface="Arial"/>
              </a:rPr>
              <a:t> </a:t>
            </a:r>
            <a:r>
              <a:rPr lang="en-US" dirty="0" err="1">
                <a:latin typeface="Arial"/>
              </a:rPr>
              <a:t>integruar</a:t>
            </a:r>
            <a:r>
              <a:rPr lang="en-US" dirty="0">
                <a:latin typeface="Arial"/>
              </a:rPr>
              <a:t> </a:t>
            </a:r>
            <a:r>
              <a:rPr lang="en-US" dirty="0" err="1">
                <a:latin typeface="Arial"/>
              </a:rPr>
              <a:t>të</a:t>
            </a:r>
            <a:r>
              <a:rPr lang="en-US" dirty="0">
                <a:latin typeface="Arial"/>
              </a:rPr>
              <a:t> </a:t>
            </a:r>
            <a:r>
              <a:rPr lang="en-US" dirty="0" err="1">
                <a:latin typeface="Arial"/>
              </a:rPr>
              <a:t>menaxhimit</a:t>
            </a:r>
            <a:r>
              <a:rPr lang="en-US" dirty="0">
                <a:latin typeface="Arial"/>
              </a:rPr>
              <a:t> </a:t>
            </a:r>
            <a:r>
              <a:rPr lang="en-US" dirty="0" err="1">
                <a:latin typeface="Arial"/>
              </a:rPr>
              <a:t>financiar</a:t>
            </a:r>
            <a:r>
              <a:rPr lang="en-US" dirty="0">
                <a:latin typeface="Arial"/>
              </a:rPr>
              <a:t> (SIIMF) </a:t>
            </a:r>
            <a:r>
              <a:rPr lang="en-US" dirty="0" err="1">
                <a:latin typeface="Arial"/>
              </a:rPr>
              <a:t>dhe</a:t>
            </a:r>
            <a:r>
              <a:rPr lang="en-US" dirty="0">
                <a:latin typeface="Arial"/>
              </a:rPr>
              <a:t> </a:t>
            </a:r>
            <a:r>
              <a:rPr lang="en-US" dirty="0" err="1">
                <a:latin typeface="Arial"/>
              </a:rPr>
              <a:t>dy</a:t>
            </a:r>
            <a:r>
              <a:rPr lang="en-US" dirty="0">
                <a:latin typeface="Arial"/>
              </a:rPr>
              <a:t> module </a:t>
            </a:r>
            <a:r>
              <a:rPr lang="en-US" dirty="0" err="1">
                <a:latin typeface="Arial"/>
              </a:rPr>
              <a:t>të</a:t>
            </a:r>
            <a:r>
              <a:rPr lang="en-US" dirty="0">
                <a:latin typeface="Arial"/>
              </a:rPr>
              <a:t> </a:t>
            </a:r>
            <a:r>
              <a:rPr lang="en-US" dirty="0" err="1">
                <a:latin typeface="Arial"/>
              </a:rPr>
              <a:t>ndërlidhura</a:t>
            </a:r>
            <a:r>
              <a:rPr lang="en-US" dirty="0">
                <a:latin typeface="Arial"/>
              </a:rPr>
              <a:t> </a:t>
            </a:r>
            <a:r>
              <a:rPr lang="en-US" dirty="0" err="1">
                <a:latin typeface="Arial"/>
              </a:rPr>
              <a:t>të</a:t>
            </a:r>
            <a:r>
              <a:rPr lang="en-US" dirty="0">
                <a:latin typeface="Arial"/>
              </a:rPr>
              <a:t> </a:t>
            </a:r>
            <a:r>
              <a:rPr lang="en-US" dirty="0" err="1">
                <a:latin typeface="Arial"/>
              </a:rPr>
              <a:t>sistemit</a:t>
            </a:r>
            <a:r>
              <a:rPr lang="en-US" dirty="0">
                <a:latin typeface="Arial"/>
              </a:rPr>
              <a:t> </a:t>
            </a:r>
            <a:r>
              <a:rPr lang="en-US" dirty="0" err="1">
                <a:latin typeface="Arial"/>
              </a:rPr>
              <a:t>informatik</a:t>
            </a:r>
            <a:r>
              <a:rPr lang="en-US" dirty="0">
                <a:latin typeface="Arial"/>
              </a:rPr>
              <a:t> </a:t>
            </a:r>
            <a:r>
              <a:rPr lang="en-US" dirty="0" err="1">
                <a:latin typeface="Arial"/>
              </a:rPr>
              <a:t>që</a:t>
            </a:r>
            <a:r>
              <a:rPr lang="en-US" dirty="0">
                <a:latin typeface="Arial"/>
              </a:rPr>
              <a:t> do </a:t>
            </a:r>
            <a:r>
              <a:rPr lang="en-US" dirty="0" err="1">
                <a:latin typeface="Arial"/>
              </a:rPr>
              <a:t>të</a:t>
            </a:r>
            <a:r>
              <a:rPr lang="en-US" dirty="0">
                <a:latin typeface="Arial"/>
              </a:rPr>
              <a:t> </a:t>
            </a:r>
            <a:r>
              <a:rPr lang="en-US" dirty="0" err="1">
                <a:latin typeface="Arial"/>
              </a:rPr>
              <a:t>administrohen</a:t>
            </a:r>
            <a:r>
              <a:rPr lang="en-US" dirty="0">
                <a:latin typeface="Arial"/>
              </a:rPr>
              <a:t> </a:t>
            </a:r>
            <a:r>
              <a:rPr lang="en-US" dirty="0" err="1">
                <a:latin typeface="Arial"/>
              </a:rPr>
              <a:t>nga</a:t>
            </a:r>
            <a:r>
              <a:rPr lang="en-US" dirty="0">
                <a:latin typeface="Arial"/>
              </a:rPr>
              <a:t> </a:t>
            </a:r>
            <a:r>
              <a:rPr lang="en-US" dirty="0" err="1">
                <a:latin typeface="Arial"/>
              </a:rPr>
              <a:t>Kryeministria</a:t>
            </a:r>
            <a:r>
              <a:rPr lang="en-US" dirty="0">
                <a:latin typeface="Arial"/>
              </a:rPr>
              <a:t> (</a:t>
            </a:r>
            <a:r>
              <a:rPr lang="en-US" dirty="0" err="1">
                <a:latin typeface="Arial"/>
              </a:rPr>
              <a:t>Kryeministria</a:t>
            </a:r>
            <a:r>
              <a:rPr lang="en-US" dirty="0">
                <a:latin typeface="Arial"/>
              </a:rPr>
              <a:t> do </a:t>
            </a:r>
            <a:r>
              <a:rPr lang="en-US" dirty="0" err="1">
                <a:latin typeface="Arial"/>
              </a:rPr>
              <a:t>të</a:t>
            </a:r>
            <a:r>
              <a:rPr lang="en-US" dirty="0">
                <a:latin typeface="Arial"/>
              </a:rPr>
              <a:t> </a:t>
            </a:r>
            <a:r>
              <a:rPr lang="en-US" dirty="0" err="1">
                <a:latin typeface="Arial"/>
              </a:rPr>
              <a:t>administrojë</a:t>
            </a:r>
            <a:r>
              <a:rPr lang="en-US" dirty="0">
                <a:latin typeface="Arial"/>
              </a:rPr>
              <a:t> </a:t>
            </a:r>
            <a:r>
              <a:rPr lang="en-US" dirty="0" err="1">
                <a:latin typeface="Arial"/>
              </a:rPr>
              <a:t>modulin</a:t>
            </a:r>
            <a:r>
              <a:rPr lang="en-US" dirty="0">
                <a:latin typeface="Arial"/>
              </a:rPr>
              <a:t> e </a:t>
            </a:r>
            <a:r>
              <a:rPr lang="en-US" dirty="0" err="1">
                <a:latin typeface="Arial"/>
              </a:rPr>
              <a:t>planifikimit</a:t>
            </a:r>
            <a:r>
              <a:rPr lang="en-US" dirty="0">
                <a:latin typeface="Arial"/>
              </a:rPr>
              <a:t> </a:t>
            </a:r>
            <a:r>
              <a:rPr lang="en-US" dirty="0" err="1">
                <a:latin typeface="Arial"/>
              </a:rPr>
              <a:t>të</a:t>
            </a:r>
            <a:r>
              <a:rPr lang="en-US" dirty="0">
                <a:latin typeface="Arial"/>
              </a:rPr>
              <a:t> </a:t>
            </a:r>
            <a:r>
              <a:rPr lang="en-US" dirty="0" err="1">
                <a:latin typeface="Arial"/>
              </a:rPr>
              <a:t>integruar</a:t>
            </a:r>
            <a:r>
              <a:rPr lang="en-US" dirty="0">
                <a:latin typeface="Arial"/>
              </a:rPr>
              <a:t>, SISPI, </a:t>
            </a:r>
            <a:r>
              <a:rPr lang="en-US" dirty="0" err="1">
                <a:latin typeface="Arial"/>
              </a:rPr>
              <a:t>dhe</a:t>
            </a:r>
            <a:r>
              <a:rPr lang="en-US" dirty="0">
                <a:latin typeface="Arial"/>
              </a:rPr>
              <a:t> </a:t>
            </a:r>
            <a:r>
              <a:rPr lang="en-US" dirty="0" err="1">
                <a:latin typeface="Arial"/>
              </a:rPr>
              <a:t>modulin</a:t>
            </a:r>
            <a:r>
              <a:rPr lang="en-US" dirty="0">
                <a:latin typeface="Arial"/>
              </a:rPr>
              <a:t> e </a:t>
            </a:r>
            <a:r>
              <a:rPr lang="en-US" dirty="0" err="1">
                <a:latin typeface="Arial"/>
              </a:rPr>
              <a:t>asistencës</a:t>
            </a:r>
            <a:r>
              <a:rPr lang="en-US" dirty="0">
                <a:latin typeface="Arial"/>
              </a:rPr>
              <a:t> </a:t>
            </a:r>
            <a:r>
              <a:rPr lang="en-US" dirty="0" err="1">
                <a:latin typeface="Arial"/>
              </a:rPr>
              <a:t>së</a:t>
            </a:r>
            <a:r>
              <a:rPr lang="en-US" dirty="0">
                <a:latin typeface="Arial"/>
              </a:rPr>
              <a:t> </a:t>
            </a:r>
            <a:r>
              <a:rPr lang="en-US" dirty="0" err="1">
                <a:latin typeface="Arial"/>
              </a:rPr>
              <a:t>jashtme</a:t>
            </a:r>
            <a:r>
              <a:rPr lang="en-US" dirty="0">
                <a:latin typeface="Arial"/>
              </a:rPr>
              <a:t>, EAMIS</a:t>
            </a:r>
          </a:p>
          <a:p>
            <a:pPr marL="0" indent="0">
              <a:buNone/>
            </a:pPr>
            <a:endParaRPr lang="en-US" dirty="0">
              <a:latin typeface="Arial"/>
            </a:endParaRPr>
          </a:p>
          <a:p>
            <a:pPr marL="0" indent="0">
              <a:buNone/>
            </a:pPr>
            <a:r>
              <a:rPr lang="en-US" dirty="0"/>
              <a:t>The Public Sector Accounting and Reporting Program (</a:t>
            </a:r>
            <a:r>
              <a:rPr lang="en-US" b="1" dirty="0"/>
              <a:t>PULSAR</a:t>
            </a:r>
            <a:r>
              <a:rPr lang="en-US" dirty="0"/>
              <a:t>) is a new initiative, launched in Vienna on 11 December 2017, to increase transparency, accountability, and better management of public resources in Albania, Armenia, Azerbaijan, Belarus, Bosnia and Herzegovina, Croatia, Georgia, Kosovo, FYR Macedonia, Moldova, Montenegro, Serbia, and Ukraine through the enhancement of public sector accounting (PSA) and financial reporting frameworks. PULSAR is financed by the Governments of Austria and Switzerland and is implemented by the World Bank. </a:t>
            </a:r>
            <a:endParaRPr dirty="0"/>
          </a:p>
        </p:txBody>
      </p:sp>
    </p:spTree>
    <p:extLst>
      <p:ext uri="{BB962C8B-B14F-4D97-AF65-F5344CB8AC3E}">
        <p14:creationId xmlns:p14="http://schemas.microsoft.com/office/powerpoint/2010/main" val="3551552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5ed75ccf_0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5ed75ccf_02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That’s it. I hope this helps.</a:t>
            </a:r>
            <a:endParaRPr dirty="0"/>
          </a:p>
        </p:txBody>
      </p:sp>
    </p:spTree>
    <p:extLst>
      <p:ext uri="{BB962C8B-B14F-4D97-AF65-F5344CB8AC3E}">
        <p14:creationId xmlns:p14="http://schemas.microsoft.com/office/powerpoint/2010/main" val="57075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0986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GB" dirty="0"/>
              <a:t>AGFIS is the key system-based tool for controlling and monitoring revenues and expenditures and the government plans to roll-out the system to </a:t>
            </a:r>
            <a:r>
              <a:rPr lang="en-GB" dirty="0" err="1"/>
              <a:t>Bis</a:t>
            </a:r>
            <a:r>
              <a:rPr lang="en-GB" dirty="0"/>
              <a:t>. The system sits at the heart of effective budget execution.  Currently, 15 budget institutions are enrolled onto AGFIS, representing around 74 percent of total spending, against the original plan in 2014 to roll out to up to 50 BIs by 2018. However, there has been no further roll out of the system to BIs since 2016. This has impacted both control of spending and arrears and the automation of payroll controls though the HRMIS. The payroll management system currently covers over 50 percent of salaries, a significant increase from a baseline of 0.5 percent in 2014, but is still incomplete requiring manual checking and reconciliation of data. The Strategy envisaged a system for the management of external funds, External Aid Management Information System (EAMIS). While system design is finalised, the migration/entering of data is in process.  </a:t>
            </a:r>
            <a:endParaRPr lang="en-US" dirty="0"/>
          </a:p>
          <a:p>
            <a:endParaRPr lang="en-US" dirty="0"/>
          </a:p>
        </p:txBody>
      </p:sp>
    </p:spTree>
    <p:extLst>
      <p:ext uri="{BB962C8B-B14F-4D97-AF65-F5344CB8AC3E}">
        <p14:creationId xmlns:p14="http://schemas.microsoft.com/office/powerpoint/2010/main" val="3624647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0297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d36154fc_196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cd36154fc_196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buClr>
                <a:srgbClr val="FF33CC"/>
              </a:buClr>
              <a:buFont typeface="Wingdings 2"/>
              <a:buChar char=""/>
              <a:defRPr/>
            </a:pPr>
            <a:r>
              <a:rPr lang="en-US" dirty="0"/>
              <a:t>This presentation defines expenditure arrears and the different types of arrears that arise. The economic impact of chronic expenditure arrears accumulation is treated. The presentation discusses the underlying causes and mechanisms for preventing and controlling the further accumulation of arrears. It concludes with some strategies for managing and clearing arrears.</a:t>
            </a:r>
          </a:p>
          <a:p>
            <a:pPr marL="279532" indent="-279532" defTabSz="931774">
              <a:buClr>
                <a:srgbClr val="FF33CC"/>
              </a:buClr>
              <a:buNone/>
              <a:defRPr/>
            </a:pPr>
            <a:endParaRPr lang="en-US" dirty="0"/>
          </a:p>
          <a:p>
            <a:pPr marL="279532" indent="-279532">
              <a:buClr>
                <a:srgbClr val="FF33CC"/>
              </a:buClr>
              <a:buFont typeface="Wingdings 2"/>
              <a:buChar char=""/>
              <a:defRPr/>
            </a:pPr>
            <a:r>
              <a:rPr lang="en-US" kern="1200" dirty="0">
                <a:solidFill>
                  <a:schemeClr val="tx1"/>
                </a:solidFill>
                <a:latin typeface="Arial" charset="0"/>
              </a:rPr>
              <a:t>Treasury was necessary because of:</a:t>
            </a:r>
          </a:p>
          <a:p>
            <a:pPr marL="279532" indent="-279532">
              <a:buClr>
                <a:srgbClr val="FF33CC"/>
              </a:buClr>
              <a:buFont typeface="Monotype Sorts" pitchFamily="2" charset="2"/>
              <a:buChar char="â"/>
              <a:defRPr/>
            </a:pPr>
            <a:r>
              <a:rPr lang="en-US" kern="1200" dirty="0">
                <a:solidFill>
                  <a:schemeClr val="tx1"/>
                </a:solidFill>
                <a:latin typeface="Arial" charset="0"/>
              </a:rPr>
              <a:t>market economy model,</a:t>
            </a:r>
            <a:endParaRPr lang="en-US" kern="1200" dirty="0">
              <a:solidFill>
                <a:srgbClr val="0000CC"/>
              </a:solidFill>
              <a:latin typeface="Arial" charset="0"/>
            </a:endParaRPr>
          </a:p>
          <a:p>
            <a:pPr marL="279532" indent="-279532">
              <a:buClr>
                <a:srgbClr val="FF33CC"/>
              </a:buClr>
              <a:buFont typeface="Monotype Sorts" pitchFamily="2" charset="2"/>
              <a:buChar char="â"/>
              <a:defRPr/>
            </a:pPr>
            <a:r>
              <a:rPr lang="en-US" kern="1200" dirty="0">
                <a:solidFill>
                  <a:schemeClr val="tx1"/>
                </a:solidFill>
                <a:latin typeface="Arial" charset="0"/>
              </a:rPr>
              <a:t>expenditures control ,</a:t>
            </a:r>
            <a:endParaRPr lang="en-US" kern="1200" dirty="0">
              <a:solidFill>
                <a:srgbClr val="0000CC"/>
              </a:solidFill>
              <a:latin typeface="Arial" charset="0"/>
            </a:endParaRPr>
          </a:p>
          <a:p>
            <a:pPr marL="279532" indent="-279532">
              <a:buClr>
                <a:srgbClr val="FF33CC"/>
              </a:buClr>
              <a:buFont typeface="Monotype Sorts" pitchFamily="2" charset="2"/>
              <a:buChar char="â"/>
              <a:defRPr/>
            </a:pPr>
            <a:r>
              <a:rPr lang="en-US" kern="1200" dirty="0">
                <a:solidFill>
                  <a:schemeClr val="tx1"/>
                </a:solidFill>
                <a:latin typeface="Arial" charset="0"/>
              </a:rPr>
              <a:t>the use of standard documents ,</a:t>
            </a:r>
          </a:p>
          <a:p>
            <a:pPr marL="279532" indent="-279532">
              <a:buClr>
                <a:srgbClr val="FF33CC"/>
              </a:buClr>
              <a:buFont typeface="Monotype Sorts" pitchFamily="2" charset="2"/>
              <a:buChar char="â"/>
              <a:defRPr/>
            </a:pPr>
            <a:r>
              <a:rPr lang="en-US" kern="1200" dirty="0">
                <a:solidFill>
                  <a:schemeClr val="tx1"/>
                </a:solidFill>
                <a:latin typeface="Arial" charset="0"/>
              </a:rPr>
              <a:t>information,</a:t>
            </a:r>
          </a:p>
          <a:p>
            <a:pPr marL="279532" indent="-279532">
              <a:buClr>
                <a:srgbClr val="FF33CC"/>
              </a:buClr>
              <a:buFont typeface="Monotype Sorts" pitchFamily="2" charset="2"/>
              <a:buChar char="â"/>
              <a:defRPr/>
            </a:pPr>
            <a:r>
              <a:rPr lang="en-US" kern="1200" dirty="0">
                <a:solidFill>
                  <a:schemeClr val="tx1"/>
                </a:solidFill>
                <a:latin typeface="Arial" charset="0"/>
              </a:rPr>
              <a:t>issuing securities and other debt instruments,</a:t>
            </a:r>
          </a:p>
          <a:p>
            <a:pPr marL="279532" indent="-279532">
              <a:buClr>
                <a:srgbClr val="FF33CC"/>
              </a:buClr>
              <a:buFont typeface="Monotype Sorts" pitchFamily="2" charset="2"/>
              <a:buChar char="â"/>
              <a:defRPr/>
            </a:pPr>
            <a:r>
              <a:rPr lang="en-US" kern="1200" dirty="0">
                <a:solidFill>
                  <a:schemeClr val="tx1"/>
                </a:solidFill>
                <a:latin typeface="Arial" charset="0"/>
              </a:rPr>
              <a:t>there were no system of cash management,</a:t>
            </a:r>
          </a:p>
          <a:p>
            <a:pPr marL="279532" indent="-279532">
              <a:buClr>
                <a:srgbClr val="FF33CC"/>
              </a:buClr>
              <a:buFont typeface="Monotype Sorts" pitchFamily="2" charset="2"/>
              <a:buChar char="â"/>
              <a:defRPr/>
            </a:pPr>
            <a:r>
              <a:rPr lang="en-US" kern="1200" dirty="0">
                <a:solidFill>
                  <a:schemeClr val="tx1"/>
                </a:solidFill>
                <a:latin typeface="Arial" charset="0"/>
              </a:rPr>
              <a:t>there were no government accounting system. </a:t>
            </a:r>
          </a:p>
          <a:p>
            <a:pPr marL="0" indent="0">
              <a:buClr>
                <a:srgbClr val="FF33CC"/>
              </a:buClr>
              <a:buNone/>
              <a:defRPr/>
            </a:pPr>
            <a:endParaRPr lang="en-US" kern="1200" dirty="0">
              <a:solidFill>
                <a:schemeClr val="tx1"/>
              </a:solidFill>
              <a:latin typeface="Arial" charset="0"/>
            </a:endParaRPr>
          </a:p>
          <a:p>
            <a:r>
              <a:rPr lang="en-US" kern="1200" dirty="0">
                <a:solidFill>
                  <a:schemeClr val="tx1"/>
                </a:solidFill>
                <a:latin typeface="Arial" charset="0"/>
              </a:rPr>
              <a:t>We have started with the function of budget execution:…</a:t>
            </a:r>
          </a:p>
          <a:p>
            <a:r>
              <a:rPr lang="en-US" kern="1200" dirty="0">
                <a:solidFill>
                  <a:schemeClr val="tx1"/>
                </a:solidFill>
                <a:latin typeface="Arial" charset="0"/>
              </a:rPr>
              <a:t>Then single cash manager…….</a:t>
            </a:r>
          </a:p>
          <a:p>
            <a:pPr marL="465887" indent="-323533" defTabSz="931774">
              <a:buNone/>
              <a:defRPr/>
            </a:pPr>
            <a:endParaRPr lang="en-US" u="sng" dirty="0">
              <a:solidFill>
                <a:schemeClr val="bg1">
                  <a:lumMod val="85000"/>
                </a:schemeClr>
              </a:solidFill>
            </a:endParaRPr>
          </a:p>
          <a:p>
            <a:r>
              <a:rPr lang="en-US" u="sng" dirty="0" err="1">
                <a:solidFill>
                  <a:schemeClr val="bg1">
                    <a:lumMod val="85000"/>
                  </a:schemeClr>
                </a:solidFill>
              </a:rPr>
              <a:t>Govt’s</a:t>
            </a:r>
            <a:r>
              <a:rPr lang="en-US" u="sng" dirty="0">
                <a:solidFill>
                  <a:schemeClr val="bg1">
                    <a:lumMod val="85000"/>
                  </a:schemeClr>
                </a:solidFill>
              </a:rPr>
              <a:t> Accountant</a:t>
            </a:r>
          </a:p>
          <a:p>
            <a:pPr>
              <a:buNone/>
            </a:pPr>
            <a:r>
              <a:rPr lang="en-US" dirty="0">
                <a:solidFill>
                  <a:schemeClr val="bg1">
                    <a:lumMod val="85000"/>
                  </a:schemeClr>
                </a:solidFill>
              </a:rPr>
              <a:t>3.1. Data eliminator</a:t>
            </a:r>
          </a:p>
          <a:p>
            <a:pPr>
              <a:buNone/>
            </a:pPr>
            <a:r>
              <a:rPr lang="en-US" dirty="0">
                <a:solidFill>
                  <a:schemeClr val="bg1">
                    <a:lumMod val="85000"/>
                  </a:schemeClr>
                </a:solidFill>
              </a:rPr>
              <a:t>3.2. Data consolidator</a:t>
            </a:r>
          </a:p>
          <a:p>
            <a:pPr>
              <a:buNone/>
            </a:pPr>
            <a:r>
              <a:rPr lang="en-US" dirty="0">
                <a:solidFill>
                  <a:schemeClr val="bg1">
                    <a:lumMod val="85000"/>
                  </a:schemeClr>
                </a:solidFill>
              </a:rPr>
              <a:t>3.3. Data </a:t>
            </a:r>
            <a:r>
              <a:rPr lang="en-US" dirty="0" err="1">
                <a:solidFill>
                  <a:schemeClr val="bg1">
                    <a:lumMod val="85000"/>
                  </a:schemeClr>
                </a:solidFill>
              </a:rPr>
              <a:t>reconciliator</a:t>
            </a:r>
            <a:endParaRPr lang="en-US" dirty="0">
              <a:solidFill>
                <a:schemeClr val="bg1">
                  <a:lumMod val="85000"/>
                </a:schemeClr>
              </a:solidFill>
            </a:endParaRPr>
          </a:p>
          <a:p>
            <a:pPr marL="465887" indent="-323533" defTabSz="931774">
              <a:buNone/>
              <a:defRPr/>
            </a:pPr>
            <a:endParaRPr lang="en-US" u="sng" dirty="0">
              <a:solidFill>
                <a:schemeClr val="bg1">
                  <a:lumMod val="85000"/>
                </a:schemeClr>
              </a:solidFill>
            </a:endParaRPr>
          </a:p>
          <a:p>
            <a:pPr marL="465887" indent="-323533" defTabSz="931774">
              <a:buNone/>
              <a:defRPr/>
            </a:pPr>
            <a:endParaRPr lang="sq-AL" u="sng" dirty="0">
              <a:solidFill>
                <a:schemeClr val="bg1">
                  <a:lumMod val="85000"/>
                </a:schemeClr>
              </a:solidFill>
            </a:endParaRPr>
          </a:p>
          <a:p>
            <a:endParaRPr lang="en-US" kern="1200" dirty="0">
              <a:solidFill>
                <a:schemeClr val="tx1"/>
              </a:solidFill>
              <a:latin typeface="Arial" charset="0"/>
            </a:endParaRPr>
          </a:p>
        </p:txBody>
      </p:sp>
    </p:spTree>
    <p:extLst>
      <p:ext uri="{BB962C8B-B14F-4D97-AF65-F5344CB8AC3E}">
        <p14:creationId xmlns:p14="http://schemas.microsoft.com/office/powerpoint/2010/main" val="284477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lgn="just"/>
            <a:r>
              <a:rPr lang="en-US" dirty="0"/>
              <a:t>Arrearage</a:t>
            </a:r>
            <a:r>
              <a:rPr lang="en-US" b="1" dirty="0"/>
              <a:t> </a:t>
            </a:r>
            <a:r>
              <a:rPr lang="en-US" dirty="0"/>
              <a:t>is a </a:t>
            </a:r>
            <a:r>
              <a:rPr lang="en-US" b="1" dirty="0"/>
              <a:t>legal </a:t>
            </a:r>
            <a:r>
              <a:rPr lang="en-US" dirty="0"/>
              <a:t>term for the part of a debt that is overdue after missing one or more required payments. </a:t>
            </a:r>
          </a:p>
          <a:p>
            <a:pPr algn="just"/>
            <a:endParaRPr lang="en-US" sz="900" dirty="0"/>
          </a:p>
          <a:p>
            <a:pPr algn="just"/>
            <a:r>
              <a:rPr lang="en-US" dirty="0"/>
              <a:t>Arrears is a </a:t>
            </a:r>
            <a:r>
              <a:rPr lang="en-US" b="1" dirty="0"/>
              <a:t>financial</a:t>
            </a:r>
            <a:r>
              <a:rPr lang="en-US" dirty="0"/>
              <a:t> term that refers to the status of payments in relation to their due dates. The amount of the arrears is the amount accrued from the date on which the first missed payment was due (an overdue payment).</a:t>
            </a:r>
          </a:p>
          <a:p>
            <a:pPr algn="just"/>
            <a:endParaRPr lang="en-US" sz="900" dirty="0"/>
          </a:p>
          <a:p>
            <a:pPr algn="just"/>
            <a:r>
              <a:rPr lang="en-US" dirty="0"/>
              <a:t>Arrears is an </a:t>
            </a:r>
            <a:r>
              <a:rPr lang="en-US" b="1" dirty="0"/>
              <a:t>accounting</a:t>
            </a:r>
            <a:r>
              <a:rPr lang="en-US" dirty="0"/>
              <a:t> term for the amount of the account payable that should have been paid as of the earlier due date, an outstanding balance which can be materialized due to multiple reasons.</a:t>
            </a:r>
            <a:endParaRPr lang="en-US" sz="900" dirty="0"/>
          </a:p>
          <a:p>
            <a:pPr algn="just"/>
            <a:r>
              <a:rPr lang="en-US" dirty="0"/>
              <a:t>The value of </a:t>
            </a:r>
            <a:r>
              <a:rPr lang="en-US" b="1" dirty="0"/>
              <a:t>expenditure</a:t>
            </a:r>
            <a:r>
              <a:rPr lang="en-US" dirty="0"/>
              <a:t> arrears constitutes the amount of the original overdue payment, as well as any interest or financial penalties that the government might accrue (and not pay) as a result.</a:t>
            </a:r>
            <a:endParaRPr lang="en-US" sz="900" dirty="0"/>
          </a:p>
          <a:p>
            <a:r>
              <a:rPr lang="en-US" b="1" dirty="0"/>
              <a:t>Commitments</a:t>
            </a:r>
            <a:r>
              <a:rPr lang="en-US" dirty="0"/>
              <a:t> may arise when a </a:t>
            </a:r>
            <a:r>
              <a:rPr lang="en-US" u="sng" dirty="0"/>
              <a:t>formal action </a:t>
            </a:r>
            <a:r>
              <a:rPr lang="en-US" dirty="0"/>
              <a:t>is taken by a government entity, for example, issuing a purchase order or signing a contract; can also be of a continuing nature that requires a series of payments often based on a </a:t>
            </a:r>
            <a:r>
              <a:rPr lang="en-US" u="sng" dirty="0"/>
              <a:t>legal obligation</a:t>
            </a:r>
            <a:r>
              <a:rPr lang="en-US" dirty="0"/>
              <a:t>.</a:t>
            </a:r>
          </a:p>
          <a:p>
            <a:pPr>
              <a:buNone/>
            </a:pPr>
            <a:endParaRPr lang="en-US" dirty="0"/>
          </a:p>
          <a:p>
            <a:pPr>
              <a:buNone/>
            </a:pPr>
            <a:r>
              <a:rPr lang="sq-AL" dirty="0"/>
              <a:t>Në zbatim të </a:t>
            </a:r>
            <a:r>
              <a:rPr lang="sq-AL" b="1" dirty="0"/>
              <a:t>VKM-</a:t>
            </a:r>
            <a:r>
              <a:rPr lang="sq-AL" dirty="0"/>
              <a:t>së nr.50 datë 05.02.2014 “Për miratimin e Strategjisë për parandalimin dhe shlyerjen e detyrimeve të prapambetura e të planit të veprimit”</a:t>
            </a:r>
            <a:endParaRPr lang="en-US" dirty="0"/>
          </a:p>
          <a:p>
            <a:pPr>
              <a:buNone/>
            </a:pPr>
            <a:r>
              <a:rPr lang="en-US" dirty="0" err="1"/>
              <a:t>Ligji</a:t>
            </a:r>
            <a:r>
              <a:rPr lang="en-US" dirty="0"/>
              <a:t> I </a:t>
            </a:r>
            <a:r>
              <a:rPr lang="en-US" dirty="0" err="1"/>
              <a:t>kontabiliteti</a:t>
            </a:r>
            <a:r>
              <a:rPr lang="en-US" dirty="0"/>
              <a:t> 03-2018 I </a:t>
            </a:r>
            <a:r>
              <a:rPr lang="en-US" dirty="0" err="1"/>
              <a:t>rishikuar</a:t>
            </a:r>
            <a:r>
              <a:rPr lang="en-US" dirty="0"/>
              <a:t> per </a:t>
            </a:r>
            <a:r>
              <a:rPr lang="en-US" dirty="0" err="1"/>
              <a:t>detajimin</a:t>
            </a:r>
            <a:r>
              <a:rPr lang="en-US" dirty="0"/>
              <a:t> e </a:t>
            </a:r>
            <a:r>
              <a:rPr lang="en-US" dirty="0" err="1"/>
              <a:t>kontabilizimit</a:t>
            </a:r>
            <a:r>
              <a:rPr lang="en-US" dirty="0"/>
              <a:t> </a:t>
            </a:r>
            <a:r>
              <a:rPr lang="en-US" dirty="0" err="1"/>
              <a:t>te</a:t>
            </a:r>
            <a:r>
              <a:rPr lang="en-US" dirty="0"/>
              <a:t> </a:t>
            </a:r>
            <a:r>
              <a:rPr lang="en-US" dirty="0" err="1"/>
              <a:t>detyrimeve</a:t>
            </a:r>
            <a:r>
              <a:rPr lang="en-US" dirty="0"/>
              <a:t> </a:t>
            </a:r>
            <a:r>
              <a:rPr lang="en-US" dirty="0" err="1"/>
              <a:t>te</a:t>
            </a:r>
            <a:r>
              <a:rPr lang="en-US" dirty="0"/>
              <a:t> </a:t>
            </a:r>
            <a:r>
              <a:rPr lang="en-US" dirty="0" err="1"/>
              <a:t>prpambetura</a:t>
            </a:r>
            <a:r>
              <a:rPr lang="en-US" dirty="0"/>
              <a:t>.</a:t>
            </a:r>
          </a:p>
          <a:p>
            <a:pPr>
              <a:buNone/>
            </a:pPr>
            <a:r>
              <a:rPr lang="en-US" b="1" dirty="0"/>
              <a:t>Liabilities</a:t>
            </a:r>
            <a:r>
              <a:rPr lang="en-US" dirty="0"/>
              <a:t> are a subset of </a:t>
            </a:r>
            <a:r>
              <a:rPr lang="en-US" b="1" dirty="0"/>
              <a:t>commitments</a:t>
            </a:r>
            <a:r>
              <a:rPr lang="en-US" dirty="0"/>
              <a:t> and are established when one entity is obliged under specific circumstances to provide funds or resources to another party. Liabilities include outstanding debt, leases, and provisions, as well as payables for provision of goods delivered or services rendered. The liability arises when a third party satisfies the terms of the contract or similar arrangement.</a:t>
            </a:r>
          </a:p>
          <a:p>
            <a:pPr>
              <a:buNone/>
            </a:pPr>
            <a:r>
              <a:rPr lang="en-US" dirty="0"/>
              <a:t>Not all commitments become liabilities, for example, when the obligation to deliver goods or services is </a:t>
            </a:r>
            <a:r>
              <a:rPr lang="en-US" b="1" dirty="0"/>
              <a:t>not satisfied </a:t>
            </a:r>
            <a:r>
              <a:rPr lang="en-US" dirty="0"/>
              <a:t>by the supplier as specified in the agreement. </a:t>
            </a:r>
          </a:p>
          <a:p>
            <a:pPr>
              <a:buNone/>
            </a:pPr>
            <a:r>
              <a:rPr lang="en-US" b="1" dirty="0"/>
              <a:t>Payables</a:t>
            </a:r>
            <a:r>
              <a:rPr lang="en-US" dirty="0"/>
              <a:t> (or creditors) are a subset of </a:t>
            </a:r>
            <a:r>
              <a:rPr lang="en-US" u="sng" dirty="0"/>
              <a:t>liabilities</a:t>
            </a:r>
            <a:r>
              <a:rPr lang="en-US" dirty="0"/>
              <a:t> for which the related goods or services have been provided by a third party but not yet paid for by the recipient. A payable is created when an invoice is approved for payment and has been recorded in the general ledger or accounts payable sub-ledger as an outstanding liability awaiting payment.</a:t>
            </a:r>
          </a:p>
          <a:p>
            <a:pPr>
              <a:buNone/>
            </a:pPr>
            <a:r>
              <a:rPr lang="en-US" i="1" dirty="0"/>
              <a:t>Commitment is replaced by an actual expense.</a:t>
            </a:r>
          </a:p>
          <a:p>
            <a:pPr>
              <a:buNone/>
            </a:pPr>
            <a:r>
              <a:rPr lang="en-US" b="1" dirty="0"/>
              <a:t>Expenditure arrears </a:t>
            </a:r>
            <a:r>
              <a:rPr lang="en-US" dirty="0"/>
              <a:t>are a subset of </a:t>
            </a:r>
            <a:r>
              <a:rPr lang="en-US" u="sng" dirty="0"/>
              <a:t>payables</a:t>
            </a:r>
            <a:r>
              <a:rPr lang="en-US" dirty="0"/>
              <a:t> that have remained unpaid beyond a specified due date for payment. In cases where no due date is specified, arrears are defined as payables that have remained unpaid after a specified number of days after the date on the invoice or contract, in accordance with a law, regulation, government payment policy, or local practice.</a:t>
            </a:r>
          </a:p>
          <a:p>
            <a:pPr>
              <a:buNone/>
            </a:pPr>
            <a:r>
              <a:rPr lang="en-US" b="1" dirty="0"/>
              <a:t>Some countries</a:t>
            </a:r>
            <a:r>
              <a:rPr lang="en-US" dirty="0"/>
              <a:t>, such as Australia, Brazil, the United Kingdom, and the United States, make it a policy to pay </a:t>
            </a:r>
            <a:r>
              <a:rPr lang="en-US" u="sng" dirty="0"/>
              <a:t>small and medium enterprise suppliers </a:t>
            </a:r>
            <a:r>
              <a:rPr lang="en-US" dirty="0"/>
              <a:t>within fewer days than the 30 days from receipt of invoice to enable</a:t>
            </a:r>
          </a:p>
          <a:p>
            <a:pPr>
              <a:buNone/>
            </a:pPr>
            <a:r>
              <a:rPr lang="en-US" dirty="0"/>
              <a:t>firms, often financially constrained, to build up working capital. Some countries provide for a longer period for </a:t>
            </a:r>
            <a:r>
              <a:rPr lang="en-US" u="sng" dirty="0"/>
              <a:t>capital contracts </a:t>
            </a:r>
            <a:r>
              <a:rPr lang="en-US" dirty="0"/>
              <a:t>to allow for an evaluation of the services provided.</a:t>
            </a:r>
          </a:p>
          <a:p>
            <a:pPr>
              <a:buNone/>
            </a:pPr>
            <a:endParaRPr lang="en-US" dirty="0"/>
          </a:p>
          <a:p>
            <a:pPr>
              <a:buNone/>
            </a:pPr>
            <a:r>
              <a:rPr lang="en-US" b="1" dirty="0"/>
              <a:t>Government expenditures payments’ process:</a:t>
            </a:r>
          </a:p>
          <a:p>
            <a:pPr>
              <a:buAutoNum type="arabicPeriod"/>
            </a:pPr>
            <a:r>
              <a:rPr lang="en-US" dirty="0"/>
              <a:t>Order for goods/services placed. Commitment created, amount reserved against budget.</a:t>
            </a:r>
          </a:p>
          <a:p>
            <a:pPr>
              <a:buAutoNum type="arabicPeriod"/>
            </a:pPr>
            <a:r>
              <a:rPr lang="en-US" dirty="0"/>
              <a:t>Goods/services delivered, invoice received.</a:t>
            </a:r>
          </a:p>
          <a:p>
            <a:pPr>
              <a:buAutoNum type="arabicPeriod"/>
            </a:pPr>
            <a:r>
              <a:rPr lang="en-US" dirty="0"/>
              <a:t>Invoice approved for payment. Expense and payables</a:t>
            </a:r>
            <a:r>
              <a:rPr lang="en-US" baseline="0" dirty="0"/>
              <a:t> created. Commitment is replaced by an actual expense.</a:t>
            </a:r>
          </a:p>
          <a:p>
            <a:pPr>
              <a:buAutoNum type="arabicPeriod"/>
            </a:pPr>
            <a:r>
              <a:rPr lang="en-US" baseline="0" dirty="0"/>
              <a:t>Payment made by due date. Payable is reversed, and cash is reduced by the corresponding amount.</a:t>
            </a:r>
          </a:p>
          <a:p>
            <a:pPr marL="465887" indent="-323533" defTabSz="931774">
              <a:buFont typeface="Arial"/>
              <a:buAutoNum type="arabicPeriod"/>
              <a:defRPr/>
            </a:pPr>
            <a:r>
              <a:rPr lang="en-US" baseline="0" dirty="0"/>
              <a:t>Payment not made by due date. Payable remains as a Liability in the books. Payment is in Arrears.</a:t>
            </a:r>
          </a:p>
          <a:p>
            <a:pPr>
              <a:buNone/>
            </a:pPr>
            <a:r>
              <a:rPr lang="en-US" dirty="0"/>
              <a:t>____________________________________</a:t>
            </a:r>
          </a:p>
          <a:p>
            <a:pPr>
              <a:buNone/>
            </a:pPr>
            <a:r>
              <a:rPr lang="en-US" dirty="0"/>
              <a:t>Accrual concept</a:t>
            </a:r>
          </a:p>
          <a:p>
            <a:r>
              <a:rPr lang="en-US" dirty="0"/>
              <a:t>Income</a:t>
            </a:r>
            <a:r>
              <a:rPr lang="en-US" baseline="0" dirty="0"/>
              <a:t> is recognized when it is earned, not when cash is received later.</a:t>
            </a:r>
          </a:p>
          <a:p>
            <a:r>
              <a:rPr lang="en-US" baseline="0" dirty="0"/>
              <a:t>Expense is recognized when it is incurred, not when cash is paid later</a:t>
            </a:r>
          </a:p>
          <a:p>
            <a:pPr>
              <a:buNone/>
            </a:pPr>
            <a:r>
              <a:rPr lang="en-US" baseline="0" dirty="0"/>
              <a:t>Income and expenses are recorded in mercantile basis.</a:t>
            </a:r>
          </a:p>
          <a:p>
            <a:pPr>
              <a:buNone/>
            </a:pPr>
            <a:endParaRPr lang="en-US" baseline="0" dirty="0"/>
          </a:p>
          <a:p>
            <a:pPr>
              <a:buFont typeface="+mj-lt"/>
              <a:buNone/>
            </a:pPr>
            <a:r>
              <a:rPr lang="en-US" u="sng" dirty="0"/>
              <a:t>1.Income			2. Expense</a:t>
            </a:r>
          </a:p>
          <a:p>
            <a:pPr>
              <a:buFont typeface="+mj-lt"/>
              <a:buNone/>
            </a:pPr>
            <a:endParaRPr lang="en-US" u="sng" dirty="0"/>
          </a:p>
          <a:p>
            <a:pPr>
              <a:buFont typeface="+mj-lt"/>
              <a:buNone/>
            </a:pPr>
            <a:r>
              <a:rPr lang="en-US" u="sng" dirty="0"/>
              <a:t>1.1. Prepaid</a:t>
            </a:r>
            <a:r>
              <a:rPr lang="en-US" u="none" dirty="0"/>
              <a:t>		</a:t>
            </a:r>
            <a:r>
              <a:rPr lang="en-US" u="sng" dirty="0"/>
              <a:t>2.1.Prepaid</a:t>
            </a:r>
          </a:p>
          <a:p>
            <a:pPr>
              <a:buFont typeface="+mj-lt"/>
              <a:buNone/>
            </a:pPr>
            <a:r>
              <a:rPr lang="en-US" dirty="0"/>
              <a:t>1.1.1. Liability		2.1.1.Asset</a:t>
            </a:r>
          </a:p>
          <a:p>
            <a:pPr>
              <a:buFont typeface="+mj-lt"/>
              <a:buNone/>
            </a:pPr>
            <a:r>
              <a:rPr lang="en-US" dirty="0"/>
              <a:t>1.1.2. Advance receipt		2.1.2.Trade advance</a:t>
            </a:r>
          </a:p>
          <a:p>
            <a:pPr>
              <a:buFont typeface="+mj-lt"/>
              <a:buNone/>
            </a:pPr>
            <a:endParaRPr lang="en-US" dirty="0"/>
          </a:p>
          <a:p>
            <a:pPr>
              <a:buFont typeface="+mj-lt"/>
              <a:buNone/>
            </a:pPr>
            <a:r>
              <a:rPr lang="en-US" u="sng" dirty="0"/>
              <a:t>1.2. Accrued</a:t>
            </a:r>
            <a:r>
              <a:rPr lang="en-US" u="none" dirty="0"/>
              <a:t>		</a:t>
            </a:r>
            <a:r>
              <a:rPr lang="en-US" u="sng" dirty="0"/>
              <a:t>2.2.Accrued</a:t>
            </a:r>
          </a:p>
          <a:p>
            <a:pPr>
              <a:buFont typeface="+mj-lt"/>
              <a:buNone/>
            </a:pPr>
            <a:r>
              <a:rPr lang="en-US" u="none" dirty="0"/>
              <a:t>1.2.1.Asset			2.2.1.Liability</a:t>
            </a:r>
          </a:p>
          <a:p>
            <a:pPr>
              <a:buFont typeface="+mj-lt"/>
              <a:buNone/>
            </a:pPr>
            <a:r>
              <a:rPr lang="en-US" u="none" dirty="0"/>
              <a:t>1.2.2.Trade receivable		2.2.2.Trade payable</a:t>
            </a:r>
          </a:p>
          <a:p>
            <a:pPr>
              <a:buFont typeface="+mj-lt"/>
              <a:buNone/>
            </a:pPr>
            <a:r>
              <a:rPr lang="en-US" u="none" dirty="0"/>
              <a:t>				2.2.3.Expanse payable</a:t>
            </a:r>
          </a:p>
          <a:p>
            <a:pPr>
              <a:buNone/>
            </a:pPr>
            <a:r>
              <a:rPr lang="en-US" u="sng" dirty="0"/>
              <a:t>Debit	(ADE)	Credit (LER)</a:t>
            </a:r>
          </a:p>
          <a:p>
            <a:endParaRPr lang="en-US" u="sng" dirty="0"/>
          </a:p>
          <a:p>
            <a:r>
              <a:rPr lang="en-US" u="none" dirty="0"/>
              <a:t>Assets		Liability</a:t>
            </a:r>
          </a:p>
          <a:p>
            <a:r>
              <a:rPr lang="en-US" u="none" dirty="0"/>
              <a:t>Drawings	Equity</a:t>
            </a:r>
          </a:p>
          <a:p>
            <a:r>
              <a:rPr lang="en-US" u="none" dirty="0"/>
              <a:t>Expenses	Revenues</a:t>
            </a:r>
          </a:p>
          <a:p>
            <a:pPr>
              <a:buNone/>
            </a:pPr>
            <a:endParaRPr lang="en-US" u="none" dirty="0"/>
          </a:p>
          <a:p>
            <a:pPr>
              <a:buNone/>
            </a:pPr>
            <a:r>
              <a:rPr lang="en-US" u="sng" dirty="0"/>
              <a:t>1.Asset</a:t>
            </a:r>
            <a:r>
              <a:rPr lang="en-US" u="none" dirty="0"/>
              <a:t>		</a:t>
            </a:r>
            <a:r>
              <a:rPr lang="en-US" u="sng" dirty="0"/>
              <a:t>2.Liabilities</a:t>
            </a:r>
          </a:p>
          <a:p>
            <a:pPr>
              <a:buNone/>
            </a:pPr>
            <a:r>
              <a:rPr lang="en-US" u="none" dirty="0"/>
              <a:t>1.1.Prepaid expense	2.1.o/s expense</a:t>
            </a:r>
          </a:p>
          <a:p>
            <a:pPr>
              <a:buNone/>
            </a:pPr>
            <a:r>
              <a:rPr lang="en-US" u="none" dirty="0"/>
              <a:t>1.2.Accrued income	2.2.Income received in advance</a:t>
            </a:r>
          </a:p>
          <a:p>
            <a:pPr>
              <a:buNone/>
            </a:pPr>
            <a:endParaRPr lang="en-US" u="none" baseline="0" dirty="0"/>
          </a:p>
          <a:p>
            <a:r>
              <a:rPr lang="en-US" dirty="0"/>
              <a:t>Debtor (Sale) and Creditor (Purchase)</a:t>
            </a:r>
          </a:p>
          <a:p>
            <a:r>
              <a:rPr lang="en-US" dirty="0"/>
              <a:t>Prepaid and outstanding expense</a:t>
            </a:r>
          </a:p>
          <a:p>
            <a:r>
              <a:rPr lang="en-US" dirty="0"/>
              <a:t>Accrued income and Income received in advance</a:t>
            </a:r>
          </a:p>
          <a:p>
            <a:endParaRPr lang="en-US" dirty="0"/>
          </a:p>
          <a:p>
            <a:pPr>
              <a:buNone/>
            </a:pPr>
            <a:endParaRPr lang="en-US" baseline="0" dirty="0"/>
          </a:p>
        </p:txBody>
      </p:sp>
    </p:spTree>
    <p:extLst>
      <p:ext uri="{BB962C8B-B14F-4D97-AF65-F5344CB8AC3E}">
        <p14:creationId xmlns:p14="http://schemas.microsoft.com/office/powerpoint/2010/main" val="3020933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0000" lnSpcReduction="20000"/>
          </a:bodyPr>
          <a:lstStyle/>
          <a:p>
            <a:pPr>
              <a:buNone/>
            </a:pPr>
            <a:r>
              <a:rPr lang="en-US" dirty="0"/>
              <a:t>The precise point at which a government liability falls into arrears typically varies according to the type of expenditure. In particular:</a:t>
            </a:r>
          </a:p>
          <a:p>
            <a:pPr>
              <a:buNone/>
            </a:pPr>
            <a:r>
              <a:rPr lang="en-US" b="1" dirty="0"/>
              <a:t>• For </a:t>
            </a:r>
            <a:r>
              <a:rPr lang="en-US" b="1" i="1" dirty="0"/>
              <a:t>compensation paid to individuals or transfers to households in the form of wages, salaries, </a:t>
            </a:r>
            <a:r>
              <a:rPr lang="en-US" dirty="0"/>
              <a:t>social benefits, and pensions, an arrear is created as soon as the legally or contractually defined date for payment of the obligation has passed.</a:t>
            </a:r>
          </a:p>
          <a:p>
            <a:pPr>
              <a:buNone/>
            </a:pPr>
            <a:r>
              <a:rPr lang="en-US" b="1" dirty="0"/>
              <a:t>• For </a:t>
            </a:r>
            <a:r>
              <a:rPr lang="en-US" b="1" i="1" dirty="0"/>
              <a:t>payment to commercial contractors for provision of goods, services, or fixed assets, </a:t>
            </a:r>
            <a:r>
              <a:rPr lang="en-US" dirty="0"/>
              <a:t>expenditure is considered to be in arrears when: (1) the goods have been delivered, service rendered, or asset created; (2) an invoice has been received; (3) the good, service, or asset has been verified as successfully delivered; and (4) the payment due date on the invoice or the number of days after which an invoice is to be paid in accordance with a law, regulation, payment policy, or local practice has passed.</a:t>
            </a:r>
          </a:p>
          <a:p>
            <a:pPr>
              <a:buNone/>
            </a:pPr>
            <a:r>
              <a:rPr lang="en-US" b="1" dirty="0"/>
              <a:t>• For </a:t>
            </a:r>
            <a:r>
              <a:rPr lang="en-US" b="1" i="1" dirty="0"/>
              <a:t>consumption of public utilities, such as electricity, water, and telephone, for which </a:t>
            </a:r>
            <a:r>
              <a:rPr lang="en-US" dirty="0"/>
              <a:t>there are general payment procedures applicable to all consumers, an expenditure is considered in arrears once the due date for regular payment has passed.</a:t>
            </a:r>
          </a:p>
          <a:p>
            <a:pPr>
              <a:buNone/>
            </a:pPr>
            <a:r>
              <a:rPr lang="en-US" b="1" dirty="0"/>
              <a:t>• For </a:t>
            </a:r>
            <a:r>
              <a:rPr lang="en-US" b="1" i="1" dirty="0"/>
              <a:t>mandatory transfers to statutory funds (such as social security funds) or </a:t>
            </a:r>
            <a:r>
              <a:rPr lang="en-US" b="1" i="1" dirty="0" err="1"/>
              <a:t>subnational</a:t>
            </a:r>
            <a:r>
              <a:rPr lang="en-US" b="1" i="1" dirty="0"/>
              <a:t> governments, </a:t>
            </a:r>
            <a:r>
              <a:rPr lang="en-US" dirty="0"/>
              <a:t>an expenditure falls into arrears once the due date for payment specified in the law, regulation, or calendar of transfers has passed.</a:t>
            </a:r>
          </a:p>
          <a:p>
            <a:pPr>
              <a:buNone/>
            </a:pPr>
            <a:r>
              <a:rPr lang="en-US" b="1" dirty="0"/>
              <a:t>• For </a:t>
            </a:r>
            <a:r>
              <a:rPr lang="en-US" b="1" i="1" dirty="0"/>
              <a:t>tax refunds owed to taxpayers, such as value added tax (VAT) rebates or income tax </a:t>
            </a:r>
            <a:r>
              <a:rPr lang="en-US" dirty="0"/>
              <a:t>refunds, the obligation becomes an arrear once the refund is due and the deadline for</a:t>
            </a:r>
          </a:p>
          <a:p>
            <a:pPr>
              <a:buNone/>
            </a:pPr>
            <a:r>
              <a:rPr lang="en-US" dirty="0"/>
              <a:t>payment has passed.</a:t>
            </a:r>
          </a:p>
          <a:p>
            <a:pPr>
              <a:buNone/>
            </a:pPr>
            <a:r>
              <a:rPr lang="en-US" b="1" dirty="0"/>
              <a:t>• For </a:t>
            </a:r>
            <a:r>
              <a:rPr lang="en-US" b="1" i="1" dirty="0"/>
              <a:t>payment of interest or principal on government debt or other liabilities, an expenditure  </a:t>
            </a:r>
            <a:r>
              <a:rPr lang="en-US" dirty="0"/>
              <a:t>falls into arrears as soon as the scheduled date for payment has passed. Arrears on amortization</a:t>
            </a:r>
          </a:p>
          <a:p>
            <a:pPr>
              <a:buNone/>
            </a:pPr>
            <a:r>
              <a:rPr lang="en-US" dirty="0"/>
              <a:t>of debt are not defined as expenditure arrears for financial reporting purposes, as they constitute financing transactions under international accounting and statistical standards. However, they do represent an obligation to pay and should be disclosed and included in any arrears clearance strategy.</a:t>
            </a:r>
          </a:p>
          <a:p>
            <a:pPr>
              <a:buNone/>
            </a:pPr>
            <a:endParaRPr lang="en-US" dirty="0"/>
          </a:p>
          <a:p>
            <a:pPr marL="465887" indent="-323533" defTabSz="931774">
              <a:defRPr/>
            </a:pPr>
            <a:r>
              <a:rPr lang="en-US" dirty="0"/>
              <a:t>When it comes to </a:t>
            </a:r>
            <a:r>
              <a:rPr lang="en-US" b="1" dirty="0"/>
              <a:t>payroll</a:t>
            </a:r>
            <a:r>
              <a:rPr lang="en-US" dirty="0"/>
              <a:t>, paid in </a:t>
            </a:r>
            <a:r>
              <a:rPr lang="en-US" b="1" dirty="0"/>
              <a:t>arrears</a:t>
            </a:r>
            <a:r>
              <a:rPr lang="en-US" dirty="0"/>
              <a:t> typically refers to when an employer pays an employee for work completed from a previous pay period instead of the current pay period. </a:t>
            </a:r>
          </a:p>
          <a:p>
            <a:pPr marL="465887" indent="-323533" defTabSz="931774">
              <a:defRPr/>
            </a:pPr>
            <a:r>
              <a:rPr lang="en-US" dirty="0"/>
              <a:t>when an employee receives their paycheck on payday there is some time that they have worked for the company that they ..</a:t>
            </a:r>
          </a:p>
          <a:p>
            <a:pPr marL="465887" indent="-323533" defTabSz="931774">
              <a:defRPr/>
            </a:pPr>
            <a:r>
              <a:rPr lang="en-US" dirty="0"/>
              <a:t>In a </a:t>
            </a:r>
            <a:r>
              <a:rPr lang="en-US" b="1" dirty="0"/>
              <a:t>payroll</a:t>
            </a:r>
            <a:r>
              <a:rPr lang="en-US" dirty="0"/>
              <a:t> sense, if several days lapse between the end of the pay period and payday then you are paying your employees "in </a:t>
            </a:r>
            <a:r>
              <a:rPr lang="en-US" b="1" dirty="0"/>
              <a:t>arrears</a:t>
            </a:r>
            <a:r>
              <a:rPr lang="en-US" dirty="0"/>
              <a:t>." </a:t>
            </a:r>
          </a:p>
          <a:p>
            <a:pPr marL="465887" indent="-323533" defTabSz="931774">
              <a:defRPr/>
            </a:pPr>
            <a:r>
              <a:rPr lang="en-US" dirty="0"/>
              <a:t>What is the meaning of </a:t>
            </a:r>
            <a:r>
              <a:rPr lang="en-US" b="1" dirty="0"/>
              <a:t>arrears</a:t>
            </a:r>
            <a:r>
              <a:rPr lang="en-US" dirty="0"/>
              <a:t> in </a:t>
            </a:r>
            <a:r>
              <a:rPr lang="en-US" b="1" dirty="0"/>
              <a:t>payroll</a:t>
            </a:r>
            <a:r>
              <a:rPr lang="en-US" dirty="0"/>
              <a:t>? </a:t>
            </a:r>
            <a:r>
              <a:rPr lang="en-US" b="1" dirty="0"/>
              <a:t>Arrears payroll</a:t>
            </a:r>
            <a:r>
              <a:rPr lang="en-US" dirty="0"/>
              <a:t> is the cadence of running the past week's </a:t>
            </a:r>
            <a:r>
              <a:rPr lang="en-US" b="1" dirty="0"/>
              <a:t>payroll</a:t>
            </a:r>
            <a:r>
              <a:rPr lang="en-US" dirty="0"/>
              <a:t> instead of the current week, or any kind of delayed </a:t>
            </a:r>
            <a:r>
              <a:rPr lang="en-US" b="1" dirty="0"/>
              <a:t>payroll</a:t>
            </a:r>
            <a:r>
              <a:rPr lang="en-US" dirty="0"/>
              <a:t> schedule. </a:t>
            </a:r>
          </a:p>
          <a:p>
            <a:pPr marL="465887" indent="-323533" defTabSz="931774">
              <a:defRPr/>
            </a:pPr>
            <a:endParaRPr lang="en-US" dirty="0"/>
          </a:p>
          <a:p>
            <a:pPr marL="465887" indent="-323533" defTabSz="931774">
              <a:defRPr/>
            </a:pPr>
            <a:endParaRPr lang="en-US" dirty="0"/>
          </a:p>
          <a:p>
            <a:pPr marL="465887" indent="-323533" defTabSz="931774">
              <a:defRPr/>
            </a:pPr>
            <a:r>
              <a:rPr lang="en-US" b="0" dirty="0"/>
              <a:t>Over ALL in arrears to electricity supply trust account</a:t>
            </a:r>
          </a:p>
          <a:p>
            <a:pPr marL="465887" indent="-323533" defTabSz="931774">
              <a:defRPr/>
            </a:pPr>
            <a:r>
              <a:rPr lang="en-US" dirty="0"/>
              <a:t>Arrears purchasing (goods, services)  </a:t>
            </a:r>
          </a:p>
          <a:p>
            <a:pPr marL="465887" indent="-323533" defTabSz="931774">
              <a:defRPr/>
            </a:pPr>
            <a:r>
              <a:rPr lang="en-US" dirty="0"/>
              <a:t>Arrears works (roads)</a:t>
            </a:r>
            <a:endParaRPr lang="en-US" b="0" dirty="0"/>
          </a:p>
          <a:p>
            <a:endParaRPr lang="en-US" dirty="0"/>
          </a:p>
        </p:txBody>
      </p:sp>
    </p:spTree>
    <p:extLst>
      <p:ext uri="{BB962C8B-B14F-4D97-AF65-F5344CB8AC3E}">
        <p14:creationId xmlns:p14="http://schemas.microsoft.com/office/powerpoint/2010/main" val="376415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39700" indent="0">
              <a:buNone/>
            </a:pPr>
            <a:r>
              <a:rPr lang="en-US" sz="1100" i="1" dirty="0">
                <a:solidFill>
                  <a:srgbClr val="C00000"/>
                </a:solidFill>
              </a:rPr>
              <a:t>Note: The data of Treasury for 2019 year are preliminary, the financial statements of central/local government are submitted to Treasury until in the end of March,2020</a:t>
            </a:r>
          </a:p>
        </p:txBody>
      </p:sp>
    </p:spTree>
    <p:extLst>
      <p:ext uri="{BB962C8B-B14F-4D97-AF65-F5344CB8AC3E}">
        <p14:creationId xmlns:p14="http://schemas.microsoft.com/office/powerpoint/2010/main" val="134528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None/>
            </a:pPr>
            <a:r>
              <a:rPr lang="en-US" b="0" dirty="0"/>
              <a:t>To have the summarized idea, I have quickly compiled this table.</a:t>
            </a:r>
          </a:p>
          <a:p>
            <a:pPr>
              <a:buNone/>
            </a:pPr>
            <a:r>
              <a:rPr lang="en-US" b="0" dirty="0"/>
              <a:t>I have considered the average amount of expenditures by the last</a:t>
            </a:r>
            <a:r>
              <a:rPr lang="en-US" b="0" baseline="0" dirty="0"/>
              <a:t> 1</a:t>
            </a:r>
            <a:r>
              <a:rPr lang="en-US" b="0" dirty="0"/>
              <a:t>0 years,</a:t>
            </a:r>
            <a:r>
              <a:rPr lang="en-US" b="0" baseline="0" dirty="0"/>
              <a:t> since 2009, because this is the first year that the Treasury System begin the registration of invoices by AGFIS in parallel way with manual entries by budget institutions. Before we get reporting only the total monthly amounts of expenditures </a:t>
            </a:r>
            <a:r>
              <a:rPr lang="en-US" dirty="0"/>
              <a:t>and not by invoices to </a:t>
            </a:r>
            <a:r>
              <a:rPr lang="en-US" dirty="0" err="1"/>
              <a:t>analised</a:t>
            </a:r>
            <a:r>
              <a:rPr lang="en-US" dirty="0"/>
              <a:t> the arrears</a:t>
            </a:r>
            <a:r>
              <a:rPr lang="en-US" b="0" baseline="0" dirty="0"/>
              <a:t>. Since September, 2010 Treasury system has implemented “live” the AGFIS-IT system of Treasury, which created the possibility to record each invoice and centrally process electronically all the payments of general government through Central Bank to commercial banks of beneficiaries’ bank accounts.  </a:t>
            </a:r>
            <a:endParaRPr lang="en-US" b="0" dirty="0"/>
          </a:p>
          <a:p>
            <a:pPr>
              <a:buNone/>
            </a:pPr>
            <a:r>
              <a:rPr lang="en-US" b="1" dirty="0"/>
              <a:t>3.8%</a:t>
            </a:r>
            <a:r>
              <a:rPr lang="en-US" dirty="0"/>
              <a:t> of the</a:t>
            </a:r>
            <a:r>
              <a:rPr lang="en-US" baseline="0" dirty="0"/>
              <a:t> expenditures’ total  (in absolute value of 408 billion LEK) are arrears</a:t>
            </a:r>
            <a:r>
              <a:rPr lang="en-US" dirty="0"/>
              <a:t>,</a:t>
            </a:r>
            <a:r>
              <a:rPr lang="en-US" baseline="0" dirty="0"/>
              <a:t> paid overdue (in absolute value of 15 billion LEK). Including central and local government expenditures payments.</a:t>
            </a:r>
          </a:p>
          <a:p>
            <a:pPr>
              <a:buNone/>
            </a:pPr>
            <a:r>
              <a:rPr lang="en-US" baseline="0" dirty="0"/>
              <a:t>The stock of arrears is reduced compared with 2018 year </a:t>
            </a:r>
          </a:p>
          <a:p>
            <a:pPr>
              <a:buNone/>
            </a:pPr>
            <a:r>
              <a:rPr lang="en-US" baseline="0" dirty="0"/>
              <a:t>We still have to work hard to zero out them and to take measures to avoid the rise of the new ones.</a:t>
            </a:r>
            <a:endParaRPr lang="en-US" dirty="0"/>
          </a:p>
        </p:txBody>
      </p:sp>
    </p:spTree>
    <p:extLst>
      <p:ext uri="{BB962C8B-B14F-4D97-AF65-F5344CB8AC3E}">
        <p14:creationId xmlns:p14="http://schemas.microsoft.com/office/powerpoint/2010/main" val="4125543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25D4267-ED3C-AE47-84A1-A0A9689FEF50}" type="slidenum">
              <a:rPr lang="en-US" smtClean="0"/>
              <a:pPr/>
              <a:t>8</a:t>
            </a:fld>
            <a:endParaRPr lang="en-US"/>
          </a:p>
        </p:txBody>
      </p:sp>
    </p:spTree>
    <p:extLst>
      <p:ext uri="{BB962C8B-B14F-4D97-AF65-F5344CB8AC3E}">
        <p14:creationId xmlns:p14="http://schemas.microsoft.com/office/powerpoint/2010/main" val="3765717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pPr>
              <a:buClr>
                <a:srgbClr val="C00000"/>
              </a:buClr>
              <a:buNone/>
            </a:pPr>
            <a:r>
              <a:rPr lang="en-US" dirty="0">
                <a:solidFill>
                  <a:srgbClr val="0070C0"/>
                </a:solidFill>
                <a:latin typeface="Nixie One"/>
                <a:ea typeface="Nixie One"/>
                <a:cs typeface="Nixie One"/>
                <a:sym typeface="Nixie One"/>
              </a:rPr>
              <a:t>The news for Albania Treasury System compare with the presentation submitted in Hungary’s Plenary Meeting-working group discussions is that “</a:t>
            </a:r>
            <a:r>
              <a:rPr lang="en-US" dirty="0"/>
              <a:t>Every day, Agency of  Public Procurement confirm by e-mail with</a:t>
            </a:r>
          </a:p>
          <a:p>
            <a:pPr>
              <a:buClr>
                <a:srgbClr val="C00000"/>
              </a:buClr>
              <a:buNone/>
            </a:pPr>
            <a:r>
              <a:rPr lang="en-US" dirty="0"/>
              <a:t>TDOs all procurements order submitted by spending units, before allow them to begin the tendering.</a:t>
            </a:r>
            <a:r>
              <a:rPr lang="en-US" dirty="0">
                <a:solidFill>
                  <a:srgbClr val="0070C0"/>
                </a:solidFill>
                <a:latin typeface="Nixie One"/>
                <a:ea typeface="Nixie One"/>
                <a:cs typeface="Nixie One"/>
                <a:sym typeface="Nixie One"/>
              </a:rPr>
              <a:t>” So I will not comment more in detail this slide.</a:t>
            </a:r>
          </a:p>
          <a:p>
            <a:pPr marL="465887" indent="-323533" defTabSz="931774">
              <a:buNone/>
              <a:defRPr/>
            </a:pPr>
            <a:r>
              <a:rPr lang="en-US" dirty="0">
                <a:solidFill>
                  <a:srgbClr val="0070C0"/>
                </a:solidFill>
                <a:latin typeface="Nixie One"/>
                <a:ea typeface="Nixie One"/>
                <a:cs typeface="Nixie One"/>
                <a:sym typeface="Nixie One"/>
              </a:rPr>
              <a:t>Arrears’ managing by treasury system</a:t>
            </a:r>
            <a:endParaRPr lang="en-US" dirty="0">
              <a:solidFill>
                <a:srgbClr val="0070C0"/>
              </a:solidFill>
              <a:latin typeface="Tw Cen MT" pitchFamily="34" charset="0"/>
              <a:ea typeface="Nixie One"/>
              <a:cs typeface="Nixie One"/>
              <a:sym typeface="Nixie One"/>
            </a:endParaRPr>
          </a:p>
          <a:p>
            <a:pPr marL="465887" indent="-323533" defTabSz="931774">
              <a:buNone/>
              <a:defRPr/>
            </a:pPr>
            <a:endParaRPr lang="en-US" dirty="0">
              <a:solidFill>
                <a:srgbClr val="0070C0"/>
              </a:solidFill>
              <a:latin typeface="Tw Cen MT" pitchFamily="34" charset="0"/>
              <a:ea typeface="Nixie One"/>
              <a:cs typeface="Nixie One"/>
              <a:sym typeface="Nixie One"/>
            </a:endParaRPr>
          </a:p>
          <a:p>
            <a:pPr marL="465887" indent="-323533" defTabSz="931774">
              <a:buNone/>
              <a:defRPr/>
            </a:pPr>
            <a:r>
              <a:rPr lang="en-US" dirty="0">
                <a:solidFill>
                  <a:schemeClr val="accent1">
                    <a:lumMod val="50000"/>
                  </a:schemeClr>
                </a:solidFill>
                <a:latin typeface="Tw Cen MT" pitchFamily="34" charset="0"/>
              </a:rPr>
              <a:t>1</a:t>
            </a:r>
            <a:r>
              <a:rPr lang="en-US" dirty="0">
                <a:solidFill>
                  <a:srgbClr val="FF6600"/>
                </a:solidFill>
                <a:latin typeface="Tw Cen MT" pitchFamily="34" charset="0"/>
              </a:rPr>
              <a:t>/3</a:t>
            </a:r>
            <a:r>
              <a:rPr lang="en-US" dirty="0">
                <a:solidFill>
                  <a:schemeClr val="accent1">
                    <a:lumMod val="50000"/>
                  </a:schemeClr>
                </a:solidFill>
                <a:latin typeface="Tw Cen MT" pitchFamily="34" charset="0"/>
              </a:rPr>
              <a:t>. </a:t>
            </a:r>
            <a:r>
              <a:rPr lang="en-US" dirty="0">
                <a:latin typeface="Tw Cen MT" pitchFamily="34" charset="0"/>
              </a:rPr>
              <a:t>Approval medium term central budget is </a:t>
            </a:r>
            <a:r>
              <a:rPr lang="en-US" u="sng" dirty="0">
                <a:latin typeface="Tw Cen MT" pitchFamily="34" charset="0"/>
              </a:rPr>
              <a:t>detailed</a:t>
            </a:r>
            <a:r>
              <a:rPr lang="en-US" dirty="0">
                <a:latin typeface="Tw Cen MT" pitchFamily="34" charset="0"/>
              </a:rPr>
              <a:t>  annually by line ministries/central institutions; functional classifications; economic classification by three digits level </a:t>
            </a:r>
            <a:r>
              <a:rPr lang="en-US" dirty="0">
                <a:solidFill>
                  <a:schemeClr val="tx2">
                    <a:lumMod val="50000"/>
                  </a:schemeClr>
                </a:solidFill>
                <a:latin typeface="Tw Cen MT" pitchFamily="34" charset="0"/>
              </a:rPr>
              <a:t>(chart of accounts level in 7-digits)</a:t>
            </a:r>
            <a:r>
              <a:rPr lang="en-US" dirty="0">
                <a:latin typeface="Tw Cen MT" pitchFamily="34" charset="0"/>
              </a:rPr>
              <a:t>; </a:t>
            </a:r>
            <a:r>
              <a:rPr lang="en-US" dirty="0">
                <a:solidFill>
                  <a:srgbClr val="FF6600"/>
                </a:solidFill>
                <a:latin typeface="Tw Cen MT" pitchFamily="34" charset="0"/>
              </a:rPr>
              <a:t>also </a:t>
            </a:r>
            <a:r>
              <a:rPr lang="en-US" u="sng" dirty="0">
                <a:solidFill>
                  <a:srgbClr val="FF6600"/>
                </a:solidFill>
                <a:latin typeface="Tw Cen MT" pitchFamily="34" charset="0"/>
              </a:rPr>
              <a:t>controlled</a:t>
            </a:r>
            <a:r>
              <a:rPr lang="en-US" dirty="0">
                <a:solidFill>
                  <a:srgbClr val="FF6600"/>
                </a:solidFill>
                <a:latin typeface="Tw Cen MT" pitchFamily="34" charset="0"/>
              </a:rPr>
              <a:t> on three digits level</a:t>
            </a:r>
            <a:r>
              <a:rPr lang="en-US" dirty="0">
                <a:latin typeface="Tw Cen MT" pitchFamily="34" charset="0"/>
              </a:rPr>
              <a:t>.</a:t>
            </a:r>
          </a:p>
          <a:p>
            <a:pPr marL="465887" indent="-323533" defTabSz="931774">
              <a:buNone/>
              <a:defRPr/>
            </a:pPr>
            <a:r>
              <a:rPr lang="en-US" dirty="0">
                <a:solidFill>
                  <a:schemeClr val="accent4">
                    <a:lumMod val="75000"/>
                  </a:schemeClr>
                </a:solidFill>
                <a:latin typeface="Tw Cen MT" pitchFamily="34" charset="0"/>
              </a:rPr>
              <a:t>2.</a:t>
            </a:r>
            <a:r>
              <a:rPr lang="en-US" dirty="0">
                <a:solidFill>
                  <a:srgbClr val="7030A0"/>
                </a:solidFill>
                <a:latin typeface="Tw Cen MT" pitchFamily="34" charset="0"/>
              </a:rPr>
              <a:t> </a:t>
            </a:r>
            <a:r>
              <a:rPr lang="en-US" dirty="0">
                <a:latin typeface="Tw Cen MT" pitchFamily="34" charset="0"/>
              </a:rPr>
              <a:t>The consolidated fiscal indicators data of </a:t>
            </a:r>
            <a:r>
              <a:rPr lang="en-US" u="sng" dirty="0">
                <a:solidFill>
                  <a:schemeClr val="tx2">
                    <a:lumMod val="25000"/>
                  </a:schemeClr>
                </a:solidFill>
                <a:latin typeface="Tw Cen MT" pitchFamily="34" charset="0"/>
              </a:rPr>
              <a:t>general</a:t>
            </a:r>
            <a:r>
              <a:rPr lang="en-US" dirty="0">
                <a:solidFill>
                  <a:schemeClr val="tx2">
                    <a:lumMod val="25000"/>
                  </a:schemeClr>
                </a:solidFill>
                <a:latin typeface="Tw Cen MT" pitchFamily="34" charset="0"/>
              </a:rPr>
              <a:t> </a:t>
            </a:r>
            <a:r>
              <a:rPr lang="en-US" dirty="0">
                <a:latin typeface="Tw Cen MT" pitchFamily="34" charset="0"/>
              </a:rPr>
              <a:t>government (central/local government &amp; special funds) by economic classification are </a:t>
            </a:r>
            <a:r>
              <a:rPr lang="en-US" u="sng" dirty="0">
                <a:solidFill>
                  <a:schemeClr val="tx2">
                    <a:lumMod val="25000"/>
                  </a:schemeClr>
                </a:solidFill>
                <a:latin typeface="Tw Cen MT" pitchFamily="34" charset="0"/>
              </a:rPr>
              <a:t>breakdown</a:t>
            </a:r>
            <a:r>
              <a:rPr lang="en-US" dirty="0">
                <a:latin typeface="Tw Cen MT" pitchFamily="34" charset="0"/>
              </a:rPr>
              <a:t> in monthly basis. </a:t>
            </a:r>
            <a:r>
              <a:rPr lang="en-US" dirty="0">
                <a:solidFill>
                  <a:schemeClr val="tx2">
                    <a:lumMod val="50000"/>
                  </a:schemeClr>
                </a:solidFill>
                <a:latin typeface="Tw Cen MT" pitchFamily="34" charset="0"/>
              </a:rPr>
              <a:t>After adjustments, these targets serve as a monthly limit (ceilings) for cash flows forecasting of three aggregated items: salaries, capital expenditures and others of each spending unit.</a:t>
            </a:r>
          </a:p>
          <a:p>
            <a:pPr marL="465887" indent="-323533" defTabSz="931774">
              <a:buNone/>
              <a:defRPr/>
            </a:pPr>
            <a:endParaRPr lang="en-US" dirty="0">
              <a:latin typeface="Tw Cen MT" pitchFamily="34" charset="0"/>
            </a:endParaRPr>
          </a:p>
          <a:p>
            <a:pPr>
              <a:buNone/>
            </a:pPr>
            <a:r>
              <a:rPr lang="en-US" dirty="0">
                <a:solidFill>
                  <a:srgbClr val="87601B"/>
                </a:solidFill>
                <a:latin typeface="Tw Cen MT" pitchFamily="34" charset="0"/>
              </a:rPr>
              <a:t>2.4. Spending units </a:t>
            </a:r>
            <a:r>
              <a:rPr lang="en-US" u="sng" dirty="0">
                <a:solidFill>
                  <a:srgbClr val="87601B"/>
                </a:solidFill>
                <a:latin typeface="Tw Cen MT" pitchFamily="34" charset="0"/>
              </a:rPr>
              <a:t>revise</a:t>
            </a:r>
            <a:r>
              <a:rPr lang="en-US" dirty="0">
                <a:solidFill>
                  <a:srgbClr val="87601B"/>
                </a:solidFill>
                <a:latin typeface="Tw Cen MT" pitchFamily="34" charset="0"/>
              </a:rPr>
              <a:t> their allocations:</a:t>
            </a:r>
          </a:p>
          <a:p>
            <a:pPr>
              <a:buFontTx/>
              <a:buChar char="-"/>
            </a:pPr>
            <a:r>
              <a:rPr lang="en-US" dirty="0">
                <a:solidFill>
                  <a:srgbClr val="87601B"/>
                </a:solidFill>
                <a:latin typeface="Tw Cen MT" pitchFamily="34" charset="0"/>
              </a:rPr>
              <a:t>Themselves between …. </a:t>
            </a:r>
          </a:p>
          <a:p>
            <a:pPr>
              <a:buFontTx/>
              <a:buChar char="-"/>
            </a:pPr>
            <a:r>
              <a:rPr lang="en-US" dirty="0">
                <a:solidFill>
                  <a:srgbClr val="87601B"/>
                </a:solidFill>
                <a:latin typeface="Tw Cen MT" pitchFamily="34" charset="0"/>
              </a:rPr>
              <a:t>With approval of line ministry as a subordinated unit for …..</a:t>
            </a:r>
          </a:p>
          <a:p>
            <a:pPr>
              <a:buFontTx/>
              <a:buChar char="-"/>
            </a:pPr>
            <a:r>
              <a:rPr lang="en-US" dirty="0">
                <a:solidFill>
                  <a:srgbClr val="87601B"/>
                </a:solidFill>
                <a:latin typeface="Tw Cen MT" pitchFamily="34" charset="0"/>
              </a:rPr>
              <a:t>With approval of Ministry of Finance and Economy for ….</a:t>
            </a:r>
          </a:p>
          <a:p>
            <a:pPr>
              <a:buFontTx/>
              <a:buChar char="-"/>
            </a:pPr>
            <a:r>
              <a:rPr lang="en-US" dirty="0">
                <a:solidFill>
                  <a:srgbClr val="87601B"/>
                </a:solidFill>
                <a:latin typeface="Tw Cen MT" pitchFamily="34" charset="0"/>
              </a:rPr>
              <a:t>With approval of Council of Minister for ….</a:t>
            </a:r>
          </a:p>
          <a:p>
            <a:pPr>
              <a:buFontTx/>
              <a:buChar char="-"/>
            </a:pPr>
            <a:r>
              <a:rPr lang="en-US" dirty="0">
                <a:solidFill>
                  <a:srgbClr val="87601B"/>
                </a:solidFill>
                <a:latin typeface="Tw Cen MT" pitchFamily="34" charset="0"/>
              </a:rPr>
              <a:t>With approval of Parliament …</a:t>
            </a:r>
          </a:p>
          <a:p>
            <a:pPr>
              <a:buFontTx/>
              <a:buChar char="-"/>
            </a:pPr>
            <a:endParaRPr lang="en-US" dirty="0">
              <a:solidFill>
                <a:srgbClr val="87601B"/>
              </a:solidFill>
              <a:latin typeface="Tw Cen MT" pitchFamily="34" charset="0"/>
            </a:endParaRPr>
          </a:p>
          <a:p>
            <a:pPr marL="465887" indent="-323533" defTabSz="931774">
              <a:buNone/>
              <a:defRPr/>
            </a:pPr>
            <a:r>
              <a:rPr lang="en-US" dirty="0">
                <a:solidFill>
                  <a:schemeClr val="bg2">
                    <a:lumMod val="75000"/>
                  </a:schemeClr>
                </a:solidFill>
                <a:latin typeface="Tw Cen MT" pitchFamily="34" charset="0"/>
              </a:rPr>
              <a:t>2.5.</a:t>
            </a:r>
            <a:r>
              <a:rPr lang="en-US" dirty="0">
                <a:solidFill>
                  <a:schemeClr val="bg1"/>
                </a:solidFill>
                <a:latin typeface="Tw Cen MT" pitchFamily="34" charset="0"/>
              </a:rPr>
              <a:t> </a:t>
            </a:r>
            <a:r>
              <a:rPr lang="en-US" dirty="0">
                <a:solidFill>
                  <a:schemeClr val="bg1">
                    <a:lumMod val="95000"/>
                  </a:schemeClr>
                </a:solidFill>
                <a:latin typeface="Tw Cen MT" pitchFamily="34" charset="0"/>
              </a:rPr>
              <a:t>The controls on over spending units allocations are done automatically through the </a:t>
            </a:r>
            <a:r>
              <a:rPr lang="en-US" dirty="0">
                <a:solidFill>
                  <a:schemeClr val="bg2">
                    <a:lumMod val="75000"/>
                  </a:schemeClr>
                </a:solidFill>
                <a:latin typeface="Tw Cen MT" pitchFamily="34" charset="0"/>
              </a:rPr>
              <a:t>AGFIS</a:t>
            </a:r>
            <a:r>
              <a:rPr lang="en-US" i="1" dirty="0">
                <a:solidFill>
                  <a:schemeClr val="bg1">
                    <a:lumMod val="95000"/>
                  </a:schemeClr>
                </a:solidFill>
                <a:latin typeface="Tw Cen MT" pitchFamily="34" charset="0"/>
              </a:rPr>
              <a:t>, </a:t>
            </a:r>
            <a:r>
              <a:rPr lang="en-US" dirty="0">
                <a:solidFill>
                  <a:schemeClr val="bg1">
                    <a:lumMod val="95000"/>
                  </a:schemeClr>
                </a:solidFill>
                <a:latin typeface="Tw Cen MT" pitchFamily="34" charset="0"/>
              </a:rPr>
              <a:t>which rejects their invoices without annual budget plan.</a:t>
            </a:r>
            <a:endParaRPr lang="en-US" b="0" dirty="0">
              <a:solidFill>
                <a:schemeClr val="bg1">
                  <a:lumMod val="95000"/>
                </a:schemeClr>
              </a:solidFill>
              <a:latin typeface="Tw Cen MT" pitchFamily="34" charset="0"/>
            </a:endParaRPr>
          </a:p>
          <a:p>
            <a:pPr>
              <a:buFontTx/>
              <a:buNone/>
            </a:pPr>
            <a:endParaRPr lang="en-US" dirty="0">
              <a:solidFill>
                <a:srgbClr val="87601B"/>
              </a:solidFill>
              <a:latin typeface="Tw Cen MT" pitchFamily="34" charset="0"/>
            </a:endParaRPr>
          </a:p>
          <a:p>
            <a:pPr>
              <a:buNone/>
            </a:pPr>
            <a:r>
              <a:rPr lang="en-US" dirty="0">
                <a:solidFill>
                  <a:srgbClr val="FF0066"/>
                </a:solidFill>
                <a:latin typeface="Tw Cen MT" pitchFamily="34" charset="0"/>
              </a:rPr>
              <a:t>2.6. </a:t>
            </a:r>
            <a:r>
              <a:rPr lang="en-US" dirty="0">
                <a:latin typeface="Tw Cen MT" pitchFamily="34" charset="0"/>
              </a:rPr>
              <a:t>Approval medium term central budget for each spending unit is recorded in AGFIS by General Directorate of Budget (</a:t>
            </a:r>
            <a:r>
              <a:rPr lang="en-US" dirty="0">
                <a:solidFill>
                  <a:schemeClr val="tx1">
                    <a:lumMod val="50000"/>
                    <a:lumOff val="50000"/>
                  </a:schemeClr>
                </a:solidFill>
                <a:latin typeface="Tw Cen MT" pitchFamily="34" charset="0"/>
              </a:rPr>
              <a:t>GDB</a:t>
            </a:r>
            <a:r>
              <a:rPr lang="en-US" dirty="0">
                <a:latin typeface="Tw Cen MT" pitchFamily="34" charset="0"/>
              </a:rPr>
              <a:t>) under the Ministry of Finance and Economy. Also treasury districts offices (</a:t>
            </a:r>
            <a:r>
              <a:rPr lang="en-US" dirty="0">
                <a:solidFill>
                  <a:schemeClr val="tx1">
                    <a:lumMod val="50000"/>
                    <a:lumOff val="50000"/>
                  </a:schemeClr>
                </a:solidFill>
                <a:latin typeface="Tw Cen MT" pitchFamily="34" charset="0"/>
              </a:rPr>
              <a:t>TDOs</a:t>
            </a:r>
            <a:r>
              <a:rPr lang="en-US" dirty="0">
                <a:latin typeface="Tw Cen MT" pitchFamily="34" charset="0"/>
              </a:rPr>
              <a:t>) get from GDB the </a:t>
            </a:r>
            <a:r>
              <a:rPr lang="en-US" u="sng" dirty="0">
                <a:solidFill>
                  <a:schemeClr val="tx2">
                    <a:lumMod val="25000"/>
                  </a:schemeClr>
                </a:solidFill>
                <a:latin typeface="Tw Cen MT" pitchFamily="34" charset="0"/>
              </a:rPr>
              <a:t>protocol paper</a:t>
            </a:r>
            <a:r>
              <a:rPr lang="en-US" dirty="0">
                <a:latin typeface="Tw Cen MT" pitchFamily="34" charset="0"/>
              </a:rPr>
              <a:t> for checking the consistency with AGFIS data.</a:t>
            </a:r>
          </a:p>
        </p:txBody>
      </p:sp>
    </p:spTree>
    <p:extLst>
      <p:ext uri="{BB962C8B-B14F-4D97-AF65-F5344CB8AC3E}">
        <p14:creationId xmlns:p14="http://schemas.microsoft.com/office/powerpoint/2010/main" val="74581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buNone/>
            </a:pPr>
            <a:r>
              <a:rPr lang="en-US" b="1" dirty="0"/>
              <a:t>Causes of Expenditure Arrears</a:t>
            </a:r>
          </a:p>
          <a:p>
            <a:pPr>
              <a:buNone/>
            </a:pPr>
            <a:r>
              <a:rPr lang="en-US" dirty="0"/>
              <a:t>The temporary accumulation of government expenditure arrears is sometimes the result of acute government liquidity shortages that accompany serious economic or financial crises. Once the immediate shock of the crisis has passed, revenues recover, and the government is able to access financial markets, arrears tend to be paid down quickly and often do not re-emerge.</a:t>
            </a:r>
          </a:p>
          <a:p>
            <a:pPr>
              <a:buNone/>
            </a:pPr>
            <a:r>
              <a:rPr lang="en-US" dirty="0"/>
              <a:t>Persistent expenditure arrears are typically a symptom of underlying weaknesses in a country’s PFM system. Expenditure arrears can be the result of failures at any or all stages of the PFM cycle, including inadequate legal frameworks, unrealistic budgeting, weak or cumbersome expenditure controls, inefficient cash management, lack of or problems with a financial management information system (FMIS), or gaps in fiscal reporting. The most effective approach to dealing with expenditure arrears, therefore, depends on their underlying causes and usually requires concerted action in a number of PFM areas. As described in Table 1, the expenditure process can be thought of as comprising four stylized stages: budget formulation, expenditure commitment, expenditure liquidation or verification, and payment. Weaknesses, errors, or delays at any stage can result in the accumulation of expenditure arrears.</a:t>
            </a:r>
          </a:p>
          <a:p>
            <a:pPr>
              <a:buNone/>
            </a:pPr>
            <a:r>
              <a:rPr lang="en-US" dirty="0"/>
              <a:t>Another reason that expenditure arrears can accumulate is that governments are not aware of them. As shown in Figure 3, a survey of 121 low- and middle-income countries found that 38 percent were unable to generate reliable data on the stock of unpaid bills from the past two years. Only 12 percent of countries regularly generate reliable data on the stock and vintage of arrears. The reason for the lack of awareness of arrears can be due to weaknesses in the fiscal reporting system. First, some accounting systems are unable to determine liabilities or the sub-set of liabilities that are beyond the due date: for example, the date of the invoice or</a:t>
            </a:r>
          </a:p>
          <a:p>
            <a:pPr>
              <a:buNone/>
            </a:pPr>
            <a:r>
              <a:rPr lang="en-US" dirty="0"/>
              <a:t>the date the invoice is payable is not registered systematically in the FMIS or general ledger. Second, in many countries, particularly those operating cash-based budgeting and accounting systems, there is no requirement to report arrears, or if a requirement exists, reporting is at the year-end only. Finally, the government reporting entity is often restricted to the central government budget, while arrears may be building up in extra-budgetary funds, autonomous agencies, </a:t>
            </a:r>
            <a:r>
              <a:rPr lang="en-US" dirty="0" err="1"/>
              <a:t>subnational</a:t>
            </a:r>
            <a:r>
              <a:rPr lang="en-US" dirty="0"/>
              <a:t> governments, and state-owned enterprises.</a:t>
            </a:r>
          </a:p>
          <a:p>
            <a:pPr>
              <a:buNone/>
            </a:pPr>
            <a:r>
              <a:rPr lang="en-US" dirty="0"/>
              <a:t>While inadequate monitoring and reporting of arrears can complicate prevention and management, their underlying cause is usually one or more weaknesses in the PFM process. The most </a:t>
            </a:r>
            <a:r>
              <a:rPr lang="en-US" b="1" dirty="0"/>
              <a:t>common causes </a:t>
            </a:r>
            <a:r>
              <a:rPr lang="en-US" dirty="0"/>
              <a:t>include:</a:t>
            </a:r>
          </a:p>
          <a:p>
            <a:pPr>
              <a:buNone/>
            </a:pPr>
            <a:r>
              <a:rPr lang="en-US" b="1" dirty="0"/>
              <a:t>• </a:t>
            </a:r>
            <a:r>
              <a:rPr lang="en-US" b="1" i="1" dirty="0"/>
              <a:t>Formulation of unrealistic budgets. Unrealistic budgets can be the result of overly optimistic  </a:t>
            </a:r>
            <a:r>
              <a:rPr lang="en-US" dirty="0"/>
              <a:t>macroeconomic or revenue projections and/or under-provisioning for compulsory expenditure items. On the revenue side, uncertainty regarding the scale and timing of  external budget support can pose a particular problem for developing countries. This uncertainty can be also an issue in resource-rich countries significantly dependent on revenues from natural resources (for example, oil and minerals), where volatility of international prices of the commodities can complicate budgetary projections. On the expenditure side, deliberate under-budgeting for infrastructure, entitlements, subsidies to state-owned enterprises or essential items (for example, utilities, pharmaceuticals, maintenance, or food for hospitals, prisons, and schools) is sometimes used as a tactic by ministries and agencies to get initial authorization for a broader range of expenditure than the ones that can ultimately be afforded.</a:t>
            </a:r>
          </a:p>
          <a:p>
            <a:pPr>
              <a:buNone/>
            </a:pPr>
            <a:r>
              <a:rPr lang="en-US" b="1" dirty="0"/>
              <a:t>• </a:t>
            </a:r>
            <a:r>
              <a:rPr lang="en-US" b="1" i="1" dirty="0"/>
              <a:t>Lack of commitment controls. Controlling commitments is essential for controlling expenditure </a:t>
            </a:r>
            <a:r>
              <a:rPr lang="en-US" dirty="0"/>
              <a:t>and preventing arrears (</a:t>
            </a:r>
            <a:r>
              <a:rPr lang="en-US" dirty="0" err="1"/>
              <a:t>Radev</a:t>
            </a:r>
            <a:r>
              <a:rPr lang="en-US" dirty="0"/>
              <a:t> and </a:t>
            </a:r>
            <a:r>
              <a:rPr lang="en-US" dirty="0" err="1"/>
              <a:t>Khemani</a:t>
            </a:r>
            <a:r>
              <a:rPr lang="en-US" dirty="0"/>
              <a:t>, 2009). Commitment controls manage the initial incurrence of obligations, rather than the subsequent cash payments, to avoid the accumulation of unaffordable liabilities and unpaid bills. Commitment controls based on expenditure ceilings or cash limits reconcile the availability of cash resources with commitments, thereby ensuring that spending units are able to enter into contracts or other obligations only if sufficient unencumbered balances are available, or are likely to be available, at the time of payment. Empirical evidence shows a strong relationship between the accumulation of arrears and the lack of proper commitment controls. Table 2 shows the relationship between PEFA indicators related to arrears and commitment controls. Countries with strong commitment controls tend to have lower stocks of arrears and countries with poor commitment control have a higher tendency to accumulate significant expenditure arrears.</a:t>
            </a:r>
          </a:p>
          <a:p>
            <a:pPr>
              <a:buNone/>
            </a:pPr>
            <a:r>
              <a:rPr lang="en-US" b="1" dirty="0"/>
              <a:t>• </a:t>
            </a:r>
            <a:r>
              <a:rPr lang="en-US" b="1" i="1" dirty="0"/>
              <a:t>Poor cash management. Even where expenditure commitments are registered and controlled  </a:t>
            </a:r>
            <a:r>
              <a:rPr lang="en-US" dirty="0"/>
              <a:t>within available expenditure ceilings or cash limits, arrears can accumulate if sufficient liquidity is not available to pay invoices when they fall due. Commitment limits therefore need to be linked to projected cash inflows and appropriate mechanisms set up within the ministry of finance to collect forecast data from budget agencies, aggregate the data, and produce rolling forecasts to guide expenditure commitment ceilings (</a:t>
            </a:r>
            <a:r>
              <a:rPr lang="en-US" dirty="0" err="1"/>
              <a:t>Lienert</a:t>
            </a:r>
            <a:r>
              <a:rPr lang="en-US" dirty="0"/>
              <a:t>, 2009). The government banking arrangement should be unified in a treasury single account (</a:t>
            </a:r>
            <a:r>
              <a:rPr lang="en-US" dirty="0" err="1"/>
              <a:t>Pattanayak</a:t>
            </a:r>
            <a:r>
              <a:rPr lang="en-US" dirty="0"/>
              <a:t> and </a:t>
            </a:r>
            <a:r>
              <a:rPr lang="en-US" dirty="0" err="1"/>
              <a:t>Fainboim</a:t>
            </a:r>
            <a:r>
              <a:rPr lang="en-US" dirty="0"/>
              <a:t>, 2011) to enable the ministry of finance or treasury to track government cash flows in and out of these bank accounts and pool liquidity. The treasury, as the chief financial agent of the government, should manage the government’s cash and debt positions to ensure that sufficient funds are available to meet payment obligations, idle cash is efficiently invested, and debt is optimally issued.</a:t>
            </a:r>
          </a:p>
          <a:p>
            <a:pPr>
              <a:buNone/>
            </a:pPr>
            <a:r>
              <a:rPr lang="en-US" b="1" dirty="0"/>
              <a:t>• </a:t>
            </a:r>
            <a:r>
              <a:rPr lang="en-US" b="1" i="1" dirty="0"/>
              <a:t>Delays in processing of payments. Even where commitments are controlled and liquidity </a:t>
            </a:r>
            <a:r>
              <a:rPr lang="en-US" dirty="0"/>
              <a:t>is available to make payments, arrears can arise due to administrative delays in the processing of expenditure transactions. Excessive documentation requirements, cumbersome ex ante audits, or lack of manpower or automation can slow the processing of invoices and making of payments. Delays occur at various stages and are sometimes associated with rent-seeking, lack of resources, weak capacity, and inefficient procedures.</a:t>
            </a:r>
          </a:p>
          <a:p>
            <a:pPr>
              <a:buNone/>
            </a:pPr>
            <a:r>
              <a:rPr lang="en-US" b="1" dirty="0"/>
              <a:t>• </a:t>
            </a:r>
            <a:r>
              <a:rPr lang="en-US" b="1" i="1" dirty="0"/>
              <a:t>Deliberate deferral of payments. In countries that account and report fiscal data on a cash </a:t>
            </a:r>
            <a:r>
              <a:rPr lang="en-US" dirty="0"/>
              <a:t>basis, governments may be tempted to deliberately delay payments as a means of reporting a higher cash balance in the short term, notably at the end of the fiscal year (Irwin 2012). This is a particular risk in election years, when the incumbent government may pass on to the next administration a large balance of outstanding payments without correspondent resources to finance them.</a:t>
            </a:r>
          </a:p>
          <a:p>
            <a:pPr>
              <a:buNone/>
            </a:pPr>
            <a:r>
              <a:rPr lang="en-US" b="1" dirty="0"/>
              <a:t>• </a:t>
            </a:r>
            <a:r>
              <a:rPr lang="en-US" b="1" i="1" dirty="0"/>
              <a:t>Inadequate sanctions. Expenditure controls can be undermined by ineffective sanctions, </a:t>
            </a:r>
            <a:r>
              <a:rPr lang="en-US" dirty="0"/>
              <a:t>or an unwillingness to enforce them, against officials or institutions who fail to comply with the law. This noncompliance may include the following: entering into commitments above expenditure ceilings or budget limits; failure to register commitments; fraud or collusion with suppliers; or failure to prepare and publish budget execution reports and financial reports. The legal framework should clearly specify financial management responsibilities and sanctions for noncompliance both at personal and institutional levels. Sanctions can be administrative (dismissal or suspension), criminal (imprisonment or prohibition from running in elections), financial (fines), or organizational (reduce the financial flexibility of the entity or suspend or reduce appropriations).</a:t>
            </a:r>
          </a:p>
        </p:txBody>
      </p:sp>
    </p:spTree>
    <p:extLst>
      <p:ext uri="{BB962C8B-B14F-4D97-AF65-F5344CB8AC3E}">
        <p14:creationId xmlns:p14="http://schemas.microsoft.com/office/powerpoint/2010/main" val="40197052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95"/>
        <p:cNvGrpSpPr/>
        <p:nvPr/>
      </p:nvGrpSpPr>
      <p:grpSpPr>
        <a:xfrm>
          <a:off x="0" y="0"/>
          <a:ext cx="0" cy="0"/>
          <a:chOff x="0" y="0"/>
          <a:chExt cx="0" cy="0"/>
        </a:xfrm>
      </p:grpSpPr>
      <p:pic>
        <p:nvPicPr>
          <p:cNvPr id="196" name="Google Shape;196;p10" descr="Death_to_stock_communicate_hands_2.jpg"/>
          <p:cNvPicPr preferRelativeResize="0"/>
          <p:nvPr/>
        </p:nvPicPr>
        <p:blipFill>
          <a:blip r:embed="rId2">
            <a:alphaModFix/>
          </a:blip>
          <a:stretch>
            <a:fillRect/>
          </a:stretch>
        </p:blipFill>
        <p:spPr>
          <a:xfrm>
            <a:off x="8213282" y="1857008"/>
            <a:ext cx="930717" cy="930717"/>
          </a:xfrm>
          <a:prstGeom prst="rect">
            <a:avLst/>
          </a:prstGeom>
          <a:noFill/>
          <a:ln>
            <a:noFill/>
          </a:ln>
        </p:spPr>
      </p:pic>
      <p:pic>
        <p:nvPicPr>
          <p:cNvPr id="197" name="Google Shape;197;p10" descr="Death_to_stock_communicate_hands_5.jpg"/>
          <p:cNvPicPr preferRelativeResize="0"/>
          <p:nvPr/>
        </p:nvPicPr>
        <p:blipFill>
          <a:blip r:embed="rId3">
            <a:alphaModFix/>
          </a:blip>
          <a:stretch>
            <a:fillRect/>
          </a:stretch>
        </p:blipFill>
        <p:spPr>
          <a:xfrm>
            <a:off x="7280639" y="16"/>
            <a:ext cx="1863360" cy="1863358"/>
          </a:xfrm>
          <a:prstGeom prst="rect">
            <a:avLst/>
          </a:prstGeom>
          <a:noFill/>
          <a:ln>
            <a:noFill/>
          </a:ln>
        </p:spPr>
      </p:pic>
      <p:sp>
        <p:nvSpPr>
          <p:cNvPr id="198" name="Google Shape;198;p10"/>
          <p:cNvSpPr/>
          <p:nvPr/>
        </p:nvSpPr>
        <p:spPr>
          <a:xfrm>
            <a:off x="7284049" y="1858486"/>
            <a:ext cx="930600" cy="9306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8213336" y="2787740"/>
            <a:ext cx="930600" cy="9306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7284049" y="9"/>
            <a:ext cx="930600" cy="9306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6" y="4212884"/>
            <a:ext cx="930600" cy="9306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0" y="3747713"/>
            <a:ext cx="465300" cy="4653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465164" y="4212881"/>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6818876" y="-1"/>
            <a:ext cx="465300" cy="4653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7748094" y="2317122"/>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0"/>
          <p:cNvGrpSpPr/>
          <p:nvPr/>
        </p:nvGrpSpPr>
        <p:grpSpPr>
          <a:xfrm>
            <a:off x="7519838" y="241965"/>
            <a:ext cx="446726" cy="446700"/>
            <a:chOff x="1923675" y="1633650"/>
            <a:chExt cx="436000" cy="435975"/>
          </a:xfrm>
        </p:grpSpPr>
        <p:sp>
          <p:nvSpPr>
            <p:cNvPr id="207" name="Google Shape;207;p1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0"/>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p Image">
    <p:spTree>
      <p:nvGrpSpPr>
        <p:cNvPr id="1" name=""/>
        <p:cNvGrpSpPr/>
        <p:nvPr/>
      </p:nvGrpSpPr>
      <p:grpSpPr>
        <a:xfrm>
          <a:off x="0" y="0"/>
          <a:ext cx="0" cy="0"/>
          <a:chOff x="0" y="0"/>
          <a:chExt cx="0" cy="0"/>
        </a:xfrm>
      </p:grpSpPr>
      <p:pic>
        <p:nvPicPr>
          <p:cNvPr id="6" name="Picture 5" descr="Map_3%K.eps"/>
          <p:cNvPicPr>
            <a:picLocks noChangeAspect="1"/>
          </p:cNvPicPr>
          <p:nvPr userDrawn="1"/>
        </p:nvPicPr>
        <p:blipFill rotWithShape="1">
          <a:blip r:embed="rId2">
            <a:extLst>
              <a:ext uri="{28A0092B-C50C-407E-A947-70E740481C1C}">
                <a14:useLocalDpi xmlns:a14="http://schemas.microsoft.com/office/drawing/2010/main" val="0"/>
              </a:ext>
            </a:extLst>
          </a:blip>
          <a:srcRect l="9837" r="12511"/>
          <a:stretch/>
        </p:blipFill>
        <p:spPr>
          <a:xfrm>
            <a:off x="0" y="1"/>
            <a:ext cx="9144000" cy="5143499"/>
          </a:xfrm>
          <a:prstGeom prst="rect">
            <a:avLst/>
          </a:prstGeom>
        </p:spPr>
      </p:pic>
      <p:sp>
        <p:nvSpPr>
          <p:cNvPr id="9" name="Slide Number Placeholder 5"/>
          <p:cNvSpPr>
            <a:spLocks noGrp="1"/>
          </p:cNvSpPr>
          <p:nvPr>
            <p:ph type="sldNum" sz="quarter" idx="12"/>
          </p:nvPr>
        </p:nvSpPr>
        <p:spPr>
          <a:xfrm>
            <a:off x="8328787" y="4767264"/>
            <a:ext cx="358013" cy="273844"/>
          </a:xfrm>
        </p:spPr>
        <p:txBody>
          <a:bodyPr/>
          <a:lstStyle/>
          <a:p>
            <a:fld id="{4B52A89A-C1B0-2442-8250-577B108BB3A7}" type="slidenum">
              <a:rPr lang="en-US" smtClean="0"/>
              <a:pPr/>
              <a:t>‹#›</a:t>
            </a:fld>
            <a:endParaRPr lang="en-US"/>
          </a:p>
        </p:txBody>
      </p:sp>
      <p:pic>
        <p:nvPicPr>
          <p:cNvPr id="10" name="Picture 9" descr="PEFA-Logo-RGB.jpg"/>
          <p:cNvPicPr>
            <a:picLocks noChangeAspect="1"/>
          </p:cNvPicPr>
          <p:nvPr userDrawn="1"/>
        </p:nvPicPr>
        <p:blipFill>
          <a:blip r:embed="rId3"/>
          <a:srcRect l="17943" t="32207" r="16670" b="33170"/>
          <a:stretch>
            <a:fillRect/>
          </a:stretch>
        </p:blipFill>
        <p:spPr>
          <a:xfrm>
            <a:off x="7509242" y="4788253"/>
            <a:ext cx="709907" cy="211442"/>
          </a:xfrm>
          <a:prstGeom prst="rect">
            <a:avLst/>
          </a:prstGeom>
        </p:spPr>
      </p:pic>
      <p:cxnSp>
        <p:nvCxnSpPr>
          <p:cNvPr id="12" name="Straight Connector 11"/>
          <p:cNvCxnSpPr/>
          <p:nvPr userDrawn="1"/>
        </p:nvCxnSpPr>
        <p:spPr>
          <a:xfrm rot="5400000">
            <a:off x="8243639" y="4906272"/>
            <a:ext cx="170294" cy="1588"/>
          </a:xfrm>
          <a:prstGeom prst="line">
            <a:avLst/>
          </a:prstGeom>
          <a:ln w="635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9039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6" r:id="rId2"/>
    <p:sldLayoutId id="2147483658" r:id="rId3"/>
    <p:sldLayoutId id="214748366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gif"/></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emf"/><Relationship Id="rId12"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emf"/></Relationships>
</file>

<file path=ppt/slides/_rels/slide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93.emf"/><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gif"/><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7" y="2055571"/>
            <a:ext cx="1920739" cy="10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 name="Google Shape;272;p14"/>
          <p:cNvSpPr txBox="1">
            <a:spLocks noGrp="1"/>
          </p:cNvSpPr>
          <p:nvPr>
            <p:ph type="ctrTitle"/>
          </p:nvPr>
        </p:nvSpPr>
        <p:spPr>
          <a:xfrm>
            <a:off x="1880499" y="1710385"/>
            <a:ext cx="5376671" cy="1372154"/>
          </a:xfrm>
          <a:prstGeom prst="rect">
            <a:avLst/>
          </a:prstGeom>
        </p:spPr>
        <p:txBody>
          <a:bodyPr spcFirstLastPara="1" wrap="square" lIns="91425" tIns="91425" rIns="91425" bIns="91425" anchor="t" anchorCtr="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lvl="0">
              <a:lnSpc>
                <a:spcPct val="150000"/>
              </a:lnSpc>
            </a:pPr>
            <a:r>
              <a:rPr lang="en-US" sz="1400" b="1" cap="all" dirty="0">
                <a:ln/>
                <a:solidFill>
                  <a:srgbClr val="0070C0"/>
                </a:solidFill>
                <a:latin typeface="Arial Narrow" pitchFamily="34" charset="0"/>
              </a:rPr>
              <a:t>“Albanian experience of dealing with expenditures arrears”</a:t>
            </a:r>
            <a:r>
              <a:rPr lang="en" sz="1400" b="1" cap="all" dirty="0">
                <a:ln/>
                <a:solidFill>
                  <a:srgbClr val="0070C0"/>
                </a:solidFill>
                <a:latin typeface="Arial Narrow" pitchFamily="34" charset="0"/>
              </a:rPr>
              <a:t> </a:t>
            </a:r>
            <a:r>
              <a:rPr lang="en-US" sz="2100" b="1" cap="all" dirty="0">
                <a:ln/>
                <a:solidFill>
                  <a:schemeClr val="bg2"/>
                </a:solidFill>
                <a:effectLst/>
                <a:latin typeface="Arial Narrow" pitchFamily="34" charset="0"/>
              </a:rPr>
              <a:t>H</a:t>
            </a:r>
            <a:r>
              <a:rPr lang="en" sz="2100" b="1" cap="all" dirty="0">
                <a:ln/>
                <a:solidFill>
                  <a:schemeClr val="bg2"/>
                </a:solidFill>
                <a:effectLst/>
                <a:latin typeface="Arial Narrow" pitchFamily="34" charset="0"/>
              </a:rPr>
              <a:t>ow to avoid the new arrears arising?</a:t>
            </a:r>
            <a:br>
              <a:rPr lang="en" sz="2100" b="1" cap="all" dirty="0">
                <a:ln/>
                <a:solidFill>
                  <a:schemeClr val="bg2"/>
                </a:solidFill>
                <a:effectLst/>
                <a:latin typeface="Arial Narrow" pitchFamily="34" charset="0"/>
              </a:rPr>
            </a:br>
            <a:r>
              <a:rPr lang="en" sz="2400" b="1" cap="all" dirty="0">
                <a:ln/>
                <a:solidFill>
                  <a:schemeClr val="bg2"/>
                </a:solidFill>
                <a:effectLst/>
              </a:rPr>
              <a:t>Treasury System</a:t>
            </a:r>
            <a:endParaRPr sz="2400" b="1" cap="all" dirty="0">
              <a:ln/>
              <a:solidFill>
                <a:schemeClr val="bg2"/>
              </a:solidFill>
              <a:effectLst/>
            </a:endParaRPr>
          </a:p>
        </p:txBody>
      </p:sp>
      <p:pic>
        <p:nvPicPr>
          <p:cNvPr id="2" name="Picture 1"/>
          <p:cNvPicPr>
            <a:picLocks noChangeAspect="1"/>
          </p:cNvPicPr>
          <p:nvPr/>
        </p:nvPicPr>
        <p:blipFill>
          <a:blip r:embed="rId4"/>
          <a:stretch>
            <a:fillRect/>
          </a:stretch>
        </p:blipFill>
        <p:spPr>
          <a:xfrm>
            <a:off x="6130636" y="0"/>
            <a:ext cx="3135023" cy="1593273"/>
          </a:xfrm>
          <a:prstGeom prst="rect">
            <a:avLst/>
          </a:prstGeom>
        </p:spPr>
      </p:pic>
      <p:sp>
        <p:nvSpPr>
          <p:cNvPr id="5" name="TextBox 4"/>
          <p:cNvSpPr txBox="1"/>
          <p:nvPr/>
        </p:nvSpPr>
        <p:spPr>
          <a:xfrm>
            <a:off x="7284459" y="4835723"/>
            <a:ext cx="1981200" cy="30777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February 27, 2020</a:t>
            </a: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846" y="4103827"/>
            <a:ext cx="1321141" cy="103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593273"/>
            <a:ext cx="2068224" cy="148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70970" y="1515835"/>
            <a:ext cx="1905000" cy="261610"/>
          </a:xfrm>
          <a:prstGeom prst="rect">
            <a:avLst/>
          </a:prstGeom>
          <a:noFill/>
        </p:spPr>
        <p:txBody>
          <a:bodyPr wrap="square" rtlCol="0">
            <a:spAutoFit/>
          </a:bodyPr>
          <a:lstStyle/>
          <a:p>
            <a:r>
              <a:rPr lang="en-US" sz="11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Albanian Treasury</a:t>
            </a: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89" y="0"/>
            <a:ext cx="2066926" cy="103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608367"/>
            <a:ext cx="2068223" cy="122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62800" y="3085147"/>
            <a:ext cx="2068982" cy="492443"/>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solidFill>
                  <a:srgbClr val="FF99FF"/>
                </a:solidFill>
                <a:effectLst>
                  <a:outerShdw blurRad="80000" dist="40000" dir="5040000" algn="tl">
                    <a:srgbClr val="000000">
                      <a:alpha val="30000"/>
                    </a:srgbClr>
                  </a:outerShdw>
                </a:effectLst>
                <a:latin typeface="Arial Rounded MT Bold" pitchFamily="34" charset="0"/>
              </a:rPr>
              <a:t>PEMPAL TCOP </a:t>
            </a:r>
          </a:p>
          <a:p>
            <a:r>
              <a:rPr lang="en-US" sz="1200" b="1" dirty="0">
                <a:ln w="11430"/>
                <a:solidFill>
                  <a:srgbClr val="FF99FF"/>
                </a:solidFill>
                <a:effectLst>
                  <a:outerShdw blurRad="80000" dist="40000" dir="5040000" algn="tl">
                    <a:srgbClr val="000000">
                      <a:alpha val="30000"/>
                    </a:srgbClr>
                  </a:outerShdw>
                </a:effectLst>
              </a:rPr>
              <a:t>            </a:t>
            </a:r>
            <a:r>
              <a:rPr lang="en-US" sz="1200" b="1" dirty="0">
                <a:ln w="11430"/>
                <a:solidFill>
                  <a:srgbClr val="FF99FF"/>
                </a:solidFill>
                <a:effectLst>
                  <a:outerShdw blurRad="80000" dist="40000" dir="5040000" algn="tl">
                    <a:srgbClr val="000000">
                      <a:alpha val="30000"/>
                    </a:srgbClr>
                  </a:outerShdw>
                </a:effectLst>
                <a:latin typeface="Arial Narrow" pitchFamily="34" charset="0"/>
              </a:rPr>
              <a:t>VIDEOCONFERENCE</a:t>
            </a:r>
            <a:endParaRPr lang="en-US" b="1" dirty="0">
              <a:ln w="11430"/>
              <a:solidFill>
                <a:srgbClr val="FF99FF"/>
              </a:solidFill>
              <a:effectLst>
                <a:outerShdw blurRad="80000" dist="40000" dir="5040000" algn="tl">
                  <a:srgbClr val="000000">
                    <a:alpha val="30000"/>
                  </a:srgbClr>
                </a:outerShdw>
              </a:effectLst>
              <a:latin typeface="Arial Narrow" pitchFamily="34" charset="0"/>
            </a:endParaRPr>
          </a:p>
        </p:txBody>
      </p:sp>
      <p:pic>
        <p:nvPicPr>
          <p:cNvPr id="7" name="Picture 6"/>
          <p:cNvPicPr>
            <a:picLocks noChangeAspect="1"/>
          </p:cNvPicPr>
          <p:nvPr/>
        </p:nvPicPr>
        <p:blipFill>
          <a:blip r:embed="rId9"/>
          <a:stretch>
            <a:fillRect/>
          </a:stretch>
        </p:blipFill>
        <p:spPr>
          <a:xfrm>
            <a:off x="5213441" y="4081883"/>
            <a:ext cx="1041432" cy="1061618"/>
          </a:xfrm>
          <a:prstGeom prst="rect">
            <a:avLst/>
          </a:prstGeom>
        </p:spPr>
      </p:pic>
      <p:pic>
        <p:nvPicPr>
          <p:cNvPr id="14" name="Picture 13"/>
          <p:cNvPicPr>
            <a:picLocks noChangeAspect="1"/>
          </p:cNvPicPr>
          <p:nvPr/>
        </p:nvPicPr>
        <p:blipFill>
          <a:blip r:embed="rId10"/>
          <a:stretch>
            <a:fillRect/>
          </a:stretch>
        </p:blipFill>
        <p:spPr>
          <a:xfrm>
            <a:off x="1989732" y="3807476"/>
            <a:ext cx="2077517" cy="1184097"/>
          </a:xfrm>
          <a:prstGeom prst="rect">
            <a:avLst/>
          </a:prstGeom>
        </p:spPr>
      </p:pic>
      <p:pic>
        <p:nvPicPr>
          <p:cNvPr id="13" name="Picture 12"/>
          <p:cNvPicPr>
            <a:picLocks noChangeAspect="1"/>
          </p:cNvPicPr>
          <p:nvPr/>
        </p:nvPicPr>
        <p:blipFill>
          <a:blip r:embed="rId11"/>
          <a:stretch>
            <a:fillRect/>
          </a:stretch>
        </p:blipFill>
        <p:spPr>
          <a:xfrm>
            <a:off x="109728" y="3116161"/>
            <a:ext cx="1748333" cy="1280159"/>
          </a:xfrm>
          <a:prstGeom prst="rect">
            <a:avLst/>
          </a:prstGeom>
        </p:spPr>
      </p:pic>
      <p:pic>
        <p:nvPicPr>
          <p:cNvPr id="3" name="Picture 2"/>
          <p:cNvPicPr>
            <a:picLocks noChangeAspect="1"/>
          </p:cNvPicPr>
          <p:nvPr/>
        </p:nvPicPr>
        <p:blipFill>
          <a:blip r:embed="rId12"/>
          <a:stretch>
            <a:fillRect/>
          </a:stretch>
        </p:blipFill>
        <p:spPr>
          <a:xfrm>
            <a:off x="6130636" y="-5431"/>
            <a:ext cx="3100387" cy="1552042"/>
          </a:xfrm>
          <a:prstGeom prst="rect">
            <a:avLst/>
          </a:prstGeom>
        </p:spPr>
      </p:pic>
      <p:sp>
        <p:nvSpPr>
          <p:cNvPr id="16" name="TextBox 15"/>
          <p:cNvSpPr txBox="1"/>
          <p:nvPr/>
        </p:nvSpPr>
        <p:spPr>
          <a:xfrm>
            <a:off x="-235498" y="4344386"/>
            <a:ext cx="2482031" cy="830997"/>
          </a:xfrm>
          <a:prstGeom prst="rect">
            <a:avLst/>
          </a:prstGeom>
          <a:noFill/>
        </p:spPr>
        <p:txBody>
          <a:bodyPr wrap="square" rtlCol="0">
            <a:spAutoFit/>
          </a:bodyPr>
          <a:lstStyle/>
          <a:p>
            <a:r>
              <a:rPr lang="en-US" sz="1200" dirty="0"/>
              <a:t>     </a:t>
            </a:r>
            <a:r>
              <a:rPr lang="en-US" sz="1200" i="1" dirty="0"/>
              <a:t>Prepared: </a:t>
            </a:r>
          </a:p>
          <a:p>
            <a:pPr algn="ctr"/>
            <a:r>
              <a:rPr lang="en-US" sz="1200" dirty="0"/>
              <a:t>Mimoza Pilkati</a:t>
            </a:r>
          </a:p>
          <a:p>
            <a:pPr algn="ctr"/>
            <a:r>
              <a:rPr lang="en-US" sz="1200" dirty="0"/>
              <a:t>Director </a:t>
            </a:r>
          </a:p>
          <a:p>
            <a:pPr algn="ctr"/>
            <a:r>
              <a:rPr lang="en-US" sz="1000" dirty="0"/>
              <a:t>Treasury Operations’ Department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10</a:t>
            </a:fld>
            <a:endParaRPr lang="en"/>
          </a:p>
        </p:txBody>
      </p:sp>
      <p:pic>
        <p:nvPicPr>
          <p:cNvPr id="8195" name="Picture 3"/>
          <p:cNvPicPr>
            <a:picLocks noChangeAspect="1" noChangeArrowheads="1"/>
          </p:cNvPicPr>
          <p:nvPr/>
        </p:nvPicPr>
        <p:blipFill>
          <a:blip r:embed="rId3"/>
          <a:srcRect/>
          <a:stretch>
            <a:fillRect/>
          </a:stretch>
        </p:blipFill>
        <p:spPr bwMode="auto">
          <a:xfrm>
            <a:off x="6964017" y="-1"/>
            <a:ext cx="2179982" cy="2142451"/>
          </a:xfrm>
          <a:prstGeom prst="rect">
            <a:avLst/>
          </a:prstGeom>
          <a:noFill/>
          <a:ln w="9525">
            <a:noFill/>
            <a:miter lim="800000"/>
            <a:headEnd/>
            <a:tailEnd/>
          </a:ln>
        </p:spPr>
      </p:pic>
      <p:sp>
        <p:nvSpPr>
          <p:cNvPr id="6" name="Google Shape;287;p25"/>
          <p:cNvSpPr txBox="1"/>
          <p:nvPr/>
        </p:nvSpPr>
        <p:spPr>
          <a:xfrm>
            <a:off x="1974574" y="131674"/>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Nature –</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Reasons (3)</a:t>
            </a:r>
          </a:p>
        </p:txBody>
      </p:sp>
      <p:pic>
        <p:nvPicPr>
          <p:cNvPr id="12" name="Picture 2"/>
          <p:cNvPicPr>
            <a:picLocks noChangeAspect="1" noChangeArrowheads="1"/>
          </p:cNvPicPr>
          <p:nvPr/>
        </p:nvPicPr>
        <p:blipFill>
          <a:blip r:embed="rId4"/>
          <a:srcRect/>
          <a:stretch>
            <a:fillRect/>
          </a:stretch>
        </p:blipFill>
        <p:spPr bwMode="auto">
          <a:xfrm>
            <a:off x="6559827" y="0"/>
            <a:ext cx="2584174" cy="2798859"/>
          </a:xfrm>
          <a:prstGeom prst="rect">
            <a:avLst/>
          </a:prstGeom>
          <a:noFill/>
          <a:ln w="9525">
            <a:noFill/>
            <a:miter lim="800000"/>
            <a:headEnd/>
            <a:tailEnd/>
          </a:ln>
        </p:spPr>
      </p:pic>
      <p:sp>
        <p:nvSpPr>
          <p:cNvPr id="14" name="Rectangle 13"/>
          <p:cNvSpPr/>
          <p:nvPr/>
        </p:nvSpPr>
        <p:spPr>
          <a:xfrm>
            <a:off x="460859" y="2798859"/>
            <a:ext cx="7695913" cy="1754326"/>
          </a:xfrm>
          <a:prstGeom prst="rect">
            <a:avLst/>
          </a:prstGeom>
          <a:noFill/>
        </p:spPr>
        <p:txBody>
          <a:bodyPr wrap="square">
            <a:spAutoFit/>
          </a:bodyPr>
          <a:lstStyle/>
          <a:p>
            <a:pPr marL="182563" indent="-182563" algn="just" defTabSz="720000">
              <a:buClr>
                <a:schemeClr val="accent6"/>
              </a:buClr>
              <a:buFont typeface="+mj-lt"/>
              <a:buAutoNum type="arabicParenR" startAt="4"/>
            </a:pPr>
            <a:r>
              <a:rPr lang="en-US" dirty="0"/>
              <a:t>Weak commitment controls (which manage the initial incurrence of obligations, rather than the subsequent cash payments, to avoid the accumulation of unaffordable liabilities and unpaid bills). Commitments was not registered/ controlled within available expenditure ceilings/cash limits </a:t>
            </a:r>
            <a:r>
              <a:rPr lang="en-US" i="1" dirty="0">
                <a:solidFill>
                  <a:schemeClr val="tx1">
                    <a:lumMod val="65000"/>
                    <a:lumOff val="35000"/>
                  </a:schemeClr>
                </a:solidFill>
              </a:rPr>
              <a:t>(started after 2017 year).</a:t>
            </a:r>
          </a:p>
          <a:p>
            <a:pPr marL="182563" indent="-182563" algn="just" defTabSz="720000">
              <a:buClr>
                <a:schemeClr val="accent6"/>
              </a:buClr>
              <a:buFont typeface="+mj-lt"/>
              <a:buAutoNum type="arabicParenR" startAt="4"/>
            </a:pPr>
            <a:endParaRPr lang="en-US" sz="1000" dirty="0"/>
          </a:p>
          <a:p>
            <a:pPr marL="182563" indent="-182563" algn="just" defTabSz="720000">
              <a:buClr>
                <a:schemeClr val="accent6"/>
              </a:buClr>
              <a:buFont typeface="+mj-lt"/>
              <a:buAutoNum type="arabicParenR" startAt="4"/>
            </a:pPr>
            <a:r>
              <a:rPr lang="en-US" dirty="0"/>
              <a:t>No active cash management, no produce rolling forecasts, government was not able to access financial markets, arrears re-emerge, acute government liquidity shortages in financial crises and risk in elections year.</a:t>
            </a:r>
            <a:endParaRPr lang="en-US" sz="1000" dirty="0"/>
          </a:p>
        </p:txBody>
      </p:sp>
      <p:sp>
        <p:nvSpPr>
          <p:cNvPr id="7" name="Rectangle 6"/>
          <p:cNvSpPr/>
          <p:nvPr/>
        </p:nvSpPr>
        <p:spPr>
          <a:xfrm>
            <a:off x="460859" y="724565"/>
            <a:ext cx="6273896" cy="2123658"/>
          </a:xfrm>
          <a:prstGeom prst="rect">
            <a:avLst/>
          </a:prstGeom>
        </p:spPr>
        <p:txBody>
          <a:bodyPr wrap="square">
            <a:spAutoFit/>
          </a:bodyPr>
          <a:lstStyle/>
          <a:p>
            <a:pPr marL="182563" indent="-182563" algn="just" defTabSz="720000">
              <a:buClr>
                <a:schemeClr val="accent6"/>
              </a:buClr>
              <a:buFont typeface="+mj-lt"/>
              <a:buAutoNum type="arabicParenR"/>
            </a:pPr>
            <a:r>
              <a:rPr lang="en-US" dirty="0"/>
              <a:t>Before the PFM Strategy’s approval persistent expenditure arrears was typically a symptom of underlying weaknesses in PFM system and inadequate legal frameworks.</a:t>
            </a:r>
          </a:p>
          <a:p>
            <a:pPr marL="182563" indent="-182563" algn="just" defTabSz="720000">
              <a:buClr>
                <a:schemeClr val="accent6"/>
              </a:buClr>
              <a:buFont typeface="+mj-lt"/>
              <a:buAutoNum type="arabicParenR"/>
            </a:pPr>
            <a:endParaRPr lang="en-US" sz="1000" dirty="0"/>
          </a:p>
          <a:p>
            <a:pPr marL="182563" indent="-182563" algn="just" defTabSz="720000">
              <a:buClr>
                <a:schemeClr val="accent6"/>
              </a:buClr>
              <a:buFont typeface="+mj-lt"/>
              <a:buAutoNum type="arabicParenR"/>
            </a:pPr>
            <a:r>
              <a:rPr lang="en-US" dirty="0"/>
              <a:t>Problems with the financial management information system (FMIS)/lack of interfaces with related IT systems.</a:t>
            </a:r>
          </a:p>
          <a:p>
            <a:pPr marL="182563" indent="-182563" algn="just" defTabSz="720000">
              <a:buClr>
                <a:schemeClr val="accent6"/>
              </a:buClr>
              <a:buFont typeface="+mj-lt"/>
              <a:buAutoNum type="arabicParenR"/>
            </a:pPr>
            <a:endParaRPr lang="en-US" sz="1000" dirty="0"/>
          </a:p>
          <a:p>
            <a:pPr marL="182563" indent="-182563" algn="just" defTabSz="720000">
              <a:buClr>
                <a:schemeClr val="accent6"/>
              </a:buClr>
              <a:buFont typeface="+mj-lt"/>
              <a:buAutoNum type="arabicParenR"/>
            </a:pPr>
            <a:r>
              <a:rPr lang="en-US" dirty="0"/>
              <a:t>Unrealistic budgets programming (optimistic revenues/under provisioning  for compulsory expenditure items/uncertain time and unknown value of budget support).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11</a:t>
            </a:fld>
            <a:endParaRPr lang="en"/>
          </a:p>
        </p:txBody>
      </p:sp>
      <p:sp>
        <p:nvSpPr>
          <p:cNvPr id="6" name="Google Shape;287;p25"/>
          <p:cNvSpPr txBox="1"/>
          <p:nvPr/>
        </p:nvSpPr>
        <p:spPr>
          <a:xfrm>
            <a:off x="2006379" y="0"/>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Nature – </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Reasons (4)</a:t>
            </a:r>
          </a:p>
        </p:txBody>
      </p:sp>
      <p:sp>
        <p:nvSpPr>
          <p:cNvPr id="13" name="TextBox 12"/>
          <p:cNvSpPr txBox="1"/>
          <p:nvPr/>
        </p:nvSpPr>
        <p:spPr>
          <a:xfrm>
            <a:off x="492981" y="477986"/>
            <a:ext cx="6814268" cy="3831818"/>
          </a:xfrm>
          <a:prstGeom prst="rect">
            <a:avLst/>
          </a:prstGeom>
          <a:noFill/>
        </p:spPr>
        <p:txBody>
          <a:bodyPr wrap="square" rtlCol="0">
            <a:spAutoFit/>
          </a:bodyPr>
          <a:lstStyle/>
          <a:p>
            <a:pPr marL="183600" indent="-183600" algn="just" defTabSz="720000">
              <a:buClr>
                <a:schemeClr val="accent6"/>
              </a:buClr>
              <a:buFont typeface="+mj-lt"/>
              <a:buAutoNum type="arabicParenR" startAt="6"/>
            </a:pPr>
            <a:r>
              <a:rPr lang="en-US" dirty="0"/>
              <a:t>Gaps in </a:t>
            </a:r>
            <a:r>
              <a:rPr lang="en-US" b="1" dirty="0">
                <a:solidFill>
                  <a:schemeClr val="accent6">
                    <a:lumMod val="60000"/>
                    <a:lumOff val="40000"/>
                  </a:schemeClr>
                </a:solidFill>
              </a:rPr>
              <a:t>fiscal reporting </a:t>
            </a:r>
            <a:r>
              <a:rPr lang="en-US" sz="1300" i="1" dirty="0">
                <a:solidFill>
                  <a:schemeClr val="tx2">
                    <a:lumMod val="25000"/>
                  </a:schemeClr>
                </a:solidFill>
              </a:rPr>
              <a:t>(or mistakes/errors in its compilation, for example, by restructuring of line ministries not updated the codes of formulas, etc.);</a:t>
            </a:r>
            <a:r>
              <a:rPr lang="en-US" sz="1300" dirty="0"/>
              <a:t> mismatches in the timing of receipts and payments.</a:t>
            </a:r>
            <a:r>
              <a:rPr lang="en-US" dirty="0"/>
              <a:t> </a:t>
            </a:r>
            <a:r>
              <a:rPr lang="en-US" b="1" dirty="0">
                <a:solidFill>
                  <a:schemeClr val="accent6">
                    <a:lumMod val="60000"/>
                    <a:lumOff val="40000"/>
                  </a:schemeClr>
                </a:solidFill>
              </a:rPr>
              <a:t>No accrual </a:t>
            </a:r>
            <a:r>
              <a:rPr lang="en-US" dirty="0"/>
              <a:t>basis of accounting for expenditures transactions </a:t>
            </a:r>
            <a:r>
              <a:rPr lang="en-US" sz="1300" i="1" dirty="0">
                <a:solidFill>
                  <a:schemeClr val="tx2">
                    <a:lumMod val="25000"/>
                  </a:schemeClr>
                </a:solidFill>
              </a:rPr>
              <a:t>(government may be tempted to deliberately delay payments as a means of reporting a higher cash balance in the short term, notably at the end of the fiscal year; inherit to next year a large balance of outstanding payments without correspondent resources to finance them).</a:t>
            </a:r>
          </a:p>
          <a:p>
            <a:pPr marL="183600" indent="-183600"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en-US" dirty="0">
                <a:solidFill>
                  <a:schemeClr val="bg1"/>
                </a:solidFill>
              </a:rPr>
              <a:t>‘</a:t>
            </a:r>
            <a:r>
              <a:rPr lang="en-US" b="1" dirty="0">
                <a:solidFill>
                  <a:schemeClr val="accent6">
                    <a:lumMod val="60000"/>
                    <a:lumOff val="40000"/>
                  </a:schemeClr>
                </a:solidFill>
              </a:rPr>
              <a:t>Delays</a:t>
            </a:r>
            <a:r>
              <a:rPr lang="en-US" dirty="0"/>
              <a:t> in any stage of expenditures process </a:t>
            </a:r>
            <a:r>
              <a:rPr lang="en-US" sz="1300" dirty="0"/>
              <a:t>(no verification, changes in meantime by normative act during the year).</a:t>
            </a:r>
          </a:p>
          <a:p>
            <a:pPr marL="182563" indent="-182563"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en-US" dirty="0"/>
              <a:t>Unable to generate reliable data on the stock of unpaid bills and to monitor the days of delay for overdue payments for the general government units, no consolidated reporting of extra-budgetary/SOEs funds </a:t>
            </a:r>
            <a:r>
              <a:rPr lang="en-US" sz="1300" i="1" dirty="0">
                <a:solidFill>
                  <a:schemeClr val="tx2">
                    <a:lumMod val="25000"/>
                  </a:schemeClr>
                </a:solidFill>
              </a:rPr>
              <a:t>(beneficiaries of subsidies/transfers from central government).</a:t>
            </a:r>
          </a:p>
          <a:p>
            <a:pPr marL="182563" indent="-182563"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en-US" dirty="0"/>
              <a:t>No training for recent developments; no qualified </a:t>
            </a:r>
            <a:r>
              <a:rPr lang="en-US" b="1" dirty="0">
                <a:solidFill>
                  <a:schemeClr val="accent6">
                    <a:lumMod val="60000"/>
                    <a:lumOff val="40000"/>
                  </a:schemeClr>
                </a:solidFill>
              </a:rPr>
              <a:t>bottom-up forecasts </a:t>
            </a:r>
            <a:r>
              <a:rPr lang="en-US" dirty="0"/>
              <a:t>of cash flows; no timely information.</a:t>
            </a:r>
          </a:p>
        </p:txBody>
      </p:sp>
      <p:pic>
        <p:nvPicPr>
          <p:cNvPr id="9" name="Picture 11"/>
          <p:cNvPicPr>
            <a:picLocks noChangeAspect="1" noChangeArrowheads="1"/>
          </p:cNvPicPr>
          <p:nvPr/>
        </p:nvPicPr>
        <p:blipFill>
          <a:blip r:embed="rId3"/>
          <a:srcRect/>
          <a:stretch>
            <a:fillRect/>
          </a:stretch>
        </p:blipFill>
        <p:spPr bwMode="auto">
          <a:xfrm>
            <a:off x="7676388" y="2331585"/>
            <a:ext cx="1467612" cy="1161860"/>
          </a:xfrm>
          <a:prstGeom prst="rect">
            <a:avLst/>
          </a:prstGeom>
          <a:noFill/>
          <a:ln w="9525">
            <a:noFill/>
            <a:miter lim="800000"/>
            <a:headEnd/>
            <a:tailEnd/>
          </a:ln>
        </p:spPr>
      </p:pic>
      <p:pic>
        <p:nvPicPr>
          <p:cNvPr id="10" name="Picture 9"/>
          <p:cNvPicPr>
            <a:picLocks noChangeAspect="1" noChangeArrowheads="1"/>
          </p:cNvPicPr>
          <p:nvPr/>
        </p:nvPicPr>
        <p:blipFill>
          <a:blip r:embed="rId4"/>
          <a:srcRect/>
          <a:stretch>
            <a:fillRect/>
          </a:stretch>
        </p:blipFill>
        <p:spPr bwMode="auto">
          <a:xfrm>
            <a:off x="7307249" y="-1"/>
            <a:ext cx="1836751" cy="2326551"/>
          </a:xfrm>
          <a:prstGeom prst="rect">
            <a:avLst/>
          </a:prstGeom>
          <a:noFill/>
          <a:ln w="9525">
            <a:noFill/>
            <a:miter lim="800000"/>
            <a:headEnd/>
            <a:tailEnd/>
          </a:ln>
        </p:spPr>
      </p:pic>
      <p:sp>
        <p:nvSpPr>
          <p:cNvPr id="11" name="TextBox 10"/>
          <p:cNvSpPr txBox="1"/>
          <p:nvPr/>
        </p:nvSpPr>
        <p:spPr>
          <a:xfrm>
            <a:off x="898499" y="4404836"/>
            <a:ext cx="8245501" cy="523220"/>
          </a:xfrm>
          <a:prstGeom prst="rect">
            <a:avLst/>
          </a:prstGeom>
          <a:noFill/>
        </p:spPr>
        <p:txBody>
          <a:bodyPr wrap="square" rtlCol="0">
            <a:spAutoFit/>
          </a:bodyPr>
          <a:lstStyle/>
          <a:p>
            <a:pPr marL="269875" indent="-269875" defTabSz="828000">
              <a:buClr>
                <a:schemeClr val="accent6"/>
              </a:buClr>
              <a:buFont typeface="+mj-lt"/>
              <a:buAutoNum type="arabicParenR" startAt="10"/>
            </a:pPr>
            <a:r>
              <a:rPr lang="en-US" dirty="0"/>
              <a:t>Ineffective/fruitless </a:t>
            </a:r>
            <a:r>
              <a:rPr lang="en-US" b="1" dirty="0">
                <a:solidFill>
                  <a:schemeClr val="accent6">
                    <a:lumMod val="60000"/>
                    <a:lumOff val="40000"/>
                  </a:schemeClr>
                </a:solidFill>
              </a:rPr>
              <a:t>sanctions</a:t>
            </a:r>
            <a:r>
              <a:rPr lang="en-US" dirty="0"/>
              <a:t> and discipline against responsible officials who do not respect the legislation </a:t>
            </a:r>
            <a:r>
              <a:rPr lang="en-US" sz="1250" i="1" dirty="0"/>
              <a:t>(for example, fraud or collusion with suppliers, especially for advanced works of the construction).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12</a:t>
            </a:fld>
            <a:endParaRPr lang="en"/>
          </a:p>
        </p:txBody>
      </p:sp>
      <p:sp>
        <p:nvSpPr>
          <p:cNvPr id="11" name="Google Shape;287;p25"/>
          <p:cNvSpPr txBox="1"/>
          <p:nvPr/>
        </p:nvSpPr>
        <p:spPr>
          <a:xfrm>
            <a:off x="1770278" y="0"/>
            <a:ext cx="3862426"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Impact</a:t>
            </a:r>
            <a:r>
              <a:rPr lang="en-US" sz="2400" b="1" i="0" u="none" strike="noStrike"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/Solutions</a:t>
            </a:r>
            <a:r>
              <a:rPr lang="en-US" sz="24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(1)</a:t>
            </a:r>
            <a:endParaRPr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pic>
        <p:nvPicPr>
          <p:cNvPr id="3075" name="Picture 3"/>
          <p:cNvPicPr>
            <a:picLocks noChangeAspect="1" noChangeArrowheads="1"/>
          </p:cNvPicPr>
          <p:nvPr/>
        </p:nvPicPr>
        <p:blipFill>
          <a:blip r:embed="rId3"/>
          <a:srcRect/>
          <a:stretch>
            <a:fillRect/>
          </a:stretch>
        </p:blipFill>
        <p:spPr bwMode="auto">
          <a:xfrm>
            <a:off x="7293254" y="0"/>
            <a:ext cx="1850746" cy="1185061"/>
          </a:xfrm>
          <a:prstGeom prst="rect">
            <a:avLst/>
          </a:prstGeom>
          <a:noFill/>
          <a:ln w="9525">
            <a:noFill/>
            <a:miter lim="800000"/>
            <a:headEnd/>
            <a:tailEnd/>
          </a:ln>
        </p:spPr>
      </p:pic>
      <p:pic>
        <p:nvPicPr>
          <p:cNvPr id="3077" name="Picture 5"/>
          <p:cNvPicPr>
            <a:picLocks noChangeAspect="1" noChangeArrowheads="1"/>
          </p:cNvPicPr>
          <p:nvPr/>
        </p:nvPicPr>
        <p:blipFill>
          <a:blip r:embed="rId4"/>
          <a:srcRect/>
          <a:stretch>
            <a:fillRect/>
          </a:stretch>
        </p:blipFill>
        <p:spPr bwMode="auto">
          <a:xfrm>
            <a:off x="-1" y="4213555"/>
            <a:ext cx="1034327" cy="929945"/>
          </a:xfrm>
          <a:prstGeom prst="rect">
            <a:avLst/>
          </a:prstGeom>
          <a:noFill/>
          <a:ln w="9525">
            <a:noFill/>
            <a:miter lim="800000"/>
            <a:headEnd/>
            <a:tailEnd/>
          </a:ln>
        </p:spPr>
      </p:pic>
      <p:pic>
        <p:nvPicPr>
          <p:cNvPr id="3080" name="Picture 8"/>
          <p:cNvPicPr>
            <a:picLocks noChangeAspect="1" noChangeArrowheads="1"/>
          </p:cNvPicPr>
          <p:nvPr/>
        </p:nvPicPr>
        <p:blipFill>
          <a:blip r:embed="rId5"/>
          <a:srcRect/>
          <a:stretch>
            <a:fillRect/>
          </a:stretch>
        </p:blipFill>
        <p:spPr bwMode="auto">
          <a:xfrm>
            <a:off x="0" y="0"/>
            <a:ext cx="1162589" cy="1277570"/>
          </a:xfrm>
          <a:prstGeom prst="rect">
            <a:avLst/>
          </a:prstGeom>
          <a:noFill/>
          <a:ln w="9525">
            <a:noFill/>
            <a:miter lim="800000"/>
            <a:headEnd/>
            <a:tailEnd/>
          </a:ln>
        </p:spPr>
      </p:pic>
      <p:sp>
        <p:nvSpPr>
          <p:cNvPr id="20" name="Rectangle 19"/>
          <p:cNvSpPr/>
          <p:nvPr/>
        </p:nvSpPr>
        <p:spPr>
          <a:xfrm>
            <a:off x="1176794" y="575998"/>
            <a:ext cx="6090699" cy="692497"/>
          </a:xfrm>
          <a:prstGeom prst="rect">
            <a:avLst/>
          </a:prstGeom>
        </p:spPr>
        <p:txBody>
          <a:bodyPr wrap="square">
            <a:spAutoFit/>
          </a:bodyPr>
          <a:lstStyle/>
          <a:p>
            <a:pPr algn="just">
              <a:buBlip>
                <a:blip r:embed="rId6"/>
              </a:buBlip>
            </a:pPr>
            <a:r>
              <a:rPr lang="en-US" sz="1300" dirty="0"/>
              <a:t>A large flow of arrears may disguise the true size of the government deficit, significantly reduce the impact of fiscal policy on aggregate demand, and potentially undermine </a:t>
            </a:r>
            <a:r>
              <a:rPr lang="en-US" sz="1300" b="1" dirty="0">
                <a:solidFill>
                  <a:schemeClr val="accent6">
                    <a:lumMod val="60000"/>
                    <a:lumOff val="40000"/>
                  </a:schemeClr>
                </a:solidFill>
              </a:rPr>
              <a:t>macroeconomic stability</a:t>
            </a:r>
            <a:r>
              <a:rPr lang="en-US" sz="1300" dirty="0"/>
              <a:t>. </a:t>
            </a:r>
          </a:p>
        </p:txBody>
      </p:sp>
      <p:sp>
        <p:nvSpPr>
          <p:cNvPr id="23" name="TextBox 22"/>
          <p:cNvSpPr txBox="1"/>
          <p:nvPr/>
        </p:nvSpPr>
        <p:spPr>
          <a:xfrm>
            <a:off x="246490" y="1264258"/>
            <a:ext cx="7036903" cy="1492716"/>
          </a:xfrm>
          <a:prstGeom prst="rect">
            <a:avLst/>
          </a:prstGeom>
          <a:noFill/>
        </p:spPr>
        <p:txBody>
          <a:bodyPr wrap="square" rtlCol="0">
            <a:spAutoFit/>
          </a:bodyPr>
          <a:lstStyle/>
          <a:p>
            <a:pPr algn="just">
              <a:buBlip>
                <a:blip r:embed="rId6"/>
              </a:buBlip>
            </a:pPr>
            <a:r>
              <a:rPr lang="en-US" sz="1300" dirty="0"/>
              <a:t>If businesses are dependent on government contracts, payment arrears can cease or delay activity as a result of payment delays or impose difficulties in accessing credit from commercial banks, resulting in a reduced pace of economic activity and increased </a:t>
            </a:r>
            <a:r>
              <a:rPr lang="en-US" sz="1300" b="1" dirty="0">
                <a:solidFill>
                  <a:schemeClr val="accent6">
                    <a:lumMod val="60000"/>
                    <a:lumOff val="40000"/>
                  </a:schemeClr>
                </a:solidFill>
              </a:rPr>
              <a:t>unemployment</a:t>
            </a:r>
            <a:r>
              <a:rPr lang="en-US" sz="1300" dirty="0"/>
              <a:t>.</a:t>
            </a:r>
          </a:p>
          <a:p>
            <a:pPr algn="just">
              <a:buBlip>
                <a:blip r:embed="rId6"/>
              </a:buBlip>
            </a:pPr>
            <a:r>
              <a:rPr lang="en-US" sz="1300" dirty="0"/>
              <a:t>Government suppliers try to mitigate the risks and opportunity cost of delayed payments by adjusting their initial </a:t>
            </a:r>
            <a:r>
              <a:rPr lang="en-US" sz="1300" b="1" dirty="0">
                <a:solidFill>
                  <a:schemeClr val="accent6">
                    <a:lumMod val="60000"/>
                    <a:lumOff val="40000"/>
                  </a:schemeClr>
                </a:solidFill>
              </a:rPr>
              <a:t>prices upward</a:t>
            </a:r>
            <a:r>
              <a:rPr lang="en-US" sz="1300" dirty="0"/>
              <a:t>. This reduces the efficiency of government expenditure and contributes to economy-wide inflation.</a:t>
            </a:r>
          </a:p>
        </p:txBody>
      </p:sp>
      <p:sp>
        <p:nvSpPr>
          <p:cNvPr id="25" name="TextBox 24"/>
          <p:cNvSpPr txBox="1"/>
          <p:nvPr/>
        </p:nvSpPr>
        <p:spPr>
          <a:xfrm>
            <a:off x="0" y="2727296"/>
            <a:ext cx="9144000" cy="892552"/>
          </a:xfrm>
          <a:prstGeom prst="rect">
            <a:avLst/>
          </a:prstGeom>
          <a:solidFill>
            <a:schemeClr val="bg1"/>
          </a:solidFill>
        </p:spPr>
        <p:txBody>
          <a:bodyPr wrap="square" rtlCol="0">
            <a:spAutoFit/>
          </a:bodyPr>
          <a:lstStyle/>
          <a:p>
            <a:pPr algn="just">
              <a:buBlip>
                <a:blip r:embed="rId6"/>
              </a:buBlip>
            </a:pPr>
            <a:r>
              <a:rPr lang="en-US" sz="1300" dirty="0"/>
              <a:t>Suppliers may require that government pay for goods and services in advance, that quantities supplied be limited, or that delivery of further supplies or services be made dependent on the payment of outstanding amounts. The delivery of </a:t>
            </a:r>
            <a:r>
              <a:rPr lang="en-US" sz="1300" b="1" dirty="0">
                <a:solidFill>
                  <a:schemeClr val="accent6">
                    <a:lumMod val="60000"/>
                    <a:lumOff val="40000"/>
                  </a:schemeClr>
                </a:solidFill>
              </a:rPr>
              <a:t>public services may be halted entirely, </a:t>
            </a:r>
            <a:r>
              <a:rPr lang="en-US" sz="1300" dirty="0"/>
              <a:t>if suppliers cease supplying essential services (such as electricity, water, medicine, or fuel) or stop or delay the construction of investment projects.</a:t>
            </a:r>
          </a:p>
        </p:txBody>
      </p:sp>
      <p:sp>
        <p:nvSpPr>
          <p:cNvPr id="26" name="TextBox 25"/>
          <p:cNvSpPr txBox="1"/>
          <p:nvPr/>
        </p:nvSpPr>
        <p:spPr>
          <a:xfrm>
            <a:off x="413468" y="3593990"/>
            <a:ext cx="8730532" cy="692497"/>
          </a:xfrm>
          <a:prstGeom prst="rect">
            <a:avLst/>
          </a:prstGeom>
          <a:noFill/>
        </p:spPr>
        <p:txBody>
          <a:bodyPr wrap="square" rtlCol="0">
            <a:spAutoFit/>
          </a:bodyPr>
          <a:lstStyle/>
          <a:p>
            <a:pPr algn="just">
              <a:buBlip>
                <a:blip r:embed="rId6"/>
              </a:buBlip>
            </a:pPr>
            <a:r>
              <a:rPr lang="en-US" sz="1300" dirty="0"/>
              <a:t>Illiquid suppliers may try to bridge the delay in payments by borrowing from banks, adding pressure to credit markets, and </a:t>
            </a:r>
            <a:r>
              <a:rPr lang="en-US" sz="1300" b="1" dirty="0">
                <a:solidFill>
                  <a:schemeClr val="accent6">
                    <a:lumMod val="60000"/>
                    <a:lumOff val="40000"/>
                  </a:schemeClr>
                </a:solidFill>
              </a:rPr>
              <a:t>driving up interest rates</a:t>
            </a:r>
            <a:r>
              <a:rPr lang="en-US" sz="1300" dirty="0"/>
              <a:t>. These pressures, in turn, may induce the central bank to relax monetary policy, further driving up the domestic price level.</a:t>
            </a:r>
          </a:p>
        </p:txBody>
      </p:sp>
      <p:sp>
        <p:nvSpPr>
          <p:cNvPr id="27" name="TextBox 26"/>
          <p:cNvSpPr txBox="1"/>
          <p:nvPr/>
        </p:nvSpPr>
        <p:spPr>
          <a:xfrm>
            <a:off x="1049253" y="4293704"/>
            <a:ext cx="8006963" cy="692497"/>
          </a:xfrm>
          <a:prstGeom prst="rect">
            <a:avLst/>
          </a:prstGeom>
          <a:noFill/>
        </p:spPr>
        <p:txBody>
          <a:bodyPr wrap="square" rtlCol="0">
            <a:spAutoFit/>
          </a:bodyPr>
          <a:lstStyle/>
          <a:p>
            <a:pPr algn="just">
              <a:buBlip>
                <a:blip r:embed="rId6"/>
              </a:buBlip>
            </a:pPr>
            <a:r>
              <a:rPr lang="en-US" sz="1300" dirty="0"/>
              <a:t>As government suppliers suffer from liquidity shortages, lower profits, reduced employment, and falling confidence in government, they may be inclined to </a:t>
            </a:r>
            <a:r>
              <a:rPr lang="en-US" sz="1300" b="1" dirty="0">
                <a:solidFill>
                  <a:schemeClr val="accent6">
                    <a:lumMod val="60000"/>
                    <a:lumOff val="40000"/>
                  </a:schemeClr>
                </a:solidFill>
              </a:rPr>
              <a:t>reduce or withhold payment of taxes and social security contributions</a:t>
            </a:r>
            <a:r>
              <a:rPr lang="en-US" sz="1300" dirty="0"/>
              <a:t> until, in turn, they receive payments due to them from government.</a:t>
            </a:r>
          </a:p>
        </p:txBody>
      </p:sp>
      <p:pic>
        <p:nvPicPr>
          <p:cNvPr id="12" name="Picture 2"/>
          <p:cNvPicPr>
            <a:picLocks noChangeAspect="1" noChangeArrowheads="1"/>
          </p:cNvPicPr>
          <p:nvPr/>
        </p:nvPicPr>
        <p:blipFill>
          <a:blip r:embed="rId7"/>
          <a:srcRect/>
          <a:stretch>
            <a:fillRect/>
          </a:stretch>
        </p:blipFill>
        <p:spPr bwMode="auto">
          <a:xfrm>
            <a:off x="7315200" y="1204941"/>
            <a:ext cx="1828800" cy="155082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98971" y="3229429"/>
            <a:ext cx="1052979" cy="638628"/>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13</a:t>
            </a:fld>
            <a:endParaRPr lang="en" dirty="0"/>
          </a:p>
        </p:txBody>
      </p:sp>
      <p:sp>
        <p:nvSpPr>
          <p:cNvPr id="11" name="Google Shape;287;p25"/>
          <p:cNvSpPr txBox="1"/>
          <p:nvPr/>
        </p:nvSpPr>
        <p:spPr>
          <a:xfrm>
            <a:off x="1770278" y="0"/>
            <a:ext cx="3862426"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i="0" u="none" strike="noStrike"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Impact/</a:t>
            </a:r>
            <a:r>
              <a:rPr lang="en-US" sz="24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Solutions (2)</a:t>
            </a:r>
            <a:endParaRPr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pic>
        <p:nvPicPr>
          <p:cNvPr id="19" name="Picture 2"/>
          <p:cNvPicPr>
            <a:picLocks noChangeAspect="1" noChangeArrowheads="1"/>
          </p:cNvPicPr>
          <p:nvPr/>
        </p:nvPicPr>
        <p:blipFill>
          <a:blip r:embed="rId3"/>
          <a:srcRect/>
          <a:stretch>
            <a:fillRect/>
          </a:stretch>
        </p:blipFill>
        <p:spPr bwMode="auto">
          <a:xfrm>
            <a:off x="6825600" y="0"/>
            <a:ext cx="2318400" cy="2279176"/>
          </a:xfrm>
          <a:prstGeom prst="rect">
            <a:avLst/>
          </a:prstGeom>
          <a:noFill/>
          <a:ln w="9525">
            <a:noFill/>
            <a:miter lim="800000"/>
            <a:headEnd/>
            <a:tailEnd/>
          </a:ln>
        </p:spPr>
      </p:pic>
      <p:pic>
        <p:nvPicPr>
          <p:cNvPr id="20" name="Picture 4"/>
          <p:cNvPicPr>
            <a:picLocks noChangeAspect="1" noChangeArrowheads="1"/>
          </p:cNvPicPr>
          <p:nvPr/>
        </p:nvPicPr>
        <p:blipFill>
          <a:blip r:embed="rId4"/>
          <a:srcRect/>
          <a:stretch>
            <a:fillRect/>
          </a:stretch>
        </p:blipFill>
        <p:spPr bwMode="auto">
          <a:xfrm>
            <a:off x="7747201" y="2281681"/>
            <a:ext cx="1412700" cy="1030021"/>
          </a:xfrm>
          <a:prstGeom prst="rect">
            <a:avLst/>
          </a:prstGeom>
          <a:noFill/>
          <a:ln w="9525">
            <a:noFill/>
            <a:miter lim="800000"/>
            <a:headEnd/>
            <a:tailEnd/>
          </a:ln>
        </p:spPr>
      </p:pic>
      <p:pic>
        <p:nvPicPr>
          <p:cNvPr id="23" name="Picture 5"/>
          <p:cNvPicPr>
            <a:picLocks noChangeAspect="1" noChangeArrowheads="1"/>
          </p:cNvPicPr>
          <p:nvPr/>
        </p:nvPicPr>
        <p:blipFill>
          <a:blip r:embed="rId5"/>
          <a:srcRect/>
          <a:stretch>
            <a:fillRect/>
          </a:stretch>
        </p:blipFill>
        <p:spPr bwMode="auto">
          <a:xfrm>
            <a:off x="1" y="1"/>
            <a:ext cx="1500488" cy="1192696"/>
          </a:xfrm>
          <a:prstGeom prst="rect">
            <a:avLst/>
          </a:prstGeom>
          <a:noFill/>
          <a:ln w="9525">
            <a:noFill/>
            <a:miter lim="800000"/>
            <a:headEnd/>
            <a:tailEnd/>
          </a:ln>
        </p:spPr>
      </p:pic>
      <p:pic>
        <p:nvPicPr>
          <p:cNvPr id="25" name="Picture 3"/>
          <p:cNvPicPr>
            <a:picLocks noChangeAspect="1" noChangeArrowheads="1"/>
          </p:cNvPicPr>
          <p:nvPr/>
        </p:nvPicPr>
        <p:blipFill>
          <a:blip r:embed="rId6"/>
          <a:srcRect/>
          <a:stretch>
            <a:fillRect/>
          </a:stretch>
        </p:blipFill>
        <p:spPr bwMode="auto">
          <a:xfrm rot="16200000">
            <a:off x="-137520" y="4073418"/>
            <a:ext cx="1207604" cy="932560"/>
          </a:xfrm>
          <a:prstGeom prst="rect">
            <a:avLst/>
          </a:prstGeom>
          <a:noFill/>
          <a:ln w="9525">
            <a:noFill/>
            <a:miter lim="800000"/>
            <a:headEnd/>
            <a:tailEnd/>
          </a:ln>
        </p:spPr>
      </p:pic>
      <p:pic>
        <p:nvPicPr>
          <p:cNvPr id="29" name="Picture 7"/>
          <p:cNvPicPr>
            <a:picLocks noChangeAspect="1" noChangeArrowheads="1"/>
          </p:cNvPicPr>
          <p:nvPr/>
        </p:nvPicPr>
        <p:blipFill>
          <a:blip r:embed="rId7"/>
          <a:srcRect/>
          <a:stretch>
            <a:fillRect/>
          </a:stretch>
        </p:blipFill>
        <p:spPr bwMode="auto">
          <a:xfrm>
            <a:off x="8214970" y="4177893"/>
            <a:ext cx="929030" cy="965607"/>
          </a:xfrm>
          <a:prstGeom prst="rect">
            <a:avLst/>
          </a:prstGeom>
          <a:noFill/>
          <a:ln w="9525">
            <a:noFill/>
            <a:miter lim="800000"/>
            <a:headEnd/>
            <a:tailEnd/>
          </a:ln>
        </p:spPr>
      </p:pic>
      <p:sp>
        <p:nvSpPr>
          <p:cNvPr id="14" name="TextBox 13"/>
          <p:cNvSpPr txBox="1"/>
          <p:nvPr/>
        </p:nvSpPr>
        <p:spPr>
          <a:xfrm>
            <a:off x="1359674" y="667910"/>
            <a:ext cx="5709036" cy="492443"/>
          </a:xfrm>
          <a:prstGeom prst="rect">
            <a:avLst/>
          </a:prstGeom>
          <a:noFill/>
        </p:spPr>
        <p:txBody>
          <a:bodyPr wrap="square" rtlCol="0">
            <a:spAutoFit/>
          </a:bodyPr>
          <a:lstStyle/>
          <a:p>
            <a:pPr>
              <a:buBlip>
                <a:blip r:embed="rId8"/>
              </a:buBlip>
            </a:pPr>
            <a:r>
              <a:rPr lang="en-US" sz="1300" dirty="0"/>
              <a:t> In Albania the first step in preventing arrears was the establishing of the </a:t>
            </a:r>
            <a:r>
              <a:rPr lang="en-US" sz="1300" b="1" dirty="0">
                <a:solidFill>
                  <a:schemeClr val="accent6">
                    <a:lumMod val="60000"/>
                    <a:lumOff val="40000"/>
                  </a:schemeClr>
                </a:solidFill>
              </a:rPr>
              <a:t>database</a:t>
            </a:r>
            <a:r>
              <a:rPr lang="en-US" sz="1300" dirty="0"/>
              <a:t> </a:t>
            </a:r>
            <a:r>
              <a:rPr lang="en-US" sz="1200" i="1" dirty="0">
                <a:solidFill>
                  <a:schemeClr val="bg2">
                    <a:lumMod val="75000"/>
                  </a:schemeClr>
                </a:solidFill>
              </a:rPr>
              <a:t>(IT system) </a:t>
            </a:r>
            <a:r>
              <a:rPr lang="en-US" sz="1300" dirty="0"/>
              <a:t>and understand the underlying </a:t>
            </a:r>
            <a:r>
              <a:rPr lang="en-US" sz="1300" b="1" dirty="0">
                <a:solidFill>
                  <a:schemeClr val="accent6">
                    <a:lumMod val="60000"/>
                    <a:lumOff val="40000"/>
                  </a:schemeClr>
                </a:solidFill>
              </a:rPr>
              <a:t>causes</a:t>
            </a:r>
            <a:r>
              <a:rPr lang="en-US" sz="1300" dirty="0"/>
              <a:t>.</a:t>
            </a:r>
          </a:p>
        </p:txBody>
      </p:sp>
      <p:sp>
        <p:nvSpPr>
          <p:cNvPr id="15" name="TextBox 14"/>
          <p:cNvSpPr txBox="1"/>
          <p:nvPr/>
        </p:nvSpPr>
        <p:spPr>
          <a:xfrm>
            <a:off x="127221" y="1105232"/>
            <a:ext cx="6868665" cy="692497"/>
          </a:xfrm>
          <a:prstGeom prst="rect">
            <a:avLst/>
          </a:prstGeom>
          <a:noFill/>
        </p:spPr>
        <p:txBody>
          <a:bodyPr wrap="square" rtlCol="0">
            <a:spAutoFit/>
          </a:bodyPr>
          <a:lstStyle/>
          <a:p>
            <a:pPr algn="just">
              <a:buBlip>
                <a:blip r:embed="rId8"/>
              </a:buBlip>
            </a:pPr>
            <a:r>
              <a:rPr lang="en-US" sz="1300" dirty="0"/>
              <a:t> Then the </a:t>
            </a:r>
            <a:r>
              <a:rPr lang="en-US" sz="1300" b="1" dirty="0">
                <a:solidFill>
                  <a:schemeClr val="accent6">
                    <a:lumMod val="60000"/>
                    <a:lumOff val="40000"/>
                  </a:schemeClr>
                </a:solidFill>
              </a:rPr>
              <a:t>legal framework</a:t>
            </a:r>
            <a:r>
              <a:rPr lang="en-US" sz="1300" dirty="0"/>
              <a:t>/related regulations defined payment terms </a:t>
            </a:r>
            <a:r>
              <a:rPr lang="en-US" sz="1200" i="1" dirty="0">
                <a:solidFill>
                  <a:schemeClr val="bg2">
                    <a:lumMod val="75000"/>
                  </a:schemeClr>
                </a:solidFill>
              </a:rPr>
              <a:t>(when a payment is in arrears)</a:t>
            </a:r>
            <a:r>
              <a:rPr lang="en-US" sz="1300" dirty="0"/>
              <a:t>; reporting; controls at the budget authorization, commitment, payment stages; the sanctions, etc.(</a:t>
            </a:r>
            <a:r>
              <a:rPr lang="en-US" sz="1200" i="1" dirty="0"/>
              <a:t>for example: within 5 days the signed contract should be registered in AGFIS</a:t>
            </a:r>
            <a:r>
              <a:rPr lang="en-US" sz="1000" dirty="0"/>
              <a:t>)</a:t>
            </a:r>
          </a:p>
        </p:txBody>
      </p:sp>
      <p:sp>
        <p:nvSpPr>
          <p:cNvPr id="16" name="TextBox 15"/>
          <p:cNvSpPr txBox="1"/>
          <p:nvPr/>
        </p:nvSpPr>
        <p:spPr>
          <a:xfrm>
            <a:off x="111316" y="1725433"/>
            <a:ext cx="7705589" cy="907941"/>
          </a:xfrm>
          <a:prstGeom prst="rect">
            <a:avLst/>
          </a:prstGeom>
          <a:noFill/>
        </p:spPr>
        <p:txBody>
          <a:bodyPr wrap="square" rtlCol="0">
            <a:spAutoFit/>
          </a:bodyPr>
          <a:lstStyle/>
          <a:p>
            <a:pPr>
              <a:buBlip>
                <a:blip r:embed="rId8"/>
              </a:buBlip>
            </a:pPr>
            <a:r>
              <a:rPr lang="en-US" dirty="0"/>
              <a:t> </a:t>
            </a:r>
            <a:r>
              <a:rPr lang="en-US" sz="1300" dirty="0"/>
              <a:t>Strengthening of the </a:t>
            </a:r>
            <a:r>
              <a:rPr lang="en-US" sz="1300" b="1" dirty="0">
                <a:solidFill>
                  <a:schemeClr val="accent6">
                    <a:lumMod val="60000"/>
                    <a:lumOff val="40000"/>
                  </a:schemeClr>
                </a:solidFill>
              </a:rPr>
              <a:t>realism of the budget </a:t>
            </a:r>
            <a:r>
              <a:rPr lang="en-US" sz="1300" dirty="0"/>
              <a:t>programmers; annual budgets are reflecting gradually spending requirements; contingencies reserves; outstanding commitments of multi-year investment projects was tried to be included in the budget/outer-year forecasts (3+1) consideration of the medium-term fiscal capacity to finance them; a timetable was communicated for the stocktaking exercise.</a:t>
            </a:r>
          </a:p>
        </p:txBody>
      </p:sp>
      <p:sp>
        <p:nvSpPr>
          <p:cNvPr id="17" name="TextBox 16"/>
          <p:cNvSpPr txBox="1"/>
          <p:nvPr/>
        </p:nvSpPr>
        <p:spPr>
          <a:xfrm>
            <a:off x="111318" y="2584173"/>
            <a:ext cx="7768425" cy="507831"/>
          </a:xfrm>
          <a:prstGeom prst="rect">
            <a:avLst/>
          </a:prstGeom>
          <a:noFill/>
        </p:spPr>
        <p:txBody>
          <a:bodyPr wrap="square" rtlCol="0">
            <a:spAutoFit/>
          </a:bodyPr>
          <a:lstStyle/>
          <a:p>
            <a:pPr>
              <a:buBlip>
                <a:blip r:embed="rId8"/>
              </a:buBlip>
            </a:pPr>
            <a:r>
              <a:rPr lang="en-US" dirty="0"/>
              <a:t> </a:t>
            </a:r>
            <a:r>
              <a:rPr lang="en-US" sz="1300" dirty="0"/>
              <a:t>Comprehensive, timely, and </a:t>
            </a:r>
            <a:r>
              <a:rPr lang="en-US" sz="1300" b="1" dirty="0">
                <a:solidFill>
                  <a:schemeClr val="accent6">
                    <a:lumMod val="60000"/>
                    <a:lumOff val="40000"/>
                  </a:schemeClr>
                </a:solidFill>
              </a:rPr>
              <a:t>reliable information </a:t>
            </a:r>
            <a:r>
              <a:rPr lang="en-US" sz="1300" dirty="0"/>
              <a:t>about their size, composition, and vintage; calculating of deficit by the invoices received and verified.</a:t>
            </a:r>
          </a:p>
        </p:txBody>
      </p:sp>
      <p:sp>
        <p:nvSpPr>
          <p:cNvPr id="18" name="TextBox 17"/>
          <p:cNvSpPr txBox="1"/>
          <p:nvPr/>
        </p:nvSpPr>
        <p:spPr>
          <a:xfrm>
            <a:off x="119268" y="3029447"/>
            <a:ext cx="9278731" cy="507831"/>
          </a:xfrm>
          <a:prstGeom prst="rect">
            <a:avLst/>
          </a:prstGeom>
          <a:noFill/>
        </p:spPr>
        <p:txBody>
          <a:bodyPr wrap="square" rtlCol="0">
            <a:spAutoFit/>
          </a:bodyPr>
          <a:lstStyle/>
          <a:p>
            <a:pPr>
              <a:buBlip>
                <a:blip r:embed="rId8"/>
              </a:buBlip>
            </a:pPr>
            <a:r>
              <a:rPr lang="en-US" dirty="0"/>
              <a:t> The special Committee has </a:t>
            </a:r>
            <a:r>
              <a:rPr lang="en-US" sz="1300" b="1" dirty="0">
                <a:solidFill>
                  <a:schemeClr val="accent6">
                    <a:lumMod val="60000"/>
                    <a:lumOff val="40000"/>
                  </a:schemeClr>
                </a:solidFill>
              </a:rPr>
              <a:t>prioritized</a:t>
            </a:r>
            <a:r>
              <a:rPr lang="en-US" sz="1300" dirty="0"/>
              <a:t> the arrears clearance; enable the </a:t>
            </a:r>
            <a:r>
              <a:rPr lang="en-US" sz="1300" b="1" dirty="0">
                <a:solidFill>
                  <a:schemeClr val="accent6">
                    <a:lumMod val="60000"/>
                    <a:lumOff val="40000"/>
                  </a:schemeClr>
                </a:solidFill>
              </a:rPr>
              <a:t>systematic monitoring /warnings </a:t>
            </a:r>
            <a:r>
              <a:rPr lang="en-US" sz="1300" dirty="0"/>
              <a:t>of liabilities as an integral part of the regular monthly fiscal report and was disclosed in the annual financial  statements.</a:t>
            </a:r>
          </a:p>
        </p:txBody>
      </p:sp>
      <p:sp>
        <p:nvSpPr>
          <p:cNvPr id="21" name="TextBox 20"/>
          <p:cNvSpPr txBox="1"/>
          <p:nvPr/>
        </p:nvSpPr>
        <p:spPr>
          <a:xfrm>
            <a:off x="119268" y="3498576"/>
            <a:ext cx="9024732" cy="492443"/>
          </a:xfrm>
          <a:prstGeom prst="rect">
            <a:avLst/>
          </a:prstGeom>
          <a:noFill/>
        </p:spPr>
        <p:txBody>
          <a:bodyPr wrap="square" rtlCol="0">
            <a:spAutoFit/>
          </a:bodyPr>
          <a:lstStyle/>
          <a:p>
            <a:pPr>
              <a:buBlip>
                <a:blip r:embed="rId8"/>
              </a:buBlip>
            </a:pPr>
            <a:r>
              <a:rPr lang="en-US" sz="1300" dirty="0"/>
              <a:t> It is preventing public entities from initiating expenditure without available budget/cash providing assurance to potential suppliers that they are participating in a bidding process for which </a:t>
            </a:r>
            <a:r>
              <a:rPr lang="en-US" sz="1300" b="1" dirty="0">
                <a:solidFill>
                  <a:schemeClr val="accent6">
                    <a:lumMod val="60000"/>
                    <a:lumOff val="40000"/>
                  </a:schemeClr>
                </a:solidFill>
              </a:rPr>
              <a:t>budgetary funds have already been secured</a:t>
            </a:r>
            <a:r>
              <a:rPr lang="en-US" sz="1300" dirty="0"/>
              <a:t>. </a:t>
            </a:r>
          </a:p>
        </p:txBody>
      </p:sp>
      <p:sp>
        <p:nvSpPr>
          <p:cNvPr id="22" name="TextBox 21"/>
          <p:cNvSpPr txBox="1"/>
          <p:nvPr/>
        </p:nvSpPr>
        <p:spPr>
          <a:xfrm>
            <a:off x="850790" y="3935896"/>
            <a:ext cx="8293210" cy="292388"/>
          </a:xfrm>
          <a:prstGeom prst="rect">
            <a:avLst/>
          </a:prstGeom>
          <a:noFill/>
        </p:spPr>
        <p:txBody>
          <a:bodyPr wrap="square" rtlCol="0">
            <a:spAutoFit/>
          </a:bodyPr>
          <a:lstStyle/>
          <a:p>
            <a:pPr>
              <a:buBlip>
                <a:blip r:embed="rId8"/>
              </a:buBlip>
            </a:pPr>
            <a:r>
              <a:rPr lang="en-US" sz="1300" dirty="0"/>
              <a:t> </a:t>
            </a:r>
            <a:r>
              <a:rPr lang="en-US" sz="1250" dirty="0"/>
              <a:t>Reliable cash forecasting will be ensured that </a:t>
            </a:r>
            <a:r>
              <a:rPr lang="en-US" sz="1250" b="1" dirty="0">
                <a:solidFill>
                  <a:schemeClr val="accent6">
                    <a:lumMod val="60000"/>
                    <a:lumOff val="40000"/>
                  </a:schemeClr>
                </a:solidFill>
              </a:rPr>
              <a:t>liquidity</a:t>
            </a:r>
            <a:r>
              <a:rPr lang="en-US" sz="1250" dirty="0"/>
              <a:t> is available to meet payment obligations as they arise.</a:t>
            </a:r>
          </a:p>
        </p:txBody>
      </p:sp>
      <p:sp>
        <p:nvSpPr>
          <p:cNvPr id="24" name="TextBox 23"/>
          <p:cNvSpPr txBox="1"/>
          <p:nvPr/>
        </p:nvSpPr>
        <p:spPr>
          <a:xfrm>
            <a:off x="1001865" y="4102873"/>
            <a:ext cx="7545788" cy="284693"/>
          </a:xfrm>
          <a:prstGeom prst="rect">
            <a:avLst/>
          </a:prstGeom>
          <a:noFill/>
        </p:spPr>
        <p:txBody>
          <a:bodyPr wrap="square" rtlCol="0">
            <a:spAutoFit/>
          </a:bodyPr>
          <a:lstStyle/>
          <a:p>
            <a:r>
              <a:rPr lang="en-US" sz="1250" dirty="0"/>
              <a:t>Select the proper time of borrowing to local market </a:t>
            </a:r>
            <a:r>
              <a:rPr lang="en-US" sz="1200" i="1" dirty="0">
                <a:solidFill>
                  <a:schemeClr val="bg2">
                    <a:lumMod val="75000"/>
                  </a:schemeClr>
                </a:solidFill>
              </a:rPr>
              <a:t>(considering bankruptcy), </a:t>
            </a:r>
            <a:r>
              <a:rPr lang="en-US" sz="1250" dirty="0"/>
              <a:t>auction calendar.</a:t>
            </a:r>
          </a:p>
        </p:txBody>
      </p:sp>
      <p:sp>
        <p:nvSpPr>
          <p:cNvPr id="31" name="TextBox 30"/>
          <p:cNvSpPr txBox="1"/>
          <p:nvPr/>
        </p:nvSpPr>
        <p:spPr>
          <a:xfrm>
            <a:off x="1001865" y="4305257"/>
            <a:ext cx="6488265" cy="292388"/>
          </a:xfrm>
          <a:prstGeom prst="rect">
            <a:avLst/>
          </a:prstGeom>
          <a:noFill/>
        </p:spPr>
        <p:txBody>
          <a:bodyPr wrap="square" rtlCol="0">
            <a:spAutoFit/>
          </a:bodyPr>
          <a:lstStyle/>
          <a:p>
            <a:r>
              <a:rPr lang="en-US" sz="1300" dirty="0"/>
              <a:t>Operating of TSA with an adequate cash buffer to make payments as they arise.</a:t>
            </a:r>
          </a:p>
        </p:txBody>
      </p:sp>
      <p:sp>
        <p:nvSpPr>
          <p:cNvPr id="32" name="TextBox 31"/>
          <p:cNvSpPr txBox="1"/>
          <p:nvPr/>
        </p:nvSpPr>
        <p:spPr>
          <a:xfrm>
            <a:off x="859378" y="4553132"/>
            <a:ext cx="7498080" cy="523220"/>
          </a:xfrm>
          <a:prstGeom prst="rect">
            <a:avLst/>
          </a:prstGeom>
          <a:noFill/>
        </p:spPr>
        <p:txBody>
          <a:bodyPr wrap="square" rtlCol="0">
            <a:spAutoFit/>
          </a:bodyPr>
          <a:lstStyle/>
          <a:p>
            <a:pPr marL="108000" indent="-108000" defTabSz="900000">
              <a:buBlip>
                <a:blip r:embed="rId8"/>
              </a:buBlip>
            </a:pPr>
            <a:r>
              <a:rPr lang="en-US" dirty="0"/>
              <a:t> </a:t>
            </a:r>
            <a:r>
              <a:rPr lang="en-US" sz="1300" dirty="0"/>
              <a:t>Developing of reporting capacity which will aim at consolidated fiscal reporting for the entire  general government, including </a:t>
            </a:r>
            <a:r>
              <a:rPr lang="en-US" sz="1300" b="1" dirty="0">
                <a:solidFill>
                  <a:schemeClr val="accent6">
                    <a:lumMod val="60000"/>
                    <a:lumOff val="40000"/>
                  </a:schemeClr>
                </a:solidFill>
              </a:rPr>
              <a:t>extra-budgetary units/SOEs</a:t>
            </a:r>
            <a:r>
              <a:rPr lang="en-US" sz="1300"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6539"/>
            <a:ext cx="9143999" cy="526297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a:t>
            </a:fld>
            <a:endParaRPr lang="en"/>
          </a:p>
        </p:txBody>
      </p:sp>
      <p:sp>
        <p:nvSpPr>
          <p:cNvPr id="4" name="Rectangle 1"/>
          <p:cNvSpPr>
            <a:spLocks noChangeArrowheads="1"/>
          </p:cNvSpPr>
          <p:nvPr/>
        </p:nvSpPr>
        <p:spPr bwMode="auto">
          <a:xfrm>
            <a:off x="1574299" y="412690"/>
            <a:ext cx="56444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Key interventions and Outcomes</a:t>
            </a:r>
          </a:p>
        </p:txBody>
      </p:sp>
      <p:graphicFrame>
        <p:nvGraphicFramePr>
          <p:cNvPr id="5" name="Table 4"/>
          <p:cNvGraphicFramePr>
            <a:graphicFrameLocks noGrp="1"/>
          </p:cNvGraphicFramePr>
          <p:nvPr>
            <p:extLst>
              <p:ext uri="{D42A27DB-BD31-4B8C-83A1-F6EECF244321}">
                <p14:modId xmlns:p14="http://schemas.microsoft.com/office/powerpoint/2010/main" val="1860983830"/>
              </p:ext>
            </p:extLst>
          </p:nvPr>
        </p:nvGraphicFramePr>
        <p:xfrm>
          <a:off x="462600" y="954375"/>
          <a:ext cx="7735500" cy="3274324"/>
        </p:xfrm>
        <a:graphic>
          <a:graphicData uri="http://schemas.openxmlformats.org/drawingml/2006/table">
            <a:tbl>
              <a:tblPr firstRow="1" firstCol="1" bandRow="1">
                <a:effectLst>
                  <a:innerShdw blurRad="114300">
                    <a:schemeClr val="accent1"/>
                  </a:innerShdw>
                </a:effectLst>
              </a:tblPr>
              <a:tblGrid>
                <a:gridCol w="3249900">
                  <a:extLst>
                    <a:ext uri="{9D8B030D-6E8A-4147-A177-3AD203B41FA5}">
                      <a16:colId xmlns:a16="http://schemas.microsoft.com/office/drawing/2014/main" val="20000"/>
                    </a:ext>
                  </a:extLst>
                </a:gridCol>
                <a:gridCol w="1605600">
                  <a:extLst>
                    <a:ext uri="{9D8B030D-6E8A-4147-A177-3AD203B41FA5}">
                      <a16:colId xmlns:a16="http://schemas.microsoft.com/office/drawing/2014/main" val="20001"/>
                    </a:ext>
                  </a:extLst>
                </a:gridCol>
                <a:gridCol w="2880000">
                  <a:extLst>
                    <a:ext uri="{9D8B030D-6E8A-4147-A177-3AD203B41FA5}">
                      <a16:colId xmlns:a16="http://schemas.microsoft.com/office/drawing/2014/main" val="20002"/>
                    </a:ext>
                  </a:extLst>
                </a:gridCol>
              </a:tblGrid>
              <a:tr h="229393">
                <a:tc>
                  <a:txBody>
                    <a:bodyPr/>
                    <a:lstStyle/>
                    <a:p>
                      <a:pPr marL="0" marR="0" algn="just">
                        <a:lnSpc>
                          <a:spcPct val="110000"/>
                        </a:lnSpc>
                        <a:spcBef>
                          <a:spcPts val="0"/>
                        </a:spcBef>
                        <a:spcAft>
                          <a:spcPts val="600"/>
                        </a:spcAft>
                      </a:pPr>
                      <a:r>
                        <a:rPr lang="en-US" sz="1400" b="1" dirty="0">
                          <a:solidFill>
                            <a:srgbClr val="FFFFFF"/>
                          </a:solidFill>
                          <a:effectLst/>
                          <a:latin typeface="Calibri" panose="020F0502020204030204" pitchFamily="34" charset="0"/>
                          <a:ea typeface="MS PGothic" panose="020B0600070205080204" pitchFamily="34" charset="-128"/>
                          <a:cs typeface="Times New Roman" panose="02020603050405020304" pitchFamily="18" charset="0"/>
                        </a:rPr>
                        <a:t>Key interventions/components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tc>
                  <a:txBody>
                    <a:bodyPr/>
                    <a:lstStyle/>
                    <a:p>
                      <a:pPr marL="0" marR="0" algn="just">
                        <a:lnSpc>
                          <a:spcPct val="110000"/>
                        </a:lnSpc>
                        <a:spcBef>
                          <a:spcPts val="0"/>
                        </a:spcBef>
                        <a:spcAft>
                          <a:spcPts val="600"/>
                        </a:spcAft>
                      </a:pPr>
                      <a:r>
                        <a:rPr lang="en-US" sz="1400" b="1" dirty="0">
                          <a:solidFill>
                            <a:srgbClr val="FFFFFF"/>
                          </a:solidFill>
                          <a:effectLst/>
                          <a:latin typeface="Calibri" panose="020F0502020204030204" pitchFamily="34" charset="0"/>
                          <a:ea typeface="MS PGothic" panose="020B0600070205080204" pitchFamily="34" charset="-128"/>
                          <a:cs typeface="Times New Roman" panose="02020603050405020304" pitchFamily="18" charset="0"/>
                        </a:rPr>
                        <a:t>Lead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tc>
                  <a:txBody>
                    <a:bodyPr/>
                    <a:lstStyle/>
                    <a:p>
                      <a:pPr marL="0" marR="0" algn="just">
                        <a:lnSpc>
                          <a:spcPct val="110000"/>
                        </a:lnSpc>
                        <a:spcBef>
                          <a:spcPts val="0"/>
                        </a:spcBef>
                        <a:spcAft>
                          <a:spcPts val="600"/>
                        </a:spcAft>
                      </a:pPr>
                      <a:r>
                        <a:rPr lang="en-US" sz="1400" b="1" dirty="0">
                          <a:solidFill>
                            <a:srgbClr val="FFFFFF"/>
                          </a:solidFill>
                          <a:effectLst/>
                          <a:latin typeface="Calibri" panose="020F0502020204030204" pitchFamily="34" charset="0"/>
                          <a:ea typeface="MS PGothic" panose="020B0600070205080204" pitchFamily="34" charset="-128"/>
                          <a:cs typeface="Times New Roman" panose="02020603050405020304" pitchFamily="18" charset="0"/>
                        </a:rPr>
                        <a:t>Outcomes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extLst>
                  <a:ext uri="{0D108BD9-81ED-4DB2-BD59-A6C34878D82A}">
                    <a16:rowId xmlns:a16="http://schemas.microsoft.com/office/drawing/2014/main" val="10000"/>
                  </a:ext>
                </a:extLst>
              </a:tr>
              <a:tr h="469213">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4.1.</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Expanding the use of AGFIS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solidFill>
                            <a:srgbClr val="2C2825"/>
                          </a:solidFill>
                          <a:effectLst/>
                          <a:latin typeface="Calibri" panose="020F0502020204030204" pitchFamily="34" charset="0"/>
                          <a:ea typeface="MS PGothic" panose="020B0600070205080204" pitchFamily="34" charset="-128"/>
                          <a:cs typeface="Times New Roman" panose="02020603050405020304" pitchFamily="18" charset="0"/>
                        </a:rPr>
                        <a:t>DBP</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rowSpan="6">
                  <a:txBody>
                    <a:bodyPr/>
                    <a:lstStyle/>
                    <a:p>
                      <a:pPr marL="0" marR="0" algn="just">
                        <a:lnSpc>
                          <a:spcPct val="100000"/>
                        </a:lnSpc>
                        <a:spcBef>
                          <a:spcPts val="0"/>
                        </a:spcBef>
                        <a:spcAft>
                          <a:spcPts val="400"/>
                        </a:spcAft>
                      </a:pPr>
                      <a:endParaRPr lang="en-US" sz="200" b="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endParaRPr>
                    </a:p>
                    <a:p>
                      <a:pPr marL="0" marR="0" algn="just">
                        <a:lnSpc>
                          <a:spcPct val="100000"/>
                        </a:lnSpc>
                        <a:spcBef>
                          <a:spcPts val="0"/>
                        </a:spcBef>
                        <a:spcAft>
                          <a:spcPts val="600"/>
                        </a:spcAft>
                      </a:pPr>
                      <a:r>
                        <a:rPr lang="en-US" sz="1400" b="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rPr>
                        <a:t>XI)</a:t>
                      </a:r>
                      <a:r>
                        <a:rPr lang="en-US" sz="1600" b="0" dirty="0">
                          <a:solidFill>
                            <a:srgbClr val="2C2825"/>
                          </a:solidFill>
                          <a:effectLst/>
                          <a:latin typeface="Calibri" panose="020F0502020204030204" pitchFamily="34" charset="0"/>
                          <a:ea typeface="MS PGothic" panose="020B0600070205080204" pitchFamily="34" charset="-128"/>
                          <a:cs typeface="Times New Roman" panose="02020603050405020304" pitchFamily="18" charset="0"/>
                        </a:rPr>
                        <a:t>Efficient budget execution </a:t>
                      </a:r>
                      <a:r>
                        <a:rPr lang="en-US" sz="1600" b="0" dirty="0">
                          <a:solidFill>
                            <a:schemeClr val="tx2">
                              <a:lumMod val="50000"/>
                            </a:schemeClr>
                          </a:solidFill>
                          <a:effectLst/>
                          <a:latin typeface="Calibri" panose="020F0502020204030204" pitchFamily="34" charset="0"/>
                          <a:ea typeface="MS PGothic" panose="020B0600070205080204" pitchFamily="34" charset="-128"/>
                          <a:cs typeface="Times New Roman" panose="02020603050405020304" pitchFamily="18" charset="0"/>
                        </a:rPr>
                        <a:t>(</a:t>
                      </a:r>
                      <a:r>
                        <a:rPr lang="en-US" sz="1600" i="1" dirty="0">
                          <a:solidFill>
                            <a:schemeClr val="tx2">
                              <a:lumMod val="50000"/>
                            </a:schemeClr>
                          </a:solidFill>
                          <a:effectLst/>
                          <a:latin typeface="Calibri" panose="020F0502020204030204" pitchFamily="34" charset="0"/>
                          <a:ea typeface="MS PGothic" panose="020B0600070205080204" pitchFamily="34" charset="-128"/>
                          <a:cs typeface="Times New Roman" panose="02020603050405020304" pitchFamily="18" charset="0"/>
                        </a:rPr>
                        <a:t>through use of IT support</a:t>
                      </a:r>
                      <a:r>
                        <a:rPr lang="en-US" sz="1600" dirty="0">
                          <a:solidFill>
                            <a:schemeClr val="tx2">
                              <a:lumMod val="50000"/>
                            </a:schemeClr>
                          </a:solidFill>
                          <a:effectLst/>
                          <a:latin typeface="Calibri" panose="020F0502020204030204" pitchFamily="34" charset="0"/>
                          <a:ea typeface="MS PGothic" panose="020B0600070205080204" pitchFamily="34" charset="-128"/>
                          <a:cs typeface="Times New Roman" panose="02020603050405020304" pitchFamily="18" charset="0"/>
                        </a:rPr>
                        <a:t>).</a:t>
                      </a:r>
                      <a:endParaRPr lang="en-US"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0000"/>
                        </a:lnSpc>
                        <a:spcBef>
                          <a:spcPts val="0"/>
                        </a:spcBef>
                        <a:spcAft>
                          <a:spcPts val="600"/>
                        </a:spcAft>
                      </a:pPr>
                      <a:r>
                        <a:rPr lang="en-US" sz="140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rPr>
                        <a:t>XII)</a:t>
                      </a:r>
                      <a:r>
                        <a:rPr lang="en-US" sz="1600" dirty="0">
                          <a:effectLst/>
                          <a:latin typeface="Calibri" panose="020F0502020204030204" pitchFamily="34" charset="0"/>
                          <a:ea typeface="MS PGothic" panose="020B0600070205080204" pitchFamily="34" charset="-128"/>
                          <a:cs typeface="Times New Roman" panose="02020603050405020304" pitchFamily="18" charset="0"/>
                        </a:rPr>
                        <a:t>Arrears are minimized.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0000"/>
                        </a:lnSpc>
                        <a:spcBef>
                          <a:spcPts val="0"/>
                        </a:spcBef>
                        <a:spcAft>
                          <a:spcPts val="600"/>
                        </a:spcAft>
                      </a:pPr>
                      <a:r>
                        <a:rPr lang="en-US" sz="140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rPr>
                        <a:t>XIII)</a:t>
                      </a:r>
                      <a:r>
                        <a:rPr lang="en-US" sz="1600" dirty="0">
                          <a:effectLst/>
                          <a:latin typeface="Calibri" panose="020F0502020204030204" pitchFamily="34" charset="0"/>
                          <a:ea typeface="MS PGothic" panose="020B0600070205080204" pitchFamily="34" charset="-128"/>
                          <a:cs typeface="Times New Roman" panose="02020603050405020304" pitchFamily="18" charset="0"/>
                        </a:rPr>
                        <a:t>Costs of borrowing is reduced and cash is available when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0000"/>
                        </a:lnSpc>
                        <a:spcBef>
                          <a:spcPts val="0"/>
                        </a:spcBef>
                        <a:spcAft>
                          <a:spcPts val="600"/>
                        </a:spcAft>
                      </a:pPr>
                      <a:r>
                        <a:rPr lang="en-US" sz="140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rPr>
                        <a:t>XIV)</a:t>
                      </a:r>
                      <a:r>
                        <a:rPr lang="en-US" sz="1600" dirty="0">
                          <a:effectLst/>
                          <a:latin typeface="Calibri" panose="020F0502020204030204" pitchFamily="34" charset="0"/>
                          <a:ea typeface="MS PGothic" panose="020B0600070205080204" pitchFamily="34" charset="-128"/>
                          <a:cs typeface="Times New Roman" panose="02020603050405020304" pitchFamily="18" charset="0"/>
                        </a:rPr>
                        <a:t>Increasing the efficiency and transparency of procurement system.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660116">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Calibri" panose="020F0502020204030204" pitchFamily="34" charset="0"/>
                        </a:rPr>
                        <a:t>4.2.</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Multi-annual commitment controls and accounts payable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DM and General Secretary</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432000">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4.3.</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Debt and cash management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GDPDCFA</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469213">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4.4.</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Public Procurement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PPA</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437987">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4.5.</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Management of external funds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GDPDCFA</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r h="576402">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4.6.</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Strengthening the State Aid role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Arial" panose="020B0604020202020204" pitchFamily="34" charset="0"/>
                        </a:rPr>
                        <a:t>GDEDE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Box 6"/>
          <p:cNvSpPr txBox="1"/>
          <p:nvPr/>
        </p:nvSpPr>
        <p:spPr>
          <a:xfrm>
            <a:off x="352800" y="684000"/>
            <a:ext cx="1116000" cy="307777"/>
          </a:xfrm>
          <a:prstGeom prst="rect">
            <a:avLst/>
          </a:prstGeom>
          <a:noFill/>
        </p:spPr>
        <p:txBody>
          <a:bodyPr wrap="square" rtlCol="0">
            <a:spAutoFit/>
          </a:bodyPr>
          <a:lstStyle/>
          <a:p>
            <a:r>
              <a:rPr lang="en-GB" dirty="0">
                <a:solidFill>
                  <a:schemeClr val="tx1"/>
                </a:solidFill>
                <a:latin typeface="Arial" panose="020B0604020202020204" pitchFamily="34" charset="0"/>
                <a:ea typeface="Calibri" panose="020F0502020204030204" pitchFamily="34" charset="0"/>
                <a:cs typeface="Times New Roman" panose="02020603050405020304" pitchFamily="18" charset="0"/>
              </a:rPr>
              <a:t>Table </a:t>
            </a:r>
            <a:r>
              <a:rPr lang="en-GB" dirty="0">
                <a:solidFill>
                  <a:srgbClr val="C00000"/>
                </a:solidFill>
                <a:latin typeface="Arial" panose="020B0604020202020204" pitchFamily="34" charset="0"/>
                <a:ea typeface="Calibri" panose="020F0502020204030204" pitchFamily="34" charset="0"/>
                <a:cs typeface="Times New Roman" panose="02020603050405020304" pitchFamily="18" charset="0"/>
              </a:rPr>
              <a:t>2.4</a:t>
            </a:r>
            <a:r>
              <a:rPr lang="en-GB" dirty="0">
                <a:solidFill>
                  <a:schemeClr val="tx1"/>
                </a:solidFill>
                <a:latin typeface="Arial" panose="020B0604020202020204" pitchFamily="34" charset="0"/>
                <a:ea typeface="Calibri" panose="020F0502020204030204" pitchFamily="34" charset="0"/>
                <a:cs typeface="Times New Roman" panose="02020603050405020304" pitchFamily="18" charset="0"/>
              </a:rPr>
              <a:t>:</a:t>
            </a:r>
            <a:endParaRPr lang="en-US" dirty="0"/>
          </a:p>
        </p:txBody>
      </p:sp>
      <p:sp>
        <p:nvSpPr>
          <p:cNvPr id="6" name="TextBox 5"/>
          <p:cNvSpPr txBox="1"/>
          <p:nvPr/>
        </p:nvSpPr>
        <p:spPr>
          <a:xfrm>
            <a:off x="1072730" y="4287466"/>
            <a:ext cx="7227420" cy="861774"/>
          </a:xfrm>
          <a:prstGeom prst="rect">
            <a:avLst/>
          </a:prstGeom>
          <a:noFill/>
        </p:spPr>
        <p:txBody>
          <a:bodyPr wrap="square" rtlCol="0">
            <a:spAutoFit/>
          </a:bodyPr>
          <a:lstStyle/>
          <a:p>
            <a:r>
              <a:rPr lang="en-US" sz="1000" b="1" i="1" dirty="0">
                <a:solidFill>
                  <a:schemeClr val="accent1">
                    <a:lumMod val="75000"/>
                  </a:schemeClr>
                </a:solidFill>
              </a:rPr>
              <a:t>DBP-</a:t>
            </a:r>
            <a:r>
              <a:rPr lang="en-US" sz="1000" i="1" dirty="0"/>
              <a:t>Department of Business Processing under General Directorate of Treasury </a:t>
            </a:r>
          </a:p>
          <a:p>
            <a:r>
              <a:rPr lang="en-US" sz="1000" b="1" i="1" dirty="0">
                <a:solidFill>
                  <a:schemeClr val="accent1">
                    <a:lumMod val="75000"/>
                  </a:schemeClr>
                </a:solidFill>
              </a:rPr>
              <a:t>DM-</a:t>
            </a:r>
            <a:r>
              <a:rPr lang="en-US" sz="1000" i="1" dirty="0"/>
              <a:t>Respective Directors Management</a:t>
            </a:r>
          </a:p>
          <a:p>
            <a:r>
              <a:rPr lang="en-US" sz="1000" b="1" i="1" dirty="0">
                <a:solidFill>
                  <a:schemeClr val="accent1">
                    <a:lumMod val="75000"/>
                  </a:schemeClr>
                </a:solidFill>
              </a:rPr>
              <a:t>GDPDCFA-</a:t>
            </a:r>
            <a:r>
              <a:rPr lang="en-GB" sz="1000" i="1" dirty="0"/>
              <a:t>General Directorate of Public Debt and Coordination of Foreign Aid</a:t>
            </a:r>
          </a:p>
          <a:p>
            <a:r>
              <a:rPr lang="en-GB" sz="1000" b="1" i="1" dirty="0">
                <a:solidFill>
                  <a:schemeClr val="accent1">
                    <a:lumMod val="75000"/>
                  </a:schemeClr>
                </a:solidFill>
              </a:rPr>
              <a:t>PPA-</a:t>
            </a:r>
            <a:r>
              <a:rPr lang="en-GB" sz="1000" i="1" dirty="0">
                <a:solidFill>
                  <a:schemeClr val="tx1"/>
                </a:solidFill>
              </a:rPr>
              <a:t>Publ</a:t>
            </a:r>
            <a:r>
              <a:rPr lang="en-GB" sz="1000" i="1" dirty="0"/>
              <a:t>ic Procurement Agency</a:t>
            </a:r>
          </a:p>
          <a:p>
            <a:r>
              <a:rPr lang="en-GB" sz="1000" b="1" i="1" dirty="0">
                <a:solidFill>
                  <a:schemeClr val="accent1">
                    <a:lumMod val="75000"/>
                  </a:schemeClr>
                </a:solidFill>
              </a:rPr>
              <a:t>GDEDE</a:t>
            </a:r>
            <a:r>
              <a:rPr lang="en-GB" sz="1000" i="1" dirty="0">
                <a:solidFill>
                  <a:schemeClr val="accent1">
                    <a:lumMod val="75000"/>
                  </a:schemeClr>
                </a:solidFill>
              </a:rPr>
              <a:t>-</a:t>
            </a:r>
            <a:r>
              <a:rPr lang="en-GB" sz="1000" i="1" dirty="0"/>
              <a:t>General Directorate of Economic Development and Employment</a:t>
            </a:r>
            <a:endParaRPr lang="en-US" dirty="0"/>
          </a:p>
        </p:txBody>
      </p:sp>
      <p:sp>
        <p:nvSpPr>
          <p:cNvPr id="8" name="Rectangle 7"/>
          <p:cNvSpPr/>
          <p:nvPr/>
        </p:nvSpPr>
        <p:spPr>
          <a:xfrm>
            <a:off x="0" y="4232031"/>
            <a:ext cx="1072730" cy="246221"/>
          </a:xfrm>
          <a:prstGeom prst="rect">
            <a:avLst/>
          </a:prstGeom>
        </p:spPr>
        <p:txBody>
          <a:bodyPr wrap="none">
            <a:spAutoFit/>
          </a:bodyPr>
          <a:lstStyle/>
          <a:p>
            <a:r>
              <a:rPr lang="en-GB" sz="1000" b="1" i="1" u="sng" dirty="0">
                <a:solidFill>
                  <a:schemeClr val="accent1">
                    <a:lumMod val="75000"/>
                  </a:schemeClr>
                </a:solidFill>
              </a:rPr>
              <a:t>Abbreviations</a:t>
            </a:r>
            <a:r>
              <a:rPr lang="en-GB" sz="1000" i="1" u="sng" dirty="0">
                <a:solidFill>
                  <a:schemeClr val="accent1">
                    <a:lumMod val="75000"/>
                  </a:schemeClr>
                </a:solidFill>
              </a:rPr>
              <a:t>:</a:t>
            </a:r>
            <a:endParaRPr lang="en-US" sz="1000" i="1" u="sng" dirty="0">
              <a:solidFill>
                <a:schemeClr val="accent1">
                  <a:lumMod val="75000"/>
                </a:schemeClr>
              </a:solidFill>
            </a:endParaRPr>
          </a:p>
        </p:txBody>
      </p:sp>
      <p:sp>
        <p:nvSpPr>
          <p:cNvPr id="9" name="TextBox 8"/>
          <p:cNvSpPr txBox="1"/>
          <p:nvPr/>
        </p:nvSpPr>
        <p:spPr>
          <a:xfrm>
            <a:off x="-1" y="0"/>
            <a:ext cx="4308653" cy="276999"/>
          </a:xfrm>
          <a:prstGeom prst="rect">
            <a:avLst/>
          </a:prstGeom>
          <a:blipFill>
            <a:blip r:embed="rId3"/>
            <a:tile tx="0" ty="0" sx="100000" sy="100000" flip="none" algn="tl"/>
          </a:blipFill>
          <a:ln>
            <a:solidFill>
              <a:schemeClr val="accent2">
                <a:lumMod val="75000"/>
                <a:alpha val="88000"/>
              </a:schemeClr>
            </a:solidFill>
          </a:ln>
          <a:effectLst>
            <a:outerShdw blurRad="50800" dist="38100" dir="18900000" algn="bl" rotWithShape="0">
              <a:schemeClr val="accent2">
                <a:lumMod val="60000"/>
                <a:lumOff val="40000"/>
                <a:alpha val="40000"/>
              </a:schemeClr>
            </a:outerShdw>
          </a:effectLst>
          <a:scene3d>
            <a:camera prst="orthographicFront"/>
            <a:lightRig rig="threePt" dir="t"/>
          </a:scene3d>
          <a:sp3d>
            <a:bevelT/>
          </a:sp3d>
        </p:spPr>
        <p:txBody>
          <a:bodyPr wrap="square" rtlCol="0">
            <a:spAutoFit/>
          </a:bodyPr>
          <a:lstStyle/>
          <a:p>
            <a:pPr algn="ctr"/>
            <a:r>
              <a:rPr lang="en-GB" sz="1200" b="1" dirty="0">
                <a:solidFill>
                  <a:schemeClr val="accent1">
                    <a:lumMod val="75000"/>
                  </a:schemeClr>
                </a:solidFill>
              </a:rPr>
              <a:t>Albania Public Finance Management Strategy 2019-2022</a:t>
            </a:r>
            <a:endParaRPr lang="en-US" sz="1200" dirty="0">
              <a:solidFill>
                <a:schemeClr val="accent1">
                  <a:lumMod val="75000"/>
                </a:schemeClr>
              </a:solidFill>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375" y="3525927"/>
            <a:ext cx="1234009" cy="66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577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526297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15</a:t>
            </a:fld>
            <a:endParaRPr lang="en"/>
          </a:p>
        </p:txBody>
      </p:sp>
      <p:pic>
        <p:nvPicPr>
          <p:cNvPr id="4" name="Picture 3"/>
          <p:cNvPicPr>
            <a:picLocks noChangeAspect="1"/>
          </p:cNvPicPr>
          <p:nvPr/>
        </p:nvPicPr>
        <p:blipFill>
          <a:blip r:embed="rId2"/>
          <a:stretch>
            <a:fillRect/>
          </a:stretch>
        </p:blipFill>
        <p:spPr>
          <a:xfrm>
            <a:off x="59267" y="29633"/>
            <a:ext cx="9084733" cy="5113867"/>
          </a:xfrm>
          <a:prstGeom prst="rect">
            <a:avLst/>
          </a:prstGeom>
        </p:spPr>
      </p:pic>
      <p:sp>
        <p:nvSpPr>
          <p:cNvPr id="3" name="TextBox 2"/>
          <p:cNvSpPr txBox="1"/>
          <p:nvPr/>
        </p:nvSpPr>
        <p:spPr>
          <a:xfrm>
            <a:off x="4818743" y="0"/>
            <a:ext cx="2706914" cy="307777"/>
          </a:xfrm>
          <a:prstGeom prst="rect">
            <a:avLst/>
          </a:prstGeom>
          <a:noFill/>
        </p:spPr>
        <p:txBody>
          <a:bodyPr wrap="square" rtlCol="0">
            <a:spAutoFit/>
          </a:bodyPr>
          <a:lstStyle/>
          <a:p>
            <a:r>
              <a:rPr lang="en-US" i="1" dirty="0">
                <a:solidFill>
                  <a:srgbClr val="00B0F0"/>
                </a:solidFill>
              </a:rPr>
              <a:t>(References to slides no. 19-23)</a:t>
            </a:r>
          </a:p>
        </p:txBody>
      </p:sp>
    </p:spTree>
    <p:extLst>
      <p:ext uri="{BB962C8B-B14F-4D97-AF65-F5344CB8AC3E}">
        <p14:creationId xmlns:p14="http://schemas.microsoft.com/office/powerpoint/2010/main" val="312353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070929"/>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a:t>
            </a:fld>
            <a:endParaRPr lang="en"/>
          </a:p>
        </p:txBody>
      </p:sp>
      <p:graphicFrame>
        <p:nvGraphicFramePr>
          <p:cNvPr id="3" name="Table 2"/>
          <p:cNvGraphicFramePr>
            <a:graphicFrameLocks noGrp="1"/>
          </p:cNvGraphicFramePr>
          <p:nvPr>
            <p:extLst>
              <p:ext uri="{D42A27DB-BD31-4B8C-83A1-F6EECF244321}">
                <p14:modId xmlns:p14="http://schemas.microsoft.com/office/powerpoint/2010/main" val="1447651788"/>
              </p:ext>
            </p:extLst>
          </p:nvPr>
        </p:nvGraphicFramePr>
        <p:xfrm>
          <a:off x="65313" y="203908"/>
          <a:ext cx="8977086" cy="4917126"/>
        </p:xfrm>
        <a:graphic>
          <a:graphicData uri="http://schemas.openxmlformats.org/drawingml/2006/table">
            <a:tbl>
              <a:tblPr>
                <a:tableStyleId>{F5F3146A-D988-45FD-8F92-A8267698484B}</a:tableStyleId>
              </a:tblPr>
              <a:tblGrid>
                <a:gridCol w="1851917">
                  <a:extLst>
                    <a:ext uri="{9D8B030D-6E8A-4147-A177-3AD203B41FA5}">
                      <a16:colId xmlns:a16="http://schemas.microsoft.com/office/drawing/2014/main" val="20000"/>
                    </a:ext>
                  </a:extLst>
                </a:gridCol>
                <a:gridCol w="1851917">
                  <a:extLst>
                    <a:ext uri="{9D8B030D-6E8A-4147-A177-3AD203B41FA5}">
                      <a16:colId xmlns:a16="http://schemas.microsoft.com/office/drawing/2014/main" val="20001"/>
                    </a:ext>
                  </a:extLst>
                </a:gridCol>
                <a:gridCol w="737628">
                  <a:extLst>
                    <a:ext uri="{9D8B030D-6E8A-4147-A177-3AD203B41FA5}">
                      <a16:colId xmlns:a16="http://schemas.microsoft.com/office/drawing/2014/main" val="20002"/>
                    </a:ext>
                  </a:extLst>
                </a:gridCol>
                <a:gridCol w="784710">
                  <a:extLst>
                    <a:ext uri="{9D8B030D-6E8A-4147-A177-3AD203B41FA5}">
                      <a16:colId xmlns:a16="http://schemas.microsoft.com/office/drawing/2014/main" val="20003"/>
                    </a:ext>
                  </a:extLst>
                </a:gridCol>
                <a:gridCol w="784710">
                  <a:extLst>
                    <a:ext uri="{9D8B030D-6E8A-4147-A177-3AD203B41FA5}">
                      <a16:colId xmlns:a16="http://schemas.microsoft.com/office/drawing/2014/main" val="20004"/>
                    </a:ext>
                  </a:extLst>
                </a:gridCol>
                <a:gridCol w="784710">
                  <a:extLst>
                    <a:ext uri="{9D8B030D-6E8A-4147-A177-3AD203B41FA5}">
                      <a16:colId xmlns:a16="http://schemas.microsoft.com/office/drawing/2014/main" val="20005"/>
                    </a:ext>
                  </a:extLst>
                </a:gridCol>
                <a:gridCol w="753322">
                  <a:extLst>
                    <a:ext uri="{9D8B030D-6E8A-4147-A177-3AD203B41FA5}">
                      <a16:colId xmlns:a16="http://schemas.microsoft.com/office/drawing/2014/main" val="20006"/>
                    </a:ext>
                  </a:extLst>
                </a:gridCol>
                <a:gridCol w="772541">
                  <a:extLst>
                    <a:ext uri="{9D8B030D-6E8A-4147-A177-3AD203B41FA5}">
                      <a16:colId xmlns:a16="http://schemas.microsoft.com/office/drawing/2014/main" val="20007"/>
                    </a:ext>
                  </a:extLst>
                </a:gridCol>
                <a:gridCol w="655631">
                  <a:extLst>
                    <a:ext uri="{9D8B030D-6E8A-4147-A177-3AD203B41FA5}">
                      <a16:colId xmlns:a16="http://schemas.microsoft.com/office/drawing/2014/main" val="20008"/>
                    </a:ext>
                  </a:extLst>
                </a:gridCol>
              </a:tblGrid>
              <a:tr h="497526">
                <a:tc>
                  <a:txBody>
                    <a:bodyPr/>
                    <a:lstStyle/>
                    <a:p>
                      <a:pPr algn="ctr" fontAlgn="ctr"/>
                      <a:r>
                        <a:rPr lang="en-US" sz="1000" u="none" strike="noStrike" dirty="0">
                          <a:effectLst/>
                        </a:rPr>
                        <a:t>Outcome</a:t>
                      </a:r>
                      <a:endParaRPr lang="en-US" sz="1000" b="1" i="0" u="none" strike="noStrike" dirty="0">
                        <a:effectLst/>
                        <a:latin typeface="Calibri" panose="020F0502020204030204" pitchFamily="34" charset="0"/>
                      </a:endParaRPr>
                    </a:p>
                  </a:txBody>
                  <a:tcPr marL="0" marR="0" marT="0" marB="0" anchor="ctr">
                    <a:solidFill>
                      <a:srgbClr val="3FCDFF"/>
                    </a:solidFill>
                  </a:tcPr>
                </a:tc>
                <a:tc>
                  <a:txBody>
                    <a:bodyPr/>
                    <a:lstStyle/>
                    <a:p>
                      <a:pPr algn="ctr" fontAlgn="ctr"/>
                      <a:r>
                        <a:rPr lang="en-US" sz="1000" u="none" strike="noStrike" dirty="0">
                          <a:effectLst/>
                        </a:rPr>
                        <a:t>Performance</a:t>
                      </a:r>
                      <a:br>
                        <a:rPr lang="en-US" sz="1000" u="none" strike="noStrike" dirty="0">
                          <a:effectLst/>
                        </a:rPr>
                      </a:br>
                      <a:r>
                        <a:rPr lang="en-US" sz="1000" u="none" strike="noStrike" dirty="0">
                          <a:effectLst/>
                        </a:rPr>
                        <a:t>Indicator</a:t>
                      </a:r>
                      <a:endParaRPr lang="en-US" sz="1000" b="1" i="0" u="none" strike="noStrike" dirty="0">
                        <a:effectLst/>
                        <a:latin typeface="Calibri" panose="020F0502020204030204" pitchFamily="34" charset="0"/>
                      </a:endParaRPr>
                    </a:p>
                  </a:txBody>
                  <a:tcPr marL="0" marR="0" marT="0" marB="0" anchor="ctr">
                    <a:solidFill>
                      <a:srgbClr val="3FCDFF"/>
                    </a:solidFill>
                  </a:tcPr>
                </a:tc>
                <a:tc>
                  <a:txBody>
                    <a:bodyPr/>
                    <a:lstStyle/>
                    <a:p>
                      <a:pPr algn="ctr" fontAlgn="ctr"/>
                      <a:r>
                        <a:rPr lang="en-US" sz="1000" u="none" strike="noStrike" dirty="0">
                          <a:effectLst/>
                        </a:rPr>
                        <a:t>Data Source</a:t>
                      </a:r>
                      <a:endParaRPr lang="en-US" sz="1000" b="1" i="0" u="none" strike="noStrike" dirty="0">
                        <a:effectLst/>
                        <a:latin typeface="Calibri" panose="020F0502020204030204" pitchFamily="34" charset="0"/>
                      </a:endParaRPr>
                    </a:p>
                  </a:txBody>
                  <a:tcPr marL="0" marR="0" marT="0" marB="0" anchor="ctr">
                    <a:solidFill>
                      <a:srgbClr val="3FCDFF"/>
                    </a:solidFill>
                  </a:tcPr>
                </a:tc>
                <a:tc>
                  <a:txBody>
                    <a:bodyPr/>
                    <a:lstStyle/>
                    <a:p>
                      <a:pPr algn="ctr" fontAlgn="ctr"/>
                      <a:r>
                        <a:rPr lang="en-US" sz="1000" u="none" strike="noStrike" dirty="0">
                          <a:effectLst/>
                        </a:rPr>
                        <a:t>Baseline</a:t>
                      </a:r>
                      <a:endParaRPr lang="en-US" sz="1000" b="1" i="0" u="none" strike="noStrike" dirty="0">
                        <a:effectLst/>
                        <a:latin typeface="Calibri" panose="020F0502020204030204" pitchFamily="34" charset="0"/>
                      </a:endParaRPr>
                    </a:p>
                  </a:txBody>
                  <a:tcPr marL="0" marR="0" marT="0" marB="0" anchor="ctr">
                    <a:solidFill>
                      <a:srgbClr val="3FCDFF"/>
                    </a:solidFill>
                  </a:tcPr>
                </a:tc>
                <a:tc>
                  <a:txBody>
                    <a:bodyPr/>
                    <a:lstStyle/>
                    <a:p>
                      <a:pPr algn="ctr" fontAlgn="ctr"/>
                      <a:r>
                        <a:rPr lang="en-US" sz="1000" u="none" strike="noStrike" dirty="0">
                          <a:effectLst/>
                        </a:rPr>
                        <a:t>Target </a:t>
                      </a:r>
                      <a:br>
                        <a:rPr lang="en-US" sz="1000" u="none" strike="noStrike" dirty="0">
                          <a:effectLst/>
                        </a:rPr>
                      </a:br>
                      <a:r>
                        <a:rPr lang="en-US" sz="1000" u="none" strike="noStrike" dirty="0">
                          <a:effectLst/>
                        </a:rPr>
                        <a:t>FY19</a:t>
                      </a:r>
                      <a:endParaRPr lang="en-US" sz="1000" b="1" i="0" u="none" strike="noStrike" dirty="0">
                        <a:effectLst/>
                        <a:latin typeface="Calibri" panose="020F0502020204030204" pitchFamily="34" charset="0"/>
                      </a:endParaRPr>
                    </a:p>
                  </a:txBody>
                  <a:tcPr marL="0" marR="0" marT="0" marB="0" anchor="ctr">
                    <a:solidFill>
                      <a:srgbClr val="3FCDFF"/>
                    </a:solidFill>
                  </a:tcPr>
                </a:tc>
                <a:tc>
                  <a:txBody>
                    <a:bodyPr/>
                    <a:lstStyle/>
                    <a:p>
                      <a:pPr algn="ctr" fontAlgn="ctr"/>
                      <a:r>
                        <a:rPr lang="en-US" sz="1000" u="none" strike="noStrike" dirty="0">
                          <a:effectLst/>
                        </a:rPr>
                        <a:t>Target </a:t>
                      </a:r>
                      <a:br>
                        <a:rPr lang="en-US" sz="1000" u="none" strike="noStrike" dirty="0">
                          <a:effectLst/>
                        </a:rPr>
                      </a:br>
                      <a:r>
                        <a:rPr lang="en-US" sz="1000" u="none" strike="noStrike" dirty="0">
                          <a:effectLst/>
                        </a:rPr>
                        <a:t>FY20</a:t>
                      </a:r>
                      <a:endParaRPr lang="en-US" sz="1000" b="1" i="0" u="none" strike="noStrike" dirty="0">
                        <a:effectLst/>
                        <a:latin typeface="Calibri" panose="020F0502020204030204" pitchFamily="34" charset="0"/>
                      </a:endParaRPr>
                    </a:p>
                  </a:txBody>
                  <a:tcPr marL="0" marR="0" marT="0" marB="0" anchor="ctr">
                    <a:solidFill>
                      <a:srgbClr val="3FCDFF"/>
                    </a:solidFill>
                  </a:tcPr>
                </a:tc>
                <a:tc>
                  <a:txBody>
                    <a:bodyPr/>
                    <a:lstStyle/>
                    <a:p>
                      <a:pPr algn="ctr" fontAlgn="ctr"/>
                      <a:r>
                        <a:rPr lang="en-US" sz="1000" u="none" strike="noStrike" dirty="0">
                          <a:effectLst/>
                        </a:rPr>
                        <a:t>Target </a:t>
                      </a:r>
                      <a:br>
                        <a:rPr lang="en-US" sz="1000" u="none" strike="noStrike" dirty="0">
                          <a:effectLst/>
                        </a:rPr>
                      </a:br>
                      <a:r>
                        <a:rPr lang="en-US" sz="1000" u="none" strike="noStrike" dirty="0">
                          <a:effectLst/>
                        </a:rPr>
                        <a:t>FY21</a:t>
                      </a:r>
                      <a:endParaRPr lang="en-US" sz="1000" b="1" i="0" u="none" strike="noStrike" dirty="0">
                        <a:effectLst/>
                        <a:latin typeface="Calibri" panose="020F0502020204030204" pitchFamily="34" charset="0"/>
                      </a:endParaRPr>
                    </a:p>
                  </a:txBody>
                  <a:tcPr marL="0" marR="0" marT="0" marB="0" anchor="ctr">
                    <a:solidFill>
                      <a:srgbClr val="3FCDFF"/>
                    </a:solidFill>
                  </a:tcPr>
                </a:tc>
                <a:tc>
                  <a:txBody>
                    <a:bodyPr/>
                    <a:lstStyle/>
                    <a:p>
                      <a:pPr algn="ctr" fontAlgn="ctr"/>
                      <a:r>
                        <a:rPr lang="en-US" sz="1000" u="none" strike="noStrike" dirty="0">
                          <a:effectLst/>
                        </a:rPr>
                        <a:t>Target </a:t>
                      </a:r>
                      <a:br>
                        <a:rPr lang="en-US" sz="1000" u="none" strike="noStrike" dirty="0">
                          <a:effectLst/>
                        </a:rPr>
                      </a:br>
                      <a:r>
                        <a:rPr lang="en-US" sz="1000" u="none" strike="noStrike" dirty="0">
                          <a:effectLst/>
                        </a:rPr>
                        <a:t>FY22</a:t>
                      </a:r>
                      <a:endParaRPr lang="en-US" sz="1000" b="1" i="0" u="none" strike="noStrike" dirty="0">
                        <a:effectLst/>
                        <a:latin typeface="Calibri" panose="020F0502020204030204" pitchFamily="34" charset="0"/>
                      </a:endParaRPr>
                    </a:p>
                  </a:txBody>
                  <a:tcPr marL="0" marR="0" marT="0" marB="0" anchor="ctr">
                    <a:solidFill>
                      <a:srgbClr val="3FCDFF"/>
                    </a:solidFill>
                  </a:tcPr>
                </a:tc>
                <a:tc>
                  <a:txBody>
                    <a:bodyPr/>
                    <a:lstStyle/>
                    <a:p>
                      <a:pPr algn="ctr" fontAlgn="ctr"/>
                      <a:r>
                        <a:rPr lang="en-US" sz="1000" u="none" strike="noStrike" dirty="0">
                          <a:effectLst/>
                        </a:rPr>
                        <a:t>Lead </a:t>
                      </a:r>
                      <a:br>
                        <a:rPr lang="en-US" sz="1000" u="none" strike="noStrike" dirty="0">
                          <a:effectLst/>
                        </a:rPr>
                      </a:br>
                      <a:r>
                        <a:rPr lang="en-US" sz="1000" u="none" strike="noStrike" dirty="0">
                          <a:effectLst/>
                        </a:rPr>
                        <a:t>Institution</a:t>
                      </a:r>
                      <a:endParaRPr lang="en-US" sz="1000" b="1" i="0" u="none" strike="noStrike" dirty="0">
                        <a:effectLst/>
                        <a:latin typeface="Calibri" panose="020F0502020204030204" pitchFamily="34" charset="0"/>
                      </a:endParaRPr>
                    </a:p>
                  </a:txBody>
                  <a:tcPr marL="0" marR="0" marT="0" marB="0" anchor="ctr">
                    <a:solidFill>
                      <a:srgbClr val="3FCDFF"/>
                    </a:solidFill>
                  </a:tcPr>
                </a:tc>
                <a:extLst>
                  <a:ext uri="{0D108BD9-81ED-4DB2-BD59-A6C34878D82A}">
                    <a16:rowId xmlns:a16="http://schemas.microsoft.com/office/drawing/2014/main" val="10000"/>
                  </a:ext>
                </a:extLst>
              </a:tr>
              <a:tr h="753361">
                <a:tc>
                  <a:txBody>
                    <a:bodyPr/>
                    <a:lstStyle/>
                    <a:p>
                      <a:pPr algn="l" fontAlgn="t"/>
                      <a:r>
                        <a:rPr lang="en-US" sz="1000" u="none" strike="noStrike" dirty="0">
                          <a:effectLst/>
                        </a:rPr>
                        <a:t>XI) Efficient budget execution (through use of IT support)</a:t>
                      </a:r>
                      <a:endParaRPr lang="en-US" sz="1000" b="1"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dirty="0" err="1">
                          <a:effectLst/>
                        </a:rPr>
                        <a:t>XIa</a:t>
                      </a:r>
                      <a:r>
                        <a:rPr lang="en-US" sz="1000" u="none" strike="noStrike" dirty="0">
                          <a:effectLst/>
                        </a:rPr>
                        <a:t>) Total volume of budget executed through AGFIS in relation to the total amount of budget executed by central government</a:t>
                      </a:r>
                      <a:endParaRPr lang="en-US" sz="1000" b="0"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dirty="0">
                          <a:effectLst/>
                        </a:rPr>
                        <a:t>AGFIS </a:t>
                      </a:r>
                      <a:endParaRPr lang="en-US" sz="1000" b="0" i="0" u="none" strike="noStrike" dirty="0">
                        <a:effectLst/>
                        <a:latin typeface="Calibri" panose="020F0502020204030204" pitchFamily="34" charset="0"/>
                      </a:endParaRPr>
                    </a:p>
                  </a:txBody>
                  <a:tcPr marL="0" marR="0" marT="0" marB="0">
                    <a:solidFill>
                      <a:srgbClr val="FFFFCC"/>
                    </a:solidFill>
                  </a:tcPr>
                </a:tc>
                <a:tc>
                  <a:txBody>
                    <a:bodyPr/>
                    <a:lstStyle/>
                    <a:p>
                      <a:pPr algn="ctr" fontAlgn="ctr"/>
                      <a:r>
                        <a:rPr lang="en-US" sz="1000" u="none" strike="noStrike" dirty="0">
                          <a:effectLst/>
                        </a:rPr>
                        <a:t>74 % (2018)</a:t>
                      </a:r>
                      <a:br>
                        <a:rPr lang="en-US" sz="1000" u="none" strike="noStrike" dirty="0">
                          <a:effectLst/>
                        </a:rPr>
                      </a:b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 (t-1)</a:t>
                      </a:r>
                      <a:br>
                        <a:rPr lang="en-US" sz="1000" u="none" strike="noStrike" dirty="0">
                          <a:effectLst/>
                        </a:rPr>
                      </a:br>
                      <a:r>
                        <a:rPr lang="en-US" sz="1000" u="none" strike="noStrike" dirty="0">
                          <a:effectLst/>
                        </a:rPr>
                        <a:t>(growing trend)</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 (t-1)</a:t>
                      </a:r>
                      <a:br>
                        <a:rPr lang="en-US" sz="1000" u="none" strike="noStrike" dirty="0">
                          <a:effectLst/>
                        </a:rPr>
                      </a:br>
                      <a:r>
                        <a:rPr lang="en-US" sz="1000" u="none" strike="noStrike" dirty="0">
                          <a:effectLst/>
                        </a:rPr>
                        <a:t>(growing trend)</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 (t-1)</a:t>
                      </a:r>
                      <a:br>
                        <a:rPr lang="en-US" sz="1000" u="none" strike="noStrike" dirty="0">
                          <a:effectLst/>
                        </a:rPr>
                      </a:br>
                      <a:r>
                        <a:rPr lang="en-US" sz="1000" u="none" strike="noStrike" dirty="0">
                          <a:effectLst/>
                        </a:rPr>
                        <a:t>(growing trend)</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 (t-1)</a:t>
                      </a:r>
                      <a:br>
                        <a:rPr lang="en-US" sz="1000" u="none" strike="noStrike" dirty="0">
                          <a:effectLst/>
                        </a:rPr>
                      </a:br>
                      <a:r>
                        <a:rPr lang="en-US" sz="1000" u="none" strike="noStrike" dirty="0">
                          <a:effectLst/>
                        </a:rPr>
                        <a:t>(growing trend)</a:t>
                      </a:r>
                      <a:endParaRPr lang="en-US" sz="1000" b="0" i="0" u="none" strike="noStrike" dirty="0">
                        <a:effectLst/>
                        <a:latin typeface="Calibri" panose="020F0502020204030204" pitchFamily="34" charset="0"/>
                      </a:endParaRPr>
                    </a:p>
                  </a:txBody>
                  <a:tcPr marL="0" marR="0" marT="0" marB="0" anchor="ctr">
                    <a:solidFill>
                      <a:srgbClr val="FFFFCC"/>
                    </a:solidFill>
                  </a:tcPr>
                </a:tc>
                <a:tc rowSpan="7">
                  <a:txBody>
                    <a:bodyPr/>
                    <a:lstStyle/>
                    <a:p>
                      <a:pPr algn="ctr" fontAlgn="ctr"/>
                      <a:r>
                        <a:rPr lang="en-US" sz="1000" u="none" strike="noStrike" dirty="0">
                          <a:effectLst/>
                        </a:rPr>
                        <a:t>General</a:t>
                      </a:r>
                      <a:r>
                        <a:rPr lang="en-US" sz="1000" u="none" strike="noStrike" baseline="0" dirty="0">
                          <a:effectLst/>
                        </a:rPr>
                        <a:t> </a:t>
                      </a:r>
                      <a:r>
                        <a:rPr lang="en-US" sz="1000" u="none" strike="noStrike" dirty="0">
                          <a:effectLst/>
                        </a:rPr>
                        <a:t>Directorate of Treasury</a:t>
                      </a:r>
                      <a:endParaRPr lang="en-US" sz="1000" b="0" i="0" u="none" strike="noStrike" dirty="0">
                        <a:effectLst/>
                        <a:latin typeface="Calibri" panose="020F0502020204030204" pitchFamily="34" charset="0"/>
                      </a:endParaRPr>
                    </a:p>
                  </a:txBody>
                  <a:tcPr marL="0" marR="0" marT="0" marB="0" vert="vert270" anchor="ctr">
                    <a:solidFill>
                      <a:srgbClr val="FFFFCC"/>
                    </a:solidFill>
                  </a:tcPr>
                </a:tc>
                <a:extLst>
                  <a:ext uri="{0D108BD9-81ED-4DB2-BD59-A6C34878D82A}">
                    <a16:rowId xmlns:a16="http://schemas.microsoft.com/office/drawing/2014/main" val="10001"/>
                  </a:ext>
                </a:extLst>
              </a:tr>
              <a:tr h="1205378">
                <a:tc rowSpan="2">
                  <a:txBody>
                    <a:bodyPr/>
                    <a:lstStyle/>
                    <a:p>
                      <a:pPr algn="l" fontAlgn="t"/>
                      <a:r>
                        <a:rPr lang="en-US" sz="1000" u="none" strike="noStrike" dirty="0">
                          <a:effectLst/>
                        </a:rPr>
                        <a:t>XII) Arrears are minimized </a:t>
                      </a:r>
                      <a:endParaRPr lang="en-US" sz="1000" b="1"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dirty="0" err="1">
                          <a:effectLst/>
                        </a:rPr>
                        <a:t>XIIa</a:t>
                      </a:r>
                      <a:r>
                        <a:rPr lang="en-US" sz="1000" u="none" strike="noStrike" dirty="0">
                          <a:effectLst/>
                        </a:rPr>
                        <a:t>) PEFA 22.1. Stock of expenditure (Arrears as a percentage of total expenditure of the fiscal year </a:t>
                      </a:r>
                      <a:endParaRPr lang="en-US" sz="1000" b="0"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dirty="0">
                          <a:effectLst/>
                        </a:rPr>
                        <a:t>DG Budget-</a:t>
                      </a:r>
                      <a:r>
                        <a:rPr lang="en-US" sz="1000" u="none" strike="noStrike" dirty="0" err="1">
                          <a:effectLst/>
                        </a:rPr>
                        <a:t>MoFE</a:t>
                      </a:r>
                      <a:r>
                        <a:rPr lang="en-US" sz="1000" u="none" strike="noStrike" dirty="0">
                          <a:effectLst/>
                        </a:rPr>
                        <a:t> (MBD)</a:t>
                      </a:r>
                      <a:endParaRPr lang="en-US" sz="1000" b="0"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dirty="0">
                          <a:effectLst/>
                        </a:rPr>
                        <a:t>below 6% (B rating PEFA)</a:t>
                      </a:r>
                      <a:endParaRPr lang="en-US" sz="1000" b="0"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Below 2% in at least two of the last three completed fiscal years (A rating PEFA)</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Below 2% in at least two of the last three completed fiscal years (A rating PEFA)</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Below 2% in at least two of the last three completed fiscal years (A rating PEFA)</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Below 2% in at least two of the last three completed fiscal years (A rating PEFA)</a:t>
                      </a:r>
                      <a:endParaRPr lang="en-US" sz="1000" b="0" i="0" u="none" strike="noStrike">
                        <a:effectLst/>
                        <a:latin typeface="Calibri" panose="020F0502020204030204" pitchFamily="34" charset="0"/>
                      </a:endParaRPr>
                    </a:p>
                  </a:txBody>
                  <a:tcPr marL="0" marR="0" marT="0" marB="0">
                    <a:solidFill>
                      <a:srgbClr val="FFFFCC"/>
                    </a:solidFill>
                  </a:tcPr>
                </a:tc>
                <a:tc vMerge="1">
                  <a:txBody>
                    <a:bodyPr/>
                    <a:lstStyle/>
                    <a:p>
                      <a:endParaRPr lang="en-US"/>
                    </a:p>
                  </a:txBody>
                  <a:tcPr/>
                </a:tc>
                <a:extLst>
                  <a:ext uri="{0D108BD9-81ED-4DB2-BD59-A6C34878D82A}">
                    <a16:rowId xmlns:a16="http://schemas.microsoft.com/office/drawing/2014/main" val="10002"/>
                  </a:ext>
                </a:extLst>
              </a:tr>
              <a:tr h="452017">
                <a:tc vMerge="1">
                  <a:txBody>
                    <a:bodyPr/>
                    <a:lstStyle/>
                    <a:p>
                      <a:endParaRPr lang="en-US"/>
                    </a:p>
                  </a:txBody>
                  <a:tcPr/>
                </a:tc>
                <a:tc>
                  <a:txBody>
                    <a:bodyPr/>
                    <a:lstStyle/>
                    <a:p>
                      <a:pPr algn="l" fontAlgn="t"/>
                      <a:r>
                        <a:rPr lang="en-US" sz="1000" u="none" strike="noStrike">
                          <a:effectLst/>
                        </a:rPr>
                        <a:t>XIIb) PEFA 22.2 Expenditure arrears</a:t>
                      </a:r>
                      <a:br>
                        <a:rPr lang="en-US" sz="1000" u="none" strike="noStrike">
                          <a:effectLst/>
                        </a:rPr>
                      </a:br>
                      <a:r>
                        <a:rPr lang="en-US" sz="1000" u="none" strike="noStrike">
                          <a:effectLst/>
                        </a:rPr>
                        <a:t>monitoring (in AGFIS)</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AGFIS </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ctr" fontAlgn="ctr"/>
                      <a:r>
                        <a:rPr lang="en-US" sz="1000" u="none" strike="noStrike" dirty="0">
                          <a:effectLst/>
                        </a:rPr>
                        <a:t>0.48%</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 (t-1)</a:t>
                      </a:r>
                      <a:br>
                        <a:rPr lang="en-US" sz="1000" u="none" strike="noStrike" dirty="0">
                          <a:effectLst/>
                        </a:rPr>
                      </a:br>
                      <a:r>
                        <a:rPr lang="en-US" sz="1000" u="none" strike="noStrike" dirty="0">
                          <a:effectLst/>
                        </a:rPr>
                        <a:t>(declining trend)</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 (t-1)</a:t>
                      </a:r>
                      <a:br>
                        <a:rPr lang="en-US" sz="1000" u="none" strike="noStrike" dirty="0">
                          <a:effectLst/>
                        </a:rPr>
                      </a:br>
                      <a:r>
                        <a:rPr lang="en-US" sz="1000" u="none" strike="noStrike" dirty="0">
                          <a:effectLst/>
                        </a:rPr>
                        <a:t>(declining trend)</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a:effectLst/>
                        </a:rPr>
                        <a:t>≤ (t-1)</a:t>
                      </a:r>
                      <a:br>
                        <a:rPr lang="en-US" sz="1000" u="none" strike="noStrike">
                          <a:effectLst/>
                        </a:rPr>
                      </a:br>
                      <a:r>
                        <a:rPr lang="en-US" sz="1000" u="none" strike="noStrike">
                          <a:effectLst/>
                        </a:rPr>
                        <a:t>(declining trend)</a:t>
                      </a:r>
                      <a:endParaRPr lang="en-US" sz="1000" b="0" i="0" u="none" strike="noStrike">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a:effectLst/>
                        </a:rPr>
                        <a:t>≤ (t-1)</a:t>
                      </a:r>
                      <a:br>
                        <a:rPr lang="en-US" sz="1000" u="none" strike="noStrike">
                          <a:effectLst/>
                        </a:rPr>
                      </a:br>
                      <a:r>
                        <a:rPr lang="en-US" sz="1000" u="none" strike="noStrike">
                          <a:effectLst/>
                        </a:rPr>
                        <a:t>(declining trend)</a:t>
                      </a:r>
                      <a:endParaRPr lang="en-US" sz="1000" b="0" i="0" u="none" strike="noStrike">
                        <a:effectLst/>
                        <a:latin typeface="Calibri" panose="020F0502020204030204" pitchFamily="34" charset="0"/>
                      </a:endParaRPr>
                    </a:p>
                  </a:txBody>
                  <a:tcPr marL="0" marR="0" marT="0" marB="0" anchor="ctr">
                    <a:solidFill>
                      <a:srgbClr val="FFFFCC"/>
                    </a:solidFill>
                  </a:tcPr>
                </a:tc>
                <a:tc vMerge="1">
                  <a:txBody>
                    <a:bodyPr/>
                    <a:lstStyle/>
                    <a:p>
                      <a:endParaRPr lang="en-US"/>
                    </a:p>
                  </a:txBody>
                  <a:tcPr/>
                </a:tc>
                <a:extLst>
                  <a:ext uri="{0D108BD9-81ED-4DB2-BD59-A6C34878D82A}">
                    <a16:rowId xmlns:a16="http://schemas.microsoft.com/office/drawing/2014/main" val="10003"/>
                  </a:ext>
                </a:extLst>
              </a:tr>
              <a:tr h="301344">
                <a:tc rowSpan="2">
                  <a:txBody>
                    <a:bodyPr/>
                    <a:lstStyle/>
                    <a:p>
                      <a:pPr algn="l" fontAlgn="t"/>
                      <a:r>
                        <a:rPr lang="en-US" sz="1000" u="none" strike="noStrike" dirty="0" err="1">
                          <a:effectLst/>
                        </a:rPr>
                        <a:t>iXIII</a:t>
                      </a:r>
                      <a:r>
                        <a:rPr lang="en-US" sz="1000" u="none" strike="noStrike" dirty="0">
                          <a:effectLst/>
                        </a:rPr>
                        <a:t>) Costs of borrowing is reduced and cash is available when needed</a:t>
                      </a:r>
                      <a:endParaRPr lang="en-US" sz="1000" b="1"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dirty="0" err="1">
                          <a:effectLst/>
                        </a:rPr>
                        <a:t>XIIIa</a:t>
                      </a:r>
                      <a:r>
                        <a:rPr lang="en-US" sz="1000" u="none" strike="noStrike" dirty="0">
                          <a:effectLst/>
                        </a:rPr>
                        <a:t>) Stock of domestic debt re-fixed within one year  </a:t>
                      </a:r>
                      <a:endParaRPr lang="en-US" sz="1000" b="0"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dirty="0">
                          <a:effectLst/>
                        </a:rPr>
                        <a:t>Debt Indicators</a:t>
                      </a:r>
                      <a:endParaRPr lang="en-US" sz="1000" b="0" i="0" u="none" strike="noStrike" dirty="0">
                        <a:effectLst/>
                        <a:latin typeface="Calibri" panose="020F0502020204030204" pitchFamily="34" charset="0"/>
                      </a:endParaRPr>
                    </a:p>
                  </a:txBody>
                  <a:tcPr marL="0" marR="0" marT="0" marB="0">
                    <a:solidFill>
                      <a:srgbClr val="FFFFCC"/>
                    </a:solidFill>
                  </a:tcPr>
                </a:tc>
                <a:tc>
                  <a:txBody>
                    <a:bodyPr/>
                    <a:lstStyle/>
                    <a:p>
                      <a:pPr algn="ctr" fontAlgn="ctr"/>
                      <a:r>
                        <a:rPr lang="en-US" sz="1000" u="none" strike="noStrike" dirty="0">
                          <a:effectLst/>
                        </a:rPr>
                        <a:t>56.7%</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Max 55%</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Max 55%</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Max 50% </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Max 50% </a:t>
                      </a:r>
                      <a:endParaRPr lang="en-US" sz="1000" b="0" i="0" u="none" strike="noStrike" dirty="0">
                        <a:effectLst/>
                        <a:latin typeface="Calibri" panose="020F0502020204030204" pitchFamily="34" charset="0"/>
                      </a:endParaRPr>
                    </a:p>
                  </a:txBody>
                  <a:tcPr marL="0" marR="0" marT="0" marB="0" anchor="ctr">
                    <a:solidFill>
                      <a:srgbClr val="FFFFCC"/>
                    </a:solidFill>
                  </a:tcPr>
                </a:tc>
                <a:tc vMerge="1">
                  <a:txBody>
                    <a:bodyPr/>
                    <a:lstStyle/>
                    <a:p>
                      <a:endParaRPr lang="en-US"/>
                    </a:p>
                  </a:txBody>
                  <a:tcPr/>
                </a:tc>
                <a:extLst>
                  <a:ext uri="{0D108BD9-81ED-4DB2-BD59-A6C34878D82A}">
                    <a16:rowId xmlns:a16="http://schemas.microsoft.com/office/drawing/2014/main" val="10004"/>
                  </a:ext>
                </a:extLst>
              </a:tr>
              <a:tr h="301344">
                <a:tc vMerge="1">
                  <a:txBody>
                    <a:bodyPr/>
                    <a:lstStyle/>
                    <a:p>
                      <a:endParaRPr lang="en-US"/>
                    </a:p>
                  </a:txBody>
                  <a:tcPr/>
                </a:tc>
                <a:tc>
                  <a:txBody>
                    <a:bodyPr/>
                    <a:lstStyle/>
                    <a:p>
                      <a:pPr algn="l" fontAlgn="t"/>
                      <a:r>
                        <a:rPr lang="en-US" sz="1000" u="none" strike="noStrike">
                          <a:effectLst/>
                        </a:rPr>
                        <a:t>XIIIb) The average maturity of domestic debt</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Debt Indicators</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ctr" fontAlgn="ctr"/>
                      <a:r>
                        <a:rPr lang="en-US" sz="1000" u="none" strike="noStrike">
                          <a:effectLst/>
                        </a:rPr>
                        <a:t>780 days</a:t>
                      </a:r>
                      <a:endParaRPr lang="en-US" sz="1000" b="0" i="0" u="none" strike="noStrike">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a:effectLst/>
                        </a:rPr>
                        <a:t>Min 864</a:t>
                      </a:r>
                      <a:endParaRPr lang="en-US" sz="1000" b="0" i="0" u="none" strike="noStrike">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Min 864 </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792-864 days</a:t>
                      </a:r>
                      <a:endParaRPr lang="en-US" sz="1000" b="0" i="0" u="none" strike="noStrike" dirty="0">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a:effectLst/>
                        </a:rPr>
                        <a:t>Min 864</a:t>
                      </a:r>
                      <a:endParaRPr lang="en-US" sz="1000" b="0" i="0" u="none" strike="noStrike">
                        <a:effectLst/>
                        <a:latin typeface="Calibri" panose="020F0502020204030204" pitchFamily="34" charset="0"/>
                      </a:endParaRPr>
                    </a:p>
                  </a:txBody>
                  <a:tcPr marL="0" marR="0" marT="0" marB="0" anchor="ctr">
                    <a:solidFill>
                      <a:srgbClr val="FFFFCC"/>
                    </a:solidFill>
                  </a:tcPr>
                </a:tc>
                <a:tc vMerge="1">
                  <a:txBody>
                    <a:bodyPr/>
                    <a:lstStyle/>
                    <a:p>
                      <a:endParaRPr lang="en-US"/>
                    </a:p>
                  </a:txBody>
                  <a:tcPr/>
                </a:tc>
                <a:extLst>
                  <a:ext uri="{0D108BD9-81ED-4DB2-BD59-A6C34878D82A}">
                    <a16:rowId xmlns:a16="http://schemas.microsoft.com/office/drawing/2014/main" val="10005"/>
                  </a:ext>
                </a:extLst>
              </a:tr>
              <a:tr h="753361">
                <a:tc rowSpan="2">
                  <a:txBody>
                    <a:bodyPr/>
                    <a:lstStyle/>
                    <a:p>
                      <a:pPr algn="l" fontAlgn="t"/>
                      <a:r>
                        <a:rPr lang="en-US" sz="1000" u="none" strike="noStrike" dirty="0">
                          <a:effectLst/>
                        </a:rPr>
                        <a:t>XIV) Increasing the efficiency and transparency of procurement system</a:t>
                      </a:r>
                      <a:endParaRPr lang="en-US" sz="1000" b="1" i="0" u="none" strike="noStrike" dirty="0">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XIVa) The % in value of the procedures finalized with winner within first semester again total foreseen fund in the forecast register</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Electronic Procurement System                               PPA annual report</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ctr" fontAlgn="t"/>
                      <a:r>
                        <a:rPr lang="en-US" sz="1000" u="none" strike="noStrike">
                          <a:effectLst/>
                        </a:rPr>
                        <a:t>22% (2018)</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ctr" fontAlgn="t"/>
                      <a:r>
                        <a:rPr lang="en-US" sz="1000" u="none" strike="noStrike">
                          <a:effectLst/>
                        </a:rPr>
                        <a:t>(increasing trend)</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ctr" fontAlgn="t"/>
                      <a:r>
                        <a:rPr lang="en-US" sz="1000" u="none" strike="noStrike">
                          <a:effectLst/>
                        </a:rPr>
                        <a:t>(increasing trend)</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ctr" fontAlgn="t"/>
                      <a:r>
                        <a:rPr lang="en-US" sz="1000" u="none" strike="noStrike" dirty="0">
                          <a:effectLst/>
                        </a:rPr>
                        <a:t>(increasing trend)</a:t>
                      </a:r>
                      <a:endParaRPr lang="en-US" sz="1000" b="0" i="0" u="none" strike="noStrike" dirty="0">
                        <a:effectLst/>
                        <a:latin typeface="Calibri" panose="020F0502020204030204" pitchFamily="34" charset="0"/>
                      </a:endParaRPr>
                    </a:p>
                  </a:txBody>
                  <a:tcPr marL="0" marR="0" marT="0" marB="0">
                    <a:solidFill>
                      <a:srgbClr val="FFFFCC"/>
                    </a:solidFill>
                  </a:tcPr>
                </a:tc>
                <a:tc>
                  <a:txBody>
                    <a:bodyPr/>
                    <a:lstStyle/>
                    <a:p>
                      <a:pPr algn="ctr" fontAlgn="t"/>
                      <a:r>
                        <a:rPr lang="en-US" sz="1000" u="none" strike="noStrike" dirty="0">
                          <a:effectLst/>
                        </a:rPr>
                        <a:t>(increasing trend)</a:t>
                      </a:r>
                      <a:endParaRPr lang="en-US" sz="1000" b="0" i="0" u="none" strike="noStrike" dirty="0">
                        <a:effectLst/>
                        <a:latin typeface="Calibri" panose="020F0502020204030204" pitchFamily="34" charset="0"/>
                      </a:endParaRPr>
                    </a:p>
                  </a:txBody>
                  <a:tcPr marL="0" marR="0" marT="0" marB="0">
                    <a:solidFill>
                      <a:srgbClr val="FFFFCC"/>
                    </a:solidFill>
                  </a:tcPr>
                </a:tc>
                <a:tc vMerge="1">
                  <a:txBody>
                    <a:bodyPr/>
                    <a:lstStyle/>
                    <a:p>
                      <a:endParaRPr lang="en-US"/>
                    </a:p>
                  </a:txBody>
                  <a:tcPr/>
                </a:tc>
                <a:extLst>
                  <a:ext uri="{0D108BD9-81ED-4DB2-BD59-A6C34878D82A}">
                    <a16:rowId xmlns:a16="http://schemas.microsoft.com/office/drawing/2014/main" val="10006"/>
                  </a:ext>
                </a:extLst>
              </a:tr>
              <a:tr h="602689">
                <a:tc vMerge="1">
                  <a:txBody>
                    <a:bodyPr/>
                    <a:lstStyle/>
                    <a:p>
                      <a:endParaRPr lang="en-US"/>
                    </a:p>
                  </a:txBody>
                  <a:tcPr/>
                </a:tc>
                <a:tc>
                  <a:txBody>
                    <a:bodyPr/>
                    <a:lstStyle/>
                    <a:p>
                      <a:pPr algn="l" fontAlgn="t"/>
                      <a:r>
                        <a:rPr lang="en-US" sz="1000" u="none" strike="noStrike">
                          <a:effectLst/>
                        </a:rPr>
                        <a:t>XIVb) The percentage of cases when the review body exceeds the legal maximum processing time</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l" fontAlgn="t"/>
                      <a:r>
                        <a:rPr lang="en-US" sz="1000" u="none" strike="noStrike">
                          <a:effectLst/>
                        </a:rPr>
                        <a:t>PPC annual report</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ctr" fontAlgn="t"/>
                      <a:r>
                        <a:rPr lang="en-US" sz="1000" u="none" strike="noStrike">
                          <a:effectLst/>
                        </a:rPr>
                        <a:t>54.7%</a:t>
                      </a:r>
                      <a:endParaRPr lang="en-US" sz="1000" b="0" i="0" u="none" strike="noStrike">
                        <a:effectLst/>
                        <a:latin typeface="Calibri" panose="020F0502020204030204" pitchFamily="34" charset="0"/>
                      </a:endParaRPr>
                    </a:p>
                  </a:txBody>
                  <a:tcPr marL="0" marR="0" marT="0" marB="0">
                    <a:solidFill>
                      <a:srgbClr val="FFFFCC"/>
                    </a:solidFill>
                  </a:tcPr>
                </a:tc>
                <a:tc>
                  <a:txBody>
                    <a:bodyPr/>
                    <a:lstStyle/>
                    <a:p>
                      <a:pPr algn="ctr" fontAlgn="ctr"/>
                      <a:r>
                        <a:rPr lang="en-US" sz="1000" u="none" strike="noStrike">
                          <a:effectLst/>
                        </a:rPr>
                        <a:t>≤ (t-1)</a:t>
                      </a:r>
                      <a:br>
                        <a:rPr lang="en-US" sz="1000" u="none" strike="noStrike">
                          <a:effectLst/>
                        </a:rPr>
                      </a:br>
                      <a:r>
                        <a:rPr lang="en-US" sz="1000" u="none" strike="noStrike">
                          <a:effectLst/>
                        </a:rPr>
                        <a:t>(declining trend)</a:t>
                      </a:r>
                      <a:endParaRPr lang="en-US" sz="1000" b="0" i="0" u="none" strike="noStrike">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a:effectLst/>
                        </a:rPr>
                        <a:t>≤ (t-1)</a:t>
                      </a:r>
                      <a:br>
                        <a:rPr lang="en-US" sz="1000" u="none" strike="noStrike">
                          <a:effectLst/>
                        </a:rPr>
                      </a:br>
                      <a:r>
                        <a:rPr lang="en-US" sz="1000" u="none" strike="noStrike">
                          <a:effectLst/>
                        </a:rPr>
                        <a:t>(declining trend)</a:t>
                      </a:r>
                      <a:endParaRPr lang="en-US" sz="1000" b="0" i="0" u="none" strike="noStrike">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a:effectLst/>
                        </a:rPr>
                        <a:t>≤ (t-1)</a:t>
                      </a:r>
                      <a:br>
                        <a:rPr lang="en-US" sz="1000" u="none" strike="noStrike">
                          <a:effectLst/>
                        </a:rPr>
                      </a:br>
                      <a:r>
                        <a:rPr lang="en-US" sz="1000" u="none" strike="noStrike">
                          <a:effectLst/>
                        </a:rPr>
                        <a:t>(declining trend)</a:t>
                      </a:r>
                      <a:endParaRPr lang="en-US" sz="1000" b="0" i="0" u="none" strike="noStrike">
                        <a:effectLst/>
                        <a:latin typeface="Calibri" panose="020F0502020204030204" pitchFamily="34" charset="0"/>
                      </a:endParaRPr>
                    </a:p>
                  </a:txBody>
                  <a:tcPr marL="0" marR="0" marT="0" marB="0" anchor="ctr">
                    <a:solidFill>
                      <a:srgbClr val="FFFFCC"/>
                    </a:solidFill>
                  </a:tcPr>
                </a:tc>
                <a:tc>
                  <a:txBody>
                    <a:bodyPr/>
                    <a:lstStyle/>
                    <a:p>
                      <a:pPr algn="ctr" fontAlgn="ctr"/>
                      <a:r>
                        <a:rPr lang="en-US" sz="1000" u="none" strike="noStrike" dirty="0">
                          <a:effectLst/>
                        </a:rPr>
                        <a:t>≤ (t-1)</a:t>
                      </a:r>
                      <a:br>
                        <a:rPr lang="en-US" sz="1000" u="none" strike="noStrike" dirty="0">
                          <a:effectLst/>
                        </a:rPr>
                      </a:br>
                      <a:r>
                        <a:rPr lang="en-US" sz="1000" u="none" strike="noStrike" dirty="0">
                          <a:effectLst/>
                        </a:rPr>
                        <a:t>(declining trend)</a:t>
                      </a:r>
                      <a:endParaRPr lang="en-US" sz="1000" b="0" i="0" u="none" strike="noStrike" dirty="0">
                        <a:effectLst/>
                        <a:latin typeface="Calibri" panose="020F0502020204030204" pitchFamily="34" charset="0"/>
                      </a:endParaRPr>
                    </a:p>
                  </a:txBody>
                  <a:tcPr marL="0" marR="0" marT="0" marB="0" anchor="ctr">
                    <a:solidFill>
                      <a:srgbClr val="FFFFCC"/>
                    </a:solidFill>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6" name="TextBox 5"/>
          <p:cNvSpPr txBox="1"/>
          <p:nvPr/>
        </p:nvSpPr>
        <p:spPr>
          <a:xfrm>
            <a:off x="65314" y="-72571"/>
            <a:ext cx="6404323" cy="276999"/>
          </a:xfrm>
          <a:prstGeom prst="rect">
            <a:avLst/>
          </a:prstGeom>
          <a:noFill/>
        </p:spPr>
        <p:txBody>
          <a:bodyPr wrap="square" rtlCol="0">
            <a:spAutoFit/>
          </a:bodyPr>
          <a:lstStyle/>
          <a:p>
            <a:r>
              <a:rPr lang="en-US" sz="1200" b="1" dirty="0">
                <a:solidFill>
                  <a:srgbClr val="FF0000"/>
                </a:solidFill>
              </a:rPr>
              <a:t>Specific Objective 4: EFFICIENT EXECUTION OF THE BUDGET</a:t>
            </a:r>
          </a:p>
        </p:txBody>
      </p:sp>
    </p:spTree>
    <p:extLst>
      <p:ext uri="{BB962C8B-B14F-4D97-AF65-F5344CB8AC3E}">
        <p14:creationId xmlns:p14="http://schemas.microsoft.com/office/powerpoint/2010/main" val="2521983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txBox="1">
            <a:spLocks noGrp="1"/>
          </p:cNvSpPr>
          <p:nvPr>
            <p:ph type="subTitle" idx="4294967295"/>
          </p:nvPr>
        </p:nvSpPr>
        <p:spPr>
          <a:xfrm>
            <a:off x="2393343" y="498638"/>
            <a:ext cx="4854749" cy="3166913"/>
          </a:xfrm>
          <a:prstGeom prst="rect">
            <a:avLst/>
          </a:prstGeom>
        </p:spPr>
        <p:txBody>
          <a:bodyPr spcFirstLastPara="1" wrap="square" lIns="91425" tIns="91425" rIns="91425" bIns="91425" anchor="t" anchorCtr="0">
            <a:noAutofit/>
          </a:bodyPr>
          <a:lstStyle/>
          <a:p>
            <a:pPr marL="0" indent="0" algn="just">
              <a:buClr>
                <a:srgbClr val="FF0066"/>
              </a:buClr>
              <a:buSzPts val="1100"/>
            </a:pPr>
            <a:r>
              <a:rPr lang="en" sz="1400" dirty="0">
                <a:solidFill>
                  <a:srgbClr val="002060"/>
                </a:solidFill>
                <a:latin typeface="Arvo"/>
                <a:ea typeface="Arvo"/>
                <a:cs typeface="Arvo"/>
                <a:sym typeface="Arvo"/>
              </a:rPr>
              <a:t> The </a:t>
            </a:r>
            <a:r>
              <a:rPr lang="en" sz="1400" dirty="0">
                <a:solidFill>
                  <a:srgbClr val="C00000"/>
                </a:solidFill>
                <a:latin typeface="Arvo"/>
                <a:ea typeface="Arvo"/>
                <a:cs typeface="Arvo"/>
                <a:sym typeface="Arvo"/>
              </a:rPr>
              <a:t>automations</a:t>
            </a:r>
            <a:r>
              <a:rPr lang="en" sz="1400" dirty="0">
                <a:solidFill>
                  <a:srgbClr val="002060"/>
                </a:solidFill>
                <a:latin typeface="Arvo"/>
                <a:ea typeface="Arvo"/>
                <a:cs typeface="Arvo"/>
                <a:sym typeface="Arvo"/>
              </a:rPr>
              <a:t> strength the disipline</a:t>
            </a:r>
          </a:p>
          <a:p>
            <a:pPr marL="0" indent="0" algn="just">
              <a:buClr>
                <a:srgbClr val="FF0066"/>
              </a:buClr>
              <a:buSzPts val="1100"/>
            </a:pPr>
            <a:r>
              <a:rPr lang="en" sz="1400" dirty="0">
                <a:solidFill>
                  <a:srgbClr val="002060"/>
                </a:solidFill>
                <a:latin typeface="Arvo"/>
                <a:ea typeface="Arvo"/>
                <a:cs typeface="Arvo"/>
                <a:sym typeface="Arvo"/>
              </a:rPr>
              <a:t> The link between AGFIS and </a:t>
            </a:r>
            <a:r>
              <a:rPr lang="en" sz="1400" dirty="0">
                <a:solidFill>
                  <a:srgbClr val="C00000"/>
                </a:solidFill>
                <a:latin typeface="Arvo"/>
                <a:ea typeface="Arvo"/>
                <a:cs typeface="Arvo"/>
                <a:sym typeface="Arvo"/>
              </a:rPr>
              <a:t>Public Procurement System </a:t>
            </a:r>
            <a:r>
              <a:rPr lang="en" sz="1400" dirty="0">
                <a:solidFill>
                  <a:srgbClr val="002060"/>
                </a:solidFill>
                <a:latin typeface="Arvo"/>
                <a:ea typeface="Arvo"/>
                <a:cs typeface="Arvo"/>
                <a:sym typeface="Arvo"/>
              </a:rPr>
              <a:t>is not yet in place. It is the component of AFMIS project financed from the World Bank. Currently the communication is done manually between TDOs and Agency of Public Procurement.</a:t>
            </a:r>
          </a:p>
          <a:p>
            <a:pPr marL="0" indent="0" algn="just">
              <a:buClr>
                <a:srgbClr val="FF0066"/>
              </a:buClr>
              <a:buSzPts val="1100"/>
            </a:pPr>
            <a:r>
              <a:rPr lang="en" sz="1400" dirty="0">
                <a:solidFill>
                  <a:srgbClr val="002060"/>
                </a:solidFill>
                <a:latin typeface="Arvo"/>
                <a:ea typeface="Arvo"/>
                <a:cs typeface="Arvo"/>
                <a:sym typeface="Arvo"/>
              </a:rPr>
              <a:t> The one-day delay after the order of the daily cash limit is the result of the programing time. Since January 2017, we have created the posibility to record invoices against </a:t>
            </a:r>
            <a:r>
              <a:rPr lang="en" sz="1400" dirty="0">
                <a:solidFill>
                  <a:srgbClr val="C00000"/>
                </a:solidFill>
                <a:latin typeface="Arvo"/>
                <a:ea typeface="Arvo"/>
                <a:cs typeface="Arvo"/>
                <a:sym typeface="Arvo"/>
              </a:rPr>
              <a:t>annual budget plans </a:t>
            </a:r>
            <a:r>
              <a:rPr lang="en" sz="1400" dirty="0">
                <a:solidFill>
                  <a:srgbClr val="002060"/>
                </a:solidFill>
                <a:latin typeface="Arvo"/>
                <a:ea typeface="Arvo"/>
                <a:cs typeface="Arvo"/>
                <a:sym typeface="Arvo"/>
              </a:rPr>
              <a:t>and, after being accounted for in the General Ledger, the invoice will be checked against the </a:t>
            </a:r>
            <a:r>
              <a:rPr lang="en" sz="1400" dirty="0">
                <a:solidFill>
                  <a:srgbClr val="C00000"/>
                </a:solidFill>
                <a:latin typeface="Arvo"/>
                <a:ea typeface="Arvo"/>
                <a:cs typeface="Arvo"/>
                <a:sym typeface="Arvo"/>
              </a:rPr>
              <a:t>monthly cash flows forecasting</a:t>
            </a:r>
            <a:r>
              <a:rPr lang="en" sz="1400" dirty="0">
                <a:solidFill>
                  <a:srgbClr val="002060"/>
                </a:solidFill>
                <a:latin typeface="Arvo"/>
                <a:ea typeface="Arvo"/>
                <a:cs typeface="Arvo"/>
                <a:sym typeface="Arvo"/>
              </a:rPr>
              <a:t>. We have separated these controls to avoid the rise of arrears.</a:t>
            </a: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pPr marL="0" lvl="0" indent="0" algn="ctr" rtl="0">
                <a:spcBef>
                  <a:spcPts val="0"/>
                </a:spcBef>
                <a:spcAft>
                  <a:spcPts val="0"/>
                </a:spcAft>
                <a:buNone/>
              </a:pPr>
              <a:t>17</a:t>
            </a:fld>
            <a:endParaRPr b="1"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364" y="1634952"/>
            <a:ext cx="1894636" cy="113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srcRect/>
          <a:stretch>
            <a:fillRect/>
          </a:stretch>
        </p:blipFill>
        <p:spPr bwMode="auto">
          <a:xfrm>
            <a:off x="0" y="0"/>
            <a:ext cx="2435961" cy="2594459"/>
          </a:xfrm>
          <a:prstGeom prst="rect">
            <a:avLst/>
          </a:prstGeom>
          <a:noFill/>
          <a:ln w="9525">
            <a:noFill/>
            <a:miter lim="800000"/>
            <a:headEnd/>
            <a:tailEnd/>
          </a:ln>
        </p:spPr>
      </p:pic>
      <p:pic>
        <p:nvPicPr>
          <p:cNvPr id="4098" name="Picture 2"/>
          <p:cNvPicPr>
            <a:picLocks noChangeAspect="1" noChangeArrowheads="1"/>
          </p:cNvPicPr>
          <p:nvPr/>
        </p:nvPicPr>
        <p:blipFill>
          <a:blip r:embed="rId5"/>
          <a:srcRect/>
          <a:stretch>
            <a:fillRect/>
          </a:stretch>
        </p:blipFill>
        <p:spPr bwMode="auto">
          <a:xfrm>
            <a:off x="7936992" y="0"/>
            <a:ext cx="1207008" cy="843507"/>
          </a:xfrm>
          <a:prstGeom prst="rect">
            <a:avLst/>
          </a:prstGeom>
          <a:noFill/>
          <a:ln w="9525">
            <a:noFill/>
            <a:miter lim="800000"/>
            <a:headEnd/>
            <a:tailEnd/>
          </a:ln>
        </p:spPr>
      </p:pic>
      <p:pic>
        <p:nvPicPr>
          <p:cNvPr id="3" name="Picture 2"/>
          <p:cNvPicPr>
            <a:picLocks noChangeAspect="1"/>
          </p:cNvPicPr>
          <p:nvPr/>
        </p:nvPicPr>
        <p:blipFill>
          <a:blip r:embed="rId6"/>
          <a:stretch>
            <a:fillRect/>
          </a:stretch>
        </p:blipFill>
        <p:spPr>
          <a:xfrm>
            <a:off x="7897146" y="0"/>
            <a:ext cx="412922" cy="387706"/>
          </a:xfrm>
          <a:prstGeom prst="rect">
            <a:avLst/>
          </a:prstGeom>
        </p:spPr>
      </p:pic>
      <p:pic>
        <p:nvPicPr>
          <p:cNvPr id="9" name="Picture 2"/>
          <p:cNvPicPr>
            <a:picLocks noChangeAspect="1" noChangeArrowheads="1"/>
          </p:cNvPicPr>
          <p:nvPr/>
        </p:nvPicPr>
        <p:blipFill>
          <a:blip r:embed="rId7" cstate="print"/>
          <a:srcRect/>
          <a:stretch>
            <a:fillRect/>
          </a:stretch>
        </p:blipFill>
        <p:spPr bwMode="auto">
          <a:xfrm>
            <a:off x="7520026" y="2602080"/>
            <a:ext cx="1623974" cy="653185"/>
          </a:xfrm>
          <a:prstGeom prst="rect">
            <a:avLst/>
          </a:prstGeom>
          <a:ln>
            <a:noFill/>
          </a:ln>
          <a:effectLst>
            <a:reflection blurRad="12700" stA="30000" endPos="30000" dist="5000" dir="5400000" sy="-100000" algn="bl" rotWithShape="0"/>
          </a:effectLst>
        </p:spPr>
      </p:pic>
      <p:sp>
        <p:nvSpPr>
          <p:cNvPr id="11" name="Google Shape;287;p25"/>
          <p:cNvSpPr txBox="1"/>
          <p:nvPr/>
        </p:nvSpPr>
        <p:spPr>
          <a:xfrm>
            <a:off x="2435536" y="0"/>
            <a:ext cx="605513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18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Initiatives</a:t>
            </a:r>
            <a:r>
              <a:rPr lang="en-US" sz="16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to revise the approach</a:t>
            </a:r>
            <a:endParaRP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pic>
        <p:nvPicPr>
          <p:cNvPr id="12" name="Picture 6"/>
          <p:cNvPicPr>
            <a:picLocks noChangeAspect="1" noChangeArrowheads="1"/>
          </p:cNvPicPr>
          <p:nvPr/>
        </p:nvPicPr>
        <p:blipFill>
          <a:blip r:embed="rId8"/>
          <a:srcRect/>
          <a:stretch>
            <a:fillRect/>
          </a:stretch>
        </p:blipFill>
        <p:spPr bwMode="auto">
          <a:xfrm>
            <a:off x="-1" y="3493828"/>
            <a:ext cx="948519" cy="1173708"/>
          </a:xfrm>
          <a:prstGeom prst="rect">
            <a:avLst/>
          </a:prstGeom>
          <a:noFill/>
          <a:ln w="9525">
            <a:noFill/>
            <a:miter lim="800000"/>
            <a:headEnd/>
            <a:tailEnd/>
          </a:ln>
        </p:spPr>
      </p:pic>
      <p:sp>
        <p:nvSpPr>
          <p:cNvPr id="13" name="TextBox 12"/>
          <p:cNvSpPr txBox="1"/>
          <p:nvPr/>
        </p:nvSpPr>
        <p:spPr>
          <a:xfrm>
            <a:off x="839336" y="3581225"/>
            <a:ext cx="8175010" cy="1354217"/>
          </a:xfrm>
          <a:prstGeom prst="rect">
            <a:avLst/>
          </a:prstGeom>
          <a:noFill/>
        </p:spPr>
        <p:txBody>
          <a:bodyPr wrap="square" rtlCol="0">
            <a:spAutoFit/>
          </a:bodyPr>
          <a:lstStyle/>
          <a:p>
            <a:pPr marL="0" indent="0" algn="just">
              <a:buClr>
                <a:srgbClr val="FF0066"/>
              </a:buClr>
              <a:buSzPts val="1100"/>
              <a:buBlip>
                <a:blip r:embed="rId9"/>
              </a:buBlip>
            </a:pPr>
            <a:r>
              <a:rPr lang="en" dirty="0">
                <a:solidFill>
                  <a:srgbClr val="002060"/>
                </a:solidFill>
                <a:latin typeface="Arvo"/>
                <a:ea typeface="Arvo"/>
                <a:cs typeface="Arvo"/>
                <a:sym typeface="Arvo"/>
              </a:rPr>
              <a:t> Achieving an active cash management by enhancing </a:t>
            </a:r>
            <a:r>
              <a:rPr lang="en" dirty="0">
                <a:solidFill>
                  <a:srgbClr val="C00000"/>
                </a:solidFill>
                <a:latin typeface="Arvo"/>
                <a:ea typeface="Arvo"/>
                <a:cs typeface="Arvo"/>
                <a:sym typeface="Arvo"/>
              </a:rPr>
              <a:t>bottom-up cash flows forecasts</a:t>
            </a:r>
            <a:r>
              <a:rPr lang="en" dirty="0">
                <a:solidFill>
                  <a:srgbClr val="002060"/>
                </a:solidFill>
                <a:latin typeface="Arvo"/>
                <a:ea typeface="Arvo"/>
                <a:cs typeface="Arvo"/>
                <a:sym typeface="Arvo"/>
              </a:rPr>
              <a:t> </a:t>
            </a:r>
            <a:r>
              <a:rPr lang="en" sz="1200" i="1" dirty="0">
                <a:solidFill>
                  <a:schemeClr val="tx1">
                    <a:lumMod val="65000"/>
                    <a:lumOff val="35000"/>
                  </a:schemeClr>
                </a:solidFill>
                <a:latin typeface="Arvo"/>
                <a:ea typeface="Arvo"/>
                <a:cs typeface="Arvo"/>
                <a:sym typeface="Arvo"/>
              </a:rPr>
              <a:t>(for the first time on December, 2019 B</a:t>
            </a:r>
            <a:r>
              <a:rPr lang="en-US" sz="1200" i="1" dirty="0">
                <a:solidFill>
                  <a:schemeClr val="tx1">
                    <a:lumMod val="65000"/>
                    <a:lumOff val="35000"/>
                  </a:schemeClr>
                </a:solidFill>
                <a:latin typeface="Arvo"/>
                <a:ea typeface="Arvo"/>
                <a:cs typeface="Arvo"/>
                <a:sym typeface="Arvo"/>
              </a:rPr>
              <a:t>I</a:t>
            </a:r>
            <a:r>
              <a:rPr lang="en" sz="1200" i="1" dirty="0">
                <a:solidFill>
                  <a:schemeClr val="tx1">
                    <a:lumMod val="65000"/>
                    <a:lumOff val="35000"/>
                  </a:schemeClr>
                </a:solidFill>
                <a:latin typeface="Arvo"/>
                <a:ea typeface="Arvo"/>
                <a:cs typeface="Arvo"/>
                <a:sym typeface="Arvo"/>
              </a:rPr>
              <a:t> presented all invoices to TDOs which accounted in sep</a:t>
            </a:r>
            <a:r>
              <a:rPr lang="en-US" sz="1200" i="1" dirty="0">
                <a:solidFill>
                  <a:schemeClr val="tx1">
                    <a:lumMod val="65000"/>
                    <a:lumOff val="35000"/>
                  </a:schemeClr>
                </a:solidFill>
                <a:latin typeface="Arvo"/>
                <a:ea typeface="Arvo"/>
                <a:cs typeface="Arvo"/>
                <a:sym typeface="Arvo"/>
              </a:rPr>
              <a:t>a</a:t>
            </a:r>
            <a:r>
              <a:rPr lang="en" sz="1200" i="1" dirty="0">
                <a:solidFill>
                  <a:schemeClr val="tx1">
                    <a:lumMod val="65000"/>
                    <a:lumOff val="35000"/>
                  </a:schemeClr>
                </a:solidFill>
                <a:latin typeface="Arvo"/>
                <a:ea typeface="Arvo"/>
                <a:cs typeface="Arvo"/>
                <a:sym typeface="Arvo"/>
              </a:rPr>
              <a:t>rated item of chart of account: </a:t>
            </a:r>
            <a:r>
              <a:rPr lang="en" sz="1200" i="1" dirty="0">
                <a:solidFill>
                  <a:srgbClr val="0070C0"/>
                </a:solidFill>
                <a:latin typeface="Arvo"/>
                <a:ea typeface="Arvo"/>
                <a:cs typeface="Arvo"/>
                <a:sym typeface="Arvo"/>
              </a:rPr>
              <a:t>4865100</a:t>
            </a:r>
            <a:r>
              <a:rPr lang="en" sz="1200" i="1" dirty="0">
                <a:solidFill>
                  <a:schemeClr val="tx1">
                    <a:lumMod val="65000"/>
                    <a:lumOff val="35000"/>
                  </a:schemeClr>
                </a:solidFill>
                <a:latin typeface="Arvo"/>
                <a:ea typeface="Arvo"/>
                <a:cs typeface="Arvo"/>
                <a:sym typeface="Arvo"/>
              </a:rPr>
              <a:t>)</a:t>
            </a:r>
            <a:r>
              <a:rPr lang="en" i="1" dirty="0">
                <a:solidFill>
                  <a:srgbClr val="002060"/>
                </a:solidFill>
                <a:latin typeface="Arvo"/>
                <a:ea typeface="Arvo"/>
                <a:cs typeface="Arvo"/>
                <a:sym typeface="Arvo"/>
              </a:rPr>
              <a:t> </a:t>
            </a:r>
            <a:r>
              <a:rPr lang="en" dirty="0">
                <a:solidFill>
                  <a:srgbClr val="002060"/>
                </a:solidFill>
                <a:latin typeface="Arvo"/>
                <a:ea typeface="Arvo"/>
                <a:cs typeface="Arvo"/>
                <a:sym typeface="Arvo"/>
              </a:rPr>
              <a:t>and using advance IT tools (</a:t>
            </a:r>
            <a:r>
              <a:rPr lang="en" dirty="0">
                <a:solidFill>
                  <a:srgbClr val="C00000"/>
                </a:solidFill>
                <a:latin typeface="Arvo"/>
                <a:ea typeface="Arvo"/>
                <a:cs typeface="Arvo"/>
                <a:sym typeface="Arvo"/>
              </a:rPr>
              <a:t>macro-excel</a:t>
            </a:r>
            <a:r>
              <a:rPr lang="en" dirty="0">
                <a:solidFill>
                  <a:srgbClr val="002060"/>
                </a:solidFill>
                <a:latin typeface="Arvo"/>
                <a:ea typeface="Arvo"/>
                <a:cs typeface="Arvo"/>
                <a:sym typeface="Arvo"/>
              </a:rPr>
              <a:t> and then data warehouse) with technical </a:t>
            </a:r>
          </a:p>
          <a:p>
            <a:pPr marL="0" indent="0" algn="just">
              <a:buClr>
                <a:srgbClr val="FF0066"/>
              </a:buClr>
              <a:buSzPts val="1100"/>
            </a:pPr>
            <a:r>
              <a:rPr lang="en" dirty="0">
                <a:solidFill>
                  <a:srgbClr val="002060"/>
                </a:solidFill>
                <a:latin typeface="Arvo"/>
                <a:ea typeface="Arvo"/>
                <a:cs typeface="Arvo"/>
                <a:sym typeface="Arvo"/>
              </a:rPr>
              <a:t>assistance from the World Bank Treasury.</a:t>
            </a:r>
            <a:endParaRPr lang="en" sz="1000" dirty="0">
              <a:solidFill>
                <a:srgbClr val="002060"/>
              </a:solidFill>
              <a:latin typeface="Arvo"/>
              <a:ea typeface="Arvo"/>
              <a:cs typeface="Arvo"/>
              <a:sym typeface="Arvo"/>
            </a:endParaRPr>
          </a:p>
          <a:p>
            <a:pPr marL="0" indent="0" algn="just">
              <a:buClr>
                <a:srgbClr val="FF0066"/>
              </a:buClr>
              <a:buSzPts val="1100"/>
              <a:buBlip>
                <a:blip r:embed="rId9"/>
              </a:buBlip>
            </a:pPr>
            <a:r>
              <a:rPr lang="en" dirty="0">
                <a:solidFill>
                  <a:srgbClr val="002060"/>
                </a:solidFill>
                <a:latin typeface="Arvo"/>
                <a:ea typeface="Arvo"/>
                <a:cs typeface="Arvo"/>
                <a:sym typeface="Arvo"/>
              </a:rPr>
              <a:t> Moving on to </a:t>
            </a:r>
            <a:r>
              <a:rPr lang="en" dirty="0">
                <a:solidFill>
                  <a:srgbClr val="C00000"/>
                </a:solidFill>
                <a:latin typeface="Arvo"/>
                <a:ea typeface="Arvo"/>
                <a:cs typeface="Arvo"/>
                <a:sym typeface="Arvo"/>
              </a:rPr>
              <a:t>accrual basis of accounting </a:t>
            </a:r>
            <a:r>
              <a:rPr lang="en" dirty="0">
                <a:solidFill>
                  <a:srgbClr val="002060"/>
                </a:solidFill>
                <a:latin typeface="Arvo"/>
                <a:ea typeface="Arvo"/>
                <a:cs typeface="Arvo"/>
                <a:sym typeface="Arvo"/>
              </a:rPr>
              <a:t>by PULSAR project.</a:t>
            </a:r>
          </a:p>
          <a:p>
            <a:pPr algn="just">
              <a:buClr>
                <a:srgbClr val="FF0066"/>
              </a:buClr>
              <a:buSzPts val="1100"/>
            </a:pPr>
            <a:r>
              <a:rPr lang="en-US" i="1" dirty="0">
                <a:solidFill>
                  <a:srgbClr val="00B0F0"/>
                </a:solidFill>
              </a:rPr>
              <a:t>   (References to slides no. 25-26)</a:t>
            </a:r>
            <a:endParaRPr lang="en-US" dirty="0"/>
          </a:p>
        </p:txBody>
      </p:sp>
      <p:sp>
        <p:nvSpPr>
          <p:cNvPr id="14" name="TextBox 13"/>
          <p:cNvSpPr txBox="1"/>
          <p:nvPr/>
        </p:nvSpPr>
        <p:spPr>
          <a:xfrm>
            <a:off x="0" y="2633471"/>
            <a:ext cx="2450592" cy="707886"/>
          </a:xfrm>
          <a:prstGeom prst="rect">
            <a:avLst/>
          </a:prstGeom>
          <a:noFill/>
        </p:spPr>
        <p:txBody>
          <a:bodyPr wrap="square" rtlCol="0">
            <a:spAutoFit/>
          </a:bodyPr>
          <a:lstStyle/>
          <a:p>
            <a:r>
              <a:rPr lang="en-GB" sz="800" i="1" u="sng" dirty="0">
                <a:solidFill>
                  <a:schemeClr val="accent1">
                    <a:lumMod val="75000"/>
                  </a:schemeClr>
                </a:solidFill>
              </a:rPr>
              <a:t>Abbreviations: </a:t>
            </a:r>
          </a:p>
          <a:p>
            <a:r>
              <a:rPr lang="en-GB" sz="800" b="1" i="1" dirty="0">
                <a:solidFill>
                  <a:schemeClr val="accent1">
                    <a:lumMod val="75000"/>
                  </a:schemeClr>
                </a:solidFill>
              </a:rPr>
              <a:t>BI-</a:t>
            </a:r>
            <a:r>
              <a:rPr lang="en-GB" sz="800" i="1" dirty="0"/>
              <a:t>Budget Institutions</a:t>
            </a:r>
          </a:p>
          <a:p>
            <a:r>
              <a:rPr lang="en-GB" sz="800" b="1" i="1" dirty="0">
                <a:solidFill>
                  <a:schemeClr val="accent1">
                    <a:lumMod val="75000"/>
                  </a:schemeClr>
                </a:solidFill>
              </a:rPr>
              <a:t>TDOs-</a:t>
            </a:r>
            <a:r>
              <a:rPr lang="en-GB" sz="800" i="1" dirty="0"/>
              <a:t>Treasury Districts Offices</a:t>
            </a:r>
          </a:p>
          <a:p>
            <a:r>
              <a:rPr lang="en-GB" sz="800" b="1" i="1" dirty="0">
                <a:solidFill>
                  <a:schemeClr val="accent1">
                    <a:lumMod val="75000"/>
                  </a:schemeClr>
                </a:solidFill>
              </a:rPr>
              <a:t>IT-</a:t>
            </a:r>
            <a:r>
              <a:rPr lang="en-GB" sz="800" i="1" dirty="0"/>
              <a:t>Information Technology</a:t>
            </a:r>
          </a:p>
          <a:p>
            <a:r>
              <a:rPr lang="en-GB" sz="800" b="1" i="1" dirty="0">
                <a:solidFill>
                  <a:schemeClr val="accent1">
                    <a:lumMod val="75000"/>
                  </a:schemeClr>
                </a:solidFill>
              </a:rPr>
              <a:t>PULSAR-</a:t>
            </a:r>
            <a:r>
              <a:rPr lang="en-GB" sz="800" i="1" dirty="0"/>
              <a:t>Public Sector Accounting and Reporting</a:t>
            </a:r>
            <a:endParaRPr lang="en-US" sz="800" i="1" dirty="0"/>
          </a:p>
        </p:txBody>
      </p:sp>
      <p:pic>
        <p:nvPicPr>
          <p:cNvPr id="1026" name="Picture 2"/>
          <p:cNvPicPr>
            <a:picLocks noChangeAspect="1" noChangeArrowheads="1"/>
          </p:cNvPicPr>
          <p:nvPr/>
        </p:nvPicPr>
        <p:blipFill>
          <a:blip r:embed="rId10"/>
          <a:srcRect/>
          <a:stretch>
            <a:fillRect/>
          </a:stretch>
        </p:blipFill>
        <p:spPr bwMode="auto">
          <a:xfrm>
            <a:off x="5937155" y="4218740"/>
            <a:ext cx="3206845" cy="924760"/>
          </a:xfrm>
          <a:prstGeom prst="rect">
            <a:avLst/>
          </a:prstGeom>
          <a:noFill/>
          <a:ln w="9525">
            <a:noFill/>
            <a:miter lim="800000"/>
            <a:headEnd/>
            <a:tailEnd/>
          </a:ln>
          <a:scene3d>
            <a:camera prst="orthographicFront"/>
            <a:lightRig rig="threePt" dir="t"/>
          </a:scene3d>
          <a:sp3d>
            <a:bevelT/>
          </a:sp3d>
        </p:spPr>
      </p:pic>
      <p:pic>
        <p:nvPicPr>
          <p:cNvPr id="10" name="Picture 5"/>
          <p:cNvPicPr>
            <a:picLocks noChangeAspect="1" noChangeArrowheads="1"/>
          </p:cNvPicPr>
          <p:nvPr/>
        </p:nvPicPr>
        <p:blipFill>
          <a:blip r:embed="rId11"/>
          <a:srcRect/>
          <a:stretch>
            <a:fillRect/>
          </a:stretch>
        </p:blipFill>
        <p:spPr bwMode="auto">
          <a:xfrm>
            <a:off x="7271309" y="0"/>
            <a:ext cx="1872691" cy="163860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9"/>
          <p:cNvSpPr txBox="1">
            <a:spLocks noGrp="1"/>
          </p:cNvSpPr>
          <p:nvPr>
            <p:ph type="ctrTitle" idx="4294967295"/>
          </p:nvPr>
        </p:nvSpPr>
        <p:spPr>
          <a:xfrm>
            <a:off x="2188142" y="1542197"/>
            <a:ext cx="5421000" cy="4969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Thank you for your attention!</a:t>
            </a:r>
            <a:endParaRPr sz="1800" dirty="0"/>
          </a:p>
        </p:txBody>
      </p:sp>
      <p:sp>
        <p:nvSpPr>
          <p:cNvPr id="497" name="Google Shape;497;p39"/>
          <p:cNvSpPr txBox="1">
            <a:spLocks noGrp="1"/>
          </p:cNvSpPr>
          <p:nvPr>
            <p:ph type="subTitle" idx="4294967295"/>
          </p:nvPr>
        </p:nvSpPr>
        <p:spPr>
          <a:xfrm>
            <a:off x="2208614" y="1949321"/>
            <a:ext cx="5421000" cy="158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600" b="1" dirty="0"/>
              <a:t>Any </a:t>
            </a:r>
            <a:r>
              <a:rPr lang="en" sz="3600" b="1" dirty="0">
                <a:solidFill>
                  <a:srgbClr val="FAA99C"/>
                </a:solidFill>
              </a:rPr>
              <a:t>questions?</a:t>
            </a:r>
            <a:endParaRPr sz="3600" b="1" dirty="0">
              <a:solidFill>
                <a:srgbClr val="FAA99C"/>
              </a:solidFill>
            </a:endParaRPr>
          </a:p>
          <a:p>
            <a:pPr marL="0" lvl="0" indent="0" algn="l" rtl="0">
              <a:spcBef>
                <a:spcPts val="600"/>
              </a:spcBef>
              <a:spcAft>
                <a:spcPts val="0"/>
              </a:spcAft>
              <a:buClr>
                <a:schemeClr val="dk1"/>
              </a:buClr>
              <a:buSzPts val="1100"/>
              <a:buFont typeface="Arial"/>
              <a:buNone/>
            </a:pPr>
            <a:r>
              <a:rPr lang="en" dirty="0"/>
              <a:t>You can find me at mimoza.peco@financa.gov.al</a:t>
            </a:r>
            <a:endParaRPr sz="3600" b="1" dirty="0"/>
          </a:p>
        </p:txBody>
      </p:sp>
      <p:sp>
        <p:nvSpPr>
          <p:cNvPr id="498" name="Google Shape;498;p39"/>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18</a:t>
            </a:fld>
            <a:endParaRPr/>
          </a:p>
        </p:txBody>
      </p:sp>
      <p:pic>
        <p:nvPicPr>
          <p:cNvPr id="2" name="Picture 1"/>
          <p:cNvPicPr>
            <a:picLocks noChangeAspect="1"/>
          </p:cNvPicPr>
          <p:nvPr/>
        </p:nvPicPr>
        <p:blipFill>
          <a:blip r:embed="rId3"/>
          <a:stretch>
            <a:fillRect/>
          </a:stretch>
        </p:blipFill>
        <p:spPr>
          <a:xfrm>
            <a:off x="7295015" y="0"/>
            <a:ext cx="1855275" cy="1865086"/>
          </a:xfrm>
          <a:prstGeom prst="rect">
            <a:avLst/>
          </a:prstGeom>
        </p:spPr>
      </p:pic>
      <p:pic>
        <p:nvPicPr>
          <p:cNvPr id="3" name="Picture 2"/>
          <p:cNvPicPr>
            <a:picLocks noChangeAspect="1"/>
          </p:cNvPicPr>
          <p:nvPr/>
        </p:nvPicPr>
        <p:blipFill>
          <a:blip r:embed="rId4"/>
          <a:stretch>
            <a:fillRect/>
          </a:stretch>
        </p:blipFill>
        <p:spPr>
          <a:xfrm>
            <a:off x="8167104" y="1865086"/>
            <a:ext cx="976896" cy="914400"/>
          </a:xfrm>
          <a:prstGeom prst="rect">
            <a:avLst/>
          </a:prstGeom>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37871"/>
            <a:ext cx="907043" cy="56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srcRect/>
          <a:stretch>
            <a:fillRect/>
          </a:stretch>
        </p:blipFill>
        <p:spPr bwMode="auto">
          <a:xfrm>
            <a:off x="0" y="0"/>
            <a:ext cx="2190750" cy="1550213"/>
          </a:xfrm>
          <a:prstGeom prst="rect">
            <a:avLst/>
          </a:prstGeom>
          <a:noFill/>
          <a:ln w="9525">
            <a:noFill/>
            <a:miter lim="800000"/>
            <a:headEnd/>
            <a:tailEnd/>
          </a:ln>
        </p:spPr>
      </p:pic>
      <p:sp>
        <p:nvSpPr>
          <p:cNvPr id="11" name="TextBox 10"/>
          <p:cNvSpPr txBox="1"/>
          <p:nvPr/>
        </p:nvSpPr>
        <p:spPr>
          <a:xfrm>
            <a:off x="1104596" y="0"/>
            <a:ext cx="1916582" cy="553998"/>
          </a:xfrm>
          <a:prstGeom prst="rect">
            <a:avLst/>
          </a:prstGeom>
          <a:noFill/>
        </p:spPr>
        <p:txBody>
          <a:bodyPr wrap="square" rtlCol="0">
            <a:spAutoFit/>
          </a:bodyPr>
          <a:lstStyle/>
          <a:p>
            <a:r>
              <a:rPr lang="en-US" sz="1000" dirty="0">
                <a:solidFill>
                  <a:schemeClr val="accent1">
                    <a:lumMod val="60000"/>
                    <a:lumOff val="40000"/>
                  </a:schemeClr>
                </a:solidFill>
              </a:rPr>
              <a:t>-Owe, be in debt to, be indebt to, be under an obligation to, owing, owed, be in debt</a:t>
            </a:r>
          </a:p>
        </p:txBody>
      </p:sp>
      <p:sp>
        <p:nvSpPr>
          <p:cNvPr id="14" name="TextBox 13"/>
          <p:cNvSpPr txBox="1"/>
          <p:nvPr/>
        </p:nvSpPr>
        <p:spPr>
          <a:xfrm>
            <a:off x="0" y="0"/>
            <a:ext cx="1075334" cy="553998"/>
          </a:xfrm>
          <a:prstGeom prst="rect">
            <a:avLst/>
          </a:prstGeom>
          <a:noFill/>
        </p:spPr>
        <p:txBody>
          <a:bodyPr wrap="square" rtlCol="0">
            <a:spAutoFit/>
          </a:bodyPr>
          <a:lstStyle/>
          <a:p>
            <a:r>
              <a:rPr lang="en-US" sz="1000" dirty="0">
                <a:solidFill>
                  <a:srgbClr val="63B244"/>
                </a:solidFill>
              </a:rPr>
              <a:t>-What are other words for be in arrears to?</a:t>
            </a:r>
          </a:p>
        </p:txBody>
      </p:sp>
    </p:spTree>
    <p:extLst>
      <p:ext uri="{BB962C8B-B14F-4D97-AF65-F5344CB8AC3E}">
        <p14:creationId xmlns:p14="http://schemas.microsoft.com/office/powerpoint/2010/main" val="1752746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19</a:t>
            </a:fld>
            <a:endParaRPr lang="en"/>
          </a:p>
        </p:txBody>
      </p:sp>
      <p:pic>
        <p:nvPicPr>
          <p:cNvPr id="2050" name="Picture 2"/>
          <p:cNvPicPr>
            <a:picLocks noChangeAspect="1" noChangeArrowheads="1"/>
          </p:cNvPicPr>
          <p:nvPr/>
        </p:nvPicPr>
        <p:blipFill>
          <a:blip r:embed="rId2"/>
          <a:srcRect/>
          <a:stretch>
            <a:fillRect/>
          </a:stretch>
        </p:blipFill>
        <p:spPr bwMode="auto">
          <a:xfrm>
            <a:off x="0" y="1"/>
            <a:ext cx="9147184" cy="4572000"/>
          </a:xfrm>
          <a:prstGeom prst="rect">
            <a:avLst/>
          </a:prstGeom>
          <a:noFill/>
          <a:ln w="9525">
            <a:solidFill>
              <a:schemeClr val="tx1"/>
            </a:solidFill>
            <a:miter lim="800000"/>
            <a:headEnd/>
            <a:tailEnd/>
          </a:ln>
        </p:spPr>
      </p:pic>
      <p:sp>
        <p:nvSpPr>
          <p:cNvPr id="4" name="Rectangle 3"/>
          <p:cNvSpPr/>
          <p:nvPr/>
        </p:nvSpPr>
        <p:spPr>
          <a:xfrm>
            <a:off x="0" y="4605650"/>
            <a:ext cx="9144000" cy="246221"/>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AGFIS-</a:t>
            </a:r>
            <a:r>
              <a:rPr lang="en-GB" sz="1000" i="1" dirty="0"/>
              <a:t>Albanian Government Financial Information System; </a:t>
            </a:r>
            <a:r>
              <a:rPr lang="en-GB" sz="1000" b="1" i="1" dirty="0">
                <a:solidFill>
                  <a:schemeClr val="accent1">
                    <a:lumMod val="75000"/>
                  </a:schemeClr>
                </a:solidFill>
              </a:rPr>
              <a:t>BI-</a:t>
            </a:r>
            <a:r>
              <a:rPr lang="en-GB" sz="1000" i="1" dirty="0"/>
              <a:t>Budget Institutions;</a:t>
            </a:r>
            <a:r>
              <a:rPr lang="en-US" sz="1000" b="1" i="1" dirty="0">
                <a:solidFill>
                  <a:schemeClr val="accent1">
                    <a:lumMod val="75000"/>
                  </a:schemeClr>
                </a:solidFill>
              </a:rPr>
              <a:t> </a:t>
            </a:r>
            <a:r>
              <a:rPr lang="en-US" sz="1000" b="1" i="1" dirty="0" err="1">
                <a:solidFill>
                  <a:schemeClr val="accent1">
                    <a:lumMod val="75000"/>
                  </a:schemeClr>
                </a:solidFill>
              </a:rPr>
              <a:t>GDTreasury</a:t>
            </a:r>
            <a:r>
              <a:rPr lang="en-GB" sz="1000" b="1" i="1" dirty="0">
                <a:solidFill>
                  <a:schemeClr val="accent1">
                    <a:lumMod val="75000"/>
                  </a:schemeClr>
                </a:solidFill>
              </a:rPr>
              <a:t>-</a:t>
            </a:r>
            <a:r>
              <a:rPr lang="en-GB" sz="1000" i="1" dirty="0"/>
              <a:t>General Directorate of Treasury  </a:t>
            </a:r>
            <a:endParaRPr lang="en-US" sz="1000" dirty="0"/>
          </a:p>
        </p:txBody>
      </p:sp>
    </p:spTree>
    <p:extLst>
      <p:ext uri="{BB962C8B-B14F-4D97-AF65-F5344CB8AC3E}">
        <p14:creationId xmlns:p14="http://schemas.microsoft.com/office/powerpoint/2010/main" val="2394772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5"/>
          <p:cNvSpPr txBox="1">
            <a:spLocks noGrp="1"/>
          </p:cNvSpPr>
          <p:nvPr>
            <p:ph type="title" idx="4294967295"/>
          </p:nvPr>
        </p:nvSpPr>
        <p:spPr>
          <a:xfrm>
            <a:off x="298150" y="192991"/>
            <a:ext cx="2758800" cy="8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t>Content</a:t>
            </a:r>
          </a:p>
        </p:txBody>
      </p:sp>
      <p:sp>
        <p:nvSpPr>
          <p:cNvPr id="266" name="Google Shape;266;p25"/>
          <p:cNvSpPr/>
          <p:nvPr/>
        </p:nvSpPr>
        <p:spPr>
          <a:xfrm>
            <a:off x="3759030" y="3738863"/>
            <a:ext cx="2718300" cy="749700"/>
          </a:xfrm>
          <a:prstGeom prst="homePlate">
            <a:avLst>
              <a:gd name="adj" fmla="val 35440"/>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7" name="Google Shape;267;p25"/>
          <p:cNvSpPr/>
          <p:nvPr/>
        </p:nvSpPr>
        <p:spPr>
          <a:xfrm>
            <a:off x="3759031" y="3003935"/>
            <a:ext cx="3488400" cy="749700"/>
          </a:xfrm>
          <a:prstGeom prst="homePlate">
            <a:avLst>
              <a:gd name="adj" fmla="val 35440"/>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8" name="Google Shape;268;p25"/>
          <p:cNvSpPr/>
          <p:nvPr/>
        </p:nvSpPr>
        <p:spPr>
          <a:xfrm>
            <a:off x="3759030" y="2258772"/>
            <a:ext cx="2227500" cy="749700"/>
          </a:xfrm>
          <a:prstGeom prst="homePlate">
            <a:avLst>
              <a:gd name="adj" fmla="val 35440"/>
            </a:avLst>
          </a:pr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9" name="Google Shape;269;p25"/>
          <p:cNvSpPr/>
          <p:nvPr/>
        </p:nvSpPr>
        <p:spPr>
          <a:xfrm>
            <a:off x="3759031" y="1508916"/>
            <a:ext cx="2554800" cy="749700"/>
          </a:xfrm>
          <a:prstGeom prst="homePlate">
            <a:avLst>
              <a:gd name="adj" fmla="val 35440"/>
            </a:avLst>
          </a:prstGeom>
          <a:solidFill>
            <a:srgbClr val="94BF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70" name="Google Shape;270;p25"/>
          <p:cNvSpPr/>
          <p:nvPr/>
        </p:nvSpPr>
        <p:spPr>
          <a:xfrm>
            <a:off x="2898297" y="1319186"/>
            <a:ext cx="882600" cy="954000"/>
          </a:xfrm>
          <a:custGeom>
            <a:avLst/>
            <a:gdLst/>
            <a:ahLst/>
            <a:cxnLst/>
            <a:rect l="l" t="t" r="r" b="b"/>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1" name="Google Shape;271;p25"/>
          <p:cNvSpPr/>
          <p:nvPr/>
        </p:nvSpPr>
        <p:spPr>
          <a:xfrm>
            <a:off x="2892403" y="2131252"/>
            <a:ext cx="888600" cy="880200"/>
          </a:xfrm>
          <a:custGeom>
            <a:avLst/>
            <a:gdLst/>
            <a:ahLst/>
            <a:cxnLst/>
            <a:rect l="l" t="t" r="r" b="b"/>
            <a:pathLst>
              <a:path w="120000" h="120000" extrusionOk="0">
                <a:moveTo>
                  <a:pt x="552" y="0"/>
                </a:moveTo>
                <a:lnTo>
                  <a:pt x="120000" y="17302"/>
                </a:lnTo>
                <a:lnTo>
                  <a:pt x="120000" y="119999"/>
                </a:lnTo>
                <a:lnTo>
                  <a:pt x="0" y="120000"/>
                </a:lnTo>
                <a:cubicBezTo>
                  <a:pt x="184" y="79999"/>
                  <a:pt x="368" y="40000"/>
                  <a:pt x="552" y="0"/>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2" name="Google Shape;272;p25"/>
          <p:cNvSpPr/>
          <p:nvPr/>
        </p:nvSpPr>
        <p:spPr>
          <a:xfrm rot="10800000" flipH="1">
            <a:off x="2892221" y="3007612"/>
            <a:ext cx="888900" cy="876000"/>
          </a:xfrm>
          <a:custGeom>
            <a:avLst/>
            <a:gdLst/>
            <a:ahLst/>
            <a:cxnLst/>
            <a:rect l="l" t="t" r="r" b="b"/>
            <a:pathLst>
              <a:path w="120000" h="120000" extrusionOk="0">
                <a:moveTo>
                  <a:pt x="577" y="0"/>
                </a:moveTo>
                <a:lnTo>
                  <a:pt x="120000" y="17383"/>
                </a:lnTo>
                <a:lnTo>
                  <a:pt x="120000" y="120000"/>
                </a:lnTo>
                <a:lnTo>
                  <a:pt x="24" y="120000"/>
                </a:lnTo>
                <a:cubicBezTo>
                  <a:pt x="-159" y="80000"/>
                  <a:pt x="761" y="40000"/>
                  <a:pt x="577" y="0"/>
                </a:cubicBezTo>
                <a:close/>
              </a:path>
            </a:pathLst>
          </a:cu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3" name="Google Shape;273;p25"/>
          <p:cNvSpPr/>
          <p:nvPr/>
        </p:nvSpPr>
        <p:spPr>
          <a:xfrm rot="10800000" flipH="1">
            <a:off x="2894448" y="3752039"/>
            <a:ext cx="886500" cy="939600"/>
          </a:xfrm>
          <a:custGeom>
            <a:avLst/>
            <a:gdLst/>
            <a:ahLst/>
            <a:cxnLst/>
            <a:rect l="l" t="t" r="r" b="b"/>
            <a:pathLst>
              <a:path w="120000" h="120000" extrusionOk="0">
                <a:moveTo>
                  <a:pt x="277" y="0"/>
                </a:moveTo>
                <a:lnTo>
                  <a:pt x="120000" y="25882"/>
                </a:lnTo>
                <a:lnTo>
                  <a:pt x="120000" y="120000"/>
                </a:lnTo>
                <a:lnTo>
                  <a:pt x="0" y="105098"/>
                </a:lnTo>
                <a:cubicBezTo>
                  <a:pt x="184" y="70065"/>
                  <a:pt x="92" y="35032"/>
                  <a:pt x="277" y="0"/>
                </a:cubicBezTo>
                <a:close/>
              </a:path>
            </a:pathLst>
          </a:cu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4" name="Google Shape;274;p25"/>
          <p:cNvSpPr/>
          <p:nvPr/>
        </p:nvSpPr>
        <p:spPr>
          <a:xfrm rot="10800000">
            <a:off x="2022738" y="3754687"/>
            <a:ext cx="878100" cy="941700"/>
          </a:xfrm>
          <a:custGeom>
            <a:avLst/>
            <a:gdLst/>
            <a:ahLst/>
            <a:cxnLst/>
            <a:rect l="l" t="t" r="r" b="b"/>
            <a:pathLst>
              <a:path w="120000" h="120000" extrusionOk="0">
                <a:moveTo>
                  <a:pt x="33" y="0"/>
                </a:moveTo>
                <a:lnTo>
                  <a:pt x="120000" y="25565"/>
                </a:lnTo>
                <a:lnTo>
                  <a:pt x="120000" y="120000"/>
                </a:lnTo>
                <a:lnTo>
                  <a:pt x="313" y="105130"/>
                </a:lnTo>
                <a:cubicBezTo>
                  <a:pt x="499" y="70173"/>
                  <a:pt x="-152" y="34956"/>
                  <a:pt x="33" y="0"/>
                </a:cubicBezTo>
                <a:close/>
              </a:path>
            </a:pathLst>
          </a:cu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5" name="Google Shape;275;p25"/>
          <p:cNvSpPr/>
          <p:nvPr/>
        </p:nvSpPr>
        <p:spPr>
          <a:xfrm flipH="1">
            <a:off x="2018279" y="2133952"/>
            <a:ext cx="882900" cy="876000"/>
          </a:xfrm>
          <a:custGeom>
            <a:avLst/>
            <a:gdLst/>
            <a:ahLst/>
            <a:cxnLst/>
            <a:rect l="l" t="t" r="r" b="b"/>
            <a:pathLst>
              <a:path w="120000" h="120000" extrusionOk="0">
                <a:moveTo>
                  <a:pt x="80" y="0"/>
                </a:moveTo>
                <a:lnTo>
                  <a:pt x="120000" y="17383"/>
                </a:lnTo>
                <a:lnTo>
                  <a:pt x="120000" y="120000"/>
                </a:lnTo>
                <a:lnTo>
                  <a:pt x="80" y="119999"/>
                </a:lnTo>
                <a:cubicBezTo>
                  <a:pt x="-197" y="79999"/>
                  <a:pt x="358" y="40000"/>
                  <a:pt x="80" y="0"/>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6" name="Google Shape;276;p25"/>
          <p:cNvSpPr/>
          <p:nvPr/>
        </p:nvSpPr>
        <p:spPr>
          <a:xfrm flipH="1">
            <a:off x="2016085" y="1321233"/>
            <a:ext cx="886800" cy="939600"/>
          </a:xfrm>
          <a:custGeom>
            <a:avLst/>
            <a:gdLst/>
            <a:ahLst/>
            <a:cxnLst/>
            <a:rect l="l" t="t" r="r" b="b"/>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7" name="Google Shape;277;p25"/>
          <p:cNvSpPr/>
          <p:nvPr/>
        </p:nvSpPr>
        <p:spPr>
          <a:xfrm rot="10800000">
            <a:off x="2021437" y="3010119"/>
            <a:ext cx="877500" cy="872100"/>
          </a:xfrm>
          <a:custGeom>
            <a:avLst/>
            <a:gdLst/>
            <a:ahLst/>
            <a:cxnLst/>
            <a:rect l="l" t="t" r="r" b="b"/>
            <a:pathLst>
              <a:path w="120000" h="120000" extrusionOk="0">
                <a:moveTo>
                  <a:pt x="120000" y="120000"/>
                </a:moveTo>
                <a:lnTo>
                  <a:pt x="54" y="120000"/>
                </a:lnTo>
                <a:cubicBezTo>
                  <a:pt x="240" y="79812"/>
                  <a:pt x="-132" y="40187"/>
                  <a:pt x="53" y="0"/>
                </a:cubicBezTo>
                <a:lnTo>
                  <a:pt x="120000" y="16766"/>
                </a:lnTo>
                <a:close/>
              </a:path>
            </a:pathLst>
          </a:cu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8" name="Google Shape;278;p25"/>
          <p:cNvSpPr/>
          <p:nvPr/>
        </p:nvSpPr>
        <p:spPr>
          <a:xfrm>
            <a:off x="1985550" y="1420346"/>
            <a:ext cx="477600" cy="3290400"/>
          </a:xfrm>
          <a:custGeom>
            <a:avLst/>
            <a:gdLst/>
            <a:ahLst/>
            <a:cxnLst/>
            <a:rect l="l" t="t" r="r" b="b"/>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9" name="Google Shape;279;p25"/>
          <p:cNvSpPr txBox="1"/>
          <p:nvPr/>
        </p:nvSpPr>
        <p:spPr>
          <a:xfrm>
            <a:off x="3878923" y="16609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rgbClr val="FFFFFF"/>
                </a:solidFill>
                <a:latin typeface="Nixie One"/>
                <a:ea typeface="Nixie One"/>
                <a:cs typeface="Nixie One"/>
                <a:sym typeface="Nixie One"/>
              </a:rPr>
              <a:t>01</a:t>
            </a:r>
            <a:endParaRPr sz="2400" b="1">
              <a:solidFill>
                <a:srgbClr val="FFFFFF"/>
              </a:solidFill>
              <a:latin typeface="Nixie One"/>
              <a:ea typeface="Nixie One"/>
              <a:cs typeface="Nixie One"/>
              <a:sym typeface="Nixie One"/>
            </a:endParaRPr>
          </a:p>
        </p:txBody>
      </p:sp>
      <p:cxnSp>
        <p:nvCxnSpPr>
          <p:cNvPr id="280" name="Google Shape;280;p25"/>
          <p:cNvCxnSpPr/>
          <p:nvPr/>
        </p:nvCxnSpPr>
        <p:spPr>
          <a:xfrm>
            <a:off x="4475989" y="1682588"/>
            <a:ext cx="0" cy="393000"/>
          </a:xfrm>
          <a:prstGeom prst="straightConnector1">
            <a:avLst/>
          </a:prstGeom>
          <a:noFill/>
          <a:ln w="9525" cap="rnd" cmpd="sng">
            <a:solidFill>
              <a:srgbClr val="FFFFFF"/>
            </a:solidFill>
            <a:prstDash val="solid"/>
            <a:round/>
            <a:headEnd type="none" w="sm" len="sm"/>
            <a:tailEnd type="none" w="sm" len="sm"/>
          </a:ln>
        </p:spPr>
      </p:cxnSp>
      <p:sp>
        <p:nvSpPr>
          <p:cNvPr id="282" name="Google Shape;282;p25"/>
          <p:cNvSpPr txBox="1"/>
          <p:nvPr/>
        </p:nvSpPr>
        <p:spPr>
          <a:xfrm>
            <a:off x="3878949" y="2398771"/>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dirty="0">
                <a:solidFill>
                  <a:srgbClr val="FFFFFF"/>
                </a:solidFill>
                <a:latin typeface="Nixie One"/>
                <a:ea typeface="Nixie One"/>
                <a:cs typeface="Nixie One"/>
                <a:sym typeface="Nixie One"/>
              </a:rPr>
              <a:t>02</a:t>
            </a:r>
            <a:endParaRPr sz="2400" b="1" dirty="0">
              <a:latin typeface="Nixie One"/>
              <a:ea typeface="Nixie One"/>
              <a:cs typeface="Nixie One"/>
              <a:sym typeface="Nixie One"/>
            </a:endParaRPr>
          </a:p>
        </p:txBody>
      </p:sp>
      <p:cxnSp>
        <p:nvCxnSpPr>
          <p:cNvPr id="283" name="Google Shape;283;p25"/>
          <p:cNvCxnSpPr/>
          <p:nvPr/>
        </p:nvCxnSpPr>
        <p:spPr>
          <a:xfrm>
            <a:off x="4475988" y="2420358"/>
            <a:ext cx="0" cy="393000"/>
          </a:xfrm>
          <a:prstGeom prst="straightConnector1">
            <a:avLst/>
          </a:prstGeom>
          <a:noFill/>
          <a:ln w="9525" cap="rnd" cmpd="sng">
            <a:solidFill>
              <a:srgbClr val="FFFFFF"/>
            </a:solidFill>
            <a:prstDash val="solid"/>
            <a:round/>
            <a:headEnd type="none" w="sm" len="sm"/>
            <a:tailEnd type="none" w="sm" len="sm"/>
          </a:ln>
        </p:spPr>
      </p:cxnSp>
      <p:sp>
        <p:nvSpPr>
          <p:cNvPr id="285" name="Google Shape;285;p25"/>
          <p:cNvSpPr txBox="1"/>
          <p:nvPr/>
        </p:nvSpPr>
        <p:spPr>
          <a:xfrm>
            <a:off x="3878948" y="31577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rgbClr val="FFFFFF"/>
                </a:solidFill>
                <a:latin typeface="Nixie One"/>
                <a:ea typeface="Nixie One"/>
                <a:cs typeface="Nixie One"/>
                <a:sym typeface="Nixie One"/>
              </a:rPr>
              <a:t>03</a:t>
            </a:r>
            <a:endParaRPr sz="2400" b="1">
              <a:solidFill>
                <a:srgbClr val="FFFFFF"/>
              </a:solidFill>
              <a:latin typeface="Nixie One"/>
              <a:ea typeface="Nixie One"/>
              <a:cs typeface="Nixie One"/>
              <a:sym typeface="Nixie One"/>
            </a:endParaRPr>
          </a:p>
        </p:txBody>
      </p:sp>
      <p:cxnSp>
        <p:nvCxnSpPr>
          <p:cNvPr id="286" name="Google Shape;286;p25"/>
          <p:cNvCxnSpPr/>
          <p:nvPr/>
        </p:nvCxnSpPr>
        <p:spPr>
          <a:xfrm>
            <a:off x="4475988" y="3179384"/>
            <a:ext cx="0" cy="393000"/>
          </a:xfrm>
          <a:prstGeom prst="straightConnector1">
            <a:avLst/>
          </a:prstGeom>
          <a:noFill/>
          <a:ln w="9525" cap="rnd" cmpd="sng">
            <a:solidFill>
              <a:srgbClr val="FFFFFF"/>
            </a:solidFill>
            <a:prstDash val="solid"/>
            <a:round/>
            <a:headEnd type="none" w="sm" len="sm"/>
            <a:tailEnd type="none" w="sm" len="sm"/>
          </a:ln>
        </p:spPr>
      </p:cxnSp>
      <p:sp>
        <p:nvSpPr>
          <p:cNvPr id="288" name="Google Shape;288;p25"/>
          <p:cNvSpPr txBox="1"/>
          <p:nvPr/>
        </p:nvSpPr>
        <p:spPr>
          <a:xfrm>
            <a:off x="3878949" y="38883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dirty="0">
                <a:solidFill>
                  <a:srgbClr val="FFFFFF"/>
                </a:solidFill>
                <a:latin typeface="Nixie One"/>
                <a:ea typeface="Nixie One"/>
                <a:cs typeface="Nixie One"/>
                <a:sym typeface="Nixie One"/>
              </a:rPr>
              <a:t>04</a:t>
            </a:r>
            <a:endParaRPr sz="2400" b="1" dirty="0">
              <a:solidFill>
                <a:srgbClr val="FFFFFF"/>
              </a:solidFill>
              <a:latin typeface="Nixie One"/>
              <a:ea typeface="Nixie One"/>
              <a:cs typeface="Nixie One"/>
              <a:sym typeface="Nixie One"/>
            </a:endParaRPr>
          </a:p>
        </p:txBody>
      </p:sp>
      <p:cxnSp>
        <p:nvCxnSpPr>
          <p:cNvPr id="289" name="Google Shape;289;p25"/>
          <p:cNvCxnSpPr/>
          <p:nvPr/>
        </p:nvCxnSpPr>
        <p:spPr>
          <a:xfrm>
            <a:off x="4475986" y="3909976"/>
            <a:ext cx="0" cy="393000"/>
          </a:xfrm>
          <a:prstGeom prst="straightConnector1">
            <a:avLst/>
          </a:prstGeom>
          <a:noFill/>
          <a:ln w="9525" cap="rnd" cmpd="sng">
            <a:solidFill>
              <a:srgbClr val="FFFFFF"/>
            </a:solidFill>
            <a:prstDash val="solid"/>
            <a:round/>
            <a:headEnd type="none" w="sm" len="sm"/>
            <a:tailEnd type="none" w="sm" len="sm"/>
          </a:ln>
        </p:spPr>
      </p:cxnSp>
      <p:sp>
        <p:nvSpPr>
          <p:cNvPr id="291" name="Google Shape;291;p25"/>
          <p:cNvSpPr/>
          <p:nvPr/>
        </p:nvSpPr>
        <p:spPr>
          <a:xfrm flipH="1">
            <a:off x="3787126" y="1509779"/>
            <a:ext cx="91800" cy="2978700"/>
          </a:xfrm>
          <a:custGeom>
            <a:avLst/>
            <a:gdLst/>
            <a:ahLst/>
            <a:cxnLst/>
            <a:rect l="l" t="t" r="r" b="b"/>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92" name="Google Shape;292;p25"/>
          <p:cNvSpPr txBox="1"/>
          <p:nvPr/>
        </p:nvSpPr>
        <p:spPr>
          <a:xfrm>
            <a:off x="5433000" y="4508645"/>
            <a:ext cx="3711000" cy="516300"/>
          </a:xfrm>
          <a:prstGeom prst="rect">
            <a:avLst/>
          </a:prstGeom>
          <a:noFill/>
          <a:ln>
            <a:noFill/>
          </a:ln>
        </p:spPr>
        <p:txBody>
          <a:bodyPr spcFirstLastPara="1" wrap="square" lIns="91425" tIns="91425" rIns="91425" bIns="91425" anchor="ctr" anchorCtr="0">
            <a:noAutofit/>
          </a:bodyPr>
          <a:lstStyle/>
          <a:p>
            <a:pPr marL="0" lvl="0" indent="0" algn="r" rtl="0">
              <a:spcBef>
                <a:spcPts val="600"/>
              </a:spcBef>
              <a:spcAft>
                <a:spcPts val="0"/>
              </a:spcAft>
              <a:buNone/>
            </a:pPr>
            <a:endParaRPr sz="1200" b="1" dirty="0">
              <a:solidFill>
                <a:srgbClr val="18637B"/>
              </a:solidFill>
              <a:latin typeface="Nixie One"/>
              <a:ea typeface="Nixie One"/>
              <a:cs typeface="Nixie One"/>
              <a:sym typeface="Nixie One"/>
            </a:endParaRPr>
          </a:p>
        </p:txBody>
      </p:sp>
      <p:sp>
        <p:nvSpPr>
          <p:cNvPr id="293" name="Google Shape;293;p25"/>
          <p:cNvSpPr/>
          <p:nvPr/>
        </p:nvSpPr>
        <p:spPr>
          <a:xfrm>
            <a:off x="3188124" y="1646372"/>
            <a:ext cx="327815" cy="286064"/>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25"/>
          <p:cNvGrpSpPr/>
          <p:nvPr/>
        </p:nvGrpSpPr>
        <p:grpSpPr>
          <a:xfrm>
            <a:off x="3185080" y="2471070"/>
            <a:ext cx="333902" cy="333902"/>
            <a:chOff x="5941025" y="3634400"/>
            <a:chExt cx="467650" cy="467650"/>
          </a:xfrm>
        </p:grpSpPr>
        <p:sp>
          <p:nvSpPr>
            <p:cNvPr id="295" name="Google Shape;295;p25"/>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25"/>
          <p:cNvGrpSpPr/>
          <p:nvPr/>
        </p:nvGrpSpPr>
        <p:grpSpPr>
          <a:xfrm>
            <a:off x="3167257" y="3251163"/>
            <a:ext cx="369549" cy="274765"/>
            <a:chOff x="5247525" y="3007275"/>
            <a:chExt cx="517575" cy="384825"/>
          </a:xfrm>
        </p:grpSpPr>
        <p:sp>
          <p:nvSpPr>
            <p:cNvPr id="302" name="Google Shape;302;p25"/>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25"/>
          <p:cNvGrpSpPr/>
          <p:nvPr/>
        </p:nvGrpSpPr>
        <p:grpSpPr>
          <a:xfrm>
            <a:off x="3199432" y="4053762"/>
            <a:ext cx="305199" cy="319997"/>
            <a:chOff x="5961125" y="1623900"/>
            <a:chExt cx="427450" cy="448175"/>
          </a:xfrm>
        </p:grpSpPr>
        <p:sp>
          <p:nvSpPr>
            <p:cNvPr id="305" name="Google Shape;305;p25"/>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2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a:t>
            </a:fld>
            <a:endParaRPr/>
          </a:p>
        </p:txBody>
      </p:sp>
      <p:pic>
        <p:nvPicPr>
          <p:cNvPr id="3" name="Picture 2"/>
          <p:cNvPicPr>
            <a:picLocks noChangeAspect="1"/>
          </p:cNvPicPr>
          <p:nvPr/>
        </p:nvPicPr>
        <p:blipFill>
          <a:blip r:embed="rId3"/>
          <a:stretch>
            <a:fillRect/>
          </a:stretch>
        </p:blipFill>
        <p:spPr>
          <a:xfrm>
            <a:off x="965623" y="776713"/>
            <a:ext cx="6736443" cy="4202654"/>
          </a:xfrm>
          <a:prstGeom prst="rect">
            <a:avLst/>
          </a:prstGeom>
        </p:spPr>
      </p:pic>
      <p:pic>
        <p:nvPicPr>
          <p:cNvPr id="2" name="Picture 1"/>
          <p:cNvPicPr>
            <a:picLocks noChangeAspect="1"/>
          </p:cNvPicPr>
          <p:nvPr/>
        </p:nvPicPr>
        <p:blipFill>
          <a:blip r:embed="rId4"/>
          <a:stretch>
            <a:fillRect/>
          </a:stretch>
        </p:blipFill>
        <p:spPr>
          <a:xfrm>
            <a:off x="6477330" y="176806"/>
            <a:ext cx="2666670" cy="2573118"/>
          </a:xfrm>
          <a:prstGeom prst="rect">
            <a:avLst/>
          </a:prstGeom>
        </p:spPr>
      </p:pic>
      <p:sp>
        <p:nvSpPr>
          <p:cNvPr id="52" name="Google Shape;287;p25"/>
          <p:cNvSpPr txBox="1"/>
          <p:nvPr/>
        </p:nvSpPr>
        <p:spPr>
          <a:xfrm>
            <a:off x="4216044" y="1269233"/>
            <a:ext cx="2245268" cy="574200"/>
          </a:xfrm>
          <a:prstGeom prst="rect">
            <a:avLst/>
          </a:prstGeom>
          <a:noFill/>
          <a:ln>
            <a:noFill/>
          </a:ln>
        </p:spPr>
        <p:txBody>
          <a:bodyPr spcFirstLastPara="1" wrap="square" lIns="91425" tIns="45700" rIns="91425" bIns="45700" anchor="ctr" anchorCtr="0">
            <a:noAutofit/>
          </a:bodyPr>
          <a:lstStyle/>
          <a:p>
            <a:pPr lvl="0">
              <a:lnSpc>
                <a:spcPct val="83333"/>
              </a:lnSpc>
            </a:pPr>
            <a:r>
              <a:rPr lang="en-US" sz="2400" b="1" dirty="0">
                <a:solidFill>
                  <a:srgbClr val="FFFFFF"/>
                </a:solidFill>
                <a:latin typeface="Nixie One"/>
                <a:ea typeface="Nixie One"/>
                <a:cs typeface="Nixie One"/>
                <a:sym typeface="Nixie One"/>
              </a:rPr>
              <a:t>Nature-Reasons</a:t>
            </a:r>
            <a:endParaRPr lang="en-US" sz="2400" dirty="0">
              <a:solidFill>
                <a:srgbClr val="FFFFFF"/>
              </a:solidFill>
              <a:latin typeface="Nixie One"/>
              <a:ea typeface="Nixie One"/>
              <a:cs typeface="Nixie One"/>
              <a:sym typeface="Nixie One"/>
            </a:endParaRPr>
          </a:p>
        </p:txBody>
      </p:sp>
      <p:sp>
        <p:nvSpPr>
          <p:cNvPr id="53" name="Google Shape;281;p25"/>
          <p:cNvSpPr txBox="1"/>
          <p:nvPr/>
        </p:nvSpPr>
        <p:spPr>
          <a:xfrm>
            <a:off x="4236879" y="2216158"/>
            <a:ext cx="1879204" cy="4455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en-US" sz="2000" b="1" dirty="0">
                <a:solidFill>
                  <a:srgbClr val="FFFFFF"/>
                </a:solidFill>
                <a:latin typeface="Nixie One"/>
                <a:ea typeface="Nixie One"/>
                <a:cs typeface="Nixie One"/>
                <a:sym typeface="Nixie One"/>
              </a:rPr>
              <a:t>Data on expenditures arrears</a:t>
            </a:r>
            <a:endParaRPr sz="2000" b="1" dirty="0">
              <a:solidFill>
                <a:srgbClr val="FFFFFF"/>
              </a:solidFill>
              <a:latin typeface="Nixie One"/>
              <a:ea typeface="Nixie One"/>
              <a:cs typeface="Nixie One"/>
              <a:sym typeface="Nixie One"/>
            </a:endParaRPr>
          </a:p>
        </p:txBody>
      </p:sp>
      <p:sp>
        <p:nvSpPr>
          <p:cNvPr id="54" name="Google Shape;284;p25"/>
          <p:cNvSpPr txBox="1"/>
          <p:nvPr/>
        </p:nvSpPr>
        <p:spPr>
          <a:xfrm>
            <a:off x="4262536" y="3092376"/>
            <a:ext cx="2865397" cy="4605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en-US" sz="2400" b="1" dirty="0">
                <a:solidFill>
                  <a:srgbClr val="FFFFFF"/>
                </a:solidFill>
                <a:latin typeface="Nixie One"/>
                <a:ea typeface="Nixie One"/>
                <a:cs typeface="Nixie One"/>
                <a:sym typeface="Nixie One"/>
              </a:rPr>
              <a:t>Impact-Solutions</a:t>
            </a:r>
            <a:endParaRPr sz="2400" dirty="0">
              <a:solidFill>
                <a:srgbClr val="FFFFFF"/>
              </a:solidFill>
              <a:latin typeface="Nixie One"/>
              <a:ea typeface="Nixie One"/>
              <a:cs typeface="Nixie One"/>
              <a:sym typeface="Nixie One"/>
            </a:endParaRPr>
          </a:p>
        </p:txBody>
      </p:sp>
      <p:sp>
        <p:nvSpPr>
          <p:cNvPr id="55" name="Google Shape;290;p25"/>
          <p:cNvSpPr txBox="1"/>
          <p:nvPr/>
        </p:nvSpPr>
        <p:spPr>
          <a:xfrm>
            <a:off x="4175778" y="3920303"/>
            <a:ext cx="2707825" cy="5742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en-US" sz="2000" b="1" i="0" u="none" strike="noStrike" cap="none" dirty="0">
                <a:solidFill>
                  <a:srgbClr val="FFFFFF"/>
                </a:solidFill>
                <a:latin typeface="Nixie One"/>
                <a:ea typeface="Nixie One"/>
                <a:cs typeface="Nixie One"/>
                <a:sym typeface="Nixie One"/>
              </a:rPr>
              <a:t>Initiatives to revise the approach</a:t>
            </a:r>
            <a:endParaRPr sz="2000" dirty="0">
              <a:solidFill>
                <a:srgbClr val="FFFFFF"/>
              </a:solidFill>
              <a:latin typeface="Nixie One"/>
              <a:ea typeface="Nixie One"/>
              <a:cs typeface="Nixie One"/>
              <a:sym typeface="Nixie One"/>
            </a:endParaRPr>
          </a:p>
        </p:txBody>
      </p:sp>
      <p:pic>
        <p:nvPicPr>
          <p:cNvPr id="56" name="Picture 55"/>
          <p:cNvPicPr/>
          <p:nvPr/>
        </p:nvPicPr>
        <p:blipFill>
          <a:blip r:embed="rId5">
            <a:extLst>
              <a:ext uri="{28A0092B-C50C-407E-A947-70E740481C1C}">
                <a14:useLocalDpi xmlns:a14="http://schemas.microsoft.com/office/drawing/2010/main" val="0"/>
              </a:ext>
            </a:extLst>
          </a:blip>
          <a:srcRect/>
          <a:stretch>
            <a:fillRect/>
          </a:stretch>
        </p:blipFill>
        <p:spPr bwMode="auto">
          <a:xfrm>
            <a:off x="1678967" y="1001661"/>
            <a:ext cx="551857" cy="827139"/>
          </a:xfrm>
          <a:prstGeom prst="rect">
            <a:avLst/>
          </a:prstGeom>
          <a:noFill/>
          <a:ln>
            <a:noFill/>
          </a:ln>
        </p:spPr>
      </p:pic>
      <p:pic>
        <p:nvPicPr>
          <p:cNvPr id="5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759" y="2965076"/>
            <a:ext cx="461270" cy="7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9553" y="2003611"/>
            <a:ext cx="484094" cy="84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26" y="3973606"/>
            <a:ext cx="524204" cy="77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2384" y="4000471"/>
            <a:ext cx="192077" cy="20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10"/>
          <a:srcRect t="1500"/>
          <a:stretch>
            <a:fillRect/>
          </a:stretch>
        </p:blipFill>
        <p:spPr bwMode="auto">
          <a:xfrm>
            <a:off x="2265829" y="2008889"/>
            <a:ext cx="1006448" cy="788099"/>
          </a:xfrm>
          <a:prstGeom prst="rect">
            <a:avLst/>
          </a:prstGeom>
          <a:noFill/>
          <a:ln w="9525">
            <a:noFill/>
            <a:miter lim="800000"/>
            <a:headEnd/>
            <a:tailEnd/>
          </a:ln>
        </p:spPr>
      </p:pic>
      <p:pic>
        <p:nvPicPr>
          <p:cNvPr id="1029" name="Picture 5"/>
          <p:cNvPicPr>
            <a:picLocks noChangeAspect="1" noChangeArrowheads="1"/>
          </p:cNvPicPr>
          <p:nvPr/>
        </p:nvPicPr>
        <p:blipFill>
          <a:blip r:embed="rId11"/>
          <a:srcRect/>
          <a:stretch>
            <a:fillRect/>
          </a:stretch>
        </p:blipFill>
        <p:spPr bwMode="auto">
          <a:xfrm>
            <a:off x="2259106" y="2944906"/>
            <a:ext cx="1001806" cy="820270"/>
          </a:xfrm>
          <a:prstGeom prst="rect">
            <a:avLst/>
          </a:prstGeom>
          <a:noFill/>
          <a:ln w="9525">
            <a:noFill/>
            <a:miter lim="800000"/>
            <a:headEnd/>
            <a:tailEnd/>
          </a:ln>
        </p:spPr>
      </p:pic>
      <p:pic>
        <p:nvPicPr>
          <p:cNvPr id="61" name="Picture 15"/>
          <p:cNvPicPr>
            <a:picLocks noChangeAspect="1" noChangeArrowheads="1"/>
          </p:cNvPicPr>
          <p:nvPr/>
        </p:nvPicPr>
        <p:blipFill>
          <a:blip r:embed="rId12"/>
          <a:srcRect t="31509"/>
          <a:stretch>
            <a:fillRect/>
          </a:stretch>
        </p:blipFill>
        <p:spPr bwMode="auto">
          <a:xfrm>
            <a:off x="2339789" y="1091300"/>
            <a:ext cx="806823" cy="715856"/>
          </a:xfrm>
          <a:prstGeom prst="rect">
            <a:avLst/>
          </a:prstGeom>
          <a:noFill/>
          <a:ln w="9525">
            <a:noFill/>
            <a:miter lim="800000"/>
            <a:headEnd/>
            <a:tailEnd/>
          </a:ln>
        </p:spPr>
      </p:pic>
      <p:pic>
        <p:nvPicPr>
          <p:cNvPr id="62" name="Picture 61"/>
          <p:cNvPicPr>
            <a:picLocks noChangeAspect="1"/>
          </p:cNvPicPr>
          <p:nvPr/>
        </p:nvPicPr>
        <p:blipFill>
          <a:blip r:embed="rId13"/>
          <a:stretch>
            <a:fillRect/>
          </a:stretch>
        </p:blipFill>
        <p:spPr>
          <a:xfrm>
            <a:off x="7387772" y="3952875"/>
            <a:ext cx="1756228" cy="1190625"/>
          </a:xfrm>
          <a:prstGeom prst="rect">
            <a:avLst/>
          </a:prstGeom>
        </p:spPr>
      </p:pic>
      <p:sp>
        <p:nvSpPr>
          <p:cNvPr id="63" name="TextBox 62"/>
          <p:cNvSpPr txBox="1"/>
          <p:nvPr/>
        </p:nvSpPr>
        <p:spPr>
          <a:xfrm>
            <a:off x="1799540" y="2018996"/>
            <a:ext cx="292608" cy="1815882"/>
          </a:xfrm>
          <a:prstGeom prst="rect">
            <a:avLst/>
          </a:prstGeom>
          <a:noFill/>
        </p:spPr>
        <p:txBody>
          <a:bodyPr wrap="square" rtlCol="0">
            <a:spAutoFit/>
          </a:bodyPr>
          <a:lstStyle/>
          <a:p>
            <a:r>
              <a:rPr lang="en-US" dirty="0"/>
              <a:t>TREASURY</a:t>
            </a:r>
          </a:p>
        </p:txBody>
      </p:sp>
    </p:spTree>
    <p:extLst>
      <p:ext uri="{BB962C8B-B14F-4D97-AF65-F5344CB8AC3E}">
        <p14:creationId xmlns:p14="http://schemas.microsoft.com/office/powerpoint/2010/main" val="299579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20</a:t>
            </a:fld>
            <a:endParaRPr lang="en"/>
          </a:p>
        </p:txBody>
      </p:sp>
      <p:pic>
        <p:nvPicPr>
          <p:cNvPr id="3074" name="Picture 2"/>
          <p:cNvPicPr>
            <a:picLocks noChangeAspect="1" noChangeArrowheads="1"/>
          </p:cNvPicPr>
          <p:nvPr/>
        </p:nvPicPr>
        <p:blipFill>
          <a:blip r:embed="rId2"/>
          <a:srcRect/>
          <a:stretch>
            <a:fillRect/>
          </a:stretch>
        </p:blipFill>
        <p:spPr bwMode="auto">
          <a:xfrm>
            <a:off x="0" y="0"/>
            <a:ext cx="9144000" cy="4608576"/>
          </a:xfrm>
          <a:prstGeom prst="rect">
            <a:avLst/>
          </a:prstGeom>
          <a:noFill/>
          <a:ln w="9525">
            <a:noFill/>
            <a:miter lim="800000"/>
            <a:headEnd/>
            <a:tailEnd/>
          </a:ln>
        </p:spPr>
      </p:pic>
      <p:sp>
        <p:nvSpPr>
          <p:cNvPr id="4" name="Rectangle 3"/>
          <p:cNvSpPr/>
          <p:nvPr/>
        </p:nvSpPr>
        <p:spPr>
          <a:xfrm>
            <a:off x="0" y="4605650"/>
            <a:ext cx="9144000" cy="246221"/>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PIFC-</a:t>
            </a:r>
            <a:r>
              <a:rPr lang="en-GB" sz="1000" i="1" dirty="0"/>
              <a:t>Public Internal Financial Control; </a:t>
            </a:r>
            <a:r>
              <a:rPr lang="en-GB" sz="1000" b="1" i="1" dirty="0">
                <a:solidFill>
                  <a:schemeClr val="accent1">
                    <a:lumMod val="75000"/>
                  </a:schemeClr>
                </a:solidFill>
              </a:rPr>
              <a:t>DHIA</a:t>
            </a:r>
            <a:r>
              <a:rPr lang="en-GB" sz="1000" i="1" dirty="0"/>
              <a:t>-Department of Harmonization of Internal Control </a:t>
            </a:r>
            <a:endParaRPr lang="en-US" sz="1000" dirty="0"/>
          </a:p>
        </p:txBody>
      </p:sp>
    </p:spTree>
    <p:extLst>
      <p:ext uri="{BB962C8B-B14F-4D97-AF65-F5344CB8AC3E}">
        <p14:creationId xmlns:p14="http://schemas.microsoft.com/office/powerpoint/2010/main" val="1225478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lang="en"/>
          </a:p>
        </p:txBody>
      </p:sp>
      <p:pic>
        <p:nvPicPr>
          <p:cNvPr id="4098" name="Picture 2"/>
          <p:cNvPicPr>
            <a:picLocks noChangeAspect="1" noChangeArrowheads="1"/>
          </p:cNvPicPr>
          <p:nvPr/>
        </p:nvPicPr>
        <p:blipFill>
          <a:blip r:embed="rId2"/>
          <a:srcRect/>
          <a:stretch>
            <a:fillRect/>
          </a:stretch>
        </p:blipFill>
        <p:spPr bwMode="auto">
          <a:xfrm>
            <a:off x="0" y="0"/>
            <a:ext cx="9143999" cy="4601261"/>
          </a:xfrm>
          <a:prstGeom prst="rect">
            <a:avLst/>
          </a:prstGeom>
          <a:noFill/>
          <a:ln w="9525">
            <a:noFill/>
            <a:miter lim="800000"/>
            <a:headEnd/>
            <a:tailEnd/>
          </a:ln>
        </p:spPr>
      </p:pic>
      <p:sp>
        <p:nvSpPr>
          <p:cNvPr id="4" name="Rectangle 3"/>
          <p:cNvSpPr/>
          <p:nvPr/>
        </p:nvSpPr>
        <p:spPr>
          <a:xfrm>
            <a:off x="0" y="4569074"/>
            <a:ext cx="9144000" cy="400110"/>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PEFA-</a:t>
            </a:r>
            <a:r>
              <a:rPr lang="en-GB" sz="1000" i="1" dirty="0"/>
              <a:t>Public Expenditure &amp; Financial Accountability; </a:t>
            </a:r>
            <a:r>
              <a:rPr lang="en-GB" sz="1000" b="1" i="1" dirty="0">
                <a:solidFill>
                  <a:schemeClr val="accent1">
                    <a:lumMod val="75000"/>
                  </a:schemeClr>
                </a:solidFill>
              </a:rPr>
              <a:t>DTO</a:t>
            </a:r>
            <a:r>
              <a:rPr lang="en-GB" sz="1000" i="1" dirty="0"/>
              <a:t>-Department of Treasury Operations;</a:t>
            </a:r>
            <a:r>
              <a:rPr lang="en-GB" sz="1000" b="1" i="1" dirty="0">
                <a:solidFill>
                  <a:schemeClr val="accent1">
                    <a:lumMod val="75000"/>
                  </a:schemeClr>
                </a:solidFill>
              </a:rPr>
              <a:t> GDPDCFA</a:t>
            </a:r>
            <a:r>
              <a:rPr lang="en-GB" sz="1000" i="1" dirty="0"/>
              <a:t>-General 	   Directorate of Public Debt and Coordination of Foreign Aid </a:t>
            </a:r>
            <a:endParaRPr lang="en-US" sz="1000" dirty="0"/>
          </a:p>
        </p:txBody>
      </p:sp>
    </p:spTree>
    <p:extLst>
      <p:ext uri="{BB962C8B-B14F-4D97-AF65-F5344CB8AC3E}">
        <p14:creationId xmlns:p14="http://schemas.microsoft.com/office/powerpoint/2010/main" val="3388233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a:p>
        </p:txBody>
      </p:sp>
      <p:pic>
        <p:nvPicPr>
          <p:cNvPr id="5122" name="Picture 2"/>
          <p:cNvPicPr>
            <a:picLocks noChangeAspect="1" noChangeArrowheads="1"/>
          </p:cNvPicPr>
          <p:nvPr/>
        </p:nvPicPr>
        <p:blipFill>
          <a:blip r:embed="rId2"/>
          <a:srcRect/>
          <a:stretch>
            <a:fillRect/>
          </a:stretch>
        </p:blipFill>
        <p:spPr bwMode="auto">
          <a:xfrm>
            <a:off x="24913" y="0"/>
            <a:ext cx="9119087" cy="4689043"/>
          </a:xfrm>
          <a:prstGeom prst="rect">
            <a:avLst/>
          </a:prstGeom>
          <a:noFill/>
          <a:ln w="9525">
            <a:noFill/>
            <a:miter lim="800000"/>
            <a:headEnd/>
            <a:tailEnd/>
          </a:ln>
        </p:spPr>
      </p:pic>
      <p:sp>
        <p:nvSpPr>
          <p:cNvPr id="4" name="Rectangle 3"/>
          <p:cNvSpPr/>
          <p:nvPr/>
        </p:nvSpPr>
        <p:spPr>
          <a:xfrm>
            <a:off x="0" y="4655607"/>
            <a:ext cx="8924544" cy="246221"/>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PPA</a:t>
            </a:r>
            <a:r>
              <a:rPr lang="en-GB" sz="1000" i="1" dirty="0"/>
              <a:t>-Public Procurement Agency; </a:t>
            </a:r>
            <a:r>
              <a:rPr lang="en-GB" sz="1000" b="1" i="1" dirty="0">
                <a:solidFill>
                  <a:schemeClr val="accent1">
                    <a:lumMod val="75000"/>
                  </a:schemeClr>
                </a:solidFill>
              </a:rPr>
              <a:t>PPC</a:t>
            </a:r>
            <a:r>
              <a:rPr lang="en-GB" sz="1000" i="1" dirty="0"/>
              <a:t>-Public Procurement Commission</a:t>
            </a:r>
            <a:r>
              <a:rPr lang="en-GB" sz="1000" b="1" i="1" dirty="0">
                <a:solidFill>
                  <a:schemeClr val="accent1">
                    <a:lumMod val="75000"/>
                  </a:schemeClr>
                </a:solidFill>
              </a:rPr>
              <a:t>; </a:t>
            </a:r>
            <a:r>
              <a:rPr lang="en-US" sz="1000" b="1" i="1" dirty="0" err="1">
                <a:solidFill>
                  <a:schemeClr val="accent1">
                    <a:lumMod val="75000"/>
                  </a:schemeClr>
                </a:solidFill>
              </a:rPr>
              <a:t>GDTreasury</a:t>
            </a:r>
            <a:r>
              <a:rPr lang="en-GB" sz="1000" b="1" i="1" dirty="0">
                <a:solidFill>
                  <a:schemeClr val="accent1">
                    <a:lumMod val="75000"/>
                  </a:schemeClr>
                </a:solidFill>
              </a:rPr>
              <a:t>-</a:t>
            </a:r>
            <a:r>
              <a:rPr lang="en-GB" sz="1000" i="1" dirty="0"/>
              <a:t>General Directorate of Treasury</a:t>
            </a:r>
            <a:endParaRPr lang="en-US" sz="1000" i="1" dirty="0"/>
          </a:p>
        </p:txBody>
      </p:sp>
    </p:spTree>
    <p:extLst>
      <p:ext uri="{BB962C8B-B14F-4D97-AF65-F5344CB8AC3E}">
        <p14:creationId xmlns:p14="http://schemas.microsoft.com/office/powerpoint/2010/main" val="2093022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pic>
        <p:nvPicPr>
          <p:cNvPr id="6146" name="Picture 2"/>
          <p:cNvPicPr>
            <a:picLocks noChangeAspect="1" noChangeArrowheads="1"/>
          </p:cNvPicPr>
          <p:nvPr/>
        </p:nvPicPr>
        <p:blipFill>
          <a:blip r:embed="rId2"/>
          <a:srcRect/>
          <a:stretch>
            <a:fillRect/>
          </a:stretch>
        </p:blipFill>
        <p:spPr bwMode="auto">
          <a:xfrm>
            <a:off x="0" y="0"/>
            <a:ext cx="9144000" cy="4630522"/>
          </a:xfrm>
          <a:prstGeom prst="rect">
            <a:avLst/>
          </a:prstGeom>
          <a:noFill/>
          <a:ln w="9525">
            <a:noFill/>
            <a:miter lim="800000"/>
            <a:headEnd/>
            <a:tailEnd/>
          </a:ln>
        </p:spPr>
      </p:pic>
      <p:sp>
        <p:nvSpPr>
          <p:cNvPr id="4" name="Rectangle 3"/>
          <p:cNvSpPr/>
          <p:nvPr/>
        </p:nvSpPr>
        <p:spPr>
          <a:xfrm>
            <a:off x="0" y="4605650"/>
            <a:ext cx="8924544" cy="400110"/>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GDPDCFA</a:t>
            </a:r>
            <a:r>
              <a:rPr lang="en-GB" sz="1000" i="1" dirty="0"/>
              <a:t>-General Directorate of Public Debt and Coordination of Foreign Aid; </a:t>
            </a:r>
            <a:r>
              <a:rPr lang="en-GB" sz="1000" b="1" i="1" dirty="0">
                <a:solidFill>
                  <a:schemeClr val="accent1">
                    <a:lumMod val="75000"/>
                  </a:schemeClr>
                </a:solidFill>
              </a:rPr>
              <a:t>GDEDE</a:t>
            </a:r>
            <a:r>
              <a:rPr lang="en-GB" sz="1000" i="1" dirty="0"/>
              <a:t>-General Directorate of Economic      	  Development and Employment; </a:t>
            </a:r>
            <a:endParaRPr lang="en-US" sz="1000" dirty="0"/>
          </a:p>
        </p:txBody>
      </p:sp>
    </p:spTree>
    <p:extLst>
      <p:ext uri="{BB962C8B-B14F-4D97-AF65-F5344CB8AC3E}">
        <p14:creationId xmlns:p14="http://schemas.microsoft.com/office/powerpoint/2010/main" val="466626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782632"/>
            <a:ext cx="769675" cy="360868"/>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a:p>
        </p:txBody>
      </p:sp>
      <p:pic>
        <p:nvPicPr>
          <p:cNvPr id="3" name="Picture 2"/>
          <p:cNvPicPr>
            <a:picLocks noChangeAspect="1"/>
          </p:cNvPicPr>
          <p:nvPr/>
        </p:nvPicPr>
        <p:blipFill>
          <a:blip r:embed="rId3"/>
          <a:stretch>
            <a:fillRect/>
          </a:stretch>
        </p:blipFill>
        <p:spPr>
          <a:xfrm>
            <a:off x="0" y="0"/>
            <a:ext cx="4303182" cy="241300"/>
          </a:xfrm>
          <a:prstGeom prst="rect">
            <a:avLst/>
          </a:prstGeom>
        </p:spPr>
      </p:pic>
      <p:pic>
        <p:nvPicPr>
          <p:cNvPr id="4" name="Picture 3"/>
          <p:cNvPicPr>
            <a:picLocks noChangeAspect="1"/>
          </p:cNvPicPr>
          <p:nvPr/>
        </p:nvPicPr>
        <p:blipFill>
          <a:blip r:embed="rId4"/>
          <a:stretch>
            <a:fillRect/>
          </a:stretch>
        </p:blipFill>
        <p:spPr>
          <a:xfrm>
            <a:off x="4797208" y="-104922"/>
            <a:ext cx="4456562" cy="451143"/>
          </a:xfrm>
          <a:prstGeom prst="rect">
            <a:avLst/>
          </a:prstGeom>
        </p:spPr>
      </p:pic>
      <p:pic>
        <p:nvPicPr>
          <p:cNvPr id="5" name="Picture 4"/>
          <p:cNvPicPr>
            <a:picLocks noChangeAspect="1"/>
          </p:cNvPicPr>
          <p:nvPr/>
        </p:nvPicPr>
        <p:blipFill>
          <a:blip r:embed="rId5"/>
          <a:stretch>
            <a:fillRect/>
          </a:stretch>
        </p:blipFill>
        <p:spPr>
          <a:xfrm>
            <a:off x="1" y="241300"/>
            <a:ext cx="9144000" cy="4653042"/>
          </a:xfrm>
          <a:prstGeom prst="rect">
            <a:avLst/>
          </a:prstGeom>
        </p:spPr>
      </p:pic>
      <p:sp>
        <p:nvSpPr>
          <p:cNvPr id="7" name="TextBox 6"/>
          <p:cNvSpPr txBox="1"/>
          <p:nvPr/>
        </p:nvSpPr>
        <p:spPr>
          <a:xfrm>
            <a:off x="-58057" y="4420674"/>
            <a:ext cx="3157191" cy="707886"/>
          </a:xfrm>
          <a:prstGeom prst="rect">
            <a:avLst/>
          </a:prstGeom>
          <a:noFill/>
        </p:spPr>
        <p:txBody>
          <a:bodyPr wrap="square" rtlCol="0">
            <a:spAutoFit/>
          </a:bodyPr>
          <a:lstStyle/>
          <a:p>
            <a:r>
              <a:rPr lang="en-GB" sz="800" i="1" u="sng" dirty="0">
                <a:solidFill>
                  <a:schemeClr val="accent1">
                    <a:lumMod val="75000"/>
                  </a:schemeClr>
                </a:solidFill>
              </a:rPr>
              <a:t>Abbreviations: </a:t>
            </a:r>
          </a:p>
          <a:p>
            <a:r>
              <a:rPr lang="en-GB" sz="800" b="1" i="1" dirty="0">
                <a:solidFill>
                  <a:schemeClr val="accent1">
                    <a:lumMod val="75000"/>
                  </a:schemeClr>
                </a:solidFill>
              </a:rPr>
              <a:t>INSTAT-</a:t>
            </a:r>
            <a:r>
              <a:rPr lang="en-GB" sz="800" i="1" dirty="0"/>
              <a:t>Institution of Statistics</a:t>
            </a:r>
          </a:p>
          <a:p>
            <a:r>
              <a:rPr lang="en-GB" sz="800" b="1" i="1" dirty="0">
                <a:solidFill>
                  <a:schemeClr val="accent1">
                    <a:lumMod val="75000"/>
                  </a:schemeClr>
                </a:solidFill>
              </a:rPr>
              <a:t>DTO-</a:t>
            </a:r>
            <a:r>
              <a:rPr lang="en-GB" sz="800" i="1" dirty="0"/>
              <a:t>Department of Treasury Operations</a:t>
            </a:r>
          </a:p>
          <a:p>
            <a:r>
              <a:rPr lang="en-GB" sz="800" b="1" i="1" dirty="0">
                <a:solidFill>
                  <a:schemeClr val="accent1">
                    <a:lumMod val="75000"/>
                  </a:schemeClr>
                </a:solidFill>
              </a:rPr>
              <a:t>MOU-</a:t>
            </a:r>
            <a:r>
              <a:rPr lang="en-GB" sz="800" i="1" dirty="0"/>
              <a:t>Memorandum of Understanding</a:t>
            </a:r>
          </a:p>
          <a:p>
            <a:r>
              <a:rPr lang="en-GB" sz="800" b="1" i="1" dirty="0">
                <a:solidFill>
                  <a:schemeClr val="accent1">
                    <a:lumMod val="75000"/>
                  </a:schemeClr>
                </a:solidFill>
              </a:rPr>
              <a:t>GFS-</a:t>
            </a:r>
            <a:r>
              <a:rPr lang="en-GB" sz="800" i="1" dirty="0"/>
              <a:t>Government of Financial Statistics; </a:t>
            </a:r>
            <a:r>
              <a:rPr lang="en-GB" sz="800" b="1" i="1" dirty="0">
                <a:solidFill>
                  <a:schemeClr val="accent1">
                    <a:lumMod val="75000"/>
                  </a:schemeClr>
                </a:solidFill>
              </a:rPr>
              <a:t>BOA-</a:t>
            </a:r>
            <a:r>
              <a:rPr lang="en-GB" sz="800" i="1" dirty="0"/>
              <a:t>Central Bank</a:t>
            </a:r>
            <a:endParaRPr lang="en-US" sz="800" i="1" dirty="0"/>
          </a:p>
        </p:txBody>
      </p:sp>
    </p:spTree>
    <p:extLst>
      <p:ext uri="{BB962C8B-B14F-4D97-AF65-F5344CB8AC3E}">
        <p14:creationId xmlns:p14="http://schemas.microsoft.com/office/powerpoint/2010/main" val="3852641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a:p>
        </p:txBody>
      </p:sp>
      <p:pic>
        <p:nvPicPr>
          <p:cNvPr id="3" name="Picture 2"/>
          <p:cNvPicPr>
            <a:picLocks noChangeAspect="1"/>
          </p:cNvPicPr>
          <p:nvPr/>
        </p:nvPicPr>
        <p:blipFill>
          <a:blip r:embed="rId2"/>
          <a:stretch>
            <a:fillRect/>
          </a:stretch>
        </p:blipFill>
        <p:spPr>
          <a:xfrm>
            <a:off x="1" y="253497"/>
            <a:ext cx="9144000" cy="4424703"/>
          </a:xfrm>
          <a:prstGeom prst="rect">
            <a:avLst/>
          </a:prstGeom>
        </p:spPr>
      </p:pic>
      <p:pic>
        <p:nvPicPr>
          <p:cNvPr id="4" name="Picture 3"/>
          <p:cNvPicPr>
            <a:picLocks noChangeAspect="1"/>
          </p:cNvPicPr>
          <p:nvPr/>
        </p:nvPicPr>
        <p:blipFill>
          <a:blip r:embed="rId3"/>
          <a:stretch>
            <a:fillRect/>
          </a:stretch>
        </p:blipFill>
        <p:spPr>
          <a:xfrm>
            <a:off x="4800256" y="-116365"/>
            <a:ext cx="4450466" cy="451143"/>
          </a:xfrm>
          <a:prstGeom prst="rect">
            <a:avLst/>
          </a:prstGeom>
        </p:spPr>
      </p:pic>
    </p:spTree>
    <p:extLst>
      <p:ext uri="{BB962C8B-B14F-4D97-AF65-F5344CB8AC3E}">
        <p14:creationId xmlns:p14="http://schemas.microsoft.com/office/powerpoint/2010/main" val="486237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26</a:t>
            </a:fld>
            <a:endParaRPr lang="en"/>
          </a:p>
        </p:txBody>
      </p:sp>
      <p:pic>
        <p:nvPicPr>
          <p:cNvPr id="3" name="Picture 2"/>
          <p:cNvPicPr>
            <a:picLocks noChangeAspect="1"/>
          </p:cNvPicPr>
          <p:nvPr/>
        </p:nvPicPr>
        <p:blipFill>
          <a:blip r:embed="rId2"/>
          <a:stretch>
            <a:fillRect/>
          </a:stretch>
        </p:blipFill>
        <p:spPr>
          <a:xfrm>
            <a:off x="1" y="226338"/>
            <a:ext cx="9144000" cy="4917162"/>
          </a:xfrm>
          <a:prstGeom prst="rect">
            <a:avLst/>
          </a:prstGeom>
        </p:spPr>
      </p:pic>
      <p:pic>
        <p:nvPicPr>
          <p:cNvPr id="4" name="Picture 3"/>
          <p:cNvPicPr>
            <a:picLocks noChangeAspect="1"/>
          </p:cNvPicPr>
          <p:nvPr/>
        </p:nvPicPr>
        <p:blipFill>
          <a:blip r:embed="rId3"/>
          <a:stretch>
            <a:fillRect/>
          </a:stretch>
        </p:blipFill>
        <p:spPr>
          <a:xfrm>
            <a:off x="4789283" y="-135037"/>
            <a:ext cx="4450466" cy="451143"/>
          </a:xfrm>
          <a:prstGeom prst="rect">
            <a:avLst/>
          </a:prstGeom>
        </p:spPr>
      </p:pic>
    </p:spTree>
    <p:extLst>
      <p:ext uri="{BB962C8B-B14F-4D97-AF65-F5344CB8AC3E}">
        <p14:creationId xmlns:p14="http://schemas.microsoft.com/office/powerpoint/2010/main" val="1894896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27</a:t>
            </a:fld>
            <a:endParaRPr lang="en"/>
          </a:p>
        </p:txBody>
      </p:sp>
      <p:pic>
        <p:nvPicPr>
          <p:cNvPr id="5122" name="Picture 2"/>
          <p:cNvPicPr>
            <a:picLocks noChangeAspect="1" noChangeArrowheads="1"/>
          </p:cNvPicPr>
          <p:nvPr/>
        </p:nvPicPr>
        <p:blipFill>
          <a:blip r:embed="rId3"/>
          <a:srcRect/>
          <a:stretch>
            <a:fillRect/>
          </a:stretch>
        </p:blipFill>
        <p:spPr bwMode="auto">
          <a:xfrm>
            <a:off x="0" y="395021"/>
            <a:ext cx="9144000" cy="4748479"/>
          </a:xfrm>
          <a:prstGeom prst="rect">
            <a:avLst/>
          </a:prstGeom>
          <a:noFill/>
          <a:ln w="9525">
            <a:noFill/>
            <a:miter lim="800000"/>
            <a:headEnd/>
            <a:tailEnd/>
          </a:ln>
          <a:scene3d>
            <a:camera prst="orthographicFront"/>
            <a:lightRig rig="threePt" dir="t"/>
          </a:scene3d>
          <a:sp3d extrusionH="76200" contourW="12700">
            <a:bevelT prst="angle"/>
            <a:bevelB prst="angle"/>
            <a:extrusionClr>
              <a:schemeClr val="accent6">
                <a:lumMod val="60000"/>
                <a:lumOff val="40000"/>
              </a:schemeClr>
            </a:extrusionClr>
            <a:contourClr>
              <a:schemeClr val="accent2"/>
            </a:contourClr>
          </a:sp3d>
        </p:spPr>
      </p:pic>
      <p:sp>
        <p:nvSpPr>
          <p:cNvPr id="4" name="TextBox 3"/>
          <p:cNvSpPr txBox="1"/>
          <p:nvPr/>
        </p:nvSpPr>
        <p:spPr>
          <a:xfrm>
            <a:off x="0" y="0"/>
            <a:ext cx="9144000" cy="369332"/>
          </a:xfrm>
          <a:prstGeom prst="rect">
            <a:avLst/>
          </a:prstGeom>
          <a:blipFill>
            <a:blip r:embed="rId4"/>
            <a:tile tx="0" ty="0" sx="100000" sy="100000" flip="none" algn="tl"/>
          </a:blipFill>
          <a:scene3d>
            <a:camera prst="orthographicFront"/>
            <a:lightRig rig="sunset" dir="tl"/>
          </a:scene3d>
          <a:sp3d extrusionH="76200" contourW="12700" prstMaterial="flat">
            <a:bevelT prst="angle"/>
            <a:bevelB prst="angle"/>
            <a:extrusionClr>
              <a:schemeClr val="bg2">
                <a:lumMod val="20000"/>
                <a:lumOff val="80000"/>
              </a:schemeClr>
            </a:extrusionClr>
            <a:contourClr>
              <a:schemeClr val="tx1">
                <a:lumMod val="50000"/>
                <a:lumOff val="50000"/>
              </a:schemeClr>
            </a:contourClr>
          </a:sp3d>
        </p:spPr>
        <p:txBody>
          <a:bodyPr wrap="square" rtlCol="0">
            <a:spAutoFit/>
            <a:sp3d extrusionH="25400" contourW="8890">
              <a:bevelT w="38100" h="31750"/>
              <a:contourClr>
                <a:schemeClr val="accent2">
                  <a:shade val="75000"/>
                </a:schemeClr>
              </a:contourClr>
            </a:sp3d>
          </a:bodyPr>
          <a:lstStyle/>
          <a:p>
            <a:pPr algn="ct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en-US" sz="1800" b="1" dirty="0">
                <a:ln w="11430"/>
                <a:solidFill>
                  <a:srgbClr val="C00000"/>
                </a:solidFill>
                <a:effectLst>
                  <a:outerShdw blurRad="50800" dist="39000" dir="5460000" algn="tl">
                    <a:srgbClr val="000000">
                      <a:alpha val="38000"/>
                    </a:srgbClr>
                  </a:outerShdw>
                </a:effectLst>
              </a:rPr>
              <a:t>AGFIS</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a:t>
            </a:r>
            <a:r>
              <a:rPr lang="en-US" sz="1800" b="1" dirty="0">
                <a:ln w="11430"/>
                <a:solidFill>
                  <a:srgbClr val="C00000"/>
                </a:solidFill>
                <a:effectLst>
                  <a:outerShdw blurRad="50800" dist="39000" dir="5460000" algn="tl">
                    <a:srgbClr val="000000">
                      <a:alpha val="38000"/>
                    </a:srgbClr>
                  </a:outerShdw>
                </a:effectLst>
              </a:rPr>
              <a:t>A</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lbanian </a:t>
            </a:r>
            <a:r>
              <a:rPr lang="en-US" sz="1800" b="1" dirty="0">
                <a:ln w="11430"/>
                <a:solidFill>
                  <a:srgbClr val="C00000"/>
                </a:solidFill>
                <a:effectLst>
                  <a:outerShdw blurRad="50800" dist="39000" dir="5460000" algn="tl">
                    <a:srgbClr val="000000">
                      <a:alpha val="38000"/>
                    </a:srgbClr>
                  </a:outerShdw>
                </a:effectLst>
              </a:rPr>
              <a:t>G</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overnment </a:t>
            </a:r>
            <a:r>
              <a:rPr lang="en-US" sz="1800" b="1" dirty="0">
                <a:ln w="11430"/>
                <a:solidFill>
                  <a:srgbClr val="C00000"/>
                </a:solidFill>
                <a:effectLst>
                  <a:outerShdw blurRad="50800" dist="39000" dir="5460000" algn="tl">
                    <a:srgbClr val="000000">
                      <a:alpha val="38000"/>
                    </a:srgbClr>
                  </a:outerShdw>
                </a:effectLst>
              </a:rPr>
              <a:t>F</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inancial </a:t>
            </a:r>
            <a:r>
              <a:rPr lang="en-US" sz="1800" b="1" dirty="0">
                <a:ln w="11430"/>
                <a:solidFill>
                  <a:srgbClr val="C00000"/>
                </a:solidFill>
                <a:effectLst>
                  <a:outerShdw blurRad="50800" dist="39000" dir="5460000" algn="tl">
                    <a:srgbClr val="000000">
                      <a:alpha val="38000"/>
                    </a:srgbClr>
                  </a:outerShdw>
                </a:effectLst>
              </a:rPr>
              <a:t>I</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nformation </a:t>
            </a:r>
            <a:r>
              <a:rPr lang="en-US" sz="1800" b="1" dirty="0">
                <a:ln w="11430"/>
                <a:solidFill>
                  <a:srgbClr val="C00000"/>
                </a:solidFill>
                <a:effectLst>
                  <a:outerShdw blurRad="50800" dist="39000" dir="5460000" algn="tl">
                    <a:srgbClr val="000000">
                      <a:alpha val="38000"/>
                    </a:srgbClr>
                  </a:outerShdw>
                </a:effectLst>
              </a:rPr>
              <a:t>S</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ystem’s modules</a:t>
            </a:r>
          </a:p>
        </p:txBody>
      </p:sp>
      <p:sp>
        <p:nvSpPr>
          <p:cNvPr id="5" name="TextBox 4"/>
          <p:cNvSpPr txBox="1"/>
          <p:nvPr/>
        </p:nvSpPr>
        <p:spPr>
          <a:xfrm>
            <a:off x="2128723" y="1097281"/>
            <a:ext cx="855879" cy="246221"/>
          </a:xfrm>
          <a:prstGeom prst="rect">
            <a:avLst/>
          </a:prstGeom>
          <a:noFill/>
        </p:spPr>
        <p:txBody>
          <a:bodyPr wrap="square" rtlCol="0">
            <a:spAutoFit/>
          </a:bodyPr>
          <a:lstStyle/>
          <a:p>
            <a:r>
              <a:rPr lang="en-US" sz="1000" b="1" dirty="0">
                <a:latin typeface="Aharoni" pitchFamily="2" charset="-79"/>
                <a:cs typeface="Aharoni" pitchFamily="2" charset="-79"/>
              </a:rPr>
              <a:t>Purchases</a:t>
            </a:r>
          </a:p>
        </p:txBody>
      </p:sp>
      <p:sp>
        <p:nvSpPr>
          <p:cNvPr id="8" name="TextBox 7"/>
          <p:cNvSpPr txBox="1"/>
          <p:nvPr/>
        </p:nvSpPr>
        <p:spPr>
          <a:xfrm>
            <a:off x="2098243" y="2171396"/>
            <a:ext cx="855879" cy="246221"/>
          </a:xfrm>
          <a:prstGeom prst="rect">
            <a:avLst/>
          </a:prstGeom>
          <a:noFill/>
        </p:spPr>
        <p:txBody>
          <a:bodyPr wrap="square" rtlCol="0">
            <a:spAutoFit/>
          </a:bodyPr>
          <a:lstStyle/>
          <a:p>
            <a:r>
              <a:rPr lang="en-US" sz="1000" b="1" dirty="0">
                <a:latin typeface="Aharoni" pitchFamily="2" charset="-79"/>
                <a:cs typeface="Aharoni" pitchFamily="2" charset="-79"/>
              </a:rPr>
              <a:t>Payables</a:t>
            </a:r>
          </a:p>
        </p:txBody>
      </p:sp>
      <p:sp>
        <p:nvSpPr>
          <p:cNvPr id="9" name="TextBox 8"/>
          <p:cNvSpPr txBox="1"/>
          <p:nvPr/>
        </p:nvSpPr>
        <p:spPr>
          <a:xfrm>
            <a:off x="2149449" y="3458872"/>
            <a:ext cx="855879" cy="246221"/>
          </a:xfrm>
          <a:prstGeom prst="rect">
            <a:avLst/>
          </a:prstGeom>
          <a:noFill/>
        </p:spPr>
        <p:txBody>
          <a:bodyPr wrap="square" rtlCol="0">
            <a:spAutoFit/>
          </a:bodyPr>
          <a:lstStyle/>
          <a:p>
            <a:r>
              <a:rPr lang="en-US" sz="1000" b="1" dirty="0">
                <a:latin typeface="Aharoni" pitchFamily="2" charset="-79"/>
                <a:cs typeface="Aharoni" pitchFamily="2" charset="-79"/>
              </a:rPr>
              <a:t>Fix Assets</a:t>
            </a:r>
          </a:p>
        </p:txBody>
      </p:sp>
      <p:sp>
        <p:nvSpPr>
          <p:cNvPr id="10" name="TextBox 9"/>
          <p:cNvSpPr txBox="1"/>
          <p:nvPr/>
        </p:nvSpPr>
        <p:spPr>
          <a:xfrm>
            <a:off x="117044" y="3508858"/>
            <a:ext cx="1316736" cy="246221"/>
          </a:xfrm>
          <a:prstGeom prst="rect">
            <a:avLst/>
          </a:prstGeom>
          <a:noFill/>
        </p:spPr>
        <p:txBody>
          <a:bodyPr wrap="square" rtlCol="0">
            <a:spAutoFit/>
          </a:bodyPr>
          <a:lstStyle/>
          <a:p>
            <a:r>
              <a:rPr lang="en-US" sz="1000" b="1" dirty="0">
                <a:latin typeface="Aharoni" pitchFamily="2" charset="-79"/>
                <a:cs typeface="Aharoni" pitchFamily="2" charset="-79"/>
              </a:rPr>
              <a:t>Cash Management</a:t>
            </a:r>
          </a:p>
        </p:txBody>
      </p:sp>
      <p:sp>
        <p:nvSpPr>
          <p:cNvPr id="11" name="TextBox 10"/>
          <p:cNvSpPr txBox="1"/>
          <p:nvPr/>
        </p:nvSpPr>
        <p:spPr>
          <a:xfrm>
            <a:off x="2040941" y="4767073"/>
            <a:ext cx="1014375" cy="246221"/>
          </a:xfrm>
          <a:prstGeom prst="rect">
            <a:avLst/>
          </a:prstGeom>
          <a:noFill/>
        </p:spPr>
        <p:txBody>
          <a:bodyPr wrap="square" rtlCol="0">
            <a:spAutoFit/>
          </a:bodyPr>
          <a:lstStyle/>
          <a:p>
            <a:r>
              <a:rPr lang="en-US" sz="1000" b="1" dirty="0">
                <a:latin typeface="Aharoni" pitchFamily="2" charset="-79"/>
                <a:cs typeface="Aharoni" pitchFamily="2" charset="-79"/>
              </a:rPr>
              <a:t>Receivables</a:t>
            </a:r>
          </a:p>
        </p:txBody>
      </p:sp>
      <p:sp>
        <p:nvSpPr>
          <p:cNvPr id="12" name="TextBox 11"/>
          <p:cNvSpPr txBox="1"/>
          <p:nvPr/>
        </p:nvSpPr>
        <p:spPr>
          <a:xfrm>
            <a:off x="4601262" y="2938273"/>
            <a:ext cx="1167994" cy="246221"/>
          </a:xfrm>
          <a:prstGeom prst="rect">
            <a:avLst/>
          </a:prstGeom>
          <a:noFill/>
        </p:spPr>
        <p:txBody>
          <a:bodyPr wrap="square" rtlCol="0">
            <a:spAutoFit/>
          </a:bodyPr>
          <a:lstStyle/>
          <a:p>
            <a:r>
              <a:rPr lang="en-US" sz="1000" b="1" dirty="0">
                <a:latin typeface="Aharoni" pitchFamily="2" charset="-79"/>
                <a:cs typeface="Aharoni" pitchFamily="2" charset="-79"/>
              </a:rPr>
              <a:t>General Ledger</a:t>
            </a:r>
          </a:p>
        </p:txBody>
      </p:sp>
      <p:sp>
        <p:nvSpPr>
          <p:cNvPr id="13" name="TextBox 12"/>
          <p:cNvSpPr txBox="1"/>
          <p:nvPr/>
        </p:nvSpPr>
        <p:spPr>
          <a:xfrm>
            <a:off x="5779007" y="4693921"/>
            <a:ext cx="870509" cy="246221"/>
          </a:xfrm>
          <a:prstGeom prst="rect">
            <a:avLst/>
          </a:prstGeom>
          <a:noFill/>
        </p:spPr>
        <p:txBody>
          <a:bodyPr wrap="square" rtlCol="0">
            <a:spAutoFit/>
          </a:bodyPr>
          <a:lstStyle/>
          <a:p>
            <a:r>
              <a:rPr lang="en-US" sz="1000" b="1" dirty="0">
                <a:latin typeface="Aharoni" pitchFamily="2" charset="-79"/>
                <a:cs typeface="Aharoni" pitchFamily="2" charset="-79"/>
              </a:rPr>
              <a:t>Budget</a:t>
            </a:r>
          </a:p>
        </p:txBody>
      </p:sp>
      <p:sp>
        <p:nvSpPr>
          <p:cNvPr id="14" name="TextBox 13"/>
          <p:cNvSpPr txBox="1"/>
          <p:nvPr/>
        </p:nvSpPr>
        <p:spPr>
          <a:xfrm>
            <a:off x="5559552" y="1102158"/>
            <a:ext cx="1331365" cy="246221"/>
          </a:xfrm>
          <a:prstGeom prst="rect">
            <a:avLst/>
          </a:prstGeom>
          <a:noFill/>
        </p:spPr>
        <p:txBody>
          <a:bodyPr wrap="square" rtlCol="0">
            <a:spAutoFit/>
          </a:bodyPr>
          <a:lstStyle/>
          <a:p>
            <a:r>
              <a:rPr lang="en-US" sz="1000" b="1" dirty="0">
                <a:latin typeface="Aharoni" pitchFamily="2" charset="-79"/>
                <a:cs typeface="Aharoni" pitchFamily="2" charset="-79"/>
              </a:rPr>
              <a:t>Outside Systems</a:t>
            </a:r>
          </a:p>
        </p:txBody>
      </p:sp>
      <p:sp>
        <p:nvSpPr>
          <p:cNvPr id="15" name="TextBox 14"/>
          <p:cNvSpPr txBox="1"/>
          <p:nvPr/>
        </p:nvSpPr>
        <p:spPr>
          <a:xfrm>
            <a:off x="6130138" y="2855672"/>
            <a:ext cx="775411" cy="246221"/>
          </a:xfrm>
          <a:prstGeom prst="rect">
            <a:avLst/>
          </a:prstGeom>
          <a:noFill/>
        </p:spPr>
        <p:txBody>
          <a:bodyPr wrap="square" rtlCol="0">
            <a:spAutoFit/>
          </a:bodyPr>
          <a:lstStyle/>
          <a:p>
            <a:r>
              <a:rPr lang="en-US" sz="1000" b="1" dirty="0">
                <a:latin typeface="Aharoni" pitchFamily="2" charset="-79"/>
                <a:cs typeface="Aharoni" pitchFamily="2" charset="-79"/>
              </a:rPr>
              <a:t>Revisions</a:t>
            </a:r>
          </a:p>
        </p:txBody>
      </p:sp>
      <p:sp>
        <p:nvSpPr>
          <p:cNvPr id="17" name="TextBox 16"/>
          <p:cNvSpPr txBox="1"/>
          <p:nvPr/>
        </p:nvSpPr>
        <p:spPr>
          <a:xfrm>
            <a:off x="8236915" y="1799539"/>
            <a:ext cx="811987" cy="400110"/>
          </a:xfrm>
          <a:prstGeom prst="rect">
            <a:avLst/>
          </a:prstGeom>
          <a:noFill/>
        </p:spPr>
        <p:txBody>
          <a:bodyPr wrap="square" rtlCol="0">
            <a:spAutoFit/>
          </a:bodyPr>
          <a:lstStyle/>
          <a:p>
            <a:r>
              <a:rPr lang="en-US" sz="1000" b="1" dirty="0">
                <a:solidFill>
                  <a:schemeClr val="bg1"/>
                </a:solidFill>
              </a:rPr>
              <a:t>Financial Reports</a:t>
            </a:r>
          </a:p>
        </p:txBody>
      </p:sp>
      <p:sp>
        <p:nvSpPr>
          <p:cNvPr id="18" name="TextBox 17"/>
          <p:cNvSpPr txBox="1"/>
          <p:nvPr/>
        </p:nvSpPr>
        <p:spPr>
          <a:xfrm>
            <a:off x="8243011" y="2595677"/>
            <a:ext cx="811987" cy="400110"/>
          </a:xfrm>
          <a:prstGeom prst="rect">
            <a:avLst/>
          </a:prstGeom>
          <a:noFill/>
        </p:spPr>
        <p:txBody>
          <a:bodyPr wrap="square" rtlCol="0">
            <a:spAutoFit/>
          </a:bodyPr>
          <a:lstStyle/>
          <a:p>
            <a:r>
              <a:rPr lang="en-US" sz="1000" b="1" dirty="0">
                <a:solidFill>
                  <a:schemeClr val="bg1"/>
                </a:solidFill>
              </a:rPr>
              <a:t>Journals Inquiry</a:t>
            </a:r>
          </a:p>
        </p:txBody>
      </p:sp>
      <p:sp>
        <p:nvSpPr>
          <p:cNvPr id="19" name="TextBox 18"/>
          <p:cNvSpPr txBox="1"/>
          <p:nvPr/>
        </p:nvSpPr>
        <p:spPr>
          <a:xfrm>
            <a:off x="8229600" y="3304032"/>
            <a:ext cx="1002182" cy="677108"/>
          </a:xfrm>
          <a:prstGeom prst="rect">
            <a:avLst/>
          </a:prstGeom>
          <a:noFill/>
        </p:spPr>
        <p:txBody>
          <a:bodyPr wrap="square" rtlCol="0">
            <a:spAutoFit/>
          </a:bodyPr>
          <a:lstStyle/>
          <a:p>
            <a:r>
              <a:rPr lang="en-US" sz="1000" b="1" dirty="0">
                <a:solidFill>
                  <a:schemeClr val="bg1"/>
                </a:solidFill>
              </a:rPr>
              <a:t>Financial Statements </a:t>
            </a:r>
            <a:r>
              <a:rPr lang="en-US" sz="800" i="1" dirty="0">
                <a:solidFill>
                  <a:schemeClr val="bg1"/>
                </a:solidFill>
              </a:rPr>
              <a:t>(Balance sheets) </a:t>
            </a:r>
            <a:r>
              <a:rPr lang="en-US" sz="1000" b="1" dirty="0">
                <a:solidFill>
                  <a:schemeClr val="bg1"/>
                </a:solidFill>
              </a:rPr>
              <a:t>Inquiry</a:t>
            </a:r>
          </a:p>
        </p:txBody>
      </p:sp>
      <p:sp>
        <p:nvSpPr>
          <p:cNvPr id="20" name="TextBox 19"/>
          <p:cNvSpPr txBox="1"/>
          <p:nvPr/>
        </p:nvSpPr>
        <p:spPr>
          <a:xfrm>
            <a:off x="804672" y="2309166"/>
            <a:ext cx="1024128" cy="400110"/>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Banking Reconciliation</a:t>
            </a:r>
          </a:p>
        </p:txBody>
      </p:sp>
      <p:sp>
        <p:nvSpPr>
          <p:cNvPr id="21" name="TextBox 20"/>
          <p:cNvSpPr txBox="1"/>
          <p:nvPr/>
        </p:nvSpPr>
        <p:spPr>
          <a:xfrm>
            <a:off x="825399" y="3836824"/>
            <a:ext cx="1024128" cy="400110"/>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Banking Reconciliation</a:t>
            </a:r>
          </a:p>
        </p:txBody>
      </p:sp>
      <p:sp>
        <p:nvSpPr>
          <p:cNvPr id="22" name="TextBox 21"/>
          <p:cNvSpPr txBox="1"/>
          <p:nvPr/>
        </p:nvSpPr>
        <p:spPr>
          <a:xfrm>
            <a:off x="0" y="1283819"/>
            <a:ext cx="2860243" cy="246221"/>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Invoice matched with released commitment</a:t>
            </a:r>
          </a:p>
        </p:txBody>
      </p:sp>
      <p:sp>
        <p:nvSpPr>
          <p:cNvPr id="23" name="TextBox 22"/>
          <p:cNvSpPr txBox="1"/>
          <p:nvPr/>
        </p:nvSpPr>
        <p:spPr>
          <a:xfrm>
            <a:off x="3150412" y="551080"/>
            <a:ext cx="1911706" cy="553998"/>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Requisition (15 Institutions)</a:t>
            </a:r>
          </a:p>
          <a:p>
            <a:r>
              <a:rPr lang="en-US" sz="1000" dirty="0">
                <a:latin typeface="Arial Unicode MS" pitchFamily="34" charset="-128"/>
                <a:ea typeface="Arial Unicode MS" pitchFamily="34" charset="-128"/>
                <a:cs typeface="Arial Unicode MS" pitchFamily="34" charset="-128"/>
              </a:rPr>
              <a:t>Commitments (All Institutions) (contracts/purchase order)</a:t>
            </a:r>
          </a:p>
        </p:txBody>
      </p:sp>
      <p:sp>
        <p:nvSpPr>
          <p:cNvPr id="24" name="TextBox 23"/>
          <p:cNvSpPr txBox="1"/>
          <p:nvPr/>
        </p:nvSpPr>
        <p:spPr>
          <a:xfrm>
            <a:off x="6917738" y="382833"/>
            <a:ext cx="2226262" cy="1061829"/>
          </a:xfrm>
          <a:prstGeom prst="rect">
            <a:avLst/>
          </a:prstGeom>
          <a:blipFill>
            <a:blip r:embed="rId4"/>
            <a:tile tx="0" ty="0" sx="100000" sy="100000" flip="none" algn="tl"/>
          </a:blipFill>
          <a:ln>
            <a:solidFill>
              <a:srgbClr val="FFC000"/>
            </a:solidFill>
          </a:ln>
          <a:scene3d>
            <a:camera prst="orthographicFront"/>
            <a:lightRig rig="threePt" dir="t"/>
          </a:scene3d>
          <a:sp3d prstMaterial="dkEdge"/>
        </p:spPr>
        <p:txBody>
          <a:bodyPr wrap="square" rtlCol="0">
            <a:spAutoFit/>
          </a:bodyPr>
          <a:lstStyle/>
          <a:p>
            <a:r>
              <a:rPr lang="en-US" sz="700" dirty="0">
                <a:solidFill>
                  <a:schemeClr val="tx1"/>
                </a:solidFill>
                <a:latin typeface="Arial Unicode MS" pitchFamily="34" charset="-128"/>
                <a:ea typeface="Arial Unicode MS" pitchFamily="34" charset="-128"/>
                <a:cs typeface="Arial Unicode MS" pitchFamily="34" charset="-128"/>
              </a:rPr>
              <a:t>1.Banking System daily data (interface)</a:t>
            </a:r>
          </a:p>
          <a:p>
            <a:r>
              <a:rPr lang="en-US" sz="700" dirty="0">
                <a:solidFill>
                  <a:schemeClr val="tx1"/>
                </a:solidFill>
                <a:latin typeface="Arial Unicode MS" pitchFamily="34" charset="-128"/>
                <a:ea typeface="Arial Unicode MS" pitchFamily="34" charset="-128"/>
                <a:cs typeface="Arial Unicode MS" pitchFamily="34" charset="-128"/>
              </a:rPr>
              <a:t>2.Tax System daily data (interface)</a:t>
            </a:r>
          </a:p>
          <a:p>
            <a:r>
              <a:rPr lang="en-US" sz="700" dirty="0">
                <a:solidFill>
                  <a:schemeClr val="tx1"/>
                </a:solidFill>
                <a:latin typeface="Arial Unicode MS" pitchFamily="34" charset="-128"/>
                <a:ea typeface="Arial Unicode MS" pitchFamily="34" charset="-128"/>
                <a:cs typeface="Arial Unicode MS" pitchFamily="34" charset="-128"/>
              </a:rPr>
              <a:t>3.Customs System monthly data (manually)</a:t>
            </a:r>
          </a:p>
          <a:p>
            <a:r>
              <a:rPr lang="en-US" sz="700" dirty="0">
                <a:solidFill>
                  <a:schemeClr val="tx1"/>
                </a:solidFill>
                <a:latin typeface="Arial Unicode MS" pitchFamily="34" charset="-128"/>
                <a:ea typeface="Arial Unicode MS" pitchFamily="34" charset="-128"/>
                <a:cs typeface="Arial Unicode MS" pitchFamily="34" charset="-128"/>
              </a:rPr>
              <a:t>4.Social Insurance System monthly data (manually)</a:t>
            </a:r>
          </a:p>
          <a:p>
            <a:r>
              <a:rPr lang="en-US" sz="700" dirty="0">
                <a:solidFill>
                  <a:schemeClr val="tx1"/>
                </a:solidFill>
                <a:latin typeface="Arial Unicode MS" pitchFamily="34" charset="-128"/>
                <a:ea typeface="Arial Unicode MS" pitchFamily="34" charset="-128"/>
                <a:cs typeface="Arial Unicode MS" pitchFamily="34" charset="-128"/>
              </a:rPr>
              <a:t>5.Obligatory Fund of Health Care System ( ‘’  ‘’   ‘’ )</a:t>
            </a:r>
          </a:p>
          <a:p>
            <a:r>
              <a:rPr lang="en-US" sz="700" dirty="0">
                <a:solidFill>
                  <a:schemeClr val="tx1"/>
                </a:solidFill>
                <a:latin typeface="Arial Unicode MS" pitchFamily="34" charset="-128"/>
                <a:ea typeface="Arial Unicode MS" pitchFamily="34" charset="-128"/>
                <a:cs typeface="Arial Unicode MS" pitchFamily="34" charset="-128"/>
              </a:rPr>
              <a:t>6.Foreign Financing Project Implementation Units’ </a:t>
            </a:r>
          </a:p>
          <a:p>
            <a:r>
              <a:rPr lang="en-US" sz="700" dirty="0">
                <a:solidFill>
                  <a:schemeClr val="tx1"/>
                </a:solidFill>
                <a:latin typeface="Arial Unicode MS" pitchFamily="34" charset="-128"/>
                <a:ea typeface="Arial Unicode MS" pitchFamily="34" charset="-128"/>
                <a:cs typeface="Arial Unicode MS" pitchFamily="34" charset="-128"/>
              </a:rPr>
              <a:t>monthly data (manually)</a:t>
            </a:r>
          </a:p>
          <a:p>
            <a:r>
              <a:rPr lang="en-US" sz="700" dirty="0">
                <a:solidFill>
                  <a:schemeClr val="tx1"/>
                </a:solidFill>
                <a:latin typeface="Arial Unicode MS" pitchFamily="34" charset="-128"/>
                <a:ea typeface="Arial Unicode MS" pitchFamily="34" charset="-128"/>
                <a:cs typeface="Arial Unicode MS" pitchFamily="34" charset="-128"/>
              </a:rPr>
              <a:t>7.Assets/.Inventory Journals’ annual data </a:t>
            </a:r>
          </a:p>
          <a:p>
            <a:r>
              <a:rPr lang="en-US" sz="700" dirty="0">
                <a:solidFill>
                  <a:schemeClr val="tx1"/>
                </a:solidFill>
                <a:latin typeface="Arial Unicode MS" pitchFamily="34" charset="-128"/>
                <a:ea typeface="Arial Unicode MS" pitchFamily="34" charset="-128"/>
                <a:cs typeface="Arial Unicode MS" pitchFamily="34" charset="-128"/>
              </a:rPr>
              <a:t>(manually in 13</a:t>
            </a:r>
            <a:r>
              <a:rPr lang="en-US" sz="700" baseline="30000" dirty="0">
                <a:solidFill>
                  <a:schemeClr val="tx1"/>
                </a:solidFill>
                <a:latin typeface="Arial Unicode MS" pitchFamily="34" charset="-128"/>
                <a:ea typeface="Arial Unicode MS" pitchFamily="34" charset="-128"/>
                <a:cs typeface="Arial Unicode MS" pitchFamily="34" charset="-128"/>
              </a:rPr>
              <a:t>th</a:t>
            </a:r>
            <a:r>
              <a:rPr lang="en-US" sz="700" dirty="0">
                <a:solidFill>
                  <a:schemeClr val="tx1"/>
                </a:solidFill>
                <a:latin typeface="Arial Unicode MS" pitchFamily="34" charset="-128"/>
                <a:ea typeface="Arial Unicode MS" pitchFamily="34" charset="-128"/>
                <a:cs typeface="Arial Unicode MS" pitchFamily="34" charset="-128"/>
              </a:rPr>
              <a:t> period) </a:t>
            </a:r>
            <a:endParaRPr lang="en-US" sz="1000" dirty="0">
              <a:latin typeface="Arial Unicode MS" pitchFamily="34" charset="-128"/>
              <a:ea typeface="Arial Unicode MS" pitchFamily="34" charset="-128"/>
              <a:cs typeface="Arial Unicode MS" pitchFamily="34" charset="-128"/>
            </a:endParaRPr>
          </a:p>
        </p:txBody>
      </p:sp>
      <p:sp>
        <p:nvSpPr>
          <p:cNvPr id="25" name="TextBox 24"/>
          <p:cNvSpPr txBox="1"/>
          <p:nvPr/>
        </p:nvSpPr>
        <p:spPr>
          <a:xfrm>
            <a:off x="3135782" y="1750773"/>
            <a:ext cx="1573987" cy="246221"/>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Expenditures/Payments</a:t>
            </a:r>
          </a:p>
        </p:txBody>
      </p:sp>
      <p:sp>
        <p:nvSpPr>
          <p:cNvPr id="26" name="TextBox 25"/>
          <p:cNvSpPr txBox="1"/>
          <p:nvPr/>
        </p:nvSpPr>
        <p:spPr>
          <a:xfrm>
            <a:off x="2479853" y="2540815"/>
            <a:ext cx="2040941" cy="246221"/>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Automatic assets additions</a:t>
            </a:r>
          </a:p>
        </p:txBody>
      </p:sp>
      <p:sp>
        <p:nvSpPr>
          <p:cNvPr id="27" name="TextBox 26"/>
          <p:cNvSpPr txBox="1"/>
          <p:nvPr/>
        </p:nvSpPr>
        <p:spPr>
          <a:xfrm>
            <a:off x="3186987" y="3257703"/>
            <a:ext cx="1780034" cy="861774"/>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Assets’ capitalization/transfers/ depreciation/destructions</a:t>
            </a:r>
          </a:p>
          <a:p>
            <a:r>
              <a:rPr lang="en-US" sz="1000" i="1" dirty="0">
                <a:latin typeface="Arial Unicode MS" pitchFamily="34" charset="-128"/>
                <a:ea typeface="Arial Unicode MS" pitchFamily="34" charset="-128"/>
                <a:cs typeface="Arial Unicode MS" pitchFamily="34" charset="-128"/>
              </a:rPr>
              <a:t>(used  daily only by 6 institutions)</a:t>
            </a:r>
          </a:p>
        </p:txBody>
      </p:sp>
      <p:sp>
        <p:nvSpPr>
          <p:cNvPr id="28" name="TextBox 27"/>
          <p:cNvSpPr txBox="1"/>
          <p:nvPr/>
        </p:nvSpPr>
        <p:spPr>
          <a:xfrm>
            <a:off x="3260140" y="4647592"/>
            <a:ext cx="1573987" cy="246221"/>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Non Tax Revenues</a:t>
            </a:r>
          </a:p>
        </p:txBody>
      </p:sp>
      <p:sp>
        <p:nvSpPr>
          <p:cNvPr id="29" name="TextBox 28"/>
          <p:cNvSpPr txBox="1"/>
          <p:nvPr/>
        </p:nvSpPr>
        <p:spPr>
          <a:xfrm>
            <a:off x="6054547" y="3579573"/>
            <a:ext cx="1573987" cy="400110"/>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Approval Budget, Revisions, Releases</a:t>
            </a:r>
          </a:p>
        </p:txBody>
      </p:sp>
      <p:cxnSp>
        <p:nvCxnSpPr>
          <p:cNvPr id="31" name="Curved Connector 30"/>
          <p:cNvCxnSpPr/>
          <p:nvPr/>
        </p:nvCxnSpPr>
        <p:spPr>
          <a:xfrm rot="5400000">
            <a:off x="5157216" y="1441094"/>
            <a:ext cx="987552" cy="665684"/>
          </a:xfrm>
          <a:prstGeom prst="curvedConnector3">
            <a:avLst>
              <a:gd name="adj1" fmla="val 38889"/>
            </a:avLst>
          </a:prstGeom>
          <a:ln w="19050">
            <a:solidFill>
              <a:schemeClr val="bg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6832397" y="863194"/>
            <a:ext cx="16824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28</a:t>
            </a:fld>
            <a:endParaRPr lang="en"/>
          </a:p>
        </p:txBody>
      </p:sp>
      <p:graphicFrame>
        <p:nvGraphicFramePr>
          <p:cNvPr id="9" name="Diagram 8"/>
          <p:cNvGraphicFramePr/>
          <p:nvPr>
            <p:extLst>
              <p:ext uri="{D42A27DB-BD31-4B8C-83A1-F6EECF244321}">
                <p14:modId xmlns:p14="http://schemas.microsoft.com/office/powerpoint/2010/main" val="2509756854"/>
              </p:ext>
            </p:extLst>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976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a:t>
            </a:fld>
            <a:endParaRPr lang="en"/>
          </a:p>
        </p:txBody>
      </p:sp>
      <p:sp>
        <p:nvSpPr>
          <p:cNvPr id="4" name="Google Shape;287;p25"/>
          <p:cNvSpPr txBox="1"/>
          <p:nvPr/>
        </p:nvSpPr>
        <p:spPr>
          <a:xfrm>
            <a:off x="2807580" y="0"/>
            <a:ext cx="2462820"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Background</a:t>
            </a:r>
            <a:endParaRPr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sp>
        <p:nvSpPr>
          <p:cNvPr id="6" name="Rectangle 5"/>
          <p:cNvSpPr/>
          <p:nvPr/>
        </p:nvSpPr>
        <p:spPr>
          <a:xfrm rot="16200000">
            <a:off x="-1148005" y="1929155"/>
            <a:ext cx="3427852" cy="1046440"/>
          </a:xfrm>
          <a:prstGeom prst="rect">
            <a:avLst/>
          </a:prstGeom>
        </p:spPr>
        <p:txBody>
          <a:bodyPr wrap="square">
            <a:spAutoFit/>
          </a:bodyPr>
          <a:lstStyle/>
          <a:p>
            <a:pPr algn="ctr"/>
            <a:r>
              <a:rPr lang="en-US" sz="1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parajita" pitchFamily="34" charset="0"/>
                <a:ea typeface="SimSun-ExtB" pitchFamily="49" charset="-122"/>
                <a:cs typeface="Aparajita" pitchFamily="34" charset="0"/>
                <a:sym typeface="Nixie One"/>
              </a:rPr>
              <a:t>Money that is owed and </a:t>
            </a:r>
          </a:p>
          <a:p>
            <a:pPr algn="ctr"/>
            <a:r>
              <a:rPr lang="en-US" sz="1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parajita" pitchFamily="34" charset="0"/>
                <a:ea typeface="SimSun-ExtB" pitchFamily="49" charset="-122"/>
                <a:cs typeface="Aparajita" pitchFamily="34" charset="0"/>
                <a:sym typeface="Nixie One"/>
              </a:rPr>
              <a:t>should have been paid earlier</a:t>
            </a:r>
          </a:p>
          <a:p>
            <a:pPr algn="just"/>
            <a:endParaRPr lang="en-US" sz="1000" dirty="0"/>
          </a:p>
          <a:p>
            <a:pPr algn="just"/>
            <a:endParaRPr lang="en-US" sz="1600" dirty="0"/>
          </a:p>
        </p:txBody>
      </p:sp>
      <p:sp>
        <p:nvSpPr>
          <p:cNvPr id="9" name="Rectangle 8"/>
          <p:cNvSpPr/>
          <p:nvPr/>
        </p:nvSpPr>
        <p:spPr>
          <a:xfrm>
            <a:off x="1030643" y="4717115"/>
            <a:ext cx="7574892" cy="400110"/>
          </a:xfrm>
          <a:prstGeom prst="rect">
            <a:avLst/>
          </a:prstGeom>
        </p:spPr>
        <p:txBody>
          <a:bodyPr wrap="square">
            <a:spAutoFit/>
          </a:bodyPr>
          <a:lstStyle/>
          <a:p>
            <a:pPr algn="just"/>
            <a:r>
              <a:rPr 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parajita" pitchFamily="34" charset="0"/>
                <a:ea typeface="SimSun-ExtB" pitchFamily="49" charset="-122"/>
                <a:cs typeface="Aparajita" pitchFamily="34" charset="0"/>
                <a:sym typeface="Nixie One"/>
              </a:rPr>
              <a:t>An obligation or liability that has not received payment by its due date</a:t>
            </a:r>
          </a:p>
        </p:txBody>
      </p:sp>
      <p:pic>
        <p:nvPicPr>
          <p:cNvPr id="1028" name="Picture 4"/>
          <p:cNvPicPr>
            <a:picLocks noChangeAspect="1" noChangeArrowheads="1"/>
          </p:cNvPicPr>
          <p:nvPr/>
        </p:nvPicPr>
        <p:blipFill>
          <a:blip r:embed="rId3"/>
          <a:srcRect/>
          <a:stretch>
            <a:fillRect/>
          </a:stretch>
        </p:blipFill>
        <p:spPr bwMode="auto">
          <a:xfrm>
            <a:off x="7307885" y="149620"/>
            <a:ext cx="1836115" cy="1701126"/>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0" y="4191610"/>
            <a:ext cx="1030643" cy="951890"/>
          </a:xfrm>
          <a:prstGeom prst="rect">
            <a:avLst/>
          </a:prstGeom>
          <a:noFill/>
          <a:ln w="9525">
            <a:noFill/>
            <a:miter lim="800000"/>
            <a:headEnd/>
            <a:tailEnd/>
          </a:ln>
        </p:spPr>
      </p:pic>
      <p:pic>
        <p:nvPicPr>
          <p:cNvPr id="1031" name="Picture 7"/>
          <p:cNvPicPr>
            <a:picLocks noChangeAspect="1" noChangeArrowheads="1"/>
          </p:cNvPicPr>
          <p:nvPr/>
        </p:nvPicPr>
        <p:blipFill>
          <a:blip r:embed="rId5"/>
          <a:srcRect/>
          <a:stretch>
            <a:fillRect/>
          </a:stretch>
        </p:blipFill>
        <p:spPr bwMode="auto">
          <a:xfrm>
            <a:off x="0" y="0"/>
            <a:ext cx="833933" cy="1183835"/>
          </a:xfrm>
          <a:prstGeom prst="rect">
            <a:avLst/>
          </a:prstGeom>
          <a:noFill/>
          <a:ln w="9525">
            <a:noFill/>
            <a:miter lim="800000"/>
            <a:headEnd/>
            <a:tailEnd/>
          </a:ln>
        </p:spPr>
      </p:pic>
      <p:pic>
        <p:nvPicPr>
          <p:cNvPr id="1032" name="Picture 8"/>
          <p:cNvPicPr>
            <a:picLocks noChangeAspect="1" noChangeArrowheads="1"/>
          </p:cNvPicPr>
          <p:nvPr/>
        </p:nvPicPr>
        <p:blipFill>
          <a:blip r:embed="rId6"/>
          <a:srcRect/>
          <a:stretch>
            <a:fillRect/>
          </a:stretch>
        </p:blipFill>
        <p:spPr bwMode="auto">
          <a:xfrm>
            <a:off x="7300570" y="0"/>
            <a:ext cx="1843430" cy="1850746"/>
          </a:xfrm>
          <a:prstGeom prst="rect">
            <a:avLst/>
          </a:prstGeom>
          <a:noFill/>
          <a:ln w="9525">
            <a:noFill/>
            <a:miter lim="800000"/>
            <a:headEnd/>
            <a:tailEnd/>
          </a:ln>
        </p:spPr>
      </p:pic>
      <p:sp>
        <p:nvSpPr>
          <p:cNvPr id="12" name="TextBox 11"/>
          <p:cNvSpPr txBox="1"/>
          <p:nvPr/>
        </p:nvSpPr>
        <p:spPr>
          <a:xfrm>
            <a:off x="1039373" y="574200"/>
            <a:ext cx="6151099" cy="3754874"/>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innerShdw blurRad="63500" dist="50800" dir="13500000">
              <a:schemeClr val="accent2">
                <a:lumMod val="60000"/>
                <a:lumOff val="40000"/>
                <a:alpha val="50000"/>
              </a:schemeClr>
            </a:innerShdw>
          </a:effectLst>
          <a:scene3d>
            <a:camera prst="orthographicFront"/>
            <a:lightRig rig="threePt" dir="t"/>
          </a:scene3d>
          <a:sp3d>
            <a:bevelT/>
          </a:sp3d>
        </p:spPr>
        <p:txBody>
          <a:bodyPr wrap="square" rtlCol="0">
            <a:spAutoFit/>
          </a:bodyPr>
          <a:lstStyle/>
          <a:p>
            <a:pPr algn="just"/>
            <a:r>
              <a:rPr lang="en-US" sz="1700" b="1" dirty="0">
                <a:solidFill>
                  <a:srgbClr val="C00000"/>
                </a:solidFill>
              </a:rPr>
              <a:t>Albania</a:t>
            </a:r>
            <a:r>
              <a:rPr lang="en-US" sz="1700" dirty="0">
                <a:solidFill>
                  <a:srgbClr val="C00000"/>
                </a:solidFill>
              </a:rPr>
              <a:t> </a:t>
            </a:r>
            <a:r>
              <a:rPr lang="en-US" sz="1700" dirty="0"/>
              <a:t>has clearly stated a deadline for payment in law no. 48/2014 “On late payments of trade and contractual obligations” by </a:t>
            </a:r>
            <a:r>
              <a:rPr lang="en-US" sz="1700" b="1" dirty="0">
                <a:solidFill>
                  <a:srgbClr val="C00000"/>
                </a:solidFill>
              </a:rPr>
              <a:t>60 days </a:t>
            </a:r>
            <a:r>
              <a:rPr lang="en-US" sz="1700" dirty="0"/>
              <a:t>from the date of the invoice of economic operator, which is composed of 30 days for submission of invoice to Treasury and 30 days for processing the payment by the Treasury</a:t>
            </a:r>
            <a:r>
              <a:rPr lang="en-US" sz="1700" i="1" dirty="0"/>
              <a:t> (the period defined may depend on the efficiency/ maturity of the payment system). </a:t>
            </a:r>
          </a:p>
          <a:p>
            <a:pPr algn="just"/>
            <a:endParaRPr lang="en-US" sz="1700" i="1" dirty="0"/>
          </a:p>
          <a:p>
            <a:pPr algn="just"/>
            <a:r>
              <a:rPr lang="en-US" sz="1700" dirty="0"/>
              <a:t>This law is based on the</a:t>
            </a:r>
            <a:r>
              <a:rPr lang="en-US" sz="1700" b="1" dirty="0"/>
              <a:t> </a:t>
            </a:r>
            <a:r>
              <a:rPr lang="en-US" sz="1700" b="1" dirty="0">
                <a:solidFill>
                  <a:srgbClr val="C00000"/>
                </a:solidFill>
              </a:rPr>
              <a:t>European Union’s (EU) </a:t>
            </a:r>
            <a:r>
              <a:rPr lang="en-US" sz="1700" dirty="0"/>
              <a:t>Late Payments Directive (EU, 2011) which requires all public entities in EU member countries to pay their suppliers a flat-rate  compensation plus interest on a daily basis at 8 points above the central bank’s rate on the  amount overdue, if the payment is not done by its due date.</a:t>
            </a:r>
            <a:endParaRPr lang="en-US" sz="1700" i="1" dirty="0"/>
          </a:p>
        </p:txBody>
      </p:sp>
      <p:pic>
        <p:nvPicPr>
          <p:cNvPr id="1027" name="Picture 3"/>
          <p:cNvPicPr>
            <a:picLocks noChangeAspect="1" noChangeArrowheads="1"/>
          </p:cNvPicPr>
          <p:nvPr/>
        </p:nvPicPr>
        <p:blipFill>
          <a:blip r:embed="rId7"/>
          <a:srcRect/>
          <a:stretch>
            <a:fillRect/>
          </a:stretch>
        </p:blipFill>
        <p:spPr bwMode="auto">
          <a:xfrm>
            <a:off x="8215952" y="1856096"/>
            <a:ext cx="928048" cy="792281"/>
          </a:xfrm>
          <a:prstGeom prst="rect">
            <a:avLst/>
          </a:prstGeom>
          <a:noFill/>
          <a:ln w="9525">
            <a:noFill/>
            <a:miter lim="800000"/>
            <a:headEnd/>
            <a:tailEnd/>
          </a:ln>
        </p:spPr>
      </p:pic>
      <p:pic>
        <p:nvPicPr>
          <p:cNvPr id="3" name="Picture 2"/>
          <p:cNvPicPr>
            <a:picLocks noChangeAspect="1"/>
          </p:cNvPicPr>
          <p:nvPr/>
        </p:nvPicPr>
        <p:blipFill>
          <a:blip r:embed="rId8"/>
          <a:stretch>
            <a:fillRect/>
          </a:stretch>
        </p:blipFill>
        <p:spPr>
          <a:xfrm>
            <a:off x="7228010" y="3684700"/>
            <a:ext cx="1803296" cy="1013820"/>
          </a:xfrm>
          <a:prstGeom prst="rect">
            <a:avLst/>
          </a:prstGeom>
        </p:spPr>
      </p:pic>
      <p:sp>
        <p:nvSpPr>
          <p:cNvPr id="5" name="Rectangle 4"/>
          <p:cNvSpPr/>
          <p:nvPr/>
        </p:nvSpPr>
        <p:spPr>
          <a:xfrm>
            <a:off x="7146314" y="4667555"/>
            <a:ext cx="2139276" cy="461665"/>
          </a:xfrm>
          <a:prstGeom prst="rect">
            <a:avLst/>
          </a:prstGeom>
        </p:spPr>
        <p:txBody>
          <a:bodyPr wrap="square">
            <a:spAutoFit/>
          </a:bodyPr>
          <a:lstStyle/>
          <a:p>
            <a:r>
              <a:rPr lang="en-US" sz="800" dirty="0">
                <a:solidFill>
                  <a:srgbClr val="0070C0"/>
                </a:solidFill>
              </a:rPr>
              <a:t>-Late payment hinders growth</a:t>
            </a:r>
          </a:p>
          <a:p>
            <a:r>
              <a:rPr lang="en-US" sz="800" dirty="0">
                <a:solidFill>
                  <a:srgbClr val="0070C0"/>
                </a:solidFill>
              </a:rPr>
              <a:t>-See late payment as a threat to survival</a:t>
            </a:r>
          </a:p>
          <a:p>
            <a:r>
              <a:rPr lang="en-US" sz="800" dirty="0">
                <a:solidFill>
                  <a:srgbClr val="0070C0"/>
                </a:solidFill>
              </a:rPr>
              <a:t>-Consider dismissing staff, cannot recruit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9498" y="449171"/>
            <a:ext cx="6279881" cy="3647152"/>
          </a:xfrm>
          <a:prstGeom prst="rect">
            <a:avLst/>
          </a:prstGeom>
        </p:spPr>
        <p:txBody>
          <a:bodyPr wrap="square">
            <a:spAutoFit/>
          </a:bodyPr>
          <a:lstStyle/>
          <a:p>
            <a:pPr algn="just"/>
            <a:r>
              <a:rPr lang="en-US" dirty="0">
                <a:solidFill>
                  <a:schemeClr val="tx1"/>
                </a:solidFill>
              </a:rPr>
              <a:t>Arrears</a:t>
            </a:r>
            <a:r>
              <a:rPr lang="en-US" b="1" dirty="0">
                <a:solidFill>
                  <a:schemeClr val="accent6">
                    <a:lumMod val="60000"/>
                    <a:lumOff val="40000"/>
                  </a:schemeClr>
                </a:solidFill>
              </a:rPr>
              <a:t> </a:t>
            </a:r>
            <a:r>
              <a:rPr lang="en-US" dirty="0">
                <a:solidFill>
                  <a:schemeClr val="tx1"/>
                </a:solidFill>
              </a:rPr>
              <a:t>are mainly composed of:</a:t>
            </a:r>
          </a:p>
          <a:p>
            <a:pPr algn="just"/>
            <a:endParaRPr lang="en-US" sz="500" dirty="0">
              <a:solidFill>
                <a:schemeClr val="tx1"/>
              </a:solidFill>
            </a:endParaRPr>
          </a:p>
          <a:p>
            <a:pPr algn="just">
              <a:buBlip>
                <a:blip r:embed="rId3"/>
              </a:buBlip>
            </a:pPr>
            <a:r>
              <a:rPr lang="en-US" b="1" dirty="0">
                <a:solidFill>
                  <a:schemeClr val="accent6">
                    <a:lumMod val="60000"/>
                    <a:lumOff val="40000"/>
                  </a:schemeClr>
                </a:solidFill>
              </a:rPr>
              <a:t>Capital expenditures (investment) </a:t>
            </a:r>
            <a:r>
              <a:rPr lang="en-US" dirty="0"/>
              <a:t>account for </a:t>
            </a:r>
            <a:r>
              <a:rPr lang="en-US" b="1" dirty="0">
                <a:solidFill>
                  <a:schemeClr val="accent6">
                    <a:lumMod val="60000"/>
                    <a:lumOff val="40000"/>
                  </a:schemeClr>
                </a:solidFill>
              </a:rPr>
              <a:t>45%</a:t>
            </a:r>
            <a:r>
              <a:rPr lang="en-US" dirty="0"/>
              <a:t> of the total are related mainly to </a:t>
            </a:r>
            <a:r>
              <a:rPr lang="en-GB" dirty="0"/>
              <a:t>road constructions, water infrastructure projects and other investments</a:t>
            </a:r>
            <a:r>
              <a:rPr lang="en-US" dirty="0"/>
              <a:t>;</a:t>
            </a:r>
          </a:p>
          <a:p>
            <a:pPr algn="just"/>
            <a:endParaRPr lang="en-US" sz="1000" dirty="0"/>
          </a:p>
          <a:p>
            <a:pPr algn="just">
              <a:buBlip>
                <a:blip r:embed="rId3"/>
              </a:buBlip>
            </a:pPr>
            <a:r>
              <a:rPr lang="en-GB" b="1" dirty="0">
                <a:solidFill>
                  <a:schemeClr val="accent6">
                    <a:lumMod val="60000"/>
                    <a:lumOff val="40000"/>
                  </a:schemeClr>
                </a:solidFill>
              </a:rPr>
              <a:t>Court decisions </a:t>
            </a:r>
            <a:r>
              <a:rPr lang="en-GB" dirty="0"/>
              <a:t>account for </a:t>
            </a:r>
            <a:r>
              <a:rPr lang="en-GB" b="1" dirty="0">
                <a:solidFill>
                  <a:schemeClr val="accent6">
                    <a:lumMod val="60000"/>
                    <a:lumOff val="40000"/>
                  </a:schemeClr>
                </a:solidFill>
              </a:rPr>
              <a:t>19%</a:t>
            </a:r>
            <a:r>
              <a:rPr lang="en-GB" dirty="0"/>
              <a:t> of the total and are deriving mostly from former employees court decisions which are not paid due to lack of budget;</a:t>
            </a:r>
          </a:p>
          <a:p>
            <a:pPr algn="just"/>
            <a:endParaRPr lang="en-GB" sz="1000" dirty="0"/>
          </a:p>
          <a:p>
            <a:pPr algn="just">
              <a:buBlip>
                <a:blip r:embed="rId3"/>
              </a:buBlip>
            </a:pPr>
            <a:r>
              <a:rPr lang="en-GB" b="1" dirty="0">
                <a:solidFill>
                  <a:schemeClr val="accent6">
                    <a:lumMod val="60000"/>
                    <a:lumOff val="40000"/>
                  </a:schemeClr>
                </a:solidFill>
              </a:rPr>
              <a:t>Maintenance</a:t>
            </a:r>
            <a:r>
              <a:rPr lang="en-GB" dirty="0"/>
              <a:t> costs that account for 4% of the total relates mainly to road maintenance;</a:t>
            </a:r>
          </a:p>
          <a:p>
            <a:pPr algn="just"/>
            <a:endParaRPr lang="en-GB" sz="1000" dirty="0"/>
          </a:p>
          <a:p>
            <a:pPr algn="just">
              <a:buBlip>
                <a:blip r:embed="rId3"/>
              </a:buBlip>
            </a:pPr>
            <a:r>
              <a:rPr lang="en-GB" b="1" dirty="0">
                <a:solidFill>
                  <a:schemeClr val="accent6">
                    <a:lumMod val="60000"/>
                    <a:lumOff val="40000"/>
                  </a:schemeClr>
                </a:solidFill>
              </a:rPr>
              <a:t>Services expenditures </a:t>
            </a:r>
            <a:r>
              <a:rPr lang="en-GB" dirty="0"/>
              <a:t>account for </a:t>
            </a:r>
            <a:r>
              <a:rPr lang="en-GB" b="1" dirty="0">
                <a:solidFill>
                  <a:schemeClr val="accent6">
                    <a:lumMod val="60000"/>
                    <a:lumOff val="40000"/>
                  </a:schemeClr>
                </a:solidFill>
              </a:rPr>
              <a:t>8%</a:t>
            </a:r>
            <a:r>
              <a:rPr lang="en-GB" dirty="0"/>
              <a:t> of the total and relates to various payment due from newly created and old obligations (</a:t>
            </a:r>
            <a:r>
              <a:rPr lang="en-GB" i="1" dirty="0"/>
              <a:t>utilities</a:t>
            </a:r>
            <a:r>
              <a:rPr lang="en-GB" dirty="0"/>
              <a:t> </a:t>
            </a:r>
            <a:r>
              <a:rPr lang="en-US" i="1" dirty="0"/>
              <a:t>arrears such as the electricity supply account, etc.).</a:t>
            </a:r>
          </a:p>
          <a:p>
            <a:pPr algn="just"/>
            <a:endParaRPr lang="en-US" sz="1000" i="1" dirty="0"/>
          </a:p>
          <a:p>
            <a:pPr algn="just">
              <a:buBlip>
                <a:blip r:embed="rId3"/>
              </a:buBlip>
            </a:pPr>
            <a:r>
              <a:rPr lang="en-US" b="1" dirty="0">
                <a:solidFill>
                  <a:schemeClr val="accent6">
                    <a:lumMod val="60000"/>
                    <a:lumOff val="40000"/>
                  </a:schemeClr>
                </a:solidFill>
              </a:rPr>
              <a:t>Other </a:t>
            </a:r>
            <a:r>
              <a:rPr lang="en-US" dirty="0"/>
              <a:t>arrears account for </a:t>
            </a:r>
            <a:r>
              <a:rPr lang="en-US" b="1" dirty="0">
                <a:solidFill>
                  <a:schemeClr val="accent6">
                    <a:lumMod val="60000"/>
                    <a:lumOff val="40000"/>
                  </a:schemeClr>
                </a:solidFill>
              </a:rPr>
              <a:t>23%</a:t>
            </a:r>
            <a:r>
              <a:rPr lang="en-US" dirty="0"/>
              <a:t> of the total (such as purchasing, social contributions, income tax, reimbursement of VAT, etc.)</a:t>
            </a:r>
            <a:endParaRPr lang="en-US" sz="1200" i="1" dirty="0"/>
          </a:p>
        </p:txBody>
      </p:sp>
      <p:pic>
        <p:nvPicPr>
          <p:cNvPr id="2060" name="Picture 12"/>
          <p:cNvPicPr>
            <a:picLocks noChangeAspect="1" noChangeArrowheads="1"/>
          </p:cNvPicPr>
          <p:nvPr/>
        </p:nvPicPr>
        <p:blipFill>
          <a:blip r:embed="rId4"/>
          <a:srcRect/>
          <a:stretch>
            <a:fillRect/>
          </a:stretch>
        </p:blipFill>
        <p:spPr bwMode="auto">
          <a:xfrm>
            <a:off x="2743558" y="1193592"/>
            <a:ext cx="1032403" cy="403294"/>
          </a:xfrm>
          <a:prstGeom prst="rect">
            <a:avLst/>
          </a:prstGeom>
          <a:noFill/>
          <a:ln w="9525">
            <a:noFill/>
            <a:miter lim="800000"/>
            <a:headEnd/>
            <a:tailEnd/>
          </a:ln>
        </p:spPr>
      </p:pic>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a:t>
            </a:fld>
            <a:endParaRPr lang="en"/>
          </a:p>
        </p:txBody>
      </p:sp>
      <p:sp>
        <p:nvSpPr>
          <p:cNvPr id="4" name="Google Shape;287;p25"/>
          <p:cNvSpPr txBox="1"/>
          <p:nvPr/>
        </p:nvSpPr>
        <p:spPr>
          <a:xfrm>
            <a:off x="2132936" y="-70975"/>
            <a:ext cx="3684899"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Nature </a:t>
            </a: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a:t>
            </a: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Reasons</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(1)</a:t>
            </a:r>
          </a:p>
        </p:txBody>
      </p:sp>
      <p:pic>
        <p:nvPicPr>
          <p:cNvPr id="2052" name="Picture 4"/>
          <p:cNvPicPr>
            <a:picLocks noChangeAspect="1" noChangeArrowheads="1"/>
          </p:cNvPicPr>
          <p:nvPr/>
        </p:nvPicPr>
        <p:blipFill>
          <a:blip r:embed="rId5"/>
          <a:srcRect/>
          <a:stretch>
            <a:fillRect/>
          </a:stretch>
        </p:blipFill>
        <p:spPr bwMode="auto">
          <a:xfrm>
            <a:off x="1" y="-1"/>
            <a:ext cx="1065012" cy="914401"/>
          </a:xfrm>
          <a:prstGeom prst="rect">
            <a:avLst/>
          </a:prstGeom>
          <a:noFill/>
          <a:ln w="9525">
            <a:noFill/>
            <a:miter lim="800000"/>
            <a:headEnd/>
            <a:tailEnd/>
          </a:ln>
        </p:spPr>
      </p:pic>
      <p:pic>
        <p:nvPicPr>
          <p:cNvPr id="2053" name="Picture 5"/>
          <p:cNvPicPr>
            <a:picLocks noChangeAspect="1" noChangeArrowheads="1"/>
          </p:cNvPicPr>
          <p:nvPr/>
        </p:nvPicPr>
        <p:blipFill>
          <a:blip r:embed="rId6"/>
          <a:srcRect/>
          <a:stretch>
            <a:fillRect/>
          </a:stretch>
        </p:blipFill>
        <p:spPr bwMode="auto">
          <a:xfrm>
            <a:off x="7282070" y="1605488"/>
            <a:ext cx="1861930" cy="1192377"/>
          </a:xfrm>
          <a:prstGeom prst="rect">
            <a:avLst/>
          </a:prstGeom>
          <a:noFill/>
          <a:ln w="9525">
            <a:noFill/>
            <a:miter lim="800000"/>
            <a:headEnd/>
            <a:tailEnd/>
          </a:ln>
        </p:spPr>
      </p:pic>
      <p:pic>
        <p:nvPicPr>
          <p:cNvPr id="2054" name="Picture 6"/>
          <p:cNvPicPr>
            <a:picLocks noChangeAspect="1" noChangeArrowheads="1"/>
          </p:cNvPicPr>
          <p:nvPr/>
        </p:nvPicPr>
        <p:blipFill>
          <a:blip r:embed="rId7"/>
          <a:srcRect/>
          <a:stretch>
            <a:fillRect/>
          </a:stretch>
        </p:blipFill>
        <p:spPr bwMode="auto">
          <a:xfrm>
            <a:off x="1" y="4206241"/>
            <a:ext cx="1474796" cy="937260"/>
          </a:xfrm>
          <a:prstGeom prst="rect">
            <a:avLst/>
          </a:prstGeom>
          <a:noFill/>
          <a:ln w="9525">
            <a:noFill/>
            <a:miter lim="800000"/>
            <a:headEnd/>
            <a:tailEnd/>
          </a:ln>
        </p:spPr>
      </p:pic>
      <p:pic>
        <p:nvPicPr>
          <p:cNvPr id="2055" name="Picture 7"/>
          <p:cNvPicPr>
            <a:picLocks noChangeAspect="1" noChangeArrowheads="1"/>
          </p:cNvPicPr>
          <p:nvPr/>
        </p:nvPicPr>
        <p:blipFill>
          <a:blip r:embed="rId8"/>
          <a:srcRect/>
          <a:stretch>
            <a:fillRect/>
          </a:stretch>
        </p:blipFill>
        <p:spPr bwMode="auto">
          <a:xfrm>
            <a:off x="7282070" y="2802483"/>
            <a:ext cx="947439" cy="909519"/>
          </a:xfrm>
          <a:prstGeom prst="rect">
            <a:avLst/>
          </a:prstGeom>
          <a:noFill/>
          <a:ln w="9525">
            <a:noFill/>
            <a:miter lim="800000"/>
            <a:headEnd/>
            <a:tailEnd/>
          </a:ln>
        </p:spPr>
      </p:pic>
      <p:pic>
        <p:nvPicPr>
          <p:cNvPr id="2059" name="Picture 11"/>
          <p:cNvPicPr>
            <a:picLocks noChangeAspect="1" noChangeArrowheads="1"/>
          </p:cNvPicPr>
          <p:nvPr/>
        </p:nvPicPr>
        <p:blipFill>
          <a:blip r:embed="rId9"/>
          <a:srcRect/>
          <a:stretch>
            <a:fillRect/>
          </a:stretch>
        </p:blipFill>
        <p:spPr bwMode="auto">
          <a:xfrm>
            <a:off x="7288696" y="0"/>
            <a:ext cx="1855304" cy="477077"/>
          </a:xfrm>
          <a:prstGeom prst="rect">
            <a:avLst/>
          </a:prstGeom>
          <a:noFill/>
          <a:ln w="9525">
            <a:noFill/>
            <a:miter lim="800000"/>
            <a:headEnd/>
            <a:tailEnd/>
          </a:ln>
        </p:spPr>
      </p:pic>
      <p:pic>
        <p:nvPicPr>
          <p:cNvPr id="2061" name="Picture 13"/>
          <p:cNvPicPr>
            <a:picLocks noChangeAspect="1" noChangeArrowheads="1"/>
          </p:cNvPicPr>
          <p:nvPr/>
        </p:nvPicPr>
        <p:blipFill>
          <a:blip r:embed="rId10"/>
          <a:srcRect/>
          <a:stretch>
            <a:fillRect/>
          </a:stretch>
        </p:blipFill>
        <p:spPr bwMode="auto">
          <a:xfrm>
            <a:off x="7290061" y="463299"/>
            <a:ext cx="1853939" cy="1133587"/>
          </a:xfrm>
          <a:prstGeom prst="rect">
            <a:avLst/>
          </a:prstGeom>
          <a:noFill/>
          <a:ln w="9525">
            <a:noFill/>
            <a:miter lim="800000"/>
            <a:headEnd/>
            <a:tailEnd/>
          </a:ln>
        </p:spPr>
      </p:pic>
      <p:sp>
        <p:nvSpPr>
          <p:cNvPr id="15" name="Rectangle 14"/>
          <p:cNvSpPr/>
          <p:nvPr/>
        </p:nvSpPr>
        <p:spPr>
          <a:xfrm>
            <a:off x="1612361" y="4028707"/>
            <a:ext cx="6042990" cy="1061829"/>
          </a:xfrm>
          <a:prstGeom prst="rect">
            <a:avLst/>
          </a:prstGeom>
        </p:spPr>
        <p:txBody>
          <a:bodyPr wrap="square">
            <a:spAutoFit/>
          </a:bodyPr>
          <a:lstStyle/>
          <a:p>
            <a:pPr>
              <a:lnSpc>
                <a:spcPct val="150000"/>
              </a:lnSpc>
            </a:pPr>
            <a:r>
              <a:rPr lang="en-US" b="1" dirty="0">
                <a:solidFill>
                  <a:schemeClr val="accent6">
                    <a:lumMod val="60000"/>
                    <a:lumOff val="40000"/>
                  </a:schemeClr>
                </a:solidFill>
              </a:rPr>
              <a:t>In general</a:t>
            </a:r>
            <a:r>
              <a:rPr lang="en-US" b="1" dirty="0">
                <a:solidFill>
                  <a:schemeClr val="tx1"/>
                </a:solidFill>
              </a:rPr>
              <a:t>,</a:t>
            </a:r>
            <a:r>
              <a:rPr lang="en-US" b="1" dirty="0">
                <a:solidFill>
                  <a:schemeClr val="accent6">
                    <a:lumMod val="60000"/>
                    <a:lumOff val="40000"/>
                  </a:schemeClr>
                </a:solidFill>
              </a:rPr>
              <a:t> </a:t>
            </a:r>
            <a:r>
              <a:rPr lang="en-US" sz="1200" dirty="0"/>
              <a:t>payments may be overdue based on:</a:t>
            </a:r>
          </a:p>
          <a:p>
            <a:pPr>
              <a:lnSpc>
                <a:spcPct val="150000"/>
              </a:lnSpc>
              <a:buFont typeface="Wingdings" pitchFamily="2" charset="2"/>
              <a:buChar char="ü"/>
            </a:pPr>
            <a:r>
              <a:rPr lang="en-US" sz="1200" dirty="0"/>
              <a:t> a particular legal obligation (such as payment of social security benefits, or salaries),</a:t>
            </a:r>
          </a:p>
          <a:p>
            <a:pPr>
              <a:buFont typeface="Wingdings" pitchFamily="2" charset="2"/>
              <a:buChar char="ü"/>
            </a:pPr>
            <a:r>
              <a:rPr lang="en-US" sz="1200" dirty="0"/>
              <a:t> a specific contractual commitment (such as payment for construction of a road),  </a:t>
            </a:r>
          </a:p>
          <a:p>
            <a:pPr>
              <a:buFont typeface="Wingdings" pitchFamily="2" charset="2"/>
              <a:buChar char="ü"/>
            </a:pPr>
            <a:r>
              <a:rPr lang="en-US" sz="1200" dirty="0"/>
              <a:t> a continuing service arrangement (such as payment for electricity supply).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a:off x="-1" y="0"/>
            <a:ext cx="9165279" cy="5143500"/>
          </a:xfrm>
          <a:prstGeom prst="rect">
            <a:avLst/>
          </a:prstGeom>
          <a:blipFill>
            <a:blip r:embed="rId3"/>
            <a:tile tx="0" ty="0" sx="100000" sy="100000" flip="none" algn="tl"/>
          </a:blipFill>
          <a:ln w="9525">
            <a:solidFill>
              <a:schemeClr val="accent1"/>
            </a:solidFill>
            <a:miter lim="800000"/>
            <a:headEnd/>
            <a:tailEnd/>
          </a:ln>
        </p:spPr>
      </p:pic>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5</a:t>
            </a:fld>
            <a:endParaRPr lang="en"/>
          </a:p>
        </p:txBody>
      </p:sp>
      <p:sp>
        <p:nvSpPr>
          <p:cNvPr id="7" name="Google Shape;287;p25"/>
          <p:cNvSpPr txBox="1"/>
          <p:nvPr/>
        </p:nvSpPr>
        <p:spPr>
          <a:xfrm>
            <a:off x="834339" y="-83403"/>
            <a:ext cx="7800395" cy="388961"/>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en-US" sz="2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Albania - Stock of Government arrears </a:t>
            </a:r>
            <a:endParaRPr sz="2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sp>
        <p:nvSpPr>
          <p:cNvPr id="14" name="TextBox 13"/>
          <p:cNvSpPr txBox="1"/>
          <p:nvPr/>
        </p:nvSpPr>
        <p:spPr>
          <a:xfrm>
            <a:off x="8023936" y="43153"/>
            <a:ext cx="1221596" cy="246221"/>
          </a:xfrm>
          <a:prstGeom prst="rect">
            <a:avLst/>
          </a:prstGeom>
          <a:noFill/>
        </p:spPr>
        <p:txBody>
          <a:bodyPr wrap="square" rtlCol="0">
            <a:spAutoFit/>
          </a:bodyPr>
          <a:lstStyle/>
          <a:p>
            <a:r>
              <a:rPr lang="en-US" sz="1000" b="1" i="1" dirty="0"/>
              <a:t>In million LEK</a:t>
            </a:r>
          </a:p>
        </p:txBody>
      </p:sp>
      <p:sp>
        <p:nvSpPr>
          <p:cNvPr id="3" name="TextBox 2"/>
          <p:cNvSpPr txBox="1"/>
          <p:nvPr/>
        </p:nvSpPr>
        <p:spPr>
          <a:xfrm>
            <a:off x="232650" y="4959439"/>
            <a:ext cx="7783373" cy="215444"/>
          </a:xfrm>
          <a:prstGeom prst="rect">
            <a:avLst/>
          </a:prstGeom>
          <a:noFill/>
        </p:spPr>
        <p:txBody>
          <a:bodyPr wrap="square" rtlCol="0">
            <a:spAutoFit/>
          </a:bodyPr>
          <a:lstStyle/>
          <a:p>
            <a:r>
              <a:rPr lang="en-US" sz="800" i="1" dirty="0">
                <a:solidFill>
                  <a:srgbClr val="C00000"/>
                </a:solidFill>
              </a:rPr>
              <a:t>Note: The data of Treasury for 2019 year are preliminary, the financial statements of central/local government are submitted to Treasury until in the end of March,2020</a:t>
            </a:r>
          </a:p>
        </p:txBody>
      </p:sp>
      <p:graphicFrame>
        <p:nvGraphicFramePr>
          <p:cNvPr id="12" name="Table 11"/>
          <p:cNvGraphicFramePr>
            <a:graphicFrameLocks noGrp="1"/>
          </p:cNvGraphicFramePr>
          <p:nvPr>
            <p:extLst>
              <p:ext uri="{D42A27DB-BD31-4B8C-83A1-F6EECF244321}">
                <p14:modId xmlns:p14="http://schemas.microsoft.com/office/powerpoint/2010/main" val="2392547121"/>
              </p:ext>
            </p:extLst>
          </p:nvPr>
        </p:nvGraphicFramePr>
        <p:xfrm>
          <a:off x="96786" y="238554"/>
          <a:ext cx="8945654" cy="4854430"/>
        </p:xfrm>
        <a:graphic>
          <a:graphicData uri="http://schemas.openxmlformats.org/drawingml/2006/table">
            <a:tbl>
              <a:tblPr/>
              <a:tblGrid>
                <a:gridCol w="3345966">
                  <a:extLst>
                    <a:ext uri="{9D8B030D-6E8A-4147-A177-3AD203B41FA5}">
                      <a16:colId xmlns:a16="http://schemas.microsoft.com/office/drawing/2014/main" val="20000"/>
                    </a:ext>
                  </a:extLst>
                </a:gridCol>
                <a:gridCol w="1238081">
                  <a:extLst>
                    <a:ext uri="{9D8B030D-6E8A-4147-A177-3AD203B41FA5}">
                      <a16:colId xmlns:a16="http://schemas.microsoft.com/office/drawing/2014/main" val="20001"/>
                    </a:ext>
                  </a:extLst>
                </a:gridCol>
                <a:gridCol w="679731">
                  <a:extLst>
                    <a:ext uri="{9D8B030D-6E8A-4147-A177-3AD203B41FA5}">
                      <a16:colId xmlns:a16="http://schemas.microsoft.com/office/drawing/2014/main" val="20002"/>
                    </a:ext>
                  </a:extLst>
                </a:gridCol>
                <a:gridCol w="1246174">
                  <a:extLst>
                    <a:ext uri="{9D8B030D-6E8A-4147-A177-3AD203B41FA5}">
                      <a16:colId xmlns:a16="http://schemas.microsoft.com/office/drawing/2014/main" val="20003"/>
                    </a:ext>
                  </a:extLst>
                </a:gridCol>
                <a:gridCol w="778402">
                  <a:extLst>
                    <a:ext uri="{9D8B030D-6E8A-4147-A177-3AD203B41FA5}">
                      <a16:colId xmlns:a16="http://schemas.microsoft.com/office/drawing/2014/main" val="20004"/>
                    </a:ext>
                  </a:extLst>
                </a:gridCol>
                <a:gridCol w="1016979">
                  <a:extLst>
                    <a:ext uri="{9D8B030D-6E8A-4147-A177-3AD203B41FA5}">
                      <a16:colId xmlns:a16="http://schemas.microsoft.com/office/drawing/2014/main" val="20005"/>
                    </a:ext>
                  </a:extLst>
                </a:gridCol>
                <a:gridCol w="640321">
                  <a:extLst>
                    <a:ext uri="{9D8B030D-6E8A-4147-A177-3AD203B41FA5}">
                      <a16:colId xmlns:a16="http://schemas.microsoft.com/office/drawing/2014/main" val="20006"/>
                    </a:ext>
                  </a:extLst>
                </a:gridCol>
              </a:tblGrid>
              <a:tr h="122063">
                <a:tc>
                  <a:txBody>
                    <a:bodyPr/>
                    <a:lstStyle/>
                    <a:p>
                      <a:pPr algn="r" rtl="0" fontAlgn="b"/>
                      <a:r>
                        <a:rPr lang="en-US" sz="1200" b="1" i="0" u="none" strike="noStrike" dirty="0">
                          <a:solidFill>
                            <a:srgbClr val="000053"/>
                          </a:solidFill>
                          <a:effectLst/>
                          <a:latin typeface="Calibri" panose="020F0502020204030204" pitchFamily="34" charset="0"/>
                        </a:rPr>
                        <a:t>Period:</a:t>
                      </a:r>
                    </a:p>
                  </a:txBody>
                  <a:tcPr marL="3982" marR="3982" marT="39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rtl="0" fontAlgn="b"/>
                      <a:r>
                        <a:rPr lang="en-US" sz="1200" b="1" i="0" u="none" strike="noStrike" dirty="0">
                          <a:solidFill>
                            <a:srgbClr val="000053"/>
                          </a:solidFill>
                          <a:effectLst/>
                          <a:latin typeface="Calibri" panose="020F0502020204030204" pitchFamily="34" charset="0"/>
                        </a:rPr>
                        <a:t>     Baseline 2013*</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2018 Year</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2019 Year</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85014">
                <a:tc>
                  <a:txBody>
                    <a:bodyPr/>
                    <a:lstStyle/>
                    <a:p>
                      <a:pPr algn="l" rtl="0" fontAlgn="ctr"/>
                      <a:r>
                        <a:rPr lang="en-US" sz="1200" b="1" i="0" u="none" strike="noStrike" dirty="0">
                          <a:solidFill>
                            <a:srgbClr val="000053"/>
                          </a:solidFill>
                          <a:effectLst/>
                          <a:latin typeface="Calibri" panose="020F0502020204030204" pitchFamily="34" charset="0"/>
                        </a:rPr>
                        <a:t>1. Arrears originated by Central Government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en-US" sz="1200" b="1" i="0" u="none" strike="noStrike">
                          <a:solidFill>
                            <a:srgbClr val="000053"/>
                          </a:solidFill>
                          <a:effectLst/>
                          <a:latin typeface="Calibri" panose="020F0502020204030204" pitchFamily="34" charset="0"/>
                        </a:rPr>
                        <a:t>7,795.5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en-US" sz="1200" b="1" i="0" u="none" strike="noStrike" dirty="0">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en-US" sz="1200" b="1" i="0" u="none" strike="noStrike">
                          <a:solidFill>
                            <a:srgbClr val="000053"/>
                          </a:solidFill>
                          <a:effectLst/>
                          <a:latin typeface="Calibri" panose="020F0502020204030204" pitchFamily="34" charset="0"/>
                        </a:rPr>
                        <a:t>6,799.0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en-US" sz="1200" b="1" i="0" u="none" strike="noStrike">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en-US" sz="1200" b="1" i="0" u="none" strike="noStrike">
                          <a:solidFill>
                            <a:srgbClr val="000053"/>
                          </a:solidFill>
                          <a:effectLst/>
                          <a:latin typeface="Calibri" panose="020F0502020204030204" pitchFamily="34" charset="0"/>
                        </a:rPr>
                        <a:t>6,869.8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en-US" sz="1200" b="1" i="0" u="none" strike="noStrike">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extLst>
                  <a:ext uri="{0D108BD9-81ED-4DB2-BD59-A6C34878D82A}">
                    <a16:rowId xmlns:a16="http://schemas.microsoft.com/office/drawing/2014/main" val="10001"/>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1.a. Court decision</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0053"/>
                          </a:solidFill>
                          <a:effectLst/>
                          <a:latin typeface="Calibri" panose="020F0502020204030204" pitchFamily="34" charset="0"/>
                        </a:rPr>
                        <a:t>2,049.4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0053"/>
                          </a:solidFill>
                          <a:effectLst/>
                          <a:latin typeface="Calibri" panose="020F0502020204030204" pitchFamily="34" charset="0"/>
                        </a:rPr>
                        <a:t>2,084.7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30%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1.b. Service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995.8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13%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63.3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66.0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1.c. Maintenance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710.3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537.8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8%</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1.d. Investment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5,326.8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68%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2,572.2</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38%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2,530.4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37%</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1.f. Other</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1,473.0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19%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1,403.7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21%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1,126.6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16%</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1.g. Social insurance contribution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390.0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6%</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1.h. Health care insurance contribution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43.6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1.i. Income tax</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87.9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366087">
                <a:tc>
                  <a:txBody>
                    <a:bodyPr/>
                    <a:lstStyle/>
                    <a:p>
                      <a:pPr algn="l" rtl="0" fontAlgn="ctr"/>
                      <a:r>
                        <a:rPr lang="en-US" sz="1200" b="0" i="0" u="none" strike="noStrike" dirty="0">
                          <a:solidFill>
                            <a:srgbClr val="000053"/>
                          </a:solidFill>
                          <a:effectLst/>
                          <a:latin typeface="Calibri" panose="020F0502020204030204" pitchFamily="34" charset="0"/>
                        </a:rPr>
                        <a:t>1.j. Other taxes (</a:t>
                      </a:r>
                      <a:r>
                        <a:rPr lang="en-US" sz="1200" b="0" i="1" u="none" strike="noStrike" dirty="0">
                          <a:solidFill>
                            <a:srgbClr val="595959"/>
                          </a:solidFill>
                          <a:effectLst/>
                          <a:latin typeface="Calibri" panose="020F0502020204030204" pitchFamily="34" charset="0"/>
                        </a:rPr>
                        <a:t>Reimbursement of VAT is not available in AGFIS for central government</a:t>
                      </a:r>
                      <a:r>
                        <a:rPr lang="en-US" sz="1200" b="0" i="0" u="none" strike="noStrike" dirty="0">
                          <a:solidFill>
                            <a:srgbClr val="000053"/>
                          </a:solidFill>
                          <a:effectLst/>
                          <a:latin typeface="Calibri" panose="020F0502020204030204" pitchFamily="34" charset="0"/>
                        </a:rPr>
                        <a:t>)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53"/>
                          </a:solidFill>
                          <a:effectLst/>
                          <a:latin typeface="Calibri" panose="020F0502020204030204" pitchFamily="34" charset="0"/>
                        </a:rPr>
                        <a:t>2.7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53"/>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5014">
                <a:tc>
                  <a:txBody>
                    <a:bodyPr/>
                    <a:lstStyle/>
                    <a:p>
                      <a:pPr algn="l" rtl="0" fontAlgn="ctr"/>
                      <a:r>
                        <a:rPr lang="en-US" sz="1200" b="1" i="0" u="none" strike="noStrike">
                          <a:solidFill>
                            <a:srgbClr val="000053"/>
                          </a:solidFill>
                          <a:effectLst/>
                          <a:latin typeface="Calibri" panose="020F0502020204030204" pitchFamily="34" charset="0"/>
                        </a:rPr>
                        <a:t>2. Arrears originated by Local Government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en-US" sz="1200" b="1" i="0" u="none" strike="noStrike" dirty="0">
                          <a:solidFill>
                            <a:srgbClr val="000053"/>
                          </a:solidFill>
                          <a:effectLst/>
                          <a:latin typeface="Calibri" panose="020F0502020204030204" pitchFamily="34" charset="0"/>
                        </a:rPr>
                        <a:t>5,120.3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en-US" sz="1200" b="1" i="0" u="none" strike="noStrike" dirty="0">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en-US" sz="1200" b="1" i="0" u="none" strike="noStrike">
                          <a:solidFill>
                            <a:srgbClr val="000053"/>
                          </a:solidFill>
                          <a:effectLst/>
                          <a:latin typeface="Calibri" panose="020F0502020204030204" pitchFamily="34" charset="0"/>
                        </a:rPr>
                        <a:t>8,701.0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en-US" sz="1200" b="1" i="0" u="none" strike="noStrike">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en-US" sz="1200" b="1" i="0" u="none" strike="noStrike">
                          <a:solidFill>
                            <a:srgbClr val="000053"/>
                          </a:solidFill>
                          <a:effectLst/>
                          <a:latin typeface="Calibri" panose="020F0502020204030204" pitchFamily="34" charset="0"/>
                        </a:rPr>
                        <a:t>8,445.3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en-US" sz="1200" b="1" i="0" u="none" strike="noStrike">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extLst>
                  <a:ext uri="{0D108BD9-81ED-4DB2-BD59-A6C34878D82A}">
                    <a16:rowId xmlns:a16="http://schemas.microsoft.com/office/drawing/2014/main" val="10011"/>
                  </a:ext>
                </a:extLst>
              </a:tr>
              <a:tr h="185014">
                <a:tc>
                  <a:txBody>
                    <a:bodyPr/>
                    <a:lstStyle/>
                    <a:p>
                      <a:pPr algn="l" rtl="0" fontAlgn="ctr"/>
                      <a:r>
                        <a:rPr lang="en-US" sz="1200" b="0" i="0" u="none" strike="noStrike">
                          <a:solidFill>
                            <a:srgbClr val="000053"/>
                          </a:solidFill>
                          <a:effectLst/>
                          <a:latin typeface="Calibri" panose="020F0502020204030204" pitchFamily="34" charset="0"/>
                        </a:rPr>
                        <a:t>2.a. Court decision</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2060"/>
                          </a:solidFill>
                          <a:effectLst/>
                          <a:latin typeface="Calibri" panose="020F0502020204030204" pitchFamily="34" charset="0"/>
                        </a:rPr>
                        <a:t>983.0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2060"/>
                          </a:solidFill>
                          <a:effectLst/>
                          <a:latin typeface="Calibri" panose="020F0502020204030204" pitchFamily="34" charset="0"/>
                        </a:rPr>
                        <a:t>898.7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2"/>
                  </a:ext>
                </a:extLst>
              </a:tr>
              <a:tr h="185014">
                <a:tc>
                  <a:txBody>
                    <a:bodyPr/>
                    <a:lstStyle/>
                    <a:p>
                      <a:pPr algn="l" rtl="0" fontAlgn="ctr"/>
                      <a:r>
                        <a:rPr lang="en-US" sz="1200" b="0" i="0" u="none" strike="noStrike">
                          <a:solidFill>
                            <a:srgbClr val="000053"/>
                          </a:solidFill>
                          <a:effectLst/>
                          <a:latin typeface="Calibri" panose="020F0502020204030204" pitchFamily="34" charset="0"/>
                        </a:rPr>
                        <a:t>2.b. Service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0053"/>
                          </a:solidFill>
                          <a:effectLst/>
                          <a:latin typeface="Calibri" panose="020F0502020204030204" pitchFamily="34" charset="0"/>
                        </a:rPr>
                        <a:t>3.7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1,310.3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1,142.5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14%</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85014">
                <a:tc>
                  <a:txBody>
                    <a:bodyPr/>
                    <a:lstStyle/>
                    <a:p>
                      <a:pPr algn="l" rtl="0" fontAlgn="ctr"/>
                      <a:r>
                        <a:rPr lang="en-US" sz="1200" b="0" i="0" u="none" strike="noStrike">
                          <a:solidFill>
                            <a:srgbClr val="000053"/>
                          </a:solidFill>
                          <a:effectLst/>
                          <a:latin typeface="Calibri" panose="020F0502020204030204" pitchFamily="34" charset="0"/>
                        </a:rPr>
                        <a:t>2.c. Maintenance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110.4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47.5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85014">
                <a:tc>
                  <a:txBody>
                    <a:bodyPr/>
                    <a:lstStyle/>
                    <a:p>
                      <a:pPr algn="l" rtl="0" fontAlgn="ctr"/>
                      <a:r>
                        <a:rPr lang="en-US" sz="1200" b="0" i="0" u="none" strike="noStrike">
                          <a:solidFill>
                            <a:srgbClr val="000053"/>
                          </a:solidFill>
                          <a:effectLst/>
                          <a:latin typeface="Calibri" panose="020F0502020204030204" pitchFamily="34" charset="0"/>
                        </a:rPr>
                        <a:t>2.d. Investment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980.6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19%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4,933.4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57%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4,431.4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52%</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85014">
                <a:tc>
                  <a:txBody>
                    <a:bodyPr/>
                    <a:lstStyle/>
                    <a:p>
                      <a:pPr algn="l" rtl="0" fontAlgn="ctr"/>
                      <a:r>
                        <a:rPr lang="en-US" sz="1200" b="0" i="0" u="none" strike="noStrike">
                          <a:solidFill>
                            <a:srgbClr val="000053"/>
                          </a:solidFill>
                          <a:effectLst/>
                          <a:latin typeface="Calibri" panose="020F0502020204030204" pitchFamily="34" charset="0"/>
                        </a:rPr>
                        <a:t>2.e. VAT Reimbursement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85014">
                <a:tc>
                  <a:txBody>
                    <a:bodyPr/>
                    <a:lstStyle/>
                    <a:p>
                      <a:pPr algn="l" rtl="0" fontAlgn="ctr"/>
                      <a:r>
                        <a:rPr lang="en-US" sz="1200" b="0" i="0" u="none" strike="noStrike">
                          <a:solidFill>
                            <a:srgbClr val="000053"/>
                          </a:solidFill>
                          <a:effectLst/>
                          <a:latin typeface="Calibri" panose="020F0502020204030204" pitchFamily="34" charset="0"/>
                        </a:rPr>
                        <a:t>2.f. Other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4,136.1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81%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1,363.1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1,757.2</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21%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85014">
                <a:tc>
                  <a:txBody>
                    <a:bodyPr/>
                    <a:lstStyle/>
                    <a:p>
                      <a:pPr algn="l" rtl="0" fontAlgn="ctr"/>
                      <a:r>
                        <a:rPr lang="en-US" sz="1200" b="0" i="0" u="none" strike="noStrike">
                          <a:solidFill>
                            <a:srgbClr val="000053"/>
                          </a:solidFill>
                          <a:effectLst/>
                          <a:latin typeface="Calibri" panose="020F0502020204030204" pitchFamily="34" charset="0"/>
                        </a:rPr>
                        <a:t>2.g. Social insurance contribution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116.1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85014">
                <a:tc>
                  <a:txBody>
                    <a:bodyPr/>
                    <a:lstStyle/>
                    <a:p>
                      <a:pPr algn="l" rtl="0" fontAlgn="ctr"/>
                      <a:r>
                        <a:rPr lang="en-US" sz="1200" b="0" i="0" u="none" strike="noStrike">
                          <a:solidFill>
                            <a:srgbClr val="000053"/>
                          </a:solidFill>
                          <a:effectLst/>
                          <a:latin typeface="Calibri" panose="020F0502020204030204" pitchFamily="34" charset="0"/>
                        </a:rPr>
                        <a:t>2.h. Health care insurance contribution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17.9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85014">
                <a:tc>
                  <a:txBody>
                    <a:bodyPr/>
                    <a:lstStyle/>
                    <a:p>
                      <a:pPr algn="l" rtl="0" fontAlgn="ctr"/>
                      <a:r>
                        <a:rPr lang="en-US" sz="1200" b="0" i="0" u="none" strike="noStrike">
                          <a:solidFill>
                            <a:srgbClr val="000053"/>
                          </a:solidFill>
                          <a:effectLst/>
                          <a:latin typeface="Calibri" panose="020F0502020204030204" pitchFamily="34" charset="0"/>
                        </a:rPr>
                        <a:t>2.i. Income tax</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32.3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85014">
                <a:tc>
                  <a:txBody>
                    <a:bodyPr/>
                    <a:lstStyle/>
                    <a:p>
                      <a:pPr algn="l" rtl="0" fontAlgn="ctr"/>
                      <a:r>
                        <a:rPr lang="en-US" sz="1200" b="0" i="0" u="none" strike="noStrike">
                          <a:solidFill>
                            <a:srgbClr val="000053"/>
                          </a:solidFill>
                          <a:effectLst/>
                          <a:latin typeface="Calibri" panose="020F0502020204030204" pitchFamily="34" charset="0"/>
                        </a:rPr>
                        <a:t>2.j. Other taxes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dirty="0">
                          <a:solidFill>
                            <a:srgbClr val="002060"/>
                          </a:solidFill>
                          <a:effectLst/>
                          <a:latin typeface="Calibri" panose="020F0502020204030204" pitchFamily="34" charset="0"/>
                        </a:rPr>
                        <a:t>1.7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2060"/>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85014">
                <a:tc>
                  <a:txBody>
                    <a:bodyPr/>
                    <a:lstStyle/>
                    <a:p>
                      <a:pPr algn="r" rtl="0" fontAlgn="ctr"/>
                      <a:r>
                        <a:rPr lang="en-US" sz="1200" b="1" i="0" u="none" strike="noStrike">
                          <a:solidFill>
                            <a:srgbClr val="000053"/>
                          </a:solidFill>
                          <a:effectLst/>
                          <a:latin typeface="Calibri" panose="020F0502020204030204" pitchFamily="34" charset="0"/>
                        </a:rPr>
                        <a:t>Total arrears:</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12,915.9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15,500.0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dirty="0">
                          <a:solidFill>
                            <a:srgbClr val="000053"/>
                          </a:solidFill>
                          <a:effectLst/>
                          <a:latin typeface="Calibri" panose="020F0502020204030204" pitchFamily="34" charset="0"/>
                        </a:rPr>
                        <a:t>15,315.1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22"/>
                  </a:ext>
                </a:extLst>
              </a:tr>
              <a:tr h="185014">
                <a:tc>
                  <a:txBody>
                    <a:bodyPr/>
                    <a:lstStyle/>
                    <a:p>
                      <a:pPr algn="r" rtl="0" fontAlgn="ctr"/>
                      <a:r>
                        <a:rPr lang="en-US" sz="1200" b="1" i="0" u="none" strike="noStrike">
                          <a:solidFill>
                            <a:srgbClr val="000053"/>
                          </a:solidFill>
                          <a:effectLst/>
                          <a:latin typeface="Calibri" panose="020F0502020204030204" pitchFamily="34" charset="0"/>
                        </a:rPr>
                        <a:t>Total GDP</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1,350,052.5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1,647,600.0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dirty="0">
                          <a:solidFill>
                            <a:srgbClr val="000053"/>
                          </a:solidFill>
                          <a:effectLst/>
                          <a:latin typeface="Calibri" panose="020F0502020204030204" pitchFamily="34" charset="0"/>
                        </a:rPr>
                        <a:t>1,752,700.0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23"/>
                  </a:ext>
                </a:extLst>
              </a:tr>
              <a:tr h="185014">
                <a:tc>
                  <a:txBody>
                    <a:bodyPr/>
                    <a:lstStyle/>
                    <a:p>
                      <a:pPr algn="r" rtl="0" fontAlgn="ctr"/>
                      <a:r>
                        <a:rPr lang="en-US" sz="1200" b="1" i="0" u="none" strike="noStrike" dirty="0">
                          <a:solidFill>
                            <a:srgbClr val="000053"/>
                          </a:solidFill>
                          <a:effectLst/>
                          <a:latin typeface="Calibri" panose="020F0502020204030204" pitchFamily="34" charset="0"/>
                        </a:rPr>
                        <a:t>Arrears as % of GDP</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dirty="0">
                          <a:solidFill>
                            <a:srgbClr val="000053"/>
                          </a:solidFill>
                          <a:effectLst/>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24"/>
                  </a:ext>
                </a:extLst>
              </a:tr>
            </a:tbl>
          </a:graphicData>
        </a:graphic>
      </p:graphicFrame>
      <p:sp>
        <p:nvSpPr>
          <p:cNvPr id="4" name="TextBox 3">
            <a:extLst>
              <a:ext uri="{FF2B5EF4-FFF2-40B4-BE49-F238E27FC236}">
                <a16:creationId xmlns:a16="http://schemas.microsoft.com/office/drawing/2014/main" id="{837D03CA-381D-4DF6-A7E0-1AE740F6D6EC}"/>
              </a:ext>
            </a:extLst>
          </p:cNvPr>
          <p:cNvSpPr txBox="1"/>
          <p:nvPr/>
        </p:nvSpPr>
        <p:spPr>
          <a:xfrm>
            <a:off x="96785" y="4538986"/>
            <a:ext cx="1328360" cy="553998"/>
          </a:xfrm>
          <a:prstGeom prst="rect">
            <a:avLst/>
          </a:prstGeom>
          <a:noFill/>
          <a:ln w="6350">
            <a:solidFill>
              <a:schemeClr val="tx1"/>
            </a:solidFill>
          </a:ln>
        </p:spPr>
        <p:txBody>
          <a:bodyPr wrap="square" rtlCol="0">
            <a:spAutoFit/>
          </a:bodyPr>
          <a:lstStyle/>
          <a:p>
            <a:r>
              <a:rPr lang="en-US" sz="1000" dirty="0"/>
              <a:t>* </a:t>
            </a:r>
            <a:r>
              <a:rPr lang="en-US" sz="1000" i="1" dirty="0"/>
              <a:t>2013 data based on self reporting by the line ministries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0"/>
            <a:ext cx="9144000" cy="5143500"/>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6</a:t>
            </a:fld>
            <a:endParaRPr lang="en"/>
          </a:p>
        </p:txBody>
      </p:sp>
      <p:pic>
        <p:nvPicPr>
          <p:cNvPr id="5" name="Picture 4"/>
          <p:cNvPicPr>
            <a:picLocks noChangeAspect="1"/>
          </p:cNvPicPr>
          <p:nvPr/>
        </p:nvPicPr>
        <p:blipFill>
          <a:blip r:embed="rId2"/>
          <a:stretch>
            <a:fillRect/>
          </a:stretch>
        </p:blipFill>
        <p:spPr>
          <a:xfrm>
            <a:off x="712898" y="2814625"/>
            <a:ext cx="7718205" cy="2328874"/>
          </a:xfrm>
          <a:prstGeom prst="rect">
            <a:avLst/>
          </a:prstGeom>
        </p:spPr>
      </p:pic>
      <p:sp>
        <p:nvSpPr>
          <p:cNvPr id="6" name="Google Shape;287;p25"/>
          <p:cNvSpPr txBox="1"/>
          <p:nvPr/>
        </p:nvSpPr>
        <p:spPr>
          <a:xfrm>
            <a:off x="1091679" y="2377269"/>
            <a:ext cx="7864294" cy="388961"/>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Graphs of arrears 'Changes 2018 -2019</a:t>
            </a:r>
            <a:endParaRPr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pic>
        <p:nvPicPr>
          <p:cNvPr id="9" name="Picture 8"/>
          <p:cNvPicPr>
            <a:picLocks noChangeAspect="1"/>
          </p:cNvPicPr>
          <p:nvPr/>
        </p:nvPicPr>
        <p:blipFill>
          <a:blip r:embed="rId3"/>
          <a:stretch>
            <a:fillRect/>
          </a:stretch>
        </p:blipFill>
        <p:spPr>
          <a:xfrm>
            <a:off x="4826000" y="-1"/>
            <a:ext cx="4318001" cy="2322777"/>
          </a:xfrm>
          <a:prstGeom prst="rect">
            <a:avLst/>
          </a:prstGeom>
        </p:spPr>
      </p:pic>
      <p:pic>
        <p:nvPicPr>
          <p:cNvPr id="11" name="Picture 10"/>
          <p:cNvPicPr>
            <a:picLocks noChangeAspect="1"/>
          </p:cNvPicPr>
          <p:nvPr/>
        </p:nvPicPr>
        <p:blipFill>
          <a:blip r:embed="rId4"/>
          <a:stretch>
            <a:fillRect/>
          </a:stretch>
        </p:blipFill>
        <p:spPr>
          <a:xfrm>
            <a:off x="-1" y="10226"/>
            <a:ext cx="4542972" cy="2328874"/>
          </a:xfrm>
          <a:prstGeom prst="rect">
            <a:avLst/>
          </a:prstGeom>
        </p:spPr>
      </p:pic>
    </p:spTree>
    <p:extLst>
      <p:ext uri="{BB962C8B-B14F-4D97-AF65-F5344CB8AC3E}">
        <p14:creationId xmlns:p14="http://schemas.microsoft.com/office/powerpoint/2010/main" val="2935340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5262979"/>
          </a:xfrm>
          <a:prstGeom prst="rect">
            <a:avLst/>
          </a:prstGeom>
          <a:solidFill>
            <a:schemeClr val="bg1"/>
          </a:solidFill>
        </p:spPr>
        <p:txBody>
          <a:bodyPr wrap="square" rtlCol="0">
            <a:spAutoFit/>
          </a:bodyPr>
          <a:lstStyle/>
          <a:p>
            <a:r>
              <a:rPr lang="en-US"/>
              <a:t>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7</a:t>
            </a:fld>
            <a:endParaRPr lang="en"/>
          </a:p>
        </p:txBody>
      </p:sp>
      <p:sp>
        <p:nvSpPr>
          <p:cNvPr id="7" name="Google Shape;287;p25"/>
          <p:cNvSpPr txBox="1"/>
          <p:nvPr/>
        </p:nvSpPr>
        <p:spPr>
          <a:xfrm>
            <a:off x="95098" y="0"/>
            <a:ext cx="9144000" cy="286603"/>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en-US" sz="15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Albania – Stock of expenditures payments arrears by Consolidated fiscal indicators</a:t>
            </a:r>
          </a:p>
        </p:txBody>
      </p:sp>
      <p:graphicFrame>
        <p:nvGraphicFramePr>
          <p:cNvPr id="3" name="Table 2"/>
          <p:cNvGraphicFramePr>
            <a:graphicFrameLocks noGrp="1"/>
          </p:cNvGraphicFramePr>
          <p:nvPr>
            <p:extLst>
              <p:ext uri="{D42A27DB-BD31-4B8C-83A1-F6EECF244321}">
                <p14:modId xmlns:p14="http://schemas.microsoft.com/office/powerpoint/2010/main" val="1269795721"/>
              </p:ext>
            </p:extLst>
          </p:nvPr>
        </p:nvGraphicFramePr>
        <p:xfrm>
          <a:off x="95096" y="286603"/>
          <a:ext cx="8969074" cy="4916763"/>
        </p:xfrm>
        <a:graphic>
          <a:graphicData uri="http://schemas.openxmlformats.org/drawingml/2006/table">
            <a:tbl>
              <a:tblPr/>
              <a:tblGrid>
                <a:gridCol w="442137">
                  <a:extLst>
                    <a:ext uri="{9D8B030D-6E8A-4147-A177-3AD203B41FA5}">
                      <a16:colId xmlns:a16="http://schemas.microsoft.com/office/drawing/2014/main" val="20000"/>
                    </a:ext>
                  </a:extLst>
                </a:gridCol>
                <a:gridCol w="2810732">
                  <a:extLst>
                    <a:ext uri="{9D8B030D-6E8A-4147-A177-3AD203B41FA5}">
                      <a16:colId xmlns:a16="http://schemas.microsoft.com/office/drawing/2014/main" val="20001"/>
                    </a:ext>
                  </a:extLst>
                </a:gridCol>
                <a:gridCol w="789531">
                  <a:extLst>
                    <a:ext uri="{9D8B030D-6E8A-4147-A177-3AD203B41FA5}">
                      <a16:colId xmlns:a16="http://schemas.microsoft.com/office/drawing/2014/main" val="20002"/>
                    </a:ext>
                  </a:extLst>
                </a:gridCol>
                <a:gridCol w="789531">
                  <a:extLst>
                    <a:ext uri="{9D8B030D-6E8A-4147-A177-3AD203B41FA5}">
                      <a16:colId xmlns:a16="http://schemas.microsoft.com/office/drawing/2014/main" val="20003"/>
                    </a:ext>
                  </a:extLst>
                </a:gridCol>
                <a:gridCol w="789531">
                  <a:extLst>
                    <a:ext uri="{9D8B030D-6E8A-4147-A177-3AD203B41FA5}">
                      <a16:colId xmlns:a16="http://schemas.microsoft.com/office/drawing/2014/main" val="20004"/>
                    </a:ext>
                  </a:extLst>
                </a:gridCol>
                <a:gridCol w="789531">
                  <a:extLst>
                    <a:ext uri="{9D8B030D-6E8A-4147-A177-3AD203B41FA5}">
                      <a16:colId xmlns:a16="http://schemas.microsoft.com/office/drawing/2014/main" val="20005"/>
                    </a:ext>
                  </a:extLst>
                </a:gridCol>
                <a:gridCol w="789531">
                  <a:extLst>
                    <a:ext uri="{9D8B030D-6E8A-4147-A177-3AD203B41FA5}">
                      <a16:colId xmlns:a16="http://schemas.microsoft.com/office/drawing/2014/main" val="20006"/>
                    </a:ext>
                  </a:extLst>
                </a:gridCol>
                <a:gridCol w="663206">
                  <a:extLst>
                    <a:ext uri="{9D8B030D-6E8A-4147-A177-3AD203B41FA5}">
                      <a16:colId xmlns:a16="http://schemas.microsoft.com/office/drawing/2014/main" val="20007"/>
                    </a:ext>
                  </a:extLst>
                </a:gridCol>
                <a:gridCol w="552672">
                  <a:extLst>
                    <a:ext uri="{9D8B030D-6E8A-4147-A177-3AD203B41FA5}">
                      <a16:colId xmlns:a16="http://schemas.microsoft.com/office/drawing/2014/main" val="20008"/>
                    </a:ext>
                  </a:extLst>
                </a:gridCol>
                <a:gridCol w="552672">
                  <a:extLst>
                    <a:ext uri="{9D8B030D-6E8A-4147-A177-3AD203B41FA5}">
                      <a16:colId xmlns:a16="http://schemas.microsoft.com/office/drawing/2014/main" val="20009"/>
                    </a:ext>
                  </a:extLst>
                </a:gridCol>
              </a:tblGrid>
              <a:tr h="735888">
                <a:tc>
                  <a:txBody>
                    <a:bodyPr/>
                    <a:lstStyle/>
                    <a:p>
                      <a:pPr algn="ctr" rtl="0" fontAlgn="ctr"/>
                      <a:r>
                        <a:rPr lang="en-US" sz="1000" b="1" i="0" u="none" strike="noStrike" dirty="0">
                          <a:solidFill>
                            <a:srgbClr val="000000"/>
                          </a:solidFill>
                          <a:effectLst/>
                          <a:latin typeface="Arial" panose="020B0604020202020204" pitchFamily="34" charset="0"/>
                        </a:rPr>
                        <a:t>Nr.</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pt-BR" sz="1000" b="1" i="0" u="none" strike="noStrike" dirty="0">
                          <a:solidFill>
                            <a:srgbClr val="000000"/>
                          </a:solidFill>
                          <a:effectLst/>
                          <a:latin typeface="Arial" panose="020B0604020202020204" pitchFamily="34" charset="0"/>
                        </a:rPr>
                        <a:t>E  M  E  R  T  I  M  I</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Average of actual expenditures 2008-2018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Cumulative Stock of arrears-End of 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Cumulative Stock of arrears-End of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Cumulative Amount-Over the years 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Cumulative Amount-Over the years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Paid Arrears-Over the years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 of arrears/exp</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Age of arrears (days)</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extLst>
                  <a:ext uri="{0D108BD9-81ED-4DB2-BD59-A6C34878D82A}">
                    <a16:rowId xmlns:a16="http://schemas.microsoft.com/office/drawing/2014/main" val="10000"/>
                  </a:ext>
                </a:extLst>
              </a:tr>
              <a:tr h="357339">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dirty="0">
                          <a:solidFill>
                            <a:srgbClr val="000000"/>
                          </a:solidFill>
                          <a:effectLst/>
                          <a:latin typeface="Arial" panose="020B0604020202020204" pitchFamily="34" charset="0"/>
                        </a:rPr>
                        <a:t>TOTAL EXPENDITURE</a:t>
                      </a:r>
                      <a:r>
                        <a:rPr lang="en-US" sz="1000" b="0" i="0" u="none" strike="noStrike" dirty="0">
                          <a:solidFill>
                            <a:srgbClr val="000000"/>
                          </a:solidFill>
                          <a:effectLst/>
                          <a:latin typeface="Arial" panose="020B0604020202020204" pitchFamily="34" charset="0"/>
                        </a:rPr>
                        <a:t>                       [25% of GDP (1,648 </a:t>
                      </a:r>
                      <a:r>
                        <a:rPr lang="en-US" sz="1000" b="0" i="0" u="none" strike="noStrike" dirty="0" err="1">
                          <a:solidFill>
                            <a:srgbClr val="000000"/>
                          </a:solidFill>
                          <a:effectLst/>
                          <a:latin typeface="Arial" panose="020B0604020202020204" pitchFamily="34" charset="0"/>
                        </a:rPr>
                        <a:t>bn</a:t>
                      </a:r>
                      <a:r>
                        <a:rPr lang="en-US" sz="1000" b="0" i="0" u="none" strike="noStrike" dirty="0">
                          <a:solidFill>
                            <a:srgbClr val="000000"/>
                          </a:solidFill>
                          <a:effectLst/>
                          <a:latin typeface="Arial" panose="020B0604020202020204" pitchFamily="34" charset="0"/>
                        </a:rPr>
                        <a:t> LEK-2018)]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408,025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15,500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15,315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27,823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35,419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20,104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3.8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n.a.</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7626">
                <a:tc>
                  <a:txBody>
                    <a:bodyPr/>
                    <a:lstStyle/>
                    <a:p>
                      <a:pPr algn="l" rtl="0" fontAlgn="ctr"/>
                      <a:r>
                        <a:rPr lang="en-US" sz="1000" b="1" i="0" u="none" strike="noStrike" dirty="0">
                          <a:solidFill>
                            <a:srgbClr val="000000"/>
                          </a:solidFill>
                          <a:effectLst/>
                          <a:latin typeface="Arial" panose="020B0604020202020204" pitchFamily="34" charset="0"/>
                        </a:rPr>
                        <a:t>  I.</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dirty="0">
                          <a:solidFill>
                            <a:srgbClr val="000000"/>
                          </a:solidFill>
                          <a:effectLst/>
                          <a:latin typeface="Arial" panose="020B0604020202020204" pitchFamily="34" charset="0"/>
                        </a:rPr>
                        <a:t>Current Expenditures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335,198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12,928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12,785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23,190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29,513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16,728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3.8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n.a.</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7626">
                <a:tc>
                  <a:txBody>
                    <a:bodyPr/>
                    <a:lstStyle/>
                    <a:p>
                      <a:pPr algn="r" rtl="0" fontAlgn="ctr"/>
                      <a:r>
                        <a:rPr lang="en-US" sz="1000" b="1" i="0" u="none" strike="noStrike" dirty="0">
                          <a:solidFill>
                            <a:srgbClr val="000000"/>
                          </a:solidFill>
                          <a:effectLst/>
                          <a:latin typeface="Arial" panose="020B0604020202020204" pitchFamily="34" charset="0"/>
                        </a:rPr>
                        <a:t>1</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en-US" sz="1000" b="1" i="0" u="none" strike="noStrike">
                          <a:solidFill>
                            <a:srgbClr val="000000"/>
                          </a:solidFill>
                          <a:effectLst/>
                          <a:latin typeface="Arial" panose="020B0604020202020204" pitchFamily="34" charset="0"/>
                        </a:rPr>
                        <a:t>Personnel expenditures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dirty="0">
                          <a:solidFill>
                            <a:srgbClr val="000000"/>
                          </a:solidFill>
                          <a:effectLst/>
                          <a:latin typeface="Arial" panose="020B0604020202020204" pitchFamily="34" charset="0"/>
                        </a:rPr>
                        <a:t>70,770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B0F0"/>
                          </a:solidFill>
                          <a:effectLst/>
                          <a:latin typeface="Arial" panose="020B0604020202020204" pitchFamily="34" charset="0"/>
                        </a:rPr>
                        <a:t>522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534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12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B0F0"/>
                          </a:solidFill>
                          <a:effectLst/>
                          <a:latin typeface="Arial" panose="020B0604020202020204" pitchFamily="34" charset="0"/>
                        </a:rPr>
                        <a:t>0.7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207626">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Wages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59,439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57339">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dirty="0">
                          <a:solidFill>
                            <a:srgbClr val="000000"/>
                          </a:solidFill>
                          <a:effectLst/>
                          <a:latin typeface="Arial" panose="020B0604020202020204" pitchFamily="34" charset="0"/>
                        </a:rPr>
                        <a:t>Social insurance contributions (arrears since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9,649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dirty="0" err="1">
                          <a:solidFill>
                            <a:srgbClr val="000000"/>
                          </a:solidFill>
                          <a:effectLst/>
                          <a:latin typeface="Arial" panose="020B0604020202020204" pitchFamily="34" charset="0"/>
                        </a:rPr>
                        <a:t>n.a</a:t>
                      </a:r>
                      <a:r>
                        <a:rPr lang="en-US" sz="1000" b="0" i="0" u="none" strike="noStrike" dirty="0">
                          <a:solidFill>
                            <a:srgbClr val="000000"/>
                          </a:solidFill>
                          <a:effectLst/>
                          <a:latin typeface="Arial" panose="020B0604020202020204" pitchFamily="34" charset="0"/>
                        </a:rPr>
                        <a:t>.</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B0F0"/>
                          </a:solidFill>
                          <a:effectLst/>
                          <a:latin typeface="Arial" panose="020B0604020202020204" pitchFamily="34" charset="0"/>
                        </a:rPr>
                        <a:t>434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n.a.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440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07626">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Other tax (arrears since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1,681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n.a.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B0F0"/>
                          </a:solidFill>
                          <a:effectLst/>
                          <a:latin typeface="Arial" panose="020B0604020202020204" pitchFamily="34" charset="0"/>
                        </a:rPr>
                        <a:t>88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dirty="0" err="1">
                          <a:solidFill>
                            <a:srgbClr val="000000"/>
                          </a:solidFill>
                          <a:effectLst/>
                          <a:latin typeface="Arial" panose="020B0604020202020204" pitchFamily="34" charset="0"/>
                        </a:rPr>
                        <a:t>n.a</a:t>
                      </a:r>
                      <a:r>
                        <a:rPr lang="en-US" sz="1000" b="0" i="0" u="none" strike="noStrike" dirty="0">
                          <a:solidFill>
                            <a:srgbClr val="000000"/>
                          </a:solidFill>
                          <a:effectLst/>
                          <a:latin typeface="Arial" panose="020B0604020202020204" pitchFamily="34" charset="0"/>
                        </a:rPr>
                        <a:t>.</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94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5.2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07626">
                <a:tc>
                  <a:txBody>
                    <a:bodyPr/>
                    <a:lstStyle/>
                    <a:p>
                      <a:pPr algn="r" rtl="0" fontAlgn="ctr"/>
                      <a:r>
                        <a:rPr lang="en-US" sz="1000" b="1" i="0" u="none" strike="noStrike" dirty="0">
                          <a:solidFill>
                            <a:srgbClr val="000000"/>
                          </a:solidFill>
                          <a:effectLst/>
                          <a:latin typeface="Arial" panose="020B0604020202020204" pitchFamily="34" charset="0"/>
                        </a:rPr>
                        <a:t>2</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0000"/>
                          </a:solidFill>
                          <a:effectLst/>
                          <a:latin typeface="Arial" panose="020B0604020202020204" pitchFamily="34" charset="0"/>
                        </a:rPr>
                        <a:t>Interest</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38,051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617346">
                <a:tc>
                  <a:txBody>
                    <a:bodyPr/>
                    <a:lstStyle/>
                    <a:p>
                      <a:pPr algn="r" rtl="0" fontAlgn="ctr"/>
                      <a:r>
                        <a:rPr lang="en-US" sz="1000" b="1" i="0" u="none" strike="noStrike" dirty="0">
                          <a:solidFill>
                            <a:srgbClr val="000000"/>
                          </a:solidFill>
                          <a:effectLst/>
                          <a:latin typeface="Arial" panose="020B0604020202020204" pitchFamily="34" charset="0"/>
                        </a:rPr>
                        <a:t>3</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dirty="0">
                          <a:solidFill>
                            <a:srgbClr val="000000"/>
                          </a:solidFill>
                          <a:effectLst/>
                          <a:latin typeface="Arial" panose="020B0604020202020204" pitchFamily="34" charset="0"/>
                        </a:rPr>
                        <a:t>Operational &amp; Maintenance (court decision, maintenance, goods/services, other)</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36,441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4,227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3,818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0000"/>
                          </a:solidFill>
                          <a:effectLst/>
                          <a:latin typeface="Arial" panose="020B0604020202020204" pitchFamily="34" charset="0"/>
                        </a:rPr>
                        <a:t>6,165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0000"/>
                          </a:solidFill>
                          <a:effectLst/>
                          <a:latin typeface="Arial" panose="020B0604020202020204" pitchFamily="34" charset="0"/>
                        </a:rPr>
                        <a:t>6,963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3,145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10.5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207626">
                <a:tc>
                  <a:txBody>
                    <a:bodyPr/>
                    <a:lstStyle/>
                    <a:p>
                      <a:pPr algn="r" rtl="0" fontAlgn="ctr"/>
                      <a:r>
                        <a:rPr lang="en-US" sz="1000" b="1" i="0" u="none" strike="noStrike" dirty="0">
                          <a:solidFill>
                            <a:srgbClr val="000000"/>
                          </a:solidFill>
                          <a:effectLst/>
                          <a:latin typeface="Arial" panose="020B0604020202020204" pitchFamily="34" charset="0"/>
                        </a:rPr>
                        <a:t>4</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0000"/>
                          </a:solidFill>
                          <a:effectLst/>
                          <a:latin typeface="Arial" panose="020B0604020202020204" pitchFamily="34" charset="0"/>
                        </a:rPr>
                        <a:t>Subsidies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2,191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dirty="0">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207626">
                <a:tc>
                  <a:txBody>
                    <a:bodyPr/>
                    <a:lstStyle/>
                    <a:p>
                      <a:pPr algn="r" rtl="0" fontAlgn="ctr"/>
                      <a:r>
                        <a:rPr lang="en-US" sz="1000" b="1" i="0" u="none" strike="noStrike" dirty="0">
                          <a:solidFill>
                            <a:srgbClr val="000000"/>
                          </a:solidFill>
                          <a:effectLst/>
                          <a:latin typeface="Arial" panose="020B0604020202020204" pitchFamily="34" charset="0"/>
                        </a:rPr>
                        <a:t>5</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0000"/>
                          </a:solidFill>
                          <a:effectLst/>
                          <a:latin typeface="Arial" panose="020B0604020202020204" pitchFamily="34" charset="0"/>
                        </a:rPr>
                        <a:t>Social insurance outlays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125,622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357339">
                <a:tc>
                  <a:txBody>
                    <a:bodyPr/>
                    <a:lstStyle/>
                    <a:p>
                      <a:pPr algn="r" rtl="0" fontAlgn="ctr"/>
                      <a:r>
                        <a:rPr lang="en-US" sz="1000" b="1" i="0" u="none" strike="noStrike" dirty="0">
                          <a:solidFill>
                            <a:srgbClr val="000000"/>
                          </a:solidFill>
                          <a:effectLst/>
                          <a:latin typeface="Arial" panose="020B0604020202020204" pitchFamily="34" charset="0"/>
                        </a:rPr>
                        <a:t>6</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0000"/>
                          </a:solidFill>
                          <a:effectLst/>
                          <a:latin typeface="Arial" panose="020B0604020202020204" pitchFamily="34" charset="0"/>
                        </a:rPr>
                        <a:t>Expenditure for owner's in value-compensation</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2,504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207626">
                <a:tc>
                  <a:txBody>
                    <a:bodyPr/>
                    <a:lstStyle/>
                    <a:p>
                      <a:pPr algn="r" rtl="0" fontAlgn="ctr"/>
                      <a:r>
                        <a:rPr lang="en-US" sz="1000" b="0" i="0" u="none" strike="noStrike" dirty="0">
                          <a:solidFill>
                            <a:srgbClr val="000000"/>
                          </a:solidFill>
                          <a:effectLst/>
                          <a:latin typeface="Arial" panose="020B0604020202020204" pitchFamily="34" charset="0"/>
                        </a:rPr>
                        <a:t>7</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B0F0"/>
                          </a:solidFill>
                          <a:effectLst/>
                          <a:latin typeface="Arial" panose="020B0604020202020204" pitchFamily="34" charset="0"/>
                        </a:rPr>
                        <a:t>Local budget expenditure</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34,854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8,701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8,445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17,025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22,016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13,571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B0F0"/>
                          </a:solidFill>
                          <a:effectLst/>
                          <a:latin typeface="Arial" panose="020B0604020202020204" pitchFamily="34" charset="0"/>
                        </a:rPr>
                        <a:t>24.2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07626">
                <a:tc>
                  <a:txBody>
                    <a:bodyPr/>
                    <a:lstStyle/>
                    <a:p>
                      <a:pPr algn="r" rtl="0" fontAlgn="ctr"/>
                      <a:r>
                        <a:rPr lang="en-US" sz="1000" b="1" i="0" u="none" strike="noStrike" dirty="0">
                          <a:solidFill>
                            <a:srgbClr val="000000"/>
                          </a:solidFill>
                          <a:effectLst/>
                          <a:latin typeface="Arial" panose="020B0604020202020204" pitchFamily="34" charset="0"/>
                        </a:rPr>
                        <a:t>8</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a:solidFill>
                            <a:srgbClr val="000000"/>
                          </a:solidFill>
                          <a:effectLst/>
                          <a:latin typeface="Arial" panose="020B0604020202020204" pitchFamily="34" charset="0"/>
                        </a:rPr>
                        <a:t>Other expenditures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24,765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dirty="0">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7626">
                <a:tc>
                  <a:txBody>
                    <a:bodyPr/>
                    <a:lstStyle/>
                    <a:p>
                      <a:pPr algn="l" rtl="0" fontAlgn="ctr"/>
                      <a:r>
                        <a:rPr lang="en-US" sz="1000" b="1" i="0" u="none" strike="noStrike" dirty="0">
                          <a:solidFill>
                            <a:srgbClr val="000000"/>
                          </a:solidFill>
                          <a:effectLst/>
                          <a:latin typeface="Arial" panose="020B0604020202020204" pitchFamily="34" charset="0"/>
                        </a:rPr>
                        <a:t>  II.</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a:solidFill>
                            <a:srgbClr val="000000"/>
                          </a:solidFill>
                          <a:effectLst/>
                          <a:latin typeface="Arial" panose="020B0604020202020204" pitchFamily="34" charset="0"/>
                        </a:rPr>
                        <a:t>Capital expenditures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72,827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2,572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2,530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4,633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5,906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3,376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5.5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dirty="0" err="1">
                          <a:solidFill>
                            <a:srgbClr val="000000"/>
                          </a:solidFill>
                          <a:effectLst/>
                          <a:latin typeface="Arial" panose="020B0604020202020204" pitchFamily="34" charset="0"/>
                        </a:rPr>
                        <a:t>n.a</a:t>
                      </a:r>
                      <a:r>
                        <a:rPr lang="en-US" sz="1000" b="1" i="0" u="none" strike="noStrike" dirty="0">
                          <a:solidFill>
                            <a:srgbClr val="000000"/>
                          </a:solidFill>
                          <a:effectLst/>
                          <a:latin typeface="Arial" panose="020B0604020202020204" pitchFamily="34" charset="0"/>
                        </a:rPr>
                        <a:t>.</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7626">
                <a:tc>
                  <a:txBody>
                    <a:bodyPr/>
                    <a:lstStyle/>
                    <a:p>
                      <a:pPr algn="r" rtl="0" fontAlgn="ctr"/>
                      <a:r>
                        <a:rPr lang="en-US" sz="1000" b="0" i="0" u="none" strike="noStrike" dirty="0">
                          <a:solidFill>
                            <a:srgbClr val="000000"/>
                          </a:solidFill>
                          <a:effectLst/>
                          <a:latin typeface="Arial" panose="020B0604020202020204" pitchFamily="34" charset="0"/>
                        </a:rPr>
                        <a:t>1</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en-US" sz="1000" b="0" i="0" u="none" strike="noStrike">
                          <a:solidFill>
                            <a:srgbClr val="000000"/>
                          </a:solidFill>
                          <a:effectLst/>
                          <a:latin typeface="Arial" panose="020B0604020202020204" pitchFamily="34" charset="0"/>
                        </a:rPr>
                        <a:t>Domestically financing</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45,891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2,572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B0F0"/>
                          </a:solidFill>
                          <a:effectLst/>
                          <a:latin typeface="Arial" panose="020B0604020202020204" pitchFamily="34" charset="0"/>
                        </a:rPr>
                        <a:t>2,530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4,633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5,906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3,376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B0F0"/>
                          </a:solidFill>
                          <a:effectLst/>
                          <a:latin typeface="Arial" panose="020B0604020202020204" pitchFamily="34" charset="0"/>
                        </a:rPr>
                        <a:t>5.5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5"/>
                  </a:ext>
                </a:extLst>
              </a:tr>
              <a:tr h="207626">
                <a:tc>
                  <a:txBody>
                    <a:bodyPr/>
                    <a:lstStyle/>
                    <a:p>
                      <a:pPr algn="r" rtl="0" fontAlgn="ctr"/>
                      <a:r>
                        <a:rPr lang="en-US" sz="1000" b="0" i="0" u="none" strike="noStrike" dirty="0">
                          <a:solidFill>
                            <a:srgbClr val="000000"/>
                          </a:solidFill>
                          <a:effectLst/>
                          <a:latin typeface="Arial" panose="020B0604020202020204" pitchFamily="34" charset="0"/>
                        </a:rPr>
                        <a:t>2</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Foreign financed (out of TSA)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panose="020B0604020202020204" pitchFamily="34" charset="0"/>
                        </a:rPr>
                        <a:t>26,936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195327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71014" y="174159"/>
            <a:ext cx="7759976" cy="857250"/>
          </a:xfrm>
          <a:prstGeom prst="rect">
            <a:avLst/>
          </a:prstGeom>
        </p:spPr>
        <p:txBody>
          <a:bodyPr>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stStyle>
          <a:p>
            <a:r>
              <a:rPr lang="en-US" sz="2400" b="1" dirty="0">
                <a:solidFill>
                  <a:srgbClr val="3C745F"/>
                </a:solidFill>
              </a:rPr>
              <a:t>PEFA</a:t>
            </a:r>
            <a:r>
              <a:rPr lang="en-US" sz="2400" dirty="0">
                <a:solidFill>
                  <a:srgbClr val="3C745F"/>
                </a:solidFill>
              </a:rPr>
              <a:t> </a:t>
            </a:r>
            <a:r>
              <a:rPr lang="en-US" sz="2400" b="1" dirty="0">
                <a:solidFill>
                  <a:srgbClr val="3C745F"/>
                </a:solidFill>
              </a:rPr>
              <a:t>Pillar five: Predictability and control in budget execution: PI22 – Expenditure arrears </a:t>
            </a:r>
          </a:p>
        </p:txBody>
      </p:sp>
      <p:pic>
        <p:nvPicPr>
          <p:cNvPr id="9" name="Picture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2453" y="268456"/>
            <a:ext cx="810816" cy="810816"/>
          </a:xfrm>
          <a:prstGeom prst="rect">
            <a:avLst/>
          </a:prstGeom>
        </p:spPr>
      </p:pic>
      <p:sp>
        <p:nvSpPr>
          <p:cNvPr id="3" name="Rectangle 2">
            <a:extLst>
              <a:ext uri="{FF2B5EF4-FFF2-40B4-BE49-F238E27FC236}">
                <a16:creationId xmlns:a16="http://schemas.microsoft.com/office/drawing/2014/main" id="{95991775-9064-4DB1-81C7-54BAED6AF73B}"/>
              </a:ext>
            </a:extLst>
          </p:cNvPr>
          <p:cNvSpPr/>
          <p:nvPr/>
        </p:nvSpPr>
        <p:spPr>
          <a:xfrm>
            <a:off x="2593008" y="4190186"/>
            <a:ext cx="6237954"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While the stock of historic expenditure arrears was largely cleared, </a:t>
            </a:r>
            <a:r>
              <a:rPr lang="en-US" sz="1200" dirty="0">
                <a:solidFill>
                  <a:srgbClr val="C00000"/>
                </a:solidFill>
                <a:latin typeface="Arial" panose="020B0604020202020204" pitchFamily="34" charset="0"/>
                <a:cs typeface="Arial" panose="020B0604020202020204" pitchFamily="34" charset="0"/>
              </a:rPr>
              <a:t>it was not possible to fully prevent new arrears and MOF does not have a systemic reporting approach to monitor arrears through the treasury system. </a:t>
            </a:r>
          </a:p>
        </p:txBody>
      </p:sp>
      <p:graphicFrame>
        <p:nvGraphicFramePr>
          <p:cNvPr id="4" name="Table 3">
            <a:extLst>
              <a:ext uri="{FF2B5EF4-FFF2-40B4-BE49-F238E27FC236}">
                <a16:creationId xmlns:a16="http://schemas.microsoft.com/office/drawing/2014/main" id="{A00C1C36-35F2-45F0-903C-6AFDD7CACB41}"/>
              </a:ext>
            </a:extLst>
          </p:cNvPr>
          <p:cNvGraphicFramePr>
            <a:graphicFrameLocks noGrp="1"/>
          </p:cNvGraphicFramePr>
          <p:nvPr>
            <p:extLst>
              <p:ext uri="{D42A27DB-BD31-4B8C-83A1-F6EECF244321}">
                <p14:modId xmlns:p14="http://schemas.microsoft.com/office/powerpoint/2010/main" val="4100776462"/>
              </p:ext>
            </p:extLst>
          </p:nvPr>
        </p:nvGraphicFramePr>
        <p:xfrm>
          <a:off x="2647052" y="1386314"/>
          <a:ext cx="5997126" cy="2689925"/>
        </p:xfrm>
        <a:graphic>
          <a:graphicData uri="http://schemas.openxmlformats.org/drawingml/2006/table">
            <a:tbl>
              <a:tblPr firstRow="1" firstCol="1" bandRow="1">
                <a:tableStyleId>{5C22544A-7EE6-4342-B048-85BDC9FD1C3A}</a:tableStyleId>
              </a:tblPr>
              <a:tblGrid>
                <a:gridCol w="335045">
                  <a:extLst>
                    <a:ext uri="{9D8B030D-6E8A-4147-A177-3AD203B41FA5}">
                      <a16:colId xmlns:a16="http://schemas.microsoft.com/office/drawing/2014/main" val="2208417746"/>
                    </a:ext>
                  </a:extLst>
                </a:gridCol>
                <a:gridCol w="1226743">
                  <a:extLst>
                    <a:ext uri="{9D8B030D-6E8A-4147-A177-3AD203B41FA5}">
                      <a16:colId xmlns:a16="http://schemas.microsoft.com/office/drawing/2014/main" val="2679571359"/>
                    </a:ext>
                  </a:extLst>
                </a:gridCol>
                <a:gridCol w="372718">
                  <a:extLst>
                    <a:ext uri="{9D8B030D-6E8A-4147-A177-3AD203B41FA5}">
                      <a16:colId xmlns:a16="http://schemas.microsoft.com/office/drawing/2014/main" val="2224722509"/>
                    </a:ext>
                  </a:extLst>
                </a:gridCol>
                <a:gridCol w="4062620">
                  <a:extLst>
                    <a:ext uri="{9D8B030D-6E8A-4147-A177-3AD203B41FA5}">
                      <a16:colId xmlns:a16="http://schemas.microsoft.com/office/drawing/2014/main" val="1708829966"/>
                    </a:ext>
                  </a:extLst>
                </a:gridCol>
              </a:tblGrid>
              <a:tr h="440246">
                <a:tc>
                  <a:txBody>
                    <a:bodyPr/>
                    <a:lstStyle/>
                    <a:p>
                      <a:pPr marL="0" marR="0" algn="just">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PI-22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Expenditure arrears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gn="ctr">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  C+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nchor="ctr"/>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Score justification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extLst>
                  <a:ext uri="{0D108BD9-81ED-4DB2-BD59-A6C34878D82A}">
                    <a16:rowId xmlns:a16="http://schemas.microsoft.com/office/drawing/2014/main" val="250008358"/>
                  </a:ext>
                </a:extLst>
              </a:tr>
              <a:tr h="880491">
                <a:tc>
                  <a:txBody>
                    <a:bodyPr/>
                    <a:lstStyle/>
                    <a:p>
                      <a:pPr marL="0" marR="0" algn="just">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(i)</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Stock of expenditure arrears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gn="ctr">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 B</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nchor="ctr"/>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The stock of expenditure arrears at the end of 2016 and 2015 was less than 6% of total actual expenditures for the respective years.</a:t>
                      </a:r>
                      <a:br>
                        <a:rPr lang="en-US" sz="1400" dirty="0">
                          <a:effectLst/>
                          <a:latin typeface="Arial" panose="020B0604020202020204" pitchFamily="34" charset="0"/>
                          <a:cs typeface="Arial" panose="020B0604020202020204" pitchFamily="34" charset="0"/>
                        </a:rPr>
                      </a:b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extLst>
                  <a:ext uri="{0D108BD9-81ED-4DB2-BD59-A6C34878D82A}">
                    <a16:rowId xmlns:a16="http://schemas.microsoft.com/office/drawing/2014/main" val="3541556404"/>
                  </a:ext>
                </a:extLst>
              </a:tr>
              <a:tr h="1320737">
                <a:tc>
                  <a:txBody>
                    <a:bodyPr/>
                    <a:lstStyle/>
                    <a:p>
                      <a:pPr marL="0" marR="0" algn="just">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(ii)</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Expenditure arrears monitoring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gn="ctr">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  C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nchor="ctr"/>
                </a:tc>
                <a:tc>
                  <a:txBody>
                    <a:bodyPr/>
                    <a:lstStyle/>
                    <a:p>
                      <a:pPr marL="0" marR="5461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The standard frequency of production of arrears monitoring reports is every four months. </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Annual monitoring report for 2016, including the stock and composition of expenditures arrears, was available on the </a:t>
                      </a:r>
                      <a:r>
                        <a:rPr lang="en-US" sz="1400" dirty="0" err="1">
                          <a:effectLst/>
                          <a:latin typeface="Arial" panose="020B0604020202020204" pitchFamily="34" charset="0"/>
                          <a:cs typeface="Arial" panose="020B0604020202020204" pitchFamily="34" charset="0"/>
                        </a:rPr>
                        <a:t>MoF</a:t>
                      </a:r>
                      <a:r>
                        <a:rPr lang="en-US" sz="1400" dirty="0">
                          <a:effectLst/>
                          <a:latin typeface="Arial" panose="020B0604020202020204" pitchFamily="34" charset="0"/>
                          <a:cs typeface="Arial" panose="020B0604020202020204" pitchFamily="34" charset="0"/>
                        </a:rPr>
                        <a:t> website at the time of the assessment.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extLst>
                  <a:ext uri="{0D108BD9-81ED-4DB2-BD59-A6C34878D82A}">
                    <a16:rowId xmlns:a16="http://schemas.microsoft.com/office/drawing/2014/main" val="2915000990"/>
                  </a:ext>
                </a:extLst>
              </a:tr>
            </a:tbl>
          </a:graphicData>
        </a:graphic>
      </p:graphicFrame>
      <p:graphicFrame>
        <p:nvGraphicFramePr>
          <p:cNvPr id="8" name="Table 7">
            <a:extLst>
              <a:ext uri="{FF2B5EF4-FFF2-40B4-BE49-F238E27FC236}">
                <a16:creationId xmlns:a16="http://schemas.microsoft.com/office/drawing/2014/main" id="{92BF4D8F-6A12-4A89-8FCC-83396FD0B903}"/>
              </a:ext>
            </a:extLst>
          </p:cNvPr>
          <p:cNvGraphicFramePr>
            <a:graphicFrameLocks noGrp="1"/>
          </p:cNvGraphicFramePr>
          <p:nvPr>
            <p:extLst>
              <p:ext uri="{D42A27DB-BD31-4B8C-83A1-F6EECF244321}">
                <p14:modId xmlns:p14="http://schemas.microsoft.com/office/powerpoint/2010/main" val="3266635866"/>
              </p:ext>
            </p:extLst>
          </p:nvPr>
        </p:nvGraphicFramePr>
        <p:xfrm>
          <a:off x="231209" y="1283154"/>
          <a:ext cx="2099279" cy="2907032"/>
        </p:xfrm>
        <a:graphic>
          <a:graphicData uri="http://schemas.openxmlformats.org/drawingml/2006/table">
            <a:tbl>
              <a:tblPr firstRow="1" bandRow="1">
                <a:tableStyleId>{5A111915-BE36-4E01-A7E5-04B1672EAD32}</a:tableStyleId>
              </a:tblPr>
              <a:tblGrid>
                <a:gridCol w="2099279">
                  <a:extLst>
                    <a:ext uri="{9D8B030D-6E8A-4147-A177-3AD203B41FA5}">
                      <a16:colId xmlns:a16="http://schemas.microsoft.com/office/drawing/2014/main" val="20000"/>
                    </a:ext>
                  </a:extLst>
                </a:gridCol>
              </a:tblGrid>
              <a:tr h="280035">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dirty="0">
                          <a:ln>
                            <a:noFill/>
                          </a:ln>
                          <a:effectLst/>
                          <a:uLnTx/>
                          <a:uFillTx/>
                        </a:rPr>
                        <a:t>PI-22 measures</a:t>
                      </a:r>
                      <a:endPar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Arial"/>
                      </a:endParaRPr>
                    </a:p>
                  </a:txBody>
                  <a:tcPr marL="51435" marR="51435" marT="25718" marB="25718"/>
                </a:tc>
                <a:extLst>
                  <a:ext uri="{0D108BD9-81ED-4DB2-BD59-A6C34878D82A}">
                    <a16:rowId xmlns:a16="http://schemas.microsoft.com/office/drawing/2014/main" val="10000"/>
                  </a:ext>
                </a:extLst>
              </a:tr>
              <a:tr h="2337435">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285750" indent="-285750">
                        <a:buFont typeface="Arial" panose="020B0604020202020204" pitchFamily="34" charset="0"/>
                        <a:buChar char="•"/>
                      </a:pPr>
                      <a:r>
                        <a:rPr lang="en-US" sz="1400" dirty="0">
                          <a:effectLst/>
                        </a:rPr>
                        <a:t>Extent to which:</a:t>
                      </a:r>
                    </a:p>
                    <a:p>
                      <a:pPr marL="285750" indent="-285750">
                        <a:buFont typeface="Arial" panose="020B0604020202020204" pitchFamily="34" charset="0"/>
                        <a:buChar char="•"/>
                      </a:pPr>
                      <a:endParaRPr lang="en-US" sz="1400" dirty="0">
                        <a:effectLst/>
                      </a:endParaRPr>
                    </a:p>
                    <a:p>
                      <a:pPr marL="342900" indent="0">
                        <a:buFont typeface="Wingdings" panose="05000000000000000000" pitchFamily="2" charset="2"/>
                        <a:buChar char="ü"/>
                      </a:pPr>
                      <a:r>
                        <a:rPr lang="en-US" sz="1400" dirty="0">
                          <a:effectLst/>
                        </a:rPr>
                        <a:t>there is a stock of arrears (PI-22i);</a:t>
                      </a:r>
                    </a:p>
                    <a:p>
                      <a:pPr marL="342900" indent="0">
                        <a:buFont typeface="Wingdings" panose="05000000000000000000" pitchFamily="2" charset="2"/>
                        <a:buChar char="ü"/>
                      </a:pPr>
                      <a:endParaRPr lang="en-US" sz="1400" dirty="0">
                        <a:effectLst/>
                      </a:endParaRPr>
                    </a:p>
                    <a:p>
                      <a:pPr marL="342900" indent="0">
                        <a:buFont typeface="Wingdings" panose="05000000000000000000" pitchFamily="2" charset="2"/>
                        <a:buChar char="ü"/>
                      </a:pPr>
                      <a:r>
                        <a:rPr lang="en-US" sz="1400" dirty="0">
                          <a:effectLst/>
                        </a:rPr>
                        <a:t>a systemic problem in this regard is being addressed and brought under control (PI22-ii)</a:t>
                      </a:r>
                      <a:endParaRPr lang="en-US" sz="1400" dirty="0"/>
                    </a:p>
                    <a:p>
                      <a:pPr marL="0" indent="0">
                        <a:buFont typeface="Arial" panose="020B0604020202020204" pitchFamily="34" charset="0"/>
                        <a:buNone/>
                      </a:pPr>
                      <a:endParaRPr lang="en-US" sz="1500" dirty="0"/>
                    </a:p>
                  </a:txBody>
                  <a:tcPr marL="51435" marR="51435" marT="25718" marB="25718"/>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D2544EC5-36D0-4846-B162-459E2DC7DB0C}"/>
              </a:ext>
            </a:extLst>
          </p:cNvPr>
          <p:cNvSpPr/>
          <p:nvPr/>
        </p:nvSpPr>
        <p:spPr>
          <a:xfrm>
            <a:off x="4426777" y="953780"/>
            <a:ext cx="2274982" cy="369332"/>
          </a:xfrm>
          <a:prstGeom prst="rect">
            <a:avLst/>
          </a:prstGeom>
        </p:spPr>
        <p:txBody>
          <a:bodyPr wrap="none">
            <a:spAutoFit/>
          </a:bodyPr>
          <a:lstStyle/>
          <a:p>
            <a:r>
              <a:rPr lang="en-US" sz="1800" b="1" dirty="0">
                <a:solidFill>
                  <a:schemeClr val="accent6">
                    <a:lumMod val="75000"/>
                  </a:schemeClr>
                </a:solidFill>
              </a:rPr>
              <a:t>Albania PEFA 2017</a:t>
            </a:r>
          </a:p>
        </p:txBody>
      </p:sp>
      <p:sp>
        <p:nvSpPr>
          <p:cNvPr id="2" name="TextBox 1">
            <a:extLst>
              <a:ext uri="{FF2B5EF4-FFF2-40B4-BE49-F238E27FC236}">
                <a16:creationId xmlns:a16="http://schemas.microsoft.com/office/drawing/2014/main" id="{D706A0F5-4488-4B27-B901-9BF8EC1CA5D4}"/>
              </a:ext>
            </a:extLst>
          </p:cNvPr>
          <p:cNvSpPr txBox="1"/>
          <p:nvPr/>
        </p:nvSpPr>
        <p:spPr>
          <a:xfrm>
            <a:off x="172996" y="4321046"/>
            <a:ext cx="2157492" cy="553998"/>
          </a:xfrm>
          <a:prstGeom prst="rect">
            <a:avLst/>
          </a:prstGeom>
          <a:noFill/>
        </p:spPr>
        <p:txBody>
          <a:bodyPr wrap="square" rtlCol="0">
            <a:spAutoFit/>
          </a:bodyPr>
          <a:lstStyle/>
          <a:p>
            <a:r>
              <a:rPr lang="en-US" sz="1000" i="1" dirty="0"/>
              <a:t>Source: World Bank presentation of Albania 2017 PEFA assessment results.</a:t>
            </a:r>
          </a:p>
        </p:txBody>
      </p:sp>
    </p:spTree>
    <p:extLst>
      <p:ext uri="{BB962C8B-B14F-4D97-AF65-F5344CB8AC3E}">
        <p14:creationId xmlns:p14="http://schemas.microsoft.com/office/powerpoint/2010/main" val="246422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9</a:t>
            </a:fld>
            <a:endParaRPr lang="en"/>
          </a:p>
        </p:txBody>
      </p:sp>
      <p:pic>
        <p:nvPicPr>
          <p:cNvPr id="1026"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4" name="Rectangle 3"/>
          <p:cNvSpPr/>
          <p:nvPr/>
        </p:nvSpPr>
        <p:spPr>
          <a:xfrm>
            <a:off x="1304750" y="830221"/>
            <a:ext cx="6651180" cy="347788"/>
          </a:xfrm>
          <a:prstGeom prst="rect">
            <a:avLst/>
          </a:prstGeom>
        </p:spPr>
        <p:txBody>
          <a:bodyPr wrap="none">
            <a:spAutoFit/>
          </a:bodyPr>
          <a:lstStyle/>
          <a:p>
            <a:pPr lvl="0">
              <a:lnSpc>
                <a:spcPct val="83333"/>
              </a:lnSpc>
            </a:pPr>
            <a:r>
              <a:rPr lang="en-US" sz="2000" b="1" dirty="0">
                <a:solidFill>
                  <a:srgbClr val="0070C0"/>
                </a:solidFill>
                <a:latin typeface="Nixie One"/>
                <a:ea typeface="Nixie One"/>
                <a:cs typeface="Nixie One"/>
                <a:sym typeface="Nixie One"/>
              </a:rPr>
              <a:t>Phases of expenditures arrears’ managing in Albania</a:t>
            </a:r>
          </a:p>
        </p:txBody>
      </p:sp>
      <p:sp>
        <p:nvSpPr>
          <p:cNvPr id="5" name="TextBox 4"/>
          <p:cNvSpPr txBox="1"/>
          <p:nvPr/>
        </p:nvSpPr>
        <p:spPr>
          <a:xfrm>
            <a:off x="109728" y="1309420"/>
            <a:ext cx="677108" cy="2092148"/>
          </a:xfrm>
          <a:prstGeom prst="rect">
            <a:avLst/>
          </a:prstGeom>
          <a:noFill/>
        </p:spPr>
        <p:txBody>
          <a:bodyPr vert="vert270" wrap="square" rtlCol="0">
            <a:spAutoFit/>
          </a:bodyPr>
          <a:lstStyle/>
          <a:p>
            <a:r>
              <a:rPr lang="en-US" sz="1800" b="1" dirty="0">
                <a:solidFill>
                  <a:srgbClr val="0070C0"/>
                </a:solidFill>
              </a:rPr>
              <a:t>Treasury System</a:t>
            </a:r>
          </a:p>
          <a:p>
            <a:endParaRPr lang="en-US" b="1" dirty="0">
              <a:solidFill>
                <a:srgbClr val="0070C0"/>
              </a:solidFill>
            </a:endParaRPr>
          </a:p>
        </p:txBody>
      </p:sp>
      <p:sp>
        <p:nvSpPr>
          <p:cNvPr id="6" name="TextBox 5"/>
          <p:cNvSpPr txBox="1"/>
          <p:nvPr/>
        </p:nvSpPr>
        <p:spPr>
          <a:xfrm rot="16200000">
            <a:off x="7959830" y="1966569"/>
            <a:ext cx="2092148" cy="369332"/>
          </a:xfrm>
          <a:prstGeom prst="rect">
            <a:avLst/>
          </a:prstGeom>
          <a:noFill/>
          <a:scene3d>
            <a:camera prst="orthographicFront">
              <a:rot lat="600000" lon="0" rev="0"/>
            </a:camera>
            <a:lightRig rig="threePt" dir="t"/>
          </a:scene3d>
        </p:spPr>
        <p:txBody>
          <a:bodyPr wrap="square" rtlCol="0">
            <a:spAutoFit/>
          </a:bodyPr>
          <a:lstStyle/>
          <a:p>
            <a:r>
              <a:rPr lang="en-US" sz="1800" b="1" dirty="0">
                <a:solidFill>
                  <a:srgbClr val="00B050"/>
                </a:solidFill>
              </a:rPr>
              <a:t>Bank of Albania</a:t>
            </a:r>
          </a:p>
        </p:txBody>
      </p:sp>
      <p:pic>
        <p:nvPicPr>
          <p:cNvPr id="1027" name="Picture 3"/>
          <p:cNvPicPr>
            <a:picLocks noChangeAspect="1" noChangeArrowheads="1"/>
          </p:cNvPicPr>
          <p:nvPr/>
        </p:nvPicPr>
        <p:blipFill>
          <a:blip r:embed="rId4"/>
          <a:srcRect/>
          <a:stretch>
            <a:fillRect/>
          </a:stretch>
        </p:blipFill>
        <p:spPr bwMode="auto">
          <a:xfrm>
            <a:off x="0" y="0"/>
            <a:ext cx="1259128" cy="1185062"/>
          </a:xfrm>
          <a:prstGeom prst="rect">
            <a:avLst/>
          </a:prstGeom>
          <a:noFill/>
          <a:ln w="9525">
            <a:noFill/>
            <a:miter lim="800000"/>
            <a:headEnd/>
            <a:tailEnd/>
          </a:ln>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459" y="163896"/>
            <a:ext cx="1203541" cy="94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322024" y="3684814"/>
            <a:ext cx="1821976" cy="1458686"/>
          </a:xfrm>
          <a:prstGeom prst="rect">
            <a:avLst/>
          </a:prstGeom>
          <a:noFill/>
          <a:ln>
            <a:noFill/>
          </a:ln>
        </p:spPr>
      </p:pic>
      <p:sp>
        <p:nvSpPr>
          <p:cNvPr id="10" name="TextBox 9"/>
          <p:cNvSpPr txBox="1"/>
          <p:nvPr/>
        </p:nvSpPr>
        <p:spPr>
          <a:xfrm>
            <a:off x="1265532" y="1185062"/>
            <a:ext cx="892454" cy="523220"/>
          </a:xfrm>
          <a:prstGeom prst="rect">
            <a:avLst/>
          </a:prstGeom>
          <a:noFill/>
        </p:spPr>
        <p:txBody>
          <a:bodyPr wrap="square" rtlCol="0">
            <a:spAutoFit/>
          </a:bodyPr>
          <a:lstStyle/>
          <a:p>
            <a:pPr algn="ctr"/>
            <a:r>
              <a:rPr lang="en-US" b="1" dirty="0">
                <a:latin typeface="+mj-lt"/>
              </a:rPr>
              <a:t>1</a:t>
            </a:r>
          </a:p>
          <a:p>
            <a:r>
              <a:rPr lang="en-US" b="1" dirty="0">
                <a:latin typeface="Agency FB" pitchFamily="34" charset="0"/>
              </a:rPr>
              <a:t>Requisition</a:t>
            </a:r>
          </a:p>
        </p:txBody>
      </p:sp>
      <p:sp>
        <p:nvSpPr>
          <p:cNvPr id="11" name="TextBox 10"/>
          <p:cNvSpPr txBox="1"/>
          <p:nvPr/>
        </p:nvSpPr>
        <p:spPr>
          <a:xfrm>
            <a:off x="2516428" y="1183841"/>
            <a:ext cx="1038760" cy="523220"/>
          </a:xfrm>
          <a:prstGeom prst="rect">
            <a:avLst/>
          </a:prstGeom>
          <a:noFill/>
        </p:spPr>
        <p:txBody>
          <a:bodyPr wrap="square" rtlCol="0">
            <a:spAutoFit/>
          </a:bodyPr>
          <a:lstStyle/>
          <a:p>
            <a:pPr algn="ctr"/>
            <a:r>
              <a:rPr lang="en-US" b="1" dirty="0">
                <a:latin typeface="+mn-lt"/>
              </a:rPr>
              <a:t>2</a:t>
            </a:r>
          </a:p>
          <a:p>
            <a:r>
              <a:rPr lang="en-US" b="1" dirty="0">
                <a:latin typeface="Agency FB" pitchFamily="34" charset="0"/>
              </a:rPr>
              <a:t>Commitment</a:t>
            </a:r>
          </a:p>
        </p:txBody>
      </p:sp>
      <p:sp>
        <p:nvSpPr>
          <p:cNvPr id="12" name="TextBox 11"/>
          <p:cNvSpPr txBox="1"/>
          <p:nvPr/>
        </p:nvSpPr>
        <p:spPr>
          <a:xfrm>
            <a:off x="3884371" y="1183844"/>
            <a:ext cx="907086" cy="523220"/>
          </a:xfrm>
          <a:prstGeom prst="rect">
            <a:avLst/>
          </a:prstGeom>
          <a:noFill/>
        </p:spPr>
        <p:txBody>
          <a:bodyPr wrap="square" rtlCol="0">
            <a:spAutoFit/>
          </a:bodyPr>
          <a:lstStyle/>
          <a:p>
            <a:pPr algn="ctr"/>
            <a:r>
              <a:rPr lang="en-US" b="1" dirty="0">
                <a:solidFill>
                  <a:schemeClr val="bg1">
                    <a:lumMod val="95000"/>
                  </a:schemeClr>
                </a:solidFill>
                <a:latin typeface="+mn-lt"/>
              </a:rPr>
              <a:t>3</a:t>
            </a:r>
          </a:p>
          <a:p>
            <a:r>
              <a:rPr lang="en-US" b="1" dirty="0">
                <a:solidFill>
                  <a:schemeClr val="bg1">
                    <a:lumMod val="95000"/>
                  </a:schemeClr>
                </a:solidFill>
                <a:latin typeface="Agency FB" pitchFamily="34" charset="0"/>
              </a:rPr>
              <a:t>Expenditure</a:t>
            </a:r>
          </a:p>
        </p:txBody>
      </p:sp>
      <p:sp>
        <p:nvSpPr>
          <p:cNvPr id="13" name="TextBox 12"/>
          <p:cNvSpPr txBox="1"/>
          <p:nvPr/>
        </p:nvSpPr>
        <p:spPr>
          <a:xfrm>
            <a:off x="5149901" y="1139953"/>
            <a:ext cx="987552" cy="707886"/>
          </a:xfrm>
          <a:prstGeom prst="rect">
            <a:avLst/>
          </a:prstGeom>
          <a:noFill/>
        </p:spPr>
        <p:txBody>
          <a:bodyPr wrap="square" rtlCol="0">
            <a:spAutoFit/>
          </a:bodyPr>
          <a:lstStyle/>
          <a:p>
            <a:pPr algn="ctr"/>
            <a:r>
              <a:rPr lang="en-US" b="1" dirty="0">
                <a:solidFill>
                  <a:schemeClr val="bg1">
                    <a:lumMod val="95000"/>
                  </a:schemeClr>
                </a:solidFill>
                <a:latin typeface="+mn-lt"/>
              </a:rPr>
              <a:t>4</a:t>
            </a:r>
          </a:p>
          <a:p>
            <a:pPr algn="ctr"/>
            <a:r>
              <a:rPr lang="en-US" b="1" dirty="0">
                <a:solidFill>
                  <a:schemeClr val="bg1">
                    <a:lumMod val="95000"/>
                  </a:schemeClr>
                </a:solidFill>
                <a:latin typeface="Agency FB" pitchFamily="34" charset="0"/>
              </a:rPr>
              <a:t>Payment </a:t>
            </a:r>
            <a:r>
              <a:rPr lang="en-US" sz="1000" dirty="0">
                <a:solidFill>
                  <a:schemeClr val="tx1"/>
                </a:solidFill>
                <a:latin typeface="Agency FB" pitchFamily="34" charset="0"/>
              </a:rPr>
              <a:t>(</a:t>
            </a:r>
            <a:r>
              <a:rPr lang="en-US" sz="1200" dirty="0">
                <a:solidFill>
                  <a:schemeClr val="tx1"/>
                </a:solidFill>
                <a:latin typeface="Agency FB" pitchFamily="34" charset="0"/>
              </a:rPr>
              <a:t>Centralized</a:t>
            </a:r>
            <a:r>
              <a:rPr lang="en-US" sz="1000" dirty="0">
                <a:solidFill>
                  <a:schemeClr val="tx1"/>
                </a:solidFill>
                <a:latin typeface="Agency FB" pitchFamily="34" charset="0"/>
              </a:rPr>
              <a:t>)</a:t>
            </a:r>
          </a:p>
        </p:txBody>
      </p:sp>
      <p:sp>
        <p:nvSpPr>
          <p:cNvPr id="14" name="TextBox 13"/>
          <p:cNvSpPr txBox="1"/>
          <p:nvPr/>
        </p:nvSpPr>
        <p:spPr>
          <a:xfrm>
            <a:off x="6408113" y="1191158"/>
            <a:ext cx="1075335" cy="523220"/>
          </a:xfrm>
          <a:prstGeom prst="rect">
            <a:avLst/>
          </a:prstGeom>
          <a:noFill/>
        </p:spPr>
        <p:txBody>
          <a:bodyPr wrap="square" rtlCol="0">
            <a:spAutoFit/>
          </a:bodyPr>
          <a:lstStyle/>
          <a:p>
            <a:pPr algn="ctr"/>
            <a:r>
              <a:rPr lang="en-US" b="1" dirty="0">
                <a:solidFill>
                  <a:schemeClr val="bg1">
                    <a:lumMod val="95000"/>
                  </a:schemeClr>
                </a:solidFill>
                <a:latin typeface="+mn-lt"/>
              </a:rPr>
              <a:t>5</a:t>
            </a:r>
            <a:r>
              <a:rPr lang="en-US" b="1" dirty="0">
                <a:solidFill>
                  <a:schemeClr val="bg1">
                    <a:lumMod val="95000"/>
                  </a:schemeClr>
                </a:solidFill>
                <a:latin typeface="Agency FB" pitchFamily="34" charset="0"/>
              </a:rPr>
              <a:t> </a:t>
            </a:r>
          </a:p>
          <a:p>
            <a:r>
              <a:rPr lang="en-US" b="1" dirty="0">
                <a:solidFill>
                  <a:schemeClr val="bg1">
                    <a:lumMod val="95000"/>
                  </a:schemeClr>
                </a:solidFill>
                <a:latin typeface="Agency FB" pitchFamily="34" charset="0"/>
              </a:rPr>
              <a:t>Reconciliation</a:t>
            </a:r>
          </a:p>
        </p:txBody>
      </p:sp>
      <p:sp>
        <p:nvSpPr>
          <p:cNvPr id="15" name="TextBox 14"/>
          <p:cNvSpPr txBox="1"/>
          <p:nvPr/>
        </p:nvSpPr>
        <p:spPr>
          <a:xfrm>
            <a:off x="1207008" y="1697126"/>
            <a:ext cx="1155802" cy="1338828"/>
          </a:xfrm>
          <a:prstGeom prst="rect">
            <a:avLst/>
          </a:prstGeom>
          <a:noFill/>
        </p:spPr>
        <p:txBody>
          <a:bodyPr wrap="square" rtlCol="0">
            <a:spAutoFit/>
          </a:bodyPr>
          <a:lstStyle/>
          <a:p>
            <a:r>
              <a:rPr lang="en-US" sz="1200" dirty="0">
                <a:latin typeface="Agency FB" pitchFamily="34" charset="0"/>
              </a:rPr>
              <a:t>Frozen medium term budget </a:t>
            </a:r>
          </a:p>
          <a:p>
            <a:endParaRPr lang="en-US" sz="700" b="1" dirty="0">
              <a:latin typeface="Agency FB" pitchFamily="34" charset="0"/>
            </a:endParaRPr>
          </a:p>
          <a:p>
            <a:endParaRPr lang="en-US" sz="700" b="1" dirty="0">
              <a:latin typeface="Agency FB" pitchFamily="34" charset="0"/>
            </a:endParaRPr>
          </a:p>
          <a:p>
            <a:endParaRPr lang="en-US" sz="700" b="1" dirty="0">
              <a:latin typeface="Agency FB" pitchFamily="34" charset="0"/>
            </a:endParaRPr>
          </a:p>
          <a:p>
            <a:r>
              <a:rPr lang="en-US" sz="1200" b="1" dirty="0">
                <a:solidFill>
                  <a:srgbClr val="FF0066"/>
                </a:solidFill>
                <a:latin typeface="Agency FB" pitchFamily="34" charset="0"/>
              </a:rPr>
              <a:t>14</a:t>
            </a:r>
            <a:r>
              <a:rPr lang="en-US" sz="1200" dirty="0">
                <a:latin typeface="Agency FB" pitchFamily="34" charset="0"/>
              </a:rPr>
              <a:t> Line ministries</a:t>
            </a:r>
          </a:p>
          <a:p>
            <a:pPr algn="ctr"/>
            <a:r>
              <a:rPr lang="en-US" sz="1200" dirty="0">
                <a:latin typeface="Agency FB" pitchFamily="34" charset="0"/>
                <a:sym typeface="Wingdings 2"/>
              </a:rPr>
              <a:t></a:t>
            </a:r>
            <a:endParaRPr lang="en-US" sz="700" b="1" dirty="0">
              <a:solidFill>
                <a:schemeClr val="accent6">
                  <a:lumMod val="60000"/>
                  <a:lumOff val="40000"/>
                </a:schemeClr>
              </a:solidFill>
              <a:latin typeface="Agency FB" pitchFamily="34" charset="0"/>
            </a:endParaRPr>
          </a:p>
          <a:p>
            <a:r>
              <a:rPr lang="en-US" sz="1200" b="1" dirty="0">
                <a:solidFill>
                  <a:srgbClr val="FF0066"/>
                </a:solidFill>
                <a:latin typeface="Agency FB" pitchFamily="34" charset="0"/>
              </a:rPr>
              <a:t>Tirana</a:t>
            </a:r>
            <a:r>
              <a:rPr lang="en-US" sz="1200" dirty="0">
                <a:latin typeface="Agency FB" pitchFamily="34" charset="0"/>
              </a:rPr>
              <a:t> Municipality </a:t>
            </a:r>
          </a:p>
        </p:txBody>
      </p:sp>
      <p:sp>
        <p:nvSpPr>
          <p:cNvPr id="16" name="TextBox 15"/>
          <p:cNvSpPr txBox="1"/>
          <p:nvPr/>
        </p:nvSpPr>
        <p:spPr>
          <a:xfrm>
            <a:off x="2509113" y="1726387"/>
            <a:ext cx="1148487" cy="1523494"/>
          </a:xfrm>
          <a:prstGeom prst="rect">
            <a:avLst/>
          </a:prstGeom>
          <a:noFill/>
        </p:spPr>
        <p:txBody>
          <a:bodyPr wrap="square" rtlCol="0">
            <a:spAutoFit/>
          </a:bodyPr>
          <a:lstStyle/>
          <a:p>
            <a:r>
              <a:rPr lang="en-US" sz="1200" dirty="0">
                <a:latin typeface="Agency FB" pitchFamily="34" charset="0"/>
              </a:rPr>
              <a:t>Frozen medium term budget</a:t>
            </a:r>
          </a:p>
          <a:p>
            <a:endParaRPr lang="en-US" sz="700" b="1" dirty="0">
              <a:latin typeface="Agency FB" pitchFamily="34" charset="0"/>
            </a:endParaRPr>
          </a:p>
          <a:p>
            <a:endParaRPr lang="en-US" sz="700" b="1" dirty="0">
              <a:latin typeface="Agency FB" pitchFamily="34" charset="0"/>
            </a:endParaRPr>
          </a:p>
          <a:p>
            <a:endParaRPr lang="en-US" sz="700" b="1" dirty="0">
              <a:latin typeface="Agency FB" pitchFamily="34" charset="0"/>
            </a:endParaRPr>
          </a:p>
          <a:p>
            <a:pPr>
              <a:buClr>
                <a:srgbClr val="FF0066"/>
              </a:buClr>
              <a:buFont typeface="Wingdings" pitchFamily="2" charset="2"/>
              <a:buChar char="q"/>
            </a:pPr>
            <a:r>
              <a:rPr lang="en-US" sz="1200" b="1" dirty="0">
                <a:latin typeface="Agency FB" pitchFamily="34" charset="0"/>
              </a:rPr>
              <a:t>Central </a:t>
            </a:r>
            <a:r>
              <a:rPr lang="en-US" sz="1200" dirty="0">
                <a:latin typeface="Agency FB" pitchFamily="34" charset="0"/>
              </a:rPr>
              <a:t>Government</a:t>
            </a:r>
            <a:endParaRPr lang="en-US" sz="700" b="1" dirty="0">
              <a:latin typeface="Agency FB" pitchFamily="34" charset="0"/>
            </a:endParaRPr>
          </a:p>
          <a:p>
            <a:pPr>
              <a:buClr>
                <a:srgbClr val="FF0066"/>
              </a:buClr>
              <a:buFont typeface="Wingdings" pitchFamily="2" charset="2"/>
              <a:buChar char="q"/>
            </a:pPr>
            <a:r>
              <a:rPr lang="en-US" sz="1200" b="1" dirty="0">
                <a:latin typeface="Agency FB" pitchFamily="34" charset="0"/>
              </a:rPr>
              <a:t>Local </a:t>
            </a:r>
            <a:r>
              <a:rPr lang="en-US" sz="1200" dirty="0">
                <a:latin typeface="Agency FB" pitchFamily="34" charset="0"/>
              </a:rPr>
              <a:t>Government</a:t>
            </a:r>
          </a:p>
        </p:txBody>
      </p:sp>
      <p:sp>
        <p:nvSpPr>
          <p:cNvPr id="17" name="TextBox 16"/>
          <p:cNvSpPr txBox="1"/>
          <p:nvPr/>
        </p:nvSpPr>
        <p:spPr>
          <a:xfrm>
            <a:off x="3818535" y="1719073"/>
            <a:ext cx="1104595" cy="1785104"/>
          </a:xfrm>
          <a:prstGeom prst="rect">
            <a:avLst/>
          </a:prstGeom>
          <a:noFill/>
        </p:spPr>
        <p:txBody>
          <a:bodyPr wrap="square" rtlCol="0">
            <a:spAutoFit/>
          </a:bodyPr>
          <a:lstStyle/>
          <a:p>
            <a:r>
              <a:rPr lang="en-US" sz="1200" dirty="0">
                <a:solidFill>
                  <a:schemeClr val="bg1">
                    <a:lumMod val="95000"/>
                  </a:schemeClr>
                </a:solidFill>
                <a:latin typeface="Agency FB" pitchFamily="34" charset="0"/>
              </a:rPr>
              <a:t>Invoice is matched with released commitment</a:t>
            </a:r>
          </a:p>
          <a:p>
            <a:endParaRPr lang="en-US" sz="1200" dirty="0">
              <a:solidFill>
                <a:schemeClr val="bg1">
                  <a:lumMod val="95000"/>
                </a:schemeClr>
              </a:solidFill>
              <a:latin typeface="Agency FB" pitchFamily="34" charset="0"/>
            </a:endParaRPr>
          </a:p>
          <a:p>
            <a:pPr>
              <a:buClr>
                <a:srgbClr val="FF0066"/>
              </a:buClr>
              <a:buFont typeface="Wingdings" pitchFamily="2" charset="2"/>
              <a:buChar char="q"/>
            </a:pPr>
            <a:r>
              <a:rPr lang="en-US" sz="1200" b="1" dirty="0">
                <a:solidFill>
                  <a:schemeClr val="bg1">
                    <a:lumMod val="95000"/>
                  </a:schemeClr>
                </a:solidFill>
                <a:latin typeface="Agency FB" pitchFamily="34" charset="0"/>
              </a:rPr>
              <a:t>Central </a:t>
            </a:r>
            <a:r>
              <a:rPr lang="en-US" sz="1200" dirty="0">
                <a:solidFill>
                  <a:schemeClr val="bg1">
                    <a:lumMod val="95000"/>
                  </a:schemeClr>
                </a:solidFill>
                <a:latin typeface="Agency FB" pitchFamily="34" charset="0"/>
              </a:rPr>
              <a:t>Government</a:t>
            </a:r>
            <a:endParaRPr lang="en-US" sz="1200" b="1" dirty="0">
              <a:solidFill>
                <a:schemeClr val="bg1">
                  <a:lumMod val="95000"/>
                </a:schemeClr>
              </a:solidFill>
              <a:latin typeface="Agency FB" pitchFamily="34" charset="0"/>
            </a:endParaRPr>
          </a:p>
          <a:p>
            <a:pPr>
              <a:buClr>
                <a:srgbClr val="FF0066"/>
              </a:buClr>
              <a:buFont typeface="Wingdings" pitchFamily="2" charset="2"/>
              <a:buChar char="q"/>
            </a:pPr>
            <a:r>
              <a:rPr lang="en-US" sz="1200" b="1" dirty="0">
                <a:solidFill>
                  <a:schemeClr val="bg1">
                    <a:lumMod val="95000"/>
                  </a:schemeClr>
                </a:solidFill>
                <a:latin typeface="Agency FB" pitchFamily="34" charset="0"/>
              </a:rPr>
              <a:t>Local </a:t>
            </a:r>
            <a:r>
              <a:rPr lang="en-US" sz="1200" dirty="0">
                <a:solidFill>
                  <a:schemeClr val="bg1">
                    <a:lumMod val="95000"/>
                  </a:schemeClr>
                </a:solidFill>
                <a:latin typeface="Agency FB" pitchFamily="34" charset="0"/>
              </a:rPr>
              <a:t>Government</a:t>
            </a:r>
          </a:p>
          <a:p>
            <a:endParaRPr lang="en-US" dirty="0">
              <a:solidFill>
                <a:schemeClr val="bg1">
                  <a:lumMod val="95000"/>
                </a:schemeClr>
              </a:solidFill>
              <a:latin typeface="Agency FB" pitchFamily="34" charset="0"/>
            </a:endParaRPr>
          </a:p>
        </p:txBody>
      </p:sp>
      <p:sp>
        <p:nvSpPr>
          <p:cNvPr id="18" name="TextBox 17"/>
          <p:cNvSpPr txBox="1"/>
          <p:nvPr/>
        </p:nvSpPr>
        <p:spPr>
          <a:xfrm>
            <a:off x="5127956" y="1755648"/>
            <a:ext cx="1141170" cy="1754326"/>
          </a:xfrm>
          <a:prstGeom prst="rect">
            <a:avLst/>
          </a:prstGeom>
          <a:noFill/>
        </p:spPr>
        <p:txBody>
          <a:bodyPr wrap="square" rtlCol="0">
            <a:spAutoFit/>
          </a:bodyPr>
          <a:lstStyle/>
          <a:p>
            <a:r>
              <a:rPr lang="en-US" sz="1200" dirty="0">
                <a:solidFill>
                  <a:schemeClr val="bg1">
                    <a:lumMod val="95000"/>
                  </a:schemeClr>
                </a:solidFill>
                <a:latin typeface="Agency FB" pitchFamily="34" charset="0"/>
              </a:rPr>
              <a:t>Invoice is checked automatically with monthly cash flows forecasting</a:t>
            </a:r>
          </a:p>
          <a:p>
            <a:endParaRPr lang="en-US" sz="1200" dirty="0">
              <a:solidFill>
                <a:schemeClr val="bg1">
                  <a:lumMod val="95000"/>
                </a:schemeClr>
              </a:solidFill>
              <a:latin typeface="Agency FB" pitchFamily="34" charset="0"/>
              <a:ea typeface="Chivo"/>
              <a:cs typeface="Chivo"/>
              <a:sym typeface="Chivo"/>
            </a:endParaRPr>
          </a:p>
          <a:p>
            <a:r>
              <a:rPr lang="en-US" sz="1200" dirty="0">
                <a:solidFill>
                  <a:schemeClr val="bg1">
                    <a:lumMod val="95000"/>
                  </a:schemeClr>
                </a:solidFill>
                <a:latin typeface="Agency FB" pitchFamily="34" charset="0"/>
                <a:ea typeface="Chivo"/>
                <a:cs typeface="Chivo"/>
                <a:sym typeface="Chivo"/>
              </a:rPr>
              <a:t>Electronic transfers  files to Central Bank, then to commercial bank</a:t>
            </a:r>
            <a:endParaRPr lang="en-US" sz="1200" dirty="0">
              <a:solidFill>
                <a:schemeClr val="bg1">
                  <a:lumMod val="95000"/>
                </a:schemeClr>
              </a:solidFill>
              <a:latin typeface="Agency FB" pitchFamily="34" charset="0"/>
            </a:endParaRPr>
          </a:p>
        </p:txBody>
      </p:sp>
      <p:sp>
        <p:nvSpPr>
          <p:cNvPr id="19" name="TextBox 18"/>
          <p:cNvSpPr txBox="1"/>
          <p:nvPr/>
        </p:nvSpPr>
        <p:spPr>
          <a:xfrm>
            <a:off x="6378853" y="1806855"/>
            <a:ext cx="1185064" cy="1492716"/>
          </a:xfrm>
          <a:prstGeom prst="rect">
            <a:avLst/>
          </a:prstGeom>
          <a:noFill/>
        </p:spPr>
        <p:txBody>
          <a:bodyPr wrap="square" rtlCol="0">
            <a:spAutoFit/>
          </a:bodyPr>
          <a:lstStyle/>
          <a:p>
            <a:r>
              <a:rPr lang="en-US" dirty="0">
                <a:solidFill>
                  <a:schemeClr val="bg1">
                    <a:lumMod val="95000"/>
                  </a:schemeClr>
                </a:solidFill>
                <a:latin typeface="Agency FB" pitchFamily="34" charset="0"/>
              </a:rPr>
              <a:t>1.Banking System</a:t>
            </a:r>
          </a:p>
          <a:p>
            <a:endParaRPr lang="en-US" sz="700" dirty="0">
              <a:solidFill>
                <a:schemeClr val="bg1">
                  <a:lumMod val="95000"/>
                </a:schemeClr>
              </a:solidFill>
              <a:latin typeface="Agency FB" pitchFamily="34" charset="0"/>
            </a:endParaRPr>
          </a:p>
          <a:p>
            <a:r>
              <a:rPr lang="en-US" dirty="0">
                <a:solidFill>
                  <a:schemeClr val="bg1">
                    <a:lumMod val="95000"/>
                  </a:schemeClr>
                </a:solidFill>
                <a:latin typeface="Agency FB" pitchFamily="34" charset="0"/>
              </a:rPr>
              <a:t>2.Financial reports on multiyear commitments data  by 3+1 year</a:t>
            </a:r>
          </a:p>
        </p:txBody>
      </p:sp>
      <p:sp>
        <p:nvSpPr>
          <p:cNvPr id="20" name="TextBox 19"/>
          <p:cNvSpPr txBox="1"/>
          <p:nvPr/>
        </p:nvSpPr>
        <p:spPr>
          <a:xfrm>
            <a:off x="127304" y="3389174"/>
            <a:ext cx="7228839" cy="1615827"/>
          </a:xfrm>
          <a:prstGeom prst="rect">
            <a:avLst/>
          </a:prstGeom>
          <a:noFill/>
        </p:spPr>
        <p:txBody>
          <a:bodyPr wrap="square" rtlCol="0">
            <a:spAutoFit/>
          </a:bodyPr>
          <a:lstStyle/>
          <a:p>
            <a:pPr>
              <a:lnSpc>
                <a:spcPct val="150000"/>
              </a:lnSpc>
            </a:pPr>
            <a:r>
              <a:rPr lang="en-US" sz="1100" dirty="0"/>
              <a:t>Currently the managing is done through:</a:t>
            </a:r>
          </a:p>
          <a:p>
            <a:pPr>
              <a:lnSpc>
                <a:spcPct val="150000"/>
              </a:lnSpc>
              <a:buClr>
                <a:srgbClr val="C00000"/>
              </a:buClr>
              <a:buFont typeface="Arial" pitchFamily="34" charset="0"/>
              <a:buChar char="•"/>
            </a:pPr>
            <a:r>
              <a:rPr lang="en-US" sz="1100" dirty="0"/>
              <a:t> AGFIS by above scheme </a:t>
            </a:r>
            <a:r>
              <a:rPr lang="en-US" sz="1100" dirty="0">
                <a:solidFill>
                  <a:schemeClr val="tx2">
                    <a:lumMod val="50000"/>
                  </a:schemeClr>
                </a:solidFill>
              </a:rPr>
              <a:t>(</a:t>
            </a:r>
            <a:r>
              <a:rPr lang="en-US" sz="1100" b="1" dirty="0">
                <a:solidFill>
                  <a:srgbClr val="C00000"/>
                </a:solidFill>
              </a:rPr>
              <a:t>A</a:t>
            </a:r>
            <a:r>
              <a:rPr lang="en-US" sz="1100" dirty="0">
                <a:solidFill>
                  <a:schemeClr val="tx2">
                    <a:lumMod val="50000"/>
                  </a:schemeClr>
                </a:solidFill>
              </a:rPr>
              <a:t>lbanian </a:t>
            </a:r>
            <a:r>
              <a:rPr lang="en-US" sz="1100" b="1" dirty="0">
                <a:solidFill>
                  <a:srgbClr val="C00000"/>
                </a:solidFill>
              </a:rPr>
              <a:t>G</a:t>
            </a:r>
            <a:r>
              <a:rPr lang="en-US" sz="1100" dirty="0">
                <a:solidFill>
                  <a:schemeClr val="tx2">
                    <a:lumMod val="50000"/>
                  </a:schemeClr>
                </a:solidFill>
              </a:rPr>
              <a:t>overnment </a:t>
            </a:r>
            <a:r>
              <a:rPr lang="en-US" sz="1100" b="1" dirty="0">
                <a:solidFill>
                  <a:srgbClr val="C00000"/>
                </a:solidFill>
              </a:rPr>
              <a:t>F</a:t>
            </a:r>
            <a:r>
              <a:rPr lang="en-US" sz="1100" dirty="0">
                <a:solidFill>
                  <a:schemeClr val="tx2">
                    <a:lumMod val="50000"/>
                  </a:schemeClr>
                </a:solidFill>
              </a:rPr>
              <a:t>inancial </a:t>
            </a:r>
            <a:r>
              <a:rPr lang="en-US" sz="1100" b="1" dirty="0">
                <a:solidFill>
                  <a:srgbClr val="C00000"/>
                </a:solidFill>
              </a:rPr>
              <a:t>I</a:t>
            </a:r>
            <a:r>
              <a:rPr lang="en-US" sz="1100" dirty="0">
                <a:solidFill>
                  <a:schemeClr val="tx2">
                    <a:lumMod val="50000"/>
                  </a:schemeClr>
                </a:solidFill>
              </a:rPr>
              <a:t>nformation </a:t>
            </a:r>
            <a:r>
              <a:rPr lang="en-US" sz="1100" b="1" dirty="0">
                <a:solidFill>
                  <a:srgbClr val="C00000"/>
                </a:solidFill>
              </a:rPr>
              <a:t>S</a:t>
            </a:r>
            <a:r>
              <a:rPr lang="en-US" sz="1100" dirty="0">
                <a:solidFill>
                  <a:schemeClr val="tx2">
                    <a:lumMod val="50000"/>
                  </a:schemeClr>
                </a:solidFill>
              </a:rPr>
              <a:t>ystem)</a:t>
            </a:r>
          </a:p>
          <a:p>
            <a:pPr>
              <a:buClr>
                <a:srgbClr val="C00000"/>
              </a:buClr>
              <a:buFont typeface="Arial" pitchFamily="34" charset="0"/>
              <a:buChar char="•"/>
            </a:pPr>
            <a:r>
              <a:rPr lang="en-US" sz="1100" dirty="0"/>
              <a:t> TDOs authorize manually procurement requests against the medium term budget, detailed  by projects/</a:t>
            </a:r>
          </a:p>
          <a:p>
            <a:pPr>
              <a:buClr>
                <a:srgbClr val="C00000"/>
              </a:buClr>
            </a:pPr>
            <a:r>
              <a:rPr lang="en-US" sz="1100" dirty="0"/>
              <a:t>  products code (requisition phase). Every day, the Agency of  Public Procurement confirms by e-mail with TDOs all procurement orders submitted by spending units, before allowing them to begin the tendering.</a:t>
            </a:r>
          </a:p>
          <a:p>
            <a:pPr>
              <a:buClr>
                <a:srgbClr val="C00000"/>
              </a:buClr>
              <a:buFont typeface="Arial" pitchFamily="34" charset="0"/>
              <a:buChar char="•"/>
            </a:pPr>
            <a:r>
              <a:rPr lang="en-US" sz="1100" dirty="0"/>
              <a:t> Monthly Financial Reports on unpaid amounts of multiyear commitments </a:t>
            </a:r>
          </a:p>
          <a:p>
            <a:pPr>
              <a:buClr>
                <a:srgbClr val="C00000"/>
              </a:buClr>
            </a:pPr>
            <a:r>
              <a:rPr lang="en-US" sz="1100" dirty="0">
                <a:solidFill>
                  <a:schemeClr val="tx2">
                    <a:lumMod val="50000"/>
                  </a:schemeClr>
                </a:solidFill>
              </a:rPr>
              <a:t>  (last column of report calculated by previous column data on each year commitments, expenditures,</a:t>
            </a:r>
          </a:p>
          <a:p>
            <a:pPr>
              <a:buClr>
                <a:srgbClr val="C00000"/>
              </a:buClr>
            </a:pPr>
            <a:r>
              <a:rPr lang="en-US" sz="1100" dirty="0">
                <a:solidFill>
                  <a:schemeClr val="tx2">
                    <a:lumMod val="50000"/>
                  </a:schemeClr>
                </a:solidFill>
              </a:rPr>
              <a:t>  payments)</a:t>
            </a:r>
            <a:r>
              <a:rPr lang="en-US" sz="1100" dirty="0"/>
              <a:t> by spending units (central + local government).</a:t>
            </a:r>
          </a:p>
        </p:txBody>
      </p:sp>
      <p:sp>
        <p:nvSpPr>
          <p:cNvPr id="21" name="TextBox 20"/>
          <p:cNvSpPr txBox="1"/>
          <p:nvPr/>
        </p:nvSpPr>
        <p:spPr>
          <a:xfrm>
            <a:off x="0" y="846161"/>
            <a:ext cx="1665027" cy="369332"/>
          </a:xfrm>
          <a:prstGeom prst="rect">
            <a:avLst/>
          </a:prstGeom>
          <a:noFill/>
        </p:spPr>
        <p:txBody>
          <a:bodyPr wrap="square" rtlCol="0">
            <a:spAutoFit/>
          </a:bodyPr>
          <a:lstStyle/>
          <a:p>
            <a:r>
              <a:rPr lang="en-US" sz="1200" b="1" dirty="0">
                <a:solidFill>
                  <a:schemeClr val="bg1"/>
                </a:solidFill>
              </a:rPr>
              <a:t>TDOs</a:t>
            </a:r>
          </a:p>
          <a:p>
            <a:r>
              <a:rPr lang="en-US" sz="600" b="1" dirty="0">
                <a:solidFill>
                  <a:schemeClr val="bg1"/>
                </a:solidFill>
              </a:rPr>
              <a:t>Treasury Districts Offices</a:t>
            </a:r>
          </a:p>
        </p:txBody>
      </p:sp>
      <p:sp>
        <p:nvSpPr>
          <p:cNvPr id="22" name="Google Shape;287;p25"/>
          <p:cNvSpPr txBox="1"/>
          <p:nvPr/>
        </p:nvSpPr>
        <p:spPr>
          <a:xfrm>
            <a:off x="2630157" y="190195"/>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Nature </a:t>
            </a: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Reasons </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(2)</a:t>
            </a:r>
          </a:p>
        </p:txBody>
      </p:sp>
    </p:spTree>
  </p:cSld>
  <p:clrMapOvr>
    <a:masterClrMapping/>
  </p:clrMapOvr>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6451</TotalTime>
  <Words>10236</Words>
  <Application>Microsoft Office PowerPoint</Application>
  <PresentationFormat>On-screen Show (16:9)</PresentationFormat>
  <Paragraphs>932</Paragraphs>
  <Slides>28</Slides>
  <Notes>18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Agency FB</vt:lpstr>
      <vt:lpstr>Aharoni</vt:lpstr>
      <vt:lpstr>Aparajita</vt:lpstr>
      <vt:lpstr>Arial</vt:lpstr>
      <vt:lpstr>Arial Narrow</vt:lpstr>
      <vt:lpstr>Arial Rounded MT Bold</vt:lpstr>
      <vt:lpstr>Arial Unicode MS</vt:lpstr>
      <vt:lpstr>Arvo</vt:lpstr>
      <vt:lpstr>Calibri</vt:lpstr>
      <vt:lpstr>Copperplate Gothic Light</vt:lpstr>
      <vt:lpstr>Monotype Sorts</vt:lpstr>
      <vt:lpstr>Muli</vt:lpstr>
      <vt:lpstr>Nixie One</vt:lpstr>
      <vt:lpstr>Tw Cen MT</vt:lpstr>
      <vt:lpstr>Verdana</vt:lpstr>
      <vt:lpstr>Wingdings</vt:lpstr>
      <vt:lpstr>Wingdings 2</vt:lpstr>
      <vt:lpstr>Titania template</vt:lpstr>
      <vt:lpstr>“Albanian experience of dealing with expenditures arrears” How to avoid the new arrears arising? Treasury System</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Mimoza Peco</dc:creator>
  <cp:lastModifiedBy>Elena Nikulina</cp:lastModifiedBy>
  <cp:revision>516</cp:revision>
  <cp:lastPrinted>2020-02-12T09:35:42Z</cp:lastPrinted>
  <dcterms:modified xsi:type="dcterms:W3CDTF">2020-02-14T15:15:53Z</dcterms:modified>
</cp:coreProperties>
</file>