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handoutMasterIdLst>
    <p:handoutMasterId r:id="rId26"/>
  </p:handoutMasterIdLst>
  <p:sldIdLst>
    <p:sldId id="464" r:id="rId2"/>
    <p:sldId id="463" r:id="rId3"/>
    <p:sldId id="502" r:id="rId4"/>
    <p:sldId id="433" r:id="rId5"/>
    <p:sldId id="388" r:id="rId6"/>
    <p:sldId id="501" r:id="rId7"/>
    <p:sldId id="413" r:id="rId8"/>
    <p:sldId id="507" r:id="rId9"/>
    <p:sldId id="509" r:id="rId10"/>
    <p:sldId id="503" r:id="rId11"/>
    <p:sldId id="510" r:id="rId12"/>
    <p:sldId id="4111" r:id="rId13"/>
    <p:sldId id="4112" r:id="rId14"/>
    <p:sldId id="4113" r:id="rId15"/>
    <p:sldId id="4114" r:id="rId16"/>
    <p:sldId id="4115" r:id="rId17"/>
    <p:sldId id="4116" r:id="rId18"/>
    <p:sldId id="4117" r:id="rId19"/>
    <p:sldId id="505" r:id="rId20"/>
    <p:sldId id="511" r:id="rId21"/>
    <p:sldId id="499" r:id="rId22"/>
    <p:sldId id="4118" r:id="rId23"/>
    <p:sldId id="312" r:id="rId24"/>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cmAuthor id="2" name="Iryna Shcherbyna" initials="IS" lastIdx="8" clrIdx="1">
    <p:extLst>
      <p:ext uri="{19B8F6BF-5375-455C-9EA6-DF929625EA0E}">
        <p15:presenceInfo xmlns:p15="http://schemas.microsoft.com/office/powerpoint/2012/main" userId="S::ishcherbyna@worldbank.org::0d4e0c10-5eaf-4d59-8503-074b726607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B3D7"/>
    <a:srgbClr val="758EAA"/>
    <a:srgbClr val="006D31"/>
    <a:srgbClr val="00BA54"/>
    <a:srgbClr val="FFE666"/>
    <a:srgbClr val="FFD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0A5E6B-FFFC-F971-B41E-8718CC118A67}" v="5" dt="2020-05-26T09:28:17.008"/>
    <p1510:client id="{9139DC5E-69F4-E07B-45AA-731C1800DFC9}" v="3" dt="2020-05-26T09:25:54.551"/>
    <p1510:client id="{B622E18E-2052-0766-AA9D-1084778A5D97}" v="4" dt="2020-05-26T10:21:52.784"/>
    <p1510:client id="{BDB9F07F-A654-348E-0D35-52133B0EFD30}" v="5" dt="2020-05-26T09:27:50.371"/>
    <p1510:client id="{D2452A70-048D-8824-D390-D2EA396F8A1A}" v="14" dt="2020-05-26T09:56:31.902"/>
    <p1510:client id="{DF82EFB2-9DA7-58F1-CB11-A1657A945252}" v="10" dt="2020-05-26T09:43:56.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7"/>
  </p:normalViewPr>
  <p:slideViewPr>
    <p:cSldViewPr snapToGrid="0">
      <p:cViewPr varScale="1">
        <p:scale>
          <a:sx n="108" d="100"/>
          <a:sy n="108" d="100"/>
        </p:scale>
        <p:origin x="304" y="184"/>
      </p:cViewPr>
      <p:guideLst>
        <p:guide orient="horz" pos="2160"/>
        <p:guide pos="288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ida Carsimamovic" userId="S::naidacar_gmail.com#ext#@worldbankgroup.onmicrosoft.com::53931ab3-ae2f-4940-ab2f-79ca65fd9f5d" providerId="AD" clId="Web-{DF82EFB2-9DA7-58F1-CB11-A1657A945252}"/>
    <pc:docChg chg="modSld">
      <pc:chgData name="Naida Carsimamovic" userId="S::naidacar_gmail.com#ext#@worldbankgroup.onmicrosoft.com::53931ab3-ae2f-4940-ab2f-79ca65fd9f5d" providerId="AD" clId="Web-{DF82EFB2-9DA7-58F1-CB11-A1657A945252}" dt="2020-05-26T09:43:56.558" v="9" actId="20577"/>
      <pc:docMkLst>
        <pc:docMk/>
      </pc:docMkLst>
      <pc:sldChg chg="modSp">
        <pc:chgData name="Naida Carsimamovic" userId="S::naidacar_gmail.com#ext#@worldbankgroup.onmicrosoft.com::53931ab3-ae2f-4940-ab2f-79ca65fd9f5d" providerId="AD" clId="Web-{DF82EFB2-9DA7-58F1-CB11-A1657A945252}" dt="2020-05-26T09:43:56.557" v="8" actId="20577"/>
        <pc:sldMkLst>
          <pc:docMk/>
          <pc:sldMk cId="1590227259" sldId="4112"/>
        </pc:sldMkLst>
        <pc:spChg chg="mod">
          <ac:chgData name="Naida Carsimamovic" userId="S::naidacar_gmail.com#ext#@worldbankgroup.onmicrosoft.com::53931ab3-ae2f-4940-ab2f-79ca65fd9f5d" providerId="AD" clId="Web-{DF82EFB2-9DA7-58F1-CB11-A1657A945252}" dt="2020-05-26T09:43:56.557" v="8" actId="20577"/>
          <ac:spMkLst>
            <pc:docMk/>
            <pc:sldMk cId="1590227259" sldId="4112"/>
            <ac:spMk id="12" creationId="{8B6AAFC4-08E3-D940-92A1-EB0B684D818F}"/>
          </ac:spMkLst>
        </pc:spChg>
      </pc:sldChg>
    </pc:docChg>
  </pc:docChgLst>
  <pc:docChgLst>
    <pc:chgData name="Naida Carsimamovic" userId="S::naidacar_gmail.com#ext#@worldbankgroup.onmicrosoft.com::53931ab3-ae2f-4940-ab2f-79ca65fd9f5d" providerId="AD" clId="Web-{D2452A70-048D-8824-D390-D2EA396F8A1A}"/>
    <pc:docChg chg="modSld">
      <pc:chgData name="Naida Carsimamovic" userId="S::naidacar_gmail.com#ext#@worldbankgroup.onmicrosoft.com::53931ab3-ae2f-4940-ab2f-79ca65fd9f5d" providerId="AD" clId="Web-{D2452A70-048D-8824-D390-D2EA396F8A1A}" dt="2020-05-26T09:56:31.902" v="12" actId="20577"/>
      <pc:docMkLst>
        <pc:docMk/>
      </pc:docMkLst>
      <pc:sldChg chg="modSp">
        <pc:chgData name="Naida Carsimamovic" userId="S::naidacar_gmail.com#ext#@worldbankgroup.onmicrosoft.com::53931ab3-ae2f-4940-ab2f-79ca65fd9f5d" providerId="AD" clId="Web-{D2452A70-048D-8824-D390-D2EA396F8A1A}" dt="2020-05-26T09:56:14.433" v="7" actId="20577"/>
        <pc:sldMkLst>
          <pc:docMk/>
          <pc:sldMk cId="3429280724" sldId="4114"/>
        </pc:sldMkLst>
        <pc:spChg chg="mod">
          <ac:chgData name="Naida Carsimamovic" userId="S::naidacar_gmail.com#ext#@worldbankgroup.onmicrosoft.com::53931ab3-ae2f-4940-ab2f-79ca65fd9f5d" providerId="AD" clId="Web-{D2452A70-048D-8824-D390-D2EA396F8A1A}" dt="2020-05-26T09:56:14.433" v="7" actId="20577"/>
          <ac:spMkLst>
            <pc:docMk/>
            <pc:sldMk cId="3429280724" sldId="4114"/>
            <ac:spMk id="12" creationId="{8B6AAFC4-08E3-D940-92A1-EB0B684D818F}"/>
          </ac:spMkLst>
        </pc:spChg>
      </pc:sldChg>
      <pc:sldChg chg="modSp">
        <pc:chgData name="Naida Carsimamovic" userId="S::naidacar_gmail.com#ext#@worldbankgroup.onmicrosoft.com::53931ab3-ae2f-4940-ab2f-79ca65fd9f5d" providerId="AD" clId="Web-{D2452A70-048D-8824-D390-D2EA396F8A1A}" dt="2020-05-26T09:56:31.902" v="12" actId="20577"/>
        <pc:sldMkLst>
          <pc:docMk/>
          <pc:sldMk cId="1466658221" sldId="4117"/>
        </pc:sldMkLst>
        <pc:spChg chg="mod">
          <ac:chgData name="Naida Carsimamovic" userId="S::naidacar_gmail.com#ext#@worldbankgroup.onmicrosoft.com::53931ab3-ae2f-4940-ab2f-79ca65fd9f5d" providerId="AD" clId="Web-{D2452A70-048D-8824-D390-D2EA396F8A1A}" dt="2020-05-26T09:56:31.902" v="12" actId="20577"/>
          <ac:spMkLst>
            <pc:docMk/>
            <pc:sldMk cId="1466658221" sldId="4117"/>
            <ac:spMk id="33" creationId="{40386664-BD06-374E-8399-F76618A781DC}"/>
          </ac:spMkLst>
        </pc:spChg>
      </pc:sldChg>
    </pc:docChg>
  </pc:docChgLst>
  <pc:docChgLst>
    <pc:chgData name="Naida Carsimamovic" userId="S::naidacar_gmail.com#ext#@worldbankgroup.onmicrosoft.com::53931ab3-ae2f-4940-ab2f-79ca65fd9f5d" providerId="AD" clId="Web-{BDB9F07F-A654-348E-0D35-52133B0EFD30}"/>
    <pc:docChg chg="modSld">
      <pc:chgData name="Naida Carsimamovic" userId="S::naidacar_gmail.com#ext#@worldbankgroup.onmicrosoft.com::53931ab3-ae2f-4940-ab2f-79ca65fd9f5d" providerId="AD" clId="Web-{BDB9F07F-A654-348E-0D35-52133B0EFD30}" dt="2020-05-26T09:27:50.371" v="4" actId="20577"/>
      <pc:docMkLst>
        <pc:docMk/>
      </pc:docMkLst>
      <pc:sldChg chg="modSp">
        <pc:chgData name="Naida Carsimamovic" userId="S::naidacar_gmail.com#ext#@worldbankgroup.onmicrosoft.com::53931ab3-ae2f-4940-ab2f-79ca65fd9f5d" providerId="AD" clId="Web-{BDB9F07F-A654-348E-0D35-52133B0EFD30}" dt="2020-05-26T09:27:50.371" v="4" actId="20577"/>
        <pc:sldMkLst>
          <pc:docMk/>
          <pc:sldMk cId="627800695" sldId="413"/>
        </pc:sldMkLst>
        <pc:spChg chg="mod">
          <ac:chgData name="Naida Carsimamovic" userId="S::naidacar_gmail.com#ext#@worldbankgroup.onmicrosoft.com::53931ab3-ae2f-4940-ab2f-79ca65fd9f5d" providerId="AD" clId="Web-{BDB9F07F-A654-348E-0D35-52133B0EFD30}" dt="2020-05-26T09:27:50.371" v="4" actId="20577"/>
          <ac:spMkLst>
            <pc:docMk/>
            <pc:sldMk cId="627800695" sldId="413"/>
            <ac:spMk id="8" creationId="{00000000-0000-0000-0000-000000000000}"/>
          </ac:spMkLst>
        </pc:spChg>
      </pc:sldChg>
    </pc:docChg>
  </pc:docChgLst>
  <pc:docChgLst>
    <pc:chgData name="Naida Carsimamovic" userId="S::naidacar_gmail.com#ext#@worldbankgroup.onmicrosoft.com::53931ab3-ae2f-4940-ab2f-79ca65fd9f5d" providerId="AD" clId="Web-{9139DC5E-69F4-E07B-45AA-731C1800DFC9}"/>
    <pc:docChg chg="modSld">
      <pc:chgData name="Naida Carsimamovic" userId="S::naidacar_gmail.com#ext#@worldbankgroup.onmicrosoft.com::53931ab3-ae2f-4940-ab2f-79ca65fd9f5d" providerId="AD" clId="Web-{9139DC5E-69F4-E07B-45AA-731C1800DFC9}" dt="2020-05-26T09:25:54.551" v="2" actId="20577"/>
      <pc:docMkLst>
        <pc:docMk/>
      </pc:docMkLst>
      <pc:sldChg chg="modSp">
        <pc:chgData name="Naida Carsimamovic" userId="S::naidacar_gmail.com#ext#@worldbankgroup.onmicrosoft.com::53931ab3-ae2f-4940-ab2f-79ca65fd9f5d" providerId="AD" clId="Web-{9139DC5E-69F4-E07B-45AA-731C1800DFC9}" dt="2020-05-26T09:25:54.551" v="2" actId="20577"/>
        <pc:sldMkLst>
          <pc:docMk/>
          <pc:sldMk cId="627800695" sldId="413"/>
        </pc:sldMkLst>
        <pc:spChg chg="mod">
          <ac:chgData name="Naida Carsimamovic" userId="S::naidacar_gmail.com#ext#@worldbankgroup.onmicrosoft.com::53931ab3-ae2f-4940-ab2f-79ca65fd9f5d" providerId="AD" clId="Web-{9139DC5E-69F4-E07B-45AA-731C1800DFC9}" dt="2020-05-26T09:25:54.551" v="2" actId="20577"/>
          <ac:spMkLst>
            <pc:docMk/>
            <pc:sldMk cId="627800695" sldId="413"/>
            <ac:spMk id="8" creationId="{00000000-0000-0000-0000-000000000000}"/>
          </ac:spMkLst>
        </pc:spChg>
      </pc:sldChg>
    </pc:docChg>
  </pc:docChgLst>
  <pc:docChgLst>
    <pc:chgData name="Naida Carsimamovic" userId="S::naidacar_gmail.com#ext#@worldbankgroup.onmicrosoft.com::53931ab3-ae2f-4940-ab2f-79ca65fd9f5d" providerId="AD" clId="Web-{B622E18E-2052-0766-AA9D-1084778A5D97}"/>
    <pc:docChg chg="modSld">
      <pc:chgData name="Naida Carsimamovic" userId="S::naidacar_gmail.com#ext#@worldbankgroup.onmicrosoft.com::53931ab3-ae2f-4940-ab2f-79ca65fd9f5d" providerId="AD" clId="Web-{B622E18E-2052-0766-AA9D-1084778A5D97}" dt="2020-05-26T10:21:52.784" v="3" actId="20577"/>
      <pc:docMkLst>
        <pc:docMk/>
      </pc:docMkLst>
      <pc:sldChg chg="modSp">
        <pc:chgData name="Naida Carsimamovic" userId="S::naidacar_gmail.com#ext#@worldbankgroup.onmicrosoft.com::53931ab3-ae2f-4940-ab2f-79ca65fd9f5d" providerId="AD" clId="Web-{B622E18E-2052-0766-AA9D-1084778A5D97}" dt="2020-05-26T10:21:52.784" v="3" actId="20577"/>
        <pc:sldMkLst>
          <pc:docMk/>
          <pc:sldMk cId="3476620821" sldId="4118"/>
        </pc:sldMkLst>
        <pc:spChg chg="mod">
          <ac:chgData name="Naida Carsimamovic" userId="S::naidacar_gmail.com#ext#@worldbankgroup.onmicrosoft.com::53931ab3-ae2f-4940-ab2f-79ca65fd9f5d" providerId="AD" clId="Web-{B622E18E-2052-0766-AA9D-1084778A5D97}" dt="2020-05-26T10:21:52.784" v="3" actId="20577"/>
          <ac:spMkLst>
            <pc:docMk/>
            <pc:sldMk cId="3476620821" sldId="4118"/>
            <ac:spMk id="3" creationId="{00000000-0000-0000-0000-000000000000}"/>
          </ac:spMkLst>
        </pc:spChg>
      </pc:sldChg>
    </pc:docChg>
  </pc:docChgLst>
  <pc:docChgLst>
    <pc:chgData name="Naida Carsimamovic" userId="S::naidacar_gmail.com#ext#@worldbankgroup.onmicrosoft.com::53931ab3-ae2f-4940-ab2f-79ca65fd9f5d" providerId="AD" clId="Web-{280A5E6B-FFFC-F971-B41E-8718CC118A67}"/>
    <pc:docChg chg="modSld">
      <pc:chgData name="Naida Carsimamovic" userId="S::naidacar_gmail.com#ext#@worldbankgroup.onmicrosoft.com::53931ab3-ae2f-4940-ab2f-79ca65fd9f5d" providerId="AD" clId="Web-{280A5E6B-FFFC-F971-B41E-8718CC118A67}" dt="2020-05-26T09:28:14.570" v="2" actId="20577"/>
      <pc:docMkLst>
        <pc:docMk/>
      </pc:docMkLst>
      <pc:sldChg chg="modSp">
        <pc:chgData name="Naida Carsimamovic" userId="S::naidacar_gmail.com#ext#@worldbankgroup.onmicrosoft.com::53931ab3-ae2f-4940-ab2f-79ca65fd9f5d" providerId="AD" clId="Web-{280A5E6B-FFFC-F971-B41E-8718CC118A67}" dt="2020-05-26T09:28:14.570" v="2" actId="20577"/>
        <pc:sldMkLst>
          <pc:docMk/>
          <pc:sldMk cId="627800695" sldId="413"/>
        </pc:sldMkLst>
        <pc:spChg chg="mod">
          <ac:chgData name="Naida Carsimamovic" userId="S::naidacar_gmail.com#ext#@worldbankgroup.onmicrosoft.com::53931ab3-ae2f-4940-ab2f-79ca65fd9f5d" providerId="AD" clId="Web-{280A5E6B-FFFC-F971-B41E-8718CC118A67}" dt="2020-05-26T09:28:14.570" v="2" actId="20577"/>
          <ac:spMkLst>
            <pc:docMk/>
            <pc:sldMk cId="627800695" sldId="413"/>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5/26/2020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5/26/2020</a:t>
            </a:fld>
            <a:endParaRPr lang="en-US"/>
          </a:p>
        </p:txBody>
      </p:sp>
      <p:sp>
        <p:nvSpPr>
          <p:cNvPr id="4" name="Slide Image Placeholder 3"/>
          <p:cNvSpPr>
            <a:spLocks noGrp="1" noRot="1" noChangeAspect="1"/>
          </p:cNvSpPr>
          <p:nvPr>
            <p:ph type="sldImg" idx="2"/>
          </p:nvPr>
        </p:nvSpPr>
        <p:spPr>
          <a:xfrm>
            <a:off x="1100138" y="676275"/>
            <a:ext cx="4886325" cy="33845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a:solidFill>
                <a:schemeClr val="tx1">
                  <a:lumMod val="95000"/>
                  <a:lumOff val="5000"/>
                </a:schemeClr>
              </a:solidFill>
            </a:endParaRPr>
          </a:p>
          <a:p>
            <a:pPr>
              <a:spcBef>
                <a:spcPct val="0"/>
              </a:spcBef>
            </a:pPr>
            <a:endParaRPr lang="en-US" baseline="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3222991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2317657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a:solidFill>
                <a:schemeClr val="tx1">
                  <a:lumMod val="95000"/>
                  <a:lumOff val="5000"/>
                </a:schemeClr>
              </a:solidFill>
            </a:endParaRPr>
          </a:p>
          <a:p>
            <a:pPr>
              <a:spcBef>
                <a:spcPct val="0"/>
              </a:spcBef>
            </a:pPr>
            <a:endParaRPr lang="en-US" baseline="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372892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r>
              <a:rPr lang="en-US" sz="1200" b="1">
                <a:solidFill>
                  <a:srgbClr val="0070C0"/>
                </a:solidFill>
              </a:rPr>
              <a:t>elements of adjustments and expansions in the current version of draft PPBWG KP compared </a:t>
            </a:r>
            <a:endParaRPr lang="en-US" baseline="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2114768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356247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724937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a:solidFill>
                <a:schemeClr val="tx1">
                  <a:lumMod val="95000"/>
                  <a:lumOff val="5000"/>
                </a:schemeClr>
              </a:solidFill>
            </a:endParaRPr>
          </a:p>
          <a:p>
            <a:pPr>
              <a:spcBef>
                <a:spcPct val="0"/>
              </a:spcBef>
            </a:pPr>
            <a:endParaRPr lang="en-US" baseline="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50097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a:solidFill>
                <a:schemeClr val="tx1">
                  <a:lumMod val="95000"/>
                  <a:lumOff val="5000"/>
                </a:schemeClr>
              </a:solidFill>
            </a:endParaRPr>
          </a:p>
          <a:p>
            <a:pPr>
              <a:spcBef>
                <a:spcPct val="0"/>
              </a:spcBef>
            </a:pPr>
            <a:endParaRPr lang="en-US" baseline="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79316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764435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709613" y="744538"/>
            <a:ext cx="5378450" cy="3724275"/>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sz="1200">
              <a:solidFill>
                <a:schemeClr val="tx1">
                  <a:lumMod val="95000"/>
                  <a:lumOff val="5000"/>
                </a:schemeClr>
              </a:solidFill>
            </a:endParaRPr>
          </a:p>
          <a:p>
            <a:pPr>
              <a:spcBef>
                <a:spcPct val="0"/>
              </a:spcBef>
            </a:pPr>
            <a:endParaRPr lang="en-US" baseline="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1553960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796230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4059040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8025" y="4286250"/>
            <a:ext cx="5670550" cy="4062413"/>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4014788" y="8572500"/>
            <a:ext cx="3070225" cy="450850"/>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063263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62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4.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15.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16.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s>
</file>

<file path=ppt/slides/_rels/slide17.xml.rels><?xml version="1.0" encoding="UTF-8" standalone="yes"?>
<Relationships xmlns="http://schemas.openxmlformats.org/package/2006/relationships"><Relationship Id="rId8" Type="http://schemas.openxmlformats.org/officeDocument/2006/relationships/image" Target="../media/image41.sv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39.svg"/><Relationship Id="rId5" Type="http://schemas.openxmlformats.org/officeDocument/2006/relationships/image" Target="../media/image38.png"/><Relationship Id="rId10" Type="http://schemas.openxmlformats.org/officeDocument/2006/relationships/image" Target="../media/image43.svg"/><Relationship Id="rId4" Type="http://schemas.openxmlformats.org/officeDocument/2006/relationships/image" Target="../media/image37.svg"/><Relationship Id="rId9" Type="http://schemas.openxmlformats.org/officeDocument/2006/relationships/image" Target="../media/image42.png"/></Relationships>
</file>

<file path=ppt/slides/_rels/slide1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45.sv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60450" y="1350792"/>
            <a:ext cx="8528050" cy="3200400"/>
          </a:xfrm>
        </p:spPr>
        <p:txBody>
          <a:bodyPr/>
          <a:lstStyle/>
          <a:p>
            <a:r>
              <a:rPr lang="en-US" sz="4000" b="1">
                <a:solidFill>
                  <a:srgbClr val="002060"/>
                </a:solidFill>
              </a:rPr>
              <a:t>PPBWG KNOWLEDGE PRODUCT</a:t>
            </a:r>
            <a:br>
              <a:rPr lang="en-US" b="1">
                <a:solidFill>
                  <a:srgbClr val="002060"/>
                </a:solidFill>
              </a:rPr>
            </a:br>
            <a:br>
              <a:rPr lang="en-US" sz="1200">
                <a:solidFill>
                  <a:srgbClr val="002060"/>
                </a:solidFill>
              </a:rPr>
            </a:br>
            <a:r>
              <a:rPr lang="en-US" sz="4000" b="1">
                <a:solidFill>
                  <a:srgbClr val="002060"/>
                </a:solidFill>
              </a:rPr>
              <a:t>Performance Budgeting (PB) and Spending Reviews (SR): Current Practices and Recommendations</a:t>
            </a:r>
          </a:p>
        </p:txBody>
      </p:sp>
      <p:sp>
        <p:nvSpPr>
          <p:cNvPr id="3" name="Subtitle 2"/>
          <p:cNvSpPr>
            <a:spLocks noGrp="1"/>
          </p:cNvSpPr>
          <p:nvPr>
            <p:ph type="subTitle" idx="1"/>
          </p:nvPr>
        </p:nvSpPr>
        <p:spPr>
          <a:xfrm>
            <a:off x="1485900" y="5128846"/>
            <a:ext cx="6934200" cy="762000"/>
          </a:xfrm>
        </p:spPr>
        <p:txBody>
          <a:bodyPr rtlCol="0">
            <a:normAutofit fontScale="85000" lnSpcReduction="10000"/>
          </a:bodyPr>
          <a:lstStyle/>
          <a:p>
            <a:pPr fontAlgn="auto">
              <a:spcAft>
                <a:spcPts val="0"/>
              </a:spcAft>
              <a:buFont typeface="Arial" pitchFamily="34" charset="0"/>
              <a:buNone/>
              <a:defRPr/>
            </a:pPr>
            <a:r>
              <a:rPr lang="en-US" sz="2400" i="1">
                <a:solidFill>
                  <a:schemeClr val="tx1">
                    <a:lumMod val="95000"/>
                    <a:lumOff val="5000"/>
                  </a:schemeClr>
                </a:solidFill>
              </a:rPr>
              <a:t>PEMPAL Budget Community of Practice (BCOP)</a:t>
            </a:r>
          </a:p>
          <a:p>
            <a:pPr fontAlgn="auto">
              <a:spcAft>
                <a:spcPts val="0"/>
              </a:spcAft>
              <a:buFont typeface="Arial" pitchFamily="34" charset="0"/>
              <a:buNone/>
              <a:defRPr/>
            </a:pPr>
            <a:r>
              <a:rPr lang="en-US" sz="2400" i="1">
                <a:solidFill>
                  <a:schemeClr val="tx1">
                    <a:lumMod val="95000"/>
                    <a:lumOff val="5000"/>
                  </a:schemeClr>
                </a:solidFill>
              </a:rPr>
              <a:t>Program and Performance Budgeting Working Group (PPBWG)</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92138"/>
          </a:xfrm>
          <a:prstGeom prst="rect">
            <a:avLst/>
          </a:prstGeom>
          <a:noFill/>
          <a:ln w="9525">
            <a:noFill/>
            <a:miter lim="800000"/>
            <a:headEnd/>
            <a:tailEnd/>
          </a:ln>
        </p:spPr>
      </p:pic>
      <p:sp>
        <p:nvSpPr>
          <p:cNvPr id="15365" name="TextBox 5"/>
          <p:cNvSpPr txBox="1">
            <a:spLocks noChangeArrowheads="1"/>
          </p:cNvSpPr>
          <p:nvPr/>
        </p:nvSpPr>
        <p:spPr bwMode="auto">
          <a:xfrm>
            <a:off x="1857375" y="5889674"/>
            <a:ext cx="6934200" cy="646331"/>
          </a:xfrm>
          <a:prstGeom prst="rect">
            <a:avLst/>
          </a:prstGeom>
          <a:noFill/>
          <a:ln w="9525">
            <a:noFill/>
            <a:miter lim="800000"/>
            <a:headEnd/>
            <a:tailEnd/>
          </a:ln>
        </p:spPr>
        <p:txBody>
          <a:bodyPr wrap="square">
            <a:spAutoFit/>
          </a:bodyPr>
          <a:lstStyle/>
          <a:p>
            <a:pPr algn="ctr"/>
            <a:r>
              <a:rPr lang="en-US" b="1">
                <a:latin typeface="Calibri" pitchFamily="34" charset="0"/>
              </a:rPr>
              <a:t>Naida </a:t>
            </a:r>
            <a:r>
              <a:rPr lang="en-US" b="1" err="1">
                <a:latin typeface="Calibri" pitchFamily="34" charset="0"/>
              </a:rPr>
              <a:t>Carsimamovic</a:t>
            </a:r>
            <a:r>
              <a:rPr lang="en-US" b="1">
                <a:latin typeface="Calibri" pitchFamily="34" charset="0"/>
              </a:rPr>
              <a:t> </a:t>
            </a:r>
            <a:r>
              <a:rPr lang="en-US" b="1" err="1">
                <a:latin typeface="Calibri" pitchFamily="34" charset="0"/>
              </a:rPr>
              <a:t>Vukotic</a:t>
            </a:r>
            <a:r>
              <a:rPr lang="en-US" b="1">
                <a:latin typeface="Calibri" pitchFamily="34" charset="0"/>
              </a:rPr>
              <a:t>, BCOP Resource Team, World Bank</a:t>
            </a:r>
          </a:p>
          <a:p>
            <a:pPr algn="ctr"/>
            <a:r>
              <a:rPr lang="en-US" b="1">
                <a:latin typeface="Calibri" pitchFamily="34" charset="0"/>
              </a:rPr>
              <a:t>BCOP VC Meeting, May 28, 2020</a:t>
            </a:r>
          </a:p>
        </p:txBody>
      </p:sp>
      <p:sp>
        <p:nvSpPr>
          <p:cNvPr id="2" name="Slide Number Placeholder 1">
            <a:extLst>
              <a:ext uri="{FF2B5EF4-FFF2-40B4-BE49-F238E27FC236}">
                <a16:creationId xmlns:a16="http://schemas.microsoft.com/office/drawing/2014/main" id="{47C4A75F-EECF-0843-8A2D-995037D024E3}"/>
              </a:ext>
            </a:extLst>
          </p:cNvPr>
          <p:cNvSpPr>
            <a:spLocks noGrp="1"/>
          </p:cNvSpPr>
          <p:nvPr>
            <p:ph type="sldNum" sz="quarter" idx="12"/>
          </p:nvPr>
        </p:nvSpPr>
        <p:spPr/>
        <p:txBody>
          <a:bodyPr/>
          <a:lstStyle/>
          <a:p>
            <a:pPr>
              <a:defRPr/>
            </a:pPr>
            <a:r>
              <a:rPr lang="en-US"/>
              <a:t>1</a:t>
            </a:r>
          </a:p>
        </p:txBody>
      </p:sp>
    </p:spTree>
    <p:extLst>
      <p:ext uri="{BB962C8B-B14F-4D97-AF65-F5344CB8AC3E}">
        <p14:creationId xmlns:p14="http://schemas.microsoft.com/office/powerpoint/2010/main" val="110090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Subtitle 4">
            <a:extLst>
              <a:ext uri="{FF2B5EF4-FFF2-40B4-BE49-F238E27FC236}">
                <a16:creationId xmlns:a16="http://schemas.microsoft.com/office/drawing/2014/main" id="{8103FA47-3E7D-2543-B1FE-175720A96786}"/>
              </a:ext>
            </a:extLst>
          </p:cNvPr>
          <p:cNvSpPr>
            <a:spLocks noGrp="1"/>
          </p:cNvSpPr>
          <p:nvPr>
            <p:ph type="subTitle" idx="1"/>
          </p:nvPr>
        </p:nvSpPr>
        <p:spPr>
          <a:xfrm>
            <a:off x="1143000" y="2552700"/>
            <a:ext cx="7620000" cy="1752600"/>
          </a:xfrm>
        </p:spPr>
        <p:txBody>
          <a:bodyPr/>
          <a:lstStyle/>
          <a:p>
            <a:pPr algn="l">
              <a:spcBef>
                <a:spcPts val="600"/>
              </a:spcBef>
              <a:spcAft>
                <a:spcPts val="600"/>
              </a:spcAft>
            </a:pPr>
            <a:r>
              <a:rPr lang="en-US" sz="4400" b="1">
                <a:solidFill>
                  <a:srgbClr val="002060"/>
                </a:solidFill>
                <a:latin typeface="+mj-lt"/>
                <a:ea typeface="+mj-ea"/>
                <a:cs typeface="+mj-cs"/>
              </a:rPr>
              <a:t>Outline of KP content and summary of recommendations </a:t>
            </a:r>
          </a:p>
          <a:p>
            <a:pPr lvl="0" algn="l">
              <a:spcBef>
                <a:spcPts val="600"/>
              </a:spcBef>
              <a:spcAft>
                <a:spcPts val="600"/>
              </a:spcAft>
            </a:pPr>
            <a:r>
              <a:rPr lang="en-US" sz="4400" b="1">
                <a:solidFill>
                  <a:srgbClr val="002060"/>
                </a:solidFill>
                <a:latin typeface="+mj-lt"/>
                <a:ea typeface="+mj-ea"/>
                <a:cs typeface="+mj-cs"/>
              </a:rPr>
              <a:t>  </a:t>
            </a:r>
          </a:p>
          <a:p>
            <a:endParaRPr lang="x-none"/>
          </a:p>
        </p:txBody>
      </p:sp>
      <p:sp>
        <p:nvSpPr>
          <p:cNvPr id="2" name="Slide Number Placeholder 1">
            <a:extLst>
              <a:ext uri="{FF2B5EF4-FFF2-40B4-BE49-F238E27FC236}">
                <a16:creationId xmlns:a16="http://schemas.microsoft.com/office/drawing/2014/main" id="{44D34AC4-BE11-3F41-9AFD-B7BA7E99557B}"/>
              </a:ext>
            </a:extLst>
          </p:cNvPr>
          <p:cNvSpPr>
            <a:spLocks noGrp="1"/>
          </p:cNvSpPr>
          <p:nvPr>
            <p:ph type="sldNum" sz="quarter" idx="12"/>
          </p:nvPr>
        </p:nvSpPr>
        <p:spPr/>
        <p:txBody>
          <a:bodyPr/>
          <a:lstStyle/>
          <a:p>
            <a:pPr>
              <a:defRPr/>
            </a:pPr>
            <a:fld id="{A9B3BBAE-7D5F-41AB-BD10-EF89A677EBB9}" type="slidenum">
              <a:rPr lang="en-US" smtClean="0"/>
              <a:pPr>
                <a:defRPr/>
              </a:pPr>
              <a:t>10</a:t>
            </a:fld>
            <a:endParaRPr lang="en-US"/>
          </a:p>
        </p:txBody>
      </p:sp>
    </p:spTree>
    <p:extLst>
      <p:ext uri="{BB962C8B-B14F-4D97-AF65-F5344CB8AC3E}">
        <p14:creationId xmlns:p14="http://schemas.microsoft.com/office/powerpoint/2010/main" val="68546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a:solidFill>
                  <a:schemeClr val="tx1">
                    <a:lumMod val="95000"/>
                    <a:lumOff val="5000"/>
                  </a:schemeClr>
                </a:solidFill>
              </a:rPr>
              <a:t> </a:t>
            </a:r>
            <a:endParaRPr lang="bs-Latn-BA" sz="2000" b="1">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8" name="Содержимое 2"/>
          <p:cNvSpPr txBox="1">
            <a:spLocks/>
          </p:cNvSpPr>
          <p:nvPr/>
        </p:nvSpPr>
        <p:spPr bwMode="auto">
          <a:xfrm>
            <a:off x="914400" y="723900"/>
            <a:ext cx="876300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800"/>
              </a:spcBef>
              <a:buFont typeface="Wingdings" pitchFamily="2" charset="2"/>
              <a:buChar char="Ø"/>
              <a:defRPr/>
            </a:pPr>
            <a:r>
              <a:rPr lang="en-US" sz="2200" b="1">
                <a:solidFill>
                  <a:schemeClr val="tx1"/>
                </a:solidFill>
              </a:rPr>
              <a:t>Background</a:t>
            </a:r>
          </a:p>
          <a:p>
            <a:pPr marL="342900" indent="-342900" algn="l">
              <a:spcBef>
                <a:spcPts val="800"/>
              </a:spcBef>
              <a:buFont typeface="Wingdings" pitchFamily="2" charset="2"/>
              <a:buChar char="Ø"/>
              <a:defRPr/>
            </a:pPr>
            <a:r>
              <a:rPr lang="en-US" sz="2200" b="1">
                <a:solidFill>
                  <a:schemeClr val="tx1"/>
                </a:solidFill>
              </a:rPr>
              <a:t>Objectives and methodology</a:t>
            </a:r>
          </a:p>
          <a:p>
            <a:pPr marL="342900" indent="-342900" algn="l">
              <a:spcBef>
                <a:spcPts val="800"/>
              </a:spcBef>
              <a:buFont typeface="Wingdings" pitchFamily="2" charset="2"/>
              <a:buChar char="Ø"/>
              <a:defRPr/>
            </a:pPr>
            <a:r>
              <a:rPr lang="en-US" sz="2200" b="1">
                <a:solidFill>
                  <a:schemeClr val="tx1"/>
                </a:solidFill>
              </a:rPr>
              <a:t>PART 1: PB in PEMPAL vs. OECD countries</a:t>
            </a:r>
          </a:p>
          <a:p>
            <a:pPr marL="342900" indent="-342900" algn="l">
              <a:spcBef>
                <a:spcPts val="800"/>
              </a:spcBef>
              <a:buFont typeface="Wingdings" pitchFamily="2" charset="2"/>
              <a:buChar char="Ø"/>
              <a:defRPr/>
            </a:pPr>
            <a:r>
              <a:rPr lang="en-US" sz="2200" b="1">
                <a:solidFill>
                  <a:schemeClr val="tx1"/>
                </a:solidFill>
              </a:rPr>
              <a:t>PART II: SR in PEMPAL vs. OECD countries</a:t>
            </a:r>
          </a:p>
          <a:p>
            <a:pPr marL="342900" indent="-342900" algn="l">
              <a:spcBef>
                <a:spcPts val="800"/>
              </a:spcBef>
              <a:buFont typeface="Wingdings" pitchFamily="2" charset="2"/>
              <a:buChar char="Ø"/>
              <a:defRPr/>
            </a:pPr>
            <a:r>
              <a:rPr lang="en-US" sz="2200" b="1">
                <a:solidFill>
                  <a:schemeClr val="tx1"/>
                </a:solidFill>
              </a:rPr>
              <a:t>Key challenges and recommendations on PB and SR for PEMPAL countries </a:t>
            </a:r>
            <a:r>
              <a:rPr lang="en-US" sz="2200">
                <a:solidFill>
                  <a:srgbClr val="0070C0"/>
                </a:solidFill>
              </a:rPr>
              <a:t>(22 blocks of recommendations specific to PEMPAL countries,  given with the broader seven areas of good practices defined by OECD)</a:t>
            </a:r>
          </a:p>
          <a:p>
            <a:pPr algn="l">
              <a:spcBef>
                <a:spcPts val="800"/>
              </a:spcBef>
              <a:defRPr/>
            </a:pPr>
            <a:endParaRPr lang="en-US" sz="2000" b="1">
              <a:solidFill>
                <a:srgbClr val="0070C0"/>
              </a:solidFill>
            </a:endParaRPr>
          </a:p>
          <a:p>
            <a:pPr marL="342900" indent="-342900" algn="l">
              <a:spcBef>
                <a:spcPts val="800"/>
              </a:spcBef>
              <a:buFont typeface="Wingdings" pitchFamily="2" charset="2"/>
              <a:buChar char="Ø"/>
              <a:defRPr/>
            </a:pPr>
            <a:r>
              <a:rPr lang="en-US" sz="2000">
                <a:solidFill>
                  <a:schemeClr val="tx1"/>
                </a:solidFill>
              </a:rPr>
              <a:t>Annex 1: Illustrative design of an interlinked strategic policy planning, budget planning, and institutional planning</a:t>
            </a:r>
          </a:p>
          <a:p>
            <a:pPr marL="342900" indent="-342900" algn="l">
              <a:spcBef>
                <a:spcPts val="800"/>
              </a:spcBef>
              <a:buFont typeface="Wingdings" pitchFamily="2" charset="2"/>
              <a:buChar char="Ø"/>
              <a:defRPr/>
            </a:pPr>
            <a:r>
              <a:rPr lang="en-US" sz="2000">
                <a:solidFill>
                  <a:schemeClr val="tx1"/>
                </a:solidFill>
              </a:rPr>
              <a:t>Annex 2: Example of program structure and PIs in an Illustrative design of an interlinked strategic policy planning, budget planning, and institutional planning</a:t>
            </a:r>
          </a:p>
          <a:p>
            <a:pPr marL="342900" indent="-342900" algn="l">
              <a:spcBef>
                <a:spcPts val="800"/>
              </a:spcBef>
              <a:buFont typeface="Wingdings" pitchFamily="2" charset="2"/>
              <a:buChar char="Ø"/>
              <a:defRPr/>
            </a:pPr>
            <a:r>
              <a:rPr lang="en-US" sz="2000">
                <a:solidFill>
                  <a:schemeClr val="tx1"/>
                </a:solidFill>
              </a:rPr>
              <a:t>Annex 3: Horizontal and vertical logic of causal chain within the illustrative design of interlinked strategic policy planning, budget planning, and institutional planning</a:t>
            </a:r>
            <a:endParaRPr lang="en-US" sz="2000" b="1">
              <a:solidFill>
                <a:schemeClr val="tx1"/>
              </a:solidFill>
            </a:endParaRPr>
          </a:p>
          <a:p>
            <a:pPr algn="l">
              <a:spcBef>
                <a:spcPts val="800"/>
              </a:spcBef>
              <a:defRPr/>
            </a:pPr>
            <a:endParaRPr lang="en-US" sz="2000" b="1">
              <a:solidFill>
                <a:srgbClr val="0070C0"/>
              </a:solidFill>
            </a:endParaRPr>
          </a:p>
          <a:p>
            <a:pPr algn="l">
              <a:spcBef>
                <a:spcPts val="800"/>
              </a:spcBef>
              <a:defRPr/>
            </a:pPr>
            <a:endParaRPr lang="en-US" sz="2000" b="1">
              <a:solidFill>
                <a:srgbClr val="0070C0"/>
              </a:solidFill>
            </a:endParaRPr>
          </a:p>
        </p:txBody>
      </p:sp>
      <p:sp>
        <p:nvSpPr>
          <p:cNvPr id="9" name="TextBox 8">
            <a:extLst>
              <a:ext uri="{FF2B5EF4-FFF2-40B4-BE49-F238E27FC236}">
                <a16:creationId xmlns:a16="http://schemas.microsoft.com/office/drawing/2014/main" id="{F2C2F67D-45D5-5E4F-BF4F-9AC643A4571F}"/>
              </a:ext>
            </a:extLst>
          </p:cNvPr>
          <p:cNvSpPr txBox="1"/>
          <p:nvPr/>
        </p:nvSpPr>
        <p:spPr>
          <a:xfrm>
            <a:off x="1219200" y="164935"/>
            <a:ext cx="7924800" cy="584775"/>
          </a:xfrm>
          <a:prstGeom prst="rect">
            <a:avLst/>
          </a:prstGeom>
          <a:noFill/>
        </p:spPr>
        <p:txBody>
          <a:bodyPr wrap="square" rtlCol="0">
            <a:spAutoFit/>
          </a:bodyPr>
          <a:lstStyle/>
          <a:p>
            <a:pPr algn="ctr"/>
            <a:r>
              <a:rPr lang="en-US" sz="3200" b="1">
                <a:solidFill>
                  <a:srgbClr val="953735"/>
                </a:solidFill>
                <a:latin typeface="+mj-lt"/>
                <a:ea typeface="+mj-ea"/>
                <a:cs typeface="+mj-cs"/>
              </a:rPr>
              <a:t>Outline of KP contents</a:t>
            </a:r>
            <a:endParaRPr lang="en-US" sz="3200">
              <a:solidFill>
                <a:srgbClr val="002060"/>
              </a:solidFill>
              <a:latin typeface="+mj-lt"/>
              <a:ea typeface="+mj-ea"/>
              <a:cs typeface="+mj-cs"/>
            </a:endParaRPr>
          </a:p>
        </p:txBody>
      </p:sp>
      <p:sp>
        <p:nvSpPr>
          <p:cNvPr id="2" name="Slide Number Placeholder 1">
            <a:extLst>
              <a:ext uri="{FF2B5EF4-FFF2-40B4-BE49-F238E27FC236}">
                <a16:creationId xmlns:a16="http://schemas.microsoft.com/office/drawing/2014/main" id="{81876260-9D49-5145-8735-0BB4AB967696}"/>
              </a:ext>
            </a:extLst>
          </p:cNvPr>
          <p:cNvSpPr>
            <a:spLocks noGrp="1"/>
          </p:cNvSpPr>
          <p:nvPr>
            <p:ph type="sldNum" sz="quarter" idx="12"/>
          </p:nvPr>
        </p:nvSpPr>
        <p:spPr/>
        <p:txBody>
          <a:bodyPr/>
          <a:lstStyle/>
          <a:p>
            <a:pPr>
              <a:defRPr/>
            </a:pPr>
            <a:fld id="{A9B3BBAE-7D5F-41AB-BD10-EF89A677EBB9}" type="slidenum">
              <a:rPr lang="en-US" smtClean="0"/>
              <a:pPr>
                <a:defRPr/>
              </a:pPr>
              <a:t>11</a:t>
            </a:fld>
            <a:endParaRPr lang="en-US"/>
          </a:p>
        </p:txBody>
      </p:sp>
    </p:spTree>
    <p:extLst>
      <p:ext uri="{BB962C8B-B14F-4D97-AF65-F5344CB8AC3E}">
        <p14:creationId xmlns:p14="http://schemas.microsoft.com/office/powerpoint/2010/main" val="2243659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A4238DDA-DA6B-BF4B-8909-1DF37184CE3F}"/>
              </a:ext>
            </a:extLst>
          </p:cNvPr>
          <p:cNvSpPr>
            <a:spLocks noChangeArrowheads="1"/>
          </p:cNvSpPr>
          <p:nvPr/>
        </p:nvSpPr>
        <p:spPr bwMode="auto">
          <a:xfrm>
            <a:off x="3200400" y="2386868"/>
            <a:ext cx="2218970" cy="3685631"/>
          </a:xfrm>
          <a:custGeom>
            <a:avLst/>
            <a:gdLst>
              <a:gd name="T0" fmla="*/ 3739 w 4383"/>
              <a:gd name="T1" fmla="*/ 5396 h 7282"/>
              <a:gd name="T2" fmla="*/ 3715 w 4383"/>
              <a:gd name="T3" fmla="*/ 5375 h 7282"/>
              <a:gd name="T4" fmla="*/ 3601 w 4383"/>
              <a:gd name="T5" fmla="*/ 5370 h 7282"/>
              <a:gd name="T6" fmla="*/ 3346 w 4383"/>
              <a:gd name="T7" fmla="*/ 5443 h 7282"/>
              <a:gd name="T8" fmla="*/ 3332 w 4383"/>
              <a:gd name="T9" fmla="*/ 5442 h 7282"/>
              <a:gd name="T10" fmla="*/ 3221 w 4383"/>
              <a:gd name="T11" fmla="*/ 5410 h 7282"/>
              <a:gd name="T12" fmla="*/ 3220 w 4383"/>
              <a:gd name="T13" fmla="*/ 5410 h 7282"/>
              <a:gd name="T14" fmla="*/ 3212 w 4383"/>
              <a:gd name="T15" fmla="*/ 5406 h 7282"/>
              <a:gd name="T16" fmla="*/ 3209 w 4383"/>
              <a:gd name="T17" fmla="*/ 5403 h 7282"/>
              <a:gd name="T18" fmla="*/ 3204 w 4383"/>
              <a:gd name="T19" fmla="*/ 5399 h 7282"/>
              <a:gd name="T20" fmla="*/ 3198 w 4383"/>
              <a:gd name="T21" fmla="*/ 5395 h 7282"/>
              <a:gd name="T22" fmla="*/ 3196 w 4383"/>
              <a:gd name="T23" fmla="*/ 5393 h 7282"/>
              <a:gd name="T24" fmla="*/ 3160 w 4383"/>
              <a:gd name="T25" fmla="*/ 5359 h 7282"/>
              <a:gd name="T26" fmla="*/ 3096 w 4383"/>
              <a:gd name="T27" fmla="*/ 5152 h 7282"/>
              <a:gd name="T28" fmla="*/ 3172 w 4383"/>
              <a:gd name="T29" fmla="*/ 4931 h 7282"/>
              <a:gd name="T30" fmla="*/ 3266 w 4383"/>
              <a:gd name="T31" fmla="*/ 4873 h 7282"/>
              <a:gd name="T32" fmla="*/ 3346 w 4383"/>
              <a:gd name="T33" fmla="*/ 4861 h 7282"/>
              <a:gd name="T34" fmla="*/ 3600 w 4383"/>
              <a:gd name="T35" fmla="*/ 4938 h 7282"/>
              <a:gd name="T36" fmla="*/ 3713 w 4383"/>
              <a:gd name="T37" fmla="*/ 4933 h 7282"/>
              <a:gd name="T38" fmla="*/ 3719 w 4383"/>
              <a:gd name="T39" fmla="*/ 4929 h 7282"/>
              <a:gd name="T40" fmla="*/ 3739 w 4383"/>
              <a:gd name="T41" fmla="*/ 2354 h 7282"/>
              <a:gd name="T42" fmla="*/ 3759 w 4383"/>
              <a:gd name="T43" fmla="*/ 2337 h 7282"/>
              <a:gd name="T44" fmla="*/ 3765 w 4383"/>
              <a:gd name="T45" fmla="*/ 2332 h 7282"/>
              <a:gd name="T46" fmla="*/ 3878 w 4383"/>
              <a:gd name="T47" fmla="*/ 2328 h 7282"/>
              <a:gd name="T48" fmla="*/ 4132 w 4383"/>
              <a:gd name="T49" fmla="*/ 2405 h 7282"/>
              <a:gd name="T50" fmla="*/ 4212 w 4383"/>
              <a:gd name="T51" fmla="*/ 2393 h 7282"/>
              <a:gd name="T52" fmla="*/ 4306 w 4383"/>
              <a:gd name="T53" fmla="*/ 2335 h 7282"/>
              <a:gd name="T54" fmla="*/ 4382 w 4383"/>
              <a:gd name="T55" fmla="*/ 2114 h 7282"/>
              <a:gd name="T56" fmla="*/ 4317 w 4383"/>
              <a:gd name="T57" fmla="*/ 1907 h 7282"/>
              <a:gd name="T58" fmla="*/ 4282 w 4383"/>
              <a:gd name="T59" fmla="*/ 1872 h 7282"/>
              <a:gd name="T60" fmla="*/ 4280 w 4383"/>
              <a:gd name="T61" fmla="*/ 1871 h 7282"/>
              <a:gd name="T62" fmla="*/ 4274 w 4383"/>
              <a:gd name="T63" fmla="*/ 1866 h 7282"/>
              <a:gd name="T64" fmla="*/ 4269 w 4383"/>
              <a:gd name="T65" fmla="*/ 1863 h 7282"/>
              <a:gd name="T66" fmla="*/ 4265 w 4383"/>
              <a:gd name="T67" fmla="*/ 1860 h 7282"/>
              <a:gd name="T68" fmla="*/ 4258 w 4383"/>
              <a:gd name="T69" fmla="*/ 1855 h 7282"/>
              <a:gd name="T70" fmla="*/ 4257 w 4383"/>
              <a:gd name="T71" fmla="*/ 1855 h 7282"/>
              <a:gd name="T72" fmla="*/ 4146 w 4383"/>
              <a:gd name="T73" fmla="*/ 1824 h 7282"/>
              <a:gd name="T74" fmla="*/ 4132 w 4383"/>
              <a:gd name="T75" fmla="*/ 1824 h 7282"/>
              <a:gd name="T76" fmla="*/ 3878 w 4383"/>
              <a:gd name="T77" fmla="*/ 1896 h 7282"/>
              <a:gd name="T78" fmla="*/ 3763 w 4383"/>
              <a:gd name="T79" fmla="*/ 1891 h 7282"/>
              <a:gd name="T80" fmla="*/ 3739 w 4383"/>
              <a:gd name="T81" fmla="*/ 1871 h 7282"/>
              <a:gd name="T82" fmla="*/ 3739 w 4383"/>
              <a:gd name="T83" fmla="*/ 1870 h 7282"/>
              <a:gd name="T84" fmla="*/ 1870 w 4383"/>
              <a:gd name="T85" fmla="*/ 0 h 7282"/>
              <a:gd name="T86" fmla="*/ 0 w 4383"/>
              <a:gd name="T87" fmla="*/ 1870 h 7282"/>
              <a:gd name="T88" fmla="*/ 0 w 4383"/>
              <a:gd name="T89" fmla="*/ 5411 h 7282"/>
              <a:gd name="T90" fmla="*/ 1870 w 4383"/>
              <a:gd name="T91" fmla="*/ 7281 h 7282"/>
              <a:gd name="T92" fmla="*/ 3739 w 4383"/>
              <a:gd name="T93" fmla="*/ 5445 h 7282"/>
              <a:gd name="T94" fmla="*/ 3739 w 4383"/>
              <a:gd name="T95" fmla="*/ 5411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3" h="7282">
                <a:moveTo>
                  <a:pt x="3739" y="5396"/>
                </a:moveTo>
                <a:lnTo>
                  <a:pt x="3739" y="5396"/>
                </a:lnTo>
                <a:cubicBezTo>
                  <a:pt x="3732" y="5388"/>
                  <a:pt x="3724" y="5381"/>
                  <a:pt x="3715" y="5375"/>
                </a:cubicBezTo>
                <a:lnTo>
                  <a:pt x="3715" y="5375"/>
                </a:lnTo>
                <a:cubicBezTo>
                  <a:pt x="3680" y="5354"/>
                  <a:pt x="3637" y="5351"/>
                  <a:pt x="3601" y="5370"/>
                </a:cubicBezTo>
                <a:lnTo>
                  <a:pt x="3601" y="5370"/>
                </a:lnTo>
                <a:cubicBezTo>
                  <a:pt x="3507" y="5415"/>
                  <a:pt x="3412" y="5443"/>
                  <a:pt x="3346" y="5443"/>
                </a:cubicBezTo>
                <a:lnTo>
                  <a:pt x="3346" y="5443"/>
                </a:lnTo>
                <a:cubicBezTo>
                  <a:pt x="3341" y="5443"/>
                  <a:pt x="3337" y="5443"/>
                  <a:pt x="3332" y="5442"/>
                </a:cubicBezTo>
                <a:lnTo>
                  <a:pt x="3332" y="5442"/>
                </a:lnTo>
                <a:cubicBezTo>
                  <a:pt x="3290" y="5440"/>
                  <a:pt x="3253" y="5429"/>
                  <a:pt x="3221" y="5410"/>
                </a:cubicBezTo>
                <a:lnTo>
                  <a:pt x="3221" y="5410"/>
                </a:lnTo>
                <a:lnTo>
                  <a:pt x="3220" y="5410"/>
                </a:lnTo>
                <a:lnTo>
                  <a:pt x="3220" y="5410"/>
                </a:lnTo>
                <a:cubicBezTo>
                  <a:pt x="3218" y="5409"/>
                  <a:pt x="3215" y="5407"/>
                  <a:pt x="3212" y="5406"/>
                </a:cubicBezTo>
                <a:lnTo>
                  <a:pt x="3212" y="5406"/>
                </a:lnTo>
                <a:cubicBezTo>
                  <a:pt x="3211" y="5404"/>
                  <a:pt x="3210" y="5404"/>
                  <a:pt x="3209" y="5403"/>
                </a:cubicBezTo>
                <a:lnTo>
                  <a:pt x="3209" y="5403"/>
                </a:lnTo>
                <a:cubicBezTo>
                  <a:pt x="3207" y="5402"/>
                  <a:pt x="3206" y="5401"/>
                  <a:pt x="3204" y="5399"/>
                </a:cubicBezTo>
                <a:lnTo>
                  <a:pt x="3204" y="5399"/>
                </a:lnTo>
                <a:cubicBezTo>
                  <a:pt x="3202" y="5398"/>
                  <a:pt x="3200" y="5397"/>
                  <a:pt x="3198" y="5395"/>
                </a:cubicBezTo>
                <a:lnTo>
                  <a:pt x="3198" y="5395"/>
                </a:lnTo>
                <a:cubicBezTo>
                  <a:pt x="3197" y="5395"/>
                  <a:pt x="3196" y="5394"/>
                  <a:pt x="3196" y="5393"/>
                </a:cubicBezTo>
                <a:lnTo>
                  <a:pt x="3196" y="5393"/>
                </a:lnTo>
                <a:cubicBezTo>
                  <a:pt x="3183" y="5384"/>
                  <a:pt x="3171" y="5372"/>
                  <a:pt x="3160" y="5359"/>
                </a:cubicBezTo>
                <a:lnTo>
                  <a:pt x="3160" y="5359"/>
                </a:lnTo>
                <a:cubicBezTo>
                  <a:pt x="3119" y="5307"/>
                  <a:pt x="3096" y="5234"/>
                  <a:pt x="3096" y="5152"/>
                </a:cubicBezTo>
                <a:lnTo>
                  <a:pt x="3096" y="5152"/>
                </a:lnTo>
                <a:cubicBezTo>
                  <a:pt x="3096" y="5058"/>
                  <a:pt x="3123" y="4982"/>
                  <a:pt x="3172" y="4931"/>
                </a:cubicBezTo>
                <a:lnTo>
                  <a:pt x="3172" y="4931"/>
                </a:lnTo>
                <a:cubicBezTo>
                  <a:pt x="3198" y="4904"/>
                  <a:pt x="3230" y="4884"/>
                  <a:pt x="3266" y="4873"/>
                </a:cubicBezTo>
                <a:lnTo>
                  <a:pt x="3266" y="4873"/>
                </a:lnTo>
                <a:cubicBezTo>
                  <a:pt x="3291" y="4865"/>
                  <a:pt x="3317" y="4861"/>
                  <a:pt x="3346" y="4861"/>
                </a:cubicBezTo>
                <a:lnTo>
                  <a:pt x="3346" y="4861"/>
                </a:lnTo>
                <a:cubicBezTo>
                  <a:pt x="3410" y="4861"/>
                  <a:pt x="3505" y="4890"/>
                  <a:pt x="3600" y="4938"/>
                </a:cubicBezTo>
                <a:lnTo>
                  <a:pt x="3600" y="4938"/>
                </a:lnTo>
                <a:cubicBezTo>
                  <a:pt x="3636" y="4956"/>
                  <a:pt x="3678" y="4955"/>
                  <a:pt x="3713" y="4933"/>
                </a:cubicBezTo>
                <a:lnTo>
                  <a:pt x="3713" y="4933"/>
                </a:lnTo>
                <a:cubicBezTo>
                  <a:pt x="3716" y="4932"/>
                  <a:pt x="3718" y="4931"/>
                  <a:pt x="3719" y="4929"/>
                </a:cubicBezTo>
                <a:lnTo>
                  <a:pt x="3719" y="4929"/>
                </a:lnTo>
                <a:cubicBezTo>
                  <a:pt x="3727" y="4924"/>
                  <a:pt x="3734" y="4918"/>
                  <a:pt x="3739" y="4911"/>
                </a:cubicBezTo>
                <a:lnTo>
                  <a:pt x="3739" y="2354"/>
                </a:lnTo>
                <a:lnTo>
                  <a:pt x="3739" y="2354"/>
                </a:lnTo>
                <a:cubicBezTo>
                  <a:pt x="3745" y="2348"/>
                  <a:pt x="3751" y="2342"/>
                  <a:pt x="3759" y="2337"/>
                </a:cubicBezTo>
                <a:lnTo>
                  <a:pt x="3759" y="2337"/>
                </a:lnTo>
                <a:cubicBezTo>
                  <a:pt x="3760" y="2336"/>
                  <a:pt x="3763" y="2334"/>
                  <a:pt x="3765" y="2332"/>
                </a:cubicBezTo>
                <a:lnTo>
                  <a:pt x="3765" y="2332"/>
                </a:lnTo>
                <a:cubicBezTo>
                  <a:pt x="3799" y="2311"/>
                  <a:pt x="3842" y="2310"/>
                  <a:pt x="3878" y="2328"/>
                </a:cubicBezTo>
                <a:lnTo>
                  <a:pt x="3878" y="2328"/>
                </a:lnTo>
                <a:cubicBezTo>
                  <a:pt x="3973" y="2376"/>
                  <a:pt x="4068" y="2405"/>
                  <a:pt x="4132" y="2405"/>
                </a:cubicBezTo>
                <a:lnTo>
                  <a:pt x="4132" y="2405"/>
                </a:lnTo>
                <a:cubicBezTo>
                  <a:pt x="4161" y="2405"/>
                  <a:pt x="4187" y="2401"/>
                  <a:pt x="4212" y="2393"/>
                </a:cubicBezTo>
                <a:lnTo>
                  <a:pt x="4212" y="2393"/>
                </a:lnTo>
                <a:cubicBezTo>
                  <a:pt x="4248" y="2381"/>
                  <a:pt x="4280" y="2362"/>
                  <a:pt x="4306" y="2335"/>
                </a:cubicBezTo>
                <a:lnTo>
                  <a:pt x="4306" y="2335"/>
                </a:lnTo>
                <a:cubicBezTo>
                  <a:pt x="4355" y="2284"/>
                  <a:pt x="4382" y="2208"/>
                  <a:pt x="4382" y="2114"/>
                </a:cubicBezTo>
                <a:lnTo>
                  <a:pt x="4382" y="2114"/>
                </a:lnTo>
                <a:cubicBezTo>
                  <a:pt x="4382" y="2032"/>
                  <a:pt x="4360" y="1959"/>
                  <a:pt x="4317" y="1907"/>
                </a:cubicBezTo>
                <a:lnTo>
                  <a:pt x="4317" y="1907"/>
                </a:lnTo>
                <a:cubicBezTo>
                  <a:pt x="4307" y="1894"/>
                  <a:pt x="4295" y="1882"/>
                  <a:pt x="4282" y="1872"/>
                </a:cubicBezTo>
                <a:lnTo>
                  <a:pt x="4282" y="1872"/>
                </a:lnTo>
                <a:cubicBezTo>
                  <a:pt x="4281" y="1872"/>
                  <a:pt x="4281" y="1871"/>
                  <a:pt x="4280" y="1871"/>
                </a:cubicBezTo>
                <a:lnTo>
                  <a:pt x="4280" y="1871"/>
                </a:lnTo>
                <a:cubicBezTo>
                  <a:pt x="4278" y="1869"/>
                  <a:pt x="4276" y="1868"/>
                  <a:pt x="4274" y="1866"/>
                </a:cubicBezTo>
                <a:lnTo>
                  <a:pt x="4274" y="1866"/>
                </a:lnTo>
                <a:cubicBezTo>
                  <a:pt x="4272" y="1865"/>
                  <a:pt x="4270" y="1864"/>
                  <a:pt x="4269" y="1863"/>
                </a:cubicBezTo>
                <a:lnTo>
                  <a:pt x="4269" y="1863"/>
                </a:lnTo>
                <a:cubicBezTo>
                  <a:pt x="4268" y="1862"/>
                  <a:pt x="4267" y="1861"/>
                  <a:pt x="4265" y="1860"/>
                </a:cubicBezTo>
                <a:lnTo>
                  <a:pt x="4265" y="1860"/>
                </a:lnTo>
                <a:cubicBezTo>
                  <a:pt x="4263" y="1859"/>
                  <a:pt x="4261" y="1857"/>
                  <a:pt x="4258" y="1855"/>
                </a:cubicBezTo>
                <a:lnTo>
                  <a:pt x="4258" y="1855"/>
                </a:lnTo>
                <a:cubicBezTo>
                  <a:pt x="4258" y="1855"/>
                  <a:pt x="4258" y="1855"/>
                  <a:pt x="4257" y="1855"/>
                </a:cubicBezTo>
                <a:lnTo>
                  <a:pt x="4257" y="1855"/>
                </a:lnTo>
                <a:cubicBezTo>
                  <a:pt x="4225" y="1837"/>
                  <a:pt x="4188" y="1826"/>
                  <a:pt x="4146" y="1824"/>
                </a:cubicBezTo>
                <a:lnTo>
                  <a:pt x="4146" y="1824"/>
                </a:lnTo>
                <a:cubicBezTo>
                  <a:pt x="4142" y="1824"/>
                  <a:pt x="4137" y="1824"/>
                  <a:pt x="4132" y="1824"/>
                </a:cubicBezTo>
                <a:lnTo>
                  <a:pt x="4132" y="1824"/>
                </a:lnTo>
                <a:cubicBezTo>
                  <a:pt x="4066" y="1824"/>
                  <a:pt x="3971" y="1851"/>
                  <a:pt x="3878" y="1896"/>
                </a:cubicBezTo>
                <a:lnTo>
                  <a:pt x="3878" y="1896"/>
                </a:lnTo>
                <a:cubicBezTo>
                  <a:pt x="3840" y="1915"/>
                  <a:pt x="3798" y="1912"/>
                  <a:pt x="3763" y="1891"/>
                </a:cubicBezTo>
                <a:lnTo>
                  <a:pt x="3763" y="1891"/>
                </a:lnTo>
                <a:cubicBezTo>
                  <a:pt x="3754" y="1885"/>
                  <a:pt x="3746" y="1878"/>
                  <a:pt x="3739" y="1871"/>
                </a:cubicBezTo>
                <a:lnTo>
                  <a:pt x="3739" y="1870"/>
                </a:lnTo>
                <a:lnTo>
                  <a:pt x="3739" y="1870"/>
                </a:lnTo>
                <a:cubicBezTo>
                  <a:pt x="3739" y="841"/>
                  <a:pt x="2898" y="0"/>
                  <a:pt x="1870" y="0"/>
                </a:cubicBezTo>
                <a:lnTo>
                  <a:pt x="1870" y="0"/>
                </a:lnTo>
                <a:lnTo>
                  <a:pt x="1870" y="0"/>
                </a:lnTo>
                <a:cubicBezTo>
                  <a:pt x="841" y="0"/>
                  <a:pt x="0" y="841"/>
                  <a:pt x="0" y="1870"/>
                </a:cubicBezTo>
                <a:lnTo>
                  <a:pt x="0" y="5411"/>
                </a:lnTo>
                <a:lnTo>
                  <a:pt x="0" y="5411"/>
                </a:lnTo>
                <a:cubicBezTo>
                  <a:pt x="0" y="6440"/>
                  <a:pt x="841" y="7281"/>
                  <a:pt x="1870" y="7281"/>
                </a:cubicBezTo>
                <a:lnTo>
                  <a:pt x="1870" y="7281"/>
                </a:lnTo>
                <a:lnTo>
                  <a:pt x="1870" y="7281"/>
                </a:lnTo>
                <a:cubicBezTo>
                  <a:pt x="2887" y="7281"/>
                  <a:pt x="3721" y="6458"/>
                  <a:pt x="3739" y="5445"/>
                </a:cubicBezTo>
                <a:lnTo>
                  <a:pt x="3739" y="5445"/>
                </a:lnTo>
                <a:cubicBezTo>
                  <a:pt x="3739" y="5434"/>
                  <a:pt x="3739" y="5423"/>
                  <a:pt x="3739" y="5411"/>
                </a:cubicBezTo>
                <a:lnTo>
                  <a:pt x="3739" y="5396"/>
                </a:lnTo>
              </a:path>
            </a:pathLst>
          </a:custGeom>
          <a:solidFill>
            <a:schemeClr val="bg1">
              <a:lumMod val="65000"/>
            </a:schemeClr>
          </a:solidFill>
          <a:ln>
            <a:noFill/>
          </a:ln>
          <a:effectLst/>
        </p:spPr>
        <p:txBody>
          <a:bodyPr wrap="none" anchor="ctr"/>
          <a:lstStyle/>
          <a:p>
            <a:pPr algn="ctr"/>
            <a:endParaRPr lang="en-US" sz="2654"/>
          </a:p>
        </p:txBody>
      </p:sp>
      <p:sp>
        <p:nvSpPr>
          <p:cNvPr id="17" name="Freeform 5">
            <a:extLst>
              <a:ext uri="{FF2B5EF4-FFF2-40B4-BE49-F238E27FC236}">
                <a16:creationId xmlns:a16="http://schemas.microsoft.com/office/drawing/2014/main" id="{74C450D2-CA17-2B4E-A33F-0DFB3ED6E961}"/>
              </a:ext>
            </a:extLst>
          </p:cNvPr>
          <p:cNvSpPr>
            <a:spLocks noChangeArrowheads="1"/>
          </p:cNvSpPr>
          <p:nvPr/>
        </p:nvSpPr>
        <p:spPr bwMode="auto">
          <a:xfrm>
            <a:off x="4776083" y="2386868"/>
            <a:ext cx="2210041" cy="3685631"/>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pPr algn="ctr"/>
            <a:endParaRPr lang="en-US" sz="2654"/>
          </a:p>
        </p:txBody>
      </p:sp>
      <p:sp>
        <p:nvSpPr>
          <p:cNvPr id="6" name="TextBox 5">
            <a:extLst>
              <a:ext uri="{FF2B5EF4-FFF2-40B4-BE49-F238E27FC236}">
                <a16:creationId xmlns:a16="http://schemas.microsoft.com/office/drawing/2014/main" id="{0DF42C5A-07A8-0D4E-9F7C-C8FD0CB1D7B0}"/>
              </a:ext>
            </a:extLst>
          </p:cNvPr>
          <p:cNvSpPr txBox="1"/>
          <p:nvPr/>
        </p:nvSpPr>
        <p:spPr>
          <a:xfrm>
            <a:off x="3285208" y="3171570"/>
            <a:ext cx="1704676" cy="2246769"/>
          </a:xfrm>
          <a:prstGeom prst="rect">
            <a:avLst/>
          </a:prstGeom>
          <a:noFill/>
        </p:spPr>
        <p:txBody>
          <a:bodyPr wrap="square" rtlCol="0" anchor="t">
            <a:spAutoFit/>
          </a:bodyPr>
          <a:lstStyle/>
          <a:p>
            <a:pPr algn="ctr">
              <a:spcBef>
                <a:spcPts val="600"/>
              </a:spcBef>
            </a:pPr>
            <a:r>
              <a:rPr lang="en-US" sz="1400">
                <a:solidFill>
                  <a:schemeClr val="bg1"/>
                </a:solidFill>
              </a:rPr>
              <a:t>1. Clear and wide PPB frameworks with </a:t>
            </a:r>
            <a:r>
              <a:rPr lang="en-US" sz="1400">
                <a:solidFill>
                  <a:srgbClr val="0070C0"/>
                </a:solidFill>
              </a:rPr>
              <a:t>strong legislative basis </a:t>
            </a:r>
            <a:r>
              <a:rPr lang="en-US" sz="1400">
                <a:solidFill>
                  <a:schemeClr val="bg1"/>
                </a:solidFill>
              </a:rPr>
              <a:t>and additional </a:t>
            </a:r>
            <a:r>
              <a:rPr lang="en-US" sz="1400">
                <a:solidFill>
                  <a:srgbClr val="0070C0"/>
                </a:solidFill>
              </a:rPr>
              <a:t>guidelines</a:t>
            </a:r>
            <a:r>
              <a:rPr lang="en-US" sz="1400" b="1">
                <a:solidFill>
                  <a:schemeClr val="bg1"/>
                </a:solidFill>
              </a:rPr>
              <a:t>;</a:t>
            </a:r>
            <a:r>
              <a:rPr lang="en-US" sz="1400" b="1">
                <a:solidFill>
                  <a:srgbClr val="000000"/>
                </a:solidFill>
              </a:rPr>
              <a:t> </a:t>
            </a:r>
            <a:r>
              <a:rPr lang="en-US" sz="1400">
                <a:solidFill>
                  <a:schemeClr val="bg1"/>
                </a:solidFill>
              </a:rPr>
              <a:t>ensuring adequate </a:t>
            </a:r>
            <a:r>
              <a:rPr lang="en-US" sz="1400">
                <a:solidFill>
                  <a:srgbClr val="0070C0"/>
                </a:solidFill>
              </a:rPr>
              <a:t>objectives and uses for decision-making clear to all</a:t>
            </a:r>
          </a:p>
        </p:txBody>
      </p:sp>
      <p:sp>
        <p:nvSpPr>
          <p:cNvPr id="7" name="TextBox 6">
            <a:extLst>
              <a:ext uri="{FF2B5EF4-FFF2-40B4-BE49-F238E27FC236}">
                <a16:creationId xmlns:a16="http://schemas.microsoft.com/office/drawing/2014/main" id="{E80A2B3B-66CF-7149-BBFB-AFDCC2446B5F}"/>
              </a:ext>
            </a:extLst>
          </p:cNvPr>
          <p:cNvSpPr txBox="1"/>
          <p:nvPr/>
        </p:nvSpPr>
        <p:spPr>
          <a:xfrm>
            <a:off x="2930652" y="2704332"/>
            <a:ext cx="2402910" cy="556434"/>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Make it clear &amp; strong-rooted</a:t>
            </a:r>
          </a:p>
        </p:txBody>
      </p:sp>
      <p:sp>
        <p:nvSpPr>
          <p:cNvPr id="12" name="TextBox 11">
            <a:extLst>
              <a:ext uri="{FF2B5EF4-FFF2-40B4-BE49-F238E27FC236}">
                <a16:creationId xmlns:a16="http://schemas.microsoft.com/office/drawing/2014/main" id="{8B6AAFC4-08E3-D940-92A1-EB0B684D818F}"/>
              </a:ext>
            </a:extLst>
          </p:cNvPr>
          <p:cNvSpPr txBox="1"/>
          <p:nvPr/>
        </p:nvSpPr>
        <p:spPr>
          <a:xfrm>
            <a:off x="5332236" y="3177661"/>
            <a:ext cx="1569407" cy="2031325"/>
          </a:xfrm>
          <a:prstGeom prst="rect">
            <a:avLst/>
          </a:prstGeom>
          <a:noFill/>
        </p:spPr>
        <p:txBody>
          <a:bodyPr wrap="square" rtlCol="0" anchor="t">
            <a:spAutoFit/>
          </a:bodyPr>
          <a:lstStyle/>
          <a:p>
            <a:pPr algn="ctr">
              <a:spcBef>
                <a:spcPts val="600"/>
              </a:spcBef>
            </a:pPr>
            <a:r>
              <a:rPr lang="en-US" sz="1400">
                <a:solidFill>
                  <a:schemeClr val="bg1"/>
                </a:solidFill>
              </a:rPr>
              <a:t>2. PPB reforms  </a:t>
            </a:r>
            <a:r>
              <a:rPr lang="en-US" sz="1400">
                <a:solidFill>
                  <a:srgbClr val="0070C0"/>
                </a:solidFill>
              </a:rPr>
              <a:t>championed</a:t>
            </a:r>
            <a:r>
              <a:rPr lang="en-US" sz="1400">
                <a:solidFill>
                  <a:srgbClr val="000000"/>
                </a:solidFill>
              </a:rPr>
              <a:t> </a:t>
            </a:r>
            <a:r>
              <a:rPr lang="en-US" sz="1400">
                <a:solidFill>
                  <a:schemeClr val="bg1"/>
                </a:solidFill>
              </a:rPr>
              <a:t>not not only by the MF and civil service, but rather by </a:t>
            </a:r>
            <a:r>
              <a:rPr lang="en-US" sz="1400">
                <a:solidFill>
                  <a:srgbClr val="0070C0"/>
                </a:solidFill>
              </a:rPr>
              <a:t>political leadership more widely</a:t>
            </a:r>
            <a:r>
              <a:rPr lang="en-US" sz="1400">
                <a:solidFill>
                  <a:srgbClr val="000000"/>
                </a:solidFill>
              </a:rPr>
              <a:t>, </a:t>
            </a:r>
            <a:r>
              <a:rPr lang="en-US" sz="1400">
                <a:solidFill>
                  <a:schemeClr val="bg1"/>
                </a:solidFill>
              </a:rPr>
              <a:t>across branches </a:t>
            </a:r>
          </a:p>
        </p:txBody>
      </p:sp>
      <p:sp>
        <p:nvSpPr>
          <p:cNvPr id="13" name="TextBox 12">
            <a:extLst>
              <a:ext uri="{FF2B5EF4-FFF2-40B4-BE49-F238E27FC236}">
                <a16:creationId xmlns:a16="http://schemas.microsoft.com/office/drawing/2014/main" id="{E6D26270-6490-5748-8162-C0ECE6F58C99}"/>
              </a:ext>
            </a:extLst>
          </p:cNvPr>
          <p:cNvSpPr txBox="1"/>
          <p:nvPr/>
        </p:nvSpPr>
        <p:spPr>
          <a:xfrm>
            <a:off x="5371671" y="2644119"/>
            <a:ext cx="1252843" cy="556434"/>
          </a:xfrm>
          <a:prstGeom prst="rect">
            <a:avLst/>
          </a:prstGeom>
          <a:noFill/>
        </p:spPr>
        <p:txBody>
          <a:bodyPr wrap="non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Joint </a:t>
            </a:r>
          </a:p>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ownership</a:t>
            </a:r>
          </a:p>
        </p:txBody>
      </p:sp>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3" name="TextBox 22">
            <a:extLst>
              <a:ext uri="{FF2B5EF4-FFF2-40B4-BE49-F238E27FC236}">
                <a16:creationId xmlns:a16="http://schemas.microsoft.com/office/drawing/2014/main" id="{2C84849F-FF92-844A-96A6-64FFA0602247}"/>
              </a:ext>
            </a:extLst>
          </p:cNvPr>
          <p:cNvSpPr txBox="1"/>
          <p:nvPr/>
        </p:nvSpPr>
        <p:spPr>
          <a:xfrm>
            <a:off x="1219200" y="221137"/>
            <a:ext cx="7924800" cy="1077218"/>
          </a:xfrm>
          <a:prstGeom prst="rect">
            <a:avLst/>
          </a:prstGeom>
          <a:noFill/>
        </p:spPr>
        <p:txBody>
          <a:bodyPr wrap="square" rtlCol="0">
            <a:spAutoFit/>
          </a:bodyPr>
          <a:lstStyle/>
          <a:p>
            <a:pPr algn="ctr"/>
            <a:r>
              <a:rPr lang="en-US" sz="3200" b="1">
                <a:solidFill>
                  <a:srgbClr val="953735"/>
                </a:solidFill>
                <a:latin typeface="+mj-lt"/>
                <a:ea typeface="+mj-ea"/>
                <a:cs typeface="+mj-cs"/>
              </a:rPr>
              <a:t>Summary recommendations from the KP for PEMPAL countries</a:t>
            </a:r>
            <a:endParaRPr lang="en-US" sz="3200">
              <a:solidFill>
                <a:srgbClr val="002060"/>
              </a:solidFill>
              <a:latin typeface="+mj-lt"/>
              <a:ea typeface="+mj-ea"/>
              <a:cs typeface="+mj-cs"/>
            </a:endParaRPr>
          </a:p>
        </p:txBody>
      </p:sp>
      <p:sp>
        <p:nvSpPr>
          <p:cNvPr id="24" name="Title 3">
            <a:extLst>
              <a:ext uri="{FF2B5EF4-FFF2-40B4-BE49-F238E27FC236}">
                <a16:creationId xmlns:a16="http://schemas.microsoft.com/office/drawing/2014/main" id="{43EFCBDC-95F2-EF45-BA04-918184618F2C}"/>
              </a:ext>
            </a:extLst>
          </p:cNvPr>
          <p:cNvSpPr txBox="1">
            <a:spLocks/>
          </p:cNvSpPr>
          <p:nvPr/>
        </p:nvSpPr>
        <p:spPr>
          <a:xfrm>
            <a:off x="989235" y="1446373"/>
            <a:ext cx="8686001" cy="533400"/>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2000" b="1">
                <a:solidFill>
                  <a:srgbClr val="0070C0"/>
                </a:solidFill>
              </a:rPr>
              <a:t>Rationale and objectives of performance budgeting</a:t>
            </a:r>
            <a:br>
              <a:rPr lang="en-US" sz="2000"/>
            </a:br>
            <a:endParaRPr lang="en-US" sz="2000"/>
          </a:p>
        </p:txBody>
      </p:sp>
      <p:pic>
        <p:nvPicPr>
          <p:cNvPr id="25" name="Graphic 24" descr="Sun">
            <a:extLst>
              <a:ext uri="{FF2B5EF4-FFF2-40B4-BE49-F238E27FC236}">
                <a16:creationId xmlns:a16="http://schemas.microsoft.com/office/drawing/2014/main" id="{1196C907-C9CA-D843-8FAA-EEEEEFA8F8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45171" y="5350609"/>
            <a:ext cx="573872" cy="573872"/>
          </a:xfrm>
          <a:prstGeom prst="rect">
            <a:avLst/>
          </a:prstGeom>
        </p:spPr>
      </p:pic>
      <p:sp>
        <p:nvSpPr>
          <p:cNvPr id="26" name="TextBox 25">
            <a:extLst>
              <a:ext uri="{FF2B5EF4-FFF2-40B4-BE49-F238E27FC236}">
                <a16:creationId xmlns:a16="http://schemas.microsoft.com/office/drawing/2014/main" id="{9BDECD94-765A-5A4B-8C5F-020C652C0015}"/>
              </a:ext>
            </a:extLst>
          </p:cNvPr>
          <p:cNvSpPr txBox="1"/>
          <p:nvPr/>
        </p:nvSpPr>
        <p:spPr>
          <a:xfrm>
            <a:off x="6007510" y="-1455174"/>
            <a:ext cx="184731" cy="369332"/>
          </a:xfrm>
          <a:prstGeom prst="rect">
            <a:avLst/>
          </a:prstGeom>
          <a:solidFill>
            <a:schemeClr val="bg1"/>
          </a:solidFill>
        </p:spPr>
        <p:txBody>
          <a:bodyPr wrap="none" rtlCol="0">
            <a:spAutoFit/>
          </a:bodyPr>
          <a:lstStyle/>
          <a:p>
            <a:endParaRPr lang="x-none"/>
          </a:p>
        </p:txBody>
      </p:sp>
      <p:pic>
        <p:nvPicPr>
          <p:cNvPr id="28" name="Graphic 27" descr="Podium">
            <a:extLst>
              <a:ext uri="{FF2B5EF4-FFF2-40B4-BE49-F238E27FC236}">
                <a16:creationId xmlns:a16="http://schemas.microsoft.com/office/drawing/2014/main" id="{DA9D7677-B62C-5540-B7FF-536757D7E9F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81735" y="5241350"/>
            <a:ext cx="758429" cy="758429"/>
          </a:xfrm>
          <a:prstGeom prst="rect">
            <a:avLst/>
          </a:prstGeom>
        </p:spPr>
      </p:pic>
      <p:sp>
        <p:nvSpPr>
          <p:cNvPr id="16" name="Slide Number Placeholder 1">
            <a:extLst>
              <a:ext uri="{FF2B5EF4-FFF2-40B4-BE49-F238E27FC236}">
                <a16:creationId xmlns:a16="http://schemas.microsoft.com/office/drawing/2014/main" id="{69DEE319-7960-9C48-BBF2-04946FFA4D1B}"/>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12</a:t>
            </a:fld>
            <a:endParaRPr lang="en-US" sz="1200">
              <a:solidFill>
                <a:schemeClr val="tx1">
                  <a:tint val="75000"/>
                </a:schemeClr>
              </a:solidFill>
              <a:latin typeface="+mn-lt"/>
            </a:endParaRPr>
          </a:p>
        </p:txBody>
      </p:sp>
    </p:spTree>
    <p:extLst>
      <p:ext uri="{BB962C8B-B14F-4D97-AF65-F5344CB8AC3E}">
        <p14:creationId xmlns:p14="http://schemas.microsoft.com/office/powerpoint/2010/main" val="2669595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A4238DDA-DA6B-BF4B-8909-1DF37184CE3F}"/>
              </a:ext>
            </a:extLst>
          </p:cNvPr>
          <p:cNvSpPr>
            <a:spLocks noChangeArrowheads="1"/>
          </p:cNvSpPr>
          <p:nvPr/>
        </p:nvSpPr>
        <p:spPr bwMode="auto">
          <a:xfrm>
            <a:off x="1447800" y="2438400"/>
            <a:ext cx="2218970" cy="3685631"/>
          </a:xfrm>
          <a:custGeom>
            <a:avLst/>
            <a:gdLst>
              <a:gd name="T0" fmla="*/ 3739 w 4383"/>
              <a:gd name="T1" fmla="*/ 5396 h 7282"/>
              <a:gd name="T2" fmla="*/ 3715 w 4383"/>
              <a:gd name="T3" fmla="*/ 5375 h 7282"/>
              <a:gd name="T4" fmla="*/ 3601 w 4383"/>
              <a:gd name="T5" fmla="*/ 5370 h 7282"/>
              <a:gd name="T6" fmla="*/ 3346 w 4383"/>
              <a:gd name="T7" fmla="*/ 5443 h 7282"/>
              <a:gd name="T8" fmla="*/ 3332 w 4383"/>
              <a:gd name="T9" fmla="*/ 5442 h 7282"/>
              <a:gd name="T10" fmla="*/ 3221 w 4383"/>
              <a:gd name="T11" fmla="*/ 5410 h 7282"/>
              <a:gd name="T12" fmla="*/ 3220 w 4383"/>
              <a:gd name="T13" fmla="*/ 5410 h 7282"/>
              <a:gd name="T14" fmla="*/ 3212 w 4383"/>
              <a:gd name="T15" fmla="*/ 5406 h 7282"/>
              <a:gd name="T16" fmla="*/ 3209 w 4383"/>
              <a:gd name="T17" fmla="*/ 5403 h 7282"/>
              <a:gd name="T18" fmla="*/ 3204 w 4383"/>
              <a:gd name="T19" fmla="*/ 5399 h 7282"/>
              <a:gd name="T20" fmla="*/ 3198 w 4383"/>
              <a:gd name="T21" fmla="*/ 5395 h 7282"/>
              <a:gd name="T22" fmla="*/ 3196 w 4383"/>
              <a:gd name="T23" fmla="*/ 5393 h 7282"/>
              <a:gd name="T24" fmla="*/ 3160 w 4383"/>
              <a:gd name="T25" fmla="*/ 5359 h 7282"/>
              <a:gd name="T26" fmla="*/ 3096 w 4383"/>
              <a:gd name="T27" fmla="*/ 5152 h 7282"/>
              <a:gd name="T28" fmla="*/ 3172 w 4383"/>
              <a:gd name="T29" fmla="*/ 4931 h 7282"/>
              <a:gd name="T30" fmla="*/ 3266 w 4383"/>
              <a:gd name="T31" fmla="*/ 4873 h 7282"/>
              <a:gd name="T32" fmla="*/ 3346 w 4383"/>
              <a:gd name="T33" fmla="*/ 4861 h 7282"/>
              <a:gd name="T34" fmla="*/ 3600 w 4383"/>
              <a:gd name="T35" fmla="*/ 4938 h 7282"/>
              <a:gd name="T36" fmla="*/ 3713 w 4383"/>
              <a:gd name="T37" fmla="*/ 4933 h 7282"/>
              <a:gd name="T38" fmla="*/ 3719 w 4383"/>
              <a:gd name="T39" fmla="*/ 4929 h 7282"/>
              <a:gd name="T40" fmla="*/ 3739 w 4383"/>
              <a:gd name="T41" fmla="*/ 2354 h 7282"/>
              <a:gd name="T42" fmla="*/ 3759 w 4383"/>
              <a:gd name="T43" fmla="*/ 2337 h 7282"/>
              <a:gd name="T44" fmla="*/ 3765 w 4383"/>
              <a:gd name="T45" fmla="*/ 2332 h 7282"/>
              <a:gd name="T46" fmla="*/ 3878 w 4383"/>
              <a:gd name="T47" fmla="*/ 2328 h 7282"/>
              <a:gd name="T48" fmla="*/ 4132 w 4383"/>
              <a:gd name="T49" fmla="*/ 2405 h 7282"/>
              <a:gd name="T50" fmla="*/ 4212 w 4383"/>
              <a:gd name="T51" fmla="*/ 2393 h 7282"/>
              <a:gd name="T52" fmla="*/ 4306 w 4383"/>
              <a:gd name="T53" fmla="*/ 2335 h 7282"/>
              <a:gd name="T54" fmla="*/ 4382 w 4383"/>
              <a:gd name="T55" fmla="*/ 2114 h 7282"/>
              <a:gd name="T56" fmla="*/ 4317 w 4383"/>
              <a:gd name="T57" fmla="*/ 1907 h 7282"/>
              <a:gd name="T58" fmla="*/ 4282 w 4383"/>
              <a:gd name="T59" fmla="*/ 1872 h 7282"/>
              <a:gd name="T60" fmla="*/ 4280 w 4383"/>
              <a:gd name="T61" fmla="*/ 1871 h 7282"/>
              <a:gd name="T62" fmla="*/ 4274 w 4383"/>
              <a:gd name="T63" fmla="*/ 1866 h 7282"/>
              <a:gd name="T64" fmla="*/ 4269 w 4383"/>
              <a:gd name="T65" fmla="*/ 1863 h 7282"/>
              <a:gd name="T66" fmla="*/ 4265 w 4383"/>
              <a:gd name="T67" fmla="*/ 1860 h 7282"/>
              <a:gd name="T68" fmla="*/ 4258 w 4383"/>
              <a:gd name="T69" fmla="*/ 1855 h 7282"/>
              <a:gd name="T70" fmla="*/ 4257 w 4383"/>
              <a:gd name="T71" fmla="*/ 1855 h 7282"/>
              <a:gd name="T72" fmla="*/ 4146 w 4383"/>
              <a:gd name="T73" fmla="*/ 1824 h 7282"/>
              <a:gd name="T74" fmla="*/ 4132 w 4383"/>
              <a:gd name="T75" fmla="*/ 1824 h 7282"/>
              <a:gd name="T76" fmla="*/ 3878 w 4383"/>
              <a:gd name="T77" fmla="*/ 1896 h 7282"/>
              <a:gd name="T78" fmla="*/ 3763 w 4383"/>
              <a:gd name="T79" fmla="*/ 1891 h 7282"/>
              <a:gd name="T80" fmla="*/ 3739 w 4383"/>
              <a:gd name="T81" fmla="*/ 1871 h 7282"/>
              <a:gd name="T82" fmla="*/ 3739 w 4383"/>
              <a:gd name="T83" fmla="*/ 1870 h 7282"/>
              <a:gd name="T84" fmla="*/ 1870 w 4383"/>
              <a:gd name="T85" fmla="*/ 0 h 7282"/>
              <a:gd name="T86" fmla="*/ 0 w 4383"/>
              <a:gd name="T87" fmla="*/ 1870 h 7282"/>
              <a:gd name="T88" fmla="*/ 0 w 4383"/>
              <a:gd name="T89" fmla="*/ 5411 h 7282"/>
              <a:gd name="T90" fmla="*/ 1870 w 4383"/>
              <a:gd name="T91" fmla="*/ 7281 h 7282"/>
              <a:gd name="T92" fmla="*/ 3739 w 4383"/>
              <a:gd name="T93" fmla="*/ 5445 h 7282"/>
              <a:gd name="T94" fmla="*/ 3739 w 4383"/>
              <a:gd name="T95" fmla="*/ 5411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3" h="7282">
                <a:moveTo>
                  <a:pt x="3739" y="5396"/>
                </a:moveTo>
                <a:lnTo>
                  <a:pt x="3739" y="5396"/>
                </a:lnTo>
                <a:cubicBezTo>
                  <a:pt x="3732" y="5388"/>
                  <a:pt x="3724" y="5381"/>
                  <a:pt x="3715" y="5375"/>
                </a:cubicBezTo>
                <a:lnTo>
                  <a:pt x="3715" y="5375"/>
                </a:lnTo>
                <a:cubicBezTo>
                  <a:pt x="3680" y="5354"/>
                  <a:pt x="3637" y="5351"/>
                  <a:pt x="3601" y="5370"/>
                </a:cubicBezTo>
                <a:lnTo>
                  <a:pt x="3601" y="5370"/>
                </a:lnTo>
                <a:cubicBezTo>
                  <a:pt x="3507" y="5415"/>
                  <a:pt x="3412" y="5443"/>
                  <a:pt x="3346" y="5443"/>
                </a:cubicBezTo>
                <a:lnTo>
                  <a:pt x="3346" y="5443"/>
                </a:lnTo>
                <a:cubicBezTo>
                  <a:pt x="3341" y="5443"/>
                  <a:pt x="3337" y="5443"/>
                  <a:pt x="3332" y="5442"/>
                </a:cubicBezTo>
                <a:lnTo>
                  <a:pt x="3332" y="5442"/>
                </a:lnTo>
                <a:cubicBezTo>
                  <a:pt x="3290" y="5440"/>
                  <a:pt x="3253" y="5429"/>
                  <a:pt x="3221" y="5410"/>
                </a:cubicBezTo>
                <a:lnTo>
                  <a:pt x="3221" y="5410"/>
                </a:lnTo>
                <a:lnTo>
                  <a:pt x="3220" y="5410"/>
                </a:lnTo>
                <a:lnTo>
                  <a:pt x="3220" y="5410"/>
                </a:lnTo>
                <a:cubicBezTo>
                  <a:pt x="3218" y="5409"/>
                  <a:pt x="3215" y="5407"/>
                  <a:pt x="3212" y="5406"/>
                </a:cubicBezTo>
                <a:lnTo>
                  <a:pt x="3212" y="5406"/>
                </a:lnTo>
                <a:cubicBezTo>
                  <a:pt x="3211" y="5404"/>
                  <a:pt x="3210" y="5404"/>
                  <a:pt x="3209" y="5403"/>
                </a:cubicBezTo>
                <a:lnTo>
                  <a:pt x="3209" y="5403"/>
                </a:lnTo>
                <a:cubicBezTo>
                  <a:pt x="3207" y="5402"/>
                  <a:pt x="3206" y="5401"/>
                  <a:pt x="3204" y="5399"/>
                </a:cubicBezTo>
                <a:lnTo>
                  <a:pt x="3204" y="5399"/>
                </a:lnTo>
                <a:cubicBezTo>
                  <a:pt x="3202" y="5398"/>
                  <a:pt x="3200" y="5397"/>
                  <a:pt x="3198" y="5395"/>
                </a:cubicBezTo>
                <a:lnTo>
                  <a:pt x="3198" y="5395"/>
                </a:lnTo>
                <a:cubicBezTo>
                  <a:pt x="3197" y="5395"/>
                  <a:pt x="3196" y="5394"/>
                  <a:pt x="3196" y="5393"/>
                </a:cubicBezTo>
                <a:lnTo>
                  <a:pt x="3196" y="5393"/>
                </a:lnTo>
                <a:cubicBezTo>
                  <a:pt x="3183" y="5384"/>
                  <a:pt x="3171" y="5372"/>
                  <a:pt x="3160" y="5359"/>
                </a:cubicBezTo>
                <a:lnTo>
                  <a:pt x="3160" y="5359"/>
                </a:lnTo>
                <a:cubicBezTo>
                  <a:pt x="3119" y="5307"/>
                  <a:pt x="3096" y="5234"/>
                  <a:pt x="3096" y="5152"/>
                </a:cubicBezTo>
                <a:lnTo>
                  <a:pt x="3096" y="5152"/>
                </a:lnTo>
                <a:cubicBezTo>
                  <a:pt x="3096" y="5058"/>
                  <a:pt x="3123" y="4982"/>
                  <a:pt x="3172" y="4931"/>
                </a:cubicBezTo>
                <a:lnTo>
                  <a:pt x="3172" y="4931"/>
                </a:lnTo>
                <a:cubicBezTo>
                  <a:pt x="3198" y="4904"/>
                  <a:pt x="3230" y="4884"/>
                  <a:pt x="3266" y="4873"/>
                </a:cubicBezTo>
                <a:lnTo>
                  <a:pt x="3266" y="4873"/>
                </a:lnTo>
                <a:cubicBezTo>
                  <a:pt x="3291" y="4865"/>
                  <a:pt x="3317" y="4861"/>
                  <a:pt x="3346" y="4861"/>
                </a:cubicBezTo>
                <a:lnTo>
                  <a:pt x="3346" y="4861"/>
                </a:lnTo>
                <a:cubicBezTo>
                  <a:pt x="3410" y="4861"/>
                  <a:pt x="3505" y="4890"/>
                  <a:pt x="3600" y="4938"/>
                </a:cubicBezTo>
                <a:lnTo>
                  <a:pt x="3600" y="4938"/>
                </a:lnTo>
                <a:cubicBezTo>
                  <a:pt x="3636" y="4956"/>
                  <a:pt x="3678" y="4955"/>
                  <a:pt x="3713" y="4933"/>
                </a:cubicBezTo>
                <a:lnTo>
                  <a:pt x="3713" y="4933"/>
                </a:lnTo>
                <a:cubicBezTo>
                  <a:pt x="3716" y="4932"/>
                  <a:pt x="3718" y="4931"/>
                  <a:pt x="3719" y="4929"/>
                </a:cubicBezTo>
                <a:lnTo>
                  <a:pt x="3719" y="4929"/>
                </a:lnTo>
                <a:cubicBezTo>
                  <a:pt x="3727" y="4924"/>
                  <a:pt x="3734" y="4918"/>
                  <a:pt x="3739" y="4911"/>
                </a:cubicBezTo>
                <a:lnTo>
                  <a:pt x="3739" y="2354"/>
                </a:lnTo>
                <a:lnTo>
                  <a:pt x="3739" y="2354"/>
                </a:lnTo>
                <a:cubicBezTo>
                  <a:pt x="3745" y="2348"/>
                  <a:pt x="3751" y="2342"/>
                  <a:pt x="3759" y="2337"/>
                </a:cubicBezTo>
                <a:lnTo>
                  <a:pt x="3759" y="2337"/>
                </a:lnTo>
                <a:cubicBezTo>
                  <a:pt x="3760" y="2336"/>
                  <a:pt x="3763" y="2334"/>
                  <a:pt x="3765" y="2332"/>
                </a:cubicBezTo>
                <a:lnTo>
                  <a:pt x="3765" y="2332"/>
                </a:lnTo>
                <a:cubicBezTo>
                  <a:pt x="3799" y="2311"/>
                  <a:pt x="3842" y="2310"/>
                  <a:pt x="3878" y="2328"/>
                </a:cubicBezTo>
                <a:lnTo>
                  <a:pt x="3878" y="2328"/>
                </a:lnTo>
                <a:cubicBezTo>
                  <a:pt x="3973" y="2376"/>
                  <a:pt x="4068" y="2405"/>
                  <a:pt x="4132" y="2405"/>
                </a:cubicBezTo>
                <a:lnTo>
                  <a:pt x="4132" y="2405"/>
                </a:lnTo>
                <a:cubicBezTo>
                  <a:pt x="4161" y="2405"/>
                  <a:pt x="4187" y="2401"/>
                  <a:pt x="4212" y="2393"/>
                </a:cubicBezTo>
                <a:lnTo>
                  <a:pt x="4212" y="2393"/>
                </a:lnTo>
                <a:cubicBezTo>
                  <a:pt x="4248" y="2381"/>
                  <a:pt x="4280" y="2362"/>
                  <a:pt x="4306" y="2335"/>
                </a:cubicBezTo>
                <a:lnTo>
                  <a:pt x="4306" y="2335"/>
                </a:lnTo>
                <a:cubicBezTo>
                  <a:pt x="4355" y="2284"/>
                  <a:pt x="4382" y="2208"/>
                  <a:pt x="4382" y="2114"/>
                </a:cubicBezTo>
                <a:lnTo>
                  <a:pt x="4382" y="2114"/>
                </a:lnTo>
                <a:cubicBezTo>
                  <a:pt x="4382" y="2032"/>
                  <a:pt x="4360" y="1959"/>
                  <a:pt x="4317" y="1907"/>
                </a:cubicBezTo>
                <a:lnTo>
                  <a:pt x="4317" y="1907"/>
                </a:lnTo>
                <a:cubicBezTo>
                  <a:pt x="4307" y="1894"/>
                  <a:pt x="4295" y="1882"/>
                  <a:pt x="4282" y="1872"/>
                </a:cubicBezTo>
                <a:lnTo>
                  <a:pt x="4282" y="1872"/>
                </a:lnTo>
                <a:cubicBezTo>
                  <a:pt x="4281" y="1872"/>
                  <a:pt x="4281" y="1871"/>
                  <a:pt x="4280" y="1871"/>
                </a:cubicBezTo>
                <a:lnTo>
                  <a:pt x="4280" y="1871"/>
                </a:lnTo>
                <a:cubicBezTo>
                  <a:pt x="4278" y="1869"/>
                  <a:pt x="4276" y="1868"/>
                  <a:pt x="4274" y="1866"/>
                </a:cubicBezTo>
                <a:lnTo>
                  <a:pt x="4274" y="1866"/>
                </a:lnTo>
                <a:cubicBezTo>
                  <a:pt x="4272" y="1865"/>
                  <a:pt x="4270" y="1864"/>
                  <a:pt x="4269" y="1863"/>
                </a:cubicBezTo>
                <a:lnTo>
                  <a:pt x="4269" y="1863"/>
                </a:lnTo>
                <a:cubicBezTo>
                  <a:pt x="4268" y="1862"/>
                  <a:pt x="4267" y="1861"/>
                  <a:pt x="4265" y="1860"/>
                </a:cubicBezTo>
                <a:lnTo>
                  <a:pt x="4265" y="1860"/>
                </a:lnTo>
                <a:cubicBezTo>
                  <a:pt x="4263" y="1859"/>
                  <a:pt x="4261" y="1857"/>
                  <a:pt x="4258" y="1855"/>
                </a:cubicBezTo>
                <a:lnTo>
                  <a:pt x="4258" y="1855"/>
                </a:lnTo>
                <a:cubicBezTo>
                  <a:pt x="4258" y="1855"/>
                  <a:pt x="4258" y="1855"/>
                  <a:pt x="4257" y="1855"/>
                </a:cubicBezTo>
                <a:lnTo>
                  <a:pt x="4257" y="1855"/>
                </a:lnTo>
                <a:cubicBezTo>
                  <a:pt x="4225" y="1837"/>
                  <a:pt x="4188" y="1826"/>
                  <a:pt x="4146" y="1824"/>
                </a:cubicBezTo>
                <a:lnTo>
                  <a:pt x="4146" y="1824"/>
                </a:lnTo>
                <a:cubicBezTo>
                  <a:pt x="4142" y="1824"/>
                  <a:pt x="4137" y="1824"/>
                  <a:pt x="4132" y="1824"/>
                </a:cubicBezTo>
                <a:lnTo>
                  <a:pt x="4132" y="1824"/>
                </a:lnTo>
                <a:cubicBezTo>
                  <a:pt x="4066" y="1824"/>
                  <a:pt x="3971" y="1851"/>
                  <a:pt x="3878" y="1896"/>
                </a:cubicBezTo>
                <a:lnTo>
                  <a:pt x="3878" y="1896"/>
                </a:lnTo>
                <a:cubicBezTo>
                  <a:pt x="3840" y="1915"/>
                  <a:pt x="3798" y="1912"/>
                  <a:pt x="3763" y="1891"/>
                </a:cubicBezTo>
                <a:lnTo>
                  <a:pt x="3763" y="1891"/>
                </a:lnTo>
                <a:cubicBezTo>
                  <a:pt x="3754" y="1885"/>
                  <a:pt x="3746" y="1878"/>
                  <a:pt x="3739" y="1871"/>
                </a:cubicBezTo>
                <a:lnTo>
                  <a:pt x="3739" y="1870"/>
                </a:lnTo>
                <a:lnTo>
                  <a:pt x="3739" y="1870"/>
                </a:lnTo>
                <a:cubicBezTo>
                  <a:pt x="3739" y="841"/>
                  <a:pt x="2898" y="0"/>
                  <a:pt x="1870" y="0"/>
                </a:cubicBezTo>
                <a:lnTo>
                  <a:pt x="1870" y="0"/>
                </a:lnTo>
                <a:lnTo>
                  <a:pt x="1870" y="0"/>
                </a:lnTo>
                <a:cubicBezTo>
                  <a:pt x="841" y="0"/>
                  <a:pt x="0" y="841"/>
                  <a:pt x="0" y="1870"/>
                </a:cubicBezTo>
                <a:lnTo>
                  <a:pt x="0" y="5411"/>
                </a:lnTo>
                <a:lnTo>
                  <a:pt x="0" y="5411"/>
                </a:lnTo>
                <a:cubicBezTo>
                  <a:pt x="0" y="6440"/>
                  <a:pt x="841" y="7281"/>
                  <a:pt x="1870" y="7281"/>
                </a:cubicBezTo>
                <a:lnTo>
                  <a:pt x="1870" y="7281"/>
                </a:lnTo>
                <a:lnTo>
                  <a:pt x="1870" y="7281"/>
                </a:lnTo>
                <a:cubicBezTo>
                  <a:pt x="2887" y="7281"/>
                  <a:pt x="3721" y="6458"/>
                  <a:pt x="3739" y="5445"/>
                </a:cubicBezTo>
                <a:lnTo>
                  <a:pt x="3739" y="5445"/>
                </a:lnTo>
                <a:cubicBezTo>
                  <a:pt x="3739" y="5434"/>
                  <a:pt x="3739" y="5423"/>
                  <a:pt x="3739" y="5411"/>
                </a:cubicBezTo>
                <a:lnTo>
                  <a:pt x="3739" y="5396"/>
                </a:lnTo>
              </a:path>
            </a:pathLst>
          </a:custGeom>
          <a:solidFill>
            <a:schemeClr val="bg1">
              <a:lumMod val="65000"/>
            </a:schemeClr>
          </a:solidFill>
          <a:ln>
            <a:noFill/>
          </a:ln>
          <a:effectLst/>
        </p:spPr>
        <p:txBody>
          <a:bodyPr wrap="none" anchor="ctr"/>
          <a:lstStyle/>
          <a:p>
            <a:endParaRPr lang="en-US" sz="2654"/>
          </a:p>
        </p:txBody>
      </p:sp>
      <p:sp>
        <p:nvSpPr>
          <p:cNvPr id="15" name="Freeform 3">
            <a:extLst>
              <a:ext uri="{FF2B5EF4-FFF2-40B4-BE49-F238E27FC236}">
                <a16:creationId xmlns:a16="http://schemas.microsoft.com/office/drawing/2014/main" id="{8DD3F45A-DB25-1B42-97EB-516489D869B1}"/>
              </a:ext>
            </a:extLst>
          </p:cNvPr>
          <p:cNvSpPr>
            <a:spLocks noChangeArrowheads="1"/>
          </p:cNvSpPr>
          <p:nvPr/>
        </p:nvSpPr>
        <p:spPr bwMode="auto">
          <a:xfrm>
            <a:off x="3009558" y="2423609"/>
            <a:ext cx="2542663" cy="3685631"/>
          </a:xfrm>
          <a:custGeom>
            <a:avLst/>
            <a:gdLst>
              <a:gd name="T0" fmla="*/ 4223 w 5024"/>
              <a:gd name="T1" fmla="*/ 5370 h 7282"/>
              <a:gd name="T2" fmla="*/ 3969 w 5024"/>
              <a:gd name="T3" fmla="*/ 5443 h 7282"/>
              <a:gd name="T4" fmla="*/ 3844 w 5024"/>
              <a:gd name="T5" fmla="*/ 5410 h 7282"/>
              <a:gd name="T6" fmla="*/ 3843 w 5024"/>
              <a:gd name="T7" fmla="*/ 5410 h 7282"/>
              <a:gd name="T8" fmla="*/ 3832 w 5024"/>
              <a:gd name="T9" fmla="*/ 5403 h 7282"/>
              <a:gd name="T10" fmla="*/ 3827 w 5024"/>
              <a:gd name="T11" fmla="*/ 5399 h 7282"/>
              <a:gd name="T12" fmla="*/ 3819 w 5024"/>
              <a:gd name="T13" fmla="*/ 5393 h 7282"/>
              <a:gd name="T14" fmla="*/ 3783 w 5024"/>
              <a:gd name="T15" fmla="*/ 5359 h 7282"/>
              <a:gd name="T16" fmla="*/ 3795 w 5024"/>
              <a:gd name="T17" fmla="*/ 4931 h 7282"/>
              <a:gd name="T18" fmla="*/ 3889 w 5024"/>
              <a:gd name="T19" fmla="*/ 4873 h 7282"/>
              <a:gd name="T20" fmla="*/ 4223 w 5024"/>
              <a:gd name="T21" fmla="*/ 4938 h 7282"/>
              <a:gd name="T22" fmla="*/ 4336 w 5024"/>
              <a:gd name="T23" fmla="*/ 4933 h 7282"/>
              <a:gd name="T24" fmla="*/ 4382 w 5024"/>
              <a:gd name="T25" fmla="*/ 4880 h 7282"/>
              <a:gd name="T26" fmla="*/ 4398 w 5024"/>
              <a:gd name="T27" fmla="*/ 2356 h 7282"/>
              <a:gd name="T28" fmla="*/ 4405 w 5024"/>
              <a:gd name="T29" fmla="*/ 2352 h 7282"/>
              <a:gd name="T30" fmla="*/ 4772 w 5024"/>
              <a:gd name="T31" fmla="*/ 2424 h 7282"/>
              <a:gd name="T32" fmla="*/ 4851 w 5024"/>
              <a:gd name="T33" fmla="*/ 2412 h 7282"/>
              <a:gd name="T34" fmla="*/ 5023 w 5024"/>
              <a:gd name="T35" fmla="*/ 2134 h 7282"/>
              <a:gd name="T36" fmla="*/ 4958 w 5024"/>
              <a:gd name="T37" fmla="*/ 1926 h 7282"/>
              <a:gd name="T38" fmla="*/ 4920 w 5024"/>
              <a:gd name="T39" fmla="*/ 1889 h 7282"/>
              <a:gd name="T40" fmla="*/ 4914 w 5024"/>
              <a:gd name="T41" fmla="*/ 1885 h 7282"/>
              <a:gd name="T42" fmla="*/ 4905 w 5024"/>
              <a:gd name="T43" fmla="*/ 1880 h 7282"/>
              <a:gd name="T44" fmla="*/ 4898 w 5024"/>
              <a:gd name="T45" fmla="*/ 1875 h 7282"/>
              <a:gd name="T46" fmla="*/ 4786 w 5024"/>
              <a:gd name="T47" fmla="*/ 1843 h 7282"/>
              <a:gd name="T48" fmla="*/ 4772 w 5024"/>
              <a:gd name="T49" fmla="*/ 1843 h 7282"/>
              <a:gd name="T50" fmla="*/ 4403 w 5024"/>
              <a:gd name="T51" fmla="*/ 1910 h 7282"/>
              <a:gd name="T52" fmla="*/ 4382 w 5024"/>
              <a:gd name="T53" fmla="*/ 1870 h 7282"/>
              <a:gd name="T54" fmla="*/ 2512 w 5024"/>
              <a:gd name="T55" fmla="*/ 0 h 7282"/>
              <a:gd name="T56" fmla="*/ 643 w 5024"/>
              <a:gd name="T57" fmla="*/ 1871 h 7282"/>
              <a:gd name="T58" fmla="*/ 667 w 5024"/>
              <a:gd name="T59" fmla="*/ 1891 h 7282"/>
              <a:gd name="T60" fmla="*/ 1036 w 5024"/>
              <a:gd name="T61" fmla="*/ 1824 h 7282"/>
              <a:gd name="T62" fmla="*/ 1050 w 5024"/>
              <a:gd name="T63" fmla="*/ 1824 h 7282"/>
              <a:gd name="T64" fmla="*/ 1162 w 5024"/>
              <a:gd name="T65" fmla="*/ 1855 h 7282"/>
              <a:gd name="T66" fmla="*/ 1169 w 5024"/>
              <a:gd name="T67" fmla="*/ 1860 h 7282"/>
              <a:gd name="T68" fmla="*/ 1178 w 5024"/>
              <a:gd name="T69" fmla="*/ 1866 h 7282"/>
              <a:gd name="T70" fmla="*/ 1184 w 5024"/>
              <a:gd name="T71" fmla="*/ 1871 h 7282"/>
              <a:gd name="T72" fmla="*/ 1221 w 5024"/>
              <a:gd name="T73" fmla="*/ 1907 h 7282"/>
              <a:gd name="T74" fmla="*/ 1286 w 5024"/>
              <a:gd name="T75" fmla="*/ 2114 h 7282"/>
              <a:gd name="T76" fmla="*/ 1116 w 5024"/>
              <a:gd name="T77" fmla="*/ 2393 h 7282"/>
              <a:gd name="T78" fmla="*/ 1036 w 5024"/>
              <a:gd name="T79" fmla="*/ 2405 h 7282"/>
              <a:gd name="T80" fmla="*/ 669 w 5024"/>
              <a:gd name="T81" fmla="*/ 2332 h 7282"/>
              <a:gd name="T82" fmla="*/ 663 w 5024"/>
              <a:gd name="T83" fmla="*/ 2337 h 7282"/>
              <a:gd name="T84" fmla="*/ 643 w 5024"/>
              <a:gd name="T85" fmla="*/ 4911 h 7282"/>
              <a:gd name="T86" fmla="*/ 617 w 5024"/>
              <a:gd name="T87" fmla="*/ 4933 h 7282"/>
              <a:gd name="T88" fmla="*/ 504 w 5024"/>
              <a:gd name="T89" fmla="*/ 4938 h 7282"/>
              <a:gd name="T90" fmla="*/ 170 w 5024"/>
              <a:gd name="T91" fmla="*/ 4873 h 7282"/>
              <a:gd name="T92" fmla="*/ 76 w 5024"/>
              <a:gd name="T93" fmla="*/ 4931 h 7282"/>
              <a:gd name="T94" fmla="*/ 64 w 5024"/>
              <a:gd name="T95" fmla="*/ 5359 h 7282"/>
              <a:gd name="T96" fmla="*/ 100 w 5024"/>
              <a:gd name="T97" fmla="*/ 5393 h 7282"/>
              <a:gd name="T98" fmla="*/ 108 w 5024"/>
              <a:gd name="T99" fmla="*/ 5399 h 7282"/>
              <a:gd name="T100" fmla="*/ 113 w 5024"/>
              <a:gd name="T101" fmla="*/ 5403 h 7282"/>
              <a:gd name="T102" fmla="*/ 124 w 5024"/>
              <a:gd name="T103" fmla="*/ 5410 h 7282"/>
              <a:gd name="T104" fmla="*/ 125 w 5024"/>
              <a:gd name="T105" fmla="*/ 5410 h 7282"/>
              <a:gd name="T106" fmla="*/ 250 w 5024"/>
              <a:gd name="T107" fmla="*/ 5443 h 7282"/>
              <a:gd name="T108" fmla="*/ 505 w 5024"/>
              <a:gd name="T109" fmla="*/ 5370 h 7282"/>
              <a:gd name="T110" fmla="*/ 643 w 5024"/>
              <a:gd name="T111" fmla="*/ 5396 h 7282"/>
              <a:gd name="T112" fmla="*/ 643 w 5024"/>
              <a:gd name="T113" fmla="*/ 5445 h 7282"/>
              <a:gd name="T114" fmla="*/ 644 w 5024"/>
              <a:gd name="T115" fmla="*/ 5446 h 7282"/>
              <a:gd name="T116" fmla="*/ 2512 w 5024"/>
              <a:gd name="T117" fmla="*/ 7281 h 7282"/>
              <a:gd name="T118" fmla="*/ 4337 w 5024"/>
              <a:gd name="T119" fmla="*/ 5375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24" h="7282">
                <a:moveTo>
                  <a:pt x="4337" y="5375"/>
                </a:moveTo>
                <a:lnTo>
                  <a:pt x="4337" y="5375"/>
                </a:lnTo>
                <a:cubicBezTo>
                  <a:pt x="4303" y="5354"/>
                  <a:pt x="4261" y="5351"/>
                  <a:pt x="4223" y="5370"/>
                </a:cubicBezTo>
                <a:lnTo>
                  <a:pt x="4223" y="5370"/>
                </a:lnTo>
                <a:cubicBezTo>
                  <a:pt x="4130" y="5415"/>
                  <a:pt x="4035" y="5443"/>
                  <a:pt x="3969" y="5443"/>
                </a:cubicBezTo>
                <a:lnTo>
                  <a:pt x="3969" y="5443"/>
                </a:lnTo>
                <a:cubicBezTo>
                  <a:pt x="3964" y="5443"/>
                  <a:pt x="3959" y="5443"/>
                  <a:pt x="3955" y="5442"/>
                </a:cubicBezTo>
                <a:lnTo>
                  <a:pt x="3955" y="5442"/>
                </a:lnTo>
                <a:cubicBezTo>
                  <a:pt x="3913" y="5440"/>
                  <a:pt x="3876" y="5429"/>
                  <a:pt x="3844" y="5410"/>
                </a:cubicBezTo>
                <a:lnTo>
                  <a:pt x="3844" y="5410"/>
                </a:lnTo>
                <a:lnTo>
                  <a:pt x="3843" y="5410"/>
                </a:lnTo>
                <a:lnTo>
                  <a:pt x="3843" y="5410"/>
                </a:lnTo>
                <a:cubicBezTo>
                  <a:pt x="3840" y="5409"/>
                  <a:pt x="3838" y="5407"/>
                  <a:pt x="3836" y="5406"/>
                </a:cubicBezTo>
                <a:lnTo>
                  <a:pt x="3836" y="5406"/>
                </a:lnTo>
                <a:cubicBezTo>
                  <a:pt x="3834" y="5404"/>
                  <a:pt x="3833" y="5404"/>
                  <a:pt x="3832" y="5403"/>
                </a:cubicBezTo>
                <a:lnTo>
                  <a:pt x="3832" y="5403"/>
                </a:lnTo>
                <a:cubicBezTo>
                  <a:pt x="3831" y="5402"/>
                  <a:pt x="3829" y="5401"/>
                  <a:pt x="3827" y="5399"/>
                </a:cubicBezTo>
                <a:lnTo>
                  <a:pt x="3827" y="5399"/>
                </a:lnTo>
                <a:cubicBezTo>
                  <a:pt x="3825" y="5398"/>
                  <a:pt x="3823" y="5397"/>
                  <a:pt x="3821" y="5395"/>
                </a:cubicBezTo>
                <a:lnTo>
                  <a:pt x="3821" y="5395"/>
                </a:lnTo>
                <a:cubicBezTo>
                  <a:pt x="3820" y="5395"/>
                  <a:pt x="3819" y="5394"/>
                  <a:pt x="3819" y="5393"/>
                </a:cubicBezTo>
                <a:lnTo>
                  <a:pt x="3819" y="5393"/>
                </a:lnTo>
                <a:cubicBezTo>
                  <a:pt x="3806" y="5384"/>
                  <a:pt x="3794" y="5372"/>
                  <a:pt x="3783" y="5359"/>
                </a:cubicBezTo>
                <a:lnTo>
                  <a:pt x="3783" y="5359"/>
                </a:lnTo>
                <a:cubicBezTo>
                  <a:pt x="3741" y="5307"/>
                  <a:pt x="3718" y="5234"/>
                  <a:pt x="3718" y="5152"/>
                </a:cubicBezTo>
                <a:lnTo>
                  <a:pt x="3718" y="5152"/>
                </a:lnTo>
                <a:cubicBezTo>
                  <a:pt x="3718" y="5058"/>
                  <a:pt x="3746" y="4982"/>
                  <a:pt x="3795" y="4931"/>
                </a:cubicBezTo>
                <a:lnTo>
                  <a:pt x="3795" y="4931"/>
                </a:lnTo>
                <a:cubicBezTo>
                  <a:pt x="3821" y="4904"/>
                  <a:pt x="3853" y="4884"/>
                  <a:pt x="3889" y="4873"/>
                </a:cubicBezTo>
                <a:lnTo>
                  <a:pt x="3889" y="4873"/>
                </a:lnTo>
                <a:cubicBezTo>
                  <a:pt x="3914" y="4865"/>
                  <a:pt x="3941" y="4861"/>
                  <a:pt x="3969" y="4861"/>
                </a:cubicBezTo>
                <a:lnTo>
                  <a:pt x="3969" y="4861"/>
                </a:lnTo>
                <a:cubicBezTo>
                  <a:pt x="4033" y="4861"/>
                  <a:pt x="4128" y="4890"/>
                  <a:pt x="4223" y="4938"/>
                </a:cubicBezTo>
                <a:lnTo>
                  <a:pt x="4223" y="4938"/>
                </a:lnTo>
                <a:cubicBezTo>
                  <a:pt x="4259" y="4956"/>
                  <a:pt x="4301" y="4954"/>
                  <a:pt x="4336" y="4933"/>
                </a:cubicBezTo>
                <a:lnTo>
                  <a:pt x="4336" y="4933"/>
                </a:lnTo>
                <a:cubicBezTo>
                  <a:pt x="4338" y="4932"/>
                  <a:pt x="4341" y="4931"/>
                  <a:pt x="4342" y="4929"/>
                </a:cubicBezTo>
                <a:lnTo>
                  <a:pt x="4342" y="4929"/>
                </a:lnTo>
                <a:cubicBezTo>
                  <a:pt x="4360" y="4916"/>
                  <a:pt x="4374" y="4899"/>
                  <a:pt x="4382" y="4880"/>
                </a:cubicBezTo>
                <a:lnTo>
                  <a:pt x="4382" y="2371"/>
                </a:lnTo>
                <a:lnTo>
                  <a:pt x="4382" y="2371"/>
                </a:lnTo>
                <a:cubicBezTo>
                  <a:pt x="4388" y="2366"/>
                  <a:pt x="4392" y="2361"/>
                  <a:pt x="4398" y="2356"/>
                </a:cubicBezTo>
                <a:lnTo>
                  <a:pt x="4398" y="2356"/>
                </a:lnTo>
                <a:cubicBezTo>
                  <a:pt x="4401" y="2355"/>
                  <a:pt x="4403" y="2353"/>
                  <a:pt x="4405" y="2352"/>
                </a:cubicBezTo>
                <a:lnTo>
                  <a:pt x="4405" y="2352"/>
                </a:lnTo>
                <a:cubicBezTo>
                  <a:pt x="4440" y="2331"/>
                  <a:pt x="4482" y="2329"/>
                  <a:pt x="4518" y="2347"/>
                </a:cubicBezTo>
                <a:lnTo>
                  <a:pt x="4518" y="2347"/>
                </a:lnTo>
                <a:cubicBezTo>
                  <a:pt x="4613" y="2395"/>
                  <a:pt x="4708" y="2424"/>
                  <a:pt x="4772" y="2424"/>
                </a:cubicBezTo>
                <a:lnTo>
                  <a:pt x="4772" y="2424"/>
                </a:lnTo>
                <a:cubicBezTo>
                  <a:pt x="4801" y="2424"/>
                  <a:pt x="4827" y="2421"/>
                  <a:pt x="4851" y="2412"/>
                </a:cubicBezTo>
                <a:lnTo>
                  <a:pt x="4851" y="2412"/>
                </a:lnTo>
                <a:cubicBezTo>
                  <a:pt x="4888" y="2401"/>
                  <a:pt x="4920" y="2381"/>
                  <a:pt x="4946" y="2354"/>
                </a:cubicBezTo>
                <a:lnTo>
                  <a:pt x="4946" y="2354"/>
                </a:lnTo>
                <a:cubicBezTo>
                  <a:pt x="4995" y="2303"/>
                  <a:pt x="5023" y="2227"/>
                  <a:pt x="5023" y="2134"/>
                </a:cubicBezTo>
                <a:lnTo>
                  <a:pt x="5023" y="2134"/>
                </a:lnTo>
                <a:cubicBezTo>
                  <a:pt x="5023" y="2052"/>
                  <a:pt x="5000" y="1978"/>
                  <a:pt x="4958" y="1926"/>
                </a:cubicBezTo>
                <a:lnTo>
                  <a:pt x="4958" y="1926"/>
                </a:lnTo>
                <a:cubicBezTo>
                  <a:pt x="4947" y="1913"/>
                  <a:pt x="4935" y="1902"/>
                  <a:pt x="4922" y="1891"/>
                </a:cubicBezTo>
                <a:lnTo>
                  <a:pt x="4922" y="1891"/>
                </a:lnTo>
                <a:cubicBezTo>
                  <a:pt x="4921" y="1891"/>
                  <a:pt x="4921" y="1890"/>
                  <a:pt x="4920" y="1889"/>
                </a:cubicBezTo>
                <a:lnTo>
                  <a:pt x="4920" y="1889"/>
                </a:lnTo>
                <a:cubicBezTo>
                  <a:pt x="4918" y="1888"/>
                  <a:pt x="4916" y="1887"/>
                  <a:pt x="4914" y="1885"/>
                </a:cubicBezTo>
                <a:lnTo>
                  <a:pt x="4914" y="1885"/>
                </a:lnTo>
                <a:cubicBezTo>
                  <a:pt x="4912" y="1884"/>
                  <a:pt x="4911" y="1883"/>
                  <a:pt x="4909" y="1882"/>
                </a:cubicBezTo>
                <a:lnTo>
                  <a:pt x="4909" y="1882"/>
                </a:lnTo>
                <a:cubicBezTo>
                  <a:pt x="4908" y="1881"/>
                  <a:pt x="4906" y="1881"/>
                  <a:pt x="4905" y="1880"/>
                </a:cubicBezTo>
                <a:lnTo>
                  <a:pt x="4905" y="1880"/>
                </a:lnTo>
                <a:cubicBezTo>
                  <a:pt x="4903" y="1878"/>
                  <a:pt x="4900" y="1877"/>
                  <a:pt x="4898" y="1875"/>
                </a:cubicBezTo>
                <a:lnTo>
                  <a:pt x="4898" y="1875"/>
                </a:lnTo>
                <a:cubicBezTo>
                  <a:pt x="4897" y="1875"/>
                  <a:pt x="4897" y="1875"/>
                  <a:pt x="4897" y="1874"/>
                </a:cubicBezTo>
                <a:lnTo>
                  <a:pt x="4897" y="1874"/>
                </a:lnTo>
                <a:cubicBezTo>
                  <a:pt x="4865" y="1856"/>
                  <a:pt x="4828" y="1846"/>
                  <a:pt x="4786" y="1843"/>
                </a:cubicBezTo>
                <a:lnTo>
                  <a:pt x="4786" y="1843"/>
                </a:lnTo>
                <a:cubicBezTo>
                  <a:pt x="4782" y="1843"/>
                  <a:pt x="4777" y="1843"/>
                  <a:pt x="4772" y="1843"/>
                </a:cubicBezTo>
                <a:lnTo>
                  <a:pt x="4772" y="1843"/>
                </a:lnTo>
                <a:cubicBezTo>
                  <a:pt x="4707" y="1843"/>
                  <a:pt x="4611" y="1870"/>
                  <a:pt x="4518" y="1916"/>
                </a:cubicBezTo>
                <a:lnTo>
                  <a:pt x="4518" y="1916"/>
                </a:lnTo>
                <a:cubicBezTo>
                  <a:pt x="4481" y="1934"/>
                  <a:pt x="4438" y="1932"/>
                  <a:pt x="4403" y="1910"/>
                </a:cubicBezTo>
                <a:lnTo>
                  <a:pt x="4403" y="1910"/>
                </a:lnTo>
                <a:cubicBezTo>
                  <a:pt x="4395" y="1905"/>
                  <a:pt x="4389" y="1899"/>
                  <a:pt x="4382" y="1892"/>
                </a:cubicBezTo>
                <a:lnTo>
                  <a:pt x="4382" y="1870"/>
                </a:lnTo>
                <a:lnTo>
                  <a:pt x="4382" y="1870"/>
                </a:lnTo>
                <a:cubicBezTo>
                  <a:pt x="4382" y="841"/>
                  <a:pt x="3540" y="0"/>
                  <a:pt x="2512" y="0"/>
                </a:cubicBezTo>
                <a:lnTo>
                  <a:pt x="2512" y="0"/>
                </a:lnTo>
                <a:lnTo>
                  <a:pt x="2512" y="0"/>
                </a:lnTo>
                <a:cubicBezTo>
                  <a:pt x="1484" y="0"/>
                  <a:pt x="643" y="841"/>
                  <a:pt x="643" y="1870"/>
                </a:cubicBezTo>
                <a:lnTo>
                  <a:pt x="643" y="1871"/>
                </a:lnTo>
                <a:lnTo>
                  <a:pt x="643" y="1871"/>
                </a:lnTo>
                <a:cubicBezTo>
                  <a:pt x="650" y="1878"/>
                  <a:pt x="658" y="1885"/>
                  <a:pt x="667" y="1891"/>
                </a:cubicBezTo>
                <a:lnTo>
                  <a:pt x="667" y="1891"/>
                </a:lnTo>
                <a:cubicBezTo>
                  <a:pt x="702" y="1912"/>
                  <a:pt x="744" y="1915"/>
                  <a:pt x="782" y="1896"/>
                </a:cubicBezTo>
                <a:lnTo>
                  <a:pt x="782" y="1896"/>
                </a:lnTo>
                <a:cubicBezTo>
                  <a:pt x="875" y="1851"/>
                  <a:pt x="970" y="1824"/>
                  <a:pt x="1036" y="1824"/>
                </a:cubicBezTo>
                <a:lnTo>
                  <a:pt x="1036" y="1824"/>
                </a:lnTo>
                <a:cubicBezTo>
                  <a:pt x="1041" y="1824"/>
                  <a:pt x="1046" y="1824"/>
                  <a:pt x="1050" y="1824"/>
                </a:cubicBezTo>
                <a:lnTo>
                  <a:pt x="1050" y="1824"/>
                </a:lnTo>
                <a:cubicBezTo>
                  <a:pt x="1092" y="1826"/>
                  <a:pt x="1129" y="1837"/>
                  <a:pt x="1161" y="1855"/>
                </a:cubicBezTo>
                <a:lnTo>
                  <a:pt x="1161" y="1855"/>
                </a:lnTo>
                <a:cubicBezTo>
                  <a:pt x="1162" y="1855"/>
                  <a:pt x="1162" y="1855"/>
                  <a:pt x="1162" y="1855"/>
                </a:cubicBezTo>
                <a:lnTo>
                  <a:pt x="1162" y="1855"/>
                </a:lnTo>
                <a:cubicBezTo>
                  <a:pt x="1165" y="1857"/>
                  <a:pt x="1167" y="1859"/>
                  <a:pt x="1169" y="1860"/>
                </a:cubicBezTo>
                <a:lnTo>
                  <a:pt x="1169" y="1860"/>
                </a:lnTo>
                <a:cubicBezTo>
                  <a:pt x="1171" y="1861"/>
                  <a:pt x="1172" y="1862"/>
                  <a:pt x="1173" y="1863"/>
                </a:cubicBezTo>
                <a:lnTo>
                  <a:pt x="1173" y="1863"/>
                </a:lnTo>
                <a:cubicBezTo>
                  <a:pt x="1174" y="1864"/>
                  <a:pt x="1176" y="1865"/>
                  <a:pt x="1178" y="1866"/>
                </a:cubicBezTo>
                <a:lnTo>
                  <a:pt x="1178" y="1866"/>
                </a:lnTo>
                <a:cubicBezTo>
                  <a:pt x="1180" y="1868"/>
                  <a:pt x="1182" y="1869"/>
                  <a:pt x="1184" y="1871"/>
                </a:cubicBezTo>
                <a:lnTo>
                  <a:pt x="1184" y="1871"/>
                </a:lnTo>
                <a:cubicBezTo>
                  <a:pt x="1185" y="1871"/>
                  <a:pt x="1185" y="1872"/>
                  <a:pt x="1186" y="1872"/>
                </a:cubicBezTo>
                <a:lnTo>
                  <a:pt x="1186" y="1872"/>
                </a:lnTo>
                <a:cubicBezTo>
                  <a:pt x="1199" y="1882"/>
                  <a:pt x="1211" y="1894"/>
                  <a:pt x="1221" y="1907"/>
                </a:cubicBezTo>
                <a:lnTo>
                  <a:pt x="1221" y="1907"/>
                </a:lnTo>
                <a:cubicBezTo>
                  <a:pt x="1264" y="1959"/>
                  <a:pt x="1286" y="2032"/>
                  <a:pt x="1286" y="2114"/>
                </a:cubicBezTo>
                <a:lnTo>
                  <a:pt x="1286" y="2114"/>
                </a:lnTo>
                <a:cubicBezTo>
                  <a:pt x="1286" y="2208"/>
                  <a:pt x="1259" y="2284"/>
                  <a:pt x="1210" y="2335"/>
                </a:cubicBezTo>
                <a:lnTo>
                  <a:pt x="1210" y="2335"/>
                </a:lnTo>
                <a:cubicBezTo>
                  <a:pt x="1184" y="2362"/>
                  <a:pt x="1152" y="2381"/>
                  <a:pt x="1116" y="2393"/>
                </a:cubicBezTo>
                <a:lnTo>
                  <a:pt x="1116" y="2393"/>
                </a:lnTo>
                <a:cubicBezTo>
                  <a:pt x="1091" y="2401"/>
                  <a:pt x="1065" y="2405"/>
                  <a:pt x="1036" y="2405"/>
                </a:cubicBezTo>
                <a:lnTo>
                  <a:pt x="1036" y="2405"/>
                </a:lnTo>
                <a:cubicBezTo>
                  <a:pt x="972" y="2405"/>
                  <a:pt x="877" y="2376"/>
                  <a:pt x="782" y="2328"/>
                </a:cubicBezTo>
                <a:lnTo>
                  <a:pt x="782" y="2328"/>
                </a:lnTo>
                <a:cubicBezTo>
                  <a:pt x="746" y="2310"/>
                  <a:pt x="703" y="2311"/>
                  <a:pt x="669" y="2332"/>
                </a:cubicBezTo>
                <a:lnTo>
                  <a:pt x="669" y="2332"/>
                </a:lnTo>
                <a:cubicBezTo>
                  <a:pt x="667" y="2334"/>
                  <a:pt x="664" y="2336"/>
                  <a:pt x="663" y="2337"/>
                </a:cubicBezTo>
                <a:lnTo>
                  <a:pt x="663" y="2337"/>
                </a:lnTo>
                <a:cubicBezTo>
                  <a:pt x="655" y="2342"/>
                  <a:pt x="649" y="2348"/>
                  <a:pt x="643" y="2354"/>
                </a:cubicBezTo>
                <a:lnTo>
                  <a:pt x="643" y="4911"/>
                </a:lnTo>
                <a:lnTo>
                  <a:pt x="643" y="4911"/>
                </a:lnTo>
                <a:cubicBezTo>
                  <a:pt x="638" y="4918"/>
                  <a:pt x="631" y="4924"/>
                  <a:pt x="623" y="4929"/>
                </a:cubicBezTo>
                <a:lnTo>
                  <a:pt x="623" y="4929"/>
                </a:lnTo>
                <a:cubicBezTo>
                  <a:pt x="622" y="4931"/>
                  <a:pt x="620" y="4932"/>
                  <a:pt x="617" y="4933"/>
                </a:cubicBezTo>
                <a:lnTo>
                  <a:pt x="617" y="4933"/>
                </a:lnTo>
                <a:cubicBezTo>
                  <a:pt x="582" y="4954"/>
                  <a:pt x="540" y="4956"/>
                  <a:pt x="504" y="4938"/>
                </a:cubicBezTo>
                <a:lnTo>
                  <a:pt x="504" y="4938"/>
                </a:lnTo>
                <a:cubicBezTo>
                  <a:pt x="409" y="4890"/>
                  <a:pt x="314" y="4861"/>
                  <a:pt x="250" y="4861"/>
                </a:cubicBezTo>
                <a:lnTo>
                  <a:pt x="250" y="4861"/>
                </a:lnTo>
                <a:cubicBezTo>
                  <a:pt x="221" y="4861"/>
                  <a:pt x="195" y="4865"/>
                  <a:pt x="170" y="4873"/>
                </a:cubicBezTo>
                <a:lnTo>
                  <a:pt x="170" y="4873"/>
                </a:lnTo>
                <a:cubicBezTo>
                  <a:pt x="134" y="4884"/>
                  <a:pt x="102" y="4904"/>
                  <a:pt x="76" y="4931"/>
                </a:cubicBezTo>
                <a:lnTo>
                  <a:pt x="76" y="4931"/>
                </a:lnTo>
                <a:cubicBezTo>
                  <a:pt x="27" y="4982"/>
                  <a:pt x="0" y="5058"/>
                  <a:pt x="0" y="5152"/>
                </a:cubicBezTo>
                <a:lnTo>
                  <a:pt x="0" y="5152"/>
                </a:lnTo>
                <a:cubicBezTo>
                  <a:pt x="0" y="5234"/>
                  <a:pt x="23" y="5307"/>
                  <a:pt x="64" y="5359"/>
                </a:cubicBezTo>
                <a:lnTo>
                  <a:pt x="64" y="5359"/>
                </a:lnTo>
                <a:cubicBezTo>
                  <a:pt x="75" y="5372"/>
                  <a:pt x="87" y="5384"/>
                  <a:pt x="100" y="5393"/>
                </a:cubicBezTo>
                <a:lnTo>
                  <a:pt x="100" y="5393"/>
                </a:lnTo>
                <a:cubicBezTo>
                  <a:pt x="100" y="5394"/>
                  <a:pt x="101" y="5395"/>
                  <a:pt x="102" y="5395"/>
                </a:cubicBezTo>
                <a:lnTo>
                  <a:pt x="102" y="5395"/>
                </a:lnTo>
                <a:cubicBezTo>
                  <a:pt x="104" y="5397"/>
                  <a:pt x="106" y="5398"/>
                  <a:pt x="108" y="5399"/>
                </a:cubicBezTo>
                <a:lnTo>
                  <a:pt x="108" y="5399"/>
                </a:lnTo>
                <a:cubicBezTo>
                  <a:pt x="110" y="5401"/>
                  <a:pt x="111" y="5402"/>
                  <a:pt x="113" y="5403"/>
                </a:cubicBezTo>
                <a:lnTo>
                  <a:pt x="113" y="5403"/>
                </a:lnTo>
                <a:cubicBezTo>
                  <a:pt x="114" y="5404"/>
                  <a:pt x="115" y="5404"/>
                  <a:pt x="116" y="5406"/>
                </a:cubicBezTo>
                <a:lnTo>
                  <a:pt x="116" y="5406"/>
                </a:lnTo>
                <a:cubicBezTo>
                  <a:pt x="119" y="5407"/>
                  <a:pt x="122" y="5409"/>
                  <a:pt x="124" y="5410"/>
                </a:cubicBezTo>
                <a:lnTo>
                  <a:pt x="124" y="5410"/>
                </a:lnTo>
                <a:lnTo>
                  <a:pt x="125" y="5410"/>
                </a:lnTo>
                <a:lnTo>
                  <a:pt x="125" y="5410"/>
                </a:lnTo>
                <a:cubicBezTo>
                  <a:pt x="157" y="5429"/>
                  <a:pt x="194" y="5440"/>
                  <a:pt x="236" y="5442"/>
                </a:cubicBezTo>
                <a:lnTo>
                  <a:pt x="236" y="5442"/>
                </a:lnTo>
                <a:cubicBezTo>
                  <a:pt x="241" y="5443"/>
                  <a:pt x="245" y="5443"/>
                  <a:pt x="250" y="5443"/>
                </a:cubicBezTo>
                <a:lnTo>
                  <a:pt x="250" y="5443"/>
                </a:lnTo>
                <a:cubicBezTo>
                  <a:pt x="316" y="5443"/>
                  <a:pt x="411" y="5415"/>
                  <a:pt x="505" y="5370"/>
                </a:cubicBezTo>
                <a:lnTo>
                  <a:pt x="505" y="5370"/>
                </a:lnTo>
                <a:cubicBezTo>
                  <a:pt x="541" y="5351"/>
                  <a:pt x="584" y="5354"/>
                  <a:pt x="619" y="5375"/>
                </a:cubicBezTo>
                <a:lnTo>
                  <a:pt x="619" y="5375"/>
                </a:lnTo>
                <a:cubicBezTo>
                  <a:pt x="628" y="5381"/>
                  <a:pt x="636" y="5388"/>
                  <a:pt x="643" y="5396"/>
                </a:cubicBezTo>
                <a:lnTo>
                  <a:pt x="643" y="5411"/>
                </a:lnTo>
                <a:lnTo>
                  <a:pt x="643" y="5411"/>
                </a:lnTo>
                <a:cubicBezTo>
                  <a:pt x="643" y="5423"/>
                  <a:pt x="643" y="5434"/>
                  <a:pt x="643" y="5445"/>
                </a:cubicBezTo>
                <a:lnTo>
                  <a:pt x="643" y="5445"/>
                </a:lnTo>
                <a:cubicBezTo>
                  <a:pt x="643" y="5445"/>
                  <a:pt x="644" y="5445"/>
                  <a:pt x="644" y="5446"/>
                </a:cubicBezTo>
                <a:lnTo>
                  <a:pt x="644" y="5446"/>
                </a:lnTo>
                <a:cubicBezTo>
                  <a:pt x="663" y="6458"/>
                  <a:pt x="1496" y="7281"/>
                  <a:pt x="2512" y="7281"/>
                </a:cubicBezTo>
                <a:lnTo>
                  <a:pt x="2512" y="7281"/>
                </a:lnTo>
                <a:lnTo>
                  <a:pt x="2512" y="7281"/>
                </a:lnTo>
                <a:cubicBezTo>
                  <a:pt x="3536" y="7281"/>
                  <a:pt x="4374" y="6448"/>
                  <a:pt x="4382" y="5426"/>
                </a:cubicBezTo>
                <a:lnTo>
                  <a:pt x="4382" y="5426"/>
                </a:lnTo>
                <a:cubicBezTo>
                  <a:pt x="4373" y="5406"/>
                  <a:pt x="4358" y="5388"/>
                  <a:pt x="4337" y="5375"/>
                </a:cubicBezTo>
              </a:path>
            </a:pathLst>
          </a:custGeom>
          <a:solidFill>
            <a:srgbClr val="93B3D7"/>
          </a:solidFill>
          <a:ln>
            <a:noFill/>
          </a:ln>
          <a:effectLst/>
        </p:spPr>
        <p:txBody>
          <a:bodyPr wrap="none" anchor="ctr"/>
          <a:lstStyle/>
          <a:p>
            <a:endParaRPr lang="en-US" sz="2654"/>
          </a:p>
        </p:txBody>
      </p:sp>
      <p:sp>
        <p:nvSpPr>
          <p:cNvPr id="16" name="Freeform 4">
            <a:extLst>
              <a:ext uri="{FF2B5EF4-FFF2-40B4-BE49-F238E27FC236}">
                <a16:creationId xmlns:a16="http://schemas.microsoft.com/office/drawing/2014/main" id="{63C35320-9271-2E46-A193-73E9AE95F129}"/>
              </a:ext>
            </a:extLst>
          </p:cNvPr>
          <p:cNvSpPr>
            <a:spLocks noChangeArrowheads="1"/>
          </p:cNvSpPr>
          <p:nvPr/>
        </p:nvSpPr>
        <p:spPr bwMode="auto">
          <a:xfrm>
            <a:off x="4854758" y="2438400"/>
            <a:ext cx="2556056" cy="3685631"/>
          </a:xfrm>
          <a:custGeom>
            <a:avLst/>
            <a:gdLst>
              <a:gd name="T0" fmla="*/ 4279 w 5049"/>
              <a:gd name="T1" fmla="*/ 5367 h 7282"/>
              <a:gd name="T2" fmla="*/ 4025 w 5049"/>
              <a:gd name="T3" fmla="*/ 5439 h 7282"/>
              <a:gd name="T4" fmla="*/ 3900 w 5049"/>
              <a:gd name="T5" fmla="*/ 5408 h 7282"/>
              <a:gd name="T6" fmla="*/ 3900 w 5049"/>
              <a:gd name="T7" fmla="*/ 5408 h 7282"/>
              <a:gd name="T8" fmla="*/ 3888 w 5049"/>
              <a:gd name="T9" fmla="*/ 5401 h 7282"/>
              <a:gd name="T10" fmla="*/ 3883 w 5049"/>
              <a:gd name="T11" fmla="*/ 5397 h 7282"/>
              <a:gd name="T12" fmla="*/ 3875 w 5049"/>
              <a:gd name="T13" fmla="*/ 5391 h 7282"/>
              <a:gd name="T14" fmla="*/ 3839 w 5049"/>
              <a:gd name="T15" fmla="*/ 5356 h 7282"/>
              <a:gd name="T16" fmla="*/ 3851 w 5049"/>
              <a:gd name="T17" fmla="*/ 4928 h 7282"/>
              <a:gd name="T18" fmla="*/ 3946 w 5049"/>
              <a:gd name="T19" fmla="*/ 4870 h 7282"/>
              <a:gd name="T20" fmla="*/ 4279 w 5049"/>
              <a:gd name="T21" fmla="*/ 4935 h 7282"/>
              <a:gd name="T22" fmla="*/ 4392 w 5049"/>
              <a:gd name="T23" fmla="*/ 4931 h 7282"/>
              <a:gd name="T24" fmla="*/ 4402 w 5049"/>
              <a:gd name="T25" fmla="*/ 4924 h 7282"/>
              <a:gd name="T26" fmla="*/ 4424 w 5049"/>
              <a:gd name="T27" fmla="*/ 2337 h 7282"/>
              <a:gd name="T28" fmla="*/ 4430 w 5049"/>
              <a:gd name="T29" fmla="*/ 2333 h 7282"/>
              <a:gd name="T30" fmla="*/ 4798 w 5049"/>
              <a:gd name="T31" fmla="*/ 2405 h 7282"/>
              <a:gd name="T32" fmla="*/ 4877 w 5049"/>
              <a:gd name="T33" fmla="*/ 2394 h 7282"/>
              <a:gd name="T34" fmla="*/ 5048 w 5049"/>
              <a:gd name="T35" fmla="*/ 2115 h 7282"/>
              <a:gd name="T36" fmla="*/ 4983 w 5049"/>
              <a:gd name="T37" fmla="*/ 1907 h 7282"/>
              <a:gd name="T38" fmla="*/ 4946 w 5049"/>
              <a:gd name="T39" fmla="*/ 1871 h 7282"/>
              <a:gd name="T40" fmla="*/ 4940 w 5049"/>
              <a:gd name="T41" fmla="*/ 1866 h 7282"/>
              <a:gd name="T42" fmla="*/ 4931 w 5049"/>
              <a:gd name="T43" fmla="*/ 1861 h 7282"/>
              <a:gd name="T44" fmla="*/ 4923 w 5049"/>
              <a:gd name="T45" fmla="*/ 1856 h 7282"/>
              <a:gd name="T46" fmla="*/ 4812 w 5049"/>
              <a:gd name="T47" fmla="*/ 1824 h 7282"/>
              <a:gd name="T48" fmla="*/ 4798 w 5049"/>
              <a:gd name="T49" fmla="*/ 1824 h 7282"/>
              <a:gd name="T50" fmla="*/ 4429 w 5049"/>
              <a:gd name="T51" fmla="*/ 1891 h 7282"/>
              <a:gd name="T52" fmla="*/ 4402 w 5049"/>
              <a:gd name="T53" fmla="*/ 1868 h 7282"/>
              <a:gd name="T54" fmla="*/ 2533 w 5049"/>
              <a:gd name="T55" fmla="*/ 0 h 7282"/>
              <a:gd name="T56" fmla="*/ 664 w 5049"/>
              <a:gd name="T57" fmla="*/ 1892 h 7282"/>
              <a:gd name="T58" fmla="*/ 685 w 5049"/>
              <a:gd name="T59" fmla="*/ 1910 h 7282"/>
              <a:gd name="T60" fmla="*/ 1054 w 5049"/>
              <a:gd name="T61" fmla="*/ 1843 h 7282"/>
              <a:gd name="T62" fmla="*/ 1068 w 5049"/>
              <a:gd name="T63" fmla="*/ 1843 h 7282"/>
              <a:gd name="T64" fmla="*/ 1180 w 5049"/>
              <a:gd name="T65" fmla="*/ 1875 h 7282"/>
              <a:gd name="T66" fmla="*/ 1187 w 5049"/>
              <a:gd name="T67" fmla="*/ 1880 h 7282"/>
              <a:gd name="T68" fmla="*/ 1196 w 5049"/>
              <a:gd name="T69" fmla="*/ 1885 h 7282"/>
              <a:gd name="T70" fmla="*/ 1202 w 5049"/>
              <a:gd name="T71" fmla="*/ 1889 h 7282"/>
              <a:gd name="T72" fmla="*/ 1240 w 5049"/>
              <a:gd name="T73" fmla="*/ 1926 h 7282"/>
              <a:gd name="T74" fmla="*/ 1305 w 5049"/>
              <a:gd name="T75" fmla="*/ 2134 h 7282"/>
              <a:gd name="T76" fmla="*/ 1133 w 5049"/>
              <a:gd name="T77" fmla="*/ 2412 h 7282"/>
              <a:gd name="T78" fmla="*/ 1054 w 5049"/>
              <a:gd name="T79" fmla="*/ 2424 h 7282"/>
              <a:gd name="T80" fmla="*/ 687 w 5049"/>
              <a:gd name="T81" fmla="*/ 2352 h 7282"/>
              <a:gd name="T82" fmla="*/ 680 w 5049"/>
              <a:gd name="T83" fmla="*/ 2356 h 7282"/>
              <a:gd name="T84" fmla="*/ 664 w 5049"/>
              <a:gd name="T85" fmla="*/ 4880 h 7282"/>
              <a:gd name="T86" fmla="*/ 618 w 5049"/>
              <a:gd name="T87" fmla="*/ 4933 h 7282"/>
              <a:gd name="T88" fmla="*/ 505 w 5049"/>
              <a:gd name="T89" fmla="*/ 4938 h 7282"/>
              <a:gd name="T90" fmla="*/ 171 w 5049"/>
              <a:gd name="T91" fmla="*/ 4873 h 7282"/>
              <a:gd name="T92" fmla="*/ 77 w 5049"/>
              <a:gd name="T93" fmla="*/ 4931 h 7282"/>
              <a:gd name="T94" fmla="*/ 65 w 5049"/>
              <a:gd name="T95" fmla="*/ 5359 h 7282"/>
              <a:gd name="T96" fmla="*/ 101 w 5049"/>
              <a:gd name="T97" fmla="*/ 5393 h 7282"/>
              <a:gd name="T98" fmla="*/ 109 w 5049"/>
              <a:gd name="T99" fmla="*/ 5399 h 7282"/>
              <a:gd name="T100" fmla="*/ 114 w 5049"/>
              <a:gd name="T101" fmla="*/ 5403 h 7282"/>
              <a:gd name="T102" fmla="*/ 125 w 5049"/>
              <a:gd name="T103" fmla="*/ 5410 h 7282"/>
              <a:gd name="T104" fmla="*/ 126 w 5049"/>
              <a:gd name="T105" fmla="*/ 5410 h 7282"/>
              <a:gd name="T106" fmla="*/ 251 w 5049"/>
              <a:gd name="T107" fmla="*/ 5443 h 7282"/>
              <a:gd name="T108" fmla="*/ 505 w 5049"/>
              <a:gd name="T109" fmla="*/ 5370 h 7282"/>
              <a:gd name="T110" fmla="*/ 664 w 5049"/>
              <a:gd name="T111" fmla="*/ 5426 h 7282"/>
              <a:gd name="T112" fmla="*/ 664 w 5049"/>
              <a:gd name="T113" fmla="*/ 5427 h 7282"/>
              <a:gd name="T114" fmla="*/ 2533 w 5049"/>
              <a:gd name="T115" fmla="*/ 7281 h 7282"/>
              <a:gd name="T116" fmla="*/ 4402 w 5049"/>
              <a:gd name="T117" fmla="*/ 5378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49" h="7282">
                <a:moveTo>
                  <a:pt x="4394" y="5373"/>
                </a:moveTo>
                <a:lnTo>
                  <a:pt x="4394" y="5373"/>
                </a:lnTo>
                <a:cubicBezTo>
                  <a:pt x="4360" y="5351"/>
                  <a:pt x="4317" y="5349"/>
                  <a:pt x="4279" y="5367"/>
                </a:cubicBezTo>
                <a:lnTo>
                  <a:pt x="4279" y="5367"/>
                </a:lnTo>
                <a:cubicBezTo>
                  <a:pt x="4186" y="5412"/>
                  <a:pt x="4091" y="5439"/>
                  <a:pt x="4025" y="5439"/>
                </a:cubicBezTo>
                <a:lnTo>
                  <a:pt x="4025" y="5439"/>
                </a:lnTo>
                <a:cubicBezTo>
                  <a:pt x="4020" y="5439"/>
                  <a:pt x="4016" y="5439"/>
                  <a:pt x="4011" y="5439"/>
                </a:cubicBezTo>
                <a:lnTo>
                  <a:pt x="4011" y="5439"/>
                </a:lnTo>
                <a:cubicBezTo>
                  <a:pt x="3969" y="5438"/>
                  <a:pt x="3932" y="5427"/>
                  <a:pt x="3900" y="5408"/>
                </a:cubicBezTo>
                <a:lnTo>
                  <a:pt x="3900" y="5408"/>
                </a:lnTo>
                <a:lnTo>
                  <a:pt x="3900" y="5408"/>
                </a:lnTo>
                <a:lnTo>
                  <a:pt x="3900" y="5408"/>
                </a:lnTo>
                <a:cubicBezTo>
                  <a:pt x="3896" y="5406"/>
                  <a:pt x="3894" y="5404"/>
                  <a:pt x="3891" y="5403"/>
                </a:cubicBezTo>
                <a:lnTo>
                  <a:pt x="3891" y="5403"/>
                </a:lnTo>
                <a:cubicBezTo>
                  <a:pt x="3890" y="5402"/>
                  <a:pt x="3889" y="5401"/>
                  <a:pt x="3888" y="5401"/>
                </a:cubicBezTo>
                <a:lnTo>
                  <a:pt x="3888" y="5401"/>
                </a:lnTo>
                <a:cubicBezTo>
                  <a:pt x="3887" y="5399"/>
                  <a:pt x="3885" y="5398"/>
                  <a:pt x="3883" y="5397"/>
                </a:cubicBezTo>
                <a:lnTo>
                  <a:pt x="3883" y="5397"/>
                </a:lnTo>
                <a:cubicBezTo>
                  <a:pt x="3881" y="5396"/>
                  <a:pt x="3879" y="5394"/>
                  <a:pt x="3877" y="5393"/>
                </a:cubicBezTo>
                <a:lnTo>
                  <a:pt x="3877" y="5393"/>
                </a:lnTo>
                <a:cubicBezTo>
                  <a:pt x="3876" y="5392"/>
                  <a:pt x="3876" y="5392"/>
                  <a:pt x="3875" y="5391"/>
                </a:cubicBezTo>
                <a:lnTo>
                  <a:pt x="3875" y="5391"/>
                </a:lnTo>
                <a:cubicBezTo>
                  <a:pt x="3862" y="5381"/>
                  <a:pt x="3850" y="5370"/>
                  <a:pt x="3839" y="5356"/>
                </a:cubicBezTo>
                <a:lnTo>
                  <a:pt x="3839" y="5356"/>
                </a:lnTo>
                <a:cubicBezTo>
                  <a:pt x="3797" y="5305"/>
                  <a:pt x="3775" y="5231"/>
                  <a:pt x="3775" y="5149"/>
                </a:cubicBezTo>
                <a:lnTo>
                  <a:pt x="3775" y="5149"/>
                </a:lnTo>
                <a:cubicBezTo>
                  <a:pt x="3775" y="5055"/>
                  <a:pt x="3802" y="4979"/>
                  <a:pt x="3851" y="4928"/>
                </a:cubicBezTo>
                <a:lnTo>
                  <a:pt x="3851" y="4928"/>
                </a:lnTo>
                <a:cubicBezTo>
                  <a:pt x="3877" y="4901"/>
                  <a:pt x="3909" y="4882"/>
                  <a:pt x="3946" y="4870"/>
                </a:cubicBezTo>
                <a:lnTo>
                  <a:pt x="3946" y="4870"/>
                </a:lnTo>
                <a:cubicBezTo>
                  <a:pt x="3970" y="4863"/>
                  <a:pt x="3996" y="4858"/>
                  <a:pt x="4025" y="4858"/>
                </a:cubicBezTo>
                <a:lnTo>
                  <a:pt x="4025" y="4858"/>
                </a:lnTo>
                <a:cubicBezTo>
                  <a:pt x="4089" y="4858"/>
                  <a:pt x="4184" y="4887"/>
                  <a:pt x="4279" y="4935"/>
                </a:cubicBezTo>
                <a:lnTo>
                  <a:pt x="4279" y="4935"/>
                </a:lnTo>
                <a:cubicBezTo>
                  <a:pt x="4315" y="4954"/>
                  <a:pt x="4358" y="4952"/>
                  <a:pt x="4392" y="4931"/>
                </a:cubicBezTo>
                <a:lnTo>
                  <a:pt x="4392" y="4931"/>
                </a:lnTo>
                <a:cubicBezTo>
                  <a:pt x="4394" y="4929"/>
                  <a:pt x="4397" y="4927"/>
                  <a:pt x="4399" y="4926"/>
                </a:cubicBezTo>
                <a:lnTo>
                  <a:pt x="4399" y="4926"/>
                </a:lnTo>
                <a:cubicBezTo>
                  <a:pt x="4400" y="4926"/>
                  <a:pt x="4401" y="4924"/>
                  <a:pt x="4402" y="4924"/>
                </a:cubicBezTo>
                <a:lnTo>
                  <a:pt x="4402" y="2358"/>
                </a:lnTo>
                <a:lnTo>
                  <a:pt x="4402" y="2358"/>
                </a:lnTo>
                <a:cubicBezTo>
                  <a:pt x="4408" y="2350"/>
                  <a:pt x="4416" y="2343"/>
                  <a:pt x="4424" y="2337"/>
                </a:cubicBezTo>
                <a:lnTo>
                  <a:pt x="4424" y="2337"/>
                </a:lnTo>
                <a:cubicBezTo>
                  <a:pt x="4426" y="2336"/>
                  <a:pt x="4429" y="2334"/>
                  <a:pt x="4430" y="2333"/>
                </a:cubicBezTo>
                <a:lnTo>
                  <a:pt x="4430" y="2333"/>
                </a:lnTo>
                <a:cubicBezTo>
                  <a:pt x="4465" y="2312"/>
                  <a:pt x="4507" y="2310"/>
                  <a:pt x="4544" y="2328"/>
                </a:cubicBezTo>
                <a:lnTo>
                  <a:pt x="4544" y="2328"/>
                </a:lnTo>
                <a:cubicBezTo>
                  <a:pt x="4638" y="2376"/>
                  <a:pt x="4734" y="2405"/>
                  <a:pt x="4798" y="2405"/>
                </a:cubicBezTo>
                <a:lnTo>
                  <a:pt x="4798" y="2405"/>
                </a:lnTo>
                <a:cubicBezTo>
                  <a:pt x="4826" y="2405"/>
                  <a:pt x="4853" y="2401"/>
                  <a:pt x="4877" y="2394"/>
                </a:cubicBezTo>
                <a:lnTo>
                  <a:pt x="4877" y="2394"/>
                </a:lnTo>
                <a:cubicBezTo>
                  <a:pt x="4914" y="2382"/>
                  <a:pt x="4946" y="2362"/>
                  <a:pt x="4972" y="2336"/>
                </a:cubicBezTo>
                <a:lnTo>
                  <a:pt x="4972" y="2336"/>
                </a:lnTo>
                <a:cubicBezTo>
                  <a:pt x="5021" y="2285"/>
                  <a:pt x="5048" y="2208"/>
                  <a:pt x="5048" y="2115"/>
                </a:cubicBezTo>
                <a:lnTo>
                  <a:pt x="5048" y="2115"/>
                </a:lnTo>
                <a:cubicBezTo>
                  <a:pt x="5048" y="2033"/>
                  <a:pt x="5026" y="1959"/>
                  <a:pt x="4983" y="1907"/>
                </a:cubicBezTo>
                <a:lnTo>
                  <a:pt x="4983" y="1907"/>
                </a:lnTo>
                <a:cubicBezTo>
                  <a:pt x="4973" y="1894"/>
                  <a:pt x="4961" y="1882"/>
                  <a:pt x="4948" y="1872"/>
                </a:cubicBezTo>
                <a:lnTo>
                  <a:pt x="4948" y="1872"/>
                </a:lnTo>
                <a:cubicBezTo>
                  <a:pt x="4947" y="1872"/>
                  <a:pt x="4946" y="1871"/>
                  <a:pt x="4946" y="1871"/>
                </a:cubicBezTo>
                <a:lnTo>
                  <a:pt x="4946" y="1871"/>
                </a:lnTo>
                <a:cubicBezTo>
                  <a:pt x="4944" y="1870"/>
                  <a:pt x="4942" y="1868"/>
                  <a:pt x="4940" y="1866"/>
                </a:cubicBezTo>
                <a:lnTo>
                  <a:pt x="4940" y="1866"/>
                </a:lnTo>
                <a:cubicBezTo>
                  <a:pt x="4938" y="1865"/>
                  <a:pt x="4936" y="1864"/>
                  <a:pt x="4935" y="1863"/>
                </a:cubicBezTo>
                <a:lnTo>
                  <a:pt x="4935" y="1863"/>
                </a:lnTo>
                <a:cubicBezTo>
                  <a:pt x="4934" y="1862"/>
                  <a:pt x="4933" y="1861"/>
                  <a:pt x="4931" y="1861"/>
                </a:cubicBezTo>
                <a:lnTo>
                  <a:pt x="4931" y="1861"/>
                </a:lnTo>
                <a:cubicBezTo>
                  <a:pt x="4929" y="1859"/>
                  <a:pt x="4926" y="1857"/>
                  <a:pt x="4923" y="1856"/>
                </a:cubicBezTo>
                <a:lnTo>
                  <a:pt x="4923" y="1856"/>
                </a:lnTo>
                <a:lnTo>
                  <a:pt x="4923" y="1855"/>
                </a:lnTo>
                <a:lnTo>
                  <a:pt x="4923" y="1855"/>
                </a:lnTo>
                <a:cubicBezTo>
                  <a:pt x="4891" y="1837"/>
                  <a:pt x="4854" y="1826"/>
                  <a:pt x="4812" y="1824"/>
                </a:cubicBezTo>
                <a:lnTo>
                  <a:pt x="4812" y="1824"/>
                </a:lnTo>
                <a:cubicBezTo>
                  <a:pt x="4807" y="1824"/>
                  <a:pt x="4803" y="1824"/>
                  <a:pt x="4798" y="1824"/>
                </a:cubicBezTo>
                <a:lnTo>
                  <a:pt x="4798" y="1824"/>
                </a:lnTo>
                <a:cubicBezTo>
                  <a:pt x="4732" y="1824"/>
                  <a:pt x="4637" y="1851"/>
                  <a:pt x="4544" y="1897"/>
                </a:cubicBezTo>
                <a:lnTo>
                  <a:pt x="4544" y="1897"/>
                </a:lnTo>
                <a:cubicBezTo>
                  <a:pt x="4506" y="1915"/>
                  <a:pt x="4463" y="1913"/>
                  <a:pt x="4429" y="1891"/>
                </a:cubicBezTo>
                <a:lnTo>
                  <a:pt x="4429" y="1891"/>
                </a:lnTo>
                <a:cubicBezTo>
                  <a:pt x="4419" y="1885"/>
                  <a:pt x="4410" y="1876"/>
                  <a:pt x="4402" y="1868"/>
                </a:cubicBezTo>
                <a:lnTo>
                  <a:pt x="4402" y="1868"/>
                </a:lnTo>
                <a:lnTo>
                  <a:pt x="4402" y="1868"/>
                </a:lnTo>
                <a:cubicBezTo>
                  <a:pt x="4400" y="840"/>
                  <a:pt x="3560" y="0"/>
                  <a:pt x="2533" y="0"/>
                </a:cubicBezTo>
                <a:lnTo>
                  <a:pt x="2533" y="0"/>
                </a:lnTo>
                <a:lnTo>
                  <a:pt x="2533" y="0"/>
                </a:lnTo>
                <a:cubicBezTo>
                  <a:pt x="1505" y="0"/>
                  <a:pt x="664" y="841"/>
                  <a:pt x="664" y="1870"/>
                </a:cubicBezTo>
                <a:lnTo>
                  <a:pt x="664" y="1892"/>
                </a:lnTo>
                <a:lnTo>
                  <a:pt x="664" y="1892"/>
                </a:lnTo>
                <a:cubicBezTo>
                  <a:pt x="671" y="1899"/>
                  <a:pt x="677" y="1905"/>
                  <a:pt x="685" y="1910"/>
                </a:cubicBezTo>
                <a:lnTo>
                  <a:pt x="685" y="1910"/>
                </a:lnTo>
                <a:cubicBezTo>
                  <a:pt x="720" y="1932"/>
                  <a:pt x="763" y="1934"/>
                  <a:pt x="800" y="1916"/>
                </a:cubicBezTo>
                <a:lnTo>
                  <a:pt x="800" y="1916"/>
                </a:lnTo>
                <a:cubicBezTo>
                  <a:pt x="893" y="1870"/>
                  <a:pt x="989" y="1843"/>
                  <a:pt x="1054" y="1843"/>
                </a:cubicBezTo>
                <a:lnTo>
                  <a:pt x="1054" y="1843"/>
                </a:lnTo>
                <a:cubicBezTo>
                  <a:pt x="1059" y="1843"/>
                  <a:pt x="1064" y="1843"/>
                  <a:pt x="1068" y="1843"/>
                </a:cubicBezTo>
                <a:lnTo>
                  <a:pt x="1068" y="1843"/>
                </a:lnTo>
                <a:cubicBezTo>
                  <a:pt x="1110" y="1846"/>
                  <a:pt x="1147" y="1856"/>
                  <a:pt x="1179" y="1874"/>
                </a:cubicBezTo>
                <a:lnTo>
                  <a:pt x="1179" y="1874"/>
                </a:lnTo>
                <a:cubicBezTo>
                  <a:pt x="1179" y="1875"/>
                  <a:pt x="1179" y="1875"/>
                  <a:pt x="1180" y="1875"/>
                </a:cubicBezTo>
                <a:lnTo>
                  <a:pt x="1180" y="1875"/>
                </a:lnTo>
                <a:cubicBezTo>
                  <a:pt x="1182" y="1877"/>
                  <a:pt x="1185" y="1878"/>
                  <a:pt x="1187" y="1880"/>
                </a:cubicBezTo>
                <a:lnTo>
                  <a:pt x="1187" y="1880"/>
                </a:lnTo>
                <a:cubicBezTo>
                  <a:pt x="1188" y="1881"/>
                  <a:pt x="1190" y="1881"/>
                  <a:pt x="1191" y="1882"/>
                </a:cubicBezTo>
                <a:lnTo>
                  <a:pt x="1191" y="1882"/>
                </a:lnTo>
                <a:cubicBezTo>
                  <a:pt x="1193" y="1883"/>
                  <a:pt x="1194" y="1884"/>
                  <a:pt x="1196" y="1885"/>
                </a:cubicBezTo>
                <a:lnTo>
                  <a:pt x="1196" y="1885"/>
                </a:lnTo>
                <a:cubicBezTo>
                  <a:pt x="1198" y="1887"/>
                  <a:pt x="1200" y="1888"/>
                  <a:pt x="1202" y="1889"/>
                </a:cubicBezTo>
                <a:lnTo>
                  <a:pt x="1202" y="1889"/>
                </a:lnTo>
                <a:cubicBezTo>
                  <a:pt x="1203" y="1890"/>
                  <a:pt x="1203" y="1891"/>
                  <a:pt x="1204" y="1891"/>
                </a:cubicBezTo>
                <a:lnTo>
                  <a:pt x="1204" y="1891"/>
                </a:lnTo>
                <a:cubicBezTo>
                  <a:pt x="1217" y="1902"/>
                  <a:pt x="1229" y="1913"/>
                  <a:pt x="1240" y="1926"/>
                </a:cubicBezTo>
                <a:lnTo>
                  <a:pt x="1240" y="1926"/>
                </a:lnTo>
                <a:cubicBezTo>
                  <a:pt x="1282" y="1978"/>
                  <a:pt x="1305" y="2052"/>
                  <a:pt x="1305" y="2134"/>
                </a:cubicBezTo>
                <a:lnTo>
                  <a:pt x="1305" y="2134"/>
                </a:lnTo>
                <a:cubicBezTo>
                  <a:pt x="1305" y="2227"/>
                  <a:pt x="1277" y="2303"/>
                  <a:pt x="1228" y="2354"/>
                </a:cubicBezTo>
                <a:lnTo>
                  <a:pt x="1228" y="2354"/>
                </a:lnTo>
                <a:cubicBezTo>
                  <a:pt x="1202" y="2381"/>
                  <a:pt x="1170" y="2401"/>
                  <a:pt x="1133" y="2412"/>
                </a:cubicBezTo>
                <a:lnTo>
                  <a:pt x="1133" y="2412"/>
                </a:lnTo>
                <a:cubicBezTo>
                  <a:pt x="1109" y="2421"/>
                  <a:pt x="1083" y="2424"/>
                  <a:pt x="1054" y="2424"/>
                </a:cubicBezTo>
                <a:lnTo>
                  <a:pt x="1054" y="2424"/>
                </a:lnTo>
                <a:cubicBezTo>
                  <a:pt x="990" y="2424"/>
                  <a:pt x="895" y="2395"/>
                  <a:pt x="800" y="2347"/>
                </a:cubicBezTo>
                <a:lnTo>
                  <a:pt x="800" y="2347"/>
                </a:lnTo>
                <a:cubicBezTo>
                  <a:pt x="764" y="2329"/>
                  <a:pt x="722" y="2331"/>
                  <a:pt x="687" y="2352"/>
                </a:cubicBezTo>
                <a:lnTo>
                  <a:pt x="687" y="2352"/>
                </a:lnTo>
                <a:cubicBezTo>
                  <a:pt x="685" y="2353"/>
                  <a:pt x="683" y="2355"/>
                  <a:pt x="680" y="2356"/>
                </a:cubicBezTo>
                <a:lnTo>
                  <a:pt x="680" y="2356"/>
                </a:lnTo>
                <a:cubicBezTo>
                  <a:pt x="674" y="2361"/>
                  <a:pt x="670" y="2366"/>
                  <a:pt x="664" y="2371"/>
                </a:cubicBezTo>
                <a:lnTo>
                  <a:pt x="664" y="4880"/>
                </a:lnTo>
                <a:lnTo>
                  <a:pt x="664" y="4880"/>
                </a:lnTo>
                <a:cubicBezTo>
                  <a:pt x="656" y="4899"/>
                  <a:pt x="642" y="4916"/>
                  <a:pt x="624" y="4929"/>
                </a:cubicBezTo>
                <a:lnTo>
                  <a:pt x="624" y="4929"/>
                </a:lnTo>
                <a:cubicBezTo>
                  <a:pt x="623" y="4931"/>
                  <a:pt x="620" y="4932"/>
                  <a:pt x="618" y="4933"/>
                </a:cubicBezTo>
                <a:lnTo>
                  <a:pt x="618" y="4933"/>
                </a:lnTo>
                <a:cubicBezTo>
                  <a:pt x="583" y="4954"/>
                  <a:pt x="541" y="4956"/>
                  <a:pt x="505" y="4938"/>
                </a:cubicBezTo>
                <a:lnTo>
                  <a:pt x="505" y="4938"/>
                </a:lnTo>
                <a:cubicBezTo>
                  <a:pt x="410" y="4890"/>
                  <a:pt x="315" y="4861"/>
                  <a:pt x="251" y="4861"/>
                </a:cubicBezTo>
                <a:lnTo>
                  <a:pt x="251" y="4861"/>
                </a:lnTo>
                <a:cubicBezTo>
                  <a:pt x="223" y="4861"/>
                  <a:pt x="196" y="4865"/>
                  <a:pt x="171" y="4873"/>
                </a:cubicBezTo>
                <a:lnTo>
                  <a:pt x="171" y="4873"/>
                </a:lnTo>
                <a:cubicBezTo>
                  <a:pt x="135" y="4884"/>
                  <a:pt x="103" y="4904"/>
                  <a:pt x="77" y="4931"/>
                </a:cubicBezTo>
                <a:lnTo>
                  <a:pt x="77" y="4931"/>
                </a:lnTo>
                <a:cubicBezTo>
                  <a:pt x="28" y="4982"/>
                  <a:pt x="0" y="5058"/>
                  <a:pt x="0" y="5152"/>
                </a:cubicBezTo>
                <a:lnTo>
                  <a:pt x="0" y="5152"/>
                </a:lnTo>
                <a:cubicBezTo>
                  <a:pt x="0" y="5234"/>
                  <a:pt x="23" y="5307"/>
                  <a:pt x="65" y="5359"/>
                </a:cubicBezTo>
                <a:lnTo>
                  <a:pt x="65" y="5359"/>
                </a:lnTo>
                <a:cubicBezTo>
                  <a:pt x="76" y="5372"/>
                  <a:pt x="88" y="5384"/>
                  <a:pt x="101" y="5393"/>
                </a:cubicBezTo>
                <a:lnTo>
                  <a:pt x="101" y="5393"/>
                </a:lnTo>
                <a:cubicBezTo>
                  <a:pt x="101" y="5394"/>
                  <a:pt x="102" y="5395"/>
                  <a:pt x="103" y="5395"/>
                </a:cubicBezTo>
                <a:lnTo>
                  <a:pt x="103" y="5395"/>
                </a:lnTo>
                <a:cubicBezTo>
                  <a:pt x="105" y="5397"/>
                  <a:pt x="107" y="5398"/>
                  <a:pt x="109" y="5399"/>
                </a:cubicBezTo>
                <a:lnTo>
                  <a:pt x="109" y="5399"/>
                </a:lnTo>
                <a:cubicBezTo>
                  <a:pt x="111" y="5401"/>
                  <a:pt x="113" y="5402"/>
                  <a:pt x="114" y="5403"/>
                </a:cubicBezTo>
                <a:lnTo>
                  <a:pt x="114" y="5403"/>
                </a:lnTo>
                <a:cubicBezTo>
                  <a:pt x="115" y="5404"/>
                  <a:pt x="116" y="5404"/>
                  <a:pt x="118" y="5406"/>
                </a:cubicBezTo>
                <a:lnTo>
                  <a:pt x="118" y="5406"/>
                </a:lnTo>
                <a:cubicBezTo>
                  <a:pt x="120" y="5407"/>
                  <a:pt x="122" y="5409"/>
                  <a:pt x="125" y="5410"/>
                </a:cubicBezTo>
                <a:lnTo>
                  <a:pt x="125" y="5410"/>
                </a:lnTo>
                <a:lnTo>
                  <a:pt x="126" y="5410"/>
                </a:lnTo>
                <a:lnTo>
                  <a:pt x="126" y="5410"/>
                </a:lnTo>
                <a:cubicBezTo>
                  <a:pt x="158" y="5429"/>
                  <a:pt x="195" y="5440"/>
                  <a:pt x="237" y="5442"/>
                </a:cubicBezTo>
                <a:lnTo>
                  <a:pt x="237" y="5442"/>
                </a:lnTo>
                <a:cubicBezTo>
                  <a:pt x="241" y="5443"/>
                  <a:pt x="246" y="5443"/>
                  <a:pt x="251" y="5443"/>
                </a:cubicBezTo>
                <a:lnTo>
                  <a:pt x="251" y="5443"/>
                </a:lnTo>
                <a:cubicBezTo>
                  <a:pt x="317" y="5443"/>
                  <a:pt x="412" y="5415"/>
                  <a:pt x="505" y="5370"/>
                </a:cubicBezTo>
                <a:lnTo>
                  <a:pt x="505" y="5370"/>
                </a:lnTo>
                <a:cubicBezTo>
                  <a:pt x="543" y="5351"/>
                  <a:pt x="585" y="5354"/>
                  <a:pt x="619" y="5375"/>
                </a:cubicBezTo>
                <a:lnTo>
                  <a:pt x="619" y="5375"/>
                </a:lnTo>
                <a:cubicBezTo>
                  <a:pt x="640" y="5388"/>
                  <a:pt x="655" y="5406"/>
                  <a:pt x="664" y="5426"/>
                </a:cubicBezTo>
                <a:lnTo>
                  <a:pt x="664" y="5426"/>
                </a:lnTo>
                <a:cubicBezTo>
                  <a:pt x="664" y="5427"/>
                  <a:pt x="664" y="5427"/>
                  <a:pt x="664" y="5427"/>
                </a:cubicBezTo>
                <a:lnTo>
                  <a:pt x="664" y="5427"/>
                </a:lnTo>
                <a:cubicBezTo>
                  <a:pt x="673" y="6448"/>
                  <a:pt x="1509" y="7281"/>
                  <a:pt x="2533" y="7281"/>
                </a:cubicBezTo>
                <a:lnTo>
                  <a:pt x="2533" y="7281"/>
                </a:lnTo>
                <a:lnTo>
                  <a:pt x="2533" y="7281"/>
                </a:lnTo>
                <a:cubicBezTo>
                  <a:pt x="3561" y="7281"/>
                  <a:pt x="4402" y="6440"/>
                  <a:pt x="4402" y="5411"/>
                </a:cubicBezTo>
                <a:lnTo>
                  <a:pt x="4402" y="5378"/>
                </a:lnTo>
                <a:lnTo>
                  <a:pt x="4402" y="5378"/>
                </a:lnTo>
                <a:cubicBezTo>
                  <a:pt x="4399" y="5376"/>
                  <a:pt x="4397" y="5375"/>
                  <a:pt x="4394" y="5373"/>
                </a:cubicBezTo>
              </a:path>
            </a:pathLst>
          </a:custGeom>
          <a:solidFill>
            <a:schemeClr val="accent1">
              <a:lumMod val="75000"/>
            </a:schemeClr>
          </a:solidFill>
          <a:ln>
            <a:noFill/>
          </a:ln>
          <a:effectLst/>
        </p:spPr>
        <p:txBody>
          <a:bodyPr wrap="none" anchor="ctr"/>
          <a:lstStyle/>
          <a:p>
            <a:endParaRPr lang="en-US" sz="2654"/>
          </a:p>
        </p:txBody>
      </p:sp>
      <p:sp>
        <p:nvSpPr>
          <p:cNvPr id="17" name="Freeform 5">
            <a:extLst>
              <a:ext uri="{FF2B5EF4-FFF2-40B4-BE49-F238E27FC236}">
                <a16:creationId xmlns:a16="http://schemas.microsoft.com/office/drawing/2014/main" id="{74C450D2-CA17-2B4E-A33F-0DFB3ED6E961}"/>
              </a:ext>
            </a:extLst>
          </p:cNvPr>
          <p:cNvSpPr>
            <a:spLocks noChangeArrowheads="1"/>
          </p:cNvSpPr>
          <p:nvPr/>
        </p:nvSpPr>
        <p:spPr bwMode="auto">
          <a:xfrm>
            <a:off x="6772360" y="2438400"/>
            <a:ext cx="2210041" cy="3685631"/>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endParaRPr lang="en-US" sz="2654"/>
          </a:p>
        </p:txBody>
      </p:sp>
      <p:sp>
        <p:nvSpPr>
          <p:cNvPr id="20" name="Freeform 46">
            <a:extLst>
              <a:ext uri="{FF2B5EF4-FFF2-40B4-BE49-F238E27FC236}">
                <a16:creationId xmlns:a16="http://schemas.microsoft.com/office/drawing/2014/main" id="{578C3173-8450-754B-B815-0A975182D31E}"/>
              </a:ext>
            </a:extLst>
          </p:cNvPr>
          <p:cNvSpPr>
            <a:spLocks noChangeArrowheads="1"/>
          </p:cNvSpPr>
          <p:nvPr/>
        </p:nvSpPr>
        <p:spPr bwMode="auto">
          <a:xfrm>
            <a:off x="7603435" y="5317563"/>
            <a:ext cx="662355" cy="708579"/>
          </a:xfrm>
          <a:custGeom>
            <a:avLst/>
            <a:gdLst>
              <a:gd name="T0" fmla="*/ 872 w 997"/>
              <a:gd name="T1" fmla="*/ 1046 h 1097"/>
              <a:gd name="T2" fmla="*/ 797 w 997"/>
              <a:gd name="T3" fmla="*/ 971 h 1097"/>
              <a:gd name="T4" fmla="*/ 872 w 997"/>
              <a:gd name="T5" fmla="*/ 897 h 1097"/>
              <a:gd name="T6" fmla="*/ 947 w 997"/>
              <a:gd name="T7" fmla="*/ 971 h 1097"/>
              <a:gd name="T8" fmla="*/ 124 w 997"/>
              <a:gd name="T9" fmla="*/ 623 h 1097"/>
              <a:gd name="T10" fmla="*/ 50 w 997"/>
              <a:gd name="T11" fmla="*/ 548 h 1097"/>
              <a:gd name="T12" fmla="*/ 124 w 997"/>
              <a:gd name="T13" fmla="*/ 473 h 1097"/>
              <a:gd name="T14" fmla="*/ 199 w 997"/>
              <a:gd name="T15" fmla="*/ 548 h 1097"/>
              <a:gd name="T16" fmla="*/ 124 w 997"/>
              <a:gd name="T17" fmla="*/ 623 h 1097"/>
              <a:gd name="T18" fmla="*/ 872 w 997"/>
              <a:gd name="T19" fmla="*/ 49 h 1097"/>
              <a:gd name="T20" fmla="*/ 947 w 997"/>
              <a:gd name="T21" fmla="*/ 124 h 1097"/>
              <a:gd name="T22" fmla="*/ 872 w 997"/>
              <a:gd name="T23" fmla="*/ 199 h 1097"/>
              <a:gd name="T24" fmla="*/ 797 w 997"/>
              <a:gd name="T25" fmla="*/ 124 h 1097"/>
              <a:gd name="T26" fmla="*/ 872 w 997"/>
              <a:gd name="T27" fmla="*/ 847 h 1097"/>
              <a:gd name="T28" fmla="*/ 779 w 997"/>
              <a:gd name="T29" fmla="*/ 890 h 1097"/>
              <a:gd name="T30" fmla="*/ 242 w 997"/>
              <a:gd name="T31" fmla="*/ 586 h 1097"/>
              <a:gd name="T32" fmla="*/ 248 w 997"/>
              <a:gd name="T33" fmla="*/ 548 h 1097"/>
              <a:gd name="T34" fmla="*/ 779 w 997"/>
              <a:gd name="T35" fmla="*/ 206 h 1097"/>
              <a:gd name="T36" fmla="*/ 872 w 997"/>
              <a:gd name="T37" fmla="*/ 249 h 1097"/>
              <a:gd name="T38" fmla="*/ 996 w 997"/>
              <a:gd name="T39" fmla="*/ 124 h 1097"/>
              <a:gd name="T40" fmla="*/ 872 w 997"/>
              <a:gd name="T41" fmla="*/ 0 h 1097"/>
              <a:gd name="T42" fmla="*/ 747 w 997"/>
              <a:gd name="T43" fmla="*/ 124 h 1097"/>
              <a:gd name="T44" fmla="*/ 753 w 997"/>
              <a:gd name="T45" fmla="*/ 163 h 1097"/>
              <a:gd name="T46" fmla="*/ 218 w 997"/>
              <a:gd name="T47" fmla="*/ 467 h 1097"/>
              <a:gd name="T48" fmla="*/ 124 w 997"/>
              <a:gd name="T49" fmla="*/ 423 h 1097"/>
              <a:gd name="T50" fmla="*/ 0 w 997"/>
              <a:gd name="T51" fmla="*/ 548 h 1097"/>
              <a:gd name="T52" fmla="*/ 124 w 997"/>
              <a:gd name="T53" fmla="*/ 672 h 1097"/>
              <a:gd name="T54" fmla="*/ 753 w 997"/>
              <a:gd name="T55" fmla="*/ 933 h 1097"/>
              <a:gd name="T56" fmla="*/ 747 w 997"/>
              <a:gd name="T57" fmla="*/ 971 h 1097"/>
              <a:gd name="T58" fmla="*/ 872 w 997"/>
              <a:gd name="T59" fmla="*/ 1096 h 1097"/>
              <a:gd name="T60" fmla="*/ 996 w 997"/>
              <a:gd name="T61" fmla="*/ 971 h 1097"/>
              <a:gd name="T62" fmla="*/ 872 w 997"/>
              <a:gd name="T63" fmla="*/ 847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97" h="1097">
                <a:moveTo>
                  <a:pt x="872" y="1046"/>
                </a:moveTo>
                <a:lnTo>
                  <a:pt x="872" y="1046"/>
                </a:lnTo>
                <a:cubicBezTo>
                  <a:pt x="831" y="1046"/>
                  <a:pt x="797" y="1013"/>
                  <a:pt x="797" y="971"/>
                </a:cubicBezTo>
                <a:lnTo>
                  <a:pt x="797" y="971"/>
                </a:lnTo>
                <a:cubicBezTo>
                  <a:pt x="797" y="930"/>
                  <a:pt x="831" y="897"/>
                  <a:pt x="872" y="897"/>
                </a:cubicBezTo>
                <a:lnTo>
                  <a:pt x="872" y="897"/>
                </a:lnTo>
                <a:cubicBezTo>
                  <a:pt x="913" y="897"/>
                  <a:pt x="947" y="930"/>
                  <a:pt x="947" y="971"/>
                </a:cubicBezTo>
                <a:lnTo>
                  <a:pt x="947" y="971"/>
                </a:lnTo>
                <a:cubicBezTo>
                  <a:pt x="947" y="1013"/>
                  <a:pt x="913" y="1046"/>
                  <a:pt x="872" y="1046"/>
                </a:cubicBezTo>
                <a:close/>
                <a:moveTo>
                  <a:pt x="124" y="623"/>
                </a:moveTo>
                <a:lnTo>
                  <a:pt x="124" y="623"/>
                </a:lnTo>
                <a:cubicBezTo>
                  <a:pt x="83" y="623"/>
                  <a:pt x="50" y="589"/>
                  <a:pt x="50" y="548"/>
                </a:cubicBezTo>
                <a:lnTo>
                  <a:pt x="50" y="548"/>
                </a:lnTo>
                <a:cubicBezTo>
                  <a:pt x="50" y="507"/>
                  <a:pt x="83" y="473"/>
                  <a:pt x="124" y="473"/>
                </a:cubicBezTo>
                <a:lnTo>
                  <a:pt x="124" y="473"/>
                </a:lnTo>
                <a:cubicBezTo>
                  <a:pt x="166" y="473"/>
                  <a:pt x="199" y="507"/>
                  <a:pt x="199" y="548"/>
                </a:cubicBezTo>
                <a:lnTo>
                  <a:pt x="199" y="548"/>
                </a:lnTo>
                <a:cubicBezTo>
                  <a:pt x="199" y="589"/>
                  <a:pt x="166" y="623"/>
                  <a:pt x="124" y="623"/>
                </a:cubicBezTo>
                <a:close/>
                <a:moveTo>
                  <a:pt x="872" y="49"/>
                </a:moveTo>
                <a:lnTo>
                  <a:pt x="872" y="49"/>
                </a:lnTo>
                <a:cubicBezTo>
                  <a:pt x="913" y="49"/>
                  <a:pt x="947" y="83"/>
                  <a:pt x="947" y="124"/>
                </a:cubicBezTo>
                <a:lnTo>
                  <a:pt x="947" y="124"/>
                </a:lnTo>
                <a:cubicBezTo>
                  <a:pt x="947" y="165"/>
                  <a:pt x="913" y="199"/>
                  <a:pt x="872" y="199"/>
                </a:cubicBezTo>
                <a:lnTo>
                  <a:pt x="872" y="199"/>
                </a:lnTo>
                <a:cubicBezTo>
                  <a:pt x="831" y="199"/>
                  <a:pt x="797" y="165"/>
                  <a:pt x="797" y="124"/>
                </a:cubicBezTo>
                <a:lnTo>
                  <a:pt x="797" y="124"/>
                </a:lnTo>
                <a:cubicBezTo>
                  <a:pt x="797" y="83"/>
                  <a:pt x="831" y="49"/>
                  <a:pt x="872" y="49"/>
                </a:cubicBezTo>
                <a:close/>
                <a:moveTo>
                  <a:pt x="872" y="847"/>
                </a:moveTo>
                <a:lnTo>
                  <a:pt x="872" y="847"/>
                </a:lnTo>
                <a:cubicBezTo>
                  <a:pt x="834" y="847"/>
                  <a:pt x="801" y="864"/>
                  <a:pt x="779" y="890"/>
                </a:cubicBezTo>
                <a:lnTo>
                  <a:pt x="242" y="586"/>
                </a:lnTo>
                <a:lnTo>
                  <a:pt x="242" y="586"/>
                </a:lnTo>
                <a:cubicBezTo>
                  <a:pt x="246" y="574"/>
                  <a:pt x="248" y="561"/>
                  <a:pt x="248" y="548"/>
                </a:cubicBezTo>
                <a:lnTo>
                  <a:pt x="248" y="548"/>
                </a:lnTo>
                <a:cubicBezTo>
                  <a:pt x="248" y="535"/>
                  <a:pt x="246" y="522"/>
                  <a:pt x="242" y="510"/>
                </a:cubicBezTo>
                <a:lnTo>
                  <a:pt x="779" y="206"/>
                </a:lnTo>
                <a:lnTo>
                  <a:pt x="779" y="206"/>
                </a:lnTo>
                <a:cubicBezTo>
                  <a:pt x="801" y="232"/>
                  <a:pt x="834" y="249"/>
                  <a:pt x="872" y="249"/>
                </a:cubicBezTo>
                <a:lnTo>
                  <a:pt x="872" y="249"/>
                </a:lnTo>
                <a:cubicBezTo>
                  <a:pt x="941" y="249"/>
                  <a:pt x="996" y="193"/>
                  <a:pt x="996" y="124"/>
                </a:cubicBezTo>
                <a:lnTo>
                  <a:pt x="996" y="124"/>
                </a:lnTo>
                <a:cubicBezTo>
                  <a:pt x="996" y="56"/>
                  <a:pt x="941" y="0"/>
                  <a:pt x="872" y="0"/>
                </a:cubicBezTo>
                <a:lnTo>
                  <a:pt x="872" y="0"/>
                </a:lnTo>
                <a:cubicBezTo>
                  <a:pt x="803" y="0"/>
                  <a:pt x="747" y="56"/>
                  <a:pt x="747" y="124"/>
                </a:cubicBezTo>
                <a:lnTo>
                  <a:pt x="747" y="124"/>
                </a:lnTo>
                <a:cubicBezTo>
                  <a:pt x="747" y="138"/>
                  <a:pt x="750" y="151"/>
                  <a:pt x="753" y="163"/>
                </a:cubicBezTo>
                <a:lnTo>
                  <a:pt x="218" y="467"/>
                </a:lnTo>
                <a:lnTo>
                  <a:pt x="218" y="467"/>
                </a:lnTo>
                <a:cubicBezTo>
                  <a:pt x="195" y="440"/>
                  <a:pt x="161" y="423"/>
                  <a:pt x="124" y="423"/>
                </a:cubicBezTo>
                <a:lnTo>
                  <a:pt x="124" y="423"/>
                </a:lnTo>
                <a:cubicBezTo>
                  <a:pt x="56" y="423"/>
                  <a:pt x="0" y="479"/>
                  <a:pt x="0" y="548"/>
                </a:cubicBezTo>
                <a:lnTo>
                  <a:pt x="0" y="548"/>
                </a:lnTo>
                <a:cubicBezTo>
                  <a:pt x="0" y="617"/>
                  <a:pt x="56" y="672"/>
                  <a:pt x="124" y="672"/>
                </a:cubicBezTo>
                <a:lnTo>
                  <a:pt x="124" y="672"/>
                </a:lnTo>
                <a:cubicBezTo>
                  <a:pt x="161" y="672"/>
                  <a:pt x="195" y="656"/>
                  <a:pt x="218" y="629"/>
                </a:cubicBezTo>
                <a:lnTo>
                  <a:pt x="753" y="933"/>
                </a:lnTo>
                <a:lnTo>
                  <a:pt x="753" y="933"/>
                </a:lnTo>
                <a:cubicBezTo>
                  <a:pt x="750" y="945"/>
                  <a:pt x="747" y="958"/>
                  <a:pt x="747" y="971"/>
                </a:cubicBezTo>
                <a:lnTo>
                  <a:pt x="747" y="971"/>
                </a:lnTo>
                <a:cubicBezTo>
                  <a:pt x="747" y="1040"/>
                  <a:pt x="803" y="1096"/>
                  <a:pt x="872" y="1096"/>
                </a:cubicBezTo>
                <a:lnTo>
                  <a:pt x="872" y="1096"/>
                </a:lnTo>
                <a:cubicBezTo>
                  <a:pt x="941" y="1096"/>
                  <a:pt x="996" y="1040"/>
                  <a:pt x="996" y="971"/>
                </a:cubicBezTo>
                <a:lnTo>
                  <a:pt x="996" y="971"/>
                </a:lnTo>
                <a:cubicBezTo>
                  <a:pt x="996" y="903"/>
                  <a:pt x="941" y="847"/>
                  <a:pt x="872" y="847"/>
                </a:cubicBezTo>
                <a:close/>
              </a:path>
            </a:pathLst>
          </a:custGeom>
          <a:solidFill>
            <a:schemeClr val="bg1"/>
          </a:solidFill>
          <a:ln>
            <a:noFill/>
          </a:ln>
          <a:effectLst/>
        </p:spPr>
        <p:txBody>
          <a:bodyPr wrap="none" anchor="ctr"/>
          <a:lstStyle/>
          <a:p>
            <a:endParaRPr lang="en-US" sz="2654"/>
          </a:p>
        </p:txBody>
      </p:sp>
      <p:sp>
        <p:nvSpPr>
          <p:cNvPr id="8" name="TextBox 7">
            <a:extLst>
              <a:ext uri="{FF2B5EF4-FFF2-40B4-BE49-F238E27FC236}">
                <a16:creationId xmlns:a16="http://schemas.microsoft.com/office/drawing/2014/main" id="{ECC7472B-F290-2D4B-9B21-95ABBEA7378C}"/>
              </a:ext>
            </a:extLst>
          </p:cNvPr>
          <p:cNvSpPr txBox="1"/>
          <p:nvPr/>
        </p:nvSpPr>
        <p:spPr>
          <a:xfrm>
            <a:off x="3336091" y="3566009"/>
            <a:ext cx="1789745" cy="1631216"/>
          </a:xfrm>
          <a:prstGeom prst="rect">
            <a:avLst/>
          </a:prstGeom>
          <a:noFill/>
        </p:spPr>
        <p:txBody>
          <a:bodyPr wrap="square" rtlCol="0" anchor="t">
            <a:spAutoFit/>
          </a:bodyPr>
          <a:lstStyle/>
          <a:p>
            <a:pPr algn="ctr">
              <a:lnSpc>
                <a:spcPts val="1463"/>
              </a:lnSpc>
            </a:pPr>
            <a:r>
              <a:rPr lang="en-US" sz="1400" spc="-12">
                <a:solidFill>
                  <a:schemeClr val="bg1"/>
                </a:solidFill>
                <a:latin typeface="Source Sans Pro" panose="020B0503030403020204" pitchFamily="34" charset="0"/>
                <a:ea typeface="Source Sans Pro" panose="020B0503030403020204" pitchFamily="34" charset="0"/>
              </a:rPr>
              <a:t>4. </a:t>
            </a:r>
            <a:r>
              <a:rPr lang="en-US" sz="1400">
                <a:solidFill>
                  <a:srgbClr val="0070C0"/>
                </a:solidFill>
              </a:rPr>
              <a:t>Avoid parallel processes </a:t>
            </a:r>
            <a:r>
              <a:rPr lang="en-US" sz="1400" spc="-12">
                <a:solidFill>
                  <a:schemeClr val="bg1"/>
                </a:solidFill>
                <a:latin typeface="Source Sans Pro" panose="020B0503030403020204" pitchFamily="34" charset="0"/>
                <a:ea typeface="Source Sans Pro" panose="020B0503030403020204" pitchFamily="34" charset="0"/>
              </a:rPr>
              <a:t>of  initiatives for priority </a:t>
            </a:r>
            <a:r>
              <a:rPr lang="en-US" sz="1400" spc="-12">
                <a:solidFill>
                  <a:schemeClr val="bg1"/>
                </a:solidFill>
                <a:latin typeface="Arial" panose="020B0604020202020204" pitchFamily="34" charset="0"/>
                <a:ea typeface="Source Sans Pro" panose="020B0503030403020204" pitchFamily="34" charset="0"/>
                <a:cs typeface="Arial" panose="020B0604020202020204" pitchFamily="34" charset="0"/>
              </a:rPr>
              <a:t>budgeting</a:t>
            </a:r>
            <a:r>
              <a:rPr lang="en-US" sz="1400" spc="-12">
                <a:solidFill>
                  <a:schemeClr val="bg1"/>
                </a:solidFill>
                <a:latin typeface="Source Sans Pro" panose="020B0503030403020204" pitchFamily="34" charset="0"/>
                <a:ea typeface="Source Sans Pro" panose="020B0503030403020204" pitchFamily="34" charset="0"/>
              </a:rPr>
              <a:t> for select high-level government priorities (SDGs, green, gender, well-being) </a:t>
            </a:r>
          </a:p>
        </p:txBody>
      </p:sp>
      <p:sp>
        <p:nvSpPr>
          <p:cNvPr id="9" name="TextBox 8">
            <a:extLst>
              <a:ext uri="{FF2B5EF4-FFF2-40B4-BE49-F238E27FC236}">
                <a16:creationId xmlns:a16="http://schemas.microsoft.com/office/drawing/2014/main" id="{B4824889-5D72-7A44-94FC-8DCD9EB4B8FA}"/>
              </a:ext>
            </a:extLst>
          </p:cNvPr>
          <p:cNvSpPr txBox="1"/>
          <p:nvPr/>
        </p:nvSpPr>
        <p:spPr>
          <a:xfrm>
            <a:off x="3359024" y="2539686"/>
            <a:ext cx="1804753" cy="1018099"/>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Integrate priority budgeting initiatives</a:t>
            </a:r>
          </a:p>
        </p:txBody>
      </p:sp>
      <p:sp>
        <p:nvSpPr>
          <p:cNvPr id="10" name="TextBox 9">
            <a:extLst>
              <a:ext uri="{FF2B5EF4-FFF2-40B4-BE49-F238E27FC236}">
                <a16:creationId xmlns:a16="http://schemas.microsoft.com/office/drawing/2014/main" id="{AFEF7529-874F-4841-A46B-57B177D8F74E}"/>
              </a:ext>
            </a:extLst>
          </p:cNvPr>
          <p:cNvSpPr txBox="1"/>
          <p:nvPr/>
        </p:nvSpPr>
        <p:spPr>
          <a:xfrm>
            <a:off x="5214632" y="3365954"/>
            <a:ext cx="1853200" cy="2031325"/>
          </a:xfrm>
          <a:prstGeom prst="rect">
            <a:avLst/>
          </a:prstGeom>
          <a:noFill/>
        </p:spPr>
        <p:txBody>
          <a:bodyPr wrap="square" rtlCol="0" anchor="t">
            <a:spAutoFit/>
          </a:bodyPr>
          <a:lstStyle/>
          <a:p>
            <a:pPr algn="ctr">
              <a:spcBef>
                <a:spcPts val="600"/>
              </a:spcBef>
            </a:pPr>
            <a:r>
              <a:rPr lang="en-US" sz="1400">
                <a:solidFill>
                  <a:schemeClr val="bg1"/>
                </a:solidFill>
              </a:rPr>
              <a:t>5. </a:t>
            </a:r>
            <a:r>
              <a:rPr lang="en-US" sz="1400">
                <a:solidFill>
                  <a:srgbClr val="00B0F0"/>
                </a:solidFill>
              </a:rPr>
              <a:t>Usability</a:t>
            </a:r>
            <a:r>
              <a:rPr lang="en-US" sz="1400">
                <a:solidFill>
                  <a:srgbClr val="0070C0"/>
                </a:solidFill>
              </a:rPr>
              <a:t> </a:t>
            </a:r>
            <a:r>
              <a:rPr lang="en-US" sz="1400">
                <a:solidFill>
                  <a:schemeClr val="bg1"/>
                </a:solidFill>
              </a:rPr>
              <a:t>in budgeting and policy decision-making and direct connection to both national and sectoral strategic planning and internal work programs of individual institutions</a:t>
            </a:r>
          </a:p>
        </p:txBody>
      </p:sp>
      <p:sp>
        <p:nvSpPr>
          <p:cNvPr id="11" name="TextBox 10">
            <a:extLst>
              <a:ext uri="{FF2B5EF4-FFF2-40B4-BE49-F238E27FC236}">
                <a16:creationId xmlns:a16="http://schemas.microsoft.com/office/drawing/2014/main" id="{5D88C833-A66A-CC45-A0DE-95A4E9FBA063}"/>
              </a:ext>
            </a:extLst>
          </p:cNvPr>
          <p:cNvSpPr txBox="1"/>
          <p:nvPr/>
        </p:nvSpPr>
        <p:spPr>
          <a:xfrm>
            <a:off x="5348601" y="2715230"/>
            <a:ext cx="1643282" cy="556434"/>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Design usable PIs</a:t>
            </a:r>
          </a:p>
        </p:txBody>
      </p:sp>
      <p:sp>
        <p:nvSpPr>
          <p:cNvPr id="12" name="TextBox 11">
            <a:extLst>
              <a:ext uri="{FF2B5EF4-FFF2-40B4-BE49-F238E27FC236}">
                <a16:creationId xmlns:a16="http://schemas.microsoft.com/office/drawing/2014/main" id="{8B6AAFC4-08E3-D940-92A1-EB0B684D818F}"/>
              </a:ext>
            </a:extLst>
          </p:cNvPr>
          <p:cNvSpPr txBox="1"/>
          <p:nvPr/>
        </p:nvSpPr>
        <p:spPr>
          <a:xfrm>
            <a:off x="7313214" y="3690194"/>
            <a:ext cx="1536963" cy="1438855"/>
          </a:xfrm>
          <a:prstGeom prst="rect">
            <a:avLst/>
          </a:prstGeom>
          <a:noFill/>
        </p:spPr>
        <p:txBody>
          <a:bodyPr wrap="square" rtlCol="0" anchor="t">
            <a:spAutoFit/>
          </a:bodyPr>
          <a:lstStyle/>
          <a:p>
            <a:pPr algn="ctr">
              <a:lnSpc>
                <a:spcPts val="1463"/>
              </a:lnSpc>
            </a:pPr>
            <a:r>
              <a:rPr lang="en-US" sz="1400" dirty="0">
                <a:solidFill>
                  <a:schemeClr val="bg1"/>
                </a:solidFill>
                <a:latin typeface="Arial"/>
                <a:cs typeface="Arial"/>
              </a:rPr>
              <a:t>6. Additional attention to </a:t>
            </a:r>
            <a:r>
              <a:rPr lang="en-US" sz="1400">
                <a:solidFill>
                  <a:srgbClr val="0070C0"/>
                </a:solidFill>
                <a:latin typeface="Arial"/>
                <a:cs typeface="Arial"/>
              </a:rPr>
              <a:t>government-wide objectives</a:t>
            </a:r>
            <a:r>
              <a:rPr lang="en-US" sz="1400" dirty="0">
                <a:solidFill>
                  <a:schemeClr val="bg1"/>
                </a:solidFill>
                <a:latin typeface="Arial"/>
                <a:cs typeface="Arial"/>
              </a:rPr>
              <a:t> and cross-cutting PIs</a:t>
            </a:r>
          </a:p>
          <a:p>
            <a:pPr algn="ctr">
              <a:lnSpc>
                <a:spcPts val="1463"/>
              </a:lnSpc>
            </a:pPr>
            <a:endParaRPr lang="en-US" sz="1400" spc="-12">
              <a:solidFill>
                <a:schemeClr val="bg1"/>
              </a:solidFill>
              <a:latin typeface="Source Sans Pro" panose="020B0503030403020204" pitchFamily="34" charset="0"/>
              <a:ea typeface="Source Sans Pro" panose="020B0503030403020204" pitchFamily="34" charset="0"/>
            </a:endParaRPr>
          </a:p>
        </p:txBody>
      </p:sp>
      <p:sp>
        <p:nvSpPr>
          <p:cNvPr id="13" name="TextBox 12">
            <a:extLst>
              <a:ext uri="{FF2B5EF4-FFF2-40B4-BE49-F238E27FC236}">
                <a16:creationId xmlns:a16="http://schemas.microsoft.com/office/drawing/2014/main" id="{E6D26270-6490-5748-8162-C0ECE6F58C99}"/>
              </a:ext>
            </a:extLst>
          </p:cNvPr>
          <p:cNvSpPr txBox="1"/>
          <p:nvPr/>
        </p:nvSpPr>
        <p:spPr>
          <a:xfrm>
            <a:off x="7152399" y="2598997"/>
            <a:ext cx="1858594" cy="1018099"/>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Give more </a:t>
            </a:r>
          </a:p>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attention to cross-cutting objectives</a:t>
            </a:r>
          </a:p>
        </p:txBody>
      </p:sp>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5" name="TextBox 24">
            <a:extLst>
              <a:ext uri="{FF2B5EF4-FFF2-40B4-BE49-F238E27FC236}">
                <a16:creationId xmlns:a16="http://schemas.microsoft.com/office/drawing/2014/main" id="{3B573161-5563-D74C-859E-E81849B5249E}"/>
              </a:ext>
            </a:extLst>
          </p:cNvPr>
          <p:cNvSpPr txBox="1"/>
          <p:nvPr/>
        </p:nvSpPr>
        <p:spPr>
          <a:xfrm>
            <a:off x="1276643" y="111904"/>
            <a:ext cx="7924800" cy="1077218"/>
          </a:xfrm>
          <a:prstGeom prst="rect">
            <a:avLst/>
          </a:prstGeom>
          <a:noFill/>
        </p:spPr>
        <p:txBody>
          <a:bodyPr wrap="square" rtlCol="0">
            <a:spAutoFit/>
          </a:bodyPr>
          <a:lstStyle/>
          <a:p>
            <a:pPr algn="ctr"/>
            <a:r>
              <a:rPr lang="en-US" sz="3200" b="1">
                <a:solidFill>
                  <a:srgbClr val="953735"/>
                </a:solidFill>
                <a:latin typeface="+mj-lt"/>
                <a:ea typeface="+mj-ea"/>
                <a:cs typeface="+mj-cs"/>
              </a:rPr>
              <a:t>Summary recommendations from the KP for PEMPAL countries</a:t>
            </a:r>
            <a:endParaRPr lang="en-US" sz="3200">
              <a:solidFill>
                <a:srgbClr val="002060"/>
              </a:solidFill>
              <a:latin typeface="+mj-lt"/>
              <a:ea typeface="+mj-ea"/>
              <a:cs typeface="+mj-cs"/>
            </a:endParaRPr>
          </a:p>
        </p:txBody>
      </p:sp>
      <p:sp>
        <p:nvSpPr>
          <p:cNvPr id="26" name="Rectangle 25">
            <a:extLst>
              <a:ext uri="{FF2B5EF4-FFF2-40B4-BE49-F238E27FC236}">
                <a16:creationId xmlns:a16="http://schemas.microsoft.com/office/drawing/2014/main" id="{FC265DAE-DD81-4644-83F2-7DDAA22145FA}"/>
              </a:ext>
            </a:extLst>
          </p:cNvPr>
          <p:cNvSpPr/>
          <p:nvPr/>
        </p:nvSpPr>
        <p:spPr>
          <a:xfrm>
            <a:off x="1216130" y="1351332"/>
            <a:ext cx="8268787" cy="400110"/>
          </a:xfrm>
          <a:prstGeom prst="rect">
            <a:avLst/>
          </a:prstGeom>
        </p:spPr>
        <p:txBody>
          <a:bodyPr wrap="square">
            <a:spAutoFit/>
          </a:bodyPr>
          <a:lstStyle/>
          <a:p>
            <a:pPr marL="0" marR="0" algn="ctr">
              <a:spcBef>
                <a:spcPts val="0"/>
              </a:spcBef>
              <a:spcAft>
                <a:spcPts val="0"/>
              </a:spcAft>
            </a:pPr>
            <a:r>
              <a:rPr lang="en-US" sz="2000" b="1">
                <a:solidFill>
                  <a:srgbClr val="0070C0"/>
                </a:solidFill>
                <a:latin typeface="+mj-lt"/>
                <a:ea typeface="+mj-ea"/>
                <a:cs typeface="+mj-cs"/>
              </a:rPr>
              <a:t>Alignment of expenditure with the strategic goals and priorities</a:t>
            </a:r>
            <a:endParaRPr lang="en-US" sz="1800">
              <a:solidFill>
                <a:srgbClr val="0070C0"/>
              </a:solidFill>
              <a:effectLst/>
              <a:latin typeface="Aharoni" panose="02010803020104030203" pitchFamily="2" charset="-79"/>
              <a:ea typeface="Times New Roman" panose="02020603050405020304" pitchFamily="18" charset="0"/>
              <a:cs typeface="Aharoni" panose="02010803020104030203" pitchFamily="2" charset="-79"/>
            </a:endParaRPr>
          </a:p>
        </p:txBody>
      </p:sp>
      <p:sp>
        <p:nvSpPr>
          <p:cNvPr id="27" name="TextBox 26">
            <a:extLst>
              <a:ext uri="{FF2B5EF4-FFF2-40B4-BE49-F238E27FC236}">
                <a16:creationId xmlns:a16="http://schemas.microsoft.com/office/drawing/2014/main" id="{75C7F425-A7ED-5246-9405-27448BC9C9FF}"/>
              </a:ext>
            </a:extLst>
          </p:cNvPr>
          <p:cNvSpPr txBox="1"/>
          <p:nvPr/>
        </p:nvSpPr>
        <p:spPr>
          <a:xfrm>
            <a:off x="1168363" y="2743200"/>
            <a:ext cx="2402910"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Connect  more directly to </a:t>
            </a:r>
          </a:p>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strategic planning</a:t>
            </a:r>
          </a:p>
        </p:txBody>
      </p:sp>
      <p:sp>
        <p:nvSpPr>
          <p:cNvPr id="28" name="TextBox 27">
            <a:extLst>
              <a:ext uri="{FF2B5EF4-FFF2-40B4-BE49-F238E27FC236}">
                <a16:creationId xmlns:a16="http://schemas.microsoft.com/office/drawing/2014/main" id="{124F95A8-4909-2F49-B2D9-257EBE113643}"/>
              </a:ext>
            </a:extLst>
          </p:cNvPr>
          <p:cNvSpPr txBox="1"/>
          <p:nvPr/>
        </p:nvSpPr>
        <p:spPr>
          <a:xfrm>
            <a:off x="1519954" y="3501681"/>
            <a:ext cx="1704676" cy="1815882"/>
          </a:xfrm>
          <a:prstGeom prst="rect">
            <a:avLst/>
          </a:prstGeom>
          <a:noFill/>
        </p:spPr>
        <p:txBody>
          <a:bodyPr wrap="square" rtlCol="0" anchor="t">
            <a:spAutoFit/>
          </a:bodyPr>
          <a:lstStyle/>
          <a:p>
            <a:pPr algn="ctr">
              <a:spcBef>
                <a:spcPts val="600"/>
              </a:spcBef>
            </a:pPr>
            <a:r>
              <a:rPr lang="en-US" sz="1400">
                <a:solidFill>
                  <a:schemeClr val="bg1"/>
                </a:solidFill>
              </a:rPr>
              <a:t>3. Clear and strong </a:t>
            </a:r>
            <a:r>
              <a:rPr lang="en-US" sz="1400">
                <a:solidFill>
                  <a:srgbClr val="0070C0"/>
                </a:solidFill>
              </a:rPr>
              <a:t>connection with strategic planning</a:t>
            </a:r>
            <a:r>
              <a:rPr lang="en-US" sz="1400">
                <a:solidFill>
                  <a:schemeClr val="bg1"/>
                </a:solidFill>
              </a:rPr>
              <a:t>, consider strategic document templates to include PIs connected to PPB</a:t>
            </a:r>
          </a:p>
        </p:txBody>
      </p:sp>
      <p:pic>
        <p:nvPicPr>
          <p:cNvPr id="3" name="Graphic 2" descr="Puzzle">
            <a:extLst>
              <a:ext uri="{FF2B5EF4-FFF2-40B4-BE49-F238E27FC236}">
                <a16:creationId xmlns:a16="http://schemas.microsoft.com/office/drawing/2014/main" id="{1C32405C-B35A-1A4F-894B-D391D08C01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49273" y="5218920"/>
            <a:ext cx="914400" cy="914400"/>
          </a:xfrm>
          <a:prstGeom prst="rect">
            <a:avLst/>
          </a:prstGeom>
        </p:spPr>
      </p:pic>
      <p:pic>
        <p:nvPicPr>
          <p:cNvPr id="5" name="Graphic 4" descr="Network">
            <a:extLst>
              <a:ext uri="{FF2B5EF4-FFF2-40B4-BE49-F238E27FC236}">
                <a16:creationId xmlns:a16="http://schemas.microsoft.com/office/drawing/2014/main" id="{6BABAFE6-52B0-3542-97CA-0C00A56265B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03564" y="5184642"/>
            <a:ext cx="914400" cy="914400"/>
          </a:xfrm>
          <a:prstGeom prst="rect">
            <a:avLst/>
          </a:prstGeom>
        </p:spPr>
      </p:pic>
      <p:pic>
        <p:nvPicPr>
          <p:cNvPr id="34" name="Graphic 33" descr="Presentation with checklist RTL">
            <a:extLst>
              <a:ext uri="{FF2B5EF4-FFF2-40B4-BE49-F238E27FC236}">
                <a16:creationId xmlns:a16="http://schemas.microsoft.com/office/drawing/2014/main" id="{7AA33A05-EC0F-C341-9F1D-E3778434701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97444" y="5236632"/>
            <a:ext cx="914400" cy="914400"/>
          </a:xfrm>
          <a:prstGeom prst="rect">
            <a:avLst/>
          </a:prstGeom>
        </p:spPr>
      </p:pic>
      <p:sp>
        <p:nvSpPr>
          <p:cNvPr id="21" name="Slide Number Placeholder 1">
            <a:extLst>
              <a:ext uri="{FF2B5EF4-FFF2-40B4-BE49-F238E27FC236}">
                <a16:creationId xmlns:a16="http://schemas.microsoft.com/office/drawing/2014/main" id="{62B4DC0C-3774-F742-9F83-9C02D0EE557D}"/>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13</a:t>
            </a:fld>
            <a:endParaRPr lang="en-US" sz="1200">
              <a:solidFill>
                <a:schemeClr val="tx1">
                  <a:tint val="75000"/>
                </a:schemeClr>
              </a:solidFill>
              <a:latin typeface="+mn-lt"/>
            </a:endParaRPr>
          </a:p>
        </p:txBody>
      </p:sp>
    </p:spTree>
    <p:extLst>
      <p:ext uri="{BB962C8B-B14F-4D97-AF65-F5344CB8AC3E}">
        <p14:creationId xmlns:p14="http://schemas.microsoft.com/office/powerpoint/2010/main" val="1590227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A4238DDA-DA6B-BF4B-8909-1DF37184CE3F}"/>
              </a:ext>
            </a:extLst>
          </p:cNvPr>
          <p:cNvSpPr>
            <a:spLocks noChangeArrowheads="1"/>
          </p:cNvSpPr>
          <p:nvPr/>
        </p:nvSpPr>
        <p:spPr bwMode="auto">
          <a:xfrm>
            <a:off x="1447800" y="2514600"/>
            <a:ext cx="2218970" cy="3685631"/>
          </a:xfrm>
          <a:custGeom>
            <a:avLst/>
            <a:gdLst>
              <a:gd name="T0" fmla="*/ 3739 w 4383"/>
              <a:gd name="T1" fmla="*/ 5396 h 7282"/>
              <a:gd name="T2" fmla="*/ 3715 w 4383"/>
              <a:gd name="T3" fmla="*/ 5375 h 7282"/>
              <a:gd name="T4" fmla="*/ 3601 w 4383"/>
              <a:gd name="T5" fmla="*/ 5370 h 7282"/>
              <a:gd name="T6" fmla="*/ 3346 w 4383"/>
              <a:gd name="T7" fmla="*/ 5443 h 7282"/>
              <a:gd name="T8" fmla="*/ 3332 w 4383"/>
              <a:gd name="T9" fmla="*/ 5442 h 7282"/>
              <a:gd name="T10" fmla="*/ 3221 w 4383"/>
              <a:gd name="T11" fmla="*/ 5410 h 7282"/>
              <a:gd name="T12" fmla="*/ 3220 w 4383"/>
              <a:gd name="T13" fmla="*/ 5410 h 7282"/>
              <a:gd name="T14" fmla="*/ 3212 w 4383"/>
              <a:gd name="T15" fmla="*/ 5406 h 7282"/>
              <a:gd name="T16" fmla="*/ 3209 w 4383"/>
              <a:gd name="T17" fmla="*/ 5403 h 7282"/>
              <a:gd name="T18" fmla="*/ 3204 w 4383"/>
              <a:gd name="T19" fmla="*/ 5399 h 7282"/>
              <a:gd name="T20" fmla="*/ 3198 w 4383"/>
              <a:gd name="T21" fmla="*/ 5395 h 7282"/>
              <a:gd name="T22" fmla="*/ 3196 w 4383"/>
              <a:gd name="T23" fmla="*/ 5393 h 7282"/>
              <a:gd name="T24" fmla="*/ 3160 w 4383"/>
              <a:gd name="T25" fmla="*/ 5359 h 7282"/>
              <a:gd name="T26" fmla="*/ 3096 w 4383"/>
              <a:gd name="T27" fmla="*/ 5152 h 7282"/>
              <a:gd name="T28" fmla="*/ 3172 w 4383"/>
              <a:gd name="T29" fmla="*/ 4931 h 7282"/>
              <a:gd name="T30" fmla="*/ 3266 w 4383"/>
              <a:gd name="T31" fmla="*/ 4873 h 7282"/>
              <a:gd name="T32" fmla="*/ 3346 w 4383"/>
              <a:gd name="T33" fmla="*/ 4861 h 7282"/>
              <a:gd name="T34" fmla="*/ 3600 w 4383"/>
              <a:gd name="T35" fmla="*/ 4938 h 7282"/>
              <a:gd name="T36" fmla="*/ 3713 w 4383"/>
              <a:gd name="T37" fmla="*/ 4933 h 7282"/>
              <a:gd name="T38" fmla="*/ 3719 w 4383"/>
              <a:gd name="T39" fmla="*/ 4929 h 7282"/>
              <a:gd name="T40" fmla="*/ 3739 w 4383"/>
              <a:gd name="T41" fmla="*/ 2354 h 7282"/>
              <a:gd name="T42" fmla="*/ 3759 w 4383"/>
              <a:gd name="T43" fmla="*/ 2337 h 7282"/>
              <a:gd name="T44" fmla="*/ 3765 w 4383"/>
              <a:gd name="T45" fmla="*/ 2332 h 7282"/>
              <a:gd name="T46" fmla="*/ 3878 w 4383"/>
              <a:gd name="T47" fmla="*/ 2328 h 7282"/>
              <a:gd name="T48" fmla="*/ 4132 w 4383"/>
              <a:gd name="T49" fmla="*/ 2405 h 7282"/>
              <a:gd name="T50" fmla="*/ 4212 w 4383"/>
              <a:gd name="T51" fmla="*/ 2393 h 7282"/>
              <a:gd name="T52" fmla="*/ 4306 w 4383"/>
              <a:gd name="T53" fmla="*/ 2335 h 7282"/>
              <a:gd name="T54" fmla="*/ 4382 w 4383"/>
              <a:gd name="T55" fmla="*/ 2114 h 7282"/>
              <a:gd name="T56" fmla="*/ 4317 w 4383"/>
              <a:gd name="T57" fmla="*/ 1907 h 7282"/>
              <a:gd name="T58" fmla="*/ 4282 w 4383"/>
              <a:gd name="T59" fmla="*/ 1872 h 7282"/>
              <a:gd name="T60" fmla="*/ 4280 w 4383"/>
              <a:gd name="T61" fmla="*/ 1871 h 7282"/>
              <a:gd name="T62" fmla="*/ 4274 w 4383"/>
              <a:gd name="T63" fmla="*/ 1866 h 7282"/>
              <a:gd name="T64" fmla="*/ 4269 w 4383"/>
              <a:gd name="T65" fmla="*/ 1863 h 7282"/>
              <a:gd name="T66" fmla="*/ 4265 w 4383"/>
              <a:gd name="T67" fmla="*/ 1860 h 7282"/>
              <a:gd name="T68" fmla="*/ 4258 w 4383"/>
              <a:gd name="T69" fmla="*/ 1855 h 7282"/>
              <a:gd name="T70" fmla="*/ 4257 w 4383"/>
              <a:gd name="T71" fmla="*/ 1855 h 7282"/>
              <a:gd name="T72" fmla="*/ 4146 w 4383"/>
              <a:gd name="T73" fmla="*/ 1824 h 7282"/>
              <a:gd name="T74" fmla="*/ 4132 w 4383"/>
              <a:gd name="T75" fmla="*/ 1824 h 7282"/>
              <a:gd name="T76" fmla="*/ 3878 w 4383"/>
              <a:gd name="T77" fmla="*/ 1896 h 7282"/>
              <a:gd name="T78" fmla="*/ 3763 w 4383"/>
              <a:gd name="T79" fmla="*/ 1891 h 7282"/>
              <a:gd name="T80" fmla="*/ 3739 w 4383"/>
              <a:gd name="T81" fmla="*/ 1871 h 7282"/>
              <a:gd name="T82" fmla="*/ 3739 w 4383"/>
              <a:gd name="T83" fmla="*/ 1870 h 7282"/>
              <a:gd name="T84" fmla="*/ 1870 w 4383"/>
              <a:gd name="T85" fmla="*/ 0 h 7282"/>
              <a:gd name="T86" fmla="*/ 0 w 4383"/>
              <a:gd name="T87" fmla="*/ 1870 h 7282"/>
              <a:gd name="T88" fmla="*/ 0 w 4383"/>
              <a:gd name="T89" fmla="*/ 5411 h 7282"/>
              <a:gd name="T90" fmla="*/ 1870 w 4383"/>
              <a:gd name="T91" fmla="*/ 7281 h 7282"/>
              <a:gd name="T92" fmla="*/ 3739 w 4383"/>
              <a:gd name="T93" fmla="*/ 5445 h 7282"/>
              <a:gd name="T94" fmla="*/ 3739 w 4383"/>
              <a:gd name="T95" fmla="*/ 5411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3" h="7282">
                <a:moveTo>
                  <a:pt x="3739" y="5396"/>
                </a:moveTo>
                <a:lnTo>
                  <a:pt x="3739" y="5396"/>
                </a:lnTo>
                <a:cubicBezTo>
                  <a:pt x="3732" y="5388"/>
                  <a:pt x="3724" y="5381"/>
                  <a:pt x="3715" y="5375"/>
                </a:cubicBezTo>
                <a:lnTo>
                  <a:pt x="3715" y="5375"/>
                </a:lnTo>
                <a:cubicBezTo>
                  <a:pt x="3680" y="5354"/>
                  <a:pt x="3637" y="5351"/>
                  <a:pt x="3601" y="5370"/>
                </a:cubicBezTo>
                <a:lnTo>
                  <a:pt x="3601" y="5370"/>
                </a:lnTo>
                <a:cubicBezTo>
                  <a:pt x="3507" y="5415"/>
                  <a:pt x="3412" y="5443"/>
                  <a:pt x="3346" y="5443"/>
                </a:cubicBezTo>
                <a:lnTo>
                  <a:pt x="3346" y="5443"/>
                </a:lnTo>
                <a:cubicBezTo>
                  <a:pt x="3341" y="5443"/>
                  <a:pt x="3337" y="5443"/>
                  <a:pt x="3332" y="5442"/>
                </a:cubicBezTo>
                <a:lnTo>
                  <a:pt x="3332" y="5442"/>
                </a:lnTo>
                <a:cubicBezTo>
                  <a:pt x="3290" y="5440"/>
                  <a:pt x="3253" y="5429"/>
                  <a:pt x="3221" y="5410"/>
                </a:cubicBezTo>
                <a:lnTo>
                  <a:pt x="3221" y="5410"/>
                </a:lnTo>
                <a:lnTo>
                  <a:pt x="3220" y="5410"/>
                </a:lnTo>
                <a:lnTo>
                  <a:pt x="3220" y="5410"/>
                </a:lnTo>
                <a:cubicBezTo>
                  <a:pt x="3218" y="5409"/>
                  <a:pt x="3215" y="5407"/>
                  <a:pt x="3212" y="5406"/>
                </a:cubicBezTo>
                <a:lnTo>
                  <a:pt x="3212" y="5406"/>
                </a:lnTo>
                <a:cubicBezTo>
                  <a:pt x="3211" y="5404"/>
                  <a:pt x="3210" y="5404"/>
                  <a:pt x="3209" y="5403"/>
                </a:cubicBezTo>
                <a:lnTo>
                  <a:pt x="3209" y="5403"/>
                </a:lnTo>
                <a:cubicBezTo>
                  <a:pt x="3207" y="5402"/>
                  <a:pt x="3206" y="5401"/>
                  <a:pt x="3204" y="5399"/>
                </a:cubicBezTo>
                <a:lnTo>
                  <a:pt x="3204" y="5399"/>
                </a:lnTo>
                <a:cubicBezTo>
                  <a:pt x="3202" y="5398"/>
                  <a:pt x="3200" y="5397"/>
                  <a:pt x="3198" y="5395"/>
                </a:cubicBezTo>
                <a:lnTo>
                  <a:pt x="3198" y="5395"/>
                </a:lnTo>
                <a:cubicBezTo>
                  <a:pt x="3197" y="5395"/>
                  <a:pt x="3196" y="5394"/>
                  <a:pt x="3196" y="5393"/>
                </a:cubicBezTo>
                <a:lnTo>
                  <a:pt x="3196" y="5393"/>
                </a:lnTo>
                <a:cubicBezTo>
                  <a:pt x="3183" y="5384"/>
                  <a:pt x="3171" y="5372"/>
                  <a:pt x="3160" y="5359"/>
                </a:cubicBezTo>
                <a:lnTo>
                  <a:pt x="3160" y="5359"/>
                </a:lnTo>
                <a:cubicBezTo>
                  <a:pt x="3119" y="5307"/>
                  <a:pt x="3096" y="5234"/>
                  <a:pt x="3096" y="5152"/>
                </a:cubicBezTo>
                <a:lnTo>
                  <a:pt x="3096" y="5152"/>
                </a:lnTo>
                <a:cubicBezTo>
                  <a:pt x="3096" y="5058"/>
                  <a:pt x="3123" y="4982"/>
                  <a:pt x="3172" y="4931"/>
                </a:cubicBezTo>
                <a:lnTo>
                  <a:pt x="3172" y="4931"/>
                </a:lnTo>
                <a:cubicBezTo>
                  <a:pt x="3198" y="4904"/>
                  <a:pt x="3230" y="4884"/>
                  <a:pt x="3266" y="4873"/>
                </a:cubicBezTo>
                <a:lnTo>
                  <a:pt x="3266" y="4873"/>
                </a:lnTo>
                <a:cubicBezTo>
                  <a:pt x="3291" y="4865"/>
                  <a:pt x="3317" y="4861"/>
                  <a:pt x="3346" y="4861"/>
                </a:cubicBezTo>
                <a:lnTo>
                  <a:pt x="3346" y="4861"/>
                </a:lnTo>
                <a:cubicBezTo>
                  <a:pt x="3410" y="4861"/>
                  <a:pt x="3505" y="4890"/>
                  <a:pt x="3600" y="4938"/>
                </a:cubicBezTo>
                <a:lnTo>
                  <a:pt x="3600" y="4938"/>
                </a:lnTo>
                <a:cubicBezTo>
                  <a:pt x="3636" y="4956"/>
                  <a:pt x="3678" y="4955"/>
                  <a:pt x="3713" y="4933"/>
                </a:cubicBezTo>
                <a:lnTo>
                  <a:pt x="3713" y="4933"/>
                </a:lnTo>
                <a:cubicBezTo>
                  <a:pt x="3716" y="4932"/>
                  <a:pt x="3718" y="4931"/>
                  <a:pt x="3719" y="4929"/>
                </a:cubicBezTo>
                <a:lnTo>
                  <a:pt x="3719" y="4929"/>
                </a:lnTo>
                <a:cubicBezTo>
                  <a:pt x="3727" y="4924"/>
                  <a:pt x="3734" y="4918"/>
                  <a:pt x="3739" y="4911"/>
                </a:cubicBezTo>
                <a:lnTo>
                  <a:pt x="3739" y="2354"/>
                </a:lnTo>
                <a:lnTo>
                  <a:pt x="3739" y="2354"/>
                </a:lnTo>
                <a:cubicBezTo>
                  <a:pt x="3745" y="2348"/>
                  <a:pt x="3751" y="2342"/>
                  <a:pt x="3759" y="2337"/>
                </a:cubicBezTo>
                <a:lnTo>
                  <a:pt x="3759" y="2337"/>
                </a:lnTo>
                <a:cubicBezTo>
                  <a:pt x="3760" y="2336"/>
                  <a:pt x="3763" y="2334"/>
                  <a:pt x="3765" y="2332"/>
                </a:cubicBezTo>
                <a:lnTo>
                  <a:pt x="3765" y="2332"/>
                </a:lnTo>
                <a:cubicBezTo>
                  <a:pt x="3799" y="2311"/>
                  <a:pt x="3842" y="2310"/>
                  <a:pt x="3878" y="2328"/>
                </a:cubicBezTo>
                <a:lnTo>
                  <a:pt x="3878" y="2328"/>
                </a:lnTo>
                <a:cubicBezTo>
                  <a:pt x="3973" y="2376"/>
                  <a:pt x="4068" y="2405"/>
                  <a:pt x="4132" y="2405"/>
                </a:cubicBezTo>
                <a:lnTo>
                  <a:pt x="4132" y="2405"/>
                </a:lnTo>
                <a:cubicBezTo>
                  <a:pt x="4161" y="2405"/>
                  <a:pt x="4187" y="2401"/>
                  <a:pt x="4212" y="2393"/>
                </a:cubicBezTo>
                <a:lnTo>
                  <a:pt x="4212" y="2393"/>
                </a:lnTo>
                <a:cubicBezTo>
                  <a:pt x="4248" y="2381"/>
                  <a:pt x="4280" y="2362"/>
                  <a:pt x="4306" y="2335"/>
                </a:cubicBezTo>
                <a:lnTo>
                  <a:pt x="4306" y="2335"/>
                </a:lnTo>
                <a:cubicBezTo>
                  <a:pt x="4355" y="2284"/>
                  <a:pt x="4382" y="2208"/>
                  <a:pt x="4382" y="2114"/>
                </a:cubicBezTo>
                <a:lnTo>
                  <a:pt x="4382" y="2114"/>
                </a:lnTo>
                <a:cubicBezTo>
                  <a:pt x="4382" y="2032"/>
                  <a:pt x="4360" y="1959"/>
                  <a:pt x="4317" y="1907"/>
                </a:cubicBezTo>
                <a:lnTo>
                  <a:pt x="4317" y="1907"/>
                </a:lnTo>
                <a:cubicBezTo>
                  <a:pt x="4307" y="1894"/>
                  <a:pt x="4295" y="1882"/>
                  <a:pt x="4282" y="1872"/>
                </a:cubicBezTo>
                <a:lnTo>
                  <a:pt x="4282" y="1872"/>
                </a:lnTo>
                <a:cubicBezTo>
                  <a:pt x="4281" y="1872"/>
                  <a:pt x="4281" y="1871"/>
                  <a:pt x="4280" y="1871"/>
                </a:cubicBezTo>
                <a:lnTo>
                  <a:pt x="4280" y="1871"/>
                </a:lnTo>
                <a:cubicBezTo>
                  <a:pt x="4278" y="1869"/>
                  <a:pt x="4276" y="1868"/>
                  <a:pt x="4274" y="1866"/>
                </a:cubicBezTo>
                <a:lnTo>
                  <a:pt x="4274" y="1866"/>
                </a:lnTo>
                <a:cubicBezTo>
                  <a:pt x="4272" y="1865"/>
                  <a:pt x="4270" y="1864"/>
                  <a:pt x="4269" y="1863"/>
                </a:cubicBezTo>
                <a:lnTo>
                  <a:pt x="4269" y="1863"/>
                </a:lnTo>
                <a:cubicBezTo>
                  <a:pt x="4268" y="1862"/>
                  <a:pt x="4267" y="1861"/>
                  <a:pt x="4265" y="1860"/>
                </a:cubicBezTo>
                <a:lnTo>
                  <a:pt x="4265" y="1860"/>
                </a:lnTo>
                <a:cubicBezTo>
                  <a:pt x="4263" y="1859"/>
                  <a:pt x="4261" y="1857"/>
                  <a:pt x="4258" y="1855"/>
                </a:cubicBezTo>
                <a:lnTo>
                  <a:pt x="4258" y="1855"/>
                </a:lnTo>
                <a:cubicBezTo>
                  <a:pt x="4258" y="1855"/>
                  <a:pt x="4258" y="1855"/>
                  <a:pt x="4257" y="1855"/>
                </a:cubicBezTo>
                <a:lnTo>
                  <a:pt x="4257" y="1855"/>
                </a:lnTo>
                <a:cubicBezTo>
                  <a:pt x="4225" y="1837"/>
                  <a:pt x="4188" y="1826"/>
                  <a:pt x="4146" y="1824"/>
                </a:cubicBezTo>
                <a:lnTo>
                  <a:pt x="4146" y="1824"/>
                </a:lnTo>
                <a:cubicBezTo>
                  <a:pt x="4142" y="1824"/>
                  <a:pt x="4137" y="1824"/>
                  <a:pt x="4132" y="1824"/>
                </a:cubicBezTo>
                <a:lnTo>
                  <a:pt x="4132" y="1824"/>
                </a:lnTo>
                <a:cubicBezTo>
                  <a:pt x="4066" y="1824"/>
                  <a:pt x="3971" y="1851"/>
                  <a:pt x="3878" y="1896"/>
                </a:cubicBezTo>
                <a:lnTo>
                  <a:pt x="3878" y="1896"/>
                </a:lnTo>
                <a:cubicBezTo>
                  <a:pt x="3840" y="1915"/>
                  <a:pt x="3798" y="1912"/>
                  <a:pt x="3763" y="1891"/>
                </a:cubicBezTo>
                <a:lnTo>
                  <a:pt x="3763" y="1891"/>
                </a:lnTo>
                <a:cubicBezTo>
                  <a:pt x="3754" y="1885"/>
                  <a:pt x="3746" y="1878"/>
                  <a:pt x="3739" y="1871"/>
                </a:cubicBezTo>
                <a:lnTo>
                  <a:pt x="3739" y="1870"/>
                </a:lnTo>
                <a:lnTo>
                  <a:pt x="3739" y="1870"/>
                </a:lnTo>
                <a:cubicBezTo>
                  <a:pt x="3739" y="841"/>
                  <a:pt x="2898" y="0"/>
                  <a:pt x="1870" y="0"/>
                </a:cubicBezTo>
                <a:lnTo>
                  <a:pt x="1870" y="0"/>
                </a:lnTo>
                <a:lnTo>
                  <a:pt x="1870" y="0"/>
                </a:lnTo>
                <a:cubicBezTo>
                  <a:pt x="841" y="0"/>
                  <a:pt x="0" y="841"/>
                  <a:pt x="0" y="1870"/>
                </a:cubicBezTo>
                <a:lnTo>
                  <a:pt x="0" y="5411"/>
                </a:lnTo>
                <a:lnTo>
                  <a:pt x="0" y="5411"/>
                </a:lnTo>
                <a:cubicBezTo>
                  <a:pt x="0" y="6440"/>
                  <a:pt x="841" y="7281"/>
                  <a:pt x="1870" y="7281"/>
                </a:cubicBezTo>
                <a:lnTo>
                  <a:pt x="1870" y="7281"/>
                </a:lnTo>
                <a:lnTo>
                  <a:pt x="1870" y="7281"/>
                </a:lnTo>
                <a:cubicBezTo>
                  <a:pt x="2887" y="7281"/>
                  <a:pt x="3721" y="6458"/>
                  <a:pt x="3739" y="5445"/>
                </a:cubicBezTo>
                <a:lnTo>
                  <a:pt x="3739" y="5445"/>
                </a:lnTo>
                <a:cubicBezTo>
                  <a:pt x="3739" y="5434"/>
                  <a:pt x="3739" y="5423"/>
                  <a:pt x="3739" y="5411"/>
                </a:cubicBezTo>
                <a:lnTo>
                  <a:pt x="3739" y="5396"/>
                </a:lnTo>
              </a:path>
            </a:pathLst>
          </a:custGeom>
          <a:solidFill>
            <a:schemeClr val="bg1">
              <a:lumMod val="65000"/>
            </a:schemeClr>
          </a:solidFill>
          <a:ln>
            <a:noFill/>
          </a:ln>
          <a:effectLst/>
        </p:spPr>
        <p:txBody>
          <a:bodyPr wrap="none" anchor="ctr"/>
          <a:lstStyle/>
          <a:p>
            <a:endParaRPr lang="en-US" sz="2654"/>
          </a:p>
        </p:txBody>
      </p:sp>
      <p:sp>
        <p:nvSpPr>
          <p:cNvPr id="15" name="Freeform 3">
            <a:extLst>
              <a:ext uri="{FF2B5EF4-FFF2-40B4-BE49-F238E27FC236}">
                <a16:creationId xmlns:a16="http://schemas.microsoft.com/office/drawing/2014/main" id="{8DD3F45A-DB25-1B42-97EB-516489D869B1}"/>
              </a:ext>
            </a:extLst>
          </p:cNvPr>
          <p:cNvSpPr>
            <a:spLocks noChangeArrowheads="1"/>
          </p:cNvSpPr>
          <p:nvPr/>
        </p:nvSpPr>
        <p:spPr bwMode="auto">
          <a:xfrm>
            <a:off x="3011400" y="2514601"/>
            <a:ext cx="2542663" cy="3685631"/>
          </a:xfrm>
          <a:custGeom>
            <a:avLst/>
            <a:gdLst>
              <a:gd name="T0" fmla="*/ 4223 w 5024"/>
              <a:gd name="T1" fmla="*/ 5370 h 7282"/>
              <a:gd name="T2" fmla="*/ 3969 w 5024"/>
              <a:gd name="T3" fmla="*/ 5443 h 7282"/>
              <a:gd name="T4" fmla="*/ 3844 w 5024"/>
              <a:gd name="T5" fmla="*/ 5410 h 7282"/>
              <a:gd name="T6" fmla="*/ 3843 w 5024"/>
              <a:gd name="T7" fmla="*/ 5410 h 7282"/>
              <a:gd name="T8" fmla="*/ 3832 w 5024"/>
              <a:gd name="T9" fmla="*/ 5403 h 7282"/>
              <a:gd name="T10" fmla="*/ 3827 w 5024"/>
              <a:gd name="T11" fmla="*/ 5399 h 7282"/>
              <a:gd name="T12" fmla="*/ 3819 w 5024"/>
              <a:gd name="T13" fmla="*/ 5393 h 7282"/>
              <a:gd name="T14" fmla="*/ 3783 w 5024"/>
              <a:gd name="T15" fmla="*/ 5359 h 7282"/>
              <a:gd name="T16" fmla="*/ 3795 w 5024"/>
              <a:gd name="T17" fmla="*/ 4931 h 7282"/>
              <a:gd name="T18" fmla="*/ 3889 w 5024"/>
              <a:gd name="T19" fmla="*/ 4873 h 7282"/>
              <a:gd name="T20" fmla="*/ 4223 w 5024"/>
              <a:gd name="T21" fmla="*/ 4938 h 7282"/>
              <a:gd name="T22" fmla="*/ 4336 w 5024"/>
              <a:gd name="T23" fmla="*/ 4933 h 7282"/>
              <a:gd name="T24" fmla="*/ 4382 w 5024"/>
              <a:gd name="T25" fmla="*/ 4880 h 7282"/>
              <a:gd name="T26" fmla="*/ 4398 w 5024"/>
              <a:gd name="T27" fmla="*/ 2356 h 7282"/>
              <a:gd name="T28" fmla="*/ 4405 w 5024"/>
              <a:gd name="T29" fmla="*/ 2352 h 7282"/>
              <a:gd name="T30" fmla="*/ 4772 w 5024"/>
              <a:gd name="T31" fmla="*/ 2424 h 7282"/>
              <a:gd name="T32" fmla="*/ 4851 w 5024"/>
              <a:gd name="T33" fmla="*/ 2412 h 7282"/>
              <a:gd name="T34" fmla="*/ 5023 w 5024"/>
              <a:gd name="T35" fmla="*/ 2134 h 7282"/>
              <a:gd name="T36" fmla="*/ 4958 w 5024"/>
              <a:gd name="T37" fmla="*/ 1926 h 7282"/>
              <a:gd name="T38" fmla="*/ 4920 w 5024"/>
              <a:gd name="T39" fmla="*/ 1889 h 7282"/>
              <a:gd name="T40" fmla="*/ 4914 w 5024"/>
              <a:gd name="T41" fmla="*/ 1885 h 7282"/>
              <a:gd name="T42" fmla="*/ 4905 w 5024"/>
              <a:gd name="T43" fmla="*/ 1880 h 7282"/>
              <a:gd name="T44" fmla="*/ 4898 w 5024"/>
              <a:gd name="T45" fmla="*/ 1875 h 7282"/>
              <a:gd name="T46" fmla="*/ 4786 w 5024"/>
              <a:gd name="T47" fmla="*/ 1843 h 7282"/>
              <a:gd name="T48" fmla="*/ 4772 w 5024"/>
              <a:gd name="T49" fmla="*/ 1843 h 7282"/>
              <a:gd name="T50" fmla="*/ 4403 w 5024"/>
              <a:gd name="T51" fmla="*/ 1910 h 7282"/>
              <a:gd name="T52" fmla="*/ 4382 w 5024"/>
              <a:gd name="T53" fmla="*/ 1870 h 7282"/>
              <a:gd name="T54" fmla="*/ 2512 w 5024"/>
              <a:gd name="T55" fmla="*/ 0 h 7282"/>
              <a:gd name="T56" fmla="*/ 643 w 5024"/>
              <a:gd name="T57" fmla="*/ 1871 h 7282"/>
              <a:gd name="T58" fmla="*/ 667 w 5024"/>
              <a:gd name="T59" fmla="*/ 1891 h 7282"/>
              <a:gd name="T60" fmla="*/ 1036 w 5024"/>
              <a:gd name="T61" fmla="*/ 1824 h 7282"/>
              <a:gd name="T62" fmla="*/ 1050 w 5024"/>
              <a:gd name="T63" fmla="*/ 1824 h 7282"/>
              <a:gd name="T64" fmla="*/ 1162 w 5024"/>
              <a:gd name="T65" fmla="*/ 1855 h 7282"/>
              <a:gd name="T66" fmla="*/ 1169 w 5024"/>
              <a:gd name="T67" fmla="*/ 1860 h 7282"/>
              <a:gd name="T68" fmla="*/ 1178 w 5024"/>
              <a:gd name="T69" fmla="*/ 1866 h 7282"/>
              <a:gd name="T70" fmla="*/ 1184 w 5024"/>
              <a:gd name="T71" fmla="*/ 1871 h 7282"/>
              <a:gd name="T72" fmla="*/ 1221 w 5024"/>
              <a:gd name="T73" fmla="*/ 1907 h 7282"/>
              <a:gd name="T74" fmla="*/ 1286 w 5024"/>
              <a:gd name="T75" fmla="*/ 2114 h 7282"/>
              <a:gd name="T76" fmla="*/ 1116 w 5024"/>
              <a:gd name="T77" fmla="*/ 2393 h 7282"/>
              <a:gd name="T78" fmla="*/ 1036 w 5024"/>
              <a:gd name="T79" fmla="*/ 2405 h 7282"/>
              <a:gd name="T80" fmla="*/ 669 w 5024"/>
              <a:gd name="T81" fmla="*/ 2332 h 7282"/>
              <a:gd name="T82" fmla="*/ 663 w 5024"/>
              <a:gd name="T83" fmla="*/ 2337 h 7282"/>
              <a:gd name="T84" fmla="*/ 643 w 5024"/>
              <a:gd name="T85" fmla="*/ 4911 h 7282"/>
              <a:gd name="T86" fmla="*/ 617 w 5024"/>
              <a:gd name="T87" fmla="*/ 4933 h 7282"/>
              <a:gd name="T88" fmla="*/ 504 w 5024"/>
              <a:gd name="T89" fmla="*/ 4938 h 7282"/>
              <a:gd name="T90" fmla="*/ 170 w 5024"/>
              <a:gd name="T91" fmla="*/ 4873 h 7282"/>
              <a:gd name="T92" fmla="*/ 76 w 5024"/>
              <a:gd name="T93" fmla="*/ 4931 h 7282"/>
              <a:gd name="T94" fmla="*/ 64 w 5024"/>
              <a:gd name="T95" fmla="*/ 5359 h 7282"/>
              <a:gd name="T96" fmla="*/ 100 w 5024"/>
              <a:gd name="T97" fmla="*/ 5393 h 7282"/>
              <a:gd name="T98" fmla="*/ 108 w 5024"/>
              <a:gd name="T99" fmla="*/ 5399 h 7282"/>
              <a:gd name="T100" fmla="*/ 113 w 5024"/>
              <a:gd name="T101" fmla="*/ 5403 h 7282"/>
              <a:gd name="T102" fmla="*/ 124 w 5024"/>
              <a:gd name="T103" fmla="*/ 5410 h 7282"/>
              <a:gd name="T104" fmla="*/ 125 w 5024"/>
              <a:gd name="T105" fmla="*/ 5410 h 7282"/>
              <a:gd name="T106" fmla="*/ 250 w 5024"/>
              <a:gd name="T107" fmla="*/ 5443 h 7282"/>
              <a:gd name="T108" fmla="*/ 505 w 5024"/>
              <a:gd name="T109" fmla="*/ 5370 h 7282"/>
              <a:gd name="T110" fmla="*/ 643 w 5024"/>
              <a:gd name="T111" fmla="*/ 5396 h 7282"/>
              <a:gd name="T112" fmla="*/ 643 w 5024"/>
              <a:gd name="T113" fmla="*/ 5445 h 7282"/>
              <a:gd name="T114" fmla="*/ 644 w 5024"/>
              <a:gd name="T115" fmla="*/ 5446 h 7282"/>
              <a:gd name="T116" fmla="*/ 2512 w 5024"/>
              <a:gd name="T117" fmla="*/ 7281 h 7282"/>
              <a:gd name="T118" fmla="*/ 4337 w 5024"/>
              <a:gd name="T119" fmla="*/ 5375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24" h="7282">
                <a:moveTo>
                  <a:pt x="4337" y="5375"/>
                </a:moveTo>
                <a:lnTo>
                  <a:pt x="4337" y="5375"/>
                </a:lnTo>
                <a:cubicBezTo>
                  <a:pt x="4303" y="5354"/>
                  <a:pt x="4261" y="5351"/>
                  <a:pt x="4223" y="5370"/>
                </a:cubicBezTo>
                <a:lnTo>
                  <a:pt x="4223" y="5370"/>
                </a:lnTo>
                <a:cubicBezTo>
                  <a:pt x="4130" y="5415"/>
                  <a:pt x="4035" y="5443"/>
                  <a:pt x="3969" y="5443"/>
                </a:cubicBezTo>
                <a:lnTo>
                  <a:pt x="3969" y="5443"/>
                </a:lnTo>
                <a:cubicBezTo>
                  <a:pt x="3964" y="5443"/>
                  <a:pt x="3959" y="5443"/>
                  <a:pt x="3955" y="5442"/>
                </a:cubicBezTo>
                <a:lnTo>
                  <a:pt x="3955" y="5442"/>
                </a:lnTo>
                <a:cubicBezTo>
                  <a:pt x="3913" y="5440"/>
                  <a:pt x="3876" y="5429"/>
                  <a:pt x="3844" y="5410"/>
                </a:cubicBezTo>
                <a:lnTo>
                  <a:pt x="3844" y="5410"/>
                </a:lnTo>
                <a:lnTo>
                  <a:pt x="3843" y="5410"/>
                </a:lnTo>
                <a:lnTo>
                  <a:pt x="3843" y="5410"/>
                </a:lnTo>
                <a:cubicBezTo>
                  <a:pt x="3840" y="5409"/>
                  <a:pt x="3838" y="5407"/>
                  <a:pt x="3836" y="5406"/>
                </a:cubicBezTo>
                <a:lnTo>
                  <a:pt x="3836" y="5406"/>
                </a:lnTo>
                <a:cubicBezTo>
                  <a:pt x="3834" y="5404"/>
                  <a:pt x="3833" y="5404"/>
                  <a:pt x="3832" y="5403"/>
                </a:cubicBezTo>
                <a:lnTo>
                  <a:pt x="3832" y="5403"/>
                </a:lnTo>
                <a:cubicBezTo>
                  <a:pt x="3831" y="5402"/>
                  <a:pt x="3829" y="5401"/>
                  <a:pt x="3827" y="5399"/>
                </a:cubicBezTo>
                <a:lnTo>
                  <a:pt x="3827" y="5399"/>
                </a:lnTo>
                <a:cubicBezTo>
                  <a:pt x="3825" y="5398"/>
                  <a:pt x="3823" y="5397"/>
                  <a:pt x="3821" y="5395"/>
                </a:cubicBezTo>
                <a:lnTo>
                  <a:pt x="3821" y="5395"/>
                </a:lnTo>
                <a:cubicBezTo>
                  <a:pt x="3820" y="5395"/>
                  <a:pt x="3819" y="5394"/>
                  <a:pt x="3819" y="5393"/>
                </a:cubicBezTo>
                <a:lnTo>
                  <a:pt x="3819" y="5393"/>
                </a:lnTo>
                <a:cubicBezTo>
                  <a:pt x="3806" y="5384"/>
                  <a:pt x="3794" y="5372"/>
                  <a:pt x="3783" y="5359"/>
                </a:cubicBezTo>
                <a:lnTo>
                  <a:pt x="3783" y="5359"/>
                </a:lnTo>
                <a:cubicBezTo>
                  <a:pt x="3741" y="5307"/>
                  <a:pt x="3718" y="5234"/>
                  <a:pt x="3718" y="5152"/>
                </a:cubicBezTo>
                <a:lnTo>
                  <a:pt x="3718" y="5152"/>
                </a:lnTo>
                <a:cubicBezTo>
                  <a:pt x="3718" y="5058"/>
                  <a:pt x="3746" y="4982"/>
                  <a:pt x="3795" y="4931"/>
                </a:cubicBezTo>
                <a:lnTo>
                  <a:pt x="3795" y="4931"/>
                </a:lnTo>
                <a:cubicBezTo>
                  <a:pt x="3821" y="4904"/>
                  <a:pt x="3853" y="4884"/>
                  <a:pt x="3889" y="4873"/>
                </a:cubicBezTo>
                <a:lnTo>
                  <a:pt x="3889" y="4873"/>
                </a:lnTo>
                <a:cubicBezTo>
                  <a:pt x="3914" y="4865"/>
                  <a:pt x="3941" y="4861"/>
                  <a:pt x="3969" y="4861"/>
                </a:cubicBezTo>
                <a:lnTo>
                  <a:pt x="3969" y="4861"/>
                </a:lnTo>
                <a:cubicBezTo>
                  <a:pt x="4033" y="4861"/>
                  <a:pt x="4128" y="4890"/>
                  <a:pt x="4223" y="4938"/>
                </a:cubicBezTo>
                <a:lnTo>
                  <a:pt x="4223" y="4938"/>
                </a:lnTo>
                <a:cubicBezTo>
                  <a:pt x="4259" y="4956"/>
                  <a:pt x="4301" y="4954"/>
                  <a:pt x="4336" y="4933"/>
                </a:cubicBezTo>
                <a:lnTo>
                  <a:pt x="4336" y="4933"/>
                </a:lnTo>
                <a:cubicBezTo>
                  <a:pt x="4338" y="4932"/>
                  <a:pt x="4341" y="4931"/>
                  <a:pt x="4342" y="4929"/>
                </a:cubicBezTo>
                <a:lnTo>
                  <a:pt x="4342" y="4929"/>
                </a:lnTo>
                <a:cubicBezTo>
                  <a:pt x="4360" y="4916"/>
                  <a:pt x="4374" y="4899"/>
                  <a:pt x="4382" y="4880"/>
                </a:cubicBezTo>
                <a:lnTo>
                  <a:pt x="4382" y="2371"/>
                </a:lnTo>
                <a:lnTo>
                  <a:pt x="4382" y="2371"/>
                </a:lnTo>
                <a:cubicBezTo>
                  <a:pt x="4388" y="2366"/>
                  <a:pt x="4392" y="2361"/>
                  <a:pt x="4398" y="2356"/>
                </a:cubicBezTo>
                <a:lnTo>
                  <a:pt x="4398" y="2356"/>
                </a:lnTo>
                <a:cubicBezTo>
                  <a:pt x="4401" y="2355"/>
                  <a:pt x="4403" y="2353"/>
                  <a:pt x="4405" y="2352"/>
                </a:cubicBezTo>
                <a:lnTo>
                  <a:pt x="4405" y="2352"/>
                </a:lnTo>
                <a:cubicBezTo>
                  <a:pt x="4440" y="2331"/>
                  <a:pt x="4482" y="2329"/>
                  <a:pt x="4518" y="2347"/>
                </a:cubicBezTo>
                <a:lnTo>
                  <a:pt x="4518" y="2347"/>
                </a:lnTo>
                <a:cubicBezTo>
                  <a:pt x="4613" y="2395"/>
                  <a:pt x="4708" y="2424"/>
                  <a:pt x="4772" y="2424"/>
                </a:cubicBezTo>
                <a:lnTo>
                  <a:pt x="4772" y="2424"/>
                </a:lnTo>
                <a:cubicBezTo>
                  <a:pt x="4801" y="2424"/>
                  <a:pt x="4827" y="2421"/>
                  <a:pt x="4851" y="2412"/>
                </a:cubicBezTo>
                <a:lnTo>
                  <a:pt x="4851" y="2412"/>
                </a:lnTo>
                <a:cubicBezTo>
                  <a:pt x="4888" y="2401"/>
                  <a:pt x="4920" y="2381"/>
                  <a:pt x="4946" y="2354"/>
                </a:cubicBezTo>
                <a:lnTo>
                  <a:pt x="4946" y="2354"/>
                </a:lnTo>
                <a:cubicBezTo>
                  <a:pt x="4995" y="2303"/>
                  <a:pt x="5023" y="2227"/>
                  <a:pt x="5023" y="2134"/>
                </a:cubicBezTo>
                <a:lnTo>
                  <a:pt x="5023" y="2134"/>
                </a:lnTo>
                <a:cubicBezTo>
                  <a:pt x="5023" y="2052"/>
                  <a:pt x="5000" y="1978"/>
                  <a:pt x="4958" y="1926"/>
                </a:cubicBezTo>
                <a:lnTo>
                  <a:pt x="4958" y="1926"/>
                </a:lnTo>
                <a:cubicBezTo>
                  <a:pt x="4947" y="1913"/>
                  <a:pt x="4935" y="1902"/>
                  <a:pt x="4922" y="1891"/>
                </a:cubicBezTo>
                <a:lnTo>
                  <a:pt x="4922" y="1891"/>
                </a:lnTo>
                <a:cubicBezTo>
                  <a:pt x="4921" y="1891"/>
                  <a:pt x="4921" y="1890"/>
                  <a:pt x="4920" y="1889"/>
                </a:cubicBezTo>
                <a:lnTo>
                  <a:pt x="4920" y="1889"/>
                </a:lnTo>
                <a:cubicBezTo>
                  <a:pt x="4918" y="1888"/>
                  <a:pt x="4916" y="1887"/>
                  <a:pt x="4914" y="1885"/>
                </a:cubicBezTo>
                <a:lnTo>
                  <a:pt x="4914" y="1885"/>
                </a:lnTo>
                <a:cubicBezTo>
                  <a:pt x="4912" y="1884"/>
                  <a:pt x="4911" y="1883"/>
                  <a:pt x="4909" y="1882"/>
                </a:cubicBezTo>
                <a:lnTo>
                  <a:pt x="4909" y="1882"/>
                </a:lnTo>
                <a:cubicBezTo>
                  <a:pt x="4908" y="1881"/>
                  <a:pt x="4906" y="1881"/>
                  <a:pt x="4905" y="1880"/>
                </a:cubicBezTo>
                <a:lnTo>
                  <a:pt x="4905" y="1880"/>
                </a:lnTo>
                <a:cubicBezTo>
                  <a:pt x="4903" y="1878"/>
                  <a:pt x="4900" y="1877"/>
                  <a:pt x="4898" y="1875"/>
                </a:cubicBezTo>
                <a:lnTo>
                  <a:pt x="4898" y="1875"/>
                </a:lnTo>
                <a:cubicBezTo>
                  <a:pt x="4897" y="1875"/>
                  <a:pt x="4897" y="1875"/>
                  <a:pt x="4897" y="1874"/>
                </a:cubicBezTo>
                <a:lnTo>
                  <a:pt x="4897" y="1874"/>
                </a:lnTo>
                <a:cubicBezTo>
                  <a:pt x="4865" y="1856"/>
                  <a:pt x="4828" y="1846"/>
                  <a:pt x="4786" y="1843"/>
                </a:cubicBezTo>
                <a:lnTo>
                  <a:pt x="4786" y="1843"/>
                </a:lnTo>
                <a:cubicBezTo>
                  <a:pt x="4782" y="1843"/>
                  <a:pt x="4777" y="1843"/>
                  <a:pt x="4772" y="1843"/>
                </a:cubicBezTo>
                <a:lnTo>
                  <a:pt x="4772" y="1843"/>
                </a:lnTo>
                <a:cubicBezTo>
                  <a:pt x="4707" y="1843"/>
                  <a:pt x="4611" y="1870"/>
                  <a:pt x="4518" y="1916"/>
                </a:cubicBezTo>
                <a:lnTo>
                  <a:pt x="4518" y="1916"/>
                </a:lnTo>
                <a:cubicBezTo>
                  <a:pt x="4481" y="1934"/>
                  <a:pt x="4438" y="1932"/>
                  <a:pt x="4403" y="1910"/>
                </a:cubicBezTo>
                <a:lnTo>
                  <a:pt x="4403" y="1910"/>
                </a:lnTo>
                <a:cubicBezTo>
                  <a:pt x="4395" y="1905"/>
                  <a:pt x="4389" y="1899"/>
                  <a:pt x="4382" y="1892"/>
                </a:cubicBezTo>
                <a:lnTo>
                  <a:pt x="4382" y="1870"/>
                </a:lnTo>
                <a:lnTo>
                  <a:pt x="4382" y="1870"/>
                </a:lnTo>
                <a:cubicBezTo>
                  <a:pt x="4382" y="841"/>
                  <a:pt x="3540" y="0"/>
                  <a:pt x="2512" y="0"/>
                </a:cubicBezTo>
                <a:lnTo>
                  <a:pt x="2512" y="0"/>
                </a:lnTo>
                <a:lnTo>
                  <a:pt x="2512" y="0"/>
                </a:lnTo>
                <a:cubicBezTo>
                  <a:pt x="1484" y="0"/>
                  <a:pt x="643" y="841"/>
                  <a:pt x="643" y="1870"/>
                </a:cubicBezTo>
                <a:lnTo>
                  <a:pt x="643" y="1871"/>
                </a:lnTo>
                <a:lnTo>
                  <a:pt x="643" y="1871"/>
                </a:lnTo>
                <a:cubicBezTo>
                  <a:pt x="650" y="1878"/>
                  <a:pt x="658" y="1885"/>
                  <a:pt x="667" y="1891"/>
                </a:cubicBezTo>
                <a:lnTo>
                  <a:pt x="667" y="1891"/>
                </a:lnTo>
                <a:cubicBezTo>
                  <a:pt x="702" y="1912"/>
                  <a:pt x="744" y="1915"/>
                  <a:pt x="782" y="1896"/>
                </a:cubicBezTo>
                <a:lnTo>
                  <a:pt x="782" y="1896"/>
                </a:lnTo>
                <a:cubicBezTo>
                  <a:pt x="875" y="1851"/>
                  <a:pt x="970" y="1824"/>
                  <a:pt x="1036" y="1824"/>
                </a:cubicBezTo>
                <a:lnTo>
                  <a:pt x="1036" y="1824"/>
                </a:lnTo>
                <a:cubicBezTo>
                  <a:pt x="1041" y="1824"/>
                  <a:pt x="1046" y="1824"/>
                  <a:pt x="1050" y="1824"/>
                </a:cubicBezTo>
                <a:lnTo>
                  <a:pt x="1050" y="1824"/>
                </a:lnTo>
                <a:cubicBezTo>
                  <a:pt x="1092" y="1826"/>
                  <a:pt x="1129" y="1837"/>
                  <a:pt x="1161" y="1855"/>
                </a:cubicBezTo>
                <a:lnTo>
                  <a:pt x="1161" y="1855"/>
                </a:lnTo>
                <a:cubicBezTo>
                  <a:pt x="1162" y="1855"/>
                  <a:pt x="1162" y="1855"/>
                  <a:pt x="1162" y="1855"/>
                </a:cubicBezTo>
                <a:lnTo>
                  <a:pt x="1162" y="1855"/>
                </a:lnTo>
                <a:cubicBezTo>
                  <a:pt x="1165" y="1857"/>
                  <a:pt x="1167" y="1859"/>
                  <a:pt x="1169" y="1860"/>
                </a:cubicBezTo>
                <a:lnTo>
                  <a:pt x="1169" y="1860"/>
                </a:lnTo>
                <a:cubicBezTo>
                  <a:pt x="1171" y="1861"/>
                  <a:pt x="1172" y="1862"/>
                  <a:pt x="1173" y="1863"/>
                </a:cubicBezTo>
                <a:lnTo>
                  <a:pt x="1173" y="1863"/>
                </a:lnTo>
                <a:cubicBezTo>
                  <a:pt x="1174" y="1864"/>
                  <a:pt x="1176" y="1865"/>
                  <a:pt x="1178" y="1866"/>
                </a:cubicBezTo>
                <a:lnTo>
                  <a:pt x="1178" y="1866"/>
                </a:lnTo>
                <a:cubicBezTo>
                  <a:pt x="1180" y="1868"/>
                  <a:pt x="1182" y="1869"/>
                  <a:pt x="1184" y="1871"/>
                </a:cubicBezTo>
                <a:lnTo>
                  <a:pt x="1184" y="1871"/>
                </a:lnTo>
                <a:cubicBezTo>
                  <a:pt x="1185" y="1871"/>
                  <a:pt x="1185" y="1872"/>
                  <a:pt x="1186" y="1872"/>
                </a:cubicBezTo>
                <a:lnTo>
                  <a:pt x="1186" y="1872"/>
                </a:lnTo>
                <a:cubicBezTo>
                  <a:pt x="1199" y="1882"/>
                  <a:pt x="1211" y="1894"/>
                  <a:pt x="1221" y="1907"/>
                </a:cubicBezTo>
                <a:lnTo>
                  <a:pt x="1221" y="1907"/>
                </a:lnTo>
                <a:cubicBezTo>
                  <a:pt x="1264" y="1959"/>
                  <a:pt x="1286" y="2032"/>
                  <a:pt x="1286" y="2114"/>
                </a:cubicBezTo>
                <a:lnTo>
                  <a:pt x="1286" y="2114"/>
                </a:lnTo>
                <a:cubicBezTo>
                  <a:pt x="1286" y="2208"/>
                  <a:pt x="1259" y="2284"/>
                  <a:pt x="1210" y="2335"/>
                </a:cubicBezTo>
                <a:lnTo>
                  <a:pt x="1210" y="2335"/>
                </a:lnTo>
                <a:cubicBezTo>
                  <a:pt x="1184" y="2362"/>
                  <a:pt x="1152" y="2381"/>
                  <a:pt x="1116" y="2393"/>
                </a:cubicBezTo>
                <a:lnTo>
                  <a:pt x="1116" y="2393"/>
                </a:lnTo>
                <a:cubicBezTo>
                  <a:pt x="1091" y="2401"/>
                  <a:pt x="1065" y="2405"/>
                  <a:pt x="1036" y="2405"/>
                </a:cubicBezTo>
                <a:lnTo>
                  <a:pt x="1036" y="2405"/>
                </a:lnTo>
                <a:cubicBezTo>
                  <a:pt x="972" y="2405"/>
                  <a:pt x="877" y="2376"/>
                  <a:pt x="782" y="2328"/>
                </a:cubicBezTo>
                <a:lnTo>
                  <a:pt x="782" y="2328"/>
                </a:lnTo>
                <a:cubicBezTo>
                  <a:pt x="746" y="2310"/>
                  <a:pt x="703" y="2311"/>
                  <a:pt x="669" y="2332"/>
                </a:cubicBezTo>
                <a:lnTo>
                  <a:pt x="669" y="2332"/>
                </a:lnTo>
                <a:cubicBezTo>
                  <a:pt x="667" y="2334"/>
                  <a:pt x="664" y="2336"/>
                  <a:pt x="663" y="2337"/>
                </a:cubicBezTo>
                <a:lnTo>
                  <a:pt x="663" y="2337"/>
                </a:lnTo>
                <a:cubicBezTo>
                  <a:pt x="655" y="2342"/>
                  <a:pt x="649" y="2348"/>
                  <a:pt x="643" y="2354"/>
                </a:cubicBezTo>
                <a:lnTo>
                  <a:pt x="643" y="4911"/>
                </a:lnTo>
                <a:lnTo>
                  <a:pt x="643" y="4911"/>
                </a:lnTo>
                <a:cubicBezTo>
                  <a:pt x="638" y="4918"/>
                  <a:pt x="631" y="4924"/>
                  <a:pt x="623" y="4929"/>
                </a:cubicBezTo>
                <a:lnTo>
                  <a:pt x="623" y="4929"/>
                </a:lnTo>
                <a:cubicBezTo>
                  <a:pt x="622" y="4931"/>
                  <a:pt x="620" y="4932"/>
                  <a:pt x="617" y="4933"/>
                </a:cubicBezTo>
                <a:lnTo>
                  <a:pt x="617" y="4933"/>
                </a:lnTo>
                <a:cubicBezTo>
                  <a:pt x="582" y="4954"/>
                  <a:pt x="540" y="4956"/>
                  <a:pt x="504" y="4938"/>
                </a:cubicBezTo>
                <a:lnTo>
                  <a:pt x="504" y="4938"/>
                </a:lnTo>
                <a:cubicBezTo>
                  <a:pt x="409" y="4890"/>
                  <a:pt x="314" y="4861"/>
                  <a:pt x="250" y="4861"/>
                </a:cubicBezTo>
                <a:lnTo>
                  <a:pt x="250" y="4861"/>
                </a:lnTo>
                <a:cubicBezTo>
                  <a:pt x="221" y="4861"/>
                  <a:pt x="195" y="4865"/>
                  <a:pt x="170" y="4873"/>
                </a:cubicBezTo>
                <a:lnTo>
                  <a:pt x="170" y="4873"/>
                </a:lnTo>
                <a:cubicBezTo>
                  <a:pt x="134" y="4884"/>
                  <a:pt x="102" y="4904"/>
                  <a:pt x="76" y="4931"/>
                </a:cubicBezTo>
                <a:lnTo>
                  <a:pt x="76" y="4931"/>
                </a:lnTo>
                <a:cubicBezTo>
                  <a:pt x="27" y="4982"/>
                  <a:pt x="0" y="5058"/>
                  <a:pt x="0" y="5152"/>
                </a:cubicBezTo>
                <a:lnTo>
                  <a:pt x="0" y="5152"/>
                </a:lnTo>
                <a:cubicBezTo>
                  <a:pt x="0" y="5234"/>
                  <a:pt x="23" y="5307"/>
                  <a:pt x="64" y="5359"/>
                </a:cubicBezTo>
                <a:lnTo>
                  <a:pt x="64" y="5359"/>
                </a:lnTo>
                <a:cubicBezTo>
                  <a:pt x="75" y="5372"/>
                  <a:pt x="87" y="5384"/>
                  <a:pt x="100" y="5393"/>
                </a:cubicBezTo>
                <a:lnTo>
                  <a:pt x="100" y="5393"/>
                </a:lnTo>
                <a:cubicBezTo>
                  <a:pt x="100" y="5394"/>
                  <a:pt x="101" y="5395"/>
                  <a:pt x="102" y="5395"/>
                </a:cubicBezTo>
                <a:lnTo>
                  <a:pt x="102" y="5395"/>
                </a:lnTo>
                <a:cubicBezTo>
                  <a:pt x="104" y="5397"/>
                  <a:pt x="106" y="5398"/>
                  <a:pt x="108" y="5399"/>
                </a:cubicBezTo>
                <a:lnTo>
                  <a:pt x="108" y="5399"/>
                </a:lnTo>
                <a:cubicBezTo>
                  <a:pt x="110" y="5401"/>
                  <a:pt x="111" y="5402"/>
                  <a:pt x="113" y="5403"/>
                </a:cubicBezTo>
                <a:lnTo>
                  <a:pt x="113" y="5403"/>
                </a:lnTo>
                <a:cubicBezTo>
                  <a:pt x="114" y="5404"/>
                  <a:pt x="115" y="5404"/>
                  <a:pt x="116" y="5406"/>
                </a:cubicBezTo>
                <a:lnTo>
                  <a:pt x="116" y="5406"/>
                </a:lnTo>
                <a:cubicBezTo>
                  <a:pt x="119" y="5407"/>
                  <a:pt x="122" y="5409"/>
                  <a:pt x="124" y="5410"/>
                </a:cubicBezTo>
                <a:lnTo>
                  <a:pt x="124" y="5410"/>
                </a:lnTo>
                <a:lnTo>
                  <a:pt x="125" y="5410"/>
                </a:lnTo>
                <a:lnTo>
                  <a:pt x="125" y="5410"/>
                </a:lnTo>
                <a:cubicBezTo>
                  <a:pt x="157" y="5429"/>
                  <a:pt x="194" y="5440"/>
                  <a:pt x="236" y="5442"/>
                </a:cubicBezTo>
                <a:lnTo>
                  <a:pt x="236" y="5442"/>
                </a:lnTo>
                <a:cubicBezTo>
                  <a:pt x="241" y="5443"/>
                  <a:pt x="245" y="5443"/>
                  <a:pt x="250" y="5443"/>
                </a:cubicBezTo>
                <a:lnTo>
                  <a:pt x="250" y="5443"/>
                </a:lnTo>
                <a:cubicBezTo>
                  <a:pt x="316" y="5443"/>
                  <a:pt x="411" y="5415"/>
                  <a:pt x="505" y="5370"/>
                </a:cubicBezTo>
                <a:lnTo>
                  <a:pt x="505" y="5370"/>
                </a:lnTo>
                <a:cubicBezTo>
                  <a:pt x="541" y="5351"/>
                  <a:pt x="584" y="5354"/>
                  <a:pt x="619" y="5375"/>
                </a:cubicBezTo>
                <a:lnTo>
                  <a:pt x="619" y="5375"/>
                </a:lnTo>
                <a:cubicBezTo>
                  <a:pt x="628" y="5381"/>
                  <a:pt x="636" y="5388"/>
                  <a:pt x="643" y="5396"/>
                </a:cubicBezTo>
                <a:lnTo>
                  <a:pt x="643" y="5411"/>
                </a:lnTo>
                <a:lnTo>
                  <a:pt x="643" y="5411"/>
                </a:lnTo>
                <a:cubicBezTo>
                  <a:pt x="643" y="5423"/>
                  <a:pt x="643" y="5434"/>
                  <a:pt x="643" y="5445"/>
                </a:cubicBezTo>
                <a:lnTo>
                  <a:pt x="643" y="5445"/>
                </a:lnTo>
                <a:cubicBezTo>
                  <a:pt x="643" y="5445"/>
                  <a:pt x="644" y="5445"/>
                  <a:pt x="644" y="5446"/>
                </a:cubicBezTo>
                <a:lnTo>
                  <a:pt x="644" y="5446"/>
                </a:lnTo>
                <a:cubicBezTo>
                  <a:pt x="663" y="6458"/>
                  <a:pt x="1496" y="7281"/>
                  <a:pt x="2512" y="7281"/>
                </a:cubicBezTo>
                <a:lnTo>
                  <a:pt x="2512" y="7281"/>
                </a:lnTo>
                <a:lnTo>
                  <a:pt x="2512" y="7281"/>
                </a:lnTo>
                <a:cubicBezTo>
                  <a:pt x="3536" y="7281"/>
                  <a:pt x="4374" y="6448"/>
                  <a:pt x="4382" y="5426"/>
                </a:cubicBezTo>
                <a:lnTo>
                  <a:pt x="4382" y="5426"/>
                </a:lnTo>
                <a:cubicBezTo>
                  <a:pt x="4373" y="5406"/>
                  <a:pt x="4358" y="5388"/>
                  <a:pt x="4337" y="5375"/>
                </a:cubicBezTo>
              </a:path>
            </a:pathLst>
          </a:custGeom>
          <a:solidFill>
            <a:srgbClr val="93B3D7"/>
          </a:solidFill>
          <a:ln>
            <a:noFill/>
          </a:ln>
          <a:effectLst/>
        </p:spPr>
        <p:txBody>
          <a:bodyPr wrap="none" anchor="ctr"/>
          <a:lstStyle/>
          <a:p>
            <a:endParaRPr lang="en-US" sz="2654"/>
          </a:p>
        </p:txBody>
      </p:sp>
      <p:sp>
        <p:nvSpPr>
          <p:cNvPr id="16" name="Freeform 4">
            <a:extLst>
              <a:ext uri="{FF2B5EF4-FFF2-40B4-BE49-F238E27FC236}">
                <a16:creationId xmlns:a16="http://schemas.microsoft.com/office/drawing/2014/main" id="{63C35320-9271-2E46-A193-73E9AE95F129}"/>
              </a:ext>
            </a:extLst>
          </p:cNvPr>
          <p:cNvSpPr>
            <a:spLocks noChangeArrowheads="1"/>
          </p:cNvSpPr>
          <p:nvPr/>
        </p:nvSpPr>
        <p:spPr bwMode="auto">
          <a:xfrm>
            <a:off x="4856600" y="2529392"/>
            <a:ext cx="2556056" cy="3685631"/>
          </a:xfrm>
          <a:custGeom>
            <a:avLst/>
            <a:gdLst>
              <a:gd name="T0" fmla="*/ 4279 w 5049"/>
              <a:gd name="T1" fmla="*/ 5367 h 7282"/>
              <a:gd name="T2" fmla="*/ 4025 w 5049"/>
              <a:gd name="T3" fmla="*/ 5439 h 7282"/>
              <a:gd name="T4" fmla="*/ 3900 w 5049"/>
              <a:gd name="T5" fmla="*/ 5408 h 7282"/>
              <a:gd name="T6" fmla="*/ 3900 w 5049"/>
              <a:gd name="T7" fmla="*/ 5408 h 7282"/>
              <a:gd name="T8" fmla="*/ 3888 w 5049"/>
              <a:gd name="T9" fmla="*/ 5401 h 7282"/>
              <a:gd name="T10" fmla="*/ 3883 w 5049"/>
              <a:gd name="T11" fmla="*/ 5397 h 7282"/>
              <a:gd name="T12" fmla="*/ 3875 w 5049"/>
              <a:gd name="T13" fmla="*/ 5391 h 7282"/>
              <a:gd name="T14" fmla="*/ 3839 w 5049"/>
              <a:gd name="T15" fmla="*/ 5356 h 7282"/>
              <a:gd name="T16" fmla="*/ 3851 w 5049"/>
              <a:gd name="T17" fmla="*/ 4928 h 7282"/>
              <a:gd name="T18" fmla="*/ 3946 w 5049"/>
              <a:gd name="T19" fmla="*/ 4870 h 7282"/>
              <a:gd name="T20" fmla="*/ 4279 w 5049"/>
              <a:gd name="T21" fmla="*/ 4935 h 7282"/>
              <a:gd name="T22" fmla="*/ 4392 w 5049"/>
              <a:gd name="T23" fmla="*/ 4931 h 7282"/>
              <a:gd name="T24" fmla="*/ 4402 w 5049"/>
              <a:gd name="T25" fmla="*/ 4924 h 7282"/>
              <a:gd name="T26" fmla="*/ 4424 w 5049"/>
              <a:gd name="T27" fmla="*/ 2337 h 7282"/>
              <a:gd name="T28" fmla="*/ 4430 w 5049"/>
              <a:gd name="T29" fmla="*/ 2333 h 7282"/>
              <a:gd name="T30" fmla="*/ 4798 w 5049"/>
              <a:gd name="T31" fmla="*/ 2405 h 7282"/>
              <a:gd name="T32" fmla="*/ 4877 w 5049"/>
              <a:gd name="T33" fmla="*/ 2394 h 7282"/>
              <a:gd name="T34" fmla="*/ 5048 w 5049"/>
              <a:gd name="T35" fmla="*/ 2115 h 7282"/>
              <a:gd name="T36" fmla="*/ 4983 w 5049"/>
              <a:gd name="T37" fmla="*/ 1907 h 7282"/>
              <a:gd name="T38" fmla="*/ 4946 w 5049"/>
              <a:gd name="T39" fmla="*/ 1871 h 7282"/>
              <a:gd name="T40" fmla="*/ 4940 w 5049"/>
              <a:gd name="T41" fmla="*/ 1866 h 7282"/>
              <a:gd name="T42" fmla="*/ 4931 w 5049"/>
              <a:gd name="T43" fmla="*/ 1861 h 7282"/>
              <a:gd name="T44" fmla="*/ 4923 w 5049"/>
              <a:gd name="T45" fmla="*/ 1856 h 7282"/>
              <a:gd name="T46" fmla="*/ 4812 w 5049"/>
              <a:gd name="T47" fmla="*/ 1824 h 7282"/>
              <a:gd name="T48" fmla="*/ 4798 w 5049"/>
              <a:gd name="T49" fmla="*/ 1824 h 7282"/>
              <a:gd name="T50" fmla="*/ 4429 w 5049"/>
              <a:gd name="T51" fmla="*/ 1891 h 7282"/>
              <a:gd name="T52" fmla="*/ 4402 w 5049"/>
              <a:gd name="T53" fmla="*/ 1868 h 7282"/>
              <a:gd name="T54" fmla="*/ 2533 w 5049"/>
              <a:gd name="T55" fmla="*/ 0 h 7282"/>
              <a:gd name="T56" fmla="*/ 664 w 5049"/>
              <a:gd name="T57" fmla="*/ 1892 h 7282"/>
              <a:gd name="T58" fmla="*/ 685 w 5049"/>
              <a:gd name="T59" fmla="*/ 1910 h 7282"/>
              <a:gd name="T60" fmla="*/ 1054 w 5049"/>
              <a:gd name="T61" fmla="*/ 1843 h 7282"/>
              <a:gd name="T62" fmla="*/ 1068 w 5049"/>
              <a:gd name="T63" fmla="*/ 1843 h 7282"/>
              <a:gd name="T64" fmla="*/ 1180 w 5049"/>
              <a:gd name="T65" fmla="*/ 1875 h 7282"/>
              <a:gd name="T66" fmla="*/ 1187 w 5049"/>
              <a:gd name="T67" fmla="*/ 1880 h 7282"/>
              <a:gd name="T68" fmla="*/ 1196 w 5049"/>
              <a:gd name="T69" fmla="*/ 1885 h 7282"/>
              <a:gd name="T70" fmla="*/ 1202 w 5049"/>
              <a:gd name="T71" fmla="*/ 1889 h 7282"/>
              <a:gd name="T72" fmla="*/ 1240 w 5049"/>
              <a:gd name="T73" fmla="*/ 1926 h 7282"/>
              <a:gd name="T74" fmla="*/ 1305 w 5049"/>
              <a:gd name="T75" fmla="*/ 2134 h 7282"/>
              <a:gd name="T76" fmla="*/ 1133 w 5049"/>
              <a:gd name="T77" fmla="*/ 2412 h 7282"/>
              <a:gd name="T78" fmla="*/ 1054 w 5049"/>
              <a:gd name="T79" fmla="*/ 2424 h 7282"/>
              <a:gd name="T80" fmla="*/ 687 w 5049"/>
              <a:gd name="T81" fmla="*/ 2352 h 7282"/>
              <a:gd name="T82" fmla="*/ 680 w 5049"/>
              <a:gd name="T83" fmla="*/ 2356 h 7282"/>
              <a:gd name="T84" fmla="*/ 664 w 5049"/>
              <a:gd name="T85" fmla="*/ 4880 h 7282"/>
              <a:gd name="T86" fmla="*/ 618 w 5049"/>
              <a:gd name="T87" fmla="*/ 4933 h 7282"/>
              <a:gd name="T88" fmla="*/ 505 w 5049"/>
              <a:gd name="T89" fmla="*/ 4938 h 7282"/>
              <a:gd name="T90" fmla="*/ 171 w 5049"/>
              <a:gd name="T91" fmla="*/ 4873 h 7282"/>
              <a:gd name="T92" fmla="*/ 77 w 5049"/>
              <a:gd name="T93" fmla="*/ 4931 h 7282"/>
              <a:gd name="T94" fmla="*/ 65 w 5049"/>
              <a:gd name="T95" fmla="*/ 5359 h 7282"/>
              <a:gd name="T96" fmla="*/ 101 w 5049"/>
              <a:gd name="T97" fmla="*/ 5393 h 7282"/>
              <a:gd name="T98" fmla="*/ 109 w 5049"/>
              <a:gd name="T99" fmla="*/ 5399 h 7282"/>
              <a:gd name="T100" fmla="*/ 114 w 5049"/>
              <a:gd name="T101" fmla="*/ 5403 h 7282"/>
              <a:gd name="T102" fmla="*/ 125 w 5049"/>
              <a:gd name="T103" fmla="*/ 5410 h 7282"/>
              <a:gd name="T104" fmla="*/ 126 w 5049"/>
              <a:gd name="T105" fmla="*/ 5410 h 7282"/>
              <a:gd name="T106" fmla="*/ 251 w 5049"/>
              <a:gd name="T107" fmla="*/ 5443 h 7282"/>
              <a:gd name="T108" fmla="*/ 505 w 5049"/>
              <a:gd name="T109" fmla="*/ 5370 h 7282"/>
              <a:gd name="T110" fmla="*/ 664 w 5049"/>
              <a:gd name="T111" fmla="*/ 5426 h 7282"/>
              <a:gd name="T112" fmla="*/ 664 w 5049"/>
              <a:gd name="T113" fmla="*/ 5427 h 7282"/>
              <a:gd name="T114" fmla="*/ 2533 w 5049"/>
              <a:gd name="T115" fmla="*/ 7281 h 7282"/>
              <a:gd name="T116" fmla="*/ 4402 w 5049"/>
              <a:gd name="T117" fmla="*/ 5378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49" h="7282">
                <a:moveTo>
                  <a:pt x="4394" y="5373"/>
                </a:moveTo>
                <a:lnTo>
                  <a:pt x="4394" y="5373"/>
                </a:lnTo>
                <a:cubicBezTo>
                  <a:pt x="4360" y="5351"/>
                  <a:pt x="4317" y="5349"/>
                  <a:pt x="4279" y="5367"/>
                </a:cubicBezTo>
                <a:lnTo>
                  <a:pt x="4279" y="5367"/>
                </a:lnTo>
                <a:cubicBezTo>
                  <a:pt x="4186" y="5412"/>
                  <a:pt x="4091" y="5439"/>
                  <a:pt x="4025" y="5439"/>
                </a:cubicBezTo>
                <a:lnTo>
                  <a:pt x="4025" y="5439"/>
                </a:lnTo>
                <a:cubicBezTo>
                  <a:pt x="4020" y="5439"/>
                  <a:pt x="4016" y="5439"/>
                  <a:pt x="4011" y="5439"/>
                </a:cubicBezTo>
                <a:lnTo>
                  <a:pt x="4011" y="5439"/>
                </a:lnTo>
                <a:cubicBezTo>
                  <a:pt x="3969" y="5438"/>
                  <a:pt x="3932" y="5427"/>
                  <a:pt x="3900" y="5408"/>
                </a:cubicBezTo>
                <a:lnTo>
                  <a:pt x="3900" y="5408"/>
                </a:lnTo>
                <a:lnTo>
                  <a:pt x="3900" y="5408"/>
                </a:lnTo>
                <a:lnTo>
                  <a:pt x="3900" y="5408"/>
                </a:lnTo>
                <a:cubicBezTo>
                  <a:pt x="3896" y="5406"/>
                  <a:pt x="3894" y="5404"/>
                  <a:pt x="3891" y="5403"/>
                </a:cubicBezTo>
                <a:lnTo>
                  <a:pt x="3891" y="5403"/>
                </a:lnTo>
                <a:cubicBezTo>
                  <a:pt x="3890" y="5402"/>
                  <a:pt x="3889" y="5401"/>
                  <a:pt x="3888" y="5401"/>
                </a:cubicBezTo>
                <a:lnTo>
                  <a:pt x="3888" y="5401"/>
                </a:lnTo>
                <a:cubicBezTo>
                  <a:pt x="3887" y="5399"/>
                  <a:pt x="3885" y="5398"/>
                  <a:pt x="3883" y="5397"/>
                </a:cubicBezTo>
                <a:lnTo>
                  <a:pt x="3883" y="5397"/>
                </a:lnTo>
                <a:cubicBezTo>
                  <a:pt x="3881" y="5396"/>
                  <a:pt x="3879" y="5394"/>
                  <a:pt x="3877" y="5393"/>
                </a:cubicBezTo>
                <a:lnTo>
                  <a:pt x="3877" y="5393"/>
                </a:lnTo>
                <a:cubicBezTo>
                  <a:pt x="3876" y="5392"/>
                  <a:pt x="3876" y="5392"/>
                  <a:pt x="3875" y="5391"/>
                </a:cubicBezTo>
                <a:lnTo>
                  <a:pt x="3875" y="5391"/>
                </a:lnTo>
                <a:cubicBezTo>
                  <a:pt x="3862" y="5381"/>
                  <a:pt x="3850" y="5370"/>
                  <a:pt x="3839" y="5356"/>
                </a:cubicBezTo>
                <a:lnTo>
                  <a:pt x="3839" y="5356"/>
                </a:lnTo>
                <a:cubicBezTo>
                  <a:pt x="3797" y="5305"/>
                  <a:pt x="3775" y="5231"/>
                  <a:pt x="3775" y="5149"/>
                </a:cubicBezTo>
                <a:lnTo>
                  <a:pt x="3775" y="5149"/>
                </a:lnTo>
                <a:cubicBezTo>
                  <a:pt x="3775" y="5055"/>
                  <a:pt x="3802" y="4979"/>
                  <a:pt x="3851" y="4928"/>
                </a:cubicBezTo>
                <a:lnTo>
                  <a:pt x="3851" y="4928"/>
                </a:lnTo>
                <a:cubicBezTo>
                  <a:pt x="3877" y="4901"/>
                  <a:pt x="3909" y="4882"/>
                  <a:pt x="3946" y="4870"/>
                </a:cubicBezTo>
                <a:lnTo>
                  <a:pt x="3946" y="4870"/>
                </a:lnTo>
                <a:cubicBezTo>
                  <a:pt x="3970" y="4863"/>
                  <a:pt x="3996" y="4858"/>
                  <a:pt x="4025" y="4858"/>
                </a:cubicBezTo>
                <a:lnTo>
                  <a:pt x="4025" y="4858"/>
                </a:lnTo>
                <a:cubicBezTo>
                  <a:pt x="4089" y="4858"/>
                  <a:pt x="4184" y="4887"/>
                  <a:pt x="4279" y="4935"/>
                </a:cubicBezTo>
                <a:lnTo>
                  <a:pt x="4279" y="4935"/>
                </a:lnTo>
                <a:cubicBezTo>
                  <a:pt x="4315" y="4954"/>
                  <a:pt x="4358" y="4952"/>
                  <a:pt x="4392" y="4931"/>
                </a:cubicBezTo>
                <a:lnTo>
                  <a:pt x="4392" y="4931"/>
                </a:lnTo>
                <a:cubicBezTo>
                  <a:pt x="4394" y="4929"/>
                  <a:pt x="4397" y="4927"/>
                  <a:pt x="4399" y="4926"/>
                </a:cubicBezTo>
                <a:lnTo>
                  <a:pt x="4399" y="4926"/>
                </a:lnTo>
                <a:cubicBezTo>
                  <a:pt x="4400" y="4926"/>
                  <a:pt x="4401" y="4924"/>
                  <a:pt x="4402" y="4924"/>
                </a:cubicBezTo>
                <a:lnTo>
                  <a:pt x="4402" y="2358"/>
                </a:lnTo>
                <a:lnTo>
                  <a:pt x="4402" y="2358"/>
                </a:lnTo>
                <a:cubicBezTo>
                  <a:pt x="4408" y="2350"/>
                  <a:pt x="4416" y="2343"/>
                  <a:pt x="4424" y="2337"/>
                </a:cubicBezTo>
                <a:lnTo>
                  <a:pt x="4424" y="2337"/>
                </a:lnTo>
                <a:cubicBezTo>
                  <a:pt x="4426" y="2336"/>
                  <a:pt x="4429" y="2334"/>
                  <a:pt x="4430" y="2333"/>
                </a:cubicBezTo>
                <a:lnTo>
                  <a:pt x="4430" y="2333"/>
                </a:lnTo>
                <a:cubicBezTo>
                  <a:pt x="4465" y="2312"/>
                  <a:pt x="4507" y="2310"/>
                  <a:pt x="4544" y="2328"/>
                </a:cubicBezTo>
                <a:lnTo>
                  <a:pt x="4544" y="2328"/>
                </a:lnTo>
                <a:cubicBezTo>
                  <a:pt x="4638" y="2376"/>
                  <a:pt x="4734" y="2405"/>
                  <a:pt x="4798" y="2405"/>
                </a:cubicBezTo>
                <a:lnTo>
                  <a:pt x="4798" y="2405"/>
                </a:lnTo>
                <a:cubicBezTo>
                  <a:pt x="4826" y="2405"/>
                  <a:pt x="4853" y="2401"/>
                  <a:pt x="4877" y="2394"/>
                </a:cubicBezTo>
                <a:lnTo>
                  <a:pt x="4877" y="2394"/>
                </a:lnTo>
                <a:cubicBezTo>
                  <a:pt x="4914" y="2382"/>
                  <a:pt x="4946" y="2362"/>
                  <a:pt x="4972" y="2336"/>
                </a:cubicBezTo>
                <a:lnTo>
                  <a:pt x="4972" y="2336"/>
                </a:lnTo>
                <a:cubicBezTo>
                  <a:pt x="5021" y="2285"/>
                  <a:pt x="5048" y="2208"/>
                  <a:pt x="5048" y="2115"/>
                </a:cubicBezTo>
                <a:lnTo>
                  <a:pt x="5048" y="2115"/>
                </a:lnTo>
                <a:cubicBezTo>
                  <a:pt x="5048" y="2033"/>
                  <a:pt x="5026" y="1959"/>
                  <a:pt x="4983" y="1907"/>
                </a:cubicBezTo>
                <a:lnTo>
                  <a:pt x="4983" y="1907"/>
                </a:lnTo>
                <a:cubicBezTo>
                  <a:pt x="4973" y="1894"/>
                  <a:pt x="4961" y="1882"/>
                  <a:pt x="4948" y="1872"/>
                </a:cubicBezTo>
                <a:lnTo>
                  <a:pt x="4948" y="1872"/>
                </a:lnTo>
                <a:cubicBezTo>
                  <a:pt x="4947" y="1872"/>
                  <a:pt x="4946" y="1871"/>
                  <a:pt x="4946" y="1871"/>
                </a:cubicBezTo>
                <a:lnTo>
                  <a:pt x="4946" y="1871"/>
                </a:lnTo>
                <a:cubicBezTo>
                  <a:pt x="4944" y="1870"/>
                  <a:pt x="4942" y="1868"/>
                  <a:pt x="4940" y="1866"/>
                </a:cubicBezTo>
                <a:lnTo>
                  <a:pt x="4940" y="1866"/>
                </a:lnTo>
                <a:cubicBezTo>
                  <a:pt x="4938" y="1865"/>
                  <a:pt x="4936" y="1864"/>
                  <a:pt x="4935" y="1863"/>
                </a:cubicBezTo>
                <a:lnTo>
                  <a:pt x="4935" y="1863"/>
                </a:lnTo>
                <a:cubicBezTo>
                  <a:pt x="4934" y="1862"/>
                  <a:pt x="4933" y="1861"/>
                  <a:pt x="4931" y="1861"/>
                </a:cubicBezTo>
                <a:lnTo>
                  <a:pt x="4931" y="1861"/>
                </a:lnTo>
                <a:cubicBezTo>
                  <a:pt x="4929" y="1859"/>
                  <a:pt x="4926" y="1857"/>
                  <a:pt x="4923" y="1856"/>
                </a:cubicBezTo>
                <a:lnTo>
                  <a:pt x="4923" y="1856"/>
                </a:lnTo>
                <a:lnTo>
                  <a:pt x="4923" y="1855"/>
                </a:lnTo>
                <a:lnTo>
                  <a:pt x="4923" y="1855"/>
                </a:lnTo>
                <a:cubicBezTo>
                  <a:pt x="4891" y="1837"/>
                  <a:pt x="4854" y="1826"/>
                  <a:pt x="4812" y="1824"/>
                </a:cubicBezTo>
                <a:lnTo>
                  <a:pt x="4812" y="1824"/>
                </a:lnTo>
                <a:cubicBezTo>
                  <a:pt x="4807" y="1824"/>
                  <a:pt x="4803" y="1824"/>
                  <a:pt x="4798" y="1824"/>
                </a:cubicBezTo>
                <a:lnTo>
                  <a:pt x="4798" y="1824"/>
                </a:lnTo>
                <a:cubicBezTo>
                  <a:pt x="4732" y="1824"/>
                  <a:pt x="4637" y="1851"/>
                  <a:pt x="4544" y="1897"/>
                </a:cubicBezTo>
                <a:lnTo>
                  <a:pt x="4544" y="1897"/>
                </a:lnTo>
                <a:cubicBezTo>
                  <a:pt x="4506" y="1915"/>
                  <a:pt x="4463" y="1913"/>
                  <a:pt x="4429" y="1891"/>
                </a:cubicBezTo>
                <a:lnTo>
                  <a:pt x="4429" y="1891"/>
                </a:lnTo>
                <a:cubicBezTo>
                  <a:pt x="4419" y="1885"/>
                  <a:pt x="4410" y="1876"/>
                  <a:pt x="4402" y="1868"/>
                </a:cubicBezTo>
                <a:lnTo>
                  <a:pt x="4402" y="1868"/>
                </a:lnTo>
                <a:lnTo>
                  <a:pt x="4402" y="1868"/>
                </a:lnTo>
                <a:cubicBezTo>
                  <a:pt x="4400" y="840"/>
                  <a:pt x="3560" y="0"/>
                  <a:pt x="2533" y="0"/>
                </a:cubicBezTo>
                <a:lnTo>
                  <a:pt x="2533" y="0"/>
                </a:lnTo>
                <a:lnTo>
                  <a:pt x="2533" y="0"/>
                </a:lnTo>
                <a:cubicBezTo>
                  <a:pt x="1505" y="0"/>
                  <a:pt x="664" y="841"/>
                  <a:pt x="664" y="1870"/>
                </a:cubicBezTo>
                <a:lnTo>
                  <a:pt x="664" y="1892"/>
                </a:lnTo>
                <a:lnTo>
                  <a:pt x="664" y="1892"/>
                </a:lnTo>
                <a:cubicBezTo>
                  <a:pt x="671" y="1899"/>
                  <a:pt x="677" y="1905"/>
                  <a:pt x="685" y="1910"/>
                </a:cubicBezTo>
                <a:lnTo>
                  <a:pt x="685" y="1910"/>
                </a:lnTo>
                <a:cubicBezTo>
                  <a:pt x="720" y="1932"/>
                  <a:pt x="763" y="1934"/>
                  <a:pt x="800" y="1916"/>
                </a:cubicBezTo>
                <a:lnTo>
                  <a:pt x="800" y="1916"/>
                </a:lnTo>
                <a:cubicBezTo>
                  <a:pt x="893" y="1870"/>
                  <a:pt x="989" y="1843"/>
                  <a:pt x="1054" y="1843"/>
                </a:cubicBezTo>
                <a:lnTo>
                  <a:pt x="1054" y="1843"/>
                </a:lnTo>
                <a:cubicBezTo>
                  <a:pt x="1059" y="1843"/>
                  <a:pt x="1064" y="1843"/>
                  <a:pt x="1068" y="1843"/>
                </a:cubicBezTo>
                <a:lnTo>
                  <a:pt x="1068" y="1843"/>
                </a:lnTo>
                <a:cubicBezTo>
                  <a:pt x="1110" y="1846"/>
                  <a:pt x="1147" y="1856"/>
                  <a:pt x="1179" y="1874"/>
                </a:cubicBezTo>
                <a:lnTo>
                  <a:pt x="1179" y="1874"/>
                </a:lnTo>
                <a:cubicBezTo>
                  <a:pt x="1179" y="1875"/>
                  <a:pt x="1179" y="1875"/>
                  <a:pt x="1180" y="1875"/>
                </a:cubicBezTo>
                <a:lnTo>
                  <a:pt x="1180" y="1875"/>
                </a:lnTo>
                <a:cubicBezTo>
                  <a:pt x="1182" y="1877"/>
                  <a:pt x="1185" y="1878"/>
                  <a:pt x="1187" y="1880"/>
                </a:cubicBezTo>
                <a:lnTo>
                  <a:pt x="1187" y="1880"/>
                </a:lnTo>
                <a:cubicBezTo>
                  <a:pt x="1188" y="1881"/>
                  <a:pt x="1190" y="1881"/>
                  <a:pt x="1191" y="1882"/>
                </a:cubicBezTo>
                <a:lnTo>
                  <a:pt x="1191" y="1882"/>
                </a:lnTo>
                <a:cubicBezTo>
                  <a:pt x="1193" y="1883"/>
                  <a:pt x="1194" y="1884"/>
                  <a:pt x="1196" y="1885"/>
                </a:cubicBezTo>
                <a:lnTo>
                  <a:pt x="1196" y="1885"/>
                </a:lnTo>
                <a:cubicBezTo>
                  <a:pt x="1198" y="1887"/>
                  <a:pt x="1200" y="1888"/>
                  <a:pt x="1202" y="1889"/>
                </a:cubicBezTo>
                <a:lnTo>
                  <a:pt x="1202" y="1889"/>
                </a:lnTo>
                <a:cubicBezTo>
                  <a:pt x="1203" y="1890"/>
                  <a:pt x="1203" y="1891"/>
                  <a:pt x="1204" y="1891"/>
                </a:cubicBezTo>
                <a:lnTo>
                  <a:pt x="1204" y="1891"/>
                </a:lnTo>
                <a:cubicBezTo>
                  <a:pt x="1217" y="1902"/>
                  <a:pt x="1229" y="1913"/>
                  <a:pt x="1240" y="1926"/>
                </a:cubicBezTo>
                <a:lnTo>
                  <a:pt x="1240" y="1926"/>
                </a:lnTo>
                <a:cubicBezTo>
                  <a:pt x="1282" y="1978"/>
                  <a:pt x="1305" y="2052"/>
                  <a:pt x="1305" y="2134"/>
                </a:cubicBezTo>
                <a:lnTo>
                  <a:pt x="1305" y="2134"/>
                </a:lnTo>
                <a:cubicBezTo>
                  <a:pt x="1305" y="2227"/>
                  <a:pt x="1277" y="2303"/>
                  <a:pt x="1228" y="2354"/>
                </a:cubicBezTo>
                <a:lnTo>
                  <a:pt x="1228" y="2354"/>
                </a:lnTo>
                <a:cubicBezTo>
                  <a:pt x="1202" y="2381"/>
                  <a:pt x="1170" y="2401"/>
                  <a:pt x="1133" y="2412"/>
                </a:cubicBezTo>
                <a:lnTo>
                  <a:pt x="1133" y="2412"/>
                </a:lnTo>
                <a:cubicBezTo>
                  <a:pt x="1109" y="2421"/>
                  <a:pt x="1083" y="2424"/>
                  <a:pt x="1054" y="2424"/>
                </a:cubicBezTo>
                <a:lnTo>
                  <a:pt x="1054" y="2424"/>
                </a:lnTo>
                <a:cubicBezTo>
                  <a:pt x="990" y="2424"/>
                  <a:pt x="895" y="2395"/>
                  <a:pt x="800" y="2347"/>
                </a:cubicBezTo>
                <a:lnTo>
                  <a:pt x="800" y="2347"/>
                </a:lnTo>
                <a:cubicBezTo>
                  <a:pt x="764" y="2329"/>
                  <a:pt x="722" y="2331"/>
                  <a:pt x="687" y="2352"/>
                </a:cubicBezTo>
                <a:lnTo>
                  <a:pt x="687" y="2352"/>
                </a:lnTo>
                <a:cubicBezTo>
                  <a:pt x="685" y="2353"/>
                  <a:pt x="683" y="2355"/>
                  <a:pt x="680" y="2356"/>
                </a:cubicBezTo>
                <a:lnTo>
                  <a:pt x="680" y="2356"/>
                </a:lnTo>
                <a:cubicBezTo>
                  <a:pt x="674" y="2361"/>
                  <a:pt x="670" y="2366"/>
                  <a:pt x="664" y="2371"/>
                </a:cubicBezTo>
                <a:lnTo>
                  <a:pt x="664" y="4880"/>
                </a:lnTo>
                <a:lnTo>
                  <a:pt x="664" y="4880"/>
                </a:lnTo>
                <a:cubicBezTo>
                  <a:pt x="656" y="4899"/>
                  <a:pt x="642" y="4916"/>
                  <a:pt x="624" y="4929"/>
                </a:cubicBezTo>
                <a:lnTo>
                  <a:pt x="624" y="4929"/>
                </a:lnTo>
                <a:cubicBezTo>
                  <a:pt x="623" y="4931"/>
                  <a:pt x="620" y="4932"/>
                  <a:pt x="618" y="4933"/>
                </a:cubicBezTo>
                <a:lnTo>
                  <a:pt x="618" y="4933"/>
                </a:lnTo>
                <a:cubicBezTo>
                  <a:pt x="583" y="4954"/>
                  <a:pt x="541" y="4956"/>
                  <a:pt x="505" y="4938"/>
                </a:cubicBezTo>
                <a:lnTo>
                  <a:pt x="505" y="4938"/>
                </a:lnTo>
                <a:cubicBezTo>
                  <a:pt x="410" y="4890"/>
                  <a:pt x="315" y="4861"/>
                  <a:pt x="251" y="4861"/>
                </a:cubicBezTo>
                <a:lnTo>
                  <a:pt x="251" y="4861"/>
                </a:lnTo>
                <a:cubicBezTo>
                  <a:pt x="223" y="4861"/>
                  <a:pt x="196" y="4865"/>
                  <a:pt x="171" y="4873"/>
                </a:cubicBezTo>
                <a:lnTo>
                  <a:pt x="171" y="4873"/>
                </a:lnTo>
                <a:cubicBezTo>
                  <a:pt x="135" y="4884"/>
                  <a:pt x="103" y="4904"/>
                  <a:pt x="77" y="4931"/>
                </a:cubicBezTo>
                <a:lnTo>
                  <a:pt x="77" y="4931"/>
                </a:lnTo>
                <a:cubicBezTo>
                  <a:pt x="28" y="4982"/>
                  <a:pt x="0" y="5058"/>
                  <a:pt x="0" y="5152"/>
                </a:cubicBezTo>
                <a:lnTo>
                  <a:pt x="0" y="5152"/>
                </a:lnTo>
                <a:cubicBezTo>
                  <a:pt x="0" y="5234"/>
                  <a:pt x="23" y="5307"/>
                  <a:pt x="65" y="5359"/>
                </a:cubicBezTo>
                <a:lnTo>
                  <a:pt x="65" y="5359"/>
                </a:lnTo>
                <a:cubicBezTo>
                  <a:pt x="76" y="5372"/>
                  <a:pt x="88" y="5384"/>
                  <a:pt x="101" y="5393"/>
                </a:cubicBezTo>
                <a:lnTo>
                  <a:pt x="101" y="5393"/>
                </a:lnTo>
                <a:cubicBezTo>
                  <a:pt x="101" y="5394"/>
                  <a:pt x="102" y="5395"/>
                  <a:pt x="103" y="5395"/>
                </a:cubicBezTo>
                <a:lnTo>
                  <a:pt x="103" y="5395"/>
                </a:lnTo>
                <a:cubicBezTo>
                  <a:pt x="105" y="5397"/>
                  <a:pt x="107" y="5398"/>
                  <a:pt x="109" y="5399"/>
                </a:cubicBezTo>
                <a:lnTo>
                  <a:pt x="109" y="5399"/>
                </a:lnTo>
                <a:cubicBezTo>
                  <a:pt x="111" y="5401"/>
                  <a:pt x="113" y="5402"/>
                  <a:pt x="114" y="5403"/>
                </a:cubicBezTo>
                <a:lnTo>
                  <a:pt x="114" y="5403"/>
                </a:lnTo>
                <a:cubicBezTo>
                  <a:pt x="115" y="5404"/>
                  <a:pt x="116" y="5404"/>
                  <a:pt x="118" y="5406"/>
                </a:cubicBezTo>
                <a:lnTo>
                  <a:pt x="118" y="5406"/>
                </a:lnTo>
                <a:cubicBezTo>
                  <a:pt x="120" y="5407"/>
                  <a:pt x="122" y="5409"/>
                  <a:pt x="125" y="5410"/>
                </a:cubicBezTo>
                <a:lnTo>
                  <a:pt x="125" y="5410"/>
                </a:lnTo>
                <a:lnTo>
                  <a:pt x="126" y="5410"/>
                </a:lnTo>
                <a:lnTo>
                  <a:pt x="126" y="5410"/>
                </a:lnTo>
                <a:cubicBezTo>
                  <a:pt x="158" y="5429"/>
                  <a:pt x="195" y="5440"/>
                  <a:pt x="237" y="5442"/>
                </a:cubicBezTo>
                <a:lnTo>
                  <a:pt x="237" y="5442"/>
                </a:lnTo>
                <a:cubicBezTo>
                  <a:pt x="241" y="5443"/>
                  <a:pt x="246" y="5443"/>
                  <a:pt x="251" y="5443"/>
                </a:cubicBezTo>
                <a:lnTo>
                  <a:pt x="251" y="5443"/>
                </a:lnTo>
                <a:cubicBezTo>
                  <a:pt x="317" y="5443"/>
                  <a:pt x="412" y="5415"/>
                  <a:pt x="505" y="5370"/>
                </a:cubicBezTo>
                <a:lnTo>
                  <a:pt x="505" y="5370"/>
                </a:lnTo>
                <a:cubicBezTo>
                  <a:pt x="543" y="5351"/>
                  <a:pt x="585" y="5354"/>
                  <a:pt x="619" y="5375"/>
                </a:cubicBezTo>
                <a:lnTo>
                  <a:pt x="619" y="5375"/>
                </a:lnTo>
                <a:cubicBezTo>
                  <a:pt x="640" y="5388"/>
                  <a:pt x="655" y="5406"/>
                  <a:pt x="664" y="5426"/>
                </a:cubicBezTo>
                <a:lnTo>
                  <a:pt x="664" y="5426"/>
                </a:lnTo>
                <a:cubicBezTo>
                  <a:pt x="664" y="5427"/>
                  <a:pt x="664" y="5427"/>
                  <a:pt x="664" y="5427"/>
                </a:cubicBezTo>
                <a:lnTo>
                  <a:pt x="664" y="5427"/>
                </a:lnTo>
                <a:cubicBezTo>
                  <a:pt x="673" y="6448"/>
                  <a:pt x="1509" y="7281"/>
                  <a:pt x="2533" y="7281"/>
                </a:cubicBezTo>
                <a:lnTo>
                  <a:pt x="2533" y="7281"/>
                </a:lnTo>
                <a:lnTo>
                  <a:pt x="2533" y="7281"/>
                </a:lnTo>
                <a:cubicBezTo>
                  <a:pt x="3561" y="7281"/>
                  <a:pt x="4402" y="6440"/>
                  <a:pt x="4402" y="5411"/>
                </a:cubicBezTo>
                <a:lnTo>
                  <a:pt x="4402" y="5378"/>
                </a:lnTo>
                <a:lnTo>
                  <a:pt x="4402" y="5378"/>
                </a:lnTo>
                <a:cubicBezTo>
                  <a:pt x="4399" y="5376"/>
                  <a:pt x="4397" y="5375"/>
                  <a:pt x="4394" y="5373"/>
                </a:cubicBezTo>
              </a:path>
            </a:pathLst>
          </a:custGeom>
          <a:solidFill>
            <a:schemeClr val="accent1">
              <a:lumMod val="75000"/>
            </a:schemeClr>
          </a:solidFill>
          <a:ln>
            <a:noFill/>
          </a:ln>
          <a:effectLst/>
        </p:spPr>
        <p:txBody>
          <a:bodyPr wrap="none" anchor="ctr"/>
          <a:lstStyle/>
          <a:p>
            <a:endParaRPr lang="en-US" sz="2654"/>
          </a:p>
        </p:txBody>
      </p:sp>
      <p:sp>
        <p:nvSpPr>
          <p:cNvPr id="17" name="Freeform 5">
            <a:extLst>
              <a:ext uri="{FF2B5EF4-FFF2-40B4-BE49-F238E27FC236}">
                <a16:creationId xmlns:a16="http://schemas.microsoft.com/office/drawing/2014/main" id="{74C450D2-CA17-2B4E-A33F-0DFB3ED6E961}"/>
              </a:ext>
            </a:extLst>
          </p:cNvPr>
          <p:cNvSpPr>
            <a:spLocks noChangeArrowheads="1"/>
          </p:cNvSpPr>
          <p:nvPr/>
        </p:nvSpPr>
        <p:spPr bwMode="auto">
          <a:xfrm>
            <a:off x="6774202" y="2529393"/>
            <a:ext cx="2210041" cy="3661762"/>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endParaRPr lang="en-US" sz="2654"/>
          </a:p>
        </p:txBody>
      </p:sp>
      <p:sp>
        <p:nvSpPr>
          <p:cNvPr id="8" name="TextBox 7">
            <a:extLst>
              <a:ext uri="{FF2B5EF4-FFF2-40B4-BE49-F238E27FC236}">
                <a16:creationId xmlns:a16="http://schemas.microsoft.com/office/drawing/2014/main" id="{ECC7472B-F290-2D4B-9B21-95ABBEA7378C}"/>
              </a:ext>
            </a:extLst>
          </p:cNvPr>
          <p:cNvSpPr txBox="1"/>
          <p:nvPr/>
        </p:nvSpPr>
        <p:spPr>
          <a:xfrm>
            <a:off x="3404731" y="3709226"/>
            <a:ext cx="1789745" cy="1823576"/>
          </a:xfrm>
          <a:prstGeom prst="rect">
            <a:avLst/>
          </a:prstGeom>
          <a:noFill/>
        </p:spPr>
        <p:txBody>
          <a:bodyPr wrap="square" rtlCol="0" anchor="t">
            <a:spAutoFit/>
          </a:bodyPr>
          <a:lstStyle/>
          <a:p>
            <a:pPr algn="ctr">
              <a:lnSpc>
                <a:spcPts val="1463"/>
              </a:lnSpc>
            </a:pPr>
            <a:r>
              <a:rPr lang="en-US" sz="1400" spc="-12">
                <a:solidFill>
                  <a:schemeClr val="bg1"/>
                </a:solidFill>
                <a:latin typeface="Arial" panose="020B0604020202020204" pitchFamily="34" charset="0"/>
                <a:ea typeface="Source Sans Pro" panose="020B0503030403020204" pitchFamily="34" charset="0"/>
                <a:cs typeface="Arial" panose="020B0604020202020204" pitchFamily="34" charset="0"/>
              </a:rPr>
              <a:t>8. Determine </a:t>
            </a:r>
            <a:r>
              <a:rPr lang="en-US" sz="1400">
                <a:solidFill>
                  <a:srgbClr val="0070C0"/>
                </a:solidFill>
              </a:rPr>
              <a:t>program scope and PIs around final expected outcomes</a:t>
            </a:r>
            <a:r>
              <a:rPr lang="en-US" sz="1400" spc="-12">
                <a:solidFill>
                  <a:schemeClr val="bg1"/>
                </a:solidFill>
                <a:latin typeface="Arial" panose="020B0604020202020204" pitchFamily="34" charset="0"/>
                <a:ea typeface="Source Sans Pro" panose="020B0503030403020204" pitchFamily="34" charset="0"/>
                <a:cs typeface="Arial" panose="020B0604020202020204" pitchFamily="34" charset="0"/>
              </a:rPr>
              <a:t>, but also indicate </a:t>
            </a:r>
            <a:r>
              <a:rPr lang="en-US" sz="1400">
                <a:solidFill>
                  <a:srgbClr val="0070C0"/>
                </a:solidFill>
              </a:rPr>
              <a:t>connection to institutions</a:t>
            </a:r>
            <a:r>
              <a:rPr lang="en-US" sz="1400" spc="-12">
                <a:solidFill>
                  <a:schemeClr val="bg1"/>
                </a:solidFill>
                <a:latin typeface="Arial" panose="020B0604020202020204" pitchFamily="34" charset="0"/>
                <a:ea typeface="Source Sans Pro" panose="020B0503030403020204" pitchFamily="34" charset="0"/>
                <a:cs typeface="Arial" panose="020B0604020202020204" pitchFamily="34" charset="0"/>
              </a:rPr>
              <a:t>/ departments for accountability</a:t>
            </a:r>
          </a:p>
        </p:txBody>
      </p:sp>
      <p:sp>
        <p:nvSpPr>
          <p:cNvPr id="9" name="TextBox 8">
            <a:extLst>
              <a:ext uri="{FF2B5EF4-FFF2-40B4-BE49-F238E27FC236}">
                <a16:creationId xmlns:a16="http://schemas.microsoft.com/office/drawing/2014/main" id="{B4824889-5D72-7A44-94FC-8DCD9EB4B8FA}"/>
              </a:ext>
            </a:extLst>
          </p:cNvPr>
          <p:cNvSpPr txBox="1"/>
          <p:nvPr/>
        </p:nvSpPr>
        <p:spPr>
          <a:xfrm>
            <a:off x="3390175" y="2547443"/>
            <a:ext cx="1804753" cy="1248932"/>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Design programs and PIs  around outcomes &amp; institutions</a:t>
            </a:r>
          </a:p>
        </p:txBody>
      </p:sp>
      <p:sp>
        <p:nvSpPr>
          <p:cNvPr id="10" name="TextBox 9">
            <a:extLst>
              <a:ext uri="{FF2B5EF4-FFF2-40B4-BE49-F238E27FC236}">
                <a16:creationId xmlns:a16="http://schemas.microsoft.com/office/drawing/2014/main" id="{AFEF7529-874F-4841-A46B-57B177D8F74E}"/>
              </a:ext>
            </a:extLst>
          </p:cNvPr>
          <p:cNvSpPr txBox="1"/>
          <p:nvPr/>
        </p:nvSpPr>
        <p:spPr>
          <a:xfrm>
            <a:off x="5346374" y="3226758"/>
            <a:ext cx="1804753" cy="2246769"/>
          </a:xfrm>
          <a:prstGeom prst="rect">
            <a:avLst/>
          </a:prstGeom>
          <a:noFill/>
        </p:spPr>
        <p:txBody>
          <a:bodyPr wrap="square" rtlCol="0" anchor="t">
            <a:spAutoFit/>
          </a:bodyPr>
          <a:lstStyle/>
          <a:p>
            <a:pPr marL="0" indent="0">
              <a:spcBef>
                <a:spcPts val="0"/>
              </a:spcBef>
              <a:buNone/>
            </a:pPr>
            <a:r>
              <a:rPr lang="en-US" sz="1400">
                <a:solidFill>
                  <a:schemeClr val="bg1"/>
                </a:solidFill>
              </a:rPr>
              <a:t>9. </a:t>
            </a:r>
            <a:r>
              <a:rPr lang="en-US" sz="1400">
                <a:solidFill>
                  <a:srgbClr val="00B0F0"/>
                </a:solidFill>
              </a:rPr>
              <a:t>Rules:</a:t>
            </a:r>
            <a:r>
              <a:rPr lang="en-US" sz="1400">
                <a:solidFill>
                  <a:schemeClr val="bg1"/>
                </a:solidFill>
              </a:rPr>
              <a:t> </a:t>
            </a:r>
            <a:r>
              <a:rPr lang="en-US" sz="1400" err="1">
                <a:solidFill>
                  <a:schemeClr val="bg1"/>
                </a:solidFill>
              </a:rPr>
              <a:t>i</a:t>
            </a:r>
            <a:r>
              <a:rPr lang="en-US" sz="1400">
                <a:solidFill>
                  <a:schemeClr val="bg1"/>
                </a:solidFill>
              </a:rPr>
              <a:t>) small in number, ii) clear, iii) trackable, iv) linked with govt objectives, v) avoiding lowest level outputs, vi) use very high long-term outcome PIs but with additional controllable PIs</a:t>
            </a:r>
          </a:p>
        </p:txBody>
      </p:sp>
      <p:sp>
        <p:nvSpPr>
          <p:cNvPr id="11" name="TextBox 10">
            <a:extLst>
              <a:ext uri="{FF2B5EF4-FFF2-40B4-BE49-F238E27FC236}">
                <a16:creationId xmlns:a16="http://schemas.microsoft.com/office/drawing/2014/main" id="{5D88C833-A66A-CC45-A0DE-95A4E9FBA063}"/>
              </a:ext>
            </a:extLst>
          </p:cNvPr>
          <p:cNvSpPr txBox="1"/>
          <p:nvPr/>
        </p:nvSpPr>
        <p:spPr>
          <a:xfrm>
            <a:off x="5312987" y="2670324"/>
            <a:ext cx="1643282" cy="556434"/>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Ensure PIs follow rules </a:t>
            </a:r>
          </a:p>
        </p:txBody>
      </p:sp>
      <p:sp>
        <p:nvSpPr>
          <p:cNvPr id="12" name="TextBox 11">
            <a:extLst>
              <a:ext uri="{FF2B5EF4-FFF2-40B4-BE49-F238E27FC236}">
                <a16:creationId xmlns:a16="http://schemas.microsoft.com/office/drawing/2014/main" id="{8B6AAFC4-08E3-D940-92A1-EB0B684D818F}"/>
              </a:ext>
            </a:extLst>
          </p:cNvPr>
          <p:cNvSpPr txBox="1"/>
          <p:nvPr/>
        </p:nvSpPr>
        <p:spPr>
          <a:xfrm>
            <a:off x="7302573" y="3561111"/>
            <a:ext cx="1536963" cy="2015936"/>
          </a:xfrm>
          <a:prstGeom prst="rect">
            <a:avLst/>
          </a:prstGeom>
          <a:noFill/>
        </p:spPr>
        <p:txBody>
          <a:bodyPr wrap="square" rtlCol="0" anchor="t">
            <a:spAutoFit/>
          </a:bodyPr>
          <a:lstStyle/>
          <a:p>
            <a:pPr algn="ctr">
              <a:lnSpc>
                <a:spcPts val="1463"/>
              </a:lnSpc>
            </a:pPr>
            <a:r>
              <a:rPr lang="en-US" sz="1400">
                <a:solidFill>
                  <a:schemeClr val="bg1"/>
                </a:solidFill>
              </a:rPr>
              <a:t>10. Consider the use of </a:t>
            </a:r>
            <a:r>
              <a:rPr lang="en-US" sz="1400">
                <a:solidFill>
                  <a:srgbClr val="0070C0"/>
                </a:solidFill>
              </a:rPr>
              <a:t>different instruments to gather </a:t>
            </a:r>
            <a:r>
              <a:rPr lang="en-US" sz="1400">
                <a:solidFill>
                  <a:schemeClr val="bg1"/>
                </a:solidFill>
              </a:rPr>
              <a:t>citizens’ feedback, perceptions, and satisfaction, with careful considerations  </a:t>
            </a:r>
          </a:p>
          <a:p>
            <a:pPr algn="ctr">
              <a:lnSpc>
                <a:spcPts val="1463"/>
              </a:lnSpc>
            </a:pPr>
            <a:endParaRPr lang="en-US" sz="1400" spc="-12">
              <a:solidFill>
                <a:schemeClr val="bg1"/>
              </a:solidFill>
              <a:latin typeface="Source Sans Pro" panose="020B0503030403020204" pitchFamily="34" charset="0"/>
              <a:ea typeface="Source Sans Pro" panose="020B0503030403020204" pitchFamily="34" charset="0"/>
            </a:endParaRPr>
          </a:p>
        </p:txBody>
      </p:sp>
      <p:sp>
        <p:nvSpPr>
          <p:cNvPr id="13" name="TextBox 12">
            <a:extLst>
              <a:ext uri="{FF2B5EF4-FFF2-40B4-BE49-F238E27FC236}">
                <a16:creationId xmlns:a16="http://schemas.microsoft.com/office/drawing/2014/main" id="{E6D26270-6490-5748-8162-C0ECE6F58C99}"/>
              </a:ext>
            </a:extLst>
          </p:cNvPr>
          <p:cNvSpPr txBox="1"/>
          <p:nvPr/>
        </p:nvSpPr>
        <p:spPr>
          <a:xfrm>
            <a:off x="7117663" y="2641733"/>
            <a:ext cx="1858594"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Ensure </a:t>
            </a:r>
          </a:p>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focus on citizen-centric PIs</a:t>
            </a:r>
          </a:p>
        </p:txBody>
      </p:sp>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5" name="TextBox 24">
            <a:extLst>
              <a:ext uri="{FF2B5EF4-FFF2-40B4-BE49-F238E27FC236}">
                <a16:creationId xmlns:a16="http://schemas.microsoft.com/office/drawing/2014/main" id="{3B573161-5563-D74C-859E-E81849B5249E}"/>
              </a:ext>
            </a:extLst>
          </p:cNvPr>
          <p:cNvSpPr txBox="1"/>
          <p:nvPr/>
        </p:nvSpPr>
        <p:spPr>
          <a:xfrm>
            <a:off x="1276643" y="111904"/>
            <a:ext cx="7924800" cy="1077218"/>
          </a:xfrm>
          <a:prstGeom prst="rect">
            <a:avLst/>
          </a:prstGeom>
          <a:noFill/>
        </p:spPr>
        <p:txBody>
          <a:bodyPr wrap="square" rtlCol="0">
            <a:spAutoFit/>
          </a:bodyPr>
          <a:lstStyle/>
          <a:p>
            <a:pPr algn="ctr"/>
            <a:r>
              <a:rPr lang="en-US" sz="3200" b="1">
                <a:solidFill>
                  <a:srgbClr val="953735"/>
                </a:solidFill>
                <a:latin typeface="+mj-lt"/>
                <a:ea typeface="+mj-ea"/>
                <a:cs typeface="+mj-cs"/>
              </a:rPr>
              <a:t>Summary recommendations from the KP for PEMPAL countries</a:t>
            </a:r>
            <a:endParaRPr lang="en-US" sz="3200">
              <a:solidFill>
                <a:srgbClr val="002060"/>
              </a:solidFill>
              <a:latin typeface="+mj-lt"/>
              <a:ea typeface="+mj-ea"/>
              <a:cs typeface="+mj-cs"/>
            </a:endParaRPr>
          </a:p>
        </p:txBody>
      </p:sp>
      <p:sp>
        <p:nvSpPr>
          <p:cNvPr id="26" name="Rectangle 25">
            <a:extLst>
              <a:ext uri="{FF2B5EF4-FFF2-40B4-BE49-F238E27FC236}">
                <a16:creationId xmlns:a16="http://schemas.microsoft.com/office/drawing/2014/main" id="{FC265DAE-DD81-4644-83F2-7DDAA22145FA}"/>
              </a:ext>
            </a:extLst>
          </p:cNvPr>
          <p:cNvSpPr/>
          <p:nvPr/>
        </p:nvSpPr>
        <p:spPr>
          <a:xfrm>
            <a:off x="1171226" y="1227940"/>
            <a:ext cx="8268787" cy="707886"/>
          </a:xfrm>
          <a:prstGeom prst="rect">
            <a:avLst/>
          </a:prstGeom>
        </p:spPr>
        <p:txBody>
          <a:bodyPr wrap="square">
            <a:spAutoFit/>
          </a:bodyPr>
          <a:lstStyle/>
          <a:p>
            <a:pPr algn="ctr">
              <a:spcBef>
                <a:spcPts val="0"/>
              </a:spcBef>
              <a:spcAft>
                <a:spcPts val="0"/>
              </a:spcAft>
            </a:pPr>
            <a:r>
              <a:rPr lang="en-US" sz="2000" b="1">
                <a:solidFill>
                  <a:srgbClr val="0070C0"/>
                </a:solidFill>
                <a:latin typeface="+mj-lt"/>
                <a:ea typeface="+mj-ea"/>
                <a:cs typeface="+mj-cs"/>
              </a:rPr>
              <a:t>Incorporating flexibility to handle the varied nature of government activities and the complex relationships between spending and outcomes</a:t>
            </a:r>
            <a:endParaRPr lang="en-US" sz="1800">
              <a:solidFill>
                <a:srgbClr val="0070C0"/>
              </a:solidFill>
              <a:effectLst/>
              <a:latin typeface="Aharoni" panose="02010803020104030203" pitchFamily="2" charset="-79"/>
              <a:ea typeface="Times New Roman" panose="02020603050405020304" pitchFamily="18" charset="0"/>
              <a:cs typeface="Aharoni" panose="02010803020104030203" pitchFamily="2" charset="-79"/>
            </a:endParaRPr>
          </a:p>
        </p:txBody>
      </p:sp>
      <p:sp>
        <p:nvSpPr>
          <p:cNvPr id="27" name="TextBox 26">
            <a:extLst>
              <a:ext uri="{FF2B5EF4-FFF2-40B4-BE49-F238E27FC236}">
                <a16:creationId xmlns:a16="http://schemas.microsoft.com/office/drawing/2014/main" id="{75C7F425-A7ED-5246-9405-27448BC9C9FF}"/>
              </a:ext>
            </a:extLst>
          </p:cNvPr>
          <p:cNvSpPr txBox="1"/>
          <p:nvPr/>
        </p:nvSpPr>
        <p:spPr>
          <a:xfrm>
            <a:off x="1195807" y="2734262"/>
            <a:ext cx="2402910"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Balance </a:t>
            </a:r>
          </a:p>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standardization       and flexibility</a:t>
            </a:r>
          </a:p>
        </p:txBody>
      </p:sp>
      <p:sp>
        <p:nvSpPr>
          <p:cNvPr id="28" name="TextBox 27">
            <a:extLst>
              <a:ext uri="{FF2B5EF4-FFF2-40B4-BE49-F238E27FC236}">
                <a16:creationId xmlns:a16="http://schemas.microsoft.com/office/drawing/2014/main" id="{124F95A8-4909-2F49-B2D9-257EBE113643}"/>
              </a:ext>
            </a:extLst>
          </p:cNvPr>
          <p:cNvSpPr txBox="1"/>
          <p:nvPr/>
        </p:nvSpPr>
        <p:spPr>
          <a:xfrm>
            <a:off x="1419208" y="3456946"/>
            <a:ext cx="1990287" cy="2369880"/>
          </a:xfrm>
          <a:prstGeom prst="rect">
            <a:avLst/>
          </a:prstGeom>
          <a:noFill/>
        </p:spPr>
        <p:txBody>
          <a:bodyPr wrap="square" rtlCol="0" anchor="t">
            <a:spAutoFit/>
          </a:bodyPr>
          <a:lstStyle/>
          <a:p>
            <a:pPr marL="0" indent="0" algn="ctr">
              <a:spcBef>
                <a:spcPts val="0"/>
              </a:spcBef>
              <a:buNone/>
            </a:pPr>
            <a:r>
              <a:rPr lang="en-US" sz="1400">
                <a:solidFill>
                  <a:schemeClr val="bg1"/>
                </a:solidFill>
              </a:rPr>
              <a:t>7. Ensure not only </a:t>
            </a:r>
            <a:r>
              <a:rPr lang="en-US" sz="1400">
                <a:solidFill>
                  <a:srgbClr val="0070C0"/>
                </a:solidFill>
              </a:rPr>
              <a:t>standardization and coverage </a:t>
            </a:r>
            <a:r>
              <a:rPr lang="en-US" sz="1400">
                <a:solidFill>
                  <a:schemeClr val="bg1"/>
                </a:solidFill>
              </a:rPr>
              <a:t>of all expenditure by PPB but also enough </a:t>
            </a:r>
            <a:r>
              <a:rPr lang="en-US" sz="1400">
                <a:solidFill>
                  <a:srgbClr val="0070C0"/>
                </a:solidFill>
              </a:rPr>
              <a:t>flexibility</a:t>
            </a:r>
            <a:r>
              <a:rPr lang="en-US" sz="1400">
                <a:solidFill>
                  <a:schemeClr val="bg1"/>
                </a:solidFill>
              </a:rPr>
              <a:t>. PIs can be defined for all programs, but </a:t>
            </a:r>
            <a:r>
              <a:rPr lang="en-US" sz="1400">
                <a:solidFill>
                  <a:srgbClr val="0070C0"/>
                </a:solidFill>
              </a:rPr>
              <a:t>PI type and usages vary</a:t>
            </a:r>
            <a:r>
              <a:rPr lang="en-US" sz="1400">
                <a:solidFill>
                  <a:schemeClr val="bg1"/>
                </a:solidFill>
              </a:rPr>
              <a:t>. </a:t>
            </a:r>
          </a:p>
          <a:p>
            <a:pPr marL="0" indent="0" algn="just">
              <a:spcBef>
                <a:spcPts val="0"/>
              </a:spcBef>
              <a:buNone/>
            </a:pPr>
            <a:endParaRPr lang="en-US" sz="100">
              <a:solidFill>
                <a:schemeClr val="bg1"/>
              </a:solidFill>
            </a:endParaRPr>
          </a:p>
          <a:p>
            <a:pPr marL="0" indent="0" algn="just">
              <a:spcBef>
                <a:spcPts val="0"/>
              </a:spcBef>
              <a:buNone/>
            </a:pPr>
            <a:endParaRPr lang="en-US" sz="100">
              <a:solidFill>
                <a:schemeClr val="bg1"/>
              </a:solidFill>
            </a:endParaRPr>
          </a:p>
          <a:p>
            <a:pPr marL="0" indent="0" algn="just">
              <a:spcBef>
                <a:spcPts val="0"/>
              </a:spcBef>
              <a:buNone/>
            </a:pPr>
            <a:endParaRPr lang="en-US" sz="100">
              <a:solidFill>
                <a:schemeClr val="bg1"/>
              </a:solidFill>
            </a:endParaRPr>
          </a:p>
          <a:p>
            <a:pPr algn="ctr">
              <a:spcBef>
                <a:spcPts val="600"/>
              </a:spcBef>
            </a:pPr>
            <a:endParaRPr lang="en-US" sz="1400">
              <a:solidFill>
                <a:schemeClr val="bg1"/>
              </a:solidFill>
            </a:endParaRPr>
          </a:p>
        </p:txBody>
      </p:sp>
      <p:pic>
        <p:nvPicPr>
          <p:cNvPr id="4" name="Graphic 3" descr="Scales of justice">
            <a:extLst>
              <a:ext uri="{FF2B5EF4-FFF2-40B4-BE49-F238E27FC236}">
                <a16:creationId xmlns:a16="http://schemas.microsoft.com/office/drawing/2014/main" id="{17E2D7C5-E39C-904F-89ED-B50117E553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84824" y="5375502"/>
            <a:ext cx="802856" cy="802856"/>
          </a:xfrm>
          <a:prstGeom prst="rect">
            <a:avLst/>
          </a:prstGeom>
        </p:spPr>
      </p:pic>
      <p:pic>
        <p:nvPicPr>
          <p:cNvPr id="7" name="Graphic 6" descr="Hierarchy">
            <a:extLst>
              <a:ext uri="{FF2B5EF4-FFF2-40B4-BE49-F238E27FC236}">
                <a16:creationId xmlns:a16="http://schemas.microsoft.com/office/drawing/2014/main" id="{143FEDA4-5317-D04A-A4B0-11EB807B207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59391" y="5372667"/>
            <a:ext cx="866323" cy="866323"/>
          </a:xfrm>
          <a:prstGeom prst="rect">
            <a:avLst/>
          </a:prstGeom>
        </p:spPr>
      </p:pic>
      <p:pic>
        <p:nvPicPr>
          <p:cNvPr id="23" name="Graphic 22" descr="Ruler">
            <a:extLst>
              <a:ext uri="{FF2B5EF4-FFF2-40B4-BE49-F238E27FC236}">
                <a16:creationId xmlns:a16="http://schemas.microsoft.com/office/drawing/2014/main" id="{96E32F04-FCFB-4946-8816-06578BFF59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92194" y="5444683"/>
            <a:ext cx="733675" cy="733675"/>
          </a:xfrm>
          <a:prstGeom prst="rect">
            <a:avLst/>
          </a:prstGeom>
        </p:spPr>
      </p:pic>
      <p:pic>
        <p:nvPicPr>
          <p:cNvPr id="29" name="Graphic 28" descr="Business Growth RTL">
            <a:extLst>
              <a:ext uri="{FF2B5EF4-FFF2-40B4-BE49-F238E27FC236}">
                <a16:creationId xmlns:a16="http://schemas.microsoft.com/office/drawing/2014/main" id="{845447DB-935A-C840-9356-EAE8E26F0FB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543542" y="5372667"/>
            <a:ext cx="819250" cy="819250"/>
          </a:xfrm>
          <a:prstGeom prst="rect">
            <a:avLst/>
          </a:prstGeom>
        </p:spPr>
      </p:pic>
      <p:sp>
        <p:nvSpPr>
          <p:cNvPr id="21" name="Slide Number Placeholder 1">
            <a:extLst>
              <a:ext uri="{FF2B5EF4-FFF2-40B4-BE49-F238E27FC236}">
                <a16:creationId xmlns:a16="http://schemas.microsoft.com/office/drawing/2014/main" id="{3F3644C7-7123-B143-9380-B604A89C05F3}"/>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14</a:t>
            </a:fld>
            <a:endParaRPr lang="en-US" sz="1200">
              <a:solidFill>
                <a:schemeClr val="tx1">
                  <a:tint val="75000"/>
                </a:schemeClr>
              </a:solidFill>
              <a:latin typeface="+mn-lt"/>
            </a:endParaRPr>
          </a:p>
        </p:txBody>
      </p:sp>
    </p:spTree>
    <p:extLst>
      <p:ext uri="{BB962C8B-B14F-4D97-AF65-F5344CB8AC3E}">
        <p14:creationId xmlns:p14="http://schemas.microsoft.com/office/powerpoint/2010/main" val="1068335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A4238DDA-DA6B-BF4B-8909-1DF37184CE3F}"/>
              </a:ext>
            </a:extLst>
          </p:cNvPr>
          <p:cNvSpPr>
            <a:spLocks noChangeArrowheads="1"/>
          </p:cNvSpPr>
          <p:nvPr/>
        </p:nvSpPr>
        <p:spPr bwMode="auto">
          <a:xfrm>
            <a:off x="2362200" y="2362200"/>
            <a:ext cx="2218970" cy="3685631"/>
          </a:xfrm>
          <a:custGeom>
            <a:avLst/>
            <a:gdLst>
              <a:gd name="T0" fmla="*/ 3739 w 4383"/>
              <a:gd name="T1" fmla="*/ 5396 h 7282"/>
              <a:gd name="T2" fmla="*/ 3715 w 4383"/>
              <a:gd name="T3" fmla="*/ 5375 h 7282"/>
              <a:gd name="T4" fmla="*/ 3601 w 4383"/>
              <a:gd name="T5" fmla="*/ 5370 h 7282"/>
              <a:gd name="T6" fmla="*/ 3346 w 4383"/>
              <a:gd name="T7" fmla="*/ 5443 h 7282"/>
              <a:gd name="T8" fmla="*/ 3332 w 4383"/>
              <a:gd name="T9" fmla="*/ 5442 h 7282"/>
              <a:gd name="T10" fmla="*/ 3221 w 4383"/>
              <a:gd name="T11" fmla="*/ 5410 h 7282"/>
              <a:gd name="T12" fmla="*/ 3220 w 4383"/>
              <a:gd name="T13" fmla="*/ 5410 h 7282"/>
              <a:gd name="T14" fmla="*/ 3212 w 4383"/>
              <a:gd name="T15" fmla="*/ 5406 h 7282"/>
              <a:gd name="T16" fmla="*/ 3209 w 4383"/>
              <a:gd name="T17" fmla="*/ 5403 h 7282"/>
              <a:gd name="T18" fmla="*/ 3204 w 4383"/>
              <a:gd name="T19" fmla="*/ 5399 h 7282"/>
              <a:gd name="T20" fmla="*/ 3198 w 4383"/>
              <a:gd name="T21" fmla="*/ 5395 h 7282"/>
              <a:gd name="T22" fmla="*/ 3196 w 4383"/>
              <a:gd name="T23" fmla="*/ 5393 h 7282"/>
              <a:gd name="T24" fmla="*/ 3160 w 4383"/>
              <a:gd name="T25" fmla="*/ 5359 h 7282"/>
              <a:gd name="T26" fmla="*/ 3096 w 4383"/>
              <a:gd name="T27" fmla="*/ 5152 h 7282"/>
              <a:gd name="T28" fmla="*/ 3172 w 4383"/>
              <a:gd name="T29" fmla="*/ 4931 h 7282"/>
              <a:gd name="T30" fmla="*/ 3266 w 4383"/>
              <a:gd name="T31" fmla="*/ 4873 h 7282"/>
              <a:gd name="T32" fmla="*/ 3346 w 4383"/>
              <a:gd name="T33" fmla="*/ 4861 h 7282"/>
              <a:gd name="T34" fmla="*/ 3600 w 4383"/>
              <a:gd name="T35" fmla="*/ 4938 h 7282"/>
              <a:gd name="T36" fmla="*/ 3713 w 4383"/>
              <a:gd name="T37" fmla="*/ 4933 h 7282"/>
              <a:gd name="T38" fmla="*/ 3719 w 4383"/>
              <a:gd name="T39" fmla="*/ 4929 h 7282"/>
              <a:gd name="T40" fmla="*/ 3739 w 4383"/>
              <a:gd name="T41" fmla="*/ 2354 h 7282"/>
              <a:gd name="T42" fmla="*/ 3759 w 4383"/>
              <a:gd name="T43" fmla="*/ 2337 h 7282"/>
              <a:gd name="T44" fmla="*/ 3765 w 4383"/>
              <a:gd name="T45" fmla="*/ 2332 h 7282"/>
              <a:gd name="T46" fmla="*/ 3878 w 4383"/>
              <a:gd name="T47" fmla="*/ 2328 h 7282"/>
              <a:gd name="T48" fmla="*/ 4132 w 4383"/>
              <a:gd name="T49" fmla="*/ 2405 h 7282"/>
              <a:gd name="T50" fmla="*/ 4212 w 4383"/>
              <a:gd name="T51" fmla="*/ 2393 h 7282"/>
              <a:gd name="T52" fmla="*/ 4306 w 4383"/>
              <a:gd name="T53" fmla="*/ 2335 h 7282"/>
              <a:gd name="T54" fmla="*/ 4382 w 4383"/>
              <a:gd name="T55" fmla="*/ 2114 h 7282"/>
              <a:gd name="T56" fmla="*/ 4317 w 4383"/>
              <a:gd name="T57" fmla="*/ 1907 h 7282"/>
              <a:gd name="T58" fmla="*/ 4282 w 4383"/>
              <a:gd name="T59" fmla="*/ 1872 h 7282"/>
              <a:gd name="T60" fmla="*/ 4280 w 4383"/>
              <a:gd name="T61" fmla="*/ 1871 h 7282"/>
              <a:gd name="T62" fmla="*/ 4274 w 4383"/>
              <a:gd name="T63" fmla="*/ 1866 h 7282"/>
              <a:gd name="T64" fmla="*/ 4269 w 4383"/>
              <a:gd name="T65" fmla="*/ 1863 h 7282"/>
              <a:gd name="T66" fmla="*/ 4265 w 4383"/>
              <a:gd name="T67" fmla="*/ 1860 h 7282"/>
              <a:gd name="T68" fmla="*/ 4258 w 4383"/>
              <a:gd name="T69" fmla="*/ 1855 h 7282"/>
              <a:gd name="T70" fmla="*/ 4257 w 4383"/>
              <a:gd name="T71" fmla="*/ 1855 h 7282"/>
              <a:gd name="T72" fmla="*/ 4146 w 4383"/>
              <a:gd name="T73" fmla="*/ 1824 h 7282"/>
              <a:gd name="T74" fmla="*/ 4132 w 4383"/>
              <a:gd name="T75" fmla="*/ 1824 h 7282"/>
              <a:gd name="T76" fmla="*/ 3878 w 4383"/>
              <a:gd name="T77" fmla="*/ 1896 h 7282"/>
              <a:gd name="T78" fmla="*/ 3763 w 4383"/>
              <a:gd name="T79" fmla="*/ 1891 h 7282"/>
              <a:gd name="T80" fmla="*/ 3739 w 4383"/>
              <a:gd name="T81" fmla="*/ 1871 h 7282"/>
              <a:gd name="T82" fmla="*/ 3739 w 4383"/>
              <a:gd name="T83" fmla="*/ 1870 h 7282"/>
              <a:gd name="T84" fmla="*/ 1870 w 4383"/>
              <a:gd name="T85" fmla="*/ 0 h 7282"/>
              <a:gd name="T86" fmla="*/ 0 w 4383"/>
              <a:gd name="T87" fmla="*/ 1870 h 7282"/>
              <a:gd name="T88" fmla="*/ 0 w 4383"/>
              <a:gd name="T89" fmla="*/ 5411 h 7282"/>
              <a:gd name="T90" fmla="*/ 1870 w 4383"/>
              <a:gd name="T91" fmla="*/ 7281 h 7282"/>
              <a:gd name="T92" fmla="*/ 3739 w 4383"/>
              <a:gd name="T93" fmla="*/ 5445 h 7282"/>
              <a:gd name="T94" fmla="*/ 3739 w 4383"/>
              <a:gd name="T95" fmla="*/ 5411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3" h="7282">
                <a:moveTo>
                  <a:pt x="3739" y="5396"/>
                </a:moveTo>
                <a:lnTo>
                  <a:pt x="3739" y="5396"/>
                </a:lnTo>
                <a:cubicBezTo>
                  <a:pt x="3732" y="5388"/>
                  <a:pt x="3724" y="5381"/>
                  <a:pt x="3715" y="5375"/>
                </a:cubicBezTo>
                <a:lnTo>
                  <a:pt x="3715" y="5375"/>
                </a:lnTo>
                <a:cubicBezTo>
                  <a:pt x="3680" y="5354"/>
                  <a:pt x="3637" y="5351"/>
                  <a:pt x="3601" y="5370"/>
                </a:cubicBezTo>
                <a:lnTo>
                  <a:pt x="3601" y="5370"/>
                </a:lnTo>
                <a:cubicBezTo>
                  <a:pt x="3507" y="5415"/>
                  <a:pt x="3412" y="5443"/>
                  <a:pt x="3346" y="5443"/>
                </a:cubicBezTo>
                <a:lnTo>
                  <a:pt x="3346" y="5443"/>
                </a:lnTo>
                <a:cubicBezTo>
                  <a:pt x="3341" y="5443"/>
                  <a:pt x="3337" y="5443"/>
                  <a:pt x="3332" y="5442"/>
                </a:cubicBezTo>
                <a:lnTo>
                  <a:pt x="3332" y="5442"/>
                </a:lnTo>
                <a:cubicBezTo>
                  <a:pt x="3290" y="5440"/>
                  <a:pt x="3253" y="5429"/>
                  <a:pt x="3221" y="5410"/>
                </a:cubicBezTo>
                <a:lnTo>
                  <a:pt x="3221" y="5410"/>
                </a:lnTo>
                <a:lnTo>
                  <a:pt x="3220" y="5410"/>
                </a:lnTo>
                <a:lnTo>
                  <a:pt x="3220" y="5410"/>
                </a:lnTo>
                <a:cubicBezTo>
                  <a:pt x="3218" y="5409"/>
                  <a:pt x="3215" y="5407"/>
                  <a:pt x="3212" y="5406"/>
                </a:cubicBezTo>
                <a:lnTo>
                  <a:pt x="3212" y="5406"/>
                </a:lnTo>
                <a:cubicBezTo>
                  <a:pt x="3211" y="5404"/>
                  <a:pt x="3210" y="5404"/>
                  <a:pt x="3209" y="5403"/>
                </a:cubicBezTo>
                <a:lnTo>
                  <a:pt x="3209" y="5403"/>
                </a:lnTo>
                <a:cubicBezTo>
                  <a:pt x="3207" y="5402"/>
                  <a:pt x="3206" y="5401"/>
                  <a:pt x="3204" y="5399"/>
                </a:cubicBezTo>
                <a:lnTo>
                  <a:pt x="3204" y="5399"/>
                </a:lnTo>
                <a:cubicBezTo>
                  <a:pt x="3202" y="5398"/>
                  <a:pt x="3200" y="5397"/>
                  <a:pt x="3198" y="5395"/>
                </a:cubicBezTo>
                <a:lnTo>
                  <a:pt x="3198" y="5395"/>
                </a:lnTo>
                <a:cubicBezTo>
                  <a:pt x="3197" y="5395"/>
                  <a:pt x="3196" y="5394"/>
                  <a:pt x="3196" y="5393"/>
                </a:cubicBezTo>
                <a:lnTo>
                  <a:pt x="3196" y="5393"/>
                </a:lnTo>
                <a:cubicBezTo>
                  <a:pt x="3183" y="5384"/>
                  <a:pt x="3171" y="5372"/>
                  <a:pt x="3160" y="5359"/>
                </a:cubicBezTo>
                <a:lnTo>
                  <a:pt x="3160" y="5359"/>
                </a:lnTo>
                <a:cubicBezTo>
                  <a:pt x="3119" y="5307"/>
                  <a:pt x="3096" y="5234"/>
                  <a:pt x="3096" y="5152"/>
                </a:cubicBezTo>
                <a:lnTo>
                  <a:pt x="3096" y="5152"/>
                </a:lnTo>
                <a:cubicBezTo>
                  <a:pt x="3096" y="5058"/>
                  <a:pt x="3123" y="4982"/>
                  <a:pt x="3172" y="4931"/>
                </a:cubicBezTo>
                <a:lnTo>
                  <a:pt x="3172" y="4931"/>
                </a:lnTo>
                <a:cubicBezTo>
                  <a:pt x="3198" y="4904"/>
                  <a:pt x="3230" y="4884"/>
                  <a:pt x="3266" y="4873"/>
                </a:cubicBezTo>
                <a:lnTo>
                  <a:pt x="3266" y="4873"/>
                </a:lnTo>
                <a:cubicBezTo>
                  <a:pt x="3291" y="4865"/>
                  <a:pt x="3317" y="4861"/>
                  <a:pt x="3346" y="4861"/>
                </a:cubicBezTo>
                <a:lnTo>
                  <a:pt x="3346" y="4861"/>
                </a:lnTo>
                <a:cubicBezTo>
                  <a:pt x="3410" y="4861"/>
                  <a:pt x="3505" y="4890"/>
                  <a:pt x="3600" y="4938"/>
                </a:cubicBezTo>
                <a:lnTo>
                  <a:pt x="3600" y="4938"/>
                </a:lnTo>
                <a:cubicBezTo>
                  <a:pt x="3636" y="4956"/>
                  <a:pt x="3678" y="4955"/>
                  <a:pt x="3713" y="4933"/>
                </a:cubicBezTo>
                <a:lnTo>
                  <a:pt x="3713" y="4933"/>
                </a:lnTo>
                <a:cubicBezTo>
                  <a:pt x="3716" y="4932"/>
                  <a:pt x="3718" y="4931"/>
                  <a:pt x="3719" y="4929"/>
                </a:cubicBezTo>
                <a:lnTo>
                  <a:pt x="3719" y="4929"/>
                </a:lnTo>
                <a:cubicBezTo>
                  <a:pt x="3727" y="4924"/>
                  <a:pt x="3734" y="4918"/>
                  <a:pt x="3739" y="4911"/>
                </a:cubicBezTo>
                <a:lnTo>
                  <a:pt x="3739" y="2354"/>
                </a:lnTo>
                <a:lnTo>
                  <a:pt x="3739" y="2354"/>
                </a:lnTo>
                <a:cubicBezTo>
                  <a:pt x="3745" y="2348"/>
                  <a:pt x="3751" y="2342"/>
                  <a:pt x="3759" y="2337"/>
                </a:cubicBezTo>
                <a:lnTo>
                  <a:pt x="3759" y="2337"/>
                </a:lnTo>
                <a:cubicBezTo>
                  <a:pt x="3760" y="2336"/>
                  <a:pt x="3763" y="2334"/>
                  <a:pt x="3765" y="2332"/>
                </a:cubicBezTo>
                <a:lnTo>
                  <a:pt x="3765" y="2332"/>
                </a:lnTo>
                <a:cubicBezTo>
                  <a:pt x="3799" y="2311"/>
                  <a:pt x="3842" y="2310"/>
                  <a:pt x="3878" y="2328"/>
                </a:cubicBezTo>
                <a:lnTo>
                  <a:pt x="3878" y="2328"/>
                </a:lnTo>
                <a:cubicBezTo>
                  <a:pt x="3973" y="2376"/>
                  <a:pt x="4068" y="2405"/>
                  <a:pt x="4132" y="2405"/>
                </a:cubicBezTo>
                <a:lnTo>
                  <a:pt x="4132" y="2405"/>
                </a:lnTo>
                <a:cubicBezTo>
                  <a:pt x="4161" y="2405"/>
                  <a:pt x="4187" y="2401"/>
                  <a:pt x="4212" y="2393"/>
                </a:cubicBezTo>
                <a:lnTo>
                  <a:pt x="4212" y="2393"/>
                </a:lnTo>
                <a:cubicBezTo>
                  <a:pt x="4248" y="2381"/>
                  <a:pt x="4280" y="2362"/>
                  <a:pt x="4306" y="2335"/>
                </a:cubicBezTo>
                <a:lnTo>
                  <a:pt x="4306" y="2335"/>
                </a:lnTo>
                <a:cubicBezTo>
                  <a:pt x="4355" y="2284"/>
                  <a:pt x="4382" y="2208"/>
                  <a:pt x="4382" y="2114"/>
                </a:cubicBezTo>
                <a:lnTo>
                  <a:pt x="4382" y="2114"/>
                </a:lnTo>
                <a:cubicBezTo>
                  <a:pt x="4382" y="2032"/>
                  <a:pt x="4360" y="1959"/>
                  <a:pt x="4317" y="1907"/>
                </a:cubicBezTo>
                <a:lnTo>
                  <a:pt x="4317" y="1907"/>
                </a:lnTo>
                <a:cubicBezTo>
                  <a:pt x="4307" y="1894"/>
                  <a:pt x="4295" y="1882"/>
                  <a:pt x="4282" y="1872"/>
                </a:cubicBezTo>
                <a:lnTo>
                  <a:pt x="4282" y="1872"/>
                </a:lnTo>
                <a:cubicBezTo>
                  <a:pt x="4281" y="1872"/>
                  <a:pt x="4281" y="1871"/>
                  <a:pt x="4280" y="1871"/>
                </a:cubicBezTo>
                <a:lnTo>
                  <a:pt x="4280" y="1871"/>
                </a:lnTo>
                <a:cubicBezTo>
                  <a:pt x="4278" y="1869"/>
                  <a:pt x="4276" y="1868"/>
                  <a:pt x="4274" y="1866"/>
                </a:cubicBezTo>
                <a:lnTo>
                  <a:pt x="4274" y="1866"/>
                </a:lnTo>
                <a:cubicBezTo>
                  <a:pt x="4272" y="1865"/>
                  <a:pt x="4270" y="1864"/>
                  <a:pt x="4269" y="1863"/>
                </a:cubicBezTo>
                <a:lnTo>
                  <a:pt x="4269" y="1863"/>
                </a:lnTo>
                <a:cubicBezTo>
                  <a:pt x="4268" y="1862"/>
                  <a:pt x="4267" y="1861"/>
                  <a:pt x="4265" y="1860"/>
                </a:cubicBezTo>
                <a:lnTo>
                  <a:pt x="4265" y="1860"/>
                </a:lnTo>
                <a:cubicBezTo>
                  <a:pt x="4263" y="1859"/>
                  <a:pt x="4261" y="1857"/>
                  <a:pt x="4258" y="1855"/>
                </a:cubicBezTo>
                <a:lnTo>
                  <a:pt x="4258" y="1855"/>
                </a:lnTo>
                <a:cubicBezTo>
                  <a:pt x="4258" y="1855"/>
                  <a:pt x="4258" y="1855"/>
                  <a:pt x="4257" y="1855"/>
                </a:cubicBezTo>
                <a:lnTo>
                  <a:pt x="4257" y="1855"/>
                </a:lnTo>
                <a:cubicBezTo>
                  <a:pt x="4225" y="1837"/>
                  <a:pt x="4188" y="1826"/>
                  <a:pt x="4146" y="1824"/>
                </a:cubicBezTo>
                <a:lnTo>
                  <a:pt x="4146" y="1824"/>
                </a:lnTo>
                <a:cubicBezTo>
                  <a:pt x="4142" y="1824"/>
                  <a:pt x="4137" y="1824"/>
                  <a:pt x="4132" y="1824"/>
                </a:cubicBezTo>
                <a:lnTo>
                  <a:pt x="4132" y="1824"/>
                </a:lnTo>
                <a:cubicBezTo>
                  <a:pt x="4066" y="1824"/>
                  <a:pt x="3971" y="1851"/>
                  <a:pt x="3878" y="1896"/>
                </a:cubicBezTo>
                <a:lnTo>
                  <a:pt x="3878" y="1896"/>
                </a:lnTo>
                <a:cubicBezTo>
                  <a:pt x="3840" y="1915"/>
                  <a:pt x="3798" y="1912"/>
                  <a:pt x="3763" y="1891"/>
                </a:cubicBezTo>
                <a:lnTo>
                  <a:pt x="3763" y="1891"/>
                </a:lnTo>
                <a:cubicBezTo>
                  <a:pt x="3754" y="1885"/>
                  <a:pt x="3746" y="1878"/>
                  <a:pt x="3739" y="1871"/>
                </a:cubicBezTo>
                <a:lnTo>
                  <a:pt x="3739" y="1870"/>
                </a:lnTo>
                <a:lnTo>
                  <a:pt x="3739" y="1870"/>
                </a:lnTo>
                <a:cubicBezTo>
                  <a:pt x="3739" y="841"/>
                  <a:pt x="2898" y="0"/>
                  <a:pt x="1870" y="0"/>
                </a:cubicBezTo>
                <a:lnTo>
                  <a:pt x="1870" y="0"/>
                </a:lnTo>
                <a:lnTo>
                  <a:pt x="1870" y="0"/>
                </a:lnTo>
                <a:cubicBezTo>
                  <a:pt x="841" y="0"/>
                  <a:pt x="0" y="841"/>
                  <a:pt x="0" y="1870"/>
                </a:cubicBezTo>
                <a:lnTo>
                  <a:pt x="0" y="5411"/>
                </a:lnTo>
                <a:lnTo>
                  <a:pt x="0" y="5411"/>
                </a:lnTo>
                <a:cubicBezTo>
                  <a:pt x="0" y="6440"/>
                  <a:pt x="841" y="7281"/>
                  <a:pt x="1870" y="7281"/>
                </a:cubicBezTo>
                <a:lnTo>
                  <a:pt x="1870" y="7281"/>
                </a:lnTo>
                <a:lnTo>
                  <a:pt x="1870" y="7281"/>
                </a:lnTo>
                <a:cubicBezTo>
                  <a:pt x="2887" y="7281"/>
                  <a:pt x="3721" y="6458"/>
                  <a:pt x="3739" y="5445"/>
                </a:cubicBezTo>
                <a:lnTo>
                  <a:pt x="3739" y="5445"/>
                </a:lnTo>
                <a:cubicBezTo>
                  <a:pt x="3739" y="5434"/>
                  <a:pt x="3739" y="5423"/>
                  <a:pt x="3739" y="5411"/>
                </a:cubicBezTo>
                <a:lnTo>
                  <a:pt x="3739" y="5396"/>
                </a:lnTo>
              </a:path>
            </a:pathLst>
          </a:custGeom>
          <a:solidFill>
            <a:schemeClr val="bg1">
              <a:lumMod val="65000"/>
            </a:schemeClr>
          </a:solidFill>
          <a:ln>
            <a:noFill/>
          </a:ln>
          <a:effectLst/>
        </p:spPr>
        <p:txBody>
          <a:bodyPr wrap="none" anchor="ctr"/>
          <a:lstStyle/>
          <a:p>
            <a:endParaRPr lang="en-US" sz="2654"/>
          </a:p>
        </p:txBody>
      </p:sp>
      <p:sp>
        <p:nvSpPr>
          <p:cNvPr id="15" name="Freeform 3">
            <a:extLst>
              <a:ext uri="{FF2B5EF4-FFF2-40B4-BE49-F238E27FC236}">
                <a16:creationId xmlns:a16="http://schemas.microsoft.com/office/drawing/2014/main" id="{8DD3F45A-DB25-1B42-97EB-516489D869B1}"/>
              </a:ext>
            </a:extLst>
          </p:cNvPr>
          <p:cNvSpPr>
            <a:spLocks noChangeArrowheads="1"/>
          </p:cNvSpPr>
          <p:nvPr/>
        </p:nvSpPr>
        <p:spPr bwMode="auto">
          <a:xfrm>
            <a:off x="3925800" y="2362201"/>
            <a:ext cx="2542663" cy="3685631"/>
          </a:xfrm>
          <a:custGeom>
            <a:avLst/>
            <a:gdLst>
              <a:gd name="T0" fmla="*/ 4223 w 5024"/>
              <a:gd name="T1" fmla="*/ 5370 h 7282"/>
              <a:gd name="T2" fmla="*/ 3969 w 5024"/>
              <a:gd name="T3" fmla="*/ 5443 h 7282"/>
              <a:gd name="T4" fmla="*/ 3844 w 5024"/>
              <a:gd name="T5" fmla="*/ 5410 h 7282"/>
              <a:gd name="T6" fmla="*/ 3843 w 5024"/>
              <a:gd name="T7" fmla="*/ 5410 h 7282"/>
              <a:gd name="T8" fmla="*/ 3832 w 5024"/>
              <a:gd name="T9" fmla="*/ 5403 h 7282"/>
              <a:gd name="T10" fmla="*/ 3827 w 5024"/>
              <a:gd name="T11" fmla="*/ 5399 h 7282"/>
              <a:gd name="T12" fmla="*/ 3819 w 5024"/>
              <a:gd name="T13" fmla="*/ 5393 h 7282"/>
              <a:gd name="T14" fmla="*/ 3783 w 5024"/>
              <a:gd name="T15" fmla="*/ 5359 h 7282"/>
              <a:gd name="T16" fmla="*/ 3795 w 5024"/>
              <a:gd name="T17" fmla="*/ 4931 h 7282"/>
              <a:gd name="T18" fmla="*/ 3889 w 5024"/>
              <a:gd name="T19" fmla="*/ 4873 h 7282"/>
              <a:gd name="T20" fmla="*/ 4223 w 5024"/>
              <a:gd name="T21" fmla="*/ 4938 h 7282"/>
              <a:gd name="T22" fmla="*/ 4336 w 5024"/>
              <a:gd name="T23" fmla="*/ 4933 h 7282"/>
              <a:gd name="T24" fmla="*/ 4382 w 5024"/>
              <a:gd name="T25" fmla="*/ 4880 h 7282"/>
              <a:gd name="T26" fmla="*/ 4398 w 5024"/>
              <a:gd name="T27" fmla="*/ 2356 h 7282"/>
              <a:gd name="T28" fmla="*/ 4405 w 5024"/>
              <a:gd name="T29" fmla="*/ 2352 h 7282"/>
              <a:gd name="T30" fmla="*/ 4772 w 5024"/>
              <a:gd name="T31" fmla="*/ 2424 h 7282"/>
              <a:gd name="T32" fmla="*/ 4851 w 5024"/>
              <a:gd name="T33" fmla="*/ 2412 h 7282"/>
              <a:gd name="T34" fmla="*/ 5023 w 5024"/>
              <a:gd name="T35" fmla="*/ 2134 h 7282"/>
              <a:gd name="T36" fmla="*/ 4958 w 5024"/>
              <a:gd name="T37" fmla="*/ 1926 h 7282"/>
              <a:gd name="T38" fmla="*/ 4920 w 5024"/>
              <a:gd name="T39" fmla="*/ 1889 h 7282"/>
              <a:gd name="T40" fmla="*/ 4914 w 5024"/>
              <a:gd name="T41" fmla="*/ 1885 h 7282"/>
              <a:gd name="T42" fmla="*/ 4905 w 5024"/>
              <a:gd name="T43" fmla="*/ 1880 h 7282"/>
              <a:gd name="T44" fmla="*/ 4898 w 5024"/>
              <a:gd name="T45" fmla="*/ 1875 h 7282"/>
              <a:gd name="T46" fmla="*/ 4786 w 5024"/>
              <a:gd name="T47" fmla="*/ 1843 h 7282"/>
              <a:gd name="T48" fmla="*/ 4772 w 5024"/>
              <a:gd name="T49" fmla="*/ 1843 h 7282"/>
              <a:gd name="T50" fmla="*/ 4403 w 5024"/>
              <a:gd name="T51" fmla="*/ 1910 h 7282"/>
              <a:gd name="T52" fmla="*/ 4382 w 5024"/>
              <a:gd name="T53" fmla="*/ 1870 h 7282"/>
              <a:gd name="T54" fmla="*/ 2512 w 5024"/>
              <a:gd name="T55" fmla="*/ 0 h 7282"/>
              <a:gd name="T56" fmla="*/ 643 w 5024"/>
              <a:gd name="T57" fmla="*/ 1871 h 7282"/>
              <a:gd name="T58" fmla="*/ 667 w 5024"/>
              <a:gd name="T59" fmla="*/ 1891 h 7282"/>
              <a:gd name="T60" fmla="*/ 1036 w 5024"/>
              <a:gd name="T61" fmla="*/ 1824 h 7282"/>
              <a:gd name="T62" fmla="*/ 1050 w 5024"/>
              <a:gd name="T63" fmla="*/ 1824 h 7282"/>
              <a:gd name="T64" fmla="*/ 1162 w 5024"/>
              <a:gd name="T65" fmla="*/ 1855 h 7282"/>
              <a:gd name="T66" fmla="*/ 1169 w 5024"/>
              <a:gd name="T67" fmla="*/ 1860 h 7282"/>
              <a:gd name="T68" fmla="*/ 1178 w 5024"/>
              <a:gd name="T69" fmla="*/ 1866 h 7282"/>
              <a:gd name="T70" fmla="*/ 1184 w 5024"/>
              <a:gd name="T71" fmla="*/ 1871 h 7282"/>
              <a:gd name="T72" fmla="*/ 1221 w 5024"/>
              <a:gd name="T73" fmla="*/ 1907 h 7282"/>
              <a:gd name="T74" fmla="*/ 1286 w 5024"/>
              <a:gd name="T75" fmla="*/ 2114 h 7282"/>
              <a:gd name="T76" fmla="*/ 1116 w 5024"/>
              <a:gd name="T77" fmla="*/ 2393 h 7282"/>
              <a:gd name="T78" fmla="*/ 1036 w 5024"/>
              <a:gd name="T79" fmla="*/ 2405 h 7282"/>
              <a:gd name="T80" fmla="*/ 669 w 5024"/>
              <a:gd name="T81" fmla="*/ 2332 h 7282"/>
              <a:gd name="T82" fmla="*/ 663 w 5024"/>
              <a:gd name="T83" fmla="*/ 2337 h 7282"/>
              <a:gd name="T84" fmla="*/ 643 w 5024"/>
              <a:gd name="T85" fmla="*/ 4911 h 7282"/>
              <a:gd name="T86" fmla="*/ 617 w 5024"/>
              <a:gd name="T87" fmla="*/ 4933 h 7282"/>
              <a:gd name="T88" fmla="*/ 504 w 5024"/>
              <a:gd name="T89" fmla="*/ 4938 h 7282"/>
              <a:gd name="T90" fmla="*/ 170 w 5024"/>
              <a:gd name="T91" fmla="*/ 4873 h 7282"/>
              <a:gd name="T92" fmla="*/ 76 w 5024"/>
              <a:gd name="T93" fmla="*/ 4931 h 7282"/>
              <a:gd name="T94" fmla="*/ 64 w 5024"/>
              <a:gd name="T95" fmla="*/ 5359 h 7282"/>
              <a:gd name="T96" fmla="*/ 100 w 5024"/>
              <a:gd name="T97" fmla="*/ 5393 h 7282"/>
              <a:gd name="T98" fmla="*/ 108 w 5024"/>
              <a:gd name="T99" fmla="*/ 5399 h 7282"/>
              <a:gd name="T100" fmla="*/ 113 w 5024"/>
              <a:gd name="T101" fmla="*/ 5403 h 7282"/>
              <a:gd name="T102" fmla="*/ 124 w 5024"/>
              <a:gd name="T103" fmla="*/ 5410 h 7282"/>
              <a:gd name="T104" fmla="*/ 125 w 5024"/>
              <a:gd name="T105" fmla="*/ 5410 h 7282"/>
              <a:gd name="T106" fmla="*/ 250 w 5024"/>
              <a:gd name="T107" fmla="*/ 5443 h 7282"/>
              <a:gd name="T108" fmla="*/ 505 w 5024"/>
              <a:gd name="T109" fmla="*/ 5370 h 7282"/>
              <a:gd name="T110" fmla="*/ 643 w 5024"/>
              <a:gd name="T111" fmla="*/ 5396 h 7282"/>
              <a:gd name="T112" fmla="*/ 643 w 5024"/>
              <a:gd name="T113" fmla="*/ 5445 h 7282"/>
              <a:gd name="T114" fmla="*/ 644 w 5024"/>
              <a:gd name="T115" fmla="*/ 5446 h 7282"/>
              <a:gd name="T116" fmla="*/ 2512 w 5024"/>
              <a:gd name="T117" fmla="*/ 7281 h 7282"/>
              <a:gd name="T118" fmla="*/ 4337 w 5024"/>
              <a:gd name="T119" fmla="*/ 5375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24" h="7282">
                <a:moveTo>
                  <a:pt x="4337" y="5375"/>
                </a:moveTo>
                <a:lnTo>
                  <a:pt x="4337" y="5375"/>
                </a:lnTo>
                <a:cubicBezTo>
                  <a:pt x="4303" y="5354"/>
                  <a:pt x="4261" y="5351"/>
                  <a:pt x="4223" y="5370"/>
                </a:cubicBezTo>
                <a:lnTo>
                  <a:pt x="4223" y="5370"/>
                </a:lnTo>
                <a:cubicBezTo>
                  <a:pt x="4130" y="5415"/>
                  <a:pt x="4035" y="5443"/>
                  <a:pt x="3969" y="5443"/>
                </a:cubicBezTo>
                <a:lnTo>
                  <a:pt x="3969" y="5443"/>
                </a:lnTo>
                <a:cubicBezTo>
                  <a:pt x="3964" y="5443"/>
                  <a:pt x="3959" y="5443"/>
                  <a:pt x="3955" y="5442"/>
                </a:cubicBezTo>
                <a:lnTo>
                  <a:pt x="3955" y="5442"/>
                </a:lnTo>
                <a:cubicBezTo>
                  <a:pt x="3913" y="5440"/>
                  <a:pt x="3876" y="5429"/>
                  <a:pt x="3844" y="5410"/>
                </a:cubicBezTo>
                <a:lnTo>
                  <a:pt x="3844" y="5410"/>
                </a:lnTo>
                <a:lnTo>
                  <a:pt x="3843" y="5410"/>
                </a:lnTo>
                <a:lnTo>
                  <a:pt x="3843" y="5410"/>
                </a:lnTo>
                <a:cubicBezTo>
                  <a:pt x="3840" y="5409"/>
                  <a:pt x="3838" y="5407"/>
                  <a:pt x="3836" y="5406"/>
                </a:cubicBezTo>
                <a:lnTo>
                  <a:pt x="3836" y="5406"/>
                </a:lnTo>
                <a:cubicBezTo>
                  <a:pt x="3834" y="5404"/>
                  <a:pt x="3833" y="5404"/>
                  <a:pt x="3832" y="5403"/>
                </a:cubicBezTo>
                <a:lnTo>
                  <a:pt x="3832" y="5403"/>
                </a:lnTo>
                <a:cubicBezTo>
                  <a:pt x="3831" y="5402"/>
                  <a:pt x="3829" y="5401"/>
                  <a:pt x="3827" y="5399"/>
                </a:cubicBezTo>
                <a:lnTo>
                  <a:pt x="3827" y="5399"/>
                </a:lnTo>
                <a:cubicBezTo>
                  <a:pt x="3825" y="5398"/>
                  <a:pt x="3823" y="5397"/>
                  <a:pt x="3821" y="5395"/>
                </a:cubicBezTo>
                <a:lnTo>
                  <a:pt x="3821" y="5395"/>
                </a:lnTo>
                <a:cubicBezTo>
                  <a:pt x="3820" y="5395"/>
                  <a:pt x="3819" y="5394"/>
                  <a:pt x="3819" y="5393"/>
                </a:cubicBezTo>
                <a:lnTo>
                  <a:pt x="3819" y="5393"/>
                </a:lnTo>
                <a:cubicBezTo>
                  <a:pt x="3806" y="5384"/>
                  <a:pt x="3794" y="5372"/>
                  <a:pt x="3783" y="5359"/>
                </a:cubicBezTo>
                <a:lnTo>
                  <a:pt x="3783" y="5359"/>
                </a:lnTo>
                <a:cubicBezTo>
                  <a:pt x="3741" y="5307"/>
                  <a:pt x="3718" y="5234"/>
                  <a:pt x="3718" y="5152"/>
                </a:cubicBezTo>
                <a:lnTo>
                  <a:pt x="3718" y="5152"/>
                </a:lnTo>
                <a:cubicBezTo>
                  <a:pt x="3718" y="5058"/>
                  <a:pt x="3746" y="4982"/>
                  <a:pt x="3795" y="4931"/>
                </a:cubicBezTo>
                <a:lnTo>
                  <a:pt x="3795" y="4931"/>
                </a:lnTo>
                <a:cubicBezTo>
                  <a:pt x="3821" y="4904"/>
                  <a:pt x="3853" y="4884"/>
                  <a:pt x="3889" y="4873"/>
                </a:cubicBezTo>
                <a:lnTo>
                  <a:pt x="3889" y="4873"/>
                </a:lnTo>
                <a:cubicBezTo>
                  <a:pt x="3914" y="4865"/>
                  <a:pt x="3941" y="4861"/>
                  <a:pt x="3969" y="4861"/>
                </a:cubicBezTo>
                <a:lnTo>
                  <a:pt x="3969" y="4861"/>
                </a:lnTo>
                <a:cubicBezTo>
                  <a:pt x="4033" y="4861"/>
                  <a:pt x="4128" y="4890"/>
                  <a:pt x="4223" y="4938"/>
                </a:cubicBezTo>
                <a:lnTo>
                  <a:pt x="4223" y="4938"/>
                </a:lnTo>
                <a:cubicBezTo>
                  <a:pt x="4259" y="4956"/>
                  <a:pt x="4301" y="4954"/>
                  <a:pt x="4336" y="4933"/>
                </a:cubicBezTo>
                <a:lnTo>
                  <a:pt x="4336" y="4933"/>
                </a:lnTo>
                <a:cubicBezTo>
                  <a:pt x="4338" y="4932"/>
                  <a:pt x="4341" y="4931"/>
                  <a:pt x="4342" y="4929"/>
                </a:cubicBezTo>
                <a:lnTo>
                  <a:pt x="4342" y="4929"/>
                </a:lnTo>
                <a:cubicBezTo>
                  <a:pt x="4360" y="4916"/>
                  <a:pt x="4374" y="4899"/>
                  <a:pt x="4382" y="4880"/>
                </a:cubicBezTo>
                <a:lnTo>
                  <a:pt x="4382" y="2371"/>
                </a:lnTo>
                <a:lnTo>
                  <a:pt x="4382" y="2371"/>
                </a:lnTo>
                <a:cubicBezTo>
                  <a:pt x="4388" y="2366"/>
                  <a:pt x="4392" y="2361"/>
                  <a:pt x="4398" y="2356"/>
                </a:cubicBezTo>
                <a:lnTo>
                  <a:pt x="4398" y="2356"/>
                </a:lnTo>
                <a:cubicBezTo>
                  <a:pt x="4401" y="2355"/>
                  <a:pt x="4403" y="2353"/>
                  <a:pt x="4405" y="2352"/>
                </a:cubicBezTo>
                <a:lnTo>
                  <a:pt x="4405" y="2352"/>
                </a:lnTo>
                <a:cubicBezTo>
                  <a:pt x="4440" y="2331"/>
                  <a:pt x="4482" y="2329"/>
                  <a:pt x="4518" y="2347"/>
                </a:cubicBezTo>
                <a:lnTo>
                  <a:pt x="4518" y="2347"/>
                </a:lnTo>
                <a:cubicBezTo>
                  <a:pt x="4613" y="2395"/>
                  <a:pt x="4708" y="2424"/>
                  <a:pt x="4772" y="2424"/>
                </a:cubicBezTo>
                <a:lnTo>
                  <a:pt x="4772" y="2424"/>
                </a:lnTo>
                <a:cubicBezTo>
                  <a:pt x="4801" y="2424"/>
                  <a:pt x="4827" y="2421"/>
                  <a:pt x="4851" y="2412"/>
                </a:cubicBezTo>
                <a:lnTo>
                  <a:pt x="4851" y="2412"/>
                </a:lnTo>
                <a:cubicBezTo>
                  <a:pt x="4888" y="2401"/>
                  <a:pt x="4920" y="2381"/>
                  <a:pt x="4946" y="2354"/>
                </a:cubicBezTo>
                <a:lnTo>
                  <a:pt x="4946" y="2354"/>
                </a:lnTo>
                <a:cubicBezTo>
                  <a:pt x="4995" y="2303"/>
                  <a:pt x="5023" y="2227"/>
                  <a:pt x="5023" y="2134"/>
                </a:cubicBezTo>
                <a:lnTo>
                  <a:pt x="5023" y="2134"/>
                </a:lnTo>
                <a:cubicBezTo>
                  <a:pt x="5023" y="2052"/>
                  <a:pt x="5000" y="1978"/>
                  <a:pt x="4958" y="1926"/>
                </a:cubicBezTo>
                <a:lnTo>
                  <a:pt x="4958" y="1926"/>
                </a:lnTo>
                <a:cubicBezTo>
                  <a:pt x="4947" y="1913"/>
                  <a:pt x="4935" y="1902"/>
                  <a:pt x="4922" y="1891"/>
                </a:cubicBezTo>
                <a:lnTo>
                  <a:pt x="4922" y="1891"/>
                </a:lnTo>
                <a:cubicBezTo>
                  <a:pt x="4921" y="1891"/>
                  <a:pt x="4921" y="1890"/>
                  <a:pt x="4920" y="1889"/>
                </a:cubicBezTo>
                <a:lnTo>
                  <a:pt x="4920" y="1889"/>
                </a:lnTo>
                <a:cubicBezTo>
                  <a:pt x="4918" y="1888"/>
                  <a:pt x="4916" y="1887"/>
                  <a:pt x="4914" y="1885"/>
                </a:cubicBezTo>
                <a:lnTo>
                  <a:pt x="4914" y="1885"/>
                </a:lnTo>
                <a:cubicBezTo>
                  <a:pt x="4912" y="1884"/>
                  <a:pt x="4911" y="1883"/>
                  <a:pt x="4909" y="1882"/>
                </a:cubicBezTo>
                <a:lnTo>
                  <a:pt x="4909" y="1882"/>
                </a:lnTo>
                <a:cubicBezTo>
                  <a:pt x="4908" y="1881"/>
                  <a:pt x="4906" y="1881"/>
                  <a:pt x="4905" y="1880"/>
                </a:cubicBezTo>
                <a:lnTo>
                  <a:pt x="4905" y="1880"/>
                </a:lnTo>
                <a:cubicBezTo>
                  <a:pt x="4903" y="1878"/>
                  <a:pt x="4900" y="1877"/>
                  <a:pt x="4898" y="1875"/>
                </a:cubicBezTo>
                <a:lnTo>
                  <a:pt x="4898" y="1875"/>
                </a:lnTo>
                <a:cubicBezTo>
                  <a:pt x="4897" y="1875"/>
                  <a:pt x="4897" y="1875"/>
                  <a:pt x="4897" y="1874"/>
                </a:cubicBezTo>
                <a:lnTo>
                  <a:pt x="4897" y="1874"/>
                </a:lnTo>
                <a:cubicBezTo>
                  <a:pt x="4865" y="1856"/>
                  <a:pt x="4828" y="1846"/>
                  <a:pt x="4786" y="1843"/>
                </a:cubicBezTo>
                <a:lnTo>
                  <a:pt x="4786" y="1843"/>
                </a:lnTo>
                <a:cubicBezTo>
                  <a:pt x="4782" y="1843"/>
                  <a:pt x="4777" y="1843"/>
                  <a:pt x="4772" y="1843"/>
                </a:cubicBezTo>
                <a:lnTo>
                  <a:pt x="4772" y="1843"/>
                </a:lnTo>
                <a:cubicBezTo>
                  <a:pt x="4707" y="1843"/>
                  <a:pt x="4611" y="1870"/>
                  <a:pt x="4518" y="1916"/>
                </a:cubicBezTo>
                <a:lnTo>
                  <a:pt x="4518" y="1916"/>
                </a:lnTo>
                <a:cubicBezTo>
                  <a:pt x="4481" y="1934"/>
                  <a:pt x="4438" y="1932"/>
                  <a:pt x="4403" y="1910"/>
                </a:cubicBezTo>
                <a:lnTo>
                  <a:pt x="4403" y="1910"/>
                </a:lnTo>
                <a:cubicBezTo>
                  <a:pt x="4395" y="1905"/>
                  <a:pt x="4389" y="1899"/>
                  <a:pt x="4382" y="1892"/>
                </a:cubicBezTo>
                <a:lnTo>
                  <a:pt x="4382" y="1870"/>
                </a:lnTo>
                <a:lnTo>
                  <a:pt x="4382" y="1870"/>
                </a:lnTo>
                <a:cubicBezTo>
                  <a:pt x="4382" y="841"/>
                  <a:pt x="3540" y="0"/>
                  <a:pt x="2512" y="0"/>
                </a:cubicBezTo>
                <a:lnTo>
                  <a:pt x="2512" y="0"/>
                </a:lnTo>
                <a:lnTo>
                  <a:pt x="2512" y="0"/>
                </a:lnTo>
                <a:cubicBezTo>
                  <a:pt x="1484" y="0"/>
                  <a:pt x="643" y="841"/>
                  <a:pt x="643" y="1870"/>
                </a:cubicBezTo>
                <a:lnTo>
                  <a:pt x="643" y="1871"/>
                </a:lnTo>
                <a:lnTo>
                  <a:pt x="643" y="1871"/>
                </a:lnTo>
                <a:cubicBezTo>
                  <a:pt x="650" y="1878"/>
                  <a:pt x="658" y="1885"/>
                  <a:pt x="667" y="1891"/>
                </a:cubicBezTo>
                <a:lnTo>
                  <a:pt x="667" y="1891"/>
                </a:lnTo>
                <a:cubicBezTo>
                  <a:pt x="702" y="1912"/>
                  <a:pt x="744" y="1915"/>
                  <a:pt x="782" y="1896"/>
                </a:cubicBezTo>
                <a:lnTo>
                  <a:pt x="782" y="1896"/>
                </a:lnTo>
                <a:cubicBezTo>
                  <a:pt x="875" y="1851"/>
                  <a:pt x="970" y="1824"/>
                  <a:pt x="1036" y="1824"/>
                </a:cubicBezTo>
                <a:lnTo>
                  <a:pt x="1036" y="1824"/>
                </a:lnTo>
                <a:cubicBezTo>
                  <a:pt x="1041" y="1824"/>
                  <a:pt x="1046" y="1824"/>
                  <a:pt x="1050" y="1824"/>
                </a:cubicBezTo>
                <a:lnTo>
                  <a:pt x="1050" y="1824"/>
                </a:lnTo>
                <a:cubicBezTo>
                  <a:pt x="1092" y="1826"/>
                  <a:pt x="1129" y="1837"/>
                  <a:pt x="1161" y="1855"/>
                </a:cubicBezTo>
                <a:lnTo>
                  <a:pt x="1161" y="1855"/>
                </a:lnTo>
                <a:cubicBezTo>
                  <a:pt x="1162" y="1855"/>
                  <a:pt x="1162" y="1855"/>
                  <a:pt x="1162" y="1855"/>
                </a:cubicBezTo>
                <a:lnTo>
                  <a:pt x="1162" y="1855"/>
                </a:lnTo>
                <a:cubicBezTo>
                  <a:pt x="1165" y="1857"/>
                  <a:pt x="1167" y="1859"/>
                  <a:pt x="1169" y="1860"/>
                </a:cubicBezTo>
                <a:lnTo>
                  <a:pt x="1169" y="1860"/>
                </a:lnTo>
                <a:cubicBezTo>
                  <a:pt x="1171" y="1861"/>
                  <a:pt x="1172" y="1862"/>
                  <a:pt x="1173" y="1863"/>
                </a:cubicBezTo>
                <a:lnTo>
                  <a:pt x="1173" y="1863"/>
                </a:lnTo>
                <a:cubicBezTo>
                  <a:pt x="1174" y="1864"/>
                  <a:pt x="1176" y="1865"/>
                  <a:pt x="1178" y="1866"/>
                </a:cubicBezTo>
                <a:lnTo>
                  <a:pt x="1178" y="1866"/>
                </a:lnTo>
                <a:cubicBezTo>
                  <a:pt x="1180" y="1868"/>
                  <a:pt x="1182" y="1869"/>
                  <a:pt x="1184" y="1871"/>
                </a:cubicBezTo>
                <a:lnTo>
                  <a:pt x="1184" y="1871"/>
                </a:lnTo>
                <a:cubicBezTo>
                  <a:pt x="1185" y="1871"/>
                  <a:pt x="1185" y="1872"/>
                  <a:pt x="1186" y="1872"/>
                </a:cubicBezTo>
                <a:lnTo>
                  <a:pt x="1186" y="1872"/>
                </a:lnTo>
                <a:cubicBezTo>
                  <a:pt x="1199" y="1882"/>
                  <a:pt x="1211" y="1894"/>
                  <a:pt x="1221" y="1907"/>
                </a:cubicBezTo>
                <a:lnTo>
                  <a:pt x="1221" y="1907"/>
                </a:lnTo>
                <a:cubicBezTo>
                  <a:pt x="1264" y="1959"/>
                  <a:pt x="1286" y="2032"/>
                  <a:pt x="1286" y="2114"/>
                </a:cubicBezTo>
                <a:lnTo>
                  <a:pt x="1286" y="2114"/>
                </a:lnTo>
                <a:cubicBezTo>
                  <a:pt x="1286" y="2208"/>
                  <a:pt x="1259" y="2284"/>
                  <a:pt x="1210" y="2335"/>
                </a:cubicBezTo>
                <a:lnTo>
                  <a:pt x="1210" y="2335"/>
                </a:lnTo>
                <a:cubicBezTo>
                  <a:pt x="1184" y="2362"/>
                  <a:pt x="1152" y="2381"/>
                  <a:pt x="1116" y="2393"/>
                </a:cubicBezTo>
                <a:lnTo>
                  <a:pt x="1116" y="2393"/>
                </a:lnTo>
                <a:cubicBezTo>
                  <a:pt x="1091" y="2401"/>
                  <a:pt x="1065" y="2405"/>
                  <a:pt x="1036" y="2405"/>
                </a:cubicBezTo>
                <a:lnTo>
                  <a:pt x="1036" y="2405"/>
                </a:lnTo>
                <a:cubicBezTo>
                  <a:pt x="972" y="2405"/>
                  <a:pt x="877" y="2376"/>
                  <a:pt x="782" y="2328"/>
                </a:cubicBezTo>
                <a:lnTo>
                  <a:pt x="782" y="2328"/>
                </a:lnTo>
                <a:cubicBezTo>
                  <a:pt x="746" y="2310"/>
                  <a:pt x="703" y="2311"/>
                  <a:pt x="669" y="2332"/>
                </a:cubicBezTo>
                <a:lnTo>
                  <a:pt x="669" y="2332"/>
                </a:lnTo>
                <a:cubicBezTo>
                  <a:pt x="667" y="2334"/>
                  <a:pt x="664" y="2336"/>
                  <a:pt x="663" y="2337"/>
                </a:cubicBezTo>
                <a:lnTo>
                  <a:pt x="663" y="2337"/>
                </a:lnTo>
                <a:cubicBezTo>
                  <a:pt x="655" y="2342"/>
                  <a:pt x="649" y="2348"/>
                  <a:pt x="643" y="2354"/>
                </a:cubicBezTo>
                <a:lnTo>
                  <a:pt x="643" y="4911"/>
                </a:lnTo>
                <a:lnTo>
                  <a:pt x="643" y="4911"/>
                </a:lnTo>
                <a:cubicBezTo>
                  <a:pt x="638" y="4918"/>
                  <a:pt x="631" y="4924"/>
                  <a:pt x="623" y="4929"/>
                </a:cubicBezTo>
                <a:lnTo>
                  <a:pt x="623" y="4929"/>
                </a:lnTo>
                <a:cubicBezTo>
                  <a:pt x="622" y="4931"/>
                  <a:pt x="620" y="4932"/>
                  <a:pt x="617" y="4933"/>
                </a:cubicBezTo>
                <a:lnTo>
                  <a:pt x="617" y="4933"/>
                </a:lnTo>
                <a:cubicBezTo>
                  <a:pt x="582" y="4954"/>
                  <a:pt x="540" y="4956"/>
                  <a:pt x="504" y="4938"/>
                </a:cubicBezTo>
                <a:lnTo>
                  <a:pt x="504" y="4938"/>
                </a:lnTo>
                <a:cubicBezTo>
                  <a:pt x="409" y="4890"/>
                  <a:pt x="314" y="4861"/>
                  <a:pt x="250" y="4861"/>
                </a:cubicBezTo>
                <a:lnTo>
                  <a:pt x="250" y="4861"/>
                </a:lnTo>
                <a:cubicBezTo>
                  <a:pt x="221" y="4861"/>
                  <a:pt x="195" y="4865"/>
                  <a:pt x="170" y="4873"/>
                </a:cubicBezTo>
                <a:lnTo>
                  <a:pt x="170" y="4873"/>
                </a:lnTo>
                <a:cubicBezTo>
                  <a:pt x="134" y="4884"/>
                  <a:pt x="102" y="4904"/>
                  <a:pt x="76" y="4931"/>
                </a:cubicBezTo>
                <a:lnTo>
                  <a:pt x="76" y="4931"/>
                </a:lnTo>
                <a:cubicBezTo>
                  <a:pt x="27" y="4982"/>
                  <a:pt x="0" y="5058"/>
                  <a:pt x="0" y="5152"/>
                </a:cubicBezTo>
                <a:lnTo>
                  <a:pt x="0" y="5152"/>
                </a:lnTo>
                <a:cubicBezTo>
                  <a:pt x="0" y="5234"/>
                  <a:pt x="23" y="5307"/>
                  <a:pt x="64" y="5359"/>
                </a:cubicBezTo>
                <a:lnTo>
                  <a:pt x="64" y="5359"/>
                </a:lnTo>
                <a:cubicBezTo>
                  <a:pt x="75" y="5372"/>
                  <a:pt x="87" y="5384"/>
                  <a:pt x="100" y="5393"/>
                </a:cubicBezTo>
                <a:lnTo>
                  <a:pt x="100" y="5393"/>
                </a:lnTo>
                <a:cubicBezTo>
                  <a:pt x="100" y="5394"/>
                  <a:pt x="101" y="5395"/>
                  <a:pt x="102" y="5395"/>
                </a:cubicBezTo>
                <a:lnTo>
                  <a:pt x="102" y="5395"/>
                </a:lnTo>
                <a:cubicBezTo>
                  <a:pt x="104" y="5397"/>
                  <a:pt x="106" y="5398"/>
                  <a:pt x="108" y="5399"/>
                </a:cubicBezTo>
                <a:lnTo>
                  <a:pt x="108" y="5399"/>
                </a:lnTo>
                <a:cubicBezTo>
                  <a:pt x="110" y="5401"/>
                  <a:pt x="111" y="5402"/>
                  <a:pt x="113" y="5403"/>
                </a:cubicBezTo>
                <a:lnTo>
                  <a:pt x="113" y="5403"/>
                </a:lnTo>
                <a:cubicBezTo>
                  <a:pt x="114" y="5404"/>
                  <a:pt x="115" y="5404"/>
                  <a:pt x="116" y="5406"/>
                </a:cubicBezTo>
                <a:lnTo>
                  <a:pt x="116" y="5406"/>
                </a:lnTo>
                <a:cubicBezTo>
                  <a:pt x="119" y="5407"/>
                  <a:pt x="122" y="5409"/>
                  <a:pt x="124" y="5410"/>
                </a:cubicBezTo>
                <a:lnTo>
                  <a:pt x="124" y="5410"/>
                </a:lnTo>
                <a:lnTo>
                  <a:pt x="125" y="5410"/>
                </a:lnTo>
                <a:lnTo>
                  <a:pt x="125" y="5410"/>
                </a:lnTo>
                <a:cubicBezTo>
                  <a:pt x="157" y="5429"/>
                  <a:pt x="194" y="5440"/>
                  <a:pt x="236" y="5442"/>
                </a:cubicBezTo>
                <a:lnTo>
                  <a:pt x="236" y="5442"/>
                </a:lnTo>
                <a:cubicBezTo>
                  <a:pt x="241" y="5443"/>
                  <a:pt x="245" y="5443"/>
                  <a:pt x="250" y="5443"/>
                </a:cubicBezTo>
                <a:lnTo>
                  <a:pt x="250" y="5443"/>
                </a:lnTo>
                <a:cubicBezTo>
                  <a:pt x="316" y="5443"/>
                  <a:pt x="411" y="5415"/>
                  <a:pt x="505" y="5370"/>
                </a:cubicBezTo>
                <a:lnTo>
                  <a:pt x="505" y="5370"/>
                </a:lnTo>
                <a:cubicBezTo>
                  <a:pt x="541" y="5351"/>
                  <a:pt x="584" y="5354"/>
                  <a:pt x="619" y="5375"/>
                </a:cubicBezTo>
                <a:lnTo>
                  <a:pt x="619" y="5375"/>
                </a:lnTo>
                <a:cubicBezTo>
                  <a:pt x="628" y="5381"/>
                  <a:pt x="636" y="5388"/>
                  <a:pt x="643" y="5396"/>
                </a:cubicBezTo>
                <a:lnTo>
                  <a:pt x="643" y="5411"/>
                </a:lnTo>
                <a:lnTo>
                  <a:pt x="643" y="5411"/>
                </a:lnTo>
                <a:cubicBezTo>
                  <a:pt x="643" y="5423"/>
                  <a:pt x="643" y="5434"/>
                  <a:pt x="643" y="5445"/>
                </a:cubicBezTo>
                <a:lnTo>
                  <a:pt x="643" y="5445"/>
                </a:lnTo>
                <a:cubicBezTo>
                  <a:pt x="643" y="5445"/>
                  <a:pt x="644" y="5445"/>
                  <a:pt x="644" y="5446"/>
                </a:cubicBezTo>
                <a:lnTo>
                  <a:pt x="644" y="5446"/>
                </a:lnTo>
                <a:cubicBezTo>
                  <a:pt x="663" y="6458"/>
                  <a:pt x="1496" y="7281"/>
                  <a:pt x="2512" y="7281"/>
                </a:cubicBezTo>
                <a:lnTo>
                  <a:pt x="2512" y="7281"/>
                </a:lnTo>
                <a:lnTo>
                  <a:pt x="2512" y="7281"/>
                </a:lnTo>
                <a:cubicBezTo>
                  <a:pt x="3536" y="7281"/>
                  <a:pt x="4374" y="6448"/>
                  <a:pt x="4382" y="5426"/>
                </a:cubicBezTo>
                <a:lnTo>
                  <a:pt x="4382" y="5426"/>
                </a:lnTo>
                <a:cubicBezTo>
                  <a:pt x="4373" y="5406"/>
                  <a:pt x="4358" y="5388"/>
                  <a:pt x="4337" y="5375"/>
                </a:cubicBezTo>
              </a:path>
            </a:pathLst>
          </a:custGeom>
          <a:solidFill>
            <a:srgbClr val="93B3D7"/>
          </a:solidFill>
          <a:ln>
            <a:noFill/>
          </a:ln>
          <a:effectLst/>
        </p:spPr>
        <p:txBody>
          <a:bodyPr wrap="none" anchor="ctr"/>
          <a:lstStyle/>
          <a:p>
            <a:endParaRPr lang="en-US" sz="2654"/>
          </a:p>
        </p:txBody>
      </p:sp>
      <p:sp>
        <p:nvSpPr>
          <p:cNvPr id="17" name="Freeform 5">
            <a:extLst>
              <a:ext uri="{FF2B5EF4-FFF2-40B4-BE49-F238E27FC236}">
                <a16:creationId xmlns:a16="http://schemas.microsoft.com/office/drawing/2014/main" id="{74C450D2-CA17-2B4E-A33F-0DFB3ED6E961}"/>
              </a:ext>
            </a:extLst>
          </p:cNvPr>
          <p:cNvSpPr>
            <a:spLocks noChangeArrowheads="1"/>
          </p:cNvSpPr>
          <p:nvPr/>
        </p:nvSpPr>
        <p:spPr bwMode="auto">
          <a:xfrm>
            <a:off x="5822022" y="2386069"/>
            <a:ext cx="2210041" cy="3661762"/>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endParaRPr lang="en-US" sz="2654"/>
          </a:p>
        </p:txBody>
      </p:sp>
      <p:sp>
        <p:nvSpPr>
          <p:cNvPr id="8" name="TextBox 7">
            <a:extLst>
              <a:ext uri="{FF2B5EF4-FFF2-40B4-BE49-F238E27FC236}">
                <a16:creationId xmlns:a16="http://schemas.microsoft.com/office/drawing/2014/main" id="{ECC7472B-F290-2D4B-9B21-95ABBEA7378C}"/>
              </a:ext>
            </a:extLst>
          </p:cNvPr>
          <p:cNvSpPr txBox="1"/>
          <p:nvPr/>
        </p:nvSpPr>
        <p:spPr>
          <a:xfrm>
            <a:off x="4280455" y="3238176"/>
            <a:ext cx="1877986" cy="2208297"/>
          </a:xfrm>
          <a:prstGeom prst="rect">
            <a:avLst/>
          </a:prstGeom>
          <a:noFill/>
        </p:spPr>
        <p:txBody>
          <a:bodyPr wrap="square" rtlCol="0" anchor="t">
            <a:spAutoFit/>
          </a:bodyPr>
          <a:lstStyle/>
          <a:p>
            <a:pPr algn="ctr">
              <a:lnSpc>
                <a:spcPts val="1463"/>
              </a:lnSpc>
            </a:pPr>
            <a:r>
              <a:rPr lang="en-US" sz="1400" spc="-12">
                <a:solidFill>
                  <a:schemeClr val="bg1"/>
                </a:solidFill>
                <a:latin typeface="Arial" panose="020B0604020202020204" pitchFamily="34" charset="0"/>
                <a:ea typeface="Source Sans Pro" panose="020B0503030403020204" pitchFamily="34" charset="0"/>
                <a:cs typeface="Arial" panose="020B0604020202020204" pitchFamily="34" charset="0"/>
              </a:rPr>
              <a:t>12. </a:t>
            </a:r>
            <a:r>
              <a:rPr lang="en-US" sz="1400">
                <a:solidFill>
                  <a:srgbClr val="0070C0"/>
                </a:solidFill>
              </a:rPr>
              <a:t>Ensure ICT allows</a:t>
            </a:r>
            <a:r>
              <a:rPr lang="en-US" sz="1400">
                <a:solidFill>
                  <a:schemeClr val="bg1"/>
                </a:solidFill>
              </a:rPr>
              <a:t>: </a:t>
            </a:r>
            <a:r>
              <a:rPr lang="en-US" sz="1400" err="1">
                <a:solidFill>
                  <a:schemeClr val="bg1"/>
                </a:solidFill>
              </a:rPr>
              <a:t>i</a:t>
            </a:r>
            <a:r>
              <a:rPr lang="en-US" sz="1400">
                <a:solidFill>
                  <a:schemeClr val="bg1"/>
                </a:solidFill>
              </a:rPr>
              <a:t>) balance of standardization and flexibility, ii) explanations, and iii) integration with the ICT for budget planning by other classifications, treasury, and strategic planning</a:t>
            </a:r>
            <a:endParaRPr lang="en-US" sz="1400" spc="-12">
              <a:solidFill>
                <a:schemeClr val="bg1"/>
              </a:solidFill>
              <a:latin typeface="Arial" panose="020B0604020202020204" pitchFamily="34" charset="0"/>
              <a:ea typeface="Source Sans Pro" panose="020B0503030403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4824889-5D72-7A44-94FC-8DCD9EB4B8FA}"/>
              </a:ext>
            </a:extLst>
          </p:cNvPr>
          <p:cNvSpPr txBox="1"/>
          <p:nvPr/>
        </p:nvSpPr>
        <p:spPr>
          <a:xfrm>
            <a:off x="4309953" y="2518605"/>
            <a:ext cx="1804753"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Strengthen     ICT support to PPB</a:t>
            </a:r>
          </a:p>
        </p:txBody>
      </p:sp>
      <p:sp>
        <p:nvSpPr>
          <p:cNvPr id="12" name="TextBox 11">
            <a:extLst>
              <a:ext uri="{FF2B5EF4-FFF2-40B4-BE49-F238E27FC236}">
                <a16:creationId xmlns:a16="http://schemas.microsoft.com/office/drawing/2014/main" id="{8B6AAFC4-08E3-D940-92A1-EB0B684D818F}"/>
              </a:ext>
            </a:extLst>
          </p:cNvPr>
          <p:cNvSpPr txBox="1"/>
          <p:nvPr/>
        </p:nvSpPr>
        <p:spPr>
          <a:xfrm>
            <a:off x="6182921" y="3573665"/>
            <a:ext cx="1842018" cy="1631216"/>
          </a:xfrm>
          <a:prstGeom prst="rect">
            <a:avLst/>
          </a:prstGeom>
          <a:noFill/>
        </p:spPr>
        <p:txBody>
          <a:bodyPr wrap="square" rtlCol="0" anchor="t">
            <a:spAutoFit/>
          </a:bodyPr>
          <a:lstStyle/>
          <a:p>
            <a:pPr algn="ctr">
              <a:lnSpc>
                <a:spcPts val="1463"/>
              </a:lnSpc>
            </a:pPr>
            <a:r>
              <a:rPr lang="en-US" sz="1400" dirty="0">
                <a:solidFill>
                  <a:schemeClr val="bg1"/>
                </a:solidFill>
                <a:latin typeface="Arial"/>
                <a:cs typeface="Arial"/>
              </a:rPr>
              <a:t>13. Where adequate performance data missing, gather it– including </a:t>
            </a:r>
            <a:r>
              <a:rPr lang="en-US" sz="1400" dirty="0">
                <a:solidFill>
                  <a:srgbClr val="0070C0"/>
                </a:solidFill>
                <a:latin typeface="Arial"/>
                <a:cs typeface="Arial"/>
              </a:rPr>
              <a:t>administrative data and external data collection</a:t>
            </a:r>
            <a:r>
              <a:rPr lang="en-US" sz="1400" dirty="0">
                <a:solidFill>
                  <a:schemeClr val="bg1"/>
                </a:solidFill>
                <a:latin typeface="Arial"/>
                <a:cs typeface="Arial"/>
              </a:rPr>
              <a:t> mechanisms</a:t>
            </a:r>
            <a:endParaRPr lang="en-US" sz="1400" spc="-12" dirty="0">
              <a:solidFill>
                <a:schemeClr val="bg1"/>
              </a:solidFill>
              <a:latin typeface="Arial"/>
              <a:ea typeface="Source Sans Pro" panose="020B0503030403020204" pitchFamily="34" charset="0"/>
              <a:cs typeface="Arial"/>
            </a:endParaRPr>
          </a:p>
        </p:txBody>
      </p:sp>
      <p:sp>
        <p:nvSpPr>
          <p:cNvPr id="13" name="TextBox 12">
            <a:extLst>
              <a:ext uri="{FF2B5EF4-FFF2-40B4-BE49-F238E27FC236}">
                <a16:creationId xmlns:a16="http://schemas.microsoft.com/office/drawing/2014/main" id="{E6D26270-6490-5748-8162-C0ECE6F58C99}"/>
              </a:ext>
            </a:extLst>
          </p:cNvPr>
          <p:cNvSpPr txBox="1"/>
          <p:nvPr/>
        </p:nvSpPr>
        <p:spPr>
          <a:xfrm>
            <a:off x="6174633" y="2642880"/>
            <a:ext cx="1858594"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Establish new data collection mechanisms</a:t>
            </a:r>
          </a:p>
        </p:txBody>
      </p:sp>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5" name="TextBox 24">
            <a:extLst>
              <a:ext uri="{FF2B5EF4-FFF2-40B4-BE49-F238E27FC236}">
                <a16:creationId xmlns:a16="http://schemas.microsoft.com/office/drawing/2014/main" id="{3B573161-5563-D74C-859E-E81849B5249E}"/>
              </a:ext>
            </a:extLst>
          </p:cNvPr>
          <p:cNvSpPr txBox="1"/>
          <p:nvPr/>
        </p:nvSpPr>
        <p:spPr>
          <a:xfrm>
            <a:off x="1276643" y="111904"/>
            <a:ext cx="7924800" cy="1077218"/>
          </a:xfrm>
          <a:prstGeom prst="rect">
            <a:avLst/>
          </a:prstGeom>
          <a:noFill/>
        </p:spPr>
        <p:txBody>
          <a:bodyPr wrap="square" rtlCol="0">
            <a:spAutoFit/>
          </a:bodyPr>
          <a:lstStyle/>
          <a:p>
            <a:pPr algn="ctr"/>
            <a:r>
              <a:rPr lang="en-US" sz="3200" b="1">
                <a:solidFill>
                  <a:srgbClr val="953735"/>
                </a:solidFill>
                <a:latin typeface="+mj-lt"/>
                <a:ea typeface="+mj-ea"/>
                <a:cs typeface="+mj-cs"/>
              </a:rPr>
              <a:t>Summary recommendations from the KP for PEMPAL countries</a:t>
            </a:r>
            <a:endParaRPr lang="en-US" sz="3200">
              <a:solidFill>
                <a:srgbClr val="002060"/>
              </a:solidFill>
              <a:latin typeface="+mj-lt"/>
              <a:ea typeface="+mj-ea"/>
              <a:cs typeface="+mj-cs"/>
            </a:endParaRPr>
          </a:p>
        </p:txBody>
      </p:sp>
      <p:sp>
        <p:nvSpPr>
          <p:cNvPr id="26" name="Rectangle 25">
            <a:extLst>
              <a:ext uri="{FF2B5EF4-FFF2-40B4-BE49-F238E27FC236}">
                <a16:creationId xmlns:a16="http://schemas.microsoft.com/office/drawing/2014/main" id="{FC265DAE-DD81-4644-83F2-7DDAA22145FA}"/>
              </a:ext>
            </a:extLst>
          </p:cNvPr>
          <p:cNvSpPr/>
          <p:nvPr/>
        </p:nvSpPr>
        <p:spPr>
          <a:xfrm>
            <a:off x="932656" y="1332640"/>
            <a:ext cx="8268787" cy="400110"/>
          </a:xfrm>
          <a:prstGeom prst="rect">
            <a:avLst/>
          </a:prstGeom>
        </p:spPr>
        <p:txBody>
          <a:bodyPr wrap="square">
            <a:spAutoFit/>
          </a:bodyPr>
          <a:lstStyle/>
          <a:p>
            <a:pPr algn="ctr">
              <a:spcBef>
                <a:spcPts val="0"/>
              </a:spcBef>
              <a:spcAft>
                <a:spcPts val="0"/>
              </a:spcAft>
            </a:pPr>
            <a:r>
              <a:rPr lang="en-US" sz="2000" b="1">
                <a:solidFill>
                  <a:srgbClr val="0070C0"/>
                </a:solidFill>
                <a:latin typeface="+mj-lt"/>
                <a:ea typeface="+mj-ea"/>
                <a:cs typeface="+mj-cs"/>
              </a:rPr>
              <a:t>Investing in human resources, data and supporting infrastructure</a:t>
            </a:r>
          </a:p>
        </p:txBody>
      </p:sp>
      <p:sp>
        <p:nvSpPr>
          <p:cNvPr id="27" name="TextBox 26">
            <a:extLst>
              <a:ext uri="{FF2B5EF4-FFF2-40B4-BE49-F238E27FC236}">
                <a16:creationId xmlns:a16="http://schemas.microsoft.com/office/drawing/2014/main" id="{75C7F425-A7ED-5246-9405-27448BC9C9FF}"/>
              </a:ext>
            </a:extLst>
          </p:cNvPr>
          <p:cNvSpPr txBox="1"/>
          <p:nvPr/>
        </p:nvSpPr>
        <p:spPr>
          <a:xfrm>
            <a:off x="2092890" y="2518605"/>
            <a:ext cx="2402910"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Ensure               continuous          capacity building</a:t>
            </a:r>
          </a:p>
        </p:txBody>
      </p:sp>
      <p:sp>
        <p:nvSpPr>
          <p:cNvPr id="28" name="TextBox 27">
            <a:extLst>
              <a:ext uri="{FF2B5EF4-FFF2-40B4-BE49-F238E27FC236}">
                <a16:creationId xmlns:a16="http://schemas.microsoft.com/office/drawing/2014/main" id="{124F95A8-4909-2F49-B2D9-257EBE113643}"/>
              </a:ext>
            </a:extLst>
          </p:cNvPr>
          <p:cNvSpPr txBox="1"/>
          <p:nvPr/>
        </p:nvSpPr>
        <p:spPr>
          <a:xfrm>
            <a:off x="2355352" y="3350608"/>
            <a:ext cx="1877986" cy="2354491"/>
          </a:xfrm>
          <a:prstGeom prst="rect">
            <a:avLst/>
          </a:prstGeom>
          <a:noFill/>
        </p:spPr>
        <p:txBody>
          <a:bodyPr wrap="square" rtlCol="0" anchor="t">
            <a:spAutoFit/>
          </a:bodyPr>
          <a:lstStyle/>
          <a:p>
            <a:pPr marL="0" indent="0" algn="ctr">
              <a:spcBef>
                <a:spcPts val="0"/>
              </a:spcBef>
              <a:buNone/>
            </a:pPr>
            <a:r>
              <a:rPr lang="en-US" sz="1400">
                <a:solidFill>
                  <a:schemeClr val="bg1"/>
                </a:solidFill>
              </a:rPr>
              <a:t>11. Provide </a:t>
            </a:r>
            <a:r>
              <a:rPr lang="en-US" sz="1400">
                <a:solidFill>
                  <a:srgbClr val="0070C0"/>
                </a:solidFill>
              </a:rPr>
              <a:t>strong and continuous technical capacity</a:t>
            </a:r>
            <a:r>
              <a:rPr lang="en-US" sz="1400">
                <a:solidFill>
                  <a:schemeClr val="bg1"/>
                </a:solidFill>
              </a:rPr>
              <a:t> building both internally in MFs and in the line ministries/agencies, </a:t>
            </a:r>
            <a:r>
              <a:rPr lang="en-US" sz="1400">
                <a:solidFill>
                  <a:srgbClr val="0070C0"/>
                </a:solidFill>
              </a:rPr>
              <a:t>led by or through    MF</a:t>
            </a:r>
          </a:p>
          <a:p>
            <a:pPr marL="0" indent="0" algn="just">
              <a:spcBef>
                <a:spcPts val="0"/>
              </a:spcBef>
              <a:buNone/>
            </a:pPr>
            <a:endParaRPr lang="en-US" sz="100">
              <a:solidFill>
                <a:schemeClr val="bg1"/>
              </a:solidFill>
            </a:endParaRPr>
          </a:p>
          <a:p>
            <a:pPr marL="0" indent="0" algn="just">
              <a:spcBef>
                <a:spcPts val="0"/>
              </a:spcBef>
              <a:buNone/>
            </a:pPr>
            <a:endParaRPr lang="en-US" sz="100">
              <a:solidFill>
                <a:schemeClr val="bg1"/>
              </a:solidFill>
            </a:endParaRPr>
          </a:p>
          <a:p>
            <a:pPr algn="ctr">
              <a:spcBef>
                <a:spcPts val="600"/>
              </a:spcBef>
            </a:pPr>
            <a:endParaRPr lang="en-US" sz="1400">
              <a:solidFill>
                <a:schemeClr val="bg1"/>
              </a:solidFill>
            </a:endParaRPr>
          </a:p>
        </p:txBody>
      </p:sp>
      <p:pic>
        <p:nvPicPr>
          <p:cNvPr id="3" name="Graphic 2" descr="Teacher">
            <a:extLst>
              <a:ext uri="{FF2B5EF4-FFF2-40B4-BE49-F238E27FC236}">
                <a16:creationId xmlns:a16="http://schemas.microsoft.com/office/drawing/2014/main" id="{2F090A47-0938-5F42-8EE6-2544C9A9FF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89582" y="5161055"/>
            <a:ext cx="914400" cy="914400"/>
          </a:xfrm>
          <a:prstGeom prst="rect">
            <a:avLst/>
          </a:prstGeom>
        </p:spPr>
      </p:pic>
      <p:pic>
        <p:nvPicPr>
          <p:cNvPr id="6" name="Graphic 5" descr="Cloud Computing">
            <a:extLst>
              <a:ext uri="{FF2B5EF4-FFF2-40B4-BE49-F238E27FC236}">
                <a16:creationId xmlns:a16="http://schemas.microsoft.com/office/drawing/2014/main" id="{376EDD63-202D-CB41-9677-599CD514D54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65364" y="5312991"/>
            <a:ext cx="734840" cy="734840"/>
          </a:xfrm>
          <a:prstGeom prst="rect">
            <a:avLst/>
          </a:prstGeom>
        </p:spPr>
      </p:pic>
      <p:pic>
        <p:nvPicPr>
          <p:cNvPr id="20" name="Graphic 19" descr="Bar chart RTL">
            <a:extLst>
              <a:ext uri="{FF2B5EF4-FFF2-40B4-BE49-F238E27FC236}">
                <a16:creationId xmlns:a16="http://schemas.microsoft.com/office/drawing/2014/main" id="{B2C5A059-3F72-F54F-A10C-30BEEB3334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702975" y="5223629"/>
            <a:ext cx="801909" cy="801909"/>
          </a:xfrm>
          <a:prstGeom prst="rect">
            <a:avLst/>
          </a:prstGeom>
        </p:spPr>
      </p:pic>
      <p:sp>
        <p:nvSpPr>
          <p:cNvPr id="18" name="Slide Number Placeholder 1">
            <a:extLst>
              <a:ext uri="{FF2B5EF4-FFF2-40B4-BE49-F238E27FC236}">
                <a16:creationId xmlns:a16="http://schemas.microsoft.com/office/drawing/2014/main" id="{2B59C444-912D-FB4C-BAD0-EACE5D521008}"/>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15</a:t>
            </a:fld>
            <a:endParaRPr lang="en-US" sz="1200">
              <a:solidFill>
                <a:schemeClr val="tx1">
                  <a:tint val="75000"/>
                </a:schemeClr>
              </a:solidFill>
              <a:latin typeface="+mn-lt"/>
            </a:endParaRPr>
          </a:p>
        </p:txBody>
      </p:sp>
    </p:spTree>
    <p:extLst>
      <p:ext uri="{BB962C8B-B14F-4D97-AF65-F5344CB8AC3E}">
        <p14:creationId xmlns:p14="http://schemas.microsoft.com/office/powerpoint/2010/main" val="3429280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A4238DDA-DA6B-BF4B-8909-1DF37184CE3F}"/>
              </a:ext>
            </a:extLst>
          </p:cNvPr>
          <p:cNvSpPr>
            <a:spLocks noChangeArrowheads="1"/>
          </p:cNvSpPr>
          <p:nvPr/>
        </p:nvSpPr>
        <p:spPr bwMode="auto">
          <a:xfrm>
            <a:off x="1447800" y="2514600"/>
            <a:ext cx="2218970" cy="3685631"/>
          </a:xfrm>
          <a:custGeom>
            <a:avLst/>
            <a:gdLst>
              <a:gd name="T0" fmla="*/ 3739 w 4383"/>
              <a:gd name="T1" fmla="*/ 5396 h 7282"/>
              <a:gd name="T2" fmla="*/ 3715 w 4383"/>
              <a:gd name="T3" fmla="*/ 5375 h 7282"/>
              <a:gd name="T4" fmla="*/ 3601 w 4383"/>
              <a:gd name="T5" fmla="*/ 5370 h 7282"/>
              <a:gd name="T6" fmla="*/ 3346 w 4383"/>
              <a:gd name="T7" fmla="*/ 5443 h 7282"/>
              <a:gd name="T8" fmla="*/ 3332 w 4383"/>
              <a:gd name="T9" fmla="*/ 5442 h 7282"/>
              <a:gd name="T10" fmla="*/ 3221 w 4383"/>
              <a:gd name="T11" fmla="*/ 5410 h 7282"/>
              <a:gd name="T12" fmla="*/ 3220 w 4383"/>
              <a:gd name="T13" fmla="*/ 5410 h 7282"/>
              <a:gd name="T14" fmla="*/ 3212 w 4383"/>
              <a:gd name="T15" fmla="*/ 5406 h 7282"/>
              <a:gd name="T16" fmla="*/ 3209 w 4383"/>
              <a:gd name="T17" fmla="*/ 5403 h 7282"/>
              <a:gd name="T18" fmla="*/ 3204 w 4383"/>
              <a:gd name="T19" fmla="*/ 5399 h 7282"/>
              <a:gd name="T20" fmla="*/ 3198 w 4383"/>
              <a:gd name="T21" fmla="*/ 5395 h 7282"/>
              <a:gd name="T22" fmla="*/ 3196 w 4383"/>
              <a:gd name="T23" fmla="*/ 5393 h 7282"/>
              <a:gd name="T24" fmla="*/ 3160 w 4383"/>
              <a:gd name="T25" fmla="*/ 5359 h 7282"/>
              <a:gd name="T26" fmla="*/ 3096 w 4383"/>
              <a:gd name="T27" fmla="*/ 5152 h 7282"/>
              <a:gd name="T28" fmla="*/ 3172 w 4383"/>
              <a:gd name="T29" fmla="*/ 4931 h 7282"/>
              <a:gd name="T30" fmla="*/ 3266 w 4383"/>
              <a:gd name="T31" fmla="*/ 4873 h 7282"/>
              <a:gd name="T32" fmla="*/ 3346 w 4383"/>
              <a:gd name="T33" fmla="*/ 4861 h 7282"/>
              <a:gd name="T34" fmla="*/ 3600 w 4383"/>
              <a:gd name="T35" fmla="*/ 4938 h 7282"/>
              <a:gd name="T36" fmla="*/ 3713 w 4383"/>
              <a:gd name="T37" fmla="*/ 4933 h 7282"/>
              <a:gd name="T38" fmla="*/ 3719 w 4383"/>
              <a:gd name="T39" fmla="*/ 4929 h 7282"/>
              <a:gd name="T40" fmla="*/ 3739 w 4383"/>
              <a:gd name="T41" fmla="*/ 2354 h 7282"/>
              <a:gd name="T42" fmla="*/ 3759 w 4383"/>
              <a:gd name="T43" fmla="*/ 2337 h 7282"/>
              <a:gd name="T44" fmla="*/ 3765 w 4383"/>
              <a:gd name="T45" fmla="*/ 2332 h 7282"/>
              <a:gd name="T46" fmla="*/ 3878 w 4383"/>
              <a:gd name="T47" fmla="*/ 2328 h 7282"/>
              <a:gd name="T48" fmla="*/ 4132 w 4383"/>
              <a:gd name="T49" fmla="*/ 2405 h 7282"/>
              <a:gd name="T50" fmla="*/ 4212 w 4383"/>
              <a:gd name="T51" fmla="*/ 2393 h 7282"/>
              <a:gd name="T52" fmla="*/ 4306 w 4383"/>
              <a:gd name="T53" fmla="*/ 2335 h 7282"/>
              <a:gd name="T54" fmla="*/ 4382 w 4383"/>
              <a:gd name="T55" fmla="*/ 2114 h 7282"/>
              <a:gd name="T56" fmla="*/ 4317 w 4383"/>
              <a:gd name="T57" fmla="*/ 1907 h 7282"/>
              <a:gd name="T58" fmla="*/ 4282 w 4383"/>
              <a:gd name="T59" fmla="*/ 1872 h 7282"/>
              <a:gd name="T60" fmla="*/ 4280 w 4383"/>
              <a:gd name="T61" fmla="*/ 1871 h 7282"/>
              <a:gd name="T62" fmla="*/ 4274 w 4383"/>
              <a:gd name="T63" fmla="*/ 1866 h 7282"/>
              <a:gd name="T64" fmla="*/ 4269 w 4383"/>
              <a:gd name="T65" fmla="*/ 1863 h 7282"/>
              <a:gd name="T66" fmla="*/ 4265 w 4383"/>
              <a:gd name="T67" fmla="*/ 1860 h 7282"/>
              <a:gd name="T68" fmla="*/ 4258 w 4383"/>
              <a:gd name="T69" fmla="*/ 1855 h 7282"/>
              <a:gd name="T70" fmla="*/ 4257 w 4383"/>
              <a:gd name="T71" fmla="*/ 1855 h 7282"/>
              <a:gd name="T72" fmla="*/ 4146 w 4383"/>
              <a:gd name="T73" fmla="*/ 1824 h 7282"/>
              <a:gd name="T74" fmla="*/ 4132 w 4383"/>
              <a:gd name="T75" fmla="*/ 1824 h 7282"/>
              <a:gd name="T76" fmla="*/ 3878 w 4383"/>
              <a:gd name="T77" fmla="*/ 1896 h 7282"/>
              <a:gd name="T78" fmla="*/ 3763 w 4383"/>
              <a:gd name="T79" fmla="*/ 1891 h 7282"/>
              <a:gd name="T80" fmla="*/ 3739 w 4383"/>
              <a:gd name="T81" fmla="*/ 1871 h 7282"/>
              <a:gd name="T82" fmla="*/ 3739 w 4383"/>
              <a:gd name="T83" fmla="*/ 1870 h 7282"/>
              <a:gd name="T84" fmla="*/ 1870 w 4383"/>
              <a:gd name="T85" fmla="*/ 0 h 7282"/>
              <a:gd name="T86" fmla="*/ 0 w 4383"/>
              <a:gd name="T87" fmla="*/ 1870 h 7282"/>
              <a:gd name="T88" fmla="*/ 0 w 4383"/>
              <a:gd name="T89" fmla="*/ 5411 h 7282"/>
              <a:gd name="T90" fmla="*/ 1870 w 4383"/>
              <a:gd name="T91" fmla="*/ 7281 h 7282"/>
              <a:gd name="T92" fmla="*/ 3739 w 4383"/>
              <a:gd name="T93" fmla="*/ 5445 h 7282"/>
              <a:gd name="T94" fmla="*/ 3739 w 4383"/>
              <a:gd name="T95" fmla="*/ 5411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3" h="7282">
                <a:moveTo>
                  <a:pt x="3739" y="5396"/>
                </a:moveTo>
                <a:lnTo>
                  <a:pt x="3739" y="5396"/>
                </a:lnTo>
                <a:cubicBezTo>
                  <a:pt x="3732" y="5388"/>
                  <a:pt x="3724" y="5381"/>
                  <a:pt x="3715" y="5375"/>
                </a:cubicBezTo>
                <a:lnTo>
                  <a:pt x="3715" y="5375"/>
                </a:lnTo>
                <a:cubicBezTo>
                  <a:pt x="3680" y="5354"/>
                  <a:pt x="3637" y="5351"/>
                  <a:pt x="3601" y="5370"/>
                </a:cubicBezTo>
                <a:lnTo>
                  <a:pt x="3601" y="5370"/>
                </a:lnTo>
                <a:cubicBezTo>
                  <a:pt x="3507" y="5415"/>
                  <a:pt x="3412" y="5443"/>
                  <a:pt x="3346" y="5443"/>
                </a:cubicBezTo>
                <a:lnTo>
                  <a:pt x="3346" y="5443"/>
                </a:lnTo>
                <a:cubicBezTo>
                  <a:pt x="3341" y="5443"/>
                  <a:pt x="3337" y="5443"/>
                  <a:pt x="3332" y="5442"/>
                </a:cubicBezTo>
                <a:lnTo>
                  <a:pt x="3332" y="5442"/>
                </a:lnTo>
                <a:cubicBezTo>
                  <a:pt x="3290" y="5440"/>
                  <a:pt x="3253" y="5429"/>
                  <a:pt x="3221" y="5410"/>
                </a:cubicBezTo>
                <a:lnTo>
                  <a:pt x="3221" y="5410"/>
                </a:lnTo>
                <a:lnTo>
                  <a:pt x="3220" y="5410"/>
                </a:lnTo>
                <a:lnTo>
                  <a:pt x="3220" y="5410"/>
                </a:lnTo>
                <a:cubicBezTo>
                  <a:pt x="3218" y="5409"/>
                  <a:pt x="3215" y="5407"/>
                  <a:pt x="3212" y="5406"/>
                </a:cubicBezTo>
                <a:lnTo>
                  <a:pt x="3212" y="5406"/>
                </a:lnTo>
                <a:cubicBezTo>
                  <a:pt x="3211" y="5404"/>
                  <a:pt x="3210" y="5404"/>
                  <a:pt x="3209" y="5403"/>
                </a:cubicBezTo>
                <a:lnTo>
                  <a:pt x="3209" y="5403"/>
                </a:lnTo>
                <a:cubicBezTo>
                  <a:pt x="3207" y="5402"/>
                  <a:pt x="3206" y="5401"/>
                  <a:pt x="3204" y="5399"/>
                </a:cubicBezTo>
                <a:lnTo>
                  <a:pt x="3204" y="5399"/>
                </a:lnTo>
                <a:cubicBezTo>
                  <a:pt x="3202" y="5398"/>
                  <a:pt x="3200" y="5397"/>
                  <a:pt x="3198" y="5395"/>
                </a:cubicBezTo>
                <a:lnTo>
                  <a:pt x="3198" y="5395"/>
                </a:lnTo>
                <a:cubicBezTo>
                  <a:pt x="3197" y="5395"/>
                  <a:pt x="3196" y="5394"/>
                  <a:pt x="3196" y="5393"/>
                </a:cubicBezTo>
                <a:lnTo>
                  <a:pt x="3196" y="5393"/>
                </a:lnTo>
                <a:cubicBezTo>
                  <a:pt x="3183" y="5384"/>
                  <a:pt x="3171" y="5372"/>
                  <a:pt x="3160" y="5359"/>
                </a:cubicBezTo>
                <a:lnTo>
                  <a:pt x="3160" y="5359"/>
                </a:lnTo>
                <a:cubicBezTo>
                  <a:pt x="3119" y="5307"/>
                  <a:pt x="3096" y="5234"/>
                  <a:pt x="3096" y="5152"/>
                </a:cubicBezTo>
                <a:lnTo>
                  <a:pt x="3096" y="5152"/>
                </a:lnTo>
                <a:cubicBezTo>
                  <a:pt x="3096" y="5058"/>
                  <a:pt x="3123" y="4982"/>
                  <a:pt x="3172" y="4931"/>
                </a:cubicBezTo>
                <a:lnTo>
                  <a:pt x="3172" y="4931"/>
                </a:lnTo>
                <a:cubicBezTo>
                  <a:pt x="3198" y="4904"/>
                  <a:pt x="3230" y="4884"/>
                  <a:pt x="3266" y="4873"/>
                </a:cubicBezTo>
                <a:lnTo>
                  <a:pt x="3266" y="4873"/>
                </a:lnTo>
                <a:cubicBezTo>
                  <a:pt x="3291" y="4865"/>
                  <a:pt x="3317" y="4861"/>
                  <a:pt x="3346" y="4861"/>
                </a:cubicBezTo>
                <a:lnTo>
                  <a:pt x="3346" y="4861"/>
                </a:lnTo>
                <a:cubicBezTo>
                  <a:pt x="3410" y="4861"/>
                  <a:pt x="3505" y="4890"/>
                  <a:pt x="3600" y="4938"/>
                </a:cubicBezTo>
                <a:lnTo>
                  <a:pt x="3600" y="4938"/>
                </a:lnTo>
                <a:cubicBezTo>
                  <a:pt x="3636" y="4956"/>
                  <a:pt x="3678" y="4955"/>
                  <a:pt x="3713" y="4933"/>
                </a:cubicBezTo>
                <a:lnTo>
                  <a:pt x="3713" y="4933"/>
                </a:lnTo>
                <a:cubicBezTo>
                  <a:pt x="3716" y="4932"/>
                  <a:pt x="3718" y="4931"/>
                  <a:pt x="3719" y="4929"/>
                </a:cubicBezTo>
                <a:lnTo>
                  <a:pt x="3719" y="4929"/>
                </a:lnTo>
                <a:cubicBezTo>
                  <a:pt x="3727" y="4924"/>
                  <a:pt x="3734" y="4918"/>
                  <a:pt x="3739" y="4911"/>
                </a:cubicBezTo>
                <a:lnTo>
                  <a:pt x="3739" y="2354"/>
                </a:lnTo>
                <a:lnTo>
                  <a:pt x="3739" y="2354"/>
                </a:lnTo>
                <a:cubicBezTo>
                  <a:pt x="3745" y="2348"/>
                  <a:pt x="3751" y="2342"/>
                  <a:pt x="3759" y="2337"/>
                </a:cubicBezTo>
                <a:lnTo>
                  <a:pt x="3759" y="2337"/>
                </a:lnTo>
                <a:cubicBezTo>
                  <a:pt x="3760" y="2336"/>
                  <a:pt x="3763" y="2334"/>
                  <a:pt x="3765" y="2332"/>
                </a:cubicBezTo>
                <a:lnTo>
                  <a:pt x="3765" y="2332"/>
                </a:lnTo>
                <a:cubicBezTo>
                  <a:pt x="3799" y="2311"/>
                  <a:pt x="3842" y="2310"/>
                  <a:pt x="3878" y="2328"/>
                </a:cubicBezTo>
                <a:lnTo>
                  <a:pt x="3878" y="2328"/>
                </a:lnTo>
                <a:cubicBezTo>
                  <a:pt x="3973" y="2376"/>
                  <a:pt x="4068" y="2405"/>
                  <a:pt x="4132" y="2405"/>
                </a:cubicBezTo>
                <a:lnTo>
                  <a:pt x="4132" y="2405"/>
                </a:lnTo>
                <a:cubicBezTo>
                  <a:pt x="4161" y="2405"/>
                  <a:pt x="4187" y="2401"/>
                  <a:pt x="4212" y="2393"/>
                </a:cubicBezTo>
                <a:lnTo>
                  <a:pt x="4212" y="2393"/>
                </a:lnTo>
                <a:cubicBezTo>
                  <a:pt x="4248" y="2381"/>
                  <a:pt x="4280" y="2362"/>
                  <a:pt x="4306" y="2335"/>
                </a:cubicBezTo>
                <a:lnTo>
                  <a:pt x="4306" y="2335"/>
                </a:lnTo>
                <a:cubicBezTo>
                  <a:pt x="4355" y="2284"/>
                  <a:pt x="4382" y="2208"/>
                  <a:pt x="4382" y="2114"/>
                </a:cubicBezTo>
                <a:lnTo>
                  <a:pt x="4382" y="2114"/>
                </a:lnTo>
                <a:cubicBezTo>
                  <a:pt x="4382" y="2032"/>
                  <a:pt x="4360" y="1959"/>
                  <a:pt x="4317" y="1907"/>
                </a:cubicBezTo>
                <a:lnTo>
                  <a:pt x="4317" y="1907"/>
                </a:lnTo>
                <a:cubicBezTo>
                  <a:pt x="4307" y="1894"/>
                  <a:pt x="4295" y="1882"/>
                  <a:pt x="4282" y="1872"/>
                </a:cubicBezTo>
                <a:lnTo>
                  <a:pt x="4282" y="1872"/>
                </a:lnTo>
                <a:cubicBezTo>
                  <a:pt x="4281" y="1872"/>
                  <a:pt x="4281" y="1871"/>
                  <a:pt x="4280" y="1871"/>
                </a:cubicBezTo>
                <a:lnTo>
                  <a:pt x="4280" y="1871"/>
                </a:lnTo>
                <a:cubicBezTo>
                  <a:pt x="4278" y="1869"/>
                  <a:pt x="4276" y="1868"/>
                  <a:pt x="4274" y="1866"/>
                </a:cubicBezTo>
                <a:lnTo>
                  <a:pt x="4274" y="1866"/>
                </a:lnTo>
                <a:cubicBezTo>
                  <a:pt x="4272" y="1865"/>
                  <a:pt x="4270" y="1864"/>
                  <a:pt x="4269" y="1863"/>
                </a:cubicBezTo>
                <a:lnTo>
                  <a:pt x="4269" y="1863"/>
                </a:lnTo>
                <a:cubicBezTo>
                  <a:pt x="4268" y="1862"/>
                  <a:pt x="4267" y="1861"/>
                  <a:pt x="4265" y="1860"/>
                </a:cubicBezTo>
                <a:lnTo>
                  <a:pt x="4265" y="1860"/>
                </a:lnTo>
                <a:cubicBezTo>
                  <a:pt x="4263" y="1859"/>
                  <a:pt x="4261" y="1857"/>
                  <a:pt x="4258" y="1855"/>
                </a:cubicBezTo>
                <a:lnTo>
                  <a:pt x="4258" y="1855"/>
                </a:lnTo>
                <a:cubicBezTo>
                  <a:pt x="4258" y="1855"/>
                  <a:pt x="4258" y="1855"/>
                  <a:pt x="4257" y="1855"/>
                </a:cubicBezTo>
                <a:lnTo>
                  <a:pt x="4257" y="1855"/>
                </a:lnTo>
                <a:cubicBezTo>
                  <a:pt x="4225" y="1837"/>
                  <a:pt x="4188" y="1826"/>
                  <a:pt x="4146" y="1824"/>
                </a:cubicBezTo>
                <a:lnTo>
                  <a:pt x="4146" y="1824"/>
                </a:lnTo>
                <a:cubicBezTo>
                  <a:pt x="4142" y="1824"/>
                  <a:pt x="4137" y="1824"/>
                  <a:pt x="4132" y="1824"/>
                </a:cubicBezTo>
                <a:lnTo>
                  <a:pt x="4132" y="1824"/>
                </a:lnTo>
                <a:cubicBezTo>
                  <a:pt x="4066" y="1824"/>
                  <a:pt x="3971" y="1851"/>
                  <a:pt x="3878" y="1896"/>
                </a:cubicBezTo>
                <a:lnTo>
                  <a:pt x="3878" y="1896"/>
                </a:lnTo>
                <a:cubicBezTo>
                  <a:pt x="3840" y="1915"/>
                  <a:pt x="3798" y="1912"/>
                  <a:pt x="3763" y="1891"/>
                </a:cubicBezTo>
                <a:lnTo>
                  <a:pt x="3763" y="1891"/>
                </a:lnTo>
                <a:cubicBezTo>
                  <a:pt x="3754" y="1885"/>
                  <a:pt x="3746" y="1878"/>
                  <a:pt x="3739" y="1871"/>
                </a:cubicBezTo>
                <a:lnTo>
                  <a:pt x="3739" y="1870"/>
                </a:lnTo>
                <a:lnTo>
                  <a:pt x="3739" y="1870"/>
                </a:lnTo>
                <a:cubicBezTo>
                  <a:pt x="3739" y="841"/>
                  <a:pt x="2898" y="0"/>
                  <a:pt x="1870" y="0"/>
                </a:cubicBezTo>
                <a:lnTo>
                  <a:pt x="1870" y="0"/>
                </a:lnTo>
                <a:lnTo>
                  <a:pt x="1870" y="0"/>
                </a:lnTo>
                <a:cubicBezTo>
                  <a:pt x="841" y="0"/>
                  <a:pt x="0" y="841"/>
                  <a:pt x="0" y="1870"/>
                </a:cubicBezTo>
                <a:lnTo>
                  <a:pt x="0" y="5411"/>
                </a:lnTo>
                <a:lnTo>
                  <a:pt x="0" y="5411"/>
                </a:lnTo>
                <a:cubicBezTo>
                  <a:pt x="0" y="6440"/>
                  <a:pt x="841" y="7281"/>
                  <a:pt x="1870" y="7281"/>
                </a:cubicBezTo>
                <a:lnTo>
                  <a:pt x="1870" y="7281"/>
                </a:lnTo>
                <a:lnTo>
                  <a:pt x="1870" y="7281"/>
                </a:lnTo>
                <a:cubicBezTo>
                  <a:pt x="2887" y="7281"/>
                  <a:pt x="3721" y="6458"/>
                  <a:pt x="3739" y="5445"/>
                </a:cubicBezTo>
                <a:lnTo>
                  <a:pt x="3739" y="5445"/>
                </a:lnTo>
                <a:cubicBezTo>
                  <a:pt x="3739" y="5434"/>
                  <a:pt x="3739" y="5423"/>
                  <a:pt x="3739" y="5411"/>
                </a:cubicBezTo>
                <a:lnTo>
                  <a:pt x="3739" y="5396"/>
                </a:lnTo>
              </a:path>
            </a:pathLst>
          </a:custGeom>
          <a:solidFill>
            <a:schemeClr val="bg1">
              <a:lumMod val="65000"/>
            </a:schemeClr>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15" name="Freeform 3">
            <a:extLst>
              <a:ext uri="{FF2B5EF4-FFF2-40B4-BE49-F238E27FC236}">
                <a16:creationId xmlns:a16="http://schemas.microsoft.com/office/drawing/2014/main" id="{8DD3F45A-DB25-1B42-97EB-516489D869B1}"/>
              </a:ext>
            </a:extLst>
          </p:cNvPr>
          <p:cNvSpPr>
            <a:spLocks noChangeArrowheads="1"/>
          </p:cNvSpPr>
          <p:nvPr/>
        </p:nvSpPr>
        <p:spPr bwMode="auto">
          <a:xfrm>
            <a:off x="3011400" y="2514601"/>
            <a:ext cx="2542663" cy="3685631"/>
          </a:xfrm>
          <a:custGeom>
            <a:avLst/>
            <a:gdLst>
              <a:gd name="T0" fmla="*/ 4223 w 5024"/>
              <a:gd name="T1" fmla="*/ 5370 h 7282"/>
              <a:gd name="T2" fmla="*/ 3969 w 5024"/>
              <a:gd name="T3" fmla="*/ 5443 h 7282"/>
              <a:gd name="T4" fmla="*/ 3844 w 5024"/>
              <a:gd name="T5" fmla="*/ 5410 h 7282"/>
              <a:gd name="T6" fmla="*/ 3843 w 5024"/>
              <a:gd name="T7" fmla="*/ 5410 h 7282"/>
              <a:gd name="T8" fmla="*/ 3832 w 5024"/>
              <a:gd name="T9" fmla="*/ 5403 h 7282"/>
              <a:gd name="T10" fmla="*/ 3827 w 5024"/>
              <a:gd name="T11" fmla="*/ 5399 h 7282"/>
              <a:gd name="T12" fmla="*/ 3819 w 5024"/>
              <a:gd name="T13" fmla="*/ 5393 h 7282"/>
              <a:gd name="T14" fmla="*/ 3783 w 5024"/>
              <a:gd name="T15" fmla="*/ 5359 h 7282"/>
              <a:gd name="T16" fmla="*/ 3795 w 5024"/>
              <a:gd name="T17" fmla="*/ 4931 h 7282"/>
              <a:gd name="T18" fmla="*/ 3889 w 5024"/>
              <a:gd name="T19" fmla="*/ 4873 h 7282"/>
              <a:gd name="T20" fmla="*/ 4223 w 5024"/>
              <a:gd name="T21" fmla="*/ 4938 h 7282"/>
              <a:gd name="T22" fmla="*/ 4336 w 5024"/>
              <a:gd name="T23" fmla="*/ 4933 h 7282"/>
              <a:gd name="T24" fmla="*/ 4382 w 5024"/>
              <a:gd name="T25" fmla="*/ 4880 h 7282"/>
              <a:gd name="T26" fmla="*/ 4398 w 5024"/>
              <a:gd name="T27" fmla="*/ 2356 h 7282"/>
              <a:gd name="T28" fmla="*/ 4405 w 5024"/>
              <a:gd name="T29" fmla="*/ 2352 h 7282"/>
              <a:gd name="T30" fmla="*/ 4772 w 5024"/>
              <a:gd name="T31" fmla="*/ 2424 h 7282"/>
              <a:gd name="T32" fmla="*/ 4851 w 5024"/>
              <a:gd name="T33" fmla="*/ 2412 h 7282"/>
              <a:gd name="T34" fmla="*/ 5023 w 5024"/>
              <a:gd name="T35" fmla="*/ 2134 h 7282"/>
              <a:gd name="T36" fmla="*/ 4958 w 5024"/>
              <a:gd name="T37" fmla="*/ 1926 h 7282"/>
              <a:gd name="T38" fmla="*/ 4920 w 5024"/>
              <a:gd name="T39" fmla="*/ 1889 h 7282"/>
              <a:gd name="T40" fmla="*/ 4914 w 5024"/>
              <a:gd name="T41" fmla="*/ 1885 h 7282"/>
              <a:gd name="T42" fmla="*/ 4905 w 5024"/>
              <a:gd name="T43" fmla="*/ 1880 h 7282"/>
              <a:gd name="T44" fmla="*/ 4898 w 5024"/>
              <a:gd name="T45" fmla="*/ 1875 h 7282"/>
              <a:gd name="T46" fmla="*/ 4786 w 5024"/>
              <a:gd name="T47" fmla="*/ 1843 h 7282"/>
              <a:gd name="T48" fmla="*/ 4772 w 5024"/>
              <a:gd name="T49" fmla="*/ 1843 h 7282"/>
              <a:gd name="T50" fmla="*/ 4403 w 5024"/>
              <a:gd name="T51" fmla="*/ 1910 h 7282"/>
              <a:gd name="T52" fmla="*/ 4382 w 5024"/>
              <a:gd name="T53" fmla="*/ 1870 h 7282"/>
              <a:gd name="T54" fmla="*/ 2512 w 5024"/>
              <a:gd name="T55" fmla="*/ 0 h 7282"/>
              <a:gd name="T56" fmla="*/ 643 w 5024"/>
              <a:gd name="T57" fmla="*/ 1871 h 7282"/>
              <a:gd name="T58" fmla="*/ 667 w 5024"/>
              <a:gd name="T59" fmla="*/ 1891 h 7282"/>
              <a:gd name="T60" fmla="*/ 1036 w 5024"/>
              <a:gd name="T61" fmla="*/ 1824 h 7282"/>
              <a:gd name="T62" fmla="*/ 1050 w 5024"/>
              <a:gd name="T63" fmla="*/ 1824 h 7282"/>
              <a:gd name="T64" fmla="*/ 1162 w 5024"/>
              <a:gd name="T65" fmla="*/ 1855 h 7282"/>
              <a:gd name="T66" fmla="*/ 1169 w 5024"/>
              <a:gd name="T67" fmla="*/ 1860 h 7282"/>
              <a:gd name="T68" fmla="*/ 1178 w 5024"/>
              <a:gd name="T69" fmla="*/ 1866 h 7282"/>
              <a:gd name="T70" fmla="*/ 1184 w 5024"/>
              <a:gd name="T71" fmla="*/ 1871 h 7282"/>
              <a:gd name="T72" fmla="*/ 1221 w 5024"/>
              <a:gd name="T73" fmla="*/ 1907 h 7282"/>
              <a:gd name="T74" fmla="*/ 1286 w 5024"/>
              <a:gd name="T75" fmla="*/ 2114 h 7282"/>
              <a:gd name="T76" fmla="*/ 1116 w 5024"/>
              <a:gd name="T77" fmla="*/ 2393 h 7282"/>
              <a:gd name="T78" fmla="*/ 1036 w 5024"/>
              <a:gd name="T79" fmla="*/ 2405 h 7282"/>
              <a:gd name="T80" fmla="*/ 669 w 5024"/>
              <a:gd name="T81" fmla="*/ 2332 h 7282"/>
              <a:gd name="T82" fmla="*/ 663 w 5024"/>
              <a:gd name="T83" fmla="*/ 2337 h 7282"/>
              <a:gd name="T84" fmla="*/ 643 w 5024"/>
              <a:gd name="T85" fmla="*/ 4911 h 7282"/>
              <a:gd name="T86" fmla="*/ 617 w 5024"/>
              <a:gd name="T87" fmla="*/ 4933 h 7282"/>
              <a:gd name="T88" fmla="*/ 504 w 5024"/>
              <a:gd name="T89" fmla="*/ 4938 h 7282"/>
              <a:gd name="T90" fmla="*/ 170 w 5024"/>
              <a:gd name="T91" fmla="*/ 4873 h 7282"/>
              <a:gd name="T92" fmla="*/ 76 w 5024"/>
              <a:gd name="T93" fmla="*/ 4931 h 7282"/>
              <a:gd name="T94" fmla="*/ 64 w 5024"/>
              <a:gd name="T95" fmla="*/ 5359 h 7282"/>
              <a:gd name="T96" fmla="*/ 100 w 5024"/>
              <a:gd name="T97" fmla="*/ 5393 h 7282"/>
              <a:gd name="T98" fmla="*/ 108 w 5024"/>
              <a:gd name="T99" fmla="*/ 5399 h 7282"/>
              <a:gd name="T100" fmla="*/ 113 w 5024"/>
              <a:gd name="T101" fmla="*/ 5403 h 7282"/>
              <a:gd name="T102" fmla="*/ 124 w 5024"/>
              <a:gd name="T103" fmla="*/ 5410 h 7282"/>
              <a:gd name="T104" fmla="*/ 125 w 5024"/>
              <a:gd name="T105" fmla="*/ 5410 h 7282"/>
              <a:gd name="T106" fmla="*/ 250 w 5024"/>
              <a:gd name="T107" fmla="*/ 5443 h 7282"/>
              <a:gd name="T108" fmla="*/ 505 w 5024"/>
              <a:gd name="T109" fmla="*/ 5370 h 7282"/>
              <a:gd name="T110" fmla="*/ 643 w 5024"/>
              <a:gd name="T111" fmla="*/ 5396 h 7282"/>
              <a:gd name="T112" fmla="*/ 643 w 5024"/>
              <a:gd name="T113" fmla="*/ 5445 h 7282"/>
              <a:gd name="T114" fmla="*/ 644 w 5024"/>
              <a:gd name="T115" fmla="*/ 5446 h 7282"/>
              <a:gd name="T116" fmla="*/ 2512 w 5024"/>
              <a:gd name="T117" fmla="*/ 7281 h 7282"/>
              <a:gd name="T118" fmla="*/ 4337 w 5024"/>
              <a:gd name="T119" fmla="*/ 5375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24" h="7282">
                <a:moveTo>
                  <a:pt x="4337" y="5375"/>
                </a:moveTo>
                <a:lnTo>
                  <a:pt x="4337" y="5375"/>
                </a:lnTo>
                <a:cubicBezTo>
                  <a:pt x="4303" y="5354"/>
                  <a:pt x="4261" y="5351"/>
                  <a:pt x="4223" y="5370"/>
                </a:cubicBezTo>
                <a:lnTo>
                  <a:pt x="4223" y="5370"/>
                </a:lnTo>
                <a:cubicBezTo>
                  <a:pt x="4130" y="5415"/>
                  <a:pt x="4035" y="5443"/>
                  <a:pt x="3969" y="5443"/>
                </a:cubicBezTo>
                <a:lnTo>
                  <a:pt x="3969" y="5443"/>
                </a:lnTo>
                <a:cubicBezTo>
                  <a:pt x="3964" y="5443"/>
                  <a:pt x="3959" y="5443"/>
                  <a:pt x="3955" y="5442"/>
                </a:cubicBezTo>
                <a:lnTo>
                  <a:pt x="3955" y="5442"/>
                </a:lnTo>
                <a:cubicBezTo>
                  <a:pt x="3913" y="5440"/>
                  <a:pt x="3876" y="5429"/>
                  <a:pt x="3844" y="5410"/>
                </a:cubicBezTo>
                <a:lnTo>
                  <a:pt x="3844" y="5410"/>
                </a:lnTo>
                <a:lnTo>
                  <a:pt x="3843" y="5410"/>
                </a:lnTo>
                <a:lnTo>
                  <a:pt x="3843" y="5410"/>
                </a:lnTo>
                <a:cubicBezTo>
                  <a:pt x="3840" y="5409"/>
                  <a:pt x="3838" y="5407"/>
                  <a:pt x="3836" y="5406"/>
                </a:cubicBezTo>
                <a:lnTo>
                  <a:pt x="3836" y="5406"/>
                </a:lnTo>
                <a:cubicBezTo>
                  <a:pt x="3834" y="5404"/>
                  <a:pt x="3833" y="5404"/>
                  <a:pt x="3832" y="5403"/>
                </a:cubicBezTo>
                <a:lnTo>
                  <a:pt x="3832" y="5403"/>
                </a:lnTo>
                <a:cubicBezTo>
                  <a:pt x="3831" y="5402"/>
                  <a:pt x="3829" y="5401"/>
                  <a:pt x="3827" y="5399"/>
                </a:cubicBezTo>
                <a:lnTo>
                  <a:pt x="3827" y="5399"/>
                </a:lnTo>
                <a:cubicBezTo>
                  <a:pt x="3825" y="5398"/>
                  <a:pt x="3823" y="5397"/>
                  <a:pt x="3821" y="5395"/>
                </a:cubicBezTo>
                <a:lnTo>
                  <a:pt x="3821" y="5395"/>
                </a:lnTo>
                <a:cubicBezTo>
                  <a:pt x="3820" y="5395"/>
                  <a:pt x="3819" y="5394"/>
                  <a:pt x="3819" y="5393"/>
                </a:cubicBezTo>
                <a:lnTo>
                  <a:pt x="3819" y="5393"/>
                </a:lnTo>
                <a:cubicBezTo>
                  <a:pt x="3806" y="5384"/>
                  <a:pt x="3794" y="5372"/>
                  <a:pt x="3783" y="5359"/>
                </a:cubicBezTo>
                <a:lnTo>
                  <a:pt x="3783" y="5359"/>
                </a:lnTo>
                <a:cubicBezTo>
                  <a:pt x="3741" y="5307"/>
                  <a:pt x="3718" y="5234"/>
                  <a:pt x="3718" y="5152"/>
                </a:cubicBezTo>
                <a:lnTo>
                  <a:pt x="3718" y="5152"/>
                </a:lnTo>
                <a:cubicBezTo>
                  <a:pt x="3718" y="5058"/>
                  <a:pt x="3746" y="4982"/>
                  <a:pt x="3795" y="4931"/>
                </a:cubicBezTo>
                <a:lnTo>
                  <a:pt x="3795" y="4931"/>
                </a:lnTo>
                <a:cubicBezTo>
                  <a:pt x="3821" y="4904"/>
                  <a:pt x="3853" y="4884"/>
                  <a:pt x="3889" y="4873"/>
                </a:cubicBezTo>
                <a:lnTo>
                  <a:pt x="3889" y="4873"/>
                </a:lnTo>
                <a:cubicBezTo>
                  <a:pt x="3914" y="4865"/>
                  <a:pt x="3941" y="4861"/>
                  <a:pt x="3969" y="4861"/>
                </a:cubicBezTo>
                <a:lnTo>
                  <a:pt x="3969" y="4861"/>
                </a:lnTo>
                <a:cubicBezTo>
                  <a:pt x="4033" y="4861"/>
                  <a:pt x="4128" y="4890"/>
                  <a:pt x="4223" y="4938"/>
                </a:cubicBezTo>
                <a:lnTo>
                  <a:pt x="4223" y="4938"/>
                </a:lnTo>
                <a:cubicBezTo>
                  <a:pt x="4259" y="4956"/>
                  <a:pt x="4301" y="4954"/>
                  <a:pt x="4336" y="4933"/>
                </a:cubicBezTo>
                <a:lnTo>
                  <a:pt x="4336" y="4933"/>
                </a:lnTo>
                <a:cubicBezTo>
                  <a:pt x="4338" y="4932"/>
                  <a:pt x="4341" y="4931"/>
                  <a:pt x="4342" y="4929"/>
                </a:cubicBezTo>
                <a:lnTo>
                  <a:pt x="4342" y="4929"/>
                </a:lnTo>
                <a:cubicBezTo>
                  <a:pt x="4360" y="4916"/>
                  <a:pt x="4374" y="4899"/>
                  <a:pt x="4382" y="4880"/>
                </a:cubicBezTo>
                <a:lnTo>
                  <a:pt x="4382" y="2371"/>
                </a:lnTo>
                <a:lnTo>
                  <a:pt x="4382" y="2371"/>
                </a:lnTo>
                <a:cubicBezTo>
                  <a:pt x="4388" y="2366"/>
                  <a:pt x="4392" y="2361"/>
                  <a:pt x="4398" y="2356"/>
                </a:cubicBezTo>
                <a:lnTo>
                  <a:pt x="4398" y="2356"/>
                </a:lnTo>
                <a:cubicBezTo>
                  <a:pt x="4401" y="2355"/>
                  <a:pt x="4403" y="2353"/>
                  <a:pt x="4405" y="2352"/>
                </a:cubicBezTo>
                <a:lnTo>
                  <a:pt x="4405" y="2352"/>
                </a:lnTo>
                <a:cubicBezTo>
                  <a:pt x="4440" y="2331"/>
                  <a:pt x="4482" y="2329"/>
                  <a:pt x="4518" y="2347"/>
                </a:cubicBezTo>
                <a:lnTo>
                  <a:pt x="4518" y="2347"/>
                </a:lnTo>
                <a:cubicBezTo>
                  <a:pt x="4613" y="2395"/>
                  <a:pt x="4708" y="2424"/>
                  <a:pt x="4772" y="2424"/>
                </a:cubicBezTo>
                <a:lnTo>
                  <a:pt x="4772" y="2424"/>
                </a:lnTo>
                <a:cubicBezTo>
                  <a:pt x="4801" y="2424"/>
                  <a:pt x="4827" y="2421"/>
                  <a:pt x="4851" y="2412"/>
                </a:cubicBezTo>
                <a:lnTo>
                  <a:pt x="4851" y="2412"/>
                </a:lnTo>
                <a:cubicBezTo>
                  <a:pt x="4888" y="2401"/>
                  <a:pt x="4920" y="2381"/>
                  <a:pt x="4946" y="2354"/>
                </a:cubicBezTo>
                <a:lnTo>
                  <a:pt x="4946" y="2354"/>
                </a:lnTo>
                <a:cubicBezTo>
                  <a:pt x="4995" y="2303"/>
                  <a:pt x="5023" y="2227"/>
                  <a:pt x="5023" y="2134"/>
                </a:cubicBezTo>
                <a:lnTo>
                  <a:pt x="5023" y="2134"/>
                </a:lnTo>
                <a:cubicBezTo>
                  <a:pt x="5023" y="2052"/>
                  <a:pt x="5000" y="1978"/>
                  <a:pt x="4958" y="1926"/>
                </a:cubicBezTo>
                <a:lnTo>
                  <a:pt x="4958" y="1926"/>
                </a:lnTo>
                <a:cubicBezTo>
                  <a:pt x="4947" y="1913"/>
                  <a:pt x="4935" y="1902"/>
                  <a:pt x="4922" y="1891"/>
                </a:cubicBezTo>
                <a:lnTo>
                  <a:pt x="4922" y="1891"/>
                </a:lnTo>
                <a:cubicBezTo>
                  <a:pt x="4921" y="1891"/>
                  <a:pt x="4921" y="1890"/>
                  <a:pt x="4920" y="1889"/>
                </a:cubicBezTo>
                <a:lnTo>
                  <a:pt x="4920" y="1889"/>
                </a:lnTo>
                <a:cubicBezTo>
                  <a:pt x="4918" y="1888"/>
                  <a:pt x="4916" y="1887"/>
                  <a:pt x="4914" y="1885"/>
                </a:cubicBezTo>
                <a:lnTo>
                  <a:pt x="4914" y="1885"/>
                </a:lnTo>
                <a:cubicBezTo>
                  <a:pt x="4912" y="1884"/>
                  <a:pt x="4911" y="1883"/>
                  <a:pt x="4909" y="1882"/>
                </a:cubicBezTo>
                <a:lnTo>
                  <a:pt x="4909" y="1882"/>
                </a:lnTo>
                <a:cubicBezTo>
                  <a:pt x="4908" y="1881"/>
                  <a:pt x="4906" y="1881"/>
                  <a:pt x="4905" y="1880"/>
                </a:cubicBezTo>
                <a:lnTo>
                  <a:pt x="4905" y="1880"/>
                </a:lnTo>
                <a:cubicBezTo>
                  <a:pt x="4903" y="1878"/>
                  <a:pt x="4900" y="1877"/>
                  <a:pt x="4898" y="1875"/>
                </a:cubicBezTo>
                <a:lnTo>
                  <a:pt x="4898" y="1875"/>
                </a:lnTo>
                <a:cubicBezTo>
                  <a:pt x="4897" y="1875"/>
                  <a:pt x="4897" y="1875"/>
                  <a:pt x="4897" y="1874"/>
                </a:cubicBezTo>
                <a:lnTo>
                  <a:pt x="4897" y="1874"/>
                </a:lnTo>
                <a:cubicBezTo>
                  <a:pt x="4865" y="1856"/>
                  <a:pt x="4828" y="1846"/>
                  <a:pt x="4786" y="1843"/>
                </a:cubicBezTo>
                <a:lnTo>
                  <a:pt x="4786" y="1843"/>
                </a:lnTo>
                <a:cubicBezTo>
                  <a:pt x="4782" y="1843"/>
                  <a:pt x="4777" y="1843"/>
                  <a:pt x="4772" y="1843"/>
                </a:cubicBezTo>
                <a:lnTo>
                  <a:pt x="4772" y="1843"/>
                </a:lnTo>
                <a:cubicBezTo>
                  <a:pt x="4707" y="1843"/>
                  <a:pt x="4611" y="1870"/>
                  <a:pt x="4518" y="1916"/>
                </a:cubicBezTo>
                <a:lnTo>
                  <a:pt x="4518" y="1916"/>
                </a:lnTo>
                <a:cubicBezTo>
                  <a:pt x="4481" y="1934"/>
                  <a:pt x="4438" y="1932"/>
                  <a:pt x="4403" y="1910"/>
                </a:cubicBezTo>
                <a:lnTo>
                  <a:pt x="4403" y="1910"/>
                </a:lnTo>
                <a:cubicBezTo>
                  <a:pt x="4395" y="1905"/>
                  <a:pt x="4389" y="1899"/>
                  <a:pt x="4382" y="1892"/>
                </a:cubicBezTo>
                <a:lnTo>
                  <a:pt x="4382" y="1870"/>
                </a:lnTo>
                <a:lnTo>
                  <a:pt x="4382" y="1870"/>
                </a:lnTo>
                <a:cubicBezTo>
                  <a:pt x="4382" y="841"/>
                  <a:pt x="3540" y="0"/>
                  <a:pt x="2512" y="0"/>
                </a:cubicBezTo>
                <a:lnTo>
                  <a:pt x="2512" y="0"/>
                </a:lnTo>
                <a:lnTo>
                  <a:pt x="2512" y="0"/>
                </a:lnTo>
                <a:cubicBezTo>
                  <a:pt x="1484" y="0"/>
                  <a:pt x="643" y="841"/>
                  <a:pt x="643" y="1870"/>
                </a:cubicBezTo>
                <a:lnTo>
                  <a:pt x="643" y="1871"/>
                </a:lnTo>
                <a:lnTo>
                  <a:pt x="643" y="1871"/>
                </a:lnTo>
                <a:cubicBezTo>
                  <a:pt x="650" y="1878"/>
                  <a:pt x="658" y="1885"/>
                  <a:pt x="667" y="1891"/>
                </a:cubicBezTo>
                <a:lnTo>
                  <a:pt x="667" y="1891"/>
                </a:lnTo>
                <a:cubicBezTo>
                  <a:pt x="702" y="1912"/>
                  <a:pt x="744" y="1915"/>
                  <a:pt x="782" y="1896"/>
                </a:cubicBezTo>
                <a:lnTo>
                  <a:pt x="782" y="1896"/>
                </a:lnTo>
                <a:cubicBezTo>
                  <a:pt x="875" y="1851"/>
                  <a:pt x="970" y="1824"/>
                  <a:pt x="1036" y="1824"/>
                </a:cubicBezTo>
                <a:lnTo>
                  <a:pt x="1036" y="1824"/>
                </a:lnTo>
                <a:cubicBezTo>
                  <a:pt x="1041" y="1824"/>
                  <a:pt x="1046" y="1824"/>
                  <a:pt x="1050" y="1824"/>
                </a:cubicBezTo>
                <a:lnTo>
                  <a:pt x="1050" y="1824"/>
                </a:lnTo>
                <a:cubicBezTo>
                  <a:pt x="1092" y="1826"/>
                  <a:pt x="1129" y="1837"/>
                  <a:pt x="1161" y="1855"/>
                </a:cubicBezTo>
                <a:lnTo>
                  <a:pt x="1161" y="1855"/>
                </a:lnTo>
                <a:cubicBezTo>
                  <a:pt x="1162" y="1855"/>
                  <a:pt x="1162" y="1855"/>
                  <a:pt x="1162" y="1855"/>
                </a:cubicBezTo>
                <a:lnTo>
                  <a:pt x="1162" y="1855"/>
                </a:lnTo>
                <a:cubicBezTo>
                  <a:pt x="1165" y="1857"/>
                  <a:pt x="1167" y="1859"/>
                  <a:pt x="1169" y="1860"/>
                </a:cubicBezTo>
                <a:lnTo>
                  <a:pt x="1169" y="1860"/>
                </a:lnTo>
                <a:cubicBezTo>
                  <a:pt x="1171" y="1861"/>
                  <a:pt x="1172" y="1862"/>
                  <a:pt x="1173" y="1863"/>
                </a:cubicBezTo>
                <a:lnTo>
                  <a:pt x="1173" y="1863"/>
                </a:lnTo>
                <a:cubicBezTo>
                  <a:pt x="1174" y="1864"/>
                  <a:pt x="1176" y="1865"/>
                  <a:pt x="1178" y="1866"/>
                </a:cubicBezTo>
                <a:lnTo>
                  <a:pt x="1178" y="1866"/>
                </a:lnTo>
                <a:cubicBezTo>
                  <a:pt x="1180" y="1868"/>
                  <a:pt x="1182" y="1869"/>
                  <a:pt x="1184" y="1871"/>
                </a:cubicBezTo>
                <a:lnTo>
                  <a:pt x="1184" y="1871"/>
                </a:lnTo>
                <a:cubicBezTo>
                  <a:pt x="1185" y="1871"/>
                  <a:pt x="1185" y="1872"/>
                  <a:pt x="1186" y="1872"/>
                </a:cubicBezTo>
                <a:lnTo>
                  <a:pt x="1186" y="1872"/>
                </a:lnTo>
                <a:cubicBezTo>
                  <a:pt x="1199" y="1882"/>
                  <a:pt x="1211" y="1894"/>
                  <a:pt x="1221" y="1907"/>
                </a:cubicBezTo>
                <a:lnTo>
                  <a:pt x="1221" y="1907"/>
                </a:lnTo>
                <a:cubicBezTo>
                  <a:pt x="1264" y="1959"/>
                  <a:pt x="1286" y="2032"/>
                  <a:pt x="1286" y="2114"/>
                </a:cubicBezTo>
                <a:lnTo>
                  <a:pt x="1286" y="2114"/>
                </a:lnTo>
                <a:cubicBezTo>
                  <a:pt x="1286" y="2208"/>
                  <a:pt x="1259" y="2284"/>
                  <a:pt x="1210" y="2335"/>
                </a:cubicBezTo>
                <a:lnTo>
                  <a:pt x="1210" y="2335"/>
                </a:lnTo>
                <a:cubicBezTo>
                  <a:pt x="1184" y="2362"/>
                  <a:pt x="1152" y="2381"/>
                  <a:pt x="1116" y="2393"/>
                </a:cubicBezTo>
                <a:lnTo>
                  <a:pt x="1116" y="2393"/>
                </a:lnTo>
                <a:cubicBezTo>
                  <a:pt x="1091" y="2401"/>
                  <a:pt x="1065" y="2405"/>
                  <a:pt x="1036" y="2405"/>
                </a:cubicBezTo>
                <a:lnTo>
                  <a:pt x="1036" y="2405"/>
                </a:lnTo>
                <a:cubicBezTo>
                  <a:pt x="972" y="2405"/>
                  <a:pt x="877" y="2376"/>
                  <a:pt x="782" y="2328"/>
                </a:cubicBezTo>
                <a:lnTo>
                  <a:pt x="782" y="2328"/>
                </a:lnTo>
                <a:cubicBezTo>
                  <a:pt x="746" y="2310"/>
                  <a:pt x="703" y="2311"/>
                  <a:pt x="669" y="2332"/>
                </a:cubicBezTo>
                <a:lnTo>
                  <a:pt x="669" y="2332"/>
                </a:lnTo>
                <a:cubicBezTo>
                  <a:pt x="667" y="2334"/>
                  <a:pt x="664" y="2336"/>
                  <a:pt x="663" y="2337"/>
                </a:cubicBezTo>
                <a:lnTo>
                  <a:pt x="663" y="2337"/>
                </a:lnTo>
                <a:cubicBezTo>
                  <a:pt x="655" y="2342"/>
                  <a:pt x="649" y="2348"/>
                  <a:pt x="643" y="2354"/>
                </a:cubicBezTo>
                <a:lnTo>
                  <a:pt x="643" y="4911"/>
                </a:lnTo>
                <a:lnTo>
                  <a:pt x="643" y="4911"/>
                </a:lnTo>
                <a:cubicBezTo>
                  <a:pt x="638" y="4918"/>
                  <a:pt x="631" y="4924"/>
                  <a:pt x="623" y="4929"/>
                </a:cubicBezTo>
                <a:lnTo>
                  <a:pt x="623" y="4929"/>
                </a:lnTo>
                <a:cubicBezTo>
                  <a:pt x="622" y="4931"/>
                  <a:pt x="620" y="4932"/>
                  <a:pt x="617" y="4933"/>
                </a:cubicBezTo>
                <a:lnTo>
                  <a:pt x="617" y="4933"/>
                </a:lnTo>
                <a:cubicBezTo>
                  <a:pt x="582" y="4954"/>
                  <a:pt x="540" y="4956"/>
                  <a:pt x="504" y="4938"/>
                </a:cubicBezTo>
                <a:lnTo>
                  <a:pt x="504" y="4938"/>
                </a:lnTo>
                <a:cubicBezTo>
                  <a:pt x="409" y="4890"/>
                  <a:pt x="314" y="4861"/>
                  <a:pt x="250" y="4861"/>
                </a:cubicBezTo>
                <a:lnTo>
                  <a:pt x="250" y="4861"/>
                </a:lnTo>
                <a:cubicBezTo>
                  <a:pt x="221" y="4861"/>
                  <a:pt x="195" y="4865"/>
                  <a:pt x="170" y="4873"/>
                </a:cubicBezTo>
                <a:lnTo>
                  <a:pt x="170" y="4873"/>
                </a:lnTo>
                <a:cubicBezTo>
                  <a:pt x="134" y="4884"/>
                  <a:pt x="102" y="4904"/>
                  <a:pt x="76" y="4931"/>
                </a:cubicBezTo>
                <a:lnTo>
                  <a:pt x="76" y="4931"/>
                </a:lnTo>
                <a:cubicBezTo>
                  <a:pt x="27" y="4982"/>
                  <a:pt x="0" y="5058"/>
                  <a:pt x="0" y="5152"/>
                </a:cubicBezTo>
                <a:lnTo>
                  <a:pt x="0" y="5152"/>
                </a:lnTo>
                <a:cubicBezTo>
                  <a:pt x="0" y="5234"/>
                  <a:pt x="23" y="5307"/>
                  <a:pt x="64" y="5359"/>
                </a:cubicBezTo>
                <a:lnTo>
                  <a:pt x="64" y="5359"/>
                </a:lnTo>
                <a:cubicBezTo>
                  <a:pt x="75" y="5372"/>
                  <a:pt x="87" y="5384"/>
                  <a:pt x="100" y="5393"/>
                </a:cubicBezTo>
                <a:lnTo>
                  <a:pt x="100" y="5393"/>
                </a:lnTo>
                <a:cubicBezTo>
                  <a:pt x="100" y="5394"/>
                  <a:pt x="101" y="5395"/>
                  <a:pt x="102" y="5395"/>
                </a:cubicBezTo>
                <a:lnTo>
                  <a:pt x="102" y="5395"/>
                </a:lnTo>
                <a:cubicBezTo>
                  <a:pt x="104" y="5397"/>
                  <a:pt x="106" y="5398"/>
                  <a:pt x="108" y="5399"/>
                </a:cubicBezTo>
                <a:lnTo>
                  <a:pt x="108" y="5399"/>
                </a:lnTo>
                <a:cubicBezTo>
                  <a:pt x="110" y="5401"/>
                  <a:pt x="111" y="5402"/>
                  <a:pt x="113" y="5403"/>
                </a:cubicBezTo>
                <a:lnTo>
                  <a:pt x="113" y="5403"/>
                </a:lnTo>
                <a:cubicBezTo>
                  <a:pt x="114" y="5404"/>
                  <a:pt x="115" y="5404"/>
                  <a:pt x="116" y="5406"/>
                </a:cubicBezTo>
                <a:lnTo>
                  <a:pt x="116" y="5406"/>
                </a:lnTo>
                <a:cubicBezTo>
                  <a:pt x="119" y="5407"/>
                  <a:pt x="122" y="5409"/>
                  <a:pt x="124" y="5410"/>
                </a:cubicBezTo>
                <a:lnTo>
                  <a:pt x="124" y="5410"/>
                </a:lnTo>
                <a:lnTo>
                  <a:pt x="125" y="5410"/>
                </a:lnTo>
                <a:lnTo>
                  <a:pt x="125" y="5410"/>
                </a:lnTo>
                <a:cubicBezTo>
                  <a:pt x="157" y="5429"/>
                  <a:pt x="194" y="5440"/>
                  <a:pt x="236" y="5442"/>
                </a:cubicBezTo>
                <a:lnTo>
                  <a:pt x="236" y="5442"/>
                </a:lnTo>
                <a:cubicBezTo>
                  <a:pt x="241" y="5443"/>
                  <a:pt x="245" y="5443"/>
                  <a:pt x="250" y="5443"/>
                </a:cubicBezTo>
                <a:lnTo>
                  <a:pt x="250" y="5443"/>
                </a:lnTo>
                <a:cubicBezTo>
                  <a:pt x="316" y="5443"/>
                  <a:pt x="411" y="5415"/>
                  <a:pt x="505" y="5370"/>
                </a:cubicBezTo>
                <a:lnTo>
                  <a:pt x="505" y="5370"/>
                </a:lnTo>
                <a:cubicBezTo>
                  <a:pt x="541" y="5351"/>
                  <a:pt x="584" y="5354"/>
                  <a:pt x="619" y="5375"/>
                </a:cubicBezTo>
                <a:lnTo>
                  <a:pt x="619" y="5375"/>
                </a:lnTo>
                <a:cubicBezTo>
                  <a:pt x="628" y="5381"/>
                  <a:pt x="636" y="5388"/>
                  <a:pt x="643" y="5396"/>
                </a:cubicBezTo>
                <a:lnTo>
                  <a:pt x="643" y="5411"/>
                </a:lnTo>
                <a:lnTo>
                  <a:pt x="643" y="5411"/>
                </a:lnTo>
                <a:cubicBezTo>
                  <a:pt x="643" y="5423"/>
                  <a:pt x="643" y="5434"/>
                  <a:pt x="643" y="5445"/>
                </a:cubicBezTo>
                <a:lnTo>
                  <a:pt x="643" y="5445"/>
                </a:lnTo>
                <a:cubicBezTo>
                  <a:pt x="643" y="5445"/>
                  <a:pt x="644" y="5445"/>
                  <a:pt x="644" y="5446"/>
                </a:cubicBezTo>
                <a:lnTo>
                  <a:pt x="644" y="5446"/>
                </a:lnTo>
                <a:cubicBezTo>
                  <a:pt x="663" y="6458"/>
                  <a:pt x="1496" y="7281"/>
                  <a:pt x="2512" y="7281"/>
                </a:cubicBezTo>
                <a:lnTo>
                  <a:pt x="2512" y="7281"/>
                </a:lnTo>
                <a:lnTo>
                  <a:pt x="2512" y="7281"/>
                </a:lnTo>
                <a:cubicBezTo>
                  <a:pt x="3536" y="7281"/>
                  <a:pt x="4374" y="6448"/>
                  <a:pt x="4382" y="5426"/>
                </a:cubicBezTo>
                <a:lnTo>
                  <a:pt x="4382" y="5426"/>
                </a:lnTo>
                <a:cubicBezTo>
                  <a:pt x="4373" y="5406"/>
                  <a:pt x="4358" y="5388"/>
                  <a:pt x="4337" y="5375"/>
                </a:cubicBezTo>
              </a:path>
            </a:pathLst>
          </a:custGeom>
          <a:solidFill>
            <a:srgbClr val="93B3D7"/>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Freeform 4">
            <a:extLst>
              <a:ext uri="{FF2B5EF4-FFF2-40B4-BE49-F238E27FC236}">
                <a16:creationId xmlns:a16="http://schemas.microsoft.com/office/drawing/2014/main" id="{63C35320-9271-2E46-A193-73E9AE95F129}"/>
              </a:ext>
            </a:extLst>
          </p:cNvPr>
          <p:cNvSpPr>
            <a:spLocks noChangeArrowheads="1"/>
          </p:cNvSpPr>
          <p:nvPr/>
        </p:nvSpPr>
        <p:spPr bwMode="auto">
          <a:xfrm>
            <a:off x="4856600" y="2529392"/>
            <a:ext cx="2556056" cy="3685631"/>
          </a:xfrm>
          <a:custGeom>
            <a:avLst/>
            <a:gdLst>
              <a:gd name="T0" fmla="*/ 4279 w 5049"/>
              <a:gd name="T1" fmla="*/ 5367 h 7282"/>
              <a:gd name="T2" fmla="*/ 4025 w 5049"/>
              <a:gd name="T3" fmla="*/ 5439 h 7282"/>
              <a:gd name="T4" fmla="*/ 3900 w 5049"/>
              <a:gd name="T5" fmla="*/ 5408 h 7282"/>
              <a:gd name="T6" fmla="*/ 3900 w 5049"/>
              <a:gd name="T7" fmla="*/ 5408 h 7282"/>
              <a:gd name="T8" fmla="*/ 3888 w 5049"/>
              <a:gd name="T9" fmla="*/ 5401 h 7282"/>
              <a:gd name="T10" fmla="*/ 3883 w 5049"/>
              <a:gd name="T11" fmla="*/ 5397 h 7282"/>
              <a:gd name="T12" fmla="*/ 3875 w 5049"/>
              <a:gd name="T13" fmla="*/ 5391 h 7282"/>
              <a:gd name="T14" fmla="*/ 3839 w 5049"/>
              <a:gd name="T15" fmla="*/ 5356 h 7282"/>
              <a:gd name="T16" fmla="*/ 3851 w 5049"/>
              <a:gd name="T17" fmla="*/ 4928 h 7282"/>
              <a:gd name="T18" fmla="*/ 3946 w 5049"/>
              <a:gd name="T19" fmla="*/ 4870 h 7282"/>
              <a:gd name="T20" fmla="*/ 4279 w 5049"/>
              <a:gd name="T21" fmla="*/ 4935 h 7282"/>
              <a:gd name="T22" fmla="*/ 4392 w 5049"/>
              <a:gd name="T23" fmla="*/ 4931 h 7282"/>
              <a:gd name="T24" fmla="*/ 4402 w 5049"/>
              <a:gd name="T25" fmla="*/ 4924 h 7282"/>
              <a:gd name="T26" fmla="*/ 4424 w 5049"/>
              <a:gd name="T27" fmla="*/ 2337 h 7282"/>
              <a:gd name="T28" fmla="*/ 4430 w 5049"/>
              <a:gd name="T29" fmla="*/ 2333 h 7282"/>
              <a:gd name="T30" fmla="*/ 4798 w 5049"/>
              <a:gd name="T31" fmla="*/ 2405 h 7282"/>
              <a:gd name="T32" fmla="*/ 4877 w 5049"/>
              <a:gd name="T33" fmla="*/ 2394 h 7282"/>
              <a:gd name="T34" fmla="*/ 5048 w 5049"/>
              <a:gd name="T35" fmla="*/ 2115 h 7282"/>
              <a:gd name="T36" fmla="*/ 4983 w 5049"/>
              <a:gd name="T37" fmla="*/ 1907 h 7282"/>
              <a:gd name="T38" fmla="*/ 4946 w 5049"/>
              <a:gd name="T39" fmla="*/ 1871 h 7282"/>
              <a:gd name="T40" fmla="*/ 4940 w 5049"/>
              <a:gd name="T41" fmla="*/ 1866 h 7282"/>
              <a:gd name="T42" fmla="*/ 4931 w 5049"/>
              <a:gd name="T43" fmla="*/ 1861 h 7282"/>
              <a:gd name="T44" fmla="*/ 4923 w 5049"/>
              <a:gd name="T45" fmla="*/ 1856 h 7282"/>
              <a:gd name="T46" fmla="*/ 4812 w 5049"/>
              <a:gd name="T47" fmla="*/ 1824 h 7282"/>
              <a:gd name="T48" fmla="*/ 4798 w 5049"/>
              <a:gd name="T49" fmla="*/ 1824 h 7282"/>
              <a:gd name="T50" fmla="*/ 4429 w 5049"/>
              <a:gd name="T51" fmla="*/ 1891 h 7282"/>
              <a:gd name="T52" fmla="*/ 4402 w 5049"/>
              <a:gd name="T53" fmla="*/ 1868 h 7282"/>
              <a:gd name="T54" fmla="*/ 2533 w 5049"/>
              <a:gd name="T55" fmla="*/ 0 h 7282"/>
              <a:gd name="T56" fmla="*/ 664 w 5049"/>
              <a:gd name="T57" fmla="*/ 1892 h 7282"/>
              <a:gd name="T58" fmla="*/ 685 w 5049"/>
              <a:gd name="T59" fmla="*/ 1910 h 7282"/>
              <a:gd name="T60" fmla="*/ 1054 w 5049"/>
              <a:gd name="T61" fmla="*/ 1843 h 7282"/>
              <a:gd name="T62" fmla="*/ 1068 w 5049"/>
              <a:gd name="T63" fmla="*/ 1843 h 7282"/>
              <a:gd name="T64" fmla="*/ 1180 w 5049"/>
              <a:gd name="T65" fmla="*/ 1875 h 7282"/>
              <a:gd name="T66" fmla="*/ 1187 w 5049"/>
              <a:gd name="T67" fmla="*/ 1880 h 7282"/>
              <a:gd name="T68" fmla="*/ 1196 w 5049"/>
              <a:gd name="T69" fmla="*/ 1885 h 7282"/>
              <a:gd name="T70" fmla="*/ 1202 w 5049"/>
              <a:gd name="T71" fmla="*/ 1889 h 7282"/>
              <a:gd name="T72" fmla="*/ 1240 w 5049"/>
              <a:gd name="T73" fmla="*/ 1926 h 7282"/>
              <a:gd name="T74" fmla="*/ 1305 w 5049"/>
              <a:gd name="T75" fmla="*/ 2134 h 7282"/>
              <a:gd name="T76" fmla="*/ 1133 w 5049"/>
              <a:gd name="T77" fmla="*/ 2412 h 7282"/>
              <a:gd name="T78" fmla="*/ 1054 w 5049"/>
              <a:gd name="T79" fmla="*/ 2424 h 7282"/>
              <a:gd name="T80" fmla="*/ 687 w 5049"/>
              <a:gd name="T81" fmla="*/ 2352 h 7282"/>
              <a:gd name="T82" fmla="*/ 680 w 5049"/>
              <a:gd name="T83" fmla="*/ 2356 h 7282"/>
              <a:gd name="T84" fmla="*/ 664 w 5049"/>
              <a:gd name="T85" fmla="*/ 4880 h 7282"/>
              <a:gd name="T86" fmla="*/ 618 w 5049"/>
              <a:gd name="T87" fmla="*/ 4933 h 7282"/>
              <a:gd name="T88" fmla="*/ 505 w 5049"/>
              <a:gd name="T89" fmla="*/ 4938 h 7282"/>
              <a:gd name="T90" fmla="*/ 171 w 5049"/>
              <a:gd name="T91" fmla="*/ 4873 h 7282"/>
              <a:gd name="T92" fmla="*/ 77 w 5049"/>
              <a:gd name="T93" fmla="*/ 4931 h 7282"/>
              <a:gd name="T94" fmla="*/ 65 w 5049"/>
              <a:gd name="T95" fmla="*/ 5359 h 7282"/>
              <a:gd name="T96" fmla="*/ 101 w 5049"/>
              <a:gd name="T97" fmla="*/ 5393 h 7282"/>
              <a:gd name="T98" fmla="*/ 109 w 5049"/>
              <a:gd name="T99" fmla="*/ 5399 h 7282"/>
              <a:gd name="T100" fmla="*/ 114 w 5049"/>
              <a:gd name="T101" fmla="*/ 5403 h 7282"/>
              <a:gd name="T102" fmla="*/ 125 w 5049"/>
              <a:gd name="T103" fmla="*/ 5410 h 7282"/>
              <a:gd name="T104" fmla="*/ 126 w 5049"/>
              <a:gd name="T105" fmla="*/ 5410 h 7282"/>
              <a:gd name="T106" fmla="*/ 251 w 5049"/>
              <a:gd name="T107" fmla="*/ 5443 h 7282"/>
              <a:gd name="T108" fmla="*/ 505 w 5049"/>
              <a:gd name="T109" fmla="*/ 5370 h 7282"/>
              <a:gd name="T110" fmla="*/ 664 w 5049"/>
              <a:gd name="T111" fmla="*/ 5426 h 7282"/>
              <a:gd name="T112" fmla="*/ 664 w 5049"/>
              <a:gd name="T113" fmla="*/ 5427 h 7282"/>
              <a:gd name="T114" fmla="*/ 2533 w 5049"/>
              <a:gd name="T115" fmla="*/ 7281 h 7282"/>
              <a:gd name="T116" fmla="*/ 4402 w 5049"/>
              <a:gd name="T117" fmla="*/ 5378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49" h="7282">
                <a:moveTo>
                  <a:pt x="4394" y="5373"/>
                </a:moveTo>
                <a:lnTo>
                  <a:pt x="4394" y="5373"/>
                </a:lnTo>
                <a:cubicBezTo>
                  <a:pt x="4360" y="5351"/>
                  <a:pt x="4317" y="5349"/>
                  <a:pt x="4279" y="5367"/>
                </a:cubicBezTo>
                <a:lnTo>
                  <a:pt x="4279" y="5367"/>
                </a:lnTo>
                <a:cubicBezTo>
                  <a:pt x="4186" y="5412"/>
                  <a:pt x="4091" y="5439"/>
                  <a:pt x="4025" y="5439"/>
                </a:cubicBezTo>
                <a:lnTo>
                  <a:pt x="4025" y="5439"/>
                </a:lnTo>
                <a:cubicBezTo>
                  <a:pt x="4020" y="5439"/>
                  <a:pt x="4016" y="5439"/>
                  <a:pt x="4011" y="5439"/>
                </a:cubicBezTo>
                <a:lnTo>
                  <a:pt x="4011" y="5439"/>
                </a:lnTo>
                <a:cubicBezTo>
                  <a:pt x="3969" y="5438"/>
                  <a:pt x="3932" y="5427"/>
                  <a:pt x="3900" y="5408"/>
                </a:cubicBezTo>
                <a:lnTo>
                  <a:pt x="3900" y="5408"/>
                </a:lnTo>
                <a:lnTo>
                  <a:pt x="3900" y="5408"/>
                </a:lnTo>
                <a:lnTo>
                  <a:pt x="3900" y="5408"/>
                </a:lnTo>
                <a:cubicBezTo>
                  <a:pt x="3896" y="5406"/>
                  <a:pt x="3894" y="5404"/>
                  <a:pt x="3891" y="5403"/>
                </a:cubicBezTo>
                <a:lnTo>
                  <a:pt x="3891" y="5403"/>
                </a:lnTo>
                <a:cubicBezTo>
                  <a:pt x="3890" y="5402"/>
                  <a:pt x="3889" y="5401"/>
                  <a:pt x="3888" y="5401"/>
                </a:cubicBezTo>
                <a:lnTo>
                  <a:pt x="3888" y="5401"/>
                </a:lnTo>
                <a:cubicBezTo>
                  <a:pt x="3887" y="5399"/>
                  <a:pt x="3885" y="5398"/>
                  <a:pt x="3883" y="5397"/>
                </a:cubicBezTo>
                <a:lnTo>
                  <a:pt x="3883" y="5397"/>
                </a:lnTo>
                <a:cubicBezTo>
                  <a:pt x="3881" y="5396"/>
                  <a:pt x="3879" y="5394"/>
                  <a:pt x="3877" y="5393"/>
                </a:cubicBezTo>
                <a:lnTo>
                  <a:pt x="3877" y="5393"/>
                </a:lnTo>
                <a:cubicBezTo>
                  <a:pt x="3876" y="5392"/>
                  <a:pt x="3876" y="5392"/>
                  <a:pt x="3875" y="5391"/>
                </a:cubicBezTo>
                <a:lnTo>
                  <a:pt x="3875" y="5391"/>
                </a:lnTo>
                <a:cubicBezTo>
                  <a:pt x="3862" y="5381"/>
                  <a:pt x="3850" y="5370"/>
                  <a:pt x="3839" y="5356"/>
                </a:cubicBezTo>
                <a:lnTo>
                  <a:pt x="3839" y="5356"/>
                </a:lnTo>
                <a:cubicBezTo>
                  <a:pt x="3797" y="5305"/>
                  <a:pt x="3775" y="5231"/>
                  <a:pt x="3775" y="5149"/>
                </a:cubicBezTo>
                <a:lnTo>
                  <a:pt x="3775" y="5149"/>
                </a:lnTo>
                <a:cubicBezTo>
                  <a:pt x="3775" y="5055"/>
                  <a:pt x="3802" y="4979"/>
                  <a:pt x="3851" y="4928"/>
                </a:cubicBezTo>
                <a:lnTo>
                  <a:pt x="3851" y="4928"/>
                </a:lnTo>
                <a:cubicBezTo>
                  <a:pt x="3877" y="4901"/>
                  <a:pt x="3909" y="4882"/>
                  <a:pt x="3946" y="4870"/>
                </a:cubicBezTo>
                <a:lnTo>
                  <a:pt x="3946" y="4870"/>
                </a:lnTo>
                <a:cubicBezTo>
                  <a:pt x="3970" y="4863"/>
                  <a:pt x="3996" y="4858"/>
                  <a:pt x="4025" y="4858"/>
                </a:cubicBezTo>
                <a:lnTo>
                  <a:pt x="4025" y="4858"/>
                </a:lnTo>
                <a:cubicBezTo>
                  <a:pt x="4089" y="4858"/>
                  <a:pt x="4184" y="4887"/>
                  <a:pt x="4279" y="4935"/>
                </a:cubicBezTo>
                <a:lnTo>
                  <a:pt x="4279" y="4935"/>
                </a:lnTo>
                <a:cubicBezTo>
                  <a:pt x="4315" y="4954"/>
                  <a:pt x="4358" y="4952"/>
                  <a:pt x="4392" y="4931"/>
                </a:cubicBezTo>
                <a:lnTo>
                  <a:pt x="4392" y="4931"/>
                </a:lnTo>
                <a:cubicBezTo>
                  <a:pt x="4394" y="4929"/>
                  <a:pt x="4397" y="4927"/>
                  <a:pt x="4399" y="4926"/>
                </a:cubicBezTo>
                <a:lnTo>
                  <a:pt x="4399" y="4926"/>
                </a:lnTo>
                <a:cubicBezTo>
                  <a:pt x="4400" y="4926"/>
                  <a:pt x="4401" y="4924"/>
                  <a:pt x="4402" y="4924"/>
                </a:cubicBezTo>
                <a:lnTo>
                  <a:pt x="4402" y="2358"/>
                </a:lnTo>
                <a:lnTo>
                  <a:pt x="4402" y="2358"/>
                </a:lnTo>
                <a:cubicBezTo>
                  <a:pt x="4408" y="2350"/>
                  <a:pt x="4416" y="2343"/>
                  <a:pt x="4424" y="2337"/>
                </a:cubicBezTo>
                <a:lnTo>
                  <a:pt x="4424" y="2337"/>
                </a:lnTo>
                <a:cubicBezTo>
                  <a:pt x="4426" y="2336"/>
                  <a:pt x="4429" y="2334"/>
                  <a:pt x="4430" y="2333"/>
                </a:cubicBezTo>
                <a:lnTo>
                  <a:pt x="4430" y="2333"/>
                </a:lnTo>
                <a:cubicBezTo>
                  <a:pt x="4465" y="2312"/>
                  <a:pt x="4507" y="2310"/>
                  <a:pt x="4544" y="2328"/>
                </a:cubicBezTo>
                <a:lnTo>
                  <a:pt x="4544" y="2328"/>
                </a:lnTo>
                <a:cubicBezTo>
                  <a:pt x="4638" y="2376"/>
                  <a:pt x="4734" y="2405"/>
                  <a:pt x="4798" y="2405"/>
                </a:cubicBezTo>
                <a:lnTo>
                  <a:pt x="4798" y="2405"/>
                </a:lnTo>
                <a:cubicBezTo>
                  <a:pt x="4826" y="2405"/>
                  <a:pt x="4853" y="2401"/>
                  <a:pt x="4877" y="2394"/>
                </a:cubicBezTo>
                <a:lnTo>
                  <a:pt x="4877" y="2394"/>
                </a:lnTo>
                <a:cubicBezTo>
                  <a:pt x="4914" y="2382"/>
                  <a:pt x="4946" y="2362"/>
                  <a:pt x="4972" y="2336"/>
                </a:cubicBezTo>
                <a:lnTo>
                  <a:pt x="4972" y="2336"/>
                </a:lnTo>
                <a:cubicBezTo>
                  <a:pt x="5021" y="2285"/>
                  <a:pt x="5048" y="2208"/>
                  <a:pt x="5048" y="2115"/>
                </a:cubicBezTo>
                <a:lnTo>
                  <a:pt x="5048" y="2115"/>
                </a:lnTo>
                <a:cubicBezTo>
                  <a:pt x="5048" y="2033"/>
                  <a:pt x="5026" y="1959"/>
                  <a:pt x="4983" y="1907"/>
                </a:cubicBezTo>
                <a:lnTo>
                  <a:pt x="4983" y="1907"/>
                </a:lnTo>
                <a:cubicBezTo>
                  <a:pt x="4973" y="1894"/>
                  <a:pt x="4961" y="1882"/>
                  <a:pt x="4948" y="1872"/>
                </a:cubicBezTo>
                <a:lnTo>
                  <a:pt x="4948" y="1872"/>
                </a:lnTo>
                <a:cubicBezTo>
                  <a:pt x="4947" y="1872"/>
                  <a:pt x="4946" y="1871"/>
                  <a:pt x="4946" y="1871"/>
                </a:cubicBezTo>
                <a:lnTo>
                  <a:pt x="4946" y="1871"/>
                </a:lnTo>
                <a:cubicBezTo>
                  <a:pt x="4944" y="1870"/>
                  <a:pt x="4942" y="1868"/>
                  <a:pt x="4940" y="1866"/>
                </a:cubicBezTo>
                <a:lnTo>
                  <a:pt x="4940" y="1866"/>
                </a:lnTo>
                <a:cubicBezTo>
                  <a:pt x="4938" y="1865"/>
                  <a:pt x="4936" y="1864"/>
                  <a:pt x="4935" y="1863"/>
                </a:cubicBezTo>
                <a:lnTo>
                  <a:pt x="4935" y="1863"/>
                </a:lnTo>
                <a:cubicBezTo>
                  <a:pt x="4934" y="1862"/>
                  <a:pt x="4933" y="1861"/>
                  <a:pt x="4931" y="1861"/>
                </a:cubicBezTo>
                <a:lnTo>
                  <a:pt x="4931" y="1861"/>
                </a:lnTo>
                <a:cubicBezTo>
                  <a:pt x="4929" y="1859"/>
                  <a:pt x="4926" y="1857"/>
                  <a:pt x="4923" y="1856"/>
                </a:cubicBezTo>
                <a:lnTo>
                  <a:pt x="4923" y="1856"/>
                </a:lnTo>
                <a:lnTo>
                  <a:pt x="4923" y="1855"/>
                </a:lnTo>
                <a:lnTo>
                  <a:pt x="4923" y="1855"/>
                </a:lnTo>
                <a:cubicBezTo>
                  <a:pt x="4891" y="1837"/>
                  <a:pt x="4854" y="1826"/>
                  <a:pt x="4812" y="1824"/>
                </a:cubicBezTo>
                <a:lnTo>
                  <a:pt x="4812" y="1824"/>
                </a:lnTo>
                <a:cubicBezTo>
                  <a:pt x="4807" y="1824"/>
                  <a:pt x="4803" y="1824"/>
                  <a:pt x="4798" y="1824"/>
                </a:cubicBezTo>
                <a:lnTo>
                  <a:pt x="4798" y="1824"/>
                </a:lnTo>
                <a:cubicBezTo>
                  <a:pt x="4732" y="1824"/>
                  <a:pt x="4637" y="1851"/>
                  <a:pt x="4544" y="1897"/>
                </a:cubicBezTo>
                <a:lnTo>
                  <a:pt x="4544" y="1897"/>
                </a:lnTo>
                <a:cubicBezTo>
                  <a:pt x="4506" y="1915"/>
                  <a:pt x="4463" y="1913"/>
                  <a:pt x="4429" y="1891"/>
                </a:cubicBezTo>
                <a:lnTo>
                  <a:pt x="4429" y="1891"/>
                </a:lnTo>
                <a:cubicBezTo>
                  <a:pt x="4419" y="1885"/>
                  <a:pt x="4410" y="1876"/>
                  <a:pt x="4402" y="1868"/>
                </a:cubicBezTo>
                <a:lnTo>
                  <a:pt x="4402" y="1868"/>
                </a:lnTo>
                <a:lnTo>
                  <a:pt x="4402" y="1868"/>
                </a:lnTo>
                <a:cubicBezTo>
                  <a:pt x="4400" y="840"/>
                  <a:pt x="3560" y="0"/>
                  <a:pt x="2533" y="0"/>
                </a:cubicBezTo>
                <a:lnTo>
                  <a:pt x="2533" y="0"/>
                </a:lnTo>
                <a:lnTo>
                  <a:pt x="2533" y="0"/>
                </a:lnTo>
                <a:cubicBezTo>
                  <a:pt x="1505" y="0"/>
                  <a:pt x="664" y="841"/>
                  <a:pt x="664" y="1870"/>
                </a:cubicBezTo>
                <a:lnTo>
                  <a:pt x="664" y="1892"/>
                </a:lnTo>
                <a:lnTo>
                  <a:pt x="664" y="1892"/>
                </a:lnTo>
                <a:cubicBezTo>
                  <a:pt x="671" y="1899"/>
                  <a:pt x="677" y="1905"/>
                  <a:pt x="685" y="1910"/>
                </a:cubicBezTo>
                <a:lnTo>
                  <a:pt x="685" y="1910"/>
                </a:lnTo>
                <a:cubicBezTo>
                  <a:pt x="720" y="1932"/>
                  <a:pt x="763" y="1934"/>
                  <a:pt x="800" y="1916"/>
                </a:cubicBezTo>
                <a:lnTo>
                  <a:pt x="800" y="1916"/>
                </a:lnTo>
                <a:cubicBezTo>
                  <a:pt x="893" y="1870"/>
                  <a:pt x="989" y="1843"/>
                  <a:pt x="1054" y="1843"/>
                </a:cubicBezTo>
                <a:lnTo>
                  <a:pt x="1054" y="1843"/>
                </a:lnTo>
                <a:cubicBezTo>
                  <a:pt x="1059" y="1843"/>
                  <a:pt x="1064" y="1843"/>
                  <a:pt x="1068" y="1843"/>
                </a:cubicBezTo>
                <a:lnTo>
                  <a:pt x="1068" y="1843"/>
                </a:lnTo>
                <a:cubicBezTo>
                  <a:pt x="1110" y="1846"/>
                  <a:pt x="1147" y="1856"/>
                  <a:pt x="1179" y="1874"/>
                </a:cubicBezTo>
                <a:lnTo>
                  <a:pt x="1179" y="1874"/>
                </a:lnTo>
                <a:cubicBezTo>
                  <a:pt x="1179" y="1875"/>
                  <a:pt x="1179" y="1875"/>
                  <a:pt x="1180" y="1875"/>
                </a:cubicBezTo>
                <a:lnTo>
                  <a:pt x="1180" y="1875"/>
                </a:lnTo>
                <a:cubicBezTo>
                  <a:pt x="1182" y="1877"/>
                  <a:pt x="1185" y="1878"/>
                  <a:pt x="1187" y="1880"/>
                </a:cubicBezTo>
                <a:lnTo>
                  <a:pt x="1187" y="1880"/>
                </a:lnTo>
                <a:cubicBezTo>
                  <a:pt x="1188" y="1881"/>
                  <a:pt x="1190" y="1881"/>
                  <a:pt x="1191" y="1882"/>
                </a:cubicBezTo>
                <a:lnTo>
                  <a:pt x="1191" y="1882"/>
                </a:lnTo>
                <a:cubicBezTo>
                  <a:pt x="1193" y="1883"/>
                  <a:pt x="1194" y="1884"/>
                  <a:pt x="1196" y="1885"/>
                </a:cubicBezTo>
                <a:lnTo>
                  <a:pt x="1196" y="1885"/>
                </a:lnTo>
                <a:cubicBezTo>
                  <a:pt x="1198" y="1887"/>
                  <a:pt x="1200" y="1888"/>
                  <a:pt x="1202" y="1889"/>
                </a:cubicBezTo>
                <a:lnTo>
                  <a:pt x="1202" y="1889"/>
                </a:lnTo>
                <a:cubicBezTo>
                  <a:pt x="1203" y="1890"/>
                  <a:pt x="1203" y="1891"/>
                  <a:pt x="1204" y="1891"/>
                </a:cubicBezTo>
                <a:lnTo>
                  <a:pt x="1204" y="1891"/>
                </a:lnTo>
                <a:cubicBezTo>
                  <a:pt x="1217" y="1902"/>
                  <a:pt x="1229" y="1913"/>
                  <a:pt x="1240" y="1926"/>
                </a:cubicBezTo>
                <a:lnTo>
                  <a:pt x="1240" y="1926"/>
                </a:lnTo>
                <a:cubicBezTo>
                  <a:pt x="1282" y="1978"/>
                  <a:pt x="1305" y="2052"/>
                  <a:pt x="1305" y="2134"/>
                </a:cubicBezTo>
                <a:lnTo>
                  <a:pt x="1305" y="2134"/>
                </a:lnTo>
                <a:cubicBezTo>
                  <a:pt x="1305" y="2227"/>
                  <a:pt x="1277" y="2303"/>
                  <a:pt x="1228" y="2354"/>
                </a:cubicBezTo>
                <a:lnTo>
                  <a:pt x="1228" y="2354"/>
                </a:lnTo>
                <a:cubicBezTo>
                  <a:pt x="1202" y="2381"/>
                  <a:pt x="1170" y="2401"/>
                  <a:pt x="1133" y="2412"/>
                </a:cubicBezTo>
                <a:lnTo>
                  <a:pt x="1133" y="2412"/>
                </a:lnTo>
                <a:cubicBezTo>
                  <a:pt x="1109" y="2421"/>
                  <a:pt x="1083" y="2424"/>
                  <a:pt x="1054" y="2424"/>
                </a:cubicBezTo>
                <a:lnTo>
                  <a:pt x="1054" y="2424"/>
                </a:lnTo>
                <a:cubicBezTo>
                  <a:pt x="990" y="2424"/>
                  <a:pt x="895" y="2395"/>
                  <a:pt x="800" y="2347"/>
                </a:cubicBezTo>
                <a:lnTo>
                  <a:pt x="800" y="2347"/>
                </a:lnTo>
                <a:cubicBezTo>
                  <a:pt x="764" y="2329"/>
                  <a:pt x="722" y="2331"/>
                  <a:pt x="687" y="2352"/>
                </a:cubicBezTo>
                <a:lnTo>
                  <a:pt x="687" y="2352"/>
                </a:lnTo>
                <a:cubicBezTo>
                  <a:pt x="685" y="2353"/>
                  <a:pt x="683" y="2355"/>
                  <a:pt x="680" y="2356"/>
                </a:cubicBezTo>
                <a:lnTo>
                  <a:pt x="680" y="2356"/>
                </a:lnTo>
                <a:cubicBezTo>
                  <a:pt x="674" y="2361"/>
                  <a:pt x="670" y="2366"/>
                  <a:pt x="664" y="2371"/>
                </a:cubicBezTo>
                <a:lnTo>
                  <a:pt x="664" y="4880"/>
                </a:lnTo>
                <a:lnTo>
                  <a:pt x="664" y="4880"/>
                </a:lnTo>
                <a:cubicBezTo>
                  <a:pt x="656" y="4899"/>
                  <a:pt x="642" y="4916"/>
                  <a:pt x="624" y="4929"/>
                </a:cubicBezTo>
                <a:lnTo>
                  <a:pt x="624" y="4929"/>
                </a:lnTo>
                <a:cubicBezTo>
                  <a:pt x="623" y="4931"/>
                  <a:pt x="620" y="4932"/>
                  <a:pt x="618" y="4933"/>
                </a:cubicBezTo>
                <a:lnTo>
                  <a:pt x="618" y="4933"/>
                </a:lnTo>
                <a:cubicBezTo>
                  <a:pt x="583" y="4954"/>
                  <a:pt x="541" y="4956"/>
                  <a:pt x="505" y="4938"/>
                </a:cubicBezTo>
                <a:lnTo>
                  <a:pt x="505" y="4938"/>
                </a:lnTo>
                <a:cubicBezTo>
                  <a:pt x="410" y="4890"/>
                  <a:pt x="315" y="4861"/>
                  <a:pt x="251" y="4861"/>
                </a:cubicBezTo>
                <a:lnTo>
                  <a:pt x="251" y="4861"/>
                </a:lnTo>
                <a:cubicBezTo>
                  <a:pt x="223" y="4861"/>
                  <a:pt x="196" y="4865"/>
                  <a:pt x="171" y="4873"/>
                </a:cubicBezTo>
                <a:lnTo>
                  <a:pt x="171" y="4873"/>
                </a:lnTo>
                <a:cubicBezTo>
                  <a:pt x="135" y="4884"/>
                  <a:pt x="103" y="4904"/>
                  <a:pt x="77" y="4931"/>
                </a:cubicBezTo>
                <a:lnTo>
                  <a:pt x="77" y="4931"/>
                </a:lnTo>
                <a:cubicBezTo>
                  <a:pt x="28" y="4982"/>
                  <a:pt x="0" y="5058"/>
                  <a:pt x="0" y="5152"/>
                </a:cubicBezTo>
                <a:lnTo>
                  <a:pt x="0" y="5152"/>
                </a:lnTo>
                <a:cubicBezTo>
                  <a:pt x="0" y="5234"/>
                  <a:pt x="23" y="5307"/>
                  <a:pt x="65" y="5359"/>
                </a:cubicBezTo>
                <a:lnTo>
                  <a:pt x="65" y="5359"/>
                </a:lnTo>
                <a:cubicBezTo>
                  <a:pt x="76" y="5372"/>
                  <a:pt x="88" y="5384"/>
                  <a:pt x="101" y="5393"/>
                </a:cubicBezTo>
                <a:lnTo>
                  <a:pt x="101" y="5393"/>
                </a:lnTo>
                <a:cubicBezTo>
                  <a:pt x="101" y="5394"/>
                  <a:pt x="102" y="5395"/>
                  <a:pt x="103" y="5395"/>
                </a:cubicBezTo>
                <a:lnTo>
                  <a:pt x="103" y="5395"/>
                </a:lnTo>
                <a:cubicBezTo>
                  <a:pt x="105" y="5397"/>
                  <a:pt x="107" y="5398"/>
                  <a:pt x="109" y="5399"/>
                </a:cubicBezTo>
                <a:lnTo>
                  <a:pt x="109" y="5399"/>
                </a:lnTo>
                <a:cubicBezTo>
                  <a:pt x="111" y="5401"/>
                  <a:pt x="113" y="5402"/>
                  <a:pt x="114" y="5403"/>
                </a:cubicBezTo>
                <a:lnTo>
                  <a:pt x="114" y="5403"/>
                </a:lnTo>
                <a:cubicBezTo>
                  <a:pt x="115" y="5404"/>
                  <a:pt x="116" y="5404"/>
                  <a:pt x="118" y="5406"/>
                </a:cubicBezTo>
                <a:lnTo>
                  <a:pt x="118" y="5406"/>
                </a:lnTo>
                <a:cubicBezTo>
                  <a:pt x="120" y="5407"/>
                  <a:pt x="122" y="5409"/>
                  <a:pt x="125" y="5410"/>
                </a:cubicBezTo>
                <a:lnTo>
                  <a:pt x="125" y="5410"/>
                </a:lnTo>
                <a:lnTo>
                  <a:pt x="126" y="5410"/>
                </a:lnTo>
                <a:lnTo>
                  <a:pt x="126" y="5410"/>
                </a:lnTo>
                <a:cubicBezTo>
                  <a:pt x="158" y="5429"/>
                  <a:pt x="195" y="5440"/>
                  <a:pt x="237" y="5442"/>
                </a:cubicBezTo>
                <a:lnTo>
                  <a:pt x="237" y="5442"/>
                </a:lnTo>
                <a:cubicBezTo>
                  <a:pt x="241" y="5443"/>
                  <a:pt x="246" y="5443"/>
                  <a:pt x="251" y="5443"/>
                </a:cubicBezTo>
                <a:lnTo>
                  <a:pt x="251" y="5443"/>
                </a:lnTo>
                <a:cubicBezTo>
                  <a:pt x="317" y="5443"/>
                  <a:pt x="412" y="5415"/>
                  <a:pt x="505" y="5370"/>
                </a:cubicBezTo>
                <a:lnTo>
                  <a:pt x="505" y="5370"/>
                </a:lnTo>
                <a:cubicBezTo>
                  <a:pt x="543" y="5351"/>
                  <a:pt x="585" y="5354"/>
                  <a:pt x="619" y="5375"/>
                </a:cubicBezTo>
                <a:lnTo>
                  <a:pt x="619" y="5375"/>
                </a:lnTo>
                <a:cubicBezTo>
                  <a:pt x="640" y="5388"/>
                  <a:pt x="655" y="5406"/>
                  <a:pt x="664" y="5426"/>
                </a:cubicBezTo>
                <a:lnTo>
                  <a:pt x="664" y="5426"/>
                </a:lnTo>
                <a:cubicBezTo>
                  <a:pt x="664" y="5427"/>
                  <a:pt x="664" y="5427"/>
                  <a:pt x="664" y="5427"/>
                </a:cubicBezTo>
                <a:lnTo>
                  <a:pt x="664" y="5427"/>
                </a:lnTo>
                <a:cubicBezTo>
                  <a:pt x="673" y="6448"/>
                  <a:pt x="1509" y="7281"/>
                  <a:pt x="2533" y="7281"/>
                </a:cubicBezTo>
                <a:lnTo>
                  <a:pt x="2533" y="7281"/>
                </a:lnTo>
                <a:lnTo>
                  <a:pt x="2533" y="7281"/>
                </a:lnTo>
                <a:cubicBezTo>
                  <a:pt x="3561" y="7281"/>
                  <a:pt x="4402" y="6440"/>
                  <a:pt x="4402" y="5411"/>
                </a:cubicBezTo>
                <a:lnTo>
                  <a:pt x="4402" y="5378"/>
                </a:lnTo>
                <a:lnTo>
                  <a:pt x="4402" y="5378"/>
                </a:lnTo>
                <a:cubicBezTo>
                  <a:pt x="4399" y="5376"/>
                  <a:pt x="4397" y="5375"/>
                  <a:pt x="4394" y="5373"/>
                </a:cubicBezTo>
              </a:path>
            </a:pathLst>
          </a:custGeom>
          <a:solidFill>
            <a:schemeClr val="accent1">
              <a:lumMod val="75000"/>
            </a:schemeClr>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17" name="Freeform 5">
            <a:extLst>
              <a:ext uri="{FF2B5EF4-FFF2-40B4-BE49-F238E27FC236}">
                <a16:creationId xmlns:a16="http://schemas.microsoft.com/office/drawing/2014/main" id="{74C450D2-CA17-2B4E-A33F-0DFB3ED6E961}"/>
              </a:ext>
            </a:extLst>
          </p:cNvPr>
          <p:cNvSpPr>
            <a:spLocks noChangeArrowheads="1"/>
          </p:cNvSpPr>
          <p:nvPr/>
        </p:nvSpPr>
        <p:spPr bwMode="auto">
          <a:xfrm>
            <a:off x="6774202" y="2529393"/>
            <a:ext cx="2210041" cy="3661762"/>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8" name="TextBox 7">
            <a:extLst>
              <a:ext uri="{FF2B5EF4-FFF2-40B4-BE49-F238E27FC236}">
                <a16:creationId xmlns:a16="http://schemas.microsoft.com/office/drawing/2014/main" id="{ECC7472B-F290-2D4B-9B21-95ABBEA7378C}"/>
              </a:ext>
            </a:extLst>
          </p:cNvPr>
          <p:cNvSpPr txBox="1"/>
          <p:nvPr/>
        </p:nvSpPr>
        <p:spPr>
          <a:xfrm>
            <a:off x="3339228" y="3695259"/>
            <a:ext cx="1846630" cy="1823576"/>
          </a:xfrm>
          <a:prstGeom prst="rect">
            <a:avLst/>
          </a:prstGeom>
          <a:noFill/>
        </p:spPr>
        <p:txBody>
          <a:bodyPr wrap="square" rtlCol="0" anchor="t">
            <a:spAutoFit/>
          </a:bodyPr>
          <a:lstStyle/>
          <a:p>
            <a:pPr lvl="0" algn="ctr">
              <a:lnSpc>
                <a:spcPts val="1463"/>
              </a:lnSpc>
            </a:pPr>
            <a:r>
              <a:rPr kumimoji="0" lang="en-US" sz="1400" b="0" i="0" u="none" strike="noStrike" kern="1200" cap="none" spc="-12" normalizeH="0" baseline="0" noProof="0">
                <a:ln>
                  <a:noFill/>
                </a:ln>
                <a:solidFill>
                  <a:prstClr val="white"/>
                </a:solidFill>
                <a:effectLst/>
                <a:uLnTx/>
                <a:uFillTx/>
                <a:latin typeface="Arial" panose="020B0604020202020204" pitchFamily="34" charset="0"/>
                <a:ea typeface="Source Sans Pro" panose="020B0503030403020204" pitchFamily="34" charset="0"/>
                <a:cs typeface="Arial" panose="020B0604020202020204" pitchFamily="34" charset="0"/>
              </a:rPr>
              <a:t>15. </a:t>
            </a:r>
            <a:r>
              <a:rPr lang="en-US" sz="1400">
                <a:solidFill>
                  <a:schemeClr val="bg1"/>
                </a:solidFill>
              </a:rPr>
              <a:t>Consider </a:t>
            </a:r>
            <a:r>
              <a:rPr lang="en-US" sz="1400">
                <a:solidFill>
                  <a:srgbClr val="0070C0"/>
                </a:solidFill>
              </a:rPr>
              <a:t>capacity building of parliament members </a:t>
            </a:r>
            <a:r>
              <a:rPr lang="en-US" sz="1400">
                <a:solidFill>
                  <a:schemeClr val="bg1"/>
                </a:solidFill>
              </a:rPr>
              <a:t>and building of </a:t>
            </a:r>
            <a:r>
              <a:rPr lang="en-US" sz="1400">
                <a:solidFill>
                  <a:srgbClr val="0070C0"/>
                </a:solidFill>
              </a:rPr>
              <a:t>technical expertise in administrative support </a:t>
            </a:r>
          </a:p>
          <a:p>
            <a:pPr lvl="0" algn="ctr">
              <a:lnSpc>
                <a:spcPts val="1463"/>
              </a:lnSpc>
            </a:pPr>
            <a:r>
              <a:rPr lang="en-US" sz="1400">
                <a:solidFill>
                  <a:schemeClr val="bg1"/>
                </a:solidFill>
              </a:rPr>
              <a:t>departments in parliaments</a:t>
            </a:r>
            <a:endParaRPr kumimoji="0" lang="en-US" sz="1400" b="0" i="0" u="none" strike="noStrike" kern="1200" cap="none" spc="-12" normalizeH="0" baseline="0" noProof="0">
              <a:ln>
                <a:noFill/>
              </a:ln>
              <a:solidFill>
                <a:schemeClr val="bg1"/>
              </a:solidFill>
              <a:effectLst/>
              <a:uLnTx/>
              <a:uFillTx/>
              <a:latin typeface="Arial" panose="020B0604020202020204" pitchFamily="34" charset="0"/>
              <a:ea typeface="Source Sans Pro" panose="020B0503030403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B4824889-5D72-7A44-94FC-8DCD9EB4B8FA}"/>
              </a:ext>
            </a:extLst>
          </p:cNvPr>
          <p:cNvSpPr txBox="1"/>
          <p:nvPr/>
        </p:nvSpPr>
        <p:spPr>
          <a:xfrm>
            <a:off x="3357564" y="2663475"/>
            <a:ext cx="1804753" cy="1018099"/>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Provide capacity building to the legislature</a:t>
            </a:r>
          </a:p>
        </p:txBody>
      </p:sp>
      <p:sp>
        <p:nvSpPr>
          <p:cNvPr id="10" name="TextBox 9">
            <a:extLst>
              <a:ext uri="{FF2B5EF4-FFF2-40B4-BE49-F238E27FC236}">
                <a16:creationId xmlns:a16="http://schemas.microsoft.com/office/drawing/2014/main" id="{AFEF7529-874F-4841-A46B-57B177D8F74E}"/>
              </a:ext>
            </a:extLst>
          </p:cNvPr>
          <p:cNvSpPr txBox="1"/>
          <p:nvPr/>
        </p:nvSpPr>
        <p:spPr>
          <a:xfrm>
            <a:off x="5333523" y="3291167"/>
            <a:ext cx="1804753" cy="2246769"/>
          </a:xfrm>
          <a:prstGeom prst="rect">
            <a:avLst/>
          </a:prstGeom>
          <a:noFill/>
        </p:spPr>
        <p:txBody>
          <a:bodyPr wrap="square" rtlCol="0" anchor="t">
            <a:spAutoFit/>
          </a:bodyPr>
          <a:lstStyle/>
          <a:p>
            <a:pPr lvl="0" algn="ctr">
              <a:spcBef>
                <a:spcPts val="0"/>
              </a:spcBef>
            </a:pPr>
            <a:r>
              <a:rPr kumimoji="0" lang="en-US" sz="1400" b="0" i="0" u="none" strike="noStrike" kern="1200" cap="none" spc="0" normalizeH="0" baseline="0" noProof="0">
                <a:ln>
                  <a:noFill/>
                </a:ln>
                <a:solidFill>
                  <a:prstClr val="white"/>
                </a:solidFill>
                <a:effectLst/>
                <a:uLnTx/>
                <a:uFillTx/>
                <a:latin typeface="Arial" charset="0"/>
                <a:ea typeface="+mn-ea"/>
                <a:cs typeface="+mn-cs"/>
              </a:rPr>
              <a:t>16. Provide a role for </a:t>
            </a:r>
            <a:r>
              <a:rPr lang="en-US" sz="1400">
                <a:solidFill>
                  <a:schemeClr val="bg1"/>
                </a:solidFill>
              </a:rPr>
              <a:t>SAIs in PPB, at minimum to </a:t>
            </a:r>
            <a:r>
              <a:rPr lang="en-US" sz="1400">
                <a:solidFill>
                  <a:srgbClr val="00B0F0"/>
                </a:solidFill>
              </a:rPr>
              <a:t>review and validate performance</a:t>
            </a:r>
            <a:r>
              <a:rPr lang="en-US" sz="1400">
                <a:solidFill>
                  <a:schemeClr val="bg1"/>
                </a:solidFill>
              </a:rPr>
              <a:t>, while more substantial roles should be considered, including </a:t>
            </a:r>
            <a:r>
              <a:rPr lang="en-US" sz="1400">
                <a:solidFill>
                  <a:srgbClr val="00B0F0"/>
                </a:solidFill>
              </a:rPr>
              <a:t>performance audits</a:t>
            </a:r>
          </a:p>
        </p:txBody>
      </p:sp>
      <p:sp>
        <p:nvSpPr>
          <p:cNvPr id="11" name="TextBox 10">
            <a:extLst>
              <a:ext uri="{FF2B5EF4-FFF2-40B4-BE49-F238E27FC236}">
                <a16:creationId xmlns:a16="http://schemas.microsoft.com/office/drawing/2014/main" id="{5D88C833-A66A-CC45-A0DE-95A4E9FBA063}"/>
              </a:ext>
            </a:extLst>
          </p:cNvPr>
          <p:cNvSpPr txBox="1"/>
          <p:nvPr/>
        </p:nvSpPr>
        <p:spPr>
          <a:xfrm>
            <a:off x="5312986" y="2786204"/>
            <a:ext cx="1643282" cy="556434"/>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Give a role         to SAI in PPB</a:t>
            </a:r>
          </a:p>
        </p:txBody>
      </p:sp>
      <p:sp>
        <p:nvSpPr>
          <p:cNvPr id="12" name="TextBox 11">
            <a:extLst>
              <a:ext uri="{FF2B5EF4-FFF2-40B4-BE49-F238E27FC236}">
                <a16:creationId xmlns:a16="http://schemas.microsoft.com/office/drawing/2014/main" id="{8B6AAFC4-08E3-D940-92A1-EB0B684D818F}"/>
              </a:ext>
            </a:extLst>
          </p:cNvPr>
          <p:cNvSpPr txBox="1"/>
          <p:nvPr/>
        </p:nvSpPr>
        <p:spPr>
          <a:xfrm>
            <a:off x="7158813" y="3505200"/>
            <a:ext cx="1804753" cy="2208297"/>
          </a:xfrm>
          <a:prstGeom prst="rect">
            <a:avLst/>
          </a:prstGeom>
          <a:noFill/>
        </p:spPr>
        <p:txBody>
          <a:bodyPr wrap="square" rtlCol="0" anchor="t">
            <a:spAutoFit/>
          </a:bodyPr>
          <a:lstStyle/>
          <a:p>
            <a:pPr lvl="0" algn="ctr">
              <a:lnSpc>
                <a:spcPts val="1463"/>
              </a:lnSpc>
            </a:pPr>
            <a:r>
              <a:rPr kumimoji="0" lang="en-US" sz="1400" b="0" i="0" u="none" strike="noStrike" kern="1200" cap="none" spc="0" normalizeH="0" baseline="0" noProof="0">
                <a:ln>
                  <a:noFill/>
                </a:ln>
                <a:solidFill>
                  <a:prstClr val="white"/>
                </a:solidFill>
                <a:effectLst/>
                <a:uLnTx/>
                <a:uFillTx/>
                <a:latin typeface="Arial" charset="0"/>
                <a:ea typeface="+mn-ea"/>
                <a:cs typeface="+mn-cs"/>
              </a:rPr>
              <a:t>17. Provide </a:t>
            </a:r>
            <a:r>
              <a:rPr lang="en-US" sz="1400">
                <a:solidFill>
                  <a:srgbClr val="0070C0"/>
                </a:solidFill>
              </a:rPr>
              <a:t>re-usable performance data open to public online</a:t>
            </a:r>
            <a:r>
              <a:rPr lang="en-US" sz="1400">
                <a:solidFill>
                  <a:schemeClr val="bg1"/>
                </a:solidFill>
              </a:rPr>
              <a:t>; include performance information in citizens’ budgets; provide PPB capacity building of CSOs and media</a:t>
            </a:r>
            <a:endParaRPr kumimoji="0" lang="en-US" sz="1400" b="0" i="0" u="none" strike="noStrike" kern="1200" cap="none" spc="0" normalizeH="0" baseline="0" noProof="0">
              <a:ln>
                <a:noFill/>
              </a:ln>
              <a:solidFill>
                <a:schemeClr val="bg1"/>
              </a:solidFill>
              <a:effectLst/>
              <a:uLnTx/>
              <a:uFillTx/>
            </a:endParaRPr>
          </a:p>
          <a:p>
            <a:pPr marL="0" marR="0" lvl="0" indent="0" algn="ctr" defTabSz="914400" rtl="0" eaLnBrk="1" fontAlgn="base" latinLnBrk="0" hangingPunct="1">
              <a:lnSpc>
                <a:spcPts val="1463"/>
              </a:lnSpc>
              <a:spcBef>
                <a:spcPct val="0"/>
              </a:spcBef>
              <a:spcAft>
                <a:spcPct val="0"/>
              </a:spcAft>
              <a:buClrTx/>
              <a:buSzTx/>
              <a:buFontTx/>
              <a:buNone/>
              <a:tabLst/>
              <a:defRPr/>
            </a:pPr>
            <a:endParaRPr kumimoji="0" lang="en-US" sz="1400" b="0" i="0" u="none"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endParaRPr>
          </a:p>
        </p:txBody>
      </p:sp>
      <p:sp>
        <p:nvSpPr>
          <p:cNvPr id="13" name="TextBox 12">
            <a:extLst>
              <a:ext uri="{FF2B5EF4-FFF2-40B4-BE49-F238E27FC236}">
                <a16:creationId xmlns:a16="http://schemas.microsoft.com/office/drawing/2014/main" id="{E6D26270-6490-5748-8162-C0ECE6F58C99}"/>
              </a:ext>
            </a:extLst>
          </p:cNvPr>
          <p:cNvSpPr txBox="1"/>
          <p:nvPr/>
        </p:nvSpPr>
        <p:spPr>
          <a:xfrm>
            <a:off x="7126813" y="2786204"/>
            <a:ext cx="1858594" cy="787267"/>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Make PPB data open and re-usable</a:t>
            </a:r>
          </a:p>
        </p:txBody>
      </p:sp>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5" name="TextBox 24">
            <a:extLst>
              <a:ext uri="{FF2B5EF4-FFF2-40B4-BE49-F238E27FC236}">
                <a16:creationId xmlns:a16="http://schemas.microsoft.com/office/drawing/2014/main" id="{3B573161-5563-D74C-859E-E81849B5249E}"/>
              </a:ext>
            </a:extLst>
          </p:cNvPr>
          <p:cNvSpPr txBox="1"/>
          <p:nvPr/>
        </p:nvSpPr>
        <p:spPr>
          <a:xfrm>
            <a:off x="1276643" y="111904"/>
            <a:ext cx="7924800" cy="107721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953735"/>
                </a:solidFill>
                <a:effectLst/>
                <a:uLnTx/>
                <a:uFillTx/>
                <a:latin typeface="Calibri"/>
                <a:ea typeface="+mn-ea"/>
                <a:cs typeface="+mn-cs"/>
              </a:rPr>
              <a:t>Summary recommendations from the KP for PEMPAL countries</a:t>
            </a:r>
            <a:endParaRPr kumimoji="0" lang="en-US" sz="3200" b="0" i="0" u="none" strike="noStrike" kern="1200" cap="none" spc="0" normalizeH="0" baseline="0" noProof="0">
              <a:ln>
                <a:noFill/>
              </a:ln>
              <a:solidFill>
                <a:srgbClr val="002060"/>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FC265DAE-DD81-4644-83F2-7DDAA22145FA}"/>
              </a:ext>
            </a:extLst>
          </p:cNvPr>
          <p:cNvSpPr/>
          <p:nvPr/>
        </p:nvSpPr>
        <p:spPr>
          <a:xfrm>
            <a:off x="1178593" y="1290172"/>
            <a:ext cx="8268787" cy="400110"/>
          </a:xfrm>
          <a:prstGeom prst="rect">
            <a:avLst/>
          </a:prstGeom>
        </p:spPr>
        <p:txBody>
          <a:bodyPr wrap="square">
            <a:spAutoFit/>
          </a:bodyPr>
          <a:lstStyle/>
          <a:p>
            <a:pPr lvl="0" algn="ctr">
              <a:spcBef>
                <a:spcPts val="0"/>
              </a:spcBef>
              <a:spcAft>
                <a:spcPts val="0"/>
              </a:spcAft>
            </a:pPr>
            <a:r>
              <a:rPr lang="en-US" sz="2000" b="1">
                <a:solidFill>
                  <a:srgbClr val="0070C0"/>
                </a:solidFill>
                <a:latin typeface="+mj-lt"/>
                <a:ea typeface="+mj-ea"/>
                <a:cs typeface="+mj-cs"/>
              </a:rPr>
              <a:t>Facilitating oversight by the legislature and civil society</a:t>
            </a:r>
          </a:p>
        </p:txBody>
      </p:sp>
      <p:sp>
        <p:nvSpPr>
          <p:cNvPr id="27" name="TextBox 26">
            <a:extLst>
              <a:ext uri="{FF2B5EF4-FFF2-40B4-BE49-F238E27FC236}">
                <a16:creationId xmlns:a16="http://schemas.microsoft.com/office/drawing/2014/main" id="{75C7F425-A7ED-5246-9405-27448BC9C9FF}"/>
              </a:ext>
            </a:extLst>
          </p:cNvPr>
          <p:cNvSpPr txBox="1"/>
          <p:nvPr/>
        </p:nvSpPr>
        <p:spPr>
          <a:xfrm>
            <a:off x="1195807" y="2734262"/>
            <a:ext cx="2402910" cy="787267"/>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Secure </a:t>
            </a:r>
          </a:p>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legislature’s engagement</a:t>
            </a:r>
          </a:p>
        </p:txBody>
      </p:sp>
      <p:sp>
        <p:nvSpPr>
          <p:cNvPr id="28" name="TextBox 27">
            <a:extLst>
              <a:ext uri="{FF2B5EF4-FFF2-40B4-BE49-F238E27FC236}">
                <a16:creationId xmlns:a16="http://schemas.microsoft.com/office/drawing/2014/main" id="{124F95A8-4909-2F49-B2D9-257EBE113643}"/>
              </a:ext>
            </a:extLst>
          </p:cNvPr>
          <p:cNvSpPr txBox="1"/>
          <p:nvPr/>
        </p:nvSpPr>
        <p:spPr>
          <a:xfrm>
            <a:off x="1419208" y="3456946"/>
            <a:ext cx="1990287" cy="2369880"/>
          </a:xfrm>
          <a:prstGeom prst="rect">
            <a:avLst/>
          </a:prstGeom>
          <a:noFill/>
        </p:spPr>
        <p:txBody>
          <a:bodyPr wrap="square" rtlCol="0" anchor="t">
            <a:spAutoFit/>
          </a:bodyPr>
          <a:lstStyle/>
          <a:p>
            <a:pPr lvl="0" algn="ctr">
              <a:spcBef>
                <a:spcPts val="0"/>
              </a:spcBef>
            </a:pPr>
            <a:r>
              <a:rPr kumimoji="0" lang="en-US" sz="1400" b="0" i="0" u="none" strike="noStrike" kern="1200" cap="none" spc="0" normalizeH="0" baseline="0" noProof="0">
                <a:ln>
                  <a:noFill/>
                </a:ln>
                <a:solidFill>
                  <a:prstClr val="white"/>
                </a:solidFill>
                <a:effectLst/>
                <a:uLnTx/>
                <a:uFillTx/>
                <a:latin typeface="Arial" charset="0"/>
                <a:ea typeface="+mn-ea"/>
                <a:cs typeface="+mn-cs"/>
              </a:rPr>
              <a:t>14. </a:t>
            </a:r>
            <a:r>
              <a:rPr lang="en-US" sz="1400">
                <a:solidFill>
                  <a:schemeClr val="bg1"/>
                </a:solidFill>
              </a:rPr>
              <a:t>Integrate </a:t>
            </a:r>
            <a:r>
              <a:rPr lang="en-US" sz="1400">
                <a:solidFill>
                  <a:srgbClr val="0070C0"/>
                </a:solidFill>
              </a:rPr>
              <a:t>PIs into main budget document </a:t>
            </a:r>
            <a:r>
              <a:rPr lang="en-US" sz="1400">
                <a:solidFill>
                  <a:schemeClr val="bg1"/>
                </a:solidFill>
              </a:rPr>
              <a:t>or at minimum in supplementary information presented to legislature and </a:t>
            </a:r>
            <a:r>
              <a:rPr lang="en-US" sz="1400">
                <a:solidFill>
                  <a:srgbClr val="0070C0"/>
                </a:solidFill>
              </a:rPr>
              <a:t>integrate performance outturn in execution reports</a:t>
            </a:r>
            <a:r>
              <a:rPr kumimoji="0" lang="en-US" sz="1400" b="0" i="0" u="none" strike="noStrike" kern="1200" cap="none" spc="0" normalizeH="0" baseline="0" noProof="0">
                <a:ln>
                  <a:noFill/>
                </a:ln>
                <a:solidFill>
                  <a:schemeClr val="bg1"/>
                </a:solidFill>
                <a:effectLst/>
                <a:uLnTx/>
                <a:uFillTx/>
                <a:latin typeface="Arial" charset="0"/>
                <a:ea typeface="+mn-ea"/>
                <a:cs typeface="+mn-cs"/>
              </a:rPr>
              <a:t> </a:t>
            </a:r>
          </a:p>
          <a:p>
            <a:pPr marL="0" marR="0" lvl="0" indent="0" algn="just" defTabSz="914400" rtl="0" eaLnBrk="1" fontAlgn="base" latinLnBrk="0" hangingPunct="1">
              <a:lnSpc>
                <a:spcPct val="100000"/>
              </a:lnSpc>
              <a:spcBef>
                <a:spcPts val="0"/>
              </a:spcBef>
              <a:spcAft>
                <a:spcPct val="0"/>
              </a:spcAft>
              <a:buClrTx/>
              <a:buSzTx/>
              <a:buFontTx/>
              <a:buNone/>
              <a:tabLst/>
              <a:defRPr/>
            </a:pPr>
            <a:endParaRPr kumimoji="0" lang="en-US" sz="100" b="0" i="0" u="none" strike="noStrike" kern="1200" cap="none" spc="0" normalizeH="0" baseline="0" noProof="0">
              <a:ln>
                <a:noFill/>
              </a:ln>
              <a:solidFill>
                <a:prstClr val="white"/>
              </a:solidFill>
              <a:effectLst/>
              <a:uLnTx/>
              <a:uFillTx/>
              <a:latin typeface="Arial" charset="0"/>
              <a:ea typeface="+mn-ea"/>
              <a:cs typeface="+mn-cs"/>
            </a:endParaRPr>
          </a:p>
          <a:p>
            <a:pPr marL="0" marR="0" lvl="0" indent="0" algn="just" defTabSz="914400" rtl="0" eaLnBrk="1" fontAlgn="base" latinLnBrk="0" hangingPunct="1">
              <a:lnSpc>
                <a:spcPct val="100000"/>
              </a:lnSpc>
              <a:spcBef>
                <a:spcPts val="0"/>
              </a:spcBef>
              <a:spcAft>
                <a:spcPct val="0"/>
              </a:spcAft>
              <a:buClrTx/>
              <a:buSzTx/>
              <a:buFontTx/>
              <a:buNone/>
              <a:tabLst/>
              <a:defRPr/>
            </a:pPr>
            <a:endParaRPr kumimoji="0" lang="en-US" sz="100" b="0" i="0" u="none" strike="noStrike" kern="1200" cap="none" spc="0" normalizeH="0" baseline="0" noProof="0">
              <a:ln>
                <a:noFill/>
              </a:ln>
              <a:solidFill>
                <a:prstClr val="white"/>
              </a:solidFill>
              <a:effectLst/>
              <a:uLnTx/>
              <a:uFillTx/>
              <a:latin typeface="Arial" charset="0"/>
              <a:ea typeface="+mn-ea"/>
              <a:cs typeface="+mn-cs"/>
            </a:endParaRPr>
          </a:p>
          <a:p>
            <a:pPr marL="0" marR="0" lvl="0" indent="0" algn="just" defTabSz="914400" rtl="0" eaLnBrk="1" fontAlgn="base" latinLnBrk="0" hangingPunct="1">
              <a:lnSpc>
                <a:spcPct val="100000"/>
              </a:lnSpc>
              <a:spcBef>
                <a:spcPts val="0"/>
              </a:spcBef>
              <a:spcAft>
                <a:spcPct val="0"/>
              </a:spcAft>
              <a:buClrTx/>
              <a:buSzTx/>
              <a:buFontTx/>
              <a:buNone/>
              <a:tabLst/>
              <a:defRPr/>
            </a:pPr>
            <a:endParaRPr kumimoji="0" lang="en-US" sz="100" b="0" i="0" u="none" strike="noStrike" kern="1200" cap="none" spc="0" normalizeH="0" baseline="0" noProof="0">
              <a:ln>
                <a:noFill/>
              </a:ln>
              <a:solidFill>
                <a:prstClr val="white"/>
              </a:solidFill>
              <a:effectLst/>
              <a:uLnTx/>
              <a:uFillTx/>
              <a:latin typeface="Arial" charset="0"/>
              <a:ea typeface="+mn-ea"/>
              <a:cs typeface="+mn-cs"/>
            </a:endParaRPr>
          </a:p>
          <a:p>
            <a:pPr marL="0" marR="0" lvl="0" indent="0" algn="ctr" defTabSz="914400" rtl="0" eaLnBrk="1" fontAlgn="base" latinLnBrk="0" hangingPunct="1">
              <a:lnSpc>
                <a:spcPct val="100000"/>
              </a:lnSpc>
              <a:spcBef>
                <a:spcPts val="600"/>
              </a:spcBef>
              <a:spcAft>
                <a:spcPct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Arial" charset="0"/>
              <a:ea typeface="+mn-ea"/>
              <a:cs typeface="+mn-cs"/>
            </a:endParaRPr>
          </a:p>
        </p:txBody>
      </p:sp>
      <p:pic>
        <p:nvPicPr>
          <p:cNvPr id="6" name="Graphic 5" descr="Bank">
            <a:extLst>
              <a:ext uri="{FF2B5EF4-FFF2-40B4-BE49-F238E27FC236}">
                <a16:creationId xmlns:a16="http://schemas.microsoft.com/office/drawing/2014/main" id="{B5447B34-D6F7-7545-84B0-A88102100CC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66241" y="5300623"/>
            <a:ext cx="914400" cy="914400"/>
          </a:xfrm>
          <a:prstGeom prst="rect">
            <a:avLst/>
          </a:prstGeom>
        </p:spPr>
      </p:pic>
      <p:pic>
        <p:nvPicPr>
          <p:cNvPr id="19" name="Graphic 18" descr="Lecturer">
            <a:extLst>
              <a:ext uri="{FF2B5EF4-FFF2-40B4-BE49-F238E27FC236}">
                <a16:creationId xmlns:a16="http://schemas.microsoft.com/office/drawing/2014/main" id="{5053212B-D376-F940-BC65-84C35A644D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86200" y="5435531"/>
            <a:ext cx="758895" cy="758895"/>
          </a:xfrm>
          <a:prstGeom prst="rect">
            <a:avLst/>
          </a:prstGeom>
        </p:spPr>
      </p:pic>
      <p:pic>
        <p:nvPicPr>
          <p:cNvPr id="21" name="Graphic 20" descr="Calculator">
            <a:extLst>
              <a:ext uri="{FF2B5EF4-FFF2-40B4-BE49-F238E27FC236}">
                <a16:creationId xmlns:a16="http://schemas.microsoft.com/office/drawing/2014/main" id="{C23B9665-C51A-6947-A59D-B5157D61FD5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791378" y="5410199"/>
            <a:ext cx="804823" cy="804823"/>
          </a:xfrm>
          <a:prstGeom prst="rect">
            <a:avLst/>
          </a:prstGeom>
        </p:spPr>
      </p:pic>
      <p:pic>
        <p:nvPicPr>
          <p:cNvPr id="30" name="Graphic 29" descr="Magnifying glass">
            <a:extLst>
              <a:ext uri="{FF2B5EF4-FFF2-40B4-BE49-F238E27FC236}">
                <a16:creationId xmlns:a16="http://schemas.microsoft.com/office/drawing/2014/main" id="{2FF1A408-11E7-F642-A14C-C2EF925DBD7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49971" y="5394205"/>
            <a:ext cx="820817" cy="820817"/>
          </a:xfrm>
          <a:prstGeom prst="rect">
            <a:avLst/>
          </a:prstGeom>
        </p:spPr>
      </p:pic>
      <p:sp>
        <p:nvSpPr>
          <p:cNvPr id="23" name="Slide Number Placeholder 1">
            <a:extLst>
              <a:ext uri="{FF2B5EF4-FFF2-40B4-BE49-F238E27FC236}">
                <a16:creationId xmlns:a16="http://schemas.microsoft.com/office/drawing/2014/main" id="{1626DF18-0FDB-7E40-91D1-C8D634F80085}"/>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16</a:t>
            </a:fld>
            <a:endParaRPr lang="en-US" sz="1200">
              <a:solidFill>
                <a:schemeClr val="tx1">
                  <a:tint val="75000"/>
                </a:schemeClr>
              </a:solidFill>
              <a:latin typeface="+mn-lt"/>
            </a:endParaRPr>
          </a:p>
        </p:txBody>
      </p:sp>
    </p:spTree>
    <p:extLst>
      <p:ext uri="{BB962C8B-B14F-4D97-AF65-F5344CB8AC3E}">
        <p14:creationId xmlns:p14="http://schemas.microsoft.com/office/powerpoint/2010/main" val="2591905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A4238DDA-DA6B-BF4B-8909-1DF37184CE3F}"/>
              </a:ext>
            </a:extLst>
          </p:cNvPr>
          <p:cNvSpPr>
            <a:spLocks noChangeArrowheads="1"/>
          </p:cNvSpPr>
          <p:nvPr/>
        </p:nvSpPr>
        <p:spPr bwMode="auto">
          <a:xfrm>
            <a:off x="1447800" y="2514600"/>
            <a:ext cx="2218970" cy="3685631"/>
          </a:xfrm>
          <a:custGeom>
            <a:avLst/>
            <a:gdLst>
              <a:gd name="T0" fmla="*/ 3739 w 4383"/>
              <a:gd name="T1" fmla="*/ 5396 h 7282"/>
              <a:gd name="T2" fmla="*/ 3715 w 4383"/>
              <a:gd name="T3" fmla="*/ 5375 h 7282"/>
              <a:gd name="T4" fmla="*/ 3601 w 4383"/>
              <a:gd name="T5" fmla="*/ 5370 h 7282"/>
              <a:gd name="T6" fmla="*/ 3346 w 4383"/>
              <a:gd name="T7" fmla="*/ 5443 h 7282"/>
              <a:gd name="T8" fmla="*/ 3332 w 4383"/>
              <a:gd name="T9" fmla="*/ 5442 h 7282"/>
              <a:gd name="T10" fmla="*/ 3221 w 4383"/>
              <a:gd name="T11" fmla="*/ 5410 h 7282"/>
              <a:gd name="T12" fmla="*/ 3220 w 4383"/>
              <a:gd name="T13" fmla="*/ 5410 h 7282"/>
              <a:gd name="T14" fmla="*/ 3212 w 4383"/>
              <a:gd name="T15" fmla="*/ 5406 h 7282"/>
              <a:gd name="T16" fmla="*/ 3209 w 4383"/>
              <a:gd name="T17" fmla="*/ 5403 h 7282"/>
              <a:gd name="T18" fmla="*/ 3204 w 4383"/>
              <a:gd name="T19" fmla="*/ 5399 h 7282"/>
              <a:gd name="T20" fmla="*/ 3198 w 4383"/>
              <a:gd name="T21" fmla="*/ 5395 h 7282"/>
              <a:gd name="T22" fmla="*/ 3196 w 4383"/>
              <a:gd name="T23" fmla="*/ 5393 h 7282"/>
              <a:gd name="T24" fmla="*/ 3160 w 4383"/>
              <a:gd name="T25" fmla="*/ 5359 h 7282"/>
              <a:gd name="T26" fmla="*/ 3096 w 4383"/>
              <a:gd name="T27" fmla="*/ 5152 h 7282"/>
              <a:gd name="T28" fmla="*/ 3172 w 4383"/>
              <a:gd name="T29" fmla="*/ 4931 h 7282"/>
              <a:gd name="T30" fmla="*/ 3266 w 4383"/>
              <a:gd name="T31" fmla="*/ 4873 h 7282"/>
              <a:gd name="T32" fmla="*/ 3346 w 4383"/>
              <a:gd name="T33" fmla="*/ 4861 h 7282"/>
              <a:gd name="T34" fmla="*/ 3600 w 4383"/>
              <a:gd name="T35" fmla="*/ 4938 h 7282"/>
              <a:gd name="T36" fmla="*/ 3713 w 4383"/>
              <a:gd name="T37" fmla="*/ 4933 h 7282"/>
              <a:gd name="T38" fmla="*/ 3719 w 4383"/>
              <a:gd name="T39" fmla="*/ 4929 h 7282"/>
              <a:gd name="T40" fmla="*/ 3739 w 4383"/>
              <a:gd name="T41" fmla="*/ 2354 h 7282"/>
              <a:gd name="T42" fmla="*/ 3759 w 4383"/>
              <a:gd name="T43" fmla="*/ 2337 h 7282"/>
              <a:gd name="T44" fmla="*/ 3765 w 4383"/>
              <a:gd name="T45" fmla="*/ 2332 h 7282"/>
              <a:gd name="T46" fmla="*/ 3878 w 4383"/>
              <a:gd name="T47" fmla="*/ 2328 h 7282"/>
              <a:gd name="T48" fmla="*/ 4132 w 4383"/>
              <a:gd name="T49" fmla="*/ 2405 h 7282"/>
              <a:gd name="T50" fmla="*/ 4212 w 4383"/>
              <a:gd name="T51" fmla="*/ 2393 h 7282"/>
              <a:gd name="T52" fmla="*/ 4306 w 4383"/>
              <a:gd name="T53" fmla="*/ 2335 h 7282"/>
              <a:gd name="T54" fmla="*/ 4382 w 4383"/>
              <a:gd name="T55" fmla="*/ 2114 h 7282"/>
              <a:gd name="T56" fmla="*/ 4317 w 4383"/>
              <a:gd name="T57" fmla="*/ 1907 h 7282"/>
              <a:gd name="T58" fmla="*/ 4282 w 4383"/>
              <a:gd name="T59" fmla="*/ 1872 h 7282"/>
              <a:gd name="T60" fmla="*/ 4280 w 4383"/>
              <a:gd name="T61" fmla="*/ 1871 h 7282"/>
              <a:gd name="T62" fmla="*/ 4274 w 4383"/>
              <a:gd name="T63" fmla="*/ 1866 h 7282"/>
              <a:gd name="T64" fmla="*/ 4269 w 4383"/>
              <a:gd name="T65" fmla="*/ 1863 h 7282"/>
              <a:gd name="T66" fmla="*/ 4265 w 4383"/>
              <a:gd name="T67" fmla="*/ 1860 h 7282"/>
              <a:gd name="T68" fmla="*/ 4258 w 4383"/>
              <a:gd name="T69" fmla="*/ 1855 h 7282"/>
              <a:gd name="T70" fmla="*/ 4257 w 4383"/>
              <a:gd name="T71" fmla="*/ 1855 h 7282"/>
              <a:gd name="T72" fmla="*/ 4146 w 4383"/>
              <a:gd name="T73" fmla="*/ 1824 h 7282"/>
              <a:gd name="T74" fmla="*/ 4132 w 4383"/>
              <a:gd name="T75" fmla="*/ 1824 h 7282"/>
              <a:gd name="T76" fmla="*/ 3878 w 4383"/>
              <a:gd name="T77" fmla="*/ 1896 h 7282"/>
              <a:gd name="T78" fmla="*/ 3763 w 4383"/>
              <a:gd name="T79" fmla="*/ 1891 h 7282"/>
              <a:gd name="T80" fmla="*/ 3739 w 4383"/>
              <a:gd name="T81" fmla="*/ 1871 h 7282"/>
              <a:gd name="T82" fmla="*/ 3739 w 4383"/>
              <a:gd name="T83" fmla="*/ 1870 h 7282"/>
              <a:gd name="T84" fmla="*/ 1870 w 4383"/>
              <a:gd name="T85" fmla="*/ 0 h 7282"/>
              <a:gd name="T86" fmla="*/ 0 w 4383"/>
              <a:gd name="T87" fmla="*/ 1870 h 7282"/>
              <a:gd name="T88" fmla="*/ 0 w 4383"/>
              <a:gd name="T89" fmla="*/ 5411 h 7282"/>
              <a:gd name="T90" fmla="*/ 1870 w 4383"/>
              <a:gd name="T91" fmla="*/ 7281 h 7282"/>
              <a:gd name="T92" fmla="*/ 3739 w 4383"/>
              <a:gd name="T93" fmla="*/ 5445 h 7282"/>
              <a:gd name="T94" fmla="*/ 3739 w 4383"/>
              <a:gd name="T95" fmla="*/ 5411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383" h="7282">
                <a:moveTo>
                  <a:pt x="3739" y="5396"/>
                </a:moveTo>
                <a:lnTo>
                  <a:pt x="3739" y="5396"/>
                </a:lnTo>
                <a:cubicBezTo>
                  <a:pt x="3732" y="5388"/>
                  <a:pt x="3724" y="5381"/>
                  <a:pt x="3715" y="5375"/>
                </a:cubicBezTo>
                <a:lnTo>
                  <a:pt x="3715" y="5375"/>
                </a:lnTo>
                <a:cubicBezTo>
                  <a:pt x="3680" y="5354"/>
                  <a:pt x="3637" y="5351"/>
                  <a:pt x="3601" y="5370"/>
                </a:cubicBezTo>
                <a:lnTo>
                  <a:pt x="3601" y="5370"/>
                </a:lnTo>
                <a:cubicBezTo>
                  <a:pt x="3507" y="5415"/>
                  <a:pt x="3412" y="5443"/>
                  <a:pt x="3346" y="5443"/>
                </a:cubicBezTo>
                <a:lnTo>
                  <a:pt x="3346" y="5443"/>
                </a:lnTo>
                <a:cubicBezTo>
                  <a:pt x="3341" y="5443"/>
                  <a:pt x="3337" y="5443"/>
                  <a:pt x="3332" y="5442"/>
                </a:cubicBezTo>
                <a:lnTo>
                  <a:pt x="3332" y="5442"/>
                </a:lnTo>
                <a:cubicBezTo>
                  <a:pt x="3290" y="5440"/>
                  <a:pt x="3253" y="5429"/>
                  <a:pt x="3221" y="5410"/>
                </a:cubicBezTo>
                <a:lnTo>
                  <a:pt x="3221" y="5410"/>
                </a:lnTo>
                <a:lnTo>
                  <a:pt x="3220" y="5410"/>
                </a:lnTo>
                <a:lnTo>
                  <a:pt x="3220" y="5410"/>
                </a:lnTo>
                <a:cubicBezTo>
                  <a:pt x="3218" y="5409"/>
                  <a:pt x="3215" y="5407"/>
                  <a:pt x="3212" y="5406"/>
                </a:cubicBezTo>
                <a:lnTo>
                  <a:pt x="3212" y="5406"/>
                </a:lnTo>
                <a:cubicBezTo>
                  <a:pt x="3211" y="5404"/>
                  <a:pt x="3210" y="5404"/>
                  <a:pt x="3209" y="5403"/>
                </a:cubicBezTo>
                <a:lnTo>
                  <a:pt x="3209" y="5403"/>
                </a:lnTo>
                <a:cubicBezTo>
                  <a:pt x="3207" y="5402"/>
                  <a:pt x="3206" y="5401"/>
                  <a:pt x="3204" y="5399"/>
                </a:cubicBezTo>
                <a:lnTo>
                  <a:pt x="3204" y="5399"/>
                </a:lnTo>
                <a:cubicBezTo>
                  <a:pt x="3202" y="5398"/>
                  <a:pt x="3200" y="5397"/>
                  <a:pt x="3198" y="5395"/>
                </a:cubicBezTo>
                <a:lnTo>
                  <a:pt x="3198" y="5395"/>
                </a:lnTo>
                <a:cubicBezTo>
                  <a:pt x="3197" y="5395"/>
                  <a:pt x="3196" y="5394"/>
                  <a:pt x="3196" y="5393"/>
                </a:cubicBezTo>
                <a:lnTo>
                  <a:pt x="3196" y="5393"/>
                </a:lnTo>
                <a:cubicBezTo>
                  <a:pt x="3183" y="5384"/>
                  <a:pt x="3171" y="5372"/>
                  <a:pt x="3160" y="5359"/>
                </a:cubicBezTo>
                <a:lnTo>
                  <a:pt x="3160" y="5359"/>
                </a:lnTo>
                <a:cubicBezTo>
                  <a:pt x="3119" y="5307"/>
                  <a:pt x="3096" y="5234"/>
                  <a:pt x="3096" y="5152"/>
                </a:cubicBezTo>
                <a:lnTo>
                  <a:pt x="3096" y="5152"/>
                </a:lnTo>
                <a:cubicBezTo>
                  <a:pt x="3096" y="5058"/>
                  <a:pt x="3123" y="4982"/>
                  <a:pt x="3172" y="4931"/>
                </a:cubicBezTo>
                <a:lnTo>
                  <a:pt x="3172" y="4931"/>
                </a:lnTo>
                <a:cubicBezTo>
                  <a:pt x="3198" y="4904"/>
                  <a:pt x="3230" y="4884"/>
                  <a:pt x="3266" y="4873"/>
                </a:cubicBezTo>
                <a:lnTo>
                  <a:pt x="3266" y="4873"/>
                </a:lnTo>
                <a:cubicBezTo>
                  <a:pt x="3291" y="4865"/>
                  <a:pt x="3317" y="4861"/>
                  <a:pt x="3346" y="4861"/>
                </a:cubicBezTo>
                <a:lnTo>
                  <a:pt x="3346" y="4861"/>
                </a:lnTo>
                <a:cubicBezTo>
                  <a:pt x="3410" y="4861"/>
                  <a:pt x="3505" y="4890"/>
                  <a:pt x="3600" y="4938"/>
                </a:cubicBezTo>
                <a:lnTo>
                  <a:pt x="3600" y="4938"/>
                </a:lnTo>
                <a:cubicBezTo>
                  <a:pt x="3636" y="4956"/>
                  <a:pt x="3678" y="4955"/>
                  <a:pt x="3713" y="4933"/>
                </a:cubicBezTo>
                <a:lnTo>
                  <a:pt x="3713" y="4933"/>
                </a:lnTo>
                <a:cubicBezTo>
                  <a:pt x="3716" y="4932"/>
                  <a:pt x="3718" y="4931"/>
                  <a:pt x="3719" y="4929"/>
                </a:cubicBezTo>
                <a:lnTo>
                  <a:pt x="3719" y="4929"/>
                </a:lnTo>
                <a:cubicBezTo>
                  <a:pt x="3727" y="4924"/>
                  <a:pt x="3734" y="4918"/>
                  <a:pt x="3739" y="4911"/>
                </a:cubicBezTo>
                <a:lnTo>
                  <a:pt x="3739" y="2354"/>
                </a:lnTo>
                <a:lnTo>
                  <a:pt x="3739" y="2354"/>
                </a:lnTo>
                <a:cubicBezTo>
                  <a:pt x="3745" y="2348"/>
                  <a:pt x="3751" y="2342"/>
                  <a:pt x="3759" y="2337"/>
                </a:cubicBezTo>
                <a:lnTo>
                  <a:pt x="3759" y="2337"/>
                </a:lnTo>
                <a:cubicBezTo>
                  <a:pt x="3760" y="2336"/>
                  <a:pt x="3763" y="2334"/>
                  <a:pt x="3765" y="2332"/>
                </a:cubicBezTo>
                <a:lnTo>
                  <a:pt x="3765" y="2332"/>
                </a:lnTo>
                <a:cubicBezTo>
                  <a:pt x="3799" y="2311"/>
                  <a:pt x="3842" y="2310"/>
                  <a:pt x="3878" y="2328"/>
                </a:cubicBezTo>
                <a:lnTo>
                  <a:pt x="3878" y="2328"/>
                </a:lnTo>
                <a:cubicBezTo>
                  <a:pt x="3973" y="2376"/>
                  <a:pt x="4068" y="2405"/>
                  <a:pt x="4132" y="2405"/>
                </a:cubicBezTo>
                <a:lnTo>
                  <a:pt x="4132" y="2405"/>
                </a:lnTo>
                <a:cubicBezTo>
                  <a:pt x="4161" y="2405"/>
                  <a:pt x="4187" y="2401"/>
                  <a:pt x="4212" y="2393"/>
                </a:cubicBezTo>
                <a:lnTo>
                  <a:pt x="4212" y="2393"/>
                </a:lnTo>
                <a:cubicBezTo>
                  <a:pt x="4248" y="2381"/>
                  <a:pt x="4280" y="2362"/>
                  <a:pt x="4306" y="2335"/>
                </a:cubicBezTo>
                <a:lnTo>
                  <a:pt x="4306" y="2335"/>
                </a:lnTo>
                <a:cubicBezTo>
                  <a:pt x="4355" y="2284"/>
                  <a:pt x="4382" y="2208"/>
                  <a:pt x="4382" y="2114"/>
                </a:cubicBezTo>
                <a:lnTo>
                  <a:pt x="4382" y="2114"/>
                </a:lnTo>
                <a:cubicBezTo>
                  <a:pt x="4382" y="2032"/>
                  <a:pt x="4360" y="1959"/>
                  <a:pt x="4317" y="1907"/>
                </a:cubicBezTo>
                <a:lnTo>
                  <a:pt x="4317" y="1907"/>
                </a:lnTo>
                <a:cubicBezTo>
                  <a:pt x="4307" y="1894"/>
                  <a:pt x="4295" y="1882"/>
                  <a:pt x="4282" y="1872"/>
                </a:cubicBezTo>
                <a:lnTo>
                  <a:pt x="4282" y="1872"/>
                </a:lnTo>
                <a:cubicBezTo>
                  <a:pt x="4281" y="1872"/>
                  <a:pt x="4281" y="1871"/>
                  <a:pt x="4280" y="1871"/>
                </a:cubicBezTo>
                <a:lnTo>
                  <a:pt x="4280" y="1871"/>
                </a:lnTo>
                <a:cubicBezTo>
                  <a:pt x="4278" y="1869"/>
                  <a:pt x="4276" y="1868"/>
                  <a:pt x="4274" y="1866"/>
                </a:cubicBezTo>
                <a:lnTo>
                  <a:pt x="4274" y="1866"/>
                </a:lnTo>
                <a:cubicBezTo>
                  <a:pt x="4272" y="1865"/>
                  <a:pt x="4270" y="1864"/>
                  <a:pt x="4269" y="1863"/>
                </a:cubicBezTo>
                <a:lnTo>
                  <a:pt x="4269" y="1863"/>
                </a:lnTo>
                <a:cubicBezTo>
                  <a:pt x="4268" y="1862"/>
                  <a:pt x="4267" y="1861"/>
                  <a:pt x="4265" y="1860"/>
                </a:cubicBezTo>
                <a:lnTo>
                  <a:pt x="4265" y="1860"/>
                </a:lnTo>
                <a:cubicBezTo>
                  <a:pt x="4263" y="1859"/>
                  <a:pt x="4261" y="1857"/>
                  <a:pt x="4258" y="1855"/>
                </a:cubicBezTo>
                <a:lnTo>
                  <a:pt x="4258" y="1855"/>
                </a:lnTo>
                <a:cubicBezTo>
                  <a:pt x="4258" y="1855"/>
                  <a:pt x="4258" y="1855"/>
                  <a:pt x="4257" y="1855"/>
                </a:cubicBezTo>
                <a:lnTo>
                  <a:pt x="4257" y="1855"/>
                </a:lnTo>
                <a:cubicBezTo>
                  <a:pt x="4225" y="1837"/>
                  <a:pt x="4188" y="1826"/>
                  <a:pt x="4146" y="1824"/>
                </a:cubicBezTo>
                <a:lnTo>
                  <a:pt x="4146" y="1824"/>
                </a:lnTo>
                <a:cubicBezTo>
                  <a:pt x="4142" y="1824"/>
                  <a:pt x="4137" y="1824"/>
                  <a:pt x="4132" y="1824"/>
                </a:cubicBezTo>
                <a:lnTo>
                  <a:pt x="4132" y="1824"/>
                </a:lnTo>
                <a:cubicBezTo>
                  <a:pt x="4066" y="1824"/>
                  <a:pt x="3971" y="1851"/>
                  <a:pt x="3878" y="1896"/>
                </a:cubicBezTo>
                <a:lnTo>
                  <a:pt x="3878" y="1896"/>
                </a:lnTo>
                <a:cubicBezTo>
                  <a:pt x="3840" y="1915"/>
                  <a:pt x="3798" y="1912"/>
                  <a:pt x="3763" y="1891"/>
                </a:cubicBezTo>
                <a:lnTo>
                  <a:pt x="3763" y="1891"/>
                </a:lnTo>
                <a:cubicBezTo>
                  <a:pt x="3754" y="1885"/>
                  <a:pt x="3746" y="1878"/>
                  <a:pt x="3739" y="1871"/>
                </a:cubicBezTo>
                <a:lnTo>
                  <a:pt x="3739" y="1870"/>
                </a:lnTo>
                <a:lnTo>
                  <a:pt x="3739" y="1870"/>
                </a:lnTo>
                <a:cubicBezTo>
                  <a:pt x="3739" y="841"/>
                  <a:pt x="2898" y="0"/>
                  <a:pt x="1870" y="0"/>
                </a:cubicBezTo>
                <a:lnTo>
                  <a:pt x="1870" y="0"/>
                </a:lnTo>
                <a:lnTo>
                  <a:pt x="1870" y="0"/>
                </a:lnTo>
                <a:cubicBezTo>
                  <a:pt x="841" y="0"/>
                  <a:pt x="0" y="841"/>
                  <a:pt x="0" y="1870"/>
                </a:cubicBezTo>
                <a:lnTo>
                  <a:pt x="0" y="5411"/>
                </a:lnTo>
                <a:lnTo>
                  <a:pt x="0" y="5411"/>
                </a:lnTo>
                <a:cubicBezTo>
                  <a:pt x="0" y="6440"/>
                  <a:pt x="841" y="7281"/>
                  <a:pt x="1870" y="7281"/>
                </a:cubicBezTo>
                <a:lnTo>
                  <a:pt x="1870" y="7281"/>
                </a:lnTo>
                <a:lnTo>
                  <a:pt x="1870" y="7281"/>
                </a:lnTo>
                <a:cubicBezTo>
                  <a:pt x="2887" y="7281"/>
                  <a:pt x="3721" y="6458"/>
                  <a:pt x="3739" y="5445"/>
                </a:cubicBezTo>
                <a:lnTo>
                  <a:pt x="3739" y="5445"/>
                </a:lnTo>
                <a:cubicBezTo>
                  <a:pt x="3739" y="5434"/>
                  <a:pt x="3739" y="5423"/>
                  <a:pt x="3739" y="5411"/>
                </a:cubicBezTo>
                <a:lnTo>
                  <a:pt x="3739" y="5396"/>
                </a:lnTo>
              </a:path>
            </a:pathLst>
          </a:custGeom>
          <a:solidFill>
            <a:schemeClr val="bg1">
              <a:lumMod val="65000"/>
            </a:schemeClr>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15" name="Freeform 3">
            <a:extLst>
              <a:ext uri="{FF2B5EF4-FFF2-40B4-BE49-F238E27FC236}">
                <a16:creationId xmlns:a16="http://schemas.microsoft.com/office/drawing/2014/main" id="{8DD3F45A-DB25-1B42-97EB-516489D869B1}"/>
              </a:ext>
            </a:extLst>
          </p:cNvPr>
          <p:cNvSpPr>
            <a:spLocks noChangeArrowheads="1"/>
          </p:cNvSpPr>
          <p:nvPr/>
        </p:nvSpPr>
        <p:spPr bwMode="auto">
          <a:xfrm>
            <a:off x="3010253" y="2518278"/>
            <a:ext cx="2542663" cy="3685631"/>
          </a:xfrm>
          <a:custGeom>
            <a:avLst/>
            <a:gdLst>
              <a:gd name="T0" fmla="*/ 4223 w 5024"/>
              <a:gd name="T1" fmla="*/ 5370 h 7282"/>
              <a:gd name="T2" fmla="*/ 3969 w 5024"/>
              <a:gd name="T3" fmla="*/ 5443 h 7282"/>
              <a:gd name="T4" fmla="*/ 3844 w 5024"/>
              <a:gd name="T5" fmla="*/ 5410 h 7282"/>
              <a:gd name="T6" fmla="*/ 3843 w 5024"/>
              <a:gd name="T7" fmla="*/ 5410 h 7282"/>
              <a:gd name="T8" fmla="*/ 3832 w 5024"/>
              <a:gd name="T9" fmla="*/ 5403 h 7282"/>
              <a:gd name="T10" fmla="*/ 3827 w 5024"/>
              <a:gd name="T11" fmla="*/ 5399 h 7282"/>
              <a:gd name="T12" fmla="*/ 3819 w 5024"/>
              <a:gd name="T13" fmla="*/ 5393 h 7282"/>
              <a:gd name="T14" fmla="*/ 3783 w 5024"/>
              <a:gd name="T15" fmla="*/ 5359 h 7282"/>
              <a:gd name="T16" fmla="*/ 3795 w 5024"/>
              <a:gd name="T17" fmla="*/ 4931 h 7282"/>
              <a:gd name="T18" fmla="*/ 3889 w 5024"/>
              <a:gd name="T19" fmla="*/ 4873 h 7282"/>
              <a:gd name="T20" fmla="*/ 4223 w 5024"/>
              <a:gd name="T21" fmla="*/ 4938 h 7282"/>
              <a:gd name="T22" fmla="*/ 4336 w 5024"/>
              <a:gd name="T23" fmla="*/ 4933 h 7282"/>
              <a:gd name="T24" fmla="*/ 4382 w 5024"/>
              <a:gd name="T25" fmla="*/ 4880 h 7282"/>
              <a:gd name="T26" fmla="*/ 4398 w 5024"/>
              <a:gd name="T27" fmla="*/ 2356 h 7282"/>
              <a:gd name="T28" fmla="*/ 4405 w 5024"/>
              <a:gd name="T29" fmla="*/ 2352 h 7282"/>
              <a:gd name="T30" fmla="*/ 4772 w 5024"/>
              <a:gd name="T31" fmla="*/ 2424 h 7282"/>
              <a:gd name="T32" fmla="*/ 4851 w 5024"/>
              <a:gd name="T33" fmla="*/ 2412 h 7282"/>
              <a:gd name="T34" fmla="*/ 5023 w 5024"/>
              <a:gd name="T35" fmla="*/ 2134 h 7282"/>
              <a:gd name="T36" fmla="*/ 4958 w 5024"/>
              <a:gd name="T37" fmla="*/ 1926 h 7282"/>
              <a:gd name="T38" fmla="*/ 4920 w 5024"/>
              <a:gd name="T39" fmla="*/ 1889 h 7282"/>
              <a:gd name="T40" fmla="*/ 4914 w 5024"/>
              <a:gd name="T41" fmla="*/ 1885 h 7282"/>
              <a:gd name="T42" fmla="*/ 4905 w 5024"/>
              <a:gd name="T43" fmla="*/ 1880 h 7282"/>
              <a:gd name="T44" fmla="*/ 4898 w 5024"/>
              <a:gd name="T45" fmla="*/ 1875 h 7282"/>
              <a:gd name="T46" fmla="*/ 4786 w 5024"/>
              <a:gd name="T47" fmla="*/ 1843 h 7282"/>
              <a:gd name="T48" fmla="*/ 4772 w 5024"/>
              <a:gd name="T49" fmla="*/ 1843 h 7282"/>
              <a:gd name="T50" fmla="*/ 4403 w 5024"/>
              <a:gd name="T51" fmla="*/ 1910 h 7282"/>
              <a:gd name="T52" fmla="*/ 4382 w 5024"/>
              <a:gd name="T53" fmla="*/ 1870 h 7282"/>
              <a:gd name="T54" fmla="*/ 2512 w 5024"/>
              <a:gd name="T55" fmla="*/ 0 h 7282"/>
              <a:gd name="T56" fmla="*/ 643 w 5024"/>
              <a:gd name="T57" fmla="*/ 1871 h 7282"/>
              <a:gd name="T58" fmla="*/ 667 w 5024"/>
              <a:gd name="T59" fmla="*/ 1891 h 7282"/>
              <a:gd name="T60" fmla="*/ 1036 w 5024"/>
              <a:gd name="T61" fmla="*/ 1824 h 7282"/>
              <a:gd name="T62" fmla="*/ 1050 w 5024"/>
              <a:gd name="T63" fmla="*/ 1824 h 7282"/>
              <a:gd name="T64" fmla="*/ 1162 w 5024"/>
              <a:gd name="T65" fmla="*/ 1855 h 7282"/>
              <a:gd name="T66" fmla="*/ 1169 w 5024"/>
              <a:gd name="T67" fmla="*/ 1860 h 7282"/>
              <a:gd name="T68" fmla="*/ 1178 w 5024"/>
              <a:gd name="T69" fmla="*/ 1866 h 7282"/>
              <a:gd name="T70" fmla="*/ 1184 w 5024"/>
              <a:gd name="T71" fmla="*/ 1871 h 7282"/>
              <a:gd name="T72" fmla="*/ 1221 w 5024"/>
              <a:gd name="T73" fmla="*/ 1907 h 7282"/>
              <a:gd name="T74" fmla="*/ 1286 w 5024"/>
              <a:gd name="T75" fmla="*/ 2114 h 7282"/>
              <a:gd name="T76" fmla="*/ 1116 w 5024"/>
              <a:gd name="T77" fmla="*/ 2393 h 7282"/>
              <a:gd name="T78" fmla="*/ 1036 w 5024"/>
              <a:gd name="T79" fmla="*/ 2405 h 7282"/>
              <a:gd name="T80" fmla="*/ 669 w 5024"/>
              <a:gd name="T81" fmla="*/ 2332 h 7282"/>
              <a:gd name="T82" fmla="*/ 663 w 5024"/>
              <a:gd name="T83" fmla="*/ 2337 h 7282"/>
              <a:gd name="T84" fmla="*/ 643 w 5024"/>
              <a:gd name="T85" fmla="*/ 4911 h 7282"/>
              <a:gd name="T86" fmla="*/ 617 w 5024"/>
              <a:gd name="T87" fmla="*/ 4933 h 7282"/>
              <a:gd name="T88" fmla="*/ 504 w 5024"/>
              <a:gd name="T89" fmla="*/ 4938 h 7282"/>
              <a:gd name="T90" fmla="*/ 170 w 5024"/>
              <a:gd name="T91" fmla="*/ 4873 h 7282"/>
              <a:gd name="T92" fmla="*/ 76 w 5024"/>
              <a:gd name="T93" fmla="*/ 4931 h 7282"/>
              <a:gd name="T94" fmla="*/ 64 w 5024"/>
              <a:gd name="T95" fmla="*/ 5359 h 7282"/>
              <a:gd name="T96" fmla="*/ 100 w 5024"/>
              <a:gd name="T97" fmla="*/ 5393 h 7282"/>
              <a:gd name="T98" fmla="*/ 108 w 5024"/>
              <a:gd name="T99" fmla="*/ 5399 h 7282"/>
              <a:gd name="T100" fmla="*/ 113 w 5024"/>
              <a:gd name="T101" fmla="*/ 5403 h 7282"/>
              <a:gd name="T102" fmla="*/ 124 w 5024"/>
              <a:gd name="T103" fmla="*/ 5410 h 7282"/>
              <a:gd name="T104" fmla="*/ 125 w 5024"/>
              <a:gd name="T105" fmla="*/ 5410 h 7282"/>
              <a:gd name="T106" fmla="*/ 250 w 5024"/>
              <a:gd name="T107" fmla="*/ 5443 h 7282"/>
              <a:gd name="T108" fmla="*/ 505 w 5024"/>
              <a:gd name="T109" fmla="*/ 5370 h 7282"/>
              <a:gd name="T110" fmla="*/ 643 w 5024"/>
              <a:gd name="T111" fmla="*/ 5396 h 7282"/>
              <a:gd name="T112" fmla="*/ 643 w 5024"/>
              <a:gd name="T113" fmla="*/ 5445 h 7282"/>
              <a:gd name="T114" fmla="*/ 644 w 5024"/>
              <a:gd name="T115" fmla="*/ 5446 h 7282"/>
              <a:gd name="T116" fmla="*/ 2512 w 5024"/>
              <a:gd name="T117" fmla="*/ 7281 h 7282"/>
              <a:gd name="T118" fmla="*/ 4337 w 5024"/>
              <a:gd name="T119" fmla="*/ 5375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24" h="7282">
                <a:moveTo>
                  <a:pt x="4337" y="5375"/>
                </a:moveTo>
                <a:lnTo>
                  <a:pt x="4337" y="5375"/>
                </a:lnTo>
                <a:cubicBezTo>
                  <a:pt x="4303" y="5354"/>
                  <a:pt x="4261" y="5351"/>
                  <a:pt x="4223" y="5370"/>
                </a:cubicBezTo>
                <a:lnTo>
                  <a:pt x="4223" y="5370"/>
                </a:lnTo>
                <a:cubicBezTo>
                  <a:pt x="4130" y="5415"/>
                  <a:pt x="4035" y="5443"/>
                  <a:pt x="3969" y="5443"/>
                </a:cubicBezTo>
                <a:lnTo>
                  <a:pt x="3969" y="5443"/>
                </a:lnTo>
                <a:cubicBezTo>
                  <a:pt x="3964" y="5443"/>
                  <a:pt x="3959" y="5443"/>
                  <a:pt x="3955" y="5442"/>
                </a:cubicBezTo>
                <a:lnTo>
                  <a:pt x="3955" y="5442"/>
                </a:lnTo>
                <a:cubicBezTo>
                  <a:pt x="3913" y="5440"/>
                  <a:pt x="3876" y="5429"/>
                  <a:pt x="3844" y="5410"/>
                </a:cubicBezTo>
                <a:lnTo>
                  <a:pt x="3844" y="5410"/>
                </a:lnTo>
                <a:lnTo>
                  <a:pt x="3843" y="5410"/>
                </a:lnTo>
                <a:lnTo>
                  <a:pt x="3843" y="5410"/>
                </a:lnTo>
                <a:cubicBezTo>
                  <a:pt x="3840" y="5409"/>
                  <a:pt x="3838" y="5407"/>
                  <a:pt x="3836" y="5406"/>
                </a:cubicBezTo>
                <a:lnTo>
                  <a:pt x="3836" y="5406"/>
                </a:lnTo>
                <a:cubicBezTo>
                  <a:pt x="3834" y="5404"/>
                  <a:pt x="3833" y="5404"/>
                  <a:pt x="3832" y="5403"/>
                </a:cubicBezTo>
                <a:lnTo>
                  <a:pt x="3832" y="5403"/>
                </a:lnTo>
                <a:cubicBezTo>
                  <a:pt x="3831" y="5402"/>
                  <a:pt x="3829" y="5401"/>
                  <a:pt x="3827" y="5399"/>
                </a:cubicBezTo>
                <a:lnTo>
                  <a:pt x="3827" y="5399"/>
                </a:lnTo>
                <a:cubicBezTo>
                  <a:pt x="3825" y="5398"/>
                  <a:pt x="3823" y="5397"/>
                  <a:pt x="3821" y="5395"/>
                </a:cubicBezTo>
                <a:lnTo>
                  <a:pt x="3821" y="5395"/>
                </a:lnTo>
                <a:cubicBezTo>
                  <a:pt x="3820" y="5395"/>
                  <a:pt x="3819" y="5394"/>
                  <a:pt x="3819" y="5393"/>
                </a:cubicBezTo>
                <a:lnTo>
                  <a:pt x="3819" y="5393"/>
                </a:lnTo>
                <a:cubicBezTo>
                  <a:pt x="3806" y="5384"/>
                  <a:pt x="3794" y="5372"/>
                  <a:pt x="3783" y="5359"/>
                </a:cubicBezTo>
                <a:lnTo>
                  <a:pt x="3783" y="5359"/>
                </a:lnTo>
                <a:cubicBezTo>
                  <a:pt x="3741" y="5307"/>
                  <a:pt x="3718" y="5234"/>
                  <a:pt x="3718" y="5152"/>
                </a:cubicBezTo>
                <a:lnTo>
                  <a:pt x="3718" y="5152"/>
                </a:lnTo>
                <a:cubicBezTo>
                  <a:pt x="3718" y="5058"/>
                  <a:pt x="3746" y="4982"/>
                  <a:pt x="3795" y="4931"/>
                </a:cubicBezTo>
                <a:lnTo>
                  <a:pt x="3795" y="4931"/>
                </a:lnTo>
                <a:cubicBezTo>
                  <a:pt x="3821" y="4904"/>
                  <a:pt x="3853" y="4884"/>
                  <a:pt x="3889" y="4873"/>
                </a:cubicBezTo>
                <a:lnTo>
                  <a:pt x="3889" y="4873"/>
                </a:lnTo>
                <a:cubicBezTo>
                  <a:pt x="3914" y="4865"/>
                  <a:pt x="3941" y="4861"/>
                  <a:pt x="3969" y="4861"/>
                </a:cubicBezTo>
                <a:lnTo>
                  <a:pt x="3969" y="4861"/>
                </a:lnTo>
                <a:cubicBezTo>
                  <a:pt x="4033" y="4861"/>
                  <a:pt x="4128" y="4890"/>
                  <a:pt x="4223" y="4938"/>
                </a:cubicBezTo>
                <a:lnTo>
                  <a:pt x="4223" y="4938"/>
                </a:lnTo>
                <a:cubicBezTo>
                  <a:pt x="4259" y="4956"/>
                  <a:pt x="4301" y="4954"/>
                  <a:pt x="4336" y="4933"/>
                </a:cubicBezTo>
                <a:lnTo>
                  <a:pt x="4336" y="4933"/>
                </a:lnTo>
                <a:cubicBezTo>
                  <a:pt x="4338" y="4932"/>
                  <a:pt x="4341" y="4931"/>
                  <a:pt x="4342" y="4929"/>
                </a:cubicBezTo>
                <a:lnTo>
                  <a:pt x="4342" y="4929"/>
                </a:lnTo>
                <a:cubicBezTo>
                  <a:pt x="4360" y="4916"/>
                  <a:pt x="4374" y="4899"/>
                  <a:pt x="4382" y="4880"/>
                </a:cubicBezTo>
                <a:lnTo>
                  <a:pt x="4382" y="2371"/>
                </a:lnTo>
                <a:lnTo>
                  <a:pt x="4382" y="2371"/>
                </a:lnTo>
                <a:cubicBezTo>
                  <a:pt x="4388" y="2366"/>
                  <a:pt x="4392" y="2361"/>
                  <a:pt x="4398" y="2356"/>
                </a:cubicBezTo>
                <a:lnTo>
                  <a:pt x="4398" y="2356"/>
                </a:lnTo>
                <a:cubicBezTo>
                  <a:pt x="4401" y="2355"/>
                  <a:pt x="4403" y="2353"/>
                  <a:pt x="4405" y="2352"/>
                </a:cubicBezTo>
                <a:lnTo>
                  <a:pt x="4405" y="2352"/>
                </a:lnTo>
                <a:cubicBezTo>
                  <a:pt x="4440" y="2331"/>
                  <a:pt x="4482" y="2329"/>
                  <a:pt x="4518" y="2347"/>
                </a:cubicBezTo>
                <a:lnTo>
                  <a:pt x="4518" y="2347"/>
                </a:lnTo>
                <a:cubicBezTo>
                  <a:pt x="4613" y="2395"/>
                  <a:pt x="4708" y="2424"/>
                  <a:pt x="4772" y="2424"/>
                </a:cubicBezTo>
                <a:lnTo>
                  <a:pt x="4772" y="2424"/>
                </a:lnTo>
                <a:cubicBezTo>
                  <a:pt x="4801" y="2424"/>
                  <a:pt x="4827" y="2421"/>
                  <a:pt x="4851" y="2412"/>
                </a:cubicBezTo>
                <a:lnTo>
                  <a:pt x="4851" y="2412"/>
                </a:lnTo>
                <a:cubicBezTo>
                  <a:pt x="4888" y="2401"/>
                  <a:pt x="4920" y="2381"/>
                  <a:pt x="4946" y="2354"/>
                </a:cubicBezTo>
                <a:lnTo>
                  <a:pt x="4946" y="2354"/>
                </a:lnTo>
                <a:cubicBezTo>
                  <a:pt x="4995" y="2303"/>
                  <a:pt x="5023" y="2227"/>
                  <a:pt x="5023" y="2134"/>
                </a:cubicBezTo>
                <a:lnTo>
                  <a:pt x="5023" y="2134"/>
                </a:lnTo>
                <a:cubicBezTo>
                  <a:pt x="5023" y="2052"/>
                  <a:pt x="5000" y="1978"/>
                  <a:pt x="4958" y="1926"/>
                </a:cubicBezTo>
                <a:lnTo>
                  <a:pt x="4958" y="1926"/>
                </a:lnTo>
                <a:cubicBezTo>
                  <a:pt x="4947" y="1913"/>
                  <a:pt x="4935" y="1902"/>
                  <a:pt x="4922" y="1891"/>
                </a:cubicBezTo>
                <a:lnTo>
                  <a:pt x="4922" y="1891"/>
                </a:lnTo>
                <a:cubicBezTo>
                  <a:pt x="4921" y="1891"/>
                  <a:pt x="4921" y="1890"/>
                  <a:pt x="4920" y="1889"/>
                </a:cubicBezTo>
                <a:lnTo>
                  <a:pt x="4920" y="1889"/>
                </a:lnTo>
                <a:cubicBezTo>
                  <a:pt x="4918" y="1888"/>
                  <a:pt x="4916" y="1887"/>
                  <a:pt x="4914" y="1885"/>
                </a:cubicBezTo>
                <a:lnTo>
                  <a:pt x="4914" y="1885"/>
                </a:lnTo>
                <a:cubicBezTo>
                  <a:pt x="4912" y="1884"/>
                  <a:pt x="4911" y="1883"/>
                  <a:pt x="4909" y="1882"/>
                </a:cubicBezTo>
                <a:lnTo>
                  <a:pt x="4909" y="1882"/>
                </a:lnTo>
                <a:cubicBezTo>
                  <a:pt x="4908" y="1881"/>
                  <a:pt x="4906" y="1881"/>
                  <a:pt x="4905" y="1880"/>
                </a:cubicBezTo>
                <a:lnTo>
                  <a:pt x="4905" y="1880"/>
                </a:lnTo>
                <a:cubicBezTo>
                  <a:pt x="4903" y="1878"/>
                  <a:pt x="4900" y="1877"/>
                  <a:pt x="4898" y="1875"/>
                </a:cubicBezTo>
                <a:lnTo>
                  <a:pt x="4898" y="1875"/>
                </a:lnTo>
                <a:cubicBezTo>
                  <a:pt x="4897" y="1875"/>
                  <a:pt x="4897" y="1875"/>
                  <a:pt x="4897" y="1874"/>
                </a:cubicBezTo>
                <a:lnTo>
                  <a:pt x="4897" y="1874"/>
                </a:lnTo>
                <a:cubicBezTo>
                  <a:pt x="4865" y="1856"/>
                  <a:pt x="4828" y="1846"/>
                  <a:pt x="4786" y="1843"/>
                </a:cubicBezTo>
                <a:lnTo>
                  <a:pt x="4786" y="1843"/>
                </a:lnTo>
                <a:cubicBezTo>
                  <a:pt x="4782" y="1843"/>
                  <a:pt x="4777" y="1843"/>
                  <a:pt x="4772" y="1843"/>
                </a:cubicBezTo>
                <a:lnTo>
                  <a:pt x="4772" y="1843"/>
                </a:lnTo>
                <a:cubicBezTo>
                  <a:pt x="4707" y="1843"/>
                  <a:pt x="4611" y="1870"/>
                  <a:pt x="4518" y="1916"/>
                </a:cubicBezTo>
                <a:lnTo>
                  <a:pt x="4518" y="1916"/>
                </a:lnTo>
                <a:cubicBezTo>
                  <a:pt x="4481" y="1934"/>
                  <a:pt x="4438" y="1932"/>
                  <a:pt x="4403" y="1910"/>
                </a:cubicBezTo>
                <a:lnTo>
                  <a:pt x="4403" y="1910"/>
                </a:lnTo>
                <a:cubicBezTo>
                  <a:pt x="4395" y="1905"/>
                  <a:pt x="4389" y="1899"/>
                  <a:pt x="4382" y="1892"/>
                </a:cubicBezTo>
                <a:lnTo>
                  <a:pt x="4382" y="1870"/>
                </a:lnTo>
                <a:lnTo>
                  <a:pt x="4382" y="1870"/>
                </a:lnTo>
                <a:cubicBezTo>
                  <a:pt x="4382" y="841"/>
                  <a:pt x="3540" y="0"/>
                  <a:pt x="2512" y="0"/>
                </a:cubicBezTo>
                <a:lnTo>
                  <a:pt x="2512" y="0"/>
                </a:lnTo>
                <a:lnTo>
                  <a:pt x="2512" y="0"/>
                </a:lnTo>
                <a:cubicBezTo>
                  <a:pt x="1484" y="0"/>
                  <a:pt x="643" y="841"/>
                  <a:pt x="643" y="1870"/>
                </a:cubicBezTo>
                <a:lnTo>
                  <a:pt x="643" y="1871"/>
                </a:lnTo>
                <a:lnTo>
                  <a:pt x="643" y="1871"/>
                </a:lnTo>
                <a:cubicBezTo>
                  <a:pt x="650" y="1878"/>
                  <a:pt x="658" y="1885"/>
                  <a:pt x="667" y="1891"/>
                </a:cubicBezTo>
                <a:lnTo>
                  <a:pt x="667" y="1891"/>
                </a:lnTo>
                <a:cubicBezTo>
                  <a:pt x="702" y="1912"/>
                  <a:pt x="744" y="1915"/>
                  <a:pt x="782" y="1896"/>
                </a:cubicBezTo>
                <a:lnTo>
                  <a:pt x="782" y="1896"/>
                </a:lnTo>
                <a:cubicBezTo>
                  <a:pt x="875" y="1851"/>
                  <a:pt x="970" y="1824"/>
                  <a:pt x="1036" y="1824"/>
                </a:cubicBezTo>
                <a:lnTo>
                  <a:pt x="1036" y="1824"/>
                </a:lnTo>
                <a:cubicBezTo>
                  <a:pt x="1041" y="1824"/>
                  <a:pt x="1046" y="1824"/>
                  <a:pt x="1050" y="1824"/>
                </a:cubicBezTo>
                <a:lnTo>
                  <a:pt x="1050" y="1824"/>
                </a:lnTo>
                <a:cubicBezTo>
                  <a:pt x="1092" y="1826"/>
                  <a:pt x="1129" y="1837"/>
                  <a:pt x="1161" y="1855"/>
                </a:cubicBezTo>
                <a:lnTo>
                  <a:pt x="1161" y="1855"/>
                </a:lnTo>
                <a:cubicBezTo>
                  <a:pt x="1162" y="1855"/>
                  <a:pt x="1162" y="1855"/>
                  <a:pt x="1162" y="1855"/>
                </a:cubicBezTo>
                <a:lnTo>
                  <a:pt x="1162" y="1855"/>
                </a:lnTo>
                <a:cubicBezTo>
                  <a:pt x="1165" y="1857"/>
                  <a:pt x="1167" y="1859"/>
                  <a:pt x="1169" y="1860"/>
                </a:cubicBezTo>
                <a:lnTo>
                  <a:pt x="1169" y="1860"/>
                </a:lnTo>
                <a:cubicBezTo>
                  <a:pt x="1171" y="1861"/>
                  <a:pt x="1172" y="1862"/>
                  <a:pt x="1173" y="1863"/>
                </a:cubicBezTo>
                <a:lnTo>
                  <a:pt x="1173" y="1863"/>
                </a:lnTo>
                <a:cubicBezTo>
                  <a:pt x="1174" y="1864"/>
                  <a:pt x="1176" y="1865"/>
                  <a:pt x="1178" y="1866"/>
                </a:cubicBezTo>
                <a:lnTo>
                  <a:pt x="1178" y="1866"/>
                </a:lnTo>
                <a:cubicBezTo>
                  <a:pt x="1180" y="1868"/>
                  <a:pt x="1182" y="1869"/>
                  <a:pt x="1184" y="1871"/>
                </a:cubicBezTo>
                <a:lnTo>
                  <a:pt x="1184" y="1871"/>
                </a:lnTo>
                <a:cubicBezTo>
                  <a:pt x="1185" y="1871"/>
                  <a:pt x="1185" y="1872"/>
                  <a:pt x="1186" y="1872"/>
                </a:cubicBezTo>
                <a:lnTo>
                  <a:pt x="1186" y="1872"/>
                </a:lnTo>
                <a:cubicBezTo>
                  <a:pt x="1199" y="1882"/>
                  <a:pt x="1211" y="1894"/>
                  <a:pt x="1221" y="1907"/>
                </a:cubicBezTo>
                <a:lnTo>
                  <a:pt x="1221" y="1907"/>
                </a:lnTo>
                <a:cubicBezTo>
                  <a:pt x="1264" y="1959"/>
                  <a:pt x="1286" y="2032"/>
                  <a:pt x="1286" y="2114"/>
                </a:cubicBezTo>
                <a:lnTo>
                  <a:pt x="1286" y="2114"/>
                </a:lnTo>
                <a:cubicBezTo>
                  <a:pt x="1286" y="2208"/>
                  <a:pt x="1259" y="2284"/>
                  <a:pt x="1210" y="2335"/>
                </a:cubicBezTo>
                <a:lnTo>
                  <a:pt x="1210" y="2335"/>
                </a:lnTo>
                <a:cubicBezTo>
                  <a:pt x="1184" y="2362"/>
                  <a:pt x="1152" y="2381"/>
                  <a:pt x="1116" y="2393"/>
                </a:cubicBezTo>
                <a:lnTo>
                  <a:pt x="1116" y="2393"/>
                </a:lnTo>
                <a:cubicBezTo>
                  <a:pt x="1091" y="2401"/>
                  <a:pt x="1065" y="2405"/>
                  <a:pt x="1036" y="2405"/>
                </a:cubicBezTo>
                <a:lnTo>
                  <a:pt x="1036" y="2405"/>
                </a:lnTo>
                <a:cubicBezTo>
                  <a:pt x="972" y="2405"/>
                  <a:pt x="877" y="2376"/>
                  <a:pt x="782" y="2328"/>
                </a:cubicBezTo>
                <a:lnTo>
                  <a:pt x="782" y="2328"/>
                </a:lnTo>
                <a:cubicBezTo>
                  <a:pt x="746" y="2310"/>
                  <a:pt x="703" y="2311"/>
                  <a:pt x="669" y="2332"/>
                </a:cubicBezTo>
                <a:lnTo>
                  <a:pt x="669" y="2332"/>
                </a:lnTo>
                <a:cubicBezTo>
                  <a:pt x="667" y="2334"/>
                  <a:pt x="664" y="2336"/>
                  <a:pt x="663" y="2337"/>
                </a:cubicBezTo>
                <a:lnTo>
                  <a:pt x="663" y="2337"/>
                </a:lnTo>
                <a:cubicBezTo>
                  <a:pt x="655" y="2342"/>
                  <a:pt x="649" y="2348"/>
                  <a:pt x="643" y="2354"/>
                </a:cubicBezTo>
                <a:lnTo>
                  <a:pt x="643" y="4911"/>
                </a:lnTo>
                <a:lnTo>
                  <a:pt x="643" y="4911"/>
                </a:lnTo>
                <a:cubicBezTo>
                  <a:pt x="638" y="4918"/>
                  <a:pt x="631" y="4924"/>
                  <a:pt x="623" y="4929"/>
                </a:cubicBezTo>
                <a:lnTo>
                  <a:pt x="623" y="4929"/>
                </a:lnTo>
                <a:cubicBezTo>
                  <a:pt x="622" y="4931"/>
                  <a:pt x="620" y="4932"/>
                  <a:pt x="617" y="4933"/>
                </a:cubicBezTo>
                <a:lnTo>
                  <a:pt x="617" y="4933"/>
                </a:lnTo>
                <a:cubicBezTo>
                  <a:pt x="582" y="4954"/>
                  <a:pt x="540" y="4956"/>
                  <a:pt x="504" y="4938"/>
                </a:cubicBezTo>
                <a:lnTo>
                  <a:pt x="504" y="4938"/>
                </a:lnTo>
                <a:cubicBezTo>
                  <a:pt x="409" y="4890"/>
                  <a:pt x="314" y="4861"/>
                  <a:pt x="250" y="4861"/>
                </a:cubicBezTo>
                <a:lnTo>
                  <a:pt x="250" y="4861"/>
                </a:lnTo>
                <a:cubicBezTo>
                  <a:pt x="221" y="4861"/>
                  <a:pt x="195" y="4865"/>
                  <a:pt x="170" y="4873"/>
                </a:cubicBezTo>
                <a:lnTo>
                  <a:pt x="170" y="4873"/>
                </a:lnTo>
                <a:cubicBezTo>
                  <a:pt x="134" y="4884"/>
                  <a:pt x="102" y="4904"/>
                  <a:pt x="76" y="4931"/>
                </a:cubicBezTo>
                <a:lnTo>
                  <a:pt x="76" y="4931"/>
                </a:lnTo>
                <a:cubicBezTo>
                  <a:pt x="27" y="4982"/>
                  <a:pt x="0" y="5058"/>
                  <a:pt x="0" y="5152"/>
                </a:cubicBezTo>
                <a:lnTo>
                  <a:pt x="0" y="5152"/>
                </a:lnTo>
                <a:cubicBezTo>
                  <a:pt x="0" y="5234"/>
                  <a:pt x="23" y="5307"/>
                  <a:pt x="64" y="5359"/>
                </a:cubicBezTo>
                <a:lnTo>
                  <a:pt x="64" y="5359"/>
                </a:lnTo>
                <a:cubicBezTo>
                  <a:pt x="75" y="5372"/>
                  <a:pt x="87" y="5384"/>
                  <a:pt x="100" y="5393"/>
                </a:cubicBezTo>
                <a:lnTo>
                  <a:pt x="100" y="5393"/>
                </a:lnTo>
                <a:cubicBezTo>
                  <a:pt x="100" y="5394"/>
                  <a:pt x="101" y="5395"/>
                  <a:pt x="102" y="5395"/>
                </a:cubicBezTo>
                <a:lnTo>
                  <a:pt x="102" y="5395"/>
                </a:lnTo>
                <a:cubicBezTo>
                  <a:pt x="104" y="5397"/>
                  <a:pt x="106" y="5398"/>
                  <a:pt x="108" y="5399"/>
                </a:cubicBezTo>
                <a:lnTo>
                  <a:pt x="108" y="5399"/>
                </a:lnTo>
                <a:cubicBezTo>
                  <a:pt x="110" y="5401"/>
                  <a:pt x="111" y="5402"/>
                  <a:pt x="113" y="5403"/>
                </a:cubicBezTo>
                <a:lnTo>
                  <a:pt x="113" y="5403"/>
                </a:lnTo>
                <a:cubicBezTo>
                  <a:pt x="114" y="5404"/>
                  <a:pt x="115" y="5404"/>
                  <a:pt x="116" y="5406"/>
                </a:cubicBezTo>
                <a:lnTo>
                  <a:pt x="116" y="5406"/>
                </a:lnTo>
                <a:cubicBezTo>
                  <a:pt x="119" y="5407"/>
                  <a:pt x="122" y="5409"/>
                  <a:pt x="124" y="5410"/>
                </a:cubicBezTo>
                <a:lnTo>
                  <a:pt x="124" y="5410"/>
                </a:lnTo>
                <a:lnTo>
                  <a:pt x="125" y="5410"/>
                </a:lnTo>
                <a:lnTo>
                  <a:pt x="125" y="5410"/>
                </a:lnTo>
                <a:cubicBezTo>
                  <a:pt x="157" y="5429"/>
                  <a:pt x="194" y="5440"/>
                  <a:pt x="236" y="5442"/>
                </a:cubicBezTo>
                <a:lnTo>
                  <a:pt x="236" y="5442"/>
                </a:lnTo>
                <a:cubicBezTo>
                  <a:pt x="241" y="5443"/>
                  <a:pt x="245" y="5443"/>
                  <a:pt x="250" y="5443"/>
                </a:cubicBezTo>
                <a:lnTo>
                  <a:pt x="250" y="5443"/>
                </a:lnTo>
                <a:cubicBezTo>
                  <a:pt x="316" y="5443"/>
                  <a:pt x="411" y="5415"/>
                  <a:pt x="505" y="5370"/>
                </a:cubicBezTo>
                <a:lnTo>
                  <a:pt x="505" y="5370"/>
                </a:lnTo>
                <a:cubicBezTo>
                  <a:pt x="541" y="5351"/>
                  <a:pt x="584" y="5354"/>
                  <a:pt x="619" y="5375"/>
                </a:cubicBezTo>
                <a:lnTo>
                  <a:pt x="619" y="5375"/>
                </a:lnTo>
                <a:cubicBezTo>
                  <a:pt x="628" y="5381"/>
                  <a:pt x="636" y="5388"/>
                  <a:pt x="643" y="5396"/>
                </a:cubicBezTo>
                <a:lnTo>
                  <a:pt x="643" y="5411"/>
                </a:lnTo>
                <a:lnTo>
                  <a:pt x="643" y="5411"/>
                </a:lnTo>
                <a:cubicBezTo>
                  <a:pt x="643" y="5423"/>
                  <a:pt x="643" y="5434"/>
                  <a:pt x="643" y="5445"/>
                </a:cubicBezTo>
                <a:lnTo>
                  <a:pt x="643" y="5445"/>
                </a:lnTo>
                <a:cubicBezTo>
                  <a:pt x="643" y="5445"/>
                  <a:pt x="644" y="5445"/>
                  <a:pt x="644" y="5446"/>
                </a:cubicBezTo>
                <a:lnTo>
                  <a:pt x="644" y="5446"/>
                </a:lnTo>
                <a:cubicBezTo>
                  <a:pt x="663" y="6458"/>
                  <a:pt x="1496" y="7281"/>
                  <a:pt x="2512" y="7281"/>
                </a:cubicBezTo>
                <a:lnTo>
                  <a:pt x="2512" y="7281"/>
                </a:lnTo>
                <a:lnTo>
                  <a:pt x="2512" y="7281"/>
                </a:lnTo>
                <a:cubicBezTo>
                  <a:pt x="3536" y="7281"/>
                  <a:pt x="4374" y="6448"/>
                  <a:pt x="4382" y="5426"/>
                </a:cubicBezTo>
                <a:lnTo>
                  <a:pt x="4382" y="5426"/>
                </a:lnTo>
                <a:cubicBezTo>
                  <a:pt x="4373" y="5406"/>
                  <a:pt x="4358" y="5388"/>
                  <a:pt x="4337" y="5375"/>
                </a:cubicBezTo>
              </a:path>
            </a:pathLst>
          </a:custGeom>
          <a:solidFill>
            <a:srgbClr val="93B3D7"/>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16" name="Freeform 4">
            <a:extLst>
              <a:ext uri="{FF2B5EF4-FFF2-40B4-BE49-F238E27FC236}">
                <a16:creationId xmlns:a16="http://schemas.microsoft.com/office/drawing/2014/main" id="{63C35320-9271-2E46-A193-73E9AE95F129}"/>
              </a:ext>
            </a:extLst>
          </p:cNvPr>
          <p:cNvSpPr>
            <a:spLocks noChangeArrowheads="1"/>
          </p:cNvSpPr>
          <p:nvPr/>
        </p:nvSpPr>
        <p:spPr bwMode="auto">
          <a:xfrm>
            <a:off x="4856600" y="2529392"/>
            <a:ext cx="2556056" cy="3685631"/>
          </a:xfrm>
          <a:custGeom>
            <a:avLst/>
            <a:gdLst>
              <a:gd name="T0" fmla="*/ 4279 w 5049"/>
              <a:gd name="T1" fmla="*/ 5367 h 7282"/>
              <a:gd name="T2" fmla="*/ 4025 w 5049"/>
              <a:gd name="T3" fmla="*/ 5439 h 7282"/>
              <a:gd name="T4" fmla="*/ 3900 w 5049"/>
              <a:gd name="T5" fmla="*/ 5408 h 7282"/>
              <a:gd name="T6" fmla="*/ 3900 w 5049"/>
              <a:gd name="T7" fmla="*/ 5408 h 7282"/>
              <a:gd name="T8" fmla="*/ 3888 w 5049"/>
              <a:gd name="T9" fmla="*/ 5401 h 7282"/>
              <a:gd name="T10" fmla="*/ 3883 w 5049"/>
              <a:gd name="T11" fmla="*/ 5397 h 7282"/>
              <a:gd name="T12" fmla="*/ 3875 w 5049"/>
              <a:gd name="T13" fmla="*/ 5391 h 7282"/>
              <a:gd name="T14" fmla="*/ 3839 w 5049"/>
              <a:gd name="T15" fmla="*/ 5356 h 7282"/>
              <a:gd name="T16" fmla="*/ 3851 w 5049"/>
              <a:gd name="T17" fmla="*/ 4928 h 7282"/>
              <a:gd name="T18" fmla="*/ 3946 w 5049"/>
              <a:gd name="T19" fmla="*/ 4870 h 7282"/>
              <a:gd name="T20" fmla="*/ 4279 w 5049"/>
              <a:gd name="T21" fmla="*/ 4935 h 7282"/>
              <a:gd name="T22" fmla="*/ 4392 w 5049"/>
              <a:gd name="T23" fmla="*/ 4931 h 7282"/>
              <a:gd name="T24" fmla="*/ 4402 w 5049"/>
              <a:gd name="T25" fmla="*/ 4924 h 7282"/>
              <a:gd name="T26" fmla="*/ 4424 w 5049"/>
              <a:gd name="T27" fmla="*/ 2337 h 7282"/>
              <a:gd name="T28" fmla="*/ 4430 w 5049"/>
              <a:gd name="T29" fmla="*/ 2333 h 7282"/>
              <a:gd name="T30" fmla="*/ 4798 w 5049"/>
              <a:gd name="T31" fmla="*/ 2405 h 7282"/>
              <a:gd name="T32" fmla="*/ 4877 w 5049"/>
              <a:gd name="T33" fmla="*/ 2394 h 7282"/>
              <a:gd name="T34" fmla="*/ 5048 w 5049"/>
              <a:gd name="T35" fmla="*/ 2115 h 7282"/>
              <a:gd name="T36" fmla="*/ 4983 w 5049"/>
              <a:gd name="T37" fmla="*/ 1907 h 7282"/>
              <a:gd name="T38" fmla="*/ 4946 w 5049"/>
              <a:gd name="T39" fmla="*/ 1871 h 7282"/>
              <a:gd name="T40" fmla="*/ 4940 w 5049"/>
              <a:gd name="T41" fmla="*/ 1866 h 7282"/>
              <a:gd name="T42" fmla="*/ 4931 w 5049"/>
              <a:gd name="T43" fmla="*/ 1861 h 7282"/>
              <a:gd name="T44" fmla="*/ 4923 w 5049"/>
              <a:gd name="T45" fmla="*/ 1856 h 7282"/>
              <a:gd name="T46" fmla="*/ 4812 w 5049"/>
              <a:gd name="T47" fmla="*/ 1824 h 7282"/>
              <a:gd name="T48" fmla="*/ 4798 w 5049"/>
              <a:gd name="T49" fmla="*/ 1824 h 7282"/>
              <a:gd name="T50" fmla="*/ 4429 w 5049"/>
              <a:gd name="T51" fmla="*/ 1891 h 7282"/>
              <a:gd name="T52" fmla="*/ 4402 w 5049"/>
              <a:gd name="T53" fmla="*/ 1868 h 7282"/>
              <a:gd name="T54" fmla="*/ 2533 w 5049"/>
              <a:gd name="T55" fmla="*/ 0 h 7282"/>
              <a:gd name="T56" fmla="*/ 664 w 5049"/>
              <a:gd name="T57" fmla="*/ 1892 h 7282"/>
              <a:gd name="T58" fmla="*/ 685 w 5049"/>
              <a:gd name="T59" fmla="*/ 1910 h 7282"/>
              <a:gd name="T60" fmla="*/ 1054 w 5049"/>
              <a:gd name="T61" fmla="*/ 1843 h 7282"/>
              <a:gd name="T62" fmla="*/ 1068 w 5049"/>
              <a:gd name="T63" fmla="*/ 1843 h 7282"/>
              <a:gd name="T64" fmla="*/ 1180 w 5049"/>
              <a:gd name="T65" fmla="*/ 1875 h 7282"/>
              <a:gd name="T66" fmla="*/ 1187 w 5049"/>
              <a:gd name="T67" fmla="*/ 1880 h 7282"/>
              <a:gd name="T68" fmla="*/ 1196 w 5049"/>
              <a:gd name="T69" fmla="*/ 1885 h 7282"/>
              <a:gd name="T70" fmla="*/ 1202 w 5049"/>
              <a:gd name="T71" fmla="*/ 1889 h 7282"/>
              <a:gd name="T72" fmla="*/ 1240 w 5049"/>
              <a:gd name="T73" fmla="*/ 1926 h 7282"/>
              <a:gd name="T74" fmla="*/ 1305 w 5049"/>
              <a:gd name="T75" fmla="*/ 2134 h 7282"/>
              <a:gd name="T76" fmla="*/ 1133 w 5049"/>
              <a:gd name="T77" fmla="*/ 2412 h 7282"/>
              <a:gd name="T78" fmla="*/ 1054 w 5049"/>
              <a:gd name="T79" fmla="*/ 2424 h 7282"/>
              <a:gd name="T80" fmla="*/ 687 w 5049"/>
              <a:gd name="T81" fmla="*/ 2352 h 7282"/>
              <a:gd name="T82" fmla="*/ 680 w 5049"/>
              <a:gd name="T83" fmla="*/ 2356 h 7282"/>
              <a:gd name="T84" fmla="*/ 664 w 5049"/>
              <a:gd name="T85" fmla="*/ 4880 h 7282"/>
              <a:gd name="T86" fmla="*/ 618 w 5049"/>
              <a:gd name="T87" fmla="*/ 4933 h 7282"/>
              <a:gd name="T88" fmla="*/ 505 w 5049"/>
              <a:gd name="T89" fmla="*/ 4938 h 7282"/>
              <a:gd name="T90" fmla="*/ 171 w 5049"/>
              <a:gd name="T91" fmla="*/ 4873 h 7282"/>
              <a:gd name="T92" fmla="*/ 77 w 5049"/>
              <a:gd name="T93" fmla="*/ 4931 h 7282"/>
              <a:gd name="T94" fmla="*/ 65 w 5049"/>
              <a:gd name="T95" fmla="*/ 5359 h 7282"/>
              <a:gd name="T96" fmla="*/ 101 w 5049"/>
              <a:gd name="T97" fmla="*/ 5393 h 7282"/>
              <a:gd name="T98" fmla="*/ 109 w 5049"/>
              <a:gd name="T99" fmla="*/ 5399 h 7282"/>
              <a:gd name="T100" fmla="*/ 114 w 5049"/>
              <a:gd name="T101" fmla="*/ 5403 h 7282"/>
              <a:gd name="T102" fmla="*/ 125 w 5049"/>
              <a:gd name="T103" fmla="*/ 5410 h 7282"/>
              <a:gd name="T104" fmla="*/ 126 w 5049"/>
              <a:gd name="T105" fmla="*/ 5410 h 7282"/>
              <a:gd name="T106" fmla="*/ 251 w 5049"/>
              <a:gd name="T107" fmla="*/ 5443 h 7282"/>
              <a:gd name="T108" fmla="*/ 505 w 5049"/>
              <a:gd name="T109" fmla="*/ 5370 h 7282"/>
              <a:gd name="T110" fmla="*/ 664 w 5049"/>
              <a:gd name="T111" fmla="*/ 5426 h 7282"/>
              <a:gd name="T112" fmla="*/ 664 w 5049"/>
              <a:gd name="T113" fmla="*/ 5427 h 7282"/>
              <a:gd name="T114" fmla="*/ 2533 w 5049"/>
              <a:gd name="T115" fmla="*/ 7281 h 7282"/>
              <a:gd name="T116" fmla="*/ 4402 w 5049"/>
              <a:gd name="T117" fmla="*/ 5378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049" h="7282">
                <a:moveTo>
                  <a:pt x="4394" y="5373"/>
                </a:moveTo>
                <a:lnTo>
                  <a:pt x="4394" y="5373"/>
                </a:lnTo>
                <a:cubicBezTo>
                  <a:pt x="4360" y="5351"/>
                  <a:pt x="4317" y="5349"/>
                  <a:pt x="4279" y="5367"/>
                </a:cubicBezTo>
                <a:lnTo>
                  <a:pt x="4279" y="5367"/>
                </a:lnTo>
                <a:cubicBezTo>
                  <a:pt x="4186" y="5412"/>
                  <a:pt x="4091" y="5439"/>
                  <a:pt x="4025" y="5439"/>
                </a:cubicBezTo>
                <a:lnTo>
                  <a:pt x="4025" y="5439"/>
                </a:lnTo>
                <a:cubicBezTo>
                  <a:pt x="4020" y="5439"/>
                  <a:pt x="4016" y="5439"/>
                  <a:pt x="4011" y="5439"/>
                </a:cubicBezTo>
                <a:lnTo>
                  <a:pt x="4011" y="5439"/>
                </a:lnTo>
                <a:cubicBezTo>
                  <a:pt x="3969" y="5438"/>
                  <a:pt x="3932" y="5427"/>
                  <a:pt x="3900" y="5408"/>
                </a:cubicBezTo>
                <a:lnTo>
                  <a:pt x="3900" y="5408"/>
                </a:lnTo>
                <a:lnTo>
                  <a:pt x="3900" y="5408"/>
                </a:lnTo>
                <a:lnTo>
                  <a:pt x="3900" y="5408"/>
                </a:lnTo>
                <a:cubicBezTo>
                  <a:pt x="3896" y="5406"/>
                  <a:pt x="3894" y="5404"/>
                  <a:pt x="3891" y="5403"/>
                </a:cubicBezTo>
                <a:lnTo>
                  <a:pt x="3891" y="5403"/>
                </a:lnTo>
                <a:cubicBezTo>
                  <a:pt x="3890" y="5402"/>
                  <a:pt x="3889" y="5401"/>
                  <a:pt x="3888" y="5401"/>
                </a:cubicBezTo>
                <a:lnTo>
                  <a:pt x="3888" y="5401"/>
                </a:lnTo>
                <a:cubicBezTo>
                  <a:pt x="3887" y="5399"/>
                  <a:pt x="3885" y="5398"/>
                  <a:pt x="3883" y="5397"/>
                </a:cubicBezTo>
                <a:lnTo>
                  <a:pt x="3883" y="5397"/>
                </a:lnTo>
                <a:cubicBezTo>
                  <a:pt x="3881" y="5396"/>
                  <a:pt x="3879" y="5394"/>
                  <a:pt x="3877" y="5393"/>
                </a:cubicBezTo>
                <a:lnTo>
                  <a:pt x="3877" y="5393"/>
                </a:lnTo>
                <a:cubicBezTo>
                  <a:pt x="3876" y="5392"/>
                  <a:pt x="3876" y="5392"/>
                  <a:pt x="3875" y="5391"/>
                </a:cubicBezTo>
                <a:lnTo>
                  <a:pt x="3875" y="5391"/>
                </a:lnTo>
                <a:cubicBezTo>
                  <a:pt x="3862" y="5381"/>
                  <a:pt x="3850" y="5370"/>
                  <a:pt x="3839" y="5356"/>
                </a:cubicBezTo>
                <a:lnTo>
                  <a:pt x="3839" y="5356"/>
                </a:lnTo>
                <a:cubicBezTo>
                  <a:pt x="3797" y="5305"/>
                  <a:pt x="3775" y="5231"/>
                  <a:pt x="3775" y="5149"/>
                </a:cubicBezTo>
                <a:lnTo>
                  <a:pt x="3775" y="5149"/>
                </a:lnTo>
                <a:cubicBezTo>
                  <a:pt x="3775" y="5055"/>
                  <a:pt x="3802" y="4979"/>
                  <a:pt x="3851" y="4928"/>
                </a:cubicBezTo>
                <a:lnTo>
                  <a:pt x="3851" y="4928"/>
                </a:lnTo>
                <a:cubicBezTo>
                  <a:pt x="3877" y="4901"/>
                  <a:pt x="3909" y="4882"/>
                  <a:pt x="3946" y="4870"/>
                </a:cubicBezTo>
                <a:lnTo>
                  <a:pt x="3946" y="4870"/>
                </a:lnTo>
                <a:cubicBezTo>
                  <a:pt x="3970" y="4863"/>
                  <a:pt x="3996" y="4858"/>
                  <a:pt x="4025" y="4858"/>
                </a:cubicBezTo>
                <a:lnTo>
                  <a:pt x="4025" y="4858"/>
                </a:lnTo>
                <a:cubicBezTo>
                  <a:pt x="4089" y="4858"/>
                  <a:pt x="4184" y="4887"/>
                  <a:pt x="4279" y="4935"/>
                </a:cubicBezTo>
                <a:lnTo>
                  <a:pt x="4279" y="4935"/>
                </a:lnTo>
                <a:cubicBezTo>
                  <a:pt x="4315" y="4954"/>
                  <a:pt x="4358" y="4952"/>
                  <a:pt x="4392" y="4931"/>
                </a:cubicBezTo>
                <a:lnTo>
                  <a:pt x="4392" y="4931"/>
                </a:lnTo>
                <a:cubicBezTo>
                  <a:pt x="4394" y="4929"/>
                  <a:pt x="4397" y="4927"/>
                  <a:pt x="4399" y="4926"/>
                </a:cubicBezTo>
                <a:lnTo>
                  <a:pt x="4399" y="4926"/>
                </a:lnTo>
                <a:cubicBezTo>
                  <a:pt x="4400" y="4926"/>
                  <a:pt x="4401" y="4924"/>
                  <a:pt x="4402" y="4924"/>
                </a:cubicBezTo>
                <a:lnTo>
                  <a:pt x="4402" y="2358"/>
                </a:lnTo>
                <a:lnTo>
                  <a:pt x="4402" y="2358"/>
                </a:lnTo>
                <a:cubicBezTo>
                  <a:pt x="4408" y="2350"/>
                  <a:pt x="4416" y="2343"/>
                  <a:pt x="4424" y="2337"/>
                </a:cubicBezTo>
                <a:lnTo>
                  <a:pt x="4424" y="2337"/>
                </a:lnTo>
                <a:cubicBezTo>
                  <a:pt x="4426" y="2336"/>
                  <a:pt x="4429" y="2334"/>
                  <a:pt x="4430" y="2333"/>
                </a:cubicBezTo>
                <a:lnTo>
                  <a:pt x="4430" y="2333"/>
                </a:lnTo>
                <a:cubicBezTo>
                  <a:pt x="4465" y="2312"/>
                  <a:pt x="4507" y="2310"/>
                  <a:pt x="4544" y="2328"/>
                </a:cubicBezTo>
                <a:lnTo>
                  <a:pt x="4544" y="2328"/>
                </a:lnTo>
                <a:cubicBezTo>
                  <a:pt x="4638" y="2376"/>
                  <a:pt x="4734" y="2405"/>
                  <a:pt x="4798" y="2405"/>
                </a:cubicBezTo>
                <a:lnTo>
                  <a:pt x="4798" y="2405"/>
                </a:lnTo>
                <a:cubicBezTo>
                  <a:pt x="4826" y="2405"/>
                  <a:pt x="4853" y="2401"/>
                  <a:pt x="4877" y="2394"/>
                </a:cubicBezTo>
                <a:lnTo>
                  <a:pt x="4877" y="2394"/>
                </a:lnTo>
                <a:cubicBezTo>
                  <a:pt x="4914" y="2382"/>
                  <a:pt x="4946" y="2362"/>
                  <a:pt x="4972" y="2336"/>
                </a:cubicBezTo>
                <a:lnTo>
                  <a:pt x="4972" y="2336"/>
                </a:lnTo>
                <a:cubicBezTo>
                  <a:pt x="5021" y="2285"/>
                  <a:pt x="5048" y="2208"/>
                  <a:pt x="5048" y="2115"/>
                </a:cubicBezTo>
                <a:lnTo>
                  <a:pt x="5048" y="2115"/>
                </a:lnTo>
                <a:cubicBezTo>
                  <a:pt x="5048" y="2033"/>
                  <a:pt x="5026" y="1959"/>
                  <a:pt x="4983" y="1907"/>
                </a:cubicBezTo>
                <a:lnTo>
                  <a:pt x="4983" y="1907"/>
                </a:lnTo>
                <a:cubicBezTo>
                  <a:pt x="4973" y="1894"/>
                  <a:pt x="4961" y="1882"/>
                  <a:pt x="4948" y="1872"/>
                </a:cubicBezTo>
                <a:lnTo>
                  <a:pt x="4948" y="1872"/>
                </a:lnTo>
                <a:cubicBezTo>
                  <a:pt x="4947" y="1872"/>
                  <a:pt x="4946" y="1871"/>
                  <a:pt x="4946" y="1871"/>
                </a:cubicBezTo>
                <a:lnTo>
                  <a:pt x="4946" y="1871"/>
                </a:lnTo>
                <a:cubicBezTo>
                  <a:pt x="4944" y="1870"/>
                  <a:pt x="4942" y="1868"/>
                  <a:pt x="4940" y="1866"/>
                </a:cubicBezTo>
                <a:lnTo>
                  <a:pt x="4940" y="1866"/>
                </a:lnTo>
                <a:cubicBezTo>
                  <a:pt x="4938" y="1865"/>
                  <a:pt x="4936" y="1864"/>
                  <a:pt x="4935" y="1863"/>
                </a:cubicBezTo>
                <a:lnTo>
                  <a:pt x="4935" y="1863"/>
                </a:lnTo>
                <a:cubicBezTo>
                  <a:pt x="4934" y="1862"/>
                  <a:pt x="4933" y="1861"/>
                  <a:pt x="4931" y="1861"/>
                </a:cubicBezTo>
                <a:lnTo>
                  <a:pt x="4931" y="1861"/>
                </a:lnTo>
                <a:cubicBezTo>
                  <a:pt x="4929" y="1859"/>
                  <a:pt x="4926" y="1857"/>
                  <a:pt x="4923" y="1856"/>
                </a:cubicBezTo>
                <a:lnTo>
                  <a:pt x="4923" y="1856"/>
                </a:lnTo>
                <a:lnTo>
                  <a:pt x="4923" y="1855"/>
                </a:lnTo>
                <a:lnTo>
                  <a:pt x="4923" y="1855"/>
                </a:lnTo>
                <a:cubicBezTo>
                  <a:pt x="4891" y="1837"/>
                  <a:pt x="4854" y="1826"/>
                  <a:pt x="4812" y="1824"/>
                </a:cubicBezTo>
                <a:lnTo>
                  <a:pt x="4812" y="1824"/>
                </a:lnTo>
                <a:cubicBezTo>
                  <a:pt x="4807" y="1824"/>
                  <a:pt x="4803" y="1824"/>
                  <a:pt x="4798" y="1824"/>
                </a:cubicBezTo>
                <a:lnTo>
                  <a:pt x="4798" y="1824"/>
                </a:lnTo>
                <a:cubicBezTo>
                  <a:pt x="4732" y="1824"/>
                  <a:pt x="4637" y="1851"/>
                  <a:pt x="4544" y="1897"/>
                </a:cubicBezTo>
                <a:lnTo>
                  <a:pt x="4544" y="1897"/>
                </a:lnTo>
                <a:cubicBezTo>
                  <a:pt x="4506" y="1915"/>
                  <a:pt x="4463" y="1913"/>
                  <a:pt x="4429" y="1891"/>
                </a:cubicBezTo>
                <a:lnTo>
                  <a:pt x="4429" y="1891"/>
                </a:lnTo>
                <a:cubicBezTo>
                  <a:pt x="4419" y="1885"/>
                  <a:pt x="4410" y="1876"/>
                  <a:pt x="4402" y="1868"/>
                </a:cubicBezTo>
                <a:lnTo>
                  <a:pt x="4402" y="1868"/>
                </a:lnTo>
                <a:lnTo>
                  <a:pt x="4402" y="1868"/>
                </a:lnTo>
                <a:cubicBezTo>
                  <a:pt x="4400" y="840"/>
                  <a:pt x="3560" y="0"/>
                  <a:pt x="2533" y="0"/>
                </a:cubicBezTo>
                <a:lnTo>
                  <a:pt x="2533" y="0"/>
                </a:lnTo>
                <a:lnTo>
                  <a:pt x="2533" y="0"/>
                </a:lnTo>
                <a:cubicBezTo>
                  <a:pt x="1505" y="0"/>
                  <a:pt x="664" y="841"/>
                  <a:pt x="664" y="1870"/>
                </a:cubicBezTo>
                <a:lnTo>
                  <a:pt x="664" y="1892"/>
                </a:lnTo>
                <a:lnTo>
                  <a:pt x="664" y="1892"/>
                </a:lnTo>
                <a:cubicBezTo>
                  <a:pt x="671" y="1899"/>
                  <a:pt x="677" y="1905"/>
                  <a:pt x="685" y="1910"/>
                </a:cubicBezTo>
                <a:lnTo>
                  <a:pt x="685" y="1910"/>
                </a:lnTo>
                <a:cubicBezTo>
                  <a:pt x="720" y="1932"/>
                  <a:pt x="763" y="1934"/>
                  <a:pt x="800" y="1916"/>
                </a:cubicBezTo>
                <a:lnTo>
                  <a:pt x="800" y="1916"/>
                </a:lnTo>
                <a:cubicBezTo>
                  <a:pt x="893" y="1870"/>
                  <a:pt x="989" y="1843"/>
                  <a:pt x="1054" y="1843"/>
                </a:cubicBezTo>
                <a:lnTo>
                  <a:pt x="1054" y="1843"/>
                </a:lnTo>
                <a:cubicBezTo>
                  <a:pt x="1059" y="1843"/>
                  <a:pt x="1064" y="1843"/>
                  <a:pt x="1068" y="1843"/>
                </a:cubicBezTo>
                <a:lnTo>
                  <a:pt x="1068" y="1843"/>
                </a:lnTo>
                <a:cubicBezTo>
                  <a:pt x="1110" y="1846"/>
                  <a:pt x="1147" y="1856"/>
                  <a:pt x="1179" y="1874"/>
                </a:cubicBezTo>
                <a:lnTo>
                  <a:pt x="1179" y="1874"/>
                </a:lnTo>
                <a:cubicBezTo>
                  <a:pt x="1179" y="1875"/>
                  <a:pt x="1179" y="1875"/>
                  <a:pt x="1180" y="1875"/>
                </a:cubicBezTo>
                <a:lnTo>
                  <a:pt x="1180" y="1875"/>
                </a:lnTo>
                <a:cubicBezTo>
                  <a:pt x="1182" y="1877"/>
                  <a:pt x="1185" y="1878"/>
                  <a:pt x="1187" y="1880"/>
                </a:cubicBezTo>
                <a:lnTo>
                  <a:pt x="1187" y="1880"/>
                </a:lnTo>
                <a:cubicBezTo>
                  <a:pt x="1188" y="1881"/>
                  <a:pt x="1190" y="1881"/>
                  <a:pt x="1191" y="1882"/>
                </a:cubicBezTo>
                <a:lnTo>
                  <a:pt x="1191" y="1882"/>
                </a:lnTo>
                <a:cubicBezTo>
                  <a:pt x="1193" y="1883"/>
                  <a:pt x="1194" y="1884"/>
                  <a:pt x="1196" y="1885"/>
                </a:cubicBezTo>
                <a:lnTo>
                  <a:pt x="1196" y="1885"/>
                </a:lnTo>
                <a:cubicBezTo>
                  <a:pt x="1198" y="1887"/>
                  <a:pt x="1200" y="1888"/>
                  <a:pt x="1202" y="1889"/>
                </a:cubicBezTo>
                <a:lnTo>
                  <a:pt x="1202" y="1889"/>
                </a:lnTo>
                <a:cubicBezTo>
                  <a:pt x="1203" y="1890"/>
                  <a:pt x="1203" y="1891"/>
                  <a:pt x="1204" y="1891"/>
                </a:cubicBezTo>
                <a:lnTo>
                  <a:pt x="1204" y="1891"/>
                </a:lnTo>
                <a:cubicBezTo>
                  <a:pt x="1217" y="1902"/>
                  <a:pt x="1229" y="1913"/>
                  <a:pt x="1240" y="1926"/>
                </a:cubicBezTo>
                <a:lnTo>
                  <a:pt x="1240" y="1926"/>
                </a:lnTo>
                <a:cubicBezTo>
                  <a:pt x="1282" y="1978"/>
                  <a:pt x="1305" y="2052"/>
                  <a:pt x="1305" y="2134"/>
                </a:cubicBezTo>
                <a:lnTo>
                  <a:pt x="1305" y="2134"/>
                </a:lnTo>
                <a:cubicBezTo>
                  <a:pt x="1305" y="2227"/>
                  <a:pt x="1277" y="2303"/>
                  <a:pt x="1228" y="2354"/>
                </a:cubicBezTo>
                <a:lnTo>
                  <a:pt x="1228" y="2354"/>
                </a:lnTo>
                <a:cubicBezTo>
                  <a:pt x="1202" y="2381"/>
                  <a:pt x="1170" y="2401"/>
                  <a:pt x="1133" y="2412"/>
                </a:cubicBezTo>
                <a:lnTo>
                  <a:pt x="1133" y="2412"/>
                </a:lnTo>
                <a:cubicBezTo>
                  <a:pt x="1109" y="2421"/>
                  <a:pt x="1083" y="2424"/>
                  <a:pt x="1054" y="2424"/>
                </a:cubicBezTo>
                <a:lnTo>
                  <a:pt x="1054" y="2424"/>
                </a:lnTo>
                <a:cubicBezTo>
                  <a:pt x="990" y="2424"/>
                  <a:pt x="895" y="2395"/>
                  <a:pt x="800" y="2347"/>
                </a:cubicBezTo>
                <a:lnTo>
                  <a:pt x="800" y="2347"/>
                </a:lnTo>
                <a:cubicBezTo>
                  <a:pt x="764" y="2329"/>
                  <a:pt x="722" y="2331"/>
                  <a:pt x="687" y="2352"/>
                </a:cubicBezTo>
                <a:lnTo>
                  <a:pt x="687" y="2352"/>
                </a:lnTo>
                <a:cubicBezTo>
                  <a:pt x="685" y="2353"/>
                  <a:pt x="683" y="2355"/>
                  <a:pt x="680" y="2356"/>
                </a:cubicBezTo>
                <a:lnTo>
                  <a:pt x="680" y="2356"/>
                </a:lnTo>
                <a:cubicBezTo>
                  <a:pt x="674" y="2361"/>
                  <a:pt x="670" y="2366"/>
                  <a:pt x="664" y="2371"/>
                </a:cubicBezTo>
                <a:lnTo>
                  <a:pt x="664" y="4880"/>
                </a:lnTo>
                <a:lnTo>
                  <a:pt x="664" y="4880"/>
                </a:lnTo>
                <a:cubicBezTo>
                  <a:pt x="656" y="4899"/>
                  <a:pt x="642" y="4916"/>
                  <a:pt x="624" y="4929"/>
                </a:cubicBezTo>
                <a:lnTo>
                  <a:pt x="624" y="4929"/>
                </a:lnTo>
                <a:cubicBezTo>
                  <a:pt x="623" y="4931"/>
                  <a:pt x="620" y="4932"/>
                  <a:pt x="618" y="4933"/>
                </a:cubicBezTo>
                <a:lnTo>
                  <a:pt x="618" y="4933"/>
                </a:lnTo>
                <a:cubicBezTo>
                  <a:pt x="583" y="4954"/>
                  <a:pt x="541" y="4956"/>
                  <a:pt x="505" y="4938"/>
                </a:cubicBezTo>
                <a:lnTo>
                  <a:pt x="505" y="4938"/>
                </a:lnTo>
                <a:cubicBezTo>
                  <a:pt x="410" y="4890"/>
                  <a:pt x="315" y="4861"/>
                  <a:pt x="251" y="4861"/>
                </a:cubicBezTo>
                <a:lnTo>
                  <a:pt x="251" y="4861"/>
                </a:lnTo>
                <a:cubicBezTo>
                  <a:pt x="223" y="4861"/>
                  <a:pt x="196" y="4865"/>
                  <a:pt x="171" y="4873"/>
                </a:cubicBezTo>
                <a:lnTo>
                  <a:pt x="171" y="4873"/>
                </a:lnTo>
                <a:cubicBezTo>
                  <a:pt x="135" y="4884"/>
                  <a:pt x="103" y="4904"/>
                  <a:pt x="77" y="4931"/>
                </a:cubicBezTo>
                <a:lnTo>
                  <a:pt x="77" y="4931"/>
                </a:lnTo>
                <a:cubicBezTo>
                  <a:pt x="28" y="4982"/>
                  <a:pt x="0" y="5058"/>
                  <a:pt x="0" y="5152"/>
                </a:cubicBezTo>
                <a:lnTo>
                  <a:pt x="0" y="5152"/>
                </a:lnTo>
                <a:cubicBezTo>
                  <a:pt x="0" y="5234"/>
                  <a:pt x="23" y="5307"/>
                  <a:pt x="65" y="5359"/>
                </a:cubicBezTo>
                <a:lnTo>
                  <a:pt x="65" y="5359"/>
                </a:lnTo>
                <a:cubicBezTo>
                  <a:pt x="76" y="5372"/>
                  <a:pt x="88" y="5384"/>
                  <a:pt x="101" y="5393"/>
                </a:cubicBezTo>
                <a:lnTo>
                  <a:pt x="101" y="5393"/>
                </a:lnTo>
                <a:cubicBezTo>
                  <a:pt x="101" y="5394"/>
                  <a:pt x="102" y="5395"/>
                  <a:pt x="103" y="5395"/>
                </a:cubicBezTo>
                <a:lnTo>
                  <a:pt x="103" y="5395"/>
                </a:lnTo>
                <a:cubicBezTo>
                  <a:pt x="105" y="5397"/>
                  <a:pt x="107" y="5398"/>
                  <a:pt x="109" y="5399"/>
                </a:cubicBezTo>
                <a:lnTo>
                  <a:pt x="109" y="5399"/>
                </a:lnTo>
                <a:cubicBezTo>
                  <a:pt x="111" y="5401"/>
                  <a:pt x="113" y="5402"/>
                  <a:pt x="114" y="5403"/>
                </a:cubicBezTo>
                <a:lnTo>
                  <a:pt x="114" y="5403"/>
                </a:lnTo>
                <a:cubicBezTo>
                  <a:pt x="115" y="5404"/>
                  <a:pt x="116" y="5404"/>
                  <a:pt x="118" y="5406"/>
                </a:cubicBezTo>
                <a:lnTo>
                  <a:pt x="118" y="5406"/>
                </a:lnTo>
                <a:cubicBezTo>
                  <a:pt x="120" y="5407"/>
                  <a:pt x="122" y="5409"/>
                  <a:pt x="125" y="5410"/>
                </a:cubicBezTo>
                <a:lnTo>
                  <a:pt x="125" y="5410"/>
                </a:lnTo>
                <a:lnTo>
                  <a:pt x="126" y="5410"/>
                </a:lnTo>
                <a:lnTo>
                  <a:pt x="126" y="5410"/>
                </a:lnTo>
                <a:cubicBezTo>
                  <a:pt x="158" y="5429"/>
                  <a:pt x="195" y="5440"/>
                  <a:pt x="237" y="5442"/>
                </a:cubicBezTo>
                <a:lnTo>
                  <a:pt x="237" y="5442"/>
                </a:lnTo>
                <a:cubicBezTo>
                  <a:pt x="241" y="5443"/>
                  <a:pt x="246" y="5443"/>
                  <a:pt x="251" y="5443"/>
                </a:cubicBezTo>
                <a:lnTo>
                  <a:pt x="251" y="5443"/>
                </a:lnTo>
                <a:cubicBezTo>
                  <a:pt x="317" y="5443"/>
                  <a:pt x="412" y="5415"/>
                  <a:pt x="505" y="5370"/>
                </a:cubicBezTo>
                <a:lnTo>
                  <a:pt x="505" y="5370"/>
                </a:lnTo>
                <a:cubicBezTo>
                  <a:pt x="543" y="5351"/>
                  <a:pt x="585" y="5354"/>
                  <a:pt x="619" y="5375"/>
                </a:cubicBezTo>
                <a:lnTo>
                  <a:pt x="619" y="5375"/>
                </a:lnTo>
                <a:cubicBezTo>
                  <a:pt x="640" y="5388"/>
                  <a:pt x="655" y="5406"/>
                  <a:pt x="664" y="5426"/>
                </a:cubicBezTo>
                <a:lnTo>
                  <a:pt x="664" y="5426"/>
                </a:lnTo>
                <a:cubicBezTo>
                  <a:pt x="664" y="5427"/>
                  <a:pt x="664" y="5427"/>
                  <a:pt x="664" y="5427"/>
                </a:cubicBezTo>
                <a:lnTo>
                  <a:pt x="664" y="5427"/>
                </a:lnTo>
                <a:cubicBezTo>
                  <a:pt x="673" y="6448"/>
                  <a:pt x="1509" y="7281"/>
                  <a:pt x="2533" y="7281"/>
                </a:cubicBezTo>
                <a:lnTo>
                  <a:pt x="2533" y="7281"/>
                </a:lnTo>
                <a:lnTo>
                  <a:pt x="2533" y="7281"/>
                </a:lnTo>
                <a:cubicBezTo>
                  <a:pt x="3561" y="7281"/>
                  <a:pt x="4402" y="6440"/>
                  <a:pt x="4402" y="5411"/>
                </a:cubicBezTo>
                <a:lnTo>
                  <a:pt x="4402" y="5378"/>
                </a:lnTo>
                <a:lnTo>
                  <a:pt x="4402" y="5378"/>
                </a:lnTo>
                <a:cubicBezTo>
                  <a:pt x="4399" y="5376"/>
                  <a:pt x="4397" y="5375"/>
                  <a:pt x="4394" y="5373"/>
                </a:cubicBezTo>
              </a:path>
            </a:pathLst>
          </a:custGeom>
          <a:solidFill>
            <a:schemeClr val="accent1">
              <a:lumMod val="75000"/>
            </a:schemeClr>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17" name="Freeform 5">
            <a:extLst>
              <a:ext uri="{FF2B5EF4-FFF2-40B4-BE49-F238E27FC236}">
                <a16:creationId xmlns:a16="http://schemas.microsoft.com/office/drawing/2014/main" id="{74C450D2-CA17-2B4E-A33F-0DFB3ED6E961}"/>
              </a:ext>
            </a:extLst>
          </p:cNvPr>
          <p:cNvSpPr>
            <a:spLocks noChangeArrowheads="1"/>
          </p:cNvSpPr>
          <p:nvPr/>
        </p:nvSpPr>
        <p:spPr bwMode="auto">
          <a:xfrm>
            <a:off x="6774202" y="2529393"/>
            <a:ext cx="2210041" cy="3661762"/>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654" b="0" i="0" u="none" strike="noStrike" kern="1200" cap="none" spc="0" normalizeH="0" baseline="0" noProof="0">
              <a:ln>
                <a:noFill/>
              </a:ln>
              <a:solidFill>
                <a:prstClr val="black"/>
              </a:solidFill>
              <a:effectLst/>
              <a:uLnTx/>
              <a:uFillTx/>
              <a:latin typeface="Arial" charset="0"/>
              <a:ea typeface="+mn-ea"/>
              <a:cs typeface="+mn-cs"/>
            </a:endParaRPr>
          </a:p>
        </p:txBody>
      </p:sp>
      <p:sp>
        <p:nvSpPr>
          <p:cNvPr id="8" name="TextBox 7">
            <a:extLst>
              <a:ext uri="{FF2B5EF4-FFF2-40B4-BE49-F238E27FC236}">
                <a16:creationId xmlns:a16="http://schemas.microsoft.com/office/drawing/2014/main" id="{ECC7472B-F290-2D4B-9B21-95ABBEA7378C}"/>
              </a:ext>
            </a:extLst>
          </p:cNvPr>
          <p:cNvSpPr txBox="1"/>
          <p:nvPr/>
        </p:nvSpPr>
        <p:spPr>
          <a:xfrm>
            <a:off x="3336604" y="3356226"/>
            <a:ext cx="1758457" cy="2208297"/>
          </a:xfrm>
          <a:prstGeom prst="rect">
            <a:avLst/>
          </a:prstGeom>
          <a:noFill/>
        </p:spPr>
        <p:txBody>
          <a:bodyPr wrap="square" rtlCol="0" anchor="t">
            <a:spAutoFit/>
          </a:bodyPr>
          <a:lstStyle/>
          <a:p>
            <a:pPr lvl="0" algn="ctr">
              <a:lnSpc>
                <a:spcPts val="1463"/>
              </a:lnSpc>
            </a:pPr>
            <a:r>
              <a:rPr kumimoji="0" lang="en-US" sz="1400" b="0" i="0" u="none" strike="noStrike" kern="1200" cap="none" spc="-12" normalizeH="0" baseline="0" noProof="0">
                <a:ln>
                  <a:noFill/>
                </a:ln>
                <a:solidFill>
                  <a:prstClr val="white"/>
                </a:solidFill>
                <a:effectLst/>
                <a:uLnTx/>
                <a:uFillTx/>
                <a:latin typeface="Arial" panose="020B0604020202020204" pitchFamily="34" charset="0"/>
                <a:ea typeface="Source Sans Pro" panose="020B0503030403020204" pitchFamily="34" charset="0"/>
                <a:cs typeface="Arial" panose="020B0604020202020204" pitchFamily="34" charset="0"/>
              </a:rPr>
              <a:t>19. </a:t>
            </a:r>
            <a:r>
              <a:rPr lang="en-US" sz="1400">
                <a:solidFill>
                  <a:schemeClr val="bg1"/>
                </a:solidFill>
              </a:rPr>
              <a:t>Design </a:t>
            </a:r>
            <a:r>
              <a:rPr lang="en-US" sz="1400">
                <a:solidFill>
                  <a:srgbClr val="0070C0"/>
                </a:solidFill>
              </a:rPr>
              <a:t>depends on the economic, political, and institutional context</a:t>
            </a:r>
            <a:r>
              <a:rPr lang="en-US" sz="1400">
                <a:solidFill>
                  <a:schemeClr val="bg1"/>
                </a:solidFill>
              </a:rPr>
              <a:t>; note the importance of availability of performance data and usefulness of </a:t>
            </a:r>
            <a:r>
              <a:rPr lang="en-US" sz="1400">
                <a:solidFill>
                  <a:srgbClr val="0070C0"/>
                </a:solidFill>
              </a:rPr>
              <a:t>broader expenditure review prior to SRs</a:t>
            </a:r>
          </a:p>
        </p:txBody>
      </p:sp>
      <p:sp>
        <p:nvSpPr>
          <p:cNvPr id="9" name="TextBox 8">
            <a:extLst>
              <a:ext uri="{FF2B5EF4-FFF2-40B4-BE49-F238E27FC236}">
                <a16:creationId xmlns:a16="http://schemas.microsoft.com/office/drawing/2014/main" id="{B4824889-5D72-7A44-94FC-8DCD9EB4B8FA}"/>
              </a:ext>
            </a:extLst>
          </p:cNvPr>
          <p:cNvSpPr txBox="1"/>
          <p:nvPr/>
        </p:nvSpPr>
        <p:spPr>
          <a:xfrm>
            <a:off x="3345947" y="2820507"/>
            <a:ext cx="1804753" cy="556434"/>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lang="en-US" b="1" u="sng" spc="-12">
                <a:solidFill>
                  <a:prstClr val="white"/>
                </a:solidFill>
                <a:latin typeface="Source Sans Pro" panose="020B0503030403020204" pitchFamily="34" charset="0"/>
                <a:ea typeface="Source Sans Pro" panose="020B0503030403020204" pitchFamily="34" charset="0"/>
              </a:rPr>
              <a:t>Design SR carefully  </a:t>
            </a:r>
            <a:endPar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endParaRPr>
          </a:p>
        </p:txBody>
      </p:sp>
      <p:sp>
        <p:nvSpPr>
          <p:cNvPr id="10" name="TextBox 9">
            <a:extLst>
              <a:ext uri="{FF2B5EF4-FFF2-40B4-BE49-F238E27FC236}">
                <a16:creationId xmlns:a16="http://schemas.microsoft.com/office/drawing/2014/main" id="{AFEF7529-874F-4841-A46B-57B177D8F74E}"/>
              </a:ext>
            </a:extLst>
          </p:cNvPr>
          <p:cNvSpPr txBox="1"/>
          <p:nvPr/>
        </p:nvSpPr>
        <p:spPr>
          <a:xfrm>
            <a:off x="5333523" y="3291167"/>
            <a:ext cx="1804753" cy="2246769"/>
          </a:xfrm>
          <a:prstGeom prst="rect">
            <a:avLst/>
          </a:prstGeom>
          <a:noFill/>
        </p:spPr>
        <p:txBody>
          <a:bodyPr wrap="square" rtlCol="0" anchor="t">
            <a:spAutoFit/>
          </a:bodyPr>
          <a:lstStyle/>
          <a:p>
            <a:pPr lvl="0" algn="ctr">
              <a:spcBef>
                <a:spcPts val="0"/>
              </a:spcBef>
            </a:pPr>
            <a:r>
              <a:rPr kumimoji="0" lang="en-US" sz="1400" b="0" i="0" u="none" strike="noStrike" kern="1200" cap="none" spc="0" normalizeH="0" baseline="0" noProof="0">
                <a:ln>
                  <a:noFill/>
                </a:ln>
                <a:solidFill>
                  <a:prstClr val="white"/>
                </a:solidFill>
                <a:effectLst/>
                <a:uLnTx/>
                <a:uFillTx/>
                <a:latin typeface="Arial" charset="0"/>
                <a:ea typeface="+mn-ea"/>
                <a:cs typeface="+mn-cs"/>
              </a:rPr>
              <a:t>20. Motivate LMs to adequately engage - </a:t>
            </a:r>
            <a:r>
              <a:rPr lang="en-US" sz="1400">
                <a:solidFill>
                  <a:srgbClr val="00B0F0"/>
                </a:solidFill>
              </a:rPr>
              <a:t>broad political support </a:t>
            </a:r>
            <a:r>
              <a:rPr lang="en-US" sz="1400">
                <a:solidFill>
                  <a:schemeClr val="bg1"/>
                </a:solidFill>
              </a:rPr>
              <a:t>behind SRs can help; moreover </a:t>
            </a:r>
            <a:r>
              <a:rPr lang="en-US" sz="1400">
                <a:solidFill>
                  <a:srgbClr val="00B0F0"/>
                </a:solidFill>
              </a:rPr>
              <a:t>initial incentives </a:t>
            </a:r>
            <a:r>
              <a:rPr lang="en-US" sz="1400">
                <a:solidFill>
                  <a:schemeClr val="bg1"/>
                </a:solidFill>
              </a:rPr>
              <a:t>could also be considered (e.g. part of the identified savings)</a:t>
            </a:r>
          </a:p>
        </p:txBody>
      </p:sp>
      <p:sp>
        <p:nvSpPr>
          <p:cNvPr id="11" name="TextBox 10">
            <a:extLst>
              <a:ext uri="{FF2B5EF4-FFF2-40B4-BE49-F238E27FC236}">
                <a16:creationId xmlns:a16="http://schemas.microsoft.com/office/drawing/2014/main" id="{5D88C833-A66A-CC45-A0DE-95A4E9FBA063}"/>
              </a:ext>
            </a:extLst>
          </p:cNvPr>
          <p:cNvSpPr txBox="1"/>
          <p:nvPr/>
        </p:nvSpPr>
        <p:spPr>
          <a:xfrm>
            <a:off x="5312986" y="2786204"/>
            <a:ext cx="1643282" cy="556434"/>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lang="en-US" b="1" u="sng" spc="-12">
                <a:solidFill>
                  <a:prstClr val="white"/>
                </a:solidFill>
                <a:latin typeface="Source Sans Pro" panose="020B0503030403020204" pitchFamily="34" charset="0"/>
                <a:ea typeface="Source Sans Pro" panose="020B0503030403020204" pitchFamily="34" charset="0"/>
              </a:rPr>
              <a:t>Incentivize LMs for SRs</a:t>
            </a:r>
            <a:endPar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endParaRPr>
          </a:p>
        </p:txBody>
      </p:sp>
      <p:sp>
        <p:nvSpPr>
          <p:cNvPr id="12" name="TextBox 11">
            <a:extLst>
              <a:ext uri="{FF2B5EF4-FFF2-40B4-BE49-F238E27FC236}">
                <a16:creationId xmlns:a16="http://schemas.microsoft.com/office/drawing/2014/main" id="{8B6AAFC4-08E3-D940-92A1-EB0B684D818F}"/>
              </a:ext>
            </a:extLst>
          </p:cNvPr>
          <p:cNvSpPr txBox="1"/>
          <p:nvPr/>
        </p:nvSpPr>
        <p:spPr>
          <a:xfrm>
            <a:off x="7158813" y="3505200"/>
            <a:ext cx="1804753" cy="2400657"/>
          </a:xfrm>
          <a:prstGeom prst="rect">
            <a:avLst/>
          </a:prstGeom>
          <a:noFill/>
        </p:spPr>
        <p:txBody>
          <a:bodyPr wrap="square" rtlCol="0" anchor="t">
            <a:spAutoFit/>
          </a:bodyPr>
          <a:lstStyle/>
          <a:p>
            <a:pPr algn="ctr">
              <a:lnSpc>
                <a:spcPts val="1463"/>
              </a:lnSpc>
            </a:pPr>
            <a:r>
              <a:rPr lang="en-US" sz="1400">
                <a:solidFill>
                  <a:schemeClr val="bg1"/>
                </a:solidFill>
              </a:rPr>
              <a:t>21. Explore whether the </a:t>
            </a:r>
            <a:r>
              <a:rPr lang="en-US" sz="1400">
                <a:solidFill>
                  <a:srgbClr val="0070C0"/>
                </a:solidFill>
              </a:rPr>
              <a:t>IA function can engage </a:t>
            </a:r>
            <a:r>
              <a:rPr lang="en-US" sz="1400">
                <a:solidFill>
                  <a:schemeClr val="bg1"/>
                </a:solidFill>
              </a:rPr>
              <a:t>by e.g. checking the quality of the design of PIs, verifying the performance data accuracy, and assisting in SR process</a:t>
            </a:r>
          </a:p>
          <a:p>
            <a:pPr lvl="0" algn="ctr">
              <a:lnSpc>
                <a:spcPts val="1463"/>
              </a:lnSpc>
            </a:pPr>
            <a:endParaRPr kumimoji="0" lang="en-US" sz="1400" b="0" i="0" u="none" strike="noStrike" kern="1200" cap="none" spc="0" normalizeH="0" baseline="0" noProof="0">
              <a:ln>
                <a:noFill/>
              </a:ln>
              <a:solidFill>
                <a:schemeClr val="bg1"/>
              </a:solidFill>
              <a:effectLst/>
              <a:uLnTx/>
              <a:uFillTx/>
            </a:endParaRPr>
          </a:p>
          <a:p>
            <a:pPr marL="0" marR="0" lvl="0" indent="0" algn="ctr" defTabSz="914400" rtl="0" eaLnBrk="1" fontAlgn="base" latinLnBrk="0" hangingPunct="1">
              <a:lnSpc>
                <a:spcPts val="1463"/>
              </a:lnSpc>
              <a:spcBef>
                <a:spcPct val="0"/>
              </a:spcBef>
              <a:spcAft>
                <a:spcPct val="0"/>
              </a:spcAft>
              <a:buClrTx/>
              <a:buSzTx/>
              <a:buFontTx/>
              <a:buNone/>
              <a:tabLst/>
              <a:defRPr/>
            </a:pPr>
            <a:endParaRPr kumimoji="0" lang="en-US" sz="1400" b="0" i="0" u="none"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endParaRPr>
          </a:p>
        </p:txBody>
      </p:sp>
      <p:sp>
        <p:nvSpPr>
          <p:cNvPr id="13" name="TextBox 12">
            <a:extLst>
              <a:ext uri="{FF2B5EF4-FFF2-40B4-BE49-F238E27FC236}">
                <a16:creationId xmlns:a16="http://schemas.microsoft.com/office/drawing/2014/main" id="{E6D26270-6490-5748-8162-C0ECE6F58C99}"/>
              </a:ext>
            </a:extLst>
          </p:cNvPr>
          <p:cNvSpPr txBox="1"/>
          <p:nvPr/>
        </p:nvSpPr>
        <p:spPr>
          <a:xfrm>
            <a:off x="7098773" y="2797319"/>
            <a:ext cx="1858594" cy="787267"/>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Consider giving a role to IA in SRs</a:t>
            </a:r>
          </a:p>
        </p:txBody>
      </p:sp>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5" name="TextBox 24">
            <a:extLst>
              <a:ext uri="{FF2B5EF4-FFF2-40B4-BE49-F238E27FC236}">
                <a16:creationId xmlns:a16="http://schemas.microsoft.com/office/drawing/2014/main" id="{3B573161-5563-D74C-859E-E81849B5249E}"/>
              </a:ext>
            </a:extLst>
          </p:cNvPr>
          <p:cNvSpPr txBox="1"/>
          <p:nvPr/>
        </p:nvSpPr>
        <p:spPr>
          <a:xfrm>
            <a:off x="1276643" y="111904"/>
            <a:ext cx="7924800" cy="107721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953735"/>
                </a:solidFill>
                <a:effectLst/>
                <a:uLnTx/>
                <a:uFillTx/>
                <a:latin typeface="Calibri"/>
                <a:ea typeface="+mn-ea"/>
                <a:cs typeface="+mn-cs"/>
              </a:rPr>
              <a:t>Summary recommendations from the KP for PEMPAL countries</a:t>
            </a:r>
            <a:endParaRPr kumimoji="0" lang="en-US" sz="3200" b="0" i="0" u="none" strike="noStrike" kern="1200" cap="none" spc="0" normalizeH="0" baseline="0" noProof="0">
              <a:ln>
                <a:noFill/>
              </a:ln>
              <a:solidFill>
                <a:srgbClr val="002060"/>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FC265DAE-DD81-4644-83F2-7DDAA22145FA}"/>
              </a:ext>
            </a:extLst>
          </p:cNvPr>
          <p:cNvSpPr/>
          <p:nvPr/>
        </p:nvSpPr>
        <p:spPr>
          <a:xfrm>
            <a:off x="1178592" y="1378524"/>
            <a:ext cx="8268787" cy="400110"/>
          </a:xfrm>
          <a:prstGeom prst="rect">
            <a:avLst/>
          </a:prstGeom>
        </p:spPr>
        <p:txBody>
          <a:bodyPr wrap="square">
            <a:spAutoFit/>
          </a:bodyPr>
          <a:lstStyle/>
          <a:p>
            <a:pPr lvl="0" algn="ctr">
              <a:spcBef>
                <a:spcPts val="0"/>
              </a:spcBef>
              <a:spcAft>
                <a:spcPts val="0"/>
              </a:spcAft>
            </a:pPr>
            <a:r>
              <a:rPr lang="en-US" sz="2000" b="1">
                <a:solidFill>
                  <a:srgbClr val="0070C0"/>
                </a:solidFill>
                <a:latin typeface="+mj-lt"/>
                <a:ea typeface="+mj-ea"/>
                <a:cs typeface="+mj-cs"/>
              </a:rPr>
              <a:t>Complementing other tools enforcing performance orientation</a:t>
            </a:r>
          </a:p>
        </p:txBody>
      </p:sp>
      <p:sp>
        <p:nvSpPr>
          <p:cNvPr id="27" name="TextBox 26">
            <a:extLst>
              <a:ext uri="{FF2B5EF4-FFF2-40B4-BE49-F238E27FC236}">
                <a16:creationId xmlns:a16="http://schemas.microsoft.com/office/drawing/2014/main" id="{75C7F425-A7ED-5246-9405-27448BC9C9FF}"/>
              </a:ext>
            </a:extLst>
          </p:cNvPr>
          <p:cNvSpPr txBox="1"/>
          <p:nvPr/>
        </p:nvSpPr>
        <p:spPr>
          <a:xfrm>
            <a:off x="1195807" y="2734262"/>
            <a:ext cx="2402910" cy="787267"/>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Use tools complementing</a:t>
            </a:r>
            <a:r>
              <a:rPr lang="en-US" b="1" u="sng" spc="-12">
                <a:solidFill>
                  <a:prstClr val="white"/>
                </a:solidFill>
                <a:latin typeface="Source Sans Pro" panose="020B0503030403020204" pitchFamily="34" charset="0"/>
                <a:ea typeface="Source Sans Pro" panose="020B0503030403020204" pitchFamily="34" charset="0"/>
              </a:rPr>
              <a:t> </a:t>
            </a:r>
          </a:p>
          <a:p>
            <a:pPr marL="0" marR="0" lvl="0" indent="0" algn="ctr" defTabSz="914400" rtl="0" eaLnBrk="1" fontAlgn="base" latinLnBrk="0" hangingPunct="1">
              <a:lnSpc>
                <a:spcPts val="1756"/>
              </a:lnSpc>
              <a:spcBef>
                <a:spcPct val="0"/>
              </a:spcBef>
              <a:spcAft>
                <a:spcPct val="0"/>
              </a:spcAft>
              <a:buClrTx/>
              <a:buSzTx/>
              <a:buFontTx/>
              <a:buNone/>
              <a:tabLst/>
              <a:defRPr/>
            </a:pPr>
            <a:r>
              <a:rPr lang="en-US" b="1" u="sng" spc="-12">
                <a:solidFill>
                  <a:prstClr val="white"/>
                </a:solidFill>
                <a:latin typeface="Source Sans Pro" panose="020B0503030403020204" pitchFamily="34" charset="0"/>
                <a:ea typeface="Source Sans Pro" panose="020B0503030403020204" pitchFamily="34" charset="0"/>
              </a:rPr>
              <a:t>PPB</a:t>
            </a:r>
            <a:endPar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endParaRPr>
          </a:p>
        </p:txBody>
      </p:sp>
      <p:sp>
        <p:nvSpPr>
          <p:cNvPr id="28" name="TextBox 27">
            <a:extLst>
              <a:ext uri="{FF2B5EF4-FFF2-40B4-BE49-F238E27FC236}">
                <a16:creationId xmlns:a16="http://schemas.microsoft.com/office/drawing/2014/main" id="{124F95A8-4909-2F49-B2D9-257EBE113643}"/>
              </a:ext>
            </a:extLst>
          </p:cNvPr>
          <p:cNvSpPr txBox="1"/>
          <p:nvPr/>
        </p:nvSpPr>
        <p:spPr>
          <a:xfrm>
            <a:off x="1437384" y="3505200"/>
            <a:ext cx="1899503" cy="2354491"/>
          </a:xfrm>
          <a:prstGeom prst="rect">
            <a:avLst/>
          </a:prstGeom>
          <a:noFill/>
        </p:spPr>
        <p:txBody>
          <a:bodyPr wrap="square" rtlCol="0" anchor="t">
            <a:spAutoFit/>
          </a:bodyPr>
          <a:lstStyle/>
          <a:p>
            <a:pPr lvl="0" algn="ctr">
              <a:spcBef>
                <a:spcPts val="0"/>
              </a:spcBef>
            </a:pPr>
            <a:r>
              <a:rPr kumimoji="0" lang="en-US" sz="1400" b="0" i="0" u="none" strike="noStrike" kern="1200" cap="none" spc="0" normalizeH="0" baseline="0" noProof="0">
                <a:ln>
                  <a:noFill/>
                </a:ln>
                <a:solidFill>
                  <a:prstClr val="white"/>
                </a:solidFill>
                <a:effectLst/>
                <a:uLnTx/>
                <a:uFillTx/>
                <a:latin typeface="Arial" charset="0"/>
                <a:ea typeface="+mn-ea"/>
                <a:cs typeface="+mn-cs"/>
              </a:rPr>
              <a:t>18. </a:t>
            </a:r>
            <a:r>
              <a:rPr lang="en-US" sz="1400">
                <a:solidFill>
                  <a:schemeClr val="bg1"/>
                </a:solidFill>
              </a:rPr>
              <a:t>Tools such as </a:t>
            </a:r>
            <a:r>
              <a:rPr lang="en-US" sz="1400">
                <a:solidFill>
                  <a:srgbClr val="0070C0"/>
                </a:solidFill>
              </a:rPr>
              <a:t>SRs and performance and impact evaluations complement PPB</a:t>
            </a:r>
            <a:r>
              <a:rPr lang="en-US" sz="1400">
                <a:solidFill>
                  <a:schemeClr val="bg1"/>
                </a:solidFill>
              </a:rPr>
              <a:t>, noting the need for their careful design and technical expertise</a:t>
            </a:r>
            <a:endParaRPr kumimoji="0" lang="en-US" sz="100" b="0" i="0" u="none" strike="noStrike" kern="1200" cap="none" spc="0" normalizeH="0" baseline="0" noProof="0">
              <a:ln>
                <a:noFill/>
              </a:ln>
              <a:solidFill>
                <a:schemeClr val="bg1"/>
              </a:solidFill>
              <a:effectLst/>
              <a:uLnTx/>
              <a:uFillTx/>
            </a:endParaRPr>
          </a:p>
          <a:p>
            <a:pPr marL="0" marR="0" lvl="0" indent="0" algn="just" defTabSz="914400" rtl="0" eaLnBrk="1" fontAlgn="base" latinLnBrk="0" hangingPunct="1">
              <a:lnSpc>
                <a:spcPct val="100000"/>
              </a:lnSpc>
              <a:spcBef>
                <a:spcPts val="0"/>
              </a:spcBef>
              <a:spcAft>
                <a:spcPct val="0"/>
              </a:spcAft>
              <a:buClrTx/>
              <a:buSzTx/>
              <a:buFontTx/>
              <a:buNone/>
              <a:tabLst/>
              <a:defRPr/>
            </a:pPr>
            <a:endParaRPr kumimoji="0" lang="en-US" sz="100" b="0" i="0" u="none" strike="noStrike" kern="1200" cap="none" spc="0" normalizeH="0" baseline="0" noProof="0">
              <a:ln>
                <a:noFill/>
              </a:ln>
              <a:solidFill>
                <a:prstClr val="white"/>
              </a:solidFill>
              <a:effectLst/>
              <a:uLnTx/>
              <a:uFillTx/>
              <a:latin typeface="Arial" charset="0"/>
              <a:ea typeface="+mn-ea"/>
              <a:cs typeface="+mn-cs"/>
            </a:endParaRPr>
          </a:p>
          <a:p>
            <a:pPr marL="0" marR="0" lvl="0" indent="0" algn="just" defTabSz="914400" rtl="0" eaLnBrk="1" fontAlgn="base" latinLnBrk="0" hangingPunct="1">
              <a:lnSpc>
                <a:spcPct val="100000"/>
              </a:lnSpc>
              <a:spcBef>
                <a:spcPts val="0"/>
              </a:spcBef>
              <a:spcAft>
                <a:spcPct val="0"/>
              </a:spcAft>
              <a:buClrTx/>
              <a:buSzTx/>
              <a:buFontTx/>
              <a:buNone/>
              <a:tabLst/>
              <a:defRPr/>
            </a:pPr>
            <a:endParaRPr kumimoji="0" lang="en-US" sz="100" b="0" i="0" u="none" strike="noStrike" kern="1200" cap="none" spc="0" normalizeH="0" baseline="0" noProof="0">
              <a:ln>
                <a:noFill/>
              </a:ln>
              <a:solidFill>
                <a:prstClr val="white"/>
              </a:solidFill>
              <a:effectLst/>
              <a:uLnTx/>
              <a:uFillTx/>
              <a:latin typeface="Arial" charset="0"/>
              <a:ea typeface="+mn-ea"/>
              <a:cs typeface="+mn-cs"/>
            </a:endParaRPr>
          </a:p>
          <a:p>
            <a:pPr marL="0" marR="0" lvl="0" indent="0" algn="ctr" defTabSz="914400" rtl="0" eaLnBrk="1" fontAlgn="base" latinLnBrk="0" hangingPunct="1">
              <a:lnSpc>
                <a:spcPct val="100000"/>
              </a:lnSpc>
              <a:spcBef>
                <a:spcPts val="600"/>
              </a:spcBef>
              <a:spcAft>
                <a:spcPct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Arial" charset="0"/>
              <a:ea typeface="+mn-ea"/>
              <a:cs typeface="+mn-cs"/>
            </a:endParaRPr>
          </a:p>
        </p:txBody>
      </p:sp>
      <p:pic>
        <p:nvPicPr>
          <p:cNvPr id="3" name="Graphic 2" descr="Wrench">
            <a:extLst>
              <a:ext uri="{FF2B5EF4-FFF2-40B4-BE49-F238E27FC236}">
                <a16:creationId xmlns:a16="http://schemas.microsoft.com/office/drawing/2014/main" id="{906C66F3-2BA8-4647-9310-CCE7228A1D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70248" y="5505428"/>
            <a:ext cx="666772" cy="666772"/>
          </a:xfrm>
          <a:prstGeom prst="rect">
            <a:avLst/>
          </a:prstGeom>
        </p:spPr>
      </p:pic>
      <p:pic>
        <p:nvPicPr>
          <p:cNvPr id="5" name="Graphic 4" descr="Warning">
            <a:extLst>
              <a:ext uri="{FF2B5EF4-FFF2-40B4-BE49-F238E27FC236}">
                <a16:creationId xmlns:a16="http://schemas.microsoft.com/office/drawing/2014/main" id="{21FDA513-1884-BA4F-A6BE-84444B39255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68796" y="5382997"/>
            <a:ext cx="817234" cy="817234"/>
          </a:xfrm>
          <a:prstGeom prst="rect">
            <a:avLst/>
          </a:prstGeom>
        </p:spPr>
      </p:pic>
      <p:pic>
        <p:nvPicPr>
          <p:cNvPr id="18" name="Graphic 17" descr="Degree">
            <a:extLst>
              <a:ext uri="{FF2B5EF4-FFF2-40B4-BE49-F238E27FC236}">
                <a16:creationId xmlns:a16="http://schemas.microsoft.com/office/drawing/2014/main" id="{69461ACB-834F-E849-B73C-FF93A7ED164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14102" y="5334414"/>
            <a:ext cx="914400" cy="914400"/>
          </a:xfrm>
          <a:prstGeom prst="rect">
            <a:avLst/>
          </a:prstGeom>
        </p:spPr>
      </p:pic>
      <p:pic>
        <p:nvPicPr>
          <p:cNvPr id="23" name="Graphic 22" descr="Head with gears">
            <a:extLst>
              <a:ext uri="{FF2B5EF4-FFF2-40B4-BE49-F238E27FC236}">
                <a16:creationId xmlns:a16="http://schemas.microsoft.com/office/drawing/2014/main" id="{1B8B4D35-2564-F24F-AEE1-7D8885CE83A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690148" y="5410246"/>
            <a:ext cx="846434" cy="846434"/>
          </a:xfrm>
          <a:prstGeom prst="rect">
            <a:avLst/>
          </a:prstGeom>
        </p:spPr>
      </p:pic>
      <p:sp>
        <p:nvSpPr>
          <p:cNvPr id="21" name="Slide Number Placeholder 1">
            <a:extLst>
              <a:ext uri="{FF2B5EF4-FFF2-40B4-BE49-F238E27FC236}">
                <a16:creationId xmlns:a16="http://schemas.microsoft.com/office/drawing/2014/main" id="{40F9A0B2-3125-B949-91DF-A93CD5507E2F}"/>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17</a:t>
            </a:fld>
            <a:endParaRPr lang="en-US" sz="1200">
              <a:solidFill>
                <a:schemeClr val="tx1">
                  <a:tint val="75000"/>
                </a:schemeClr>
              </a:solidFill>
              <a:latin typeface="+mn-lt"/>
            </a:endParaRPr>
          </a:p>
        </p:txBody>
      </p:sp>
    </p:spTree>
    <p:extLst>
      <p:ext uri="{BB962C8B-B14F-4D97-AF65-F5344CB8AC3E}">
        <p14:creationId xmlns:p14="http://schemas.microsoft.com/office/powerpoint/2010/main" val="1102143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Рисунок 11" descr="pempal-logo.jpg">
            <a:extLst>
              <a:ext uri="{FF2B5EF4-FFF2-40B4-BE49-F238E27FC236}">
                <a16:creationId xmlns:a16="http://schemas.microsoft.com/office/drawing/2014/main" id="{F092D7B7-AA81-934E-8A69-F122D1950A80}"/>
              </a:ext>
            </a:extLst>
          </p:cNvPr>
          <p:cNvPicPr>
            <a:picLocks noChangeAspect="1"/>
          </p:cNvPicPr>
          <p:nvPr/>
        </p:nvPicPr>
        <p:blipFill>
          <a:blip r:embed="rId2"/>
          <a:srcRect/>
          <a:stretch>
            <a:fillRect/>
          </a:stretch>
        </p:blipFill>
        <p:spPr bwMode="auto">
          <a:xfrm>
            <a:off x="-19298" y="0"/>
            <a:ext cx="763588" cy="6858000"/>
          </a:xfrm>
          <a:prstGeom prst="rect">
            <a:avLst/>
          </a:prstGeom>
          <a:noFill/>
          <a:ln w="9525">
            <a:noFill/>
            <a:miter lim="800000"/>
            <a:headEnd/>
            <a:tailEnd/>
          </a:ln>
        </p:spPr>
      </p:pic>
      <p:sp>
        <p:nvSpPr>
          <p:cNvPr id="25" name="TextBox 24">
            <a:extLst>
              <a:ext uri="{FF2B5EF4-FFF2-40B4-BE49-F238E27FC236}">
                <a16:creationId xmlns:a16="http://schemas.microsoft.com/office/drawing/2014/main" id="{3B573161-5563-D74C-859E-E81849B5249E}"/>
              </a:ext>
            </a:extLst>
          </p:cNvPr>
          <p:cNvSpPr txBox="1"/>
          <p:nvPr/>
        </p:nvSpPr>
        <p:spPr>
          <a:xfrm>
            <a:off x="1276643" y="111904"/>
            <a:ext cx="7924800" cy="107721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953735"/>
                </a:solidFill>
                <a:effectLst/>
                <a:uLnTx/>
                <a:uFillTx/>
                <a:latin typeface="Calibri"/>
                <a:ea typeface="+mn-ea"/>
                <a:cs typeface="+mn-cs"/>
              </a:rPr>
              <a:t>Summary recommendations from the KP for PEMPAL countries</a:t>
            </a:r>
            <a:endParaRPr kumimoji="0" lang="en-US" sz="3200" b="0" i="0" u="none" strike="noStrike" kern="1200" cap="none" spc="0" normalizeH="0" baseline="0" noProof="0">
              <a:ln>
                <a:noFill/>
              </a:ln>
              <a:solidFill>
                <a:srgbClr val="002060"/>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FC265DAE-DD81-4644-83F2-7DDAA22145FA}"/>
              </a:ext>
            </a:extLst>
          </p:cNvPr>
          <p:cNvSpPr/>
          <p:nvPr/>
        </p:nvSpPr>
        <p:spPr>
          <a:xfrm>
            <a:off x="1185868" y="1368003"/>
            <a:ext cx="8268787" cy="400110"/>
          </a:xfrm>
          <a:prstGeom prst="rect">
            <a:avLst/>
          </a:prstGeom>
        </p:spPr>
        <p:txBody>
          <a:bodyPr wrap="square">
            <a:spAutoFit/>
          </a:bodyPr>
          <a:lstStyle/>
          <a:p>
            <a:pPr lvl="0" algn="ctr">
              <a:spcBef>
                <a:spcPts val="0"/>
              </a:spcBef>
              <a:spcAft>
                <a:spcPts val="0"/>
              </a:spcAft>
            </a:pPr>
            <a:r>
              <a:rPr lang="en-US" sz="2000" b="1">
                <a:solidFill>
                  <a:srgbClr val="0070C0"/>
                </a:solidFill>
                <a:latin typeface="+mj-lt"/>
                <a:ea typeface="+mj-ea"/>
                <a:cs typeface="+mj-cs"/>
              </a:rPr>
              <a:t>Encouraging performance-oriented behavior and learning</a:t>
            </a:r>
          </a:p>
        </p:txBody>
      </p:sp>
      <p:sp>
        <p:nvSpPr>
          <p:cNvPr id="27" name="TextBox 26">
            <a:extLst>
              <a:ext uri="{FF2B5EF4-FFF2-40B4-BE49-F238E27FC236}">
                <a16:creationId xmlns:a16="http://schemas.microsoft.com/office/drawing/2014/main" id="{75C7F425-A7ED-5246-9405-27448BC9C9FF}"/>
              </a:ext>
            </a:extLst>
          </p:cNvPr>
          <p:cNvSpPr txBox="1"/>
          <p:nvPr/>
        </p:nvSpPr>
        <p:spPr>
          <a:xfrm>
            <a:off x="1195807" y="2734262"/>
            <a:ext cx="2402910" cy="787267"/>
          </a:xfrm>
          <a:prstGeom prst="rect">
            <a:avLst/>
          </a:prstGeom>
          <a:noFill/>
        </p:spPr>
        <p:txBody>
          <a:bodyPr wrap="square" rtlCol="0" anchor="b">
            <a:spAutoFit/>
          </a:bodyPr>
          <a:lstStyle/>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Secure </a:t>
            </a:r>
          </a:p>
          <a:p>
            <a:pPr marL="0" marR="0" lvl="0" indent="0" algn="ctr" defTabSz="914400" rtl="0" eaLnBrk="1" fontAlgn="base" latinLnBrk="0" hangingPunct="1">
              <a:lnSpc>
                <a:spcPts val="1756"/>
              </a:lnSpc>
              <a:spcBef>
                <a:spcPct val="0"/>
              </a:spcBef>
              <a:spcAft>
                <a:spcPct val="0"/>
              </a:spcAft>
              <a:buClrTx/>
              <a:buSzTx/>
              <a:buFontTx/>
              <a:buNone/>
              <a:tabLst/>
              <a:defRPr/>
            </a:pPr>
            <a:r>
              <a:rPr kumimoji="0" lang="en-US" sz="1800" b="1" i="0" u="sng" strike="noStrike" kern="1200" cap="none" spc="-12" normalizeH="0" baseline="0" noProof="0">
                <a:ln>
                  <a:noFill/>
                </a:ln>
                <a:solidFill>
                  <a:prstClr val="white"/>
                </a:solidFill>
                <a:effectLst/>
                <a:uLnTx/>
                <a:uFillTx/>
                <a:latin typeface="Source Sans Pro" panose="020B0503030403020204" pitchFamily="34" charset="0"/>
                <a:ea typeface="Source Sans Pro" panose="020B0503030403020204" pitchFamily="34" charset="0"/>
                <a:cs typeface="+mn-cs"/>
              </a:rPr>
              <a:t>legislature’s engagement</a:t>
            </a:r>
          </a:p>
        </p:txBody>
      </p:sp>
      <p:sp>
        <p:nvSpPr>
          <p:cNvPr id="29" name="Freeform 5">
            <a:extLst>
              <a:ext uri="{FF2B5EF4-FFF2-40B4-BE49-F238E27FC236}">
                <a16:creationId xmlns:a16="http://schemas.microsoft.com/office/drawing/2014/main" id="{89A283F5-0BA6-004C-9937-46F891B2391E}"/>
              </a:ext>
            </a:extLst>
          </p:cNvPr>
          <p:cNvSpPr>
            <a:spLocks noChangeArrowheads="1"/>
          </p:cNvSpPr>
          <p:nvPr/>
        </p:nvSpPr>
        <p:spPr bwMode="auto">
          <a:xfrm>
            <a:off x="3437908" y="2203284"/>
            <a:ext cx="2402910" cy="3838031"/>
          </a:xfrm>
          <a:custGeom>
            <a:avLst/>
            <a:gdLst>
              <a:gd name="T0" fmla="*/ 2496 w 4367"/>
              <a:gd name="T1" fmla="*/ 0 h 7282"/>
              <a:gd name="T2" fmla="*/ 627 w 4367"/>
              <a:gd name="T3" fmla="*/ 1868 h 7282"/>
              <a:gd name="T4" fmla="*/ 654 w 4367"/>
              <a:gd name="T5" fmla="*/ 1891 h 7282"/>
              <a:gd name="T6" fmla="*/ 769 w 4367"/>
              <a:gd name="T7" fmla="*/ 1897 h 7282"/>
              <a:gd name="T8" fmla="*/ 1023 w 4367"/>
              <a:gd name="T9" fmla="*/ 1824 h 7282"/>
              <a:gd name="T10" fmla="*/ 1037 w 4367"/>
              <a:gd name="T11" fmla="*/ 1824 h 7282"/>
              <a:gd name="T12" fmla="*/ 1148 w 4367"/>
              <a:gd name="T13" fmla="*/ 1855 h 7282"/>
              <a:gd name="T14" fmla="*/ 1148 w 4367"/>
              <a:gd name="T15" fmla="*/ 1856 h 7282"/>
              <a:gd name="T16" fmla="*/ 1156 w 4367"/>
              <a:gd name="T17" fmla="*/ 1861 h 7282"/>
              <a:gd name="T18" fmla="*/ 1160 w 4367"/>
              <a:gd name="T19" fmla="*/ 1863 h 7282"/>
              <a:gd name="T20" fmla="*/ 1165 w 4367"/>
              <a:gd name="T21" fmla="*/ 1866 h 7282"/>
              <a:gd name="T22" fmla="*/ 1171 w 4367"/>
              <a:gd name="T23" fmla="*/ 1871 h 7282"/>
              <a:gd name="T24" fmla="*/ 1173 w 4367"/>
              <a:gd name="T25" fmla="*/ 1872 h 7282"/>
              <a:gd name="T26" fmla="*/ 1208 w 4367"/>
              <a:gd name="T27" fmla="*/ 1907 h 7282"/>
              <a:gd name="T28" fmla="*/ 1273 w 4367"/>
              <a:gd name="T29" fmla="*/ 2115 h 7282"/>
              <a:gd name="T30" fmla="*/ 1197 w 4367"/>
              <a:gd name="T31" fmla="*/ 2336 h 7282"/>
              <a:gd name="T32" fmla="*/ 1102 w 4367"/>
              <a:gd name="T33" fmla="*/ 2394 h 7282"/>
              <a:gd name="T34" fmla="*/ 1023 w 4367"/>
              <a:gd name="T35" fmla="*/ 2405 h 7282"/>
              <a:gd name="T36" fmla="*/ 769 w 4367"/>
              <a:gd name="T37" fmla="*/ 2328 h 7282"/>
              <a:gd name="T38" fmla="*/ 655 w 4367"/>
              <a:gd name="T39" fmla="*/ 2333 h 7282"/>
              <a:gd name="T40" fmla="*/ 649 w 4367"/>
              <a:gd name="T41" fmla="*/ 2337 h 7282"/>
              <a:gd name="T42" fmla="*/ 627 w 4367"/>
              <a:gd name="T43" fmla="*/ 2358 h 7282"/>
              <a:gd name="T44" fmla="*/ 627 w 4367"/>
              <a:gd name="T45" fmla="*/ 4924 h 7282"/>
              <a:gd name="T46" fmla="*/ 624 w 4367"/>
              <a:gd name="T47" fmla="*/ 4926 h 7282"/>
              <a:gd name="T48" fmla="*/ 617 w 4367"/>
              <a:gd name="T49" fmla="*/ 4931 h 7282"/>
              <a:gd name="T50" fmla="*/ 504 w 4367"/>
              <a:gd name="T51" fmla="*/ 4935 h 7282"/>
              <a:gd name="T52" fmla="*/ 250 w 4367"/>
              <a:gd name="T53" fmla="*/ 4858 h 7282"/>
              <a:gd name="T54" fmla="*/ 171 w 4367"/>
              <a:gd name="T55" fmla="*/ 4870 h 7282"/>
              <a:gd name="T56" fmla="*/ 76 w 4367"/>
              <a:gd name="T57" fmla="*/ 4928 h 7282"/>
              <a:gd name="T58" fmla="*/ 0 w 4367"/>
              <a:gd name="T59" fmla="*/ 5149 h 7282"/>
              <a:gd name="T60" fmla="*/ 64 w 4367"/>
              <a:gd name="T61" fmla="*/ 5356 h 7282"/>
              <a:gd name="T62" fmla="*/ 100 w 4367"/>
              <a:gd name="T63" fmla="*/ 5391 h 7282"/>
              <a:gd name="T64" fmla="*/ 102 w 4367"/>
              <a:gd name="T65" fmla="*/ 5393 h 7282"/>
              <a:gd name="T66" fmla="*/ 108 w 4367"/>
              <a:gd name="T67" fmla="*/ 5397 h 7282"/>
              <a:gd name="T68" fmla="*/ 113 w 4367"/>
              <a:gd name="T69" fmla="*/ 5401 h 7282"/>
              <a:gd name="T70" fmla="*/ 116 w 4367"/>
              <a:gd name="T71" fmla="*/ 5403 h 7282"/>
              <a:gd name="T72" fmla="*/ 125 w 4367"/>
              <a:gd name="T73" fmla="*/ 5408 h 7282"/>
              <a:gd name="T74" fmla="*/ 125 w 4367"/>
              <a:gd name="T75" fmla="*/ 5408 h 7282"/>
              <a:gd name="T76" fmla="*/ 236 w 4367"/>
              <a:gd name="T77" fmla="*/ 5439 h 7282"/>
              <a:gd name="T78" fmla="*/ 250 w 4367"/>
              <a:gd name="T79" fmla="*/ 5439 h 7282"/>
              <a:gd name="T80" fmla="*/ 504 w 4367"/>
              <a:gd name="T81" fmla="*/ 5367 h 7282"/>
              <a:gd name="T82" fmla="*/ 619 w 4367"/>
              <a:gd name="T83" fmla="*/ 5373 h 7282"/>
              <a:gd name="T84" fmla="*/ 627 w 4367"/>
              <a:gd name="T85" fmla="*/ 5411 h 7282"/>
              <a:gd name="T86" fmla="*/ 2496 w 4367"/>
              <a:gd name="T87" fmla="*/ 7281 h 7282"/>
              <a:gd name="T88" fmla="*/ 4366 w 4367"/>
              <a:gd name="T89" fmla="*/ 5411 h 7282"/>
              <a:gd name="T90" fmla="*/ 4366 w 4367"/>
              <a:gd name="T91" fmla="*/ 1870 h 7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7" h="7282">
                <a:moveTo>
                  <a:pt x="2496" y="0"/>
                </a:moveTo>
                <a:lnTo>
                  <a:pt x="2496" y="0"/>
                </a:lnTo>
                <a:lnTo>
                  <a:pt x="2496" y="0"/>
                </a:lnTo>
                <a:cubicBezTo>
                  <a:pt x="1469" y="0"/>
                  <a:pt x="628" y="840"/>
                  <a:pt x="627" y="1868"/>
                </a:cubicBezTo>
                <a:lnTo>
                  <a:pt x="627" y="1868"/>
                </a:lnTo>
                <a:cubicBezTo>
                  <a:pt x="635" y="1876"/>
                  <a:pt x="644" y="1885"/>
                  <a:pt x="654" y="1891"/>
                </a:cubicBezTo>
                <a:lnTo>
                  <a:pt x="654" y="1891"/>
                </a:lnTo>
                <a:cubicBezTo>
                  <a:pt x="688" y="1913"/>
                  <a:pt x="731" y="1915"/>
                  <a:pt x="769" y="1897"/>
                </a:cubicBezTo>
                <a:lnTo>
                  <a:pt x="769" y="1897"/>
                </a:lnTo>
                <a:cubicBezTo>
                  <a:pt x="862" y="1851"/>
                  <a:pt x="957" y="1824"/>
                  <a:pt x="1023" y="1824"/>
                </a:cubicBezTo>
                <a:lnTo>
                  <a:pt x="1023" y="1824"/>
                </a:lnTo>
                <a:cubicBezTo>
                  <a:pt x="1028" y="1824"/>
                  <a:pt x="1032" y="1824"/>
                  <a:pt x="1037" y="1824"/>
                </a:cubicBezTo>
                <a:lnTo>
                  <a:pt x="1037" y="1824"/>
                </a:lnTo>
                <a:cubicBezTo>
                  <a:pt x="1079" y="1826"/>
                  <a:pt x="1116" y="1837"/>
                  <a:pt x="1148" y="1855"/>
                </a:cubicBezTo>
                <a:lnTo>
                  <a:pt x="1148" y="1855"/>
                </a:lnTo>
                <a:lnTo>
                  <a:pt x="1148" y="1856"/>
                </a:lnTo>
                <a:lnTo>
                  <a:pt x="1148" y="1856"/>
                </a:lnTo>
                <a:cubicBezTo>
                  <a:pt x="1151" y="1857"/>
                  <a:pt x="1154" y="1859"/>
                  <a:pt x="1156" y="1861"/>
                </a:cubicBezTo>
                <a:lnTo>
                  <a:pt x="1156" y="1861"/>
                </a:lnTo>
                <a:cubicBezTo>
                  <a:pt x="1158" y="1861"/>
                  <a:pt x="1159" y="1862"/>
                  <a:pt x="1160" y="1863"/>
                </a:cubicBezTo>
                <a:lnTo>
                  <a:pt x="1160" y="1863"/>
                </a:lnTo>
                <a:cubicBezTo>
                  <a:pt x="1161" y="1864"/>
                  <a:pt x="1163" y="1865"/>
                  <a:pt x="1165" y="1866"/>
                </a:cubicBezTo>
                <a:lnTo>
                  <a:pt x="1165" y="1866"/>
                </a:lnTo>
                <a:cubicBezTo>
                  <a:pt x="1167" y="1868"/>
                  <a:pt x="1169" y="1870"/>
                  <a:pt x="1171" y="1871"/>
                </a:cubicBezTo>
                <a:lnTo>
                  <a:pt x="1171" y="1871"/>
                </a:lnTo>
                <a:cubicBezTo>
                  <a:pt x="1171" y="1871"/>
                  <a:pt x="1172" y="1872"/>
                  <a:pt x="1173" y="1872"/>
                </a:cubicBezTo>
                <a:lnTo>
                  <a:pt x="1173" y="1872"/>
                </a:lnTo>
                <a:cubicBezTo>
                  <a:pt x="1186" y="1882"/>
                  <a:pt x="1198" y="1894"/>
                  <a:pt x="1208" y="1907"/>
                </a:cubicBezTo>
                <a:lnTo>
                  <a:pt x="1208" y="1907"/>
                </a:lnTo>
                <a:cubicBezTo>
                  <a:pt x="1251" y="1959"/>
                  <a:pt x="1273" y="2033"/>
                  <a:pt x="1273" y="2115"/>
                </a:cubicBezTo>
                <a:lnTo>
                  <a:pt x="1273" y="2115"/>
                </a:lnTo>
                <a:cubicBezTo>
                  <a:pt x="1273" y="2208"/>
                  <a:pt x="1246" y="2285"/>
                  <a:pt x="1197" y="2336"/>
                </a:cubicBezTo>
                <a:lnTo>
                  <a:pt x="1197" y="2336"/>
                </a:lnTo>
                <a:cubicBezTo>
                  <a:pt x="1171" y="2362"/>
                  <a:pt x="1139" y="2382"/>
                  <a:pt x="1102" y="2394"/>
                </a:cubicBezTo>
                <a:lnTo>
                  <a:pt x="1102" y="2394"/>
                </a:lnTo>
                <a:cubicBezTo>
                  <a:pt x="1078" y="2401"/>
                  <a:pt x="1051" y="2405"/>
                  <a:pt x="1023" y="2405"/>
                </a:cubicBezTo>
                <a:lnTo>
                  <a:pt x="1023" y="2405"/>
                </a:lnTo>
                <a:cubicBezTo>
                  <a:pt x="959" y="2405"/>
                  <a:pt x="863" y="2376"/>
                  <a:pt x="769" y="2328"/>
                </a:cubicBezTo>
                <a:lnTo>
                  <a:pt x="769" y="2328"/>
                </a:lnTo>
                <a:cubicBezTo>
                  <a:pt x="732" y="2310"/>
                  <a:pt x="690" y="2312"/>
                  <a:pt x="655" y="2333"/>
                </a:cubicBezTo>
                <a:lnTo>
                  <a:pt x="655" y="2333"/>
                </a:lnTo>
                <a:cubicBezTo>
                  <a:pt x="654" y="2334"/>
                  <a:pt x="651" y="2336"/>
                  <a:pt x="649" y="2337"/>
                </a:cubicBezTo>
                <a:lnTo>
                  <a:pt x="649" y="2337"/>
                </a:lnTo>
                <a:cubicBezTo>
                  <a:pt x="641" y="2343"/>
                  <a:pt x="633" y="2350"/>
                  <a:pt x="627" y="2358"/>
                </a:cubicBezTo>
                <a:lnTo>
                  <a:pt x="627" y="4924"/>
                </a:lnTo>
                <a:lnTo>
                  <a:pt x="627" y="4924"/>
                </a:lnTo>
                <a:cubicBezTo>
                  <a:pt x="626" y="4924"/>
                  <a:pt x="625" y="4926"/>
                  <a:pt x="624" y="4926"/>
                </a:cubicBezTo>
                <a:lnTo>
                  <a:pt x="624" y="4926"/>
                </a:lnTo>
                <a:cubicBezTo>
                  <a:pt x="622" y="4927"/>
                  <a:pt x="619" y="4929"/>
                  <a:pt x="617" y="4931"/>
                </a:cubicBezTo>
                <a:lnTo>
                  <a:pt x="617" y="4931"/>
                </a:lnTo>
                <a:cubicBezTo>
                  <a:pt x="583" y="4952"/>
                  <a:pt x="540" y="4954"/>
                  <a:pt x="504" y="4935"/>
                </a:cubicBezTo>
                <a:lnTo>
                  <a:pt x="504" y="4935"/>
                </a:lnTo>
                <a:cubicBezTo>
                  <a:pt x="409" y="4887"/>
                  <a:pt x="314" y="4858"/>
                  <a:pt x="250" y="4858"/>
                </a:cubicBezTo>
                <a:lnTo>
                  <a:pt x="250" y="4858"/>
                </a:lnTo>
                <a:cubicBezTo>
                  <a:pt x="221" y="4858"/>
                  <a:pt x="195" y="4863"/>
                  <a:pt x="171" y="4870"/>
                </a:cubicBezTo>
                <a:lnTo>
                  <a:pt x="171" y="4870"/>
                </a:lnTo>
                <a:cubicBezTo>
                  <a:pt x="134" y="4882"/>
                  <a:pt x="102" y="4901"/>
                  <a:pt x="76" y="4928"/>
                </a:cubicBezTo>
                <a:lnTo>
                  <a:pt x="76" y="4928"/>
                </a:lnTo>
                <a:cubicBezTo>
                  <a:pt x="27" y="4979"/>
                  <a:pt x="0" y="5055"/>
                  <a:pt x="0" y="5149"/>
                </a:cubicBezTo>
                <a:lnTo>
                  <a:pt x="0" y="5149"/>
                </a:lnTo>
                <a:cubicBezTo>
                  <a:pt x="0" y="5231"/>
                  <a:pt x="22" y="5305"/>
                  <a:pt x="64" y="5356"/>
                </a:cubicBezTo>
                <a:lnTo>
                  <a:pt x="64" y="5356"/>
                </a:lnTo>
                <a:cubicBezTo>
                  <a:pt x="75" y="5370"/>
                  <a:pt x="87" y="5381"/>
                  <a:pt x="100" y="5391"/>
                </a:cubicBezTo>
                <a:lnTo>
                  <a:pt x="100" y="5391"/>
                </a:lnTo>
                <a:cubicBezTo>
                  <a:pt x="101" y="5392"/>
                  <a:pt x="101" y="5392"/>
                  <a:pt x="102" y="5393"/>
                </a:cubicBezTo>
                <a:lnTo>
                  <a:pt x="102" y="5393"/>
                </a:lnTo>
                <a:cubicBezTo>
                  <a:pt x="104" y="5394"/>
                  <a:pt x="106" y="5396"/>
                  <a:pt x="108" y="5397"/>
                </a:cubicBezTo>
                <a:lnTo>
                  <a:pt x="108" y="5397"/>
                </a:lnTo>
                <a:cubicBezTo>
                  <a:pt x="110" y="5398"/>
                  <a:pt x="112" y="5399"/>
                  <a:pt x="113" y="5401"/>
                </a:cubicBezTo>
                <a:lnTo>
                  <a:pt x="113" y="5401"/>
                </a:lnTo>
                <a:cubicBezTo>
                  <a:pt x="114" y="5401"/>
                  <a:pt x="115" y="5402"/>
                  <a:pt x="116" y="5403"/>
                </a:cubicBezTo>
                <a:lnTo>
                  <a:pt x="116" y="5403"/>
                </a:lnTo>
                <a:cubicBezTo>
                  <a:pt x="119" y="5404"/>
                  <a:pt x="121" y="5406"/>
                  <a:pt x="125" y="5408"/>
                </a:cubicBezTo>
                <a:lnTo>
                  <a:pt x="125" y="5408"/>
                </a:lnTo>
                <a:lnTo>
                  <a:pt x="125" y="5408"/>
                </a:lnTo>
                <a:lnTo>
                  <a:pt x="125" y="5408"/>
                </a:lnTo>
                <a:cubicBezTo>
                  <a:pt x="157" y="5427"/>
                  <a:pt x="194" y="5438"/>
                  <a:pt x="236" y="5439"/>
                </a:cubicBezTo>
                <a:lnTo>
                  <a:pt x="236" y="5439"/>
                </a:lnTo>
                <a:cubicBezTo>
                  <a:pt x="241" y="5439"/>
                  <a:pt x="245" y="5439"/>
                  <a:pt x="250" y="5439"/>
                </a:cubicBezTo>
                <a:lnTo>
                  <a:pt x="250" y="5439"/>
                </a:lnTo>
                <a:cubicBezTo>
                  <a:pt x="316" y="5439"/>
                  <a:pt x="411" y="5412"/>
                  <a:pt x="504" y="5367"/>
                </a:cubicBezTo>
                <a:lnTo>
                  <a:pt x="504" y="5367"/>
                </a:lnTo>
                <a:cubicBezTo>
                  <a:pt x="542" y="5349"/>
                  <a:pt x="585" y="5351"/>
                  <a:pt x="619" y="5373"/>
                </a:cubicBezTo>
                <a:lnTo>
                  <a:pt x="619" y="5373"/>
                </a:lnTo>
                <a:cubicBezTo>
                  <a:pt x="622" y="5375"/>
                  <a:pt x="624" y="5376"/>
                  <a:pt x="627" y="5378"/>
                </a:cubicBezTo>
                <a:lnTo>
                  <a:pt x="627" y="5411"/>
                </a:lnTo>
                <a:lnTo>
                  <a:pt x="627" y="5411"/>
                </a:lnTo>
                <a:cubicBezTo>
                  <a:pt x="627" y="6440"/>
                  <a:pt x="1468" y="7281"/>
                  <a:pt x="2496" y="7281"/>
                </a:cubicBezTo>
                <a:lnTo>
                  <a:pt x="2496" y="7281"/>
                </a:lnTo>
                <a:cubicBezTo>
                  <a:pt x="3525" y="7281"/>
                  <a:pt x="4366" y="6440"/>
                  <a:pt x="4366" y="5411"/>
                </a:cubicBezTo>
                <a:lnTo>
                  <a:pt x="4366" y="1870"/>
                </a:lnTo>
                <a:lnTo>
                  <a:pt x="4366" y="1870"/>
                </a:lnTo>
                <a:cubicBezTo>
                  <a:pt x="4366" y="841"/>
                  <a:pt x="3525" y="0"/>
                  <a:pt x="2496" y="0"/>
                </a:cubicBezTo>
              </a:path>
            </a:pathLst>
          </a:custGeom>
          <a:solidFill>
            <a:schemeClr val="tx2">
              <a:lumMod val="50000"/>
            </a:schemeClr>
          </a:solidFill>
          <a:ln>
            <a:noFill/>
          </a:ln>
          <a:effectLst/>
        </p:spPr>
        <p:txBody>
          <a:bodyPr wrap="none" anchor="ctr"/>
          <a:lstStyle/>
          <a:p>
            <a:pPr algn="ctr"/>
            <a:endParaRPr lang="en-US" sz="2654"/>
          </a:p>
        </p:txBody>
      </p:sp>
      <p:sp>
        <p:nvSpPr>
          <p:cNvPr id="33" name="TextBox 32">
            <a:extLst>
              <a:ext uri="{FF2B5EF4-FFF2-40B4-BE49-F238E27FC236}">
                <a16:creationId xmlns:a16="http://schemas.microsoft.com/office/drawing/2014/main" id="{40386664-BD06-374E-8399-F76618A781DC}"/>
              </a:ext>
            </a:extLst>
          </p:cNvPr>
          <p:cNvSpPr txBox="1"/>
          <p:nvPr/>
        </p:nvSpPr>
        <p:spPr>
          <a:xfrm>
            <a:off x="3882600" y="3127895"/>
            <a:ext cx="1984799" cy="2462213"/>
          </a:xfrm>
          <a:prstGeom prst="rect">
            <a:avLst/>
          </a:prstGeom>
          <a:noFill/>
        </p:spPr>
        <p:txBody>
          <a:bodyPr wrap="square" rtlCol="0" anchor="t">
            <a:spAutoFit/>
          </a:bodyPr>
          <a:lstStyle/>
          <a:p>
            <a:pPr algn="ctr">
              <a:spcBef>
                <a:spcPts val="600"/>
              </a:spcBef>
            </a:pPr>
            <a:r>
              <a:rPr lang="en-US" sz="1400" dirty="0">
                <a:solidFill>
                  <a:schemeClr val="bg1"/>
                </a:solidFill>
                <a:latin typeface="Arial"/>
                <a:cs typeface="Arial"/>
              </a:rPr>
              <a:t>22. Responses to under-performance should e</a:t>
            </a:r>
            <a:r>
              <a:rPr lang="en-US" sz="1400" dirty="0">
                <a:solidFill>
                  <a:srgbClr val="0070C0"/>
                </a:solidFill>
                <a:latin typeface="Arial"/>
                <a:cs typeface="Arial"/>
              </a:rPr>
              <a:t>mphasize learning and problem solving</a:t>
            </a:r>
            <a:r>
              <a:rPr lang="en-US" sz="1400" dirty="0">
                <a:solidFill>
                  <a:schemeClr val="bg1"/>
                </a:solidFill>
                <a:latin typeface="Arial"/>
                <a:cs typeface="Arial"/>
              </a:rPr>
              <a:t>, rather than individual rewards and penalties – to develop a performance and learning based  management culture </a:t>
            </a:r>
            <a:endParaRPr lang="en-US" sz="1400">
              <a:solidFill>
                <a:schemeClr val="bg1"/>
              </a:solidFill>
            </a:endParaRPr>
          </a:p>
        </p:txBody>
      </p:sp>
      <p:sp>
        <p:nvSpPr>
          <p:cNvPr id="34" name="TextBox 33">
            <a:extLst>
              <a:ext uri="{FF2B5EF4-FFF2-40B4-BE49-F238E27FC236}">
                <a16:creationId xmlns:a16="http://schemas.microsoft.com/office/drawing/2014/main" id="{01E5DC0B-7AE1-D441-BFF6-717E2D7F4B61}"/>
              </a:ext>
            </a:extLst>
          </p:cNvPr>
          <p:cNvSpPr txBox="1"/>
          <p:nvPr/>
        </p:nvSpPr>
        <p:spPr>
          <a:xfrm>
            <a:off x="3882601" y="2340628"/>
            <a:ext cx="1869452" cy="787267"/>
          </a:xfrm>
          <a:prstGeom prst="rect">
            <a:avLst/>
          </a:prstGeom>
          <a:noFill/>
        </p:spPr>
        <p:txBody>
          <a:bodyPr wrap="square" rtlCol="0" anchor="b">
            <a:spAutoFit/>
          </a:bodyPr>
          <a:lstStyle/>
          <a:p>
            <a:pPr algn="ctr">
              <a:lnSpc>
                <a:spcPts val="1756"/>
              </a:lnSpc>
            </a:pPr>
            <a:r>
              <a:rPr lang="en-US" b="1" u="sng" spc="-12">
                <a:solidFill>
                  <a:schemeClr val="bg1"/>
                </a:solidFill>
                <a:latin typeface="Source Sans Pro" panose="020B0503030403020204" pitchFamily="34" charset="0"/>
                <a:ea typeface="Source Sans Pro" panose="020B0503030403020204" pitchFamily="34" charset="0"/>
              </a:rPr>
              <a:t>Focus on learning from PPB and SRs</a:t>
            </a:r>
          </a:p>
        </p:txBody>
      </p:sp>
      <p:pic>
        <p:nvPicPr>
          <p:cNvPr id="20" name="Graphic 19" descr="Group success">
            <a:extLst>
              <a:ext uri="{FF2B5EF4-FFF2-40B4-BE49-F238E27FC236}">
                <a16:creationId xmlns:a16="http://schemas.microsoft.com/office/drawing/2014/main" id="{861A0D93-1269-6647-BD4A-D175F3FAFB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57056" y="5288097"/>
            <a:ext cx="787267" cy="787267"/>
          </a:xfrm>
          <a:prstGeom prst="rect">
            <a:avLst/>
          </a:prstGeom>
        </p:spPr>
      </p:pic>
      <p:sp>
        <p:nvSpPr>
          <p:cNvPr id="10" name="Slide Number Placeholder 1">
            <a:extLst>
              <a:ext uri="{FF2B5EF4-FFF2-40B4-BE49-F238E27FC236}">
                <a16:creationId xmlns:a16="http://schemas.microsoft.com/office/drawing/2014/main" id="{D4815EDB-AAA3-9644-A6C6-AD85288CACBD}"/>
              </a:ext>
            </a:extLst>
          </p:cNvPr>
          <p:cNvSpPr txBox="1">
            <a:spLocks/>
          </p:cNvSpPr>
          <p:nvPr/>
        </p:nvSpPr>
        <p:spPr>
          <a:xfrm>
            <a:off x="7099300" y="6356353"/>
            <a:ext cx="23114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A9B3BBAE-7D5F-41AB-BD10-EF89A677EBB9}" type="slidenum">
              <a:rPr lang="en-US" sz="1200" smtClean="0">
                <a:solidFill>
                  <a:schemeClr val="tx1">
                    <a:tint val="75000"/>
                  </a:schemeClr>
                </a:solidFill>
                <a:latin typeface="+mn-lt"/>
              </a:rPr>
              <a:pPr algn="r">
                <a:defRPr/>
              </a:pPr>
              <a:t>18</a:t>
            </a:fld>
            <a:endParaRPr lang="en-US" sz="1200">
              <a:solidFill>
                <a:schemeClr val="tx1">
                  <a:tint val="75000"/>
                </a:schemeClr>
              </a:solidFill>
              <a:latin typeface="+mn-lt"/>
            </a:endParaRPr>
          </a:p>
        </p:txBody>
      </p:sp>
    </p:spTree>
    <p:extLst>
      <p:ext uri="{BB962C8B-B14F-4D97-AF65-F5344CB8AC3E}">
        <p14:creationId xmlns:p14="http://schemas.microsoft.com/office/powerpoint/2010/main" val="1466658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Subtitle 4">
            <a:extLst>
              <a:ext uri="{FF2B5EF4-FFF2-40B4-BE49-F238E27FC236}">
                <a16:creationId xmlns:a16="http://schemas.microsoft.com/office/drawing/2014/main" id="{8103FA47-3E7D-2543-B1FE-175720A96786}"/>
              </a:ext>
            </a:extLst>
          </p:cNvPr>
          <p:cNvSpPr>
            <a:spLocks noGrp="1"/>
          </p:cNvSpPr>
          <p:nvPr>
            <p:ph type="subTitle" idx="1"/>
          </p:nvPr>
        </p:nvSpPr>
        <p:spPr>
          <a:xfrm>
            <a:off x="776483" y="3200400"/>
            <a:ext cx="7620000" cy="1752600"/>
          </a:xfrm>
        </p:spPr>
        <p:txBody>
          <a:bodyPr/>
          <a:lstStyle/>
          <a:p>
            <a:pPr algn="l">
              <a:spcBef>
                <a:spcPts val="600"/>
              </a:spcBef>
              <a:spcAft>
                <a:spcPts val="600"/>
              </a:spcAft>
            </a:pPr>
            <a:r>
              <a:rPr lang="en-US" sz="4400" b="1">
                <a:solidFill>
                  <a:srgbClr val="002060"/>
                </a:solidFill>
                <a:latin typeface="+mj-lt"/>
                <a:ea typeface="+mj-ea"/>
                <a:cs typeface="+mj-cs"/>
              </a:rPr>
              <a:t>Next steps on finalizing the KP and new tasks of PPBWG</a:t>
            </a:r>
          </a:p>
          <a:p>
            <a:pPr algn="l">
              <a:spcBef>
                <a:spcPts val="600"/>
              </a:spcBef>
              <a:spcAft>
                <a:spcPts val="600"/>
              </a:spcAft>
            </a:pPr>
            <a:endParaRPr lang="en-US" sz="4400" b="1">
              <a:solidFill>
                <a:srgbClr val="002060"/>
              </a:solidFill>
              <a:latin typeface="+mj-lt"/>
              <a:ea typeface="+mj-ea"/>
              <a:cs typeface="+mj-cs"/>
            </a:endParaRPr>
          </a:p>
          <a:p>
            <a:pPr lvl="0" algn="l">
              <a:spcBef>
                <a:spcPts val="600"/>
              </a:spcBef>
              <a:spcAft>
                <a:spcPts val="600"/>
              </a:spcAft>
            </a:pPr>
            <a:endParaRPr lang="en-US" sz="4400" b="1">
              <a:solidFill>
                <a:srgbClr val="002060"/>
              </a:solidFill>
              <a:latin typeface="+mj-lt"/>
              <a:ea typeface="+mj-ea"/>
              <a:cs typeface="+mj-cs"/>
            </a:endParaRPr>
          </a:p>
          <a:p>
            <a:endParaRPr lang="x-none"/>
          </a:p>
        </p:txBody>
      </p:sp>
      <p:sp>
        <p:nvSpPr>
          <p:cNvPr id="2" name="Slide Number Placeholder 1">
            <a:extLst>
              <a:ext uri="{FF2B5EF4-FFF2-40B4-BE49-F238E27FC236}">
                <a16:creationId xmlns:a16="http://schemas.microsoft.com/office/drawing/2014/main" id="{C470F006-A424-DA4B-B8A6-19BA24E40D71}"/>
              </a:ext>
            </a:extLst>
          </p:cNvPr>
          <p:cNvSpPr>
            <a:spLocks noGrp="1"/>
          </p:cNvSpPr>
          <p:nvPr>
            <p:ph type="sldNum" sz="quarter" idx="12"/>
          </p:nvPr>
        </p:nvSpPr>
        <p:spPr/>
        <p:txBody>
          <a:bodyPr/>
          <a:lstStyle/>
          <a:p>
            <a:pPr>
              <a:defRPr/>
            </a:pPr>
            <a:fld id="{A9B3BBAE-7D5F-41AB-BD10-EF89A677EBB9}" type="slidenum">
              <a:rPr lang="en-US" smtClean="0"/>
              <a:pPr>
                <a:defRPr/>
              </a:pPr>
              <a:t>19</a:t>
            </a:fld>
            <a:endParaRPr lang="en-US"/>
          </a:p>
        </p:txBody>
      </p:sp>
    </p:spTree>
    <p:extLst>
      <p:ext uri="{BB962C8B-B14F-4D97-AF65-F5344CB8AC3E}">
        <p14:creationId xmlns:p14="http://schemas.microsoft.com/office/powerpoint/2010/main" val="236118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1064" y="1448386"/>
            <a:ext cx="8610136" cy="4673600"/>
          </a:xfrm>
        </p:spPr>
        <p:txBody>
          <a:bodyPr rtlCol="0">
            <a:noAutofit/>
          </a:bodyPr>
          <a:lstStyle/>
          <a:p>
            <a:pPr lvl="0" algn="l">
              <a:spcBef>
                <a:spcPts val="1600"/>
              </a:spcBef>
              <a:spcAft>
                <a:spcPts val="1000"/>
              </a:spcAft>
            </a:pPr>
            <a:endParaRPr lang="en-US" sz="1000" b="1">
              <a:solidFill>
                <a:schemeClr val="tx1"/>
              </a:solidFill>
            </a:endParaRPr>
          </a:p>
          <a:p>
            <a:pPr marL="457200" lvl="0" indent="-457200" algn="l">
              <a:spcBef>
                <a:spcPts val="1600"/>
              </a:spcBef>
              <a:spcAft>
                <a:spcPts val="1000"/>
              </a:spcAft>
              <a:buFont typeface="+mj-lt"/>
              <a:buAutoNum type="arabicPeriod"/>
            </a:pPr>
            <a:r>
              <a:rPr lang="en-US" sz="2800" b="1">
                <a:solidFill>
                  <a:schemeClr val="tx1"/>
                </a:solidFill>
              </a:rPr>
              <a:t>Overview of PPBWG work and process of development of the PB&amp;SR knowledge product (KP)</a:t>
            </a:r>
          </a:p>
          <a:p>
            <a:pPr marL="457200" lvl="0" indent="-457200" algn="l">
              <a:spcBef>
                <a:spcPts val="1600"/>
              </a:spcBef>
              <a:spcAft>
                <a:spcPts val="1000"/>
              </a:spcAft>
              <a:buFont typeface="+mj-lt"/>
              <a:buAutoNum type="arabicPeriod"/>
            </a:pPr>
            <a:r>
              <a:rPr lang="en-US" sz="2800" b="1">
                <a:solidFill>
                  <a:schemeClr val="tx1"/>
                </a:solidFill>
              </a:rPr>
              <a:t>Outline of KP content and summary of recommendations </a:t>
            </a:r>
          </a:p>
          <a:p>
            <a:pPr marL="457200" lvl="0" indent="-457200" algn="l">
              <a:spcBef>
                <a:spcPts val="1600"/>
              </a:spcBef>
              <a:spcAft>
                <a:spcPts val="1000"/>
              </a:spcAft>
              <a:buFont typeface="+mj-lt"/>
              <a:buAutoNum type="arabicPeriod"/>
            </a:pPr>
            <a:r>
              <a:rPr lang="en-US" sz="2800" b="1">
                <a:solidFill>
                  <a:schemeClr val="tx1"/>
                </a:solidFill>
              </a:rPr>
              <a:t>Next steps on finalizing the KP and new tasks of the PPBWG </a:t>
            </a:r>
          </a:p>
          <a:p>
            <a:pPr lvl="0" algn="l">
              <a:spcBef>
                <a:spcPts val="1000"/>
              </a:spcBef>
              <a:spcAft>
                <a:spcPts val="1000"/>
              </a:spcAft>
            </a:pPr>
            <a:endParaRPr lang="en-US" sz="2800">
              <a:solidFill>
                <a:schemeClr val="tx1"/>
              </a:solidFill>
            </a:endParaRPr>
          </a:p>
          <a:p>
            <a:pPr lvl="0" algn="l"/>
            <a:endParaRPr lang="en-US" sz="1400" b="1">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457200" y="304800"/>
            <a:ext cx="9448800" cy="876300"/>
          </a:xfrm>
        </p:spPr>
        <p:txBody>
          <a:bodyPr/>
          <a:lstStyle/>
          <a:p>
            <a:r>
              <a:rPr lang="x-none" sz="3200" b="1">
                <a:solidFill>
                  <a:srgbClr val="953735"/>
                </a:solidFill>
              </a:rPr>
              <a:t>Outline of Presentation</a:t>
            </a:r>
            <a:endParaRPr lang="en-US" sz="3200" b="1">
              <a:solidFill>
                <a:srgbClr val="953735"/>
              </a:solidFill>
            </a:endParaRPr>
          </a:p>
        </p:txBody>
      </p:sp>
      <p:sp>
        <p:nvSpPr>
          <p:cNvPr id="2" name="Slide Number Placeholder 1">
            <a:extLst>
              <a:ext uri="{FF2B5EF4-FFF2-40B4-BE49-F238E27FC236}">
                <a16:creationId xmlns:a16="http://schemas.microsoft.com/office/drawing/2014/main" id="{5FC53B8C-1936-604E-B131-EA9615586AD4}"/>
              </a:ext>
            </a:extLst>
          </p:cNvPr>
          <p:cNvSpPr>
            <a:spLocks noGrp="1"/>
          </p:cNvSpPr>
          <p:nvPr>
            <p:ph type="sldNum" sz="quarter" idx="12"/>
          </p:nvPr>
        </p:nvSpPr>
        <p:spPr/>
        <p:txBody>
          <a:bodyPr/>
          <a:lstStyle/>
          <a:p>
            <a:pPr>
              <a:defRPr/>
            </a:pPr>
            <a:fld id="{A9B3BBAE-7D5F-41AB-BD10-EF89A677EBB9}" type="slidenum">
              <a:rPr lang="en-US" smtClean="0"/>
              <a:pPr>
                <a:defRPr/>
              </a:pPr>
              <a:t>2</a:t>
            </a:fld>
            <a:endParaRPr lang="en-US"/>
          </a:p>
        </p:txBody>
      </p:sp>
    </p:spTree>
    <p:extLst>
      <p:ext uri="{BB962C8B-B14F-4D97-AF65-F5344CB8AC3E}">
        <p14:creationId xmlns:p14="http://schemas.microsoft.com/office/powerpoint/2010/main" val="1689484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a:solidFill>
                  <a:schemeClr val="tx1">
                    <a:lumMod val="95000"/>
                    <a:lumOff val="5000"/>
                  </a:schemeClr>
                </a:solidFill>
              </a:rPr>
              <a:t> </a:t>
            </a:r>
            <a:endParaRPr lang="bs-Latn-BA" sz="2000" b="1">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8" name="Содержимое 2"/>
          <p:cNvSpPr txBox="1">
            <a:spLocks/>
          </p:cNvSpPr>
          <p:nvPr/>
        </p:nvSpPr>
        <p:spPr bwMode="auto">
          <a:xfrm>
            <a:off x="914400" y="848011"/>
            <a:ext cx="8763000" cy="51619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spcBef>
                <a:spcPts val="600"/>
              </a:spcBef>
              <a:spcAft>
                <a:spcPts val="600"/>
              </a:spcAft>
              <a:buFont typeface="+mj-lt"/>
              <a:buAutoNum type="arabicPeriod"/>
              <a:defRPr/>
            </a:pPr>
            <a:r>
              <a:rPr lang="en-US" sz="2200">
                <a:solidFill>
                  <a:schemeClr val="tx1">
                    <a:lumMod val="95000"/>
                    <a:lumOff val="5000"/>
                  </a:schemeClr>
                </a:solidFill>
              </a:rPr>
              <a:t>Draft report that was circulated within the materials for this meeting was sent for peer review to colleagues in OECD and WB</a:t>
            </a:r>
          </a:p>
          <a:p>
            <a:pPr marL="457200" indent="-457200" algn="l">
              <a:spcBef>
                <a:spcPts val="600"/>
              </a:spcBef>
              <a:spcAft>
                <a:spcPts val="600"/>
              </a:spcAft>
              <a:buFont typeface="+mj-lt"/>
              <a:buAutoNum type="arabicPeriod"/>
              <a:defRPr/>
            </a:pPr>
            <a:r>
              <a:rPr lang="en-US" sz="2200" b="1">
                <a:solidFill>
                  <a:srgbClr val="0070C0"/>
                </a:solidFill>
              </a:rPr>
              <a:t>OECD and WB will next present their key reflections on the KP</a:t>
            </a:r>
          </a:p>
          <a:p>
            <a:pPr marL="457200" indent="-457200" algn="l">
              <a:spcBef>
                <a:spcPts val="600"/>
              </a:spcBef>
              <a:spcAft>
                <a:spcPts val="600"/>
              </a:spcAft>
              <a:buFont typeface="+mj-lt"/>
              <a:buAutoNum type="arabicPeriod"/>
              <a:defRPr/>
            </a:pPr>
            <a:r>
              <a:rPr lang="en-US" sz="2200" b="1">
                <a:solidFill>
                  <a:srgbClr val="0070C0"/>
                </a:solidFill>
              </a:rPr>
              <a:t>PPBWG members are invited to provide any additional comments on the KP during the roundtable discussion or via email by June 5, 2020</a:t>
            </a:r>
          </a:p>
          <a:p>
            <a:pPr marL="457200" indent="-457200" algn="l">
              <a:spcBef>
                <a:spcPts val="600"/>
              </a:spcBef>
              <a:spcAft>
                <a:spcPts val="600"/>
              </a:spcAft>
              <a:buFont typeface="+mj-lt"/>
              <a:buAutoNum type="arabicPeriod"/>
              <a:defRPr/>
            </a:pPr>
            <a:r>
              <a:rPr lang="en-US" sz="2200" b="1">
                <a:solidFill>
                  <a:srgbClr val="0070C0"/>
                </a:solidFill>
              </a:rPr>
              <a:t>Detailed comments received in written form from the OECD and WB, as well as any final comments received from the PPBWG members will be incorporated in the KP</a:t>
            </a:r>
          </a:p>
          <a:p>
            <a:pPr marL="914400" lvl="1" indent="-457200" algn="l">
              <a:spcBef>
                <a:spcPts val="600"/>
              </a:spcBef>
              <a:spcAft>
                <a:spcPts val="600"/>
              </a:spcAft>
              <a:buFont typeface="Wingdings" pitchFamily="2" charset="2"/>
              <a:buChar char="Ø"/>
              <a:defRPr/>
            </a:pPr>
            <a:r>
              <a:rPr lang="en-US" sz="1600">
                <a:solidFill>
                  <a:schemeClr val="tx1"/>
                </a:solidFill>
              </a:rPr>
              <a:t>Main suggestions from the WB and OECD in terms of organization of the report that will be incorporated include addition of the Executive Summary and breaking down longer paragraphs into two and bolding additional important findings </a:t>
            </a:r>
          </a:p>
          <a:p>
            <a:pPr marL="457200" indent="-457200" algn="l">
              <a:spcBef>
                <a:spcPts val="600"/>
              </a:spcBef>
              <a:spcAft>
                <a:spcPts val="600"/>
              </a:spcAft>
              <a:buFont typeface="+mj-lt"/>
              <a:buAutoNum type="arabicPeriod"/>
              <a:defRPr/>
            </a:pPr>
            <a:r>
              <a:rPr lang="en-US" sz="2200">
                <a:solidFill>
                  <a:schemeClr val="tx1">
                    <a:lumMod val="95000"/>
                    <a:lumOff val="5000"/>
                  </a:schemeClr>
                </a:solidFill>
              </a:rPr>
              <a:t>The report will be sent to professional editing and print layout design </a:t>
            </a:r>
          </a:p>
          <a:p>
            <a:pPr algn="l">
              <a:spcBef>
                <a:spcPts val="600"/>
              </a:spcBef>
              <a:defRPr/>
            </a:pPr>
            <a:endParaRPr lang="en-US" sz="600">
              <a:solidFill>
                <a:schemeClr val="tx1">
                  <a:lumMod val="95000"/>
                  <a:lumOff val="5000"/>
                </a:schemeClr>
              </a:solidFill>
            </a:endParaRPr>
          </a:p>
          <a:p>
            <a:pPr>
              <a:spcBef>
                <a:spcPts val="800"/>
              </a:spcBef>
              <a:defRPr/>
            </a:pPr>
            <a:r>
              <a:rPr lang="en-US" sz="2200" i="1">
                <a:solidFill>
                  <a:srgbClr val="0070C0"/>
                </a:solidFill>
              </a:rPr>
              <a:t>Within the roundtable discussion, please also let us know if you have any suggestions on the approach on distributing the final KP, both electronically and potentially in print out versions</a:t>
            </a:r>
            <a:endParaRPr lang="en-US" sz="2200" i="1">
              <a:solidFill>
                <a:schemeClr val="tx1">
                  <a:lumMod val="95000"/>
                  <a:lumOff val="5000"/>
                </a:schemeClr>
              </a:solidFill>
            </a:endParaRPr>
          </a:p>
        </p:txBody>
      </p:sp>
      <p:sp>
        <p:nvSpPr>
          <p:cNvPr id="5" name="Slide Number Placeholder 4">
            <a:extLst>
              <a:ext uri="{FF2B5EF4-FFF2-40B4-BE49-F238E27FC236}">
                <a16:creationId xmlns:a16="http://schemas.microsoft.com/office/drawing/2014/main" id="{F4F4A8EF-4F02-AC47-BAED-11FDFEA1686F}"/>
              </a:ext>
            </a:extLst>
          </p:cNvPr>
          <p:cNvSpPr>
            <a:spLocks noGrp="1"/>
          </p:cNvSpPr>
          <p:nvPr>
            <p:ph type="sldNum" sz="quarter" idx="12"/>
          </p:nvPr>
        </p:nvSpPr>
        <p:spPr/>
        <p:txBody>
          <a:bodyPr/>
          <a:lstStyle/>
          <a:p>
            <a:pPr>
              <a:defRPr/>
            </a:pPr>
            <a:fld id="{A9B3BBAE-7D5F-41AB-BD10-EF89A677EBB9}" type="slidenum">
              <a:rPr lang="en-US" smtClean="0"/>
              <a:pPr>
                <a:defRPr/>
              </a:pPr>
              <a:t>20</a:t>
            </a:fld>
            <a:endParaRPr lang="en-US"/>
          </a:p>
        </p:txBody>
      </p:sp>
      <p:sp>
        <p:nvSpPr>
          <p:cNvPr id="9" name="TextBox 8">
            <a:extLst>
              <a:ext uri="{FF2B5EF4-FFF2-40B4-BE49-F238E27FC236}">
                <a16:creationId xmlns:a16="http://schemas.microsoft.com/office/drawing/2014/main" id="{F2C2F67D-45D5-5E4F-BF4F-9AC643A4571F}"/>
              </a:ext>
            </a:extLst>
          </p:cNvPr>
          <p:cNvSpPr txBox="1"/>
          <p:nvPr/>
        </p:nvSpPr>
        <p:spPr>
          <a:xfrm>
            <a:off x="1066800" y="189571"/>
            <a:ext cx="7924800" cy="584775"/>
          </a:xfrm>
          <a:prstGeom prst="rect">
            <a:avLst/>
          </a:prstGeom>
          <a:noFill/>
        </p:spPr>
        <p:txBody>
          <a:bodyPr wrap="square" rtlCol="0">
            <a:spAutoFit/>
          </a:bodyPr>
          <a:lstStyle/>
          <a:p>
            <a:pPr algn="ctr"/>
            <a:r>
              <a:rPr lang="en-US" sz="3200" b="1">
                <a:solidFill>
                  <a:srgbClr val="953735"/>
                </a:solidFill>
                <a:latin typeface="+mj-lt"/>
                <a:ea typeface="+mj-ea"/>
                <a:cs typeface="+mj-cs"/>
              </a:rPr>
              <a:t>Finalizing the KP on PB&amp;SR</a:t>
            </a:r>
            <a:endParaRPr lang="en-US" sz="3200">
              <a:solidFill>
                <a:srgbClr val="002060"/>
              </a:solidFill>
              <a:latin typeface="+mj-lt"/>
              <a:ea typeface="+mj-ea"/>
              <a:cs typeface="+mj-cs"/>
            </a:endParaRPr>
          </a:p>
        </p:txBody>
      </p:sp>
    </p:spTree>
    <p:extLst>
      <p:ext uri="{BB962C8B-B14F-4D97-AF65-F5344CB8AC3E}">
        <p14:creationId xmlns:p14="http://schemas.microsoft.com/office/powerpoint/2010/main" val="845498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3429" y="914400"/>
            <a:ext cx="8272346" cy="6172200"/>
          </a:xfrm>
        </p:spPr>
        <p:txBody>
          <a:bodyPr rtlCol="0">
            <a:noAutofit/>
          </a:bodyPr>
          <a:lstStyle/>
          <a:p>
            <a:pPr algn="l" fontAlgn="auto">
              <a:spcAft>
                <a:spcPts val="0"/>
              </a:spcAft>
              <a:defRPr/>
            </a:pPr>
            <a:endParaRPr lang="en-US" sz="2200" b="1">
              <a:solidFill>
                <a:schemeClr val="tx1"/>
              </a:solidFill>
            </a:endParaRPr>
          </a:p>
          <a:p>
            <a:pPr marL="457200" indent="-457200" algn="l" fontAlgn="auto">
              <a:spcAft>
                <a:spcPts val="0"/>
              </a:spcAft>
              <a:buFont typeface="Arial" panose="020B0604020202020204" pitchFamily="34" charset="0"/>
              <a:buChar char="•"/>
              <a:defRPr/>
            </a:pPr>
            <a:r>
              <a:rPr lang="en-US" sz="2200" b="1">
                <a:solidFill>
                  <a:schemeClr val="tx1"/>
                </a:solidFill>
              </a:rPr>
              <a:t>PPBWG made a decision earlier for the next KP to focus in more detail on SRs</a:t>
            </a:r>
            <a:r>
              <a:rPr lang="en-US" sz="2200">
                <a:solidFill>
                  <a:schemeClr val="tx1"/>
                </a:solidFill>
              </a:rPr>
              <a:t>. </a:t>
            </a:r>
          </a:p>
          <a:p>
            <a:pPr algn="l" fontAlgn="auto">
              <a:spcAft>
                <a:spcPts val="0"/>
              </a:spcAft>
              <a:defRPr/>
            </a:pPr>
            <a:endParaRPr lang="en-US" sz="600">
              <a:solidFill>
                <a:schemeClr val="tx1"/>
              </a:solidFill>
            </a:endParaRPr>
          </a:p>
          <a:p>
            <a:pPr marL="457200" indent="-457200" algn="l" fontAlgn="auto">
              <a:spcAft>
                <a:spcPts val="0"/>
              </a:spcAft>
              <a:buFont typeface="Arial" panose="020B0604020202020204" pitchFamily="34" charset="0"/>
              <a:buChar char="•"/>
              <a:defRPr/>
            </a:pPr>
            <a:r>
              <a:rPr lang="en-US" sz="2200" b="1">
                <a:solidFill>
                  <a:schemeClr val="tx1"/>
                </a:solidFill>
              </a:rPr>
              <a:t>Based on the feedback collected from 15 countries in November-February, </a:t>
            </a:r>
            <a:r>
              <a:rPr lang="en-US" sz="2200" b="1">
                <a:solidFill>
                  <a:srgbClr val="0070C0"/>
                </a:solidFill>
              </a:rPr>
              <a:t>common suggestions for what to include in this next KP on SRs </a:t>
            </a:r>
            <a:r>
              <a:rPr lang="en-US" sz="2200" b="1">
                <a:solidFill>
                  <a:schemeClr val="tx1"/>
                </a:solidFill>
              </a:rPr>
              <a:t>can be grouped into two blocks as follows:</a:t>
            </a:r>
          </a:p>
          <a:p>
            <a:pPr algn="l" fontAlgn="auto">
              <a:spcAft>
                <a:spcPts val="0"/>
              </a:spcAft>
              <a:defRPr/>
            </a:pPr>
            <a:endParaRPr lang="en-US" sz="600" b="1">
              <a:solidFill>
                <a:schemeClr val="tx1"/>
              </a:solidFill>
            </a:endParaRPr>
          </a:p>
          <a:p>
            <a:pPr lvl="1" algn="l" fontAlgn="auto">
              <a:spcBef>
                <a:spcPts val="200"/>
              </a:spcBef>
              <a:spcAft>
                <a:spcPts val="0"/>
              </a:spcAft>
              <a:defRPr/>
            </a:pPr>
            <a:r>
              <a:rPr lang="en-US" sz="2200" b="1" u="sng">
                <a:solidFill>
                  <a:srgbClr val="0070C0"/>
                </a:solidFill>
              </a:rPr>
              <a:t>BLOCK 1</a:t>
            </a:r>
            <a:r>
              <a:rPr lang="en-US" sz="2200" b="1">
                <a:solidFill>
                  <a:srgbClr val="0070C0"/>
                </a:solidFill>
              </a:rPr>
              <a:t>: Systematic review of global good practices in SRs grouped by main elements</a:t>
            </a:r>
          </a:p>
          <a:p>
            <a:pPr marL="1371600" lvl="2" indent="-457200" algn="l" fontAlgn="auto">
              <a:spcBef>
                <a:spcPts val="200"/>
              </a:spcBef>
              <a:spcAft>
                <a:spcPts val="0"/>
              </a:spcAft>
              <a:buFont typeface="Wingdings" pitchFamily="2" charset="2"/>
              <a:buChar char="§"/>
              <a:defRPr/>
            </a:pPr>
            <a:r>
              <a:rPr lang="en-US" sz="2000">
                <a:solidFill>
                  <a:schemeClr val="tx1"/>
                </a:solidFill>
              </a:rPr>
              <a:t>several elements proposed by the members</a:t>
            </a:r>
          </a:p>
          <a:p>
            <a:pPr marL="1828800" lvl="3" indent="-457200" algn="l" fontAlgn="auto">
              <a:spcBef>
                <a:spcPts val="200"/>
              </a:spcBef>
              <a:spcAft>
                <a:spcPts val="0"/>
              </a:spcAft>
              <a:buFont typeface="Wingdings" pitchFamily="2" charset="2"/>
              <a:buChar char="Ø"/>
              <a:defRPr/>
            </a:pPr>
            <a:r>
              <a:rPr lang="en-US" sz="1600">
                <a:solidFill>
                  <a:schemeClr val="tx1"/>
                </a:solidFill>
              </a:rPr>
              <a:t>regulatory framework</a:t>
            </a:r>
          </a:p>
          <a:p>
            <a:pPr marL="1828800" lvl="3" indent="-457200" algn="l" fontAlgn="auto">
              <a:spcBef>
                <a:spcPts val="200"/>
              </a:spcBef>
              <a:spcAft>
                <a:spcPts val="0"/>
              </a:spcAft>
              <a:buFont typeface="Wingdings" pitchFamily="2" charset="2"/>
              <a:buChar char="Ø"/>
              <a:defRPr/>
            </a:pPr>
            <a:r>
              <a:rPr lang="en-US" sz="1600">
                <a:solidFill>
                  <a:schemeClr val="tx1"/>
                </a:solidFill>
              </a:rPr>
              <a:t>methodologies</a:t>
            </a:r>
          </a:p>
          <a:p>
            <a:pPr marL="1828800" lvl="3" indent="-457200" algn="l" fontAlgn="auto">
              <a:spcBef>
                <a:spcPts val="200"/>
              </a:spcBef>
              <a:spcAft>
                <a:spcPts val="0"/>
              </a:spcAft>
              <a:buFont typeface="Wingdings" pitchFamily="2" charset="2"/>
              <a:buChar char="Ø"/>
              <a:defRPr/>
            </a:pPr>
            <a:r>
              <a:rPr lang="en-US" sz="1600">
                <a:solidFill>
                  <a:schemeClr val="tx1"/>
                </a:solidFill>
              </a:rPr>
              <a:t>SR phases</a:t>
            </a:r>
          </a:p>
          <a:p>
            <a:pPr marL="1828800" lvl="3" indent="-457200" algn="l" fontAlgn="auto">
              <a:spcBef>
                <a:spcPts val="200"/>
              </a:spcBef>
              <a:spcAft>
                <a:spcPts val="0"/>
              </a:spcAft>
              <a:buFont typeface="Wingdings" pitchFamily="2" charset="2"/>
              <a:buChar char="Ø"/>
              <a:defRPr/>
            </a:pPr>
            <a:r>
              <a:rPr lang="en-US" sz="1600">
                <a:solidFill>
                  <a:schemeClr val="tx1"/>
                </a:solidFill>
              </a:rPr>
              <a:t>usage of PIs in SRs</a:t>
            </a:r>
          </a:p>
          <a:p>
            <a:pPr marL="1828800" lvl="3" indent="-457200" algn="l" fontAlgn="auto">
              <a:spcBef>
                <a:spcPts val="200"/>
              </a:spcBef>
              <a:spcAft>
                <a:spcPts val="0"/>
              </a:spcAft>
              <a:buFont typeface="Wingdings" pitchFamily="2" charset="2"/>
              <a:buChar char="Ø"/>
              <a:defRPr/>
            </a:pPr>
            <a:r>
              <a:rPr lang="en-US" sz="1600">
                <a:solidFill>
                  <a:schemeClr val="tx1"/>
                </a:solidFill>
              </a:rPr>
              <a:t>specificities about different types and options of SRs depending on objectives, data availability, and progress level</a:t>
            </a:r>
          </a:p>
          <a:p>
            <a:pPr marL="342900" indent="-342900" algn="just" fontAlgn="auto">
              <a:spcAft>
                <a:spcPts val="0"/>
              </a:spcAft>
              <a:buFont typeface="Arial"/>
              <a:buChar char="•"/>
              <a:defRPr/>
            </a:pPr>
            <a:endParaRPr lang="en-US" sz="2200" b="1">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6" name="TextBox 5">
            <a:extLst>
              <a:ext uri="{FF2B5EF4-FFF2-40B4-BE49-F238E27FC236}">
                <a16:creationId xmlns:a16="http://schemas.microsoft.com/office/drawing/2014/main" id="{9DB7A0DB-9624-2146-88E5-03800CB4CFE3}"/>
              </a:ext>
            </a:extLst>
          </p:cNvPr>
          <p:cNvSpPr txBox="1"/>
          <p:nvPr/>
        </p:nvSpPr>
        <p:spPr>
          <a:xfrm>
            <a:off x="990600" y="196330"/>
            <a:ext cx="7924800" cy="584775"/>
          </a:xfrm>
          <a:prstGeom prst="rect">
            <a:avLst/>
          </a:prstGeom>
          <a:noFill/>
        </p:spPr>
        <p:txBody>
          <a:bodyPr wrap="square" rtlCol="0">
            <a:spAutoFit/>
          </a:bodyPr>
          <a:lstStyle/>
          <a:p>
            <a:pPr algn="ctr"/>
            <a:r>
              <a:rPr lang="en-US" sz="3200" b="1">
                <a:solidFill>
                  <a:srgbClr val="953735"/>
                </a:solidFill>
                <a:latin typeface="+mj-lt"/>
                <a:ea typeface="+mj-ea"/>
                <a:cs typeface="+mj-cs"/>
              </a:rPr>
              <a:t>New tasks of the PPBWG</a:t>
            </a:r>
            <a:endParaRPr lang="en-US" sz="3200">
              <a:solidFill>
                <a:srgbClr val="002060"/>
              </a:solidFill>
              <a:latin typeface="+mj-lt"/>
              <a:ea typeface="+mj-ea"/>
              <a:cs typeface="+mj-cs"/>
            </a:endParaRPr>
          </a:p>
        </p:txBody>
      </p:sp>
      <p:sp>
        <p:nvSpPr>
          <p:cNvPr id="2" name="Slide Number Placeholder 1">
            <a:extLst>
              <a:ext uri="{FF2B5EF4-FFF2-40B4-BE49-F238E27FC236}">
                <a16:creationId xmlns:a16="http://schemas.microsoft.com/office/drawing/2014/main" id="{1AABDBDA-54B7-8640-A6D4-053740FCDDE2}"/>
              </a:ext>
            </a:extLst>
          </p:cNvPr>
          <p:cNvSpPr>
            <a:spLocks noGrp="1"/>
          </p:cNvSpPr>
          <p:nvPr>
            <p:ph type="sldNum" sz="quarter" idx="12"/>
          </p:nvPr>
        </p:nvSpPr>
        <p:spPr/>
        <p:txBody>
          <a:bodyPr/>
          <a:lstStyle/>
          <a:p>
            <a:pPr>
              <a:defRPr/>
            </a:pPr>
            <a:fld id="{A9B3BBAE-7D5F-41AB-BD10-EF89A677EBB9}" type="slidenum">
              <a:rPr lang="en-US" smtClean="0"/>
              <a:pPr>
                <a:defRPr/>
              </a:pPr>
              <a:t>21</a:t>
            </a:fld>
            <a:endParaRPr lang="en-US"/>
          </a:p>
        </p:txBody>
      </p:sp>
    </p:spTree>
    <p:extLst>
      <p:ext uri="{BB962C8B-B14F-4D97-AF65-F5344CB8AC3E}">
        <p14:creationId xmlns:p14="http://schemas.microsoft.com/office/powerpoint/2010/main" val="3827339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838200"/>
            <a:ext cx="9029700" cy="6172200"/>
          </a:xfrm>
        </p:spPr>
        <p:txBody>
          <a:bodyPr rtlCol="0">
            <a:noAutofit/>
          </a:bodyPr>
          <a:lstStyle/>
          <a:p>
            <a:pPr lvl="1" algn="l" fontAlgn="auto">
              <a:spcBef>
                <a:spcPts val="200"/>
              </a:spcBef>
              <a:spcAft>
                <a:spcPts val="0"/>
              </a:spcAft>
              <a:defRPr/>
            </a:pPr>
            <a:r>
              <a:rPr lang="en-US" sz="2200" b="1" u="sng">
                <a:solidFill>
                  <a:srgbClr val="0070C0"/>
                </a:solidFill>
              </a:rPr>
              <a:t>BLOCK 2 Key challenges in PEMPAL countries and how to address them</a:t>
            </a:r>
          </a:p>
          <a:p>
            <a:pPr marL="1371600" lvl="2" indent="-457200" algn="l" fontAlgn="auto">
              <a:spcBef>
                <a:spcPts val="200"/>
              </a:spcBef>
              <a:spcAft>
                <a:spcPts val="0"/>
              </a:spcAft>
              <a:buFont typeface="Wingdings" pitchFamily="2" charset="2"/>
              <a:buChar char="§"/>
              <a:defRPr/>
            </a:pPr>
            <a:r>
              <a:rPr lang="en-US" sz="2000">
                <a:solidFill>
                  <a:schemeClr val="tx1"/>
                </a:solidFill>
              </a:rPr>
              <a:t>several specific challenges mentioned by the members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ensure that SR recommendations feed into the budget preparation</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build SR capacities of senior and operational civil servants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define cost saving measures by efficiency gains vs. strategic cost savings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manage and organize the SR process and SR team composition, including roles of the MF vs. LMs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design optimal way for procedures for selecting SR areas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link SRs with PB for specific sectors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motivate LMs to adequately engage in SRs</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entice political will and publicity</a:t>
            </a:r>
          </a:p>
          <a:p>
            <a:pPr marL="1828800" lvl="3" indent="-457200" algn="l" fontAlgn="auto">
              <a:spcBef>
                <a:spcPts val="200"/>
              </a:spcBef>
              <a:spcAft>
                <a:spcPts val="0"/>
              </a:spcAft>
              <a:buFont typeface="Wingdings" pitchFamily="2" charset="2"/>
              <a:buChar char="Ø"/>
              <a:defRPr/>
            </a:pPr>
            <a:r>
              <a:rPr lang="en-US" sz="1600">
                <a:solidFill>
                  <a:schemeClr val="tx1"/>
                </a:solidFill>
              </a:rPr>
              <a:t>how to ensure practical application of improvement in defining expected results and performance indicators based on SRs</a:t>
            </a:r>
          </a:p>
          <a:p>
            <a:pPr lvl="1" algn="l" fontAlgn="auto">
              <a:spcBef>
                <a:spcPts val="200"/>
              </a:spcBef>
              <a:spcAft>
                <a:spcPts val="0"/>
              </a:spcAft>
              <a:defRPr/>
            </a:pPr>
            <a:r>
              <a:rPr lang="en-US" sz="2200" b="1" u="sng">
                <a:solidFill>
                  <a:srgbClr val="0070C0"/>
                </a:solidFill>
              </a:rPr>
              <a:t>ANNEXES</a:t>
            </a:r>
          </a:p>
          <a:p>
            <a:pPr marL="1828800" lvl="3" indent="-457200" algn="l" fontAlgn="auto">
              <a:spcBef>
                <a:spcPts val="200"/>
              </a:spcBef>
              <a:spcAft>
                <a:spcPts val="0"/>
              </a:spcAft>
              <a:buFont typeface="Wingdings" pitchFamily="2" charset="2"/>
              <a:buChar char="Ø"/>
              <a:defRPr/>
            </a:pPr>
            <a:r>
              <a:rPr lang="en-US" sz="1600" b="1" dirty="0">
                <a:solidFill>
                  <a:srgbClr val="0070C0"/>
                </a:solidFill>
              </a:rPr>
              <a:t>Examples/summary of SRs for specific sectors/programs</a:t>
            </a:r>
            <a:endParaRPr lang="en-US" sz="1600" b="1">
              <a:solidFill>
                <a:srgbClr val="0070C0"/>
              </a:solidFill>
              <a:cs typeface="Calibri"/>
            </a:endParaRPr>
          </a:p>
          <a:p>
            <a:pPr marL="1828800" lvl="3" indent="-457200" algn="l" fontAlgn="auto">
              <a:spcBef>
                <a:spcPts val="200"/>
              </a:spcBef>
              <a:spcAft>
                <a:spcPts val="0"/>
              </a:spcAft>
              <a:buFont typeface="Wingdings" pitchFamily="2" charset="2"/>
              <a:buChar char="Ø"/>
              <a:defRPr/>
            </a:pPr>
            <a:r>
              <a:rPr lang="en-US" sz="1600" dirty="0">
                <a:solidFill>
                  <a:schemeClr val="tx1"/>
                </a:solidFill>
              </a:rPr>
              <a:t>Annex with </a:t>
            </a:r>
            <a:r>
              <a:rPr lang="en-US" sz="1600" b="1" dirty="0">
                <a:solidFill>
                  <a:srgbClr val="0070C0"/>
                </a:solidFill>
              </a:rPr>
              <a:t>review of current regulatory framework and methodologies </a:t>
            </a:r>
            <a:r>
              <a:rPr lang="en-US" sz="1600" dirty="0">
                <a:solidFill>
                  <a:schemeClr val="tx1"/>
                </a:solidFill>
              </a:rPr>
              <a:t>in PEMPAL countries</a:t>
            </a:r>
            <a:endParaRPr lang="en-US" sz="1600" dirty="0">
              <a:solidFill>
                <a:schemeClr val="tx1"/>
              </a:solidFill>
              <a:cs typeface="Calibri"/>
            </a:endParaRPr>
          </a:p>
          <a:p>
            <a:endParaRPr lang="en-US" sz="1000" b="1">
              <a:solidFill>
                <a:srgbClr val="4F81BD"/>
              </a:solidFill>
            </a:endParaRPr>
          </a:p>
          <a:p>
            <a:r>
              <a:rPr lang="en-US" sz="2200" i="1">
                <a:solidFill>
                  <a:srgbClr val="0070C0"/>
                </a:solidFill>
              </a:rPr>
              <a:t>Please let us know whether you agree with proposed topic and contents for the next KP. And BIG THANKS to PPBWG for their dedicated work!</a:t>
            </a:r>
          </a:p>
          <a:p>
            <a:pPr marL="342900" indent="-342900" algn="just" fontAlgn="auto">
              <a:spcAft>
                <a:spcPts val="0"/>
              </a:spcAft>
              <a:buFont typeface="Arial"/>
              <a:buChar char="•"/>
              <a:defRPr/>
            </a:pPr>
            <a:endParaRPr lang="en-US" sz="2200" b="1">
              <a:solidFill>
                <a:srgbClr val="376092"/>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6" name="TextBox 5">
            <a:extLst>
              <a:ext uri="{FF2B5EF4-FFF2-40B4-BE49-F238E27FC236}">
                <a16:creationId xmlns:a16="http://schemas.microsoft.com/office/drawing/2014/main" id="{9DB7A0DB-9624-2146-88E5-03800CB4CFE3}"/>
              </a:ext>
            </a:extLst>
          </p:cNvPr>
          <p:cNvSpPr txBox="1"/>
          <p:nvPr/>
        </p:nvSpPr>
        <p:spPr>
          <a:xfrm>
            <a:off x="838200" y="136522"/>
            <a:ext cx="7924800" cy="584775"/>
          </a:xfrm>
          <a:prstGeom prst="rect">
            <a:avLst/>
          </a:prstGeom>
          <a:noFill/>
        </p:spPr>
        <p:txBody>
          <a:bodyPr wrap="square" rtlCol="0" anchor="t">
            <a:spAutoFit/>
          </a:bodyPr>
          <a:lstStyle/>
          <a:p>
            <a:pPr algn="ctr"/>
            <a:r>
              <a:rPr lang="en-US" sz="3200" b="1">
                <a:solidFill>
                  <a:srgbClr val="953735"/>
                </a:solidFill>
                <a:latin typeface="+mj-lt"/>
                <a:ea typeface="+mj-ea"/>
                <a:cs typeface="+mj-cs"/>
              </a:rPr>
              <a:t>New tasks of the PPBWG</a:t>
            </a:r>
            <a:endParaRPr lang="en-US" sz="3200">
              <a:solidFill>
                <a:srgbClr val="002060"/>
              </a:solidFill>
              <a:latin typeface="+mj-lt"/>
              <a:ea typeface="+mj-ea"/>
              <a:cs typeface="+mj-cs"/>
            </a:endParaRPr>
          </a:p>
        </p:txBody>
      </p:sp>
      <p:sp>
        <p:nvSpPr>
          <p:cNvPr id="2" name="Slide Number Placeholder 1">
            <a:extLst>
              <a:ext uri="{FF2B5EF4-FFF2-40B4-BE49-F238E27FC236}">
                <a16:creationId xmlns:a16="http://schemas.microsoft.com/office/drawing/2014/main" id="{1AABDBDA-54B7-8640-A6D4-053740FCDDE2}"/>
              </a:ext>
            </a:extLst>
          </p:cNvPr>
          <p:cNvSpPr>
            <a:spLocks noGrp="1"/>
          </p:cNvSpPr>
          <p:nvPr>
            <p:ph type="sldNum" sz="quarter" idx="12"/>
          </p:nvPr>
        </p:nvSpPr>
        <p:spPr/>
        <p:txBody>
          <a:bodyPr/>
          <a:lstStyle/>
          <a:p>
            <a:pPr>
              <a:defRPr/>
            </a:pPr>
            <a:fld id="{A9B3BBAE-7D5F-41AB-BD10-EF89A677EBB9}" type="slidenum">
              <a:rPr lang="en-US" smtClean="0"/>
              <a:pPr>
                <a:defRPr/>
              </a:pPr>
              <a:t>22</a:t>
            </a:fld>
            <a:endParaRPr lang="en-US"/>
          </a:p>
        </p:txBody>
      </p:sp>
    </p:spTree>
    <p:extLst>
      <p:ext uri="{BB962C8B-B14F-4D97-AF65-F5344CB8AC3E}">
        <p14:creationId xmlns:p14="http://schemas.microsoft.com/office/powerpoint/2010/main" val="3476620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a:solidFill>
                <a:schemeClr val="tx1"/>
              </a:solidFill>
            </a:endParaRPr>
          </a:p>
          <a:p>
            <a:pPr fontAlgn="auto">
              <a:spcAft>
                <a:spcPts val="0"/>
              </a:spcAft>
              <a:defRPr/>
            </a:pPr>
            <a:endParaRPr lang="en-US" sz="2000">
              <a:solidFill>
                <a:schemeClr val="tx1"/>
              </a:solidFill>
            </a:endParaRPr>
          </a:p>
          <a:p>
            <a:pPr fontAlgn="auto">
              <a:spcAft>
                <a:spcPts val="0"/>
              </a:spcAft>
              <a:defRPr/>
            </a:pPr>
            <a:endParaRPr lang="en-US" sz="2000">
              <a:solidFill>
                <a:schemeClr val="tx1"/>
              </a:solidFill>
            </a:endParaRPr>
          </a:p>
          <a:p>
            <a:pPr fontAlgn="auto">
              <a:spcAft>
                <a:spcPts val="0"/>
              </a:spcAft>
              <a:defRPr/>
            </a:pPr>
            <a:r>
              <a:rPr lang="en-US" sz="3600">
                <a:solidFill>
                  <a:srgbClr val="000000"/>
                </a:solidFill>
              </a:rPr>
              <a:t>Thank you for your attention!</a:t>
            </a:r>
            <a:endParaRPr lang="bs-Latn-BA" sz="3600">
              <a:solidFill>
                <a:srgbClr val="000000"/>
              </a:solidFill>
            </a:endParaRPr>
          </a:p>
          <a:p>
            <a:pPr fontAlgn="auto">
              <a:spcAft>
                <a:spcPts val="0"/>
              </a:spcAft>
              <a:defRPr/>
            </a:pPr>
            <a:endParaRPr lang="en-US" sz="2000">
              <a:solidFill>
                <a:srgbClr val="000000"/>
              </a:solidFill>
            </a:endParaRPr>
          </a:p>
          <a:p>
            <a:pPr fontAlgn="auto">
              <a:spcAft>
                <a:spcPts val="0"/>
              </a:spcAft>
              <a:defRPr/>
            </a:pPr>
            <a:r>
              <a:rPr lang="en-US" sz="2000">
                <a:solidFill>
                  <a:srgbClr val="000000"/>
                </a:solidFill>
              </a:rPr>
              <a:t>All PEMPAL event materials can be found in English, Russian and Bosnian-Croatian-Serbian (BCS) at </a:t>
            </a:r>
            <a:r>
              <a:rPr lang="en-US" sz="2000">
                <a:solidFill>
                  <a:srgbClr val="000000"/>
                </a:solidFill>
                <a:hlinkClick r:id="rId4"/>
              </a:rPr>
              <a:t>www.pempal.org</a:t>
            </a:r>
            <a:endParaRPr lang="bs-Latn-BA" sz="360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AC4BED7F-B68E-5F40-B187-F91204BF3D1A}"/>
              </a:ext>
            </a:extLst>
          </p:cNvPr>
          <p:cNvSpPr>
            <a:spLocks noGrp="1"/>
          </p:cNvSpPr>
          <p:nvPr>
            <p:ph type="sldNum" sz="quarter" idx="12"/>
          </p:nvPr>
        </p:nvSpPr>
        <p:spPr/>
        <p:txBody>
          <a:bodyPr/>
          <a:lstStyle/>
          <a:p>
            <a:pPr>
              <a:defRPr/>
            </a:pPr>
            <a:fld id="{A9B3BBAE-7D5F-41AB-BD10-EF89A677EBB9}" type="slidenum">
              <a:rPr lang="en-US" smtClean="0"/>
              <a:pPr>
                <a:defRPr/>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Subtitle 4">
            <a:extLst>
              <a:ext uri="{FF2B5EF4-FFF2-40B4-BE49-F238E27FC236}">
                <a16:creationId xmlns:a16="http://schemas.microsoft.com/office/drawing/2014/main" id="{8103FA47-3E7D-2543-B1FE-175720A96786}"/>
              </a:ext>
            </a:extLst>
          </p:cNvPr>
          <p:cNvSpPr>
            <a:spLocks noGrp="1"/>
          </p:cNvSpPr>
          <p:nvPr>
            <p:ph type="subTitle" idx="1"/>
          </p:nvPr>
        </p:nvSpPr>
        <p:spPr>
          <a:xfrm>
            <a:off x="838200" y="2895600"/>
            <a:ext cx="7620000" cy="1752600"/>
          </a:xfrm>
        </p:spPr>
        <p:txBody>
          <a:bodyPr/>
          <a:lstStyle/>
          <a:p>
            <a:pPr algn="l"/>
            <a:r>
              <a:rPr lang="en-US" sz="4400" b="1">
                <a:solidFill>
                  <a:srgbClr val="002060"/>
                </a:solidFill>
                <a:latin typeface="+mj-lt"/>
                <a:ea typeface="+mj-ea"/>
                <a:cs typeface="+mj-cs"/>
              </a:rPr>
              <a:t>Overview of PPBWG work and process of KP development</a:t>
            </a:r>
          </a:p>
          <a:p>
            <a:endParaRPr lang="x-none"/>
          </a:p>
        </p:txBody>
      </p:sp>
      <p:sp>
        <p:nvSpPr>
          <p:cNvPr id="2" name="Slide Number Placeholder 1">
            <a:extLst>
              <a:ext uri="{FF2B5EF4-FFF2-40B4-BE49-F238E27FC236}">
                <a16:creationId xmlns:a16="http://schemas.microsoft.com/office/drawing/2014/main" id="{7252DD4A-6A16-2B48-A82B-D0883A8BCC43}"/>
              </a:ext>
            </a:extLst>
          </p:cNvPr>
          <p:cNvSpPr>
            <a:spLocks noGrp="1"/>
          </p:cNvSpPr>
          <p:nvPr>
            <p:ph type="sldNum" sz="quarter" idx="12"/>
          </p:nvPr>
        </p:nvSpPr>
        <p:spPr/>
        <p:txBody>
          <a:bodyPr/>
          <a:lstStyle/>
          <a:p>
            <a:pPr>
              <a:defRPr/>
            </a:pPr>
            <a:fld id="{A9B3BBAE-7D5F-41AB-BD10-EF89A677EBB9}" type="slidenum">
              <a:rPr lang="en-US" smtClean="0"/>
              <a:pPr>
                <a:defRPr/>
              </a:pPr>
              <a:t>3</a:t>
            </a:fld>
            <a:endParaRPr lang="en-US"/>
          </a:p>
        </p:txBody>
      </p:sp>
    </p:spTree>
    <p:extLst>
      <p:ext uri="{BB962C8B-B14F-4D97-AF65-F5344CB8AC3E}">
        <p14:creationId xmlns:p14="http://schemas.microsoft.com/office/powerpoint/2010/main" val="35603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3588" y="1447800"/>
            <a:ext cx="8763000" cy="6019800"/>
          </a:xfrm>
        </p:spPr>
        <p:txBody>
          <a:bodyPr rtlCol="0">
            <a:normAutofit/>
          </a:bodyPr>
          <a:lstStyle/>
          <a:p>
            <a:pPr marL="342900" indent="-342900" algn="l">
              <a:spcBef>
                <a:spcPts val="800"/>
              </a:spcBef>
              <a:spcAft>
                <a:spcPts val="600"/>
              </a:spcAft>
              <a:buFont typeface="Wingdings" pitchFamily="2" charset="2"/>
              <a:buChar char="Ø"/>
            </a:pPr>
            <a:r>
              <a:rPr lang="en-US" sz="2200" b="1">
                <a:solidFill>
                  <a:schemeClr val="tx1"/>
                </a:solidFill>
              </a:rPr>
              <a:t>Established</a:t>
            </a:r>
            <a:r>
              <a:rPr lang="en-US" sz="2200">
                <a:solidFill>
                  <a:schemeClr val="tx1"/>
                </a:solidFill>
              </a:rPr>
              <a:t> in 2016</a:t>
            </a:r>
          </a:p>
          <a:p>
            <a:pPr marL="342900" indent="-342900" algn="l">
              <a:spcBef>
                <a:spcPts val="800"/>
              </a:spcBef>
              <a:spcAft>
                <a:spcPts val="600"/>
              </a:spcAft>
              <a:buFont typeface="Wingdings" pitchFamily="2" charset="2"/>
              <a:buChar char="Ø"/>
            </a:pPr>
            <a:r>
              <a:rPr lang="en-US" sz="2200" b="1">
                <a:solidFill>
                  <a:schemeClr val="tx1"/>
                </a:solidFill>
              </a:rPr>
              <a:t>Led</a:t>
            </a:r>
            <a:r>
              <a:rPr lang="en-US" sz="2200">
                <a:solidFill>
                  <a:schemeClr val="tx1"/>
                </a:solidFill>
              </a:rPr>
              <a:t> by Nikolay </a:t>
            </a:r>
            <a:r>
              <a:rPr lang="en-US" sz="2200" err="1">
                <a:solidFill>
                  <a:schemeClr val="tx1"/>
                </a:solidFill>
              </a:rPr>
              <a:t>Begchin</a:t>
            </a:r>
            <a:r>
              <a:rPr lang="en-US" sz="2200">
                <a:solidFill>
                  <a:schemeClr val="tx1"/>
                </a:solidFill>
              </a:rPr>
              <a:t>, Head of the Department of Program Planning and Effectiveness of Budget Expenditures Ministry of Finance of the Russian Federation </a:t>
            </a:r>
          </a:p>
          <a:p>
            <a:pPr marL="342900" indent="-342900" algn="l">
              <a:spcBef>
                <a:spcPts val="800"/>
              </a:spcBef>
              <a:spcAft>
                <a:spcPts val="600"/>
              </a:spcAft>
              <a:buFont typeface="Wingdings" pitchFamily="2" charset="2"/>
              <a:buChar char="Ø"/>
            </a:pPr>
            <a:r>
              <a:rPr lang="en-US" sz="2200" b="1">
                <a:solidFill>
                  <a:srgbClr val="0070C0"/>
                </a:solidFill>
              </a:rPr>
              <a:t>Focus</a:t>
            </a:r>
            <a:r>
              <a:rPr lang="ru-RU" sz="2200" b="1">
                <a:solidFill>
                  <a:srgbClr val="0070C0"/>
                </a:solidFill>
              </a:rPr>
              <a:t>:</a:t>
            </a:r>
            <a:r>
              <a:rPr lang="ru-RU" sz="2200">
                <a:solidFill>
                  <a:srgbClr val="0070C0"/>
                </a:solidFill>
              </a:rPr>
              <a:t> </a:t>
            </a:r>
            <a:r>
              <a:rPr lang="en-US" sz="2200">
                <a:solidFill>
                  <a:srgbClr val="0070C0"/>
                </a:solidFill>
              </a:rPr>
              <a:t>Examining design and implementation of program and performance budgeting and spending reviews with the aim of improving spending effectiveness.</a:t>
            </a:r>
            <a:r>
              <a:rPr lang="en-US" sz="2200">
                <a:solidFill>
                  <a:srgbClr val="FF0000"/>
                </a:solidFill>
              </a:rPr>
              <a:t> </a:t>
            </a:r>
            <a:r>
              <a:rPr lang="en-US" sz="2200">
                <a:solidFill>
                  <a:schemeClr val="tx1"/>
                </a:solidFill>
              </a:rPr>
              <a:t>BCOP members have continuously identified program and performance budgeting as a priority budget reform over last several years.</a:t>
            </a:r>
          </a:p>
          <a:p>
            <a:pPr marL="342900" lvl="1" indent="-342900" algn="l">
              <a:spcBef>
                <a:spcPts val="800"/>
              </a:spcBef>
              <a:spcAft>
                <a:spcPts val="600"/>
              </a:spcAft>
              <a:buFont typeface="Wingdings" pitchFamily="2" charset="2"/>
              <a:buChar char="Ø"/>
            </a:pPr>
            <a:r>
              <a:rPr lang="en-US" sz="2200" b="1">
                <a:solidFill>
                  <a:srgbClr val="0070C0"/>
                </a:solidFill>
              </a:rPr>
              <a:t>Working Group members </a:t>
            </a:r>
            <a:r>
              <a:rPr lang="ru-RU" sz="2200">
                <a:solidFill>
                  <a:srgbClr val="0070C0"/>
                </a:solidFill>
              </a:rPr>
              <a:t>(1</a:t>
            </a:r>
            <a:r>
              <a:rPr lang="en-US" sz="2200">
                <a:solidFill>
                  <a:srgbClr val="0070C0"/>
                </a:solidFill>
              </a:rPr>
              <a:t>6 countries</a:t>
            </a:r>
            <a:r>
              <a:rPr lang="ru-RU" sz="2200">
                <a:solidFill>
                  <a:srgbClr val="0070C0"/>
                </a:solidFill>
              </a:rPr>
              <a:t>)</a:t>
            </a:r>
            <a:r>
              <a:rPr lang="ru-RU" sz="2200">
                <a:solidFill>
                  <a:schemeClr val="tx1"/>
                </a:solidFill>
              </a:rPr>
              <a:t>: </a:t>
            </a:r>
            <a:r>
              <a:rPr lang="en-US" sz="2200" i="1">
                <a:solidFill>
                  <a:schemeClr val="tx1"/>
                </a:solidFill>
              </a:rPr>
              <a:t>Albania, Armenia, Belarus, Bosnia and Herzegovina, Bulgaria, Croatia, Georgia, Kosovo, Kyrgyz Republic, Moldova, Republic of North Macedonia, Russian Federation, Serbia, Turkey, Ukraine, and Uzbekistan</a:t>
            </a:r>
            <a:r>
              <a:rPr lang="ru-RU" sz="2200" i="1">
                <a:solidFill>
                  <a:schemeClr val="tx1"/>
                </a:solidFill>
              </a:rPr>
              <a:t>.  </a:t>
            </a:r>
            <a:endParaRPr lang="ru-RU" sz="1300">
              <a:solidFill>
                <a:schemeClr val="tx1"/>
              </a:solidFill>
              <a:latin typeface="Lucida Grande CY"/>
              <a:cs typeface="Lucida Grande CY"/>
            </a:endParaRPr>
          </a:p>
          <a:p>
            <a:pPr algn="just" fontAlgn="auto">
              <a:spcAft>
                <a:spcPts val="0"/>
              </a:spcAft>
              <a:defRPr/>
            </a:pPr>
            <a:r>
              <a:rPr lang="en-US" sz="2000" b="1">
                <a:solidFill>
                  <a:schemeClr val="tx1">
                    <a:lumMod val="95000"/>
                    <a:lumOff val="5000"/>
                  </a:schemeClr>
                </a:solidFill>
              </a:rPr>
              <a:t> </a:t>
            </a:r>
            <a:endParaRPr lang="bs-Latn-BA" sz="2000" b="1">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447800" y="175713"/>
            <a:ext cx="7924800" cy="1077218"/>
          </a:xfrm>
          <a:prstGeom prst="rect">
            <a:avLst/>
          </a:prstGeom>
          <a:noFill/>
        </p:spPr>
        <p:txBody>
          <a:bodyPr wrap="square" rtlCol="0">
            <a:spAutoFit/>
          </a:bodyPr>
          <a:lstStyle/>
          <a:p>
            <a:pPr algn="ctr"/>
            <a:r>
              <a:rPr lang="en-US" sz="3200" b="1">
                <a:solidFill>
                  <a:srgbClr val="953735"/>
                </a:solidFill>
                <a:latin typeface="+mj-lt"/>
                <a:ea typeface="+mj-ea"/>
                <a:cs typeface="+mj-cs"/>
              </a:rPr>
              <a:t>BCOP’s Program and Performance Budgeting Working Group (PPBWG</a:t>
            </a:r>
            <a:r>
              <a:rPr lang="en-US" sz="3200">
                <a:solidFill>
                  <a:srgbClr val="002060"/>
                </a:solidFill>
                <a:latin typeface="+mj-lt"/>
                <a:ea typeface="+mj-ea"/>
                <a:cs typeface="+mj-cs"/>
              </a:rPr>
              <a:t>)</a:t>
            </a:r>
          </a:p>
        </p:txBody>
      </p:sp>
      <p:sp>
        <p:nvSpPr>
          <p:cNvPr id="4" name="Slide Number Placeholder 3">
            <a:extLst>
              <a:ext uri="{FF2B5EF4-FFF2-40B4-BE49-F238E27FC236}">
                <a16:creationId xmlns:a16="http://schemas.microsoft.com/office/drawing/2014/main" id="{A14F01A5-DECE-FA42-84ED-0841F229233E}"/>
              </a:ext>
            </a:extLst>
          </p:cNvPr>
          <p:cNvSpPr>
            <a:spLocks noGrp="1"/>
          </p:cNvSpPr>
          <p:nvPr>
            <p:ph type="sldNum" sz="quarter" idx="12"/>
          </p:nvPr>
        </p:nvSpPr>
        <p:spPr/>
        <p:txBody>
          <a:bodyPr/>
          <a:lstStyle/>
          <a:p>
            <a:pPr>
              <a:defRPr/>
            </a:pPr>
            <a:fld id="{A9B3BBAE-7D5F-41AB-BD10-EF89A677EBB9}" type="slidenum">
              <a:rPr lang="en-US" smtClean="0"/>
              <a:pPr>
                <a:defRPr/>
              </a:pPr>
              <a:t>4</a:t>
            </a:fld>
            <a:endParaRPr lang="en-US"/>
          </a:p>
        </p:txBody>
      </p:sp>
    </p:spTree>
    <p:extLst>
      <p:ext uri="{BB962C8B-B14F-4D97-AF65-F5344CB8AC3E}">
        <p14:creationId xmlns:p14="http://schemas.microsoft.com/office/powerpoint/2010/main" val="421170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Рисунок 11" descr="pempal-logo.jpg"/>
          <p:cNvPicPr>
            <a:picLocks noChangeAspect="1"/>
          </p:cNvPicPr>
          <p:nvPr/>
        </p:nvPicPr>
        <p:blipFill>
          <a:blip r:embed="rId3"/>
          <a:srcRect/>
          <a:stretch>
            <a:fillRect/>
          </a:stretch>
        </p:blipFill>
        <p:spPr bwMode="auto">
          <a:xfrm>
            <a:off x="10593" y="0"/>
            <a:ext cx="763588" cy="6858000"/>
          </a:xfrm>
          <a:prstGeom prst="rect">
            <a:avLst/>
          </a:prstGeom>
          <a:noFill/>
          <a:ln w="9525">
            <a:noFill/>
            <a:miter lim="800000"/>
            <a:headEnd/>
            <a:tailEnd/>
          </a:ln>
        </p:spPr>
      </p:pic>
      <p:sp>
        <p:nvSpPr>
          <p:cNvPr id="103" name="Title 1">
            <a:extLst>
              <a:ext uri="{FF2B5EF4-FFF2-40B4-BE49-F238E27FC236}">
                <a16:creationId xmlns:a16="http://schemas.microsoft.com/office/drawing/2014/main" id="{B4F04630-4FB5-4440-A81A-18600AC7EB95}"/>
              </a:ext>
            </a:extLst>
          </p:cNvPr>
          <p:cNvSpPr txBox="1">
            <a:spLocks/>
          </p:cNvSpPr>
          <p:nvPr/>
        </p:nvSpPr>
        <p:spPr bwMode="auto">
          <a:xfrm>
            <a:off x="1423926" y="25813"/>
            <a:ext cx="7886700" cy="7390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b="1">
                <a:solidFill>
                  <a:srgbClr val="953735"/>
                </a:solidFill>
              </a:rPr>
              <a:t>Overview of PPBWG activities</a:t>
            </a:r>
            <a:endParaRPr lang="en-US" sz="3200">
              <a:solidFill>
                <a:srgbClr val="002060"/>
              </a:solidFill>
            </a:endParaRPr>
          </a:p>
        </p:txBody>
      </p:sp>
      <p:grpSp>
        <p:nvGrpSpPr>
          <p:cNvPr id="104" name="Group 103">
            <a:extLst>
              <a:ext uri="{FF2B5EF4-FFF2-40B4-BE49-F238E27FC236}">
                <a16:creationId xmlns:a16="http://schemas.microsoft.com/office/drawing/2014/main" id="{689CBBA8-D9B3-B34B-84C2-ABA76DB4D706}"/>
              </a:ext>
            </a:extLst>
          </p:cNvPr>
          <p:cNvGrpSpPr/>
          <p:nvPr/>
        </p:nvGrpSpPr>
        <p:grpSpPr>
          <a:xfrm>
            <a:off x="4212834" y="2057972"/>
            <a:ext cx="905921" cy="1663792"/>
            <a:chOff x="4555138" y="2063281"/>
            <a:chExt cx="953960" cy="1456468"/>
          </a:xfrm>
        </p:grpSpPr>
        <p:sp>
          <p:nvSpPr>
            <p:cNvPr id="105" name="Freeform 104">
              <a:extLst>
                <a:ext uri="{FF2B5EF4-FFF2-40B4-BE49-F238E27FC236}">
                  <a16:creationId xmlns:a16="http://schemas.microsoft.com/office/drawing/2014/main" id="{E2C5744D-647F-F74E-BDDE-0955580ABF41}"/>
                </a:ext>
              </a:extLst>
            </p:cNvPr>
            <p:cNvSpPr/>
            <p:nvPr/>
          </p:nvSpPr>
          <p:spPr>
            <a:xfrm rot="10800000" flipH="1" flipV="1">
              <a:off x="5211891"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6" name="Oval 105">
              <a:extLst>
                <a:ext uri="{FF2B5EF4-FFF2-40B4-BE49-F238E27FC236}">
                  <a16:creationId xmlns:a16="http://schemas.microsoft.com/office/drawing/2014/main" id="{878B6C54-BB61-E847-BEDA-0C8183A98EE1}"/>
                </a:ext>
              </a:extLst>
            </p:cNvPr>
            <p:cNvSpPr/>
            <p:nvPr/>
          </p:nvSpPr>
          <p:spPr>
            <a:xfrm rot="10800000" flipH="1" flipV="1">
              <a:off x="5326128" y="3336890"/>
              <a:ext cx="182970" cy="182859"/>
            </a:xfrm>
            <a:prstGeom prst="ellipse">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7" name="Freeform 106">
              <a:extLst>
                <a:ext uri="{FF2B5EF4-FFF2-40B4-BE49-F238E27FC236}">
                  <a16:creationId xmlns:a16="http://schemas.microsoft.com/office/drawing/2014/main" id="{860EAE89-CB5C-CB4E-A6C0-8C2866BAE980}"/>
                </a:ext>
              </a:extLst>
            </p:cNvPr>
            <p:cNvSpPr/>
            <p:nvPr/>
          </p:nvSpPr>
          <p:spPr>
            <a:xfrm rot="10800000" flipV="1">
              <a:off x="4555138"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8" name="Rectangle 107">
              <a:extLst>
                <a:ext uri="{FF2B5EF4-FFF2-40B4-BE49-F238E27FC236}">
                  <a16:creationId xmlns:a16="http://schemas.microsoft.com/office/drawing/2014/main" id="{79779984-C05E-D142-983F-F3251426D175}"/>
                </a:ext>
              </a:extLst>
            </p:cNvPr>
            <p:cNvSpPr/>
            <p:nvPr/>
          </p:nvSpPr>
          <p:spPr>
            <a:xfrm rot="10800000" flipV="1">
              <a:off x="4741396" y="3400643"/>
              <a:ext cx="521178" cy="54612"/>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9" name="Rectangle 108">
              <a:extLst>
                <a:ext uri="{FF2B5EF4-FFF2-40B4-BE49-F238E27FC236}">
                  <a16:creationId xmlns:a16="http://schemas.microsoft.com/office/drawing/2014/main" id="{1A6035EC-FBA6-B147-A34F-B7D33795B336}"/>
                </a:ext>
              </a:extLst>
            </p:cNvPr>
            <p:cNvSpPr/>
            <p:nvPr/>
          </p:nvSpPr>
          <p:spPr>
            <a:xfrm rot="16200000" flipH="1" flipV="1">
              <a:off x="4819882" y="2633688"/>
              <a:ext cx="1195459" cy="54645"/>
            </a:xfrm>
            <a:prstGeom prst="rect">
              <a:avLst/>
            </a:pr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0" name="Group 109">
            <a:extLst>
              <a:ext uri="{FF2B5EF4-FFF2-40B4-BE49-F238E27FC236}">
                <a16:creationId xmlns:a16="http://schemas.microsoft.com/office/drawing/2014/main" id="{9EAD1C10-11DD-704F-AA93-7A6AB71834E2}"/>
              </a:ext>
            </a:extLst>
          </p:cNvPr>
          <p:cNvGrpSpPr/>
          <p:nvPr/>
        </p:nvGrpSpPr>
        <p:grpSpPr>
          <a:xfrm>
            <a:off x="5984168" y="2232644"/>
            <a:ext cx="912554" cy="1532663"/>
            <a:chOff x="6264343" y="2063281"/>
            <a:chExt cx="953960" cy="1456468"/>
          </a:xfrm>
        </p:grpSpPr>
        <p:sp>
          <p:nvSpPr>
            <p:cNvPr id="111" name="Freeform 110">
              <a:extLst>
                <a:ext uri="{FF2B5EF4-FFF2-40B4-BE49-F238E27FC236}">
                  <a16:creationId xmlns:a16="http://schemas.microsoft.com/office/drawing/2014/main" id="{0253C779-86F3-3345-9071-8C3D4598F87C}"/>
                </a:ext>
              </a:extLst>
            </p:cNvPr>
            <p:cNvSpPr/>
            <p:nvPr/>
          </p:nvSpPr>
          <p:spPr>
            <a:xfrm rot="10800000" flipH="1" flipV="1">
              <a:off x="692109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2" name="Rectangle 111">
              <a:extLst>
                <a:ext uri="{FF2B5EF4-FFF2-40B4-BE49-F238E27FC236}">
                  <a16:creationId xmlns:a16="http://schemas.microsoft.com/office/drawing/2014/main" id="{8F48B693-BA4E-B642-9A2A-223F8E043226}"/>
                </a:ext>
              </a:extLst>
            </p:cNvPr>
            <p:cNvSpPr/>
            <p:nvPr/>
          </p:nvSpPr>
          <p:spPr>
            <a:xfrm rot="16200000" flipH="1" flipV="1">
              <a:off x="6529087" y="2633688"/>
              <a:ext cx="1195459" cy="54645"/>
            </a:xfrm>
            <a:prstGeom prst="rect">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Oval 112">
              <a:extLst>
                <a:ext uri="{FF2B5EF4-FFF2-40B4-BE49-F238E27FC236}">
                  <a16:creationId xmlns:a16="http://schemas.microsoft.com/office/drawing/2014/main" id="{CC6CFEC7-BC09-EC44-AC84-7AA6C9EA7194}"/>
                </a:ext>
              </a:extLst>
            </p:cNvPr>
            <p:cNvSpPr/>
            <p:nvPr/>
          </p:nvSpPr>
          <p:spPr>
            <a:xfrm rot="10800000" flipH="1" flipV="1">
              <a:off x="7035333" y="3336890"/>
              <a:ext cx="182970" cy="182859"/>
            </a:xfrm>
            <a:prstGeom prst="ellipse">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4" name="Freeform 113">
              <a:extLst>
                <a:ext uri="{FF2B5EF4-FFF2-40B4-BE49-F238E27FC236}">
                  <a16:creationId xmlns:a16="http://schemas.microsoft.com/office/drawing/2014/main" id="{1796A8C7-FCF6-E745-BFE1-08FAF7E6F3B2}"/>
                </a:ext>
              </a:extLst>
            </p:cNvPr>
            <p:cNvSpPr/>
            <p:nvPr/>
          </p:nvSpPr>
          <p:spPr>
            <a:xfrm rot="10800000" flipV="1">
              <a:off x="626434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5" name="Rectangle 114">
              <a:extLst>
                <a:ext uri="{FF2B5EF4-FFF2-40B4-BE49-F238E27FC236}">
                  <a16:creationId xmlns:a16="http://schemas.microsoft.com/office/drawing/2014/main" id="{21CA3B11-36B3-9D45-B0B8-CD0B6BA8CFBA}"/>
                </a:ext>
              </a:extLst>
            </p:cNvPr>
            <p:cNvSpPr/>
            <p:nvPr/>
          </p:nvSpPr>
          <p:spPr>
            <a:xfrm rot="10800000" flipV="1">
              <a:off x="6450601" y="3400643"/>
              <a:ext cx="521178" cy="54612"/>
            </a:xfrm>
            <a:prstGeom prst="rect">
              <a:avLst/>
            </a:pr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6" name="Group 115">
            <a:extLst>
              <a:ext uri="{FF2B5EF4-FFF2-40B4-BE49-F238E27FC236}">
                <a16:creationId xmlns:a16="http://schemas.microsoft.com/office/drawing/2014/main" id="{D3FD99A5-62F5-9D47-8A7D-857B56BB8620}"/>
              </a:ext>
            </a:extLst>
          </p:cNvPr>
          <p:cNvGrpSpPr/>
          <p:nvPr/>
        </p:nvGrpSpPr>
        <p:grpSpPr>
          <a:xfrm>
            <a:off x="1650771" y="3509071"/>
            <a:ext cx="835185" cy="1583734"/>
            <a:chOff x="1991331" y="3336567"/>
            <a:chExt cx="953960" cy="1674740"/>
          </a:xfrm>
        </p:grpSpPr>
        <p:sp>
          <p:nvSpPr>
            <p:cNvPr id="117" name="Freeform 116">
              <a:extLst>
                <a:ext uri="{FF2B5EF4-FFF2-40B4-BE49-F238E27FC236}">
                  <a16:creationId xmlns:a16="http://schemas.microsoft.com/office/drawing/2014/main" id="{691178A9-1A26-8D48-A107-5554BFA11342}"/>
                </a:ext>
              </a:extLst>
            </p:cNvPr>
            <p:cNvSpPr/>
            <p:nvPr/>
          </p:nvSpPr>
          <p:spPr>
            <a:xfrm rot="10800000">
              <a:off x="1991331" y="3401017"/>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18" name="Rectangle 117">
              <a:extLst>
                <a:ext uri="{FF2B5EF4-FFF2-40B4-BE49-F238E27FC236}">
                  <a16:creationId xmlns:a16="http://schemas.microsoft.com/office/drawing/2014/main" id="{056A505C-3308-8343-9C77-5006043CE3A7}"/>
                </a:ext>
              </a:extLst>
            </p:cNvPr>
            <p:cNvSpPr/>
            <p:nvPr/>
          </p:nvSpPr>
          <p:spPr>
            <a:xfrm rot="10800000">
              <a:off x="2177589" y="3401176"/>
              <a:ext cx="521178" cy="54709"/>
            </a:xfrm>
            <a:prstGeom prst="rect">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9" name="Freeform 118">
              <a:extLst>
                <a:ext uri="{FF2B5EF4-FFF2-40B4-BE49-F238E27FC236}">
                  <a16:creationId xmlns:a16="http://schemas.microsoft.com/office/drawing/2014/main" id="{C42A099F-796E-6D49-8B56-A790751269C2}"/>
                </a:ext>
              </a:extLst>
            </p:cNvPr>
            <p:cNvSpPr/>
            <p:nvPr/>
          </p:nvSpPr>
          <p:spPr>
            <a:xfrm rot="10800000" flipH="1">
              <a:off x="2648084" y="3401017"/>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0" name="Oval 119">
              <a:extLst>
                <a:ext uri="{FF2B5EF4-FFF2-40B4-BE49-F238E27FC236}">
                  <a16:creationId xmlns:a16="http://schemas.microsoft.com/office/drawing/2014/main" id="{D157938A-08AE-9B4A-BDB4-7BA0BB7D5DFA}"/>
                </a:ext>
              </a:extLst>
            </p:cNvPr>
            <p:cNvSpPr/>
            <p:nvPr/>
          </p:nvSpPr>
          <p:spPr>
            <a:xfrm rot="10800000" flipH="1">
              <a:off x="2762321" y="3336567"/>
              <a:ext cx="182970" cy="183182"/>
            </a:xfrm>
            <a:prstGeom prst="ellipse">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Rectangle 120">
              <a:extLst>
                <a:ext uri="{FF2B5EF4-FFF2-40B4-BE49-F238E27FC236}">
                  <a16:creationId xmlns:a16="http://schemas.microsoft.com/office/drawing/2014/main" id="{5EEA5B05-8346-3C45-94CE-67FD82F50A33}"/>
                </a:ext>
              </a:extLst>
            </p:cNvPr>
            <p:cNvSpPr/>
            <p:nvPr/>
          </p:nvSpPr>
          <p:spPr>
            <a:xfrm rot="5400000" flipH="1">
              <a:off x="2146178" y="4276357"/>
              <a:ext cx="1415254" cy="54645"/>
            </a:xfrm>
            <a:prstGeom prst="rect">
              <a:avLst/>
            </a:pr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2" name="Group 121">
            <a:extLst>
              <a:ext uri="{FF2B5EF4-FFF2-40B4-BE49-F238E27FC236}">
                <a16:creationId xmlns:a16="http://schemas.microsoft.com/office/drawing/2014/main" id="{1B3D41B4-93AE-634F-9B2D-C4E255C44AFB}"/>
              </a:ext>
            </a:extLst>
          </p:cNvPr>
          <p:cNvGrpSpPr/>
          <p:nvPr/>
        </p:nvGrpSpPr>
        <p:grpSpPr>
          <a:xfrm>
            <a:off x="5038803" y="3535195"/>
            <a:ext cx="1033205" cy="1667764"/>
            <a:chOff x="5409740" y="3338250"/>
            <a:chExt cx="953960" cy="1673057"/>
          </a:xfrm>
        </p:grpSpPr>
        <p:sp>
          <p:nvSpPr>
            <p:cNvPr id="123" name="Freeform 122">
              <a:extLst>
                <a:ext uri="{FF2B5EF4-FFF2-40B4-BE49-F238E27FC236}">
                  <a16:creationId xmlns:a16="http://schemas.microsoft.com/office/drawing/2014/main" id="{28676A0D-8414-A749-B0DA-1CA20EB225F8}"/>
                </a:ext>
              </a:extLst>
            </p:cNvPr>
            <p:cNvSpPr/>
            <p:nvPr/>
          </p:nvSpPr>
          <p:spPr>
            <a:xfrm rot="10800000">
              <a:off x="5409740" y="3402700"/>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4" name="Rectangle 123">
              <a:extLst>
                <a:ext uri="{FF2B5EF4-FFF2-40B4-BE49-F238E27FC236}">
                  <a16:creationId xmlns:a16="http://schemas.microsoft.com/office/drawing/2014/main" id="{99DC6314-CA71-1042-8963-71B530F232A2}"/>
                </a:ext>
              </a:extLst>
            </p:cNvPr>
            <p:cNvSpPr/>
            <p:nvPr/>
          </p:nvSpPr>
          <p:spPr>
            <a:xfrm rot="10800000">
              <a:off x="5595998" y="3402859"/>
              <a:ext cx="521178" cy="54709"/>
            </a:xfrm>
            <a:prstGeom prst="rect">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5" name="Freeform 124">
              <a:extLst>
                <a:ext uri="{FF2B5EF4-FFF2-40B4-BE49-F238E27FC236}">
                  <a16:creationId xmlns:a16="http://schemas.microsoft.com/office/drawing/2014/main" id="{24BB1629-5974-1541-82E7-C79F1434DFA7}"/>
                </a:ext>
              </a:extLst>
            </p:cNvPr>
            <p:cNvSpPr/>
            <p:nvPr/>
          </p:nvSpPr>
          <p:spPr>
            <a:xfrm rot="10800000" flipH="1">
              <a:off x="6066493" y="3402700"/>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26" name="Oval 125">
              <a:extLst>
                <a:ext uri="{FF2B5EF4-FFF2-40B4-BE49-F238E27FC236}">
                  <a16:creationId xmlns:a16="http://schemas.microsoft.com/office/drawing/2014/main" id="{BC15E162-55A6-674F-9CF1-BFA31AF7CC09}"/>
                </a:ext>
              </a:extLst>
            </p:cNvPr>
            <p:cNvSpPr/>
            <p:nvPr/>
          </p:nvSpPr>
          <p:spPr>
            <a:xfrm rot="10800000" flipH="1">
              <a:off x="6180730" y="3338250"/>
              <a:ext cx="182970" cy="183182"/>
            </a:xfrm>
            <a:prstGeom prst="ellipse">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7" name="Rectangle 126">
              <a:extLst>
                <a:ext uri="{FF2B5EF4-FFF2-40B4-BE49-F238E27FC236}">
                  <a16:creationId xmlns:a16="http://schemas.microsoft.com/office/drawing/2014/main" id="{F6FBA4C7-A879-264E-9742-C6463ECB33D7}"/>
                </a:ext>
              </a:extLst>
            </p:cNvPr>
            <p:cNvSpPr/>
            <p:nvPr/>
          </p:nvSpPr>
          <p:spPr>
            <a:xfrm rot="5400000" flipH="1">
              <a:off x="5564587" y="4276357"/>
              <a:ext cx="1415254" cy="54645"/>
            </a:xfrm>
            <a:prstGeom prst="rect">
              <a:avLst/>
            </a:pr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28" name="Group 127">
            <a:extLst>
              <a:ext uri="{FF2B5EF4-FFF2-40B4-BE49-F238E27FC236}">
                <a16:creationId xmlns:a16="http://schemas.microsoft.com/office/drawing/2014/main" id="{D2759F9C-16FD-3346-AA94-19E06253FE82}"/>
              </a:ext>
            </a:extLst>
          </p:cNvPr>
          <p:cNvGrpSpPr/>
          <p:nvPr/>
        </p:nvGrpSpPr>
        <p:grpSpPr>
          <a:xfrm>
            <a:off x="3375884" y="3511809"/>
            <a:ext cx="953960" cy="1677302"/>
            <a:chOff x="3700536" y="3334005"/>
            <a:chExt cx="953960" cy="1677302"/>
          </a:xfrm>
        </p:grpSpPr>
        <p:sp>
          <p:nvSpPr>
            <p:cNvPr id="129" name="Freeform 128">
              <a:extLst>
                <a:ext uri="{FF2B5EF4-FFF2-40B4-BE49-F238E27FC236}">
                  <a16:creationId xmlns:a16="http://schemas.microsoft.com/office/drawing/2014/main" id="{DEA3DC87-6C29-034A-B90A-9BD3648A2EC5}"/>
                </a:ext>
              </a:extLst>
            </p:cNvPr>
            <p:cNvSpPr/>
            <p:nvPr/>
          </p:nvSpPr>
          <p:spPr>
            <a:xfrm rot="10800000">
              <a:off x="3700536" y="3398455"/>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0" name="Freeform 129">
              <a:extLst>
                <a:ext uri="{FF2B5EF4-FFF2-40B4-BE49-F238E27FC236}">
                  <a16:creationId xmlns:a16="http://schemas.microsoft.com/office/drawing/2014/main" id="{387541DD-1511-DD43-A0F5-88CF0B1E6060}"/>
                </a:ext>
              </a:extLst>
            </p:cNvPr>
            <p:cNvSpPr/>
            <p:nvPr/>
          </p:nvSpPr>
          <p:spPr>
            <a:xfrm rot="10800000" flipH="1">
              <a:off x="4357289" y="3398455"/>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1" name="Oval 130">
              <a:extLst>
                <a:ext uri="{FF2B5EF4-FFF2-40B4-BE49-F238E27FC236}">
                  <a16:creationId xmlns:a16="http://schemas.microsoft.com/office/drawing/2014/main" id="{6FB8CAE6-D316-524F-AEE0-E3079C15533B}"/>
                </a:ext>
              </a:extLst>
            </p:cNvPr>
            <p:cNvSpPr/>
            <p:nvPr/>
          </p:nvSpPr>
          <p:spPr>
            <a:xfrm rot="10800000" flipH="1">
              <a:off x="4471526" y="3334005"/>
              <a:ext cx="182970" cy="183182"/>
            </a:xfrm>
            <a:prstGeom prst="ellipse">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Rectangle 131">
              <a:extLst>
                <a:ext uri="{FF2B5EF4-FFF2-40B4-BE49-F238E27FC236}">
                  <a16:creationId xmlns:a16="http://schemas.microsoft.com/office/drawing/2014/main" id="{ED3D02C9-BED5-D94D-8951-03EA49CAC8D9}"/>
                </a:ext>
              </a:extLst>
            </p:cNvPr>
            <p:cNvSpPr/>
            <p:nvPr/>
          </p:nvSpPr>
          <p:spPr>
            <a:xfrm rot="5400000" flipH="1">
              <a:off x="3855383" y="4276357"/>
              <a:ext cx="1415254" cy="54645"/>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3" name="Rectangle 132">
              <a:extLst>
                <a:ext uri="{FF2B5EF4-FFF2-40B4-BE49-F238E27FC236}">
                  <a16:creationId xmlns:a16="http://schemas.microsoft.com/office/drawing/2014/main" id="{9D56207D-0997-F548-B025-96DD5C6CADFA}"/>
                </a:ext>
              </a:extLst>
            </p:cNvPr>
            <p:cNvSpPr/>
            <p:nvPr/>
          </p:nvSpPr>
          <p:spPr>
            <a:xfrm rot="10800000">
              <a:off x="3886794" y="3398614"/>
              <a:ext cx="521178" cy="54709"/>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34" name="Group 133">
            <a:extLst>
              <a:ext uri="{FF2B5EF4-FFF2-40B4-BE49-F238E27FC236}">
                <a16:creationId xmlns:a16="http://schemas.microsoft.com/office/drawing/2014/main" id="{A094AB37-FF97-E648-B599-1A1140E3A78E}"/>
              </a:ext>
            </a:extLst>
          </p:cNvPr>
          <p:cNvGrpSpPr/>
          <p:nvPr/>
        </p:nvGrpSpPr>
        <p:grpSpPr>
          <a:xfrm>
            <a:off x="3024765" y="843241"/>
            <a:ext cx="582650" cy="1004329"/>
            <a:chOff x="4130308" y="996540"/>
            <a:chExt cx="582650" cy="1004329"/>
          </a:xfrm>
        </p:grpSpPr>
        <p:sp>
          <p:nvSpPr>
            <p:cNvPr id="135" name="Freeform 134">
              <a:extLst>
                <a:ext uri="{FF2B5EF4-FFF2-40B4-BE49-F238E27FC236}">
                  <a16:creationId xmlns:a16="http://schemas.microsoft.com/office/drawing/2014/main" id="{F448D460-922C-1E45-A897-B790EC8B20CA}"/>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135">
              <a:extLst>
                <a:ext uri="{FF2B5EF4-FFF2-40B4-BE49-F238E27FC236}">
                  <a16:creationId xmlns:a16="http://schemas.microsoft.com/office/drawing/2014/main" id="{2A85ACCA-4914-0C45-896C-B3C09876A7A1}"/>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CFC41100-5A19-2B47-9A00-3A7E03366D44}"/>
                </a:ext>
              </a:extLst>
            </p:cNvPr>
            <p:cNvSpPr/>
            <p:nvPr/>
          </p:nvSpPr>
          <p:spPr>
            <a:xfrm rot="10800000">
              <a:off x="4236602" y="1116086"/>
              <a:ext cx="343557" cy="343558"/>
            </a:xfrm>
            <a:prstGeom prst="ellipse">
              <a:avLst/>
            </a:prstGeom>
            <a:solidFill>
              <a:schemeClr val="bg1"/>
            </a:solidFill>
            <a:ln w="28575">
              <a:solidFill>
                <a:srgbClr val="C483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a:solidFill>
                    <a:schemeClr val="accent3">
                      <a:lumMod val="50000"/>
                    </a:schemeClr>
                  </a:solidFill>
                </a:rPr>
                <a:t>3</a:t>
              </a:r>
            </a:p>
          </p:txBody>
        </p:sp>
      </p:grpSp>
      <p:grpSp>
        <p:nvGrpSpPr>
          <p:cNvPr id="138" name="Group 137">
            <a:extLst>
              <a:ext uri="{FF2B5EF4-FFF2-40B4-BE49-F238E27FC236}">
                <a16:creationId xmlns:a16="http://schemas.microsoft.com/office/drawing/2014/main" id="{8B5B6C83-7466-104C-974B-D6F8DF1C779F}"/>
              </a:ext>
            </a:extLst>
          </p:cNvPr>
          <p:cNvGrpSpPr/>
          <p:nvPr/>
        </p:nvGrpSpPr>
        <p:grpSpPr>
          <a:xfrm>
            <a:off x="1366067" y="826721"/>
            <a:ext cx="582650" cy="1004329"/>
            <a:chOff x="4130308" y="996540"/>
            <a:chExt cx="582650" cy="1004329"/>
          </a:xfrm>
        </p:grpSpPr>
        <p:sp>
          <p:nvSpPr>
            <p:cNvPr id="139" name="Freeform 138">
              <a:extLst>
                <a:ext uri="{FF2B5EF4-FFF2-40B4-BE49-F238E27FC236}">
                  <a16:creationId xmlns:a16="http://schemas.microsoft.com/office/drawing/2014/main" id="{289C0A61-8BBD-AF41-8B05-F19612548320}"/>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139">
              <a:extLst>
                <a:ext uri="{FF2B5EF4-FFF2-40B4-BE49-F238E27FC236}">
                  <a16:creationId xmlns:a16="http://schemas.microsoft.com/office/drawing/2014/main" id="{4377F41D-581A-304A-9E52-E1DEF555795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AF1E05A2-EEEB-7D48-B3D4-B5FE99AD98EF}"/>
                </a:ext>
              </a:extLst>
            </p:cNvPr>
            <p:cNvSpPr/>
            <p:nvPr/>
          </p:nvSpPr>
          <p:spPr>
            <a:xfrm rot="10800000">
              <a:off x="4249854" y="1116086"/>
              <a:ext cx="343557" cy="343558"/>
            </a:xfrm>
            <a:prstGeom prst="ellipse">
              <a:avLst/>
            </a:prstGeom>
            <a:solidFill>
              <a:schemeClr val="bg1"/>
            </a:solidFill>
            <a:ln w="28575">
              <a:solidFill>
                <a:srgbClr val="C44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799999"/>
                </a:camera>
                <a:lightRig rig="threePt" dir="t"/>
              </a:scene3d>
            </a:bodyPr>
            <a:lstStyle/>
            <a:p>
              <a:pPr algn="ctr"/>
              <a:r>
                <a:rPr lang="en-US">
                  <a:solidFill>
                    <a:schemeClr val="accent3">
                      <a:lumMod val="50000"/>
                    </a:schemeClr>
                  </a:solidFill>
                </a:rPr>
                <a:t>1</a:t>
              </a:r>
            </a:p>
          </p:txBody>
        </p:sp>
      </p:grpSp>
      <p:grpSp>
        <p:nvGrpSpPr>
          <p:cNvPr id="142" name="Group 141">
            <a:extLst>
              <a:ext uri="{FF2B5EF4-FFF2-40B4-BE49-F238E27FC236}">
                <a16:creationId xmlns:a16="http://schemas.microsoft.com/office/drawing/2014/main" id="{09D4C2D1-380C-4149-B249-B691F86212CE}"/>
              </a:ext>
            </a:extLst>
          </p:cNvPr>
          <p:cNvGrpSpPr/>
          <p:nvPr/>
        </p:nvGrpSpPr>
        <p:grpSpPr>
          <a:xfrm>
            <a:off x="4784626" y="797357"/>
            <a:ext cx="582650" cy="1004329"/>
            <a:chOff x="4130308" y="996540"/>
            <a:chExt cx="582650" cy="1004329"/>
          </a:xfrm>
        </p:grpSpPr>
        <p:sp>
          <p:nvSpPr>
            <p:cNvPr id="143" name="Freeform 142">
              <a:extLst>
                <a:ext uri="{FF2B5EF4-FFF2-40B4-BE49-F238E27FC236}">
                  <a16:creationId xmlns:a16="http://schemas.microsoft.com/office/drawing/2014/main" id="{5F580721-038A-9547-990F-08C53DDAEDB4}"/>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B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143">
              <a:extLst>
                <a:ext uri="{FF2B5EF4-FFF2-40B4-BE49-F238E27FC236}">
                  <a16:creationId xmlns:a16="http://schemas.microsoft.com/office/drawing/2014/main" id="{22FF556D-9C34-9B4D-9F88-DCB166A963F3}"/>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3D998631-A149-654B-A1EE-DB01CEDDF13F}"/>
                </a:ext>
              </a:extLst>
            </p:cNvPr>
            <p:cNvSpPr/>
            <p:nvPr/>
          </p:nvSpPr>
          <p:spPr>
            <a:xfrm rot="10800000">
              <a:off x="4249854" y="1116086"/>
              <a:ext cx="343557" cy="343558"/>
            </a:xfrm>
            <a:prstGeom prst="ellipse">
              <a:avLst/>
            </a:prstGeom>
            <a:solidFill>
              <a:schemeClr val="bg1"/>
            </a:solidFill>
            <a:ln w="28575">
              <a:solidFill>
                <a:srgbClr val="C48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a:solidFill>
                    <a:schemeClr val="accent3">
                      <a:lumMod val="50000"/>
                    </a:schemeClr>
                  </a:solidFill>
                </a:rPr>
                <a:t>5</a:t>
              </a:r>
            </a:p>
          </p:txBody>
        </p:sp>
      </p:grpSp>
      <p:grpSp>
        <p:nvGrpSpPr>
          <p:cNvPr id="146" name="Group 145">
            <a:extLst>
              <a:ext uri="{FF2B5EF4-FFF2-40B4-BE49-F238E27FC236}">
                <a16:creationId xmlns:a16="http://schemas.microsoft.com/office/drawing/2014/main" id="{E0510709-DC88-3349-924B-12CC101C684D}"/>
              </a:ext>
            </a:extLst>
          </p:cNvPr>
          <p:cNvGrpSpPr/>
          <p:nvPr/>
        </p:nvGrpSpPr>
        <p:grpSpPr>
          <a:xfrm>
            <a:off x="6529585" y="790445"/>
            <a:ext cx="582650" cy="1004329"/>
            <a:chOff x="4130308" y="996540"/>
            <a:chExt cx="582650" cy="1004329"/>
          </a:xfrm>
        </p:grpSpPr>
        <p:sp>
          <p:nvSpPr>
            <p:cNvPr id="147" name="Freeform 146">
              <a:extLst>
                <a:ext uri="{FF2B5EF4-FFF2-40B4-BE49-F238E27FC236}">
                  <a16:creationId xmlns:a16="http://schemas.microsoft.com/office/drawing/2014/main" id="{08C9E986-D0B1-4A42-AFE4-F2DA0F59AC01}"/>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007A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147">
              <a:extLst>
                <a:ext uri="{FF2B5EF4-FFF2-40B4-BE49-F238E27FC236}">
                  <a16:creationId xmlns:a16="http://schemas.microsoft.com/office/drawing/2014/main" id="{DCD41210-B14D-6D4E-B31F-3A4D429E108C}"/>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9755EE52-71F5-344B-9DD4-B67C6924992E}"/>
                </a:ext>
              </a:extLst>
            </p:cNvPr>
            <p:cNvSpPr/>
            <p:nvPr/>
          </p:nvSpPr>
          <p:spPr>
            <a:xfrm rot="10800000">
              <a:off x="4249854" y="1116086"/>
              <a:ext cx="343557" cy="343558"/>
            </a:xfrm>
            <a:prstGeom prst="ellipse">
              <a:avLst/>
            </a:prstGeom>
            <a:solidFill>
              <a:schemeClr val="bg1"/>
            </a:solidFill>
            <a:ln w="28575">
              <a:solidFill>
                <a:srgbClr val="005E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a:solidFill>
                    <a:schemeClr val="accent3">
                      <a:lumMod val="50000"/>
                    </a:schemeClr>
                  </a:solidFill>
                </a:rPr>
                <a:t>7</a:t>
              </a:r>
            </a:p>
          </p:txBody>
        </p:sp>
      </p:grpSp>
      <p:grpSp>
        <p:nvGrpSpPr>
          <p:cNvPr id="150" name="Group 149">
            <a:extLst>
              <a:ext uri="{FF2B5EF4-FFF2-40B4-BE49-F238E27FC236}">
                <a16:creationId xmlns:a16="http://schemas.microsoft.com/office/drawing/2014/main" id="{B38E4555-381E-C64C-8130-AAAF5FFDB5B5}"/>
              </a:ext>
            </a:extLst>
          </p:cNvPr>
          <p:cNvGrpSpPr/>
          <p:nvPr/>
        </p:nvGrpSpPr>
        <p:grpSpPr>
          <a:xfrm rot="10800000">
            <a:off x="5660973" y="5502905"/>
            <a:ext cx="582650" cy="1004329"/>
            <a:chOff x="4130308" y="996540"/>
            <a:chExt cx="582650" cy="1004329"/>
          </a:xfrm>
        </p:grpSpPr>
        <p:sp>
          <p:nvSpPr>
            <p:cNvPr id="151" name="Freeform 150">
              <a:extLst>
                <a:ext uri="{FF2B5EF4-FFF2-40B4-BE49-F238E27FC236}">
                  <a16:creationId xmlns:a16="http://schemas.microsoft.com/office/drawing/2014/main" id="{FF3AC754-1619-E241-B392-DC79C9255191}"/>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7B00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151">
              <a:extLst>
                <a:ext uri="{FF2B5EF4-FFF2-40B4-BE49-F238E27FC236}">
                  <a16:creationId xmlns:a16="http://schemas.microsoft.com/office/drawing/2014/main" id="{AD9F4AE3-68B6-9A4A-9D40-E8DA3791B6BB}"/>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7B332D12-0E15-934B-8F38-B7109290542D}"/>
                </a:ext>
              </a:extLst>
            </p:cNvPr>
            <p:cNvSpPr/>
            <p:nvPr/>
          </p:nvSpPr>
          <p:spPr>
            <a:xfrm rot="10800000">
              <a:off x="4249854" y="1116086"/>
              <a:ext cx="343557" cy="343558"/>
            </a:xfrm>
            <a:prstGeom prst="ellipse">
              <a:avLst/>
            </a:prstGeom>
            <a:solidFill>
              <a:schemeClr val="bg1"/>
            </a:solidFill>
            <a:ln w="28575">
              <a:solidFill>
                <a:srgbClr val="5F00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accent3">
                      <a:lumMod val="50000"/>
                    </a:schemeClr>
                  </a:solidFill>
                </a:rPr>
                <a:t>6</a:t>
              </a:r>
            </a:p>
          </p:txBody>
        </p:sp>
      </p:grpSp>
      <p:grpSp>
        <p:nvGrpSpPr>
          <p:cNvPr id="154" name="Group 153">
            <a:extLst>
              <a:ext uri="{FF2B5EF4-FFF2-40B4-BE49-F238E27FC236}">
                <a16:creationId xmlns:a16="http://schemas.microsoft.com/office/drawing/2014/main" id="{0FBBF896-0545-2A4E-A212-352B301A7683}"/>
              </a:ext>
            </a:extLst>
          </p:cNvPr>
          <p:cNvGrpSpPr/>
          <p:nvPr/>
        </p:nvGrpSpPr>
        <p:grpSpPr>
          <a:xfrm rot="10800000">
            <a:off x="3951795" y="5449564"/>
            <a:ext cx="582650" cy="1004329"/>
            <a:chOff x="4130308" y="996540"/>
            <a:chExt cx="582650" cy="1004329"/>
          </a:xfrm>
        </p:grpSpPr>
        <p:sp>
          <p:nvSpPr>
            <p:cNvPr id="155" name="Freeform 154">
              <a:extLst>
                <a:ext uri="{FF2B5EF4-FFF2-40B4-BE49-F238E27FC236}">
                  <a16:creationId xmlns:a16="http://schemas.microsoft.com/office/drawing/2014/main" id="{985B2F53-F33B-9742-A4D2-080ED29F50A2}"/>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155">
              <a:extLst>
                <a:ext uri="{FF2B5EF4-FFF2-40B4-BE49-F238E27FC236}">
                  <a16:creationId xmlns:a16="http://schemas.microsoft.com/office/drawing/2014/main" id="{DB9CD4AF-A8E3-EC42-ABFF-C9BDCB0F1C2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D714B83B-0F63-6747-AA90-A8179EC41EAC}"/>
                </a:ext>
              </a:extLst>
            </p:cNvPr>
            <p:cNvSpPr/>
            <p:nvPr/>
          </p:nvSpPr>
          <p:spPr>
            <a:xfrm rot="10800000">
              <a:off x="4249854" y="1116086"/>
              <a:ext cx="343557" cy="343558"/>
            </a:xfrm>
            <a:prstGeom prst="ellipse">
              <a:avLst/>
            </a:prstGeom>
            <a:solidFill>
              <a:schemeClr val="bg1"/>
            </a:solidFill>
            <a:ln w="28575">
              <a:solidFill>
                <a:srgbClr val="8A80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accent3">
                      <a:lumMod val="50000"/>
                    </a:schemeClr>
                  </a:solidFill>
                </a:rPr>
                <a:t>4</a:t>
              </a:r>
            </a:p>
          </p:txBody>
        </p:sp>
      </p:grpSp>
      <p:grpSp>
        <p:nvGrpSpPr>
          <p:cNvPr id="158" name="Group 157">
            <a:extLst>
              <a:ext uri="{FF2B5EF4-FFF2-40B4-BE49-F238E27FC236}">
                <a16:creationId xmlns:a16="http://schemas.microsoft.com/office/drawing/2014/main" id="{AAB2E171-6BEB-404B-9AE3-943456A40371}"/>
              </a:ext>
            </a:extLst>
          </p:cNvPr>
          <p:cNvGrpSpPr/>
          <p:nvPr/>
        </p:nvGrpSpPr>
        <p:grpSpPr>
          <a:xfrm rot="10800000">
            <a:off x="2115281" y="5384013"/>
            <a:ext cx="582650" cy="1004329"/>
            <a:chOff x="4130308" y="996540"/>
            <a:chExt cx="582650" cy="1004329"/>
          </a:xfrm>
        </p:grpSpPr>
        <p:sp>
          <p:nvSpPr>
            <p:cNvPr id="159" name="Freeform 158">
              <a:extLst>
                <a:ext uri="{FF2B5EF4-FFF2-40B4-BE49-F238E27FC236}">
                  <a16:creationId xmlns:a16="http://schemas.microsoft.com/office/drawing/2014/main" id="{6F5DC8F4-11CA-B243-B7F6-32EAC0751872}"/>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8CE0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159">
              <a:extLst>
                <a:ext uri="{FF2B5EF4-FFF2-40B4-BE49-F238E27FC236}">
                  <a16:creationId xmlns:a16="http://schemas.microsoft.com/office/drawing/2014/main" id="{63FBDBEC-AEAE-5142-84DB-7EEFDD99379C}"/>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AC6A8671-7AA5-564E-985B-E94F555977FD}"/>
                </a:ext>
              </a:extLst>
            </p:cNvPr>
            <p:cNvSpPr/>
            <p:nvPr/>
          </p:nvSpPr>
          <p:spPr>
            <a:xfrm rot="10800000">
              <a:off x="4249854" y="1116086"/>
              <a:ext cx="343557" cy="343558"/>
            </a:xfrm>
            <a:prstGeom prst="ellipse">
              <a:avLst/>
            </a:prstGeom>
            <a:solidFill>
              <a:schemeClr val="bg1"/>
            </a:solidFill>
            <a:ln w="28575">
              <a:solidFill>
                <a:srgbClr val="6CAC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accent3">
                      <a:lumMod val="50000"/>
                    </a:schemeClr>
                  </a:solidFill>
                </a:rPr>
                <a:t>2</a:t>
              </a:r>
            </a:p>
          </p:txBody>
        </p:sp>
      </p:grpSp>
      <p:grpSp>
        <p:nvGrpSpPr>
          <p:cNvPr id="162" name="Group 161">
            <a:extLst>
              <a:ext uri="{FF2B5EF4-FFF2-40B4-BE49-F238E27FC236}">
                <a16:creationId xmlns:a16="http://schemas.microsoft.com/office/drawing/2014/main" id="{F80B87E3-5600-4C4A-8E6F-4C4923994F9D}"/>
              </a:ext>
            </a:extLst>
          </p:cNvPr>
          <p:cNvGrpSpPr/>
          <p:nvPr/>
        </p:nvGrpSpPr>
        <p:grpSpPr>
          <a:xfrm>
            <a:off x="855735" y="2237408"/>
            <a:ext cx="876921" cy="1477854"/>
            <a:chOff x="1130224" y="2060641"/>
            <a:chExt cx="980053" cy="1477854"/>
          </a:xfrm>
        </p:grpSpPr>
        <p:sp>
          <p:nvSpPr>
            <p:cNvPr id="163" name="Freeform 162">
              <a:extLst>
                <a:ext uri="{FF2B5EF4-FFF2-40B4-BE49-F238E27FC236}">
                  <a16:creationId xmlns:a16="http://schemas.microsoft.com/office/drawing/2014/main" id="{25761F9C-AD54-F341-BBAF-B4AC89EEEA40}"/>
                </a:ext>
              </a:extLst>
            </p:cNvPr>
            <p:cNvSpPr/>
            <p:nvPr/>
          </p:nvSpPr>
          <p:spPr>
            <a:xfrm>
              <a:off x="1812725" y="3221984"/>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4" name="Rectangle 163">
              <a:extLst>
                <a:ext uri="{FF2B5EF4-FFF2-40B4-BE49-F238E27FC236}">
                  <a16:creationId xmlns:a16="http://schemas.microsoft.com/office/drawing/2014/main" id="{8C439117-C096-E94B-9A87-7395223B247E}"/>
                </a:ext>
              </a:extLst>
            </p:cNvPr>
            <p:cNvSpPr/>
            <p:nvPr/>
          </p:nvSpPr>
          <p:spPr>
            <a:xfrm>
              <a:off x="1338605" y="3400431"/>
              <a:ext cx="521178" cy="54709"/>
            </a:xfrm>
            <a:prstGeom prst="rect">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Oval 164">
              <a:extLst>
                <a:ext uri="{FF2B5EF4-FFF2-40B4-BE49-F238E27FC236}">
                  <a16:creationId xmlns:a16="http://schemas.microsoft.com/office/drawing/2014/main" id="{7BFE5F27-258B-B847-88CF-549CCE5BC59A}"/>
                </a:ext>
              </a:extLst>
            </p:cNvPr>
            <p:cNvSpPr/>
            <p:nvPr/>
          </p:nvSpPr>
          <p:spPr>
            <a:xfrm>
              <a:off x="1927095" y="3336567"/>
              <a:ext cx="183182" cy="183182"/>
            </a:xfrm>
            <a:prstGeom prst="ellipse">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6" name="Oval 165">
              <a:extLst>
                <a:ext uri="{FF2B5EF4-FFF2-40B4-BE49-F238E27FC236}">
                  <a16:creationId xmlns:a16="http://schemas.microsoft.com/office/drawing/2014/main" id="{CDFB2088-A346-0749-8BBC-185E62F4310E}"/>
                </a:ext>
              </a:extLst>
            </p:cNvPr>
            <p:cNvSpPr/>
            <p:nvPr/>
          </p:nvSpPr>
          <p:spPr>
            <a:xfrm>
              <a:off x="1130224" y="3317076"/>
              <a:ext cx="221419" cy="221419"/>
            </a:xfrm>
            <a:prstGeom prst="ellipse">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7" name="Rectangle 166">
              <a:extLst>
                <a:ext uri="{FF2B5EF4-FFF2-40B4-BE49-F238E27FC236}">
                  <a16:creationId xmlns:a16="http://schemas.microsoft.com/office/drawing/2014/main" id="{BE9A4103-A90F-9C4C-8598-6F37F1800797}"/>
                </a:ext>
              </a:extLst>
            </p:cNvPr>
            <p:cNvSpPr/>
            <p:nvPr/>
          </p:nvSpPr>
          <p:spPr>
            <a:xfrm rot="5400000">
              <a:off x="1419898" y="2632073"/>
              <a:ext cx="1197574" cy="54709"/>
            </a:xfrm>
            <a:prstGeom prst="rect">
              <a:avLst/>
            </a:prstGeom>
            <a:solidFill>
              <a:srgbClr val="FF5A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68" name="TextBox 167">
            <a:extLst>
              <a:ext uri="{FF2B5EF4-FFF2-40B4-BE49-F238E27FC236}">
                <a16:creationId xmlns:a16="http://schemas.microsoft.com/office/drawing/2014/main" id="{04F68455-70CC-8644-BF26-84D30FDCB2B0}"/>
              </a:ext>
            </a:extLst>
          </p:cNvPr>
          <p:cNvSpPr txBox="1"/>
          <p:nvPr/>
        </p:nvSpPr>
        <p:spPr>
          <a:xfrm rot="16200000">
            <a:off x="504767" y="2414095"/>
            <a:ext cx="1938310" cy="276999"/>
          </a:xfrm>
          <a:prstGeom prst="rect">
            <a:avLst/>
          </a:prstGeom>
          <a:noFill/>
        </p:spPr>
        <p:txBody>
          <a:bodyPr wrap="square" rtlCol="0">
            <a:spAutoFit/>
          </a:bodyPr>
          <a:lstStyle/>
          <a:p>
            <a:r>
              <a:rPr lang="en-US" sz="1200" b="1">
                <a:solidFill>
                  <a:srgbClr val="C44549"/>
                </a:solidFill>
              </a:rPr>
              <a:t>Spring-Summer ‘16</a:t>
            </a:r>
          </a:p>
        </p:txBody>
      </p:sp>
      <p:sp>
        <p:nvSpPr>
          <p:cNvPr id="169" name="TextBox 168">
            <a:extLst>
              <a:ext uri="{FF2B5EF4-FFF2-40B4-BE49-F238E27FC236}">
                <a16:creationId xmlns:a16="http://schemas.microsoft.com/office/drawing/2014/main" id="{C938E56F-7DD3-6241-B7FE-EF26AFD61CE2}"/>
              </a:ext>
            </a:extLst>
          </p:cNvPr>
          <p:cNvSpPr txBox="1"/>
          <p:nvPr/>
        </p:nvSpPr>
        <p:spPr>
          <a:xfrm rot="16200000">
            <a:off x="1635049" y="4271964"/>
            <a:ext cx="1279774" cy="276999"/>
          </a:xfrm>
          <a:prstGeom prst="rect">
            <a:avLst/>
          </a:prstGeom>
          <a:noFill/>
        </p:spPr>
        <p:txBody>
          <a:bodyPr wrap="none" rtlCol="0">
            <a:spAutoFit/>
          </a:bodyPr>
          <a:lstStyle/>
          <a:p>
            <a:pPr algn="r"/>
            <a:r>
              <a:rPr lang="en-US" sz="1200" b="1">
                <a:solidFill>
                  <a:srgbClr val="6CAC57"/>
                </a:solidFill>
              </a:rPr>
              <a:t>Fall-Winter  ‘16</a:t>
            </a:r>
          </a:p>
        </p:txBody>
      </p:sp>
      <p:sp>
        <p:nvSpPr>
          <p:cNvPr id="170" name="TextBox 169">
            <a:extLst>
              <a:ext uri="{FF2B5EF4-FFF2-40B4-BE49-F238E27FC236}">
                <a16:creationId xmlns:a16="http://schemas.microsoft.com/office/drawing/2014/main" id="{B782894A-2AB3-AC43-B656-9595D75216FD}"/>
              </a:ext>
            </a:extLst>
          </p:cNvPr>
          <p:cNvSpPr txBox="1"/>
          <p:nvPr/>
        </p:nvSpPr>
        <p:spPr>
          <a:xfrm rot="16200000">
            <a:off x="3718410" y="4016566"/>
            <a:ext cx="761748" cy="307777"/>
          </a:xfrm>
          <a:prstGeom prst="rect">
            <a:avLst/>
          </a:prstGeom>
          <a:noFill/>
        </p:spPr>
        <p:txBody>
          <a:bodyPr wrap="none" rtlCol="0">
            <a:spAutoFit/>
          </a:bodyPr>
          <a:lstStyle/>
          <a:p>
            <a:pPr algn="r"/>
            <a:r>
              <a:rPr lang="en-US" sz="1400" b="1">
                <a:solidFill>
                  <a:srgbClr val="8A8053"/>
                </a:solidFill>
              </a:rPr>
              <a:t>Fall ‘</a:t>
            </a:r>
            <a:r>
              <a:rPr lang="en-US" sz="1200" b="1">
                <a:solidFill>
                  <a:srgbClr val="8A8053"/>
                </a:solidFill>
              </a:rPr>
              <a:t>17</a:t>
            </a:r>
          </a:p>
        </p:txBody>
      </p:sp>
      <p:sp>
        <p:nvSpPr>
          <p:cNvPr id="171" name="TextBox 170">
            <a:extLst>
              <a:ext uri="{FF2B5EF4-FFF2-40B4-BE49-F238E27FC236}">
                <a16:creationId xmlns:a16="http://schemas.microsoft.com/office/drawing/2014/main" id="{51C85632-5A2B-5941-A3C5-B4675FFFF87F}"/>
              </a:ext>
            </a:extLst>
          </p:cNvPr>
          <p:cNvSpPr txBox="1"/>
          <p:nvPr/>
        </p:nvSpPr>
        <p:spPr>
          <a:xfrm rot="16200000">
            <a:off x="5199171" y="4315248"/>
            <a:ext cx="1276056" cy="276999"/>
          </a:xfrm>
          <a:prstGeom prst="rect">
            <a:avLst/>
          </a:prstGeom>
          <a:noFill/>
        </p:spPr>
        <p:txBody>
          <a:bodyPr wrap="square" rtlCol="0">
            <a:spAutoFit/>
          </a:bodyPr>
          <a:lstStyle/>
          <a:p>
            <a:pPr algn="r"/>
            <a:r>
              <a:rPr lang="en-US" sz="1200" b="1">
                <a:solidFill>
                  <a:srgbClr val="5F003E"/>
                </a:solidFill>
              </a:rPr>
              <a:t>Spring 2018</a:t>
            </a:r>
          </a:p>
        </p:txBody>
      </p:sp>
      <p:grpSp>
        <p:nvGrpSpPr>
          <p:cNvPr id="172" name="Group 171">
            <a:extLst>
              <a:ext uri="{FF2B5EF4-FFF2-40B4-BE49-F238E27FC236}">
                <a16:creationId xmlns:a16="http://schemas.microsoft.com/office/drawing/2014/main" id="{FF382276-D6B9-B84E-988D-8F1C8165F0C5}"/>
              </a:ext>
            </a:extLst>
          </p:cNvPr>
          <p:cNvGrpSpPr/>
          <p:nvPr/>
        </p:nvGrpSpPr>
        <p:grpSpPr>
          <a:xfrm>
            <a:off x="2398817" y="2152454"/>
            <a:ext cx="1066779" cy="1573059"/>
            <a:chOff x="2845933" y="2063281"/>
            <a:chExt cx="953960" cy="1456468"/>
          </a:xfrm>
        </p:grpSpPr>
        <p:sp>
          <p:nvSpPr>
            <p:cNvPr id="173" name="Freeform 172">
              <a:extLst>
                <a:ext uri="{FF2B5EF4-FFF2-40B4-BE49-F238E27FC236}">
                  <a16:creationId xmlns:a16="http://schemas.microsoft.com/office/drawing/2014/main" id="{D01CE06D-E1A3-F645-A8F3-6D998D7890B0}"/>
                </a:ext>
              </a:extLst>
            </p:cNvPr>
            <p:cNvSpPr/>
            <p:nvPr/>
          </p:nvSpPr>
          <p:spPr>
            <a:xfrm rot="10800000" flipH="1" flipV="1">
              <a:off x="350268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4" name="Oval 173">
              <a:extLst>
                <a:ext uri="{FF2B5EF4-FFF2-40B4-BE49-F238E27FC236}">
                  <a16:creationId xmlns:a16="http://schemas.microsoft.com/office/drawing/2014/main" id="{71DAE26F-A3AB-004B-9692-19EDB9005B2C}"/>
                </a:ext>
              </a:extLst>
            </p:cNvPr>
            <p:cNvSpPr/>
            <p:nvPr/>
          </p:nvSpPr>
          <p:spPr>
            <a:xfrm rot="10800000" flipH="1" flipV="1">
              <a:off x="3616923" y="3336890"/>
              <a:ext cx="182970" cy="182859"/>
            </a:xfrm>
            <a:prstGeom prst="ellipse">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Freeform 174">
              <a:extLst>
                <a:ext uri="{FF2B5EF4-FFF2-40B4-BE49-F238E27FC236}">
                  <a16:creationId xmlns:a16="http://schemas.microsoft.com/office/drawing/2014/main" id="{AC8972F3-36B2-4048-9962-3EC03E33CB2A}"/>
                </a:ext>
              </a:extLst>
            </p:cNvPr>
            <p:cNvSpPr/>
            <p:nvPr/>
          </p:nvSpPr>
          <p:spPr>
            <a:xfrm rot="10800000" flipV="1">
              <a:off x="284593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76" name="Rectangle 175">
              <a:extLst>
                <a:ext uri="{FF2B5EF4-FFF2-40B4-BE49-F238E27FC236}">
                  <a16:creationId xmlns:a16="http://schemas.microsoft.com/office/drawing/2014/main" id="{1592BFEC-9CD9-5D4B-B209-37DBFC6326CC}"/>
                </a:ext>
              </a:extLst>
            </p:cNvPr>
            <p:cNvSpPr/>
            <p:nvPr/>
          </p:nvSpPr>
          <p:spPr>
            <a:xfrm rot="10800000" flipV="1">
              <a:off x="3032191" y="3400643"/>
              <a:ext cx="521178" cy="54612"/>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7" name="Rectangle 176">
              <a:extLst>
                <a:ext uri="{FF2B5EF4-FFF2-40B4-BE49-F238E27FC236}">
                  <a16:creationId xmlns:a16="http://schemas.microsoft.com/office/drawing/2014/main" id="{FB9CE0DF-63BB-7749-B7A7-285A99FF8F0B}"/>
                </a:ext>
              </a:extLst>
            </p:cNvPr>
            <p:cNvSpPr/>
            <p:nvPr/>
          </p:nvSpPr>
          <p:spPr>
            <a:xfrm rot="16200000" flipH="1" flipV="1">
              <a:off x="3110677" y="2633688"/>
              <a:ext cx="1195459" cy="54645"/>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78" name="TextBox 177">
            <a:extLst>
              <a:ext uri="{FF2B5EF4-FFF2-40B4-BE49-F238E27FC236}">
                <a16:creationId xmlns:a16="http://schemas.microsoft.com/office/drawing/2014/main" id="{EA7F9E21-A56E-E542-9F76-1EEB9D9131B2}"/>
              </a:ext>
            </a:extLst>
          </p:cNvPr>
          <p:cNvSpPr txBox="1"/>
          <p:nvPr/>
        </p:nvSpPr>
        <p:spPr>
          <a:xfrm rot="16200000">
            <a:off x="2220655" y="2322079"/>
            <a:ext cx="2012471" cy="276999"/>
          </a:xfrm>
          <a:prstGeom prst="rect">
            <a:avLst/>
          </a:prstGeom>
          <a:noFill/>
        </p:spPr>
        <p:txBody>
          <a:bodyPr wrap="square" rtlCol="0">
            <a:spAutoFit/>
          </a:bodyPr>
          <a:lstStyle/>
          <a:p>
            <a:r>
              <a:rPr lang="en-US" sz="1200" b="1">
                <a:solidFill>
                  <a:srgbClr val="C4836F"/>
                </a:solidFill>
              </a:rPr>
              <a:t>Spring- Summer ‘17</a:t>
            </a:r>
          </a:p>
        </p:txBody>
      </p:sp>
      <p:sp>
        <p:nvSpPr>
          <p:cNvPr id="179" name="TextBox 178">
            <a:extLst>
              <a:ext uri="{FF2B5EF4-FFF2-40B4-BE49-F238E27FC236}">
                <a16:creationId xmlns:a16="http://schemas.microsoft.com/office/drawing/2014/main" id="{A629CB5A-180A-A84E-9A74-CE3D8262D011}"/>
              </a:ext>
            </a:extLst>
          </p:cNvPr>
          <p:cNvSpPr txBox="1"/>
          <p:nvPr/>
        </p:nvSpPr>
        <p:spPr>
          <a:xfrm rot="16200000">
            <a:off x="4244387" y="2706583"/>
            <a:ext cx="1234202" cy="276999"/>
          </a:xfrm>
          <a:prstGeom prst="rect">
            <a:avLst/>
          </a:prstGeom>
          <a:noFill/>
        </p:spPr>
        <p:txBody>
          <a:bodyPr wrap="square" rtlCol="0">
            <a:spAutoFit/>
          </a:bodyPr>
          <a:lstStyle/>
          <a:p>
            <a:r>
              <a:rPr lang="en-US" sz="1200" b="1">
                <a:solidFill>
                  <a:srgbClr val="C48A00"/>
                </a:solidFill>
              </a:rPr>
              <a:t>Winter ‘17</a:t>
            </a:r>
          </a:p>
        </p:txBody>
      </p:sp>
      <p:sp>
        <p:nvSpPr>
          <p:cNvPr id="180" name="TextBox 179">
            <a:extLst>
              <a:ext uri="{FF2B5EF4-FFF2-40B4-BE49-F238E27FC236}">
                <a16:creationId xmlns:a16="http://schemas.microsoft.com/office/drawing/2014/main" id="{E41FC569-C2ED-9B4A-BA46-FAE1961F387B}"/>
              </a:ext>
            </a:extLst>
          </p:cNvPr>
          <p:cNvSpPr txBox="1"/>
          <p:nvPr/>
        </p:nvSpPr>
        <p:spPr>
          <a:xfrm rot="16200000">
            <a:off x="5851005" y="2573785"/>
            <a:ext cx="1628309" cy="276999"/>
          </a:xfrm>
          <a:prstGeom prst="rect">
            <a:avLst/>
          </a:prstGeom>
          <a:noFill/>
        </p:spPr>
        <p:txBody>
          <a:bodyPr wrap="square" rtlCol="0">
            <a:spAutoFit/>
          </a:bodyPr>
          <a:lstStyle/>
          <a:p>
            <a:r>
              <a:rPr lang="en-US" sz="1200" b="1">
                <a:solidFill>
                  <a:srgbClr val="005E68"/>
                </a:solidFill>
              </a:rPr>
              <a:t>Fall-Winter 2018</a:t>
            </a:r>
          </a:p>
        </p:txBody>
      </p:sp>
      <p:grpSp>
        <p:nvGrpSpPr>
          <p:cNvPr id="181" name="Group 180">
            <a:extLst>
              <a:ext uri="{FF2B5EF4-FFF2-40B4-BE49-F238E27FC236}">
                <a16:creationId xmlns:a16="http://schemas.microsoft.com/office/drawing/2014/main" id="{6876E18F-CF39-8842-B265-E1616692986D}"/>
              </a:ext>
            </a:extLst>
          </p:cNvPr>
          <p:cNvGrpSpPr/>
          <p:nvPr/>
        </p:nvGrpSpPr>
        <p:grpSpPr>
          <a:xfrm>
            <a:off x="665534" y="1473123"/>
            <a:ext cx="846194" cy="1645408"/>
            <a:chOff x="2096056" y="3848336"/>
            <a:chExt cx="846194" cy="1645408"/>
          </a:xfrm>
        </p:grpSpPr>
        <p:sp>
          <p:nvSpPr>
            <p:cNvPr id="182" name="Rectangle 181">
              <a:extLst>
                <a:ext uri="{FF2B5EF4-FFF2-40B4-BE49-F238E27FC236}">
                  <a16:creationId xmlns:a16="http://schemas.microsoft.com/office/drawing/2014/main" id="{EA73E25C-E97F-224D-856F-867AB16B53F8}"/>
                </a:ext>
              </a:extLst>
            </p:cNvPr>
            <p:cNvSpPr/>
            <p:nvPr/>
          </p:nvSpPr>
          <p:spPr>
            <a:xfrm>
              <a:off x="2178731" y="4231860"/>
              <a:ext cx="702087" cy="1261884"/>
            </a:xfrm>
            <a:prstGeom prst="rect">
              <a:avLst/>
            </a:prstGeom>
          </p:spPr>
          <p:txBody>
            <a:bodyPr wrap="square">
              <a:spAutoFit/>
            </a:bodyPr>
            <a:lstStyle/>
            <a:p>
              <a:endParaRPr lang="en-US" sz="400"/>
            </a:p>
            <a:p>
              <a:r>
                <a:rPr lang="en-US" sz="1200" b="1">
                  <a:solidFill>
                    <a:srgbClr val="C44549"/>
                  </a:solidFill>
                </a:rPr>
                <a:t>Taking part in     2016 </a:t>
              </a:r>
            </a:p>
            <a:p>
              <a:r>
                <a:rPr lang="en-US" sz="1200" b="1">
                  <a:solidFill>
                    <a:srgbClr val="C44549"/>
                  </a:solidFill>
                </a:rPr>
                <a:t>OECD </a:t>
              </a:r>
            </a:p>
            <a:p>
              <a:r>
                <a:rPr lang="en-US" sz="1200" b="1">
                  <a:solidFill>
                    <a:srgbClr val="C44549"/>
                  </a:solidFill>
                </a:rPr>
                <a:t>PB </a:t>
              </a:r>
            </a:p>
            <a:p>
              <a:r>
                <a:rPr lang="en-US" sz="1200" b="1">
                  <a:solidFill>
                    <a:srgbClr val="C44549"/>
                  </a:solidFill>
                </a:rPr>
                <a:t>Survey</a:t>
              </a:r>
            </a:p>
          </p:txBody>
        </p:sp>
        <p:sp>
          <p:nvSpPr>
            <p:cNvPr id="183" name="Rectangle 182">
              <a:extLst>
                <a:ext uri="{FF2B5EF4-FFF2-40B4-BE49-F238E27FC236}">
                  <a16:creationId xmlns:a16="http://schemas.microsoft.com/office/drawing/2014/main" id="{C8DC8AD8-96DB-164B-86F5-1CB7F3AB7C56}"/>
                </a:ext>
              </a:extLst>
            </p:cNvPr>
            <p:cNvSpPr/>
            <p:nvPr/>
          </p:nvSpPr>
          <p:spPr>
            <a:xfrm>
              <a:off x="2096056" y="3848336"/>
              <a:ext cx="846194" cy="523220"/>
            </a:xfrm>
            <a:prstGeom prst="rect">
              <a:avLst/>
            </a:prstGeom>
          </p:spPr>
          <p:txBody>
            <a:bodyPr wrap="none">
              <a:spAutoFit/>
            </a:bodyPr>
            <a:lstStyle/>
            <a:p>
              <a:r>
                <a:rPr lang="en-US" sz="1400" b="1">
                  <a:solidFill>
                    <a:schemeClr val="accent2">
                      <a:lumMod val="50000"/>
                    </a:schemeClr>
                  </a:solidFill>
                </a:rPr>
                <a:t> Taking </a:t>
              </a:r>
            </a:p>
            <a:p>
              <a:r>
                <a:rPr lang="en-US" sz="1400" b="1">
                  <a:solidFill>
                    <a:schemeClr val="accent2">
                      <a:lumMod val="50000"/>
                    </a:schemeClr>
                  </a:solidFill>
                </a:rPr>
                <a:t>  Stock </a:t>
              </a:r>
            </a:p>
          </p:txBody>
        </p:sp>
      </p:grpSp>
      <p:sp>
        <p:nvSpPr>
          <p:cNvPr id="184" name="Rectangle 183">
            <a:extLst>
              <a:ext uri="{FF2B5EF4-FFF2-40B4-BE49-F238E27FC236}">
                <a16:creationId xmlns:a16="http://schemas.microsoft.com/office/drawing/2014/main" id="{C3844BD7-5E06-AD4C-9C1E-BD7DE0E33EA4}"/>
              </a:ext>
            </a:extLst>
          </p:cNvPr>
          <p:cNvSpPr/>
          <p:nvPr/>
        </p:nvSpPr>
        <p:spPr>
          <a:xfrm>
            <a:off x="1979411" y="961140"/>
            <a:ext cx="1464522" cy="738664"/>
          </a:xfrm>
          <a:prstGeom prst="rect">
            <a:avLst/>
          </a:prstGeom>
        </p:spPr>
        <p:txBody>
          <a:bodyPr wrap="square">
            <a:spAutoFit/>
          </a:bodyPr>
          <a:lstStyle/>
          <a:p>
            <a:r>
              <a:rPr lang="en-US" sz="1400" b="1">
                <a:solidFill>
                  <a:schemeClr val="accent2">
                    <a:lumMod val="60000"/>
                    <a:lumOff val="40000"/>
                  </a:schemeClr>
                </a:solidFill>
              </a:rPr>
              <a:t>Country          Cases &amp; KP</a:t>
            </a:r>
          </a:p>
          <a:p>
            <a:r>
              <a:rPr lang="en-US" sz="1400" b="1">
                <a:solidFill>
                  <a:schemeClr val="accent2">
                    <a:lumMod val="60000"/>
                    <a:lumOff val="40000"/>
                  </a:schemeClr>
                </a:solidFill>
              </a:rPr>
              <a:t>Decision</a:t>
            </a:r>
          </a:p>
        </p:txBody>
      </p:sp>
      <p:sp>
        <p:nvSpPr>
          <p:cNvPr id="185" name="Rectangle 184">
            <a:extLst>
              <a:ext uri="{FF2B5EF4-FFF2-40B4-BE49-F238E27FC236}">
                <a16:creationId xmlns:a16="http://schemas.microsoft.com/office/drawing/2014/main" id="{AA1282AE-F2D4-FD4E-9645-FCA2075B998E}"/>
              </a:ext>
            </a:extLst>
          </p:cNvPr>
          <p:cNvSpPr/>
          <p:nvPr/>
        </p:nvSpPr>
        <p:spPr>
          <a:xfrm>
            <a:off x="3655655" y="973915"/>
            <a:ext cx="2119702" cy="523220"/>
          </a:xfrm>
          <a:prstGeom prst="rect">
            <a:avLst/>
          </a:prstGeom>
        </p:spPr>
        <p:txBody>
          <a:bodyPr wrap="square">
            <a:spAutoFit/>
          </a:bodyPr>
          <a:lstStyle/>
          <a:p>
            <a:r>
              <a:rPr lang="en-US" sz="1400" b="1">
                <a:solidFill>
                  <a:srgbClr val="FFC000"/>
                </a:solidFill>
              </a:rPr>
              <a:t>Report for </a:t>
            </a:r>
          </a:p>
          <a:p>
            <a:r>
              <a:rPr lang="en-US" sz="1400" b="1">
                <a:solidFill>
                  <a:srgbClr val="FFC000"/>
                </a:solidFill>
              </a:rPr>
              <a:t>KP on PIs</a:t>
            </a:r>
          </a:p>
        </p:txBody>
      </p:sp>
      <p:sp>
        <p:nvSpPr>
          <p:cNvPr id="186" name="Rectangle 185">
            <a:extLst>
              <a:ext uri="{FF2B5EF4-FFF2-40B4-BE49-F238E27FC236}">
                <a16:creationId xmlns:a16="http://schemas.microsoft.com/office/drawing/2014/main" id="{467CBDE5-E9CE-894D-835B-F5E7D031D201}"/>
              </a:ext>
            </a:extLst>
          </p:cNvPr>
          <p:cNvSpPr/>
          <p:nvPr/>
        </p:nvSpPr>
        <p:spPr>
          <a:xfrm>
            <a:off x="1701514" y="1630655"/>
            <a:ext cx="1796002" cy="1938992"/>
          </a:xfrm>
          <a:prstGeom prst="rect">
            <a:avLst/>
          </a:prstGeom>
        </p:spPr>
        <p:txBody>
          <a:bodyPr wrap="square">
            <a:spAutoFit/>
          </a:bodyPr>
          <a:lstStyle/>
          <a:p>
            <a:endParaRPr lang="en-US" sz="400"/>
          </a:p>
          <a:p>
            <a:r>
              <a:rPr lang="en-US" sz="1200" b="1">
                <a:solidFill>
                  <a:srgbClr val="C44549"/>
                </a:solidFill>
              </a:rPr>
              <a:t>Examining 5   PEMPAL countries</a:t>
            </a:r>
          </a:p>
          <a:p>
            <a:endParaRPr lang="en-US" sz="400"/>
          </a:p>
          <a:p>
            <a:r>
              <a:rPr lang="en-US" sz="1200" b="1">
                <a:solidFill>
                  <a:srgbClr val="C44549"/>
                </a:solidFill>
              </a:rPr>
              <a:t>Presenting survey results to OECD CESEE  SBO</a:t>
            </a:r>
          </a:p>
          <a:p>
            <a:endParaRPr lang="en-US" sz="400"/>
          </a:p>
          <a:p>
            <a:r>
              <a:rPr lang="en-US" sz="1200"/>
              <a:t>Decision to work on </a:t>
            </a:r>
          </a:p>
          <a:p>
            <a:r>
              <a:rPr lang="en-US" sz="1200"/>
              <a:t>KP on performance indicators (PIs)</a:t>
            </a:r>
          </a:p>
          <a:p>
            <a:r>
              <a:rPr lang="en-US" sz="1200"/>
              <a:t> </a:t>
            </a:r>
          </a:p>
        </p:txBody>
      </p:sp>
      <p:sp>
        <p:nvSpPr>
          <p:cNvPr id="187" name="Rectangle 186">
            <a:extLst>
              <a:ext uri="{FF2B5EF4-FFF2-40B4-BE49-F238E27FC236}">
                <a16:creationId xmlns:a16="http://schemas.microsoft.com/office/drawing/2014/main" id="{BBF93327-AC86-F342-892C-74DF441E422A}"/>
              </a:ext>
            </a:extLst>
          </p:cNvPr>
          <p:cNvSpPr/>
          <p:nvPr/>
        </p:nvSpPr>
        <p:spPr>
          <a:xfrm>
            <a:off x="1015557" y="3782872"/>
            <a:ext cx="1306768" cy="738664"/>
          </a:xfrm>
          <a:prstGeom prst="rect">
            <a:avLst/>
          </a:prstGeom>
        </p:spPr>
        <p:txBody>
          <a:bodyPr wrap="none">
            <a:spAutoFit/>
          </a:bodyPr>
          <a:lstStyle/>
          <a:p>
            <a:r>
              <a:rPr lang="en-US" sz="1400" b="1">
                <a:solidFill>
                  <a:srgbClr val="00B050"/>
                </a:solidFill>
              </a:rPr>
              <a:t>International </a:t>
            </a:r>
          </a:p>
          <a:p>
            <a:r>
              <a:rPr lang="en-US" sz="1400" b="1">
                <a:solidFill>
                  <a:srgbClr val="00B050"/>
                </a:solidFill>
              </a:rPr>
              <a:t>Practices </a:t>
            </a:r>
          </a:p>
          <a:p>
            <a:r>
              <a:rPr lang="en-US" sz="1400" b="1">
                <a:solidFill>
                  <a:srgbClr val="00B050"/>
                </a:solidFill>
              </a:rPr>
              <a:t>Review</a:t>
            </a:r>
          </a:p>
        </p:txBody>
      </p:sp>
      <p:sp>
        <p:nvSpPr>
          <p:cNvPr id="188" name="Rectangle 187">
            <a:extLst>
              <a:ext uri="{FF2B5EF4-FFF2-40B4-BE49-F238E27FC236}">
                <a16:creationId xmlns:a16="http://schemas.microsoft.com/office/drawing/2014/main" id="{6BEB6A0F-0075-AE4E-9300-7723333D2633}"/>
              </a:ext>
            </a:extLst>
          </p:cNvPr>
          <p:cNvSpPr/>
          <p:nvPr/>
        </p:nvSpPr>
        <p:spPr>
          <a:xfrm>
            <a:off x="1019133" y="4470858"/>
            <a:ext cx="1503821" cy="1815882"/>
          </a:xfrm>
          <a:prstGeom prst="rect">
            <a:avLst/>
          </a:prstGeom>
        </p:spPr>
        <p:txBody>
          <a:bodyPr wrap="square">
            <a:spAutoFit/>
          </a:bodyPr>
          <a:lstStyle/>
          <a:p>
            <a:r>
              <a:rPr lang="en-US" sz="1200"/>
              <a:t>Attending OECD P&amp;R meeting</a:t>
            </a:r>
          </a:p>
          <a:p>
            <a:endParaRPr lang="en-US" sz="400"/>
          </a:p>
          <a:p>
            <a:r>
              <a:rPr lang="en-US" sz="1200"/>
              <a:t>Workshop to </a:t>
            </a:r>
          </a:p>
          <a:p>
            <a:r>
              <a:rPr lang="en-US" sz="1200" b="1">
                <a:solidFill>
                  <a:srgbClr val="C44549"/>
                </a:solidFill>
              </a:rPr>
              <a:t>review latest</a:t>
            </a:r>
          </a:p>
          <a:p>
            <a:r>
              <a:rPr lang="en-US" sz="1200" b="1">
                <a:solidFill>
                  <a:srgbClr val="C44549"/>
                </a:solidFill>
              </a:rPr>
              <a:t>WB research,  French, Irish</a:t>
            </a:r>
          </a:p>
          <a:p>
            <a:r>
              <a:rPr lang="en-US" sz="1200" b="1">
                <a:solidFill>
                  <a:srgbClr val="C44549"/>
                </a:solidFill>
              </a:rPr>
              <a:t>and Dutch</a:t>
            </a:r>
          </a:p>
          <a:p>
            <a:r>
              <a:rPr lang="en-US" sz="1200" b="1">
                <a:solidFill>
                  <a:srgbClr val="C44549"/>
                </a:solidFill>
              </a:rPr>
              <a:t>experience</a:t>
            </a:r>
          </a:p>
          <a:p>
            <a:endParaRPr lang="en-US" sz="1200"/>
          </a:p>
        </p:txBody>
      </p:sp>
      <p:sp>
        <p:nvSpPr>
          <p:cNvPr id="189" name="Rectangle 188">
            <a:extLst>
              <a:ext uri="{FF2B5EF4-FFF2-40B4-BE49-F238E27FC236}">
                <a16:creationId xmlns:a16="http://schemas.microsoft.com/office/drawing/2014/main" id="{88B69025-3638-8842-9A47-5ABB3DD65C87}"/>
              </a:ext>
            </a:extLst>
          </p:cNvPr>
          <p:cNvSpPr/>
          <p:nvPr/>
        </p:nvSpPr>
        <p:spPr>
          <a:xfrm>
            <a:off x="2622016" y="3793588"/>
            <a:ext cx="1362314" cy="523220"/>
          </a:xfrm>
          <a:prstGeom prst="rect">
            <a:avLst/>
          </a:prstGeom>
        </p:spPr>
        <p:txBody>
          <a:bodyPr wrap="square">
            <a:spAutoFit/>
          </a:bodyPr>
          <a:lstStyle/>
          <a:p>
            <a:r>
              <a:rPr lang="en-US" sz="1400" b="1">
                <a:solidFill>
                  <a:schemeClr val="bg2">
                    <a:lumMod val="50000"/>
                  </a:schemeClr>
                </a:solidFill>
              </a:rPr>
              <a:t>Work on KP on PIs</a:t>
            </a:r>
          </a:p>
        </p:txBody>
      </p:sp>
      <p:sp>
        <p:nvSpPr>
          <p:cNvPr id="190" name="Rectangle 189">
            <a:extLst>
              <a:ext uri="{FF2B5EF4-FFF2-40B4-BE49-F238E27FC236}">
                <a16:creationId xmlns:a16="http://schemas.microsoft.com/office/drawing/2014/main" id="{431D993C-2017-404B-B43B-92B95565F7A7}"/>
              </a:ext>
            </a:extLst>
          </p:cNvPr>
          <p:cNvSpPr/>
          <p:nvPr/>
        </p:nvSpPr>
        <p:spPr>
          <a:xfrm>
            <a:off x="2618152" y="4257041"/>
            <a:ext cx="1693582" cy="3046988"/>
          </a:xfrm>
          <a:prstGeom prst="rect">
            <a:avLst/>
          </a:prstGeom>
        </p:spPr>
        <p:txBody>
          <a:bodyPr wrap="square">
            <a:spAutoFit/>
          </a:bodyPr>
          <a:lstStyle/>
          <a:p>
            <a:r>
              <a:rPr lang="en-US" sz="1200" b="1">
                <a:solidFill>
                  <a:srgbClr val="C44549"/>
                </a:solidFill>
              </a:rPr>
              <a:t>Collecting PIs  </a:t>
            </a:r>
          </a:p>
          <a:p>
            <a:r>
              <a:rPr lang="en-US" sz="1200"/>
              <a:t>from 9 countries </a:t>
            </a:r>
          </a:p>
          <a:p>
            <a:endParaRPr lang="en-US" sz="400"/>
          </a:p>
          <a:p>
            <a:r>
              <a:rPr lang="en-US" sz="1200" b="1">
                <a:solidFill>
                  <a:srgbClr val="C44549"/>
                </a:solidFill>
              </a:rPr>
              <a:t>Workshop to </a:t>
            </a:r>
          </a:p>
          <a:p>
            <a:r>
              <a:rPr lang="en-US" sz="1200" b="1">
                <a:solidFill>
                  <a:srgbClr val="C44549"/>
                </a:solidFill>
              </a:rPr>
              <a:t>define 10 criteria</a:t>
            </a:r>
            <a:r>
              <a:rPr lang="en-US" sz="1200"/>
              <a:t> </a:t>
            </a:r>
          </a:p>
          <a:p>
            <a:r>
              <a:rPr lang="en-US" sz="1200"/>
              <a:t>for analyzing PIs</a:t>
            </a:r>
          </a:p>
          <a:p>
            <a:endParaRPr lang="en-US" sz="400"/>
          </a:p>
          <a:p>
            <a:r>
              <a:rPr lang="en-US" sz="1200"/>
              <a:t>Attending OECD </a:t>
            </a:r>
          </a:p>
          <a:p>
            <a:pPr marL="11113" indent="-11113"/>
            <a:r>
              <a:rPr lang="en-US" sz="1200"/>
              <a:t>P&amp;R meeting and          </a:t>
            </a:r>
            <a:r>
              <a:rPr lang="en-US" sz="1200" b="1">
                <a:solidFill>
                  <a:srgbClr val="C44549"/>
                </a:solidFill>
              </a:rPr>
              <a:t>presenting </a:t>
            </a:r>
          </a:p>
          <a:p>
            <a:r>
              <a:rPr lang="en-US" sz="1200" b="1">
                <a:solidFill>
                  <a:srgbClr val="C44549"/>
                </a:solidFill>
              </a:rPr>
              <a:t>preliminary</a:t>
            </a:r>
          </a:p>
          <a:p>
            <a:r>
              <a:rPr lang="en-US" sz="1200" b="1">
                <a:solidFill>
                  <a:srgbClr val="C44549"/>
                </a:solidFill>
              </a:rPr>
              <a:t>findings on PIs     and country case</a:t>
            </a:r>
          </a:p>
          <a:p>
            <a:r>
              <a:rPr lang="en-US" sz="1200" b="1">
                <a:solidFill>
                  <a:srgbClr val="C44549"/>
                </a:solidFill>
              </a:rPr>
              <a:t>of Russia</a:t>
            </a:r>
          </a:p>
          <a:p>
            <a:endParaRPr lang="en-US" sz="1200"/>
          </a:p>
          <a:p>
            <a:endParaRPr lang="en-US" sz="1200"/>
          </a:p>
          <a:p>
            <a:endParaRPr lang="en-US" sz="400"/>
          </a:p>
          <a:p>
            <a:endParaRPr lang="en-US" sz="1200"/>
          </a:p>
        </p:txBody>
      </p:sp>
      <p:sp>
        <p:nvSpPr>
          <p:cNvPr id="191" name="Rectangle 190">
            <a:extLst>
              <a:ext uri="{FF2B5EF4-FFF2-40B4-BE49-F238E27FC236}">
                <a16:creationId xmlns:a16="http://schemas.microsoft.com/office/drawing/2014/main" id="{2565AE25-3C77-6C4A-889E-E167E365DF2C}"/>
              </a:ext>
            </a:extLst>
          </p:cNvPr>
          <p:cNvSpPr/>
          <p:nvPr/>
        </p:nvSpPr>
        <p:spPr>
          <a:xfrm>
            <a:off x="3612737" y="1559373"/>
            <a:ext cx="1490305" cy="2062103"/>
          </a:xfrm>
          <a:prstGeom prst="rect">
            <a:avLst/>
          </a:prstGeom>
        </p:spPr>
        <p:txBody>
          <a:bodyPr wrap="square">
            <a:spAutoFit/>
          </a:bodyPr>
          <a:lstStyle/>
          <a:p>
            <a:r>
              <a:rPr lang="en-US" sz="1200"/>
              <a:t>Collecting further data on health and education PIs</a:t>
            </a:r>
          </a:p>
          <a:p>
            <a:endParaRPr lang="en-US" sz="400">
              <a:solidFill>
                <a:prstClr val="black"/>
              </a:solidFill>
            </a:endParaRPr>
          </a:p>
          <a:p>
            <a:r>
              <a:rPr lang="en-US" sz="1200">
                <a:solidFill>
                  <a:prstClr val="black"/>
                </a:solidFill>
              </a:rPr>
              <a:t>Preparation of the </a:t>
            </a:r>
            <a:r>
              <a:rPr lang="en-US" sz="1200" b="1">
                <a:solidFill>
                  <a:srgbClr val="C44549"/>
                </a:solidFill>
              </a:rPr>
              <a:t>report </a:t>
            </a:r>
            <a:r>
              <a:rPr lang="en-US" sz="1200" b="1" i="1">
                <a:solidFill>
                  <a:srgbClr val="C44549"/>
                </a:solidFill>
              </a:rPr>
              <a:t>PIs in </a:t>
            </a:r>
          </a:p>
          <a:p>
            <a:r>
              <a:rPr lang="en-US" sz="1200" b="1" i="1">
                <a:solidFill>
                  <a:srgbClr val="C44549"/>
                </a:solidFill>
              </a:rPr>
              <a:t>PEMPAL Countries: Trends and Challenges </a:t>
            </a:r>
          </a:p>
          <a:p>
            <a:endParaRPr lang="en-US" sz="400"/>
          </a:p>
          <a:p>
            <a:endParaRPr lang="en-US" sz="1200"/>
          </a:p>
        </p:txBody>
      </p:sp>
      <p:sp>
        <p:nvSpPr>
          <p:cNvPr id="192" name="Rectangle 191">
            <a:extLst>
              <a:ext uri="{FF2B5EF4-FFF2-40B4-BE49-F238E27FC236}">
                <a16:creationId xmlns:a16="http://schemas.microsoft.com/office/drawing/2014/main" id="{43388CBA-30E7-0241-98D5-CBFA8F4E292B}"/>
              </a:ext>
            </a:extLst>
          </p:cNvPr>
          <p:cNvSpPr/>
          <p:nvPr/>
        </p:nvSpPr>
        <p:spPr>
          <a:xfrm>
            <a:off x="5317112" y="971920"/>
            <a:ext cx="1851962" cy="738664"/>
          </a:xfrm>
          <a:prstGeom prst="rect">
            <a:avLst/>
          </a:prstGeom>
        </p:spPr>
        <p:txBody>
          <a:bodyPr wrap="square">
            <a:spAutoFit/>
          </a:bodyPr>
          <a:lstStyle/>
          <a:p>
            <a:r>
              <a:rPr lang="en-US" sz="1400" b="1">
                <a:solidFill>
                  <a:schemeClr val="accent5">
                    <a:lumMod val="50000"/>
                  </a:schemeClr>
                </a:solidFill>
              </a:rPr>
              <a:t>Participation </a:t>
            </a:r>
          </a:p>
          <a:p>
            <a:r>
              <a:rPr lang="en-US" sz="1400" b="1">
                <a:solidFill>
                  <a:schemeClr val="accent5">
                    <a:lumMod val="50000"/>
                  </a:schemeClr>
                </a:solidFill>
              </a:rPr>
              <a:t>in 2018 OECD </a:t>
            </a:r>
          </a:p>
          <a:p>
            <a:r>
              <a:rPr lang="en-US" sz="1400" b="1">
                <a:solidFill>
                  <a:schemeClr val="accent5">
                    <a:lumMod val="50000"/>
                  </a:schemeClr>
                </a:solidFill>
              </a:rPr>
              <a:t>PB Survey</a:t>
            </a:r>
          </a:p>
        </p:txBody>
      </p:sp>
      <p:sp>
        <p:nvSpPr>
          <p:cNvPr id="193" name="Rectangle 192">
            <a:extLst>
              <a:ext uri="{FF2B5EF4-FFF2-40B4-BE49-F238E27FC236}">
                <a16:creationId xmlns:a16="http://schemas.microsoft.com/office/drawing/2014/main" id="{DE8250E3-7027-BB49-842E-49D4525811FF}"/>
              </a:ext>
            </a:extLst>
          </p:cNvPr>
          <p:cNvSpPr/>
          <p:nvPr/>
        </p:nvSpPr>
        <p:spPr>
          <a:xfrm>
            <a:off x="4466986" y="3813821"/>
            <a:ext cx="1939089" cy="954107"/>
          </a:xfrm>
          <a:prstGeom prst="rect">
            <a:avLst/>
          </a:prstGeom>
        </p:spPr>
        <p:txBody>
          <a:bodyPr wrap="square">
            <a:spAutoFit/>
          </a:bodyPr>
          <a:lstStyle/>
          <a:p>
            <a:r>
              <a:rPr lang="en-US" sz="1400" b="1">
                <a:solidFill>
                  <a:schemeClr val="accent2">
                    <a:lumMod val="50000"/>
                  </a:schemeClr>
                </a:solidFill>
              </a:rPr>
              <a:t>Examining PB </a:t>
            </a:r>
          </a:p>
          <a:p>
            <a:r>
              <a:rPr lang="en-US" sz="1400" b="1">
                <a:solidFill>
                  <a:schemeClr val="accent2">
                    <a:lumMod val="50000"/>
                  </a:schemeClr>
                </a:solidFill>
              </a:rPr>
              <a:t>in Austria and</a:t>
            </a:r>
          </a:p>
          <a:p>
            <a:r>
              <a:rPr lang="en-US" sz="1400" b="1">
                <a:solidFill>
                  <a:schemeClr val="accent2">
                    <a:lumMod val="50000"/>
                  </a:schemeClr>
                </a:solidFill>
              </a:rPr>
              <a:t>OECD PB</a:t>
            </a:r>
          </a:p>
          <a:p>
            <a:r>
              <a:rPr lang="en-US" sz="1400" b="1">
                <a:solidFill>
                  <a:schemeClr val="accent2">
                    <a:lumMod val="50000"/>
                  </a:schemeClr>
                </a:solidFill>
              </a:rPr>
              <a:t>Practices </a:t>
            </a:r>
          </a:p>
        </p:txBody>
      </p:sp>
      <p:sp>
        <p:nvSpPr>
          <p:cNvPr id="194" name="Rectangle 193">
            <a:extLst>
              <a:ext uri="{FF2B5EF4-FFF2-40B4-BE49-F238E27FC236}">
                <a16:creationId xmlns:a16="http://schemas.microsoft.com/office/drawing/2014/main" id="{2D48EB9F-449B-0445-89B2-94FF2E140EDA}"/>
              </a:ext>
            </a:extLst>
          </p:cNvPr>
          <p:cNvSpPr/>
          <p:nvPr/>
        </p:nvSpPr>
        <p:spPr>
          <a:xfrm>
            <a:off x="4465891" y="4681393"/>
            <a:ext cx="1525478" cy="2616101"/>
          </a:xfrm>
          <a:prstGeom prst="rect">
            <a:avLst/>
          </a:prstGeom>
        </p:spPr>
        <p:txBody>
          <a:bodyPr wrap="square">
            <a:spAutoFit/>
          </a:bodyPr>
          <a:lstStyle/>
          <a:p>
            <a:r>
              <a:rPr lang="en-US" sz="1200" b="1">
                <a:solidFill>
                  <a:srgbClr val="C44549"/>
                </a:solidFill>
              </a:rPr>
              <a:t>Workshop with Austrian MF </a:t>
            </a:r>
            <a:r>
              <a:rPr lang="en-US" sz="1200"/>
              <a:t>and Performance Management Office</a:t>
            </a:r>
          </a:p>
          <a:p>
            <a:endParaRPr lang="en-US" sz="400"/>
          </a:p>
          <a:p>
            <a:r>
              <a:rPr lang="en-US" sz="1200"/>
              <a:t>Examining</a:t>
            </a:r>
            <a:r>
              <a:rPr lang="en-US" sz="1200" b="1">
                <a:solidFill>
                  <a:srgbClr val="C44549"/>
                </a:solidFill>
              </a:rPr>
              <a:t> Draft OECD Best PB Practices </a:t>
            </a:r>
          </a:p>
          <a:p>
            <a:endParaRPr lang="en-US" sz="400" b="1">
              <a:solidFill>
                <a:srgbClr val="C44549"/>
              </a:solidFill>
            </a:endParaRPr>
          </a:p>
          <a:p>
            <a:r>
              <a:rPr lang="en-US" sz="1200" b="1">
                <a:solidFill>
                  <a:srgbClr val="C44549"/>
                </a:solidFill>
              </a:rPr>
              <a:t>Examining PEMPAL </a:t>
            </a:r>
          </a:p>
          <a:p>
            <a:r>
              <a:rPr lang="en-US" sz="1200" b="1">
                <a:solidFill>
                  <a:srgbClr val="C44549"/>
                </a:solidFill>
              </a:rPr>
              <a:t>country cases</a:t>
            </a:r>
          </a:p>
          <a:p>
            <a:endParaRPr lang="en-US" sz="1200" b="1">
              <a:solidFill>
                <a:srgbClr val="C44549"/>
              </a:solidFill>
            </a:endParaRPr>
          </a:p>
          <a:p>
            <a:endParaRPr lang="en-US" sz="1200" b="1">
              <a:solidFill>
                <a:srgbClr val="C44549"/>
              </a:solidFill>
            </a:endParaRPr>
          </a:p>
          <a:p>
            <a:endParaRPr lang="en-US" sz="1200"/>
          </a:p>
        </p:txBody>
      </p:sp>
      <p:sp>
        <p:nvSpPr>
          <p:cNvPr id="195" name="Rectangle 194">
            <a:extLst>
              <a:ext uri="{FF2B5EF4-FFF2-40B4-BE49-F238E27FC236}">
                <a16:creationId xmlns:a16="http://schemas.microsoft.com/office/drawing/2014/main" id="{5C68B8D4-89C6-2949-AC68-C4114E659F55}"/>
              </a:ext>
            </a:extLst>
          </p:cNvPr>
          <p:cNvSpPr/>
          <p:nvPr/>
        </p:nvSpPr>
        <p:spPr>
          <a:xfrm>
            <a:off x="5311012" y="1626562"/>
            <a:ext cx="1362406" cy="2554545"/>
          </a:xfrm>
          <a:prstGeom prst="rect">
            <a:avLst/>
          </a:prstGeom>
        </p:spPr>
        <p:txBody>
          <a:bodyPr wrap="square">
            <a:spAutoFit/>
          </a:bodyPr>
          <a:lstStyle/>
          <a:p>
            <a:r>
              <a:rPr lang="en-US" sz="1200" b="1">
                <a:solidFill>
                  <a:srgbClr val="C44549"/>
                </a:solidFill>
              </a:rPr>
              <a:t>Participation in </a:t>
            </a:r>
          </a:p>
          <a:p>
            <a:r>
              <a:rPr lang="en-US" sz="1200" b="1">
                <a:solidFill>
                  <a:srgbClr val="C44549"/>
                </a:solidFill>
              </a:rPr>
              <a:t>2018 OECD PB </a:t>
            </a:r>
          </a:p>
          <a:p>
            <a:r>
              <a:rPr lang="en-US" sz="1200" b="1">
                <a:solidFill>
                  <a:srgbClr val="C44549"/>
                </a:solidFill>
              </a:rPr>
              <a:t>Survey</a:t>
            </a:r>
          </a:p>
          <a:p>
            <a:endParaRPr lang="en-US" sz="400" b="1">
              <a:solidFill>
                <a:srgbClr val="C44549"/>
              </a:solidFill>
            </a:endParaRPr>
          </a:p>
          <a:p>
            <a:r>
              <a:rPr lang="en-US" sz="1200"/>
              <a:t>Attending OECD P&amp;R meeting</a:t>
            </a:r>
          </a:p>
          <a:p>
            <a:r>
              <a:rPr lang="en-US" sz="1200" b="1">
                <a:solidFill>
                  <a:srgbClr val="C44549"/>
                </a:solidFill>
              </a:rPr>
              <a:t>and presentation of preliminary 2018 survey results </a:t>
            </a:r>
          </a:p>
          <a:p>
            <a:endParaRPr lang="en-US" sz="1200" b="1">
              <a:solidFill>
                <a:srgbClr val="C44549"/>
              </a:solidFill>
            </a:endParaRPr>
          </a:p>
          <a:p>
            <a:endParaRPr lang="en-US" sz="1200" b="1">
              <a:solidFill>
                <a:srgbClr val="C44549"/>
              </a:solidFill>
            </a:endParaRPr>
          </a:p>
          <a:p>
            <a:endParaRPr lang="en-US" sz="1200" b="1">
              <a:solidFill>
                <a:srgbClr val="C44549"/>
              </a:solidFill>
            </a:endParaRPr>
          </a:p>
        </p:txBody>
      </p:sp>
      <p:grpSp>
        <p:nvGrpSpPr>
          <p:cNvPr id="99" name="Group 98">
            <a:extLst>
              <a:ext uri="{FF2B5EF4-FFF2-40B4-BE49-F238E27FC236}">
                <a16:creationId xmlns:a16="http://schemas.microsoft.com/office/drawing/2014/main" id="{0BC5417D-3D46-124E-9ECD-11EE1C96A104}"/>
              </a:ext>
            </a:extLst>
          </p:cNvPr>
          <p:cNvGrpSpPr/>
          <p:nvPr/>
        </p:nvGrpSpPr>
        <p:grpSpPr>
          <a:xfrm>
            <a:off x="6816600" y="3546755"/>
            <a:ext cx="1095527" cy="1697513"/>
            <a:chOff x="7118945" y="3324900"/>
            <a:chExt cx="953960" cy="1686407"/>
          </a:xfrm>
        </p:grpSpPr>
        <p:sp>
          <p:nvSpPr>
            <p:cNvPr id="100" name="Freeform 99">
              <a:extLst>
                <a:ext uri="{FF2B5EF4-FFF2-40B4-BE49-F238E27FC236}">
                  <a16:creationId xmlns:a16="http://schemas.microsoft.com/office/drawing/2014/main" id="{AD0F957A-5921-1F42-9A5D-3A115787B228}"/>
                </a:ext>
              </a:extLst>
            </p:cNvPr>
            <p:cNvSpPr/>
            <p:nvPr/>
          </p:nvSpPr>
          <p:spPr>
            <a:xfrm rot="10800000">
              <a:off x="7118945" y="3389350"/>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1" name="Freeform 100">
              <a:extLst>
                <a:ext uri="{FF2B5EF4-FFF2-40B4-BE49-F238E27FC236}">
                  <a16:creationId xmlns:a16="http://schemas.microsoft.com/office/drawing/2014/main" id="{CC16FD28-1772-9D47-A9DD-7C2EC14568D2}"/>
                </a:ext>
              </a:extLst>
            </p:cNvPr>
            <p:cNvSpPr/>
            <p:nvPr/>
          </p:nvSpPr>
          <p:spPr>
            <a:xfrm rot="10800000" flipH="1">
              <a:off x="7775698" y="3389350"/>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02" name="Rectangle 101">
              <a:extLst>
                <a:ext uri="{FF2B5EF4-FFF2-40B4-BE49-F238E27FC236}">
                  <a16:creationId xmlns:a16="http://schemas.microsoft.com/office/drawing/2014/main" id="{6BC44E66-A636-6F4C-97BC-36E5E7FD2E95}"/>
                </a:ext>
              </a:extLst>
            </p:cNvPr>
            <p:cNvSpPr/>
            <p:nvPr/>
          </p:nvSpPr>
          <p:spPr>
            <a:xfrm rot="10800000" flipH="1">
              <a:off x="7302127" y="3389509"/>
              <a:ext cx="520574" cy="54709"/>
            </a:xfrm>
            <a:prstGeom prst="rect">
              <a:avLst/>
            </a:pr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6" name="Oval 195">
              <a:extLst>
                <a:ext uri="{FF2B5EF4-FFF2-40B4-BE49-F238E27FC236}">
                  <a16:creationId xmlns:a16="http://schemas.microsoft.com/office/drawing/2014/main" id="{F5247AEB-BB14-4849-A183-8D932DF866CC}"/>
                </a:ext>
              </a:extLst>
            </p:cNvPr>
            <p:cNvSpPr/>
            <p:nvPr/>
          </p:nvSpPr>
          <p:spPr>
            <a:xfrm rot="10800000" flipH="1">
              <a:off x="7889935" y="3324900"/>
              <a:ext cx="182970" cy="183182"/>
            </a:xfrm>
            <a:prstGeom prst="ellipse">
              <a:avLst/>
            </a:pr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7" name="Rectangle 196">
              <a:extLst>
                <a:ext uri="{FF2B5EF4-FFF2-40B4-BE49-F238E27FC236}">
                  <a16:creationId xmlns:a16="http://schemas.microsoft.com/office/drawing/2014/main" id="{60477418-8EC1-004E-8334-10B58D6D8A16}"/>
                </a:ext>
              </a:extLst>
            </p:cNvPr>
            <p:cNvSpPr/>
            <p:nvPr/>
          </p:nvSpPr>
          <p:spPr>
            <a:xfrm rot="5400000" flipH="1">
              <a:off x="7273792" y="4276357"/>
              <a:ext cx="1415254" cy="54645"/>
            </a:xfrm>
            <a:prstGeom prst="rect">
              <a:avLst/>
            </a:pr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98" name="Group 197">
            <a:extLst>
              <a:ext uri="{FF2B5EF4-FFF2-40B4-BE49-F238E27FC236}">
                <a16:creationId xmlns:a16="http://schemas.microsoft.com/office/drawing/2014/main" id="{145084F7-D123-3143-B823-2DB26AB79919}"/>
              </a:ext>
            </a:extLst>
          </p:cNvPr>
          <p:cNvGrpSpPr/>
          <p:nvPr/>
        </p:nvGrpSpPr>
        <p:grpSpPr>
          <a:xfrm rot="10800000">
            <a:off x="7583713" y="5535360"/>
            <a:ext cx="582650" cy="1004329"/>
            <a:chOff x="4130308" y="996540"/>
            <a:chExt cx="582650" cy="1004329"/>
          </a:xfrm>
        </p:grpSpPr>
        <p:sp>
          <p:nvSpPr>
            <p:cNvPr id="199" name="Freeform 198">
              <a:extLst>
                <a:ext uri="{FF2B5EF4-FFF2-40B4-BE49-F238E27FC236}">
                  <a16:creationId xmlns:a16="http://schemas.microsoft.com/office/drawing/2014/main" id="{9AA0FEB6-01A4-DF43-ADD4-9742D23BC2D8}"/>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56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199">
              <a:extLst>
                <a:ext uri="{FF2B5EF4-FFF2-40B4-BE49-F238E27FC236}">
                  <a16:creationId xmlns:a16="http://schemas.microsoft.com/office/drawing/2014/main" id="{B68A0266-10DE-EA47-B53B-012729E4BFF2}"/>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Oval 200">
              <a:extLst>
                <a:ext uri="{FF2B5EF4-FFF2-40B4-BE49-F238E27FC236}">
                  <a16:creationId xmlns:a16="http://schemas.microsoft.com/office/drawing/2014/main" id="{32B6C350-3BEE-774A-A324-04C286CF5CE2}"/>
                </a:ext>
              </a:extLst>
            </p:cNvPr>
            <p:cNvSpPr/>
            <p:nvPr/>
          </p:nvSpPr>
          <p:spPr>
            <a:xfrm rot="10800000">
              <a:off x="4249854" y="1116086"/>
              <a:ext cx="343557" cy="343558"/>
            </a:xfrm>
            <a:prstGeom prst="ellipse">
              <a:avLst/>
            </a:prstGeom>
            <a:solidFill>
              <a:schemeClr val="bg1"/>
            </a:solidFill>
            <a:ln w="28575">
              <a:solidFill>
                <a:srgbClr val="4245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accent3">
                      <a:lumMod val="50000"/>
                    </a:schemeClr>
                  </a:solidFill>
                </a:rPr>
                <a:t>8</a:t>
              </a:r>
            </a:p>
          </p:txBody>
        </p:sp>
      </p:grpSp>
      <p:grpSp>
        <p:nvGrpSpPr>
          <p:cNvPr id="206" name="Group 205">
            <a:extLst>
              <a:ext uri="{FF2B5EF4-FFF2-40B4-BE49-F238E27FC236}">
                <a16:creationId xmlns:a16="http://schemas.microsoft.com/office/drawing/2014/main" id="{CA4F5977-EC5F-E94E-954E-59EFA399A42E}"/>
              </a:ext>
            </a:extLst>
          </p:cNvPr>
          <p:cNvGrpSpPr/>
          <p:nvPr/>
        </p:nvGrpSpPr>
        <p:grpSpPr>
          <a:xfrm>
            <a:off x="7839494" y="2199615"/>
            <a:ext cx="980038" cy="1580866"/>
            <a:chOff x="2845933" y="2063281"/>
            <a:chExt cx="953960" cy="1456468"/>
          </a:xfrm>
        </p:grpSpPr>
        <p:sp>
          <p:nvSpPr>
            <p:cNvPr id="207" name="Freeform 206">
              <a:extLst>
                <a:ext uri="{FF2B5EF4-FFF2-40B4-BE49-F238E27FC236}">
                  <a16:creationId xmlns:a16="http://schemas.microsoft.com/office/drawing/2014/main" id="{3ECAD514-BC02-9843-BC94-5995092AAEE6}"/>
                </a:ext>
              </a:extLst>
            </p:cNvPr>
            <p:cNvSpPr/>
            <p:nvPr/>
          </p:nvSpPr>
          <p:spPr>
            <a:xfrm rot="10800000" flipH="1" flipV="1">
              <a:off x="3502686" y="3222510"/>
              <a:ext cx="23304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08" name="Oval 207">
              <a:extLst>
                <a:ext uri="{FF2B5EF4-FFF2-40B4-BE49-F238E27FC236}">
                  <a16:creationId xmlns:a16="http://schemas.microsoft.com/office/drawing/2014/main" id="{68C1C0F2-13FA-7D4C-B00D-E266150A754F}"/>
                </a:ext>
              </a:extLst>
            </p:cNvPr>
            <p:cNvSpPr/>
            <p:nvPr/>
          </p:nvSpPr>
          <p:spPr>
            <a:xfrm rot="10800000" flipH="1" flipV="1">
              <a:off x="3616923" y="3336890"/>
              <a:ext cx="182970" cy="182859"/>
            </a:xfrm>
            <a:prstGeom prst="ellipse">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9" name="Freeform 208">
              <a:extLst>
                <a:ext uri="{FF2B5EF4-FFF2-40B4-BE49-F238E27FC236}">
                  <a16:creationId xmlns:a16="http://schemas.microsoft.com/office/drawing/2014/main" id="{38937EF5-A288-CE46-862C-72DD0CA7A3D4}"/>
                </a:ext>
              </a:extLst>
            </p:cNvPr>
            <p:cNvSpPr/>
            <p:nvPr/>
          </p:nvSpPr>
          <p:spPr>
            <a:xfrm rot="10800000" flipV="1">
              <a:off x="2845933" y="3222510"/>
              <a:ext cx="233315" cy="232903"/>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10" name="Rectangle 209">
              <a:extLst>
                <a:ext uri="{FF2B5EF4-FFF2-40B4-BE49-F238E27FC236}">
                  <a16:creationId xmlns:a16="http://schemas.microsoft.com/office/drawing/2014/main" id="{68640780-8497-5E4D-92B7-C1B9753521CA}"/>
                </a:ext>
              </a:extLst>
            </p:cNvPr>
            <p:cNvSpPr/>
            <p:nvPr/>
          </p:nvSpPr>
          <p:spPr>
            <a:xfrm rot="10800000" flipV="1">
              <a:off x="3032191" y="3400643"/>
              <a:ext cx="521178" cy="54612"/>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1" name="Rectangle 210">
              <a:extLst>
                <a:ext uri="{FF2B5EF4-FFF2-40B4-BE49-F238E27FC236}">
                  <a16:creationId xmlns:a16="http://schemas.microsoft.com/office/drawing/2014/main" id="{212BAEF3-CE6B-0D4B-9909-59CDD212BFCF}"/>
                </a:ext>
              </a:extLst>
            </p:cNvPr>
            <p:cNvSpPr/>
            <p:nvPr/>
          </p:nvSpPr>
          <p:spPr>
            <a:xfrm rot="16200000" flipH="1" flipV="1">
              <a:off x="3110677" y="2633688"/>
              <a:ext cx="1195459" cy="54645"/>
            </a:xfrm>
            <a:prstGeom prst="rect">
              <a:avLst/>
            </a:pr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12" name="Group 211">
            <a:extLst>
              <a:ext uri="{FF2B5EF4-FFF2-40B4-BE49-F238E27FC236}">
                <a16:creationId xmlns:a16="http://schemas.microsoft.com/office/drawing/2014/main" id="{96117744-D338-DE4A-B822-5AE8A587F5C7}"/>
              </a:ext>
            </a:extLst>
          </p:cNvPr>
          <p:cNvGrpSpPr/>
          <p:nvPr/>
        </p:nvGrpSpPr>
        <p:grpSpPr>
          <a:xfrm>
            <a:off x="8365632" y="749917"/>
            <a:ext cx="582650" cy="1004329"/>
            <a:chOff x="4130308" y="996540"/>
            <a:chExt cx="582650" cy="1004329"/>
          </a:xfrm>
        </p:grpSpPr>
        <p:sp>
          <p:nvSpPr>
            <p:cNvPr id="213" name="Freeform 212">
              <a:extLst>
                <a:ext uri="{FF2B5EF4-FFF2-40B4-BE49-F238E27FC236}">
                  <a16:creationId xmlns:a16="http://schemas.microsoft.com/office/drawing/2014/main" id="{36DA992D-EF9A-5847-84B1-3BA3E33CA94B}"/>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FFA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213">
              <a:extLst>
                <a:ext uri="{FF2B5EF4-FFF2-40B4-BE49-F238E27FC236}">
                  <a16:creationId xmlns:a16="http://schemas.microsoft.com/office/drawing/2014/main" id="{77236C71-F12B-D046-A696-B81CCE7743C4}"/>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a:extLst>
                <a:ext uri="{FF2B5EF4-FFF2-40B4-BE49-F238E27FC236}">
                  <a16:creationId xmlns:a16="http://schemas.microsoft.com/office/drawing/2014/main" id="{BD1AC2E2-E6AF-A846-8B44-C7D74BD7AA17}"/>
                </a:ext>
              </a:extLst>
            </p:cNvPr>
            <p:cNvSpPr/>
            <p:nvPr/>
          </p:nvSpPr>
          <p:spPr>
            <a:xfrm rot="10800000">
              <a:off x="4236602" y="1116086"/>
              <a:ext cx="343557" cy="343558"/>
            </a:xfrm>
            <a:prstGeom prst="ellipse">
              <a:avLst/>
            </a:prstGeom>
            <a:solidFill>
              <a:schemeClr val="bg1"/>
            </a:solidFill>
            <a:ln w="28575">
              <a:solidFill>
                <a:srgbClr val="C483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10800000"/>
                </a:camera>
                <a:lightRig rig="threePt" dir="t"/>
              </a:scene3d>
            </a:bodyPr>
            <a:lstStyle/>
            <a:p>
              <a:pPr algn="ctr"/>
              <a:r>
                <a:rPr lang="en-US">
                  <a:solidFill>
                    <a:schemeClr val="accent3">
                      <a:lumMod val="50000"/>
                    </a:schemeClr>
                  </a:solidFill>
                </a:rPr>
                <a:t>9</a:t>
              </a:r>
            </a:p>
          </p:txBody>
        </p:sp>
      </p:grpSp>
      <p:sp>
        <p:nvSpPr>
          <p:cNvPr id="220" name="TextBox 219">
            <a:extLst>
              <a:ext uri="{FF2B5EF4-FFF2-40B4-BE49-F238E27FC236}">
                <a16:creationId xmlns:a16="http://schemas.microsoft.com/office/drawing/2014/main" id="{0F66E7E3-2275-6946-B70F-44224792EFF5}"/>
              </a:ext>
            </a:extLst>
          </p:cNvPr>
          <p:cNvSpPr txBox="1"/>
          <p:nvPr/>
        </p:nvSpPr>
        <p:spPr>
          <a:xfrm rot="16200000">
            <a:off x="7860649" y="2662978"/>
            <a:ext cx="1420663" cy="276999"/>
          </a:xfrm>
          <a:prstGeom prst="rect">
            <a:avLst/>
          </a:prstGeom>
          <a:noFill/>
        </p:spPr>
        <p:txBody>
          <a:bodyPr wrap="square" rtlCol="0">
            <a:spAutoFit/>
          </a:bodyPr>
          <a:lstStyle/>
          <a:p>
            <a:r>
              <a:rPr lang="en-US" sz="1200" b="1">
                <a:solidFill>
                  <a:srgbClr val="C4836F"/>
                </a:solidFill>
              </a:rPr>
              <a:t>Fall-Winter 2019</a:t>
            </a:r>
          </a:p>
        </p:txBody>
      </p:sp>
      <p:sp>
        <p:nvSpPr>
          <p:cNvPr id="221" name="TextBox 220">
            <a:extLst>
              <a:ext uri="{FF2B5EF4-FFF2-40B4-BE49-F238E27FC236}">
                <a16:creationId xmlns:a16="http://schemas.microsoft.com/office/drawing/2014/main" id="{58ED03B2-EDDE-8F40-BAE6-7CE0E4115B68}"/>
              </a:ext>
            </a:extLst>
          </p:cNvPr>
          <p:cNvSpPr txBox="1"/>
          <p:nvPr/>
        </p:nvSpPr>
        <p:spPr>
          <a:xfrm rot="16200000">
            <a:off x="6869045" y="4440889"/>
            <a:ext cx="1626509" cy="276999"/>
          </a:xfrm>
          <a:prstGeom prst="rect">
            <a:avLst/>
          </a:prstGeom>
          <a:noFill/>
        </p:spPr>
        <p:txBody>
          <a:bodyPr wrap="square" rtlCol="0">
            <a:spAutoFit/>
          </a:bodyPr>
          <a:lstStyle/>
          <a:p>
            <a:r>
              <a:rPr lang="en-US" sz="1200" b="1">
                <a:solidFill>
                  <a:schemeClr val="tx1">
                    <a:lumMod val="50000"/>
                    <a:lumOff val="50000"/>
                  </a:schemeClr>
                </a:solidFill>
              </a:rPr>
              <a:t>Spring-Summer ’19</a:t>
            </a:r>
          </a:p>
        </p:txBody>
      </p:sp>
      <p:sp>
        <p:nvSpPr>
          <p:cNvPr id="222" name="Rectangle 221">
            <a:extLst>
              <a:ext uri="{FF2B5EF4-FFF2-40B4-BE49-F238E27FC236}">
                <a16:creationId xmlns:a16="http://schemas.microsoft.com/office/drawing/2014/main" id="{16499E6B-3041-F540-BA40-77FDD49D2B3C}"/>
              </a:ext>
            </a:extLst>
          </p:cNvPr>
          <p:cNvSpPr/>
          <p:nvPr/>
        </p:nvSpPr>
        <p:spPr>
          <a:xfrm>
            <a:off x="6132691" y="4318523"/>
            <a:ext cx="1693582" cy="2831544"/>
          </a:xfrm>
          <a:prstGeom prst="rect">
            <a:avLst/>
          </a:prstGeom>
        </p:spPr>
        <p:txBody>
          <a:bodyPr wrap="square">
            <a:spAutoFit/>
          </a:bodyPr>
          <a:lstStyle/>
          <a:p>
            <a:r>
              <a:rPr lang="en-US" sz="1200" b="1">
                <a:solidFill>
                  <a:srgbClr val="C44549"/>
                </a:solidFill>
              </a:rPr>
              <a:t>Additional SR data collection</a:t>
            </a:r>
          </a:p>
          <a:p>
            <a:endParaRPr lang="en-US" sz="200" b="1">
              <a:solidFill>
                <a:srgbClr val="C44549"/>
              </a:solidFill>
            </a:endParaRPr>
          </a:p>
          <a:p>
            <a:r>
              <a:rPr lang="en-US" sz="1200" b="1">
                <a:solidFill>
                  <a:srgbClr val="C44549"/>
                </a:solidFill>
              </a:rPr>
              <a:t>Review of results from OECD PB survey and additional SR survey </a:t>
            </a:r>
            <a:endParaRPr lang="en-US" sz="200" b="1">
              <a:solidFill>
                <a:srgbClr val="C44549"/>
              </a:solidFill>
            </a:endParaRPr>
          </a:p>
          <a:p>
            <a:endParaRPr lang="en-US" sz="400" b="1">
              <a:solidFill>
                <a:srgbClr val="C44549"/>
              </a:solidFill>
            </a:endParaRPr>
          </a:p>
          <a:p>
            <a:r>
              <a:rPr lang="en-US" sz="1200" b="1">
                <a:solidFill>
                  <a:srgbClr val="C44549"/>
                </a:solidFill>
              </a:rPr>
              <a:t>Examining SR trends in OECD</a:t>
            </a:r>
          </a:p>
          <a:p>
            <a:endParaRPr lang="en-US" sz="400" b="1">
              <a:solidFill>
                <a:srgbClr val="C44549"/>
              </a:solidFill>
            </a:endParaRPr>
          </a:p>
          <a:p>
            <a:r>
              <a:rPr lang="en-US" sz="1200"/>
              <a:t>Presenting on SRs    in PEMPAL and on PB in Russia to OECD CESEE SBO</a:t>
            </a:r>
            <a:endParaRPr lang="en-US" sz="1200" b="1">
              <a:solidFill>
                <a:srgbClr val="C44549"/>
              </a:solidFill>
            </a:endParaRPr>
          </a:p>
          <a:p>
            <a:endParaRPr lang="en-US" sz="1200" b="1">
              <a:solidFill>
                <a:srgbClr val="C44549"/>
              </a:solidFill>
            </a:endParaRPr>
          </a:p>
          <a:p>
            <a:endParaRPr lang="en-US" sz="1200" b="1">
              <a:solidFill>
                <a:srgbClr val="C44549"/>
              </a:solidFill>
            </a:endParaRPr>
          </a:p>
        </p:txBody>
      </p:sp>
      <p:sp>
        <p:nvSpPr>
          <p:cNvPr id="223" name="Rectangle 222">
            <a:extLst>
              <a:ext uri="{FF2B5EF4-FFF2-40B4-BE49-F238E27FC236}">
                <a16:creationId xmlns:a16="http://schemas.microsoft.com/office/drawing/2014/main" id="{1A622BBE-6D6B-C942-806D-B9F253A882F3}"/>
              </a:ext>
            </a:extLst>
          </p:cNvPr>
          <p:cNvSpPr/>
          <p:nvPr/>
        </p:nvSpPr>
        <p:spPr>
          <a:xfrm>
            <a:off x="5991369" y="3826262"/>
            <a:ext cx="1864037" cy="523220"/>
          </a:xfrm>
          <a:prstGeom prst="rect">
            <a:avLst/>
          </a:prstGeom>
        </p:spPr>
        <p:txBody>
          <a:bodyPr wrap="square">
            <a:spAutoFit/>
          </a:bodyPr>
          <a:lstStyle/>
          <a:p>
            <a:r>
              <a:rPr lang="en-US" sz="1400" b="1">
                <a:solidFill>
                  <a:schemeClr val="tx1">
                    <a:lumMod val="50000"/>
                    <a:lumOff val="50000"/>
                  </a:schemeClr>
                </a:solidFill>
              </a:rPr>
              <a:t>Work on KP on PB&amp;SR</a:t>
            </a:r>
          </a:p>
        </p:txBody>
      </p:sp>
      <p:sp>
        <p:nvSpPr>
          <p:cNvPr id="224" name="Rectangle 223">
            <a:extLst>
              <a:ext uri="{FF2B5EF4-FFF2-40B4-BE49-F238E27FC236}">
                <a16:creationId xmlns:a16="http://schemas.microsoft.com/office/drawing/2014/main" id="{1A994C83-AD45-AA42-B4F2-1E427410F6A9}"/>
              </a:ext>
            </a:extLst>
          </p:cNvPr>
          <p:cNvSpPr/>
          <p:nvPr/>
        </p:nvSpPr>
        <p:spPr>
          <a:xfrm>
            <a:off x="8016387" y="4543035"/>
            <a:ext cx="1463945" cy="1631216"/>
          </a:xfrm>
          <a:prstGeom prst="rect">
            <a:avLst/>
          </a:prstGeom>
        </p:spPr>
        <p:txBody>
          <a:bodyPr wrap="square">
            <a:spAutoFit/>
          </a:bodyPr>
          <a:lstStyle/>
          <a:p>
            <a:r>
              <a:rPr lang="en-US" sz="1200" b="1">
                <a:solidFill>
                  <a:srgbClr val="C44549"/>
                </a:solidFill>
              </a:rPr>
              <a:t>Analyzing and incorporating additional data </a:t>
            </a:r>
          </a:p>
          <a:p>
            <a:endParaRPr lang="en-US" sz="200" b="1">
              <a:solidFill>
                <a:srgbClr val="C44549"/>
              </a:solidFill>
            </a:endParaRPr>
          </a:p>
          <a:p>
            <a:r>
              <a:rPr lang="en-US" sz="1200" b="1">
                <a:solidFill>
                  <a:srgbClr val="C44549"/>
                </a:solidFill>
              </a:rPr>
              <a:t>Expanding the draft KP</a:t>
            </a:r>
          </a:p>
          <a:p>
            <a:endParaRPr lang="en-US" sz="200" b="1">
              <a:solidFill>
                <a:srgbClr val="C44549"/>
              </a:solidFill>
            </a:endParaRPr>
          </a:p>
          <a:p>
            <a:r>
              <a:rPr lang="en-US" sz="1200" b="1">
                <a:solidFill>
                  <a:srgbClr val="C44549"/>
                </a:solidFill>
              </a:rPr>
              <a:t>Peer Review of the KP by the </a:t>
            </a:r>
          </a:p>
          <a:p>
            <a:r>
              <a:rPr lang="en-US" sz="1200" b="1">
                <a:solidFill>
                  <a:srgbClr val="C44549"/>
                </a:solidFill>
              </a:rPr>
              <a:t>WB and OECD</a:t>
            </a:r>
          </a:p>
        </p:txBody>
      </p:sp>
      <p:sp>
        <p:nvSpPr>
          <p:cNvPr id="225" name="Rectangle 224">
            <a:extLst>
              <a:ext uri="{FF2B5EF4-FFF2-40B4-BE49-F238E27FC236}">
                <a16:creationId xmlns:a16="http://schemas.microsoft.com/office/drawing/2014/main" id="{E0AD4104-FD99-E840-8A9D-C4D2C904CD98}"/>
              </a:ext>
            </a:extLst>
          </p:cNvPr>
          <p:cNvSpPr/>
          <p:nvPr/>
        </p:nvSpPr>
        <p:spPr>
          <a:xfrm>
            <a:off x="7896355" y="3874202"/>
            <a:ext cx="1626250" cy="738664"/>
          </a:xfrm>
          <a:prstGeom prst="rect">
            <a:avLst/>
          </a:prstGeom>
        </p:spPr>
        <p:txBody>
          <a:bodyPr wrap="square">
            <a:spAutoFit/>
          </a:bodyPr>
          <a:lstStyle/>
          <a:p>
            <a:r>
              <a:rPr lang="en-US" sz="1400" b="1">
                <a:solidFill>
                  <a:schemeClr val="bg2">
                    <a:lumMod val="50000"/>
                  </a:schemeClr>
                </a:solidFill>
              </a:rPr>
              <a:t>Updating and Expanding KP on PB&amp;SR</a:t>
            </a:r>
          </a:p>
        </p:txBody>
      </p:sp>
      <p:grpSp>
        <p:nvGrpSpPr>
          <p:cNvPr id="202" name="Group 201">
            <a:extLst>
              <a:ext uri="{FF2B5EF4-FFF2-40B4-BE49-F238E27FC236}">
                <a16:creationId xmlns:a16="http://schemas.microsoft.com/office/drawing/2014/main" id="{466B71DC-C6C5-BE42-ADBC-B23E08353D19}"/>
              </a:ext>
            </a:extLst>
          </p:cNvPr>
          <p:cNvGrpSpPr/>
          <p:nvPr/>
        </p:nvGrpSpPr>
        <p:grpSpPr>
          <a:xfrm>
            <a:off x="8749919" y="3561707"/>
            <a:ext cx="884588" cy="1697512"/>
            <a:chOff x="3700536" y="3334005"/>
            <a:chExt cx="953960" cy="1677302"/>
          </a:xfrm>
        </p:grpSpPr>
        <p:sp>
          <p:nvSpPr>
            <p:cNvPr id="203" name="Freeform 202">
              <a:extLst>
                <a:ext uri="{FF2B5EF4-FFF2-40B4-BE49-F238E27FC236}">
                  <a16:creationId xmlns:a16="http://schemas.microsoft.com/office/drawing/2014/main" id="{C0E60D5B-25C5-2D44-89B2-D68C0160E608}"/>
                </a:ext>
              </a:extLst>
            </p:cNvPr>
            <p:cNvSpPr/>
            <p:nvPr/>
          </p:nvSpPr>
          <p:spPr>
            <a:xfrm rot="10800000">
              <a:off x="3700536" y="3398455"/>
              <a:ext cx="23331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04" name="Freeform 203">
              <a:extLst>
                <a:ext uri="{FF2B5EF4-FFF2-40B4-BE49-F238E27FC236}">
                  <a16:creationId xmlns:a16="http://schemas.microsoft.com/office/drawing/2014/main" id="{7425570D-CE83-654A-AB82-6E566BA1C33E}"/>
                </a:ext>
              </a:extLst>
            </p:cNvPr>
            <p:cNvSpPr/>
            <p:nvPr/>
          </p:nvSpPr>
          <p:spPr>
            <a:xfrm rot="10800000" flipH="1">
              <a:off x="4357289" y="3398455"/>
              <a:ext cx="233045" cy="233315"/>
            </a:xfrm>
            <a:custGeom>
              <a:avLst/>
              <a:gdLst>
                <a:gd name="connsiteX0" fmla="*/ 1574800 w 1783953"/>
                <a:gd name="connsiteY0" fmla="*/ 0 h 1783953"/>
                <a:gd name="connsiteX1" fmla="*/ 1735814 w 1783953"/>
                <a:gd name="connsiteY1" fmla="*/ 8131 h 1783953"/>
                <a:gd name="connsiteX2" fmla="*/ 1783953 w 1783953"/>
                <a:gd name="connsiteY2" fmla="*/ 15478 h 1783953"/>
                <a:gd name="connsiteX3" fmla="*/ 1783953 w 1783953"/>
                <a:gd name="connsiteY3" fmla="*/ 438812 h 1783953"/>
                <a:gd name="connsiteX4" fmla="*/ 1692978 w 1783953"/>
                <a:gd name="connsiteY4" fmla="*/ 424928 h 1783953"/>
                <a:gd name="connsiteX5" fmla="*/ 1574800 w 1783953"/>
                <a:gd name="connsiteY5" fmla="*/ 418960 h 1783953"/>
                <a:gd name="connsiteX6" fmla="*/ 418960 w 1783953"/>
                <a:gd name="connsiteY6" fmla="*/ 1574800 h 1783953"/>
                <a:gd name="connsiteX7" fmla="*/ 440045 w 1783953"/>
                <a:gd name="connsiteY7" fmla="*/ 1783953 h 1783953"/>
                <a:gd name="connsiteX8" fmla="*/ 15478 w 1783953"/>
                <a:gd name="connsiteY8" fmla="*/ 1783953 h 1783953"/>
                <a:gd name="connsiteX9" fmla="*/ 8131 w 1783953"/>
                <a:gd name="connsiteY9" fmla="*/ 1735814 h 1783953"/>
                <a:gd name="connsiteX10" fmla="*/ 0 w 1783953"/>
                <a:gd name="connsiteY10" fmla="*/ 1574800 h 1783953"/>
                <a:gd name="connsiteX11" fmla="*/ 1574800 w 1783953"/>
                <a:gd name="connsiteY11" fmla="*/ 0 h 17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3953" h="1783953">
                  <a:moveTo>
                    <a:pt x="1574800" y="0"/>
                  </a:moveTo>
                  <a:cubicBezTo>
                    <a:pt x="1629159" y="0"/>
                    <a:pt x="1682874" y="2754"/>
                    <a:pt x="1735814" y="8131"/>
                  </a:cubicBezTo>
                  <a:lnTo>
                    <a:pt x="1783953" y="15478"/>
                  </a:lnTo>
                  <a:lnTo>
                    <a:pt x="1783953" y="438812"/>
                  </a:lnTo>
                  <a:lnTo>
                    <a:pt x="1692978" y="424928"/>
                  </a:lnTo>
                  <a:cubicBezTo>
                    <a:pt x="1654122" y="420982"/>
                    <a:pt x="1614697" y="418960"/>
                    <a:pt x="1574800" y="418960"/>
                  </a:cubicBezTo>
                  <a:cubicBezTo>
                    <a:pt x="936447" y="418960"/>
                    <a:pt x="418960" y="936447"/>
                    <a:pt x="418960" y="1574800"/>
                  </a:cubicBezTo>
                  <a:lnTo>
                    <a:pt x="440045" y="1783953"/>
                  </a:lnTo>
                  <a:lnTo>
                    <a:pt x="15478" y="1783953"/>
                  </a:lnTo>
                  <a:lnTo>
                    <a:pt x="8131" y="1735814"/>
                  </a:lnTo>
                  <a:cubicBezTo>
                    <a:pt x="2754" y="1682874"/>
                    <a:pt x="0" y="1629159"/>
                    <a:pt x="0" y="1574800"/>
                  </a:cubicBezTo>
                  <a:cubicBezTo>
                    <a:pt x="0" y="705062"/>
                    <a:pt x="705062" y="0"/>
                    <a:pt x="1574800" y="0"/>
                  </a:cubicBez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05" name="Oval 204">
              <a:extLst>
                <a:ext uri="{FF2B5EF4-FFF2-40B4-BE49-F238E27FC236}">
                  <a16:creationId xmlns:a16="http://schemas.microsoft.com/office/drawing/2014/main" id="{5054FDB0-AB18-1F47-B7DD-2D9CC3DDB2AA}"/>
                </a:ext>
              </a:extLst>
            </p:cNvPr>
            <p:cNvSpPr/>
            <p:nvPr/>
          </p:nvSpPr>
          <p:spPr>
            <a:xfrm rot="10800000" flipH="1">
              <a:off x="4471526" y="3334005"/>
              <a:ext cx="182970" cy="183182"/>
            </a:xfrm>
            <a:prstGeom prst="ellipse">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6" name="Rectangle 215">
              <a:extLst>
                <a:ext uri="{FF2B5EF4-FFF2-40B4-BE49-F238E27FC236}">
                  <a16:creationId xmlns:a16="http://schemas.microsoft.com/office/drawing/2014/main" id="{3DAFD7B7-26CB-4845-BE3B-BCB232B48514}"/>
                </a:ext>
              </a:extLst>
            </p:cNvPr>
            <p:cNvSpPr/>
            <p:nvPr/>
          </p:nvSpPr>
          <p:spPr>
            <a:xfrm rot="5400000" flipH="1">
              <a:off x="3855383" y="4276357"/>
              <a:ext cx="1415254" cy="54645"/>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7" name="Rectangle 216">
              <a:extLst>
                <a:ext uri="{FF2B5EF4-FFF2-40B4-BE49-F238E27FC236}">
                  <a16:creationId xmlns:a16="http://schemas.microsoft.com/office/drawing/2014/main" id="{9F3501B4-5503-2640-8B13-F1E701E3A0BF}"/>
                </a:ext>
              </a:extLst>
            </p:cNvPr>
            <p:cNvSpPr/>
            <p:nvPr/>
          </p:nvSpPr>
          <p:spPr>
            <a:xfrm rot="10800000">
              <a:off x="3886794" y="3398614"/>
              <a:ext cx="521178" cy="54709"/>
            </a:xfrm>
            <a:prstGeom prst="rect">
              <a:avLst/>
            </a:pr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18" name="TextBox 217">
            <a:extLst>
              <a:ext uri="{FF2B5EF4-FFF2-40B4-BE49-F238E27FC236}">
                <a16:creationId xmlns:a16="http://schemas.microsoft.com/office/drawing/2014/main" id="{620F48E5-7976-B643-AD5F-9C62E209D74F}"/>
              </a:ext>
            </a:extLst>
          </p:cNvPr>
          <p:cNvSpPr txBox="1"/>
          <p:nvPr/>
        </p:nvSpPr>
        <p:spPr>
          <a:xfrm rot="16200000">
            <a:off x="8816202" y="4315247"/>
            <a:ext cx="1105348" cy="276999"/>
          </a:xfrm>
          <a:prstGeom prst="rect">
            <a:avLst/>
          </a:prstGeom>
          <a:noFill/>
        </p:spPr>
        <p:txBody>
          <a:bodyPr wrap="square" rtlCol="0">
            <a:spAutoFit/>
          </a:bodyPr>
          <a:lstStyle/>
          <a:p>
            <a:pPr algn="r"/>
            <a:r>
              <a:rPr lang="en-US" sz="1200" b="1">
                <a:solidFill>
                  <a:srgbClr val="8A8053"/>
                </a:solidFill>
              </a:rPr>
              <a:t>Spring’ 20</a:t>
            </a:r>
          </a:p>
        </p:txBody>
      </p:sp>
      <p:grpSp>
        <p:nvGrpSpPr>
          <p:cNvPr id="219" name="Group 218">
            <a:extLst>
              <a:ext uri="{FF2B5EF4-FFF2-40B4-BE49-F238E27FC236}">
                <a16:creationId xmlns:a16="http://schemas.microsoft.com/office/drawing/2014/main" id="{2B76D2B0-5A57-C64C-AC56-F47986463247}"/>
              </a:ext>
            </a:extLst>
          </p:cNvPr>
          <p:cNvGrpSpPr/>
          <p:nvPr/>
        </p:nvGrpSpPr>
        <p:grpSpPr>
          <a:xfrm rot="10800000">
            <a:off x="9076281" y="5472491"/>
            <a:ext cx="623113" cy="1004329"/>
            <a:chOff x="4130307" y="996540"/>
            <a:chExt cx="623113" cy="1004329"/>
          </a:xfrm>
        </p:grpSpPr>
        <p:sp>
          <p:nvSpPr>
            <p:cNvPr id="226" name="Freeform 225">
              <a:extLst>
                <a:ext uri="{FF2B5EF4-FFF2-40B4-BE49-F238E27FC236}">
                  <a16:creationId xmlns:a16="http://schemas.microsoft.com/office/drawing/2014/main" id="{1A1CE4E2-0551-8745-B9BA-B282DD70E538}"/>
                </a:ext>
              </a:extLst>
            </p:cNvPr>
            <p:cNvSpPr/>
            <p:nvPr/>
          </p:nvSpPr>
          <p:spPr>
            <a:xfrm rot="10800000">
              <a:off x="4130308" y="996540"/>
              <a:ext cx="582650" cy="1004329"/>
            </a:xfrm>
            <a:custGeom>
              <a:avLst/>
              <a:gdLst>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071620 w 1427274"/>
                <a:gd name="connsiteY6" fmla="*/ 1132569 h 2460229"/>
                <a:gd name="connsiteX7" fmla="*/ 1112638 w 1427274"/>
                <a:gd name="connsiteY7" fmla="*/ 1154833 h 2460229"/>
                <a:gd name="connsiteX8" fmla="*/ 1427274 w 1427274"/>
                <a:gd name="connsiteY8" fmla="*/ 1746592 h 2460229"/>
                <a:gd name="connsiteX9" fmla="*/ 713637 w 1427274"/>
                <a:gd name="connsiteY9" fmla="*/ 2460229 h 2460229"/>
                <a:gd name="connsiteX10" fmla="*/ 0 w 1427274"/>
                <a:gd name="connsiteY10" fmla="*/ 1746592 h 2460229"/>
                <a:gd name="connsiteX11" fmla="*/ 314636 w 1427274"/>
                <a:gd name="connsiteY11" fmla="*/ 1154833 h 2460229"/>
                <a:gd name="connsiteX12" fmla="*/ 355653 w 1427274"/>
                <a:gd name="connsiteY12" fmla="*/ 113257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355653 w 1427274"/>
                <a:gd name="connsiteY11" fmla="*/ 1132570 h 2460229"/>
                <a:gd name="connsiteX12" fmla="*/ 713637 w 1427274"/>
                <a:gd name="connsiteY12" fmla="*/ 0 h 2460229"/>
                <a:gd name="connsiteX0" fmla="*/ 713638 w 1427274"/>
                <a:gd name="connsiteY0" fmla="*/ 1325798 h 2460229"/>
                <a:gd name="connsiteX1" fmla="*/ 292844 w 1427274"/>
                <a:gd name="connsiteY1" fmla="*/ 1746592 h 2460229"/>
                <a:gd name="connsiteX2" fmla="*/ 713638 w 1427274"/>
                <a:gd name="connsiteY2" fmla="*/ 2167386 h 2460229"/>
                <a:gd name="connsiteX3" fmla="*/ 1134432 w 1427274"/>
                <a:gd name="connsiteY3" fmla="*/ 1746592 h 2460229"/>
                <a:gd name="connsiteX4" fmla="*/ 713638 w 1427274"/>
                <a:gd name="connsiteY4" fmla="*/ 1325798 h 2460229"/>
                <a:gd name="connsiteX5" fmla="*/ 713637 w 1427274"/>
                <a:gd name="connsiteY5" fmla="*/ 0 h 2460229"/>
                <a:gd name="connsiteX6" fmla="*/ 1112638 w 1427274"/>
                <a:gd name="connsiteY6" fmla="*/ 1154833 h 2460229"/>
                <a:gd name="connsiteX7" fmla="*/ 1427274 w 1427274"/>
                <a:gd name="connsiteY7" fmla="*/ 1746592 h 2460229"/>
                <a:gd name="connsiteX8" fmla="*/ 713637 w 1427274"/>
                <a:gd name="connsiteY8" fmla="*/ 2460229 h 2460229"/>
                <a:gd name="connsiteX9" fmla="*/ 0 w 1427274"/>
                <a:gd name="connsiteY9" fmla="*/ 1746592 h 2460229"/>
                <a:gd name="connsiteX10" fmla="*/ 314636 w 1427274"/>
                <a:gd name="connsiteY10" fmla="*/ 1154833 h 2460229"/>
                <a:gd name="connsiteX11" fmla="*/ 713637 w 1427274"/>
                <a:gd name="connsiteY11" fmla="*/ 0 h 2460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7274" h="2460229">
                  <a:moveTo>
                    <a:pt x="713638" y="1325798"/>
                  </a:moveTo>
                  <a:cubicBezTo>
                    <a:pt x="481240" y="1325798"/>
                    <a:pt x="292844" y="1514194"/>
                    <a:pt x="292844" y="1746592"/>
                  </a:cubicBezTo>
                  <a:cubicBezTo>
                    <a:pt x="292844" y="1978990"/>
                    <a:pt x="481240" y="2167386"/>
                    <a:pt x="713638" y="2167386"/>
                  </a:cubicBezTo>
                  <a:cubicBezTo>
                    <a:pt x="946036" y="2167386"/>
                    <a:pt x="1134432" y="1978990"/>
                    <a:pt x="1134432" y="1746592"/>
                  </a:cubicBezTo>
                  <a:cubicBezTo>
                    <a:pt x="1134432" y="1514194"/>
                    <a:pt x="946036" y="1325798"/>
                    <a:pt x="713638" y="1325798"/>
                  </a:cubicBezTo>
                  <a:close/>
                  <a:moveTo>
                    <a:pt x="713637" y="0"/>
                  </a:moveTo>
                  <a:lnTo>
                    <a:pt x="1112638" y="1154833"/>
                  </a:lnTo>
                  <a:cubicBezTo>
                    <a:pt x="1302467" y="1283079"/>
                    <a:pt x="1427274" y="1500260"/>
                    <a:pt x="1427274" y="1746592"/>
                  </a:cubicBezTo>
                  <a:cubicBezTo>
                    <a:pt x="1427274" y="2140723"/>
                    <a:pt x="1107768" y="2460229"/>
                    <a:pt x="713637" y="2460229"/>
                  </a:cubicBezTo>
                  <a:cubicBezTo>
                    <a:pt x="319506" y="2460229"/>
                    <a:pt x="0" y="2140723"/>
                    <a:pt x="0" y="1746592"/>
                  </a:cubicBezTo>
                  <a:cubicBezTo>
                    <a:pt x="0" y="1500260"/>
                    <a:pt x="124807" y="1283079"/>
                    <a:pt x="314636" y="1154833"/>
                  </a:cubicBezTo>
                  <a:lnTo>
                    <a:pt x="713637" y="0"/>
                  </a:lnTo>
                  <a:close/>
                </a:path>
              </a:pathLst>
            </a:custGeom>
            <a:solidFill>
              <a:srgbClr val="B4A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Freeform 226">
              <a:extLst>
                <a:ext uri="{FF2B5EF4-FFF2-40B4-BE49-F238E27FC236}">
                  <a16:creationId xmlns:a16="http://schemas.microsoft.com/office/drawing/2014/main" id="{EF2A57C9-1289-1548-856C-299BF6F94773}"/>
                </a:ext>
              </a:extLst>
            </p:cNvPr>
            <p:cNvSpPr/>
            <p:nvPr/>
          </p:nvSpPr>
          <p:spPr>
            <a:xfrm rot="10800000">
              <a:off x="4421632" y="996540"/>
              <a:ext cx="291326" cy="1004329"/>
            </a:xfrm>
            <a:custGeom>
              <a:avLst/>
              <a:gdLst>
                <a:gd name="connsiteX0" fmla="*/ 291325 w 291326"/>
                <a:gd name="connsiteY0" fmla="*/ 1004329 h 1004329"/>
                <a:gd name="connsiteX1" fmla="*/ 0 w 291326"/>
                <a:gd name="connsiteY1" fmla="*/ 713004 h 1004329"/>
                <a:gd name="connsiteX2" fmla="*/ 128443 w 291326"/>
                <a:gd name="connsiteY2" fmla="*/ 471433 h 1004329"/>
                <a:gd name="connsiteX3" fmla="*/ 291325 w 291326"/>
                <a:gd name="connsiteY3" fmla="*/ 0 h 1004329"/>
                <a:gd name="connsiteX4" fmla="*/ 291326 w 291326"/>
                <a:gd name="connsiteY4" fmla="*/ 3 h 1004329"/>
                <a:gd name="connsiteX5" fmla="*/ 291326 w 291326"/>
                <a:gd name="connsiteY5" fmla="*/ 541225 h 1004329"/>
                <a:gd name="connsiteX6" fmla="*/ 291326 w 291326"/>
                <a:gd name="connsiteY6" fmla="*/ 541225 h 1004329"/>
                <a:gd name="connsiteX7" fmla="*/ 119547 w 291326"/>
                <a:gd name="connsiteY7" fmla="*/ 713004 h 1004329"/>
                <a:gd name="connsiteX8" fmla="*/ 291326 w 291326"/>
                <a:gd name="connsiteY8" fmla="*/ 884783 h 1004329"/>
                <a:gd name="connsiteX9" fmla="*/ 291326 w 291326"/>
                <a:gd name="connsiteY9" fmla="*/ 884783 h 1004329"/>
                <a:gd name="connsiteX10" fmla="*/ 291326 w 291326"/>
                <a:gd name="connsiteY10" fmla="*/ 1004329 h 1004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1326" h="1004329">
                  <a:moveTo>
                    <a:pt x="291325" y="1004329"/>
                  </a:moveTo>
                  <a:cubicBezTo>
                    <a:pt x="130431" y="1004329"/>
                    <a:pt x="0" y="873898"/>
                    <a:pt x="0" y="713004"/>
                  </a:cubicBezTo>
                  <a:cubicBezTo>
                    <a:pt x="0" y="612445"/>
                    <a:pt x="50950" y="523786"/>
                    <a:pt x="128443" y="471433"/>
                  </a:cubicBezTo>
                  <a:lnTo>
                    <a:pt x="291325" y="0"/>
                  </a:lnTo>
                  <a:lnTo>
                    <a:pt x="291326" y="3"/>
                  </a:lnTo>
                  <a:lnTo>
                    <a:pt x="291326" y="541225"/>
                  </a:lnTo>
                  <a:lnTo>
                    <a:pt x="291326" y="541225"/>
                  </a:lnTo>
                  <a:cubicBezTo>
                    <a:pt x="196455" y="541225"/>
                    <a:pt x="119547" y="618133"/>
                    <a:pt x="119547" y="713004"/>
                  </a:cubicBezTo>
                  <a:cubicBezTo>
                    <a:pt x="119547" y="807875"/>
                    <a:pt x="196455" y="884783"/>
                    <a:pt x="291326" y="884783"/>
                  </a:cubicBezTo>
                  <a:lnTo>
                    <a:pt x="291326" y="884783"/>
                  </a:lnTo>
                  <a:lnTo>
                    <a:pt x="291326" y="1004329"/>
                  </a:lnTo>
                  <a:close/>
                </a:path>
              </a:pathLst>
            </a:custGeom>
            <a:solidFill>
              <a:schemeClr val="tx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Oval 227">
              <a:extLst>
                <a:ext uri="{FF2B5EF4-FFF2-40B4-BE49-F238E27FC236}">
                  <a16:creationId xmlns:a16="http://schemas.microsoft.com/office/drawing/2014/main" id="{72D4577F-DA39-5D44-99F4-BE28AABD1A45}"/>
                </a:ext>
              </a:extLst>
            </p:cNvPr>
            <p:cNvSpPr/>
            <p:nvPr/>
          </p:nvSpPr>
          <p:spPr>
            <a:xfrm rot="10800000">
              <a:off x="4130307" y="1116086"/>
              <a:ext cx="623113" cy="343558"/>
            </a:xfrm>
            <a:prstGeom prst="ellipse">
              <a:avLst/>
            </a:prstGeom>
            <a:solidFill>
              <a:schemeClr val="bg1"/>
            </a:solidFill>
            <a:ln w="28575">
              <a:solidFill>
                <a:srgbClr val="8A80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accent3">
                      <a:lumMod val="50000"/>
                    </a:schemeClr>
                  </a:solidFill>
                </a:rPr>
                <a:t>10</a:t>
              </a:r>
            </a:p>
          </p:txBody>
        </p:sp>
      </p:grpSp>
      <p:sp>
        <p:nvSpPr>
          <p:cNvPr id="230" name="Rectangle 229">
            <a:extLst>
              <a:ext uri="{FF2B5EF4-FFF2-40B4-BE49-F238E27FC236}">
                <a16:creationId xmlns:a16="http://schemas.microsoft.com/office/drawing/2014/main" id="{66E7B89A-0393-8C40-AC48-06005A07A2D9}"/>
              </a:ext>
            </a:extLst>
          </p:cNvPr>
          <p:cNvSpPr/>
          <p:nvPr/>
        </p:nvSpPr>
        <p:spPr>
          <a:xfrm>
            <a:off x="7065151" y="877708"/>
            <a:ext cx="1486486" cy="1169551"/>
          </a:xfrm>
          <a:prstGeom prst="rect">
            <a:avLst/>
          </a:prstGeom>
        </p:spPr>
        <p:txBody>
          <a:bodyPr wrap="square">
            <a:spAutoFit/>
          </a:bodyPr>
          <a:lstStyle/>
          <a:p>
            <a:r>
              <a:rPr lang="en-US" sz="1400" b="1">
                <a:solidFill>
                  <a:schemeClr val="accent2">
                    <a:lumMod val="60000"/>
                    <a:lumOff val="40000"/>
                  </a:schemeClr>
                </a:solidFill>
              </a:rPr>
              <a:t>Continued Work on KP on PB&amp;SR and  Examining SR Country Cases</a:t>
            </a:r>
          </a:p>
        </p:txBody>
      </p:sp>
      <p:sp>
        <p:nvSpPr>
          <p:cNvPr id="231" name="Rectangle 230">
            <a:extLst>
              <a:ext uri="{FF2B5EF4-FFF2-40B4-BE49-F238E27FC236}">
                <a16:creationId xmlns:a16="http://schemas.microsoft.com/office/drawing/2014/main" id="{6E182C16-110D-5D49-AB05-6F240C74AD5C}"/>
              </a:ext>
            </a:extLst>
          </p:cNvPr>
          <p:cNvSpPr/>
          <p:nvPr/>
        </p:nvSpPr>
        <p:spPr>
          <a:xfrm>
            <a:off x="6797146" y="1979560"/>
            <a:ext cx="1796002" cy="1661993"/>
          </a:xfrm>
          <a:prstGeom prst="rect">
            <a:avLst/>
          </a:prstGeom>
        </p:spPr>
        <p:txBody>
          <a:bodyPr wrap="square">
            <a:spAutoFit/>
          </a:bodyPr>
          <a:lstStyle/>
          <a:p>
            <a:r>
              <a:rPr lang="en-US" sz="1200"/>
              <a:t>Examining citizen-centric PIs with BLTWG</a:t>
            </a:r>
          </a:p>
          <a:p>
            <a:endParaRPr lang="en-US" sz="200"/>
          </a:p>
          <a:p>
            <a:endParaRPr lang="en-US" sz="200"/>
          </a:p>
          <a:p>
            <a:r>
              <a:rPr lang="en-US" sz="1200" b="1">
                <a:solidFill>
                  <a:srgbClr val="C44549"/>
                </a:solidFill>
              </a:rPr>
              <a:t>Examining</a:t>
            </a:r>
            <a:r>
              <a:rPr lang="en-US" sz="1200"/>
              <a:t> </a:t>
            </a:r>
            <a:r>
              <a:rPr lang="en-US" sz="1200" b="1">
                <a:solidFill>
                  <a:srgbClr val="C44549"/>
                </a:solidFill>
              </a:rPr>
              <a:t>SRs in Italy and Ireland and the WB PERs </a:t>
            </a:r>
          </a:p>
          <a:p>
            <a:endParaRPr lang="en-US" sz="200" b="1">
              <a:solidFill>
                <a:srgbClr val="C44549"/>
              </a:solidFill>
            </a:endParaRPr>
          </a:p>
          <a:p>
            <a:r>
              <a:rPr lang="en-US" sz="1200"/>
              <a:t>Collecting comments and additional updates for KP</a:t>
            </a:r>
          </a:p>
        </p:txBody>
      </p:sp>
      <p:sp>
        <p:nvSpPr>
          <p:cNvPr id="2" name="Slide Number Placeholder 1">
            <a:extLst>
              <a:ext uri="{FF2B5EF4-FFF2-40B4-BE49-F238E27FC236}">
                <a16:creationId xmlns:a16="http://schemas.microsoft.com/office/drawing/2014/main" id="{F333DA31-6539-4447-9052-54D847971645}"/>
              </a:ext>
            </a:extLst>
          </p:cNvPr>
          <p:cNvSpPr>
            <a:spLocks noGrp="1"/>
          </p:cNvSpPr>
          <p:nvPr>
            <p:ph type="sldNum" sz="quarter" idx="12"/>
          </p:nvPr>
        </p:nvSpPr>
        <p:spPr/>
        <p:txBody>
          <a:bodyPr/>
          <a:lstStyle/>
          <a:p>
            <a:pPr>
              <a:defRPr/>
            </a:pPr>
            <a:fld id="{A9B3BBAE-7D5F-41AB-BD10-EF89A677EBB9}" type="slidenum">
              <a:rPr lang="en-US" smtClean="0"/>
              <a:pPr>
                <a:defRPr/>
              </a:pPr>
              <a:t>5</a:t>
            </a:fld>
            <a:endParaRPr lang="en-US"/>
          </a:p>
        </p:txBody>
      </p:sp>
    </p:spTree>
    <p:extLst>
      <p:ext uri="{BB962C8B-B14F-4D97-AF65-F5344CB8AC3E}">
        <p14:creationId xmlns:p14="http://schemas.microsoft.com/office/powerpoint/2010/main" val="1170596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6756" y="1066800"/>
            <a:ext cx="8514096" cy="5573077"/>
          </a:xfrm>
        </p:spPr>
        <p:txBody>
          <a:bodyPr rtlCol="0">
            <a:normAutofit fontScale="92500" lnSpcReduction="20000"/>
          </a:bodyPr>
          <a:lstStyle/>
          <a:p>
            <a:pPr algn="l">
              <a:spcBef>
                <a:spcPts val="800"/>
              </a:spcBef>
            </a:pPr>
            <a:r>
              <a:rPr lang="en-US" sz="2800" b="1" u="sng">
                <a:solidFill>
                  <a:srgbClr val="0070C0"/>
                </a:solidFill>
              </a:rPr>
              <a:t>KP objective</a:t>
            </a:r>
            <a:r>
              <a:rPr lang="en-US" sz="2800" b="1">
                <a:solidFill>
                  <a:srgbClr val="0070C0"/>
                </a:solidFill>
              </a:rPr>
              <a:t>: </a:t>
            </a:r>
            <a:r>
              <a:rPr lang="en-US" sz="2800">
                <a:solidFill>
                  <a:schemeClr val="tx1"/>
                </a:solidFill>
              </a:rPr>
              <a:t>to present data on </a:t>
            </a:r>
            <a:r>
              <a:rPr lang="en-US" sz="2800">
                <a:solidFill>
                  <a:srgbClr val="0070C0"/>
                </a:solidFill>
              </a:rPr>
              <a:t>current status </a:t>
            </a:r>
            <a:r>
              <a:rPr lang="en-US" sz="2800">
                <a:solidFill>
                  <a:schemeClr val="tx1"/>
                </a:solidFill>
              </a:rPr>
              <a:t>of PB&amp;SR in PEMPAL countries, to </a:t>
            </a:r>
            <a:r>
              <a:rPr lang="en-US" sz="2800">
                <a:solidFill>
                  <a:srgbClr val="0070C0"/>
                </a:solidFill>
              </a:rPr>
              <a:t>benchmark </a:t>
            </a:r>
            <a:r>
              <a:rPr lang="en-US" sz="2800">
                <a:solidFill>
                  <a:schemeClr val="tx1"/>
                </a:solidFill>
              </a:rPr>
              <a:t>the practices in PEMPAL countries to those in OECD countries, and to provide some </a:t>
            </a:r>
            <a:r>
              <a:rPr lang="en-US" sz="2800">
                <a:solidFill>
                  <a:srgbClr val="0070C0"/>
                </a:solidFill>
              </a:rPr>
              <a:t>recommendations and food for thought </a:t>
            </a:r>
            <a:r>
              <a:rPr lang="en-US" sz="2800">
                <a:solidFill>
                  <a:schemeClr val="tx1"/>
                </a:solidFill>
              </a:rPr>
              <a:t>for PEMPAL countries on what to take into consideration in their performance budgeting and spending review systems</a:t>
            </a:r>
          </a:p>
          <a:p>
            <a:pPr algn="l">
              <a:spcBef>
                <a:spcPts val="800"/>
              </a:spcBef>
            </a:pPr>
            <a:endParaRPr lang="en-US" sz="2800" b="1">
              <a:solidFill>
                <a:srgbClr val="0070C0"/>
              </a:solidFill>
            </a:endParaRPr>
          </a:p>
          <a:p>
            <a:pPr algn="l">
              <a:spcBef>
                <a:spcPts val="800"/>
              </a:spcBef>
            </a:pPr>
            <a:r>
              <a:rPr lang="en-US" sz="2800" b="1" u="sng">
                <a:solidFill>
                  <a:srgbClr val="0070C0"/>
                </a:solidFill>
              </a:rPr>
              <a:t>Quantitative data sources</a:t>
            </a:r>
            <a:r>
              <a:rPr lang="en-US" sz="2800" b="1">
                <a:solidFill>
                  <a:srgbClr val="0070C0"/>
                </a:solidFill>
              </a:rPr>
              <a:t>: </a:t>
            </a:r>
            <a:r>
              <a:rPr lang="en-US" sz="2800">
                <a:solidFill>
                  <a:schemeClr val="tx1"/>
                </a:solidFill>
              </a:rPr>
              <a:t>OECD Performance Budgeting (</a:t>
            </a:r>
            <a:r>
              <a:rPr lang="en-US" sz="2800">
                <a:solidFill>
                  <a:srgbClr val="0070C0"/>
                </a:solidFill>
              </a:rPr>
              <a:t>PB) Survey </a:t>
            </a:r>
            <a:r>
              <a:rPr lang="en-US" sz="2800">
                <a:solidFill>
                  <a:schemeClr val="tx1"/>
                </a:solidFill>
              </a:rPr>
              <a:t>and results of the </a:t>
            </a:r>
            <a:r>
              <a:rPr lang="en-US" sz="2800">
                <a:solidFill>
                  <a:srgbClr val="0070C0"/>
                </a:solidFill>
              </a:rPr>
              <a:t>internal BCOP survey </a:t>
            </a:r>
            <a:r>
              <a:rPr lang="en-US" sz="2800">
                <a:solidFill>
                  <a:schemeClr val="tx1"/>
                </a:solidFill>
              </a:rPr>
              <a:t>of PEMPAL countries on spending reviews</a:t>
            </a:r>
          </a:p>
          <a:p>
            <a:pPr algn="l">
              <a:spcBef>
                <a:spcPts val="800"/>
              </a:spcBef>
            </a:pPr>
            <a:endParaRPr lang="en-US" sz="2800">
              <a:solidFill>
                <a:schemeClr val="tx1"/>
              </a:solidFill>
            </a:endParaRPr>
          </a:p>
          <a:p>
            <a:pPr algn="l">
              <a:spcBef>
                <a:spcPts val="800"/>
              </a:spcBef>
            </a:pPr>
            <a:r>
              <a:rPr lang="en-US" sz="2800" b="1" u="sng">
                <a:solidFill>
                  <a:srgbClr val="0070C0"/>
                </a:solidFill>
              </a:rPr>
              <a:t>Challenges and recommendations developed </a:t>
            </a:r>
            <a:r>
              <a:rPr lang="en-US" sz="2800">
                <a:solidFill>
                  <a:schemeClr val="tx1"/>
                </a:solidFill>
              </a:rPr>
              <a:t>based on the quantitative data and the overall work and discussions of the PPBWG, organized </a:t>
            </a:r>
            <a:r>
              <a:rPr lang="en-US" sz="2800">
                <a:solidFill>
                  <a:srgbClr val="0070C0"/>
                </a:solidFill>
              </a:rPr>
              <a:t>around the seven areas of good practices in PB recommended by the OECD and then tailored for the PEMPAL region</a:t>
            </a:r>
          </a:p>
          <a:p>
            <a:pPr algn="l">
              <a:spcBef>
                <a:spcPts val="800"/>
              </a:spcBef>
            </a:pPr>
            <a:endParaRPr lang="en-US" sz="2800">
              <a:solidFill>
                <a:schemeClr val="tx1"/>
              </a:solidFill>
            </a:endParaRPr>
          </a:p>
          <a:p>
            <a:pPr algn="l">
              <a:spcBef>
                <a:spcPts val="800"/>
              </a:spcBef>
            </a:pPr>
            <a:endParaRPr lang="en-US" sz="2800">
              <a:solidFill>
                <a:schemeClr val="tx1"/>
              </a:solidFill>
            </a:endParaRPr>
          </a:p>
          <a:p>
            <a:pPr algn="just">
              <a:spcBef>
                <a:spcPts val="800"/>
              </a:spcBef>
            </a:pPr>
            <a:endParaRPr lang="en-US" sz="2400" b="1">
              <a:solidFill>
                <a:srgbClr val="0070C0"/>
              </a:solidFill>
            </a:endParaRPr>
          </a:p>
          <a:p>
            <a:pPr lvl="1" algn="just" fontAlgn="auto">
              <a:spcAft>
                <a:spcPts val="0"/>
              </a:spcAft>
              <a:defRPr/>
            </a:pPr>
            <a:endParaRPr lang="bs-Latn-BA" sz="2000">
              <a:solidFill>
                <a:schemeClr val="tx1">
                  <a:lumMod val="95000"/>
                  <a:lumOff val="5000"/>
                </a:schemeClr>
              </a:solidFill>
            </a:endParaRPr>
          </a:p>
          <a:p>
            <a:pPr lvl="1" algn="just" fontAlgn="auto">
              <a:spcAft>
                <a:spcPts val="0"/>
              </a:spcAft>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90600" y="225231"/>
            <a:ext cx="7924800" cy="584775"/>
          </a:xfrm>
          <a:prstGeom prst="rect">
            <a:avLst/>
          </a:prstGeom>
          <a:noFill/>
        </p:spPr>
        <p:txBody>
          <a:bodyPr wrap="square" rtlCol="0">
            <a:spAutoFit/>
          </a:bodyPr>
          <a:lstStyle/>
          <a:p>
            <a:pPr algn="ctr"/>
            <a:r>
              <a:rPr lang="en-US" sz="3200" b="1">
                <a:solidFill>
                  <a:srgbClr val="953735"/>
                </a:solidFill>
                <a:latin typeface="+mj-lt"/>
                <a:ea typeface="+mj-ea"/>
                <a:cs typeface="+mj-cs"/>
              </a:rPr>
              <a:t>Key information about the KP on PB&amp;SR</a:t>
            </a:r>
            <a:endParaRPr lang="en-US" sz="320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A32CA110-F562-944B-93F4-3A5120B56716}"/>
              </a:ext>
            </a:extLst>
          </p:cNvPr>
          <p:cNvSpPr>
            <a:spLocks noGrp="1"/>
          </p:cNvSpPr>
          <p:nvPr>
            <p:ph type="sldNum" sz="quarter" idx="12"/>
          </p:nvPr>
        </p:nvSpPr>
        <p:spPr/>
        <p:txBody>
          <a:bodyPr/>
          <a:lstStyle/>
          <a:p>
            <a:pPr>
              <a:defRPr/>
            </a:pPr>
            <a:fld id="{A9B3BBAE-7D5F-41AB-BD10-EF89A677EBB9}" type="slidenum">
              <a:rPr lang="en-US" smtClean="0"/>
              <a:pPr>
                <a:defRPr/>
              </a:pPr>
              <a:t>6</a:t>
            </a:fld>
            <a:endParaRPr lang="en-US"/>
          </a:p>
        </p:txBody>
      </p:sp>
    </p:spTree>
    <p:extLst>
      <p:ext uri="{BB962C8B-B14F-4D97-AF65-F5344CB8AC3E}">
        <p14:creationId xmlns:p14="http://schemas.microsoft.com/office/powerpoint/2010/main" val="269509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a:solidFill>
                  <a:schemeClr val="tx1">
                    <a:lumMod val="95000"/>
                    <a:lumOff val="5000"/>
                  </a:schemeClr>
                </a:solidFill>
              </a:rPr>
              <a:t> </a:t>
            </a:r>
            <a:endParaRPr lang="bs-Latn-BA" sz="2000" b="1">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026" name="Picture 2" descr="Rezultat slika za cau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2992" y="2057400"/>
            <a:ext cx="3578340" cy="37338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Содержимое 2"/>
          <p:cNvSpPr txBox="1">
            <a:spLocks/>
          </p:cNvSpPr>
          <p:nvPr/>
        </p:nvSpPr>
        <p:spPr bwMode="auto">
          <a:xfrm>
            <a:off x="877066" y="1422975"/>
            <a:ext cx="591820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800"/>
              </a:spcBef>
              <a:buFont typeface="Arial"/>
              <a:buChar char="•"/>
              <a:defRPr/>
            </a:pPr>
            <a:r>
              <a:rPr lang="en-US" sz="2000" b="1" dirty="0">
                <a:solidFill>
                  <a:schemeClr val="tx1">
                    <a:lumMod val="95000"/>
                    <a:lumOff val="5000"/>
                  </a:schemeClr>
                </a:solidFill>
              </a:rPr>
              <a:t>14 PEMPAL countries filled out the survey</a:t>
            </a:r>
            <a:r>
              <a:rPr lang="en-US" sz="2000" dirty="0">
                <a:solidFill>
                  <a:schemeClr val="tx1">
                    <a:lumMod val="95000"/>
                    <a:lumOff val="5000"/>
                  </a:schemeClr>
                </a:solidFill>
              </a:rPr>
              <a:t>:</a:t>
            </a:r>
          </a:p>
          <a:p>
            <a:pPr marL="800100" lvl="1" indent="-342900" algn="l">
              <a:spcBef>
                <a:spcPts val="0"/>
              </a:spcBef>
              <a:buFont typeface="Wingdings" panose="05000000000000000000" pitchFamily="2" charset="2"/>
              <a:buChar char="ü"/>
              <a:defRPr/>
            </a:pPr>
            <a:r>
              <a:rPr lang="en-US" sz="1800" dirty="0">
                <a:solidFill>
                  <a:schemeClr val="tx1">
                    <a:lumMod val="95000"/>
                    <a:lumOff val="5000"/>
                  </a:schemeClr>
                </a:solidFill>
              </a:rPr>
              <a:t>Armenia, Belarus, </a:t>
            </a:r>
            <a:r>
              <a:rPr lang="en-US" sz="1800" dirty="0" err="1">
                <a:solidFill>
                  <a:schemeClr val="tx1">
                    <a:lumMod val="95000"/>
                    <a:lumOff val="5000"/>
                  </a:schemeClr>
                </a:solidFill>
              </a:rPr>
              <a:t>BiH</a:t>
            </a:r>
            <a:r>
              <a:rPr lang="en-US" sz="1800" dirty="0">
                <a:solidFill>
                  <a:schemeClr val="tx1">
                    <a:lumMod val="95000"/>
                    <a:lumOff val="5000"/>
                  </a:schemeClr>
                </a:solidFill>
              </a:rPr>
              <a:t>, Bulgaria, Croatia, Georgia, Kazakhstan, Kosovo, Kyrgyz Republic, Moldova, Russia, Serbia, Ukraine, and Uzbekistan</a:t>
            </a:r>
            <a:endParaRPr lang="en-US" sz="1800" dirty="0">
              <a:solidFill>
                <a:schemeClr val="tx1">
                  <a:lumMod val="95000"/>
                  <a:lumOff val="5000"/>
                </a:schemeClr>
              </a:solidFill>
              <a:cs typeface="Calibri"/>
            </a:endParaRPr>
          </a:p>
          <a:p>
            <a:pPr lvl="1" algn="l">
              <a:spcBef>
                <a:spcPts val="0"/>
              </a:spcBef>
              <a:defRPr/>
            </a:pPr>
            <a:endParaRPr lang="en-US" sz="2000">
              <a:solidFill>
                <a:schemeClr val="tx1">
                  <a:lumMod val="95000"/>
                  <a:lumOff val="5000"/>
                </a:schemeClr>
              </a:solidFill>
            </a:endParaRPr>
          </a:p>
          <a:p>
            <a:pPr marL="342900" indent="-342900" algn="l">
              <a:spcBef>
                <a:spcPts val="0"/>
              </a:spcBef>
              <a:buFont typeface="Arial" panose="020B0604020202020204" pitchFamily="34" charset="0"/>
              <a:buChar char="•"/>
              <a:defRPr/>
            </a:pPr>
            <a:r>
              <a:rPr lang="en-US" sz="2000" dirty="0">
                <a:solidFill>
                  <a:schemeClr val="tx1">
                    <a:lumMod val="95000"/>
                    <a:lumOff val="5000"/>
                  </a:schemeClr>
                </a:solidFill>
              </a:rPr>
              <a:t>Essentially the same countries also filled out the 2016 survey, thus </a:t>
            </a:r>
            <a:r>
              <a:rPr lang="en-US" sz="2000" b="1" dirty="0">
                <a:solidFill>
                  <a:schemeClr val="tx1">
                    <a:lumMod val="95000"/>
                    <a:lumOff val="5000"/>
                  </a:schemeClr>
                </a:solidFill>
              </a:rPr>
              <a:t>offering for the first time a possibility of capturing trends over time in PEMPAL countries </a:t>
            </a:r>
            <a:r>
              <a:rPr lang="en-US" sz="2000" dirty="0">
                <a:solidFill>
                  <a:schemeClr val="tx1">
                    <a:lumMod val="95000"/>
                    <a:lumOff val="5000"/>
                  </a:schemeClr>
                </a:solidFill>
              </a:rPr>
              <a:t>(for OECD countries, this is the fifth iteration of this survey)</a:t>
            </a:r>
            <a:endParaRPr lang="en-US" sz="2000" dirty="0">
              <a:solidFill>
                <a:schemeClr val="tx1">
                  <a:lumMod val="95000"/>
                  <a:lumOff val="5000"/>
                </a:schemeClr>
              </a:solidFill>
              <a:cs typeface="Calibri"/>
            </a:endParaRPr>
          </a:p>
          <a:p>
            <a:pPr algn="l">
              <a:spcBef>
                <a:spcPts val="0"/>
              </a:spcBef>
              <a:defRPr/>
            </a:pPr>
            <a:endParaRPr lang="en-US" sz="2000">
              <a:solidFill>
                <a:schemeClr val="tx1">
                  <a:lumMod val="95000"/>
                  <a:lumOff val="5000"/>
                </a:schemeClr>
              </a:solidFill>
            </a:endParaRPr>
          </a:p>
          <a:p>
            <a:pPr marL="342900" indent="-342900" algn="l">
              <a:spcBef>
                <a:spcPts val="800"/>
              </a:spcBef>
              <a:buFont typeface="Arial"/>
              <a:buChar char="•"/>
            </a:pPr>
            <a:r>
              <a:rPr lang="en-US" sz="2000" dirty="0">
                <a:solidFill>
                  <a:schemeClr val="tx1">
                    <a:lumMod val="95000"/>
                    <a:lumOff val="5000"/>
                  </a:schemeClr>
                </a:solidFill>
              </a:rPr>
              <a:t>Survey results are based on PEMPAL countries’ </a:t>
            </a:r>
            <a:r>
              <a:rPr lang="en-US" sz="2000" b="1" dirty="0">
                <a:solidFill>
                  <a:schemeClr val="tx1">
                    <a:lumMod val="95000"/>
                    <a:lumOff val="5000"/>
                  </a:schemeClr>
                </a:solidFill>
              </a:rPr>
              <a:t>self-assessment, no data verification </a:t>
            </a:r>
            <a:r>
              <a:rPr lang="en-US" sz="2000" dirty="0">
                <a:solidFill>
                  <a:schemeClr val="tx1">
                    <a:lumMod val="95000"/>
                    <a:lumOff val="5000"/>
                  </a:schemeClr>
                </a:solidFill>
              </a:rPr>
              <a:t>was conducted; inconsistencies and terminology differences still evident for some countries’ responses related to evaluations and SRs</a:t>
            </a:r>
            <a:endParaRPr lang="en-US" sz="2000" dirty="0">
              <a:solidFill>
                <a:schemeClr val="tx1">
                  <a:lumMod val="95000"/>
                  <a:lumOff val="5000"/>
                </a:schemeClr>
              </a:solidFill>
              <a:cs typeface="Calibri"/>
            </a:endParaRPr>
          </a:p>
          <a:p>
            <a:pPr marL="0" lvl="1" algn="just">
              <a:spcBef>
                <a:spcPts val="800"/>
              </a:spcBef>
            </a:pPr>
            <a:endParaRPr lang="en-US" sz="2000" b="1">
              <a:solidFill>
                <a:schemeClr val="tx1">
                  <a:lumMod val="95000"/>
                  <a:lumOff val="5000"/>
                </a:schemeClr>
              </a:solidFill>
            </a:endParaRPr>
          </a:p>
          <a:p>
            <a:pPr algn="just">
              <a:spcBef>
                <a:spcPts val="800"/>
              </a:spcBef>
            </a:pPr>
            <a:endParaRPr lang="ru-RU" sz="1300">
              <a:solidFill>
                <a:schemeClr val="tx1"/>
              </a:solidFill>
              <a:latin typeface="Lucida Grande CY"/>
              <a:cs typeface="Lucida Grande CY"/>
            </a:endParaRPr>
          </a:p>
        </p:txBody>
      </p:sp>
      <p:sp>
        <p:nvSpPr>
          <p:cNvPr id="9" name="TextBox 8">
            <a:extLst>
              <a:ext uri="{FF2B5EF4-FFF2-40B4-BE49-F238E27FC236}">
                <a16:creationId xmlns:a16="http://schemas.microsoft.com/office/drawing/2014/main" id="{F2C2F67D-45D5-5E4F-BF4F-9AC643A4571F}"/>
              </a:ext>
            </a:extLst>
          </p:cNvPr>
          <p:cNvSpPr txBox="1"/>
          <p:nvPr/>
        </p:nvSpPr>
        <p:spPr>
          <a:xfrm>
            <a:off x="1201404" y="218123"/>
            <a:ext cx="7924800" cy="584775"/>
          </a:xfrm>
          <a:prstGeom prst="rect">
            <a:avLst/>
          </a:prstGeom>
          <a:noFill/>
        </p:spPr>
        <p:txBody>
          <a:bodyPr wrap="square" rtlCol="0">
            <a:spAutoFit/>
          </a:bodyPr>
          <a:lstStyle/>
          <a:p>
            <a:pPr algn="ctr"/>
            <a:r>
              <a:rPr lang="en-US" sz="3200" b="1">
                <a:solidFill>
                  <a:srgbClr val="953735"/>
                </a:solidFill>
                <a:latin typeface="+mj-lt"/>
                <a:ea typeface="+mj-ea"/>
                <a:cs typeface="+mj-cs"/>
              </a:rPr>
              <a:t>Process of developing KP on PB&amp;SR</a:t>
            </a:r>
            <a:endParaRPr lang="en-US" sz="3200">
              <a:solidFill>
                <a:srgbClr val="002060"/>
              </a:solidFill>
              <a:latin typeface="+mj-lt"/>
              <a:ea typeface="+mj-ea"/>
              <a:cs typeface="+mj-cs"/>
            </a:endParaRPr>
          </a:p>
        </p:txBody>
      </p:sp>
      <p:sp>
        <p:nvSpPr>
          <p:cNvPr id="10" name="Содержимое 2">
            <a:extLst>
              <a:ext uri="{FF2B5EF4-FFF2-40B4-BE49-F238E27FC236}">
                <a16:creationId xmlns:a16="http://schemas.microsoft.com/office/drawing/2014/main" id="{E4B77256-BB72-8249-A5D5-4AC7FB2B2C5C}"/>
              </a:ext>
            </a:extLst>
          </p:cNvPr>
          <p:cNvSpPr txBox="1">
            <a:spLocks/>
          </p:cNvSpPr>
          <p:nvPr/>
        </p:nvSpPr>
        <p:spPr bwMode="auto">
          <a:xfrm>
            <a:off x="914400" y="893712"/>
            <a:ext cx="8763000" cy="584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800"/>
              </a:spcBef>
              <a:defRPr/>
            </a:pPr>
            <a:r>
              <a:rPr lang="en-US" sz="2200" b="1">
                <a:solidFill>
                  <a:srgbClr val="0070C0"/>
                </a:solidFill>
              </a:rPr>
              <a:t>OECD 2018 Performance Budgeting (PB) Survey in second half of 2018</a:t>
            </a:r>
            <a:endParaRPr lang="en-US" sz="2200" b="1">
              <a:solidFill>
                <a:schemeClr val="tx1">
                  <a:lumMod val="95000"/>
                  <a:lumOff val="5000"/>
                </a:schemeClr>
              </a:solidFill>
            </a:endParaRPr>
          </a:p>
          <a:p>
            <a:pPr algn="l">
              <a:spcBef>
                <a:spcPts val="800"/>
              </a:spcBef>
              <a:defRPr/>
            </a:pPr>
            <a:endParaRPr lang="en-US" sz="2000" b="1">
              <a:solidFill>
                <a:schemeClr val="tx1">
                  <a:lumMod val="95000"/>
                  <a:lumOff val="5000"/>
                </a:schemeClr>
              </a:solidFill>
            </a:endParaRPr>
          </a:p>
        </p:txBody>
      </p:sp>
      <p:sp>
        <p:nvSpPr>
          <p:cNvPr id="2" name="Slide Number Placeholder 1">
            <a:extLst>
              <a:ext uri="{FF2B5EF4-FFF2-40B4-BE49-F238E27FC236}">
                <a16:creationId xmlns:a16="http://schemas.microsoft.com/office/drawing/2014/main" id="{E92D2A4C-9319-7F49-A185-393E9D7F24BB}"/>
              </a:ext>
            </a:extLst>
          </p:cNvPr>
          <p:cNvSpPr>
            <a:spLocks noGrp="1"/>
          </p:cNvSpPr>
          <p:nvPr>
            <p:ph type="sldNum" sz="quarter" idx="12"/>
          </p:nvPr>
        </p:nvSpPr>
        <p:spPr/>
        <p:txBody>
          <a:bodyPr/>
          <a:lstStyle/>
          <a:p>
            <a:pPr>
              <a:defRPr/>
            </a:pPr>
            <a:fld id="{A9B3BBAE-7D5F-41AB-BD10-EF89A677EBB9}" type="slidenum">
              <a:rPr lang="en-US" smtClean="0"/>
              <a:pPr>
                <a:defRPr/>
              </a:pPr>
              <a:t>7</a:t>
            </a:fld>
            <a:endParaRPr lang="en-US"/>
          </a:p>
        </p:txBody>
      </p:sp>
    </p:spTree>
    <p:extLst>
      <p:ext uri="{BB962C8B-B14F-4D97-AF65-F5344CB8AC3E}">
        <p14:creationId xmlns:p14="http://schemas.microsoft.com/office/powerpoint/2010/main" val="627800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a:solidFill>
                  <a:schemeClr val="tx1">
                    <a:lumMod val="95000"/>
                    <a:lumOff val="5000"/>
                  </a:schemeClr>
                </a:solidFill>
              </a:rPr>
              <a:t> </a:t>
            </a:r>
            <a:endParaRPr lang="bs-Latn-BA" sz="2000" b="1">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8" name="Содержимое 2"/>
          <p:cNvSpPr txBox="1">
            <a:spLocks/>
          </p:cNvSpPr>
          <p:nvPr/>
        </p:nvSpPr>
        <p:spPr bwMode="auto">
          <a:xfrm>
            <a:off x="937775" y="1066800"/>
            <a:ext cx="8739625"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800"/>
              </a:spcBef>
              <a:defRPr/>
            </a:pPr>
            <a:r>
              <a:rPr lang="en-US" sz="2200" b="1">
                <a:solidFill>
                  <a:srgbClr val="0070C0"/>
                </a:solidFill>
              </a:rPr>
              <a:t>Additional 2019 BCOP Survey on SRs</a:t>
            </a:r>
            <a:endParaRPr lang="en-US" sz="2200" b="1">
              <a:solidFill>
                <a:schemeClr val="tx1">
                  <a:lumMod val="95000"/>
                  <a:lumOff val="5000"/>
                </a:schemeClr>
              </a:solidFill>
            </a:endParaRPr>
          </a:p>
          <a:p>
            <a:pPr marL="342900" indent="-342900" algn="l">
              <a:spcBef>
                <a:spcPts val="800"/>
              </a:spcBef>
              <a:buFont typeface="Arial"/>
              <a:buChar char="•"/>
              <a:defRPr/>
            </a:pPr>
            <a:r>
              <a:rPr lang="en-US" sz="2000" b="1">
                <a:solidFill>
                  <a:schemeClr val="tx1">
                    <a:lumMod val="95000"/>
                    <a:lumOff val="5000"/>
                  </a:schemeClr>
                </a:solidFill>
              </a:rPr>
              <a:t>Conducted in early 2019 to address issues of interpretation of SRs for some countries</a:t>
            </a:r>
          </a:p>
          <a:p>
            <a:pPr marL="342900" indent="-342900" algn="l">
              <a:spcBef>
                <a:spcPts val="800"/>
              </a:spcBef>
              <a:buFont typeface="Arial"/>
              <a:buChar char="•"/>
              <a:defRPr/>
            </a:pPr>
            <a:r>
              <a:rPr lang="en-US" sz="2000" b="1">
                <a:solidFill>
                  <a:schemeClr val="tx1">
                    <a:lumMod val="95000"/>
                    <a:lumOff val="5000"/>
                  </a:schemeClr>
                </a:solidFill>
              </a:rPr>
              <a:t>Thirteen countries responded to this internal BCOP survey</a:t>
            </a:r>
          </a:p>
          <a:p>
            <a:pPr marL="800100" lvl="1" indent="-342900" algn="l">
              <a:spcBef>
                <a:spcPts val="0"/>
              </a:spcBef>
              <a:buFont typeface="Wingdings" panose="05000000000000000000" pitchFamily="2" charset="2"/>
              <a:buChar char="ü"/>
              <a:defRPr/>
            </a:pPr>
            <a:r>
              <a:rPr lang="en-US" sz="1800">
                <a:solidFill>
                  <a:schemeClr val="tx1">
                    <a:lumMod val="95000"/>
                    <a:lumOff val="5000"/>
                  </a:schemeClr>
                </a:solidFill>
              </a:rPr>
              <a:t>Armenia, Belarus, Bosnia and Herzegovina, Bulgaria, Croatia, Georgia, Kazakhstan, Kosovo, Republic of North Macedonia, Moldova, Montenegro, Russia, and Serbia.</a:t>
            </a:r>
          </a:p>
          <a:p>
            <a:pPr marL="342900" indent="-342900" algn="l">
              <a:spcBef>
                <a:spcPts val="800"/>
              </a:spcBef>
              <a:buFont typeface="Arial"/>
              <a:buChar char="•"/>
              <a:defRPr/>
            </a:pPr>
            <a:r>
              <a:rPr lang="en-US" sz="2000" b="1">
                <a:solidFill>
                  <a:schemeClr val="tx1">
                    <a:lumMod val="95000"/>
                    <a:lumOff val="5000"/>
                  </a:schemeClr>
                </a:solidFill>
              </a:rPr>
              <a:t>Out of these, seven countries reported having conducted spending reviews so far, </a:t>
            </a:r>
            <a:r>
              <a:rPr lang="en-US" sz="2000">
                <a:solidFill>
                  <a:schemeClr val="tx1">
                    <a:lumMod val="95000"/>
                    <a:lumOff val="5000"/>
                  </a:schemeClr>
                </a:solidFill>
              </a:rPr>
              <a:t>all of which also participated in the 2018 PB Survey</a:t>
            </a:r>
          </a:p>
          <a:p>
            <a:pPr algn="l">
              <a:spcBef>
                <a:spcPts val="800"/>
              </a:spcBef>
              <a:defRPr/>
            </a:pPr>
            <a:endParaRPr lang="en-US" sz="2000">
              <a:solidFill>
                <a:schemeClr val="tx1">
                  <a:lumMod val="95000"/>
                  <a:lumOff val="5000"/>
                </a:schemeClr>
              </a:solidFill>
              <a:latin typeface="Lucida Grande CY"/>
              <a:cs typeface="Lucida Grande CY"/>
            </a:endParaRPr>
          </a:p>
          <a:p>
            <a:pPr algn="l">
              <a:spcBef>
                <a:spcPts val="800"/>
              </a:spcBef>
              <a:defRPr/>
            </a:pPr>
            <a:r>
              <a:rPr lang="en-US" sz="2200" b="1">
                <a:solidFill>
                  <a:srgbClr val="0070C0"/>
                </a:solidFill>
              </a:rPr>
              <a:t>Feedback and additional information and updates in late 2019/early 2020</a:t>
            </a:r>
          </a:p>
          <a:p>
            <a:pPr marL="342900" indent="-342900" algn="l">
              <a:spcBef>
                <a:spcPts val="800"/>
              </a:spcBef>
              <a:buFont typeface="Arial"/>
              <a:buChar char="•"/>
              <a:defRPr/>
            </a:pPr>
            <a:r>
              <a:rPr lang="en-US" sz="2000" b="1">
                <a:solidFill>
                  <a:schemeClr val="tx1">
                    <a:lumMod val="95000"/>
                    <a:lumOff val="5000"/>
                  </a:schemeClr>
                </a:solidFill>
              </a:rPr>
              <a:t>Draft report examined during the workshop in November 2019</a:t>
            </a:r>
          </a:p>
          <a:p>
            <a:pPr marL="342900" indent="-342900" algn="l">
              <a:spcBef>
                <a:spcPts val="800"/>
              </a:spcBef>
              <a:buFont typeface="Arial"/>
              <a:buChar char="•"/>
              <a:defRPr/>
            </a:pPr>
            <a:r>
              <a:rPr lang="en-US" sz="2000" b="1">
                <a:solidFill>
                  <a:schemeClr val="tx1">
                    <a:lumMod val="95000"/>
                    <a:lumOff val="5000"/>
                  </a:schemeClr>
                </a:solidFill>
              </a:rPr>
              <a:t>Feedback collected from the members during Paris workshop and in written within questionnaires in December – January</a:t>
            </a:r>
          </a:p>
          <a:p>
            <a:pPr algn="l">
              <a:spcBef>
                <a:spcPts val="800"/>
              </a:spcBef>
              <a:defRPr/>
            </a:pPr>
            <a:endParaRPr lang="en-US" sz="2000" b="1">
              <a:solidFill>
                <a:schemeClr val="tx1">
                  <a:lumMod val="95000"/>
                  <a:lumOff val="5000"/>
                </a:schemeClr>
              </a:solidFill>
            </a:endParaRPr>
          </a:p>
        </p:txBody>
      </p:sp>
      <p:sp>
        <p:nvSpPr>
          <p:cNvPr id="9" name="TextBox 8">
            <a:extLst>
              <a:ext uri="{FF2B5EF4-FFF2-40B4-BE49-F238E27FC236}">
                <a16:creationId xmlns:a16="http://schemas.microsoft.com/office/drawing/2014/main" id="{F2C2F67D-45D5-5E4F-BF4F-9AC643A4571F}"/>
              </a:ext>
            </a:extLst>
          </p:cNvPr>
          <p:cNvSpPr txBox="1"/>
          <p:nvPr/>
        </p:nvSpPr>
        <p:spPr>
          <a:xfrm>
            <a:off x="1201404" y="218123"/>
            <a:ext cx="7924800" cy="584775"/>
          </a:xfrm>
          <a:prstGeom prst="rect">
            <a:avLst/>
          </a:prstGeom>
          <a:noFill/>
        </p:spPr>
        <p:txBody>
          <a:bodyPr wrap="square" rtlCol="0">
            <a:spAutoFit/>
          </a:bodyPr>
          <a:lstStyle/>
          <a:p>
            <a:pPr algn="ctr"/>
            <a:r>
              <a:rPr lang="en-US" sz="3200" b="1">
                <a:solidFill>
                  <a:srgbClr val="953735"/>
                </a:solidFill>
                <a:latin typeface="+mj-lt"/>
                <a:ea typeface="+mj-ea"/>
                <a:cs typeface="+mj-cs"/>
              </a:rPr>
              <a:t>Process of developing KP on PB&amp;SR</a:t>
            </a:r>
            <a:endParaRPr lang="en-US" sz="3200">
              <a:solidFill>
                <a:srgbClr val="002060"/>
              </a:solidFill>
              <a:latin typeface="+mj-lt"/>
              <a:ea typeface="+mj-ea"/>
              <a:cs typeface="+mj-cs"/>
            </a:endParaRPr>
          </a:p>
        </p:txBody>
      </p:sp>
      <p:sp>
        <p:nvSpPr>
          <p:cNvPr id="2" name="Slide Number Placeholder 1">
            <a:extLst>
              <a:ext uri="{FF2B5EF4-FFF2-40B4-BE49-F238E27FC236}">
                <a16:creationId xmlns:a16="http://schemas.microsoft.com/office/drawing/2014/main" id="{0C997F93-FB54-9345-A366-699306653870}"/>
              </a:ext>
            </a:extLst>
          </p:cNvPr>
          <p:cNvSpPr>
            <a:spLocks noGrp="1"/>
          </p:cNvSpPr>
          <p:nvPr>
            <p:ph type="sldNum" sz="quarter" idx="12"/>
          </p:nvPr>
        </p:nvSpPr>
        <p:spPr/>
        <p:txBody>
          <a:bodyPr/>
          <a:lstStyle/>
          <a:p>
            <a:pPr>
              <a:defRPr/>
            </a:pPr>
            <a:fld id="{A9B3BBAE-7D5F-41AB-BD10-EF89A677EBB9}" type="slidenum">
              <a:rPr lang="en-US" smtClean="0"/>
              <a:pPr>
                <a:defRPr/>
              </a:pPr>
              <a:t>8</a:t>
            </a:fld>
            <a:endParaRPr lang="en-US"/>
          </a:p>
        </p:txBody>
      </p:sp>
    </p:spTree>
    <p:extLst>
      <p:ext uri="{BB962C8B-B14F-4D97-AF65-F5344CB8AC3E}">
        <p14:creationId xmlns:p14="http://schemas.microsoft.com/office/powerpoint/2010/main" val="127106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a:solidFill>
                  <a:schemeClr val="tx1">
                    <a:lumMod val="95000"/>
                    <a:lumOff val="5000"/>
                  </a:schemeClr>
                </a:solidFill>
              </a:rPr>
              <a:t> </a:t>
            </a:r>
            <a:endParaRPr lang="bs-Latn-BA" sz="2000" b="1">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8" name="Содержимое 2"/>
          <p:cNvSpPr txBox="1">
            <a:spLocks/>
          </p:cNvSpPr>
          <p:nvPr/>
        </p:nvSpPr>
        <p:spPr bwMode="auto">
          <a:xfrm>
            <a:off x="914400" y="1013661"/>
            <a:ext cx="876300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800"/>
              </a:spcBef>
              <a:defRPr/>
            </a:pPr>
            <a:r>
              <a:rPr lang="en-US" sz="2200" b="1">
                <a:solidFill>
                  <a:srgbClr val="0070C0"/>
                </a:solidFill>
              </a:rPr>
              <a:t>Main elements of adjustments and expansions in the current version of draft KP compared to the version from November 2019 workshop: </a:t>
            </a:r>
          </a:p>
          <a:p>
            <a:pPr marL="457200" indent="-457200" algn="l">
              <a:spcBef>
                <a:spcPts val="600"/>
              </a:spcBef>
              <a:buFont typeface="+mj-lt"/>
              <a:buAutoNum type="arabicPeriod"/>
              <a:defRPr/>
            </a:pPr>
            <a:r>
              <a:rPr lang="en-US" sz="2000">
                <a:solidFill>
                  <a:schemeClr val="tx1">
                    <a:lumMod val="95000"/>
                    <a:lumOff val="5000"/>
                  </a:schemeClr>
                </a:solidFill>
              </a:rPr>
              <a:t>Textboxes with </a:t>
            </a:r>
            <a:r>
              <a:rPr lang="en-US" sz="2000" b="1">
                <a:solidFill>
                  <a:srgbClr val="0070C0"/>
                </a:solidFill>
              </a:rPr>
              <a:t>updates and plans </a:t>
            </a:r>
            <a:r>
              <a:rPr lang="en-US" sz="2000">
                <a:solidFill>
                  <a:schemeClr val="tx1">
                    <a:lumMod val="95000"/>
                    <a:lumOff val="5000"/>
                  </a:schemeClr>
                </a:solidFill>
              </a:rPr>
              <a:t>from Russia, Croatia, and Bulgaria as well as updates on SRs from Belarus</a:t>
            </a:r>
          </a:p>
          <a:p>
            <a:pPr marL="457200" indent="-457200" algn="l">
              <a:spcBef>
                <a:spcPts val="600"/>
              </a:spcBef>
              <a:buFont typeface="+mj-lt"/>
              <a:buAutoNum type="arabicPeriod"/>
              <a:defRPr/>
            </a:pPr>
            <a:r>
              <a:rPr lang="en-US" sz="2000" b="1">
                <a:solidFill>
                  <a:srgbClr val="0070C0"/>
                </a:solidFill>
              </a:rPr>
              <a:t>Hierarchy</a:t>
            </a:r>
            <a:r>
              <a:rPr lang="en-US" sz="2000" b="1">
                <a:solidFill>
                  <a:schemeClr val="tx1">
                    <a:lumMod val="95000"/>
                    <a:lumOff val="5000"/>
                  </a:schemeClr>
                </a:solidFill>
              </a:rPr>
              <a:t> </a:t>
            </a:r>
            <a:r>
              <a:rPr lang="en-US" sz="2000">
                <a:solidFill>
                  <a:schemeClr val="tx1">
                    <a:lumMod val="95000"/>
                    <a:lumOff val="5000"/>
                  </a:schemeClr>
                </a:solidFill>
              </a:rPr>
              <a:t>of expected results and PIs and </a:t>
            </a:r>
            <a:r>
              <a:rPr lang="en-US" sz="2000" b="1">
                <a:solidFill>
                  <a:srgbClr val="0070C0"/>
                </a:solidFill>
              </a:rPr>
              <a:t>logical framework </a:t>
            </a:r>
            <a:r>
              <a:rPr lang="en-US" sz="2000">
                <a:solidFill>
                  <a:schemeClr val="tx1">
                    <a:lumMod val="95000"/>
                    <a:lumOff val="5000"/>
                  </a:schemeClr>
                </a:solidFill>
              </a:rPr>
              <a:t>explanations </a:t>
            </a:r>
          </a:p>
          <a:p>
            <a:pPr marL="457200" indent="-457200" algn="l">
              <a:spcBef>
                <a:spcPts val="600"/>
              </a:spcBef>
              <a:buFont typeface="+mj-lt"/>
              <a:buAutoNum type="arabicPeriod"/>
              <a:defRPr/>
            </a:pPr>
            <a:r>
              <a:rPr lang="en-US" sz="2000">
                <a:solidFill>
                  <a:schemeClr val="tx1">
                    <a:lumMod val="95000"/>
                    <a:lumOff val="5000"/>
                  </a:schemeClr>
                </a:solidFill>
              </a:rPr>
              <a:t>Newest considerations in PB – </a:t>
            </a:r>
            <a:r>
              <a:rPr lang="en-US" sz="2000" b="1">
                <a:solidFill>
                  <a:srgbClr val="0070C0"/>
                </a:solidFill>
              </a:rPr>
              <a:t>citizen-centric PIs, “budgeting for outcomes”, connections with SDGs</a:t>
            </a:r>
            <a:r>
              <a:rPr lang="en-US" sz="2000">
                <a:solidFill>
                  <a:schemeClr val="tx1">
                    <a:lumMod val="95000"/>
                    <a:lumOff val="5000"/>
                  </a:schemeClr>
                </a:solidFill>
              </a:rPr>
              <a:t> – and related risks </a:t>
            </a:r>
          </a:p>
          <a:p>
            <a:pPr marL="457200" indent="-457200" algn="l">
              <a:spcBef>
                <a:spcPts val="600"/>
              </a:spcBef>
              <a:buFont typeface="+mj-lt"/>
              <a:buAutoNum type="arabicPeriod"/>
              <a:defRPr/>
            </a:pPr>
            <a:r>
              <a:rPr lang="en-US" sz="2000">
                <a:solidFill>
                  <a:schemeClr val="tx1">
                    <a:lumMod val="95000"/>
                    <a:lumOff val="5000"/>
                  </a:schemeClr>
                </a:solidFill>
              </a:rPr>
              <a:t>Additions on </a:t>
            </a:r>
            <a:r>
              <a:rPr lang="en-US" sz="2000" b="1">
                <a:solidFill>
                  <a:srgbClr val="0070C0"/>
                </a:solidFill>
              </a:rPr>
              <a:t>evaluation</a:t>
            </a:r>
          </a:p>
          <a:p>
            <a:pPr marL="457200" indent="-457200" algn="l">
              <a:spcBef>
                <a:spcPts val="600"/>
              </a:spcBef>
              <a:buFont typeface="+mj-lt"/>
              <a:buAutoNum type="arabicPeriod"/>
              <a:defRPr/>
            </a:pPr>
            <a:r>
              <a:rPr lang="en-US" sz="2000">
                <a:solidFill>
                  <a:schemeClr val="tx1">
                    <a:lumMod val="95000"/>
                    <a:lumOff val="5000"/>
                  </a:schemeClr>
                </a:solidFill>
              </a:rPr>
              <a:t>Additions on </a:t>
            </a:r>
            <a:r>
              <a:rPr lang="en-US" sz="2000" b="1">
                <a:solidFill>
                  <a:srgbClr val="0070C0"/>
                </a:solidFill>
              </a:rPr>
              <a:t>learning</a:t>
            </a:r>
          </a:p>
          <a:p>
            <a:pPr marL="457200" indent="-457200" algn="l">
              <a:spcBef>
                <a:spcPts val="600"/>
              </a:spcBef>
              <a:buFont typeface="+mj-lt"/>
              <a:buAutoNum type="arabicPeriod"/>
              <a:defRPr/>
            </a:pPr>
            <a:r>
              <a:rPr lang="en-US" sz="2000">
                <a:solidFill>
                  <a:schemeClr val="tx1">
                    <a:lumMod val="95000"/>
                    <a:lumOff val="5000"/>
                  </a:schemeClr>
                </a:solidFill>
              </a:rPr>
              <a:t>Additions on </a:t>
            </a:r>
            <a:r>
              <a:rPr lang="en-US" sz="2000" b="1">
                <a:solidFill>
                  <a:srgbClr val="0070C0"/>
                </a:solidFill>
              </a:rPr>
              <a:t>SRs</a:t>
            </a:r>
            <a:r>
              <a:rPr lang="en-US" sz="2000">
                <a:solidFill>
                  <a:schemeClr val="tx1">
                    <a:lumMod val="95000"/>
                    <a:lumOff val="5000"/>
                  </a:schemeClr>
                </a:solidFill>
              </a:rPr>
              <a:t> - SRs vs. WB Public Expenditure Reviews and adaptable and shifting nature of SRs, and ongoing work on good practices of SRs by the OECD</a:t>
            </a:r>
          </a:p>
          <a:p>
            <a:pPr marL="457200" indent="-457200" algn="l">
              <a:spcBef>
                <a:spcPts val="600"/>
              </a:spcBef>
              <a:buFont typeface="+mj-lt"/>
              <a:buAutoNum type="arabicPeriod"/>
              <a:defRPr/>
            </a:pPr>
            <a:r>
              <a:rPr lang="en-US" sz="2000">
                <a:solidFill>
                  <a:schemeClr val="tx1">
                    <a:lumMod val="95000"/>
                    <a:lumOff val="5000"/>
                  </a:schemeClr>
                </a:solidFill>
              </a:rPr>
              <a:t>Example of stand-alone </a:t>
            </a:r>
            <a:r>
              <a:rPr lang="en-US" sz="2000" b="1">
                <a:solidFill>
                  <a:srgbClr val="0070C0"/>
                </a:solidFill>
              </a:rPr>
              <a:t>institutional set-up </a:t>
            </a:r>
            <a:r>
              <a:rPr lang="en-US" sz="2000">
                <a:solidFill>
                  <a:schemeClr val="tx1">
                    <a:lumMod val="95000"/>
                    <a:lumOff val="5000"/>
                  </a:schemeClr>
                </a:solidFill>
              </a:rPr>
              <a:t>for SR</a:t>
            </a:r>
          </a:p>
          <a:p>
            <a:pPr marL="457200" indent="-457200" algn="l">
              <a:spcBef>
                <a:spcPts val="600"/>
              </a:spcBef>
              <a:buFont typeface="+mj-lt"/>
              <a:buAutoNum type="arabicPeriod"/>
              <a:defRPr/>
            </a:pPr>
            <a:r>
              <a:rPr lang="en-US" sz="2000">
                <a:solidFill>
                  <a:schemeClr val="tx1">
                    <a:lumMod val="95000"/>
                    <a:lumOff val="5000"/>
                  </a:schemeClr>
                </a:solidFill>
              </a:rPr>
              <a:t>Potential role of </a:t>
            </a:r>
            <a:r>
              <a:rPr lang="en-US" sz="2000" b="1">
                <a:solidFill>
                  <a:srgbClr val="0070C0"/>
                </a:solidFill>
              </a:rPr>
              <a:t>internal audit </a:t>
            </a:r>
            <a:r>
              <a:rPr lang="en-US" sz="2000">
                <a:solidFill>
                  <a:schemeClr val="tx1">
                    <a:lumMod val="95000"/>
                    <a:lumOff val="5000"/>
                  </a:schemeClr>
                </a:solidFill>
              </a:rPr>
              <a:t>in SRs and PB</a:t>
            </a:r>
          </a:p>
          <a:p>
            <a:pPr marL="457200" indent="-457200" algn="l">
              <a:spcBef>
                <a:spcPts val="600"/>
              </a:spcBef>
              <a:buFont typeface="+mj-lt"/>
              <a:buAutoNum type="arabicPeriod"/>
              <a:defRPr/>
            </a:pPr>
            <a:r>
              <a:rPr lang="en-US" sz="2000">
                <a:solidFill>
                  <a:schemeClr val="tx1">
                    <a:lumMod val="95000"/>
                    <a:lumOff val="5000"/>
                  </a:schemeClr>
                </a:solidFill>
              </a:rPr>
              <a:t>Some </a:t>
            </a:r>
            <a:r>
              <a:rPr lang="en-US" sz="2000" b="1">
                <a:solidFill>
                  <a:srgbClr val="0070C0"/>
                </a:solidFill>
              </a:rPr>
              <a:t>editing</a:t>
            </a:r>
            <a:r>
              <a:rPr lang="en-US" sz="2000">
                <a:solidFill>
                  <a:schemeClr val="tx1">
                    <a:lumMod val="95000"/>
                    <a:lumOff val="5000"/>
                  </a:schemeClr>
                </a:solidFill>
              </a:rPr>
              <a:t> and adding/expanding definitions for some terminology </a:t>
            </a:r>
          </a:p>
          <a:p>
            <a:pPr algn="l">
              <a:spcBef>
                <a:spcPts val="800"/>
              </a:spcBef>
              <a:defRPr/>
            </a:pPr>
            <a:r>
              <a:rPr lang="en-US" sz="2000" i="1">
                <a:solidFill>
                  <a:srgbClr val="0070C0"/>
                </a:solidFill>
              </a:rPr>
              <a:t>14 countries provided feedback on the quality of the KP and the ways in which it can be used to inform considerations within reforms in their countries </a:t>
            </a:r>
            <a:endParaRPr lang="en-US" sz="2000" i="1">
              <a:solidFill>
                <a:schemeClr val="tx1">
                  <a:lumMod val="95000"/>
                  <a:lumOff val="5000"/>
                </a:schemeClr>
              </a:solidFill>
            </a:endParaRPr>
          </a:p>
        </p:txBody>
      </p:sp>
      <p:sp>
        <p:nvSpPr>
          <p:cNvPr id="9" name="TextBox 8">
            <a:extLst>
              <a:ext uri="{FF2B5EF4-FFF2-40B4-BE49-F238E27FC236}">
                <a16:creationId xmlns:a16="http://schemas.microsoft.com/office/drawing/2014/main" id="{F2C2F67D-45D5-5E4F-BF4F-9AC643A4571F}"/>
              </a:ext>
            </a:extLst>
          </p:cNvPr>
          <p:cNvSpPr txBox="1"/>
          <p:nvPr/>
        </p:nvSpPr>
        <p:spPr>
          <a:xfrm>
            <a:off x="1219200" y="0"/>
            <a:ext cx="7924800" cy="1077218"/>
          </a:xfrm>
          <a:prstGeom prst="rect">
            <a:avLst/>
          </a:prstGeom>
          <a:noFill/>
        </p:spPr>
        <p:txBody>
          <a:bodyPr wrap="square" rtlCol="0">
            <a:spAutoFit/>
          </a:bodyPr>
          <a:lstStyle/>
          <a:p>
            <a:pPr algn="ctr"/>
            <a:r>
              <a:rPr lang="en-US" sz="3200" b="1">
                <a:solidFill>
                  <a:srgbClr val="953735"/>
                </a:solidFill>
                <a:latin typeface="+mj-lt"/>
                <a:ea typeface="+mj-ea"/>
                <a:cs typeface="+mj-cs"/>
              </a:rPr>
              <a:t>Changes made to current compared to previous version of the KP on PB&amp;SR</a:t>
            </a:r>
            <a:endParaRPr lang="en-US" sz="3200">
              <a:solidFill>
                <a:srgbClr val="002060"/>
              </a:solidFill>
              <a:latin typeface="+mj-lt"/>
              <a:ea typeface="+mj-ea"/>
              <a:cs typeface="+mj-cs"/>
            </a:endParaRPr>
          </a:p>
        </p:txBody>
      </p:sp>
      <p:sp>
        <p:nvSpPr>
          <p:cNvPr id="2" name="Slide Number Placeholder 1">
            <a:extLst>
              <a:ext uri="{FF2B5EF4-FFF2-40B4-BE49-F238E27FC236}">
                <a16:creationId xmlns:a16="http://schemas.microsoft.com/office/drawing/2014/main" id="{EB5DED27-5402-A747-85F0-DB87E0B8CE54}"/>
              </a:ext>
            </a:extLst>
          </p:cNvPr>
          <p:cNvSpPr>
            <a:spLocks noGrp="1"/>
          </p:cNvSpPr>
          <p:nvPr>
            <p:ph type="sldNum" sz="quarter" idx="12"/>
          </p:nvPr>
        </p:nvSpPr>
        <p:spPr/>
        <p:txBody>
          <a:bodyPr/>
          <a:lstStyle/>
          <a:p>
            <a:pPr>
              <a:defRPr/>
            </a:pPr>
            <a:fld id="{A9B3BBAE-7D5F-41AB-BD10-EF89A677EBB9}" type="slidenum">
              <a:rPr lang="en-US" smtClean="0"/>
              <a:pPr>
                <a:defRPr/>
              </a:pPr>
              <a:t>9</a:t>
            </a:fld>
            <a:endParaRPr lang="en-US"/>
          </a:p>
        </p:txBody>
      </p:sp>
    </p:spTree>
    <p:extLst>
      <p:ext uri="{BB962C8B-B14F-4D97-AF65-F5344CB8AC3E}">
        <p14:creationId xmlns:p14="http://schemas.microsoft.com/office/powerpoint/2010/main" val="1076509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2632</Words>
  <Application>Microsoft Office PowerPoint</Application>
  <PresentationFormat>A4 Paper (210x297 mm)</PresentationFormat>
  <Paragraphs>346</Paragraphs>
  <Slides>23</Slides>
  <Notes>16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PPBWG KNOWLEDGE PRODUCT  Performance Budgeting (PB) and Spending Reviews (SR): Current Practices and Recommendations</vt:lpstr>
      <vt:lpstr>Outline of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13 2020 VC Public Participation knowlege product</dc:title>
  <dc:subject/>
  <dc:creator>Deanna Aubrey</dc:creator>
  <cp:keywords>BCOP Budget Literacy and Transparency Working Group</cp:keywords>
  <dc:description/>
  <cp:lastModifiedBy>Naida Carsimamovic</cp:lastModifiedBy>
  <cp:revision>26</cp:revision>
  <cp:lastPrinted>2020-04-13T14:03:05Z</cp:lastPrinted>
  <dcterms:created xsi:type="dcterms:W3CDTF">2010-10-04T16:57:49Z</dcterms:created>
  <dcterms:modified xsi:type="dcterms:W3CDTF">2020-05-26T10:21:55Z</dcterms:modified>
  <cp:category>PEMPAL</cp:category>
</cp:coreProperties>
</file>