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4"/>
  </p:notesMasterIdLst>
  <p:handoutMasterIdLst>
    <p:handoutMasterId r:id="rId25"/>
  </p:handoutMasterIdLst>
  <p:sldIdLst>
    <p:sldId id="464" r:id="rId2"/>
    <p:sldId id="463" r:id="rId3"/>
    <p:sldId id="478" r:id="rId4"/>
    <p:sldId id="477" r:id="rId5"/>
    <p:sldId id="482" r:id="rId6"/>
    <p:sldId id="483" r:id="rId7"/>
    <p:sldId id="480" r:id="rId8"/>
    <p:sldId id="481" r:id="rId9"/>
    <p:sldId id="484" r:id="rId10"/>
    <p:sldId id="455" r:id="rId11"/>
    <p:sldId id="485" r:id="rId12"/>
    <p:sldId id="451" r:id="rId13"/>
    <p:sldId id="500" r:id="rId14"/>
    <p:sldId id="488" r:id="rId15"/>
    <p:sldId id="489" r:id="rId16"/>
    <p:sldId id="494" r:id="rId17"/>
    <p:sldId id="495" r:id="rId18"/>
    <p:sldId id="496" r:id="rId19"/>
    <p:sldId id="497" r:id="rId20"/>
    <p:sldId id="498" r:id="rId21"/>
    <p:sldId id="499" r:id="rId22"/>
    <p:sldId id="312" r:id="rId23"/>
  </p:sldIdLst>
  <p:sldSz cx="9906000" cy="6858000" type="A4"/>
  <p:notesSz cx="7086600" cy="90249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ena Mondo" initials="EM"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00" autoAdjust="0"/>
    <p:restoredTop sz="99211" autoAdjust="0"/>
  </p:normalViewPr>
  <p:slideViewPr>
    <p:cSldViewPr>
      <p:cViewPr varScale="1">
        <p:scale>
          <a:sx n="110" d="100"/>
          <a:sy n="110" d="100"/>
        </p:scale>
        <p:origin x="-552" y="-96"/>
      </p:cViewPr>
      <p:guideLst>
        <p:guide orient="horz" pos="2160"/>
        <p:guide pos="2880"/>
        <p:guide pos="312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commentAuthors" Target="commentAuthors.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3DEF46C-3B29-459B-AD1C-1E45D54687AF}" type="datetimeFigureOut">
              <a:rPr lang="en-US"/>
              <a:pPr>
                <a:defRPr/>
              </a:pPr>
              <a:t>19/04/20</a:t>
            </a:fld>
            <a:endParaRPr lang="en-US" dirty="0"/>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3FA3048-62B1-4C44-B29A-EA0FED456B63}" type="slidenum">
              <a:rPr lang="en-US"/>
              <a:pPr>
                <a:defRPr/>
              </a:pPr>
              <a:t>‹#›</a:t>
            </a:fld>
            <a:endParaRPr lang="en-US" dirty="0"/>
          </a:p>
        </p:txBody>
      </p:sp>
    </p:spTree>
    <p:extLst>
      <p:ext uri="{BB962C8B-B14F-4D97-AF65-F5344CB8AC3E}">
        <p14:creationId xmlns:p14="http://schemas.microsoft.com/office/powerpoint/2010/main" val="452277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idx="1"/>
          </p:nvPr>
        </p:nvSpPr>
        <p:spPr>
          <a:xfrm>
            <a:off x="4014788" y="0"/>
            <a:ext cx="3070225" cy="45085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11A730C-CD51-46F1-A484-178E442E2468}" type="datetimeFigureOut">
              <a:rPr lang="en-US"/>
              <a:pPr>
                <a:defRPr/>
              </a:pPr>
              <a:t>19/04/20</a:t>
            </a:fld>
            <a:endParaRPr lang="en-US" dirty="0"/>
          </a:p>
        </p:txBody>
      </p:sp>
      <p:sp>
        <p:nvSpPr>
          <p:cNvPr id="4" name="Slide Image Placeholder 3"/>
          <p:cNvSpPr>
            <a:spLocks noGrp="1" noRot="1" noChangeAspect="1"/>
          </p:cNvSpPr>
          <p:nvPr>
            <p:ph type="sldImg" idx="2"/>
          </p:nvPr>
        </p:nvSpPr>
        <p:spPr>
          <a:xfrm>
            <a:off x="1100138" y="676275"/>
            <a:ext cx="4886325" cy="33845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8025" y="4286250"/>
            <a:ext cx="5670550" cy="406241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572500"/>
            <a:ext cx="3070225" cy="45085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7" name="Slide Number Placeholder 6"/>
          <p:cNvSpPr>
            <a:spLocks noGrp="1"/>
          </p:cNvSpPr>
          <p:nvPr>
            <p:ph type="sldNum" sz="quarter" idx="5"/>
          </p:nvPr>
        </p:nvSpPr>
        <p:spPr>
          <a:xfrm>
            <a:off x="4014788" y="8572500"/>
            <a:ext cx="3070225" cy="45085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C228C16A-6598-4F59-8139-79C5FA12BCDD}" type="slidenum">
              <a:rPr lang="en-US"/>
              <a:pPr>
                <a:defRPr/>
              </a:pPr>
              <a:t>‹#›</a:t>
            </a:fld>
            <a:endParaRPr lang="en-US" dirty="0"/>
          </a:p>
        </p:txBody>
      </p:sp>
    </p:spTree>
    <p:extLst>
      <p:ext uri="{BB962C8B-B14F-4D97-AF65-F5344CB8AC3E}">
        <p14:creationId xmlns:p14="http://schemas.microsoft.com/office/powerpoint/2010/main" val="394533053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a:t>
            </a:fld>
            <a:endParaRPr lang="en-US" dirty="0"/>
          </a:p>
        </p:txBody>
      </p:sp>
    </p:spTree>
    <p:extLst>
      <p:ext uri="{BB962C8B-B14F-4D97-AF65-F5344CB8AC3E}">
        <p14:creationId xmlns:p14="http://schemas.microsoft.com/office/powerpoint/2010/main" val="2405828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ru-RU" b="0" dirty="0" err="1" smtClean="0"/>
              <a:t>Good</a:t>
            </a:r>
            <a:r>
              <a:rPr lang="ru-RU" b="0" baseline="0" dirty="0" smtClean="0"/>
              <a:t> </a:t>
            </a:r>
            <a:r>
              <a:rPr lang="ru-RU" b="0" baseline="0" dirty="0" err="1" smtClean="0"/>
              <a:t>results</a:t>
            </a:r>
            <a:r>
              <a:rPr lang="ru-RU" b="0" baseline="0" dirty="0" smtClean="0"/>
              <a:t> </a:t>
            </a:r>
            <a:r>
              <a:rPr lang="ru-RU" b="0" baseline="0" dirty="0" err="1" smtClean="0"/>
              <a:t>found</a:t>
            </a:r>
            <a:r>
              <a:rPr lang="ru-RU" b="0" baseline="0" dirty="0" smtClean="0"/>
              <a:t> </a:t>
            </a:r>
            <a:r>
              <a:rPr lang="ru-RU" b="0" baseline="0" dirty="0" err="1" smtClean="0"/>
              <a:t>from</a:t>
            </a:r>
            <a:r>
              <a:rPr lang="ru-RU" b="0" baseline="0" dirty="0" smtClean="0"/>
              <a:t> </a:t>
            </a:r>
            <a:r>
              <a:rPr lang="ru-RU" b="0" baseline="0" dirty="0" err="1" smtClean="0"/>
              <a:t>Portugal</a:t>
            </a:r>
            <a:r>
              <a:rPr lang="ru-RU" b="0" baseline="0" dirty="0" smtClean="0"/>
              <a:t>, </a:t>
            </a:r>
            <a:r>
              <a:rPr lang="ru-RU" b="0" baseline="0" dirty="0" err="1" smtClean="0"/>
              <a:t>Russia</a:t>
            </a:r>
            <a:r>
              <a:rPr lang="ru-RU" b="0" baseline="0" dirty="0" smtClean="0"/>
              <a:t> WB LISP </a:t>
            </a:r>
            <a:r>
              <a:rPr lang="ru-RU" b="0" baseline="0" dirty="0" err="1" smtClean="0"/>
              <a:t>project</a:t>
            </a:r>
            <a:r>
              <a:rPr lang="ru-RU" b="0" baseline="0" dirty="0" smtClean="0"/>
              <a:t>.</a:t>
            </a:r>
          </a:p>
          <a:p>
            <a:pPr>
              <a:spcBef>
                <a:spcPct val="0"/>
              </a:spcBef>
            </a:pPr>
            <a:endParaRPr lang="ru-RU" b="0" baseline="0" dirty="0" smtClean="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10</a:t>
            </a:fld>
            <a:endParaRPr lang="en-US"/>
          </a:p>
        </p:txBody>
      </p:sp>
    </p:spTree>
    <p:extLst>
      <p:ext uri="{BB962C8B-B14F-4D97-AF65-F5344CB8AC3E}">
        <p14:creationId xmlns:p14="http://schemas.microsoft.com/office/powerpoint/2010/main" val="724937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1098550" y="676275"/>
            <a:ext cx="4889500" cy="338455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lang="en-GB" dirty="0">
              <a:solidFill>
                <a:srgbClr val="000000"/>
              </a:solidFill>
            </a:endParaRPr>
          </a:p>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11</a:t>
            </a:fld>
            <a:endParaRPr lang="en-US"/>
          </a:p>
        </p:txBody>
      </p:sp>
    </p:spTree>
    <p:extLst>
      <p:ext uri="{BB962C8B-B14F-4D97-AF65-F5344CB8AC3E}">
        <p14:creationId xmlns:p14="http://schemas.microsoft.com/office/powerpoint/2010/main" val="34149443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1098550" y="676275"/>
            <a:ext cx="4889500" cy="338455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12</a:t>
            </a:fld>
            <a:endParaRPr lang="en-US"/>
          </a:p>
        </p:txBody>
      </p:sp>
    </p:spTree>
    <p:extLst>
      <p:ext uri="{BB962C8B-B14F-4D97-AF65-F5344CB8AC3E}">
        <p14:creationId xmlns:p14="http://schemas.microsoft.com/office/powerpoint/2010/main" val="5283578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1098550" y="676275"/>
            <a:ext cx="4889500" cy="338455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13</a:t>
            </a:fld>
            <a:endParaRPr lang="en-US"/>
          </a:p>
        </p:txBody>
      </p:sp>
    </p:spTree>
    <p:extLst>
      <p:ext uri="{BB962C8B-B14F-4D97-AF65-F5344CB8AC3E}">
        <p14:creationId xmlns:p14="http://schemas.microsoft.com/office/powerpoint/2010/main" val="5283578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1098550" y="676275"/>
            <a:ext cx="4889500" cy="338455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14</a:t>
            </a:fld>
            <a:endParaRPr lang="en-US"/>
          </a:p>
        </p:txBody>
      </p:sp>
    </p:spTree>
    <p:extLst>
      <p:ext uri="{BB962C8B-B14F-4D97-AF65-F5344CB8AC3E}">
        <p14:creationId xmlns:p14="http://schemas.microsoft.com/office/powerpoint/2010/main" val="5283578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1098550" y="676275"/>
            <a:ext cx="4889500" cy="338455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15</a:t>
            </a:fld>
            <a:endParaRPr lang="en-US"/>
          </a:p>
        </p:txBody>
      </p:sp>
    </p:spTree>
    <p:extLst>
      <p:ext uri="{BB962C8B-B14F-4D97-AF65-F5344CB8AC3E}">
        <p14:creationId xmlns:p14="http://schemas.microsoft.com/office/powerpoint/2010/main" val="528357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1098550" y="676275"/>
            <a:ext cx="4889500" cy="338455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1" indent="0" algn="l" defTabSz="914400" rtl="0" eaLnBrk="1" fontAlgn="base" latinLnBrk="0" hangingPunct="1">
              <a:lnSpc>
                <a:spcPct val="100000"/>
              </a:lnSpc>
              <a:spcBef>
                <a:spcPct val="0"/>
              </a:spcBef>
              <a:spcAft>
                <a:spcPct val="0"/>
              </a:spcAft>
              <a:buClrTx/>
              <a:buSzTx/>
              <a:buFontTx/>
              <a:buNone/>
              <a:tabLst/>
              <a:defRPr/>
            </a:pPr>
            <a:r>
              <a:rPr lang="en-US" sz="2000" dirty="0" err="1" smtClean="0">
                <a:solidFill>
                  <a:schemeClr val="tx1"/>
                </a:solidFill>
              </a:rPr>
              <a:t>Eg</a:t>
            </a:r>
            <a:r>
              <a:rPr lang="en-US" sz="2000" dirty="0" smtClean="0">
                <a:solidFill>
                  <a:schemeClr val="tx1"/>
                </a:solidFill>
              </a:rPr>
              <a:t>. training for journalist could include</a:t>
            </a:r>
            <a:r>
              <a:rPr lang="en-US" sz="2000" baseline="0" dirty="0" smtClean="0">
                <a:solidFill>
                  <a:schemeClr val="tx1"/>
                </a:solidFill>
              </a:rPr>
              <a:t> </a:t>
            </a:r>
            <a:r>
              <a:rPr lang="en-US" sz="2000" dirty="0" smtClean="0">
                <a:solidFill>
                  <a:schemeClr val="tx1"/>
                </a:solidFill>
              </a:rPr>
              <a:t>what budget documents are available; what institutions play a key role in oversight (e.g. relevant legislative committees, SAIs); and what mechanisms are available to engage (</a:t>
            </a:r>
            <a:r>
              <a:rPr lang="en-US" sz="2000" dirty="0" err="1" smtClean="0">
                <a:solidFill>
                  <a:schemeClr val="tx1"/>
                </a:solidFill>
              </a:rPr>
              <a:t>ie</a:t>
            </a:r>
            <a:r>
              <a:rPr lang="en-US" sz="2000" dirty="0" smtClean="0">
                <a:solidFill>
                  <a:schemeClr val="tx1"/>
                </a:solidFill>
              </a:rPr>
              <a:t>. budget hearings, forums, feedback on Citizens Budgets).</a:t>
            </a:r>
            <a:endParaRPr lang="en-GB" sz="2000" dirty="0" smtClean="0">
              <a:solidFill>
                <a:schemeClr val="tx1"/>
              </a:solidFill>
            </a:endParaRPr>
          </a:p>
          <a:p>
            <a:pPr>
              <a:spcBef>
                <a:spcPct val="0"/>
              </a:spcBef>
            </a:pPr>
            <a:endParaRPr lang="ru-RU"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n-US" sz="1200" i="1" dirty="0" smtClean="0">
                <a:solidFill>
                  <a:schemeClr val="accent1"/>
                </a:solidFill>
              </a:rPr>
              <a:t>Budget literacy is the ability to read, decipher, and understand public budgets and enhance meaningful citizen participation in the budget process</a:t>
            </a:r>
            <a:r>
              <a:rPr lang="en-US" sz="1200" i="1" dirty="0" smtClean="0">
                <a:solidFill>
                  <a:srgbClr val="000000"/>
                </a:solidFill>
              </a:rPr>
              <a:t> </a:t>
            </a:r>
            <a:r>
              <a:rPr lang="en-US" sz="1200" dirty="0" smtClean="0">
                <a:solidFill>
                  <a:srgbClr val="000000"/>
                </a:solidFill>
              </a:rPr>
              <a:t>(World Bank) </a:t>
            </a:r>
            <a:endParaRPr lang="en-US" sz="1200" dirty="0" smtClean="0">
              <a:solidFill>
                <a:srgbClr val="4F6228"/>
              </a:solidFill>
            </a:endParaRPr>
          </a:p>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16</a:t>
            </a:fld>
            <a:endParaRPr lang="en-US"/>
          </a:p>
        </p:txBody>
      </p:sp>
    </p:spTree>
    <p:extLst>
      <p:ext uri="{BB962C8B-B14F-4D97-AF65-F5344CB8AC3E}">
        <p14:creationId xmlns:p14="http://schemas.microsoft.com/office/powerpoint/2010/main" val="5283578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1098550" y="676275"/>
            <a:ext cx="4889500" cy="338455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marL="285750" indent="-285750" algn="just" fontAlgn="auto">
              <a:spcAft>
                <a:spcPts val="0"/>
              </a:spcAft>
              <a:buFont typeface="Arial"/>
              <a:buChar char="•"/>
              <a:defRPr/>
            </a:pPr>
            <a:r>
              <a:rPr lang="en-US" sz="2400" b="1" dirty="0" smtClean="0">
                <a:solidFill>
                  <a:srgbClr val="4F81BD"/>
                </a:solidFill>
              </a:rPr>
              <a:t>A 2016 GIFT global study of how CSOs use budget information found a need for improved and better organized information</a:t>
            </a:r>
            <a:r>
              <a:rPr lang="en-US" sz="2000" dirty="0" smtClean="0">
                <a:solidFill>
                  <a:srgbClr val="000000"/>
                </a:solidFill>
              </a:rPr>
              <a:t>. A gap was also evident between what was wanted and what was provided.  Study based on 176 responses</a:t>
            </a:r>
            <a:r>
              <a:rPr lang="en-US" sz="2000" baseline="0" dirty="0" smtClean="0">
                <a:solidFill>
                  <a:srgbClr val="000000"/>
                </a:solidFill>
              </a:rPr>
              <a:t> from over 70 countries, spread across all thematic areas and stages of budget cycle. </a:t>
            </a:r>
            <a:endParaRPr lang="en-US" sz="2000" dirty="0">
              <a:solidFill>
                <a:srgbClr val="000000"/>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17</a:t>
            </a:fld>
            <a:endParaRPr lang="en-US"/>
          </a:p>
        </p:txBody>
      </p:sp>
    </p:spTree>
    <p:extLst>
      <p:ext uri="{BB962C8B-B14F-4D97-AF65-F5344CB8AC3E}">
        <p14:creationId xmlns:p14="http://schemas.microsoft.com/office/powerpoint/2010/main" val="5283578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18</a:t>
            </a:fld>
            <a:endParaRPr lang="en-US"/>
          </a:p>
        </p:txBody>
      </p:sp>
    </p:spTree>
    <p:extLst>
      <p:ext uri="{BB962C8B-B14F-4D97-AF65-F5344CB8AC3E}">
        <p14:creationId xmlns:p14="http://schemas.microsoft.com/office/powerpoint/2010/main" val="7249378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19</a:t>
            </a:fld>
            <a:endParaRPr lang="en-US"/>
          </a:p>
        </p:txBody>
      </p:sp>
    </p:spTree>
    <p:extLst>
      <p:ext uri="{BB962C8B-B14F-4D97-AF65-F5344CB8AC3E}">
        <p14:creationId xmlns:p14="http://schemas.microsoft.com/office/powerpoint/2010/main" val="724937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2</a:t>
            </a:fld>
            <a:endParaRPr lang="en-US" dirty="0"/>
          </a:p>
        </p:txBody>
      </p:sp>
    </p:spTree>
    <p:extLst>
      <p:ext uri="{BB962C8B-B14F-4D97-AF65-F5344CB8AC3E}">
        <p14:creationId xmlns:p14="http://schemas.microsoft.com/office/powerpoint/2010/main" val="7249378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20</a:t>
            </a:fld>
            <a:endParaRPr lang="en-US"/>
          </a:p>
        </p:txBody>
      </p:sp>
    </p:spTree>
    <p:extLst>
      <p:ext uri="{BB962C8B-B14F-4D97-AF65-F5344CB8AC3E}">
        <p14:creationId xmlns:p14="http://schemas.microsoft.com/office/powerpoint/2010/main" val="7249378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21</a:t>
            </a:fld>
            <a:endParaRPr lang="en-US"/>
          </a:p>
        </p:txBody>
      </p:sp>
    </p:spTree>
    <p:extLst>
      <p:ext uri="{BB962C8B-B14F-4D97-AF65-F5344CB8AC3E}">
        <p14:creationId xmlns:p14="http://schemas.microsoft.com/office/powerpoint/2010/main" val="7249378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757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757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754396D-8E82-4941-B4DF-1193D24FEC30}" type="slidenum">
              <a:rPr lang="en-US"/>
              <a:pPr fontAlgn="base">
                <a:spcBef>
                  <a:spcPct val="0"/>
                </a:spcBef>
                <a:spcAft>
                  <a:spcPct val="0"/>
                </a:spcAft>
              </a:pPr>
              <a:t>22</a:t>
            </a:fld>
            <a:endParaRPr lang="en-US"/>
          </a:p>
        </p:txBody>
      </p:sp>
    </p:spTree>
    <p:extLst>
      <p:ext uri="{BB962C8B-B14F-4D97-AF65-F5344CB8AC3E}">
        <p14:creationId xmlns:p14="http://schemas.microsoft.com/office/powerpoint/2010/main" val="2713474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3</a:t>
            </a:fld>
            <a:endParaRPr lang="en-US" dirty="0"/>
          </a:p>
        </p:txBody>
      </p:sp>
    </p:spTree>
    <p:extLst>
      <p:ext uri="{BB962C8B-B14F-4D97-AF65-F5344CB8AC3E}">
        <p14:creationId xmlns:p14="http://schemas.microsoft.com/office/powerpoint/2010/main" val="724937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098550" y="676275"/>
            <a:ext cx="4889500"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mr-IN" sz="1200" b="0" kern="1200" baseline="0" dirty="0" smtClean="0">
                <a:solidFill>
                  <a:schemeClr val="tx1"/>
                </a:solidFill>
                <a:latin typeface="Lucida Grande CY"/>
                <a:ea typeface="+mn-ea"/>
                <a:cs typeface="Lucida Grande CY"/>
              </a:rPr>
              <a:t>Work was initatied at the end of 2017.</a:t>
            </a:r>
          </a:p>
          <a:p>
            <a:pPr marL="0" marR="0" indent="0" algn="l" defTabSz="914400" rtl="0" eaLnBrk="1" fontAlgn="base" latinLnBrk="0" hangingPunct="1">
              <a:lnSpc>
                <a:spcPct val="100000"/>
              </a:lnSpc>
              <a:spcBef>
                <a:spcPct val="0"/>
              </a:spcBef>
              <a:spcAft>
                <a:spcPct val="0"/>
              </a:spcAft>
              <a:buClrTx/>
              <a:buSzTx/>
              <a:buFontTx/>
              <a:buNone/>
              <a:tabLst/>
              <a:defRPr/>
            </a:pPr>
            <a:endParaRPr lang="mr-IN" sz="1200" b="0" kern="1200" baseline="0" dirty="0" smtClean="0">
              <a:solidFill>
                <a:schemeClr val="tx1"/>
              </a:solidFill>
              <a:latin typeface="Lucida Grande CY"/>
              <a:ea typeface="+mn-ea"/>
              <a:cs typeface="Lucida Grande CY"/>
            </a:endParaRPr>
          </a:p>
          <a:p>
            <a:pPr>
              <a:spcBef>
                <a:spcPct val="0"/>
              </a:spcBef>
            </a:pPr>
            <a:r>
              <a:rPr lang="ru-RU" dirty="0" err="1" smtClean="0"/>
              <a:t>The</a:t>
            </a:r>
            <a:r>
              <a:rPr lang="ru-RU" dirty="0" smtClean="0"/>
              <a:t> </a:t>
            </a:r>
            <a:r>
              <a:rPr lang="ru-RU" dirty="0" err="1" smtClean="0"/>
              <a:t>survey</a:t>
            </a:r>
            <a:r>
              <a:rPr lang="ru-RU" dirty="0" smtClean="0"/>
              <a:t> </a:t>
            </a:r>
            <a:r>
              <a:rPr lang="ru-RU" dirty="0" err="1" smtClean="0"/>
              <a:t>results</a:t>
            </a:r>
            <a:r>
              <a:rPr lang="ru-RU" dirty="0" smtClean="0"/>
              <a:t> </a:t>
            </a:r>
            <a:r>
              <a:rPr lang="ru-RU" dirty="0" err="1" smtClean="0"/>
              <a:t>were</a:t>
            </a:r>
            <a:r>
              <a:rPr lang="ru-RU" dirty="0" smtClean="0"/>
              <a:t> </a:t>
            </a:r>
            <a:r>
              <a:rPr lang="ru-RU" dirty="0" err="1" smtClean="0"/>
              <a:t>presented</a:t>
            </a:r>
            <a:r>
              <a:rPr lang="ru-RU" dirty="0" smtClean="0"/>
              <a:t> </a:t>
            </a:r>
            <a:r>
              <a:rPr lang="ru-RU" dirty="0" err="1" smtClean="0"/>
              <a:t>at</a:t>
            </a:r>
            <a:r>
              <a:rPr lang="ru-RU" baseline="0" dirty="0" smtClean="0"/>
              <a:t> </a:t>
            </a:r>
            <a:r>
              <a:rPr lang="ru-RU" baseline="0" dirty="0" err="1" smtClean="0"/>
              <a:t>the</a:t>
            </a:r>
            <a:r>
              <a:rPr lang="ru-RU" baseline="0" dirty="0" smtClean="0"/>
              <a:t> BCOP </a:t>
            </a:r>
            <a:r>
              <a:rPr lang="ru-RU" baseline="0" dirty="0" err="1" smtClean="0"/>
              <a:t>annual</a:t>
            </a:r>
            <a:r>
              <a:rPr lang="ru-RU" baseline="0" dirty="0" smtClean="0"/>
              <a:t> </a:t>
            </a:r>
            <a:r>
              <a:rPr lang="ru-RU" baseline="0" dirty="0" err="1" smtClean="0"/>
              <a:t>plenary</a:t>
            </a:r>
            <a:r>
              <a:rPr lang="ru-RU" baseline="0" dirty="0" smtClean="0"/>
              <a:t> </a:t>
            </a:r>
            <a:r>
              <a:rPr lang="ru-RU" baseline="0" dirty="0" err="1" smtClean="0"/>
              <a:t>meeting</a:t>
            </a:r>
            <a:r>
              <a:rPr lang="ru-RU" baseline="0" dirty="0" smtClean="0"/>
              <a:t> </a:t>
            </a:r>
            <a:r>
              <a:rPr lang="ru-RU" baseline="0" dirty="0" err="1" smtClean="0"/>
              <a:t>in</a:t>
            </a:r>
            <a:r>
              <a:rPr lang="ru-RU" baseline="0" dirty="0" smtClean="0"/>
              <a:t> </a:t>
            </a:r>
            <a:r>
              <a:rPr lang="ru-RU" baseline="0" dirty="0" err="1" smtClean="0"/>
              <a:t>Vienna</a:t>
            </a:r>
            <a:r>
              <a:rPr lang="ru-RU" baseline="0" dirty="0" smtClean="0"/>
              <a:t> 2018.  GIFT </a:t>
            </a:r>
            <a:r>
              <a:rPr lang="ru-RU" baseline="0" dirty="0" err="1" smtClean="0"/>
              <a:t>also</a:t>
            </a:r>
            <a:r>
              <a:rPr lang="ru-RU" baseline="0" dirty="0" smtClean="0"/>
              <a:t> </a:t>
            </a:r>
            <a:r>
              <a:rPr lang="ru-RU" baseline="0" dirty="0" err="1" smtClean="0"/>
              <a:t>presented</a:t>
            </a:r>
            <a:r>
              <a:rPr lang="ru-RU" baseline="0" dirty="0" smtClean="0"/>
              <a:t> </a:t>
            </a:r>
            <a:r>
              <a:rPr lang="ru-RU" baseline="0" dirty="0" err="1" smtClean="0"/>
              <a:t>good</a:t>
            </a:r>
            <a:r>
              <a:rPr lang="ru-RU" baseline="0" dirty="0" smtClean="0"/>
              <a:t> </a:t>
            </a:r>
            <a:r>
              <a:rPr lang="ru-RU" baseline="0" dirty="0" err="1" smtClean="0"/>
              <a:t>practice</a:t>
            </a:r>
            <a:r>
              <a:rPr lang="ru-RU" baseline="0" dirty="0" smtClean="0"/>
              <a:t> </a:t>
            </a:r>
            <a:r>
              <a:rPr lang="ru-RU" baseline="0" dirty="0" err="1" smtClean="0"/>
              <a:t>cases</a:t>
            </a:r>
            <a:r>
              <a:rPr lang="ru-RU" baseline="0" dirty="0" smtClean="0"/>
              <a:t> </a:t>
            </a:r>
            <a:r>
              <a:rPr lang="ru-RU" baseline="0" dirty="0" err="1" smtClean="0"/>
              <a:t>in</a:t>
            </a:r>
            <a:r>
              <a:rPr lang="ru-RU" baseline="0" dirty="0" smtClean="0"/>
              <a:t> BCOP </a:t>
            </a:r>
            <a:r>
              <a:rPr lang="ru-RU" baseline="0" dirty="0" err="1" smtClean="0"/>
              <a:t>plenary</a:t>
            </a:r>
            <a:r>
              <a:rPr lang="ru-RU" baseline="0" dirty="0" smtClean="0"/>
              <a:t> </a:t>
            </a:r>
            <a:r>
              <a:rPr lang="ru-RU" baseline="0" dirty="0" err="1" smtClean="0"/>
              <a:t>meeting</a:t>
            </a:r>
            <a:r>
              <a:rPr lang="ru-RU" baseline="0" dirty="0" smtClean="0"/>
              <a:t> </a:t>
            </a:r>
            <a:r>
              <a:rPr lang="ru-RU" baseline="0" dirty="0" err="1" smtClean="0"/>
              <a:t>in</a:t>
            </a:r>
            <a:r>
              <a:rPr lang="ru-RU" baseline="0" dirty="0" smtClean="0"/>
              <a:t> </a:t>
            </a:r>
            <a:r>
              <a:rPr lang="ru-RU" baseline="0" dirty="0" err="1" smtClean="0"/>
              <a:t>Uzbekistan</a:t>
            </a:r>
            <a:r>
              <a:rPr lang="ru-RU" baseline="0" dirty="0" smtClean="0"/>
              <a:t> </a:t>
            </a:r>
            <a:r>
              <a:rPr lang="ru-RU" baseline="0" dirty="0" err="1" smtClean="0"/>
              <a:t>in</a:t>
            </a:r>
            <a:r>
              <a:rPr lang="ru-RU" baseline="0" dirty="0" smtClean="0"/>
              <a:t> 2019.  </a:t>
            </a:r>
            <a:r>
              <a:rPr lang="ru-RU" baseline="0" dirty="0" err="1" smtClean="0"/>
              <a:t>A</a:t>
            </a:r>
            <a:r>
              <a:rPr lang="ru-RU" baseline="0" dirty="0" smtClean="0"/>
              <a:t> </a:t>
            </a:r>
            <a:r>
              <a:rPr lang="ru-RU" baseline="0" dirty="0" err="1" smtClean="0"/>
              <a:t>joint</a:t>
            </a:r>
            <a:r>
              <a:rPr lang="ru-RU" baseline="0" dirty="0" smtClean="0"/>
              <a:t> </a:t>
            </a:r>
            <a:r>
              <a:rPr lang="ru-RU" baseline="0" dirty="0" err="1" smtClean="0"/>
              <a:t>study</a:t>
            </a:r>
            <a:r>
              <a:rPr lang="ru-RU" baseline="0" dirty="0" smtClean="0"/>
              <a:t> </a:t>
            </a:r>
            <a:r>
              <a:rPr lang="ru-RU" baseline="0" dirty="0" err="1" smtClean="0"/>
              <a:t>visit</a:t>
            </a:r>
            <a:r>
              <a:rPr lang="ru-RU" baseline="0" dirty="0" smtClean="0"/>
              <a:t> </a:t>
            </a:r>
            <a:r>
              <a:rPr lang="ru-RU" baseline="0" dirty="0" err="1" smtClean="0"/>
              <a:t>was</a:t>
            </a:r>
            <a:r>
              <a:rPr lang="ru-RU" baseline="0" dirty="0" smtClean="0"/>
              <a:t> </a:t>
            </a:r>
            <a:r>
              <a:rPr lang="ru-RU" baseline="0" dirty="0" err="1" smtClean="0"/>
              <a:t>conducted</a:t>
            </a:r>
            <a:r>
              <a:rPr lang="ru-RU" baseline="0" dirty="0" smtClean="0"/>
              <a:t> </a:t>
            </a:r>
            <a:r>
              <a:rPr lang="ru-RU" baseline="0" dirty="0" err="1" smtClean="0"/>
              <a:t>with</a:t>
            </a:r>
            <a:r>
              <a:rPr lang="ru-RU" baseline="0" dirty="0" smtClean="0"/>
              <a:t> GIFT </a:t>
            </a:r>
            <a:r>
              <a:rPr lang="ru-RU" baseline="0" dirty="0" err="1" smtClean="0"/>
              <a:t>to</a:t>
            </a:r>
            <a:r>
              <a:rPr lang="ru-RU" baseline="0" dirty="0" smtClean="0"/>
              <a:t> </a:t>
            </a:r>
            <a:r>
              <a:rPr lang="ru-RU" baseline="0" dirty="0" err="1" smtClean="0"/>
              <a:t>Portugal</a:t>
            </a:r>
            <a:r>
              <a:rPr lang="ru-RU" baseline="0" dirty="0" smtClean="0"/>
              <a:t>, </a:t>
            </a:r>
            <a:r>
              <a:rPr lang="ru-RU" baseline="0" dirty="0" err="1" smtClean="0"/>
              <a:t>and</a:t>
            </a:r>
            <a:r>
              <a:rPr lang="ru-RU" baseline="0" dirty="0" smtClean="0"/>
              <a:t> </a:t>
            </a:r>
            <a:r>
              <a:rPr lang="ru-RU" baseline="0" dirty="0" err="1" smtClean="0"/>
              <a:t>several</a:t>
            </a:r>
            <a:r>
              <a:rPr lang="ru-RU" baseline="0" dirty="0" smtClean="0"/>
              <a:t> </a:t>
            </a:r>
            <a:r>
              <a:rPr lang="ru-RU" baseline="0" dirty="0" err="1" smtClean="0"/>
              <a:t>roundtables</a:t>
            </a:r>
            <a:r>
              <a:rPr lang="ru-RU" baseline="0" dirty="0" smtClean="0"/>
              <a:t> </a:t>
            </a:r>
            <a:r>
              <a:rPr lang="ru-RU" baseline="0" dirty="0" err="1" smtClean="0"/>
              <a:t>and</a:t>
            </a:r>
            <a:r>
              <a:rPr lang="ru-RU" baseline="0" dirty="0" smtClean="0"/>
              <a:t> </a:t>
            </a:r>
            <a:r>
              <a:rPr lang="ru-RU" baseline="0" dirty="0" err="1" smtClean="0"/>
              <a:t>meetings</a:t>
            </a:r>
            <a:r>
              <a:rPr lang="ru-RU" baseline="0" dirty="0" smtClean="0"/>
              <a:t> </a:t>
            </a:r>
            <a:r>
              <a:rPr lang="ru-RU" baseline="0" dirty="0" err="1" smtClean="0"/>
              <a:t>were</a:t>
            </a:r>
            <a:r>
              <a:rPr lang="ru-RU" baseline="0" dirty="0" smtClean="0"/>
              <a:t> </a:t>
            </a:r>
            <a:r>
              <a:rPr lang="ru-RU" baseline="0" dirty="0" err="1" smtClean="0"/>
              <a:t>held</a:t>
            </a:r>
            <a:r>
              <a:rPr lang="ru-RU" baseline="0" dirty="0" smtClean="0"/>
              <a:t> </a:t>
            </a:r>
            <a:r>
              <a:rPr lang="ru-RU" baseline="0" dirty="0" err="1" smtClean="0"/>
              <a:t>to</a:t>
            </a:r>
            <a:r>
              <a:rPr lang="ru-RU" baseline="0" dirty="0" smtClean="0"/>
              <a:t> </a:t>
            </a:r>
            <a:r>
              <a:rPr lang="ru-RU" baseline="0" dirty="0" err="1" smtClean="0"/>
              <a:t>prepare</a:t>
            </a:r>
            <a:r>
              <a:rPr lang="ru-RU" baseline="0" dirty="0" smtClean="0"/>
              <a:t> </a:t>
            </a:r>
            <a:r>
              <a:rPr lang="ru-RU" baseline="0" dirty="0" err="1" smtClean="0"/>
              <a:t>the</a:t>
            </a:r>
            <a:r>
              <a:rPr lang="ru-RU" baseline="0" dirty="0" smtClean="0"/>
              <a:t> </a:t>
            </a:r>
            <a:r>
              <a:rPr lang="ru-RU" baseline="0" dirty="0" err="1" smtClean="0"/>
              <a:t>product</a:t>
            </a:r>
            <a:r>
              <a:rPr lang="ru-RU" baseline="0" dirty="0" smtClean="0"/>
              <a:t>. </a:t>
            </a:r>
            <a:r>
              <a:rPr lang="ru-RU" baseline="0" dirty="0" err="1" smtClean="0"/>
              <a:t>The</a:t>
            </a:r>
            <a:r>
              <a:rPr lang="ru-RU" baseline="0" dirty="0" smtClean="0"/>
              <a:t> </a:t>
            </a:r>
            <a:r>
              <a:rPr lang="ru-RU" baseline="0" dirty="0" err="1" smtClean="0"/>
              <a:t>survey</a:t>
            </a:r>
            <a:r>
              <a:rPr lang="ru-RU" baseline="0" dirty="0" smtClean="0"/>
              <a:t> </a:t>
            </a:r>
            <a:r>
              <a:rPr lang="ru-RU" baseline="0" dirty="0" err="1" smtClean="0"/>
              <a:t>countries</a:t>
            </a:r>
            <a:r>
              <a:rPr lang="ru-RU" baseline="0" dirty="0" smtClean="0"/>
              <a:t> </a:t>
            </a:r>
            <a:r>
              <a:rPr lang="ru-RU" baseline="0" dirty="0" err="1" smtClean="0"/>
              <a:t>also</a:t>
            </a:r>
            <a:r>
              <a:rPr lang="ru-RU" baseline="0" dirty="0" smtClean="0"/>
              <a:t> </a:t>
            </a:r>
            <a:r>
              <a:rPr lang="ru-RU" baseline="0" dirty="0" err="1" smtClean="0"/>
              <a:t>did</a:t>
            </a:r>
            <a:r>
              <a:rPr lang="ru-RU" baseline="0" dirty="0" smtClean="0"/>
              <a:t> </a:t>
            </a:r>
            <a:r>
              <a:rPr lang="ru-RU" baseline="0" dirty="0" err="1" smtClean="0"/>
              <a:t>work</a:t>
            </a:r>
            <a:r>
              <a:rPr lang="ru-RU" baseline="0" dirty="0" smtClean="0"/>
              <a:t> </a:t>
            </a:r>
            <a:r>
              <a:rPr lang="ru-RU" baseline="0" dirty="0" err="1" smtClean="0"/>
              <a:t>on</a:t>
            </a:r>
            <a:r>
              <a:rPr lang="ru-RU" baseline="0" dirty="0" smtClean="0"/>
              <a:t> </a:t>
            </a:r>
            <a:r>
              <a:rPr lang="ru-RU" baseline="0" dirty="0" err="1" smtClean="0"/>
              <a:t>the</a:t>
            </a:r>
            <a:r>
              <a:rPr lang="ru-RU" baseline="0" dirty="0" smtClean="0"/>
              <a:t> </a:t>
            </a:r>
            <a:r>
              <a:rPr lang="ru-RU" baseline="0" dirty="0" err="1" smtClean="0"/>
              <a:t>product</a:t>
            </a:r>
            <a:r>
              <a:rPr lang="ru-RU" baseline="0" dirty="0" smtClean="0"/>
              <a:t> </a:t>
            </a:r>
            <a:r>
              <a:rPr lang="ru-RU" baseline="0" dirty="0" err="1" smtClean="0"/>
              <a:t>outside</a:t>
            </a:r>
            <a:r>
              <a:rPr lang="ru-RU" baseline="0" dirty="0" smtClean="0"/>
              <a:t> </a:t>
            </a:r>
            <a:r>
              <a:rPr lang="ru-RU" baseline="0" dirty="0" err="1" smtClean="0"/>
              <a:t>of</a:t>
            </a:r>
            <a:r>
              <a:rPr lang="ru-RU" baseline="0" dirty="0" smtClean="0"/>
              <a:t> </a:t>
            </a:r>
            <a:r>
              <a:rPr lang="ru-RU" baseline="0" dirty="0" err="1" smtClean="0"/>
              <a:t>formal</a:t>
            </a:r>
            <a:r>
              <a:rPr lang="ru-RU" baseline="0" dirty="0" smtClean="0"/>
              <a:t> </a:t>
            </a:r>
            <a:r>
              <a:rPr lang="ru-RU" baseline="0" dirty="0" err="1" smtClean="0"/>
              <a:t>events</a:t>
            </a:r>
            <a:r>
              <a:rPr lang="ru-RU" baseline="0" dirty="0" smtClean="0"/>
              <a:t>.</a:t>
            </a:r>
          </a:p>
          <a:p>
            <a:pPr>
              <a:spcBef>
                <a:spcPct val="0"/>
              </a:spcBef>
            </a:pPr>
            <a:endParaRPr lang="ru-RU" baseline="0" dirty="0" smtClean="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4</a:t>
            </a:fld>
            <a:endParaRPr lang="en-US"/>
          </a:p>
        </p:txBody>
      </p:sp>
    </p:spTree>
    <p:extLst>
      <p:ext uri="{BB962C8B-B14F-4D97-AF65-F5344CB8AC3E}">
        <p14:creationId xmlns:p14="http://schemas.microsoft.com/office/powerpoint/2010/main" val="724937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5</a:t>
            </a:fld>
            <a:endParaRPr lang="en-US"/>
          </a:p>
        </p:txBody>
      </p:sp>
    </p:spTree>
    <p:extLst>
      <p:ext uri="{BB962C8B-B14F-4D97-AF65-F5344CB8AC3E}">
        <p14:creationId xmlns:p14="http://schemas.microsoft.com/office/powerpoint/2010/main" val="7249378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z="1100"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6</a:t>
            </a:fld>
            <a:endParaRPr lang="en-US"/>
          </a:p>
        </p:txBody>
      </p:sp>
    </p:spTree>
    <p:extLst>
      <p:ext uri="{BB962C8B-B14F-4D97-AF65-F5344CB8AC3E}">
        <p14:creationId xmlns:p14="http://schemas.microsoft.com/office/powerpoint/2010/main" val="724937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1" indent="0" algn="l" defTabSz="914400" rtl="0" eaLnBrk="1" fontAlgn="base" latinLnBrk="0" hangingPunct="1">
              <a:lnSpc>
                <a:spcPct val="100000"/>
              </a:lnSpc>
              <a:spcBef>
                <a:spcPct val="0"/>
              </a:spcBef>
              <a:spcAft>
                <a:spcPct val="0"/>
              </a:spcAft>
              <a:buClrTx/>
              <a:buSzTx/>
              <a:buFontTx/>
              <a:buNone/>
              <a:tabLst/>
              <a:defRPr/>
            </a:pPr>
            <a:endParaRPr lang="en-US" sz="1400" dirty="0" smtClean="0">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The</a:t>
            </a:r>
            <a:r>
              <a:rPr lang="en-US" sz="1200" kern="1200" baseline="0" dirty="0" smtClean="0">
                <a:solidFill>
                  <a:schemeClr val="tx1"/>
                </a:solidFill>
                <a:effectLst/>
                <a:latin typeface="+mn-lt"/>
                <a:ea typeface="+mn-ea"/>
                <a:cs typeface="+mn-cs"/>
              </a:rPr>
              <a:t> IAP2</a:t>
            </a:r>
            <a:r>
              <a:rPr lang="en-US" sz="1200" kern="1200" dirty="0" smtClean="0">
                <a:solidFill>
                  <a:schemeClr val="tx1"/>
                </a:solidFill>
                <a:effectLst/>
                <a:latin typeface="+mn-lt"/>
                <a:ea typeface="+mn-ea"/>
                <a:cs typeface="+mn-cs"/>
              </a:rPr>
              <a:t> spectrum is organized around the principle that the level of public participation is directly tied to the level of potential public influence on the action or decision being considered.</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 </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At the very left of the spectrum – to inform – there are no expectations of receiving feedback, and no public impact expected, compared to the very right of the spectrum – to empower – where there is an expectation that citizens will make decisions and therefore have an increased level of public impact. </a:t>
            </a:r>
          </a:p>
          <a:p>
            <a:pPr marL="0" marR="0" lvl="0" indent="0" algn="l" defTabSz="914400" rtl="0" eaLnBrk="1" fontAlgn="base" latinLnBrk="0" hangingPunct="1">
              <a:lnSpc>
                <a:spcPct val="100000"/>
              </a:lnSpc>
              <a:spcBef>
                <a:spcPct val="0"/>
              </a:spcBef>
              <a:spcAft>
                <a:spcPct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The risks of not clarifying the public’s role is large – because if citizens are led to believe their feedback will be incorporated or responded to, and it isn’t, they may become dissatisfied with the outcome. The spectrum assists governments to shape the design of any public participation initiative and to manage the risks of public expectations.</a:t>
            </a:r>
            <a:endParaRPr lang="en-US" sz="1400" dirty="0" smtClean="0">
              <a:solidFill>
                <a:schemeClr val="tx1"/>
              </a:solidFill>
            </a:endParaRPr>
          </a:p>
          <a:p>
            <a:pPr>
              <a:spcBef>
                <a:spcPct val="0"/>
              </a:spcBef>
            </a:pPr>
            <a:endParaRPr lang="ru-RU"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7</a:t>
            </a:fld>
            <a:endParaRPr lang="en-US"/>
          </a:p>
        </p:txBody>
      </p:sp>
    </p:spTree>
    <p:extLst>
      <p:ext uri="{BB962C8B-B14F-4D97-AF65-F5344CB8AC3E}">
        <p14:creationId xmlns:p14="http://schemas.microsoft.com/office/powerpoint/2010/main" val="7249378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1" indent="0" algn="l" defTabSz="914400" rtl="0" eaLnBrk="1" fontAlgn="base" latinLnBrk="0" hangingPunct="1">
              <a:lnSpc>
                <a:spcPct val="100000"/>
              </a:lnSpc>
              <a:spcBef>
                <a:spcPct val="0"/>
              </a:spcBef>
              <a:spcAft>
                <a:spcPct val="0"/>
              </a:spcAft>
              <a:buClrTx/>
              <a:buSzTx/>
              <a:buFontTx/>
              <a:buNone/>
              <a:tabLst/>
              <a:defRPr/>
            </a:pPr>
            <a:r>
              <a:rPr lang="en-US" sz="1400" dirty="0" smtClean="0">
                <a:solidFill>
                  <a:schemeClr val="tx1"/>
                </a:solidFill>
              </a:rPr>
              <a:t>Source: </a:t>
            </a:r>
            <a:r>
              <a:rPr lang="en-US" sz="1400" dirty="0" smtClean="0"/>
              <a:t>World Bank Group, 2014, Strategic Framework for Mainstreaming Citizen Engagement </a:t>
            </a:r>
          </a:p>
          <a:p>
            <a:pPr marL="0" marR="0" lvl="1" indent="0" algn="l" defTabSz="914400" rtl="0" eaLnBrk="1" fontAlgn="base" latinLnBrk="0" hangingPunct="1">
              <a:lnSpc>
                <a:spcPct val="100000"/>
              </a:lnSpc>
              <a:spcBef>
                <a:spcPct val="0"/>
              </a:spcBef>
              <a:spcAft>
                <a:spcPct val="0"/>
              </a:spcAft>
              <a:buClrTx/>
              <a:buSzTx/>
              <a:buFontTx/>
              <a:buNone/>
              <a:tabLst/>
              <a:defRPr/>
            </a:pPr>
            <a:endParaRPr lang="en-US" sz="1400" dirty="0" smtClean="0">
              <a:solidFill>
                <a:schemeClr val="tx1"/>
              </a:solidFill>
            </a:endParaRPr>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8</a:t>
            </a:fld>
            <a:endParaRPr lang="en-US"/>
          </a:p>
        </p:txBody>
      </p:sp>
    </p:spTree>
    <p:extLst>
      <p:ext uri="{BB962C8B-B14F-4D97-AF65-F5344CB8AC3E}">
        <p14:creationId xmlns:p14="http://schemas.microsoft.com/office/powerpoint/2010/main" val="7249378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1098550" y="676275"/>
            <a:ext cx="4889500" cy="338455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9</a:t>
            </a:fld>
            <a:endParaRPr lang="en-US"/>
          </a:p>
        </p:txBody>
      </p:sp>
    </p:spTree>
    <p:extLst>
      <p:ext uri="{BB962C8B-B14F-4D97-AF65-F5344CB8AC3E}">
        <p14:creationId xmlns:p14="http://schemas.microsoft.com/office/powerpoint/2010/main" val="854021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8"/>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6CC88743-DAB4-41FA-9DA6-4EF09FF19F4C}" type="datetimeFigureOut">
              <a:rPr lang="en-US"/>
              <a:pPr>
                <a:defRPr/>
              </a:pPr>
              <a:t>19/04/20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9B3BBAE-7D5F-41AB-BD10-EF89A677EBB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AE9DC09-C7E8-473F-8C00-DA091F95A1EB}" type="datetimeFigureOut">
              <a:rPr lang="en-US"/>
              <a:pPr>
                <a:defRPr/>
              </a:pPr>
              <a:t>19/04/20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AC1B2B7-ED7E-40C8-AB88-99064FB57AA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1"/>
            <a:ext cx="22288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95300" y="274641"/>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46B34E1-E386-4084-B7B9-51AE47AAE7CA}" type="datetimeFigureOut">
              <a:rPr lang="en-US"/>
              <a:pPr>
                <a:defRPr/>
              </a:pPr>
              <a:t>19/04/20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53A031-8C87-495F-8161-33479F35BD7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56B5A17-879E-4160-93EC-7D24F369FC4B}" type="datetimeFigureOut">
              <a:rPr lang="en-US"/>
              <a:pPr>
                <a:defRPr/>
              </a:pPr>
              <a:t>19/04/20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413107-B301-4006-969E-82B6FA1BE5A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2"/>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6"/>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C372DC1-AFCB-4961-82A6-69AF9CF4182B}" type="datetimeFigureOut">
              <a:rPr lang="en-US"/>
              <a:pPr>
                <a:defRPr/>
              </a:pPr>
              <a:t>19/04/20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7C421D5-AC61-48EB-AF70-CE986F164A7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9D8F14C6-C4F2-4A7C-97F2-93E9D3F52B95}" type="datetimeFigureOut">
              <a:rPr lang="en-US"/>
              <a:pPr>
                <a:defRPr/>
              </a:pPr>
              <a:t>19/04/20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1C11DB5-DA54-486C-AE6D-D01447F372A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F2424715-F681-4152-9549-5A0516B953BF}" type="datetimeFigureOut">
              <a:rPr lang="en-US"/>
              <a:pPr>
                <a:defRPr/>
              </a:pPr>
              <a:t>19/04/20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25DFB1F-0932-40E9-9FC8-4685FCBBE7A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CF10952-97C1-450C-8404-BEE294189A77}" type="datetimeFigureOut">
              <a:rPr lang="en-US"/>
              <a:pPr>
                <a:defRPr/>
              </a:pPr>
              <a:t>19/04/20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5F5FB05-52CC-4A02-A181-5157D23A47E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3D27DC5-EBBB-4732-8B2A-60BEF70459C9}" type="datetimeFigureOut">
              <a:rPr lang="en-US"/>
              <a:pPr>
                <a:defRPr/>
              </a:pPr>
              <a:t>19/04/20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B4F6CF5-24BC-4CD1-8A80-386CB6D2FE5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2"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2" y="273053"/>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2"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DC26220-5127-4CAE-894A-720B47330FD3}" type="datetimeFigureOut">
              <a:rPr lang="en-US"/>
              <a:pPr>
                <a:defRPr/>
              </a:pPr>
              <a:t>19/04/20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4D6CB80-B3E8-45F9-8241-913BB41D167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1"/>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941645" y="5367339"/>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D1AEDC5-7C04-4750-85C4-DE585CF2F301}" type="datetimeFigureOut">
              <a:rPr lang="en-US"/>
              <a:pPr>
                <a:defRPr/>
              </a:pPr>
              <a:t>19/04/20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BF8177A-534F-4E47-9536-CA6A7610BED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95300" y="1600203"/>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B6BD40B1-177C-4AE4-83C4-C0163600D023}" type="datetimeFigureOut">
              <a:rPr lang="en-US"/>
              <a:pPr>
                <a:defRPr/>
              </a:pPr>
              <a:t>19/04/20</a:t>
            </a:fld>
            <a:endParaRPr lang="en-US" dirty="0"/>
          </a:p>
        </p:txBody>
      </p:sp>
      <p:sp>
        <p:nvSpPr>
          <p:cNvPr id="5" name="Footer Placeholder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433BEA64-BD09-492F-8F95-6EA01CA143B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gif"/><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image" Target="../media/image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 Id="rId3" Type="http://schemas.openxmlformats.org/officeDocument/2006/relationships/image" Target="../media/image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 Id="rId3" Type="http://schemas.openxmlformats.org/officeDocument/2006/relationships/image" Target="../media/image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 Id="rId3" Type="http://schemas.openxmlformats.org/officeDocument/2006/relationships/image" Target="../media/image1.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 Id="rId3" Type="http://schemas.openxmlformats.org/officeDocument/2006/relationships/image" Target="../media/image1.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 Id="rId3" Type="http://schemas.openxmlformats.org/officeDocument/2006/relationships/image" Target="../media/image1.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1.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1.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1.jpeg"/></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hyperlink" Target="http://www.pempal.org/" TargetMode="External"/><Relationship Id="rId5" Type="http://schemas.openxmlformats.org/officeDocument/2006/relationships/image" Target="../media/image1.jpeg"/><Relationship Id="rId6" Type="http://schemas.openxmlformats.org/officeDocument/2006/relationships/image" Target="../media/image2.gif"/><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1073150" y="990600"/>
            <a:ext cx="8528050" cy="3200400"/>
          </a:xfrm>
        </p:spPr>
        <p:txBody>
          <a:bodyPr/>
          <a:lstStyle/>
          <a:p>
            <a:r>
              <a:rPr lang="en-US" dirty="0" smtClean="0">
                <a:solidFill>
                  <a:srgbClr val="002060"/>
                </a:solidFill>
              </a:rPr>
              <a:t>Overview of BLTWG</a:t>
            </a:r>
            <a:br>
              <a:rPr lang="en-US" dirty="0" smtClean="0">
                <a:solidFill>
                  <a:srgbClr val="002060"/>
                </a:solidFill>
              </a:rPr>
            </a:br>
            <a:r>
              <a:rPr lang="en-US" dirty="0" smtClean="0">
                <a:solidFill>
                  <a:srgbClr val="002060"/>
                </a:solidFill>
              </a:rPr>
              <a:t>Knowledge Product on Public Participation</a:t>
            </a:r>
            <a:endParaRPr lang="en-US" dirty="0">
              <a:solidFill>
                <a:srgbClr val="002060"/>
              </a:solidFill>
            </a:endParaRPr>
          </a:p>
        </p:txBody>
      </p:sp>
      <p:sp>
        <p:nvSpPr>
          <p:cNvPr id="3" name="Subtitle 2"/>
          <p:cNvSpPr>
            <a:spLocks noGrp="1"/>
          </p:cNvSpPr>
          <p:nvPr>
            <p:ph type="subTitle" idx="1"/>
          </p:nvPr>
        </p:nvSpPr>
        <p:spPr>
          <a:xfrm>
            <a:off x="1485900" y="4191000"/>
            <a:ext cx="6934200" cy="762000"/>
          </a:xfrm>
        </p:spPr>
        <p:txBody>
          <a:bodyPr rtlCol="0">
            <a:normAutofit fontScale="92500" lnSpcReduction="10000"/>
          </a:bodyPr>
          <a:lstStyle/>
          <a:p>
            <a:pPr fontAlgn="auto">
              <a:spcAft>
                <a:spcPts val="0"/>
              </a:spcAft>
              <a:buFont typeface="Arial" pitchFamily="34" charset="0"/>
              <a:buNone/>
              <a:defRPr/>
            </a:pPr>
            <a:r>
              <a:rPr lang="en-US" sz="2400" i="1" dirty="0">
                <a:solidFill>
                  <a:schemeClr val="tx1">
                    <a:lumMod val="95000"/>
                    <a:lumOff val="5000"/>
                  </a:schemeClr>
                </a:solidFill>
              </a:rPr>
              <a:t>PEMPAL Budget Community of Practice (BCOP)</a:t>
            </a:r>
          </a:p>
          <a:p>
            <a:pPr fontAlgn="auto">
              <a:spcAft>
                <a:spcPts val="0"/>
              </a:spcAft>
              <a:buFont typeface="Arial" pitchFamily="34" charset="0"/>
              <a:buNone/>
              <a:defRPr/>
            </a:pPr>
            <a:r>
              <a:rPr lang="en-US" sz="2400" i="1" dirty="0">
                <a:solidFill>
                  <a:schemeClr val="tx1">
                    <a:lumMod val="95000"/>
                    <a:lumOff val="5000"/>
                  </a:schemeClr>
                </a:solidFill>
              </a:rPr>
              <a:t>Budget Literacy and Transparency Working </a:t>
            </a:r>
            <a:r>
              <a:rPr lang="en-US" sz="2400" i="1" dirty="0" smtClean="0">
                <a:solidFill>
                  <a:schemeClr val="tx1">
                    <a:lumMod val="95000"/>
                    <a:lumOff val="5000"/>
                  </a:schemeClr>
                </a:solidFill>
              </a:rPr>
              <a:t>Group (BLTWG)</a:t>
            </a:r>
            <a:endParaRPr lang="en-US" sz="2400" i="1" dirty="0">
              <a:solidFill>
                <a:schemeClr val="tx1">
                  <a:lumMod val="95000"/>
                  <a:lumOff val="5000"/>
                </a:schemeClr>
              </a:solidFill>
            </a:endParaRP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384550" y="381000"/>
            <a:ext cx="3879850" cy="342900"/>
          </a:xfrm>
          <a:prstGeom prst="rect">
            <a:avLst/>
          </a:prstGeom>
          <a:noFill/>
          <a:ln w="9525">
            <a:noFill/>
            <a:miter lim="800000"/>
            <a:headEnd/>
            <a:tailEnd/>
          </a:ln>
        </p:spPr>
      </p:pic>
      <p:sp>
        <p:nvSpPr>
          <p:cNvPr id="15365" name="TextBox 5"/>
          <p:cNvSpPr txBox="1">
            <a:spLocks noChangeArrowheads="1"/>
          </p:cNvSpPr>
          <p:nvPr/>
        </p:nvSpPr>
        <p:spPr bwMode="auto">
          <a:xfrm>
            <a:off x="2476500" y="5257800"/>
            <a:ext cx="4953000" cy="646331"/>
          </a:xfrm>
          <a:prstGeom prst="rect">
            <a:avLst/>
          </a:prstGeom>
          <a:noFill/>
          <a:ln w="9525">
            <a:noFill/>
            <a:miter lim="800000"/>
            <a:headEnd/>
            <a:tailEnd/>
          </a:ln>
        </p:spPr>
        <p:txBody>
          <a:bodyPr>
            <a:spAutoFit/>
          </a:bodyPr>
          <a:lstStyle/>
          <a:p>
            <a:pPr algn="ctr"/>
            <a:r>
              <a:rPr lang="bs-Latn-BA" b="1" dirty="0" smtClean="0">
                <a:latin typeface="Calibri" pitchFamily="34" charset="0"/>
              </a:rPr>
              <a:t>BCOP VC Meeting, May 13, 2020</a:t>
            </a:r>
          </a:p>
          <a:p>
            <a:pPr algn="ctr"/>
            <a:r>
              <a:rPr lang="bs-Latn-BA" b="1" dirty="0" smtClean="0">
                <a:latin typeface="Calibri" pitchFamily="34" charset="0"/>
              </a:rPr>
              <a:t>BCOP Resource Team</a:t>
            </a:r>
            <a:endParaRPr lang="bs-Latn-BA" b="1" dirty="0">
              <a:latin typeface="Calibri" pitchFamily="34" charset="0"/>
            </a:endParaRPr>
          </a:p>
        </p:txBody>
      </p:sp>
    </p:spTree>
    <p:extLst>
      <p:ext uri="{BB962C8B-B14F-4D97-AF65-F5344CB8AC3E}">
        <p14:creationId xmlns:p14="http://schemas.microsoft.com/office/powerpoint/2010/main" val="110090383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219200"/>
            <a:ext cx="8001000" cy="5257800"/>
          </a:xfrm>
        </p:spPr>
        <p:txBody>
          <a:bodyPr rtlCol="0">
            <a:noAutofit/>
          </a:bodyPr>
          <a:lstStyle/>
          <a:p>
            <a:pPr algn="just" fontAlgn="auto">
              <a:spcAft>
                <a:spcPts val="0"/>
              </a:spcAft>
              <a:defRPr/>
            </a:pPr>
            <a:r>
              <a:rPr lang="en-US" sz="2200" b="1" dirty="0" smtClean="0">
                <a:solidFill>
                  <a:srgbClr val="376092"/>
                </a:solidFill>
              </a:rPr>
              <a:t>Direct </a:t>
            </a:r>
            <a:r>
              <a:rPr lang="en-US" sz="2200" b="1" dirty="0">
                <a:solidFill>
                  <a:srgbClr val="376092"/>
                </a:solidFill>
              </a:rPr>
              <a:t>public participation in Government fiscal policy and budget making is a </a:t>
            </a:r>
            <a:r>
              <a:rPr lang="en-US" sz="2200" b="1" dirty="0" smtClean="0">
                <a:solidFill>
                  <a:srgbClr val="376092"/>
                </a:solidFill>
              </a:rPr>
              <a:t>right: </a:t>
            </a:r>
          </a:p>
          <a:p>
            <a:pPr marL="800100" lvl="1" indent="-342900" algn="just" fontAlgn="auto">
              <a:spcAft>
                <a:spcPts val="0"/>
              </a:spcAft>
              <a:buFont typeface="Arial"/>
              <a:buChar char="•"/>
              <a:defRPr/>
            </a:pPr>
            <a:r>
              <a:rPr lang="en-US" sz="2200" dirty="0" smtClean="0">
                <a:solidFill>
                  <a:schemeClr val="tx1"/>
                </a:solidFill>
              </a:rPr>
              <a:t>as </a:t>
            </a:r>
            <a:r>
              <a:rPr lang="en-US" sz="2200" dirty="0">
                <a:solidFill>
                  <a:schemeClr val="tx1"/>
                </a:solidFill>
              </a:rPr>
              <a:t>established by the United Nations General Assembly who endorsed GIFT’s </a:t>
            </a:r>
            <a:r>
              <a:rPr lang="en-US" sz="2200" i="1" dirty="0">
                <a:solidFill>
                  <a:schemeClr val="tx1"/>
                </a:solidFill>
              </a:rPr>
              <a:t>High-Level Principles on Fiscal Transparency, Participation and Accountability</a:t>
            </a:r>
            <a:r>
              <a:rPr lang="en-US" sz="2200" dirty="0">
                <a:solidFill>
                  <a:schemeClr val="tx1"/>
                </a:solidFill>
              </a:rPr>
              <a:t> (Principle 10)</a:t>
            </a:r>
            <a:r>
              <a:rPr lang="en-US" sz="2200" dirty="0" smtClean="0">
                <a:solidFill>
                  <a:schemeClr val="tx1"/>
                </a:solidFill>
              </a:rPr>
              <a:t>.</a:t>
            </a:r>
          </a:p>
          <a:p>
            <a:pPr marL="342900" indent="-342900" algn="just" fontAlgn="auto">
              <a:spcAft>
                <a:spcPts val="0"/>
              </a:spcAft>
              <a:buFont typeface="Arial"/>
              <a:buChar char="•"/>
              <a:defRPr/>
            </a:pPr>
            <a:endParaRPr lang="en-US" sz="2200" dirty="0">
              <a:solidFill>
                <a:schemeClr val="tx1"/>
              </a:solidFill>
            </a:endParaRPr>
          </a:p>
          <a:p>
            <a:pPr algn="just" fontAlgn="auto">
              <a:spcAft>
                <a:spcPts val="0"/>
              </a:spcAft>
              <a:defRPr/>
            </a:pPr>
            <a:r>
              <a:rPr lang="en-US" sz="2200" dirty="0">
                <a:solidFill>
                  <a:srgbClr val="000000"/>
                </a:solidFill>
              </a:rPr>
              <a:t>Strengthening the involvement and participation of citizens and civil society can: </a:t>
            </a:r>
          </a:p>
          <a:p>
            <a:pPr marL="342900" indent="-342900" algn="just" fontAlgn="auto">
              <a:spcAft>
                <a:spcPts val="0"/>
              </a:spcAft>
              <a:buFont typeface="Arial"/>
              <a:buChar char="•"/>
              <a:defRPr/>
            </a:pPr>
            <a:r>
              <a:rPr lang="en-US" sz="2200" b="1" dirty="0">
                <a:solidFill>
                  <a:srgbClr val="376092"/>
                </a:solidFill>
              </a:rPr>
              <a:t>increase responsiveness</a:t>
            </a:r>
          </a:p>
          <a:p>
            <a:pPr marL="342900" indent="-342900" algn="just" fontAlgn="auto">
              <a:spcAft>
                <a:spcPts val="0"/>
              </a:spcAft>
              <a:buFont typeface="Arial"/>
              <a:buChar char="•"/>
              <a:defRPr/>
            </a:pPr>
            <a:r>
              <a:rPr lang="en-US" sz="2200" b="1" dirty="0">
                <a:solidFill>
                  <a:srgbClr val="376092"/>
                </a:solidFill>
              </a:rPr>
              <a:t>efficiency and impact</a:t>
            </a:r>
          </a:p>
          <a:p>
            <a:pPr marL="342900" indent="-342900" algn="just" fontAlgn="auto">
              <a:spcAft>
                <a:spcPts val="0"/>
              </a:spcAft>
              <a:buFont typeface="Arial"/>
              <a:buChar char="•"/>
              <a:defRPr/>
            </a:pPr>
            <a:r>
              <a:rPr lang="en-US" sz="2200" b="1" dirty="0">
                <a:solidFill>
                  <a:srgbClr val="376092"/>
                </a:solidFill>
              </a:rPr>
              <a:t>trust </a:t>
            </a:r>
          </a:p>
          <a:p>
            <a:pPr marL="342900" indent="-342900" algn="just" fontAlgn="auto">
              <a:spcAft>
                <a:spcPts val="0"/>
              </a:spcAft>
              <a:buFont typeface="Arial"/>
              <a:buChar char="•"/>
              <a:defRPr/>
            </a:pPr>
            <a:r>
              <a:rPr lang="en-US" sz="2200" b="1" dirty="0">
                <a:solidFill>
                  <a:srgbClr val="376092"/>
                </a:solidFill>
              </a:rPr>
              <a:t>reduce opportunities for corruption </a:t>
            </a:r>
          </a:p>
          <a:p>
            <a:pPr marL="342900" indent="-342900" algn="just" fontAlgn="auto">
              <a:spcAft>
                <a:spcPts val="0"/>
              </a:spcAft>
              <a:buFont typeface="Arial"/>
              <a:buChar char="•"/>
              <a:defRPr/>
            </a:pPr>
            <a:r>
              <a:rPr lang="en-US" sz="2200" b="1" dirty="0">
                <a:solidFill>
                  <a:srgbClr val="376092"/>
                </a:solidFill>
              </a:rPr>
              <a:t>strengthen culture of open democracy </a:t>
            </a:r>
          </a:p>
          <a:p>
            <a:pPr algn="just" fontAlgn="auto">
              <a:spcAft>
                <a:spcPts val="0"/>
              </a:spcAft>
              <a:defRPr/>
            </a:pPr>
            <a:r>
              <a:rPr lang="en-US" sz="2200" dirty="0" smtClean="0">
                <a:solidFill>
                  <a:srgbClr val="000000"/>
                </a:solidFill>
              </a:rPr>
              <a:t>(</a:t>
            </a:r>
            <a:r>
              <a:rPr lang="en-US" sz="2200" dirty="0">
                <a:solidFill>
                  <a:srgbClr val="000000"/>
                </a:solidFill>
              </a:rPr>
              <a:t>2017 Budget Transparency Toolkit). </a:t>
            </a:r>
          </a:p>
          <a:p>
            <a:pPr marL="1257300" lvl="2" indent="-342900" algn="just" fontAlgn="auto">
              <a:spcAft>
                <a:spcPts val="0"/>
              </a:spcAft>
              <a:buFont typeface="Arial"/>
              <a:buChar char="•"/>
              <a:defRPr/>
            </a:pPr>
            <a:endParaRPr lang="en-US" sz="2200" dirty="0">
              <a:solidFill>
                <a:schemeClr val="tx1"/>
              </a:solidFill>
            </a:endParaRPr>
          </a:p>
          <a:p>
            <a:pPr marL="342900" indent="-342900" algn="just" fontAlgn="auto">
              <a:spcAft>
                <a:spcPts val="0"/>
              </a:spcAft>
              <a:buFont typeface="Arial"/>
              <a:buChar char="•"/>
              <a:defRPr/>
            </a:pPr>
            <a:endParaRPr lang="en-US" sz="2200" dirty="0">
              <a:solidFill>
                <a:schemeClr val="tx1"/>
              </a:solidFill>
            </a:endParaRPr>
          </a:p>
          <a:p>
            <a:pPr algn="just" fontAlgn="auto">
              <a:spcAft>
                <a:spcPts val="0"/>
              </a:spcAft>
              <a:defRPr/>
            </a:pPr>
            <a:endParaRPr lang="en-US" sz="1400" b="1" dirty="0" smtClean="0">
              <a:solidFill>
                <a:srgbClr val="376092"/>
              </a:solidFill>
            </a:endParaRPr>
          </a:p>
          <a:p>
            <a:pPr marL="800100" lvl="1" indent="-342900" algn="just" fontAlgn="auto">
              <a:spcAft>
                <a:spcPts val="0"/>
              </a:spcAft>
              <a:buFont typeface="Arial"/>
              <a:buChar char="•"/>
              <a:defRPr/>
            </a:pPr>
            <a:endParaRPr lang="en-US" sz="1000" dirty="0">
              <a:solidFill>
                <a:schemeClr val="tx1"/>
              </a:solidFill>
            </a:endParaRPr>
          </a:p>
          <a:p>
            <a:pPr marL="800100" lvl="1" indent="-342900" algn="just" fontAlgn="auto">
              <a:spcAft>
                <a:spcPts val="0"/>
              </a:spcAft>
              <a:buFont typeface="Arial"/>
              <a:buChar char="•"/>
              <a:defRPr/>
            </a:pPr>
            <a:endParaRPr lang="en-US" sz="1200" dirty="0">
              <a:solidFill>
                <a:schemeClr val="tx1"/>
              </a:solidFill>
            </a:endParaRPr>
          </a:p>
          <a:p>
            <a:pPr marL="1257300" lvl="2" indent="-342900" algn="just" fontAlgn="auto">
              <a:spcAft>
                <a:spcPts val="0"/>
              </a:spcAft>
              <a:buFont typeface="Arial"/>
              <a:buChar char="•"/>
              <a:defRPr/>
            </a:pPr>
            <a:endParaRPr lang="en-US" sz="2000" dirty="0">
              <a:solidFill>
                <a:schemeClr val="tx1"/>
              </a:solidFill>
            </a:endParaRPr>
          </a:p>
          <a:p>
            <a:pPr marL="1257300" lvl="2" indent="-342900" algn="just" fontAlgn="auto">
              <a:spcAft>
                <a:spcPts val="0"/>
              </a:spcAft>
              <a:buFont typeface="Arial"/>
              <a:buChar char="•"/>
              <a:defRPr/>
            </a:pPr>
            <a:endParaRPr lang="en-US" sz="2000" dirty="0">
              <a:solidFill>
                <a:srgbClr val="000000"/>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5" name="Title 1"/>
          <p:cNvSpPr>
            <a:spLocks noGrp="1"/>
          </p:cNvSpPr>
          <p:nvPr>
            <p:ph type="ctrTitle"/>
          </p:nvPr>
        </p:nvSpPr>
        <p:spPr>
          <a:xfrm>
            <a:off x="914400" y="228600"/>
            <a:ext cx="8839200" cy="876300"/>
          </a:xfrm>
        </p:spPr>
        <p:txBody>
          <a:bodyPr/>
          <a:lstStyle/>
          <a:p>
            <a:r>
              <a:rPr lang="en-US" sz="2500" dirty="0" smtClean="0">
                <a:solidFill>
                  <a:srgbClr val="953735"/>
                </a:solidFill>
              </a:rPr>
              <a:t>3. International Framework for Public Participation</a:t>
            </a:r>
            <a:endParaRPr lang="en-US" sz="2500" dirty="0">
              <a:solidFill>
                <a:srgbClr val="953735"/>
              </a:solidFill>
            </a:endParaRPr>
          </a:p>
        </p:txBody>
      </p:sp>
      <p:sp>
        <p:nvSpPr>
          <p:cNvPr id="7" name="Rectangle 6"/>
          <p:cNvSpPr/>
          <p:nvPr/>
        </p:nvSpPr>
        <p:spPr>
          <a:xfrm rot="16200000">
            <a:off x="6974065" y="4058103"/>
            <a:ext cx="1908215" cy="2140345"/>
          </a:xfrm>
          <a:prstGeom prst="rect">
            <a:avLst/>
          </a:prstGeom>
          <a:noFill/>
        </p:spPr>
        <p:txBody>
          <a:bodyPr vert="vert" wrap="square" lIns="91440" tIns="45720" rIns="91440" bIns="45720">
            <a:spAutoFit/>
          </a:bodyPr>
          <a:lstStyle/>
          <a:p>
            <a:pPr algn="ctr"/>
            <a:r>
              <a:rPr lang="x-none" sz="2800" b="1" dirty="0" smtClean="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rPr>
              <a:t>Benefits </a:t>
            </a:r>
          </a:p>
          <a:p>
            <a:pPr algn="ctr"/>
            <a:r>
              <a:rPr lang="x-none" sz="2800" b="1" dirty="0" smtClean="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rPr>
              <a:t>can outweigh the Costs</a:t>
            </a:r>
            <a:endParaRPr lang="x-none" sz="2800" b="1" cap="none" spc="0" dirty="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89390178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D1A85E2-1AEE-4F6C-AA5F-7D0DE380D7EF}"/>
              </a:ext>
            </a:extLst>
          </p:cNvPr>
          <p:cNvSpPr>
            <a:spLocks noGrp="1"/>
          </p:cNvSpPr>
          <p:nvPr>
            <p:ph type="title"/>
          </p:nvPr>
        </p:nvSpPr>
        <p:spPr>
          <a:xfrm>
            <a:off x="762000" y="457200"/>
            <a:ext cx="8846102" cy="762000"/>
          </a:xfrm>
        </p:spPr>
        <p:txBody>
          <a:bodyPr/>
          <a:lstStyle/>
          <a:p>
            <a:r>
              <a:rPr lang="en-US" sz="2200" b="1" dirty="0" smtClean="0"/>
              <a:t>International Assessment Mechanisms and Tools</a:t>
            </a:r>
            <a:endParaRPr lang="en-US" sz="2200" b="1" dirty="0"/>
          </a:p>
        </p:txBody>
      </p:sp>
      <p:sp>
        <p:nvSpPr>
          <p:cNvPr id="3" name="Content Placeholder 2">
            <a:extLst>
              <a:ext uri="{FF2B5EF4-FFF2-40B4-BE49-F238E27FC236}">
                <a16:creationId xmlns:a16="http://schemas.microsoft.com/office/drawing/2014/main" xmlns="" id="{8A0FDCD3-9D47-4AF4-9E02-36CEE73158DE}"/>
              </a:ext>
            </a:extLst>
          </p:cNvPr>
          <p:cNvSpPr>
            <a:spLocks noGrp="1"/>
          </p:cNvSpPr>
          <p:nvPr>
            <p:ph idx="1"/>
          </p:nvPr>
        </p:nvSpPr>
        <p:spPr>
          <a:xfrm>
            <a:off x="990600" y="1600199"/>
            <a:ext cx="8305800" cy="4871427"/>
          </a:xfrm>
        </p:spPr>
        <p:txBody>
          <a:bodyPr/>
          <a:lstStyle/>
          <a:p>
            <a:pPr lvl="0"/>
            <a:r>
              <a:rPr lang="en-US" sz="2000" dirty="0"/>
              <a:t>GIFT High Level Principles and Participation </a:t>
            </a:r>
            <a:r>
              <a:rPr lang="en-US" sz="2000" dirty="0" smtClean="0"/>
              <a:t>Guide</a:t>
            </a:r>
            <a:endParaRPr lang="en-US" sz="2000" dirty="0"/>
          </a:p>
          <a:p>
            <a:pPr lvl="0"/>
            <a:r>
              <a:rPr lang="en-US" sz="2000" dirty="0"/>
              <a:t>IBP’s Open Budget Survey and its assessment of public participation </a:t>
            </a:r>
            <a:r>
              <a:rPr lang="en-US" sz="2000" dirty="0" smtClean="0"/>
              <a:t>practices</a:t>
            </a:r>
            <a:endParaRPr lang="en-US" sz="2000" dirty="0"/>
          </a:p>
          <a:p>
            <a:pPr lvl="0"/>
            <a:r>
              <a:rPr lang="en-US" sz="2000" dirty="0"/>
              <a:t>2017 Budget Transparency </a:t>
            </a:r>
            <a:r>
              <a:rPr lang="en-US" sz="2000" dirty="0" smtClean="0"/>
              <a:t>Toolkit</a:t>
            </a:r>
            <a:endParaRPr lang="en-US" sz="2000" dirty="0"/>
          </a:p>
          <a:p>
            <a:pPr lvl="0"/>
            <a:r>
              <a:rPr lang="en-US" sz="2000" dirty="0"/>
              <a:t>IMF Fiscal Transparency </a:t>
            </a:r>
            <a:r>
              <a:rPr lang="en-US" sz="2000" dirty="0" smtClean="0"/>
              <a:t>Code</a:t>
            </a:r>
            <a:endParaRPr lang="en-US" sz="2000" dirty="0"/>
          </a:p>
          <a:p>
            <a:pPr lvl="0"/>
            <a:r>
              <a:rPr lang="en-US" sz="2000" dirty="0"/>
              <a:t>OECD Recommendation on Principles of Budgetary </a:t>
            </a:r>
            <a:r>
              <a:rPr lang="en-US" sz="2000" dirty="0" smtClean="0"/>
              <a:t>Governance</a:t>
            </a:r>
            <a:endParaRPr lang="en-US" sz="2000" dirty="0"/>
          </a:p>
          <a:p>
            <a:pPr lvl="0"/>
            <a:r>
              <a:rPr lang="en-US" sz="2000" dirty="0"/>
              <a:t>The Public Expenditure and Financial Accountability (PEFA) Assessments</a:t>
            </a:r>
            <a:r>
              <a:rPr lang="en-US" sz="2000" dirty="0" smtClean="0"/>
              <a:t>.</a:t>
            </a:r>
          </a:p>
          <a:p>
            <a:pPr lvl="0"/>
            <a:endParaRPr lang="en-US" sz="2000" dirty="0"/>
          </a:p>
          <a:p>
            <a:pPr lvl="0"/>
            <a:endParaRPr lang="en-US" sz="2000" dirty="0" smtClean="0"/>
          </a:p>
          <a:p>
            <a:pPr marL="0" lvl="0" indent="0">
              <a:buNone/>
            </a:pPr>
            <a:r>
              <a:rPr lang="en-US" sz="2000" dirty="0" smtClean="0"/>
              <a:t>See knowledge product for advice from these tools and the GIFT and IBP presentations from this meeting. </a:t>
            </a:r>
          </a:p>
          <a:p>
            <a:pPr marL="0" lvl="0" indent="0">
              <a:buNone/>
            </a:pPr>
            <a:endParaRPr lang="en-US" sz="2000" dirty="0"/>
          </a:p>
          <a:p>
            <a:pPr marL="0" lvl="0" indent="0">
              <a:buNone/>
            </a:pPr>
            <a:r>
              <a:rPr lang="en-US" sz="2000" dirty="0" smtClean="0"/>
              <a:t> Sample of advice from Budget Transparency Toolkit provided in next slide.  </a:t>
            </a:r>
          </a:p>
          <a:p>
            <a:pPr marL="0" lvl="0" indent="0">
              <a:buNone/>
            </a:pPr>
            <a:endParaRPr lang="en-US" sz="2000" dirty="0"/>
          </a:p>
          <a:p>
            <a:pPr marL="0" lvl="0" indent="0">
              <a:spcBef>
                <a:spcPts val="0"/>
              </a:spcBef>
              <a:buNone/>
            </a:pPr>
            <a:endParaRPr lang="en-US" sz="1700" b="1" baseline="30000" dirty="0">
              <a:solidFill>
                <a:schemeClr val="accent1">
                  <a:lumMod val="75000"/>
                </a:schemeClr>
              </a:solidFill>
            </a:endParaRP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Tree>
    <p:extLst>
      <p:ext uri="{BB962C8B-B14F-4D97-AF65-F5344CB8AC3E}">
        <p14:creationId xmlns:p14="http://schemas.microsoft.com/office/powerpoint/2010/main" val="212191998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D1A85E2-1AEE-4F6C-AA5F-7D0DE380D7EF}"/>
              </a:ext>
            </a:extLst>
          </p:cNvPr>
          <p:cNvSpPr>
            <a:spLocks noGrp="1"/>
          </p:cNvSpPr>
          <p:nvPr>
            <p:ph type="title"/>
          </p:nvPr>
        </p:nvSpPr>
        <p:spPr>
          <a:xfrm>
            <a:off x="1371600" y="457200"/>
            <a:ext cx="7734300" cy="381000"/>
          </a:xfrm>
        </p:spPr>
        <p:txBody>
          <a:bodyPr/>
          <a:lstStyle/>
          <a:p>
            <a:r>
              <a:rPr lang="en-US" sz="2200" b="1" dirty="0"/>
              <a:t>Budget Transparency Toolkit</a:t>
            </a:r>
          </a:p>
        </p:txBody>
      </p:sp>
      <p:sp>
        <p:nvSpPr>
          <p:cNvPr id="3" name="Content Placeholder 2">
            <a:extLst>
              <a:ext uri="{FF2B5EF4-FFF2-40B4-BE49-F238E27FC236}">
                <a16:creationId xmlns:a16="http://schemas.microsoft.com/office/drawing/2014/main" xmlns="" id="{8A0FDCD3-9D47-4AF4-9E02-36CEE73158DE}"/>
              </a:ext>
            </a:extLst>
          </p:cNvPr>
          <p:cNvSpPr>
            <a:spLocks noGrp="1"/>
          </p:cNvSpPr>
          <p:nvPr>
            <p:ph sz="half" idx="1"/>
          </p:nvPr>
        </p:nvSpPr>
        <p:spPr>
          <a:xfrm>
            <a:off x="838200" y="1295400"/>
            <a:ext cx="3962400" cy="5248238"/>
          </a:xfrm>
        </p:spPr>
        <p:txBody>
          <a:bodyPr/>
          <a:lstStyle/>
          <a:p>
            <a:pPr marL="0" indent="0">
              <a:spcBef>
                <a:spcPts val="0"/>
              </a:spcBef>
              <a:buNone/>
            </a:pPr>
            <a:r>
              <a:rPr lang="en-US" sz="1900" b="1" dirty="0">
                <a:solidFill>
                  <a:schemeClr val="tx2">
                    <a:lumMod val="75000"/>
                  </a:schemeClr>
                </a:solidFill>
              </a:rPr>
              <a:t>Public participation should:</a:t>
            </a:r>
          </a:p>
          <a:p>
            <a:pPr marL="0" indent="0">
              <a:spcBef>
                <a:spcPts val="0"/>
              </a:spcBef>
              <a:buNone/>
            </a:pPr>
            <a:endParaRPr lang="en-US" sz="1900" b="1" dirty="0">
              <a:solidFill>
                <a:schemeClr val="accent1">
                  <a:lumMod val="75000"/>
                </a:schemeClr>
              </a:solidFill>
            </a:endParaRPr>
          </a:p>
          <a:p>
            <a:pPr>
              <a:spcBef>
                <a:spcPts val="0"/>
              </a:spcBef>
              <a:buFont typeface="Arial" panose="020B0604020202020204" pitchFamily="34" charset="0"/>
              <a:buChar char="•"/>
            </a:pPr>
            <a:r>
              <a:rPr lang="en-US" sz="1900" dirty="0"/>
              <a:t>Be part of a broader government communication strategy</a:t>
            </a:r>
          </a:p>
          <a:p>
            <a:pPr marL="0" indent="0">
              <a:spcBef>
                <a:spcPts val="0"/>
              </a:spcBef>
              <a:buNone/>
            </a:pPr>
            <a:endParaRPr lang="en-US" sz="1900" dirty="0"/>
          </a:p>
          <a:p>
            <a:pPr>
              <a:spcBef>
                <a:spcPts val="0"/>
              </a:spcBef>
              <a:buFont typeface="Arial" panose="020B0604020202020204" pitchFamily="34" charset="0"/>
              <a:buChar char="•"/>
            </a:pPr>
            <a:r>
              <a:rPr lang="en-US" sz="1900" dirty="0"/>
              <a:t>Add to, complement or strengthen existing governance arrangements</a:t>
            </a:r>
          </a:p>
          <a:p>
            <a:pPr marL="0" indent="0">
              <a:spcBef>
                <a:spcPts val="0"/>
              </a:spcBef>
              <a:buNone/>
            </a:pPr>
            <a:endParaRPr lang="en-US" sz="1900" dirty="0"/>
          </a:p>
          <a:p>
            <a:pPr lvl="0">
              <a:spcBef>
                <a:spcPts val="0"/>
              </a:spcBef>
              <a:buFont typeface="Arial"/>
              <a:buChar char="•"/>
            </a:pPr>
            <a:r>
              <a:rPr lang="en-US" sz="1900" dirty="0"/>
              <a:t>Include</a:t>
            </a:r>
            <a:r>
              <a:rPr lang="en-GB" sz="1900" dirty="0"/>
              <a:t> </a:t>
            </a:r>
            <a:r>
              <a:rPr lang="en-US" sz="2000" dirty="0">
                <a:latin typeface="+mj-lt"/>
                <a:ea typeface="+mj-ea"/>
                <a:cs typeface="+mj-cs"/>
              </a:rPr>
              <a:t>establishing</a:t>
            </a:r>
            <a:r>
              <a:rPr lang="en-US" sz="2000" dirty="0"/>
              <a:t> </a:t>
            </a:r>
            <a:r>
              <a:rPr lang="en-US" sz="1900" dirty="0"/>
              <a:t>timely consultative processes during the budget cycle</a:t>
            </a:r>
          </a:p>
          <a:p>
            <a:pPr marL="0" lvl="0" indent="0">
              <a:spcBef>
                <a:spcPts val="0"/>
              </a:spcBef>
              <a:buNone/>
            </a:pPr>
            <a:r>
              <a:rPr lang="en-US" sz="1900" dirty="0"/>
              <a:t> </a:t>
            </a:r>
          </a:p>
          <a:p>
            <a:pPr lvl="0">
              <a:spcBef>
                <a:spcPts val="0"/>
              </a:spcBef>
              <a:buFont typeface="Arial"/>
              <a:buChar char="•"/>
            </a:pPr>
            <a:r>
              <a:rPr lang="en-US" sz="1900" dirty="0"/>
              <a:t>Be supported by information on the effects of the budget on income and wellbeing of different income groups and households</a:t>
            </a:r>
          </a:p>
        </p:txBody>
      </p:sp>
      <p:sp>
        <p:nvSpPr>
          <p:cNvPr id="5" name="Content Placeholder 4">
            <a:extLst>
              <a:ext uri="{FF2B5EF4-FFF2-40B4-BE49-F238E27FC236}">
                <a16:creationId xmlns:a16="http://schemas.microsoft.com/office/drawing/2014/main" xmlns="" id="{63B0FE80-3787-419D-AA48-C77E232022FA}"/>
              </a:ext>
            </a:extLst>
          </p:cNvPr>
          <p:cNvSpPr>
            <a:spLocks noGrp="1"/>
          </p:cNvSpPr>
          <p:nvPr>
            <p:ph sz="half" idx="2"/>
          </p:nvPr>
        </p:nvSpPr>
        <p:spPr>
          <a:xfrm>
            <a:off x="5180845" y="1166018"/>
            <a:ext cx="4267956" cy="5248238"/>
          </a:xfrm>
        </p:spPr>
        <p:txBody>
          <a:bodyPr/>
          <a:lstStyle/>
          <a:p>
            <a:pPr marL="0" lvl="0" indent="0">
              <a:buNone/>
            </a:pPr>
            <a:r>
              <a:rPr lang="en-US" sz="1900" b="1" dirty="0">
                <a:solidFill>
                  <a:schemeClr val="tx2">
                    <a:lumMod val="75000"/>
                  </a:schemeClr>
                </a:solidFill>
              </a:rPr>
              <a:t>The design of a participation process should:</a:t>
            </a:r>
            <a:endParaRPr lang="en-US" sz="1800" b="1" dirty="0">
              <a:solidFill>
                <a:schemeClr val="tx2">
                  <a:lumMod val="75000"/>
                </a:schemeClr>
              </a:solidFill>
            </a:endParaRPr>
          </a:p>
          <a:p>
            <a:pPr lvl="0">
              <a:buFont typeface="Arial" panose="020B0604020202020204" pitchFamily="34" charset="0"/>
              <a:buChar char="•"/>
            </a:pPr>
            <a:r>
              <a:rPr lang="en-US" sz="1900" dirty="0"/>
              <a:t>Publish clear objectives, scope and process of public engagement in budgeting</a:t>
            </a:r>
          </a:p>
          <a:p>
            <a:pPr lvl="0">
              <a:buFont typeface="Arial" panose="020B0604020202020204" pitchFamily="34" charset="0"/>
              <a:buChar char="•"/>
            </a:pPr>
            <a:r>
              <a:rPr lang="en-US" sz="1900" dirty="0"/>
              <a:t>Tailor engagement methods that are best suited to various participants </a:t>
            </a:r>
          </a:p>
          <a:p>
            <a:pPr lvl="0">
              <a:buFont typeface="Arial" panose="020B0604020202020204" pitchFamily="34" charset="0"/>
              <a:buChar char="•"/>
            </a:pPr>
            <a:r>
              <a:rPr lang="en-US" sz="1900" dirty="0"/>
              <a:t>Use a mix of mechanisms, proportionate to the nature of the issue concerned</a:t>
            </a:r>
          </a:p>
          <a:p>
            <a:pPr lvl="0">
              <a:buFont typeface="Arial" panose="020B0604020202020204" pitchFamily="34" charset="0"/>
              <a:buChar char="•"/>
            </a:pPr>
            <a:r>
              <a:rPr lang="en-US" sz="1900" dirty="0"/>
              <a:t>Allow enough time for the results from participation to impact budget policy</a:t>
            </a:r>
          </a:p>
          <a:p>
            <a:pPr lvl="0">
              <a:buFont typeface="Arial" panose="020B0604020202020204" pitchFamily="34" charset="0"/>
              <a:buChar char="•"/>
            </a:pPr>
            <a:r>
              <a:rPr lang="en-US" sz="1900" dirty="0"/>
              <a:t>Follow up and give citizens timely feedback about progress and results</a:t>
            </a:r>
          </a:p>
          <a:p>
            <a:pPr lvl="0">
              <a:buFont typeface="Arial" panose="020B0604020202020204" pitchFamily="34" charset="0"/>
              <a:buChar char="•"/>
            </a:pPr>
            <a:r>
              <a:rPr lang="en-US" sz="1900" dirty="0"/>
              <a:t>Ensure that vulnerable population groups are included</a:t>
            </a:r>
          </a:p>
          <a:p>
            <a:pPr marL="0" indent="0">
              <a:buNone/>
            </a:pPr>
            <a:endParaRPr lang="en-US" dirty="0"/>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Tree>
    <p:extLst>
      <p:ext uri="{BB962C8B-B14F-4D97-AF65-F5344CB8AC3E}">
        <p14:creationId xmlns:p14="http://schemas.microsoft.com/office/powerpoint/2010/main" val="91383791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D1A85E2-1AEE-4F6C-AA5F-7D0DE380D7EF}"/>
              </a:ext>
            </a:extLst>
          </p:cNvPr>
          <p:cNvSpPr>
            <a:spLocks noGrp="1"/>
          </p:cNvSpPr>
          <p:nvPr>
            <p:ph type="title"/>
          </p:nvPr>
        </p:nvSpPr>
        <p:spPr>
          <a:xfrm>
            <a:off x="1447800" y="152400"/>
            <a:ext cx="7734300" cy="381000"/>
          </a:xfrm>
        </p:spPr>
        <p:txBody>
          <a:bodyPr/>
          <a:lstStyle/>
          <a:p>
            <a:r>
              <a:rPr lang="en-US" sz="2500" dirty="0" smtClean="0">
                <a:solidFill>
                  <a:schemeClr val="accent2"/>
                </a:solidFill>
              </a:rPr>
              <a:t>4. </a:t>
            </a:r>
            <a:r>
              <a:rPr lang="en-US" sz="2500" dirty="0" smtClean="0">
                <a:solidFill>
                  <a:srgbClr val="953735"/>
                </a:solidFill>
              </a:rPr>
              <a:t>Reform </a:t>
            </a:r>
            <a:r>
              <a:rPr lang="en-US" sz="2500" dirty="0">
                <a:solidFill>
                  <a:srgbClr val="953735"/>
                </a:solidFill>
              </a:rPr>
              <a:t>Options: Demand and Supply Initiatives</a:t>
            </a:r>
            <a:endParaRPr lang="en-US" sz="2500" dirty="0">
              <a:solidFill>
                <a:schemeClr val="accent2"/>
              </a:solidFill>
            </a:endParaRPr>
          </a:p>
        </p:txBody>
      </p:sp>
      <p:sp>
        <p:nvSpPr>
          <p:cNvPr id="3" name="Content Placeholder 2">
            <a:extLst>
              <a:ext uri="{FF2B5EF4-FFF2-40B4-BE49-F238E27FC236}">
                <a16:creationId xmlns:a16="http://schemas.microsoft.com/office/drawing/2014/main" xmlns="" id="{8A0FDCD3-9D47-4AF4-9E02-36CEE73158DE}"/>
              </a:ext>
            </a:extLst>
          </p:cNvPr>
          <p:cNvSpPr>
            <a:spLocks noGrp="1"/>
          </p:cNvSpPr>
          <p:nvPr>
            <p:ph sz="half" idx="1"/>
          </p:nvPr>
        </p:nvSpPr>
        <p:spPr>
          <a:xfrm>
            <a:off x="990600" y="2514600"/>
            <a:ext cx="3962400" cy="4343400"/>
          </a:xfrm>
        </p:spPr>
        <p:txBody>
          <a:bodyPr/>
          <a:lstStyle/>
          <a:p>
            <a:pPr algn="just" fontAlgn="auto">
              <a:spcAft>
                <a:spcPts val="0"/>
              </a:spcAft>
              <a:defRPr/>
            </a:pPr>
            <a:r>
              <a:rPr lang="en-US" sz="1900" dirty="0" smtClean="0"/>
              <a:t>Establishing </a:t>
            </a:r>
            <a:r>
              <a:rPr lang="en-US" sz="1900" dirty="0"/>
              <a:t>mechanisms for citizens to participate (</a:t>
            </a:r>
            <a:r>
              <a:rPr lang="en-US" sz="1900" b="1" dirty="0"/>
              <a:t>supply initiatives</a:t>
            </a:r>
            <a:r>
              <a:rPr lang="en-US" sz="1900" dirty="0"/>
              <a:t>)</a:t>
            </a:r>
          </a:p>
          <a:p>
            <a:pPr marL="800100" lvl="1" indent="-342900" algn="just" fontAlgn="auto">
              <a:spcAft>
                <a:spcPts val="0"/>
              </a:spcAft>
              <a:buFont typeface="Arial"/>
              <a:buChar char="•"/>
              <a:defRPr/>
            </a:pPr>
            <a:r>
              <a:rPr lang="en-US" sz="1900" dirty="0"/>
              <a:t>Direct phone lines, Open Budget Portals (online voting, petitions</a:t>
            </a:r>
            <a:r>
              <a:rPr lang="en-US" sz="1900" dirty="0" smtClean="0"/>
              <a:t>).</a:t>
            </a:r>
            <a:endParaRPr lang="en-US" sz="1900" dirty="0"/>
          </a:p>
          <a:p>
            <a:pPr marL="800100" lvl="1" indent="-342900" algn="just" fontAlgn="auto">
              <a:spcAft>
                <a:spcPts val="0"/>
              </a:spcAft>
              <a:buFont typeface="Arial"/>
              <a:buChar char="•"/>
              <a:defRPr/>
            </a:pPr>
            <a:r>
              <a:rPr lang="en-US" sz="1900" dirty="0"/>
              <a:t>B</a:t>
            </a:r>
            <a:r>
              <a:rPr lang="en-US" sz="1900" dirty="0" smtClean="0"/>
              <a:t>udget hearings and consultations (with some countries closing feedback loop and giving response on how citizen feedback was used within 15 days).</a:t>
            </a:r>
          </a:p>
          <a:p>
            <a:pPr marL="800100" lvl="1" indent="-342900" algn="just" fontAlgn="auto">
              <a:spcAft>
                <a:spcPts val="0"/>
              </a:spcAft>
              <a:buFont typeface="Arial"/>
              <a:buChar char="•"/>
              <a:defRPr/>
            </a:pPr>
            <a:r>
              <a:rPr lang="en-US" sz="1900" dirty="0" smtClean="0"/>
              <a:t>Participatory budget mechanisms.</a:t>
            </a:r>
          </a:p>
          <a:p>
            <a:pPr marL="800100" lvl="1" indent="-342900" algn="just" fontAlgn="auto">
              <a:spcAft>
                <a:spcPts val="0"/>
              </a:spcAft>
              <a:buFont typeface="Arial"/>
              <a:buChar char="•"/>
              <a:defRPr/>
            </a:pPr>
            <a:endParaRPr lang="en-US" sz="2200" dirty="0"/>
          </a:p>
          <a:p>
            <a:pPr marL="457200" lvl="1" indent="0" algn="just">
              <a:spcBef>
                <a:spcPts val="0"/>
              </a:spcBef>
              <a:buNone/>
            </a:pPr>
            <a:endParaRPr lang="en-US" sz="2200" dirty="0">
              <a:solidFill>
                <a:srgbClr val="000000"/>
              </a:solidFill>
            </a:endParaRPr>
          </a:p>
        </p:txBody>
      </p:sp>
      <p:sp>
        <p:nvSpPr>
          <p:cNvPr id="5" name="Content Placeholder 4">
            <a:extLst>
              <a:ext uri="{FF2B5EF4-FFF2-40B4-BE49-F238E27FC236}">
                <a16:creationId xmlns:a16="http://schemas.microsoft.com/office/drawing/2014/main" xmlns="" id="{63B0FE80-3787-419D-AA48-C77E232022FA}"/>
              </a:ext>
            </a:extLst>
          </p:cNvPr>
          <p:cNvSpPr>
            <a:spLocks noGrp="1"/>
          </p:cNvSpPr>
          <p:nvPr>
            <p:ph sz="half" idx="2"/>
          </p:nvPr>
        </p:nvSpPr>
        <p:spPr>
          <a:xfrm>
            <a:off x="5257800" y="2514600"/>
            <a:ext cx="4420356" cy="4191000"/>
          </a:xfrm>
        </p:spPr>
        <p:txBody>
          <a:bodyPr/>
          <a:lstStyle/>
          <a:p>
            <a:pPr algn="just" fontAlgn="auto">
              <a:spcAft>
                <a:spcPts val="0"/>
              </a:spcAft>
              <a:defRPr/>
            </a:pPr>
            <a:r>
              <a:rPr lang="en-US" sz="1900" dirty="0" smtClean="0"/>
              <a:t>Implementing </a:t>
            </a:r>
            <a:r>
              <a:rPr lang="en-US" sz="1900" dirty="0"/>
              <a:t>reforms to increase the demand for budget information (</a:t>
            </a:r>
            <a:r>
              <a:rPr lang="en-US" sz="1900" b="1" dirty="0"/>
              <a:t>demand initiatives</a:t>
            </a:r>
            <a:r>
              <a:rPr lang="en-US" sz="1900" dirty="0"/>
              <a:t>).</a:t>
            </a:r>
          </a:p>
          <a:p>
            <a:pPr marL="800100" lvl="1" indent="-342900" algn="just" fontAlgn="auto">
              <a:spcAft>
                <a:spcPts val="0"/>
              </a:spcAft>
              <a:buFont typeface="Arial"/>
              <a:buChar char="•"/>
              <a:defRPr/>
            </a:pPr>
            <a:r>
              <a:rPr lang="en-US" sz="1900" dirty="0" smtClean="0"/>
              <a:t>Training/engaging </a:t>
            </a:r>
            <a:r>
              <a:rPr lang="en-US" sz="1900" dirty="0"/>
              <a:t>of CSOs and journalist on budget analysis and </a:t>
            </a:r>
            <a:r>
              <a:rPr lang="en-US" sz="1900" dirty="0" smtClean="0"/>
              <a:t>reporting. </a:t>
            </a:r>
          </a:p>
          <a:p>
            <a:pPr marL="800100" lvl="1" indent="-342900" algn="just" fontAlgn="auto">
              <a:spcAft>
                <a:spcPts val="0"/>
              </a:spcAft>
              <a:buFont typeface="Arial"/>
              <a:buChar char="•"/>
              <a:defRPr/>
            </a:pPr>
            <a:r>
              <a:rPr lang="en-US" sz="1900" dirty="0" smtClean="0"/>
              <a:t>Budget literacy in schools.</a:t>
            </a:r>
            <a:endParaRPr lang="en-US" sz="1900" dirty="0"/>
          </a:p>
          <a:p>
            <a:pPr marL="800100" lvl="1" indent="-342900" algn="just" fontAlgn="auto">
              <a:spcAft>
                <a:spcPts val="0"/>
              </a:spcAft>
              <a:buFont typeface="Arial"/>
              <a:buChar char="•"/>
              <a:defRPr/>
            </a:pPr>
            <a:r>
              <a:rPr lang="en-US" sz="1900" dirty="0"/>
              <a:t>Online budget </a:t>
            </a:r>
            <a:r>
              <a:rPr lang="en-US" sz="1900" dirty="0" smtClean="0"/>
              <a:t>simulations and games</a:t>
            </a:r>
            <a:r>
              <a:rPr lang="en-US" sz="1900" dirty="0"/>
              <a:t>, geo-visualizations, Citizen Budgets, interactive portals to encourage interest in budget </a:t>
            </a:r>
            <a:r>
              <a:rPr lang="en-US" sz="1900" dirty="0" smtClean="0"/>
              <a:t>information.</a:t>
            </a:r>
          </a:p>
          <a:p>
            <a:pPr marL="800100" lvl="1" indent="-342900" algn="just" fontAlgn="auto">
              <a:spcAft>
                <a:spcPts val="0"/>
              </a:spcAft>
              <a:buFont typeface="Arial"/>
              <a:buChar char="•"/>
              <a:defRPr/>
            </a:pPr>
            <a:r>
              <a:rPr lang="en-US" sz="1900" dirty="0" smtClean="0"/>
              <a:t>Rankings of national and local government performance.</a:t>
            </a:r>
          </a:p>
          <a:p>
            <a:pPr marL="457200" lvl="1" indent="0" algn="just" fontAlgn="auto">
              <a:spcAft>
                <a:spcPts val="0"/>
              </a:spcAft>
              <a:buNone/>
              <a:defRPr/>
            </a:pPr>
            <a:endParaRPr lang="en-US" sz="1900" dirty="0"/>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1143000" y="685800"/>
            <a:ext cx="8305800" cy="1892826"/>
          </a:xfrm>
          <a:prstGeom prst="rect">
            <a:avLst/>
          </a:prstGeom>
          <a:noFill/>
        </p:spPr>
        <p:txBody>
          <a:bodyPr wrap="square" rtlCol="0">
            <a:spAutoFit/>
          </a:bodyPr>
          <a:lstStyle/>
          <a:p>
            <a:pPr algn="just" fontAlgn="auto">
              <a:spcAft>
                <a:spcPts val="0"/>
              </a:spcAft>
              <a:defRPr/>
            </a:pPr>
            <a:r>
              <a:rPr lang="en-US" sz="1900" b="1" dirty="0">
                <a:solidFill>
                  <a:srgbClr val="376092"/>
                </a:solidFill>
              </a:rPr>
              <a:t>Public participation reforms will take much longer than making key budget documentation available and accessible</a:t>
            </a:r>
            <a:r>
              <a:rPr lang="en-US" sz="1900" b="1" dirty="0"/>
              <a:t>, </a:t>
            </a:r>
            <a:r>
              <a:rPr lang="en-US" sz="1900" dirty="0"/>
              <a:t>as it requires working on two levels: </a:t>
            </a:r>
            <a:r>
              <a:rPr lang="en-US" sz="1900" i="1" dirty="0"/>
              <a:t>government</a:t>
            </a:r>
            <a:r>
              <a:rPr lang="en-US" sz="1900" dirty="0"/>
              <a:t> and </a:t>
            </a:r>
            <a:r>
              <a:rPr lang="en-US" sz="1900" i="1" dirty="0"/>
              <a:t>public/civil </a:t>
            </a:r>
            <a:r>
              <a:rPr lang="en-US" sz="1900" i="1" dirty="0" smtClean="0"/>
              <a:t>society</a:t>
            </a:r>
            <a:r>
              <a:rPr lang="en-US" sz="1900" dirty="0" smtClean="0"/>
              <a:t>.   </a:t>
            </a:r>
          </a:p>
          <a:p>
            <a:pPr algn="ctr" fontAlgn="auto">
              <a:spcAft>
                <a:spcPts val="0"/>
              </a:spcAft>
              <a:defRPr/>
            </a:pPr>
            <a:endParaRPr lang="en-US" sz="2200" dirty="0" smtClean="0">
              <a:solidFill>
                <a:schemeClr val="accent2">
                  <a:lumMod val="75000"/>
                </a:schemeClr>
              </a:solidFill>
            </a:endParaRPr>
          </a:p>
          <a:p>
            <a:pPr algn="ctr" fontAlgn="auto">
              <a:spcAft>
                <a:spcPts val="0"/>
              </a:spcAft>
              <a:defRPr/>
            </a:pPr>
            <a:r>
              <a:rPr lang="en-US" sz="1900" dirty="0" smtClean="0">
                <a:solidFill>
                  <a:schemeClr val="accent2">
                    <a:lumMod val="75000"/>
                  </a:schemeClr>
                </a:solidFill>
              </a:rPr>
              <a:t>PEMPAL </a:t>
            </a:r>
            <a:r>
              <a:rPr lang="en-US" sz="1900" dirty="0">
                <a:solidFill>
                  <a:schemeClr val="accent2">
                    <a:lumMod val="75000"/>
                  </a:schemeClr>
                </a:solidFill>
              </a:rPr>
              <a:t>found broad range of mechanisms being used to engage citizens in 6 surveyed countries. </a:t>
            </a:r>
            <a:endParaRPr lang="en-US" sz="1900" i="1" dirty="0">
              <a:solidFill>
                <a:schemeClr val="accent2">
                  <a:lumMod val="75000"/>
                </a:schemeClr>
              </a:solidFill>
            </a:endParaRPr>
          </a:p>
        </p:txBody>
      </p:sp>
    </p:spTree>
    <p:extLst>
      <p:ext uri="{BB962C8B-B14F-4D97-AF65-F5344CB8AC3E}">
        <p14:creationId xmlns:p14="http://schemas.microsoft.com/office/powerpoint/2010/main" val="217609474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D1A85E2-1AEE-4F6C-AA5F-7D0DE380D7EF}"/>
              </a:ext>
            </a:extLst>
          </p:cNvPr>
          <p:cNvSpPr>
            <a:spLocks noGrp="1"/>
          </p:cNvSpPr>
          <p:nvPr>
            <p:ph type="title"/>
          </p:nvPr>
        </p:nvSpPr>
        <p:spPr>
          <a:xfrm>
            <a:off x="1447800" y="152400"/>
            <a:ext cx="7734300" cy="381000"/>
          </a:xfrm>
        </p:spPr>
        <p:txBody>
          <a:bodyPr/>
          <a:lstStyle/>
          <a:p>
            <a:r>
              <a:rPr lang="en-US" sz="2500" dirty="0">
                <a:solidFill>
                  <a:schemeClr val="accent2"/>
                </a:solidFill>
              </a:rPr>
              <a:t>5</a:t>
            </a:r>
            <a:r>
              <a:rPr lang="en-US" sz="2500" dirty="0" smtClean="0">
                <a:solidFill>
                  <a:schemeClr val="accent2"/>
                </a:solidFill>
              </a:rPr>
              <a:t>. Suggested Roadmap for Future Reforms</a:t>
            </a:r>
            <a:endParaRPr lang="en-US" sz="2500" dirty="0">
              <a:solidFill>
                <a:schemeClr val="accent2"/>
              </a:solidFill>
            </a:endParaRPr>
          </a:p>
        </p:txBody>
      </p:sp>
      <p:sp>
        <p:nvSpPr>
          <p:cNvPr id="3" name="Content Placeholder 2">
            <a:extLst>
              <a:ext uri="{FF2B5EF4-FFF2-40B4-BE49-F238E27FC236}">
                <a16:creationId xmlns:a16="http://schemas.microsoft.com/office/drawing/2014/main" xmlns="" id="{8A0FDCD3-9D47-4AF4-9E02-36CEE73158DE}"/>
              </a:ext>
            </a:extLst>
          </p:cNvPr>
          <p:cNvSpPr>
            <a:spLocks noGrp="1"/>
          </p:cNvSpPr>
          <p:nvPr>
            <p:ph sz="half" idx="1"/>
          </p:nvPr>
        </p:nvSpPr>
        <p:spPr>
          <a:xfrm>
            <a:off x="838200" y="685800"/>
            <a:ext cx="3962400" cy="5943600"/>
          </a:xfrm>
        </p:spPr>
        <p:txBody>
          <a:bodyPr/>
          <a:lstStyle/>
          <a:p>
            <a:pPr marL="0" indent="0">
              <a:spcBef>
                <a:spcPts val="0"/>
              </a:spcBef>
              <a:buNone/>
            </a:pPr>
            <a:r>
              <a:rPr lang="en-US" sz="1900" b="1" dirty="0" smtClean="0">
                <a:solidFill>
                  <a:schemeClr val="tx2">
                    <a:lumMod val="75000"/>
                  </a:schemeClr>
                </a:solidFill>
              </a:rPr>
              <a:t>Supply side:</a:t>
            </a:r>
            <a:endParaRPr lang="en-US" sz="1900" b="1" dirty="0">
              <a:solidFill>
                <a:schemeClr val="tx2">
                  <a:lumMod val="75000"/>
                </a:schemeClr>
              </a:solidFill>
            </a:endParaRPr>
          </a:p>
          <a:p>
            <a:pPr marL="0" indent="0">
              <a:spcBef>
                <a:spcPts val="0"/>
              </a:spcBef>
              <a:buNone/>
            </a:pPr>
            <a:endParaRPr lang="en-US" sz="1900" b="1" dirty="0">
              <a:solidFill>
                <a:schemeClr val="accent1">
                  <a:lumMod val="75000"/>
                </a:schemeClr>
              </a:solidFill>
            </a:endParaRPr>
          </a:p>
          <a:p>
            <a:pPr lvl="0" algn="just">
              <a:spcBef>
                <a:spcPts val="0"/>
              </a:spcBef>
            </a:pPr>
            <a:r>
              <a:rPr lang="en-US" sz="1900" b="1" dirty="0"/>
              <a:t>Document and compare your public participation mechanisms </a:t>
            </a:r>
            <a:r>
              <a:rPr lang="en-US" sz="1900" dirty="0"/>
              <a:t>with those identified by IBP, GIFT and others as good practice ( see Section </a:t>
            </a:r>
            <a:r>
              <a:rPr lang="en-US" sz="1900" dirty="0" smtClean="0"/>
              <a:t>4)</a:t>
            </a:r>
            <a:r>
              <a:rPr lang="en-US" sz="1900" dirty="0"/>
              <a:t>. </a:t>
            </a:r>
            <a:endParaRPr lang="en-US" sz="1900" dirty="0" smtClean="0"/>
          </a:p>
          <a:p>
            <a:pPr lvl="0" algn="just">
              <a:spcBef>
                <a:spcPts val="0"/>
              </a:spcBef>
            </a:pPr>
            <a:endParaRPr lang="en-US" sz="1900" dirty="0"/>
          </a:p>
          <a:p>
            <a:pPr lvl="0" algn="just">
              <a:spcBef>
                <a:spcPts val="0"/>
              </a:spcBef>
            </a:pPr>
            <a:r>
              <a:rPr lang="en-US" sz="1900" b="1" dirty="0"/>
              <a:t>Establish/strengthen legal framework</a:t>
            </a:r>
            <a:r>
              <a:rPr lang="en-US" sz="1900" dirty="0"/>
              <a:t> to support systematic and transparent participation of citizens. </a:t>
            </a:r>
          </a:p>
          <a:p>
            <a:pPr lvl="0" algn="just">
              <a:spcBef>
                <a:spcPts val="0"/>
              </a:spcBef>
            </a:pPr>
            <a:endParaRPr lang="en-US" sz="1900" dirty="0"/>
          </a:p>
          <a:p>
            <a:pPr lvl="0" algn="just">
              <a:spcBef>
                <a:spcPts val="0"/>
              </a:spcBef>
            </a:pPr>
            <a:r>
              <a:rPr lang="en-US" sz="1900" b="1" dirty="0"/>
              <a:t>Develop/strengthen budget communication strategy</a:t>
            </a:r>
            <a:r>
              <a:rPr lang="en-US" sz="1900" dirty="0"/>
              <a:t>, </a:t>
            </a:r>
            <a:r>
              <a:rPr lang="en-US" sz="1900" dirty="0">
                <a:solidFill>
                  <a:srgbClr val="000000"/>
                </a:solidFill>
              </a:rPr>
              <a:t>including clearly documenting budget calendar, and key stages where citizens/CSOs can get involved (e.g. formulation, approval, execution and audit). </a:t>
            </a:r>
          </a:p>
        </p:txBody>
      </p:sp>
      <p:sp>
        <p:nvSpPr>
          <p:cNvPr id="5" name="Content Placeholder 4">
            <a:extLst>
              <a:ext uri="{FF2B5EF4-FFF2-40B4-BE49-F238E27FC236}">
                <a16:creationId xmlns:a16="http://schemas.microsoft.com/office/drawing/2014/main" xmlns="" id="{63B0FE80-3787-419D-AA48-C77E232022FA}"/>
              </a:ext>
            </a:extLst>
          </p:cNvPr>
          <p:cNvSpPr>
            <a:spLocks noGrp="1"/>
          </p:cNvSpPr>
          <p:nvPr>
            <p:ph sz="half" idx="2"/>
          </p:nvPr>
        </p:nvSpPr>
        <p:spPr>
          <a:xfrm>
            <a:off x="5105400" y="762000"/>
            <a:ext cx="4267956" cy="5943600"/>
          </a:xfrm>
        </p:spPr>
        <p:txBody>
          <a:bodyPr/>
          <a:lstStyle/>
          <a:p>
            <a:pPr marL="0" indent="0" algn="just">
              <a:spcBef>
                <a:spcPts val="0"/>
              </a:spcBef>
              <a:buNone/>
            </a:pPr>
            <a:endParaRPr lang="en-US" sz="2000" b="1" dirty="0">
              <a:solidFill>
                <a:srgbClr val="000000"/>
              </a:solidFill>
            </a:endParaRPr>
          </a:p>
          <a:p>
            <a:pPr algn="just">
              <a:spcBef>
                <a:spcPts val="0"/>
              </a:spcBef>
            </a:pPr>
            <a:r>
              <a:rPr lang="en-US" sz="2000" b="1" dirty="0" smtClean="0">
                <a:solidFill>
                  <a:srgbClr val="000000"/>
                </a:solidFill>
              </a:rPr>
              <a:t>Ensure </a:t>
            </a:r>
            <a:r>
              <a:rPr lang="en-US" sz="2000" b="1" dirty="0">
                <a:solidFill>
                  <a:srgbClr val="000000"/>
                </a:solidFill>
              </a:rPr>
              <a:t>all 8 key budget documents are publically available</a:t>
            </a:r>
            <a:r>
              <a:rPr lang="en-US" sz="2000" b="1" dirty="0">
                <a:solidFill>
                  <a:srgbClr val="4F81BD"/>
                </a:solidFill>
              </a:rPr>
              <a:t> </a:t>
            </a:r>
            <a:r>
              <a:rPr lang="en-US" sz="2000" dirty="0">
                <a:solidFill>
                  <a:srgbClr val="000000"/>
                </a:solidFill>
              </a:rPr>
              <a:t>on website/portal and are in readable format that can be reused. </a:t>
            </a:r>
            <a:endParaRPr lang="en-US" sz="2000" dirty="0" smtClean="0">
              <a:solidFill>
                <a:srgbClr val="000000"/>
              </a:solidFill>
            </a:endParaRPr>
          </a:p>
          <a:p>
            <a:pPr marL="0" indent="0" algn="just">
              <a:spcBef>
                <a:spcPts val="0"/>
              </a:spcBef>
              <a:buNone/>
            </a:pPr>
            <a:endParaRPr lang="en-US" sz="1100" dirty="0">
              <a:solidFill>
                <a:srgbClr val="000000"/>
              </a:solidFill>
            </a:endParaRPr>
          </a:p>
          <a:p>
            <a:pPr algn="just">
              <a:spcBef>
                <a:spcPts val="0"/>
              </a:spcBef>
            </a:pPr>
            <a:r>
              <a:rPr lang="en-US" sz="2000" b="1" dirty="0">
                <a:solidFill>
                  <a:srgbClr val="000000"/>
                </a:solidFill>
              </a:rPr>
              <a:t>Determine objectives and desired impact of any consultation </a:t>
            </a:r>
            <a:r>
              <a:rPr lang="en-US" sz="2000" dirty="0">
                <a:solidFill>
                  <a:srgbClr val="000000"/>
                </a:solidFill>
              </a:rPr>
              <a:t>(using IAP2 spectrum see Attachment B)</a:t>
            </a:r>
            <a:r>
              <a:rPr lang="en-US" sz="2000" dirty="0" smtClean="0">
                <a:solidFill>
                  <a:srgbClr val="000000"/>
                </a:solidFill>
              </a:rPr>
              <a:t>.</a:t>
            </a:r>
          </a:p>
          <a:p>
            <a:pPr algn="just">
              <a:spcBef>
                <a:spcPts val="0"/>
              </a:spcBef>
            </a:pPr>
            <a:endParaRPr lang="en-US" sz="2000" dirty="0" smtClean="0">
              <a:solidFill>
                <a:srgbClr val="000000"/>
              </a:solidFill>
            </a:endParaRPr>
          </a:p>
          <a:p>
            <a:pPr algn="just">
              <a:spcBef>
                <a:spcPts val="0"/>
              </a:spcBef>
            </a:pPr>
            <a:r>
              <a:rPr lang="en-US" sz="2000" dirty="0" smtClean="0">
                <a:solidFill>
                  <a:srgbClr val="000000"/>
                </a:solidFill>
              </a:rPr>
              <a:t>If </a:t>
            </a:r>
            <a:r>
              <a:rPr lang="en-US" sz="2000" dirty="0">
                <a:solidFill>
                  <a:srgbClr val="000000"/>
                </a:solidFill>
              </a:rPr>
              <a:t>requesting feedback, </a:t>
            </a:r>
            <a:r>
              <a:rPr lang="en-US" sz="2000" b="1" dirty="0">
                <a:solidFill>
                  <a:srgbClr val="000000"/>
                </a:solidFill>
              </a:rPr>
              <a:t>ensure the feedback loop is closed </a:t>
            </a:r>
            <a:r>
              <a:rPr lang="mr-IN" sz="2000" dirty="0">
                <a:solidFill>
                  <a:srgbClr val="000000"/>
                </a:solidFill>
              </a:rPr>
              <a:t>–</a:t>
            </a:r>
            <a:r>
              <a:rPr lang="en-US" sz="2000" dirty="0">
                <a:solidFill>
                  <a:srgbClr val="000000"/>
                </a:solidFill>
              </a:rPr>
              <a:t> provide timely responses on how citizen feedback was used.  </a:t>
            </a:r>
          </a:p>
          <a:p>
            <a:pPr marL="0" indent="0">
              <a:buNone/>
            </a:pPr>
            <a:endParaRPr lang="en-US" dirty="0">
              <a:solidFill>
                <a:srgbClr val="000000"/>
              </a:solidFill>
            </a:endParaRP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Tree>
    <p:extLst>
      <p:ext uri="{BB962C8B-B14F-4D97-AF65-F5344CB8AC3E}">
        <p14:creationId xmlns:p14="http://schemas.microsoft.com/office/powerpoint/2010/main" val="313453154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D1A85E2-1AEE-4F6C-AA5F-7D0DE380D7EF}"/>
              </a:ext>
            </a:extLst>
          </p:cNvPr>
          <p:cNvSpPr>
            <a:spLocks noGrp="1"/>
          </p:cNvSpPr>
          <p:nvPr>
            <p:ph type="title"/>
          </p:nvPr>
        </p:nvSpPr>
        <p:spPr>
          <a:xfrm>
            <a:off x="1447800" y="152400"/>
            <a:ext cx="7734300" cy="381000"/>
          </a:xfrm>
        </p:spPr>
        <p:txBody>
          <a:bodyPr/>
          <a:lstStyle/>
          <a:p>
            <a:r>
              <a:rPr lang="en-US" sz="2500" dirty="0">
                <a:solidFill>
                  <a:schemeClr val="accent2"/>
                </a:solidFill>
              </a:rPr>
              <a:t>5</a:t>
            </a:r>
            <a:r>
              <a:rPr lang="en-US" sz="2500" dirty="0" smtClean="0">
                <a:solidFill>
                  <a:schemeClr val="accent2"/>
                </a:solidFill>
              </a:rPr>
              <a:t>. Suggested Roadmap for Future Reforms</a:t>
            </a:r>
            <a:endParaRPr lang="en-US" sz="2500" dirty="0">
              <a:solidFill>
                <a:schemeClr val="accent2"/>
              </a:solidFill>
            </a:endParaRPr>
          </a:p>
        </p:txBody>
      </p:sp>
      <p:sp>
        <p:nvSpPr>
          <p:cNvPr id="3" name="Content Placeholder 2">
            <a:extLst>
              <a:ext uri="{FF2B5EF4-FFF2-40B4-BE49-F238E27FC236}">
                <a16:creationId xmlns:a16="http://schemas.microsoft.com/office/drawing/2014/main" xmlns="" id="{8A0FDCD3-9D47-4AF4-9E02-36CEE73158DE}"/>
              </a:ext>
            </a:extLst>
          </p:cNvPr>
          <p:cNvSpPr>
            <a:spLocks noGrp="1"/>
          </p:cNvSpPr>
          <p:nvPr>
            <p:ph sz="half" idx="1"/>
          </p:nvPr>
        </p:nvSpPr>
        <p:spPr>
          <a:xfrm>
            <a:off x="838200" y="685800"/>
            <a:ext cx="3962400" cy="5943600"/>
          </a:xfrm>
        </p:spPr>
        <p:txBody>
          <a:bodyPr/>
          <a:lstStyle/>
          <a:p>
            <a:pPr marL="0" indent="0">
              <a:spcBef>
                <a:spcPts val="0"/>
              </a:spcBef>
              <a:buNone/>
            </a:pPr>
            <a:r>
              <a:rPr lang="en-US" sz="1900" b="1" dirty="0" smtClean="0">
                <a:solidFill>
                  <a:schemeClr val="tx2">
                    <a:lumMod val="75000"/>
                  </a:schemeClr>
                </a:solidFill>
              </a:rPr>
              <a:t>Supply side:</a:t>
            </a:r>
            <a:endParaRPr lang="en-US" sz="1900" b="1" dirty="0">
              <a:solidFill>
                <a:schemeClr val="tx2">
                  <a:lumMod val="75000"/>
                </a:schemeClr>
              </a:solidFill>
            </a:endParaRPr>
          </a:p>
          <a:p>
            <a:pPr marL="0" indent="0">
              <a:spcBef>
                <a:spcPts val="0"/>
              </a:spcBef>
              <a:buNone/>
            </a:pPr>
            <a:endParaRPr lang="en-US" sz="1900" b="1" dirty="0">
              <a:solidFill>
                <a:schemeClr val="accent1">
                  <a:lumMod val="75000"/>
                </a:schemeClr>
              </a:solidFill>
            </a:endParaRPr>
          </a:p>
          <a:p>
            <a:pPr algn="just">
              <a:spcBef>
                <a:spcPts val="0"/>
              </a:spcBef>
            </a:pPr>
            <a:r>
              <a:rPr lang="en-US" sz="1900" b="1" dirty="0">
                <a:solidFill>
                  <a:srgbClr val="000000"/>
                </a:solidFill>
              </a:rPr>
              <a:t>Maximize use of ICT tools to gain feedback from wider range of citizens </a:t>
            </a:r>
            <a:r>
              <a:rPr lang="en-US" sz="1900" dirty="0">
                <a:solidFill>
                  <a:srgbClr val="000000"/>
                </a:solidFill>
              </a:rPr>
              <a:t>(with additional efforts to target vulnerable and marginalized groups). </a:t>
            </a:r>
          </a:p>
          <a:p>
            <a:pPr marL="457200" lvl="1" indent="0" algn="just">
              <a:spcBef>
                <a:spcPts val="0"/>
              </a:spcBef>
              <a:buNone/>
            </a:pPr>
            <a:endParaRPr lang="en-US" sz="2200" dirty="0">
              <a:solidFill>
                <a:srgbClr val="000000"/>
              </a:solidFill>
            </a:endParaRPr>
          </a:p>
        </p:txBody>
      </p:sp>
      <p:sp>
        <p:nvSpPr>
          <p:cNvPr id="5" name="Content Placeholder 4">
            <a:extLst>
              <a:ext uri="{FF2B5EF4-FFF2-40B4-BE49-F238E27FC236}">
                <a16:creationId xmlns:a16="http://schemas.microsoft.com/office/drawing/2014/main" xmlns="" id="{63B0FE80-3787-419D-AA48-C77E232022FA}"/>
              </a:ext>
            </a:extLst>
          </p:cNvPr>
          <p:cNvSpPr>
            <a:spLocks noGrp="1"/>
          </p:cNvSpPr>
          <p:nvPr>
            <p:ph sz="half" idx="2"/>
          </p:nvPr>
        </p:nvSpPr>
        <p:spPr>
          <a:xfrm>
            <a:off x="5105400" y="838200"/>
            <a:ext cx="4267956" cy="5728456"/>
          </a:xfrm>
        </p:spPr>
        <p:txBody>
          <a:bodyPr/>
          <a:lstStyle/>
          <a:p>
            <a:pPr marL="0" indent="0" algn="just">
              <a:spcBef>
                <a:spcPts val="0"/>
              </a:spcBef>
              <a:buNone/>
            </a:pPr>
            <a:endParaRPr lang="en-US" sz="2000" b="1" dirty="0">
              <a:solidFill>
                <a:srgbClr val="000000"/>
              </a:solidFill>
            </a:endParaRPr>
          </a:p>
          <a:p>
            <a:pPr lvl="0" algn="just">
              <a:spcBef>
                <a:spcPts val="0"/>
              </a:spcBef>
            </a:pPr>
            <a:r>
              <a:rPr lang="en-US" sz="2000" b="1" dirty="0" smtClean="0">
                <a:solidFill>
                  <a:srgbClr val="000000"/>
                </a:solidFill>
              </a:rPr>
              <a:t>Use Citizens Budget as consultation mechanism </a:t>
            </a:r>
            <a:r>
              <a:rPr lang="en-US" sz="2000" dirty="0" smtClean="0">
                <a:solidFill>
                  <a:srgbClr val="000000"/>
                </a:solidFill>
              </a:rPr>
              <a:t>(</a:t>
            </a:r>
            <a:r>
              <a:rPr lang="en-US" sz="2000" dirty="0">
                <a:solidFill>
                  <a:srgbClr val="000000"/>
                </a:solidFill>
              </a:rPr>
              <a:t>e.g. engage schools/universities in competitions for best design; hold public meetings with budget related CSOs/journalists on its content/scope).</a:t>
            </a:r>
          </a:p>
          <a:p>
            <a:pPr algn="just">
              <a:spcBef>
                <a:spcPts val="0"/>
              </a:spcBef>
            </a:pPr>
            <a:endParaRPr lang="en-US" sz="2000" b="1" dirty="0" smtClean="0">
              <a:solidFill>
                <a:srgbClr val="000000"/>
              </a:solidFill>
            </a:endParaRPr>
          </a:p>
          <a:p>
            <a:pPr algn="just">
              <a:spcBef>
                <a:spcPts val="0"/>
              </a:spcBef>
            </a:pPr>
            <a:r>
              <a:rPr lang="en-US" sz="2000" b="1" dirty="0" smtClean="0">
                <a:solidFill>
                  <a:srgbClr val="000000"/>
                </a:solidFill>
              </a:rPr>
              <a:t>Consider </a:t>
            </a:r>
            <a:r>
              <a:rPr lang="en-US" sz="2000" b="1" dirty="0">
                <a:solidFill>
                  <a:srgbClr val="000000"/>
                </a:solidFill>
              </a:rPr>
              <a:t>using public participation mechanisms outside the budget process </a:t>
            </a:r>
            <a:r>
              <a:rPr lang="en-US" sz="2000" dirty="0">
                <a:solidFill>
                  <a:srgbClr val="000000"/>
                </a:solidFill>
              </a:rPr>
              <a:t>(tax reviews e.g. New Zealand, Belarus).  </a:t>
            </a:r>
          </a:p>
          <a:p>
            <a:pPr marL="0" indent="0">
              <a:buNone/>
            </a:pPr>
            <a:endParaRPr lang="en-US" dirty="0">
              <a:solidFill>
                <a:srgbClr val="000000"/>
              </a:solidFill>
            </a:endParaRP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Tree>
    <p:extLst>
      <p:ext uri="{BB962C8B-B14F-4D97-AF65-F5344CB8AC3E}">
        <p14:creationId xmlns:p14="http://schemas.microsoft.com/office/powerpoint/2010/main" val="306076226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D1A85E2-1AEE-4F6C-AA5F-7D0DE380D7EF}"/>
              </a:ext>
            </a:extLst>
          </p:cNvPr>
          <p:cNvSpPr>
            <a:spLocks noGrp="1"/>
          </p:cNvSpPr>
          <p:nvPr>
            <p:ph type="title"/>
          </p:nvPr>
        </p:nvSpPr>
        <p:spPr>
          <a:xfrm>
            <a:off x="1447800" y="152400"/>
            <a:ext cx="7734300" cy="381000"/>
          </a:xfrm>
        </p:spPr>
        <p:txBody>
          <a:bodyPr/>
          <a:lstStyle/>
          <a:p>
            <a:r>
              <a:rPr lang="en-US" sz="2500" dirty="0">
                <a:solidFill>
                  <a:schemeClr val="accent2"/>
                </a:solidFill>
              </a:rPr>
              <a:t>5</a:t>
            </a:r>
            <a:r>
              <a:rPr lang="en-US" sz="2500" dirty="0" smtClean="0">
                <a:solidFill>
                  <a:schemeClr val="accent2"/>
                </a:solidFill>
              </a:rPr>
              <a:t>. Suggested Roadmap for Future Reforms</a:t>
            </a:r>
            <a:endParaRPr lang="en-US" sz="2500" dirty="0">
              <a:solidFill>
                <a:schemeClr val="accent2"/>
              </a:solidFill>
            </a:endParaRPr>
          </a:p>
        </p:txBody>
      </p:sp>
      <p:sp>
        <p:nvSpPr>
          <p:cNvPr id="3" name="Content Placeholder 2">
            <a:extLst>
              <a:ext uri="{FF2B5EF4-FFF2-40B4-BE49-F238E27FC236}">
                <a16:creationId xmlns:a16="http://schemas.microsoft.com/office/drawing/2014/main" xmlns="" id="{8A0FDCD3-9D47-4AF4-9E02-36CEE73158DE}"/>
              </a:ext>
            </a:extLst>
          </p:cNvPr>
          <p:cNvSpPr>
            <a:spLocks noGrp="1"/>
          </p:cNvSpPr>
          <p:nvPr>
            <p:ph sz="half" idx="1"/>
          </p:nvPr>
        </p:nvSpPr>
        <p:spPr>
          <a:xfrm>
            <a:off x="838200" y="685800"/>
            <a:ext cx="4191000" cy="6019800"/>
          </a:xfrm>
        </p:spPr>
        <p:txBody>
          <a:bodyPr/>
          <a:lstStyle/>
          <a:p>
            <a:pPr marL="0" indent="0">
              <a:spcBef>
                <a:spcPts val="0"/>
              </a:spcBef>
              <a:buNone/>
            </a:pPr>
            <a:r>
              <a:rPr lang="en-US" sz="1900" b="1" dirty="0" smtClean="0">
                <a:solidFill>
                  <a:schemeClr val="tx2">
                    <a:lumMod val="75000"/>
                  </a:schemeClr>
                </a:solidFill>
              </a:rPr>
              <a:t>Demand side:</a:t>
            </a:r>
            <a:endParaRPr lang="en-US" sz="1900" b="1" dirty="0">
              <a:solidFill>
                <a:schemeClr val="accent1">
                  <a:lumMod val="75000"/>
                </a:schemeClr>
              </a:solidFill>
            </a:endParaRPr>
          </a:p>
          <a:p>
            <a:pPr algn="just">
              <a:spcBef>
                <a:spcPts val="0"/>
              </a:spcBef>
            </a:pPr>
            <a:r>
              <a:rPr lang="en-US" sz="1800" b="1" dirty="0">
                <a:solidFill>
                  <a:srgbClr val="000000"/>
                </a:solidFill>
              </a:rPr>
              <a:t>Conduct a survey to determine current uses of budget information </a:t>
            </a:r>
            <a:r>
              <a:rPr lang="en-US" sz="1800" dirty="0">
                <a:solidFill>
                  <a:srgbClr val="000000"/>
                </a:solidFill>
              </a:rPr>
              <a:t>and any impediments/gaps</a:t>
            </a:r>
            <a:r>
              <a:rPr lang="en-US" sz="1800" dirty="0" smtClean="0">
                <a:solidFill>
                  <a:srgbClr val="000000"/>
                </a:solidFill>
              </a:rPr>
              <a:t>.</a:t>
            </a:r>
          </a:p>
          <a:p>
            <a:pPr algn="just">
              <a:spcBef>
                <a:spcPts val="0"/>
              </a:spcBef>
            </a:pPr>
            <a:endParaRPr lang="en-US" sz="1800" dirty="0">
              <a:solidFill>
                <a:srgbClr val="000000"/>
              </a:solidFill>
            </a:endParaRPr>
          </a:p>
          <a:p>
            <a:pPr algn="just">
              <a:spcBef>
                <a:spcPts val="0"/>
              </a:spcBef>
            </a:pPr>
            <a:r>
              <a:rPr lang="en-US" sz="1800" b="1" dirty="0">
                <a:solidFill>
                  <a:srgbClr val="000000"/>
                </a:solidFill>
              </a:rPr>
              <a:t>If capacity of CSO and/or media sector still developing, offer training on how to analyze and report on budget information</a:t>
            </a:r>
            <a:r>
              <a:rPr lang="en-US" sz="1800" dirty="0">
                <a:solidFill>
                  <a:srgbClr val="000000"/>
                </a:solidFill>
              </a:rPr>
              <a:t> (in partnership with universities, training institutes, any CSOs with capacity). </a:t>
            </a:r>
            <a:endParaRPr lang="en-US" sz="1800" dirty="0" smtClean="0">
              <a:solidFill>
                <a:srgbClr val="000000"/>
              </a:solidFill>
            </a:endParaRPr>
          </a:p>
          <a:p>
            <a:pPr algn="just">
              <a:spcBef>
                <a:spcPts val="0"/>
              </a:spcBef>
            </a:pPr>
            <a:endParaRPr lang="en-US" sz="1800" dirty="0">
              <a:solidFill>
                <a:srgbClr val="000000"/>
              </a:solidFill>
            </a:endParaRPr>
          </a:p>
          <a:p>
            <a:pPr algn="just">
              <a:spcBef>
                <a:spcPts val="0"/>
              </a:spcBef>
            </a:pPr>
            <a:r>
              <a:rPr lang="en-US" sz="1800" b="1" dirty="0">
                <a:solidFill>
                  <a:srgbClr val="000000"/>
                </a:solidFill>
              </a:rPr>
              <a:t>Consider initiatives (using Russia as a guide) to increase budget literacy </a:t>
            </a:r>
            <a:r>
              <a:rPr lang="en-US" sz="1800" dirty="0">
                <a:solidFill>
                  <a:srgbClr val="000000"/>
                </a:solidFill>
              </a:rPr>
              <a:t>of citizens from early age</a:t>
            </a:r>
            <a:r>
              <a:rPr lang="en-US" sz="1800" dirty="0" smtClean="0">
                <a:solidFill>
                  <a:srgbClr val="000000"/>
                </a:solidFill>
              </a:rPr>
              <a:t>.</a:t>
            </a:r>
          </a:p>
          <a:p>
            <a:pPr lvl="1" algn="just">
              <a:spcBef>
                <a:spcPts val="0"/>
              </a:spcBef>
            </a:pPr>
            <a:r>
              <a:rPr lang="en-US" sz="1800" dirty="0" smtClean="0">
                <a:solidFill>
                  <a:srgbClr val="000000"/>
                </a:solidFill>
              </a:rPr>
              <a:t>Links to curriculum provided in knowledge product.</a:t>
            </a:r>
          </a:p>
          <a:p>
            <a:pPr marL="0" indent="0" algn="just">
              <a:spcBef>
                <a:spcPts val="0"/>
              </a:spcBef>
              <a:buNone/>
            </a:pPr>
            <a:endParaRPr lang="en-US" sz="1800" dirty="0" smtClean="0">
              <a:solidFill>
                <a:srgbClr val="000000"/>
              </a:solidFill>
            </a:endParaRPr>
          </a:p>
          <a:p>
            <a:pPr marL="457200" lvl="1" indent="0" algn="just">
              <a:spcBef>
                <a:spcPts val="0"/>
              </a:spcBef>
              <a:buNone/>
            </a:pPr>
            <a:endParaRPr lang="en-US" sz="2200" dirty="0">
              <a:solidFill>
                <a:srgbClr val="000000"/>
              </a:solidFill>
            </a:endParaRPr>
          </a:p>
        </p:txBody>
      </p:sp>
      <p:sp>
        <p:nvSpPr>
          <p:cNvPr id="5" name="Content Placeholder 4">
            <a:extLst>
              <a:ext uri="{FF2B5EF4-FFF2-40B4-BE49-F238E27FC236}">
                <a16:creationId xmlns:a16="http://schemas.microsoft.com/office/drawing/2014/main" xmlns="" id="{63B0FE80-3787-419D-AA48-C77E232022FA}"/>
              </a:ext>
            </a:extLst>
          </p:cNvPr>
          <p:cNvSpPr>
            <a:spLocks noGrp="1"/>
          </p:cNvSpPr>
          <p:nvPr>
            <p:ph sz="half" idx="2"/>
          </p:nvPr>
        </p:nvSpPr>
        <p:spPr>
          <a:xfrm>
            <a:off x="5105400" y="838200"/>
            <a:ext cx="4267956" cy="5728456"/>
          </a:xfrm>
        </p:spPr>
        <p:txBody>
          <a:bodyPr/>
          <a:lstStyle/>
          <a:p>
            <a:pPr algn="just" fontAlgn="auto">
              <a:spcAft>
                <a:spcPts val="0"/>
              </a:spcAft>
              <a:defRPr/>
            </a:pPr>
            <a:r>
              <a:rPr lang="en-US" sz="1800" b="1" dirty="0" smtClean="0">
                <a:solidFill>
                  <a:srgbClr val="000000"/>
                </a:solidFill>
              </a:rPr>
              <a:t>Conduct </a:t>
            </a:r>
            <a:r>
              <a:rPr lang="en-US" sz="1800" b="1" dirty="0">
                <a:solidFill>
                  <a:srgbClr val="000000"/>
                </a:solidFill>
              </a:rPr>
              <a:t>media campaigns </a:t>
            </a:r>
            <a:r>
              <a:rPr lang="en-US" sz="1800" dirty="0">
                <a:solidFill>
                  <a:srgbClr val="000000"/>
                </a:solidFill>
              </a:rPr>
              <a:t>to encourage citizens to ask where their tax dollars go </a:t>
            </a:r>
            <a:r>
              <a:rPr lang="en-US" sz="1800" dirty="0" smtClean="0">
                <a:solidFill>
                  <a:srgbClr val="000000"/>
                </a:solidFill>
              </a:rPr>
              <a:t>and</a:t>
            </a:r>
            <a:r>
              <a:rPr lang="en-US" sz="1800" dirty="0">
                <a:solidFill>
                  <a:srgbClr val="000000"/>
                </a:solidFill>
              </a:rPr>
              <a:t>/or conduct awareness campaigns for CSOs, media and schools on importance of the budget</a:t>
            </a:r>
            <a:r>
              <a:rPr lang="en-US" sz="1800" dirty="0" smtClean="0">
                <a:solidFill>
                  <a:srgbClr val="000000"/>
                </a:solidFill>
              </a:rPr>
              <a:t>.</a:t>
            </a:r>
          </a:p>
          <a:p>
            <a:pPr algn="just" fontAlgn="auto">
              <a:spcAft>
                <a:spcPts val="0"/>
              </a:spcAft>
              <a:defRPr/>
            </a:pPr>
            <a:endParaRPr lang="en-US" sz="1800" dirty="0">
              <a:solidFill>
                <a:srgbClr val="000000"/>
              </a:solidFill>
            </a:endParaRPr>
          </a:p>
          <a:p>
            <a:pPr marL="285750" indent="-285750" algn="just" fontAlgn="auto">
              <a:spcAft>
                <a:spcPts val="0"/>
              </a:spcAft>
              <a:buFont typeface="Arial"/>
              <a:buChar char="•"/>
              <a:defRPr/>
            </a:pPr>
            <a:r>
              <a:rPr lang="en-US" sz="1800" b="1" dirty="0">
                <a:solidFill>
                  <a:srgbClr val="000000"/>
                </a:solidFill>
              </a:rPr>
              <a:t>Change information portals to provide innovative ways to engage citizens </a:t>
            </a:r>
            <a:r>
              <a:rPr lang="en-US" sz="1800" dirty="0">
                <a:solidFill>
                  <a:srgbClr val="000000"/>
                </a:solidFill>
              </a:rPr>
              <a:t>to increase usage of information e.g. online games (e.g. Croatia) and online </a:t>
            </a:r>
            <a:r>
              <a:rPr lang="en-US" sz="1800" dirty="0" smtClean="0">
                <a:solidFill>
                  <a:srgbClr val="000000"/>
                </a:solidFill>
              </a:rPr>
              <a:t>brochures, booklets, simulations </a:t>
            </a:r>
            <a:r>
              <a:rPr lang="en-US" sz="1800" dirty="0">
                <a:solidFill>
                  <a:srgbClr val="000000"/>
                </a:solidFill>
              </a:rPr>
              <a:t>in user-friendly formats</a:t>
            </a:r>
            <a:r>
              <a:rPr lang="en-US" sz="1800" dirty="0" smtClean="0">
                <a:solidFill>
                  <a:srgbClr val="000000"/>
                </a:solidFill>
              </a:rPr>
              <a:t>.</a:t>
            </a:r>
            <a:endParaRPr lang="en-US" sz="1800" dirty="0">
              <a:solidFill>
                <a:srgbClr val="000000"/>
              </a:solidFill>
            </a:endParaRPr>
          </a:p>
          <a:p>
            <a:pPr marL="685800" lvl="2" algn="just" fontAlgn="auto">
              <a:spcAft>
                <a:spcPts val="0"/>
              </a:spcAft>
              <a:buFont typeface="Arial"/>
              <a:buChar char="•"/>
              <a:defRPr/>
            </a:pPr>
            <a:r>
              <a:rPr lang="en-US" sz="1800" b="1" dirty="0">
                <a:solidFill>
                  <a:srgbClr val="000000"/>
                </a:solidFill>
              </a:rPr>
              <a:t>Build and target audience based on mapping</a:t>
            </a:r>
            <a:r>
              <a:rPr lang="en-US" sz="1800" dirty="0">
                <a:solidFill>
                  <a:srgbClr val="000000"/>
                </a:solidFill>
              </a:rPr>
              <a:t> of needs of portal final users. </a:t>
            </a:r>
            <a:endParaRPr lang="en-US" sz="1800" dirty="0" smtClean="0">
              <a:solidFill>
                <a:srgbClr val="000000"/>
              </a:solidFill>
            </a:endParaRPr>
          </a:p>
          <a:p>
            <a:pPr marL="685800" lvl="2" algn="just" fontAlgn="auto">
              <a:spcAft>
                <a:spcPts val="0"/>
              </a:spcAft>
              <a:buFont typeface="Arial"/>
              <a:buChar char="•"/>
              <a:defRPr/>
            </a:pPr>
            <a:r>
              <a:rPr lang="en-US" sz="1800" b="1" dirty="0" smtClean="0">
                <a:solidFill>
                  <a:srgbClr val="000000"/>
                </a:solidFill>
              </a:rPr>
              <a:t>Prioritize </a:t>
            </a:r>
            <a:r>
              <a:rPr lang="en-US" sz="1800" b="1" dirty="0">
                <a:solidFill>
                  <a:srgbClr val="000000"/>
                </a:solidFill>
              </a:rPr>
              <a:t>information, </a:t>
            </a:r>
            <a:r>
              <a:rPr lang="en-US" sz="1800" b="1" dirty="0" smtClean="0">
                <a:solidFill>
                  <a:srgbClr val="000000"/>
                </a:solidFill>
              </a:rPr>
              <a:t>and determine </a:t>
            </a:r>
            <a:r>
              <a:rPr lang="en-US" sz="1800" b="1" dirty="0">
                <a:solidFill>
                  <a:srgbClr val="000000"/>
                </a:solidFill>
              </a:rPr>
              <a:t>best formats</a:t>
            </a:r>
            <a:r>
              <a:rPr lang="en-US" sz="1800" dirty="0">
                <a:solidFill>
                  <a:srgbClr val="000000"/>
                </a:solidFill>
              </a:rPr>
              <a:t> and visualizations to be used.</a:t>
            </a:r>
          </a:p>
          <a:p>
            <a:pPr marL="0" indent="0">
              <a:buNone/>
            </a:pPr>
            <a:endParaRPr lang="en-US" dirty="0">
              <a:solidFill>
                <a:srgbClr val="000000"/>
              </a:solidFill>
            </a:endParaRP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Tree>
    <p:extLst>
      <p:ext uri="{BB962C8B-B14F-4D97-AF65-F5344CB8AC3E}">
        <p14:creationId xmlns:p14="http://schemas.microsoft.com/office/powerpoint/2010/main" val="290953401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D1A85E2-1AEE-4F6C-AA5F-7D0DE380D7EF}"/>
              </a:ext>
            </a:extLst>
          </p:cNvPr>
          <p:cNvSpPr>
            <a:spLocks noGrp="1"/>
          </p:cNvSpPr>
          <p:nvPr>
            <p:ph type="title"/>
          </p:nvPr>
        </p:nvSpPr>
        <p:spPr>
          <a:xfrm>
            <a:off x="1447800" y="152400"/>
            <a:ext cx="7734300" cy="381000"/>
          </a:xfrm>
        </p:spPr>
        <p:txBody>
          <a:bodyPr/>
          <a:lstStyle/>
          <a:p>
            <a:r>
              <a:rPr lang="en-US" sz="2500" dirty="0">
                <a:solidFill>
                  <a:schemeClr val="accent2"/>
                </a:solidFill>
              </a:rPr>
              <a:t>5</a:t>
            </a:r>
            <a:r>
              <a:rPr lang="en-US" sz="2500" dirty="0" smtClean="0">
                <a:solidFill>
                  <a:schemeClr val="accent2"/>
                </a:solidFill>
              </a:rPr>
              <a:t>. Suggested Roadmap for Future Reforms</a:t>
            </a:r>
            <a:endParaRPr lang="en-US" sz="2500" dirty="0">
              <a:solidFill>
                <a:schemeClr val="accent2"/>
              </a:solidFill>
            </a:endParaRPr>
          </a:p>
        </p:txBody>
      </p:sp>
      <p:sp>
        <p:nvSpPr>
          <p:cNvPr id="3" name="Content Placeholder 2">
            <a:extLst>
              <a:ext uri="{FF2B5EF4-FFF2-40B4-BE49-F238E27FC236}">
                <a16:creationId xmlns:a16="http://schemas.microsoft.com/office/drawing/2014/main" xmlns="" id="{8A0FDCD3-9D47-4AF4-9E02-36CEE73158DE}"/>
              </a:ext>
            </a:extLst>
          </p:cNvPr>
          <p:cNvSpPr>
            <a:spLocks noGrp="1"/>
          </p:cNvSpPr>
          <p:nvPr>
            <p:ph sz="half" idx="1"/>
          </p:nvPr>
        </p:nvSpPr>
        <p:spPr>
          <a:xfrm>
            <a:off x="838200" y="685800"/>
            <a:ext cx="4191000" cy="5410200"/>
          </a:xfrm>
        </p:spPr>
        <p:txBody>
          <a:bodyPr/>
          <a:lstStyle/>
          <a:p>
            <a:pPr marL="0" indent="0">
              <a:spcBef>
                <a:spcPts val="0"/>
              </a:spcBef>
              <a:buNone/>
            </a:pPr>
            <a:r>
              <a:rPr lang="en-US" sz="1900" b="1" dirty="0" smtClean="0">
                <a:solidFill>
                  <a:schemeClr val="tx2">
                    <a:lumMod val="75000"/>
                  </a:schemeClr>
                </a:solidFill>
              </a:rPr>
              <a:t>Demand side </a:t>
            </a:r>
            <a:r>
              <a:rPr lang="en-US" sz="1900" dirty="0" smtClean="0">
                <a:solidFill>
                  <a:schemeClr val="tx2">
                    <a:lumMod val="75000"/>
                  </a:schemeClr>
                </a:solidFill>
              </a:rPr>
              <a:t>(GIFT 2016 study results on how to stimulate more meaningful use of budget information):</a:t>
            </a:r>
            <a:endParaRPr lang="en-US" sz="1900" dirty="0">
              <a:solidFill>
                <a:schemeClr val="tx2">
                  <a:lumMod val="75000"/>
                </a:schemeClr>
              </a:solidFill>
            </a:endParaRPr>
          </a:p>
          <a:p>
            <a:pPr marL="0" indent="0">
              <a:spcBef>
                <a:spcPts val="0"/>
              </a:spcBef>
              <a:buNone/>
            </a:pPr>
            <a:endParaRPr lang="en-US" sz="1900" b="1" dirty="0">
              <a:solidFill>
                <a:schemeClr val="accent1">
                  <a:lumMod val="75000"/>
                </a:schemeClr>
              </a:solidFill>
            </a:endParaRPr>
          </a:p>
          <a:p>
            <a:pPr algn="just" fontAlgn="auto">
              <a:spcAft>
                <a:spcPts val="0"/>
              </a:spcAft>
              <a:buFont typeface="Arial"/>
              <a:buChar char="•"/>
              <a:defRPr/>
            </a:pPr>
            <a:r>
              <a:rPr lang="en-US" sz="1800" b="1" dirty="0" smtClean="0"/>
              <a:t>Provide </a:t>
            </a:r>
            <a:r>
              <a:rPr lang="en-US" sz="1800" b="1" dirty="0"/>
              <a:t>more sector-specific information </a:t>
            </a:r>
            <a:r>
              <a:rPr lang="en-US" sz="1800" dirty="0"/>
              <a:t>including sector specific performance indicators</a:t>
            </a:r>
            <a:r>
              <a:rPr lang="en-US" sz="1800" dirty="0" smtClean="0"/>
              <a:t>.</a:t>
            </a:r>
          </a:p>
          <a:p>
            <a:pPr algn="just" fontAlgn="auto">
              <a:spcAft>
                <a:spcPts val="0"/>
              </a:spcAft>
              <a:buFont typeface="Arial"/>
              <a:buChar char="•"/>
              <a:defRPr/>
            </a:pPr>
            <a:endParaRPr lang="en-US" sz="1800" dirty="0"/>
          </a:p>
          <a:p>
            <a:pPr algn="just" fontAlgn="auto">
              <a:spcAft>
                <a:spcPts val="0"/>
              </a:spcAft>
              <a:buFont typeface="Arial"/>
              <a:buChar char="•"/>
              <a:defRPr/>
            </a:pPr>
            <a:r>
              <a:rPr lang="en-US" sz="1800" b="1" dirty="0" smtClean="0"/>
              <a:t>Provide </a:t>
            </a:r>
            <a:r>
              <a:rPr lang="en-US" sz="1800" b="1" dirty="0"/>
              <a:t>more comprehensive information related to delivery of public services</a:t>
            </a:r>
            <a:r>
              <a:rPr lang="en-US" sz="1800" dirty="0"/>
              <a:t> e.g. education, health, pension schemes</a:t>
            </a:r>
            <a:r>
              <a:rPr lang="en-US" sz="1800" dirty="0" smtClean="0"/>
              <a:t>.</a:t>
            </a:r>
          </a:p>
          <a:p>
            <a:pPr algn="just" fontAlgn="auto">
              <a:spcAft>
                <a:spcPts val="0"/>
              </a:spcAft>
              <a:buFont typeface="Arial"/>
              <a:buChar char="•"/>
              <a:defRPr/>
            </a:pPr>
            <a:endParaRPr lang="en-US" sz="1800" dirty="0"/>
          </a:p>
          <a:p>
            <a:pPr algn="just" fontAlgn="auto">
              <a:spcAft>
                <a:spcPts val="0"/>
              </a:spcAft>
              <a:buFont typeface="Arial"/>
              <a:buChar char="•"/>
              <a:defRPr/>
            </a:pPr>
            <a:r>
              <a:rPr lang="en-US" sz="1800" b="1" dirty="0" smtClean="0"/>
              <a:t>Provide </a:t>
            </a:r>
            <a:r>
              <a:rPr lang="en-US" sz="1800" b="1" dirty="0"/>
              <a:t>information on actual revenues and expenditures </a:t>
            </a:r>
            <a:r>
              <a:rPr lang="en-US" sz="1800" dirty="0"/>
              <a:t>(</a:t>
            </a:r>
            <a:r>
              <a:rPr lang="en-US" sz="1800" dirty="0" err="1"/>
              <a:t>e.g</a:t>
            </a:r>
            <a:r>
              <a:rPr lang="en-US" sz="1800" dirty="0"/>
              <a:t> comprehensive Annual Reports and Audit Reports).</a:t>
            </a:r>
          </a:p>
          <a:p>
            <a:pPr marL="0" indent="0" algn="just">
              <a:spcBef>
                <a:spcPts val="0"/>
              </a:spcBef>
              <a:buNone/>
            </a:pPr>
            <a:endParaRPr lang="en-US" sz="1800" dirty="0" smtClean="0">
              <a:solidFill>
                <a:srgbClr val="000000"/>
              </a:solidFill>
            </a:endParaRPr>
          </a:p>
          <a:p>
            <a:pPr marL="457200" lvl="1" indent="0" algn="just">
              <a:spcBef>
                <a:spcPts val="0"/>
              </a:spcBef>
              <a:buNone/>
            </a:pPr>
            <a:endParaRPr lang="en-US" sz="2200" dirty="0">
              <a:solidFill>
                <a:srgbClr val="000000"/>
              </a:solidFill>
            </a:endParaRPr>
          </a:p>
        </p:txBody>
      </p:sp>
      <p:sp>
        <p:nvSpPr>
          <p:cNvPr id="5" name="Content Placeholder 4">
            <a:extLst>
              <a:ext uri="{FF2B5EF4-FFF2-40B4-BE49-F238E27FC236}">
                <a16:creationId xmlns:a16="http://schemas.microsoft.com/office/drawing/2014/main" xmlns="" id="{63B0FE80-3787-419D-AA48-C77E232022FA}"/>
              </a:ext>
            </a:extLst>
          </p:cNvPr>
          <p:cNvSpPr>
            <a:spLocks noGrp="1"/>
          </p:cNvSpPr>
          <p:nvPr>
            <p:ph sz="half" idx="2"/>
          </p:nvPr>
        </p:nvSpPr>
        <p:spPr>
          <a:xfrm>
            <a:off x="5105400" y="1295400"/>
            <a:ext cx="4267956" cy="5181600"/>
          </a:xfrm>
        </p:spPr>
        <p:txBody>
          <a:bodyPr/>
          <a:lstStyle/>
          <a:p>
            <a:pPr lvl="1" algn="just" fontAlgn="auto">
              <a:spcAft>
                <a:spcPts val="0"/>
              </a:spcAft>
              <a:buFont typeface="Arial"/>
              <a:buChar char="•"/>
              <a:defRPr/>
            </a:pPr>
            <a:r>
              <a:rPr lang="en-US" sz="1800" b="1" dirty="0" smtClean="0"/>
              <a:t>Allow </a:t>
            </a:r>
            <a:r>
              <a:rPr lang="en-US" sz="1800" b="1" dirty="0"/>
              <a:t>cross-</a:t>
            </a:r>
            <a:r>
              <a:rPr lang="en-US" sz="1800" b="1" dirty="0" smtClean="0"/>
              <a:t>referencing </a:t>
            </a:r>
            <a:r>
              <a:rPr lang="en-US" sz="1800" b="1" dirty="0"/>
              <a:t>of different types of data </a:t>
            </a:r>
            <a:r>
              <a:rPr lang="en-US" sz="1800" dirty="0"/>
              <a:t>(unified and user-friendly gateway for hosting budget information on-line, providing budget formats  that allow easy data gathering and analysis e.g. machine readable formats)</a:t>
            </a:r>
            <a:r>
              <a:rPr lang="en-US" sz="1800" dirty="0" smtClean="0"/>
              <a:t>.</a:t>
            </a:r>
          </a:p>
          <a:p>
            <a:pPr lvl="1" algn="just" fontAlgn="auto">
              <a:spcAft>
                <a:spcPts val="0"/>
              </a:spcAft>
              <a:buFont typeface="Arial"/>
              <a:buChar char="•"/>
              <a:defRPr/>
            </a:pPr>
            <a:endParaRPr lang="en-US" sz="1800" dirty="0"/>
          </a:p>
          <a:p>
            <a:pPr lvl="1" algn="just" fontAlgn="auto">
              <a:spcAft>
                <a:spcPts val="0"/>
              </a:spcAft>
              <a:buFont typeface="Arial"/>
              <a:buChar char="•"/>
              <a:defRPr/>
            </a:pPr>
            <a:r>
              <a:rPr lang="en-US" sz="1800" b="1" dirty="0" smtClean="0"/>
              <a:t>Increase </a:t>
            </a:r>
            <a:r>
              <a:rPr lang="en-US" sz="1800" b="1" dirty="0"/>
              <a:t>dissemination efforts </a:t>
            </a:r>
            <a:r>
              <a:rPr lang="en-US" sz="1800" dirty="0" err="1"/>
              <a:t>eg</a:t>
            </a:r>
            <a:r>
              <a:rPr lang="en-US" sz="1800" dirty="0"/>
              <a:t>. Fiscal transparency portals, promoting what budget information is available </a:t>
            </a:r>
            <a:r>
              <a:rPr lang="en-US" sz="1800" b="1" dirty="0"/>
              <a:t>to raise awareness. </a:t>
            </a:r>
          </a:p>
          <a:p>
            <a:pPr marL="0" indent="0">
              <a:buNone/>
            </a:pPr>
            <a:endParaRPr lang="en-US" dirty="0">
              <a:solidFill>
                <a:srgbClr val="000000"/>
              </a:solidFill>
            </a:endParaRP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Tree>
    <p:extLst>
      <p:ext uri="{BB962C8B-B14F-4D97-AF65-F5344CB8AC3E}">
        <p14:creationId xmlns:p14="http://schemas.microsoft.com/office/powerpoint/2010/main" val="2404420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6800" y="990600"/>
            <a:ext cx="8382000" cy="5638800"/>
          </a:xfrm>
        </p:spPr>
        <p:txBody>
          <a:bodyPr rtlCol="0">
            <a:noAutofit/>
          </a:bodyPr>
          <a:lstStyle/>
          <a:p>
            <a:pPr algn="just" fontAlgn="auto">
              <a:spcAft>
                <a:spcPts val="0"/>
              </a:spcAft>
              <a:defRPr/>
            </a:pPr>
            <a:r>
              <a:rPr lang="en-US" sz="2200" b="1" dirty="0" smtClean="0">
                <a:solidFill>
                  <a:schemeClr val="tx1"/>
                </a:solidFill>
              </a:rPr>
              <a:t>Poorly designed or implemented mechanisms can have significant negative impacts. </a:t>
            </a:r>
          </a:p>
          <a:p>
            <a:pPr marL="342900" indent="-342900" algn="just" fontAlgn="auto">
              <a:spcAft>
                <a:spcPts val="0"/>
              </a:spcAft>
              <a:buFont typeface="Arial"/>
              <a:buChar char="•"/>
              <a:defRPr/>
            </a:pPr>
            <a:endParaRPr lang="en-US" sz="2200" b="1" dirty="0" smtClean="0">
              <a:solidFill>
                <a:schemeClr val="tx1"/>
              </a:solidFill>
            </a:endParaRPr>
          </a:p>
          <a:p>
            <a:pPr marL="342900" indent="-342900" algn="just" fontAlgn="auto">
              <a:spcAft>
                <a:spcPts val="0"/>
              </a:spcAft>
              <a:buFont typeface="Arial"/>
              <a:buChar char="•"/>
              <a:defRPr/>
            </a:pPr>
            <a:r>
              <a:rPr lang="en-US" sz="2200" b="1" dirty="0" smtClean="0">
                <a:solidFill>
                  <a:schemeClr val="accent1"/>
                </a:solidFill>
              </a:rPr>
              <a:t>Ensure mechanisms are well designed within a strategy</a:t>
            </a:r>
            <a:r>
              <a:rPr lang="en-US" sz="2200" dirty="0" smtClean="0">
                <a:solidFill>
                  <a:schemeClr val="tx1"/>
                </a:solidFill>
              </a:rPr>
              <a:t>, with objectives and expected outcomes, with clear and regular communication to all stakeholders.  </a:t>
            </a:r>
          </a:p>
          <a:p>
            <a:pPr marL="342900" indent="-342900" algn="just" fontAlgn="auto">
              <a:spcAft>
                <a:spcPts val="0"/>
              </a:spcAft>
              <a:buFont typeface="Arial"/>
              <a:buChar char="•"/>
              <a:defRPr/>
            </a:pPr>
            <a:endParaRPr lang="en-US" sz="2200" b="1" dirty="0" smtClean="0">
              <a:solidFill>
                <a:schemeClr val="tx1"/>
              </a:solidFill>
            </a:endParaRPr>
          </a:p>
          <a:p>
            <a:pPr marL="342900" indent="-342900" algn="just" fontAlgn="auto">
              <a:spcAft>
                <a:spcPts val="0"/>
              </a:spcAft>
              <a:buFont typeface="Arial"/>
              <a:buChar char="•"/>
              <a:defRPr/>
            </a:pPr>
            <a:r>
              <a:rPr lang="en-US" sz="2200" b="1" dirty="0" smtClean="0">
                <a:solidFill>
                  <a:srgbClr val="4F81BD"/>
                </a:solidFill>
              </a:rPr>
              <a:t>Do not change mechanism design part way through </a:t>
            </a:r>
            <a:r>
              <a:rPr lang="en-US" sz="2200" dirty="0" smtClean="0">
                <a:solidFill>
                  <a:schemeClr val="tx1"/>
                </a:solidFill>
              </a:rPr>
              <a:t>implementation.</a:t>
            </a:r>
          </a:p>
          <a:p>
            <a:pPr marL="342900" indent="-342900" algn="just" fontAlgn="auto">
              <a:spcAft>
                <a:spcPts val="0"/>
              </a:spcAft>
              <a:buFont typeface="Arial"/>
              <a:buChar char="•"/>
              <a:defRPr/>
            </a:pPr>
            <a:endParaRPr lang="en-US" sz="2200" b="1" dirty="0" smtClean="0">
              <a:solidFill>
                <a:schemeClr val="tx1"/>
              </a:solidFill>
            </a:endParaRPr>
          </a:p>
          <a:p>
            <a:pPr marL="342900" indent="-342900" algn="just" fontAlgn="auto">
              <a:spcAft>
                <a:spcPts val="0"/>
              </a:spcAft>
              <a:buFont typeface="Arial"/>
              <a:buChar char="•"/>
              <a:defRPr/>
            </a:pPr>
            <a:r>
              <a:rPr lang="en-US" sz="2200" b="1" dirty="0" smtClean="0">
                <a:solidFill>
                  <a:srgbClr val="4F81BD"/>
                </a:solidFill>
              </a:rPr>
              <a:t>Establish Grievance Redress Mechanisms</a:t>
            </a:r>
            <a:r>
              <a:rPr lang="en-US" sz="2200" b="1" dirty="0" smtClean="0">
                <a:solidFill>
                  <a:schemeClr val="tx1"/>
                </a:solidFill>
              </a:rPr>
              <a:t>.</a:t>
            </a:r>
          </a:p>
          <a:p>
            <a:pPr marL="342900" indent="-342900" algn="just" fontAlgn="auto">
              <a:spcAft>
                <a:spcPts val="0"/>
              </a:spcAft>
              <a:buFont typeface="Arial"/>
              <a:buChar char="•"/>
              <a:defRPr/>
            </a:pPr>
            <a:endParaRPr lang="en-US" sz="2200" b="1" dirty="0" smtClean="0">
              <a:solidFill>
                <a:schemeClr val="tx1"/>
              </a:solidFill>
            </a:endParaRPr>
          </a:p>
          <a:p>
            <a:pPr marL="342900" indent="-342900" algn="just" fontAlgn="auto">
              <a:spcAft>
                <a:spcPts val="0"/>
              </a:spcAft>
              <a:buFont typeface="Arial"/>
              <a:buChar char="•"/>
              <a:defRPr/>
            </a:pPr>
            <a:r>
              <a:rPr lang="en-US" sz="2200" b="1" dirty="0" smtClean="0">
                <a:solidFill>
                  <a:srgbClr val="4F81BD"/>
                </a:solidFill>
              </a:rPr>
              <a:t>Capture lessons learnt </a:t>
            </a:r>
            <a:r>
              <a:rPr lang="en-US" sz="2200" dirty="0" smtClean="0">
                <a:solidFill>
                  <a:schemeClr val="tx1"/>
                </a:solidFill>
              </a:rPr>
              <a:t>to improve future mechanisms.</a:t>
            </a:r>
            <a:endParaRPr lang="en-US" sz="2200" b="1" dirty="0">
              <a:solidFill>
                <a:srgbClr val="376092"/>
              </a:solidFill>
            </a:endParaRPr>
          </a:p>
          <a:p>
            <a:pPr marL="342900" indent="-342900" algn="just" fontAlgn="auto">
              <a:spcAft>
                <a:spcPts val="0"/>
              </a:spcAft>
              <a:buFont typeface="Arial"/>
              <a:buChar char="•"/>
              <a:defRPr/>
            </a:pPr>
            <a:endParaRPr lang="en-US" sz="2200" b="1" dirty="0" smtClean="0">
              <a:solidFill>
                <a:srgbClr val="376092"/>
              </a:solidFill>
            </a:endParaRPr>
          </a:p>
          <a:p>
            <a:pPr marL="342900" indent="-342900" algn="just" fontAlgn="auto">
              <a:spcAft>
                <a:spcPts val="0"/>
              </a:spcAft>
              <a:buFont typeface="Arial"/>
              <a:buChar char="•"/>
              <a:defRPr/>
            </a:pPr>
            <a:endParaRPr lang="en-US" sz="2200" b="1" dirty="0" smtClean="0">
              <a:solidFill>
                <a:srgbClr val="376092"/>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5" name="Title 1"/>
          <p:cNvSpPr>
            <a:spLocks noGrp="1"/>
          </p:cNvSpPr>
          <p:nvPr>
            <p:ph type="ctrTitle"/>
          </p:nvPr>
        </p:nvSpPr>
        <p:spPr>
          <a:xfrm>
            <a:off x="1034143" y="152400"/>
            <a:ext cx="8839200" cy="876300"/>
          </a:xfrm>
        </p:spPr>
        <p:txBody>
          <a:bodyPr/>
          <a:lstStyle/>
          <a:p>
            <a:r>
              <a:rPr lang="en-US" sz="2500" dirty="0" smtClean="0">
                <a:solidFill>
                  <a:srgbClr val="953735"/>
                </a:solidFill>
              </a:rPr>
              <a:t>6. Risk Factors and their Mitigation</a:t>
            </a:r>
            <a:endParaRPr lang="en-US" sz="2500" dirty="0">
              <a:solidFill>
                <a:srgbClr val="953735"/>
              </a:solidFill>
            </a:endParaRPr>
          </a:p>
        </p:txBody>
      </p:sp>
    </p:spTree>
    <p:extLst>
      <p:ext uri="{BB962C8B-B14F-4D97-AF65-F5344CB8AC3E}">
        <p14:creationId xmlns:p14="http://schemas.microsoft.com/office/powerpoint/2010/main" val="202287667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838200"/>
            <a:ext cx="8610600" cy="6019800"/>
          </a:xfrm>
        </p:spPr>
        <p:txBody>
          <a:bodyPr rtlCol="0">
            <a:noAutofit/>
          </a:bodyPr>
          <a:lstStyle/>
          <a:p>
            <a:pPr marL="342900" indent="-342900" algn="just" fontAlgn="auto">
              <a:spcAft>
                <a:spcPts val="0"/>
              </a:spcAft>
              <a:buFont typeface="Arial"/>
              <a:buChar char="•"/>
              <a:defRPr/>
            </a:pPr>
            <a:r>
              <a:rPr lang="en-US" sz="2200" b="1" dirty="0" smtClean="0">
                <a:solidFill>
                  <a:schemeClr val="accent1"/>
                </a:solidFill>
              </a:rPr>
              <a:t>Policies</a:t>
            </a:r>
            <a:r>
              <a:rPr lang="en-US" sz="2200" b="1" dirty="0">
                <a:solidFill>
                  <a:schemeClr val="accent1"/>
                </a:solidFill>
              </a:rPr>
              <a:t>, guidelines, and/or regulations</a:t>
            </a:r>
            <a:r>
              <a:rPr lang="en-US" sz="2200" dirty="0">
                <a:solidFill>
                  <a:schemeClr val="accent1"/>
                </a:solidFill>
              </a:rPr>
              <a:t> </a:t>
            </a:r>
            <a:r>
              <a:rPr lang="en-US" sz="2200" dirty="0">
                <a:solidFill>
                  <a:schemeClr val="tx1"/>
                </a:solidFill>
              </a:rPr>
              <a:t>could outline type, objectives, format and frequency </a:t>
            </a:r>
            <a:r>
              <a:rPr lang="en-US" sz="2200" dirty="0" smtClean="0">
                <a:solidFill>
                  <a:schemeClr val="tx1"/>
                </a:solidFill>
              </a:rPr>
              <a:t>of mechanisms </a:t>
            </a:r>
            <a:r>
              <a:rPr lang="en-US" sz="2200" dirty="0">
                <a:solidFill>
                  <a:schemeClr val="tx1"/>
                </a:solidFill>
              </a:rPr>
              <a:t>adopted across </a:t>
            </a:r>
            <a:r>
              <a:rPr lang="en-US" sz="2200" dirty="0" smtClean="0">
                <a:solidFill>
                  <a:schemeClr val="tx1"/>
                </a:solidFill>
              </a:rPr>
              <a:t>Government.</a:t>
            </a:r>
          </a:p>
          <a:p>
            <a:pPr algn="just" fontAlgn="auto">
              <a:spcAft>
                <a:spcPts val="0"/>
              </a:spcAft>
              <a:defRPr/>
            </a:pPr>
            <a:endParaRPr lang="en-US" sz="2200" dirty="0">
              <a:solidFill>
                <a:schemeClr val="tx1"/>
              </a:solidFill>
            </a:endParaRPr>
          </a:p>
          <a:p>
            <a:pPr marL="342900" indent="-342900" algn="just" fontAlgn="auto">
              <a:spcAft>
                <a:spcPts val="0"/>
              </a:spcAft>
              <a:buFont typeface="Arial"/>
              <a:buChar char="•"/>
              <a:defRPr/>
            </a:pPr>
            <a:r>
              <a:rPr lang="en-US" sz="2200" b="1" dirty="0">
                <a:solidFill>
                  <a:srgbClr val="4F81BD"/>
                </a:solidFill>
              </a:rPr>
              <a:t>Specific agency could be given responsibility </a:t>
            </a:r>
            <a:r>
              <a:rPr lang="en-US" sz="2200" dirty="0" err="1">
                <a:solidFill>
                  <a:schemeClr val="tx1"/>
                </a:solidFill>
              </a:rPr>
              <a:t>eg</a:t>
            </a:r>
            <a:r>
              <a:rPr lang="en-US" sz="2200" dirty="0">
                <a:solidFill>
                  <a:schemeClr val="tx1"/>
                </a:solidFill>
              </a:rPr>
              <a:t>. Russia, </a:t>
            </a:r>
            <a:r>
              <a:rPr lang="en-US" sz="2200" dirty="0" smtClean="0">
                <a:solidFill>
                  <a:schemeClr val="tx1"/>
                </a:solidFill>
              </a:rPr>
              <a:t>Uzbekistan.  Tasks </a:t>
            </a:r>
            <a:r>
              <a:rPr lang="en-US" sz="2200" dirty="0">
                <a:solidFill>
                  <a:schemeClr val="tx1"/>
                </a:solidFill>
              </a:rPr>
              <a:t>could </a:t>
            </a:r>
            <a:r>
              <a:rPr lang="en-US" sz="2200" dirty="0" smtClean="0">
                <a:solidFill>
                  <a:schemeClr val="tx1"/>
                </a:solidFill>
              </a:rPr>
              <a:t>include:</a:t>
            </a:r>
          </a:p>
          <a:p>
            <a:pPr marL="800100" lvl="1" indent="-342900" algn="just" fontAlgn="auto">
              <a:spcAft>
                <a:spcPts val="0"/>
              </a:spcAft>
              <a:buFont typeface="Arial"/>
              <a:buChar char="•"/>
              <a:defRPr/>
            </a:pPr>
            <a:r>
              <a:rPr lang="en-US" sz="2200" b="1" dirty="0" smtClean="0">
                <a:solidFill>
                  <a:schemeClr val="tx1"/>
                </a:solidFill>
              </a:rPr>
              <a:t>Maintaining centralized list of public participation processes underway across Government</a:t>
            </a:r>
            <a:r>
              <a:rPr lang="en-US" sz="2200" dirty="0" smtClean="0">
                <a:solidFill>
                  <a:schemeClr val="tx1"/>
                </a:solidFill>
              </a:rPr>
              <a:t>.  E.g. dates, times, submission deadlines, results </a:t>
            </a:r>
            <a:r>
              <a:rPr lang="en-US" sz="2200" dirty="0">
                <a:solidFill>
                  <a:schemeClr val="tx1"/>
                </a:solidFill>
              </a:rPr>
              <a:t>achieved</a:t>
            </a:r>
            <a:r>
              <a:rPr lang="en-US" sz="2200" dirty="0" smtClean="0">
                <a:solidFill>
                  <a:schemeClr val="tx1"/>
                </a:solidFill>
              </a:rPr>
              <a:t>.</a:t>
            </a:r>
          </a:p>
          <a:p>
            <a:pPr marL="800100" lvl="1" indent="-342900" algn="just" fontAlgn="auto">
              <a:spcAft>
                <a:spcPts val="0"/>
              </a:spcAft>
              <a:buFont typeface="Arial"/>
              <a:buChar char="•"/>
              <a:defRPr/>
            </a:pPr>
            <a:endParaRPr lang="en-US" sz="2200" dirty="0">
              <a:solidFill>
                <a:schemeClr val="tx1"/>
              </a:solidFill>
            </a:endParaRPr>
          </a:p>
          <a:p>
            <a:pPr marL="800100" lvl="1" indent="-342900" algn="just" fontAlgn="auto">
              <a:spcAft>
                <a:spcPts val="0"/>
              </a:spcAft>
              <a:buFont typeface="Arial"/>
              <a:buChar char="•"/>
              <a:defRPr/>
            </a:pPr>
            <a:r>
              <a:rPr lang="en-US" sz="2200" b="1" dirty="0" smtClean="0">
                <a:solidFill>
                  <a:srgbClr val="000000"/>
                </a:solidFill>
              </a:rPr>
              <a:t>Maintaining centralized </a:t>
            </a:r>
            <a:r>
              <a:rPr lang="en-US" sz="2200" b="1" dirty="0">
                <a:solidFill>
                  <a:srgbClr val="000000"/>
                </a:solidFill>
              </a:rPr>
              <a:t>list of CSOs by area of </a:t>
            </a:r>
            <a:r>
              <a:rPr lang="en-US" sz="2200" b="1" dirty="0" smtClean="0">
                <a:solidFill>
                  <a:srgbClr val="000000"/>
                </a:solidFill>
              </a:rPr>
              <a:t>expertise</a:t>
            </a:r>
            <a:r>
              <a:rPr lang="en-US" sz="2200" dirty="0" smtClean="0">
                <a:solidFill>
                  <a:srgbClr val="000000"/>
                </a:solidFill>
              </a:rPr>
              <a:t>,</a:t>
            </a:r>
            <a:r>
              <a:rPr lang="en-US" sz="2200" dirty="0" smtClean="0">
                <a:solidFill>
                  <a:schemeClr val="tx1"/>
                </a:solidFill>
              </a:rPr>
              <a:t> and accommodation </a:t>
            </a:r>
            <a:r>
              <a:rPr lang="en-US" sz="2200" dirty="0">
                <a:solidFill>
                  <a:schemeClr val="tx1"/>
                </a:solidFill>
              </a:rPr>
              <a:t>sources for </a:t>
            </a:r>
            <a:r>
              <a:rPr lang="en-US" sz="2200" dirty="0" smtClean="0">
                <a:solidFill>
                  <a:schemeClr val="tx1"/>
                </a:solidFill>
              </a:rPr>
              <a:t>meetings. </a:t>
            </a:r>
          </a:p>
          <a:p>
            <a:pPr marL="800100" lvl="1" indent="-342900" algn="just" fontAlgn="auto">
              <a:spcAft>
                <a:spcPts val="0"/>
              </a:spcAft>
              <a:buFont typeface="Arial"/>
              <a:buChar char="•"/>
              <a:defRPr/>
            </a:pPr>
            <a:endParaRPr lang="en-US" sz="2200" dirty="0" smtClean="0">
              <a:solidFill>
                <a:schemeClr val="tx1"/>
              </a:solidFill>
            </a:endParaRPr>
          </a:p>
          <a:p>
            <a:pPr marL="800100" lvl="1" indent="-342900" algn="just" fontAlgn="auto">
              <a:spcAft>
                <a:spcPts val="0"/>
              </a:spcAft>
              <a:buFont typeface="Arial"/>
              <a:buChar char="•"/>
              <a:defRPr/>
            </a:pPr>
            <a:r>
              <a:rPr lang="en-US" sz="2200" b="1" dirty="0" smtClean="0">
                <a:solidFill>
                  <a:srgbClr val="000000"/>
                </a:solidFill>
              </a:rPr>
              <a:t>Preparing periodic newsletters on good practices, including prizes </a:t>
            </a:r>
            <a:r>
              <a:rPr lang="en-US" sz="2200" dirty="0" smtClean="0">
                <a:solidFill>
                  <a:schemeClr val="tx1"/>
                </a:solidFill>
              </a:rPr>
              <a:t>for most innovative mechanisms and practices to promote information sharing.</a:t>
            </a:r>
            <a:endParaRPr lang="en-US" sz="2200" dirty="0">
              <a:solidFill>
                <a:schemeClr val="tx1"/>
              </a:solidFill>
            </a:endParaRPr>
          </a:p>
          <a:p>
            <a:pPr marL="342900" indent="-342900" algn="just" fontAlgn="auto">
              <a:spcAft>
                <a:spcPts val="0"/>
              </a:spcAft>
              <a:buFont typeface="Arial"/>
              <a:buChar char="•"/>
              <a:defRPr/>
            </a:pPr>
            <a:endParaRPr lang="en-US" sz="2200" b="1" dirty="0" smtClean="0">
              <a:solidFill>
                <a:srgbClr val="376092"/>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5" name="Title 1"/>
          <p:cNvSpPr>
            <a:spLocks noGrp="1"/>
          </p:cNvSpPr>
          <p:nvPr>
            <p:ph type="ctrTitle"/>
          </p:nvPr>
        </p:nvSpPr>
        <p:spPr>
          <a:xfrm>
            <a:off x="914400" y="0"/>
            <a:ext cx="8839200" cy="876300"/>
          </a:xfrm>
        </p:spPr>
        <p:txBody>
          <a:bodyPr/>
          <a:lstStyle/>
          <a:p>
            <a:r>
              <a:rPr lang="en-US" sz="2500" b="1" dirty="0" smtClean="0">
                <a:solidFill>
                  <a:srgbClr val="000000"/>
                </a:solidFill>
              </a:rPr>
              <a:t>Lack of culture for sharing information and poor coordination</a:t>
            </a:r>
            <a:endParaRPr lang="en-US" sz="2500" b="1" dirty="0">
              <a:solidFill>
                <a:srgbClr val="000000"/>
              </a:solidFill>
            </a:endParaRPr>
          </a:p>
        </p:txBody>
      </p:sp>
    </p:spTree>
    <p:extLst>
      <p:ext uri="{BB962C8B-B14F-4D97-AF65-F5344CB8AC3E}">
        <p14:creationId xmlns:p14="http://schemas.microsoft.com/office/powerpoint/2010/main" val="61780458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50912" y="660400"/>
            <a:ext cx="8936038" cy="6172200"/>
          </a:xfrm>
        </p:spPr>
        <p:txBody>
          <a:bodyPr rtlCol="0">
            <a:noAutofit/>
          </a:bodyPr>
          <a:lstStyle/>
          <a:p>
            <a:pPr lvl="0" algn="l"/>
            <a:endParaRPr lang="en-GB" sz="1000" dirty="0">
              <a:solidFill>
                <a:schemeClr val="tx1"/>
              </a:solidFill>
            </a:endParaRPr>
          </a:p>
          <a:p>
            <a:pPr marL="342900" lvl="0" indent="-342900" algn="l">
              <a:buFont typeface="Arial"/>
              <a:buChar char="•"/>
            </a:pPr>
            <a:endParaRPr lang="en-US" sz="2400" dirty="0" smtClean="0">
              <a:solidFill>
                <a:schemeClr val="tx1"/>
              </a:solidFill>
            </a:endParaRPr>
          </a:p>
          <a:p>
            <a:pPr marL="457200" lvl="0" indent="-457200" algn="l">
              <a:buFont typeface="+mj-lt"/>
              <a:buAutoNum type="arabicPeriod"/>
            </a:pPr>
            <a:r>
              <a:rPr lang="en-US" sz="2200" dirty="0" smtClean="0">
                <a:solidFill>
                  <a:schemeClr val="tx1"/>
                </a:solidFill>
              </a:rPr>
              <a:t>Overview of BLTWG progress on public participation and knowledge products</a:t>
            </a:r>
          </a:p>
          <a:p>
            <a:pPr marL="457200" lvl="0" indent="-457200" algn="l">
              <a:buFont typeface="+mj-lt"/>
              <a:buAutoNum type="arabicPeriod"/>
            </a:pPr>
            <a:r>
              <a:rPr lang="en-US" sz="2200" dirty="0" smtClean="0">
                <a:solidFill>
                  <a:schemeClr val="tx1"/>
                </a:solidFill>
              </a:rPr>
              <a:t>Concept of Public Participation</a:t>
            </a:r>
          </a:p>
          <a:p>
            <a:pPr marL="457200" lvl="0" indent="-457200" algn="l">
              <a:buFont typeface="+mj-lt"/>
              <a:buAutoNum type="arabicPeriod"/>
            </a:pPr>
            <a:r>
              <a:rPr lang="en-US" sz="2200" dirty="0" smtClean="0">
                <a:solidFill>
                  <a:schemeClr val="tx1"/>
                </a:solidFill>
              </a:rPr>
              <a:t>International Framework for Public Participation</a:t>
            </a:r>
          </a:p>
          <a:p>
            <a:pPr marL="457200" lvl="0" indent="-457200" algn="l">
              <a:buFont typeface="+mj-lt"/>
              <a:buAutoNum type="arabicPeriod"/>
            </a:pPr>
            <a:r>
              <a:rPr lang="en-US" sz="2200" dirty="0" smtClean="0">
                <a:solidFill>
                  <a:schemeClr val="tx1"/>
                </a:solidFill>
              </a:rPr>
              <a:t>Reform Options </a:t>
            </a:r>
            <a:r>
              <a:rPr lang="mr-IN" sz="2200" dirty="0" smtClean="0">
                <a:solidFill>
                  <a:schemeClr val="tx1"/>
                </a:solidFill>
              </a:rPr>
              <a:t>–</a:t>
            </a:r>
            <a:r>
              <a:rPr lang="en-US" sz="2200" dirty="0" smtClean="0">
                <a:solidFill>
                  <a:schemeClr val="tx1"/>
                </a:solidFill>
              </a:rPr>
              <a:t> supply and demand initiatives</a:t>
            </a:r>
          </a:p>
          <a:p>
            <a:pPr marL="457200" lvl="0" indent="-457200" algn="l">
              <a:buFont typeface="+mj-lt"/>
              <a:buAutoNum type="arabicPeriod"/>
            </a:pPr>
            <a:r>
              <a:rPr lang="en-US" sz="2200" dirty="0" smtClean="0">
                <a:solidFill>
                  <a:schemeClr val="tx1"/>
                </a:solidFill>
              </a:rPr>
              <a:t>Suggested Roadmap for Future Reforms</a:t>
            </a:r>
          </a:p>
          <a:p>
            <a:pPr marL="457200" indent="-457200" algn="l">
              <a:buFont typeface="+mj-lt"/>
              <a:buAutoNum type="arabicPeriod"/>
            </a:pPr>
            <a:r>
              <a:rPr lang="en-US" sz="2200" dirty="0">
                <a:solidFill>
                  <a:schemeClr val="tx1"/>
                </a:solidFill>
              </a:rPr>
              <a:t>Risk factors identified by BLTWG and options for their </a:t>
            </a:r>
            <a:r>
              <a:rPr lang="en-US" sz="2200" dirty="0" smtClean="0">
                <a:solidFill>
                  <a:schemeClr val="tx1"/>
                </a:solidFill>
              </a:rPr>
              <a:t>mitigation</a:t>
            </a:r>
          </a:p>
          <a:p>
            <a:pPr marL="457200" indent="-457200" algn="l">
              <a:buFont typeface="+mj-lt"/>
              <a:buAutoNum type="arabicPeriod"/>
            </a:pPr>
            <a:r>
              <a:rPr lang="en-US" sz="2200" dirty="0" smtClean="0">
                <a:solidFill>
                  <a:schemeClr val="tx1"/>
                </a:solidFill>
              </a:rPr>
              <a:t>Next steps </a:t>
            </a:r>
            <a:r>
              <a:rPr lang="mr-IN" sz="2200" dirty="0" smtClean="0">
                <a:solidFill>
                  <a:schemeClr val="tx1"/>
                </a:solidFill>
              </a:rPr>
              <a:t>–</a:t>
            </a:r>
            <a:r>
              <a:rPr lang="en-US" sz="2200" dirty="0" smtClean="0">
                <a:solidFill>
                  <a:schemeClr val="tx1"/>
                </a:solidFill>
              </a:rPr>
              <a:t> Roundtable (after GIFT and IBP presentations)</a:t>
            </a:r>
            <a:endParaRPr lang="en-US" sz="2200" dirty="0">
              <a:solidFill>
                <a:schemeClr val="tx1"/>
              </a:solidFill>
            </a:endParaRPr>
          </a:p>
          <a:p>
            <a:pPr lvl="0" algn="l"/>
            <a:endParaRPr lang="en-US" sz="2200" dirty="0" smtClean="0">
              <a:solidFill>
                <a:schemeClr val="tx1"/>
              </a:solidFill>
            </a:endParaRPr>
          </a:p>
          <a:p>
            <a:pPr lvl="0" algn="l"/>
            <a:endParaRPr lang="en-US" sz="1400" b="1" dirty="0" smtClean="0">
              <a:solidFill>
                <a:srgbClr val="376092"/>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5" name="Title 1"/>
          <p:cNvSpPr>
            <a:spLocks noGrp="1"/>
          </p:cNvSpPr>
          <p:nvPr>
            <p:ph type="ctrTitle"/>
          </p:nvPr>
        </p:nvSpPr>
        <p:spPr>
          <a:xfrm>
            <a:off x="457200" y="304800"/>
            <a:ext cx="9448800" cy="876300"/>
          </a:xfrm>
        </p:spPr>
        <p:txBody>
          <a:bodyPr/>
          <a:lstStyle/>
          <a:p>
            <a:r>
              <a:rPr lang="x-none" sz="2500" dirty="0" smtClean="0">
                <a:solidFill>
                  <a:srgbClr val="953735"/>
                </a:solidFill>
              </a:rPr>
              <a:t>Outline of Presentation</a:t>
            </a:r>
            <a:endParaRPr lang="en-US" sz="2500" dirty="0">
              <a:solidFill>
                <a:srgbClr val="953735"/>
              </a:solidFill>
            </a:endParaRPr>
          </a:p>
        </p:txBody>
      </p:sp>
    </p:spTree>
    <p:extLst>
      <p:ext uri="{BB962C8B-B14F-4D97-AF65-F5344CB8AC3E}">
        <p14:creationId xmlns:p14="http://schemas.microsoft.com/office/powerpoint/2010/main" val="168948432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6800" y="838200"/>
            <a:ext cx="8382000" cy="5638800"/>
          </a:xfrm>
        </p:spPr>
        <p:txBody>
          <a:bodyPr rtlCol="0">
            <a:noAutofit/>
          </a:bodyPr>
          <a:lstStyle/>
          <a:p>
            <a:pPr marL="342900" indent="-342900" algn="just" fontAlgn="auto">
              <a:spcAft>
                <a:spcPts val="0"/>
              </a:spcAft>
              <a:buFont typeface="Arial"/>
              <a:buChar char="•"/>
              <a:defRPr/>
            </a:pPr>
            <a:r>
              <a:rPr lang="en-US" sz="2200" b="1" dirty="0">
                <a:solidFill>
                  <a:schemeClr val="accent1"/>
                </a:solidFill>
              </a:rPr>
              <a:t>Include privacy and conflict of interest in the policy and legal framework</a:t>
            </a:r>
            <a:r>
              <a:rPr lang="en-US" sz="2200" b="1" dirty="0">
                <a:solidFill>
                  <a:schemeClr val="tx1"/>
                </a:solidFill>
              </a:rPr>
              <a:t> </a:t>
            </a:r>
            <a:r>
              <a:rPr lang="en-US" sz="2200" dirty="0">
                <a:solidFill>
                  <a:schemeClr val="tx1"/>
                </a:solidFill>
              </a:rPr>
              <a:t>of how </a:t>
            </a:r>
            <a:r>
              <a:rPr lang="en-US" sz="2200" dirty="0" smtClean="0">
                <a:solidFill>
                  <a:schemeClr val="tx1"/>
                </a:solidFill>
              </a:rPr>
              <a:t>your government manage </a:t>
            </a:r>
            <a:r>
              <a:rPr lang="en-US" sz="2200" dirty="0">
                <a:solidFill>
                  <a:schemeClr val="tx1"/>
                </a:solidFill>
              </a:rPr>
              <a:t>and uses information it holds. </a:t>
            </a:r>
            <a:r>
              <a:rPr lang="en-US" sz="2200" dirty="0" smtClean="0">
                <a:solidFill>
                  <a:schemeClr val="tx1"/>
                </a:solidFill>
              </a:rPr>
              <a:t>Privacy </a:t>
            </a:r>
            <a:r>
              <a:rPr lang="en-US" sz="2200" dirty="0">
                <a:solidFill>
                  <a:schemeClr val="tx1"/>
                </a:solidFill>
              </a:rPr>
              <a:t>Acts </a:t>
            </a:r>
            <a:r>
              <a:rPr lang="en-US" sz="2200" dirty="0" smtClean="0">
                <a:solidFill>
                  <a:schemeClr val="tx1"/>
                </a:solidFill>
              </a:rPr>
              <a:t>can also be developed if </a:t>
            </a:r>
            <a:r>
              <a:rPr lang="en-US" sz="2200" dirty="0">
                <a:solidFill>
                  <a:schemeClr val="tx1"/>
                </a:solidFill>
              </a:rPr>
              <a:t>needed.  </a:t>
            </a:r>
            <a:endParaRPr lang="en-US" sz="2200" dirty="0" smtClean="0">
              <a:solidFill>
                <a:schemeClr val="tx1"/>
              </a:solidFill>
            </a:endParaRPr>
          </a:p>
          <a:p>
            <a:pPr marL="342900" indent="-342900" algn="just" fontAlgn="auto">
              <a:spcAft>
                <a:spcPts val="0"/>
              </a:spcAft>
              <a:buFont typeface="Arial"/>
              <a:buChar char="•"/>
              <a:defRPr/>
            </a:pPr>
            <a:endParaRPr lang="en-US" sz="2200" dirty="0">
              <a:solidFill>
                <a:schemeClr val="tx1"/>
              </a:solidFill>
            </a:endParaRPr>
          </a:p>
          <a:p>
            <a:pPr marL="800100" lvl="1" indent="-342900" algn="just" fontAlgn="auto">
              <a:spcAft>
                <a:spcPts val="0"/>
              </a:spcAft>
              <a:buFont typeface="Arial"/>
              <a:buChar char="•"/>
              <a:defRPr/>
            </a:pPr>
            <a:r>
              <a:rPr lang="en-US" sz="2200" b="1" dirty="0" smtClean="0">
                <a:solidFill>
                  <a:schemeClr val="tx1"/>
                </a:solidFill>
              </a:rPr>
              <a:t>Freedom </a:t>
            </a:r>
            <a:r>
              <a:rPr lang="en-US" sz="2200" b="1" dirty="0">
                <a:solidFill>
                  <a:schemeClr val="tx1"/>
                </a:solidFill>
              </a:rPr>
              <a:t>of Information laws </a:t>
            </a:r>
            <a:r>
              <a:rPr lang="en-US" sz="2200" dirty="0">
                <a:solidFill>
                  <a:schemeClr val="tx1"/>
                </a:solidFill>
              </a:rPr>
              <a:t>should state the types of information that should not be shared (</a:t>
            </a:r>
            <a:r>
              <a:rPr lang="en-US" sz="2200" dirty="0" err="1">
                <a:solidFill>
                  <a:schemeClr val="tx1"/>
                </a:solidFill>
              </a:rPr>
              <a:t>eg</a:t>
            </a:r>
            <a:r>
              <a:rPr lang="en-US" sz="2200" dirty="0">
                <a:solidFill>
                  <a:schemeClr val="tx1"/>
                </a:solidFill>
              </a:rPr>
              <a:t> issues of national security, citizen personal confidential information, commercial in confidence, </a:t>
            </a:r>
            <a:r>
              <a:rPr lang="en-US" sz="2200" dirty="0" smtClean="0">
                <a:solidFill>
                  <a:schemeClr val="tx1"/>
                </a:solidFill>
              </a:rPr>
              <a:t>intellectual property </a:t>
            </a:r>
            <a:r>
              <a:rPr lang="en-US" sz="2200" dirty="0">
                <a:solidFill>
                  <a:schemeClr val="tx1"/>
                </a:solidFill>
              </a:rPr>
              <a:t>or patent rights).  </a:t>
            </a:r>
            <a:endParaRPr lang="en-US" sz="2200" dirty="0" smtClean="0">
              <a:solidFill>
                <a:schemeClr val="tx1"/>
              </a:solidFill>
            </a:endParaRPr>
          </a:p>
          <a:p>
            <a:pPr marL="800100" lvl="1" indent="-342900" algn="just" fontAlgn="auto">
              <a:spcAft>
                <a:spcPts val="0"/>
              </a:spcAft>
              <a:buFont typeface="Arial"/>
              <a:buChar char="•"/>
              <a:defRPr/>
            </a:pPr>
            <a:endParaRPr lang="en-US" sz="2200" dirty="0" smtClean="0">
              <a:solidFill>
                <a:schemeClr val="tx1"/>
              </a:solidFill>
            </a:endParaRPr>
          </a:p>
          <a:p>
            <a:pPr marL="800100" lvl="1" indent="-342900" algn="just" fontAlgn="auto">
              <a:spcAft>
                <a:spcPts val="0"/>
              </a:spcAft>
              <a:buFont typeface="Arial"/>
              <a:buChar char="•"/>
              <a:defRPr/>
            </a:pPr>
            <a:r>
              <a:rPr lang="en-US" sz="2200" b="1" dirty="0" smtClean="0">
                <a:solidFill>
                  <a:schemeClr val="tx1"/>
                </a:solidFill>
              </a:rPr>
              <a:t>ICT tools can be used with confidential on-line access</a:t>
            </a:r>
            <a:r>
              <a:rPr lang="en-US" sz="2200" dirty="0" smtClean="0">
                <a:solidFill>
                  <a:schemeClr val="tx1"/>
                </a:solidFill>
              </a:rPr>
              <a:t>.</a:t>
            </a:r>
          </a:p>
          <a:p>
            <a:pPr marL="800100" lvl="1" indent="-342900" algn="just" fontAlgn="auto">
              <a:spcAft>
                <a:spcPts val="0"/>
              </a:spcAft>
              <a:buFont typeface="Arial"/>
              <a:buChar char="•"/>
              <a:defRPr/>
            </a:pPr>
            <a:endParaRPr lang="en-US" sz="2200" dirty="0" smtClean="0">
              <a:solidFill>
                <a:schemeClr val="tx1"/>
              </a:solidFill>
            </a:endParaRPr>
          </a:p>
          <a:p>
            <a:pPr marL="800100" lvl="1" indent="-342900" algn="just" fontAlgn="auto">
              <a:spcAft>
                <a:spcPts val="0"/>
              </a:spcAft>
              <a:buFont typeface="Arial"/>
              <a:buChar char="•"/>
              <a:defRPr/>
            </a:pPr>
            <a:r>
              <a:rPr lang="en-US" sz="2200" b="1" dirty="0" smtClean="0">
                <a:solidFill>
                  <a:schemeClr val="tx1"/>
                </a:solidFill>
              </a:rPr>
              <a:t>Guidelines are available </a:t>
            </a:r>
            <a:r>
              <a:rPr lang="en-US" sz="2200" dirty="0" smtClean="0">
                <a:solidFill>
                  <a:schemeClr val="tx1"/>
                </a:solidFill>
              </a:rPr>
              <a:t>to help manage potential conflicts of interest (e.g. OECD and Council of Europe).</a:t>
            </a:r>
            <a:endParaRPr lang="en-US" sz="2200" dirty="0">
              <a:solidFill>
                <a:schemeClr val="tx1"/>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5" name="Title 1"/>
          <p:cNvSpPr>
            <a:spLocks noGrp="1"/>
          </p:cNvSpPr>
          <p:nvPr>
            <p:ph type="ctrTitle"/>
          </p:nvPr>
        </p:nvSpPr>
        <p:spPr>
          <a:xfrm>
            <a:off x="914400" y="0"/>
            <a:ext cx="8839200" cy="876300"/>
          </a:xfrm>
        </p:spPr>
        <p:txBody>
          <a:bodyPr/>
          <a:lstStyle/>
          <a:p>
            <a:r>
              <a:rPr lang="en-US" sz="2500" b="1" dirty="0" smtClean="0">
                <a:solidFill>
                  <a:srgbClr val="000000"/>
                </a:solidFill>
              </a:rPr>
              <a:t>Privacy and Conflict of Interest</a:t>
            </a:r>
            <a:endParaRPr lang="en-US" sz="2500" b="1" dirty="0">
              <a:solidFill>
                <a:srgbClr val="000000"/>
              </a:solidFill>
            </a:endParaRPr>
          </a:p>
        </p:txBody>
      </p:sp>
    </p:spTree>
    <p:extLst>
      <p:ext uri="{BB962C8B-B14F-4D97-AF65-F5344CB8AC3E}">
        <p14:creationId xmlns:p14="http://schemas.microsoft.com/office/powerpoint/2010/main" val="116248513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6800" y="762000"/>
            <a:ext cx="8382000" cy="5943600"/>
          </a:xfrm>
        </p:spPr>
        <p:txBody>
          <a:bodyPr rtlCol="0">
            <a:noAutofit/>
          </a:bodyPr>
          <a:lstStyle/>
          <a:p>
            <a:pPr algn="just" fontAlgn="auto">
              <a:spcAft>
                <a:spcPts val="0"/>
              </a:spcAft>
              <a:defRPr/>
            </a:pPr>
            <a:r>
              <a:rPr lang="en-US" sz="2200" b="1" dirty="0" smtClean="0">
                <a:solidFill>
                  <a:schemeClr val="tx1"/>
                </a:solidFill>
              </a:rPr>
              <a:t>Roundtable after IBP and GIFT presentations, with country responses expected on following:</a:t>
            </a:r>
          </a:p>
          <a:p>
            <a:pPr marL="457200" indent="-457200" algn="l">
              <a:buFont typeface="Arial"/>
              <a:buChar char="•"/>
            </a:pPr>
            <a:r>
              <a:rPr lang="en-US" sz="2200" dirty="0" smtClean="0">
                <a:solidFill>
                  <a:srgbClr val="000000"/>
                </a:solidFill>
              </a:rPr>
              <a:t>What </a:t>
            </a:r>
            <a:r>
              <a:rPr lang="en-US" sz="2200" dirty="0">
                <a:solidFill>
                  <a:srgbClr val="000000"/>
                </a:solidFill>
              </a:rPr>
              <a:t>additional resources (if any) are required to support </a:t>
            </a:r>
            <a:r>
              <a:rPr lang="en-US" sz="2200" dirty="0" smtClean="0">
                <a:solidFill>
                  <a:srgbClr val="000000"/>
                </a:solidFill>
              </a:rPr>
              <a:t>your reforms </a:t>
            </a:r>
            <a:r>
              <a:rPr lang="en-US" sz="2200" dirty="0">
                <a:solidFill>
                  <a:srgbClr val="000000"/>
                </a:solidFill>
              </a:rPr>
              <a:t>in public </a:t>
            </a:r>
            <a:r>
              <a:rPr lang="en-US" sz="2200" dirty="0" smtClean="0">
                <a:solidFill>
                  <a:srgbClr val="000000"/>
                </a:solidFill>
              </a:rPr>
              <a:t>participation?</a:t>
            </a:r>
          </a:p>
          <a:p>
            <a:pPr algn="l"/>
            <a:endParaRPr lang="en-US" sz="1200" dirty="0">
              <a:solidFill>
                <a:srgbClr val="000000"/>
              </a:solidFill>
            </a:endParaRPr>
          </a:p>
          <a:p>
            <a:pPr marL="342900" indent="-342900" algn="l">
              <a:buFont typeface="Arial"/>
              <a:buChar char="•"/>
            </a:pPr>
            <a:r>
              <a:rPr lang="en-US" sz="2200" dirty="0">
                <a:solidFill>
                  <a:srgbClr val="000000"/>
                </a:solidFill>
              </a:rPr>
              <a:t>I</a:t>
            </a:r>
            <a:r>
              <a:rPr lang="en-US" sz="2200" dirty="0" smtClean="0">
                <a:solidFill>
                  <a:srgbClr val="000000"/>
                </a:solidFill>
              </a:rPr>
              <a:t>n </a:t>
            </a:r>
            <a:r>
              <a:rPr lang="en-US" sz="2200" dirty="0">
                <a:solidFill>
                  <a:srgbClr val="000000"/>
                </a:solidFill>
              </a:rPr>
              <a:t>previous meetings, it was decided that participatory budget mechanisms would be the subject of the next knowledge product</a:t>
            </a:r>
            <a:r>
              <a:rPr lang="en-US" sz="2200" dirty="0" smtClean="0">
                <a:solidFill>
                  <a:srgbClr val="000000"/>
                </a:solidFill>
              </a:rPr>
              <a:t>.</a:t>
            </a:r>
          </a:p>
          <a:p>
            <a:pPr marL="800100" lvl="1" indent="-342900" algn="l">
              <a:buFont typeface="Arial"/>
              <a:buChar char="•"/>
            </a:pPr>
            <a:r>
              <a:rPr lang="en-US" sz="2200" dirty="0" smtClean="0">
                <a:solidFill>
                  <a:srgbClr val="000000"/>
                </a:solidFill>
              </a:rPr>
              <a:t>Given </a:t>
            </a:r>
            <a:r>
              <a:rPr lang="en-US" sz="2200" dirty="0">
                <a:solidFill>
                  <a:srgbClr val="000000"/>
                </a:solidFill>
              </a:rPr>
              <a:t>the new information provided by IBP and GIFT, </a:t>
            </a:r>
            <a:r>
              <a:rPr lang="en-US" sz="2200" dirty="0" smtClean="0">
                <a:solidFill>
                  <a:srgbClr val="000000"/>
                </a:solidFill>
              </a:rPr>
              <a:t>is this still the topic you want as the focus? </a:t>
            </a:r>
            <a:r>
              <a:rPr lang="mr-IN" sz="2200" dirty="0">
                <a:solidFill>
                  <a:srgbClr val="000000"/>
                </a:solidFill>
              </a:rPr>
              <a:t> </a:t>
            </a:r>
            <a:r>
              <a:rPr lang="mr-IN" sz="2200" dirty="0" smtClean="0">
                <a:solidFill>
                  <a:srgbClr val="000000"/>
                </a:solidFill>
              </a:rPr>
              <a:t>P</a:t>
            </a:r>
            <a:r>
              <a:rPr lang="en-US" sz="2200" dirty="0" smtClean="0">
                <a:solidFill>
                  <a:srgbClr val="000000"/>
                </a:solidFill>
              </a:rPr>
              <a:t>lease confirm. </a:t>
            </a:r>
          </a:p>
          <a:p>
            <a:pPr marL="800100" lvl="1" indent="-342900" algn="l">
              <a:buFont typeface="Arial"/>
              <a:buChar char="•"/>
            </a:pPr>
            <a:endParaRPr lang="en-US" sz="1000" dirty="0">
              <a:solidFill>
                <a:srgbClr val="000000"/>
              </a:solidFill>
            </a:endParaRPr>
          </a:p>
          <a:p>
            <a:pPr marL="800100" lvl="1" indent="-342900" algn="l">
              <a:buFont typeface="Arial"/>
              <a:buChar char="•"/>
            </a:pPr>
            <a:r>
              <a:rPr lang="en-US" sz="2200" dirty="0" smtClean="0">
                <a:solidFill>
                  <a:srgbClr val="000000"/>
                </a:solidFill>
              </a:rPr>
              <a:t>Please identify </a:t>
            </a:r>
            <a:r>
              <a:rPr lang="en-US" sz="2200" dirty="0">
                <a:solidFill>
                  <a:srgbClr val="000000"/>
                </a:solidFill>
              </a:rPr>
              <a:t>what resources </a:t>
            </a:r>
            <a:r>
              <a:rPr lang="en-US" sz="2200" dirty="0" smtClean="0">
                <a:solidFill>
                  <a:srgbClr val="000000"/>
                </a:solidFill>
              </a:rPr>
              <a:t>you </a:t>
            </a:r>
            <a:r>
              <a:rPr lang="en-US" sz="2200" dirty="0">
                <a:solidFill>
                  <a:srgbClr val="000000"/>
                </a:solidFill>
              </a:rPr>
              <a:t>would like included in the new knowledge product, and in what format</a:t>
            </a:r>
            <a:r>
              <a:rPr lang="en-US" sz="1800" dirty="0">
                <a:solidFill>
                  <a:srgbClr val="000000"/>
                </a:solidFill>
              </a:rPr>
              <a:t>. </a:t>
            </a:r>
            <a:endParaRPr lang="en-US" sz="1800" dirty="0" smtClean="0">
              <a:solidFill>
                <a:srgbClr val="000000"/>
              </a:solidFill>
            </a:endParaRPr>
          </a:p>
          <a:p>
            <a:pPr algn="l"/>
            <a:endParaRPr lang="en-US" sz="2200" b="1" dirty="0">
              <a:solidFill>
                <a:srgbClr val="000000"/>
              </a:solidFill>
            </a:endParaRPr>
          </a:p>
          <a:p>
            <a:pPr algn="l"/>
            <a:r>
              <a:rPr lang="en-US" sz="2200" b="1" dirty="0" smtClean="0">
                <a:solidFill>
                  <a:srgbClr val="000000"/>
                </a:solidFill>
              </a:rPr>
              <a:t>Current knowledge product almost finished </a:t>
            </a:r>
            <a:r>
              <a:rPr lang="mr-IN" sz="2200" b="1" dirty="0" smtClean="0">
                <a:solidFill>
                  <a:srgbClr val="000000"/>
                </a:solidFill>
              </a:rPr>
              <a:t>–</a:t>
            </a:r>
            <a:r>
              <a:rPr lang="en-US" sz="2200" b="1" dirty="0" smtClean="0">
                <a:solidFill>
                  <a:srgbClr val="000000"/>
                </a:solidFill>
              </a:rPr>
              <a:t> last stage professional editing and design -  then </a:t>
            </a:r>
            <a:r>
              <a:rPr lang="en-US" sz="2200" b="1" dirty="0" smtClean="0">
                <a:solidFill>
                  <a:srgbClr val="000000"/>
                </a:solidFill>
              </a:rPr>
              <a:t>it will be posted </a:t>
            </a:r>
            <a:r>
              <a:rPr lang="en-US" sz="2200" b="1" dirty="0" smtClean="0">
                <a:solidFill>
                  <a:srgbClr val="000000"/>
                </a:solidFill>
              </a:rPr>
              <a:t>on the PEMPAL website.  </a:t>
            </a:r>
            <a:endParaRPr lang="en-US" sz="2200" b="1" dirty="0" smtClean="0">
              <a:solidFill>
                <a:srgbClr val="4F81BD"/>
              </a:solidFill>
            </a:endParaRPr>
          </a:p>
          <a:p>
            <a:endParaRPr lang="en-US" sz="1000" b="1" dirty="0" smtClean="0">
              <a:solidFill>
                <a:srgbClr val="4F81BD"/>
              </a:solidFill>
            </a:endParaRPr>
          </a:p>
          <a:p>
            <a:r>
              <a:rPr lang="en-US" sz="2200" b="1" dirty="0" smtClean="0">
                <a:solidFill>
                  <a:srgbClr val="4F81BD"/>
                </a:solidFill>
              </a:rPr>
              <a:t>BIG THANKS to BLTWG for their work on it.</a:t>
            </a:r>
          </a:p>
          <a:p>
            <a:pPr marL="342900" indent="-342900" algn="just" fontAlgn="auto">
              <a:spcAft>
                <a:spcPts val="0"/>
              </a:spcAft>
              <a:buFont typeface="Arial"/>
              <a:buChar char="•"/>
              <a:defRPr/>
            </a:pPr>
            <a:endParaRPr lang="en-US" sz="2200" b="1" dirty="0" smtClean="0">
              <a:solidFill>
                <a:srgbClr val="376092"/>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5" name="Title 1"/>
          <p:cNvSpPr>
            <a:spLocks noGrp="1"/>
          </p:cNvSpPr>
          <p:nvPr>
            <p:ph type="ctrTitle"/>
          </p:nvPr>
        </p:nvSpPr>
        <p:spPr>
          <a:xfrm>
            <a:off x="1066800" y="18522"/>
            <a:ext cx="8839200" cy="876300"/>
          </a:xfrm>
        </p:spPr>
        <p:txBody>
          <a:bodyPr/>
          <a:lstStyle/>
          <a:p>
            <a:r>
              <a:rPr lang="en-US" sz="2500" dirty="0">
                <a:solidFill>
                  <a:srgbClr val="953735"/>
                </a:solidFill>
              </a:rPr>
              <a:t>7</a:t>
            </a:r>
            <a:r>
              <a:rPr lang="en-US" sz="2500" dirty="0" smtClean="0">
                <a:solidFill>
                  <a:srgbClr val="953735"/>
                </a:solidFill>
              </a:rPr>
              <a:t>. Next Steps</a:t>
            </a:r>
            <a:endParaRPr lang="en-US" sz="2500" dirty="0">
              <a:solidFill>
                <a:srgbClr val="953735"/>
              </a:solidFill>
            </a:endParaRPr>
          </a:p>
        </p:txBody>
      </p:sp>
    </p:spTree>
    <p:extLst>
      <p:ext uri="{BB962C8B-B14F-4D97-AF65-F5344CB8AC3E}">
        <p14:creationId xmlns:p14="http://schemas.microsoft.com/office/powerpoint/2010/main" val="382733942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5150" y="4267200"/>
            <a:ext cx="2113280" cy="1981200"/>
          </a:xfrm>
          <a:prstGeom prst="rect">
            <a:avLst/>
          </a:prstGeom>
        </p:spPr>
      </p:pic>
      <p:sp>
        <p:nvSpPr>
          <p:cNvPr id="3" name="Subtitle 2"/>
          <p:cNvSpPr>
            <a:spLocks noGrp="1"/>
          </p:cNvSpPr>
          <p:nvPr>
            <p:ph type="subTitle" idx="1"/>
          </p:nvPr>
        </p:nvSpPr>
        <p:spPr>
          <a:xfrm>
            <a:off x="1073150" y="1295400"/>
            <a:ext cx="8337550" cy="5410200"/>
          </a:xfrm>
        </p:spPr>
        <p:txBody>
          <a:bodyPr rtlCol="0">
            <a:noAutofit/>
          </a:bodyPr>
          <a:lstStyle/>
          <a:p>
            <a:pPr marL="457200" indent="-457200" algn="just" fontAlgn="auto">
              <a:spcAft>
                <a:spcPts val="0"/>
              </a:spcAft>
              <a:buFont typeface="Arial" pitchFamily="34" charset="0"/>
              <a:buChar char="•"/>
              <a:defRPr/>
            </a:pPr>
            <a:endParaRPr lang="en-US" sz="2000" dirty="0">
              <a:solidFill>
                <a:schemeClr val="tx1"/>
              </a:solidFill>
            </a:endParaRPr>
          </a:p>
          <a:p>
            <a:pPr marL="457200" indent="-457200" algn="just" fontAlgn="auto">
              <a:spcAft>
                <a:spcPts val="0"/>
              </a:spcAft>
              <a:buFont typeface="Arial" pitchFamily="34" charset="0"/>
              <a:buChar char="•"/>
              <a:defRPr/>
            </a:pPr>
            <a:endParaRPr lang="en-US" sz="2000" dirty="0">
              <a:solidFill>
                <a:schemeClr val="tx1"/>
              </a:solidFill>
            </a:endParaRPr>
          </a:p>
          <a:p>
            <a:pPr fontAlgn="auto">
              <a:spcAft>
                <a:spcPts val="0"/>
              </a:spcAft>
              <a:defRPr/>
            </a:pPr>
            <a:endParaRPr lang="en-US" sz="2000" dirty="0">
              <a:solidFill>
                <a:schemeClr val="tx1"/>
              </a:solidFill>
            </a:endParaRPr>
          </a:p>
          <a:p>
            <a:pPr fontAlgn="auto">
              <a:spcAft>
                <a:spcPts val="0"/>
              </a:spcAft>
              <a:defRPr/>
            </a:pPr>
            <a:r>
              <a:rPr lang="en-US" sz="3600" dirty="0">
                <a:solidFill>
                  <a:srgbClr val="000000"/>
                </a:solidFill>
              </a:rPr>
              <a:t>Thank you for your attention!</a:t>
            </a:r>
            <a:endParaRPr lang="bs-Latn-BA" sz="3600" dirty="0">
              <a:solidFill>
                <a:srgbClr val="000000"/>
              </a:solidFill>
            </a:endParaRPr>
          </a:p>
          <a:p>
            <a:pPr fontAlgn="auto">
              <a:spcAft>
                <a:spcPts val="0"/>
              </a:spcAft>
              <a:defRPr/>
            </a:pPr>
            <a:endParaRPr lang="en-US" sz="2000" dirty="0">
              <a:solidFill>
                <a:srgbClr val="000000"/>
              </a:solidFill>
            </a:endParaRPr>
          </a:p>
          <a:p>
            <a:pPr fontAlgn="auto">
              <a:spcAft>
                <a:spcPts val="0"/>
              </a:spcAft>
              <a:defRPr/>
            </a:pPr>
            <a:r>
              <a:rPr lang="en-US" sz="2000" dirty="0">
                <a:solidFill>
                  <a:srgbClr val="000000"/>
                </a:solidFill>
              </a:rPr>
              <a:t>All PEMPAL event materials can be found in English, Russian and Bosnian-Croatian-Serbian (BCS) at </a:t>
            </a:r>
            <a:r>
              <a:rPr lang="en-US" sz="2000" dirty="0">
                <a:solidFill>
                  <a:srgbClr val="000000"/>
                </a:solidFill>
                <a:hlinkClick r:id="rId4"/>
              </a:rPr>
              <a:t>www.pempal.org</a:t>
            </a:r>
            <a:endParaRPr lang="bs-Latn-BA" sz="3600" dirty="0">
              <a:solidFill>
                <a:srgbClr val="000000"/>
              </a:solidFill>
            </a:endParaRPr>
          </a:p>
        </p:txBody>
      </p:sp>
      <p:pic>
        <p:nvPicPr>
          <p:cNvPr id="74755" name="Рисунок 11" descr="pempal-logo.jpg"/>
          <p:cNvPicPr>
            <a:picLocks noChangeAspect="1"/>
          </p:cNvPicPr>
          <p:nvPr/>
        </p:nvPicPr>
        <p:blipFill>
          <a:blip r:embed="rId5"/>
          <a:srcRect/>
          <a:stretch>
            <a:fillRect/>
          </a:stretch>
        </p:blipFill>
        <p:spPr bwMode="auto">
          <a:xfrm>
            <a:off x="0" y="0"/>
            <a:ext cx="763588" cy="6858000"/>
          </a:xfrm>
          <a:prstGeom prst="rect">
            <a:avLst/>
          </a:prstGeom>
          <a:noFill/>
          <a:ln w="9525">
            <a:noFill/>
            <a:miter lim="800000"/>
            <a:headEnd/>
            <a:tailEnd/>
          </a:ln>
        </p:spPr>
      </p:pic>
      <p:pic>
        <p:nvPicPr>
          <p:cNvPr id="74756" name="Рисунок 15" descr="pempal-logo-top.gif"/>
          <p:cNvPicPr>
            <a:picLocks noChangeAspect="1"/>
          </p:cNvPicPr>
          <p:nvPr/>
        </p:nvPicPr>
        <p:blipFill>
          <a:blip r:embed="rId6"/>
          <a:srcRect/>
          <a:stretch>
            <a:fillRect/>
          </a:stretch>
        </p:blipFill>
        <p:spPr bwMode="auto">
          <a:xfrm>
            <a:off x="3384550" y="381000"/>
            <a:ext cx="3879850" cy="3429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41346" y="1001169"/>
            <a:ext cx="8936038" cy="5842000"/>
          </a:xfrm>
        </p:spPr>
        <p:txBody>
          <a:bodyPr rtlCol="0">
            <a:noAutofit/>
          </a:bodyPr>
          <a:lstStyle/>
          <a:p>
            <a:pPr lvl="0" algn="l"/>
            <a:endParaRPr lang="en-US" sz="2400" b="1" dirty="0">
              <a:solidFill>
                <a:srgbClr val="376092"/>
              </a:solidFill>
            </a:endParaRPr>
          </a:p>
          <a:p>
            <a:pPr lvl="0" algn="l"/>
            <a:endParaRPr lang="en-US" sz="2200" b="1" dirty="0" smtClean="0">
              <a:solidFill>
                <a:srgbClr val="558ED5"/>
              </a:solidFill>
            </a:endParaRPr>
          </a:p>
          <a:p>
            <a:pPr lvl="0" algn="l"/>
            <a:r>
              <a:rPr lang="en-US" sz="2200" b="1" dirty="0" smtClean="0">
                <a:solidFill>
                  <a:srgbClr val="558ED5"/>
                </a:solidFill>
              </a:rPr>
              <a:t>BLTWG finalized its first Knowledge Product on Citizen Budgets in FY18.</a:t>
            </a:r>
          </a:p>
          <a:p>
            <a:pPr lvl="0" algn="l"/>
            <a:endParaRPr lang="en-NZ" sz="2200" dirty="0" smtClean="0">
              <a:solidFill>
                <a:srgbClr val="558ED5"/>
              </a:solidFill>
            </a:endParaRPr>
          </a:p>
          <a:p>
            <a:pPr marL="342900" lvl="0" indent="-342900" algn="l">
              <a:buFont typeface="Wingdings" charset="2"/>
              <a:buChar char="q"/>
            </a:pPr>
            <a:r>
              <a:rPr lang="en-NZ" sz="2200" dirty="0" smtClean="0">
                <a:solidFill>
                  <a:schemeClr val="tx1"/>
                </a:solidFill>
              </a:rPr>
              <a:t>Addressed 10 impediments BLTWG members were experiencing in developing Citizens Budgets, with solutions identified by BLTWG members to address them.</a:t>
            </a:r>
          </a:p>
          <a:p>
            <a:pPr marL="342900" lvl="0" indent="-342900" algn="l">
              <a:buFont typeface="Wingdings" charset="2"/>
              <a:buChar char="q"/>
            </a:pPr>
            <a:endParaRPr lang="en-NZ" sz="2200" dirty="0" smtClean="0">
              <a:solidFill>
                <a:schemeClr val="tx1"/>
              </a:solidFill>
            </a:endParaRPr>
          </a:p>
          <a:p>
            <a:pPr marL="342900" lvl="0" indent="-342900" algn="l">
              <a:buFont typeface="Wingdings" charset="2"/>
              <a:buChar char="q"/>
            </a:pPr>
            <a:r>
              <a:rPr lang="en-NZ" sz="2200" dirty="0" smtClean="0">
                <a:solidFill>
                  <a:schemeClr val="tx1"/>
                </a:solidFill>
              </a:rPr>
              <a:t>This work led to a significant improvement in the availability of Citizen Budgets in the region (as measured in the IBP’s Open Budget Index).</a:t>
            </a:r>
          </a:p>
          <a:p>
            <a:pPr marL="342900" lvl="0" indent="-342900" algn="l">
              <a:buFont typeface="Wingdings" charset="2"/>
              <a:buChar char="q"/>
            </a:pPr>
            <a:endParaRPr lang="en-NZ" sz="2200" dirty="0">
              <a:solidFill>
                <a:schemeClr val="tx1"/>
              </a:solidFill>
            </a:endParaRPr>
          </a:p>
          <a:p>
            <a:pPr marL="342900" lvl="0" indent="-342900" algn="l">
              <a:buFont typeface="Wingdings" charset="2"/>
              <a:buChar char="q"/>
            </a:pPr>
            <a:r>
              <a:rPr lang="en-NZ" sz="2200" dirty="0" smtClean="0">
                <a:solidFill>
                  <a:schemeClr val="tx1"/>
                </a:solidFill>
              </a:rPr>
              <a:t>IBP identified PEMPAL as the first network globally, to use the OBI as a benchmark to support reform improvements.</a:t>
            </a:r>
          </a:p>
          <a:p>
            <a:pPr lvl="0" algn="l"/>
            <a:endParaRPr lang="en-GB" sz="1000" dirty="0">
              <a:solidFill>
                <a:schemeClr val="tx1"/>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5" name="Title 1"/>
          <p:cNvSpPr>
            <a:spLocks noGrp="1"/>
          </p:cNvSpPr>
          <p:nvPr>
            <p:ph type="ctrTitle"/>
          </p:nvPr>
        </p:nvSpPr>
        <p:spPr>
          <a:xfrm>
            <a:off x="914400" y="228600"/>
            <a:ext cx="8839200" cy="876300"/>
          </a:xfrm>
        </p:spPr>
        <p:txBody>
          <a:bodyPr/>
          <a:lstStyle/>
          <a:p>
            <a:r>
              <a:rPr lang="en-US" sz="2500" dirty="0" smtClean="0">
                <a:solidFill>
                  <a:srgbClr val="953735"/>
                </a:solidFill>
              </a:rPr>
              <a:t/>
            </a:r>
            <a:br>
              <a:rPr lang="en-US" sz="2500" dirty="0" smtClean="0">
                <a:solidFill>
                  <a:srgbClr val="953735"/>
                </a:solidFill>
              </a:rPr>
            </a:br>
            <a:r>
              <a:rPr lang="en-US" sz="2500" dirty="0" smtClean="0">
                <a:solidFill>
                  <a:srgbClr val="953735"/>
                </a:solidFill>
              </a:rPr>
              <a:t>1. Overview of BLTWG progress on Public Participation and knowledge products</a:t>
            </a:r>
            <a:r>
              <a:rPr lang="en-US" sz="2500" dirty="0">
                <a:solidFill>
                  <a:srgbClr val="953735"/>
                </a:solidFill>
              </a:rPr>
              <a:t/>
            </a:r>
            <a:br>
              <a:rPr lang="en-US" sz="2500" dirty="0">
                <a:solidFill>
                  <a:srgbClr val="953735"/>
                </a:solidFill>
              </a:rPr>
            </a:br>
            <a:r>
              <a:rPr lang="en-US" sz="2500" dirty="0" smtClean="0">
                <a:solidFill>
                  <a:srgbClr val="953735"/>
                </a:solidFill>
              </a:rPr>
              <a:t/>
            </a:r>
            <a:br>
              <a:rPr lang="en-US" sz="2500" dirty="0" smtClean="0">
                <a:solidFill>
                  <a:srgbClr val="953735"/>
                </a:solidFill>
              </a:rPr>
            </a:br>
            <a:r>
              <a:rPr lang="en-US" sz="2500" dirty="0" smtClean="0">
                <a:solidFill>
                  <a:srgbClr val="953735"/>
                </a:solidFill>
              </a:rPr>
              <a:t>1st Knowledge Product </a:t>
            </a:r>
            <a:r>
              <a:rPr lang="mr-IN" sz="2500" dirty="0" smtClean="0">
                <a:solidFill>
                  <a:srgbClr val="953735"/>
                </a:solidFill>
              </a:rPr>
              <a:t>–</a:t>
            </a:r>
            <a:r>
              <a:rPr lang="en-US" sz="2500" dirty="0" smtClean="0">
                <a:solidFill>
                  <a:srgbClr val="953735"/>
                </a:solidFill>
              </a:rPr>
              <a:t> Citizen Budgets</a:t>
            </a:r>
            <a:endParaRPr lang="en-US" sz="2500" dirty="0">
              <a:solidFill>
                <a:srgbClr val="953735"/>
              </a:solidFill>
            </a:endParaRPr>
          </a:p>
        </p:txBody>
      </p:sp>
    </p:spTree>
    <p:extLst>
      <p:ext uri="{BB962C8B-B14F-4D97-AF65-F5344CB8AC3E}">
        <p14:creationId xmlns:p14="http://schemas.microsoft.com/office/powerpoint/2010/main" val="91010476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5" name="Title 1"/>
          <p:cNvSpPr>
            <a:spLocks noGrp="1"/>
          </p:cNvSpPr>
          <p:nvPr>
            <p:ph type="ctrTitle"/>
          </p:nvPr>
        </p:nvSpPr>
        <p:spPr>
          <a:xfrm>
            <a:off x="533400" y="152400"/>
            <a:ext cx="9144000" cy="876300"/>
          </a:xfrm>
        </p:spPr>
        <p:txBody>
          <a:bodyPr/>
          <a:lstStyle/>
          <a:p>
            <a:r>
              <a:rPr lang="en-US" sz="2500" dirty="0">
                <a:solidFill>
                  <a:srgbClr val="953735"/>
                </a:solidFill>
              </a:rPr>
              <a:t>2</a:t>
            </a:r>
            <a:r>
              <a:rPr lang="en-US" sz="2500" baseline="30000" dirty="0">
                <a:solidFill>
                  <a:srgbClr val="953735"/>
                </a:solidFill>
              </a:rPr>
              <a:t>nd</a:t>
            </a:r>
            <a:r>
              <a:rPr lang="en-US" sz="2500" dirty="0">
                <a:solidFill>
                  <a:srgbClr val="953735"/>
                </a:solidFill>
              </a:rPr>
              <a:t> Knowledge Product </a:t>
            </a:r>
            <a:r>
              <a:rPr lang="mr-IN" sz="2500" dirty="0">
                <a:solidFill>
                  <a:srgbClr val="953735"/>
                </a:solidFill>
              </a:rPr>
              <a:t>–</a:t>
            </a:r>
            <a:r>
              <a:rPr lang="en-US" sz="2500" dirty="0">
                <a:solidFill>
                  <a:srgbClr val="953735"/>
                </a:solidFill>
              </a:rPr>
              <a:t> Public Participation</a:t>
            </a:r>
            <a:endParaRPr lang="en-US" sz="2500" dirty="0">
              <a:solidFill>
                <a:srgbClr val="002060"/>
              </a:solidFill>
            </a:endParaRPr>
          </a:p>
        </p:txBody>
      </p:sp>
      <p:graphicFrame>
        <p:nvGraphicFramePr>
          <p:cNvPr id="6" name="Таблица 5"/>
          <p:cNvGraphicFramePr>
            <a:graphicFrameLocks noGrp="1"/>
          </p:cNvGraphicFramePr>
          <p:nvPr>
            <p:extLst>
              <p:ext uri="{D42A27DB-BD31-4B8C-83A1-F6EECF244321}">
                <p14:modId xmlns:p14="http://schemas.microsoft.com/office/powerpoint/2010/main" val="2962544365"/>
              </p:ext>
            </p:extLst>
          </p:nvPr>
        </p:nvGraphicFramePr>
        <p:xfrm>
          <a:off x="914400" y="1143000"/>
          <a:ext cx="8830491" cy="5295723"/>
        </p:xfrm>
        <a:graphic>
          <a:graphicData uri="http://schemas.openxmlformats.org/drawingml/2006/table">
            <a:tbl>
              <a:tblPr firstRow="1" bandRow="1">
                <a:tableStyleId>{5C22544A-7EE6-4342-B048-85BDC9FD1C3A}</a:tableStyleId>
              </a:tblPr>
              <a:tblGrid>
                <a:gridCol w="381963">
                  <a:extLst>
                    <a:ext uri="{9D8B030D-6E8A-4147-A177-3AD203B41FA5}">
                      <a16:colId xmlns="" xmlns:a16="http://schemas.microsoft.com/office/drawing/2014/main" val="20000"/>
                    </a:ext>
                  </a:extLst>
                </a:gridCol>
                <a:gridCol w="5505031">
                  <a:extLst>
                    <a:ext uri="{9D8B030D-6E8A-4147-A177-3AD203B41FA5}">
                      <a16:colId xmlns="" xmlns:a16="http://schemas.microsoft.com/office/drawing/2014/main" val="20001"/>
                    </a:ext>
                  </a:extLst>
                </a:gridCol>
                <a:gridCol w="2943497">
                  <a:extLst>
                    <a:ext uri="{9D8B030D-6E8A-4147-A177-3AD203B41FA5}">
                      <a16:colId xmlns="" xmlns:a16="http://schemas.microsoft.com/office/drawing/2014/main" val="20002"/>
                    </a:ext>
                  </a:extLst>
                </a:gridCol>
              </a:tblGrid>
              <a:tr h="693331">
                <a:tc>
                  <a:txBody>
                    <a:bodyPr/>
                    <a:lstStyle/>
                    <a:p>
                      <a:r>
                        <a:rPr lang="ru-RU" sz="1600" kern="1200" dirty="0" smtClean="0">
                          <a:solidFill>
                            <a:schemeClr val="tx1"/>
                          </a:solidFill>
                          <a:latin typeface="Lucida Grande CY"/>
                          <a:ea typeface="+mn-ea"/>
                          <a:cs typeface="Lucida Grande CY"/>
                        </a:rPr>
                        <a:t>1.</a:t>
                      </a:r>
                      <a:endParaRPr lang="ru-RU" sz="1600" kern="1200" dirty="0">
                        <a:solidFill>
                          <a:schemeClr val="tx1"/>
                        </a:solidFill>
                        <a:latin typeface="Lucida Grande CY"/>
                        <a:ea typeface="+mn-ea"/>
                        <a:cs typeface="Lucida Grande CY"/>
                      </a:endParaRPr>
                    </a:p>
                  </a:txBody>
                  <a:tcPr>
                    <a:solidFill>
                      <a:schemeClr val="accent1">
                        <a:lumMod val="20000"/>
                        <a:lumOff val="80000"/>
                      </a:schemeClr>
                    </a:solidFill>
                  </a:tcPr>
                </a:tc>
                <a:tc>
                  <a:txBody>
                    <a:bodyPr/>
                    <a:lstStyle/>
                    <a:p>
                      <a:pPr marL="0" indent="0" algn="just">
                        <a:lnSpc>
                          <a:spcPct val="115000"/>
                        </a:lnSpc>
                        <a:spcAft>
                          <a:spcPts val="0"/>
                        </a:spcAft>
                        <a:buFontTx/>
                        <a:buNone/>
                      </a:pPr>
                      <a:r>
                        <a:rPr lang="ru-RU" sz="1600" b="0" kern="1200" dirty="0" err="1" smtClean="0">
                          <a:solidFill>
                            <a:schemeClr val="tx1"/>
                          </a:solidFill>
                          <a:latin typeface="Lucida Grande CY"/>
                          <a:ea typeface="+mn-ea"/>
                          <a:cs typeface="Lucida Grande CY"/>
                        </a:rPr>
                        <a:t>Initiation</a:t>
                      </a:r>
                      <a:r>
                        <a:rPr lang="ru-RU" sz="1600" b="0" kern="1200" baseline="0" dirty="0" smtClean="0">
                          <a:solidFill>
                            <a:schemeClr val="tx1"/>
                          </a:solidFill>
                          <a:latin typeface="Lucida Grande CY"/>
                          <a:ea typeface="+mn-ea"/>
                          <a:cs typeface="Lucida Grande CY"/>
                        </a:rPr>
                        <a:t> </a:t>
                      </a:r>
                      <a:r>
                        <a:rPr lang="ru-RU" sz="1600" b="0" kern="1200" baseline="0" dirty="0" err="1" smtClean="0">
                          <a:solidFill>
                            <a:schemeClr val="tx1"/>
                          </a:solidFill>
                          <a:latin typeface="Lucida Grande CY"/>
                          <a:ea typeface="+mn-ea"/>
                          <a:cs typeface="Lucida Grande CY"/>
                        </a:rPr>
                        <a:t>of</a:t>
                      </a:r>
                      <a:r>
                        <a:rPr lang="ru-RU" sz="1600" b="0" kern="1200" baseline="0" dirty="0" smtClean="0">
                          <a:solidFill>
                            <a:schemeClr val="tx1"/>
                          </a:solidFill>
                          <a:latin typeface="Lucida Grande CY"/>
                          <a:ea typeface="+mn-ea"/>
                          <a:cs typeface="Lucida Grande CY"/>
                        </a:rPr>
                        <a:t> </a:t>
                      </a:r>
                      <a:r>
                        <a:rPr lang="ru-RU" sz="1600" b="0" kern="1200" baseline="0" dirty="0" err="1" smtClean="0">
                          <a:solidFill>
                            <a:schemeClr val="tx1"/>
                          </a:solidFill>
                          <a:latin typeface="Lucida Grande CY"/>
                          <a:ea typeface="+mn-ea"/>
                          <a:cs typeface="Lucida Grande CY"/>
                        </a:rPr>
                        <a:t>knowledge</a:t>
                      </a:r>
                      <a:r>
                        <a:rPr lang="ru-RU" sz="1600" b="0" kern="1200" baseline="0" dirty="0" smtClean="0">
                          <a:solidFill>
                            <a:schemeClr val="tx1"/>
                          </a:solidFill>
                          <a:latin typeface="Lucida Grande CY"/>
                          <a:ea typeface="+mn-ea"/>
                          <a:cs typeface="Lucida Grande CY"/>
                        </a:rPr>
                        <a:t> </a:t>
                      </a:r>
                      <a:r>
                        <a:rPr lang="ru-RU" sz="1600" b="0" kern="1200" baseline="0" dirty="0" err="1" smtClean="0">
                          <a:solidFill>
                            <a:schemeClr val="tx1"/>
                          </a:solidFill>
                          <a:latin typeface="Lucida Grande CY"/>
                          <a:ea typeface="+mn-ea"/>
                          <a:cs typeface="Lucida Grande CY"/>
                        </a:rPr>
                        <a:t>product</a:t>
                      </a:r>
                      <a:r>
                        <a:rPr lang="ru-RU" sz="1600" b="0" kern="1200" baseline="0" dirty="0" smtClean="0">
                          <a:solidFill>
                            <a:schemeClr val="tx1"/>
                          </a:solidFill>
                          <a:latin typeface="Lucida Grande CY"/>
                          <a:ea typeface="+mn-ea"/>
                          <a:cs typeface="Lucida Grande CY"/>
                        </a:rPr>
                        <a:t> - </a:t>
                      </a:r>
                      <a:r>
                        <a:rPr lang="ru-RU" sz="1600" b="0" kern="1200" dirty="0" smtClean="0">
                          <a:solidFill>
                            <a:schemeClr val="tx1"/>
                          </a:solidFill>
                          <a:latin typeface="Lucida Grande CY"/>
                          <a:ea typeface="+mn-ea"/>
                          <a:cs typeface="Lucida Grande CY"/>
                        </a:rPr>
                        <a:t>VC</a:t>
                      </a:r>
                      <a:r>
                        <a:rPr lang="ru-RU" sz="1600" b="0" kern="1200" baseline="0" dirty="0" smtClean="0">
                          <a:solidFill>
                            <a:schemeClr val="tx1"/>
                          </a:solidFill>
                          <a:latin typeface="Lucida Grande CY"/>
                          <a:ea typeface="+mn-ea"/>
                          <a:cs typeface="Lucida Grande CY"/>
                        </a:rPr>
                        <a:t> </a:t>
                      </a:r>
                      <a:r>
                        <a:rPr lang="ru-RU" sz="1600" b="0" kern="1200" baseline="0" dirty="0" err="1" smtClean="0">
                          <a:solidFill>
                            <a:schemeClr val="tx1"/>
                          </a:solidFill>
                          <a:latin typeface="Lucida Grande CY"/>
                          <a:ea typeface="+mn-ea"/>
                          <a:cs typeface="Lucida Grande CY"/>
                        </a:rPr>
                        <a:t>with</a:t>
                      </a:r>
                      <a:r>
                        <a:rPr lang="ru-RU" sz="1600" b="0" kern="1200" baseline="0" dirty="0" smtClean="0">
                          <a:solidFill>
                            <a:schemeClr val="tx1"/>
                          </a:solidFill>
                          <a:latin typeface="Lucida Grande CY"/>
                          <a:ea typeface="+mn-ea"/>
                          <a:cs typeface="Lucida Grande CY"/>
                        </a:rPr>
                        <a:t> GIFT, IBP, </a:t>
                      </a:r>
                      <a:r>
                        <a:rPr lang="ru-RU" sz="1600" b="0" kern="1200" baseline="0" dirty="0" err="1" smtClean="0">
                          <a:solidFill>
                            <a:schemeClr val="tx1"/>
                          </a:solidFill>
                          <a:latin typeface="Lucida Grande CY"/>
                          <a:ea typeface="+mn-ea"/>
                          <a:cs typeface="Lucida Grande CY"/>
                        </a:rPr>
                        <a:t>and</a:t>
                      </a:r>
                      <a:r>
                        <a:rPr lang="ru-RU" sz="1600" b="0" kern="1200" baseline="0" dirty="0" smtClean="0">
                          <a:solidFill>
                            <a:schemeClr val="tx1"/>
                          </a:solidFill>
                          <a:latin typeface="Lucida Grande CY"/>
                          <a:ea typeface="+mn-ea"/>
                          <a:cs typeface="Lucida Grande CY"/>
                        </a:rPr>
                        <a:t> </a:t>
                      </a:r>
                      <a:r>
                        <a:rPr lang="ru-RU" sz="1600" b="0" kern="1200" baseline="0" dirty="0" err="1" smtClean="0">
                          <a:solidFill>
                            <a:schemeClr val="tx1"/>
                          </a:solidFill>
                          <a:latin typeface="Lucida Grande CY"/>
                          <a:ea typeface="+mn-ea"/>
                          <a:cs typeface="Lucida Grande CY"/>
                        </a:rPr>
                        <a:t>World</a:t>
                      </a:r>
                      <a:r>
                        <a:rPr lang="ru-RU" sz="1600" b="0" kern="1200" baseline="0" dirty="0" smtClean="0">
                          <a:solidFill>
                            <a:schemeClr val="tx1"/>
                          </a:solidFill>
                          <a:latin typeface="Lucida Grande CY"/>
                          <a:ea typeface="+mn-ea"/>
                          <a:cs typeface="Lucida Grande CY"/>
                        </a:rPr>
                        <a:t> </a:t>
                      </a:r>
                      <a:r>
                        <a:rPr lang="ru-RU" sz="1600" b="0" kern="1200" baseline="0" dirty="0" err="1" smtClean="0">
                          <a:solidFill>
                            <a:schemeClr val="tx1"/>
                          </a:solidFill>
                          <a:latin typeface="Lucida Grande CY"/>
                          <a:ea typeface="+mn-ea"/>
                          <a:cs typeface="Lucida Grande CY"/>
                        </a:rPr>
                        <a:t>Bank</a:t>
                      </a:r>
                      <a:endParaRPr lang="ru-RU" sz="1600" b="0" kern="1200" dirty="0">
                        <a:solidFill>
                          <a:schemeClr val="tx1"/>
                        </a:solidFill>
                        <a:latin typeface="Lucida Grande CY"/>
                        <a:ea typeface="+mn-ea"/>
                        <a:cs typeface="Lucida Grande CY"/>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ru-RU" sz="1400" b="0" kern="1200" dirty="0" smtClean="0">
                          <a:solidFill>
                            <a:schemeClr val="tx1"/>
                          </a:solidFill>
                          <a:latin typeface="Lucida Grande CY"/>
                          <a:ea typeface="+mn-ea"/>
                          <a:cs typeface="Lucida Grande CY"/>
                        </a:rPr>
                        <a:t>27 </a:t>
                      </a:r>
                      <a:r>
                        <a:rPr lang="ru-RU" sz="1400" b="0" kern="1200" dirty="0" err="1" smtClean="0">
                          <a:solidFill>
                            <a:schemeClr val="tx1"/>
                          </a:solidFill>
                          <a:latin typeface="Lucida Grande CY"/>
                          <a:ea typeface="+mn-ea"/>
                          <a:cs typeface="Lucida Grande CY"/>
                        </a:rPr>
                        <a:t>Oct</a:t>
                      </a:r>
                      <a:r>
                        <a:rPr lang="ru-RU" sz="1400" b="0" kern="1200" dirty="0" smtClean="0">
                          <a:solidFill>
                            <a:schemeClr val="tx1"/>
                          </a:solidFill>
                          <a:latin typeface="Lucida Grande CY"/>
                          <a:ea typeface="+mn-ea"/>
                          <a:cs typeface="Lucida Grande CY"/>
                        </a:rPr>
                        <a:t>,</a:t>
                      </a:r>
                      <a:r>
                        <a:rPr lang="ru-RU" sz="1400" b="0" kern="1200" baseline="0" dirty="0" smtClean="0">
                          <a:solidFill>
                            <a:schemeClr val="tx1"/>
                          </a:solidFill>
                          <a:latin typeface="Lucida Grande CY"/>
                          <a:ea typeface="+mn-ea"/>
                          <a:cs typeface="Lucida Grande CY"/>
                        </a:rPr>
                        <a:t> 2017</a:t>
                      </a:r>
                      <a:endParaRPr lang="ru-RU" sz="1400" b="0" kern="1200" dirty="0">
                        <a:solidFill>
                          <a:schemeClr val="tx1"/>
                        </a:solidFill>
                        <a:latin typeface="Lucida Grande CY"/>
                        <a:ea typeface="+mn-ea"/>
                        <a:cs typeface="Lucida Grande CY"/>
                      </a:endParaRPr>
                    </a:p>
                  </a:txBody>
                  <a:tcPr marL="68580" marR="68580" marT="0" marB="0">
                    <a:solidFill>
                      <a:schemeClr val="accent1">
                        <a:lumMod val="20000"/>
                        <a:lumOff val="80000"/>
                      </a:schemeClr>
                    </a:solidFill>
                  </a:tcPr>
                </a:tc>
              </a:tr>
              <a:tr h="2522400">
                <a:tc>
                  <a:txBody>
                    <a:bodyPr/>
                    <a:lstStyle/>
                    <a:p>
                      <a:endParaRPr lang="ru-RU" sz="1600" kern="1200" dirty="0" smtClean="0">
                        <a:solidFill>
                          <a:schemeClr val="tx1"/>
                        </a:solidFill>
                        <a:latin typeface="Lucida Grande CY"/>
                        <a:ea typeface="+mn-ea"/>
                        <a:cs typeface="Lucida Grande CY"/>
                      </a:endParaRPr>
                    </a:p>
                    <a:p>
                      <a:r>
                        <a:rPr lang="ru-RU" sz="1600" kern="1200" dirty="0" smtClean="0">
                          <a:solidFill>
                            <a:schemeClr val="tx1"/>
                          </a:solidFill>
                          <a:latin typeface="Lucida Grande CY"/>
                          <a:ea typeface="+mn-ea"/>
                          <a:cs typeface="Lucida Grande CY"/>
                        </a:rPr>
                        <a:t>2.</a:t>
                      </a:r>
                      <a:endParaRPr lang="ru-RU" sz="1600" kern="1200" dirty="0">
                        <a:solidFill>
                          <a:schemeClr val="tx1"/>
                        </a:solidFill>
                        <a:latin typeface="Lucida Grande CY"/>
                        <a:ea typeface="+mn-ea"/>
                        <a:cs typeface="Lucida Grande CY"/>
                      </a:endParaRPr>
                    </a:p>
                  </a:txBody>
                  <a:tcPr>
                    <a:solidFill>
                      <a:schemeClr val="accent1">
                        <a:lumMod val="20000"/>
                        <a:lumOff val="80000"/>
                      </a:schemeClr>
                    </a:solidFill>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endParaRPr lang="ru-RU" sz="1600" b="0" kern="1200" dirty="0" smtClean="0">
                        <a:solidFill>
                          <a:schemeClr val="tx1"/>
                        </a:solidFill>
                        <a:latin typeface="Lucida Grande CY"/>
                        <a:ea typeface="+mn-ea"/>
                        <a:cs typeface="Lucida Grande CY"/>
                      </a:endParaRPr>
                    </a:p>
                    <a:p>
                      <a:pPr marL="0" marR="0" indent="0" algn="just" defTabSz="914400" rtl="0" eaLnBrk="1" fontAlgn="auto" latinLnBrk="0" hangingPunct="1">
                        <a:lnSpc>
                          <a:spcPct val="115000"/>
                        </a:lnSpc>
                        <a:spcBef>
                          <a:spcPts val="0"/>
                        </a:spcBef>
                        <a:spcAft>
                          <a:spcPts val="0"/>
                        </a:spcAft>
                        <a:buClrTx/>
                        <a:buSzTx/>
                        <a:buFontTx/>
                        <a:buNone/>
                        <a:tabLst/>
                        <a:defRPr/>
                      </a:pPr>
                      <a:r>
                        <a:rPr lang="ru-RU" sz="1600" b="0" kern="1200" dirty="0" smtClean="0">
                          <a:solidFill>
                            <a:schemeClr val="tx1"/>
                          </a:solidFill>
                          <a:latin typeface="Lucida Grande CY"/>
                          <a:ea typeface="+mn-ea"/>
                          <a:cs typeface="Lucida Grande CY"/>
                        </a:rPr>
                        <a:t>BLTWG </a:t>
                      </a:r>
                      <a:r>
                        <a:rPr lang="ru-RU" sz="1600" b="0" kern="1200" dirty="0" err="1" smtClean="0">
                          <a:solidFill>
                            <a:schemeClr val="tx1"/>
                          </a:solidFill>
                          <a:latin typeface="Lucida Grande CY"/>
                          <a:ea typeface="+mn-ea"/>
                          <a:cs typeface="Lucida Grande CY"/>
                        </a:rPr>
                        <a:t>collaborations</a:t>
                      </a:r>
                      <a:r>
                        <a:rPr lang="ru-RU" sz="1600" b="0" kern="1200" dirty="0" smtClean="0">
                          <a:solidFill>
                            <a:schemeClr val="tx1"/>
                          </a:solidFill>
                          <a:latin typeface="Lucida Grande CY"/>
                          <a:ea typeface="+mn-ea"/>
                          <a:cs typeface="Lucida Grande CY"/>
                        </a:rPr>
                        <a:t> </a:t>
                      </a:r>
                      <a:r>
                        <a:rPr lang="ru-RU" sz="1600" b="0" kern="1200" dirty="0" err="1" smtClean="0">
                          <a:solidFill>
                            <a:schemeClr val="tx1"/>
                          </a:solidFill>
                          <a:latin typeface="Lucida Grande CY"/>
                          <a:ea typeface="+mn-ea"/>
                          <a:cs typeface="Lucida Grande CY"/>
                        </a:rPr>
                        <a:t>to</a:t>
                      </a:r>
                      <a:r>
                        <a:rPr lang="ru-RU" sz="1600" b="0" kern="1200" dirty="0" smtClean="0">
                          <a:solidFill>
                            <a:schemeClr val="tx1"/>
                          </a:solidFill>
                          <a:latin typeface="Lucida Grande CY"/>
                          <a:ea typeface="+mn-ea"/>
                          <a:cs typeface="Lucida Grande CY"/>
                        </a:rPr>
                        <a:t> </a:t>
                      </a:r>
                      <a:r>
                        <a:rPr lang="ru-RU" sz="1600" b="0" kern="1200" dirty="0" err="1" smtClean="0">
                          <a:solidFill>
                            <a:schemeClr val="tx1"/>
                          </a:solidFill>
                          <a:latin typeface="Lucida Grande CY"/>
                          <a:ea typeface="+mn-ea"/>
                          <a:cs typeface="Lucida Grande CY"/>
                        </a:rPr>
                        <a:t>examine</a:t>
                      </a:r>
                      <a:r>
                        <a:rPr lang="ru-RU" sz="1600" b="0" kern="1200" baseline="0" dirty="0" smtClean="0">
                          <a:solidFill>
                            <a:schemeClr val="tx1"/>
                          </a:solidFill>
                          <a:latin typeface="Lucida Grande CY"/>
                          <a:ea typeface="+mn-ea"/>
                          <a:cs typeface="Lucida Grande CY"/>
                        </a:rPr>
                        <a:t> </a:t>
                      </a:r>
                      <a:r>
                        <a:rPr lang="ru-RU" sz="1600" b="0" kern="1200" baseline="0" dirty="0" err="1" smtClean="0">
                          <a:solidFill>
                            <a:schemeClr val="tx1"/>
                          </a:solidFill>
                          <a:latin typeface="Lucida Grande CY"/>
                          <a:ea typeface="+mn-ea"/>
                          <a:cs typeface="Lucida Grande CY"/>
                        </a:rPr>
                        <a:t>public</a:t>
                      </a:r>
                      <a:r>
                        <a:rPr lang="ru-RU" sz="1600" b="0" kern="1200" baseline="0" dirty="0" smtClean="0">
                          <a:solidFill>
                            <a:schemeClr val="tx1"/>
                          </a:solidFill>
                          <a:latin typeface="Lucida Grande CY"/>
                          <a:ea typeface="+mn-ea"/>
                          <a:cs typeface="Lucida Grande CY"/>
                        </a:rPr>
                        <a:t> </a:t>
                      </a:r>
                      <a:r>
                        <a:rPr lang="ru-RU" sz="1600" b="0" kern="1200" baseline="0" dirty="0" err="1" smtClean="0">
                          <a:solidFill>
                            <a:schemeClr val="tx1"/>
                          </a:solidFill>
                          <a:latin typeface="Lucida Grande CY"/>
                          <a:ea typeface="+mn-ea"/>
                          <a:cs typeface="Lucida Grande CY"/>
                        </a:rPr>
                        <a:t>participation</a:t>
                      </a:r>
                      <a:r>
                        <a:rPr lang="ru-RU" sz="1600" b="0" kern="1200" baseline="0" dirty="0" smtClean="0">
                          <a:solidFill>
                            <a:schemeClr val="tx1"/>
                          </a:solidFill>
                          <a:latin typeface="Lucida Grande CY"/>
                          <a:ea typeface="+mn-ea"/>
                          <a:cs typeface="Lucida Grande CY"/>
                        </a:rPr>
                        <a:t> </a:t>
                      </a:r>
                      <a:r>
                        <a:rPr lang="ru-RU" sz="1600" b="0" kern="1200" baseline="0" dirty="0" err="1" smtClean="0">
                          <a:solidFill>
                            <a:schemeClr val="tx1"/>
                          </a:solidFill>
                          <a:latin typeface="Lucida Grande CY"/>
                          <a:ea typeface="+mn-ea"/>
                          <a:cs typeface="Lucida Grande CY"/>
                        </a:rPr>
                        <a:t>in</a:t>
                      </a:r>
                      <a:r>
                        <a:rPr lang="ru-RU" sz="1600" b="0" kern="1200" baseline="0" dirty="0" smtClean="0">
                          <a:solidFill>
                            <a:schemeClr val="tx1"/>
                          </a:solidFill>
                          <a:latin typeface="Lucida Grande CY"/>
                          <a:ea typeface="+mn-ea"/>
                          <a:cs typeface="Lucida Grande CY"/>
                        </a:rPr>
                        <a:t> </a:t>
                      </a:r>
                      <a:r>
                        <a:rPr lang="ru-RU" sz="1600" b="0" kern="1200" baseline="0" dirty="0" err="1" smtClean="0">
                          <a:solidFill>
                            <a:schemeClr val="tx1"/>
                          </a:solidFill>
                          <a:latin typeface="Lucida Grande CY"/>
                          <a:ea typeface="+mn-ea"/>
                          <a:cs typeface="Lucida Grande CY"/>
                        </a:rPr>
                        <a:t>depth</a:t>
                      </a:r>
                      <a:endParaRPr lang="ru-RU" sz="1600" b="0" kern="1200" baseline="0" dirty="0" smtClean="0">
                        <a:solidFill>
                          <a:schemeClr val="tx1"/>
                        </a:solidFill>
                        <a:latin typeface="Lucida Grande CY"/>
                        <a:ea typeface="+mn-ea"/>
                        <a:cs typeface="Lucida Grande CY"/>
                      </a:endParaRPr>
                    </a:p>
                  </a:txBody>
                  <a:tcPr marL="68580" marR="68580" marT="0" marB="0">
                    <a:solidFill>
                      <a:schemeClr val="accent1">
                        <a:lumMod val="20000"/>
                        <a:lumOff val="80000"/>
                      </a:schemeClr>
                    </a:solidFill>
                  </a:tcPr>
                </a:tc>
                <a:tc>
                  <a:txBody>
                    <a:bodyPr/>
                    <a:lstStyle/>
                    <a:p>
                      <a:pPr algn="ctr">
                        <a:lnSpc>
                          <a:spcPct val="115000"/>
                        </a:lnSpc>
                        <a:spcAft>
                          <a:spcPts val="0"/>
                        </a:spcAft>
                      </a:pPr>
                      <a:endParaRPr lang="ru-RU" sz="1400" kern="1200" dirty="0" smtClean="0">
                        <a:solidFill>
                          <a:schemeClr val="tx1"/>
                        </a:solidFill>
                        <a:latin typeface="Lucida Grande CY"/>
                        <a:ea typeface="+mn-ea"/>
                        <a:cs typeface="Lucida Grande CY"/>
                      </a:endParaRPr>
                    </a:p>
                    <a:p>
                      <a:pPr algn="ctr">
                        <a:lnSpc>
                          <a:spcPct val="115000"/>
                        </a:lnSpc>
                        <a:spcAft>
                          <a:spcPts val="0"/>
                        </a:spcAft>
                      </a:pPr>
                      <a:r>
                        <a:rPr lang="ru-RU" sz="1400" kern="1200" dirty="0" err="1" smtClean="0">
                          <a:solidFill>
                            <a:schemeClr val="tx1"/>
                          </a:solidFill>
                          <a:latin typeface="Lucida Grande CY"/>
                          <a:ea typeface="+mn-ea"/>
                          <a:cs typeface="Lucida Grande CY"/>
                        </a:rPr>
                        <a:t>March</a:t>
                      </a:r>
                      <a:r>
                        <a:rPr lang="ru-RU" sz="1400" kern="1200" dirty="0" smtClean="0">
                          <a:solidFill>
                            <a:schemeClr val="tx1"/>
                          </a:solidFill>
                          <a:latin typeface="Lucida Grande CY"/>
                          <a:ea typeface="+mn-ea"/>
                          <a:cs typeface="Lucida Grande CY"/>
                        </a:rPr>
                        <a:t>, 2018 (</a:t>
                      </a:r>
                      <a:r>
                        <a:rPr lang="ru-RU" sz="1400" kern="1200" dirty="0" err="1" smtClean="0">
                          <a:solidFill>
                            <a:schemeClr val="tx1"/>
                          </a:solidFill>
                          <a:latin typeface="Lucida Grande CY"/>
                          <a:ea typeface="+mn-ea"/>
                          <a:cs typeface="Lucida Grande CY"/>
                        </a:rPr>
                        <a:t>Vienna</a:t>
                      </a:r>
                      <a:r>
                        <a:rPr lang="ru-RU" sz="1400" kern="1200" dirty="0" smtClean="0">
                          <a:solidFill>
                            <a:schemeClr val="tx1"/>
                          </a:solidFill>
                          <a:latin typeface="Lucida Grande CY"/>
                          <a:ea typeface="+mn-ea"/>
                          <a:cs typeface="Lucida Grande CY"/>
                        </a:rPr>
                        <a:t> </a:t>
                      </a:r>
                      <a:r>
                        <a:rPr lang="ru-RU" sz="1400" kern="1200" dirty="0" err="1" smtClean="0">
                          <a:solidFill>
                            <a:schemeClr val="tx1"/>
                          </a:solidFill>
                          <a:latin typeface="Lucida Grande CY"/>
                          <a:ea typeface="+mn-ea"/>
                          <a:cs typeface="Lucida Grande CY"/>
                        </a:rPr>
                        <a:t>plenary</a:t>
                      </a:r>
                      <a:r>
                        <a:rPr lang="ru-RU" sz="1400" kern="1200" dirty="0" smtClean="0">
                          <a:solidFill>
                            <a:schemeClr val="tx1"/>
                          </a:solidFill>
                          <a:latin typeface="Lucida Grande CY"/>
                          <a:ea typeface="+mn-ea"/>
                          <a:cs typeface="Lucida Grande CY"/>
                        </a:rPr>
                        <a:t>)</a:t>
                      </a:r>
                    </a:p>
                    <a:p>
                      <a:pPr marL="0" marR="0" indent="0" algn="ctr" defTabSz="914400" rtl="0" eaLnBrk="1" fontAlgn="auto" latinLnBrk="0" hangingPunct="1">
                        <a:lnSpc>
                          <a:spcPct val="115000"/>
                        </a:lnSpc>
                        <a:spcBef>
                          <a:spcPts val="0"/>
                        </a:spcBef>
                        <a:spcAft>
                          <a:spcPts val="0"/>
                        </a:spcAft>
                        <a:buClrTx/>
                        <a:buSzTx/>
                        <a:buFontTx/>
                        <a:buNone/>
                        <a:tabLst/>
                        <a:defRPr/>
                      </a:pPr>
                      <a:r>
                        <a:rPr lang="ru-RU" sz="1400" kern="1200" dirty="0" smtClean="0">
                          <a:solidFill>
                            <a:schemeClr val="tx1"/>
                          </a:solidFill>
                          <a:latin typeface="Lucida Grande CY"/>
                          <a:ea typeface="+mn-ea"/>
                          <a:cs typeface="Lucida Grande CY"/>
                        </a:rPr>
                        <a:t>May,2018</a:t>
                      </a:r>
                      <a:r>
                        <a:rPr lang="ru-RU" sz="1400" kern="1200" baseline="0" dirty="0" smtClean="0">
                          <a:solidFill>
                            <a:schemeClr val="tx1"/>
                          </a:solidFill>
                          <a:latin typeface="Lucida Grande CY"/>
                          <a:ea typeface="+mn-ea"/>
                          <a:cs typeface="Lucida Grande CY"/>
                        </a:rPr>
                        <a:t> </a:t>
                      </a:r>
                      <a:r>
                        <a:rPr lang="ru-RU" sz="1400" kern="1200" dirty="0" smtClean="0">
                          <a:solidFill>
                            <a:schemeClr val="tx1"/>
                          </a:solidFill>
                          <a:latin typeface="Lucida Grande CY"/>
                          <a:ea typeface="+mn-ea"/>
                          <a:cs typeface="Lucida Grande CY"/>
                        </a:rPr>
                        <a:t> (GIFT </a:t>
                      </a:r>
                      <a:r>
                        <a:rPr lang="ru-RU" sz="1400" kern="1200" dirty="0" err="1" smtClean="0">
                          <a:solidFill>
                            <a:schemeClr val="tx1"/>
                          </a:solidFill>
                          <a:latin typeface="Lucida Grande CY"/>
                          <a:ea typeface="+mn-ea"/>
                          <a:cs typeface="Lucida Grande CY"/>
                        </a:rPr>
                        <a:t>seminar</a:t>
                      </a:r>
                      <a:r>
                        <a:rPr lang="ru-RU" sz="1400" kern="1200" dirty="0" smtClean="0">
                          <a:solidFill>
                            <a:schemeClr val="tx1"/>
                          </a:solidFill>
                          <a:latin typeface="Lucida Grande CY"/>
                          <a:ea typeface="+mn-ea"/>
                          <a:cs typeface="Lucida Grande CY"/>
                        </a:rPr>
                        <a:t>,</a:t>
                      </a:r>
                      <a:r>
                        <a:rPr lang="ru-RU" sz="1400" kern="1200" baseline="0" dirty="0" smtClean="0">
                          <a:solidFill>
                            <a:schemeClr val="tx1"/>
                          </a:solidFill>
                          <a:latin typeface="Lucida Grande CY"/>
                          <a:ea typeface="+mn-ea"/>
                          <a:cs typeface="Lucida Grande CY"/>
                        </a:rPr>
                        <a:t> </a:t>
                      </a:r>
                      <a:r>
                        <a:rPr lang="ru-RU" sz="1400" kern="1200" baseline="0" dirty="0" err="1" smtClean="0">
                          <a:solidFill>
                            <a:schemeClr val="tx1"/>
                          </a:solidFill>
                          <a:latin typeface="Lucida Grande CY"/>
                          <a:ea typeface="+mn-ea"/>
                          <a:cs typeface="Lucida Grande CY"/>
                        </a:rPr>
                        <a:t>Zagreb</a:t>
                      </a:r>
                      <a:r>
                        <a:rPr lang="ru-RU" sz="1400" kern="1200" baseline="0" dirty="0" smtClean="0">
                          <a:solidFill>
                            <a:schemeClr val="tx1"/>
                          </a:solidFill>
                          <a:latin typeface="Lucida Grande CY"/>
                          <a:ea typeface="+mn-ea"/>
                          <a:cs typeface="Lucida Grande CY"/>
                        </a:rPr>
                        <a:t>)</a:t>
                      </a:r>
                      <a:endParaRPr lang="ru-RU" sz="1400" kern="1200" dirty="0" smtClean="0">
                        <a:solidFill>
                          <a:schemeClr val="tx1"/>
                        </a:solidFill>
                        <a:latin typeface="Lucida Grande CY"/>
                        <a:ea typeface="+mn-ea"/>
                        <a:cs typeface="Lucida Grande CY"/>
                      </a:endParaRPr>
                    </a:p>
                    <a:p>
                      <a:pPr marL="0" marR="0" indent="0" algn="ctr" defTabSz="914400" rtl="0" eaLnBrk="1" fontAlgn="auto" latinLnBrk="0" hangingPunct="1">
                        <a:lnSpc>
                          <a:spcPct val="115000"/>
                        </a:lnSpc>
                        <a:spcBef>
                          <a:spcPts val="0"/>
                        </a:spcBef>
                        <a:spcAft>
                          <a:spcPts val="0"/>
                        </a:spcAft>
                        <a:buClrTx/>
                        <a:buSzTx/>
                        <a:buFontTx/>
                        <a:buNone/>
                        <a:tabLst/>
                        <a:defRPr/>
                      </a:pPr>
                      <a:r>
                        <a:rPr lang="ru-RU" sz="1400" kern="1200" dirty="0" err="1" smtClean="0">
                          <a:solidFill>
                            <a:schemeClr val="tx1"/>
                          </a:solidFill>
                          <a:latin typeface="Lucida Grande CY"/>
                          <a:ea typeface="+mn-ea"/>
                          <a:cs typeface="Lucida Grande CY"/>
                        </a:rPr>
                        <a:t>September</a:t>
                      </a:r>
                      <a:r>
                        <a:rPr lang="ru-RU" sz="1400" kern="1200" dirty="0" smtClean="0">
                          <a:solidFill>
                            <a:schemeClr val="tx1"/>
                          </a:solidFill>
                          <a:latin typeface="Lucida Grande CY"/>
                          <a:ea typeface="+mn-ea"/>
                          <a:cs typeface="Lucida Grande CY"/>
                        </a:rPr>
                        <a:t>, 2018 (</a:t>
                      </a:r>
                      <a:r>
                        <a:rPr lang="ru-RU" sz="1400" kern="1200" dirty="0" err="1" smtClean="0">
                          <a:solidFill>
                            <a:schemeClr val="tx1"/>
                          </a:solidFill>
                          <a:latin typeface="Lucida Grande CY"/>
                          <a:ea typeface="+mn-ea"/>
                          <a:cs typeface="Lucida Grande CY"/>
                        </a:rPr>
                        <a:t>Russia</a:t>
                      </a:r>
                      <a:r>
                        <a:rPr lang="ru-RU" sz="1400" kern="1200" dirty="0" smtClean="0">
                          <a:solidFill>
                            <a:schemeClr val="tx1"/>
                          </a:solidFill>
                          <a:latin typeface="Lucida Grande CY"/>
                          <a:ea typeface="+mn-ea"/>
                          <a:cs typeface="Lucida Grande CY"/>
                        </a:rPr>
                        <a:t>)</a:t>
                      </a:r>
                    </a:p>
                    <a:p>
                      <a:pPr algn="ctr">
                        <a:lnSpc>
                          <a:spcPct val="115000"/>
                        </a:lnSpc>
                        <a:spcAft>
                          <a:spcPts val="0"/>
                        </a:spcAft>
                      </a:pPr>
                      <a:r>
                        <a:rPr lang="ru-RU" sz="1400" kern="1200" dirty="0" err="1" smtClean="0">
                          <a:solidFill>
                            <a:schemeClr val="tx1"/>
                          </a:solidFill>
                          <a:latin typeface="Lucida Grande CY"/>
                          <a:ea typeface="+mn-ea"/>
                          <a:cs typeface="Lucida Grande CY"/>
                        </a:rPr>
                        <a:t>Oc</a:t>
                      </a:r>
                      <a:r>
                        <a:rPr lang="ru-RU" sz="1400" kern="1200" baseline="0" dirty="0" err="1" smtClean="0">
                          <a:solidFill>
                            <a:schemeClr val="tx1"/>
                          </a:solidFill>
                          <a:latin typeface="Lucida Grande CY"/>
                          <a:ea typeface="+mn-ea"/>
                          <a:cs typeface="Lucida Grande CY"/>
                        </a:rPr>
                        <a:t>t</a:t>
                      </a:r>
                      <a:r>
                        <a:rPr lang="ru-RU" sz="1400" kern="1200" baseline="0" dirty="0" smtClean="0">
                          <a:solidFill>
                            <a:schemeClr val="tx1"/>
                          </a:solidFill>
                          <a:latin typeface="Lucida Grande CY"/>
                          <a:ea typeface="+mn-ea"/>
                          <a:cs typeface="Lucida Grande CY"/>
                        </a:rPr>
                        <a:t>, 2018 (</a:t>
                      </a:r>
                      <a:r>
                        <a:rPr lang="ru-RU" sz="1400" kern="1200" baseline="0" dirty="0" err="1" smtClean="0">
                          <a:solidFill>
                            <a:schemeClr val="tx1"/>
                          </a:solidFill>
                          <a:latin typeface="Lucida Grande CY"/>
                          <a:ea typeface="+mn-ea"/>
                          <a:cs typeface="Lucida Grande CY"/>
                        </a:rPr>
                        <a:t>study</a:t>
                      </a:r>
                      <a:r>
                        <a:rPr lang="ru-RU" sz="1400" kern="1200" baseline="0" dirty="0" smtClean="0">
                          <a:solidFill>
                            <a:schemeClr val="tx1"/>
                          </a:solidFill>
                          <a:latin typeface="Lucida Grande CY"/>
                          <a:ea typeface="+mn-ea"/>
                          <a:cs typeface="Lucida Grande CY"/>
                        </a:rPr>
                        <a:t> </a:t>
                      </a:r>
                      <a:r>
                        <a:rPr lang="ru-RU" sz="1400" kern="1200" baseline="0" dirty="0" err="1" smtClean="0">
                          <a:solidFill>
                            <a:schemeClr val="tx1"/>
                          </a:solidFill>
                          <a:latin typeface="Lucida Grande CY"/>
                          <a:ea typeface="+mn-ea"/>
                          <a:cs typeface="Lucida Grande CY"/>
                        </a:rPr>
                        <a:t>visit</a:t>
                      </a:r>
                      <a:r>
                        <a:rPr lang="ru-RU" sz="1400" kern="1200" baseline="0" dirty="0" smtClean="0">
                          <a:solidFill>
                            <a:schemeClr val="tx1"/>
                          </a:solidFill>
                          <a:latin typeface="Lucida Grande CY"/>
                          <a:ea typeface="+mn-ea"/>
                          <a:cs typeface="Lucida Grande CY"/>
                        </a:rPr>
                        <a:t> </a:t>
                      </a:r>
                      <a:r>
                        <a:rPr lang="ru-RU" sz="1400" kern="1200" baseline="0" dirty="0" err="1" smtClean="0">
                          <a:solidFill>
                            <a:schemeClr val="tx1"/>
                          </a:solidFill>
                          <a:latin typeface="Lucida Grande CY"/>
                          <a:ea typeface="+mn-ea"/>
                          <a:cs typeface="Lucida Grande CY"/>
                        </a:rPr>
                        <a:t>with</a:t>
                      </a:r>
                      <a:r>
                        <a:rPr lang="ru-RU" sz="1400" kern="1200" baseline="0" dirty="0" smtClean="0">
                          <a:solidFill>
                            <a:schemeClr val="tx1"/>
                          </a:solidFill>
                          <a:latin typeface="Lucida Grande CY"/>
                          <a:ea typeface="+mn-ea"/>
                          <a:cs typeface="Lucida Grande CY"/>
                        </a:rPr>
                        <a:t> GIFT </a:t>
                      </a:r>
                      <a:r>
                        <a:rPr lang="ru-RU" sz="1400" kern="1200" baseline="0" dirty="0" err="1" smtClean="0">
                          <a:solidFill>
                            <a:schemeClr val="tx1"/>
                          </a:solidFill>
                          <a:latin typeface="Lucida Grande CY"/>
                          <a:ea typeface="+mn-ea"/>
                          <a:cs typeface="Lucida Grande CY"/>
                        </a:rPr>
                        <a:t>to</a:t>
                      </a:r>
                      <a:r>
                        <a:rPr lang="ru-RU" sz="1400" kern="1200" baseline="0" dirty="0" smtClean="0">
                          <a:solidFill>
                            <a:schemeClr val="tx1"/>
                          </a:solidFill>
                          <a:latin typeface="Lucida Grande CY"/>
                          <a:ea typeface="+mn-ea"/>
                          <a:cs typeface="Lucida Grande CY"/>
                        </a:rPr>
                        <a:t> </a:t>
                      </a:r>
                      <a:r>
                        <a:rPr lang="ru-RU" sz="1400" kern="1200" baseline="0" dirty="0" err="1" smtClean="0">
                          <a:solidFill>
                            <a:schemeClr val="tx1"/>
                          </a:solidFill>
                          <a:latin typeface="Lucida Grande CY"/>
                          <a:ea typeface="+mn-ea"/>
                          <a:cs typeface="Lucida Grande CY"/>
                        </a:rPr>
                        <a:t>Portugal</a:t>
                      </a:r>
                      <a:r>
                        <a:rPr lang="ru-RU" sz="1400" kern="1200" baseline="0" dirty="0" smtClean="0">
                          <a:solidFill>
                            <a:schemeClr val="tx1"/>
                          </a:solidFill>
                          <a:latin typeface="Lucida Grande CY"/>
                          <a:ea typeface="+mn-ea"/>
                          <a:cs typeface="Lucida Grande CY"/>
                        </a:rPr>
                        <a:t>)</a:t>
                      </a:r>
                      <a:endParaRPr lang="ru-RU" sz="1400" kern="1200" dirty="0" smtClean="0">
                        <a:solidFill>
                          <a:schemeClr val="tx1"/>
                        </a:solidFill>
                        <a:latin typeface="Lucida Grande CY"/>
                        <a:ea typeface="+mn-ea"/>
                        <a:cs typeface="Lucida Grande CY"/>
                      </a:endParaRPr>
                    </a:p>
                    <a:p>
                      <a:pPr algn="ctr">
                        <a:lnSpc>
                          <a:spcPct val="115000"/>
                        </a:lnSpc>
                        <a:spcAft>
                          <a:spcPts val="0"/>
                        </a:spcAft>
                      </a:pPr>
                      <a:r>
                        <a:rPr lang="ru-RU" sz="1400" kern="1200" dirty="0" err="1" smtClean="0">
                          <a:solidFill>
                            <a:schemeClr val="tx1"/>
                          </a:solidFill>
                          <a:latin typeface="Lucida Grande CY"/>
                          <a:ea typeface="+mn-ea"/>
                          <a:cs typeface="Lucida Grande CY"/>
                        </a:rPr>
                        <a:t>March</a:t>
                      </a:r>
                      <a:r>
                        <a:rPr lang="ru-RU" sz="1400" kern="1200" dirty="0" smtClean="0">
                          <a:solidFill>
                            <a:schemeClr val="tx1"/>
                          </a:solidFill>
                          <a:latin typeface="Lucida Grande CY"/>
                          <a:ea typeface="+mn-ea"/>
                          <a:cs typeface="Lucida Grande CY"/>
                        </a:rPr>
                        <a:t> 2019</a:t>
                      </a:r>
                      <a:r>
                        <a:rPr lang="ru-RU" sz="1400" kern="1200" baseline="0" dirty="0" smtClean="0">
                          <a:solidFill>
                            <a:schemeClr val="tx1"/>
                          </a:solidFill>
                          <a:latin typeface="Lucida Grande CY"/>
                          <a:ea typeface="+mn-ea"/>
                          <a:cs typeface="Lucida Grande CY"/>
                        </a:rPr>
                        <a:t> (</a:t>
                      </a:r>
                      <a:r>
                        <a:rPr lang="ru-RU" sz="1400" kern="1200" dirty="0" err="1" smtClean="0">
                          <a:solidFill>
                            <a:schemeClr val="tx1"/>
                          </a:solidFill>
                          <a:latin typeface="Lucida Grande CY"/>
                          <a:ea typeface="+mn-ea"/>
                          <a:cs typeface="Lucida Grande CY"/>
                        </a:rPr>
                        <a:t>Uzbekistan</a:t>
                      </a:r>
                      <a:r>
                        <a:rPr lang="ru-RU" sz="1400" kern="1200" dirty="0" smtClean="0">
                          <a:solidFill>
                            <a:schemeClr val="tx1"/>
                          </a:solidFill>
                          <a:latin typeface="Lucida Grande CY"/>
                          <a:ea typeface="+mn-ea"/>
                          <a:cs typeface="Lucida Grande CY"/>
                        </a:rPr>
                        <a:t> </a:t>
                      </a:r>
                      <a:r>
                        <a:rPr lang="ru-RU" sz="1400" kern="1200" dirty="0" err="1" smtClean="0">
                          <a:solidFill>
                            <a:schemeClr val="tx1"/>
                          </a:solidFill>
                          <a:latin typeface="Lucida Grande CY"/>
                          <a:ea typeface="+mn-ea"/>
                          <a:cs typeface="Lucida Grande CY"/>
                        </a:rPr>
                        <a:t>plenary</a:t>
                      </a:r>
                      <a:r>
                        <a:rPr lang="ru-RU" sz="1400" kern="1200" dirty="0" smtClean="0">
                          <a:solidFill>
                            <a:schemeClr val="tx1"/>
                          </a:solidFill>
                          <a:latin typeface="Lucida Grande CY"/>
                          <a:ea typeface="+mn-ea"/>
                          <a:cs typeface="Lucida Grande CY"/>
                        </a:rPr>
                        <a:t>)</a:t>
                      </a:r>
                    </a:p>
                  </a:txBody>
                  <a:tcPr marL="68580" marR="68580" marT="0" marB="0">
                    <a:solidFill>
                      <a:schemeClr val="accent1">
                        <a:lumMod val="20000"/>
                        <a:lumOff val="80000"/>
                      </a:schemeClr>
                    </a:solidFill>
                  </a:tcPr>
                </a:tc>
              </a:tr>
              <a:tr h="1039996">
                <a:tc>
                  <a:txBody>
                    <a:bodyPr/>
                    <a:lstStyle/>
                    <a:p>
                      <a:r>
                        <a:rPr lang="ru-RU" sz="1600" kern="1200" dirty="0" smtClean="0">
                          <a:solidFill>
                            <a:schemeClr val="tx1"/>
                          </a:solidFill>
                          <a:latin typeface="Lucida Grande CY"/>
                          <a:ea typeface="+mn-ea"/>
                          <a:cs typeface="Lucida Grande CY"/>
                        </a:rPr>
                        <a:t>3</a:t>
                      </a:r>
                      <a:endParaRPr lang="ru-RU" sz="1600" kern="1200" dirty="0">
                        <a:solidFill>
                          <a:schemeClr val="tx1"/>
                        </a:solidFill>
                        <a:latin typeface="Lucida Grande CY"/>
                        <a:ea typeface="+mn-ea"/>
                        <a:cs typeface="Lucida Grande CY"/>
                      </a:endParaRPr>
                    </a:p>
                  </a:txBody>
                  <a:tcPr>
                    <a:solidFill>
                      <a:schemeClr val="accent1">
                        <a:lumMod val="20000"/>
                        <a:lumOff val="80000"/>
                      </a:schemeClr>
                    </a:solidFill>
                  </a:tcPr>
                </a:tc>
                <a:tc>
                  <a:txBody>
                    <a:bodyPr/>
                    <a:lstStyle/>
                    <a:p>
                      <a:pPr algn="just">
                        <a:lnSpc>
                          <a:spcPct val="115000"/>
                        </a:lnSpc>
                        <a:spcAft>
                          <a:spcPts val="0"/>
                        </a:spcAft>
                      </a:pPr>
                      <a:r>
                        <a:rPr lang="ru-RU" sz="1600" b="0" kern="1200" dirty="0" smtClean="0">
                          <a:solidFill>
                            <a:schemeClr val="tx1"/>
                          </a:solidFill>
                          <a:latin typeface="Lucida Grande CY"/>
                          <a:ea typeface="+mn-ea"/>
                          <a:cs typeface="Lucida Grande CY"/>
                        </a:rPr>
                        <a:t>BLTWG </a:t>
                      </a:r>
                      <a:r>
                        <a:rPr lang="ru-RU" sz="1600" b="0" kern="1200" dirty="0" err="1" smtClean="0">
                          <a:solidFill>
                            <a:schemeClr val="tx1"/>
                          </a:solidFill>
                          <a:latin typeface="Lucida Grande CY"/>
                          <a:ea typeface="+mn-ea"/>
                          <a:cs typeface="Lucida Grande CY"/>
                        </a:rPr>
                        <a:t>determined</a:t>
                      </a:r>
                      <a:r>
                        <a:rPr lang="ru-RU" sz="1600" b="0" kern="1200" dirty="0" smtClean="0">
                          <a:solidFill>
                            <a:schemeClr val="tx1"/>
                          </a:solidFill>
                          <a:latin typeface="Lucida Grande CY"/>
                          <a:ea typeface="+mn-ea"/>
                          <a:cs typeface="Lucida Grande CY"/>
                        </a:rPr>
                        <a:t> </a:t>
                      </a:r>
                      <a:r>
                        <a:rPr lang="ru-RU" sz="1600" b="0" kern="1200" dirty="0" err="1" smtClean="0">
                          <a:solidFill>
                            <a:schemeClr val="tx1"/>
                          </a:solidFill>
                          <a:latin typeface="Lucida Grande CY"/>
                          <a:ea typeface="+mn-ea"/>
                          <a:cs typeface="Lucida Grande CY"/>
                        </a:rPr>
                        <a:t>outline</a:t>
                      </a:r>
                      <a:r>
                        <a:rPr lang="ru-RU" sz="1600" b="0" kern="1200" dirty="0" smtClean="0">
                          <a:solidFill>
                            <a:schemeClr val="tx1"/>
                          </a:solidFill>
                          <a:latin typeface="Lucida Grande CY"/>
                          <a:ea typeface="+mn-ea"/>
                          <a:cs typeface="Lucida Grande CY"/>
                        </a:rPr>
                        <a:t> </a:t>
                      </a:r>
                      <a:r>
                        <a:rPr lang="ru-RU" sz="1600" b="0" kern="1200" dirty="0" err="1" smtClean="0">
                          <a:solidFill>
                            <a:schemeClr val="tx1"/>
                          </a:solidFill>
                          <a:latin typeface="Lucida Grande CY"/>
                          <a:ea typeface="+mn-ea"/>
                          <a:cs typeface="Lucida Grande CY"/>
                        </a:rPr>
                        <a:t>and</a:t>
                      </a:r>
                      <a:r>
                        <a:rPr lang="ru-RU" sz="1600" b="0" kern="1200" dirty="0" smtClean="0">
                          <a:solidFill>
                            <a:schemeClr val="tx1"/>
                          </a:solidFill>
                          <a:latin typeface="Lucida Grande CY"/>
                          <a:ea typeface="+mn-ea"/>
                          <a:cs typeface="Lucida Grande CY"/>
                        </a:rPr>
                        <a:t> </a:t>
                      </a:r>
                      <a:r>
                        <a:rPr lang="ru-RU" sz="1600" b="0" kern="1200" dirty="0" err="1" smtClean="0">
                          <a:solidFill>
                            <a:schemeClr val="tx1"/>
                          </a:solidFill>
                          <a:latin typeface="Lucida Grande CY"/>
                          <a:ea typeface="+mn-ea"/>
                          <a:cs typeface="Lucida Grande CY"/>
                        </a:rPr>
                        <a:t>topic</a:t>
                      </a:r>
                      <a:r>
                        <a:rPr lang="ru-RU" sz="1600" b="0" kern="1200" dirty="0" smtClean="0">
                          <a:solidFill>
                            <a:schemeClr val="tx1"/>
                          </a:solidFill>
                          <a:latin typeface="Lucida Grande CY"/>
                          <a:ea typeface="+mn-ea"/>
                          <a:cs typeface="Lucida Grande CY"/>
                        </a:rPr>
                        <a:t> </a:t>
                      </a:r>
                      <a:r>
                        <a:rPr lang="ru-RU" sz="1600" b="0" kern="1200" dirty="0" err="1" smtClean="0">
                          <a:solidFill>
                            <a:schemeClr val="tx1"/>
                          </a:solidFill>
                          <a:latin typeface="Lucida Grande CY"/>
                          <a:ea typeface="+mn-ea"/>
                          <a:cs typeface="Lucida Grande CY"/>
                        </a:rPr>
                        <a:t>focus</a:t>
                      </a:r>
                      <a:r>
                        <a:rPr lang="ru-RU" sz="1600" b="0" kern="1200" dirty="0" smtClean="0">
                          <a:solidFill>
                            <a:schemeClr val="tx1"/>
                          </a:solidFill>
                          <a:latin typeface="Lucida Grande CY"/>
                          <a:ea typeface="+mn-ea"/>
                          <a:cs typeface="Lucida Grande CY"/>
                        </a:rPr>
                        <a:t> </a:t>
                      </a:r>
                      <a:r>
                        <a:rPr lang="ru-RU" sz="1600" b="0" kern="1200" dirty="0" err="1" smtClean="0">
                          <a:solidFill>
                            <a:schemeClr val="tx1"/>
                          </a:solidFill>
                          <a:latin typeface="Lucida Grande CY"/>
                          <a:ea typeface="+mn-ea"/>
                          <a:cs typeface="Lucida Grande CY"/>
                        </a:rPr>
                        <a:t>of</a:t>
                      </a:r>
                      <a:r>
                        <a:rPr lang="ru-RU" sz="1600" b="0" kern="1200" dirty="0" smtClean="0">
                          <a:solidFill>
                            <a:schemeClr val="tx1"/>
                          </a:solidFill>
                          <a:latin typeface="Lucida Grande CY"/>
                          <a:ea typeface="+mn-ea"/>
                          <a:cs typeface="Lucida Grande CY"/>
                        </a:rPr>
                        <a:t> </a:t>
                      </a:r>
                      <a:r>
                        <a:rPr lang="ru-RU" sz="1600" b="0" kern="1200" dirty="0" err="1" smtClean="0">
                          <a:solidFill>
                            <a:schemeClr val="tx1"/>
                          </a:solidFill>
                          <a:latin typeface="Lucida Grande CY"/>
                          <a:ea typeface="+mn-ea"/>
                          <a:cs typeface="Lucida Grande CY"/>
                        </a:rPr>
                        <a:t>knowledge</a:t>
                      </a:r>
                      <a:r>
                        <a:rPr lang="ru-RU" sz="1600" b="0" kern="1200" dirty="0" smtClean="0">
                          <a:solidFill>
                            <a:schemeClr val="tx1"/>
                          </a:solidFill>
                          <a:latin typeface="Lucida Grande CY"/>
                          <a:ea typeface="+mn-ea"/>
                          <a:cs typeface="Lucida Grande CY"/>
                        </a:rPr>
                        <a:t> </a:t>
                      </a:r>
                      <a:r>
                        <a:rPr lang="ru-RU" sz="1600" b="0" kern="1200" dirty="0" err="1" smtClean="0">
                          <a:solidFill>
                            <a:schemeClr val="tx1"/>
                          </a:solidFill>
                          <a:latin typeface="Lucida Grande CY"/>
                          <a:ea typeface="+mn-ea"/>
                          <a:cs typeface="Lucida Grande CY"/>
                        </a:rPr>
                        <a:t>product</a:t>
                      </a:r>
                      <a:r>
                        <a:rPr lang="ru-RU" sz="1600" b="0" kern="1200" dirty="0" smtClean="0">
                          <a:solidFill>
                            <a:schemeClr val="tx1"/>
                          </a:solidFill>
                          <a:latin typeface="Lucida Grande CY"/>
                          <a:ea typeface="+mn-ea"/>
                          <a:cs typeface="Lucida Grande CY"/>
                        </a:rPr>
                        <a:t> </a:t>
                      </a:r>
                      <a:r>
                        <a:rPr lang="ru-RU" sz="1600" b="0" kern="1200" dirty="0" err="1" smtClean="0">
                          <a:solidFill>
                            <a:schemeClr val="tx1"/>
                          </a:solidFill>
                          <a:latin typeface="Lucida Grande CY"/>
                          <a:ea typeface="+mn-ea"/>
                          <a:cs typeface="Lucida Grande CY"/>
                        </a:rPr>
                        <a:t>to</a:t>
                      </a:r>
                      <a:r>
                        <a:rPr lang="ru-RU" sz="1600" b="0" kern="1200" dirty="0" smtClean="0">
                          <a:solidFill>
                            <a:schemeClr val="tx1"/>
                          </a:solidFill>
                          <a:latin typeface="Lucida Grande CY"/>
                          <a:ea typeface="+mn-ea"/>
                          <a:cs typeface="Lucida Grande CY"/>
                        </a:rPr>
                        <a:t> </a:t>
                      </a:r>
                      <a:r>
                        <a:rPr lang="ru-RU" sz="1600" b="0" kern="1200" dirty="0" err="1" smtClean="0">
                          <a:solidFill>
                            <a:schemeClr val="tx1"/>
                          </a:solidFill>
                          <a:latin typeface="Lucida Grande CY"/>
                          <a:ea typeface="+mn-ea"/>
                          <a:cs typeface="Lucida Grande CY"/>
                        </a:rPr>
                        <a:t>support</a:t>
                      </a:r>
                      <a:r>
                        <a:rPr lang="ru-RU" sz="1600" b="0" kern="1200" dirty="0" smtClean="0">
                          <a:solidFill>
                            <a:schemeClr val="tx1"/>
                          </a:solidFill>
                          <a:latin typeface="Lucida Grande CY"/>
                          <a:ea typeface="+mn-ea"/>
                          <a:cs typeface="Lucida Grande CY"/>
                        </a:rPr>
                        <a:t> </a:t>
                      </a:r>
                      <a:r>
                        <a:rPr lang="ru-RU" sz="1600" b="0" kern="1200" dirty="0" err="1" smtClean="0">
                          <a:solidFill>
                            <a:schemeClr val="tx1"/>
                          </a:solidFill>
                          <a:latin typeface="Lucida Grande CY"/>
                          <a:ea typeface="+mn-ea"/>
                          <a:cs typeface="Lucida Grande CY"/>
                        </a:rPr>
                        <a:t>reforms</a:t>
                      </a:r>
                      <a:endParaRPr lang="ru-RU" sz="1600" b="0" kern="1200" dirty="0">
                        <a:solidFill>
                          <a:schemeClr val="tx1"/>
                        </a:solidFill>
                        <a:latin typeface="Lucida Grande CY"/>
                        <a:ea typeface="+mn-ea"/>
                        <a:cs typeface="Lucida Grande CY"/>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ru-RU" sz="1400" b="0" kern="1200" dirty="0" smtClean="0">
                          <a:solidFill>
                            <a:schemeClr val="tx1"/>
                          </a:solidFill>
                          <a:latin typeface="Lucida Grande CY"/>
                          <a:ea typeface="+mn-ea"/>
                          <a:cs typeface="Lucida Grande CY"/>
                        </a:rPr>
                        <a:t>22 </a:t>
                      </a:r>
                      <a:r>
                        <a:rPr lang="ru-RU" sz="1400" b="0" kern="1200" dirty="0" err="1" smtClean="0">
                          <a:solidFill>
                            <a:schemeClr val="tx1"/>
                          </a:solidFill>
                          <a:latin typeface="Lucida Grande CY"/>
                          <a:ea typeface="+mn-ea"/>
                          <a:cs typeface="Lucida Grande CY"/>
                        </a:rPr>
                        <a:t>May</a:t>
                      </a:r>
                      <a:r>
                        <a:rPr lang="ru-RU" sz="1400" b="0" kern="1200" dirty="0" smtClean="0">
                          <a:solidFill>
                            <a:schemeClr val="tx1"/>
                          </a:solidFill>
                          <a:latin typeface="Lucida Grande CY"/>
                          <a:ea typeface="+mn-ea"/>
                          <a:cs typeface="Lucida Grande CY"/>
                        </a:rPr>
                        <a:t> 2019 (VC)</a:t>
                      </a:r>
                    </a:p>
                    <a:p>
                      <a:pPr algn="ctr">
                        <a:lnSpc>
                          <a:spcPct val="115000"/>
                        </a:lnSpc>
                        <a:spcAft>
                          <a:spcPts val="0"/>
                        </a:spcAft>
                      </a:pPr>
                      <a:r>
                        <a:rPr lang="ru-RU" sz="1400" b="0" kern="1200" dirty="0" err="1" smtClean="0">
                          <a:solidFill>
                            <a:schemeClr val="tx1"/>
                          </a:solidFill>
                          <a:latin typeface="Lucida Grande CY"/>
                          <a:ea typeface="+mn-ea"/>
                          <a:cs typeface="Lucida Grande CY"/>
                        </a:rPr>
                        <a:t>Nov</a:t>
                      </a:r>
                      <a:r>
                        <a:rPr lang="ru-RU" sz="1400" b="0" kern="1200" baseline="0" dirty="0" smtClean="0">
                          <a:solidFill>
                            <a:schemeClr val="tx1"/>
                          </a:solidFill>
                          <a:latin typeface="Lucida Grande CY"/>
                          <a:ea typeface="+mn-ea"/>
                          <a:cs typeface="Lucida Grande CY"/>
                        </a:rPr>
                        <a:t> 2019 (</a:t>
                      </a:r>
                      <a:r>
                        <a:rPr lang="ru-RU" sz="1400" b="0" kern="1200" baseline="0" dirty="0" err="1" smtClean="0">
                          <a:solidFill>
                            <a:schemeClr val="tx1"/>
                          </a:solidFill>
                          <a:latin typeface="Lucida Grande CY"/>
                          <a:ea typeface="+mn-ea"/>
                          <a:cs typeface="Lucida Grande CY"/>
                        </a:rPr>
                        <a:t>roundtable</a:t>
                      </a:r>
                      <a:r>
                        <a:rPr lang="ru-RU" sz="1400" b="0" kern="1200" baseline="0" dirty="0" smtClean="0">
                          <a:solidFill>
                            <a:schemeClr val="tx1"/>
                          </a:solidFill>
                          <a:latin typeface="Lucida Grande CY"/>
                          <a:ea typeface="+mn-ea"/>
                          <a:cs typeface="Lucida Grande CY"/>
                        </a:rPr>
                        <a:t> </a:t>
                      </a:r>
                      <a:r>
                        <a:rPr lang="ru-RU" sz="1400" b="0" kern="1200" baseline="0" dirty="0" err="1" smtClean="0">
                          <a:solidFill>
                            <a:schemeClr val="tx1"/>
                          </a:solidFill>
                          <a:latin typeface="Lucida Grande CY"/>
                          <a:ea typeface="+mn-ea"/>
                          <a:cs typeface="Lucida Grande CY"/>
                        </a:rPr>
                        <a:t>to</a:t>
                      </a:r>
                      <a:r>
                        <a:rPr lang="ru-RU" sz="1400" b="0" kern="1200" baseline="0" dirty="0" smtClean="0">
                          <a:solidFill>
                            <a:schemeClr val="tx1"/>
                          </a:solidFill>
                          <a:latin typeface="Lucida Grande CY"/>
                          <a:ea typeface="+mn-ea"/>
                          <a:cs typeface="Lucida Grande CY"/>
                        </a:rPr>
                        <a:t> </a:t>
                      </a:r>
                      <a:r>
                        <a:rPr lang="ru-RU" sz="1400" b="0" kern="1200" baseline="0" dirty="0" err="1" smtClean="0">
                          <a:solidFill>
                            <a:schemeClr val="tx1"/>
                          </a:solidFill>
                          <a:latin typeface="Lucida Grande CY"/>
                          <a:ea typeface="+mn-ea"/>
                          <a:cs typeface="Lucida Grande CY"/>
                        </a:rPr>
                        <a:t>finalize</a:t>
                      </a:r>
                      <a:r>
                        <a:rPr lang="ru-RU" sz="1400" b="0" kern="1200" baseline="0" dirty="0" smtClean="0">
                          <a:solidFill>
                            <a:schemeClr val="tx1"/>
                          </a:solidFill>
                          <a:latin typeface="Lucida Grande CY"/>
                          <a:ea typeface="+mn-ea"/>
                          <a:cs typeface="Lucida Grande CY"/>
                        </a:rPr>
                        <a:t> </a:t>
                      </a:r>
                      <a:r>
                        <a:rPr lang="ru-RU" sz="1400" b="0" kern="1200" baseline="0" dirty="0" err="1" smtClean="0">
                          <a:solidFill>
                            <a:schemeClr val="tx1"/>
                          </a:solidFill>
                          <a:latin typeface="Lucida Grande CY"/>
                          <a:ea typeface="+mn-ea"/>
                          <a:cs typeface="Lucida Grande CY"/>
                        </a:rPr>
                        <a:t>first</a:t>
                      </a:r>
                      <a:r>
                        <a:rPr lang="ru-RU" sz="1400" b="0" kern="1200" baseline="0" dirty="0" smtClean="0">
                          <a:solidFill>
                            <a:schemeClr val="tx1"/>
                          </a:solidFill>
                          <a:latin typeface="Lucida Grande CY"/>
                          <a:ea typeface="+mn-ea"/>
                          <a:cs typeface="Lucida Grande CY"/>
                        </a:rPr>
                        <a:t> </a:t>
                      </a:r>
                      <a:r>
                        <a:rPr lang="ru-RU" sz="1400" b="0" kern="1200" baseline="0" dirty="0" err="1" smtClean="0">
                          <a:solidFill>
                            <a:schemeClr val="tx1"/>
                          </a:solidFill>
                          <a:latin typeface="Lucida Grande CY"/>
                          <a:ea typeface="+mn-ea"/>
                          <a:cs typeface="Lucida Grande CY"/>
                        </a:rPr>
                        <a:t>draft</a:t>
                      </a:r>
                      <a:r>
                        <a:rPr lang="ru-RU" sz="1400" b="0" kern="1200" baseline="0" dirty="0" smtClean="0">
                          <a:solidFill>
                            <a:schemeClr val="tx1"/>
                          </a:solidFill>
                          <a:latin typeface="Lucida Grande CY"/>
                          <a:ea typeface="+mn-ea"/>
                          <a:cs typeface="Lucida Grande CY"/>
                        </a:rPr>
                        <a:t>)</a:t>
                      </a:r>
                      <a:endParaRPr lang="ru-RU" sz="1400" b="0" kern="1200" dirty="0">
                        <a:solidFill>
                          <a:schemeClr val="tx1"/>
                        </a:solidFill>
                        <a:latin typeface="Lucida Grande CY"/>
                        <a:ea typeface="+mn-ea"/>
                        <a:cs typeface="Lucida Grande CY"/>
                      </a:endParaRPr>
                    </a:p>
                  </a:txBody>
                  <a:tcPr marL="68580" marR="68580" marT="0" marB="0">
                    <a:solidFill>
                      <a:schemeClr val="accent1">
                        <a:lumMod val="20000"/>
                        <a:lumOff val="80000"/>
                      </a:schemeClr>
                    </a:solidFill>
                  </a:tcPr>
                </a:tc>
              </a:tr>
              <a:tr h="1039996">
                <a:tc>
                  <a:txBody>
                    <a:bodyPr/>
                    <a:lstStyle/>
                    <a:p>
                      <a:r>
                        <a:rPr lang="en-US" sz="1600" kern="1200" dirty="0" smtClean="0">
                          <a:solidFill>
                            <a:schemeClr val="tx1"/>
                          </a:solidFill>
                          <a:latin typeface="Lucida Grande CY"/>
                          <a:ea typeface="+mn-ea"/>
                          <a:cs typeface="Lucida Grande CY"/>
                        </a:rPr>
                        <a:t>4.</a:t>
                      </a:r>
                      <a:endParaRPr lang="ru-RU" sz="1600" kern="1200" dirty="0">
                        <a:solidFill>
                          <a:schemeClr val="tx1"/>
                        </a:solidFill>
                        <a:latin typeface="Lucida Grande CY"/>
                        <a:ea typeface="+mn-ea"/>
                        <a:cs typeface="Lucida Grande CY"/>
                      </a:endParaRPr>
                    </a:p>
                  </a:txBody>
                  <a:tcPr>
                    <a:solidFill>
                      <a:schemeClr val="accent1">
                        <a:lumMod val="20000"/>
                        <a:lumOff val="80000"/>
                      </a:schemeClr>
                    </a:solidFill>
                  </a:tcPr>
                </a:tc>
                <a:tc>
                  <a:txBody>
                    <a:bodyPr/>
                    <a:lstStyle/>
                    <a:p>
                      <a:pPr algn="just">
                        <a:lnSpc>
                          <a:spcPct val="115000"/>
                        </a:lnSpc>
                        <a:spcAft>
                          <a:spcPts val="0"/>
                        </a:spcAft>
                      </a:pPr>
                      <a:r>
                        <a:rPr lang="en-US" sz="1600" b="0" kern="1200" baseline="0" dirty="0" smtClean="0">
                          <a:solidFill>
                            <a:schemeClr val="tx1"/>
                          </a:solidFill>
                          <a:latin typeface="Lucida Grande CY"/>
                          <a:ea typeface="+mn-ea"/>
                          <a:cs typeface="Lucida Grande CY"/>
                        </a:rPr>
                        <a:t>Last steps to finalize knowledge product and initiate new knowledge product</a:t>
                      </a:r>
                      <a:endParaRPr lang="ru-RU" sz="1600" b="0" kern="1200" dirty="0">
                        <a:solidFill>
                          <a:schemeClr val="tx1"/>
                        </a:solidFill>
                        <a:latin typeface="Lucida Grande CY"/>
                        <a:ea typeface="+mn-ea"/>
                        <a:cs typeface="Lucida Grande CY"/>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ru-RU" sz="1400" b="0" kern="1200" dirty="0" err="1" smtClean="0">
                          <a:solidFill>
                            <a:schemeClr val="tx1"/>
                          </a:solidFill>
                          <a:latin typeface="Lucida Grande CY"/>
                          <a:ea typeface="+mn-ea"/>
                          <a:cs typeface="Lucida Grande CY"/>
                        </a:rPr>
                        <a:t>Dec</a:t>
                      </a:r>
                      <a:r>
                        <a:rPr lang="ru-RU" sz="1400" b="0" kern="1200" baseline="0" dirty="0" err="1" smtClean="0">
                          <a:solidFill>
                            <a:schemeClr val="tx1"/>
                          </a:solidFill>
                          <a:latin typeface="Lucida Grande CY"/>
                          <a:ea typeface="+mn-ea"/>
                          <a:cs typeface="Lucida Grande CY"/>
                        </a:rPr>
                        <a:t>-March</a:t>
                      </a:r>
                      <a:r>
                        <a:rPr lang="ru-RU" sz="1400" b="0" kern="1200" baseline="0" dirty="0" smtClean="0">
                          <a:solidFill>
                            <a:schemeClr val="tx1"/>
                          </a:solidFill>
                          <a:latin typeface="Lucida Grande CY"/>
                          <a:ea typeface="+mn-ea"/>
                          <a:cs typeface="Lucida Grande CY"/>
                        </a:rPr>
                        <a:t> 2020 (</a:t>
                      </a:r>
                      <a:r>
                        <a:rPr lang="ru-RU" sz="1400" b="0" kern="1200" baseline="0" dirty="0" err="1" smtClean="0">
                          <a:solidFill>
                            <a:schemeClr val="tx1"/>
                          </a:solidFill>
                          <a:latin typeface="Lucida Grande CY"/>
                          <a:ea typeface="+mn-ea"/>
                          <a:cs typeface="Lucida Grande CY"/>
                        </a:rPr>
                        <a:t>Update</a:t>
                      </a:r>
                      <a:r>
                        <a:rPr lang="ru-RU" sz="1400" b="0" kern="1200" baseline="0" dirty="0" smtClean="0">
                          <a:solidFill>
                            <a:schemeClr val="tx1"/>
                          </a:solidFill>
                          <a:latin typeface="Lucida Grande CY"/>
                          <a:ea typeface="+mn-ea"/>
                          <a:cs typeface="Lucida Grande CY"/>
                        </a:rPr>
                        <a:t> </a:t>
                      </a:r>
                      <a:r>
                        <a:rPr lang="ru-RU" sz="1400" b="0" kern="1200" baseline="0" dirty="0" err="1" smtClean="0">
                          <a:solidFill>
                            <a:schemeClr val="tx1"/>
                          </a:solidFill>
                          <a:latin typeface="Lucida Grande CY"/>
                          <a:ea typeface="+mn-ea"/>
                          <a:cs typeface="Lucida Grande CY"/>
                        </a:rPr>
                        <a:t>and</a:t>
                      </a:r>
                      <a:r>
                        <a:rPr lang="ru-RU" sz="1400" b="0" kern="1200" baseline="0" dirty="0" smtClean="0">
                          <a:solidFill>
                            <a:schemeClr val="tx1"/>
                          </a:solidFill>
                          <a:latin typeface="Lucida Grande CY"/>
                          <a:ea typeface="+mn-ea"/>
                          <a:cs typeface="Lucida Grande CY"/>
                        </a:rPr>
                        <a:t> </a:t>
                      </a:r>
                      <a:r>
                        <a:rPr lang="ru-RU" sz="1400" b="0" kern="1200" baseline="0" dirty="0" err="1" smtClean="0">
                          <a:solidFill>
                            <a:schemeClr val="tx1"/>
                          </a:solidFill>
                          <a:latin typeface="Lucida Grande CY"/>
                          <a:ea typeface="+mn-ea"/>
                          <a:cs typeface="Lucida Grande CY"/>
                        </a:rPr>
                        <a:t>input</a:t>
                      </a:r>
                      <a:r>
                        <a:rPr lang="ru-RU" sz="1400" b="0" kern="1200" baseline="0" dirty="0" smtClean="0">
                          <a:solidFill>
                            <a:schemeClr val="tx1"/>
                          </a:solidFill>
                          <a:latin typeface="Lucida Grande CY"/>
                          <a:ea typeface="+mn-ea"/>
                          <a:cs typeface="Lucida Grande CY"/>
                        </a:rPr>
                        <a:t> </a:t>
                      </a:r>
                      <a:r>
                        <a:rPr lang="ru-RU" sz="1400" b="0" kern="1200" baseline="0" dirty="0" err="1" smtClean="0">
                          <a:solidFill>
                            <a:schemeClr val="tx1"/>
                          </a:solidFill>
                          <a:latin typeface="Lucida Grande CY"/>
                          <a:ea typeface="+mn-ea"/>
                          <a:cs typeface="Lucida Grande CY"/>
                        </a:rPr>
                        <a:t>by</a:t>
                      </a:r>
                      <a:r>
                        <a:rPr lang="ru-RU" sz="1400" b="0" kern="1200" baseline="0" dirty="0" smtClean="0">
                          <a:solidFill>
                            <a:schemeClr val="tx1"/>
                          </a:solidFill>
                          <a:latin typeface="Lucida Grande CY"/>
                          <a:ea typeface="+mn-ea"/>
                          <a:cs typeface="Lucida Grande CY"/>
                        </a:rPr>
                        <a:t> </a:t>
                      </a:r>
                      <a:r>
                        <a:rPr lang="ru-RU" sz="1400" b="0" kern="1200" baseline="0" dirty="0" err="1" smtClean="0">
                          <a:solidFill>
                            <a:schemeClr val="tx1"/>
                          </a:solidFill>
                          <a:latin typeface="Lucida Grande CY"/>
                          <a:ea typeface="+mn-ea"/>
                          <a:cs typeface="Lucida Grande CY"/>
                        </a:rPr>
                        <a:t>internatioal</a:t>
                      </a:r>
                      <a:r>
                        <a:rPr lang="ru-RU" sz="1400" b="0" kern="1200" baseline="0" dirty="0" smtClean="0">
                          <a:solidFill>
                            <a:schemeClr val="tx1"/>
                          </a:solidFill>
                          <a:latin typeface="Lucida Grande CY"/>
                          <a:ea typeface="+mn-ea"/>
                          <a:cs typeface="Lucida Grande CY"/>
                        </a:rPr>
                        <a:t> </a:t>
                      </a:r>
                      <a:r>
                        <a:rPr lang="ru-RU" sz="1400" b="0" kern="1200" baseline="0" dirty="0" err="1" smtClean="0">
                          <a:solidFill>
                            <a:schemeClr val="tx1"/>
                          </a:solidFill>
                          <a:latin typeface="Lucida Grande CY"/>
                          <a:ea typeface="+mn-ea"/>
                          <a:cs typeface="Lucida Grande CY"/>
                        </a:rPr>
                        <a:t>orgs</a:t>
                      </a:r>
                      <a:r>
                        <a:rPr lang="ru-RU" sz="1400" b="0" kern="1200" baseline="0" dirty="0" smtClean="0">
                          <a:solidFill>
                            <a:schemeClr val="tx1"/>
                          </a:solidFill>
                          <a:latin typeface="Lucida Grande CY"/>
                          <a:ea typeface="+mn-ea"/>
                          <a:cs typeface="Lucida Grande CY"/>
                        </a:rPr>
                        <a:t>)</a:t>
                      </a:r>
                      <a:endParaRPr lang="ru-RU" sz="1400" b="0" kern="1200" dirty="0" smtClean="0">
                        <a:solidFill>
                          <a:schemeClr val="tx1"/>
                        </a:solidFill>
                        <a:latin typeface="Lucida Grande CY"/>
                        <a:ea typeface="+mn-ea"/>
                        <a:cs typeface="Lucida Grande CY"/>
                      </a:endParaRPr>
                    </a:p>
                    <a:p>
                      <a:pPr algn="ctr">
                        <a:lnSpc>
                          <a:spcPct val="115000"/>
                        </a:lnSpc>
                        <a:spcAft>
                          <a:spcPts val="0"/>
                        </a:spcAft>
                      </a:pPr>
                      <a:r>
                        <a:rPr lang="ru-RU" sz="1400" b="0" kern="1200" dirty="0" err="1" smtClean="0">
                          <a:solidFill>
                            <a:schemeClr val="tx1"/>
                          </a:solidFill>
                          <a:latin typeface="Lucida Grande CY"/>
                          <a:ea typeface="+mn-ea"/>
                          <a:cs typeface="Lucida Grande CY"/>
                        </a:rPr>
                        <a:t>May</a:t>
                      </a:r>
                      <a:r>
                        <a:rPr lang="ru-RU" sz="1400" b="0" kern="1200" dirty="0" smtClean="0">
                          <a:solidFill>
                            <a:schemeClr val="tx1"/>
                          </a:solidFill>
                          <a:latin typeface="Lucida Grande CY"/>
                          <a:ea typeface="+mn-ea"/>
                          <a:cs typeface="Lucida Grande CY"/>
                        </a:rPr>
                        <a:t> 12,</a:t>
                      </a:r>
                      <a:r>
                        <a:rPr lang="ru-RU" sz="1400" b="0" kern="1200" baseline="0" dirty="0" smtClean="0">
                          <a:solidFill>
                            <a:schemeClr val="tx1"/>
                          </a:solidFill>
                          <a:latin typeface="Lucida Grande CY"/>
                          <a:ea typeface="+mn-ea"/>
                          <a:cs typeface="Lucida Grande CY"/>
                        </a:rPr>
                        <a:t> 2020 (VC)</a:t>
                      </a:r>
                      <a:endParaRPr lang="ru-RU" sz="1400" b="0" kern="1200" dirty="0">
                        <a:solidFill>
                          <a:schemeClr val="tx1"/>
                        </a:solidFill>
                        <a:latin typeface="Lucida Grande CY"/>
                        <a:ea typeface="+mn-ea"/>
                        <a:cs typeface="Lucida Grande CY"/>
                      </a:endParaRPr>
                    </a:p>
                  </a:txBody>
                  <a:tcPr marL="68580" marR="68580" marT="0" marB="0">
                    <a:solidFill>
                      <a:schemeClr val="accent1">
                        <a:lumMod val="20000"/>
                        <a:lumOff val="80000"/>
                      </a:schemeClr>
                    </a:solidFill>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161964735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6800" y="685800"/>
            <a:ext cx="8458200" cy="6019800"/>
          </a:xfrm>
        </p:spPr>
        <p:txBody>
          <a:bodyPr rtlCol="0">
            <a:noAutofit/>
          </a:bodyPr>
          <a:lstStyle/>
          <a:p>
            <a:pPr lvl="0" algn="l"/>
            <a:endParaRPr lang="en-US" sz="1600" b="1" dirty="0" smtClean="0">
              <a:solidFill>
                <a:srgbClr val="558ED5"/>
              </a:solidFill>
            </a:endParaRPr>
          </a:p>
          <a:p>
            <a:pPr lvl="0" algn="l"/>
            <a:r>
              <a:rPr lang="en-US" sz="2200" b="1" dirty="0" smtClean="0">
                <a:solidFill>
                  <a:srgbClr val="558ED5"/>
                </a:solidFill>
              </a:rPr>
              <a:t>Scope is public participation in the budget process and fiscal policy at the national level</a:t>
            </a:r>
          </a:p>
          <a:p>
            <a:pPr lvl="0" algn="l"/>
            <a:endParaRPr lang="en-US" sz="1600" b="1" dirty="0" smtClean="0">
              <a:solidFill>
                <a:srgbClr val="376092"/>
              </a:solidFill>
            </a:endParaRPr>
          </a:p>
          <a:p>
            <a:pPr marL="342900" indent="-342900" algn="l">
              <a:buFont typeface="Wingdings" charset="2"/>
              <a:buChar char="q"/>
            </a:pPr>
            <a:r>
              <a:rPr lang="en-NZ" sz="2200" dirty="0">
                <a:solidFill>
                  <a:schemeClr val="tx1"/>
                </a:solidFill>
              </a:rPr>
              <a:t>Focus on how to establish and/or strengthen </a:t>
            </a:r>
            <a:r>
              <a:rPr lang="en-NZ" sz="2200" dirty="0" smtClean="0">
                <a:solidFill>
                  <a:schemeClr val="tx1"/>
                </a:solidFill>
              </a:rPr>
              <a:t>mechanisms.</a:t>
            </a:r>
          </a:p>
          <a:p>
            <a:pPr marL="342900" indent="-342900" algn="l">
              <a:buFont typeface="Wingdings" charset="2"/>
              <a:buChar char="q"/>
            </a:pPr>
            <a:endParaRPr lang="en-NZ" sz="1600" dirty="0">
              <a:solidFill>
                <a:schemeClr val="tx1"/>
              </a:solidFill>
            </a:endParaRPr>
          </a:p>
          <a:p>
            <a:pPr marL="342900" indent="-342900" algn="l">
              <a:buFont typeface="Wingdings" charset="2"/>
              <a:buChar char="q"/>
            </a:pPr>
            <a:r>
              <a:rPr lang="en-NZ" sz="2200" dirty="0">
                <a:solidFill>
                  <a:schemeClr val="tx1"/>
                </a:solidFill>
              </a:rPr>
              <a:t>Six countries provided their detailed case </a:t>
            </a:r>
            <a:r>
              <a:rPr lang="en-NZ" sz="2200" dirty="0" smtClean="0">
                <a:solidFill>
                  <a:schemeClr val="tx1"/>
                </a:solidFill>
              </a:rPr>
              <a:t>studies.</a:t>
            </a:r>
            <a:r>
              <a:rPr lang="en-GB" sz="2200" b="1" dirty="0">
                <a:solidFill>
                  <a:srgbClr val="4F81BD"/>
                </a:solidFill>
              </a:rPr>
              <a:t> </a:t>
            </a:r>
            <a:r>
              <a:rPr lang="en-GB" sz="2200" b="1" dirty="0">
                <a:solidFill>
                  <a:schemeClr val="accent2">
                    <a:lumMod val="75000"/>
                  </a:schemeClr>
                </a:solidFill>
              </a:rPr>
              <a:t>Thank you </a:t>
            </a:r>
            <a:r>
              <a:rPr lang="en-GB" sz="2200" b="1" dirty="0">
                <a:solidFill>
                  <a:schemeClr val="tx1"/>
                </a:solidFill>
              </a:rPr>
              <a:t>to Belarus, Croatia, Kyrgyz Republic, Russian Federation, Serbia and </a:t>
            </a:r>
            <a:r>
              <a:rPr lang="en-GB" sz="2200" b="1" dirty="0" smtClean="0">
                <a:solidFill>
                  <a:schemeClr val="tx1"/>
                </a:solidFill>
              </a:rPr>
              <a:t>Uzbekistan.</a:t>
            </a:r>
            <a:endParaRPr lang="en-NZ" sz="2200" b="1" dirty="0" smtClean="0">
              <a:solidFill>
                <a:schemeClr val="tx1"/>
              </a:solidFill>
            </a:endParaRPr>
          </a:p>
          <a:p>
            <a:pPr marL="342900" indent="-342900" algn="l">
              <a:buFont typeface="Wingdings" charset="2"/>
              <a:buChar char="q"/>
            </a:pPr>
            <a:endParaRPr lang="en-NZ" sz="1600" dirty="0">
              <a:solidFill>
                <a:schemeClr val="tx1"/>
              </a:solidFill>
            </a:endParaRPr>
          </a:p>
          <a:p>
            <a:pPr marL="342900" indent="-342900" algn="l">
              <a:buFont typeface="Wingdings" charset="2"/>
              <a:buChar char="q"/>
            </a:pPr>
            <a:r>
              <a:rPr lang="en-NZ" sz="2200" dirty="0" smtClean="0">
                <a:solidFill>
                  <a:schemeClr val="tx1"/>
                </a:solidFill>
              </a:rPr>
              <a:t>Advice </a:t>
            </a:r>
            <a:r>
              <a:rPr lang="en-NZ" sz="2200" dirty="0">
                <a:solidFill>
                  <a:schemeClr val="tx1"/>
                </a:solidFill>
              </a:rPr>
              <a:t>from GIFT, IBP, OECD</a:t>
            </a:r>
            <a:r>
              <a:rPr lang="en-NZ" sz="2200" dirty="0" smtClean="0">
                <a:solidFill>
                  <a:schemeClr val="tx1"/>
                </a:solidFill>
              </a:rPr>
              <a:t>, World Bank, PEFA </a:t>
            </a:r>
            <a:r>
              <a:rPr lang="en-NZ" sz="2200" dirty="0">
                <a:solidFill>
                  <a:schemeClr val="tx1"/>
                </a:solidFill>
              </a:rPr>
              <a:t>and others </a:t>
            </a:r>
            <a:r>
              <a:rPr lang="en-NZ" sz="2200" dirty="0" smtClean="0">
                <a:solidFill>
                  <a:schemeClr val="tx1"/>
                </a:solidFill>
              </a:rPr>
              <a:t>collated.</a:t>
            </a:r>
          </a:p>
          <a:p>
            <a:pPr marL="342900" indent="-342900" algn="l">
              <a:buFont typeface="Wingdings" charset="2"/>
              <a:buChar char="q"/>
            </a:pPr>
            <a:endParaRPr lang="en-NZ" sz="1600" dirty="0">
              <a:solidFill>
                <a:schemeClr val="tx1"/>
              </a:solidFill>
            </a:endParaRPr>
          </a:p>
          <a:p>
            <a:pPr marL="342900" indent="-342900" algn="l">
              <a:buFont typeface="Wingdings" charset="2"/>
              <a:buChar char="q"/>
            </a:pPr>
            <a:r>
              <a:rPr lang="en-NZ" sz="2200" dirty="0">
                <a:solidFill>
                  <a:schemeClr val="tx1"/>
                </a:solidFill>
              </a:rPr>
              <a:t>Road </a:t>
            </a:r>
            <a:r>
              <a:rPr lang="en-NZ" sz="2200" dirty="0" smtClean="0">
                <a:solidFill>
                  <a:schemeClr val="tx1"/>
                </a:solidFill>
              </a:rPr>
              <a:t>Map to future reforms from this work was developed.</a:t>
            </a:r>
          </a:p>
          <a:p>
            <a:pPr marL="171450" indent="-171450" algn="l">
              <a:buFont typeface="Wingdings" charset="2"/>
              <a:buChar char="q"/>
            </a:pPr>
            <a:endParaRPr lang="en-NZ" sz="1600" dirty="0">
              <a:solidFill>
                <a:schemeClr val="tx1"/>
              </a:solidFill>
            </a:endParaRPr>
          </a:p>
          <a:p>
            <a:pPr marL="342900" indent="-342900" algn="l">
              <a:buFont typeface="Wingdings" charset="2"/>
              <a:buChar char="q"/>
            </a:pPr>
            <a:r>
              <a:rPr lang="en-NZ" sz="2200" dirty="0" smtClean="0">
                <a:solidFill>
                  <a:schemeClr val="tx1"/>
                </a:solidFill>
              </a:rPr>
              <a:t>Provides a technical resource </a:t>
            </a:r>
            <a:r>
              <a:rPr lang="en-NZ" sz="2200" dirty="0">
                <a:solidFill>
                  <a:schemeClr val="tx1"/>
                </a:solidFill>
              </a:rPr>
              <a:t>for public participation reforms. </a:t>
            </a:r>
            <a:endParaRPr lang="en-NZ" sz="2200" dirty="0" smtClean="0">
              <a:solidFill>
                <a:schemeClr val="tx1"/>
              </a:solidFill>
            </a:endParaRPr>
          </a:p>
          <a:p>
            <a:pPr marL="342900" indent="-342900" algn="l">
              <a:buFont typeface="Wingdings" charset="2"/>
              <a:buChar char="q"/>
            </a:pPr>
            <a:endParaRPr lang="en-US" sz="1600" dirty="0">
              <a:solidFill>
                <a:schemeClr val="tx1"/>
              </a:solidFill>
            </a:endParaRPr>
          </a:p>
          <a:p>
            <a:pPr algn="l"/>
            <a:r>
              <a:rPr lang="en-NZ" sz="2200" b="1" dirty="0" smtClean="0">
                <a:solidFill>
                  <a:schemeClr val="tx1"/>
                </a:solidFill>
              </a:rPr>
              <a:t>Next steps:  </a:t>
            </a:r>
            <a:r>
              <a:rPr lang="en-NZ" sz="2200" dirty="0" smtClean="0">
                <a:solidFill>
                  <a:schemeClr val="tx1"/>
                </a:solidFill>
              </a:rPr>
              <a:t>Professional editing and design before finalization.  </a:t>
            </a: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6" name="Title 1"/>
          <p:cNvSpPr>
            <a:spLocks noGrp="1"/>
          </p:cNvSpPr>
          <p:nvPr>
            <p:ph type="ctrTitle"/>
          </p:nvPr>
        </p:nvSpPr>
        <p:spPr>
          <a:xfrm>
            <a:off x="745342" y="-34229"/>
            <a:ext cx="9144000" cy="876300"/>
          </a:xfrm>
        </p:spPr>
        <p:txBody>
          <a:bodyPr/>
          <a:lstStyle/>
          <a:p>
            <a:r>
              <a:rPr lang="en-US" sz="2500" dirty="0">
                <a:solidFill>
                  <a:srgbClr val="953735"/>
                </a:solidFill>
              </a:rPr>
              <a:t>2</a:t>
            </a:r>
            <a:r>
              <a:rPr lang="en-US" sz="2500" baseline="30000" dirty="0">
                <a:solidFill>
                  <a:srgbClr val="953735"/>
                </a:solidFill>
              </a:rPr>
              <a:t>nd</a:t>
            </a:r>
            <a:r>
              <a:rPr lang="en-US" sz="2500" dirty="0">
                <a:solidFill>
                  <a:srgbClr val="953735"/>
                </a:solidFill>
              </a:rPr>
              <a:t> Knowledge Product </a:t>
            </a:r>
            <a:r>
              <a:rPr lang="mr-IN" sz="2500" dirty="0">
                <a:solidFill>
                  <a:srgbClr val="953735"/>
                </a:solidFill>
              </a:rPr>
              <a:t>–</a:t>
            </a:r>
            <a:r>
              <a:rPr lang="en-US" sz="2500" dirty="0">
                <a:solidFill>
                  <a:srgbClr val="953735"/>
                </a:solidFill>
              </a:rPr>
              <a:t> Public Participation</a:t>
            </a:r>
            <a:endParaRPr lang="en-US" sz="2500" dirty="0">
              <a:solidFill>
                <a:srgbClr val="002060"/>
              </a:solidFill>
            </a:endParaRPr>
          </a:p>
        </p:txBody>
      </p:sp>
    </p:spTree>
    <p:extLst>
      <p:ext uri="{BB962C8B-B14F-4D97-AF65-F5344CB8AC3E}">
        <p14:creationId xmlns:p14="http://schemas.microsoft.com/office/powerpoint/2010/main" val="380635166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69962" y="990600"/>
            <a:ext cx="8936038" cy="5867400"/>
          </a:xfrm>
        </p:spPr>
        <p:txBody>
          <a:bodyPr rtlCol="0">
            <a:noAutofit/>
          </a:bodyPr>
          <a:lstStyle/>
          <a:p>
            <a:pPr algn="l">
              <a:spcBef>
                <a:spcPct val="0"/>
              </a:spcBef>
            </a:pPr>
            <a:r>
              <a:rPr lang="ru-RU" sz="2200" dirty="0">
                <a:solidFill>
                  <a:schemeClr val="tx1"/>
                </a:solidFill>
              </a:rPr>
              <a:t>BLTWG </a:t>
            </a:r>
            <a:r>
              <a:rPr lang="ru-RU" sz="2200" dirty="0" err="1" smtClean="0">
                <a:solidFill>
                  <a:schemeClr val="tx1"/>
                </a:solidFill>
              </a:rPr>
              <a:t>members</a:t>
            </a:r>
            <a:r>
              <a:rPr lang="ru-RU" sz="2200" dirty="0" smtClean="0">
                <a:solidFill>
                  <a:schemeClr val="tx1"/>
                </a:solidFill>
              </a:rPr>
              <a:t> </a:t>
            </a:r>
            <a:r>
              <a:rPr lang="ru-RU" sz="2200" dirty="0" err="1" smtClean="0">
                <a:solidFill>
                  <a:schemeClr val="tx1"/>
                </a:solidFill>
              </a:rPr>
              <a:t>agreed</a:t>
            </a:r>
            <a:r>
              <a:rPr lang="ru-RU" sz="2200" dirty="0" smtClean="0">
                <a:solidFill>
                  <a:schemeClr val="tx1"/>
                </a:solidFill>
              </a:rPr>
              <a:t> </a:t>
            </a:r>
            <a:r>
              <a:rPr lang="ru-RU" sz="2200" dirty="0" err="1">
                <a:solidFill>
                  <a:schemeClr val="tx1"/>
                </a:solidFill>
              </a:rPr>
              <a:t>the</a:t>
            </a:r>
            <a:r>
              <a:rPr lang="ru-RU" sz="2200" dirty="0">
                <a:solidFill>
                  <a:schemeClr val="tx1"/>
                </a:solidFill>
              </a:rPr>
              <a:t> </a:t>
            </a:r>
            <a:r>
              <a:rPr lang="ru-RU" sz="2200" dirty="0" err="1" smtClean="0">
                <a:solidFill>
                  <a:schemeClr val="tx1"/>
                </a:solidFill>
              </a:rPr>
              <a:t>outline</a:t>
            </a:r>
            <a:r>
              <a:rPr lang="ru-RU" sz="2200" dirty="0" smtClean="0">
                <a:solidFill>
                  <a:schemeClr val="tx1"/>
                </a:solidFill>
              </a:rPr>
              <a:t> </a:t>
            </a:r>
            <a:r>
              <a:rPr lang="ru-RU" sz="2200" dirty="0" err="1" smtClean="0">
                <a:solidFill>
                  <a:schemeClr val="tx1"/>
                </a:solidFill>
              </a:rPr>
              <a:t>of</a:t>
            </a:r>
            <a:r>
              <a:rPr lang="ru-RU" sz="2200" dirty="0" smtClean="0">
                <a:solidFill>
                  <a:schemeClr val="tx1"/>
                </a:solidFill>
              </a:rPr>
              <a:t> </a:t>
            </a:r>
            <a:r>
              <a:rPr lang="ru-RU" sz="2200" dirty="0" err="1" smtClean="0">
                <a:solidFill>
                  <a:schemeClr val="tx1"/>
                </a:solidFill>
              </a:rPr>
              <a:t>the</a:t>
            </a:r>
            <a:r>
              <a:rPr lang="ru-RU" sz="2200" dirty="0" smtClean="0">
                <a:solidFill>
                  <a:schemeClr val="tx1"/>
                </a:solidFill>
              </a:rPr>
              <a:t> </a:t>
            </a:r>
            <a:r>
              <a:rPr lang="ru-RU" sz="2200" dirty="0" err="1" smtClean="0">
                <a:solidFill>
                  <a:schemeClr val="tx1"/>
                </a:solidFill>
              </a:rPr>
              <a:t>knowledge</a:t>
            </a:r>
            <a:r>
              <a:rPr lang="ru-RU" sz="2200" dirty="0" smtClean="0">
                <a:solidFill>
                  <a:schemeClr val="tx1"/>
                </a:solidFill>
              </a:rPr>
              <a:t> </a:t>
            </a:r>
            <a:r>
              <a:rPr lang="ru-RU" sz="2200" dirty="0" err="1" smtClean="0">
                <a:solidFill>
                  <a:schemeClr val="tx1"/>
                </a:solidFill>
              </a:rPr>
              <a:t>product</a:t>
            </a:r>
            <a:r>
              <a:rPr lang="ru-RU" sz="2200" dirty="0" smtClean="0">
                <a:solidFill>
                  <a:schemeClr val="tx1"/>
                </a:solidFill>
              </a:rPr>
              <a:t>:</a:t>
            </a:r>
          </a:p>
          <a:p>
            <a:pPr algn="l">
              <a:spcBef>
                <a:spcPct val="0"/>
              </a:spcBef>
            </a:pPr>
            <a:endParaRPr lang="ru-RU" sz="2200" dirty="0">
              <a:solidFill>
                <a:schemeClr val="tx1"/>
              </a:solidFill>
            </a:endParaRPr>
          </a:p>
          <a:p>
            <a:pPr marL="342900" indent="-342900" algn="l">
              <a:spcBef>
                <a:spcPct val="0"/>
              </a:spcBef>
              <a:buFont typeface="Wingdings" charset="2"/>
              <a:buChar char="ü"/>
            </a:pPr>
            <a:r>
              <a:rPr lang="en-US" sz="2200" b="1" dirty="0">
                <a:solidFill>
                  <a:schemeClr val="tx1"/>
                </a:solidFill>
              </a:rPr>
              <a:t>G</a:t>
            </a:r>
            <a:r>
              <a:rPr lang="ru-RU" sz="2200" b="1" dirty="0" err="1">
                <a:solidFill>
                  <a:schemeClr val="tx1"/>
                </a:solidFill>
              </a:rPr>
              <a:t>lobal</a:t>
            </a:r>
            <a:r>
              <a:rPr lang="ru-RU" sz="2200" b="1" dirty="0">
                <a:solidFill>
                  <a:schemeClr val="tx1"/>
                </a:solidFill>
              </a:rPr>
              <a:t> </a:t>
            </a:r>
            <a:r>
              <a:rPr lang="ru-RU" sz="2200" b="1" dirty="0" err="1">
                <a:solidFill>
                  <a:schemeClr val="tx1"/>
                </a:solidFill>
              </a:rPr>
              <a:t>definitions</a:t>
            </a:r>
            <a:r>
              <a:rPr lang="ru-RU" sz="2200" b="1" dirty="0">
                <a:solidFill>
                  <a:schemeClr val="tx1"/>
                </a:solidFill>
              </a:rPr>
              <a:t> </a:t>
            </a:r>
            <a:r>
              <a:rPr lang="ru-RU" sz="2200" dirty="0" err="1">
                <a:solidFill>
                  <a:schemeClr val="tx1"/>
                </a:solidFill>
              </a:rPr>
              <a:t>of</a:t>
            </a:r>
            <a:r>
              <a:rPr lang="ru-RU" sz="2200" dirty="0">
                <a:solidFill>
                  <a:schemeClr val="tx1"/>
                </a:solidFill>
              </a:rPr>
              <a:t> </a:t>
            </a:r>
            <a:r>
              <a:rPr lang="ru-RU" sz="2200" dirty="0" err="1">
                <a:solidFill>
                  <a:schemeClr val="tx1"/>
                </a:solidFill>
              </a:rPr>
              <a:t>public</a:t>
            </a:r>
            <a:r>
              <a:rPr lang="ru-RU" sz="2200" dirty="0">
                <a:solidFill>
                  <a:schemeClr val="tx1"/>
                </a:solidFill>
              </a:rPr>
              <a:t> </a:t>
            </a:r>
            <a:r>
              <a:rPr lang="ru-RU" sz="2200" dirty="0" err="1" smtClean="0">
                <a:solidFill>
                  <a:schemeClr val="tx1"/>
                </a:solidFill>
              </a:rPr>
              <a:t>participation</a:t>
            </a:r>
            <a:endParaRPr lang="ru-RU" sz="2200" dirty="0" smtClean="0">
              <a:solidFill>
                <a:schemeClr val="tx1"/>
              </a:solidFill>
            </a:endParaRPr>
          </a:p>
          <a:p>
            <a:pPr marL="342900" indent="-342900" algn="l">
              <a:spcBef>
                <a:spcPct val="0"/>
              </a:spcBef>
              <a:buFont typeface="Wingdings" charset="2"/>
              <a:buChar char="ü"/>
            </a:pPr>
            <a:endParaRPr lang="ru-RU" sz="2200" dirty="0">
              <a:solidFill>
                <a:schemeClr val="tx1"/>
              </a:solidFill>
            </a:endParaRPr>
          </a:p>
          <a:p>
            <a:pPr marL="342900" indent="-342900" algn="l">
              <a:spcBef>
                <a:spcPct val="0"/>
              </a:spcBef>
              <a:buFont typeface="Wingdings" charset="2"/>
              <a:buChar char="ü"/>
            </a:pPr>
            <a:r>
              <a:rPr lang="ru-RU" sz="2200" b="1" dirty="0" err="1">
                <a:solidFill>
                  <a:schemeClr val="tx1"/>
                </a:solidFill>
              </a:rPr>
              <a:t>Benefits</a:t>
            </a:r>
            <a:r>
              <a:rPr lang="ru-RU" sz="2200" b="1" dirty="0">
                <a:solidFill>
                  <a:schemeClr val="tx1"/>
                </a:solidFill>
              </a:rPr>
              <a:t> </a:t>
            </a:r>
            <a:r>
              <a:rPr lang="ru-RU" sz="2200" b="1" dirty="0" err="1">
                <a:solidFill>
                  <a:schemeClr val="tx1"/>
                </a:solidFill>
              </a:rPr>
              <a:t>of</a:t>
            </a:r>
            <a:r>
              <a:rPr lang="ru-RU" sz="2200" b="1" dirty="0">
                <a:solidFill>
                  <a:schemeClr val="tx1"/>
                </a:solidFill>
              </a:rPr>
              <a:t> </a:t>
            </a:r>
            <a:r>
              <a:rPr lang="ru-RU" sz="2200" b="1" dirty="0" err="1">
                <a:solidFill>
                  <a:schemeClr val="tx1"/>
                </a:solidFill>
              </a:rPr>
              <a:t>public</a:t>
            </a:r>
            <a:r>
              <a:rPr lang="ru-RU" sz="2200" b="1" dirty="0">
                <a:solidFill>
                  <a:schemeClr val="tx1"/>
                </a:solidFill>
              </a:rPr>
              <a:t> </a:t>
            </a:r>
            <a:r>
              <a:rPr lang="ru-RU" sz="2200" b="1" dirty="0" err="1">
                <a:solidFill>
                  <a:schemeClr val="tx1"/>
                </a:solidFill>
              </a:rPr>
              <a:t>participation</a:t>
            </a:r>
            <a:r>
              <a:rPr lang="ru-RU" sz="2200" b="1" dirty="0">
                <a:solidFill>
                  <a:schemeClr val="tx1"/>
                </a:solidFill>
              </a:rPr>
              <a:t> </a:t>
            </a:r>
            <a:r>
              <a:rPr lang="ru-RU" sz="2200" dirty="0" err="1">
                <a:solidFill>
                  <a:schemeClr val="tx1"/>
                </a:solidFill>
              </a:rPr>
              <a:t>that</a:t>
            </a:r>
            <a:r>
              <a:rPr lang="ru-RU" sz="2200" dirty="0">
                <a:solidFill>
                  <a:schemeClr val="tx1"/>
                </a:solidFill>
              </a:rPr>
              <a:t> </a:t>
            </a:r>
            <a:r>
              <a:rPr lang="ru-RU" sz="2200" dirty="0" err="1">
                <a:solidFill>
                  <a:schemeClr val="tx1"/>
                </a:solidFill>
              </a:rPr>
              <a:t>could</a:t>
            </a:r>
            <a:r>
              <a:rPr lang="ru-RU" sz="2200" dirty="0">
                <a:solidFill>
                  <a:schemeClr val="tx1"/>
                </a:solidFill>
              </a:rPr>
              <a:t> </a:t>
            </a:r>
            <a:r>
              <a:rPr lang="ru-RU" sz="2200" dirty="0" err="1">
                <a:solidFill>
                  <a:schemeClr val="tx1"/>
                </a:solidFill>
              </a:rPr>
              <a:t>be</a:t>
            </a:r>
            <a:r>
              <a:rPr lang="ru-RU" sz="2200" dirty="0">
                <a:solidFill>
                  <a:schemeClr val="tx1"/>
                </a:solidFill>
              </a:rPr>
              <a:t> </a:t>
            </a:r>
            <a:r>
              <a:rPr lang="ru-RU" sz="2200" dirty="0" err="1">
                <a:solidFill>
                  <a:schemeClr val="tx1"/>
                </a:solidFill>
              </a:rPr>
              <a:t>used</a:t>
            </a:r>
            <a:r>
              <a:rPr lang="ru-RU" sz="2200" dirty="0">
                <a:solidFill>
                  <a:schemeClr val="tx1"/>
                </a:solidFill>
              </a:rPr>
              <a:t> </a:t>
            </a:r>
            <a:r>
              <a:rPr lang="ru-RU" sz="2200" dirty="0" err="1">
                <a:solidFill>
                  <a:schemeClr val="tx1"/>
                </a:solidFill>
              </a:rPr>
              <a:t>as</a:t>
            </a:r>
            <a:r>
              <a:rPr lang="ru-RU" sz="2200" dirty="0">
                <a:solidFill>
                  <a:schemeClr val="tx1"/>
                </a:solidFill>
              </a:rPr>
              <a:t> </a:t>
            </a:r>
            <a:r>
              <a:rPr lang="ru-RU" sz="2200" dirty="0" err="1">
                <a:solidFill>
                  <a:schemeClr val="tx1"/>
                </a:solidFill>
              </a:rPr>
              <a:t>justification</a:t>
            </a:r>
            <a:r>
              <a:rPr lang="ru-RU" sz="2200" dirty="0">
                <a:solidFill>
                  <a:schemeClr val="tx1"/>
                </a:solidFill>
              </a:rPr>
              <a:t> </a:t>
            </a:r>
            <a:r>
              <a:rPr lang="ru-RU" sz="2200" dirty="0" err="1">
                <a:solidFill>
                  <a:schemeClr val="tx1"/>
                </a:solidFill>
              </a:rPr>
              <a:t>for</a:t>
            </a:r>
            <a:r>
              <a:rPr lang="ru-RU" sz="2200" dirty="0">
                <a:solidFill>
                  <a:schemeClr val="tx1"/>
                </a:solidFill>
              </a:rPr>
              <a:t> </a:t>
            </a:r>
            <a:r>
              <a:rPr lang="ru-RU" sz="2200" dirty="0" err="1" smtClean="0">
                <a:solidFill>
                  <a:schemeClr val="tx1"/>
                </a:solidFill>
              </a:rPr>
              <a:t>investments</a:t>
            </a:r>
            <a:endParaRPr lang="ru-RU" sz="2200" dirty="0" smtClean="0">
              <a:solidFill>
                <a:schemeClr val="tx1"/>
              </a:solidFill>
            </a:endParaRPr>
          </a:p>
          <a:p>
            <a:pPr marL="342900" indent="-342900" algn="l">
              <a:spcBef>
                <a:spcPct val="0"/>
              </a:spcBef>
              <a:buFont typeface="Wingdings" charset="2"/>
              <a:buChar char="ü"/>
            </a:pPr>
            <a:endParaRPr lang="ru-RU" sz="2200" dirty="0">
              <a:solidFill>
                <a:schemeClr val="tx1"/>
              </a:solidFill>
            </a:endParaRPr>
          </a:p>
          <a:p>
            <a:pPr marL="342900" indent="-342900" algn="l">
              <a:spcBef>
                <a:spcPct val="0"/>
              </a:spcBef>
              <a:buFont typeface="Wingdings" charset="2"/>
              <a:buChar char="ü"/>
            </a:pPr>
            <a:r>
              <a:rPr lang="en-US" sz="2200" b="1" dirty="0" smtClean="0">
                <a:solidFill>
                  <a:schemeClr val="tx1"/>
                </a:solidFill>
              </a:rPr>
              <a:t>I</a:t>
            </a:r>
            <a:r>
              <a:rPr lang="ru-RU" sz="2200" b="1" dirty="0" err="1" smtClean="0">
                <a:solidFill>
                  <a:schemeClr val="tx1"/>
                </a:solidFill>
              </a:rPr>
              <a:t>nternational</a:t>
            </a:r>
            <a:r>
              <a:rPr lang="ru-RU" sz="2200" b="1" dirty="0" smtClean="0">
                <a:solidFill>
                  <a:schemeClr val="tx1"/>
                </a:solidFill>
              </a:rPr>
              <a:t> </a:t>
            </a:r>
            <a:r>
              <a:rPr lang="ru-RU" sz="2200" b="1" dirty="0" err="1">
                <a:solidFill>
                  <a:schemeClr val="tx1"/>
                </a:solidFill>
              </a:rPr>
              <a:t>framework</a:t>
            </a:r>
            <a:r>
              <a:rPr lang="ru-RU" sz="2200" b="1" dirty="0">
                <a:solidFill>
                  <a:schemeClr val="tx1"/>
                </a:solidFill>
              </a:rPr>
              <a:t> </a:t>
            </a:r>
            <a:r>
              <a:rPr lang="ru-RU" sz="2200" b="1" dirty="0" err="1">
                <a:solidFill>
                  <a:schemeClr val="tx1"/>
                </a:solidFill>
              </a:rPr>
              <a:t>and</a:t>
            </a:r>
            <a:r>
              <a:rPr lang="ru-RU" sz="2200" b="1" dirty="0">
                <a:solidFill>
                  <a:schemeClr val="tx1"/>
                </a:solidFill>
              </a:rPr>
              <a:t> </a:t>
            </a:r>
            <a:r>
              <a:rPr lang="ru-RU" sz="2200" b="1" dirty="0" err="1">
                <a:solidFill>
                  <a:schemeClr val="tx1"/>
                </a:solidFill>
              </a:rPr>
              <a:t>assessment</a:t>
            </a:r>
            <a:r>
              <a:rPr lang="ru-RU" sz="2200" b="1" dirty="0">
                <a:solidFill>
                  <a:schemeClr val="tx1"/>
                </a:solidFill>
              </a:rPr>
              <a:t> </a:t>
            </a:r>
            <a:r>
              <a:rPr lang="ru-RU" sz="2200" b="1" dirty="0" err="1">
                <a:solidFill>
                  <a:schemeClr val="tx1"/>
                </a:solidFill>
              </a:rPr>
              <a:t>tools</a:t>
            </a:r>
            <a:r>
              <a:rPr lang="ru-RU" sz="2200" b="1" dirty="0">
                <a:solidFill>
                  <a:schemeClr val="tx1"/>
                </a:solidFill>
              </a:rPr>
              <a:t> </a:t>
            </a:r>
            <a:r>
              <a:rPr lang="mr-IN" sz="2200" dirty="0">
                <a:solidFill>
                  <a:schemeClr val="tx1"/>
                </a:solidFill>
              </a:rPr>
              <a:t>–</a:t>
            </a:r>
            <a:r>
              <a:rPr lang="ru-RU" sz="2200" dirty="0">
                <a:solidFill>
                  <a:schemeClr val="tx1"/>
                </a:solidFill>
              </a:rPr>
              <a:t> </a:t>
            </a:r>
            <a:r>
              <a:rPr lang="ru-RU" sz="2200" dirty="0" err="1">
                <a:solidFill>
                  <a:schemeClr val="tx1"/>
                </a:solidFill>
              </a:rPr>
              <a:t>to</a:t>
            </a:r>
            <a:r>
              <a:rPr lang="ru-RU" sz="2200" dirty="0">
                <a:solidFill>
                  <a:schemeClr val="tx1"/>
                </a:solidFill>
              </a:rPr>
              <a:t> </a:t>
            </a:r>
            <a:r>
              <a:rPr lang="ru-RU" sz="2200" dirty="0" err="1">
                <a:solidFill>
                  <a:schemeClr val="tx1"/>
                </a:solidFill>
              </a:rPr>
              <a:t>identify</a:t>
            </a:r>
            <a:r>
              <a:rPr lang="ru-RU" sz="2200" dirty="0">
                <a:solidFill>
                  <a:schemeClr val="tx1"/>
                </a:solidFill>
              </a:rPr>
              <a:t> </a:t>
            </a:r>
            <a:r>
              <a:rPr lang="ru-RU" sz="2200" dirty="0" err="1">
                <a:solidFill>
                  <a:schemeClr val="tx1"/>
                </a:solidFill>
              </a:rPr>
              <a:t>best</a:t>
            </a:r>
            <a:r>
              <a:rPr lang="ru-RU" sz="2200" dirty="0">
                <a:solidFill>
                  <a:schemeClr val="tx1"/>
                </a:solidFill>
              </a:rPr>
              <a:t> </a:t>
            </a:r>
            <a:r>
              <a:rPr lang="ru-RU" sz="2200" dirty="0" err="1">
                <a:solidFill>
                  <a:schemeClr val="tx1"/>
                </a:solidFill>
              </a:rPr>
              <a:t>practices</a:t>
            </a:r>
            <a:r>
              <a:rPr lang="ru-RU" sz="2200" dirty="0">
                <a:solidFill>
                  <a:schemeClr val="tx1"/>
                </a:solidFill>
              </a:rPr>
              <a:t> </a:t>
            </a:r>
            <a:r>
              <a:rPr lang="ru-RU" sz="2200" dirty="0" err="1" smtClean="0">
                <a:solidFill>
                  <a:schemeClr val="tx1"/>
                </a:solidFill>
              </a:rPr>
              <a:t>globally</a:t>
            </a:r>
            <a:endParaRPr lang="ru-RU" sz="2200" dirty="0" smtClean="0">
              <a:solidFill>
                <a:schemeClr val="tx1"/>
              </a:solidFill>
            </a:endParaRPr>
          </a:p>
          <a:p>
            <a:pPr marL="342900" indent="-342900" algn="l">
              <a:spcBef>
                <a:spcPct val="0"/>
              </a:spcBef>
              <a:buFont typeface="Wingdings" charset="2"/>
              <a:buChar char="ü"/>
            </a:pPr>
            <a:endParaRPr lang="ru-RU" sz="2200" dirty="0">
              <a:solidFill>
                <a:schemeClr val="tx1"/>
              </a:solidFill>
            </a:endParaRPr>
          </a:p>
          <a:p>
            <a:pPr marL="342900" indent="-342900" algn="l">
              <a:spcBef>
                <a:spcPct val="0"/>
              </a:spcBef>
              <a:buFont typeface="Wingdings" charset="2"/>
              <a:buChar char="ü"/>
            </a:pPr>
            <a:r>
              <a:rPr lang="ru-RU" sz="2200" b="1" dirty="0" err="1">
                <a:solidFill>
                  <a:schemeClr val="tx1"/>
                </a:solidFill>
              </a:rPr>
              <a:t>Types</a:t>
            </a:r>
            <a:r>
              <a:rPr lang="ru-RU" sz="2200" b="1" dirty="0">
                <a:solidFill>
                  <a:schemeClr val="tx1"/>
                </a:solidFill>
              </a:rPr>
              <a:t> </a:t>
            </a:r>
            <a:r>
              <a:rPr lang="ru-RU" sz="2200" b="1" dirty="0" err="1">
                <a:solidFill>
                  <a:schemeClr val="tx1"/>
                </a:solidFill>
              </a:rPr>
              <a:t>of</a:t>
            </a:r>
            <a:r>
              <a:rPr lang="ru-RU" sz="2200" b="1" dirty="0">
                <a:solidFill>
                  <a:schemeClr val="tx1"/>
                </a:solidFill>
              </a:rPr>
              <a:t> </a:t>
            </a:r>
            <a:r>
              <a:rPr lang="ru-RU" sz="2200" b="1" dirty="0" err="1">
                <a:solidFill>
                  <a:schemeClr val="tx1"/>
                </a:solidFill>
              </a:rPr>
              <a:t>mechanisms</a:t>
            </a:r>
            <a:r>
              <a:rPr lang="ru-RU" sz="2200" b="1" dirty="0">
                <a:solidFill>
                  <a:schemeClr val="tx1"/>
                </a:solidFill>
              </a:rPr>
              <a:t> </a:t>
            </a:r>
            <a:r>
              <a:rPr lang="ru-RU" sz="2200" b="1" dirty="0" err="1">
                <a:solidFill>
                  <a:schemeClr val="tx1"/>
                </a:solidFill>
              </a:rPr>
              <a:t>on</a:t>
            </a:r>
            <a:r>
              <a:rPr lang="ru-RU" sz="2200" b="1" dirty="0">
                <a:solidFill>
                  <a:schemeClr val="tx1"/>
                </a:solidFill>
              </a:rPr>
              <a:t> </a:t>
            </a:r>
            <a:r>
              <a:rPr lang="ru-RU" sz="2200" b="1" dirty="0" err="1">
                <a:solidFill>
                  <a:schemeClr val="tx1"/>
                </a:solidFill>
              </a:rPr>
              <a:t>demand</a:t>
            </a:r>
            <a:r>
              <a:rPr lang="ru-RU" sz="2200" b="1" dirty="0">
                <a:solidFill>
                  <a:schemeClr val="tx1"/>
                </a:solidFill>
              </a:rPr>
              <a:t> </a:t>
            </a:r>
            <a:r>
              <a:rPr lang="ru-RU" sz="2200" b="1" dirty="0" err="1">
                <a:solidFill>
                  <a:schemeClr val="tx1"/>
                </a:solidFill>
              </a:rPr>
              <a:t>and</a:t>
            </a:r>
            <a:r>
              <a:rPr lang="ru-RU" sz="2200" b="1" dirty="0">
                <a:solidFill>
                  <a:schemeClr val="tx1"/>
                </a:solidFill>
              </a:rPr>
              <a:t> </a:t>
            </a:r>
            <a:r>
              <a:rPr lang="ru-RU" sz="2200" b="1" dirty="0" err="1">
                <a:solidFill>
                  <a:schemeClr val="tx1"/>
                </a:solidFill>
              </a:rPr>
              <a:t>supply</a:t>
            </a:r>
            <a:r>
              <a:rPr lang="ru-RU" sz="2200" b="1" dirty="0">
                <a:solidFill>
                  <a:schemeClr val="tx1"/>
                </a:solidFill>
              </a:rPr>
              <a:t> </a:t>
            </a:r>
            <a:r>
              <a:rPr lang="ru-RU" sz="2200" b="1" dirty="0" err="1" smtClean="0">
                <a:solidFill>
                  <a:schemeClr val="tx1"/>
                </a:solidFill>
              </a:rPr>
              <a:t>side</a:t>
            </a:r>
            <a:r>
              <a:rPr lang="ru-RU" sz="2200" b="1" dirty="0" smtClean="0">
                <a:solidFill>
                  <a:schemeClr val="tx1"/>
                </a:solidFill>
              </a:rPr>
              <a:t> </a:t>
            </a:r>
            <a:r>
              <a:rPr lang="ru-RU" sz="2200" dirty="0" err="1" smtClean="0">
                <a:solidFill>
                  <a:schemeClr val="tx1"/>
                </a:solidFill>
              </a:rPr>
              <a:t>including</a:t>
            </a:r>
            <a:r>
              <a:rPr lang="ru-RU" sz="2200" dirty="0" smtClean="0">
                <a:solidFill>
                  <a:schemeClr val="tx1"/>
                </a:solidFill>
              </a:rPr>
              <a:t> </a:t>
            </a:r>
            <a:r>
              <a:rPr lang="ru-RU" sz="2200" dirty="0" err="1" smtClean="0">
                <a:solidFill>
                  <a:schemeClr val="tx1"/>
                </a:solidFill>
              </a:rPr>
              <a:t>examples</a:t>
            </a:r>
            <a:r>
              <a:rPr lang="ru-RU" sz="2200" dirty="0" smtClean="0">
                <a:solidFill>
                  <a:schemeClr val="tx1"/>
                </a:solidFill>
              </a:rPr>
              <a:t> </a:t>
            </a:r>
            <a:r>
              <a:rPr lang="ru-RU" sz="2200" dirty="0" err="1" smtClean="0">
                <a:solidFill>
                  <a:schemeClr val="tx1"/>
                </a:solidFill>
              </a:rPr>
              <a:t>from</a:t>
            </a:r>
            <a:r>
              <a:rPr lang="ru-RU" sz="2200" dirty="0" smtClean="0">
                <a:solidFill>
                  <a:schemeClr val="tx1"/>
                </a:solidFill>
              </a:rPr>
              <a:t> BLTWG </a:t>
            </a:r>
            <a:r>
              <a:rPr lang="ru-RU" sz="2200" dirty="0" err="1" smtClean="0">
                <a:solidFill>
                  <a:schemeClr val="tx1"/>
                </a:solidFill>
              </a:rPr>
              <a:t>member</a:t>
            </a:r>
            <a:r>
              <a:rPr lang="ru-RU" sz="2200" dirty="0" smtClean="0">
                <a:solidFill>
                  <a:schemeClr val="tx1"/>
                </a:solidFill>
              </a:rPr>
              <a:t> </a:t>
            </a:r>
            <a:r>
              <a:rPr lang="ru-RU" sz="2200" dirty="0" err="1" smtClean="0">
                <a:solidFill>
                  <a:schemeClr val="tx1"/>
                </a:solidFill>
              </a:rPr>
              <a:t>and</a:t>
            </a:r>
            <a:r>
              <a:rPr lang="ru-RU" sz="2200" dirty="0" smtClean="0">
                <a:solidFill>
                  <a:schemeClr val="tx1"/>
                </a:solidFill>
              </a:rPr>
              <a:t> </a:t>
            </a:r>
            <a:r>
              <a:rPr lang="ru-RU" sz="2200" dirty="0" err="1" smtClean="0">
                <a:solidFill>
                  <a:schemeClr val="tx1"/>
                </a:solidFill>
              </a:rPr>
              <a:t>international</a:t>
            </a:r>
            <a:r>
              <a:rPr lang="ru-RU" sz="2200" dirty="0" smtClean="0">
                <a:solidFill>
                  <a:schemeClr val="tx1"/>
                </a:solidFill>
              </a:rPr>
              <a:t> </a:t>
            </a:r>
            <a:r>
              <a:rPr lang="ru-RU" sz="2200" dirty="0" err="1" smtClean="0">
                <a:solidFill>
                  <a:schemeClr val="tx1"/>
                </a:solidFill>
              </a:rPr>
              <a:t>countries</a:t>
            </a:r>
            <a:endParaRPr lang="ru-RU" sz="2200" dirty="0" smtClean="0">
              <a:solidFill>
                <a:schemeClr val="tx1"/>
              </a:solidFill>
            </a:endParaRPr>
          </a:p>
          <a:p>
            <a:pPr marL="342900" indent="-342900" algn="l">
              <a:spcBef>
                <a:spcPct val="0"/>
              </a:spcBef>
              <a:buFont typeface="Wingdings" charset="2"/>
              <a:buChar char="ü"/>
            </a:pPr>
            <a:endParaRPr lang="ru-RU" sz="2200" dirty="0">
              <a:solidFill>
                <a:schemeClr val="tx1"/>
              </a:solidFill>
            </a:endParaRPr>
          </a:p>
          <a:p>
            <a:pPr marL="342900" indent="-342900" algn="l">
              <a:spcBef>
                <a:spcPct val="0"/>
              </a:spcBef>
              <a:buFont typeface="Wingdings" charset="2"/>
              <a:buChar char="ü"/>
            </a:pPr>
            <a:r>
              <a:rPr lang="ru-RU" sz="2200" b="1" dirty="0" err="1">
                <a:solidFill>
                  <a:schemeClr val="tx1"/>
                </a:solidFill>
              </a:rPr>
              <a:t>Lessons</a:t>
            </a:r>
            <a:r>
              <a:rPr lang="ru-RU" sz="2200" b="1" dirty="0">
                <a:solidFill>
                  <a:schemeClr val="tx1"/>
                </a:solidFill>
              </a:rPr>
              <a:t> </a:t>
            </a:r>
            <a:r>
              <a:rPr lang="ru-RU" sz="2200" b="1" dirty="0" err="1">
                <a:solidFill>
                  <a:schemeClr val="tx1"/>
                </a:solidFill>
              </a:rPr>
              <a:t>learnt</a:t>
            </a:r>
            <a:r>
              <a:rPr lang="ru-RU" sz="2200" b="1" dirty="0">
                <a:solidFill>
                  <a:schemeClr val="tx1"/>
                </a:solidFill>
              </a:rPr>
              <a:t> </a:t>
            </a:r>
            <a:r>
              <a:rPr lang="ru-RU" sz="2200" b="1" dirty="0" err="1">
                <a:solidFill>
                  <a:schemeClr val="tx1"/>
                </a:solidFill>
              </a:rPr>
              <a:t>and</a:t>
            </a:r>
            <a:r>
              <a:rPr lang="ru-RU" sz="2200" b="1" dirty="0">
                <a:solidFill>
                  <a:schemeClr val="tx1"/>
                </a:solidFill>
              </a:rPr>
              <a:t> </a:t>
            </a:r>
            <a:r>
              <a:rPr lang="ru-RU" sz="2200" b="1" dirty="0" err="1">
                <a:solidFill>
                  <a:schemeClr val="tx1"/>
                </a:solidFill>
              </a:rPr>
              <a:t>risk</a:t>
            </a:r>
            <a:r>
              <a:rPr lang="ru-RU" sz="2200" b="1" dirty="0">
                <a:solidFill>
                  <a:schemeClr val="tx1"/>
                </a:solidFill>
              </a:rPr>
              <a:t> </a:t>
            </a:r>
            <a:r>
              <a:rPr lang="ru-RU" sz="2200" b="1" dirty="0" err="1">
                <a:solidFill>
                  <a:schemeClr val="tx1"/>
                </a:solidFill>
              </a:rPr>
              <a:t>factors</a:t>
            </a:r>
            <a:r>
              <a:rPr lang="ru-RU" sz="2200" b="1" dirty="0">
                <a:solidFill>
                  <a:schemeClr val="tx1"/>
                </a:solidFill>
              </a:rPr>
              <a:t> </a:t>
            </a:r>
            <a:r>
              <a:rPr lang="ru-RU" sz="2200" dirty="0" err="1">
                <a:solidFill>
                  <a:schemeClr val="tx1"/>
                </a:solidFill>
              </a:rPr>
              <a:t>and</a:t>
            </a:r>
            <a:r>
              <a:rPr lang="ru-RU" sz="2200" dirty="0">
                <a:solidFill>
                  <a:schemeClr val="tx1"/>
                </a:solidFill>
              </a:rPr>
              <a:t> </a:t>
            </a:r>
            <a:r>
              <a:rPr lang="ru-RU" sz="2200" dirty="0" err="1">
                <a:solidFill>
                  <a:schemeClr val="tx1"/>
                </a:solidFill>
              </a:rPr>
              <a:t>how</a:t>
            </a:r>
            <a:r>
              <a:rPr lang="ru-RU" sz="2200" dirty="0">
                <a:solidFill>
                  <a:schemeClr val="tx1"/>
                </a:solidFill>
              </a:rPr>
              <a:t> </a:t>
            </a:r>
            <a:r>
              <a:rPr lang="ru-RU" sz="2200" dirty="0" err="1">
                <a:solidFill>
                  <a:schemeClr val="tx1"/>
                </a:solidFill>
              </a:rPr>
              <a:t>to</a:t>
            </a:r>
            <a:r>
              <a:rPr lang="ru-RU" sz="2200" dirty="0">
                <a:solidFill>
                  <a:schemeClr val="tx1"/>
                </a:solidFill>
              </a:rPr>
              <a:t> </a:t>
            </a:r>
            <a:r>
              <a:rPr lang="ru-RU" sz="2200" dirty="0" err="1">
                <a:solidFill>
                  <a:schemeClr val="tx1"/>
                </a:solidFill>
              </a:rPr>
              <a:t>manage</a:t>
            </a:r>
            <a:r>
              <a:rPr lang="ru-RU" sz="2200" dirty="0">
                <a:solidFill>
                  <a:schemeClr val="tx1"/>
                </a:solidFill>
              </a:rPr>
              <a:t> </a:t>
            </a:r>
            <a:r>
              <a:rPr lang="ru-RU" sz="2200" dirty="0" err="1">
                <a:solidFill>
                  <a:schemeClr val="tx1"/>
                </a:solidFill>
              </a:rPr>
              <a:t>them</a:t>
            </a:r>
            <a:r>
              <a:rPr lang="ru-RU" sz="2200" dirty="0">
                <a:solidFill>
                  <a:schemeClr val="tx1"/>
                </a:solidFill>
              </a:rPr>
              <a:t>.</a:t>
            </a: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6" name="Title 1"/>
          <p:cNvSpPr>
            <a:spLocks noGrp="1"/>
          </p:cNvSpPr>
          <p:nvPr>
            <p:ph type="ctrTitle"/>
          </p:nvPr>
        </p:nvSpPr>
        <p:spPr>
          <a:xfrm>
            <a:off x="745342" y="-34229"/>
            <a:ext cx="9144000" cy="876300"/>
          </a:xfrm>
        </p:spPr>
        <p:txBody>
          <a:bodyPr/>
          <a:lstStyle/>
          <a:p>
            <a:r>
              <a:rPr lang="en-US" sz="2500" dirty="0">
                <a:solidFill>
                  <a:srgbClr val="953735"/>
                </a:solidFill>
              </a:rPr>
              <a:t>2</a:t>
            </a:r>
            <a:r>
              <a:rPr lang="en-US" sz="2500" baseline="30000" dirty="0">
                <a:solidFill>
                  <a:srgbClr val="953735"/>
                </a:solidFill>
              </a:rPr>
              <a:t>nd</a:t>
            </a:r>
            <a:r>
              <a:rPr lang="en-US" sz="2500" dirty="0">
                <a:solidFill>
                  <a:srgbClr val="953735"/>
                </a:solidFill>
              </a:rPr>
              <a:t> Knowledge Product </a:t>
            </a:r>
            <a:r>
              <a:rPr lang="mr-IN" sz="2500" dirty="0">
                <a:solidFill>
                  <a:srgbClr val="953735"/>
                </a:solidFill>
              </a:rPr>
              <a:t>–</a:t>
            </a:r>
            <a:r>
              <a:rPr lang="en-US" sz="2500" dirty="0">
                <a:solidFill>
                  <a:srgbClr val="953735"/>
                </a:solidFill>
              </a:rPr>
              <a:t> Public Participation</a:t>
            </a:r>
            <a:endParaRPr lang="en-US" sz="2500" dirty="0">
              <a:solidFill>
                <a:srgbClr val="002060"/>
              </a:solidFill>
            </a:endParaRPr>
          </a:p>
        </p:txBody>
      </p:sp>
    </p:spTree>
    <p:extLst>
      <p:ext uri="{BB962C8B-B14F-4D97-AF65-F5344CB8AC3E}">
        <p14:creationId xmlns:p14="http://schemas.microsoft.com/office/powerpoint/2010/main" val="27728434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17562" y="685800"/>
            <a:ext cx="8555038" cy="6172200"/>
          </a:xfrm>
        </p:spPr>
        <p:txBody>
          <a:bodyPr rtlCol="0">
            <a:noAutofit/>
          </a:bodyPr>
          <a:lstStyle/>
          <a:p>
            <a:pPr marL="0" lvl="1"/>
            <a:endParaRPr lang="en-US" sz="2000" b="1" i="1" dirty="0" smtClean="0">
              <a:solidFill>
                <a:srgbClr val="000000"/>
              </a:solidFill>
            </a:endParaRPr>
          </a:p>
          <a:p>
            <a:pPr marL="0" lvl="1"/>
            <a:r>
              <a:rPr lang="en-US" sz="2200" b="1" dirty="0">
                <a:solidFill>
                  <a:schemeClr val="tx2">
                    <a:lumMod val="60000"/>
                    <a:lumOff val="40000"/>
                  </a:schemeClr>
                </a:solidFill>
              </a:rPr>
              <a:t>Public</a:t>
            </a:r>
            <a:r>
              <a:rPr lang="en-US" sz="2200" b="1" dirty="0" smtClean="0">
                <a:solidFill>
                  <a:schemeClr val="tx2">
                    <a:lumMod val="60000"/>
                    <a:lumOff val="40000"/>
                  </a:schemeClr>
                </a:solidFill>
              </a:rPr>
              <a:t> </a:t>
            </a:r>
            <a:r>
              <a:rPr lang="en-US" sz="2200" b="1" dirty="0">
                <a:solidFill>
                  <a:schemeClr val="tx2">
                    <a:lumMod val="60000"/>
                    <a:lumOff val="40000"/>
                  </a:schemeClr>
                </a:solidFill>
              </a:rPr>
              <a:t>participation </a:t>
            </a:r>
            <a:r>
              <a:rPr lang="en-US" sz="2200" b="1" dirty="0" smtClean="0">
                <a:solidFill>
                  <a:schemeClr val="tx2">
                    <a:lumMod val="60000"/>
                    <a:lumOff val="40000"/>
                  </a:schemeClr>
                </a:solidFill>
              </a:rPr>
              <a:t>requires more than transparency</a:t>
            </a:r>
            <a:r>
              <a:rPr lang="en-US" sz="2200" b="1" dirty="0" smtClean="0">
                <a:solidFill>
                  <a:schemeClr val="tx2"/>
                </a:solidFill>
              </a:rPr>
              <a:t>. </a:t>
            </a:r>
            <a:r>
              <a:rPr lang="en-US" sz="2200" dirty="0" smtClean="0">
                <a:solidFill>
                  <a:srgbClr val="000000"/>
                </a:solidFill>
              </a:rPr>
              <a:t>It </a:t>
            </a:r>
            <a:r>
              <a:rPr lang="en-US" sz="2200" dirty="0">
                <a:solidFill>
                  <a:srgbClr val="000000"/>
                </a:solidFill>
              </a:rPr>
              <a:t>gives citizens a role in the budget process and fiscal policy by giving them opportunities to </a:t>
            </a:r>
            <a:r>
              <a:rPr lang="en-US" sz="2200" u="sng" dirty="0">
                <a:solidFill>
                  <a:srgbClr val="000000"/>
                </a:solidFill>
              </a:rPr>
              <a:t>actively participate and give feedback which is included in decision-making</a:t>
            </a:r>
            <a:r>
              <a:rPr lang="en-US" sz="2200" dirty="0" smtClean="0">
                <a:solidFill>
                  <a:srgbClr val="000000"/>
                </a:solidFill>
              </a:rPr>
              <a:t>.</a:t>
            </a:r>
          </a:p>
          <a:p>
            <a:pPr marL="0" lvl="1"/>
            <a:endParaRPr lang="en-US" sz="2200" i="1" dirty="0" smtClean="0">
              <a:solidFill>
                <a:srgbClr val="000000"/>
              </a:solidFill>
            </a:endParaRPr>
          </a:p>
          <a:p>
            <a:pPr marL="0" lvl="1" algn="just" fontAlgn="auto">
              <a:spcAft>
                <a:spcPts val="0"/>
              </a:spcAft>
              <a:defRPr/>
            </a:pPr>
            <a:r>
              <a:rPr lang="en-US" sz="2200" b="1" dirty="0">
                <a:solidFill>
                  <a:srgbClr val="558ED5"/>
                </a:solidFill>
              </a:rPr>
              <a:t>Consultation mechanisms </a:t>
            </a:r>
            <a:r>
              <a:rPr lang="en-US" sz="2200" b="1" dirty="0" smtClean="0">
                <a:solidFill>
                  <a:srgbClr val="558ED5"/>
                </a:solidFill>
              </a:rPr>
              <a:t>need a </a:t>
            </a:r>
            <a:r>
              <a:rPr lang="en-US" sz="2200" b="1" dirty="0">
                <a:solidFill>
                  <a:srgbClr val="558ED5"/>
                </a:solidFill>
              </a:rPr>
              <a:t>clearly articulated framework to manage expectations of participants</a:t>
            </a:r>
            <a:r>
              <a:rPr lang="en-US" sz="2200" dirty="0">
                <a:solidFill>
                  <a:srgbClr val="558ED5"/>
                </a:solidFill>
              </a:rPr>
              <a:t> </a:t>
            </a:r>
            <a:r>
              <a:rPr lang="en-US" sz="2200" dirty="0">
                <a:solidFill>
                  <a:srgbClr val="000000"/>
                </a:solidFill>
              </a:rPr>
              <a:t>and to help </a:t>
            </a:r>
            <a:r>
              <a:rPr lang="en-US" sz="2200" dirty="0" smtClean="0">
                <a:solidFill>
                  <a:srgbClr val="000000"/>
                </a:solidFill>
              </a:rPr>
              <a:t>Government </a:t>
            </a:r>
            <a:r>
              <a:rPr lang="en-US" sz="2200" dirty="0">
                <a:solidFill>
                  <a:srgbClr val="000000"/>
                </a:solidFill>
              </a:rPr>
              <a:t>understand and execute the consultation process. </a:t>
            </a:r>
            <a:endParaRPr lang="en-US" sz="2200" dirty="0" smtClean="0">
              <a:solidFill>
                <a:srgbClr val="000000"/>
              </a:solidFill>
            </a:endParaRPr>
          </a:p>
          <a:p>
            <a:pPr marL="0" lvl="1" algn="just" fontAlgn="auto">
              <a:spcAft>
                <a:spcPts val="0"/>
              </a:spcAft>
              <a:defRPr/>
            </a:pPr>
            <a:endParaRPr lang="en-US" sz="2200" dirty="0">
              <a:solidFill>
                <a:srgbClr val="000000"/>
              </a:solidFill>
            </a:endParaRPr>
          </a:p>
          <a:p>
            <a:pPr marL="742950" lvl="2" indent="-285750" algn="just" fontAlgn="auto">
              <a:spcAft>
                <a:spcPts val="0"/>
              </a:spcAft>
              <a:buFont typeface="Arial"/>
              <a:buChar char="•"/>
              <a:defRPr/>
            </a:pPr>
            <a:r>
              <a:rPr lang="en-US" sz="2200" b="1" dirty="0" smtClean="0">
                <a:solidFill>
                  <a:srgbClr val="558ED5"/>
                </a:solidFill>
              </a:rPr>
              <a:t>See the </a:t>
            </a:r>
            <a:r>
              <a:rPr lang="en-US" sz="2200" b="1" dirty="0">
                <a:solidFill>
                  <a:srgbClr val="558ED5"/>
                </a:solidFill>
              </a:rPr>
              <a:t>International Association for Public Participation (IAP2) </a:t>
            </a:r>
            <a:r>
              <a:rPr lang="en-US" sz="2200" b="1" dirty="0" smtClean="0">
                <a:solidFill>
                  <a:srgbClr val="558ED5"/>
                </a:solidFill>
              </a:rPr>
              <a:t>spectrum</a:t>
            </a:r>
            <a:r>
              <a:rPr lang="en-US" sz="2200" b="1" dirty="0" smtClean="0">
                <a:solidFill>
                  <a:srgbClr val="1F497D"/>
                </a:solidFill>
              </a:rPr>
              <a:t> </a:t>
            </a:r>
            <a:r>
              <a:rPr lang="mr-IN" sz="2200" dirty="0" smtClean="0">
                <a:solidFill>
                  <a:srgbClr val="000000"/>
                </a:solidFill>
              </a:rPr>
              <a:t>–</a:t>
            </a:r>
            <a:r>
              <a:rPr lang="en-US" sz="2200" dirty="0" smtClean="0">
                <a:solidFill>
                  <a:srgbClr val="000000"/>
                </a:solidFill>
              </a:rPr>
              <a:t> can be used as tool depending on </a:t>
            </a:r>
            <a:r>
              <a:rPr lang="en-US" sz="2200" dirty="0" err="1" smtClean="0">
                <a:solidFill>
                  <a:srgbClr val="000000"/>
                </a:solidFill>
              </a:rPr>
              <a:t>MoF’s</a:t>
            </a:r>
            <a:r>
              <a:rPr lang="en-US" sz="2200" dirty="0" smtClean="0">
                <a:solidFill>
                  <a:srgbClr val="000000"/>
                </a:solidFill>
              </a:rPr>
              <a:t> plans to inform-consult-involve-collaborate-empower (refer Attachment B of knowledge product).</a:t>
            </a:r>
            <a:endParaRPr lang="en-US" sz="2200" i="1" dirty="0">
              <a:solidFill>
                <a:srgbClr val="000000"/>
              </a:solidFill>
            </a:endParaRPr>
          </a:p>
          <a:p>
            <a:pPr marL="742950" lvl="2" indent="-285750" algn="just" fontAlgn="auto">
              <a:spcAft>
                <a:spcPts val="0"/>
              </a:spcAft>
              <a:buFont typeface="Arial"/>
              <a:buChar char="•"/>
              <a:defRPr/>
            </a:pPr>
            <a:r>
              <a:rPr lang="en-US" sz="2200" dirty="0" smtClean="0">
                <a:solidFill>
                  <a:srgbClr val="000000"/>
                </a:solidFill>
              </a:rPr>
              <a:t>Only if there is </a:t>
            </a:r>
            <a:r>
              <a:rPr lang="en-US" sz="2200" b="1" dirty="0" smtClean="0">
                <a:solidFill>
                  <a:schemeClr val="accent1"/>
                </a:solidFill>
              </a:rPr>
              <a:t>two-way communication </a:t>
            </a:r>
            <a:r>
              <a:rPr lang="en-US" sz="2200" dirty="0" smtClean="0">
                <a:solidFill>
                  <a:srgbClr val="000000"/>
                </a:solidFill>
              </a:rPr>
              <a:t>it is defined as public participation. </a:t>
            </a:r>
            <a:endParaRPr lang="en-US" sz="2200" dirty="0">
              <a:solidFill>
                <a:schemeClr val="accent3">
                  <a:lumMod val="75000"/>
                </a:schemeClr>
              </a:solidFill>
            </a:endParaRPr>
          </a:p>
          <a:p>
            <a:endParaRPr lang="en-GB" sz="2400" i="1" dirty="0" smtClean="0">
              <a:solidFill>
                <a:schemeClr val="tx1"/>
              </a:solidFill>
            </a:endParaRPr>
          </a:p>
          <a:p>
            <a:pPr marL="342900" indent="-342900" algn="l">
              <a:buFont typeface="Arial"/>
              <a:buChar char="•"/>
            </a:pPr>
            <a:endParaRPr lang="en-GB" sz="2400" dirty="0">
              <a:solidFill>
                <a:schemeClr val="tx1"/>
              </a:solidFill>
            </a:endParaRPr>
          </a:p>
          <a:p>
            <a:pPr algn="l"/>
            <a:endParaRPr lang="en-US" sz="2000" dirty="0">
              <a:solidFill>
                <a:schemeClr val="tx1"/>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5" name="Title 1"/>
          <p:cNvSpPr>
            <a:spLocks noGrp="1"/>
          </p:cNvSpPr>
          <p:nvPr>
            <p:ph type="ctrTitle"/>
          </p:nvPr>
        </p:nvSpPr>
        <p:spPr>
          <a:xfrm>
            <a:off x="914400" y="304800"/>
            <a:ext cx="8839200" cy="609601"/>
          </a:xfrm>
        </p:spPr>
        <p:txBody>
          <a:bodyPr/>
          <a:lstStyle/>
          <a:p>
            <a:r>
              <a:rPr lang="en-US" sz="2500" dirty="0" smtClean="0">
                <a:solidFill>
                  <a:srgbClr val="953735"/>
                </a:solidFill>
              </a:rPr>
              <a:t>2. Concept of Public Participation</a:t>
            </a:r>
            <a:endParaRPr lang="en-US" sz="2500" dirty="0">
              <a:solidFill>
                <a:srgbClr val="953735"/>
              </a:solidFill>
            </a:endParaRPr>
          </a:p>
        </p:txBody>
      </p:sp>
    </p:spTree>
    <p:extLst>
      <p:ext uri="{BB962C8B-B14F-4D97-AF65-F5344CB8AC3E}">
        <p14:creationId xmlns:p14="http://schemas.microsoft.com/office/powerpoint/2010/main" val="64080273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17562" y="685800"/>
            <a:ext cx="9088438" cy="6172200"/>
          </a:xfrm>
        </p:spPr>
        <p:txBody>
          <a:bodyPr rtlCol="0">
            <a:noAutofit/>
          </a:bodyPr>
          <a:lstStyle/>
          <a:p>
            <a:pPr marL="0" lvl="1" algn="l"/>
            <a:r>
              <a:rPr lang="en-US" sz="2200" dirty="0" smtClean="0">
                <a:solidFill>
                  <a:schemeClr val="tx1"/>
                </a:solidFill>
              </a:rPr>
              <a:t>World Bank defines public participation as a </a:t>
            </a:r>
            <a:r>
              <a:rPr lang="en-US" sz="2200" i="1" dirty="0" smtClean="0">
                <a:solidFill>
                  <a:srgbClr val="558ED5"/>
                </a:solidFill>
              </a:rPr>
              <a:t>‘two way interaction between citizens and government.’  </a:t>
            </a:r>
            <a:r>
              <a:rPr lang="en-US" sz="2200" dirty="0" smtClean="0">
                <a:solidFill>
                  <a:schemeClr val="tx1"/>
                </a:solidFill>
              </a:rPr>
              <a:t>Requires closing the feedback loop. </a:t>
            </a:r>
          </a:p>
          <a:p>
            <a:pPr marL="0" lvl="1" algn="l"/>
            <a:r>
              <a:rPr lang="en-US" sz="2200" dirty="0" smtClean="0">
                <a:solidFill>
                  <a:schemeClr val="tx1"/>
                </a:solidFill>
              </a:rPr>
              <a:t>(</a:t>
            </a:r>
            <a:r>
              <a:rPr lang="en-US" sz="2200" dirty="0" err="1" smtClean="0">
                <a:solidFill>
                  <a:schemeClr val="tx1"/>
                </a:solidFill>
              </a:rPr>
              <a:t>i.e</a:t>
            </a:r>
            <a:r>
              <a:rPr lang="en-US" sz="2200" dirty="0" smtClean="0">
                <a:solidFill>
                  <a:schemeClr val="tx1"/>
                </a:solidFill>
              </a:rPr>
              <a:t> provide response to citizens on how their feedback was used).</a:t>
            </a:r>
          </a:p>
          <a:p>
            <a:pPr marL="0" lvl="1" algn="just" fontAlgn="auto">
              <a:spcAft>
                <a:spcPts val="0"/>
              </a:spcAft>
              <a:defRPr/>
            </a:pPr>
            <a:endParaRPr lang="en-US" sz="1600" b="1" dirty="0" smtClean="0">
              <a:solidFill>
                <a:srgbClr val="4F81BD"/>
              </a:solidFill>
            </a:endParaRPr>
          </a:p>
          <a:p>
            <a:pPr marL="0" lvl="1" algn="just" fontAlgn="auto">
              <a:spcAft>
                <a:spcPts val="0"/>
              </a:spcAft>
              <a:defRPr/>
            </a:pPr>
            <a:endParaRPr lang="en-US" sz="1600" b="1" dirty="0" smtClean="0">
              <a:solidFill>
                <a:srgbClr val="4F81BD"/>
              </a:solidFill>
            </a:endParaRPr>
          </a:p>
          <a:p>
            <a:pPr marL="0" lvl="1" algn="just" fontAlgn="auto">
              <a:spcAft>
                <a:spcPts val="0"/>
              </a:spcAft>
              <a:defRPr/>
            </a:pPr>
            <a:endParaRPr lang="en-US" sz="1600" b="1" dirty="0" smtClean="0">
              <a:solidFill>
                <a:srgbClr val="4F81BD"/>
              </a:solidFill>
            </a:endParaRPr>
          </a:p>
          <a:p>
            <a:pPr marL="0" lvl="1" algn="just" fontAlgn="auto">
              <a:spcAft>
                <a:spcPts val="0"/>
              </a:spcAft>
              <a:defRPr/>
            </a:pPr>
            <a:endParaRPr lang="en-US" sz="1600" b="1" dirty="0" smtClean="0">
              <a:solidFill>
                <a:srgbClr val="4F81BD"/>
              </a:solidFill>
            </a:endParaRPr>
          </a:p>
          <a:p>
            <a:pPr marL="0" lvl="1" algn="just" fontAlgn="auto">
              <a:spcAft>
                <a:spcPts val="0"/>
              </a:spcAft>
              <a:defRPr/>
            </a:pPr>
            <a:endParaRPr lang="en-US" sz="1600" b="1" dirty="0" smtClean="0">
              <a:solidFill>
                <a:srgbClr val="4F81BD"/>
              </a:solidFill>
            </a:endParaRPr>
          </a:p>
          <a:p>
            <a:pPr marL="0" lvl="1" algn="just" fontAlgn="auto">
              <a:spcAft>
                <a:spcPts val="0"/>
              </a:spcAft>
              <a:defRPr/>
            </a:pPr>
            <a:endParaRPr lang="en-US" sz="1600" b="1" dirty="0" smtClean="0">
              <a:solidFill>
                <a:srgbClr val="4F81BD"/>
              </a:solidFill>
            </a:endParaRPr>
          </a:p>
          <a:p>
            <a:pPr marL="0" lvl="1" algn="just" fontAlgn="auto">
              <a:spcAft>
                <a:spcPts val="0"/>
              </a:spcAft>
              <a:defRPr/>
            </a:pPr>
            <a:endParaRPr lang="en-US" sz="1600" b="1" dirty="0" smtClean="0">
              <a:solidFill>
                <a:srgbClr val="4F81BD"/>
              </a:solidFill>
            </a:endParaRPr>
          </a:p>
          <a:p>
            <a:pPr marL="0" lvl="1" algn="just" fontAlgn="auto">
              <a:spcAft>
                <a:spcPts val="0"/>
              </a:spcAft>
              <a:defRPr/>
            </a:pPr>
            <a:endParaRPr lang="en-US" sz="1600" b="1" dirty="0" smtClean="0">
              <a:solidFill>
                <a:srgbClr val="4F81BD"/>
              </a:solidFill>
            </a:endParaRPr>
          </a:p>
          <a:p>
            <a:pPr marL="0" lvl="1" algn="just" fontAlgn="auto">
              <a:spcAft>
                <a:spcPts val="0"/>
              </a:spcAft>
              <a:defRPr/>
            </a:pPr>
            <a:endParaRPr lang="en-US" sz="1600" b="1" dirty="0" smtClean="0">
              <a:solidFill>
                <a:srgbClr val="4F81BD"/>
              </a:solidFill>
            </a:endParaRPr>
          </a:p>
          <a:p>
            <a:pPr marL="0" lvl="1" algn="just" fontAlgn="auto">
              <a:spcAft>
                <a:spcPts val="0"/>
              </a:spcAft>
              <a:defRPr/>
            </a:pPr>
            <a:endParaRPr lang="en-US" sz="1600" b="1" dirty="0" smtClean="0">
              <a:solidFill>
                <a:srgbClr val="4F81BD"/>
              </a:solidFill>
            </a:endParaRPr>
          </a:p>
          <a:p>
            <a:pPr marL="0" lvl="1" algn="just" fontAlgn="auto">
              <a:spcAft>
                <a:spcPts val="0"/>
              </a:spcAft>
              <a:defRPr/>
            </a:pPr>
            <a:endParaRPr lang="en-US" sz="1600" b="1" dirty="0" smtClean="0">
              <a:solidFill>
                <a:srgbClr val="4F81BD"/>
              </a:solidFill>
            </a:endParaRPr>
          </a:p>
          <a:p>
            <a:pPr marL="0" lvl="1" algn="just" fontAlgn="auto">
              <a:spcAft>
                <a:spcPts val="0"/>
              </a:spcAft>
              <a:defRPr/>
            </a:pPr>
            <a:endParaRPr lang="en-US" sz="1600" b="1" dirty="0" smtClean="0">
              <a:solidFill>
                <a:srgbClr val="4F81BD"/>
              </a:solidFill>
            </a:endParaRPr>
          </a:p>
          <a:p>
            <a:pPr marL="0" lvl="1" algn="just" fontAlgn="auto">
              <a:spcAft>
                <a:spcPts val="0"/>
              </a:spcAft>
              <a:defRPr/>
            </a:pPr>
            <a:endParaRPr lang="en-US" sz="1600" b="1" dirty="0" smtClean="0">
              <a:solidFill>
                <a:srgbClr val="4F81BD"/>
              </a:solidFill>
            </a:endParaRPr>
          </a:p>
          <a:p>
            <a:pPr marL="0" lvl="1"/>
            <a:endParaRPr lang="en-US" sz="2400" i="1" dirty="0">
              <a:solidFill>
                <a:srgbClr val="FF0000"/>
              </a:solidFill>
            </a:endParaRPr>
          </a:p>
          <a:p>
            <a:endParaRPr lang="en-GB" sz="2400" i="1" dirty="0" smtClean="0">
              <a:solidFill>
                <a:schemeClr val="tx1"/>
              </a:solidFill>
            </a:endParaRPr>
          </a:p>
          <a:p>
            <a:pPr marL="0" lvl="1" algn="l"/>
            <a:r>
              <a:rPr lang="en-US" sz="1200" dirty="0">
                <a:solidFill>
                  <a:schemeClr val="tx1"/>
                </a:solidFill>
              </a:rPr>
              <a:t>Figure 1: World Bank Group’s Dimension’s of Citizen Engagement</a:t>
            </a:r>
          </a:p>
          <a:p>
            <a:pPr indent="-457200" algn="l"/>
            <a:endParaRPr lang="en-US" sz="1200" i="1" dirty="0">
              <a:solidFill>
                <a:schemeClr val="accent2"/>
              </a:solidFill>
            </a:endParaRPr>
          </a:p>
          <a:p>
            <a:pPr marL="342900" indent="-342900" algn="l">
              <a:buFont typeface="Arial"/>
              <a:buChar char="•"/>
            </a:pPr>
            <a:endParaRPr lang="en-GB" sz="2400" dirty="0">
              <a:solidFill>
                <a:schemeClr val="tx1"/>
              </a:solidFill>
            </a:endParaRPr>
          </a:p>
          <a:p>
            <a:pPr algn="l"/>
            <a:endParaRPr lang="en-US" sz="2000" dirty="0">
              <a:solidFill>
                <a:schemeClr val="tx1"/>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5" name="Title 1"/>
          <p:cNvSpPr>
            <a:spLocks noGrp="1"/>
          </p:cNvSpPr>
          <p:nvPr>
            <p:ph type="ctrTitle"/>
          </p:nvPr>
        </p:nvSpPr>
        <p:spPr>
          <a:xfrm>
            <a:off x="935038" y="-1"/>
            <a:ext cx="8839200" cy="609601"/>
          </a:xfrm>
        </p:spPr>
        <p:txBody>
          <a:bodyPr/>
          <a:lstStyle/>
          <a:p>
            <a:r>
              <a:rPr lang="en-US" sz="2500" b="1" dirty="0" smtClean="0"/>
              <a:t>Definitions</a:t>
            </a:r>
            <a:endParaRPr lang="en-US" sz="2500" dirty="0">
              <a:solidFill>
                <a:srgbClr val="953735"/>
              </a:solidFill>
            </a:endParaRPr>
          </a:p>
        </p:txBody>
      </p:sp>
      <p:pic>
        <p:nvPicPr>
          <p:cNvPr id="7" name="Picture 6"/>
          <p:cNvPicPr/>
          <p:nvPr/>
        </p:nvPicPr>
        <p:blipFill>
          <a:blip r:embed="rId4">
            <a:extLst>
              <a:ext uri="{28A0092B-C50C-407E-A947-70E740481C1C}">
                <a14:useLocalDpi xmlns:a14="http://schemas.microsoft.com/office/drawing/2010/main"/>
              </a:ext>
            </a:extLst>
          </a:blip>
          <a:srcRect/>
          <a:stretch>
            <a:fillRect/>
          </a:stretch>
        </p:blipFill>
        <p:spPr bwMode="auto">
          <a:xfrm>
            <a:off x="1295400" y="1828800"/>
            <a:ext cx="7543800" cy="4622449"/>
          </a:xfrm>
          <a:prstGeom prst="rect">
            <a:avLst/>
          </a:prstGeom>
          <a:noFill/>
          <a:ln>
            <a:noFill/>
          </a:ln>
        </p:spPr>
      </p:pic>
    </p:spTree>
    <p:extLst>
      <p:ext uri="{BB962C8B-B14F-4D97-AF65-F5344CB8AC3E}">
        <p14:creationId xmlns:p14="http://schemas.microsoft.com/office/powerpoint/2010/main" val="191119246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D1A85E2-1AEE-4F6C-AA5F-7D0DE380D7EF}"/>
              </a:ext>
            </a:extLst>
          </p:cNvPr>
          <p:cNvSpPr>
            <a:spLocks noGrp="1"/>
          </p:cNvSpPr>
          <p:nvPr>
            <p:ph type="title"/>
          </p:nvPr>
        </p:nvSpPr>
        <p:spPr>
          <a:xfrm>
            <a:off x="990600" y="533400"/>
            <a:ext cx="8257829" cy="432154"/>
          </a:xfrm>
        </p:spPr>
        <p:txBody>
          <a:bodyPr/>
          <a:lstStyle/>
          <a:p>
            <a:r>
              <a:rPr lang="en-US" sz="2500" b="1" dirty="0"/>
              <a:t>GIFT’s Scope of Public</a:t>
            </a:r>
            <a:r>
              <a:rPr lang="en-US" sz="2500" dirty="0"/>
              <a:t> </a:t>
            </a:r>
            <a:r>
              <a:rPr lang="en-US" sz="2500" b="1" dirty="0"/>
              <a:t>Participation</a:t>
            </a: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a:extLst>
              <a:ext uri="{FF2B5EF4-FFF2-40B4-BE49-F238E27FC236}">
                <a16:creationId xmlns:a16="http://schemas.microsoft.com/office/drawing/2014/main" xmlns="" id="{1F46A0F3-1D62-4AA0-937B-54029172D76D}"/>
              </a:ext>
            </a:extLst>
          </p:cNvPr>
          <p:cNvSpPr txBox="1"/>
          <p:nvPr/>
        </p:nvSpPr>
        <p:spPr>
          <a:xfrm>
            <a:off x="1066800" y="1475079"/>
            <a:ext cx="7772400" cy="4832092"/>
          </a:xfrm>
          <a:prstGeom prst="rect">
            <a:avLst/>
          </a:prstGeom>
          <a:noFill/>
        </p:spPr>
        <p:txBody>
          <a:bodyPr wrap="square" rtlCol="0">
            <a:spAutoFit/>
          </a:bodyPr>
          <a:lstStyle/>
          <a:p>
            <a:pPr lvl="0"/>
            <a:r>
              <a:rPr lang="en-NZ" sz="2200" b="1" dirty="0">
                <a:latin typeface="+mn-lt"/>
              </a:rPr>
              <a:t>All fiscal policy and budget making activities </a:t>
            </a:r>
            <a:r>
              <a:rPr lang="en-NZ" sz="2200" dirty="0">
                <a:latin typeface="+mn-lt"/>
              </a:rPr>
              <a:t>including:</a:t>
            </a:r>
          </a:p>
          <a:p>
            <a:pPr lvl="0"/>
            <a:endParaRPr lang="en-GB" sz="2200" dirty="0">
              <a:latin typeface="+mn-lt"/>
            </a:endParaRPr>
          </a:p>
          <a:p>
            <a:pPr marL="342900" lvl="0" indent="-342900">
              <a:buFont typeface="Arial"/>
              <a:buChar char="•"/>
            </a:pPr>
            <a:r>
              <a:rPr lang="en-NZ" sz="2200" b="1" dirty="0">
                <a:latin typeface="+mn-lt"/>
              </a:rPr>
              <a:t>The annual </a:t>
            </a:r>
            <a:r>
              <a:rPr lang="en-US" sz="2200" b="1" dirty="0">
                <a:latin typeface="+mn-lt"/>
              </a:rPr>
              <a:t>budget</a:t>
            </a:r>
            <a:r>
              <a:rPr lang="en-NZ" sz="2200" b="1" dirty="0">
                <a:latin typeface="+mn-lt"/>
              </a:rPr>
              <a:t> cycle</a:t>
            </a:r>
            <a:r>
              <a:rPr lang="en-NZ" sz="2200" dirty="0">
                <a:latin typeface="+mn-lt"/>
              </a:rPr>
              <a:t> (8 documents)</a:t>
            </a:r>
          </a:p>
          <a:p>
            <a:pPr marL="342900" lvl="0" indent="-342900">
              <a:buFont typeface="Arial"/>
              <a:buChar char="•"/>
            </a:pPr>
            <a:endParaRPr lang="en-GB" sz="2200" dirty="0">
              <a:latin typeface="+mn-lt"/>
            </a:endParaRPr>
          </a:p>
          <a:p>
            <a:pPr marL="342900" lvl="0" indent="-342900">
              <a:buFont typeface="Arial"/>
              <a:buChar char="•"/>
            </a:pPr>
            <a:r>
              <a:rPr lang="en-NZ" sz="2200" b="1" dirty="0">
                <a:latin typeface="+mn-lt"/>
              </a:rPr>
              <a:t>Fiscal policy reviews</a:t>
            </a:r>
            <a:r>
              <a:rPr lang="en-NZ" sz="2200" dirty="0">
                <a:latin typeface="+mn-lt"/>
              </a:rPr>
              <a:t> that may extend over a longer period than the window for preparation of the annual budget cycle (on revenues, expenditures, tax, finances, assets, liability management)</a:t>
            </a:r>
            <a:endParaRPr lang="en-NZ" sz="2200" b="1" dirty="0">
              <a:latin typeface="+mn-lt"/>
            </a:endParaRPr>
          </a:p>
          <a:p>
            <a:pPr marL="342900" lvl="0" indent="-342900">
              <a:buFont typeface="Arial"/>
              <a:buChar char="•"/>
            </a:pPr>
            <a:endParaRPr lang="en-GB" sz="2200" dirty="0">
              <a:latin typeface="+mn-lt"/>
            </a:endParaRPr>
          </a:p>
          <a:p>
            <a:pPr marL="342900" lvl="0" indent="-342900">
              <a:buFont typeface="Arial"/>
              <a:buChar char="•"/>
            </a:pPr>
            <a:r>
              <a:rPr lang="en-US" sz="2200" b="1" dirty="0">
                <a:latin typeface="+mn-lt"/>
              </a:rPr>
              <a:t>D</a:t>
            </a:r>
            <a:r>
              <a:rPr lang="en-NZ" sz="2200" b="1" dirty="0">
                <a:latin typeface="+mn-lt"/>
              </a:rPr>
              <a:t>esign, production and delivery of public goods and services</a:t>
            </a:r>
            <a:r>
              <a:rPr lang="en-NZ" sz="2200" dirty="0">
                <a:latin typeface="+mn-lt"/>
              </a:rPr>
              <a:t> (including feedback and independent mechanisms)</a:t>
            </a:r>
            <a:endParaRPr lang="en-US" sz="2200" dirty="0">
              <a:latin typeface="+mn-lt"/>
            </a:endParaRPr>
          </a:p>
          <a:p>
            <a:pPr marL="342900" lvl="0" indent="-342900">
              <a:buFont typeface="Arial"/>
              <a:buChar char="•"/>
            </a:pPr>
            <a:endParaRPr lang="en-GB" sz="2200" dirty="0">
              <a:latin typeface="+mn-lt"/>
            </a:endParaRPr>
          </a:p>
          <a:p>
            <a:pPr marL="342900" indent="-342900">
              <a:buFont typeface="Arial"/>
              <a:buChar char="•"/>
            </a:pPr>
            <a:r>
              <a:rPr lang="en-US" sz="2200" b="1" dirty="0">
                <a:latin typeface="+mn-lt"/>
              </a:rPr>
              <a:t>D</a:t>
            </a:r>
            <a:r>
              <a:rPr lang="en-NZ" sz="2200" b="1" dirty="0">
                <a:latin typeface="+mn-lt"/>
              </a:rPr>
              <a:t>esign and delivery of public investment projects</a:t>
            </a:r>
            <a:r>
              <a:rPr lang="en-NZ" sz="2200" dirty="0">
                <a:latin typeface="+mn-lt"/>
              </a:rPr>
              <a:t> (planning, appraisal, selection, implementation &amp; audit)</a:t>
            </a:r>
            <a:endParaRPr lang="en-GB" sz="2200" dirty="0">
              <a:latin typeface="+mn-lt"/>
            </a:endParaRPr>
          </a:p>
        </p:txBody>
      </p:sp>
    </p:spTree>
    <p:extLst>
      <p:ext uri="{BB962C8B-B14F-4D97-AF65-F5344CB8AC3E}">
        <p14:creationId xmlns:p14="http://schemas.microsoft.com/office/powerpoint/2010/main" val="44957465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6609</TotalTime>
  <Words>2607</Words>
  <Application>Microsoft Macintosh PowerPoint</Application>
  <PresentationFormat>A4 Paper (210x297 mm)</PresentationFormat>
  <Paragraphs>301</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Overview of BLTWG Knowledge Product on Public Participation</vt:lpstr>
      <vt:lpstr>Outline of Presentation</vt:lpstr>
      <vt:lpstr> 1. Overview of BLTWG progress on Public Participation and knowledge products  1st Knowledge Product – Citizen Budgets</vt:lpstr>
      <vt:lpstr>2nd Knowledge Product – Public Participation</vt:lpstr>
      <vt:lpstr>2nd Knowledge Product – Public Participation</vt:lpstr>
      <vt:lpstr>2nd Knowledge Product – Public Participation</vt:lpstr>
      <vt:lpstr>2. Concept of Public Participation</vt:lpstr>
      <vt:lpstr>Definitions</vt:lpstr>
      <vt:lpstr>GIFT’s Scope of Public Participation</vt:lpstr>
      <vt:lpstr>3. International Framework for Public Participation</vt:lpstr>
      <vt:lpstr>International Assessment Mechanisms and Tools</vt:lpstr>
      <vt:lpstr>Budget Transparency Toolkit</vt:lpstr>
      <vt:lpstr>4. Reform Options: Demand and Supply Initiatives</vt:lpstr>
      <vt:lpstr>5. Suggested Roadmap for Future Reforms</vt:lpstr>
      <vt:lpstr>5. Suggested Roadmap for Future Reforms</vt:lpstr>
      <vt:lpstr>5. Suggested Roadmap for Future Reforms</vt:lpstr>
      <vt:lpstr>5. Suggested Roadmap for Future Reforms</vt:lpstr>
      <vt:lpstr>6. Risk Factors and their Mitigation</vt:lpstr>
      <vt:lpstr>Lack of culture for sharing information and poor coordination</vt:lpstr>
      <vt:lpstr>Privacy and Conflict of Interest</vt:lpstr>
      <vt:lpstr>7. Next Steps</vt:lpstr>
      <vt:lpstr>PowerPoint Presentation</vt:lpstr>
    </vt:vector>
  </TitlesOfParts>
  <Manager/>
  <Company>The World Bank Group</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May 13 2020 VC Public Participation knowlege product</dc:title>
  <dc:subject/>
  <dc:creator>Deanna Aubrey</dc:creator>
  <cp:keywords>BCOP Budget Literacy and Transparency Working Group</cp:keywords>
  <dc:description/>
  <cp:lastModifiedBy>Deanna Aubrey</cp:lastModifiedBy>
  <cp:revision>1017</cp:revision>
  <cp:lastPrinted>2020-04-13T14:03:05Z</cp:lastPrinted>
  <dcterms:created xsi:type="dcterms:W3CDTF">2010-10-04T16:57:49Z</dcterms:created>
  <dcterms:modified xsi:type="dcterms:W3CDTF">2020-04-19T08:15:18Z</dcterms:modified>
  <cp:category>PEMPAL</cp:category>
</cp:coreProperties>
</file>