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366" r:id="rId3"/>
    <p:sldId id="367" r:id="rId4"/>
    <p:sldId id="365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1C32A9-2C5F-4189-A0F1-CA9F92A2DC30}" v="1950" dt="2019-06-21T14:54:06.3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96237" autoAdjust="0"/>
  </p:normalViewPr>
  <p:slideViewPr>
    <p:cSldViewPr>
      <p:cViewPr>
        <p:scale>
          <a:sx n="60" d="100"/>
          <a:sy n="60" d="100"/>
        </p:scale>
        <p:origin x="974" y="-4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a Anatolievna Davidova" userId="615709de-f45c-42cb-8bad-60412f98c39f" providerId="ADAL" clId="{1C1C32A9-2C5F-4189-A0F1-CA9F92A2DC30}"/>
    <pc:docChg chg="undo custSel modSld">
      <pc:chgData name="Inna Anatolievna Davidova" userId="615709de-f45c-42cb-8bad-60412f98c39f" providerId="ADAL" clId="{1C1C32A9-2C5F-4189-A0F1-CA9F92A2DC30}" dt="2019-06-21T14:54:06.313" v="1949" actId="313"/>
      <pc:docMkLst>
        <pc:docMk/>
      </pc:docMkLst>
      <pc:sldChg chg="modSp">
        <pc:chgData name="Inna Anatolievna Davidova" userId="615709de-f45c-42cb-8bad-60412f98c39f" providerId="ADAL" clId="{1C1C32A9-2C5F-4189-A0F1-CA9F92A2DC30}" dt="2019-06-21T14:38:11.078" v="163" actId="6549"/>
        <pc:sldMkLst>
          <pc:docMk/>
          <pc:sldMk cId="2355865019" sldId="263"/>
        </pc:sldMkLst>
        <pc:spChg chg="mod">
          <ac:chgData name="Inna Anatolievna Davidova" userId="615709de-f45c-42cb-8bad-60412f98c39f" providerId="ADAL" clId="{1C1C32A9-2C5F-4189-A0F1-CA9F92A2DC30}" dt="2019-06-21T14:38:11.078" v="163" actId="6549"/>
          <ac:spMkLst>
            <pc:docMk/>
            <pc:sldMk cId="2355865019" sldId="263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1C1C32A9-2C5F-4189-A0F1-CA9F92A2DC30}" dt="2019-06-21T14:48:59.240" v="1847" actId="6549"/>
        <pc:sldMkLst>
          <pc:docMk/>
          <pc:sldMk cId="2371197945" sldId="365"/>
        </pc:sldMkLst>
        <pc:spChg chg="mod">
          <ac:chgData name="Inna Anatolievna Davidova" userId="615709de-f45c-42cb-8bad-60412f98c39f" providerId="ADAL" clId="{1C1C32A9-2C5F-4189-A0F1-CA9F92A2DC30}" dt="2019-06-21T14:48:59.240" v="1847" actId="6549"/>
          <ac:spMkLst>
            <pc:docMk/>
            <pc:sldMk cId="2371197945" sldId="365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1C1C32A9-2C5F-4189-A0F1-CA9F92A2DC30}" dt="2019-06-21T14:53:27.086" v="1940" actId="20577"/>
        <pc:sldMkLst>
          <pc:docMk/>
          <pc:sldMk cId="1985764190" sldId="366"/>
        </pc:sldMkLst>
        <pc:spChg chg="mod">
          <ac:chgData name="Inna Anatolievna Davidova" userId="615709de-f45c-42cb-8bad-60412f98c39f" providerId="ADAL" clId="{1C1C32A9-2C5F-4189-A0F1-CA9F92A2DC30}" dt="2019-06-21T14:53:27.086" v="1940" actId="20577"/>
          <ac:spMkLst>
            <pc:docMk/>
            <pc:sldMk cId="1985764190" sldId="366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1C1C32A9-2C5F-4189-A0F1-CA9F92A2DC30}" dt="2019-06-21T14:54:06.313" v="1949" actId="313"/>
        <pc:sldMkLst>
          <pc:docMk/>
          <pc:sldMk cId="1343943505" sldId="367"/>
        </pc:sldMkLst>
        <pc:spChg chg="mod">
          <ac:chgData name="Inna Anatolievna Davidova" userId="615709de-f45c-42cb-8bad-60412f98c39f" providerId="ADAL" clId="{1C1C32A9-2C5F-4189-A0F1-CA9F92A2DC30}" dt="2019-06-21T14:54:06.313" v="1949" actId="313"/>
          <ac:spMkLst>
            <pc:docMk/>
            <pc:sldMk cId="1343943505" sldId="367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6/21/2019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6/21/2019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2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86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38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6/21/2019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6/21/2019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6/21/2019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6/21/2019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6/21/2019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6/21/2019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6/21/2019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799"/>
            <a:ext cx="7696200" cy="6416675"/>
          </a:xfrm>
        </p:spPr>
        <p:txBody>
          <a:bodyPr>
            <a:normAutofit/>
          </a:bodyPr>
          <a:lstStyle/>
          <a:p>
            <a:pPr lvl="1"/>
            <a:r>
              <a:rPr lang="en-US" sz="3200" b="1" dirty="0"/>
              <a:t>TCOP PEMPAL Plenary</a:t>
            </a:r>
            <a:endParaRPr lang="ru-RU" sz="3200" b="1" dirty="0"/>
          </a:p>
          <a:p>
            <a:pPr lvl="1"/>
            <a:endParaRPr lang="en-US" sz="3600" dirty="0"/>
          </a:p>
          <a:p>
            <a:pPr lvl="1"/>
            <a:r>
              <a:rPr lang="en-US" sz="4000" b="1" dirty="0">
                <a:solidFill>
                  <a:srgbClr val="002060"/>
                </a:solidFill>
              </a:rPr>
              <a:t>Evolution of Expenditure Controls</a:t>
            </a:r>
            <a:endParaRPr lang="en-US" sz="2600" b="1" dirty="0">
              <a:solidFill>
                <a:srgbClr val="C00000"/>
              </a:solidFill>
            </a:endParaRPr>
          </a:p>
          <a:p>
            <a:pPr lvl="1"/>
            <a:endParaRPr lang="en-US" sz="2600" b="1" dirty="0">
              <a:solidFill>
                <a:srgbClr val="C00000"/>
              </a:solidFill>
            </a:endParaRP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Armenia,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Kyrgyzstan, Moldova, Russia and Tajikistan</a:t>
            </a:r>
            <a:endParaRPr lang="en-US" sz="2600" b="1" dirty="0"/>
          </a:p>
          <a:p>
            <a:pPr lvl="1"/>
            <a:endParaRPr lang="en-US" sz="2600" b="1" dirty="0"/>
          </a:p>
          <a:p>
            <a:pPr lvl="1"/>
            <a:r>
              <a:rPr lang="en-US" b="1" dirty="0"/>
              <a:t>Budapest (Hungary)</a:t>
            </a:r>
            <a:r>
              <a:rPr lang="ru-RU" b="1" dirty="0"/>
              <a:t>, </a:t>
            </a:r>
            <a:r>
              <a:rPr lang="en-US" b="1" dirty="0"/>
              <a:t>June </a:t>
            </a:r>
            <a:r>
              <a:rPr lang="ru-RU" b="1" dirty="0"/>
              <a:t>5-7</a:t>
            </a:r>
            <a:r>
              <a:rPr lang="en-US" b="1" dirty="0"/>
              <a:t>,</a:t>
            </a:r>
            <a:r>
              <a:rPr lang="ru-RU" b="1" dirty="0"/>
              <a:t> 2019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81000"/>
            <a:ext cx="7920880" cy="6072336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Has automation changed the treasury’s thinking about central controls? If so, in what way?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(</a:t>
            </a:r>
            <a:r>
              <a:rPr lang="en-US" sz="2400" b="1" dirty="0">
                <a:solidFill>
                  <a:srgbClr val="C00000"/>
                </a:solidFill>
              </a:rPr>
              <a:t>what initiatives are under discussion</a:t>
            </a:r>
            <a:r>
              <a:rPr lang="ru-RU" sz="2400" b="1" dirty="0">
                <a:solidFill>
                  <a:srgbClr val="C00000"/>
                </a:solidFill>
              </a:rPr>
              <a:t>)?</a:t>
            </a:r>
            <a:endParaRPr lang="en-US" sz="2400" b="1" dirty="0">
              <a:solidFill>
                <a:srgbClr val="C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Automation of controls to check for appropriations and reserve liquidity for commitments when registering contacts are leaps forward in the evolution of controls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they are in place in all countries in various degrees, Moldova is at the stage of commitment registration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Importance of links between e-treasury and e-procurement– implemented in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4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countries; Tajikistan – work in progress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Automation of controls in FMIS enhances spending units’ accountability and improves quality of control</a:t>
            </a:r>
            <a:endParaRPr lang="en-ZA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6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1000"/>
            <a:ext cx="7560840" cy="6072336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Which spending control evolution trends are observed in your group</a:t>
            </a:r>
            <a:r>
              <a:rPr lang="ru-RU" sz="2800" b="1" dirty="0">
                <a:solidFill>
                  <a:srgbClr val="C00000"/>
                </a:solidFill>
              </a:rPr>
              <a:t>? </a:t>
            </a:r>
            <a:endParaRPr lang="en-US" sz="2800" dirty="0">
              <a:solidFill>
                <a:srgbClr val="C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No more monthly (quarterly) within-year spending limits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Moldova, Russia – annual limits; Armenia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tight quarterly limits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Liquidity forecasting and management takes on a bigger role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Russia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There is a need to revise fixed payment deadlines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work in progress in Russia; internal deadlines in Moldova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Procurement plans become more important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Russia and Armenia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Moving towards risk-based approach - similar to “green corridor”, risk-based classification of payments – Russia</a:t>
            </a: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43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068960"/>
            <a:ext cx="7560840" cy="131980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Thank you!</a:t>
            </a:r>
          </a:p>
          <a:p>
            <a:endParaRPr lang="ru-RU" sz="3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97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3737</TotalTime>
  <Words>226</Words>
  <Application>Microsoft Office PowerPoint</Application>
  <PresentationFormat>On-screen Show (4:3)</PresentationFormat>
  <Paragraphs>38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Inna Anatolievna Davidova</cp:lastModifiedBy>
  <cp:revision>515</cp:revision>
  <cp:lastPrinted>2012-03-11T09:33:36Z</cp:lastPrinted>
  <dcterms:created xsi:type="dcterms:W3CDTF">2012-02-13T09:14:10Z</dcterms:created>
  <dcterms:modified xsi:type="dcterms:W3CDTF">2019-06-21T14:54:10Z</dcterms:modified>
</cp:coreProperties>
</file>