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63" r:id="rId4"/>
    <p:sldId id="365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6237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2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/>
              <a:t>PEMPAL TCOP Plenary Meeting</a:t>
            </a:r>
            <a:endParaRPr lang="ru-RU" sz="5400" b="1" dirty="0"/>
          </a:p>
          <a:p>
            <a:pPr lvl="1"/>
            <a:endParaRPr lang="en-US" sz="3600" dirty="0"/>
          </a:p>
          <a:p>
            <a:pPr lvl="1"/>
            <a:r>
              <a:rPr lang="en-US" sz="4000" b="1" dirty="0">
                <a:solidFill>
                  <a:srgbClr val="002060"/>
                </a:solidFill>
              </a:rPr>
              <a:t>Evolution of Expenditure Controls</a:t>
            </a: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Albania, Croatia, Hungary, Kosovo, North Macedonia, Turkey</a:t>
            </a:r>
            <a:endParaRPr lang="ru-RU" b="1" dirty="0">
              <a:solidFill>
                <a:srgbClr val="C00000"/>
              </a:solidFill>
            </a:endParaRPr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en-US" b="1" dirty="0"/>
              <a:t>Budapest (Hungary), June 5</a:t>
            </a:r>
            <a:r>
              <a:rPr lang="en-US" b="1" baseline="30000" dirty="0"/>
              <a:t>th</a:t>
            </a:r>
            <a:r>
              <a:rPr lang="en-US" b="1" dirty="0"/>
              <a:t>-7</a:t>
            </a:r>
            <a:r>
              <a:rPr lang="en-US" b="1" baseline="30000" dirty="0"/>
              <a:t>th</a:t>
            </a:r>
            <a:r>
              <a:rPr lang="en-US" b="1" dirty="0"/>
              <a:t>,</a:t>
            </a:r>
            <a:r>
              <a:rPr lang="ru-RU" b="1" dirty="0"/>
              <a:t> 201</a:t>
            </a:r>
            <a:r>
              <a:rPr lang="en-US" b="1" dirty="0"/>
              <a:t>9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 fontScale="77500" lnSpcReduction="20000"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Has advance of information technologies supporting treasury execution processes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facilitated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 any changes in controls exercised by the treasuries in your countries? If yes, please explain what has changed (what initiatives are being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discussed)</a:t>
            </a:r>
            <a:endParaRPr lang="tr-T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tr-TR" sz="2100" b="1" u="sng" dirty="0" err="1" smtClean="0">
                <a:solidFill>
                  <a:srgbClr val="FF0000"/>
                </a:solidFill>
              </a:rPr>
              <a:t>Common</a:t>
            </a:r>
            <a:r>
              <a:rPr lang="tr-TR" sz="2100" b="1" u="sng" dirty="0" smtClean="0">
                <a:solidFill>
                  <a:srgbClr val="FF0000"/>
                </a:solidFill>
              </a:rPr>
              <a:t> </a:t>
            </a:r>
            <a:r>
              <a:rPr lang="tr-TR" sz="2100" b="1" u="sng" dirty="0" err="1" smtClean="0">
                <a:solidFill>
                  <a:srgbClr val="FF0000"/>
                </a:solidFill>
              </a:rPr>
              <a:t>trends</a:t>
            </a:r>
            <a:endParaRPr lang="ru-RU" sz="2100" b="1" u="sng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Usage of technology for redesigning the processes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Tendency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d</a:t>
            </a: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</a:rPr>
              <a:t>ecentralization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controls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Processing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be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gradually reduced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1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Albania 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AGFIS &gt; Automatic control of invoices with respect to budget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allocations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tr-TR" sz="1800" dirty="0" err="1" smtClean="0">
                <a:solidFill>
                  <a:schemeClr val="accent1">
                    <a:lumMod val="75000"/>
                  </a:schemeClr>
                </a:solidFill>
              </a:rPr>
              <a:t>control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payments </a:t>
            </a:r>
            <a:r>
              <a:rPr lang="tr-TR" sz="1800" dirty="0" err="1" smtClean="0">
                <a:solidFill>
                  <a:schemeClr val="accent1">
                    <a:lumMod val="75000"/>
                  </a:schemeClr>
                </a:solidFill>
              </a:rPr>
              <a:t>against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daily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cash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limits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some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m</a:t>
            </a:r>
            <a:r>
              <a:rPr lang="en-ZA" sz="1800" i="1" dirty="0" err="1" smtClean="0">
                <a:solidFill>
                  <a:schemeClr val="accent1">
                    <a:lumMod val="75000"/>
                  </a:schemeClr>
                </a:solidFill>
              </a:rPr>
              <a:t>anual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1800" i="1" dirty="0">
                <a:solidFill>
                  <a:schemeClr val="accent1">
                    <a:lumMod val="75000"/>
                  </a:schemeClr>
                </a:solidFill>
              </a:rPr>
              <a:t>controls 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en-ZA" sz="1800" i="1" dirty="0">
                <a:solidFill>
                  <a:schemeClr val="accent1">
                    <a:lumMod val="75000"/>
                  </a:schemeClr>
                </a:solidFill>
              </a:rPr>
              <a:t>still 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prevailing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l"/>
            <a:endParaRPr lang="en-ZA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Croatia 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Embedded expenditure controls in the IFMIS system through the whole process 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- (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but fully </a:t>
            </a:r>
            <a:r>
              <a:rPr lang="en-ZA" sz="1800" i="1" dirty="0">
                <a:solidFill>
                  <a:schemeClr val="accent1">
                    <a:lumMod val="75000"/>
                  </a:schemeClr>
                </a:solidFill>
              </a:rPr>
              <a:t>utilization of the system by the budget users is a 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challenge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l"/>
            <a:endParaRPr lang="tr-T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Hungary: 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Pilot project for the new accounting system  for the spending units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Pilot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on the collection of the commitment data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Kosovo 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KFMIS Upgrade &gt; Proper recording of the commitments</a:t>
            </a:r>
          </a:p>
          <a:p>
            <a:pPr algn="l"/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RTGS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&gt; Modernization of the payment system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line payments</a:t>
            </a:r>
            <a:endParaRPr lang="tr-T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 smtClean="0">
                <a:solidFill>
                  <a:schemeClr val="accent1">
                    <a:lumMod val="75000"/>
                  </a:schemeClr>
                </a:solidFill>
              </a:rPr>
              <a:t>North 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Macedonia: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Web portal for the collection of commitments of the budget users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helped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to decrease the amount of unpaid liabilities  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Pilot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for the electronic payment system </a:t>
            </a:r>
            <a:endParaRPr lang="tr-T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Turkey :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E budget system &gt; Budget appropriation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controls</a:t>
            </a:r>
            <a:endParaRPr lang="tr-T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payment system &gt; Payment </a:t>
            </a:r>
            <a:r>
              <a:rPr lang="en-ZA" sz="1800" dirty="0" smtClean="0">
                <a:solidFill>
                  <a:schemeClr val="accent1">
                    <a:lumMod val="75000"/>
                  </a:schemeClr>
                </a:solidFill>
              </a:rPr>
              <a:t>controls</a:t>
            </a:r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tr-TR" sz="1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helped </a:t>
            </a:r>
            <a:r>
              <a:rPr lang="tr-TR" sz="1800" i="1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tr-TR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1800" i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ZA" sz="1800" i="1" dirty="0">
                <a:solidFill>
                  <a:schemeClr val="accent1">
                    <a:lumMod val="75000"/>
                  </a:schemeClr>
                </a:solidFill>
              </a:rPr>
              <a:t>decentralization of the control function to the MDAs </a:t>
            </a: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62500" lnSpcReduction="20000"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What are the trends in evolution of expenditure controls that are being observed in your group?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tr-TR" sz="2900" b="1" u="sng" dirty="0" err="1">
                <a:solidFill>
                  <a:srgbClr val="FF0000"/>
                </a:solidFill>
              </a:rPr>
              <a:t>Common</a:t>
            </a:r>
            <a:r>
              <a:rPr lang="tr-TR" sz="2900" b="1" u="sng" dirty="0">
                <a:solidFill>
                  <a:srgbClr val="FF0000"/>
                </a:solidFill>
              </a:rPr>
              <a:t> </a:t>
            </a:r>
            <a:r>
              <a:rPr lang="tr-TR" sz="2900" b="1" u="sng" dirty="0" smtClean="0">
                <a:solidFill>
                  <a:srgbClr val="FF0000"/>
                </a:solidFill>
              </a:rPr>
              <a:t>trend</a:t>
            </a:r>
            <a:endParaRPr lang="tr-TR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GB" sz="2900" i="1" dirty="0">
                <a:solidFill>
                  <a:schemeClr val="accent1">
                    <a:lumMod val="75000"/>
                  </a:schemeClr>
                </a:solidFill>
              </a:rPr>
              <a:t>Interoperability </a:t>
            </a:r>
            <a:r>
              <a:rPr lang="en-GB" sz="2900" i="1" dirty="0">
                <a:solidFill>
                  <a:schemeClr val="accent1">
                    <a:lumMod val="75000"/>
                  </a:schemeClr>
                </a:solidFill>
              </a:rPr>
              <a:t>of the different IT systems used in the overall PFM system </a:t>
            </a:r>
          </a:p>
          <a:p>
            <a:pPr algn="l"/>
            <a:endParaRPr lang="en-ZA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 smtClean="0">
                <a:solidFill>
                  <a:schemeClr val="accent1">
                    <a:lumMod val="75000"/>
                  </a:schemeClr>
                </a:solidFill>
              </a:rPr>
              <a:t>Albania: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AFMIS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Integration with the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procurement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system</a:t>
            </a: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 smtClean="0">
                <a:solidFill>
                  <a:schemeClr val="accent1">
                    <a:lumMod val="75000"/>
                  </a:schemeClr>
                </a:solidFill>
              </a:rPr>
              <a:t>Croatia: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Efficiency controls through financial impact analysis and guidelines for standard material cost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decentralization of the responsibility to the budget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users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more comprehensive usage of the system by the budget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users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integration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of various existing systems </a:t>
            </a:r>
            <a:endParaRPr lang="tr-T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Hungary: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 New IFMIS </a:t>
            </a:r>
            <a:r>
              <a:rPr lang="en-ZA" sz="2800" dirty="0" err="1" smtClean="0">
                <a:solidFill>
                  <a:schemeClr val="accent1">
                    <a:lumMod val="75000"/>
                  </a:schemeClr>
                </a:solidFill>
              </a:rPr>
              <a:t>Projec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 smtClean="0">
                <a:solidFill>
                  <a:schemeClr val="accent1">
                    <a:lumMod val="75000"/>
                  </a:schemeClr>
                </a:solidFill>
              </a:rPr>
              <a:t>Kosovo: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Linkage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with the e procurement system and transparency service       payment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tracking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warehouses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and BI systems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 smtClean="0">
                <a:solidFill>
                  <a:schemeClr val="accent1">
                    <a:lumMod val="75000"/>
                  </a:schemeClr>
                </a:solidFill>
              </a:rPr>
              <a:t>North 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Macedonia: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New IFMIS Project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Linkage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between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budget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procurement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and Treasury systems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Improving the transparency for the payment </a:t>
            </a:r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</a:rPr>
              <a:t>process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Turkey 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New IFMIS Project</a:t>
            </a: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320</Words>
  <Application>Microsoft Office PowerPoint</Application>
  <PresentationFormat>Ekran Gösterisi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Sunusu</vt:lpstr>
      <vt:lpstr>PowerPoint Sunusu</vt:lpstr>
      <vt:lpstr>PowerPoint Sunusu</vt:lpstr>
      <vt:lpstr>PowerPoint Sunusu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Ilyas</cp:lastModifiedBy>
  <cp:revision>515</cp:revision>
  <cp:lastPrinted>2012-03-11T09:33:36Z</cp:lastPrinted>
  <dcterms:created xsi:type="dcterms:W3CDTF">2012-02-13T09:14:10Z</dcterms:created>
  <dcterms:modified xsi:type="dcterms:W3CDTF">2019-06-06T16:02:49Z</dcterms:modified>
</cp:coreProperties>
</file>