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8" r:id="rId2"/>
    <p:sldMasterId id="2147483700" r:id="rId3"/>
  </p:sldMasterIdLst>
  <p:notesMasterIdLst>
    <p:notesMasterId r:id="rId15"/>
  </p:notesMasterIdLst>
  <p:handoutMasterIdLst>
    <p:handoutMasterId r:id="rId16"/>
  </p:handoutMasterIdLst>
  <p:sldIdLst>
    <p:sldId id="275" r:id="rId4"/>
    <p:sldId id="3061" r:id="rId5"/>
    <p:sldId id="3143" r:id="rId6"/>
    <p:sldId id="3098" r:id="rId7"/>
    <p:sldId id="3100" r:id="rId8"/>
    <p:sldId id="3110" r:id="rId9"/>
    <p:sldId id="3145" r:id="rId10"/>
    <p:sldId id="3136" r:id="rId11"/>
    <p:sldId id="3137" r:id="rId12"/>
    <p:sldId id="3146" r:id="rId13"/>
    <p:sldId id="3094" r:id="rId14"/>
  </p:sldIdLst>
  <p:sldSz cx="9144000" cy="6858000" type="screen4x3"/>
  <p:notesSz cx="6669088" cy="97536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79776B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2" autoAdjust="0"/>
    <p:restoredTop sz="84364" autoAdjust="0"/>
  </p:normalViewPr>
  <p:slideViewPr>
    <p:cSldViewPr>
      <p:cViewPr varScale="1">
        <p:scale>
          <a:sx n="93" d="100"/>
          <a:sy n="93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188CC-2688-422B-87AF-AEE668CCA9B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DFB7D-E198-4614-96E8-B1F3C1741635}">
      <dgm:prSet phldrT="[Text]" custT="1"/>
      <dgm:spPr/>
      <dgm:t>
        <a:bodyPr/>
        <a:lstStyle/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Asset </a:t>
          </a:r>
        </a:p>
        <a:p>
          <a:r>
            <a:rPr lang="hr-HR" sz="1200" b="1" dirty="0" err="1" smtClean="0">
              <a:solidFill>
                <a:schemeClr val="accent2">
                  <a:lumMod val="75000"/>
                </a:schemeClr>
              </a:solidFill>
            </a:rPr>
            <a:t>misaproppriation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E46C966F-E838-42D8-958C-58565D64F945}" type="parTrans" cxnId="{6E8510F7-4572-4A33-8618-0F52FC44AF6E}">
      <dgm:prSet/>
      <dgm:spPr/>
      <dgm:t>
        <a:bodyPr/>
        <a:lstStyle/>
        <a:p>
          <a:endParaRPr lang="en-US"/>
        </a:p>
      </dgm:t>
    </dgm:pt>
    <dgm:pt modelId="{5B27A511-1D7B-4EA7-952F-BE9FF6D88EC9}" type="sibTrans" cxnId="{6E8510F7-4572-4A33-8618-0F52FC44AF6E}">
      <dgm:prSet/>
      <dgm:spPr/>
      <dgm:t>
        <a:bodyPr/>
        <a:lstStyle/>
        <a:p>
          <a:endParaRPr lang="en-US"/>
        </a:p>
      </dgm:t>
    </dgm:pt>
    <dgm:pt modelId="{F4B829C1-72E8-4894-9A31-25A505C5A1A1}">
      <dgm:prSet phldrT="[Text]" custT="1"/>
      <dgm:spPr/>
      <dgm:t>
        <a:bodyPr/>
        <a:lstStyle/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Public </a:t>
          </a:r>
        </a:p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procurement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218ACAE4-04E6-4D63-BEFF-E56C277A40AD}" type="parTrans" cxnId="{09015A6B-2DB1-4970-B57B-13F9388D7204}">
      <dgm:prSet/>
      <dgm:spPr/>
      <dgm:t>
        <a:bodyPr/>
        <a:lstStyle/>
        <a:p>
          <a:endParaRPr lang="en-US"/>
        </a:p>
      </dgm:t>
    </dgm:pt>
    <dgm:pt modelId="{FADEBEF3-23B1-4949-86B7-098EC7C022B6}" type="sibTrans" cxnId="{09015A6B-2DB1-4970-B57B-13F9388D7204}">
      <dgm:prSet/>
      <dgm:spPr/>
      <dgm:t>
        <a:bodyPr/>
        <a:lstStyle/>
        <a:p>
          <a:endParaRPr lang="en-US"/>
        </a:p>
      </dgm:t>
    </dgm:pt>
    <dgm:pt modelId="{C17AB7A3-EF72-48FB-988B-2112B1F1BDA4}">
      <dgm:prSet phldrT="[Text]" custT="1"/>
      <dgm:spPr/>
      <dgm:t>
        <a:bodyPr/>
        <a:lstStyle/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Accounting</a:t>
          </a:r>
          <a:r>
            <a:rPr lang="hr-HR" sz="1400" b="1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fraud</a:t>
          </a:r>
          <a:endParaRPr lang="en-U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C666A0A4-7768-4D5C-A18E-30322D09D059}" type="parTrans" cxnId="{AAE0BE0B-9F63-45C6-8470-896F75CD8CD0}">
      <dgm:prSet/>
      <dgm:spPr/>
      <dgm:t>
        <a:bodyPr/>
        <a:lstStyle/>
        <a:p>
          <a:endParaRPr lang="en-US"/>
        </a:p>
      </dgm:t>
    </dgm:pt>
    <dgm:pt modelId="{37C4B7B1-03D5-45CD-A3D9-22B183EAE96F}" type="sibTrans" cxnId="{AAE0BE0B-9F63-45C6-8470-896F75CD8CD0}">
      <dgm:prSet/>
      <dgm:spPr/>
      <dgm:t>
        <a:bodyPr/>
        <a:lstStyle/>
        <a:p>
          <a:endParaRPr lang="en-US"/>
        </a:p>
      </dgm:t>
    </dgm:pt>
    <dgm:pt modelId="{92B72F44-16A0-4961-BF74-069D35CE5509}">
      <dgm:prSet/>
      <dgm:spPr/>
      <dgm:t>
        <a:bodyPr/>
        <a:lstStyle/>
        <a:p>
          <a:endParaRPr lang="en-US" dirty="0"/>
        </a:p>
      </dgm:t>
    </dgm:pt>
    <dgm:pt modelId="{8902A51C-574F-4270-9326-F7E2C231A5CD}" type="parTrans" cxnId="{F2632805-5887-4AD7-9BB4-B47227BB62A0}">
      <dgm:prSet/>
      <dgm:spPr/>
      <dgm:t>
        <a:bodyPr/>
        <a:lstStyle/>
        <a:p>
          <a:endParaRPr lang="en-US"/>
        </a:p>
      </dgm:t>
    </dgm:pt>
    <dgm:pt modelId="{E4697B76-D1E8-434B-931F-CC7F5F4FA7EF}" type="sibTrans" cxnId="{F2632805-5887-4AD7-9BB4-B47227BB62A0}">
      <dgm:prSet/>
      <dgm:spPr/>
      <dgm:t>
        <a:bodyPr/>
        <a:lstStyle/>
        <a:p>
          <a:endParaRPr lang="en-US"/>
        </a:p>
      </dgm:t>
    </dgm:pt>
    <dgm:pt modelId="{8296253C-D7A3-4894-8B47-A2077BDE6DD8}">
      <dgm:prSet custT="1"/>
      <dgm:spPr/>
      <dgm:t>
        <a:bodyPr/>
        <a:lstStyle/>
        <a:p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Other</a:t>
          </a:r>
          <a:r>
            <a:rPr lang="hr-HR" sz="14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hr-HR" sz="1200" b="1" dirty="0" smtClean="0">
              <a:solidFill>
                <a:schemeClr val="accent2">
                  <a:lumMod val="75000"/>
                </a:schemeClr>
              </a:solidFill>
            </a:rPr>
            <a:t>types</a:t>
          </a:r>
          <a:endParaRPr lang="hr-HR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DA21CD33-FD91-47C4-9D97-823698A63588}" type="parTrans" cxnId="{233D8575-2629-4F71-B9E7-FDC6472EFC72}">
      <dgm:prSet/>
      <dgm:spPr/>
      <dgm:t>
        <a:bodyPr/>
        <a:lstStyle/>
        <a:p>
          <a:endParaRPr lang="en-US"/>
        </a:p>
      </dgm:t>
    </dgm:pt>
    <dgm:pt modelId="{B641E6A2-A0BC-4265-9D77-65D2217B5CF3}" type="sibTrans" cxnId="{233D8575-2629-4F71-B9E7-FDC6472EFC72}">
      <dgm:prSet/>
      <dgm:spPr/>
      <dgm:t>
        <a:bodyPr/>
        <a:lstStyle/>
        <a:p>
          <a:endParaRPr lang="en-US"/>
        </a:p>
      </dgm:t>
    </dgm:pt>
    <dgm:pt modelId="{E711D2D6-956E-454E-B822-18634CE00D7E}" type="pres">
      <dgm:prSet presAssocID="{C3A188CC-2688-422B-87AF-AEE668CCA9B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09111B-97B7-48E9-80C6-4C16D1C5ECA2}" type="pres">
      <dgm:prSet presAssocID="{B6EDFB7D-E198-4614-96E8-B1F3C1741635}" presName="Accent1" presStyleCnt="0"/>
      <dgm:spPr/>
    </dgm:pt>
    <dgm:pt modelId="{F5CC929F-13BF-4B4A-BE26-6D00D6728F34}" type="pres">
      <dgm:prSet presAssocID="{B6EDFB7D-E198-4614-96E8-B1F3C1741635}" presName="Accent" presStyleLbl="node1" presStyleIdx="0" presStyleCnt="4" custScaleX="129135" custScaleY="67515" custLinFactNeighborX="-36870" custLinFactNeighborY="-359"/>
      <dgm:spPr/>
    </dgm:pt>
    <dgm:pt modelId="{5DF3B0C9-85B5-4988-AD68-C7B42C8DB83B}" type="pres">
      <dgm:prSet presAssocID="{B6EDFB7D-E198-4614-96E8-B1F3C1741635}" presName="Parent1" presStyleLbl="revTx" presStyleIdx="0" presStyleCnt="5" custScaleX="418343" custScaleY="236528" custLinFactY="100000" custLinFactNeighborX="-66306" custLinFactNeighborY="1252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B19AA-EBE1-460E-8E47-88D7333A29D9}" type="pres">
      <dgm:prSet presAssocID="{F4B829C1-72E8-4894-9A31-25A505C5A1A1}" presName="Accent2" presStyleCnt="0"/>
      <dgm:spPr/>
    </dgm:pt>
    <dgm:pt modelId="{9485244C-601E-4982-8E34-E4C02C054E9A}" type="pres">
      <dgm:prSet presAssocID="{F4B829C1-72E8-4894-9A31-25A505C5A1A1}" presName="Accent" presStyleLbl="node1" presStyleIdx="1" presStyleCnt="4" custScaleX="173006" custScaleY="70833" custLinFactNeighborX="6293" custLinFactNeighborY="7224"/>
      <dgm:spPr/>
    </dgm:pt>
    <dgm:pt modelId="{B999DEF5-F219-41BE-B42C-DBDB95333D51}" type="pres">
      <dgm:prSet presAssocID="{F4B829C1-72E8-4894-9A31-25A505C5A1A1}" presName="Parent2" presStyleLbl="revTx" presStyleIdx="1" presStyleCnt="5" custScaleX="299566" custScaleY="68084" custLinFactY="-100000" custLinFactNeighborX="-16057" custLinFactNeighborY="-112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8FF6E-901C-4937-B7CC-3CDE549E30B7}" type="pres">
      <dgm:prSet presAssocID="{C17AB7A3-EF72-48FB-988B-2112B1F1BDA4}" presName="Accent3" presStyleCnt="0"/>
      <dgm:spPr/>
    </dgm:pt>
    <dgm:pt modelId="{829E92CC-99B4-4A6D-A1EF-5AFF21FDEED8}" type="pres">
      <dgm:prSet presAssocID="{C17AB7A3-EF72-48FB-988B-2112B1F1BDA4}" presName="Accent" presStyleLbl="node1" presStyleIdx="2" presStyleCnt="4" custScaleX="176431" custScaleY="74137" custLinFactNeighborX="-61247" custLinFactNeighborY="12401"/>
      <dgm:spPr/>
    </dgm:pt>
    <dgm:pt modelId="{8B3AB0C8-C06E-4AF3-A277-E6B1279E8C24}" type="pres">
      <dgm:prSet presAssocID="{C17AB7A3-EF72-48FB-988B-2112B1F1BDA4}" presName="Child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31BE3-7967-4537-BD44-9173AF88803E}" type="pres">
      <dgm:prSet presAssocID="{C17AB7A3-EF72-48FB-988B-2112B1F1BDA4}" presName="Parent3" presStyleLbl="revTx" presStyleIdx="3" presStyleCnt="5" custScaleX="332666" custLinFactNeighborX="-58013" custLinFactNeighborY="43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E0DA2-D981-4629-8405-FBE4BDEF1851}" type="pres">
      <dgm:prSet presAssocID="{8296253C-D7A3-4894-8B47-A2077BDE6DD8}" presName="Accent4" presStyleCnt="0"/>
      <dgm:spPr/>
    </dgm:pt>
    <dgm:pt modelId="{1813C67F-7557-41EE-8351-12EE21D7F085}" type="pres">
      <dgm:prSet presAssocID="{8296253C-D7A3-4894-8B47-A2077BDE6DD8}" presName="Accent" presStyleLbl="node1" presStyleIdx="3" presStyleCnt="4" custScaleX="141366" custScaleY="68234" custLinFactNeighborX="-5455" custLinFactNeighborY="18688"/>
      <dgm:spPr/>
    </dgm:pt>
    <dgm:pt modelId="{403998D2-9AC9-4FEC-8804-CC6F652968D7}" type="pres">
      <dgm:prSet presAssocID="{8296253C-D7A3-4894-8B47-A2077BDE6DD8}" presName="Parent4" presStyleLbl="revTx" presStyleIdx="4" presStyleCnt="5" custScaleX="194680" custScaleY="145552" custLinFactNeighborX="-8846" custLinFactNeighborY="534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86FCF-646A-45C8-9E34-15891AEFE647}" type="presOf" srcId="{8296253C-D7A3-4894-8B47-A2077BDE6DD8}" destId="{403998D2-9AC9-4FEC-8804-CC6F652968D7}" srcOrd="0" destOrd="0" presId="urn:microsoft.com/office/officeart/2009/layout/CircleArrowProcess"/>
    <dgm:cxn modelId="{FFE1DEAD-056C-4682-BB6E-8035E426A579}" type="presOf" srcId="{92B72F44-16A0-4961-BF74-069D35CE5509}" destId="{8B3AB0C8-C06E-4AF3-A277-E6B1279E8C24}" srcOrd="0" destOrd="0" presId="urn:microsoft.com/office/officeart/2009/layout/CircleArrowProcess"/>
    <dgm:cxn modelId="{9E35A5EC-25B9-4D72-A2FC-7443EF4EE7D6}" type="presOf" srcId="{B6EDFB7D-E198-4614-96E8-B1F3C1741635}" destId="{5DF3B0C9-85B5-4988-AD68-C7B42C8DB83B}" srcOrd="0" destOrd="0" presId="urn:microsoft.com/office/officeart/2009/layout/CircleArrowProcess"/>
    <dgm:cxn modelId="{F2632805-5887-4AD7-9BB4-B47227BB62A0}" srcId="{C17AB7A3-EF72-48FB-988B-2112B1F1BDA4}" destId="{92B72F44-16A0-4961-BF74-069D35CE5509}" srcOrd="0" destOrd="0" parTransId="{8902A51C-574F-4270-9326-F7E2C231A5CD}" sibTransId="{E4697B76-D1E8-434B-931F-CC7F5F4FA7EF}"/>
    <dgm:cxn modelId="{84B81D0E-6F38-43C2-B472-B5D7F45BDBB9}" type="presOf" srcId="{C17AB7A3-EF72-48FB-988B-2112B1F1BDA4}" destId="{98A31BE3-7967-4537-BD44-9173AF88803E}" srcOrd="0" destOrd="0" presId="urn:microsoft.com/office/officeart/2009/layout/CircleArrowProcess"/>
    <dgm:cxn modelId="{2721872B-07A9-4DD2-A5B2-0613A8BCC36B}" type="presOf" srcId="{C3A188CC-2688-422B-87AF-AEE668CCA9BE}" destId="{E711D2D6-956E-454E-B822-18634CE00D7E}" srcOrd="0" destOrd="0" presId="urn:microsoft.com/office/officeart/2009/layout/CircleArrowProcess"/>
    <dgm:cxn modelId="{AAE0BE0B-9F63-45C6-8470-896F75CD8CD0}" srcId="{C3A188CC-2688-422B-87AF-AEE668CCA9BE}" destId="{C17AB7A3-EF72-48FB-988B-2112B1F1BDA4}" srcOrd="2" destOrd="0" parTransId="{C666A0A4-7768-4D5C-A18E-30322D09D059}" sibTransId="{37C4B7B1-03D5-45CD-A3D9-22B183EAE96F}"/>
    <dgm:cxn modelId="{233D8575-2629-4F71-B9E7-FDC6472EFC72}" srcId="{C3A188CC-2688-422B-87AF-AEE668CCA9BE}" destId="{8296253C-D7A3-4894-8B47-A2077BDE6DD8}" srcOrd="3" destOrd="0" parTransId="{DA21CD33-FD91-47C4-9D97-823698A63588}" sibTransId="{B641E6A2-A0BC-4265-9D77-65D2217B5CF3}"/>
    <dgm:cxn modelId="{09015A6B-2DB1-4970-B57B-13F9388D7204}" srcId="{C3A188CC-2688-422B-87AF-AEE668CCA9BE}" destId="{F4B829C1-72E8-4894-9A31-25A505C5A1A1}" srcOrd="1" destOrd="0" parTransId="{218ACAE4-04E6-4D63-BEFF-E56C277A40AD}" sibTransId="{FADEBEF3-23B1-4949-86B7-098EC7C022B6}"/>
    <dgm:cxn modelId="{977B8DB0-4F71-41A6-BF36-E0EC53F71B2C}" type="presOf" srcId="{F4B829C1-72E8-4894-9A31-25A505C5A1A1}" destId="{B999DEF5-F219-41BE-B42C-DBDB95333D51}" srcOrd="0" destOrd="0" presId="urn:microsoft.com/office/officeart/2009/layout/CircleArrowProcess"/>
    <dgm:cxn modelId="{6E8510F7-4572-4A33-8618-0F52FC44AF6E}" srcId="{C3A188CC-2688-422B-87AF-AEE668CCA9BE}" destId="{B6EDFB7D-E198-4614-96E8-B1F3C1741635}" srcOrd="0" destOrd="0" parTransId="{E46C966F-E838-42D8-958C-58565D64F945}" sibTransId="{5B27A511-1D7B-4EA7-952F-BE9FF6D88EC9}"/>
    <dgm:cxn modelId="{28B6CF40-EE2A-4E93-9474-01C3DDD82C49}" type="presParOf" srcId="{E711D2D6-956E-454E-B822-18634CE00D7E}" destId="{F809111B-97B7-48E9-80C6-4C16D1C5ECA2}" srcOrd="0" destOrd="0" presId="urn:microsoft.com/office/officeart/2009/layout/CircleArrowProcess"/>
    <dgm:cxn modelId="{44CFD506-C666-4FC8-8CCB-76A00AC5F9B6}" type="presParOf" srcId="{F809111B-97B7-48E9-80C6-4C16D1C5ECA2}" destId="{F5CC929F-13BF-4B4A-BE26-6D00D6728F34}" srcOrd="0" destOrd="0" presId="urn:microsoft.com/office/officeart/2009/layout/CircleArrowProcess"/>
    <dgm:cxn modelId="{F6464DA9-C2F5-4AB5-8872-A7DD18262660}" type="presParOf" srcId="{E711D2D6-956E-454E-B822-18634CE00D7E}" destId="{5DF3B0C9-85B5-4988-AD68-C7B42C8DB83B}" srcOrd="1" destOrd="0" presId="urn:microsoft.com/office/officeart/2009/layout/CircleArrowProcess"/>
    <dgm:cxn modelId="{C33C20DA-7927-48D5-B288-E0AAC1E5059F}" type="presParOf" srcId="{E711D2D6-956E-454E-B822-18634CE00D7E}" destId="{A42B19AA-EBE1-460E-8E47-88D7333A29D9}" srcOrd="2" destOrd="0" presId="urn:microsoft.com/office/officeart/2009/layout/CircleArrowProcess"/>
    <dgm:cxn modelId="{D66F7A5A-9EE2-4EA8-934C-B5678B6BD786}" type="presParOf" srcId="{A42B19AA-EBE1-460E-8E47-88D7333A29D9}" destId="{9485244C-601E-4982-8E34-E4C02C054E9A}" srcOrd="0" destOrd="0" presId="urn:microsoft.com/office/officeart/2009/layout/CircleArrowProcess"/>
    <dgm:cxn modelId="{5FE28B7E-85C2-4743-A107-1DF758541F4C}" type="presParOf" srcId="{E711D2D6-956E-454E-B822-18634CE00D7E}" destId="{B999DEF5-F219-41BE-B42C-DBDB95333D51}" srcOrd="3" destOrd="0" presId="urn:microsoft.com/office/officeart/2009/layout/CircleArrowProcess"/>
    <dgm:cxn modelId="{C2D84D21-821E-4FEE-A7C7-4B40186BDF9A}" type="presParOf" srcId="{E711D2D6-956E-454E-B822-18634CE00D7E}" destId="{9498FF6E-901C-4937-B7CC-3CDE549E30B7}" srcOrd="4" destOrd="0" presId="urn:microsoft.com/office/officeart/2009/layout/CircleArrowProcess"/>
    <dgm:cxn modelId="{7F11B313-981D-4EA8-8A64-2A2EB1B2BD5D}" type="presParOf" srcId="{9498FF6E-901C-4937-B7CC-3CDE549E30B7}" destId="{829E92CC-99B4-4A6D-A1EF-5AFF21FDEED8}" srcOrd="0" destOrd="0" presId="urn:microsoft.com/office/officeart/2009/layout/CircleArrowProcess"/>
    <dgm:cxn modelId="{190994B0-D51C-4DA0-BEF4-ACD771BCB7A4}" type="presParOf" srcId="{E711D2D6-956E-454E-B822-18634CE00D7E}" destId="{8B3AB0C8-C06E-4AF3-A277-E6B1279E8C24}" srcOrd="5" destOrd="0" presId="urn:microsoft.com/office/officeart/2009/layout/CircleArrowProcess"/>
    <dgm:cxn modelId="{3CFD3279-0E02-4378-BC29-387BE4429295}" type="presParOf" srcId="{E711D2D6-956E-454E-B822-18634CE00D7E}" destId="{98A31BE3-7967-4537-BD44-9173AF88803E}" srcOrd="6" destOrd="0" presId="urn:microsoft.com/office/officeart/2009/layout/CircleArrowProcess"/>
    <dgm:cxn modelId="{7F0EB6B3-78ED-49F9-884F-59B03381B3AD}" type="presParOf" srcId="{E711D2D6-956E-454E-B822-18634CE00D7E}" destId="{74EE0DA2-D981-4629-8405-FBE4BDEF1851}" srcOrd="7" destOrd="0" presId="urn:microsoft.com/office/officeart/2009/layout/CircleArrowProcess"/>
    <dgm:cxn modelId="{244955A1-ABB3-4BEA-AF8A-9DA1FFF6833A}" type="presParOf" srcId="{74EE0DA2-D981-4629-8405-FBE4BDEF1851}" destId="{1813C67F-7557-41EE-8351-12EE21D7F085}" srcOrd="0" destOrd="0" presId="urn:microsoft.com/office/officeart/2009/layout/CircleArrowProcess"/>
    <dgm:cxn modelId="{E200B4D9-633E-447A-A940-9BAE44A81E73}" type="presParOf" srcId="{E711D2D6-956E-454E-B822-18634CE00D7E}" destId="{403998D2-9AC9-4FEC-8804-CC6F652968D7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70E66-C10B-4AA6-9A42-C0D01387A9BE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CB751B4-EAEA-404E-A8B2-DB937ADF72B4}">
      <dgm:prSet phldrT="[Tekst]" custT="1"/>
      <dgm:spPr>
        <a:solidFill>
          <a:schemeClr val="accent1">
            <a:lumMod val="75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 sz="2000" dirty="0" smtClean="0"/>
        </a:p>
        <a:p>
          <a:r>
            <a:rPr lang="hr-HR" sz="1200" b="0" dirty="0" smtClean="0">
              <a:solidFill>
                <a:schemeClr val="accent2">
                  <a:lumMod val="75000"/>
                </a:schemeClr>
              </a:solidFill>
            </a:rPr>
            <a:t> EXTERNAL AUDITORS</a:t>
          </a:r>
        </a:p>
        <a:p>
          <a:endParaRPr lang="hr-HR" sz="3100" dirty="0"/>
        </a:p>
      </dgm:t>
    </dgm:pt>
    <dgm:pt modelId="{2E3F7F79-EC12-4C40-89C0-30D63AA26307}" type="sibTrans" cxnId="{621AD2B2-2594-4E3B-B091-2EF3C844A24B}">
      <dgm:prSet/>
      <dgm:spPr/>
      <dgm:t>
        <a:bodyPr/>
        <a:lstStyle/>
        <a:p>
          <a:endParaRPr lang="hr-HR"/>
        </a:p>
      </dgm:t>
    </dgm:pt>
    <dgm:pt modelId="{EC0B1715-4877-4DB5-AE02-F0F773DB9F6F}" type="parTrans" cxnId="{621AD2B2-2594-4E3B-B091-2EF3C844A24B}">
      <dgm:prSet/>
      <dgm:spPr/>
      <dgm:t>
        <a:bodyPr/>
        <a:lstStyle/>
        <a:p>
          <a:endParaRPr lang="hr-HR"/>
        </a:p>
      </dgm:t>
    </dgm:pt>
    <dgm:pt modelId="{9AE0B620-6842-4B05-93CF-AF31ED5C99A3}">
      <dgm:prSet phldrT="[Tekst]" custT="1"/>
      <dgm:spPr>
        <a:solidFill>
          <a:schemeClr val="accent1">
            <a:lumMod val="5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sz="1200" b="0" dirty="0" smtClean="0">
              <a:solidFill>
                <a:schemeClr val="accent2">
                  <a:lumMod val="75000"/>
                </a:schemeClr>
              </a:solidFill>
            </a:rPr>
            <a:t>MANAGEMENT  AND BOARDS</a:t>
          </a:r>
          <a:endParaRPr lang="hr-HR" sz="1200" b="0" dirty="0">
            <a:solidFill>
              <a:schemeClr val="accent2">
                <a:lumMod val="75000"/>
              </a:schemeClr>
            </a:solidFill>
          </a:endParaRPr>
        </a:p>
      </dgm:t>
    </dgm:pt>
    <dgm:pt modelId="{E25C3C03-24E1-4343-A8F5-EBC3F1340AEA}" type="sibTrans" cxnId="{547A8EEA-D494-4392-A9D1-12767307D461}">
      <dgm:prSet/>
      <dgm:spPr/>
      <dgm:t>
        <a:bodyPr/>
        <a:lstStyle/>
        <a:p>
          <a:endParaRPr lang="hr-HR"/>
        </a:p>
      </dgm:t>
    </dgm:pt>
    <dgm:pt modelId="{FBE2D3C6-906C-4246-9ACF-6DC5D1DED8DE}" type="parTrans" cxnId="{547A8EEA-D494-4392-A9D1-12767307D461}">
      <dgm:prSet/>
      <dgm:spPr/>
      <dgm:t>
        <a:bodyPr/>
        <a:lstStyle/>
        <a:p>
          <a:endParaRPr lang="hr-HR"/>
        </a:p>
      </dgm:t>
    </dgm:pt>
    <dgm:pt modelId="{AF9B0F15-89C0-46AA-AED6-7F94C49B6EF4}">
      <dgm:prSet phldrT="[Tekst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 sz="1400" dirty="0" smtClean="0"/>
        </a:p>
        <a:p>
          <a:r>
            <a:rPr lang="hr-HR" sz="1200" dirty="0" smtClean="0">
              <a:solidFill>
                <a:schemeClr val="accent2">
                  <a:lumMod val="75000"/>
                </a:schemeClr>
              </a:solidFill>
            </a:rPr>
            <a:t>INTERNAL AUDIT FUNCTION</a:t>
          </a:r>
        </a:p>
        <a:p>
          <a:endParaRPr lang="hr-HR" sz="1100" dirty="0"/>
        </a:p>
      </dgm:t>
    </dgm:pt>
    <dgm:pt modelId="{76A5D141-582D-4AE5-AC51-71C4E513BFC7}" type="parTrans" cxnId="{7CD0398A-6406-49FC-9794-C5D868C78ADC}">
      <dgm:prSet/>
      <dgm:spPr/>
      <dgm:t>
        <a:bodyPr/>
        <a:lstStyle/>
        <a:p>
          <a:endParaRPr lang="en-US"/>
        </a:p>
      </dgm:t>
    </dgm:pt>
    <dgm:pt modelId="{810ADD0A-4E12-480E-A9A1-1851F64A5C30}" type="sibTrans" cxnId="{7CD0398A-6406-49FC-9794-C5D868C78ADC}">
      <dgm:prSet/>
      <dgm:spPr/>
      <dgm:t>
        <a:bodyPr/>
        <a:lstStyle/>
        <a:p>
          <a:endParaRPr lang="en-US"/>
        </a:p>
      </dgm:t>
    </dgm:pt>
    <dgm:pt modelId="{4FD96FA1-9D06-4F3C-84CC-18757B23E981}" type="pres">
      <dgm:prSet presAssocID="{11E70E66-C10B-4AA6-9A42-C0D01387A9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D14DF6-9AEA-4528-8F34-68A12CFA41EB}" type="pres">
      <dgm:prSet presAssocID="{9AE0B620-6842-4B05-93CF-AF31ED5C99A3}" presName="Name5" presStyleLbl="vennNode1" presStyleIdx="0" presStyleCnt="3" custScaleX="158103" custScaleY="939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496A06-26A9-48F6-A645-BEE043FCB3DE}" type="pres">
      <dgm:prSet presAssocID="{E25C3C03-24E1-4343-A8F5-EBC3F1340AEA}" presName="space" presStyleCnt="0"/>
      <dgm:spPr/>
      <dgm:t>
        <a:bodyPr/>
        <a:lstStyle/>
        <a:p>
          <a:endParaRPr lang="hr-HR"/>
        </a:p>
      </dgm:t>
    </dgm:pt>
    <dgm:pt modelId="{92C4AB06-4285-44EB-A694-C50C674BEE6A}" type="pres">
      <dgm:prSet presAssocID="{1CB751B4-EAEA-404E-A8B2-DB937ADF72B4}" presName="Name5" presStyleLbl="vennNode1" presStyleIdx="1" presStyleCnt="3" custAng="0" custScaleX="156315" custLinFactX="11175" custLinFactNeighborX="100000" custLinFactNeighborY="-188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2A7E4-ED85-408B-94C2-CA13872BEC3E}" type="pres">
      <dgm:prSet presAssocID="{2E3F7F79-EC12-4C40-89C0-30D63AA26307}" presName="space" presStyleCnt="0"/>
      <dgm:spPr/>
      <dgm:t>
        <a:bodyPr/>
        <a:lstStyle/>
        <a:p>
          <a:endParaRPr lang="hr-HR"/>
        </a:p>
      </dgm:t>
    </dgm:pt>
    <dgm:pt modelId="{564367A6-1FAF-474F-9454-8B4EA1DB2DC6}" type="pres">
      <dgm:prSet presAssocID="{AF9B0F15-89C0-46AA-AED6-7F94C49B6EF4}" presName="Name5" presStyleLbl="vennNode1" presStyleIdx="2" presStyleCnt="3" custScaleX="151123" custLinFactX="42391" custLinFactNeighborX="100000" custLinFactNeighborY="-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E0E87-3258-4D42-BE2E-9B77A0889B72}" type="presOf" srcId="{1CB751B4-EAEA-404E-A8B2-DB937ADF72B4}" destId="{92C4AB06-4285-44EB-A694-C50C674BEE6A}" srcOrd="0" destOrd="0" presId="urn:microsoft.com/office/officeart/2005/8/layout/venn3"/>
    <dgm:cxn modelId="{85924CCB-92B9-4133-A011-C74F8432CCF8}" type="presOf" srcId="{AF9B0F15-89C0-46AA-AED6-7F94C49B6EF4}" destId="{564367A6-1FAF-474F-9454-8B4EA1DB2DC6}" srcOrd="0" destOrd="0" presId="urn:microsoft.com/office/officeart/2005/8/layout/venn3"/>
    <dgm:cxn modelId="{547A8EEA-D494-4392-A9D1-12767307D461}" srcId="{11E70E66-C10B-4AA6-9A42-C0D01387A9BE}" destId="{9AE0B620-6842-4B05-93CF-AF31ED5C99A3}" srcOrd="0" destOrd="0" parTransId="{FBE2D3C6-906C-4246-9ACF-6DC5D1DED8DE}" sibTransId="{E25C3C03-24E1-4343-A8F5-EBC3F1340AEA}"/>
    <dgm:cxn modelId="{7CD0398A-6406-49FC-9794-C5D868C78ADC}" srcId="{11E70E66-C10B-4AA6-9A42-C0D01387A9BE}" destId="{AF9B0F15-89C0-46AA-AED6-7F94C49B6EF4}" srcOrd="2" destOrd="0" parTransId="{76A5D141-582D-4AE5-AC51-71C4E513BFC7}" sibTransId="{810ADD0A-4E12-480E-A9A1-1851F64A5C30}"/>
    <dgm:cxn modelId="{9A1489C9-B1F7-4B4A-9764-09083FC09C5F}" type="presOf" srcId="{11E70E66-C10B-4AA6-9A42-C0D01387A9BE}" destId="{4FD96FA1-9D06-4F3C-84CC-18757B23E981}" srcOrd="0" destOrd="0" presId="urn:microsoft.com/office/officeart/2005/8/layout/venn3"/>
    <dgm:cxn modelId="{2B2C31A6-6B64-4153-8A40-2BAD2FFA54EF}" type="presOf" srcId="{9AE0B620-6842-4B05-93CF-AF31ED5C99A3}" destId="{A3D14DF6-9AEA-4528-8F34-68A12CFA41EB}" srcOrd="0" destOrd="0" presId="urn:microsoft.com/office/officeart/2005/8/layout/venn3"/>
    <dgm:cxn modelId="{621AD2B2-2594-4E3B-B091-2EF3C844A24B}" srcId="{11E70E66-C10B-4AA6-9A42-C0D01387A9BE}" destId="{1CB751B4-EAEA-404E-A8B2-DB937ADF72B4}" srcOrd="1" destOrd="0" parTransId="{EC0B1715-4877-4DB5-AE02-F0F773DB9F6F}" sibTransId="{2E3F7F79-EC12-4C40-89C0-30D63AA26307}"/>
    <dgm:cxn modelId="{C18C2962-6E10-46F0-9568-697E10A9B0CA}" type="presParOf" srcId="{4FD96FA1-9D06-4F3C-84CC-18757B23E981}" destId="{A3D14DF6-9AEA-4528-8F34-68A12CFA41EB}" srcOrd="0" destOrd="0" presId="urn:microsoft.com/office/officeart/2005/8/layout/venn3"/>
    <dgm:cxn modelId="{FDC5AA71-0A6C-4457-9422-3FF54E2AD211}" type="presParOf" srcId="{4FD96FA1-9D06-4F3C-84CC-18757B23E981}" destId="{C6496A06-26A9-48F6-A645-BEE043FCB3DE}" srcOrd="1" destOrd="0" presId="urn:microsoft.com/office/officeart/2005/8/layout/venn3"/>
    <dgm:cxn modelId="{BA06EF04-2675-4E4C-B058-9AD623ABE62D}" type="presParOf" srcId="{4FD96FA1-9D06-4F3C-84CC-18757B23E981}" destId="{92C4AB06-4285-44EB-A694-C50C674BEE6A}" srcOrd="2" destOrd="0" presId="urn:microsoft.com/office/officeart/2005/8/layout/venn3"/>
    <dgm:cxn modelId="{1E765733-68A3-43CD-9677-6916A1C052EE}" type="presParOf" srcId="{4FD96FA1-9D06-4F3C-84CC-18757B23E981}" destId="{0E62A7E4-ED85-408B-94C2-CA13872BEC3E}" srcOrd="3" destOrd="0" presId="urn:microsoft.com/office/officeart/2005/8/layout/venn3"/>
    <dgm:cxn modelId="{4DED5C42-E771-46F5-8E02-D559536C4D5E}" type="presParOf" srcId="{4FD96FA1-9D06-4F3C-84CC-18757B23E981}" destId="{564367A6-1FAF-474F-9454-8B4EA1DB2DC6}" srcOrd="4" destOrd="0" presId="urn:microsoft.com/office/officeart/2005/8/layout/venn3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BE164-4850-4DFD-81D0-4EA88AE52A5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F67AA42-68EB-4C69-95A4-F80FE3EBC3C0}">
      <dgm:prSet phldrT="[Text]"/>
      <dgm:spPr/>
      <dgm:t>
        <a:bodyPr/>
        <a:lstStyle/>
        <a:p>
          <a:r>
            <a:rPr lang="hr-HR" dirty="0" err="1" smtClean="0">
              <a:solidFill>
                <a:schemeClr val="tx1"/>
              </a:solidFill>
            </a:rPr>
            <a:t>Strong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internal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controls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including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robust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internal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control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environment</a:t>
          </a:r>
          <a:endParaRPr lang="hr-HR" dirty="0" smtClean="0">
            <a:solidFill>
              <a:schemeClr val="tx1"/>
            </a:solidFill>
          </a:endParaRPr>
        </a:p>
        <a:p>
          <a:endParaRPr lang="en-US" dirty="0"/>
        </a:p>
      </dgm:t>
    </dgm:pt>
    <dgm:pt modelId="{0A10E0A9-6E23-4224-969D-2DC5F2CBCE3D}" type="parTrans" cxnId="{0C42C9D5-5727-4397-9116-E6FA470BAA6D}">
      <dgm:prSet/>
      <dgm:spPr/>
      <dgm:t>
        <a:bodyPr/>
        <a:lstStyle/>
        <a:p>
          <a:endParaRPr lang="en-US"/>
        </a:p>
      </dgm:t>
    </dgm:pt>
    <dgm:pt modelId="{B815E2E9-75F1-448D-BE1A-D8D180C92C41}" type="sibTrans" cxnId="{0C42C9D5-5727-4397-9116-E6FA470BAA6D}">
      <dgm:prSet/>
      <dgm:spPr/>
      <dgm:t>
        <a:bodyPr/>
        <a:lstStyle/>
        <a:p>
          <a:endParaRPr lang="en-US"/>
        </a:p>
      </dgm:t>
    </dgm:pt>
    <dgm:pt modelId="{B4205408-CCE2-482E-A184-724E77B2B2D3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Use </a:t>
          </a:r>
          <a:r>
            <a:rPr lang="hr-HR" dirty="0" err="1" smtClean="0">
              <a:solidFill>
                <a:schemeClr val="tx1"/>
              </a:solidFill>
            </a:rPr>
            <a:t>of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new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technologies</a:t>
          </a:r>
          <a:endParaRPr lang="hr-HR" dirty="0" smtClean="0">
            <a:solidFill>
              <a:schemeClr val="tx1"/>
            </a:solidFill>
          </a:endParaRPr>
        </a:p>
        <a:p>
          <a:r>
            <a:rPr lang="hr-HR" dirty="0" smtClean="0">
              <a:solidFill>
                <a:schemeClr val="tx1"/>
              </a:solidFill>
            </a:rPr>
            <a:t>(data </a:t>
          </a:r>
          <a:r>
            <a:rPr lang="hr-HR" dirty="0" err="1" smtClean="0">
              <a:solidFill>
                <a:schemeClr val="tx1"/>
              </a:solidFill>
            </a:rPr>
            <a:t>analytics</a:t>
          </a:r>
          <a:r>
            <a:rPr lang="hr-HR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C66393A1-3D28-4C27-BB58-E8501DD95436}" type="parTrans" cxnId="{10E483AE-80FC-42A1-8081-C6CD047EF2B9}">
      <dgm:prSet/>
      <dgm:spPr/>
      <dgm:t>
        <a:bodyPr/>
        <a:lstStyle/>
        <a:p>
          <a:endParaRPr lang="en-US"/>
        </a:p>
      </dgm:t>
    </dgm:pt>
    <dgm:pt modelId="{68DC8CF5-98DE-4CF1-AE44-77E0141B3A36}" type="sibTrans" cxnId="{10E483AE-80FC-42A1-8081-C6CD047EF2B9}">
      <dgm:prSet/>
      <dgm:spPr/>
      <dgm:t>
        <a:bodyPr/>
        <a:lstStyle/>
        <a:p>
          <a:endParaRPr lang="en-US"/>
        </a:p>
      </dgm:t>
    </dgm:pt>
    <dgm:pt modelId="{8BD74405-D96E-48A1-877A-54D2107CBAD7}">
      <dgm:prSet phldrT="[Text]"/>
      <dgm:spPr/>
      <dgm:t>
        <a:bodyPr/>
        <a:lstStyle/>
        <a:p>
          <a:r>
            <a:rPr lang="hr-HR" dirty="0" err="1" smtClean="0">
              <a:solidFill>
                <a:schemeClr val="tx1"/>
              </a:solidFill>
            </a:rPr>
            <a:t>Establishing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effective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fraud</a:t>
          </a:r>
          <a:r>
            <a:rPr lang="hr-HR" dirty="0" smtClean="0">
              <a:solidFill>
                <a:schemeClr val="tx1"/>
              </a:solidFill>
            </a:rPr>
            <a:t> management </a:t>
          </a:r>
          <a:r>
            <a:rPr lang="hr-HR" dirty="0" err="1" smtClean="0">
              <a:solidFill>
                <a:schemeClr val="tx1"/>
              </a:solidFill>
            </a:rPr>
            <a:t>programs</a:t>
          </a:r>
          <a:endParaRPr lang="en-US" dirty="0">
            <a:solidFill>
              <a:schemeClr val="tx1"/>
            </a:solidFill>
          </a:endParaRPr>
        </a:p>
      </dgm:t>
    </dgm:pt>
    <dgm:pt modelId="{45D69E42-2294-43AD-95A0-1515D6396582}" type="parTrans" cxnId="{83ABA6FA-72C9-4861-B739-7FCC9710F413}">
      <dgm:prSet/>
      <dgm:spPr/>
      <dgm:t>
        <a:bodyPr/>
        <a:lstStyle/>
        <a:p>
          <a:endParaRPr lang="en-US"/>
        </a:p>
      </dgm:t>
    </dgm:pt>
    <dgm:pt modelId="{D5CBF379-EA9D-458B-8067-97E86BE0C267}" type="sibTrans" cxnId="{83ABA6FA-72C9-4861-B739-7FCC9710F413}">
      <dgm:prSet/>
      <dgm:spPr/>
      <dgm:t>
        <a:bodyPr/>
        <a:lstStyle/>
        <a:p>
          <a:endParaRPr lang="en-US"/>
        </a:p>
      </dgm:t>
    </dgm:pt>
    <dgm:pt modelId="{75A27700-7F12-4017-869B-7946F4F0EF26}">
      <dgm:prSet/>
      <dgm:spPr/>
      <dgm:t>
        <a:bodyPr/>
        <a:lstStyle/>
        <a:p>
          <a:r>
            <a:rPr lang="hr-HR" dirty="0" err="1" smtClean="0">
              <a:solidFill>
                <a:schemeClr val="tx1"/>
              </a:solidFill>
            </a:rPr>
            <a:t>Efficient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and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effective</a:t>
          </a:r>
          <a:r>
            <a:rPr lang="hr-HR" dirty="0" smtClean="0">
              <a:solidFill>
                <a:schemeClr val="tx1"/>
              </a:solidFill>
            </a:rPr>
            <a:t> </a:t>
          </a:r>
          <a:r>
            <a:rPr lang="hr-HR" dirty="0" err="1" smtClean="0">
              <a:solidFill>
                <a:schemeClr val="tx1"/>
              </a:solidFill>
            </a:rPr>
            <a:t>internal</a:t>
          </a:r>
          <a:r>
            <a:rPr lang="hr-HR" dirty="0" smtClean="0">
              <a:solidFill>
                <a:schemeClr val="tx1"/>
              </a:solidFill>
            </a:rPr>
            <a:t> audit </a:t>
          </a:r>
          <a:r>
            <a:rPr lang="hr-HR" dirty="0" err="1" smtClean="0">
              <a:solidFill>
                <a:schemeClr val="tx1"/>
              </a:solidFill>
            </a:rPr>
            <a:t>function</a:t>
          </a:r>
          <a:endParaRPr lang="hr-HR" dirty="0" smtClean="0">
            <a:solidFill>
              <a:schemeClr val="tx1"/>
            </a:solidFill>
          </a:endParaRPr>
        </a:p>
      </dgm:t>
    </dgm:pt>
    <dgm:pt modelId="{227111AA-CA15-4139-99C7-73BF5B361487}" type="parTrans" cxnId="{AD5BF16C-7E8E-43DF-BFEB-1200E3B6F204}">
      <dgm:prSet/>
      <dgm:spPr/>
      <dgm:t>
        <a:bodyPr/>
        <a:lstStyle/>
        <a:p>
          <a:endParaRPr lang="en-US"/>
        </a:p>
      </dgm:t>
    </dgm:pt>
    <dgm:pt modelId="{B933AC46-5330-466B-9ED9-B72D7293FF92}" type="sibTrans" cxnId="{AD5BF16C-7E8E-43DF-BFEB-1200E3B6F204}">
      <dgm:prSet/>
      <dgm:spPr/>
      <dgm:t>
        <a:bodyPr/>
        <a:lstStyle/>
        <a:p>
          <a:endParaRPr lang="en-US"/>
        </a:p>
      </dgm:t>
    </dgm:pt>
    <dgm:pt modelId="{F6C748F6-7A5B-4EC4-A2C7-A19984C8255B}" type="pres">
      <dgm:prSet presAssocID="{28ABE164-4850-4DFD-81D0-4EA88AE52A52}" presName="CompostProcess" presStyleCnt="0">
        <dgm:presLayoutVars>
          <dgm:dir/>
          <dgm:resizeHandles val="exact"/>
        </dgm:presLayoutVars>
      </dgm:prSet>
      <dgm:spPr/>
    </dgm:pt>
    <dgm:pt modelId="{96697484-B2AD-4E0D-94BC-72FD4BE8786B}" type="pres">
      <dgm:prSet presAssocID="{28ABE164-4850-4DFD-81D0-4EA88AE52A52}" presName="arrow" presStyleLbl="bgShp" presStyleIdx="0" presStyleCnt="1" custScaleX="117647" custLinFactNeighborX="7341" custLinFactNeighborY="-1457"/>
      <dgm:spPr/>
    </dgm:pt>
    <dgm:pt modelId="{B87300F2-86A4-4107-9E94-810000895F76}" type="pres">
      <dgm:prSet presAssocID="{28ABE164-4850-4DFD-81D0-4EA88AE52A52}" presName="linearProcess" presStyleCnt="0"/>
      <dgm:spPr/>
    </dgm:pt>
    <dgm:pt modelId="{03514C2F-9CA0-4163-BF92-8988D2DAA75F}" type="pres">
      <dgm:prSet presAssocID="{1F67AA42-68EB-4C69-95A4-F80FE3EBC3C0}" presName="textNode" presStyleLbl="node1" presStyleIdx="0" presStyleCnt="4" custScaleX="93796" custScaleY="9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D88BA-3BA2-4F0E-A0A8-F096315B3640}" type="pres">
      <dgm:prSet presAssocID="{B815E2E9-75F1-448D-BE1A-D8D180C92C41}" presName="sibTrans" presStyleCnt="0"/>
      <dgm:spPr/>
    </dgm:pt>
    <dgm:pt modelId="{369DA2A3-5EB2-45B4-8E3C-F01A982DCAB3}" type="pres">
      <dgm:prSet presAssocID="{75A27700-7F12-4017-869B-7946F4F0EF26}" presName="textNode" presStyleLbl="node1" presStyleIdx="1" presStyleCnt="4" custScaleX="86021" custScaleY="9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021FE-7830-469B-B57F-7194481EB9F8}" type="pres">
      <dgm:prSet presAssocID="{B933AC46-5330-466B-9ED9-B72D7293FF92}" presName="sibTrans" presStyleCnt="0"/>
      <dgm:spPr/>
    </dgm:pt>
    <dgm:pt modelId="{E748DC75-DAC2-4DA5-81BD-C679395AADD5}" type="pres">
      <dgm:prSet presAssocID="{B4205408-CCE2-482E-A184-724E77B2B2D3}" presName="textNode" presStyleLbl="node1" presStyleIdx="2" presStyleCnt="4" custScaleX="96444" custScaleY="9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499ED-6EF8-470F-A2E5-6CB2BB03B2E2}" type="pres">
      <dgm:prSet presAssocID="{68DC8CF5-98DE-4CF1-AE44-77E0141B3A36}" presName="sibTrans" presStyleCnt="0"/>
      <dgm:spPr/>
    </dgm:pt>
    <dgm:pt modelId="{CCD8F348-A0D3-49C7-A16F-9E5572179EC9}" type="pres">
      <dgm:prSet presAssocID="{8BD74405-D96E-48A1-877A-54D2107CBAD7}" presName="textNode" presStyleLbl="node1" presStyleIdx="3" presStyleCnt="4" custScaleX="91138" custScaleY="9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483AE-80FC-42A1-8081-C6CD047EF2B9}" srcId="{28ABE164-4850-4DFD-81D0-4EA88AE52A52}" destId="{B4205408-CCE2-482E-A184-724E77B2B2D3}" srcOrd="2" destOrd="0" parTransId="{C66393A1-3D28-4C27-BB58-E8501DD95436}" sibTransId="{68DC8CF5-98DE-4CF1-AE44-77E0141B3A36}"/>
    <dgm:cxn modelId="{A4478A82-F612-4C23-9105-319A56AFE901}" type="presOf" srcId="{75A27700-7F12-4017-869B-7946F4F0EF26}" destId="{369DA2A3-5EB2-45B4-8E3C-F01A982DCAB3}" srcOrd="0" destOrd="0" presId="urn:microsoft.com/office/officeart/2005/8/layout/hProcess9"/>
    <dgm:cxn modelId="{7BD4CFDA-2D9E-4AD0-92E3-0C257D6ED626}" type="presOf" srcId="{B4205408-CCE2-482E-A184-724E77B2B2D3}" destId="{E748DC75-DAC2-4DA5-81BD-C679395AADD5}" srcOrd="0" destOrd="0" presId="urn:microsoft.com/office/officeart/2005/8/layout/hProcess9"/>
    <dgm:cxn modelId="{901DBDC2-F0B9-4440-8318-90C1CAD291F9}" type="presOf" srcId="{1F67AA42-68EB-4C69-95A4-F80FE3EBC3C0}" destId="{03514C2F-9CA0-4163-BF92-8988D2DAA75F}" srcOrd="0" destOrd="0" presId="urn:microsoft.com/office/officeart/2005/8/layout/hProcess9"/>
    <dgm:cxn modelId="{C20B872B-2E1E-42F5-BD6A-B9A21DB4356D}" type="presOf" srcId="{8BD74405-D96E-48A1-877A-54D2107CBAD7}" destId="{CCD8F348-A0D3-49C7-A16F-9E5572179EC9}" srcOrd="0" destOrd="0" presId="urn:microsoft.com/office/officeart/2005/8/layout/hProcess9"/>
    <dgm:cxn modelId="{83ABA6FA-72C9-4861-B739-7FCC9710F413}" srcId="{28ABE164-4850-4DFD-81D0-4EA88AE52A52}" destId="{8BD74405-D96E-48A1-877A-54D2107CBAD7}" srcOrd="3" destOrd="0" parTransId="{45D69E42-2294-43AD-95A0-1515D6396582}" sibTransId="{D5CBF379-EA9D-458B-8067-97E86BE0C267}"/>
    <dgm:cxn modelId="{4E381835-D596-4E25-A51C-4483171672B4}" type="presOf" srcId="{28ABE164-4850-4DFD-81D0-4EA88AE52A52}" destId="{F6C748F6-7A5B-4EC4-A2C7-A19984C8255B}" srcOrd="0" destOrd="0" presId="urn:microsoft.com/office/officeart/2005/8/layout/hProcess9"/>
    <dgm:cxn modelId="{0C42C9D5-5727-4397-9116-E6FA470BAA6D}" srcId="{28ABE164-4850-4DFD-81D0-4EA88AE52A52}" destId="{1F67AA42-68EB-4C69-95A4-F80FE3EBC3C0}" srcOrd="0" destOrd="0" parTransId="{0A10E0A9-6E23-4224-969D-2DC5F2CBCE3D}" sibTransId="{B815E2E9-75F1-448D-BE1A-D8D180C92C41}"/>
    <dgm:cxn modelId="{AD5BF16C-7E8E-43DF-BFEB-1200E3B6F204}" srcId="{28ABE164-4850-4DFD-81D0-4EA88AE52A52}" destId="{75A27700-7F12-4017-869B-7946F4F0EF26}" srcOrd="1" destOrd="0" parTransId="{227111AA-CA15-4139-99C7-73BF5B361487}" sibTransId="{B933AC46-5330-466B-9ED9-B72D7293FF92}"/>
    <dgm:cxn modelId="{B409BA3A-CACB-4C04-9D0C-78BD35827311}" type="presParOf" srcId="{F6C748F6-7A5B-4EC4-A2C7-A19984C8255B}" destId="{96697484-B2AD-4E0D-94BC-72FD4BE8786B}" srcOrd="0" destOrd="0" presId="urn:microsoft.com/office/officeart/2005/8/layout/hProcess9"/>
    <dgm:cxn modelId="{372A9DA7-1F5E-49EB-8BF1-6B23CAEAE314}" type="presParOf" srcId="{F6C748F6-7A5B-4EC4-A2C7-A19984C8255B}" destId="{B87300F2-86A4-4107-9E94-810000895F76}" srcOrd="1" destOrd="0" presId="urn:microsoft.com/office/officeart/2005/8/layout/hProcess9"/>
    <dgm:cxn modelId="{3F56E626-76FE-4C4A-9328-B2B75F116C63}" type="presParOf" srcId="{B87300F2-86A4-4107-9E94-810000895F76}" destId="{03514C2F-9CA0-4163-BF92-8988D2DAA75F}" srcOrd="0" destOrd="0" presId="urn:microsoft.com/office/officeart/2005/8/layout/hProcess9"/>
    <dgm:cxn modelId="{ED65D3D6-FCA2-4B60-9C23-8B308BE9E3CB}" type="presParOf" srcId="{B87300F2-86A4-4107-9E94-810000895F76}" destId="{8E2D88BA-3BA2-4F0E-A0A8-F096315B3640}" srcOrd="1" destOrd="0" presId="urn:microsoft.com/office/officeart/2005/8/layout/hProcess9"/>
    <dgm:cxn modelId="{C3413883-1EF5-416E-9206-88932480BD31}" type="presParOf" srcId="{B87300F2-86A4-4107-9E94-810000895F76}" destId="{369DA2A3-5EB2-45B4-8E3C-F01A982DCAB3}" srcOrd="2" destOrd="0" presId="urn:microsoft.com/office/officeart/2005/8/layout/hProcess9"/>
    <dgm:cxn modelId="{367B658E-EDA4-4980-9575-AAC065E74FBA}" type="presParOf" srcId="{B87300F2-86A4-4107-9E94-810000895F76}" destId="{0C5021FE-7830-469B-B57F-7194481EB9F8}" srcOrd="3" destOrd="0" presId="urn:microsoft.com/office/officeart/2005/8/layout/hProcess9"/>
    <dgm:cxn modelId="{9474B1FD-40AD-42E1-A899-CCA19654DEB2}" type="presParOf" srcId="{B87300F2-86A4-4107-9E94-810000895F76}" destId="{E748DC75-DAC2-4DA5-81BD-C679395AADD5}" srcOrd="4" destOrd="0" presId="urn:microsoft.com/office/officeart/2005/8/layout/hProcess9"/>
    <dgm:cxn modelId="{B1FC5B35-94BE-42D8-AAFC-7048B64AD911}" type="presParOf" srcId="{B87300F2-86A4-4107-9E94-810000895F76}" destId="{09D499ED-6EF8-470F-A2E5-6CB2BB03B2E2}" srcOrd="5" destOrd="0" presId="urn:microsoft.com/office/officeart/2005/8/layout/hProcess9"/>
    <dgm:cxn modelId="{41A81291-75B5-437D-BAF2-BCA44484E2E5}" type="presParOf" srcId="{B87300F2-86A4-4107-9E94-810000895F76}" destId="{CCD8F348-A0D3-49C7-A16F-9E5572179E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29F-13BF-4B4A-BE26-6D00D6728F34}">
      <dsp:nvSpPr>
        <dsp:cNvPr id="0" name=""/>
        <dsp:cNvSpPr/>
      </dsp:nvSpPr>
      <dsp:spPr>
        <a:xfrm>
          <a:off x="876671" y="220895"/>
          <a:ext cx="1955252" cy="10223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3B0C9-85B5-4988-AD68-C7B42C8DB83B}">
      <dsp:nvSpPr>
        <dsp:cNvPr id="0" name=""/>
        <dsp:cNvSpPr/>
      </dsp:nvSpPr>
      <dsp:spPr>
        <a:xfrm>
          <a:off x="84587" y="1191736"/>
          <a:ext cx="3534839" cy="99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Asset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err="1" smtClean="0">
              <a:solidFill>
                <a:schemeClr val="accent2">
                  <a:lumMod val="75000"/>
                </a:schemeClr>
              </a:solidFill>
            </a:rPr>
            <a:t>misaproppriation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4587" y="1191736"/>
        <a:ext cx="3534839" cy="999182"/>
      </dsp:txXfrm>
    </dsp:sp>
    <dsp:sp modelId="{9485244C-601E-4982-8E34-E4C02C054E9A}">
      <dsp:nvSpPr>
        <dsp:cNvPr id="0" name=""/>
        <dsp:cNvSpPr/>
      </dsp:nvSpPr>
      <dsp:spPr>
        <a:xfrm>
          <a:off x="777445" y="1180773"/>
          <a:ext cx="2619509" cy="10726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DEF5-F219-41BE-B42C-DBDB95333D51}">
      <dsp:nvSpPr>
        <dsp:cNvPr id="0" name=""/>
        <dsp:cNvSpPr/>
      </dsp:nvSpPr>
      <dsp:spPr>
        <a:xfrm>
          <a:off x="588644" y="568462"/>
          <a:ext cx="2531218" cy="28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Public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procurement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88644" y="568462"/>
        <a:ext cx="2531218" cy="287612"/>
      </dsp:txXfrm>
    </dsp:sp>
    <dsp:sp modelId="{829E92CC-99B4-4A6D-A1EF-5AFF21FDEED8}">
      <dsp:nvSpPr>
        <dsp:cNvPr id="0" name=""/>
        <dsp:cNvSpPr/>
      </dsp:nvSpPr>
      <dsp:spPr>
        <a:xfrm>
          <a:off x="149517" y="2107536"/>
          <a:ext cx="2671368" cy="112263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B0C8-C06E-4AF3-A277-E6B1279E8C24}">
      <dsp:nvSpPr>
        <dsp:cNvPr id="0" name=""/>
        <dsp:cNvSpPr/>
      </dsp:nvSpPr>
      <dsp:spPr>
        <a:xfrm>
          <a:off x="3167337" y="2173276"/>
          <a:ext cx="907730" cy="60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3167337" y="2173276"/>
        <a:ext cx="907730" cy="602334"/>
      </dsp:txXfrm>
    </dsp:sp>
    <dsp:sp modelId="{98A31BE3-7967-4537-BD44-9173AF88803E}">
      <dsp:nvSpPr>
        <dsp:cNvPr id="0" name=""/>
        <dsp:cNvSpPr/>
      </dsp:nvSpPr>
      <dsp:spPr>
        <a:xfrm>
          <a:off x="516629" y="2457884"/>
          <a:ext cx="2810901" cy="42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Accounting</a:t>
          </a:r>
          <a:r>
            <a:rPr lang="hr-HR" sz="14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fraud</a:t>
          </a:r>
          <a:endParaRPr lang="en-US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6629" y="2457884"/>
        <a:ext cx="2810901" cy="422437"/>
      </dsp:txXfrm>
    </dsp:sp>
    <dsp:sp modelId="{1813C67F-7557-41EE-8351-12EE21D7F085}">
      <dsp:nvSpPr>
        <dsp:cNvPr id="0" name=""/>
        <dsp:cNvSpPr/>
      </dsp:nvSpPr>
      <dsp:spPr>
        <a:xfrm>
          <a:off x="1002780" y="3144418"/>
          <a:ext cx="1838910" cy="88802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998D2-9AC9-4FEC-8804-CC6F652968D7}">
      <dsp:nvSpPr>
        <dsp:cNvPr id="0" name=""/>
        <dsp:cNvSpPr/>
      </dsp:nvSpPr>
      <dsp:spPr>
        <a:xfrm>
          <a:off x="1092697" y="3273568"/>
          <a:ext cx="1644972" cy="614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Other</a:t>
          </a:r>
          <a:r>
            <a:rPr lang="hr-HR" sz="14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hr-HR" sz="1200" b="1" kern="1200" dirty="0" smtClean="0">
              <a:solidFill>
                <a:schemeClr val="accent2">
                  <a:lumMod val="75000"/>
                </a:schemeClr>
              </a:solidFill>
            </a:rPr>
            <a:t>types</a:t>
          </a:r>
          <a:endParaRPr lang="hr-HR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92697" y="3273568"/>
        <a:ext cx="1644972" cy="61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14DF6-9AEA-4528-8F34-68A12CFA41EB}">
      <dsp:nvSpPr>
        <dsp:cNvPr id="0" name=""/>
        <dsp:cNvSpPr/>
      </dsp:nvSpPr>
      <dsp:spPr>
        <a:xfrm>
          <a:off x="2149385" y="33464"/>
          <a:ext cx="1730087" cy="102780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15240" rIns="6022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accent2">
                  <a:lumMod val="75000"/>
                </a:schemeClr>
              </a:solidFill>
            </a:rPr>
            <a:t>MANAGEMENT  AND BOARDS</a:t>
          </a:r>
          <a:endParaRPr lang="hr-HR" sz="12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02750" y="183982"/>
        <a:ext cx="1223357" cy="726765"/>
      </dsp:txXfrm>
    </dsp:sp>
    <dsp:sp modelId="{92C4AB06-4285-44EB-A694-C50C674BEE6A}">
      <dsp:nvSpPr>
        <dsp:cNvPr id="0" name=""/>
        <dsp:cNvSpPr/>
      </dsp:nvSpPr>
      <dsp:spPr>
        <a:xfrm>
          <a:off x="4001757" y="0"/>
          <a:ext cx="1710521" cy="109427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25400" rIns="60222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chemeClr val="accent2">
                  <a:lumMod val="75000"/>
                </a:schemeClr>
              </a:solidFill>
            </a:rPr>
            <a:t> EXTERNAL AUDITORS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100" kern="1200" dirty="0"/>
        </a:p>
      </dsp:txBody>
      <dsp:txXfrm>
        <a:off x="4252257" y="160253"/>
        <a:ext cx="1209521" cy="773772"/>
      </dsp:txXfrm>
    </dsp:sp>
    <dsp:sp modelId="{564367A6-1FAF-474F-9454-8B4EA1DB2DC6}">
      <dsp:nvSpPr>
        <dsp:cNvPr id="0" name=""/>
        <dsp:cNvSpPr/>
      </dsp:nvSpPr>
      <dsp:spPr>
        <a:xfrm>
          <a:off x="5835013" y="94"/>
          <a:ext cx="1653706" cy="10942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222" tIns="17780" rIns="602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chemeClr val="accent2">
                  <a:lumMod val="75000"/>
                </a:schemeClr>
              </a:solidFill>
            </a:rPr>
            <a:t>INTERNAL AUDIT FUNCTION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6077193" y="160347"/>
        <a:ext cx="1169346" cy="773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7484-B2AD-4E0D-94BC-72FD4BE8786B}">
      <dsp:nvSpPr>
        <dsp:cNvPr id="0" name=""/>
        <dsp:cNvSpPr/>
      </dsp:nvSpPr>
      <dsp:spPr>
        <a:xfrm>
          <a:off x="2" y="0"/>
          <a:ext cx="5928317" cy="31121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514C2F-9CA0-4163-BF92-8988D2DAA75F}">
      <dsp:nvSpPr>
        <dsp:cNvPr id="0" name=""/>
        <dsp:cNvSpPr/>
      </dsp:nvSpPr>
      <dsp:spPr>
        <a:xfrm>
          <a:off x="51768" y="986722"/>
          <a:ext cx="1432206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err="1" smtClean="0">
              <a:solidFill>
                <a:schemeClr val="tx1"/>
              </a:solidFill>
            </a:rPr>
            <a:t>Strong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internal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controls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including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robust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internal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control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environment</a:t>
          </a:r>
          <a:endParaRPr lang="hr-HR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07353" y="1042307"/>
        <a:ext cx="1321036" cy="1027504"/>
      </dsp:txXfrm>
    </dsp:sp>
    <dsp:sp modelId="{369DA2A3-5EB2-45B4-8E3C-F01A982DCAB3}">
      <dsp:nvSpPr>
        <dsp:cNvPr id="0" name=""/>
        <dsp:cNvSpPr/>
      </dsp:nvSpPr>
      <dsp:spPr>
        <a:xfrm>
          <a:off x="1555584" y="986722"/>
          <a:ext cx="1313486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err="1" smtClean="0">
              <a:solidFill>
                <a:schemeClr val="tx1"/>
              </a:solidFill>
            </a:rPr>
            <a:t>Efficient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and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effective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internal</a:t>
          </a:r>
          <a:r>
            <a:rPr lang="hr-HR" sz="1100" kern="1200" dirty="0" smtClean="0">
              <a:solidFill>
                <a:schemeClr val="tx1"/>
              </a:solidFill>
            </a:rPr>
            <a:t> audit </a:t>
          </a:r>
          <a:r>
            <a:rPr lang="hr-HR" sz="1100" kern="1200" dirty="0" err="1" smtClean="0">
              <a:solidFill>
                <a:schemeClr val="tx1"/>
              </a:solidFill>
            </a:rPr>
            <a:t>function</a:t>
          </a:r>
          <a:endParaRPr lang="hr-HR" sz="1100" kern="1200" dirty="0" smtClean="0">
            <a:solidFill>
              <a:schemeClr val="tx1"/>
            </a:solidFill>
          </a:endParaRPr>
        </a:p>
      </dsp:txBody>
      <dsp:txXfrm>
        <a:off x="1611169" y="1042307"/>
        <a:ext cx="1202316" cy="1027504"/>
      </dsp:txXfrm>
    </dsp:sp>
    <dsp:sp modelId="{E748DC75-DAC2-4DA5-81BD-C679395AADD5}">
      <dsp:nvSpPr>
        <dsp:cNvPr id="0" name=""/>
        <dsp:cNvSpPr/>
      </dsp:nvSpPr>
      <dsp:spPr>
        <a:xfrm>
          <a:off x="2940681" y="986722"/>
          <a:ext cx="1472639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</a:rPr>
            <a:t>Use </a:t>
          </a:r>
          <a:r>
            <a:rPr lang="hr-HR" sz="1100" kern="1200" dirty="0" err="1" smtClean="0">
              <a:solidFill>
                <a:schemeClr val="tx1"/>
              </a:solidFill>
            </a:rPr>
            <a:t>of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new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technologies</a:t>
          </a:r>
          <a:endParaRPr lang="hr-HR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</a:rPr>
            <a:t>(data </a:t>
          </a:r>
          <a:r>
            <a:rPr lang="hr-HR" sz="1100" kern="1200" dirty="0" err="1" smtClean="0">
              <a:solidFill>
                <a:schemeClr val="tx1"/>
              </a:solidFill>
            </a:rPr>
            <a:t>analytics</a:t>
          </a:r>
          <a:r>
            <a:rPr lang="hr-HR" sz="1100" kern="1200" dirty="0" smtClean="0">
              <a:solidFill>
                <a:schemeClr val="tx1"/>
              </a:solidFill>
            </a:rPr>
            <a:t>)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996266" y="1042307"/>
        <a:ext cx="1361469" cy="1027504"/>
      </dsp:txXfrm>
    </dsp:sp>
    <dsp:sp modelId="{CCD8F348-A0D3-49C7-A16F-9E5572179EC9}">
      <dsp:nvSpPr>
        <dsp:cNvPr id="0" name=""/>
        <dsp:cNvSpPr/>
      </dsp:nvSpPr>
      <dsp:spPr>
        <a:xfrm>
          <a:off x="4484931" y="986722"/>
          <a:ext cx="1391620" cy="113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err="1" smtClean="0">
              <a:solidFill>
                <a:schemeClr val="tx1"/>
              </a:solidFill>
            </a:rPr>
            <a:t>Establishing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effective</a:t>
          </a:r>
          <a:r>
            <a:rPr lang="hr-HR" sz="1100" kern="1200" dirty="0" smtClean="0">
              <a:solidFill>
                <a:schemeClr val="tx1"/>
              </a:solidFill>
            </a:rPr>
            <a:t> </a:t>
          </a:r>
          <a:r>
            <a:rPr lang="hr-HR" sz="1100" kern="1200" dirty="0" err="1" smtClean="0">
              <a:solidFill>
                <a:schemeClr val="tx1"/>
              </a:solidFill>
            </a:rPr>
            <a:t>fraud</a:t>
          </a:r>
          <a:r>
            <a:rPr lang="hr-HR" sz="1100" kern="1200" dirty="0" smtClean="0">
              <a:solidFill>
                <a:schemeClr val="tx1"/>
              </a:solidFill>
            </a:rPr>
            <a:t> management </a:t>
          </a:r>
          <a:r>
            <a:rPr lang="hr-HR" sz="1100" kern="1200" dirty="0" err="1" smtClean="0">
              <a:solidFill>
                <a:schemeClr val="tx1"/>
              </a:solidFill>
            </a:rPr>
            <a:t>programs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540516" y="1042307"/>
        <a:ext cx="1280450" cy="102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22A7F-38EA-4D3F-A130-AE949C0DB8D0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2E30-1E73-4906-B670-DFFA1DCF13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10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B1387-AA99-406F-84B6-F5BCABFF072F}" type="datetimeFigureOut">
              <a:rPr lang="nl-BE" smtClean="0"/>
              <a:pPr/>
              <a:t>7/10/2019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BE33-2819-4C01-A3AB-68CC8C0BCD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5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24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85817" indent="-263776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055103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477145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1899186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321227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743269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165310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587351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7E8ED445-7E21-4E7E-B9CF-1F4B792C7B21}" type="slidenum">
              <a:rPr lang="en-GB" sz="1200">
                <a:latin typeface="Arial" pitchFamily="34" charset="0"/>
              </a:rPr>
              <a:pPr eaLnBrk="1" hangingPunct="1"/>
              <a:t>2</a:t>
            </a:fld>
            <a:endParaRPr lang="en-GB" sz="1200" dirty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6800" cy="365918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633981"/>
            <a:ext cx="5337357" cy="4387380"/>
          </a:xfrm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69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685817" indent="-263776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055103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477145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1899186" indent="-211021" defTabSz="871926" eaLnBrk="0" hangingPunct="0"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321227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743269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165310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587351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7E8ED445-7E21-4E7E-B9CF-1F4B792C7B21}" type="slidenum">
              <a:rPr lang="en-GB" sz="1200">
                <a:latin typeface="Arial" pitchFamily="34" charset="0"/>
              </a:rPr>
              <a:pPr eaLnBrk="1" hangingPunct="1"/>
              <a:t>7</a:t>
            </a:fld>
            <a:endParaRPr lang="en-GB" sz="1200" dirty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6800" cy="365918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1" y="4633981"/>
            <a:ext cx="5337357" cy="4387380"/>
          </a:xfrm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4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6BE33-2819-4C01-A3AB-68CC8C0BCD39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54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685817" indent="-263776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055103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477145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99186" indent="-211021" defTabSz="874857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F14973-F108-B14D-BD17-5A96994E62D3}" type="slidenum">
              <a:rPr lang="en-GB">
                <a:latin typeface="Arial" charset="0"/>
                <a:cs typeface="Arial" charset="0"/>
              </a:rPr>
              <a:pPr eaLnBrk="1" hangingPunct="1"/>
              <a:t>11</a:t>
            </a:fld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8387" cy="3659187"/>
          </a:xfrm>
          <a:ln/>
        </p:spPr>
      </p:sp>
      <p:sp>
        <p:nvSpPr>
          <p:cNvPr id="259076" name="Notes Placeholder 4"/>
          <p:cNvSpPr>
            <a:spLocks noGrp="1"/>
          </p:cNvSpPr>
          <p:nvPr/>
        </p:nvSpPr>
        <p:spPr bwMode="auto">
          <a:xfrm>
            <a:off x="666612" y="4632470"/>
            <a:ext cx="5335867" cy="43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2" tIns="43736" rIns="87472" bIns="43736"/>
          <a:lstStyle/>
          <a:p>
            <a:pPr defTabSz="874857" eaLnBrk="0" hangingPunct="0">
              <a:spcBef>
                <a:spcPct val="30000"/>
              </a:spcBef>
            </a:pP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4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341313"/>
            <a:ext cx="2087563" cy="5784850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41313"/>
            <a:ext cx="6113462" cy="5784850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1313"/>
            <a:ext cx="8353425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6700" y="4572000"/>
            <a:ext cx="8624888" cy="304800"/>
          </a:xfrm>
        </p:spPr>
        <p:txBody>
          <a:bodyPr/>
          <a:lstStyle>
            <a:lvl1pPr marL="0" indent="0">
              <a:buClr>
                <a:schemeClr val="bg2"/>
              </a:buClr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" y="1390650"/>
            <a:ext cx="8624888" cy="709613"/>
          </a:xfrm>
        </p:spPr>
        <p:txBody>
          <a:bodyPr lIns="45713" rIns="45713">
            <a:spAutoFit/>
          </a:bodyPr>
          <a:lstStyle>
            <a:lvl1pPr>
              <a:lnSpc>
                <a:spcPct val="90000"/>
              </a:lnSpc>
              <a:defRPr sz="450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371600"/>
            <a:ext cx="423545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71600"/>
            <a:ext cx="4237038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4675" y="152400"/>
            <a:ext cx="2219325" cy="247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152400"/>
            <a:ext cx="6505575" cy="247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42664"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25538"/>
            <a:ext cx="1130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87F1F1C-8616-4F6C-972C-11CAF6E5A898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D863950-445B-48D6-AAF6-8862BB6FEF5D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BF3E-51F4-462B-A245-B07FD24E696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ACC7-35E3-4F1C-8635-F4741B100A8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72CE-A30E-4866-AD20-DD1D2568A5F7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CE1-1495-4B6B-BF09-E8837ABD9656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1BCA-5D29-4104-82B2-7E4E9BE7FCA2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391D-04AC-44FC-8F43-AE3684D06054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8C1D-3BB4-4F49-9C8D-900C39926DA3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C556-62FD-42CB-9E2A-9218060EDE94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4309-4178-451B-8AD9-30FDE8A8BD0F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7AA6-D36D-4730-84F2-52CA20FA50B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E006-3B16-4AA7-BB8A-D87587525A7C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1B61-4603-426B-B42A-893652C2022A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405B-19F2-44ED-BCC4-AC6ED2BB1301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AD56-0360-4753-A784-729CE3B17EB1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9CE9-491E-47D0-BCCD-AEF036E2F80B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77A2-A856-4BF2-B586-43EAB76345D3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969E-DAF4-4D62-AEE6-352932CC573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3802-C601-4CC9-9987-F265BD3E6B20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221-AC1A-4F12-8E90-30BEDED188A6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A3BF-DBFD-42B4-AE86-F43A11F5BC52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53E6-F533-49B7-87A0-B6E1914B85FB}" type="datetime1">
              <a:rPr lang="en-GB" smtClean="0">
                <a:solidFill>
                  <a:srgbClr val="000000"/>
                </a:solidFill>
              </a:rPr>
              <a:pPr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BC8F-B593-429B-B1DC-636D244B08A5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06A8-5534-4518-9361-A88E2E874E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BCC4-B93F-4B59-9F26-1F0EFB794DDD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41313"/>
            <a:ext cx="83534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black">
          <a:xfrm>
            <a:off x="7859713" y="6624638"/>
            <a:ext cx="9128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353B236D-DFFE-442F-A25E-49BE06AAF5B4}" type="slidenum">
              <a:rPr lang="en-GB" sz="800">
                <a:solidFill>
                  <a:srgbClr val="091D5D"/>
                </a:solidFill>
                <a:latin typeface="Verdana" pitchFamily="34" charset="0"/>
              </a:rPr>
              <a:pPr algn="r">
                <a:defRPr/>
              </a:pPr>
              <a:t>‹#›</a:t>
            </a:fld>
            <a:endParaRPr lang="en-GB" sz="800" dirty="0">
              <a:solidFill>
                <a:srgbClr val="091D5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ts val="45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2pPr>
      <a:lvl3pPr marL="1144588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45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66700" y="1371600"/>
            <a:ext cx="8624888" cy="125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Level one bullet</a:t>
            </a:r>
          </a:p>
          <a:p>
            <a:pPr lvl="1"/>
            <a:r>
              <a:rPr lang="en-US"/>
              <a:t>Level two bullet</a:t>
            </a:r>
          </a:p>
          <a:p>
            <a:pPr lvl="2"/>
            <a:r>
              <a:rPr lang="en-US"/>
              <a:t>Level three bullet</a:t>
            </a:r>
          </a:p>
          <a:p>
            <a:pPr lvl="3"/>
            <a:r>
              <a:rPr lang="en-US"/>
              <a:t>Level four bullet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66700" y="152400"/>
            <a:ext cx="88773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577850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600">
          <a:solidFill>
            <a:srgbClr val="000099"/>
          </a:solidFill>
          <a:latin typeface="+mn-lt"/>
        </a:defRPr>
      </a:lvl2pPr>
      <a:lvl3pPr marL="914400" indent="-222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defRPr sz="1600">
          <a:solidFill>
            <a:srgbClr val="000099"/>
          </a:solidFill>
          <a:latin typeface="+mn-lt"/>
        </a:defRPr>
      </a:lvl3pPr>
      <a:lvl4pPr marL="1260475" indent="-2317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rgbClr val="000099"/>
          </a:solidFill>
          <a:latin typeface="+mn-lt"/>
        </a:defRPr>
      </a:lvl4pPr>
      <a:lvl5pPr marL="1778000" indent="-2825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22352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6924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31496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606800" indent="-282575" algn="l" rtl="0" fontAlgn="base">
        <a:spcBef>
          <a:spcPct val="0"/>
        </a:spcBef>
        <a:spcAft>
          <a:spcPct val="20000"/>
        </a:spcAft>
        <a:buClr>
          <a:schemeClr val="tx1"/>
        </a:buClr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570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Kliknite da biste uredili stilove teksta matrice</a:t>
            </a:r>
          </a:p>
          <a:p>
            <a:pPr lvl="1"/>
            <a:r>
              <a:rPr lang="hr-HR" altLang="en-US"/>
              <a:t>Druga razina</a:t>
            </a:r>
          </a:p>
          <a:p>
            <a:pPr lvl="2"/>
            <a:r>
              <a:rPr lang="hr-HR" altLang="en-US"/>
              <a:t>Treća razina</a:t>
            </a:r>
          </a:p>
          <a:p>
            <a:pPr lvl="3"/>
            <a:r>
              <a:rPr lang="hr-HR" altLang="en-US"/>
              <a:t>Četvrta razina</a:t>
            </a:r>
          </a:p>
          <a:p>
            <a:pPr lvl="4"/>
            <a:r>
              <a:rPr lang="hr-HR" altLang="en-US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AD1BA-5525-4AA0-B6FB-98C552E0B704}" type="datetime1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07/10/2019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ACAD3-A4E0-4EF3-BB11-AD327052D3E2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 b="42664"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ogo_for_noew.jpg">
            <a:extLst>
              <a:ext uri="{FF2B5EF4-FFF2-40B4-BE49-F238E27FC236}">
                <a16:creationId xmlns:a16="http://schemas.microsoft.com/office/drawing/2014/main" id="{720347A9-21C9-48AB-80AB-065A20F237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1500" y="0"/>
            <a:ext cx="22225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685925"/>
          </a:xfrm>
        </p:spPr>
        <p:txBody>
          <a:bodyPr/>
          <a:lstStyle/>
          <a:p>
            <a:pPr algn="ctr"/>
            <a:r>
              <a:rPr lang="nl-BE" altLang="en-US" dirty="0">
                <a:solidFill>
                  <a:schemeClr val="accent2">
                    <a:lumMod val="75000"/>
                  </a:schemeClr>
                </a:solidFill>
              </a:rPr>
              <a:t>PEM PAL </a:t>
            </a:r>
            <a:br>
              <a:rPr lang="nl-BE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BE" altLang="en-US" dirty="0">
                <a:solidFill>
                  <a:schemeClr val="accent2">
                    <a:lumMod val="75000"/>
                  </a:schemeClr>
                </a:solidFill>
              </a:rPr>
              <a:t>IA COP</a:t>
            </a:r>
            <a:br>
              <a:rPr lang="nl-BE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BE" altLang="en-US" dirty="0">
                <a:solidFill>
                  <a:schemeClr val="accent2">
                    <a:lumMod val="75000"/>
                  </a:schemeClr>
                </a:solidFill>
              </a:rPr>
              <a:t>Audit in Practice Working Group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alt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Public Sector Internal Audit:</a:t>
            </a:r>
            <a:b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Focus on Fraud</a:t>
            </a:r>
            <a:r>
              <a:rPr lang="en-US" sz="3600" b="1" dirty="0">
                <a:solidFill>
                  <a:schemeClr val="tx1"/>
                </a:solidFill>
                <a:latin typeface="MyriadPro-Bold"/>
                <a:cs typeface="Arial" pitchFamily="34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MyriadPro-Bold"/>
                <a:cs typeface="Arial" pitchFamily="34" charset="0"/>
              </a:rPr>
            </a:br>
            <a:r>
              <a:rPr lang="hr-HR" altLang="en-US" b="1" dirty="0"/>
              <a:t/>
            </a:r>
            <a:br>
              <a:rPr lang="hr-HR" altLang="en-US" b="1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hr-HR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933825"/>
            <a:ext cx="6400800" cy="22304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hr-HR" altLang="en-US" sz="2000" dirty="0" smtClean="0">
                <a:solidFill>
                  <a:schemeClr val="accent2">
                    <a:lumMod val="75000"/>
                  </a:schemeClr>
                </a:solidFill>
              </a:rPr>
              <a:t>Ljerka Crnković</a:t>
            </a:r>
            <a:endParaRPr lang="hr-HR" alt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hr-H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l-BE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hr-H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ochi</a:t>
            </a:r>
            <a:endParaRPr lang="nl-BE" alt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nl-BE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October </a:t>
            </a:r>
            <a:r>
              <a:rPr lang="nl-BE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hr-HR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3" descr="logo_for_no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0" y="0"/>
            <a:ext cx="22225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3ACC7-35E3-4F1C-8635-F4741B100A81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5. Conclusion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The best way public sector organizations can mitigate fraud</a:t>
            </a:r>
          </a:p>
          <a:p>
            <a:endParaRPr lang="hr-HR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hr-HR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1155641"/>
              </p:ext>
            </p:extLst>
          </p:nvPr>
        </p:nvGraphicFramePr>
        <p:xfrm>
          <a:off x="1524000" y="2348880"/>
          <a:ext cx="592832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3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68788" y="3062288"/>
            <a:ext cx="4038600" cy="1158875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400" b="1" dirty="0">
                <a:latin typeface="Arial (body)"/>
                <a:ea typeface="MS PGothic" charset="0"/>
              </a:rPr>
              <a:t>Questions &amp; Answers</a:t>
            </a:r>
          </a:p>
        </p:txBody>
      </p:sp>
      <p:pic>
        <p:nvPicPr>
          <p:cNvPr id="129028" name="Picture 3" descr="j0404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703513"/>
            <a:ext cx="18415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4BCC4-B93F-4B59-9F26-1F0EFB794DD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3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CECB95B-6775-4490-AD5A-FA7925036C61}" type="slidenum">
              <a:rPr lang="nl-BE" smtClean="0">
                <a:solidFill>
                  <a:srgbClr val="000000"/>
                </a:solidFill>
                <a:effectLst/>
                <a:latin typeface="Arial" pitchFamily="34" charset="0"/>
              </a:rPr>
              <a:pPr eaLnBrk="1" hangingPunct="1"/>
              <a:t>2</a:t>
            </a:fld>
            <a:endParaRPr lang="nl-BE" dirty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408712" cy="864096"/>
          </a:xfr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hr-HR" sz="31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Content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/>
            </a:r>
            <a:b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Arial (headings)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985332" cy="439248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effectLst/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1. Introduction</a:t>
            </a:r>
          </a:p>
          <a:p>
            <a:pPr marL="457200" indent="-457200" eaLnBrk="1" hangingPunct="1">
              <a:buClr>
                <a:schemeClr val="accent5"/>
              </a:buClr>
              <a:buSzPct val="85000"/>
              <a:buAutoNum type="arabicPeriod"/>
            </a:pPr>
            <a:endParaRPr lang="hr-HR" sz="1800" b="1" dirty="0" smtClean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2. Fraud in Public Sector</a:t>
            </a: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hr-HR" sz="1800" b="1" dirty="0" smtClean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3. Responsibilities in respect of fraud within organizations</a:t>
            </a: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Fraud management: Good practices</a:t>
            </a: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endParaRPr lang="hr-HR" sz="1800" b="1" dirty="0" smtClean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5. Conclusion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FF0000"/>
              </a:solidFill>
              <a:latin typeface="Arial (body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rgbClr val="262673"/>
                </a:solidFill>
              </a:rPr>
              <a:t>1. Introduction</a:t>
            </a:r>
            <a:endParaRPr lang="hr-HR" sz="2800" dirty="0">
              <a:solidFill>
                <a:srgbClr val="26267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IA ToT CoP Good Practice Knowledge Resource with focus on fraud, 2018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A survey of participants covered 22 questions adressing topics focusing on public sector fraud</a:t>
            </a: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58873" y="1844824"/>
            <a:ext cx="2188654" cy="31275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2. Fraud in 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pPr eaLnBrk="1" hangingPunct="1">
              <a:buClr>
                <a:srgbClr val="262673"/>
              </a:buClr>
              <a:buSzPct val="85000"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Association of Certified Fraud Examiners </a:t>
            </a:r>
            <a:endParaRPr lang="hr-HR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>
                <a:schemeClr val="accent5"/>
              </a:buClr>
              <a:buSzPct val="85000"/>
              <a:buNone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Gobal Fraud Survey, 2016</a:t>
            </a:r>
          </a:p>
          <a:p>
            <a:pPr lvl="1" eaLnBrk="1" hangingPunct="1">
              <a:buClr>
                <a:srgbClr val="262673"/>
              </a:buClr>
              <a:buSzPct val="85000"/>
            </a:pP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 and public sector administration </a:t>
            </a:r>
            <a:endParaRPr lang="hr-HR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buClr>
                <a:srgbClr val="262673"/>
              </a:buClr>
              <a:buSzPct val="85000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hr-HR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 most represented sector after banking and financial services</a:t>
            </a:r>
          </a:p>
          <a:p>
            <a:pPr lvl="2" eaLnBrk="1" hangingPunct="1">
              <a:buClr>
                <a:srgbClr val="262673"/>
              </a:buClr>
              <a:buSzPct val="85000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large/small organizations</a:t>
            </a:r>
          </a:p>
          <a:p>
            <a:pPr lvl="2" eaLnBrk="1" hangingPunct="1">
              <a:buClr>
                <a:schemeClr val="accent5"/>
              </a:buClr>
              <a:buSzPct val="85000"/>
            </a:pPr>
            <a:endParaRPr lang="hr-HR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Clr>
                <a:schemeClr val="accent5"/>
              </a:buClr>
              <a:buSzPct val="85000"/>
            </a:pPr>
            <a:endParaRPr lang="hr-H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Clr>
                <a:schemeClr val="accent5"/>
              </a:buClr>
              <a:buSzPct val="85000"/>
            </a:pPr>
            <a:endParaRPr lang="hr-HR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24" y="3499095"/>
            <a:ext cx="3015178" cy="18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82" y="3109262"/>
            <a:ext cx="991373" cy="11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86" y="4632447"/>
            <a:ext cx="1033145" cy="10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32446"/>
            <a:ext cx="1033145" cy="10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84682" y="5485060"/>
            <a:ext cx="136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5125" tIns="45720" rIns="620517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321050" y="0"/>
            <a:ext cx="889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FRAUD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4684" y="4422942"/>
            <a:ext cx="125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FRAUD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704777">
            <a:off x="2997979" y="3733830"/>
            <a:ext cx="12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Incentive or Pressure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070527">
            <a:off x="4778868" y="4320407"/>
            <a:ext cx="229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Rationalization </a:t>
            </a:r>
          </a:p>
          <a:p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or Attitude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36" y="274638"/>
            <a:ext cx="7570788" cy="1143000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2. Fraud in Public Sector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83088" y="1417639"/>
            <a:ext cx="6597620" cy="4756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Commom types of fraud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in public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sector</a:t>
            </a:r>
            <a:endParaRPr lang="hr-H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FCE1-1495-4B6B-BF09-E8837ABD9656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hr-HR">
              <a:solidFill>
                <a:srgbClr val="000000"/>
              </a:solidFill>
            </a:endParaRPr>
          </a:p>
        </p:txBody>
      </p:sp>
      <p:graphicFrame>
        <p:nvGraphicFramePr>
          <p:cNvPr id="15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7419983"/>
              </p:ext>
            </p:extLst>
          </p:nvPr>
        </p:nvGraphicFramePr>
        <p:xfrm>
          <a:off x="2327572" y="1772816"/>
          <a:ext cx="4824536" cy="401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10800000" flipV="1">
            <a:off x="899989" y="3751213"/>
            <a:ext cx="2170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heft of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misappropriation of intangible assets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9989" y="2230875"/>
            <a:ext cx="2026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misuse of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bribery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corruption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736491" y="3432392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accounting and reporting manipuations</a:t>
            </a:r>
          </a:p>
          <a:p>
            <a:pPr algn="ctr"/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730" y="4772722"/>
            <a:ext cx="1970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oney laundering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ax evasion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….</a:t>
            </a: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5909" y="2636912"/>
            <a:ext cx="804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94510" y="3556860"/>
            <a:ext cx="576063" cy="38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20258" y="3908012"/>
            <a:ext cx="818059" cy="32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20258" y="5157192"/>
            <a:ext cx="818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2. Fraud in Public Sector</a:t>
            </a:r>
            <a:endParaRPr lang="hr-HR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9992" y="1556792"/>
            <a:ext cx="7044015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Red flags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enior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management under intense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pure IT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legislation, policies </a:t>
            </a:r>
            <a:r>
              <a:rPr lang="hr-HR" sz="16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600" dirty="0" err="1" smtClean="0">
                <a:solidFill>
                  <a:schemeClr val="accent2">
                    <a:lumMod val="75000"/>
                  </a:schemeClr>
                </a:solidFill>
              </a:rPr>
              <a:t>procedures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not applied equally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programs, programs without effective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centralised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decision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overriding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presence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of non routine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transactions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turnover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rate,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dismissal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, lack 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of expertise </a:t>
            </a:r>
            <a:r>
              <a:rPr lang="hr-HR" sz="1600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hr-H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47048" cy="1143000"/>
          </a:xfr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Clr>
                <a:schemeClr val="accent5"/>
              </a:buClr>
              <a:buSzPct val="85000"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3. Responsibilities in respect of fraud within organizations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effectLst/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Arial (body)"/>
              <a:cs typeface="Arial" pitchFamily="34" charset="0"/>
            </a:endParaRPr>
          </a:p>
          <a:p>
            <a:pPr eaLnBrk="1" hangingPunct="1">
              <a:buClr>
                <a:schemeClr val="accent5"/>
              </a:buClr>
              <a:buSzPct val="85000"/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CECB95B-6775-4490-AD5A-FA7925036C61}" type="slidenum">
              <a:rPr lang="nl-BE" smtClean="0">
                <a:solidFill>
                  <a:srgbClr val="000000"/>
                </a:solidFill>
                <a:effectLst/>
                <a:latin typeface="Arial" pitchFamily="34" charset="0"/>
              </a:rPr>
              <a:pPr eaLnBrk="1" hangingPunct="1"/>
              <a:t>7</a:t>
            </a:fld>
            <a:endParaRPr lang="nl-BE" dirty="0"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Dijagram 9"/>
          <p:cNvGraphicFramePr/>
          <p:nvPr>
            <p:extLst>
              <p:ext uri="{D42A27DB-BD31-4B8C-83A1-F6EECF244321}">
                <p14:modId xmlns:p14="http://schemas.microsoft.com/office/powerpoint/2010/main" val="4195866057"/>
              </p:ext>
            </p:extLst>
          </p:nvPr>
        </p:nvGraphicFramePr>
        <p:xfrm>
          <a:off x="-468560" y="1772610"/>
          <a:ext cx="8955374" cy="109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645024"/>
            <a:ext cx="2520280" cy="1169551"/>
          </a:xfrm>
          <a:prstGeom prst="rect">
            <a:avLst/>
          </a:prstGeom>
          <a:noFill/>
          <a:ln>
            <a:solidFill>
              <a:srgbClr val="262673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Applying and maintaining appropiate internal control 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Supervision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3645024"/>
            <a:ext cx="2304256" cy="738664"/>
          </a:xfrm>
          <a:prstGeom prst="rect">
            <a:avLst/>
          </a:prstGeom>
          <a:ln>
            <a:solidFill>
              <a:srgbClr val="262673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Testing internal controls 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established by </a:t>
            </a: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651408"/>
            <a:ext cx="2890664" cy="2369880"/>
          </a:xfrm>
          <a:prstGeom prst="rect">
            <a:avLst/>
          </a:prstGeom>
          <a:noFill/>
          <a:ln>
            <a:solidFill>
              <a:srgbClr val="262673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dirty="0" err="1" smtClean="0">
                <a:solidFill>
                  <a:schemeClr val="accent2">
                    <a:lumMod val="75000"/>
                  </a:schemeClr>
                </a:solidFill>
              </a:rPr>
              <a:t>Performing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internal audits based 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assessed fraud </a:t>
            </a: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risk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Aplying </a:t>
            </a:r>
            <a:r>
              <a:rPr lang="hr-HR" sz="1400" b="1" dirty="0">
                <a:solidFill>
                  <a:schemeClr val="accent2">
                    <a:lumMod val="75000"/>
                  </a:schemeClr>
                </a:solidFill>
              </a:rPr>
              <a:t>technology and data </a:t>
            </a:r>
            <a:r>
              <a:rPr lang="hr-HR" sz="1400" b="1" dirty="0" smtClean="0">
                <a:solidFill>
                  <a:schemeClr val="accent2">
                    <a:lumMod val="75000"/>
                  </a:schemeClr>
                </a:solidFill>
              </a:rPr>
              <a:t>analytics</a:t>
            </a:r>
          </a:p>
          <a:p>
            <a:pPr algn="just"/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 (- test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entire population   </a:t>
            </a:r>
          </a:p>
          <a:p>
            <a:pPr algn="just"/>
            <a:r>
              <a:rPr lang="hr-HR" sz="1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 - </a:t>
            </a:r>
            <a:r>
              <a:rPr lang="hr-HR" sz="1200" i="1" dirty="0" err="1" smtClean="0">
                <a:solidFill>
                  <a:schemeClr val="accent2">
                    <a:lumMod val="75000"/>
                  </a:schemeClr>
                </a:solidFill>
              </a:rPr>
              <a:t>perform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continuous analysis</a:t>
            </a:r>
          </a:p>
          <a:p>
            <a:pPr algn="just"/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 - </a:t>
            </a:r>
            <a:r>
              <a:rPr lang="hr-HR" sz="1200" i="1" dirty="0" err="1" smtClean="0">
                <a:solidFill>
                  <a:schemeClr val="accent2">
                    <a:lumMod val="75000"/>
                  </a:schemeClr>
                </a:solidFill>
              </a:rPr>
              <a:t>identify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200" i="1" dirty="0" err="1" smtClean="0">
                <a:solidFill>
                  <a:schemeClr val="accent2">
                    <a:lumMod val="75000"/>
                  </a:schemeClr>
                </a:solidFill>
              </a:rPr>
              <a:t>suspicious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200" i="1" dirty="0" err="1" smtClean="0">
                <a:solidFill>
                  <a:schemeClr val="accent2">
                    <a:lumMod val="75000"/>
                  </a:schemeClr>
                </a:solidFill>
              </a:rPr>
              <a:t>patterns</a:t>
            </a:r>
            <a:r>
              <a:rPr lang="hr-HR" sz="120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hr-HR" sz="12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hr-H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2">
                    <a:lumMod val="75000"/>
                  </a:schemeClr>
                </a:solidFill>
              </a:rPr>
              <a:t>Providing </a:t>
            </a:r>
            <a:r>
              <a:rPr lang="hr-HR" sz="1400" dirty="0">
                <a:solidFill>
                  <a:schemeClr val="accent2">
                    <a:lumMod val="75000"/>
                  </a:schemeClr>
                </a:solidFill>
              </a:rPr>
              <a:t>consultancy to management</a:t>
            </a:r>
          </a:p>
        </p:txBody>
      </p:sp>
      <p:sp>
        <p:nvSpPr>
          <p:cNvPr id="7" name="Down Arrow 6"/>
          <p:cNvSpPr/>
          <p:nvPr/>
        </p:nvSpPr>
        <p:spPr>
          <a:xfrm rot="1740887">
            <a:off x="2115823" y="2951118"/>
            <a:ext cx="393058" cy="588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own Arrow 7"/>
          <p:cNvSpPr/>
          <p:nvPr/>
        </p:nvSpPr>
        <p:spPr>
          <a:xfrm>
            <a:off x="4175498" y="2982436"/>
            <a:ext cx="400024" cy="566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own Arrow 11"/>
          <p:cNvSpPr/>
          <p:nvPr/>
        </p:nvSpPr>
        <p:spPr>
          <a:xfrm rot="19530466">
            <a:off x="6357980" y="2919849"/>
            <a:ext cx="375865" cy="572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Fraud management: </a:t>
            </a:r>
            <a:b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Good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practices (1/1)</a:t>
            </a:r>
            <a:endParaRPr lang="hr-HR" sz="28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620" y="1759360"/>
            <a:ext cx="4038600" cy="949539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8944" y="1746392"/>
            <a:ext cx="4038600" cy="9190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1" y="3234807"/>
            <a:ext cx="3966416" cy="927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2" y="4643623"/>
            <a:ext cx="3892448" cy="1102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088" y="3100151"/>
            <a:ext cx="4104456" cy="1434891"/>
          </a:xfrm>
          <a:prstGeom prst="rect">
            <a:avLst/>
          </a:prstGeom>
        </p:spPr>
      </p:pic>
      <p:sp>
        <p:nvSpPr>
          <p:cNvPr id="21" name="object 11"/>
          <p:cNvSpPr/>
          <p:nvPr/>
        </p:nvSpPr>
        <p:spPr>
          <a:xfrm>
            <a:off x="4627553" y="4647011"/>
            <a:ext cx="4264927" cy="1374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4. Fraud management: </a:t>
            </a:r>
            <a:b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</a:b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Good practices (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  <a:latin typeface="Arial (body)"/>
                <a:cs typeface="Arial" pitchFamily="34" charset="0"/>
              </a:rPr>
              <a:t>1/2)</a:t>
            </a:r>
            <a:endParaRPr lang="hr-HR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3884" y="1800143"/>
            <a:ext cx="4040188" cy="112480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1820415"/>
            <a:ext cx="4041775" cy="10136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7AA6-D36D-4730-84F2-52CA20FA50B3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hr-HR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60" y="3196716"/>
            <a:ext cx="3975177" cy="1129812"/>
          </a:xfrm>
          <a:prstGeom prst="rect">
            <a:avLst/>
          </a:prstGeom>
        </p:spPr>
      </p:pic>
      <p:sp>
        <p:nvSpPr>
          <p:cNvPr id="10" name="object 7"/>
          <p:cNvSpPr/>
          <p:nvPr/>
        </p:nvSpPr>
        <p:spPr>
          <a:xfrm>
            <a:off x="406578" y="4598300"/>
            <a:ext cx="4114800" cy="1256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10" y="3111420"/>
            <a:ext cx="4032448" cy="1238604"/>
          </a:xfrm>
          <a:prstGeom prst="rect">
            <a:avLst/>
          </a:prstGeom>
        </p:spPr>
      </p:pic>
      <p:sp>
        <p:nvSpPr>
          <p:cNvPr id="14" name="object 10"/>
          <p:cNvSpPr/>
          <p:nvPr/>
        </p:nvSpPr>
        <p:spPr>
          <a:xfrm>
            <a:off x="4608209" y="4579639"/>
            <a:ext cx="4175447" cy="12556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5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C3D0E4"/>
        </a:dk2>
        <a:lt2>
          <a:srgbClr val="00AEEF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AEEF"/>
        </a:dk2>
        <a:lt2>
          <a:srgbClr val="C3D0E4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AEE4"/>
        </a:dk2>
        <a:lt2>
          <a:srgbClr val="C3D0E4"/>
        </a:lt2>
        <a:accent1>
          <a:srgbClr val="711471"/>
        </a:accent1>
        <a:accent2>
          <a:srgbClr val="A9C398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99B089"/>
        </a:accent6>
        <a:hlink>
          <a:srgbClr val="00928F"/>
        </a:hlink>
        <a:folHlink>
          <a:srgbClr val="E5B5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00AEEF"/>
        </a:dk2>
        <a:lt2>
          <a:srgbClr val="C3D0E4"/>
        </a:lt2>
        <a:accent1>
          <a:srgbClr val="711471"/>
        </a:accent1>
        <a:accent2>
          <a:srgbClr val="E5B53B"/>
        </a:accent2>
        <a:accent3>
          <a:srgbClr val="FFFFFF"/>
        </a:accent3>
        <a:accent4>
          <a:srgbClr val="000000"/>
        </a:accent4>
        <a:accent5>
          <a:srgbClr val="BBAABB"/>
        </a:accent5>
        <a:accent6>
          <a:srgbClr val="CFA435"/>
        </a:accent6>
        <a:hlink>
          <a:srgbClr val="00928F"/>
        </a:hlink>
        <a:folHlink>
          <a:srgbClr val="6052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oitte report">
  <a:themeElements>
    <a:clrScheme name="Deloitte report 11">
      <a:dk1>
        <a:srgbClr val="091D5D"/>
      </a:dk1>
      <a:lt1>
        <a:srgbClr val="FFFFFF"/>
      </a:lt1>
      <a:dk2>
        <a:srgbClr val="800080"/>
      </a:dk2>
      <a:lt2>
        <a:srgbClr val="CC3300"/>
      </a:lt2>
      <a:accent1>
        <a:srgbClr val="9966FF"/>
      </a:accent1>
      <a:accent2>
        <a:srgbClr val="FF9900"/>
      </a:accent2>
      <a:accent3>
        <a:srgbClr val="FFFFFF"/>
      </a:accent3>
      <a:accent4>
        <a:srgbClr val="06174E"/>
      </a:accent4>
      <a:accent5>
        <a:srgbClr val="CAB8FF"/>
      </a:accent5>
      <a:accent6>
        <a:srgbClr val="E78A00"/>
      </a:accent6>
      <a:hlink>
        <a:srgbClr val="3399FF"/>
      </a:hlink>
      <a:folHlink>
        <a:srgbClr val="336600"/>
      </a:folHlink>
    </a:clrScheme>
    <a:fontScheme name="Deloitte 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oitte report 1">
        <a:dk1>
          <a:srgbClr val="4D4D4D"/>
        </a:dk1>
        <a:lt1>
          <a:srgbClr val="FFFFFF"/>
        </a:lt1>
        <a:dk2>
          <a:srgbClr val="000066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0404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2">
        <a:dk1>
          <a:srgbClr val="000000"/>
        </a:dk1>
        <a:lt1>
          <a:srgbClr val="FFFFFF"/>
        </a:lt1>
        <a:dk2>
          <a:srgbClr val="091D5D"/>
        </a:dk2>
        <a:lt2>
          <a:srgbClr val="336699"/>
        </a:lt2>
        <a:accent1>
          <a:srgbClr val="99CC33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3">
        <a:dk1>
          <a:srgbClr val="336699"/>
        </a:dk1>
        <a:lt1>
          <a:srgbClr val="FFFFFF"/>
        </a:lt1>
        <a:dk2>
          <a:srgbClr val="000066"/>
        </a:dk2>
        <a:lt2>
          <a:srgbClr val="091D5D"/>
        </a:lt2>
        <a:accent1>
          <a:srgbClr val="99CC33"/>
        </a:accent1>
        <a:accent2>
          <a:srgbClr val="FFCC00"/>
        </a:accent2>
        <a:accent3>
          <a:srgbClr val="AAAAB8"/>
        </a:accent3>
        <a:accent4>
          <a:srgbClr val="DADADA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4">
        <a:dk1>
          <a:srgbClr val="336699"/>
        </a:dk1>
        <a:lt1>
          <a:srgbClr val="FFFFFF"/>
        </a:lt1>
        <a:dk2>
          <a:srgbClr val="091D5D"/>
        </a:dk2>
        <a:lt2>
          <a:srgbClr val="091D5D"/>
        </a:lt2>
        <a:accent1>
          <a:srgbClr val="99CC33"/>
        </a:accent1>
        <a:accent2>
          <a:srgbClr val="FFCC00"/>
        </a:accent2>
        <a:accent3>
          <a:srgbClr val="AAABB6"/>
        </a:accent3>
        <a:accent4>
          <a:srgbClr val="DADADA"/>
        </a:accent4>
        <a:accent5>
          <a:srgbClr val="CAE2AD"/>
        </a:accent5>
        <a:accent6>
          <a:srgbClr val="E7B900"/>
        </a:accent6>
        <a:hlink>
          <a:srgbClr val="CC3300"/>
        </a:hlink>
        <a:folHlink>
          <a:srgbClr val="EDE8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5">
        <a:dk1>
          <a:srgbClr val="667DD1"/>
        </a:dk1>
        <a:lt1>
          <a:srgbClr val="FFFFFF"/>
        </a:lt1>
        <a:dk2>
          <a:srgbClr val="091D5D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A13D3A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6">
        <a:dk1>
          <a:srgbClr val="667DD1"/>
        </a:dk1>
        <a:lt1>
          <a:srgbClr val="FFFFFF"/>
        </a:lt1>
        <a:dk2>
          <a:srgbClr val="0C2678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A13D3A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7">
        <a:dk1>
          <a:srgbClr val="667DD1"/>
        </a:dk1>
        <a:lt1>
          <a:srgbClr val="FFFFFF"/>
        </a:lt1>
        <a:dk2>
          <a:srgbClr val="0C2678"/>
        </a:dk2>
        <a:lt2>
          <a:srgbClr val="091D5D"/>
        </a:lt2>
        <a:accent1>
          <a:srgbClr val="9CD100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BE5AA"/>
        </a:accent5>
        <a:accent6>
          <a:srgbClr val="C77539"/>
        </a:accent6>
        <a:hlink>
          <a:srgbClr val="667DB6"/>
        </a:hlink>
        <a:folHlink>
          <a:srgbClr val="DED3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8">
        <a:dk1>
          <a:srgbClr val="CC3300"/>
        </a:dk1>
        <a:lt1>
          <a:srgbClr val="FFFFFF"/>
        </a:lt1>
        <a:dk2>
          <a:srgbClr val="0C2678"/>
        </a:dk2>
        <a:lt2>
          <a:srgbClr val="5F5F5F"/>
        </a:lt2>
        <a:accent1>
          <a:srgbClr val="9966FF"/>
        </a:accent1>
        <a:accent2>
          <a:srgbClr val="CC6600"/>
        </a:accent2>
        <a:accent3>
          <a:srgbClr val="AAACBE"/>
        </a:accent3>
        <a:accent4>
          <a:srgbClr val="DADADA"/>
        </a:accent4>
        <a:accent5>
          <a:srgbClr val="CAB8FF"/>
        </a:accent5>
        <a:accent6>
          <a:srgbClr val="B95C00"/>
        </a:accent6>
        <a:hlink>
          <a:srgbClr val="33660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oitte report 9">
        <a:dk1>
          <a:srgbClr val="000066"/>
        </a:dk1>
        <a:lt1>
          <a:srgbClr val="FFFFFF"/>
        </a:lt1>
        <a:dk2>
          <a:srgbClr val="5F5F5F"/>
        </a:dk2>
        <a:lt2>
          <a:srgbClr val="CC3300"/>
        </a:lt2>
        <a:accent1>
          <a:srgbClr val="9966FF"/>
        </a:accent1>
        <a:accent2>
          <a:srgbClr val="CC6600"/>
        </a:accent2>
        <a:accent3>
          <a:srgbClr val="FFFFFF"/>
        </a:accent3>
        <a:accent4>
          <a:srgbClr val="000056"/>
        </a:accent4>
        <a:accent5>
          <a:srgbClr val="CAB8FF"/>
        </a:accent5>
        <a:accent6>
          <a:srgbClr val="B95C00"/>
        </a:accent6>
        <a:hlink>
          <a:srgbClr val="3366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10">
        <a:dk1>
          <a:srgbClr val="000066"/>
        </a:dk1>
        <a:lt1>
          <a:srgbClr val="FFFFFF"/>
        </a:lt1>
        <a:dk2>
          <a:srgbClr val="800080"/>
        </a:dk2>
        <a:lt2>
          <a:srgbClr val="CC3300"/>
        </a:lt2>
        <a:accent1>
          <a:srgbClr val="9966FF"/>
        </a:accent1>
        <a:accent2>
          <a:srgbClr val="FF9900"/>
        </a:accent2>
        <a:accent3>
          <a:srgbClr val="FFFFFF"/>
        </a:accent3>
        <a:accent4>
          <a:srgbClr val="000056"/>
        </a:accent4>
        <a:accent5>
          <a:srgbClr val="CAB8FF"/>
        </a:accent5>
        <a:accent6>
          <a:srgbClr val="E78A00"/>
        </a:accent6>
        <a:hlink>
          <a:srgbClr val="3399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oitte report 11">
        <a:dk1>
          <a:srgbClr val="091D5D"/>
        </a:dk1>
        <a:lt1>
          <a:srgbClr val="FFFFFF"/>
        </a:lt1>
        <a:dk2>
          <a:srgbClr val="800080"/>
        </a:dk2>
        <a:lt2>
          <a:srgbClr val="CC3300"/>
        </a:lt2>
        <a:accent1>
          <a:srgbClr val="9966FF"/>
        </a:accent1>
        <a:accent2>
          <a:srgbClr val="FF9900"/>
        </a:accent2>
        <a:accent3>
          <a:srgbClr val="FFFFFF"/>
        </a:accent3>
        <a:accent4>
          <a:srgbClr val="06174E"/>
        </a:accent4>
        <a:accent5>
          <a:srgbClr val="CAB8FF"/>
        </a:accent5>
        <a:accent6>
          <a:srgbClr val="E78A00"/>
        </a:accent6>
        <a:hlink>
          <a:srgbClr val="3399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342</Words>
  <Application>Microsoft Office PowerPoint</Application>
  <PresentationFormat>Prikaz na zaslonu (4:3)</PresentationFormat>
  <Paragraphs>122</Paragraphs>
  <Slides>11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11</vt:i4>
      </vt:variant>
    </vt:vector>
  </HeadingPairs>
  <TitlesOfParts>
    <vt:vector size="24" baseType="lpstr">
      <vt:lpstr>MS PGothic</vt:lpstr>
      <vt:lpstr>MS PGothic</vt:lpstr>
      <vt:lpstr>Arial</vt:lpstr>
      <vt:lpstr>Arial (body)</vt:lpstr>
      <vt:lpstr>Arial (headings)</vt:lpstr>
      <vt:lpstr>Calibri</vt:lpstr>
      <vt:lpstr>MyriadPro-Bold</vt:lpstr>
      <vt:lpstr>Times New Roman</vt:lpstr>
      <vt:lpstr>Verdana</vt:lpstr>
      <vt:lpstr>Wingdings</vt:lpstr>
      <vt:lpstr>13_Custom Design</vt:lpstr>
      <vt:lpstr>Deloitte report</vt:lpstr>
      <vt:lpstr>Zadani dizajn</vt:lpstr>
      <vt:lpstr>PEM PAL  IA COP Audit in Practice Working Group   Public Sector Internal Audit: Focus on Fraud   </vt:lpstr>
      <vt:lpstr>Content </vt:lpstr>
      <vt:lpstr>1. Introduction</vt:lpstr>
      <vt:lpstr>2. Fraud in Public Sector</vt:lpstr>
      <vt:lpstr>2. Fraud in Public Sector</vt:lpstr>
      <vt:lpstr>2. Fraud in Public Sector</vt:lpstr>
      <vt:lpstr>3. Responsibilities in respect of fraud within organizations</vt:lpstr>
      <vt:lpstr>4. Fraud management:  Good practices (1/1)</vt:lpstr>
      <vt:lpstr>4. Fraud management:  Good practices (1/2)</vt:lpstr>
      <vt:lpstr>5. Conclusion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Jean-Pierre</dc:creator>
  <cp:lastModifiedBy>Ljerka Crnković</cp:lastModifiedBy>
  <cp:revision>202</cp:revision>
  <cp:lastPrinted>2019-03-26T08:09:55Z</cp:lastPrinted>
  <dcterms:created xsi:type="dcterms:W3CDTF">2016-03-14T08:03:30Z</dcterms:created>
  <dcterms:modified xsi:type="dcterms:W3CDTF">2019-10-07T08:46:07Z</dcterms:modified>
</cp:coreProperties>
</file>