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30"/>
  </p:notesMasterIdLst>
  <p:sldIdLst>
    <p:sldId id="256" r:id="rId2"/>
    <p:sldId id="259" r:id="rId3"/>
    <p:sldId id="257" r:id="rId4"/>
    <p:sldId id="258" r:id="rId5"/>
    <p:sldId id="260" r:id="rId6"/>
    <p:sldId id="261" r:id="rId7"/>
    <p:sldId id="262" r:id="rId8"/>
    <p:sldId id="263" r:id="rId9"/>
    <p:sldId id="264" r:id="rId10"/>
    <p:sldId id="278" r:id="rId11"/>
    <p:sldId id="268" r:id="rId12"/>
    <p:sldId id="269" r:id="rId13"/>
    <p:sldId id="270" r:id="rId14"/>
    <p:sldId id="271" r:id="rId15"/>
    <p:sldId id="279" r:id="rId16"/>
    <p:sldId id="280" r:id="rId17"/>
    <p:sldId id="274" r:id="rId18"/>
    <p:sldId id="275" r:id="rId19"/>
    <p:sldId id="276" r:id="rId20"/>
    <p:sldId id="266" r:id="rId21"/>
    <p:sldId id="281" r:id="rId22"/>
    <p:sldId id="283" r:id="rId23"/>
    <p:sldId id="284" r:id="rId24"/>
    <p:sldId id="285" r:id="rId25"/>
    <p:sldId id="267" r:id="rId26"/>
    <p:sldId id="282" r:id="rId27"/>
    <p:sldId id="286" r:id="rId28"/>
    <p:sldId id="287"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0296A"/>
    <a:srgbClr val="05639C"/>
    <a:srgbClr val="6B7428"/>
    <a:srgbClr val="303337"/>
    <a:srgbClr val="932890"/>
    <a:srgbClr val="C5B0CE"/>
    <a:srgbClr val="9B55CE"/>
    <a:srgbClr val="7E8E72"/>
    <a:srgbClr val="F0B148"/>
    <a:srgbClr val="F2B23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604"/>
    <p:restoredTop sz="93769"/>
  </p:normalViewPr>
  <p:slideViewPr>
    <p:cSldViewPr snapToGrid="0" snapToObjects="1">
      <p:cViewPr>
        <p:scale>
          <a:sx n="112" d="100"/>
          <a:sy n="112" d="100"/>
        </p:scale>
        <p:origin x="304" y="1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169F527-5CD1-9C47-ADC4-22E4F7166B27}" type="datetimeFigureOut">
              <a:rPr lang="en-US" smtClean="0"/>
              <a:t>2/19/19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9F56E0-1A3C-194F-988B-0176C476E4BD}" type="slidenum">
              <a:rPr lang="en-US" smtClean="0"/>
              <a:t>‹#›</a:t>
            </a:fld>
            <a:endParaRPr lang="en-US"/>
          </a:p>
        </p:txBody>
      </p:sp>
    </p:spTree>
    <p:extLst>
      <p:ext uri="{BB962C8B-B14F-4D97-AF65-F5344CB8AC3E}">
        <p14:creationId xmlns:p14="http://schemas.microsoft.com/office/powerpoint/2010/main" val="8932088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9F56E0-1A3C-194F-988B-0176C476E4BD}" type="slidenum">
              <a:rPr lang="en-US" smtClean="0"/>
              <a:t>3</a:t>
            </a:fld>
            <a:endParaRPr lang="en-US"/>
          </a:p>
        </p:txBody>
      </p:sp>
    </p:spTree>
    <p:extLst>
      <p:ext uri="{BB962C8B-B14F-4D97-AF65-F5344CB8AC3E}">
        <p14:creationId xmlns:p14="http://schemas.microsoft.com/office/powerpoint/2010/main" val="21017521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9F56E0-1A3C-194F-988B-0176C476E4BD}" type="slidenum">
              <a:rPr lang="en-US" smtClean="0"/>
              <a:t>5</a:t>
            </a:fld>
            <a:endParaRPr lang="en-US"/>
          </a:p>
        </p:txBody>
      </p:sp>
    </p:spTree>
    <p:extLst>
      <p:ext uri="{BB962C8B-B14F-4D97-AF65-F5344CB8AC3E}">
        <p14:creationId xmlns:p14="http://schemas.microsoft.com/office/powerpoint/2010/main" val="30556175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29F56E0-1A3C-194F-988B-0176C476E4BD}" type="slidenum">
              <a:rPr lang="en-US" smtClean="0"/>
              <a:t>9</a:t>
            </a:fld>
            <a:endParaRPr lang="en-US"/>
          </a:p>
        </p:txBody>
      </p:sp>
    </p:spTree>
    <p:extLst>
      <p:ext uri="{BB962C8B-B14F-4D97-AF65-F5344CB8AC3E}">
        <p14:creationId xmlns:p14="http://schemas.microsoft.com/office/powerpoint/2010/main" val="22541308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9F56E0-1A3C-194F-988B-0176C476E4BD}" type="slidenum">
              <a:rPr lang="en-US" smtClean="0"/>
              <a:t>10</a:t>
            </a:fld>
            <a:endParaRPr lang="en-US"/>
          </a:p>
        </p:txBody>
      </p:sp>
    </p:spTree>
    <p:extLst>
      <p:ext uri="{BB962C8B-B14F-4D97-AF65-F5344CB8AC3E}">
        <p14:creationId xmlns:p14="http://schemas.microsoft.com/office/powerpoint/2010/main" val="27769495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9F56E0-1A3C-194F-988B-0176C476E4BD}" type="slidenum">
              <a:rPr lang="en-US" smtClean="0"/>
              <a:t>16</a:t>
            </a:fld>
            <a:endParaRPr lang="en-US"/>
          </a:p>
        </p:txBody>
      </p:sp>
    </p:spTree>
    <p:extLst>
      <p:ext uri="{BB962C8B-B14F-4D97-AF65-F5344CB8AC3E}">
        <p14:creationId xmlns:p14="http://schemas.microsoft.com/office/powerpoint/2010/main" val="17541738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9F56E0-1A3C-194F-988B-0176C476E4BD}" type="slidenum">
              <a:rPr lang="en-US" smtClean="0"/>
              <a:t>21</a:t>
            </a:fld>
            <a:endParaRPr lang="en-US"/>
          </a:p>
        </p:txBody>
      </p:sp>
    </p:spTree>
    <p:extLst>
      <p:ext uri="{BB962C8B-B14F-4D97-AF65-F5344CB8AC3E}">
        <p14:creationId xmlns:p14="http://schemas.microsoft.com/office/powerpoint/2010/main" val="10728738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29F56E0-1A3C-194F-988B-0176C476E4BD}" type="slidenum">
              <a:rPr lang="en-US" smtClean="0"/>
              <a:t>23</a:t>
            </a:fld>
            <a:endParaRPr lang="en-US"/>
          </a:p>
        </p:txBody>
      </p:sp>
    </p:spTree>
    <p:extLst>
      <p:ext uri="{BB962C8B-B14F-4D97-AF65-F5344CB8AC3E}">
        <p14:creationId xmlns:p14="http://schemas.microsoft.com/office/powerpoint/2010/main" val="35072595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29F56E0-1A3C-194F-988B-0176C476E4BD}" type="slidenum">
              <a:rPr lang="en-US" smtClean="0"/>
              <a:t>27</a:t>
            </a:fld>
            <a:endParaRPr lang="en-US"/>
          </a:p>
        </p:txBody>
      </p:sp>
    </p:spTree>
    <p:extLst>
      <p:ext uri="{BB962C8B-B14F-4D97-AF65-F5344CB8AC3E}">
        <p14:creationId xmlns:p14="http://schemas.microsoft.com/office/powerpoint/2010/main" val="5371715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D56FAB-3702-ED4E-B248-633B80EB21EE}"/>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CDAF8EF0-0490-2F4F-AF17-AB438D7CC6E7}"/>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B4EBEC5D-B390-884D-B4CA-3D79545A9097}"/>
              </a:ext>
            </a:extLst>
          </p:cNvPr>
          <p:cNvSpPr>
            <a:spLocks noGrp="1"/>
          </p:cNvSpPr>
          <p:nvPr>
            <p:ph type="dt" sz="half" idx="10"/>
          </p:nvPr>
        </p:nvSpPr>
        <p:spPr/>
        <p:txBody>
          <a:bodyPr/>
          <a:lstStyle/>
          <a:p>
            <a:fld id="{96494A8D-A8F7-8E45-9BB2-D0809532B6A9}" type="datetimeFigureOut">
              <a:rPr lang="en-US" smtClean="0"/>
              <a:t>2/19/19</a:t>
            </a:fld>
            <a:endParaRPr lang="en-US"/>
          </a:p>
        </p:txBody>
      </p:sp>
      <p:sp>
        <p:nvSpPr>
          <p:cNvPr id="5" name="Footer Placeholder 4">
            <a:extLst>
              <a:ext uri="{FF2B5EF4-FFF2-40B4-BE49-F238E27FC236}">
                <a16:creationId xmlns:a16="http://schemas.microsoft.com/office/drawing/2014/main" id="{5A871C1B-E743-DF41-A3FA-C366328BB0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50857E-23DF-C343-AD06-EF6ABE7FC9C3}"/>
              </a:ext>
            </a:extLst>
          </p:cNvPr>
          <p:cNvSpPr>
            <a:spLocks noGrp="1"/>
          </p:cNvSpPr>
          <p:nvPr>
            <p:ph type="sldNum" sz="quarter" idx="12"/>
          </p:nvPr>
        </p:nvSpPr>
        <p:spPr/>
        <p:txBody>
          <a:bodyPr/>
          <a:lstStyle/>
          <a:p>
            <a:fld id="{912B5A60-D930-CE4E-A26B-7CE92AD378B7}" type="slidenum">
              <a:rPr lang="en-US" smtClean="0"/>
              <a:t>‹#›</a:t>
            </a:fld>
            <a:endParaRPr lang="en-US"/>
          </a:p>
        </p:txBody>
      </p:sp>
    </p:spTree>
    <p:extLst>
      <p:ext uri="{BB962C8B-B14F-4D97-AF65-F5344CB8AC3E}">
        <p14:creationId xmlns:p14="http://schemas.microsoft.com/office/powerpoint/2010/main" val="23162384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4762C-3C9D-5F41-9794-70F17997F97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0FD784A-4ECF-184E-8E58-C2DF1BE2A62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E1CB612-D6BD-3240-9484-2FE56D5DB4F5}"/>
              </a:ext>
            </a:extLst>
          </p:cNvPr>
          <p:cNvSpPr>
            <a:spLocks noGrp="1"/>
          </p:cNvSpPr>
          <p:nvPr>
            <p:ph type="dt" sz="half" idx="10"/>
          </p:nvPr>
        </p:nvSpPr>
        <p:spPr/>
        <p:txBody>
          <a:bodyPr/>
          <a:lstStyle/>
          <a:p>
            <a:fld id="{96494A8D-A8F7-8E45-9BB2-D0809532B6A9}" type="datetimeFigureOut">
              <a:rPr lang="en-US" smtClean="0"/>
              <a:t>2/19/19</a:t>
            </a:fld>
            <a:endParaRPr lang="en-US"/>
          </a:p>
        </p:txBody>
      </p:sp>
      <p:sp>
        <p:nvSpPr>
          <p:cNvPr id="5" name="Footer Placeholder 4">
            <a:extLst>
              <a:ext uri="{FF2B5EF4-FFF2-40B4-BE49-F238E27FC236}">
                <a16:creationId xmlns:a16="http://schemas.microsoft.com/office/drawing/2014/main" id="{3D9B3338-019B-F849-843E-27B6823C1B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D825CB-F59F-C64F-8B65-335FE46568CD}"/>
              </a:ext>
            </a:extLst>
          </p:cNvPr>
          <p:cNvSpPr>
            <a:spLocks noGrp="1"/>
          </p:cNvSpPr>
          <p:nvPr>
            <p:ph type="sldNum" sz="quarter" idx="12"/>
          </p:nvPr>
        </p:nvSpPr>
        <p:spPr/>
        <p:txBody>
          <a:bodyPr/>
          <a:lstStyle/>
          <a:p>
            <a:fld id="{912B5A60-D930-CE4E-A26B-7CE92AD378B7}" type="slidenum">
              <a:rPr lang="en-US" smtClean="0"/>
              <a:t>‹#›</a:t>
            </a:fld>
            <a:endParaRPr lang="en-US"/>
          </a:p>
        </p:txBody>
      </p:sp>
    </p:spTree>
    <p:extLst>
      <p:ext uri="{BB962C8B-B14F-4D97-AF65-F5344CB8AC3E}">
        <p14:creationId xmlns:p14="http://schemas.microsoft.com/office/powerpoint/2010/main" val="354875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4DB04F6-B97E-AB41-9BEB-395DBE0DB97E}"/>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A849567-ABEA-AB4E-9564-C9BFDB768347}"/>
              </a:ext>
            </a:extLst>
          </p:cNvPr>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D94822-234D-7B47-A2E1-E5EBDB459EDF}"/>
              </a:ext>
            </a:extLst>
          </p:cNvPr>
          <p:cNvSpPr>
            <a:spLocks noGrp="1"/>
          </p:cNvSpPr>
          <p:nvPr>
            <p:ph type="dt" sz="half" idx="10"/>
          </p:nvPr>
        </p:nvSpPr>
        <p:spPr/>
        <p:txBody>
          <a:bodyPr/>
          <a:lstStyle/>
          <a:p>
            <a:fld id="{96494A8D-A8F7-8E45-9BB2-D0809532B6A9}" type="datetimeFigureOut">
              <a:rPr lang="en-US" smtClean="0"/>
              <a:t>2/19/19</a:t>
            </a:fld>
            <a:endParaRPr lang="en-US"/>
          </a:p>
        </p:txBody>
      </p:sp>
      <p:sp>
        <p:nvSpPr>
          <p:cNvPr id="5" name="Footer Placeholder 4">
            <a:extLst>
              <a:ext uri="{FF2B5EF4-FFF2-40B4-BE49-F238E27FC236}">
                <a16:creationId xmlns:a16="http://schemas.microsoft.com/office/drawing/2014/main" id="{2180ACC4-7243-A948-8ABD-D98B6925EB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86ACE8-06E6-0F4F-B3FF-8DD051A6B2A7}"/>
              </a:ext>
            </a:extLst>
          </p:cNvPr>
          <p:cNvSpPr>
            <a:spLocks noGrp="1"/>
          </p:cNvSpPr>
          <p:nvPr>
            <p:ph type="sldNum" sz="quarter" idx="12"/>
          </p:nvPr>
        </p:nvSpPr>
        <p:spPr/>
        <p:txBody>
          <a:bodyPr/>
          <a:lstStyle/>
          <a:p>
            <a:fld id="{912B5A60-D930-CE4E-A26B-7CE92AD378B7}" type="slidenum">
              <a:rPr lang="en-US" smtClean="0"/>
              <a:t>‹#›</a:t>
            </a:fld>
            <a:endParaRPr lang="en-US"/>
          </a:p>
        </p:txBody>
      </p:sp>
    </p:spTree>
    <p:extLst>
      <p:ext uri="{BB962C8B-B14F-4D97-AF65-F5344CB8AC3E}">
        <p14:creationId xmlns:p14="http://schemas.microsoft.com/office/powerpoint/2010/main" val="2508237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CE9F7-E0B5-E14C-876F-AD5DBBA1E6C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BEC5E03-8C52-914B-B76F-0647E39D6D9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9D7737-9180-0E4C-95F3-401C5C93316A}"/>
              </a:ext>
            </a:extLst>
          </p:cNvPr>
          <p:cNvSpPr>
            <a:spLocks noGrp="1"/>
          </p:cNvSpPr>
          <p:nvPr>
            <p:ph type="dt" sz="half" idx="10"/>
          </p:nvPr>
        </p:nvSpPr>
        <p:spPr/>
        <p:txBody>
          <a:bodyPr/>
          <a:lstStyle/>
          <a:p>
            <a:fld id="{96494A8D-A8F7-8E45-9BB2-D0809532B6A9}" type="datetimeFigureOut">
              <a:rPr lang="en-US" smtClean="0"/>
              <a:t>2/19/19</a:t>
            </a:fld>
            <a:endParaRPr lang="en-US"/>
          </a:p>
        </p:txBody>
      </p:sp>
      <p:sp>
        <p:nvSpPr>
          <p:cNvPr id="5" name="Footer Placeholder 4">
            <a:extLst>
              <a:ext uri="{FF2B5EF4-FFF2-40B4-BE49-F238E27FC236}">
                <a16:creationId xmlns:a16="http://schemas.microsoft.com/office/drawing/2014/main" id="{D7158B6C-DF95-DC45-A43E-40E7A4CAEF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7458CE-99DA-DD4F-9080-92D3972EEF5C}"/>
              </a:ext>
            </a:extLst>
          </p:cNvPr>
          <p:cNvSpPr>
            <a:spLocks noGrp="1"/>
          </p:cNvSpPr>
          <p:nvPr>
            <p:ph type="sldNum" sz="quarter" idx="12"/>
          </p:nvPr>
        </p:nvSpPr>
        <p:spPr/>
        <p:txBody>
          <a:bodyPr/>
          <a:lstStyle/>
          <a:p>
            <a:fld id="{912B5A60-D930-CE4E-A26B-7CE92AD378B7}" type="slidenum">
              <a:rPr lang="en-US" smtClean="0"/>
              <a:t>‹#›</a:t>
            </a:fld>
            <a:endParaRPr lang="en-US"/>
          </a:p>
        </p:txBody>
      </p:sp>
    </p:spTree>
    <p:extLst>
      <p:ext uri="{BB962C8B-B14F-4D97-AF65-F5344CB8AC3E}">
        <p14:creationId xmlns:p14="http://schemas.microsoft.com/office/powerpoint/2010/main" val="7692114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F563E5-CF0F-6940-AAE9-0ECAD3AE16DA}"/>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018D4043-E8A8-284D-B3AA-88626B696CB7}"/>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071045F-63DC-C54D-A02C-02355A51E056}"/>
              </a:ext>
            </a:extLst>
          </p:cNvPr>
          <p:cNvSpPr>
            <a:spLocks noGrp="1"/>
          </p:cNvSpPr>
          <p:nvPr>
            <p:ph type="dt" sz="half" idx="10"/>
          </p:nvPr>
        </p:nvSpPr>
        <p:spPr/>
        <p:txBody>
          <a:bodyPr/>
          <a:lstStyle/>
          <a:p>
            <a:fld id="{96494A8D-A8F7-8E45-9BB2-D0809532B6A9}" type="datetimeFigureOut">
              <a:rPr lang="en-US" smtClean="0"/>
              <a:t>2/19/19</a:t>
            </a:fld>
            <a:endParaRPr lang="en-US"/>
          </a:p>
        </p:txBody>
      </p:sp>
      <p:sp>
        <p:nvSpPr>
          <p:cNvPr id="5" name="Footer Placeholder 4">
            <a:extLst>
              <a:ext uri="{FF2B5EF4-FFF2-40B4-BE49-F238E27FC236}">
                <a16:creationId xmlns:a16="http://schemas.microsoft.com/office/drawing/2014/main" id="{85A2BB06-F636-834C-951D-094905ADC3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4B21A2-27E7-ED44-BBFB-35D904F945FA}"/>
              </a:ext>
            </a:extLst>
          </p:cNvPr>
          <p:cNvSpPr>
            <a:spLocks noGrp="1"/>
          </p:cNvSpPr>
          <p:nvPr>
            <p:ph type="sldNum" sz="quarter" idx="12"/>
          </p:nvPr>
        </p:nvSpPr>
        <p:spPr/>
        <p:txBody>
          <a:bodyPr/>
          <a:lstStyle/>
          <a:p>
            <a:fld id="{912B5A60-D930-CE4E-A26B-7CE92AD378B7}" type="slidenum">
              <a:rPr lang="en-US" smtClean="0"/>
              <a:t>‹#›</a:t>
            </a:fld>
            <a:endParaRPr lang="en-US"/>
          </a:p>
        </p:txBody>
      </p:sp>
    </p:spTree>
    <p:extLst>
      <p:ext uri="{BB962C8B-B14F-4D97-AF65-F5344CB8AC3E}">
        <p14:creationId xmlns:p14="http://schemas.microsoft.com/office/powerpoint/2010/main" val="20436079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617523-E661-0C4E-A382-E3D8BBC9DC9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70ACC8D-B7B2-4C4F-A065-AF84CD211E04}"/>
              </a:ext>
            </a:extLst>
          </p:cNvPr>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2664F4B-4046-C44A-B472-57ACC465DD57}"/>
              </a:ext>
            </a:extLst>
          </p:cNvPr>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3B980EC-EAA8-4147-A1CC-79ADAABF5F2C}"/>
              </a:ext>
            </a:extLst>
          </p:cNvPr>
          <p:cNvSpPr>
            <a:spLocks noGrp="1"/>
          </p:cNvSpPr>
          <p:nvPr>
            <p:ph type="dt" sz="half" idx="10"/>
          </p:nvPr>
        </p:nvSpPr>
        <p:spPr/>
        <p:txBody>
          <a:bodyPr/>
          <a:lstStyle/>
          <a:p>
            <a:fld id="{96494A8D-A8F7-8E45-9BB2-D0809532B6A9}" type="datetimeFigureOut">
              <a:rPr lang="en-US" smtClean="0"/>
              <a:t>2/19/19</a:t>
            </a:fld>
            <a:endParaRPr lang="en-US"/>
          </a:p>
        </p:txBody>
      </p:sp>
      <p:sp>
        <p:nvSpPr>
          <p:cNvPr id="6" name="Footer Placeholder 5">
            <a:extLst>
              <a:ext uri="{FF2B5EF4-FFF2-40B4-BE49-F238E27FC236}">
                <a16:creationId xmlns:a16="http://schemas.microsoft.com/office/drawing/2014/main" id="{9FE39ADD-031D-1A4D-AE35-7377A883816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4E8D5E8-22F7-9E49-9438-E18953C887B9}"/>
              </a:ext>
            </a:extLst>
          </p:cNvPr>
          <p:cNvSpPr>
            <a:spLocks noGrp="1"/>
          </p:cNvSpPr>
          <p:nvPr>
            <p:ph type="sldNum" sz="quarter" idx="12"/>
          </p:nvPr>
        </p:nvSpPr>
        <p:spPr/>
        <p:txBody>
          <a:bodyPr/>
          <a:lstStyle/>
          <a:p>
            <a:fld id="{912B5A60-D930-CE4E-A26B-7CE92AD378B7}" type="slidenum">
              <a:rPr lang="en-US" smtClean="0"/>
              <a:t>‹#›</a:t>
            </a:fld>
            <a:endParaRPr lang="en-US"/>
          </a:p>
        </p:txBody>
      </p:sp>
    </p:spTree>
    <p:extLst>
      <p:ext uri="{BB962C8B-B14F-4D97-AF65-F5344CB8AC3E}">
        <p14:creationId xmlns:p14="http://schemas.microsoft.com/office/powerpoint/2010/main" val="20693808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F04B1C-3766-4B43-AFB2-FFD99ADFDA4F}"/>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0B49948-AB12-6C42-8D91-DDE096670454}"/>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a:extLst>
              <a:ext uri="{FF2B5EF4-FFF2-40B4-BE49-F238E27FC236}">
                <a16:creationId xmlns:a16="http://schemas.microsoft.com/office/drawing/2014/main" id="{5389C065-D82C-6C4B-8F08-257D2808460A}"/>
              </a:ext>
            </a:extLst>
          </p:cNvPr>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AC59D89-2267-024A-8FD0-CF5786DC80C3}"/>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a:extLst>
              <a:ext uri="{FF2B5EF4-FFF2-40B4-BE49-F238E27FC236}">
                <a16:creationId xmlns:a16="http://schemas.microsoft.com/office/drawing/2014/main" id="{83679C54-7598-FE43-BA12-254BF02AFD69}"/>
              </a:ext>
            </a:extLst>
          </p:cNvPr>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2D015CB-3C5D-A949-857B-1F2669E98430}"/>
              </a:ext>
            </a:extLst>
          </p:cNvPr>
          <p:cNvSpPr>
            <a:spLocks noGrp="1"/>
          </p:cNvSpPr>
          <p:nvPr>
            <p:ph type="dt" sz="half" idx="10"/>
          </p:nvPr>
        </p:nvSpPr>
        <p:spPr/>
        <p:txBody>
          <a:bodyPr/>
          <a:lstStyle/>
          <a:p>
            <a:fld id="{96494A8D-A8F7-8E45-9BB2-D0809532B6A9}" type="datetimeFigureOut">
              <a:rPr lang="en-US" smtClean="0"/>
              <a:t>2/19/19</a:t>
            </a:fld>
            <a:endParaRPr lang="en-US"/>
          </a:p>
        </p:txBody>
      </p:sp>
      <p:sp>
        <p:nvSpPr>
          <p:cNvPr id="8" name="Footer Placeholder 7">
            <a:extLst>
              <a:ext uri="{FF2B5EF4-FFF2-40B4-BE49-F238E27FC236}">
                <a16:creationId xmlns:a16="http://schemas.microsoft.com/office/drawing/2014/main" id="{DE8DA38F-C7CE-F84D-BA00-365B8DCC4E9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CBF8507-1F7C-CA40-9535-BB6786407E52}"/>
              </a:ext>
            </a:extLst>
          </p:cNvPr>
          <p:cNvSpPr>
            <a:spLocks noGrp="1"/>
          </p:cNvSpPr>
          <p:nvPr>
            <p:ph type="sldNum" sz="quarter" idx="12"/>
          </p:nvPr>
        </p:nvSpPr>
        <p:spPr/>
        <p:txBody>
          <a:bodyPr/>
          <a:lstStyle/>
          <a:p>
            <a:fld id="{912B5A60-D930-CE4E-A26B-7CE92AD378B7}" type="slidenum">
              <a:rPr lang="en-US" smtClean="0"/>
              <a:t>‹#›</a:t>
            </a:fld>
            <a:endParaRPr lang="en-US"/>
          </a:p>
        </p:txBody>
      </p:sp>
    </p:spTree>
    <p:extLst>
      <p:ext uri="{BB962C8B-B14F-4D97-AF65-F5344CB8AC3E}">
        <p14:creationId xmlns:p14="http://schemas.microsoft.com/office/powerpoint/2010/main" val="36509866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43477-79EC-2B48-9074-7D98ED59A4F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C9AD9D5-E897-C648-B1BF-DE204B92809F}"/>
              </a:ext>
            </a:extLst>
          </p:cNvPr>
          <p:cNvSpPr>
            <a:spLocks noGrp="1"/>
          </p:cNvSpPr>
          <p:nvPr>
            <p:ph type="dt" sz="half" idx="10"/>
          </p:nvPr>
        </p:nvSpPr>
        <p:spPr/>
        <p:txBody>
          <a:bodyPr/>
          <a:lstStyle/>
          <a:p>
            <a:fld id="{96494A8D-A8F7-8E45-9BB2-D0809532B6A9}" type="datetimeFigureOut">
              <a:rPr lang="en-US" smtClean="0"/>
              <a:t>2/19/19</a:t>
            </a:fld>
            <a:endParaRPr lang="en-US"/>
          </a:p>
        </p:txBody>
      </p:sp>
      <p:sp>
        <p:nvSpPr>
          <p:cNvPr id="4" name="Footer Placeholder 3">
            <a:extLst>
              <a:ext uri="{FF2B5EF4-FFF2-40B4-BE49-F238E27FC236}">
                <a16:creationId xmlns:a16="http://schemas.microsoft.com/office/drawing/2014/main" id="{B840FEE1-2DBA-8B4A-A900-AD86B67A570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79AD39E-C9FA-3B4A-BDB5-BC2567C8DA6A}"/>
              </a:ext>
            </a:extLst>
          </p:cNvPr>
          <p:cNvSpPr>
            <a:spLocks noGrp="1"/>
          </p:cNvSpPr>
          <p:nvPr>
            <p:ph type="sldNum" sz="quarter" idx="12"/>
          </p:nvPr>
        </p:nvSpPr>
        <p:spPr/>
        <p:txBody>
          <a:bodyPr/>
          <a:lstStyle/>
          <a:p>
            <a:fld id="{912B5A60-D930-CE4E-A26B-7CE92AD378B7}" type="slidenum">
              <a:rPr lang="en-US" smtClean="0"/>
              <a:t>‹#›</a:t>
            </a:fld>
            <a:endParaRPr lang="en-US"/>
          </a:p>
        </p:txBody>
      </p:sp>
    </p:spTree>
    <p:extLst>
      <p:ext uri="{BB962C8B-B14F-4D97-AF65-F5344CB8AC3E}">
        <p14:creationId xmlns:p14="http://schemas.microsoft.com/office/powerpoint/2010/main" val="10532547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A07AC82-F8A0-F44C-A719-6F4E93F7742C}"/>
              </a:ext>
            </a:extLst>
          </p:cNvPr>
          <p:cNvSpPr>
            <a:spLocks noGrp="1"/>
          </p:cNvSpPr>
          <p:nvPr>
            <p:ph type="dt" sz="half" idx="10"/>
          </p:nvPr>
        </p:nvSpPr>
        <p:spPr/>
        <p:txBody>
          <a:bodyPr/>
          <a:lstStyle/>
          <a:p>
            <a:fld id="{96494A8D-A8F7-8E45-9BB2-D0809532B6A9}" type="datetimeFigureOut">
              <a:rPr lang="en-US" smtClean="0"/>
              <a:t>2/19/19</a:t>
            </a:fld>
            <a:endParaRPr lang="en-US"/>
          </a:p>
        </p:txBody>
      </p:sp>
      <p:sp>
        <p:nvSpPr>
          <p:cNvPr id="3" name="Footer Placeholder 2">
            <a:extLst>
              <a:ext uri="{FF2B5EF4-FFF2-40B4-BE49-F238E27FC236}">
                <a16:creationId xmlns:a16="http://schemas.microsoft.com/office/drawing/2014/main" id="{EEE12E6E-5420-4B4C-B636-964920BBDAF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23AB3C5-69B4-DE41-8AFB-2B2EC099EF84}"/>
              </a:ext>
            </a:extLst>
          </p:cNvPr>
          <p:cNvSpPr>
            <a:spLocks noGrp="1"/>
          </p:cNvSpPr>
          <p:nvPr>
            <p:ph type="sldNum" sz="quarter" idx="12"/>
          </p:nvPr>
        </p:nvSpPr>
        <p:spPr/>
        <p:txBody>
          <a:bodyPr/>
          <a:lstStyle/>
          <a:p>
            <a:fld id="{912B5A60-D930-CE4E-A26B-7CE92AD378B7}" type="slidenum">
              <a:rPr lang="en-US" smtClean="0"/>
              <a:t>‹#›</a:t>
            </a:fld>
            <a:endParaRPr lang="en-US"/>
          </a:p>
        </p:txBody>
      </p:sp>
    </p:spTree>
    <p:extLst>
      <p:ext uri="{BB962C8B-B14F-4D97-AF65-F5344CB8AC3E}">
        <p14:creationId xmlns:p14="http://schemas.microsoft.com/office/powerpoint/2010/main" val="35636070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E21BA7-EA18-FB48-A654-D343A654D2E1}"/>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BF5AD657-7C33-3546-B068-29752EE554F2}"/>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8828D3B-FDCF-084D-8E7E-2A92D5C06F0B}"/>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77AC1574-8B59-D941-BCB9-58FDD68596F3}"/>
              </a:ext>
            </a:extLst>
          </p:cNvPr>
          <p:cNvSpPr>
            <a:spLocks noGrp="1"/>
          </p:cNvSpPr>
          <p:nvPr>
            <p:ph type="dt" sz="half" idx="10"/>
          </p:nvPr>
        </p:nvSpPr>
        <p:spPr/>
        <p:txBody>
          <a:bodyPr/>
          <a:lstStyle/>
          <a:p>
            <a:fld id="{96494A8D-A8F7-8E45-9BB2-D0809532B6A9}" type="datetimeFigureOut">
              <a:rPr lang="en-US" smtClean="0"/>
              <a:t>2/19/19</a:t>
            </a:fld>
            <a:endParaRPr lang="en-US"/>
          </a:p>
        </p:txBody>
      </p:sp>
      <p:sp>
        <p:nvSpPr>
          <p:cNvPr id="6" name="Footer Placeholder 5">
            <a:extLst>
              <a:ext uri="{FF2B5EF4-FFF2-40B4-BE49-F238E27FC236}">
                <a16:creationId xmlns:a16="http://schemas.microsoft.com/office/drawing/2014/main" id="{2F33A1EE-6607-E849-B66E-8A7EDFB43EC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45B5991-8A12-AB47-8CB9-D3F3390F6E30}"/>
              </a:ext>
            </a:extLst>
          </p:cNvPr>
          <p:cNvSpPr>
            <a:spLocks noGrp="1"/>
          </p:cNvSpPr>
          <p:nvPr>
            <p:ph type="sldNum" sz="quarter" idx="12"/>
          </p:nvPr>
        </p:nvSpPr>
        <p:spPr/>
        <p:txBody>
          <a:bodyPr/>
          <a:lstStyle/>
          <a:p>
            <a:fld id="{912B5A60-D930-CE4E-A26B-7CE92AD378B7}" type="slidenum">
              <a:rPr lang="en-US" smtClean="0"/>
              <a:t>‹#›</a:t>
            </a:fld>
            <a:endParaRPr lang="en-US"/>
          </a:p>
        </p:txBody>
      </p:sp>
    </p:spTree>
    <p:extLst>
      <p:ext uri="{BB962C8B-B14F-4D97-AF65-F5344CB8AC3E}">
        <p14:creationId xmlns:p14="http://schemas.microsoft.com/office/powerpoint/2010/main" val="31407770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CDF43D-3291-D942-87DD-C3909DC8B0CB}"/>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DD80FC85-1832-A94D-9D98-1DEF959A5D4C}"/>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5B712E2B-C4A9-4C45-8F03-759B964D5184}"/>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CCB23DD0-368A-074B-A78C-5F9CF39D574A}"/>
              </a:ext>
            </a:extLst>
          </p:cNvPr>
          <p:cNvSpPr>
            <a:spLocks noGrp="1"/>
          </p:cNvSpPr>
          <p:nvPr>
            <p:ph type="dt" sz="half" idx="10"/>
          </p:nvPr>
        </p:nvSpPr>
        <p:spPr/>
        <p:txBody>
          <a:bodyPr/>
          <a:lstStyle/>
          <a:p>
            <a:fld id="{96494A8D-A8F7-8E45-9BB2-D0809532B6A9}" type="datetimeFigureOut">
              <a:rPr lang="en-US" smtClean="0"/>
              <a:t>2/19/19</a:t>
            </a:fld>
            <a:endParaRPr lang="en-US"/>
          </a:p>
        </p:txBody>
      </p:sp>
      <p:sp>
        <p:nvSpPr>
          <p:cNvPr id="6" name="Footer Placeholder 5">
            <a:extLst>
              <a:ext uri="{FF2B5EF4-FFF2-40B4-BE49-F238E27FC236}">
                <a16:creationId xmlns:a16="http://schemas.microsoft.com/office/drawing/2014/main" id="{0F018A2B-ECA0-2148-A220-E992B63F31E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EE92C54-914C-AD42-B04A-AB440F35FBF7}"/>
              </a:ext>
            </a:extLst>
          </p:cNvPr>
          <p:cNvSpPr>
            <a:spLocks noGrp="1"/>
          </p:cNvSpPr>
          <p:nvPr>
            <p:ph type="sldNum" sz="quarter" idx="12"/>
          </p:nvPr>
        </p:nvSpPr>
        <p:spPr/>
        <p:txBody>
          <a:bodyPr/>
          <a:lstStyle/>
          <a:p>
            <a:fld id="{912B5A60-D930-CE4E-A26B-7CE92AD378B7}" type="slidenum">
              <a:rPr lang="en-US" smtClean="0"/>
              <a:t>‹#›</a:t>
            </a:fld>
            <a:endParaRPr lang="en-US"/>
          </a:p>
        </p:txBody>
      </p:sp>
    </p:spTree>
    <p:extLst>
      <p:ext uri="{BB962C8B-B14F-4D97-AF65-F5344CB8AC3E}">
        <p14:creationId xmlns:p14="http://schemas.microsoft.com/office/powerpoint/2010/main" val="34198808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4132EEA-DB51-EF46-9A1F-969DE1EDDB96}"/>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D2A67CB-A5A2-5B4F-A99A-6CB4AD6D7F0B}"/>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AD0FF9E-E6AC-6F4A-A4DD-810E19B6D4C4}"/>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96494A8D-A8F7-8E45-9BB2-D0809532B6A9}" type="datetimeFigureOut">
              <a:rPr lang="en-US" smtClean="0"/>
              <a:t>2/19/19</a:t>
            </a:fld>
            <a:endParaRPr lang="en-US"/>
          </a:p>
        </p:txBody>
      </p:sp>
      <p:sp>
        <p:nvSpPr>
          <p:cNvPr id="5" name="Footer Placeholder 4">
            <a:extLst>
              <a:ext uri="{FF2B5EF4-FFF2-40B4-BE49-F238E27FC236}">
                <a16:creationId xmlns:a16="http://schemas.microsoft.com/office/drawing/2014/main" id="{D69974C1-7F1E-4846-BCB7-9E16AFEE052B}"/>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3603EFB-9656-F144-A754-D2D658D26EBF}"/>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12B5A60-D930-CE4E-A26B-7CE92AD378B7}" type="slidenum">
              <a:rPr lang="en-US" smtClean="0"/>
              <a:t>‹#›</a:t>
            </a:fld>
            <a:endParaRPr lang="en-US"/>
          </a:p>
        </p:txBody>
      </p:sp>
    </p:spTree>
    <p:extLst>
      <p:ext uri="{BB962C8B-B14F-4D97-AF65-F5344CB8AC3E}">
        <p14:creationId xmlns:p14="http://schemas.microsoft.com/office/powerpoint/2010/main" val="173759755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a:extLst>
              <a:ext uri="{FF2B5EF4-FFF2-40B4-BE49-F238E27FC236}">
                <a16:creationId xmlns:a16="http://schemas.microsoft.com/office/drawing/2014/main" id="{19801BFF-2088-BF49-96C7-58AE56A279E9}"/>
              </a:ext>
            </a:extLst>
          </p:cNvPr>
          <p:cNvSpPr/>
          <p:nvPr/>
        </p:nvSpPr>
        <p:spPr>
          <a:xfrm>
            <a:off x="3693715" y="224630"/>
            <a:ext cx="1611896" cy="1119533"/>
          </a:xfrm>
          <a:prstGeom prst="roundRect">
            <a:avLst/>
          </a:prstGeom>
          <a:noFill/>
          <a:ln w="38100">
            <a:solidFill>
              <a:srgbClr val="F2B23B"/>
            </a:solidFill>
          </a:ln>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dirty="0"/>
              <a:t>The control environment is the foundation for all other components of internal control. </a:t>
            </a:r>
            <a:endParaRPr lang="en-US" sz="1200" dirty="0">
              <a:effectLst/>
            </a:endParaRPr>
          </a:p>
        </p:txBody>
      </p:sp>
      <p:sp>
        <p:nvSpPr>
          <p:cNvPr id="14" name="Rounded Rectangle 13">
            <a:extLst>
              <a:ext uri="{FF2B5EF4-FFF2-40B4-BE49-F238E27FC236}">
                <a16:creationId xmlns:a16="http://schemas.microsoft.com/office/drawing/2014/main" id="{8088092F-19AC-034D-8335-8E88E96BE0CE}"/>
              </a:ext>
            </a:extLst>
          </p:cNvPr>
          <p:cNvSpPr/>
          <p:nvPr/>
        </p:nvSpPr>
        <p:spPr>
          <a:xfrm>
            <a:off x="6818412" y="1395390"/>
            <a:ext cx="2216062" cy="1600814"/>
          </a:xfrm>
          <a:prstGeom prst="roundRect">
            <a:avLst/>
          </a:prstGeom>
          <a:noFill/>
          <a:ln w="38100">
            <a:solidFill>
              <a:srgbClr val="6B7428"/>
            </a:solidFill>
          </a:ln>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dirty="0"/>
              <a:t>A dynamic and iterative process for identifying and analyzing risks to the achievement of the organization’s objectives, which forms a basis for determining how risks should be managed. </a:t>
            </a:r>
            <a:endParaRPr lang="en-US" sz="1200" dirty="0">
              <a:effectLst/>
            </a:endParaRPr>
          </a:p>
        </p:txBody>
      </p:sp>
      <p:sp>
        <p:nvSpPr>
          <p:cNvPr id="17" name="Rounded Rectangle 16">
            <a:extLst>
              <a:ext uri="{FF2B5EF4-FFF2-40B4-BE49-F238E27FC236}">
                <a16:creationId xmlns:a16="http://schemas.microsoft.com/office/drawing/2014/main" id="{F35A427A-F0FC-B64F-AE7F-510E611F5BEF}"/>
              </a:ext>
            </a:extLst>
          </p:cNvPr>
          <p:cNvSpPr/>
          <p:nvPr/>
        </p:nvSpPr>
        <p:spPr>
          <a:xfrm>
            <a:off x="181523" y="5255534"/>
            <a:ext cx="2807004" cy="1433581"/>
          </a:xfrm>
          <a:prstGeom prst="roundRect">
            <a:avLst/>
          </a:prstGeom>
          <a:noFill/>
          <a:ln w="38100">
            <a:solidFill>
              <a:srgbClr val="303337"/>
            </a:solidFill>
          </a:ln>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dirty="0"/>
              <a:t>Effective communication is the lifeblood of internal control. The process of escalating information for consideration by senior management is particularly crucial for the effectiveness of internal control. </a:t>
            </a:r>
            <a:endParaRPr lang="en-US" sz="1200" dirty="0">
              <a:effectLst/>
            </a:endParaRPr>
          </a:p>
        </p:txBody>
      </p:sp>
      <p:sp>
        <p:nvSpPr>
          <p:cNvPr id="20" name="Rounded Rectangle 19">
            <a:extLst>
              <a:ext uri="{FF2B5EF4-FFF2-40B4-BE49-F238E27FC236}">
                <a16:creationId xmlns:a16="http://schemas.microsoft.com/office/drawing/2014/main" id="{2316B1F6-5F1C-1445-9555-7ED044472175}"/>
              </a:ext>
            </a:extLst>
          </p:cNvPr>
          <p:cNvSpPr/>
          <p:nvPr/>
        </p:nvSpPr>
        <p:spPr>
          <a:xfrm>
            <a:off x="85920" y="1344163"/>
            <a:ext cx="2069345" cy="1566912"/>
          </a:xfrm>
          <a:prstGeom prst="roundRect">
            <a:avLst/>
          </a:prstGeom>
          <a:noFill/>
          <a:ln w="38100">
            <a:solidFill>
              <a:srgbClr val="303337"/>
            </a:solidFill>
          </a:ln>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dirty="0"/>
              <a:t>Internal control systems need to be monitored to assess the systems’ performance over time and and to ensure that internal control continues to operate effectively </a:t>
            </a:r>
            <a:endParaRPr lang="en-US" sz="1200" dirty="0">
              <a:effectLst/>
            </a:endParaRPr>
          </a:p>
        </p:txBody>
      </p:sp>
      <p:sp>
        <p:nvSpPr>
          <p:cNvPr id="39" name="Oval 38">
            <a:extLst>
              <a:ext uri="{FF2B5EF4-FFF2-40B4-BE49-F238E27FC236}">
                <a16:creationId xmlns:a16="http://schemas.microsoft.com/office/drawing/2014/main" id="{71F9B5DA-19BD-0440-8658-509A6F3988BE}"/>
              </a:ext>
            </a:extLst>
          </p:cNvPr>
          <p:cNvSpPr/>
          <p:nvPr/>
        </p:nvSpPr>
        <p:spPr>
          <a:xfrm>
            <a:off x="3764994" y="2919092"/>
            <a:ext cx="1488698" cy="116043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Internal Control Framework</a:t>
            </a:r>
          </a:p>
        </p:txBody>
      </p:sp>
      <p:sp>
        <p:nvSpPr>
          <p:cNvPr id="15" name="Rounded Rectangle 14">
            <a:extLst>
              <a:ext uri="{FF2B5EF4-FFF2-40B4-BE49-F238E27FC236}">
                <a16:creationId xmlns:a16="http://schemas.microsoft.com/office/drawing/2014/main" id="{3A18B54D-48B6-E943-AE6B-195A2555EAEB}"/>
              </a:ext>
            </a:extLst>
          </p:cNvPr>
          <p:cNvSpPr/>
          <p:nvPr/>
        </p:nvSpPr>
        <p:spPr>
          <a:xfrm>
            <a:off x="5634562" y="5231998"/>
            <a:ext cx="3308531" cy="1389413"/>
          </a:xfrm>
          <a:prstGeom prst="roundRect">
            <a:avLst/>
          </a:prstGeom>
          <a:noFill/>
          <a:ln w="38100">
            <a:solidFill>
              <a:srgbClr val="05639C"/>
            </a:solidFill>
          </a:ln>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dirty="0"/>
              <a:t>Control activities help ensure that necessary actions are taken to address risks to the achievement of the organization’s objectives. Control activities are performed at all levels of the organization, at various stages of business processes and over the technology environments. </a:t>
            </a:r>
            <a:endParaRPr lang="en-US" sz="1200" dirty="0">
              <a:effectLst/>
            </a:endParaRPr>
          </a:p>
        </p:txBody>
      </p:sp>
      <p:cxnSp>
        <p:nvCxnSpPr>
          <p:cNvPr id="52" name="Straight Arrow Connector 51">
            <a:extLst>
              <a:ext uri="{FF2B5EF4-FFF2-40B4-BE49-F238E27FC236}">
                <a16:creationId xmlns:a16="http://schemas.microsoft.com/office/drawing/2014/main" id="{475B169A-693C-594A-BF8D-8406D5B0CE71}"/>
              </a:ext>
            </a:extLst>
          </p:cNvPr>
          <p:cNvCxnSpPr>
            <a:cxnSpLocks/>
            <a:stCxn id="39" idx="0"/>
            <a:endCxn id="8" idx="2"/>
          </p:cNvCxnSpPr>
          <p:nvPr/>
        </p:nvCxnSpPr>
        <p:spPr>
          <a:xfrm flipH="1" flipV="1">
            <a:off x="4504393" y="2230381"/>
            <a:ext cx="4950" cy="688711"/>
          </a:xfrm>
          <a:prstGeom prst="straightConnector1">
            <a:avLst/>
          </a:prstGeom>
          <a:ln w="19050" cap="flat" cmpd="sng" algn="ctr">
            <a:solidFill>
              <a:schemeClr val="dk1"/>
            </a:solidFill>
            <a:prstDash val="dash"/>
            <a:round/>
            <a:headEnd type="none" w="med" len="med"/>
            <a:tailEnd type="triangle" w="med" len="med"/>
          </a:ln>
        </p:spPr>
        <p:style>
          <a:lnRef idx="0">
            <a:scrgbClr r="0" g="0" b="0"/>
          </a:lnRef>
          <a:fillRef idx="0">
            <a:scrgbClr r="0" g="0" b="0"/>
          </a:fillRef>
          <a:effectRef idx="0">
            <a:scrgbClr r="0" g="0" b="0"/>
          </a:effectRef>
          <a:fontRef idx="minor">
            <a:schemeClr val="tx1"/>
          </a:fontRef>
        </p:style>
      </p:cxnSp>
      <p:cxnSp>
        <p:nvCxnSpPr>
          <p:cNvPr id="42" name="Straight Arrow Connector 41">
            <a:extLst>
              <a:ext uri="{FF2B5EF4-FFF2-40B4-BE49-F238E27FC236}">
                <a16:creationId xmlns:a16="http://schemas.microsoft.com/office/drawing/2014/main" id="{1BF6CAD8-EDE9-2142-9613-3F6003DFBE28}"/>
              </a:ext>
            </a:extLst>
          </p:cNvPr>
          <p:cNvCxnSpPr>
            <a:cxnSpLocks/>
            <a:stCxn id="39" idx="3"/>
          </p:cNvCxnSpPr>
          <p:nvPr/>
        </p:nvCxnSpPr>
        <p:spPr>
          <a:xfrm flipH="1">
            <a:off x="3773076" y="3909584"/>
            <a:ext cx="209933" cy="192388"/>
          </a:xfrm>
          <a:prstGeom prst="straightConnector1">
            <a:avLst/>
          </a:prstGeom>
          <a:ln w="19050" cap="flat" cmpd="sng" algn="ctr">
            <a:solidFill>
              <a:schemeClr val="dk1"/>
            </a:solidFill>
            <a:prstDash val="dash"/>
            <a:round/>
            <a:headEnd type="none" w="med" len="med"/>
            <a:tailEnd type="triangle" w="med" len="med"/>
          </a:ln>
        </p:spPr>
        <p:style>
          <a:lnRef idx="0">
            <a:scrgbClr r="0" g="0" b="0"/>
          </a:lnRef>
          <a:fillRef idx="0">
            <a:scrgbClr r="0" g="0" b="0"/>
          </a:fillRef>
          <a:effectRef idx="0">
            <a:scrgbClr r="0" g="0" b="0"/>
          </a:effectRef>
          <a:fontRef idx="minor">
            <a:schemeClr val="tx1"/>
          </a:fontRef>
        </p:style>
      </p:cxnSp>
      <p:cxnSp>
        <p:nvCxnSpPr>
          <p:cNvPr id="43" name="Straight Arrow Connector 42">
            <a:extLst>
              <a:ext uri="{FF2B5EF4-FFF2-40B4-BE49-F238E27FC236}">
                <a16:creationId xmlns:a16="http://schemas.microsoft.com/office/drawing/2014/main" id="{30C33F20-2F1E-C843-9ABC-C5E7F708C253}"/>
              </a:ext>
            </a:extLst>
          </p:cNvPr>
          <p:cNvCxnSpPr>
            <a:cxnSpLocks/>
            <a:stCxn id="39" idx="1"/>
          </p:cNvCxnSpPr>
          <p:nvPr/>
        </p:nvCxnSpPr>
        <p:spPr>
          <a:xfrm flipH="1" flipV="1">
            <a:off x="3739429" y="2886888"/>
            <a:ext cx="243580" cy="202146"/>
          </a:xfrm>
          <a:prstGeom prst="straightConnector1">
            <a:avLst/>
          </a:prstGeom>
          <a:ln w="19050" cap="flat" cmpd="sng" algn="ctr">
            <a:solidFill>
              <a:schemeClr val="dk1"/>
            </a:solidFill>
            <a:prstDash val="dash"/>
            <a:round/>
            <a:headEnd type="none" w="med" len="med"/>
            <a:tailEnd type="triangle" w="med" len="med"/>
          </a:ln>
        </p:spPr>
        <p:style>
          <a:lnRef idx="0">
            <a:scrgbClr r="0" g="0" b="0"/>
          </a:lnRef>
          <a:fillRef idx="0">
            <a:scrgbClr r="0" g="0" b="0"/>
          </a:fillRef>
          <a:effectRef idx="0">
            <a:scrgbClr r="0" g="0" b="0"/>
          </a:effectRef>
          <a:fontRef idx="minor">
            <a:schemeClr val="tx1"/>
          </a:fontRef>
        </p:style>
      </p:cxnSp>
      <p:cxnSp>
        <p:nvCxnSpPr>
          <p:cNvPr id="44" name="Straight Arrow Connector 43">
            <a:extLst>
              <a:ext uri="{FF2B5EF4-FFF2-40B4-BE49-F238E27FC236}">
                <a16:creationId xmlns:a16="http://schemas.microsoft.com/office/drawing/2014/main" id="{FF82DDA5-43A1-3141-927B-0D77E0612E0F}"/>
              </a:ext>
            </a:extLst>
          </p:cNvPr>
          <p:cNvCxnSpPr>
            <a:cxnSpLocks/>
          </p:cNvCxnSpPr>
          <p:nvPr/>
        </p:nvCxnSpPr>
        <p:spPr>
          <a:xfrm>
            <a:off x="5027795" y="3916303"/>
            <a:ext cx="214790" cy="195427"/>
          </a:xfrm>
          <a:prstGeom prst="straightConnector1">
            <a:avLst/>
          </a:prstGeom>
          <a:ln w="19050" cap="flat" cmpd="sng" algn="ctr">
            <a:solidFill>
              <a:schemeClr val="dk1"/>
            </a:solidFill>
            <a:prstDash val="dash"/>
            <a:round/>
            <a:headEnd type="none" w="med" len="med"/>
            <a:tailEnd type="triangle" w="med" len="med"/>
          </a:ln>
        </p:spPr>
        <p:style>
          <a:lnRef idx="0">
            <a:scrgbClr r="0" g="0" b="0"/>
          </a:lnRef>
          <a:fillRef idx="0">
            <a:scrgbClr r="0" g="0" b="0"/>
          </a:fillRef>
          <a:effectRef idx="0">
            <a:scrgbClr r="0" g="0" b="0"/>
          </a:effectRef>
          <a:fontRef idx="minor">
            <a:schemeClr val="tx1"/>
          </a:fontRef>
        </p:style>
      </p:cxnSp>
      <p:cxnSp>
        <p:nvCxnSpPr>
          <p:cNvPr id="45" name="Straight Arrow Connector 44">
            <a:extLst>
              <a:ext uri="{FF2B5EF4-FFF2-40B4-BE49-F238E27FC236}">
                <a16:creationId xmlns:a16="http://schemas.microsoft.com/office/drawing/2014/main" id="{EA8306B6-6270-2B4D-AD0A-744A68684225}"/>
              </a:ext>
            </a:extLst>
          </p:cNvPr>
          <p:cNvCxnSpPr>
            <a:cxnSpLocks/>
            <a:stCxn id="39" idx="7"/>
          </p:cNvCxnSpPr>
          <p:nvPr/>
        </p:nvCxnSpPr>
        <p:spPr>
          <a:xfrm flipV="1">
            <a:off x="5035677" y="2876817"/>
            <a:ext cx="268990" cy="212217"/>
          </a:xfrm>
          <a:prstGeom prst="straightConnector1">
            <a:avLst/>
          </a:prstGeom>
          <a:ln w="19050" cap="flat" cmpd="sng" algn="ctr">
            <a:solidFill>
              <a:schemeClr val="dk1"/>
            </a:solidFill>
            <a:prstDash val="dash"/>
            <a:round/>
            <a:headEnd type="none" w="med" len="med"/>
            <a:tailEnd type="triangle" w="med" len="med"/>
          </a:ln>
        </p:spPr>
        <p:style>
          <a:lnRef idx="0">
            <a:scrgbClr r="0" g="0" b="0"/>
          </a:lnRef>
          <a:fillRef idx="0">
            <a:scrgbClr r="0" g="0" b="0"/>
          </a:fillRef>
          <a:effectRef idx="0">
            <a:scrgbClr r="0" g="0" b="0"/>
          </a:effectRef>
          <a:fontRef idx="minor">
            <a:schemeClr val="tx1"/>
          </a:fontRef>
        </p:style>
      </p:cxnSp>
      <p:grpSp>
        <p:nvGrpSpPr>
          <p:cNvPr id="103" name="Group 102">
            <a:extLst>
              <a:ext uri="{FF2B5EF4-FFF2-40B4-BE49-F238E27FC236}">
                <a16:creationId xmlns:a16="http://schemas.microsoft.com/office/drawing/2014/main" id="{475EC146-8319-0F48-8A2E-7D1AB076AB1A}"/>
              </a:ext>
            </a:extLst>
          </p:cNvPr>
          <p:cNvGrpSpPr/>
          <p:nvPr/>
        </p:nvGrpSpPr>
        <p:grpSpPr>
          <a:xfrm>
            <a:off x="1152849" y="143063"/>
            <a:ext cx="2078376" cy="1172552"/>
            <a:chOff x="1388139" y="77953"/>
            <a:chExt cx="2078376" cy="1172552"/>
          </a:xfrm>
        </p:grpSpPr>
        <p:sp>
          <p:nvSpPr>
            <p:cNvPr id="66" name="Cloud 65">
              <a:extLst>
                <a:ext uri="{FF2B5EF4-FFF2-40B4-BE49-F238E27FC236}">
                  <a16:creationId xmlns:a16="http://schemas.microsoft.com/office/drawing/2014/main" id="{E7F75648-ADEF-6A40-9920-7F53D306A219}"/>
                </a:ext>
              </a:extLst>
            </p:cNvPr>
            <p:cNvSpPr/>
            <p:nvPr/>
          </p:nvSpPr>
          <p:spPr>
            <a:xfrm>
              <a:off x="1388139" y="77953"/>
              <a:ext cx="2078376" cy="1172552"/>
            </a:xfrm>
            <a:prstGeom prst="cloud">
              <a:avLst/>
            </a:prstGeom>
            <a:solidFill>
              <a:schemeClr val="accent4">
                <a:lumMod val="20000"/>
                <a:lumOff val="80000"/>
              </a:schemeClr>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TextBox 67">
              <a:extLst>
                <a:ext uri="{FF2B5EF4-FFF2-40B4-BE49-F238E27FC236}">
                  <a16:creationId xmlns:a16="http://schemas.microsoft.com/office/drawing/2014/main" id="{1E8CA868-06E5-124A-8EE5-93985E447325}"/>
                </a:ext>
              </a:extLst>
            </p:cNvPr>
            <p:cNvSpPr txBox="1"/>
            <p:nvPr/>
          </p:nvSpPr>
          <p:spPr>
            <a:xfrm>
              <a:off x="1493991" y="225556"/>
              <a:ext cx="1820739" cy="921471"/>
            </a:xfrm>
            <a:prstGeom prst="rect">
              <a:avLst/>
            </a:prstGeom>
            <a:noFill/>
            <a:ln w="38100">
              <a:noFill/>
              <a:prstDash val="sysDash"/>
            </a:ln>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US"/>
              </a:defPPr>
              <a:lvl1pPr algn="ctr">
                <a:defRPr sz="1200">
                  <a:solidFill>
                    <a:schemeClr val="dk1"/>
                  </a:solidFill>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US" dirty="0"/>
                <a:t>This sets the tone of an organization, influencing the control consciousness of staff</a:t>
              </a:r>
            </a:p>
          </p:txBody>
        </p:sp>
      </p:grpSp>
      <p:grpSp>
        <p:nvGrpSpPr>
          <p:cNvPr id="69" name="Group 68">
            <a:extLst>
              <a:ext uri="{FF2B5EF4-FFF2-40B4-BE49-F238E27FC236}">
                <a16:creationId xmlns:a16="http://schemas.microsoft.com/office/drawing/2014/main" id="{870807A6-3E2A-934A-905F-732D832DD4CB}"/>
              </a:ext>
            </a:extLst>
          </p:cNvPr>
          <p:cNvGrpSpPr/>
          <p:nvPr/>
        </p:nvGrpSpPr>
        <p:grpSpPr>
          <a:xfrm>
            <a:off x="0" y="3117586"/>
            <a:ext cx="2214940" cy="1390843"/>
            <a:chOff x="114091" y="2901793"/>
            <a:chExt cx="2214940" cy="1390843"/>
          </a:xfrm>
        </p:grpSpPr>
        <p:sp>
          <p:nvSpPr>
            <p:cNvPr id="71" name="Cloud 70">
              <a:extLst>
                <a:ext uri="{FF2B5EF4-FFF2-40B4-BE49-F238E27FC236}">
                  <a16:creationId xmlns:a16="http://schemas.microsoft.com/office/drawing/2014/main" id="{898CC74E-6300-BA4F-B677-490D5F3B6C43}"/>
                </a:ext>
              </a:extLst>
            </p:cNvPr>
            <p:cNvSpPr/>
            <p:nvPr/>
          </p:nvSpPr>
          <p:spPr>
            <a:xfrm>
              <a:off x="114091" y="2901793"/>
              <a:ext cx="2214940" cy="1390843"/>
            </a:xfrm>
            <a:prstGeom prst="cloud">
              <a:avLst/>
            </a:prstGeom>
            <a:solidFill>
              <a:schemeClr val="bg1">
                <a:lumMod val="95000"/>
              </a:schemeClr>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Box 62">
              <a:extLst>
                <a:ext uri="{FF2B5EF4-FFF2-40B4-BE49-F238E27FC236}">
                  <a16:creationId xmlns:a16="http://schemas.microsoft.com/office/drawing/2014/main" id="{0A339018-59C3-9244-B78B-517A7FD9C322}"/>
                </a:ext>
              </a:extLst>
            </p:cNvPr>
            <p:cNvSpPr txBox="1"/>
            <p:nvPr/>
          </p:nvSpPr>
          <p:spPr>
            <a:xfrm>
              <a:off x="298307" y="3164131"/>
              <a:ext cx="1914079" cy="831930"/>
            </a:xfrm>
            <a:prstGeom prst="rect">
              <a:avLst/>
            </a:prstGeom>
            <a:noFill/>
            <a:ln w="38100">
              <a:noFill/>
              <a:prstDash val="sysDash"/>
            </a:ln>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US"/>
              </a:defPPr>
              <a:lvl1pPr algn="ctr">
                <a:defRPr sz="1200">
                  <a:solidFill>
                    <a:schemeClr val="dk1"/>
                  </a:solidFill>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US" dirty="0"/>
                <a:t>The means of assessing the quality of the internal control system's performance over time</a:t>
              </a:r>
            </a:p>
          </p:txBody>
        </p:sp>
      </p:grpSp>
      <p:grpSp>
        <p:nvGrpSpPr>
          <p:cNvPr id="75" name="Group 74">
            <a:extLst>
              <a:ext uri="{FF2B5EF4-FFF2-40B4-BE49-F238E27FC236}">
                <a16:creationId xmlns:a16="http://schemas.microsoft.com/office/drawing/2014/main" id="{F5F13625-A9B5-BF4F-8FA5-2D106737231D}"/>
              </a:ext>
            </a:extLst>
          </p:cNvPr>
          <p:cNvGrpSpPr/>
          <p:nvPr/>
        </p:nvGrpSpPr>
        <p:grpSpPr>
          <a:xfrm>
            <a:off x="3266261" y="5285357"/>
            <a:ext cx="1998651" cy="1389413"/>
            <a:chOff x="2725263" y="5118513"/>
            <a:chExt cx="1998651" cy="1389413"/>
          </a:xfrm>
        </p:grpSpPr>
        <p:sp>
          <p:nvSpPr>
            <p:cNvPr id="64" name="Cloud 63">
              <a:extLst>
                <a:ext uri="{FF2B5EF4-FFF2-40B4-BE49-F238E27FC236}">
                  <a16:creationId xmlns:a16="http://schemas.microsoft.com/office/drawing/2014/main" id="{741E964D-79BB-8543-BD38-EB63F9D76AB0}"/>
                </a:ext>
              </a:extLst>
            </p:cNvPr>
            <p:cNvSpPr/>
            <p:nvPr/>
          </p:nvSpPr>
          <p:spPr>
            <a:xfrm>
              <a:off x="2725263" y="5118513"/>
              <a:ext cx="1976324" cy="1389413"/>
            </a:xfrm>
            <a:prstGeom prst="cloud">
              <a:avLst/>
            </a:prstGeom>
            <a:solidFill>
              <a:srgbClr val="C5B0CE"/>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TextBox 73">
              <a:extLst>
                <a:ext uri="{FF2B5EF4-FFF2-40B4-BE49-F238E27FC236}">
                  <a16:creationId xmlns:a16="http://schemas.microsoft.com/office/drawing/2014/main" id="{98BACCD4-5924-EF46-8EE7-F7B2D93B7F0B}"/>
                </a:ext>
              </a:extLst>
            </p:cNvPr>
            <p:cNvSpPr txBox="1"/>
            <p:nvPr/>
          </p:nvSpPr>
          <p:spPr>
            <a:xfrm>
              <a:off x="2809835" y="5396289"/>
              <a:ext cx="1914079" cy="831930"/>
            </a:xfrm>
            <a:prstGeom prst="rect">
              <a:avLst/>
            </a:prstGeom>
            <a:noFill/>
            <a:ln w="38100">
              <a:noFill/>
              <a:prstDash val="sysDash"/>
            </a:ln>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US"/>
              </a:defPPr>
              <a:lvl1pPr algn="ctr">
                <a:defRPr sz="1200">
                  <a:solidFill>
                    <a:schemeClr val="dk1"/>
                  </a:solidFill>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US" dirty="0"/>
                <a:t>The information needed to help people to carry out their responsibilities</a:t>
              </a:r>
            </a:p>
          </p:txBody>
        </p:sp>
      </p:grpSp>
      <p:grpSp>
        <p:nvGrpSpPr>
          <p:cNvPr id="78" name="Group 77">
            <a:extLst>
              <a:ext uri="{FF2B5EF4-FFF2-40B4-BE49-F238E27FC236}">
                <a16:creationId xmlns:a16="http://schemas.microsoft.com/office/drawing/2014/main" id="{BF66256F-41AB-BD49-B3DE-00F3339EBEBE}"/>
              </a:ext>
            </a:extLst>
          </p:cNvPr>
          <p:cNvGrpSpPr/>
          <p:nvPr/>
        </p:nvGrpSpPr>
        <p:grpSpPr>
          <a:xfrm>
            <a:off x="6655851" y="3182560"/>
            <a:ext cx="2391137" cy="1858339"/>
            <a:chOff x="6716981" y="3020377"/>
            <a:chExt cx="2391137" cy="1858339"/>
          </a:xfrm>
        </p:grpSpPr>
        <p:sp>
          <p:nvSpPr>
            <p:cNvPr id="77" name="Cloud 76">
              <a:extLst>
                <a:ext uri="{FF2B5EF4-FFF2-40B4-BE49-F238E27FC236}">
                  <a16:creationId xmlns:a16="http://schemas.microsoft.com/office/drawing/2014/main" id="{D32BA2FE-B4D0-F64D-9B09-CFBAA5407098}"/>
                </a:ext>
              </a:extLst>
            </p:cNvPr>
            <p:cNvSpPr/>
            <p:nvPr/>
          </p:nvSpPr>
          <p:spPr>
            <a:xfrm>
              <a:off x="6716981" y="3020377"/>
              <a:ext cx="2391137" cy="1858339"/>
            </a:xfrm>
            <a:prstGeom prst="cloud">
              <a:avLst/>
            </a:prstGeom>
            <a:solidFill>
              <a:schemeClr val="accent1">
                <a:lumMod val="20000"/>
                <a:lumOff val="80000"/>
              </a:schemeClr>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TextBox 71">
              <a:extLst>
                <a:ext uri="{FF2B5EF4-FFF2-40B4-BE49-F238E27FC236}">
                  <a16:creationId xmlns:a16="http://schemas.microsoft.com/office/drawing/2014/main" id="{F79D2E3A-6748-A542-88D2-329C5478650A}"/>
                </a:ext>
              </a:extLst>
            </p:cNvPr>
            <p:cNvSpPr txBox="1"/>
            <p:nvPr/>
          </p:nvSpPr>
          <p:spPr>
            <a:xfrm>
              <a:off x="6920105" y="3370880"/>
              <a:ext cx="1914079" cy="1300714"/>
            </a:xfrm>
            <a:prstGeom prst="rect">
              <a:avLst/>
            </a:prstGeom>
            <a:noFill/>
            <a:ln w="38100">
              <a:noFill/>
              <a:prstDash val="sysDash"/>
            </a:ln>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US"/>
              </a:defPPr>
              <a:lvl1pPr algn="ctr">
                <a:defRPr sz="1200">
                  <a:solidFill>
                    <a:schemeClr val="dk1"/>
                  </a:solidFill>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US" dirty="0"/>
                <a:t>The controls put in place to respond to risks, and the policies and procedures that help ensure that management directives are carried out</a:t>
              </a:r>
            </a:p>
          </p:txBody>
        </p:sp>
      </p:grpSp>
      <p:cxnSp>
        <p:nvCxnSpPr>
          <p:cNvPr id="82" name="Straight Connector 81">
            <a:extLst>
              <a:ext uri="{FF2B5EF4-FFF2-40B4-BE49-F238E27FC236}">
                <a16:creationId xmlns:a16="http://schemas.microsoft.com/office/drawing/2014/main" id="{0F1C9467-0B02-434A-8C16-2F03268D7192}"/>
              </a:ext>
            </a:extLst>
          </p:cNvPr>
          <p:cNvCxnSpPr>
            <a:stCxn id="8" idx="0"/>
            <a:endCxn id="4" idx="2"/>
          </p:cNvCxnSpPr>
          <p:nvPr/>
        </p:nvCxnSpPr>
        <p:spPr>
          <a:xfrm flipH="1" flipV="1">
            <a:off x="4499663" y="1344163"/>
            <a:ext cx="4730" cy="323046"/>
          </a:xfrm>
          <a:prstGeom prst="line">
            <a:avLst/>
          </a:prstGeom>
          <a:ln w="38100">
            <a:solidFill>
              <a:srgbClr val="F2B23B"/>
            </a:solidFill>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6D00918F-30CB-A643-85F8-3D7A5A312020}"/>
              </a:ext>
            </a:extLst>
          </p:cNvPr>
          <p:cNvCxnSpPr>
            <a:cxnSpLocks/>
            <a:stCxn id="49" idx="0"/>
            <a:endCxn id="14" idx="1"/>
          </p:cNvCxnSpPr>
          <p:nvPr/>
        </p:nvCxnSpPr>
        <p:spPr>
          <a:xfrm flipV="1">
            <a:off x="6439724" y="2195797"/>
            <a:ext cx="378688" cy="96017"/>
          </a:xfrm>
          <a:prstGeom prst="line">
            <a:avLst/>
          </a:prstGeom>
          <a:ln w="38100">
            <a:solidFill>
              <a:srgbClr val="6B7428"/>
            </a:solidFill>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2A1AE73B-F9C3-724F-A8CF-7EF375ADFDEF}"/>
              </a:ext>
            </a:extLst>
          </p:cNvPr>
          <p:cNvCxnSpPr>
            <a:cxnSpLocks/>
            <a:stCxn id="17" idx="0"/>
          </p:cNvCxnSpPr>
          <p:nvPr/>
        </p:nvCxnSpPr>
        <p:spPr>
          <a:xfrm flipV="1">
            <a:off x="1585025" y="4699686"/>
            <a:ext cx="843935" cy="555848"/>
          </a:xfrm>
          <a:prstGeom prst="line">
            <a:avLst/>
          </a:prstGeom>
          <a:ln w="38100">
            <a:solidFill>
              <a:srgbClr val="402A6B"/>
            </a:solidFill>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EC7B24A4-C0D7-5B4C-928B-8320EDB2837E}"/>
              </a:ext>
            </a:extLst>
          </p:cNvPr>
          <p:cNvCxnSpPr>
            <a:cxnSpLocks/>
            <a:stCxn id="15" idx="0"/>
          </p:cNvCxnSpPr>
          <p:nvPr/>
        </p:nvCxnSpPr>
        <p:spPr>
          <a:xfrm flipH="1" flipV="1">
            <a:off x="6283537" y="4725094"/>
            <a:ext cx="1005291" cy="506904"/>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88221313-39E0-DD4C-A58C-0CE487BB04E6}"/>
              </a:ext>
            </a:extLst>
          </p:cNvPr>
          <p:cNvCxnSpPr>
            <a:cxnSpLocks/>
            <a:endCxn id="20" idx="3"/>
          </p:cNvCxnSpPr>
          <p:nvPr/>
        </p:nvCxnSpPr>
        <p:spPr>
          <a:xfrm flipH="1" flipV="1">
            <a:off x="2155265" y="2127619"/>
            <a:ext cx="273695" cy="16171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8" name="Straight Arrow Connector 107">
            <a:extLst>
              <a:ext uri="{FF2B5EF4-FFF2-40B4-BE49-F238E27FC236}">
                <a16:creationId xmlns:a16="http://schemas.microsoft.com/office/drawing/2014/main" id="{62620081-DAA6-124F-A823-5CE272F72F4F}"/>
              </a:ext>
            </a:extLst>
          </p:cNvPr>
          <p:cNvCxnSpPr>
            <a:cxnSpLocks/>
          </p:cNvCxnSpPr>
          <p:nvPr/>
        </p:nvCxnSpPr>
        <p:spPr>
          <a:xfrm>
            <a:off x="7672443" y="1227397"/>
            <a:ext cx="0" cy="233531"/>
          </a:xfrm>
          <a:prstGeom prst="straightConnector1">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09" name="Straight Arrow Connector 108">
            <a:extLst>
              <a:ext uri="{FF2B5EF4-FFF2-40B4-BE49-F238E27FC236}">
                <a16:creationId xmlns:a16="http://schemas.microsoft.com/office/drawing/2014/main" id="{959DD8A3-39B5-BF42-9A5E-9A4C1925F912}"/>
              </a:ext>
            </a:extLst>
          </p:cNvPr>
          <p:cNvCxnSpPr>
            <a:cxnSpLocks/>
            <a:stCxn id="4" idx="1"/>
          </p:cNvCxnSpPr>
          <p:nvPr/>
        </p:nvCxnSpPr>
        <p:spPr>
          <a:xfrm flipH="1" flipV="1">
            <a:off x="3191085" y="729339"/>
            <a:ext cx="502630" cy="55058"/>
          </a:xfrm>
          <a:prstGeom prst="straightConnector1">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12" name="Straight Arrow Connector 111">
            <a:extLst>
              <a:ext uri="{FF2B5EF4-FFF2-40B4-BE49-F238E27FC236}">
                <a16:creationId xmlns:a16="http://schemas.microsoft.com/office/drawing/2014/main" id="{0B227500-F6B4-DA44-9B51-5A0B65D94969}"/>
              </a:ext>
            </a:extLst>
          </p:cNvPr>
          <p:cNvCxnSpPr>
            <a:cxnSpLocks/>
            <a:stCxn id="71" idx="3"/>
            <a:endCxn id="20" idx="2"/>
          </p:cNvCxnSpPr>
          <p:nvPr/>
        </p:nvCxnSpPr>
        <p:spPr>
          <a:xfrm flipV="1">
            <a:off x="1107470" y="2911075"/>
            <a:ext cx="13123" cy="286034"/>
          </a:xfrm>
          <a:prstGeom prst="straightConnector1">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13" name="Straight Arrow Connector 112">
            <a:extLst>
              <a:ext uri="{FF2B5EF4-FFF2-40B4-BE49-F238E27FC236}">
                <a16:creationId xmlns:a16="http://schemas.microsoft.com/office/drawing/2014/main" id="{662BA015-9A75-7744-A21B-E1445CBAD782}"/>
              </a:ext>
            </a:extLst>
          </p:cNvPr>
          <p:cNvCxnSpPr>
            <a:cxnSpLocks/>
            <a:stCxn id="64" idx="2"/>
            <a:endCxn id="17" idx="3"/>
          </p:cNvCxnSpPr>
          <p:nvPr/>
        </p:nvCxnSpPr>
        <p:spPr>
          <a:xfrm flipH="1" flipV="1">
            <a:off x="2988527" y="5972325"/>
            <a:ext cx="283864" cy="7739"/>
          </a:xfrm>
          <a:prstGeom prst="straightConnector1">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14" name="Straight Arrow Connector 113">
            <a:extLst>
              <a:ext uri="{FF2B5EF4-FFF2-40B4-BE49-F238E27FC236}">
                <a16:creationId xmlns:a16="http://schemas.microsoft.com/office/drawing/2014/main" id="{AE2B40E1-2A4B-714C-A7A2-8D0372738039}"/>
              </a:ext>
            </a:extLst>
          </p:cNvPr>
          <p:cNvCxnSpPr>
            <a:cxnSpLocks/>
            <a:endCxn id="77" idx="1"/>
          </p:cNvCxnSpPr>
          <p:nvPr/>
        </p:nvCxnSpPr>
        <p:spPr>
          <a:xfrm flipH="1" flipV="1">
            <a:off x="7851420" y="5038920"/>
            <a:ext cx="24037" cy="163030"/>
          </a:xfrm>
          <a:prstGeom prst="straightConnector1">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grpSp>
        <p:nvGrpSpPr>
          <p:cNvPr id="83" name="Group 82">
            <a:extLst>
              <a:ext uri="{FF2B5EF4-FFF2-40B4-BE49-F238E27FC236}">
                <a16:creationId xmlns:a16="http://schemas.microsoft.com/office/drawing/2014/main" id="{443AB4A8-08CF-D542-A0C8-4462E90D4DD0}"/>
              </a:ext>
            </a:extLst>
          </p:cNvPr>
          <p:cNvGrpSpPr/>
          <p:nvPr/>
        </p:nvGrpSpPr>
        <p:grpSpPr>
          <a:xfrm>
            <a:off x="3881804" y="1667209"/>
            <a:ext cx="1245177" cy="563172"/>
            <a:chOff x="3881804" y="1667209"/>
            <a:chExt cx="1245177" cy="563172"/>
          </a:xfrm>
        </p:grpSpPr>
        <p:sp>
          <p:nvSpPr>
            <p:cNvPr id="8" name="Rectangle 7">
              <a:extLst>
                <a:ext uri="{FF2B5EF4-FFF2-40B4-BE49-F238E27FC236}">
                  <a16:creationId xmlns:a16="http://schemas.microsoft.com/office/drawing/2014/main" id="{EC22B41F-719C-2544-9215-691D6E7EF777}"/>
                </a:ext>
              </a:extLst>
            </p:cNvPr>
            <p:cNvSpPr/>
            <p:nvPr/>
          </p:nvSpPr>
          <p:spPr>
            <a:xfrm>
              <a:off x="3881804" y="1667209"/>
              <a:ext cx="1245177" cy="563172"/>
            </a:xfrm>
            <a:prstGeom prst="rect">
              <a:avLst/>
            </a:prstGeom>
            <a:solidFill>
              <a:srgbClr val="F2B2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Control Environment</a:t>
              </a:r>
            </a:p>
          </p:txBody>
        </p:sp>
        <p:sp>
          <p:nvSpPr>
            <p:cNvPr id="47" name="Oval 46">
              <a:extLst>
                <a:ext uri="{FF2B5EF4-FFF2-40B4-BE49-F238E27FC236}">
                  <a16:creationId xmlns:a16="http://schemas.microsoft.com/office/drawing/2014/main" id="{47E04DC4-1120-844A-9384-35FBA0DE079D}"/>
                </a:ext>
              </a:extLst>
            </p:cNvPr>
            <p:cNvSpPr/>
            <p:nvPr/>
          </p:nvSpPr>
          <p:spPr>
            <a:xfrm>
              <a:off x="3913444" y="1695555"/>
              <a:ext cx="215567" cy="21556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1</a:t>
              </a:r>
            </a:p>
          </p:txBody>
        </p:sp>
      </p:grpSp>
      <p:grpSp>
        <p:nvGrpSpPr>
          <p:cNvPr id="86" name="Group 85">
            <a:extLst>
              <a:ext uri="{FF2B5EF4-FFF2-40B4-BE49-F238E27FC236}">
                <a16:creationId xmlns:a16="http://schemas.microsoft.com/office/drawing/2014/main" id="{3BE0EDB1-18C5-4C4A-9DBF-4EAC3A3C685A}"/>
              </a:ext>
            </a:extLst>
          </p:cNvPr>
          <p:cNvGrpSpPr/>
          <p:nvPr/>
        </p:nvGrpSpPr>
        <p:grpSpPr>
          <a:xfrm>
            <a:off x="2385797" y="2248328"/>
            <a:ext cx="1387279" cy="617857"/>
            <a:chOff x="2385797" y="2248328"/>
            <a:chExt cx="1387279" cy="617857"/>
          </a:xfrm>
        </p:grpSpPr>
        <p:sp>
          <p:nvSpPr>
            <p:cNvPr id="38" name="Rectangle 37">
              <a:extLst>
                <a:ext uri="{FF2B5EF4-FFF2-40B4-BE49-F238E27FC236}">
                  <a16:creationId xmlns:a16="http://schemas.microsoft.com/office/drawing/2014/main" id="{2D47447E-130A-2C4F-A74C-9B93580F37CD}"/>
                </a:ext>
              </a:extLst>
            </p:cNvPr>
            <p:cNvSpPr/>
            <p:nvPr/>
          </p:nvSpPr>
          <p:spPr>
            <a:xfrm>
              <a:off x="2385797" y="2248328"/>
              <a:ext cx="1387279" cy="617857"/>
            </a:xfrm>
            <a:prstGeom prst="rect">
              <a:avLst/>
            </a:prstGeom>
            <a:solidFill>
              <a:srgbClr val="3033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Monitoring Activities</a:t>
              </a:r>
            </a:p>
          </p:txBody>
        </p:sp>
        <p:sp>
          <p:nvSpPr>
            <p:cNvPr id="48" name="Oval 47">
              <a:extLst>
                <a:ext uri="{FF2B5EF4-FFF2-40B4-BE49-F238E27FC236}">
                  <a16:creationId xmlns:a16="http://schemas.microsoft.com/office/drawing/2014/main" id="{DB23D319-5AF4-A747-86AF-944C87858A7C}"/>
                </a:ext>
              </a:extLst>
            </p:cNvPr>
            <p:cNvSpPr/>
            <p:nvPr/>
          </p:nvSpPr>
          <p:spPr>
            <a:xfrm>
              <a:off x="2415938" y="2273077"/>
              <a:ext cx="215567" cy="21556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5</a:t>
              </a:r>
            </a:p>
          </p:txBody>
        </p:sp>
      </p:grpSp>
      <p:grpSp>
        <p:nvGrpSpPr>
          <p:cNvPr id="87" name="Group 86">
            <a:extLst>
              <a:ext uri="{FF2B5EF4-FFF2-40B4-BE49-F238E27FC236}">
                <a16:creationId xmlns:a16="http://schemas.microsoft.com/office/drawing/2014/main" id="{35E85C4C-3B44-A04F-8697-71B35ABB03AD}"/>
              </a:ext>
            </a:extLst>
          </p:cNvPr>
          <p:cNvGrpSpPr/>
          <p:nvPr/>
        </p:nvGrpSpPr>
        <p:grpSpPr>
          <a:xfrm>
            <a:off x="5185762" y="2251876"/>
            <a:ext cx="1395461" cy="592566"/>
            <a:chOff x="5185762" y="2251876"/>
            <a:chExt cx="1395461" cy="592566"/>
          </a:xfrm>
        </p:grpSpPr>
        <p:sp>
          <p:nvSpPr>
            <p:cNvPr id="10" name="Rectangle 9">
              <a:extLst>
                <a:ext uri="{FF2B5EF4-FFF2-40B4-BE49-F238E27FC236}">
                  <a16:creationId xmlns:a16="http://schemas.microsoft.com/office/drawing/2014/main" id="{16CF655F-9CAE-3A45-9200-009A6A6F0444}"/>
                </a:ext>
              </a:extLst>
            </p:cNvPr>
            <p:cNvSpPr/>
            <p:nvPr/>
          </p:nvSpPr>
          <p:spPr>
            <a:xfrm>
              <a:off x="5185762" y="2251876"/>
              <a:ext cx="1395461" cy="592566"/>
            </a:xfrm>
            <a:prstGeom prst="rect">
              <a:avLst/>
            </a:prstGeom>
            <a:solidFill>
              <a:srgbClr val="6B74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Risk Assessment</a:t>
              </a:r>
            </a:p>
          </p:txBody>
        </p:sp>
        <p:sp>
          <p:nvSpPr>
            <p:cNvPr id="49" name="Oval 48">
              <a:extLst>
                <a:ext uri="{FF2B5EF4-FFF2-40B4-BE49-F238E27FC236}">
                  <a16:creationId xmlns:a16="http://schemas.microsoft.com/office/drawing/2014/main" id="{010D0FD8-4F64-EF4E-9E4C-215BF465857D}"/>
                </a:ext>
              </a:extLst>
            </p:cNvPr>
            <p:cNvSpPr/>
            <p:nvPr/>
          </p:nvSpPr>
          <p:spPr>
            <a:xfrm>
              <a:off x="6331940" y="2291814"/>
              <a:ext cx="215567" cy="21556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2</a:t>
              </a:r>
            </a:p>
          </p:txBody>
        </p:sp>
      </p:grpSp>
      <p:grpSp>
        <p:nvGrpSpPr>
          <p:cNvPr id="13" name="Group 12">
            <a:extLst>
              <a:ext uri="{FF2B5EF4-FFF2-40B4-BE49-F238E27FC236}">
                <a16:creationId xmlns:a16="http://schemas.microsoft.com/office/drawing/2014/main" id="{0B0AF374-E4AC-9245-8353-1D640EFD02D1}"/>
              </a:ext>
            </a:extLst>
          </p:cNvPr>
          <p:cNvGrpSpPr/>
          <p:nvPr/>
        </p:nvGrpSpPr>
        <p:grpSpPr>
          <a:xfrm>
            <a:off x="2337782" y="4116756"/>
            <a:ext cx="1643931" cy="628643"/>
            <a:chOff x="2295988" y="4112909"/>
            <a:chExt cx="1643931" cy="628643"/>
          </a:xfrm>
        </p:grpSpPr>
        <p:sp>
          <p:nvSpPr>
            <p:cNvPr id="11" name="Rectangle 10">
              <a:extLst>
                <a:ext uri="{FF2B5EF4-FFF2-40B4-BE49-F238E27FC236}">
                  <a16:creationId xmlns:a16="http://schemas.microsoft.com/office/drawing/2014/main" id="{34A60E49-C94B-0E49-B9D7-952751928798}"/>
                </a:ext>
              </a:extLst>
            </p:cNvPr>
            <p:cNvSpPr/>
            <p:nvPr/>
          </p:nvSpPr>
          <p:spPr>
            <a:xfrm>
              <a:off x="2295988" y="4112909"/>
              <a:ext cx="1643931" cy="628643"/>
            </a:xfrm>
            <a:prstGeom prst="rect">
              <a:avLst/>
            </a:prstGeom>
            <a:solidFill>
              <a:srgbClr val="402A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Information &amp; Communication</a:t>
              </a:r>
            </a:p>
          </p:txBody>
        </p:sp>
        <p:sp>
          <p:nvSpPr>
            <p:cNvPr id="50" name="Oval 49">
              <a:extLst>
                <a:ext uri="{FF2B5EF4-FFF2-40B4-BE49-F238E27FC236}">
                  <a16:creationId xmlns:a16="http://schemas.microsoft.com/office/drawing/2014/main" id="{55522F0C-CFF6-7E47-8363-4572101134E4}"/>
                </a:ext>
              </a:extLst>
            </p:cNvPr>
            <p:cNvSpPr/>
            <p:nvPr/>
          </p:nvSpPr>
          <p:spPr>
            <a:xfrm>
              <a:off x="2323956" y="4135674"/>
              <a:ext cx="215567" cy="21556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4</a:t>
              </a:r>
            </a:p>
          </p:txBody>
        </p:sp>
      </p:grpSp>
      <p:grpSp>
        <p:nvGrpSpPr>
          <p:cNvPr id="9" name="Group 8">
            <a:extLst>
              <a:ext uri="{FF2B5EF4-FFF2-40B4-BE49-F238E27FC236}">
                <a16:creationId xmlns:a16="http://schemas.microsoft.com/office/drawing/2014/main" id="{42721853-0718-E940-B908-C84B6150A72F}"/>
              </a:ext>
            </a:extLst>
          </p:cNvPr>
          <p:cNvGrpSpPr/>
          <p:nvPr/>
        </p:nvGrpSpPr>
        <p:grpSpPr>
          <a:xfrm>
            <a:off x="4843983" y="4122277"/>
            <a:ext cx="1537934" cy="623122"/>
            <a:chOff x="5086078" y="4162648"/>
            <a:chExt cx="1537934" cy="623122"/>
          </a:xfrm>
        </p:grpSpPr>
        <p:sp>
          <p:nvSpPr>
            <p:cNvPr id="12" name="Rectangle 11">
              <a:extLst>
                <a:ext uri="{FF2B5EF4-FFF2-40B4-BE49-F238E27FC236}">
                  <a16:creationId xmlns:a16="http://schemas.microsoft.com/office/drawing/2014/main" id="{CECD0BB8-FFF8-4441-A37B-D164D1C318DC}"/>
                </a:ext>
              </a:extLst>
            </p:cNvPr>
            <p:cNvSpPr/>
            <p:nvPr/>
          </p:nvSpPr>
          <p:spPr>
            <a:xfrm>
              <a:off x="5086078" y="4162648"/>
              <a:ext cx="1537934" cy="623122"/>
            </a:xfrm>
            <a:prstGeom prst="rect">
              <a:avLst/>
            </a:prstGeom>
            <a:solidFill>
              <a:srgbClr val="0563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Control Activities</a:t>
              </a:r>
            </a:p>
          </p:txBody>
        </p:sp>
        <p:sp>
          <p:nvSpPr>
            <p:cNvPr id="53" name="Oval 52">
              <a:extLst>
                <a:ext uri="{FF2B5EF4-FFF2-40B4-BE49-F238E27FC236}">
                  <a16:creationId xmlns:a16="http://schemas.microsoft.com/office/drawing/2014/main" id="{1C4837E1-64E7-174E-96EA-1F5F79D4D34D}"/>
                </a:ext>
              </a:extLst>
            </p:cNvPr>
            <p:cNvSpPr/>
            <p:nvPr/>
          </p:nvSpPr>
          <p:spPr>
            <a:xfrm>
              <a:off x="6380811" y="4192183"/>
              <a:ext cx="215567" cy="21556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3</a:t>
              </a:r>
            </a:p>
          </p:txBody>
        </p:sp>
      </p:grpSp>
      <p:grpSp>
        <p:nvGrpSpPr>
          <p:cNvPr id="79" name="Group 78">
            <a:extLst>
              <a:ext uri="{FF2B5EF4-FFF2-40B4-BE49-F238E27FC236}">
                <a16:creationId xmlns:a16="http://schemas.microsoft.com/office/drawing/2014/main" id="{18EC00F1-127B-3644-B037-8DC106365138}"/>
              </a:ext>
            </a:extLst>
          </p:cNvPr>
          <p:cNvGrpSpPr/>
          <p:nvPr/>
        </p:nvGrpSpPr>
        <p:grpSpPr>
          <a:xfrm>
            <a:off x="6547507" y="21005"/>
            <a:ext cx="2050393" cy="1235001"/>
            <a:chOff x="5344554" y="231492"/>
            <a:chExt cx="2050393" cy="1190980"/>
          </a:xfrm>
          <a:noFill/>
        </p:grpSpPr>
        <p:sp>
          <p:nvSpPr>
            <p:cNvPr id="76" name="Cloud 75">
              <a:extLst>
                <a:ext uri="{FF2B5EF4-FFF2-40B4-BE49-F238E27FC236}">
                  <a16:creationId xmlns:a16="http://schemas.microsoft.com/office/drawing/2014/main" id="{4478D235-4993-1A46-92A6-A62D3CCFF050}"/>
                </a:ext>
              </a:extLst>
            </p:cNvPr>
            <p:cNvSpPr/>
            <p:nvPr/>
          </p:nvSpPr>
          <p:spPr>
            <a:xfrm>
              <a:off x="5344554" y="265486"/>
              <a:ext cx="2050393" cy="1156986"/>
            </a:xfrm>
            <a:prstGeom prst="cloud">
              <a:avLst/>
            </a:prstGeom>
            <a:solidFill>
              <a:schemeClr val="accent6">
                <a:lumMod val="40000"/>
                <a:lumOff val="60000"/>
              </a:schemeClr>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3" name="TextBox 72">
              <a:extLst>
                <a:ext uri="{FF2B5EF4-FFF2-40B4-BE49-F238E27FC236}">
                  <a16:creationId xmlns:a16="http://schemas.microsoft.com/office/drawing/2014/main" id="{26999180-D38C-554E-B665-1B25969DE83D}"/>
                </a:ext>
              </a:extLst>
            </p:cNvPr>
            <p:cNvSpPr txBox="1"/>
            <p:nvPr/>
          </p:nvSpPr>
          <p:spPr>
            <a:xfrm>
              <a:off x="5452898" y="231492"/>
              <a:ext cx="1817806" cy="1110816"/>
            </a:xfrm>
            <a:prstGeom prst="rect">
              <a:avLst/>
            </a:prstGeom>
            <a:grpFill/>
            <a:ln w="38100">
              <a:noFill/>
              <a:prstDash val="sysDash"/>
            </a:ln>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US"/>
              </a:defPPr>
              <a:lvl1pPr algn="ctr">
                <a:defRPr sz="1200">
                  <a:solidFill>
                    <a:schemeClr val="dk1"/>
                  </a:solidFill>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US" dirty="0">
                  <a:solidFill>
                    <a:schemeClr val="tx1"/>
                  </a:solidFill>
                </a:rPr>
                <a:t>The actions needed to manage risks to the achievement of objectives</a:t>
              </a:r>
            </a:p>
          </p:txBody>
        </p:sp>
      </p:grpSp>
    </p:spTree>
    <p:extLst>
      <p:ext uri="{BB962C8B-B14F-4D97-AF65-F5344CB8AC3E}">
        <p14:creationId xmlns:p14="http://schemas.microsoft.com/office/powerpoint/2010/main" val="21521385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D7BA906-F4C4-0B4B-B66A-D3343A220C5B}"/>
              </a:ext>
            </a:extLst>
          </p:cNvPr>
          <p:cNvSpPr/>
          <p:nvPr/>
        </p:nvSpPr>
        <p:spPr>
          <a:xfrm>
            <a:off x="375593" y="312670"/>
            <a:ext cx="8430877" cy="549152"/>
          </a:xfrm>
          <a:prstGeom prst="rect">
            <a:avLst/>
          </a:prstGeom>
          <a:solidFill>
            <a:srgbClr val="6B74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RISK ASSESSMENT: PRINCIPLES AND POINTS OF FOCUS</a:t>
            </a:r>
          </a:p>
        </p:txBody>
      </p:sp>
      <p:sp>
        <p:nvSpPr>
          <p:cNvPr id="42" name="Rectangle 41">
            <a:extLst>
              <a:ext uri="{FF2B5EF4-FFF2-40B4-BE49-F238E27FC236}">
                <a16:creationId xmlns:a16="http://schemas.microsoft.com/office/drawing/2014/main" id="{38F9807A-F740-0F43-B41B-91B8BF61873E}"/>
              </a:ext>
            </a:extLst>
          </p:cNvPr>
          <p:cNvSpPr/>
          <p:nvPr/>
        </p:nvSpPr>
        <p:spPr>
          <a:xfrm>
            <a:off x="4758501" y="5412287"/>
            <a:ext cx="4043532" cy="344974"/>
          </a:xfrm>
          <a:prstGeom prst="rect">
            <a:avLst/>
          </a:prstGeom>
          <a:noFill/>
          <a:ln w="28575">
            <a:solidFill>
              <a:srgbClr val="9328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PF 9.3 Assesses changes in leadership</a:t>
            </a:r>
          </a:p>
        </p:txBody>
      </p:sp>
      <p:sp>
        <p:nvSpPr>
          <p:cNvPr id="44" name="Rectangle 43">
            <a:extLst>
              <a:ext uri="{FF2B5EF4-FFF2-40B4-BE49-F238E27FC236}">
                <a16:creationId xmlns:a16="http://schemas.microsoft.com/office/drawing/2014/main" id="{56F1978E-D70A-9447-84BD-7C34727E1A79}"/>
              </a:ext>
            </a:extLst>
          </p:cNvPr>
          <p:cNvSpPr/>
          <p:nvPr/>
        </p:nvSpPr>
        <p:spPr>
          <a:xfrm>
            <a:off x="4758501" y="4936687"/>
            <a:ext cx="4043532" cy="335514"/>
          </a:xfrm>
          <a:prstGeom prst="rect">
            <a:avLst/>
          </a:prstGeom>
          <a:noFill/>
          <a:ln w="28575">
            <a:solidFill>
              <a:srgbClr val="9328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PF 9.2 Assesses changes in the business model</a:t>
            </a:r>
          </a:p>
        </p:txBody>
      </p:sp>
      <p:sp>
        <p:nvSpPr>
          <p:cNvPr id="45" name="Rectangle 44">
            <a:extLst>
              <a:ext uri="{FF2B5EF4-FFF2-40B4-BE49-F238E27FC236}">
                <a16:creationId xmlns:a16="http://schemas.microsoft.com/office/drawing/2014/main" id="{A73F2C1D-48B7-7C4A-83C4-B7AC56227E92}"/>
              </a:ext>
            </a:extLst>
          </p:cNvPr>
          <p:cNvSpPr/>
          <p:nvPr/>
        </p:nvSpPr>
        <p:spPr>
          <a:xfrm>
            <a:off x="4758501" y="4486287"/>
            <a:ext cx="4043532" cy="310314"/>
          </a:xfrm>
          <a:prstGeom prst="rect">
            <a:avLst/>
          </a:prstGeom>
          <a:noFill/>
          <a:ln w="28575">
            <a:solidFill>
              <a:srgbClr val="9328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PF 9.1 Assesses changes in the external environment</a:t>
            </a:r>
          </a:p>
        </p:txBody>
      </p:sp>
      <p:sp>
        <p:nvSpPr>
          <p:cNvPr id="41" name="Rectangle 40">
            <a:extLst>
              <a:ext uri="{FF2B5EF4-FFF2-40B4-BE49-F238E27FC236}">
                <a16:creationId xmlns:a16="http://schemas.microsoft.com/office/drawing/2014/main" id="{142B4DD7-0248-D245-95C9-763D4BC76BD5}"/>
              </a:ext>
            </a:extLst>
          </p:cNvPr>
          <p:cNvSpPr/>
          <p:nvPr/>
        </p:nvSpPr>
        <p:spPr>
          <a:xfrm>
            <a:off x="4755414" y="3840341"/>
            <a:ext cx="4043531" cy="506154"/>
          </a:xfrm>
          <a:prstGeom prst="rect">
            <a:avLst/>
          </a:prstGeom>
          <a:noFill/>
          <a:ln w="28575">
            <a:solidFill>
              <a:srgbClr val="6B74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The organization identifies and assesses changes that could significantly impact the system of internal control</a:t>
            </a:r>
          </a:p>
        </p:txBody>
      </p:sp>
      <p:sp>
        <p:nvSpPr>
          <p:cNvPr id="55" name="Oval 54">
            <a:extLst>
              <a:ext uri="{FF2B5EF4-FFF2-40B4-BE49-F238E27FC236}">
                <a16:creationId xmlns:a16="http://schemas.microsoft.com/office/drawing/2014/main" id="{40C0CAAA-96A8-4343-9549-B766FF7198C1}"/>
              </a:ext>
            </a:extLst>
          </p:cNvPr>
          <p:cNvSpPr/>
          <p:nvPr/>
        </p:nvSpPr>
        <p:spPr>
          <a:xfrm>
            <a:off x="4656025" y="3727136"/>
            <a:ext cx="215567" cy="21556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9</a:t>
            </a:r>
          </a:p>
        </p:txBody>
      </p:sp>
      <p:sp>
        <p:nvSpPr>
          <p:cNvPr id="9" name="Rectangle 8">
            <a:extLst>
              <a:ext uri="{FF2B5EF4-FFF2-40B4-BE49-F238E27FC236}">
                <a16:creationId xmlns:a16="http://schemas.microsoft.com/office/drawing/2014/main" id="{58CA716C-1A1F-9F4C-84F3-28DB75944601}"/>
              </a:ext>
            </a:extLst>
          </p:cNvPr>
          <p:cNvSpPr/>
          <p:nvPr/>
        </p:nvSpPr>
        <p:spPr>
          <a:xfrm>
            <a:off x="350814" y="1963934"/>
            <a:ext cx="1851656" cy="513929"/>
          </a:xfrm>
          <a:prstGeom prst="rect">
            <a:avLst/>
          </a:prstGeom>
          <a:noFill/>
          <a:ln w="28575">
            <a:solidFill>
              <a:srgbClr val="9328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PF 6.1 Operations objectives</a:t>
            </a:r>
          </a:p>
        </p:txBody>
      </p:sp>
      <p:sp>
        <p:nvSpPr>
          <p:cNvPr id="13" name="Rectangle 12">
            <a:extLst>
              <a:ext uri="{FF2B5EF4-FFF2-40B4-BE49-F238E27FC236}">
                <a16:creationId xmlns:a16="http://schemas.microsoft.com/office/drawing/2014/main" id="{068D426B-74F9-2340-9CB8-F5E448CAEA04}"/>
              </a:ext>
            </a:extLst>
          </p:cNvPr>
          <p:cNvSpPr/>
          <p:nvPr/>
        </p:nvSpPr>
        <p:spPr>
          <a:xfrm>
            <a:off x="358949" y="2642958"/>
            <a:ext cx="1851657" cy="627150"/>
          </a:xfrm>
          <a:prstGeom prst="rect">
            <a:avLst/>
          </a:prstGeom>
          <a:noFill/>
          <a:ln w="28575">
            <a:solidFill>
              <a:srgbClr val="9328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PF 6.3 Internal reporting objectives</a:t>
            </a:r>
          </a:p>
        </p:txBody>
      </p:sp>
      <p:sp>
        <p:nvSpPr>
          <p:cNvPr id="14" name="Rectangle 13">
            <a:extLst>
              <a:ext uri="{FF2B5EF4-FFF2-40B4-BE49-F238E27FC236}">
                <a16:creationId xmlns:a16="http://schemas.microsoft.com/office/drawing/2014/main" id="{29EC54AC-4A7A-6343-81B9-98FD570F13F2}"/>
              </a:ext>
            </a:extLst>
          </p:cNvPr>
          <p:cNvSpPr/>
          <p:nvPr/>
        </p:nvSpPr>
        <p:spPr>
          <a:xfrm>
            <a:off x="2377066" y="1955290"/>
            <a:ext cx="1930523" cy="513929"/>
          </a:xfrm>
          <a:prstGeom prst="rect">
            <a:avLst/>
          </a:prstGeom>
          <a:noFill/>
          <a:ln w="28575">
            <a:solidFill>
              <a:srgbClr val="9328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PF 6.2  External reporting objectives</a:t>
            </a:r>
          </a:p>
        </p:txBody>
      </p:sp>
      <p:grpSp>
        <p:nvGrpSpPr>
          <p:cNvPr id="6" name="Group 5">
            <a:extLst>
              <a:ext uri="{FF2B5EF4-FFF2-40B4-BE49-F238E27FC236}">
                <a16:creationId xmlns:a16="http://schemas.microsoft.com/office/drawing/2014/main" id="{7BC96155-DD06-F348-B795-367D89028705}"/>
              </a:ext>
            </a:extLst>
          </p:cNvPr>
          <p:cNvGrpSpPr/>
          <p:nvPr/>
        </p:nvGrpSpPr>
        <p:grpSpPr>
          <a:xfrm>
            <a:off x="243031" y="1028943"/>
            <a:ext cx="4064564" cy="760185"/>
            <a:chOff x="243031" y="1057518"/>
            <a:chExt cx="4064564" cy="760185"/>
          </a:xfrm>
        </p:grpSpPr>
        <p:sp>
          <p:nvSpPr>
            <p:cNvPr id="7" name="Rectangle 6">
              <a:extLst>
                <a:ext uri="{FF2B5EF4-FFF2-40B4-BE49-F238E27FC236}">
                  <a16:creationId xmlns:a16="http://schemas.microsoft.com/office/drawing/2014/main" id="{6474B8A5-E97B-0B4C-A9DB-1766FDF4F484}"/>
                </a:ext>
              </a:extLst>
            </p:cNvPr>
            <p:cNvSpPr/>
            <p:nvPr/>
          </p:nvSpPr>
          <p:spPr>
            <a:xfrm>
              <a:off x="350819" y="1166470"/>
              <a:ext cx="3956776" cy="651233"/>
            </a:xfrm>
            <a:prstGeom prst="rect">
              <a:avLst/>
            </a:prstGeom>
            <a:noFill/>
            <a:ln w="28575">
              <a:solidFill>
                <a:srgbClr val="6B74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The organization specifies objectives with sufficient clarity to enable the identification and assessment of risks relating to objectives </a:t>
              </a:r>
            </a:p>
          </p:txBody>
        </p:sp>
        <p:sp>
          <p:nvSpPr>
            <p:cNvPr id="53" name="Oval 52">
              <a:extLst>
                <a:ext uri="{FF2B5EF4-FFF2-40B4-BE49-F238E27FC236}">
                  <a16:creationId xmlns:a16="http://schemas.microsoft.com/office/drawing/2014/main" id="{8B26998D-22D1-BB40-96AB-E2220ADB6788}"/>
                </a:ext>
              </a:extLst>
            </p:cNvPr>
            <p:cNvSpPr/>
            <p:nvPr/>
          </p:nvSpPr>
          <p:spPr>
            <a:xfrm>
              <a:off x="243031" y="1057518"/>
              <a:ext cx="215567" cy="21556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6</a:t>
              </a:r>
            </a:p>
          </p:txBody>
        </p:sp>
      </p:grpSp>
      <p:sp>
        <p:nvSpPr>
          <p:cNvPr id="51" name="Rectangle 50">
            <a:extLst>
              <a:ext uri="{FF2B5EF4-FFF2-40B4-BE49-F238E27FC236}">
                <a16:creationId xmlns:a16="http://schemas.microsoft.com/office/drawing/2014/main" id="{33498390-5D05-4248-8A2A-0103B2869F3C}"/>
              </a:ext>
            </a:extLst>
          </p:cNvPr>
          <p:cNvSpPr/>
          <p:nvPr/>
        </p:nvSpPr>
        <p:spPr>
          <a:xfrm>
            <a:off x="2369797" y="2643890"/>
            <a:ext cx="1937792" cy="617436"/>
          </a:xfrm>
          <a:prstGeom prst="rect">
            <a:avLst/>
          </a:prstGeom>
          <a:noFill/>
          <a:ln w="28575">
            <a:solidFill>
              <a:srgbClr val="9328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PF 6.4 Compliance objectives</a:t>
            </a:r>
          </a:p>
        </p:txBody>
      </p:sp>
      <p:sp>
        <p:nvSpPr>
          <p:cNvPr id="18" name="Rectangle 17">
            <a:extLst>
              <a:ext uri="{FF2B5EF4-FFF2-40B4-BE49-F238E27FC236}">
                <a16:creationId xmlns:a16="http://schemas.microsoft.com/office/drawing/2014/main" id="{00164778-B2A8-574E-B079-3CEA20AE5749}"/>
              </a:ext>
            </a:extLst>
          </p:cNvPr>
          <p:cNvSpPr/>
          <p:nvPr/>
        </p:nvSpPr>
        <p:spPr>
          <a:xfrm>
            <a:off x="4713245" y="1900519"/>
            <a:ext cx="1988103" cy="519319"/>
          </a:xfrm>
          <a:prstGeom prst="rect">
            <a:avLst/>
          </a:prstGeom>
          <a:noFill/>
          <a:ln w="28575">
            <a:solidFill>
              <a:srgbClr val="9328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PF 7.1 Includes organization and main structures</a:t>
            </a:r>
          </a:p>
        </p:txBody>
      </p:sp>
      <p:sp>
        <p:nvSpPr>
          <p:cNvPr id="19" name="Rectangle 18">
            <a:extLst>
              <a:ext uri="{FF2B5EF4-FFF2-40B4-BE49-F238E27FC236}">
                <a16:creationId xmlns:a16="http://schemas.microsoft.com/office/drawing/2014/main" id="{6AB78DEB-CB62-BB44-AF8E-FE907F61793E}"/>
              </a:ext>
            </a:extLst>
          </p:cNvPr>
          <p:cNvSpPr/>
          <p:nvPr/>
        </p:nvSpPr>
        <p:spPr>
          <a:xfrm>
            <a:off x="6818367" y="1906968"/>
            <a:ext cx="1988103" cy="492820"/>
          </a:xfrm>
          <a:prstGeom prst="rect">
            <a:avLst/>
          </a:prstGeom>
          <a:noFill/>
          <a:ln w="28575">
            <a:solidFill>
              <a:srgbClr val="9328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7.2 Analyzes internal and external factors</a:t>
            </a:r>
          </a:p>
        </p:txBody>
      </p:sp>
      <p:sp>
        <p:nvSpPr>
          <p:cNvPr id="20" name="Rectangle 19">
            <a:extLst>
              <a:ext uri="{FF2B5EF4-FFF2-40B4-BE49-F238E27FC236}">
                <a16:creationId xmlns:a16="http://schemas.microsoft.com/office/drawing/2014/main" id="{9F37F4CF-F2D8-034D-A020-A9BF5840C736}"/>
              </a:ext>
            </a:extLst>
          </p:cNvPr>
          <p:cNvSpPr/>
          <p:nvPr/>
        </p:nvSpPr>
        <p:spPr>
          <a:xfrm>
            <a:off x="4713245" y="2544863"/>
            <a:ext cx="1988102" cy="603216"/>
          </a:xfrm>
          <a:prstGeom prst="rect">
            <a:avLst/>
          </a:prstGeom>
          <a:noFill/>
          <a:ln w="28575">
            <a:solidFill>
              <a:srgbClr val="9328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PF 7.3 Involves appropriate levels of management</a:t>
            </a:r>
          </a:p>
        </p:txBody>
      </p:sp>
      <p:sp>
        <p:nvSpPr>
          <p:cNvPr id="21" name="Rectangle 20">
            <a:extLst>
              <a:ext uri="{FF2B5EF4-FFF2-40B4-BE49-F238E27FC236}">
                <a16:creationId xmlns:a16="http://schemas.microsoft.com/office/drawing/2014/main" id="{3A99A30A-B34E-F346-919F-C9544B21E74C}"/>
              </a:ext>
            </a:extLst>
          </p:cNvPr>
          <p:cNvSpPr/>
          <p:nvPr/>
        </p:nvSpPr>
        <p:spPr>
          <a:xfrm>
            <a:off x="6818367" y="2544863"/>
            <a:ext cx="1988103" cy="594081"/>
          </a:xfrm>
          <a:prstGeom prst="rect">
            <a:avLst/>
          </a:prstGeom>
          <a:noFill/>
          <a:ln w="28575">
            <a:solidFill>
              <a:srgbClr val="9328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PF 7.4 Estimates significance of risks identified</a:t>
            </a:r>
          </a:p>
        </p:txBody>
      </p:sp>
      <p:sp>
        <p:nvSpPr>
          <p:cNvPr id="17" name="Rectangle 16">
            <a:extLst>
              <a:ext uri="{FF2B5EF4-FFF2-40B4-BE49-F238E27FC236}">
                <a16:creationId xmlns:a16="http://schemas.microsoft.com/office/drawing/2014/main" id="{602A79F5-A311-2242-88B6-10FEAA38CFC9}"/>
              </a:ext>
            </a:extLst>
          </p:cNvPr>
          <p:cNvSpPr/>
          <p:nvPr/>
        </p:nvSpPr>
        <p:spPr>
          <a:xfrm>
            <a:off x="4702416" y="1134953"/>
            <a:ext cx="4104054" cy="642731"/>
          </a:xfrm>
          <a:prstGeom prst="rect">
            <a:avLst/>
          </a:prstGeom>
          <a:noFill/>
          <a:ln w="28575">
            <a:solidFill>
              <a:srgbClr val="6B74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The organization identifies risks to the achievement of its objectives across the organization and analyzes risks as a basis for determining how the risks should be managed. </a:t>
            </a:r>
          </a:p>
        </p:txBody>
      </p:sp>
      <p:sp>
        <p:nvSpPr>
          <p:cNvPr id="56" name="Oval 55">
            <a:extLst>
              <a:ext uri="{FF2B5EF4-FFF2-40B4-BE49-F238E27FC236}">
                <a16:creationId xmlns:a16="http://schemas.microsoft.com/office/drawing/2014/main" id="{57DFAF33-E8EE-BA4E-8396-2F7D69F8C698}"/>
              </a:ext>
            </a:extLst>
          </p:cNvPr>
          <p:cNvSpPr/>
          <p:nvPr/>
        </p:nvSpPr>
        <p:spPr>
          <a:xfrm>
            <a:off x="4605461" y="1028943"/>
            <a:ext cx="215567" cy="21556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7</a:t>
            </a:r>
          </a:p>
        </p:txBody>
      </p:sp>
      <p:sp>
        <p:nvSpPr>
          <p:cNvPr id="64" name="Rectangle 63">
            <a:extLst>
              <a:ext uri="{FF2B5EF4-FFF2-40B4-BE49-F238E27FC236}">
                <a16:creationId xmlns:a16="http://schemas.microsoft.com/office/drawing/2014/main" id="{8F5BA2AF-F5C7-3C4E-98F7-8319859F08D2}"/>
              </a:ext>
            </a:extLst>
          </p:cNvPr>
          <p:cNvSpPr/>
          <p:nvPr/>
        </p:nvSpPr>
        <p:spPr>
          <a:xfrm>
            <a:off x="4713245" y="3276965"/>
            <a:ext cx="4093225" cy="371057"/>
          </a:xfrm>
          <a:prstGeom prst="rect">
            <a:avLst/>
          </a:prstGeom>
          <a:noFill/>
          <a:ln w="28575">
            <a:solidFill>
              <a:srgbClr val="9328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PF 7.5 Determines how to respond to risks</a:t>
            </a:r>
          </a:p>
        </p:txBody>
      </p:sp>
      <p:grpSp>
        <p:nvGrpSpPr>
          <p:cNvPr id="22" name="Group 21">
            <a:extLst>
              <a:ext uri="{FF2B5EF4-FFF2-40B4-BE49-F238E27FC236}">
                <a16:creationId xmlns:a16="http://schemas.microsoft.com/office/drawing/2014/main" id="{54214643-F7A7-0C41-9D04-B69906139CAF}"/>
              </a:ext>
            </a:extLst>
          </p:cNvPr>
          <p:cNvGrpSpPr/>
          <p:nvPr/>
        </p:nvGrpSpPr>
        <p:grpSpPr>
          <a:xfrm>
            <a:off x="302464" y="3432827"/>
            <a:ext cx="4053485" cy="2304006"/>
            <a:chOff x="278510" y="3817689"/>
            <a:chExt cx="4053485" cy="2304006"/>
          </a:xfrm>
        </p:grpSpPr>
        <p:grpSp>
          <p:nvGrpSpPr>
            <p:cNvPr id="11" name="Group 10">
              <a:extLst>
                <a:ext uri="{FF2B5EF4-FFF2-40B4-BE49-F238E27FC236}">
                  <a16:creationId xmlns:a16="http://schemas.microsoft.com/office/drawing/2014/main" id="{F75F0204-FA7C-9D45-884F-D3A82E3AFEDF}"/>
                </a:ext>
              </a:extLst>
            </p:cNvPr>
            <p:cNvGrpSpPr/>
            <p:nvPr/>
          </p:nvGrpSpPr>
          <p:grpSpPr>
            <a:xfrm>
              <a:off x="278510" y="3817689"/>
              <a:ext cx="4042062" cy="884461"/>
              <a:chOff x="278510" y="3817689"/>
              <a:chExt cx="4042062" cy="884461"/>
            </a:xfrm>
          </p:grpSpPr>
          <p:sp>
            <p:nvSpPr>
              <p:cNvPr id="25" name="Rectangle 24">
                <a:extLst>
                  <a:ext uri="{FF2B5EF4-FFF2-40B4-BE49-F238E27FC236}">
                    <a16:creationId xmlns:a16="http://schemas.microsoft.com/office/drawing/2014/main" id="{26864D17-01A6-D340-8041-6A9B59A69E9E}"/>
                  </a:ext>
                </a:extLst>
              </p:cNvPr>
              <p:cNvSpPr/>
              <p:nvPr/>
            </p:nvSpPr>
            <p:spPr>
              <a:xfrm>
                <a:off x="369460" y="3914256"/>
                <a:ext cx="3951112" cy="787894"/>
              </a:xfrm>
              <a:prstGeom prst="rect">
                <a:avLst/>
              </a:prstGeom>
              <a:noFill/>
              <a:ln w="28575">
                <a:solidFill>
                  <a:srgbClr val="6B74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The organization considers the potential for fraud in assessing risks to the achievement of objectives.</a:t>
                </a:r>
              </a:p>
            </p:txBody>
          </p:sp>
          <p:sp>
            <p:nvSpPr>
              <p:cNvPr id="54" name="Oval 53">
                <a:extLst>
                  <a:ext uri="{FF2B5EF4-FFF2-40B4-BE49-F238E27FC236}">
                    <a16:creationId xmlns:a16="http://schemas.microsoft.com/office/drawing/2014/main" id="{0C801CE5-D3E7-5E4D-8EB7-8BCE94203D77}"/>
                  </a:ext>
                </a:extLst>
              </p:cNvPr>
              <p:cNvSpPr/>
              <p:nvPr/>
            </p:nvSpPr>
            <p:spPr>
              <a:xfrm>
                <a:off x="278510" y="3817689"/>
                <a:ext cx="215567" cy="21556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8</a:t>
                </a:r>
              </a:p>
            </p:txBody>
          </p:sp>
        </p:grpSp>
        <p:sp>
          <p:nvSpPr>
            <p:cNvPr id="65" name="Rectangle 64">
              <a:extLst>
                <a:ext uri="{FF2B5EF4-FFF2-40B4-BE49-F238E27FC236}">
                  <a16:creationId xmlns:a16="http://schemas.microsoft.com/office/drawing/2014/main" id="{1DEBB67D-D2F9-F246-A606-9FBF63050A6B}"/>
                </a:ext>
              </a:extLst>
            </p:cNvPr>
            <p:cNvSpPr/>
            <p:nvPr/>
          </p:nvSpPr>
          <p:spPr>
            <a:xfrm>
              <a:off x="383355" y="5624165"/>
              <a:ext cx="1819114" cy="497530"/>
            </a:xfrm>
            <a:prstGeom prst="rect">
              <a:avLst/>
            </a:prstGeom>
            <a:noFill/>
            <a:ln w="28575">
              <a:solidFill>
                <a:srgbClr val="9328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PF 8.3 Assesses opportunities</a:t>
              </a:r>
            </a:p>
          </p:txBody>
        </p:sp>
        <p:sp>
          <p:nvSpPr>
            <p:cNvPr id="66" name="Rectangle 65">
              <a:extLst>
                <a:ext uri="{FF2B5EF4-FFF2-40B4-BE49-F238E27FC236}">
                  <a16:creationId xmlns:a16="http://schemas.microsoft.com/office/drawing/2014/main" id="{DC846885-A537-E44F-B66D-8924F1966E59}"/>
                </a:ext>
              </a:extLst>
            </p:cNvPr>
            <p:cNvSpPr/>
            <p:nvPr/>
          </p:nvSpPr>
          <p:spPr>
            <a:xfrm>
              <a:off x="2319490" y="5624165"/>
              <a:ext cx="2001082" cy="497530"/>
            </a:xfrm>
            <a:prstGeom prst="rect">
              <a:avLst/>
            </a:prstGeom>
            <a:noFill/>
            <a:ln w="28575">
              <a:solidFill>
                <a:srgbClr val="9328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PF 8.4 Assesses attitudes and rationalizations</a:t>
              </a:r>
            </a:p>
          </p:txBody>
        </p:sp>
        <p:sp>
          <p:nvSpPr>
            <p:cNvPr id="67" name="Rectangle 66">
              <a:extLst>
                <a:ext uri="{FF2B5EF4-FFF2-40B4-BE49-F238E27FC236}">
                  <a16:creationId xmlns:a16="http://schemas.microsoft.com/office/drawing/2014/main" id="{3B9FE32A-EC95-4346-B9FA-03D75D85054E}"/>
                </a:ext>
              </a:extLst>
            </p:cNvPr>
            <p:cNvSpPr/>
            <p:nvPr/>
          </p:nvSpPr>
          <p:spPr>
            <a:xfrm>
              <a:off x="2319490" y="4913191"/>
              <a:ext cx="2012505" cy="506154"/>
            </a:xfrm>
            <a:prstGeom prst="rect">
              <a:avLst/>
            </a:prstGeom>
            <a:noFill/>
            <a:ln w="28575">
              <a:solidFill>
                <a:srgbClr val="9328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8.2 Assesses incentives and pressures</a:t>
              </a:r>
            </a:p>
          </p:txBody>
        </p:sp>
        <p:sp>
          <p:nvSpPr>
            <p:cNvPr id="68" name="Rectangle 67">
              <a:extLst>
                <a:ext uri="{FF2B5EF4-FFF2-40B4-BE49-F238E27FC236}">
                  <a16:creationId xmlns:a16="http://schemas.microsoft.com/office/drawing/2014/main" id="{B750AE5C-34F7-674E-9245-AA2D4F8206DC}"/>
                </a:ext>
              </a:extLst>
            </p:cNvPr>
            <p:cNvSpPr/>
            <p:nvPr/>
          </p:nvSpPr>
          <p:spPr>
            <a:xfrm>
              <a:off x="383354" y="4910069"/>
              <a:ext cx="1819115" cy="506154"/>
            </a:xfrm>
            <a:prstGeom prst="rect">
              <a:avLst/>
            </a:prstGeom>
            <a:noFill/>
            <a:ln w="28575">
              <a:solidFill>
                <a:srgbClr val="9328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PF 8.1 Considers various types of fraud</a:t>
              </a:r>
            </a:p>
          </p:txBody>
        </p:sp>
      </p:grpSp>
    </p:spTree>
    <p:extLst>
      <p:ext uri="{BB962C8B-B14F-4D97-AF65-F5344CB8AC3E}">
        <p14:creationId xmlns:p14="http://schemas.microsoft.com/office/powerpoint/2010/main" val="37945791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Document 19">
            <a:extLst>
              <a:ext uri="{FF2B5EF4-FFF2-40B4-BE49-F238E27FC236}">
                <a16:creationId xmlns:a16="http://schemas.microsoft.com/office/drawing/2014/main" id="{7667D7D0-A40F-6A4C-A41A-BB7914888EE2}"/>
              </a:ext>
            </a:extLst>
          </p:cNvPr>
          <p:cNvSpPr/>
          <p:nvPr/>
        </p:nvSpPr>
        <p:spPr>
          <a:xfrm>
            <a:off x="344672" y="3564401"/>
            <a:ext cx="911483" cy="579464"/>
          </a:xfrm>
          <a:prstGeom prst="flowChartDocument">
            <a:avLst/>
          </a:prstGeom>
          <a:ln w="28575">
            <a:solidFill>
              <a:srgbClr val="6B7428"/>
            </a:solidFill>
          </a:ln>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dirty="0"/>
              <a:t>Budget</a:t>
            </a:r>
          </a:p>
        </p:txBody>
      </p:sp>
      <p:sp>
        <p:nvSpPr>
          <p:cNvPr id="22" name="Rounded Rectangle 21">
            <a:extLst>
              <a:ext uri="{FF2B5EF4-FFF2-40B4-BE49-F238E27FC236}">
                <a16:creationId xmlns:a16="http://schemas.microsoft.com/office/drawing/2014/main" id="{32AD751F-8D2F-3441-A899-EFC5BDDAC0DE}"/>
              </a:ext>
            </a:extLst>
          </p:cNvPr>
          <p:cNvSpPr/>
          <p:nvPr/>
        </p:nvSpPr>
        <p:spPr>
          <a:xfrm>
            <a:off x="2813106" y="1846373"/>
            <a:ext cx="1590105" cy="526632"/>
          </a:xfrm>
          <a:prstGeom prst="roundRect">
            <a:avLst/>
          </a:prstGeom>
          <a:ln w="28575">
            <a:solidFill>
              <a:srgbClr val="6B7428"/>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Considers tolerance for risk </a:t>
            </a:r>
          </a:p>
        </p:txBody>
      </p:sp>
      <p:grpSp>
        <p:nvGrpSpPr>
          <p:cNvPr id="254" name="Group 253">
            <a:extLst>
              <a:ext uri="{FF2B5EF4-FFF2-40B4-BE49-F238E27FC236}">
                <a16:creationId xmlns:a16="http://schemas.microsoft.com/office/drawing/2014/main" id="{DCC993D2-0707-A94C-B6FF-AE2C150106DB}"/>
              </a:ext>
            </a:extLst>
          </p:cNvPr>
          <p:cNvGrpSpPr/>
          <p:nvPr/>
        </p:nvGrpSpPr>
        <p:grpSpPr>
          <a:xfrm>
            <a:off x="1731795" y="238479"/>
            <a:ext cx="5680410" cy="592203"/>
            <a:chOff x="1731795" y="238479"/>
            <a:chExt cx="5680410" cy="592203"/>
          </a:xfrm>
        </p:grpSpPr>
        <p:sp>
          <p:nvSpPr>
            <p:cNvPr id="5" name="Rectangle 4">
              <a:extLst>
                <a:ext uri="{FF2B5EF4-FFF2-40B4-BE49-F238E27FC236}">
                  <a16:creationId xmlns:a16="http://schemas.microsoft.com/office/drawing/2014/main" id="{E5F042CE-3C1A-144F-BE72-AB256EFBACBC}"/>
                </a:ext>
              </a:extLst>
            </p:cNvPr>
            <p:cNvSpPr/>
            <p:nvPr/>
          </p:nvSpPr>
          <p:spPr>
            <a:xfrm>
              <a:off x="1731795" y="238479"/>
              <a:ext cx="5680410" cy="592203"/>
            </a:xfrm>
            <a:prstGeom prst="rect">
              <a:avLst/>
            </a:prstGeom>
            <a:solidFill>
              <a:srgbClr val="6B7428"/>
            </a:solidFill>
            <a:ln w="28575">
              <a:solidFill>
                <a:srgbClr val="6B74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bg1"/>
                  </a:solidFill>
                </a:rPr>
                <a:t>  The organization specifies objectives with sufficient clarity to enable </a:t>
              </a:r>
            </a:p>
            <a:p>
              <a:pPr algn="ctr"/>
              <a:r>
                <a:rPr lang="en-US" sz="1400" b="1" dirty="0">
                  <a:solidFill>
                    <a:schemeClr val="bg1"/>
                  </a:solidFill>
                </a:rPr>
                <a:t>the identification and assessment of risks relating to objectives</a:t>
              </a:r>
            </a:p>
          </p:txBody>
        </p:sp>
        <p:sp>
          <p:nvSpPr>
            <p:cNvPr id="211" name="Oval 210">
              <a:extLst>
                <a:ext uri="{FF2B5EF4-FFF2-40B4-BE49-F238E27FC236}">
                  <a16:creationId xmlns:a16="http://schemas.microsoft.com/office/drawing/2014/main" id="{0D832497-AEB7-B846-A4B1-161873C24A7E}"/>
                </a:ext>
              </a:extLst>
            </p:cNvPr>
            <p:cNvSpPr/>
            <p:nvPr/>
          </p:nvSpPr>
          <p:spPr>
            <a:xfrm>
              <a:off x="1802288" y="341828"/>
              <a:ext cx="215567" cy="21556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6</a:t>
              </a:r>
            </a:p>
          </p:txBody>
        </p:sp>
      </p:grpSp>
      <p:sp>
        <p:nvSpPr>
          <p:cNvPr id="13" name="Oval 12">
            <a:extLst>
              <a:ext uri="{FF2B5EF4-FFF2-40B4-BE49-F238E27FC236}">
                <a16:creationId xmlns:a16="http://schemas.microsoft.com/office/drawing/2014/main" id="{878B6ACE-0A8F-3340-ABA0-DA1145D10A32}"/>
              </a:ext>
            </a:extLst>
          </p:cNvPr>
          <p:cNvSpPr/>
          <p:nvPr/>
        </p:nvSpPr>
        <p:spPr>
          <a:xfrm>
            <a:off x="125858" y="856672"/>
            <a:ext cx="1891997" cy="1304877"/>
          </a:xfrm>
          <a:prstGeom prst="ellipse">
            <a:avLst/>
          </a:prstGeom>
          <a:gradFill flip="none" rotWithShape="1">
            <a:gsLst>
              <a:gs pos="0">
                <a:srgbClr val="9B55CE">
                  <a:tint val="66000"/>
                  <a:satMod val="160000"/>
                </a:srgbClr>
              </a:gs>
              <a:gs pos="0">
                <a:srgbClr val="9B55CE">
                  <a:tint val="44500"/>
                  <a:satMod val="160000"/>
                </a:srgbClr>
              </a:gs>
              <a:gs pos="100000">
                <a:srgbClr val="9B55CE">
                  <a:tint val="23500"/>
                  <a:satMod val="160000"/>
                </a:srgbClr>
              </a:gs>
            </a:gsLst>
            <a:lin ang="0" scaled="1"/>
            <a:tileRect/>
          </a:gra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b="1" dirty="0">
                <a:solidFill>
                  <a:schemeClr val="tx1"/>
                </a:solidFill>
              </a:rPr>
              <a:t>PF 6.1 Operations objectives</a:t>
            </a:r>
          </a:p>
        </p:txBody>
      </p:sp>
      <p:sp>
        <p:nvSpPr>
          <p:cNvPr id="14" name="Rounded Rectangle 13">
            <a:extLst>
              <a:ext uri="{FF2B5EF4-FFF2-40B4-BE49-F238E27FC236}">
                <a16:creationId xmlns:a16="http://schemas.microsoft.com/office/drawing/2014/main" id="{4067CBC1-B7C6-CA45-8F17-56A1AFCBBCF9}"/>
              </a:ext>
            </a:extLst>
          </p:cNvPr>
          <p:cNvSpPr/>
          <p:nvPr/>
        </p:nvSpPr>
        <p:spPr>
          <a:xfrm>
            <a:off x="2616637" y="984797"/>
            <a:ext cx="1349767" cy="713943"/>
          </a:xfrm>
          <a:prstGeom prst="roundRect">
            <a:avLst/>
          </a:prstGeom>
          <a:ln w="28575">
            <a:solidFill>
              <a:srgbClr val="6B7428"/>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Reflects management choices  </a:t>
            </a:r>
          </a:p>
        </p:txBody>
      </p:sp>
      <p:sp>
        <p:nvSpPr>
          <p:cNvPr id="18" name="Rounded Rectangle 17">
            <a:extLst>
              <a:ext uri="{FF2B5EF4-FFF2-40B4-BE49-F238E27FC236}">
                <a16:creationId xmlns:a16="http://schemas.microsoft.com/office/drawing/2014/main" id="{A927796C-E0A6-2C4C-AFAC-E64C46241C93}"/>
              </a:ext>
            </a:extLst>
          </p:cNvPr>
          <p:cNvSpPr/>
          <p:nvPr/>
        </p:nvSpPr>
        <p:spPr>
          <a:xfrm>
            <a:off x="127719" y="2491261"/>
            <a:ext cx="1378159" cy="802338"/>
          </a:xfrm>
          <a:prstGeom prst="roundRect">
            <a:avLst/>
          </a:prstGeom>
          <a:ln w="28575">
            <a:solidFill>
              <a:srgbClr val="6B7428"/>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The basis for committing resources</a:t>
            </a:r>
          </a:p>
        </p:txBody>
      </p:sp>
      <p:sp>
        <p:nvSpPr>
          <p:cNvPr id="19" name="Rounded Rectangle 18">
            <a:extLst>
              <a:ext uri="{FF2B5EF4-FFF2-40B4-BE49-F238E27FC236}">
                <a16:creationId xmlns:a16="http://schemas.microsoft.com/office/drawing/2014/main" id="{33892169-A99A-1249-B95F-C7407991C239}"/>
              </a:ext>
            </a:extLst>
          </p:cNvPr>
          <p:cNvSpPr/>
          <p:nvPr/>
        </p:nvSpPr>
        <p:spPr>
          <a:xfrm>
            <a:off x="1652675" y="2714431"/>
            <a:ext cx="1378027" cy="992999"/>
          </a:xfrm>
          <a:prstGeom prst="roundRect">
            <a:avLst/>
          </a:prstGeom>
          <a:ln w="28575">
            <a:solidFill>
              <a:srgbClr val="6B7428"/>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Includes operations and financial performance</a:t>
            </a:r>
          </a:p>
        </p:txBody>
      </p:sp>
      <p:grpSp>
        <p:nvGrpSpPr>
          <p:cNvPr id="174" name="Group 173">
            <a:extLst>
              <a:ext uri="{FF2B5EF4-FFF2-40B4-BE49-F238E27FC236}">
                <a16:creationId xmlns:a16="http://schemas.microsoft.com/office/drawing/2014/main" id="{FC079B4D-902D-6942-970F-7979B27234EE}"/>
              </a:ext>
            </a:extLst>
          </p:cNvPr>
          <p:cNvGrpSpPr/>
          <p:nvPr/>
        </p:nvGrpSpPr>
        <p:grpSpPr>
          <a:xfrm>
            <a:off x="3388451" y="2738000"/>
            <a:ext cx="1064226" cy="974494"/>
            <a:chOff x="3370930" y="2663910"/>
            <a:chExt cx="1064226" cy="974494"/>
          </a:xfrm>
        </p:grpSpPr>
        <p:sp>
          <p:nvSpPr>
            <p:cNvPr id="21" name="Document 20">
              <a:extLst>
                <a:ext uri="{FF2B5EF4-FFF2-40B4-BE49-F238E27FC236}">
                  <a16:creationId xmlns:a16="http://schemas.microsoft.com/office/drawing/2014/main" id="{C4AC72B5-5714-A548-8484-0595113E0D39}"/>
                </a:ext>
              </a:extLst>
            </p:cNvPr>
            <p:cNvSpPr/>
            <p:nvPr/>
          </p:nvSpPr>
          <p:spPr>
            <a:xfrm>
              <a:off x="3370930" y="2663910"/>
              <a:ext cx="911483" cy="579464"/>
            </a:xfrm>
            <a:prstGeom prst="flowChartDocument">
              <a:avLst/>
            </a:prstGeom>
            <a:ln w="28575">
              <a:solidFill>
                <a:srgbClr val="6B7428"/>
              </a:solidFill>
            </a:ln>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dirty="0"/>
                <a:t>Targets</a:t>
              </a:r>
            </a:p>
          </p:txBody>
        </p:sp>
        <p:sp>
          <p:nvSpPr>
            <p:cNvPr id="23" name="Document 22">
              <a:extLst>
                <a:ext uri="{FF2B5EF4-FFF2-40B4-BE49-F238E27FC236}">
                  <a16:creationId xmlns:a16="http://schemas.microsoft.com/office/drawing/2014/main" id="{5C22BA95-B297-4E4C-AD4D-62702F1D6A5B}"/>
                </a:ext>
              </a:extLst>
            </p:cNvPr>
            <p:cNvSpPr/>
            <p:nvPr/>
          </p:nvSpPr>
          <p:spPr>
            <a:xfrm>
              <a:off x="3523673" y="3058940"/>
              <a:ext cx="911483" cy="579464"/>
            </a:xfrm>
            <a:prstGeom prst="flowChartDocument">
              <a:avLst/>
            </a:prstGeom>
            <a:ln w="28575">
              <a:solidFill>
                <a:srgbClr val="6B7428"/>
              </a:solidFill>
            </a:ln>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dirty="0"/>
                <a:t>KPIs</a:t>
              </a:r>
            </a:p>
          </p:txBody>
        </p:sp>
      </p:grpSp>
      <p:cxnSp>
        <p:nvCxnSpPr>
          <p:cNvPr id="6" name="Straight Arrow Connector 5">
            <a:extLst>
              <a:ext uri="{FF2B5EF4-FFF2-40B4-BE49-F238E27FC236}">
                <a16:creationId xmlns:a16="http://schemas.microsoft.com/office/drawing/2014/main" id="{79D60B1C-0F9B-6F40-B341-4DB8E36DD579}"/>
              </a:ext>
            </a:extLst>
          </p:cNvPr>
          <p:cNvCxnSpPr>
            <a:cxnSpLocks/>
            <a:stCxn id="13" idx="6"/>
            <a:endCxn id="14" idx="1"/>
          </p:cNvCxnSpPr>
          <p:nvPr/>
        </p:nvCxnSpPr>
        <p:spPr>
          <a:xfrm flipV="1">
            <a:off x="2017855" y="1341769"/>
            <a:ext cx="598782" cy="16734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39878EA4-29E8-F14E-870A-976D79F86AD6}"/>
              </a:ext>
            </a:extLst>
          </p:cNvPr>
          <p:cNvCxnSpPr>
            <a:cxnSpLocks/>
            <a:stCxn id="13" idx="5"/>
            <a:endCxn id="19" idx="0"/>
          </p:cNvCxnSpPr>
          <p:nvPr/>
        </p:nvCxnSpPr>
        <p:spPr>
          <a:xfrm>
            <a:off x="1740778" y="1970454"/>
            <a:ext cx="600911" cy="74397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7497706F-E4AE-2942-B934-AB604B314FA0}"/>
              </a:ext>
            </a:extLst>
          </p:cNvPr>
          <p:cNvCxnSpPr>
            <a:stCxn id="13" idx="4"/>
            <a:endCxn id="18" idx="0"/>
          </p:cNvCxnSpPr>
          <p:nvPr/>
        </p:nvCxnSpPr>
        <p:spPr>
          <a:xfrm flipH="1">
            <a:off x="816799" y="2161549"/>
            <a:ext cx="255058" cy="32971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50262515-41DD-304B-AAF4-13AEDB248F02}"/>
              </a:ext>
            </a:extLst>
          </p:cNvPr>
          <p:cNvCxnSpPr>
            <a:cxnSpLocks/>
            <a:stCxn id="13" idx="6"/>
            <a:endCxn id="22" idx="1"/>
          </p:cNvCxnSpPr>
          <p:nvPr/>
        </p:nvCxnSpPr>
        <p:spPr>
          <a:xfrm>
            <a:off x="2017855" y="1509111"/>
            <a:ext cx="795251" cy="60057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BD4A2DFB-C8E9-AD4E-BE90-49DE8D8276F6}"/>
              </a:ext>
            </a:extLst>
          </p:cNvPr>
          <p:cNvCxnSpPr>
            <a:stCxn id="18" idx="2"/>
            <a:endCxn id="20" idx="0"/>
          </p:cNvCxnSpPr>
          <p:nvPr/>
        </p:nvCxnSpPr>
        <p:spPr>
          <a:xfrm flipH="1">
            <a:off x="800414" y="3293599"/>
            <a:ext cx="16385" cy="27080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9ABC94D9-D03F-8F45-B24E-43DC40BD7CD5}"/>
              </a:ext>
            </a:extLst>
          </p:cNvPr>
          <p:cNvCxnSpPr>
            <a:cxnSpLocks/>
            <a:stCxn id="19" idx="3"/>
            <a:endCxn id="21" idx="1"/>
          </p:cNvCxnSpPr>
          <p:nvPr/>
        </p:nvCxnSpPr>
        <p:spPr>
          <a:xfrm flipV="1">
            <a:off x="3030702" y="3027732"/>
            <a:ext cx="357749" cy="183199"/>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97" name="Group 196">
            <a:extLst>
              <a:ext uri="{FF2B5EF4-FFF2-40B4-BE49-F238E27FC236}">
                <a16:creationId xmlns:a16="http://schemas.microsoft.com/office/drawing/2014/main" id="{C660B0BC-BD65-D94E-BFE9-5663BA86D49E}"/>
              </a:ext>
            </a:extLst>
          </p:cNvPr>
          <p:cNvGrpSpPr/>
          <p:nvPr/>
        </p:nvGrpSpPr>
        <p:grpSpPr>
          <a:xfrm>
            <a:off x="5086539" y="1081846"/>
            <a:ext cx="3842039" cy="2415242"/>
            <a:chOff x="4979654" y="916719"/>
            <a:chExt cx="3842039" cy="2415242"/>
          </a:xfrm>
        </p:grpSpPr>
        <p:sp>
          <p:nvSpPr>
            <p:cNvPr id="28" name="Rounded Rectangle 27">
              <a:extLst>
                <a:ext uri="{FF2B5EF4-FFF2-40B4-BE49-F238E27FC236}">
                  <a16:creationId xmlns:a16="http://schemas.microsoft.com/office/drawing/2014/main" id="{C28AB254-5E83-C34C-8D9D-93D385BA82EC}"/>
                </a:ext>
              </a:extLst>
            </p:cNvPr>
            <p:cNvSpPr/>
            <p:nvPr/>
          </p:nvSpPr>
          <p:spPr>
            <a:xfrm>
              <a:off x="5359146" y="2427091"/>
              <a:ext cx="1269556" cy="904870"/>
            </a:xfrm>
            <a:prstGeom prst="roundRect">
              <a:avLst/>
            </a:prstGeom>
            <a:ln w="28575">
              <a:solidFill>
                <a:srgbClr val="6B7428"/>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 Reflects the underlying transactions</a:t>
              </a:r>
            </a:p>
          </p:txBody>
        </p:sp>
        <p:sp>
          <p:nvSpPr>
            <p:cNvPr id="15" name="Oval 14">
              <a:extLst>
                <a:ext uri="{FF2B5EF4-FFF2-40B4-BE49-F238E27FC236}">
                  <a16:creationId xmlns:a16="http://schemas.microsoft.com/office/drawing/2014/main" id="{89327C71-1E27-6E4D-906D-A307DF7B7184}"/>
                </a:ext>
              </a:extLst>
            </p:cNvPr>
            <p:cNvSpPr/>
            <p:nvPr/>
          </p:nvSpPr>
          <p:spPr>
            <a:xfrm>
              <a:off x="4979654" y="916719"/>
              <a:ext cx="1891997" cy="1184153"/>
            </a:xfrm>
            <a:prstGeom prst="ellipse">
              <a:avLst/>
            </a:prstGeom>
            <a:gradFill flip="none" rotWithShape="1">
              <a:gsLst>
                <a:gs pos="100000">
                  <a:srgbClr val="9B55CE">
                    <a:tint val="66000"/>
                    <a:satMod val="160000"/>
                  </a:srgbClr>
                </a:gs>
                <a:gs pos="69000">
                  <a:srgbClr val="9B55CE">
                    <a:tint val="44500"/>
                    <a:satMod val="160000"/>
                  </a:srgbClr>
                </a:gs>
                <a:gs pos="0">
                  <a:srgbClr val="9B55CE">
                    <a:tint val="23500"/>
                    <a:satMod val="160000"/>
                  </a:srgbClr>
                </a:gs>
              </a:gsLst>
              <a:lin ang="0" scaled="1"/>
              <a:tileRect/>
            </a:gra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b="1" dirty="0">
                  <a:solidFill>
                    <a:schemeClr val="tx1"/>
                  </a:solidFill>
                </a:rPr>
                <a:t>PF 6.2 External reporting objectives</a:t>
              </a:r>
            </a:p>
          </p:txBody>
        </p:sp>
        <p:sp>
          <p:nvSpPr>
            <p:cNvPr id="24" name="Rounded Rectangle 23">
              <a:extLst>
                <a:ext uri="{FF2B5EF4-FFF2-40B4-BE49-F238E27FC236}">
                  <a16:creationId xmlns:a16="http://schemas.microsoft.com/office/drawing/2014/main" id="{34C7E9BD-6A97-634B-8E8F-F4792F70E97F}"/>
                </a:ext>
              </a:extLst>
            </p:cNvPr>
            <p:cNvSpPr/>
            <p:nvPr/>
          </p:nvSpPr>
          <p:spPr>
            <a:xfrm>
              <a:off x="7248914" y="1055768"/>
              <a:ext cx="1572779" cy="526061"/>
            </a:xfrm>
            <a:prstGeom prst="roundRect">
              <a:avLst/>
            </a:prstGeom>
            <a:ln w="28575">
              <a:solidFill>
                <a:srgbClr val="6B7428"/>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Meets accounting standards</a:t>
              </a:r>
            </a:p>
          </p:txBody>
        </p:sp>
        <p:sp>
          <p:nvSpPr>
            <p:cNvPr id="25" name="Rounded Rectangle 24">
              <a:extLst>
                <a:ext uri="{FF2B5EF4-FFF2-40B4-BE49-F238E27FC236}">
                  <a16:creationId xmlns:a16="http://schemas.microsoft.com/office/drawing/2014/main" id="{EB99902F-3CB0-3F48-9127-F751AE42C740}"/>
                </a:ext>
              </a:extLst>
            </p:cNvPr>
            <p:cNvSpPr/>
            <p:nvPr/>
          </p:nvSpPr>
          <p:spPr>
            <a:xfrm>
              <a:off x="7044003" y="2025120"/>
              <a:ext cx="1149742" cy="592203"/>
            </a:xfrm>
            <a:prstGeom prst="roundRect">
              <a:avLst/>
            </a:prstGeom>
            <a:ln w="28575">
              <a:solidFill>
                <a:srgbClr val="6B7428"/>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Considers materiality</a:t>
              </a:r>
            </a:p>
          </p:txBody>
        </p:sp>
        <p:cxnSp>
          <p:nvCxnSpPr>
            <p:cNvPr id="57" name="Straight Arrow Connector 56">
              <a:extLst>
                <a:ext uri="{FF2B5EF4-FFF2-40B4-BE49-F238E27FC236}">
                  <a16:creationId xmlns:a16="http://schemas.microsoft.com/office/drawing/2014/main" id="{51E19808-D9EC-194B-9014-D71CF619F6A0}"/>
                </a:ext>
              </a:extLst>
            </p:cNvPr>
            <p:cNvCxnSpPr>
              <a:cxnSpLocks/>
              <a:stCxn id="15" idx="6"/>
              <a:endCxn id="24" idx="1"/>
            </p:cNvCxnSpPr>
            <p:nvPr/>
          </p:nvCxnSpPr>
          <p:spPr>
            <a:xfrm flipV="1">
              <a:off x="6871651" y="1318799"/>
              <a:ext cx="377263" cy="18999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4" name="Straight Arrow Connector 63">
              <a:extLst>
                <a:ext uri="{FF2B5EF4-FFF2-40B4-BE49-F238E27FC236}">
                  <a16:creationId xmlns:a16="http://schemas.microsoft.com/office/drawing/2014/main" id="{E91400CC-9195-6848-8367-14DA9CCF7C35}"/>
                </a:ext>
              </a:extLst>
            </p:cNvPr>
            <p:cNvCxnSpPr>
              <a:cxnSpLocks/>
              <a:stCxn id="15" idx="5"/>
              <a:endCxn id="25" idx="1"/>
            </p:cNvCxnSpPr>
            <p:nvPr/>
          </p:nvCxnSpPr>
          <p:spPr>
            <a:xfrm>
              <a:off x="6594574" y="1927457"/>
              <a:ext cx="449429" cy="393765"/>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7" name="Straight Arrow Connector 66">
              <a:extLst>
                <a:ext uri="{FF2B5EF4-FFF2-40B4-BE49-F238E27FC236}">
                  <a16:creationId xmlns:a16="http://schemas.microsoft.com/office/drawing/2014/main" id="{AE9BB7C1-1F03-B64E-8637-D56EA92E1504}"/>
                </a:ext>
              </a:extLst>
            </p:cNvPr>
            <p:cNvCxnSpPr>
              <a:cxnSpLocks/>
              <a:stCxn id="15" idx="4"/>
              <a:endCxn id="28" idx="0"/>
            </p:cNvCxnSpPr>
            <p:nvPr/>
          </p:nvCxnSpPr>
          <p:spPr>
            <a:xfrm>
              <a:off x="5925653" y="2100872"/>
              <a:ext cx="68271" cy="326219"/>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96" name="Group 195">
            <a:extLst>
              <a:ext uri="{FF2B5EF4-FFF2-40B4-BE49-F238E27FC236}">
                <a16:creationId xmlns:a16="http://schemas.microsoft.com/office/drawing/2014/main" id="{30B9B6F7-141D-8445-9C54-DB062817ED46}"/>
              </a:ext>
            </a:extLst>
          </p:cNvPr>
          <p:cNvGrpSpPr/>
          <p:nvPr/>
        </p:nvGrpSpPr>
        <p:grpSpPr>
          <a:xfrm>
            <a:off x="4917028" y="3875048"/>
            <a:ext cx="4014059" cy="2744473"/>
            <a:chOff x="4141495" y="3868604"/>
            <a:chExt cx="4014059" cy="2744473"/>
          </a:xfrm>
        </p:grpSpPr>
        <p:sp>
          <p:nvSpPr>
            <p:cNvPr id="38" name="Oval 37">
              <a:extLst>
                <a:ext uri="{FF2B5EF4-FFF2-40B4-BE49-F238E27FC236}">
                  <a16:creationId xmlns:a16="http://schemas.microsoft.com/office/drawing/2014/main" id="{D4AB4382-8F41-8A40-B2BC-7903FD1B966A}"/>
                </a:ext>
              </a:extLst>
            </p:cNvPr>
            <p:cNvSpPr/>
            <p:nvPr/>
          </p:nvSpPr>
          <p:spPr>
            <a:xfrm>
              <a:off x="4141495" y="3868604"/>
              <a:ext cx="1831965" cy="1304877"/>
            </a:xfrm>
            <a:prstGeom prst="ellipse">
              <a:avLst/>
            </a:prstGeom>
            <a:gradFill flip="none" rotWithShape="1">
              <a:gsLst>
                <a:gs pos="99000">
                  <a:srgbClr val="9B55CE">
                    <a:tint val="66000"/>
                    <a:satMod val="160000"/>
                  </a:srgbClr>
                </a:gs>
                <a:gs pos="75000">
                  <a:srgbClr val="9B55CE">
                    <a:tint val="44500"/>
                    <a:satMod val="160000"/>
                  </a:srgbClr>
                </a:gs>
                <a:gs pos="0">
                  <a:srgbClr val="9B55CE">
                    <a:tint val="23500"/>
                    <a:satMod val="160000"/>
                  </a:srgbClr>
                </a:gs>
              </a:gsLst>
              <a:lin ang="0" scaled="1"/>
              <a:tileRect/>
            </a:gra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b="1" dirty="0">
                  <a:solidFill>
                    <a:schemeClr val="tx1"/>
                  </a:solidFill>
                </a:rPr>
                <a:t>PF 6.4 Compliance objectives</a:t>
              </a:r>
            </a:p>
          </p:txBody>
        </p:sp>
        <p:sp>
          <p:nvSpPr>
            <p:cNvPr id="30" name="Rounded Rectangle 29">
              <a:extLst>
                <a:ext uri="{FF2B5EF4-FFF2-40B4-BE49-F238E27FC236}">
                  <a16:creationId xmlns:a16="http://schemas.microsoft.com/office/drawing/2014/main" id="{FDDC9B33-5796-9A4D-BC1D-02AE5889E15E}"/>
                </a:ext>
              </a:extLst>
            </p:cNvPr>
            <p:cNvSpPr/>
            <p:nvPr/>
          </p:nvSpPr>
          <p:spPr>
            <a:xfrm>
              <a:off x="4422699" y="5489245"/>
              <a:ext cx="1269556" cy="1074159"/>
            </a:xfrm>
            <a:prstGeom prst="roundRect">
              <a:avLst/>
            </a:prstGeom>
            <a:ln w="28575">
              <a:solidFill>
                <a:srgbClr val="6B7428"/>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 Reflects external laws and regulations</a:t>
              </a:r>
            </a:p>
          </p:txBody>
        </p:sp>
        <p:sp>
          <p:nvSpPr>
            <p:cNvPr id="31" name="Rounded Rectangle 30">
              <a:extLst>
                <a:ext uri="{FF2B5EF4-FFF2-40B4-BE49-F238E27FC236}">
                  <a16:creationId xmlns:a16="http://schemas.microsoft.com/office/drawing/2014/main" id="{5EF39C88-B358-1546-99C1-045236FD4CD4}"/>
                </a:ext>
              </a:extLst>
            </p:cNvPr>
            <p:cNvSpPr/>
            <p:nvPr/>
          </p:nvSpPr>
          <p:spPr>
            <a:xfrm>
              <a:off x="6439462" y="4107300"/>
              <a:ext cx="1216260" cy="827483"/>
            </a:xfrm>
            <a:prstGeom prst="roundRect">
              <a:avLst/>
            </a:prstGeom>
            <a:ln w="28575">
              <a:solidFill>
                <a:srgbClr val="6B7428"/>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Considers tolerance for risk </a:t>
              </a:r>
            </a:p>
          </p:txBody>
        </p:sp>
        <p:grpSp>
          <p:nvGrpSpPr>
            <p:cNvPr id="115" name="Group 114">
              <a:extLst>
                <a:ext uri="{FF2B5EF4-FFF2-40B4-BE49-F238E27FC236}">
                  <a16:creationId xmlns:a16="http://schemas.microsoft.com/office/drawing/2014/main" id="{C2061F9B-5DF5-144F-B8C4-9DE401AEA834}"/>
                </a:ext>
              </a:extLst>
            </p:cNvPr>
            <p:cNvGrpSpPr/>
            <p:nvPr/>
          </p:nvGrpSpPr>
          <p:grpSpPr>
            <a:xfrm>
              <a:off x="6418657" y="5338924"/>
              <a:ext cx="1736897" cy="1274153"/>
              <a:chOff x="6361109" y="5127719"/>
              <a:chExt cx="1736897" cy="1274153"/>
            </a:xfrm>
          </p:grpSpPr>
          <p:sp>
            <p:nvSpPr>
              <p:cNvPr id="32" name="Document 31">
                <a:extLst>
                  <a:ext uri="{FF2B5EF4-FFF2-40B4-BE49-F238E27FC236}">
                    <a16:creationId xmlns:a16="http://schemas.microsoft.com/office/drawing/2014/main" id="{72396BFF-10EF-A84E-A7B9-0EFB809BA6F1}"/>
                  </a:ext>
                </a:extLst>
              </p:cNvPr>
              <p:cNvSpPr/>
              <p:nvPr/>
            </p:nvSpPr>
            <p:spPr>
              <a:xfrm>
                <a:off x="6361109" y="5127719"/>
                <a:ext cx="1572778" cy="830862"/>
              </a:xfrm>
              <a:prstGeom prst="flowChartDocument">
                <a:avLst/>
              </a:prstGeom>
              <a:ln w="28575">
                <a:solidFill>
                  <a:srgbClr val="6B7428"/>
                </a:solidFill>
              </a:ln>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dirty="0"/>
                  <a:t>E.g. Environmental standards</a:t>
                </a:r>
              </a:p>
            </p:txBody>
          </p:sp>
          <p:sp>
            <p:nvSpPr>
              <p:cNvPr id="33" name="Document 32">
                <a:extLst>
                  <a:ext uri="{FF2B5EF4-FFF2-40B4-BE49-F238E27FC236}">
                    <a16:creationId xmlns:a16="http://schemas.microsoft.com/office/drawing/2014/main" id="{AE70ECE1-D28C-D444-BA3A-A432466FE3D6}"/>
                  </a:ext>
                </a:extLst>
              </p:cNvPr>
              <p:cNvSpPr/>
              <p:nvPr/>
            </p:nvSpPr>
            <p:spPr>
              <a:xfrm>
                <a:off x="6525229" y="5704063"/>
                <a:ext cx="1572777" cy="697809"/>
              </a:xfrm>
              <a:prstGeom prst="flowChartDocument">
                <a:avLst/>
              </a:prstGeom>
              <a:ln w="28575">
                <a:solidFill>
                  <a:srgbClr val="6B7428"/>
                </a:solidFill>
              </a:ln>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dirty="0"/>
                  <a:t>Competition rules</a:t>
                </a:r>
              </a:p>
            </p:txBody>
          </p:sp>
        </p:grpSp>
        <p:cxnSp>
          <p:nvCxnSpPr>
            <p:cNvPr id="71" name="Straight Arrow Connector 70">
              <a:extLst>
                <a:ext uri="{FF2B5EF4-FFF2-40B4-BE49-F238E27FC236}">
                  <a16:creationId xmlns:a16="http://schemas.microsoft.com/office/drawing/2014/main" id="{52DA99B5-53AD-4443-B39A-88138D895C6E}"/>
                </a:ext>
              </a:extLst>
            </p:cNvPr>
            <p:cNvCxnSpPr>
              <a:cxnSpLocks/>
              <a:stCxn id="32" idx="1"/>
              <a:endCxn id="30" idx="3"/>
            </p:cNvCxnSpPr>
            <p:nvPr/>
          </p:nvCxnSpPr>
          <p:spPr>
            <a:xfrm flipH="1">
              <a:off x="5692255" y="5754355"/>
              <a:ext cx="726402" cy="27197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4" name="Straight Arrow Connector 123">
              <a:extLst>
                <a:ext uri="{FF2B5EF4-FFF2-40B4-BE49-F238E27FC236}">
                  <a16:creationId xmlns:a16="http://schemas.microsoft.com/office/drawing/2014/main" id="{90586A26-0323-FD40-8E05-B81C1F80B3C6}"/>
                </a:ext>
              </a:extLst>
            </p:cNvPr>
            <p:cNvCxnSpPr>
              <a:cxnSpLocks/>
              <a:stCxn id="38" idx="4"/>
              <a:endCxn id="30" idx="0"/>
            </p:cNvCxnSpPr>
            <p:nvPr/>
          </p:nvCxnSpPr>
          <p:spPr>
            <a:xfrm flipH="1">
              <a:off x="5057477" y="5173481"/>
              <a:ext cx="1" cy="31576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5" name="Straight Arrow Connector 124">
              <a:extLst>
                <a:ext uri="{FF2B5EF4-FFF2-40B4-BE49-F238E27FC236}">
                  <a16:creationId xmlns:a16="http://schemas.microsoft.com/office/drawing/2014/main" id="{DA71D34D-3FCC-1844-BC6A-FD7926885994}"/>
                </a:ext>
              </a:extLst>
            </p:cNvPr>
            <p:cNvCxnSpPr>
              <a:cxnSpLocks/>
              <a:stCxn id="38" idx="6"/>
              <a:endCxn id="31" idx="1"/>
            </p:cNvCxnSpPr>
            <p:nvPr/>
          </p:nvCxnSpPr>
          <p:spPr>
            <a:xfrm flipV="1">
              <a:off x="5973460" y="4521042"/>
              <a:ext cx="466002" cy="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216" name="Group 215">
            <a:extLst>
              <a:ext uri="{FF2B5EF4-FFF2-40B4-BE49-F238E27FC236}">
                <a16:creationId xmlns:a16="http://schemas.microsoft.com/office/drawing/2014/main" id="{9FF25E72-B335-5B40-8979-F9E1EFE4E066}"/>
              </a:ext>
            </a:extLst>
          </p:cNvPr>
          <p:cNvGrpSpPr/>
          <p:nvPr/>
        </p:nvGrpSpPr>
        <p:grpSpPr>
          <a:xfrm>
            <a:off x="673324" y="4218949"/>
            <a:ext cx="3577345" cy="2375533"/>
            <a:chOff x="188905" y="4174868"/>
            <a:chExt cx="3577345" cy="2375533"/>
          </a:xfrm>
        </p:grpSpPr>
        <p:sp>
          <p:nvSpPr>
            <p:cNvPr id="16" name="Oval 15">
              <a:extLst>
                <a:ext uri="{FF2B5EF4-FFF2-40B4-BE49-F238E27FC236}">
                  <a16:creationId xmlns:a16="http://schemas.microsoft.com/office/drawing/2014/main" id="{9A759B6A-F3D7-124F-9E9D-44B7BA02ACA9}"/>
                </a:ext>
              </a:extLst>
            </p:cNvPr>
            <p:cNvSpPr/>
            <p:nvPr/>
          </p:nvSpPr>
          <p:spPr>
            <a:xfrm>
              <a:off x="188905" y="4174868"/>
              <a:ext cx="1831965" cy="1304877"/>
            </a:xfrm>
            <a:prstGeom prst="ellipse">
              <a:avLst/>
            </a:prstGeom>
            <a:gradFill flip="none" rotWithShape="1">
              <a:gsLst>
                <a:gs pos="99000">
                  <a:srgbClr val="9B55CE">
                    <a:tint val="66000"/>
                    <a:satMod val="160000"/>
                  </a:srgbClr>
                </a:gs>
                <a:gs pos="75000">
                  <a:srgbClr val="9B55CE">
                    <a:tint val="44500"/>
                    <a:satMod val="160000"/>
                  </a:srgbClr>
                </a:gs>
                <a:gs pos="0">
                  <a:srgbClr val="9B55CE">
                    <a:tint val="23500"/>
                    <a:satMod val="160000"/>
                  </a:srgbClr>
                </a:gs>
              </a:gsLst>
              <a:lin ang="0" scaled="1"/>
              <a:tileRect/>
            </a:gra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b="1" dirty="0">
                  <a:solidFill>
                    <a:schemeClr val="tx1"/>
                  </a:solidFill>
                </a:rPr>
                <a:t>PF 6.3 Internal reporting objectives</a:t>
              </a:r>
            </a:p>
          </p:txBody>
        </p:sp>
        <p:sp>
          <p:nvSpPr>
            <p:cNvPr id="26" name="Rounded Rectangle 25">
              <a:extLst>
                <a:ext uri="{FF2B5EF4-FFF2-40B4-BE49-F238E27FC236}">
                  <a16:creationId xmlns:a16="http://schemas.microsoft.com/office/drawing/2014/main" id="{6748D863-D3BC-0D41-9E96-53ECE1672372}"/>
                </a:ext>
              </a:extLst>
            </p:cNvPr>
            <p:cNvSpPr/>
            <p:nvPr/>
          </p:nvSpPr>
          <p:spPr>
            <a:xfrm>
              <a:off x="334808" y="5743456"/>
              <a:ext cx="1558779" cy="798207"/>
            </a:xfrm>
            <a:prstGeom prst="roundRect">
              <a:avLst/>
            </a:prstGeom>
            <a:ln w="28575">
              <a:solidFill>
                <a:srgbClr val="6B7428"/>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Reflects management choices  </a:t>
              </a:r>
            </a:p>
          </p:txBody>
        </p:sp>
        <p:sp>
          <p:nvSpPr>
            <p:cNvPr id="27" name="Rounded Rectangle 26">
              <a:extLst>
                <a:ext uri="{FF2B5EF4-FFF2-40B4-BE49-F238E27FC236}">
                  <a16:creationId xmlns:a16="http://schemas.microsoft.com/office/drawing/2014/main" id="{DF40C6CD-AA57-7441-9A02-FF3A3B6D2849}"/>
                </a:ext>
              </a:extLst>
            </p:cNvPr>
            <p:cNvSpPr/>
            <p:nvPr/>
          </p:nvSpPr>
          <p:spPr>
            <a:xfrm>
              <a:off x="2496694" y="4465761"/>
              <a:ext cx="1269556" cy="822889"/>
            </a:xfrm>
            <a:prstGeom prst="roundRect">
              <a:avLst/>
            </a:prstGeom>
            <a:ln w="28575">
              <a:solidFill>
                <a:srgbClr val="6B7428"/>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 Reflects the underlying transactions</a:t>
              </a:r>
            </a:p>
          </p:txBody>
        </p:sp>
        <p:sp>
          <p:nvSpPr>
            <p:cNvPr id="29" name="Rounded Rectangle 28">
              <a:extLst>
                <a:ext uri="{FF2B5EF4-FFF2-40B4-BE49-F238E27FC236}">
                  <a16:creationId xmlns:a16="http://schemas.microsoft.com/office/drawing/2014/main" id="{C689370B-388D-D747-982D-746CD2CE660E}"/>
                </a:ext>
              </a:extLst>
            </p:cNvPr>
            <p:cNvSpPr/>
            <p:nvPr/>
          </p:nvSpPr>
          <p:spPr>
            <a:xfrm>
              <a:off x="2309809" y="5541194"/>
              <a:ext cx="1446926" cy="1009207"/>
            </a:xfrm>
            <a:prstGeom prst="roundRect">
              <a:avLst/>
            </a:prstGeom>
            <a:ln w="28575">
              <a:solidFill>
                <a:srgbClr val="6B7428"/>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Considers the precision needed e.g. materiality</a:t>
              </a:r>
            </a:p>
          </p:txBody>
        </p:sp>
        <p:cxnSp>
          <p:nvCxnSpPr>
            <p:cNvPr id="135" name="Straight Arrow Connector 134">
              <a:extLst>
                <a:ext uri="{FF2B5EF4-FFF2-40B4-BE49-F238E27FC236}">
                  <a16:creationId xmlns:a16="http://schemas.microsoft.com/office/drawing/2014/main" id="{D926BF3B-1424-C140-9494-A3458AB175CC}"/>
                </a:ext>
              </a:extLst>
            </p:cNvPr>
            <p:cNvCxnSpPr>
              <a:cxnSpLocks/>
              <a:stCxn id="16" idx="6"/>
              <a:endCxn id="27" idx="1"/>
            </p:cNvCxnSpPr>
            <p:nvPr/>
          </p:nvCxnSpPr>
          <p:spPr>
            <a:xfrm>
              <a:off x="2020870" y="4827307"/>
              <a:ext cx="475824" cy="49899"/>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6" name="Straight Arrow Connector 135">
              <a:extLst>
                <a:ext uri="{FF2B5EF4-FFF2-40B4-BE49-F238E27FC236}">
                  <a16:creationId xmlns:a16="http://schemas.microsoft.com/office/drawing/2014/main" id="{67297D17-7F6D-CE42-B7D9-CE15C784594E}"/>
                </a:ext>
              </a:extLst>
            </p:cNvPr>
            <p:cNvCxnSpPr>
              <a:cxnSpLocks/>
              <a:stCxn id="16" idx="5"/>
              <a:endCxn id="29" idx="1"/>
            </p:cNvCxnSpPr>
            <p:nvPr/>
          </p:nvCxnSpPr>
          <p:spPr>
            <a:xfrm>
              <a:off x="1752585" y="5288650"/>
              <a:ext cx="557224" cy="757148"/>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7" name="Straight Arrow Connector 136">
              <a:extLst>
                <a:ext uri="{FF2B5EF4-FFF2-40B4-BE49-F238E27FC236}">
                  <a16:creationId xmlns:a16="http://schemas.microsoft.com/office/drawing/2014/main" id="{B1C27F6A-513E-8E48-8F0E-9B288C413C77}"/>
                </a:ext>
              </a:extLst>
            </p:cNvPr>
            <p:cNvCxnSpPr>
              <a:cxnSpLocks/>
              <a:stCxn id="16" idx="4"/>
              <a:endCxn id="26" idx="0"/>
            </p:cNvCxnSpPr>
            <p:nvPr/>
          </p:nvCxnSpPr>
          <p:spPr>
            <a:xfrm>
              <a:off x="1104888" y="5479745"/>
              <a:ext cx="9310" cy="26371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9762728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39049A67-0B19-9E4D-BBC1-A0F76BDA745C}"/>
              </a:ext>
            </a:extLst>
          </p:cNvPr>
          <p:cNvSpPr/>
          <p:nvPr/>
        </p:nvSpPr>
        <p:spPr>
          <a:xfrm>
            <a:off x="939800" y="204844"/>
            <a:ext cx="7264399" cy="616747"/>
          </a:xfrm>
          <a:prstGeom prst="rect">
            <a:avLst/>
          </a:prstGeom>
          <a:solidFill>
            <a:srgbClr val="6B7428"/>
          </a:solidFill>
          <a:ln w="28575">
            <a:solidFill>
              <a:srgbClr val="6B74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bg1"/>
                </a:solidFill>
              </a:rPr>
              <a:t>The organization identifies risks to the achievement of its objectives across the </a:t>
            </a:r>
            <a:br>
              <a:rPr lang="en-US" sz="1400" b="1" dirty="0">
                <a:solidFill>
                  <a:schemeClr val="bg1"/>
                </a:solidFill>
              </a:rPr>
            </a:br>
            <a:r>
              <a:rPr lang="en-US" sz="1400" b="1" dirty="0">
                <a:solidFill>
                  <a:schemeClr val="bg1"/>
                </a:solidFill>
              </a:rPr>
              <a:t>organization and analyzes risks as a basis for determining how the risks should be managed. </a:t>
            </a:r>
          </a:p>
        </p:txBody>
      </p:sp>
      <p:sp>
        <p:nvSpPr>
          <p:cNvPr id="17" name="Oval 16">
            <a:extLst>
              <a:ext uri="{FF2B5EF4-FFF2-40B4-BE49-F238E27FC236}">
                <a16:creationId xmlns:a16="http://schemas.microsoft.com/office/drawing/2014/main" id="{607BDF73-2930-1645-9D09-E8DFC4B00A8A}"/>
              </a:ext>
            </a:extLst>
          </p:cNvPr>
          <p:cNvSpPr/>
          <p:nvPr/>
        </p:nvSpPr>
        <p:spPr>
          <a:xfrm>
            <a:off x="1011177" y="251900"/>
            <a:ext cx="215567" cy="21556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7</a:t>
            </a:r>
          </a:p>
        </p:txBody>
      </p:sp>
      <p:sp>
        <p:nvSpPr>
          <p:cNvPr id="20" name="Oval 19">
            <a:extLst>
              <a:ext uri="{FF2B5EF4-FFF2-40B4-BE49-F238E27FC236}">
                <a16:creationId xmlns:a16="http://schemas.microsoft.com/office/drawing/2014/main" id="{6E874B03-A900-D44F-B996-7F2D138B961B}"/>
              </a:ext>
            </a:extLst>
          </p:cNvPr>
          <p:cNvSpPr/>
          <p:nvPr/>
        </p:nvSpPr>
        <p:spPr>
          <a:xfrm>
            <a:off x="170729" y="1081452"/>
            <a:ext cx="1833533" cy="1209676"/>
          </a:xfrm>
          <a:prstGeom prst="ellipse">
            <a:avLst/>
          </a:prstGeom>
          <a:gradFill flip="none" rotWithShape="1">
            <a:gsLst>
              <a:gs pos="0">
                <a:srgbClr val="9B55CE">
                  <a:tint val="66000"/>
                  <a:satMod val="160000"/>
                </a:srgbClr>
              </a:gs>
              <a:gs pos="0">
                <a:srgbClr val="9B55CE">
                  <a:tint val="44500"/>
                  <a:satMod val="160000"/>
                </a:srgbClr>
              </a:gs>
              <a:gs pos="100000">
                <a:srgbClr val="9B55CE">
                  <a:tint val="23500"/>
                  <a:satMod val="160000"/>
                </a:srgbClr>
              </a:gs>
            </a:gsLst>
            <a:lin ang="0" scaled="1"/>
            <a:tileRect/>
          </a:gra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b="1" dirty="0">
                <a:solidFill>
                  <a:schemeClr val="tx1"/>
                </a:solidFill>
              </a:rPr>
              <a:t>PF 7.1 includes organization and main structures</a:t>
            </a:r>
          </a:p>
        </p:txBody>
      </p:sp>
      <p:sp>
        <p:nvSpPr>
          <p:cNvPr id="21" name="Oval 20">
            <a:extLst>
              <a:ext uri="{FF2B5EF4-FFF2-40B4-BE49-F238E27FC236}">
                <a16:creationId xmlns:a16="http://schemas.microsoft.com/office/drawing/2014/main" id="{BEFD44D4-92FF-CA4D-BF8B-F009E3A015B0}"/>
              </a:ext>
            </a:extLst>
          </p:cNvPr>
          <p:cNvSpPr/>
          <p:nvPr/>
        </p:nvSpPr>
        <p:spPr>
          <a:xfrm>
            <a:off x="3976863" y="1020363"/>
            <a:ext cx="1891997" cy="1304877"/>
          </a:xfrm>
          <a:prstGeom prst="ellipse">
            <a:avLst/>
          </a:prstGeom>
          <a:gradFill flip="none" rotWithShape="1">
            <a:gsLst>
              <a:gs pos="0">
                <a:srgbClr val="9B55CE">
                  <a:tint val="66000"/>
                  <a:satMod val="160000"/>
                </a:srgbClr>
              </a:gs>
              <a:gs pos="0">
                <a:srgbClr val="9B55CE">
                  <a:tint val="44500"/>
                  <a:satMod val="160000"/>
                </a:srgbClr>
              </a:gs>
              <a:gs pos="100000">
                <a:srgbClr val="9B55CE">
                  <a:tint val="23500"/>
                  <a:satMod val="160000"/>
                </a:srgbClr>
              </a:gs>
            </a:gsLst>
            <a:lin ang="0" scaled="1"/>
            <a:tileRect/>
          </a:gra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b="1" dirty="0">
                <a:solidFill>
                  <a:schemeClr val="tx1"/>
                </a:solidFill>
              </a:rPr>
              <a:t>PF 7.2 Analyzes internal and External factors</a:t>
            </a:r>
          </a:p>
        </p:txBody>
      </p:sp>
      <p:sp>
        <p:nvSpPr>
          <p:cNvPr id="22" name="Oval 21">
            <a:extLst>
              <a:ext uri="{FF2B5EF4-FFF2-40B4-BE49-F238E27FC236}">
                <a16:creationId xmlns:a16="http://schemas.microsoft.com/office/drawing/2014/main" id="{6ADC24A6-09EE-BD4B-B5F4-57D572FAA00D}"/>
              </a:ext>
            </a:extLst>
          </p:cNvPr>
          <p:cNvSpPr/>
          <p:nvPr/>
        </p:nvSpPr>
        <p:spPr>
          <a:xfrm>
            <a:off x="3995578" y="2428923"/>
            <a:ext cx="1891997" cy="1304877"/>
          </a:xfrm>
          <a:prstGeom prst="ellipse">
            <a:avLst/>
          </a:prstGeom>
          <a:gradFill flip="none" rotWithShape="1">
            <a:gsLst>
              <a:gs pos="0">
                <a:srgbClr val="9B55CE">
                  <a:tint val="66000"/>
                  <a:satMod val="160000"/>
                </a:srgbClr>
              </a:gs>
              <a:gs pos="0">
                <a:srgbClr val="9B55CE">
                  <a:tint val="44500"/>
                  <a:satMod val="160000"/>
                </a:srgbClr>
              </a:gs>
              <a:gs pos="100000">
                <a:srgbClr val="9B55CE">
                  <a:tint val="23500"/>
                  <a:satMod val="160000"/>
                </a:srgbClr>
              </a:gs>
            </a:gsLst>
            <a:lin ang="0" scaled="1"/>
            <a:tileRect/>
          </a:gra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b="1" dirty="0">
                <a:solidFill>
                  <a:schemeClr val="tx1"/>
                </a:solidFill>
              </a:rPr>
              <a:t>PF 7.3 Involves appropriate levels of management</a:t>
            </a:r>
          </a:p>
        </p:txBody>
      </p:sp>
      <p:sp>
        <p:nvSpPr>
          <p:cNvPr id="23" name="Oval 22">
            <a:extLst>
              <a:ext uri="{FF2B5EF4-FFF2-40B4-BE49-F238E27FC236}">
                <a16:creationId xmlns:a16="http://schemas.microsoft.com/office/drawing/2014/main" id="{A8E9530E-405F-FF44-A1A4-CA53A4D254C2}"/>
              </a:ext>
            </a:extLst>
          </p:cNvPr>
          <p:cNvSpPr/>
          <p:nvPr/>
        </p:nvSpPr>
        <p:spPr>
          <a:xfrm>
            <a:off x="1256876" y="3245600"/>
            <a:ext cx="1871255" cy="1127895"/>
          </a:xfrm>
          <a:prstGeom prst="ellipse">
            <a:avLst/>
          </a:prstGeom>
          <a:gradFill flip="none" rotWithShape="1">
            <a:gsLst>
              <a:gs pos="0">
                <a:srgbClr val="9B55CE">
                  <a:tint val="66000"/>
                  <a:satMod val="160000"/>
                </a:srgbClr>
              </a:gs>
              <a:gs pos="0">
                <a:srgbClr val="9B55CE">
                  <a:tint val="44500"/>
                  <a:satMod val="160000"/>
                </a:srgbClr>
              </a:gs>
              <a:gs pos="100000">
                <a:srgbClr val="9B55CE">
                  <a:tint val="23500"/>
                  <a:satMod val="160000"/>
                </a:srgbClr>
              </a:gs>
            </a:gsLst>
            <a:lin ang="0" scaled="1"/>
            <a:tileRect/>
          </a:gra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b="1" dirty="0">
                <a:solidFill>
                  <a:schemeClr val="tx1"/>
                </a:solidFill>
              </a:rPr>
              <a:t>PF 7.4 Estimates significance of risks identified</a:t>
            </a:r>
          </a:p>
        </p:txBody>
      </p:sp>
      <p:sp>
        <p:nvSpPr>
          <p:cNvPr id="24" name="Oval 23">
            <a:extLst>
              <a:ext uri="{FF2B5EF4-FFF2-40B4-BE49-F238E27FC236}">
                <a16:creationId xmlns:a16="http://schemas.microsoft.com/office/drawing/2014/main" id="{C0564CE9-17DE-934E-B6B6-852FB273ECAB}"/>
              </a:ext>
            </a:extLst>
          </p:cNvPr>
          <p:cNvSpPr/>
          <p:nvPr/>
        </p:nvSpPr>
        <p:spPr>
          <a:xfrm>
            <a:off x="4249650" y="3882539"/>
            <a:ext cx="1891997" cy="1304877"/>
          </a:xfrm>
          <a:prstGeom prst="ellipse">
            <a:avLst/>
          </a:prstGeom>
          <a:gradFill flip="none" rotWithShape="1">
            <a:gsLst>
              <a:gs pos="0">
                <a:srgbClr val="9B55CE">
                  <a:tint val="66000"/>
                  <a:satMod val="160000"/>
                </a:srgbClr>
              </a:gs>
              <a:gs pos="0">
                <a:srgbClr val="9B55CE">
                  <a:tint val="44500"/>
                  <a:satMod val="160000"/>
                </a:srgbClr>
              </a:gs>
              <a:gs pos="100000">
                <a:srgbClr val="9B55CE">
                  <a:tint val="23500"/>
                  <a:satMod val="160000"/>
                </a:srgbClr>
              </a:gs>
            </a:gsLst>
            <a:lin ang="0" scaled="1"/>
            <a:tileRect/>
          </a:gra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b="1" dirty="0">
                <a:solidFill>
                  <a:schemeClr val="tx1"/>
                </a:solidFill>
              </a:rPr>
              <a:t>PF 7.5 Determines how to respond to risks</a:t>
            </a:r>
          </a:p>
        </p:txBody>
      </p:sp>
      <p:sp>
        <p:nvSpPr>
          <p:cNvPr id="10" name="Rounded Rectangle 9">
            <a:extLst>
              <a:ext uri="{FF2B5EF4-FFF2-40B4-BE49-F238E27FC236}">
                <a16:creationId xmlns:a16="http://schemas.microsoft.com/office/drawing/2014/main" id="{ABC73BB4-F942-B145-ACAE-5C5693FFEA25}"/>
              </a:ext>
            </a:extLst>
          </p:cNvPr>
          <p:cNvSpPr/>
          <p:nvPr/>
        </p:nvSpPr>
        <p:spPr>
          <a:xfrm>
            <a:off x="6207127" y="2592381"/>
            <a:ext cx="2051773" cy="964571"/>
          </a:xfrm>
          <a:prstGeom prst="roundRect">
            <a:avLst/>
          </a:prstGeom>
          <a:ln w="28575">
            <a:solidFill>
              <a:srgbClr val="6B7428"/>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 The organization ensures that all levels of staff are involved in risk assessment process</a:t>
            </a:r>
          </a:p>
        </p:txBody>
      </p:sp>
      <p:sp>
        <p:nvSpPr>
          <p:cNvPr id="13" name="Rounded Rectangle 12">
            <a:extLst>
              <a:ext uri="{FF2B5EF4-FFF2-40B4-BE49-F238E27FC236}">
                <a16:creationId xmlns:a16="http://schemas.microsoft.com/office/drawing/2014/main" id="{F47F166F-B9FC-5B46-A62B-1882D16A0962}"/>
              </a:ext>
            </a:extLst>
          </p:cNvPr>
          <p:cNvSpPr/>
          <p:nvPr/>
        </p:nvSpPr>
        <p:spPr>
          <a:xfrm>
            <a:off x="241610" y="4541552"/>
            <a:ext cx="3904117" cy="493863"/>
          </a:xfrm>
          <a:prstGeom prst="roundRect">
            <a:avLst/>
          </a:prstGeom>
          <a:ln w="28575">
            <a:solidFill>
              <a:srgbClr val="6B7428"/>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 Identified risks are analyzed using processes that estimate the potential significance of the risk</a:t>
            </a:r>
          </a:p>
        </p:txBody>
      </p:sp>
      <p:sp>
        <p:nvSpPr>
          <p:cNvPr id="14" name="Rounded Rectangle 13">
            <a:extLst>
              <a:ext uri="{FF2B5EF4-FFF2-40B4-BE49-F238E27FC236}">
                <a16:creationId xmlns:a16="http://schemas.microsoft.com/office/drawing/2014/main" id="{739922E7-C3B8-FA49-8275-1B8CC662A320}"/>
              </a:ext>
            </a:extLst>
          </p:cNvPr>
          <p:cNvSpPr/>
          <p:nvPr/>
        </p:nvSpPr>
        <p:spPr>
          <a:xfrm>
            <a:off x="6141647" y="1024758"/>
            <a:ext cx="2051774" cy="1296086"/>
          </a:xfrm>
          <a:prstGeom prst="roundRect">
            <a:avLst/>
          </a:prstGeom>
          <a:ln w="28575">
            <a:solidFill>
              <a:srgbClr val="6B7428"/>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 The organization considers internal and external events that may generate risks and opportunities</a:t>
            </a:r>
          </a:p>
        </p:txBody>
      </p:sp>
      <p:sp>
        <p:nvSpPr>
          <p:cNvPr id="15" name="Rounded Rectangle 14">
            <a:extLst>
              <a:ext uri="{FF2B5EF4-FFF2-40B4-BE49-F238E27FC236}">
                <a16:creationId xmlns:a16="http://schemas.microsoft.com/office/drawing/2014/main" id="{175133E1-1376-5C4B-97C0-361C2FE7F46E}"/>
              </a:ext>
            </a:extLst>
          </p:cNvPr>
          <p:cNvSpPr/>
          <p:nvPr/>
        </p:nvSpPr>
        <p:spPr>
          <a:xfrm>
            <a:off x="885100" y="2540913"/>
            <a:ext cx="1119162" cy="616747"/>
          </a:xfrm>
          <a:prstGeom prst="roundRect">
            <a:avLst/>
          </a:prstGeom>
          <a:ln w="28575">
            <a:solidFill>
              <a:srgbClr val="6B7428"/>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Risks at the entity level </a:t>
            </a:r>
          </a:p>
        </p:txBody>
      </p:sp>
      <p:sp>
        <p:nvSpPr>
          <p:cNvPr id="19" name="Document 18">
            <a:extLst>
              <a:ext uri="{FF2B5EF4-FFF2-40B4-BE49-F238E27FC236}">
                <a16:creationId xmlns:a16="http://schemas.microsoft.com/office/drawing/2014/main" id="{285E5973-B45A-464C-8731-1E19D615635F}"/>
              </a:ext>
            </a:extLst>
          </p:cNvPr>
          <p:cNvSpPr/>
          <p:nvPr/>
        </p:nvSpPr>
        <p:spPr>
          <a:xfrm>
            <a:off x="7539918" y="4214985"/>
            <a:ext cx="914542" cy="616748"/>
          </a:xfrm>
          <a:prstGeom prst="flowChartDocument">
            <a:avLst/>
          </a:prstGeom>
          <a:ln w="28575">
            <a:solidFill>
              <a:srgbClr val="6B7428"/>
            </a:solidFill>
          </a:ln>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dirty="0"/>
              <a:t> RISK REGISTER</a:t>
            </a:r>
          </a:p>
        </p:txBody>
      </p:sp>
      <p:sp>
        <p:nvSpPr>
          <p:cNvPr id="26" name="Rounded Rectangle 25">
            <a:extLst>
              <a:ext uri="{FF2B5EF4-FFF2-40B4-BE49-F238E27FC236}">
                <a16:creationId xmlns:a16="http://schemas.microsoft.com/office/drawing/2014/main" id="{2D9A1FA2-34B7-1248-B546-01DB238653D6}"/>
              </a:ext>
            </a:extLst>
          </p:cNvPr>
          <p:cNvSpPr/>
          <p:nvPr/>
        </p:nvSpPr>
        <p:spPr>
          <a:xfrm>
            <a:off x="7800539" y="5996809"/>
            <a:ext cx="1057837" cy="616747"/>
          </a:xfrm>
          <a:prstGeom prst="roundRect">
            <a:avLst/>
          </a:prstGeom>
          <a:ln w="28575">
            <a:solidFill>
              <a:srgbClr val="6B7428"/>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 CONTROL ACTIVITIES</a:t>
            </a:r>
          </a:p>
        </p:txBody>
      </p:sp>
      <p:sp>
        <p:nvSpPr>
          <p:cNvPr id="27" name="Rounded Rectangle 26">
            <a:extLst>
              <a:ext uri="{FF2B5EF4-FFF2-40B4-BE49-F238E27FC236}">
                <a16:creationId xmlns:a16="http://schemas.microsoft.com/office/drawing/2014/main" id="{F7578269-7E87-974C-8362-81A5E9D88064}"/>
              </a:ext>
            </a:extLst>
          </p:cNvPr>
          <p:cNvSpPr/>
          <p:nvPr/>
        </p:nvSpPr>
        <p:spPr>
          <a:xfrm>
            <a:off x="151874" y="5369283"/>
            <a:ext cx="1315426" cy="1304876"/>
          </a:xfrm>
          <a:prstGeom prst="roundRect">
            <a:avLst/>
          </a:prstGeom>
          <a:ln w="28575">
            <a:solidFill>
              <a:srgbClr val="6B7428"/>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b="1" dirty="0"/>
              <a:t>Likelihood</a:t>
            </a:r>
            <a:r>
              <a:rPr lang="en-US" sz="1400" dirty="0"/>
              <a:t> </a:t>
            </a:r>
            <a:br>
              <a:rPr lang="en-US" sz="1400" dirty="0"/>
            </a:br>
            <a:r>
              <a:rPr lang="en-US" sz="1400" dirty="0"/>
              <a:t>the probability that an event will occur </a:t>
            </a:r>
          </a:p>
        </p:txBody>
      </p:sp>
      <p:sp>
        <p:nvSpPr>
          <p:cNvPr id="28" name="Rounded Rectangle 27">
            <a:extLst>
              <a:ext uri="{FF2B5EF4-FFF2-40B4-BE49-F238E27FC236}">
                <a16:creationId xmlns:a16="http://schemas.microsoft.com/office/drawing/2014/main" id="{1717A05D-575C-6D4B-91A5-A226ED3042B0}"/>
              </a:ext>
            </a:extLst>
          </p:cNvPr>
          <p:cNvSpPr/>
          <p:nvPr/>
        </p:nvSpPr>
        <p:spPr>
          <a:xfrm>
            <a:off x="2269825" y="1090434"/>
            <a:ext cx="1347737" cy="1209676"/>
          </a:xfrm>
          <a:prstGeom prst="roundRect">
            <a:avLst/>
          </a:prstGeom>
          <a:ln w="28575">
            <a:solidFill>
              <a:srgbClr val="6B7428"/>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Risks at different levels of the organization structure</a:t>
            </a:r>
          </a:p>
        </p:txBody>
      </p:sp>
      <p:sp>
        <p:nvSpPr>
          <p:cNvPr id="29" name="Rounded Rectangle 28">
            <a:extLst>
              <a:ext uri="{FF2B5EF4-FFF2-40B4-BE49-F238E27FC236}">
                <a16:creationId xmlns:a16="http://schemas.microsoft.com/office/drawing/2014/main" id="{12F972DE-37ED-1641-B3DF-5313D1D7433C}"/>
              </a:ext>
            </a:extLst>
          </p:cNvPr>
          <p:cNvSpPr/>
          <p:nvPr/>
        </p:nvSpPr>
        <p:spPr>
          <a:xfrm>
            <a:off x="2211613" y="2548062"/>
            <a:ext cx="1482050" cy="616747"/>
          </a:xfrm>
          <a:prstGeom prst="roundRect">
            <a:avLst/>
          </a:prstGeom>
          <a:ln w="28575">
            <a:solidFill>
              <a:srgbClr val="6B7428"/>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Risks at the transaction level </a:t>
            </a:r>
          </a:p>
        </p:txBody>
      </p:sp>
      <p:cxnSp>
        <p:nvCxnSpPr>
          <p:cNvPr id="5" name="Straight Arrow Connector 4">
            <a:extLst>
              <a:ext uri="{FF2B5EF4-FFF2-40B4-BE49-F238E27FC236}">
                <a16:creationId xmlns:a16="http://schemas.microsoft.com/office/drawing/2014/main" id="{D1C25D64-1FA1-1749-B470-E9B52CF6F1E2}"/>
              </a:ext>
            </a:extLst>
          </p:cNvPr>
          <p:cNvCxnSpPr>
            <a:cxnSpLocks/>
          </p:cNvCxnSpPr>
          <p:nvPr/>
        </p:nvCxnSpPr>
        <p:spPr>
          <a:xfrm>
            <a:off x="2036516" y="1686290"/>
            <a:ext cx="265563" cy="898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69B27EDA-72EA-104F-A930-3622632E776B}"/>
              </a:ext>
            </a:extLst>
          </p:cNvPr>
          <p:cNvCxnSpPr>
            <a:cxnSpLocks/>
            <a:stCxn id="28" idx="2"/>
            <a:endCxn id="29" idx="0"/>
          </p:cNvCxnSpPr>
          <p:nvPr/>
        </p:nvCxnSpPr>
        <p:spPr>
          <a:xfrm>
            <a:off x="2943694" y="2300110"/>
            <a:ext cx="8944" cy="24795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72AB0A56-8516-5548-891F-316CF6130550}"/>
              </a:ext>
            </a:extLst>
          </p:cNvPr>
          <p:cNvCxnSpPr>
            <a:cxnSpLocks/>
          </p:cNvCxnSpPr>
          <p:nvPr/>
        </p:nvCxnSpPr>
        <p:spPr>
          <a:xfrm flipH="1">
            <a:off x="1476935" y="2300110"/>
            <a:ext cx="1499013" cy="24080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3" name="Rounded Rectangle 52">
            <a:extLst>
              <a:ext uri="{FF2B5EF4-FFF2-40B4-BE49-F238E27FC236}">
                <a16:creationId xmlns:a16="http://schemas.microsoft.com/office/drawing/2014/main" id="{F3845DDE-4DCE-294B-A63F-13CF0D250206}"/>
              </a:ext>
            </a:extLst>
          </p:cNvPr>
          <p:cNvSpPr/>
          <p:nvPr/>
        </p:nvSpPr>
        <p:spPr>
          <a:xfrm>
            <a:off x="1558922" y="5386526"/>
            <a:ext cx="1315426" cy="1304876"/>
          </a:xfrm>
          <a:prstGeom prst="roundRect">
            <a:avLst/>
          </a:prstGeom>
          <a:ln w="28575">
            <a:solidFill>
              <a:srgbClr val="6B7428"/>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b="1" dirty="0"/>
              <a:t>Impact</a:t>
            </a:r>
            <a:r>
              <a:rPr lang="en-US" sz="1400" dirty="0"/>
              <a:t> </a:t>
            </a:r>
            <a:br>
              <a:rPr lang="en-US" sz="1400" dirty="0"/>
            </a:br>
            <a:r>
              <a:rPr lang="en-US" sz="1400" dirty="0"/>
              <a:t>the consequence if it occurs </a:t>
            </a:r>
          </a:p>
        </p:txBody>
      </p:sp>
      <p:sp>
        <p:nvSpPr>
          <p:cNvPr id="54" name="Rounded Rectangle 53">
            <a:extLst>
              <a:ext uri="{FF2B5EF4-FFF2-40B4-BE49-F238E27FC236}">
                <a16:creationId xmlns:a16="http://schemas.microsoft.com/office/drawing/2014/main" id="{BFA6D6C1-5BB1-E542-BFFC-4D4ACBA87B65}"/>
              </a:ext>
            </a:extLst>
          </p:cNvPr>
          <p:cNvSpPr/>
          <p:nvPr/>
        </p:nvSpPr>
        <p:spPr>
          <a:xfrm>
            <a:off x="2975948" y="5357009"/>
            <a:ext cx="1214168" cy="1304876"/>
          </a:xfrm>
          <a:prstGeom prst="roundRect">
            <a:avLst/>
          </a:prstGeom>
          <a:ln w="28575">
            <a:solidFill>
              <a:srgbClr val="6B7428"/>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b="1" dirty="0"/>
              <a:t>Velocity</a:t>
            </a:r>
            <a:br>
              <a:rPr lang="en-US" sz="1400" b="1" dirty="0"/>
            </a:br>
            <a:r>
              <a:rPr lang="en-US" sz="1400" dirty="0"/>
              <a:t>the pace at which an event happens </a:t>
            </a:r>
          </a:p>
        </p:txBody>
      </p:sp>
      <p:grpSp>
        <p:nvGrpSpPr>
          <p:cNvPr id="63" name="Group 62">
            <a:extLst>
              <a:ext uri="{FF2B5EF4-FFF2-40B4-BE49-F238E27FC236}">
                <a16:creationId xmlns:a16="http://schemas.microsoft.com/office/drawing/2014/main" id="{26B0D9E1-4F0E-1D4B-AD4D-757F28A9DD81}"/>
              </a:ext>
            </a:extLst>
          </p:cNvPr>
          <p:cNvGrpSpPr/>
          <p:nvPr/>
        </p:nvGrpSpPr>
        <p:grpSpPr>
          <a:xfrm>
            <a:off x="5413304" y="4682392"/>
            <a:ext cx="2886833" cy="1921833"/>
            <a:chOff x="4480819" y="4684735"/>
            <a:chExt cx="2886833" cy="1921833"/>
          </a:xfrm>
        </p:grpSpPr>
        <p:sp>
          <p:nvSpPr>
            <p:cNvPr id="61" name="Diamond 60">
              <a:extLst>
                <a:ext uri="{FF2B5EF4-FFF2-40B4-BE49-F238E27FC236}">
                  <a16:creationId xmlns:a16="http://schemas.microsoft.com/office/drawing/2014/main" id="{27E74485-04EE-D743-ABF6-DE8D0B403D80}"/>
                </a:ext>
              </a:extLst>
            </p:cNvPr>
            <p:cNvSpPr/>
            <p:nvPr/>
          </p:nvSpPr>
          <p:spPr>
            <a:xfrm>
              <a:off x="4974530" y="4882013"/>
              <a:ext cx="1855022" cy="1498283"/>
            </a:xfrm>
            <a:prstGeom prst="diamond">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DECISION ON RESPONSE</a:t>
              </a:r>
            </a:p>
          </p:txBody>
        </p:sp>
        <p:sp>
          <p:nvSpPr>
            <p:cNvPr id="58" name="Rounded Rectangle 57">
              <a:extLst>
                <a:ext uri="{FF2B5EF4-FFF2-40B4-BE49-F238E27FC236}">
                  <a16:creationId xmlns:a16="http://schemas.microsoft.com/office/drawing/2014/main" id="{13EB40ED-5E8D-0045-94DF-06F95417192B}"/>
                </a:ext>
              </a:extLst>
            </p:cNvPr>
            <p:cNvSpPr/>
            <p:nvPr/>
          </p:nvSpPr>
          <p:spPr>
            <a:xfrm>
              <a:off x="5369262" y="4684735"/>
              <a:ext cx="999196" cy="616747"/>
            </a:xfrm>
            <a:prstGeom prst="roundRect">
              <a:avLst/>
            </a:prstGeom>
            <a:solidFill>
              <a:schemeClr val="bg1"/>
            </a:solidFill>
            <a:ln w="28575">
              <a:solidFill>
                <a:srgbClr val="6B7428"/>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TRANSFER</a:t>
              </a:r>
              <a:br>
                <a:rPr lang="en-US" sz="1400" dirty="0"/>
              </a:br>
              <a:r>
                <a:rPr lang="en-US" sz="1400" dirty="0"/>
                <a:t>(SHARE) </a:t>
              </a:r>
            </a:p>
          </p:txBody>
        </p:sp>
        <p:sp>
          <p:nvSpPr>
            <p:cNvPr id="56" name="Rounded Rectangle 55">
              <a:extLst>
                <a:ext uri="{FF2B5EF4-FFF2-40B4-BE49-F238E27FC236}">
                  <a16:creationId xmlns:a16="http://schemas.microsoft.com/office/drawing/2014/main" id="{1CE6E540-F8C7-C842-8D22-4240A7646D43}"/>
                </a:ext>
              </a:extLst>
            </p:cNvPr>
            <p:cNvSpPr/>
            <p:nvPr/>
          </p:nvSpPr>
          <p:spPr>
            <a:xfrm>
              <a:off x="4480819" y="5438949"/>
              <a:ext cx="999195" cy="333773"/>
            </a:xfrm>
            <a:prstGeom prst="roundRect">
              <a:avLst/>
            </a:prstGeom>
            <a:solidFill>
              <a:schemeClr val="bg1"/>
            </a:solidFill>
            <a:ln w="28575">
              <a:solidFill>
                <a:srgbClr val="6B7428"/>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AVOID </a:t>
              </a:r>
            </a:p>
          </p:txBody>
        </p:sp>
        <p:sp>
          <p:nvSpPr>
            <p:cNvPr id="57" name="Rounded Rectangle 56">
              <a:extLst>
                <a:ext uri="{FF2B5EF4-FFF2-40B4-BE49-F238E27FC236}">
                  <a16:creationId xmlns:a16="http://schemas.microsoft.com/office/drawing/2014/main" id="{803E35F9-7EF2-6642-B3BC-145818B01D88}"/>
                </a:ext>
              </a:extLst>
            </p:cNvPr>
            <p:cNvSpPr/>
            <p:nvPr/>
          </p:nvSpPr>
          <p:spPr>
            <a:xfrm>
              <a:off x="6368457" y="5453436"/>
              <a:ext cx="999195" cy="355439"/>
            </a:xfrm>
            <a:prstGeom prst="roundRect">
              <a:avLst/>
            </a:prstGeom>
            <a:solidFill>
              <a:schemeClr val="bg1"/>
            </a:solidFill>
            <a:ln w="28575">
              <a:solidFill>
                <a:srgbClr val="6B7428"/>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ACCEPT </a:t>
              </a:r>
            </a:p>
          </p:txBody>
        </p:sp>
        <p:sp>
          <p:nvSpPr>
            <p:cNvPr id="59" name="Rounded Rectangle 58">
              <a:extLst>
                <a:ext uri="{FF2B5EF4-FFF2-40B4-BE49-F238E27FC236}">
                  <a16:creationId xmlns:a16="http://schemas.microsoft.com/office/drawing/2014/main" id="{85C745FD-F345-5B4B-83E5-8885F7AE9478}"/>
                </a:ext>
              </a:extLst>
            </p:cNvPr>
            <p:cNvSpPr/>
            <p:nvPr/>
          </p:nvSpPr>
          <p:spPr>
            <a:xfrm>
              <a:off x="5383966" y="5989821"/>
              <a:ext cx="999196" cy="616747"/>
            </a:xfrm>
            <a:prstGeom prst="roundRect">
              <a:avLst/>
            </a:prstGeom>
            <a:solidFill>
              <a:schemeClr val="bg1"/>
            </a:solidFill>
            <a:ln w="28575">
              <a:solidFill>
                <a:srgbClr val="6B7428"/>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CONTROL</a:t>
              </a:r>
              <a:br>
                <a:rPr lang="en-US" sz="1400" dirty="0"/>
              </a:br>
              <a:r>
                <a:rPr lang="en-US" sz="1400" dirty="0"/>
                <a:t>(REDUCE)</a:t>
              </a:r>
            </a:p>
          </p:txBody>
        </p:sp>
      </p:grpSp>
      <p:cxnSp>
        <p:nvCxnSpPr>
          <p:cNvPr id="65" name="Straight Arrow Connector 64">
            <a:extLst>
              <a:ext uri="{FF2B5EF4-FFF2-40B4-BE49-F238E27FC236}">
                <a16:creationId xmlns:a16="http://schemas.microsoft.com/office/drawing/2014/main" id="{2F08EE42-7CD6-4A4E-89D4-673AF20171C9}"/>
              </a:ext>
            </a:extLst>
          </p:cNvPr>
          <p:cNvCxnSpPr>
            <a:stCxn id="21" idx="6"/>
            <a:endCxn id="14" idx="1"/>
          </p:cNvCxnSpPr>
          <p:nvPr/>
        </p:nvCxnSpPr>
        <p:spPr>
          <a:xfrm flipV="1">
            <a:off x="5868860" y="1672801"/>
            <a:ext cx="272787" cy="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7" name="Straight Arrow Connector 66">
            <a:extLst>
              <a:ext uri="{FF2B5EF4-FFF2-40B4-BE49-F238E27FC236}">
                <a16:creationId xmlns:a16="http://schemas.microsoft.com/office/drawing/2014/main" id="{9AE1E266-D1B6-8441-AA77-3A2257DBF012}"/>
              </a:ext>
            </a:extLst>
          </p:cNvPr>
          <p:cNvCxnSpPr>
            <a:cxnSpLocks/>
            <a:stCxn id="22" idx="6"/>
            <a:endCxn id="10" idx="1"/>
          </p:cNvCxnSpPr>
          <p:nvPr/>
        </p:nvCxnSpPr>
        <p:spPr>
          <a:xfrm flipV="1">
            <a:off x="5887575" y="3074667"/>
            <a:ext cx="319552" cy="6695"/>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2" name="Straight Arrow Connector 71">
            <a:extLst>
              <a:ext uri="{FF2B5EF4-FFF2-40B4-BE49-F238E27FC236}">
                <a16:creationId xmlns:a16="http://schemas.microsoft.com/office/drawing/2014/main" id="{BC13EE89-16EB-124F-9DF3-0EF46BE0C21A}"/>
              </a:ext>
            </a:extLst>
          </p:cNvPr>
          <p:cNvCxnSpPr>
            <a:stCxn id="24" idx="5"/>
          </p:cNvCxnSpPr>
          <p:nvPr/>
        </p:nvCxnSpPr>
        <p:spPr>
          <a:xfrm>
            <a:off x="5864570" y="4996321"/>
            <a:ext cx="354647" cy="32856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4" name="Straight Arrow Connector 73">
            <a:extLst>
              <a:ext uri="{FF2B5EF4-FFF2-40B4-BE49-F238E27FC236}">
                <a16:creationId xmlns:a16="http://schemas.microsoft.com/office/drawing/2014/main" id="{0AC8F272-D204-E94D-9D0C-6A015140A789}"/>
              </a:ext>
            </a:extLst>
          </p:cNvPr>
          <p:cNvCxnSpPr>
            <a:stCxn id="24" idx="6"/>
            <a:endCxn id="19" idx="1"/>
          </p:cNvCxnSpPr>
          <p:nvPr/>
        </p:nvCxnSpPr>
        <p:spPr>
          <a:xfrm flipV="1">
            <a:off x="6141647" y="4523359"/>
            <a:ext cx="1398271" cy="11619"/>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7" name="Straight Arrow Connector 76">
            <a:extLst>
              <a:ext uri="{FF2B5EF4-FFF2-40B4-BE49-F238E27FC236}">
                <a16:creationId xmlns:a16="http://schemas.microsoft.com/office/drawing/2014/main" id="{61E28EEB-280D-5F4A-9FBD-BFA5E79C71D1}"/>
              </a:ext>
            </a:extLst>
          </p:cNvPr>
          <p:cNvCxnSpPr>
            <a:stCxn id="59" idx="3"/>
            <a:endCxn id="59" idx="3"/>
          </p:cNvCxnSpPr>
          <p:nvPr/>
        </p:nvCxnSpPr>
        <p:spPr>
          <a:xfrm>
            <a:off x="7315647" y="6295852"/>
            <a:ext cx="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9" name="Straight Arrow Connector 78">
            <a:extLst>
              <a:ext uri="{FF2B5EF4-FFF2-40B4-BE49-F238E27FC236}">
                <a16:creationId xmlns:a16="http://schemas.microsoft.com/office/drawing/2014/main" id="{A3AA072B-0128-DC49-9E07-2CD09F5B02CD}"/>
              </a:ext>
            </a:extLst>
          </p:cNvPr>
          <p:cNvCxnSpPr>
            <a:stCxn id="59" idx="3"/>
            <a:endCxn id="26" idx="1"/>
          </p:cNvCxnSpPr>
          <p:nvPr/>
        </p:nvCxnSpPr>
        <p:spPr>
          <a:xfrm>
            <a:off x="7315647" y="6295852"/>
            <a:ext cx="484892" cy="933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2" name="Straight Arrow Connector 81">
            <a:extLst>
              <a:ext uri="{FF2B5EF4-FFF2-40B4-BE49-F238E27FC236}">
                <a16:creationId xmlns:a16="http://schemas.microsoft.com/office/drawing/2014/main" id="{E76ED10D-3A86-AF44-832C-C60446F7C128}"/>
              </a:ext>
            </a:extLst>
          </p:cNvPr>
          <p:cNvCxnSpPr>
            <a:cxnSpLocks/>
            <a:stCxn id="23" idx="4"/>
            <a:endCxn id="13" idx="0"/>
          </p:cNvCxnSpPr>
          <p:nvPr/>
        </p:nvCxnSpPr>
        <p:spPr>
          <a:xfrm>
            <a:off x="2192504" y="4373495"/>
            <a:ext cx="1165" cy="16805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5" name="Straight Arrow Connector 84">
            <a:extLst>
              <a:ext uri="{FF2B5EF4-FFF2-40B4-BE49-F238E27FC236}">
                <a16:creationId xmlns:a16="http://schemas.microsoft.com/office/drawing/2014/main" id="{CFD53086-2C4B-F34B-A1A2-762F5C66FC39}"/>
              </a:ext>
            </a:extLst>
          </p:cNvPr>
          <p:cNvCxnSpPr>
            <a:cxnSpLocks/>
            <a:stCxn id="13" idx="2"/>
            <a:endCxn id="27" idx="0"/>
          </p:cNvCxnSpPr>
          <p:nvPr/>
        </p:nvCxnSpPr>
        <p:spPr>
          <a:xfrm flipH="1">
            <a:off x="809587" y="5035415"/>
            <a:ext cx="1384082" cy="333868"/>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7" name="Straight Arrow Connector 86">
            <a:extLst>
              <a:ext uri="{FF2B5EF4-FFF2-40B4-BE49-F238E27FC236}">
                <a16:creationId xmlns:a16="http://schemas.microsoft.com/office/drawing/2014/main" id="{BCABB020-FF2D-2E45-B176-86CCBE58E4BD}"/>
              </a:ext>
            </a:extLst>
          </p:cNvPr>
          <p:cNvCxnSpPr>
            <a:cxnSpLocks/>
            <a:stCxn id="13" idx="2"/>
            <a:endCxn id="53" idx="0"/>
          </p:cNvCxnSpPr>
          <p:nvPr/>
        </p:nvCxnSpPr>
        <p:spPr>
          <a:xfrm>
            <a:off x="2193669" y="5035415"/>
            <a:ext cx="22966" cy="35111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9" name="Straight Arrow Connector 88">
            <a:extLst>
              <a:ext uri="{FF2B5EF4-FFF2-40B4-BE49-F238E27FC236}">
                <a16:creationId xmlns:a16="http://schemas.microsoft.com/office/drawing/2014/main" id="{D3A2C9A4-4E37-C847-9ACD-706BF57F63FD}"/>
              </a:ext>
            </a:extLst>
          </p:cNvPr>
          <p:cNvCxnSpPr>
            <a:cxnSpLocks/>
            <a:stCxn id="13" idx="2"/>
            <a:endCxn id="54" idx="0"/>
          </p:cNvCxnSpPr>
          <p:nvPr/>
        </p:nvCxnSpPr>
        <p:spPr>
          <a:xfrm>
            <a:off x="2193669" y="5035415"/>
            <a:ext cx="1389363" cy="32159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22724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81C665D-0004-EF48-BAE1-53DA4202BD29}"/>
              </a:ext>
            </a:extLst>
          </p:cNvPr>
          <p:cNvSpPr/>
          <p:nvPr/>
        </p:nvSpPr>
        <p:spPr>
          <a:xfrm>
            <a:off x="2226245" y="234086"/>
            <a:ext cx="4799294" cy="587506"/>
          </a:xfrm>
          <a:prstGeom prst="rect">
            <a:avLst/>
          </a:prstGeom>
          <a:solidFill>
            <a:srgbClr val="6B7428"/>
          </a:solidFill>
          <a:ln w="28575">
            <a:solidFill>
              <a:srgbClr val="6B74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bg1"/>
                </a:solidFill>
              </a:rPr>
              <a:t>The organization considers the potential for fraud </a:t>
            </a:r>
          </a:p>
          <a:p>
            <a:pPr algn="ctr"/>
            <a:r>
              <a:rPr lang="en-US" sz="1400" b="1" dirty="0">
                <a:solidFill>
                  <a:schemeClr val="bg1"/>
                </a:solidFill>
              </a:rPr>
              <a:t>in assessing risks to the achievement of objectives.</a:t>
            </a:r>
          </a:p>
        </p:txBody>
      </p:sp>
      <p:sp>
        <p:nvSpPr>
          <p:cNvPr id="4" name="Oval 3">
            <a:extLst>
              <a:ext uri="{FF2B5EF4-FFF2-40B4-BE49-F238E27FC236}">
                <a16:creationId xmlns:a16="http://schemas.microsoft.com/office/drawing/2014/main" id="{60348901-84EF-A540-A350-88E8F4BC965D}"/>
              </a:ext>
            </a:extLst>
          </p:cNvPr>
          <p:cNvSpPr/>
          <p:nvPr/>
        </p:nvSpPr>
        <p:spPr>
          <a:xfrm>
            <a:off x="2344405" y="316838"/>
            <a:ext cx="215567" cy="21556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8</a:t>
            </a:r>
          </a:p>
        </p:txBody>
      </p:sp>
      <p:sp>
        <p:nvSpPr>
          <p:cNvPr id="9" name="Oval 8">
            <a:extLst>
              <a:ext uri="{FF2B5EF4-FFF2-40B4-BE49-F238E27FC236}">
                <a16:creationId xmlns:a16="http://schemas.microsoft.com/office/drawing/2014/main" id="{126F2650-8E6A-0D4E-B10D-C1D12263529F}"/>
              </a:ext>
            </a:extLst>
          </p:cNvPr>
          <p:cNvSpPr/>
          <p:nvPr/>
        </p:nvSpPr>
        <p:spPr>
          <a:xfrm>
            <a:off x="5535394" y="3889656"/>
            <a:ext cx="1921904" cy="1115671"/>
          </a:xfrm>
          <a:prstGeom prst="ellipse">
            <a:avLst/>
          </a:prstGeom>
          <a:gradFill flip="none" rotWithShape="1">
            <a:gsLst>
              <a:gs pos="0">
                <a:srgbClr val="9B55CE">
                  <a:tint val="66000"/>
                  <a:satMod val="160000"/>
                </a:srgbClr>
              </a:gs>
              <a:gs pos="0">
                <a:srgbClr val="9B55CE">
                  <a:tint val="44500"/>
                  <a:satMod val="160000"/>
                </a:srgbClr>
              </a:gs>
              <a:gs pos="100000">
                <a:srgbClr val="9B55CE">
                  <a:tint val="23500"/>
                  <a:satMod val="160000"/>
                </a:srgbClr>
              </a:gs>
            </a:gsLst>
            <a:lin ang="0" scaled="1"/>
            <a:tileRect/>
          </a:gra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b="1" dirty="0">
                <a:solidFill>
                  <a:schemeClr val="tx1"/>
                </a:solidFill>
              </a:rPr>
              <a:t>PF 8.4 Assesses attitudes and rationalizations</a:t>
            </a:r>
          </a:p>
        </p:txBody>
      </p:sp>
      <p:sp>
        <p:nvSpPr>
          <p:cNvPr id="23" name="Rounded Rectangle 22">
            <a:extLst>
              <a:ext uri="{FF2B5EF4-FFF2-40B4-BE49-F238E27FC236}">
                <a16:creationId xmlns:a16="http://schemas.microsoft.com/office/drawing/2014/main" id="{39870A0D-0836-F145-B197-D2AC06E4F77D}"/>
              </a:ext>
            </a:extLst>
          </p:cNvPr>
          <p:cNvSpPr/>
          <p:nvPr/>
        </p:nvSpPr>
        <p:spPr>
          <a:xfrm>
            <a:off x="5552812" y="5182697"/>
            <a:ext cx="1886839" cy="1560641"/>
          </a:xfrm>
          <a:prstGeom prst="roundRect">
            <a:avLst/>
          </a:prstGeom>
          <a:ln w="28575">
            <a:solidFill>
              <a:srgbClr val="6B7428"/>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 The assessment of fraud risk considers how management and staff might engage in or justify inappropriate actions</a:t>
            </a:r>
          </a:p>
        </p:txBody>
      </p:sp>
      <p:grpSp>
        <p:nvGrpSpPr>
          <p:cNvPr id="63" name="Group 62">
            <a:extLst>
              <a:ext uri="{FF2B5EF4-FFF2-40B4-BE49-F238E27FC236}">
                <a16:creationId xmlns:a16="http://schemas.microsoft.com/office/drawing/2014/main" id="{F6833D3E-6162-E94D-B3AF-DB70E4F4AEF8}"/>
              </a:ext>
            </a:extLst>
          </p:cNvPr>
          <p:cNvGrpSpPr/>
          <p:nvPr/>
        </p:nvGrpSpPr>
        <p:grpSpPr>
          <a:xfrm>
            <a:off x="83825" y="4378657"/>
            <a:ext cx="5156949" cy="2364681"/>
            <a:chOff x="223163" y="2817171"/>
            <a:chExt cx="5156949" cy="2364681"/>
          </a:xfrm>
        </p:grpSpPr>
        <p:sp>
          <p:nvSpPr>
            <p:cNvPr id="8" name="Oval 7">
              <a:extLst>
                <a:ext uri="{FF2B5EF4-FFF2-40B4-BE49-F238E27FC236}">
                  <a16:creationId xmlns:a16="http://schemas.microsoft.com/office/drawing/2014/main" id="{22537806-9430-974A-8F4C-366CD6F57FED}"/>
                </a:ext>
              </a:extLst>
            </p:cNvPr>
            <p:cNvSpPr/>
            <p:nvPr/>
          </p:nvSpPr>
          <p:spPr>
            <a:xfrm>
              <a:off x="223163" y="2817171"/>
              <a:ext cx="1749852" cy="1115670"/>
            </a:xfrm>
            <a:prstGeom prst="ellipse">
              <a:avLst/>
            </a:prstGeom>
            <a:gradFill flip="none" rotWithShape="1">
              <a:gsLst>
                <a:gs pos="0">
                  <a:srgbClr val="9B55CE">
                    <a:tint val="66000"/>
                    <a:satMod val="160000"/>
                  </a:srgbClr>
                </a:gs>
                <a:gs pos="0">
                  <a:srgbClr val="9B55CE">
                    <a:tint val="44500"/>
                    <a:satMod val="160000"/>
                  </a:srgbClr>
                </a:gs>
                <a:gs pos="100000">
                  <a:srgbClr val="9B55CE">
                    <a:tint val="23500"/>
                    <a:satMod val="160000"/>
                  </a:srgbClr>
                </a:gs>
              </a:gsLst>
              <a:lin ang="0" scaled="1"/>
              <a:tileRect/>
            </a:gra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b="1" dirty="0">
                  <a:solidFill>
                    <a:schemeClr val="tx1"/>
                  </a:solidFill>
                </a:rPr>
                <a:t>PF 8.3 Assesses opportunities</a:t>
              </a:r>
            </a:p>
          </p:txBody>
        </p:sp>
        <p:grpSp>
          <p:nvGrpSpPr>
            <p:cNvPr id="52" name="Group 51">
              <a:extLst>
                <a:ext uri="{FF2B5EF4-FFF2-40B4-BE49-F238E27FC236}">
                  <a16:creationId xmlns:a16="http://schemas.microsoft.com/office/drawing/2014/main" id="{23958D2C-EFFA-A24F-AB9C-1C8951F1E5D7}"/>
                </a:ext>
              </a:extLst>
            </p:cNvPr>
            <p:cNvGrpSpPr/>
            <p:nvPr/>
          </p:nvGrpSpPr>
          <p:grpSpPr>
            <a:xfrm>
              <a:off x="2261882" y="2817171"/>
              <a:ext cx="3118230" cy="2364681"/>
              <a:chOff x="2261882" y="2817171"/>
              <a:chExt cx="3118230" cy="2364681"/>
            </a:xfrm>
          </p:grpSpPr>
          <p:sp>
            <p:nvSpPr>
              <p:cNvPr id="19" name="Rounded Rectangle 18">
                <a:extLst>
                  <a:ext uri="{FF2B5EF4-FFF2-40B4-BE49-F238E27FC236}">
                    <a16:creationId xmlns:a16="http://schemas.microsoft.com/office/drawing/2014/main" id="{892517BC-F8C1-DF41-8F95-8629B8B4D919}"/>
                  </a:ext>
                </a:extLst>
              </p:cNvPr>
              <p:cNvSpPr/>
              <p:nvPr/>
            </p:nvSpPr>
            <p:spPr>
              <a:xfrm>
                <a:off x="4099930" y="3482995"/>
                <a:ext cx="1280181" cy="539496"/>
              </a:xfrm>
              <a:prstGeom prst="roundRect">
                <a:avLst/>
              </a:prstGeom>
              <a:ln w="28575">
                <a:solidFill>
                  <a:schemeClr val="tx1"/>
                </a:solidFill>
                <a:prstDash val="sysDash"/>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 Lack of fear of detection</a:t>
                </a:r>
              </a:p>
            </p:txBody>
          </p:sp>
          <p:sp>
            <p:nvSpPr>
              <p:cNvPr id="21" name="Rounded Rectangle 20">
                <a:extLst>
                  <a:ext uri="{FF2B5EF4-FFF2-40B4-BE49-F238E27FC236}">
                    <a16:creationId xmlns:a16="http://schemas.microsoft.com/office/drawing/2014/main" id="{AD01D395-AA45-FA4A-813D-D156C1F877C6}"/>
                  </a:ext>
                </a:extLst>
              </p:cNvPr>
              <p:cNvSpPr/>
              <p:nvPr/>
            </p:nvSpPr>
            <p:spPr>
              <a:xfrm>
                <a:off x="2261882" y="2817171"/>
                <a:ext cx="1660267" cy="1115670"/>
              </a:xfrm>
              <a:prstGeom prst="roundRect">
                <a:avLst/>
              </a:prstGeom>
              <a:ln w="28575">
                <a:solidFill>
                  <a:schemeClr val="tx1"/>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 Management assesses the range of  opportunities to commit fraud</a:t>
                </a:r>
              </a:p>
            </p:txBody>
          </p:sp>
          <p:sp>
            <p:nvSpPr>
              <p:cNvPr id="24" name="Rounded Rectangle 23">
                <a:extLst>
                  <a:ext uri="{FF2B5EF4-FFF2-40B4-BE49-F238E27FC236}">
                    <a16:creationId xmlns:a16="http://schemas.microsoft.com/office/drawing/2014/main" id="{1A2655FF-626A-574E-BCA6-FA5924744E34}"/>
                  </a:ext>
                </a:extLst>
              </p:cNvPr>
              <p:cNvSpPr/>
              <p:nvPr/>
            </p:nvSpPr>
            <p:spPr>
              <a:xfrm>
                <a:off x="2293047" y="4151202"/>
                <a:ext cx="1437481" cy="1030650"/>
              </a:xfrm>
              <a:prstGeom prst="roundRect">
                <a:avLst/>
              </a:prstGeom>
              <a:ln w="28575">
                <a:solidFill>
                  <a:schemeClr val="tx1"/>
                </a:solidFill>
                <a:prstDash val="sysDash"/>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Opportunity to acquire, use or dispose of assets</a:t>
                </a:r>
              </a:p>
            </p:txBody>
          </p:sp>
          <p:sp>
            <p:nvSpPr>
              <p:cNvPr id="25" name="Rounded Rectangle 24">
                <a:extLst>
                  <a:ext uri="{FF2B5EF4-FFF2-40B4-BE49-F238E27FC236}">
                    <a16:creationId xmlns:a16="http://schemas.microsoft.com/office/drawing/2014/main" id="{B498058B-DE28-EF4A-AD66-66D0FF30EAAF}"/>
                  </a:ext>
                </a:extLst>
              </p:cNvPr>
              <p:cNvSpPr/>
              <p:nvPr/>
            </p:nvSpPr>
            <p:spPr>
              <a:xfrm>
                <a:off x="4111498" y="2835510"/>
                <a:ext cx="1268614" cy="539496"/>
              </a:xfrm>
              <a:prstGeom prst="roundRect">
                <a:avLst/>
              </a:prstGeom>
              <a:ln w="28575">
                <a:solidFill>
                  <a:schemeClr val="tx1"/>
                </a:solidFill>
                <a:prstDash val="sysDash"/>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High turnover rates</a:t>
                </a:r>
              </a:p>
            </p:txBody>
          </p:sp>
          <p:sp>
            <p:nvSpPr>
              <p:cNvPr id="26" name="Rounded Rectangle 25">
                <a:extLst>
                  <a:ext uri="{FF2B5EF4-FFF2-40B4-BE49-F238E27FC236}">
                    <a16:creationId xmlns:a16="http://schemas.microsoft.com/office/drawing/2014/main" id="{F87C3C59-2846-AD48-B1E7-958379F2C44E}"/>
                  </a:ext>
                </a:extLst>
              </p:cNvPr>
              <p:cNvSpPr/>
              <p:nvPr/>
            </p:nvSpPr>
            <p:spPr>
              <a:xfrm>
                <a:off x="3882929" y="4151202"/>
                <a:ext cx="1497182" cy="1030650"/>
              </a:xfrm>
              <a:prstGeom prst="roundRect">
                <a:avLst/>
              </a:prstGeom>
              <a:ln w="28575">
                <a:solidFill>
                  <a:schemeClr val="tx1"/>
                </a:solidFill>
                <a:prstDash val="sysDash"/>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Complex or unstable organization structure</a:t>
                </a:r>
              </a:p>
            </p:txBody>
          </p:sp>
          <p:cxnSp>
            <p:nvCxnSpPr>
              <p:cNvPr id="27" name="Straight Arrow Connector 26">
                <a:extLst>
                  <a:ext uri="{FF2B5EF4-FFF2-40B4-BE49-F238E27FC236}">
                    <a16:creationId xmlns:a16="http://schemas.microsoft.com/office/drawing/2014/main" id="{7257277A-7042-1B48-99E8-79687BA7C10A}"/>
                  </a:ext>
                </a:extLst>
              </p:cNvPr>
              <p:cNvCxnSpPr>
                <a:cxnSpLocks/>
                <a:endCxn id="25" idx="1"/>
              </p:cNvCxnSpPr>
              <p:nvPr/>
            </p:nvCxnSpPr>
            <p:spPr>
              <a:xfrm flipV="1">
                <a:off x="3903675" y="3105258"/>
                <a:ext cx="207823" cy="15281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03EA58DD-6D67-8847-8DCA-D3610BFB4B2E}"/>
                  </a:ext>
                </a:extLst>
              </p:cNvPr>
              <p:cNvCxnSpPr>
                <a:cxnSpLocks/>
                <a:endCxn id="19" idx="1"/>
              </p:cNvCxnSpPr>
              <p:nvPr/>
            </p:nvCxnSpPr>
            <p:spPr>
              <a:xfrm>
                <a:off x="3922149" y="3634792"/>
                <a:ext cx="177781" cy="11795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067316AF-87AB-994A-8D42-FC97F42B683D}"/>
                  </a:ext>
                </a:extLst>
              </p:cNvPr>
              <p:cNvCxnSpPr>
                <a:stCxn id="21" idx="2"/>
                <a:endCxn id="24" idx="0"/>
              </p:cNvCxnSpPr>
              <p:nvPr/>
            </p:nvCxnSpPr>
            <p:spPr>
              <a:xfrm flipH="1">
                <a:off x="3011788" y="3932841"/>
                <a:ext cx="80228" cy="21836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021F5129-6BF0-D842-B21C-5CFBE8DA06D2}"/>
                  </a:ext>
                </a:extLst>
              </p:cNvPr>
              <p:cNvCxnSpPr>
                <a:cxnSpLocks/>
              </p:cNvCxnSpPr>
              <p:nvPr/>
            </p:nvCxnSpPr>
            <p:spPr>
              <a:xfrm>
                <a:off x="3698934" y="3932841"/>
                <a:ext cx="303459" cy="21836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cxnSp>
          <p:nvCxnSpPr>
            <p:cNvPr id="46" name="Straight Arrow Connector 45">
              <a:extLst>
                <a:ext uri="{FF2B5EF4-FFF2-40B4-BE49-F238E27FC236}">
                  <a16:creationId xmlns:a16="http://schemas.microsoft.com/office/drawing/2014/main" id="{F7CF2EB5-CE48-664F-810C-695C9BD2B906}"/>
                </a:ext>
              </a:extLst>
            </p:cNvPr>
            <p:cNvCxnSpPr>
              <a:stCxn id="8" idx="6"/>
              <a:endCxn id="21" idx="1"/>
            </p:cNvCxnSpPr>
            <p:nvPr/>
          </p:nvCxnSpPr>
          <p:spPr>
            <a:xfrm>
              <a:off x="1973015" y="3375006"/>
              <a:ext cx="28886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99" name="Group 98">
            <a:extLst>
              <a:ext uri="{FF2B5EF4-FFF2-40B4-BE49-F238E27FC236}">
                <a16:creationId xmlns:a16="http://schemas.microsoft.com/office/drawing/2014/main" id="{AE53766F-8174-FA44-A0C8-0D1A8F2D21F5}"/>
              </a:ext>
            </a:extLst>
          </p:cNvPr>
          <p:cNvGrpSpPr/>
          <p:nvPr/>
        </p:nvGrpSpPr>
        <p:grpSpPr>
          <a:xfrm>
            <a:off x="5158068" y="1157510"/>
            <a:ext cx="3670933" cy="2343010"/>
            <a:chOff x="4850633" y="1113271"/>
            <a:chExt cx="3670933" cy="2343010"/>
          </a:xfrm>
        </p:grpSpPr>
        <p:sp>
          <p:nvSpPr>
            <p:cNvPr id="7" name="Oval 6">
              <a:extLst>
                <a:ext uri="{FF2B5EF4-FFF2-40B4-BE49-F238E27FC236}">
                  <a16:creationId xmlns:a16="http://schemas.microsoft.com/office/drawing/2014/main" id="{AABE6CBE-B554-2145-A09D-1DD0CC8F69BD}"/>
                </a:ext>
              </a:extLst>
            </p:cNvPr>
            <p:cNvSpPr/>
            <p:nvPr/>
          </p:nvSpPr>
          <p:spPr>
            <a:xfrm>
              <a:off x="4850633" y="1113271"/>
              <a:ext cx="1891997" cy="1304877"/>
            </a:xfrm>
            <a:prstGeom prst="ellipse">
              <a:avLst/>
            </a:prstGeom>
            <a:gradFill flip="none" rotWithShape="1">
              <a:gsLst>
                <a:gs pos="0">
                  <a:srgbClr val="9B55CE">
                    <a:tint val="66000"/>
                    <a:satMod val="160000"/>
                  </a:srgbClr>
                </a:gs>
                <a:gs pos="0">
                  <a:srgbClr val="9B55CE">
                    <a:tint val="44500"/>
                    <a:satMod val="160000"/>
                  </a:srgbClr>
                </a:gs>
                <a:gs pos="100000">
                  <a:srgbClr val="9B55CE">
                    <a:tint val="23500"/>
                    <a:satMod val="160000"/>
                  </a:srgbClr>
                </a:gs>
              </a:gsLst>
              <a:lin ang="0" scaled="1"/>
              <a:tileRect/>
            </a:gra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b="1" dirty="0">
                  <a:solidFill>
                    <a:schemeClr val="tx1"/>
                  </a:solidFill>
                </a:rPr>
                <a:t>PF 8.2</a:t>
              </a:r>
            </a:p>
            <a:p>
              <a:pPr algn="ctr"/>
              <a:r>
                <a:rPr lang="en-US" sz="1400" b="1" dirty="0">
                  <a:solidFill>
                    <a:schemeClr val="tx1"/>
                  </a:solidFill>
                </a:rPr>
                <a:t>Assesses incentives and pressures</a:t>
              </a:r>
            </a:p>
          </p:txBody>
        </p:sp>
        <p:sp>
          <p:nvSpPr>
            <p:cNvPr id="20" name="Rounded Rectangle 19">
              <a:extLst>
                <a:ext uri="{FF2B5EF4-FFF2-40B4-BE49-F238E27FC236}">
                  <a16:creationId xmlns:a16="http://schemas.microsoft.com/office/drawing/2014/main" id="{F3FE2621-40A9-8748-B52C-C5D72B346DD3}"/>
                </a:ext>
              </a:extLst>
            </p:cNvPr>
            <p:cNvSpPr/>
            <p:nvPr/>
          </p:nvSpPr>
          <p:spPr>
            <a:xfrm>
              <a:off x="7010605" y="1116774"/>
              <a:ext cx="1510961" cy="1297492"/>
            </a:xfrm>
            <a:prstGeom prst="roundRect">
              <a:avLst/>
            </a:prstGeom>
            <a:ln w="28575">
              <a:solidFill>
                <a:srgbClr val="6B7428"/>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The assessment of fraud risk considers incentives and pressures</a:t>
              </a:r>
            </a:p>
          </p:txBody>
        </p:sp>
        <p:sp>
          <p:nvSpPr>
            <p:cNvPr id="22" name="Rounded Rectangle 21">
              <a:extLst>
                <a:ext uri="{FF2B5EF4-FFF2-40B4-BE49-F238E27FC236}">
                  <a16:creationId xmlns:a16="http://schemas.microsoft.com/office/drawing/2014/main" id="{82F92DD4-0403-0447-89AD-EECE3E8599DA}"/>
                </a:ext>
              </a:extLst>
            </p:cNvPr>
            <p:cNvSpPr/>
            <p:nvPr/>
          </p:nvSpPr>
          <p:spPr>
            <a:xfrm>
              <a:off x="6313412" y="2645410"/>
              <a:ext cx="2197259" cy="810871"/>
            </a:xfrm>
            <a:prstGeom prst="roundRect">
              <a:avLst/>
            </a:prstGeom>
            <a:ln w="28575">
              <a:solidFill>
                <a:srgbClr val="6B7428"/>
              </a:solidFill>
              <a:prstDash val="sysDash"/>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 Incentives and pressures are influenced by the control environment</a:t>
              </a:r>
            </a:p>
          </p:txBody>
        </p:sp>
        <p:cxnSp>
          <p:nvCxnSpPr>
            <p:cNvPr id="54" name="Straight Arrow Connector 53">
              <a:extLst>
                <a:ext uri="{FF2B5EF4-FFF2-40B4-BE49-F238E27FC236}">
                  <a16:creationId xmlns:a16="http://schemas.microsoft.com/office/drawing/2014/main" id="{A3B2FA94-8B1D-614D-8802-5AB27154980E}"/>
                </a:ext>
              </a:extLst>
            </p:cNvPr>
            <p:cNvCxnSpPr>
              <a:cxnSpLocks/>
              <a:stCxn id="7" idx="6"/>
              <a:endCxn id="20" idx="1"/>
            </p:cNvCxnSpPr>
            <p:nvPr/>
          </p:nvCxnSpPr>
          <p:spPr>
            <a:xfrm flipV="1">
              <a:off x="6742630" y="1765520"/>
              <a:ext cx="267975" cy="19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id="{AAF63B83-F1F9-BF48-990C-BDA76D507D6D}"/>
                </a:ext>
              </a:extLst>
            </p:cNvPr>
            <p:cNvCxnSpPr>
              <a:cxnSpLocks/>
              <a:stCxn id="20" idx="2"/>
            </p:cNvCxnSpPr>
            <p:nvPr/>
          </p:nvCxnSpPr>
          <p:spPr>
            <a:xfrm>
              <a:off x="7766086" y="2414266"/>
              <a:ext cx="0" cy="23114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64" name="Rounded Rectangle 63">
            <a:extLst>
              <a:ext uri="{FF2B5EF4-FFF2-40B4-BE49-F238E27FC236}">
                <a16:creationId xmlns:a16="http://schemas.microsoft.com/office/drawing/2014/main" id="{4525166B-D786-2947-93DB-B6FB46C426D8}"/>
              </a:ext>
            </a:extLst>
          </p:cNvPr>
          <p:cNvSpPr/>
          <p:nvPr/>
        </p:nvSpPr>
        <p:spPr>
          <a:xfrm>
            <a:off x="7700227" y="4068563"/>
            <a:ext cx="1301941" cy="757857"/>
          </a:xfrm>
          <a:prstGeom prst="roundRect">
            <a:avLst/>
          </a:prstGeom>
          <a:ln w="28575">
            <a:solidFill>
              <a:srgbClr val="6B7428"/>
            </a:solidFill>
            <a:prstDash val="sysDash"/>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How people rationalize their actions</a:t>
            </a:r>
          </a:p>
        </p:txBody>
      </p:sp>
      <p:sp>
        <p:nvSpPr>
          <p:cNvPr id="65" name="Rounded Rectangle 64">
            <a:extLst>
              <a:ext uri="{FF2B5EF4-FFF2-40B4-BE49-F238E27FC236}">
                <a16:creationId xmlns:a16="http://schemas.microsoft.com/office/drawing/2014/main" id="{84AA0AA3-7001-5F4A-8859-991635FDD957}"/>
              </a:ext>
            </a:extLst>
          </p:cNvPr>
          <p:cNvSpPr/>
          <p:nvPr/>
        </p:nvSpPr>
        <p:spPr>
          <a:xfrm>
            <a:off x="7700227" y="5044481"/>
            <a:ext cx="1301941" cy="757857"/>
          </a:xfrm>
          <a:prstGeom prst="roundRect">
            <a:avLst/>
          </a:prstGeom>
          <a:ln w="28575">
            <a:solidFill>
              <a:srgbClr val="6B7428"/>
            </a:solidFill>
            <a:prstDash val="sysDash"/>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E.g. Just borrowing money</a:t>
            </a:r>
          </a:p>
        </p:txBody>
      </p:sp>
      <p:cxnSp>
        <p:nvCxnSpPr>
          <p:cNvPr id="67" name="Straight Arrow Connector 66">
            <a:extLst>
              <a:ext uri="{FF2B5EF4-FFF2-40B4-BE49-F238E27FC236}">
                <a16:creationId xmlns:a16="http://schemas.microsoft.com/office/drawing/2014/main" id="{1AEAE516-88D1-1742-B1C6-9BA2A974B1DD}"/>
              </a:ext>
            </a:extLst>
          </p:cNvPr>
          <p:cNvCxnSpPr>
            <a:stCxn id="9" idx="6"/>
            <a:endCxn id="64" idx="1"/>
          </p:cNvCxnSpPr>
          <p:nvPr/>
        </p:nvCxnSpPr>
        <p:spPr>
          <a:xfrm>
            <a:off x="7457298" y="4447492"/>
            <a:ext cx="242929"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9" name="Straight Arrow Connector 68">
            <a:extLst>
              <a:ext uri="{FF2B5EF4-FFF2-40B4-BE49-F238E27FC236}">
                <a16:creationId xmlns:a16="http://schemas.microsoft.com/office/drawing/2014/main" id="{0A193250-E40D-8E4C-9C3C-6C9D8DFD69DC}"/>
              </a:ext>
            </a:extLst>
          </p:cNvPr>
          <p:cNvCxnSpPr>
            <a:stCxn id="9" idx="4"/>
            <a:endCxn id="23" idx="0"/>
          </p:cNvCxnSpPr>
          <p:nvPr/>
        </p:nvCxnSpPr>
        <p:spPr>
          <a:xfrm flipH="1">
            <a:off x="6496232" y="5005327"/>
            <a:ext cx="114" cy="17737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4" name="Straight Arrow Connector 73">
            <a:extLst>
              <a:ext uri="{FF2B5EF4-FFF2-40B4-BE49-F238E27FC236}">
                <a16:creationId xmlns:a16="http://schemas.microsoft.com/office/drawing/2014/main" id="{D22CB42C-950A-0849-AAD8-4F7D0D9FC49A}"/>
              </a:ext>
            </a:extLst>
          </p:cNvPr>
          <p:cNvCxnSpPr>
            <a:stCxn id="64" idx="2"/>
            <a:endCxn id="65" idx="0"/>
          </p:cNvCxnSpPr>
          <p:nvPr/>
        </p:nvCxnSpPr>
        <p:spPr>
          <a:xfrm>
            <a:off x="8351198" y="4826420"/>
            <a:ext cx="0" cy="21806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98" name="Group 97">
            <a:extLst>
              <a:ext uri="{FF2B5EF4-FFF2-40B4-BE49-F238E27FC236}">
                <a16:creationId xmlns:a16="http://schemas.microsoft.com/office/drawing/2014/main" id="{7954AFA4-A17D-0842-9F72-F641878D8F89}"/>
              </a:ext>
            </a:extLst>
          </p:cNvPr>
          <p:cNvGrpSpPr/>
          <p:nvPr/>
        </p:nvGrpSpPr>
        <p:grpSpPr>
          <a:xfrm>
            <a:off x="83825" y="752922"/>
            <a:ext cx="4876610" cy="3335513"/>
            <a:chOff x="83825" y="752922"/>
            <a:chExt cx="4876610" cy="3335513"/>
          </a:xfrm>
        </p:grpSpPr>
        <p:sp>
          <p:nvSpPr>
            <p:cNvPr id="6" name="Oval 5">
              <a:extLst>
                <a:ext uri="{FF2B5EF4-FFF2-40B4-BE49-F238E27FC236}">
                  <a16:creationId xmlns:a16="http://schemas.microsoft.com/office/drawing/2014/main" id="{38C444FC-095A-B34A-9288-49B2E0926D1A}"/>
                </a:ext>
              </a:extLst>
            </p:cNvPr>
            <p:cNvSpPr/>
            <p:nvPr/>
          </p:nvSpPr>
          <p:spPr>
            <a:xfrm>
              <a:off x="83825" y="752922"/>
              <a:ext cx="1891997" cy="1304877"/>
            </a:xfrm>
            <a:prstGeom prst="ellipse">
              <a:avLst/>
            </a:prstGeom>
            <a:gradFill flip="none" rotWithShape="1">
              <a:gsLst>
                <a:gs pos="0">
                  <a:srgbClr val="9B55CE">
                    <a:tint val="66000"/>
                    <a:satMod val="160000"/>
                  </a:srgbClr>
                </a:gs>
                <a:gs pos="0">
                  <a:srgbClr val="9B55CE">
                    <a:tint val="44500"/>
                    <a:satMod val="160000"/>
                  </a:srgbClr>
                </a:gs>
                <a:gs pos="100000">
                  <a:srgbClr val="9B55CE">
                    <a:tint val="23500"/>
                    <a:satMod val="160000"/>
                  </a:srgbClr>
                </a:gs>
              </a:gsLst>
              <a:lin ang="0" scaled="1"/>
              <a:tileRect/>
            </a:gra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b="1" dirty="0">
                  <a:solidFill>
                    <a:schemeClr val="tx1"/>
                  </a:solidFill>
                </a:rPr>
                <a:t>PF 8.1 Considers various types of fraud</a:t>
              </a:r>
            </a:p>
          </p:txBody>
        </p:sp>
        <p:grpSp>
          <p:nvGrpSpPr>
            <p:cNvPr id="97" name="Group 96">
              <a:extLst>
                <a:ext uri="{FF2B5EF4-FFF2-40B4-BE49-F238E27FC236}">
                  <a16:creationId xmlns:a16="http://schemas.microsoft.com/office/drawing/2014/main" id="{25057529-B6A0-114A-9C6A-DFE3E2F0C540}"/>
                </a:ext>
              </a:extLst>
            </p:cNvPr>
            <p:cNvGrpSpPr/>
            <p:nvPr/>
          </p:nvGrpSpPr>
          <p:grpSpPr>
            <a:xfrm>
              <a:off x="1395618" y="1405361"/>
              <a:ext cx="3564817" cy="2683074"/>
              <a:chOff x="1395618" y="1405361"/>
              <a:chExt cx="3564817" cy="2683074"/>
            </a:xfrm>
          </p:grpSpPr>
          <p:sp>
            <p:nvSpPr>
              <p:cNvPr id="11" name="Rounded Rectangle 10">
                <a:extLst>
                  <a:ext uri="{FF2B5EF4-FFF2-40B4-BE49-F238E27FC236}">
                    <a16:creationId xmlns:a16="http://schemas.microsoft.com/office/drawing/2014/main" id="{CB677C04-7ECD-814E-954C-98670D3926B5}"/>
                  </a:ext>
                </a:extLst>
              </p:cNvPr>
              <p:cNvSpPr/>
              <p:nvPr/>
            </p:nvSpPr>
            <p:spPr>
              <a:xfrm>
                <a:off x="1395618" y="3548938"/>
                <a:ext cx="727686" cy="539496"/>
              </a:xfrm>
              <a:prstGeom prst="roundRect">
                <a:avLst/>
              </a:prstGeom>
              <a:ln w="28575">
                <a:solidFill>
                  <a:srgbClr val="6B7428"/>
                </a:solidFill>
                <a:prstDash val="sysDash"/>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 Illegal acts</a:t>
                </a:r>
              </a:p>
            </p:txBody>
          </p:sp>
          <p:sp>
            <p:nvSpPr>
              <p:cNvPr id="17" name="Rounded Rectangle 16">
                <a:extLst>
                  <a:ext uri="{FF2B5EF4-FFF2-40B4-BE49-F238E27FC236}">
                    <a16:creationId xmlns:a16="http://schemas.microsoft.com/office/drawing/2014/main" id="{4F3A3515-3F9C-CC4C-A334-F7E5BB579292}"/>
                  </a:ext>
                </a:extLst>
              </p:cNvPr>
              <p:cNvSpPr/>
              <p:nvPr/>
            </p:nvSpPr>
            <p:spPr>
              <a:xfrm>
                <a:off x="2165451" y="3561215"/>
                <a:ext cx="1306815" cy="527219"/>
              </a:xfrm>
              <a:prstGeom prst="roundRect">
                <a:avLst/>
              </a:prstGeom>
              <a:ln w="28575">
                <a:solidFill>
                  <a:srgbClr val="6B7428"/>
                </a:solidFill>
                <a:prstDash val="sysDash"/>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 Management override</a:t>
                </a:r>
              </a:p>
            </p:txBody>
          </p:sp>
          <p:sp>
            <p:nvSpPr>
              <p:cNvPr id="18" name="Rounded Rectangle 17">
                <a:extLst>
                  <a:ext uri="{FF2B5EF4-FFF2-40B4-BE49-F238E27FC236}">
                    <a16:creationId xmlns:a16="http://schemas.microsoft.com/office/drawing/2014/main" id="{AD20EBBE-7B99-7D46-B697-A0298ADCF60E}"/>
                  </a:ext>
                </a:extLst>
              </p:cNvPr>
              <p:cNvSpPr/>
              <p:nvPr/>
            </p:nvSpPr>
            <p:spPr>
              <a:xfrm>
                <a:off x="1722934" y="2126328"/>
                <a:ext cx="1660266" cy="1115669"/>
              </a:xfrm>
              <a:prstGeom prst="roundRect">
                <a:avLst/>
              </a:prstGeom>
              <a:ln w="28575">
                <a:solidFill>
                  <a:srgbClr val="6B7428"/>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 Management consider the different ways that fraud may be committed</a:t>
                </a:r>
              </a:p>
            </p:txBody>
          </p:sp>
          <p:sp>
            <p:nvSpPr>
              <p:cNvPr id="75" name="Rounded Rectangle 74">
                <a:extLst>
                  <a:ext uri="{FF2B5EF4-FFF2-40B4-BE49-F238E27FC236}">
                    <a16:creationId xmlns:a16="http://schemas.microsoft.com/office/drawing/2014/main" id="{CA3EE3C4-85A3-B442-B9C6-583DA64EF6FE}"/>
                  </a:ext>
                </a:extLst>
              </p:cNvPr>
              <p:cNvSpPr/>
              <p:nvPr/>
            </p:nvSpPr>
            <p:spPr>
              <a:xfrm>
                <a:off x="3675922" y="1913903"/>
                <a:ext cx="1044855" cy="436837"/>
              </a:xfrm>
              <a:prstGeom prst="roundRect">
                <a:avLst/>
              </a:prstGeom>
              <a:ln w="28575">
                <a:solidFill>
                  <a:srgbClr val="6B7428"/>
                </a:solidFill>
                <a:prstDash val="sysDash"/>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 Deception</a:t>
                </a:r>
              </a:p>
            </p:txBody>
          </p:sp>
          <p:sp>
            <p:nvSpPr>
              <p:cNvPr id="76" name="Rounded Rectangle 75">
                <a:extLst>
                  <a:ext uri="{FF2B5EF4-FFF2-40B4-BE49-F238E27FC236}">
                    <a16:creationId xmlns:a16="http://schemas.microsoft.com/office/drawing/2014/main" id="{3913DB8F-605C-1D48-9E81-C5BD204440DA}"/>
                  </a:ext>
                </a:extLst>
              </p:cNvPr>
              <p:cNvSpPr/>
              <p:nvPr/>
            </p:nvSpPr>
            <p:spPr>
              <a:xfrm>
                <a:off x="3383200" y="1405361"/>
                <a:ext cx="854207" cy="445628"/>
              </a:xfrm>
              <a:prstGeom prst="roundRect">
                <a:avLst/>
              </a:prstGeom>
              <a:ln w="28575">
                <a:solidFill>
                  <a:srgbClr val="6B7428"/>
                </a:solidFill>
                <a:prstDash val="sysDash"/>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 Theft</a:t>
                </a:r>
              </a:p>
            </p:txBody>
          </p:sp>
          <p:sp>
            <p:nvSpPr>
              <p:cNvPr id="77" name="Rounded Rectangle 76">
                <a:extLst>
                  <a:ext uri="{FF2B5EF4-FFF2-40B4-BE49-F238E27FC236}">
                    <a16:creationId xmlns:a16="http://schemas.microsoft.com/office/drawing/2014/main" id="{35B4FE44-8AAE-E44B-BD13-180CFFC3FD7F}"/>
                  </a:ext>
                </a:extLst>
              </p:cNvPr>
              <p:cNvSpPr/>
              <p:nvPr/>
            </p:nvSpPr>
            <p:spPr>
              <a:xfrm>
                <a:off x="3837071" y="2415226"/>
                <a:ext cx="1123364" cy="445628"/>
              </a:xfrm>
              <a:prstGeom prst="roundRect">
                <a:avLst/>
              </a:prstGeom>
              <a:ln w="28575">
                <a:solidFill>
                  <a:srgbClr val="6B7428"/>
                </a:solidFill>
                <a:prstDash val="sysDash"/>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 Corruption</a:t>
                </a:r>
              </a:p>
            </p:txBody>
          </p:sp>
          <p:sp>
            <p:nvSpPr>
              <p:cNvPr id="78" name="Rounded Rectangle 77">
                <a:extLst>
                  <a:ext uri="{FF2B5EF4-FFF2-40B4-BE49-F238E27FC236}">
                    <a16:creationId xmlns:a16="http://schemas.microsoft.com/office/drawing/2014/main" id="{98A87817-E28F-1041-B717-A49D7D634D68}"/>
                  </a:ext>
                </a:extLst>
              </p:cNvPr>
              <p:cNvSpPr/>
              <p:nvPr/>
            </p:nvSpPr>
            <p:spPr>
              <a:xfrm>
                <a:off x="3556560" y="3561216"/>
                <a:ext cx="1123364" cy="527219"/>
              </a:xfrm>
              <a:prstGeom prst="roundRect">
                <a:avLst/>
              </a:prstGeom>
              <a:ln w="28575">
                <a:solidFill>
                  <a:srgbClr val="6B7428"/>
                </a:solidFill>
                <a:prstDash val="sysDash"/>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 Fraudulent reporting</a:t>
                </a:r>
              </a:p>
            </p:txBody>
          </p:sp>
          <p:sp>
            <p:nvSpPr>
              <p:cNvPr id="79" name="Rounded Rectangle 78">
                <a:extLst>
                  <a:ext uri="{FF2B5EF4-FFF2-40B4-BE49-F238E27FC236}">
                    <a16:creationId xmlns:a16="http://schemas.microsoft.com/office/drawing/2014/main" id="{F24C503C-5DB1-D946-B531-47CFB2DBC280}"/>
                  </a:ext>
                </a:extLst>
              </p:cNvPr>
              <p:cNvSpPr/>
              <p:nvPr/>
            </p:nvSpPr>
            <p:spPr>
              <a:xfrm>
                <a:off x="3602931" y="2931671"/>
                <a:ext cx="1268614" cy="539496"/>
              </a:xfrm>
              <a:prstGeom prst="roundRect">
                <a:avLst/>
              </a:prstGeom>
              <a:ln w="28575">
                <a:solidFill>
                  <a:srgbClr val="6B7428"/>
                </a:solidFill>
                <a:prstDash val="sysDash"/>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Inappropriate use of assets</a:t>
                </a:r>
              </a:p>
            </p:txBody>
          </p:sp>
          <p:cxnSp>
            <p:nvCxnSpPr>
              <p:cNvPr id="81" name="Straight Arrow Connector 80">
                <a:extLst>
                  <a:ext uri="{FF2B5EF4-FFF2-40B4-BE49-F238E27FC236}">
                    <a16:creationId xmlns:a16="http://schemas.microsoft.com/office/drawing/2014/main" id="{24C490EB-7FD6-F441-A06E-5DE7933359C0}"/>
                  </a:ext>
                </a:extLst>
              </p:cNvPr>
              <p:cNvCxnSpPr>
                <a:cxnSpLocks/>
                <a:stCxn id="6" idx="5"/>
                <a:endCxn id="18" idx="0"/>
              </p:cNvCxnSpPr>
              <p:nvPr/>
            </p:nvCxnSpPr>
            <p:spPr>
              <a:xfrm>
                <a:off x="1698745" y="1866704"/>
                <a:ext cx="854322" cy="25962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4" name="Straight Arrow Connector 83">
                <a:extLst>
                  <a:ext uri="{FF2B5EF4-FFF2-40B4-BE49-F238E27FC236}">
                    <a16:creationId xmlns:a16="http://schemas.microsoft.com/office/drawing/2014/main" id="{E31868BC-877F-E444-9FCF-2AF2656F25B4}"/>
                  </a:ext>
                </a:extLst>
              </p:cNvPr>
              <p:cNvCxnSpPr/>
              <p:nvPr/>
            </p:nvCxnSpPr>
            <p:spPr>
              <a:xfrm flipV="1">
                <a:off x="2872450" y="1765520"/>
                <a:ext cx="510750" cy="36080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6" name="Straight Arrow Connector 85">
                <a:extLst>
                  <a:ext uri="{FF2B5EF4-FFF2-40B4-BE49-F238E27FC236}">
                    <a16:creationId xmlns:a16="http://schemas.microsoft.com/office/drawing/2014/main" id="{34641311-8E17-CC4E-98AC-45142B74FFFB}"/>
                  </a:ext>
                </a:extLst>
              </p:cNvPr>
              <p:cNvCxnSpPr>
                <a:stCxn id="18" idx="3"/>
                <a:endCxn id="77" idx="1"/>
              </p:cNvCxnSpPr>
              <p:nvPr/>
            </p:nvCxnSpPr>
            <p:spPr>
              <a:xfrm flipV="1">
                <a:off x="3383200" y="2638040"/>
                <a:ext cx="453871" cy="4612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8" name="Straight Arrow Connector 87">
                <a:extLst>
                  <a:ext uri="{FF2B5EF4-FFF2-40B4-BE49-F238E27FC236}">
                    <a16:creationId xmlns:a16="http://schemas.microsoft.com/office/drawing/2014/main" id="{9E2BDF45-7B44-824D-BB20-37082FA10A1C}"/>
                  </a:ext>
                </a:extLst>
              </p:cNvPr>
              <p:cNvCxnSpPr>
                <a:endCxn id="75" idx="1"/>
              </p:cNvCxnSpPr>
              <p:nvPr/>
            </p:nvCxnSpPr>
            <p:spPr>
              <a:xfrm flipV="1">
                <a:off x="3383200" y="2132322"/>
                <a:ext cx="292722" cy="13003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0" name="Straight Arrow Connector 89">
                <a:extLst>
                  <a:ext uri="{FF2B5EF4-FFF2-40B4-BE49-F238E27FC236}">
                    <a16:creationId xmlns:a16="http://schemas.microsoft.com/office/drawing/2014/main" id="{82014B36-CCF4-DA4E-B1E6-46FCCCDF9D6B}"/>
                  </a:ext>
                </a:extLst>
              </p:cNvPr>
              <p:cNvCxnSpPr/>
              <p:nvPr/>
            </p:nvCxnSpPr>
            <p:spPr>
              <a:xfrm>
                <a:off x="3383200" y="3048000"/>
                <a:ext cx="173360" cy="13948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2" name="Straight Arrow Connector 91">
                <a:extLst>
                  <a:ext uri="{FF2B5EF4-FFF2-40B4-BE49-F238E27FC236}">
                    <a16:creationId xmlns:a16="http://schemas.microsoft.com/office/drawing/2014/main" id="{975A39F3-53D4-5448-B69D-70CB6F2804DD}"/>
                  </a:ext>
                </a:extLst>
              </p:cNvPr>
              <p:cNvCxnSpPr/>
              <p:nvPr/>
            </p:nvCxnSpPr>
            <p:spPr>
              <a:xfrm>
                <a:off x="3208149" y="3241997"/>
                <a:ext cx="383041" cy="31921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4" name="Straight Arrow Connector 93">
                <a:extLst>
                  <a:ext uri="{FF2B5EF4-FFF2-40B4-BE49-F238E27FC236}">
                    <a16:creationId xmlns:a16="http://schemas.microsoft.com/office/drawing/2014/main" id="{77668D43-6ACA-D74C-B131-7EFDB41904E8}"/>
                  </a:ext>
                </a:extLst>
              </p:cNvPr>
              <p:cNvCxnSpPr>
                <a:stCxn id="18" idx="2"/>
                <a:endCxn id="17" idx="0"/>
              </p:cNvCxnSpPr>
              <p:nvPr/>
            </p:nvCxnSpPr>
            <p:spPr>
              <a:xfrm>
                <a:off x="2553067" y="3241997"/>
                <a:ext cx="265792" cy="31921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6" name="Straight Arrow Connector 95">
                <a:extLst>
                  <a:ext uri="{FF2B5EF4-FFF2-40B4-BE49-F238E27FC236}">
                    <a16:creationId xmlns:a16="http://schemas.microsoft.com/office/drawing/2014/main" id="{5370F9C5-4FD7-CA42-8264-3A128C241361}"/>
                  </a:ext>
                </a:extLst>
              </p:cNvPr>
              <p:cNvCxnSpPr>
                <a:endCxn id="11" idx="0"/>
              </p:cNvCxnSpPr>
              <p:nvPr/>
            </p:nvCxnSpPr>
            <p:spPr>
              <a:xfrm flipH="1">
                <a:off x="1759461" y="3235859"/>
                <a:ext cx="163229" cy="31307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sp>
        <p:nvSpPr>
          <p:cNvPr id="100" name="Rounded Rectangle 99">
            <a:extLst>
              <a:ext uri="{FF2B5EF4-FFF2-40B4-BE49-F238E27FC236}">
                <a16:creationId xmlns:a16="http://schemas.microsoft.com/office/drawing/2014/main" id="{87C06EEA-B5B8-FC4C-A5AC-5C05E75B71EC}"/>
              </a:ext>
            </a:extLst>
          </p:cNvPr>
          <p:cNvSpPr/>
          <p:nvPr/>
        </p:nvSpPr>
        <p:spPr>
          <a:xfrm>
            <a:off x="122459" y="6033356"/>
            <a:ext cx="1186372" cy="709982"/>
          </a:xfrm>
          <a:prstGeom prst="roundRect">
            <a:avLst/>
          </a:prstGeom>
          <a:ln w="28575">
            <a:solidFill>
              <a:srgbClr val="6B7428"/>
            </a:solidFill>
            <a:prstDash val="sysDash"/>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Illustrations or examples</a:t>
            </a:r>
          </a:p>
        </p:txBody>
      </p:sp>
    </p:spTree>
    <p:extLst>
      <p:ext uri="{BB962C8B-B14F-4D97-AF65-F5344CB8AC3E}">
        <p14:creationId xmlns:p14="http://schemas.microsoft.com/office/powerpoint/2010/main" val="39358906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8C15B96-F554-6B42-8316-3F9835D252B5}"/>
              </a:ext>
            </a:extLst>
          </p:cNvPr>
          <p:cNvSpPr/>
          <p:nvPr/>
        </p:nvSpPr>
        <p:spPr>
          <a:xfrm>
            <a:off x="2226245" y="258186"/>
            <a:ext cx="4799294" cy="643514"/>
          </a:xfrm>
          <a:prstGeom prst="rect">
            <a:avLst/>
          </a:prstGeom>
          <a:solidFill>
            <a:srgbClr val="6B7428"/>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bg1"/>
                </a:solidFill>
              </a:rPr>
              <a:t>The organization identifies and assesses changes that</a:t>
            </a:r>
            <a:br>
              <a:rPr lang="en-US" sz="1400" b="1" dirty="0">
                <a:solidFill>
                  <a:schemeClr val="bg1"/>
                </a:solidFill>
              </a:rPr>
            </a:br>
            <a:r>
              <a:rPr lang="en-US" sz="1400" b="1" dirty="0">
                <a:solidFill>
                  <a:schemeClr val="bg1"/>
                </a:solidFill>
              </a:rPr>
              <a:t> could significantly impact the system of internal control</a:t>
            </a:r>
          </a:p>
        </p:txBody>
      </p:sp>
      <p:sp>
        <p:nvSpPr>
          <p:cNvPr id="4" name="Oval 3">
            <a:extLst>
              <a:ext uri="{FF2B5EF4-FFF2-40B4-BE49-F238E27FC236}">
                <a16:creationId xmlns:a16="http://schemas.microsoft.com/office/drawing/2014/main" id="{EF262393-879C-774F-98EE-0690E0DA8238}"/>
              </a:ext>
            </a:extLst>
          </p:cNvPr>
          <p:cNvSpPr/>
          <p:nvPr/>
        </p:nvSpPr>
        <p:spPr>
          <a:xfrm>
            <a:off x="2334026" y="354850"/>
            <a:ext cx="215567" cy="21556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9</a:t>
            </a:r>
          </a:p>
        </p:txBody>
      </p:sp>
      <p:grpSp>
        <p:nvGrpSpPr>
          <p:cNvPr id="32" name="Group 31">
            <a:extLst>
              <a:ext uri="{FF2B5EF4-FFF2-40B4-BE49-F238E27FC236}">
                <a16:creationId xmlns:a16="http://schemas.microsoft.com/office/drawing/2014/main" id="{8901C217-D917-B549-9FB0-7C07EBDE6A1A}"/>
              </a:ext>
            </a:extLst>
          </p:cNvPr>
          <p:cNvGrpSpPr/>
          <p:nvPr/>
        </p:nvGrpSpPr>
        <p:grpSpPr>
          <a:xfrm>
            <a:off x="1511630" y="4988482"/>
            <a:ext cx="6506407" cy="1669457"/>
            <a:chOff x="1099079" y="4930357"/>
            <a:chExt cx="6506407" cy="1669457"/>
          </a:xfrm>
        </p:grpSpPr>
        <p:sp>
          <p:nvSpPr>
            <p:cNvPr id="6" name="Oval 5">
              <a:extLst>
                <a:ext uri="{FF2B5EF4-FFF2-40B4-BE49-F238E27FC236}">
                  <a16:creationId xmlns:a16="http://schemas.microsoft.com/office/drawing/2014/main" id="{ABD346C4-8345-1E46-91AE-AC77D39DF74C}"/>
                </a:ext>
              </a:extLst>
            </p:cNvPr>
            <p:cNvSpPr/>
            <p:nvPr/>
          </p:nvSpPr>
          <p:spPr>
            <a:xfrm>
              <a:off x="1099079" y="5112647"/>
              <a:ext cx="1891997" cy="1304877"/>
            </a:xfrm>
            <a:prstGeom prst="ellipse">
              <a:avLst/>
            </a:prstGeom>
            <a:gradFill flip="none" rotWithShape="1">
              <a:gsLst>
                <a:gs pos="0">
                  <a:srgbClr val="9B55CE">
                    <a:tint val="66000"/>
                    <a:satMod val="160000"/>
                  </a:srgbClr>
                </a:gs>
                <a:gs pos="0">
                  <a:srgbClr val="9B55CE">
                    <a:tint val="44500"/>
                    <a:satMod val="160000"/>
                  </a:srgbClr>
                </a:gs>
                <a:gs pos="100000">
                  <a:srgbClr val="9B55CE">
                    <a:tint val="23500"/>
                    <a:satMod val="160000"/>
                  </a:srgbClr>
                </a:gs>
              </a:gsLst>
              <a:lin ang="0" scaled="1"/>
              <a:tileRect/>
            </a:gra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b="1" dirty="0">
                  <a:solidFill>
                    <a:schemeClr val="tx1"/>
                  </a:solidFill>
                </a:rPr>
                <a:t>PF 9.3 Assesses changes in leadership</a:t>
              </a:r>
            </a:p>
          </p:txBody>
        </p:sp>
        <p:sp>
          <p:nvSpPr>
            <p:cNvPr id="12" name="Rounded Rectangle 11">
              <a:extLst>
                <a:ext uri="{FF2B5EF4-FFF2-40B4-BE49-F238E27FC236}">
                  <a16:creationId xmlns:a16="http://schemas.microsoft.com/office/drawing/2014/main" id="{3366C977-0436-2745-B4B7-27DC0D4401FB}"/>
                </a:ext>
              </a:extLst>
            </p:cNvPr>
            <p:cNvSpPr/>
            <p:nvPr/>
          </p:nvSpPr>
          <p:spPr>
            <a:xfrm>
              <a:off x="5502097" y="4930357"/>
              <a:ext cx="2103387" cy="645801"/>
            </a:xfrm>
            <a:prstGeom prst="roundRect">
              <a:avLst/>
            </a:prstGeom>
            <a:ln w="28575">
              <a:solidFill>
                <a:srgbClr val="6B7428"/>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 Consider levels of turnover of senior staff</a:t>
              </a:r>
            </a:p>
          </p:txBody>
        </p:sp>
        <p:sp>
          <p:nvSpPr>
            <p:cNvPr id="22" name="Rounded Rectangle 21">
              <a:extLst>
                <a:ext uri="{FF2B5EF4-FFF2-40B4-BE49-F238E27FC236}">
                  <a16:creationId xmlns:a16="http://schemas.microsoft.com/office/drawing/2014/main" id="{E8426216-9500-7E4F-A627-A4CAE66EC7C7}"/>
                </a:ext>
              </a:extLst>
            </p:cNvPr>
            <p:cNvSpPr/>
            <p:nvPr/>
          </p:nvSpPr>
          <p:spPr>
            <a:xfrm>
              <a:off x="5502098" y="5785278"/>
              <a:ext cx="2103388" cy="814536"/>
            </a:xfrm>
            <a:prstGeom prst="roundRect">
              <a:avLst/>
            </a:prstGeom>
            <a:ln w="28575">
              <a:solidFill>
                <a:srgbClr val="6B7428"/>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Ensure effective handover arrangements for senior staff</a:t>
              </a:r>
            </a:p>
          </p:txBody>
        </p:sp>
        <p:sp>
          <p:nvSpPr>
            <p:cNvPr id="23" name="Rounded Rectangle 22">
              <a:extLst>
                <a:ext uri="{FF2B5EF4-FFF2-40B4-BE49-F238E27FC236}">
                  <a16:creationId xmlns:a16="http://schemas.microsoft.com/office/drawing/2014/main" id="{E0F47295-88C6-8445-BE6F-BC2B55012501}"/>
                </a:ext>
              </a:extLst>
            </p:cNvPr>
            <p:cNvSpPr/>
            <p:nvPr/>
          </p:nvSpPr>
          <p:spPr>
            <a:xfrm>
              <a:off x="3249642" y="4930358"/>
              <a:ext cx="1896746" cy="1669456"/>
            </a:xfrm>
            <a:prstGeom prst="roundRect">
              <a:avLst/>
            </a:prstGeom>
            <a:ln w="28575">
              <a:solidFill>
                <a:srgbClr val="6B7428"/>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 Management considers changes in management and related attitudes in philosophies for internal control</a:t>
              </a:r>
            </a:p>
          </p:txBody>
        </p:sp>
        <p:cxnSp>
          <p:nvCxnSpPr>
            <p:cNvPr id="25" name="Straight Arrow Connector 24">
              <a:extLst>
                <a:ext uri="{FF2B5EF4-FFF2-40B4-BE49-F238E27FC236}">
                  <a16:creationId xmlns:a16="http://schemas.microsoft.com/office/drawing/2014/main" id="{022166A1-1AAB-B441-B636-CB82CA155D4B}"/>
                </a:ext>
              </a:extLst>
            </p:cNvPr>
            <p:cNvCxnSpPr>
              <a:cxnSpLocks/>
              <a:stCxn id="6" idx="6"/>
              <a:endCxn id="23" idx="1"/>
            </p:cNvCxnSpPr>
            <p:nvPr/>
          </p:nvCxnSpPr>
          <p:spPr>
            <a:xfrm>
              <a:off x="2991076" y="5765086"/>
              <a:ext cx="25856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F62A4110-1424-5F47-80CE-29436B9A1F9D}"/>
                </a:ext>
              </a:extLst>
            </p:cNvPr>
            <p:cNvCxnSpPr>
              <a:cxnSpLocks/>
              <a:stCxn id="23" idx="3"/>
              <a:endCxn id="12" idx="1"/>
            </p:cNvCxnSpPr>
            <p:nvPr/>
          </p:nvCxnSpPr>
          <p:spPr>
            <a:xfrm flipV="1">
              <a:off x="5146388" y="5253258"/>
              <a:ext cx="355709" cy="51182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6CCED3AA-4357-214A-BE9E-81EE8E605188}"/>
                </a:ext>
              </a:extLst>
            </p:cNvPr>
            <p:cNvCxnSpPr>
              <a:cxnSpLocks/>
              <a:stCxn id="23" idx="3"/>
              <a:endCxn id="22" idx="1"/>
            </p:cNvCxnSpPr>
            <p:nvPr/>
          </p:nvCxnSpPr>
          <p:spPr>
            <a:xfrm>
              <a:off x="5146388" y="5765086"/>
              <a:ext cx="355710" cy="42746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96" name="Group 95">
            <a:extLst>
              <a:ext uri="{FF2B5EF4-FFF2-40B4-BE49-F238E27FC236}">
                <a16:creationId xmlns:a16="http://schemas.microsoft.com/office/drawing/2014/main" id="{2B9B6019-124C-184C-AFF6-4F183625798E}"/>
              </a:ext>
            </a:extLst>
          </p:cNvPr>
          <p:cNvGrpSpPr/>
          <p:nvPr/>
        </p:nvGrpSpPr>
        <p:grpSpPr>
          <a:xfrm>
            <a:off x="3472858" y="998364"/>
            <a:ext cx="5426621" cy="3617047"/>
            <a:chOff x="3472858" y="998364"/>
            <a:chExt cx="5426621" cy="3617047"/>
          </a:xfrm>
        </p:grpSpPr>
        <p:sp>
          <p:nvSpPr>
            <p:cNvPr id="7" name="Oval 6">
              <a:extLst>
                <a:ext uri="{FF2B5EF4-FFF2-40B4-BE49-F238E27FC236}">
                  <a16:creationId xmlns:a16="http://schemas.microsoft.com/office/drawing/2014/main" id="{0FFC8F40-AC96-F940-8EDB-191D64BEEB9F}"/>
                </a:ext>
              </a:extLst>
            </p:cNvPr>
            <p:cNvSpPr/>
            <p:nvPr/>
          </p:nvSpPr>
          <p:spPr>
            <a:xfrm>
              <a:off x="5187550" y="998364"/>
              <a:ext cx="1891997" cy="1304877"/>
            </a:xfrm>
            <a:prstGeom prst="ellipse">
              <a:avLst/>
            </a:prstGeom>
            <a:gradFill flip="none" rotWithShape="1">
              <a:gsLst>
                <a:gs pos="0">
                  <a:srgbClr val="9B55CE">
                    <a:tint val="66000"/>
                    <a:satMod val="160000"/>
                  </a:srgbClr>
                </a:gs>
                <a:gs pos="0">
                  <a:srgbClr val="9B55CE">
                    <a:tint val="44500"/>
                    <a:satMod val="160000"/>
                  </a:srgbClr>
                </a:gs>
                <a:gs pos="100000">
                  <a:srgbClr val="9B55CE">
                    <a:tint val="23500"/>
                    <a:satMod val="160000"/>
                  </a:srgbClr>
                </a:gs>
              </a:gsLst>
              <a:lin ang="0" scaled="1"/>
              <a:tileRect/>
            </a:gra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b="1" dirty="0">
                  <a:solidFill>
                    <a:schemeClr val="tx1"/>
                  </a:solidFill>
                </a:rPr>
                <a:t>PF 9.2 Assesses changes in the business model</a:t>
              </a:r>
            </a:p>
          </p:txBody>
        </p:sp>
        <p:sp>
          <p:nvSpPr>
            <p:cNvPr id="9" name="Rounded Rectangle 8">
              <a:extLst>
                <a:ext uri="{FF2B5EF4-FFF2-40B4-BE49-F238E27FC236}">
                  <a16:creationId xmlns:a16="http://schemas.microsoft.com/office/drawing/2014/main" id="{79D8E2AF-8ADE-0943-9A9E-6EBA706F895E}"/>
                </a:ext>
              </a:extLst>
            </p:cNvPr>
            <p:cNvSpPr/>
            <p:nvPr/>
          </p:nvSpPr>
          <p:spPr>
            <a:xfrm>
              <a:off x="5081854" y="4181083"/>
              <a:ext cx="2103387" cy="423887"/>
            </a:xfrm>
            <a:prstGeom prst="roundRect">
              <a:avLst/>
            </a:prstGeom>
            <a:ln w="28575">
              <a:solidFill>
                <a:srgbClr val="6B7428"/>
              </a:solidFill>
              <a:prstDash val="sysDash"/>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Major change projects </a:t>
              </a:r>
            </a:p>
          </p:txBody>
        </p:sp>
        <p:sp>
          <p:nvSpPr>
            <p:cNvPr id="17" name="Rounded Rectangle 16">
              <a:extLst>
                <a:ext uri="{FF2B5EF4-FFF2-40B4-BE49-F238E27FC236}">
                  <a16:creationId xmlns:a16="http://schemas.microsoft.com/office/drawing/2014/main" id="{0E20FB14-4F94-794C-A8DD-698DBC562CC3}"/>
                </a:ext>
              </a:extLst>
            </p:cNvPr>
            <p:cNvSpPr/>
            <p:nvPr/>
          </p:nvSpPr>
          <p:spPr>
            <a:xfrm>
              <a:off x="3478737" y="3601847"/>
              <a:ext cx="1295341" cy="1013564"/>
            </a:xfrm>
            <a:prstGeom prst="roundRect">
              <a:avLst/>
            </a:prstGeom>
            <a:ln w="28575">
              <a:solidFill>
                <a:srgbClr val="6B7428"/>
              </a:solidFill>
              <a:prstDash val="sysDash"/>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 Opening or closing office locations</a:t>
              </a:r>
            </a:p>
          </p:txBody>
        </p:sp>
        <p:sp>
          <p:nvSpPr>
            <p:cNvPr id="18" name="Rounded Rectangle 17">
              <a:extLst>
                <a:ext uri="{FF2B5EF4-FFF2-40B4-BE49-F238E27FC236}">
                  <a16:creationId xmlns:a16="http://schemas.microsoft.com/office/drawing/2014/main" id="{BE317938-B01C-CD47-A74F-3174BB77B216}"/>
                </a:ext>
              </a:extLst>
            </p:cNvPr>
            <p:cNvSpPr/>
            <p:nvPr/>
          </p:nvSpPr>
          <p:spPr>
            <a:xfrm>
              <a:off x="4939629" y="2559113"/>
              <a:ext cx="2387839" cy="1460107"/>
            </a:xfrm>
            <a:prstGeom prst="roundRect">
              <a:avLst/>
            </a:prstGeom>
            <a:ln w="28575">
              <a:solidFill>
                <a:srgbClr val="6B7428"/>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 The organization considers the potential impacts of new ways of working including rapid growth in new technologies.</a:t>
              </a:r>
            </a:p>
          </p:txBody>
        </p:sp>
        <p:sp>
          <p:nvSpPr>
            <p:cNvPr id="19" name="Rounded Rectangle 18">
              <a:extLst>
                <a:ext uri="{FF2B5EF4-FFF2-40B4-BE49-F238E27FC236}">
                  <a16:creationId xmlns:a16="http://schemas.microsoft.com/office/drawing/2014/main" id="{F532B4CA-FB03-1D4B-923F-E3C76C525D7B}"/>
                </a:ext>
              </a:extLst>
            </p:cNvPr>
            <p:cNvSpPr/>
            <p:nvPr/>
          </p:nvSpPr>
          <p:spPr>
            <a:xfrm>
              <a:off x="3472858" y="2542348"/>
              <a:ext cx="1291976" cy="862573"/>
            </a:xfrm>
            <a:prstGeom prst="roundRect">
              <a:avLst/>
            </a:prstGeom>
            <a:ln w="28575">
              <a:solidFill>
                <a:srgbClr val="6B7428"/>
              </a:solidFill>
              <a:prstDash val="sysDash"/>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New mobile data applications </a:t>
              </a:r>
            </a:p>
          </p:txBody>
        </p:sp>
        <p:sp>
          <p:nvSpPr>
            <p:cNvPr id="20" name="Rounded Rectangle 19">
              <a:extLst>
                <a:ext uri="{FF2B5EF4-FFF2-40B4-BE49-F238E27FC236}">
                  <a16:creationId xmlns:a16="http://schemas.microsoft.com/office/drawing/2014/main" id="{50EA0E12-F703-7D43-A223-608D40DB9D6F}"/>
                </a:ext>
              </a:extLst>
            </p:cNvPr>
            <p:cNvSpPr/>
            <p:nvPr/>
          </p:nvSpPr>
          <p:spPr>
            <a:xfrm>
              <a:off x="7502263" y="2542348"/>
              <a:ext cx="1397216" cy="709982"/>
            </a:xfrm>
            <a:prstGeom prst="roundRect">
              <a:avLst/>
            </a:prstGeom>
            <a:ln w="28575">
              <a:solidFill>
                <a:srgbClr val="6B7428"/>
              </a:solidFill>
              <a:prstDash val="sysDash"/>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Introduction of new IT systems</a:t>
              </a:r>
            </a:p>
          </p:txBody>
        </p:sp>
        <p:sp>
          <p:nvSpPr>
            <p:cNvPr id="21" name="Rounded Rectangle 20">
              <a:extLst>
                <a:ext uri="{FF2B5EF4-FFF2-40B4-BE49-F238E27FC236}">
                  <a16:creationId xmlns:a16="http://schemas.microsoft.com/office/drawing/2014/main" id="{3AD16DA1-BBCD-824C-B3EA-D18537F47380}"/>
                </a:ext>
              </a:extLst>
            </p:cNvPr>
            <p:cNvSpPr/>
            <p:nvPr/>
          </p:nvSpPr>
          <p:spPr>
            <a:xfrm>
              <a:off x="7502263" y="3376508"/>
              <a:ext cx="1397215" cy="1238903"/>
            </a:xfrm>
            <a:prstGeom prst="roundRect">
              <a:avLst/>
            </a:prstGeom>
            <a:ln w="28575">
              <a:solidFill>
                <a:srgbClr val="6B7428"/>
              </a:solidFill>
              <a:prstDash val="sysDash"/>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New areas of policy and/or government activities</a:t>
              </a:r>
            </a:p>
          </p:txBody>
        </p:sp>
        <p:cxnSp>
          <p:nvCxnSpPr>
            <p:cNvPr id="51" name="Straight Arrow Connector 50">
              <a:extLst>
                <a:ext uri="{FF2B5EF4-FFF2-40B4-BE49-F238E27FC236}">
                  <a16:creationId xmlns:a16="http://schemas.microsoft.com/office/drawing/2014/main" id="{AFAD7C4B-3B44-3041-9E5E-9592D6DE6878}"/>
                </a:ext>
              </a:extLst>
            </p:cNvPr>
            <p:cNvCxnSpPr>
              <a:cxnSpLocks/>
            </p:cNvCxnSpPr>
            <p:nvPr/>
          </p:nvCxnSpPr>
          <p:spPr>
            <a:xfrm>
              <a:off x="6137967" y="2303241"/>
              <a:ext cx="0" cy="25587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7" name="Straight Arrow Connector 76">
              <a:extLst>
                <a:ext uri="{FF2B5EF4-FFF2-40B4-BE49-F238E27FC236}">
                  <a16:creationId xmlns:a16="http://schemas.microsoft.com/office/drawing/2014/main" id="{A8C5537B-4851-3243-9AE8-A317349CDFC1}"/>
                </a:ext>
              </a:extLst>
            </p:cNvPr>
            <p:cNvCxnSpPr>
              <a:cxnSpLocks/>
            </p:cNvCxnSpPr>
            <p:nvPr/>
          </p:nvCxnSpPr>
          <p:spPr>
            <a:xfrm>
              <a:off x="7327468" y="3508202"/>
              <a:ext cx="174795" cy="9364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3" name="Straight Arrow Connector 82">
              <a:extLst>
                <a:ext uri="{FF2B5EF4-FFF2-40B4-BE49-F238E27FC236}">
                  <a16:creationId xmlns:a16="http://schemas.microsoft.com/office/drawing/2014/main" id="{13F46C9B-2BCF-4640-BD8D-1C62D832CB0A}"/>
                </a:ext>
              </a:extLst>
            </p:cNvPr>
            <p:cNvCxnSpPr>
              <a:endCxn id="20" idx="1"/>
            </p:cNvCxnSpPr>
            <p:nvPr/>
          </p:nvCxnSpPr>
          <p:spPr>
            <a:xfrm>
              <a:off x="7327468" y="2897339"/>
              <a:ext cx="174795"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5" name="Straight Arrow Connector 84">
              <a:extLst>
                <a:ext uri="{FF2B5EF4-FFF2-40B4-BE49-F238E27FC236}">
                  <a16:creationId xmlns:a16="http://schemas.microsoft.com/office/drawing/2014/main" id="{6148771A-9486-044F-8DB4-FCAD9B5DAE8D}"/>
                </a:ext>
              </a:extLst>
            </p:cNvPr>
            <p:cNvCxnSpPr>
              <a:stCxn id="18" idx="2"/>
              <a:endCxn id="9" idx="0"/>
            </p:cNvCxnSpPr>
            <p:nvPr/>
          </p:nvCxnSpPr>
          <p:spPr>
            <a:xfrm flipH="1">
              <a:off x="6133548" y="4019220"/>
              <a:ext cx="1" cy="16186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7" name="Straight Arrow Connector 86">
              <a:extLst>
                <a:ext uri="{FF2B5EF4-FFF2-40B4-BE49-F238E27FC236}">
                  <a16:creationId xmlns:a16="http://schemas.microsoft.com/office/drawing/2014/main" id="{BEDAD100-B024-4F4A-838D-92E76381981F}"/>
                </a:ext>
              </a:extLst>
            </p:cNvPr>
            <p:cNvCxnSpPr>
              <a:cxnSpLocks/>
            </p:cNvCxnSpPr>
            <p:nvPr/>
          </p:nvCxnSpPr>
          <p:spPr>
            <a:xfrm flipH="1">
              <a:off x="4774078" y="3863990"/>
              <a:ext cx="165552" cy="13196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0" name="Straight Arrow Connector 89">
              <a:extLst>
                <a:ext uri="{FF2B5EF4-FFF2-40B4-BE49-F238E27FC236}">
                  <a16:creationId xmlns:a16="http://schemas.microsoft.com/office/drawing/2014/main" id="{92EE113E-DDF6-C742-B199-EAB3F49D4152}"/>
                </a:ext>
              </a:extLst>
            </p:cNvPr>
            <p:cNvCxnSpPr/>
            <p:nvPr/>
          </p:nvCxnSpPr>
          <p:spPr>
            <a:xfrm flipH="1">
              <a:off x="4769252" y="2897339"/>
              <a:ext cx="174795"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95" name="Group 94">
            <a:extLst>
              <a:ext uri="{FF2B5EF4-FFF2-40B4-BE49-F238E27FC236}">
                <a16:creationId xmlns:a16="http://schemas.microsoft.com/office/drawing/2014/main" id="{D850E50D-A131-874A-B54D-CF2127CF4370}"/>
              </a:ext>
            </a:extLst>
          </p:cNvPr>
          <p:cNvGrpSpPr/>
          <p:nvPr/>
        </p:nvGrpSpPr>
        <p:grpSpPr>
          <a:xfrm>
            <a:off x="239849" y="998364"/>
            <a:ext cx="2287012" cy="4043743"/>
            <a:chOff x="239849" y="998364"/>
            <a:chExt cx="2287012" cy="4043743"/>
          </a:xfrm>
        </p:grpSpPr>
        <p:sp>
          <p:nvSpPr>
            <p:cNvPr id="5" name="Oval 4">
              <a:extLst>
                <a:ext uri="{FF2B5EF4-FFF2-40B4-BE49-F238E27FC236}">
                  <a16:creationId xmlns:a16="http://schemas.microsoft.com/office/drawing/2014/main" id="{DB71844F-6924-8A4C-991B-3231E156D7A8}"/>
                </a:ext>
              </a:extLst>
            </p:cNvPr>
            <p:cNvSpPr/>
            <p:nvPr/>
          </p:nvSpPr>
          <p:spPr>
            <a:xfrm>
              <a:off x="442028" y="998364"/>
              <a:ext cx="1891997" cy="1304877"/>
            </a:xfrm>
            <a:prstGeom prst="ellipse">
              <a:avLst/>
            </a:prstGeom>
            <a:gradFill flip="none" rotWithShape="1">
              <a:gsLst>
                <a:gs pos="0">
                  <a:srgbClr val="9B55CE">
                    <a:tint val="66000"/>
                    <a:satMod val="160000"/>
                  </a:srgbClr>
                </a:gs>
                <a:gs pos="0">
                  <a:srgbClr val="9B55CE">
                    <a:tint val="44500"/>
                    <a:satMod val="160000"/>
                  </a:srgbClr>
                </a:gs>
                <a:gs pos="100000">
                  <a:srgbClr val="9B55CE">
                    <a:tint val="23500"/>
                    <a:satMod val="160000"/>
                  </a:srgbClr>
                </a:gs>
              </a:gsLst>
              <a:lin ang="0" scaled="1"/>
              <a:tileRect/>
            </a:gra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b="1" dirty="0">
                  <a:solidFill>
                    <a:schemeClr val="tx1"/>
                  </a:solidFill>
                </a:rPr>
                <a:t>PF 9.1 Assesses changes in the external environment</a:t>
              </a:r>
            </a:p>
          </p:txBody>
        </p:sp>
        <p:sp>
          <p:nvSpPr>
            <p:cNvPr id="16" name="Rounded Rectangle 15">
              <a:extLst>
                <a:ext uri="{FF2B5EF4-FFF2-40B4-BE49-F238E27FC236}">
                  <a16:creationId xmlns:a16="http://schemas.microsoft.com/office/drawing/2014/main" id="{A861DD81-7C80-C141-8456-66EBD6FF8883}"/>
                </a:ext>
              </a:extLst>
            </p:cNvPr>
            <p:cNvSpPr/>
            <p:nvPr/>
          </p:nvSpPr>
          <p:spPr>
            <a:xfrm>
              <a:off x="239849" y="2553284"/>
              <a:ext cx="2287012" cy="1582296"/>
            </a:xfrm>
            <a:prstGeom prst="roundRect">
              <a:avLst/>
            </a:prstGeom>
            <a:ln w="28575">
              <a:solidFill>
                <a:srgbClr val="6B7428"/>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 The risk identification process considers changes to the political, legal, budgetary and physical environment in which the organization operates</a:t>
              </a:r>
            </a:p>
          </p:txBody>
        </p:sp>
        <p:cxnSp>
          <p:nvCxnSpPr>
            <p:cNvPr id="34" name="Straight Arrow Connector 33">
              <a:extLst>
                <a:ext uri="{FF2B5EF4-FFF2-40B4-BE49-F238E27FC236}">
                  <a16:creationId xmlns:a16="http://schemas.microsoft.com/office/drawing/2014/main" id="{562721B6-881D-9B4C-993F-D75C9752F889}"/>
                </a:ext>
              </a:extLst>
            </p:cNvPr>
            <p:cNvCxnSpPr>
              <a:stCxn id="5" idx="4"/>
              <a:endCxn id="16" idx="0"/>
            </p:cNvCxnSpPr>
            <p:nvPr/>
          </p:nvCxnSpPr>
          <p:spPr>
            <a:xfrm flipH="1">
              <a:off x="1383355" y="2303241"/>
              <a:ext cx="4672" cy="2500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3" name="Rounded Rectangle 72">
              <a:extLst>
                <a:ext uri="{FF2B5EF4-FFF2-40B4-BE49-F238E27FC236}">
                  <a16:creationId xmlns:a16="http://schemas.microsoft.com/office/drawing/2014/main" id="{781E7804-7C26-2E46-B813-1ABAC99AE3FA}"/>
                </a:ext>
              </a:extLst>
            </p:cNvPr>
            <p:cNvSpPr/>
            <p:nvPr/>
          </p:nvSpPr>
          <p:spPr>
            <a:xfrm>
              <a:off x="276117" y="4332125"/>
              <a:ext cx="1186372" cy="709982"/>
            </a:xfrm>
            <a:prstGeom prst="roundRect">
              <a:avLst/>
            </a:prstGeom>
            <a:ln w="28575">
              <a:solidFill>
                <a:srgbClr val="6B7428"/>
              </a:solidFill>
              <a:prstDash val="sysDash"/>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Change of Government</a:t>
              </a:r>
            </a:p>
          </p:txBody>
        </p:sp>
        <p:sp>
          <p:nvSpPr>
            <p:cNvPr id="74" name="Rounded Rectangle 73">
              <a:extLst>
                <a:ext uri="{FF2B5EF4-FFF2-40B4-BE49-F238E27FC236}">
                  <a16:creationId xmlns:a16="http://schemas.microsoft.com/office/drawing/2014/main" id="{916D2A4C-5535-A74D-9B3D-AA6BF69541A2}"/>
                </a:ext>
              </a:extLst>
            </p:cNvPr>
            <p:cNvSpPr/>
            <p:nvPr/>
          </p:nvSpPr>
          <p:spPr>
            <a:xfrm>
              <a:off x="1591772" y="4332125"/>
              <a:ext cx="935089" cy="709982"/>
            </a:xfrm>
            <a:prstGeom prst="roundRect">
              <a:avLst/>
            </a:prstGeom>
            <a:ln w="28575">
              <a:solidFill>
                <a:srgbClr val="6B7428"/>
              </a:solidFill>
              <a:prstDash val="sysDash"/>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Climate change</a:t>
              </a:r>
            </a:p>
          </p:txBody>
        </p:sp>
        <p:cxnSp>
          <p:nvCxnSpPr>
            <p:cNvPr id="92" name="Straight Arrow Connector 91">
              <a:extLst>
                <a:ext uri="{FF2B5EF4-FFF2-40B4-BE49-F238E27FC236}">
                  <a16:creationId xmlns:a16="http://schemas.microsoft.com/office/drawing/2014/main" id="{AAA43F78-A981-1B48-82AD-F2DDA68E1990}"/>
                </a:ext>
              </a:extLst>
            </p:cNvPr>
            <p:cNvCxnSpPr>
              <a:stCxn id="16" idx="2"/>
              <a:endCxn id="73" idx="0"/>
            </p:cNvCxnSpPr>
            <p:nvPr/>
          </p:nvCxnSpPr>
          <p:spPr>
            <a:xfrm flipH="1">
              <a:off x="869303" y="4135580"/>
              <a:ext cx="514052" cy="19654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4" name="Straight Arrow Connector 93">
              <a:extLst>
                <a:ext uri="{FF2B5EF4-FFF2-40B4-BE49-F238E27FC236}">
                  <a16:creationId xmlns:a16="http://schemas.microsoft.com/office/drawing/2014/main" id="{A9523F70-7F9A-2D4A-AB3F-A8C9B8E952D5}"/>
                </a:ext>
              </a:extLst>
            </p:cNvPr>
            <p:cNvCxnSpPr>
              <a:stCxn id="16" idx="2"/>
              <a:endCxn id="74" idx="0"/>
            </p:cNvCxnSpPr>
            <p:nvPr/>
          </p:nvCxnSpPr>
          <p:spPr>
            <a:xfrm>
              <a:off x="1383355" y="4135580"/>
              <a:ext cx="675962" cy="19654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97" name="Rounded Rectangle 96">
            <a:extLst>
              <a:ext uri="{FF2B5EF4-FFF2-40B4-BE49-F238E27FC236}">
                <a16:creationId xmlns:a16="http://schemas.microsoft.com/office/drawing/2014/main" id="{0814C3C0-6720-CA44-8DF8-C0101D1190C7}"/>
              </a:ext>
            </a:extLst>
          </p:cNvPr>
          <p:cNvSpPr/>
          <p:nvPr/>
        </p:nvSpPr>
        <p:spPr>
          <a:xfrm>
            <a:off x="136645" y="6036941"/>
            <a:ext cx="1186372" cy="709982"/>
          </a:xfrm>
          <a:prstGeom prst="roundRect">
            <a:avLst/>
          </a:prstGeom>
          <a:ln w="28575">
            <a:solidFill>
              <a:srgbClr val="6B7428"/>
            </a:solidFill>
            <a:prstDash val="sysDash"/>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Illustrations or examples</a:t>
            </a:r>
          </a:p>
        </p:txBody>
      </p:sp>
    </p:spTree>
    <p:extLst>
      <p:ext uri="{BB962C8B-B14F-4D97-AF65-F5344CB8AC3E}">
        <p14:creationId xmlns:p14="http://schemas.microsoft.com/office/powerpoint/2010/main" val="37394173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E71DF42-55A1-7841-BA55-1CB09CC28126}"/>
              </a:ext>
            </a:extLst>
          </p:cNvPr>
          <p:cNvSpPr/>
          <p:nvPr/>
        </p:nvSpPr>
        <p:spPr>
          <a:xfrm>
            <a:off x="1424131" y="1218532"/>
            <a:ext cx="6139601" cy="549152"/>
          </a:xfrm>
          <a:prstGeom prst="rect">
            <a:avLst/>
          </a:prstGeom>
          <a:solidFill>
            <a:srgbClr val="0563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CONTROL ACTIVITIES PRINCIPLES</a:t>
            </a:r>
          </a:p>
        </p:txBody>
      </p:sp>
      <p:sp>
        <p:nvSpPr>
          <p:cNvPr id="10" name="Rectangle 9">
            <a:extLst>
              <a:ext uri="{FF2B5EF4-FFF2-40B4-BE49-F238E27FC236}">
                <a16:creationId xmlns:a16="http://schemas.microsoft.com/office/drawing/2014/main" id="{9C287BC9-4EBC-074A-B860-9C66F2DE327B}"/>
              </a:ext>
            </a:extLst>
          </p:cNvPr>
          <p:cNvSpPr/>
          <p:nvPr/>
        </p:nvSpPr>
        <p:spPr>
          <a:xfrm>
            <a:off x="1533027" y="1943319"/>
            <a:ext cx="6035413" cy="549152"/>
          </a:xfrm>
          <a:prstGeom prst="rect">
            <a:avLst/>
          </a:prstGeom>
          <a:noFill/>
          <a:ln w="28575">
            <a:solidFill>
              <a:srgbClr val="05639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The organization develops control activities that contribute to the mitigation of risks to the achievement of objectives to acceptable levels</a:t>
            </a:r>
            <a:r>
              <a:rPr lang="en-US" sz="1200" dirty="0">
                <a:solidFill>
                  <a:schemeClr val="tx1"/>
                </a:solidFill>
              </a:rPr>
              <a:t>. </a:t>
            </a:r>
          </a:p>
        </p:txBody>
      </p:sp>
      <p:grpSp>
        <p:nvGrpSpPr>
          <p:cNvPr id="17" name="Group 16">
            <a:extLst>
              <a:ext uri="{FF2B5EF4-FFF2-40B4-BE49-F238E27FC236}">
                <a16:creationId xmlns:a16="http://schemas.microsoft.com/office/drawing/2014/main" id="{8CF32A58-B72D-1744-A2D3-884A0491A8CD}"/>
              </a:ext>
            </a:extLst>
          </p:cNvPr>
          <p:cNvGrpSpPr/>
          <p:nvPr/>
        </p:nvGrpSpPr>
        <p:grpSpPr>
          <a:xfrm>
            <a:off x="1287027" y="3544183"/>
            <a:ext cx="6256031" cy="694055"/>
            <a:chOff x="1287027" y="3544183"/>
            <a:chExt cx="6256031" cy="694055"/>
          </a:xfrm>
        </p:grpSpPr>
        <p:sp>
          <p:nvSpPr>
            <p:cNvPr id="4" name="Rectangle 3">
              <a:extLst>
                <a:ext uri="{FF2B5EF4-FFF2-40B4-BE49-F238E27FC236}">
                  <a16:creationId xmlns:a16="http://schemas.microsoft.com/office/drawing/2014/main" id="{7831C28C-50A3-FE40-9DD8-5F3335244A8A}"/>
                </a:ext>
              </a:extLst>
            </p:cNvPr>
            <p:cNvSpPr/>
            <p:nvPr/>
          </p:nvSpPr>
          <p:spPr>
            <a:xfrm>
              <a:off x="1536959" y="3651967"/>
              <a:ext cx="6006099" cy="586271"/>
            </a:xfrm>
            <a:prstGeom prst="rect">
              <a:avLst/>
            </a:prstGeom>
            <a:noFill/>
            <a:ln w="28575">
              <a:solidFill>
                <a:srgbClr val="05639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The organization deploys control activities through policies that establish what is expected and in procedures that put policies into action. </a:t>
              </a:r>
            </a:p>
          </p:txBody>
        </p:sp>
        <p:sp>
          <p:nvSpPr>
            <p:cNvPr id="13" name="Oval 12">
              <a:extLst>
                <a:ext uri="{FF2B5EF4-FFF2-40B4-BE49-F238E27FC236}">
                  <a16:creationId xmlns:a16="http://schemas.microsoft.com/office/drawing/2014/main" id="{D9DA01CA-241D-2143-9659-5626B104706D}"/>
                </a:ext>
              </a:extLst>
            </p:cNvPr>
            <p:cNvSpPr/>
            <p:nvPr/>
          </p:nvSpPr>
          <p:spPr>
            <a:xfrm>
              <a:off x="1287027" y="3544183"/>
              <a:ext cx="491999" cy="21556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12</a:t>
              </a:r>
            </a:p>
          </p:txBody>
        </p:sp>
      </p:grpSp>
      <p:grpSp>
        <p:nvGrpSpPr>
          <p:cNvPr id="16" name="Group 15">
            <a:extLst>
              <a:ext uri="{FF2B5EF4-FFF2-40B4-BE49-F238E27FC236}">
                <a16:creationId xmlns:a16="http://schemas.microsoft.com/office/drawing/2014/main" id="{DA9DF7C0-6BC7-7B4B-9FEA-A5BC3361189F}"/>
              </a:ext>
            </a:extLst>
          </p:cNvPr>
          <p:cNvGrpSpPr/>
          <p:nvPr/>
        </p:nvGrpSpPr>
        <p:grpSpPr>
          <a:xfrm>
            <a:off x="1262103" y="2586885"/>
            <a:ext cx="6252098" cy="870441"/>
            <a:chOff x="1262103" y="2586885"/>
            <a:chExt cx="6252098" cy="870441"/>
          </a:xfrm>
        </p:grpSpPr>
        <p:sp>
          <p:nvSpPr>
            <p:cNvPr id="7" name="Rectangle 6">
              <a:extLst>
                <a:ext uri="{FF2B5EF4-FFF2-40B4-BE49-F238E27FC236}">
                  <a16:creationId xmlns:a16="http://schemas.microsoft.com/office/drawing/2014/main" id="{E7380EA7-8A13-0946-8802-83ADD66B204B}"/>
                </a:ext>
              </a:extLst>
            </p:cNvPr>
            <p:cNvSpPr/>
            <p:nvPr/>
          </p:nvSpPr>
          <p:spPr>
            <a:xfrm>
              <a:off x="1508103" y="2687112"/>
              <a:ext cx="6006098" cy="770214"/>
            </a:xfrm>
            <a:prstGeom prst="rect">
              <a:avLst/>
            </a:prstGeom>
            <a:noFill/>
            <a:ln w="28575">
              <a:solidFill>
                <a:srgbClr val="05639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The organization selects and develops general control activities over technology to support the achievement of objectives.</a:t>
              </a:r>
            </a:p>
          </p:txBody>
        </p:sp>
        <p:sp>
          <p:nvSpPr>
            <p:cNvPr id="14" name="Oval 13">
              <a:extLst>
                <a:ext uri="{FF2B5EF4-FFF2-40B4-BE49-F238E27FC236}">
                  <a16:creationId xmlns:a16="http://schemas.microsoft.com/office/drawing/2014/main" id="{EB8C8E84-1FCB-4343-9BA2-CD823188692E}"/>
                </a:ext>
              </a:extLst>
            </p:cNvPr>
            <p:cNvSpPr/>
            <p:nvPr/>
          </p:nvSpPr>
          <p:spPr>
            <a:xfrm>
              <a:off x="1262103" y="2586885"/>
              <a:ext cx="491999" cy="21556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11</a:t>
              </a:r>
            </a:p>
          </p:txBody>
        </p:sp>
      </p:grpSp>
      <p:sp>
        <p:nvSpPr>
          <p:cNvPr id="12" name="Oval 11">
            <a:extLst>
              <a:ext uri="{FF2B5EF4-FFF2-40B4-BE49-F238E27FC236}">
                <a16:creationId xmlns:a16="http://schemas.microsoft.com/office/drawing/2014/main" id="{94DF5843-0D5E-6846-8AD5-121047F10D44}"/>
              </a:ext>
            </a:extLst>
          </p:cNvPr>
          <p:cNvSpPr/>
          <p:nvPr/>
        </p:nvSpPr>
        <p:spPr>
          <a:xfrm>
            <a:off x="1287027" y="1859811"/>
            <a:ext cx="491999" cy="21556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10</a:t>
            </a:r>
          </a:p>
        </p:txBody>
      </p:sp>
    </p:spTree>
    <p:extLst>
      <p:ext uri="{BB962C8B-B14F-4D97-AF65-F5344CB8AC3E}">
        <p14:creationId xmlns:p14="http://schemas.microsoft.com/office/powerpoint/2010/main" val="33742940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8CA716C-1A1F-9F4C-84F3-28DB75944601}"/>
              </a:ext>
            </a:extLst>
          </p:cNvPr>
          <p:cNvSpPr/>
          <p:nvPr/>
        </p:nvSpPr>
        <p:spPr>
          <a:xfrm>
            <a:off x="383865" y="2013382"/>
            <a:ext cx="1943042" cy="513928"/>
          </a:xfrm>
          <a:prstGeom prst="rect">
            <a:avLst/>
          </a:prstGeom>
          <a:noFill/>
          <a:ln w="28575">
            <a:solidFill>
              <a:srgbClr val="9328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PF 10.1  Integrates with risk assessment</a:t>
            </a:r>
          </a:p>
        </p:txBody>
      </p:sp>
      <p:sp>
        <p:nvSpPr>
          <p:cNvPr id="12" name="Rectangle 11">
            <a:extLst>
              <a:ext uri="{FF2B5EF4-FFF2-40B4-BE49-F238E27FC236}">
                <a16:creationId xmlns:a16="http://schemas.microsoft.com/office/drawing/2014/main" id="{0228E588-37BC-BB42-9F97-09BCD830918E}"/>
              </a:ext>
            </a:extLst>
          </p:cNvPr>
          <p:cNvSpPr/>
          <p:nvPr/>
        </p:nvSpPr>
        <p:spPr>
          <a:xfrm>
            <a:off x="383865" y="2643587"/>
            <a:ext cx="1943043" cy="627150"/>
          </a:xfrm>
          <a:prstGeom prst="rect">
            <a:avLst/>
          </a:prstGeom>
          <a:noFill/>
          <a:ln w="28575">
            <a:solidFill>
              <a:srgbClr val="9328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PF 10.3 Determines relevant business processes </a:t>
            </a:r>
          </a:p>
        </p:txBody>
      </p:sp>
      <p:sp>
        <p:nvSpPr>
          <p:cNvPr id="13" name="Rectangle 12">
            <a:extLst>
              <a:ext uri="{FF2B5EF4-FFF2-40B4-BE49-F238E27FC236}">
                <a16:creationId xmlns:a16="http://schemas.microsoft.com/office/drawing/2014/main" id="{068D426B-74F9-2340-9CB8-F5E448CAEA04}"/>
              </a:ext>
            </a:extLst>
          </p:cNvPr>
          <p:cNvSpPr/>
          <p:nvPr/>
        </p:nvSpPr>
        <p:spPr>
          <a:xfrm>
            <a:off x="2406326" y="2644619"/>
            <a:ext cx="1988103" cy="626117"/>
          </a:xfrm>
          <a:prstGeom prst="rect">
            <a:avLst/>
          </a:prstGeom>
          <a:noFill/>
          <a:ln w="28575">
            <a:solidFill>
              <a:srgbClr val="9328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PF 10.4  Evaluates a mix of control activities</a:t>
            </a:r>
          </a:p>
        </p:txBody>
      </p:sp>
      <p:sp>
        <p:nvSpPr>
          <p:cNvPr id="14" name="Rectangle 13">
            <a:extLst>
              <a:ext uri="{FF2B5EF4-FFF2-40B4-BE49-F238E27FC236}">
                <a16:creationId xmlns:a16="http://schemas.microsoft.com/office/drawing/2014/main" id="{29EC54AC-4A7A-6343-81B9-98FD570F13F2}"/>
              </a:ext>
            </a:extLst>
          </p:cNvPr>
          <p:cNvSpPr/>
          <p:nvPr/>
        </p:nvSpPr>
        <p:spPr>
          <a:xfrm>
            <a:off x="2406326" y="2013382"/>
            <a:ext cx="1988103" cy="513929"/>
          </a:xfrm>
          <a:prstGeom prst="rect">
            <a:avLst/>
          </a:prstGeom>
          <a:noFill/>
          <a:ln w="28575">
            <a:solidFill>
              <a:srgbClr val="9328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PF 10.2 Considers organization specific factors</a:t>
            </a:r>
          </a:p>
        </p:txBody>
      </p:sp>
      <p:sp>
        <p:nvSpPr>
          <p:cNvPr id="7" name="Rectangle 6">
            <a:extLst>
              <a:ext uri="{FF2B5EF4-FFF2-40B4-BE49-F238E27FC236}">
                <a16:creationId xmlns:a16="http://schemas.microsoft.com/office/drawing/2014/main" id="{6474B8A5-E97B-0B4C-A9DB-1766FDF4F484}"/>
              </a:ext>
            </a:extLst>
          </p:cNvPr>
          <p:cNvSpPr/>
          <p:nvPr/>
        </p:nvSpPr>
        <p:spPr>
          <a:xfrm>
            <a:off x="383870" y="1248064"/>
            <a:ext cx="3956776" cy="651233"/>
          </a:xfrm>
          <a:prstGeom prst="rect">
            <a:avLst/>
          </a:prstGeom>
          <a:noFill/>
          <a:ln w="28575">
            <a:solidFill>
              <a:srgbClr val="05639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The organization develops control activities that contribute to the mitigation of risks to the achievement of objectives to acceptable levels</a:t>
            </a:r>
          </a:p>
        </p:txBody>
      </p:sp>
      <p:sp>
        <p:nvSpPr>
          <p:cNvPr id="53" name="Oval 52">
            <a:extLst>
              <a:ext uri="{FF2B5EF4-FFF2-40B4-BE49-F238E27FC236}">
                <a16:creationId xmlns:a16="http://schemas.microsoft.com/office/drawing/2014/main" id="{8B26998D-22D1-BB40-96AB-E2220ADB6788}"/>
              </a:ext>
            </a:extLst>
          </p:cNvPr>
          <p:cNvSpPr/>
          <p:nvPr/>
        </p:nvSpPr>
        <p:spPr>
          <a:xfrm>
            <a:off x="151445" y="1139112"/>
            <a:ext cx="464840" cy="21556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10</a:t>
            </a:r>
          </a:p>
        </p:txBody>
      </p:sp>
      <p:sp>
        <p:nvSpPr>
          <p:cNvPr id="18" name="Rectangle 17">
            <a:extLst>
              <a:ext uri="{FF2B5EF4-FFF2-40B4-BE49-F238E27FC236}">
                <a16:creationId xmlns:a16="http://schemas.microsoft.com/office/drawing/2014/main" id="{00164778-B2A8-574E-B079-3CEA20AE5749}"/>
              </a:ext>
            </a:extLst>
          </p:cNvPr>
          <p:cNvSpPr/>
          <p:nvPr/>
        </p:nvSpPr>
        <p:spPr>
          <a:xfrm>
            <a:off x="429973" y="5266187"/>
            <a:ext cx="1945912" cy="1127893"/>
          </a:xfrm>
          <a:prstGeom prst="rect">
            <a:avLst/>
          </a:prstGeom>
          <a:noFill/>
          <a:ln w="28575">
            <a:solidFill>
              <a:srgbClr val="9328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PF 12.1 Establishes policies and procedures to support deployment of management’s directives</a:t>
            </a:r>
          </a:p>
        </p:txBody>
      </p:sp>
      <p:sp>
        <p:nvSpPr>
          <p:cNvPr id="19" name="Rectangle 18">
            <a:extLst>
              <a:ext uri="{FF2B5EF4-FFF2-40B4-BE49-F238E27FC236}">
                <a16:creationId xmlns:a16="http://schemas.microsoft.com/office/drawing/2014/main" id="{6AB78DEB-CB62-BB44-AF8E-FE907F61793E}"/>
              </a:ext>
            </a:extLst>
          </p:cNvPr>
          <p:cNvSpPr/>
          <p:nvPr/>
        </p:nvSpPr>
        <p:spPr>
          <a:xfrm>
            <a:off x="6860224" y="2030495"/>
            <a:ext cx="1979297" cy="823418"/>
          </a:xfrm>
          <a:prstGeom prst="rect">
            <a:avLst/>
          </a:prstGeom>
          <a:noFill/>
          <a:ln w="28575">
            <a:solidFill>
              <a:srgbClr val="9328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PF 11.2 Establishes relevant technology infrastructure control activities</a:t>
            </a:r>
          </a:p>
        </p:txBody>
      </p:sp>
      <p:sp>
        <p:nvSpPr>
          <p:cNvPr id="20" name="Rectangle 19">
            <a:extLst>
              <a:ext uri="{FF2B5EF4-FFF2-40B4-BE49-F238E27FC236}">
                <a16:creationId xmlns:a16="http://schemas.microsoft.com/office/drawing/2014/main" id="{9F37F4CF-F2D8-034D-A020-A9BF5840C736}"/>
              </a:ext>
            </a:extLst>
          </p:cNvPr>
          <p:cNvSpPr/>
          <p:nvPr/>
        </p:nvSpPr>
        <p:spPr>
          <a:xfrm>
            <a:off x="4756561" y="3166873"/>
            <a:ext cx="1943043" cy="840257"/>
          </a:xfrm>
          <a:prstGeom prst="rect">
            <a:avLst/>
          </a:prstGeom>
          <a:noFill/>
          <a:ln w="28575">
            <a:solidFill>
              <a:srgbClr val="9328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PF 11.3 Establishes relevant security management process control activities</a:t>
            </a:r>
          </a:p>
        </p:txBody>
      </p:sp>
      <p:sp>
        <p:nvSpPr>
          <p:cNvPr id="21" name="Rectangle 20">
            <a:extLst>
              <a:ext uri="{FF2B5EF4-FFF2-40B4-BE49-F238E27FC236}">
                <a16:creationId xmlns:a16="http://schemas.microsoft.com/office/drawing/2014/main" id="{3A99A30A-B34E-F346-919F-C9544B21E74C}"/>
              </a:ext>
            </a:extLst>
          </p:cNvPr>
          <p:cNvSpPr/>
          <p:nvPr/>
        </p:nvSpPr>
        <p:spPr>
          <a:xfrm>
            <a:off x="6860224" y="2961697"/>
            <a:ext cx="1979297" cy="1042391"/>
          </a:xfrm>
          <a:prstGeom prst="rect">
            <a:avLst/>
          </a:prstGeom>
          <a:noFill/>
          <a:ln w="28575">
            <a:solidFill>
              <a:srgbClr val="9328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PF 11.4 Establishes relevant technology acquisition, development and maintenance process control activities</a:t>
            </a:r>
          </a:p>
        </p:txBody>
      </p:sp>
      <p:sp>
        <p:nvSpPr>
          <p:cNvPr id="17" name="Rectangle 16">
            <a:extLst>
              <a:ext uri="{FF2B5EF4-FFF2-40B4-BE49-F238E27FC236}">
                <a16:creationId xmlns:a16="http://schemas.microsoft.com/office/drawing/2014/main" id="{602A79F5-A311-2242-88B6-10FEAA38CFC9}"/>
              </a:ext>
            </a:extLst>
          </p:cNvPr>
          <p:cNvSpPr/>
          <p:nvPr/>
        </p:nvSpPr>
        <p:spPr>
          <a:xfrm>
            <a:off x="4735467" y="1245122"/>
            <a:ext cx="4104054" cy="642731"/>
          </a:xfrm>
          <a:prstGeom prst="rect">
            <a:avLst/>
          </a:prstGeom>
          <a:noFill/>
          <a:ln w="28575">
            <a:solidFill>
              <a:srgbClr val="05639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The organization selects and develops general control activities over technology to support the achievement of objectives.</a:t>
            </a:r>
          </a:p>
        </p:txBody>
      </p:sp>
      <p:sp>
        <p:nvSpPr>
          <p:cNvPr id="25" name="Rectangle 24">
            <a:extLst>
              <a:ext uri="{FF2B5EF4-FFF2-40B4-BE49-F238E27FC236}">
                <a16:creationId xmlns:a16="http://schemas.microsoft.com/office/drawing/2014/main" id="{26864D17-01A6-D340-8041-6A9B59A69E9E}"/>
              </a:ext>
            </a:extLst>
          </p:cNvPr>
          <p:cNvSpPr/>
          <p:nvPr/>
        </p:nvSpPr>
        <p:spPr>
          <a:xfrm>
            <a:off x="2737476" y="4254105"/>
            <a:ext cx="3951112" cy="787894"/>
          </a:xfrm>
          <a:prstGeom prst="rect">
            <a:avLst/>
          </a:prstGeom>
          <a:noFill/>
          <a:ln w="28575">
            <a:solidFill>
              <a:srgbClr val="05639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  The organization deploys control activities through policies that establish what is expected and in procedures that put policies into action. </a:t>
            </a:r>
          </a:p>
        </p:txBody>
      </p:sp>
      <p:sp>
        <p:nvSpPr>
          <p:cNvPr id="65" name="Rectangle 64">
            <a:extLst>
              <a:ext uri="{FF2B5EF4-FFF2-40B4-BE49-F238E27FC236}">
                <a16:creationId xmlns:a16="http://schemas.microsoft.com/office/drawing/2014/main" id="{1DEBB67D-D2F9-F246-A606-9FBF63050A6B}"/>
              </a:ext>
            </a:extLst>
          </p:cNvPr>
          <p:cNvSpPr/>
          <p:nvPr/>
        </p:nvSpPr>
        <p:spPr>
          <a:xfrm>
            <a:off x="4880491" y="5899524"/>
            <a:ext cx="1819113" cy="497530"/>
          </a:xfrm>
          <a:prstGeom prst="rect">
            <a:avLst/>
          </a:prstGeom>
          <a:noFill/>
          <a:ln w="28575">
            <a:solidFill>
              <a:srgbClr val="9328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PF 12.5 Performs using competent personnel</a:t>
            </a:r>
          </a:p>
        </p:txBody>
      </p:sp>
      <p:sp>
        <p:nvSpPr>
          <p:cNvPr id="66" name="Rectangle 65">
            <a:extLst>
              <a:ext uri="{FF2B5EF4-FFF2-40B4-BE49-F238E27FC236}">
                <a16:creationId xmlns:a16="http://schemas.microsoft.com/office/drawing/2014/main" id="{DC846885-A537-E44F-B66D-8924F1966E59}"/>
              </a:ext>
            </a:extLst>
          </p:cNvPr>
          <p:cNvSpPr/>
          <p:nvPr/>
        </p:nvSpPr>
        <p:spPr>
          <a:xfrm>
            <a:off x="6895944" y="5899524"/>
            <a:ext cx="2001082" cy="497530"/>
          </a:xfrm>
          <a:prstGeom prst="rect">
            <a:avLst/>
          </a:prstGeom>
          <a:noFill/>
          <a:ln w="28575">
            <a:solidFill>
              <a:srgbClr val="9328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PF 12.6 Reassesses policies and procedures</a:t>
            </a:r>
          </a:p>
        </p:txBody>
      </p:sp>
      <p:sp>
        <p:nvSpPr>
          <p:cNvPr id="67" name="Rectangle 66">
            <a:extLst>
              <a:ext uri="{FF2B5EF4-FFF2-40B4-BE49-F238E27FC236}">
                <a16:creationId xmlns:a16="http://schemas.microsoft.com/office/drawing/2014/main" id="{3B9FE32A-EC95-4346-B9FA-03D75D85054E}"/>
              </a:ext>
            </a:extLst>
          </p:cNvPr>
          <p:cNvSpPr/>
          <p:nvPr/>
        </p:nvSpPr>
        <p:spPr>
          <a:xfrm>
            <a:off x="6904300" y="5268548"/>
            <a:ext cx="1988102" cy="506154"/>
          </a:xfrm>
          <a:prstGeom prst="rect">
            <a:avLst/>
          </a:prstGeom>
          <a:noFill/>
          <a:ln w="28575">
            <a:solidFill>
              <a:srgbClr val="9328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PF 12.4 Takes corrective action</a:t>
            </a:r>
          </a:p>
        </p:txBody>
      </p:sp>
      <p:sp>
        <p:nvSpPr>
          <p:cNvPr id="68" name="Rectangle 67">
            <a:extLst>
              <a:ext uri="{FF2B5EF4-FFF2-40B4-BE49-F238E27FC236}">
                <a16:creationId xmlns:a16="http://schemas.microsoft.com/office/drawing/2014/main" id="{B750AE5C-34F7-674E-9245-AA2D4F8206DC}"/>
              </a:ext>
            </a:extLst>
          </p:cNvPr>
          <p:cNvSpPr/>
          <p:nvPr/>
        </p:nvSpPr>
        <p:spPr>
          <a:xfrm>
            <a:off x="4880491" y="5270942"/>
            <a:ext cx="1819114" cy="506154"/>
          </a:xfrm>
          <a:prstGeom prst="rect">
            <a:avLst/>
          </a:prstGeom>
          <a:noFill/>
          <a:ln w="28575">
            <a:solidFill>
              <a:srgbClr val="9328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PF 12.3 Performs in a timely manner</a:t>
            </a:r>
          </a:p>
        </p:txBody>
      </p:sp>
      <p:sp>
        <p:nvSpPr>
          <p:cNvPr id="33" name="Rectangle 32">
            <a:extLst>
              <a:ext uri="{FF2B5EF4-FFF2-40B4-BE49-F238E27FC236}">
                <a16:creationId xmlns:a16="http://schemas.microsoft.com/office/drawing/2014/main" id="{538ADC3C-59CD-7C45-8720-7310D2335956}"/>
              </a:ext>
            </a:extLst>
          </p:cNvPr>
          <p:cNvSpPr/>
          <p:nvPr/>
        </p:nvSpPr>
        <p:spPr>
          <a:xfrm>
            <a:off x="383296" y="337310"/>
            <a:ext cx="8439996" cy="549152"/>
          </a:xfrm>
          <a:prstGeom prst="rect">
            <a:avLst/>
          </a:prstGeom>
          <a:solidFill>
            <a:srgbClr val="0563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CONTROL ACTIVITIES: PRINCIPLES AND POINTS OF FOCUS</a:t>
            </a:r>
          </a:p>
        </p:txBody>
      </p:sp>
      <p:sp>
        <p:nvSpPr>
          <p:cNvPr id="34" name="Rectangle 33">
            <a:extLst>
              <a:ext uri="{FF2B5EF4-FFF2-40B4-BE49-F238E27FC236}">
                <a16:creationId xmlns:a16="http://schemas.microsoft.com/office/drawing/2014/main" id="{43C72A05-245F-2249-B985-EBA363E32BA2}"/>
              </a:ext>
            </a:extLst>
          </p:cNvPr>
          <p:cNvSpPr/>
          <p:nvPr/>
        </p:nvSpPr>
        <p:spPr>
          <a:xfrm>
            <a:off x="383865" y="3408066"/>
            <a:ext cx="1945912" cy="627150"/>
          </a:xfrm>
          <a:prstGeom prst="rect">
            <a:avLst/>
          </a:prstGeom>
          <a:noFill/>
          <a:ln w="28575">
            <a:solidFill>
              <a:srgbClr val="9328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PF 10.5 Considers at what level control activities are applied</a:t>
            </a:r>
          </a:p>
        </p:txBody>
      </p:sp>
      <p:sp>
        <p:nvSpPr>
          <p:cNvPr id="35" name="Rectangle 34">
            <a:extLst>
              <a:ext uri="{FF2B5EF4-FFF2-40B4-BE49-F238E27FC236}">
                <a16:creationId xmlns:a16="http://schemas.microsoft.com/office/drawing/2014/main" id="{5DB653E7-3988-C345-A478-A8B239DE2BAE}"/>
              </a:ext>
            </a:extLst>
          </p:cNvPr>
          <p:cNvSpPr/>
          <p:nvPr/>
        </p:nvSpPr>
        <p:spPr>
          <a:xfrm>
            <a:off x="2406327" y="3402896"/>
            <a:ext cx="1999852" cy="632320"/>
          </a:xfrm>
          <a:prstGeom prst="rect">
            <a:avLst/>
          </a:prstGeom>
          <a:noFill/>
          <a:ln w="28575">
            <a:solidFill>
              <a:srgbClr val="9328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PF 10.6 Addresses segregation of duties</a:t>
            </a:r>
          </a:p>
        </p:txBody>
      </p:sp>
      <p:sp>
        <p:nvSpPr>
          <p:cNvPr id="4" name="TextBox 3">
            <a:extLst>
              <a:ext uri="{FF2B5EF4-FFF2-40B4-BE49-F238E27FC236}">
                <a16:creationId xmlns:a16="http://schemas.microsoft.com/office/drawing/2014/main" id="{AC843793-4C4B-0841-8AD4-9DA200E8E903}"/>
              </a:ext>
            </a:extLst>
          </p:cNvPr>
          <p:cNvSpPr txBox="1"/>
          <p:nvPr/>
        </p:nvSpPr>
        <p:spPr>
          <a:xfrm>
            <a:off x="6488935" y="1553379"/>
            <a:ext cx="184731" cy="369332"/>
          </a:xfrm>
          <a:prstGeom prst="rect">
            <a:avLst/>
          </a:prstGeom>
          <a:noFill/>
        </p:spPr>
        <p:txBody>
          <a:bodyPr wrap="none" rtlCol="0">
            <a:spAutoFit/>
          </a:bodyPr>
          <a:lstStyle/>
          <a:p>
            <a:endParaRPr lang="en-US" dirty="0"/>
          </a:p>
        </p:txBody>
      </p:sp>
      <p:sp>
        <p:nvSpPr>
          <p:cNvPr id="38" name="Oval 37">
            <a:extLst>
              <a:ext uri="{FF2B5EF4-FFF2-40B4-BE49-F238E27FC236}">
                <a16:creationId xmlns:a16="http://schemas.microsoft.com/office/drawing/2014/main" id="{D26B4D8E-7F60-8B4A-914B-840F0EE943E7}"/>
              </a:ext>
            </a:extLst>
          </p:cNvPr>
          <p:cNvSpPr/>
          <p:nvPr/>
        </p:nvSpPr>
        <p:spPr>
          <a:xfrm>
            <a:off x="4503047" y="1115838"/>
            <a:ext cx="464840" cy="21556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11</a:t>
            </a:r>
          </a:p>
        </p:txBody>
      </p:sp>
      <p:sp>
        <p:nvSpPr>
          <p:cNvPr id="39" name="Oval 38">
            <a:extLst>
              <a:ext uri="{FF2B5EF4-FFF2-40B4-BE49-F238E27FC236}">
                <a16:creationId xmlns:a16="http://schemas.microsoft.com/office/drawing/2014/main" id="{C8D03368-1BE5-F740-9A8F-ECD36054BF26}"/>
              </a:ext>
            </a:extLst>
          </p:cNvPr>
          <p:cNvSpPr/>
          <p:nvPr/>
        </p:nvSpPr>
        <p:spPr>
          <a:xfrm>
            <a:off x="2505056" y="4146321"/>
            <a:ext cx="464840" cy="21556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12</a:t>
            </a:r>
          </a:p>
        </p:txBody>
      </p:sp>
      <p:sp>
        <p:nvSpPr>
          <p:cNvPr id="40" name="Rectangle 39">
            <a:extLst>
              <a:ext uri="{FF2B5EF4-FFF2-40B4-BE49-F238E27FC236}">
                <a16:creationId xmlns:a16="http://schemas.microsoft.com/office/drawing/2014/main" id="{A924293F-7949-4C42-89AC-AAECADEEEDC5}"/>
              </a:ext>
            </a:extLst>
          </p:cNvPr>
          <p:cNvSpPr/>
          <p:nvPr/>
        </p:nvSpPr>
        <p:spPr>
          <a:xfrm>
            <a:off x="2682418" y="5266187"/>
            <a:ext cx="1945911" cy="1127893"/>
          </a:xfrm>
          <a:prstGeom prst="rect">
            <a:avLst/>
          </a:prstGeom>
          <a:noFill/>
          <a:ln w="28575">
            <a:solidFill>
              <a:srgbClr val="9328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PF 12.2 Establishes responsibility and accountability for executing policies and procedures</a:t>
            </a:r>
          </a:p>
        </p:txBody>
      </p:sp>
      <p:sp>
        <p:nvSpPr>
          <p:cNvPr id="43" name="Rectangle 42">
            <a:extLst>
              <a:ext uri="{FF2B5EF4-FFF2-40B4-BE49-F238E27FC236}">
                <a16:creationId xmlns:a16="http://schemas.microsoft.com/office/drawing/2014/main" id="{BE86DB99-29FA-1E43-8447-7D0590C655F7}"/>
              </a:ext>
            </a:extLst>
          </p:cNvPr>
          <p:cNvSpPr/>
          <p:nvPr/>
        </p:nvSpPr>
        <p:spPr>
          <a:xfrm>
            <a:off x="4756562" y="2030495"/>
            <a:ext cx="1945912" cy="1027704"/>
          </a:xfrm>
          <a:prstGeom prst="rect">
            <a:avLst/>
          </a:prstGeom>
          <a:noFill/>
          <a:ln w="28575">
            <a:solidFill>
              <a:srgbClr val="9328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PF 11.1 Determines dependency between the use of technology in business processes and technology general controls</a:t>
            </a:r>
          </a:p>
        </p:txBody>
      </p:sp>
    </p:spTree>
    <p:extLst>
      <p:ext uri="{BB962C8B-B14F-4D97-AF65-F5344CB8AC3E}">
        <p14:creationId xmlns:p14="http://schemas.microsoft.com/office/powerpoint/2010/main" val="19335024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8" name="Group 77">
            <a:extLst>
              <a:ext uri="{FF2B5EF4-FFF2-40B4-BE49-F238E27FC236}">
                <a16:creationId xmlns:a16="http://schemas.microsoft.com/office/drawing/2014/main" id="{CDDEF910-31E8-3241-B02D-97815040AC69}"/>
              </a:ext>
            </a:extLst>
          </p:cNvPr>
          <p:cNvGrpSpPr/>
          <p:nvPr/>
        </p:nvGrpSpPr>
        <p:grpSpPr>
          <a:xfrm>
            <a:off x="1964478" y="165898"/>
            <a:ext cx="6035413" cy="623611"/>
            <a:chOff x="1554293" y="191636"/>
            <a:chExt cx="6035413" cy="623611"/>
          </a:xfrm>
        </p:grpSpPr>
        <p:sp>
          <p:nvSpPr>
            <p:cNvPr id="2" name="Rectangle 1">
              <a:extLst>
                <a:ext uri="{FF2B5EF4-FFF2-40B4-BE49-F238E27FC236}">
                  <a16:creationId xmlns:a16="http://schemas.microsoft.com/office/drawing/2014/main" id="{7EEBB2A5-BBFD-B945-BB20-2B9AA13262E1}"/>
                </a:ext>
              </a:extLst>
            </p:cNvPr>
            <p:cNvSpPr/>
            <p:nvPr/>
          </p:nvSpPr>
          <p:spPr>
            <a:xfrm>
              <a:off x="1554293" y="191636"/>
              <a:ext cx="6035413" cy="623611"/>
            </a:xfrm>
            <a:prstGeom prst="rect">
              <a:avLst/>
            </a:prstGeom>
            <a:solidFill>
              <a:srgbClr val="05639C"/>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bg1"/>
                  </a:solidFill>
                </a:rPr>
                <a:t>      The organization develops control activities that contribute to the mitigation of risks to the achievement of objectives to acceptable levels. </a:t>
              </a:r>
            </a:p>
          </p:txBody>
        </p:sp>
        <p:sp>
          <p:nvSpPr>
            <p:cNvPr id="12" name="Oval 11">
              <a:extLst>
                <a:ext uri="{FF2B5EF4-FFF2-40B4-BE49-F238E27FC236}">
                  <a16:creationId xmlns:a16="http://schemas.microsoft.com/office/drawing/2014/main" id="{8A118EC6-B402-1346-9E98-C27C0D67AD38}"/>
                </a:ext>
              </a:extLst>
            </p:cNvPr>
            <p:cNvSpPr/>
            <p:nvPr/>
          </p:nvSpPr>
          <p:spPr>
            <a:xfrm>
              <a:off x="1593171" y="219420"/>
              <a:ext cx="486015" cy="35281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10</a:t>
              </a:r>
            </a:p>
          </p:txBody>
        </p:sp>
      </p:grpSp>
      <p:grpSp>
        <p:nvGrpSpPr>
          <p:cNvPr id="43" name="Group 42">
            <a:extLst>
              <a:ext uri="{FF2B5EF4-FFF2-40B4-BE49-F238E27FC236}">
                <a16:creationId xmlns:a16="http://schemas.microsoft.com/office/drawing/2014/main" id="{BFEE1A1A-D6A1-6D41-A0F9-CB25B302A55B}"/>
              </a:ext>
            </a:extLst>
          </p:cNvPr>
          <p:cNvGrpSpPr/>
          <p:nvPr/>
        </p:nvGrpSpPr>
        <p:grpSpPr>
          <a:xfrm>
            <a:off x="68136" y="4352897"/>
            <a:ext cx="3645211" cy="1103732"/>
            <a:chOff x="91940" y="4333779"/>
            <a:chExt cx="3645211" cy="1103732"/>
          </a:xfrm>
        </p:grpSpPr>
        <p:sp>
          <p:nvSpPr>
            <p:cNvPr id="10" name="Oval 9">
              <a:extLst>
                <a:ext uri="{FF2B5EF4-FFF2-40B4-BE49-F238E27FC236}">
                  <a16:creationId xmlns:a16="http://schemas.microsoft.com/office/drawing/2014/main" id="{1C5EC7C6-7A16-434D-B9EF-32AD10FF787D}"/>
                </a:ext>
              </a:extLst>
            </p:cNvPr>
            <p:cNvSpPr/>
            <p:nvPr/>
          </p:nvSpPr>
          <p:spPr>
            <a:xfrm>
              <a:off x="91940" y="4333779"/>
              <a:ext cx="2111852" cy="1103732"/>
            </a:xfrm>
            <a:prstGeom prst="ellipse">
              <a:avLst/>
            </a:prstGeom>
            <a:gradFill flip="none" rotWithShape="1">
              <a:gsLst>
                <a:gs pos="0">
                  <a:srgbClr val="9B55CE">
                    <a:tint val="66000"/>
                    <a:satMod val="160000"/>
                  </a:srgbClr>
                </a:gs>
                <a:gs pos="0">
                  <a:srgbClr val="9B55CE">
                    <a:tint val="44500"/>
                    <a:satMod val="160000"/>
                  </a:srgbClr>
                </a:gs>
                <a:gs pos="100000">
                  <a:srgbClr val="9B55CE">
                    <a:tint val="23500"/>
                    <a:satMod val="160000"/>
                  </a:srgbClr>
                </a:gs>
              </a:gsLst>
              <a:lin ang="0" scaled="1"/>
              <a:tileRect/>
            </a:gra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b="1" dirty="0">
                  <a:solidFill>
                    <a:schemeClr val="tx1"/>
                  </a:solidFill>
                </a:rPr>
                <a:t>PF 10.5 Considers at what level control activities are applied</a:t>
              </a:r>
            </a:p>
          </p:txBody>
        </p:sp>
        <p:sp>
          <p:nvSpPr>
            <p:cNvPr id="17" name="Rounded Rectangle 16">
              <a:extLst>
                <a:ext uri="{FF2B5EF4-FFF2-40B4-BE49-F238E27FC236}">
                  <a16:creationId xmlns:a16="http://schemas.microsoft.com/office/drawing/2014/main" id="{C9597FA2-599F-D74D-BC8F-0D96EBACF503}"/>
                </a:ext>
              </a:extLst>
            </p:cNvPr>
            <p:cNvSpPr/>
            <p:nvPr/>
          </p:nvSpPr>
          <p:spPr>
            <a:xfrm>
              <a:off x="2356192" y="4491320"/>
              <a:ext cx="1380959" cy="788650"/>
            </a:xfrm>
            <a:prstGeom prst="roundRect">
              <a:avLst/>
            </a:prstGeom>
            <a:ln w="28575">
              <a:solidFill>
                <a:srgbClr val="05639C"/>
              </a:solidFill>
              <a:prstDash val="sysDash"/>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 Transaction or supervisory level</a:t>
              </a:r>
            </a:p>
          </p:txBody>
        </p:sp>
      </p:grpSp>
      <p:grpSp>
        <p:nvGrpSpPr>
          <p:cNvPr id="42" name="Group 41">
            <a:extLst>
              <a:ext uri="{FF2B5EF4-FFF2-40B4-BE49-F238E27FC236}">
                <a16:creationId xmlns:a16="http://schemas.microsoft.com/office/drawing/2014/main" id="{C601DA23-540C-3840-885C-F891E5A944B0}"/>
              </a:ext>
            </a:extLst>
          </p:cNvPr>
          <p:cNvGrpSpPr/>
          <p:nvPr/>
        </p:nvGrpSpPr>
        <p:grpSpPr>
          <a:xfrm>
            <a:off x="219646" y="2196405"/>
            <a:ext cx="3652802" cy="1958764"/>
            <a:chOff x="26523" y="2048319"/>
            <a:chExt cx="3652802" cy="1958764"/>
          </a:xfrm>
        </p:grpSpPr>
        <p:sp>
          <p:nvSpPr>
            <p:cNvPr id="4" name="Oval 3">
              <a:extLst>
                <a:ext uri="{FF2B5EF4-FFF2-40B4-BE49-F238E27FC236}">
                  <a16:creationId xmlns:a16="http://schemas.microsoft.com/office/drawing/2014/main" id="{165E36E6-9E7A-7C46-B9A0-05B9E26CAD0F}"/>
                </a:ext>
              </a:extLst>
            </p:cNvPr>
            <p:cNvSpPr/>
            <p:nvPr/>
          </p:nvSpPr>
          <p:spPr>
            <a:xfrm>
              <a:off x="26523" y="2048319"/>
              <a:ext cx="2111852" cy="976974"/>
            </a:xfrm>
            <a:prstGeom prst="ellipse">
              <a:avLst/>
            </a:prstGeom>
            <a:gradFill flip="none" rotWithShape="1">
              <a:gsLst>
                <a:gs pos="0">
                  <a:srgbClr val="9B55CE">
                    <a:tint val="66000"/>
                    <a:satMod val="160000"/>
                  </a:srgbClr>
                </a:gs>
                <a:gs pos="0">
                  <a:srgbClr val="9B55CE">
                    <a:tint val="44500"/>
                    <a:satMod val="160000"/>
                  </a:srgbClr>
                </a:gs>
                <a:gs pos="100000">
                  <a:srgbClr val="9B55CE">
                    <a:tint val="23500"/>
                    <a:satMod val="160000"/>
                  </a:srgbClr>
                </a:gs>
              </a:gsLst>
              <a:lin ang="0" scaled="1"/>
              <a:tileRect/>
            </a:gra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b="1" dirty="0">
                  <a:solidFill>
                    <a:schemeClr val="tx1"/>
                  </a:solidFill>
                </a:rPr>
                <a:t>PF 10.3 Determines relevant business processes </a:t>
              </a:r>
            </a:p>
          </p:txBody>
        </p:sp>
        <p:sp>
          <p:nvSpPr>
            <p:cNvPr id="20" name="Rounded Rectangle 19">
              <a:extLst>
                <a:ext uri="{FF2B5EF4-FFF2-40B4-BE49-F238E27FC236}">
                  <a16:creationId xmlns:a16="http://schemas.microsoft.com/office/drawing/2014/main" id="{0EA776ED-E55A-1F4A-95BA-44A4680C74C4}"/>
                </a:ext>
              </a:extLst>
            </p:cNvPr>
            <p:cNvSpPr/>
            <p:nvPr/>
          </p:nvSpPr>
          <p:spPr>
            <a:xfrm>
              <a:off x="266037" y="3178979"/>
              <a:ext cx="1630738" cy="828104"/>
            </a:xfrm>
            <a:prstGeom prst="roundRect">
              <a:avLst/>
            </a:prstGeom>
            <a:ln w="28575">
              <a:solidFill>
                <a:srgbClr val="05639C"/>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 Which business Processes require control activities</a:t>
              </a:r>
            </a:p>
          </p:txBody>
        </p:sp>
        <p:sp>
          <p:nvSpPr>
            <p:cNvPr id="28" name="Rounded Rectangle 27">
              <a:extLst>
                <a:ext uri="{FF2B5EF4-FFF2-40B4-BE49-F238E27FC236}">
                  <a16:creationId xmlns:a16="http://schemas.microsoft.com/office/drawing/2014/main" id="{34F1189C-1471-6C45-A95A-A21F2E38FF8B}"/>
                </a:ext>
              </a:extLst>
            </p:cNvPr>
            <p:cNvSpPr/>
            <p:nvPr/>
          </p:nvSpPr>
          <p:spPr>
            <a:xfrm>
              <a:off x="2171137" y="2619288"/>
              <a:ext cx="1508188" cy="1387795"/>
            </a:xfrm>
            <a:prstGeom prst="roundRect">
              <a:avLst/>
            </a:prstGeom>
            <a:ln w="28575">
              <a:solidFill>
                <a:srgbClr val="05639C"/>
              </a:solidFill>
              <a:prstDash val="sysDash"/>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 Consider process objectives of </a:t>
              </a:r>
              <a:r>
                <a:rPr lang="en-US" sz="1400" b="1" dirty="0"/>
                <a:t>completeness, accuracy and validity</a:t>
              </a:r>
            </a:p>
          </p:txBody>
        </p:sp>
      </p:grpSp>
      <p:grpSp>
        <p:nvGrpSpPr>
          <p:cNvPr id="76" name="Group 75">
            <a:extLst>
              <a:ext uri="{FF2B5EF4-FFF2-40B4-BE49-F238E27FC236}">
                <a16:creationId xmlns:a16="http://schemas.microsoft.com/office/drawing/2014/main" id="{5CDF4F25-2E02-0145-B20D-367316C2302B}"/>
              </a:ext>
            </a:extLst>
          </p:cNvPr>
          <p:cNvGrpSpPr/>
          <p:nvPr/>
        </p:nvGrpSpPr>
        <p:grpSpPr>
          <a:xfrm>
            <a:off x="168513" y="208981"/>
            <a:ext cx="3311960" cy="1802886"/>
            <a:chOff x="-2695" y="151481"/>
            <a:chExt cx="3311960" cy="1802886"/>
          </a:xfrm>
        </p:grpSpPr>
        <p:sp>
          <p:nvSpPr>
            <p:cNvPr id="3" name="Oval 2">
              <a:extLst>
                <a:ext uri="{FF2B5EF4-FFF2-40B4-BE49-F238E27FC236}">
                  <a16:creationId xmlns:a16="http://schemas.microsoft.com/office/drawing/2014/main" id="{4570847A-756B-7748-85F0-CCD9B2B6BF42}"/>
                </a:ext>
              </a:extLst>
            </p:cNvPr>
            <p:cNvSpPr/>
            <p:nvPr/>
          </p:nvSpPr>
          <p:spPr>
            <a:xfrm>
              <a:off x="-2695" y="977393"/>
              <a:ext cx="1602375" cy="976974"/>
            </a:xfrm>
            <a:prstGeom prst="ellipse">
              <a:avLst/>
            </a:prstGeom>
            <a:gradFill flip="none" rotWithShape="1">
              <a:gsLst>
                <a:gs pos="0">
                  <a:srgbClr val="9B55CE">
                    <a:tint val="66000"/>
                    <a:satMod val="160000"/>
                  </a:srgbClr>
                </a:gs>
                <a:gs pos="0">
                  <a:srgbClr val="9B55CE">
                    <a:tint val="44500"/>
                    <a:satMod val="160000"/>
                  </a:srgbClr>
                </a:gs>
                <a:gs pos="100000">
                  <a:srgbClr val="9B55CE">
                    <a:tint val="23500"/>
                    <a:satMod val="160000"/>
                  </a:srgbClr>
                </a:gs>
              </a:gsLst>
              <a:lin ang="0" scaled="1"/>
              <a:tileRect/>
            </a:gra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b="1" dirty="0">
                  <a:solidFill>
                    <a:schemeClr val="tx1"/>
                  </a:solidFill>
                </a:rPr>
                <a:t>PF 10.1  Integrates with risk assessment</a:t>
              </a:r>
            </a:p>
          </p:txBody>
        </p:sp>
        <p:sp>
          <p:nvSpPr>
            <p:cNvPr id="7" name="Rounded Rectangle 6">
              <a:extLst>
                <a:ext uri="{FF2B5EF4-FFF2-40B4-BE49-F238E27FC236}">
                  <a16:creationId xmlns:a16="http://schemas.microsoft.com/office/drawing/2014/main" id="{4D63F5CA-822A-AC48-8993-044F8B0CB1CF}"/>
                </a:ext>
              </a:extLst>
            </p:cNvPr>
            <p:cNvSpPr/>
            <p:nvPr/>
          </p:nvSpPr>
          <p:spPr>
            <a:xfrm>
              <a:off x="1798305" y="995797"/>
              <a:ext cx="1510960" cy="913598"/>
            </a:xfrm>
            <a:prstGeom prst="roundRect">
              <a:avLst/>
            </a:prstGeom>
            <a:ln w="28575">
              <a:solidFill>
                <a:srgbClr val="05639C"/>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Control Activities help ensure that risk responses are carried out  </a:t>
              </a:r>
            </a:p>
          </p:txBody>
        </p:sp>
        <p:cxnSp>
          <p:nvCxnSpPr>
            <p:cNvPr id="24" name="Straight Arrow Connector 23">
              <a:extLst>
                <a:ext uri="{FF2B5EF4-FFF2-40B4-BE49-F238E27FC236}">
                  <a16:creationId xmlns:a16="http://schemas.microsoft.com/office/drawing/2014/main" id="{E3B50FC1-B432-7E43-BF6D-905D7891283D}"/>
                </a:ext>
              </a:extLst>
            </p:cNvPr>
            <p:cNvCxnSpPr>
              <a:stCxn id="3" idx="6"/>
              <a:endCxn id="7" idx="1"/>
            </p:cNvCxnSpPr>
            <p:nvPr/>
          </p:nvCxnSpPr>
          <p:spPr>
            <a:xfrm flipV="1">
              <a:off x="1599680" y="1452596"/>
              <a:ext cx="198625" cy="1328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0" name="Rounded Rectangle 29">
              <a:extLst>
                <a:ext uri="{FF2B5EF4-FFF2-40B4-BE49-F238E27FC236}">
                  <a16:creationId xmlns:a16="http://schemas.microsoft.com/office/drawing/2014/main" id="{4C3F3E23-3CA3-4946-8CA4-11857F2F4F8F}"/>
                </a:ext>
              </a:extLst>
            </p:cNvPr>
            <p:cNvSpPr/>
            <p:nvPr/>
          </p:nvSpPr>
          <p:spPr>
            <a:xfrm>
              <a:off x="183517" y="151481"/>
              <a:ext cx="1207512" cy="660164"/>
            </a:xfrm>
            <a:prstGeom prst="roundRect">
              <a:avLst/>
            </a:prstGeom>
            <a:ln w="28575">
              <a:solidFill>
                <a:srgbClr val="05639C"/>
              </a:solidFill>
              <a:prstDash val="sysDash"/>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Linked to risk assessment </a:t>
              </a:r>
            </a:p>
          </p:txBody>
        </p:sp>
      </p:grpSp>
      <p:grpSp>
        <p:nvGrpSpPr>
          <p:cNvPr id="75" name="Group 74">
            <a:extLst>
              <a:ext uri="{FF2B5EF4-FFF2-40B4-BE49-F238E27FC236}">
                <a16:creationId xmlns:a16="http://schemas.microsoft.com/office/drawing/2014/main" id="{78A99879-9168-E541-A404-D798864B9585}"/>
              </a:ext>
            </a:extLst>
          </p:cNvPr>
          <p:cNvGrpSpPr/>
          <p:nvPr/>
        </p:nvGrpSpPr>
        <p:grpSpPr>
          <a:xfrm>
            <a:off x="3975015" y="988139"/>
            <a:ext cx="4213822" cy="1717354"/>
            <a:chOff x="3632442" y="960069"/>
            <a:chExt cx="4213822" cy="1717354"/>
          </a:xfrm>
        </p:grpSpPr>
        <p:sp>
          <p:nvSpPr>
            <p:cNvPr id="5" name="Oval 4">
              <a:extLst>
                <a:ext uri="{FF2B5EF4-FFF2-40B4-BE49-F238E27FC236}">
                  <a16:creationId xmlns:a16="http://schemas.microsoft.com/office/drawing/2014/main" id="{29CA3B0F-4B4F-084A-9AC7-5057CA49BDB0}"/>
                </a:ext>
              </a:extLst>
            </p:cNvPr>
            <p:cNvSpPr/>
            <p:nvPr/>
          </p:nvSpPr>
          <p:spPr>
            <a:xfrm>
              <a:off x="3632442" y="960069"/>
              <a:ext cx="1891997" cy="1035218"/>
            </a:xfrm>
            <a:prstGeom prst="ellipse">
              <a:avLst/>
            </a:prstGeom>
            <a:gradFill flip="none" rotWithShape="1">
              <a:gsLst>
                <a:gs pos="0">
                  <a:srgbClr val="9B55CE">
                    <a:tint val="66000"/>
                    <a:satMod val="160000"/>
                  </a:srgbClr>
                </a:gs>
                <a:gs pos="0">
                  <a:srgbClr val="9B55CE">
                    <a:tint val="44500"/>
                    <a:satMod val="160000"/>
                  </a:srgbClr>
                </a:gs>
                <a:gs pos="100000">
                  <a:srgbClr val="9B55CE">
                    <a:tint val="23500"/>
                    <a:satMod val="160000"/>
                  </a:srgbClr>
                </a:gs>
              </a:gsLst>
              <a:lin ang="0" scaled="1"/>
              <a:tileRect/>
            </a:gra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b="1" dirty="0">
                  <a:solidFill>
                    <a:schemeClr val="tx1"/>
                  </a:solidFill>
                </a:rPr>
                <a:t>PF 10.2 Considers organization specific factors</a:t>
              </a:r>
            </a:p>
          </p:txBody>
        </p:sp>
        <p:sp>
          <p:nvSpPr>
            <p:cNvPr id="31" name="Rounded Rectangle 30">
              <a:extLst>
                <a:ext uri="{FF2B5EF4-FFF2-40B4-BE49-F238E27FC236}">
                  <a16:creationId xmlns:a16="http://schemas.microsoft.com/office/drawing/2014/main" id="{585133ED-F7D8-9C46-947B-A60F05FF5229}"/>
                </a:ext>
              </a:extLst>
            </p:cNvPr>
            <p:cNvSpPr/>
            <p:nvPr/>
          </p:nvSpPr>
          <p:spPr>
            <a:xfrm>
              <a:off x="4045269" y="2156359"/>
              <a:ext cx="1406393" cy="521064"/>
            </a:xfrm>
            <a:prstGeom prst="roundRect">
              <a:avLst/>
            </a:prstGeom>
            <a:ln w="28575">
              <a:solidFill>
                <a:srgbClr val="05639C"/>
              </a:solidFill>
              <a:prstDash val="sysDash"/>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E.g.  Level of IT automation</a:t>
              </a:r>
            </a:p>
          </p:txBody>
        </p:sp>
        <p:sp>
          <p:nvSpPr>
            <p:cNvPr id="32" name="Rounded Rectangle 31">
              <a:extLst>
                <a:ext uri="{FF2B5EF4-FFF2-40B4-BE49-F238E27FC236}">
                  <a16:creationId xmlns:a16="http://schemas.microsoft.com/office/drawing/2014/main" id="{DD9BAE38-8FBF-5E4C-BF07-7E4316EB45AA}"/>
                </a:ext>
              </a:extLst>
            </p:cNvPr>
            <p:cNvSpPr/>
            <p:nvPr/>
          </p:nvSpPr>
          <p:spPr>
            <a:xfrm>
              <a:off x="5614471" y="1595548"/>
              <a:ext cx="2231793" cy="331499"/>
            </a:xfrm>
            <a:prstGeom prst="roundRect">
              <a:avLst/>
            </a:prstGeom>
            <a:ln w="28575">
              <a:solidFill>
                <a:srgbClr val="05639C"/>
              </a:solidFill>
              <a:prstDash val="sysDash"/>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 E.g. decentralized structure</a:t>
              </a:r>
            </a:p>
          </p:txBody>
        </p:sp>
        <p:sp>
          <p:nvSpPr>
            <p:cNvPr id="33" name="Rounded Rectangle 32">
              <a:extLst>
                <a:ext uri="{FF2B5EF4-FFF2-40B4-BE49-F238E27FC236}">
                  <a16:creationId xmlns:a16="http://schemas.microsoft.com/office/drawing/2014/main" id="{90669FFF-F3B8-2340-88AF-3155FEA13201}"/>
                </a:ext>
              </a:extLst>
            </p:cNvPr>
            <p:cNvSpPr/>
            <p:nvPr/>
          </p:nvSpPr>
          <p:spPr>
            <a:xfrm>
              <a:off x="5634015" y="960069"/>
              <a:ext cx="2212249" cy="523143"/>
            </a:xfrm>
            <a:prstGeom prst="roundRect">
              <a:avLst/>
            </a:prstGeom>
            <a:ln w="28575">
              <a:solidFill>
                <a:srgbClr val="05639C"/>
              </a:solidFill>
              <a:prstDash val="sysDash"/>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E.g. Environment and complexity of activities </a:t>
              </a:r>
            </a:p>
          </p:txBody>
        </p:sp>
        <p:cxnSp>
          <p:nvCxnSpPr>
            <p:cNvPr id="45" name="Straight Arrow Connector 44">
              <a:extLst>
                <a:ext uri="{FF2B5EF4-FFF2-40B4-BE49-F238E27FC236}">
                  <a16:creationId xmlns:a16="http://schemas.microsoft.com/office/drawing/2014/main" id="{1360D132-9C4F-F147-8F8D-77C85E099157}"/>
                </a:ext>
              </a:extLst>
            </p:cNvPr>
            <p:cNvCxnSpPr>
              <a:stCxn id="5" idx="7"/>
            </p:cNvCxnSpPr>
            <p:nvPr/>
          </p:nvCxnSpPr>
          <p:spPr>
            <a:xfrm>
              <a:off x="5247362" y="1111673"/>
              <a:ext cx="386653" cy="151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C69CB5D9-9E3D-A042-BE73-8D59252B8304}"/>
                </a:ext>
              </a:extLst>
            </p:cNvPr>
            <p:cNvCxnSpPr>
              <a:endCxn id="32" idx="1"/>
            </p:cNvCxnSpPr>
            <p:nvPr/>
          </p:nvCxnSpPr>
          <p:spPr>
            <a:xfrm>
              <a:off x="5413089" y="1714865"/>
              <a:ext cx="201382" cy="4643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3C128CAA-CC47-FE4C-9F1C-B33E0B96F8F3}"/>
                </a:ext>
              </a:extLst>
            </p:cNvPr>
            <p:cNvCxnSpPr>
              <a:stCxn id="5" idx="4"/>
              <a:endCxn id="31" idx="0"/>
            </p:cNvCxnSpPr>
            <p:nvPr/>
          </p:nvCxnSpPr>
          <p:spPr>
            <a:xfrm>
              <a:off x="4578441" y="1995287"/>
              <a:ext cx="170025" cy="16107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74" name="Group 73">
            <a:extLst>
              <a:ext uri="{FF2B5EF4-FFF2-40B4-BE49-F238E27FC236}">
                <a16:creationId xmlns:a16="http://schemas.microsoft.com/office/drawing/2014/main" id="{EB37647B-52BA-CC44-8C8C-8FD0135F2FC5}"/>
              </a:ext>
            </a:extLst>
          </p:cNvPr>
          <p:cNvGrpSpPr/>
          <p:nvPr/>
        </p:nvGrpSpPr>
        <p:grpSpPr>
          <a:xfrm>
            <a:off x="4134076" y="2124772"/>
            <a:ext cx="4905424" cy="3430018"/>
            <a:chOff x="4070703" y="2060203"/>
            <a:chExt cx="4905424" cy="3430018"/>
          </a:xfrm>
        </p:grpSpPr>
        <p:sp>
          <p:nvSpPr>
            <p:cNvPr id="9" name="Oval 8">
              <a:extLst>
                <a:ext uri="{FF2B5EF4-FFF2-40B4-BE49-F238E27FC236}">
                  <a16:creationId xmlns:a16="http://schemas.microsoft.com/office/drawing/2014/main" id="{A5495536-0720-3448-BF44-FE56A351B1EE}"/>
                </a:ext>
              </a:extLst>
            </p:cNvPr>
            <p:cNvSpPr/>
            <p:nvPr/>
          </p:nvSpPr>
          <p:spPr>
            <a:xfrm>
              <a:off x="6264034" y="2060203"/>
              <a:ext cx="1917965" cy="976974"/>
            </a:xfrm>
            <a:prstGeom prst="ellipse">
              <a:avLst/>
            </a:prstGeom>
            <a:gradFill flip="none" rotWithShape="1">
              <a:gsLst>
                <a:gs pos="0">
                  <a:srgbClr val="9B55CE">
                    <a:tint val="66000"/>
                    <a:satMod val="160000"/>
                  </a:srgbClr>
                </a:gs>
                <a:gs pos="0">
                  <a:srgbClr val="9B55CE">
                    <a:tint val="44500"/>
                    <a:satMod val="160000"/>
                  </a:srgbClr>
                </a:gs>
                <a:gs pos="100000">
                  <a:srgbClr val="9B55CE">
                    <a:tint val="23500"/>
                    <a:satMod val="160000"/>
                  </a:srgbClr>
                </a:gs>
              </a:gsLst>
              <a:lin ang="0" scaled="1"/>
              <a:tileRect/>
            </a:gra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b="1" dirty="0">
                  <a:solidFill>
                    <a:schemeClr val="tx1"/>
                  </a:solidFill>
                </a:rPr>
                <a:t>PF 10.4  Evaluates a mix of control activities</a:t>
              </a:r>
            </a:p>
          </p:txBody>
        </p:sp>
        <p:sp>
          <p:nvSpPr>
            <p:cNvPr id="18" name="Rounded Rectangle 17">
              <a:extLst>
                <a:ext uri="{FF2B5EF4-FFF2-40B4-BE49-F238E27FC236}">
                  <a16:creationId xmlns:a16="http://schemas.microsoft.com/office/drawing/2014/main" id="{302B4F6B-B675-2B4F-89F5-FE6AE05724E9}"/>
                </a:ext>
              </a:extLst>
            </p:cNvPr>
            <p:cNvSpPr/>
            <p:nvPr/>
          </p:nvSpPr>
          <p:spPr>
            <a:xfrm>
              <a:off x="7170188" y="4155169"/>
              <a:ext cx="1805939" cy="1335052"/>
            </a:xfrm>
            <a:prstGeom prst="roundRect">
              <a:avLst/>
            </a:prstGeom>
            <a:ln w="28575">
              <a:solidFill>
                <a:srgbClr val="05639C"/>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 </a:t>
              </a:r>
              <a:r>
                <a:rPr lang="en-US" sz="1400" b="1" dirty="0"/>
                <a:t>Types of controls </a:t>
              </a:r>
              <a:r>
                <a:rPr lang="en-US" sz="1400" dirty="0"/>
                <a:t>e.g. reconciliations, physical controls,</a:t>
              </a:r>
            </a:p>
            <a:p>
              <a:pPr algn="ctr"/>
              <a:r>
                <a:rPr lang="en-US" sz="1400" dirty="0"/>
                <a:t>authorizations &amp; approvals and verifications</a:t>
              </a:r>
            </a:p>
          </p:txBody>
        </p:sp>
        <p:sp>
          <p:nvSpPr>
            <p:cNvPr id="19" name="Rounded Rectangle 18">
              <a:extLst>
                <a:ext uri="{FF2B5EF4-FFF2-40B4-BE49-F238E27FC236}">
                  <a16:creationId xmlns:a16="http://schemas.microsoft.com/office/drawing/2014/main" id="{B4C8341F-23FC-9C4F-9354-D23F873DEBFB}"/>
                </a:ext>
              </a:extLst>
            </p:cNvPr>
            <p:cNvSpPr/>
            <p:nvPr/>
          </p:nvSpPr>
          <p:spPr>
            <a:xfrm>
              <a:off x="4070703" y="3187936"/>
              <a:ext cx="4905424" cy="786150"/>
            </a:xfrm>
            <a:prstGeom prst="roundRect">
              <a:avLst/>
            </a:prstGeom>
            <a:ln w="28575">
              <a:solidFill>
                <a:srgbClr val="05639C"/>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Control activities should include a balance of approaches considering manual and automated controls and a mix of  </a:t>
              </a:r>
              <a:r>
                <a:rPr lang="en-US" sz="1400" b="1" dirty="0"/>
                <a:t>preventive and detective </a:t>
              </a:r>
              <a:r>
                <a:rPr lang="en-US" sz="1400" dirty="0"/>
                <a:t>controls</a:t>
              </a:r>
            </a:p>
          </p:txBody>
        </p:sp>
        <p:sp>
          <p:nvSpPr>
            <p:cNvPr id="26" name="Rounded Rectangle 25">
              <a:extLst>
                <a:ext uri="{FF2B5EF4-FFF2-40B4-BE49-F238E27FC236}">
                  <a16:creationId xmlns:a16="http://schemas.microsoft.com/office/drawing/2014/main" id="{3C5E722F-752F-F444-8836-1BDEFE1A5612}"/>
                </a:ext>
              </a:extLst>
            </p:cNvPr>
            <p:cNvSpPr/>
            <p:nvPr/>
          </p:nvSpPr>
          <p:spPr>
            <a:xfrm>
              <a:off x="5583776" y="4169846"/>
              <a:ext cx="1434012" cy="1320375"/>
            </a:xfrm>
            <a:prstGeom prst="roundRect">
              <a:avLst/>
            </a:prstGeom>
            <a:ln w="28575">
              <a:solidFill>
                <a:srgbClr val="05639C"/>
              </a:solidFill>
              <a:prstDash val="sysDash"/>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b="1" dirty="0"/>
                <a:t>Detective controls </a:t>
              </a:r>
              <a:r>
                <a:rPr lang="en-US" sz="1400" dirty="0"/>
                <a:t>detect errors that have occurred </a:t>
              </a:r>
            </a:p>
          </p:txBody>
        </p:sp>
        <p:sp>
          <p:nvSpPr>
            <p:cNvPr id="27" name="Rounded Rectangle 26">
              <a:extLst>
                <a:ext uri="{FF2B5EF4-FFF2-40B4-BE49-F238E27FC236}">
                  <a16:creationId xmlns:a16="http://schemas.microsoft.com/office/drawing/2014/main" id="{D752C6D0-2C94-214A-8E13-49007B2BCE59}"/>
                </a:ext>
              </a:extLst>
            </p:cNvPr>
            <p:cNvSpPr/>
            <p:nvPr/>
          </p:nvSpPr>
          <p:spPr>
            <a:xfrm>
              <a:off x="4070703" y="4169846"/>
              <a:ext cx="1380959" cy="1304677"/>
            </a:xfrm>
            <a:prstGeom prst="roundRect">
              <a:avLst/>
            </a:prstGeom>
            <a:ln w="28575">
              <a:solidFill>
                <a:srgbClr val="05639C"/>
              </a:solidFill>
              <a:prstDash val="sysDash"/>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 </a:t>
              </a:r>
              <a:r>
                <a:rPr lang="en-US" sz="1400" b="1" dirty="0"/>
                <a:t>Preventive controls </a:t>
              </a:r>
              <a:r>
                <a:rPr lang="en-US" sz="1400" dirty="0"/>
                <a:t>stop errors occurring</a:t>
              </a:r>
            </a:p>
          </p:txBody>
        </p:sp>
        <p:cxnSp>
          <p:nvCxnSpPr>
            <p:cNvPr id="52" name="Straight Arrow Connector 51">
              <a:extLst>
                <a:ext uri="{FF2B5EF4-FFF2-40B4-BE49-F238E27FC236}">
                  <a16:creationId xmlns:a16="http://schemas.microsoft.com/office/drawing/2014/main" id="{1006ABF2-486E-C54A-A2F4-B3693B300F7B}"/>
                </a:ext>
              </a:extLst>
            </p:cNvPr>
            <p:cNvCxnSpPr>
              <a:cxnSpLocks/>
              <a:stCxn id="9" idx="4"/>
            </p:cNvCxnSpPr>
            <p:nvPr/>
          </p:nvCxnSpPr>
          <p:spPr>
            <a:xfrm flipH="1">
              <a:off x="7223016" y="3037177"/>
              <a:ext cx="1" cy="16092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a:extLst>
                <a:ext uri="{FF2B5EF4-FFF2-40B4-BE49-F238E27FC236}">
                  <a16:creationId xmlns:a16="http://schemas.microsoft.com/office/drawing/2014/main" id="{A62CCE36-3232-2F48-9D66-75623AE11072}"/>
                </a:ext>
              </a:extLst>
            </p:cNvPr>
            <p:cNvCxnSpPr>
              <a:cxnSpLocks/>
              <a:stCxn id="19" idx="2"/>
              <a:endCxn id="26" idx="0"/>
            </p:cNvCxnSpPr>
            <p:nvPr/>
          </p:nvCxnSpPr>
          <p:spPr>
            <a:xfrm flipH="1">
              <a:off x="6300782" y="3974086"/>
              <a:ext cx="222633" cy="19576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6" name="Straight Arrow Connector 55">
              <a:extLst>
                <a:ext uri="{FF2B5EF4-FFF2-40B4-BE49-F238E27FC236}">
                  <a16:creationId xmlns:a16="http://schemas.microsoft.com/office/drawing/2014/main" id="{F28803CC-D10F-D746-B0B5-4B7A7318BC6B}"/>
                </a:ext>
              </a:extLst>
            </p:cNvPr>
            <p:cNvCxnSpPr>
              <a:cxnSpLocks/>
              <a:endCxn id="27" idx="0"/>
            </p:cNvCxnSpPr>
            <p:nvPr/>
          </p:nvCxnSpPr>
          <p:spPr>
            <a:xfrm flipH="1">
              <a:off x="4761183" y="3974086"/>
              <a:ext cx="221002" cy="19576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2" name="Straight Arrow Connector 61">
              <a:extLst>
                <a:ext uri="{FF2B5EF4-FFF2-40B4-BE49-F238E27FC236}">
                  <a16:creationId xmlns:a16="http://schemas.microsoft.com/office/drawing/2014/main" id="{144C47AC-9F0B-5A48-83B6-DC3A0987F83D}"/>
                </a:ext>
              </a:extLst>
            </p:cNvPr>
            <p:cNvCxnSpPr/>
            <p:nvPr/>
          </p:nvCxnSpPr>
          <p:spPr>
            <a:xfrm>
              <a:off x="7842012" y="3986873"/>
              <a:ext cx="194888" cy="17018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cxnSp>
        <p:nvCxnSpPr>
          <p:cNvPr id="64" name="Straight Arrow Connector 63">
            <a:extLst>
              <a:ext uri="{FF2B5EF4-FFF2-40B4-BE49-F238E27FC236}">
                <a16:creationId xmlns:a16="http://schemas.microsoft.com/office/drawing/2014/main" id="{F4399819-C205-AB42-A676-071385C6BFAB}"/>
              </a:ext>
            </a:extLst>
          </p:cNvPr>
          <p:cNvCxnSpPr>
            <a:stCxn id="4" idx="4"/>
            <a:endCxn id="20" idx="0"/>
          </p:cNvCxnSpPr>
          <p:nvPr/>
        </p:nvCxnSpPr>
        <p:spPr>
          <a:xfrm flipH="1">
            <a:off x="1274529" y="3173379"/>
            <a:ext cx="1043" cy="15368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7" name="Straight Arrow Connector 66">
            <a:extLst>
              <a:ext uri="{FF2B5EF4-FFF2-40B4-BE49-F238E27FC236}">
                <a16:creationId xmlns:a16="http://schemas.microsoft.com/office/drawing/2014/main" id="{A64CE295-604D-FD45-94A3-E74AA1CF77F9}"/>
              </a:ext>
            </a:extLst>
          </p:cNvPr>
          <p:cNvCxnSpPr>
            <a:stCxn id="4" idx="5"/>
          </p:cNvCxnSpPr>
          <p:nvPr/>
        </p:nvCxnSpPr>
        <p:spPr>
          <a:xfrm>
            <a:off x="2022224" y="3030304"/>
            <a:ext cx="317463" cy="12661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9" name="Straight Arrow Connector 68">
            <a:extLst>
              <a:ext uri="{FF2B5EF4-FFF2-40B4-BE49-F238E27FC236}">
                <a16:creationId xmlns:a16="http://schemas.microsoft.com/office/drawing/2014/main" id="{A02DAE36-321F-594A-AADD-FA74AFF91F30}"/>
              </a:ext>
            </a:extLst>
          </p:cNvPr>
          <p:cNvCxnSpPr>
            <a:stCxn id="10" idx="6"/>
            <a:endCxn id="17" idx="1"/>
          </p:cNvCxnSpPr>
          <p:nvPr/>
        </p:nvCxnSpPr>
        <p:spPr>
          <a:xfrm>
            <a:off x="2179988" y="4904763"/>
            <a:ext cx="15240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77" name="Group 76">
            <a:extLst>
              <a:ext uri="{FF2B5EF4-FFF2-40B4-BE49-F238E27FC236}">
                <a16:creationId xmlns:a16="http://schemas.microsoft.com/office/drawing/2014/main" id="{D2F10C47-0E08-0145-A2DC-64C6812312DA}"/>
              </a:ext>
            </a:extLst>
          </p:cNvPr>
          <p:cNvGrpSpPr/>
          <p:nvPr/>
        </p:nvGrpSpPr>
        <p:grpSpPr>
          <a:xfrm>
            <a:off x="75979" y="5676039"/>
            <a:ext cx="8987566" cy="1103732"/>
            <a:chOff x="75979" y="5676039"/>
            <a:chExt cx="8987566" cy="1103732"/>
          </a:xfrm>
        </p:grpSpPr>
        <p:sp>
          <p:nvSpPr>
            <p:cNvPr id="11" name="Oval 10">
              <a:extLst>
                <a:ext uri="{FF2B5EF4-FFF2-40B4-BE49-F238E27FC236}">
                  <a16:creationId xmlns:a16="http://schemas.microsoft.com/office/drawing/2014/main" id="{A1E185F9-39A6-7B4D-BACB-C0833B4767DB}"/>
                </a:ext>
              </a:extLst>
            </p:cNvPr>
            <p:cNvSpPr/>
            <p:nvPr/>
          </p:nvSpPr>
          <p:spPr>
            <a:xfrm>
              <a:off x="75979" y="5676039"/>
              <a:ext cx="1757764" cy="1103732"/>
            </a:xfrm>
            <a:prstGeom prst="ellipse">
              <a:avLst/>
            </a:prstGeom>
            <a:gradFill flip="none" rotWithShape="1">
              <a:gsLst>
                <a:gs pos="0">
                  <a:srgbClr val="9B55CE">
                    <a:tint val="66000"/>
                    <a:satMod val="160000"/>
                  </a:srgbClr>
                </a:gs>
                <a:gs pos="0">
                  <a:srgbClr val="9B55CE">
                    <a:tint val="44500"/>
                    <a:satMod val="160000"/>
                  </a:srgbClr>
                </a:gs>
                <a:gs pos="100000">
                  <a:srgbClr val="9B55CE">
                    <a:tint val="23500"/>
                    <a:satMod val="160000"/>
                  </a:srgbClr>
                </a:gs>
              </a:gsLst>
              <a:lin ang="0" scaled="1"/>
              <a:tileRect/>
            </a:gra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b="1" dirty="0">
                  <a:solidFill>
                    <a:schemeClr val="tx1"/>
                  </a:solidFill>
                </a:rPr>
                <a:t>PF 10.6 Addresses segregation of duties</a:t>
              </a:r>
            </a:p>
          </p:txBody>
        </p:sp>
        <p:sp>
          <p:nvSpPr>
            <p:cNvPr id="15" name="Rounded Rectangle 14">
              <a:extLst>
                <a:ext uri="{FF2B5EF4-FFF2-40B4-BE49-F238E27FC236}">
                  <a16:creationId xmlns:a16="http://schemas.microsoft.com/office/drawing/2014/main" id="{023B576E-6E5D-4643-8891-966C528CE521}"/>
                </a:ext>
              </a:extLst>
            </p:cNvPr>
            <p:cNvSpPr/>
            <p:nvPr/>
          </p:nvSpPr>
          <p:spPr>
            <a:xfrm>
              <a:off x="5342970" y="5708699"/>
              <a:ext cx="3720575" cy="1038787"/>
            </a:xfrm>
            <a:prstGeom prst="roundRect">
              <a:avLst/>
            </a:prstGeom>
            <a:ln w="28575">
              <a:solidFill>
                <a:srgbClr val="05639C"/>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 </a:t>
              </a:r>
              <a:r>
                <a:rPr lang="en-US" sz="1400" b="1" dirty="0"/>
                <a:t>Separates key functions </a:t>
              </a:r>
              <a:r>
                <a:rPr lang="en-US" sz="1400" dirty="0"/>
                <a:t>of (1) </a:t>
              </a:r>
              <a:r>
                <a:rPr lang="en-US" sz="1400" b="1" dirty="0"/>
                <a:t>authorizing expenditure,</a:t>
              </a:r>
              <a:r>
                <a:rPr lang="en-US" sz="1400" dirty="0"/>
                <a:t>  (2) </a:t>
              </a:r>
              <a:r>
                <a:rPr lang="en-US" sz="1400" b="1" dirty="0"/>
                <a:t>certifying goods received and approving payment, (3) making payments</a:t>
              </a:r>
              <a:r>
                <a:rPr lang="en-US" sz="1400" dirty="0"/>
                <a:t> and (4) </a:t>
              </a:r>
              <a:r>
                <a:rPr lang="en-US" sz="1400" b="1" dirty="0"/>
                <a:t>recording</a:t>
              </a:r>
              <a:r>
                <a:rPr lang="en-US" sz="1400" dirty="0"/>
                <a:t> </a:t>
              </a:r>
              <a:r>
                <a:rPr lang="en-US" sz="1400" b="1" dirty="0"/>
                <a:t>transactions</a:t>
              </a:r>
            </a:p>
          </p:txBody>
        </p:sp>
        <p:sp>
          <p:nvSpPr>
            <p:cNvPr id="16" name="Rounded Rectangle 15">
              <a:extLst>
                <a:ext uri="{FF2B5EF4-FFF2-40B4-BE49-F238E27FC236}">
                  <a16:creationId xmlns:a16="http://schemas.microsoft.com/office/drawing/2014/main" id="{CF5F7E49-1E53-6C43-89E2-C287ACD07B12}"/>
                </a:ext>
              </a:extLst>
            </p:cNvPr>
            <p:cNvSpPr/>
            <p:nvPr/>
          </p:nvSpPr>
          <p:spPr>
            <a:xfrm>
              <a:off x="2077758" y="5708512"/>
              <a:ext cx="3005264" cy="1038787"/>
            </a:xfrm>
            <a:prstGeom prst="roundRect">
              <a:avLst/>
            </a:prstGeom>
            <a:ln w="28575">
              <a:solidFill>
                <a:srgbClr val="05639C"/>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 Management segregates incompatible duties and where this is not possible selects and develops alternative control activities</a:t>
              </a:r>
            </a:p>
          </p:txBody>
        </p:sp>
        <p:cxnSp>
          <p:nvCxnSpPr>
            <p:cNvPr id="71" name="Straight Arrow Connector 70">
              <a:extLst>
                <a:ext uri="{FF2B5EF4-FFF2-40B4-BE49-F238E27FC236}">
                  <a16:creationId xmlns:a16="http://schemas.microsoft.com/office/drawing/2014/main" id="{290CC2ED-4F4D-6241-89D0-AB6BC3BC2A20}"/>
                </a:ext>
              </a:extLst>
            </p:cNvPr>
            <p:cNvCxnSpPr>
              <a:stCxn id="11" idx="6"/>
              <a:endCxn id="16" idx="1"/>
            </p:cNvCxnSpPr>
            <p:nvPr/>
          </p:nvCxnSpPr>
          <p:spPr>
            <a:xfrm>
              <a:off x="1833743" y="6227905"/>
              <a:ext cx="244015" cy="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3" name="Straight Arrow Connector 72">
              <a:extLst>
                <a:ext uri="{FF2B5EF4-FFF2-40B4-BE49-F238E27FC236}">
                  <a16:creationId xmlns:a16="http://schemas.microsoft.com/office/drawing/2014/main" id="{422465C7-2CA2-684A-9960-78FBC12FF802}"/>
                </a:ext>
              </a:extLst>
            </p:cNvPr>
            <p:cNvCxnSpPr>
              <a:stCxn id="16" idx="3"/>
              <a:endCxn id="15" idx="1"/>
            </p:cNvCxnSpPr>
            <p:nvPr/>
          </p:nvCxnSpPr>
          <p:spPr>
            <a:xfrm>
              <a:off x="5083022" y="6227906"/>
              <a:ext cx="259948" cy="18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cxnSp>
        <p:nvCxnSpPr>
          <p:cNvPr id="80" name="Straight Arrow Connector 79">
            <a:extLst>
              <a:ext uri="{FF2B5EF4-FFF2-40B4-BE49-F238E27FC236}">
                <a16:creationId xmlns:a16="http://schemas.microsoft.com/office/drawing/2014/main" id="{909725E0-1098-E44D-BBF1-A7FDEBA60F19}"/>
              </a:ext>
            </a:extLst>
          </p:cNvPr>
          <p:cNvCxnSpPr>
            <a:stCxn id="3" idx="0"/>
            <a:endCxn id="30" idx="2"/>
          </p:cNvCxnSpPr>
          <p:nvPr/>
        </p:nvCxnSpPr>
        <p:spPr>
          <a:xfrm flipH="1" flipV="1">
            <a:off x="958481" y="869145"/>
            <a:ext cx="11220" cy="16574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331121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D4A7CDF9-06EB-7D42-BD92-3658AF7909C3}"/>
              </a:ext>
            </a:extLst>
          </p:cNvPr>
          <p:cNvSpPr/>
          <p:nvPr/>
        </p:nvSpPr>
        <p:spPr>
          <a:xfrm>
            <a:off x="5278901" y="1012678"/>
            <a:ext cx="2573489" cy="1304877"/>
          </a:xfrm>
          <a:prstGeom prst="ellipse">
            <a:avLst/>
          </a:prstGeom>
          <a:gradFill flip="none" rotWithShape="1">
            <a:gsLst>
              <a:gs pos="0">
                <a:srgbClr val="9B55CE">
                  <a:tint val="66000"/>
                  <a:satMod val="160000"/>
                </a:srgbClr>
              </a:gs>
              <a:gs pos="0">
                <a:srgbClr val="9B55CE">
                  <a:tint val="44500"/>
                  <a:satMod val="160000"/>
                </a:srgbClr>
              </a:gs>
              <a:gs pos="100000">
                <a:srgbClr val="9B55CE">
                  <a:tint val="23500"/>
                  <a:satMod val="160000"/>
                </a:srgbClr>
              </a:gs>
            </a:gsLst>
            <a:lin ang="0" scaled="1"/>
            <a:tileRect/>
          </a:gra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b="1" dirty="0">
                <a:solidFill>
                  <a:schemeClr val="tx1"/>
                </a:solidFill>
              </a:rPr>
              <a:t>PF 11.2 Establishes relevant technology infrastructure control activities</a:t>
            </a:r>
          </a:p>
        </p:txBody>
      </p:sp>
      <p:sp>
        <p:nvSpPr>
          <p:cNvPr id="6" name="Oval 5">
            <a:extLst>
              <a:ext uri="{FF2B5EF4-FFF2-40B4-BE49-F238E27FC236}">
                <a16:creationId xmlns:a16="http://schemas.microsoft.com/office/drawing/2014/main" id="{A5681FC0-B96A-344A-AEFD-65D2EE57F4C0}"/>
              </a:ext>
            </a:extLst>
          </p:cNvPr>
          <p:cNvSpPr/>
          <p:nvPr/>
        </p:nvSpPr>
        <p:spPr>
          <a:xfrm>
            <a:off x="105568" y="3924844"/>
            <a:ext cx="2573489" cy="1304877"/>
          </a:xfrm>
          <a:prstGeom prst="ellipse">
            <a:avLst/>
          </a:prstGeom>
          <a:gradFill flip="none" rotWithShape="1">
            <a:gsLst>
              <a:gs pos="0">
                <a:srgbClr val="9B55CE">
                  <a:tint val="66000"/>
                  <a:satMod val="160000"/>
                </a:srgbClr>
              </a:gs>
              <a:gs pos="0">
                <a:srgbClr val="9B55CE">
                  <a:tint val="44500"/>
                  <a:satMod val="160000"/>
                </a:srgbClr>
              </a:gs>
              <a:gs pos="100000">
                <a:srgbClr val="9B55CE">
                  <a:tint val="23500"/>
                  <a:satMod val="160000"/>
                </a:srgbClr>
              </a:gs>
            </a:gsLst>
            <a:lin ang="0" scaled="1"/>
            <a:tileRect/>
          </a:gra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b="1" dirty="0">
                <a:solidFill>
                  <a:schemeClr val="tx1"/>
                </a:solidFill>
              </a:rPr>
              <a:t>PF 11.3 Establishes relevant security management process control activities</a:t>
            </a:r>
          </a:p>
        </p:txBody>
      </p:sp>
      <p:sp>
        <p:nvSpPr>
          <p:cNvPr id="7" name="Document 6">
            <a:extLst>
              <a:ext uri="{FF2B5EF4-FFF2-40B4-BE49-F238E27FC236}">
                <a16:creationId xmlns:a16="http://schemas.microsoft.com/office/drawing/2014/main" id="{4319E66F-53AD-0849-8367-F91CC7C242E9}"/>
              </a:ext>
            </a:extLst>
          </p:cNvPr>
          <p:cNvSpPr/>
          <p:nvPr/>
        </p:nvSpPr>
        <p:spPr>
          <a:xfrm>
            <a:off x="9861111" y="2448437"/>
            <a:ext cx="1543719" cy="1184153"/>
          </a:xfrm>
          <a:prstGeom prst="flowChartDocument">
            <a:avLst/>
          </a:prstGeom>
          <a:ln w="28575">
            <a:solidFill>
              <a:srgbClr val="05639C"/>
            </a:solidFill>
          </a:ln>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dirty="0"/>
              <a:t> </a:t>
            </a:r>
          </a:p>
        </p:txBody>
      </p:sp>
      <p:sp>
        <p:nvSpPr>
          <p:cNvPr id="8" name="Rounded Rectangle 7">
            <a:extLst>
              <a:ext uri="{FF2B5EF4-FFF2-40B4-BE49-F238E27FC236}">
                <a16:creationId xmlns:a16="http://schemas.microsoft.com/office/drawing/2014/main" id="{7AE860F0-AA48-4342-BA70-964762EE7E85}"/>
              </a:ext>
            </a:extLst>
          </p:cNvPr>
          <p:cNvSpPr/>
          <p:nvPr/>
        </p:nvSpPr>
        <p:spPr>
          <a:xfrm>
            <a:off x="9785317" y="1113868"/>
            <a:ext cx="1510960" cy="913598"/>
          </a:xfrm>
          <a:prstGeom prst="roundRect">
            <a:avLst/>
          </a:prstGeom>
          <a:ln w="28575">
            <a:solidFill>
              <a:srgbClr val="05639C"/>
            </a:solidFill>
          </a:ln>
        </p:spPr>
        <p:style>
          <a:lnRef idx="2">
            <a:schemeClr val="accent4"/>
          </a:lnRef>
          <a:fillRef idx="1">
            <a:schemeClr val="lt1"/>
          </a:fillRef>
          <a:effectRef idx="0">
            <a:schemeClr val="accent4"/>
          </a:effectRef>
          <a:fontRef idx="minor">
            <a:schemeClr val="dk1"/>
          </a:fontRef>
        </p:style>
        <p:txBody>
          <a:bodyPr rtlCol="0" anchor="ctr"/>
          <a:lstStyle/>
          <a:p>
            <a:pPr algn="ctr"/>
            <a:endParaRPr lang="en-US" sz="1400" dirty="0"/>
          </a:p>
        </p:txBody>
      </p:sp>
      <p:sp>
        <p:nvSpPr>
          <p:cNvPr id="9" name="Rounded Rectangle 8">
            <a:extLst>
              <a:ext uri="{FF2B5EF4-FFF2-40B4-BE49-F238E27FC236}">
                <a16:creationId xmlns:a16="http://schemas.microsoft.com/office/drawing/2014/main" id="{B5397A28-29F6-5541-9C2D-957F6239C12B}"/>
              </a:ext>
            </a:extLst>
          </p:cNvPr>
          <p:cNvSpPr/>
          <p:nvPr/>
        </p:nvSpPr>
        <p:spPr>
          <a:xfrm>
            <a:off x="9943501" y="3859889"/>
            <a:ext cx="1352776" cy="1231906"/>
          </a:xfrm>
          <a:prstGeom prst="roundRect">
            <a:avLst/>
          </a:prstGeom>
          <a:ln w="28575">
            <a:solidFill>
              <a:srgbClr val="05639C"/>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 </a:t>
            </a:r>
          </a:p>
        </p:txBody>
      </p:sp>
      <p:sp>
        <p:nvSpPr>
          <p:cNvPr id="10" name="Oval 9">
            <a:extLst>
              <a:ext uri="{FF2B5EF4-FFF2-40B4-BE49-F238E27FC236}">
                <a16:creationId xmlns:a16="http://schemas.microsoft.com/office/drawing/2014/main" id="{ED23784B-FE26-8C42-9482-84C58CAD3712}"/>
              </a:ext>
            </a:extLst>
          </p:cNvPr>
          <p:cNvSpPr/>
          <p:nvPr/>
        </p:nvSpPr>
        <p:spPr>
          <a:xfrm>
            <a:off x="135407" y="975840"/>
            <a:ext cx="3259921" cy="1304877"/>
          </a:xfrm>
          <a:prstGeom prst="ellipse">
            <a:avLst/>
          </a:prstGeom>
          <a:gradFill flip="none" rotWithShape="1">
            <a:gsLst>
              <a:gs pos="0">
                <a:srgbClr val="9B55CE">
                  <a:tint val="66000"/>
                  <a:satMod val="160000"/>
                </a:srgbClr>
              </a:gs>
              <a:gs pos="0">
                <a:srgbClr val="9B55CE">
                  <a:tint val="44500"/>
                  <a:satMod val="160000"/>
                </a:srgbClr>
              </a:gs>
              <a:gs pos="100000">
                <a:srgbClr val="9B55CE">
                  <a:tint val="23500"/>
                  <a:satMod val="160000"/>
                </a:srgbClr>
              </a:gs>
            </a:gsLst>
            <a:lin ang="0" scaled="1"/>
            <a:tileRect/>
          </a:gra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b="1" dirty="0">
                <a:solidFill>
                  <a:schemeClr val="tx1"/>
                </a:solidFill>
              </a:rPr>
              <a:t>PF 11.1 Determines dependency between the use of technology in business processes and technology general controls</a:t>
            </a:r>
          </a:p>
        </p:txBody>
      </p:sp>
      <p:sp>
        <p:nvSpPr>
          <p:cNvPr id="11" name="Oval 10">
            <a:extLst>
              <a:ext uri="{FF2B5EF4-FFF2-40B4-BE49-F238E27FC236}">
                <a16:creationId xmlns:a16="http://schemas.microsoft.com/office/drawing/2014/main" id="{72073AA2-B101-2147-A683-229AE241F001}"/>
              </a:ext>
            </a:extLst>
          </p:cNvPr>
          <p:cNvSpPr/>
          <p:nvPr/>
        </p:nvSpPr>
        <p:spPr>
          <a:xfrm>
            <a:off x="4177573" y="3976393"/>
            <a:ext cx="2522933" cy="1858615"/>
          </a:xfrm>
          <a:prstGeom prst="ellipse">
            <a:avLst/>
          </a:prstGeom>
          <a:gradFill flip="none" rotWithShape="1">
            <a:gsLst>
              <a:gs pos="0">
                <a:srgbClr val="9B55CE">
                  <a:tint val="66000"/>
                  <a:satMod val="160000"/>
                </a:srgbClr>
              </a:gs>
              <a:gs pos="0">
                <a:srgbClr val="9B55CE">
                  <a:tint val="44500"/>
                  <a:satMod val="160000"/>
                </a:srgbClr>
              </a:gs>
              <a:gs pos="100000">
                <a:srgbClr val="9B55CE">
                  <a:tint val="23500"/>
                  <a:satMod val="160000"/>
                </a:srgbClr>
              </a:gs>
            </a:gsLst>
            <a:lin ang="0" scaled="1"/>
            <a:tileRect/>
          </a:gra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b="1" dirty="0">
                <a:solidFill>
                  <a:schemeClr val="tx1"/>
                </a:solidFill>
              </a:rPr>
              <a:t>PF 11.4 Establishes relevant technology acquisition, development and maintenance process control activities</a:t>
            </a:r>
          </a:p>
        </p:txBody>
      </p:sp>
      <p:sp>
        <p:nvSpPr>
          <p:cNvPr id="12" name="Document 11">
            <a:extLst>
              <a:ext uri="{FF2B5EF4-FFF2-40B4-BE49-F238E27FC236}">
                <a16:creationId xmlns:a16="http://schemas.microsoft.com/office/drawing/2014/main" id="{BA35C101-BEC1-384C-A292-A8A00B00FB00}"/>
              </a:ext>
            </a:extLst>
          </p:cNvPr>
          <p:cNvSpPr/>
          <p:nvPr/>
        </p:nvSpPr>
        <p:spPr>
          <a:xfrm>
            <a:off x="10013511" y="2600837"/>
            <a:ext cx="1543719" cy="1184153"/>
          </a:xfrm>
          <a:prstGeom prst="flowChartDocument">
            <a:avLst/>
          </a:prstGeom>
          <a:ln w="28575">
            <a:solidFill>
              <a:srgbClr val="05639C"/>
            </a:solidFill>
          </a:ln>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dirty="0"/>
              <a:t> </a:t>
            </a:r>
          </a:p>
        </p:txBody>
      </p:sp>
      <p:sp>
        <p:nvSpPr>
          <p:cNvPr id="13" name="Rounded Rectangle 12">
            <a:extLst>
              <a:ext uri="{FF2B5EF4-FFF2-40B4-BE49-F238E27FC236}">
                <a16:creationId xmlns:a16="http://schemas.microsoft.com/office/drawing/2014/main" id="{3760F221-4772-4742-8759-3CD42FD138C9}"/>
              </a:ext>
            </a:extLst>
          </p:cNvPr>
          <p:cNvSpPr/>
          <p:nvPr/>
        </p:nvSpPr>
        <p:spPr>
          <a:xfrm>
            <a:off x="9937717" y="1266268"/>
            <a:ext cx="1510960" cy="913598"/>
          </a:xfrm>
          <a:prstGeom prst="roundRect">
            <a:avLst/>
          </a:prstGeom>
          <a:ln w="28575">
            <a:solidFill>
              <a:srgbClr val="05639C"/>
            </a:solidFill>
          </a:ln>
        </p:spPr>
        <p:style>
          <a:lnRef idx="2">
            <a:schemeClr val="accent4"/>
          </a:lnRef>
          <a:fillRef idx="1">
            <a:schemeClr val="lt1"/>
          </a:fillRef>
          <a:effectRef idx="0">
            <a:schemeClr val="accent4"/>
          </a:effectRef>
          <a:fontRef idx="minor">
            <a:schemeClr val="dk1"/>
          </a:fontRef>
        </p:style>
        <p:txBody>
          <a:bodyPr rtlCol="0" anchor="ctr"/>
          <a:lstStyle/>
          <a:p>
            <a:pPr algn="ctr"/>
            <a:endParaRPr lang="en-US" sz="1400" dirty="0"/>
          </a:p>
        </p:txBody>
      </p:sp>
      <p:sp>
        <p:nvSpPr>
          <p:cNvPr id="14" name="Rounded Rectangle 13">
            <a:extLst>
              <a:ext uri="{FF2B5EF4-FFF2-40B4-BE49-F238E27FC236}">
                <a16:creationId xmlns:a16="http://schemas.microsoft.com/office/drawing/2014/main" id="{D475C00A-2AF5-D14E-AF22-902EDC5FD25C}"/>
              </a:ext>
            </a:extLst>
          </p:cNvPr>
          <p:cNvSpPr/>
          <p:nvPr/>
        </p:nvSpPr>
        <p:spPr>
          <a:xfrm>
            <a:off x="10095901" y="4012289"/>
            <a:ext cx="1352776" cy="1231906"/>
          </a:xfrm>
          <a:prstGeom prst="roundRect">
            <a:avLst/>
          </a:prstGeom>
          <a:ln w="28575">
            <a:solidFill>
              <a:srgbClr val="05639C"/>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 </a:t>
            </a:r>
          </a:p>
        </p:txBody>
      </p:sp>
      <p:sp>
        <p:nvSpPr>
          <p:cNvPr id="15" name="Document 14">
            <a:extLst>
              <a:ext uri="{FF2B5EF4-FFF2-40B4-BE49-F238E27FC236}">
                <a16:creationId xmlns:a16="http://schemas.microsoft.com/office/drawing/2014/main" id="{0AE3D712-DAF8-1B4D-98B6-E3B832C0C061}"/>
              </a:ext>
            </a:extLst>
          </p:cNvPr>
          <p:cNvSpPr/>
          <p:nvPr/>
        </p:nvSpPr>
        <p:spPr>
          <a:xfrm>
            <a:off x="10165911" y="2753237"/>
            <a:ext cx="1543719" cy="1184153"/>
          </a:xfrm>
          <a:prstGeom prst="flowChartDocument">
            <a:avLst/>
          </a:prstGeom>
          <a:ln w="28575">
            <a:solidFill>
              <a:srgbClr val="05639C"/>
            </a:solidFill>
          </a:ln>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dirty="0"/>
              <a:t> </a:t>
            </a:r>
          </a:p>
        </p:txBody>
      </p:sp>
      <p:sp>
        <p:nvSpPr>
          <p:cNvPr id="16" name="Rounded Rectangle 15">
            <a:extLst>
              <a:ext uri="{FF2B5EF4-FFF2-40B4-BE49-F238E27FC236}">
                <a16:creationId xmlns:a16="http://schemas.microsoft.com/office/drawing/2014/main" id="{9D1E9720-2019-934E-A0BC-0CDE55B0AA65}"/>
              </a:ext>
            </a:extLst>
          </p:cNvPr>
          <p:cNvSpPr/>
          <p:nvPr/>
        </p:nvSpPr>
        <p:spPr>
          <a:xfrm>
            <a:off x="10090117" y="1418668"/>
            <a:ext cx="1510960" cy="913598"/>
          </a:xfrm>
          <a:prstGeom prst="roundRect">
            <a:avLst/>
          </a:prstGeom>
          <a:ln w="28575">
            <a:solidFill>
              <a:srgbClr val="05639C"/>
            </a:solidFill>
          </a:ln>
        </p:spPr>
        <p:style>
          <a:lnRef idx="2">
            <a:schemeClr val="accent4"/>
          </a:lnRef>
          <a:fillRef idx="1">
            <a:schemeClr val="lt1"/>
          </a:fillRef>
          <a:effectRef idx="0">
            <a:schemeClr val="accent4"/>
          </a:effectRef>
          <a:fontRef idx="minor">
            <a:schemeClr val="dk1"/>
          </a:fontRef>
        </p:style>
        <p:txBody>
          <a:bodyPr rtlCol="0" anchor="ctr"/>
          <a:lstStyle/>
          <a:p>
            <a:pPr algn="ctr"/>
            <a:endParaRPr lang="en-US" sz="1400" dirty="0"/>
          </a:p>
        </p:txBody>
      </p:sp>
      <p:sp>
        <p:nvSpPr>
          <p:cNvPr id="17" name="Rounded Rectangle 16">
            <a:extLst>
              <a:ext uri="{FF2B5EF4-FFF2-40B4-BE49-F238E27FC236}">
                <a16:creationId xmlns:a16="http://schemas.microsoft.com/office/drawing/2014/main" id="{B424A9BD-C22A-1449-B3C3-B8AF3B20ACAF}"/>
              </a:ext>
            </a:extLst>
          </p:cNvPr>
          <p:cNvSpPr/>
          <p:nvPr/>
        </p:nvSpPr>
        <p:spPr>
          <a:xfrm>
            <a:off x="2830565" y="3985207"/>
            <a:ext cx="1282766" cy="1184153"/>
          </a:xfrm>
          <a:prstGeom prst="roundRect">
            <a:avLst/>
          </a:prstGeom>
          <a:ln w="28575">
            <a:solidFill>
              <a:srgbClr val="05639C"/>
            </a:solidFill>
            <a:prstDash val="sysDash"/>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 Need to protect from internal and external threats</a:t>
            </a:r>
          </a:p>
        </p:txBody>
      </p:sp>
      <p:sp>
        <p:nvSpPr>
          <p:cNvPr id="18" name="Document 17">
            <a:extLst>
              <a:ext uri="{FF2B5EF4-FFF2-40B4-BE49-F238E27FC236}">
                <a16:creationId xmlns:a16="http://schemas.microsoft.com/office/drawing/2014/main" id="{CBEA98C6-5F65-304A-B21D-B513DCCE3E7C}"/>
              </a:ext>
            </a:extLst>
          </p:cNvPr>
          <p:cNvSpPr/>
          <p:nvPr/>
        </p:nvSpPr>
        <p:spPr>
          <a:xfrm>
            <a:off x="10318311" y="2905637"/>
            <a:ext cx="1543719" cy="1184153"/>
          </a:xfrm>
          <a:prstGeom prst="flowChartDocument">
            <a:avLst/>
          </a:prstGeom>
          <a:ln w="28575">
            <a:solidFill>
              <a:srgbClr val="05639C"/>
            </a:solidFill>
          </a:ln>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dirty="0"/>
              <a:t> </a:t>
            </a:r>
          </a:p>
        </p:txBody>
      </p:sp>
      <p:sp>
        <p:nvSpPr>
          <p:cNvPr id="19" name="Rounded Rectangle 18">
            <a:extLst>
              <a:ext uri="{FF2B5EF4-FFF2-40B4-BE49-F238E27FC236}">
                <a16:creationId xmlns:a16="http://schemas.microsoft.com/office/drawing/2014/main" id="{A3340192-BD74-FE4C-9C37-B3E902C7F43D}"/>
              </a:ext>
            </a:extLst>
          </p:cNvPr>
          <p:cNvSpPr/>
          <p:nvPr/>
        </p:nvSpPr>
        <p:spPr>
          <a:xfrm>
            <a:off x="5237658" y="2533591"/>
            <a:ext cx="3753975" cy="1174116"/>
          </a:xfrm>
          <a:prstGeom prst="roundRect">
            <a:avLst/>
          </a:prstGeom>
          <a:ln w="28575">
            <a:solidFill>
              <a:srgbClr val="05639C"/>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Management selects and develops control activities over technology infrastructure, which are designed to ensure completeness, accuracy and availability of technology processing</a:t>
            </a:r>
          </a:p>
        </p:txBody>
      </p:sp>
      <p:sp>
        <p:nvSpPr>
          <p:cNvPr id="20" name="Rounded Rectangle 19">
            <a:extLst>
              <a:ext uri="{FF2B5EF4-FFF2-40B4-BE49-F238E27FC236}">
                <a16:creationId xmlns:a16="http://schemas.microsoft.com/office/drawing/2014/main" id="{D0409453-A2AC-3E48-8BDB-F7DE53547636}"/>
              </a:ext>
            </a:extLst>
          </p:cNvPr>
          <p:cNvSpPr/>
          <p:nvPr/>
        </p:nvSpPr>
        <p:spPr>
          <a:xfrm>
            <a:off x="256097" y="2425560"/>
            <a:ext cx="3018540" cy="1304877"/>
          </a:xfrm>
          <a:prstGeom prst="roundRect">
            <a:avLst/>
          </a:prstGeom>
          <a:ln w="28575">
            <a:solidFill>
              <a:srgbClr val="05639C"/>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 Management understands and determines the dependency and linkage between business processes automated controls activities and technology general controls</a:t>
            </a:r>
          </a:p>
        </p:txBody>
      </p:sp>
      <p:grpSp>
        <p:nvGrpSpPr>
          <p:cNvPr id="3" name="Group 2">
            <a:extLst>
              <a:ext uri="{FF2B5EF4-FFF2-40B4-BE49-F238E27FC236}">
                <a16:creationId xmlns:a16="http://schemas.microsoft.com/office/drawing/2014/main" id="{0F111983-22AA-A846-94A0-5A5A14633B4B}"/>
              </a:ext>
            </a:extLst>
          </p:cNvPr>
          <p:cNvGrpSpPr/>
          <p:nvPr/>
        </p:nvGrpSpPr>
        <p:grpSpPr>
          <a:xfrm>
            <a:off x="2289387" y="208317"/>
            <a:ext cx="6006098" cy="710951"/>
            <a:chOff x="1568951" y="208317"/>
            <a:chExt cx="6006098" cy="710951"/>
          </a:xfrm>
        </p:grpSpPr>
        <p:sp>
          <p:nvSpPr>
            <p:cNvPr id="2" name="Rectangle 1">
              <a:extLst>
                <a:ext uri="{FF2B5EF4-FFF2-40B4-BE49-F238E27FC236}">
                  <a16:creationId xmlns:a16="http://schemas.microsoft.com/office/drawing/2014/main" id="{B6B1CE76-C1B6-C841-8D0C-19894354ADF7}"/>
                </a:ext>
              </a:extLst>
            </p:cNvPr>
            <p:cNvSpPr/>
            <p:nvPr/>
          </p:nvSpPr>
          <p:spPr>
            <a:xfrm>
              <a:off x="1568951" y="208317"/>
              <a:ext cx="6006098" cy="710951"/>
            </a:xfrm>
            <a:prstGeom prst="rect">
              <a:avLst/>
            </a:prstGeom>
            <a:solidFill>
              <a:srgbClr val="05639C"/>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bg1"/>
                  </a:solidFill>
                </a:rPr>
                <a:t>The organization selects and develops general control activities </a:t>
              </a:r>
              <a:br>
                <a:rPr lang="en-US" sz="1400" b="1" dirty="0">
                  <a:solidFill>
                    <a:schemeClr val="bg1"/>
                  </a:solidFill>
                </a:rPr>
              </a:br>
              <a:r>
                <a:rPr lang="en-US" sz="1400" b="1" dirty="0">
                  <a:solidFill>
                    <a:schemeClr val="bg1"/>
                  </a:solidFill>
                </a:rPr>
                <a:t>over technology to support the achievement of objectives.</a:t>
              </a:r>
            </a:p>
          </p:txBody>
        </p:sp>
        <p:sp>
          <p:nvSpPr>
            <p:cNvPr id="21" name="Oval 20">
              <a:extLst>
                <a:ext uri="{FF2B5EF4-FFF2-40B4-BE49-F238E27FC236}">
                  <a16:creationId xmlns:a16="http://schemas.microsoft.com/office/drawing/2014/main" id="{A1AA769F-67E1-024C-8920-7A3682328E37}"/>
                </a:ext>
              </a:extLst>
            </p:cNvPr>
            <p:cNvSpPr/>
            <p:nvPr/>
          </p:nvSpPr>
          <p:spPr>
            <a:xfrm>
              <a:off x="1654779" y="328939"/>
              <a:ext cx="486015" cy="35281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11</a:t>
              </a:r>
            </a:p>
          </p:txBody>
        </p:sp>
      </p:grpSp>
      <p:sp>
        <p:nvSpPr>
          <p:cNvPr id="22" name="Rounded Rectangle 21">
            <a:extLst>
              <a:ext uri="{FF2B5EF4-FFF2-40B4-BE49-F238E27FC236}">
                <a16:creationId xmlns:a16="http://schemas.microsoft.com/office/drawing/2014/main" id="{D8DE0071-68C4-9D48-8B6D-1900B72D3B31}"/>
              </a:ext>
            </a:extLst>
          </p:cNvPr>
          <p:cNvSpPr/>
          <p:nvPr/>
        </p:nvSpPr>
        <p:spPr>
          <a:xfrm>
            <a:off x="8004790" y="1073039"/>
            <a:ext cx="1110818" cy="1184153"/>
          </a:xfrm>
          <a:prstGeom prst="roundRect">
            <a:avLst/>
          </a:prstGeom>
          <a:ln w="28575">
            <a:solidFill>
              <a:srgbClr val="05639C"/>
            </a:solidFill>
            <a:prstDash val="sysDash"/>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 Includes back-up and recovery procedures</a:t>
            </a:r>
          </a:p>
        </p:txBody>
      </p:sp>
      <p:sp>
        <p:nvSpPr>
          <p:cNvPr id="23" name="Rounded Rectangle 22">
            <a:extLst>
              <a:ext uri="{FF2B5EF4-FFF2-40B4-BE49-F238E27FC236}">
                <a16:creationId xmlns:a16="http://schemas.microsoft.com/office/drawing/2014/main" id="{FEFA8A73-34F1-5143-8A17-18C7E56B0758}"/>
              </a:ext>
            </a:extLst>
          </p:cNvPr>
          <p:cNvSpPr/>
          <p:nvPr/>
        </p:nvSpPr>
        <p:spPr>
          <a:xfrm>
            <a:off x="3471528" y="1418668"/>
            <a:ext cx="1543720" cy="2319973"/>
          </a:xfrm>
          <a:prstGeom prst="roundRect">
            <a:avLst/>
          </a:prstGeom>
          <a:ln w="28575">
            <a:solidFill>
              <a:srgbClr val="05639C"/>
            </a:solidFill>
            <a:prstDash val="sysDash"/>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 Considers all types of technology for example: client/server, end-user computing, mobile devices and operational technology</a:t>
            </a:r>
          </a:p>
        </p:txBody>
      </p:sp>
      <p:sp>
        <p:nvSpPr>
          <p:cNvPr id="24" name="Rounded Rectangle 23">
            <a:extLst>
              <a:ext uri="{FF2B5EF4-FFF2-40B4-BE49-F238E27FC236}">
                <a16:creationId xmlns:a16="http://schemas.microsoft.com/office/drawing/2014/main" id="{C936FAF0-8D96-4947-8F7B-7DF28A2EA5A9}"/>
              </a:ext>
            </a:extLst>
          </p:cNvPr>
          <p:cNvSpPr/>
          <p:nvPr/>
        </p:nvSpPr>
        <p:spPr>
          <a:xfrm>
            <a:off x="172127" y="81509"/>
            <a:ext cx="1365728" cy="837759"/>
          </a:xfrm>
          <a:prstGeom prst="roundRect">
            <a:avLst/>
          </a:prstGeom>
          <a:ln w="28575">
            <a:solidFill>
              <a:srgbClr val="05639C"/>
            </a:solidFill>
            <a:prstDash val="sysDash"/>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 Considers operating infrastructure</a:t>
            </a:r>
          </a:p>
        </p:txBody>
      </p:sp>
      <p:sp>
        <p:nvSpPr>
          <p:cNvPr id="25" name="Rounded Rectangle 24">
            <a:extLst>
              <a:ext uri="{FF2B5EF4-FFF2-40B4-BE49-F238E27FC236}">
                <a16:creationId xmlns:a16="http://schemas.microsoft.com/office/drawing/2014/main" id="{5DF81E7B-E7E0-E141-9DBF-E0BDB6F0B005}"/>
              </a:ext>
            </a:extLst>
          </p:cNvPr>
          <p:cNvSpPr/>
          <p:nvPr/>
        </p:nvSpPr>
        <p:spPr>
          <a:xfrm>
            <a:off x="6922916" y="3946469"/>
            <a:ext cx="2125752" cy="2340917"/>
          </a:xfrm>
          <a:prstGeom prst="roundRect">
            <a:avLst/>
          </a:prstGeom>
          <a:ln w="28575">
            <a:solidFill>
              <a:srgbClr val="05639C"/>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Management selects and develops control activities over the acquisition, development and maintenance of technology and its infrastructure to achieve management’s objectives</a:t>
            </a:r>
          </a:p>
        </p:txBody>
      </p:sp>
      <p:sp>
        <p:nvSpPr>
          <p:cNvPr id="26" name="Rounded Rectangle 25">
            <a:extLst>
              <a:ext uri="{FF2B5EF4-FFF2-40B4-BE49-F238E27FC236}">
                <a16:creationId xmlns:a16="http://schemas.microsoft.com/office/drawing/2014/main" id="{2631F592-0C3F-5849-B249-288AFA2A43D0}"/>
              </a:ext>
            </a:extLst>
          </p:cNvPr>
          <p:cNvSpPr/>
          <p:nvPr/>
        </p:nvSpPr>
        <p:spPr>
          <a:xfrm>
            <a:off x="5237658" y="5998856"/>
            <a:ext cx="1352776" cy="765976"/>
          </a:xfrm>
          <a:prstGeom prst="roundRect">
            <a:avLst/>
          </a:prstGeom>
          <a:ln w="28575">
            <a:solidFill>
              <a:srgbClr val="05639C"/>
            </a:solidFill>
            <a:prstDash val="sysDash"/>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 Use of COBIT information criteria</a:t>
            </a:r>
          </a:p>
        </p:txBody>
      </p:sp>
      <p:sp>
        <p:nvSpPr>
          <p:cNvPr id="27" name="Rounded Rectangle 26">
            <a:extLst>
              <a:ext uri="{FF2B5EF4-FFF2-40B4-BE49-F238E27FC236}">
                <a16:creationId xmlns:a16="http://schemas.microsoft.com/office/drawing/2014/main" id="{8A28BE0E-E75F-8248-90BA-A9C0AF9DC2A6}"/>
              </a:ext>
            </a:extLst>
          </p:cNvPr>
          <p:cNvSpPr/>
          <p:nvPr/>
        </p:nvSpPr>
        <p:spPr>
          <a:xfrm>
            <a:off x="120583" y="5366184"/>
            <a:ext cx="3753975" cy="765976"/>
          </a:xfrm>
          <a:prstGeom prst="roundRect">
            <a:avLst/>
          </a:prstGeom>
          <a:ln w="28575">
            <a:solidFill>
              <a:srgbClr val="05639C"/>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Management selects and develops control activities to restrict access rights to authorized users in line with their job responsibilities</a:t>
            </a:r>
          </a:p>
        </p:txBody>
      </p:sp>
      <p:sp>
        <p:nvSpPr>
          <p:cNvPr id="28" name="Rounded Rectangle 27">
            <a:extLst>
              <a:ext uri="{FF2B5EF4-FFF2-40B4-BE49-F238E27FC236}">
                <a16:creationId xmlns:a16="http://schemas.microsoft.com/office/drawing/2014/main" id="{3F1CE373-078A-5A4F-87CA-34286172A043}"/>
              </a:ext>
            </a:extLst>
          </p:cNvPr>
          <p:cNvSpPr/>
          <p:nvPr/>
        </p:nvSpPr>
        <p:spPr>
          <a:xfrm>
            <a:off x="1997569" y="6254273"/>
            <a:ext cx="1743157" cy="520099"/>
          </a:xfrm>
          <a:prstGeom prst="roundRect">
            <a:avLst/>
          </a:prstGeom>
          <a:ln w="28575">
            <a:solidFill>
              <a:srgbClr val="05639C"/>
            </a:solidFill>
            <a:prstDash val="sysDash"/>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 User access codes – passwords and keys</a:t>
            </a:r>
          </a:p>
        </p:txBody>
      </p:sp>
      <p:sp>
        <p:nvSpPr>
          <p:cNvPr id="29" name="Rounded Rectangle 28">
            <a:extLst>
              <a:ext uri="{FF2B5EF4-FFF2-40B4-BE49-F238E27FC236}">
                <a16:creationId xmlns:a16="http://schemas.microsoft.com/office/drawing/2014/main" id="{BB03F4E7-4283-1B4B-928E-13D2581E1B58}"/>
              </a:ext>
            </a:extLst>
          </p:cNvPr>
          <p:cNvSpPr/>
          <p:nvPr/>
        </p:nvSpPr>
        <p:spPr>
          <a:xfrm>
            <a:off x="172127" y="6254273"/>
            <a:ext cx="1629962" cy="520099"/>
          </a:xfrm>
          <a:prstGeom prst="roundRect">
            <a:avLst/>
          </a:prstGeom>
          <a:ln w="28575">
            <a:solidFill>
              <a:srgbClr val="05639C"/>
            </a:solidFill>
            <a:prstDash val="sysDash"/>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Physical controls over access </a:t>
            </a:r>
          </a:p>
        </p:txBody>
      </p:sp>
      <p:cxnSp>
        <p:nvCxnSpPr>
          <p:cNvPr id="30" name="Straight Arrow Connector 29">
            <a:extLst>
              <a:ext uri="{FF2B5EF4-FFF2-40B4-BE49-F238E27FC236}">
                <a16:creationId xmlns:a16="http://schemas.microsoft.com/office/drawing/2014/main" id="{12A98A75-5AE9-F746-B0BF-19800CF0599F}"/>
              </a:ext>
            </a:extLst>
          </p:cNvPr>
          <p:cNvCxnSpPr>
            <a:cxnSpLocks/>
            <a:endCxn id="24" idx="2"/>
          </p:cNvCxnSpPr>
          <p:nvPr/>
        </p:nvCxnSpPr>
        <p:spPr>
          <a:xfrm flipH="1" flipV="1">
            <a:off x="854991" y="919268"/>
            <a:ext cx="132117" cy="12211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8562B974-D80B-344A-A724-3A3D4F00E1F6}"/>
              </a:ext>
            </a:extLst>
          </p:cNvPr>
          <p:cNvCxnSpPr>
            <a:cxnSpLocks/>
          </p:cNvCxnSpPr>
          <p:nvPr/>
        </p:nvCxnSpPr>
        <p:spPr>
          <a:xfrm>
            <a:off x="3152194" y="1954735"/>
            <a:ext cx="305799" cy="7273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255DAC60-5EC3-214D-987E-A571DE58FCBF}"/>
              </a:ext>
            </a:extLst>
          </p:cNvPr>
          <p:cNvCxnSpPr>
            <a:stCxn id="10" idx="4"/>
            <a:endCxn id="20" idx="0"/>
          </p:cNvCxnSpPr>
          <p:nvPr/>
        </p:nvCxnSpPr>
        <p:spPr>
          <a:xfrm flipH="1">
            <a:off x="1765367" y="2280717"/>
            <a:ext cx="1" cy="14484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63040E21-4A3B-FF41-A282-AA5F5E5655D8}"/>
              </a:ext>
            </a:extLst>
          </p:cNvPr>
          <p:cNvCxnSpPr>
            <a:cxnSpLocks/>
            <a:stCxn id="4" idx="4"/>
          </p:cNvCxnSpPr>
          <p:nvPr/>
        </p:nvCxnSpPr>
        <p:spPr>
          <a:xfrm>
            <a:off x="6565646" y="2317555"/>
            <a:ext cx="0" cy="20572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CE899160-8998-7345-BB61-2D5A86C36CEA}"/>
              </a:ext>
            </a:extLst>
          </p:cNvPr>
          <p:cNvCxnSpPr>
            <a:stCxn id="4" idx="6"/>
            <a:endCxn id="22" idx="1"/>
          </p:cNvCxnSpPr>
          <p:nvPr/>
        </p:nvCxnSpPr>
        <p:spPr>
          <a:xfrm flipV="1">
            <a:off x="7852390" y="1665116"/>
            <a:ext cx="152400" cy="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EA01958A-1B43-8043-ADFA-8EA390655189}"/>
              </a:ext>
            </a:extLst>
          </p:cNvPr>
          <p:cNvCxnSpPr>
            <a:cxnSpLocks/>
            <a:stCxn id="11" idx="6"/>
          </p:cNvCxnSpPr>
          <p:nvPr/>
        </p:nvCxnSpPr>
        <p:spPr>
          <a:xfrm flipV="1">
            <a:off x="6700506" y="4905700"/>
            <a:ext cx="222410" cy="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EC1C3197-51AF-F547-8883-DE041638682F}"/>
              </a:ext>
            </a:extLst>
          </p:cNvPr>
          <p:cNvCxnSpPr/>
          <p:nvPr/>
        </p:nvCxnSpPr>
        <p:spPr>
          <a:xfrm flipH="1">
            <a:off x="6590434" y="5998856"/>
            <a:ext cx="332482" cy="13330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14F0AE3C-0368-324C-90EC-BAFC50F4513E}"/>
              </a:ext>
            </a:extLst>
          </p:cNvPr>
          <p:cNvCxnSpPr>
            <a:stCxn id="6" idx="6"/>
            <a:endCxn id="17" idx="1"/>
          </p:cNvCxnSpPr>
          <p:nvPr/>
        </p:nvCxnSpPr>
        <p:spPr>
          <a:xfrm>
            <a:off x="2679057" y="4577283"/>
            <a:ext cx="151508" cy="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6" name="Straight Arrow Connector 55">
            <a:extLst>
              <a:ext uri="{FF2B5EF4-FFF2-40B4-BE49-F238E27FC236}">
                <a16:creationId xmlns:a16="http://schemas.microsoft.com/office/drawing/2014/main" id="{6E835CCC-52E1-044E-AACA-FB4EBE6D2C77}"/>
              </a:ext>
            </a:extLst>
          </p:cNvPr>
          <p:cNvCxnSpPr>
            <a:stCxn id="6" idx="4"/>
          </p:cNvCxnSpPr>
          <p:nvPr/>
        </p:nvCxnSpPr>
        <p:spPr>
          <a:xfrm flipH="1">
            <a:off x="1392312" y="5229721"/>
            <a:ext cx="1" cy="11693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8" name="Straight Arrow Connector 57">
            <a:extLst>
              <a:ext uri="{FF2B5EF4-FFF2-40B4-BE49-F238E27FC236}">
                <a16:creationId xmlns:a16="http://schemas.microsoft.com/office/drawing/2014/main" id="{402EB033-D169-FF48-8189-E02386B12DC8}"/>
              </a:ext>
            </a:extLst>
          </p:cNvPr>
          <p:cNvCxnSpPr>
            <a:endCxn id="29" idx="0"/>
          </p:cNvCxnSpPr>
          <p:nvPr/>
        </p:nvCxnSpPr>
        <p:spPr>
          <a:xfrm>
            <a:off x="987108" y="6132160"/>
            <a:ext cx="0" cy="12211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0" name="Straight Arrow Connector 59">
            <a:extLst>
              <a:ext uri="{FF2B5EF4-FFF2-40B4-BE49-F238E27FC236}">
                <a16:creationId xmlns:a16="http://schemas.microsoft.com/office/drawing/2014/main" id="{910B5356-0FEE-5D43-A432-EADFC6F64F78}"/>
              </a:ext>
            </a:extLst>
          </p:cNvPr>
          <p:cNvCxnSpPr>
            <a:cxnSpLocks/>
            <a:endCxn id="28" idx="0"/>
          </p:cNvCxnSpPr>
          <p:nvPr/>
        </p:nvCxnSpPr>
        <p:spPr>
          <a:xfrm>
            <a:off x="2869148" y="6132160"/>
            <a:ext cx="0" cy="12211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612248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9" name="Group 58">
            <a:extLst>
              <a:ext uri="{FF2B5EF4-FFF2-40B4-BE49-F238E27FC236}">
                <a16:creationId xmlns:a16="http://schemas.microsoft.com/office/drawing/2014/main" id="{45B263BF-37E9-104A-8DD2-F6D0DAAF9B2A}"/>
              </a:ext>
            </a:extLst>
          </p:cNvPr>
          <p:cNvGrpSpPr/>
          <p:nvPr/>
        </p:nvGrpSpPr>
        <p:grpSpPr>
          <a:xfrm>
            <a:off x="5320516" y="3870665"/>
            <a:ext cx="3767373" cy="2698235"/>
            <a:chOff x="5227476" y="4059760"/>
            <a:chExt cx="3767373" cy="2698235"/>
          </a:xfrm>
        </p:grpSpPr>
        <p:sp>
          <p:nvSpPr>
            <p:cNvPr id="19" name="Rounded Rectangle 18">
              <a:extLst>
                <a:ext uri="{FF2B5EF4-FFF2-40B4-BE49-F238E27FC236}">
                  <a16:creationId xmlns:a16="http://schemas.microsoft.com/office/drawing/2014/main" id="{895632B5-1D14-5541-B4B5-0799B4DA852E}"/>
                </a:ext>
              </a:extLst>
            </p:cNvPr>
            <p:cNvSpPr/>
            <p:nvPr/>
          </p:nvSpPr>
          <p:spPr>
            <a:xfrm>
              <a:off x="5227476" y="5585211"/>
              <a:ext cx="1244382" cy="1166713"/>
            </a:xfrm>
            <a:prstGeom prst="roundRect">
              <a:avLst/>
            </a:prstGeom>
            <a:ln w="28575">
              <a:solidFill>
                <a:srgbClr val="05639C"/>
              </a:solidFill>
              <a:prstDash val="sysDash"/>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Beware of build up of controls over time</a:t>
              </a:r>
            </a:p>
          </p:txBody>
        </p:sp>
        <p:grpSp>
          <p:nvGrpSpPr>
            <p:cNvPr id="44" name="Group 43">
              <a:extLst>
                <a:ext uri="{FF2B5EF4-FFF2-40B4-BE49-F238E27FC236}">
                  <a16:creationId xmlns:a16="http://schemas.microsoft.com/office/drawing/2014/main" id="{A602B6EF-AB6D-F44B-92BB-3F2C0862AD2E}"/>
                </a:ext>
              </a:extLst>
            </p:cNvPr>
            <p:cNvGrpSpPr/>
            <p:nvPr/>
          </p:nvGrpSpPr>
          <p:grpSpPr>
            <a:xfrm>
              <a:off x="6707335" y="4059760"/>
              <a:ext cx="2287514" cy="2698235"/>
              <a:chOff x="6575073" y="4059760"/>
              <a:chExt cx="2287514" cy="2698235"/>
            </a:xfrm>
          </p:grpSpPr>
          <p:sp>
            <p:nvSpPr>
              <p:cNvPr id="12" name="Oval 11">
                <a:extLst>
                  <a:ext uri="{FF2B5EF4-FFF2-40B4-BE49-F238E27FC236}">
                    <a16:creationId xmlns:a16="http://schemas.microsoft.com/office/drawing/2014/main" id="{DA5E59C7-888F-E346-8D0C-F646362C4BF2}"/>
                  </a:ext>
                </a:extLst>
              </p:cNvPr>
              <p:cNvSpPr/>
              <p:nvPr/>
            </p:nvSpPr>
            <p:spPr>
              <a:xfrm>
                <a:off x="6754177" y="4059760"/>
                <a:ext cx="1929306" cy="1304877"/>
              </a:xfrm>
              <a:prstGeom prst="ellipse">
                <a:avLst/>
              </a:prstGeom>
              <a:gradFill flip="none" rotWithShape="1">
                <a:gsLst>
                  <a:gs pos="0">
                    <a:srgbClr val="9B55CE">
                      <a:tint val="66000"/>
                      <a:satMod val="160000"/>
                    </a:srgbClr>
                  </a:gs>
                  <a:gs pos="0">
                    <a:srgbClr val="9B55CE">
                      <a:tint val="44500"/>
                      <a:satMod val="160000"/>
                    </a:srgbClr>
                  </a:gs>
                  <a:gs pos="100000">
                    <a:srgbClr val="9B55CE">
                      <a:tint val="23500"/>
                      <a:satMod val="160000"/>
                    </a:srgbClr>
                  </a:gs>
                </a:gsLst>
                <a:lin ang="0" scaled="1"/>
                <a:tileRect/>
              </a:gra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b="1" dirty="0">
                    <a:solidFill>
                      <a:schemeClr val="tx1"/>
                    </a:solidFill>
                  </a:rPr>
                  <a:t>PF 12.6 Reassesses policies and procedures</a:t>
                </a:r>
              </a:p>
            </p:txBody>
          </p:sp>
          <p:sp>
            <p:nvSpPr>
              <p:cNvPr id="21" name="Rounded Rectangle 20">
                <a:extLst>
                  <a:ext uri="{FF2B5EF4-FFF2-40B4-BE49-F238E27FC236}">
                    <a16:creationId xmlns:a16="http://schemas.microsoft.com/office/drawing/2014/main" id="{1491B609-3DF9-F04C-AAB2-2248DBD7C312}"/>
                  </a:ext>
                </a:extLst>
              </p:cNvPr>
              <p:cNvSpPr/>
              <p:nvPr/>
            </p:nvSpPr>
            <p:spPr>
              <a:xfrm>
                <a:off x="6575073" y="5576450"/>
                <a:ext cx="2287514" cy="1181545"/>
              </a:xfrm>
              <a:prstGeom prst="roundRect">
                <a:avLst/>
              </a:prstGeom>
              <a:ln w="28575">
                <a:solidFill>
                  <a:srgbClr val="05639C"/>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Management periodically reviews control activities to determine their continued relevance and refreshes them when necessary</a:t>
                </a:r>
              </a:p>
            </p:txBody>
          </p:sp>
        </p:grpSp>
      </p:grpSp>
      <p:grpSp>
        <p:nvGrpSpPr>
          <p:cNvPr id="2" name="Group 1">
            <a:extLst>
              <a:ext uri="{FF2B5EF4-FFF2-40B4-BE49-F238E27FC236}">
                <a16:creationId xmlns:a16="http://schemas.microsoft.com/office/drawing/2014/main" id="{C0D2E81D-A745-6843-A885-8806FF3B0483}"/>
              </a:ext>
            </a:extLst>
          </p:cNvPr>
          <p:cNvGrpSpPr/>
          <p:nvPr/>
        </p:nvGrpSpPr>
        <p:grpSpPr>
          <a:xfrm>
            <a:off x="1844993" y="202844"/>
            <a:ext cx="6006099" cy="586271"/>
            <a:chOff x="1844993" y="202844"/>
            <a:chExt cx="6006099" cy="586271"/>
          </a:xfrm>
        </p:grpSpPr>
        <p:sp>
          <p:nvSpPr>
            <p:cNvPr id="16" name="Rectangle 15">
              <a:extLst>
                <a:ext uri="{FF2B5EF4-FFF2-40B4-BE49-F238E27FC236}">
                  <a16:creationId xmlns:a16="http://schemas.microsoft.com/office/drawing/2014/main" id="{CB62D908-0AEC-2C4E-A1D7-9D356C76B2FF}"/>
                </a:ext>
              </a:extLst>
            </p:cNvPr>
            <p:cNvSpPr/>
            <p:nvPr/>
          </p:nvSpPr>
          <p:spPr>
            <a:xfrm>
              <a:off x="1844993" y="202844"/>
              <a:ext cx="6006099" cy="586271"/>
            </a:xfrm>
            <a:prstGeom prst="rect">
              <a:avLst/>
            </a:prstGeom>
            <a:solidFill>
              <a:srgbClr val="05639C"/>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bg1"/>
                  </a:solidFill>
                </a:rPr>
                <a:t>          The organization deploys control activities through policies that establish what is expected and in procedures that put policies into action. </a:t>
              </a:r>
            </a:p>
          </p:txBody>
        </p:sp>
        <p:sp>
          <p:nvSpPr>
            <p:cNvPr id="26" name="Oval 25">
              <a:extLst>
                <a:ext uri="{FF2B5EF4-FFF2-40B4-BE49-F238E27FC236}">
                  <a16:creationId xmlns:a16="http://schemas.microsoft.com/office/drawing/2014/main" id="{02C5170B-758B-574A-BE2F-280334595B7F}"/>
                </a:ext>
              </a:extLst>
            </p:cNvPr>
            <p:cNvSpPr/>
            <p:nvPr/>
          </p:nvSpPr>
          <p:spPr>
            <a:xfrm>
              <a:off x="1844993" y="319996"/>
              <a:ext cx="486015" cy="35281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12</a:t>
              </a:r>
            </a:p>
          </p:txBody>
        </p:sp>
      </p:grpSp>
      <p:grpSp>
        <p:nvGrpSpPr>
          <p:cNvPr id="78" name="Group 77">
            <a:extLst>
              <a:ext uri="{FF2B5EF4-FFF2-40B4-BE49-F238E27FC236}">
                <a16:creationId xmlns:a16="http://schemas.microsoft.com/office/drawing/2014/main" id="{B21A9F7C-481F-1D49-889D-7A3863ACEA69}"/>
              </a:ext>
            </a:extLst>
          </p:cNvPr>
          <p:cNvGrpSpPr/>
          <p:nvPr/>
        </p:nvGrpSpPr>
        <p:grpSpPr>
          <a:xfrm>
            <a:off x="6974747" y="1028599"/>
            <a:ext cx="1929306" cy="2130786"/>
            <a:chOff x="6974748" y="912892"/>
            <a:chExt cx="1929306" cy="2130786"/>
          </a:xfrm>
        </p:grpSpPr>
        <p:sp>
          <p:nvSpPr>
            <p:cNvPr id="5" name="Oval 4">
              <a:extLst>
                <a:ext uri="{FF2B5EF4-FFF2-40B4-BE49-F238E27FC236}">
                  <a16:creationId xmlns:a16="http://schemas.microsoft.com/office/drawing/2014/main" id="{6EF86C7E-1D97-3846-A8E9-12F490947948}"/>
                </a:ext>
              </a:extLst>
            </p:cNvPr>
            <p:cNvSpPr/>
            <p:nvPr/>
          </p:nvSpPr>
          <p:spPr>
            <a:xfrm>
              <a:off x="6974748" y="912892"/>
              <a:ext cx="1929306" cy="1009645"/>
            </a:xfrm>
            <a:prstGeom prst="ellipse">
              <a:avLst/>
            </a:prstGeom>
            <a:gradFill flip="none" rotWithShape="1">
              <a:gsLst>
                <a:gs pos="0">
                  <a:srgbClr val="9B55CE">
                    <a:tint val="66000"/>
                    <a:satMod val="160000"/>
                  </a:srgbClr>
                </a:gs>
                <a:gs pos="0">
                  <a:srgbClr val="9B55CE">
                    <a:tint val="44500"/>
                    <a:satMod val="160000"/>
                  </a:srgbClr>
                </a:gs>
                <a:gs pos="100000">
                  <a:srgbClr val="9B55CE">
                    <a:tint val="23500"/>
                    <a:satMod val="160000"/>
                  </a:srgbClr>
                </a:gs>
              </a:gsLst>
              <a:lin ang="0" scaled="1"/>
              <a:tileRect/>
            </a:gra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b="1" dirty="0">
                  <a:solidFill>
                    <a:schemeClr val="tx1"/>
                  </a:solidFill>
                </a:rPr>
                <a:t>PF 12.3 Performs in a timely manner</a:t>
              </a:r>
            </a:p>
          </p:txBody>
        </p:sp>
        <p:sp>
          <p:nvSpPr>
            <p:cNvPr id="22" name="Rounded Rectangle 21">
              <a:extLst>
                <a:ext uri="{FF2B5EF4-FFF2-40B4-BE49-F238E27FC236}">
                  <a16:creationId xmlns:a16="http://schemas.microsoft.com/office/drawing/2014/main" id="{74E7510A-73BD-094C-A1A6-6FB23DCB8A4C}"/>
                </a:ext>
              </a:extLst>
            </p:cNvPr>
            <p:cNvSpPr/>
            <p:nvPr/>
          </p:nvSpPr>
          <p:spPr>
            <a:xfrm>
              <a:off x="7018399" y="2046314"/>
              <a:ext cx="1842003" cy="997364"/>
            </a:xfrm>
            <a:prstGeom prst="roundRect">
              <a:avLst/>
            </a:prstGeom>
            <a:ln w="28575">
              <a:solidFill>
                <a:srgbClr val="05639C"/>
              </a:solidFill>
              <a:prstDash val="sysDash"/>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 Untimely procedures can reduce the usefulness of the control activity</a:t>
              </a:r>
            </a:p>
          </p:txBody>
        </p:sp>
        <p:cxnSp>
          <p:nvCxnSpPr>
            <p:cNvPr id="28" name="Straight Arrow Connector 27">
              <a:extLst>
                <a:ext uri="{FF2B5EF4-FFF2-40B4-BE49-F238E27FC236}">
                  <a16:creationId xmlns:a16="http://schemas.microsoft.com/office/drawing/2014/main" id="{4B02D423-51C9-5D43-94A0-965E8227A4C4}"/>
                </a:ext>
              </a:extLst>
            </p:cNvPr>
            <p:cNvCxnSpPr>
              <a:stCxn id="5" idx="4"/>
              <a:endCxn id="22" idx="0"/>
            </p:cNvCxnSpPr>
            <p:nvPr/>
          </p:nvCxnSpPr>
          <p:spPr>
            <a:xfrm>
              <a:off x="7939401" y="1922537"/>
              <a:ext cx="0" cy="12377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77" name="Group 76">
            <a:extLst>
              <a:ext uri="{FF2B5EF4-FFF2-40B4-BE49-F238E27FC236}">
                <a16:creationId xmlns:a16="http://schemas.microsoft.com/office/drawing/2014/main" id="{ED652B32-DF98-3043-9F4A-1D3B0CAFD60C}"/>
              </a:ext>
            </a:extLst>
          </p:cNvPr>
          <p:cNvGrpSpPr/>
          <p:nvPr/>
        </p:nvGrpSpPr>
        <p:grpSpPr>
          <a:xfrm>
            <a:off x="16393" y="897603"/>
            <a:ext cx="6443556" cy="1584607"/>
            <a:chOff x="15989" y="986311"/>
            <a:chExt cx="6443556" cy="1584607"/>
          </a:xfrm>
        </p:grpSpPr>
        <p:sp>
          <p:nvSpPr>
            <p:cNvPr id="9" name="Oval 8">
              <a:extLst>
                <a:ext uri="{FF2B5EF4-FFF2-40B4-BE49-F238E27FC236}">
                  <a16:creationId xmlns:a16="http://schemas.microsoft.com/office/drawing/2014/main" id="{64BE996E-5FBA-B141-8361-A7EEBA5EF901}"/>
                </a:ext>
              </a:extLst>
            </p:cNvPr>
            <p:cNvSpPr/>
            <p:nvPr/>
          </p:nvSpPr>
          <p:spPr>
            <a:xfrm>
              <a:off x="15989" y="999703"/>
              <a:ext cx="2723654" cy="1555440"/>
            </a:xfrm>
            <a:prstGeom prst="ellipse">
              <a:avLst/>
            </a:prstGeom>
            <a:gradFill flip="none" rotWithShape="1">
              <a:gsLst>
                <a:gs pos="0">
                  <a:srgbClr val="9B55CE">
                    <a:tint val="66000"/>
                    <a:satMod val="160000"/>
                  </a:srgbClr>
                </a:gs>
                <a:gs pos="0">
                  <a:srgbClr val="9B55CE">
                    <a:tint val="44500"/>
                    <a:satMod val="160000"/>
                  </a:srgbClr>
                </a:gs>
                <a:gs pos="100000">
                  <a:srgbClr val="9B55CE">
                    <a:tint val="23500"/>
                    <a:satMod val="160000"/>
                  </a:srgbClr>
                </a:gs>
              </a:gsLst>
              <a:lin ang="0" scaled="1"/>
              <a:tileRect/>
            </a:gra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b="1" dirty="0">
                  <a:solidFill>
                    <a:schemeClr val="tx1"/>
                  </a:solidFill>
                </a:rPr>
                <a:t>PF 12.1 Establishes policies and procedures to support deployment of management’s directives</a:t>
              </a:r>
            </a:p>
          </p:txBody>
        </p:sp>
        <p:sp>
          <p:nvSpPr>
            <p:cNvPr id="24" name="Rounded Rectangle 23">
              <a:extLst>
                <a:ext uri="{FF2B5EF4-FFF2-40B4-BE49-F238E27FC236}">
                  <a16:creationId xmlns:a16="http://schemas.microsoft.com/office/drawing/2014/main" id="{023A8A8A-9848-E64B-956D-010B8AE34BB9}"/>
                </a:ext>
              </a:extLst>
            </p:cNvPr>
            <p:cNvSpPr/>
            <p:nvPr/>
          </p:nvSpPr>
          <p:spPr>
            <a:xfrm>
              <a:off x="2892043" y="986311"/>
              <a:ext cx="2036766" cy="1584607"/>
            </a:xfrm>
            <a:prstGeom prst="roundRect">
              <a:avLst/>
            </a:prstGeom>
            <a:ln w="28575">
              <a:solidFill>
                <a:srgbClr val="05639C"/>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Management establish control activities that are built into business procedures and the day to day activities of staff through policies</a:t>
              </a:r>
            </a:p>
          </p:txBody>
        </p:sp>
        <p:sp>
          <p:nvSpPr>
            <p:cNvPr id="25" name="Rounded Rectangle 24">
              <a:extLst>
                <a:ext uri="{FF2B5EF4-FFF2-40B4-BE49-F238E27FC236}">
                  <a16:creationId xmlns:a16="http://schemas.microsoft.com/office/drawing/2014/main" id="{E5DBF6BC-C6EC-674B-8412-8AE6B1695A50}"/>
                </a:ext>
              </a:extLst>
            </p:cNvPr>
            <p:cNvSpPr/>
            <p:nvPr/>
          </p:nvSpPr>
          <p:spPr>
            <a:xfrm>
              <a:off x="5106769" y="991088"/>
              <a:ext cx="1352776" cy="687162"/>
            </a:xfrm>
            <a:prstGeom prst="roundRect">
              <a:avLst/>
            </a:prstGeom>
            <a:ln w="28575">
              <a:solidFill>
                <a:srgbClr val="05639C"/>
              </a:solidFill>
              <a:prstDash val="sysDash"/>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b="1" dirty="0"/>
                <a:t> Policies </a:t>
              </a:r>
              <a:r>
                <a:rPr lang="en-US" sz="1400" dirty="0"/>
                <a:t>– what should be done</a:t>
              </a:r>
            </a:p>
          </p:txBody>
        </p:sp>
        <p:sp>
          <p:nvSpPr>
            <p:cNvPr id="27" name="Rounded Rectangle 26">
              <a:extLst>
                <a:ext uri="{FF2B5EF4-FFF2-40B4-BE49-F238E27FC236}">
                  <a16:creationId xmlns:a16="http://schemas.microsoft.com/office/drawing/2014/main" id="{EB8A8388-97F3-0949-8C1D-419B776FF693}"/>
                </a:ext>
              </a:extLst>
            </p:cNvPr>
            <p:cNvSpPr/>
            <p:nvPr/>
          </p:nvSpPr>
          <p:spPr>
            <a:xfrm>
              <a:off x="5106769" y="1808746"/>
              <a:ext cx="1352776" cy="733928"/>
            </a:xfrm>
            <a:prstGeom prst="roundRect">
              <a:avLst/>
            </a:prstGeom>
            <a:ln w="28575">
              <a:solidFill>
                <a:srgbClr val="05639C"/>
              </a:solidFill>
              <a:prstDash val="sysDash"/>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b="1" dirty="0"/>
                <a:t> Procedures </a:t>
              </a:r>
              <a:r>
                <a:rPr lang="en-US" sz="1400" dirty="0"/>
                <a:t>to put  the policy into action</a:t>
              </a:r>
            </a:p>
          </p:txBody>
        </p:sp>
        <p:cxnSp>
          <p:nvCxnSpPr>
            <p:cNvPr id="31" name="Straight Arrow Connector 30">
              <a:extLst>
                <a:ext uri="{FF2B5EF4-FFF2-40B4-BE49-F238E27FC236}">
                  <a16:creationId xmlns:a16="http://schemas.microsoft.com/office/drawing/2014/main" id="{F49F2663-8AEA-C04D-BDA1-0BF5B7F0B338}"/>
                </a:ext>
              </a:extLst>
            </p:cNvPr>
            <p:cNvCxnSpPr>
              <a:endCxn id="25" idx="1"/>
            </p:cNvCxnSpPr>
            <p:nvPr/>
          </p:nvCxnSpPr>
          <p:spPr>
            <a:xfrm>
              <a:off x="4928809" y="1334669"/>
              <a:ext cx="17796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3332BDB0-4775-7442-B01A-95F9E79F7867}"/>
                </a:ext>
              </a:extLst>
            </p:cNvPr>
            <p:cNvCxnSpPr>
              <a:cxnSpLocks/>
              <a:endCxn id="27" idx="1"/>
            </p:cNvCxnSpPr>
            <p:nvPr/>
          </p:nvCxnSpPr>
          <p:spPr>
            <a:xfrm>
              <a:off x="4928809" y="2175710"/>
              <a:ext cx="17796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C52F104F-0ADB-EF4B-BD67-66A943E7FFFF}"/>
                </a:ext>
              </a:extLst>
            </p:cNvPr>
            <p:cNvCxnSpPr>
              <a:stCxn id="9" idx="6"/>
              <a:endCxn id="24" idx="1"/>
            </p:cNvCxnSpPr>
            <p:nvPr/>
          </p:nvCxnSpPr>
          <p:spPr>
            <a:xfrm>
              <a:off x="2739643" y="1777423"/>
              <a:ext cx="152400" cy="119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cxnSp>
        <p:nvCxnSpPr>
          <p:cNvPr id="40" name="Straight Arrow Connector 39">
            <a:extLst>
              <a:ext uri="{FF2B5EF4-FFF2-40B4-BE49-F238E27FC236}">
                <a16:creationId xmlns:a16="http://schemas.microsoft.com/office/drawing/2014/main" id="{7FFE0DD6-5A5C-BD48-9701-9A1D5AE2D5DD}"/>
              </a:ext>
            </a:extLst>
          </p:cNvPr>
          <p:cNvCxnSpPr>
            <a:cxnSpLocks/>
            <a:stCxn id="12" idx="4"/>
            <a:endCxn id="21" idx="0"/>
          </p:cNvCxnSpPr>
          <p:nvPr/>
        </p:nvCxnSpPr>
        <p:spPr>
          <a:xfrm>
            <a:off x="7944132" y="5175542"/>
            <a:ext cx="0" cy="21181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F57DD6A6-47E0-9F44-92EE-0EFBF1FC8663}"/>
              </a:ext>
            </a:extLst>
          </p:cNvPr>
          <p:cNvCxnSpPr>
            <a:cxnSpLocks/>
            <a:stCxn id="21" idx="1"/>
            <a:endCxn id="19" idx="3"/>
          </p:cNvCxnSpPr>
          <p:nvPr/>
        </p:nvCxnSpPr>
        <p:spPr>
          <a:xfrm flipH="1">
            <a:off x="6564898" y="5978128"/>
            <a:ext cx="235477" cy="134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50" name="Group 49">
            <a:extLst>
              <a:ext uri="{FF2B5EF4-FFF2-40B4-BE49-F238E27FC236}">
                <a16:creationId xmlns:a16="http://schemas.microsoft.com/office/drawing/2014/main" id="{C5D6471E-D17A-A94B-8500-56C463BFD965}"/>
              </a:ext>
            </a:extLst>
          </p:cNvPr>
          <p:cNvGrpSpPr/>
          <p:nvPr/>
        </p:nvGrpSpPr>
        <p:grpSpPr>
          <a:xfrm>
            <a:off x="2901826" y="2770720"/>
            <a:ext cx="3938299" cy="1960817"/>
            <a:chOff x="2389690" y="2998977"/>
            <a:chExt cx="3938299" cy="1960817"/>
          </a:xfrm>
        </p:grpSpPr>
        <p:sp>
          <p:nvSpPr>
            <p:cNvPr id="11" name="Oval 10">
              <a:extLst>
                <a:ext uri="{FF2B5EF4-FFF2-40B4-BE49-F238E27FC236}">
                  <a16:creationId xmlns:a16="http://schemas.microsoft.com/office/drawing/2014/main" id="{203AEF12-B5E2-134A-95AF-8F154D73F95C}"/>
                </a:ext>
              </a:extLst>
            </p:cNvPr>
            <p:cNvSpPr/>
            <p:nvPr/>
          </p:nvSpPr>
          <p:spPr>
            <a:xfrm>
              <a:off x="4129337" y="2998977"/>
              <a:ext cx="2198652" cy="1046708"/>
            </a:xfrm>
            <a:prstGeom prst="ellipse">
              <a:avLst/>
            </a:prstGeom>
            <a:gradFill flip="none" rotWithShape="1">
              <a:gsLst>
                <a:gs pos="0">
                  <a:srgbClr val="9B55CE">
                    <a:tint val="66000"/>
                    <a:satMod val="160000"/>
                  </a:srgbClr>
                </a:gs>
                <a:gs pos="0">
                  <a:srgbClr val="9B55CE">
                    <a:tint val="44500"/>
                    <a:satMod val="160000"/>
                  </a:srgbClr>
                </a:gs>
                <a:gs pos="100000">
                  <a:srgbClr val="9B55CE">
                    <a:tint val="23500"/>
                    <a:satMod val="160000"/>
                  </a:srgbClr>
                </a:gs>
              </a:gsLst>
              <a:lin ang="0" scaled="1"/>
              <a:tileRect/>
            </a:gra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b="1" dirty="0">
                  <a:solidFill>
                    <a:schemeClr val="tx1"/>
                  </a:solidFill>
                </a:rPr>
                <a:t>PF 12.5 Performs using competent personnel</a:t>
              </a:r>
            </a:p>
          </p:txBody>
        </p:sp>
        <p:sp>
          <p:nvSpPr>
            <p:cNvPr id="15" name="Rounded Rectangle 14">
              <a:extLst>
                <a:ext uri="{FF2B5EF4-FFF2-40B4-BE49-F238E27FC236}">
                  <a16:creationId xmlns:a16="http://schemas.microsoft.com/office/drawing/2014/main" id="{2B90715C-501D-F14F-B6DD-1BB59085ABAA}"/>
                </a:ext>
              </a:extLst>
            </p:cNvPr>
            <p:cNvSpPr/>
            <p:nvPr/>
          </p:nvSpPr>
          <p:spPr>
            <a:xfrm>
              <a:off x="4129337" y="4227670"/>
              <a:ext cx="2198652" cy="732124"/>
            </a:xfrm>
            <a:prstGeom prst="roundRect">
              <a:avLst/>
            </a:prstGeom>
            <a:ln w="28575">
              <a:solidFill>
                <a:srgbClr val="05639C"/>
              </a:solidFill>
              <a:prstDash val="sysDash"/>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 Staff have sufficient authority to perform the control</a:t>
              </a:r>
            </a:p>
          </p:txBody>
        </p:sp>
        <p:sp>
          <p:nvSpPr>
            <p:cNvPr id="49" name="Rounded Rectangle 48">
              <a:extLst>
                <a:ext uri="{FF2B5EF4-FFF2-40B4-BE49-F238E27FC236}">
                  <a16:creationId xmlns:a16="http://schemas.microsoft.com/office/drawing/2014/main" id="{752B6F43-A8EE-EC48-B3D0-9AC5734917C9}"/>
                </a:ext>
              </a:extLst>
            </p:cNvPr>
            <p:cNvSpPr/>
            <p:nvPr/>
          </p:nvSpPr>
          <p:spPr>
            <a:xfrm>
              <a:off x="2389690" y="3050392"/>
              <a:ext cx="1554816" cy="944535"/>
            </a:xfrm>
            <a:prstGeom prst="roundRect">
              <a:avLst/>
            </a:prstGeom>
            <a:ln w="28575">
              <a:solidFill>
                <a:srgbClr val="05639C"/>
              </a:solidFill>
              <a:prstDash val="sysDash"/>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 Competence needed is linked to complexity of control</a:t>
              </a:r>
            </a:p>
          </p:txBody>
        </p:sp>
      </p:grpSp>
      <p:cxnSp>
        <p:nvCxnSpPr>
          <p:cNvPr id="52" name="Straight Arrow Connector 51">
            <a:extLst>
              <a:ext uri="{FF2B5EF4-FFF2-40B4-BE49-F238E27FC236}">
                <a16:creationId xmlns:a16="http://schemas.microsoft.com/office/drawing/2014/main" id="{C16B4093-EEBF-054C-A31B-9B11B968C4FF}"/>
              </a:ext>
            </a:extLst>
          </p:cNvPr>
          <p:cNvCxnSpPr>
            <a:cxnSpLocks/>
            <a:stCxn id="11" idx="2"/>
            <a:endCxn id="49" idx="3"/>
          </p:cNvCxnSpPr>
          <p:nvPr/>
        </p:nvCxnSpPr>
        <p:spPr>
          <a:xfrm flipH="1">
            <a:off x="4456642" y="3294074"/>
            <a:ext cx="184831" cy="32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a:extLst>
              <a:ext uri="{FF2B5EF4-FFF2-40B4-BE49-F238E27FC236}">
                <a16:creationId xmlns:a16="http://schemas.microsoft.com/office/drawing/2014/main" id="{BA008806-6BC0-E84D-B7FA-4272D981BD3F}"/>
              </a:ext>
            </a:extLst>
          </p:cNvPr>
          <p:cNvCxnSpPr>
            <a:cxnSpLocks/>
            <a:stCxn id="11" idx="4"/>
            <a:endCxn id="15" idx="0"/>
          </p:cNvCxnSpPr>
          <p:nvPr/>
        </p:nvCxnSpPr>
        <p:spPr>
          <a:xfrm>
            <a:off x="5740799" y="3817428"/>
            <a:ext cx="0" cy="18198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76" name="Group 75">
            <a:extLst>
              <a:ext uri="{FF2B5EF4-FFF2-40B4-BE49-F238E27FC236}">
                <a16:creationId xmlns:a16="http://schemas.microsoft.com/office/drawing/2014/main" id="{CC518B7C-7386-1C4B-9D24-BF99CE3B67DE}"/>
              </a:ext>
            </a:extLst>
          </p:cNvPr>
          <p:cNvGrpSpPr/>
          <p:nvPr/>
        </p:nvGrpSpPr>
        <p:grpSpPr>
          <a:xfrm>
            <a:off x="143507" y="2645696"/>
            <a:ext cx="4050698" cy="2500583"/>
            <a:chOff x="113928" y="2740345"/>
            <a:chExt cx="4050698" cy="2500583"/>
          </a:xfrm>
        </p:grpSpPr>
        <p:sp>
          <p:nvSpPr>
            <p:cNvPr id="4" name="Oval 3">
              <a:extLst>
                <a:ext uri="{FF2B5EF4-FFF2-40B4-BE49-F238E27FC236}">
                  <a16:creationId xmlns:a16="http://schemas.microsoft.com/office/drawing/2014/main" id="{5CBD5542-303A-E14E-89C9-A4D0FAACAA9F}"/>
                </a:ext>
              </a:extLst>
            </p:cNvPr>
            <p:cNvSpPr/>
            <p:nvPr/>
          </p:nvSpPr>
          <p:spPr>
            <a:xfrm>
              <a:off x="113928" y="2740345"/>
              <a:ext cx="2573489" cy="1304877"/>
            </a:xfrm>
            <a:prstGeom prst="ellipse">
              <a:avLst/>
            </a:prstGeom>
            <a:gradFill flip="none" rotWithShape="1">
              <a:gsLst>
                <a:gs pos="0">
                  <a:srgbClr val="9B55CE">
                    <a:tint val="66000"/>
                    <a:satMod val="160000"/>
                  </a:srgbClr>
                </a:gs>
                <a:gs pos="0">
                  <a:srgbClr val="9B55CE">
                    <a:tint val="44500"/>
                    <a:satMod val="160000"/>
                  </a:srgbClr>
                </a:gs>
                <a:gs pos="100000">
                  <a:srgbClr val="9B55CE">
                    <a:tint val="23500"/>
                    <a:satMod val="160000"/>
                  </a:srgbClr>
                </a:gs>
              </a:gsLst>
              <a:lin ang="0" scaled="1"/>
              <a:tileRect/>
            </a:gra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b="1" dirty="0">
                  <a:solidFill>
                    <a:schemeClr val="tx1"/>
                  </a:solidFill>
                </a:rPr>
                <a:t>PF 12.2 Establishes responsibility and accountability for executing policies and procedures</a:t>
              </a:r>
            </a:p>
          </p:txBody>
        </p:sp>
        <p:sp>
          <p:nvSpPr>
            <p:cNvPr id="18" name="Rounded Rectangle 17">
              <a:extLst>
                <a:ext uri="{FF2B5EF4-FFF2-40B4-BE49-F238E27FC236}">
                  <a16:creationId xmlns:a16="http://schemas.microsoft.com/office/drawing/2014/main" id="{3C721D16-DC23-1245-AAAF-AB443D0AC6E1}"/>
                </a:ext>
              </a:extLst>
            </p:cNvPr>
            <p:cNvSpPr/>
            <p:nvPr/>
          </p:nvSpPr>
          <p:spPr>
            <a:xfrm>
              <a:off x="341951" y="4239852"/>
              <a:ext cx="2117441" cy="1001076"/>
            </a:xfrm>
            <a:prstGeom prst="roundRect">
              <a:avLst/>
            </a:prstGeom>
            <a:ln w="28575">
              <a:solidFill>
                <a:srgbClr val="05639C"/>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Responsibility and accountability assigned to managers of relevant business unit</a:t>
              </a:r>
            </a:p>
          </p:txBody>
        </p:sp>
        <p:sp>
          <p:nvSpPr>
            <p:cNvPr id="58" name="Rounded Rectangle 57">
              <a:extLst>
                <a:ext uri="{FF2B5EF4-FFF2-40B4-BE49-F238E27FC236}">
                  <a16:creationId xmlns:a16="http://schemas.microsoft.com/office/drawing/2014/main" id="{4C640650-EAEE-8B4D-82FA-482A5AC82A56}"/>
                </a:ext>
              </a:extLst>
            </p:cNvPr>
            <p:cNvSpPr/>
            <p:nvPr/>
          </p:nvSpPr>
          <p:spPr>
            <a:xfrm>
              <a:off x="2609809" y="4230424"/>
              <a:ext cx="1554817" cy="975092"/>
            </a:xfrm>
            <a:prstGeom prst="roundRect">
              <a:avLst/>
            </a:prstGeom>
            <a:ln w="28575">
              <a:solidFill>
                <a:srgbClr val="05639C"/>
              </a:solidFill>
              <a:prstDash val="sysDash"/>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 Implemented thoughtfully conscientiously and consistently</a:t>
              </a:r>
            </a:p>
          </p:txBody>
        </p:sp>
        <p:cxnSp>
          <p:nvCxnSpPr>
            <p:cNvPr id="61" name="Straight Arrow Connector 60">
              <a:extLst>
                <a:ext uri="{FF2B5EF4-FFF2-40B4-BE49-F238E27FC236}">
                  <a16:creationId xmlns:a16="http://schemas.microsoft.com/office/drawing/2014/main" id="{C1DB0CAD-26B3-EE49-9DB5-EA90D19B09E5}"/>
                </a:ext>
              </a:extLst>
            </p:cNvPr>
            <p:cNvCxnSpPr>
              <a:stCxn id="4" idx="4"/>
              <a:endCxn id="18" idx="0"/>
            </p:cNvCxnSpPr>
            <p:nvPr/>
          </p:nvCxnSpPr>
          <p:spPr>
            <a:xfrm flipH="1">
              <a:off x="1400672" y="4045222"/>
              <a:ext cx="1" cy="19463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4" name="Straight Arrow Connector 63">
              <a:extLst>
                <a:ext uri="{FF2B5EF4-FFF2-40B4-BE49-F238E27FC236}">
                  <a16:creationId xmlns:a16="http://schemas.microsoft.com/office/drawing/2014/main" id="{DB1F6D65-0154-1144-85CF-638489484853}"/>
                </a:ext>
              </a:extLst>
            </p:cNvPr>
            <p:cNvCxnSpPr>
              <a:cxnSpLocks/>
              <a:stCxn id="4" idx="5"/>
            </p:cNvCxnSpPr>
            <p:nvPr/>
          </p:nvCxnSpPr>
          <p:spPr>
            <a:xfrm>
              <a:off x="2310538" y="3854127"/>
              <a:ext cx="348129" cy="38572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96" name="Group 95">
            <a:extLst>
              <a:ext uri="{FF2B5EF4-FFF2-40B4-BE49-F238E27FC236}">
                <a16:creationId xmlns:a16="http://schemas.microsoft.com/office/drawing/2014/main" id="{87CA5FD1-C43E-CF4F-A0E8-7D52BC385DA6}"/>
              </a:ext>
            </a:extLst>
          </p:cNvPr>
          <p:cNvGrpSpPr/>
          <p:nvPr/>
        </p:nvGrpSpPr>
        <p:grpSpPr>
          <a:xfrm>
            <a:off x="106568" y="5219783"/>
            <a:ext cx="4978471" cy="1544649"/>
            <a:chOff x="106568" y="5219783"/>
            <a:chExt cx="4978471" cy="1544649"/>
          </a:xfrm>
        </p:grpSpPr>
        <p:sp>
          <p:nvSpPr>
            <p:cNvPr id="7" name="Rounded Rectangle 6">
              <a:extLst>
                <a:ext uri="{FF2B5EF4-FFF2-40B4-BE49-F238E27FC236}">
                  <a16:creationId xmlns:a16="http://schemas.microsoft.com/office/drawing/2014/main" id="{102A68CF-9BE0-BB48-8AF2-292511BD891C}"/>
                </a:ext>
              </a:extLst>
            </p:cNvPr>
            <p:cNvSpPr/>
            <p:nvPr/>
          </p:nvSpPr>
          <p:spPr>
            <a:xfrm>
              <a:off x="3846977" y="5219783"/>
              <a:ext cx="1238062" cy="709953"/>
            </a:xfrm>
            <a:prstGeom prst="roundRect">
              <a:avLst/>
            </a:prstGeom>
            <a:ln w="28575">
              <a:solidFill>
                <a:srgbClr val="05639C"/>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b="1" dirty="0"/>
                <a:t>Investigate</a:t>
              </a:r>
              <a:r>
                <a:rPr lang="en-US" sz="1400" dirty="0"/>
                <a:t> matters for follow-up</a:t>
              </a:r>
            </a:p>
          </p:txBody>
        </p:sp>
        <p:sp>
          <p:nvSpPr>
            <p:cNvPr id="10" name="Oval 9">
              <a:extLst>
                <a:ext uri="{FF2B5EF4-FFF2-40B4-BE49-F238E27FC236}">
                  <a16:creationId xmlns:a16="http://schemas.microsoft.com/office/drawing/2014/main" id="{86C48B70-0852-2844-91CE-98971A5CCD26}"/>
                </a:ext>
              </a:extLst>
            </p:cNvPr>
            <p:cNvSpPr/>
            <p:nvPr/>
          </p:nvSpPr>
          <p:spPr>
            <a:xfrm>
              <a:off x="106568" y="5533920"/>
              <a:ext cx="1550751" cy="1001075"/>
            </a:xfrm>
            <a:prstGeom prst="ellipse">
              <a:avLst/>
            </a:prstGeom>
            <a:gradFill flip="none" rotWithShape="1">
              <a:gsLst>
                <a:gs pos="0">
                  <a:srgbClr val="9B55CE">
                    <a:tint val="66000"/>
                    <a:satMod val="160000"/>
                  </a:srgbClr>
                </a:gs>
                <a:gs pos="0">
                  <a:srgbClr val="9B55CE">
                    <a:tint val="44500"/>
                    <a:satMod val="160000"/>
                  </a:srgbClr>
                </a:gs>
                <a:gs pos="100000">
                  <a:srgbClr val="9B55CE">
                    <a:tint val="23500"/>
                    <a:satMod val="160000"/>
                  </a:srgbClr>
                </a:gs>
              </a:gsLst>
              <a:lin ang="0" scaled="1"/>
              <a:tileRect/>
            </a:gra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b="1" dirty="0">
                  <a:solidFill>
                    <a:schemeClr val="tx1"/>
                  </a:solidFill>
                </a:rPr>
                <a:t>PF 12.4 Takes corrective action</a:t>
              </a:r>
            </a:p>
          </p:txBody>
        </p:sp>
        <p:sp>
          <p:nvSpPr>
            <p:cNvPr id="14" name="Rounded Rectangle 13">
              <a:extLst>
                <a:ext uri="{FF2B5EF4-FFF2-40B4-BE49-F238E27FC236}">
                  <a16:creationId xmlns:a16="http://schemas.microsoft.com/office/drawing/2014/main" id="{A3F71907-E94C-1B43-AA0B-BDF6CF871778}"/>
                </a:ext>
              </a:extLst>
            </p:cNvPr>
            <p:cNvSpPr/>
            <p:nvPr/>
          </p:nvSpPr>
          <p:spPr>
            <a:xfrm>
              <a:off x="1813523" y="5430907"/>
              <a:ext cx="1863159" cy="1209334"/>
            </a:xfrm>
            <a:prstGeom prst="roundRect">
              <a:avLst/>
            </a:prstGeom>
            <a:ln w="28575">
              <a:solidFill>
                <a:srgbClr val="05639C"/>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Responsible personnel investigate and act on matters identified as a result of control activities</a:t>
              </a:r>
            </a:p>
          </p:txBody>
        </p:sp>
        <p:cxnSp>
          <p:nvCxnSpPr>
            <p:cNvPr id="68" name="Straight Arrow Connector 67">
              <a:extLst>
                <a:ext uri="{FF2B5EF4-FFF2-40B4-BE49-F238E27FC236}">
                  <a16:creationId xmlns:a16="http://schemas.microsoft.com/office/drawing/2014/main" id="{C89D1BED-4143-364F-A4BA-F6B131884E62}"/>
                </a:ext>
              </a:extLst>
            </p:cNvPr>
            <p:cNvCxnSpPr>
              <a:cxnSpLocks/>
              <a:stCxn id="10" idx="6"/>
              <a:endCxn id="14" idx="1"/>
            </p:cNvCxnSpPr>
            <p:nvPr/>
          </p:nvCxnSpPr>
          <p:spPr>
            <a:xfrm>
              <a:off x="1657319" y="6034458"/>
              <a:ext cx="156204" cy="111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4" name="Rounded Rectangle 73">
              <a:extLst>
                <a:ext uri="{FF2B5EF4-FFF2-40B4-BE49-F238E27FC236}">
                  <a16:creationId xmlns:a16="http://schemas.microsoft.com/office/drawing/2014/main" id="{FB13E894-5B49-C143-96B6-19B514F83504}"/>
                </a:ext>
              </a:extLst>
            </p:cNvPr>
            <p:cNvSpPr/>
            <p:nvPr/>
          </p:nvSpPr>
          <p:spPr>
            <a:xfrm>
              <a:off x="3846978" y="6064587"/>
              <a:ext cx="1238061" cy="699845"/>
            </a:xfrm>
            <a:prstGeom prst="roundRect">
              <a:avLst/>
            </a:prstGeom>
            <a:ln w="28575">
              <a:solidFill>
                <a:srgbClr val="05639C"/>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b="1" dirty="0"/>
                <a:t>Take </a:t>
              </a:r>
              <a:r>
                <a:rPr lang="en-US" sz="1400" dirty="0"/>
                <a:t> corrective action</a:t>
              </a:r>
            </a:p>
          </p:txBody>
        </p:sp>
        <p:cxnSp>
          <p:nvCxnSpPr>
            <p:cNvPr id="81" name="Straight Arrow Connector 80">
              <a:extLst>
                <a:ext uri="{FF2B5EF4-FFF2-40B4-BE49-F238E27FC236}">
                  <a16:creationId xmlns:a16="http://schemas.microsoft.com/office/drawing/2014/main" id="{418D07F5-5E0A-0A4D-8F73-548DA05B2DF3}"/>
                </a:ext>
              </a:extLst>
            </p:cNvPr>
            <p:cNvCxnSpPr>
              <a:cxnSpLocks/>
              <a:endCxn id="7" idx="1"/>
            </p:cNvCxnSpPr>
            <p:nvPr/>
          </p:nvCxnSpPr>
          <p:spPr>
            <a:xfrm>
              <a:off x="3676682" y="5574760"/>
              <a:ext cx="17029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3" name="Straight Arrow Connector 82">
              <a:extLst>
                <a:ext uri="{FF2B5EF4-FFF2-40B4-BE49-F238E27FC236}">
                  <a16:creationId xmlns:a16="http://schemas.microsoft.com/office/drawing/2014/main" id="{E1D4FC8E-9986-1B4F-ABE7-B105AEBF736C}"/>
                </a:ext>
              </a:extLst>
            </p:cNvPr>
            <p:cNvCxnSpPr>
              <a:cxnSpLocks/>
              <a:stCxn id="7" idx="2"/>
              <a:endCxn id="74" idx="0"/>
            </p:cNvCxnSpPr>
            <p:nvPr/>
          </p:nvCxnSpPr>
          <p:spPr>
            <a:xfrm>
              <a:off x="4466008" y="5929736"/>
              <a:ext cx="1" cy="1348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1204668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D7BA906-F4C4-0B4B-B66A-D3343A220C5B}"/>
              </a:ext>
            </a:extLst>
          </p:cNvPr>
          <p:cNvSpPr/>
          <p:nvPr/>
        </p:nvSpPr>
        <p:spPr>
          <a:xfrm>
            <a:off x="1424131" y="1218532"/>
            <a:ext cx="6139601" cy="549152"/>
          </a:xfrm>
          <a:prstGeom prst="rect">
            <a:avLst/>
          </a:prstGeom>
          <a:solidFill>
            <a:srgbClr val="F2B2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CONTROL ENVIRONMENT PRINCIPLES</a:t>
            </a:r>
          </a:p>
        </p:txBody>
      </p:sp>
      <p:sp>
        <p:nvSpPr>
          <p:cNvPr id="7" name="Rectangle 6">
            <a:extLst>
              <a:ext uri="{FF2B5EF4-FFF2-40B4-BE49-F238E27FC236}">
                <a16:creationId xmlns:a16="http://schemas.microsoft.com/office/drawing/2014/main" id="{6474B8A5-E97B-0B4C-A9DB-1766FDF4F484}"/>
              </a:ext>
            </a:extLst>
          </p:cNvPr>
          <p:cNvSpPr/>
          <p:nvPr/>
        </p:nvSpPr>
        <p:spPr>
          <a:xfrm>
            <a:off x="1528320" y="1922764"/>
            <a:ext cx="6035413" cy="387312"/>
          </a:xfrm>
          <a:prstGeom prst="rect">
            <a:avLst/>
          </a:prstGeom>
          <a:noFill/>
          <a:ln w="28575">
            <a:solidFill>
              <a:srgbClr val="F2B23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The organization demonstrates a commitment to integrity and ethical Values</a:t>
            </a:r>
          </a:p>
        </p:txBody>
      </p:sp>
      <p:sp>
        <p:nvSpPr>
          <p:cNvPr id="25" name="Rectangle 24">
            <a:extLst>
              <a:ext uri="{FF2B5EF4-FFF2-40B4-BE49-F238E27FC236}">
                <a16:creationId xmlns:a16="http://schemas.microsoft.com/office/drawing/2014/main" id="{26864D17-01A6-D340-8041-6A9B59A69E9E}"/>
              </a:ext>
            </a:extLst>
          </p:cNvPr>
          <p:cNvSpPr/>
          <p:nvPr/>
        </p:nvSpPr>
        <p:spPr>
          <a:xfrm>
            <a:off x="1503547" y="3195094"/>
            <a:ext cx="6060185" cy="586271"/>
          </a:xfrm>
          <a:prstGeom prst="rect">
            <a:avLst/>
          </a:prstGeom>
          <a:noFill/>
          <a:ln w="28575">
            <a:solidFill>
              <a:srgbClr val="F2B23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Management establishes, with governing body oversight, structures, reporting lines, and appropriate authorities and responsibilities in the pursuit of objectives.</a:t>
            </a:r>
          </a:p>
        </p:txBody>
      </p:sp>
      <p:sp>
        <p:nvSpPr>
          <p:cNvPr id="54" name="Oval 53">
            <a:extLst>
              <a:ext uri="{FF2B5EF4-FFF2-40B4-BE49-F238E27FC236}">
                <a16:creationId xmlns:a16="http://schemas.microsoft.com/office/drawing/2014/main" id="{0C801CE5-D3E7-5E4D-8EB7-8BCE94203D77}"/>
              </a:ext>
            </a:extLst>
          </p:cNvPr>
          <p:cNvSpPr/>
          <p:nvPr/>
        </p:nvSpPr>
        <p:spPr>
          <a:xfrm>
            <a:off x="1405372" y="3086288"/>
            <a:ext cx="215567" cy="21556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3</a:t>
            </a:r>
          </a:p>
        </p:txBody>
      </p:sp>
      <p:sp>
        <p:nvSpPr>
          <p:cNvPr id="41" name="Rectangle 40">
            <a:extLst>
              <a:ext uri="{FF2B5EF4-FFF2-40B4-BE49-F238E27FC236}">
                <a16:creationId xmlns:a16="http://schemas.microsoft.com/office/drawing/2014/main" id="{142B4DD7-0248-D245-95C9-763D4BC76BD5}"/>
              </a:ext>
            </a:extLst>
          </p:cNvPr>
          <p:cNvSpPr/>
          <p:nvPr/>
        </p:nvSpPr>
        <p:spPr>
          <a:xfrm>
            <a:off x="1511114" y="3951637"/>
            <a:ext cx="6052618" cy="438352"/>
          </a:xfrm>
          <a:prstGeom prst="rect">
            <a:avLst/>
          </a:prstGeom>
          <a:noFill/>
          <a:ln w="28575">
            <a:solidFill>
              <a:srgbClr val="F2B23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The organization demonstrates a commitment to attract develop and retain individuals </a:t>
            </a:r>
          </a:p>
        </p:txBody>
      </p:sp>
      <p:sp>
        <p:nvSpPr>
          <p:cNvPr id="55" name="Oval 54">
            <a:extLst>
              <a:ext uri="{FF2B5EF4-FFF2-40B4-BE49-F238E27FC236}">
                <a16:creationId xmlns:a16="http://schemas.microsoft.com/office/drawing/2014/main" id="{40C0CAAA-96A8-4343-9549-B766FF7198C1}"/>
              </a:ext>
            </a:extLst>
          </p:cNvPr>
          <p:cNvSpPr/>
          <p:nvPr/>
        </p:nvSpPr>
        <p:spPr>
          <a:xfrm>
            <a:off x="1405372" y="3839780"/>
            <a:ext cx="215567" cy="21556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4</a:t>
            </a:r>
          </a:p>
        </p:txBody>
      </p:sp>
      <p:sp>
        <p:nvSpPr>
          <p:cNvPr id="17" name="Rectangle 16">
            <a:extLst>
              <a:ext uri="{FF2B5EF4-FFF2-40B4-BE49-F238E27FC236}">
                <a16:creationId xmlns:a16="http://schemas.microsoft.com/office/drawing/2014/main" id="{602A79F5-A311-2242-88B6-10FEAA38CFC9}"/>
              </a:ext>
            </a:extLst>
          </p:cNvPr>
          <p:cNvSpPr/>
          <p:nvPr/>
        </p:nvSpPr>
        <p:spPr>
          <a:xfrm>
            <a:off x="1524521" y="2513397"/>
            <a:ext cx="6039211" cy="479269"/>
          </a:xfrm>
          <a:prstGeom prst="rect">
            <a:avLst/>
          </a:prstGeom>
          <a:noFill/>
          <a:ln w="28575">
            <a:solidFill>
              <a:srgbClr val="F2B23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The governing bodies demonstrate independence from management and exercises oversight of the development and performance of internal control</a:t>
            </a:r>
          </a:p>
        </p:txBody>
      </p:sp>
      <p:sp>
        <p:nvSpPr>
          <p:cNvPr id="56" name="Oval 55">
            <a:extLst>
              <a:ext uri="{FF2B5EF4-FFF2-40B4-BE49-F238E27FC236}">
                <a16:creationId xmlns:a16="http://schemas.microsoft.com/office/drawing/2014/main" id="{57DFAF33-E8EE-BA4E-8396-2F7D69F8C698}"/>
              </a:ext>
            </a:extLst>
          </p:cNvPr>
          <p:cNvSpPr/>
          <p:nvPr/>
        </p:nvSpPr>
        <p:spPr>
          <a:xfrm>
            <a:off x="1420551" y="2404231"/>
            <a:ext cx="215567" cy="21556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2</a:t>
            </a:r>
          </a:p>
        </p:txBody>
      </p:sp>
      <p:sp>
        <p:nvSpPr>
          <p:cNvPr id="32" name="Rectangle 31">
            <a:extLst>
              <a:ext uri="{FF2B5EF4-FFF2-40B4-BE49-F238E27FC236}">
                <a16:creationId xmlns:a16="http://schemas.microsoft.com/office/drawing/2014/main" id="{B0769CDA-29A5-5E4A-88AA-C8C4178CF5E6}"/>
              </a:ext>
            </a:extLst>
          </p:cNvPr>
          <p:cNvSpPr/>
          <p:nvPr/>
        </p:nvSpPr>
        <p:spPr>
          <a:xfrm>
            <a:off x="1535107" y="4620459"/>
            <a:ext cx="6028625" cy="559187"/>
          </a:xfrm>
          <a:prstGeom prst="rect">
            <a:avLst/>
          </a:prstGeom>
          <a:noFill/>
          <a:ln w="28575">
            <a:solidFill>
              <a:srgbClr val="F2B23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The Organization holds individuals accountable for their Internal Control responsibilities in the pursuit of objectives</a:t>
            </a:r>
          </a:p>
        </p:txBody>
      </p:sp>
      <p:sp>
        <p:nvSpPr>
          <p:cNvPr id="57" name="Oval 56">
            <a:extLst>
              <a:ext uri="{FF2B5EF4-FFF2-40B4-BE49-F238E27FC236}">
                <a16:creationId xmlns:a16="http://schemas.microsoft.com/office/drawing/2014/main" id="{806E9847-1EE5-AE4E-8F5B-EDD34E335A7B}"/>
              </a:ext>
            </a:extLst>
          </p:cNvPr>
          <p:cNvSpPr/>
          <p:nvPr/>
        </p:nvSpPr>
        <p:spPr>
          <a:xfrm>
            <a:off x="1416732" y="4501846"/>
            <a:ext cx="215567" cy="21556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5</a:t>
            </a:r>
          </a:p>
        </p:txBody>
      </p:sp>
      <p:sp>
        <p:nvSpPr>
          <p:cNvPr id="53" name="Oval 52">
            <a:extLst>
              <a:ext uri="{FF2B5EF4-FFF2-40B4-BE49-F238E27FC236}">
                <a16:creationId xmlns:a16="http://schemas.microsoft.com/office/drawing/2014/main" id="{8B26998D-22D1-BB40-96AB-E2220ADB6788}"/>
              </a:ext>
            </a:extLst>
          </p:cNvPr>
          <p:cNvSpPr/>
          <p:nvPr/>
        </p:nvSpPr>
        <p:spPr>
          <a:xfrm>
            <a:off x="1438784" y="1914498"/>
            <a:ext cx="227211" cy="227211"/>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1</a:t>
            </a:r>
          </a:p>
        </p:txBody>
      </p:sp>
    </p:spTree>
    <p:extLst>
      <p:ext uri="{BB962C8B-B14F-4D97-AF65-F5344CB8AC3E}">
        <p14:creationId xmlns:p14="http://schemas.microsoft.com/office/powerpoint/2010/main" val="37896223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27D876D-679E-5047-92FD-E347EF7A970F}"/>
              </a:ext>
            </a:extLst>
          </p:cNvPr>
          <p:cNvSpPr/>
          <p:nvPr/>
        </p:nvSpPr>
        <p:spPr>
          <a:xfrm>
            <a:off x="1424131" y="1218532"/>
            <a:ext cx="6139601" cy="549152"/>
          </a:xfrm>
          <a:prstGeom prst="rect">
            <a:avLst/>
          </a:prstGeom>
          <a:solidFill>
            <a:srgbClr val="4029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INFORMATION &amp; COMMUNICATION PRINCIPLES</a:t>
            </a:r>
          </a:p>
        </p:txBody>
      </p:sp>
      <p:grpSp>
        <p:nvGrpSpPr>
          <p:cNvPr id="9" name="Group 8">
            <a:extLst>
              <a:ext uri="{FF2B5EF4-FFF2-40B4-BE49-F238E27FC236}">
                <a16:creationId xmlns:a16="http://schemas.microsoft.com/office/drawing/2014/main" id="{B9A6956A-20E0-3047-B748-57CFEF5DA138}"/>
              </a:ext>
            </a:extLst>
          </p:cNvPr>
          <p:cNvGrpSpPr/>
          <p:nvPr/>
        </p:nvGrpSpPr>
        <p:grpSpPr>
          <a:xfrm>
            <a:off x="1287026" y="1845155"/>
            <a:ext cx="6224611" cy="577000"/>
            <a:chOff x="1287026" y="1845155"/>
            <a:chExt cx="6224611" cy="577000"/>
          </a:xfrm>
        </p:grpSpPr>
        <p:sp>
          <p:nvSpPr>
            <p:cNvPr id="5" name="Rectangle 4">
              <a:extLst>
                <a:ext uri="{FF2B5EF4-FFF2-40B4-BE49-F238E27FC236}">
                  <a16:creationId xmlns:a16="http://schemas.microsoft.com/office/drawing/2014/main" id="{C38C607A-C61A-C949-9880-2A710FEB7200}"/>
                </a:ext>
              </a:extLst>
            </p:cNvPr>
            <p:cNvSpPr/>
            <p:nvPr/>
          </p:nvSpPr>
          <p:spPr>
            <a:xfrm>
              <a:off x="1476224" y="1873003"/>
              <a:ext cx="6035413" cy="549152"/>
            </a:xfrm>
            <a:prstGeom prst="rect">
              <a:avLst/>
            </a:prstGeom>
            <a:noFill/>
            <a:ln w="28575">
              <a:solidFill>
                <a:srgbClr val="4029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      The organization obtains or generates and uses relevant, quality information to support the functioning of internal control.</a:t>
              </a:r>
            </a:p>
          </p:txBody>
        </p:sp>
        <p:sp>
          <p:nvSpPr>
            <p:cNvPr id="6" name="Oval 5">
              <a:extLst>
                <a:ext uri="{FF2B5EF4-FFF2-40B4-BE49-F238E27FC236}">
                  <a16:creationId xmlns:a16="http://schemas.microsoft.com/office/drawing/2014/main" id="{66082C3E-6B0C-294D-8050-86EAA39C926A}"/>
                </a:ext>
              </a:extLst>
            </p:cNvPr>
            <p:cNvSpPr/>
            <p:nvPr/>
          </p:nvSpPr>
          <p:spPr>
            <a:xfrm>
              <a:off x="1287026" y="1845155"/>
              <a:ext cx="491999" cy="21556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13</a:t>
              </a:r>
            </a:p>
          </p:txBody>
        </p:sp>
      </p:grpSp>
      <p:grpSp>
        <p:nvGrpSpPr>
          <p:cNvPr id="11" name="Group 10">
            <a:extLst>
              <a:ext uri="{FF2B5EF4-FFF2-40B4-BE49-F238E27FC236}">
                <a16:creationId xmlns:a16="http://schemas.microsoft.com/office/drawing/2014/main" id="{30B44D7A-36C6-8548-9AD2-2B91095B9A2C}"/>
              </a:ext>
            </a:extLst>
          </p:cNvPr>
          <p:cNvGrpSpPr/>
          <p:nvPr/>
        </p:nvGrpSpPr>
        <p:grpSpPr>
          <a:xfrm>
            <a:off x="1287027" y="3544183"/>
            <a:ext cx="6256031" cy="694055"/>
            <a:chOff x="1287027" y="3544183"/>
            <a:chExt cx="6256031" cy="694055"/>
          </a:xfrm>
        </p:grpSpPr>
        <p:sp>
          <p:nvSpPr>
            <p:cNvPr id="3" name="Rectangle 2">
              <a:extLst>
                <a:ext uri="{FF2B5EF4-FFF2-40B4-BE49-F238E27FC236}">
                  <a16:creationId xmlns:a16="http://schemas.microsoft.com/office/drawing/2014/main" id="{6F978559-CA36-824D-AD07-8C84AD4D1634}"/>
                </a:ext>
              </a:extLst>
            </p:cNvPr>
            <p:cNvSpPr/>
            <p:nvPr/>
          </p:nvSpPr>
          <p:spPr>
            <a:xfrm>
              <a:off x="1536959" y="3651967"/>
              <a:ext cx="6006099" cy="586271"/>
            </a:xfrm>
            <a:prstGeom prst="rect">
              <a:avLst/>
            </a:prstGeom>
            <a:noFill/>
            <a:ln w="28575">
              <a:solidFill>
                <a:srgbClr val="4029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The organization communicates with external parties regarding matters affecting the functioning of internal control. </a:t>
              </a:r>
            </a:p>
          </p:txBody>
        </p:sp>
        <p:sp>
          <p:nvSpPr>
            <p:cNvPr id="7" name="Oval 6">
              <a:extLst>
                <a:ext uri="{FF2B5EF4-FFF2-40B4-BE49-F238E27FC236}">
                  <a16:creationId xmlns:a16="http://schemas.microsoft.com/office/drawing/2014/main" id="{639F4919-A923-DC4B-B73D-5B7463F38EE3}"/>
                </a:ext>
              </a:extLst>
            </p:cNvPr>
            <p:cNvSpPr/>
            <p:nvPr/>
          </p:nvSpPr>
          <p:spPr>
            <a:xfrm>
              <a:off x="1287027" y="3544183"/>
              <a:ext cx="491999" cy="21556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15</a:t>
              </a:r>
            </a:p>
          </p:txBody>
        </p:sp>
      </p:grpSp>
      <p:grpSp>
        <p:nvGrpSpPr>
          <p:cNvPr id="10" name="Group 9">
            <a:extLst>
              <a:ext uri="{FF2B5EF4-FFF2-40B4-BE49-F238E27FC236}">
                <a16:creationId xmlns:a16="http://schemas.microsoft.com/office/drawing/2014/main" id="{7651F10F-BA60-F941-8ED1-02A8BF7408B6}"/>
              </a:ext>
            </a:extLst>
          </p:cNvPr>
          <p:cNvGrpSpPr/>
          <p:nvPr/>
        </p:nvGrpSpPr>
        <p:grpSpPr>
          <a:xfrm>
            <a:off x="1262103" y="2586885"/>
            <a:ext cx="6277020" cy="863917"/>
            <a:chOff x="1262103" y="2586885"/>
            <a:chExt cx="6277020" cy="863917"/>
          </a:xfrm>
        </p:grpSpPr>
        <p:sp>
          <p:nvSpPr>
            <p:cNvPr id="4" name="Rectangle 3">
              <a:extLst>
                <a:ext uri="{FF2B5EF4-FFF2-40B4-BE49-F238E27FC236}">
                  <a16:creationId xmlns:a16="http://schemas.microsoft.com/office/drawing/2014/main" id="{F41B6650-B49E-4341-B8AD-2FE69F465D51}"/>
                </a:ext>
              </a:extLst>
            </p:cNvPr>
            <p:cNvSpPr/>
            <p:nvPr/>
          </p:nvSpPr>
          <p:spPr>
            <a:xfrm>
              <a:off x="1533025" y="2680588"/>
              <a:ext cx="6006098" cy="770214"/>
            </a:xfrm>
            <a:prstGeom prst="rect">
              <a:avLst/>
            </a:prstGeom>
            <a:noFill/>
            <a:ln w="28575">
              <a:solidFill>
                <a:srgbClr val="4029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The organization internally communicates information, including objectives and responsibilities for internal control, necessary to support the functioning of internal control. </a:t>
              </a:r>
            </a:p>
          </p:txBody>
        </p:sp>
        <p:sp>
          <p:nvSpPr>
            <p:cNvPr id="8" name="Oval 7">
              <a:extLst>
                <a:ext uri="{FF2B5EF4-FFF2-40B4-BE49-F238E27FC236}">
                  <a16:creationId xmlns:a16="http://schemas.microsoft.com/office/drawing/2014/main" id="{AEA1C0AD-FAE3-1949-9862-03814092C7D3}"/>
                </a:ext>
              </a:extLst>
            </p:cNvPr>
            <p:cNvSpPr/>
            <p:nvPr/>
          </p:nvSpPr>
          <p:spPr>
            <a:xfrm>
              <a:off x="1262103" y="2586885"/>
              <a:ext cx="491999" cy="21556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14</a:t>
              </a:r>
            </a:p>
          </p:txBody>
        </p:sp>
      </p:grpSp>
    </p:spTree>
    <p:extLst>
      <p:ext uri="{BB962C8B-B14F-4D97-AF65-F5344CB8AC3E}">
        <p14:creationId xmlns:p14="http://schemas.microsoft.com/office/powerpoint/2010/main" val="295987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8CA716C-1A1F-9F4C-84F3-28DB75944601}"/>
              </a:ext>
            </a:extLst>
          </p:cNvPr>
          <p:cNvSpPr/>
          <p:nvPr/>
        </p:nvSpPr>
        <p:spPr>
          <a:xfrm>
            <a:off x="383865" y="2013382"/>
            <a:ext cx="1943042" cy="513928"/>
          </a:xfrm>
          <a:prstGeom prst="rect">
            <a:avLst/>
          </a:prstGeom>
          <a:noFill/>
          <a:ln w="28575">
            <a:solidFill>
              <a:srgbClr val="9328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PF 13.1 Identifies information requirements</a:t>
            </a:r>
          </a:p>
        </p:txBody>
      </p:sp>
      <p:sp>
        <p:nvSpPr>
          <p:cNvPr id="12" name="Rectangle 11">
            <a:extLst>
              <a:ext uri="{FF2B5EF4-FFF2-40B4-BE49-F238E27FC236}">
                <a16:creationId xmlns:a16="http://schemas.microsoft.com/office/drawing/2014/main" id="{0228E588-37BC-BB42-9F97-09BCD830918E}"/>
              </a:ext>
            </a:extLst>
          </p:cNvPr>
          <p:cNvSpPr/>
          <p:nvPr/>
        </p:nvSpPr>
        <p:spPr>
          <a:xfrm>
            <a:off x="383865" y="2643587"/>
            <a:ext cx="1943043" cy="627150"/>
          </a:xfrm>
          <a:prstGeom prst="rect">
            <a:avLst/>
          </a:prstGeom>
          <a:noFill/>
          <a:ln w="28575">
            <a:solidFill>
              <a:srgbClr val="9328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PF 13.3 Processes relevant data into information</a:t>
            </a:r>
          </a:p>
        </p:txBody>
      </p:sp>
      <p:sp>
        <p:nvSpPr>
          <p:cNvPr id="13" name="Rectangle 12">
            <a:extLst>
              <a:ext uri="{FF2B5EF4-FFF2-40B4-BE49-F238E27FC236}">
                <a16:creationId xmlns:a16="http://schemas.microsoft.com/office/drawing/2014/main" id="{068D426B-74F9-2340-9CB8-F5E448CAEA04}"/>
              </a:ext>
            </a:extLst>
          </p:cNvPr>
          <p:cNvSpPr/>
          <p:nvPr/>
        </p:nvSpPr>
        <p:spPr>
          <a:xfrm>
            <a:off x="2406326" y="2644619"/>
            <a:ext cx="1988103" cy="626117"/>
          </a:xfrm>
          <a:prstGeom prst="rect">
            <a:avLst/>
          </a:prstGeom>
          <a:noFill/>
          <a:ln w="28575">
            <a:solidFill>
              <a:srgbClr val="9328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PF 13.4 Maintains quality throughout processing</a:t>
            </a:r>
          </a:p>
        </p:txBody>
      </p:sp>
      <p:sp>
        <p:nvSpPr>
          <p:cNvPr id="14" name="Rectangle 13">
            <a:extLst>
              <a:ext uri="{FF2B5EF4-FFF2-40B4-BE49-F238E27FC236}">
                <a16:creationId xmlns:a16="http://schemas.microsoft.com/office/drawing/2014/main" id="{29EC54AC-4A7A-6343-81B9-98FD570F13F2}"/>
              </a:ext>
            </a:extLst>
          </p:cNvPr>
          <p:cNvSpPr/>
          <p:nvPr/>
        </p:nvSpPr>
        <p:spPr>
          <a:xfrm>
            <a:off x="2406326" y="2013382"/>
            <a:ext cx="1988103" cy="513929"/>
          </a:xfrm>
          <a:prstGeom prst="rect">
            <a:avLst/>
          </a:prstGeom>
          <a:noFill/>
          <a:ln w="28575">
            <a:solidFill>
              <a:srgbClr val="9328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PF 13.2 Captures internal and external sources of data</a:t>
            </a:r>
          </a:p>
        </p:txBody>
      </p:sp>
      <p:sp>
        <p:nvSpPr>
          <p:cNvPr id="7" name="Rectangle 6">
            <a:extLst>
              <a:ext uri="{FF2B5EF4-FFF2-40B4-BE49-F238E27FC236}">
                <a16:creationId xmlns:a16="http://schemas.microsoft.com/office/drawing/2014/main" id="{6474B8A5-E97B-0B4C-A9DB-1766FDF4F484}"/>
              </a:ext>
            </a:extLst>
          </p:cNvPr>
          <p:cNvSpPr/>
          <p:nvPr/>
        </p:nvSpPr>
        <p:spPr>
          <a:xfrm>
            <a:off x="383870" y="1248064"/>
            <a:ext cx="3956776" cy="651233"/>
          </a:xfrm>
          <a:prstGeom prst="rect">
            <a:avLst/>
          </a:prstGeom>
          <a:noFill/>
          <a:ln w="28575">
            <a:solidFill>
              <a:srgbClr val="4029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The organization obtains or generates and uses relevant, quality information to support the functioning of internal control</a:t>
            </a:r>
          </a:p>
        </p:txBody>
      </p:sp>
      <p:sp>
        <p:nvSpPr>
          <p:cNvPr id="53" name="Oval 52">
            <a:extLst>
              <a:ext uri="{FF2B5EF4-FFF2-40B4-BE49-F238E27FC236}">
                <a16:creationId xmlns:a16="http://schemas.microsoft.com/office/drawing/2014/main" id="{8B26998D-22D1-BB40-96AB-E2220ADB6788}"/>
              </a:ext>
            </a:extLst>
          </p:cNvPr>
          <p:cNvSpPr/>
          <p:nvPr/>
        </p:nvSpPr>
        <p:spPr>
          <a:xfrm>
            <a:off x="151445" y="1139112"/>
            <a:ext cx="464840" cy="21556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13</a:t>
            </a:r>
          </a:p>
        </p:txBody>
      </p:sp>
      <p:sp>
        <p:nvSpPr>
          <p:cNvPr id="18" name="Rectangle 17">
            <a:extLst>
              <a:ext uri="{FF2B5EF4-FFF2-40B4-BE49-F238E27FC236}">
                <a16:creationId xmlns:a16="http://schemas.microsoft.com/office/drawing/2014/main" id="{00164778-B2A8-574E-B079-3CEA20AE5749}"/>
              </a:ext>
            </a:extLst>
          </p:cNvPr>
          <p:cNvSpPr/>
          <p:nvPr/>
        </p:nvSpPr>
        <p:spPr>
          <a:xfrm>
            <a:off x="399509" y="5460662"/>
            <a:ext cx="1453911" cy="890294"/>
          </a:xfrm>
          <a:prstGeom prst="rect">
            <a:avLst/>
          </a:prstGeom>
          <a:noFill/>
          <a:ln w="28575">
            <a:solidFill>
              <a:srgbClr val="9328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PF 15.1 Communicates to external parties</a:t>
            </a:r>
          </a:p>
        </p:txBody>
      </p:sp>
      <p:sp>
        <p:nvSpPr>
          <p:cNvPr id="19" name="Rectangle 18">
            <a:extLst>
              <a:ext uri="{FF2B5EF4-FFF2-40B4-BE49-F238E27FC236}">
                <a16:creationId xmlns:a16="http://schemas.microsoft.com/office/drawing/2014/main" id="{6AB78DEB-CB62-BB44-AF8E-FE907F61793E}"/>
              </a:ext>
            </a:extLst>
          </p:cNvPr>
          <p:cNvSpPr/>
          <p:nvPr/>
        </p:nvSpPr>
        <p:spPr>
          <a:xfrm>
            <a:off x="6860224" y="2030495"/>
            <a:ext cx="1979297" cy="865150"/>
          </a:xfrm>
          <a:prstGeom prst="rect">
            <a:avLst/>
          </a:prstGeom>
          <a:noFill/>
          <a:ln w="28575">
            <a:solidFill>
              <a:srgbClr val="9328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PF 14.2 Communicates with the governing bodies</a:t>
            </a:r>
          </a:p>
        </p:txBody>
      </p:sp>
      <p:sp>
        <p:nvSpPr>
          <p:cNvPr id="20" name="Rectangle 19">
            <a:extLst>
              <a:ext uri="{FF2B5EF4-FFF2-40B4-BE49-F238E27FC236}">
                <a16:creationId xmlns:a16="http://schemas.microsoft.com/office/drawing/2014/main" id="{9F37F4CF-F2D8-034D-A020-A9BF5840C736}"/>
              </a:ext>
            </a:extLst>
          </p:cNvPr>
          <p:cNvSpPr/>
          <p:nvPr/>
        </p:nvSpPr>
        <p:spPr>
          <a:xfrm>
            <a:off x="4792703" y="3138938"/>
            <a:ext cx="1943043" cy="890294"/>
          </a:xfrm>
          <a:prstGeom prst="rect">
            <a:avLst/>
          </a:prstGeom>
          <a:noFill/>
          <a:ln w="28575">
            <a:solidFill>
              <a:srgbClr val="9328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PF 14.3 Provides separate communication lines</a:t>
            </a:r>
          </a:p>
        </p:txBody>
      </p:sp>
      <p:sp>
        <p:nvSpPr>
          <p:cNvPr id="21" name="Rectangle 20">
            <a:extLst>
              <a:ext uri="{FF2B5EF4-FFF2-40B4-BE49-F238E27FC236}">
                <a16:creationId xmlns:a16="http://schemas.microsoft.com/office/drawing/2014/main" id="{3A99A30A-B34E-F346-919F-C9544B21E74C}"/>
              </a:ext>
            </a:extLst>
          </p:cNvPr>
          <p:cNvSpPr/>
          <p:nvPr/>
        </p:nvSpPr>
        <p:spPr>
          <a:xfrm>
            <a:off x="6860224" y="3138938"/>
            <a:ext cx="1979297" cy="890294"/>
          </a:xfrm>
          <a:prstGeom prst="rect">
            <a:avLst/>
          </a:prstGeom>
          <a:noFill/>
          <a:ln w="28575">
            <a:solidFill>
              <a:srgbClr val="9328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PF 14.4 Selects relevant method of communication</a:t>
            </a:r>
          </a:p>
        </p:txBody>
      </p:sp>
      <p:sp>
        <p:nvSpPr>
          <p:cNvPr id="17" name="Rectangle 16">
            <a:extLst>
              <a:ext uri="{FF2B5EF4-FFF2-40B4-BE49-F238E27FC236}">
                <a16:creationId xmlns:a16="http://schemas.microsoft.com/office/drawing/2014/main" id="{602A79F5-A311-2242-88B6-10FEAA38CFC9}"/>
              </a:ext>
            </a:extLst>
          </p:cNvPr>
          <p:cNvSpPr/>
          <p:nvPr/>
        </p:nvSpPr>
        <p:spPr>
          <a:xfrm>
            <a:off x="4735467" y="1245122"/>
            <a:ext cx="4104054" cy="642731"/>
          </a:xfrm>
          <a:prstGeom prst="rect">
            <a:avLst/>
          </a:prstGeom>
          <a:noFill/>
          <a:ln w="28575">
            <a:solidFill>
              <a:srgbClr val="4029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The organization internally communicates information, including objectives and responsibilities for internal control, necessary to support the functioning of internal control</a:t>
            </a:r>
          </a:p>
        </p:txBody>
      </p:sp>
      <p:sp>
        <p:nvSpPr>
          <p:cNvPr id="25" name="Rectangle 24">
            <a:extLst>
              <a:ext uri="{FF2B5EF4-FFF2-40B4-BE49-F238E27FC236}">
                <a16:creationId xmlns:a16="http://schemas.microsoft.com/office/drawing/2014/main" id="{26864D17-01A6-D340-8041-6A9B59A69E9E}"/>
              </a:ext>
            </a:extLst>
          </p:cNvPr>
          <p:cNvSpPr/>
          <p:nvPr/>
        </p:nvSpPr>
        <p:spPr>
          <a:xfrm>
            <a:off x="2671544" y="4438474"/>
            <a:ext cx="3951112" cy="787894"/>
          </a:xfrm>
          <a:prstGeom prst="rect">
            <a:avLst/>
          </a:prstGeom>
          <a:noFill/>
          <a:ln w="28575">
            <a:solidFill>
              <a:srgbClr val="4029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  The organization communicates with external parties regarding matters affecting the functioning of internal control. </a:t>
            </a:r>
          </a:p>
        </p:txBody>
      </p:sp>
      <p:sp>
        <p:nvSpPr>
          <p:cNvPr id="67" name="Rectangle 66">
            <a:extLst>
              <a:ext uri="{FF2B5EF4-FFF2-40B4-BE49-F238E27FC236}">
                <a16:creationId xmlns:a16="http://schemas.microsoft.com/office/drawing/2014/main" id="{3B9FE32A-EC95-4346-B9FA-03D75D85054E}"/>
              </a:ext>
            </a:extLst>
          </p:cNvPr>
          <p:cNvSpPr/>
          <p:nvPr/>
        </p:nvSpPr>
        <p:spPr>
          <a:xfrm>
            <a:off x="5334210" y="5483845"/>
            <a:ext cx="1646681" cy="890294"/>
          </a:xfrm>
          <a:prstGeom prst="rect">
            <a:avLst/>
          </a:prstGeom>
          <a:noFill/>
          <a:ln w="28575">
            <a:solidFill>
              <a:srgbClr val="9328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PF 15.4 Provides separate communication lines</a:t>
            </a:r>
          </a:p>
        </p:txBody>
      </p:sp>
      <p:sp>
        <p:nvSpPr>
          <p:cNvPr id="68" name="Rectangle 67">
            <a:extLst>
              <a:ext uri="{FF2B5EF4-FFF2-40B4-BE49-F238E27FC236}">
                <a16:creationId xmlns:a16="http://schemas.microsoft.com/office/drawing/2014/main" id="{B750AE5C-34F7-674E-9245-AA2D4F8206DC}"/>
              </a:ext>
            </a:extLst>
          </p:cNvPr>
          <p:cNvSpPr/>
          <p:nvPr/>
        </p:nvSpPr>
        <p:spPr>
          <a:xfrm>
            <a:off x="3682727" y="5486837"/>
            <a:ext cx="1423403" cy="890295"/>
          </a:xfrm>
          <a:prstGeom prst="rect">
            <a:avLst/>
          </a:prstGeom>
          <a:noFill/>
          <a:ln w="28575">
            <a:solidFill>
              <a:srgbClr val="9328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PF 15.3 Communicates with the governing  bodies</a:t>
            </a:r>
          </a:p>
        </p:txBody>
      </p:sp>
      <p:sp>
        <p:nvSpPr>
          <p:cNvPr id="33" name="Rectangle 32">
            <a:extLst>
              <a:ext uri="{FF2B5EF4-FFF2-40B4-BE49-F238E27FC236}">
                <a16:creationId xmlns:a16="http://schemas.microsoft.com/office/drawing/2014/main" id="{538ADC3C-59CD-7C45-8720-7310D2335956}"/>
              </a:ext>
            </a:extLst>
          </p:cNvPr>
          <p:cNvSpPr/>
          <p:nvPr/>
        </p:nvSpPr>
        <p:spPr>
          <a:xfrm>
            <a:off x="383296" y="337310"/>
            <a:ext cx="8439996" cy="549152"/>
          </a:xfrm>
          <a:prstGeom prst="rect">
            <a:avLst/>
          </a:prstGeom>
          <a:solidFill>
            <a:srgbClr val="4029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INFORMATION &amp; COMMUNICATION: PRINCIPLES AND POINTS OF FOCUS</a:t>
            </a:r>
          </a:p>
        </p:txBody>
      </p:sp>
      <p:sp>
        <p:nvSpPr>
          <p:cNvPr id="34" name="Rectangle 33">
            <a:extLst>
              <a:ext uri="{FF2B5EF4-FFF2-40B4-BE49-F238E27FC236}">
                <a16:creationId xmlns:a16="http://schemas.microsoft.com/office/drawing/2014/main" id="{43C72A05-245F-2249-B985-EBA363E32BA2}"/>
              </a:ext>
            </a:extLst>
          </p:cNvPr>
          <p:cNvSpPr/>
          <p:nvPr/>
        </p:nvSpPr>
        <p:spPr>
          <a:xfrm>
            <a:off x="383865" y="3408066"/>
            <a:ext cx="4010564" cy="627150"/>
          </a:xfrm>
          <a:prstGeom prst="rect">
            <a:avLst/>
          </a:prstGeom>
          <a:noFill/>
          <a:ln w="28575">
            <a:solidFill>
              <a:srgbClr val="9328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PF 13.5 Considers costs and benefits</a:t>
            </a:r>
          </a:p>
        </p:txBody>
      </p:sp>
      <p:sp>
        <p:nvSpPr>
          <p:cNvPr id="4" name="TextBox 3">
            <a:extLst>
              <a:ext uri="{FF2B5EF4-FFF2-40B4-BE49-F238E27FC236}">
                <a16:creationId xmlns:a16="http://schemas.microsoft.com/office/drawing/2014/main" id="{AC843793-4C4B-0841-8AD4-9DA200E8E903}"/>
              </a:ext>
            </a:extLst>
          </p:cNvPr>
          <p:cNvSpPr txBox="1"/>
          <p:nvPr/>
        </p:nvSpPr>
        <p:spPr>
          <a:xfrm>
            <a:off x="6488935" y="1553379"/>
            <a:ext cx="184731" cy="369332"/>
          </a:xfrm>
          <a:prstGeom prst="rect">
            <a:avLst/>
          </a:prstGeom>
          <a:noFill/>
        </p:spPr>
        <p:txBody>
          <a:bodyPr wrap="none" rtlCol="0">
            <a:spAutoFit/>
          </a:bodyPr>
          <a:lstStyle/>
          <a:p>
            <a:endParaRPr lang="en-US" dirty="0"/>
          </a:p>
        </p:txBody>
      </p:sp>
      <p:sp>
        <p:nvSpPr>
          <p:cNvPr id="38" name="Oval 37">
            <a:extLst>
              <a:ext uri="{FF2B5EF4-FFF2-40B4-BE49-F238E27FC236}">
                <a16:creationId xmlns:a16="http://schemas.microsoft.com/office/drawing/2014/main" id="{D26B4D8E-7F60-8B4A-914B-840F0EE943E7}"/>
              </a:ext>
            </a:extLst>
          </p:cNvPr>
          <p:cNvSpPr/>
          <p:nvPr/>
        </p:nvSpPr>
        <p:spPr>
          <a:xfrm>
            <a:off x="4503047" y="1115838"/>
            <a:ext cx="464840" cy="21556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14</a:t>
            </a:r>
          </a:p>
        </p:txBody>
      </p:sp>
      <p:sp>
        <p:nvSpPr>
          <p:cNvPr id="39" name="Oval 38">
            <a:extLst>
              <a:ext uri="{FF2B5EF4-FFF2-40B4-BE49-F238E27FC236}">
                <a16:creationId xmlns:a16="http://schemas.microsoft.com/office/drawing/2014/main" id="{C8D03368-1BE5-F740-9A8F-ECD36054BF26}"/>
              </a:ext>
            </a:extLst>
          </p:cNvPr>
          <p:cNvSpPr/>
          <p:nvPr/>
        </p:nvSpPr>
        <p:spPr>
          <a:xfrm>
            <a:off x="2439124" y="4330690"/>
            <a:ext cx="464840" cy="21556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15</a:t>
            </a:r>
          </a:p>
        </p:txBody>
      </p:sp>
      <p:sp>
        <p:nvSpPr>
          <p:cNvPr id="40" name="Rectangle 39">
            <a:extLst>
              <a:ext uri="{FF2B5EF4-FFF2-40B4-BE49-F238E27FC236}">
                <a16:creationId xmlns:a16="http://schemas.microsoft.com/office/drawing/2014/main" id="{A924293F-7949-4C42-89AC-AAECADEEEDC5}"/>
              </a:ext>
            </a:extLst>
          </p:cNvPr>
          <p:cNvSpPr/>
          <p:nvPr/>
        </p:nvSpPr>
        <p:spPr>
          <a:xfrm>
            <a:off x="2010560" y="5462609"/>
            <a:ext cx="1423402" cy="890294"/>
          </a:xfrm>
          <a:prstGeom prst="rect">
            <a:avLst/>
          </a:prstGeom>
          <a:noFill/>
          <a:ln w="28575">
            <a:solidFill>
              <a:srgbClr val="9328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PF 15.2 Enables inbound communication</a:t>
            </a:r>
          </a:p>
        </p:txBody>
      </p:sp>
      <p:sp>
        <p:nvSpPr>
          <p:cNvPr id="43" name="Rectangle 42">
            <a:extLst>
              <a:ext uri="{FF2B5EF4-FFF2-40B4-BE49-F238E27FC236}">
                <a16:creationId xmlns:a16="http://schemas.microsoft.com/office/drawing/2014/main" id="{BE86DB99-29FA-1E43-8447-7D0590C655F7}"/>
              </a:ext>
            </a:extLst>
          </p:cNvPr>
          <p:cNvSpPr/>
          <p:nvPr/>
        </p:nvSpPr>
        <p:spPr>
          <a:xfrm>
            <a:off x="4756562" y="2030495"/>
            <a:ext cx="1945912" cy="890294"/>
          </a:xfrm>
          <a:prstGeom prst="rect">
            <a:avLst/>
          </a:prstGeom>
          <a:noFill/>
          <a:ln w="28575">
            <a:solidFill>
              <a:srgbClr val="9328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PF 14.1 Communicates Internal Control Information</a:t>
            </a:r>
          </a:p>
        </p:txBody>
      </p:sp>
      <p:sp>
        <p:nvSpPr>
          <p:cNvPr id="26" name="Rectangle 25">
            <a:extLst>
              <a:ext uri="{FF2B5EF4-FFF2-40B4-BE49-F238E27FC236}">
                <a16:creationId xmlns:a16="http://schemas.microsoft.com/office/drawing/2014/main" id="{CBBC4667-37BD-CC4E-AEBC-DA90D634A690}"/>
              </a:ext>
            </a:extLst>
          </p:cNvPr>
          <p:cNvSpPr/>
          <p:nvPr/>
        </p:nvSpPr>
        <p:spPr>
          <a:xfrm>
            <a:off x="7194183" y="5483845"/>
            <a:ext cx="1731845" cy="890294"/>
          </a:xfrm>
          <a:prstGeom prst="rect">
            <a:avLst/>
          </a:prstGeom>
          <a:noFill/>
          <a:ln w="28575">
            <a:solidFill>
              <a:srgbClr val="9328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PF 15.5 Selects relevant method of communication</a:t>
            </a:r>
          </a:p>
        </p:txBody>
      </p:sp>
    </p:spTree>
    <p:extLst>
      <p:ext uri="{BB962C8B-B14F-4D97-AF65-F5344CB8AC3E}">
        <p14:creationId xmlns:p14="http://schemas.microsoft.com/office/powerpoint/2010/main" val="38578848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39049A67-0B19-9E4D-BBC1-A0F76BDA745C}"/>
              </a:ext>
            </a:extLst>
          </p:cNvPr>
          <p:cNvSpPr/>
          <p:nvPr/>
        </p:nvSpPr>
        <p:spPr>
          <a:xfrm>
            <a:off x="939800" y="204844"/>
            <a:ext cx="7264399" cy="616747"/>
          </a:xfrm>
          <a:prstGeom prst="rect">
            <a:avLst/>
          </a:prstGeom>
          <a:solidFill>
            <a:srgbClr val="40296A"/>
          </a:solidFill>
          <a:ln w="28575">
            <a:solidFill>
              <a:srgbClr val="6B74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bg1"/>
                </a:solidFill>
              </a:rPr>
              <a:t>The organization obtains or generates and uses relevant, quality information </a:t>
            </a:r>
            <a:br>
              <a:rPr lang="en-US" sz="1400" b="1" dirty="0">
                <a:solidFill>
                  <a:schemeClr val="bg1"/>
                </a:solidFill>
              </a:rPr>
            </a:br>
            <a:r>
              <a:rPr lang="en-US" sz="1400" b="1" dirty="0">
                <a:solidFill>
                  <a:schemeClr val="bg1"/>
                </a:solidFill>
              </a:rPr>
              <a:t>to support the functioning of internal control. </a:t>
            </a:r>
          </a:p>
        </p:txBody>
      </p:sp>
      <p:grpSp>
        <p:nvGrpSpPr>
          <p:cNvPr id="11" name="Group 10">
            <a:extLst>
              <a:ext uri="{FF2B5EF4-FFF2-40B4-BE49-F238E27FC236}">
                <a16:creationId xmlns:a16="http://schemas.microsoft.com/office/drawing/2014/main" id="{8E41657E-F1F4-FD44-8C85-3D972B263A6B}"/>
              </a:ext>
            </a:extLst>
          </p:cNvPr>
          <p:cNvGrpSpPr/>
          <p:nvPr/>
        </p:nvGrpSpPr>
        <p:grpSpPr>
          <a:xfrm>
            <a:off x="6804430" y="959652"/>
            <a:ext cx="2155865" cy="3587587"/>
            <a:chOff x="6804430" y="959652"/>
            <a:chExt cx="2155865" cy="3587587"/>
          </a:xfrm>
        </p:grpSpPr>
        <p:sp>
          <p:nvSpPr>
            <p:cNvPr id="23" name="Oval 22">
              <a:extLst>
                <a:ext uri="{FF2B5EF4-FFF2-40B4-BE49-F238E27FC236}">
                  <a16:creationId xmlns:a16="http://schemas.microsoft.com/office/drawing/2014/main" id="{A8E9530E-405F-FF44-A1A4-CA53A4D254C2}"/>
                </a:ext>
              </a:extLst>
            </p:cNvPr>
            <p:cNvSpPr/>
            <p:nvPr/>
          </p:nvSpPr>
          <p:spPr>
            <a:xfrm>
              <a:off x="6816891" y="959652"/>
              <a:ext cx="2130945" cy="1147060"/>
            </a:xfrm>
            <a:prstGeom prst="ellipse">
              <a:avLst/>
            </a:prstGeom>
            <a:gradFill flip="none" rotWithShape="1">
              <a:gsLst>
                <a:gs pos="0">
                  <a:srgbClr val="9B55CE">
                    <a:tint val="66000"/>
                    <a:satMod val="160000"/>
                  </a:srgbClr>
                </a:gs>
                <a:gs pos="0">
                  <a:srgbClr val="9B55CE">
                    <a:tint val="44500"/>
                    <a:satMod val="160000"/>
                  </a:srgbClr>
                </a:gs>
                <a:gs pos="100000">
                  <a:srgbClr val="9B55CE">
                    <a:tint val="23500"/>
                    <a:satMod val="160000"/>
                  </a:srgbClr>
                </a:gs>
              </a:gsLst>
              <a:lin ang="0" scaled="1"/>
              <a:tileRect/>
            </a:gra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b="1" dirty="0">
                  <a:solidFill>
                    <a:schemeClr val="tx1"/>
                  </a:solidFill>
                </a:rPr>
                <a:t>PF 13.4 Maintains quality throughout processing</a:t>
              </a:r>
            </a:p>
          </p:txBody>
        </p:sp>
        <p:sp>
          <p:nvSpPr>
            <p:cNvPr id="40" name="Rounded Rectangle 39">
              <a:extLst>
                <a:ext uri="{FF2B5EF4-FFF2-40B4-BE49-F238E27FC236}">
                  <a16:creationId xmlns:a16="http://schemas.microsoft.com/office/drawing/2014/main" id="{223FC121-3698-5C43-808E-B3EC7B2584F4}"/>
                </a:ext>
              </a:extLst>
            </p:cNvPr>
            <p:cNvSpPr/>
            <p:nvPr/>
          </p:nvSpPr>
          <p:spPr>
            <a:xfrm>
              <a:off x="6804430" y="2310760"/>
              <a:ext cx="2155865" cy="2236479"/>
            </a:xfrm>
            <a:prstGeom prst="roundRect">
              <a:avLst/>
            </a:prstGeom>
            <a:ln w="28575">
              <a:solidFill>
                <a:srgbClr val="40296A"/>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Information systems produce timely, current accurate, complete, accessible, protected, verified and retained information which is reviewed to assess its relevance in supporting internal control</a:t>
              </a:r>
            </a:p>
          </p:txBody>
        </p:sp>
      </p:grpSp>
      <p:grpSp>
        <p:nvGrpSpPr>
          <p:cNvPr id="12" name="Group 11">
            <a:extLst>
              <a:ext uri="{FF2B5EF4-FFF2-40B4-BE49-F238E27FC236}">
                <a16:creationId xmlns:a16="http://schemas.microsoft.com/office/drawing/2014/main" id="{45BCA304-6675-484C-A7A3-06AD4A343D3B}"/>
              </a:ext>
            </a:extLst>
          </p:cNvPr>
          <p:cNvGrpSpPr/>
          <p:nvPr/>
        </p:nvGrpSpPr>
        <p:grpSpPr>
          <a:xfrm>
            <a:off x="4462781" y="4044733"/>
            <a:ext cx="4552337" cy="2680896"/>
            <a:chOff x="4462781" y="4044733"/>
            <a:chExt cx="4552337" cy="2680896"/>
          </a:xfrm>
        </p:grpSpPr>
        <p:sp>
          <p:nvSpPr>
            <p:cNvPr id="24" name="Oval 23">
              <a:extLst>
                <a:ext uri="{FF2B5EF4-FFF2-40B4-BE49-F238E27FC236}">
                  <a16:creationId xmlns:a16="http://schemas.microsoft.com/office/drawing/2014/main" id="{C0564CE9-17DE-934E-B6B6-852FB273ECAB}"/>
                </a:ext>
              </a:extLst>
            </p:cNvPr>
            <p:cNvSpPr/>
            <p:nvPr/>
          </p:nvSpPr>
          <p:spPr>
            <a:xfrm>
              <a:off x="4731539" y="4044733"/>
              <a:ext cx="1791674" cy="1028066"/>
            </a:xfrm>
            <a:prstGeom prst="ellipse">
              <a:avLst/>
            </a:prstGeom>
            <a:gradFill flip="none" rotWithShape="1">
              <a:gsLst>
                <a:gs pos="0">
                  <a:srgbClr val="9B55CE">
                    <a:tint val="66000"/>
                    <a:satMod val="160000"/>
                  </a:srgbClr>
                </a:gs>
                <a:gs pos="0">
                  <a:srgbClr val="9B55CE">
                    <a:tint val="44500"/>
                    <a:satMod val="160000"/>
                  </a:srgbClr>
                </a:gs>
                <a:gs pos="100000">
                  <a:srgbClr val="9B55CE">
                    <a:tint val="23500"/>
                    <a:satMod val="160000"/>
                  </a:srgbClr>
                </a:gs>
              </a:gsLst>
              <a:lin ang="0" scaled="1"/>
              <a:tileRect/>
            </a:gra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b="1" dirty="0">
                  <a:solidFill>
                    <a:schemeClr val="tx1"/>
                  </a:solidFill>
                </a:rPr>
                <a:t>PF 13.5 Considers costs and benefits</a:t>
              </a:r>
            </a:p>
          </p:txBody>
        </p:sp>
        <p:sp>
          <p:nvSpPr>
            <p:cNvPr id="41" name="Rounded Rectangle 40">
              <a:extLst>
                <a:ext uri="{FF2B5EF4-FFF2-40B4-BE49-F238E27FC236}">
                  <a16:creationId xmlns:a16="http://schemas.microsoft.com/office/drawing/2014/main" id="{18F22FB8-B018-0F40-8AB2-5857ECE7D6C7}"/>
                </a:ext>
              </a:extLst>
            </p:cNvPr>
            <p:cNvSpPr/>
            <p:nvPr/>
          </p:nvSpPr>
          <p:spPr>
            <a:xfrm>
              <a:off x="4462781" y="5186764"/>
              <a:ext cx="2329190" cy="1538865"/>
            </a:xfrm>
            <a:prstGeom prst="roundRect">
              <a:avLst/>
            </a:prstGeom>
            <a:ln w="28575">
              <a:solidFill>
                <a:srgbClr val="40296A"/>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The nature quantity and precision of information communicated are commensurate with and support the achievement of objectives</a:t>
              </a:r>
            </a:p>
          </p:txBody>
        </p:sp>
        <p:sp>
          <p:nvSpPr>
            <p:cNvPr id="45" name="Rounded Rectangle 44">
              <a:extLst>
                <a:ext uri="{FF2B5EF4-FFF2-40B4-BE49-F238E27FC236}">
                  <a16:creationId xmlns:a16="http://schemas.microsoft.com/office/drawing/2014/main" id="{2E83FB66-A5CE-FC42-941D-F9462A6660BA}"/>
                </a:ext>
              </a:extLst>
            </p:cNvPr>
            <p:cNvSpPr/>
            <p:nvPr/>
          </p:nvSpPr>
          <p:spPr>
            <a:xfrm>
              <a:off x="7083645" y="5192620"/>
              <a:ext cx="1931472" cy="617157"/>
            </a:xfrm>
            <a:prstGeom prst="roundRect">
              <a:avLst/>
            </a:prstGeom>
            <a:ln w="28575">
              <a:solidFill>
                <a:srgbClr val="40296A"/>
              </a:solidFill>
              <a:prstDash val="sysDash"/>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Need to maintain the right balance</a:t>
              </a:r>
            </a:p>
          </p:txBody>
        </p:sp>
        <p:sp>
          <p:nvSpPr>
            <p:cNvPr id="46" name="Rounded Rectangle 45">
              <a:extLst>
                <a:ext uri="{FF2B5EF4-FFF2-40B4-BE49-F238E27FC236}">
                  <a16:creationId xmlns:a16="http://schemas.microsoft.com/office/drawing/2014/main" id="{6E65EE10-571D-8049-89BD-F49C8560B932}"/>
                </a:ext>
              </a:extLst>
            </p:cNvPr>
            <p:cNvSpPr/>
            <p:nvPr/>
          </p:nvSpPr>
          <p:spPr>
            <a:xfrm>
              <a:off x="7083646" y="5912591"/>
              <a:ext cx="1931472" cy="796164"/>
            </a:xfrm>
            <a:prstGeom prst="roundRect">
              <a:avLst/>
            </a:prstGeom>
            <a:ln w="28575">
              <a:solidFill>
                <a:srgbClr val="40296A"/>
              </a:solidFill>
              <a:prstDash val="sysDash"/>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Consider a mix of formal and informal ways to communicate</a:t>
              </a:r>
            </a:p>
          </p:txBody>
        </p:sp>
      </p:grpSp>
      <p:sp>
        <p:nvSpPr>
          <p:cNvPr id="55" name="Oval 54">
            <a:extLst>
              <a:ext uri="{FF2B5EF4-FFF2-40B4-BE49-F238E27FC236}">
                <a16:creationId xmlns:a16="http://schemas.microsoft.com/office/drawing/2014/main" id="{DB91D444-6902-D847-8D2C-B1F516F4C74C}"/>
              </a:ext>
            </a:extLst>
          </p:cNvPr>
          <p:cNvSpPr/>
          <p:nvPr/>
        </p:nvSpPr>
        <p:spPr>
          <a:xfrm>
            <a:off x="1051778" y="336809"/>
            <a:ext cx="486015" cy="35281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13</a:t>
            </a:r>
          </a:p>
        </p:txBody>
      </p:sp>
      <p:grpSp>
        <p:nvGrpSpPr>
          <p:cNvPr id="80" name="Group 79">
            <a:extLst>
              <a:ext uri="{FF2B5EF4-FFF2-40B4-BE49-F238E27FC236}">
                <a16:creationId xmlns:a16="http://schemas.microsoft.com/office/drawing/2014/main" id="{0E353F57-D809-DE44-81DC-BB5D246F6AFD}"/>
              </a:ext>
            </a:extLst>
          </p:cNvPr>
          <p:cNvGrpSpPr/>
          <p:nvPr/>
        </p:nvGrpSpPr>
        <p:grpSpPr>
          <a:xfrm>
            <a:off x="92688" y="1035560"/>
            <a:ext cx="6553838" cy="1209676"/>
            <a:chOff x="92688" y="1035560"/>
            <a:chExt cx="6553838" cy="1209676"/>
          </a:xfrm>
        </p:grpSpPr>
        <p:grpSp>
          <p:nvGrpSpPr>
            <p:cNvPr id="25" name="Group 24">
              <a:extLst>
                <a:ext uri="{FF2B5EF4-FFF2-40B4-BE49-F238E27FC236}">
                  <a16:creationId xmlns:a16="http://schemas.microsoft.com/office/drawing/2014/main" id="{A9350344-000A-C248-9BFC-6EA9D623F992}"/>
                </a:ext>
              </a:extLst>
            </p:cNvPr>
            <p:cNvGrpSpPr/>
            <p:nvPr/>
          </p:nvGrpSpPr>
          <p:grpSpPr>
            <a:xfrm>
              <a:off x="92688" y="1035560"/>
              <a:ext cx="6553838" cy="1209676"/>
              <a:chOff x="83959" y="1018694"/>
              <a:chExt cx="6553838" cy="1209676"/>
            </a:xfrm>
          </p:grpSpPr>
          <p:sp>
            <p:nvSpPr>
              <p:cNvPr id="20" name="Oval 19">
                <a:extLst>
                  <a:ext uri="{FF2B5EF4-FFF2-40B4-BE49-F238E27FC236}">
                    <a16:creationId xmlns:a16="http://schemas.microsoft.com/office/drawing/2014/main" id="{6E874B03-A900-D44F-B996-7F2D138B961B}"/>
                  </a:ext>
                </a:extLst>
              </p:cNvPr>
              <p:cNvSpPr/>
              <p:nvPr/>
            </p:nvSpPr>
            <p:spPr>
              <a:xfrm>
                <a:off x="83959" y="1018694"/>
                <a:ext cx="1833533" cy="1209676"/>
              </a:xfrm>
              <a:prstGeom prst="ellipse">
                <a:avLst/>
              </a:prstGeom>
              <a:gradFill flip="none" rotWithShape="1">
                <a:gsLst>
                  <a:gs pos="0">
                    <a:srgbClr val="9B55CE">
                      <a:tint val="66000"/>
                      <a:satMod val="160000"/>
                    </a:srgbClr>
                  </a:gs>
                  <a:gs pos="0">
                    <a:srgbClr val="9B55CE">
                      <a:tint val="44500"/>
                      <a:satMod val="160000"/>
                    </a:srgbClr>
                  </a:gs>
                  <a:gs pos="100000">
                    <a:srgbClr val="9B55CE">
                      <a:tint val="23500"/>
                      <a:satMod val="160000"/>
                    </a:srgbClr>
                  </a:gs>
                </a:gsLst>
                <a:lin ang="0" scaled="1"/>
                <a:tileRect/>
              </a:gra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b="1" dirty="0">
                    <a:solidFill>
                      <a:schemeClr val="tx1"/>
                    </a:solidFill>
                  </a:rPr>
                  <a:t>PF 13.1 Identifies information requirements</a:t>
                </a:r>
              </a:p>
            </p:txBody>
          </p:sp>
          <p:sp>
            <p:nvSpPr>
              <p:cNvPr id="42" name="Rounded Rectangle 41">
                <a:extLst>
                  <a:ext uri="{FF2B5EF4-FFF2-40B4-BE49-F238E27FC236}">
                    <a16:creationId xmlns:a16="http://schemas.microsoft.com/office/drawing/2014/main" id="{DCF6F84D-195C-8643-95F9-84D6A6D6C7C2}"/>
                  </a:ext>
                </a:extLst>
              </p:cNvPr>
              <p:cNvSpPr/>
              <p:nvPr/>
            </p:nvSpPr>
            <p:spPr>
              <a:xfrm>
                <a:off x="2044369" y="1032887"/>
                <a:ext cx="2207167" cy="1183030"/>
              </a:xfrm>
              <a:prstGeom prst="roundRect">
                <a:avLst/>
              </a:prstGeom>
              <a:ln w="28575">
                <a:solidFill>
                  <a:srgbClr val="40296A"/>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A process is in place to identify the information required and expected to support the functioning on internal control</a:t>
                </a:r>
              </a:p>
            </p:txBody>
          </p:sp>
          <p:sp>
            <p:nvSpPr>
              <p:cNvPr id="47" name="Rounded Rectangle 46">
                <a:extLst>
                  <a:ext uri="{FF2B5EF4-FFF2-40B4-BE49-F238E27FC236}">
                    <a16:creationId xmlns:a16="http://schemas.microsoft.com/office/drawing/2014/main" id="{2B2940CD-FA54-0947-AB49-AE38FF0ED204}"/>
                  </a:ext>
                </a:extLst>
              </p:cNvPr>
              <p:cNvSpPr/>
              <p:nvPr/>
            </p:nvSpPr>
            <p:spPr>
              <a:xfrm>
                <a:off x="4430630" y="1051620"/>
                <a:ext cx="2207167" cy="1145563"/>
              </a:xfrm>
              <a:prstGeom prst="roundRect">
                <a:avLst/>
              </a:prstGeom>
              <a:ln w="28575">
                <a:solidFill>
                  <a:srgbClr val="40296A"/>
                </a:solidFill>
                <a:prstDash val="sysDash"/>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b="1" dirty="0"/>
                  <a:t>Communication </a:t>
                </a:r>
                <a:r>
                  <a:rPr lang="en-US" sz="1400" dirty="0"/>
                  <a:t>is the continual iterative process of providing, sharing an obtaining necessary information </a:t>
                </a:r>
              </a:p>
            </p:txBody>
          </p:sp>
        </p:grpSp>
        <p:cxnSp>
          <p:nvCxnSpPr>
            <p:cNvPr id="32" name="Straight Arrow Connector 31">
              <a:extLst>
                <a:ext uri="{FF2B5EF4-FFF2-40B4-BE49-F238E27FC236}">
                  <a16:creationId xmlns:a16="http://schemas.microsoft.com/office/drawing/2014/main" id="{5E3C7803-423C-A543-98D7-5013955C09B8}"/>
                </a:ext>
              </a:extLst>
            </p:cNvPr>
            <p:cNvCxnSpPr>
              <a:cxnSpLocks/>
            </p:cNvCxnSpPr>
            <p:nvPr/>
          </p:nvCxnSpPr>
          <p:spPr>
            <a:xfrm>
              <a:off x="1921246" y="1640398"/>
              <a:ext cx="126877" cy="870"/>
            </a:xfrm>
            <a:prstGeom prst="straightConnector1">
              <a:avLst/>
            </a:prstGeom>
            <a:ln>
              <a:solidFill>
                <a:srgbClr val="40296A"/>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263D3F27-2FD1-5342-94C0-EC2D6D7D8223}"/>
                </a:ext>
              </a:extLst>
            </p:cNvPr>
            <p:cNvCxnSpPr>
              <a:stCxn id="42" idx="3"/>
              <a:endCxn id="47" idx="1"/>
            </p:cNvCxnSpPr>
            <p:nvPr/>
          </p:nvCxnSpPr>
          <p:spPr>
            <a:xfrm>
              <a:off x="4260265" y="1641268"/>
              <a:ext cx="179094" cy="0"/>
            </a:xfrm>
            <a:prstGeom prst="straightConnector1">
              <a:avLst/>
            </a:prstGeom>
            <a:ln>
              <a:solidFill>
                <a:srgbClr val="40296A"/>
              </a:solidFill>
              <a:tailEnd type="triangle"/>
            </a:ln>
          </p:spPr>
          <p:style>
            <a:lnRef idx="1">
              <a:schemeClr val="accent1"/>
            </a:lnRef>
            <a:fillRef idx="0">
              <a:schemeClr val="accent1"/>
            </a:fillRef>
            <a:effectRef idx="0">
              <a:schemeClr val="accent1"/>
            </a:effectRef>
            <a:fontRef idx="minor">
              <a:schemeClr val="tx1"/>
            </a:fontRef>
          </p:style>
        </p:cxnSp>
      </p:grpSp>
      <p:grpSp>
        <p:nvGrpSpPr>
          <p:cNvPr id="78" name="Group 77">
            <a:extLst>
              <a:ext uri="{FF2B5EF4-FFF2-40B4-BE49-F238E27FC236}">
                <a16:creationId xmlns:a16="http://schemas.microsoft.com/office/drawing/2014/main" id="{2A31388B-CF09-E746-A519-5167ACBBB597}"/>
              </a:ext>
            </a:extLst>
          </p:cNvPr>
          <p:cNvGrpSpPr/>
          <p:nvPr/>
        </p:nvGrpSpPr>
        <p:grpSpPr>
          <a:xfrm>
            <a:off x="196164" y="2336264"/>
            <a:ext cx="6532420" cy="1594504"/>
            <a:chOff x="196164" y="2336264"/>
            <a:chExt cx="6532420" cy="1594504"/>
          </a:xfrm>
        </p:grpSpPr>
        <p:grpSp>
          <p:nvGrpSpPr>
            <p:cNvPr id="18" name="Group 17">
              <a:extLst>
                <a:ext uri="{FF2B5EF4-FFF2-40B4-BE49-F238E27FC236}">
                  <a16:creationId xmlns:a16="http://schemas.microsoft.com/office/drawing/2014/main" id="{B66F8C68-C663-4D44-AB74-D092958274C7}"/>
                </a:ext>
              </a:extLst>
            </p:cNvPr>
            <p:cNvGrpSpPr/>
            <p:nvPr/>
          </p:nvGrpSpPr>
          <p:grpSpPr>
            <a:xfrm>
              <a:off x="196164" y="2336264"/>
              <a:ext cx="6532420" cy="1594504"/>
              <a:chOff x="2457" y="2348494"/>
              <a:chExt cx="6532420" cy="1594504"/>
            </a:xfrm>
          </p:grpSpPr>
          <p:sp>
            <p:nvSpPr>
              <p:cNvPr id="22" name="Oval 21">
                <a:extLst>
                  <a:ext uri="{FF2B5EF4-FFF2-40B4-BE49-F238E27FC236}">
                    <a16:creationId xmlns:a16="http://schemas.microsoft.com/office/drawing/2014/main" id="{6ADC24A6-09EE-BD4B-B5F4-57D572FAA00D}"/>
                  </a:ext>
                </a:extLst>
              </p:cNvPr>
              <p:cNvSpPr/>
              <p:nvPr/>
            </p:nvSpPr>
            <p:spPr>
              <a:xfrm>
                <a:off x="2457" y="2551691"/>
                <a:ext cx="1891997" cy="1304877"/>
              </a:xfrm>
              <a:prstGeom prst="ellipse">
                <a:avLst/>
              </a:prstGeom>
              <a:gradFill flip="none" rotWithShape="1">
                <a:gsLst>
                  <a:gs pos="0">
                    <a:srgbClr val="9B55CE">
                      <a:tint val="66000"/>
                      <a:satMod val="160000"/>
                    </a:srgbClr>
                  </a:gs>
                  <a:gs pos="0">
                    <a:srgbClr val="9B55CE">
                      <a:tint val="44500"/>
                      <a:satMod val="160000"/>
                    </a:srgbClr>
                  </a:gs>
                  <a:gs pos="100000">
                    <a:srgbClr val="9B55CE">
                      <a:tint val="23500"/>
                      <a:satMod val="160000"/>
                    </a:srgbClr>
                  </a:gs>
                </a:gsLst>
                <a:lin ang="0" scaled="1"/>
                <a:tileRect/>
              </a:gra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b="1" dirty="0">
                    <a:solidFill>
                      <a:schemeClr val="tx1"/>
                    </a:solidFill>
                  </a:rPr>
                  <a:t>PF 13.3 Processes relevant data into information</a:t>
                </a:r>
              </a:p>
            </p:txBody>
          </p:sp>
          <p:sp>
            <p:nvSpPr>
              <p:cNvPr id="60" name="Rounded Rectangle 59">
                <a:extLst>
                  <a:ext uri="{FF2B5EF4-FFF2-40B4-BE49-F238E27FC236}">
                    <a16:creationId xmlns:a16="http://schemas.microsoft.com/office/drawing/2014/main" id="{85AEF29F-EDBA-C142-B94D-1C6A87719F44}"/>
                  </a:ext>
                </a:extLst>
              </p:cNvPr>
              <p:cNvSpPr/>
              <p:nvPr/>
            </p:nvSpPr>
            <p:spPr>
              <a:xfrm>
                <a:off x="2058346" y="3384262"/>
                <a:ext cx="4474522" cy="558736"/>
              </a:xfrm>
              <a:prstGeom prst="roundRect">
                <a:avLst/>
              </a:prstGeom>
              <a:ln w="28575">
                <a:solidFill>
                  <a:srgbClr val="40296A"/>
                </a:solidFill>
                <a:prstDash val="sysDash"/>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b="1" dirty="0"/>
                  <a:t>Information</a:t>
                </a:r>
                <a:r>
                  <a:rPr lang="en-US" sz="1400" dirty="0"/>
                  <a:t> is the data that is combined and summarized based on relevance to information requirements</a:t>
                </a:r>
              </a:p>
            </p:txBody>
          </p:sp>
          <p:sp>
            <p:nvSpPr>
              <p:cNvPr id="62" name="Rounded Rectangle 61">
                <a:extLst>
                  <a:ext uri="{FF2B5EF4-FFF2-40B4-BE49-F238E27FC236}">
                    <a16:creationId xmlns:a16="http://schemas.microsoft.com/office/drawing/2014/main" id="{7C283ED1-2D1C-BC40-A9C2-BB222668DF0F}"/>
                  </a:ext>
                </a:extLst>
              </p:cNvPr>
              <p:cNvSpPr/>
              <p:nvPr/>
            </p:nvSpPr>
            <p:spPr>
              <a:xfrm>
                <a:off x="2026317" y="2348494"/>
                <a:ext cx="1888373" cy="901741"/>
              </a:xfrm>
              <a:prstGeom prst="roundRect">
                <a:avLst/>
              </a:prstGeom>
              <a:ln w="28575">
                <a:solidFill>
                  <a:srgbClr val="40296A"/>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Information systems process and transform data into information</a:t>
                </a:r>
              </a:p>
            </p:txBody>
          </p:sp>
          <p:sp>
            <p:nvSpPr>
              <p:cNvPr id="64" name="Rounded Rectangle 63">
                <a:extLst>
                  <a:ext uri="{FF2B5EF4-FFF2-40B4-BE49-F238E27FC236}">
                    <a16:creationId xmlns:a16="http://schemas.microsoft.com/office/drawing/2014/main" id="{A0FF5312-8882-1341-B827-B8B8A8260291}"/>
                  </a:ext>
                </a:extLst>
              </p:cNvPr>
              <p:cNvSpPr/>
              <p:nvPr/>
            </p:nvSpPr>
            <p:spPr>
              <a:xfrm>
                <a:off x="4105973" y="2348495"/>
                <a:ext cx="2428904" cy="901741"/>
              </a:xfrm>
              <a:prstGeom prst="roundRect">
                <a:avLst/>
              </a:prstGeom>
              <a:ln w="28575">
                <a:solidFill>
                  <a:srgbClr val="40296A"/>
                </a:solidFill>
                <a:prstDash val="sysDash"/>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b="1" dirty="0"/>
                  <a:t>Information systems </a:t>
                </a:r>
                <a:r>
                  <a:rPr lang="en-US" sz="1400" dirty="0"/>
                  <a:t>encompass a combination of people, processes, data and technology</a:t>
                </a:r>
              </a:p>
            </p:txBody>
          </p:sp>
        </p:grpSp>
        <p:cxnSp>
          <p:nvCxnSpPr>
            <p:cNvPr id="37" name="Straight Arrow Connector 36">
              <a:extLst>
                <a:ext uri="{FF2B5EF4-FFF2-40B4-BE49-F238E27FC236}">
                  <a16:creationId xmlns:a16="http://schemas.microsoft.com/office/drawing/2014/main" id="{FADA6F0B-B161-C042-A9B9-B576FF928B7E}"/>
                </a:ext>
              </a:extLst>
            </p:cNvPr>
            <p:cNvCxnSpPr>
              <a:cxnSpLocks/>
            </p:cNvCxnSpPr>
            <p:nvPr/>
          </p:nvCxnSpPr>
          <p:spPr>
            <a:xfrm>
              <a:off x="1646209" y="2641545"/>
              <a:ext cx="564480" cy="0"/>
            </a:xfrm>
            <a:prstGeom prst="straightConnector1">
              <a:avLst/>
            </a:prstGeom>
            <a:ln>
              <a:solidFill>
                <a:srgbClr val="40296A"/>
              </a:solidFill>
              <a:tailEnd type="triangle"/>
            </a:ln>
          </p:spPr>
          <p:style>
            <a:lnRef idx="1">
              <a:schemeClr val="accent1"/>
            </a:lnRef>
            <a:fillRef idx="0">
              <a:schemeClr val="accent1"/>
            </a:fillRef>
            <a:effectRef idx="0">
              <a:schemeClr val="accent1"/>
            </a:effectRef>
            <a:fontRef idx="minor">
              <a:schemeClr val="tx1"/>
            </a:fontRef>
          </p:style>
        </p:cxnSp>
        <p:cxnSp>
          <p:nvCxnSpPr>
            <p:cNvPr id="73" name="Straight Arrow Connector 72">
              <a:extLst>
                <a:ext uri="{FF2B5EF4-FFF2-40B4-BE49-F238E27FC236}">
                  <a16:creationId xmlns:a16="http://schemas.microsoft.com/office/drawing/2014/main" id="{4503A031-BBBC-9549-8A1E-813B4D79CA83}"/>
                </a:ext>
              </a:extLst>
            </p:cNvPr>
            <p:cNvCxnSpPr>
              <a:stCxn id="62" idx="3"/>
              <a:endCxn id="64" idx="1"/>
            </p:cNvCxnSpPr>
            <p:nvPr/>
          </p:nvCxnSpPr>
          <p:spPr>
            <a:xfrm>
              <a:off x="4108397" y="2787135"/>
              <a:ext cx="191283" cy="1"/>
            </a:xfrm>
            <a:prstGeom prst="straightConnector1">
              <a:avLst/>
            </a:prstGeom>
            <a:ln>
              <a:solidFill>
                <a:srgbClr val="40296A"/>
              </a:solidFill>
              <a:tailEnd type="triangle"/>
            </a:ln>
          </p:spPr>
          <p:style>
            <a:lnRef idx="1">
              <a:schemeClr val="accent1"/>
            </a:lnRef>
            <a:fillRef idx="0">
              <a:schemeClr val="accent1"/>
            </a:fillRef>
            <a:effectRef idx="0">
              <a:schemeClr val="accent1"/>
            </a:effectRef>
            <a:fontRef idx="minor">
              <a:schemeClr val="tx1"/>
            </a:fontRef>
          </p:style>
        </p:cxnSp>
        <p:cxnSp>
          <p:nvCxnSpPr>
            <p:cNvPr id="76" name="Straight Arrow Connector 75">
              <a:extLst>
                <a:ext uri="{FF2B5EF4-FFF2-40B4-BE49-F238E27FC236}">
                  <a16:creationId xmlns:a16="http://schemas.microsoft.com/office/drawing/2014/main" id="{C0FA1B12-1F58-5E47-B7D2-30B463D164C5}"/>
                </a:ext>
              </a:extLst>
            </p:cNvPr>
            <p:cNvCxnSpPr>
              <a:stCxn id="62" idx="2"/>
            </p:cNvCxnSpPr>
            <p:nvPr/>
          </p:nvCxnSpPr>
          <p:spPr>
            <a:xfrm flipH="1">
              <a:off x="3164210" y="3238005"/>
              <a:ext cx="1" cy="121898"/>
            </a:xfrm>
            <a:prstGeom prst="straightConnector1">
              <a:avLst/>
            </a:prstGeom>
            <a:ln>
              <a:solidFill>
                <a:srgbClr val="40296A"/>
              </a:solidFill>
              <a:tailEnd type="triangle"/>
            </a:ln>
          </p:spPr>
          <p:style>
            <a:lnRef idx="1">
              <a:schemeClr val="accent1"/>
            </a:lnRef>
            <a:fillRef idx="0">
              <a:schemeClr val="accent1"/>
            </a:fillRef>
            <a:effectRef idx="0">
              <a:schemeClr val="accent1"/>
            </a:effectRef>
            <a:fontRef idx="minor">
              <a:schemeClr val="tx1"/>
            </a:fontRef>
          </p:style>
        </p:cxnSp>
      </p:grpSp>
      <p:grpSp>
        <p:nvGrpSpPr>
          <p:cNvPr id="90" name="Group 89">
            <a:extLst>
              <a:ext uri="{FF2B5EF4-FFF2-40B4-BE49-F238E27FC236}">
                <a16:creationId xmlns:a16="http://schemas.microsoft.com/office/drawing/2014/main" id="{683AE965-3A21-9F43-AA06-48E89D55F105}"/>
              </a:ext>
            </a:extLst>
          </p:cNvPr>
          <p:cNvGrpSpPr/>
          <p:nvPr/>
        </p:nvGrpSpPr>
        <p:grpSpPr>
          <a:xfrm>
            <a:off x="92688" y="4095453"/>
            <a:ext cx="3819532" cy="2630176"/>
            <a:chOff x="92688" y="4095453"/>
            <a:chExt cx="3819532" cy="2630176"/>
          </a:xfrm>
        </p:grpSpPr>
        <p:grpSp>
          <p:nvGrpSpPr>
            <p:cNvPr id="16" name="Group 15">
              <a:extLst>
                <a:ext uri="{FF2B5EF4-FFF2-40B4-BE49-F238E27FC236}">
                  <a16:creationId xmlns:a16="http://schemas.microsoft.com/office/drawing/2014/main" id="{CE8983E5-45CC-9F4E-8045-45BD673484D5}"/>
                </a:ext>
              </a:extLst>
            </p:cNvPr>
            <p:cNvGrpSpPr/>
            <p:nvPr/>
          </p:nvGrpSpPr>
          <p:grpSpPr>
            <a:xfrm>
              <a:off x="92688" y="4095453"/>
              <a:ext cx="3819532" cy="2630176"/>
              <a:chOff x="95158" y="4095454"/>
              <a:chExt cx="3819532" cy="2630176"/>
            </a:xfrm>
          </p:grpSpPr>
          <p:sp>
            <p:nvSpPr>
              <p:cNvPr id="21" name="Oval 20">
                <a:extLst>
                  <a:ext uri="{FF2B5EF4-FFF2-40B4-BE49-F238E27FC236}">
                    <a16:creationId xmlns:a16="http://schemas.microsoft.com/office/drawing/2014/main" id="{BEFD44D4-92FF-CA4D-BF8B-F009E3A015B0}"/>
                  </a:ext>
                </a:extLst>
              </p:cNvPr>
              <p:cNvSpPr/>
              <p:nvPr/>
            </p:nvSpPr>
            <p:spPr>
              <a:xfrm>
                <a:off x="725063" y="4095454"/>
                <a:ext cx="2548473" cy="1017270"/>
              </a:xfrm>
              <a:prstGeom prst="ellipse">
                <a:avLst/>
              </a:prstGeom>
              <a:gradFill flip="none" rotWithShape="1">
                <a:gsLst>
                  <a:gs pos="0">
                    <a:srgbClr val="9B55CE">
                      <a:tint val="66000"/>
                      <a:satMod val="160000"/>
                    </a:srgbClr>
                  </a:gs>
                  <a:gs pos="0">
                    <a:srgbClr val="9B55CE">
                      <a:tint val="44500"/>
                      <a:satMod val="160000"/>
                    </a:srgbClr>
                  </a:gs>
                  <a:gs pos="100000">
                    <a:srgbClr val="9B55CE">
                      <a:tint val="23500"/>
                      <a:satMod val="160000"/>
                    </a:srgbClr>
                  </a:gs>
                </a:gsLst>
                <a:lin ang="0" scaled="1"/>
                <a:tileRect/>
              </a:gra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b="1" dirty="0">
                    <a:solidFill>
                      <a:schemeClr val="tx1"/>
                    </a:solidFill>
                  </a:rPr>
                  <a:t>PF 13.2 Captures internal and external sources of data</a:t>
                </a:r>
              </a:p>
            </p:txBody>
          </p:sp>
          <p:sp>
            <p:nvSpPr>
              <p:cNvPr id="28" name="Rounded Rectangle 27">
                <a:extLst>
                  <a:ext uri="{FF2B5EF4-FFF2-40B4-BE49-F238E27FC236}">
                    <a16:creationId xmlns:a16="http://schemas.microsoft.com/office/drawing/2014/main" id="{1717A05D-575C-6D4B-91A5-A226ED3042B0}"/>
                  </a:ext>
                </a:extLst>
              </p:cNvPr>
              <p:cNvSpPr/>
              <p:nvPr/>
            </p:nvSpPr>
            <p:spPr>
              <a:xfrm>
                <a:off x="95158" y="5228388"/>
                <a:ext cx="1807785" cy="1497242"/>
              </a:xfrm>
              <a:prstGeom prst="roundRect">
                <a:avLst/>
              </a:prstGeom>
              <a:ln w="28575">
                <a:solidFill>
                  <a:srgbClr val="40296A"/>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b="1" dirty="0"/>
                  <a:t>Internal Sources </a:t>
                </a:r>
                <a:r>
                  <a:rPr lang="en-US" sz="1400" dirty="0"/>
                  <a:t>include:</a:t>
                </a:r>
              </a:p>
              <a:p>
                <a:pPr algn="ctr"/>
                <a:r>
                  <a:rPr lang="en-US" sz="1400" dirty="0"/>
                  <a:t>Email, data analytics, financial reports, budget implementation reports </a:t>
                </a:r>
              </a:p>
            </p:txBody>
          </p:sp>
          <p:sp>
            <p:nvSpPr>
              <p:cNvPr id="66" name="Rounded Rectangle 65">
                <a:extLst>
                  <a:ext uri="{FF2B5EF4-FFF2-40B4-BE49-F238E27FC236}">
                    <a16:creationId xmlns:a16="http://schemas.microsoft.com/office/drawing/2014/main" id="{98533914-6FA5-384C-8CD0-A47C97FE45C4}"/>
                  </a:ext>
                </a:extLst>
              </p:cNvPr>
              <p:cNvSpPr/>
              <p:nvPr/>
            </p:nvSpPr>
            <p:spPr>
              <a:xfrm>
                <a:off x="2060355" y="5234622"/>
                <a:ext cx="1854335" cy="1491008"/>
              </a:xfrm>
              <a:prstGeom prst="roundRect">
                <a:avLst/>
              </a:prstGeom>
              <a:ln w="28575">
                <a:solidFill>
                  <a:srgbClr val="40296A"/>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b="1" dirty="0"/>
                  <a:t>External Sources </a:t>
                </a:r>
                <a:r>
                  <a:rPr lang="en-US" sz="1400" dirty="0"/>
                  <a:t>include:</a:t>
                </a:r>
              </a:p>
              <a:p>
                <a:pPr algn="ctr"/>
                <a:r>
                  <a:rPr lang="en-US" sz="1400" dirty="0"/>
                  <a:t>Parliamentary debates; survey results, international agreements. </a:t>
                </a:r>
                <a:r>
                  <a:rPr lang="en-US" sz="1400" dirty="0" err="1"/>
                  <a:t>etc</a:t>
                </a:r>
                <a:endParaRPr lang="en-US" sz="1400" dirty="0"/>
              </a:p>
            </p:txBody>
          </p:sp>
        </p:grpSp>
        <p:cxnSp>
          <p:nvCxnSpPr>
            <p:cNvPr id="83" name="Straight Arrow Connector 82">
              <a:extLst>
                <a:ext uri="{FF2B5EF4-FFF2-40B4-BE49-F238E27FC236}">
                  <a16:creationId xmlns:a16="http://schemas.microsoft.com/office/drawing/2014/main" id="{0C01572C-B320-3242-B57F-FDC9D5BB3198}"/>
                </a:ext>
              </a:extLst>
            </p:cNvPr>
            <p:cNvCxnSpPr>
              <a:stCxn id="21" idx="3"/>
              <a:endCxn id="28" idx="0"/>
            </p:cNvCxnSpPr>
            <p:nvPr/>
          </p:nvCxnSpPr>
          <p:spPr>
            <a:xfrm flipH="1">
              <a:off x="996581" y="4963747"/>
              <a:ext cx="99227" cy="264640"/>
            </a:xfrm>
            <a:prstGeom prst="straightConnector1">
              <a:avLst/>
            </a:prstGeom>
            <a:ln>
              <a:solidFill>
                <a:srgbClr val="40296A"/>
              </a:solidFill>
              <a:tailEnd type="triangle"/>
            </a:ln>
          </p:spPr>
          <p:style>
            <a:lnRef idx="1">
              <a:schemeClr val="accent1"/>
            </a:lnRef>
            <a:fillRef idx="0">
              <a:schemeClr val="accent1"/>
            </a:fillRef>
            <a:effectRef idx="0">
              <a:schemeClr val="accent1"/>
            </a:effectRef>
            <a:fontRef idx="minor">
              <a:schemeClr val="tx1"/>
            </a:fontRef>
          </p:style>
        </p:cxnSp>
        <p:cxnSp>
          <p:nvCxnSpPr>
            <p:cNvPr id="86" name="Straight Arrow Connector 85">
              <a:extLst>
                <a:ext uri="{FF2B5EF4-FFF2-40B4-BE49-F238E27FC236}">
                  <a16:creationId xmlns:a16="http://schemas.microsoft.com/office/drawing/2014/main" id="{F3496513-55A5-524F-A793-134FAAD06E8D}"/>
                </a:ext>
              </a:extLst>
            </p:cNvPr>
            <p:cNvCxnSpPr>
              <a:cxnSpLocks/>
              <a:stCxn id="21" idx="5"/>
            </p:cNvCxnSpPr>
            <p:nvPr/>
          </p:nvCxnSpPr>
          <p:spPr>
            <a:xfrm>
              <a:off x="2897851" y="4963747"/>
              <a:ext cx="90251" cy="284413"/>
            </a:xfrm>
            <a:prstGeom prst="straightConnector1">
              <a:avLst/>
            </a:prstGeom>
            <a:ln>
              <a:solidFill>
                <a:srgbClr val="40296A"/>
              </a:solidFill>
              <a:tailEnd type="triangle"/>
            </a:ln>
          </p:spPr>
          <p:style>
            <a:lnRef idx="1">
              <a:schemeClr val="accent1"/>
            </a:lnRef>
            <a:fillRef idx="0">
              <a:schemeClr val="accent1"/>
            </a:fillRef>
            <a:effectRef idx="0">
              <a:schemeClr val="accent1"/>
            </a:effectRef>
            <a:fontRef idx="minor">
              <a:schemeClr val="tx1"/>
            </a:fontRef>
          </p:style>
        </p:cxnSp>
      </p:grpSp>
      <p:cxnSp>
        <p:nvCxnSpPr>
          <p:cNvPr id="92" name="Straight Arrow Connector 91">
            <a:extLst>
              <a:ext uri="{FF2B5EF4-FFF2-40B4-BE49-F238E27FC236}">
                <a16:creationId xmlns:a16="http://schemas.microsoft.com/office/drawing/2014/main" id="{0C4BFF92-6044-6842-BA4E-9F4BE14E4ECC}"/>
              </a:ext>
            </a:extLst>
          </p:cNvPr>
          <p:cNvCxnSpPr>
            <a:stCxn id="24" idx="4"/>
            <a:endCxn id="41" idx="0"/>
          </p:cNvCxnSpPr>
          <p:nvPr/>
        </p:nvCxnSpPr>
        <p:spPr>
          <a:xfrm>
            <a:off x="5627376" y="5072799"/>
            <a:ext cx="0" cy="1139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5" name="Straight Arrow Connector 94">
            <a:extLst>
              <a:ext uri="{FF2B5EF4-FFF2-40B4-BE49-F238E27FC236}">
                <a16:creationId xmlns:a16="http://schemas.microsoft.com/office/drawing/2014/main" id="{0879BA62-0334-4845-A538-2CE8C32C1A1D}"/>
              </a:ext>
            </a:extLst>
          </p:cNvPr>
          <p:cNvCxnSpPr>
            <a:stCxn id="41" idx="3"/>
            <a:endCxn id="45" idx="1"/>
          </p:cNvCxnSpPr>
          <p:nvPr/>
        </p:nvCxnSpPr>
        <p:spPr>
          <a:xfrm flipV="1">
            <a:off x="6791971" y="5501199"/>
            <a:ext cx="291674" cy="454998"/>
          </a:xfrm>
          <a:prstGeom prst="straightConnector1">
            <a:avLst/>
          </a:prstGeom>
          <a:ln>
            <a:solidFill>
              <a:srgbClr val="40296A"/>
            </a:solidFill>
            <a:tailEnd type="triangle"/>
          </a:ln>
        </p:spPr>
        <p:style>
          <a:lnRef idx="1">
            <a:schemeClr val="accent1"/>
          </a:lnRef>
          <a:fillRef idx="0">
            <a:schemeClr val="accent1"/>
          </a:fillRef>
          <a:effectRef idx="0">
            <a:schemeClr val="accent1"/>
          </a:effectRef>
          <a:fontRef idx="minor">
            <a:schemeClr val="tx1"/>
          </a:fontRef>
        </p:style>
      </p:cxnSp>
      <p:cxnSp>
        <p:nvCxnSpPr>
          <p:cNvPr id="97" name="Straight Arrow Connector 96">
            <a:extLst>
              <a:ext uri="{FF2B5EF4-FFF2-40B4-BE49-F238E27FC236}">
                <a16:creationId xmlns:a16="http://schemas.microsoft.com/office/drawing/2014/main" id="{C7FE7D8D-7E1A-5846-93B5-B85341847C19}"/>
              </a:ext>
            </a:extLst>
          </p:cNvPr>
          <p:cNvCxnSpPr>
            <a:stCxn id="41" idx="3"/>
            <a:endCxn id="46" idx="1"/>
          </p:cNvCxnSpPr>
          <p:nvPr/>
        </p:nvCxnSpPr>
        <p:spPr>
          <a:xfrm>
            <a:off x="6791971" y="5956197"/>
            <a:ext cx="291675" cy="354476"/>
          </a:xfrm>
          <a:prstGeom prst="straightConnector1">
            <a:avLst/>
          </a:prstGeom>
          <a:ln>
            <a:solidFill>
              <a:srgbClr val="40296A"/>
            </a:solidFill>
            <a:tailEnd type="triangle"/>
          </a:ln>
        </p:spPr>
        <p:style>
          <a:lnRef idx="1">
            <a:schemeClr val="accent1"/>
          </a:lnRef>
          <a:fillRef idx="0">
            <a:schemeClr val="accent1"/>
          </a:fillRef>
          <a:effectRef idx="0">
            <a:schemeClr val="accent1"/>
          </a:effectRef>
          <a:fontRef idx="minor">
            <a:schemeClr val="tx1"/>
          </a:fontRef>
        </p:style>
      </p:cxnSp>
      <p:cxnSp>
        <p:nvCxnSpPr>
          <p:cNvPr id="99" name="Straight Arrow Connector 98">
            <a:extLst>
              <a:ext uri="{FF2B5EF4-FFF2-40B4-BE49-F238E27FC236}">
                <a16:creationId xmlns:a16="http://schemas.microsoft.com/office/drawing/2014/main" id="{FCE3520C-DC15-B84F-BFFB-152D570C732B}"/>
              </a:ext>
            </a:extLst>
          </p:cNvPr>
          <p:cNvCxnSpPr>
            <a:stCxn id="23" idx="4"/>
            <a:endCxn id="40" idx="0"/>
          </p:cNvCxnSpPr>
          <p:nvPr/>
        </p:nvCxnSpPr>
        <p:spPr>
          <a:xfrm flipH="1">
            <a:off x="7882363" y="2106712"/>
            <a:ext cx="1" cy="204048"/>
          </a:xfrm>
          <a:prstGeom prst="straightConnector1">
            <a:avLst/>
          </a:prstGeom>
          <a:ln>
            <a:solidFill>
              <a:srgbClr val="40296A"/>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845828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Oval 19">
            <a:extLst>
              <a:ext uri="{FF2B5EF4-FFF2-40B4-BE49-F238E27FC236}">
                <a16:creationId xmlns:a16="http://schemas.microsoft.com/office/drawing/2014/main" id="{6E874B03-A900-D44F-B996-7F2D138B961B}"/>
              </a:ext>
            </a:extLst>
          </p:cNvPr>
          <p:cNvSpPr/>
          <p:nvPr/>
        </p:nvSpPr>
        <p:spPr>
          <a:xfrm>
            <a:off x="113850" y="862743"/>
            <a:ext cx="2155865" cy="1209676"/>
          </a:xfrm>
          <a:prstGeom prst="ellipse">
            <a:avLst/>
          </a:prstGeom>
          <a:gradFill flip="none" rotWithShape="1">
            <a:gsLst>
              <a:gs pos="0">
                <a:srgbClr val="9B55CE">
                  <a:tint val="66000"/>
                  <a:satMod val="160000"/>
                </a:srgbClr>
              </a:gs>
              <a:gs pos="0">
                <a:srgbClr val="9B55CE">
                  <a:tint val="44500"/>
                  <a:satMod val="160000"/>
                </a:srgbClr>
              </a:gs>
              <a:gs pos="100000">
                <a:srgbClr val="9B55CE">
                  <a:tint val="23500"/>
                  <a:satMod val="160000"/>
                </a:srgbClr>
              </a:gs>
            </a:gsLst>
            <a:lin ang="0" scaled="1"/>
            <a:tileRect/>
          </a:gra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b="1" dirty="0">
                <a:solidFill>
                  <a:schemeClr val="tx1"/>
                </a:solidFill>
              </a:rPr>
              <a:t>PF  14.1 Communicates Internal Control Information</a:t>
            </a:r>
          </a:p>
        </p:txBody>
      </p:sp>
      <p:sp>
        <p:nvSpPr>
          <p:cNvPr id="28" name="Rounded Rectangle 27">
            <a:extLst>
              <a:ext uri="{FF2B5EF4-FFF2-40B4-BE49-F238E27FC236}">
                <a16:creationId xmlns:a16="http://schemas.microsoft.com/office/drawing/2014/main" id="{1717A05D-575C-6D4B-91A5-A226ED3042B0}"/>
              </a:ext>
            </a:extLst>
          </p:cNvPr>
          <p:cNvSpPr/>
          <p:nvPr/>
        </p:nvSpPr>
        <p:spPr>
          <a:xfrm>
            <a:off x="9363891" y="936198"/>
            <a:ext cx="1278403" cy="616747"/>
          </a:xfrm>
          <a:prstGeom prst="roundRect">
            <a:avLst/>
          </a:prstGeom>
          <a:ln w="28575">
            <a:solidFill>
              <a:srgbClr val="40296A"/>
            </a:solidFill>
          </a:ln>
        </p:spPr>
        <p:style>
          <a:lnRef idx="2">
            <a:schemeClr val="accent4"/>
          </a:lnRef>
          <a:fillRef idx="1">
            <a:schemeClr val="lt1"/>
          </a:fillRef>
          <a:effectRef idx="0">
            <a:schemeClr val="accent4"/>
          </a:effectRef>
          <a:fontRef idx="minor">
            <a:schemeClr val="dk1"/>
          </a:fontRef>
        </p:style>
        <p:txBody>
          <a:bodyPr rtlCol="0" anchor="ctr"/>
          <a:lstStyle/>
          <a:p>
            <a:pPr algn="ctr"/>
            <a:endParaRPr lang="en-US" sz="1400" dirty="0"/>
          </a:p>
        </p:txBody>
      </p:sp>
      <p:sp>
        <p:nvSpPr>
          <p:cNvPr id="43" name="Rounded Rectangle 42">
            <a:extLst>
              <a:ext uri="{FF2B5EF4-FFF2-40B4-BE49-F238E27FC236}">
                <a16:creationId xmlns:a16="http://schemas.microsoft.com/office/drawing/2014/main" id="{7C516BBE-719E-A748-B834-1DB6763E7AB6}"/>
              </a:ext>
            </a:extLst>
          </p:cNvPr>
          <p:cNvSpPr/>
          <p:nvPr/>
        </p:nvSpPr>
        <p:spPr>
          <a:xfrm>
            <a:off x="9516291" y="2527259"/>
            <a:ext cx="1278403" cy="901741"/>
          </a:xfrm>
          <a:prstGeom prst="roundRect">
            <a:avLst/>
          </a:prstGeom>
          <a:ln w="28575">
            <a:solidFill>
              <a:srgbClr val="40296A"/>
            </a:solidFill>
            <a:prstDash val="sysDash"/>
          </a:ln>
        </p:spPr>
        <p:style>
          <a:lnRef idx="2">
            <a:schemeClr val="accent4"/>
          </a:lnRef>
          <a:fillRef idx="1">
            <a:schemeClr val="lt1"/>
          </a:fillRef>
          <a:effectRef idx="0">
            <a:schemeClr val="accent4"/>
          </a:effectRef>
          <a:fontRef idx="minor">
            <a:schemeClr val="dk1"/>
          </a:fontRef>
        </p:style>
        <p:txBody>
          <a:bodyPr rtlCol="0" anchor="ctr"/>
          <a:lstStyle/>
          <a:p>
            <a:pPr algn="ctr"/>
            <a:endParaRPr lang="en-US" sz="1400" dirty="0"/>
          </a:p>
        </p:txBody>
      </p:sp>
      <p:grpSp>
        <p:nvGrpSpPr>
          <p:cNvPr id="2" name="Group 1">
            <a:extLst>
              <a:ext uri="{FF2B5EF4-FFF2-40B4-BE49-F238E27FC236}">
                <a16:creationId xmlns:a16="http://schemas.microsoft.com/office/drawing/2014/main" id="{03DE39CA-D2F3-A34E-8AD4-05FA53CE8710}"/>
              </a:ext>
            </a:extLst>
          </p:cNvPr>
          <p:cNvGrpSpPr/>
          <p:nvPr/>
        </p:nvGrpSpPr>
        <p:grpSpPr>
          <a:xfrm>
            <a:off x="589402" y="147587"/>
            <a:ext cx="7965196" cy="616747"/>
            <a:chOff x="484743" y="166351"/>
            <a:chExt cx="7965196" cy="616747"/>
          </a:xfrm>
        </p:grpSpPr>
        <p:sp>
          <p:nvSpPr>
            <p:cNvPr id="3" name="Rectangle 2">
              <a:extLst>
                <a:ext uri="{FF2B5EF4-FFF2-40B4-BE49-F238E27FC236}">
                  <a16:creationId xmlns:a16="http://schemas.microsoft.com/office/drawing/2014/main" id="{39049A67-0B19-9E4D-BBC1-A0F76BDA745C}"/>
                </a:ext>
              </a:extLst>
            </p:cNvPr>
            <p:cNvSpPr/>
            <p:nvPr/>
          </p:nvSpPr>
          <p:spPr>
            <a:xfrm>
              <a:off x="484743" y="166351"/>
              <a:ext cx="7965196" cy="616747"/>
            </a:xfrm>
            <a:prstGeom prst="rect">
              <a:avLst/>
            </a:prstGeom>
            <a:solidFill>
              <a:srgbClr val="40296A"/>
            </a:solidFill>
            <a:ln w="28575">
              <a:solidFill>
                <a:srgbClr val="6B74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bg1"/>
                  </a:solidFill>
                </a:rPr>
                <a:t>The organization internally communicates information, including objectives and </a:t>
              </a:r>
            </a:p>
            <a:p>
              <a:pPr algn="ctr"/>
              <a:r>
                <a:rPr lang="en-US" sz="1400" b="1" dirty="0">
                  <a:solidFill>
                    <a:schemeClr val="bg1"/>
                  </a:solidFill>
                </a:rPr>
                <a:t>responsibilities for internal control, necessary to support the functioning of internal control</a:t>
              </a:r>
            </a:p>
          </p:txBody>
        </p:sp>
        <p:sp>
          <p:nvSpPr>
            <p:cNvPr id="55" name="Oval 54">
              <a:extLst>
                <a:ext uri="{FF2B5EF4-FFF2-40B4-BE49-F238E27FC236}">
                  <a16:creationId xmlns:a16="http://schemas.microsoft.com/office/drawing/2014/main" id="{DB91D444-6902-D847-8D2C-B1F516F4C74C}"/>
                </a:ext>
              </a:extLst>
            </p:cNvPr>
            <p:cNvSpPr/>
            <p:nvPr/>
          </p:nvSpPr>
          <p:spPr>
            <a:xfrm>
              <a:off x="576469" y="276822"/>
              <a:ext cx="486015" cy="35281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14</a:t>
              </a:r>
            </a:p>
          </p:txBody>
        </p:sp>
      </p:grpSp>
      <p:sp>
        <p:nvSpPr>
          <p:cNvPr id="32" name="Rounded Rectangle 31">
            <a:extLst>
              <a:ext uri="{FF2B5EF4-FFF2-40B4-BE49-F238E27FC236}">
                <a16:creationId xmlns:a16="http://schemas.microsoft.com/office/drawing/2014/main" id="{9E94D136-C4CC-B049-A40D-CD1EF75657CA}"/>
              </a:ext>
            </a:extLst>
          </p:cNvPr>
          <p:cNvSpPr/>
          <p:nvPr/>
        </p:nvSpPr>
        <p:spPr>
          <a:xfrm>
            <a:off x="113850" y="2256237"/>
            <a:ext cx="2155866" cy="1591061"/>
          </a:xfrm>
          <a:prstGeom prst="roundRect">
            <a:avLst/>
          </a:prstGeom>
          <a:ln w="28575">
            <a:solidFill>
              <a:srgbClr val="40296A"/>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A process is in place to communicate required information to enable all personnel to understand and carry out their internal control responsibilities </a:t>
            </a:r>
          </a:p>
        </p:txBody>
      </p:sp>
      <p:grpSp>
        <p:nvGrpSpPr>
          <p:cNvPr id="5" name="Group 4">
            <a:extLst>
              <a:ext uri="{FF2B5EF4-FFF2-40B4-BE49-F238E27FC236}">
                <a16:creationId xmlns:a16="http://schemas.microsoft.com/office/drawing/2014/main" id="{66A12FD5-BD56-764E-8A2A-6CFB8D0DDDED}"/>
              </a:ext>
            </a:extLst>
          </p:cNvPr>
          <p:cNvGrpSpPr/>
          <p:nvPr/>
        </p:nvGrpSpPr>
        <p:grpSpPr>
          <a:xfrm>
            <a:off x="2483995" y="842306"/>
            <a:ext cx="3142690" cy="3179543"/>
            <a:chOff x="2646448" y="810725"/>
            <a:chExt cx="3142690" cy="3179543"/>
          </a:xfrm>
        </p:grpSpPr>
        <p:sp>
          <p:nvSpPr>
            <p:cNvPr id="31" name="Rounded Rectangle 30">
              <a:extLst>
                <a:ext uri="{FF2B5EF4-FFF2-40B4-BE49-F238E27FC236}">
                  <a16:creationId xmlns:a16="http://schemas.microsoft.com/office/drawing/2014/main" id="{0EC4F9FD-0554-E145-800E-0960F1A19F8A}"/>
                </a:ext>
              </a:extLst>
            </p:cNvPr>
            <p:cNvSpPr/>
            <p:nvPr/>
          </p:nvSpPr>
          <p:spPr>
            <a:xfrm>
              <a:off x="2646448" y="810725"/>
              <a:ext cx="3142690" cy="3179543"/>
            </a:xfrm>
            <a:prstGeom prst="roundRect">
              <a:avLst/>
            </a:prstGeom>
            <a:ln w="28575">
              <a:solidFill>
                <a:srgbClr val="40296A"/>
              </a:solidFill>
            </a:ln>
          </p:spPr>
          <p:style>
            <a:lnRef idx="2">
              <a:schemeClr val="accent4"/>
            </a:lnRef>
            <a:fillRef idx="1">
              <a:schemeClr val="lt1"/>
            </a:fillRef>
            <a:effectRef idx="0">
              <a:schemeClr val="accent4"/>
            </a:effectRef>
            <a:fontRef idx="minor">
              <a:schemeClr val="dk1"/>
            </a:fontRef>
          </p:style>
          <p:txBody>
            <a:bodyPr rtlCol="0" anchor="t"/>
            <a:lstStyle/>
            <a:p>
              <a:pPr algn="ctr"/>
              <a:r>
                <a:rPr lang="en-US" sz="1400" b="1" dirty="0"/>
                <a:t>Key Elements</a:t>
              </a:r>
            </a:p>
          </p:txBody>
        </p:sp>
        <p:sp>
          <p:nvSpPr>
            <p:cNvPr id="46" name="Rounded Rectangle 45">
              <a:extLst>
                <a:ext uri="{FF2B5EF4-FFF2-40B4-BE49-F238E27FC236}">
                  <a16:creationId xmlns:a16="http://schemas.microsoft.com/office/drawing/2014/main" id="{6E65EE10-571D-8049-89BD-F49C8560B932}"/>
                </a:ext>
              </a:extLst>
            </p:cNvPr>
            <p:cNvSpPr/>
            <p:nvPr/>
          </p:nvSpPr>
          <p:spPr>
            <a:xfrm>
              <a:off x="2862517" y="1304154"/>
              <a:ext cx="1240974" cy="1237204"/>
            </a:xfrm>
            <a:prstGeom prst="roundRect">
              <a:avLst/>
            </a:prstGeom>
            <a:ln w="28575">
              <a:solidFill>
                <a:srgbClr val="40296A"/>
              </a:solidFill>
              <a:prstDash val="sysDash"/>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Policies&amp; Procedures for internal control</a:t>
              </a:r>
            </a:p>
          </p:txBody>
        </p:sp>
        <p:sp>
          <p:nvSpPr>
            <p:cNvPr id="36" name="Rounded Rectangle 35">
              <a:extLst>
                <a:ext uri="{FF2B5EF4-FFF2-40B4-BE49-F238E27FC236}">
                  <a16:creationId xmlns:a16="http://schemas.microsoft.com/office/drawing/2014/main" id="{022A2488-D935-E740-BC1D-351701E243A6}"/>
                </a:ext>
              </a:extLst>
            </p:cNvPr>
            <p:cNvSpPr/>
            <p:nvPr/>
          </p:nvSpPr>
          <p:spPr>
            <a:xfrm>
              <a:off x="2894434" y="2622381"/>
              <a:ext cx="1417031" cy="1231710"/>
            </a:xfrm>
            <a:prstGeom prst="roundRect">
              <a:avLst/>
            </a:prstGeom>
            <a:ln w="28575">
              <a:solidFill>
                <a:srgbClr val="40296A"/>
              </a:solidFill>
              <a:prstDash val="sysDash"/>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Roles &amp; responsibilities in performing internal controls</a:t>
              </a:r>
            </a:p>
          </p:txBody>
        </p:sp>
        <p:sp>
          <p:nvSpPr>
            <p:cNvPr id="37" name="Rounded Rectangle 36">
              <a:extLst>
                <a:ext uri="{FF2B5EF4-FFF2-40B4-BE49-F238E27FC236}">
                  <a16:creationId xmlns:a16="http://schemas.microsoft.com/office/drawing/2014/main" id="{7C86288A-E1CD-0B47-BDED-EAE6540A8EC3}"/>
                </a:ext>
              </a:extLst>
            </p:cNvPr>
            <p:cNvSpPr/>
            <p:nvPr/>
          </p:nvSpPr>
          <p:spPr>
            <a:xfrm>
              <a:off x="4217793" y="1287863"/>
              <a:ext cx="1371647" cy="1253495"/>
            </a:xfrm>
            <a:prstGeom prst="roundRect">
              <a:avLst/>
            </a:prstGeom>
            <a:ln w="28575">
              <a:solidFill>
                <a:srgbClr val="40296A"/>
              </a:solidFill>
              <a:prstDash val="sysDash"/>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Importance, relevance and benefits of internal control</a:t>
              </a:r>
            </a:p>
          </p:txBody>
        </p:sp>
        <p:sp>
          <p:nvSpPr>
            <p:cNvPr id="38" name="Rounded Rectangle 37">
              <a:extLst>
                <a:ext uri="{FF2B5EF4-FFF2-40B4-BE49-F238E27FC236}">
                  <a16:creationId xmlns:a16="http://schemas.microsoft.com/office/drawing/2014/main" id="{8A8E0759-BAE0-6541-8048-25ADBB9B1DEF}"/>
                </a:ext>
              </a:extLst>
            </p:cNvPr>
            <p:cNvSpPr/>
            <p:nvPr/>
          </p:nvSpPr>
          <p:spPr>
            <a:xfrm>
              <a:off x="4434038" y="2626220"/>
              <a:ext cx="1155402" cy="1201863"/>
            </a:xfrm>
            <a:prstGeom prst="roundRect">
              <a:avLst/>
            </a:prstGeom>
            <a:ln w="28575">
              <a:solidFill>
                <a:srgbClr val="40296A"/>
              </a:solidFill>
              <a:prstDash val="sysDash"/>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Controls to ensure information is shared</a:t>
              </a:r>
            </a:p>
          </p:txBody>
        </p:sp>
      </p:grpSp>
      <p:grpSp>
        <p:nvGrpSpPr>
          <p:cNvPr id="60" name="Group 59">
            <a:extLst>
              <a:ext uri="{FF2B5EF4-FFF2-40B4-BE49-F238E27FC236}">
                <a16:creationId xmlns:a16="http://schemas.microsoft.com/office/drawing/2014/main" id="{B5960711-4941-384C-BB29-29409C0A0B45}"/>
              </a:ext>
            </a:extLst>
          </p:cNvPr>
          <p:cNvGrpSpPr/>
          <p:nvPr/>
        </p:nvGrpSpPr>
        <p:grpSpPr>
          <a:xfrm>
            <a:off x="6149833" y="3835962"/>
            <a:ext cx="2803517" cy="2968493"/>
            <a:chOff x="6149833" y="3835962"/>
            <a:chExt cx="2803517" cy="2968493"/>
          </a:xfrm>
        </p:grpSpPr>
        <p:sp>
          <p:nvSpPr>
            <p:cNvPr id="22" name="Oval 21">
              <a:extLst>
                <a:ext uri="{FF2B5EF4-FFF2-40B4-BE49-F238E27FC236}">
                  <a16:creationId xmlns:a16="http://schemas.microsoft.com/office/drawing/2014/main" id="{6ADC24A6-09EE-BD4B-B5F4-57D572FAA00D}"/>
                </a:ext>
              </a:extLst>
            </p:cNvPr>
            <p:cNvSpPr/>
            <p:nvPr/>
          </p:nvSpPr>
          <p:spPr>
            <a:xfrm>
              <a:off x="6552256" y="3835962"/>
              <a:ext cx="1998672" cy="1304877"/>
            </a:xfrm>
            <a:prstGeom prst="ellipse">
              <a:avLst/>
            </a:prstGeom>
            <a:gradFill flip="none" rotWithShape="1">
              <a:gsLst>
                <a:gs pos="0">
                  <a:srgbClr val="9B55CE">
                    <a:tint val="66000"/>
                    <a:satMod val="160000"/>
                  </a:srgbClr>
                </a:gs>
                <a:gs pos="0">
                  <a:srgbClr val="9B55CE">
                    <a:tint val="44500"/>
                    <a:satMod val="160000"/>
                  </a:srgbClr>
                </a:gs>
                <a:gs pos="100000">
                  <a:srgbClr val="9B55CE">
                    <a:tint val="23500"/>
                    <a:satMod val="160000"/>
                  </a:srgbClr>
                </a:gs>
              </a:gsLst>
              <a:lin ang="0" scaled="1"/>
              <a:tileRect/>
            </a:gra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b="1" dirty="0">
                  <a:solidFill>
                    <a:schemeClr val="tx1"/>
                  </a:solidFill>
                </a:rPr>
                <a:t>PF 14.3 Provides separate communication lines</a:t>
              </a:r>
            </a:p>
          </p:txBody>
        </p:sp>
        <p:sp>
          <p:nvSpPr>
            <p:cNvPr id="41" name="Rounded Rectangle 40">
              <a:extLst>
                <a:ext uri="{FF2B5EF4-FFF2-40B4-BE49-F238E27FC236}">
                  <a16:creationId xmlns:a16="http://schemas.microsoft.com/office/drawing/2014/main" id="{18F22FB8-B018-0F40-8AB2-5857ECE7D6C7}"/>
                </a:ext>
              </a:extLst>
            </p:cNvPr>
            <p:cNvSpPr/>
            <p:nvPr/>
          </p:nvSpPr>
          <p:spPr>
            <a:xfrm>
              <a:off x="6149833" y="5271018"/>
              <a:ext cx="2803517" cy="1533437"/>
            </a:xfrm>
            <a:prstGeom prst="roundRect">
              <a:avLst/>
            </a:prstGeom>
            <a:ln w="28575">
              <a:solidFill>
                <a:srgbClr val="40296A"/>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Separate communication channels, for example whistleblower hotlines to provide a fail-safe mechanism to enable confidential communication when normal channels are inoperative or ineffective</a:t>
              </a:r>
            </a:p>
          </p:txBody>
        </p:sp>
        <p:cxnSp>
          <p:nvCxnSpPr>
            <p:cNvPr id="7" name="Straight Arrow Connector 6">
              <a:extLst>
                <a:ext uri="{FF2B5EF4-FFF2-40B4-BE49-F238E27FC236}">
                  <a16:creationId xmlns:a16="http://schemas.microsoft.com/office/drawing/2014/main" id="{A539B0B9-2A2F-CD4B-B155-948C6CC531BF}"/>
                </a:ext>
              </a:extLst>
            </p:cNvPr>
            <p:cNvCxnSpPr>
              <a:stCxn id="22" idx="4"/>
              <a:endCxn id="41" idx="0"/>
            </p:cNvCxnSpPr>
            <p:nvPr/>
          </p:nvCxnSpPr>
          <p:spPr>
            <a:xfrm>
              <a:off x="7551592" y="5140839"/>
              <a:ext cx="0" cy="130179"/>
            </a:xfrm>
            <a:prstGeom prst="straightConnector1">
              <a:avLst/>
            </a:prstGeom>
            <a:ln>
              <a:solidFill>
                <a:srgbClr val="40296A"/>
              </a:solidFill>
              <a:tailEnd type="triangle"/>
            </a:ln>
          </p:spPr>
          <p:style>
            <a:lnRef idx="1">
              <a:schemeClr val="accent1"/>
            </a:lnRef>
            <a:fillRef idx="0">
              <a:schemeClr val="accent1"/>
            </a:fillRef>
            <a:effectRef idx="0">
              <a:schemeClr val="accent1"/>
            </a:effectRef>
            <a:fontRef idx="minor">
              <a:schemeClr val="tx1"/>
            </a:fontRef>
          </p:style>
        </p:cxnSp>
      </p:grpSp>
      <p:grpSp>
        <p:nvGrpSpPr>
          <p:cNvPr id="59" name="Group 58">
            <a:extLst>
              <a:ext uri="{FF2B5EF4-FFF2-40B4-BE49-F238E27FC236}">
                <a16:creationId xmlns:a16="http://schemas.microsoft.com/office/drawing/2014/main" id="{7610A71B-F761-A142-847D-0B3CF5D0B81F}"/>
              </a:ext>
            </a:extLst>
          </p:cNvPr>
          <p:cNvGrpSpPr/>
          <p:nvPr/>
        </p:nvGrpSpPr>
        <p:grpSpPr>
          <a:xfrm>
            <a:off x="5716204" y="823521"/>
            <a:ext cx="3383077" cy="2940354"/>
            <a:chOff x="5716204" y="823521"/>
            <a:chExt cx="3383077" cy="2940354"/>
          </a:xfrm>
        </p:grpSpPr>
        <p:sp>
          <p:nvSpPr>
            <p:cNvPr id="21" name="Oval 20">
              <a:extLst>
                <a:ext uri="{FF2B5EF4-FFF2-40B4-BE49-F238E27FC236}">
                  <a16:creationId xmlns:a16="http://schemas.microsoft.com/office/drawing/2014/main" id="{BEFD44D4-92FF-CA4D-BF8B-F009E3A015B0}"/>
                </a:ext>
              </a:extLst>
            </p:cNvPr>
            <p:cNvSpPr/>
            <p:nvPr/>
          </p:nvSpPr>
          <p:spPr>
            <a:xfrm>
              <a:off x="5716204" y="823521"/>
              <a:ext cx="1835388" cy="1230113"/>
            </a:xfrm>
            <a:prstGeom prst="ellipse">
              <a:avLst/>
            </a:prstGeom>
            <a:gradFill flip="none" rotWithShape="1">
              <a:gsLst>
                <a:gs pos="0">
                  <a:srgbClr val="9B55CE">
                    <a:tint val="66000"/>
                    <a:satMod val="160000"/>
                  </a:srgbClr>
                </a:gs>
                <a:gs pos="0">
                  <a:srgbClr val="9B55CE">
                    <a:tint val="44500"/>
                    <a:satMod val="160000"/>
                  </a:srgbClr>
                </a:gs>
                <a:gs pos="100000">
                  <a:srgbClr val="9B55CE">
                    <a:tint val="23500"/>
                    <a:satMod val="160000"/>
                  </a:srgbClr>
                </a:gs>
              </a:gsLst>
              <a:lin ang="0" scaled="1"/>
              <a:tileRect/>
            </a:gra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b="1" dirty="0">
                  <a:solidFill>
                    <a:schemeClr val="tx1"/>
                  </a:solidFill>
                </a:rPr>
                <a:t>PF 14.2 Communicates with the governing bodies</a:t>
              </a:r>
            </a:p>
          </p:txBody>
        </p:sp>
        <p:sp>
          <p:nvSpPr>
            <p:cNvPr id="40" name="Rounded Rectangle 39">
              <a:extLst>
                <a:ext uri="{FF2B5EF4-FFF2-40B4-BE49-F238E27FC236}">
                  <a16:creationId xmlns:a16="http://schemas.microsoft.com/office/drawing/2014/main" id="{223FC121-3698-5C43-808E-B3EC7B2584F4}"/>
                </a:ext>
              </a:extLst>
            </p:cNvPr>
            <p:cNvSpPr/>
            <p:nvPr/>
          </p:nvSpPr>
          <p:spPr>
            <a:xfrm>
              <a:off x="5762949" y="2230438"/>
              <a:ext cx="2243560" cy="1533437"/>
            </a:xfrm>
            <a:prstGeom prst="roundRect">
              <a:avLst/>
            </a:prstGeom>
            <a:ln w="28575">
              <a:solidFill>
                <a:srgbClr val="40296A"/>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Communication exists between management and the governing bodies to ensure that both have the information needed to fulfill their internal control responsibilities</a:t>
              </a:r>
            </a:p>
          </p:txBody>
        </p:sp>
        <p:sp>
          <p:nvSpPr>
            <p:cNvPr id="44" name="Rounded Rectangle 43">
              <a:extLst>
                <a:ext uri="{FF2B5EF4-FFF2-40B4-BE49-F238E27FC236}">
                  <a16:creationId xmlns:a16="http://schemas.microsoft.com/office/drawing/2014/main" id="{56E1E7EC-2987-CC46-8D27-CD7501AB38AF}"/>
                </a:ext>
              </a:extLst>
            </p:cNvPr>
            <p:cNvSpPr/>
            <p:nvPr/>
          </p:nvSpPr>
          <p:spPr>
            <a:xfrm>
              <a:off x="7641113" y="862743"/>
              <a:ext cx="1441008" cy="957672"/>
            </a:xfrm>
            <a:prstGeom prst="roundRect">
              <a:avLst/>
            </a:prstGeom>
            <a:ln w="28575">
              <a:solidFill>
                <a:srgbClr val="40296A"/>
              </a:solidFill>
              <a:prstDash val="sysDash"/>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Communication from IA or Audit Committee</a:t>
              </a:r>
            </a:p>
          </p:txBody>
        </p:sp>
        <p:sp>
          <p:nvSpPr>
            <p:cNvPr id="45" name="Rounded Rectangle 44">
              <a:extLst>
                <a:ext uri="{FF2B5EF4-FFF2-40B4-BE49-F238E27FC236}">
                  <a16:creationId xmlns:a16="http://schemas.microsoft.com/office/drawing/2014/main" id="{2E83FB66-A5CE-FC42-941D-F9462A6660BA}"/>
                </a:ext>
              </a:extLst>
            </p:cNvPr>
            <p:cNvSpPr/>
            <p:nvPr/>
          </p:nvSpPr>
          <p:spPr>
            <a:xfrm>
              <a:off x="8120978" y="1954878"/>
              <a:ext cx="978303" cy="1020035"/>
            </a:xfrm>
            <a:prstGeom prst="roundRect">
              <a:avLst/>
            </a:prstGeom>
            <a:ln w="28575">
              <a:solidFill>
                <a:srgbClr val="40296A"/>
              </a:solidFill>
              <a:prstDash val="sysDash"/>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GB has Direct access to staff</a:t>
              </a:r>
            </a:p>
          </p:txBody>
        </p:sp>
        <p:cxnSp>
          <p:nvCxnSpPr>
            <p:cNvPr id="13" name="Straight Arrow Connector 12">
              <a:extLst>
                <a:ext uri="{FF2B5EF4-FFF2-40B4-BE49-F238E27FC236}">
                  <a16:creationId xmlns:a16="http://schemas.microsoft.com/office/drawing/2014/main" id="{B8C63D27-1DF9-964F-9C16-010D6E2FB742}"/>
                </a:ext>
              </a:extLst>
            </p:cNvPr>
            <p:cNvCxnSpPr>
              <a:cxnSpLocks/>
              <a:stCxn id="21" idx="4"/>
            </p:cNvCxnSpPr>
            <p:nvPr/>
          </p:nvCxnSpPr>
          <p:spPr>
            <a:xfrm>
              <a:off x="6633898" y="2053634"/>
              <a:ext cx="0" cy="16797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6" name="Straight Arrow Connector 55">
              <a:extLst>
                <a:ext uri="{FF2B5EF4-FFF2-40B4-BE49-F238E27FC236}">
                  <a16:creationId xmlns:a16="http://schemas.microsoft.com/office/drawing/2014/main" id="{0FC70ABA-4B26-4448-B562-CCC2B72786C1}"/>
                </a:ext>
              </a:extLst>
            </p:cNvPr>
            <p:cNvCxnSpPr>
              <a:stCxn id="44" idx="1"/>
            </p:cNvCxnSpPr>
            <p:nvPr/>
          </p:nvCxnSpPr>
          <p:spPr>
            <a:xfrm flipH="1" flipV="1">
              <a:off x="7472742" y="1335735"/>
              <a:ext cx="168371" cy="584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8" name="Straight Arrow Connector 57">
              <a:extLst>
                <a:ext uri="{FF2B5EF4-FFF2-40B4-BE49-F238E27FC236}">
                  <a16:creationId xmlns:a16="http://schemas.microsoft.com/office/drawing/2014/main" id="{B4D231EE-EDC7-E042-B0C5-398CE6349861}"/>
                </a:ext>
              </a:extLst>
            </p:cNvPr>
            <p:cNvCxnSpPr>
              <a:cxnSpLocks/>
              <a:stCxn id="21" idx="5"/>
            </p:cNvCxnSpPr>
            <p:nvPr/>
          </p:nvCxnSpPr>
          <p:spPr>
            <a:xfrm>
              <a:off x="7282806" y="1873488"/>
              <a:ext cx="838171" cy="26413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83" name="Group 82">
            <a:extLst>
              <a:ext uri="{FF2B5EF4-FFF2-40B4-BE49-F238E27FC236}">
                <a16:creationId xmlns:a16="http://schemas.microsoft.com/office/drawing/2014/main" id="{6EF13FCD-1746-CF43-82C1-570B93FA8B1B}"/>
              </a:ext>
            </a:extLst>
          </p:cNvPr>
          <p:cNvGrpSpPr/>
          <p:nvPr/>
        </p:nvGrpSpPr>
        <p:grpSpPr>
          <a:xfrm>
            <a:off x="20283" y="4021849"/>
            <a:ext cx="5829558" cy="2732772"/>
            <a:chOff x="20283" y="4021849"/>
            <a:chExt cx="5829558" cy="2732772"/>
          </a:xfrm>
        </p:grpSpPr>
        <p:sp>
          <p:nvSpPr>
            <p:cNvPr id="23" name="Oval 22">
              <a:extLst>
                <a:ext uri="{FF2B5EF4-FFF2-40B4-BE49-F238E27FC236}">
                  <a16:creationId xmlns:a16="http://schemas.microsoft.com/office/drawing/2014/main" id="{A8E9530E-405F-FF44-A1A4-CA53A4D254C2}"/>
                </a:ext>
              </a:extLst>
            </p:cNvPr>
            <p:cNvSpPr/>
            <p:nvPr/>
          </p:nvSpPr>
          <p:spPr>
            <a:xfrm>
              <a:off x="20283" y="4021849"/>
              <a:ext cx="1964413" cy="1282688"/>
            </a:xfrm>
            <a:prstGeom prst="ellipse">
              <a:avLst/>
            </a:prstGeom>
            <a:gradFill flip="none" rotWithShape="1">
              <a:gsLst>
                <a:gs pos="0">
                  <a:srgbClr val="9B55CE">
                    <a:tint val="66000"/>
                    <a:satMod val="160000"/>
                  </a:srgbClr>
                </a:gs>
                <a:gs pos="0">
                  <a:srgbClr val="9B55CE">
                    <a:tint val="44500"/>
                    <a:satMod val="160000"/>
                  </a:srgbClr>
                </a:gs>
                <a:gs pos="100000">
                  <a:srgbClr val="9B55CE">
                    <a:tint val="23500"/>
                    <a:satMod val="160000"/>
                  </a:srgbClr>
                </a:gs>
              </a:gsLst>
              <a:lin ang="0" scaled="1"/>
              <a:tileRect/>
            </a:gra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b="1" dirty="0">
                  <a:solidFill>
                    <a:schemeClr val="tx1"/>
                  </a:solidFill>
                </a:rPr>
                <a:t>PF 14.4 Selects relevant method of communication</a:t>
              </a:r>
            </a:p>
          </p:txBody>
        </p:sp>
        <p:sp>
          <p:nvSpPr>
            <p:cNvPr id="42" name="Rounded Rectangle 41">
              <a:extLst>
                <a:ext uri="{FF2B5EF4-FFF2-40B4-BE49-F238E27FC236}">
                  <a16:creationId xmlns:a16="http://schemas.microsoft.com/office/drawing/2014/main" id="{DCF6F84D-195C-8643-95F9-84D6A6D6C7C2}"/>
                </a:ext>
              </a:extLst>
            </p:cNvPr>
            <p:cNvSpPr/>
            <p:nvPr/>
          </p:nvSpPr>
          <p:spPr>
            <a:xfrm>
              <a:off x="210887" y="5461500"/>
              <a:ext cx="1583203" cy="1282688"/>
            </a:xfrm>
            <a:prstGeom prst="roundRect">
              <a:avLst/>
            </a:prstGeom>
            <a:ln w="28575">
              <a:solidFill>
                <a:srgbClr val="40296A"/>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Method of communication considers the timing, audience and nature of information</a:t>
              </a:r>
            </a:p>
          </p:txBody>
        </p:sp>
        <p:sp>
          <p:nvSpPr>
            <p:cNvPr id="47" name="Rounded Rectangle 46">
              <a:extLst>
                <a:ext uri="{FF2B5EF4-FFF2-40B4-BE49-F238E27FC236}">
                  <a16:creationId xmlns:a16="http://schemas.microsoft.com/office/drawing/2014/main" id="{2B2940CD-FA54-0947-AB49-AE38FF0ED204}"/>
                </a:ext>
              </a:extLst>
            </p:cNvPr>
            <p:cNvSpPr/>
            <p:nvPr/>
          </p:nvSpPr>
          <p:spPr>
            <a:xfrm>
              <a:off x="4150573" y="4177521"/>
              <a:ext cx="1699268" cy="753819"/>
            </a:xfrm>
            <a:prstGeom prst="roundRect">
              <a:avLst/>
            </a:prstGeom>
            <a:ln w="28575">
              <a:solidFill>
                <a:srgbClr val="40296A"/>
              </a:solidFill>
              <a:prstDash val="sysDash"/>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Reinforce messages with actions – </a:t>
              </a:r>
              <a:br>
                <a:rPr lang="en-US" sz="1400" dirty="0"/>
              </a:br>
              <a:r>
                <a:rPr lang="en-US" sz="1400" dirty="0"/>
                <a:t>“walk the talk”</a:t>
              </a:r>
            </a:p>
          </p:txBody>
        </p:sp>
        <p:sp>
          <p:nvSpPr>
            <p:cNvPr id="30" name="Rounded Rectangle 29">
              <a:extLst>
                <a:ext uri="{FF2B5EF4-FFF2-40B4-BE49-F238E27FC236}">
                  <a16:creationId xmlns:a16="http://schemas.microsoft.com/office/drawing/2014/main" id="{955B13E6-CF0B-F041-B33B-3E7E3A0D0F26}"/>
                </a:ext>
              </a:extLst>
            </p:cNvPr>
            <p:cNvSpPr/>
            <p:nvPr/>
          </p:nvSpPr>
          <p:spPr>
            <a:xfrm>
              <a:off x="2090344" y="5087012"/>
              <a:ext cx="2181241" cy="1667609"/>
            </a:xfrm>
            <a:prstGeom prst="roundRect">
              <a:avLst/>
            </a:prstGeom>
            <a:ln w="28575">
              <a:solidFill>
                <a:srgbClr val="40296A"/>
              </a:solidFill>
              <a:prstDash val="solid"/>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b="1" dirty="0"/>
                <a:t>Methods include</a:t>
              </a:r>
              <a:r>
                <a:rPr lang="en-US" sz="1400" dirty="0"/>
                <a:t>: </a:t>
              </a:r>
            </a:p>
            <a:p>
              <a:pPr algn="ctr"/>
              <a:r>
                <a:rPr lang="en-US" sz="1400" dirty="0"/>
                <a:t>Dashboards, Emails. Presentations, Training courses, Webcasts, Videos Social media postings, Text messages Performance appraisals </a:t>
              </a:r>
            </a:p>
          </p:txBody>
        </p:sp>
        <p:sp>
          <p:nvSpPr>
            <p:cNvPr id="33" name="Rounded Rectangle 32">
              <a:extLst>
                <a:ext uri="{FF2B5EF4-FFF2-40B4-BE49-F238E27FC236}">
                  <a16:creationId xmlns:a16="http://schemas.microsoft.com/office/drawing/2014/main" id="{5BF123FA-8A42-4244-A8CB-A6821E29AA62}"/>
                </a:ext>
              </a:extLst>
            </p:cNvPr>
            <p:cNvSpPr/>
            <p:nvPr/>
          </p:nvSpPr>
          <p:spPr>
            <a:xfrm>
              <a:off x="4451271" y="5087012"/>
              <a:ext cx="1370156" cy="690076"/>
            </a:xfrm>
            <a:prstGeom prst="roundRect">
              <a:avLst/>
            </a:prstGeom>
            <a:ln w="28575">
              <a:solidFill>
                <a:srgbClr val="40296A"/>
              </a:solidFill>
              <a:prstDash val="sysDash"/>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Use formal and informal methods</a:t>
              </a:r>
            </a:p>
          </p:txBody>
        </p:sp>
        <p:sp>
          <p:nvSpPr>
            <p:cNvPr id="34" name="Rounded Rectangle 33">
              <a:extLst>
                <a:ext uri="{FF2B5EF4-FFF2-40B4-BE49-F238E27FC236}">
                  <a16:creationId xmlns:a16="http://schemas.microsoft.com/office/drawing/2014/main" id="{BDD3AA91-CB58-CE4E-A3DB-AC80318ED763}"/>
                </a:ext>
              </a:extLst>
            </p:cNvPr>
            <p:cNvSpPr/>
            <p:nvPr/>
          </p:nvSpPr>
          <p:spPr>
            <a:xfrm>
              <a:off x="4448681" y="5879268"/>
              <a:ext cx="1370156" cy="831145"/>
            </a:xfrm>
            <a:prstGeom prst="roundRect">
              <a:avLst/>
            </a:prstGeom>
            <a:ln w="28575">
              <a:solidFill>
                <a:srgbClr val="40296A"/>
              </a:solidFill>
              <a:prstDash val="sysDash"/>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Consider the need to retain information for future use</a:t>
              </a:r>
            </a:p>
          </p:txBody>
        </p:sp>
        <p:sp>
          <p:nvSpPr>
            <p:cNvPr id="35" name="Rounded Rectangle 34">
              <a:extLst>
                <a:ext uri="{FF2B5EF4-FFF2-40B4-BE49-F238E27FC236}">
                  <a16:creationId xmlns:a16="http://schemas.microsoft.com/office/drawing/2014/main" id="{F216FBDF-0086-4C41-805D-00B5B1AFC537}"/>
                </a:ext>
              </a:extLst>
            </p:cNvPr>
            <p:cNvSpPr/>
            <p:nvPr/>
          </p:nvSpPr>
          <p:spPr>
            <a:xfrm>
              <a:off x="2052419" y="4177521"/>
              <a:ext cx="1995303" cy="753819"/>
            </a:xfrm>
            <a:prstGeom prst="roundRect">
              <a:avLst/>
            </a:prstGeom>
            <a:ln w="28575">
              <a:solidFill>
                <a:srgbClr val="40296A"/>
              </a:solidFill>
              <a:prstDash val="sysDash"/>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Consider cultural, ethnic and generational differences</a:t>
              </a:r>
            </a:p>
          </p:txBody>
        </p:sp>
        <p:cxnSp>
          <p:nvCxnSpPr>
            <p:cNvPr id="62" name="Straight Arrow Connector 61">
              <a:extLst>
                <a:ext uri="{FF2B5EF4-FFF2-40B4-BE49-F238E27FC236}">
                  <a16:creationId xmlns:a16="http://schemas.microsoft.com/office/drawing/2014/main" id="{4318C692-649A-4242-8C57-A33E09B7F7F3}"/>
                </a:ext>
              </a:extLst>
            </p:cNvPr>
            <p:cNvCxnSpPr>
              <a:stCxn id="23" idx="4"/>
              <a:endCxn id="42" idx="0"/>
            </p:cNvCxnSpPr>
            <p:nvPr/>
          </p:nvCxnSpPr>
          <p:spPr>
            <a:xfrm flipH="1">
              <a:off x="1002489" y="5304537"/>
              <a:ext cx="1" cy="15696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11A0EA54-8BCE-734C-B2A5-FE95FC45E45F}"/>
                </a:ext>
              </a:extLst>
            </p:cNvPr>
            <p:cNvCxnSpPr>
              <a:stCxn id="23" idx="5"/>
            </p:cNvCxnSpPr>
            <p:nvPr/>
          </p:nvCxnSpPr>
          <p:spPr>
            <a:xfrm>
              <a:off x="1697014" y="5116692"/>
              <a:ext cx="355405" cy="18784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4" name="Straight Arrow Connector 73">
              <a:extLst>
                <a:ext uri="{FF2B5EF4-FFF2-40B4-BE49-F238E27FC236}">
                  <a16:creationId xmlns:a16="http://schemas.microsoft.com/office/drawing/2014/main" id="{5CD71EE0-62CC-3942-B3F2-254634736B50}"/>
                </a:ext>
              </a:extLst>
            </p:cNvPr>
            <p:cNvCxnSpPr>
              <a:stCxn id="30" idx="0"/>
            </p:cNvCxnSpPr>
            <p:nvPr/>
          </p:nvCxnSpPr>
          <p:spPr>
            <a:xfrm flipV="1">
              <a:off x="3180965" y="4931340"/>
              <a:ext cx="139586" cy="15567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6" name="Straight Arrow Connector 75">
              <a:extLst>
                <a:ext uri="{FF2B5EF4-FFF2-40B4-BE49-F238E27FC236}">
                  <a16:creationId xmlns:a16="http://schemas.microsoft.com/office/drawing/2014/main" id="{6203DDE8-8409-2947-9A62-28AC7F910AAC}"/>
                </a:ext>
              </a:extLst>
            </p:cNvPr>
            <p:cNvCxnSpPr/>
            <p:nvPr/>
          </p:nvCxnSpPr>
          <p:spPr>
            <a:xfrm flipV="1">
              <a:off x="4122865" y="4946180"/>
              <a:ext cx="186645" cy="20658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0" name="Straight Arrow Connector 79">
              <a:extLst>
                <a:ext uri="{FF2B5EF4-FFF2-40B4-BE49-F238E27FC236}">
                  <a16:creationId xmlns:a16="http://schemas.microsoft.com/office/drawing/2014/main" id="{8ABE5B39-A7F4-CE41-A133-5D23E0A8133B}"/>
                </a:ext>
              </a:extLst>
            </p:cNvPr>
            <p:cNvCxnSpPr>
              <a:endCxn id="33" idx="1"/>
            </p:cNvCxnSpPr>
            <p:nvPr/>
          </p:nvCxnSpPr>
          <p:spPr>
            <a:xfrm flipV="1">
              <a:off x="4309510" y="5432050"/>
              <a:ext cx="141761" cy="1352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2" name="Straight Arrow Connector 81">
              <a:extLst>
                <a:ext uri="{FF2B5EF4-FFF2-40B4-BE49-F238E27FC236}">
                  <a16:creationId xmlns:a16="http://schemas.microsoft.com/office/drawing/2014/main" id="{1659F8B0-8E22-1D45-A7BE-0052DD7B2447}"/>
                </a:ext>
              </a:extLst>
            </p:cNvPr>
            <p:cNvCxnSpPr>
              <a:endCxn id="34" idx="1"/>
            </p:cNvCxnSpPr>
            <p:nvPr/>
          </p:nvCxnSpPr>
          <p:spPr>
            <a:xfrm>
              <a:off x="4271585" y="6294840"/>
              <a:ext cx="177096" cy="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cxnSp>
        <p:nvCxnSpPr>
          <p:cNvPr id="85" name="Straight Arrow Connector 84">
            <a:extLst>
              <a:ext uri="{FF2B5EF4-FFF2-40B4-BE49-F238E27FC236}">
                <a16:creationId xmlns:a16="http://schemas.microsoft.com/office/drawing/2014/main" id="{DD4EE608-8615-5848-AC2C-02491B5C4C5F}"/>
              </a:ext>
            </a:extLst>
          </p:cNvPr>
          <p:cNvCxnSpPr>
            <a:cxnSpLocks/>
            <a:stCxn id="20" idx="6"/>
          </p:cNvCxnSpPr>
          <p:nvPr/>
        </p:nvCxnSpPr>
        <p:spPr>
          <a:xfrm>
            <a:off x="2269715" y="1467581"/>
            <a:ext cx="21428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7" name="Straight Arrow Connector 86">
            <a:extLst>
              <a:ext uri="{FF2B5EF4-FFF2-40B4-BE49-F238E27FC236}">
                <a16:creationId xmlns:a16="http://schemas.microsoft.com/office/drawing/2014/main" id="{16D2979A-BC67-7546-AF0B-44EBB29EA894}"/>
              </a:ext>
            </a:extLst>
          </p:cNvPr>
          <p:cNvCxnSpPr>
            <a:cxnSpLocks/>
            <a:stCxn id="20" idx="4"/>
            <a:endCxn id="32" idx="0"/>
          </p:cNvCxnSpPr>
          <p:nvPr/>
        </p:nvCxnSpPr>
        <p:spPr>
          <a:xfrm>
            <a:off x="1191783" y="2072419"/>
            <a:ext cx="0" cy="18381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60636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39049A67-0B19-9E4D-BBC1-A0F76BDA745C}"/>
              </a:ext>
            </a:extLst>
          </p:cNvPr>
          <p:cNvSpPr/>
          <p:nvPr/>
        </p:nvSpPr>
        <p:spPr>
          <a:xfrm>
            <a:off x="965804" y="150254"/>
            <a:ext cx="7264399" cy="616747"/>
          </a:xfrm>
          <a:prstGeom prst="rect">
            <a:avLst/>
          </a:prstGeom>
          <a:solidFill>
            <a:srgbClr val="40296A"/>
          </a:solidFill>
          <a:ln w="28575">
            <a:solidFill>
              <a:srgbClr val="6B74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bg1"/>
                </a:solidFill>
              </a:rPr>
              <a:t>The organization communicates with external parties regarding</a:t>
            </a:r>
          </a:p>
          <a:p>
            <a:pPr algn="ctr"/>
            <a:r>
              <a:rPr lang="en-US" sz="1400" b="1" dirty="0">
                <a:solidFill>
                  <a:schemeClr val="bg1"/>
                </a:solidFill>
              </a:rPr>
              <a:t> matters affecting the functioning of internal control </a:t>
            </a:r>
          </a:p>
        </p:txBody>
      </p:sp>
      <p:sp>
        <p:nvSpPr>
          <p:cNvPr id="55" name="Oval 54">
            <a:extLst>
              <a:ext uri="{FF2B5EF4-FFF2-40B4-BE49-F238E27FC236}">
                <a16:creationId xmlns:a16="http://schemas.microsoft.com/office/drawing/2014/main" id="{DB91D444-6902-D847-8D2C-B1F516F4C74C}"/>
              </a:ext>
            </a:extLst>
          </p:cNvPr>
          <p:cNvSpPr/>
          <p:nvPr/>
        </p:nvSpPr>
        <p:spPr>
          <a:xfrm>
            <a:off x="1051778" y="336809"/>
            <a:ext cx="486015" cy="35281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15</a:t>
            </a:r>
          </a:p>
        </p:txBody>
      </p:sp>
      <p:grpSp>
        <p:nvGrpSpPr>
          <p:cNvPr id="14" name="Group 13">
            <a:extLst>
              <a:ext uri="{FF2B5EF4-FFF2-40B4-BE49-F238E27FC236}">
                <a16:creationId xmlns:a16="http://schemas.microsoft.com/office/drawing/2014/main" id="{F4360125-FD94-D748-BE63-4244579D4E9E}"/>
              </a:ext>
            </a:extLst>
          </p:cNvPr>
          <p:cNvGrpSpPr/>
          <p:nvPr/>
        </p:nvGrpSpPr>
        <p:grpSpPr>
          <a:xfrm>
            <a:off x="86774" y="938101"/>
            <a:ext cx="3098716" cy="4380087"/>
            <a:chOff x="22721" y="838690"/>
            <a:chExt cx="3098716" cy="4380087"/>
          </a:xfrm>
        </p:grpSpPr>
        <p:sp>
          <p:nvSpPr>
            <p:cNvPr id="20" name="Oval 19">
              <a:extLst>
                <a:ext uri="{FF2B5EF4-FFF2-40B4-BE49-F238E27FC236}">
                  <a16:creationId xmlns:a16="http://schemas.microsoft.com/office/drawing/2014/main" id="{6E874B03-A900-D44F-B996-7F2D138B961B}"/>
                </a:ext>
              </a:extLst>
            </p:cNvPr>
            <p:cNvSpPr/>
            <p:nvPr/>
          </p:nvSpPr>
          <p:spPr>
            <a:xfrm>
              <a:off x="607212" y="838690"/>
              <a:ext cx="1932184" cy="950103"/>
            </a:xfrm>
            <a:prstGeom prst="ellipse">
              <a:avLst/>
            </a:prstGeom>
            <a:gradFill flip="none" rotWithShape="1">
              <a:gsLst>
                <a:gs pos="0">
                  <a:srgbClr val="9B55CE">
                    <a:tint val="66000"/>
                    <a:satMod val="160000"/>
                  </a:srgbClr>
                </a:gs>
                <a:gs pos="0">
                  <a:srgbClr val="9B55CE">
                    <a:tint val="44500"/>
                    <a:satMod val="160000"/>
                  </a:srgbClr>
                </a:gs>
                <a:gs pos="100000">
                  <a:srgbClr val="9B55CE">
                    <a:tint val="23500"/>
                    <a:satMod val="160000"/>
                  </a:srgbClr>
                </a:gs>
              </a:gsLst>
              <a:lin ang="0" scaled="1"/>
              <a:tileRect/>
            </a:gra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b="1" dirty="0">
                  <a:solidFill>
                    <a:schemeClr val="tx1"/>
                  </a:solidFill>
                </a:rPr>
                <a:t>PF 15.1 Communicates to external parties</a:t>
              </a:r>
            </a:p>
          </p:txBody>
        </p:sp>
        <p:sp>
          <p:nvSpPr>
            <p:cNvPr id="42" name="Rounded Rectangle 41">
              <a:extLst>
                <a:ext uri="{FF2B5EF4-FFF2-40B4-BE49-F238E27FC236}">
                  <a16:creationId xmlns:a16="http://schemas.microsoft.com/office/drawing/2014/main" id="{DCF6F84D-195C-8643-95F9-84D6A6D6C7C2}"/>
                </a:ext>
              </a:extLst>
            </p:cNvPr>
            <p:cNvSpPr/>
            <p:nvPr/>
          </p:nvSpPr>
          <p:spPr>
            <a:xfrm>
              <a:off x="22721" y="1939792"/>
              <a:ext cx="3098716" cy="1221181"/>
            </a:xfrm>
            <a:prstGeom prst="roundRect">
              <a:avLst/>
            </a:prstGeom>
            <a:ln w="28575">
              <a:solidFill>
                <a:srgbClr val="40296A"/>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Processes are in place to communicate relevant and timely information to external parties, including parliament, partners, regulators and other external parties </a:t>
              </a:r>
            </a:p>
          </p:txBody>
        </p:sp>
        <p:sp>
          <p:nvSpPr>
            <p:cNvPr id="47" name="Rounded Rectangle 46">
              <a:extLst>
                <a:ext uri="{FF2B5EF4-FFF2-40B4-BE49-F238E27FC236}">
                  <a16:creationId xmlns:a16="http://schemas.microsoft.com/office/drawing/2014/main" id="{2B2940CD-FA54-0947-AB49-AE38FF0ED204}"/>
                </a:ext>
              </a:extLst>
            </p:cNvPr>
            <p:cNvSpPr/>
            <p:nvPr/>
          </p:nvSpPr>
          <p:spPr>
            <a:xfrm>
              <a:off x="150931" y="3311597"/>
              <a:ext cx="1421148" cy="901741"/>
            </a:xfrm>
            <a:prstGeom prst="roundRect">
              <a:avLst/>
            </a:prstGeom>
            <a:ln w="28575">
              <a:solidFill>
                <a:srgbClr val="40296A"/>
              </a:solidFill>
              <a:prstDash val="solid"/>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Controls to facilitate external communication</a:t>
              </a:r>
            </a:p>
          </p:txBody>
        </p:sp>
        <p:sp>
          <p:nvSpPr>
            <p:cNvPr id="35" name="Document 34">
              <a:extLst>
                <a:ext uri="{FF2B5EF4-FFF2-40B4-BE49-F238E27FC236}">
                  <a16:creationId xmlns:a16="http://schemas.microsoft.com/office/drawing/2014/main" id="{1CE1E863-44EE-D949-8F79-D945653AB3F8}"/>
                </a:ext>
              </a:extLst>
            </p:cNvPr>
            <p:cNvSpPr/>
            <p:nvPr/>
          </p:nvSpPr>
          <p:spPr>
            <a:xfrm>
              <a:off x="1700289" y="3311597"/>
              <a:ext cx="1421148" cy="1172218"/>
            </a:xfrm>
            <a:prstGeom prst="flowChartDocument">
              <a:avLst/>
            </a:prstGeom>
            <a:ln w="28575">
              <a:solidFill>
                <a:schemeClr val="tx1"/>
              </a:solidFill>
            </a:ln>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dirty="0"/>
                <a:t>Policies &amp; procedures to obtain or received info. </a:t>
              </a:r>
            </a:p>
          </p:txBody>
        </p:sp>
        <p:sp>
          <p:nvSpPr>
            <p:cNvPr id="19" name="Rounded Rectangle 18">
              <a:extLst>
                <a:ext uri="{FF2B5EF4-FFF2-40B4-BE49-F238E27FC236}">
                  <a16:creationId xmlns:a16="http://schemas.microsoft.com/office/drawing/2014/main" id="{6D4D1CE8-9733-0A4B-B14D-4E58DFC4E9D6}"/>
                </a:ext>
              </a:extLst>
            </p:cNvPr>
            <p:cNvSpPr/>
            <p:nvPr/>
          </p:nvSpPr>
          <p:spPr>
            <a:xfrm>
              <a:off x="150931" y="4317036"/>
              <a:ext cx="1421148" cy="901741"/>
            </a:xfrm>
            <a:prstGeom prst="roundRect">
              <a:avLst/>
            </a:prstGeom>
            <a:ln w="28575">
              <a:solidFill>
                <a:srgbClr val="40296A"/>
              </a:solidFill>
              <a:prstDash val="solid"/>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Processes to share information internally</a:t>
              </a:r>
            </a:p>
          </p:txBody>
        </p:sp>
        <p:cxnSp>
          <p:nvCxnSpPr>
            <p:cNvPr id="6" name="Straight Arrow Connector 5">
              <a:extLst>
                <a:ext uri="{FF2B5EF4-FFF2-40B4-BE49-F238E27FC236}">
                  <a16:creationId xmlns:a16="http://schemas.microsoft.com/office/drawing/2014/main" id="{6C6A75CD-0358-5541-BB4F-F9B663324923}"/>
                </a:ext>
              </a:extLst>
            </p:cNvPr>
            <p:cNvCxnSpPr>
              <a:stCxn id="20" idx="4"/>
              <a:endCxn id="42" idx="0"/>
            </p:cNvCxnSpPr>
            <p:nvPr/>
          </p:nvCxnSpPr>
          <p:spPr>
            <a:xfrm flipH="1">
              <a:off x="1572079" y="1788793"/>
              <a:ext cx="1225" cy="15099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F8ACC414-53C6-8B4C-8DEC-8BABF3B492F8}"/>
                </a:ext>
              </a:extLst>
            </p:cNvPr>
            <p:cNvCxnSpPr>
              <a:endCxn id="47" idx="0"/>
            </p:cNvCxnSpPr>
            <p:nvPr/>
          </p:nvCxnSpPr>
          <p:spPr>
            <a:xfrm>
              <a:off x="861505" y="3181184"/>
              <a:ext cx="0" cy="13041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1611B026-D506-244D-9F09-CD9C470E980A}"/>
                </a:ext>
              </a:extLst>
            </p:cNvPr>
            <p:cNvCxnSpPr>
              <a:stCxn id="47" idx="3"/>
            </p:cNvCxnSpPr>
            <p:nvPr/>
          </p:nvCxnSpPr>
          <p:spPr>
            <a:xfrm flipV="1">
              <a:off x="1572079" y="3760013"/>
              <a:ext cx="128210" cy="245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670A3B8D-68CB-8142-A317-6704426E919F}"/>
                </a:ext>
              </a:extLst>
            </p:cNvPr>
            <p:cNvCxnSpPr>
              <a:endCxn id="19" idx="3"/>
            </p:cNvCxnSpPr>
            <p:nvPr/>
          </p:nvCxnSpPr>
          <p:spPr>
            <a:xfrm flipH="1">
              <a:off x="1572079" y="4483815"/>
              <a:ext cx="446916" cy="28409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32" name="Group 31">
            <a:extLst>
              <a:ext uri="{FF2B5EF4-FFF2-40B4-BE49-F238E27FC236}">
                <a16:creationId xmlns:a16="http://schemas.microsoft.com/office/drawing/2014/main" id="{D557AA08-4836-D64C-976B-24190C5CDCEA}"/>
              </a:ext>
            </a:extLst>
          </p:cNvPr>
          <p:cNvGrpSpPr/>
          <p:nvPr/>
        </p:nvGrpSpPr>
        <p:grpSpPr>
          <a:xfrm>
            <a:off x="86774" y="5541992"/>
            <a:ext cx="6194947" cy="1252215"/>
            <a:chOff x="161087" y="5396443"/>
            <a:chExt cx="6194947" cy="1252215"/>
          </a:xfrm>
        </p:grpSpPr>
        <p:sp>
          <p:nvSpPr>
            <p:cNvPr id="23" name="Oval 22">
              <a:extLst>
                <a:ext uri="{FF2B5EF4-FFF2-40B4-BE49-F238E27FC236}">
                  <a16:creationId xmlns:a16="http://schemas.microsoft.com/office/drawing/2014/main" id="{A8E9530E-405F-FF44-A1A4-CA53A4D254C2}"/>
                </a:ext>
              </a:extLst>
            </p:cNvPr>
            <p:cNvSpPr/>
            <p:nvPr/>
          </p:nvSpPr>
          <p:spPr>
            <a:xfrm>
              <a:off x="161087" y="5502897"/>
              <a:ext cx="2267395" cy="1048301"/>
            </a:xfrm>
            <a:prstGeom prst="ellipse">
              <a:avLst/>
            </a:prstGeom>
            <a:gradFill flip="none" rotWithShape="1">
              <a:gsLst>
                <a:gs pos="0">
                  <a:srgbClr val="9B55CE">
                    <a:tint val="66000"/>
                    <a:satMod val="160000"/>
                  </a:srgbClr>
                </a:gs>
                <a:gs pos="0">
                  <a:srgbClr val="9B55CE">
                    <a:tint val="44500"/>
                    <a:satMod val="160000"/>
                  </a:srgbClr>
                </a:gs>
                <a:gs pos="100000">
                  <a:srgbClr val="9B55CE">
                    <a:tint val="23500"/>
                    <a:satMod val="160000"/>
                  </a:srgbClr>
                </a:gs>
              </a:gsLst>
              <a:lin ang="0" scaled="1"/>
              <a:tileRect/>
            </a:gra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b="1" dirty="0">
                  <a:solidFill>
                    <a:schemeClr val="tx1"/>
                  </a:solidFill>
                </a:rPr>
                <a:t>PF 15.4 Provides separate communication lines</a:t>
              </a:r>
            </a:p>
          </p:txBody>
        </p:sp>
        <p:sp>
          <p:nvSpPr>
            <p:cNvPr id="40" name="Rounded Rectangle 39">
              <a:extLst>
                <a:ext uri="{FF2B5EF4-FFF2-40B4-BE49-F238E27FC236}">
                  <a16:creationId xmlns:a16="http://schemas.microsoft.com/office/drawing/2014/main" id="{223FC121-3698-5C43-808E-B3EC7B2584F4}"/>
                </a:ext>
              </a:extLst>
            </p:cNvPr>
            <p:cNvSpPr/>
            <p:nvPr/>
          </p:nvSpPr>
          <p:spPr>
            <a:xfrm>
              <a:off x="2589232" y="5396443"/>
              <a:ext cx="3766802" cy="1252215"/>
            </a:xfrm>
            <a:prstGeom prst="roundRect">
              <a:avLst/>
            </a:prstGeom>
            <a:ln w="28575">
              <a:solidFill>
                <a:srgbClr val="40296A"/>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Separate communication channels, such as whistle-blower hotlines, are in place and serve as fail-safe mechanisms to enable anonymous or confidential communication when normal channels are inoperative or ineffective </a:t>
              </a:r>
            </a:p>
          </p:txBody>
        </p:sp>
        <p:cxnSp>
          <p:nvCxnSpPr>
            <p:cNvPr id="29" name="Straight Arrow Connector 28">
              <a:extLst>
                <a:ext uri="{FF2B5EF4-FFF2-40B4-BE49-F238E27FC236}">
                  <a16:creationId xmlns:a16="http://schemas.microsoft.com/office/drawing/2014/main" id="{F58D5D11-B4EC-1D4B-83D1-948DD388AF4D}"/>
                </a:ext>
              </a:extLst>
            </p:cNvPr>
            <p:cNvCxnSpPr>
              <a:stCxn id="23" idx="6"/>
              <a:endCxn id="40" idx="1"/>
            </p:cNvCxnSpPr>
            <p:nvPr/>
          </p:nvCxnSpPr>
          <p:spPr>
            <a:xfrm flipV="1">
              <a:off x="2428482" y="6022551"/>
              <a:ext cx="160750" cy="449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52" name="Group 51">
            <a:extLst>
              <a:ext uri="{FF2B5EF4-FFF2-40B4-BE49-F238E27FC236}">
                <a16:creationId xmlns:a16="http://schemas.microsoft.com/office/drawing/2014/main" id="{F750C98D-D367-5747-BC0C-4354DBB112B8}"/>
              </a:ext>
            </a:extLst>
          </p:cNvPr>
          <p:cNvGrpSpPr/>
          <p:nvPr/>
        </p:nvGrpSpPr>
        <p:grpSpPr>
          <a:xfrm>
            <a:off x="5979512" y="813309"/>
            <a:ext cx="3077714" cy="2341187"/>
            <a:chOff x="6043565" y="916623"/>
            <a:chExt cx="3077714" cy="2341187"/>
          </a:xfrm>
        </p:grpSpPr>
        <p:sp>
          <p:nvSpPr>
            <p:cNvPr id="22" name="Oval 21">
              <a:extLst>
                <a:ext uri="{FF2B5EF4-FFF2-40B4-BE49-F238E27FC236}">
                  <a16:creationId xmlns:a16="http://schemas.microsoft.com/office/drawing/2014/main" id="{6ADC24A6-09EE-BD4B-B5F4-57D572FAA00D}"/>
                </a:ext>
              </a:extLst>
            </p:cNvPr>
            <p:cNvSpPr/>
            <p:nvPr/>
          </p:nvSpPr>
          <p:spPr>
            <a:xfrm>
              <a:off x="6615126" y="916623"/>
              <a:ext cx="1913589" cy="1183064"/>
            </a:xfrm>
            <a:prstGeom prst="ellipse">
              <a:avLst/>
            </a:prstGeom>
            <a:gradFill flip="none" rotWithShape="1">
              <a:gsLst>
                <a:gs pos="0">
                  <a:srgbClr val="9B55CE">
                    <a:tint val="66000"/>
                    <a:satMod val="160000"/>
                  </a:srgbClr>
                </a:gs>
                <a:gs pos="0">
                  <a:srgbClr val="9B55CE">
                    <a:tint val="44500"/>
                    <a:satMod val="160000"/>
                  </a:srgbClr>
                </a:gs>
                <a:gs pos="100000">
                  <a:srgbClr val="9B55CE">
                    <a:tint val="23500"/>
                    <a:satMod val="160000"/>
                  </a:srgbClr>
                </a:gs>
              </a:gsLst>
              <a:lin ang="0" scaled="1"/>
              <a:tileRect/>
            </a:gra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b="1" dirty="0">
                  <a:solidFill>
                    <a:schemeClr val="tx1"/>
                  </a:solidFill>
                </a:rPr>
                <a:t>PF 15.3 Communicates with the governing  bodies</a:t>
              </a:r>
            </a:p>
          </p:txBody>
        </p:sp>
        <p:sp>
          <p:nvSpPr>
            <p:cNvPr id="41" name="Rounded Rectangle 40">
              <a:extLst>
                <a:ext uri="{FF2B5EF4-FFF2-40B4-BE49-F238E27FC236}">
                  <a16:creationId xmlns:a16="http://schemas.microsoft.com/office/drawing/2014/main" id="{18F22FB8-B018-0F40-8AB2-5857ECE7D6C7}"/>
                </a:ext>
              </a:extLst>
            </p:cNvPr>
            <p:cNvSpPr/>
            <p:nvPr/>
          </p:nvSpPr>
          <p:spPr>
            <a:xfrm>
              <a:off x="6043565" y="2225508"/>
              <a:ext cx="3077714" cy="1032302"/>
            </a:xfrm>
            <a:prstGeom prst="roundRect">
              <a:avLst/>
            </a:prstGeom>
            <a:ln w="28575">
              <a:solidFill>
                <a:srgbClr val="40296A"/>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Relevant information resulting from assessments conducted by external parties is communicated to the governing bodies </a:t>
              </a:r>
            </a:p>
          </p:txBody>
        </p:sp>
        <p:cxnSp>
          <p:nvCxnSpPr>
            <p:cNvPr id="38" name="Straight Arrow Connector 37">
              <a:extLst>
                <a:ext uri="{FF2B5EF4-FFF2-40B4-BE49-F238E27FC236}">
                  <a16:creationId xmlns:a16="http://schemas.microsoft.com/office/drawing/2014/main" id="{0CE2E711-3BAE-4A4E-867C-CDE00C19B664}"/>
                </a:ext>
              </a:extLst>
            </p:cNvPr>
            <p:cNvCxnSpPr>
              <a:stCxn id="22" idx="4"/>
              <a:endCxn id="41" idx="0"/>
            </p:cNvCxnSpPr>
            <p:nvPr/>
          </p:nvCxnSpPr>
          <p:spPr>
            <a:xfrm>
              <a:off x="7571921" y="2099687"/>
              <a:ext cx="10501" cy="12582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51" name="Group 50">
            <a:extLst>
              <a:ext uri="{FF2B5EF4-FFF2-40B4-BE49-F238E27FC236}">
                <a16:creationId xmlns:a16="http://schemas.microsoft.com/office/drawing/2014/main" id="{6B536DDD-C03E-5141-886C-5F4CCB4C04AB}"/>
              </a:ext>
            </a:extLst>
          </p:cNvPr>
          <p:cNvGrpSpPr/>
          <p:nvPr/>
        </p:nvGrpSpPr>
        <p:grpSpPr>
          <a:xfrm>
            <a:off x="6417148" y="3255297"/>
            <a:ext cx="2614756" cy="3531625"/>
            <a:chOff x="6370607" y="3262582"/>
            <a:chExt cx="2614756" cy="3531625"/>
          </a:xfrm>
        </p:grpSpPr>
        <p:sp>
          <p:nvSpPr>
            <p:cNvPr id="24" name="Oval 23">
              <a:extLst>
                <a:ext uri="{FF2B5EF4-FFF2-40B4-BE49-F238E27FC236}">
                  <a16:creationId xmlns:a16="http://schemas.microsoft.com/office/drawing/2014/main" id="{C0564CE9-17DE-934E-B6B6-852FB273ECAB}"/>
                </a:ext>
              </a:extLst>
            </p:cNvPr>
            <p:cNvSpPr/>
            <p:nvPr/>
          </p:nvSpPr>
          <p:spPr>
            <a:xfrm>
              <a:off x="6578335" y="3262582"/>
              <a:ext cx="2196937" cy="1032302"/>
            </a:xfrm>
            <a:prstGeom prst="ellipse">
              <a:avLst/>
            </a:prstGeom>
            <a:gradFill flip="none" rotWithShape="1">
              <a:gsLst>
                <a:gs pos="0">
                  <a:srgbClr val="9B55CE">
                    <a:tint val="66000"/>
                    <a:satMod val="160000"/>
                  </a:srgbClr>
                </a:gs>
                <a:gs pos="0">
                  <a:srgbClr val="9B55CE">
                    <a:tint val="44500"/>
                    <a:satMod val="160000"/>
                  </a:srgbClr>
                </a:gs>
                <a:gs pos="100000">
                  <a:srgbClr val="9B55CE">
                    <a:tint val="23500"/>
                    <a:satMod val="160000"/>
                  </a:srgbClr>
                </a:gs>
              </a:gsLst>
              <a:lin ang="0" scaled="1"/>
              <a:tileRect/>
            </a:gra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b="1" dirty="0">
                  <a:solidFill>
                    <a:schemeClr val="tx1"/>
                  </a:solidFill>
                </a:rPr>
                <a:t>PF 15.5 Selects relevant method of communication</a:t>
              </a:r>
            </a:p>
          </p:txBody>
        </p:sp>
        <p:sp>
          <p:nvSpPr>
            <p:cNvPr id="34" name="Rounded Rectangle 33">
              <a:extLst>
                <a:ext uri="{FF2B5EF4-FFF2-40B4-BE49-F238E27FC236}">
                  <a16:creationId xmlns:a16="http://schemas.microsoft.com/office/drawing/2014/main" id="{12B5C185-7EE4-2E49-8FA9-37BEA141E356}"/>
                </a:ext>
              </a:extLst>
            </p:cNvPr>
            <p:cNvSpPr/>
            <p:nvPr/>
          </p:nvSpPr>
          <p:spPr>
            <a:xfrm>
              <a:off x="6370607" y="4430243"/>
              <a:ext cx="2614755" cy="706292"/>
            </a:xfrm>
            <a:prstGeom prst="roundRect">
              <a:avLst/>
            </a:prstGeom>
            <a:ln w="28575">
              <a:solidFill>
                <a:srgbClr val="40296A"/>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The method of communication considers timing, audience and nature of the communication</a:t>
              </a:r>
            </a:p>
          </p:txBody>
        </p:sp>
        <p:sp>
          <p:nvSpPr>
            <p:cNvPr id="46" name="Rounded Rectangle 45">
              <a:extLst>
                <a:ext uri="{FF2B5EF4-FFF2-40B4-BE49-F238E27FC236}">
                  <a16:creationId xmlns:a16="http://schemas.microsoft.com/office/drawing/2014/main" id="{924F7428-359E-BA46-A5BE-B772CB5FC6E2}"/>
                </a:ext>
              </a:extLst>
            </p:cNvPr>
            <p:cNvSpPr/>
            <p:nvPr/>
          </p:nvSpPr>
          <p:spPr>
            <a:xfrm>
              <a:off x="6370608" y="5259729"/>
              <a:ext cx="2614755" cy="1534478"/>
            </a:xfrm>
            <a:prstGeom prst="roundRect">
              <a:avLst/>
            </a:prstGeom>
            <a:ln w="28575">
              <a:solidFill>
                <a:srgbClr val="40296A"/>
              </a:solidFill>
              <a:prstDash val="sysDash"/>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b="1" dirty="0"/>
                <a:t>Methods include</a:t>
              </a:r>
              <a:r>
                <a:rPr lang="en-US" sz="1400" dirty="0"/>
                <a:t>: Press and news releases through public relations channels and more directed approaches such as blogs social media and email to reach special audiences</a:t>
              </a:r>
            </a:p>
          </p:txBody>
        </p:sp>
        <p:cxnSp>
          <p:nvCxnSpPr>
            <p:cNvPr id="45" name="Straight Arrow Connector 44">
              <a:extLst>
                <a:ext uri="{FF2B5EF4-FFF2-40B4-BE49-F238E27FC236}">
                  <a16:creationId xmlns:a16="http://schemas.microsoft.com/office/drawing/2014/main" id="{B3F1F576-9BBC-CA4A-91CD-05B62F20B3DB}"/>
                </a:ext>
              </a:extLst>
            </p:cNvPr>
            <p:cNvCxnSpPr>
              <a:cxnSpLocks/>
              <a:stCxn id="34" idx="2"/>
              <a:endCxn id="46" idx="0"/>
            </p:cNvCxnSpPr>
            <p:nvPr/>
          </p:nvCxnSpPr>
          <p:spPr>
            <a:xfrm>
              <a:off x="7677985" y="5136535"/>
              <a:ext cx="1" cy="12319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086D591A-91EC-5345-A4D3-F45B88C4C0A2}"/>
                </a:ext>
              </a:extLst>
            </p:cNvPr>
            <p:cNvCxnSpPr>
              <a:cxnSpLocks/>
              <a:stCxn id="24" idx="4"/>
              <a:endCxn id="34" idx="0"/>
            </p:cNvCxnSpPr>
            <p:nvPr/>
          </p:nvCxnSpPr>
          <p:spPr>
            <a:xfrm>
              <a:off x="7676804" y="4294884"/>
              <a:ext cx="1181" cy="13535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58" name="Group 57">
            <a:extLst>
              <a:ext uri="{FF2B5EF4-FFF2-40B4-BE49-F238E27FC236}">
                <a16:creationId xmlns:a16="http://schemas.microsoft.com/office/drawing/2014/main" id="{EA4CC003-2271-A64D-B14F-1C068E43F076}"/>
              </a:ext>
            </a:extLst>
          </p:cNvPr>
          <p:cNvGrpSpPr/>
          <p:nvPr/>
        </p:nvGrpSpPr>
        <p:grpSpPr>
          <a:xfrm>
            <a:off x="3104195" y="1050541"/>
            <a:ext cx="3002831" cy="4374941"/>
            <a:chOff x="3116669" y="916623"/>
            <a:chExt cx="3002831" cy="4374941"/>
          </a:xfrm>
        </p:grpSpPr>
        <p:sp>
          <p:nvSpPr>
            <p:cNvPr id="21" name="Oval 20">
              <a:extLst>
                <a:ext uri="{FF2B5EF4-FFF2-40B4-BE49-F238E27FC236}">
                  <a16:creationId xmlns:a16="http://schemas.microsoft.com/office/drawing/2014/main" id="{BEFD44D4-92FF-CA4D-BF8B-F009E3A015B0}"/>
                </a:ext>
              </a:extLst>
            </p:cNvPr>
            <p:cNvSpPr/>
            <p:nvPr/>
          </p:nvSpPr>
          <p:spPr>
            <a:xfrm>
              <a:off x="3637130" y="916623"/>
              <a:ext cx="1891997" cy="1100280"/>
            </a:xfrm>
            <a:prstGeom prst="ellipse">
              <a:avLst/>
            </a:prstGeom>
            <a:gradFill flip="none" rotWithShape="1">
              <a:gsLst>
                <a:gs pos="0">
                  <a:srgbClr val="9B55CE">
                    <a:tint val="66000"/>
                    <a:satMod val="160000"/>
                  </a:srgbClr>
                </a:gs>
                <a:gs pos="0">
                  <a:srgbClr val="9B55CE">
                    <a:tint val="44500"/>
                    <a:satMod val="160000"/>
                  </a:srgbClr>
                </a:gs>
                <a:gs pos="100000">
                  <a:srgbClr val="9B55CE">
                    <a:tint val="23500"/>
                    <a:satMod val="160000"/>
                  </a:srgbClr>
                </a:gs>
              </a:gsLst>
              <a:lin ang="0" scaled="1"/>
              <a:tileRect/>
            </a:gra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b="1" dirty="0">
                  <a:solidFill>
                    <a:schemeClr val="tx1"/>
                  </a:solidFill>
                </a:rPr>
                <a:t>PF 15.2 Enables inbound communication</a:t>
              </a:r>
            </a:p>
          </p:txBody>
        </p:sp>
        <p:sp>
          <p:nvSpPr>
            <p:cNvPr id="31" name="Rounded Rectangle 30">
              <a:extLst>
                <a:ext uri="{FF2B5EF4-FFF2-40B4-BE49-F238E27FC236}">
                  <a16:creationId xmlns:a16="http://schemas.microsoft.com/office/drawing/2014/main" id="{C483D071-7434-2644-9F17-6CB0FFEFAEEB}"/>
                </a:ext>
              </a:extLst>
            </p:cNvPr>
            <p:cNvSpPr/>
            <p:nvPr/>
          </p:nvSpPr>
          <p:spPr>
            <a:xfrm>
              <a:off x="3364659" y="2175166"/>
              <a:ext cx="2435684" cy="1953298"/>
            </a:xfrm>
            <a:prstGeom prst="roundRect">
              <a:avLst/>
            </a:prstGeom>
            <a:ln w="28575">
              <a:solidFill>
                <a:srgbClr val="40296A"/>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Open communication channels allow input from parliament beneficiaries or clients, suppliers, external auditors, regulators and others, providing management and the governing bodies with relevant information. </a:t>
              </a:r>
            </a:p>
          </p:txBody>
        </p:sp>
        <p:sp>
          <p:nvSpPr>
            <p:cNvPr id="30" name="Rounded Rectangle 29">
              <a:extLst>
                <a:ext uri="{FF2B5EF4-FFF2-40B4-BE49-F238E27FC236}">
                  <a16:creationId xmlns:a16="http://schemas.microsoft.com/office/drawing/2014/main" id="{513463EB-840F-9147-974C-78FCD281AADB}"/>
                </a:ext>
              </a:extLst>
            </p:cNvPr>
            <p:cNvSpPr/>
            <p:nvPr/>
          </p:nvSpPr>
          <p:spPr>
            <a:xfrm>
              <a:off x="3116669" y="4378892"/>
              <a:ext cx="1421148" cy="901741"/>
            </a:xfrm>
            <a:prstGeom prst="roundRect">
              <a:avLst/>
            </a:prstGeom>
            <a:ln w="28575">
              <a:solidFill>
                <a:schemeClr val="tx1"/>
              </a:solidFill>
              <a:prstDash val="sysDash"/>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E.g. Major reviews by parliamentary committees</a:t>
              </a:r>
            </a:p>
          </p:txBody>
        </p:sp>
        <p:cxnSp>
          <p:nvCxnSpPr>
            <p:cNvPr id="16" name="Straight Arrow Connector 15">
              <a:extLst>
                <a:ext uri="{FF2B5EF4-FFF2-40B4-BE49-F238E27FC236}">
                  <a16:creationId xmlns:a16="http://schemas.microsoft.com/office/drawing/2014/main" id="{59C8D144-3E3B-9D40-A74A-D2CE5AEDBA21}"/>
                </a:ext>
              </a:extLst>
            </p:cNvPr>
            <p:cNvCxnSpPr>
              <a:stCxn id="21" idx="4"/>
              <a:endCxn id="31" idx="0"/>
            </p:cNvCxnSpPr>
            <p:nvPr/>
          </p:nvCxnSpPr>
          <p:spPr>
            <a:xfrm flipH="1">
              <a:off x="4582501" y="2016903"/>
              <a:ext cx="628" cy="15826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6A36BC16-9C14-504F-B232-E120796AE6AD}"/>
                </a:ext>
              </a:extLst>
            </p:cNvPr>
            <p:cNvCxnSpPr>
              <a:stCxn id="31" idx="2"/>
              <a:endCxn id="30" idx="0"/>
            </p:cNvCxnSpPr>
            <p:nvPr/>
          </p:nvCxnSpPr>
          <p:spPr>
            <a:xfrm flipH="1">
              <a:off x="3827243" y="4128464"/>
              <a:ext cx="755258" cy="25042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4" name="Rounded Rectangle 53">
              <a:extLst>
                <a:ext uri="{FF2B5EF4-FFF2-40B4-BE49-F238E27FC236}">
                  <a16:creationId xmlns:a16="http://schemas.microsoft.com/office/drawing/2014/main" id="{56BF6315-BDC4-A447-A331-24C50ED64869}"/>
                </a:ext>
              </a:extLst>
            </p:cNvPr>
            <p:cNvSpPr/>
            <p:nvPr/>
          </p:nvSpPr>
          <p:spPr>
            <a:xfrm>
              <a:off x="4698352" y="4389823"/>
              <a:ext cx="1421148" cy="901741"/>
            </a:xfrm>
            <a:prstGeom prst="roundRect">
              <a:avLst/>
            </a:prstGeom>
            <a:ln w="28575">
              <a:solidFill>
                <a:schemeClr val="tx1"/>
              </a:solidFill>
              <a:prstDash val="sysDash"/>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E.g. Complaints from suppliers or beneficiaries</a:t>
              </a:r>
            </a:p>
          </p:txBody>
        </p:sp>
        <p:cxnSp>
          <p:nvCxnSpPr>
            <p:cNvPr id="57" name="Straight Arrow Connector 56">
              <a:extLst>
                <a:ext uri="{FF2B5EF4-FFF2-40B4-BE49-F238E27FC236}">
                  <a16:creationId xmlns:a16="http://schemas.microsoft.com/office/drawing/2014/main" id="{E3693769-5A61-C14F-87C3-704BAB1B9338}"/>
                </a:ext>
              </a:extLst>
            </p:cNvPr>
            <p:cNvCxnSpPr>
              <a:stCxn id="31" idx="2"/>
              <a:endCxn id="54" idx="0"/>
            </p:cNvCxnSpPr>
            <p:nvPr/>
          </p:nvCxnSpPr>
          <p:spPr>
            <a:xfrm>
              <a:off x="4582501" y="4128464"/>
              <a:ext cx="826425" cy="26135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9016702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5D8BA5E-1F34-FE49-93F8-30D32F1E1FD6}"/>
              </a:ext>
            </a:extLst>
          </p:cNvPr>
          <p:cNvSpPr/>
          <p:nvPr/>
        </p:nvSpPr>
        <p:spPr>
          <a:xfrm>
            <a:off x="1424128" y="1218532"/>
            <a:ext cx="6139601" cy="549152"/>
          </a:xfrm>
          <a:prstGeom prst="rect">
            <a:avLst/>
          </a:prstGeom>
          <a:solidFill>
            <a:srgbClr val="303337"/>
          </a:solidFill>
          <a:ln>
            <a:solidFill>
              <a:srgbClr val="30333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MONITORING ACTIVITIES PRINCIPLES</a:t>
            </a:r>
          </a:p>
        </p:txBody>
      </p:sp>
      <p:grpSp>
        <p:nvGrpSpPr>
          <p:cNvPr id="10" name="Group 9">
            <a:extLst>
              <a:ext uri="{FF2B5EF4-FFF2-40B4-BE49-F238E27FC236}">
                <a16:creationId xmlns:a16="http://schemas.microsoft.com/office/drawing/2014/main" id="{9D446B76-0C69-7F49-8631-F5B74A147BD9}"/>
              </a:ext>
            </a:extLst>
          </p:cNvPr>
          <p:cNvGrpSpPr/>
          <p:nvPr/>
        </p:nvGrpSpPr>
        <p:grpSpPr>
          <a:xfrm>
            <a:off x="1287026" y="1845155"/>
            <a:ext cx="6276706" cy="741730"/>
            <a:chOff x="1287026" y="1845155"/>
            <a:chExt cx="6276706" cy="741730"/>
          </a:xfrm>
        </p:grpSpPr>
        <p:sp>
          <p:nvSpPr>
            <p:cNvPr id="5" name="Rectangle 4">
              <a:extLst>
                <a:ext uri="{FF2B5EF4-FFF2-40B4-BE49-F238E27FC236}">
                  <a16:creationId xmlns:a16="http://schemas.microsoft.com/office/drawing/2014/main" id="{1DD1AE81-B035-3F47-92F5-CC8DB08BCE92}"/>
                </a:ext>
              </a:extLst>
            </p:cNvPr>
            <p:cNvSpPr/>
            <p:nvPr/>
          </p:nvSpPr>
          <p:spPr>
            <a:xfrm>
              <a:off x="1533027" y="1943319"/>
              <a:ext cx="6030705" cy="643566"/>
            </a:xfrm>
            <a:prstGeom prst="rect">
              <a:avLst/>
            </a:prstGeom>
            <a:noFill/>
            <a:ln w="28575">
              <a:solidFill>
                <a:srgbClr val="4029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The organization selects, develops, and performs ongoing and/or separate evaluations to ascertain whether the components of internal control are present and functioning </a:t>
              </a:r>
            </a:p>
          </p:txBody>
        </p:sp>
        <p:sp>
          <p:nvSpPr>
            <p:cNvPr id="6" name="Oval 5">
              <a:extLst>
                <a:ext uri="{FF2B5EF4-FFF2-40B4-BE49-F238E27FC236}">
                  <a16:creationId xmlns:a16="http://schemas.microsoft.com/office/drawing/2014/main" id="{39B3F8F5-2D49-224C-96AA-9D1B586642A4}"/>
                </a:ext>
              </a:extLst>
            </p:cNvPr>
            <p:cNvSpPr/>
            <p:nvPr/>
          </p:nvSpPr>
          <p:spPr>
            <a:xfrm>
              <a:off x="1287026" y="1845155"/>
              <a:ext cx="491999" cy="215567"/>
            </a:xfrm>
            <a:prstGeom prst="ellipse">
              <a:avLst/>
            </a:prstGeom>
            <a:solidFill>
              <a:schemeClr val="bg1"/>
            </a:solidFill>
            <a:ln>
              <a:solidFill>
                <a:srgbClr val="30333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16</a:t>
              </a:r>
            </a:p>
          </p:txBody>
        </p:sp>
      </p:grpSp>
      <p:grpSp>
        <p:nvGrpSpPr>
          <p:cNvPr id="9" name="Group 8">
            <a:extLst>
              <a:ext uri="{FF2B5EF4-FFF2-40B4-BE49-F238E27FC236}">
                <a16:creationId xmlns:a16="http://schemas.microsoft.com/office/drawing/2014/main" id="{4D57368E-2EBD-2343-974F-0A89FC38BAAC}"/>
              </a:ext>
            </a:extLst>
          </p:cNvPr>
          <p:cNvGrpSpPr/>
          <p:nvPr/>
        </p:nvGrpSpPr>
        <p:grpSpPr>
          <a:xfrm>
            <a:off x="1334271" y="2762520"/>
            <a:ext cx="6229458" cy="917364"/>
            <a:chOff x="1334271" y="2762520"/>
            <a:chExt cx="6229458" cy="917364"/>
          </a:xfrm>
        </p:grpSpPr>
        <p:sp>
          <p:nvSpPr>
            <p:cNvPr id="4" name="Rectangle 3">
              <a:extLst>
                <a:ext uri="{FF2B5EF4-FFF2-40B4-BE49-F238E27FC236}">
                  <a16:creationId xmlns:a16="http://schemas.microsoft.com/office/drawing/2014/main" id="{FA15872F-3461-E64C-BACB-A3C4C57DC7F6}"/>
                </a:ext>
              </a:extLst>
            </p:cNvPr>
            <p:cNvSpPr/>
            <p:nvPr/>
          </p:nvSpPr>
          <p:spPr>
            <a:xfrm>
              <a:off x="1533024" y="2859767"/>
              <a:ext cx="6030705" cy="820117"/>
            </a:xfrm>
            <a:prstGeom prst="rect">
              <a:avLst/>
            </a:prstGeom>
            <a:noFill/>
            <a:ln w="28575">
              <a:solidFill>
                <a:srgbClr val="30333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The organization selects, evaluates and communicates internal control deficiencies in a timely manner to those parties responsible for taking corrective action, including senior management and the Governing Bodies as appropriate. </a:t>
              </a:r>
            </a:p>
          </p:txBody>
        </p:sp>
        <p:sp>
          <p:nvSpPr>
            <p:cNvPr id="8" name="Oval 7">
              <a:extLst>
                <a:ext uri="{FF2B5EF4-FFF2-40B4-BE49-F238E27FC236}">
                  <a16:creationId xmlns:a16="http://schemas.microsoft.com/office/drawing/2014/main" id="{457295AF-A25A-7842-9BF3-A588E8BE5875}"/>
                </a:ext>
              </a:extLst>
            </p:cNvPr>
            <p:cNvSpPr/>
            <p:nvPr/>
          </p:nvSpPr>
          <p:spPr>
            <a:xfrm>
              <a:off x="1334271" y="2762520"/>
              <a:ext cx="491999" cy="215567"/>
            </a:xfrm>
            <a:prstGeom prst="ellipse">
              <a:avLst/>
            </a:prstGeom>
            <a:solidFill>
              <a:schemeClr val="bg1"/>
            </a:solidFill>
            <a:ln>
              <a:solidFill>
                <a:srgbClr val="30333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17</a:t>
              </a:r>
            </a:p>
          </p:txBody>
        </p:sp>
      </p:grpSp>
    </p:spTree>
    <p:extLst>
      <p:ext uri="{BB962C8B-B14F-4D97-AF65-F5344CB8AC3E}">
        <p14:creationId xmlns:p14="http://schemas.microsoft.com/office/powerpoint/2010/main" val="2737886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FAB9B9-5555-CC4C-9506-EEBAA2B7B482}"/>
              </a:ext>
            </a:extLst>
          </p:cNvPr>
          <p:cNvSpPr/>
          <p:nvPr/>
        </p:nvSpPr>
        <p:spPr>
          <a:xfrm>
            <a:off x="361715" y="2318176"/>
            <a:ext cx="1943042" cy="650717"/>
          </a:xfrm>
          <a:prstGeom prst="rect">
            <a:avLst/>
          </a:prstGeom>
          <a:noFill/>
          <a:ln w="28575">
            <a:solidFill>
              <a:srgbClr val="9328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PF 16.1 Considers a mix of ongoing and separate evaluations</a:t>
            </a:r>
          </a:p>
        </p:txBody>
      </p:sp>
      <p:sp>
        <p:nvSpPr>
          <p:cNvPr id="3" name="Rectangle 2">
            <a:extLst>
              <a:ext uri="{FF2B5EF4-FFF2-40B4-BE49-F238E27FC236}">
                <a16:creationId xmlns:a16="http://schemas.microsoft.com/office/drawing/2014/main" id="{C2DCEC4C-F5FB-C944-8CC7-60EAD7925591}"/>
              </a:ext>
            </a:extLst>
          </p:cNvPr>
          <p:cNvSpPr/>
          <p:nvPr/>
        </p:nvSpPr>
        <p:spPr>
          <a:xfrm>
            <a:off x="367877" y="3087897"/>
            <a:ext cx="1943043" cy="627150"/>
          </a:xfrm>
          <a:prstGeom prst="rect">
            <a:avLst/>
          </a:prstGeom>
          <a:noFill/>
          <a:ln w="28575">
            <a:solidFill>
              <a:srgbClr val="9328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PF 16.3 Established baseline understanding</a:t>
            </a:r>
          </a:p>
        </p:txBody>
      </p:sp>
      <p:sp>
        <p:nvSpPr>
          <p:cNvPr id="4" name="Rectangle 3">
            <a:extLst>
              <a:ext uri="{FF2B5EF4-FFF2-40B4-BE49-F238E27FC236}">
                <a16:creationId xmlns:a16="http://schemas.microsoft.com/office/drawing/2014/main" id="{2612312E-B7B1-AA45-B1B5-ECC153E0852E}"/>
              </a:ext>
            </a:extLst>
          </p:cNvPr>
          <p:cNvSpPr/>
          <p:nvPr/>
        </p:nvSpPr>
        <p:spPr>
          <a:xfrm>
            <a:off x="2390338" y="3088929"/>
            <a:ext cx="1988103" cy="626117"/>
          </a:xfrm>
          <a:prstGeom prst="rect">
            <a:avLst/>
          </a:prstGeom>
          <a:noFill/>
          <a:ln w="28575">
            <a:solidFill>
              <a:srgbClr val="9328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16.4 Uses knowledgeable personnel</a:t>
            </a:r>
          </a:p>
        </p:txBody>
      </p:sp>
      <p:sp>
        <p:nvSpPr>
          <p:cNvPr id="5" name="Rectangle 4">
            <a:extLst>
              <a:ext uri="{FF2B5EF4-FFF2-40B4-BE49-F238E27FC236}">
                <a16:creationId xmlns:a16="http://schemas.microsoft.com/office/drawing/2014/main" id="{CEBE7C45-23B0-8049-871A-9EF29AFF4228}"/>
              </a:ext>
            </a:extLst>
          </p:cNvPr>
          <p:cNvSpPr/>
          <p:nvPr/>
        </p:nvSpPr>
        <p:spPr>
          <a:xfrm>
            <a:off x="2384176" y="2318176"/>
            <a:ext cx="1988103" cy="650717"/>
          </a:xfrm>
          <a:prstGeom prst="rect">
            <a:avLst/>
          </a:prstGeom>
          <a:noFill/>
          <a:ln w="28575">
            <a:solidFill>
              <a:srgbClr val="9328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PF 16.2 Considers rate of change</a:t>
            </a:r>
          </a:p>
        </p:txBody>
      </p:sp>
      <p:sp>
        <p:nvSpPr>
          <p:cNvPr id="6" name="Rectangle 5">
            <a:extLst>
              <a:ext uri="{FF2B5EF4-FFF2-40B4-BE49-F238E27FC236}">
                <a16:creationId xmlns:a16="http://schemas.microsoft.com/office/drawing/2014/main" id="{44F97066-1554-DC4F-AE5F-040A7BDB36FD}"/>
              </a:ext>
            </a:extLst>
          </p:cNvPr>
          <p:cNvSpPr/>
          <p:nvPr/>
        </p:nvSpPr>
        <p:spPr>
          <a:xfrm>
            <a:off x="383870" y="1248064"/>
            <a:ext cx="3956776" cy="887352"/>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The organization selects, develops, and performs ongoing and/or separate evaluations to ascertain whether the components of internal control are present and functioning</a:t>
            </a:r>
          </a:p>
        </p:txBody>
      </p:sp>
      <p:sp>
        <p:nvSpPr>
          <p:cNvPr id="7" name="Oval 6">
            <a:extLst>
              <a:ext uri="{FF2B5EF4-FFF2-40B4-BE49-F238E27FC236}">
                <a16:creationId xmlns:a16="http://schemas.microsoft.com/office/drawing/2014/main" id="{AE8520A6-4038-0D49-8F78-577D1DF81F87}"/>
              </a:ext>
            </a:extLst>
          </p:cNvPr>
          <p:cNvSpPr/>
          <p:nvPr/>
        </p:nvSpPr>
        <p:spPr>
          <a:xfrm>
            <a:off x="151445" y="1139112"/>
            <a:ext cx="464840" cy="21556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16</a:t>
            </a:r>
          </a:p>
        </p:txBody>
      </p:sp>
      <p:sp>
        <p:nvSpPr>
          <p:cNvPr id="8" name="Rectangle 7">
            <a:extLst>
              <a:ext uri="{FF2B5EF4-FFF2-40B4-BE49-F238E27FC236}">
                <a16:creationId xmlns:a16="http://schemas.microsoft.com/office/drawing/2014/main" id="{74661B91-EAD6-244D-ADA5-1D7E227F9CC6}"/>
              </a:ext>
            </a:extLst>
          </p:cNvPr>
          <p:cNvSpPr/>
          <p:nvPr/>
        </p:nvSpPr>
        <p:spPr>
          <a:xfrm>
            <a:off x="6896479" y="2303885"/>
            <a:ext cx="1988103" cy="513928"/>
          </a:xfrm>
          <a:prstGeom prst="rect">
            <a:avLst/>
          </a:prstGeom>
          <a:noFill/>
          <a:ln w="28575">
            <a:solidFill>
              <a:srgbClr val="9328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PF 17.2  Communicates deficiencies</a:t>
            </a:r>
          </a:p>
        </p:txBody>
      </p:sp>
      <p:sp>
        <p:nvSpPr>
          <p:cNvPr id="9" name="Rectangle 8">
            <a:extLst>
              <a:ext uri="{FF2B5EF4-FFF2-40B4-BE49-F238E27FC236}">
                <a16:creationId xmlns:a16="http://schemas.microsoft.com/office/drawing/2014/main" id="{61036AC2-B5A3-3B4A-9799-570772126B86}"/>
              </a:ext>
            </a:extLst>
          </p:cNvPr>
          <p:cNvSpPr/>
          <p:nvPr/>
        </p:nvSpPr>
        <p:spPr>
          <a:xfrm>
            <a:off x="4771723" y="2948382"/>
            <a:ext cx="4087825" cy="626116"/>
          </a:xfrm>
          <a:prstGeom prst="rect">
            <a:avLst/>
          </a:prstGeom>
          <a:noFill/>
          <a:ln w="28575">
            <a:solidFill>
              <a:srgbClr val="9328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PF 17.3 Monitors corrective actions</a:t>
            </a:r>
          </a:p>
        </p:txBody>
      </p:sp>
      <p:sp>
        <p:nvSpPr>
          <p:cNvPr id="11" name="Rectangle 10">
            <a:extLst>
              <a:ext uri="{FF2B5EF4-FFF2-40B4-BE49-F238E27FC236}">
                <a16:creationId xmlns:a16="http://schemas.microsoft.com/office/drawing/2014/main" id="{6A209B01-FF60-BD4D-85F5-007CE674A0DF}"/>
              </a:ext>
            </a:extLst>
          </p:cNvPr>
          <p:cNvSpPr/>
          <p:nvPr/>
        </p:nvSpPr>
        <p:spPr>
          <a:xfrm>
            <a:off x="4735467" y="1245122"/>
            <a:ext cx="4104054" cy="890294"/>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 The organization selects, evaluates and communicates internal control deficiencies in a timely manner to those parties responsible for taking corrective action, including senior management and the governing bodies as appropriate</a:t>
            </a:r>
          </a:p>
        </p:txBody>
      </p:sp>
      <p:sp>
        <p:nvSpPr>
          <p:cNvPr id="12" name="Rectangle 11">
            <a:extLst>
              <a:ext uri="{FF2B5EF4-FFF2-40B4-BE49-F238E27FC236}">
                <a16:creationId xmlns:a16="http://schemas.microsoft.com/office/drawing/2014/main" id="{84CA165A-6135-454A-8576-C0B69F423ADA}"/>
              </a:ext>
            </a:extLst>
          </p:cNvPr>
          <p:cNvSpPr/>
          <p:nvPr/>
        </p:nvSpPr>
        <p:spPr>
          <a:xfrm>
            <a:off x="383296" y="337310"/>
            <a:ext cx="8439996" cy="54915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MONITORING &amp; EVALUATION: PRINCIPLES AND POINTS OF FOCUS</a:t>
            </a:r>
          </a:p>
        </p:txBody>
      </p:sp>
      <p:sp>
        <p:nvSpPr>
          <p:cNvPr id="13" name="Rectangle 12">
            <a:extLst>
              <a:ext uri="{FF2B5EF4-FFF2-40B4-BE49-F238E27FC236}">
                <a16:creationId xmlns:a16="http://schemas.microsoft.com/office/drawing/2014/main" id="{16D62EF6-2A12-C04E-BCBF-33857B24086E}"/>
              </a:ext>
            </a:extLst>
          </p:cNvPr>
          <p:cNvSpPr/>
          <p:nvPr/>
        </p:nvSpPr>
        <p:spPr>
          <a:xfrm>
            <a:off x="367877" y="4548525"/>
            <a:ext cx="4010564" cy="627150"/>
          </a:xfrm>
          <a:prstGeom prst="rect">
            <a:avLst/>
          </a:prstGeom>
          <a:noFill/>
          <a:ln w="28575">
            <a:solidFill>
              <a:srgbClr val="9328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PF 16.7 Objectively evaluates</a:t>
            </a:r>
          </a:p>
        </p:txBody>
      </p:sp>
      <p:sp>
        <p:nvSpPr>
          <p:cNvPr id="14" name="TextBox 13">
            <a:extLst>
              <a:ext uri="{FF2B5EF4-FFF2-40B4-BE49-F238E27FC236}">
                <a16:creationId xmlns:a16="http://schemas.microsoft.com/office/drawing/2014/main" id="{D4B23D6D-108F-824E-93AC-00AEAA45F1B3}"/>
              </a:ext>
            </a:extLst>
          </p:cNvPr>
          <p:cNvSpPr txBox="1"/>
          <p:nvPr/>
        </p:nvSpPr>
        <p:spPr>
          <a:xfrm>
            <a:off x="6488935" y="1553379"/>
            <a:ext cx="184731" cy="369332"/>
          </a:xfrm>
          <a:prstGeom prst="rect">
            <a:avLst/>
          </a:prstGeom>
          <a:noFill/>
        </p:spPr>
        <p:txBody>
          <a:bodyPr wrap="none" rtlCol="0">
            <a:spAutoFit/>
          </a:bodyPr>
          <a:lstStyle/>
          <a:p>
            <a:endParaRPr lang="en-US" dirty="0"/>
          </a:p>
        </p:txBody>
      </p:sp>
      <p:sp>
        <p:nvSpPr>
          <p:cNvPr id="15" name="Oval 14">
            <a:extLst>
              <a:ext uri="{FF2B5EF4-FFF2-40B4-BE49-F238E27FC236}">
                <a16:creationId xmlns:a16="http://schemas.microsoft.com/office/drawing/2014/main" id="{87854F6A-02D4-1B48-B685-3345F359F038}"/>
              </a:ext>
            </a:extLst>
          </p:cNvPr>
          <p:cNvSpPr/>
          <p:nvPr/>
        </p:nvSpPr>
        <p:spPr>
          <a:xfrm>
            <a:off x="4503047" y="1115838"/>
            <a:ext cx="464840" cy="21556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17</a:t>
            </a:r>
          </a:p>
        </p:txBody>
      </p:sp>
      <p:sp>
        <p:nvSpPr>
          <p:cNvPr id="16" name="Rectangle 15">
            <a:extLst>
              <a:ext uri="{FF2B5EF4-FFF2-40B4-BE49-F238E27FC236}">
                <a16:creationId xmlns:a16="http://schemas.microsoft.com/office/drawing/2014/main" id="{E1AB6D21-013C-1641-954B-5C7D49A8C1C3}"/>
              </a:ext>
            </a:extLst>
          </p:cNvPr>
          <p:cNvSpPr/>
          <p:nvPr/>
        </p:nvSpPr>
        <p:spPr>
          <a:xfrm>
            <a:off x="4735466" y="2318176"/>
            <a:ext cx="1938199" cy="513929"/>
          </a:xfrm>
          <a:prstGeom prst="rect">
            <a:avLst/>
          </a:prstGeom>
          <a:noFill/>
          <a:ln w="28575">
            <a:solidFill>
              <a:srgbClr val="9328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PF 17.1 Assesses results</a:t>
            </a:r>
          </a:p>
        </p:txBody>
      </p:sp>
      <p:sp>
        <p:nvSpPr>
          <p:cNvPr id="17" name="Rectangle 16">
            <a:extLst>
              <a:ext uri="{FF2B5EF4-FFF2-40B4-BE49-F238E27FC236}">
                <a16:creationId xmlns:a16="http://schemas.microsoft.com/office/drawing/2014/main" id="{25A7F989-391C-934C-8E83-0AEE8868D14E}"/>
              </a:ext>
            </a:extLst>
          </p:cNvPr>
          <p:cNvSpPr/>
          <p:nvPr/>
        </p:nvSpPr>
        <p:spPr>
          <a:xfrm>
            <a:off x="377231" y="3830292"/>
            <a:ext cx="1943043" cy="627150"/>
          </a:xfrm>
          <a:prstGeom prst="rect">
            <a:avLst/>
          </a:prstGeom>
          <a:noFill/>
          <a:ln w="28575">
            <a:solidFill>
              <a:srgbClr val="9328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PF 16.5 Integrates with business process</a:t>
            </a:r>
          </a:p>
        </p:txBody>
      </p:sp>
      <p:sp>
        <p:nvSpPr>
          <p:cNvPr id="18" name="Rectangle 17">
            <a:extLst>
              <a:ext uri="{FF2B5EF4-FFF2-40B4-BE49-F238E27FC236}">
                <a16:creationId xmlns:a16="http://schemas.microsoft.com/office/drawing/2014/main" id="{A35E0811-8153-894A-A874-1BEDC969F9A6}"/>
              </a:ext>
            </a:extLst>
          </p:cNvPr>
          <p:cNvSpPr/>
          <p:nvPr/>
        </p:nvSpPr>
        <p:spPr>
          <a:xfrm>
            <a:off x="2399692" y="3831324"/>
            <a:ext cx="1988103" cy="626117"/>
          </a:xfrm>
          <a:prstGeom prst="rect">
            <a:avLst/>
          </a:prstGeom>
          <a:noFill/>
          <a:ln w="28575">
            <a:solidFill>
              <a:srgbClr val="9328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PF 16.6 Adjusts scope and frequency</a:t>
            </a:r>
          </a:p>
        </p:txBody>
      </p:sp>
    </p:spTree>
    <p:extLst>
      <p:ext uri="{BB962C8B-B14F-4D97-AF65-F5344CB8AC3E}">
        <p14:creationId xmlns:p14="http://schemas.microsoft.com/office/powerpoint/2010/main" val="7592995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8DB36622-A1B6-A441-9CB2-CD0417E01E6C}"/>
              </a:ext>
            </a:extLst>
          </p:cNvPr>
          <p:cNvGrpSpPr/>
          <p:nvPr/>
        </p:nvGrpSpPr>
        <p:grpSpPr>
          <a:xfrm>
            <a:off x="628651" y="89748"/>
            <a:ext cx="7886698" cy="588687"/>
            <a:chOff x="628651" y="89748"/>
            <a:chExt cx="7886698" cy="588687"/>
          </a:xfrm>
        </p:grpSpPr>
        <p:sp>
          <p:nvSpPr>
            <p:cNvPr id="3" name="Rectangle 2">
              <a:extLst>
                <a:ext uri="{FF2B5EF4-FFF2-40B4-BE49-F238E27FC236}">
                  <a16:creationId xmlns:a16="http://schemas.microsoft.com/office/drawing/2014/main" id="{39049A67-0B19-9E4D-BBC1-A0F76BDA745C}"/>
                </a:ext>
              </a:extLst>
            </p:cNvPr>
            <p:cNvSpPr/>
            <p:nvPr/>
          </p:nvSpPr>
          <p:spPr>
            <a:xfrm>
              <a:off x="628651" y="89748"/>
              <a:ext cx="7886698" cy="588687"/>
            </a:xfrm>
            <a:prstGeom prst="rect">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bg1"/>
                  </a:solidFill>
                </a:rPr>
                <a:t>The organization selects, develops, and performs ongoing and/or separate evaluations to </a:t>
              </a:r>
              <a:br>
                <a:rPr lang="en-US" sz="1400" b="1" dirty="0">
                  <a:solidFill>
                    <a:schemeClr val="bg1"/>
                  </a:solidFill>
                </a:rPr>
              </a:br>
              <a:r>
                <a:rPr lang="en-US" sz="1400" b="1" dirty="0">
                  <a:solidFill>
                    <a:schemeClr val="bg1"/>
                  </a:solidFill>
                </a:rPr>
                <a:t>ascertain whether the components of internal control are present and functioning</a:t>
              </a:r>
            </a:p>
          </p:txBody>
        </p:sp>
        <p:sp>
          <p:nvSpPr>
            <p:cNvPr id="55" name="Oval 54">
              <a:extLst>
                <a:ext uri="{FF2B5EF4-FFF2-40B4-BE49-F238E27FC236}">
                  <a16:creationId xmlns:a16="http://schemas.microsoft.com/office/drawing/2014/main" id="{DB91D444-6902-D847-8D2C-B1F516F4C74C}"/>
                </a:ext>
              </a:extLst>
            </p:cNvPr>
            <p:cNvSpPr/>
            <p:nvPr/>
          </p:nvSpPr>
          <p:spPr>
            <a:xfrm>
              <a:off x="707861" y="184325"/>
              <a:ext cx="486015" cy="35281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16</a:t>
              </a:r>
            </a:p>
          </p:txBody>
        </p:sp>
      </p:grpSp>
      <p:grpSp>
        <p:nvGrpSpPr>
          <p:cNvPr id="8" name="Group 7">
            <a:extLst>
              <a:ext uri="{FF2B5EF4-FFF2-40B4-BE49-F238E27FC236}">
                <a16:creationId xmlns:a16="http://schemas.microsoft.com/office/drawing/2014/main" id="{040A46C0-B7E9-AE4C-81D7-51411264156C}"/>
              </a:ext>
            </a:extLst>
          </p:cNvPr>
          <p:cNvGrpSpPr/>
          <p:nvPr/>
        </p:nvGrpSpPr>
        <p:grpSpPr>
          <a:xfrm>
            <a:off x="70775" y="772259"/>
            <a:ext cx="3750447" cy="2187815"/>
            <a:chOff x="70775" y="772259"/>
            <a:chExt cx="3750447" cy="2187815"/>
          </a:xfrm>
        </p:grpSpPr>
        <p:sp>
          <p:nvSpPr>
            <p:cNvPr id="20" name="Oval 19">
              <a:extLst>
                <a:ext uri="{FF2B5EF4-FFF2-40B4-BE49-F238E27FC236}">
                  <a16:creationId xmlns:a16="http://schemas.microsoft.com/office/drawing/2014/main" id="{6E874B03-A900-D44F-B996-7F2D138B961B}"/>
                </a:ext>
              </a:extLst>
            </p:cNvPr>
            <p:cNvSpPr/>
            <p:nvPr/>
          </p:nvSpPr>
          <p:spPr>
            <a:xfrm>
              <a:off x="70775" y="826911"/>
              <a:ext cx="2437899" cy="828174"/>
            </a:xfrm>
            <a:prstGeom prst="ellipse">
              <a:avLst/>
            </a:prstGeom>
            <a:gradFill flip="none" rotWithShape="1">
              <a:gsLst>
                <a:gs pos="0">
                  <a:srgbClr val="9B55CE">
                    <a:tint val="66000"/>
                    <a:satMod val="160000"/>
                  </a:srgbClr>
                </a:gs>
                <a:gs pos="0">
                  <a:srgbClr val="9B55CE">
                    <a:tint val="44500"/>
                    <a:satMod val="160000"/>
                  </a:srgbClr>
                </a:gs>
                <a:gs pos="100000">
                  <a:srgbClr val="9B55CE">
                    <a:tint val="23500"/>
                    <a:satMod val="160000"/>
                  </a:srgbClr>
                </a:gs>
              </a:gsLst>
              <a:lin ang="0" scaled="1"/>
              <a:tileRect/>
            </a:gra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b="1" dirty="0">
                  <a:solidFill>
                    <a:schemeClr val="tx1"/>
                  </a:solidFill>
                </a:rPr>
                <a:t>PF 16.1 Considers a mix of ongoing and separate evaluations</a:t>
              </a:r>
            </a:p>
          </p:txBody>
        </p:sp>
        <p:sp>
          <p:nvSpPr>
            <p:cNvPr id="42" name="Rounded Rectangle 41">
              <a:extLst>
                <a:ext uri="{FF2B5EF4-FFF2-40B4-BE49-F238E27FC236}">
                  <a16:creationId xmlns:a16="http://schemas.microsoft.com/office/drawing/2014/main" id="{DCF6F84D-195C-8643-95F9-84D6A6D6C7C2}"/>
                </a:ext>
              </a:extLst>
            </p:cNvPr>
            <p:cNvSpPr/>
            <p:nvPr/>
          </p:nvSpPr>
          <p:spPr>
            <a:xfrm>
              <a:off x="2641636" y="772259"/>
              <a:ext cx="1179586" cy="1615833"/>
            </a:xfrm>
            <a:prstGeom prst="roundRect">
              <a:avLst/>
            </a:prstGeom>
            <a:ln w="28575">
              <a:solidFill>
                <a:schemeClr val="tx1"/>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b="1" dirty="0"/>
                <a:t>Ongoing Evaluations – </a:t>
              </a:r>
              <a:r>
                <a:rPr lang="en-US" sz="1400" dirty="0"/>
                <a:t>built into normal day to day operations of staff</a:t>
              </a:r>
              <a:endParaRPr lang="en-US" sz="1400" b="1" dirty="0"/>
            </a:p>
          </p:txBody>
        </p:sp>
        <p:sp>
          <p:nvSpPr>
            <p:cNvPr id="25" name="Rounded Rectangle 24">
              <a:extLst>
                <a:ext uri="{FF2B5EF4-FFF2-40B4-BE49-F238E27FC236}">
                  <a16:creationId xmlns:a16="http://schemas.microsoft.com/office/drawing/2014/main" id="{9999D358-74E6-D545-B891-311911454E56}"/>
                </a:ext>
              </a:extLst>
            </p:cNvPr>
            <p:cNvSpPr/>
            <p:nvPr/>
          </p:nvSpPr>
          <p:spPr>
            <a:xfrm>
              <a:off x="211791" y="1786250"/>
              <a:ext cx="2155865" cy="1173824"/>
            </a:xfrm>
            <a:prstGeom prst="roundRect">
              <a:avLst/>
            </a:prstGeom>
            <a:ln w="28575">
              <a:solidFill>
                <a:schemeClr val="tx1"/>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b="1" dirty="0"/>
                <a:t>Separate Evaluations – </a:t>
              </a:r>
              <a:r>
                <a:rPr lang="en-US" sz="1400" dirty="0"/>
                <a:t>conducted periodically by objective management staff, IA and evaluation functions</a:t>
              </a:r>
              <a:endParaRPr lang="en-US" sz="1400" b="1" dirty="0"/>
            </a:p>
          </p:txBody>
        </p:sp>
        <p:cxnSp>
          <p:nvCxnSpPr>
            <p:cNvPr id="5" name="Straight Arrow Connector 4">
              <a:extLst>
                <a:ext uri="{FF2B5EF4-FFF2-40B4-BE49-F238E27FC236}">
                  <a16:creationId xmlns:a16="http://schemas.microsoft.com/office/drawing/2014/main" id="{71625697-BC55-8441-B30B-6728A4DBB79F}"/>
                </a:ext>
              </a:extLst>
            </p:cNvPr>
            <p:cNvCxnSpPr>
              <a:cxnSpLocks/>
              <a:stCxn id="20" idx="4"/>
              <a:endCxn id="25" idx="0"/>
            </p:cNvCxnSpPr>
            <p:nvPr/>
          </p:nvCxnSpPr>
          <p:spPr>
            <a:xfrm flipH="1">
              <a:off x="1289724" y="1655085"/>
              <a:ext cx="1" cy="13116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C2051A25-C25D-2343-A8BF-F6E53DE1F85E}"/>
                </a:ext>
              </a:extLst>
            </p:cNvPr>
            <p:cNvCxnSpPr>
              <a:stCxn id="20" idx="6"/>
            </p:cNvCxnSpPr>
            <p:nvPr/>
          </p:nvCxnSpPr>
          <p:spPr>
            <a:xfrm>
              <a:off x="2508674" y="1240998"/>
              <a:ext cx="132962"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4" name="Group 13">
            <a:extLst>
              <a:ext uri="{FF2B5EF4-FFF2-40B4-BE49-F238E27FC236}">
                <a16:creationId xmlns:a16="http://schemas.microsoft.com/office/drawing/2014/main" id="{20979173-F562-C54A-B03E-B87D90ADD435}"/>
              </a:ext>
            </a:extLst>
          </p:cNvPr>
          <p:cNvGrpSpPr/>
          <p:nvPr/>
        </p:nvGrpSpPr>
        <p:grpSpPr>
          <a:xfrm>
            <a:off x="209018" y="3051672"/>
            <a:ext cx="1920669" cy="1640670"/>
            <a:chOff x="188180" y="3073570"/>
            <a:chExt cx="1920669" cy="1640670"/>
          </a:xfrm>
        </p:grpSpPr>
        <p:sp>
          <p:nvSpPr>
            <p:cNvPr id="41" name="Rounded Rectangle 40">
              <a:extLst>
                <a:ext uri="{FF2B5EF4-FFF2-40B4-BE49-F238E27FC236}">
                  <a16:creationId xmlns:a16="http://schemas.microsoft.com/office/drawing/2014/main" id="{18F22FB8-B018-0F40-8AB2-5857ECE7D6C7}"/>
                </a:ext>
              </a:extLst>
            </p:cNvPr>
            <p:cNvSpPr/>
            <p:nvPr/>
          </p:nvSpPr>
          <p:spPr>
            <a:xfrm>
              <a:off x="188180" y="4009113"/>
              <a:ext cx="1920669" cy="705127"/>
            </a:xfrm>
            <a:prstGeom prst="roundRect">
              <a:avLst/>
            </a:prstGeom>
            <a:ln w="28575">
              <a:solidFill>
                <a:schemeClr val="tx1"/>
              </a:solidFill>
              <a:prstDash val="sysDash"/>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Business functions changing quickly are reviewed more often</a:t>
              </a:r>
            </a:p>
          </p:txBody>
        </p:sp>
        <p:grpSp>
          <p:nvGrpSpPr>
            <p:cNvPr id="13" name="Group 12">
              <a:extLst>
                <a:ext uri="{FF2B5EF4-FFF2-40B4-BE49-F238E27FC236}">
                  <a16:creationId xmlns:a16="http://schemas.microsoft.com/office/drawing/2014/main" id="{31244B3D-A329-724F-9087-234B5B758668}"/>
                </a:ext>
              </a:extLst>
            </p:cNvPr>
            <p:cNvGrpSpPr/>
            <p:nvPr/>
          </p:nvGrpSpPr>
          <p:grpSpPr>
            <a:xfrm>
              <a:off x="272378" y="3073570"/>
              <a:ext cx="1752272" cy="935543"/>
              <a:chOff x="272378" y="3073570"/>
              <a:chExt cx="1752272" cy="935543"/>
            </a:xfrm>
          </p:grpSpPr>
          <p:sp>
            <p:nvSpPr>
              <p:cNvPr id="21" name="Oval 20">
                <a:extLst>
                  <a:ext uri="{FF2B5EF4-FFF2-40B4-BE49-F238E27FC236}">
                    <a16:creationId xmlns:a16="http://schemas.microsoft.com/office/drawing/2014/main" id="{BEFD44D4-92FF-CA4D-BF8B-F009E3A015B0}"/>
                  </a:ext>
                </a:extLst>
              </p:cNvPr>
              <p:cNvSpPr/>
              <p:nvPr/>
            </p:nvSpPr>
            <p:spPr>
              <a:xfrm>
                <a:off x="272378" y="3073570"/>
                <a:ext cx="1752272" cy="793361"/>
              </a:xfrm>
              <a:prstGeom prst="ellipse">
                <a:avLst/>
              </a:prstGeom>
              <a:gradFill flip="none" rotWithShape="1">
                <a:gsLst>
                  <a:gs pos="0">
                    <a:srgbClr val="9B55CE">
                      <a:tint val="66000"/>
                      <a:satMod val="160000"/>
                    </a:srgbClr>
                  </a:gs>
                  <a:gs pos="0">
                    <a:srgbClr val="9B55CE">
                      <a:tint val="44500"/>
                      <a:satMod val="160000"/>
                    </a:srgbClr>
                  </a:gs>
                  <a:gs pos="100000">
                    <a:srgbClr val="9B55CE">
                      <a:tint val="23500"/>
                      <a:satMod val="160000"/>
                    </a:srgbClr>
                  </a:gs>
                </a:gsLst>
                <a:lin ang="0" scaled="1"/>
                <a:tileRect/>
              </a:gra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b="1" dirty="0">
                    <a:solidFill>
                      <a:schemeClr val="tx1"/>
                    </a:solidFill>
                  </a:rPr>
                  <a:t>PF 16.2 Considers rate of change</a:t>
                </a:r>
              </a:p>
            </p:txBody>
          </p:sp>
          <p:cxnSp>
            <p:nvCxnSpPr>
              <p:cNvPr id="11" name="Straight Arrow Connector 10">
                <a:extLst>
                  <a:ext uri="{FF2B5EF4-FFF2-40B4-BE49-F238E27FC236}">
                    <a16:creationId xmlns:a16="http://schemas.microsoft.com/office/drawing/2014/main" id="{6642238C-5807-9F45-9E62-492BCB321244}"/>
                  </a:ext>
                </a:extLst>
              </p:cNvPr>
              <p:cNvCxnSpPr>
                <a:cxnSpLocks/>
                <a:stCxn id="21" idx="4"/>
                <a:endCxn id="41" idx="0"/>
              </p:cNvCxnSpPr>
              <p:nvPr/>
            </p:nvCxnSpPr>
            <p:spPr>
              <a:xfrm>
                <a:off x="1148514" y="3866931"/>
                <a:ext cx="1" cy="14218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grpSp>
        <p:nvGrpSpPr>
          <p:cNvPr id="84" name="Group 83">
            <a:extLst>
              <a:ext uri="{FF2B5EF4-FFF2-40B4-BE49-F238E27FC236}">
                <a16:creationId xmlns:a16="http://schemas.microsoft.com/office/drawing/2014/main" id="{06364B11-21F4-1947-8600-308CE1F7FE3F}"/>
              </a:ext>
            </a:extLst>
          </p:cNvPr>
          <p:cNvGrpSpPr/>
          <p:nvPr/>
        </p:nvGrpSpPr>
        <p:grpSpPr>
          <a:xfrm>
            <a:off x="63511" y="4778624"/>
            <a:ext cx="3518175" cy="2009464"/>
            <a:chOff x="63511" y="4778624"/>
            <a:chExt cx="3518175" cy="2009464"/>
          </a:xfrm>
        </p:grpSpPr>
        <p:sp>
          <p:nvSpPr>
            <p:cNvPr id="22" name="Oval 21">
              <a:extLst>
                <a:ext uri="{FF2B5EF4-FFF2-40B4-BE49-F238E27FC236}">
                  <a16:creationId xmlns:a16="http://schemas.microsoft.com/office/drawing/2014/main" id="{6ADC24A6-09EE-BD4B-B5F4-57D572FAA00D}"/>
                </a:ext>
              </a:extLst>
            </p:cNvPr>
            <p:cNvSpPr/>
            <p:nvPr/>
          </p:nvSpPr>
          <p:spPr>
            <a:xfrm>
              <a:off x="63511" y="4778624"/>
              <a:ext cx="2288599" cy="901741"/>
            </a:xfrm>
            <a:prstGeom prst="ellipse">
              <a:avLst/>
            </a:prstGeom>
            <a:gradFill flip="none" rotWithShape="1">
              <a:gsLst>
                <a:gs pos="0">
                  <a:srgbClr val="9B55CE">
                    <a:tint val="66000"/>
                    <a:satMod val="160000"/>
                  </a:srgbClr>
                </a:gs>
                <a:gs pos="0">
                  <a:srgbClr val="9B55CE">
                    <a:tint val="44500"/>
                    <a:satMod val="160000"/>
                  </a:srgbClr>
                </a:gs>
                <a:gs pos="100000">
                  <a:srgbClr val="9B55CE">
                    <a:tint val="23500"/>
                    <a:satMod val="160000"/>
                  </a:srgbClr>
                </a:gs>
              </a:gsLst>
              <a:lin ang="0" scaled="1"/>
              <a:tileRect/>
            </a:gra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b="1" dirty="0">
                  <a:solidFill>
                    <a:schemeClr val="tx1"/>
                  </a:solidFill>
                </a:rPr>
                <a:t>PF 16.3 Establishes baseline understanding</a:t>
              </a:r>
            </a:p>
          </p:txBody>
        </p:sp>
        <p:sp>
          <p:nvSpPr>
            <p:cNvPr id="47" name="Rounded Rectangle 46">
              <a:extLst>
                <a:ext uri="{FF2B5EF4-FFF2-40B4-BE49-F238E27FC236}">
                  <a16:creationId xmlns:a16="http://schemas.microsoft.com/office/drawing/2014/main" id="{2B2940CD-FA54-0947-AB49-AE38FF0ED204}"/>
                </a:ext>
              </a:extLst>
            </p:cNvPr>
            <p:cNvSpPr/>
            <p:nvPr/>
          </p:nvSpPr>
          <p:spPr>
            <a:xfrm>
              <a:off x="2420477" y="5189476"/>
              <a:ext cx="1161209" cy="1598612"/>
            </a:xfrm>
            <a:prstGeom prst="roundRect">
              <a:avLst/>
            </a:prstGeom>
            <a:ln w="28575">
              <a:solidFill>
                <a:schemeClr val="tx1"/>
              </a:solidFill>
              <a:prstDash val="sysDash"/>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Reviewers must understand what the IC system was designed to do</a:t>
              </a:r>
            </a:p>
          </p:txBody>
        </p:sp>
        <p:sp>
          <p:nvSpPr>
            <p:cNvPr id="38" name="Rounded Rectangle 37">
              <a:extLst>
                <a:ext uri="{FF2B5EF4-FFF2-40B4-BE49-F238E27FC236}">
                  <a16:creationId xmlns:a16="http://schemas.microsoft.com/office/drawing/2014/main" id="{09DB5789-E92D-784C-BAA1-6ADD1E449000}"/>
                </a:ext>
              </a:extLst>
            </p:cNvPr>
            <p:cNvSpPr/>
            <p:nvPr/>
          </p:nvSpPr>
          <p:spPr>
            <a:xfrm>
              <a:off x="283469" y="5797647"/>
              <a:ext cx="1846218" cy="976650"/>
            </a:xfrm>
            <a:prstGeom prst="roundRect">
              <a:avLst/>
            </a:prstGeom>
            <a:ln w="28575">
              <a:solidFill>
                <a:schemeClr val="tx1"/>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The design and current state of the IC system are used to establish a baseline</a:t>
              </a:r>
            </a:p>
          </p:txBody>
        </p:sp>
        <p:cxnSp>
          <p:nvCxnSpPr>
            <p:cNvPr id="30" name="Straight Arrow Connector 29">
              <a:extLst>
                <a:ext uri="{FF2B5EF4-FFF2-40B4-BE49-F238E27FC236}">
                  <a16:creationId xmlns:a16="http://schemas.microsoft.com/office/drawing/2014/main" id="{586F9F65-C954-7A4C-A0D1-4F262A803357}"/>
                </a:ext>
              </a:extLst>
            </p:cNvPr>
            <p:cNvCxnSpPr>
              <a:stCxn id="22" idx="4"/>
              <a:endCxn id="38" idx="0"/>
            </p:cNvCxnSpPr>
            <p:nvPr/>
          </p:nvCxnSpPr>
          <p:spPr>
            <a:xfrm flipH="1">
              <a:off x="1206578" y="5680365"/>
              <a:ext cx="1233" cy="11728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8BC6C007-654B-FD4A-A8E6-10F47859E600}"/>
                </a:ext>
              </a:extLst>
            </p:cNvPr>
            <p:cNvCxnSpPr>
              <a:cxnSpLocks/>
              <a:stCxn id="38" idx="3"/>
            </p:cNvCxnSpPr>
            <p:nvPr/>
          </p:nvCxnSpPr>
          <p:spPr>
            <a:xfrm>
              <a:off x="2129687" y="6285972"/>
              <a:ext cx="27813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59" name="Group 58">
            <a:extLst>
              <a:ext uri="{FF2B5EF4-FFF2-40B4-BE49-F238E27FC236}">
                <a16:creationId xmlns:a16="http://schemas.microsoft.com/office/drawing/2014/main" id="{0E4F89FE-1180-144F-BECB-2899098F8F56}"/>
              </a:ext>
            </a:extLst>
          </p:cNvPr>
          <p:cNvGrpSpPr/>
          <p:nvPr/>
        </p:nvGrpSpPr>
        <p:grpSpPr>
          <a:xfrm>
            <a:off x="4028465" y="901386"/>
            <a:ext cx="5044760" cy="1674630"/>
            <a:chOff x="3887449" y="899285"/>
            <a:chExt cx="5044760" cy="1674630"/>
          </a:xfrm>
        </p:grpSpPr>
        <p:sp>
          <p:nvSpPr>
            <p:cNvPr id="45" name="Rounded Rectangle 44">
              <a:extLst>
                <a:ext uri="{FF2B5EF4-FFF2-40B4-BE49-F238E27FC236}">
                  <a16:creationId xmlns:a16="http://schemas.microsoft.com/office/drawing/2014/main" id="{2E83FB66-A5CE-FC42-941D-F9462A6660BA}"/>
                </a:ext>
              </a:extLst>
            </p:cNvPr>
            <p:cNvSpPr/>
            <p:nvPr/>
          </p:nvSpPr>
          <p:spPr>
            <a:xfrm>
              <a:off x="6078926" y="1980496"/>
              <a:ext cx="1443546" cy="593419"/>
            </a:xfrm>
            <a:prstGeom prst="roundRect">
              <a:avLst/>
            </a:prstGeom>
            <a:ln w="28575">
              <a:solidFill>
                <a:schemeClr val="tx1"/>
              </a:solidFill>
              <a:prstDash val="sysDash"/>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Knowledge of the organization</a:t>
              </a:r>
            </a:p>
          </p:txBody>
        </p:sp>
        <p:sp>
          <p:nvSpPr>
            <p:cNvPr id="46" name="Rounded Rectangle 45">
              <a:extLst>
                <a:ext uri="{FF2B5EF4-FFF2-40B4-BE49-F238E27FC236}">
                  <a16:creationId xmlns:a16="http://schemas.microsoft.com/office/drawing/2014/main" id="{6E65EE10-571D-8049-89BD-F49C8560B932}"/>
                </a:ext>
              </a:extLst>
            </p:cNvPr>
            <p:cNvSpPr/>
            <p:nvPr/>
          </p:nvSpPr>
          <p:spPr>
            <a:xfrm>
              <a:off x="7640114" y="1980496"/>
              <a:ext cx="1292095" cy="593419"/>
            </a:xfrm>
            <a:prstGeom prst="roundRect">
              <a:avLst/>
            </a:prstGeom>
            <a:ln w="28575">
              <a:solidFill>
                <a:schemeClr val="tx1"/>
              </a:solidFill>
              <a:prstDash val="sysDash"/>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Technical skills as needed</a:t>
              </a:r>
            </a:p>
          </p:txBody>
        </p:sp>
        <p:grpSp>
          <p:nvGrpSpPr>
            <p:cNvPr id="58" name="Group 57">
              <a:extLst>
                <a:ext uri="{FF2B5EF4-FFF2-40B4-BE49-F238E27FC236}">
                  <a16:creationId xmlns:a16="http://schemas.microsoft.com/office/drawing/2014/main" id="{635FDA2E-943D-2245-94EE-6C8B382D4A83}"/>
                </a:ext>
              </a:extLst>
            </p:cNvPr>
            <p:cNvGrpSpPr/>
            <p:nvPr/>
          </p:nvGrpSpPr>
          <p:grpSpPr>
            <a:xfrm>
              <a:off x="3887449" y="899285"/>
              <a:ext cx="5044760" cy="1167717"/>
              <a:chOff x="3887449" y="899285"/>
              <a:chExt cx="5044760" cy="1167717"/>
            </a:xfrm>
          </p:grpSpPr>
          <p:sp>
            <p:nvSpPr>
              <p:cNvPr id="23" name="Oval 22">
                <a:extLst>
                  <a:ext uri="{FF2B5EF4-FFF2-40B4-BE49-F238E27FC236}">
                    <a16:creationId xmlns:a16="http://schemas.microsoft.com/office/drawing/2014/main" id="{A8E9530E-405F-FF44-A1A4-CA53A4D254C2}"/>
                  </a:ext>
                </a:extLst>
              </p:cNvPr>
              <p:cNvSpPr/>
              <p:nvPr/>
            </p:nvSpPr>
            <p:spPr>
              <a:xfrm>
                <a:off x="3887449" y="1026673"/>
                <a:ext cx="1906853" cy="1040329"/>
              </a:xfrm>
              <a:prstGeom prst="ellipse">
                <a:avLst/>
              </a:prstGeom>
              <a:gradFill flip="none" rotWithShape="1">
                <a:gsLst>
                  <a:gs pos="0">
                    <a:srgbClr val="9B55CE">
                      <a:tint val="66000"/>
                      <a:satMod val="160000"/>
                    </a:srgbClr>
                  </a:gs>
                  <a:gs pos="0">
                    <a:srgbClr val="9B55CE">
                      <a:tint val="44500"/>
                      <a:satMod val="160000"/>
                    </a:srgbClr>
                  </a:gs>
                  <a:gs pos="100000">
                    <a:srgbClr val="9B55CE">
                      <a:tint val="23500"/>
                      <a:satMod val="160000"/>
                    </a:srgbClr>
                  </a:gs>
                </a:gsLst>
                <a:lin ang="0" scaled="1"/>
                <a:tileRect/>
              </a:gra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b="1" dirty="0">
                    <a:solidFill>
                      <a:schemeClr val="tx1"/>
                    </a:solidFill>
                  </a:rPr>
                  <a:t>16.4 Uses knowledgeable personnel</a:t>
                </a:r>
              </a:p>
            </p:txBody>
          </p:sp>
          <p:sp>
            <p:nvSpPr>
              <p:cNvPr id="37" name="Rounded Rectangle 36">
                <a:extLst>
                  <a:ext uri="{FF2B5EF4-FFF2-40B4-BE49-F238E27FC236}">
                    <a16:creationId xmlns:a16="http://schemas.microsoft.com/office/drawing/2014/main" id="{84F3FF47-8AFA-7A46-AE09-1233F1FB1B9C}"/>
                  </a:ext>
                </a:extLst>
              </p:cNvPr>
              <p:cNvSpPr/>
              <p:nvPr/>
            </p:nvSpPr>
            <p:spPr>
              <a:xfrm>
                <a:off x="6078926" y="899285"/>
                <a:ext cx="2853283" cy="952361"/>
              </a:xfrm>
              <a:prstGeom prst="roundRect">
                <a:avLst/>
              </a:prstGeom>
              <a:ln w="28575">
                <a:solidFill>
                  <a:schemeClr val="tx1"/>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People performing ongoing and separate evaluations have sufficient knowledge to understand what is being evaluated</a:t>
                </a:r>
              </a:p>
            </p:txBody>
          </p:sp>
          <p:cxnSp>
            <p:nvCxnSpPr>
              <p:cNvPr id="39" name="Straight Arrow Connector 38">
                <a:extLst>
                  <a:ext uri="{FF2B5EF4-FFF2-40B4-BE49-F238E27FC236}">
                    <a16:creationId xmlns:a16="http://schemas.microsoft.com/office/drawing/2014/main" id="{7A7BD840-9700-3644-B8DE-4A14A4E264D1}"/>
                  </a:ext>
                </a:extLst>
              </p:cNvPr>
              <p:cNvCxnSpPr>
                <a:cxnSpLocks/>
                <a:stCxn id="23" idx="6"/>
              </p:cNvCxnSpPr>
              <p:nvPr/>
            </p:nvCxnSpPr>
            <p:spPr>
              <a:xfrm>
                <a:off x="5794302" y="1546838"/>
                <a:ext cx="265512"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cxnSp>
          <p:nvCxnSpPr>
            <p:cNvPr id="52" name="Straight Arrow Connector 51">
              <a:extLst>
                <a:ext uri="{FF2B5EF4-FFF2-40B4-BE49-F238E27FC236}">
                  <a16:creationId xmlns:a16="http://schemas.microsoft.com/office/drawing/2014/main" id="{7A9FCA76-D4E6-3247-8053-5FB1AC53C850}"/>
                </a:ext>
              </a:extLst>
            </p:cNvPr>
            <p:cNvCxnSpPr>
              <a:cxnSpLocks/>
              <a:endCxn id="45" idx="0"/>
            </p:cNvCxnSpPr>
            <p:nvPr/>
          </p:nvCxnSpPr>
          <p:spPr>
            <a:xfrm>
              <a:off x="6800699" y="1851646"/>
              <a:ext cx="0" cy="12885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a:extLst>
                <a:ext uri="{FF2B5EF4-FFF2-40B4-BE49-F238E27FC236}">
                  <a16:creationId xmlns:a16="http://schemas.microsoft.com/office/drawing/2014/main" id="{562E1A95-EA23-9441-93AC-C2566FA83CA2}"/>
                </a:ext>
              </a:extLst>
            </p:cNvPr>
            <p:cNvCxnSpPr>
              <a:cxnSpLocks/>
              <a:endCxn id="46" idx="0"/>
            </p:cNvCxnSpPr>
            <p:nvPr/>
          </p:nvCxnSpPr>
          <p:spPr>
            <a:xfrm>
              <a:off x="8286162" y="1871825"/>
              <a:ext cx="0" cy="10867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85" name="Group 84">
            <a:extLst>
              <a:ext uri="{FF2B5EF4-FFF2-40B4-BE49-F238E27FC236}">
                <a16:creationId xmlns:a16="http://schemas.microsoft.com/office/drawing/2014/main" id="{6152EF10-12BF-EB4E-A6DD-2D1858E63CCE}"/>
              </a:ext>
            </a:extLst>
          </p:cNvPr>
          <p:cNvGrpSpPr/>
          <p:nvPr/>
        </p:nvGrpSpPr>
        <p:grpSpPr>
          <a:xfrm>
            <a:off x="2407824" y="2363772"/>
            <a:ext cx="3612989" cy="2109932"/>
            <a:chOff x="2555377" y="2582917"/>
            <a:chExt cx="3612989" cy="2109932"/>
          </a:xfrm>
        </p:grpSpPr>
        <p:sp>
          <p:nvSpPr>
            <p:cNvPr id="44" name="Rounded Rectangle 43">
              <a:extLst>
                <a:ext uri="{FF2B5EF4-FFF2-40B4-BE49-F238E27FC236}">
                  <a16:creationId xmlns:a16="http://schemas.microsoft.com/office/drawing/2014/main" id="{56E1E7EC-2987-CC46-8D27-CD7501AB38AF}"/>
                </a:ext>
              </a:extLst>
            </p:cNvPr>
            <p:cNvSpPr/>
            <p:nvPr/>
          </p:nvSpPr>
          <p:spPr>
            <a:xfrm>
              <a:off x="4889963" y="3791109"/>
              <a:ext cx="1278403" cy="901740"/>
            </a:xfrm>
            <a:prstGeom prst="roundRect">
              <a:avLst/>
            </a:prstGeom>
            <a:ln w="28575">
              <a:solidFill>
                <a:schemeClr val="tx1"/>
              </a:solidFill>
              <a:prstDash val="sysDash"/>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Manual and automated processes</a:t>
              </a:r>
            </a:p>
          </p:txBody>
        </p:sp>
        <p:sp>
          <p:nvSpPr>
            <p:cNvPr id="24" name="Oval 23">
              <a:extLst>
                <a:ext uri="{FF2B5EF4-FFF2-40B4-BE49-F238E27FC236}">
                  <a16:creationId xmlns:a16="http://schemas.microsoft.com/office/drawing/2014/main" id="{C0564CE9-17DE-934E-B6B6-852FB273ECAB}"/>
                </a:ext>
              </a:extLst>
            </p:cNvPr>
            <p:cNvSpPr/>
            <p:nvPr/>
          </p:nvSpPr>
          <p:spPr>
            <a:xfrm>
              <a:off x="2555377" y="2764367"/>
              <a:ext cx="2155865" cy="901741"/>
            </a:xfrm>
            <a:prstGeom prst="ellipse">
              <a:avLst/>
            </a:prstGeom>
            <a:gradFill flip="none" rotWithShape="1">
              <a:gsLst>
                <a:gs pos="0">
                  <a:srgbClr val="9B55CE">
                    <a:tint val="66000"/>
                    <a:satMod val="160000"/>
                  </a:srgbClr>
                </a:gs>
                <a:gs pos="0">
                  <a:srgbClr val="9B55CE">
                    <a:tint val="44500"/>
                    <a:satMod val="160000"/>
                  </a:srgbClr>
                </a:gs>
                <a:gs pos="100000">
                  <a:srgbClr val="9B55CE">
                    <a:tint val="23500"/>
                    <a:satMod val="160000"/>
                  </a:srgbClr>
                </a:gs>
              </a:gsLst>
              <a:lin ang="0" scaled="1"/>
              <a:tileRect/>
            </a:gra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b="1" dirty="0">
                  <a:solidFill>
                    <a:schemeClr val="tx1"/>
                  </a:solidFill>
                </a:rPr>
                <a:t>PF 16.5 Integrates with business process</a:t>
              </a:r>
            </a:p>
          </p:txBody>
        </p:sp>
        <p:sp>
          <p:nvSpPr>
            <p:cNvPr id="40" name="Rounded Rectangle 39">
              <a:extLst>
                <a:ext uri="{FF2B5EF4-FFF2-40B4-BE49-F238E27FC236}">
                  <a16:creationId xmlns:a16="http://schemas.microsoft.com/office/drawing/2014/main" id="{223FC121-3698-5C43-808E-B3EC7B2584F4}"/>
                </a:ext>
              </a:extLst>
            </p:cNvPr>
            <p:cNvSpPr/>
            <p:nvPr/>
          </p:nvSpPr>
          <p:spPr>
            <a:xfrm>
              <a:off x="2555377" y="3790602"/>
              <a:ext cx="2155865" cy="901740"/>
            </a:xfrm>
            <a:prstGeom prst="roundRect">
              <a:avLst/>
            </a:prstGeom>
            <a:ln w="28575">
              <a:solidFill>
                <a:schemeClr val="tx1"/>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Ongoing evaluations are built into the business processes and adjust to changing conditions</a:t>
              </a:r>
            </a:p>
          </p:txBody>
        </p:sp>
        <p:cxnSp>
          <p:nvCxnSpPr>
            <p:cNvPr id="16" name="Straight Arrow Connector 15">
              <a:extLst>
                <a:ext uri="{FF2B5EF4-FFF2-40B4-BE49-F238E27FC236}">
                  <a16:creationId xmlns:a16="http://schemas.microsoft.com/office/drawing/2014/main" id="{2DB74D51-17E0-564F-AC56-80577C6063F2}"/>
                </a:ext>
              </a:extLst>
            </p:cNvPr>
            <p:cNvCxnSpPr>
              <a:stCxn id="24" idx="4"/>
              <a:endCxn id="40" idx="0"/>
            </p:cNvCxnSpPr>
            <p:nvPr/>
          </p:nvCxnSpPr>
          <p:spPr>
            <a:xfrm>
              <a:off x="3633310" y="3666108"/>
              <a:ext cx="0" cy="12449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0" name="Rounded Rectangle 59">
              <a:extLst>
                <a:ext uri="{FF2B5EF4-FFF2-40B4-BE49-F238E27FC236}">
                  <a16:creationId xmlns:a16="http://schemas.microsoft.com/office/drawing/2014/main" id="{8B6FEBBF-B27D-CF49-9572-5F100A48475C}"/>
                </a:ext>
              </a:extLst>
            </p:cNvPr>
            <p:cNvSpPr/>
            <p:nvPr/>
          </p:nvSpPr>
          <p:spPr>
            <a:xfrm>
              <a:off x="4889963" y="2582917"/>
              <a:ext cx="1278403" cy="1028066"/>
            </a:xfrm>
            <a:prstGeom prst="roundRect">
              <a:avLst/>
            </a:prstGeom>
            <a:ln w="28575">
              <a:solidFill>
                <a:schemeClr val="tx1"/>
              </a:solidFill>
              <a:prstDash val="sysDash"/>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Review of the results of automated processes</a:t>
              </a:r>
            </a:p>
          </p:txBody>
        </p:sp>
        <p:cxnSp>
          <p:nvCxnSpPr>
            <p:cNvPr id="62" name="Straight Arrow Connector 61">
              <a:extLst>
                <a:ext uri="{FF2B5EF4-FFF2-40B4-BE49-F238E27FC236}">
                  <a16:creationId xmlns:a16="http://schemas.microsoft.com/office/drawing/2014/main" id="{8F1AD868-4492-1448-BC16-B7A51F0ED30B}"/>
                </a:ext>
              </a:extLst>
            </p:cNvPr>
            <p:cNvCxnSpPr>
              <a:stCxn id="40" idx="3"/>
              <a:endCxn id="44" idx="1"/>
            </p:cNvCxnSpPr>
            <p:nvPr/>
          </p:nvCxnSpPr>
          <p:spPr>
            <a:xfrm>
              <a:off x="4711242" y="4241472"/>
              <a:ext cx="178721" cy="50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4" name="Straight Arrow Connector 63">
              <a:extLst>
                <a:ext uri="{FF2B5EF4-FFF2-40B4-BE49-F238E27FC236}">
                  <a16:creationId xmlns:a16="http://schemas.microsoft.com/office/drawing/2014/main" id="{85E9717F-792A-1C48-812D-B84686639577}"/>
                </a:ext>
              </a:extLst>
            </p:cNvPr>
            <p:cNvCxnSpPr>
              <a:cxnSpLocks/>
              <a:stCxn id="44" idx="0"/>
              <a:endCxn id="60" idx="2"/>
            </p:cNvCxnSpPr>
            <p:nvPr/>
          </p:nvCxnSpPr>
          <p:spPr>
            <a:xfrm flipV="1">
              <a:off x="5529165" y="3610983"/>
              <a:ext cx="0" cy="18012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74" name="Group 73">
            <a:extLst>
              <a:ext uri="{FF2B5EF4-FFF2-40B4-BE49-F238E27FC236}">
                <a16:creationId xmlns:a16="http://schemas.microsoft.com/office/drawing/2014/main" id="{C7560C93-E772-5046-9B8C-5CE1C90944D1}"/>
              </a:ext>
            </a:extLst>
          </p:cNvPr>
          <p:cNvGrpSpPr/>
          <p:nvPr/>
        </p:nvGrpSpPr>
        <p:grpSpPr>
          <a:xfrm>
            <a:off x="6671363" y="2711525"/>
            <a:ext cx="2195150" cy="3932834"/>
            <a:chOff x="6545276" y="2804007"/>
            <a:chExt cx="2195150" cy="3932834"/>
          </a:xfrm>
        </p:grpSpPr>
        <p:sp>
          <p:nvSpPr>
            <p:cNvPr id="28" name="Rounded Rectangle 27">
              <a:extLst>
                <a:ext uri="{FF2B5EF4-FFF2-40B4-BE49-F238E27FC236}">
                  <a16:creationId xmlns:a16="http://schemas.microsoft.com/office/drawing/2014/main" id="{1717A05D-575C-6D4B-91A5-A226ED3042B0}"/>
                </a:ext>
              </a:extLst>
            </p:cNvPr>
            <p:cNvSpPr/>
            <p:nvPr/>
          </p:nvSpPr>
          <p:spPr>
            <a:xfrm>
              <a:off x="6545276" y="3956408"/>
              <a:ext cx="2189674" cy="928402"/>
            </a:xfrm>
            <a:prstGeom prst="roundRect">
              <a:avLst/>
            </a:prstGeom>
            <a:ln w="28575">
              <a:solidFill>
                <a:schemeClr val="tx1"/>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Separate evaluations are performed periodically to provide objective feedback</a:t>
              </a:r>
            </a:p>
          </p:txBody>
        </p:sp>
        <p:sp>
          <p:nvSpPr>
            <p:cNvPr id="43" name="Rounded Rectangle 42">
              <a:extLst>
                <a:ext uri="{FF2B5EF4-FFF2-40B4-BE49-F238E27FC236}">
                  <a16:creationId xmlns:a16="http://schemas.microsoft.com/office/drawing/2014/main" id="{7C516BBE-719E-A748-B834-1DB6763E7AB6}"/>
                </a:ext>
              </a:extLst>
            </p:cNvPr>
            <p:cNvSpPr/>
            <p:nvPr/>
          </p:nvSpPr>
          <p:spPr>
            <a:xfrm>
              <a:off x="6550752" y="6143422"/>
              <a:ext cx="2189674" cy="593419"/>
            </a:xfrm>
            <a:prstGeom prst="roundRect">
              <a:avLst/>
            </a:prstGeom>
            <a:ln w="28575">
              <a:solidFill>
                <a:schemeClr val="tx1"/>
              </a:solidFill>
              <a:prstDash val="sysDash"/>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Variety of approaches available</a:t>
              </a:r>
            </a:p>
          </p:txBody>
        </p:sp>
        <p:sp>
          <p:nvSpPr>
            <p:cNvPr id="19" name="Oval 18">
              <a:extLst>
                <a:ext uri="{FF2B5EF4-FFF2-40B4-BE49-F238E27FC236}">
                  <a16:creationId xmlns:a16="http://schemas.microsoft.com/office/drawing/2014/main" id="{3F3EAF58-3671-DA4B-B24C-802418C7750B}"/>
                </a:ext>
              </a:extLst>
            </p:cNvPr>
            <p:cNvSpPr/>
            <p:nvPr/>
          </p:nvSpPr>
          <p:spPr>
            <a:xfrm>
              <a:off x="6562181" y="2804007"/>
              <a:ext cx="2155865" cy="1028066"/>
            </a:xfrm>
            <a:prstGeom prst="ellipse">
              <a:avLst/>
            </a:prstGeom>
            <a:gradFill flip="none" rotWithShape="1">
              <a:gsLst>
                <a:gs pos="0">
                  <a:srgbClr val="9B55CE">
                    <a:tint val="66000"/>
                    <a:satMod val="160000"/>
                  </a:srgbClr>
                </a:gs>
                <a:gs pos="0">
                  <a:srgbClr val="9B55CE">
                    <a:tint val="44500"/>
                    <a:satMod val="160000"/>
                  </a:srgbClr>
                </a:gs>
                <a:gs pos="100000">
                  <a:srgbClr val="9B55CE">
                    <a:tint val="23500"/>
                    <a:satMod val="160000"/>
                  </a:srgbClr>
                </a:gs>
              </a:gsLst>
              <a:lin ang="0" scaled="1"/>
              <a:tileRect/>
            </a:gra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b="1" dirty="0">
                  <a:solidFill>
                    <a:schemeClr val="tx1"/>
                  </a:solidFill>
                </a:rPr>
                <a:t>PF 16.7 Objectively evaluates</a:t>
              </a:r>
            </a:p>
          </p:txBody>
        </p:sp>
        <p:cxnSp>
          <p:nvCxnSpPr>
            <p:cNvPr id="66" name="Straight Arrow Connector 65">
              <a:extLst>
                <a:ext uri="{FF2B5EF4-FFF2-40B4-BE49-F238E27FC236}">
                  <a16:creationId xmlns:a16="http://schemas.microsoft.com/office/drawing/2014/main" id="{A43844AB-1C04-D24D-8A92-C62B35AE536F}"/>
                </a:ext>
              </a:extLst>
            </p:cNvPr>
            <p:cNvCxnSpPr>
              <a:stCxn id="19" idx="4"/>
              <a:endCxn id="28" idx="0"/>
            </p:cNvCxnSpPr>
            <p:nvPr/>
          </p:nvCxnSpPr>
          <p:spPr>
            <a:xfrm flipH="1">
              <a:off x="7640113" y="3832073"/>
              <a:ext cx="1" cy="12433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7" name="Rounded Rectangle 66">
              <a:extLst>
                <a:ext uri="{FF2B5EF4-FFF2-40B4-BE49-F238E27FC236}">
                  <a16:creationId xmlns:a16="http://schemas.microsoft.com/office/drawing/2014/main" id="{EC670D2F-0682-1B46-9DC6-E701F06BE88F}"/>
                </a:ext>
              </a:extLst>
            </p:cNvPr>
            <p:cNvSpPr/>
            <p:nvPr/>
          </p:nvSpPr>
          <p:spPr>
            <a:xfrm>
              <a:off x="6554561" y="5059261"/>
              <a:ext cx="2172769" cy="878883"/>
            </a:xfrm>
            <a:prstGeom prst="roundRect">
              <a:avLst/>
            </a:prstGeom>
            <a:ln w="28575">
              <a:solidFill>
                <a:schemeClr val="tx1"/>
              </a:solidFill>
              <a:prstDash val="sysDash"/>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Includes separate evaluations of the overall internal control system or one component</a:t>
              </a:r>
            </a:p>
          </p:txBody>
        </p:sp>
        <p:cxnSp>
          <p:nvCxnSpPr>
            <p:cNvPr id="69" name="Straight Arrow Connector 68">
              <a:extLst>
                <a:ext uri="{FF2B5EF4-FFF2-40B4-BE49-F238E27FC236}">
                  <a16:creationId xmlns:a16="http://schemas.microsoft.com/office/drawing/2014/main" id="{1DA53F56-0E59-9946-9928-089F516CB30B}"/>
                </a:ext>
              </a:extLst>
            </p:cNvPr>
            <p:cNvCxnSpPr>
              <a:cxnSpLocks/>
              <a:stCxn id="28" idx="2"/>
              <a:endCxn id="67" idx="0"/>
            </p:cNvCxnSpPr>
            <p:nvPr/>
          </p:nvCxnSpPr>
          <p:spPr>
            <a:xfrm>
              <a:off x="7640113" y="4884810"/>
              <a:ext cx="833" cy="17445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2" name="Straight Arrow Connector 71">
              <a:extLst>
                <a:ext uri="{FF2B5EF4-FFF2-40B4-BE49-F238E27FC236}">
                  <a16:creationId xmlns:a16="http://schemas.microsoft.com/office/drawing/2014/main" id="{1361CD26-122D-674C-A6EE-FB59AFD201B9}"/>
                </a:ext>
              </a:extLst>
            </p:cNvPr>
            <p:cNvCxnSpPr>
              <a:cxnSpLocks/>
              <a:stCxn id="67" idx="2"/>
              <a:endCxn id="43" idx="0"/>
            </p:cNvCxnSpPr>
            <p:nvPr/>
          </p:nvCxnSpPr>
          <p:spPr>
            <a:xfrm>
              <a:off x="7640946" y="5938144"/>
              <a:ext cx="4643" cy="20527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78" name="Group 77">
            <a:extLst>
              <a:ext uri="{FF2B5EF4-FFF2-40B4-BE49-F238E27FC236}">
                <a16:creationId xmlns:a16="http://schemas.microsoft.com/office/drawing/2014/main" id="{368FCDEB-0B43-7348-B77A-CF976B0B8E0F}"/>
              </a:ext>
            </a:extLst>
          </p:cNvPr>
          <p:cNvGrpSpPr/>
          <p:nvPr/>
        </p:nvGrpSpPr>
        <p:grpSpPr>
          <a:xfrm>
            <a:off x="3815814" y="4642513"/>
            <a:ext cx="2612137" cy="2001846"/>
            <a:chOff x="3753669" y="4786669"/>
            <a:chExt cx="2612137" cy="2001846"/>
          </a:xfrm>
        </p:grpSpPr>
        <p:sp>
          <p:nvSpPr>
            <p:cNvPr id="18" name="Oval 17">
              <a:extLst>
                <a:ext uri="{FF2B5EF4-FFF2-40B4-BE49-F238E27FC236}">
                  <a16:creationId xmlns:a16="http://schemas.microsoft.com/office/drawing/2014/main" id="{14646150-F436-5244-BB87-F55CCB50E210}"/>
                </a:ext>
              </a:extLst>
            </p:cNvPr>
            <p:cNvSpPr/>
            <p:nvPr/>
          </p:nvSpPr>
          <p:spPr>
            <a:xfrm>
              <a:off x="3993588" y="4786669"/>
              <a:ext cx="2132297" cy="783214"/>
            </a:xfrm>
            <a:prstGeom prst="ellipse">
              <a:avLst/>
            </a:prstGeom>
            <a:gradFill flip="none" rotWithShape="1">
              <a:gsLst>
                <a:gs pos="0">
                  <a:srgbClr val="9B55CE">
                    <a:tint val="66000"/>
                    <a:satMod val="160000"/>
                  </a:srgbClr>
                </a:gs>
                <a:gs pos="0">
                  <a:srgbClr val="9B55CE">
                    <a:tint val="44500"/>
                    <a:satMod val="160000"/>
                  </a:srgbClr>
                </a:gs>
                <a:gs pos="100000">
                  <a:srgbClr val="9B55CE">
                    <a:tint val="23500"/>
                    <a:satMod val="160000"/>
                  </a:srgbClr>
                </a:gs>
              </a:gsLst>
              <a:lin ang="0" scaled="1"/>
              <a:tileRect/>
            </a:gra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b="1" dirty="0">
                  <a:solidFill>
                    <a:schemeClr val="tx1"/>
                  </a:solidFill>
                </a:rPr>
                <a:t>PF 16.6 Adjusts scope and frequency</a:t>
              </a:r>
            </a:p>
          </p:txBody>
        </p:sp>
        <p:sp>
          <p:nvSpPr>
            <p:cNvPr id="36" name="Rounded Rectangle 35">
              <a:extLst>
                <a:ext uri="{FF2B5EF4-FFF2-40B4-BE49-F238E27FC236}">
                  <a16:creationId xmlns:a16="http://schemas.microsoft.com/office/drawing/2014/main" id="{B534864A-D7F2-044B-BD23-3832E28A2287}"/>
                </a:ext>
              </a:extLst>
            </p:cNvPr>
            <p:cNvSpPr/>
            <p:nvPr/>
          </p:nvSpPr>
          <p:spPr>
            <a:xfrm>
              <a:off x="3753669" y="5692454"/>
              <a:ext cx="2612137" cy="1096061"/>
            </a:xfrm>
            <a:prstGeom prst="roundRect">
              <a:avLst/>
            </a:prstGeom>
            <a:ln w="28575">
              <a:solidFill>
                <a:schemeClr val="tx1"/>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Management vary the scope and frequency of separate evaluations depending on risk, for example to reflect changes in risk levels </a:t>
              </a:r>
            </a:p>
          </p:txBody>
        </p:sp>
        <p:cxnSp>
          <p:nvCxnSpPr>
            <p:cNvPr id="77" name="Straight Arrow Connector 76">
              <a:extLst>
                <a:ext uri="{FF2B5EF4-FFF2-40B4-BE49-F238E27FC236}">
                  <a16:creationId xmlns:a16="http://schemas.microsoft.com/office/drawing/2014/main" id="{2B2782A1-66D5-C04B-8ECA-B0F5FEF249A2}"/>
                </a:ext>
              </a:extLst>
            </p:cNvPr>
            <p:cNvCxnSpPr>
              <a:stCxn id="18" idx="4"/>
              <a:endCxn id="36" idx="0"/>
            </p:cNvCxnSpPr>
            <p:nvPr/>
          </p:nvCxnSpPr>
          <p:spPr>
            <a:xfrm>
              <a:off x="5059737" y="5569883"/>
              <a:ext cx="1" cy="12257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1213836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39049A67-0B19-9E4D-BBC1-A0F76BDA745C}"/>
              </a:ext>
            </a:extLst>
          </p:cNvPr>
          <p:cNvSpPr/>
          <p:nvPr/>
        </p:nvSpPr>
        <p:spPr>
          <a:xfrm>
            <a:off x="939800" y="204844"/>
            <a:ext cx="7264399" cy="784138"/>
          </a:xfrm>
          <a:prstGeom prst="rect">
            <a:avLst/>
          </a:prstGeom>
          <a:solidFill>
            <a:schemeClr val="tx1"/>
          </a:solidFill>
          <a:ln w="28575">
            <a:solidFill>
              <a:srgbClr val="6B74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bg1"/>
                </a:solidFill>
              </a:rPr>
              <a:t>The Organization selects, evaluates and communicates internal control deficiencies </a:t>
            </a:r>
          </a:p>
          <a:p>
            <a:pPr algn="ctr"/>
            <a:r>
              <a:rPr lang="en-US" sz="1400" b="1" dirty="0">
                <a:solidFill>
                  <a:schemeClr val="bg1"/>
                </a:solidFill>
              </a:rPr>
              <a:t>in a timely manner to those parties responsible for taking corrective action, </a:t>
            </a:r>
          </a:p>
          <a:p>
            <a:pPr algn="ctr"/>
            <a:r>
              <a:rPr lang="en-US" sz="1400" b="1" dirty="0">
                <a:solidFill>
                  <a:schemeClr val="bg1"/>
                </a:solidFill>
              </a:rPr>
              <a:t>including senior management and the Governing Bodies as appropriate</a:t>
            </a:r>
          </a:p>
        </p:txBody>
      </p:sp>
      <p:sp>
        <p:nvSpPr>
          <p:cNvPr id="28" name="Rounded Rectangle 27">
            <a:extLst>
              <a:ext uri="{FF2B5EF4-FFF2-40B4-BE49-F238E27FC236}">
                <a16:creationId xmlns:a16="http://schemas.microsoft.com/office/drawing/2014/main" id="{1717A05D-575C-6D4B-91A5-A226ED3042B0}"/>
              </a:ext>
            </a:extLst>
          </p:cNvPr>
          <p:cNvSpPr/>
          <p:nvPr/>
        </p:nvSpPr>
        <p:spPr>
          <a:xfrm>
            <a:off x="9363891" y="936198"/>
            <a:ext cx="1278403" cy="616747"/>
          </a:xfrm>
          <a:prstGeom prst="roundRect">
            <a:avLst/>
          </a:prstGeom>
          <a:ln w="28575">
            <a:solidFill>
              <a:schemeClr val="tx1"/>
            </a:solidFill>
          </a:ln>
        </p:spPr>
        <p:style>
          <a:lnRef idx="2">
            <a:schemeClr val="accent4"/>
          </a:lnRef>
          <a:fillRef idx="1">
            <a:schemeClr val="lt1"/>
          </a:fillRef>
          <a:effectRef idx="0">
            <a:schemeClr val="accent4"/>
          </a:effectRef>
          <a:fontRef idx="minor">
            <a:schemeClr val="dk1"/>
          </a:fontRef>
        </p:style>
        <p:txBody>
          <a:bodyPr rtlCol="0" anchor="ctr"/>
          <a:lstStyle/>
          <a:p>
            <a:pPr algn="ctr"/>
            <a:endParaRPr lang="en-US" sz="1400" dirty="0"/>
          </a:p>
        </p:txBody>
      </p:sp>
      <p:sp>
        <p:nvSpPr>
          <p:cNvPr id="55" name="Oval 54">
            <a:extLst>
              <a:ext uri="{FF2B5EF4-FFF2-40B4-BE49-F238E27FC236}">
                <a16:creationId xmlns:a16="http://schemas.microsoft.com/office/drawing/2014/main" id="{DB91D444-6902-D847-8D2C-B1F516F4C74C}"/>
              </a:ext>
            </a:extLst>
          </p:cNvPr>
          <p:cNvSpPr/>
          <p:nvPr/>
        </p:nvSpPr>
        <p:spPr>
          <a:xfrm>
            <a:off x="1029744" y="420505"/>
            <a:ext cx="486015" cy="35281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17</a:t>
            </a:r>
          </a:p>
        </p:txBody>
      </p:sp>
      <p:grpSp>
        <p:nvGrpSpPr>
          <p:cNvPr id="34" name="Group 33">
            <a:extLst>
              <a:ext uri="{FF2B5EF4-FFF2-40B4-BE49-F238E27FC236}">
                <a16:creationId xmlns:a16="http://schemas.microsoft.com/office/drawing/2014/main" id="{B3A0793D-1A1D-BE49-AEDE-49238C3CCEDB}"/>
              </a:ext>
            </a:extLst>
          </p:cNvPr>
          <p:cNvGrpSpPr/>
          <p:nvPr/>
        </p:nvGrpSpPr>
        <p:grpSpPr>
          <a:xfrm>
            <a:off x="119700" y="1207767"/>
            <a:ext cx="4204290" cy="3954683"/>
            <a:chOff x="106453" y="1082102"/>
            <a:chExt cx="4204290" cy="3954683"/>
          </a:xfrm>
        </p:grpSpPr>
        <p:sp>
          <p:nvSpPr>
            <p:cNvPr id="20" name="Oval 19">
              <a:extLst>
                <a:ext uri="{FF2B5EF4-FFF2-40B4-BE49-F238E27FC236}">
                  <a16:creationId xmlns:a16="http://schemas.microsoft.com/office/drawing/2014/main" id="{6E874B03-A900-D44F-B996-7F2D138B961B}"/>
                </a:ext>
              </a:extLst>
            </p:cNvPr>
            <p:cNvSpPr/>
            <p:nvPr/>
          </p:nvSpPr>
          <p:spPr>
            <a:xfrm>
              <a:off x="1490194" y="2085776"/>
              <a:ext cx="1699853" cy="1141410"/>
            </a:xfrm>
            <a:prstGeom prst="ellipse">
              <a:avLst/>
            </a:prstGeom>
            <a:gradFill flip="none" rotWithShape="1">
              <a:gsLst>
                <a:gs pos="0">
                  <a:srgbClr val="9B55CE">
                    <a:tint val="66000"/>
                    <a:satMod val="160000"/>
                  </a:srgbClr>
                </a:gs>
                <a:gs pos="0">
                  <a:srgbClr val="9B55CE">
                    <a:tint val="44500"/>
                    <a:satMod val="160000"/>
                  </a:srgbClr>
                </a:gs>
                <a:gs pos="100000">
                  <a:srgbClr val="9B55CE">
                    <a:tint val="23500"/>
                    <a:satMod val="160000"/>
                  </a:srgbClr>
                </a:gs>
              </a:gsLst>
              <a:lin ang="0" scaled="1"/>
              <a:tileRect/>
            </a:gra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dirty="0">
                  <a:solidFill>
                    <a:schemeClr val="tx1"/>
                  </a:solidFill>
                </a:rPr>
                <a:t>P</a:t>
              </a:r>
              <a:r>
                <a:rPr lang="en-US" sz="1400" b="1" dirty="0">
                  <a:solidFill>
                    <a:schemeClr val="tx1"/>
                  </a:solidFill>
                </a:rPr>
                <a:t>F 17.1 Assesses results</a:t>
              </a:r>
            </a:p>
          </p:txBody>
        </p:sp>
        <p:sp>
          <p:nvSpPr>
            <p:cNvPr id="18" name="Document 17">
              <a:extLst>
                <a:ext uri="{FF2B5EF4-FFF2-40B4-BE49-F238E27FC236}">
                  <a16:creationId xmlns:a16="http://schemas.microsoft.com/office/drawing/2014/main" id="{E5820830-0F59-FE4F-9A0A-1ADA3A9D84B0}"/>
                </a:ext>
              </a:extLst>
            </p:cNvPr>
            <p:cNvSpPr/>
            <p:nvPr/>
          </p:nvSpPr>
          <p:spPr>
            <a:xfrm>
              <a:off x="169050" y="1082102"/>
              <a:ext cx="1169740" cy="905655"/>
            </a:xfrm>
            <a:prstGeom prst="flowChartDocument">
              <a:avLst/>
            </a:prstGeom>
            <a:ln w="28575">
              <a:solidFill>
                <a:schemeClr val="tx1"/>
              </a:solidFill>
            </a:ln>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dirty="0"/>
                <a:t>Reports by the second line</a:t>
              </a:r>
            </a:p>
          </p:txBody>
        </p:sp>
        <p:sp>
          <p:nvSpPr>
            <p:cNvPr id="19" name="Document 18">
              <a:extLst>
                <a:ext uri="{FF2B5EF4-FFF2-40B4-BE49-F238E27FC236}">
                  <a16:creationId xmlns:a16="http://schemas.microsoft.com/office/drawing/2014/main" id="{4415B984-5FF7-AA4D-9490-C9B8BCCF82A3}"/>
                </a:ext>
              </a:extLst>
            </p:cNvPr>
            <p:cNvSpPr/>
            <p:nvPr/>
          </p:nvSpPr>
          <p:spPr>
            <a:xfrm>
              <a:off x="1615023" y="1098500"/>
              <a:ext cx="1169740" cy="901741"/>
            </a:xfrm>
            <a:prstGeom prst="flowChartDocument">
              <a:avLst/>
            </a:prstGeom>
            <a:ln w="28575">
              <a:solidFill>
                <a:schemeClr val="tx1"/>
              </a:solidFill>
            </a:ln>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dirty="0"/>
                <a:t>Reports by internal audit</a:t>
              </a:r>
            </a:p>
          </p:txBody>
        </p:sp>
        <p:sp>
          <p:nvSpPr>
            <p:cNvPr id="23" name="Document 22">
              <a:extLst>
                <a:ext uri="{FF2B5EF4-FFF2-40B4-BE49-F238E27FC236}">
                  <a16:creationId xmlns:a16="http://schemas.microsoft.com/office/drawing/2014/main" id="{11DAAC05-250E-5D46-BD63-5C5D3D97F7F4}"/>
                </a:ext>
              </a:extLst>
            </p:cNvPr>
            <p:cNvSpPr/>
            <p:nvPr/>
          </p:nvSpPr>
          <p:spPr>
            <a:xfrm>
              <a:off x="106453" y="2203654"/>
              <a:ext cx="1169740" cy="905655"/>
            </a:xfrm>
            <a:prstGeom prst="flowChartDocument">
              <a:avLst/>
            </a:prstGeom>
            <a:ln w="28575">
              <a:solidFill>
                <a:schemeClr val="tx1"/>
              </a:solidFill>
            </a:ln>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dirty="0"/>
                <a:t>Audit committee reports</a:t>
              </a:r>
            </a:p>
          </p:txBody>
        </p:sp>
        <p:sp>
          <p:nvSpPr>
            <p:cNvPr id="24" name="Document 23">
              <a:extLst>
                <a:ext uri="{FF2B5EF4-FFF2-40B4-BE49-F238E27FC236}">
                  <a16:creationId xmlns:a16="http://schemas.microsoft.com/office/drawing/2014/main" id="{07AA6FF6-EF36-C04A-AB94-CC55CA1C14FA}"/>
                </a:ext>
              </a:extLst>
            </p:cNvPr>
            <p:cNvSpPr/>
            <p:nvPr/>
          </p:nvSpPr>
          <p:spPr>
            <a:xfrm>
              <a:off x="3046210" y="1098500"/>
              <a:ext cx="1169740" cy="905655"/>
            </a:xfrm>
            <a:prstGeom prst="flowChartDocument">
              <a:avLst/>
            </a:prstGeom>
            <a:ln w="28575">
              <a:solidFill>
                <a:schemeClr val="tx1"/>
              </a:solidFill>
            </a:ln>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dirty="0"/>
                <a:t>Corporate risk register</a:t>
              </a:r>
            </a:p>
          </p:txBody>
        </p:sp>
        <p:cxnSp>
          <p:nvCxnSpPr>
            <p:cNvPr id="6" name="Straight Arrow Connector 5">
              <a:extLst>
                <a:ext uri="{FF2B5EF4-FFF2-40B4-BE49-F238E27FC236}">
                  <a16:creationId xmlns:a16="http://schemas.microsoft.com/office/drawing/2014/main" id="{3C7A18A2-1159-2B46-90EE-D01FD9464308}"/>
                </a:ext>
              </a:extLst>
            </p:cNvPr>
            <p:cNvCxnSpPr>
              <a:stCxn id="23" idx="3"/>
              <a:endCxn id="20" idx="2"/>
            </p:cNvCxnSpPr>
            <p:nvPr/>
          </p:nvCxnSpPr>
          <p:spPr>
            <a:xfrm flipV="1">
              <a:off x="1276193" y="2656481"/>
              <a:ext cx="214001" cy="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A6D02FF4-89BE-6745-9C73-176924C9ED03}"/>
                </a:ext>
              </a:extLst>
            </p:cNvPr>
            <p:cNvCxnSpPr>
              <a:stCxn id="18" idx="2"/>
              <a:endCxn id="20" idx="1"/>
            </p:cNvCxnSpPr>
            <p:nvPr/>
          </p:nvCxnSpPr>
          <p:spPr>
            <a:xfrm>
              <a:off x="753920" y="1927883"/>
              <a:ext cx="985212" cy="32504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BA688E71-1B65-A840-BE03-B425D7FB04C5}"/>
                </a:ext>
              </a:extLst>
            </p:cNvPr>
            <p:cNvCxnSpPr>
              <a:stCxn id="19" idx="2"/>
              <a:endCxn id="20" idx="0"/>
            </p:cNvCxnSpPr>
            <p:nvPr/>
          </p:nvCxnSpPr>
          <p:spPr>
            <a:xfrm>
              <a:off x="2199893" y="1940626"/>
              <a:ext cx="140228" cy="14515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B851123A-2720-D140-8ECB-41EA9F40E6EE}"/>
                </a:ext>
              </a:extLst>
            </p:cNvPr>
            <p:cNvCxnSpPr>
              <a:stCxn id="24" idx="2"/>
              <a:endCxn id="20" idx="7"/>
            </p:cNvCxnSpPr>
            <p:nvPr/>
          </p:nvCxnSpPr>
          <p:spPr>
            <a:xfrm flipH="1">
              <a:off x="2941109" y="1944281"/>
              <a:ext cx="689971" cy="30865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33" name="Group 32">
              <a:extLst>
                <a:ext uri="{FF2B5EF4-FFF2-40B4-BE49-F238E27FC236}">
                  <a16:creationId xmlns:a16="http://schemas.microsoft.com/office/drawing/2014/main" id="{A46BCC13-9FAF-8841-8D07-C67BEAD63255}"/>
                </a:ext>
              </a:extLst>
            </p:cNvPr>
            <p:cNvGrpSpPr/>
            <p:nvPr/>
          </p:nvGrpSpPr>
          <p:grpSpPr>
            <a:xfrm>
              <a:off x="113082" y="3227186"/>
              <a:ext cx="4197661" cy="1809599"/>
              <a:chOff x="113082" y="3227186"/>
              <a:chExt cx="4197661" cy="1809599"/>
            </a:xfrm>
          </p:grpSpPr>
          <p:sp>
            <p:nvSpPr>
              <p:cNvPr id="41" name="Rounded Rectangle 40">
                <a:extLst>
                  <a:ext uri="{FF2B5EF4-FFF2-40B4-BE49-F238E27FC236}">
                    <a16:creationId xmlns:a16="http://schemas.microsoft.com/office/drawing/2014/main" id="{18F22FB8-B018-0F40-8AB2-5857ECE7D6C7}"/>
                  </a:ext>
                </a:extLst>
              </p:cNvPr>
              <p:cNvSpPr/>
              <p:nvPr/>
            </p:nvSpPr>
            <p:spPr>
              <a:xfrm>
                <a:off x="1038339" y="3341731"/>
                <a:ext cx="2603562" cy="784138"/>
              </a:xfrm>
              <a:prstGeom prst="roundRect">
                <a:avLst/>
              </a:prstGeom>
              <a:ln w="28575">
                <a:solidFill>
                  <a:schemeClr val="tx1"/>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Management and the governing bodies assess results of ongoing and separate evaluations</a:t>
                </a:r>
              </a:p>
            </p:txBody>
          </p:sp>
          <p:sp>
            <p:nvSpPr>
              <p:cNvPr id="46" name="Rounded Rectangle 45">
                <a:extLst>
                  <a:ext uri="{FF2B5EF4-FFF2-40B4-BE49-F238E27FC236}">
                    <a16:creationId xmlns:a16="http://schemas.microsoft.com/office/drawing/2014/main" id="{6E65EE10-571D-8049-89BD-F49C8560B932}"/>
                  </a:ext>
                </a:extLst>
              </p:cNvPr>
              <p:cNvSpPr/>
              <p:nvPr/>
            </p:nvSpPr>
            <p:spPr>
              <a:xfrm>
                <a:off x="2784763" y="4252646"/>
                <a:ext cx="1525980" cy="771907"/>
              </a:xfrm>
              <a:prstGeom prst="roundRect">
                <a:avLst/>
              </a:prstGeom>
              <a:ln w="28575">
                <a:solidFill>
                  <a:schemeClr val="tx1"/>
                </a:solidFill>
                <a:prstDash val="sysDash"/>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Identify unit to oversee the actions needed</a:t>
                </a:r>
              </a:p>
            </p:txBody>
          </p:sp>
          <p:sp>
            <p:nvSpPr>
              <p:cNvPr id="47" name="Rounded Rectangle 46">
                <a:extLst>
                  <a:ext uri="{FF2B5EF4-FFF2-40B4-BE49-F238E27FC236}">
                    <a16:creationId xmlns:a16="http://schemas.microsoft.com/office/drawing/2014/main" id="{2B2940CD-FA54-0947-AB49-AE38FF0ED204}"/>
                  </a:ext>
                </a:extLst>
              </p:cNvPr>
              <p:cNvSpPr/>
              <p:nvPr/>
            </p:nvSpPr>
            <p:spPr>
              <a:xfrm>
                <a:off x="113082" y="4252646"/>
                <a:ext cx="2451415" cy="784139"/>
              </a:xfrm>
              <a:prstGeom prst="roundRect">
                <a:avLst/>
              </a:prstGeom>
              <a:ln w="28575">
                <a:solidFill>
                  <a:schemeClr val="tx1"/>
                </a:solidFill>
                <a:prstDash val="sysDash"/>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Consider the implications of all the deficiencies identified from different sources</a:t>
                </a:r>
              </a:p>
            </p:txBody>
          </p:sp>
          <p:cxnSp>
            <p:nvCxnSpPr>
              <p:cNvPr id="14" name="Straight Arrow Connector 13">
                <a:extLst>
                  <a:ext uri="{FF2B5EF4-FFF2-40B4-BE49-F238E27FC236}">
                    <a16:creationId xmlns:a16="http://schemas.microsoft.com/office/drawing/2014/main" id="{10BEDE31-DEA6-1D42-8BA6-C89BDE6EC4A3}"/>
                  </a:ext>
                </a:extLst>
              </p:cNvPr>
              <p:cNvCxnSpPr>
                <a:stCxn id="20" idx="4"/>
                <a:endCxn id="41" idx="0"/>
              </p:cNvCxnSpPr>
              <p:nvPr/>
            </p:nvCxnSpPr>
            <p:spPr>
              <a:xfrm flipH="1">
                <a:off x="2340120" y="3227186"/>
                <a:ext cx="1" cy="11454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71F5E87F-3F68-F44E-B1AE-D1B6421E296E}"/>
                  </a:ext>
                </a:extLst>
              </p:cNvPr>
              <p:cNvCxnSpPr>
                <a:cxnSpLocks/>
              </p:cNvCxnSpPr>
              <p:nvPr/>
            </p:nvCxnSpPr>
            <p:spPr>
              <a:xfrm>
                <a:off x="3227540" y="4125869"/>
                <a:ext cx="87682" cy="11454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EF8B9CB8-C2EF-8447-8433-7A88929F5061}"/>
                  </a:ext>
                </a:extLst>
              </p:cNvPr>
              <p:cNvCxnSpPr>
                <a:cxnSpLocks/>
                <a:stCxn id="41" idx="2"/>
              </p:cNvCxnSpPr>
              <p:nvPr/>
            </p:nvCxnSpPr>
            <p:spPr>
              <a:xfrm flipH="1">
                <a:off x="2233808" y="4125869"/>
                <a:ext cx="106312" cy="12677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grpSp>
        <p:nvGrpSpPr>
          <p:cNvPr id="74" name="Group 73">
            <a:extLst>
              <a:ext uri="{FF2B5EF4-FFF2-40B4-BE49-F238E27FC236}">
                <a16:creationId xmlns:a16="http://schemas.microsoft.com/office/drawing/2014/main" id="{7D148214-64AF-0D45-B795-4B3CDBF09EE6}"/>
              </a:ext>
            </a:extLst>
          </p:cNvPr>
          <p:cNvGrpSpPr/>
          <p:nvPr/>
        </p:nvGrpSpPr>
        <p:grpSpPr>
          <a:xfrm>
            <a:off x="342110" y="4042175"/>
            <a:ext cx="7585650" cy="2669456"/>
            <a:chOff x="354809" y="4020598"/>
            <a:chExt cx="7585650" cy="2669456"/>
          </a:xfrm>
        </p:grpSpPr>
        <p:sp>
          <p:nvSpPr>
            <p:cNvPr id="21" name="Oval 20">
              <a:extLst>
                <a:ext uri="{FF2B5EF4-FFF2-40B4-BE49-F238E27FC236}">
                  <a16:creationId xmlns:a16="http://schemas.microsoft.com/office/drawing/2014/main" id="{BEFD44D4-92FF-CA4D-BF8B-F009E3A015B0}"/>
                </a:ext>
              </a:extLst>
            </p:cNvPr>
            <p:cNvSpPr/>
            <p:nvPr/>
          </p:nvSpPr>
          <p:spPr>
            <a:xfrm>
              <a:off x="354809" y="5593316"/>
              <a:ext cx="1920348" cy="904886"/>
            </a:xfrm>
            <a:prstGeom prst="ellipse">
              <a:avLst/>
            </a:prstGeom>
            <a:gradFill flip="none" rotWithShape="1">
              <a:gsLst>
                <a:gs pos="0">
                  <a:srgbClr val="9B55CE">
                    <a:tint val="66000"/>
                    <a:satMod val="160000"/>
                  </a:srgbClr>
                </a:gs>
                <a:gs pos="0">
                  <a:srgbClr val="9B55CE">
                    <a:tint val="44500"/>
                    <a:satMod val="160000"/>
                  </a:srgbClr>
                </a:gs>
                <a:gs pos="100000">
                  <a:srgbClr val="9B55CE">
                    <a:tint val="23500"/>
                    <a:satMod val="160000"/>
                  </a:srgbClr>
                </a:gs>
              </a:gsLst>
              <a:lin ang="0" scaled="1"/>
              <a:tileRect/>
            </a:gra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b="1" dirty="0">
                  <a:solidFill>
                    <a:schemeClr val="tx1"/>
                  </a:solidFill>
                </a:rPr>
                <a:t>PF 17.2  Communicates deficiencies</a:t>
              </a:r>
            </a:p>
          </p:txBody>
        </p:sp>
        <p:sp>
          <p:nvSpPr>
            <p:cNvPr id="40" name="Rounded Rectangle 39">
              <a:extLst>
                <a:ext uri="{FF2B5EF4-FFF2-40B4-BE49-F238E27FC236}">
                  <a16:creationId xmlns:a16="http://schemas.microsoft.com/office/drawing/2014/main" id="{223FC121-3698-5C43-808E-B3EC7B2584F4}"/>
                </a:ext>
              </a:extLst>
            </p:cNvPr>
            <p:cNvSpPr/>
            <p:nvPr/>
          </p:nvSpPr>
          <p:spPr>
            <a:xfrm>
              <a:off x="2463068" y="5510122"/>
              <a:ext cx="3332537" cy="1064136"/>
            </a:xfrm>
            <a:prstGeom prst="roundRect">
              <a:avLst/>
            </a:prstGeom>
            <a:ln w="28575">
              <a:solidFill>
                <a:schemeClr val="tx1"/>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Deficiencies are communicated to parties responsible for taking corrective actions and the senior management and the governing bodies</a:t>
              </a:r>
            </a:p>
          </p:txBody>
        </p:sp>
        <p:sp>
          <p:nvSpPr>
            <p:cNvPr id="48" name="Document 47">
              <a:extLst>
                <a:ext uri="{FF2B5EF4-FFF2-40B4-BE49-F238E27FC236}">
                  <a16:creationId xmlns:a16="http://schemas.microsoft.com/office/drawing/2014/main" id="{176D62B9-69AC-5D4E-91D6-35724DDD96E4}"/>
                </a:ext>
              </a:extLst>
            </p:cNvPr>
            <p:cNvSpPr/>
            <p:nvPr/>
          </p:nvSpPr>
          <p:spPr>
            <a:xfrm>
              <a:off x="4656269" y="4020598"/>
              <a:ext cx="1169740" cy="905655"/>
            </a:xfrm>
            <a:prstGeom prst="flowChartDocument">
              <a:avLst/>
            </a:prstGeom>
            <a:ln w="28575">
              <a:solidFill>
                <a:schemeClr val="tx1"/>
              </a:solidFill>
            </a:ln>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dirty="0"/>
                <a:t>Reports to audit committee</a:t>
              </a:r>
            </a:p>
          </p:txBody>
        </p:sp>
        <p:sp>
          <p:nvSpPr>
            <p:cNvPr id="49" name="Document 48">
              <a:extLst>
                <a:ext uri="{FF2B5EF4-FFF2-40B4-BE49-F238E27FC236}">
                  <a16:creationId xmlns:a16="http://schemas.microsoft.com/office/drawing/2014/main" id="{6D915C36-4EA0-4744-8DB0-9E02352F1153}"/>
                </a:ext>
              </a:extLst>
            </p:cNvPr>
            <p:cNvSpPr/>
            <p:nvPr/>
          </p:nvSpPr>
          <p:spPr>
            <a:xfrm>
              <a:off x="6058180" y="4301434"/>
              <a:ext cx="1169740" cy="1121299"/>
            </a:xfrm>
            <a:prstGeom prst="flowChartDocument">
              <a:avLst/>
            </a:prstGeom>
            <a:ln w="28575">
              <a:solidFill>
                <a:schemeClr val="tx1"/>
              </a:solidFill>
            </a:ln>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dirty="0"/>
                <a:t>Summary reports to governing bodies</a:t>
              </a:r>
            </a:p>
          </p:txBody>
        </p:sp>
        <p:sp>
          <p:nvSpPr>
            <p:cNvPr id="50" name="Document 49">
              <a:extLst>
                <a:ext uri="{FF2B5EF4-FFF2-40B4-BE49-F238E27FC236}">
                  <a16:creationId xmlns:a16="http://schemas.microsoft.com/office/drawing/2014/main" id="{25EFB895-76D7-B140-B368-47D2B503A378}"/>
                </a:ext>
              </a:extLst>
            </p:cNvPr>
            <p:cNvSpPr/>
            <p:nvPr/>
          </p:nvSpPr>
          <p:spPr>
            <a:xfrm>
              <a:off x="6372939" y="5575207"/>
              <a:ext cx="1567520" cy="1114847"/>
            </a:xfrm>
            <a:prstGeom prst="flowChartDocument">
              <a:avLst/>
            </a:prstGeom>
            <a:ln w="28575">
              <a:solidFill>
                <a:schemeClr val="tx1"/>
              </a:solidFill>
            </a:ln>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dirty="0"/>
                <a:t>KPIs on IA recommendations outstanding</a:t>
              </a:r>
            </a:p>
          </p:txBody>
        </p:sp>
        <p:cxnSp>
          <p:nvCxnSpPr>
            <p:cNvPr id="36" name="Straight Arrow Connector 35">
              <a:extLst>
                <a:ext uri="{FF2B5EF4-FFF2-40B4-BE49-F238E27FC236}">
                  <a16:creationId xmlns:a16="http://schemas.microsoft.com/office/drawing/2014/main" id="{61C4165A-EB80-7941-8B8D-221EC2194A80}"/>
                </a:ext>
              </a:extLst>
            </p:cNvPr>
            <p:cNvCxnSpPr>
              <a:stCxn id="40" idx="3"/>
              <a:endCxn id="50" idx="1"/>
            </p:cNvCxnSpPr>
            <p:nvPr/>
          </p:nvCxnSpPr>
          <p:spPr>
            <a:xfrm>
              <a:off x="5795605" y="6042190"/>
              <a:ext cx="577334" cy="9044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B52FAC02-597E-9B42-9203-DC12EA14AA58}"/>
                </a:ext>
              </a:extLst>
            </p:cNvPr>
            <p:cNvCxnSpPr>
              <a:cxnSpLocks/>
              <a:endCxn id="48" idx="2"/>
            </p:cNvCxnSpPr>
            <p:nvPr/>
          </p:nvCxnSpPr>
          <p:spPr>
            <a:xfrm flipV="1">
              <a:off x="5155146" y="4866379"/>
              <a:ext cx="85993" cy="64374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8F06D5F0-E879-1445-90E3-8FDED4C61DAB}"/>
                </a:ext>
              </a:extLst>
            </p:cNvPr>
            <p:cNvCxnSpPr/>
            <p:nvPr/>
          </p:nvCxnSpPr>
          <p:spPr>
            <a:xfrm flipV="1">
              <a:off x="5651790" y="5338026"/>
              <a:ext cx="396797" cy="19798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a:extLst>
                <a:ext uri="{FF2B5EF4-FFF2-40B4-BE49-F238E27FC236}">
                  <a16:creationId xmlns:a16="http://schemas.microsoft.com/office/drawing/2014/main" id="{D2D96493-34BC-704E-80F4-A5F169360EEA}"/>
                </a:ext>
              </a:extLst>
            </p:cNvPr>
            <p:cNvCxnSpPr>
              <a:stCxn id="21" idx="6"/>
              <a:endCxn id="40" idx="1"/>
            </p:cNvCxnSpPr>
            <p:nvPr/>
          </p:nvCxnSpPr>
          <p:spPr>
            <a:xfrm flipV="1">
              <a:off x="2275157" y="6042190"/>
              <a:ext cx="187911" cy="356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73" name="Group 72">
            <a:extLst>
              <a:ext uri="{FF2B5EF4-FFF2-40B4-BE49-F238E27FC236}">
                <a16:creationId xmlns:a16="http://schemas.microsoft.com/office/drawing/2014/main" id="{6E9A1F50-03DE-264C-B5AF-DC874A444C54}"/>
              </a:ext>
            </a:extLst>
          </p:cNvPr>
          <p:cNvGrpSpPr/>
          <p:nvPr/>
        </p:nvGrpSpPr>
        <p:grpSpPr>
          <a:xfrm>
            <a:off x="4481058" y="1069086"/>
            <a:ext cx="4514384" cy="3530563"/>
            <a:chOff x="4529711" y="1143037"/>
            <a:chExt cx="4514384" cy="3530563"/>
          </a:xfrm>
        </p:grpSpPr>
        <p:sp>
          <p:nvSpPr>
            <p:cNvPr id="44" name="Rounded Rectangle 43">
              <a:extLst>
                <a:ext uri="{FF2B5EF4-FFF2-40B4-BE49-F238E27FC236}">
                  <a16:creationId xmlns:a16="http://schemas.microsoft.com/office/drawing/2014/main" id="{56E1E7EC-2987-CC46-8D27-CD7501AB38AF}"/>
                </a:ext>
              </a:extLst>
            </p:cNvPr>
            <p:cNvSpPr/>
            <p:nvPr/>
          </p:nvSpPr>
          <p:spPr>
            <a:xfrm>
              <a:off x="4732575" y="3183184"/>
              <a:ext cx="2495346" cy="576775"/>
            </a:xfrm>
            <a:prstGeom prst="roundRect">
              <a:avLst/>
            </a:prstGeom>
            <a:ln w="28575">
              <a:solidFill>
                <a:schemeClr val="tx1"/>
              </a:solidFill>
              <a:prstDash val="solid"/>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IA also monitor action taken on their recommendations</a:t>
              </a:r>
            </a:p>
          </p:txBody>
        </p:sp>
        <p:sp>
          <p:nvSpPr>
            <p:cNvPr id="45" name="Rounded Rectangle 44">
              <a:extLst>
                <a:ext uri="{FF2B5EF4-FFF2-40B4-BE49-F238E27FC236}">
                  <a16:creationId xmlns:a16="http://schemas.microsoft.com/office/drawing/2014/main" id="{2E83FB66-A5CE-FC42-941D-F9462A6660BA}"/>
                </a:ext>
              </a:extLst>
            </p:cNvPr>
            <p:cNvSpPr/>
            <p:nvPr/>
          </p:nvSpPr>
          <p:spPr>
            <a:xfrm>
              <a:off x="6922417" y="1530457"/>
              <a:ext cx="2107993" cy="876297"/>
            </a:xfrm>
            <a:prstGeom prst="roundRect">
              <a:avLst/>
            </a:prstGeom>
            <a:ln w="28575">
              <a:solidFill>
                <a:schemeClr val="tx1"/>
              </a:solidFill>
              <a:prstDash val="solid"/>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One unit should be responsible for monitoring action taken</a:t>
              </a:r>
            </a:p>
          </p:txBody>
        </p:sp>
        <p:grpSp>
          <p:nvGrpSpPr>
            <p:cNvPr id="58" name="Group 57">
              <a:extLst>
                <a:ext uri="{FF2B5EF4-FFF2-40B4-BE49-F238E27FC236}">
                  <a16:creationId xmlns:a16="http://schemas.microsoft.com/office/drawing/2014/main" id="{37118D53-3E76-3643-91A5-E9D9D4FC909D}"/>
                </a:ext>
              </a:extLst>
            </p:cNvPr>
            <p:cNvGrpSpPr/>
            <p:nvPr/>
          </p:nvGrpSpPr>
          <p:grpSpPr>
            <a:xfrm>
              <a:off x="4529711" y="1143037"/>
              <a:ext cx="2287011" cy="1873557"/>
              <a:chOff x="4769975" y="1525398"/>
              <a:chExt cx="2287011" cy="1873557"/>
            </a:xfrm>
          </p:grpSpPr>
          <p:sp>
            <p:nvSpPr>
              <p:cNvPr id="22" name="Oval 21">
                <a:extLst>
                  <a:ext uri="{FF2B5EF4-FFF2-40B4-BE49-F238E27FC236}">
                    <a16:creationId xmlns:a16="http://schemas.microsoft.com/office/drawing/2014/main" id="{6ADC24A6-09EE-BD4B-B5F4-57D572FAA00D}"/>
                  </a:ext>
                </a:extLst>
              </p:cNvPr>
              <p:cNvSpPr/>
              <p:nvPr/>
            </p:nvSpPr>
            <p:spPr>
              <a:xfrm>
                <a:off x="4848508" y="1525398"/>
                <a:ext cx="2129946" cy="901741"/>
              </a:xfrm>
              <a:prstGeom prst="ellipse">
                <a:avLst/>
              </a:prstGeom>
              <a:gradFill flip="none" rotWithShape="1">
                <a:gsLst>
                  <a:gs pos="0">
                    <a:srgbClr val="9B55CE">
                      <a:tint val="66000"/>
                      <a:satMod val="160000"/>
                    </a:srgbClr>
                  </a:gs>
                  <a:gs pos="0">
                    <a:srgbClr val="9B55CE">
                      <a:tint val="44500"/>
                      <a:satMod val="160000"/>
                    </a:srgbClr>
                  </a:gs>
                  <a:gs pos="100000">
                    <a:srgbClr val="9B55CE">
                      <a:tint val="23500"/>
                      <a:satMod val="160000"/>
                    </a:srgbClr>
                  </a:gs>
                </a:gsLst>
                <a:lin ang="0" scaled="1"/>
                <a:tileRect/>
              </a:gra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b="1" dirty="0">
                    <a:solidFill>
                      <a:schemeClr val="tx1"/>
                    </a:solidFill>
                  </a:rPr>
                  <a:t>PF 17.3 Monitors corrective actions</a:t>
                </a:r>
              </a:p>
            </p:txBody>
          </p:sp>
          <p:sp>
            <p:nvSpPr>
              <p:cNvPr id="42" name="Rounded Rectangle 41">
                <a:extLst>
                  <a:ext uri="{FF2B5EF4-FFF2-40B4-BE49-F238E27FC236}">
                    <a16:creationId xmlns:a16="http://schemas.microsoft.com/office/drawing/2014/main" id="{DCF6F84D-195C-8643-95F9-84D6A6D6C7C2}"/>
                  </a:ext>
                </a:extLst>
              </p:cNvPr>
              <p:cNvSpPr/>
              <p:nvPr/>
            </p:nvSpPr>
            <p:spPr>
              <a:xfrm>
                <a:off x="4769975" y="2614817"/>
                <a:ext cx="2287011" cy="784138"/>
              </a:xfrm>
              <a:prstGeom prst="roundRect">
                <a:avLst/>
              </a:prstGeom>
              <a:ln w="28575">
                <a:solidFill>
                  <a:schemeClr val="tx1"/>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Management tracks that deficiencies are addressed in a timely manner</a:t>
                </a:r>
              </a:p>
            </p:txBody>
          </p:sp>
          <p:cxnSp>
            <p:nvCxnSpPr>
              <p:cNvPr id="4" name="Straight Arrow Connector 3">
                <a:extLst>
                  <a:ext uri="{FF2B5EF4-FFF2-40B4-BE49-F238E27FC236}">
                    <a16:creationId xmlns:a16="http://schemas.microsoft.com/office/drawing/2014/main" id="{36DE76E1-0061-244E-A292-6A623B1122C2}"/>
                  </a:ext>
                </a:extLst>
              </p:cNvPr>
              <p:cNvCxnSpPr>
                <a:stCxn id="22" idx="4"/>
                <a:endCxn id="42" idx="0"/>
              </p:cNvCxnSpPr>
              <p:nvPr/>
            </p:nvCxnSpPr>
            <p:spPr>
              <a:xfrm>
                <a:off x="5913481" y="2427139"/>
                <a:ext cx="0" cy="18767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cxnSp>
          <p:nvCxnSpPr>
            <p:cNvPr id="60" name="Straight Arrow Connector 59">
              <a:extLst>
                <a:ext uri="{FF2B5EF4-FFF2-40B4-BE49-F238E27FC236}">
                  <a16:creationId xmlns:a16="http://schemas.microsoft.com/office/drawing/2014/main" id="{122D6E49-B8F4-4A4C-865B-14F6FF216F3A}"/>
                </a:ext>
              </a:extLst>
            </p:cNvPr>
            <p:cNvCxnSpPr>
              <a:stCxn id="42" idx="2"/>
            </p:cNvCxnSpPr>
            <p:nvPr/>
          </p:nvCxnSpPr>
          <p:spPr>
            <a:xfrm>
              <a:off x="5673217" y="3016594"/>
              <a:ext cx="176971" cy="16659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2" name="Straight Arrow Connector 61">
              <a:extLst>
                <a:ext uri="{FF2B5EF4-FFF2-40B4-BE49-F238E27FC236}">
                  <a16:creationId xmlns:a16="http://schemas.microsoft.com/office/drawing/2014/main" id="{3CB1BDC9-4CF0-9946-B58A-3E4681D41428}"/>
                </a:ext>
              </a:extLst>
            </p:cNvPr>
            <p:cNvCxnSpPr/>
            <p:nvPr/>
          </p:nvCxnSpPr>
          <p:spPr>
            <a:xfrm flipV="1">
              <a:off x="6676783" y="2138617"/>
              <a:ext cx="223751" cy="9383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3" name="Document 62">
              <a:extLst>
                <a:ext uri="{FF2B5EF4-FFF2-40B4-BE49-F238E27FC236}">
                  <a16:creationId xmlns:a16="http://schemas.microsoft.com/office/drawing/2014/main" id="{9793DC8A-C79C-A842-9270-BC1D8E0004F3}"/>
                </a:ext>
              </a:extLst>
            </p:cNvPr>
            <p:cNvSpPr/>
            <p:nvPr/>
          </p:nvSpPr>
          <p:spPr>
            <a:xfrm>
              <a:off x="7430952" y="2686056"/>
              <a:ext cx="1613143" cy="1987544"/>
            </a:xfrm>
            <a:prstGeom prst="flowChartDocument">
              <a:avLst/>
            </a:prstGeom>
            <a:ln w="28575">
              <a:solidFill>
                <a:schemeClr val="tx1"/>
              </a:solidFill>
              <a:prstDash val="solid"/>
            </a:ln>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dirty="0"/>
                <a:t>Results feature in any annual statement on the effectiveness of internal control by IA or Management</a:t>
              </a:r>
            </a:p>
          </p:txBody>
        </p:sp>
        <p:cxnSp>
          <p:nvCxnSpPr>
            <p:cNvPr id="65" name="Straight Arrow Connector 64">
              <a:extLst>
                <a:ext uri="{FF2B5EF4-FFF2-40B4-BE49-F238E27FC236}">
                  <a16:creationId xmlns:a16="http://schemas.microsoft.com/office/drawing/2014/main" id="{B13FB324-7D9F-0345-AB2C-D1AF0AC0B5AC}"/>
                </a:ext>
              </a:extLst>
            </p:cNvPr>
            <p:cNvCxnSpPr>
              <a:cxnSpLocks/>
              <a:stCxn id="45" idx="2"/>
              <a:endCxn id="63" idx="0"/>
            </p:cNvCxnSpPr>
            <p:nvPr/>
          </p:nvCxnSpPr>
          <p:spPr>
            <a:xfrm>
              <a:off x="7976414" y="2406754"/>
              <a:ext cx="261110" cy="27930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7" name="Straight Arrow Connector 66">
              <a:extLst>
                <a:ext uri="{FF2B5EF4-FFF2-40B4-BE49-F238E27FC236}">
                  <a16:creationId xmlns:a16="http://schemas.microsoft.com/office/drawing/2014/main" id="{1C9A501F-00E6-CD40-8743-DFBFA831A036}"/>
                </a:ext>
              </a:extLst>
            </p:cNvPr>
            <p:cNvCxnSpPr>
              <a:cxnSpLocks/>
              <a:stCxn id="44" idx="3"/>
            </p:cNvCxnSpPr>
            <p:nvPr/>
          </p:nvCxnSpPr>
          <p:spPr>
            <a:xfrm>
              <a:off x="7227921" y="3471572"/>
              <a:ext cx="203031"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0275002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D7BA906-F4C4-0B4B-B66A-D3343A220C5B}"/>
              </a:ext>
            </a:extLst>
          </p:cNvPr>
          <p:cNvSpPr/>
          <p:nvPr/>
        </p:nvSpPr>
        <p:spPr>
          <a:xfrm>
            <a:off x="350815" y="386634"/>
            <a:ext cx="8430877" cy="549152"/>
          </a:xfrm>
          <a:prstGeom prst="rect">
            <a:avLst/>
          </a:prstGeom>
          <a:solidFill>
            <a:srgbClr val="F2B2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CONTROL ENVIRONMENT: PRINCIPLES AND POINTS OF FOCUS</a:t>
            </a:r>
          </a:p>
        </p:txBody>
      </p:sp>
      <p:grpSp>
        <p:nvGrpSpPr>
          <p:cNvPr id="58" name="Group 57">
            <a:extLst>
              <a:ext uri="{FF2B5EF4-FFF2-40B4-BE49-F238E27FC236}">
                <a16:creationId xmlns:a16="http://schemas.microsoft.com/office/drawing/2014/main" id="{27372576-3C07-ED44-B7AA-2BDBEF775DE6}"/>
              </a:ext>
            </a:extLst>
          </p:cNvPr>
          <p:cNvGrpSpPr/>
          <p:nvPr/>
        </p:nvGrpSpPr>
        <p:grpSpPr>
          <a:xfrm>
            <a:off x="243031" y="1057518"/>
            <a:ext cx="3717991" cy="2092697"/>
            <a:chOff x="243031" y="1057518"/>
            <a:chExt cx="3717991" cy="2092697"/>
          </a:xfrm>
        </p:grpSpPr>
        <p:grpSp>
          <p:nvGrpSpPr>
            <p:cNvPr id="22" name="Group 21">
              <a:extLst>
                <a:ext uri="{FF2B5EF4-FFF2-40B4-BE49-F238E27FC236}">
                  <a16:creationId xmlns:a16="http://schemas.microsoft.com/office/drawing/2014/main" id="{1D94A78D-4A08-0C4D-ACB6-0CE3004DBDA2}"/>
                </a:ext>
              </a:extLst>
            </p:cNvPr>
            <p:cNvGrpSpPr/>
            <p:nvPr/>
          </p:nvGrpSpPr>
          <p:grpSpPr>
            <a:xfrm>
              <a:off x="350816" y="1166470"/>
              <a:ext cx="3610206" cy="1983745"/>
              <a:chOff x="388017" y="994687"/>
              <a:chExt cx="3610206" cy="1983745"/>
            </a:xfrm>
          </p:grpSpPr>
          <p:sp>
            <p:nvSpPr>
              <p:cNvPr id="7" name="Rectangle 6">
                <a:extLst>
                  <a:ext uri="{FF2B5EF4-FFF2-40B4-BE49-F238E27FC236}">
                    <a16:creationId xmlns:a16="http://schemas.microsoft.com/office/drawing/2014/main" id="{6474B8A5-E97B-0B4C-A9DB-1766FDF4F484}"/>
                  </a:ext>
                </a:extLst>
              </p:cNvPr>
              <p:cNvSpPr/>
              <p:nvPr/>
            </p:nvSpPr>
            <p:spPr>
              <a:xfrm>
                <a:off x="388020" y="994687"/>
                <a:ext cx="3610203" cy="651233"/>
              </a:xfrm>
              <a:prstGeom prst="rect">
                <a:avLst/>
              </a:prstGeom>
              <a:noFill/>
              <a:ln w="28575">
                <a:solidFill>
                  <a:srgbClr val="F2B23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The organization demonstrates a commitment to integrity and ethical Values</a:t>
                </a:r>
              </a:p>
            </p:txBody>
          </p:sp>
          <p:sp>
            <p:nvSpPr>
              <p:cNvPr id="9" name="Rectangle 8">
                <a:extLst>
                  <a:ext uri="{FF2B5EF4-FFF2-40B4-BE49-F238E27FC236}">
                    <a16:creationId xmlns:a16="http://schemas.microsoft.com/office/drawing/2014/main" id="{58CA716C-1A1F-9F4C-84F3-28DB75944601}"/>
                  </a:ext>
                </a:extLst>
              </p:cNvPr>
              <p:cNvSpPr/>
              <p:nvPr/>
            </p:nvSpPr>
            <p:spPr>
              <a:xfrm>
                <a:off x="388018" y="1822724"/>
                <a:ext cx="1756871" cy="513929"/>
              </a:xfrm>
              <a:prstGeom prst="rect">
                <a:avLst/>
              </a:prstGeom>
              <a:noFill/>
              <a:ln w="28575">
                <a:solidFill>
                  <a:srgbClr val="9328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PF 1.1 Sets the tone at the top</a:t>
                </a:r>
              </a:p>
            </p:txBody>
          </p:sp>
          <p:sp>
            <p:nvSpPr>
              <p:cNvPr id="12" name="Rectangle 11">
                <a:extLst>
                  <a:ext uri="{FF2B5EF4-FFF2-40B4-BE49-F238E27FC236}">
                    <a16:creationId xmlns:a16="http://schemas.microsoft.com/office/drawing/2014/main" id="{0228E588-37BC-BB42-9F97-09BCD830918E}"/>
                  </a:ext>
                </a:extLst>
              </p:cNvPr>
              <p:cNvSpPr/>
              <p:nvPr/>
            </p:nvSpPr>
            <p:spPr>
              <a:xfrm>
                <a:off x="388017" y="2422466"/>
                <a:ext cx="1756871" cy="555966"/>
              </a:xfrm>
              <a:prstGeom prst="rect">
                <a:avLst/>
              </a:prstGeom>
              <a:noFill/>
              <a:ln w="28575">
                <a:solidFill>
                  <a:srgbClr val="9328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PF 1.3 Checks adherence to standards of conduct</a:t>
                </a:r>
              </a:p>
            </p:txBody>
          </p:sp>
          <p:sp>
            <p:nvSpPr>
              <p:cNvPr id="13" name="Rectangle 12">
                <a:extLst>
                  <a:ext uri="{FF2B5EF4-FFF2-40B4-BE49-F238E27FC236}">
                    <a16:creationId xmlns:a16="http://schemas.microsoft.com/office/drawing/2014/main" id="{068D426B-74F9-2340-9CB8-F5E448CAEA04}"/>
                  </a:ext>
                </a:extLst>
              </p:cNvPr>
              <p:cNvSpPr/>
              <p:nvPr/>
            </p:nvSpPr>
            <p:spPr>
              <a:xfrm>
                <a:off x="2226329" y="2413012"/>
                <a:ext cx="1771893" cy="555966"/>
              </a:xfrm>
              <a:prstGeom prst="rect">
                <a:avLst/>
              </a:prstGeom>
              <a:noFill/>
              <a:ln w="28575">
                <a:solidFill>
                  <a:srgbClr val="9328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PF 1.4 Addresses deviations promptly</a:t>
                </a:r>
              </a:p>
            </p:txBody>
          </p:sp>
          <p:sp>
            <p:nvSpPr>
              <p:cNvPr id="14" name="Rectangle 13">
                <a:extLst>
                  <a:ext uri="{FF2B5EF4-FFF2-40B4-BE49-F238E27FC236}">
                    <a16:creationId xmlns:a16="http://schemas.microsoft.com/office/drawing/2014/main" id="{29EC54AC-4A7A-6343-81B9-98FD570F13F2}"/>
                  </a:ext>
                </a:extLst>
              </p:cNvPr>
              <p:cNvSpPr/>
              <p:nvPr/>
            </p:nvSpPr>
            <p:spPr>
              <a:xfrm>
                <a:off x="2226329" y="1822724"/>
                <a:ext cx="1771894" cy="513929"/>
              </a:xfrm>
              <a:prstGeom prst="rect">
                <a:avLst/>
              </a:prstGeom>
              <a:noFill/>
              <a:ln w="28575">
                <a:solidFill>
                  <a:srgbClr val="9328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PF 1.2 Establishes standards of conduct</a:t>
                </a:r>
              </a:p>
            </p:txBody>
          </p:sp>
        </p:grpSp>
        <p:sp>
          <p:nvSpPr>
            <p:cNvPr id="53" name="Oval 52">
              <a:extLst>
                <a:ext uri="{FF2B5EF4-FFF2-40B4-BE49-F238E27FC236}">
                  <a16:creationId xmlns:a16="http://schemas.microsoft.com/office/drawing/2014/main" id="{8B26998D-22D1-BB40-96AB-E2220ADB6788}"/>
                </a:ext>
              </a:extLst>
            </p:cNvPr>
            <p:cNvSpPr/>
            <p:nvPr/>
          </p:nvSpPr>
          <p:spPr>
            <a:xfrm>
              <a:off x="243031" y="1057518"/>
              <a:ext cx="215567" cy="21556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1</a:t>
              </a:r>
            </a:p>
          </p:txBody>
        </p:sp>
      </p:grpSp>
      <p:grpSp>
        <p:nvGrpSpPr>
          <p:cNvPr id="60" name="Group 59">
            <a:extLst>
              <a:ext uri="{FF2B5EF4-FFF2-40B4-BE49-F238E27FC236}">
                <a16:creationId xmlns:a16="http://schemas.microsoft.com/office/drawing/2014/main" id="{9CAA02AA-580C-524C-9666-A3A12C6D1AE7}"/>
              </a:ext>
            </a:extLst>
          </p:cNvPr>
          <p:cNvGrpSpPr/>
          <p:nvPr/>
        </p:nvGrpSpPr>
        <p:grpSpPr>
          <a:xfrm>
            <a:off x="243031" y="3254857"/>
            <a:ext cx="2635534" cy="3326899"/>
            <a:chOff x="243031" y="3254857"/>
            <a:chExt cx="2635534" cy="3326899"/>
          </a:xfrm>
        </p:grpSpPr>
        <p:grpSp>
          <p:nvGrpSpPr>
            <p:cNvPr id="48" name="Group 47">
              <a:extLst>
                <a:ext uri="{FF2B5EF4-FFF2-40B4-BE49-F238E27FC236}">
                  <a16:creationId xmlns:a16="http://schemas.microsoft.com/office/drawing/2014/main" id="{FC8B9E36-7F4E-3B4A-8969-EBA0BDE2ABD7}"/>
                </a:ext>
              </a:extLst>
            </p:cNvPr>
            <p:cNvGrpSpPr/>
            <p:nvPr/>
          </p:nvGrpSpPr>
          <p:grpSpPr>
            <a:xfrm>
              <a:off x="350816" y="3351321"/>
              <a:ext cx="2527749" cy="3230435"/>
              <a:chOff x="2893815" y="2531630"/>
              <a:chExt cx="2527749" cy="3230435"/>
            </a:xfrm>
          </p:grpSpPr>
          <p:sp>
            <p:nvSpPr>
              <p:cNvPr id="25" name="Rectangle 24">
                <a:extLst>
                  <a:ext uri="{FF2B5EF4-FFF2-40B4-BE49-F238E27FC236}">
                    <a16:creationId xmlns:a16="http://schemas.microsoft.com/office/drawing/2014/main" id="{26864D17-01A6-D340-8041-6A9B59A69E9E}"/>
                  </a:ext>
                </a:extLst>
              </p:cNvPr>
              <p:cNvSpPr/>
              <p:nvPr/>
            </p:nvSpPr>
            <p:spPr>
              <a:xfrm>
                <a:off x="2893815" y="2531630"/>
                <a:ext cx="2527348" cy="1196136"/>
              </a:xfrm>
              <a:prstGeom prst="rect">
                <a:avLst/>
              </a:prstGeom>
              <a:noFill/>
              <a:ln w="28575">
                <a:solidFill>
                  <a:srgbClr val="F2B23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Management establishes, with governing body oversight, structures, reporting lines, and appropriate authorities and responsibilities in the pursuit of objectives.</a:t>
                </a:r>
              </a:p>
            </p:txBody>
          </p:sp>
          <p:sp>
            <p:nvSpPr>
              <p:cNvPr id="26" name="Rectangle 25">
                <a:extLst>
                  <a:ext uri="{FF2B5EF4-FFF2-40B4-BE49-F238E27FC236}">
                    <a16:creationId xmlns:a16="http://schemas.microsoft.com/office/drawing/2014/main" id="{19915412-DD6C-6F40-8CEA-A694755CBD61}"/>
                  </a:ext>
                </a:extLst>
              </p:cNvPr>
              <p:cNvSpPr/>
              <p:nvPr/>
            </p:nvSpPr>
            <p:spPr>
              <a:xfrm>
                <a:off x="2901327" y="3864142"/>
                <a:ext cx="2520237" cy="513929"/>
              </a:xfrm>
              <a:prstGeom prst="rect">
                <a:avLst/>
              </a:prstGeom>
              <a:noFill/>
              <a:ln w="28575">
                <a:solidFill>
                  <a:srgbClr val="9328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PF 3.1 Considers all Structures of the organization</a:t>
                </a:r>
              </a:p>
            </p:txBody>
          </p:sp>
          <p:sp>
            <p:nvSpPr>
              <p:cNvPr id="27" name="Rectangle 26">
                <a:extLst>
                  <a:ext uri="{FF2B5EF4-FFF2-40B4-BE49-F238E27FC236}">
                    <a16:creationId xmlns:a16="http://schemas.microsoft.com/office/drawing/2014/main" id="{65ED8C99-4C1A-C743-BFD3-CE5CBBE2592F}"/>
                  </a:ext>
                </a:extLst>
              </p:cNvPr>
              <p:cNvSpPr/>
              <p:nvPr/>
            </p:nvSpPr>
            <p:spPr>
              <a:xfrm>
                <a:off x="2893815" y="4514102"/>
                <a:ext cx="2520237" cy="555966"/>
              </a:xfrm>
              <a:prstGeom prst="rect">
                <a:avLst/>
              </a:prstGeom>
              <a:noFill/>
              <a:ln w="28575">
                <a:solidFill>
                  <a:srgbClr val="9328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PF 3.2 Establishes reporting lines</a:t>
                </a:r>
              </a:p>
            </p:txBody>
          </p:sp>
          <p:sp>
            <p:nvSpPr>
              <p:cNvPr id="28" name="Rectangle 27">
                <a:extLst>
                  <a:ext uri="{FF2B5EF4-FFF2-40B4-BE49-F238E27FC236}">
                    <a16:creationId xmlns:a16="http://schemas.microsoft.com/office/drawing/2014/main" id="{5D923AEB-A05C-314A-AF8C-F4F906FB9614}"/>
                  </a:ext>
                </a:extLst>
              </p:cNvPr>
              <p:cNvSpPr/>
              <p:nvPr/>
            </p:nvSpPr>
            <p:spPr>
              <a:xfrm>
                <a:off x="2901327" y="5206099"/>
                <a:ext cx="2512725" cy="555966"/>
              </a:xfrm>
              <a:prstGeom prst="rect">
                <a:avLst/>
              </a:prstGeom>
              <a:noFill/>
              <a:ln w="28575">
                <a:solidFill>
                  <a:srgbClr val="9328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PF 3.3 Defines, assigns and limits authorities and responsibilities</a:t>
                </a:r>
              </a:p>
            </p:txBody>
          </p:sp>
        </p:grpSp>
        <p:sp>
          <p:nvSpPr>
            <p:cNvPr id="54" name="Oval 53">
              <a:extLst>
                <a:ext uri="{FF2B5EF4-FFF2-40B4-BE49-F238E27FC236}">
                  <a16:creationId xmlns:a16="http://schemas.microsoft.com/office/drawing/2014/main" id="{0C801CE5-D3E7-5E4D-8EB7-8BCE94203D77}"/>
                </a:ext>
              </a:extLst>
            </p:cNvPr>
            <p:cNvSpPr/>
            <p:nvPr/>
          </p:nvSpPr>
          <p:spPr>
            <a:xfrm>
              <a:off x="243031" y="3254857"/>
              <a:ext cx="215567" cy="21556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3</a:t>
              </a:r>
            </a:p>
          </p:txBody>
        </p:sp>
      </p:grpSp>
      <p:grpSp>
        <p:nvGrpSpPr>
          <p:cNvPr id="61" name="Group 60">
            <a:extLst>
              <a:ext uri="{FF2B5EF4-FFF2-40B4-BE49-F238E27FC236}">
                <a16:creationId xmlns:a16="http://schemas.microsoft.com/office/drawing/2014/main" id="{A982305E-2333-7C47-AFFE-05B22BA3F9F9}"/>
              </a:ext>
            </a:extLst>
          </p:cNvPr>
          <p:cNvGrpSpPr/>
          <p:nvPr/>
        </p:nvGrpSpPr>
        <p:grpSpPr>
          <a:xfrm>
            <a:off x="3001188" y="3242658"/>
            <a:ext cx="2573491" cy="3339098"/>
            <a:chOff x="3001188" y="3242658"/>
            <a:chExt cx="2573491" cy="3339098"/>
          </a:xfrm>
        </p:grpSpPr>
        <p:grpSp>
          <p:nvGrpSpPr>
            <p:cNvPr id="49" name="Group 48">
              <a:extLst>
                <a:ext uri="{FF2B5EF4-FFF2-40B4-BE49-F238E27FC236}">
                  <a16:creationId xmlns:a16="http://schemas.microsoft.com/office/drawing/2014/main" id="{6918CB6C-0270-9A4F-A3F3-9EC0E6F57EC9}"/>
                </a:ext>
              </a:extLst>
            </p:cNvPr>
            <p:cNvGrpSpPr/>
            <p:nvPr/>
          </p:nvGrpSpPr>
          <p:grpSpPr>
            <a:xfrm>
              <a:off x="3106930" y="3354514"/>
              <a:ext cx="2467749" cy="3227242"/>
              <a:chOff x="2973681" y="3249584"/>
              <a:chExt cx="2702526" cy="3227242"/>
            </a:xfrm>
          </p:grpSpPr>
          <p:sp>
            <p:nvSpPr>
              <p:cNvPr id="41" name="Rectangle 40">
                <a:extLst>
                  <a:ext uri="{FF2B5EF4-FFF2-40B4-BE49-F238E27FC236}">
                    <a16:creationId xmlns:a16="http://schemas.microsoft.com/office/drawing/2014/main" id="{142B4DD7-0248-D245-95C9-763D4BC76BD5}"/>
                  </a:ext>
                </a:extLst>
              </p:cNvPr>
              <p:cNvSpPr/>
              <p:nvPr/>
            </p:nvSpPr>
            <p:spPr>
              <a:xfrm>
                <a:off x="2973681" y="3249584"/>
                <a:ext cx="2695134" cy="788885"/>
              </a:xfrm>
              <a:prstGeom prst="rect">
                <a:avLst/>
              </a:prstGeom>
              <a:noFill/>
              <a:ln w="28575">
                <a:solidFill>
                  <a:srgbClr val="F2B23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The organization demonstrates a commitment to attract develop and retain individuals </a:t>
                </a:r>
              </a:p>
            </p:txBody>
          </p:sp>
          <p:sp>
            <p:nvSpPr>
              <p:cNvPr id="42" name="Rectangle 41">
                <a:extLst>
                  <a:ext uri="{FF2B5EF4-FFF2-40B4-BE49-F238E27FC236}">
                    <a16:creationId xmlns:a16="http://schemas.microsoft.com/office/drawing/2014/main" id="{38F9807A-F740-0F43-B41B-91B8BF61873E}"/>
                  </a:ext>
                </a:extLst>
              </p:cNvPr>
              <p:cNvSpPr/>
              <p:nvPr/>
            </p:nvSpPr>
            <p:spPr>
              <a:xfrm>
                <a:off x="2994099" y="5371150"/>
                <a:ext cx="2674717" cy="520425"/>
              </a:xfrm>
              <a:prstGeom prst="rect">
                <a:avLst/>
              </a:prstGeom>
              <a:noFill/>
              <a:ln w="28575">
                <a:solidFill>
                  <a:srgbClr val="9328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PF 4.3 Attracts develops and retains individuals </a:t>
                </a:r>
              </a:p>
            </p:txBody>
          </p:sp>
          <p:sp>
            <p:nvSpPr>
              <p:cNvPr id="43" name="Rectangle 42">
                <a:extLst>
                  <a:ext uri="{FF2B5EF4-FFF2-40B4-BE49-F238E27FC236}">
                    <a16:creationId xmlns:a16="http://schemas.microsoft.com/office/drawing/2014/main" id="{C9D33BF2-2C93-114E-B53E-B3159DE6579B}"/>
                  </a:ext>
                </a:extLst>
              </p:cNvPr>
              <p:cNvSpPr/>
              <p:nvPr/>
            </p:nvSpPr>
            <p:spPr>
              <a:xfrm>
                <a:off x="2994099" y="6026386"/>
                <a:ext cx="2682108" cy="450440"/>
              </a:xfrm>
              <a:prstGeom prst="rect">
                <a:avLst/>
              </a:prstGeom>
              <a:noFill/>
              <a:ln w="28575">
                <a:solidFill>
                  <a:srgbClr val="9328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PF 4.4 Plans and prepares for succession</a:t>
                </a:r>
              </a:p>
            </p:txBody>
          </p:sp>
          <p:sp>
            <p:nvSpPr>
              <p:cNvPr id="44" name="Rectangle 43">
                <a:extLst>
                  <a:ext uri="{FF2B5EF4-FFF2-40B4-BE49-F238E27FC236}">
                    <a16:creationId xmlns:a16="http://schemas.microsoft.com/office/drawing/2014/main" id="{56F1978E-D70A-9447-84BD-7C34727E1A79}"/>
                  </a:ext>
                </a:extLst>
              </p:cNvPr>
              <p:cNvSpPr/>
              <p:nvPr/>
            </p:nvSpPr>
            <p:spPr>
              <a:xfrm>
                <a:off x="2994099" y="4753140"/>
                <a:ext cx="2674716" cy="506154"/>
              </a:xfrm>
              <a:prstGeom prst="rect">
                <a:avLst/>
              </a:prstGeom>
              <a:noFill/>
              <a:ln w="28575">
                <a:solidFill>
                  <a:srgbClr val="9328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PF 4.2  Evaluates competence and addresses shortcomings</a:t>
                </a:r>
              </a:p>
            </p:txBody>
          </p:sp>
          <p:sp>
            <p:nvSpPr>
              <p:cNvPr id="45" name="Rectangle 44">
                <a:extLst>
                  <a:ext uri="{FF2B5EF4-FFF2-40B4-BE49-F238E27FC236}">
                    <a16:creationId xmlns:a16="http://schemas.microsoft.com/office/drawing/2014/main" id="{A73F2C1D-48B7-7C4A-83C4-B7AC56227E92}"/>
                  </a:ext>
                </a:extLst>
              </p:cNvPr>
              <p:cNvSpPr/>
              <p:nvPr/>
            </p:nvSpPr>
            <p:spPr>
              <a:xfrm>
                <a:off x="2994099" y="4126283"/>
                <a:ext cx="2682108" cy="468137"/>
              </a:xfrm>
              <a:prstGeom prst="rect">
                <a:avLst/>
              </a:prstGeom>
              <a:noFill/>
              <a:ln w="28575">
                <a:solidFill>
                  <a:srgbClr val="9328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PF 4.1 Establishes policies and practice</a:t>
                </a:r>
              </a:p>
            </p:txBody>
          </p:sp>
        </p:grpSp>
        <p:sp>
          <p:nvSpPr>
            <p:cNvPr id="55" name="Oval 54">
              <a:extLst>
                <a:ext uri="{FF2B5EF4-FFF2-40B4-BE49-F238E27FC236}">
                  <a16:creationId xmlns:a16="http://schemas.microsoft.com/office/drawing/2014/main" id="{40C0CAAA-96A8-4343-9549-B766FF7198C1}"/>
                </a:ext>
              </a:extLst>
            </p:cNvPr>
            <p:cNvSpPr/>
            <p:nvPr/>
          </p:nvSpPr>
          <p:spPr>
            <a:xfrm>
              <a:off x="3001188" y="3242658"/>
              <a:ext cx="215567" cy="21556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4</a:t>
              </a:r>
            </a:p>
          </p:txBody>
        </p:sp>
      </p:grpSp>
      <p:grpSp>
        <p:nvGrpSpPr>
          <p:cNvPr id="59" name="Group 58">
            <a:extLst>
              <a:ext uri="{FF2B5EF4-FFF2-40B4-BE49-F238E27FC236}">
                <a16:creationId xmlns:a16="http://schemas.microsoft.com/office/drawing/2014/main" id="{BA9AD2C6-DF54-7D4C-804F-AAFD5073674A}"/>
              </a:ext>
            </a:extLst>
          </p:cNvPr>
          <p:cNvGrpSpPr/>
          <p:nvPr/>
        </p:nvGrpSpPr>
        <p:grpSpPr>
          <a:xfrm>
            <a:off x="4290543" y="1056496"/>
            <a:ext cx="4491149" cy="2072908"/>
            <a:chOff x="4290543" y="1056496"/>
            <a:chExt cx="4491149" cy="2072908"/>
          </a:xfrm>
        </p:grpSpPr>
        <p:grpSp>
          <p:nvGrpSpPr>
            <p:cNvPr id="47" name="Group 46">
              <a:extLst>
                <a:ext uri="{FF2B5EF4-FFF2-40B4-BE49-F238E27FC236}">
                  <a16:creationId xmlns:a16="http://schemas.microsoft.com/office/drawing/2014/main" id="{EB828AD2-5C50-FB43-BB01-63C2F0B02378}"/>
                </a:ext>
              </a:extLst>
            </p:cNvPr>
            <p:cNvGrpSpPr/>
            <p:nvPr/>
          </p:nvGrpSpPr>
          <p:grpSpPr>
            <a:xfrm>
              <a:off x="4392968" y="1163528"/>
              <a:ext cx="4388724" cy="1965876"/>
              <a:chOff x="-4209157" y="2533024"/>
              <a:chExt cx="4388724" cy="1965876"/>
            </a:xfrm>
          </p:grpSpPr>
          <p:sp>
            <p:nvSpPr>
              <p:cNvPr id="17" name="Rectangle 16">
                <a:extLst>
                  <a:ext uri="{FF2B5EF4-FFF2-40B4-BE49-F238E27FC236}">
                    <a16:creationId xmlns:a16="http://schemas.microsoft.com/office/drawing/2014/main" id="{602A79F5-A311-2242-88B6-10FEAA38CFC9}"/>
                  </a:ext>
                </a:extLst>
              </p:cNvPr>
              <p:cNvSpPr/>
              <p:nvPr/>
            </p:nvSpPr>
            <p:spPr>
              <a:xfrm>
                <a:off x="-4209157" y="2533024"/>
                <a:ext cx="4380092" cy="717779"/>
              </a:xfrm>
              <a:prstGeom prst="rect">
                <a:avLst/>
              </a:prstGeom>
              <a:noFill/>
              <a:ln w="28575">
                <a:solidFill>
                  <a:srgbClr val="F2B23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The governing bodies demonstrate independence from management and exercises oversight of the development and performance of internal control</a:t>
                </a:r>
              </a:p>
            </p:txBody>
          </p:sp>
          <p:sp>
            <p:nvSpPr>
              <p:cNvPr id="18" name="Rectangle 17">
                <a:extLst>
                  <a:ext uri="{FF2B5EF4-FFF2-40B4-BE49-F238E27FC236}">
                    <a16:creationId xmlns:a16="http://schemas.microsoft.com/office/drawing/2014/main" id="{00164778-B2A8-574E-B079-3CEA20AE5749}"/>
                  </a:ext>
                </a:extLst>
              </p:cNvPr>
              <p:cNvSpPr/>
              <p:nvPr/>
            </p:nvSpPr>
            <p:spPr>
              <a:xfrm>
                <a:off x="-4209157" y="3328168"/>
                <a:ext cx="2153963" cy="519319"/>
              </a:xfrm>
              <a:prstGeom prst="rect">
                <a:avLst/>
              </a:prstGeom>
              <a:noFill/>
              <a:ln w="28575">
                <a:solidFill>
                  <a:srgbClr val="9328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PF 2.1 Establishes oversight responsibilities</a:t>
                </a:r>
              </a:p>
            </p:txBody>
          </p:sp>
          <p:sp>
            <p:nvSpPr>
              <p:cNvPr id="19" name="Rectangle 18">
                <a:extLst>
                  <a:ext uri="{FF2B5EF4-FFF2-40B4-BE49-F238E27FC236}">
                    <a16:creationId xmlns:a16="http://schemas.microsoft.com/office/drawing/2014/main" id="{6AB78DEB-CB62-BB44-AF8E-FE907F61793E}"/>
                  </a:ext>
                </a:extLst>
              </p:cNvPr>
              <p:cNvSpPr/>
              <p:nvPr/>
            </p:nvSpPr>
            <p:spPr>
              <a:xfrm>
                <a:off x="-1897799" y="3354668"/>
                <a:ext cx="2068734" cy="492820"/>
              </a:xfrm>
              <a:prstGeom prst="rect">
                <a:avLst/>
              </a:prstGeom>
              <a:noFill/>
              <a:ln w="28575">
                <a:solidFill>
                  <a:srgbClr val="9328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PF 2.2 Has access to relevant Skills</a:t>
                </a:r>
              </a:p>
            </p:txBody>
          </p:sp>
          <p:sp>
            <p:nvSpPr>
              <p:cNvPr id="20" name="Rectangle 19">
                <a:extLst>
                  <a:ext uri="{FF2B5EF4-FFF2-40B4-BE49-F238E27FC236}">
                    <a16:creationId xmlns:a16="http://schemas.microsoft.com/office/drawing/2014/main" id="{9F37F4CF-F2D8-034D-A020-A9BF5840C736}"/>
                  </a:ext>
                </a:extLst>
              </p:cNvPr>
              <p:cNvSpPr/>
              <p:nvPr/>
            </p:nvSpPr>
            <p:spPr>
              <a:xfrm>
                <a:off x="-4209157" y="3942934"/>
                <a:ext cx="2153963" cy="555966"/>
              </a:xfrm>
              <a:prstGeom prst="rect">
                <a:avLst/>
              </a:prstGeom>
              <a:noFill/>
              <a:ln w="28575">
                <a:solidFill>
                  <a:srgbClr val="9328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PF 2.3 Operates independently </a:t>
                </a:r>
              </a:p>
            </p:txBody>
          </p:sp>
          <p:sp>
            <p:nvSpPr>
              <p:cNvPr id="21" name="Rectangle 20">
                <a:extLst>
                  <a:ext uri="{FF2B5EF4-FFF2-40B4-BE49-F238E27FC236}">
                    <a16:creationId xmlns:a16="http://schemas.microsoft.com/office/drawing/2014/main" id="{3A99A30A-B34E-F346-919F-C9544B21E74C}"/>
                  </a:ext>
                </a:extLst>
              </p:cNvPr>
              <p:cNvSpPr/>
              <p:nvPr/>
            </p:nvSpPr>
            <p:spPr>
              <a:xfrm>
                <a:off x="-1900777" y="3951353"/>
                <a:ext cx="2080344" cy="547547"/>
              </a:xfrm>
              <a:prstGeom prst="rect">
                <a:avLst/>
              </a:prstGeom>
              <a:noFill/>
              <a:ln w="28575">
                <a:solidFill>
                  <a:srgbClr val="9328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PF 2.4 Provides oversight of the system of internal control</a:t>
                </a:r>
              </a:p>
            </p:txBody>
          </p:sp>
        </p:grpSp>
        <p:sp>
          <p:nvSpPr>
            <p:cNvPr id="56" name="Oval 55">
              <a:extLst>
                <a:ext uri="{FF2B5EF4-FFF2-40B4-BE49-F238E27FC236}">
                  <a16:creationId xmlns:a16="http://schemas.microsoft.com/office/drawing/2014/main" id="{57DFAF33-E8EE-BA4E-8396-2F7D69F8C698}"/>
                </a:ext>
              </a:extLst>
            </p:cNvPr>
            <p:cNvSpPr/>
            <p:nvPr/>
          </p:nvSpPr>
          <p:spPr>
            <a:xfrm>
              <a:off x="4290543" y="1056496"/>
              <a:ext cx="215567" cy="21556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2</a:t>
              </a:r>
            </a:p>
          </p:txBody>
        </p:sp>
      </p:grpSp>
      <p:grpSp>
        <p:nvGrpSpPr>
          <p:cNvPr id="50" name="Group 49">
            <a:extLst>
              <a:ext uri="{FF2B5EF4-FFF2-40B4-BE49-F238E27FC236}">
                <a16:creationId xmlns:a16="http://schemas.microsoft.com/office/drawing/2014/main" id="{7BD1DB89-7DA3-9448-91B1-B03311955A9A}"/>
              </a:ext>
            </a:extLst>
          </p:cNvPr>
          <p:cNvGrpSpPr/>
          <p:nvPr/>
        </p:nvGrpSpPr>
        <p:grpSpPr>
          <a:xfrm>
            <a:off x="5774061" y="3341795"/>
            <a:ext cx="2969616" cy="3230435"/>
            <a:chOff x="5966713" y="3246391"/>
            <a:chExt cx="2969616" cy="3230435"/>
          </a:xfrm>
        </p:grpSpPr>
        <p:sp>
          <p:nvSpPr>
            <p:cNvPr id="32" name="Rectangle 31">
              <a:extLst>
                <a:ext uri="{FF2B5EF4-FFF2-40B4-BE49-F238E27FC236}">
                  <a16:creationId xmlns:a16="http://schemas.microsoft.com/office/drawing/2014/main" id="{B0769CDA-29A5-5E4A-88AA-C8C4178CF5E6}"/>
                </a:ext>
              </a:extLst>
            </p:cNvPr>
            <p:cNvSpPr/>
            <p:nvPr/>
          </p:nvSpPr>
          <p:spPr>
            <a:xfrm>
              <a:off x="5966713" y="3246391"/>
              <a:ext cx="2967627" cy="879892"/>
            </a:xfrm>
            <a:prstGeom prst="rect">
              <a:avLst/>
            </a:prstGeom>
            <a:noFill/>
            <a:ln w="28575">
              <a:solidFill>
                <a:srgbClr val="F2B23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The organization holds individuals accountable for their Internal Control responsibilities in the pursuit of objectives</a:t>
              </a:r>
            </a:p>
          </p:txBody>
        </p:sp>
        <p:sp>
          <p:nvSpPr>
            <p:cNvPr id="33" name="Rectangle 32">
              <a:extLst>
                <a:ext uri="{FF2B5EF4-FFF2-40B4-BE49-F238E27FC236}">
                  <a16:creationId xmlns:a16="http://schemas.microsoft.com/office/drawing/2014/main" id="{8941D469-B3D2-464A-B3DC-22C0B90C6230}"/>
                </a:ext>
              </a:extLst>
            </p:cNvPr>
            <p:cNvSpPr/>
            <p:nvPr/>
          </p:nvSpPr>
          <p:spPr>
            <a:xfrm>
              <a:off x="5972120" y="4269308"/>
              <a:ext cx="1442793" cy="988528"/>
            </a:xfrm>
            <a:prstGeom prst="rect">
              <a:avLst/>
            </a:prstGeom>
            <a:noFill/>
            <a:ln w="28575">
              <a:solidFill>
                <a:srgbClr val="9328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PF 5.1 Enforces accountability through structures authorities and responsibilities </a:t>
              </a:r>
            </a:p>
          </p:txBody>
        </p:sp>
        <p:sp>
          <p:nvSpPr>
            <p:cNvPr id="34" name="Rectangle 33">
              <a:extLst>
                <a:ext uri="{FF2B5EF4-FFF2-40B4-BE49-F238E27FC236}">
                  <a16:creationId xmlns:a16="http://schemas.microsoft.com/office/drawing/2014/main" id="{D528A930-A50E-674C-82F0-84F22B1872EB}"/>
                </a:ext>
              </a:extLst>
            </p:cNvPr>
            <p:cNvSpPr/>
            <p:nvPr/>
          </p:nvSpPr>
          <p:spPr>
            <a:xfrm>
              <a:off x="7485946" y="5342009"/>
              <a:ext cx="1442792" cy="597757"/>
            </a:xfrm>
            <a:prstGeom prst="rect">
              <a:avLst/>
            </a:prstGeom>
            <a:noFill/>
            <a:ln w="28575">
              <a:solidFill>
                <a:srgbClr val="9328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PF 5.4 Considers excessive pressures</a:t>
              </a:r>
            </a:p>
          </p:txBody>
        </p:sp>
        <p:sp>
          <p:nvSpPr>
            <p:cNvPr id="35" name="Rectangle 34">
              <a:extLst>
                <a:ext uri="{FF2B5EF4-FFF2-40B4-BE49-F238E27FC236}">
                  <a16:creationId xmlns:a16="http://schemas.microsoft.com/office/drawing/2014/main" id="{496A9D19-742E-4B4E-8415-5C7A8C096FCC}"/>
                </a:ext>
              </a:extLst>
            </p:cNvPr>
            <p:cNvSpPr/>
            <p:nvPr/>
          </p:nvSpPr>
          <p:spPr>
            <a:xfrm>
              <a:off x="5966713" y="6035912"/>
              <a:ext cx="2969616" cy="440914"/>
            </a:xfrm>
            <a:prstGeom prst="rect">
              <a:avLst/>
            </a:prstGeom>
            <a:noFill/>
            <a:ln w="28575">
              <a:solidFill>
                <a:srgbClr val="9328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PF 5.5 Evaluates performance and rewards or disciplines individuals</a:t>
              </a:r>
            </a:p>
          </p:txBody>
        </p:sp>
        <p:sp>
          <p:nvSpPr>
            <p:cNvPr id="36" name="Rectangle 35">
              <a:extLst>
                <a:ext uri="{FF2B5EF4-FFF2-40B4-BE49-F238E27FC236}">
                  <a16:creationId xmlns:a16="http://schemas.microsoft.com/office/drawing/2014/main" id="{1ADD750B-4D63-4149-B8F9-285F7E018817}"/>
                </a:ext>
              </a:extLst>
            </p:cNvPr>
            <p:cNvSpPr/>
            <p:nvPr/>
          </p:nvSpPr>
          <p:spPr>
            <a:xfrm>
              <a:off x="7485946" y="4268402"/>
              <a:ext cx="1448394" cy="988528"/>
            </a:xfrm>
            <a:prstGeom prst="rect">
              <a:avLst/>
            </a:prstGeom>
            <a:noFill/>
            <a:ln w="28575">
              <a:solidFill>
                <a:srgbClr val="9328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PF 5.2 Establishes performance measures incentives and rewards</a:t>
              </a:r>
            </a:p>
          </p:txBody>
        </p:sp>
      </p:grpSp>
      <p:sp>
        <p:nvSpPr>
          <p:cNvPr id="57" name="Oval 56">
            <a:extLst>
              <a:ext uri="{FF2B5EF4-FFF2-40B4-BE49-F238E27FC236}">
                <a16:creationId xmlns:a16="http://schemas.microsoft.com/office/drawing/2014/main" id="{806E9847-1EE5-AE4E-8F5B-EDD34E335A7B}"/>
              </a:ext>
            </a:extLst>
          </p:cNvPr>
          <p:cNvSpPr/>
          <p:nvPr/>
        </p:nvSpPr>
        <p:spPr>
          <a:xfrm>
            <a:off x="5673671" y="3240034"/>
            <a:ext cx="215567" cy="21556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5</a:t>
            </a:r>
          </a:p>
        </p:txBody>
      </p:sp>
      <p:sp>
        <p:nvSpPr>
          <p:cNvPr id="46" name="Rectangle 45">
            <a:extLst>
              <a:ext uri="{FF2B5EF4-FFF2-40B4-BE49-F238E27FC236}">
                <a16:creationId xmlns:a16="http://schemas.microsoft.com/office/drawing/2014/main" id="{4AAD54AD-726D-A64D-9577-EB17B896595C}"/>
              </a:ext>
            </a:extLst>
          </p:cNvPr>
          <p:cNvSpPr/>
          <p:nvPr/>
        </p:nvSpPr>
        <p:spPr>
          <a:xfrm>
            <a:off x="5774061" y="5437413"/>
            <a:ext cx="1442792" cy="597757"/>
          </a:xfrm>
          <a:prstGeom prst="rect">
            <a:avLst/>
          </a:prstGeom>
          <a:noFill/>
          <a:ln w="28575">
            <a:solidFill>
              <a:srgbClr val="9328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PF 5.3 Evaluates Performance measure relevance</a:t>
            </a:r>
          </a:p>
        </p:txBody>
      </p:sp>
    </p:spTree>
    <p:extLst>
      <p:ext uri="{BB962C8B-B14F-4D97-AF65-F5344CB8AC3E}">
        <p14:creationId xmlns:p14="http://schemas.microsoft.com/office/powerpoint/2010/main" val="22581108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Document 29">
            <a:extLst>
              <a:ext uri="{FF2B5EF4-FFF2-40B4-BE49-F238E27FC236}">
                <a16:creationId xmlns:a16="http://schemas.microsoft.com/office/drawing/2014/main" id="{6D507610-C777-2646-ADCB-81CC86909ACE}"/>
              </a:ext>
            </a:extLst>
          </p:cNvPr>
          <p:cNvSpPr/>
          <p:nvPr/>
        </p:nvSpPr>
        <p:spPr>
          <a:xfrm>
            <a:off x="7045724" y="773642"/>
            <a:ext cx="1423780" cy="805884"/>
          </a:xfrm>
          <a:prstGeom prst="flowChartDocument">
            <a:avLst/>
          </a:prstGeom>
          <a:ln w="28575"/>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dirty="0"/>
              <a:t>Policy on sexual harassment</a:t>
            </a:r>
          </a:p>
        </p:txBody>
      </p:sp>
      <p:sp>
        <p:nvSpPr>
          <p:cNvPr id="10" name="Rounded Rectangle 9">
            <a:extLst>
              <a:ext uri="{FF2B5EF4-FFF2-40B4-BE49-F238E27FC236}">
                <a16:creationId xmlns:a16="http://schemas.microsoft.com/office/drawing/2014/main" id="{DF84657D-9791-F747-BC6B-7A017668E337}"/>
              </a:ext>
            </a:extLst>
          </p:cNvPr>
          <p:cNvSpPr/>
          <p:nvPr/>
        </p:nvSpPr>
        <p:spPr>
          <a:xfrm>
            <a:off x="2236286" y="779150"/>
            <a:ext cx="819151" cy="437245"/>
          </a:xfrm>
          <a:prstGeom prst="roundRect">
            <a:avLst/>
          </a:prstGeom>
          <a:ln w="28575"/>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Values</a:t>
            </a:r>
          </a:p>
        </p:txBody>
      </p:sp>
      <p:sp>
        <p:nvSpPr>
          <p:cNvPr id="11" name="Rounded Rectangle 10">
            <a:extLst>
              <a:ext uri="{FF2B5EF4-FFF2-40B4-BE49-F238E27FC236}">
                <a16:creationId xmlns:a16="http://schemas.microsoft.com/office/drawing/2014/main" id="{B6E9A138-AB49-1D49-ADA9-635E5581AA1E}"/>
              </a:ext>
            </a:extLst>
          </p:cNvPr>
          <p:cNvSpPr/>
          <p:nvPr/>
        </p:nvSpPr>
        <p:spPr>
          <a:xfrm>
            <a:off x="284745" y="820111"/>
            <a:ext cx="1016207" cy="437245"/>
          </a:xfrm>
          <a:prstGeom prst="roundRect">
            <a:avLst/>
          </a:prstGeom>
          <a:ln w="28575"/>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Behavior</a:t>
            </a:r>
          </a:p>
        </p:txBody>
      </p:sp>
      <p:sp>
        <p:nvSpPr>
          <p:cNvPr id="12" name="Rounded Rectangle 11">
            <a:extLst>
              <a:ext uri="{FF2B5EF4-FFF2-40B4-BE49-F238E27FC236}">
                <a16:creationId xmlns:a16="http://schemas.microsoft.com/office/drawing/2014/main" id="{EFA6F801-46CE-D24C-9F76-31D8B0799BE3}"/>
              </a:ext>
            </a:extLst>
          </p:cNvPr>
          <p:cNvSpPr/>
          <p:nvPr/>
        </p:nvSpPr>
        <p:spPr>
          <a:xfrm>
            <a:off x="985012" y="222296"/>
            <a:ext cx="1383190" cy="457052"/>
          </a:xfrm>
          <a:prstGeom prst="roundRect">
            <a:avLst/>
          </a:prstGeom>
          <a:ln w="28575"/>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Operating style</a:t>
            </a:r>
          </a:p>
        </p:txBody>
      </p:sp>
      <p:sp>
        <p:nvSpPr>
          <p:cNvPr id="13" name="Oval 12">
            <a:extLst>
              <a:ext uri="{FF2B5EF4-FFF2-40B4-BE49-F238E27FC236}">
                <a16:creationId xmlns:a16="http://schemas.microsoft.com/office/drawing/2014/main" id="{878B6ACE-0A8F-3340-ABA0-DA1145D10A32}"/>
              </a:ext>
            </a:extLst>
          </p:cNvPr>
          <p:cNvSpPr/>
          <p:nvPr/>
        </p:nvSpPr>
        <p:spPr>
          <a:xfrm>
            <a:off x="924317" y="1289390"/>
            <a:ext cx="1727201" cy="1147839"/>
          </a:xfrm>
          <a:prstGeom prst="ellipse">
            <a:avLst/>
          </a:prstGeom>
          <a:gradFill flip="none" rotWithShape="1">
            <a:gsLst>
              <a:gs pos="0">
                <a:srgbClr val="9B55CE">
                  <a:tint val="66000"/>
                  <a:satMod val="160000"/>
                </a:srgbClr>
              </a:gs>
              <a:gs pos="0">
                <a:srgbClr val="9B55CE">
                  <a:tint val="44500"/>
                  <a:satMod val="160000"/>
                </a:srgbClr>
              </a:gs>
              <a:gs pos="100000">
                <a:srgbClr val="9B55CE">
                  <a:tint val="23500"/>
                  <a:satMod val="160000"/>
                </a:srgbClr>
              </a:gs>
            </a:gsLst>
            <a:lin ang="0" scaled="1"/>
            <a:tileRect/>
          </a:gra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b="1" dirty="0">
                <a:solidFill>
                  <a:schemeClr val="tx1"/>
                </a:solidFill>
              </a:rPr>
              <a:t>PF 1.1 Sets the tone at the top</a:t>
            </a:r>
          </a:p>
        </p:txBody>
      </p:sp>
      <p:sp>
        <p:nvSpPr>
          <p:cNvPr id="14" name="Rounded Rectangle 13">
            <a:extLst>
              <a:ext uri="{FF2B5EF4-FFF2-40B4-BE49-F238E27FC236}">
                <a16:creationId xmlns:a16="http://schemas.microsoft.com/office/drawing/2014/main" id="{8E266400-9472-5144-B548-4D8F658A5D8B}"/>
              </a:ext>
            </a:extLst>
          </p:cNvPr>
          <p:cNvSpPr/>
          <p:nvPr/>
        </p:nvSpPr>
        <p:spPr>
          <a:xfrm>
            <a:off x="2331356" y="2475244"/>
            <a:ext cx="1832699" cy="949472"/>
          </a:xfrm>
          <a:prstGeom prst="roundRect">
            <a:avLst/>
          </a:prstGeom>
          <a:ln w="28575"/>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Management sets high personal standards of behavior</a:t>
            </a:r>
          </a:p>
        </p:txBody>
      </p:sp>
      <p:sp>
        <p:nvSpPr>
          <p:cNvPr id="15" name="Oval 14">
            <a:extLst>
              <a:ext uri="{FF2B5EF4-FFF2-40B4-BE49-F238E27FC236}">
                <a16:creationId xmlns:a16="http://schemas.microsoft.com/office/drawing/2014/main" id="{89327C71-1E27-6E4D-906D-A307DF7B7184}"/>
              </a:ext>
            </a:extLst>
          </p:cNvPr>
          <p:cNvSpPr/>
          <p:nvPr/>
        </p:nvSpPr>
        <p:spPr>
          <a:xfrm>
            <a:off x="5052335" y="1144874"/>
            <a:ext cx="1727201" cy="1147839"/>
          </a:xfrm>
          <a:prstGeom prst="ellipse">
            <a:avLst/>
          </a:prstGeom>
          <a:gradFill flip="none" rotWithShape="1">
            <a:gsLst>
              <a:gs pos="100000">
                <a:srgbClr val="9B55CE">
                  <a:tint val="66000"/>
                  <a:satMod val="160000"/>
                </a:srgbClr>
              </a:gs>
              <a:gs pos="69000">
                <a:srgbClr val="9B55CE">
                  <a:tint val="44500"/>
                  <a:satMod val="160000"/>
                </a:srgbClr>
              </a:gs>
              <a:gs pos="0">
                <a:srgbClr val="9B55CE">
                  <a:tint val="23500"/>
                  <a:satMod val="160000"/>
                </a:srgbClr>
              </a:gs>
            </a:gsLst>
            <a:lin ang="0" scaled="1"/>
            <a:tileRect/>
          </a:gra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b="1" dirty="0">
                <a:solidFill>
                  <a:schemeClr val="tx1"/>
                </a:solidFill>
              </a:rPr>
              <a:t>PF 1.2 Establishes standards of conduct</a:t>
            </a:r>
          </a:p>
        </p:txBody>
      </p:sp>
      <p:sp>
        <p:nvSpPr>
          <p:cNvPr id="16" name="Oval 15">
            <a:extLst>
              <a:ext uri="{FF2B5EF4-FFF2-40B4-BE49-F238E27FC236}">
                <a16:creationId xmlns:a16="http://schemas.microsoft.com/office/drawing/2014/main" id="{9A759B6A-F3D7-124F-9E9D-44B7BA02ACA9}"/>
              </a:ext>
            </a:extLst>
          </p:cNvPr>
          <p:cNvSpPr/>
          <p:nvPr/>
        </p:nvSpPr>
        <p:spPr>
          <a:xfrm>
            <a:off x="6095048" y="3471593"/>
            <a:ext cx="1831965" cy="1304877"/>
          </a:xfrm>
          <a:prstGeom prst="ellipse">
            <a:avLst/>
          </a:prstGeom>
          <a:gradFill flip="none" rotWithShape="1">
            <a:gsLst>
              <a:gs pos="99000">
                <a:srgbClr val="9B55CE">
                  <a:tint val="66000"/>
                  <a:satMod val="160000"/>
                </a:srgbClr>
              </a:gs>
              <a:gs pos="75000">
                <a:srgbClr val="9B55CE">
                  <a:tint val="44500"/>
                  <a:satMod val="160000"/>
                </a:srgbClr>
              </a:gs>
              <a:gs pos="0">
                <a:srgbClr val="9B55CE">
                  <a:tint val="23500"/>
                  <a:satMod val="160000"/>
                </a:srgbClr>
              </a:gs>
            </a:gsLst>
            <a:lin ang="0" scaled="1"/>
            <a:tileRect/>
          </a:gra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b="1" dirty="0">
                <a:solidFill>
                  <a:schemeClr val="tx1"/>
                </a:solidFill>
              </a:rPr>
              <a:t>PF 1.3 Evaluate adherence to standards of conduct</a:t>
            </a:r>
          </a:p>
        </p:txBody>
      </p:sp>
      <p:sp>
        <p:nvSpPr>
          <p:cNvPr id="17" name="Oval 16">
            <a:extLst>
              <a:ext uri="{FF2B5EF4-FFF2-40B4-BE49-F238E27FC236}">
                <a16:creationId xmlns:a16="http://schemas.microsoft.com/office/drawing/2014/main" id="{BB9A6C90-9E5C-7341-A87A-615F17007099}"/>
              </a:ext>
            </a:extLst>
          </p:cNvPr>
          <p:cNvSpPr/>
          <p:nvPr/>
        </p:nvSpPr>
        <p:spPr>
          <a:xfrm>
            <a:off x="2480752" y="4406390"/>
            <a:ext cx="1796724" cy="1312915"/>
          </a:xfrm>
          <a:prstGeom prst="ellipse">
            <a:avLst/>
          </a:prstGeom>
          <a:gradFill flip="none" rotWithShape="1">
            <a:gsLst>
              <a:gs pos="0">
                <a:srgbClr val="9B55CE">
                  <a:tint val="66000"/>
                  <a:satMod val="160000"/>
                </a:srgbClr>
              </a:gs>
              <a:gs pos="47000">
                <a:srgbClr val="9B55CE">
                  <a:tint val="44500"/>
                  <a:satMod val="160000"/>
                </a:srgbClr>
              </a:gs>
              <a:gs pos="100000">
                <a:srgbClr val="9B55CE">
                  <a:tint val="23500"/>
                  <a:satMod val="160000"/>
                </a:srgbClr>
              </a:gs>
            </a:gsLst>
            <a:lin ang="0" scaled="1"/>
            <a:tileRect/>
          </a:gra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b="1" dirty="0">
                <a:solidFill>
                  <a:schemeClr val="tx1"/>
                </a:solidFill>
              </a:rPr>
              <a:t>PF 1.4 Addresses deviations promptly</a:t>
            </a:r>
          </a:p>
        </p:txBody>
      </p:sp>
      <p:sp>
        <p:nvSpPr>
          <p:cNvPr id="20" name="Document 19">
            <a:extLst>
              <a:ext uri="{FF2B5EF4-FFF2-40B4-BE49-F238E27FC236}">
                <a16:creationId xmlns:a16="http://schemas.microsoft.com/office/drawing/2014/main" id="{7667D7D0-A40F-6A4C-A41A-BB7914888EE2}"/>
              </a:ext>
            </a:extLst>
          </p:cNvPr>
          <p:cNvSpPr/>
          <p:nvPr/>
        </p:nvSpPr>
        <p:spPr>
          <a:xfrm>
            <a:off x="360129" y="3445611"/>
            <a:ext cx="1543719" cy="1184153"/>
          </a:xfrm>
          <a:prstGeom prst="flowChartDocument">
            <a:avLst/>
          </a:prstGeom>
          <a:ln w="28575"/>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dirty="0"/>
              <a:t>Regular reports to staff of disciplinary action taken</a:t>
            </a:r>
          </a:p>
        </p:txBody>
      </p:sp>
      <p:sp>
        <p:nvSpPr>
          <p:cNvPr id="21" name="Document 20">
            <a:extLst>
              <a:ext uri="{FF2B5EF4-FFF2-40B4-BE49-F238E27FC236}">
                <a16:creationId xmlns:a16="http://schemas.microsoft.com/office/drawing/2014/main" id="{DF799A29-74DB-914A-8292-D1657778BA10}"/>
              </a:ext>
            </a:extLst>
          </p:cNvPr>
          <p:cNvSpPr/>
          <p:nvPr/>
        </p:nvSpPr>
        <p:spPr>
          <a:xfrm>
            <a:off x="7051784" y="2475244"/>
            <a:ext cx="1423780" cy="805884"/>
          </a:xfrm>
          <a:prstGeom prst="flowChartDocument">
            <a:avLst/>
          </a:prstGeom>
          <a:ln w="28575"/>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dirty="0"/>
              <a:t>Whistleblower protection policy</a:t>
            </a:r>
          </a:p>
        </p:txBody>
      </p:sp>
      <p:sp>
        <p:nvSpPr>
          <p:cNvPr id="19" name="Document 18">
            <a:extLst>
              <a:ext uri="{FF2B5EF4-FFF2-40B4-BE49-F238E27FC236}">
                <a16:creationId xmlns:a16="http://schemas.microsoft.com/office/drawing/2014/main" id="{C5C40FAB-C506-CA41-A8FA-315D36C49CEE}"/>
              </a:ext>
            </a:extLst>
          </p:cNvPr>
          <p:cNvSpPr/>
          <p:nvPr/>
        </p:nvSpPr>
        <p:spPr>
          <a:xfrm>
            <a:off x="5434129" y="2475244"/>
            <a:ext cx="1423780" cy="911167"/>
          </a:xfrm>
          <a:prstGeom prst="flowChartDocument">
            <a:avLst/>
          </a:prstGeom>
          <a:ln w="28575"/>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dirty="0"/>
              <a:t>Anti-fraud and anti- corruption  policy</a:t>
            </a:r>
          </a:p>
        </p:txBody>
      </p:sp>
      <p:sp>
        <p:nvSpPr>
          <p:cNvPr id="22" name="Rounded Rectangle 21">
            <a:extLst>
              <a:ext uri="{FF2B5EF4-FFF2-40B4-BE49-F238E27FC236}">
                <a16:creationId xmlns:a16="http://schemas.microsoft.com/office/drawing/2014/main" id="{32AD751F-8D2F-3441-A899-EFC5BDDAC0DE}"/>
              </a:ext>
            </a:extLst>
          </p:cNvPr>
          <p:cNvSpPr/>
          <p:nvPr/>
        </p:nvSpPr>
        <p:spPr>
          <a:xfrm>
            <a:off x="4925173" y="5062848"/>
            <a:ext cx="1510960" cy="539496"/>
          </a:xfrm>
          <a:prstGeom prst="roundRect">
            <a:avLst/>
          </a:prstGeom>
          <a:ln w="28575"/>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Management reviews</a:t>
            </a:r>
          </a:p>
        </p:txBody>
      </p:sp>
      <p:sp>
        <p:nvSpPr>
          <p:cNvPr id="23" name="Rounded Rectangle 22">
            <a:extLst>
              <a:ext uri="{FF2B5EF4-FFF2-40B4-BE49-F238E27FC236}">
                <a16:creationId xmlns:a16="http://schemas.microsoft.com/office/drawing/2014/main" id="{9C4660CE-3D9F-2C4A-87D0-FD5E37FA1827}"/>
              </a:ext>
            </a:extLst>
          </p:cNvPr>
          <p:cNvSpPr/>
          <p:nvPr/>
        </p:nvSpPr>
        <p:spPr>
          <a:xfrm>
            <a:off x="5816082" y="5864360"/>
            <a:ext cx="1421021" cy="794416"/>
          </a:xfrm>
          <a:prstGeom prst="roundRect">
            <a:avLst/>
          </a:prstGeom>
          <a:ln w="28575"/>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Personal performance assessments </a:t>
            </a:r>
          </a:p>
        </p:txBody>
      </p:sp>
      <p:sp>
        <p:nvSpPr>
          <p:cNvPr id="24" name="Rounded Rectangle 23">
            <a:extLst>
              <a:ext uri="{FF2B5EF4-FFF2-40B4-BE49-F238E27FC236}">
                <a16:creationId xmlns:a16="http://schemas.microsoft.com/office/drawing/2014/main" id="{DD021A10-F385-C344-9D2D-29DF5A0FF9A2}"/>
              </a:ext>
            </a:extLst>
          </p:cNvPr>
          <p:cNvSpPr/>
          <p:nvPr/>
        </p:nvSpPr>
        <p:spPr>
          <a:xfrm>
            <a:off x="7101491" y="5091889"/>
            <a:ext cx="1383190" cy="457052"/>
          </a:xfrm>
          <a:prstGeom prst="roundRect">
            <a:avLst/>
          </a:prstGeom>
          <a:ln w="28575"/>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Investigations</a:t>
            </a:r>
          </a:p>
        </p:txBody>
      </p:sp>
      <p:sp>
        <p:nvSpPr>
          <p:cNvPr id="28" name="Rounded Rectangle 27">
            <a:extLst>
              <a:ext uri="{FF2B5EF4-FFF2-40B4-BE49-F238E27FC236}">
                <a16:creationId xmlns:a16="http://schemas.microsoft.com/office/drawing/2014/main" id="{C28AB254-5E83-C34C-8D9D-93D385BA82EC}"/>
              </a:ext>
            </a:extLst>
          </p:cNvPr>
          <p:cNvSpPr/>
          <p:nvPr/>
        </p:nvSpPr>
        <p:spPr>
          <a:xfrm>
            <a:off x="455601" y="4916724"/>
            <a:ext cx="1352776" cy="1231906"/>
          </a:xfrm>
          <a:prstGeom prst="roundRect">
            <a:avLst/>
          </a:prstGeom>
          <a:ln w="28575"/>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Takes disciplinary action when needed</a:t>
            </a:r>
          </a:p>
        </p:txBody>
      </p:sp>
      <p:cxnSp>
        <p:nvCxnSpPr>
          <p:cNvPr id="3" name="Straight Arrow Connector 2">
            <a:extLst>
              <a:ext uri="{FF2B5EF4-FFF2-40B4-BE49-F238E27FC236}">
                <a16:creationId xmlns:a16="http://schemas.microsoft.com/office/drawing/2014/main" id="{37F98017-A3AF-FF48-ABD1-F187E97724FE}"/>
              </a:ext>
            </a:extLst>
          </p:cNvPr>
          <p:cNvCxnSpPr>
            <a:cxnSpLocks/>
            <a:stCxn id="15" idx="6"/>
            <a:endCxn id="18" idx="1"/>
          </p:cNvCxnSpPr>
          <p:nvPr/>
        </p:nvCxnSpPr>
        <p:spPr>
          <a:xfrm>
            <a:off x="6779536" y="1718794"/>
            <a:ext cx="725135" cy="289033"/>
          </a:xfrm>
          <a:prstGeom prst="straightConnector1">
            <a:avLst/>
          </a:prstGeom>
          <a:ln w="9525"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7" name="Straight Arrow Connector 6">
            <a:extLst>
              <a:ext uri="{FF2B5EF4-FFF2-40B4-BE49-F238E27FC236}">
                <a16:creationId xmlns:a16="http://schemas.microsoft.com/office/drawing/2014/main" id="{6D80BE91-CA55-2A4C-932C-F581496ED226}"/>
              </a:ext>
            </a:extLst>
          </p:cNvPr>
          <p:cNvCxnSpPr>
            <a:cxnSpLocks/>
            <a:stCxn id="15" idx="4"/>
            <a:endCxn id="19" idx="0"/>
          </p:cNvCxnSpPr>
          <p:nvPr/>
        </p:nvCxnSpPr>
        <p:spPr>
          <a:xfrm>
            <a:off x="5915936" y="2292713"/>
            <a:ext cx="230083" cy="182531"/>
          </a:xfrm>
          <a:prstGeom prst="straightConnector1">
            <a:avLst/>
          </a:prstGeom>
          <a:ln w="9525"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31" name="Straight Arrow Connector 30">
            <a:extLst>
              <a:ext uri="{FF2B5EF4-FFF2-40B4-BE49-F238E27FC236}">
                <a16:creationId xmlns:a16="http://schemas.microsoft.com/office/drawing/2014/main" id="{106011F0-5EA1-CD42-B405-DC4A35FC7754}"/>
              </a:ext>
            </a:extLst>
          </p:cNvPr>
          <p:cNvCxnSpPr>
            <a:cxnSpLocks/>
            <a:stCxn id="15" idx="5"/>
            <a:endCxn id="21" idx="0"/>
          </p:cNvCxnSpPr>
          <p:nvPr/>
        </p:nvCxnSpPr>
        <p:spPr>
          <a:xfrm>
            <a:off x="6526593" y="2124616"/>
            <a:ext cx="1237081" cy="350628"/>
          </a:xfrm>
          <a:prstGeom prst="straightConnector1">
            <a:avLst/>
          </a:prstGeom>
          <a:ln w="9525"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32" name="Straight Arrow Connector 31">
            <a:extLst>
              <a:ext uri="{FF2B5EF4-FFF2-40B4-BE49-F238E27FC236}">
                <a16:creationId xmlns:a16="http://schemas.microsoft.com/office/drawing/2014/main" id="{16E3BC56-60B5-974B-8AA3-51F11F3E44E4}"/>
              </a:ext>
            </a:extLst>
          </p:cNvPr>
          <p:cNvCxnSpPr>
            <a:cxnSpLocks/>
            <a:stCxn id="15" idx="7"/>
            <a:endCxn id="30" idx="1"/>
          </p:cNvCxnSpPr>
          <p:nvPr/>
        </p:nvCxnSpPr>
        <p:spPr>
          <a:xfrm flipV="1">
            <a:off x="6526593" y="1176584"/>
            <a:ext cx="519131" cy="136387"/>
          </a:xfrm>
          <a:prstGeom prst="straightConnector1">
            <a:avLst/>
          </a:prstGeom>
          <a:ln w="9525"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35" name="Straight Arrow Connector 34">
            <a:extLst>
              <a:ext uri="{FF2B5EF4-FFF2-40B4-BE49-F238E27FC236}">
                <a16:creationId xmlns:a16="http://schemas.microsoft.com/office/drawing/2014/main" id="{7C4AFA6F-2093-6D49-90D4-962B875BBBAC}"/>
              </a:ext>
            </a:extLst>
          </p:cNvPr>
          <p:cNvCxnSpPr>
            <a:cxnSpLocks/>
            <a:stCxn id="11" idx="2"/>
            <a:endCxn id="13" idx="1"/>
          </p:cNvCxnSpPr>
          <p:nvPr/>
        </p:nvCxnSpPr>
        <p:spPr>
          <a:xfrm>
            <a:off x="792849" y="1257356"/>
            <a:ext cx="384411" cy="200131"/>
          </a:xfrm>
          <a:prstGeom prst="straightConnector1">
            <a:avLst/>
          </a:prstGeom>
          <a:ln w="9525"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36" name="Straight Arrow Connector 35">
            <a:extLst>
              <a:ext uri="{FF2B5EF4-FFF2-40B4-BE49-F238E27FC236}">
                <a16:creationId xmlns:a16="http://schemas.microsoft.com/office/drawing/2014/main" id="{4B35B26B-0BF8-5D42-91C2-06F6F79A1E3D}"/>
              </a:ext>
            </a:extLst>
          </p:cNvPr>
          <p:cNvCxnSpPr>
            <a:cxnSpLocks/>
            <a:stCxn id="10" idx="2"/>
            <a:endCxn id="13" idx="7"/>
          </p:cNvCxnSpPr>
          <p:nvPr/>
        </p:nvCxnSpPr>
        <p:spPr>
          <a:xfrm flipH="1">
            <a:off x="2398575" y="1216395"/>
            <a:ext cx="247287" cy="241092"/>
          </a:xfrm>
          <a:prstGeom prst="straightConnector1">
            <a:avLst/>
          </a:prstGeom>
          <a:ln w="9525"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37" name="Straight Arrow Connector 36">
            <a:extLst>
              <a:ext uri="{FF2B5EF4-FFF2-40B4-BE49-F238E27FC236}">
                <a16:creationId xmlns:a16="http://schemas.microsoft.com/office/drawing/2014/main" id="{F93F2211-4F34-754E-BC33-F9FA2DCA1F0B}"/>
              </a:ext>
            </a:extLst>
          </p:cNvPr>
          <p:cNvCxnSpPr>
            <a:cxnSpLocks/>
            <a:stCxn id="12" idx="2"/>
            <a:endCxn id="13" idx="0"/>
          </p:cNvCxnSpPr>
          <p:nvPr/>
        </p:nvCxnSpPr>
        <p:spPr>
          <a:xfrm>
            <a:off x="1676607" y="679348"/>
            <a:ext cx="111311" cy="610042"/>
          </a:xfrm>
          <a:prstGeom prst="straightConnector1">
            <a:avLst/>
          </a:prstGeom>
          <a:ln w="9525"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50" name="Straight Arrow Connector 49">
            <a:extLst>
              <a:ext uri="{FF2B5EF4-FFF2-40B4-BE49-F238E27FC236}">
                <a16:creationId xmlns:a16="http://schemas.microsoft.com/office/drawing/2014/main" id="{949C6578-E42C-A049-8E7D-CC0304D2A76B}"/>
              </a:ext>
            </a:extLst>
          </p:cNvPr>
          <p:cNvCxnSpPr>
            <a:cxnSpLocks/>
            <a:stCxn id="16" idx="5"/>
            <a:endCxn id="24" idx="0"/>
          </p:cNvCxnSpPr>
          <p:nvPr/>
        </p:nvCxnSpPr>
        <p:spPr>
          <a:xfrm>
            <a:off x="7658728" y="4585375"/>
            <a:ext cx="134358" cy="506514"/>
          </a:xfrm>
          <a:prstGeom prst="straightConnector1">
            <a:avLst/>
          </a:prstGeom>
          <a:ln w="9525"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51" name="Straight Arrow Connector 50">
            <a:extLst>
              <a:ext uri="{FF2B5EF4-FFF2-40B4-BE49-F238E27FC236}">
                <a16:creationId xmlns:a16="http://schemas.microsoft.com/office/drawing/2014/main" id="{E3624A52-C155-7B40-AC95-43C8ACE48389}"/>
              </a:ext>
            </a:extLst>
          </p:cNvPr>
          <p:cNvCxnSpPr>
            <a:cxnSpLocks/>
            <a:stCxn id="28" idx="0"/>
            <a:endCxn id="20" idx="2"/>
          </p:cNvCxnSpPr>
          <p:nvPr/>
        </p:nvCxnSpPr>
        <p:spPr>
          <a:xfrm flipV="1">
            <a:off x="1131989" y="4551478"/>
            <a:ext cx="0" cy="365246"/>
          </a:xfrm>
          <a:prstGeom prst="straightConnector1">
            <a:avLst/>
          </a:prstGeom>
          <a:ln w="9525"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52" name="Straight Arrow Connector 51">
            <a:extLst>
              <a:ext uri="{FF2B5EF4-FFF2-40B4-BE49-F238E27FC236}">
                <a16:creationId xmlns:a16="http://schemas.microsoft.com/office/drawing/2014/main" id="{D2DACB6E-ADEC-0B44-A7A7-03C5A0404700}"/>
              </a:ext>
            </a:extLst>
          </p:cNvPr>
          <p:cNvCxnSpPr>
            <a:cxnSpLocks/>
            <a:stCxn id="16" idx="3"/>
            <a:endCxn id="22" idx="0"/>
          </p:cNvCxnSpPr>
          <p:nvPr/>
        </p:nvCxnSpPr>
        <p:spPr>
          <a:xfrm flipH="1">
            <a:off x="5680653" y="4585375"/>
            <a:ext cx="682680" cy="477473"/>
          </a:xfrm>
          <a:prstGeom prst="straightConnector1">
            <a:avLst/>
          </a:prstGeom>
          <a:ln w="9525"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53" name="Straight Arrow Connector 52">
            <a:extLst>
              <a:ext uri="{FF2B5EF4-FFF2-40B4-BE49-F238E27FC236}">
                <a16:creationId xmlns:a16="http://schemas.microsoft.com/office/drawing/2014/main" id="{65800645-1924-4340-A0A3-0E8F786B6E07}"/>
              </a:ext>
            </a:extLst>
          </p:cNvPr>
          <p:cNvCxnSpPr>
            <a:cxnSpLocks/>
            <a:stCxn id="16" idx="4"/>
            <a:endCxn id="23" idx="0"/>
          </p:cNvCxnSpPr>
          <p:nvPr/>
        </p:nvCxnSpPr>
        <p:spPr>
          <a:xfrm flipH="1">
            <a:off x="6526593" y="4776470"/>
            <a:ext cx="484438" cy="1087890"/>
          </a:xfrm>
          <a:prstGeom prst="straightConnector1">
            <a:avLst/>
          </a:prstGeom>
          <a:ln w="9525"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54" name="Straight Arrow Connector 53">
            <a:extLst>
              <a:ext uri="{FF2B5EF4-FFF2-40B4-BE49-F238E27FC236}">
                <a16:creationId xmlns:a16="http://schemas.microsoft.com/office/drawing/2014/main" id="{DDBEAAF4-C907-134C-A918-2188B7B1ED54}"/>
              </a:ext>
            </a:extLst>
          </p:cNvPr>
          <p:cNvCxnSpPr>
            <a:cxnSpLocks/>
            <a:stCxn id="13" idx="4"/>
            <a:endCxn id="14" idx="1"/>
          </p:cNvCxnSpPr>
          <p:nvPr/>
        </p:nvCxnSpPr>
        <p:spPr>
          <a:xfrm>
            <a:off x="1787918" y="2437229"/>
            <a:ext cx="543438" cy="512751"/>
          </a:xfrm>
          <a:prstGeom prst="straightConnector1">
            <a:avLst/>
          </a:prstGeom>
          <a:ln w="9525"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83" name="Straight Arrow Connector 82">
            <a:extLst>
              <a:ext uri="{FF2B5EF4-FFF2-40B4-BE49-F238E27FC236}">
                <a16:creationId xmlns:a16="http://schemas.microsoft.com/office/drawing/2014/main" id="{28BC119B-1885-AE42-B032-379754D28913}"/>
              </a:ext>
            </a:extLst>
          </p:cNvPr>
          <p:cNvCxnSpPr>
            <a:cxnSpLocks/>
            <a:stCxn id="17" idx="2"/>
            <a:endCxn id="28" idx="3"/>
          </p:cNvCxnSpPr>
          <p:nvPr/>
        </p:nvCxnSpPr>
        <p:spPr>
          <a:xfrm flipH="1">
            <a:off x="1808377" y="5062848"/>
            <a:ext cx="672375" cy="469829"/>
          </a:xfrm>
          <a:prstGeom prst="straightConnector1">
            <a:avLst/>
          </a:prstGeom>
          <a:ln w="9525"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18" name="Document 17">
            <a:extLst>
              <a:ext uri="{FF2B5EF4-FFF2-40B4-BE49-F238E27FC236}">
                <a16:creationId xmlns:a16="http://schemas.microsoft.com/office/drawing/2014/main" id="{8F7ADB52-D46F-434C-B06B-B3343438B9E7}"/>
              </a:ext>
            </a:extLst>
          </p:cNvPr>
          <p:cNvSpPr/>
          <p:nvPr/>
        </p:nvSpPr>
        <p:spPr>
          <a:xfrm>
            <a:off x="7504671" y="1691900"/>
            <a:ext cx="1206348" cy="631854"/>
          </a:xfrm>
          <a:prstGeom prst="flowChartDocument">
            <a:avLst/>
          </a:prstGeom>
          <a:ln w="28575"/>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dirty="0"/>
              <a:t>Code of conduct </a:t>
            </a:r>
          </a:p>
        </p:txBody>
      </p:sp>
      <p:grpSp>
        <p:nvGrpSpPr>
          <p:cNvPr id="212" name="Group 211">
            <a:extLst>
              <a:ext uri="{FF2B5EF4-FFF2-40B4-BE49-F238E27FC236}">
                <a16:creationId xmlns:a16="http://schemas.microsoft.com/office/drawing/2014/main" id="{F856B2C0-B6A4-CE4C-8E8A-60DC6ACF472B}"/>
              </a:ext>
            </a:extLst>
          </p:cNvPr>
          <p:cNvGrpSpPr/>
          <p:nvPr/>
        </p:nvGrpSpPr>
        <p:grpSpPr>
          <a:xfrm>
            <a:off x="3247706" y="141242"/>
            <a:ext cx="3610203" cy="614389"/>
            <a:chOff x="3247706" y="141242"/>
            <a:chExt cx="3610203" cy="614389"/>
          </a:xfrm>
        </p:grpSpPr>
        <p:sp>
          <p:nvSpPr>
            <p:cNvPr id="5" name="Rectangle 4">
              <a:extLst>
                <a:ext uri="{FF2B5EF4-FFF2-40B4-BE49-F238E27FC236}">
                  <a16:creationId xmlns:a16="http://schemas.microsoft.com/office/drawing/2014/main" id="{E5F042CE-3C1A-144F-BE72-AB256EFBACBC}"/>
                </a:ext>
              </a:extLst>
            </p:cNvPr>
            <p:cNvSpPr/>
            <p:nvPr/>
          </p:nvSpPr>
          <p:spPr>
            <a:xfrm>
              <a:off x="3247706" y="141242"/>
              <a:ext cx="3610203" cy="614389"/>
            </a:xfrm>
            <a:prstGeom prst="rect">
              <a:avLst/>
            </a:prstGeom>
            <a:solidFill>
              <a:srgbClr val="F0B148"/>
            </a:solidFill>
            <a:ln w="28575">
              <a:solidFill>
                <a:srgbClr val="F2B23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  The organization demonstrates a commitment to integrity and ethical Values</a:t>
              </a:r>
            </a:p>
          </p:txBody>
        </p:sp>
        <p:sp>
          <p:nvSpPr>
            <p:cNvPr id="211" name="Oval 210">
              <a:extLst>
                <a:ext uri="{FF2B5EF4-FFF2-40B4-BE49-F238E27FC236}">
                  <a16:creationId xmlns:a16="http://schemas.microsoft.com/office/drawing/2014/main" id="{0D832497-AEB7-B846-A4B1-161873C24A7E}"/>
                </a:ext>
              </a:extLst>
            </p:cNvPr>
            <p:cNvSpPr/>
            <p:nvPr/>
          </p:nvSpPr>
          <p:spPr>
            <a:xfrm>
              <a:off x="3458499" y="221160"/>
              <a:ext cx="215567" cy="21556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1</a:t>
              </a:r>
            </a:p>
          </p:txBody>
        </p:sp>
      </p:grpSp>
    </p:spTree>
    <p:extLst>
      <p:ext uri="{BB962C8B-B14F-4D97-AF65-F5344CB8AC3E}">
        <p14:creationId xmlns:p14="http://schemas.microsoft.com/office/powerpoint/2010/main" val="38296764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3" name="Group 162">
            <a:extLst>
              <a:ext uri="{FF2B5EF4-FFF2-40B4-BE49-F238E27FC236}">
                <a16:creationId xmlns:a16="http://schemas.microsoft.com/office/drawing/2014/main" id="{C28BA026-393D-194D-BC41-C40D0CC20250}"/>
              </a:ext>
            </a:extLst>
          </p:cNvPr>
          <p:cNvGrpSpPr/>
          <p:nvPr/>
        </p:nvGrpSpPr>
        <p:grpSpPr>
          <a:xfrm>
            <a:off x="5450449" y="3873405"/>
            <a:ext cx="3395833" cy="2608980"/>
            <a:chOff x="5513613" y="2912042"/>
            <a:chExt cx="3395833" cy="2608980"/>
          </a:xfrm>
        </p:grpSpPr>
        <p:sp>
          <p:nvSpPr>
            <p:cNvPr id="16" name="Oval 15">
              <a:extLst>
                <a:ext uri="{FF2B5EF4-FFF2-40B4-BE49-F238E27FC236}">
                  <a16:creationId xmlns:a16="http://schemas.microsoft.com/office/drawing/2014/main" id="{9A759B6A-F3D7-124F-9E9D-44B7BA02ACA9}"/>
                </a:ext>
              </a:extLst>
            </p:cNvPr>
            <p:cNvSpPr/>
            <p:nvPr/>
          </p:nvSpPr>
          <p:spPr>
            <a:xfrm>
              <a:off x="6242791" y="2912042"/>
              <a:ext cx="1831965" cy="1304877"/>
            </a:xfrm>
            <a:prstGeom prst="ellipse">
              <a:avLst/>
            </a:prstGeom>
            <a:gradFill flip="none" rotWithShape="1">
              <a:gsLst>
                <a:gs pos="99000">
                  <a:srgbClr val="9B55CE">
                    <a:tint val="66000"/>
                    <a:satMod val="160000"/>
                  </a:srgbClr>
                </a:gs>
                <a:gs pos="75000">
                  <a:srgbClr val="9B55CE">
                    <a:tint val="44500"/>
                    <a:satMod val="160000"/>
                  </a:srgbClr>
                </a:gs>
                <a:gs pos="0">
                  <a:srgbClr val="9B55CE">
                    <a:tint val="23500"/>
                    <a:satMod val="160000"/>
                  </a:srgbClr>
                </a:gs>
              </a:gsLst>
              <a:lin ang="0" scaled="1"/>
              <a:tileRect/>
            </a:gra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b="1" dirty="0">
                  <a:solidFill>
                    <a:schemeClr val="tx1"/>
                  </a:solidFill>
                </a:rPr>
                <a:t>PF 2.3 Operates independently</a:t>
              </a:r>
            </a:p>
          </p:txBody>
        </p:sp>
        <p:sp>
          <p:nvSpPr>
            <p:cNvPr id="22" name="Rounded Rectangle 21">
              <a:extLst>
                <a:ext uri="{FF2B5EF4-FFF2-40B4-BE49-F238E27FC236}">
                  <a16:creationId xmlns:a16="http://schemas.microsoft.com/office/drawing/2014/main" id="{32AD751F-8D2F-3441-A899-EFC5BDDAC0DE}"/>
                </a:ext>
              </a:extLst>
            </p:cNvPr>
            <p:cNvSpPr/>
            <p:nvPr/>
          </p:nvSpPr>
          <p:spPr>
            <a:xfrm>
              <a:off x="5513613" y="4502522"/>
              <a:ext cx="1607177" cy="1018500"/>
            </a:xfrm>
            <a:prstGeom prst="roundRect">
              <a:avLst/>
            </a:prstGeom>
            <a:ln w="28575"/>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Governing body members are independent from managers </a:t>
              </a:r>
            </a:p>
          </p:txBody>
        </p:sp>
        <p:sp>
          <p:nvSpPr>
            <p:cNvPr id="24" name="Rounded Rectangle 23">
              <a:extLst>
                <a:ext uri="{FF2B5EF4-FFF2-40B4-BE49-F238E27FC236}">
                  <a16:creationId xmlns:a16="http://schemas.microsoft.com/office/drawing/2014/main" id="{DD021A10-F385-C344-9D2D-29DF5A0FF9A2}"/>
                </a:ext>
              </a:extLst>
            </p:cNvPr>
            <p:cNvSpPr/>
            <p:nvPr/>
          </p:nvSpPr>
          <p:spPr>
            <a:xfrm>
              <a:off x="7294782" y="4502522"/>
              <a:ext cx="1614664" cy="1018500"/>
            </a:xfrm>
            <a:prstGeom prst="roundRect">
              <a:avLst/>
            </a:prstGeom>
            <a:ln w="28575"/>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Any conflicts of interest are identified by governing bodies</a:t>
              </a:r>
            </a:p>
          </p:txBody>
        </p:sp>
        <p:cxnSp>
          <p:nvCxnSpPr>
            <p:cNvPr id="50" name="Straight Arrow Connector 49">
              <a:extLst>
                <a:ext uri="{FF2B5EF4-FFF2-40B4-BE49-F238E27FC236}">
                  <a16:creationId xmlns:a16="http://schemas.microsoft.com/office/drawing/2014/main" id="{949C6578-E42C-A049-8E7D-CC0304D2A76B}"/>
                </a:ext>
              </a:extLst>
            </p:cNvPr>
            <p:cNvCxnSpPr>
              <a:cxnSpLocks/>
              <a:stCxn id="16" idx="5"/>
              <a:endCxn id="24" idx="0"/>
            </p:cNvCxnSpPr>
            <p:nvPr/>
          </p:nvCxnSpPr>
          <p:spPr>
            <a:xfrm>
              <a:off x="7806471" y="4025824"/>
              <a:ext cx="295643" cy="476698"/>
            </a:xfrm>
            <a:prstGeom prst="straightConnector1">
              <a:avLst/>
            </a:prstGeom>
            <a:ln w="9525"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52" name="Straight Arrow Connector 51">
              <a:extLst>
                <a:ext uri="{FF2B5EF4-FFF2-40B4-BE49-F238E27FC236}">
                  <a16:creationId xmlns:a16="http://schemas.microsoft.com/office/drawing/2014/main" id="{D2DACB6E-ADEC-0B44-A7A7-03C5A0404700}"/>
                </a:ext>
              </a:extLst>
            </p:cNvPr>
            <p:cNvCxnSpPr>
              <a:cxnSpLocks/>
              <a:stCxn id="16" idx="3"/>
              <a:endCxn id="22" idx="0"/>
            </p:cNvCxnSpPr>
            <p:nvPr/>
          </p:nvCxnSpPr>
          <p:spPr>
            <a:xfrm flipH="1">
              <a:off x="6317202" y="4025824"/>
              <a:ext cx="193874" cy="476698"/>
            </a:xfrm>
            <a:prstGeom prst="straightConnector1">
              <a:avLst/>
            </a:prstGeom>
            <a:ln w="9525"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grpSp>
      <p:sp>
        <p:nvSpPr>
          <p:cNvPr id="5" name="Rectangle 4">
            <a:extLst>
              <a:ext uri="{FF2B5EF4-FFF2-40B4-BE49-F238E27FC236}">
                <a16:creationId xmlns:a16="http://schemas.microsoft.com/office/drawing/2014/main" id="{E5F042CE-3C1A-144F-BE72-AB256EFBACBC}"/>
              </a:ext>
            </a:extLst>
          </p:cNvPr>
          <p:cNvSpPr/>
          <p:nvPr/>
        </p:nvSpPr>
        <p:spPr>
          <a:xfrm>
            <a:off x="1295097" y="141614"/>
            <a:ext cx="6455679" cy="721788"/>
          </a:xfrm>
          <a:prstGeom prst="rect">
            <a:avLst/>
          </a:prstGeom>
          <a:solidFill>
            <a:srgbClr val="F0B148"/>
          </a:solidFill>
          <a:ln w="28575">
            <a:solidFill>
              <a:srgbClr val="F2B23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        The governing bodies demonstrate independence from management and exercise oversight of the development and performance of internal control</a:t>
            </a:r>
          </a:p>
        </p:txBody>
      </p:sp>
      <p:sp>
        <p:nvSpPr>
          <p:cNvPr id="211" name="Oval 210">
            <a:extLst>
              <a:ext uri="{FF2B5EF4-FFF2-40B4-BE49-F238E27FC236}">
                <a16:creationId xmlns:a16="http://schemas.microsoft.com/office/drawing/2014/main" id="{0D832497-AEB7-B846-A4B1-161873C24A7E}"/>
              </a:ext>
            </a:extLst>
          </p:cNvPr>
          <p:cNvSpPr/>
          <p:nvPr/>
        </p:nvSpPr>
        <p:spPr>
          <a:xfrm>
            <a:off x="1717255" y="286941"/>
            <a:ext cx="215567" cy="21556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2</a:t>
            </a:r>
          </a:p>
        </p:txBody>
      </p:sp>
      <p:grpSp>
        <p:nvGrpSpPr>
          <p:cNvPr id="2" name="Group 1">
            <a:extLst>
              <a:ext uri="{FF2B5EF4-FFF2-40B4-BE49-F238E27FC236}">
                <a16:creationId xmlns:a16="http://schemas.microsoft.com/office/drawing/2014/main" id="{8B412558-3371-2441-9AD1-DDFDCAC6E5DB}"/>
              </a:ext>
            </a:extLst>
          </p:cNvPr>
          <p:cNvGrpSpPr/>
          <p:nvPr/>
        </p:nvGrpSpPr>
        <p:grpSpPr>
          <a:xfrm>
            <a:off x="575921" y="3873405"/>
            <a:ext cx="4297903" cy="2723480"/>
            <a:chOff x="712792" y="4057169"/>
            <a:chExt cx="4297903" cy="2723480"/>
          </a:xfrm>
        </p:grpSpPr>
        <p:sp>
          <p:nvSpPr>
            <p:cNvPr id="14" name="Rounded Rectangle 13">
              <a:extLst>
                <a:ext uri="{FF2B5EF4-FFF2-40B4-BE49-F238E27FC236}">
                  <a16:creationId xmlns:a16="http://schemas.microsoft.com/office/drawing/2014/main" id="{8E266400-9472-5144-B548-4D8F658A5D8B}"/>
                </a:ext>
              </a:extLst>
            </p:cNvPr>
            <p:cNvSpPr/>
            <p:nvPr/>
          </p:nvSpPr>
          <p:spPr>
            <a:xfrm>
              <a:off x="727533" y="4141862"/>
              <a:ext cx="1712971" cy="643668"/>
            </a:xfrm>
            <a:prstGeom prst="roundRect">
              <a:avLst/>
            </a:prstGeom>
            <a:ln w="28575"/>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Considers oversight body reports</a:t>
              </a:r>
            </a:p>
          </p:txBody>
        </p:sp>
        <p:sp>
          <p:nvSpPr>
            <p:cNvPr id="17" name="Oval 16">
              <a:extLst>
                <a:ext uri="{FF2B5EF4-FFF2-40B4-BE49-F238E27FC236}">
                  <a16:creationId xmlns:a16="http://schemas.microsoft.com/office/drawing/2014/main" id="{BB9A6C90-9E5C-7341-A87A-615F17007099}"/>
                </a:ext>
              </a:extLst>
            </p:cNvPr>
            <p:cNvSpPr/>
            <p:nvPr/>
          </p:nvSpPr>
          <p:spPr>
            <a:xfrm>
              <a:off x="2989816" y="4057169"/>
              <a:ext cx="1919026" cy="1312915"/>
            </a:xfrm>
            <a:prstGeom prst="ellipse">
              <a:avLst/>
            </a:prstGeom>
            <a:gradFill flip="none" rotWithShape="1">
              <a:gsLst>
                <a:gs pos="0">
                  <a:srgbClr val="9B55CE">
                    <a:tint val="66000"/>
                    <a:satMod val="160000"/>
                  </a:srgbClr>
                </a:gs>
                <a:gs pos="47000">
                  <a:srgbClr val="9B55CE">
                    <a:tint val="44500"/>
                    <a:satMod val="160000"/>
                  </a:srgbClr>
                </a:gs>
                <a:gs pos="100000">
                  <a:srgbClr val="9B55CE">
                    <a:tint val="23500"/>
                    <a:satMod val="160000"/>
                  </a:srgbClr>
                </a:gs>
              </a:gsLst>
              <a:lin ang="0" scaled="1"/>
              <a:tileRect/>
            </a:gra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b="1" dirty="0">
                  <a:solidFill>
                    <a:schemeClr val="tx1"/>
                  </a:solidFill>
                </a:rPr>
                <a:t>PF 1.4 Provides oversight of system of Internal Control</a:t>
              </a:r>
            </a:p>
          </p:txBody>
        </p:sp>
        <p:sp>
          <p:nvSpPr>
            <p:cNvPr id="20" name="Document 19">
              <a:extLst>
                <a:ext uri="{FF2B5EF4-FFF2-40B4-BE49-F238E27FC236}">
                  <a16:creationId xmlns:a16="http://schemas.microsoft.com/office/drawing/2014/main" id="{7667D7D0-A40F-6A4C-A41A-BB7914888EE2}"/>
                </a:ext>
              </a:extLst>
            </p:cNvPr>
            <p:cNvSpPr/>
            <p:nvPr/>
          </p:nvSpPr>
          <p:spPr>
            <a:xfrm>
              <a:off x="2900403" y="5833435"/>
              <a:ext cx="2110292" cy="947214"/>
            </a:xfrm>
            <a:prstGeom prst="flowChartDocument">
              <a:avLst/>
            </a:prstGeom>
            <a:ln w="28575"/>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dirty="0"/>
                <a:t>Reports of oversight bodies at second  and third line of defence</a:t>
              </a:r>
            </a:p>
          </p:txBody>
        </p:sp>
        <p:sp>
          <p:nvSpPr>
            <p:cNvPr id="28" name="Rounded Rectangle 27">
              <a:extLst>
                <a:ext uri="{FF2B5EF4-FFF2-40B4-BE49-F238E27FC236}">
                  <a16:creationId xmlns:a16="http://schemas.microsoft.com/office/drawing/2014/main" id="{C28AB254-5E83-C34C-8D9D-93D385BA82EC}"/>
                </a:ext>
              </a:extLst>
            </p:cNvPr>
            <p:cNvSpPr/>
            <p:nvPr/>
          </p:nvSpPr>
          <p:spPr>
            <a:xfrm>
              <a:off x="712792" y="5041315"/>
              <a:ext cx="1797268" cy="1656103"/>
            </a:xfrm>
            <a:prstGeom prst="roundRect">
              <a:avLst/>
            </a:prstGeom>
            <a:ln w="28575"/>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Governing bodies retain oversight responsibility for the way management has designed internal control</a:t>
              </a:r>
            </a:p>
          </p:txBody>
        </p:sp>
        <p:cxnSp>
          <p:nvCxnSpPr>
            <p:cNvPr id="54" name="Straight Arrow Connector 53">
              <a:extLst>
                <a:ext uri="{FF2B5EF4-FFF2-40B4-BE49-F238E27FC236}">
                  <a16:creationId xmlns:a16="http://schemas.microsoft.com/office/drawing/2014/main" id="{DDBEAAF4-C907-134C-A918-2188B7B1ED54}"/>
                </a:ext>
              </a:extLst>
            </p:cNvPr>
            <p:cNvCxnSpPr>
              <a:cxnSpLocks/>
              <a:stCxn id="17" idx="2"/>
              <a:endCxn id="14" idx="3"/>
            </p:cNvCxnSpPr>
            <p:nvPr/>
          </p:nvCxnSpPr>
          <p:spPr>
            <a:xfrm flipH="1" flipV="1">
              <a:off x="2440504" y="4463696"/>
              <a:ext cx="549312" cy="249931"/>
            </a:xfrm>
            <a:prstGeom prst="straightConnector1">
              <a:avLst/>
            </a:prstGeom>
            <a:ln w="9525"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83" name="Straight Arrow Connector 82">
              <a:extLst>
                <a:ext uri="{FF2B5EF4-FFF2-40B4-BE49-F238E27FC236}">
                  <a16:creationId xmlns:a16="http://schemas.microsoft.com/office/drawing/2014/main" id="{28BC119B-1885-AE42-B032-379754D28913}"/>
                </a:ext>
              </a:extLst>
            </p:cNvPr>
            <p:cNvCxnSpPr>
              <a:cxnSpLocks/>
              <a:stCxn id="17" idx="3"/>
              <a:endCxn id="28" idx="3"/>
            </p:cNvCxnSpPr>
            <p:nvPr/>
          </p:nvCxnSpPr>
          <p:spPr>
            <a:xfrm flipH="1">
              <a:off x="2510060" y="5177812"/>
              <a:ext cx="760791" cy="691555"/>
            </a:xfrm>
            <a:prstGeom prst="straightConnector1">
              <a:avLst/>
            </a:prstGeom>
            <a:ln w="9525"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95" name="Straight Arrow Connector 94">
              <a:extLst>
                <a:ext uri="{FF2B5EF4-FFF2-40B4-BE49-F238E27FC236}">
                  <a16:creationId xmlns:a16="http://schemas.microsoft.com/office/drawing/2014/main" id="{E319406C-FA69-7643-A6D9-B4A3619BFBA6}"/>
                </a:ext>
              </a:extLst>
            </p:cNvPr>
            <p:cNvCxnSpPr>
              <a:cxnSpLocks/>
              <a:stCxn id="20" idx="0"/>
              <a:endCxn id="17" idx="4"/>
            </p:cNvCxnSpPr>
            <p:nvPr/>
          </p:nvCxnSpPr>
          <p:spPr>
            <a:xfrm flipH="1" flipV="1">
              <a:off x="3949329" y="5370084"/>
              <a:ext cx="6220" cy="463351"/>
            </a:xfrm>
            <a:prstGeom prst="straightConnector1">
              <a:avLst/>
            </a:prstGeom>
            <a:ln w="9525"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grpSp>
      <p:grpSp>
        <p:nvGrpSpPr>
          <p:cNvPr id="4" name="Group 3">
            <a:extLst>
              <a:ext uri="{FF2B5EF4-FFF2-40B4-BE49-F238E27FC236}">
                <a16:creationId xmlns:a16="http://schemas.microsoft.com/office/drawing/2014/main" id="{BC0CD809-E80A-1849-91B9-6875D71C944D}"/>
              </a:ext>
            </a:extLst>
          </p:cNvPr>
          <p:cNvGrpSpPr/>
          <p:nvPr/>
        </p:nvGrpSpPr>
        <p:grpSpPr>
          <a:xfrm>
            <a:off x="4347902" y="1032967"/>
            <a:ext cx="4532512" cy="2385591"/>
            <a:chOff x="4522937" y="969897"/>
            <a:chExt cx="4532512" cy="2385591"/>
          </a:xfrm>
        </p:grpSpPr>
        <p:sp>
          <p:nvSpPr>
            <p:cNvPr id="15" name="Oval 14">
              <a:extLst>
                <a:ext uri="{FF2B5EF4-FFF2-40B4-BE49-F238E27FC236}">
                  <a16:creationId xmlns:a16="http://schemas.microsoft.com/office/drawing/2014/main" id="{89327C71-1E27-6E4D-906D-A307DF7B7184}"/>
                </a:ext>
              </a:extLst>
            </p:cNvPr>
            <p:cNvSpPr/>
            <p:nvPr/>
          </p:nvSpPr>
          <p:spPr>
            <a:xfrm>
              <a:off x="4522937" y="1119752"/>
              <a:ext cx="1727201" cy="1147839"/>
            </a:xfrm>
            <a:prstGeom prst="ellipse">
              <a:avLst/>
            </a:prstGeom>
            <a:gradFill flip="none" rotWithShape="1">
              <a:gsLst>
                <a:gs pos="100000">
                  <a:srgbClr val="9B55CE">
                    <a:tint val="66000"/>
                    <a:satMod val="160000"/>
                  </a:srgbClr>
                </a:gs>
                <a:gs pos="69000">
                  <a:srgbClr val="9B55CE">
                    <a:tint val="44500"/>
                    <a:satMod val="160000"/>
                  </a:srgbClr>
                </a:gs>
                <a:gs pos="0">
                  <a:srgbClr val="9B55CE">
                    <a:tint val="23500"/>
                    <a:satMod val="160000"/>
                  </a:srgbClr>
                </a:gs>
              </a:gsLst>
              <a:lin ang="0" scaled="1"/>
              <a:tileRect/>
            </a:gra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b="1" dirty="0">
                  <a:solidFill>
                    <a:schemeClr val="tx1"/>
                  </a:solidFill>
                </a:rPr>
                <a:t>PF 2.2 Has access to relevant skills</a:t>
              </a:r>
            </a:p>
          </p:txBody>
        </p:sp>
        <p:cxnSp>
          <p:nvCxnSpPr>
            <p:cNvPr id="32" name="Straight Arrow Connector 31">
              <a:extLst>
                <a:ext uri="{FF2B5EF4-FFF2-40B4-BE49-F238E27FC236}">
                  <a16:creationId xmlns:a16="http://schemas.microsoft.com/office/drawing/2014/main" id="{16E3BC56-60B5-974B-8AA3-51F11F3E44E4}"/>
                </a:ext>
              </a:extLst>
            </p:cNvPr>
            <p:cNvCxnSpPr>
              <a:cxnSpLocks/>
              <a:stCxn id="15" idx="6"/>
              <a:endCxn id="155" idx="1"/>
            </p:cNvCxnSpPr>
            <p:nvPr/>
          </p:nvCxnSpPr>
          <p:spPr>
            <a:xfrm>
              <a:off x="6250138" y="1693672"/>
              <a:ext cx="262193" cy="0"/>
            </a:xfrm>
            <a:prstGeom prst="straightConnector1">
              <a:avLst/>
            </a:prstGeom>
            <a:ln w="9525"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43" name="Rounded Rectangle 42">
              <a:extLst>
                <a:ext uri="{FF2B5EF4-FFF2-40B4-BE49-F238E27FC236}">
                  <a16:creationId xmlns:a16="http://schemas.microsoft.com/office/drawing/2014/main" id="{74A53F5F-FBBA-9144-AA3D-A86627274DFC}"/>
                </a:ext>
              </a:extLst>
            </p:cNvPr>
            <p:cNvSpPr/>
            <p:nvPr/>
          </p:nvSpPr>
          <p:spPr>
            <a:xfrm>
              <a:off x="8186627" y="1530093"/>
              <a:ext cx="868822" cy="647357"/>
            </a:xfrm>
            <a:prstGeom prst="roundRect">
              <a:avLst/>
            </a:prstGeom>
            <a:ln w="28575">
              <a:prstDash val="dash"/>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Policy skills?</a:t>
              </a:r>
            </a:p>
          </p:txBody>
        </p:sp>
        <p:sp>
          <p:nvSpPr>
            <p:cNvPr id="44" name="Rounded Rectangle 43">
              <a:extLst>
                <a:ext uri="{FF2B5EF4-FFF2-40B4-BE49-F238E27FC236}">
                  <a16:creationId xmlns:a16="http://schemas.microsoft.com/office/drawing/2014/main" id="{9227D5B3-03CA-F74E-99BF-851D395C6291}"/>
                </a:ext>
              </a:extLst>
            </p:cNvPr>
            <p:cNvSpPr/>
            <p:nvPr/>
          </p:nvSpPr>
          <p:spPr>
            <a:xfrm>
              <a:off x="5960927" y="2640147"/>
              <a:ext cx="1102808" cy="715341"/>
            </a:xfrm>
            <a:prstGeom prst="roundRect">
              <a:avLst/>
            </a:prstGeom>
            <a:ln w="28575">
              <a:prstDash val="dash"/>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Financial skills?</a:t>
              </a:r>
            </a:p>
          </p:txBody>
        </p:sp>
        <p:sp>
          <p:nvSpPr>
            <p:cNvPr id="55" name="Rounded Rectangle 54">
              <a:extLst>
                <a:ext uri="{FF2B5EF4-FFF2-40B4-BE49-F238E27FC236}">
                  <a16:creationId xmlns:a16="http://schemas.microsoft.com/office/drawing/2014/main" id="{ACD556B6-191F-9C46-9C30-C98FB28EA406}"/>
                </a:ext>
              </a:extLst>
            </p:cNvPr>
            <p:cNvSpPr/>
            <p:nvPr/>
          </p:nvSpPr>
          <p:spPr>
            <a:xfrm>
              <a:off x="7400299" y="2658774"/>
              <a:ext cx="1215061" cy="678086"/>
            </a:xfrm>
            <a:prstGeom prst="roundRect">
              <a:avLst/>
            </a:prstGeom>
            <a:ln w="28575">
              <a:prstDash val="dash"/>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Investigation skills?</a:t>
              </a:r>
            </a:p>
          </p:txBody>
        </p:sp>
        <p:sp>
          <p:nvSpPr>
            <p:cNvPr id="155" name="Rounded Rectangle 154">
              <a:extLst>
                <a:ext uri="{FF2B5EF4-FFF2-40B4-BE49-F238E27FC236}">
                  <a16:creationId xmlns:a16="http://schemas.microsoft.com/office/drawing/2014/main" id="{E428F47A-D2E5-BC4E-85A7-A58C13EA50B4}"/>
                </a:ext>
              </a:extLst>
            </p:cNvPr>
            <p:cNvSpPr/>
            <p:nvPr/>
          </p:nvSpPr>
          <p:spPr>
            <a:xfrm>
              <a:off x="6512331" y="969897"/>
              <a:ext cx="1495499" cy="1447550"/>
            </a:xfrm>
            <a:prstGeom prst="roundRect">
              <a:avLst/>
            </a:prstGeom>
            <a:ln w="28575"/>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Governing Body considers skills needed and addresses gaps in skills</a:t>
              </a:r>
            </a:p>
          </p:txBody>
        </p:sp>
      </p:grpSp>
      <p:grpSp>
        <p:nvGrpSpPr>
          <p:cNvPr id="6" name="Group 5">
            <a:extLst>
              <a:ext uri="{FF2B5EF4-FFF2-40B4-BE49-F238E27FC236}">
                <a16:creationId xmlns:a16="http://schemas.microsoft.com/office/drawing/2014/main" id="{F974F003-32E9-994A-B18E-6E0F2C17258C}"/>
              </a:ext>
            </a:extLst>
          </p:cNvPr>
          <p:cNvGrpSpPr/>
          <p:nvPr/>
        </p:nvGrpSpPr>
        <p:grpSpPr>
          <a:xfrm>
            <a:off x="254355" y="1177956"/>
            <a:ext cx="3831354" cy="2396677"/>
            <a:chOff x="76455" y="1143081"/>
            <a:chExt cx="3831354" cy="2396677"/>
          </a:xfrm>
        </p:grpSpPr>
        <p:sp>
          <p:nvSpPr>
            <p:cNvPr id="13" name="Oval 12">
              <a:extLst>
                <a:ext uri="{FF2B5EF4-FFF2-40B4-BE49-F238E27FC236}">
                  <a16:creationId xmlns:a16="http://schemas.microsoft.com/office/drawing/2014/main" id="{878B6ACE-0A8F-3340-ABA0-DA1145D10A32}"/>
                </a:ext>
              </a:extLst>
            </p:cNvPr>
            <p:cNvSpPr/>
            <p:nvPr/>
          </p:nvSpPr>
          <p:spPr>
            <a:xfrm>
              <a:off x="1969285" y="1143081"/>
              <a:ext cx="1938524" cy="1147839"/>
            </a:xfrm>
            <a:prstGeom prst="ellipse">
              <a:avLst/>
            </a:prstGeom>
            <a:gradFill flip="none" rotWithShape="1">
              <a:gsLst>
                <a:gs pos="0">
                  <a:srgbClr val="9B55CE">
                    <a:tint val="66000"/>
                    <a:satMod val="160000"/>
                  </a:srgbClr>
                </a:gs>
                <a:gs pos="0">
                  <a:srgbClr val="9B55CE">
                    <a:tint val="44500"/>
                    <a:satMod val="160000"/>
                  </a:srgbClr>
                </a:gs>
                <a:gs pos="100000">
                  <a:srgbClr val="9B55CE">
                    <a:tint val="23500"/>
                    <a:satMod val="160000"/>
                  </a:srgbClr>
                </a:gs>
              </a:gsLst>
              <a:lin ang="0" scaled="1"/>
              <a:tileRect/>
            </a:gra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b="1" dirty="0">
                  <a:solidFill>
                    <a:schemeClr val="tx1"/>
                  </a:solidFill>
                </a:rPr>
                <a:t>PF 2.1 Establishes oversight responsibilities</a:t>
              </a:r>
            </a:p>
          </p:txBody>
        </p:sp>
        <p:cxnSp>
          <p:nvCxnSpPr>
            <p:cNvPr id="35" name="Straight Arrow Connector 34">
              <a:extLst>
                <a:ext uri="{FF2B5EF4-FFF2-40B4-BE49-F238E27FC236}">
                  <a16:creationId xmlns:a16="http://schemas.microsoft.com/office/drawing/2014/main" id="{7C4AFA6F-2093-6D49-90D4-962B875BBBAC}"/>
                </a:ext>
              </a:extLst>
            </p:cNvPr>
            <p:cNvCxnSpPr>
              <a:cxnSpLocks/>
              <a:stCxn id="13" idx="4"/>
              <a:endCxn id="256" idx="0"/>
            </p:cNvCxnSpPr>
            <p:nvPr/>
          </p:nvCxnSpPr>
          <p:spPr>
            <a:xfrm>
              <a:off x="2938547" y="2290920"/>
              <a:ext cx="0" cy="217964"/>
            </a:xfrm>
            <a:prstGeom prst="straightConnector1">
              <a:avLst/>
            </a:prstGeom>
            <a:ln w="9525"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37" name="Straight Arrow Connector 36">
              <a:extLst>
                <a:ext uri="{FF2B5EF4-FFF2-40B4-BE49-F238E27FC236}">
                  <a16:creationId xmlns:a16="http://schemas.microsoft.com/office/drawing/2014/main" id="{F93F2211-4F34-754E-BC33-F9FA2DCA1F0B}"/>
                </a:ext>
              </a:extLst>
            </p:cNvPr>
            <p:cNvCxnSpPr>
              <a:cxnSpLocks/>
              <a:stCxn id="257" idx="3"/>
              <a:endCxn id="13" idx="2"/>
            </p:cNvCxnSpPr>
            <p:nvPr/>
          </p:nvCxnSpPr>
          <p:spPr>
            <a:xfrm>
              <a:off x="1680794" y="1706527"/>
              <a:ext cx="288491" cy="10474"/>
            </a:xfrm>
            <a:prstGeom prst="straightConnector1">
              <a:avLst/>
            </a:prstGeom>
            <a:ln w="9525"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256" name="Document 255">
              <a:extLst>
                <a:ext uri="{FF2B5EF4-FFF2-40B4-BE49-F238E27FC236}">
                  <a16:creationId xmlns:a16="http://schemas.microsoft.com/office/drawing/2014/main" id="{392D9A62-53C8-9644-909D-942530C426FC}"/>
                </a:ext>
              </a:extLst>
            </p:cNvPr>
            <p:cNvSpPr/>
            <p:nvPr/>
          </p:nvSpPr>
          <p:spPr>
            <a:xfrm>
              <a:off x="2016150" y="2508884"/>
              <a:ext cx="1844794" cy="1030874"/>
            </a:xfrm>
            <a:prstGeom prst="flowChartDocument">
              <a:avLst/>
            </a:prstGeom>
            <a:ln w="28575"/>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dirty="0"/>
                <a:t>Governing Body rules of procedure provide for effective oversight</a:t>
              </a:r>
            </a:p>
          </p:txBody>
        </p:sp>
        <p:sp>
          <p:nvSpPr>
            <p:cNvPr id="257" name="Document 256">
              <a:extLst>
                <a:ext uri="{FF2B5EF4-FFF2-40B4-BE49-F238E27FC236}">
                  <a16:creationId xmlns:a16="http://schemas.microsoft.com/office/drawing/2014/main" id="{0F5E0FE7-71D3-444C-8217-3F1198FC9853}"/>
                </a:ext>
              </a:extLst>
            </p:cNvPr>
            <p:cNvSpPr/>
            <p:nvPr/>
          </p:nvSpPr>
          <p:spPr>
            <a:xfrm>
              <a:off x="76455" y="1191090"/>
              <a:ext cx="1604339" cy="1030874"/>
            </a:xfrm>
            <a:prstGeom prst="flowChartDocument">
              <a:avLst/>
            </a:prstGeom>
            <a:ln w="28575"/>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dirty="0"/>
                <a:t>Legal framework specifies oversight responsibilities</a:t>
              </a:r>
            </a:p>
          </p:txBody>
        </p:sp>
      </p:grpSp>
    </p:spTree>
    <p:extLst>
      <p:ext uri="{BB962C8B-B14F-4D97-AF65-F5344CB8AC3E}">
        <p14:creationId xmlns:p14="http://schemas.microsoft.com/office/powerpoint/2010/main" val="4262835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val 12">
            <a:extLst>
              <a:ext uri="{FF2B5EF4-FFF2-40B4-BE49-F238E27FC236}">
                <a16:creationId xmlns:a16="http://schemas.microsoft.com/office/drawing/2014/main" id="{878B6ACE-0A8F-3340-ABA0-DA1145D10A32}"/>
              </a:ext>
            </a:extLst>
          </p:cNvPr>
          <p:cNvSpPr/>
          <p:nvPr/>
        </p:nvSpPr>
        <p:spPr>
          <a:xfrm>
            <a:off x="276269" y="1082027"/>
            <a:ext cx="1938524" cy="1147839"/>
          </a:xfrm>
          <a:prstGeom prst="ellipse">
            <a:avLst/>
          </a:prstGeom>
          <a:gradFill flip="none" rotWithShape="1">
            <a:gsLst>
              <a:gs pos="0">
                <a:srgbClr val="9B55CE">
                  <a:tint val="66000"/>
                  <a:satMod val="160000"/>
                </a:srgbClr>
              </a:gs>
              <a:gs pos="0">
                <a:srgbClr val="9B55CE">
                  <a:tint val="44500"/>
                  <a:satMod val="160000"/>
                </a:srgbClr>
              </a:gs>
              <a:gs pos="100000">
                <a:srgbClr val="9B55CE">
                  <a:tint val="23500"/>
                  <a:satMod val="160000"/>
                </a:srgbClr>
              </a:gs>
            </a:gsLst>
            <a:lin ang="0" scaled="1"/>
            <a:tileRect/>
          </a:gra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b="1" dirty="0">
                <a:solidFill>
                  <a:schemeClr val="tx1"/>
                </a:solidFill>
              </a:rPr>
              <a:t>PF 3.1 Considers all structures</a:t>
            </a:r>
          </a:p>
        </p:txBody>
      </p:sp>
      <p:sp>
        <p:nvSpPr>
          <p:cNvPr id="15" name="Oval 14">
            <a:extLst>
              <a:ext uri="{FF2B5EF4-FFF2-40B4-BE49-F238E27FC236}">
                <a16:creationId xmlns:a16="http://schemas.microsoft.com/office/drawing/2014/main" id="{89327C71-1E27-6E4D-906D-A307DF7B7184}"/>
              </a:ext>
            </a:extLst>
          </p:cNvPr>
          <p:cNvSpPr/>
          <p:nvPr/>
        </p:nvSpPr>
        <p:spPr>
          <a:xfrm>
            <a:off x="198403" y="4455267"/>
            <a:ext cx="1727201" cy="1147839"/>
          </a:xfrm>
          <a:prstGeom prst="ellipse">
            <a:avLst/>
          </a:prstGeom>
          <a:gradFill flip="none" rotWithShape="1">
            <a:gsLst>
              <a:gs pos="100000">
                <a:srgbClr val="9B55CE">
                  <a:tint val="66000"/>
                  <a:satMod val="160000"/>
                </a:srgbClr>
              </a:gs>
              <a:gs pos="69000">
                <a:srgbClr val="9B55CE">
                  <a:tint val="44500"/>
                  <a:satMod val="160000"/>
                </a:srgbClr>
              </a:gs>
              <a:gs pos="0">
                <a:srgbClr val="9B55CE">
                  <a:tint val="23500"/>
                  <a:satMod val="160000"/>
                </a:srgbClr>
              </a:gs>
            </a:gsLst>
            <a:lin ang="0" scaled="1"/>
            <a:tileRect/>
          </a:gra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b="1" dirty="0">
                <a:solidFill>
                  <a:schemeClr val="tx1"/>
                </a:solidFill>
              </a:rPr>
              <a:t>PF 3.2 Establishes reporting lines</a:t>
            </a:r>
          </a:p>
        </p:txBody>
      </p:sp>
      <p:sp>
        <p:nvSpPr>
          <p:cNvPr id="20" name="Document 19">
            <a:extLst>
              <a:ext uri="{FF2B5EF4-FFF2-40B4-BE49-F238E27FC236}">
                <a16:creationId xmlns:a16="http://schemas.microsoft.com/office/drawing/2014/main" id="{7667D7D0-A40F-6A4C-A41A-BB7914888EE2}"/>
              </a:ext>
            </a:extLst>
          </p:cNvPr>
          <p:cNvSpPr/>
          <p:nvPr/>
        </p:nvSpPr>
        <p:spPr>
          <a:xfrm>
            <a:off x="431801" y="5845516"/>
            <a:ext cx="1260404" cy="677852"/>
          </a:xfrm>
          <a:prstGeom prst="flowChartDocument">
            <a:avLst/>
          </a:prstGeom>
          <a:ln w="28575"/>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dirty="0"/>
              <a:t>Organization charts</a:t>
            </a:r>
          </a:p>
        </p:txBody>
      </p:sp>
      <p:cxnSp>
        <p:nvCxnSpPr>
          <p:cNvPr id="32" name="Straight Arrow Connector 31">
            <a:extLst>
              <a:ext uri="{FF2B5EF4-FFF2-40B4-BE49-F238E27FC236}">
                <a16:creationId xmlns:a16="http://schemas.microsoft.com/office/drawing/2014/main" id="{16E3BC56-60B5-974B-8AA3-51F11F3E44E4}"/>
              </a:ext>
            </a:extLst>
          </p:cNvPr>
          <p:cNvCxnSpPr>
            <a:cxnSpLocks/>
            <a:stCxn id="15" idx="4"/>
            <a:endCxn id="20" idx="0"/>
          </p:cNvCxnSpPr>
          <p:nvPr/>
        </p:nvCxnSpPr>
        <p:spPr>
          <a:xfrm flipH="1">
            <a:off x="1062003" y="5603106"/>
            <a:ext cx="1" cy="242410"/>
          </a:xfrm>
          <a:prstGeom prst="straightConnector1">
            <a:avLst/>
          </a:prstGeom>
          <a:ln w="9525"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35" name="Straight Arrow Connector 34">
            <a:extLst>
              <a:ext uri="{FF2B5EF4-FFF2-40B4-BE49-F238E27FC236}">
                <a16:creationId xmlns:a16="http://schemas.microsoft.com/office/drawing/2014/main" id="{7C4AFA6F-2093-6D49-90D4-962B875BBBAC}"/>
              </a:ext>
            </a:extLst>
          </p:cNvPr>
          <p:cNvCxnSpPr>
            <a:cxnSpLocks/>
            <a:stCxn id="13" idx="5"/>
            <a:endCxn id="22" idx="1"/>
          </p:cNvCxnSpPr>
          <p:nvPr/>
        </p:nvCxnSpPr>
        <p:spPr>
          <a:xfrm>
            <a:off x="1930903" y="2061769"/>
            <a:ext cx="687759" cy="328249"/>
          </a:xfrm>
          <a:prstGeom prst="straightConnector1">
            <a:avLst/>
          </a:prstGeom>
          <a:ln w="9525"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5" name="Rectangle 4">
            <a:extLst>
              <a:ext uri="{FF2B5EF4-FFF2-40B4-BE49-F238E27FC236}">
                <a16:creationId xmlns:a16="http://schemas.microsoft.com/office/drawing/2014/main" id="{E5F042CE-3C1A-144F-BE72-AB256EFBACBC}"/>
              </a:ext>
            </a:extLst>
          </p:cNvPr>
          <p:cNvSpPr/>
          <p:nvPr/>
        </p:nvSpPr>
        <p:spPr>
          <a:xfrm>
            <a:off x="1295097" y="150608"/>
            <a:ext cx="6455679" cy="721788"/>
          </a:xfrm>
          <a:prstGeom prst="rect">
            <a:avLst/>
          </a:prstGeom>
          <a:solidFill>
            <a:srgbClr val="F0B148"/>
          </a:solidFill>
          <a:ln w="28575">
            <a:solidFill>
              <a:srgbClr val="F2B23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        Management establishes, with governing body oversight, structures, reporting lines, and appropriate authorities and responsibilities in the pursuit of objectives</a:t>
            </a:r>
            <a:r>
              <a:rPr lang="en-US" sz="1400" dirty="0">
                <a:solidFill>
                  <a:schemeClr val="tx1"/>
                </a:solidFill>
              </a:rPr>
              <a:t>.</a:t>
            </a:r>
          </a:p>
        </p:txBody>
      </p:sp>
      <p:sp>
        <p:nvSpPr>
          <p:cNvPr id="211" name="Oval 210">
            <a:extLst>
              <a:ext uri="{FF2B5EF4-FFF2-40B4-BE49-F238E27FC236}">
                <a16:creationId xmlns:a16="http://schemas.microsoft.com/office/drawing/2014/main" id="{0D832497-AEB7-B846-A4B1-161873C24A7E}"/>
              </a:ext>
            </a:extLst>
          </p:cNvPr>
          <p:cNvSpPr/>
          <p:nvPr/>
        </p:nvSpPr>
        <p:spPr>
          <a:xfrm>
            <a:off x="1503642" y="295935"/>
            <a:ext cx="215567" cy="21556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3</a:t>
            </a:r>
          </a:p>
        </p:txBody>
      </p:sp>
      <p:grpSp>
        <p:nvGrpSpPr>
          <p:cNvPr id="6" name="Group 5">
            <a:extLst>
              <a:ext uri="{FF2B5EF4-FFF2-40B4-BE49-F238E27FC236}">
                <a16:creationId xmlns:a16="http://schemas.microsoft.com/office/drawing/2014/main" id="{10775EB7-0A8B-7D46-8101-9B80D8FA7913}"/>
              </a:ext>
            </a:extLst>
          </p:cNvPr>
          <p:cNvGrpSpPr/>
          <p:nvPr/>
        </p:nvGrpSpPr>
        <p:grpSpPr>
          <a:xfrm>
            <a:off x="2618662" y="1296458"/>
            <a:ext cx="2060165" cy="2187120"/>
            <a:chOff x="183594" y="2199475"/>
            <a:chExt cx="2060165" cy="2187120"/>
          </a:xfrm>
        </p:grpSpPr>
        <p:sp>
          <p:nvSpPr>
            <p:cNvPr id="22" name="Rounded Rectangle 21">
              <a:extLst>
                <a:ext uri="{FF2B5EF4-FFF2-40B4-BE49-F238E27FC236}">
                  <a16:creationId xmlns:a16="http://schemas.microsoft.com/office/drawing/2014/main" id="{32AD751F-8D2F-3441-A899-EFC5BDDAC0DE}"/>
                </a:ext>
              </a:extLst>
            </p:cNvPr>
            <p:cNvSpPr/>
            <p:nvPr/>
          </p:nvSpPr>
          <p:spPr>
            <a:xfrm>
              <a:off x="183594" y="2199475"/>
              <a:ext cx="2060165" cy="2187120"/>
            </a:xfrm>
            <a:prstGeom prst="roundRect">
              <a:avLst/>
            </a:prstGeom>
            <a:ln w="28575"/>
          </p:spPr>
          <p:style>
            <a:lnRef idx="2">
              <a:schemeClr val="accent4"/>
            </a:lnRef>
            <a:fillRef idx="1">
              <a:schemeClr val="lt1"/>
            </a:fillRef>
            <a:effectRef idx="0">
              <a:schemeClr val="accent4"/>
            </a:effectRef>
            <a:fontRef idx="minor">
              <a:schemeClr val="dk1"/>
            </a:fontRef>
          </p:style>
          <p:txBody>
            <a:bodyPr rtlCol="0" anchor="t"/>
            <a:lstStyle/>
            <a:p>
              <a:pPr algn="ctr"/>
              <a:r>
                <a:rPr lang="en-US" sz="1400" b="1" dirty="0"/>
                <a:t>Internal Structures </a:t>
              </a:r>
            </a:p>
          </p:txBody>
        </p:sp>
        <p:sp>
          <p:nvSpPr>
            <p:cNvPr id="44" name="Rounded Rectangle 43">
              <a:extLst>
                <a:ext uri="{FF2B5EF4-FFF2-40B4-BE49-F238E27FC236}">
                  <a16:creationId xmlns:a16="http://schemas.microsoft.com/office/drawing/2014/main" id="{9227D5B3-03CA-F74E-99BF-851D395C6291}"/>
                </a:ext>
              </a:extLst>
            </p:cNvPr>
            <p:cNvSpPr/>
            <p:nvPr/>
          </p:nvSpPr>
          <p:spPr>
            <a:xfrm>
              <a:off x="372505" y="2724295"/>
              <a:ext cx="1673028" cy="425553"/>
            </a:xfrm>
            <a:prstGeom prst="roundRect">
              <a:avLst/>
            </a:prstGeom>
            <a:ln w="28575">
              <a:prstDash val="dash"/>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Regional units?</a:t>
              </a:r>
            </a:p>
          </p:txBody>
        </p:sp>
        <p:sp>
          <p:nvSpPr>
            <p:cNvPr id="30" name="Rounded Rectangle 29">
              <a:extLst>
                <a:ext uri="{FF2B5EF4-FFF2-40B4-BE49-F238E27FC236}">
                  <a16:creationId xmlns:a16="http://schemas.microsoft.com/office/drawing/2014/main" id="{EB058D4A-9BB4-CD46-B50F-07208C45F1B8}"/>
                </a:ext>
              </a:extLst>
            </p:cNvPr>
            <p:cNvSpPr/>
            <p:nvPr/>
          </p:nvSpPr>
          <p:spPr>
            <a:xfrm>
              <a:off x="365138" y="3246093"/>
              <a:ext cx="1673028" cy="425553"/>
            </a:xfrm>
            <a:prstGeom prst="roundRect">
              <a:avLst/>
            </a:prstGeom>
            <a:ln w="28575">
              <a:prstDash val="dash"/>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Operating units?</a:t>
              </a:r>
            </a:p>
          </p:txBody>
        </p:sp>
        <p:sp>
          <p:nvSpPr>
            <p:cNvPr id="31" name="Rounded Rectangle 30">
              <a:extLst>
                <a:ext uri="{FF2B5EF4-FFF2-40B4-BE49-F238E27FC236}">
                  <a16:creationId xmlns:a16="http://schemas.microsoft.com/office/drawing/2014/main" id="{560A6590-1DC4-7644-8AA3-C50F8A7899EF}"/>
                </a:ext>
              </a:extLst>
            </p:cNvPr>
            <p:cNvSpPr/>
            <p:nvPr/>
          </p:nvSpPr>
          <p:spPr>
            <a:xfrm>
              <a:off x="372505" y="3796000"/>
              <a:ext cx="1673028" cy="425553"/>
            </a:xfrm>
            <a:prstGeom prst="roundRect">
              <a:avLst/>
            </a:prstGeom>
            <a:ln w="28575">
              <a:prstDash val="dash"/>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Product units?</a:t>
              </a:r>
            </a:p>
          </p:txBody>
        </p:sp>
      </p:grpSp>
      <p:grpSp>
        <p:nvGrpSpPr>
          <p:cNvPr id="29" name="Group 28">
            <a:extLst>
              <a:ext uri="{FF2B5EF4-FFF2-40B4-BE49-F238E27FC236}">
                <a16:creationId xmlns:a16="http://schemas.microsoft.com/office/drawing/2014/main" id="{C1EA6E65-8947-7C44-82D3-FD35D76C7E4F}"/>
              </a:ext>
            </a:extLst>
          </p:cNvPr>
          <p:cNvGrpSpPr/>
          <p:nvPr/>
        </p:nvGrpSpPr>
        <p:grpSpPr>
          <a:xfrm>
            <a:off x="215448" y="2445264"/>
            <a:ext cx="2060165" cy="1767593"/>
            <a:chOff x="163174" y="2936015"/>
            <a:chExt cx="2060165" cy="1767593"/>
          </a:xfrm>
        </p:grpSpPr>
        <p:sp>
          <p:nvSpPr>
            <p:cNvPr id="41" name="Rounded Rectangle 40">
              <a:extLst>
                <a:ext uri="{FF2B5EF4-FFF2-40B4-BE49-F238E27FC236}">
                  <a16:creationId xmlns:a16="http://schemas.microsoft.com/office/drawing/2014/main" id="{6A2528F6-E098-394A-B52D-F63C74EF3A80}"/>
                </a:ext>
              </a:extLst>
            </p:cNvPr>
            <p:cNvSpPr/>
            <p:nvPr/>
          </p:nvSpPr>
          <p:spPr>
            <a:xfrm>
              <a:off x="163174" y="2936015"/>
              <a:ext cx="2060165" cy="1767593"/>
            </a:xfrm>
            <a:prstGeom prst="roundRect">
              <a:avLst/>
            </a:prstGeom>
            <a:ln w="28575"/>
          </p:spPr>
          <p:style>
            <a:lnRef idx="2">
              <a:schemeClr val="accent4"/>
            </a:lnRef>
            <a:fillRef idx="1">
              <a:schemeClr val="lt1"/>
            </a:fillRef>
            <a:effectRef idx="0">
              <a:schemeClr val="accent4"/>
            </a:effectRef>
            <a:fontRef idx="minor">
              <a:schemeClr val="dk1"/>
            </a:fontRef>
          </p:style>
          <p:txBody>
            <a:bodyPr rtlCol="0" anchor="t"/>
            <a:lstStyle/>
            <a:p>
              <a:pPr algn="ctr"/>
              <a:r>
                <a:rPr lang="en-US" sz="1400" b="1" dirty="0"/>
                <a:t>External Structures </a:t>
              </a:r>
            </a:p>
          </p:txBody>
        </p:sp>
        <p:sp>
          <p:nvSpPr>
            <p:cNvPr id="42" name="Rounded Rectangle 41">
              <a:extLst>
                <a:ext uri="{FF2B5EF4-FFF2-40B4-BE49-F238E27FC236}">
                  <a16:creationId xmlns:a16="http://schemas.microsoft.com/office/drawing/2014/main" id="{CB47847C-FA56-6941-B625-EB0344CA89A3}"/>
                </a:ext>
              </a:extLst>
            </p:cNvPr>
            <p:cNvSpPr/>
            <p:nvPr/>
          </p:nvSpPr>
          <p:spPr>
            <a:xfrm>
              <a:off x="367376" y="3353100"/>
              <a:ext cx="1673028" cy="425553"/>
            </a:xfrm>
            <a:prstGeom prst="roundRect">
              <a:avLst/>
            </a:prstGeom>
            <a:ln w="28575">
              <a:prstDash val="dash"/>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Partnerships?</a:t>
              </a:r>
            </a:p>
          </p:txBody>
        </p:sp>
        <p:sp>
          <p:nvSpPr>
            <p:cNvPr id="45" name="Rounded Rectangle 44">
              <a:extLst>
                <a:ext uri="{FF2B5EF4-FFF2-40B4-BE49-F238E27FC236}">
                  <a16:creationId xmlns:a16="http://schemas.microsoft.com/office/drawing/2014/main" id="{788FEA1C-692C-9249-AF28-F4108C36433E}"/>
                </a:ext>
              </a:extLst>
            </p:cNvPr>
            <p:cNvSpPr/>
            <p:nvPr/>
          </p:nvSpPr>
          <p:spPr>
            <a:xfrm>
              <a:off x="367375" y="3930544"/>
              <a:ext cx="1673028" cy="596817"/>
            </a:xfrm>
            <a:prstGeom prst="roundRect">
              <a:avLst/>
            </a:prstGeom>
            <a:ln w="28575">
              <a:prstDash val="dash"/>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Outsourced service providers? </a:t>
              </a:r>
            </a:p>
          </p:txBody>
        </p:sp>
      </p:grpSp>
      <p:cxnSp>
        <p:nvCxnSpPr>
          <p:cNvPr id="47" name="Straight Arrow Connector 46">
            <a:extLst>
              <a:ext uri="{FF2B5EF4-FFF2-40B4-BE49-F238E27FC236}">
                <a16:creationId xmlns:a16="http://schemas.microsoft.com/office/drawing/2014/main" id="{2A1B4947-844C-D74C-AB76-B67E1ACF5F22}"/>
              </a:ext>
            </a:extLst>
          </p:cNvPr>
          <p:cNvCxnSpPr>
            <a:cxnSpLocks/>
            <a:stCxn id="13" idx="4"/>
            <a:endCxn id="41" idx="0"/>
          </p:cNvCxnSpPr>
          <p:nvPr/>
        </p:nvCxnSpPr>
        <p:spPr>
          <a:xfrm>
            <a:off x="1245531" y="2229866"/>
            <a:ext cx="0" cy="215398"/>
          </a:xfrm>
          <a:prstGeom prst="straightConnector1">
            <a:avLst/>
          </a:prstGeom>
          <a:ln w="9525"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grpSp>
        <p:nvGrpSpPr>
          <p:cNvPr id="179" name="Group 178">
            <a:extLst>
              <a:ext uri="{FF2B5EF4-FFF2-40B4-BE49-F238E27FC236}">
                <a16:creationId xmlns:a16="http://schemas.microsoft.com/office/drawing/2014/main" id="{0CBAA5EE-E60E-F047-97C6-074D8A0DCB05}"/>
              </a:ext>
            </a:extLst>
          </p:cNvPr>
          <p:cNvGrpSpPr/>
          <p:nvPr/>
        </p:nvGrpSpPr>
        <p:grpSpPr>
          <a:xfrm>
            <a:off x="2395019" y="4055666"/>
            <a:ext cx="6615198" cy="2641798"/>
            <a:chOff x="2395019" y="4055666"/>
            <a:chExt cx="6615198" cy="2641798"/>
          </a:xfrm>
        </p:grpSpPr>
        <p:sp>
          <p:nvSpPr>
            <p:cNvPr id="155" name="Rounded Rectangle 154">
              <a:extLst>
                <a:ext uri="{FF2B5EF4-FFF2-40B4-BE49-F238E27FC236}">
                  <a16:creationId xmlns:a16="http://schemas.microsoft.com/office/drawing/2014/main" id="{E428F47A-D2E5-BC4E-85A7-A58C13EA50B4}"/>
                </a:ext>
              </a:extLst>
            </p:cNvPr>
            <p:cNvSpPr/>
            <p:nvPr/>
          </p:nvSpPr>
          <p:spPr>
            <a:xfrm>
              <a:off x="2395019" y="4055666"/>
              <a:ext cx="6615198" cy="2641798"/>
            </a:xfrm>
            <a:prstGeom prst="roundRect">
              <a:avLst/>
            </a:prstGeom>
            <a:ln w="28575">
              <a:prstDash val="solid"/>
            </a:ln>
          </p:spPr>
          <p:style>
            <a:lnRef idx="2">
              <a:schemeClr val="accent4"/>
            </a:lnRef>
            <a:fillRef idx="1">
              <a:schemeClr val="lt1"/>
            </a:fillRef>
            <a:effectRef idx="0">
              <a:schemeClr val="accent4"/>
            </a:effectRef>
            <a:fontRef idx="minor">
              <a:schemeClr val="dk1"/>
            </a:fontRef>
          </p:style>
          <p:txBody>
            <a:bodyPr vert="horz" rtlCol="0" anchor="t"/>
            <a:lstStyle/>
            <a:p>
              <a:pPr algn="ctr"/>
              <a:r>
                <a:rPr lang="en-US" sz="1400" b="1" dirty="0"/>
                <a:t>Uses  the Three Lines of Defence model</a:t>
              </a:r>
            </a:p>
          </p:txBody>
        </p:sp>
        <p:sp>
          <p:nvSpPr>
            <p:cNvPr id="112" name="Right Arrow 111">
              <a:extLst>
                <a:ext uri="{FF2B5EF4-FFF2-40B4-BE49-F238E27FC236}">
                  <a16:creationId xmlns:a16="http://schemas.microsoft.com/office/drawing/2014/main" id="{FAF09FF5-6E93-BD41-8F6B-FBA8235BB79B}"/>
                </a:ext>
              </a:extLst>
            </p:cNvPr>
            <p:cNvSpPr/>
            <p:nvPr/>
          </p:nvSpPr>
          <p:spPr>
            <a:xfrm>
              <a:off x="2583930" y="4640568"/>
              <a:ext cx="1525231" cy="550502"/>
            </a:xfrm>
            <a:prstGeom prst="rightArrow">
              <a:avLst/>
            </a:prstGeom>
            <a:noFill/>
            <a:ln>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First Line</a:t>
              </a:r>
            </a:p>
          </p:txBody>
        </p:sp>
        <p:sp>
          <p:nvSpPr>
            <p:cNvPr id="119" name="Right Arrow 118">
              <a:extLst>
                <a:ext uri="{FF2B5EF4-FFF2-40B4-BE49-F238E27FC236}">
                  <a16:creationId xmlns:a16="http://schemas.microsoft.com/office/drawing/2014/main" id="{0BD0E233-5FD3-DC4B-B7E4-768294221132}"/>
                </a:ext>
              </a:extLst>
            </p:cNvPr>
            <p:cNvSpPr/>
            <p:nvPr/>
          </p:nvSpPr>
          <p:spPr>
            <a:xfrm>
              <a:off x="2612580" y="5296848"/>
              <a:ext cx="1525231" cy="550502"/>
            </a:xfrm>
            <a:prstGeom prst="rightArrow">
              <a:avLst/>
            </a:prstGeom>
            <a:noFill/>
            <a:ln>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Second Line</a:t>
              </a:r>
            </a:p>
          </p:txBody>
        </p:sp>
        <p:sp>
          <p:nvSpPr>
            <p:cNvPr id="121" name="Right Arrow 120">
              <a:extLst>
                <a:ext uri="{FF2B5EF4-FFF2-40B4-BE49-F238E27FC236}">
                  <a16:creationId xmlns:a16="http://schemas.microsoft.com/office/drawing/2014/main" id="{066BD306-F5BA-2F4F-B212-57C95E124131}"/>
                </a:ext>
              </a:extLst>
            </p:cNvPr>
            <p:cNvSpPr/>
            <p:nvPr/>
          </p:nvSpPr>
          <p:spPr>
            <a:xfrm>
              <a:off x="2612579" y="5953128"/>
              <a:ext cx="1525231" cy="550502"/>
            </a:xfrm>
            <a:prstGeom prst="rightArrow">
              <a:avLst/>
            </a:prstGeom>
            <a:noFill/>
            <a:ln>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Third Line</a:t>
              </a:r>
            </a:p>
          </p:txBody>
        </p:sp>
        <p:sp>
          <p:nvSpPr>
            <p:cNvPr id="127" name="Rounded Rectangle 126">
              <a:extLst>
                <a:ext uri="{FF2B5EF4-FFF2-40B4-BE49-F238E27FC236}">
                  <a16:creationId xmlns:a16="http://schemas.microsoft.com/office/drawing/2014/main" id="{F0992091-24EA-BA47-92C5-8A5E75B2B216}"/>
                </a:ext>
              </a:extLst>
            </p:cNvPr>
            <p:cNvSpPr/>
            <p:nvPr/>
          </p:nvSpPr>
          <p:spPr>
            <a:xfrm>
              <a:off x="4268484" y="4640568"/>
              <a:ext cx="4490396" cy="55050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b="1" dirty="0">
                  <a:solidFill>
                    <a:schemeClr val="tx1"/>
                  </a:solidFill>
                </a:rPr>
                <a:t>Management and other personnel </a:t>
              </a:r>
              <a:r>
                <a:rPr lang="en-US" sz="1200" dirty="0">
                  <a:solidFill>
                    <a:schemeClr val="tx1"/>
                  </a:solidFill>
                </a:rPr>
                <a:t>on the front line responsible for providing effective internal control day to day.</a:t>
              </a:r>
            </a:p>
          </p:txBody>
        </p:sp>
        <p:sp>
          <p:nvSpPr>
            <p:cNvPr id="134" name="Rounded Rectangle 133">
              <a:extLst>
                <a:ext uri="{FF2B5EF4-FFF2-40B4-BE49-F238E27FC236}">
                  <a16:creationId xmlns:a16="http://schemas.microsoft.com/office/drawing/2014/main" id="{1DAADCD3-F463-B640-857E-1299893A2150}"/>
                </a:ext>
              </a:extLst>
            </p:cNvPr>
            <p:cNvSpPr/>
            <p:nvPr/>
          </p:nvSpPr>
          <p:spPr>
            <a:xfrm>
              <a:off x="4268483" y="5296848"/>
              <a:ext cx="4490396" cy="55050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b="1" dirty="0">
                  <a:solidFill>
                    <a:schemeClr val="tx1"/>
                  </a:solidFill>
                </a:rPr>
                <a:t>Support functions </a:t>
              </a:r>
              <a:r>
                <a:rPr lang="en-US" sz="1200" dirty="0">
                  <a:solidFill>
                    <a:schemeClr val="tx1"/>
                  </a:solidFill>
                </a:rPr>
                <a:t>who provide guidance on internal control requirements and evaluate adherence to defined standards</a:t>
              </a:r>
            </a:p>
          </p:txBody>
        </p:sp>
        <p:sp>
          <p:nvSpPr>
            <p:cNvPr id="135" name="Rounded Rectangle 134">
              <a:extLst>
                <a:ext uri="{FF2B5EF4-FFF2-40B4-BE49-F238E27FC236}">
                  <a16:creationId xmlns:a16="http://schemas.microsoft.com/office/drawing/2014/main" id="{4D0C08E5-AC84-FF44-9570-5722F0368424}"/>
                </a:ext>
              </a:extLst>
            </p:cNvPr>
            <p:cNvSpPr/>
            <p:nvPr/>
          </p:nvSpPr>
          <p:spPr>
            <a:xfrm>
              <a:off x="4268483" y="5953127"/>
              <a:ext cx="4490396" cy="62797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b="1" dirty="0">
                  <a:solidFill>
                    <a:schemeClr val="tx1"/>
                  </a:solidFill>
                </a:rPr>
                <a:t>Independent functions</a:t>
              </a:r>
              <a:r>
                <a:rPr lang="en-US" sz="1200" dirty="0">
                  <a:solidFill>
                    <a:schemeClr val="tx1"/>
                  </a:solidFill>
                </a:rPr>
                <a:t>, specifically the Office of the Inspector General and Office of Evaluation assessing and reporting on internal control and recommending corrective action</a:t>
              </a:r>
            </a:p>
          </p:txBody>
        </p:sp>
      </p:grpSp>
      <p:cxnSp>
        <p:nvCxnSpPr>
          <p:cNvPr id="147" name="Straight Arrow Connector 146">
            <a:extLst>
              <a:ext uri="{FF2B5EF4-FFF2-40B4-BE49-F238E27FC236}">
                <a16:creationId xmlns:a16="http://schemas.microsoft.com/office/drawing/2014/main" id="{787865C7-797D-BB41-AE79-363737AE7A0F}"/>
              </a:ext>
            </a:extLst>
          </p:cNvPr>
          <p:cNvCxnSpPr>
            <a:cxnSpLocks/>
            <a:stCxn id="15" idx="6"/>
          </p:cNvCxnSpPr>
          <p:nvPr/>
        </p:nvCxnSpPr>
        <p:spPr>
          <a:xfrm>
            <a:off x="1925604" y="5029187"/>
            <a:ext cx="469415" cy="0"/>
          </a:xfrm>
          <a:prstGeom prst="straightConnector1">
            <a:avLst/>
          </a:prstGeom>
          <a:ln w="9525"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grpSp>
        <p:nvGrpSpPr>
          <p:cNvPr id="180" name="Group 179">
            <a:extLst>
              <a:ext uri="{FF2B5EF4-FFF2-40B4-BE49-F238E27FC236}">
                <a16:creationId xmlns:a16="http://schemas.microsoft.com/office/drawing/2014/main" id="{D824CF7D-2AF4-B847-AEA3-3B40EB3BA409}"/>
              </a:ext>
            </a:extLst>
          </p:cNvPr>
          <p:cNvGrpSpPr/>
          <p:nvPr/>
        </p:nvGrpSpPr>
        <p:grpSpPr>
          <a:xfrm>
            <a:off x="4955004" y="1230771"/>
            <a:ext cx="3694711" cy="2428986"/>
            <a:chOff x="4924082" y="1110641"/>
            <a:chExt cx="3694711" cy="2428986"/>
          </a:xfrm>
        </p:grpSpPr>
        <p:sp>
          <p:nvSpPr>
            <p:cNvPr id="16" name="Oval 15">
              <a:extLst>
                <a:ext uri="{FF2B5EF4-FFF2-40B4-BE49-F238E27FC236}">
                  <a16:creationId xmlns:a16="http://schemas.microsoft.com/office/drawing/2014/main" id="{9A759B6A-F3D7-124F-9E9D-44B7BA02ACA9}"/>
                </a:ext>
              </a:extLst>
            </p:cNvPr>
            <p:cNvSpPr/>
            <p:nvPr/>
          </p:nvSpPr>
          <p:spPr>
            <a:xfrm>
              <a:off x="4924082" y="1110641"/>
              <a:ext cx="2285366" cy="1304877"/>
            </a:xfrm>
            <a:prstGeom prst="ellipse">
              <a:avLst/>
            </a:prstGeom>
            <a:gradFill flip="none" rotWithShape="1">
              <a:gsLst>
                <a:gs pos="99000">
                  <a:srgbClr val="9B55CE">
                    <a:tint val="66000"/>
                    <a:satMod val="160000"/>
                  </a:srgbClr>
                </a:gs>
                <a:gs pos="75000">
                  <a:srgbClr val="9B55CE">
                    <a:tint val="44500"/>
                    <a:satMod val="160000"/>
                  </a:srgbClr>
                </a:gs>
                <a:gs pos="0">
                  <a:srgbClr val="9B55CE">
                    <a:tint val="23500"/>
                    <a:satMod val="160000"/>
                  </a:srgbClr>
                </a:gs>
              </a:gsLst>
              <a:lin ang="0" scaled="1"/>
              <a:tileRect/>
            </a:gra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b="1" dirty="0">
                  <a:solidFill>
                    <a:schemeClr val="tx1"/>
                  </a:solidFill>
                </a:rPr>
                <a:t>PF 3.3 Defines, assigns and limits authorities and responsibilities</a:t>
              </a:r>
            </a:p>
          </p:txBody>
        </p:sp>
        <p:sp>
          <p:nvSpPr>
            <p:cNvPr id="24" name="Rounded Rectangle 23">
              <a:extLst>
                <a:ext uri="{FF2B5EF4-FFF2-40B4-BE49-F238E27FC236}">
                  <a16:creationId xmlns:a16="http://schemas.microsoft.com/office/drawing/2014/main" id="{DD021A10-F385-C344-9D2D-29DF5A0FF9A2}"/>
                </a:ext>
              </a:extLst>
            </p:cNvPr>
            <p:cNvSpPr/>
            <p:nvPr/>
          </p:nvSpPr>
          <p:spPr>
            <a:xfrm>
              <a:off x="5377807" y="2659462"/>
              <a:ext cx="1377915" cy="780331"/>
            </a:xfrm>
            <a:prstGeom prst="roundRect">
              <a:avLst/>
            </a:prstGeom>
            <a:ln w="28575"/>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Establishes limits of authority </a:t>
              </a:r>
            </a:p>
          </p:txBody>
        </p:sp>
        <p:cxnSp>
          <p:nvCxnSpPr>
            <p:cNvPr id="50" name="Straight Arrow Connector 49">
              <a:extLst>
                <a:ext uri="{FF2B5EF4-FFF2-40B4-BE49-F238E27FC236}">
                  <a16:creationId xmlns:a16="http://schemas.microsoft.com/office/drawing/2014/main" id="{949C6578-E42C-A049-8E7D-CC0304D2A76B}"/>
                </a:ext>
              </a:extLst>
            </p:cNvPr>
            <p:cNvCxnSpPr>
              <a:cxnSpLocks/>
              <a:stCxn id="16" idx="4"/>
              <a:endCxn id="24" idx="0"/>
            </p:cNvCxnSpPr>
            <p:nvPr/>
          </p:nvCxnSpPr>
          <p:spPr>
            <a:xfrm>
              <a:off x="6066765" y="2415518"/>
              <a:ext cx="0" cy="243944"/>
            </a:xfrm>
            <a:prstGeom prst="straightConnector1">
              <a:avLst/>
            </a:prstGeom>
            <a:ln w="9525"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54" name="Straight Arrow Connector 53">
              <a:extLst>
                <a:ext uri="{FF2B5EF4-FFF2-40B4-BE49-F238E27FC236}">
                  <a16:creationId xmlns:a16="http://schemas.microsoft.com/office/drawing/2014/main" id="{DDBEAAF4-C907-134C-A918-2188B7B1ED54}"/>
                </a:ext>
              </a:extLst>
            </p:cNvPr>
            <p:cNvCxnSpPr>
              <a:cxnSpLocks/>
              <a:stCxn id="24" idx="3"/>
              <a:endCxn id="64" idx="1"/>
            </p:cNvCxnSpPr>
            <p:nvPr/>
          </p:nvCxnSpPr>
          <p:spPr>
            <a:xfrm>
              <a:off x="6755722" y="3049628"/>
              <a:ext cx="453726" cy="1455"/>
            </a:xfrm>
            <a:prstGeom prst="straightConnector1">
              <a:avLst/>
            </a:prstGeom>
            <a:ln w="9525"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64" name="Document 63">
              <a:extLst>
                <a:ext uri="{FF2B5EF4-FFF2-40B4-BE49-F238E27FC236}">
                  <a16:creationId xmlns:a16="http://schemas.microsoft.com/office/drawing/2014/main" id="{C3FEE17C-B49D-5244-942D-D9822EC66736}"/>
                </a:ext>
              </a:extLst>
            </p:cNvPr>
            <p:cNvSpPr/>
            <p:nvPr/>
          </p:nvSpPr>
          <p:spPr>
            <a:xfrm>
              <a:off x="7209448" y="2562538"/>
              <a:ext cx="1409345" cy="977089"/>
            </a:xfrm>
            <a:prstGeom prst="flowChartDocument">
              <a:avLst/>
            </a:prstGeom>
            <a:ln w="28575"/>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dirty="0"/>
                <a:t>Lists of delegated responsibilities</a:t>
              </a:r>
            </a:p>
          </p:txBody>
        </p:sp>
        <p:sp>
          <p:nvSpPr>
            <p:cNvPr id="168" name="Document 167">
              <a:extLst>
                <a:ext uri="{FF2B5EF4-FFF2-40B4-BE49-F238E27FC236}">
                  <a16:creationId xmlns:a16="http://schemas.microsoft.com/office/drawing/2014/main" id="{A6C08D41-E62E-F843-B3FC-F6173ACE94A2}"/>
                </a:ext>
              </a:extLst>
            </p:cNvPr>
            <p:cNvSpPr/>
            <p:nvPr/>
          </p:nvSpPr>
          <p:spPr>
            <a:xfrm>
              <a:off x="7451484" y="1359962"/>
              <a:ext cx="1167309" cy="777023"/>
            </a:xfrm>
            <a:prstGeom prst="flowChartDocument">
              <a:avLst/>
            </a:prstGeom>
            <a:ln w="28575"/>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dirty="0"/>
                <a:t>Manuals &amp; guides</a:t>
              </a:r>
            </a:p>
          </p:txBody>
        </p:sp>
        <p:cxnSp>
          <p:nvCxnSpPr>
            <p:cNvPr id="169" name="Straight Arrow Connector 168">
              <a:extLst>
                <a:ext uri="{FF2B5EF4-FFF2-40B4-BE49-F238E27FC236}">
                  <a16:creationId xmlns:a16="http://schemas.microsoft.com/office/drawing/2014/main" id="{FBB4E0B5-6A0D-4645-A1CC-6F2DCA3ABDA0}"/>
                </a:ext>
              </a:extLst>
            </p:cNvPr>
            <p:cNvCxnSpPr>
              <a:cxnSpLocks/>
              <a:stCxn id="16" idx="6"/>
              <a:endCxn id="168" idx="1"/>
            </p:cNvCxnSpPr>
            <p:nvPr/>
          </p:nvCxnSpPr>
          <p:spPr>
            <a:xfrm flipV="1">
              <a:off x="7209448" y="1748474"/>
              <a:ext cx="242036" cy="14606"/>
            </a:xfrm>
            <a:prstGeom prst="straightConnector1">
              <a:avLst/>
            </a:prstGeom>
            <a:ln w="9525"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grpSp>
    </p:spTree>
    <p:extLst>
      <p:ext uri="{BB962C8B-B14F-4D97-AF65-F5344CB8AC3E}">
        <p14:creationId xmlns:p14="http://schemas.microsoft.com/office/powerpoint/2010/main" val="26438973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val 12">
            <a:extLst>
              <a:ext uri="{FF2B5EF4-FFF2-40B4-BE49-F238E27FC236}">
                <a16:creationId xmlns:a16="http://schemas.microsoft.com/office/drawing/2014/main" id="{878B6ACE-0A8F-3340-ABA0-DA1145D10A32}"/>
              </a:ext>
            </a:extLst>
          </p:cNvPr>
          <p:cNvSpPr/>
          <p:nvPr/>
        </p:nvSpPr>
        <p:spPr>
          <a:xfrm>
            <a:off x="182068" y="969710"/>
            <a:ext cx="1938524" cy="1147839"/>
          </a:xfrm>
          <a:prstGeom prst="ellipse">
            <a:avLst/>
          </a:prstGeom>
          <a:gradFill flip="none" rotWithShape="1">
            <a:gsLst>
              <a:gs pos="0">
                <a:srgbClr val="9B55CE">
                  <a:tint val="66000"/>
                  <a:satMod val="160000"/>
                </a:srgbClr>
              </a:gs>
              <a:gs pos="0">
                <a:srgbClr val="9B55CE">
                  <a:tint val="44500"/>
                  <a:satMod val="160000"/>
                </a:srgbClr>
              </a:gs>
              <a:gs pos="100000">
                <a:srgbClr val="9B55CE">
                  <a:tint val="23500"/>
                  <a:satMod val="160000"/>
                </a:srgbClr>
              </a:gs>
            </a:gsLst>
            <a:lin ang="0" scaled="1"/>
            <a:tileRect/>
          </a:gra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b="1" dirty="0">
                <a:solidFill>
                  <a:schemeClr val="tx1"/>
                </a:solidFill>
              </a:rPr>
              <a:t>PF 4.1 Establishes policies and procedures</a:t>
            </a:r>
          </a:p>
        </p:txBody>
      </p:sp>
      <p:sp>
        <p:nvSpPr>
          <p:cNvPr id="14" name="Rounded Rectangle 13">
            <a:extLst>
              <a:ext uri="{FF2B5EF4-FFF2-40B4-BE49-F238E27FC236}">
                <a16:creationId xmlns:a16="http://schemas.microsoft.com/office/drawing/2014/main" id="{8E266400-9472-5144-B548-4D8F658A5D8B}"/>
              </a:ext>
            </a:extLst>
          </p:cNvPr>
          <p:cNvSpPr/>
          <p:nvPr/>
        </p:nvSpPr>
        <p:spPr>
          <a:xfrm>
            <a:off x="4539919" y="2735975"/>
            <a:ext cx="2617560" cy="817089"/>
          </a:xfrm>
          <a:prstGeom prst="roundRect">
            <a:avLst/>
          </a:prstGeom>
          <a:ln w="28575"/>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Identification of staff competence and skills needed to achieve objectives </a:t>
            </a:r>
          </a:p>
        </p:txBody>
      </p:sp>
      <p:sp>
        <p:nvSpPr>
          <p:cNvPr id="15" name="Oval 14">
            <a:extLst>
              <a:ext uri="{FF2B5EF4-FFF2-40B4-BE49-F238E27FC236}">
                <a16:creationId xmlns:a16="http://schemas.microsoft.com/office/drawing/2014/main" id="{89327C71-1E27-6E4D-906D-A307DF7B7184}"/>
              </a:ext>
            </a:extLst>
          </p:cNvPr>
          <p:cNvSpPr/>
          <p:nvPr/>
        </p:nvSpPr>
        <p:spPr>
          <a:xfrm>
            <a:off x="4866288" y="1178265"/>
            <a:ext cx="1964822" cy="1297695"/>
          </a:xfrm>
          <a:prstGeom prst="ellipse">
            <a:avLst/>
          </a:prstGeom>
          <a:gradFill flip="none" rotWithShape="1">
            <a:gsLst>
              <a:gs pos="100000">
                <a:srgbClr val="9B55CE">
                  <a:tint val="66000"/>
                  <a:satMod val="160000"/>
                </a:srgbClr>
              </a:gs>
              <a:gs pos="69000">
                <a:srgbClr val="9B55CE">
                  <a:tint val="44500"/>
                  <a:satMod val="160000"/>
                </a:srgbClr>
              </a:gs>
              <a:gs pos="0">
                <a:srgbClr val="9B55CE">
                  <a:tint val="23500"/>
                  <a:satMod val="160000"/>
                </a:srgbClr>
              </a:gs>
            </a:gsLst>
            <a:lin ang="0" scaled="1"/>
            <a:tileRect/>
          </a:gra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b="1" dirty="0">
                <a:solidFill>
                  <a:schemeClr val="tx1"/>
                </a:solidFill>
              </a:rPr>
              <a:t>PF 4.2 Evaluates competence and addresses shortcomings</a:t>
            </a:r>
          </a:p>
        </p:txBody>
      </p:sp>
      <p:cxnSp>
        <p:nvCxnSpPr>
          <p:cNvPr id="32" name="Straight Arrow Connector 31">
            <a:extLst>
              <a:ext uri="{FF2B5EF4-FFF2-40B4-BE49-F238E27FC236}">
                <a16:creationId xmlns:a16="http://schemas.microsoft.com/office/drawing/2014/main" id="{16E3BC56-60B5-974B-8AA3-51F11F3E44E4}"/>
              </a:ext>
            </a:extLst>
          </p:cNvPr>
          <p:cNvCxnSpPr>
            <a:cxnSpLocks/>
            <a:stCxn id="13" idx="6"/>
            <a:endCxn id="155" idx="1"/>
          </p:cNvCxnSpPr>
          <p:nvPr/>
        </p:nvCxnSpPr>
        <p:spPr>
          <a:xfrm>
            <a:off x="2120592" y="1543630"/>
            <a:ext cx="198640" cy="69571"/>
          </a:xfrm>
          <a:prstGeom prst="straightConnector1">
            <a:avLst/>
          </a:prstGeom>
          <a:ln w="9525"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37" name="Straight Arrow Connector 36">
            <a:extLst>
              <a:ext uri="{FF2B5EF4-FFF2-40B4-BE49-F238E27FC236}">
                <a16:creationId xmlns:a16="http://schemas.microsoft.com/office/drawing/2014/main" id="{F93F2211-4F34-754E-BC33-F9FA2DCA1F0B}"/>
              </a:ext>
            </a:extLst>
          </p:cNvPr>
          <p:cNvCxnSpPr>
            <a:cxnSpLocks/>
            <a:stCxn id="13" idx="4"/>
            <a:endCxn id="257" idx="0"/>
          </p:cNvCxnSpPr>
          <p:nvPr/>
        </p:nvCxnSpPr>
        <p:spPr>
          <a:xfrm>
            <a:off x="1151330" y="2117549"/>
            <a:ext cx="0" cy="291670"/>
          </a:xfrm>
          <a:prstGeom prst="straightConnector1">
            <a:avLst/>
          </a:prstGeom>
          <a:ln w="9525"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16" name="Oval 15">
            <a:extLst>
              <a:ext uri="{FF2B5EF4-FFF2-40B4-BE49-F238E27FC236}">
                <a16:creationId xmlns:a16="http://schemas.microsoft.com/office/drawing/2014/main" id="{9A759B6A-F3D7-124F-9E9D-44B7BA02ACA9}"/>
              </a:ext>
            </a:extLst>
          </p:cNvPr>
          <p:cNvSpPr/>
          <p:nvPr/>
        </p:nvSpPr>
        <p:spPr>
          <a:xfrm>
            <a:off x="5438679" y="3933735"/>
            <a:ext cx="1831965" cy="1304877"/>
          </a:xfrm>
          <a:prstGeom prst="ellipse">
            <a:avLst/>
          </a:prstGeom>
          <a:gradFill flip="none" rotWithShape="1">
            <a:gsLst>
              <a:gs pos="99000">
                <a:srgbClr val="9B55CE">
                  <a:tint val="66000"/>
                  <a:satMod val="160000"/>
                </a:srgbClr>
              </a:gs>
              <a:gs pos="75000">
                <a:srgbClr val="9B55CE">
                  <a:tint val="44500"/>
                  <a:satMod val="160000"/>
                </a:srgbClr>
              </a:gs>
              <a:gs pos="0">
                <a:srgbClr val="9B55CE">
                  <a:tint val="23500"/>
                  <a:satMod val="160000"/>
                </a:srgbClr>
              </a:gs>
            </a:gsLst>
            <a:lin ang="0" scaled="1"/>
            <a:tileRect/>
          </a:gra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b="1" dirty="0">
                <a:solidFill>
                  <a:schemeClr val="tx1"/>
                </a:solidFill>
              </a:rPr>
              <a:t>PF 4.3 Attracts develops and retains individuals</a:t>
            </a:r>
          </a:p>
        </p:txBody>
      </p:sp>
      <p:sp>
        <p:nvSpPr>
          <p:cNvPr id="22" name="Rounded Rectangle 21">
            <a:extLst>
              <a:ext uri="{FF2B5EF4-FFF2-40B4-BE49-F238E27FC236}">
                <a16:creationId xmlns:a16="http://schemas.microsoft.com/office/drawing/2014/main" id="{32AD751F-8D2F-3441-A899-EFC5BDDAC0DE}"/>
              </a:ext>
            </a:extLst>
          </p:cNvPr>
          <p:cNvSpPr/>
          <p:nvPr/>
        </p:nvSpPr>
        <p:spPr>
          <a:xfrm>
            <a:off x="4002258" y="5585054"/>
            <a:ext cx="2639934" cy="1018500"/>
          </a:xfrm>
          <a:prstGeom prst="roundRect">
            <a:avLst/>
          </a:prstGeom>
          <a:ln w="28575"/>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b="1" dirty="0"/>
              <a:t>Develop</a:t>
            </a:r>
            <a:r>
              <a:rPr lang="en-US" sz="1400" dirty="0"/>
              <a:t> staff through training  coaching and mentoring. Evaluate performance well </a:t>
            </a:r>
          </a:p>
        </p:txBody>
      </p:sp>
      <p:sp>
        <p:nvSpPr>
          <p:cNvPr id="24" name="Rounded Rectangle 23">
            <a:extLst>
              <a:ext uri="{FF2B5EF4-FFF2-40B4-BE49-F238E27FC236}">
                <a16:creationId xmlns:a16="http://schemas.microsoft.com/office/drawing/2014/main" id="{DD021A10-F385-C344-9D2D-29DF5A0FF9A2}"/>
              </a:ext>
            </a:extLst>
          </p:cNvPr>
          <p:cNvSpPr/>
          <p:nvPr/>
        </p:nvSpPr>
        <p:spPr>
          <a:xfrm>
            <a:off x="6781651" y="5578217"/>
            <a:ext cx="2229614" cy="1018500"/>
          </a:xfrm>
          <a:prstGeom prst="roundRect">
            <a:avLst/>
          </a:prstGeom>
          <a:ln w="28575"/>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b="1" dirty="0"/>
              <a:t>Retain</a:t>
            </a:r>
            <a:r>
              <a:rPr lang="en-US" sz="1400" dirty="0"/>
              <a:t> staff by providing incentives to motivate  good performance</a:t>
            </a:r>
          </a:p>
        </p:txBody>
      </p:sp>
      <p:cxnSp>
        <p:nvCxnSpPr>
          <p:cNvPr id="50" name="Straight Arrow Connector 49">
            <a:extLst>
              <a:ext uri="{FF2B5EF4-FFF2-40B4-BE49-F238E27FC236}">
                <a16:creationId xmlns:a16="http://schemas.microsoft.com/office/drawing/2014/main" id="{949C6578-E42C-A049-8E7D-CC0304D2A76B}"/>
              </a:ext>
            </a:extLst>
          </p:cNvPr>
          <p:cNvCxnSpPr>
            <a:cxnSpLocks/>
            <a:stCxn id="16" idx="5"/>
            <a:endCxn id="24" idx="0"/>
          </p:cNvCxnSpPr>
          <p:nvPr/>
        </p:nvCxnSpPr>
        <p:spPr>
          <a:xfrm>
            <a:off x="7002359" y="5047517"/>
            <a:ext cx="894099" cy="530700"/>
          </a:xfrm>
          <a:prstGeom prst="straightConnector1">
            <a:avLst/>
          </a:prstGeom>
          <a:ln w="9525"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52" name="Straight Arrow Connector 51">
            <a:extLst>
              <a:ext uri="{FF2B5EF4-FFF2-40B4-BE49-F238E27FC236}">
                <a16:creationId xmlns:a16="http://schemas.microsoft.com/office/drawing/2014/main" id="{D2DACB6E-ADEC-0B44-A7A7-03C5A0404700}"/>
              </a:ext>
            </a:extLst>
          </p:cNvPr>
          <p:cNvCxnSpPr>
            <a:cxnSpLocks/>
            <a:stCxn id="16" idx="3"/>
            <a:endCxn id="22" idx="0"/>
          </p:cNvCxnSpPr>
          <p:nvPr/>
        </p:nvCxnSpPr>
        <p:spPr>
          <a:xfrm flipH="1">
            <a:off x="5322225" y="5047517"/>
            <a:ext cx="384739" cy="537537"/>
          </a:xfrm>
          <a:prstGeom prst="straightConnector1">
            <a:avLst/>
          </a:prstGeom>
          <a:ln w="9525"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54" name="Straight Arrow Connector 53">
            <a:extLst>
              <a:ext uri="{FF2B5EF4-FFF2-40B4-BE49-F238E27FC236}">
                <a16:creationId xmlns:a16="http://schemas.microsoft.com/office/drawing/2014/main" id="{DDBEAAF4-C907-134C-A918-2188B7B1ED54}"/>
              </a:ext>
            </a:extLst>
          </p:cNvPr>
          <p:cNvCxnSpPr>
            <a:cxnSpLocks/>
            <a:stCxn id="15" idx="6"/>
            <a:endCxn id="69" idx="1"/>
          </p:cNvCxnSpPr>
          <p:nvPr/>
        </p:nvCxnSpPr>
        <p:spPr>
          <a:xfrm>
            <a:off x="6831110" y="1827113"/>
            <a:ext cx="463753" cy="81478"/>
          </a:xfrm>
          <a:prstGeom prst="straightConnector1">
            <a:avLst/>
          </a:prstGeom>
          <a:ln w="9525"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grpSp>
        <p:nvGrpSpPr>
          <p:cNvPr id="3" name="Group 2">
            <a:extLst>
              <a:ext uri="{FF2B5EF4-FFF2-40B4-BE49-F238E27FC236}">
                <a16:creationId xmlns:a16="http://schemas.microsoft.com/office/drawing/2014/main" id="{BD20697C-EE14-964C-A63D-83586028B12A}"/>
              </a:ext>
            </a:extLst>
          </p:cNvPr>
          <p:cNvGrpSpPr/>
          <p:nvPr/>
        </p:nvGrpSpPr>
        <p:grpSpPr>
          <a:xfrm>
            <a:off x="1822515" y="185501"/>
            <a:ext cx="5340364" cy="593874"/>
            <a:chOff x="2143335" y="186749"/>
            <a:chExt cx="5340364" cy="593874"/>
          </a:xfrm>
        </p:grpSpPr>
        <p:sp>
          <p:nvSpPr>
            <p:cNvPr id="5" name="Rectangle 4">
              <a:extLst>
                <a:ext uri="{FF2B5EF4-FFF2-40B4-BE49-F238E27FC236}">
                  <a16:creationId xmlns:a16="http://schemas.microsoft.com/office/drawing/2014/main" id="{E5F042CE-3C1A-144F-BE72-AB256EFBACBC}"/>
                </a:ext>
              </a:extLst>
            </p:cNvPr>
            <p:cNvSpPr/>
            <p:nvPr/>
          </p:nvSpPr>
          <p:spPr>
            <a:xfrm>
              <a:off x="2143335" y="186749"/>
              <a:ext cx="5340364" cy="593874"/>
            </a:xfrm>
            <a:prstGeom prst="rect">
              <a:avLst/>
            </a:prstGeom>
            <a:solidFill>
              <a:srgbClr val="F0B148"/>
            </a:solidFill>
            <a:ln w="28575">
              <a:solidFill>
                <a:srgbClr val="F2B23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solidFill>
                    <a:schemeClr val="tx1"/>
                  </a:solidFill>
                </a:rPr>
                <a:t>       The organization demonstrates a commitment to attract develop and retain competent individuals in alignment with objectives </a:t>
              </a:r>
            </a:p>
          </p:txBody>
        </p:sp>
        <p:sp>
          <p:nvSpPr>
            <p:cNvPr id="211" name="Oval 210">
              <a:extLst>
                <a:ext uri="{FF2B5EF4-FFF2-40B4-BE49-F238E27FC236}">
                  <a16:creationId xmlns:a16="http://schemas.microsoft.com/office/drawing/2014/main" id="{0D832497-AEB7-B846-A4B1-161873C24A7E}"/>
                </a:ext>
              </a:extLst>
            </p:cNvPr>
            <p:cNvSpPr/>
            <p:nvPr/>
          </p:nvSpPr>
          <p:spPr>
            <a:xfrm>
              <a:off x="2211448" y="256743"/>
              <a:ext cx="215567" cy="21556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4</a:t>
              </a:r>
            </a:p>
          </p:txBody>
        </p:sp>
      </p:grpSp>
      <p:sp>
        <p:nvSpPr>
          <p:cNvPr id="155" name="Rounded Rectangle 154">
            <a:extLst>
              <a:ext uri="{FF2B5EF4-FFF2-40B4-BE49-F238E27FC236}">
                <a16:creationId xmlns:a16="http://schemas.microsoft.com/office/drawing/2014/main" id="{E428F47A-D2E5-BC4E-85A7-A58C13EA50B4}"/>
              </a:ext>
            </a:extLst>
          </p:cNvPr>
          <p:cNvSpPr/>
          <p:nvPr/>
        </p:nvSpPr>
        <p:spPr>
          <a:xfrm>
            <a:off x="2319232" y="1108852"/>
            <a:ext cx="1677562" cy="1008697"/>
          </a:xfrm>
          <a:prstGeom prst="roundRect">
            <a:avLst/>
          </a:prstGeom>
          <a:ln w="28575"/>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Policies reflect expectation of competence needed</a:t>
            </a:r>
          </a:p>
        </p:txBody>
      </p:sp>
      <p:sp>
        <p:nvSpPr>
          <p:cNvPr id="257" name="Document 256">
            <a:extLst>
              <a:ext uri="{FF2B5EF4-FFF2-40B4-BE49-F238E27FC236}">
                <a16:creationId xmlns:a16="http://schemas.microsoft.com/office/drawing/2014/main" id="{0F5E0FE7-71D3-444C-8217-3F1198FC9853}"/>
              </a:ext>
            </a:extLst>
          </p:cNvPr>
          <p:cNvSpPr/>
          <p:nvPr/>
        </p:nvSpPr>
        <p:spPr>
          <a:xfrm>
            <a:off x="349160" y="2409219"/>
            <a:ext cx="1604339" cy="1252067"/>
          </a:xfrm>
          <a:prstGeom prst="flowChartDocument">
            <a:avLst/>
          </a:prstGeom>
          <a:ln w="28575"/>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dirty="0"/>
              <a:t>Human resource strategy, policies, manuals and guidance </a:t>
            </a:r>
          </a:p>
        </p:txBody>
      </p:sp>
      <p:grpSp>
        <p:nvGrpSpPr>
          <p:cNvPr id="62" name="Group 61">
            <a:extLst>
              <a:ext uri="{FF2B5EF4-FFF2-40B4-BE49-F238E27FC236}">
                <a16:creationId xmlns:a16="http://schemas.microsoft.com/office/drawing/2014/main" id="{68CA1011-D2ED-964F-AC95-7837DC2C06A0}"/>
              </a:ext>
            </a:extLst>
          </p:cNvPr>
          <p:cNvGrpSpPr/>
          <p:nvPr/>
        </p:nvGrpSpPr>
        <p:grpSpPr>
          <a:xfrm>
            <a:off x="7002359" y="872120"/>
            <a:ext cx="1833166" cy="1851507"/>
            <a:chOff x="6607761" y="788678"/>
            <a:chExt cx="1833166" cy="1851507"/>
          </a:xfrm>
        </p:grpSpPr>
        <p:sp>
          <p:nvSpPr>
            <p:cNvPr id="256" name="Document 255">
              <a:extLst>
                <a:ext uri="{FF2B5EF4-FFF2-40B4-BE49-F238E27FC236}">
                  <a16:creationId xmlns:a16="http://schemas.microsoft.com/office/drawing/2014/main" id="{392D9A62-53C8-9644-909D-942530C426FC}"/>
                </a:ext>
              </a:extLst>
            </p:cNvPr>
            <p:cNvSpPr/>
            <p:nvPr/>
          </p:nvSpPr>
          <p:spPr>
            <a:xfrm rot="21162086">
              <a:off x="6607761" y="788678"/>
              <a:ext cx="1236538" cy="769270"/>
            </a:xfrm>
            <a:prstGeom prst="flowChartDocument">
              <a:avLst/>
            </a:prstGeom>
            <a:ln w="28575"/>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dirty="0"/>
                <a:t>Career frameworks</a:t>
              </a:r>
            </a:p>
          </p:txBody>
        </p:sp>
        <p:sp>
          <p:nvSpPr>
            <p:cNvPr id="69" name="Document 68">
              <a:extLst>
                <a:ext uri="{FF2B5EF4-FFF2-40B4-BE49-F238E27FC236}">
                  <a16:creationId xmlns:a16="http://schemas.microsoft.com/office/drawing/2014/main" id="{A8C0D179-B70C-A047-9FDD-5BB9C50611B3}"/>
                </a:ext>
              </a:extLst>
            </p:cNvPr>
            <p:cNvSpPr/>
            <p:nvPr/>
          </p:nvSpPr>
          <p:spPr>
            <a:xfrm rot="21162086">
              <a:off x="6895256" y="1361969"/>
              <a:ext cx="1236538" cy="769270"/>
            </a:xfrm>
            <a:prstGeom prst="flowChartDocument">
              <a:avLst/>
            </a:prstGeom>
            <a:ln w="28575"/>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dirty="0"/>
                <a:t>Job profiles</a:t>
              </a:r>
            </a:p>
          </p:txBody>
        </p:sp>
        <p:sp>
          <p:nvSpPr>
            <p:cNvPr id="70" name="Document 69">
              <a:extLst>
                <a:ext uri="{FF2B5EF4-FFF2-40B4-BE49-F238E27FC236}">
                  <a16:creationId xmlns:a16="http://schemas.microsoft.com/office/drawing/2014/main" id="{6A94AD66-5697-B84D-9679-613C80D4DC78}"/>
                </a:ext>
              </a:extLst>
            </p:cNvPr>
            <p:cNvSpPr/>
            <p:nvPr/>
          </p:nvSpPr>
          <p:spPr>
            <a:xfrm rot="21162086">
              <a:off x="7204389" y="1870915"/>
              <a:ext cx="1236538" cy="769270"/>
            </a:xfrm>
            <a:prstGeom prst="flowChartDocument">
              <a:avLst/>
            </a:prstGeom>
            <a:ln w="28575"/>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dirty="0"/>
                <a:t>Job descriptions</a:t>
              </a:r>
            </a:p>
          </p:txBody>
        </p:sp>
      </p:grpSp>
      <p:cxnSp>
        <p:nvCxnSpPr>
          <p:cNvPr id="76" name="Straight Arrow Connector 75">
            <a:extLst>
              <a:ext uri="{FF2B5EF4-FFF2-40B4-BE49-F238E27FC236}">
                <a16:creationId xmlns:a16="http://schemas.microsoft.com/office/drawing/2014/main" id="{00E6C44D-C09B-FC49-9195-4022E9E6988C}"/>
              </a:ext>
            </a:extLst>
          </p:cNvPr>
          <p:cNvCxnSpPr>
            <a:cxnSpLocks/>
            <a:stCxn id="15" idx="4"/>
            <a:endCxn id="14" idx="0"/>
          </p:cNvCxnSpPr>
          <p:nvPr/>
        </p:nvCxnSpPr>
        <p:spPr>
          <a:xfrm>
            <a:off x="5848699" y="2475960"/>
            <a:ext cx="0" cy="260015"/>
          </a:xfrm>
          <a:prstGeom prst="straightConnector1">
            <a:avLst/>
          </a:prstGeom>
          <a:ln w="9525"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17" name="Oval 16">
            <a:extLst>
              <a:ext uri="{FF2B5EF4-FFF2-40B4-BE49-F238E27FC236}">
                <a16:creationId xmlns:a16="http://schemas.microsoft.com/office/drawing/2014/main" id="{BB9A6C90-9E5C-7341-A87A-615F17007099}"/>
              </a:ext>
            </a:extLst>
          </p:cNvPr>
          <p:cNvSpPr/>
          <p:nvPr/>
        </p:nvSpPr>
        <p:spPr>
          <a:xfrm>
            <a:off x="2137224" y="3740332"/>
            <a:ext cx="1919026" cy="1312915"/>
          </a:xfrm>
          <a:prstGeom prst="ellipse">
            <a:avLst/>
          </a:prstGeom>
          <a:gradFill flip="none" rotWithShape="1">
            <a:gsLst>
              <a:gs pos="0">
                <a:srgbClr val="9B55CE">
                  <a:tint val="66000"/>
                  <a:satMod val="160000"/>
                </a:srgbClr>
              </a:gs>
              <a:gs pos="47000">
                <a:srgbClr val="9B55CE">
                  <a:tint val="44500"/>
                  <a:satMod val="160000"/>
                </a:srgbClr>
              </a:gs>
              <a:gs pos="100000">
                <a:srgbClr val="9B55CE">
                  <a:tint val="23500"/>
                  <a:satMod val="160000"/>
                </a:srgbClr>
              </a:gs>
            </a:gsLst>
            <a:lin ang="0" scaled="1"/>
            <a:tileRect/>
          </a:gra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b="1" dirty="0">
                <a:solidFill>
                  <a:schemeClr val="tx1"/>
                </a:solidFill>
              </a:rPr>
              <a:t>PF 4.4 Plans and prepares for succession</a:t>
            </a:r>
          </a:p>
        </p:txBody>
      </p:sp>
      <p:sp>
        <p:nvSpPr>
          <p:cNvPr id="28" name="Rounded Rectangle 27">
            <a:extLst>
              <a:ext uri="{FF2B5EF4-FFF2-40B4-BE49-F238E27FC236}">
                <a16:creationId xmlns:a16="http://schemas.microsoft.com/office/drawing/2014/main" id="{C28AB254-5E83-C34C-8D9D-93D385BA82EC}"/>
              </a:ext>
            </a:extLst>
          </p:cNvPr>
          <p:cNvSpPr/>
          <p:nvPr/>
        </p:nvSpPr>
        <p:spPr>
          <a:xfrm>
            <a:off x="301839" y="3891973"/>
            <a:ext cx="1520676" cy="1009635"/>
          </a:xfrm>
          <a:prstGeom prst="roundRect">
            <a:avLst/>
          </a:prstGeom>
          <a:ln w="28575"/>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Identify essential functions that need succession planning </a:t>
            </a:r>
          </a:p>
        </p:txBody>
      </p:sp>
      <p:cxnSp>
        <p:nvCxnSpPr>
          <p:cNvPr id="83" name="Straight Arrow Connector 82">
            <a:extLst>
              <a:ext uri="{FF2B5EF4-FFF2-40B4-BE49-F238E27FC236}">
                <a16:creationId xmlns:a16="http://schemas.microsoft.com/office/drawing/2014/main" id="{28BC119B-1885-AE42-B032-379754D28913}"/>
              </a:ext>
            </a:extLst>
          </p:cNvPr>
          <p:cNvCxnSpPr>
            <a:cxnSpLocks/>
            <a:stCxn id="17" idx="2"/>
            <a:endCxn id="28" idx="3"/>
          </p:cNvCxnSpPr>
          <p:nvPr/>
        </p:nvCxnSpPr>
        <p:spPr>
          <a:xfrm flipH="1">
            <a:off x="1822515" y="4396790"/>
            <a:ext cx="314709" cy="1"/>
          </a:xfrm>
          <a:prstGeom prst="straightConnector1">
            <a:avLst/>
          </a:prstGeom>
          <a:ln w="9525"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74" name="Straight Arrow Connector 73">
            <a:extLst>
              <a:ext uri="{FF2B5EF4-FFF2-40B4-BE49-F238E27FC236}">
                <a16:creationId xmlns:a16="http://schemas.microsoft.com/office/drawing/2014/main" id="{FA64D8C6-6A92-2742-8D1A-BF43ABA97F40}"/>
              </a:ext>
            </a:extLst>
          </p:cNvPr>
          <p:cNvCxnSpPr>
            <a:cxnSpLocks/>
            <a:stCxn id="28" idx="2"/>
            <a:endCxn id="85" idx="0"/>
          </p:cNvCxnSpPr>
          <p:nvPr/>
        </p:nvCxnSpPr>
        <p:spPr>
          <a:xfrm>
            <a:off x="1062177" y="4901608"/>
            <a:ext cx="0" cy="268755"/>
          </a:xfrm>
          <a:prstGeom prst="straightConnector1">
            <a:avLst/>
          </a:prstGeom>
          <a:ln w="9525"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85" name="Rounded Rectangle 84">
            <a:extLst>
              <a:ext uri="{FF2B5EF4-FFF2-40B4-BE49-F238E27FC236}">
                <a16:creationId xmlns:a16="http://schemas.microsoft.com/office/drawing/2014/main" id="{B252EDA9-83C4-B242-A41E-C9DF010A9AE8}"/>
              </a:ext>
            </a:extLst>
          </p:cNvPr>
          <p:cNvSpPr/>
          <p:nvPr/>
        </p:nvSpPr>
        <p:spPr>
          <a:xfrm>
            <a:off x="301839" y="5170363"/>
            <a:ext cx="1520676" cy="574989"/>
          </a:xfrm>
          <a:prstGeom prst="roundRect">
            <a:avLst/>
          </a:prstGeom>
          <a:ln w="28575"/>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Establish plans for succession</a:t>
            </a:r>
          </a:p>
        </p:txBody>
      </p:sp>
      <p:sp>
        <p:nvSpPr>
          <p:cNvPr id="96" name="Rounded Rectangle 95">
            <a:extLst>
              <a:ext uri="{FF2B5EF4-FFF2-40B4-BE49-F238E27FC236}">
                <a16:creationId xmlns:a16="http://schemas.microsoft.com/office/drawing/2014/main" id="{AD5BB854-C195-344F-A061-A2B45B07126B}"/>
              </a:ext>
            </a:extLst>
          </p:cNvPr>
          <p:cNvSpPr/>
          <p:nvPr/>
        </p:nvSpPr>
        <p:spPr>
          <a:xfrm>
            <a:off x="2224309" y="5578217"/>
            <a:ext cx="1607177" cy="1018500"/>
          </a:xfrm>
          <a:prstGeom prst="roundRect">
            <a:avLst/>
          </a:prstGeom>
          <a:ln w="28575"/>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b="1" dirty="0"/>
              <a:t>Attract</a:t>
            </a:r>
            <a:r>
              <a:rPr lang="en-US" sz="1400" dirty="0"/>
              <a:t> the right candidates through effective recruitment </a:t>
            </a:r>
          </a:p>
        </p:txBody>
      </p:sp>
      <p:cxnSp>
        <p:nvCxnSpPr>
          <p:cNvPr id="114" name="Straight Arrow Connector 113">
            <a:extLst>
              <a:ext uri="{FF2B5EF4-FFF2-40B4-BE49-F238E27FC236}">
                <a16:creationId xmlns:a16="http://schemas.microsoft.com/office/drawing/2014/main" id="{8619FAEB-E92D-0F4F-9FA5-CB05A708C92F}"/>
              </a:ext>
            </a:extLst>
          </p:cNvPr>
          <p:cNvCxnSpPr>
            <a:cxnSpLocks/>
            <a:stCxn id="16" idx="2"/>
            <a:endCxn id="96" idx="0"/>
          </p:cNvCxnSpPr>
          <p:nvPr/>
        </p:nvCxnSpPr>
        <p:spPr>
          <a:xfrm flipH="1">
            <a:off x="3027898" y="4586174"/>
            <a:ext cx="2410781" cy="992043"/>
          </a:xfrm>
          <a:prstGeom prst="straightConnector1">
            <a:avLst/>
          </a:prstGeom>
          <a:ln w="9525"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6238247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val 12">
            <a:extLst>
              <a:ext uri="{FF2B5EF4-FFF2-40B4-BE49-F238E27FC236}">
                <a16:creationId xmlns:a16="http://schemas.microsoft.com/office/drawing/2014/main" id="{878B6ACE-0A8F-3340-ABA0-DA1145D10A32}"/>
              </a:ext>
            </a:extLst>
          </p:cNvPr>
          <p:cNvSpPr/>
          <p:nvPr/>
        </p:nvSpPr>
        <p:spPr>
          <a:xfrm>
            <a:off x="155070" y="977140"/>
            <a:ext cx="2350058" cy="1336852"/>
          </a:xfrm>
          <a:prstGeom prst="ellipse">
            <a:avLst/>
          </a:prstGeom>
          <a:gradFill flip="none" rotWithShape="1">
            <a:gsLst>
              <a:gs pos="0">
                <a:srgbClr val="9B55CE">
                  <a:tint val="66000"/>
                  <a:satMod val="160000"/>
                </a:srgbClr>
              </a:gs>
              <a:gs pos="0">
                <a:srgbClr val="9B55CE">
                  <a:tint val="44500"/>
                  <a:satMod val="160000"/>
                </a:srgbClr>
              </a:gs>
              <a:gs pos="100000">
                <a:srgbClr val="9B55CE">
                  <a:tint val="23500"/>
                  <a:satMod val="160000"/>
                </a:srgbClr>
              </a:gs>
            </a:gsLst>
            <a:lin ang="0" scaled="1"/>
            <a:tileRect/>
          </a:gra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b="1" dirty="0">
                <a:solidFill>
                  <a:schemeClr val="tx1"/>
                </a:solidFill>
              </a:rPr>
              <a:t>PF 5.1 Enforces accountability through structures authorities and responsibilities </a:t>
            </a:r>
          </a:p>
        </p:txBody>
      </p:sp>
      <p:sp>
        <p:nvSpPr>
          <p:cNvPr id="14" name="Rounded Rectangle 13">
            <a:extLst>
              <a:ext uri="{FF2B5EF4-FFF2-40B4-BE49-F238E27FC236}">
                <a16:creationId xmlns:a16="http://schemas.microsoft.com/office/drawing/2014/main" id="{8E266400-9472-5144-B548-4D8F658A5D8B}"/>
              </a:ext>
            </a:extLst>
          </p:cNvPr>
          <p:cNvSpPr/>
          <p:nvPr/>
        </p:nvSpPr>
        <p:spPr>
          <a:xfrm>
            <a:off x="265786" y="2576248"/>
            <a:ext cx="2128626" cy="949472"/>
          </a:xfrm>
          <a:prstGeom prst="roundRect">
            <a:avLst/>
          </a:prstGeom>
          <a:ln w="28575"/>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Establish mechanisms to hold individuals accountable for internal control responsibilities </a:t>
            </a:r>
          </a:p>
        </p:txBody>
      </p:sp>
      <p:sp>
        <p:nvSpPr>
          <p:cNvPr id="15" name="Oval 14">
            <a:extLst>
              <a:ext uri="{FF2B5EF4-FFF2-40B4-BE49-F238E27FC236}">
                <a16:creationId xmlns:a16="http://schemas.microsoft.com/office/drawing/2014/main" id="{89327C71-1E27-6E4D-906D-A307DF7B7184}"/>
              </a:ext>
            </a:extLst>
          </p:cNvPr>
          <p:cNvSpPr/>
          <p:nvPr/>
        </p:nvSpPr>
        <p:spPr>
          <a:xfrm>
            <a:off x="3033306" y="930475"/>
            <a:ext cx="2260787" cy="1470412"/>
          </a:xfrm>
          <a:prstGeom prst="ellipse">
            <a:avLst/>
          </a:prstGeom>
          <a:gradFill flip="none" rotWithShape="1">
            <a:gsLst>
              <a:gs pos="100000">
                <a:srgbClr val="9B55CE">
                  <a:tint val="66000"/>
                  <a:satMod val="160000"/>
                </a:srgbClr>
              </a:gs>
              <a:gs pos="69000">
                <a:srgbClr val="9B55CE">
                  <a:tint val="44500"/>
                  <a:satMod val="160000"/>
                </a:srgbClr>
              </a:gs>
              <a:gs pos="0">
                <a:srgbClr val="9B55CE">
                  <a:tint val="23500"/>
                  <a:satMod val="160000"/>
                </a:srgbClr>
              </a:gs>
            </a:gsLst>
            <a:lin ang="0" scaled="1"/>
            <a:tileRect/>
          </a:gra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b="1" dirty="0">
                <a:solidFill>
                  <a:schemeClr val="tx1"/>
                </a:solidFill>
              </a:rPr>
              <a:t>PF 5.2 Establishes performance measures incentives and rewards</a:t>
            </a:r>
          </a:p>
        </p:txBody>
      </p:sp>
      <p:sp>
        <p:nvSpPr>
          <p:cNvPr id="19" name="Document 18">
            <a:extLst>
              <a:ext uri="{FF2B5EF4-FFF2-40B4-BE49-F238E27FC236}">
                <a16:creationId xmlns:a16="http://schemas.microsoft.com/office/drawing/2014/main" id="{C5C40FAB-C506-CA41-A8FA-315D36C49CEE}"/>
              </a:ext>
            </a:extLst>
          </p:cNvPr>
          <p:cNvSpPr/>
          <p:nvPr/>
        </p:nvSpPr>
        <p:spPr>
          <a:xfrm>
            <a:off x="405494" y="5386943"/>
            <a:ext cx="1619593" cy="911167"/>
          </a:xfrm>
          <a:prstGeom prst="flowChartDocument">
            <a:avLst/>
          </a:prstGeom>
          <a:ln w="28575"/>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dirty="0"/>
              <a:t>Regular performance appraisal reports</a:t>
            </a:r>
          </a:p>
        </p:txBody>
      </p:sp>
      <p:sp>
        <p:nvSpPr>
          <p:cNvPr id="28" name="Rounded Rectangle 27">
            <a:extLst>
              <a:ext uri="{FF2B5EF4-FFF2-40B4-BE49-F238E27FC236}">
                <a16:creationId xmlns:a16="http://schemas.microsoft.com/office/drawing/2014/main" id="{C28AB254-5E83-C34C-8D9D-93D385BA82EC}"/>
              </a:ext>
            </a:extLst>
          </p:cNvPr>
          <p:cNvSpPr/>
          <p:nvPr/>
        </p:nvSpPr>
        <p:spPr>
          <a:xfrm>
            <a:off x="6002232" y="1103606"/>
            <a:ext cx="2361338" cy="1147709"/>
          </a:xfrm>
          <a:prstGeom prst="roundRect">
            <a:avLst/>
          </a:prstGeom>
          <a:ln w="28575"/>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Establish performance measure incentives and rewards appropriate for all levels in the organization </a:t>
            </a:r>
          </a:p>
        </p:txBody>
      </p:sp>
      <p:cxnSp>
        <p:nvCxnSpPr>
          <p:cNvPr id="35" name="Straight Arrow Connector 34">
            <a:extLst>
              <a:ext uri="{FF2B5EF4-FFF2-40B4-BE49-F238E27FC236}">
                <a16:creationId xmlns:a16="http://schemas.microsoft.com/office/drawing/2014/main" id="{7C4AFA6F-2093-6D49-90D4-962B875BBBAC}"/>
              </a:ext>
            </a:extLst>
          </p:cNvPr>
          <p:cNvCxnSpPr>
            <a:cxnSpLocks/>
            <a:stCxn id="13" idx="4"/>
            <a:endCxn id="14" idx="0"/>
          </p:cNvCxnSpPr>
          <p:nvPr/>
        </p:nvCxnSpPr>
        <p:spPr>
          <a:xfrm>
            <a:off x="1330099" y="2313992"/>
            <a:ext cx="0" cy="262256"/>
          </a:xfrm>
          <a:prstGeom prst="straightConnector1">
            <a:avLst/>
          </a:prstGeom>
          <a:ln w="9525"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36" name="Straight Arrow Connector 35">
            <a:extLst>
              <a:ext uri="{FF2B5EF4-FFF2-40B4-BE49-F238E27FC236}">
                <a16:creationId xmlns:a16="http://schemas.microsoft.com/office/drawing/2014/main" id="{4B35B26B-0BF8-5D42-91C2-06F6F79A1E3D}"/>
              </a:ext>
            </a:extLst>
          </p:cNvPr>
          <p:cNvCxnSpPr>
            <a:cxnSpLocks/>
            <a:stCxn id="82" idx="2"/>
            <a:endCxn id="19" idx="0"/>
          </p:cNvCxnSpPr>
          <p:nvPr/>
        </p:nvCxnSpPr>
        <p:spPr>
          <a:xfrm flipH="1">
            <a:off x="1215291" y="4995772"/>
            <a:ext cx="1" cy="391171"/>
          </a:xfrm>
          <a:prstGeom prst="straightConnector1">
            <a:avLst/>
          </a:prstGeom>
          <a:ln w="9525"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grpSp>
        <p:nvGrpSpPr>
          <p:cNvPr id="87" name="Group 86">
            <a:extLst>
              <a:ext uri="{FF2B5EF4-FFF2-40B4-BE49-F238E27FC236}">
                <a16:creationId xmlns:a16="http://schemas.microsoft.com/office/drawing/2014/main" id="{98284AD1-5C1D-504C-AE36-03431FCF3546}"/>
              </a:ext>
            </a:extLst>
          </p:cNvPr>
          <p:cNvGrpSpPr/>
          <p:nvPr/>
        </p:nvGrpSpPr>
        <p:grpSpPr>
          <a:xfrm>
            <a:off x="2834884" y="5377700"/>
            <a:ext cx="4526195" cy="1254905"/>
            <a:chOff x="3637744" y="5386943"/>
            <a:chExt cx="4526195" cy="1254905"/>
          </a:xfrm>
        </p:grpSpPr>
        <p:sp>
          <p:nvSpPr>
            <p:cNvPr id="17" name="Oval 16">
              <a:extLst>
                <a:ext uri="{FF2B5EF4-FFF2-40B4-BE49-F238E27FC236}">
                  <a16:creationId xmlns:a16="http://schemas.microsoft.com/office/drawing/2014/main" id="{BB9A6C90-9E5C-7341-A87A-615F17007099}"/>
                </a:ext>
              </a:extLst>
            </p:cNvPr>
            <p:cNvSpPr/>
            <p:nvPr/>
          </p:nvSpPr>
          <p:spPr>
            <a:xfrm>
              <a:off x="6158950" y="5485024"/>
              <a:ext cx="2004989" cy="1058745"/>
            </a:xfrm>
            <a:prstGeom prst="ellipse">
              <a:avLst/>
            </a:prstGeom>
            <a:gradFill flip="none" rotWithShape="1">
              <a:gsLst>
                <a:gs pos="0">
                  <a:srgbClr val="9B55CE">
                    <a:tint val="66000"/>
                    <a:satMod val="160000"/>
                  </a:srgbClr>
                </a:gs>
                <a:gs pos="47000">
                  <a:srgbClr val="9B55CE">
                    <a:tint val="44500"/>
                    <a:satMod val="160000"/>
                  </a:srgbClr>
                </a:gs>
                <a:gs pos="100000">
                  <a:srgbClr val="9B55CE">
                    <a:tint val="23500"/>
                    <a:satMod val="160000"/>
                  </a:srgbClr>
                </a:gs>
              </a:gsLst>
              <a:lin ang="0" scaled="1"/>
              <a:tileRect/>
            </a:gra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b="1" dirty="0">
                  <a:solidFill>
                    <a:schemeClr val="tx1"/>
                  </a:solidFill>
                </a:rPr>
                <a:t>PF 5.4 </a:t>
              </a:r>
              <a:r>
                <a:rPr lang="en-US" sz="1400" dirty="0">
                  <a:solidFill>
                    <a:schemeClr val="tx1"/>
                  </a:solidFill>
                </a:rPr>
                <a:t>C</a:t>
              </a:r>
              <a:r>
                <a:rPr lang="en-US" sz="1400" b="1" dirty="0">
                  <a:solidFill>
                    <a:schemeClr val="tx1"/>
                  </a:solidFill>
                </a:rPr>
                <a:t>onsiders excessive pressures </a:t>
              </a:r>
            </a:p>
          </p:txBody>
        </p:sp>
        <p:sp>
          <p:nvSpPr>
            <p:cNvPr id="24" name="Rounded Rectangle 23">
              <a:extLst>
                <a:ext uri="{FF2B5EF4-FFF2-40B4-BE49-F238E27FC236}">
                  <a16:creationId xmlns:a16="http://schemas.microsoft.com/office/drawing/2014/main" id="{DD021A10-F385-C344-9D2D-29DF5A0FF9A2}"/>
                </a:ext>
              </a:extLst>
            </p:cNvPr>
            <p:cNvSpPr/>
            <p:nvPr/>
          </p:nvSpPr>
          <p:spPr>
            <a:xfrm>
              <a:off x="3637744" y="5386943"/>
              <a:ext cx="2096636" cy="1254905"/>
            </a:xfrm>
            <a:prstGeom prst="roundRect">
              <a:avLst/>
            </a:prstGeom>
            <a:ln w="28575"/>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Ensure staff are not facing excessive pressures to perform tasks that could result in poor internal control</a:t>
              </a:r>
            </a:p>
          </p:txBody>
        </p:sp>
        <p:cxnSp>
          <p:nvCxnSpPr>
            <p:cNvPr id="37" name="Straight Arrow Connector 36">
              <a:extLst>
                <a:ext uri="{FF2B5EF4-FFF2-40B4-BE49-F238E27FC236}">
                  <a16:creationId xmlns:a16="http://schemas.microsoft.com/office/drawing/2014/main" id="{F93F2211-4F34-754E-BC33-F9FA2DCA1F0B}"/>
                </a:ext>
              </a:extLst>
            </p:cNvPr>
            <p:cNvCxnSpPr>
              <a:cxnSpLocks/>
              <a:stCxn id="17" idx="2"/>
              <a:endCxn id="24" idx="3"/>
            </p:cNvCxnSpPr>
            <p:nvPr/>
          </p:nvCxnSpPr>
          <p:spPr>
            <a:xfrm flipH="1" flipV="1">
              <a:off x="5734380" y="6014396"/>
              <a:ext cx="424570" cy="1"/>
            </a:xfrm>
            <a:prstGeom prst="straightConnector1">
              <a:avLst/>
            </a:prstGeom>
            <a:ln w="9525"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grpSp>
      <p:grpSp>
        <p:nvGrpSpPr>
          <p:cNvPr id="89" name="Group 88">
            <a:extLst>
              <a:ext uri="{FF2B5EF4-FFF2-40B4-BE49-F238E27FC236}">
                <a16:creationId xmlns:a16="http://schemas.microsoft.com/office/drawing/2014/main" id="{C76CAF18-C751-924E-AA87-FAE52AE85E56}"/>
              </a:ext>
            </a:extLst>
          </p:cNvPr>
          <p:cNvGrpSpPr/>
          <p:nvPr/>
        </p:nvGrpSpPr>
        <p:grpSpPr>
          <a:xfrm>
            <a:off x="5856190" y="2535089"/>
            <a:ext cx="2653422" cy="2656918"/>
            <a:chOff x="6177589" y="2557747"/>
            <a:chExt cx="2653422" cy="2656918"/>
          </a:xfrm>
        </p:grpSpPr>
        <p:sp>
          <p:nvSpPr>
            <p:cNvPr id="16" name="Oval 15">
              <a:extLst>
                <a:ext uri="{FF2B5EF4-FFF2-40B4-BE49-F238E27FC236}">
                  <a16:creationId xmlns:a16="http://schemas.microsoft.com/office/drawing/2014/main" id="{9A759B6A-F3D7-124F-9E9D-44B7BA02ACA9}"/>
                </a:ext>
              </a:extLst>
            </p:cNvPr>
            <p:cNvSpPr/>
            <p:nvPr/>
          </p:nvSpPr>
          <p:spPr>
            <a:xfrm>
              <a:off x="6483153" y="2557747"/>
              <a:ext cx="2042293" cy="1304877"/>
            </a:xfrm>
            <a:prstGeom prst="ellipse">
              <a:avLst/>
            </a:prstGeom>
            <a:gradFill flip="none" rotWithShape="1">
              <a:gsLst>
                <a:gs pos="99000">
                  <a:srgbClr val="9B55CE">
                    <a:tint val="66000"/>
                    <a:satMod val="160000"/>
                  </a:srgbClr>
                </a:gs>
                <a:gs pos="75000">
                  <a:srgbClr val="9B55CE">
                    <a:tint val="44500"/>
                    <a:satMod val="160000"/>
                  </a:srgbClr>
                </a:gs>
                <a:gs pos="0">
                  <a:srgbClr val="9B55CE">
                    <a:tint val="23500"/>
                    <a:satMod val="160000"/>
                  </a:srgbClr>
                </a:gs>
              </a:gsLst>
              <a:lin ang="0" scaled="1"/>
              <a:tileRect/>
            </a:gra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b="1" dirty="0">
                  <a:solidFill>
                    <a:schemeClr val="tx1"/>
                  </a:solidFill>
                </a:rPr>
                <a:t>PF 5.3 Evaluates Performance measure relevance</a:t>
              </a:r>
            </a:p>
          </p:txBody>
        </p:sp>
        <p:sp>
          <p:nvSpPr>
            <p:cNvPr id="23" name="Rounded Rectangle 22">
              <a:extLst>
                <a:ext uri="{FF2B5EF4-FFF2-40B4-BE49-F238E27FC236}">
                  <a16:creationId xmlns:a16="http://schemas.microsoft.com/office/drawing/2014/main" id="{9C4660CE-3D9F-2C4A-87D0-FD5E37FA1827}"/>
                </a:ext>
              </a:extLst>
            </p:cNvPr>
            <p:cNvSpPr/>
            <p:nvPr/>
          </p:nvSpPr>
          <p:spPr>
            <a:xfrm>
              <a:off x="6177589" y="4147791"/>
              <a:ext cx="2653422" cy="1066874"/>
            </a:xfrm>
            <a:prstGeom prst="roundRect">
              <a:avLst/>
            </a:prstGeom>
            <a:ln w="28575"/>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Ensure that performance measures and incentives  are appropriate and do not result in perverse incentives </a:t>
              </a:r>
            </a:p>
          </p:txBody>
        </p:sp>
        <p:cxnSp>
          <p:nvCxnSpPr>
            <p:cNvPr id="53" name="Straight Arrow Connector 52">
              <a:extLst>
                <a:ext uri="{FF2B5EF4-FFF2-40B4-BE49-F238E27FC236}">
                  <a16:creationId xmlns:a16="http://schemas.microsoft.com/office/drawing/2014/main" id="{65800645-1924-4340-A0A3-0E8F786B6E07}"/>
                </a:ext>
              </a:extLst>
            </p:cNvPr>
            <p:cNvCxnSpPr>
              <a:cxnSpLocks/>
              <a:stCxn id="16" idx="4"/>
              <a:endCxn id="23" idx="0"/>
            </p:cNvCxnSpPr>
            <p:nvPr/>
          </p:nvCxnSpPr>
          <p:spPr>
            <a:xfrm>
              <a:off x="7504300" y="3862624"/>
              <a:ext cx="0" cy="285167"/>
            </a:xfrm>
            <a:prstGeom prst="straightConnector1">
              <a:avLst/>
            </a:prstGeom>
            <a:ln w="9525"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grpSp>
      <p:cxnSp>
        <p:nvCxnSpPr>
          <p:cNvPr id="54" name="Straight Arrow Connector 53">
            <a:extLst>
              <a:ext uri="{FF2B5EF4-FFF2-40B4-BE49-F238E27FC236}">
                <a16:creationId xmlns:a16="http://schemas.microsoft.com/office/drawing/2014/main" id="{DDBEAAF4-C907-134C-A918-2188B7B1ED54}"/>
              </a:ext>
            </a:extLst>
          </p:cNvPr>
          <p:cNvCxnSpPr>
            <a:cxnSpLocks/>
            <a:stCxn id="57" idx="2"/>
            <a:endCxn id="82" idx="3"/>
          </p:cNvCxnSpPr>
          <p:nvPr/>
        </p:nvCxnSpPr>
        <p:spPr>
          <a:xfrm flipH="1">
            <a:off x="2184471" y="4450186"/>
            <a:ext cx="320657" cy="1"/>
          </a:xfrm>
          <a:prstGeom prst="straightConnector1">
            <a:avLst/>
          </a:prstGeom>
          <a:ln w="9525"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83" name="Straight Arrow Connector 82">
            <a:extLst>
              <a:ext uri="{FF2B5EF4-FFF2-40B4-BE49-F238E27FC236}">
                <a16:creationId xmlns:a16="http://schemas.microsoft.com/office/drawing/2014/main" id="{28BC119B-1885-AE42-B032-379754D28913}"/>
              </a:ext>
            </a:extLst>
          </p:cNvPr>
          <p:cNvCxnSpPr>
            <a:cxnSpLocks/>
            <a:stCxn id="15" idx="6"/>
            <a:endCxn id="28" idx="1"/>
          </p:cNvCxnSpPr>
          <p:nvPr/>
        </p:nvCxnSpPr>
        <p:spPr>
          <a:xfrm>
            <a:off x="5294093" y="1665681"/>
            <a:ext cx="708139" cy="11780"/>
          </a:xfrm>
          <a:prstGeom prst="straightConnector1">
            <a:avLst/>
          </a:prstGeom>
          <a:ln w="9525"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grpSp>
        <p:nvGrpSpPr>
          <p:cNvPr id="212" name="Group 211">
            <a:extLst>
              <a:ext uri="{FF2B5EF4-FFF2-40B4-BE49-F238E27FC236}">
                <a16:creationId xmlns:a16="http://schemas.microsoft.com/office/drawing/2014/main" id="{F856B2C0-B6A4-CE4C-8E8A-60DC6ACF472B}"/>
              </a:ext>
            </a:extLst>
          </p:cNvPr>
          <p:cNvGrpSpPr/>
          <p:nvPr/>
        </p:nvGrpSpPr>
        <p:grpSpPr>
          <a:xfrm>
            <a:off x="902621" y="201500"/>
            <a:ext cx="7566883" cy="614389"/>
            <a:chOff x="3247705" y="141242"/>
            <a:chExt cx="4550567" cy="614389"/>
          </a:xfrm>
        </p:grpSpPr>
        <p:sp>
          <p:nvSpPr>
            <p:cNvPr id="5" name="Rectangle 4">
              <a:extLst>
                <a:ext uri="{FF2B5EF4-FFF2-40B4-BE49-F238E27FC236}">
                  <a16:creationId xmlns:a16="http://schemas.microsoft.com/office/drawing/2014/main" id="{E5F042CE-3C1A-144F-BE72-AB256EFBACBC}"/>
                </a:ext>
              </a:extLst>
            </p:cNvPr>
            <p:cNvSpPr/>
            <p:nvPr/>
          </p:nvSpPr>
          <p:spPr>
            <a:xfrm>
              <a:off x="3247705" y="141242"/>
              <a:ext cx="4550567" cy="614389"/>
            </a:xfrm>
            <a:prstGeom prst="rect">
              <a:avLst/>
            </a:prstGeom>
            <a:solidFill>
              <a:srgbClr val="F0B148"/>
            </a:solidFill>
            <a:ln w="28575">
              <a:solidFill>
                <a:srgbClr val="F2B23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solidFill>
                    <a:schemeClr val="tx1"/>
                  </a:solidFill>
                </a:rPr>
                <a:t>        The Organization holds individuals accountable for their internal control responsibilities in the pursuit of objectives</a:t>
              </a:r>
            </a:p>
          </p:txBody>
        </p:sp>
        <p:sp>
          <p:nvSpPr>
            <p:cNvPr id="211" name="Oval 210">
              <a:extLst>
                <a:ext uri="{FF2B5EF4-FFF2-40B4-BE49-F238E27FC236}">
                  <a16:creationId xmlns:a16="http://schemas.microsoft.com/office/drawing/2014/main" id="{0D832497-AEB7-B846-A4B1-161873C24A7E}"/>
                </a:ext>
              </a:extLst>
            </p:cNvPr>
            <p:cNvSpPr/>
            <p:nvPr/>
          </p:nvSpPr>
          <p:spPr>
            <a:xfrm>
              <a:off x="3305120" y="222960"/>
              <a:ext cx="148028" cy="23781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5</a:t>
              </a:r>
            </a:p>
          </p:txBody>
        </p:sp>
      </p:grpSp>
      <p:sp>
        <p:nvSpPr>
          <p:cNvPr id="57" name="Oval 56">
            <a:extLst>
              <a:ext uri="{FF2B5EF4-FFF2-40B4-BE49-F238E27FC236}">
                <a16:creationId xmlns:a16="http://schemas.microsoft.com/office/drawing/2014/main" id="{2F0E7783-4104-5544-BD08-02EA357A6C38}"/>
              </a:ext>
            </a:extLst>
          </p:cNvPr>
          <p:cNvSpPr/>
          <p:nvPr/>
        </p:nvSpPr>
        <p:spPr>
          <a:xfrm>
            <a:off x="2505128" y="3794915"/>
            <a:ext cx="2540339" cy="1310541"/>
          </a:xfrm>
          <a:prstGeom prst="ellipse">
            <a:avLst/>
          </a:prstGeom>
          <a:gradFill flip="none" rotWithShape="1">
            <a:gsLst>
              <a:gs pos="0">
                <a:srgbClr val="9B55CE">
                  <a:tint val="66000"/>
                  <a:satMod val="160000"/>
                </a:srgbClr>
              </a:gs>
              <a:gs pos="47000">
                <a:srgbClr val="9B55CE">
                  <a:tint val="44500"/>
                  <a:satMod val="160000"/>
                </a:srgbClr>
              </a:gs>
              <a:gs pos="100000">
                <a:srgbClr val="9B55CE">
                  <a:tint val="23500"/>
                  <a:satMod val="160000"/>
                </a:srgbClr>
              </a:gs>
            </a:gsLst>
            <a:lin ang="0" scaled="1"/>
            <a:tileRect/>
          </a:gra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b="1" dirty="0">
                <a:solidFill>
                  <a:schemeClr val="tx1"/>
                </a:solidFill>
              </a:rPr>
              <a:t>PF 5.5 </a:t>
            </a:r>
            <a:r>
              <a:rPr lang="en-US" sz="1400" dirty="0">
                <a:solidFill>
                  <a:schemeClr val="tx1"/>
                </a:solidFill>
              </a:rPr>
              <a:t>E</a:t>
            </a:r>
            <a:r>
              <a:rPr lang="en-US" sz="1400" b="1" dirty="0">
                <a:solidFill>
                  <a:schemeClr val="tx1"/>
                </a:solidFill>
              </a:rPr>
              <a:t>valuates performance and rewards or disciplines individuals</a:t>
            </a:r>
          </a:p>
        </p:txBody>
      </p:sp>
      <p:sp>
        <p:nvSpPr>
          <p:cNvPr id="82" name="Rounded Rectangle 81">
            <a:extLst>
              <a:ext uri="{FF2B5EF4-FFF2-40B4-BE49-F238E27FC236}">
                <a16:creationId xmlns:a16="http://schemas.microsoft.com/office/drawing/2014/main" id="{54967107-4973-904D-A189-2C5A28BCC122}"/>
              </a:ext>
            </a:extLst>
          </p:cNvPr>
          <p:cNvSpPr/>
          <p:nvPr/>
        </p:nvSpPr>
        <p:spPr>
          <a:xfrm>
            <a:off x="246112" y="3904601"/>
            <a:ext cx="1938359" cy="1091171"/>
          </a:xfrm>
          <a:prstGeom prst="roundRect">
            <a:avLst/>
          </a:prstGeom>
          <a:ln w="28575"/>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t>Effective process for assessing individual performance in  line with objectives </a:t>
            </a:r>
          </a:p>
        </p:txBody>
      </p:sp>
    </p:spTree>
    <p:extLst>
      <p:ext uri="{BB962C8B-B14F-4D97-AF65-F5344CB8AC3E}">
        <p14:creationId xmlns:p14="http://schemas.microsoft.com/office/powerpoint/2010/main" val="10561623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44F1EDA-6E09-8749-831F-B0D0025B3FC4}"/>
              </a:ext>
            </a:extLst>
          </p:cNvPr>
          <p:cNvSpPr/>
          <p:nvPr/>
        </p:nvSpPr>
        <p:spPr>
          <a:xfrm>
            <a:off x="1424131" y="1218532"/>
            <a:ext cx="6139601" cy="549152"/>
          </a:xfrm>
          <a:prstGeom prst="rect">
            <a:avLst/>
          </a:prstGeom>
          <a:solidFill>
            <a:srgbClr val="6B74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RISK MANAGEMENT PRINCIPLES</a:t>
            </a:r>
          </a:p>
        </p:txBody>
      </p:sp>
      <p:grpSp>
        <p:nvGrpSpPr>
          <p:cNvPr id="15" name="Group 14">
            <a:extLst>
              <a:ext uri="{FF2B5EF4-FFF2-40B4-BE49-F238E27FC236}">
                <a16:creationId xmlns:a16="http://schemas.microsoft.com/office/drawing/2014/main" id="{E23A75FC-0770-F044-9A3D-F58C794AC942}"/>
              </a:ext>
            </a:extLst>
          </p:cNvPr>
          <p:cNvGrpSpPr/>
          <p:nvPr/>
        </p:nvGrpSpPr>
        <p:grpSpPr>
          <a:xfrm>
            <a:off x="1438784" y="3543161"/>
            <a:ext cx="6104274" cy="695077"/>
            <a:chOff x="1438784" y="3543161"/>
            <a:chExt cx="6104274" cy="695077"/>
          </a:xfrm>
        </p:grpSpPr>
        <p:sp>
          <p:nvSpPr>
            <p:cNvPr id="4" name="Rectangle 3">
              <a:extLst>
                <a:ext uri="{FF2B5EF4-FFF2-40B4-BE49-F238E27FC236}">
                  <a16:creationId xmlns:a16="http://schemas.microsoft.com/office/drawing/2014/main" id="{42643E14-279F-9D44-8800-C2C71F0AD5AA}"/>
                </a:ext>
              </a:extLst>
            </p:cNvPr>
            <p:cNvSpPr/>
            <p:nvPr/>
          </p:nvSpPr>
          <p:spPr>
            <a:xfrm>
              <a:off x="1536959" y="3651967"/>
              <a:ext cx="6006099" cy="586271"/>
            </a:xfrm>
            <a:prstGeom prst="rect">
              <a:avLst/>
            </a:prstGeom>
            <a:noFill/>
            <a:ln w="28575">
              <a:solidFill>
                <a:srgbClr val="6B74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The organization considers the potential for fraud in assessing risks to the achievement of objectives.</a:t>
              </a:r>
            </a:p>
          </p:txBody>
        </p:sp>
        <p:sp>
          <p:nvSpPr>
            <p:cNvPr id="5" name="Oval 4">
              <a:extLst>
                <a:ext uri="{FF2B5EF4-FFF2-40B4-BE49-F238E27FC236}">
                  <a16:creationId xmlns:a16="http://schemas.microsoft.com/office/drawing/2014/main" id="{8DE7C306-D2A6-924B-99B0-77C4E18A5330}"/>
                </a:ext>
              </a:extLst>
            </p:cNvPr>
            <p:cNvSpPr/>
            <p:nvPr/>
          </p:nvSpPr>
          <p:spPr>
            <a:xfrm>
              <a:off x="1438784" y="3543161"/>
              <a:ext cx="215567" cy="21556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8</a:t>
              </a:r>
            </a:p>
          </p:txBody>
        </p:sp>
      </p:grpSp>
      <p:grpSp>
        <p:nvGrpSpPr>
          <p:cNvPr id="16" name="Group 15">
            <a:extLst>
              <a:ext uri="{FF2B5EF4-FFF2-40B4-BE49-F238E27FC236}">
                <a16:creationId xmlns:a16="http://schemas.microsoft.com/office/drawing/2014/main" id="{CBFD052F-A04D-8F40-9F3C-2F0ED12B028C}"/>
              </a:ext>
            </a:extLst>
          </p:cNvPr>
          <p:cNvGrpSpPr/>
          <p:nvPr/>
        </p:nvGrpSpPr>
        <p:grpSpPr>
          <a:xfrm>
            <a:off x="1438784" y="4375846"/>
            <a:ext cx="6104274" cy="546136"/>
            <a:chOff x="1438784" y="4375846"/>
            <a:chExt cx="6104274" cy="546136"/>
          </a:xfrm>
        </p:grpSpPr>
        <p:sp>
          <p:nvSpPr>
            <p:cNvPr id="6" name="Rectangle 5">
              <a:extLst>
                <a:ext uri="{FF2B5EF4-FFF2-40B4-BE49-F238E27FC236}">
                  <a16:creationId xmlns:a16="http://schemas.microsoft.com/office/drawing/2014/main" id="{EB2ED765-F021-3B49-BA94-9DAA753AA84B}"/>
                </a:ext>
              </a:extLst>
            </p:cNvPr>
            <p:cNvSpPr/>
            <p:nvPr/>
          </p:nvSpPr>
          <p:spPr>
            <a:xfrm>
              <a:off x="1536960" y="4483630"/>
              <a:ext cx="6006098" cy="438352"/>
            </a:xfrm>
            <a:prstGeom prst="rect">
              <a:avLst/>
            </a:prstGeom>
            <a:noFill/>
            <a:ln w="28575">
              <a:solidFill>
                <a:srgbClr val="6B74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The organization identifies and assesses changes that could significantly impact the system of internal control</a:t>
              </a:r>
            </a:p>
          </p:txBody>
        </p:sp>
        <p:sp>
          <p:nvSpPr>
            <p:cNvPr id="7" name="Oval 6">
              <a:extLst>
                <a:ext uri="{FF2B5EF4-FFF2-40B4-BE49-F238E27FC236}">
                  <a16:creationId xmlns:a16="http://schemas.microsoft.com/office/drawing/2014/main" id="{7DE44570-1BB5-E445-9446-DB88C64AC8AD}"/>
                </a:ext>
              </a:extLst>
            </p:cNvPr>
            <p:cNvSpPr/>
            <p:nvPr/>
          </p:nvSpPr>
          <p:spPr>
            <a:xfrm>
              <a:off x="1438784" y="4375846"/>
              <a:ext cx="215567" cy="21556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9</a:t>
              </a:r>
            </a:p>
          </p:txBody>
        </p:sp>
      </p:grpSp>
      <p:grpSp>
        <p:nvGrpSpPr>
          <p:cNvPr id="14" name="Group 13">
            <a:extLst>
              <a:ext uri="{FF2B5EF4-FFF2-40B4-BE49-F238E27FC236}">
                <a16:creationId xmlns:a16="http://schemas.microsoft.com/office/drawing/2014/main" id="{5E1AD901-B5A6-0646-AE0D-138D5975F494}"/>
              </a:ext>
            </a:extLst>
          </p:cNvPr>
          <p:cNvGrpSpPr/>
          <p:nvPr/>
        </p:nvGrpSpPr>
        <p:grpSpPr>
          <a:xfrm>
            <a:off x="1424131" y="2595949"/>
            <a:ext cx="6090070" cy="861377"/>
            <a:chOff x="1461327" y="2606565"/>
            <a:chExt cx="6090070" cy="861377"/>
          </a:xfrm>
        </p:grpSpPr>
        <p:sp>
          <p:nvSpPr>
            <p:cNvPr id="8" name="Rectangle 7">
              <a:extLst>
                <a:ext uri="{FF2B5EF4-FFF2-40B4-BE49-F238E27FC236}">
                  <a16:creationId xmlns:a16="http://schemas.microsoft.com/office/drawing/2014/main" id="{175F4FD8-3673-6743-A4B3-0573A53C1069}"/>
                </a:ext>
              </a:extLst>
            </p:cNvPr>
            <p:cNvSpPr/>
            <p:nvPr/>
          </p:nvSpPr>
          <p:spPr>
            <a:xfrm>
              <a:off x="1545299" y="2697728"/>
              <a:ext cx="6006098" cy="770214"/>
            </a:xfrm>
            <a:prstGeom prst="rect">
              <a:avLst/>
            </a:prstGeom>
            <a:noFill/>
            <a:ln w="28575">
              <a:solidFill>
                <a:srgbClr val="6B74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The organization identifies risks to the achievement of its objectives across the organization and analyzes risks as a basis for determining how the risks should be managed. </a:t>
              </a:r>
            </a:p>
          </p:txBody>
        </p:sp>
        <p:sp>
          <p:nvSpPr>
            <p:cNvPr id="9" name="Oval 8">
              <a:extLst>
                <a:ext uri="{FF2B5EF4-FFF2-40B4-BE49-F238E27FC236}">
                  <a16:creationId xmlns:a16="http://schemas.microsoft.com/office/drawing/2014/main" id="{6D42C78C-EC36-234E-9C4A-FEB4A6B16AD9}"/>
                </a:ext>
              </a:extLst>
            </p:cNvPr>
            <p:cNvSpPr/>
            <p:nvPr/>
          </p:nvSpPr>
          <p:spPr>
            <a:xfrm>
              <a:off x="1461327" y="2606565"/>
              <a:ext cx="215567" cy="21556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7</a:t>
              </a:r>
            </a:p>
          </p:txBody>
        </p:sp>
      </p:grpSp>
      <p:grpSp>
        <p:nvGrpSpPr>
          <p:cNvPr id="13" name="Group 12">
            <a:extLst>
              <a:ext uri="{FF2B5EF4-FFF2-40B4-BE49-F238E27FC236}">
                <a16:creationId xmlns:a16="http://schemas.microsoft.com/office/drawing/2014/main" id="{89B3EC58-4D53-C642-8980-8C8BCD4237CF}"/>
              </a:ext>
            </a:extLst>
          </p:cNvPr>
          <p:cNvGrpSpPr/>
          <p:nvPr/>
        </p:nvGrpSpPr>
        <p:grpSpPr>
          <a:xfrm>
            <a:off x="1424131" y="1837110"/>
            <a:ext cx="6149018" cy="651603"/>
            <a:chOff x="1402379" y="1812339"/>
            <a:chExt cx="6149018" cy="651603"/>
          </a:xfrm>
        </p:grpSpPr>
        <p:sp>
          <p:nvSpPr>
            <p:cNvPr id="3" name="Rectangle 2">
              <a:extLst>
                <a:ext uri="{FF2B5EF4-FFF2-40B4-BE49-F238E27FC236}">
                  <a16:creationId xmlns:a16="http://schemas.microsoft.com/office/drawing/2014/main" id="{FDF8AFA2-AA04-B24D-902F-6B19715A5B2D}"/>
                </a:ext>
              </a:extLst>
            </p:cNvPr>
            <p:cNvSpPr/>
            <p:nvPr/>
          </p:nvSpPr>
          <p:spPr>
            <a:xfrm>
              <a:off x="1515984" y="1914790"/>
              <a:ext cx="6035413" cy="549152"/>
            </a:xfrm>
            <a:prstGeom prst="rect">
              <a:avLst/>
            </a:prstGeom>
            <a:noFill/>
            <a:ln w="28575">
              <a:solidFill>
                <a:srgbClr val="6B74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The organization specifies objectives with sufficient clarity to enable the identification and assessment of risks relating to objectives </a:t>
              </a:r>
            </a:p>
          </p:txBody>
        </p:sp>
        <p:sp>
          <p:nvSpPr>
            <p:cNvPr id="12" name="Oval 11">
              <a:extLst>
                <a:ext uri="{FF2B5EF4-FFF2-40B4-BE49-F238E27FC236}">
                  <a16:creationId xmlns:a16="http://schemas.microsoft.com/office/drawing/2014/main" id="{12CE9452-EA8B-FA42-99D7-0C2165B10A4F}"/>
                </a:ext>
              </a:extLst>
            </p:cNvPr>
            <p:cNvSpPr/>
            <p:nvPr/>
          </p:nvSpPr>
          <p:spPr>
            <a:xfrm>
              <a:off x="1402379" y="1812339"/>
              <a:ext cx="227211" cy="227211"/>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6</a:t>
              </a:r>
            </a:p>
          </p:txBody>
        </p:sp>
      </p:grpSp>
    </p:spTree>
    <p:extLst>
      <p:ext uri="{BB962C8B-B14F-4D97-AF65-F5344CB8AC3E}">
        <p14:creationId xmlns:p14="http://schemas.microsoft.com/office/powerpoint/2010/main" val="24806136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2363</TotalTime>
  <Words>4266</Words>
  <Application>Microsoft Macintosh PowerPoint</Application>
  <PresentationFormat>On-screen Show (4:3)</PresentationFormat>
  <Paragraphs>540</Paragraphs>
  <Slides>28</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Richard Maggs</dc:creator>
  <cp:lastModifiedBy>Microsoft Office User</cp:lastModifiedBy>
  <cp:revision>169</cp:revision>
  <dcterms:created xsi:type="dcterms:W3CDTF">2018-09-14T16:31:18Z</dcterms:created>
  <dcterms:modified xsi:type="dcterms:W3CDTF">2019-02-19T14:18:57Z</dcterms:modified>
</cp:coreProperties>
</file>