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256" r:id="rId2"/>
    <p:sldId id="260" r:id="rId3"/>
    <p:sldId id="261" r:id="rId4"/>
    <p:sldId id="262" r:id="rId5"/>
    <p:sldId id="264" r:id="rId6"/>
    <p:sldId id="265" r:id="rId7"/>
    <p:sldId id="263" r:id="rId8"/>
    <p:sldId id="266" r:id="rId9"/>
    <p:sldId id="267" r:id="rId10"/>
    <p:sldId id="268" r:id="rId11"/>
    <p:sldId id="275" r:id="rId12"/>
    <p:sldId id="276" r:id="rId13"/>
    <p:sldId id="270" r:id="rId14"/>
    <p:sldId id="27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D757"/>
    <a:srgbClr val="1D3A69"/>
    <a:srgbClr val="34F008"/>
    <a:srgbClr val="1D3F69"/>
    <a:srgbClr val="122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60A52-E0C1-413D-BA9F-A852ADA0BA2A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44FD-B2D5-460F-8570-5751757F48E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44FD-B2D5-460F-8570-5751757F48E0}" type="slidenum">
              <a:rPr lang="mk-MK" smtClean="0"/>
              <a:t>11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417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A7F0D1-1A4A-4705-BF87-D016FFD03FC5}" type="datetimeFigureOut">
              <a:rPr lang="mk-MK" smtClean="0"/>
              <a:t>12.03.2019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3" y="116632"/>
            <a:ext cx="3826224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116633"/>
            <a:ext cx="3017707" cy="36003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520940" cy="172819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122C74"/>
                </a:solidFill>
              </a:rPr>
              <a:t>Internal Audit in the Public Sector in North </a:t>
            </a:r>
            <a:r>
              <a:rPr lang="en-US" sz="3200" b="1" dirty="0" smtClean="0">
                <a:solidFill>
                  <a:srgbClr val="122C74"/>
                </a:solidFill>
              </a:rPr>
              <a:t>Macedonia</a:t>
            </a:r>
            <a:r>
              <a:rPr lang="en-US" b="1" dirty="0" smtClean="0">
                <a:solidFill>
                  <a:srgbClr val="122C74"/>
                </a:solidFill>
              </a:rPr>
              <a:t/>
            </a:r>
            <a:br>
              <a:rPr lang="en-US" b="1" dirty="0" smtClean="0">
                <a:solidFill>
                  <a:srgbClr val="122C74"/>
                </a:solidFill>
              </a:rPr>
            </a:br>
            <a:r>
              <a:rPr lang="en-US" sz="2400" b="1" i="1" dirty="0" smtClean="0">
                <a:solidFill>
                  <a:srgbClr val="122C74"/>
                </a:solidFill>
              </a:rPr>
              <a:t>- First steps, </a:t>
            </a:r>
            <a:r>
              <a:rPr lang="en-US" sz="2400" b="1" i="1" dirty="0" err="1" smtClean="0">
                <a:solidFill>
                  <a:srgbClr val="122C74"/>
                </a:solidFill>
              </a:rPr>
              <a:t>achivments</a:t>
            </a:r>
            <a:r>
              <a:rPr lang="en-US" sz="2400" b="1" i="1" dirty="0" smtClean="0">
                <a:solidFill>
                  <a:srgbClr val="122C74"/>
                </a:solidFill>
              </a:rPr>
              <a:t> and further </a:t>
            </a:r>
            <a:r>
              <a:rPr lang="en-US" sz="2400" b="1" i="1" dirty="0" err="1" smtClean="0">
                <a:solidFill>
                  <a:srgbClr val="122C74"/>
                </a:solidFill>
              </a:rPr>
              <a:t>chellenges</a:t>
            </a:r>
            <a:r>
              <a:rPr lang="en-US" sz="2400" b="1" i="1" dirty="0" smtClean="0">
                <a:solidFill>
                  <a:srgbClr val="122C74"/>
                </a:solidFill>
              </a:rPr>
              <a:t> - </a:t>
            </a:r>
            <a:endParaRPr lang="mk-MK" sz="2400" b="1" i="1" dirty="0">
              <a:solidFill>
                <a:srgbClr val="122C7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501008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Mite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Mitevski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Head of Central Harmonization Unit for Internal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Audit,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 Internal Financial Control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Department,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Ministry of Finance, Republic of North Macedonia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April 9, 2019</a:t>
            </a:r>
            <a:endParaRPr lang="mk-MK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628800"/>
            <a:ext cx="3312368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D3A69"/>
                </a:solidFill>
              </a:rPr>
              <a:t>Strategic Plan for Internal Audit</a:t>
            </a:r>
            <a:r>
              <a:rPr lang="en-US" dirty="0"/>
              <a:t> </a:t>
            </a:r>
            <a:endParaRPr lang="mk-MK" dirty="0"/>
          </a:p>
        </p:txBody>
      </p:sp>
      <p:sp>
        <p:nvSpPr>
          <p:cNvPr id="3" name="Rectangle 2"/>
          <p:cNvSpPr/>
          <p:nvPr/>
        </p:nvSpPr>
        <p:spPr>
          <a:xfrm>
            <a:off x="5861515" y="2204864"/>
            <a:ext cx="3168352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BASED ON RISK ASSESSMENT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3212976"/>
            <a:ext cx="3312368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Annual Audit Plan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0" name="Straight Arrow Connector 9"/>
          <p:cNvCxnSpPr>
            <a:stCxn id="3" idx="1"/>
            <a:endCxn id="2" idx="3"/>
          </p:cNvCxnSpPr>
          <p:nvPr/>
        </p:nvCxnSpPr>
        <p:spPr>
          <a:xfrm flipH="1" flipV="1">
            <a:off x="3923928" y="1988840"/>
            <a:ext cx="1937587" cy="72008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8" idx="3"/>
          </p:cNvCxnSpPr>
          <p:nvPr/>
        </p:nvCxnSpPr>
        <p:spPr>
          <a:xfrm flipH="1">
            <a:off x="3923928" y="2708920"/>
            <a:ext cx="1937587" cy="8640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298314" y="4221088"/>
            <a:ext cx="4617493" cy="2088232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Financial audit;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Compliance audit (regularity);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Audit on the internal control systems;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Performance audit (execution) ; and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 smtClean="0">
                <a:solidFill>
                  <a:srgbClr val="1D3A69"/>
                </a:solidFill>
              </a:rPr>
              <a:t>IT audit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92859" y="3851756"/>
            <a:ext cx="3266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fontAlgn="base"/>
            <a:r>
              <a:rPr lang="mk-MK" b="1" dirty="0" smtClean="0">
                <a:solidFill>
                  <a:srgbClr val="1D3A69"/>
                </a:solidFill>
              </a:rPr>
              <a:t>TYPES OF INTERNAL AUDIT</a:t>
            </a:r>
            <a:endParaRPr lang="mk-MK" dirty="0">
              <a:solidFill>
                <a:srgbClr val="1D3A69"/>
              </a:solidFill>
            </a:endParaRPr>
          </a:p>
        </p:txBody>
      </p:sp>
      <p:cxnSp>
        <p:nvCxnSpPr>
          <p:cNvPr id="11" name="Straight Arrow Connector 10"/>
          <p:cNvCxnSpPr>
            <a:stCxn id="2" idx="2"/>
            <a:endCxn id="8" idx="0"/>
          </p:cNvCxnSpPr>
          <p:nvPr/>
        </p:nvCxnSpPr>
        <p:spPr>
          <a:xfrm>
            <a:off x="2267744" y="2348880"/>
            <a:ext cx="0" cy="864096"/>
          </a:xfrm>
          <a:prstGeom prst="straightConnector1">
            <a:avLst/>
          </a:prstGeom>
          <a:ln w="4445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3808" y="1115452"/>
            <a:ext cx="316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Strategic  and Annual </a:t>
            </a:r>
            <a:r>
              <a:rPr lang="en-US" b="1" dirty="0">
                <a:solidFill>
                  <a:srgbClr val="1D3A69"/>
                </a:solidFill>
              </a:rPr>
              <a:t>Planning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843808" y="1043444"/>
            <a:ext cx="339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INDIVIDUAL AUDIT ENGAGEMENT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713" y="1844824"/>
            <a:ext cx="1809999" cy="57626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LETTER OF AUTHORIZATION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1376919"/>
            <a:ext cx="6624736" cy="32388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PHASE OF PREPARATION AND PLANNING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1851903"/>
            <a:ext cx="3168352" cy="4969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PRELIMINARY RESEARCH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2806" y="1844824"/>
            <a:ext cx="294569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INITIAL MEETING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3527" y="632149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3" name="Straight Arrow Connector 22"/>
          <p:cNvCxnSpPr>
            <a:stCxn id="7" idx="3"/>
          </p:cNvCxnSpPr>
          <p:nvPr/>
        </p:nvCxnSpPr>
        <p:spPr>
          <a:xfrm>
            <a:off x="1979712" y="2132958"/>
            <a:ext cx="504056" cy="3539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08900" y="2355746"/>
            <a:ext cx="3168352" cy="4524315"/>
          </a:xfrm>
          <a:prstGeom prst="rect">
            <a:avLst/>
          </a:prstGeom>
          <a:solidFill>
            <a:schemeClr val="accent3">
              <a:lumMod val="9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Review </a:t>
            </a:r>
            <a:r>
              <a:rPr lang="en-US" dirty="0">
                <a:solidFill>
                  <a:srgbClr val="0000CC"/>
                </a:solidFill>
              </a:rPr>
              <a:t>of the </a:t>
            </a:r>
            <a:r>
              <a:rPr lang="en-US" dirty="0" smtClean="0">
                <a:solidFill>
                  <a:srgbClr val="0000CC"/>
                </a:solidFill>
              </a:rPr>
              <a:t>permanent audit </a:t>
            </a:r>
            <a:r>
              <a:rPr lang="en-US" dirty="0">
                <a:solidFill>
                  <a:srgbClr val="0000CC"/>
                </a:solidFill>
              </a:rPr>
              <a:t>dossier and the reports from </a:t>
            </a:r>
            <a:r>
              <a:rPr lang="en-US" dirty="0" smtClean="0">
                <a:solidFill>
                  <a:srgbClr val="0000CC"/>
                </a:solidFill>
              </a:rPr>
              <a:t>previous Audits</a:t>
            </a:r>
          </a:p>
          <a:p>
            <a:endParaRPr lang="en-US" dirty="0" smtClean="0">
              <a:solidFill>
                <a:srgbClr val="0000CC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Review </a:t>
            </a:r>
            <a:r>
              <a:rPr lang="en-US" dirty="0">
                <a:solidFill>
                  <a:srgbClr val="0000CC"/>
                </a:solidFill>
              </a:rPr>
              <a:t>of strategic and operational plans and </a:t>
            </a:r>
            <a:r>
              <a:rPr lang="en-US" dirty="0" smtClean="0">
                <a:solidFill>
                  <a:srgbClr val="0000CC"/>
                </a:solidFill>
              </a:rPr>
              <a:t>organograms;</a:t>
            </a:r>
          </a:p>
          <a:p>
            <a:endParaRPr lang="en-US" dirty="0">
              <a:solidFill>
                <a:srgbClr val="0000CC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Review </a:t>
            </a:r>
            <a:r>
              <a:rPr lang="en-US" dirty="0">
                <a:solidFill>
                  <a:srgbClr val="0000CC"/>
                </a:solidFill>
              </a:rPr>
              <a:t>of the budget 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Initial </a:t>
            </a:r>
            <a:r>
              <a:rPr lang="en-US" dirty="0">
                <a:solidFill>
                  <a:srgbClr val="0000CC"/>
                </a:solidFill>
              </a:rPr>
              <a:t>discussions with the heads </a:t>
            </a:r>
            <a:r>
              <a:rPr lang="en-US" dirty="0" smtClean="0">
                <a:solidFill>
                  <a:srgbClr val="0000CC"/>
                </a:solidFill>
              </a:rPr>
              <a:t>of </a:t>
            </a:r>
            <a:r>
              <a:rPr lang="en-US" dirty="0">
                <a:solidFill>
                  <a:srgbClr val="0000CC"/>
                </a:solidFill>
              </a:rPr>
              <a:t>the audited </a:t>
            </a:r>
            <a:r>
              <a:rPr lang="en-US" dirty="0" smtClean="0">
                <a:solidFill>
                  <a:srgbClr val="0000CC"/>
                </a:solidFill>
              </a:rPr>
              <a:t>area;</a:t>
            </a:r>
          </a:p>
          <a:p>
            <a:endParaRPr lang="en-US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Review </a:t>
            </a:r>
            <a:r>
              <a:rPr lang="en-US" dirty="0">
                <a:solidFill>
                  <a:srgbClr val="0000CC"/>
                </a:solidFill>
              </a:rPr>
              <a:t>of the relevant legal, secondary, internal and other acts.</a:t>
            </a:r>
            <a:endParaRPr lang="mk-MK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2806" y="2348880"/>
            <a:ext cx="2945698" cy="341632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presents </a:t>
            </a:r>
            <a:r>
              <a:rPr lang="en-US" dirty="0">
                <a:solidFill>
                  <a:srgbClr val="0000CC"/>
                </a:solidFill>
              </a:rPr>
              <a:t>the audit team</a:t>
            </a:r>
            <a:r>
              <a:rPr lang="en-US" dirty="0" smtClean="0">
                <a:solidFill>
                  <a:srgbClr val="0000CC"/>
                </a:solidFill>
              </a:rPr>
              <a:t>;</a:t>
            </a:r>
            <a:endParaRPr lang="mk-MK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shows </a:t>
            </a:r>
            <a:r>
              <a:rPr lang="en-US" dirty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0000CC"/>
                </a:solidFill>
              </a:rPr>
              <a:t>audit</a:t>
            </a:r>
            <a:r>
              <a:rPr lang="mk-MK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objective </a:t>
            </a:r>
            <a:r>
              <a:rPr lang="en-US" dirty="0">
                <a:solidFill>
                  <a:srgbClr val="0000CC"/>
                </a:solidFill>
              </a:rPr>
              <a:t>and gives short overview of the</a:t>
            </a:r>
            <a:r>
              <a:rPr lang="mk-MK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approach</a:t>
            </a:r>
            <a:r>
              <a:rPr lang="en-US" dirty="0" smtClean="0">
                <a:solidFill>
                  <a:srgbClr val="0000CC"/>
                </a:solidFill>
              </a:rPr>
              <a:t>;</a:t>
            </a:r>
            <a:endParaRPr lang="mk-MK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questionnaire </a:t>
            </a:r>
            <a:r>
              <a:rPr lang="en-US" dirty="0">
                <a:solidFill>
                  <a:srgbClr val="0000CC"/>
                </a:solidFill>
              </a:rPr>
              <a:t>for the initial meeting; </a:t>
            </a:r>
            <a:endParaRPr lang="mk-MK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list </a:t>
            </a:r>
            <a:r>
              <a:rPr lang="en-US" dirty="0">
                <a:solidFill>
                  <a:srgbClr val="0000CC"/>
                </a:solidFill>
              </a:rPr>
              <a:t>of documents that should be submitted by the</a:t>
            </a:r>
            <a:r>
              <a:rPr lang="mk-MK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audited entity.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62805" y="5734355"/>
            <a:ext cx="294569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en-US" dirty="0" smtClean="0">
                <a:solidFill>
                  <a:srgbClr val="0000CC"/>
                </a:solidFill>
              </a:rPr>
              <a:t>opy </a:t>
            </a:r>
            <a:r>
              <a:rPr lang="en-US" dirty="0">
                <a:solidFill>
                  <a:srgbClr val="0000CC"/>
                </a:solidFill>
              </a:rPr>
              <a:t>of the Charter for Internal Audit is delivered at the auditee representatives</a:t>
            </a:r>
            <a:endParaRPr lang="mk-MK" dirty="0">
              <a:solidFill>
                <a:srgbClr val="0000CC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652120" y="2129317"/>
            <a:ext cx="504056" cy="7180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0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26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43808" y="1124744"/>
            <a:ext cx="339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INDIVIDUAL AUDIT ENGAGEMENT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711" y="1916832"/>
            <a:ext cx="4105275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AUDIT PLAN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19667" y="1916832"/>
            <a:ext cx="4410200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AUDIT PROGRAM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7624" y="1448927"/>
            <a:ext cx="6624736" cy="32388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PHASE OF PREPARATION AND PLANNING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20" name="Straight Arrow Connector 19"/>
          <p:cNvCxnSpPr>
            <a:stCxn id="14" idx="3"/>
            <a:endCxn id="15" idx="1"/>
          </p:cNvCxnSpPr>
          <p:nvPr/>
        </p:nvCxnSpPr>
        <p:spPr>
          <a:xfrm>
            <a:off x="4274986" y="2168860"/>
            <a:ext cx="344681" cy="0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8037" y="2460952"/>
            <a:ext cx="4105275" cy="3416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KEY POINTS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General data for the audit;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Short description of the </a:t>
            </a:r>
            <a:r>
              <a:rPr lang="en-US" dirty="0" smtClean="0">
                <a:solidFill>
                  <a:srgbClr val="0000CC"/>
                </a:solidFill>
              </a:rPr>
              <a:t>system/process;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Audit objectives, Scope of audit and priorities;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Approach </a:t>
            </a:r>
            <a:r>
              <a:rPr lang="en-US" dirty="0">
                <a:solidFill>
                  <a:srgbClr val="0000CC"/>
                </a:solidFill>
              </a:rPr>
              <a:t>and audit </a:t>
            </a:r>
            <a:r>
              <a:rPr lang="en-US" dirty="0" smtClean="0">
                <a:solidFill>
                  <a:srgbClr val="0000CC"/>
                </a:solidFill>
              </a:rPr>
              <a:t>techniques and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Scheduled dates for completion</a:t>
            </a:r>
            <a:endParaRPr lang="mk-MK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2114" y="2440403"/>
            <a:ext cx="4410199" cy="42473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mk-MK"/>
            </a:defPPr>
            <a:lvl1pPr algn="ctr">
              <a:defRPr b="1">
                <a:solidFill>
                  <a:srgbClr val="0000CC"/>
                </a:solidFill>
              </a:defRPr>
            </a:lvl1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0" dirty="0" smtClean="0"/>
              <a:t> Objectives </a:t>
            </a:r>
            <a:r>
              <a:rPr lang="en-US" b="0" dirty="0"/>
              <a:t>of the </a:t>
            </a:r>
            <a:r>
              <a:rPr lang="en-US" b="0" dirty="0" smtClean="0"/>
              <a:t>system/process/activity;</a:t>
            </a:r>
            <a:endParaRPr lang="en-US" b="0" dirty="0"/>
          </a:p>
          <a:p>
            <a:endParaRPr lang="mk-MK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b="0" dirty="0" smtClean="0"/>
              <a:t>Control objectives;</a:t>
            </a:r>
          </a:p>
          <a:p>
            <a:pPr algn="l"/>
            <a:endParaRPr lang="en-US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b="0" dirty="0" smtClean="0"/>
              <a:t>Risks;</a:t>
            </a:r>
          </a:p>
          <a:p>
            <a:pPr algn="l"/>
            <a:endParaRPr lang="en-US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en-US" b="0" dirty="0" smtClean="0"/>
              <a:t> Identified controls;</a:t>
            </a:r>
          </a:p>
          <a:p>
            <a:pPr algn="l"/>
            <a:endParaRPr lang="en-US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en-US" b="0" dirty="0" smtClean="0"/>
              <a:t> Evaluation </a:t>
            </a:r>
            <a:r>
              <a:rPr lang="en-US" b="0" dirty="0"/>
              <a:t>of identified controls </a:t>
            </a:r>
            <a:r>
              <a:rPr lang="en-US" b="0" dirty="0" smtClean="0"/>
              <a:t>vs risks;</a:t>
            </a:r>
          </a:p>
          <a:p>
            <a:pPr algn="l"/>
            <a:endParaRPr lang="en-US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b="0" dirty="0" smtClean="0"/>
              <a:t>Compliance and </a:t>
            </a:r>
            <a:r>
              <a:rPr lang="en-US" b="0" dirty="0"/>
              <a:t>content </a:t>
            </a:r>
            <a:r>
              <a:rPr lang="en-US" b="0" dirty="0" smtClean="0"/>
              <a:t>tests;</a:t>
            </a:r>
          </a:p>
          <a:p>
            <a:pPr algn="l"/>
            <a:endParaRPr lang="en-US" b="0" dirty="0" smtClean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b="0" dirty="0" smtClean="0"/>
              <a:t>Working </a:t>
            </a:r>
            <a:r>
              <a:rPr lang="en-US" b="0" dirty="0"/>
              <a:t>document </a:t>
            </a:r>
            <a:r>
              <a:rPr lang="en-US" b="0" dirty="0" smtClean="0"/>
              <a:t>and</a:t>
            </a:r>
          </a:p>
          <a:p>
            <a:pPr algn="l"/>
            <a:endParaRPr lang="en-US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/>
              <a:t>C</a:t>
            </a:r>
            <a:r>
              <a:rPr lang="en-US" b="0" dirty="0" smtClean="0"/>
              <a:t>onclusion/comment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603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758515" y="1103521"/>
            <a:ext cx="339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INDIVIDUAL AUDIT ENGAGEMENT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4008" y="1628800"/>
            <a:ext cx="2598788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  <a:latin typeface="ArialMT"/>
              </a:rPr>
              <a:t>COLLECTING OF EVIDENCE</a:t>
            </a:r>
            <a:endParaRPr lang="mk-MK" sz="1400" b="1" dirty="0">
              <a:solidFill>
                <a:srgbClr val="7030A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5756" y="2420888"/>
            <a:ext cx="2661210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ctr"/>
            <a:r>
              <a:rPr lang="en-US" i="1" dirty="0"/>
              <a:t>MOST </a:t>
            </a:r>
            <a:r>
              <a:rPr lang="en-US" i="1" dirty="0" smtClean="0"/>
              <a:t>USED METHODS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2103237"/>
            <a:ext cx="1800200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ctr"/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7888" y="2411014"/>
            <a:ext cx="3141980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just"/>
            <a:r>
              <a:rPr lang="en-US" dirty="0" smtClean="0"/>
              <a:t>DETERMINING THE SAMPLE SIZE</a:t>
            </a:r>
            <a:endParaRPr 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3025756" y="2749565"/>
            <a:ext cx="2661210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”</a:t>
            </a:r>
            <a:r>
              <a:rPr lang="en-US" b="1" dirty="0" smtClean="0">
                <a:solidFill>
                  <a:srgbClr val="7030A0"/>
                </a:solidFill>
              </a:rPr>
              <a:t>judgement sampling”;</a:t>
            </a: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Simple Random Sampling;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Interval selection;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Stratified Random Sampling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Computer sampling</a:t>
            </a:r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008"/>
            <a:ext cx="3025756" cy="325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Box 1026"/>
          <p:cNvSpPr txBox="1"/>
          <p:nvPr/>
        </p:nvSpPr>
        <p:spPr>
          <a:xfrm>
            <a:off x="1235849" y="2574776"/>
            <a:ext cx="155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WORK</a:t>
            </a:r>
            <a:endParaRPr lang="mk-MK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7887" y="2718791"/>
            <a:ext cx="31419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Population </a:t>
            </a:r>
            <a:r>
              <a:rPr lang="en-US" b="1" dirty="0" smtClean="0">
                <a:solidFill>
                  <a:srgbClr val="7030A0"/>
                </a:solidFill>
              </a:rPr>
              <a:t>size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Population variability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5" grpId="0" animBg="1"/>
      <p:bldP spid="16" grpId="0" animBg="1"/>
      <p:bldP spid="1024" grpId="0" animBg="1"/>
      <p:bldP spid="1027" grpId="0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58515" y="1103521"/>
            <a:ext cx="339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INDIVIDUAL AUDIT ENGAGEMENT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3229" y="1582008"/>
            <a:ext cx="2088232" cy="344709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  <a:latin typeface="ArialMT"/>
              </a:rPr>
              <a:t>AUDIT METHODS</a:t>
            </a:r>
          </a:p>
          <a:p>
            <a:endParaRPr lang="en-US" sz="1400" b="1" dirty="0">
              <a:solidFill>
                <a:srgbClr val="7030A0"/>
              </a:solidFill>
              <a:latin typeface="ArialM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observation;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confirmation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verification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researching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analysis</a:t>
            </a:r>
            <a:r>
              <a:rPr lang="en-US" dirty="0">
                <a:solidFill>
                  <a:srgbClr val="7030A0"/>
                </a:solidFill>
              </a:rPr>
              <a:t>; and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evaluation</a:t>
            </a:r>
            <a:endParaRPr lang="en-US" b="1" dirty="0" smtClean="0">
              <a:solidFill>
                <a:srgbClr val="7030A0"/>
              </a:solidFill>
              <a:latin typeface="ArialMT"/>
            </a:endParaRPr>
          </a:p>
          <a:p>
            <a:endParaRPr lang="en-US" sz="1400" b="1" dirty="0">
              <a:solidFill>
                <a:srgbClr val="7030A0"/>
              </a:solidFill>
              <a:latin typeface="ArialMT"/>
            </a:endParaRPr>
          </a:p>
          <a:p>
            <a:endParaRPr lang="mk-MK" sz="14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645" y="1582008"/>
            <a:ext cx="2724464" cy="313932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Compliance tests</a:t>
            </a:r>
          </a:p>
          <a:p>
            <a:r>
              <a:rPr lang="en-US" dirty="0">
                <a:solidFill>
                  <a:srgbClr val="7030A0"/>
                </a:solidFill>
              </a:rPr>
              <a:t>(documented </a:t>
            </a:r>
            <a:r>
              <a:rPr lang="en-US" dirty="0" smtClean="0">
                <a:solidFill>
                  <a:srgbClr val="7030A0"/>
                </a:solidFill>
              </a:rPr>
              <a:t>check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whether the </a:t>
            </a:r>
            <a:r>
              <a:rPr lang="en-US" dirty="0">
                <a:solidFill>
                  <a:srgbClr val="7030A0"/>
                </a:solidFill>
              </a:rPr>
              <a:t>established</a:t>
            </a:r>
          </a:p>
          <a:p>
            <a:r>
              <a:rPr lang="en-US" dirty="0">
                <a:solidFill>
                  <a:srgbClr val="7030A0"/>
                </a:solidFill>
              </a:rPr>
              <a:t>controls are adequate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and </a:t>
            </a:r>
            <a:r>
              <a:rPr lang="en-US" dirty="0">
                <a:solidFill>
                  <a:srgbClr val="7030A0"/>
                </a:solidFill>
              </a:rPr>
              <a:t>functioning properly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Content tests</a:t>
            </a:r>
          </a:p>
          <a:p>
            <a:r>
              <a:rPr lang="en-US" dirty="0">
                <a:solidFill>
                  <a:srgbClr val="7030A0"/>
                </a:solidFill>
              </a:rPr>
              <a:t>(check whether the not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functioning </a:t>
            </a:r>
            <a:r>
              <a:rPr lang="en-US" dirty="0">
                <a:solidFill>
                  <a:srgbClr val="7030A0"/>
                </a:solidFill>
              </a:rPr>
              <a:t>of the controls</a:t>
            </a:r>
          </a:p>
          <a:p>
            <a:r>
              <a:rPr lang="en-US" dirty="0">
                <a:solidFill>
                  <a:srgbClr val="7030A0"/>
                </a:solidFill>
              </a:rPr>
              <a:t>brought to error/loss)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mk-MK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645" y="5055473"/>
            <a:ext cx="2582409" cy="9233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Test </a:t>
            </a:r>
            <a:r>
              <a:rPr lang="en-US" b="1" dirty="0" smtClean="0">
                <a:solidFill>
                  <a:srgbClr val="7030A0"/>
                </a:solidFill>
              </a:rPr>
              <a:t>record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Record of Audit Findings</a:t>
            </a:r>
            <a:endParaRPr lang="mk-MK" b="1" dirty="0">
              <a:solidFill>
                <a:srgbClr val="7030A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008"/>
            <a:ext cx="3025756" cy="325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35849" y="2574776"/>
            <a:ext cx="155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WORK</a:t>
            </a:r>
            <a:endParaRPr lang="mk-MK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91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203848" y="1187460"/>
            <a:ext cx="339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D3A69"/>
                </a:solidFill>
              </a:rPr>
              <a:t>INDIVIDUAL AUDIT ENGAGEMENT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628800"/>
            <a:ext cx="7992888" cy="36004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REPORTING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204864"/>
            <a:ext cx="1682797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DRAFT REPORT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16216" y="2205743"/>
            <a:ext cx="1682797" cy="648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FINAL REPORT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3" y="2205743"/>
            <a:ext cx="201622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INTERIM REPORT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3" y="3006215"/>
            <a:ext cx="2016224" cy="4227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ACTION PLAN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4149080"/>
            <a:ext cx="7992888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1D3A69"/>
                </a:solidFill>
              </a:rPr>
              <a:t>PERMANENT AND CURRENT AUDIT </a:t>
            </a:r>
            <a:r>
              <a:rPr lang="fr-FR" b="1" dirty="0" smtClean="0">
                <a:solidFill>
                  <a:srgbClr val="1D3A69"/>
                </a:solidFill>
              </a:rPr>
              <a:t>FILE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11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394879" y="1702566"/>
            <a:ext cx="2088232" cy="86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D3A69"/>
                </a:solidFill>
              </a:rPr>
              <a:t>FOLLOW UP</a:t>
            </a:r>
          </a:p>
          <a:p>
            <a:pPr algn="ctr"/>
            <a:r>
              <a:rPr lang="en-US" b="1" dirty="0" smtClean="0">
                <a:solidFill>
                  <a:srgbClr val="1D3A69"/>
                </a:solidFill>
              </a:rPr>
              <a:t>ACTIVITY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2120" y="1665717"/>
            <a:ext cx="3024336" cy="13312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1D3A69"/>
                </a:solidFill>
              </a:rPr>
              <a:t>REPORT FOR PERFORMED AUDITS </a:t>
            </a:r>
            <a:endParaRPr lang="mk-MK" b="1" dirty="0">
              <a:solidFill>
                <a:srgbClr val="1D3A69"/>
              </a:solidFill>
            </a:endParaRPr>
          </a:p>
          <a:p>
            <a:pPr algn="ctr"/>
            <a:r>
              <a:rPr lang="en-GB" b="1" dirty="0">
                <a:solidFill>
                  <a:srgbClr val="1D3A69"/>
                </a:solidFill>
              </a:rPr>
              <a:t>OF THE INTERNAL AUDIT 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4879" y="3213044"/>
            <a:ext cx="2088232" cy="86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QUARTERLY REPORT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0" name="Straight Arrow Connector 9"/>
          <p:cNvCxnSpPr>
            <a:stCxn id="2" idx="2"/>
            <a:endCxn id="9" idx="0"/>
          </p:cNvCxnSpPr>
          <p:nvPr/>
        </p:nvCxnSpPr>
        <p:spPr>
          <a:xfrm>
            <a:off x="2438995" y="2564904"/>
            <a:ext cx="0" cy="648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52120" y="2996952"/>
            <a:ext cx="3024336" cy="17281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1D3A69"/>
                </a:solidFill>
              </a:rPr>
              <a:t>RULEBOOK</a:t>
            </a:r>
            <a:endParaRPr lang="mk-MK" sz="1400" dirty="0">
              <a:solidFill>
                <a:srgbClr val="1D3A69"/>
              </a:solidFill>
            </a:endParaRPr>
          </a:p>
          <a:p>
            <a:r>
              <a:rPr lang="en-US" sz="1400" b="1" dirty="0">
                <a:solidFill>
                  <a:srgbClr val="1D3A69"/>
                </a:solidFill>
              </a:rPr>
              <a:t>FOR THE FORM AND CONTENT OF THE REPORTS </a:t>
            </a:r>
            <a:r>
              <a:rPr lang="en-US" sz="1400" b="1" dirty="0" smtClean="0">
                <a:solidFill>
                  <a:srgbClr val="1D3A69"/>
                </a:solidFill>
              </a:rPr>
              <a:t> AND </a:t>
            </a:r>
            <a:r>
              <a:rPr lang="en-US" sz="1400" b="1" dirty="0">
                <a:solidFill>
                  <a:srgbClr val="1D3A69"/>
                </a:solidFill>
              </a:rPr>
              <a:t>THE </a:t>
            </a:r>
            <a:r>
              <a:rPr lang="en-US" sz="1400" b="1" dirty="0" smtClean="0">
                <a:solidFill>
                  <a:srgbClr val="1D3A69"/>
                </a:solidFill>
              </a:rPr>
              <a:t> STATEMENT </a:t>
            </a:r>
            <a:r>
              <a:rPr lang="en-US" sz="1400" b="1" dirty="0">
                <a:solidFill>
                  <a:srgbClr val="1D3A69"/>
                </a:solidFill>
              </a:rPr>
              <a:t>FOR THE QUALITY AND THE CONDITION OF THE INTERNAL CONTROLS FROM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r>
              <a:rPr lang="en-US" sz="1400" b="1" dirty="0" smtClean="0">
                <a:solidFill>
                  <a:srgbClr val="1D3A69"/>
                </a:solidFill>
              </a:rPr>
              <a:t>THE </a:t>
            </a:r>
            <a:r>
              <a:rPr lang="en-US" sz="1400" b="1" dirty="0">
                <a:solidFill>
                  <a:srgbClr val="1D3A69"/>
                </a:solidFill>
              </a:rPr>
              <a:t>ANNUAL FINANCIAL REPORT</a:t>
            </a:r>
            <a:endParaRPr lang="mk-MK" sz="1400" b="1" dirty="0"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00129" y="1103521"/>
            <a:ext cx="2684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D3A69"/>
                </a:solidFill>
              </a:rPr>
              <a:t>HORIZONTAL ISSUES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Audit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0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317073" cy="270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2290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Further challenges (around tables work)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556792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1D3A69"/>
                </a:solidFill>
              </a:rPr>
              <a:t>PROCESS OF REORGANIZATION OF THE INTERNAL AUDIT </a:t>
            </a:r>
            <a:r>
              <a:rPr lang="en-US" b="1" dirty="0" smtClean="0">
                <a:solidFill>
                  <a:srgbClr val="1D3A69"/>
                </a:solidFill>
              </a:rPr>
              <a:t>UNITS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1D3A69"/>
                </a:solidFill>
              </a:rPr>
              <a:t>IMPLEMENTATION OF NATIONAL CERTIFICATION OF INTERNAL </a:t>
            </a:r>
            <a:r>
              <a:rPr lang="en-GB" b="1" dirty="0" smtClean="0">
                <a:solidFill>
                  <a:srgbClr val="1D3A69"/>
                </a:solidFill>
              </a:rPr>
              <a:t>AUDITORS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 smtClean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1D3A69"/>
                </a:solidFill>
              </a:rPr>
              <a:t>QUALITY  ASSURANCE  AND  IMPROVEMENT  PROGRAM (QAIP)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764704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mk-MK" b="1" dirty="0">
              <a:solidFill>
                <a:srgbClr val="1D3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965" y="980728"/>
            <a:ext cx="7520940" cy="5486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D3F69"/>
                </a:solidFill>
              </a:rPr>
              <a:t>content</a:t>
            </a:r>
            <a:endParaRPr lang="mk-MK" b="1" dirty="0">
              <a:solidFill>
                <a:srgbClr val="1D3F6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836" y="1772816"/>
            <a:ext cx="57658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IA</a:t>
            </a:r>
            <a:r>
              <a:rPr lang="en-US" sz="2400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tools and methods</a:t>
            </a:r>
          </a:p>
          <a:p>
            <a:endParaRPr 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Further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challenges (around tables work)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80920" cy="432048"/>
          </a:xfrm>
        </p:spPr>
        <p:txBody>
          <a:bodyPr/>
          <a:lstStyle/>
          <a:p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</a:t>
            </a:r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IA </a:t>
            </a:r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framework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467544" y="4079974"/>
            <a:ext cx="8496944" cy="93320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2000 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9712" y="4221088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1916" y="4079974"/>
            <a:ext cx="6534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D3A69"/>
                </a:solidFill>
              </a:rPr>
              <a:t>Central </a:t>
            </a:r>
            <a:r>
              <a:rPr lang="en-US" sz="1600" b="1" dirty="0">
                <a:solidFill>
                  <a:srgbClr val="1D3A69"/>
                </a:solidFill>
              </a:rPr>
              <a:t>Internal Audit Unit, within the Treasury Department, </a:t>
            </a:r>
            <a:r>
              <a:rPr lang="en-US" sz="1600" b="1" dirty="0" err="1" smtClean="0">
                <a:solidFill>
                  <a:srgbClr val="1D3A69"/>
                </a:solidFill>
              </a:rPr>
              <a:t>MoF</a:t>
            </a:r>
            <a:endParaRPr lang="en-US" sz="1600" b="1" dirty="0" smtClean="0">
              <a:solidFill>
                <a:srgbClr val="1D3A69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solidFill>
                  <a:srgbClr val="1D3A69"/>
                </a:solidFill>
              </a:rPr>
              <a:t>Budget Law 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1D3A69"/>
                </a:solidFill>
              </a:rPr>
              <a:t>Rulebook for the manner of performance of the Internal </a:t>
            </a:r>
            <a:r>
              <a:rPr lang="en-US" sz="1600" b="1" dirty="0" smtClean="0">
                <a:solidFill>
                  <a:srgbClr val="1D3A69"/>
                </a:solidFill>
              </a:rPr>
              <a:t>Audit (2003</a:t>
            </a:r>
            <a:r>
              <a:rPr lang="en-US" sz="1600" b="1" dirty="0">
                <a:solidFill>
                  <a:srgbClr val="1D3A69"/>
                </a:solidFill>
              </a:rPr>
              <a:t>)</a:t>
            </a:r>
            <a:endParaRPr lang="mk-MK" sz="1600" b="1" dirty="0">
              <a:solidFill>
                <a:srgbClr val="1D3A69"/>
              </a:solidFill>
            </a:endParaRPr>
          </a:p>
          <a:p>
            <a:endParaRPr lang="mk-MK" sz="1600" b="1" dirty="0">
              <a:solidFill>
                <a:srgbClr val="1D3A6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7664" y="2852936"/>
            <a:ext cx="7416824" cy="122413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2004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987824" y="3212976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7824" y="2897068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r>
              <a:rPr lang="en-US" sz="1600" b="1" dirty="0">
                <a:solidFill>
                  <a:srgbClr val="1D3A69"/>
                </a:solidFill>
              </a:rPr>
              <a:t>Central Internal Audit </a:t>
            </a:r>
            <a:r>
              <a:rPr lang="en-US" sz="1600" b="1" dirty="0" smtClean="0">
                <a:solidFill>
                  <a:srgbClr val="1D3A69"/>
                </a:solidFill>
              </a:rPr>
              <a:t>Department, </a:t>
            </a:r>
            <a:r>
              <a:rPr lang="en-US" sz="1600" b="1" dirty="0" err="1" smtClean="0">
                <a:solidFill>
                  <a:srgbClr val="1D3A69"/>
                </a:solidFill>
              </a:rPr>
              <a:t>MoF</a:t>
            </a:r>
            <a:endParaRPr lang="en-US" sz="1600" b="1" dirty="0">
              <a:solidFill>
                <a:srgbClr val="1D3A69"/>
              </a:solidFill>
            </a:endParaRPr>
          </a:p>
          <a:p>
            <a:r>
              <a:rPr lang="en-US" sz="1600" b="1" dirty="0" smtClean="0">
                <a:solidFill>
                  <a:srgbClr val="1D3A69"/>
                </a:solidFill>
              </a:rPr>
              <a:t>          Unit </a:t>
            </a:r>
            <a:r>
              <a:rPr lang="en-US" sz="1600" b="1" dirty="0">
                <a:solidFill>
                  <a:srgbClr val="1D3A69"/>
                </a:solidFill>
              </a:rPr>
              <a:t>for Harmonization at IA             Central IA </a:t>
            </a:r>
            <a:r>
              <a:rPr lang="en-US" sz="1600" b="1" dirty="0" smtClean="0">
                <a:solidFill>
                  <a:srgbClr val="1D3A69"/>
                </a:solidFill>
              </a:rPr>
              <a:t>Unit</a:t>
            </a:r>
          </a:p>
          <a:p>
            <a:endParaRPr lang="en-US" sz="1600" b="1" dirty="0">
              <a:solidFill>
                <a:srgbClr val="1D3A69"/>
              </a:solidFill>
            </a:endParaRPr>
          </a:p>
          <a:p>
            <a:r>
              <a:rPr lang="en-US" sz="1600" b="1" dirty="0" smtClean="0">
                <a:solidFill>
                  <a:srgbClr val="1D3A69"/>
                </a:solidFill>
              </a:rPr>
              <a:t>                   Law </a:t>
            </a:r>
            <a:r>
              <a:rPr lang="en-US" sz="1600" b="1" dirty="0">
                <a:solidFill>
                  <a:srgbClr val="1D3A69"/>
                </a:solidFill>
              </a:rPr>
              <a:t>on Internal Audit in the Public Sector</a:t>
            </a:r>
            <a:endParaRPr lang="mk-MK" sz="1600" b="1" dirty="0">
              <a:solidFill>
                <a:srgbClr val="1D3A69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300192" y="3212976"/>
            <a:ext cx="0" cy="28629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20889"/>
            <a:ext cx="5544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3768" y="1196752"/>
            <a:ext cx="6480720" cy="1656184"/>
          </a:xfrm>
          <a:prstGeom prst="rect">
            <a:avLst/>
          </a:prstGeom>
          <a:solidFill>
            <a:srgbClr val="FFD757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2009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923928" y="1700808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95936" y="1556791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D3A69"/>
                </a:solidFill>
              </a:rPr>
              <a:t>Fully decentralized model on the organization of the Internal </a:t>
            </a:r>
            <a:r>
              <a:rPr lang="en-US" sz="1600" b="1" dirty="0" smtClean="0">
                <a:solidFill>
                  <a:srgbClr val="1D3A69"/>
                </a:solidFill>
              </a:rPr>
              <a:t>Audit </a:t>
            </a:r>
            <a:endParaRPr lang="en-US" sz="1600" b="1" dirty="0">
              <a:solidFill>
                <a:srgbClr val="1D3A69"/>
              </a:solidFill>
            </a:endParaRPr>
          </a:p>
          <a:p>
            <a:endParaRPr lang="en-US" sz="1600" b="1" dirty="0" smtClean="0">
              <a:solidFill>
                <a:srgbClr val="1D3A69"/>
              </a:solidFill>
            </a:endParaRPr>
          </a:p>
          <a:p>
            <a:r>
              <a:rPr lang="en-US" sz="1600" b="1" dirty="0">
                <a:solidFill>
                  <a:srgbClr val="1D3A69"/>
                </a:solidFill>
              </a:rPr>
              <a:t>Law </a:t>
            </a:r>
            <a:r>
              <a:rPr lang="en-US" sz="1600" b="1" dirty="0" smtClean="0">
                <a:solidFill>
                  <a:srgbClr val="1D3A69"/>
                </a:solidFill>
              </a:rPr>
              <a:t>on</a:t>
            </a:r>
            <a:r>
              <a:rPr lang="en-US" sz="1600" b="1" dirty="0">
                <a:solidFill>
                  <a:srgbClr val="1D3A69"/>
                </a:solidFill>
              </a:rPr>
              <a:t> </a:t>
            </a:r>
            <a:r>
              <a:rPr lang="en-US" sz="1600" b="1" dirty="0" smtClean="0">
                <a:solidFill>
                  <a:srgbClr val="1D3A69"/>
                </a:solidFill>
              </a:rPr>
              <a:t>Public </a:t>
            </a:r>
            <a:r>
              <a:rPr lang="en-US" sz="1600" b="1" dirty="0">
                <a:solidFill>
                  <a:srgbClr val="1D3A69"/>
                </a:solidFill>
              </a:rPr>
              <a:t>Internal Financial Control</a:t>
            </a:r>
            <a:endParaRPr lang="mk-MK" sz="1600" b="1" dirty="0">
              <a:solidFill>
                <a:srgbClr val="1D3A69"/>
              </a:solidFill>
            </a:endParaRPr>
          </a:p>
          <a:p>
            <a:endParaRPr lang="mk-MK" sz="1600" b="1" dirty="0">
              <a:solidFill>
                <a:srgbClr val="1D3A69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39952" y="2218510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9" grpId="0"/>
      <p:bldP spid="14" grpId="0" animBg="1"/>
      <p:bldP spid="16" grpId="0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53547"/>
            <a:ext cx="7992888" cy="548640"/>
          </a:xfrm>
        </p:spPr>
        <p:txBody>
          <a:bodyPr/>
          <a:lstStyle/>
          <a:p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7" name="Rectangle 6"/>
          <p:cNvSpPr/>
          <p:nvPr/>
        </p:nvSpPr>
        <p:spPr>
          <a:xfrm>
            <a:off x="2843808" y="1196752"/>
            <a:ext cx="33618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D3A69"/>
                </a:solidFill>
              </a:rPr>
              <a:t>INTERNATIONAL STANDARDS FOR THE PROFESSIONAL PRACTICE OF INTERNAL AUDITING (STANDARDS) </a:t>
            </a:r>
            <a:endParaRPr lang="mk-MK" sz="1600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708920"/>
            <a:ext cx="2614782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INTERNAL AUDIT MANUAL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55166"/>
            <a:ext cx="3563888" cy="122413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RULEBOOK FOR THE MANNER OF PERFORMANCE OF THE INTERNAL AUDIT AND THE MANNER ON REPORTING FOR THE AUDIT 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7618" y="3861048"/>
            <a:ext cx="26147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RULEBOOK FOR THE CHARTER FOR INTERNAL AUDIT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1486" y="2708920"/>
            <a:ext cx="26147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RULEBOOK FOR CODE OF ETHICS OF THE INTERNAL AUDITORS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2" name="Regular Pentagon 11"/>
          <p:cNvSpPr/>
          <p:nvPr/>
        </p:nvSpPr>
        <p:spPr>
          <a:xfrm>
            <a:off x="2943000" y="2060848"/>
            <a:ext cx="3213176" cy="1800200"/>
          </a:xfrm>
          <a:prstGeom prst="pentagon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1D3A69"/>
                </a:solidFill>
              </a:rPr>
              <a:t>PIFC</a:t>
            </a:r>
          </a:p>
          <a:p>
            <a:pPr algn="ctr"/>
            <a:r>
              <a:rPr lang="en-US" sz="4000" b="1" dirty="0">
                <a:solidFill>
                  <a:srgbClr val="1D3A69"/>
                </a:solidFill>
              </a:rPr>
              <a:t>Law</a:t>
            </a:r>
            <a:endParaRPr lang="mk-MK" sz="4000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3" name="Rectangle 2"/>
          <p:cNvSpPr/>
          <p:nvPr/>
        </p:nvSpPr>
        <p:spPr>
          <a:xfrm>
            <a:off x="169712" y="1484784"/>
            <a:ext cx="3466184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Central Internal Audit Department</a:t>
            </a:r>
            <a:endParaRPr lang="mk-MK" dirty="0"/>
          </a:p>
        </p:txBody>
      </p:sp>
      <p:sp>
        <p:nvSpPr>
          <p:cNvPr id="8" name="Down Arrow 7"/>
          <p:cNvSpPr/>
          <p:nvPr/>
        </p:nvSpPr>
        <p:spPr>
          <a:xfrm>
            <a:off x="1691680" y="1916832"/>
            <a:ext cx="432048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Rectangle 8"/>
          <p:cNvSpPr/>
          <p:nvPr/>
        </p:nvSpPr>
        <p:spPr>
          <a:xfrm>
            <a:off x="169712" y="2780928"/>
            <a:ext cx="3466184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Central Harmonization Unit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3635896" y="2204864"/>
            <a:ext cx="1800200" cy="828092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3635896" y="3032956"/>
            <a:ext cx="1800200" cy="828092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36096" y="1916832"/>
            <a:ext cx="3168352" cy="63007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Central Harmonization Unit for Internal Audit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36096" y="3429000"/>
            <a:ext cx="3168352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D3A69"/>
                </a:solidFill>
              </a:rPr>
              <a:t>Central Harmonization Unit for Financial Management and Control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69712" y="2708920"/>
            <a:ext cx="2890120" cy="8640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1D3A69"/>
                </a:solidFill>
              </a:rPr>
              <a:t>Central Harmonization Unit</a:t>
            </a:r>
            <a:endParaRPr lang="mk-MK" sz="2400" b="1" dirty="0">
              <a:solidFill>
                <a:srgbClr val="1D3A6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4139951" y="1201784"/>
            <a:ext cx="4889915" cy="54675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D3A69"/>
                </a:solidFill>
              </a:rPr>
              <a:t>MAIN TASKS</a:t>
            </a:r>
            <a:endParaRPr lang="mk-MK" sz="2000" b="1" dirty="0">
              <a:solidFill>
                <a:srgbClr val="1D3A69"/>
              </a:solidFill>
            </a:endParaRPr>
          </a:p>
          <a:p>
            <a:r>
              <a:rPr lang="en-US" sz="1400" b="1" dirty="0">
                <a:solidFill>
                  <a:srgbClr val="1D3A69"/>
                </a:solidFill>
              </a:rPr>
              <a:t> </a:t>
            </a:r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Preparation of laws and by-laws in;  the field of PIFC</a:t>
            </a:r>
            <a:r>
              <a:rPr lang="en-US" sz="1400" b="1" dirty="0" smtClean="0">
                <a:solidFill>
                  <a:srgbClr val="1D3A69"/>
                </a:solidFill>
              </a:rPr>
              <a:t>;</a:t>
            </a: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 Preparation of methodology and working standards</a:t>
            </a:r>
            <a:r>
              <a:rPr lang="en-US" sz="1400" b="1" dirty="0" smtClean="0">
                <a:solidFill>
                  <a:srgbClr val="1D3A69"/>
                </a:solidFill>
              </a:rPr>
              <a:t>;</a:t>
            </a:r>
          </a:p>
          <a:p>
            <a:pPr lvl="0"/>
            <a:r>
              <a:rPr lang="en-US" sz="1400" b="1" dirty="0" smtClean="0">
                <a:solidFill>
                  <a:srgbClr val="1D3A69"/>
                </a:solidFill>
              </a:rPr>
              <a:t>  </a:t>
            </a:r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 Coordination of the trainings; 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 </a:t>
            </a:r>
            <a:r>
              <a:rPr lang="en-US" sz="1400" b="1" dirty="0" smtClean="0">
                <a:solidFill>
                  <a:srgbClr val="1D3A69"/>
                </a:solidFill>
              </a:rPr>
              <a:t>Coordination </a:t>
            </a:r>
            <a:r>
              <a:rPr lang="en-US" sz="1400" b="1" dirty="0">
                <a:solidFill>
                  <a:srgbClr val="1D3A69"/>
                </a:solidFill>
              </a:rPr>
              <a:t>during the establishment and the development of the internal financial control system;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pPr lvl="0"/>
            <a:r>
              <a:rPr lang="en-US" sz="1400" b="1" dirty="0" smtClean="0">
                <a:solidFill>
                  <a:srgbClr val="1D3A69"/>
                </a:solidFill>
              </a:rPr>
              <a:t> </a:t>
            </a:r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1D3A69"/>
                </a:solidFill>
              </a:rPr>
              <a:t>Establishment </a:t>
            </a:r>
            <a:r>
              <a:rPr lang="en-US" sz="1400" b="1" dirty="0">
                <a:solidFill>
                  <a:srgbClr val="1D3A69"/>
                </a:solidFill>
              </a:rPr>
              <a:t>and maintenance of databases for the internal audit units and the adopted charters;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 Establishment and maintenance of registry of certified internal auditors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Supervision of the quality of the financial management and control system;  </a:t>
            </a:r>
            <a:endParaRPr lang="en-US" sz="1400" b="1" dirty="0" smtClean="0">
              <a:solidFill>
                <a:srgbClr val="1D3A69"/>
              </a:solidFill>
            </a:endParaRP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Supervision of the quality of the operations of the Internal Audit Units; </a:t>
            </a:r>
          </a:p>
          <a:p>
            <a:pPr lvl="0"/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D3A69"/>
                </a:solidFill>
              </a:rPr>
              <a:t>Preparation of an Annual Report on the Functioning of the Public Internal Financial Control System </a:t>
            </a:r>
            <a:endParaRPr lang="mk-MK" sz="1400" b="1" dirty="0">
              <a:solidFill>
                <a:srgbClr val="1D3A69"/>
              </a:solidFill>
            </a:endParaRPr>
          </a:p>
          <a:p>
            <a:pPr lvl="0"/>
            <a:endParaRPr lang="mk-MK" sz="1200" dirty="0"/>
          </a:p>
        </p:txBody>
      </p:sp>
      <p:sp>
        <p:nvSpPr>
          <p:cNvPr id="3" name="Right Arrow 2"/>
          <p:cNvSpPr/>
          <p:nvPr/>
        </p:nvSpPr>
        <p:spPr>
          <a:xfrm>
            <a:off x="3059832" y="2852936"/>
            <a:ext cx="1080120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0343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169712" y="1216479"/>
            <a:ext cx="865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Criteria for establishing Internal Audit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function: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Intеrnаl Аudit Unit shall be mandatory </a:t>
            </a:r>
            <a:r>
              <a:rPr lang="mk-M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established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mk-MK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Раrliаmеnt, the National Bank, the General Secretariat of the Government of the Republic of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North </a:t>
            </a:r>
            <a:r>
              <a:rPr lang="mk-MK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Macedonia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…);</a:t>
            </a:r>
          </a:p>
          <a:p>
            <a:endParaRPr lang="en-US" sz="16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Intеrnаl Аudit Unit shall be also mandatory established as in all public sector entities, which average annual budget/financial plan was above Denar 50 million in the last three </a:t>
            </a:r>
            <a:r>
              <a:rPr lang="mk-M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mk-M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ublic </a:t>
            </a: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sector entities, which average annual budget/financial plan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is under </a:t>
            </a:r>
            <a:r>
              <a:rPr lang="mk-M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Denar </a:t>
            </a: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50 million in the last three years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on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contract basis with other IAU/ or auditor from the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register of internal auditors)</a:t>
            </a:r>
          </a:p>
          <a:p>
            <a:endParaRPr lang="mk-MK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2592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urrent situation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 Central level</a:t>
            </a:r>
            <a:endParaRPr lang="mk-MK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55184"/>
              </p:ext>
            </p:extLst>
          </p:nvPr>
        </p:nvGraphicFramePr>
        <p:xfrm>
          <a:off x="424821" y="2276872"/>
          <a:ext cx="8434734" cy="1863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/>
                      </a:r>
                      <a:b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</a:b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2009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2010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40"/>
                        </a:spcAft>
                      </a:pPr>
                      <a:r>
                        <a:rPr lang="mk-MK" sz="1000" b="1" dirty="0" smtClean="0">
                          <a:solidFill>
                            <a:srgbClr val="1D3A69"/>
                          </a:solidFill>
                          <a:effectLst/>
                        </a:rPr>
                        <a:t>201</a:t>
                      </a: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</a:t>
                      </a:r>
                      <a:endParaRPr lang="mk-MK" sz="1100" b="1" dirty="0">
                        <a:solidFill>
                          <a:srgbClr val="1D3A6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2017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Established internal audit units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58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64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84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Internal auditors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52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68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81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90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111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120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133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137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142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144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Heads of Internal Audit Units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/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/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53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0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General developments and IA framework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Current situation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Local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level</a:t>
            </a:r>
            <a:endParaRPr lang="mk-MK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64749"/>
              </p:ext>
            </p:extLst>
          </p:nvPr>
        </p:nvGraphicFramePr>
        <p:xfrm>
          <a:off x="385738" y="1987099"/>
          <a:ext cx="8434734" cy="1863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248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/>
                      </a:r>
                      <a:b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</a:b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2009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2010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40"/>
                        </a:spcAft>
                      </a:pPr>
                      <a:r>
                        <a:rPr lang="mk-MK" sz="1000" b="1" dirty="0" smtClean="0">
                          <a:solidFill>
                            <a:srgbClr val="1D3A69"/>
                          </a:solidFill>
                          <a:effectLst/>
                        </a:rPr>
                        <a:t>201</a:t>
                      </a: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</a:t>
                      </a:r>
                      <a:endParaRPr lang="mk-MK" sz="1100" b="1" dirty="0">
                        <a:solidFill>
                          <a:srgbClr val="1D3A6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2017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Established internal audit units</a:t>
                      </a:r>
                      <a:endParaRPr lang="mk-MK" sz="1000" b="1" kern="1200" dirty="0">
                        <a:solidFill>
                          <a:srgbClr val="1D3A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auditors</a:t>
                      </a:r>
                      <a:endParaRPr lang="mk-MK" sz="1000" b="1" kern="1200" dirty="0">
                        <a:solidFill>
                          <a:srgbClr val="1D3A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Heads of Internal Audit Units</a:t>
                      </a:r>
                      <a:endParaRPr lang="mk-MK" sz="1000" b="1" kern="1200" dirty="0">
                        <a:solidFill>
                          <a:srgbClr val="1D3A6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27584" y="4077071"/>
            <a:ext cx="2669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ertified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internal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auditors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- 86 internal auditors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47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8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9999"/>
      </a:accent2>
      <a:accent3>
        <a:srgbClr val="FFFF9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2354</TotalTime>
  <Words>938</Words>
  <Application>Microsoft Office PowerPoint</Application>
  <PresentationFormat>On-screen Show (4:3)</PresentationFormat>
  <Paragraphs>323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Internal Audit in the Public Sector in North Macedonia - First steps, achivments and further chellenges - </vt:lpstr>
      <vt:lpstr>content</vt:lpstr>
      <vt:lpstr>General developments and IA framework </vt:lpstr>
      <vt:lpstr>General developments and IA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Mite Mitevski</dc:creator>
  <cp:lastModifiedBy>Mite Mitevski</cp:lastModifiedBy>
  <cp:revision>76</cp:revision>
  <dcterms:created xsi:type="dcterms:W3CDTF">2019-02-23T11:37:04Z</dcterms:created>
  <dcterms:modified xsi:type="dcterms:W3CDTF">2019-03-12T00:24:16Z</dcterms:modified>
</cp:coreProperties>
</file>