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0" r:id="rId4"/>
    <p:sldMasterId id="2147483713" r:id="rId5"/>
  </p:sldMasterIdLst>
  <p:notesMasterIdLst>
    <p:notesMasterId r:id="rId26"/>
  </p:notesMasterIdLst>
  <p:sldIdLst>
    <p:sldId id="275" r:id="rId6"/>
    <p:sldId id="290" r:id="rId7"/>
    <p:sldId id="3059" r:id="rId8"/>
    <p:sldId id="3060" r:id="rId9"/>
    <p:sldId id="3061" r:id="rId10"/>
    <p:sldId id="3073" r:id="rId11"/>
    <p:sldId id="3074" r:id="rId12"/>
    <p:sldId id="3062" r:id="rId13"/>
    <p:sldId id="3063" r:id="rId14"/>
    <p:sldId id="3064" r:id="rId15"/>
    <p:sldId id="3065" r:id="rId16"/>
    <p:sldId id="3066" r:id="rId17"/>
    <p:sldId id="3067" r:id="rId18"/>
    <p:sldId id="3068" r:id="rId19"/>
    <p:sldId id="3072" r:id="rId20"/>
    <p:sldId id="3069" r:id="rId21"/>
    <p:sldId id="3070" r:id="rId22"/>
    <p:sldId id="3071" r:id="rId23"/>
    <p:sldId id="318" r:id="rId24"/>
    <p:sldId id="288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24/03/2019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2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11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82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12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979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13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91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14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144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15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585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16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094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17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650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18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526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FF14973-F108-B14D-BD17-5A96994E62D3}" type="slidenum">
              <a:rPr lang="en-GB">
                <a:latin typeface="Arial" charset="0"/>
                <a:cs typeface="Arial" charset="0"/>
              </a:rPr>
              <a:pPr eaLnBrk="1" hangingPunct="1"/>
              <a:t>20</a:t>
            </a:fld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259076" name="Notes Placeholder 4"/>
          <p:cNvSpPr>
            <a:spLocks noGrp="1"/>
          </p:cNvSpPr>
          <p:nvPr/>
        </p:nvSpPr>
        <p:spPr bwMode="auto">
          <a:xfrm>
            <a:off x="685495" y="4342940"/>
            <a:ext cx="5487013" cy="41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/>
          <a:lstStyle/>
          <a:p>
            <a:pPr defTabSz="874857" eaLnBrk="0" hangingPunct="0">
              <a:spcBef>
                <a:spcPct val="30000"/>
              </a:spcBef>
            </a:pPr>
            <a:endParaRPr lang="fr-FR" sz="12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3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5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4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66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5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2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6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153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7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32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8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37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9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653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10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22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F977-5D84-433D-95ED-A94C4211AD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0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D3E-EE18-4CE1-860C-7AD6761865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78A-A172-4F5F-84DC-914D403B4D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06A8-5534-4518-9361-A88E2E874E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24/03/2019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BCC4-B93F-4B59-9F26-1F0EFB794DDD}" type="slidenum">
              <a:rPr lang="nl-B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1480-BA54-452A-A904-270558B030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46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96B-E6F8-4D90-B48C-0FD375D25E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92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A83E-97F3-4389-9D1B-962AC49E29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92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856E-83EB-4FB4-8894-3562E7980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08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4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856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83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472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007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931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04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142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706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8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157-2F85-416A-8C9F-E756DDE1F1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2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7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9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F68-E4CB-46D9-A5FA-CA2BA1368C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995F-C3DE-4CD3-AC82-AD9B99B1C8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5B46-80C8-4B90-8529-FBE968EA07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992D-E957-4914-8F84-8494931E7B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one bullet</a:t>
            </a:r>
          </a:p>
          <a:p>
            <a:pPr lvl="1"/>
            <a:r>
              <a:rPr lang="en-US"/>
              <a:t>Level two bullet</a:t>
            </a:r>
          </a:p>
          <a:p>
            <a:pPr lvl="2"/>
            <a:r>
              <a:rPr lang="en-US"/>
              <a:t>Level three bullet</a:t>
            </a:r>
          </a:p>
          <a:p>
            <a:pPr lvl="3"/>
            <a:r>
              <a:rPr lang="en-US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logo_for_noew.jpg">
            <a:extLst>
              <a:ext uri="{FF2B5EF4-FFF2-40B4-BE49-F238E27FC236}">
                <a16:creationId xmlns:a16="http://schemas.microsoft.com/office/drawing/2014/main" id="{720347A9-21C9-48AB-80AB-065A20F237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1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nl-BE" altLang="en-US" dirty="0"/>
              <a:t>IA COP</a:t>
            </a:r>
            <a:br>
              <a:rPr lang="nl-BE" altLang="en-US" dirty="0"/>
            </a:br>
            <a:r>
              <a:rPr lang="nl-BE" altLang="en-US" dirty="0"/>
              <a:t>Audit in Practice Working Group </a:t>
            </a:r>
            <a:br>
              <a:rPr lang="en-US" altLang="en-US" dirty="0"/>
            </a:br>
            <a:br>
              <a:rPr lang="hr-HR" altLang="en-US" dirty="0"/>
            </a:b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Human Capital Case</a:t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br>
              <a:rPr lang="hr-HR" altLang="en-US" b="1" dirty="0"/>
            </a:b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Jean-Pierre </a:t>
            </a:r>
            <a:r>
              <a:rPr lang="en-US" altLang="en-US" sz="2000" dirty="0" err="1"/>
              <a:t>Garitte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Skopje</a:t>
            </a:r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8 April 2019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10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No timely feedback to declined candidates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Approved deadlines for providing feedback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Tracking system for status of application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Automatic flagging of overdues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Proper supervision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4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11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(3)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Applications lost in mail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Registration of all incoming mails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Applications coded according to vacancy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Only applications to dedicated email address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8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12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(4)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Good candidates found already a job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Approved deadlines for providing feedback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Tracking system for status of application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Automatic flagging of overdues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Proper supervision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13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Leakage of tests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Tests are developed and kept in a secure environment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Tests can only be accessed on a need-to-know basis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Compilation of tests can be done at the very last moment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4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14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(6)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Bad publicity in press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This risk can only be managed by mitigating the other risks that may lead to bad publicity.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68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15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</a:t>
            </a:r>
            <a:r>
              <a:rPr lang="en-US" sz="2600" b="1" dirty="0">
                <a:solidFill>
                  <a:srgbClr val="000000"/>
                </a:solidFill>
                <a:latin typeface="Arial (headings)"/>
              </a:rPr>
              <a:t>7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Incorrect documents submitted remain undetected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Have a system in place that easily compares standard documents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Have a black list of earlier falsified documents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25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16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(8)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Interviews not objective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Members of the interview team should be selected on the basis of specific knowledge and skills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Usage of a standard script for interviews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Scoring mechanism to be applied by the interview team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Having an independent observer attending the interview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94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17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(9)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Ranking of candidates is ‘arranged’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Ranking of candidates occurs according to their results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Having an independent observer monitor the ranking of candidates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FE4D0A1F-562A-4042-9C0A-4668C15A700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53373132"/>
                  </p:ext>
                </p:extLst>
              </p:nvPr>
            </p:nvGraphicFramePr>
            <p:xfrm>
              <a:off x="-2465363" y="2543643"/>
              <a:ext cx="2286000" cy="1714500"/>
            </p:xfrm>
            <a:graphic>
              <a:graphicData uri="http://schemas.microsoft.com/office/powerpoint/2016/slidezoom">
                <pslz:sldZm>
                  <pslz:sldZmObj sldId="3069" cId="3072948960">
                    <pslz:zmPr id="{F03F7EBE-9EB7-4C7A-A22D-71106C8F4B17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E4D0A1F-562A-4042-9C0A-4668C15A700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465363" y="2543643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1221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18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(10)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No respect of privacy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Privacy regulations have been integrated into internal procedures and into the entire recruitment process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An individual has been identified to oversee compliance with regulations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57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Risk / control matrix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23DE5-FE1F-4E55-8E87-350E4EB7B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204"/>
            <a:ext cx="9144000" cy="29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2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2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Human Capital case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From the scenario provided we have identified a number of business objectives:</a:t>
            </a:r>
          </a:p>
          <a:p>
            <a:pPr lvl="0"/>
            <a:r>
              <a:rPr lang="en-US" sz="2000" dirty="0"/>
              <a:t>Obtain the best resources in an as short as possible timeframe (government perspective)</a:t>
            </a:r>
          </a:p>
          <a:p>
            <a:r>
              <a:rPr lang="en-US" sz="2000" dirty="0"/>
              <a:t>Run the recruitment process in an efficient, cost-effective, correct and transparent way (provider perspective)</a:t>
            </a:r>
          </a:p>
          <a:p>
            <a:pPr lvl="0"/>
            <a:endParaRPr lang="en-US" sz="20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Based on the business objectives internal audit can define his/her audit objectives.</a:t>
            </a: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23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8788" y="3062288"/>
            <a:ext cx="4038600" cy="1158875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2400" b="1" dirty="0">
                <a:latin typeface="Arial (body)"/>
                <a:ea typeface="MS PGothic" charset="0"/>
              </a:rPr>
              <a:t>Questions &amp; Answers</a:t>
            </a:r>
          </a:p>
        </p:txBody>
      </p:sp>
      <p:pic>
        <p:nvPicPr>
          <p:cNvPr id="129028" name="Picture 3" descr="j04043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703513"/>
            <a:ext cx="1841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BCC4-B93F-4B59-9F26-1F0EFB794DD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3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Audit objectives 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From the business objective: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Run the recruitment process in an efficient, cost-effective, correct and transparent way 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We define our audit objectives:</a:t>
            </a:r>
          </a:p>
          <a:p>
            <a:pPr eaLnBrk="1" hangingPunct="1">
              <a:buClr>
                <a:srgbClr val="000000"/>
              </a:buClr>
              <a:buSzPct val="85000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assure that the recruitment occurs in an efficient, cost-effective, correct and transparent way </a:t>
            </a: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5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4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Audit objectives 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 fontScale="92500"/>
          </a:bodyPr>
          <a:lstStyle/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Audit objective: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To assure that the recruitment occurs in an efficient, cost-effective, correct and transparent way.</a:t>
            </a: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This audit objective can be broken down in several sub-objectives: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To assure that the needs of the ministries are well captured and translated into correct recruitment criteria.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To assure that the laws and regulations on privacy are respected.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To assure that applicants are notified in a timely manner about the status of their application.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000000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achieve the various audit objectives the auditor needs to assess the controls in the processes involved.</a:t>
            </a:r>
            <a:endParaRPr lang="en-US" sz="2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6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5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Processes in scope for audit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Development of vacancy notice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Handling of incoming mails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Handling of incoming applications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Procedure of exam test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Interview process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2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6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Reference frameworks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916832"/>
            <a:ext cx="8229600" cy="4104456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COSO internal control framework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Internal procedures (government)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Internal procedures (provider)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Privacy regulations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Quality handbook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4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7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Skills and expertise needed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916832"/>
            <a:ext cx="8229600" cy="4104456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Data analytics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8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Inherent risks to the various processes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Incorrect understanding of ministries’ needs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No timely feedback to declined candidates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Applications lost in mail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Good candidates found already a job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Leakage of tests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Bad publicity in press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Incorrect documents submitted remain undetected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Interviews not objective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Ranking of candidates is ‘arranged’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No respect of privacy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9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9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Incorrect understanding of ministries’ needs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Standard template for identification of needs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Feedback from ministry once template has been completed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3198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684</Words>
  <Application>Microsoft Office PowerPoint</Application>
  <PresentationFormat>On-screen Show (4:3)</PresentationFormat>
  <Paragraphs>178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Arial (body)</vt:lpstr>
      <vt:lpstr>Arial (headings)</vt:lpstr>
      <vt:lpstr>Calibri</vt:lpstr>
      <vt:lpstr>MyriadPro-Bold</vt:lpstr>
      <vt:lpstr>Times New Roman</vt:lpstr>
      <vt:lpstr>Verdana</vt:lpstr>
      <vt:lpstr>Wingdings</vt:lpstr>
      <vt:lpstr>1_Office Theme</vt:lpstr>
      <vt:lpstr>13_Custom Design</vt:lpstr>
      <vt:lpstr>Deloitte report</vt:lpstr>
      <vt:lpstr>Zadani dizajn</vt:lpstr>
      <vt:lpstr>1_Zadani dizajn</vt:lpstr>
      <vt:lpstr>PEM PAL  IA COP Audit in Practice Working Group   Human Capital Case   </vt:lpstr>
      <vt:lpstr>Human Capital case</vt:lpstr>
      <vt:lpstr>Audit objectives (1)</vt:lpstr>
      <vt:lpstr>Audit objectives (2)</vt:lpstr>
      <vt:lpstr>Processes in scope for audit</vt:lpstr>
      <vt:lpstr>Reference frameworks</vt:lpstr>
      <vt:lpstr>Skills and expertise needed</vt:lpstr>
      <vt:lpstr>Inherent risks to the various processes</vt:lpstr>
      <vt:lpstr>Expected mitigating controls (1)</vt:lpstr>
      <vt:lpstr>Expected mitigating controls (2)</vt:lpstr>
      <vt:lpstr>Expected mitigating controls (3)</vt:lpstr>
      <vt:lpstr>Expected mitigating controls (4)</vt:lpstr>
      <vt:lpstr>Expected mitigating controls (5)</vt:lpstr>
      <vt:lpstr>Expected mitigating controls (6)</vt:lpstr>
      <vt:lpstr>Expected mitigating controls (7)</vt:lpstr>
      <vt:lpstr>Expected mitigating controls (8)</vt:lpstr>
      <vt:lpstr>Expected mitigating controls (9)</vt:lpstr>
      <vt:lpstr>Expected mitigating controls (10)</vt:lpstr>
      <vt:lpstr>Risk / control matrix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Jean-Pierre</cp:lastModifiedBy>
  <cp:revision>59</cp:revision>
  <dcterms:created xsi:type="dcterms:W3CDTF">2016-03-14T08:03:30Z</dcterms:created>
  <dcterms:modified xsi:type="dcterms:W3CDTF">2019-03-24T19:24:14Z</dcterms:modified>
</cp:coreProperties>
</file>