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0" r:id="rId4"/>
    <p:sldMasterId id="2147483713" r:id="rId5"/>
  </p:sldMasterIdLst>
  <p:notesMasterIdLst>
    <p:notesMasterId r:id="rId26"/>
  </p:notesMasterIdLst>
  <p:sldIdLst>
    <p:sldId id="275" r:id="rId6"/>
    <p:sldId id="290" r:id="rId7"/>
    <p:sldId id="3059" r:id="rId8"/>
    <p:sldId id="3060" r:id="rId9"/>
    <p:sldId id="3061" r:id="rId10"/>
    <p:sldId id="3073" r:id="rId11"/>
    <p:sldId id="3074" r:id="rId12"/>
    <p:sldId id="3062" r:id="rId13"/>
    <p:sldId id="3063" r:id="rId14"/>
    <p:sldId id="3064" r:id="rId15"/>
    <p:sldId id="3065" r:id="rId16"/>
    <p:sldId id="3066" r:id="rId17"/>
    <p:sldId id="3067" r:id="rId18"/>
    <p:sldId id="3068" r:id="rId19"/>
    <p:sldId id="3069" r:id="rId20"/>
    <p:sldId id="3070" r:id="rId21"/>
    <p:sldId id="3071" r:id="rId22"/>
    <p:sldId id="3072" r:id="rId23"/>
    <p:sldId id="318" r:id="rId24"/>
    <p:sldId id="288" r:id="rId25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24/03/2019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2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11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882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12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979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13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091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14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41449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15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094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16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650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17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2526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18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5851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FF14973-F108-B14D-BD17-5A96994E62D3}" type="slidenum">
              <a:rPr lang="en-GB">
                <a:latin typeface="Arial" charset="0"/>
                <a:cs typeface="Arial" charset="0"/>
              </a:rPr>
              <a:pPr eaLnBrk="1" hangingPunct="1"/>
              <a:t>20</a:t>
            </a:fld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259076" name="Notes Placeholder 4"/>
          <p:cNvSpPr>
            <a:spLocks noGrp="1"/>
          </p:cNvSpPr>
          <p:nvPr/>
        </p:nvSpPr>
        <p:spPr bwMode="auto">
          <a:xfrm>
            <a:off x="685495" y="4342940"/>
            <a:ext cx="5487013" cy="41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/>
          <a:lstStyle/>
          <a:p>
            <a:pPr defTabSz="874857" eaLnBrk="0" hangingPunct="0">
              <a:spcBef>
                <a:spcPct val="30000"/>
              </a:spcBef>
            </a:pPr>
            <a:endParaRPr lang="fr-FR" sz="1200" dirty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3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825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4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7665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5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62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6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153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7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320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8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37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9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6653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7E8ED445-7E21-4E7E-B9CF-1F4B792C7B21}" type="slidenum">
              <a:rPr lang="en-GB" sz="1200">
                <a:latin typeface="Arial" pitchFamily="34" charset="0"/>
              </a:rPr>
              <a:pPr eaLnBrk="1" hangingPunct="1"/>
              <a:t>10</a:t>
            </a:fld>
            <a:endParaRPr lang="en-GB" sz="1200" dirty="0">
              <a:latin typeface="Arial" pitchFamily="34" charset="0"/>
            </a:endParaRPr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3587" cy="3430588"/>
          </a:xfrm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4357"/>
            <a:ext cx="5488546" cy="4113169"/>
          </a:xfrm>
          <a:noFill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22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F977-5D84-433D-95ED-A94C4211AD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0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D3E-EE18-4CE1-860C-7AD6761865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1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78A-A172-4F5F-84DC-914D403B4D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06A8-5534-4518-9361-A88E2E874E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24/03/2019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BCC4-B93F-4B59-9F26-1F0EFB794DDD}" type="slidenum">
              <a:rPr lang="nl-B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1480-BA54-452A-A904-270558B030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46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96B-E6F8-4D90-B48C-0FD375D25E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92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A83E-97F3-4389-9D1B-962AC49E29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92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856E-83EB-4FB4-8894-3562E7980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608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84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856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783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472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007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931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104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1422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8706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78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157-2F85-416A-8C9F-E756DDE1F1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6026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373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pPr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69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F68-E4CB-46D9-A5FA-CA2BA1368C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995F-C3DE-4CD3-AC82-AD9B99B1C8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5B46-80C8-4B90-8529-FBE968EA07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992D-E957-4914-8F84-8494931E7B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24/03/2019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0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one bullet</a:t>
            </a:r>
          </a:p>
          <a:p>
            <a:pPr lvl="1"/>
            <a:r>
              <a:rPr lang="en-US"/>
              <a:t>Level two bullet</a:t>
            </a:r>
          </a:p>
          <a:p>
            <a:pPr lvl="2"/>
            <a:r>
              <a:rPr lang="en-US"/>
              <a:t>Level three bullet</a:t>
            </a:r>
          </a:p>
          <a:p>
            <a:pPr lvl="3"/>
            <a:r>
              <a:rPr lang="en-US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logo_for_noew.jpg">
            <a:extLst>
              <a:ext uri="{FF2B5EF4-FFF2-40B4-BE49-F238E27FC236}">
                <a16:creationId xmlns:a16="http://schemas.microsoft.com/office/drawing/2014/main" id="{720347A9-21C9-48AB-80AB-065A20F2378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Kliknite da biste uredili stilove teksta matrice</a:t>
            </a:r>
          </a:p>
          <a:p>
            <a:pPr lvl="1"/>
            <a:r>
              <a:rPr lang="hr-HR" altLang="en-US"/>
              <a:t>Druga razina</a:t>
            </a:r>
          </a:p>
          <a:p>
            <a:pPr lvl="2"/>
            <a:r>
              <a:rPr lang="hr-HR" altLang="en-US"/>
              <a:t>Treća razina</a:t>
            </a:r>
          </a:p>
          <a:p>
            <a:pPr lvl="3"/>
            <a:r>
              <a:rPr lang="hr-HR" altLang="en-US"/>
              <a:t>Četvrta razina</a:t>
            </a:r>
          </a:p>
          <a:p>
            <a:pPr lvl="4"/>
            <a:r>
              <a:rPr lang="hr-HR" altLang="en-US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24/03/2019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81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/>
              <a:t>PEM PAL </a:t>
            </a:r>
            <a:br>
              <a:rPr lang="nl-BE" altLang="en-US" dirty="0"/>
            </a:br>
            <a:r>
              <a:rPr lang="nl-BE" altLang="en-US" dirty="0"/>
              <a:t>IA COP</a:t>
            </a:r>
            <a:br>
              <a:rPr lang="nl-BE" altLang="en-US" dirty="0"/>
            </a:br>
            <a:r>
              <a:rPr lang="nl-BE" altLang="en-US" dirty="0"/>
              <a:t>Audit in Practice Working Group </a:t>
            </a:r>
            <a:br>
              <a:rPr lang="en-US" altLang="en-US" dirty="0"/>
            </a:br>
            <a:br>
              <a:rPr lang="hr-HR" altLang="en-US" dirty="0"/>
            </a:b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Hospital Case</a:t>
            </a:r>
            <a:br>
              <a:rPr lang="en-US" sz="3600" b="1" dirty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br>
              <a:rPr lang="hr-HR" altLang="en-US" b="1" dirty="0"/>
            </a:br>
            <a:br>
              <a:rPr lang="en-US" altLang="en-US" dirty="0"/>
            </a:br>
            <a:endParaRPr lang="hr-HR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lnSpc>
                <a:spcPct val="90000"/>
              </a:lnSpc>
            </a:pPr>
            <a:r>
              <a:rPr lang="en-US" altLang="en-US" sz="2000" dirty="0"/>
              <a:t>Jean-Pierre </a:t>
            </a:r>
            <a:r>
              <a:rPr lang="en-US" altLang="en-US" sz="2000" dirty="0" err="1"/>
              <a:t>Garitte</a:t>
            </a:r>
            <a:endParaRPr lang="hr-HR" altLang="en-US" sz="2000" dirty="0"/>
          </a:p>
          <a:p>
            <a:pPr>
              <a:lnSpc>
                <a:spcPct val="90000"/>
              </a:lnSpc>
            </a:pPr>
            <a:endParaRPr lang="hr-HR" altLang="en-US" sz="2400" b="1" dirty="0"/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Skopje</a:t>
            </a:r>
          </a:p>
          <a:p>
            <a:pPr>
              <a:lnSpc>
                <a:spcPct val="90000"/>
              </a:lnSpc>
            </a:pPr>
            <a:r>
              <a:rPr lang="nl-BE" altLang="en-US" sz="1600" b="1" dirty="0"/>
              <a:t>8 April 2019</a:t>
            </a:r>
            <a:endParaRPr lang="hr-HR" altLang="en-US" sz="1600" b="1" dirty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10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The drugs prescribed may cause problems to the patients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Medical issue, out of scope for internal audit?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Patient file contains known allergies and current medicines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Manual / automated match between patient file and prescribed drugs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4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11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(3)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Patients receive different drugs than prescribed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Nurses will review and sign off patient list with drugs to be given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Wrong drugs given to one patient will result in no drugs for another patient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85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12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(4)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Patients do not receive their drugs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Review of patient lists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981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13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(5)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Patients do receive their drugs but do not take them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Nurses have to wait until they can be sure that proper drugs have been taken by the patient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Sign-off on patient list means that drugs have been taken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044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14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(6)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stolen by patients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stored in a secure place, only accessible by appropriate hospital safe on a need-to-access basis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Badge or key access only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68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15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(7)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stolen by hospital staff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stored in a secure place, only accessible by appropriate hospital safe on a need-to-access basis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No access to drugs by doctors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Badge or key access only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Camera surveillance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Regular inventory count, at least for critical drugs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948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16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(8)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stolen by hospital staff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stored in a secure place, only accessible by appropriate hospital safe on a need-to-access basis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Badge or key access only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Camera surveillance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Regular inventory count, at least for critical drugs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221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17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(9)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not available when needed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Safety stock applied to all drugs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FIFO approach in order to avoid expired drugs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Periodical statistics about usage of drugs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57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18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(10)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Accounting quantities of drugs do not match physical quantities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Regular physical stock taking of inventories of drugs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Analysis of stock variances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225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EEA46-B134-410E-B836-D5E57C2C8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91264" cy="864096"/>
          </a:xfrm>
        </p:spPr>
        <p:txBody>
          <a:bodyPr/>
          <a:lstStyle/>
          <a:p>
            <a:r>
              <a:rPr lang="en-US" dirty="0"/>
              <a:t>Risk / control matrix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F1498-3804-4DFD-BF32-206A73C02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53ACC7-35E3-4F1C-8635-F4741B100A81}" type="slidenum">
              <a:rPr kumimoji="0" lang="hr-H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hr-H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023DE5-FE1F-4E55-8E87-350E4EB7B2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7204"/>
            <a:ext cx="9144000" cy="29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25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2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Hospital case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From the scenario provided we have identified a number of business objectives: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Drug prescription and consumption should be under control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Handling of instruments in the surgery room should be well managed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Finances of the hospital should be in balance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Patients’ valuables should be protected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Doctors are eager to work for our hospital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The hospital is adequately staffed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Based on the business objectives internal audit can define his/her audit objectives.</a:t>
            </a: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923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8788" y="3062288"/>
            <a:ext cx="4038600" cy="1158875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2400" b="1" dirty="0">
                <a:latin typeface="Arial (body)"/>
                <a:ea typeface="MS PGothic" charset="0"/>
              </a:rPr>
              <a:t>Questions &amp; Answers</a:t>
            </a:r>
          </a:p>
        </p:txBody>
      </p:sp>
      <p:pic>
        <p:nvPicPr>
          <p:cNvPr id="129028" name="Picture 3" descr="j04043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703513"/>
            <a:ext cx="1841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BCC4-B93F-4B59-9F26-1F0EFB794DD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3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Audit objectives 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From the business objective: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Drug prescription and consumption should be under control.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We define our audit overall objective:</a:t>
            </a:r>
          </a:p>
          <a:p>
            <a:pPr eaLnBrk="1" hangingPunct="1">
              <a:buClr>
                <a:schemeClr val="accent5"/>
              </a:buClr>
              <a:buSzPct val="85000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To assure that drug prescription and consumption are under control.</a:t>
            </a: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5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4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Audit objectives (2)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052736"/>
            <a:ext cx="8229600" cy="496855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Audit objective: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To assure that drug prescription and consumption are under control.</a:t>
            </a:r>
          </a:p>
          <a:p>
            <a:pPr eaLnBrk="1" hangingPunct="1">
              <a:buClr>
                <a:schemeClr val="accent5"/>
              </a:buClr>
              <a:buSzPct val="85000"/>
              <a:buFontTx/>
              <a:buChar char="•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marL="0" indent="0" eaLnBrk="1" hangingPunct="1">
              <a:buClr>
                <a:schemeClr val="accent5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This audit objective can be broken down in several sub-objectives: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To assure that 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adequate drugs are prescribed for every patient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To assure that the amounts of drugs can be accounted for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To assure that access to drugs is well controlled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To assure that drugs </a:t>
            </a: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are at all times available when needed</a:t>
            </a: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rgbClr val="000000"/>
              </a:buClr>
              <a:buSzPct val="85000"/>
              <a:buFontTx/>
              <a:buChar char="•"/>
            </a:pPr>
            <a:endParaRPr lang="en-US" sz="2200" b="1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eaLnBrk="1" hangingPunct="1">
              <a:buClr>
                <a:srgbClr val="000000"/>
              </a:buClr>
              <a:buSzPct val="85000"/>
              <a:buNone/>
            </a:pPr>
            <a:r>
              <a:rPr lang="en-US" sz="2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 achieve the various audit objectives the auditor needs to assess the controls in the processes involved.</a:t>
            </a:r>
            <a:endParaRPr lang="en-US" sz="2200" dirty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064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5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Processes in scope for audit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Prescription of drugs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Provision of drugs to patients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Purchasing of drugs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Access to drugs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624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6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Reference frameworks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916832"/>
            <a:ext cx="8229600" cy="4104456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COSO internal control framework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National regulation on medication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Internal procedures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Applicable protocols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Quality handbook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34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7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Skills and expertise needed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916832"/>
            <a:ext cx="8229600" cy="4104456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effectLst/>
                <a:latin typeface="Arial (body)"/>
                <a:cs typeface="Arial" pitchFamily="34" charset="0"/>
              </a:rPr>
              <a:t>Medical knowledge (!) for examination of medical files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Data analytics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effectLst/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8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Inherent risks to the various processes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Doctors prescribe the wrong drugs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The drugs prescribed may cause problems to the patients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Patients receive different drugs than prescribed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Patients do not receive their drugs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Patients do receive their drugs but do not take them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stolen by patients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stolen by hospital staff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Drugs are not available when needed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Accounting quantities of drugs do not match physical quantities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90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2CECB95B-6775-4490-AD5A-FA7925036C61}" type="slidenum">
              <a:rPr lang="nl-BE" smtClean="0">
                <a:solidFill>
                  <a:srgbClr val="000000"/>
                </a:solidFill>
                <a:effectLst/>
                <a:latin typeface="Arial" pitchFamily="34" charset="0"/>
              </a:rPr>
              <a:pPr eaLnBrk="1" hangingPunct="1"/>
              <a:t>9</a:t>
            </a:fld>
            <a:endParaRPr lang="nl-BE" dirty="0"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72480" y="78813"/>
            <a:ext cx="6731768" cy="1143000"/>
          </a:xfrm>
          <a:ln w="19050"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en-US" sz="2600" b="1" dirty="0">
                <a:solidFill>
                  <a:srgbClr val="000000"/>
                </a:solidFill>
                <a:effectLst/>
                <a:latin typeface="Arial (headings)"/>
              </a:rPr>
              <a:t>Expected mitigating controls (1)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300" y="1628800"/>
            <a:ext cx="8229600" cy="4392488"/>
          </a:xfrm>
        </p:spPr>
        <p:txBody>
          <a:bodyPr>
            <a:normAutofit/>
          </a:bodyPr>
          <a:lstStyle/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Doctors prescribe the wrong drugs</a:t>
            </a: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Medical issue, out of scope for internal audit?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Automated match between diagnosis and prescribed drugs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Quality review by medical staff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0000"/>
                </a:solidFill>
                <a:latin typeface="Arial (body)"/>
                <a:cs typeface="Arial" pitchFamily="34" charset="0"/>
              </a:rPr>
              <a:t>Periodical statistics about usage of drugs</a:t>
            </a: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lvl="1"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  <a:p>
            <a:pPr eaLnBrk="1" hangingPunct="1">
              <a:buClr>
                <a:schemeClr val="accent5"/>
              </a:buClr>
              <a:buSzPct val="85000"/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Arial (body)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3198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744</Words>
  <Application>Microsoft Office PowerPoint</Application>
  <PresentationFormat>On-screen Show (4:3)</PresentationFormat>
  <Paragraphs>178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Arial (body)</vt:lpstr>
      <vt:lpstr>Arial (headings)</vt:lpstr>
      <vt:lpstr>Calibri</vt:lpstr>
      <vt:lpstr>MyriadPro-Bold</vt:lpstr>
      <vt:lpstr>Times New Roman</vt:lpstr>
      <vt:lpstr>Verdana</vt:lpstr>
      <vt:lpstr>Wingdings</vt:lpstr>
      <vt:lpstr>1_Office Theme</vt:lpstr>
      <vt:lpstr>13_Custom Design</vt:lpstr>
      <vt:lpstr>Deloitte report</vt:lpstr>
      <vt:lpstr>Zadani dizajn</vt:lpstr>
      <vt:lpstr>1_Zadani dizajn</vt:lpstr>
      <vt:lpstr>PEM PAL  IA COP Audit in Practice Working Group   Hospital Case   </vt:lpstr>
      <vt:lpstr>Hospital case</vt:lpstr>
      <vt:lpstr>Audit objectives (1)</vt:lpstr>
      <vt:lpstr>Audit objectives (2)</vt:lpstr>
      <vt:lpstr>Processes in scope for audit</vt:lpstr>
      <vt:lpstr>Reference frameworks</vt:lpstr>
      <vt:lpstr>Skills and expertise needed</vt:lpstr>
      <vt:lpstr>Inherent risks to the various processes</vt:lpstr>
      <vt:lpstr>Expected mitigating controls (1)</vt:lpstr>
      <vt:lpstr>Expected mitigating controls (2)</vt:lpstr>
      <vt:lpstr>Expected mitigating controls (3)</vt:lpstr>
      <vt:lpstr>Expected mitigating controls (4)</vt:lpstr>
      <vt:lpstr>Expected mitigating controls (5)</vt:lpstr>
      <vt:lpstr>Expected mitigating controls (6)</vt:lpstr>
      <vt:lpstr>Expected mitigating controls (7)</vt:lpstr>
      <vt:lpstr>Expected mitigating controls (8)</vt:lpstr>
      <vt:lpstr>Expected mitigating controls (9)</vt:lpstr>
      <vt:lpstr>Expected mitigating controls (10)</vt:lpstr>
      <vt:lpstr>Risk / control matrix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Jean-Pierre</cp:lastModifiedBy>
  <cp:revision>47</cp:revision>
  <dcterms:created xsi:type="dcterms:W3CDTF">2016-03-14T08:03:30Z</dcterms:created>
  <dcterms:modified xsi:type="dcterms:W3CDTF">2019-03-24T14:55:35Z</dcterms:modified>
</cp:coreProperties>
</file>