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7"/>
  </p:notesMasterIdLst>
  <p:handoutMasterIdLst>
    <p:handoutMasterId r:id="rId8"/>
  </p:handoutMasterIdLst>
  <p:sldIdLst>
    <p:sldId id="271" r:id="rId2"/>
    <p:sldId id="543" r:id="rId3"/>
    <p:sldId id="544" r:id="rId4"/>
    <p:sldId id="545" r:id="rId5"/>
    <p:sldId id="546" r:id="rId6"/>
  </p:sldIdLst>
  <p:sldSz cx="9906000" cy="6858000" type="A4"/>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77" autoAdjust="0"/>
    <p:restoredTop sz="85986" autoAdjust="0"/>
  </p:normalViewPr>
  <p:slideViewPr>
    <p:cSldViewPr>
      <p:cViewPr varScale="1">
        <p:scale>
          <a:sx n="105" d="100"/>
          <a:sy n="105" d="100"/>
        </p:scale>
        <p:origin x="1968" y="184"/>
      </p:cViewPr>
      <p:guideLst>
        <p:guide orient="horz" pos="2160"/>
        <p:guide pos="2880"/>
        <p:guide pos="3120"/>
      </p:guideLst>
    </p:cSldViewPr>
  </p:slideViewPr>
  <p:notesTextViewPr>
    <p:cViewPr>
      <p:scale>
        <a:sx n="125" d="100"/>
        <a:sy n="125" d="100"/>
      </p:scale>
      <p:origin x="0" y="0"/>
    </p:cViewPr>
  </p:notesTextViewPr>
  <p:sorterViewPr>
    <p:cViewPr>
      <p:scale>
        <a:sx n="66" d="100"/>
        <a:sy n="66" d="100"/>
      </p:scale>
      <p:origin x="0" y="0"/>
    </p:cViewPr>
  </p:sorterViewPr>
  <p:notesViewPr>
    <p:cSldViewPr>
      <p:cViewPr varScale="1">
        <p:scale>
          <a:sx n="49" d="100"/>
          <a:sy n="49" d="100"/>
        </p:scale>
        <p:origin x="262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050" cy="495975"/>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sz="quarter" idx="1"/>
          </p:nvPr>
        </p:nvSpPr>
        <p:spPr>
          <a:xfrm>
            <a:off x="3851103" y="0"/>
            <a:ext cx="2945050" cy="49597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10/21/19</a:t>
            </a:fld>
            <a:endParaRPr lang="en-US" dirty="0"/>
          </a:p>
        </p:txBody>
      </p:sp>
      <p:sp>
        <p:nvSpPr>
          <p:cNvPr id="4" name="Footer Placeholder 3"/>
          <p:cNvSpPr>
            <a:spLocks noGrp="1"/>
          </p:cNvSpPr>
          <p:nvPr>
            <p:ph type="ftr" sz="quarter" idx="2"/>
          </p:nvPr>
        </p:nvSpPr>
        <p:spPr>
          <a:xfrm>
            <a:off x="1" y="9430503"/>
            <a:ext cx="2945050" cy="495975"/>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dirty="0"/>
          </a:p>
        </p:txBody>
      </p:sp>
      <p:sp>
        <p:nvSpPr>
          <p:cNvPr id="5" name="Slide Number Placeholder 4"/>
          <p:cNvSpPr>
            <a:spLocks noGrp="1"/>
          </p:cNvSpPr>
          <p:nvPr>
            <p:ph type="sldNum" sz="quarter" idx="3"/>
          </p:nvPr>
        </p:nvSpPr>
        <p:spPr>
          <a:xfrm>
            <a:off x="3851103" y="9430503"/>
            <a:ext cx="2945050" cy="49597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050" cy="495975"/>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idx="1"/>
          </p:nvPr>
        </p:nvSpPr>
        <p:spPr>
          <a:xfrm>
            <a:off x="3851103" y="0"/>
            <a:ext cx="2945050" cy="49597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10/21/19</a:t>
            </a:fld>
            <a:endParaRPr lang="en-US"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159" y="4715253"/>
            <a:ext cx="5439358" cy="4469012"/>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430503"/>
            <a:ext cx="2945050" cy="495975"/>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dirty="0"/>
          </a:p>
        </p:txBody>
      </p:sp>
      <p:sp>
        <p:nvSpPr>
          <p:cNvPr id="7" name="Slide Number Placeholder 6"/>
          <p:cNvSpPr>
            <a:spLocks noGrp="1"/>
          </p:cNvSpPr>
          <p:nvPr>
            <p:ph type="sldNum" sz="quarter" idx="5"/>
          </p:nvPr>
        </p:nvSpPr>
        <p:spPr>
          <a:xfrm>
            <a:off x="3851103" y="9430503"/>
            <a:ext cx="2945050" cy="49597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en-US" dirty="0"/>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4207040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C88DE2-B501-4DB1-B8EA-01C094CFBE09}" type="slidenum">
              <a:rPr lang="en-US">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19824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C88DE2-B501-4DB1-B8EA-01C094CFBE09}" type="slidenum">
              <a:rPr lang="en-US">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57557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C88DE2-B501-4DB1-B8EA-01C094CFBE09}" type="slidenum">
              <a:rPr lang="en-US">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667992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C88DE2-B501-4DB1-B8EA-01C094CFBE09}" type="slidenum">
              <a:rPr lang="en-US">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596823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E6F157D-0FE5-4D95-AB37-4E3753C6F189}" type="datetime1">
              <a:rPr lang="en-US" smtClean="0"/>
              <a:t>10/21/19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0D6FD87-F777-4F21-86AA-AD999FDB0D36}" type="datetime1">
              <a:rPr lang="en-US" smtClean="0"/>
              <a:t>10/21/19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FA334F-7B53-4A07-82FA-3A2DCE548049}" type="datetime1">
              <a:rPr lang="en-US" smtClean="0"/>
              <a:t>10/21/19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2C85734-BA97-4719-9BA3-0E90EB54F14F}" type="datetime1">
              <a:rPr lang="en-US" smtClean="0"/>
              <a:t>10/21/19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B8CEE33-6DAB-42FC-9A81-0C2D958F86F9}" type="datetime1">
              <a:rPr lang="en-US" smtClean="0"/>
              <a:t>10/21/19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4DFD58E-6F89-4FAC-A4EE-9FE2BBAF1810}" type="datetime1">
              <a:rPr lang="en-US" smtClean="0"/>
              <a:t>10/21/19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0CB2201-CE9E-4484-BCA2-8AE74979D169}" type="datetime1">
              <a:rPr lang="en-US" smtClean="0"/>
              <a:t>10/21/19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4A25AA9-24EF-4BAB-A7EA-C2EBDEFDE5B6}" type="datetime1">
              <a:rPr lang="en-US" smtClean="0"/>
              <a:t>10/21/19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CE3F1D-0C62-4285-A968-01C142C5F6B1}" type="datetime1">
              <a:rPr lang="en-US" smtClean="0"/>
              <a:t>10/21/19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098252-BD15-432E-91B1-169055F0E9E8}" type="datetime1">
              <a:rPr lang="en-US" smtClean="0"/>
              <a:t>10/21/19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25A939A-F997-4FF8-AD0A-926870443F91}" type="datetime1">
              <a:rPr lang="en-US" smtClean="0"/>
              <a:t>10/21/19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E9BD8AF-1CA2-4078-A7DE-0AA870B1545C}" type="datetime1">
              <a:rPr lang="en-US" smtClean="0"/>
              <a:t>10/21/19</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73150" y="990600"/>
            <a:ext cx="8528050" cy="3200400"/>
          </a:xfrm>
        </p:spPr>
        <p:txBody>
          <a:bodyPr/>
          <a:lstStyle/>
          <a:p>
            <a:r>
              <a:rPr lang="en-US" sz="3200" dirty="0">
                <a:solidFill>
                  <a:srgbClr val="002060"/>
                </a:solidFill>
              </a:rPr>
              <a:t>Overview of Recommendations from the PPBWG Knowledge Product:</a:t>
            </a:r>
            <a:br>
              <a:rPr lang="en-US" sz="3200" dirty="0">
                <a:solidFill>
                  <a:srgbClr val="002060"/>
                </a:solidFill>
              </a:rPr>
            </a:br>
            <a:r>
              <a:rPr lang="en-US" sz="3200" b="1" i="1" u="sng" dirty="0">
                <a:solidFill>
                  <a:srgbClr val="002060"/>
                </a:solidFill>
              </a:rPr>
              <a:t>Performance Budgeting and Spending Reviews in PEMPAL Countries: Current Practices, Challenges, and Recommendations</a:t>
            </a:r>
          </a:p>
        </p:txBody>
      </p:sp>
      <p:sp>
        <p:nvSpPr>
          <p:cNvPr id="3" name="Subtitle 2"/>
          <p:cNvSpPr>
            <a:spLocks noGrp="1"/>
          </p:cNvSpPr>
          <p:nvPr>
            <p:ph type="subTitle" idx="1"/>
          </p:nvPr>
        </p:nvSpPr>
        <p:spPr>
          <a:xfrm>
            <a:off x="1676400" y="4191000"/>
            <a:ext cx="6934200" cy="762000"/>
          </a:xfrm>
        </p:spPr>
        <p:txBody>
          <a:bodyPr rtlCol="0">
            <a:normAutofit fontScale="92500" lnSpcReduction="10000"/>
          </a:bodyPr>
          <a:lstStyle/>
          <a:p>
            <a:pPr fontAlgn="auto">
              <a:spcAft>
                <a:spcPts val="0"/>
              </a:spcAft>
              <a:buFont typeface="Arial" pitchFamily="34" charset="0"/>
              <a:buNone/>
              <a:defRPr/>
            </a:pPr>
            <a:r>
              <a:rPr lang="en-US" sz="2400" i="1" dirty="0">
                <a:solidFill>
                  <a:schemeClr val="tx1">
                    <a:lumMod val="95000"/>
                    <a:lumOff val="5000"/>
                  </a:schemeClr>
                </a:solidFill>
              </a:rPr>
              <a:t>PEMPAL Budget Community of Practice (BCOP)</a:t>
            </a:r>
          </a:p>
          <a:p>
            <a:pPr fontAlgn="auto">
              <a:spcAft>
                <a:spcPts val="0"/>
              </a:spcAft>
              <a:buFont typeface="Arial" pitchFamily="34" charset="0"/>
              <a:buNone/>
              <a:defRPr/>
            </a:pPr>
            <a:r>
              <a:rPr lang="en-US" sz="2400" i="1" dirty="0">
                <a:solidFill>
                  <a:schemeClr val="tx1">
                    <a:lumMod val="95000"/>
                    <a:lumOff val="5000"/>
                  </a:schemeClr>
                </a:solidFill>
              </a:rPr>
              <a:t>Program and Performance Budgeting Working Group</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2514600" y="5562600"/>
            <a:ext cx="4953000" cy="1200329"/>
          </a:xfrm>
          <a:prstGeom prst="rect">
            <a:avLst/>
          </a:prstGeom>
          <a:noFill/>
          <a:ln w="9525">
            <a:noFill/>
            <a:miter lim="800000"/>
            <a:headEnd/>
            <a:tailEnd/>
          </a:ln>
        </p:spPr>
        <p:txBody>
          <a:bodyPr>
            <a:spAutoFit/>
          </a:bodyPr>
          <a:lstStyle/>
          <a:p>
            <a:pPr algn="ctr"/>
            <a:endParaRPr lang="bs-Latn-BA" dirty="0">
              <a:latin typeface="Calibri" pitchFamily="34" charset="0"/>
            </a:endParaRPr>
          </a:p>
          <a:p>
            <a:pPr algn="ctr"/>
            <a:r>
              <a:rPr lang="hr-HR" dirty="0">
                <a:latin typeface="Calibri" pitchFamily="34" charset="0"/>
              </a:rPr>
              <a:t>Naida Čaršimamović </a:t>
            </a:r>
            <a:r>
              <a:rPr lang="hr-HR" dirty="0" err="1">
                <a:latin typeface="Calibri" pitchFamily="34" charset="0"/>
              </a:rPr>
              <a:t>Vukotić</a:t>
            </a:r>
            <a:endParaRPr lang="bs-Latn-BA" dirty="0">
              <a:latin typeface="Calibri" pitchFamily="34" charset="0"/>
            </a:endParaRPr>
          </a:p>
          <a:p>
            <a:pPr algn="ctr"/>
            <a:r>
              <a:rPr lang="bs-Latn-BA" dirty="0">
                <a:latin typeface="Calibri" pitchFamily="34" charset="0"/>
              </a:rPr>
              <a:t>BCOP </a:t>
            </a:r>
            <a:r>
              <a:rPr lang="bs-Latn-BA" dirty="0" err="1">
                <a:latin typeface="Calibri" pitchFamily="34" charset="0"/>
              </a:rPr>
              <a:t>Resource</a:t>
            </a:r>
            <a:r>
              <a:rPr lang="bs-Latn-BA" dirty="0">
                <a:latin typeface="Calibri" pitchFamily="34" charset="0"/>
              </a:rPr>
              <a:t> Team, World Bank</a:t>
            </a:r>
          </a:p>
          <a:p>
            <a:pPr algn="ctr"/>
            <a:r>
              <a:rPr lang="en-US" dirty="0">
                <a:latin typeface="Calibri" pitchFamily="34" charset="0"/>
              </a:rPr>
              <a:t>November 2019</a:t>
            </a:r>
          </a:p>
        </p:txBody>
      </p:sp>
    </p:spTree>
    <p:extLst>
      <p:ext uri="{BB962C8B-B14F-4D97-AF65-F5344CB8AC3E}">
        <p14:creationId xmlns:p14="http://schemas.microsoft.com/office/powerpoint/2010/main" val="2830998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124492" y="868117"/>
            <a:ext cx="8305799" cy="533400"/>
          </a:xfrm>
        </p:spPr>
        <p:txBody>
          <a:bodyPr/>
          <a:lstStyle/>
          <a:p>
            <a:r>
              <a:rPr lang="en-US" sz="2000" b="1" dirty="0"/>
              <a:t>Good Practice I: The rationale and objectives of performance budgeting are clearly documented and reflect the interests of key stakeholders.</a:t>
            </a:r>
            <a:br>
              <a:rPr lang="en-US" sz="2000" dirty="0"/>
            </a:br>
            <a:endParaRPr lang="en-US" sz="2000" dirty="0"/>
          </a:p>
        </p:txBody>
      </p:sp>
      <p:pic>
        <p:nvPicPr>
          <p:cNvPr id="15363" name="Рисунок 11" descr="pempal-logo.jpg"/>
          <p:cNvPicPr>
            <a:picLocks noChangeAspect="1"/>
          </p:cNvPicPr>
          <p:nvPr/>
        </p:nvPicPr>
        <p:blipFill>
          <a:blip r:embed="rId3"/>
          <a:srcRect/>
          <a:stretch>
            <a:fillRect/>
          </a:stretch>
        </p:blipFill>
        <p:spPr bwMode="auto">
          <a:xfrm>
            <a:off x="-19298"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86200" y="246245"/>
            <a:ext cx="2209801" cy="195302"/>
          </a:xfrm>
          <a:prstGeom prst="rect">
            <a:avLst/>
          </a:prstGeom>
          <a:noFill/>
          <a:ln w="9525">
            <a:noFill/>
            <a:miter lim="800000"/>
            <a:headEnd/>
            <a:tailEnd/>
          </a:ln>
        </p:spPr>
      </p:pic>
      <p:sp>
        <p:nvSpPr>
          <p:cNvPr id="11" name="Content Placeholder 1">
            <a:extLst>
              <a:ext uri="{FF2B5EF4-FFF2-40B4-BE49-F238E27FC236}">
                <a16:creationId xmlns:a16="http://schemas.microsoft.com/office/drawing/2014/main" id="{2669ADFF-FF59-4A25-8212-84D689CB8586}"/>
              </a:ext>
            </a:extLst>
          </p:cNvPr>
          <p:cNvSpPr>
            <a:spLocks noGrp="1"/>
          </p:cNvSpPr>
          <p:nvPr>
            <p:ph idx="1"/>
          </p:nvPr>
        </p:nvSpPr>
        <p:spPr>
          <a:xfrm>
            <a:off x="1161504" y="1432382"/>
            <a:ext cx="8382000" cy="1981200"/>
          </a:xfrm>
        </p:spPr>
        <p:txBody>
          <a:bodyPr/>
          <a:lstStyle/>
          <a:p>
            <a:pPr marL="0" indent="0" algn="just">
              <a:spcBef>
                <a:spcPts val="0"/>
              </a:spcBef>
              <a:buNone/>
            </a:pPr>
            <a:r>
              <a:rPr lang="en-US" sz="1900" b="1" dirty="0">
                <a:solidFill>
                  <a:srgbClr val="000000"/>
                </a:solidFill>
              </a:rPr>
              <a:t>R1: </a:t>
            </a:r>
            <a:r>
              <a:rPr lang="en-US" sz="1900" dirty="0">
                <a:solidFill>
                  <a:srgbClr val="000000"/>
                </a:solidFill>
              </a:rPr>
              <a:t>A strong legislative basis for program and performance budgeting (PPB) with widely covering performance frameworks and detailed guidelines, ensuring that adequate objectives and uses for decision-making are clear to all stakeholders.</a:t>
            </a:r>
          </a:p>
          <a:p>
            <a:pPr marL="0" indent="0" algn="just">
              <a:spcBef>
                <a:spcPts val="0"/>
              </a:spcBef>
              <a:buNone/>
            </a:pPr>
            <a:endParaRPr lang="en-US" sz="200" dirty="0">
              <a:solidFill>
                <a:srgbClr val="000000"/>
              </a:solidFill>
            </a:endParaRPr>
          </a:p>
          <a:p>
            <a:pPr marL="0" indent="0" algn="just">
              <a:spcBef>
                <a:spcPts val="0"/>
              </a:spcBef>
              <a:buNone/>
            </a:pPr>
            <a:endParaRPr lang="en-US" sz="400" dirty="0">
              <a:solidFill>
                <a:srgbClr val="000000"/>
              </a:solidFill>
            </a:endParaRPr>
          </a:p>
          <a:p>
            <a:pPr marL="0" indent="0" algn="just">
              <a:spcBef>
                <a:spcPts val="0"/>
              </a:spcBef>
              <a:buNone/>
            </a:pPr>
            <a:r>
              <a:rPr lang="en-US" sz="1900" b="1" dirty="0">
                <a:solidFill>
                  <a:srgbClr val="000000"/>
                </a:solidFill>
              </a:rPr>
              <a:t>R2: </a:t>
            </a:r>
            <a:r>
              <a:rPr lang="en-US" sz="1900" dirty="0">
                <a:solidFill>
                  <a:srgbClr val="000000"/>
                </a:solidFill>
              </a:rPr>
              <a:t>PPB reforms not championed only by the MF and the civil service, but rather by political leadership more widely, including preferably across government branches </a:t>
            </a:r>
          </a:p>
        </p:txBody>
      </p:sp>
      <p:sp>
        <p:nvSpPr>
          <p:cNvPr id="2" name="Rectangle 1">
            <a:extLst>
              <a:ext uri="{FF2B5EF4-FFF2-40B4-BE49-F238E27FC236}">
                <a16:creationId xmlns:a16="http://schemas.microsoft.com/office/drawing/2014/main" id="{B339F5A1-5B8D-3841-AACC-00A168772402}"/>
              </a:ext>
            </a:extLst>
          </p:cNvPr>
          <p:cNvSpPr/>
          <p:nvPr/>
        </p:nvSpPr>
        <p:spPr>
          <a:xfrm>
            <a:off x="1161504" y="3145657"/>
            <a:ext cx="8268787" cy="707886"/>
          </a:xfrm>
          <a:prstGeom prst="rect">
            <a:avLst/>
          </a:prstGeom>
        </p:spPr>
        <p:txBody>
          <a:bodyPr wrap="square">
            <a:spAutoFit/>
          </a:bodyPr>
          <a:lstStyle/>
          <a:p>
            <a:pPr marL="0" marR="0" algn="just">
              <a:spcBef>
                <a:spcPts val="0"/>
              </a:spcBef>
              <a:spcAft>
                <a:spcPts val="0"/>
              </a:spcAft>
            </a:pPr>
            <a:r>
              <a:rPr lang="en-US" sz="2000" b="1" dirty="0">
                <a:latin typeface="+mj-lt"/>
                <a:ea typeface="+mj-ea"/>
                <a:cs typeface="+mj-cs"/>
              </a:rPr>
              <a:t>Good Practice II: Performance budgeting aligns expenditure with the strategic goals and priorities of the government</a:t>
            </a:r>
            <a:r>
              <a:rPr lang="en-US" b="1" dirty="0">
                <a:latin typeface="Aharoni" panose="02010803020104030203" pitchFamily="2" charset="-79"/>
                <a:ea typeface="Calibri" panose="020F0502020204030204" pitchFamily="34" charset="0"/>
                <a:cs typeface="Aharoni" panose="02010803020104030203" pitchFamily="2" charset="-79"/>
              </a:rPr>
              <a:t>.</a:t>
            </a:r>
            <a:endParaRPr lang="en-US" sz="1800" dirty="0">
              <a:effectLst/>
              <a:latin typeface="Aharoni" panose="02010803020104030203" pitchFamily="2" charset="-79"/>
              <a:ea typeface="Times New Roman" panose="02020603050405020304" pitchFamily="18" charset="0"/>
              <a:cs typeface="Aharoni" panose="02010803020104030203" pitchFamily="2" charset="-79"/>
            </a:endParaRPr>
          </a:p>
        </p:txBody>
      </p:sp>
      <p:sp>
        <p:nvSpPr>
          <p:cNvPr id="7" name="Content Placeholder 1">
            <a:extLst>
              <a:ext uri="{FF2B5EF4-FFF2-40B4-BE49-F238E27FC236}">
                <a16:creationId xmlns:a16="http://schemas.microsoft.com/office/drawing/2014/main" id="{C98CA8DE-5618-A741-B7F4-B4E9A63C8F72}"/>
              </a:ext>
            </a:extLst>
          </p:cNvPr>
          <p:cNvSpPr txBox="1">
            <a:spLocks/>
          </p:cNvSpPr>
          <p:nvPr/>
        </p:nvSpPr>
        <p:spPr bwMode="auto">
          <a:xfrm>
            <a:off x="1161504" y="3886200"/>
            <a:ext cx="8382000" cy="198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0"/>
              </a:spcBef>
              <a:buFont typeface="Arial" charset="0"/>
              <a:buNone/>
            </a:pPr>
            <a:r>
              <a:rPr lang="en-US" sz="1900" b="1" dirty="0">
                <a:solidFill>
                  <a:srgbClr val="000000"/>
                </a:solidFill>
              </a:rPr>
              <a:t>R3: </a:t>
            </a:r>
            <a:r>
              <a:rPr lang="en-US" sz="1900" dirty="0">
                <a:solidFill>
                  <a:srgbClr val="000000"/>
                </a:solidFill>
              </a:rPr>
              <a:t>Clear and strong connection with strategic planning, consider strategic document templates to include performance indicators (PIs) connected to PPB.</a:t>
            </a:r>
          </a:p>
          <a:p>
            <a:pPr marL="0" indent="0" algn="just">
              <a:spcBef>
                <a:spcPts val="0"/>
              </a:spcBef>
              <a:buFont typeface="Arial" charset="0"/>
              <a:buNone/>
            </a:pPr>
            <a:endParaRPr lang="en-US" sz="400" dirty="0">
              <a:solidFill>
                <a:srgbClr val="000000"/>
              </a:solidFill>
            </a:endParaRPr>
          </a:p>
          <a:p>
            <a:pPr marL="0" indent="0" algn="just">
              <a:spcBef>
                <a:spcPts val="0"/>
              </a:spcBef>
              <a:buFont typeface="Arial" charset="0"/>
              <a:buNone/>
            </a:pPr>
            <a:r>
              <a:rPr lang="en-US" sz="1900" b="1" dirty="0">
                <a:solidFill>
                  <a:srgbClr val="000000"/>
                </a:solidFill>
              </a:rPr>
              <a:t>R4: </a:t>
            </a:r>
            <a:r>
              <a:rPr lang="en-US" sz="1900" dirty="0">
                <a:solidFill>
                  <a:srgbClr val="000000"/>
                </a:solidFill>
              </a:rPr>
              <a:t>PIs determined based on their usability in budgeting and policy decision-making and directly connected to both national and sectoral strategic planning documents and internal work programs of individual line ministries and agencies</a:t>
            </a:r>
          </a:p>
          <a:p>
            <a:pPr marL="0" indent="0" algn="just">
              <a:spcBef>
                <a:spcPts val="0"/>
              </a:spcBef>
              <a:buFont typeface="Arial" charset="0"/>
              <a:buNone/>
            </a:pPr>
            <a:endParaRPr lang="en-US" sz="200" dirty="0">
              <a:solidFill>
                <a:srgbClr val="000000"/>
              </a:solidFill>
            </a:endParaRPr>
          </a:p>
          <a:p>
            <a:pPr marL="0" indent="0" algn="just">
              <a:spcBef>
                <a:spcPts val="0"/>
              </a:spcBef>
              <a:buFont typeface="Arial" charset="0"/>
              <a:buNone/>
            </a:pPr>
            <a:endParaRPr lang="en-US" sz="200" dirty="0">
              <a:solidFill>
                <a:srgbClr val="000000"/>
              </a:solidFill>
            </a:endParaRPr>
          </a:p>
          <a:p>
            <a:pPr marL="0" indent="0" algn="just">
              <a:spcBef>
                <a:spcPts val="0"/>
              </a:spcBef>
              <a:buNone/>
            </a:pPr>
            <a:r>
              <a:rPr lang="en-US" sz="1900" b="1" dirty="0">
                <a:solidFill>
                  <a:srgbClr val="000000"/>
                </a:solidFill>
              </a:rPr>
              <a:t>R5: </a:t>
            </a:r>
            <a:r>
              <a:rPr lang="en-US" sz="1900" dirty="0">
                <a:solidFill>
                  <a:srgbClr val="000000"/>
                </a:solidFill>
              </a:rPr>
              <a:t>Additional attention to cross-institutional, government-wide objectives needed,  including careful consideration in designing and monitoring cross-cutting PIs to which multiple ministries and line agencies contribute </a:t>
            </a:r>
          </a:p>
          <a:p>
            <a:pPr marL="0" indent="0" algn="just">
              <a:spcBef>
                <a:spcPts val="0"/>
              </a:spcBef>
              <a:buFont typeface="Arial" charset="0"/>
              <a:buNone/>
            </a:pPr>
            <a:endParaRPr lang="en-US" sz="1900" dirty="0">
              <a:solidFill>
                <a:srgbClr val="000000"/>
              </a:solidFill>
            </a:endParaRPr>
          </a:p>
        </p:txBody>
      </p:sp>
    </p:spTree>
    <p:extLst>
      <p:ext uri="{BB962C8B-B14F-4D97-AF65-F5344CB8AC3E}">
        <p14:creationId xmlns:p14="http://schemas.microsoft.com/office/powerpoint/2010/main" val="1740139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124490" y="1143000"/>
            <a:ext cx="8305799" cy="533400"/>
          </a:xfrm>
        </p:spPr>
        <p:txBody>
          <a:bodyPr/>
          <a:lstStyle/>
          <a:p>
            <a:r>
              <a:rPr lang="en-US" sz="2000" b="1" dirty="0"/>
              <a:t>Good Practice III: The performance budgeting system incorporates flexibility to handle the varied nature of government activities and the complex relationships between spending and outcomes.</a:t>
            </a:r>
            <a:br>
              <a:rPr lang="en-US" sz="2000" b="1" dirty="0"/>
            </a:br>
            <a:br>
              <a:rPr lang="en-US" sz="2000" dirty="0"/>
            </a:br>
            <a:endParaRPr lang="en-US" sz="20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86200" y="246245"/>
            <a:ext cx="2209801" cy="195302"/>
          </a:xfrm>
          <a:prstGeom prst="rect">
            <a:avLst/>
          </a:prstGeom>
          <a:noFill/>
          <a:ln w="9525">
            <a:noFill/>
            <a:miter lim="800000"/>
            <a:headEnd/>
            <a:tailEnd/>
          </a:ln>
        </p:spPr>
      </p:pic>
      <p:sp>
        <p:nvSpPr>
          <p:cNvPr id="11" name="Content Placeholder 1">
            <a:extLst>
              <a:ext uri="{FF2B5EF4-FFF2-40B4-BE49-F238E27FC236}">
                <a16:creationId xmlns:a16="http://schemas.microsoft.com/office/drawing/2014/main" id="{2669ADFF-FF59-4A25-8212-84D689CB8586}"/>
              </a:ext>
            </a:extLst>
          </p:cNvPr>
          <p:cNvSpPr>
            <a:spLocks noGrp="1"/>
          </p:cNvSpPr>
          <p:nvPr>
            <p:ph idx="1"/>
          </p:nvPr>
        </p:nvSpPr>
        <p:spPr>
          <a:xfrm>
            <a:off x="1124490" y="1702526"/>
            <a:ext cx="8382000" cy="3108698"/>
          </a:xfrm>
        </p:spPr>
        <p:txBody>
          <a:bodyPr/>
          <a:lstStyle/>
          <a:p>
            <a:pPr marL="0" indent="0" algn="just">
              <a:spcBef>
                <a:spcPts val="0"/>
              </a:spcBef>
              <a:buNone/>
            </a:pPr>
            <a:r>
              <a:rPr lang="en-US" sz="1900" b="1" dirty="0">
                <a:solidFill>
                  <a:srgbClr val="000000"/>
                </a:solidFill>
              </a:rPr>
              <a:t>R6: </a:t>
            </a:r>
            <a:r>
              <a:rPr lang="en-US" sz="1900" dirty="0">
                <a:solidFill>
                  <a:srgbClr val="000000"/>
                </a:solidFill>
              </a:rPr>
              <a:t>Careful balance between ensuring standardization and coverage of all expenditure by PPB on one side and ensuring enough flexibility on the other side. PIs defined for all programs, however, the type and the way they are used can vary. </a:t>
            </a:r>
          </a:p>
          <a:p>
            <a:pPr marL="0" indent="0" algn="just">
              <a:spcBef>
                <a:spcPts val="0"/>
              </a:spcBef>
              <a:buNone/>
            </a:pPr>
            <a:endParaRPr lang="en-US" sz="400" dirty="0">
              <a:solidFill>
                <a:srgbClr val="000000"/>
              </a:solidFill>
            </a:endParaRPr>
          </a:p>
          <a:p>
            <a:pPr marL="0" indent="0" algn="just">
              <a:spcBef>
                <a:spcPts val="0"/>
              </a:spcBef>
              <a:buNone/>
            </a:pPr>
            <a:endParaRPr lang="en-US" sz="200" dirty="0">
              <a:solidFill>
                <a:srgbClr val="000000"/>
              </a:solidFill>
            </a:endParaRPr>
          </a:p>
          <a:p>
            <a:pPr marL="0" indent="0" algn="just">
              <a:spcBef>
                <a:spcPts val="0"/>
              </a:spcBef>
              <a:buNone/>
            </a:pPr>
            <a:endParaRPr lang="en-US" sz="400" dirty="0">
              <a:solidFill>
                <a:srgbClr val="000000"/>
              </a:solidFill>
            </a:endParaRPr>
          </a:p>
          <a:p>
            <a:pPr marL="0" indent="0" algn="just">
              <a:spcBef>
                <a:spcPts val="0"/>
              </a:spcBef>
              <a:buNone/>
            </a:pPr>
            <a:r>
              <a:rPr lang="en-US" sz="1900" b="1" dirty="0">
                <a:solidFill>
                  <a:srgbClr val="000000"/>
                </a:solidFill>
              </a:rPr>
              <a:t>R7: </a:t>
            </a:r>
            <a:r>
              <a:rPr lang="en-US" sz="1900" dirty="0">
                <a:solidFill>
                  <a:srgbClr val="000000"/>
                </a:solidFill>
              </a:rPr>
              <a:t>While the scope of programs and PIs should be designed around final expected outcomes, it is recommended to indicate the ways in which programs are connected to institutions/departments for accountability purposes.</a:t>
            </a:r>
          </a:p>
          <a:p>
            <a:pPr marL="0" indent="0" algn="just">
              <a:spcBef>
                <a:spcPts val="0"/>
              </a:spcBef>
              <a:buNone/>
            </a:pPr>
            <a:endParaRPr lang="en-US" sz="400" dirty="0">
              <a:solidFill>
                <a:srgbClr val="000000"/>
              </a:solidFill>
            </a:endParaRPr>
          </a:p>
          <a:p>
            <a:pPr marL="0" indent="0" algn="just">
              <a:spcBef>
                <a:spcPts val="0"/>
              </a:spcBef>
              <a:buNone/>
            </a:pPr>
            <a:endParaRPr lang="en-US" sz="200" dirty="0">
              <a:solidFill>
                <a:srgbClr val="000000"/>
              </a:solidFill>
            </a:endParaRPr>
          </a:p>
          <a:p>
            <a:pPr marL="0" indent="0" algn="just">
              <a:spcBef>
                <a:spcPts val="0"/>
              </a:spcBef>
              <a:buNone/>
            </a:pPr>
            <a:endParaRPr lang="en-US" sz="200" dirty="0">
              <a:solidFill>
                <a:srgbClr val="000000"/>
              </a:solidFill>
            </a:endParaRPr>
          </a:p>
          <a:p>
            <a:pPr marL="0" indent="0" algn="just">
              <a:spcBef>
                <a:spcPts val="0"/>
              </a:spcBef>
              <a:buNone/>
            </a:pPr>
            <a:r>
              <a:rPr lang="en-US" sz="1900" b="1" dirty="0">
                <a:solidFill>
                  <a:srgbClr val="000000"/>
                </a:solidFill>
              </a:rPr>
              <a:t>R8: </a:t>
            </a:r>
            <a:r>
              <a:rPr lang="en-US" sz="1900" dirty="0">
                <a:solidFill>
                  <a:srgbClr val="000000"/>
                </a:solidFill>
              </a:rPr>
              <a:t>PIs should follow the rules: </a:t>
            </a:r>
            <a:r>
              <a:rPr lang="en-US" sz="1900" dirty="0" err="1">
                <a:solidFill>
                  <a:srgbClr val="000000"/>
                </a:solidFill>
              </a:rPr>
              <a:t>i</a:t>
            </a:r>
            <a:r>
              <a:rPr lang="en-US" sz="1900" dirty="0">
                <a:solidFill>
                  <a:srgbClr val="000000"/>
                </a:solidFill>
              </a:rPr>
              <a:t>) a small number for each program, ii) clear and easily understood, iii) allowing of tracking against targets and international benchmarks, and iv) linked with government-wide strategic objectives. </a:t>
            </a:r>
          </a:p>
          <a:p>
            <a:pPr marL="0" indent="0" algn="just">
              <a:spcBef>
                <a:spcPts val="0"/>
              </a:spcBef>
              <a:buNone/>
            </a:pPr>
            <a:endParaRPr lang="en-US" sz="400" dirty="0">
              <a:solidFill>
                <a:srgbClr val="000000"/>
              </a:solidFill>
            </a:endParaRPr>
          </a:p>
          <a:p>
            <a:pPr marL="0" indent="0" algn="just">
              <a:spcBef>
                <a:spcPts val="0"/>
              </a:spcBef>
              <a:buNone/>
            </a:pPr>
            <a:r>
              <a:rPr lang="en-US" sz="1900" dirty="0">
                <a:solidFill>
                  <a:srgbClr val="000000"/>
                </a:solidFill>
              </a:rPr>
              <a:t>PIs measuring outputs at very low operational level, measuring operational process, and yes/no indicators should be avoided; as well as over-fragmentation of programs -  however, these can be used for internal management purposes.  </a:t>
            </a:r>
          </a:p>
          <a:p>
            <a:pPr marL="0" indent="0" algn="just">
              <a:spcBef>
                <a:spcPts val="0"/>
              </a:spcBef>
              <a:buNone/>
            </a:pPr>
            <a:endParaRPr lang="en-US" sz="400" dirty="0">
              <a:solidFill>
                <a:srgbClr val="000000"/>
              </a:solidFill>
            </a:endParaRPr>
          </a:p>
          <a:p>
            <a:pPr marL="0" indent="0" algn="just">
              <a:spcBef>
                <a:spcPts val="0"/>
              </a:spcBef>
              <a:buNone/>
            </a:pPr>
            <a:r>
              <a:rPr lang="en-US" sz="1900" dirty="0">
                <a:solidFill>
                  <a:srgbClr val="000000"/>
                </a:solidFill>
              </a:rPr>
              <a:t>On the other end, very high long-term outcome PIs affected by external factors should be used (often within KNIs); however, additional lower-level outcome PIs should also be included that are under more control of ministries/agencies.</a:t>
            </a:r>
          </a:p>
          <a:p>
            <a:pPr marL="0" indent="0" algn="just">
              <a:spcBef>
                <a:spcPts val="0"/>
              </a:spcBef>
              <a:buNone/>
            </a:pPr>
            <a:r>
              <a:rPr lang="en-US" sz="1900" dirty="0">
                <a:solidFill>
                  <a:srgbClr val="000000"/>
                </a:solidFill>
              </a:rPr>
              <a:t> </a:t>
            </a:r>
          </a:p>
        </p:txBody>
      </p:sp>
    </p:spTree>
    <p:extLst>
      <p:ext uri="{BB962C8B-B14F-4D97-AF65-F5344CB8AC3E}">
        <p14:creationId xmlns:p14="http://schemas.microsoft.com/office/powerpoint/2010/main" val="1124850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124492" y="638076"/>
            <a:ext cx="8305799" cy="533400"/>
          </a:xfrm>
        </p:spPr>
        <p:txBody>
          <a:bodyPr/>
          <a:lstStyle/>
          <a:p>
            <a:r>
              <a:rPr lang="en-US" sz="2000" b="1" dirty="0"/>
              <a:t>Good Practice IV: Government invests in human resources, data and other infrastructure needed to support performance budgeting.</a:t>
            </a:r>
            <a:br>
              <a:rPr lang="en-US" sz="2000" dirty="0"/>
            </a:br>
            <a:endParaRPr lang="en-US" sz="2000" dirty="0"/>
          </a:p>
        </p:txBody>
      </p:sp>
      <p:pic>
        <p:nvPicPr>
          <p:cNvPr id="15363" name="Рисунок 11" descr="pempal-logo.jpg"/>
          <p:cNvPicPr>
            <a:picLocks noChangeAspect="1"/>
          </p:cNvPicPr>
          <p:nvPr/>
        </p:nvPicPr>
        <p:blipFill>
          <a:blip r:embed="rId3"/>
          <a:srcRect/>
          <a:stretch>
            <a:fillRect/>
          </a:stretch>
        </p:blipFill>
        <p:spPr bwMode="auto">
          <a:xfrm>
            <a:off x="-19298"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86200" y="246245"/>
            <a:ext cx="2209801" cy="195302"/>
          </a:xfrm>
          <a:prstGeom prst="rect">
            <a:avLst/>
          </a:prstGeom>
          <a:noFill/>
          <a:ln w="9525">
            <a:noFill/>
            <a:miter lim="800000"/>
            <a:headEnd/>
            <a:tailEnd/>
          </a:ln>
        </p:spPr>
      </p:pic>
      <p:sp>
        <p:nvSpPr>
          <p:cNvPr id="11" name="Content Placeholder 1">
            <a:extLst>
              <a:ext uri="{FF2B5EF4-FFF2-40B4-BE49-F238E27FC236}">
                <a16:creationId xmlns:a16="http://schemas.microsoft.com/office/drawing/2014/main" id="{2669ADFF-FF59-4A25-8212-84D689CB8586}"/>
              </a:ext>
            </a:extLst>
          </p:cNvPr>
          <p:cNvSpPr>
            <a:spLocks noGrp="1"/>
          </p:cNvSpPr>
          <p:nvPr>
            <p:ph idx="1"/>
          </p:nvPr>
        </p:nvSpPr>
        <p:spPr>
          <a:xfrm>
            <a:off x="1150618" y="1171476"/>
            <a:ext cx="8382000" cy="1981200"/>
          </a:xfrm>
        </p:spPr>
        <p:txBody>
          <a:bodyPr/>
          <a:lstStyle/>
          <a:p>
            <a:pPr marL="0" indent="0" algn="just">
              <a:spcBef>
                <a:spcPts val="0"/>
              </a:spcBef>
              <a:buNone/>
            </a:pPr>
            <a:r>
              <a:rPr lang="en-US" sz="1900" b="1" dirty="0">
                <a:solidFill>
                  <a:srgbClr val="000000"/>
                </a:solidFill>
              </a:rPr>
              <a:t>R9: </a:t>
            </a:r>
            <a:r>
              <a:rPr lang="en-US" sz="1900" dirty="0">
                <a:solidFill>
                  <a:srgbClr val="000000"/>
                </a:solidFill>
              </a:rPr>
              <a:t>Strong and continuous technical capacity building both internally in MFs and in the line ministries/agencies needed, led by MF (e.g. “communities of practice”). </a:t>
            </a:r>
          </a:p>
          <a:p>
            <a:pPr marL="0" indent="0" algn="just">
              <a:spcBef>
                <a:spcPts val="0"/>
              </a:spcBef>
              <a:buNone/>
            </a:pPr>
            <a:endParaRPr lang="en-US" sz="400" dirty="0">
              <a:solidFill>
                <a:srgbClr val="000000"/>
              </a:solidFill>
            </a:endParaRPr>
          </a:p>
          <a:p>
            <a:pPr marL="0" indent="0" algn="just">
              <a:spcBef>
                <a:spcPts val="0"/>
              </a:spcBef>
              <a:buNone/>
            </a:pPr>
            <a:r>
              <a:rPr lang="en-US" sz="1900" b="1" dirty="0">
                <a:solidFill>
                  <a:srgbClr val="000000"/>
                </a:solidFill>
              </a:rPr>
              <a:t>R10: </a:t>
            </a:r>
            <a:r>
              <a:rPr lang="en-US" sz="1900" dirty="0">
                <a:solidFill>
                  <a:srgbClr val="000000"/>
                </a:solidFill>
              </a:rPr>
              <a:t>Strengthened</a:t>
            </a:r>
            <a:r>
              <a:rPr lang="en-US" sz="1900" b="1" dirty="0">
                <a:solidFill>
                  <a:srgbClr val="000000"/>
                </a:solidFill>
              </a:rPr>
              <a:t> </a:t>
            </a:r>
            <a:r>
              <a:rPr lang="en-US" sz="1900" dirty="0">
                <a:solidFill>
                  <a:srgbClr val="000000"/>
                </a:solidFill>
              </a:rPr>
              <a:t>ICT, allowing: </a:t>
            </a:r>
            <a:r>
              <a:rPr lang="en-US" sz="1900" dirty="0" err="1">
                <a:solidFill>
                  <a:srgbClr val="000000"/>
                </a:solidFill>
              </a:rPr>
              <a:t>i</a:t>
            </a:r>
            <a:r>
              <a:rPr lang="en-US" sz="1900" dirty="0">
                <a:solidFill>
                  <a:srgbClr val="000000"/>
                </a:solidFill>
              </a:rPr>
              <a:t>) balance of standardization and flexibility, ii) narrative explanations, and iii) integration with the ICT solutions for budget planning by other classifications, treasury , and strategic planning. </a:t>
            </a:r>
          </a:p>
          <a:p>
            <a:pPr marL="0" indent="0" algn="just">
              <a:spcBef>
                <a:spcPts val="0"/>
              </a:spcBef>
              <a:buNone/>
            </a:pPr>
            <a:endParaRPr lang="en-US" sz="400" dirty="0">
              <a:solidFill>
                <a:srgbClr val="000000"/>
              </a:solidFill>
            </a:endParaRPr>
          </a:p>
          <a:p>
            <a:pPr marL="0" indent="0" algn="just">
              <a:spcBef>
                <a:spcPts val="0"/>
              </a:spcBef>
              <a:buNone/>
            </a:pPr>
            <a:r>
              <a:rPr lang="en-US" sz="1900" b="1" dirty="0">
                <a:solidFill>
                  <a:srgbClr val="000000"/>
                </a:solidFill>
              </a:rPr>
              <a:t>R11</a:t>
            </a:r>
            <a:r>
              <a:rPr lang="en-US" sz="1900" dirty="0">
                <a:solidFill>
                  <a:srgbClr val="000000"/>
                </a:solidFill>
              </a:rPr>
              <a:t>: Establishing new data collection mechanisms to gather adequate performance date – including administrative data and external data collection mechanisms. </a:t>
            </a:r>
          </a:p>
          <a:p>
            <a:pPr marL="0" indent="0" algn="just">
              <a:spcBef>
                <a:spcPts val="0"/>
              </a:spcBef>
              <a:buNone/>
            </a:pPr>
            <a:endParaRPr lang="en-US" sz="1900" dirty="0">
              <a:solidFill>
                <a:srgbClr val="000000"/>
              </a:solidFill>
            </a:endParaRPr>
          </a:p>
          <a:p>
            <a:pPr marL="0" indent="0" algn="just">
              <a:spcBef>
                <a:spcPts val="0"/>
              </a:spcBef>
              <a:buNone/>
            </a:pPr>
            <a:endParaRPr lang="en-US" sz="1900" dirty="0">
              <a:solidFill>
                <a:srgbClr val="000000"/>
              </a:solidFill>
            </a:endParaRPr>
          </a:p>
          <a:p>
            <a:pPr marL="0" indent="0" algn="just">
              <a:spcBef>
                <a:spcPts val="0"/>
              </a:spcBef>
              <a:buNone/>
            </a:pPr>
            <a:endParaRPr lang="en-US" sz="400" dirty="0">
              <a:solidFill>
                <a:srgbClr val="000000"/>
              </a:solidFill>
            </a:endParaRPr>
          </a:p>
          <a:p>
            <a:pPr marL="0" indent="0" algn="just">
              <a:spcBef>
                <a:spcPts val="0"/>
              </a:spcBef>
              <a:buNone/>
            </a:pPr>
            <a:endParaRPr lang="en-US" sz="1900" dirty="0">
              <a:solidFill>
                <a:srgbClr val="000000"/>
              </a:solidFill>
            </a:endParaRPr>
          </a:p>
          <a:p>
            <a:pPr marL="0" indent="0" algn="just">
              <a:spcBef>
                <a:spcPts val="0"/>
              </a:spcBef>
              <a:buNone/>
            </a:pPr>
            <a:endParaRPr lang="en-US" sz="1900" dirty="0">
              <a:solidFill>
                <a:srgbClr val="000000"/>
              </a:solidFill>
            </a:endParaRPr>
          </a:p>
        </p:txBody>
      </p:sp>
      <p:sp>
        <p:nvSpPr>
          <p:cNvPr id="8" name="Title 3">
            <a:extLst>
              <a:ext uri="{FF2B5EF4-FFF2-40B4-BE49-F238E27FC236}">
                <a16:creationId xmlns:a16="http://schemas.microsoft.com/office/drawing/2014/main" id="{53E5E5EB-8D4B-6A4F-82EA-7EAD3A902139}"/>
              </a:ext>
            </a:extLst>
          </p:cNvPr>
          <p:cNvSpPr txBox="1">
            <a:spLocks/>
          </p:cNvSpPr>
          <p:nvPr/>
        </p:nvSpPr>
        <p:spPr bwMode="auto">
          <a:xfrm>
            <a:off x="1124491" y="3668659"/>
            <a:ext cx="8305799"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000" b="1" dirty="0"/>
              <a:t>Good Practice V: Performance budgeting facilitates systematic oversight by the legislature and civil society.</a:t>
            </a:r>
            <a:r>
              <a:rPr lang="en-US" sz="2000" dirty="0"/>
              <a:t> </a:t>
            </a:r>
            <a:br>
              <a:rPr lang="en-US" sz="2000" dirty="0"/>
            </a:br>
            <a:endParaRPr lang="en-US" sz="2000" dirty="0"/>
          </a:p>
        </p:txBody>
      </p:sp>
      <p:sp>
        <p:nvSpPr>
          <p:cNvPr id="10" name="Content Placeholder 1">
            <a:extLst>
              <a:ext uri="{FF2B5EF4-FFF2-40B4-BE49-F238E27FC236}">
                <a16:creationId xmlns:a16="http://schemas.microsoft.com/office/drawing/2014/main" id="{B78D30BB-3AB2-E849-A36D-BD85C6F009DF}"/>
              </a:ext>
            </a:extLst>
          </p:cNvPr>
          <p:cNvSpPr txBox="1">
            <a:spLocks/>
          </p:cNvSpPr>
          <p:nvPr/>
        </p:nvSpPr>
        <p:spPr bwMode="auto">
          <a:xfrm>
            <a:off x="1124491" y="4114058"/>
            <a:ext cx="8382000" cy="198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0"/>
              </a:spcBef>
              <a:buFont typeface="Arial" charset="0"/>
              <a:buNone/>
            </a:pPr>
            <a:r>
              <a:rPr lang="en-US" sz="1900" b="1" dirty="0">
                <a:solidFill>
                  <a:srgbClr val="000000"/>
                </a:solidFill>
              </a:rPr>
              <a:t>R12: </a:t>
            </a:r>
            <a:r>
              <a:rPr lang="en-US" sz="1900" dirty="0">
                <a:solidFill>
                  <a:srgbClr val="000000"/>
                </a:solidFill>
              </a:rPr>
              <a:t>Integrating PIs into main budget document; alternatively, in supplementary information. performance outturn should be included in execution reports.</a:t>
            </a:r>
          </a:p>
          <a:p>
            <a:pPr marL="0" indent="0" algn="just">
              <a:spcBef>
                <a:spcPts val="0"/>
              </a:spcBef>
              <a:buFont typeface="Arial" charset="0"/>
              <a:buNone/>
            </a:pPr>
            <a:r>
              <a:rPr lang="en-US" sz="1900" b="1" dirty="0">
                <a:solidFill>
                  <a:srgbClr val="000000"/>
                </a:solidFill>
              </a:rPr>
              <a:t>R13</a:t>
            </a:r>
            <a:r>
              <a:rPr lang="en-US" sz="1900" dirty="0">
                <a:solidFill>
                  <a:srgbClr val="000000"/>
                </a:solidFill>
              </a:rPr>
              <a:t>: Considering capacity building of parliament members and building of technical expertise in administrative support departments in parliaments.</a:t>
            </a:r>
          </a:p>
          <a:p>
            <a:pPr marL="0" indent="0" algn="just">
              <a:spcBef>
                <a:spcPts val="0"/>
              </a:spcBef>
              <a:buFont typeface="Arial" charset="0"/>
              <a:buNone/>
            </a:pPr>
            <a:endParaRPr lang="en-US" sz="200" dirty="0">
              <a:solidFill>
                <a:srgbClr val="000000"/>
              </a:solidFill>
            </a:endParaRPr>
          </a:p>
          <a:p>
            <a:pPr marL="0" indent="0" algn="just">
              <a:spcBef>
                <a:spcPts val="0"/>
              </a:spcBef>
              <a:buFont typeface="Arial" charset="0"/>
              <a:buNone/>
            </a:pPr>
            <a:r>
              <a:rPr lang="en-US" sz="1900" b="1" dirty="0">
                <a:solidFill>
                  <a:srgbClr val="000000"/>
                </a:solidFill>
              </a:rPr>
              <a:t>R14: </a:t>
            </a:r>
            <a:r>
              <a:rPr lang="en-US" sz="1900" dirty="0">
                <a:solidFill>
                  <a:srgbClr val="000000"/>
                </a:solidFill>
              </a:rPr>
              <a:t>SAIs to have a role in PPB, at minimum to review and validate performance, while more substantial roles should be considered, including performance audits.</a:t>
            </a:r>
          </a:p>
          <a:p>
            <a:pPr marL="0" indent="0" algn="just">
              <a:spcBef>
                <a:spcPts val="0"/>
              </a:spcBef>
              <a:buFont typeface="Arial" charset="0"/>
              <a:buNone/>
            </a:pPr>
            <a:endParaRPr lang="en-US" sz="200" dirty="0">
              <a:solidFill>
                <a:srgbClr val="000000"/>
              </a:solidFill>
            </a:endParaRPr>
          </a:p>
          <a:p>
            <a:pPr marL="0" indent="0" algn="just">
              <a:spcBef>
                <a:spcPts val="0"/>
              </a:spcBef>
              <a:buNone/>
            </a:pPr>
            <a:r>
              <a:rPr lang="en-US" sz="1900" b="1" dirty="0">
                <a:solidFill>
                  <a:srgbClr val="000000"/>
                </a:solidFill>
              </a:rPr>
              <a:t>R15:</a:t>
            </a:r>
            <a:r>
              <a:rPr lang="en-US" sz="1900" dirty="0">
                <a:solidFill>
                  <a:srgbClr val="000000"/>
                </a:solidFill>
              </a:rPr>
              <a:t> Reusable performance data open to public online. Citizens’ budgets to include performance information. PPB capacity building of CSOs and media.</a:t>
            </a:r>
          </a:p>
        </p:txBody>
      </p:sp>
    </p:spTree>
    <p:extLst>
      <p:ext uri="{BB962C8B-B14F-4D97-AF65-F5344CB8AC3E}">
        <p14:creationId xmlns:p14="http://schemas.microsoft.com/office/powerpoint/2010/main" val="354927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961203" y="986769"/>
            <a:ext cx="8552908" cy="533400"/>
          </a:xfrm>
        </p:spPr>
        <p:txBody>
          <a:bodyPr/>
          <a:lstStyle/>
          <a:p>
            <a:r>
              <a:rPr lang="en-US" sz="2000" b="1" dirty="0"/>
              <a:t>Good Practice VI: PPB complements other tools designed to improve performance orientation, including program evaluation and spending reviews. </a:t>
            </a:r>
            <a:br>
              <a:rPr lang="en-US" sz="2000" b="1" dirty="0"/>
            </a:br>
            <a:endParaRPr lang="en-US" sz="2000" b="1" dirty="0"/>
          </a:p>
        </p:txBody>
      </p:sp>
      <p:pic>
        <p:nvPicPr>
          <p:cNvPr id="15363" name="Рисунок 11" descr="pempal-logo.jpg"/>
          <p:cNvPicPr>
            <a:picLocks noChangeAspect="1"/>
          </p:cNvPicPr>
          <p:nvPr/>
        </p:nvPicPr>
        <p:blipFill>
          <a:blip r:embed="rId3"/>
          <a:srcRect/>
          <a:stretch>
            <a:fillRect/>
          </a:stretch>
        </p:blipFill>
        <p:spPr bwMode="auto">
          <a:xfrm>
            <a:off x="-19298"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86200" y="246245"/>
            <a:ext cx="2209801" cy="195302"/>
          </a:xfrm>
          <a:prstGeom prst="rect">
            <a:avLst/>
          </a:prstGeom>
          <a:noFill/>
          <a:ln w="9525">
            <a:noFill/>
            <a:miter lim="800000"/>
            <a:headEnd/>
            <a:tailEnd/>
          </a:ln>
        </p:spPr>
      </p:pic>
      <p:sp>
        <p:nvSpPr>
          <p:cNvPr id="11" name="Content Placeholder 1">
            <a:extLst>
              <a:ext uri="{FF2B5EF4-FFF2-40B4-BE49-F238E27FC236}">
                <a16:creationId xmlns:a16="http://schemas.microsoft.com/office/drawing/2014/main" id="{2669ADFF-FF59-4A25-8212-84D689CB8586}"/>
              </a:ext>
            </a:extLst>
          </p:cNvPr>
          <p:cNvSpPr>
            <a:spLocks noGrp="1"/>
          </p:cNvSpPr>
          <p:nvPr>
            <p:ph idx="1"/>
          </p:nvPr>
        </p:nvSpPr>
        <p:spPr>
          <a:xfrm>
            <a:off x="1046657" y="1520169"/>
            <a:ext cx="8382000" cy="1981200"/>
          </a:xfrm>
        </p:spPr>
        <p:txBody>
          <a:bodyPr/>
          <a:lstStyle/>
          <a:p>
            <a:pPr marL="0" indent="0" algn="just">
              <a:spcBef>
                <a:spcPts val="0"/>
              </a:spcBef>
              <a:buNone/>
            </a:pPr>
            <a:r>
              <a:rPr lang="en-US" sz="1900" b="1" dirty="0">
                <a:solidFill>
                  <a:srgbClr val="000000"/>
                </a:solidFill>
              </a:rPr>
              <a:t>R16: </a:t>
            </a:r>
            <a:r>
              <a:rPr lang="en-US" sz="1900" dirty="0">
                <a:solidFill>
                  <a:srgbClr val="000000"/>
                </a:solidFill>
              </a:rPr>
              <a:t>Tools such as spending reviews (SRs) and performance and impact evaluations complement PPB, noting the need for their careful design and technical expertise. </a:t>
            </a:r>
          </a:p>
          <a:p>
            <a:pPr marL="0" indent="0" algn="just">
              <a:spcBef>
                <a:spcPts val="0"/>
              </a:spcBef>
              <a:buNone/>
            </a:pPr>
            <a:endParaRPr lang="en-US" sz="400" dirty="0">
              <a:solidFill>
                <a:srgbClr val="000000"/>
              </a:solidFill>
            </a:endParaRPr>
          </a:p>
          <a:p>
            <a:pPr marL="0" indent="0" algn="just">
              <a:spcBef>
                <a:spcPts val="0"/>
              </a:spcBef>
              <a:buNone/>
            </a:pPr>
            <a:r>
              <a:rPr lang="en-US" sz="1900" b="1" dirty="0">
                <a:solidFill>
                  <a:srgbClr val="000000"/>
                </a:solidFill>
              </a:rPr>
              <a:t>R17: </a:t>
            </a:r>
            <a:r>
              <a:rPr lang="en-US" sz="1900" dirty="0">
                <a:solidFill>
                  <a:srgbClr val="000000"/>
                </a:solidFill>
              </a:rPr>
              <a:t>Broad political support behind these tools important to ensure the proper involvement of line ministries/agencies. Initial incentives could also be considered (e.g. allowing line ministries/agencies to use part of the identified savings).</a:t>
            </a:r>
          </a:p>
          <a:p>
            <a:pPr marL="0" indent="0" algn="just">
              <a:spcBef>
                <a:spcPts val="0"/>
              </a:spcBef>
              <a:buNone/>
            </a:pPr>
            <a:endParaRPr lang="en-US" sz="1900" dirty="0">
              <a:solidFill>
                <a:srgbClr val="000000"/>
              </a:solidFill>
            </a:endParaRPr>
          </a:p>
          <a:p>
            <a:pPr marL="0" indent="0" algn="just">
              <a:spcBef>
                <a:spcPts val="0"/>
              </a:spcBef>
              <a:buNone/>
            </a:pPr>
            <a:endParaRPr lang="en-US" sz="1900" dirty="0">
              <a:solidFill>
                <a:srgbClr val="000000"/>
              </a:solidFill>
            </a:endParaRPr>
          </a:p>
          <a:p>
            <a:pPr marL="0" indent="0" algn="just">
              <a:spcBef>
                <a:spcPts val="0"/>
              </a:spcBef>
              <a:buNone/>
            </a:pPr>
            <a:endParaRPr lang="en-US" sz="1900" dirty="0">
              <a:solidFill>
                <a:srgbClr val="000000"/>
              </a:solidFill>
            </a:endParaRPr>
          </a:p>
          <a:p>
            <a:pPr marL="0" indent="0" algn="just">
              <a:spcBef>
                <a:spcPts val="0"/>
              </a:spcBef>
              <a:buNone/>
            </a:pPr>
            <a:endParaRPr lang="en-US" sz="1900" dirty="0">
              <a:solidFill>
                <a:srgbClr val="000000"/>
              </a:solidFill>
            </a:endParaRPr>
          </a:p>
        </p:txBody>
      </p:sp>
      <p:sp>
        <p:nvSpPr>
          <p:cNvPr id="8" name="Title 3">
            <a:extLst>
              <a:ext uri="{FF2B5EF4-FFF2-40B4-BE49-F238E27FC236}">
                <a16:creationId xmlns:a16="http://schemas.microsoft.com/office/drawing/2014/main" id="{53E5E5EB-8D4B-6A4F-82EA-7EAD3A902139}"/>
              </a:ext>
            </a:extLst>
          </p:cNvPr>
          <p:cNvSpPr txBox="1">
            <a:spLocks/>
          </p:cNvSpPr>
          <p:nvPr/>
        </p:nvSpPr>
        <p:spPr bwMode="auto">
          <a:xfrm>
            <a:off x="1105440" y="3576216"/>
            <a:ext cx="8305799"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000" b="1" dirty="0"/>
              <a:t>Good Practice VII: Incentives around the performance budgeting system encourage performance-oriented behavior and learning.</a:t>
            </a:r>
            <a:br>
              <a:rPr lang="en-US" sz="2000" b="1" dirty="0"/>
            </a:br>
            <a:endParaRPr lang="en-US" sz="2000" b="1" dirty="0"/>
          </a:p>
        </p:txBody>
      </p:sp>
      <p:sp>
        <p:nvSpPr>
          <p:cNvPr id="10" name="Content Placeholder 1">
            <a:extLst>
              <a:ext uri="{FF2B5EF4-FFF2-40B4-BE49-F238E27FC236}">
                <a16:creationId xmlns:a16="http://schemas.microsoft.com/office/drawing/2014/main" id="{B78D30BB-3AB2-E849-A36D-BD85C6F009DF}"/>
              </a:ext>
            </a:extLst>
          </p:cNvPr>
          <p:cNvSpPr txBox="1">
            <a:spLocks/>
          </p:cNvSpPr>
          <p:nvPr/>
        </p:nvSpPr>
        <p:spPr bwMode="auto">
          <a:xfrm>
            <a:off x="1029239" y="4184463"/>
            <a:ext cx="8382000" cy="198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0"/>
              </a:spcBef>
              <a:buFont typeface="Arial" charset="0"/>
              <a:buNone/>
            </a:pPr>
            <a:r>
              <a:rPr lang="en-US" sz="1900" b="1" dirty="0">
                <a:solidFill>
                  <a:srgbClr val="000000"/>
                </a:solidFill>
              </a:rPr>
              <a:t>R18: </a:t>
            </a:r>
            <a:r>
              <a:rPr lang="en-US" sz="1900" dirty="0">
                <a:solidFill>
                  <a:srgbClr val="000000"/>
                </a:solidFill>
              </a:rPr>
              <a:t>More attention should be given to learning aspects of performance budgeting and responses to program under-performance should emphasize learning and problem solving, rather than individual financial rewards and penalties. This should be reinforced and promoted by the chief executive to develop a management culture focused on performance and learning.</a:t>
            </a:r>
          </a:p>
        </p:txBody>
      </p:sp>
    </p:spTree>
    <p:extLst>
      <p:ext uri="{BB962C8B-B14F-4D97-AF65-F5344CB8AC3E}">
        <p14:creationId xmlns:p14="http://schemas.microsoft.com/office/powerpoint/2010/main" val="442379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20456</TotalTime>
  <Words>864</Words>
  <Application>Microsoft Macintosh PowerPoint</Application>
  <PresentationFormat>A4 Paper (210x297 mm)</PresentationFormat>
  <Paragraphs>63</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Aharoni</vt:lpstr>
      <vt:lpstr>Arial</vt:lpstr>
      <vt:lpstr>Calibri</vt:lpstr>
      <vt:lpstr>Office Theme</vt:lpstr>
      <vt:lpstr>Overview of Recommendations from the PPBWG Knowledge Product: Performance Budgeting and Spending Reviews in PEMPAL Countries: Current Practices, Challenges, and Recommendations</vt:lpstr>
      <vt:lpstr>Good Practice I: The rationale and objectives of performance budgeting are clearly documented and reflect the interests of key stakeholders. </vt:lpstr>
      <vt:lpstr>Good Practice III: The performance budgeting system incorporates flexibility to handle the varied nature of government activities and the complex relationships between spending and outcomes.  </vt:lpstr>
      <vt:lpstr>Good Practice IV: Government invests in human resources, data and other infrastructure needed to support performance budgeting. </vt:lpstr>
      <vt:lpstr>Good Practice VI: PPB complements other tools designed to improve performance orientation, including program evaluation and spending reviews.  </vt:lpstr>
    </vt:vector>
  </TitlesOfParts>
  <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BLTWG knowledge product recommendations</dc:title>
  <dc:subject/>
  <dc:creator>Deanna Aubrey</dc:creator>
  <cp:keywords>BLTWG public participation</cp:keywords>
  <dc:description/>
  <cp:lastModifiedBy>Naida Carsimamovic</cp:lastModifiedBy>
  <cp:revision>1068</cp:revision>
  <cp:lastPrinted>2018-03-09T10:51:08Z</cp:lastPrinted>
  <dcterms:created xsi:type="dcterms:W3CDTF">2010-10-04T16:57:49Z</dcterms:created>
  <dcterms:modified xsi:type="dcterms:W3CDTF">2019-10-21T08:17:27Z</dcterms:modified>
  <cp:category>PEMPAL</cp:category>
</cp:coreProperties>
</file>