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543" r:id="rId2"/>
    <p:sldId id="532" r:id="rId3"/>
    <p:sldId id="546" r:id="rId4"/>
    <p:sldId id="545" r:id="rId5"/>
    <p:sldId id="544" r:id="rId6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5" autoAdjust="0"/>
    <p:restoredTop sz="86000" autoAdjust="0"/>
  </p:normalViewPr>
  <p:slideViewPr>
    <p:cSldViewPr>
      <p:cViewPr varScale="1">
        <p:scale>
          <a:sx n="110" d="100"/>
          <a:sy n="110" d="100"/>
        </p:scale>
        <p:origin x="-144" y="-78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9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57D-0FE5-4D95-AB37-4E3753C6F189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D87-F777-4F21-86AA-AD999FDB0D36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334F-7B53-4A07-82FA-3A2DCE548049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5734-BA97-4719-9BA3-0E90EB54F14F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EE33-6DAB-42FC-9A81-0C2D958F86F9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D58E-6F89-4FAC-A4EE-9FE2BBAF1810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2201-CE9E-4484-BCA2-8AE74979D169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AA9-24EF-4BAB-A7EA-C2EBDEFDE5B6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3F1D-0C62-4285-A968-01C142C5F6B1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252-BD15-432E-91B1-169055F0E9E8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939A-F997-4FF8-AD0A-926870443F91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BD8AF-1CA2-4078-A7DE-0AA870B1545C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en-GB" sz="2800">
                <a:solidFill>
                  <a:srgbClr val="002060"/>
                </a:solidFill>
              </a:rPr>
              <a:t/>
            </a:r>
            <a:br>
              <a:rPr lang="en-GB" sz="2800">
                <a:solidFill>
                  <a:srgbClr val="002060"/>
                </a:solidFill>
              </a:rPr>
            </a:br>
            <a:r>
              <a:rPr lang="en-GB" sz="4000">
                <a:solidFill>
                  <a:srgbClr val="002060"/>
                </a:solidFill>
              </a:rPr>
              <a:t>Group 3: Transport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i="1">
                <a:solidFill>
                  <a:schemeClr val="tx1">
                    <a:lumMod val="95000"/>
                    <a:lumOff val="5000"/>
                  </a:schemeClr>
                </a:solidFill>
              </a:rPr>
              <a:t>PEMPAL Budget Community of Practice (BCOP)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55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3000" dirty="0">
              <a:solidFill>
                <a:srgbClr val="000000"/>
              </a:solidFill>
            </a:endParaRPr>
          </a:p>
          <a:p>
            <a:pPr lvl="0"/>
            <a:r>
              <a:rPr lang="en-GB" sz="3000"/>
              <a:t>Bosnia and Herzegovina</a:t>
            </a:r>
          </a:p>
          <a:p>
            <a:pPr lvl="0"/>
            <a:r>
              <a:rPr lang="en-GB" sz="3000"/>
              <a:t>Croatia</a:t>
            </a:r>
          </a:p>
          <a:p>
            <a:pPr lvl="0"/>
            <a:r>
              <a:rPr lang="en-GB" sz="3000"/>
              <a:t>Republic of North Macedonia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479422"/>
            <a:ext cx="8915400" cy="1143000"/>
          </a:xfrm>
        </p:spPr>
        <p:txBody>
          <a:bodyPr/>
          <a:lstStyle/>
          <a:p>
            <a:r>
              <a:rPr lang="en-GB"/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3000" dirty="0">
              <a:solidFill>
                <a:srgbClr val="000000"/>
              </a:solidFill>
            </a:endParaRPr>
          </a:p>
          <a:p>
            <a:r>
              <a:rPr lang="en-GB" sz="2600"/>
              <a:t>The Government wants to increase investment in road maintenance particularly the key transport corridors to the port, where</a:t>
            </a:r>
            <a:r>
              <a:rPr lang="en-GB" sz="2600" b="1"/>
              <a:t> exports are shipped to international markets</a:t>
            </a:r>
            <a:r>
              <a:rPr lang="en-GB" sz="2600"/>
              <a:t>.  Along these roads there are also many </a:t>
            </a:r>
            <a:r>
              <a:rPr lang="en-GB" sz="2600" b="1"/>
              <a:t>residential houses</a:t>
            </a:r>
            <a:r>
              <a:rPr lang="en-GB" sz="2600"/>
              <a:t>, and there have been reports of accidents particularly involving </a:t>
            </a:r>
            <a:r>
              <a:rPr lang="en-GB" sz="2600" b="1"/>
              <a:t>school children</a:t>
            </a:r>
            <a:r>
              <a:rPr lang="en-GB" sz="2600"/>
              <a:t> along the route.  There have also been reports in local newspapers about accidents which people claim are caused by lack of </a:t>
            </a:r>
            <a:r>
              <a:rPr lang="en-GB" sz="2600" b="1"/>
              <a:t>road safety standards</a:t>
            </a:r>
            <a:r>
              <a:rPr lang="en-GB" sz="2600"/>
              <a:t>, dangerous driving behaviour, and poor signage, particularly in the vicinity of schools.  </a:t>
            </a:r>
          </a:p>
          <a:p>
            <a:pPr marL="0" indent="0">
              <a:buNone/>
            </a:pPr>
            <a:endParaRPr lang="hr-HR" sz="2600" dirty="0"/>
          </a:p>
          <a:p>
            <a:pPr marL="0" lvl="0" indent="0" algn="just">
              <a:spcBef>
                <a:spcPts val="0"/>
              </a:spcBef>
              <a:buNone/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479422"/>
            <a:ext cx="8915400" cy="1143000"/>
          </a:xfrm>
        </p:spPr>
        <p:txBody>
          <a:bodyPr/>
          <a:lstStyle/>
          <a:p>
            <a:r>
              <a:rPr lang="en-GB"/>
              <a:t>Programme – scenario</a:t>
            </a:r>
          </a:p>
        </p:txBody>
      </p:sp>
    </p:spTree>
    <p:extLst>
      <p:ext uri="{BB962C8B-B14F-4D97-AF65-F5344CB8AC3E}">
        <p14:creationId xmlns:p14="http://schemas.microsoft.com/office/powerpoint/2010/main" val="342034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58" y="787943"/>
            <a:ext cx="9667434" cy="5334000"/>
          </a:xfrm>
        </p:spPr>
        <p:txBody>
          <a:bodyPr/>
          <a:lstStyle/>
          <a:p>
            <a:pPr marL="0" lvl="0" indent="0">
              <a:buNone/>
            </a:pPr>
            <a:r>
              <a:rPr lang="en-GB" sz="1800" b="1" dirty="0">
                <a:solidFill>
                  <a:srgbClr val="000000"/>
                </a:solidFill>
              </a:rPr>
              <a:t>FROM THE POINT OF VIEW OF RESIDENTS/SCHOOLS:</a:t>
            </a:r>
          </a:p>
          <a:p>
            <a:pPr marL="457200" lvl="0" indent="-457200">
              <a:buAutoNum type="arabicPeriod"/>
            </a:pPr>
            <a:r>
              <a:rPr lang="en-GB" sz="1800" dirty="0"/>
              <a:t>Satisfaction rate of citizens residing in the vicinity of the road </a:t>
            </a:r>
            <a:r>
              <a:rPr lang="en-GB" sz="1800" i="1" dirty="0"/>
              <a:t>(source: survey)</a:t>
            </a:r>
          </a:p>
          <a:p>
            <a:pPr marL="457200" lvl="0" indent="-457200">
              <a:buAutoNum type="arabicPeriod"/>
            </a:pPr>
            <a:r>
              <a:rPr lang="en-GB" sz="1800" dirty="0"/>
              <a:t>The number of traffic accidents on the road/in the area </a:t>
            </a:r>
            <a:r>
              <a:rPr lang="en-GB" sz="1800" i="1" dirty="0"/>
              <a:t>(source: administrative data)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The number of passenger cars passing through, expressed as passenger cars transporting children to school </a:t>
            </a:r>
            <a:r>
              <a:rPr lang="en-GB" sz="1800" i="1" dirty="0"/>
              <a:t>(source: administrative data)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Number of secured crosswalks </a:t>
            </a:r>
            <a:r>
              <a:rPr lang="en-GB" sz="1800" i="1" dirty="0"/>
              <a:t>(source: administrative data)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1800" dirty="0"/>
              <a:t>Road safety regulations compliance rate </a:t>
            </a:r>
            <a:r>
              <a:rPr lang="en-GB" sz="1800" i="1" dirty="0"/>
              <a:t>(source: create milestones/index indicator)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The number of police/control surveillance </a:t>
            </a:r>
            <a:r>
              <a:rPr lang="en-GB" sz="1800" i="1" dirty="0"/>
              <a:t>(source: administrative data)</a:t>
            </a:r>
          </a:p>
          <a:p>
            <a:pPr marL="0" lvl="0" indent="0">
              <a:buNone/>
            </a:pPr>
            <a:r>
              <a:rPr lang="en-GB" sz="1800" b="1" dirty="0">
                <a:solidFill>
                  <a:srgbClr val="000000"/>
                </a:solidFill>
              </a:rPr>
              <a:t>FROM THE POINT OF VIEW OF EXPORTERS/FROM THE ECONOMIC POINT OF VIEW: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Satisfaction rate of companies exporting over crossings </a:t>
            </a:r>
            <a:r>
              <a:rPr lang="en-GB" sz="1800" i="1" dirty="0"/>
              <a:t>(source: survey)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The number of freight vehicles using the road </a:t>
            </a:r>
            <a:r>
              <a:rPr lang="en-GB" sz="1800" i="1" dirty="0"/>
              <a:t>(source: administrative data)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The value of exports at this border crossing and share of exports in GDP </a:t>
            </a:r>
            <a:r>
              <a:rPr lang="en-GB" sz="1800" i="1" dirty="0"/>
              <a:t>(source: administrative data)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Number of customs-cleared vehicles at the border crossing on a daily basis </a:t>
            </a:r>
            <a:r>
              <a:rPr lang="en-GB" sz="1800" i="1" dirty="0"/>
              <a:t>(source: administrative data)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1800" dirty="0"/>
              <a:t>Number of persons employed in the region/municipality through which the road passes </a:t>
            </a:r>
            <a:r>
              <a:rPr lang="en-GB" sz="1800" i="1" dirty="0"/>
              <a:t>(statistic data, administrative data)</a:t>
            </a:r>
            <a:r>
              <a:rPr lang="en-GB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Value of tolls collected on this road section </a:t>
            </a:r>
            <a:r>
              <a:rPr lang="en-GB" sz="1800" i="1" dirty="0"/>
              <a:t>(source: administrative data)</a:t>
            </a:r>
          </a:p>
          <a:p>
            <a:pPr marL="0" lvl="0" indent="0">
              <a:buNone/>
            </a:pPr>
            <a:endParaRPr lang="bs-Latn-BA" sz="1800" dirty="0"/>
          </a:p>
          <a:p>
            <a:pPr marL="457200" lvl="0" indent="-457200">
              <a:buFont typeface="+mj-lt"/>
              <a:buAutoNum type="arabicPeriod"/>
            </a:pP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800" dirty="0"/>
          </a:p>
          <a:p>
            <a:pPr lvl="0"/>
            <a:endParaRPr lang="en-US" sz="1800" dirty="0"/>
          </a:p>
          <a:p>
            <a:pPr marL="0" indent="0" algn="just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514600" y="60058"/>
            <a:ext cx="8915400" cy="762978"/>
          </a:xfrm>
        </p:spPr>
        <p:txBody>
          <a:bodyPr/>
          <a:lstStyle/>
          <a:p>
            <a:r>
              <a:rPr lang="en-GB" sz="3200"/>
              <a:t>Indicator examples</a:t>
            </a:r>
          </a:p>
        </p:txBody>
      </p:sp>
    </p:spTree>
    <p:extLst>
      <p:ext uri="{BB962C8B-B14F-4D97-AF65-F5344CB8AC3E}">
        <p14:creationId xmlns:p14="http://schemas.microsoft.com/office/powerpoint/2010/main" val="366481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000" b="1" dirty="0">
                <a:solidFill>
                  <a:srgbClr val="000000"/>
                </a:solidFill>
              </a:rPr>
              <a:t>FROM THE POINT OF VIEW OF RESIDENTS/SCHOOLS:</a:t>
            </a:r>
          </a:p>
          <a:p>
            <a:pPr marL="0" indent="0" algn="just">
              <a:spcBef>
                <a:spcPts val="0"/>
              </a:spcBef>
              <a:buNone/>
            </a:pPr>
            <a:endParaRPr lang="hr-HR" sz="16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en-GB" sz="1800" dirty="0"/>
              <a:t>Citizen surveys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1800" dirty="0"/>
              <a:t>General public consultations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1800" dirty="0"/>
              <a:t>Public consultations aimed at parents/school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1800" dirty="0"/>
              <a:t>Introducing mechanisms for collecting complaints and ideas from citizens/companies with symbolic rewards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000" b="1" dirty="0">
                <a:solidFill>
                  <a:srgbClr val="000000"/>
                </a:solidFill>
              </a:rPr>
              <a:t>FROM THE POINT OF VIEW OF EXPORTERS/FROM THE ECONOMIC POINT OF VIEW: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1800" dirty="0"/>
              <a:t>Company survey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1800" dirty="0"/>
              <a:t>Public consultations aimed at companies/business communities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1800" dirty="0"/>
              <a:t>Public consultations aimed at the non-governmental sector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1800" dirty="0"/>
              <a:t>Incentives for the establishment/operation of an association of citizens/experts to monitor this area of activity and make proposals</a:t>
            </a:r>
          </a:p>
          <a:p>
            <a:endParaRPr lang="hr-HR" sz="1800" dirty="0"/>
          </a:p>
          <a:p>
            <a:endParaRPr lang="hr-HR" sz="1800" dirty="0"/>
          </a:p>
          <a:p>
            <a:endParaRPr lang="hr-HR" sz="1800" dirty="0"/>
          </a:p>
          <a:p>
            <a:pPr marL="0" indent="0" algn="just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Citizen involvement mechanisms</a:t>
            </a:r>
          </a:p>
        </p:txBody>
      </p:sp>
    </p:spTree>
    <p:extLst>
      <p:ext uri="{BB962C8B-B14F-4D97-AF65-F5344CB8AC3E}">
        <p14:creationId xmlns:p14="http://schemas.microsoft.com/office/powerpoint/2010/main" val="281920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20535</TotalTime>
  <Words>295</Words>
  <Application>Microsoft Office PowerPoint</Application>
  <PresentationFormat>A4 Paper (210x297 mm)</PresentationFormat>
  <Paragraphs>57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Group 3: Transport</vt:lpstr>
      <vt:lpstr>Members</vt:lpstr>
      <vt:lpstr>Programme – scenario</vt:lpstr>
      <vt:lpstr>Indicator examples</vt:lpstr>
      <vt:lpstr>Citizen involvement mechanisms</vt:lpstr>
    </vt:vector>
  </TitlesOfParts>
  <Manager/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BLTWG knowledge product recommendations</dc:title>
  <dc:subject/>
  <dc:creator>Deanna Aubrey</dc:creator>
  <cp:keywords>BLTWG public participation</cp:keywords>
  <dc:description/>
  <cp:lastModifiedBy>Željka</cp:lastModifiedBy>
  <cp:revision>1086</cp:revision>
  <cp:lastPrinted>2018-03-09T10:51:08Z</cp:lastPrinted>
  <dcterms:created xsi:type="dcterms:W3CDTF">2010-10-04T16:57:49Z</dcterms:created>
  <dcterms:modified xsi:type="dcterms:W3CDTF">2019-11-12T08:55:55Z</dcterms:modified>
  <cp:category>PEMPAL</cp:category>
</cp:coreProperties>
</file>