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1" r:id="rId1"/>
  </p:sldMasterIdLst>
  <p:notesMasterIdLst>
    <p:notesMasterId r:id="rId36"/>
  </p:notesMasterIdLst>
  <p:handoutMasterIdLst>
    <p:handoutMasterId r:id="rId37"/>
  </p:handoutMasterIdLst>
  <p:sldIdLst>
    <p:sldId id="946" r:id="rId2"/>
    <p:sldId id="886" r:id="rId3"/>
    <p:sldId id="979" r:id="rId4"/>
    <p:sldId id="958" r:id="rId5"/>
    <p:sldId id="831" r:id="rId6"/>
    <p:sldId id="954" r:id="rId7"/>
    <p:sldId id="978" r:id="rId8"/>
    <p:sldId id="955" r:id="rId9"/>
    <p:sldId id="956" r:id="rId10"/>
    <p:sldId id="957" r:id="rId11"/>
    <p:sldId id="959" r:id="rId12"/>
    <p:sldId id="980" r:id="rId13"/>
    <p:sldId id="960" r:id="rId14"/>
    <p:sldId id="961" r:id="rId15"/>
    <p:sldId id="963" r:id="rId16"/>
    <p:sldId id="964" r:id="rId17"/>
    <p:sldId id="965" r:id="rId18"/>
    <p:sldId id="975" r:id="rId19"/>
    <p:sldId id="962" r:id="rId20"/>
    <p:sldId id="966" r:id="rId21"/>
    <p:sldId id="976" r:id="rId22"/>
    <p:sldId id="977" r:id="rId23"/>
    <p:sldId id="968" r:id="rId24"/>
    <p:sldId id="967" r:id="rId25"/>
    <p:sldId id="970" r:id="rId26"/>
    <p:sldId id="969" r:id="rId27"/>
    <p:sldId id="971" r:id="rId28"/>
    <p:sldId id="972" r:id="rId29"/>
    <p:sldId id="973" r:id="rId30"/>
    <p:sldId id="947" r:id="rId31"/>
    <p:sldId id="949" r:id="rId32"/>
    <p:sldId id="950" r:id="rId33"/>
    <p:sldId id="951" r:id="rId34"/>
    <p:sldId id="981" r:id="rId35"/>
  </p:sldIdLst>
  <p:sldSz cx="9144000" cy="6858000" type="screen4x3"/>
  <p:notesSz cx="6669088" cy="97536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B8CCE4"/>
    <a:srgbClr val="005DA2"/>
    <a:srgbClr val="307E90"/>
    <a:srgbClr val="F2DBDB"/>
    <a:srgbClr val="F0DCDC"/>
    <a:srgbClr val="0070C0"/>
    <a:srgbClr val="BD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103" autoAdjust="0"/>
  </p:normalViewPr>
  <p:slideViewPr>
    <p:cSldViewPr>
      <p:cViewPr varScale="1">
        <p:scale>
          <a:sx n="72" d="100"/>
          <a:sy n="72" d="100"/>
        </p:scale>
        <p:origin x="153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3C216-115F-41F3-A5C7-1BC74D6076E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hr-HR"/>
        </a:p>
      </dgm:t>
    </dgm:pt>
    <dgm:pt modelId="{19D6E722-E319-4A07-BF0A-E657589DD388}">
      <dgm:prSet custT="1"/>
      <dgm:spPr>
        <a:solidFill>
          <a:srgbClr val="92D050"/>
        </a:solidFill>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dirty="0"/>
            <a:t>GAME DESCRIPTION</a:t>
          </a:r>
        </a:p>
      </dgm:t>
    </dgm:pt>
    <dgm:pt modelId="{EE674665-C915-443B-8BEA-1CA658581147}" type="parTrans" cxnId="{86BF1594-9E97-4E36-B5D9-14DF7C634782}">
      <dgm:prSet/>
      <dgm:spPr/>
      <dgm:t>
        <a:bodyPr/>
        <a:lstStyle/>
        <a:p>
          <a:endParaRPr lang="hr-HR"/>
        </a:p>
      </dgm:t>
    </dgm:pt>
    <dgm:pt modelId="{EF52B876-3EBB-4709-9A11-A875FB5A0EEB}" type="sibTrans" cxnId="{86BF1594-9E97-4E36-B5D9-14DF7C634782}">
      <dgm:prSet/>
      <dgm:spPr/>
      <dgm:t>
        <a:bodyPr/>
        <a:lstStyle/>
        <a:p>
          <a:endParaRPr lang="hr-HR"/>
        </a:p>
      </dgm:t>
    </dgm:pt>
    <dgm:pt modelId="{980EAF1D-7BB4-4390-9F04-FF592D625E52}">
      <dgm:prSet custT="1"/>
      <dgm:spPr>
        <a:solidFill>
          <a:schemeClr val="bg1">
            <a:lumMod val="85000"/>
          </a:schemeClr>
        </a:solidFill>
      </dgm:spPr>
      <dgm:t>
        <a:bodyPr/>
        <a:lstStyle/>
        <a:p>
          <a:pPr algn="ctr" rtl="0"/>
          <a:r>
            <a:rPr lang="hr-HR" sz="1800" b="1" dirty="0" err="1">
              <a:solidFill>
                <a:srgbClr val="020202"/>
              </a:solidFill>
            </a:rPr>
            <a:t>Get</a:t>
          </a:r>
          <a:r>
            <a:rPr lang="hr-HR" sz="1800" b="1" dirty="0">
              <a:solidFill>
                <a:srgbClr val="020202"/>
              </a:solidFill>
            </a:rPr>
            <a:t> to </a:t>
          </a:r>
          <a:r>
            <a:rPr lang="hr-HR" sz="1800" b="1" dirty="0" err="1">
              <a:solidFill>
                <a:srgbClr val="020202"/>
              </a:solidFill>
            </a:rPr>
            <a:t>know</a:t>
          </a:r>
          <a:r>
            <a:rPr lang="hr-HR" sz="1800" b="1" dirty="0">
              <a:solidFill>
                <a:srgbClr val="020202"/>
              </a:solidFill>
            </a:rPr>
            <a:t> </a:t>
          </a:r>
          <a:r>
            <a:rPr lang="hr-HR" sz="1800" b="1" dirty="0" err="1">
              <a:solidFill>
                <a:srgbClr val="020202"/>
              </a:solidFill>
            </a:rPr>
            <a:t>the</a:t>
          </a:r>
          <a:r>
            <a:rPr lang="hr-HR" sz="1800" b="1" dirty="0">
              <a:solidFill>
                <a:srgbClr val="020202"/>
              </a:solidFill>
            </a:rPr>
            <a:t> </a:t>
          </a:r>
          <a:r>
            <a:rPr lang="hr-HR" sz="1800" b="1" dirty="0" err="1">
              <a:solidFill>
                <a:srgbClr val="020202"/>
              </a:solidFill>
            </a:rPr>
            <a:t>budget</a:t>
          </a:r>
          <a:r>
            <a:rPr lang="hr-HR" sz="1800" b="1" dirty="0">
              <a:solidFill>
                <a:srgbClr val="020202"/>
              </a:solidFill>
            </a:rPr>
            <a:t> </a:t>
          </a:r>
          <a:r>
            <a:rPr lang="hr-HR" sz="1800" b="1" dirty="0" err="1">
              <a:solidFill>
                <a:srgbClr val="020202"/>
              </a:solidFill>
            </a:rPr>
            <a:t>structure</a:t>
          </a:r>
          <a:endParaRPr lang="hr-HR" sz="1800" dirty="0">
            <a:solidFill>
              <a:srgbClr val="020202"/>
            </a:solidFill>
          </a:endParaRPr>
        </a:p>
      </dgm:t>
    </dgm:pt>
    <dgm:pt modelId="{B5879976-C590-44AD-94CA-9E54FD0D2A3C}" type="parTrans" cxnId="{50EA73F2-0548-4803-8EB4-F93A696CF527}">
      <dgm:prSet/>
      <dgm:spPr/>
      <dgm:t>
        <a:bodyPr/>
        <a:lstStyle/>
        <a:p>
          <a:endParaRPr lang="hr-HR"/>
        </a:p>
      </dgm:t>
    </dgm:pt>
    <dgm:pt modelId="{3781EEBD-8CDF-4427-8AF1-355635D42B93}" type="sibTrans" cxnId="{50EA73F2-0548-4803-8EB4-F93A696CF527}">
      <dgm:prSet/>
      <dgm:spPr/>
      <dgm:t>
        <a:bodyPr/>
        <a:lstStyle/>
        <a:p>
          <a:endParaRPr lang="hr-HR"/>
        </a:p>
      </dgm:t>
    </dgm:pt>
    <dgm:pt modelId="{24D28288-6CE5-4B46-8F38-E404BEC16E4D}">
      <dgm:prSet custT="1"/>
      <dgm:spPr/>
      <dgm:t>
        <a:bodyPr/>
        <a:lstStyle/>
        <a:p>
          <a:pPr rtl="0"/>
          <a:r>
            <a:rPr lang="hr-HR" sz="1800" dirty="0"/>
            <a:t>You </a:t>
          </a:r>
          <a:r>
            <a:rPr lang="hr-HR" sz="1800" dirty="0" err="1"/>
            <a:t>have</a:t>
          </a:r>
          <a:r>
            <a:rPr lang="hr-HR" sz="1800" dirty="0"/>
            <a:t> to </a:t>
          </a:r>
          <a:r>
            <a:rPr lang="hr-HR" sz="1800" dirty="0" err="1"/>
            <a:t>adjust</a:t>
          </a:r>
          <a:r>
            <a:rPr lang="hr-HR" sz="1800" dirty="0"/>
            <a:t> </a:t>
          </a:r>
          <a:r>
            <a:rPr lang="hr-HR" sz="1800" dirty="0" err="1"/>
            <a:t>the</a:t>
          </a:r>
          <a:r>
            <a:rPr lang="hr-HR" sz="1800" dirty="0"/>
            <a:t> </a:t>
          </a:r>
          <a:r>
            <a:rPr lang="hr-HR" sz="1800" dirty="0" err="1"/>
            <a:t>revenues</a:t>
          </a:r>
          <a:r>
            <a:rPr lang="hr-HR" sz="1800" dirty="0"/>
            <a:t> </a:t>
          </a:r>
          <a:r>
            <a:rPr lang="hr-HR" sz="1800" dirty="0" err="1"/>
            <a:t>and</a:t>
          </a:r>
          <a:r>
            <a:rPr lang="hr-HR" sz="1800" dirty="0"/>
            <a:t> </a:t>
          </a:r>
          <a:r>
            <a:rPr lang="hr-HR" sz="1800" dirty="0" err="1"/>
            <a:t>expenditures</a:t>
          </a:r>
          <a:r>
            <a:rPr lang="hr-HR" sz="1800" dirty="0"/>
            <a:t> for </a:t>
          </a:r>
          <a:r>
            <a:rPr lang="hr-HR" sz="1800" dirty="0" err="1"/>
            <a:t>three</a:t>
          </a:r>
          <a:r>
            <a:rPr lang="hr-HR" sz="1800" dirty="0"/>
            <a:t> </a:t>
          </a:r>
          <a:r>
            <a:rPr lang="hr-HR" sz="1800" dirty="0" err="1"/>
            <a:t>years</a:t>
          </a:r>
          <a:r>
            <a:rPr lang="hr-HR" sz="1800" dirty="0"/>
            <a:t> </a:t>
          </a:r>
          <a:r>
            <a:rPr lang="hr-HR" sz="1800" dirty="0" err="1"/>
            <a:t>in</a:t>
          </a:r>
          <a:r>
            <a:rPr lang="hr-HR" sz="1800" dirty="0"/>
            <a:t> </a:t>
          </a:r>
          <a:r>
            <a:rPr lang="hr-HR" sz="1800" dirty="0" err="1"/>
            <a:t>advance</a:t>
          </a:r>
          <a:r>
            <a:rPr lang="hr-HR" sz="1800" dirty="0"/>
            <a:t> (make a </a:t>
          </a:r>
          <a:r>
            <a:rPr lang="hr-HR" sz="1800" dirty="0" err="1"/>
            <a:t>budget</a:t>
          </a:r>
          <a:r>
            <a:rPr lang="hr-HR" sz="1800" dirty="0"/>
            <a:t> plan)</a:t>
          </a:r>
        </a:p>
      </dgm:t>
    </dgm:pt>
    <dgm:pt modelId="{968817AD-B004-4CA5-88C3-BCD4374CB41B}" type="parTrans" cxnId="{BB3E2C10-8157-4557-A193-5EA50A4B61F3}">
      <dgm:prSet/>
      <dgm:spPr/>
      <dgm:t>
        <a:bodyPr/>
        <a:lstStyle/>
        <a:p>
          <a:endParaRPr lang="hr-HR"/>
        </a:p>
      </dgm:t>
    </dgm:pt>
    <dgm:pt modelId="{BFCE193A-0553-4D18-9122-0535E2E06693}" type="sibTrans" cxnId="{BB3E2C10-8157-4557-A193-5EA50A4B61F3}">
      <dgm:prSet/>
      <dgm:spPr/>
      <dgm:t>
        <a:bodyPr/>
        <a:lstStyle/>
        <a:p>
          <a:endParaRPr lang="hr-HR"/>
        </a:p>
      </dgm:t>
    </dgm:pt>
    <dgm:pt modelId="{FFD491ED-EAEB-47A0-BE5C-32DB0FAFD128}">
      <dgm:prSet custT="1"/>
      <dgm:spPr>
        <a:solidFill>
          <a:schemeClr val="bg1">
            <a:lumMod val="85000"/>
          </a:schemeClr>
        </a:solidFill>
      </dgm:spPr>
      <dgm:t>
        <a:bodyPr/>
        <a:lstStyle/>
        <a:p>
          <a:pPr algn="ctr" rtl="0"/>
          <a:r>
            <a:rPr lang="hr-HR" sz="1800" b="1" dirty="0" err="1">
              <a:solidFill>
                <a:srgbClr val="020202"/>
              </a:solidFill>
            </a:rPr>
            <a:t>Get</a:t>
          </a:r>
          <a:r>
            <a:rPr lang="hr-HR" sz="1800" b="1" dirty="0">
              <a:solidFill>
                <a:srgbClr val="020202"/>
              </a:solidFill>
            </a:rPr>
            <a:t> to </a:t>
          </a:r>
          <a:r>
            <a:rPr lang="hr-HR" sz="1800" b="1" dirty="0" err="1">
              <a:solidFill>
                <a:srgbClr val="020202"/>
              </a:solidFill>
            </a:rPr>
            <a:t>know</a:t>
          </a:r>
          <a:r>
            <a:rPr lang="hr-HR" sz="1800" b="1" dirty="0">
              <a:solidFill>
                <a:srgbClr val="020202"/>
              </a:solidFill>
            </a:rPr>
            <a:t> </a:t>
          </a:r>
          <a:r>
            <a:rPr lang="hr-HR" sz="1800" b="1" dirty="0" err="1">
              <a:solidFill>
                <a:srgbClr val="020202"/>
              </a:solidFill>
            </a:rPr>
            <a:t>the</a:t>
          </a:r>
          <a:r>
            <a:rPr lang="hr-HR" sz="1800" b="1" dirty="0">
              <a:solidFill>
                <a:srgbClr val="020202"/>
              </a:solidFill>
            </a:rPr>
            <a:t> </a:t>
          </a:r>
          <a:r>
            <a:rPr lang="hr-HR" sz="1800" b="1" dirty="0" err="1">
              <a:solidFill>
                <a:srgbClr val="020202"/>
              </a:solidFill>
            </a:rPr>
            <a:t>budget</a:t>
          </a:r>
          <a:r>
            <a:rPr lang="hr-HR" sz="1800" b="1" dirty="0">
              <a:solidFill>
                <a:srgbClr val="020202"/>
              </a:solidFill>
            </a:rPr>
            <a:t> </a:t>
          </a:r>
          <a:r>
            <a:rPr lang="hr-HR" sz="1800" b="1" dirty="0" err="1">
              <a:solidFill>
                <a:srgbClr val="020202"/>
              </a:solidFill>
            </a:rPr>
            <a:t>adoption</a:t>
          </a:r>
          <a:r>
            <a:rPr lang="hr-HR" sz="1800" b="1" dirty="0">
              <a:solidFill>
                <a:srgbClr val="020202"/>
              </a:solidFill>
            </a:rPr>
            <a:t> </a:t>
          </a:r>
          <a:r>
            <a:rPr lang="hr-HR" sz="1800" b="1" dirty="0" err="1">
              <a:solidFill>
                <a:srgbClr val="020202"/>
              </a:solidFill>
            </a:rPr>
            <a:t>process</a:t>
          </a:r>
          <a:endParaRPr lang="hr-HR" sz="1800" dirty="0">
            <a:solidFill>
              <a:srgbClr val="020202"/>
            </a:solidFill>
          </a:endParaRPr>
        </a:p>
      </dgm:t>
    </dgm:pt>
    <dgm:pt modelId="{0347A1AD-F254-4F7A-B129-9D0A338C4361}" type="parTrans" cxnId="{DD47F73D-20C2-4437-9E72-8E1A0537F4BA}">
      <dgm:prSet/>
      <dgm:spPr/>
      <dgm:t>
        <a:bodyPr/>
        <a:lstStyle/>
        <a:p>
          <a:endParaRPr lang="hr-HR"/>
        </a:p>
      </dgm:t>
    </dgm:pt>
    <dgm:pt modelId="{8DDEEBCC-A995-45F8-A0B0-FE4B71A3B154}" type="sibTrans" cxnId="{DD47F73D-20C2-4437-9E72-8E1A0537F4BA}">
      <dgm:prSet/>
      <dgm:spPr/>
      <dgm:t>
        <a:bodyPr/>
        <a:lstStyle/>
        <a:p>
          <a:endParaRPr lang="hr-HR"/>
        </a:p>
      </dgm:t>
    </dgm:pt>
    <dgm:pt modelId="{1788F155-1B57-4990-938E-0A527B6214C7}">
      <dgm:prSet custT="1"/>
      <dgm:spPr/>
      <dgm:t>
        <a:bodyPr/>
        <a:lstStyle/>
        <a:p>
          <a:pPr rtl="0"/>
          <a:r>
            <a:rPr lang="hr-HR" sz="1800" dirty="0" err="1"/>
            <a:t>Every</a:t>
          </a:r>
          <a:r>
            <a:rPr lang="hr-HR" sz="1800" dirty="0"/>
            <a:t> </a:t>
          </a:r>
          <a:r>
            <a:rPr lang="hr-HR" sz="1800" dirty="0" err="1"/>
            <a:t>move</a:t>
          </a:r>
          <a:r>
            <a:rPr lang="hr-HR" sz="1800" dirty="0"/>
            <a:t> </a:t>
          </a:r>
          <a:r>
            <a:rPr lang="hr-HR" sz="1800" dirty="0" err="1"/>
            <a:t>can</a:t>
          </a:r>
          <a:r>
            <a:rPr lang="hr-HR" sz="1800" dirty="0"/>
            <a:t> </a:t>
          </a:r>
          <a:r>
            <a:rPr lang="hr-HR" sz="1800" dirty="0" err="1"/>
            <a:t>be</a:t>
          </a:r>
          <a:r>
            <a:rPr lang="hr-HR" sz="1800" dirty="0"/>
            <a:t> </a:t>
          </a:r>
          <a:r>
            <a:rPr lang="hr-HR" sz="1800" dirty="0" err="1"/>
            <a:t>both</a:t>
          </a:r>
          <a:r>
            <a:rPr lang="hr-HR" sz="1800" dirty="0"/>
            <a:t> </a:t>
          </a:r>
          <a:r>
            <a:rPr lang="hr-HR" sz="1800" dirty="0" err="1"/>
            <a:t>good</a:t>
          </a:r>
          <a:r>
            <a:rPr lang="hr-HR" sz="1800" dirty="0"/>
            <a:t> </a:t>
          </a:r>
          <a:r>
            <a:rPr lang="hr-HR" sz="1800" dirty="0" err="1"/>
            <a:t>and</a:t>
          </a:r>
          <a:r>
            <a:rPr lang="hr-HR" sz="1800" dirty="0"/>
            <a:t> </a:t>
          </a:r>
          <a:r>
            <a:rPr lang="hr-HR" sz="1800" dirty="0" err="1"/>
            <a:t>bad</a:t>
          </a:r>
          <a:r>
            <a:rPr lang="hr-HR" sz="1800" dirty="0"/>
            <a:t> for </a:t>
          </a:r>
          <a:r>
            <a:rPr lang="hr-HR" sz="1800" dirty="0" err="1"/>
            <a:t>the</a:t>
          </a:r>
          <a:r>
            <a:rPr lang="hr-HR" sz="1800" dirty="0"/>
            <a:t> </a:t>
          </a:r>
          <a:r>
            <a:rPr lang="hr-HR" sz="1800" dirty="0" err="1"/>
            <a:t>budget</a:t>
          </a:r>
          <a:r>
            <a:rPr lang="hr-HR" sz="1800" dirty="0"/>
            <a:t> (</a:t>
          </a:r>
          <a:r>
            <a:rPr lang="hr-HR" sz="1800" dirty="0" err="1"/>
            <a:t>if</a:t>
          </a:r>
          <a:r>
            <a:rPr lang="hr-HR" sz="1800" dirty="0"/>
            <a:t> </a:t>
          </a:r>
          <a:r>
            <a:rPr lang="hr-HR" sz="1800" dirty="0" err="1"/>
            <a:t>you</a:t>
          </a:r>
          <a:r>
            <a:rPr lang="hr-HR" sz="1800" dirty="0"/>
            <a:t> make </a:t>
          </a:r>
          <a:r>
            <a:rPr lang="hr-HR" sz="1800" dirty="0" err="1"/>
            <a:t>too</a:t>
          </a:r>
          <a:r>
            <a:rPr lang="hr-HR" sz="1800" dirty="0"/>
            <a:t> </a:t>
          </a:r>
          <a:r>
            <a:rPr lang="hr-HR" sz="1800" dirty="0" err="1"/>
            <a:t>many</a:t>
          </a:r>
          <a:r>
            <a:rPr lang="hr-HR" sz="1800" dirty="0"/>
            <a:t> </a:t>
          </a:r>
          <a:r>
            <a:rPr lang="hr-HR" sz="1800" dirty="0" err="1"/>
            <a:t>cuts</a:t>
          </a:r>
          <a:r>
            <a:rPr lang="hr-HR" sz="1800" dirty="0"/>
            <a:t> </a:t>
          </a:r>
          <a:r>
            <a:rPr lang="hr-HR" sz="1800" dirty="0" err="1"/>
            <a:t>the</a:t>
          </a:r>
          <a:r>
            <a:rPr lang="hr-HR" sz="1800" dirty="0"/>
            <a:t> </a:t>
          </a:r>
          <a:r>
            <a:rPr lang="hr-HR" sz="1800" dirty="0" err="1"/>
            <a:t>quality</a:t>
          </a:r>
          <a:r>
            <a:rPr lang="hr-HR" sz="1800" dirty="0"/>
            <a:t> </a:t>
          </a:r>
          <a:r>
            <a:rPr lang="hr-HR" sz="1800" dirty="0" err="1"/>
            <a:t>of</a:t>
          </a:r>
          <a:r>
            <a:rPr lang="hr-HR" sz="1800" dirty="0"/>
            <a:t> </a:t>
          </a:r>
          <a:r>
            <a:rPr lang="hr-HR" sz="1800" dirty="0" err="1"/>
            <a:t>public</a:t>
          </a:r>
          <a:r>
            <a:rPr lang="hr-HR" sz="1800" dirty="0"/>
            <a:t> </a:t>
          </a:r>
          <a:r>
            <a:rPr lang="hr-HR" sz="1800" dirty="0" err="1"/>
            <a:t>service</a:t>
          </a:r>
          <a:r>
            <a:rPr lang="hr-HR" sz="1800" dirty="0"/>
            <a:t> </a:t>
          </a:r>
          <a:r>
            <a:rPr lang="hr-HR" sz="1800" dirty="0" err="1"/>
            <a:t>will</a:t>
          </a:r>
          <a:r>
            <a:rPr lang="hr-HR" sz="1800" dirty="0"/>
            <a:t> drop, </a:t>
          </a:r>
          <a:r>
            <a:rPr lang="hr-HR" sz="1800" dirty="0" err="1"/>
            <a:t>people</a:t>
          </a:r>
          <a:r>
            <a:rPr lang="hr-HR" sz="1800" dirty="0"/>
            <a:t> </a:t>
          </a:r>
          <a:r>
            <a:rPr lang="hr-HR" sz="1800" dirty="0" err="1"/>
            <a:t>will</a:t>
          </a:r>
          <a:r>
            <a:rPr lang="hr-HR" sz="1800" dirty="0"/>
            <a:t> </a:t>
          </a:r>
          <a:r>
            <a:rPr lang="hr-HR" sz="1800" dirty="0" err="1"/>
            <a:t>be</a:t>
          </a:r>
          <a:r>
            <a:rPr lang="hr-HR" sz="1800" dirty="0"/>
            <a:t> </a:t>
          </a:r>
          <a:r>
            <a:rPr lang="hr-HR" sz="1800" dirty="0" err="1"/>
            <a:t>dissatisfied</a:t>
          </a:r>
          <a:r>
            <a:rPr lang="hr-HR" sz="1800" dirty="0"/>
            <a:t>; </a:t>
          </a:r>
          <a:r>
            <a:rPr lang="hr-HR" sz="1800" dirty="0" err="1"/>
            <a:t>if</a:t>
          </a:r>
          <a:r>
            <a:rPr lang="hr-HR" sz="1800" dirty="0"/>
            <a:t> </a:t>
          </a:r>
          <a:r>
            <a:rPr lang="hr-HR" sz="1800" dirty="0" err="1"/>
            <a:t>you</a:t>
          </a:r>
          <a:r>
            <a:rPr lang="hr-HR" sz="1800" dirty="0"/>
            <a:t> </a:t>
          </a:r>
          <a:r>
            <a:rPr lang="hr-HR" sz="1800" dirty="0" err="1"/>
            <a:t>allocate</a:t>
          </a:r>
          <a:r>
            <a:rPr lang="hr-HR" sz="1800" dirty="0"/>
            <a:t> </a:t>
          </a:r>
          <a:r>
            <a:rPr lang="hr-HR" sz="1800" dirty="0" err="1"/>
            <a:t>too</a:t>
          </a:r>
          <a:r>
            <a:rPr lang="hr-HR" sz="1800" dirty="0"/>
            <a:t> </a:t>
          </a:r>
          <a:r>
            <a:rPr lang="hr-HR" sz="1800" dirty="0" err="1"/>
            <a:t>much</a:t>
          </a:r>
          <a:r>
            <a:rPr lang="hr-HR" sz="1800" dirty="0"/>
            <a:t> </a:t>
          </a:r>
          <a:r>
            <a:rPr lang="hr-HR" sz="1800" dirty="0" err="1"/>
            <a:t>you</a:t>
          </a:r>
          <a:r>
            <a:rPr lang="hr-HR" sz="1800" dirty="0"/>
            <a:t> </a:t>
          </a:r>
          <a:r>
            <a:rPr lang="hr-HR" sz="1800" dirty="0" err="1"/>
            <a:t>will</a:t>
          </a:r>
          <a:r>
            <a:rPr lang="hr-HR" sz="1800" dirty="0"/>
            <a:t> </a:t>
          </a:r>
          <a:r>
            <a:rPr lang="hr-HR" sz="1800" dirty="0" err="1"/>
            <a:t>have</a:t>
          </a:r>
          <a:r>
            <a:rPr lang="hr-HR" sz="1800" dirty="0"/>
            <a:t> </a:t>
          </a:r>
          <a:r>
            <a:rPr lang="hr-HR" sz="1800" dirty="0" err="1"/>
            <a:t>problems</a:t>
          </a:r>
          <a:r>
            <a:rPr lang="hr-HR" sz="1800" dirty="0"/>
            <a:t> </a:t>
          </a:r>
          <a:r>
            <a:rPr lang="hr-HR" sz="1800" dirty="0" err="1"/>
            <a:t>with</a:t>
          </a:r>
          <a:r>
            <a:rPr lang="hr-HR" sz="1800" dirty="0"/>
            <a:t> </a:t>
          </a:r>
          <a:r>
            <a:rPr lang="hr-HR" sz="1800" dirty="0" err="1"/>
            <a:t>the</a:t>
          </a:r>
          <a:r>
            <a:rPr lang="hr-HR" sz="1800" dirty="0"/>
            <a:t> </a:t>
          </a:r>
          <a:r>
            <a:rPr lang="hr-HR" sz="1800" dirty="0" err="1"/>
            <a:t>debt</a:t>
          </a:r>
          <a:r>
            <a:rPr lang="hr-HR" sz="1800" dirty="0"/>
            <a:t> </a:t>
          </a:r>
          <a:r>
            <a:rPr lang="hr-HR" sz="1800" dirty="0" err="1"/>
            <a:t>and</a:t>
          </a:r>
          <a:r>
            <a:rPr lang="hr-HR" sz="1800" dirty="0"/>
            <a:t> deficit)</a:t>
          </a:r>
        </a:p>
      </dgm:t>
    </dgm:pt>
    <dgm:pt modelId="{EF1C6286-D379-43C9-9574-4FA9BAE9F1E2}" type="parTrans" cxnId="{A3D5303A-48DB-4C9C-B8B6-C271AC2DAAAC}">
      <dgm:prSet/>
      <dgm:spPr/>
      <dgm:t>
        <a:bodyPr/>
        <a:lstStyle/>
        <a:p>
          <a:endParaRPr lang="hr-HR"/>
        </a:p>
      </dgm:t>
    </dgm:pt>
    <dgm:pt modelId="{54EF8190-4701-4206-B724-6A74000F7A8B}" type="sibTrans" cxnId="{A3D5303A-48DB-4C9C-B8B6-C271AC2DAAAC}">
      <dgm:prSet/>
      <dgm:spPr/>
      <dgm:t>
        <a:bodyPr/>
        <a:lstStyle/>
        <a:p>
          <a:endParaRPr lang="hr-HR"/>
        </a:p>
      </dgm:t>
    </dgm:pt>
    <dgm:pt modelId="{CEA3B84D-EACF-4B38-ACD3-D52E87F5ACD7}">
      <dgm:prSet custT="1"/>
      <dgm:spPr/>
      <dgm:t>
        <a:bodyPr/>
        <a:lstStyle/>
        <a:p>
          <a:pPr rtl="0"/>
          <a:r>
            <a:rPr lang="hr-HR" sz="1800" dirty="0" err="1"/>
            <a:t>The</a:t>
          </a:r>
          <a:r>
            <a:rPr lang="hr-HR" sz="1800" dirty="0"/>
            <a:t> </a:t>
          </a:r>
          <a:r>
            <a:rPr lang="hr-HR" sz="1800" dirty="0" err="1"/>
            <a:t>goal</a:t>
          </a:r>
          <a:r>
            <a:rPr lang="hr-HR" sz="1800" dirty="0"/>
            <a:t> </a:t>
          </a:r>
          <a:r>
            <a:rPr lang="hr-HR" sz="1800" dirty="0" err="1"/>
            <a:t>is</a:t>
          </a:r>
          <a:r>
            <a:rPr lang="hr-HR" sz="1800" dirty="0"/>
            <a:t> </a:t>
          </a:r>
          <a:r>
            <a:rPr lang="hr-HR" sz="1800" dirty="0" err="1"/>
            <a:t>not</a:t>
          </a:r>
          <a:r>
            <a:rPr lang="hr-HR" sz="1800" dirty="0"/>
            <a:t> to </a:t>
          </a:r>
          <a:r>
            <a:rPr lang="hr-HR" sz="1800" dirty="0" err="1"/>
            <a:t>incur</a:t>
          </a:r>
          <a:r>
            <a:rPr lang="hr-HR" sz="1800" dirty="0"/>
            <a:t> a deficit </a:t>
          </a:r>
          <a:r>
            <a:rPr lang="hr-HR" sz="1800" dirty="0" err="1"/>
            <a:t>which</a:t>
          </a:r>
          <a:r>
            <a:rPr lang="hr-HR" sz="1800" dirty="0"/>
            <a:t> </a:t>
          </a:r>
          <a:r>
            <a:rPr lang="hr-HR" sz="1800" dirty="0" err="1"/>
            <a:t>needs</a:t>
          </a:r>
          <a:r>
            <a:rPr lang="hr-HR" sz="1800" dirty="0"/>
            <a:t> to </a:t>
          </a:r>
          <a:r>
            <a:rPr lang="hr-HR" sz="1800" dirty="0" err="1"/>
            <a:t>be</a:t>
          </a:r>
          <a:r>
            <a:rPr lang="hr-HR" sz="1800" dirty="0"/>
            <a:t> </a:t>
          </a:r>
          <a:r>
            <a:rPr lang="hr-HR" sz="1800" dirty="0" err="1"/>
            <a:t>covered</a:t>
          </a:r>
          <a:r>
            <a:rPr lang="hr-HR" sz="1800" dirty="0"/>
            <a:t> </a:t>
          </a:r>
          <a:r>
            <a:rPr lang="hr-HR" sz="1800" dirty="0" err="1"/>
            <a:t>with</a:t>
          </a:r>
          <a:r>
            <a:rPr lang="hr-HR" sz="1800" dirty="0"/>
            <a:t> </a:t>
          </a:r>
          <a:r>
            <a:rPr lang="hr-HR" sz="1800" dirty="0" err="1"/>
            <a:t>borrowing</a:t>
          </a:r>
          <a:endParaRPr lang="hr-HR" sz="1800" dirty="0"/>
        </a:p>
      </dgm:t>
    </dgm:pt>
    <dgm:pt modelId="{CCECFD29-BCFB-4025-A8F3-131AF7CAC602}" type="parTrans" cxnId="{DB2F2044-2246-43C6-BDAD-7080410E9EA2}">
      <dgm:prSet/>
      <dgm:spPr/>
      <dgm:t>
        <a:bodyPr/>
        <a:lstStyle/>
        <a:p>
          <a:endParaRPr lang="hr-HR"/>
        </a:p>
      </dgm:t>
    </dgm:pt>
    <dgm:pt modelId="{6D5DF436-041D-4EFD-BE90-7A3099B2B7AD}" type="sibTrans" cxnId="{DB2F2044-2246-43C6-BDAD-7080410E9EA2}">
      <dgm:prSet/>
      <dgm:spPr/>
      <dgm:t>
        <a:bodyPr/>
        <a:lstStyle/>
        <a:p>
          <a:endParaRPr lang="hr-HR"/>
        </a:p>
      </dgm:t>
    </dgm:pt>
    <dgm:pt modelId="{82720565-ACC2-4811-B81A-F939FD1D80C9}">
      <dgm:prSet custT="1"/>
      <dgm:spPr>
        <a:solidFill>
          <a:srgbClr val="92D050"/>
        </a:solidFill>
      </dgm:spPr>
      <dgm:t>
        <a:bodyPr/>
        <a:lstStyle/>
        <a:p>
          <a:pPr algn="ctr" rtl="0"/>
          <a:r>
            <a:rPr lang="hr-HR" sz="2400" dirty="0"/>
            <a:t>START PLAYING</a:t>
          </a:r>
        </a:p>
      </dgm:t>
    </dgm:pt>
    <dgm:pt modelId="{B42660E5-3FCD-423B-B32D-1D55F67575A9}" type="parTrans" cxnId="{DF0EECB0-65C6-4ED9-9F7B-9B7C55C58B2F}">
      <dgm:prSet/>
      <dgm:spPr/>
      <dgm:t>
        <a:bodyPr/>
        <a:lstStyle/>
        <a:p>
          <a:endParaRPr lang="hr-HR"/>
        </a:p>
      </dgm:t>
    </dgm:pt>
    <dgm:pt modelId="{4621C8D9-C2E8-46A0-8E80-4D64AF97E435}" type="sibTrans" cxnId="{DF0EECB0-65C6-4ED9-9F7B-9B7C55C58B2F}">
      <dgm:prSet/>
      <dgm:spPr/>
      <dgm:t>
        <a:bodyPr/>
        <a:lstStyle/>
        <a:p>
          <a:endParaRPr lang="hr-HR"/>
        </a:p>
      </dgm:t>
    </dgm:pt>
    <dgm:pt modelId="{2EF95DFC-9A53-4212-AE54-4347996E7815}">
      <dgm:prSet/>
      <dgm:spPr/>
      <dgm:t>
        <a:bodyPr/>
        <a:lstStyle/>
        <a:p>
          <a:pPr rtl="0"/>
          <a:endParaRPr lang="hr-HR" sz="900" dirty="0"/>
        </a:p>
      </dgm:t>
    </dgm:pt>
    <dgm:pt modelId="{7CFCA347-0C16-4A54-AB5B-2CA13E5A13E6}" type="parTrans" cxnId="{E48ACEA0-48A5-4F32-9D66-2F40881AAA8F}">
      <dgm:prSet/>
      <dgm:spPr/>
      <dgm:t>
        <a:bodyPr/>
        <a:lstStyle/>
        <a:p>
          <a:endParaRPr lang="hr-HR"/>
        </a:p>
      </dgm:t>
    </dgm:pt>
    <dgm:pt modelId="{AE761F5B-3C81-4991-8CE9-0F24D9639F5B}" type="sibTrans" cxnId="{E48ACEA0-48A5-4F32-9D66-2F40881AAA8F}">
      <dgm:prSet/>
      <dgm:spPr/>
      <dgm:t>
        <a:bodyPr/>
        <a:lstStyle/>
        <a:p>
          <a:endParaRPr lang="hr-HR"/>
        </a:p>
      </dgm:t>
    </dgm:pt>
    <dgm:pt modelId="{29F515BF-C607-4BB1-BA24-748857C03DBC}">
      <dgm:prSet custT="1"/>
      <dgm:spPr/>
      <dgm:t>
        <a:bodyPr/>
        <a:lstStyle/>
        <a:p>
          <a:pPr rtl="0"/>
          <a:r>
            <a:rPr lang="pl-PL" sz="1800" dirty="0"/>
            <a:t>You are playing the role of the mayor who is planing the budget for their mandate</a:t>
          </a:r>
          <a:endParaRPr lang="hr-HR" sz="1800" dirty="0"/>
        </a:p>
      </dgm:t>
    </dgm:pt>
    <dgm:pt modelId="{6504EEFD-6F85-4D97-A8B7-FB3490F7D413}" type="parTrans" cxnId="{C0F938B3-DFD5-47AC-925F-DC446CC41C68}">
      <dgm:prSet/>
      <dgm:spPr/>
      <dgm:t>
        <a:bodyPr/>
        <a:lstStyle/>
        <a:p>
          <a:endParaRPr lang="hr-HR"/>
        </a:p>
      </dgm:t>
    </dgm:pt>
    <dgm:pt modelId="{56E7C25A-6628-4531-860D-AACC8B5122A3}" type="sibTrans" cxnId="{C0F938B3-DFD5-47AC-925F-DC446CC41C68}">
      <dgm:prSet/>
      <dgm:spPr/>
      <dgm:t>
        <a:bodyPr/>
        <a:lstStyle/>
        <a:p>
          <a:endParaRPr lang="hr-HR"/>
        </a:p>
      </dgm:t>
    </dgm:pt>
    <dgm:pt modelId="{8D4B364F-DD7A-48BE-A02C-FEBF91086589}">
      <dgm:prSet custT="1"/>
      <dgm:spPr/>
      <dgm:t>
        <a:bodyPr/>
        <a:lstStyle/>
        <a:p>
          <a:pPr rtl="0"/>
          <a:r>
            <a:rPr lang="hr-HR" sz="1400" baseline="0" dirty="0"/>
            <a:t>*</a:t>
          </a:r>
          <a:r>
            <a:rPr lang="hr-HR" sz="1400" baseline="0" dirty="0" err="1"/>
            <a:t>This</a:t>
          </a:r>
          <a:r>
            <a:rPr lang="hr-HR" sz="1400" baseline="0" dirty="0"/>
            <a:t> </a:t>
          </a:r>
          <a:r>
            <a:rPr lang="hr-HR" sz="1400" baseline="0" dirty="0" err="1"/>
            <a:t>is</a:t>
          </a:r>
          <a:r>
            <a:rPr lang="hr-HR" sz="1400" baseline="0" dirty="0"/>
            <a:t> a </a:t>
          </a:r>
          <a:r>
            <a:rPr lang="hr-HR" sz="1400" baseline="0" dirty="0" err="1"/>
            <a:t>simple</a:t>
          </a:r>
          <a:r>
            <a:rPr lang="hr-HR" sz="1400" baseline="0" dirty="0"/>
            <a:t> </a:t>
          </a:r>
          <a:r>
            <a:rPr lang="hr-HR" sz="1400" baseline="0" dirty="0" err="1"/>
            <a:t>budgeting</a:t>
          </a:r>
          <a:r>
            <a:rPr lang="hr-HR" sz="1400" baseline="0" dirty="0"/>
            <a:t> </a:t>
          </a:r>
          <a:r>
            <a:rPr lang="hr-HR" sz="1400" baseline="0" dirty="0" err="1"/>
            <a:t>scenario</a:t>
          </a:r>
          <a:r>
            <a:rPr lang="hr-HR" sz="1400" baseline="0" dirty="0"/>
            <a:t> </a:t>
          </a:r>
          <a:r>
            <a:rPr lang="hr-HR" sz="1400" baseline="0" dirty="0" err="1"/>
            <a:t>suitable</a:t>
          </a:r>
          <a:r>
            <a:rPr lang="hr-HR" sz="1400" baseline="0" dirty="0"/>
            <a:t> for </a:t>
          </a:r>
          <a:r>
            <a:rPr lang="hr-HR" sz="1400" baseline="0" dirty="0" err="1"/>
            <a:t>the</a:t>
          </a:r>
          <a:r>
            <a:rPr lang="hr-HR" sz="1400" baseline="0" dirty="0"/>
            <a:t> game but </a:t>
          </a:r>
          <a:r>
            <a:rPr lang="hr-HR" sz="1400" baseline="0" dirty="0" err="1"/>
            <a:t>it</a:t>
          </a:r>
          <a:r>
            <a:rPr lang="hr-HR" sz="1400" baseline="0" dirty="0"/>
            <a:t> </a:t>
          </a:r>
          <a:r>
            <a:rPr lang="hr-HR" sz="1400" baseline="0" dirty="0" err="1"/>
            <a:t>still</a:t>
          </a:r>
          <a:r>
            <a:rPr lang="hr-HR" sz="1400" baseline="0" dirty="0"/>
            <a:t> </a:t>
          </a:r>
          <a:r>
            <a:rPr lang="hr-HR" sz="1400" baseline="0" dirty="0" err="1"/>
            <a:t>gives</a:t>
          </a:r>
          <a:r>
            <a:rPr lang="hr-HR" sz="1400" baseline="0" dirty="0"/>
            <a:t> a </a:t>
          </a:r>
          <a:r>
            <a:rPr lang="hr-HR" sz="1400" baseline="0" dirty="0" err="1"/>
            <a:t>realistic</a:t>
          </a:r>
          <a:r>
            <a:rPr lang="hr-HR" sz="1400" baseline="0" dirty="0"/>
            <a:t> </a:t>
          </a:r>
          <a:r>
            <a:rPr lang="hr-HR" sz="1400" baseline="0" dirty="0" err="1"/>
            <a:t>idea</a:t>
          </a:r>
          <a:r>
            <a:rPr lang="hr-HR" sz="1400" baseline="0" dirty="0"/>
            <a:t> </a:t>
          </a:r>
          <a:r>
            <a:rPr lang="hr-HR" sz="1400" baseline="0" dirty="0" err="1"/>
            <a:t>of</a:t>
          </a:r>
          <a:r>
            <a:rPr lang="hr-HR" sz="1400" baseline="0" dirty="0"/>
            <a:t> </a:t>
          </a:r>
          <a:r>
            <a:rPr lang="hr-HR" sz="1400" baseline="0" dirty="0" err="1"/>
            <a:t>what</a:t>
          </a:r>
          <a:r>
            <a:rPr lang="hr-HR" sz="1400" baseline="0" dirty="0"/>
            <a:t> </a:t>
          </a:r>
          <a:r>
            <a:rPr lang="hr-HR" sz="1400" baseline="0" dirty="0" err="1"/>
            <a:t>it</a:t>
          </a:r>
          <a:r>
            <a:rPr lang="hr-HR" sz="1400" baseline="0" dirty="0"/>
            <a:t> </a:t>
          </a:r>
          <a:r>
            <a:rPr lang="hr-HR" sz="1400" baseline="0" dirty="0" err="1"/>
            <a:t>is</a:t>
          </a:r>
          <a:r>
            <a:rPr lang="hr-HR" sz="1400" baseline="0" dirty="0"/>
            <a:t> </a:t>
          </a:r>
          <a:r>
            <a:rPr lang="hr-HR" sz="1400" baseline="0" dirty="0" err="1"/>
            <a:t>like</a:t>
          </a:r>
          <a:r>
            <a:rPr lang="hr-HR" sz="1400" baseline="0" dirty="0"/>
            <a:t> to </a:t>
          </a:r>
          <a:r>
            <a:rPr lang="hr-HR" sz="1400" baseline="0" dirty="0" err="1"/>
            <a:t>run</a:t>
          </a:r>
          <a:r>
            <a:rPr lang="hr-HR" sz="1400" baseline="0" dirty="0"/>
            <a:t> a </a:t>
          </a:r>
          <a:r>
            <a:rPr lang="hr-HR" sz="1400" baseline="0" dirty="0" err="1"/>
            <a:t>town</a:t>
          </a:r>
          <a:endParaRPr lang="hr-HR" sz="1400" baseline="0" dirty="0"/>
        </a:p>
      </dgm:t>
    </dgm:pt>
    <dgm:pt modelId="{55FD7311-374D-4EB7-A098-F96A2D24D325}" type="parTrans" cxnId="{AD44C487-B151-45E6-93AA-7C28569E35B6}">
      <dgm:prSet/>
      <dgm:spPr/>
      <dgm:t>
        <a:bodyPr/>
        <a:lstStyle/>
        <a:p>
          <a:endParaRPr lang="hr-HR"/>
        </a:p>
      </dgm:t>
    </dgm:pt>
    <dgm:pt modelId="{28D18413-18B4-48E7-954E-D7DAE4C7726A}" type="sibTrans" cxnId="{AD44C487-B151-45E6-93AA-7C28569E35B6}">
      <dgm:prSet/>
      <dgm:spPr/>
      <dgm:t>
        <a:bodyPr/>
        <a:lstStyle/>
        <a:p>
          <a:endParaRPr lang="hr-HR"/>
        </a:p>
      </dgm:t>
    </dgm:pt>
    <dgm:pt modelId="{4C8D8B93-53DD-4059-BB00-1C50C4784855}">
      <dgm:prSet custT="1"/>
      <dgm:spPr/>
      <dgm:t>
        <a:bodyPr/>
        <a:lstStyle/>
        <a:p>
          <a:pPr rtl="0"/>
          <a:r>
            <a:rPr lang="hr-HR" sz="1800" dirty="0" err="1"/>
            <a:t>Play</a:t>
          </a:r>
          <a:r>
            <a:rPr lang="hr-HR" sz="1800" dirty="0"/>
            <a:t> more </a:t>
          </a:r>
          <a:r>
            <a:rPr lang="hr-HR" sz="1800" dirty="0" err="1"/>
            <a:t>than</a:t>
          </a:r>
          <a:r>
            <a:rPr lang="hr-HR" sz="1800" dirty="0"/>
            <a:t> </a:t>
          </a:r>
          <a:r>
            <a:rPr lang="hr-HR" sz="1800" dirty="0" err="1"/>
            <a:t>once</a:t>
          </a:r>
          <a:r>
            <a:rPr lang="hr-HR" sz="1800" dirty="0"/>
            <a:t> </a:t>
          </a:r>
          <a:r>
            <a:rPr lang="hr-HR" sz="1800" dirty="0" err="1"/>
            <a:t>and</a:t>
          </a:r>
          <a:r>
            <a:rPr lang="hr-HR" sz="1800" dirty="0"/>
            <a:t> </a:t>
          </a:r>
          <a:r>
            <a:rPr lang="hr-HR" sz="1800" dirty="0" err="1"/>
            <a:t>explore</a:t>
          </a:r>
          <a:r>
            <a:rPr lang="hr-HR" sz="1800" dirty="0"/>
            <a:t> </a:t>
          </a:r>
          <a:r>
            <a:rPr lang="hr-HR" sz="1800" dirty="0" err="1"/>
            <a:t>all</a:t>
          </a:r>
          <a:r>
            <a:rPr lang="hr-HR" sz="1800" dirty="0"/>
            <a:t> </a:t>
          </a:r>
          <a:r>
            <a:rPr lang="hr-HR" sz="1800" dirty="0" err="1"/>
            <a:t>the</a:t>
          </a:r>
          <a:r>
            <a:rPr lang="hr-HR" sz="1800" dirty="0"/>
            <a:t> </a:t>
          </a:r>
          <a:r>
            <a:rPr lang="hr-HR" sz="1800" dirty="0" err="1"/>
            <a:t>possibilites</a:t>
          </a:r>
          <a:r>
            <a:rPr lang="hr-HR" sz="1800" dirty="0"/>
            <a:t> </a:t>
          </a:r>
          <a:r>
            <a:rPr lang="hr-HR" sz="1800" dirty="0" err="1"/>
            <a:t>with</a:t>
          </a:r>
          <a:r>
            <a:rPr lang="hr-HR" sz="1800" dirty="0"/>
            <a:t> </a:t>
          </a:r>
          <a:r>
            <a:rPr lang="hr-HR" sz="1800" dirty="0" err="1"/>
            <a:t>the</a:t>
          </a:r>
          <a:r>
            <a:rPr lang="hr-HR" sz="1800" dirty="0"/>
            <a:t> </a:t>
          </a:r>
          <a:r>
            <a:rPr lang="hr-HR" sz="1800" dirty="0" err="1"/>
            <a:t>budget</a:t>
          </a:r>
          <a:endParaRPr lang="hr-HR" sz="1800" dirty="0"/>
        </a:p>
      </dgm:t>
    </dgm:pt>
    <dgm:pt modelId="{B6108573-68ED-48CC-A0B9-E4D6434A120C}" type="sibTrans" cxnId="{97DAF8E9-57D4-4DA5-84F0-19D49656E364}">
      <dgm:prSet/>
      <dgm:spPr/>
      <dgm:t>
        <a:bodyPr/>
        <a:lstStyle/>
        <a:p>
          <a:endParaRPr lang="hr-HR"/>
        </a:p>
      </dgm:t>
    </dgm:pt>
    <dgm:pt modelId="{4CA6378C-39E5-41F0-AAFF-305545B6CE6D}" type="parTrans" cxnId="{97DAF8E9-57D4-4DA5-84F0-19D49656E364}">
      <dgm:prSet/>
      <dgm:spPr/>
      <dgm:t>
        <a:bodyPr/>
        <a:lstStyle/>
        <a:p>
          <a:endParaRPr lang="hr-HR"/>
        </a:p>
      </dgm:t>
    </dgm:pt>
    <dgm:pt modelId="{CD4695DD-1BB8-471D-8E8C-CB911C1FCC1B}">
      <dgm:prSet custT="1"/>
      <dgm:spPr/>
      <dgm:t>
        <a:bodyPr/>
        <a:lstStyle/>
        <a:p>
          <a:pPr rtl="0"/>
          <a:r>
            <a:rPr lang="hr-HR" sz="1400" baseline="0" dirty="0"/>
            <a:t>* </a:t>
          </a:r>
          <a:r>
            <a:rPr lang="hr-HR" sz="1400" baseline="0" dirty="0" err="1"/>
            <a:t>The</a:t>
          </a:r>
          <a:r>
            <a:rPr lang="hr-HR" sz="1400" baseline="0" dirty="0"/>
            <a:t> </a:t>
          </a:r>
          <a:r>
            <a:rPr lang="hr-HR" sz="1400" baseline="0" dirty="0" err="1"/>
            <a:t>town</a:t>
          </a:r>
          <a:r>
            <a:rPr lang="hr-HR" sz="1400" baseline="0" dirty="0"/>
            <a:t> </a:t>
          </a:r>
          <a:r>
            <a:rPr lang="hr-HR" sz="1400" baseline="0" dirty="0" err="1"/>
            <a:t>and</a:t>
          </a:r>
          <a:r>
            <a:rPr lang="hr-HR" sz="1400" baseline="0" dirty="0"/>
            <a:t> </a:t>
          </a:r>
          <a:r>
            <a:rPr lang="hr-HR" sz="1400" baseline="0" dirty="0" err="1"/>
            <a:t>the</a:t>
          </a:r>
          <a:r>
            <a:rPr lang="hr-HR" sz="1400" baseline="0" dirty="0"/>
            <a:t> </a:t>
          </a:r>
          <a:r>
            <a:rPr lang="hr-HR" sz="1400" baseline="0" dirty="0" err="1"/>
            <a:t>budget</a:t>
          </a:r>
          <a:r>
            <a:rPr lang="hr-HR" sz="1400" baseline="0" dirty="0"/>
            <a:t> game </a:t>
          </a:r>
          <a:r>
            <a:rPr lang="hr-HR" sz="1400" baseline="0" dirty="0" err="1"/>
            <a:t>description</a:t>
          </a:r>
          <a:r>
            <a:rPr lang="hr-HR" sz="1400" baseline="0" dirty="0"/>
            <a:t> are </a:t>
          </a:r>
          <a:r>
            <a:rPr lang="hr-HR" sz="1400" baseline="0" dirty="0" err="1"/>
            <a:t>fictional</a:t>
          </a:r>
          <a:r>
            <a:rPr lang="hr-HR" sz="1400" baseline="0" dirty="0"/>
            <a:t>, but </a:t>
          </a:r>
          <a:r>
            <a:rPr lang="hr-HR" sz="1400" baseline="0" dirty="0" err="1"/>
            <a:t>the</a:t>
          </a:r>
          <a:r>
            <a:rPr lang="hr-HR" sz="1400" baseline="0" dirty="0"/>
            <a:t> </a:t>
          </a:r>
          <a:r>
            <a:rPr lang="hr-HR" sz="1400" baseline="0" dirty="0" err="1"/>
            <a:t>city</a:t>
          </a:r>
          <a:r>
            <a:rPr lang="hr-HR" sz="1400" baseline="0" dirty="0"/>
            <a:t> </a:t>
          </a:r>
          <a:r>
            <a:rPr lang="hr-HR" sz="1400" baseline="0" dirty="0" err="1"/>
            <a:t>of</a:t>
          </a:r>
          <a:r>
            <a:rPr lang="hr-HR" sz="1400" baseline="0" dirty="0"/>
            <a:t> Bjelovar </a:t>
          </a:r>
          <a:r>
            <a:rPr lang="hr-HR" sz="1400" baseline="0" dirty="0" err="1"/>
            <a:t>served</a:t>
          </a:r>
          <a:r>
            <a:rPr lang="hr-HR" sz="1400" baseline="0" dirty="0"/>
            <a:t> as </a:t>
          </a:r>
          <a:r>
            <a:rPr lang="hr-HR" sz="1400" baseline="0" dirty="0" err="1"/>
            <a:t>inspiration</a:t>
          </a:r>
          <a:r>
            <a:rPr lang="hr-HR" sz="1400" baseline="0" dirty="0"/>
            <a:t> for </a:t>
          </a:r>
          <a:r>
            <a:rPr lang="hr-HR" sz="1400" baseline="0" dirty="0" err="1"/>
            <a:t>the</a:t>
          </a:r>
          <a:r>
            <a:rPr lang="hr-HR" sz="1400" baseline="0" dirty="0"/>
            <a:t> </a:t>
          </a:r>
          <a:r>
            <a:rPr lang="hr-HR" sz="1400" baseline="0" dirty="0" err="1"/>
            <a:t>numbers</a:t>
          </a:r>
          <a:r>
            <a:rPr lang="hr-HR" sz="1400" baseline="0" dirty="0"/>
            <a:t>, </a:t>
          </a:r>
          <a:r>
            <a:rPr lang="hr-HR" sz="1400" baseline="0" dirty="0" err="1"/>
            <a:t>demographic</a:t>
          </a:r>
          <a:r>
            <a:rPr lang="hr-HR" sz="1400" baseline="0" dirty="0"/>
            <a:t> </a:t>
          </a:r>
          <a:r>
            <a:rPr lang="hr-HR" sz="1400" baseline="0" dirty="0" err="1"/>
            <a:t>statistics</a:t>
          </a:r>
          <a:r>
            <a:rPr lang="hr-HR" sz="1400" baseline="0" dirty="0"/>
            <a:t> </a:t>
          </a:r>
          <a:r>
            <a:rPr lang="hr-HR" sz="1400" baseline="0" dirty="0" err="1"/>
            <a:t>etc</a:t>
          </a:r>
          <a:r>
            <a:rPr lang="hr-HR" sz="1400" baseline="0" dirty="0"/>
            <a:t>.</a:t>
          </a:r>
        </a:p>
      </dgm:t>
    </dgm:pt>
    <dgm:pt modelId="{EFC64B79-8948-42E8-919F-7DE89853F302}" type="sibTrans" cxnId="{653AE95D-8C3F-4E85-B8ED-7C5BAAB9D822}">
      <dgm:prSet/>
      <dgm:spPr/>
      <dgm:t>
        <a:bodyPr/>
        <a:lstStyle/>
        <a:p>
          <a:endParaRPr lang="hr-HR"/>
        </a:p>
      </dgm:t>
    </dgm:pt>
    <dgm:pt modelId="{137353EE-6673-4D48-BBA5-E39385A28131}" type="parTrans" cxnId="{653AE95D-8C3F-4E85-B8ED-7C5BAAB9D822}">
      <dgm:prSet/>
      <dgm:spPr/>
      <dgm:t>
        <a:bodyPr/>
        <a:lstStyle/>
        <a:p>
          <a:endParaRPr lang="hr-HR"/>
        </a:p>
      </dgm:t>
    </dgm:pt>
    <dgm:pt modelId="{1AA9C9CA-F3E3-4A5B-873C-E0DEA020DF8C}" type="pres">
      <dgm:prSet presAssocID="{E7C3C216-115F-41F3-A5C7-1BC74D6076EC}" presName="linear" presStyleCnt="0">
        <dgm:presLayoutVars>
          <dgm:animLvl val="lvl"/>
          <dgm:resizeHandles val="exact"/>
        </dgm:presLayoutVars>
      </dgm:prSet>
      <dgm:spPr/>
    </dgm:pt>
    <dgm:pt modelId="{2C0AE985-33C0-4880-B637-F7C59AF9D677}" type="pres">
      <dgm:prSet presAssocID="{19D6E722-E319-4A07-BF0A-E657589DD388}" presName="parentText" presStyleLbl="node1" presStyleIdx="0" presStyleCnt="4" custScaleY="79958" custLinFactNeighborY="-48926">
        <dgm:presLayoutVars>
          <dgm:chMax val="0"/>
          <dgm:bulletEnabled val="1"/>
        </dgm:presLayoutVars>
      </dgm:prSet>
      <dgm:spPr/>
    </dgm:pt>
    <dgm:pt modelId="{A8353747-7F92-415D-A83F-FA21B14808B3}" type="pres">
      <dgm:prSet presAssocID="{19D6E722-E319-4A07-BF0A-E657589DD388}" presName="childText" presStyleLbl="revTx" presStyleIdx="0" presStyleCnt="3">
        <dgm:presLayoutVars>
          <dgm:bulletEnabled val="1"/>
        </dgm:presLayoutVars>
      </dgm:prSet>
      <dgm:spPr/>
    </dgm:pt>
    <dgm:pt modelId="{BEE07534-6CB8-4522-8A72-A581F667C53B}" type="pres">
      <dgm:prSet presAssocID="{980EAF1D-7BB4-4390-9F04-FF592D625E52}" presName="parentText" presStyleLbl="node1" presStyleIdx="1" presStyleCnt="4" custScaleX="98866" custScaleY="63396" custLinFactNeighborX="-70" custLinFactNeighborY="-26918">
        <dgm:presLayoutVars>
          <dgm:chMax val="0"/>
          <dgm:bulletEnabled val="1"/>
        </dgm:presLayoutVars>
      </dgm:prSet>
      <dgm:spPr/>
    </dgm:pt>
    <dgm:pt modelId="{92754155-53B0-436B-8D97-17EF4FBD6728}" type="pres">
      <dgm:prSet presAssocID="{980EAF1D-7BB4-4390-9F04-FF592D625E52}" presName="childText" presStyleLbl="revTx" presStyleIdx="1" presStyleCnt="3" custScaleY="96036">
        <dgm:presLayoutVars>
          <dgm:bulletEnabled val="1"/>
        </dgm:presLayoutVars>
      </dgm:prSet>
      <dgm:spPr/>
    </dgm:pt>
    <dgm:pt modelId="{A26C8B21-36FE-4B86-B9A2-6098003C573C}" type="pres">
      <dgm:prSet presAssocID="{FFD491ED-EAEB-47A0-BE5C-32DB0FAFD128}" presName="parentText" presStyleLbl="node1" presStyleIdx="2" presStyleCnt="4" custScaleY="59102" custLinFactNeighborY="-1899">
        <dgm:presLayoutVars>
          <dgm:chMax val="0"/>
          <dgm:bulletEnabled val="1"/>
        </dgm:presLayoutVars>
      </dgm:prSet>
      <dgm:spPr/>
    </dgm:pt>
    <dgm:pt modelId="{CF0DA176-B59A-43AF-B785-BF2A2E112847}" type="pres">
      <dgm:prSet presAssocID="{FFD491ED-EAEB-47A0-BE5C-32DB0FAFD128}" presName="childText" presStyleLbl="revTx" presStyleIdx="2" presStyleCnt="3" custAng="0" custScaleY="112543">
        <dgm:presLayoutVars>
          <dgm:bulletEnabled val="1"/>
        </dgm:presLayoutVars>
      </dgm:prSet>
      <dgm:spPr/>
    </dgm:pt>
    <dgm:pt modelId="{9C60D411-6A71-49B6-8E86-815DC30EF81A}" type="pres">
      <dgm:prSet presAssocID="{82720565-ACC2-4811-B81A-F939FD1D80C9}" presName="parentText" presStyleLbl="node1" presStyleIdx="3" presStyleCnt="4" custScaleX="94067" custScaleY="78155" custLinFactNeighborX="-655" custLinFactNeighborY="2079">
        <dgm:presLayoutVars>
          <dgm:chMax val="0"/>
          <dgm:bulletEnabled val="1"/>
        </dgm:presLayoutVars>
      </dgm:prSet>
      <dgm:spPr/>
    </dgm:pt>
  </dgm:ptLst>
  <dgm:cxnLst>
    <dgm:cxn modelId="{4AF50706-DE97-45BA-8586-065636222169}" type="presOf" srcId="{CEA3B84D-EACF-4B38-ACD3-D52E87F5ACD7}" destId="{CF0DA176-B59A-43AF-B785-BF2A2E112847}" srcOrd="0" destOrd="2" presId="urn:microsoft.com/office/officeart/2005/8/layout/vList2"/>
    <dgm:cxn modelId="{BB3E2C10-8157-4557-A193-5EA50A4B61F3}" srcId="{980EAF1D-7BB4-4390-9F04-FF592D625E52}" destId="{24D28288-6CE5-4B46-8F38-E404BEC16E4D}" srcOrd="0" destOrd="0" parTransId="{968817AD-B004-4CA5-88C3-BCD4374CB41B}" sibTransId="{BFCE193A-0553-4D18-9122-0535E2E06693}"/>
    <dgm:cxn modelId="{ECC0B519-E094-4149-9081-2BC135FEEF45}" type="presOf" srcId="{1788F155-1B57-4990-938E-0A527B6214C7}" destId="{CF0DA176-B59A-43AF-B785-BF2A2E112847}" srcOrd="0" destOrd="1" presId="urn:microsoft.com/office/officeart/2005/8/layout/vList2"/>
    <dgm:cxn modelId="{A3D5303A-48DB-4C9C-B8B6-C271AC2DAAAC}" srcId="{FFD491ED-EAEB-47A0-BE5C-32DB0FAFD128}" destId="{1788F155-1B57-4990-938E-0A527B6214C7}" srcOrd="1" destOrd="0" parTransId="{EF1C6286-D379-43C9-9574-4FA9BAE9F1E2}" sibTransId="{54EF8190-4701-4206-B724-6A74000F7A8B}"/>
    <dgm:cxn modelId="{DD47F73D-20C2-4437-9E72-8E1A0537F4BA}" srcId="{E7C3C216-115F-41F3-A5C7-1BC74D6076EC}" destId="{FFD491ED-EAEB-47A0-BE5C-32DB0FAFD128}" srcOrd="2" destOrd="0" parTransId="{0347A1AD-F254-4F7A-B129-9D0A338C4361}" sibTransId="{8DDEEBCC-A995-45F8-A0B0-FE4B71A3B154}"/>
    <dgm:cxn modelId="{653AE95D-8C3F-4E85-B8ED-7C5BAAB9D822}" srcId="{FFD491ED-EAEB-47A0-BE5C-32DB0FAFD128}" destId="{CD4695DD-1BB8-471D-8E8C-CB911C1FCC1B}" srcOrd="5" destOrd="0" parTransId="{137353EE-6673-4D48-BBA5-E39385A28131}" sibTransId="{EFC64B79-8948-42E8-919F-7DE89853F302}"/>
    <dgm:cxn modelId="{DB2F2044-2246-43C6-BDAD-7080410E9EA2}" srcId="{FFD491ED-EAEB-47A0-BE5C-32DB0FAFD128}" destId="{CEA3B84D-EACF-4B38-ACD3-D52E87F5ACD7}" srcOrd="2" destOrd="0" parTransId="{CCECFD29-BCFB-4025-A8F3-131AF7CAC602}" sibTransId="{6D5DF436-041D-4EFD-BE90-7A3099B2B7AD}"/>
    <dgm:cxn modelId="{B9A37148-C43D-40F8-9EE9-9DAE08CE1EF5}" type="presOf" srcId="{FFD491ED-EAEB-47A0-BE5C-32DB0FAFD128}" destId="{A26C8B21-36FE-4B86-B9A2-6098003C573C}" srcOrd="0" destOrd="0" presId="urn:microsoft.com/office/officeart/2005/8/layout/vList2"/>
    <dgm:cxn modelId="{19405E72-F029-4803-A5B3-F51817C4D1A5}" type="presOf" srcId="{980EAF1D-7BB4-4390-9F04-FF592D625E52}" destId="{BEE07534-6CB8-4522-8A72-A581F667C53B}" srcOrd="0" destOrd="0" presId="urn:microsoft.com/office/officeart/2005/8/layout/vList2"/>
    <dgm:cxn modelId="{72B45B56-9719-4C7D-BCDC-6BE76351CEC2}" type="presOf" srcId="{19D6E722-E319-4A07-BF0A-E657589DD388}" destId="{2C0AE985-33C0-4880-B637-F7C59AF9D677}" srcOrd="0" destOrd="0" presId="urn:microsoft.com/office/officeart/2005/8/layout/vList2"/>
    <dgm:cxn modelId="{E7CB5C7D-4CE0-4CC7-84FC-52D8F90685EB}" type="presOf" srcId="{29F515BF-C607-4BB1-BA24-748857C03DBC}" destId="{A8353747-7F92-415D-A83F-FA21B14808B3}" srcOrd="0" destOrd="0" presId="urn:microsoft.com/office/officeart/2005/8/layout/vList2"/>
    <dgm:cxn modelId="{AD44C487-B151-45E6-93AA-7C28569E35B6}" srcId="{FFD491ED-EAEB-47A0-BE5C-32DB0FAFD128}" destId="{8D4B364F-DD7A-48BE-A02C-FEBF91086589}" srcOrd="4" destOrd="0" parTransId="{55FD7311-374D-4EB7-A098-F96A2D24D325}" sibTransId="{28D18413-18B4-48E7-954E-D7DAE4C7726A}"/>
    <dgm:cxn modelId="{5C91418F-E3C0-4716-9441-446F842F046F}" type="presOf" srcId="{82720565-ACC2-4811-B81A-F939FD1D80C9}" destId="{9C60D411-6A71-49B6-8E86-815DC30EF81A}" srcOrd="0" destOrd="0" presId="urn:microsoft.com/office/officeart/2005/8/layout/vList2"/>
    <dgm:cxn modelId="{86BF1594-9E97-4E36-B5D9-14DF7C634782}" srcId="{E7C3C216-115F-41F3-A5C7-1BC74D6076EC}" destId="{19D6E722-E319-4A07-BF0A-E657589DD388}" srcOrd="0" destOrd="0" parTransId="{EE674665-C915-443B-8BEA-1CA658581147}" sibTransId="{EF52B876-3EBB-4709-9A11-A875FB5A0EEB}"/>
    <dgm:cxn modelId="{BBC3B999-691D-4833-A11F-308421329B83}" type="presOf" srcId="{24D28288-6CE5-4B46-8F38-E404BEC16E4D}" destId="{92754155-53B0-436B-8D97-17EF4FBD6728}" srcOrd="0" destOrd="0" presId="urn:microsoft.com/office/officeart/2005/8/layout/vList2"/>
    <dgm:cxn modelId="{634ADB9B-3AC3-464F-950F-8828AE53CCB1}" type="presOf" srcId="{4C8D8B93-53DD-4059-BB00-1C50C4784855}" destId="{CF0DA176-B59A-43AF-B785-BF2A2E112847}" srcOrd="0" destOrd="3" presId="urn:microsoft.com/office/officeart/2005/8/layout/vList2"/>
    <dgm:cxn modelId="{9E68A29F-F5D3-4099-9324-36A0F3AFEE1D}" type="presOf" srcId="{E7C3C216-115F-41F3-A5C7-1BC74D6076EC}" destId="{1AA9C9CA-F3E3-4A5B-873C-E0DEA020DF8C}" srcOrd="0" destOrd="0" presId="urn:microsoft.com/office/officeart/2005/8/layout/vList2"/>
    <dgm:cxn modelId="{E48ACEA0-48A5-4F32-9D66-2F40881AAA8F}" srcId="{FFD491ED-EAEB-47A0-BE5C-32DB0FAFD128}" destId="{2EF95DFC-9A53-4212-AE54-4347996E7815}" srcOrd="0" destOrd="0" parTransId="{7CFCA347-0C16-4A54-AB5B-2CA13E5A13E6}" sibTransId="{AE761F5B-3C81-4991-8CE9-0F24D9639F5B}"/>
    <dgm:cxn modelId="{639491A3-E3A8-425C-95FD-F80501D737F8}" type="presOf" srcId="{8D4B364F-DD7A-48BE-A02C-FEBF91086589}" destId="{CF0DA176-B59A-43AF-B785-BF2A2E112847}" srcOrd="0" destOrd="4" presId="urn:microsoft.com/office/officeart/2005/8/layout/vList2"/>
    <dgm:cxn modelId="{DF0EECB0-65C6-4ED9-9F7B-9B7C55C58B2F}" srcId="{E7C3C216-115F-41F3-A5C7-1BC74D6076EC}" destId="{82720565-ACC2-4811-B81A-F939FD1D80C9}" srcOrd="3" destOrd="0" parTransId="{B42660E5-3FCD-423B-B32D-1D55F67575A9}" sibTransId="{4621C8D9-C2E8-46A0-8E80-4D64AF97E435}"/>
    <dgm:cxn modelId="{C0F938B3-DFD5-47AC-925F-DC446CC41C68}" srcId="{19D6E722-E319-4A07-BF0A-E657589DD388}" destId="{29F515BF-C607-4BB1-BA24-748857C03DBC}" srcOrd="0" destOrd="0" parTransId="{6504EEFD-6F85-4D97-A8B7-FB3490F7D413}" sibTransId="{56E7C25A-6628-4531-860D-AACC8B5122A3}"/>
    <dgm:cxn modelId="{823FF2E9-010F-462C-838B-04D0256C8BAC}" type="presOf" srcId="{CD4695DD-1BB8-471D-8E8C-CB911C1FCC1B}" destId="{CF0DA176-B59A-43AF-B785-BF2A2E112847}" srcOrd="0" destOrd="5" presId="urn:microsoft.com/office/officeart/2005/8/layout/vList2"/>
    <dgm:cxn modelId="{97DAF8E9-57D4-4DA5-84F0-19D49656E364}" srcId="{FFD491ED-EAEB-47A0-BE5C-32DB0FAFD128}" destId="{4C8D8B93-53DD-4059-BB00-1C50C4784855}" srcOrd="3" destOrd="0" parTransId="{4CA6378C-39E5-41F0-AAFF-305545B6CE6D}" sibTransId="{B6108573-68ED-48CC-A0B9-E4D6434A120C}"/>
    <dgm:cxn modelId="{50EA73F2-0548-4803-8EB4-F93A696CF527}" srcId="{E7C3C216-115F-41F3-A5C7-1BC74D6076EC}" destId="{980EAF1D-7BB4-4390-9F04-FF592D625E52}" srcOrd="1" destOrd="0" parTransId="{B5879976-C590-44AD-94CA-9E54FD0D2A3C}" sibTransId="{3781EEBD-8CDF-4427-8AF1-355635D42B93}"/>
    <dgm:cxn modelId="{BB6F04F6-FB7F-4D2B-B37B-159B852EE122}" type="presOf" srcId="{2EF95DFC-9A53-4212-AE54-4347996E7815}" destId="{CF0DA176-B59A-43AF-B785-BF2A2E112847}" srcOrd="0" destOrd="0" presId="urn:microsoft.com/office/officeart/2005/8/layout/vList2"/>
    <dgm:cxn modelId="{F716F448-B50E-4848-B2F8-876691FC5F5E}" type="presParOf" srcId="{1AA9C9CA-F3E3-4A5B-873C-E0DEA020DF8C}" destId="{2C0AE985-33C0-4880-B637-F7C59AF9D677}" srcOrd="0" destOrd="0" presId="urn:microsoft.com/office/officeart/2005/8/layout/vList2"/>
    <dgm:cxn modelId="{A1B8E04E-3EDC-4AE8-ADA7-057C68A00F76}" type="presParOf" srcId="{1AA9C9CA-F3E3-4A5B-873C-E0DEA020DF8C}" destId="{A8353747-7F92-415D-A83F-FA21B14808B3}" srcOrd="1" destOrd="0" presId="urn:microsoft.com/office/officeart/2005/8/layout/vList2"/>
    <dgm:cxn modelId="{80678CDB-F1B8-4A37-8ED8-A86FC8EBE51C}" type="presParOf" srcId="{1AA9C9CA-F3E3-4A5B-873C-E0DEA020DF8C}" destId="{BEE07534-6CB8-4522-8A72-A581F667C53B}" srcOrd="2" destOrd="0" presId="urn:microsoft.com/office/officeart/2005/8/layout/vList2"/>
    <dgm:cxn modelId="{4C3BDEA9-D630-4560-9302-42E56B780993}" type="presParOf" srcId="{1AA9C9CA-F3E3-4A5B-873C-E0DEA020DF8C}" destId="{92754155-53B0-436B-8D97-17EF4FBD6728}" srcOrd="3" destOrd="0" presId="urn:microsoft.com/office/officeart/2005/8/layout/vList2"/>
    <dgm:cxn modelId="{1B8DBC56-0CA5-4AF2-B0CD-8E1260A28985}" type="presParOf" srcId="{1AA9C9CA-F3E3-4A5B-873C-E0DEA020DF8C}" destId="{A26C8B21-36FE-4B86-B9A2-6098003C573C}" srcOrd="4" destOrd="0" presId="urn:microsoft.com/office/officeart/2005/8/layout/vList2"/>
    <dgm:cxn modelId="{BA2D9194-43D4-40A8-9A46-6B8A4E097F3E}" type="presParOf" srcId="{1AA9C9CA-F3E3-4A5B-873C-E0DEA020DF8C}" destId="{CF0DA176-B59A-43AF-B785-BF2A2E112847}" srcOrd="5" destOrd="0" presId="urn:microsoft.com/office/officeart/2005/8/layout/vList2"/>
    <dgm:cxn modelId="{3C44EFFD-AB3B-4D9C-91AC-77A0B266E855}" type="presParOf" srcId="{1AA9C9CA-F3E3-4A5B-873C-E0DEA020DF8C}" destId="{9C60D411-6A71-49B6-8E86-815DC30EF81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AE985-33C0-4880-B637-F7C59AF9D677}">
      <dsp:nvSpPr>
        <dsp:cNvPr id="0" name=""/>
        <dsp:cNvSpPr/>
      </dsp:nvSpPr>
      <dsp:spPr>
        <a:xfrm>
          <a:off x="0" y="0"/>
          <a:ext cx="8255735" cy="52388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2400" kern="1200" dirty="0"/>
            <a:t>GAME DESCRIPTION</a:t>
          </a:r>
        </a:p>
      </dsp:txBody>
      <dsp:txXfrm>
        <a:off x="25574" y="25574"/>
        <a:ext cx="8204587" cy="472736"/>
      </dsp:txXfrm>
    </dsp:sp>
    <dsp:sp modelId="{A8353747-7F92-415D-A83F-FA21B14808B3}">
      <dsp:nvSpPr>
        <dsp:cNvPr id="0" name=""/>
        <dsp:cNvSpPr/>
      </dsp:nvSpPr>
      <dsp:spPr>
        <a:xfrm>
          <a:off x="0" y="530674"/>
          <a:ext cx="8255735"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2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pl-PL" sz="1800" kern="1200" dirty="0"/>
            <a:t>You are playing the role of the mayor who is planing the budget for their mandate</a:t>
          </a:r>
          <a:endParaRPr lang="hr-HR" sz="1800" kern="1200" dirty="0"/>
        </a:p>
      </dsp:txBody>
      <dsp:txXfrm>
        <a:off x="0" y="530674"/>
        <a:ext cx="8255735" cy="579600"/>
      </dsp:txXfrm>
    </dsp:sp>
    <dsp:sp modelId="{BEE07534-6CB8-4522-8A72-A581F667C53B}">
      <dsp:nvSpPr>
        <dsp:cNvPr id="0" name=""/>
        <dsp:cNvSpPr/>
      </dsp:nvSpPr>
      <dsp:spPr>
        <a:xfrm>
          <a:off x="41031" y="954258"/>
          <a:ext cx="8162114" cy="41537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hr-HR" sz="1800" b="1" kern="1200" dirty="0" err="1">
              <a:solidFill>
                <a:srgbClr val="020202"/>
              </a:solidFill>
            </a:rPr>
            <a:t>Get</a:t>
          </a:r>
          <a:r>
            <a:rPr lang="hr-HR" sz="1800" b="1" kern="1200" dirty="0">
              <a:solidFill>
                <a:srgbClr val="020202"/>
              </a:solidFill>
            </a:rPr>
            <a:t> to </a:t>
          </a:r>
          <a:r>
            <a:rPr lang="hr-HR" sz="1800" b="1" kern="1200" dirty="0" err="1">
              <a:solidFill>
                <a:srgbClr val="020202"/>
              </a:solidFill>
            </a:rPr>
            <a:t>know</a:t>
          </a:r>
          <a:r>
            <a:rPr lang="hr-HR" sz="1800" b="1" kern="1200" dirty="0">
              <a:solidFill>
                <a:srgbClr val="020202"/>
              </a:solidFill>
            </a:rPr>
            <a:t> </a:t>
          </a:r>
          <a:r>
            <a:rPr lang="hr-HR" sz="1800" b="1" kern="1200" dirty="0" err="1">
              <a:solidFill>
                <a:srgbClr val="020202"/>
              </a:solidFill>
            </a:rPr>
            <a:t>the</a:t>
          </a:r>
          <a:r>
            <a:rPr lang="hr-HR" sz="1800" b="1" kern="1200" dirty="0">
              <a:solidFill>
                <a:srgbClr val="020202"/>
              </a:solidFill>
            </a:rPr>
            <a:t> </a:t>
          </a:r>
          <a:r>
            <a:rPr lang="hr-HR" sz="1800" b="1" kern="1200" dirty="0" err="1">
              <a:solidFill>
                <a:srgbClr val="020202"/>
              </a:solidFill>
            </a:rPr>
            <a:t>budget</a:t>
          </a:r>
          <a:r>
            <a:rPr lang="hr-HR" sz="1800" b="1" kern="1200" dirty="0">
              <a:solidFill>
                <a:srgbClr val="020202"/>
              </a:solidFill>
            </a:rPr>
            <a:t> </a:t>
          </a:r>
          <a:r>
            <a:rPr lang="hr-HR" sz="1800" b="1" kern="1200" dirty="0" err="1">
              <a:solidFill>
                <a:srgbClr val="020202"/>
              </a:solidFill>
            </a:rPr>
            <a:t>structure</a:t>
          </a:r>
          <a:endParaRPr lang="hr-HR" sz="1800" kern="1200" dirty="0">
            <a:solidFill>
              <a:srgbClr val="020202"/>
            </a:solidFill>
          </a:endParaRPr>
        </a:p>
      </dsp:txBody>
      <dsp:txXfrm>
        <a:off x="61308" y="974535"/>
        <a:ext cx="8121560" cy="374816"/>
      </dsp:txXfrm>
    </dsp:sp>
    <dsp:sp modelId="{92754155-53B0-436B-8D97-17EF4FBD6728}">
      <dsp:nvSpPr>
        <dsp:cNvPr id="0" name=""/>
        <dsp:cNvSpPr/>
      </dsp:nvSpPr>
      <dsp:spPr>
        <a:xfrm>
          <a:off x="0" y="1525645"/>
          <a:ext cx="8255735" cy="55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2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hr-HR" sz="1800" kern="1200" dirty="0"/>
            <a:t>You </a:t>
          </a:r>
          <a:r>
            <a:rPr lang="hr-HR" sz="1800" kern="1200" dirty="0" err="1"/>
            <a:t>have</a:t>
          </a:r>
          <a:r>
            <a:rPr lang="hr-HR" sz="1800" kern="1200" dirty="0"/>
            <a:t> to </a:t>
          </a:r>
          <a:r>
            <a:rPr lang="hr-HR" sz="1800" kern="1200" dirty="0" err="1"/>
            <a:t>adjust</a:t>
          </a:r>
          <a:r>
            <a:rPr lang="hr-HR" sz="1800" kern="1200" dirty="0"/>
            <a:t> </a:t>
          </a:r>
          <a:r>
            <a:rPr lang="hr-HR" sz="1800" kern="1200" dirty="0" err="1"/>
            <a:t>the</a:t>
          </a:r>
          <a:r>
            <a:rPr lang="hr-HR" sz="1800" kern="1200" dirty="0"/>
            <a:t> </a:t>
          </a:r>
          <a:r>
            <a:rPr lang="hr-HR" sz="1800" kern="1200" dirty="0" err="1"/>
            <a:t>revenues</a:t>
          </a:r>
          <a:r>
            <a:rPr lang="hr-HR" sz="1800" kern="1200" dirty="0"/>
            <a:t> </a:t>
          </a:r>
          <a:r>
            <a:rPr lang="hr-HR" sz="1800" kern="1200" dirty="0" err="1"/>
            <a:t>and</a:t>
          </a:r>
          <a:r>
            <a:rPr lang="hr-HR" sz="1800" kern="1200" dirty="0"/>
            <a:t> </a:t>
          </a:r>
          <a:r>
            <a:rPr lang="hr-HR" sz="1800" kern="1200" dirty="0" err="1"/>
            <a:t>expenditures</a:t>
          </a:r>
          <a:r>
            <a:rPr lang="hr-HR" sz="1800" kern="1200" dirty="0"/>
            <a:t> for </a:t>
          </a:r>
          <a:r>
            <a:rPr lang="hr-HR" sz="1800" kern="1200" dirty="0" err="1"/>
            <a:t>three</a:t>
          </a:r>
          <a:r>
            <a:rPr lang="hr-HR" sz="1800" kern="1200" dirty="0"/>
            <a:t> </a:t>
          </a:r>
          <a:r>
            <a:rPr lang="hr-HR" sz="1800" kern="1200" dirty="0" err="1"/>
            <a:t>years</a:t>
          </a:r>
          <a:r>
            <a:rPr lang="hr-HR" sz="1800" kern="1200" dirty="0"/>
            <a:t> </a:t>
          </a:r>
          <a:r>
            <a:rPr lang="hr-HR" sz="1800" kern="1200" dirty="0" err="1"/>
            <a:t>in</a:t>
          </a:r>
          <a:r>
            <a:rPr lang="hr-HR" sz="1800" kern="1200" dirty="0"/>
            <a:t> </a:t>
          </a:r>
          <a:r>
            <a:rPr lang="hr-HR" sz="1800" kern="1200" dirty="0" err="1"/>
            <a:t>advance</a:t>
          </a:r>
          <a:r>
            <a:rPr lang="hr-HR" sz="1800" kern="1200" dirty="0"/>
            <a:t> (make a </a:t>
          </a:r>
          <a:r>
            <a:rPr lang="hr-HR" sz="1800" kern="1200" dirty="0" err="1"/>
            <a:t>budget</a:t>
          </a:r>
          <a:r>
            <a:rPr lang="hr-HR" sz="1800" kern="1200" dirty="0"/>
            <a:t> plan)</a:t>
          </a:r>
        </a:p>
      </dsp:txBody>
      <dsp:txXfrm>
        <a:off x="0" y="1525645"/>
        <a:ext cx="8255735" cy="556624"/>
      </dsp:txXfrm>
    </dsp:sp>
    <dsp:sp modelId="{A26C8B21-36FE-4B86-B9A2-6098003C573C}">
      <dsp:nvSpPr>
        <dsp:cNvPr id="0" name=""/>
        <dsp:cNvSpPr/>
      </dsp:nvSpPr>
      <dsp:spPr>
        <a:xfrm>
          <a:off x="0" y="2035492"/>
          <a:ext cx="8255735" cy="387236"/>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hr-HR" sz="1800" b="1" kern="1200" dirty="0" err="1">
              <a:solidFill>
                <a:srgbClr val="020202"/>
              </a:solidFill>
            </a:rPr>
            <a:t>Get</a:t>
          </a:r>
          <a:r>
            <a:rPr lang="hr-HR" sz="1800" b="1" kern="1200" dirty="0">
              <a:solidFill>
                <a:srgbClr val="020202"/>
              </a:solidFill>
            </a:rPr>
            <a:t> to </a:t>
          </a:r>
          <a:r>
            <a:rPr lang="hr-HR" sz="1800" b="1" kern="1200" dirty="0" err="1">
              <a:solidFill>
                <a:srgbClr val="020202"/>
              </a:solidFill>
            </a:rPr>
            <a:t>know</a:t>
          </a:r>
          <a:r>
            <a:rPr lang="hr-HR" sz="1800" b="1" kern="1200" dirty="0">
              <a:solidFill>
                <a:srgbClr val="020202"/>
              </a:solidFill>
            </a:rPr>
            <a:t> </a:t>
          </a:r>
          <a:r>
            <a:rPr lang="hr-HR" sz="1800" b="1" kern="1200" dirty="0" err="1">
              <a:solidFill>
                <a:srgbClr val="020202"/>
              </a:solidFill>
            </a:rPr>
            <a:t>the</a:t>
          </a:r>
          <a:r>
            <a:rPr lang="hr-HR" sz="1800" b="1" kern="1200" dirty="0">
              <a:solidFill>
                <a:srgbClr val="020202"/>
              </a:solidFill>
            </a:rPr>
            <a:t> </a:t>
          </a:r>
          <a:r>
            <a:rPr lang="hr-HR" sz="1800" b="1" kern="1200" dirty="0" err="1">
              <a:solidFill>
                <a:srgbClr val="020202"/>
              </a:solidFill>
            </a:rPr>
            <a:t>budget</a:t>
          </a:r>
          <a:r>
            <a:rPr lang="hr-HR" sz="1800" b="1" kern="1200" dirty="0">
              <a:solidFill>
                <a:srgbClr val="020202"/>
              </a:solidFill>
            </a:rPr>
            <a:t> </a:t>
          </a:r>
          <a:r>
            <a:rPr lang="hr-HR" sz="1800" b="1" kern="1200" dirty="0" err="1">
              <a:solidFill>
                <a:srgbClr val="020202"/>
              </a:solidFill>
            </a:rPr>
            <a:t>adoption</a:t>
          </a:r>
          <a:r>
            <a:rPr lang="hr-HR" sz="1800" b="1" kern="1200" dirty="0">
              <a:solidFill>
                <a:srgbClr val="020202"/>
              </a:solidFill>
            </a:rPr>
            <a:t> </a:t>
          </a:r>
          <a:r>
            <a:rPr lang="hr-HR" sz="1800" b="1" kern="1200" dirty="0" err="1">
              <a:solidFill>
                <a:srgbClr val="020202"/>
              </a:solidFill>
            </a:rPr>
            <a:t>process</a:t>
          </a:r>
          <a:endParaRPr lang="hr-HR" sz="1800" kern="1200" dirty="0">
            <a:solidFill>
              <a:srgbClr val="020202"/>
            </a:solidFill>
          </a:endParaRPr>
        </a:p>
      </dsp:txBody>
      <dsp:txXfrm>
        <a:off x="18903" y="2054395"/>
        <a:ext cx="8217929" cy="349430"/>
      </dsp:txXfrm>
    </dsp:sp>
    <dsp:sp modelId="{CF0DA176-B59A-43AF-B785-BF2A2E112847}">
      <dsp:nvSpPr>
        <dsp:cNvPr id="0" name=""/>
        <dsp:cNvSpPr/>
      </dsp:nvSpPr>
      <dsp:spPr>
        <a:xfrm>
          <a:off x="0" y="2469506"/>
          <a:ext cx="8255735" cy="277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20" tIns="22860" rIns="128016" bIns="22860" numCol="1" spcCol="1270" anchor="t" anchorCtr="0">
          <a:noAutofit/>
        </a:bodyPr>
        <a:lstStyle/>
        <a:p>
          <a:pPr marL="57150" lvl="1" indent="-57150" algn="l" defTabSz="400050" rtl="0">
            <a:lnSpc>
              <a:spcPct val="90000"/>
            </a:lnSpc>
            <a:spcBef>
              <a:spcPct val="0"/>
            </a:spcBef>
            <a:spcAft>
              <a:spcPct val="20000"/>
            </a:spcAft>
            <a:buChar char="•"/>
          </a:pPr>
          <a:endParaRPr lang="hr-HR" sz="900" kern="1200" dirty="0"/>
        </a:p>
        <a:p>
          <a:pPr marL="171450" lvl="1" indent="-171450" algn="l" defTabSz="800100" rtl="0">
            <a:lnSpc>
              <a:spcPct val="90000"/>
            </a:lnSpc>
            <a:spcBef>
              <a:spcPct val="0"/>
            </a:spcBef>
            <a:spcAft>
              <a:spcPct val="20000"/>
            </a:spcAft>
            <a:buChar char="•"/>
          </a:pPr>
          <a:r>
            <a:rPr lang="hr-HR" sz="1800" kern="1200" dirty="0" err="1"/>
            <a:t>Every</a:t>
          </a:r>
          <a:r>
            <a:rPr lang="hr-HR" sz="1800" kern="1200" dirty="0"/>
            <a:t> </a:t>
          </a:r>
          <a:r>
            <a:rPr lang="hr-HR" sz="1800" kern="1200" dirty="0" err="1"/>
            <a:t>move</a:t>
          </a:r>
          <a:r>
            <a:rPr lang="hr-HR" sz="1800" kern="1200" dirty="0"/>
            <a:t> </a:t>
          </a:r>
          <a:r>
            <a:rPr lang="hr-HR" sz="1800" kern="1200" dirty="0" err="1"/>
            <a:t>can</a:t>
          </a:r>
          <a:r>
            <a:rPr lang="hr-HR" sz="1800" kern="1200" dirty="0"/>
            <a:t> </a:t>
          </a:r>
          <a:r>
            <a:rPr lang="hr-HR" sz="1800" kern="1200" dirty="0" err="1"/>
            <a:t>be</a:t>
          </a:r>
          <a:r>
            <a:rPr lang="hr-HR" sz="1800" kern="1200" dirty="0"/>
            <a:t> </a:t>
          </a:r>
          <a:r>
            <a:rPr lang="hr-HR" sz="1800" kern="1200" dirty="0" err="1"/>
            <a:t>both</a:t>
          </a:r>
          <a:r>
            <a:rPr lang="hr-HR" sz="1800" kern="1200" dirty="0"/>
            <a:t> </a:t>
          </a:r>
          <a:r>
            <a:rPr lang="hr-HR" sz="1800" kern="1200" dirty="0" err="1"/>
            <a:t>good</a:t>
          </a:r>
          <a:r>
            <a:rPr lang="hr-HR" sz="1800" kern="1200" dirty="0"/>
            <a:t> </a:t>
          </a:r>
          <a:r>
            <a:rPr lang="hr-HR" sz="1800" kern="1200" dirty="0" err="1"/>
            <a:t>and</a:t>
          </a:r>
          <a:r>
            <a:rPr lang="hr-HR" sz="1800" kern="1200" dirty="0"/>
            <a:t> </a:t>
          </a:r>
          <a:r>
            <a:rPr lang="hr-HR" sz="1800" kern="1200" dirty="0" err="1"/>
            <a:t>bad</a:t>
          </a:r>
          <a:r>
            <a:rPr lang="hr-HR" sz="1800" kern="1200" dirty="0"/>
            <a:t> for </a:t>
          </a:r>
          <a:r>
            <a:rPr lang="hr-HR" sz="1800" kern="1200" dirty="0" err="1"/>
            <a:t>the</a:t>
          </a:r>
          <a:r>
            <a:rPr lang="hr-HR" sz="1800" kern="1200" dirty="0"/>
            <a:t> </a:t>
          </a:r>
          <a:r>
            <a:rPr lang="hr-HR" sz="1800" kern="1200" dirty="0" err="1"/>
            <a:t>budget</a:t>
          </a:r>
          <a:r>
            <a:rPr lang="hr-HR" sz="1800" kern="1200" dirty="0"/>
            <a:t> (</a:t>
          </a:r>
          <a:r>
            <a:rPr lang="hr-HR" sz="1800" kern="1200" dirty="0" err="1"/>
            <a:t>if</a:t>
          </a:r>
          <a:r>
            <a:rPr lang="hr-HR" sz="1800" kern="1200" dirty="0"/>
            <a:t> </a:t>
          </a:r>
          <a:r>
            <a:rPr lang="hr-HR" sz="1800" kern="1200" dirty="0" err="1"/>
            <a:t>you</a:t>
          </a:r>
          <a:r>
            <a:rPr lang="hr-HR" sz="1800" kern="1200" dirty="0"/>
            <a:t> make </a:t>
          </a:r>
          <a:r>
            <a:rPr lang="hr-HR" sz="1800" kern="1200" dirty="0" err="1"/>
            <a:t>too</a:t>
          </a:r>
          <a:r>
            <a:rPr lang="hr-HR" sz="1800" kern="1200" dirty="0"/>
            <a:t> </a:t>
          </a:r>
          <a:r>
            <a:rPr lang="hr-HR" sz="1800" kern="1200" dirty="0" err="1"/>
            <a:t>many</a:t>
          </a:r>
          <a:r>
            <a:rPr lang="hr-HR" sz="1800" kern="1200" dirty="0"/>
            <a:t> </a:t>
          </a:r>
          <a:r>
            <a:rPr lang="hr-HR" sz="1800" kern="1200" dirty="0" err="1"/>
            <a:t>cuts</a:t>
          </a:r>
          <a:r>
            <a:rPr lang="hr-HR" sz="1800" kern="1200" dirty="0"/>
            <a:t> </a:t>
          </a:r>
          <a:r>
            <a:rPr lang="hr-HR" sz="1800" kern="1200" dirty="0" err="1"/>
            <a:t>the</a:t>
          </a:r>
          <a:r>
            <a:rPr lang="hr-HR" sz="1800" kern="1200" dirty="0"/>
            <a:t> </a:t>
          </a:r>
          <a:r>
            <a:rPr lang="hr-HR" sz="1800" kern="1200" dirty="0" err="1"/>
            <a:t>quality</a:t>
          </a:r>
          <a:r>
            <a:rPr lang="hr-HR" sz="1800" kern="1200" dirty="0"/>
            <a:t> </a:t>
          </a:r>
          <a:r>
            <a:rPr lang="hr-HR" sz="1800" kern="1200" dirty="0" err="1"/>
            <a:t>of</a:t>
          </a:r>
          <a:r>
            <a:rPr lang="hr-HR" sz="1800" kern="1200" dirty="0"/>
            <a:t> </a:t>
          </a:r>
          <a:r>
            <a:rPr lang="hr-HR" sz="1800" kern="1200" dirty="0" err="1"/>
            <a:t>public</a:t>
          </a:r>
          <a:r>
            <a:rPr lang="hr-HR" sz="1800" kern="1200" dirty="0"/>
            <a:t> </a:t>
          </a:r>
          <a:r>
            <a:rPr lang="hr-HR" sz="1800" kern="1200" dirty="0" err="1"/>
            <a:t>service</a:t>
          </a:r>
          <a:r>
            <a:rPr lang="hr-HR" sz="1800" kern="1200" dirty="0"/>
            <a:t> </a:t>
          </a:r>
          <a:r>
            <a:rPr lang="hr-HR" sz="1800" kern="1200" dirty="0" err="1"/>
            <a:t>will</a:t>
          </a:r>
          <a:r>
            <a:rPr lang="hr-HR" sz="1800" kern="1200" dirty="0"/>
            <a:t> drop, </a:t>
          </a:r>
          <a:r>
            <a:rPr lang="hr-HR" sz="1800" kern="1200" dirty="0" err="1"/>
            <a:t>people</a:t>
          </a:r>
          <a:r>
            <a:rPr lang="hr-HR" sz="1800" kern="1200" dirty="0"/>
            <a:t> </a:t>
          </a:r>
          <a:r>
            <a:rPr lang="hr-HR" sz="1800" kern="1200" dirty="0" err="1"/>
            <a:t>will</a:t>
          </a:r>
          <a:r>
            <a:rPr lang="hr-HR" sz="1800" kern="1200" dirty="0"/>
            <a:t> </a:t>
          </a:r>
          <a:r>
            <a:rPr lang="hr-HR" sz="1800" kern="1200" dirty="0" err="1"/>
            <a:t>be</a:t>
          </a:r>
          <a:r>
            <a:rPr lang="hr-HR" sz="1800" kern="1200" dirty="0"/>
            <a:t> </a:t>
          </a:r>
          <a:r>
            <a:rPr lang="hr-HR" sz="1800" kern="1200" dirty="0" err="1"/>
            <a:t>dissatisfied</a:t>
          </a:r>
          <a:r>
            <a:rPr lang="hr-HR" sz="1800" kern="1200" dirty="0"/>
            <a:t>; </a:t>
          </a:r>
          <a:r>
            <a:rPr lang="hr-HR" sz="1800" kern="1200" dirty="0" err="1"/>
            <a:t>if</a:t>
          </a:r>
          <a:r>
            <a:rPr lang="hr-HR" sz="1800" kern="1200" dirty="0"/>
            <a:t> </a:t>
          </a:r>
          <a:r>
            <a:rPr lang="hr-HR" sz="1800" kern="1200" dirty="0" err="1"/>
            <a:t>you</a:t>
          </a:r>
          <a:r>
            <a:rPr lang="hr-HR" sz="1800" kern="1200" dirty="0"/>
            <a:t> </a:t>
          </a:r>
          <a:r>
            <a:rPr lang="hr-HR" sz="1800" kern="1200" dirty="0" err="1"/>
            <a:t>allocate</a:t>
          </a:r>
          <a:r>
            <a:rPr lang="hr-HR" sz="1800" kern="1200" dirty="0"/>
            <a:t> </a:t>
          </a:r>
          <a:r>
            <a:rPr lang="hr-HR" sz="1800" kern="1200" dirty="0" err="1"/>
            <a:t>too</a:t>
          </a:r>
          <a:r>
            <a:rPr lang="hr-HR" sz="1800" kern="1200" dirty="0"/>
            <a:t> </a:t>
          </a:r>
          <a:r>
            <a:rPr lang="hr-HR" sz="1800" kern="1200" dirty="0" err="1"/>
            <a:t>much</a:t>
          </a:r>
          <a:r>
            <a:rPr lang="hr-HR" sz="1800" kern="1200" dirty="0"/>
            <a:t> </a:t>
          </a:r>
          <a:r>
            <a:rPr lang="hr-HR" sz="1800" kern="1200" dirty="0" err="1"/>
            <a:t>you</a:t>
          </a:r>
          <a:r>
            <a:rPr lang="hr-HR" sz="1800" kern="1200" dirty="0"/>
            <a:t> </a:t>
          </a:r>
          <a:r>
            <a:rPr lang="hr-HR" sz="1800" kern="1200" dirty="0" err="1"/>
            <a:t>will</a:t>
          </a:r>
          <a:r>
            <a:rPr lang="hr-HR" sz="1800" kern="1200" dirty="0"/>
            <a:t> </a:t>
          </a:r>
          <a:r>
            <a:rPr lang="hr-HR" sz="1800" kern="1200" dirty="0" err="1"/>
            <a:t>have</a:t>
          </a:r>
          <a:r>
            <a:rPr lang="hr-HR" sz="1800" kern="1200" dirty="0"/>
            <a:t> </a:t>
          </a:r>
          <a:r>
            <a:rPr lang="hr-HR" sz="1800" kern="1200" dirty="0" err="1"/>
            <a:t>problems</a:t>
          </a:r>
          <a:r>
            <a:rPr lang="hr-HR" sz="1800" kern="1200" dirty="0"/>
            <a:t> </a:t>
          </a:r>
          <a:r>
            <a:rPr lang="hr-HR" sz="1800" kern="1200" dirty="0" err="1"/>
            <a:t>with</a:t>
          </a:r>
          <a:r>
            <a:rPr lang="hr-HR" sz="1800" kern="1200" dirty="0"/>
            <a:t> </a:t>
          </a:r>
          <a:r>
            <a:rPr lang="hr-HR" sz="1800" kern="1200" dirty="0" err="1"/>
            <a:t>the</a:t>
          </a:r>
          <a:r>
            <a:rPr lang="hr-HR" sz="1800" kern="1200" dirty="0"/>
            <a:t> </a:t>
          </a:r>
          <a:r>
            <a:rPr lang="hr-HR" sz="1800" kern="1200" dirty="0" err="1"/>
            <a:t>debt</a:t>
          </a:r>
          <a:r>
            <a:rPr lang="hr-HR" sz="1800" kern="1200" dirty="0"/>
            <a:t> </a:t>
          </a:r>
          <a:r>
            <a:rPr lang="hr-HR" sz="1800" kern="1200" dirty="0" err="1"/>
            <a:t>and</a:t>
          </a:r>
          <a:r>
            <a:rPr lang="hr-HR" sz="1800" kern="1200" dirty="0"/>
            <a:t> deficit)</a:t>
          </a:r>
        </a:p>
        <a:p>
          <a:pPr marL="171450" lvl="1" indent="-171450" algn="l" defTabSz="800100" rtl="0">
            <a:lnSpc>
              <a:spcPct val="90000"/>
            </a:lnSpc>
            <a:spcBef>
              <a:spcPct val="0"/>
            </a:spcBef>
            <a:spcAft>
              <a:spcPct val="20000"/>
            </a:spcAft>
            <a:buChar char="•"/>
          </a:pPr>
          <a:r>
            <a:rPr lang="hr-HR" sz="1800" kern="1200" dirty="0" err="1"/>
            <a:t>The</a:t>
          </a:r>
          <a:r>
            <a:rPr lang="hr-HR" sz="1800" kern="1200" dirty="0"/>
            <a:t> </a:t>
          </a:r>
          <a:r>
            <a:rPr lang="hr-HR" sz="1800" kern="1200" dirty="0" err="1"/>
            <a:t>goal</a:t>
          </a:r>
          <a:r>
            <a:rPr lang="hr-HR" sz="1800" kern="1200" dirty="0"/>
            <a:t> </a:t>
          </a:r>
          <a:r>
            <a:rPr lang="hr-HR" sz="1800" kern="1200" dirty="0" err="1"/>
            <a:t>is</a:t>
          </a:r>
          <a:r>
            <a:rPr lang="hr-HR" sz="1800" kern="1200" dirty="0"/>
            <a:t> </a:t>
          </a:r>
          <a:r>
            <a:rPr lang="hr-HR" sz="1800" kern="1200" dirty="0" err="1"/>
            <a:t>not</a:t>
          </a:r>
          <a:r>
            <a:rPr lang="hr-HR" sz="1800" kern="1200" dirty="0"/>
            <a:t> to </a:t>
          </a:r>
          <a:r>
            <a:rPr lang="hr-HR" sz="1800" kern="1200" dirty="0" err="1"/>
            <a:t>incur</a:t>
          </a:r>
          <a:r>
            <a:rPr lang="hr-HR" sz="1800" kern="1200" dirty="0"/>
            <a:t> a deficit </a:t>
          </a:r>
          <a:r>
            <a:rPr lang="hr-HR" sz="1800" kern="1200" dirty="0" err="1"/>
            <a:t>which</a:t>
          </a:r>
          <a:r>
            <a:rPr lang="hr-HR" sz="1800" kern="1200" dirty="0"/>
            <a:t> </a:t>
          </a:r>
          <a:r>
            <a:rPr lang="hr-HR" sz="1800" kern="1200" dirty="0" err="1"/>
            <a:t>needs</a:t>
          </a:r>
          <a:r>
            <a:rPr lang="hr-HR" sz="1800" kern="1200" dirty="0"/>
            <a:t> to </a:t>
          </a:r>
          <a:r>
            <a:rPr lang="hr-HR" sz="1800" kern="1200" dirty="0" err="1"/>
            <a:t>be</a:t>
          </a:r>
          <a:r>
            <a:rPr lang="hr-HR" sz="1800" kern="1200" dirty="0"/>
            <a:t> </a:t>
          </a:r>
          <a:r>
            <a:rPr lang="hr-HR" sz="1800" kern="1200" dirty="0" err="1"/>
            <a:t>covered</a:t>
          </a:r>
          <a:r>
            <a:rPr lang="hr-HR" sz="1800" kern="1200" dirty="0"/>
            <a:t> </a:t>
          </a:r>
          <a:r>
            <a:rPr lang="hr-HR" sz="1800" kern="1200" dirty="0" err="1"/>
            <a:t>with</a:t>
          </a:r>
          <a:r>
            <a:rPr lang="hr-HR" sz="1800" kern="1200" dirty="0"/>
            <a:t> </a:t>
          </a:r>
          <a:r>
            <a:rPr lang="hr-HR" sz="1800" kern="1200" dirty="0" err="1"/>
            <a:t>borrowing</a:t>
          </a:r>
          <a:endParaRPr lang="hr-HR" sz="1800" kern="1200" dirty="0"/>
        </a:p>
        <a:p>
          <a:pPr marL="171450" lvl="1" indent="-171450" algn="l" defTabSz="800100" rtl="0">
            <a:lnSpc>
              <a:spcPct val="90000"/>
            </a:lnSpc>
            <a:spcBef>
              <a:spcPct val="0"/>
            </a:spcBef>
            <a:spcAft>
              <a:spcPct val="20000"/>
            </a:spcAft>
            <a:buChar char="•"/>
          </a:pPr>
          <a:r>
            <a:rPr lang="hr-HR" sz="1800" kern="1200" dirty="0" err="1"/>
            <a:t>Play</a:t>
          </a:r>
          <a:r>
            <a:rPr lang="hr-HR" sz="1800" kern="1200" dirty="0"/>
            <a:t> more </a:t>
          </a:r>
          <a:r>
            <a:rPr lang="hr-HR" sz="1800" kern="1200" dirty="0" err="1"/>
            <a:t>than</a:t>
          </a:r>
          <a:r>
            <a:rPr lang="hr-HR" sz="1800" kern="1200" dirty="0"/>
            <a:t> </a:t>
          </a:r>
          <a:r>
            <a:rPr lang="hr-HR" sz="1800" kern="1200" dirty="0" err="1"/>
            <a:t>once</a:t>
          </a:r>
          <a:r>
            <a:rPr lang="hr-HR" sz="1800" kern="1200" dirty="0"/>
            <a:t> </a:t>
          </a:r>
          <a:r>
            <a:rPr lang="hr-HR" sz="1800" kern="1200" dirty="0" err="1"/>
            <a:t>and</a:t>
          </a:r>
          <a:r>
            <a:rPr lang="hr-HR" sz="1800" kern="1200" dirty="0"/>
            <a:t> </a:t>
          </a:r>
          <a:r>
            <a:rPr lang="hr-HR" sz="1800" kern="1200" dirty="0" err="1"/>
            <a:t>explore</a:t>
          </a:r>
          <a:r>
            <a:rPr lang="hr-HR" sz="1800" kern="1200" dirty="0"/>
            <a:t> </a:t>
          </a:r>
          <a:r>
            <a:rPr lang="hr-HR" sz="1800" kern="1200" dirty="0" err="1"/>
            <a:t>all</a:t>
          </a:r>
          <a:r>
            <a:rPr lang="hr-HR" sz="1800" kern="1200" dirty="0"/>
            <a:t> </a:t>
          </a:r>
          <a:r>
            <a:rPr lang="hr-HR" sz="1800" kern="1200" dirty="0" err="1"/>
            <a:t>the</a:t>
          </a:r>
          <a:r>
            <a:rPr lang="hr-HR" sz="1800" kern="1200" dirty="0"/>
            <a:t> </a:t>
          </a:r>
          <a:r>
            <a:rPr lang="hr-HR" sz="1800" kern="1200" dirty="0" err="1"/>
            <a:t>possibilites</a:t>
          </a:r>
          <a:r>
            <a:rPr lang="hr-HR" sz="1800" kern="1200" dirty="0"/>
            <a:t> </a:t>
          </a:r>
          <a:r>
            <a:rPr lang="hr-HR" sz="1800" kern="1200" dirty="0" err="1"/>
            <a:t>with</a:t>
          </a:r>
          <a:r>
            <a:rPr lang="hr-HR" sz="1800" kern="1200" dirty="0"/>
            <a:t> </a:t>
          </a:r>
          <a:r>
            <a:rPr lang="hr-HR" sz="1800" kern="1200" dirty="0" err="1"/>
            <a:t>the</a:t>
          </a:r>
          <a:r>
            <a:rPr lang="hr-HR" sz="1800" kern="1200" dirty="0"/>
            <a:t> </a:t>
          </a:r>
          <a:r>
            <a:rPr lang="hr-HR" sz="1800" kern="1200" dirty="0" err="1"/>
            <a:t>budget</a:t>
          </a:r>
          <a:endParaRPr lang="hr-HR" sz="1800" kern="1200" dirty="0"/>
        </a:p>
        <a:p>
          <a:pPr marL="114300" lvl="1" indent="-114300" algn="l" defTabSz="622300" rtl="0">
            <a:lnSpc>
              <a:spcPct val="90000"/>
            </a:lnSpc>
            <a:spcBef>
              <a:spcPct val="0"/>
            </a:spcBef>
            <a:spcAft>
              <a:spcPct val="20000"/>
            </a:spcAft>
            <a:buChar char="•"/>
          </a:pPr>
          <a:r>
            <a:rPr lang="hr-HR" sz="1400" kern="1200" baseline="0" dirty="0"/>
            <a:t>*</a:t>
          </a:r>
          <a:r>
            <a:rPr lang="hr-HR" sz="1400" kern="1200" baseline="0" dirty="0" err="1"/>
            <a:t>This</a:t>
          </a:r>
          <a:r>
            <a:rPr lang="hr-HR" sz="1400" kern="1200" baseline="0" dirty="0"/>
            <a:t> </a:t>
          </a:r>
          <a:r>
            <a:rPr lang="hr-HR" sz="1400" kern="1200" baseline="0" dirty="0" err="1"/>
            <a:t>is</a:t>
          </a:r>
          <a:r>
            <a:rPr lang="hr-HR" sz="1400" kern="1200" baseline="0" dirty="0"/>
            <a:t> a </a:t>
          </a:r>
          <a:r>
            <a:rPr lang="hr-HR" sz="1400" kern="1200" baseline="0" dirty="0" err="1"/>
            <a:t>simple</a:t>
          </a:r>
          <a:r>
            <a:rPr lang="hr-HR" sz="1400" kern="1200" baseline="0" dirty="0"/>
            <a:t> </a:t>
          </a:r>
          <a:r>
            <a:rPr lang="hr-HR" sz="1400" kern="1200" baseline="0" dirty="0" err="1"/>
            <a:t>budgeting</a:t>
          </a:r>
          <a:r>
            <a:rPr lang="hr-HR" sz="1400" kern="1200" baseline="0" dirty="0"/>
            <a:t> </a:t>
          </a:r>
          <a:r>
            <a:rPr lang="hr-HR" sz="1400" kern="1200" baseline="0" dirty="0" err="1"/>
            <a:t>scenario</a:t>
          </a:r>
          <a:r>
            <a:rPr lang="hr-HR" sz="1400" kern="1200" baseline="0" dirty="0"/>
            <a:t> </a:t>
          </a:r>
          <a:r>
            <a:rPr lang="hr-HR" sz="1400" kern="1200" baseline="0" dirty="0" err="1"/>
            <a:t>suitable</a:t>
          </a:r>
          <a:r>
            <a:rPr lang="hr-HR" sz="1400" kern="1200" baseline="0" dirty="0"/>
            <a:t> for </a:t>
          </a:r>
          <a:r>
            <a:rPr lang="hr-HR" sz="1400" kern="1200" baseline="0" dirty="0" err="1"/>
            <a:t>the</a:t>
          </a:r>
          <a:r>
            <a:rPr lang="hr-HR" sz="1400" kern="1200" baseline="0" dirty="0"/>
            <a:t> game but </a:t>
          </a:r>
          <a:r>
            <a:rPr lang="hr-HR" sz="1400" kern="1200" baseline="0" dirty="0" err="1"/>
            <a:t>it</a:t>
          </a:r>
          <a:r>
            <a:rPr lang="hr-HR" sz="1400" kern="1200" baseline="0" dirty="0"/>
            <a:t> </a:t>
          </a:r>
          <a:r>
            <a:rPr lang="hr-HR" sz="1400" kern="1200" baseline="0" dirty="0" err="1"/>
            <a:t>still</a:t>
          </a:r>
          <a:r>
            <a:rPr lang="hr-HR" sz="1400" kern="1200" baseline="0" dirty="0"/>
            <a:t> </a:t>
          </a:r>
          <a:r>
            <a:rPr lang="hr-HR" sz="1400" kern="1200" baseline="0" dirty="0" err="1"/>
            <a:t>gives</a:t>
          </a:r>
          <a:r>
            <a:rPr lang="hr-HR" sz="1400" kern="1200" baseline="0" dirty="0"/>
            <a:t> a </a:t>
          </a:r>
          <a:r>
            <a:rPr lang="hr-HR" sz="1400" kern="1200" baseline="0" dirty="0" err="1"/>
            <a:t>realistic</a:t>
          </a:r>
          <a:r>
            <a:rPr lang="hr-HR" sz="1400" kern="1200" baseline="0" dirty="0"/>
            <a:t> </a:t>
          </a:r>
          <a:r>
            <a:rPr lang="hr-HR" sz="1400" kern="1200" baseline="0" dirty="0" err="1"/>
            <a:t>idea</a:t>
          </a:r>
          <a:r>
            <a:rPr lang="hr-HR" sz="1400" kern="1200" baseline="0" dirty="0"/>
            <a:t> </a:t>
          </a:r>
          <a:r>
            <a:rPr lang="hr-HR" sz="1400" kern="1200" baseline="0" dirty="0" err="1"/>
            <a:t>of</a:t>
          </a:r>
          <a:r>
            <a:rPr lang="hr-HR" sz="1400" kern="1200" baseline="0" dirty="0"/>
            <a:t> </a:t>
          </a:r>
          <a:r>
            <a:rPr lang="hr-HR" sz="1400" kern="1200" baseline="0" dirty="0" err="1"/>
            <a:t>what</a:t>
          </a:r>
          <a:r>
            <a:rPr lang="hr-HR" sz="1400" kern="1200" baseline="0" dirty="0"/>
            <a:t> </a:t>
          </a:r>
          <a:r>
            <a:rPr lang="hr-HR" sz="1400" kern="1200" baseline="0" dirty="0" err="1"/>
            <a:t>it</a:t>
          </a:r>
          <a:r>
            <a:rPr lang="hr-HR" sz="1400" kern="1200" baseline="0" dirty="0"/>
            <a:t> </a:t>
          </a:r>
          <a:r>
            <a:rPr lang="hr-HR" sz="1400" kern="1200" baseline="0" dirty="0" err="1"/>
            <a:t>is</a:t>
          </a:r>
          <a:r>
            <a:rPr lang="hr-HR" sz="1400" kern="1200" baseline="0" dirty="0"/>
            <a:t> </a:t>
          </a:r>
          <a:r>
            <a:rPr lang="hr-HR" sz="1400" kern="1200" baseline="0" dirty="0" err="1"/>
            <a:t>like</a:t>
          </a:r>
          <a:r>
            <a:rPr lang="hr-HR" sz="1400" kern="1200" baseline="0" dirty="0"/>
            <a:t> to </a:t>
          </a:r>
          <a:r>
            <a:rPr lang="hr-HR" sz="1400" kern="1200" baseline="0" dirty="0" err="1"/>
            <a:t>run</a:t>
          </a:r>
          <a:r>
            <a:rPr lang="hr-HR" sz="1400" kern="1200" baseline="0" dirty="0"/>
            <a:t> a </a:t>
          </a:r>
          <a:r>
            <a:rPr lang="hr-HR" sz="1400" kern="1200" baseline="0" dirty="0" err="1"/>
            <a:t>town</a:t>
          </a:r>
          <a:endParaRPr lang="hr-HR" sz="1400" kern="1200" baseline="0" dirty="0"/>
        </a:p>
        <a:p>
          <a:pPr marL="114300" lvl="1" indent="-114300" algn="l" defTabSz="622300" rtl="0">
            <a:lnSpc>
              <a:spcPct val="90000"/>
            </a:lnSpc>
            <a:spcBef>
              <a:spcPct val="0"/>
            </a:spcBef>
            <a:spcAft>
              <a:spcPct val="20000"/>
            </a:spcAft>
            <a:buChar char="•"/>
          </a:pPr>
          <a:r>
            <a:rPr lang="hr-HR" sz="1400" kern="1200" baseline="0" dirty="0"/>
            <a:t>* </a:t>
          </a:r>
          <a:r>
            <a:rPr lang="hr-HR" sz="1400" kern="1200" baseline="0" dirty="0" err="1"/>
            <a:t>The</a:t>
          </a:r>
          <a:r>
            <a:rPr lang="hr-HR" sz="1400" kern="1200" baseline="0" dirty="0"/>
            <a:t> </a:t>
          </a:r>
          <a:r>
            <a:rPr lang="hr-HR" sz="1400" kern="1200" baseline="0" dirty="0" err="1"/>
            <a:t>town</a:t>
          </a:r>
          <a:r>
            <a:rPr lang="hr-HR" sz="1400" kern="1200" baseline="0" dirty="0"/>
            <a:t> </a:t>
          </a:r>
          <a:r>
            <a:rPr lang="hr-HR" sz="1400" kern="1200" baseline="0" dirty="0" err="1"/>
            <a:t>and</a:t>
          </a:r>
          <a:r>
            <a:rPr lang="hr-HR" sz="1400" kern="1200" baseline="0" dirty="0"/>
            <a:t> </a:t>
          </a:r>
          <a:r>
            <a:rPr lang="hr-HR" sz="1400" kern="1200" baseline="0" dirty="0" err="1"/>
            <a:t>the</a:t>
          </a:r>
          <a:r>
            <a:rPr lang="hr-HR" sz="1400" kern="1200" baseline="0" dirty="0"/>
            <a:t> </a:t>
          </a:r>
          <a:r>
            <a:rPr lang="hr-HR" sz="1400" kern="1200" baseline="0" dirty="0" err="1"/>
            <a:t>budget</a:t>
          </a:r>
          <a:r>
            <a:rPr lang="hr-HR" sz="1400" kern="1200" baseline="0" dirty="0"/>
            <a:t> game </a:t>
          </a:r>
          <a:r>
            <a:rPr lang="hr-HR" sz="1400" kern="1200" baseline="0" dirty="0" err="1"/>
            <a:t>description</a:t>
          </a:r>
          <a:r>
            <a:rPr lang="hr-HR" sz="1400" kern="1200" baseline="0" dirty="0"/>
            <a:t> are </a:t>
          </a:r>
          <a:r>
            <a:rPr lang="hr-HR" sz="1400" kern="1200" baseline="0" dirty="0" err="1"/>
            <a:t>fictional</a:t>
          </a:r>
          <a:r>
            <a:rPr lang="hr-HR" sz="1400" kern="1200" baseline="0" dirty="0"/>
            <a:t>, but </a:t>
          </a:r>
          <a:r>
            <a:rPr lang="hr-HR" sz="1400" kern="1200" baseline="0" dirty="0" err="1"/>
            <a:t>the</a:t>
          </a:r>
          <a:r>
            <a:rPr lang="hr-HR" sz="1400" kern="1200" baseline="0" dirty="0"/>
            <a:t> </a:t>
          </a:r>
          <a:r>
            <a:rPr lang="hr-HR" sz="1400" kern="1200" baseline="0" dirty="0" err="1"/>
            <a:t>city</a:t>
          </a:r>
          <a:r>
            <a:rPr lang="hr-HR" sz="1400" kern="1200" baseline="0" dirty="0"/>
            <a:t> </a:t>
          </a:r>
          <a:r>
            <a:rPr lang="hr-HR" sz="1400" kern="1200" baseline="0" dirty="0" err="1"/>
            <a:t>of</a:t>
          </a:r>
          <a:r>
            <a:rPr lang="hr-HR" sz="1400" kern="1200" baseline="0" dirty="0"/>
            <a:t> Bjelovar </a:t>
          </a:r>
          <a:r>
            <a:rPr lang="hr-HR" sz="1400" kern="1200" baseline="0" dirty="0" err="1"/>
            <a:t>served</a:t>
          </a:r>
          <a:r>
            <a:rPr lang="hr-HR" sz="1400" kern="1200" baseline="0" dirty="0"/>
            <a:t> as </a:t>
          </a:r>
          <a:r>
            <a:rPr lang="hr-HR" sz="1400" kern="1200" baseline="0" dirty="0" err="1"/>
            <a:t>inspiration</a:t>
          </a:r>
          <a:r>
            <a:rPr lang="hr-HR" sz="1400" kern="1200" baseline="0" dirty="0"/>
            <a:t> for </a:t>
          </a:r>
          <a:r>
            <a:rPr lang="hr-HR" sz="1400" kern="1200" baseline="0" dirty="0" err="1"/>
            <a:t>the</a:t>
          </a:r>
          <a:r>
            <a:rPr lang="hr-HR" sz="1400" kern="1200" baseline="0" dirty="0"/>
            <a:t> </a:t>
          </a:r>
          <a:r>
            <a:rPr lang="hr-HR" sz="1400" kern="1200" baseline="0" dirty="0" err="1"/>
            <a:t>numbers</a:t>
          </a:r>
          <a:r>
            <a:rPr lang="hr-HR" sz="1400" kern="1200" baseline="0" dirty="0"/>
            <a:t>, </a:t>
          </a:r>
          <a:r>
            <a:rPr lang="hr-HR" sz="1400" kern="1200" baseline="0" dirty="0" err="1"/>
            <a:t>demographic</a:t>
          </a:r>
          <a:r>
            <a:rPr lang="hr-HR" sz="1400" kern="1200" baseline="0" dirty="0"/>
            <a:t> </a:t>
          </a:r>
          <a:r>
            <a:rPr lang="hr-HR" sz="1400" kern="1200" baseline="0" dirty="0" err="1"/>
            <a:t>statistics</a:t>
          </a:r>
          <a:r>
            <a:rPr lang="hr-HR" sz="1400" kern="1200" baseline="0" dirty="0"/>
            <a:t> </a:t>
          </a:r>
          <a:r>
            <a:rPr lang="hr-HR" sz="1400" kern="1200" baseline="0" dirty="0" err="1"/>
            <a:t>etc</a:t>
          </a:r>
          <a:r>
            <a:rPr lang="hr-HR" sz="1400" kern="1200" baseline="0" dirty="0"/>
            <a:t>.</a:t>
          </a:r>
        </a:p>
      </dsp:txBody>
      <dsp:txXfrm>
        <a:off x="0" y="2469506"/>
        <a:ext cx="8255735" cy="2772271"/>
      </dsp:txXfrm>
    </dsp:sp>
    <dsp:sp modelId="{9C60D411-6A71-49B6-8E86-815DC30EF81A}">
      <dsp:nvSpPr>
        <dsp:cNvPr id="0" name=""/>
        <dsp:cNvSpPr/>
      </dsp:nvSpPr>
      <dsp:spPr>
        <a:xfrm>
          <a:off x="190831" y="5248568"/>
          <a:ext cx="7765922" cy="51207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hr-HR" sz="2400" kern="1200" dirty="0"/>
            <a:t>START PLAYING</a:t>
          </a:r>
        </a:p>
      </dsp:txBody>
      <dsp:txXfrm>
        <a:off x="215828" y="5273565"/>
        <a:ext cx="7715928" cy="4620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5C52FC27-3D26-4270-A394-B53C6D860FFB}"/>
              </a:ext>
            </a:extLst>
          </p:cNvPr>
          <p:cNvSpPr>
            <a:spLocks noGrp="1"/>
          </p:cNvSpPr>
          <p:nvPr>
            <p:ph type="hdr" sz="quarter"/>
          </p:nvPr>
        </p:nvSpPr>
        <p:spPr>
          <a:xfrm>
            <a:off x="0" y="0"/>
            <a:ext cx="2890838" cy="487363"/>
          </a:xfrm>
          <a:prstGeom prst="rect">
            <a:avLst/>
          </a:prstGeom>
        </p:spPr>
        <p:txBody>
          <a:bodyPr vert="horz" lIns="89776" tIns="44888" rIns="89776" bIns="44888" rtlCol="0"/>
          <a:lstStyle>
            <a:lvl1pPr algn="l" eaLnBrk="1" hangingPunct="1">
              <a:defRPr sz="1200">
                <a:ea typeface="ＭＳ Ｐゴシック" pitchFamily="34" charset="-128"/>
              </a:defRPr>
            </a:lvl1pPr>
          </a:lstStyle>
          <a:p>
            <a:pPr>
              <a:defRPr/>
            </a:pPr>
            <a:endParaRPr lang="hr-HR"/>
          </a:p>
        </p:txBody>
      </p:sp>
      <p:sp>
        <p:nvSpPr>
          <p:cNvPr id="3" name="Rezervirano mjesto datuma 2">
            <a:extLst>
              <a:ext uri="{FF2B5EF4-FFF2-40B4-BE49-F238E27FC236}">
                <a16:creationId xmlns:a16="http://schemas.microsoft.com/office/drawing/2014/main" id="{4D1D1A14-37A4-43F8-BF1C-953A2F458694}"/>
              </a:ext>
            </a:extLst>
          </p:cNvPr>
          <p:cNvSpPr>
            <a:spLocks noGrp="1"/>
          </p:cNvSpPr>
          <p:nvPr>
            <p:ph type="dt" sz="quarter" idx="1"/>
          </p:nvPr>
        </p:nvSpPr>
        <p:spPr>
          <a:xfrm>
            <a:off x="3776663" y="0"/>
            <a:ext cx="2890837" cy="487363"/>
          </a:xfrm>
          <a:prstGeom prst="rect">
            <a:avLst/>
          </a:prstGeom>
        </p:spPr>
        <p:txBody>
          <a:bodyPr vert="horz" lIns="89776" tIns="44888" rIns="89776" bIns="44888" rtlCol="0"/>
          <a:lstStyle>
            <a:lvl1pPr algn="r" eaLnBrk="1" hangingPunct="1">
              <a:defRPr sz="1200">
                <a:ea typeface="ＭＳ Ｐゴシック" pitchFamily="34" charset="-128"/>
              </a:defRPr>
            </a:lvl1pPr>
          </a:lstStyle>
          <a:p>
            <a:pPr>
              <a:defRPr/>
            </a:pPr>
            <a:fld id="{7F938A8E-23E7-4EFE-B7C8-20924E730FC4}" type="datetimeFigureOut">
              <a:rPr lang="hr-HR"/>
              <a:pPr>
                <a:defRPr/>
              </a:pPr>
              <a:t>13.3.2019.</a:t>
            </a:fld>
            <a:endParaRPr lang="hr-HR" dirty="0"/>
          </a:p>
        </p:txBody>
      </p:sp>
      <p:sp>
        <p:nvSpPr>
          <p:cNvPr id="4" name="Rezervirano mjesto podnožja 3">
            <a:extLst>
              <a:ext uri="{FF2B5EF4-FFF2-40B4-BE49-F238E27FC236}">
                <a16:creationId xmlns:a16="http://schemas.microsoft.com/office/drawing/2014/main" id="{4B6EC397-5020-4D45-BE33-13BFBD784E19}"/>
              </a:ext>
            </a:extLst>
          </p:cNvPr>
          <p:cNvSpPr>
            <a:spLocks noGrp="1"/>
          </p:cNvSpPr>
          <p:nvPr>
            <p:ph type="ftr" sz="quarter" idx="2"/>
          </p:nvPr>
        </p:nvSpPr>
        <p:spPr>
          <a:xfrm>
            <a:off x="0" y="9264650"/>
            <a:ext cx="2890838" cy="487363"/>
          </a:xfrm>
          <a:prstGeom prst="rect">
            <a:avLst/>
          </a:prstGeom>
        </p:spPr>
        <p:txBody>
          <a:bodyPr vert="horz" lIns="89776" tIns="44888" rIns="89776" bIns="44888" rtlCol="0" anchor="b"/>
          <a:lstStyle>
            <a:lvl1pPr algn="l" eaLnBrk="1" hangingPunct="1">
              <a:defRPr sz="1200">
                <a:ea typeface="ＭＳ Ｐゴシック" pitchFamily="34" charset="-128"/>
              </a:defRPr>
            </a:lvl1pPr>
          </a:lstStyle>
          <a:p>
            <a:pPr>
              <a:defRPr/>
            </a:pPr>
            <a:endParaRPr lang="hr-HR"/>
          </a:p>
        </p:txBody>
      </p:sp>
      <p:sp>
        <p:nvSpPr>
          <p:cNvPr id="5" name="Rezervirano mjesto broja slajda 4">
            <a:extLst>
              <a:ext uri="{FF2B5EF4-FFF2-40B4-BE49-F238E27FC236}">
                <a16:creationId xmlns:a16="http://schemas.microsoft.com/office/drawing/2014/main" id="{F28B88EC-1761-43D8-B37B-9A059228668F}"/>
              </a:ext>
            </a:extLst>
          </p:cNvPr>
          <p:cNvSpPr>
            <a:spLocks noGrp="1"/>
          </p:cNvSpPr>
          <p:nvPr>
            <p:ph type="sldNum" sz="quarter" idx="3"/>
          </p:nvPr>
        </p:nvSpPr>
        <p:spPr>
          <a:xfrm>
            <a:off x="3776663" y="9264650"/>
            <a:ext cx="2890837" cy="487363"/>
          </a:xfrm>
          <a:prstGeom prst="rect">
            <a:avLst/>
          </a:prstGeom>
        </p:spPr>
        <p:txBody>
          <a:bodyPr vert="horz" lIns="89776" tIns="44888" rIns="89776" bIns="44888" rtlCol="0" anchor="b"/>
          <a:lstStyle>
            <a:lvl1pPr algn="r" eaLnBrk="1" hangingPunct="1">
              <a:defRPr sz="1200">
                <a:ea typeface="ＭＳ Ｐゴシック" pitchFamily="34" charset="-128"/>
              </a:defRPr>
            </a:lvl1pPr>
          </a:lstStyle>
          <a:p>
            <a:pPr>
              <a:defRPr/>
            </a:pPr>
            <a:fld id="{6218289F-0425-48F8-92E9-36C4C650F2CE}" type="slidenum">
              <a:rPr lang="hr-HR"/>
              <a:pPr>
                <a:defRPr/>
              </a:pPr>
              <a:t>‹#›</a:t>
            </a:fld>
            <a:endParaRPr lang="hr-H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B058D9EA-2561-434B-9D90-E1F254CF7236}"/>
              </a:ext>
            </a:extLst>
          </p:cNvPr>
          <p:cNvSpPr>
            <a:spLocks noGrp="1"/>
          </p:cNvSpPr>
          <p:nvPr>
            <p:ph type="hdr" sz="quarter"/>
          </p:nvPr>
        </p:nvSpPr>
        <p:spPr>
          <a:xfrm>
            <a:off x="0" y="0"/>
            <a:ext cx="2890838" cy="487363"/>
          </a:xfrm>
          <a:prstGeom prst="rect">
            <a:avLst/>
          </a:prstGeom>
        </p:spPr>
        <p:txBody>
          <a:bodyPr vert="horz" lIns="89776" tIns="44888" rIns="89776" bIns="44888" rtlCol="0"/>
          <a:lstStyle>
            <a:lvl1pPr algn="l" eaLnBrk="1" hangingPunct="1">
              <a:defRPr sz="1200">
                <a:ea typeface="ＭＳ Ｐゴシック" pitchFamily="34" charset="-128"/>
              </a:defRPr>
            </a:lvl1pPr>
          </a:lstStyle>
          <a:p>
            <a:pPr>
              <a:defRPr/>
            </a:pPr>
            <a:endParaRPr lang="hr-HR"/>
          </a:p>
        </p:txBody>
      </p:sp>
      <p:sp>
        <p:nvSpPr>
          <p:cNvPr id="3" name="Rezervirano mjesto datuma 2">
            <a:extLst>
              <a:ext uri="{FF2B5EF4-FFF2-40B4-BE49-F238E27FC236}">
                <a16:creationId xmlns:a16="http://schemas.microsoft.com/office/drawing/2014/main" id="{B3011B25-1A1D-4B27-9351-EA3CA668D3B6}"/>
              </a:ext>
            </a:extLst>
          </p:cNvPr>
          <p:cNvSpPr>
            <a:spLocks noGrp="1"/>
          </p:cNvSpPr>
          <p:nvPr>
            <p:ph type="dt" idx="1"/>
          </p:nvPr>
        </p:nvSpPr>
        <p:spPr>
          <a:xfrm>
            <a:off x="3776663" y="0"/>
            <a:ext cx="2890837" cy="487363"/>
          </a:xfrm>
          <a:prstGeom prst="rect">
            <a:avLst/>
          </a:prstGeom>
        </p:spPr>
        <p:txBody>
          <a:bodyPr vert="horz" lIns="89776" tIns="44888" rIns="89776" bIns="44888" rtlCol="0"/>
          <a:lstStyle>
            <a:lvl1pPr algn="r" eaLnBrk="1" hangingPunct="1">
              <a:defRPr sz="1200">
                <a:ea typeface="ＭＳ Ｐゴシック" pitchFamily="34" charset="-128"/>
              </a:defRPr>
            </a:lvl1pPr>
          </a:lstStyle>
          <a:p>
            <a:pPr>
              <a:defRPr/>
            </a:pPr>
            <a:fld id="{5348BFFF-F3E3-4DC7-BB37-F46E858AA88B}" type="datetimeFigureOut">
              <a:rPr lang="hr-HR"/>
              <a:pPr>
                <a:defRPr/>
              </a:pPr>
              <a:t>13.3.2019.</a:t>
            </a:fld>
            <a:endParaRPr lang="hr-HR" dirty="0"/>
          </a:p>
        </p:txBody>
      </p:sp>
      <p:sp>
        <p:nvSpPr>
          <p:cNvPr id="4" name="Rezervirano mjesto slike slajda 3">
            <a:extLst>
              <a:ext uri="{FF2B5EF4-FFF2-40B4-BE49-F238E27FC236}">
                <a16:creationId xmlns:a16="http://schemas.microsoft.com/office/drawing/2014/main" id="{D787752D-B852-49E1-8557-C09EB0AF5D26}"/>
              </a:ext>
            </a:extLst>
          </p:cNvPr>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776" tIns="44888" rIns="89776" bIns="44888" rtlCol="0" anchor="ctr"/>
          <a:lstStyle/>
          <a:p>
            <a:pPr lvl="0"/>
            <a:endParaRPr lang="hr-HR" noProof="0" dirty="0"/>
          </a:p>
        </p:txBody>
      </p:sp>
      <p:sp>
        <p:nvSpPr>
          <p:cNvPr id="5" name="Rezervirano mjesto bilježaka 4">
            <a:extLst>
              <a:ext uri="{FF2B5EF4-FFF2-40B4-BE49-F238E27FC236}">
                <a16:creationId xmlns:a16="http://schemas.microsoft.com/office/drawing/2014/main" id="{DA5AA91F-95D5-4606-BB4E-F2B8F078630D}"/>
              </a:ext>
            </a:extLst>
          </p:cNvPr>
          <p:cNvSpPr>
            <a:spLocks noGrp="1"/>
          </p:cNvSpPr>
          <p:nvPr>
            <p:ph type="body" sz="quarter" idx="3"/>
          </p:nvPr>
        </p:nvSpPr>
        <p:spPr>
          <a:xfrm>
            <a:off x="666750" y="4633913"/>
            <a:ext cx="5335588" cy="4387850"/>
          </a:xfrm>
          <a:prstGeom prst="rect">
            <a:avLst/>
          </a:prstGeom>
        </p:spPr>
        <p:txBody>
          <a:bodyPr vert="horz" lIns="89776" tIns="44888" rIns="89776" bIns="44888"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a:extLst>
              <a:ext uri="{FF2B5EF4-FFF2-40B4-BE49-F238E27FC236}">
                <a16:creationId xmlns:a16="http://schemas.microsoft.com/office/drawing/2014/main" id="{52AC099B-A809-4FFF-AE55-FDC08C4F57A1}"/>
              </a:ext>
            </a:extLst>
          </p:cNvPr>
          <p:cNvSpPr>
            <a:spLocks noGrp="1"/>
          </p:cNvSpPr>
          <p:nvPr>
            <p:ph type="ftr" sz="quarter" idx="4"/>
          </p:nvPr>
        </p:nvSpPr>
        <p:spPr>
          <a:xfrm>
            <a:off x="0" y="9264650"/>
            <a:ext cx="2890838" cy="487363"/>
          </a:xfrm>
          <a:prstGeom prst="rect">
            <a:avLst/>
          </a:prstGeom>
        </p:spPr>
        <p:txBody>
          <a:bodyPr vert="horz" lIns="89776" tIns="44888" rIns="89776" bIns="44888" rtlCol="0" anchor="b"/>
          <a:lstStyle>
            <a:lvl1pPr algn="l" eaLnBrk="1" hangingPunct="1">
              <a:defRPr sz="1200">
                <a:ea typeface="ＭＳ Ｐゴシック" pitchFamily="34" charset="-128"/>
              </a:defRPr>
            </a:lvl1pPr>
          </a:lstStyle>
          <a:p>
            <a:pPr>
              <a:defRPr/>
            </a:pPr>
            <a:endParaRPr lang="hr-HR"/>
          </a:p>
        </p:txBody>
      </p:sp>
      <p:sp>
        <p:nvSpPr>
          <p:cNvPr id="7" name="Rezervirano mjesto broja slajda 6">
            <a:extLst>
              <a:ext uri="{FF2B5EF4-FFF2-40B4-BE49-F238E27FC236}">
                <a16:creationId xmlns:a16="http://schemas.microsoft.com/office/drawing/2014/main" id="{3A41F853-5FBA-40B5-84C6-987FBBCC2131}"/>
              </a:ext>
            </a:extLst>
          </p:cNvPr>
          <p:cNvSpPr>
            <a:spLocks noGrp="1"/>
          </p:cNvSpPr>
          <p:nvPr>
            <p:ph type="sldNum" sz="quarter" idx="5"/>
          </p:nvPr>
        </p:nvSpPr>
        <p:spPr>
          <a:xfrm>
            <a:off x="3776663" y="9264650"/>
            <a:ext cx="2890837" cy="487363"/>
          </a:xfrm>
          <a:prstGeom prst="rect">
            <a:avLst/>
          </a:prstGeom>
        </p:spPr>
        <p:txBody>
          <a:bodyPr vert="horz" lIns="89776" tIns="44888" rIns="89776" bIns="44888" rtlCol="0" anchor="b"/>
          <a:lstStyle>
            <a:lvl1pPr algn="r" eaLnBrk="1" hangingPunct="1">
              <a:defRPr sz="1200">
                <a:ea typeface="ＭＳ Ｐゴシック" pitchFamily="34" charset="-128"/>
              </a:defRPr>
            </a:lvl1pPr>
          </a:lstStyle>
          <a:p>
            <a:pPr>
              <a:defRPr/>
            </a:pPr>
            <a:fld id="{9D68FECD-16D6-4C9C-BC3B-03C4D0D3B469}" type="slidenum">
              <a:rPr lang="hr-HR"/>
              <a:pPr>
                <a:defRPr/>
              </a:pPr>
              <a:t>‹#›</a:t>
            </a:fld>
            <a:endParaRPr lang="hr-H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2D59806-D2BD-4872-9BCA-E135D8F80D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2AA512B-573D-4583-BC32-55FDF2824470}"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3</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8195" name="Rectangle 2">
            <a:extLst>
              <a:ext uri="{FF2B5EF4-FFF2-40B4-BE49-F238E27FC236}">
                <a16:creationId xmlns:a16="http://schemas.microsoft.com/office/drawing/2014/main" id="{C46D1260-2286-4679-A8CC-D69747D168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4600950E-6C81-416E-9C29-F829844B77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598F5BD-9408-4786-8A07-D24E205251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6C048BB-7EB6-4EBD-81EC-9FDA65BC805A}"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12</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6627" name="Rectangle 2">
            <a:extLst>
              <a:ext uri="{FF2B5EF4-FFF2-40B4-BE49-F238E27FC236}">
                <a16:creationId xmlns:a16="http://schemas.microsoft.com/office/drawing/2014/main" id="{B3E47052-A8EC-4C26-85D7-37EEC9D9B9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F0AE5010-4954-4FA6-81D6-D897990419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E2926F7-DEE7-432C-A920-443EDAB3FB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C727D26-85E3-4F55-9A69-6A8C1B0D5ACB}"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13</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8675" name="Rectangle 2">
            <a:extLst>
              <a:ext uri="{FF2B5EF4-FFF2-40B4-BE49-F238E27FC236}">
                <a16:creationId xmlns:a16="http://schemas.microsoft.com/office/drawing/2014/main" id="{01C50FF0-30B2-45A7-B63D-7ABAC54229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8D0A2C83-AC99-4DFE-99F5-E56FB89258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8A88442-5962-4545-ACE5-B65709F1FA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DB473BB8-E80A-498D-8F5A-23F06EB2F73D}"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14</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0723" name="Rectangle 2">
            <a:extLst>
              <a:ext uri="{FF2B5EF4-FFF2-40B4-BE49-F238E27FC236}">
                <a16:creationId xmlns:a16="http://schemas.microsoft.com/office/drawing/2014/main" id="{3B159F1B-900B-4D43-8A11-BEBA247847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082FCCB8-9CFB-4EEC-89E2-27E8DC91C1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384A0FC-0AD6-4B36-B012-F848EEBE78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D974930-B885-4794-90D0-58AB9CD64ABC}"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15</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2771" name="Rectangle 2">
            <a:extLst>
              <a:ext uri="{FF2B5EF4-FFF2-40B4-BE49-F238E27FC236}">
                <a16:creationId xmlns:a16="http://schemas.microsoft.com/office/drawing/2014/main" id="{D2894466-6444-4057-BEE4-8E45E5B73B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A796E1CC-61B1-4AAE-925C-6D59369817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424F6D5-F9B5-4DBF-BA57-5AEC114C01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968DE2A-7185-4CBC-947B-48513B3783A5}"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16</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4819" name="Rectangle 2">
            <a:extLst>
              <a:ext uri="{FF2B5EF4-FFF2-40B4-BE49-F238E27FC236}">
                <a16:creationId xmlns:a16="http://schemas.microsoft.com/office/drawing/2014/main" id="{67772D1B-FEC5-4ADA-B987-BA3CDDDAD7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4F944780-CCB0-4B44-864D-03097E5219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1D3467E-EC55-4125-8529-FAD1DF74AA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7F0C8B3-4DBA-49C7-B747-1F9947101BC5}"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17</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6867" name="Rectangle 2">
            <a:extLst>
              <a:ext uri="{FF2B5EF4-FFF2-40B4-BE49-F238E27FC236}">
                <a16:creationId xmlns:a16="http://schemas.microsoft.com/office/drawing/2014/main" id="{A67B5DC6-4BB0-43B7-A47E-87081EBDFE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BAC38117-AC89-4B13-9E5C-9FB9CEC58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F746F40-E653-49DA-9BC7-8126CBBF81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B2587E73-FCDF-4222-A726-D6E8EAFD6D56}"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18</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38915" name="Rectangle 2">
            <a:extLst>
              <a:ext uri="{FF2B5EF4-FFF2-40B4-BE49-F238E27FC236}">
                <a16:creationId xmlns:a16="http://schemas.microsoft.com/office/drawing/2014/main" id="{5CD92EDB-9548-4A6F-BD07-2700BBB08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67970298-4BD3-41C4-B1D4-AF2471196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A753ACF-6F4A-4CCA-94EA-6126A5A782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739209C-D2EE-473F-97DE-89C3F5ABE9BE}"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19</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40963" name="Rectangle 2">
            <a:extLst>
              <a:ext uri="{FF2B5EF4-FFF2-40B4-BE49-F238E27FC236}">
                <a16:creationId xmlns:a16="http://schemas.microsoft.com/office/drawing/2014/main" id="{BEEF61CE-68F1-4BD5-B3B8-2460A3AE7B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FB9BCABA-2494-4ECE-8AFE-36ABA9DEBB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2458878-0B84-4027-8C00-FD53A7BF92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9CDA542-4B14-434A-BB69-9D845DA566C7}"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20</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43011" name="Rectangle 2">
            <a:extLst>
              <a:ext uri="{FF2B5EF4-FFF2-40B4-BE49-F238E27FC236}">
                <a16:creationId xmlns:a16="http://schemas.microsoft.com/office/drawing/2014/main" id="{4F24034D-78EB-49BF-9446-D19E6C0825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D5D7455C-FA6F-4680-AF87-645DB88795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D522493-494E-4A61-A290-5FEF248E7D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D616100-0099-47C2-9D83-69BCDC891A69}"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21</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45059" name="Rectangle 2">
            <a:extLst>
              <a:ext uri="{FF2B5EF4-FFF2-40B4-BE49-F238E27FC236}">
                <a16:creationId xmlns:a16="http://schemas.microsoft.com/office/drawing/2014/main" id="{AB385638-C962-465B-A58A-75CD9525A2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2E045838-BC27-408A-BE0D-572804BB27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60EA456-908A-42E1-A69D-6A256ADAE6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33B41507-8D22-404C-A2BD-9256EDDA7299}"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4</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0243" name="Rectangle 2">
            <a:extLst>
              <a:ext uri="{FF2B5EF4-FFF2-40B4-BE49-F238E27FC236}">
                <a16:creationId xmlns:a16="http://schemas.microsoft.com/office/drawing/2014/main" id="{A07B5809-8172-4E03-86DB-69F5C9CCBD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054806FC-DE67-4CE4-8FFA-99C941E180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25DF002-691F-4CFB-945B-9AAFC57CC1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CC540B2-7A65-4820-BAE9-8CA3D2A71133}"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22</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47107" name="Rectangle 2">
            <a:extLst>
              <a:ext uri="{FF2B5EF4-FFF2-40B4-BE49-F238E27FC236}">
                <a16:creationId xmlns:a16="http://schemas.microsoft.com/office/drawing/2014/main" id="{5CE84C9B-C537-4170-87A5-6055DB37D0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456FDE8D-3466-4FA9-8399-1AEF513B10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13B1236-EE7F-4CF7-9B20-8A07EAE23D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F70E8615-EEA3-4DD1-B0B7-2B2F1ED0133A}"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23</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49155" name="Rectangle 2">
            <a:extLst>
              <a:ext uri="{FF2B5EF4-FFF2-40B4-BE49-F238E27FC236}">
                <a16:creationId xmlns:a16="http://schemas.microsoft.com/office/drawing/2014/main" id="{ED764D6A-21EC-4882-8D32-033F1A251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9A046928-E296-448A-859F-116352D71D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DBFE0FB-0CCE-44DC-8843-54DB78186C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30E3189-4293-42DE-B779-307FD39194C5}"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24</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51203" name="Rectangle 2">
            <a:extLst>
              <a:ext uri="{FF2B5EF4-FFF2-40B4-BE49-F238E27FC236}">
                <a16:creationId xmlns:a16="http://schemas.microsoft.com/office/drawing/2014/main" id="{377F4DFE-1252-471F-B7B2-A6AC9D4EA8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1DE36611-4A82-493B-A481-F956BD267D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96843B5-B004-4B95-9ADC-83A28A02A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F1B21DB-2D05-4D81-8CA5-24C8E17CBBD6}"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25</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D5DCD7C9-8BF0-4EF6-BC0E-FADC992951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55A1653C-1429-44B8-8A75-0A5826AE70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2C689FE-36F9-442C-A427-C598D1E0F4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24BA73B2-169E-456C-961E-4851330EDB08}"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26</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55299" name="Rectangle 2">
            <a:extLst>
              <a:ext uri="{FF2B5EF4-FFF2-40B4-BE49-F238E27FC236}">
                <a16:creationId xmlns:a16="http://schemas.microsoft.com/office/drawing/2014/main" id="{19514C9E-C55C-41D1-A4F8-61A9C92186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A82B0809-8912-4737-B6CD-D29072F5B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2A9A864-2CC6-4B33-B2A2-B9E8955200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CB2E6F6-823F-4D07-93E4-ACFE89927DB4}"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27</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548D1DA8-A4DD-4DD6-8BA2-0E7AB837D1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C9A2135F-8E9D-4EA1-A7F3-FF8B4B2CC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3751691-96EE-4778-94E6-0C63FCDC5A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388565E4-A7A2-4712-BA49-362199515B86}"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28</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7F5F0982-30BD-4093-A2FA-DAB4F0CF8A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EDD1D6BD-8618-4D46-A48B-41E0524938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628C69B-873D-4EEA-A0BC-5B25D6AD9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C96FC556-1A73-462B-8861-ACCE25568627}"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29</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531EECE6-C358-4CD8-B00F-0FEC8DE93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ED2AD6B0-CC20-4E1C-8D84-0350AC7D5E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8AE8FDC-78CB-4140-8F9C-DE38A067C4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0D3A040-6B98-41BC-8549-5FD3255119C4}"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30</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7969BDEB-12EF-4D03-A01D-9354AE7C5B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DE062D46-6A96-44C2-B286-6CB4FD711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F3E3CAA-B81B-40F2-AEF1-51932B90B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CA90BB7-87C3-4EC1-B653-5F17F41159A3}"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31</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65539" name="Rectangle 2">
            <a:extLst>
              <a:ext uri="{FF2B5EF4-FFF2-40B4-BE49-F238E27FC236}">
                <a16:creationId xmlns:a16="http://schemas.microsoft.com/office/drawing/2014/main" id="{13C75058-CDFB-4DBF-9870-7F9A05002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F5FF7E2A-15CD-413F-B104-4D9EBB0D47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E2DA58E-E660-4C21-84F1-6909884442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21C6201F-3DD7-42E4-A874-236B68394C99}"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5</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2291" name="Rectangle 2">
            <a:extLst>
              <a:ext uri="{FF2B5EF4-FFF2-40B4-BE49-F238E27FC236}">
                <a16:creationId xmlns:a16="http://schemas.microsoft.com/office/drawing/2014/main" id="{1A93E8F7-351D-4AF6-A9A7-2B079FB44F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E41F3484-5452-4A28-8267-874D4F882E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7222CE5-6157-4DEA-97F4-195F213B96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A0B383C-381F-4F66-972B-CB528CFCFD80}"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32</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67587" name="Rectangle 2">
            <a:extLst>
              <a:ext uri="{FF2B5EF4-FFF2-40B4-BE49-F238E27FC236}">
                <a16:creationId xmlns:a16="http://schemas.microsoft.com/office/drawing/2014/main" id="{A6F994E7-958D-4965-90D3-5B850B869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53859277-9703-40E1-8049-A4F4FF8B05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A1FEEC0-DB72-488A-962B-CC38BB0D47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BE36DD94-BD98-4E1B-94E4-4D0144EED7C9}"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33</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69635" name="Rectangle 2">
            <a:extLst>
              <a:ext uri="{FF2B5EF4-FFF2-40B4-BE49-F238E27FC236}">
                <a16:creationId xmlns:a16="http://schemas.microsoft.com/office/drawing/2014/main" id="{0C8B5D1A-F058-4F2D-9524-ECDB21CA0A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4E2F36AB-D832-460F-B2C4-6D8D587425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27D4B9F-BC2A-4913-8268-0B2461A80F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705AD75D-3748-4FA4-A44A-C4BE2A507E46}"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6</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4339" name="Rectangle 2">
            <a:extLst>
              <a:ext uri="{FF2B5EF4-FFF2-40B4-BE49-F238E27FC236}">
                <a16:creationId xmlns:a16="http://schemas.microsoft.com/office/drawing/2014/main" id="{1454C219-53C3-4CBB-91E9-9C90230940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AE5C1C18-990B-4178-B6D3-C53DB5CFC7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57AFC24-C401-42EC-B0DE-4DFE2BE561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399229C2-0139-4C77-86CF-24CB1F8853BB}"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7</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6387" name="Rectangle 2">
            <a:extLst>
              <a:ext uri="{FF2B5EF4-FFF2-40B4-BE49-F238E27FC236}">
                <a16:creationId xmlns:a16="http://schemas.microsoft.com/office/drawing/2014/main" id="{70724F77-5214-49B2-8A5E-5036FBCDD7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E710A900-3013-461C-844D-DE500943AF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AB2159E-98AF-405D-9306-87BDED0DB8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A6F62F0-6CC3-40F7-8DB3-069ECFB9D310}"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8</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18435" name="Rectangle 2">
            <a:extLst>
              <a:ext uri="{FF2B5EF4-FFF2-40B4-BE49-F238E27FC236}">
                <a16:creationId xmlns:a16="http://schemas.microsoft.com/office/drawing/2014/main" id="{5389EA76-F0B6-4DFE-A5C8-A190C9AA2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420713E3-2BF5-4882-9115-509068F31E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E30B4F0-4939-49B2-8B31-A67657083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3FDC3DD1-5791-4B03-BED5-F400E9003580}"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9</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0483" name="Rectangle 2">
            <a:extLst>
              <a:ext uri="{FF2B5EF4-FFF2-40B4-BE49-F238E27FC236}">
                <a16:creationId xmlns:a16="http://schemas.microsoft.com/office/drawing/2014/main" id="{FC424CDF-97CB-48CE-AB31-6A8AF98C23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C769F9CF-9D42-4DF9-BF1D-7F071796B3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AF9C61F-AB09-453A-9C2C-30A51A7A48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DDC51EA-AA29-4460-99FF-186396BFA0AA}"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10</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2531" name="Rectangle 2">
            <a:extLst>
              <a:ext uri="{FF2B5EF4-FFF2-40B4-BE49-F238E27FC236}">
                <a16:creationId xmlns:a16="http://schemas.microsoft.com/office/drawing/2014/main" id="{99D1D0E0-E2BF-46EE-B17D-C2F64B2E36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2985876C-3686-4B97-B35E-E392A7C2EF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F032E5B-0C7F-4420-A6F0-5D542B3A17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FEEC547E-A2BC-494F-865A-F4B3DB536202}" type="slidenum">
              <a:rPr lang="sr-Latn-CS" altLang="en-US" smtClean="0">
                <a:solidFill>
                  <a:srgbClr val="000066"/>
                </a:solidFill>
                <a:latin typeface="Arial" panose="020B0604020202020204" pitchFamily="34" charset="0"/>
                <a:ea typeface="MS PGothic" panose="020B0600070205080204" pitchFamily="34" charset="-128"/>
              </a:rPr>
              <a:pPr eaLnBrk="0" hangingPunct="0">
                <a:spcBef>
                  <a:spcPct val="0"/>
                </a:spcBef>
              </a:pPr>
              <a:t>11</a:t>
            </a:fld>
            <a:endParaRPr lang="sr-Latn-CS" altLang="en-US">
              <a:solidFill>
                <a:srgbClr val="000066"/>
              </a:solidFill>
              <a:latin typeface="Arial" panose="020B0604020202020204" pitchFamily="34" charset="0"/>
              <a:ea typeface="MS PGothic" panose="020B0600070205080204" pitchFamily="34" charset="-128"/>
            </a:endParaRPr>
          </a:p>
        </p:txBody>
      </p:sp>
      <p:sp>
        <p:nvSpPr>
          <p:cNvPr id="24579" name="Rectangle 2">
            <a:extLst>
              <a:ext uri="{FF2B5EF4-FFF2-40B4-BE49-F238E27FC236}">
                <a16:creationId xmlns:a16="http://schemas.microsoft.com/office/drawing/2014/main" id="{F81DA90A-4595-4379-828F-1CE8EEA507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F79D6099-602C-46ED-A10D-28B1BF5BC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en-US" sz="240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5">
            <a:extLst>
              <a:ext uri="{FF2B5EF4-FFF2-40B4-BE49-F238E27FC236}">
                <a16:creationId xmlns:a16="http://schemas.microsoft.com/office/drawing/2014/main" id="{BCE52E7D-9282-4424-88F5-2B23127BDFBF}"/>
              </a:ext>
            </a:extLst>
          </p:cNvPr>
          <p:cNvSpPr>
            <a:spLocks noChangeArrowheads="1"/>
          </p:cNvSpPr>
          <p:nvPr/>
        </p:nvSpPr>
        <p:spPr bwMode="auto">
          <a:xfrm>
            <a:off x="7985125" y="3738563"/>
            <a:ext cx="7938"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5" name="Rectangle 142">
            <a:extLst>
              <a:ext uri="{FF2B5EF4-FFF2-40B4-BE49-F238E27FC236}">
                <a16:creationId xmlns:a16="http://schemas.microsoft.com/office/drawing/2014/main" id="{5198D2BD-D032-45BF-9119-92F76E43F5BD}"/>
              </a:ext>
            </a:extLst>
          </p:cNvPr>
          <p:cNvSpPr>
            <a:spLocks noChangeArrowheads="1"/>
          </p:cNvSpPr>
          <p:nvPr/>
        </p:nvSpPr>
        <p:spPr bwMode="auto">
          <a:xfrm>
            <a:off x="7939088" y="3729038"/>
            <a:ext cx="11112"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6" name="Rectangle 156">
            <a:extLst>
              <a:ext uri="{FF2B5EF4-FFF2-40B4-BE49-F238E27FC236}">
                <a16:creationId xmlns:a16="http://schemas.microsoft.com/office/drawing/2014/main" id="{6D7A793C-9CA3-4DC0-94F6-3F61F9832C2B}"/>
              </a:ext>
            </a:extLst>
          </p:cNvPr>
          <p:cNvSpPr>
            <a:spLocks noChangeArrowheads="1"/>
          </p:cNvSpPr>
          <p:nvPr/>
        </p:nvSpPr>
        <p:spPr bwMode="auto">
          <a:xfrm>
            <a:off x="7780338" y="3738563"/>
            <a:ext cx="7937"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7" name="Freeform 190">
            <a:extLst>
              <a:ext uri="{FF2B5EF4-FFF2-40B4-BE49-F238E27FC236}">
                <a16:creationId xmlns:a16="http://schemas.microsoft.com/office/drawing/2014/main" id="{8CF51BD3-6F92-4EBA-8908-E3A9DD7F822C}"/>
              </a:ext>
            </a:extLst>
          </p:cNvPr>
          <p:cNvSpPr>
            <a:spLocks/>
          </p:cNvSpPr>
          <p:nvPr/>
        </p:nvSpPr>
        <p:spPr bwMode="auto">
          <a:xfrm>
            <a:off x="7886700" y="3941763"/>
            <a:ext cx="9525" cy="9525"/>
          </a:xfrm>
          <a:custGeom>
            <a:avLst/>
            <a:gdLst>
              <a:gd name="T0" fmla="*/ 0 w 19"/>
              <a:gd name="T1" fmla="*/ 2147483646 h 18"/>
              <a:gd name="T2" fmla="*/ 2147483646 w 19"/>
              <a:gd name="T3" fmla="*/ 0 h 18"/>
              <a:gd name="T4" fmla="*/ 2147483646 w 19"/>
              <a:gd name="T5" fmla="*/ 2147483646 h 18"/>
              <a:gd name="T6" fmla="*/ 0 w 19"/>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8">
                <a:moveTo>
                  <a:pt x="0" y="18"/>
                </a:moveTo>
                <a:lnTo>
                  <a:pt x="19" y="0"/>
                </a:lnTo>
                <a:lnTo>
                  <a:pt x="19"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94">
            <a:extLst>
              <a:ext uri="{FF2B5EF4-FFF2-40B4-BE49-F238E27FC236}">
                <a16:creationId xmlns:a16="http://schemas.microsoft.com/office/drawing/2014/main" id="{BA2E6DC8-90B3-4CAF-AE8E-7EB2FFFA855C}"/>
              </a:ext>
            </a:extLst>
          </p:cNvPr>
          <p:cNvSpPr>
            <a:spLocks noChangeArrowheads="1"/>
          </p:cNvSpPr>
          <p:nvPr/>
        </p:nvSpPr>
        <p:spPr bwMode="auto">
          <a:xfrm>
            <a:off x="7913688" y="3911600"/>
            <a:ext cx="7937" cy="9525"/>
          </a:xfrm>
          <a:prstGeom prst="rect">
            <a:avLst/>
          </a:prstGeom>
          <a:solidFill>
            <a:srgbClr val="FFAE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graphicFrame>
        <p:nvGraphicFramePr>
          <p:cNvPr id="9" name="Base" hidden="1">
            <a:extLst>
              <a:ext uri="{FF2B5EF4-FFF2-40B4-BE49-F238E27FC236}">
                <a16:creationId xmlns:a16="http://schemas.microsoft.com/office/drawing/2014/main" id="{B80F168E-6505-47AE-B4E5-1DDA49DE47B9}"/>
              </a:ext>
            </a:extLst>
          </p:cNvPr>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93185" name="Presentation" r:id="rId3" imgW="0" imgH="0" progId="PowerPoint.Show.8">
                  <p:embed/>
                </p:oleObj>
              </mc:Choice>
              <mc:Fallback>
                <p:oleObj name="Presentation" r:id="rId3" imgW="0" imgH="0" progId="PowerPoint.Show.8">
                  <p:embed/>
                  <p:pic>
                    <p:nvPicPr>
                      <p:cNvPr id="2065" name="Base" hidden="1">
                        <a:extLst>
                          <a:ext uri="{FF2B5EF4-FFF2-40B4-BE49-F238E27FC236}">
                            <a16:creationId xmlns:a16="http://schemas.microsoft.com/office/drawing/2014/main" id="{265CDD1D-A3C7-41DC-B673-D79B5EBF8076}"/>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796" name="Rectangle 4"/>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a:buFont typeface="Symbol" pitchFamily="18" charset="2"/>
              <a:buNone/>
              <a:defRPr b="1"/>
            </a:lvl1pPr>
          </a:lstStyle>
          <a:p>
            <a:pPr lvl="0"/>
            <a:r>
              <a:rPr lang="en-US" noProof="0" dirty="0"/>
              <a:t>Click to edit Master subtitle style</a:t>
            </a:r>
          </a:p>
        </p:txBody>
      </p:sp>
      <p:sp>
        <p:nvSpPr>
          <p:cNvPr id="161800" name="Rectangle 8"/>
          <p:cNvSpPr>
            <a:spLocks noGrp="1" noChangeArrowheads="1"/>
          </p:cNvSpPr>
          <p:nvPr>
            <p:ph type="ctrTitle" sz="quarte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3200"/>
            </a:lvl1pPr>
          </a:lstStyle>
          <a:p>
            <a:pPr lvl="0"/>
            <a:r>
              <a:rPr lang="en-US" noProof="0" dirty="0"/>
              <a:t>Click to edit Master title style</a:t>
            </a:r>
          </a:p>
        </p:txBody>
      </p:sp>
    </p:spTree>
    <p:extLst>
      <p:ext uri="{BB962C8B-B14F-4D97-AF65-F5344CB8AC3E}">
        <p14:creationId xmlns:p14="http://schemas.microsoft.com/office/powerpoint/2010/main" val="145406179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a:extLst>
              <a:ext uri="{FF2B5EF4-FFF2-40B4-BE49-F238E27FC236}">
                <a16:creationId xmlns:a16="http://schemas.microsoft.com/office/drawing/2014/main" id="{157912D5-986E-40C1-A76C-0922A5673E0F}"/>
              </a:ext>
            </a:extLst>
          </p:cNvPr>
          <p:cNvSpPr>
            <a:spLocks noGrp="1" noChangeArrowheads="1"/>
          </p:cNvSpPr>
          <p:nvPr>
            <p:ph type="sldNum" sz="quarter" idx="10"/>
          </p:nvPr>
        </p:nvSpPr>
        <p:spPr>
          <a:ln/>
        </p:spPr>
        <p:txBody>
          <a:bodyPr/>
          <a:lstStyle>
            <a:lvl1pPr>
              <a:defRPr/>
            </a:lvl1pPr>
          </a:lstStyle>
          <a:p>
            <a:pPr>
              <a:defRPr/>
            </a:pPr>
            <a:fld id="{816109A6-B82A-48E2-BCD0-7ABB50983529}" type="slidenum">
              <a:rPr lang="en-US"/>
              <a:pPr>
                <a:defRPr/>
              </a:pPr>
              <a:t>‹#›</a:t>
            </a:fld>
            <a:endParaRPr lang="en-US" dirty="0"/>
          </a:p>
        </p:txBody>
      </p:sp>
    </p:spTree>
    <p:extLst>
      <p:ext uri="{BB962C8B-B14F-4D97-AF65-F5344CB8AC3E}">
        <p14:creationId xmlns:p14="http://schemas.microsoft.com/office/powerpoint/2010/main" val="20197613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endParaRPr lang="hr-HR"/>
          </a:p>
        </p:txBody>
      </p:sp>
      <p:sp>
        <p:nvSpPr>
          <p:cNvPr id="3" name=" 2"/>
          <p:cNvSpPr>
            <a:spLocks noGrp="1"/>
          </p:cNvSpPr>
          <p:nvPr>
            <p:ph type="body" orient="vert" idx="1"/>
          </p:nvPr>
        </p:nvSpPr>
        <p:spPr>
          <a:xfrm>
            <a:off x="457200" y="274639"/>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a:extLst>
              <a:ext uri="{FF2B5EF4-FFF2-40B4-BE49-F238E27FC236}">
                <a16:creationId xmlns:a16="http://schemas.microsoft.com/office/drawing/2014/main" id="{1841E963-5018-4087-9F84-A579D4D899FC}"/>
              </a:ext>
            </a:extLst>
          </p:cNvPr>
          <p:cNvSpPr>
            <a:spLocks noGrp="1" noChangeArrowheads="1"/>
          </p:cNvSpPr>
          <p:nvPr>
            <p:ph type="sldNum" sz="quarter" idx="10"/>
          </p:nvPr>
        </p:nvSpPr>
        <p:spPr>
          <a:ln/>
        </p:spPr>
        <p:txBody>
          <a:bodyPr/>
          <a:lstStyle>
            <a:lvl1pPr>
              <a:defRPr/>
            </a:lvl1pPr>
          </a:lstStyle>
          <a:p>
            <a:pPr>
              <a:defRPr/>
            </a:pPr>
            <a:fld id="{1C135DB4-34DF-4C9A-94EC-745739BBEEAF}" type="slidenum">
              <a:rPr lang="en-US"/>
              <a:pPr>
                <a:defRPr/>
              </a:pPr>
              <a:t>‹#›</a:t>
            </a:fld>
            <a:endParaRPr lang="en-US" dirty="0"/>
          </a:p>
        </p:txBody>
      </p:sp>
    </p:spTree>
    <p:extLst>
      <p:ext uri="{BB962C8B-B14F-4D97-AF65-F5344CB8AC3E}">
        <p14:creationId xmlns:p14="http://schemas.microsoft.com/office/powerpoint/2010/main" val="13861419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hr-HR" dirty="0"/>
          </a:p>
        </p:txBody>
      </p:sp>
      <p:sp>
        <p:nvSpPr>
          <p:cNvPr id="3" name="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6">
            <a:extLst>
              <a:ext uri="{FF2B5EF4-FFF2-40B4-BE49-F238E27FC236}">
                <a16:creationId xmlns:a16="http://schemas.microsoft.com/office/drawing/2014/main" id="{6A5DC49A-83F3-4F01-A4C2-D12335BCD298}"/>
              </a:ext>
            </a:extLst>
          </p:cNvPr>
          <p:cNvSpPr>
            <a:spLocks noGrp="1" noChangeArrowheads="1"/>
          </p:cNvSpPr>
          <p:nvPr>
            <p:ph type="sldNum" sz="quarter" idx="10"/>
          </p:nvPr>
        </p:nvSpPr>
        <p:spPr>
          <a:ln/>
        </p:spPr>
        <p:txBody>
          <a:bodyPr/>
          <a:lstStyle>
            <a:lvl1pPr>
              <a:defRPr/>
            </a:lvl1pPr>
          </a:lstStyle>
          <a:p>
            <a:pPr>
              <a:defRPr/>
            </a:pPr>
            <a:fld id="{234D4DF0-023D-4601-8E40-2BB04B6F0BB6}" type="slidenum">
              <a:rPr lang="en-US"/>
              <a:pPr>
                <a:defRPr/>
              </a:pPr>
              <a:t>‹#›</a:t>
            </a:fld>
            <a:endParaRPr lang="en-US" dirty="0"/>
          </a:p>
        </p:txBody>
      </p:sp>
    </p:spTree>
    <p:extLst>
      <p:ext uri="{BB962C8B-B14F-4D97-AF65-F5344CB8AC3E}">
        <p14:creationId xmlns:p14="http://schemas.microsoft.com/office/powerpoint/2010/main" val="27289945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p:cNvSpPr>
            <a:spLocks noGrp="1"/>
          </p:cNvSpPr>
          <p:nvPr>
            <p:ph type="title"/>
          </p:nvPr>
        </p:nvSpPr>
        <p:spPr>
          <a:xfrm>
            <a:off x="722435" y="4406901"/>
            <a:ext cx="7772400" cy="1362075"/>
          </a:xfrm>
          <a:prstGeom prst="rect">
            <a:avLst/>
          </a:prstGeom>
        </p:spPr>
        <p:txBody>
          <a:bodyPr anchor="t"/>
          <a:lstStyle>
            <a:lvl1pPr algn="l">
              <a:defRPr sz="4000" b="1" cap="all"/>
            </a:lvl1pPr>
          </a:lstStyle>
          <a:p>
            <a:r>
              <a:rPr lang="en-US"/>
              <a:t>Click to edit Master title style</a:t>
            </a:r>
            <a:endParaRPr lang="hr-HR"/>
          </a:p>
        </p:txBody>
      </p:sp>
      <p:sp>
        <p:nvSpPr>
          <p:cNvPr id="3" name="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a:extLst>
              <a:ext uri="{FF2B5EF4-FFF2-40B4-BE49-F238E27FC236}">
                <a16:creationId xmlns:a16="http://schemas.microsoft.com/office/drawing/2014/main" id="{38B5DBDC-C1E3-4B51-A7B5-016B3791381D}"/>
              </a:ext>
            </a:extLst>
          </p:cNvPr>
          <p:cNvSpPr>
            <a:spLocks noGrp="1" noChangeArrowheads="1"/>
          </p:cNvSpPr>
          <p:nvPr>
            <p:ph type="sldNum" sz="quarter" idx="10"/>
          </p:nvPr>
        </p:nvSpPr>
        <p:spPr>
          <a:ln/>
        </p:spPr>
        <p:txBody>
          <a:bodyPr/>
          <a:lstStyle>
            <a:lvl1pPr>
              <a:defRPr/>
            </a:lvl1pPr>
          </a:lstStyle>
          <a:p>
            <a:pPr>
              <a:defRPr/>
            </a:pPr>
            <a:fld id="{7383AA2B-A7FA-4F18-9341-9C6E02AD6D67}" type="slidenum">
              <a:rPr lang="en-US"/>
              <a:pPr>
                <a:defRPr/>
              </a:pPr>
              <a:t>‹#›</a:t>
            </a:fld>
            <a:endParaRPr lang="en-US" dirty="0"/>
          </a:p>
        </p:txBody>
      </p:sp>
    </p:spTree>
    <p:extLst>
      <p:ext uri="{BB962C8B-B14F-4D97-AF65-F5344CB8AC3E}">
        <p14:creationId xmlns:p14="http://schemas.microsoft.com/office/powerpoint/2010/main" val="29179134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6">
            <a:extLst>
              <a:ext uri="{FF2B5EF4-FFF2-40B4-BE49-F238E27FC236}">
                <a16:creationId xmlns:a16="http://schemas.microsoft.com/office/drawing/2014/main" id="{E7D2E2D9-C3F4-40ED-BD8F-E1DE3A9E7353}"/>
              </a:ext>
            </a:extLst>
          </p:cNvPr>
          <p:cNvSpPr>
            <a:spLocks noGrp="1" noChangeArrowheads="1"/>
          </p:cNvSpPr>
          <p:nvPr>
            <p:ph type="sldNum" sz="quarter" idx="10"/>
          </p:nvPr>
        </p:nvSpPr>
        <p:spPr>
          <a:ln/>
        </p:spPr>
        <p:txBody>
          <a:bodyPr/>
          <a:lstStyle>
            <a:lvl1pPr>
              <a:defRPr/>
            </a:lvl1pPr>
          </a:lstStyle>
          <a:p>
            <a:pPr>
              <a:defRPr/>
            </a:pPr>
            <a:fld id="{2EA188EC-B5AA-4CF2-9323-7666C4FE5C70}" type="slidenum">
              <a:rPr lang="en-US"/>
              <a:pPr>
                <a:defRPr/>
              </a:pPr>
              <a:t>‹#›</a:t>
            </a:fld>
            <a:endParaRPr lang="en-US" dirty="0"/>
          </a:p>
        </p:txBody>
      </p:sp>
    </p:spTree>
    <p:extLst>
      <p:ext uri="{BB962C8B-B14F-4D97-AF65-F5344CB8AC3E}">
        <p14:creationId xmlns:p14="http://schemas.microsoft.com/office/powerpoint/2010/main" val="6745925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hr-HR"/>
          </a:p>
        </p:txBody>
      </p:sp>
      <p:sp>
        <p:nvSpPr>
          <p:cNvPr id="3" name="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16">
            <a:extLst>
              <a:ext uri="{FF2B5EF4-FFF2-40B4-BE49-F238E27FC236}">
                <a16:creationId xmlns:a16="http://schemas.microsoft.com/office/drawing/2014/main" id="{F5371D92-9D56-4022-89D7-F3D05C97E343}"/>
              </a:ext>
            </a:extLst>
          </p:cNvPr>
          <p:cNvSpPr>
            <a:spLocks noGrp="1" noChangeArrowheads="1"/>
          </p:cNvSpPr>
          <p:nvPr>
            <p:ph type="sldNum" sz="quarter" idx="10"/>
          </p:nvPr>
        </p:nvSpPr>
        <p:spPr>
          <a:ln/>
        </p:spPr>
        <p:txBody>
          <a:bodyPr/>
          <a:lstStyle>
            <a:lvl1pPr>
              <a:defRPr/>
            </a:lvl1pPr>
          </a:lstStyle>
          <a:p>
            <a:pPr>
              <a:defRPr/>
            </a:pPr>
            <a:fld id="{74942472-EAA7-47A7-A6A6-48957BE5810F}" type="slidenum">
              <a:rPr lang="en-US"/>
              <a:pPr>
                <a:defRPr/>
              </a:pPr>
              <a:t>‹#›</a:t>
            </a:fld>
            <a:endParaRPr lang="en-US" dirty="0"/>
          </a:p>
        </p:txBody>
      </p:sp>
    </p:spTree>
    <p:extLst>
      <p:ext uri="{BB962C8B-B14F-4D97-AF65-F5344CB8AC3E}">
        <p14:creationId xmlns:p14="http://schemas.microsoft.com/office/powerpoint/2010/main" val="38916072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r-HR"/>
          </a:p>
        </p:txBody>
      </p:sp>
      <p:sp>
        <p:nvSpPr>
          <p:cNvPr id="3" name="Rectangle 16">
            <a:extLst>
              <a:ext uri="{FF2B5EF4-FFF2-40B4-BE49-F238E27FC236}">
                <a16:creationId xmlns:a16="http://schemas.microsoft.com/office/drawing/2014/main" id="{992D21A5-F921-492F-BACC-C5CCF3AD6C04}"/>
              </a:ext>
            </a:extLst>
          </p:cNvPr>
          <p:cNvSpPr>
            <a:spLocks noGrp="1" noChangeArrowheads="1"/>
          </p:cNvSpPr>
          <p:nvPr>
            <p:ph type="sldNum" sz="quarter" idx="10"/>
          </p:nvPr>
        </p:nvSpPr>
        <p:spPr>
          <a:ln/>
        </p:spPr>
        <p:txBody>
          <a:bodyPr/>
          <a:lstStyle>
            <a:lvl1pPr>
              <a:defRPr/>
            </a:lvl1pPr>
          </a:lstStyle>
          <a:p>
            <a:pPr>
              <a:defRPr/>
            </a:pPr>
            <a:fld id="{57793096-86E5-443A-BF46-0972F4EA65D2}" type="slidenum">
              <a:rPr lang="en-US"/>
              <a:pPr>
                <a:defRPr/>
              </a:pPr>
              <a:t>‹#›</a:t>
            </a:fld>
            <a:endParaRPr lang="en-US" dirty="0"/>
          </a:p>
        </p:txBody>
      </p:sp>
    </p:spTree>
    <p:extLst>
      <p:ext uri="{BB962C8B-B14F-4D97-AF65-F5344CB8AC3E}">
        <p14:creationId xmlns:p14="http://schemas.microsoft.com/office/powerpoint/2010/main" val="26902655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E26A17E5-D511-41E0-BAF1-9C54211781B5}"/>
              </a:ext>
            </a:extLst>
          </p:cNvPr>
          <p:cNvSpPr>
            <a:spLocks noGrp="1" noChangeArrowheads="1"/>
          </p:cNvSpPr>
          <p:nvPr>
            <p:ph type="sldNum" sz="quarter" idx="10"/>
          </p:nvPr>
        </p:nvSpPr>
        <p:spPr>
          <a:ln/>
        </p:spPr>
        <p:txBody>
          <a:bodyPr/>
          <a:lstStyle>
            <a:lvl1pPr>
              <a:defRPr/>
            </a:lvl1pPr>
          </a:lstStyle>
          <a:p>
            <a:pPr>
              <a:defRPr/>
            </a:pPr>
            <a:fld id="{05226C34-E404-48DC-9622-BBB2AF16BD13}" type="slidenum">
              <a:rPr lang="en-US"/>
              <a:pPr>
                <a:defRPr/>
              </a:pPr>
              <a:t>‹#›</a:t>
            </a:fld>
            <a:endParaRPr lang="en-US" dirty="0"/>
          </a:p>
        </p:txBody>
      </p:sp>
    </p:spTree>
    <p:extLst>
      <p:ext uri="{BB962C8B-B14F-4D97-AF65-F5344CB8AC3E}">
        <p14:creationId xmlns:p14="http://schemas.microsoft.com/office/powerpoint/2010/main" val="151900726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435" cy="1162050"/>
          </a:xfrm>
          <a:prstGeom prst="rect">
            <a:avLst/>
          </a:prstGeom>
        </p:spPr>
        <p:txBody>
          <a:bodyPr anchor="b"/>
          <a:lstStyle>
            <a:lvl1pPr algn="l">
              <a:defRPr sz="2000" b="1"/>
            </a:lvl1pPr>
          </a:lstStyle>
          <a:p>
            <a:r>
              <a:rPr lang="en-US"/>
              <a:t>Click to edit Master title style</a:t>
            </a:r>
            <a:endParaRPr lang="hr-HR"/>
          </a:p>
        </p:txBody>
      </p:sp>
      <p:sp>
        <p:nvSpPr>
          <p:cNvPr id="3" name="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FA8D8033-A871-42D2-9F8D-5FAB056372B5}"/>
              </a:ext>
            </a:extLst>
          </p:cNvPr>
          <p:cNvSpPr>
            <a:spLocks noGrp="1" noChangeArrowheads="1"/>
          </p:cNvSpPr>
          <p:nvPr>
            <p:ph type="sldNum" sz="quarter" idx="10"/>
          </p:nvPr>
        </p:nvSpPr>
        <p:spPr>
          <a:ln/>
        </p:spPr>
        <p:txBody>
          <a:bodyPr/>
          <a:lstStyle>
            <a:lvl1pPr>
              <a:defRPr/>
            </a:lvl1pPr>
          </a:lstStyle>
          <a:p>
            <a:pPr>
              <a:defRPr/>
            </a:pPr>
            <a:fld id="{AA7C6DBE-720C-46DC-9BCA-3C7ED35415C2}" type="slidenum">
              <a:rPr lang="en-US"/>
              <a:pPr>
                <a:defRPr/>
              </a:pPr>
              <a:t>‹#›</a:t>
            </a:fld>
            <a:endParaRPr lang="en-US" dirty="0"/>
          </a:p>
        </p:txBody>
      </p:sp>
    </p:spTree>
    <p:extLst>
      <p:ext uri="{BB962C8B-B14F-4D97-AF65-F5344CB8AC3E}">
        <p14:creationId xmlns:p14="http://schemas.microsoft.com/office/powerpoint/2010/main" val="4591878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hr-HR"/>
          </a:p>
        </p:txBody>
      </p:sp>
      <p:sp>
        <p:nvSpPr>
          <p:cNvPr id="3" name="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dirty="0"/>
          </a:p>
        </p:txBody>
      </p:sp>
      <p:sp>
        <p:nvSpPr>
          <p:cNvPr id="4" name="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71231489-E545-432F-A258-F46E1B8EF53D}"/>
              </a:ext>
            </a:extLst>
          </p:cNvPr>
          <p:cNvSpPr>
            <a:spLocks noGrp="1" noChangeArrowheads="1"/>
          </p:cNvSpPr>
          <p:nvPr>
            <p:ph type="sldNum" sz="quarter" idx="10"/>
          </p:nvPr>
        </p:nvSpPr>
        <p:spPr>
          <a:ln/>
        </p:spPr>
        <p:txBody>
          <a:bodyPr/>
          <a:lstStyle>
            <a:lvl1pPr>
              <a:defRPr/>
            </a:lvl1pPr>
          </a:lstStyle>
          <a:p>
            <a:pPr>
              <a:defRPr/>
            </a:pPr>
            <a:fld id="{DEEFC2C3-0A5F-4441-BC5C-5765FAB869C4}" type="slidenum">
              <a:rPr lang="en-US"/>
              <a:pPr>
                <a:defRPr/>
              </a:pPr>
              <a:t>‹#›</a:t>
            </a:fld>
            <a:endParaRPr lang="en-US" dirty="0"/>
          </a:p>
        </p:txBody>
      </p:sp>
    </p:spTree>
    <p:extLst>
      <p:ext uri="{BB962C8B-B14F-4D97-AF65-F5344CB8AC3E}">
        <p14:creationId xmlns:p14="http://schemas.microsoft.com/office/powerpoint/2010/main" val="150585587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Line 12">
            <a:extLst>
              <a:ext uri="{FF2B5EF4-FFF2-40B4-BE49-F238E27FC236}">
                <a16:creationId xmlns:a16="http://schemas.microsoft.com/office/drawing/2014/main" id="{C11C58CB-2EC8-43A6-8C3A-77C19D185F48}"/>
              </a:ext>
            </a:extLst>
          </p:cNvPr>
          <p:cNvSpPr>
            <a:spLocks noChangeShapeType="1"/>
          </p:cNvSpPr>
          <p:nvPr userDrawn="1"/>
        </p:nvSpPr>
        <p:spPr bwMode="auto">
          <a:xfrm>
            <a:off x="146050" y="747713"/>
            <a:ext cx="8801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40" name="Rectangle 16">
            <a:extLst>
              <a:ext uri="{FF2B5EF4-FFF2-40B4-BE49-F238E27FC236}">
                <a16:creationId xmlns:a16="http://schemas.microsoft.com/office/drawing/2014/main" id="{80CF5906-4C0F-45ED-91FA-4FB70F934BEF}"/>
              </a:ext>
            </a:extLst>
          </p:cNvPr>
          <p:cNvSpPr>
            <a:spLocks noGrp="1" noChangeArrowheads="1"/>
          </p:cNvSpPr>
          <p:nvPr>
            <p:ph type="sldNum" sz="quarter" idx="4"/>
          </p:nvPr>
        </p:nvSpPr>
        <p:spPr bwMode="auto">
          <a:xfrm>
            <a:off x="4521200" y="6348413"/>
            <a:ext cx="125413"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eaLnBrk="1" hangingPunct="1">
              <a:defRPr sz="800">
                <a:solidFill>
                  <a:srgbClr val="000000"/>
                </a:solidFill>
                <a:latin typeface="Frutiger 55 Roman"/>
                <a:ea typeface="+mn-ea"/>
              </a:defRPr>
            </a:lvl1pPr>
          </a:lstStyle>
          <a:p>
            <a:pPr>
              <a:defRPr/>
            </a:pPr>
            <a:fld id="{2F70B24B-1EC2-42A2-A464-C4289EC277B4}" type="slidenum">
              <a:rPr lang="en-US"/>
              <a:pPr>
                <a:defRPr/>
              </a:pPr>
              <a:t>‹#›</a:t>
            </a:fld>
            <a:endParaRPr lang="en-US" dirty="0"/>
          </a:p>
        </p:txBody>
      </p:sp>
      <p:sp>
        <p:nvSpPr>
          <p:cNvPr id="1028" name="Rectangle 25">
            <a:extLst>
              <a:ext uri="{FF2B5EF4-FFF2-40B4-BE49-F238E27FC236}">
                <a16:creationId xmlns:a16="http://schemas.microsoft.com/office/drawing/2014/main" id="{85FA0849-9BDA-465B-86EA-D24E342F48D6}"/>
              </a:ext>
            </a:extLst>
          </p:cNvPr>
          <p:cNvSpPr>
            <a:spLocks noChangeArrowheads="1"/>
          </p:cNvSpPr>
          <p:nvPr/>
        </p:nvSpPr>
        <p:spPr bwMode="auto">
          <a:xfrm>
            <a:off x="-1701800" y="1408113"/>
            <a:ext cx="1393825" cy="441325"/>
          </a:xfrm>
          <a:prstGeom prst="rect">
            <a:avLst/>
          </a:prstGeom>
          <a:solidFill>
            <a:srgbClr val="B2424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29" name="Rectangle 26">
            <a:extLst>
              <a:ext uri="{FF2B5EF4-FFF2-40B4-BE49-F238E27FC236}">
                <a16:creationId xmlns:a16="http://schemas.microsoft.com/office/drawing/2014/main" id="{3C2BE327-30B2-4964-AB46-F864A89E8649}"/>
              </a:ext>
            </a:extLst>
          </p:cNvPr>
          <p:cNvSpPr>
            <a:spLocks noChangeArrowheads="1"/>
          </p:cNvSpPr>
          <p:nvPr/>
        </p:nvSpPr>
        <p:spPr bwMode="auto">
          <a:xfrm>
            <a:off x="-1701800" y="2778125"/>
            <a:ext cx="1393825" cy="44132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0" name="Rectangle 27">
            <a:extLst>
              <a:ext uri="{FF2B5EF4-FFF2-40B4-BE49-F238E27FC236}">
                <a16:creationId xmlns:a16="http://schemas.microsoft.com/office/drawing/2014/main" id="{5E091B98-9AB0-4C15-9E6A-F0FEC872EA90}"/>
              </a:ext>
            </a:extLst>
          </p:cNvPr>
          <p:cNvSpPr>
            <a:spLocks noChangeArrowheads="1"/>
          </p:cNvSpPr>
          <p:nvPr/>
        </p:nvSpPr>
        <p:spPr bwMode="auto">
          <a:xfrm>
            <a:off x="-1701800" y="3346450"/>
            <a:ext cx="1393825" cy="441325"/>
          </a:xfrm>
          <a:prstGeom prst="rect">
            <a:avLst/>
          </a:prstGeom>
          <a:solidFill>
            <a:srgbClr val="75AA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1" name="Rectangle 28">
            <a:extLst>
              <a:ext uri="{FF2B5EF4-FFF2-40B4-BE49-F238E27FC236}">
                <a16:creationId xmlns:a16="http://schemas.microsoft.com/office/drawing/2014/main" id="{AAE4BAE1-E0E3-4257-A50E-B23818676CC2}"/>
              </a:ext>
            </a:extLst>
          </p:cNvPr>
          <p:cNvSpPr>
            <a:spLocks noChangeArrowheads="1"/>
          </p:cNvSpPr>
          <p:nvPr/>
        </p:nvSpPr>
        <p:spPr bwMode="auto">
          <a:xfrm>
            <a:off x="-1701800" y="3943350"/>
            <a:ext cx="1393825" cy="441325"/>
          </a:xfrm>
          <a:prstGeom prst="rect">
            <a:avLst/>
          </a:prstGeom>
          <a:solidFill>
            <a:srgbClr val="91DA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2" name="Rectangle 31">
            <a:extLst>
              <a:ext uri="{FF2B5EF4-FFF2-40B4-BE49-F238E27FC236}">
                <a16:creationId xmlns:a16="http://schemas.microsoft.com/office/drawing/2014/main" id="{DC135423-370B-44A5-A0CE-B425643470B4}"/>
              </a:ext>
            </a:extLst>
          </p:cNvPr>
          <p:cNvSpPr>
            <a:spLocks noChangeArrowheads="1"/>
          </p:cNvSpPr>
          <p:nvPr/>
        </p:nvSpPr>
        <p:spPr bwMode="auto">
          <a:xfrm>
            <a:off x="-1701800" y="2070100"/>
            <a:ext cx="1393825" cy="441325"/>
          </a:xfrm>
          <a:prstGeom prst="rect">
            <a:avLst/>
          </a:prstGeom>
          <a:solidFill>
            <a:srgbClr val="CB717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3" name="Rectangle 32">
            <a:extLst>
              <a:ext uri="{FF2B5EF4-FFF2-40B4-BE49-F238E27FC236}">
                <a16:creationId xmlns:a16="http://schemas.microsoft.com/office/drawing/2014/main" id="{C4EC58A6-E857-4203-97DB-559ED18D4058}"/>
              </a:ext>
            </a:extLst>
          </p:cNvPr>
          <p:cNvSpPr>
            <a:spLocks noChangeArrowheads="1"/>
          </p:cNvSpPr>
          <p:nvPr/>
        </p:nvSpPr>
        <p:spPr bwMode="auto">
          <a:xfrm>
            <a:off x="-1701800" y="293688"/>
            <a:ext cx="1393825" cy="441325"/>
          </a:xfrm>
          <a:prstGeom prst="rect">
            <a:avLst/>
          </a:prstGeom>
          <a:solidFill>
            <a:srgbClr val="6A00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4" name="Rectangle 33">
            <a:extLst>
              <a:ext uri="{FF2B5EF4-FFF2-40B4-BE49-F238E27FC236}">
                <a16:creationId xmlns:a16="http://schemas.microsoft.com/office/drawing/2014/main" id="{D99D6382-A964-4DD2-9ECA-072432D9B377}"/>
              </a:ext>
            </a:extLst>
          </p:cNvPr>
          <p:cNvSpPr>
            <a:spLocks noChangeArrowheads="1"/>
          </p:cNvSpPr>
          <p:nvPr/>
        </p:nvSpPr>
        <p:spPr bwMode="auto">
          <a:xfrm>
            <a:off x="-1716088" y="814388"/>
            <a:ext cx="1409700" cy="4619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GB" altLang="en-US">
              <a:solidFill>
                <a:srgbClr val="FFFFFF"/>
              </a:solidFill>
              <a:latin typeface="Frutiger 55 Roman"/>
            </a:endParaRPr>
          </a:p>
        </p:txBody>
      </p:sp>
      <p:sp>
        <p:nvSpPr>
          <p:cNvPr id="1035" name="Rectangle 34">
            <a:extLst>
              <a:ext uri="{FF2B5EF4-FFF2-40B4-BE49-F238E27FC236}">
                <a16:creationId xmlns:a16="http://schemas.microsoft.com/office/drawing/2014/main" id="{74E6ACB4-2D94-4FD1-8CDB-6FCEFA572D2B}"/>
              </a:ext>
            </a:extLst>
          </p:cNvPr>
          <p:cNvSpPr>
            <a:spLocks noChangeArrowheads="1"/>
          </p:cNvSpPr>
          <p:nvPr/>
        </p:nvSpPr>
        <p:spPr bwMode="auto">
          <a:xfrm>
            <a:off x="-1701800" y="4668838"/>
            <a:ext cx="1393825" cy="441325"/>
          </a:xfrm>
          <a:prstGeom prst="rect">
            <a:avLst/>
          </a:prstGeom>
          <a:solidFill>
            <a:srgbClr val="FBF18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
        <p:nvSpPr>
          <p:cNvPr id="1036" name="Rectangle 35">
            <a:extLst>
              <a:ext uri="{FF2B5EF4-FFF2-40B4-BE49-F238E27FC236}">
                <a16:creationId xmlns:a16="http://schemas.microsoft.com/office/drawing/2014/main" id="{43CD6E7A-051B-4CD3-ACB6-29E1AAEFC431}"/>
              </a:ext>
            </a:extLst>
          </p:cNvPr>
          <p:cNvSpPr>
            <a:spLocks noChangeArrowheads="1"/>
          </p:cNvSpPr>
          <p:nvPr/>
        </p:nvSpPr>
        <p:spPr bwMode="auto">
          <a:xfrm>
            <a:off x="-1701800" y="5346700"/>
            <a:ext cx="1393825" cy="441325"/>
          </a:xfrm>
          <a:prstGeom prst="rect">
            <a:avLst/>
          </a:prstGeom>
          <a:solidFill>
            <a:srgbClr val="B7F8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hr-HR" altLang="en-US" sz="2400">
              <a:solidFill>
                <a:srgbClr val="000066"/>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4419"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ransition spd="med"/>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Frutiger 55 Roman" pitchFamily="34" charset="0"/>
        </a:defRPr>
      </a:lvl2pPr>
      <a:lvl3pPr algn="l" rtl="0" eaLnBrk="0" fontAlgn="base" hangingPunct="0">
        <a:spcBef>
          <a:spcPct val="0"/>
        </a:spcBef>
        <a:spcAft>
          <a:spcPct val="0"/>
        </a:spcAft>
        <a:defRPr sz="2400" b="1">
          <a:solidFill>
            <a:schemeClr val="tx1"/>
          </a:solidFill>
          <a:latin typeface="Frutiger 55 Roman" pitchFamily="34" charset="0"/>
        </a:defRPr>
      </a:lvl3pPr>
      <a:lvl4pPr algn="l" rtl="0" eaLnBrk="0" fontAlgn="base" hangingPunct="0">
        <a:spcBef>
          <a:spcPct val="0"/>
        </a:spcBef>
        <a:spcAft>
          <a:spcPct val="0"/>
        </a:spcAft>
        <a:defRPr sz="2400" b="1">
          <a:solidFill>
            <a:schemeClr val="tx1"/>
          </a:solidFill>
          <a:latin typeface="Frutiger 55 Roman" pitchFamily="34" charset="0"/>
        </a:defRPr>
      </a:lvl4pPr>
      <a:lvl5pPr algn="l" rtl="0" eaLnBrk="0" fontAlgn="base" hangingPunct="0">
        <a:spcBef>
          <a:spcPct val="0"/>
        </a:spcBef>
        <a:spcAft>
          <a:spcPct val="0"/>
        </a:spcAft>
        <a:defRPr sz="2400" b="1">
          <a:solidFill>
            <a:schemeClr val="tx1"/>
          </a:solidFill>
          <a:latin typeface="Frutiger 55 Roman" pitchFamily="34" charset="0"/>
        </a:defRPr>
      </a:lvl5pPr>
      <a:lvl6pPr marL="457200" algn="l" rtl="0" fontAlgn="base">
        <a:spcBef>
          <a:spcPct val="0"/>
        </a:spcBef>
        <a:spcAft>
          <a:spcPct val="0"/>
        </a:spcAft>
        <a:defRPr sz="2400" b="1">
          <a:solidFill>
            <a:schemeClr val="tx1"/>
          </a:solidFill>
          <a:latin typeface="Frutiger 55 Roman" pitchFamily="34" charset="0"/>
        </a:defRPr>
      </a:lvl6pPr>
      <a:lvl7pPr marL="914400" algn="l" rtl="0" fontAlgn="base">
        <a:spcBef>
          <a:spcPct val="0"/>
        </a:spcBef>
        <a:spcAft>
          <a:spcPct val="0"/>
        </a:spcAft>
        <a:defRPr sz="2400" b="1">
          <a:solidFill>
            <a:schemeClr val="tx1"/>
          </a:solidFill>
          <a:latin typeface="Frutiger 55 Roman" pitchFamily="34" charset="0"/>
        </a:defRPr>
      </a:lvl7pPr>
      <a:lvl8pPr marL="1371600" algn="l" rtl="0" fontAlgn="base">
        <a:spcBef>
          <a:spcPct val="0"/>
        </a:spcBef>
        <a:spcAft>
          <a:spcPct val="0"/>
        </a:spcAft>
        <a:defRPr sz="2400" b="1">
          <a:solidFill>
            <a:schemeClr val="tx1"/>
          </a:solidFill>
          <a:latin typeface="Frutiger 55 Roman" pitchFamily="34" charset="0"/>
        </a:defRPr>
      </a:lvl8pPr>
      <a:lvl9pPr marL="1828800" algn="l" rtl="0" fontAlgn="base">
        <a:spcBef>
          <a:spcPct val="0"/>
        </a:spcBef>
        <a:spcAft>
          <a:spcPct val="0"/>
        </a:spcAft>
        <a:defRPr sz="2400" b="1">
          <a:solidFill>
            <a:schemeClr val="tx1"/>
          </a:solidFill>
          <a:latin typeface="Frutiger 55 Roman" pitchFamily="34" charset="0"/>
        </a:defRPr>
      </a:lvl9pPr>
    </p:titleStyle>
    <p:bodyStyle>
      <a:lvl1pPr marL="342900" indent="-342900" algn="l" rtl="0" eaLnBrk="0" fontAlgn="base" hangingPunct="0">
        <a:spcBef>
          <a:spcPts val="2200"/>
        </a:spcBef>
        <a:spcAft>
          <a:spcPct val="0"/>
        </a:spcAft>
        <a:buClr>
          <a:srgbClr val="3783FF"/>
        </a:buClr>
        <a:buSzPct val="123000"/>
        <a:buFont typeface="Symbol" panose="05050102010706020507" pitchFamily="18" charset="2"/>
        <a:buChar char="¨"/>
        <a:defRPr>
          <a:solidFill>
            <a:schemeClr val="tx1"/>
          </a:solidFill>
          <a:latin typeface="+mn-lt"/>
          <a:ea typeface="MS PGothic" pitchFamily="34" charset="-128"/>
          <a:cs typeface="+mn-cs"/>
        </a:defRPr>
      </a:lvl1pPr>
      <a:lvl2pPr marL="742950" indent="-285750" algn="l" rtl="0" eaLnBrk="0" fontAlgn="base" hangingPunct="0">
        <a:spcBef>
          <a:spcPts val="400"/>
        </a:spcBef>
        <a:spcAft>
          <a:spcPct val="0"/>
        </a:spcAft>
        <a:buClr>
          <a:schemeClr val="tx1"/>
        </a:buClr>
        <a:buSzPct val="77000"/>
        <a:buChar char="—"/>
        <a:defRPr sz="1600">
          <a:solidFill>
            <a:schemeClr val="tx1"/>
          </a:solidFill>
          <a:latin typeface="+mn-lt"/>
          <a:ea typeface="MS PGothic" pitchFamily="34" charset="-128"/>
        </a:defRPr>
      </a:lvl2pPr>
      <a:lvl3pPr marL="11430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3pPr>
      <a:lvl4pPr marL="16002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4pPr>
      <a:lvl5pPr marL="2057400" indent="-228600" algn="l" rtl="0" eaLnBrk="0" fontAlgn="base" hangingPunct="0">
        <a:spcBef>
          <a:spcPts val="400"/>
        </a:spcBef>
        <a:spcAft>
          <a:spcPct val="0"/>
        </a:spcAft>
        <a:buClr>
          <a:schemeClr val="tx1"/>
        </a:buClr>
        <a:buSzPct val="84000"/>
        <a:buChar char="–"/>
        <a:defRPr sz="1600">
          <a:solidFill>
            <a:schemeClr val="tx1"/>
          </a:solidFill>
          <a:latin typeface="+mn-lt"/>
          <a:ea typeface="MS PGothic" pitchFamily="34" charset="-128"/>
        </a:defRPr>
      </a:lvl5pPr>
      <a:lvl6pPr marL="25146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6pPr>
      <a:lvl7pPr marL="29718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7pPr>
      <a:lvl8pPr marL="34290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8pPr>
      <a:lvl9pPr marL="3886200" indent="-228600" algn="l" rtl="0" eaLnBrk="0" fontAlgn="base" hangingPunct="0">
        <a:spcBef>
          <a:spcPts val="400"/>
        </a:spcBef>
        <a:spcAft>
          <a:spcPct val="0"/>
        </a:spcAft>
        <a:buClr>
          <a:schemeClr val="tx1"/>
        </a:buClr>
        <a:buSzPct val="84000"/>
        <a:buChar char="–"/>
        <a:defRPr sz="1600">
          <a:solidFill>
            <a:schemeClr val="tx1"/>
          </a:solidFill>
          <a:latin typeface="+mn-lt"/>
          <a:ea typeface="+mn-ea"/>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proracun.sisak.hr/moj_proracu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vojko-obersnel.com/hr/proracunaj-me/201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proracun.bjelovar.hr/" TargetMode="External"/><Relationship Id="rId4" Type="http://schemas.openxmlformats.org/officeDocument/2006/relationships/hyperlink" Target="https://www.bjelovar.hr/gradani-imaju-pravo-znati-jednim-klikom-bjelovarcani-mogu-saznati-se-trosi-novac/"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hrvzz.hr/otvoreni_proracu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932F177-4E1E-4179-A41A-BB26C232E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3038"/>
            <a:ext cx="7626350" cy="669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Subtitle 2">
            <a:extLst>
              <a:ext uri="{FF2B5EF4-FFF2-40B4-BE49-F238E27FC236}">
                <a16:creationId xmlns:a16="http://schemas.microsoft.com/office/drawing/2014/main" id="{2012CE55-CE3C-4CB1-B4C7-75B254CA1E78}"/>
              </a:ext>
            </a:extLst>
          </p:cNvPr>
          <p:cNvSpPr>
            <a:spLocks noGrp="1"/>
          </p:cNvSpPr>
          <p:nvPr>
            <p:ph type="subTitle" idx="1"/>
          </p:nvPr>
        </p:nvSpPr>
        <p:spPr>
          <a:xfrm>
            <a:off x="1042988" y="2060575"/>
            <a:ext cx="6842125" cy="2447925"/>
          </a:xfrm>
          <a:noFill/>
        </p:spPr>
        <p:txBody>
          <a:bodyPr/>
          <a:lstStyle/>
          <a:p>
            <a:pPr>
              <a:spcBef>
                <a:spcPts val="600"/>
              </a:spcBef>
              <a:spcAft>
                <a:spcPts val="600"/>
              </a:spcAft>
              <a:buClrTx/>
              <a:buFont typeface="Arial" panose="020B0604020202020204" pitchFamily="34" charset="0"/>
              <a:buNone/>
            </a:pPr>
            <a:r>
              <a:rPr lang="sr-Latn-CS" altLang="en-US" sz="3600">
                <a:solidFill>
                  <a:srgbClr val="000066"/>
                </a:solidFill>
              </a:rPr>
              <a:t>2019 Annual Plenary Meeting of the PEMPAL Budget Community of Practice</a:t>
            </a:r>
          </a:p>
        </p:txBody>
      </p:sp>
      <p:sp>
        <p:nvSpPr>
          <p:cNvPr id="5124" name="Subtitle 2">
            <a:extLst>
              <a:ext uri="{FF2B5EF4-FFF2-40B4-BE49-F238E27FC236}">
                <a16:creationId xmlns:a16="http://schemas.microsoft.com/office/drawing/2014/main" id="{A4744B56-B01B-475A-BF2E-E3707CCFE56A}"/>
              </a:ext>
            </a:extLst>
          </p:cNvPr>
          <p:cNvSpPr txBox="1">
            <a:spLocks/>
          </p:cNvSpPr>
          <p:nvPr/>
        </p:nvSpPr>
        <p:spPr bwMode="auto">
          <a:xfrm>
            <a:off x="1042988" y="5732463"/>
            <a:ext cx="684212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Aft>
                <a:spcPts val="600"/>
              </a:spcAft>
              <a:buSzPct val="100000"/>
            </a:pPr>
            <a:r>
              <a:rPr lang="sr-Latn-CS" altLang="en-US" sz="2400" b="1">
                <a:solidFill>
                  <a:srgbClr val="000066"/>
                </a:solidFill>
                <a:latin typeface="Frutiger 55 Roman"/>
                <a:cs typeface="Arial" panose="020B0604020202020204" pitchFamily="34" charset="0"/>
              </a:rPr>
              <a:t>Republic of Croatia, Ministry of Finance</a:t>
            </a:r>
          </a:p>
          <a:p>
            <a:pPr algn="ctr">
              <a:spcAft>
                <a:spcPts val="600"/>
              </a:spcAft>
              <a:buSzPct val="100000"/>
            </a:pPr>
            <a:r>
              <a:rPr lang="sr-Latn-CS" altLang="en-US" sz="2400" b="1">
                <a:solidFill>
                  <a:srgbClr val="000066"/>
                </a:solidFill>
                <a:latin typeface="Frutiger 55 Roman"/>
              </a:rPr>
              <a:t>Uzbekistan, Tashkent, 18 – 21 March 2019</a:t>
            </a:r>
          </a:p>
        </p:txBody>
      </p:sp>
      <p:pic>
        <p:nvPicPr>
          <p:cNvPr id="5125" name="Picture 4">
            <a:extLst>
              <a:ext uri="{FF2B5EF4-FFF2-40B4-BE49-F238E27FC236}">
                <a16:creationId xmlns:a16="http://schemas.microsoft.com/office/drawing/2014/main" id="{6A378A68-DCAC-4F95-B665-B8F3CCCAD7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213" y="5805488"/>
            <a:ext cx="785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5126" name="Slika 2">
            <a:extLst>
              <a:ext uri="{FF2B5EF4-FFF2-40B4-BE49-F238E27FC236}">
                <a16:creationId xmlns:a16="http://schemas.microsoft.com/office/drawing/2014/main" id="{9C53D8FF-9E04-44A1-8236-85272CAF6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82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zervirano mjesto broja slajda 1">
            <a:extLst>
              <a:ext uri="{FF2B5EF4-FFF2-40B4-BE49-F238E27FC236}">
                <a16:creationId xmlns:a16="http://schemas.microsoft.com/office/drawing/2014/main" id="{37D88D08-06E9-44D7-94B2-A87AC5D579D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46C14747-D41F-4415-868E-ED6EB9D02BC1}" type="slidenum">
              <a:rPr lang="sr-Latn-CS" altLang="en-US" smtClean="0">
                <a:solidFill>
                  <a:srgbClr val="000000"/>
                </a:solidFill>
                <a:latin typeface="Frutiger 55 Roman"/>
              </a:rPr>
              <a:pPr eaLnBrk="0" hangingPunct="0">
                <a:buSzPct val="100000"/>
              </a:pPr>
              <a:t>10</a:t>
            </a:fld>
            <a:endParaRPr lang="sr-Latn-CS" altLang="en-US">
              <a:solidFill>
                <a:srgbClr val="000000"/>
              </a:solidFill>
              <a:latin typeface="Frutiger 55 Roman"/>
            </a:endParaRPr>
          </a:p>
        </p:txBody>
      </p:sp>
      <p:sp>
        <p:nvSpPr>
          <p:cNvPr id="21507" name="Rectangle 2">
            <a:extLst>
              <a:ext uri="{FF2B5EF4-FFF2-40B4-BE49-F238E27FC236}">
                <a16:creationId xmlns:a16="http://schemas.microsoft.com/office/drawing/2014/main" id="{0C16B30F-423B-4257-AFBC-DA61B5F2CD9B}"/>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Association of cities – Manual</a:t>
            </a:r>
          </a:p>
        </p:txBody>
      </p:sp>
      <p:pic>
        <p:nvPicPr>
          <p:cNvPr id="21508" name="Picture 4">
            <a:extLst>
              <a:ext uri="{FF2B5EF4-FFF2-40B4-BE49-F238E27FC236}">
                <a16:creationId xmlns:a16="http://schemas.microsoft.com/office/drawing/2014/main" id="{CE0478DB-AE96-41FA-AB19-0096DE000A3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21509" name="Picture 4">
            <a:extLst>
              <a:ext uri="{FF2B5EF4-FFF2-40B4-BE49-F238E27FC236}">
                <a16:creationId xmlns:a16="http://schemas.microsoft.com/office/drawing/2014/main" id="{8638F072-D175-4DBD-9D21-8F02080374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08050"/>
            <a:ext cx="561657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zervirano mjesto broja slajda 1">
            <a:extLst>
              <a:ext uri="{FF2B5EF4-FFF2-40B4-BE49-F238E27FC236}">
                <a16:creationId xmlns:a16="http://schemas.microsoft.com/office/drawing/2014/main" id="{A9E44C0B-87D0-46F1-AAFE-FB05BC6B412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C232006C-0363-4832-9913-C0FA2113D55B}" type="slidenum">
              <a:rPr lang="sr-Latn-CS" altLang="en-US" smtClean="0">
                <a:solidFill>
                  <a:srgbClr val="000000"/>
                </a:solidFill>
                <a:latin typeface="Frutiger 55 Roman"/>
              </a:rPr>
              <a:pPr eaLnBrk="0" hangingPunct="0">
                <a:buSzPct val="100000"/>
              </a:pPr>
              <a:t>11</a:t>
            </a:fld>
            <a:endParaRPr lang="sr-Latn-CS" altLang="en-US">
              <a:solidFill>
                <a:srgbClr val="000000"/>
              </a:solidFill>
              <a:latin typeface="Frutiger 55 Roman"/>
            </a:endParaRPr>
          </a:p>
        </p:txBody>
      </p:sp>
      <p:sp>
        <p:nvSpPr>
          <p:cNvPr id="23555" name="Rectangle 2">
            <a:extLst>
              <a:ext uri="{FF2B5EF4-FFF2-40B4-BE49-F238E27FC236}">
                <a16:creationId xmlns:a16="http://schemas.microsoft.com/office/drawing/2014/main" id="{C65C5D61-91CA-4A68-8E51-A469AC18650C}"/>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Karlovac</a:t>
            </a:r>
          </a:p>
        </p:txBody>
      </p:sp>
      <p:pic>
        <p:nvPicPr>
          <p:cNvPr id="23556" name="Picture 4">
            <a:extLst>
              <a:ext uri="{FF2B5EF4-FFF2-40B4-BE49-F238E27FC236}">
                <a16:creationId xmlns:a16="http://schemas.microsoft.com/office/drawing/2014/main" id="{5CFC8C4E-D7E4-4750-9E78-9BC01D1B10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3557" name="Content Placeholder 2">
            <a:extLst>
              <a:ext uri="{FF2B5EF4-FFF2-40B4-BE49-F238E27FC236}">
                <a16:creationId xmlns:a16="http://schemas.microsoft.com/office/drawing/2014/main" id="{A107DA6E-0E8B-43D8-A609-17AA3B7B673A}"/>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100">
                <a:solidFill>
                  <a:srgbClr val="000066"/>
                </a:solidFill>
              </a:rPr>
              <a:t>Draft budget underwent public consultation, and it was also available to citizens via the website of the City of Karlovac from 25 October to 5 November, with the intention to include everyone through their proposals and opinions. Draft budget was drawn up based on a two-way, continuous and direct communication. </a:t>
            </a:r>
          </a:p>
          <a:p>
            <a:pPr>
              <a:spcBef>
                <a:spcPts val="1200"/>
              </a:spcBef>
            </a:pPr>
            <a:r>
              <a:rPr lang="sr-Latn-CS" altLang="en-US" sz="2100">
                <a:solidFill>
                  <a:srgbClr val="000066"/>
                </a:solidFill>
              </a:rPr>
              <a:t>The response was poor, and there were no proposals for the reduction of other expenditures. 	</a:t>
            </a:r>
          </a:p>
          <a:p>
            <a:pPr>
              <a:spcBef>
                <a:spcPts val="1200"/>
              </a:spcBef>
            </a:pPr>
            <a:r>
              <a:rPr lang="sr-Latn-CS" altLang="en-US" sz="2100">
                <a:solidFill>
                  <a:srgbClr val="000066"/>
                </a:solidFill>
              </a:rPr>
              <a:t>The mayor, accompanied by his associates, visited the 38 city districts and local councils, and during the visit citizens expressed their needs ranging from small communal projects to certain greater investment projects. </a:t>
            </a:r>
          </a:p>
        </p:txBody>
      </p:sp>
      <p:pic>
        <p:nvPicPr>
          <p:cNvPr id="23558" name="Picture 2">
            <a:extLst>
              <a:ext uri="{FF2B5EF4-FFF2-40B4-BE49-F238E27FC236}">
                <a16:creationId xmlns:a16="http://schemas.microsoft.com/office/drawing/2014/main" id="{ACA7A124-5D69-4117-8E3B-9431F4547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652963"/>
            <a:ext cx="2879725" cy="17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9" name="TekstniOkvir 3">
            <a:extLst>
              <a:ext uri="{FF2B5EF4-FFF2-40B4-BE49-F238E27FC236}">
                <a16:creationId xmlns:a16="http://schemas.microsoft.com/office/drawing/2014/main" id="{8FB20D4D-B772-4C86-A8DD-B4EA098225FF}"/>
              </a:ext>
            </a:extLst>
          </p:cNvPr>
          <p:cNvSpPr txBox="1">
            <a:spLocks noChangeArrowheads="1"/>
          </p:cNvSpPr>
          <p:nvPr/>
        </p:nvSpPr>
        <p:spPr bwMode="auto">
          <a:xfrm>
            <a:off x="395288" y="4652963"/>
            <a:ext cx="48974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Clr>
                <a:srgbClr val="3783FF"/>
              </a:buClr>
              <a:buSzPct val="123000"/>
              <a:buFont typeface="Symbol" panose="05050102010706020507" pitchFamily="18" charset="2"/>
              <a:buChar char="¨"/>
            </a:pPr>
            <a:r>
              <a:rPr lang="sr-Latn-CS" altLang="en-US" sz="2000">
                <a:solidFill>
                  <a:srgbClr val="000066"/>
                </a:solidFill>
                <a:latin typeface="Frutiger 55 Roman"/>
              </a:rPr>
              <a:t>During these organised meetings with local councils and city districts, which hosted over 1000 participants, there were direct discussions concerning all communal and social needs.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zervirano mjesto broja slajda 1">
            <a:extLst>
              <a:ext uri="{FF2B5EF4-FFF2-40B4-BE49-F238E27FC236}">
                <a16:creationId xmlns:a16="http://schemas.microsoft.com/office/drawing/2014/main" id="{C95525FB-C7AA-4539-A631-1D625505407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D319A745-2518-40CF-A942-EA1C37BA9710}" type="slidenum">
              <a:rPr lang="sr-Latn-CS" altLang="en-US" smtClean="0">
                <a:solidFill>
                  <a:srgbClr val="000000"/>
                </a:solidFill>
                <a:latin typeface="Frutiger 55 Roman"/>
              </a:rPr>
              <a:pPr eaLnBrk="0" hangingPunct="0">
                <a:buSzPct val="100000"/>
              </a:pPr>
              <a:t>12</a:t>
            </a:fld>
            <a:endParaRPr lang="sr-Latn-CS" altLang="en-US">
              <a:solidFill>
                <a:srgbClr val="000000"/>
              </a:solidFill>
              <a:latin typeface="Frutiger 55 Roman"/>
            </a:endParaRPr>
          </a:p>
        </p:txBody>
      </p:sp>
      <p:sp>
        <p:nvSpPr>
          <p:cNvPr id="25603" name="Rectangle 2">
            <a:extLst>
              <a:ext uri="{FF2B5EF4-FFF2-40B4-BE49-F238E27FC236}">
                <a16:creationId xmlns:a16="http://schemas.microsoft.com/office/drawing/2014/main" id="{868C6CF6-1782-46A0-AE12-296D65F0A2F5}"/>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Dubrovnik</a:t>
            </a:r>
          </a:p>
        </p:txBody>
      </p:sp>
      <p:pic>
        <p:nvPicPr>
          <p:cNvPr id="25604" name="Picture 4">
            <a:extLst>
              <a:ext uri="{FF2B5EF4-FFF2-40B4-BE49-F238E27FC236}">
                <a16:creationId xmlns:a16="http://schemas.microsoft.com/office/drawing/2014/main" id="{7B965520-E5C4-492B-8A91-9D1D706740D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5605" name="Content Placeholder 2">
            <a:extLst>
              <a:ext uri="{FF2B5EF4-FFF2-40B4-BE49-F238E27FC236}">
                <a16:creationId xmlns:a16="http://schemas.microsoft.com/office/drawing/2014/main" id="{017D2489-69B4-45A7-8562-FA39A8EC34A2}"/>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sr-Latn-CS" altLang="en-US" sz="2200">
                <a:solidFill>
                  <a:srgbClr val="000066"/>
                </a:solidFill>
              </a:rPr>
              <a:t>The City of Dubrovnik initiated the development of its own model in 2018, with the aim to start the implementation with a financial construction for 2020.</a:t>
            </a:r>
          </a:p>
          <a:p>
            <a:pPr>
              <a:spcBef>
                <a:spcPts val="600"/>
              </a:spcBef>
            </a:pPr>
            <a:r>
              <a:rPr lang="sr-Latn-CS" altLang="en-US" sz="2200">
                <a:solidFill>
                  <a:srgbClr val="000066"/>
                </a:solidFill>
              </a:rPr>
              <a:t>The process was divided into three phases:</a:t>
            </a:r>
          </a:p>
          <a:p>
            <a:pPr>
              <a:spcBef>
                <a:spcPts val="600"/>
              </a:spcBef>
              <a:buClrTx/>
              <a:buFont typeface="Arial" panose="020B0604020202020204" pitchFamily="34" charset="0"/>
              <a:buNone/>
            </a:pPr>
            <a:r>
              <a:rPr lang="sr-Latn-CS" altLang="en-US" sz="2000">
                <a:solidFill>
                  <a:srgbClr val="000066"/>
                </a:solidFill>
              </a:rPr>
              <a:t>1 The preparation process started in 2018 by a series of consultations with city districts, city departments and companies, as well as with civil society organisations and citizens, with the aim of collecting information for the development of a model adjusted to the context of the City.</a:t>
            </a:r>
          </a:p>
          <a:p>
            <a:pPr>
              <a:spcBef>
                <a:spcPts val="600"/>
              </a:spcBef>
            </a:pPr>
            <a:endParaRPr lang="sr-Latn-CS" altLang="en-US" sz="2000">
              <a:solidFill>
                <a:srgbClr val="000066"/>
              </a:solidFill>
            </a:endParaRPr>
          </a:p>
          <a:p>
            <a:pPr>
              <a:spcBef>
                <a:spcPts val="600"/>
              </a:spcBef>
            </a:pPr>
            <a:endParaRPr lang="sr-Latn-CS" altLang="en-US" sz="2000">
              <a:solidFill>
                <a:srgbClr val="000066"/>
              </a:solidFill>
            </a:endParaRPr>
          </a:p>
        </p:txBody>
      </p:sp>
      <p:sp>
        <p:nvSpPr>
          <p:cNvPr id="25606" name="TekstniOkvir 3">
            <a:extLst>
              <a:ext uri="{FF2B5EF4-FFF2-40B4-BE49-F238E27FC236}">
                <a16:creationId xmlns:a16="http://schemas.microsoft.com/office/drawing/2014/main" id="{70B5D2A2-C3C8-4168-BD54-136A94E4208B}"/>
              </a:ext>
            </a:extLst>
          </p:cNvPr>
          <p:cNvSpPr txBox="1">
            <a:spLocks noChangeArrowheads="1"/>
          </p:cNvSpPr>
          <p:nvPr/>
        </p:nvSpPr>
        <p:spPr bwMode="auto">
          <a:xfrm>
            <a:off x="312738" y="3573463"/>
            <a:ext cx="48958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SzPct val="100000"/>
            </a:pPr>
            <a:r>
              <a:rPr lang="sr-Latn-CS" altLang="en-US" sz="2000">
                <a:solidFill>
                  <a:srgbClr val="000066"/>
                </a:solidFill>
              </a:rPr>
              <a:t>2 The plan is to finalise the work methodology, and form and train a smaller and a bigger team for the implementation of the 2019 pilot process and the 2020 implementation, as well as establish the process evaluation.</a:t>
            </a:r>
          </a:p>
          <a:p>
            <a:pPr>
              <a:buSzPct val="100000"/>
            </a:pPr>
            <a:r>
              <a:rPr lang="sr-Latn-CS" altLang="en-US" sz="2000">
                <a:solidFill>
                  <a:srgbClr val="000066"/>
                </a:solidFill>
              </a:rPr>
              <a:t>3 The 2020 participatory budgeting process will be divided into two parts: the selection process and the project implementation process.</a:t>
            </a:r>
          </a:p>
        </p:txBody>
      </p:sp>
      <p:pic>
        <p:nvPicPr>
          <p:cNvPr id="25607" name="Picture 6">
            <a:extLst>
              <a:ext uri="{FF2B5EF4-FFF2-40B4-BE49-F238E27FC236}">
                <a16:creationId xmlns:a16="http://schemas.microsoft.com/office/drawing/2014/main" id="{8841ECDF-27B3-408F-A689-F6EA317C4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16338"/>
            <a:ext cx="3168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zervirano mjesto broja slajda 1">
            <a:extLst>
              <a:ext uri="{FF2B5EF4-FFF2-40B4-BE49-F238E27FC236}">
                <a16:creationId xmlns:a16="http://schemas.microsoft.com/office/drawing/2014/main" id="{6671964B-64A1-4F53-A8A2-A6706685D78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E5766A84-911A-4059-BA11-E0EE7C992E3C}" type="slidenum">
              <a:rPr lang="sr-Latn-CS" altLang="en-US" smtClean="0">
                <a:solidFill>
                  <a:srgbClr val="000000"/>
                </a:solidFill>
                <a:latin typeface="Frutiger 55 Roman"/>
              </a:rPr>
              <a:pPr eaLnBrk="0" hangingPunct="0">
                <a:buSzPct val="100000"/>
              </a:pPr>
              <a:t>13</a:t>
            </a:fld>
            <a:endParaRPr lang="sr-Latn-CS" altLang="en-US">
              <a:solidFill>
                <a:srgbClr val="000000"/>
              </a:solidFill>
              <a:latin typeface="Frutiger 55 Roman"/>
            </a:endParaRPr>
          </a:p>
        </p:txBody>
      </p:sp>
      <p:sp>
        <p:nvSpPr>
          <p:cNvPr id="27651" name="Rectangle 2">
            <a:extLst>
              <a:ext uri="{FF2B5EF4-FFF2-40B4-BE49-F238E27FC236}">
                <a16:creationId xmlns:a16="http://schemas.microsoft.com/office/drawing/2014/main" id="{B0DFD98E-84C4-4744-9747-ECE96F3BD581}"/>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Mali Lošinj</a:t>
            </a:r>
          </a:p>
        </p:txBody>
      </p:sp>
      <p:pic>
        <p:nvPicPr>
          <p:cNvPr id="27652" name="Picture 4">
            <a:extLst>
              <a:ext uri="{FF2B5EF4-FFF2-40B4-BE49-F238E27FC236}">
                <a16:creationId xmlns:a16="http://schemas.microsoft.com/office/drawing/2014/main" id="{586974A2-9229-4FBB-99F1-1F99AB917EA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7653" name="Content Placeholder 2">
            <a:extLst>
              <a:ext uri="{FF2B5EF4-FFF2-40B4-BE49-F238E27FC236}">
                <a16:creationId xmlns:a16="http://schemas.microsoft.com/office/drawing/2014/main" id="{C58BAA0D-6988-4310-96C8-0E10BC053576}"/>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200">
                <a:solidFill>
                  <a:srgbClr val="000066"/>
                </a:solidFill>
              </a:rPr>
              <a:t>The draft budget underwent public consultation, and it was available to citizens via the website of the City of Mali Lošinj from 12 November to 12 December (a certain amount was left for citizen proposals)</a:t>
            </a:r>
          </a:p>
          <a:p>
            <a:pPr>
              <a:spcBef>
                <a:spcPts val="1200"/>
              </a:spcBef>
            </a:pPr>
            <a:r>
              <a:rPr lang="sr-Latn-CS" altLang="en-US" sz="2200">
                <a:solidFill>
                  <a:srgbClr val="000066"/>
                </a:solidFill>
              </a:rPr>
              <a:t>After the consultation, the Report on the conducted public consultation was published on the website.</a:t>
            </a:r>
          </a:p>
          <a:p>
            <a:pPr>
              <a:spcBef>
                <a:spcPts val="1200"/>
              </a:spcBef>
            </a:pPr>
            <a:r>
              <a:rPr lang="sr-Latn-CS" altLang="en-US" sz="2200">
                <a:solidFill>
                  <a:srgbClr val="000066"/>
                </a:solidFill>
              </a:rPr>
              <a:t>Some proposals were accepted completely or partially, some were rejected because the funds had already been included in the draft budget, and some were advised to respond to the public call for the application of a programme/project aimed at meeting public needs, which would be implemented in early 2019. 	</a:t>
            </a:r>
          </a:p>
        </p:txBody>
      </p:sp>
      <p:pic>
        <p:nvPicPr>
          <p:cNvPr id="27654" name="Picture 2">
            <a:extLst>
              <a:ext uri="{FF2B5EF4-FFF2-40B4-BE49-F238E27FC236}">
                <a16:creationId xmlns:a16="http://schemas.microsoft.com/office/drawing/2014/main" id="{1FE69647-2DFA-43E0-9B85-BD54BFE0C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013325"/>
            <a:ext cx="1368425"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3">
            <a:extLst>
              <a:ext uri="{FF2B5EF4-FFF2-40B4-BE49-F238E27FC236}">
                <a16:creationId xmlns:a16="http://schemas.microsoft.com/office/drawing/2014/main" id="{E0F65530-6F3C-40E7-8D1B-E15817751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5013325"/>
            <a:ext cx="1295400"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4">
            <a:extLst>
              <a:ext uri="{FF2B5EF4-FFF2-40B4-BE49-F238E27FC236}">
                <a16:creationId xmlns:a16="http://schemas.microsoft.com/office/drawing/2014/main" id="{0700E648-EF2E-4355-BE23-A81B8C19D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075" y="5013325"/>
            <a:ext cx="32162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zervirano mjesto broja slajda 1">
            <a:extLst>
              <a:ext uri="{FF2B5EF4-FFF2-40B4-BE49-F238E27FC236}">
                <a16:creationId xmlns:a16="http://schemas.microsoft.com/office/drawing/2014/main" id="{8D81B363-9835-4E96-AF83-639B7B8AE6A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C3D212C9-5B70-4E46-B790-572882E79929}" type="slidenum">
              <a:rPr lang="sr-Latn-CS" altLang="en-US" smtClean="0">
                <a:solidFill>
                  <a:srgbClr val="000000"/>
                </a:solidFill>
                <a:latin typeface="Frutiger 55 Roman"/>
              </a:rPr>
              <a:pPr eaLnBrk="0" hangingPunct="0">
                <a:buSzPct val="100000"/>
              </a:pPr>
              <a:t>14</a:t>
            </a:fld>
            <a:endParaRPr lang="sr-Latn-CS" altLang="en-US">
              <a:solidFill>
                <a:srgbClr val="000000"/>
              </a:solidFill>
              <a:latin typeface="Frutiger 55 Roman"/>
            </a:endParaRPr>
          </a:p>
        </p:txBody>
      </p:sp>
      <p:sp>
        <p:nvSpPr>
          <p:cNvPr id="29699" name="Rectangle 2">
            <a:extLst>
              <a:ext uri="{FF2B5EF4-FFF2-40B4-BE49-F238E27FC236}">
                <a16:creationId xmlns:a16="http://schemas.microsoft.com/office/drawing/2014/main" id="{21CEB4C2-550A-4475-9FEE-E584EB2F82C0}"/>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Sisak</a:t>
            </a:r>
          </a:p>
        </p:txBody>
      </p:sp>
      <p:pic>
        <p:nvPicPr>
          <p:cNvPr id="29700" name="Picture 4">
            <a:extLst>
              <a:ext uri="{FF2B5EF4-FFF2-40B4-BE49-F238E27FC236}">
                <a16:creationId xmlns:a16="http://schemas.microsoft.com/office/drawing/2014/main" id="{191439EC-7315-404F-A6DB-A4DAA23D23A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9701" name="Content Placeholder 2">
            <a:extLst>
              <a:ext uri="{FF2B5EF4-FFF2-40B4-BE49-F238E27FC236}">
                <a16:creationId xmlns:a16="http://schemas.microsoft.com/office/drawing/2014/main" id="{CC294645-E94B-4B71-916C-EB3B3249E1E3}"/>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200">
                <a:solidFill>
                  <a:srgbClr val="000066"/>
                </a:solidFill>
                <a:hlinkClick r:id="rId4"/>
              </a:rPr>
              <a:t>http://</a:t>
            </a:r>
            <a:r>
              <a:rPr lang="sr-Latn-CS" altLang="en-US" sz="2200">
                <a:solidFill>
                  <a:srgbClr val="000066"/>
                </a:solidFill>
                <a:hlinkClick r:id="rId4"/>
              </a:rPr>
              <a:t>proracun.sisak.hr/moj_proracun.html</a:t>
            </a:r>
            <a:endParaRPr lang="sr-Latn-CS" altLang="en-US" sz="2200">
              <a:solidFill>
                <a:srgbClr val="000066"/>
              </a:solidFill>
            </a:endParaRPr>
          </a:p>
          <a:p>
            <a:pPr>
              <a:spcBef>
                <a:spcPts val="1200"/>
              </a:spcBef>
            </a:pPr>
            <a:r>
              <a:rPr lang="sr-Latn-CS" altLang="en-US" sz="2200" i="1">
                <a:solidFill>
                  <a:srgbClr val="000066"/>
                </a:solidFill>
              </a:rPr>
              <a:t>Moj gradski proračun</a:t>
            </a:r>
            <a:r>
              <a:rPr lang="sr-Latn-CS" altLang="en-US" sz="2200">
                <a:solidFill>
                  <a:srgbClr val="000066"/>
                </a:solidFill>
              </a:rPr>
              <a:t> (My city budget) application – Get acquainted with the complexity and the scope of the city budget and send your view of priorities</a:t>
            </a:r>
          </a:p>
        </p:txBody>
      </p:sp>
      <p:pic>
        <p:nvPicPr>
          <p:cNvPr id="29702" name="Picture 3">
            <a:extLst>
              <a:ext uri="{FF2B5EF4-FFF2-40B4-BE49-F238E27FC236}">
                <a16:creationId xmlns:a16="http://schemas.microsoft.com/office/drawing/2014/main" id="{916A09C7-674D-4B47-97DD-7145ED969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989138"/>
            <a:ext cx="852646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4">
            <a:extLst>
              <a:ext uri="{FF2B5EF4-FFF2-40B4-BE49-F238E27FC236}">
                <a16:creationId xmlns:a16="http://schemas.microsoft.com/office/drawing/2014/main" id="{F71473F0-F94E-441E-853F-B029C9D48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5445125"/>
            <a:ext cx="2046288"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zervirano mjesto broja slajda 1">
            <a:extLst>
              <a:ext uri="{FF2B5EF4-FFF2-40B4-BE49-F238E27FC236}">
                <a16:creationId xmlns:a16="http://schemas.microsoft.com/office/drawing/2014/main" id="{3745F780-6B76-4892-ACF3-462C07968D1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451FC703-AC02-48C6-9AD2-10847EA5589A}" type="slidenum">
              <a:rPr lang="sr-Latn-CS" altLang="en-US" smtClean="0">
                <a:solidFill>
                  <a:srgbClr val="000000"/>
                </a:solidFill>
                <a:latin typeface="Frutiger 55 Roman"/>
              </a:rPr>
              <a:pPr eaLnBrk="0" hangingPunct="0">
                <a:buSzPct val="100000"/>
              </a:pPr>
              <a:t>15</a:t>
            </a:fld>
            <a:endParaRPr lang="sr-Latn-CS" altLang="en-US">
              <a:solidFill>
                <a:srgbClr val="000000"/>
              </a:solidFill>
              <a:latin typeface="Frutiger 55 Roman"/>
            </a:endParaRPr>
          </a:p>
        </p:txBody>
      </p:sp>
      <p:sp>
        <p:nvSpPr>
          <p:cNvPr id="31747" name="Rectangle 2">
            <a:extLst>
              <a:ext uri="{FF2B5EF4-FFF2-40B4-BE49-F238E27FC236}">
                <a16:creationId xmlns:a16="http://schemas.microsoft.com/office/drawing/2014/main" id="{8A7EAF35-0CBE-4893-9DC8-AFDF48B981FD}"/>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Labin</a:t>
            </a:r>
          </a:p>
        </p:txBody>
      </p:sp>
      <p:pic>
        <p:nvPicPr>
          <p:cNvPr id="31748" name="Picture 4">
            <a:extLst>
              <a:ext uri="{FF2B5EF4-FFF2-40B4-BE49-F238E27FC236}">
                <a16:creationId xmlns:a16="http://schemas.microsoft.com/office/drawing/2014/main" id="{652D2BF1-FE8C-4705-9B13-6720CA2F9FA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31749" name="Content Placeholder 2">
            <a:extLst>
              <a:ext uri="{FF2B5EF4-FFF2-40B4-BE49-F238E27FC236}">
                <a16:creationId xmlns:a16="http://schemas.microsoft.com/office/drawing/2014/main" id="{C5DE6878-5E6B-4474-9147-AC0F70929A08}"/>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r-Latn-CS" altLang="en-US" sz="2400">
                <a:solidFill>
                  <a:srgbClr val="000066"/>
                </a:solidFill>
              </a:rPr>
              <a:t>City administration of the City of Labin holds public consultations annually as part of the budgeting process for the following budget year at city councils, via e-mails, and post cards attached to each copy of </a:t>
            </a:r>
            <a:r>
              <a:rPr lang="sr-Latn-CS" altLang="en-US" sz="2400" i="1">
                <a:solidFill>
                  <a:srgbClr val="000066"/>
                </a:solidFill>
              </a:rPr>
              <a:t>Proračun u malom</a:t>
            </a:r>
            <a:r>
              <a:rPr lang="sr-Latn-CS" altLang="en-US" sz="2400">
                <a:solidFill>
                  <a:srgbClr val="000066"/>
                </a:solidFill>
              </a:rPr>
              <a:t> (Budget in a nutshell).</a:t>
            </a:r>
          </a:p>
          <a:p>
            <a:pPr>
              <a:spcBef>
                <a:spcPts val="1200"/>
              </a:spcBef>
            </a:pPr>
            <a:r>
              <a:rPr lang="sr-Latn-CS" altLang="en-US" sz="2400">
                <a:solidFill>
                  <a:srgbClr val="000066"/>
                </a:solidFill>
              </a:rPr>
              <a:t>Citizens are thus given an opportunity to make proposals for the budget, and prior to its adoption at the City council session, they can give their additional opinions and comments.</a:t>
            </a:r>
          </a:p>
        </p:txBody>
      </p:sp>
      <p:pic>
        <p:nvPicPr>
          <p:cNvPr id="31750" name="Picture 3">
            <a:extLst>
              <a:ext uri="{FF2B5EF4-FFF2-40B4-BE49-F238E27FC236}">
                <a16:creationId xmlns:a16="http://schemas.microsoft.com/office/drawing/2014/main" id="{99FE0BDE-1259-4A8D-B5EF-B9EA17511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076700"/>
            <a:ext cx="26638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BAE56D4-A2A3-451B-95A0-581B65F6B398}"/>
              </a:ext>
            </a:extLst>
          </p:cNvPr>
          <p:cNvSpPr/>
          <p:nvPr/>
        </p:nvSpPr>
        <p:spPr bwMode="auto">
          <a:xfrm>
            <a:off x="312738" y="4005263"/>
            <a:ext cx="5195887" cy="2170112"/>
          </a:xfrm>
          <a:prstGeom prst="rect">
            <a:avLst/>
          </a:prstGeom>
          <a:solidFill>
            <a:schemeClr val="bg1">
              <a:lumMod val="95000"/>
            </a:schemeClr>
          </a:solidFill>
          <a:ln>
            <a:noFill/>
          </a:ln>
          <a:effectLs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Clr>
                <a:srgbClr val="3783FF"/>
              </a:buClr>
              <a:buSzPct val="123000"/>
              <a:buFont typeface="Symbol" panose="05050102010706020507" pitchFamily="18" charset="2"/>
              <a:buChar char="¨"/>
              <a:defRPr/>
            </a:pPr>
            <a:r>
              <a:rPr lang="sr-Latn-CS" altLang="en-US" sz="2200">
                <a:solidFill>
                  <a:srgbClr val="000066"/>
                </a:solidFill>
                <a:latin typeface="Frutiger 55 Roman"/>
              </a:rPr>
              <a:t>Established priorities of local council members and citizens are adjusted to the planned budget of a certain local council, and jointly established projects are implemented in the following budget year.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zervirano mjesto broja slajda 1">
            <a:extLst>
              <a:ext uri="{FF2B5EF4-FFF2-40B4-BE49-F238E27FC236}">
                <a16:creationId xmlns:a16="http://schemas.microsoft.com/office/drawing/2014/main" id="{FE655C56-F77D-4B75-B99A-FF18969DA62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1D63895D-E70B-4854-BFC6-583A7E69FC83}" type="slidenum">
              <a:rPr lang="sr-Latn-CS" altLang="en-US" smtClean="0">
                <a:solidFill>
                  <a:srgbClr val="000000"/>
                </a:solidFill>
                <a:latin typeface="Frutiger 55 Roman"/>
              </a:rPr>
              <a:pPr eaLnBrk="0" hangingPunct="0">
                <a:buSzPct val="100000"/>
              </a:pPr>
              <a:t>16</a:t>
            </a:fld>
            <a:endParaRPr lang="sr-Latn-CS" altLang="en-US">
              <a:solidFill>
                <a:srgbClr val="000000"/>
              </a:solidFill>
              <a:latin typeface="Frutiger 55 Roman"/>
            </a:endParaRPr>
          </a:p>
        </p:txBody>
      </p:sp>
      <p:sp>
        <p:nvSpPr>
          <p:cNvPr id="33795" name="Rectangle 2">
            <a:extLst>
              <a:ext uri="{FF2B5EF4-FFF2-40B4-BE49-F238E27FC236}">
                <a16:creationId xmlns:a16="http://schemas.microsoft.com/office/drawing/2014/main" id="{29312D05-1695-4916-BD91-81209F8300F7}"/>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Grad Labin 2018 – Proračun u malom</a:t>
            </a:r>
          </a:p>
        </p:txBody>
      </p:sp>
      <p:pic>
        <p:nvPicPr>
          <p:cNvPr id="33796" name="Picture 4">
            <a:extLst>
              <a:ext uri="{FF2B5EF4-FFF2-40B4-BE49-F238E27FC236}">
                <a16:creationId xmlns:a16="http://schemas.microsoft.com/office/drawing/2014/main" id="{AC8DFC2D-9252-495B-9518-CE46903DF08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33797" name="Picture 6">
            <a:extLst>
              <a:ext uri="{FF2B5EF4-FFF2-40B4-BE49-F238E27FC236}">
                <a16:creationId xmlns:a16="http://schemas.microsoft.com/office/drawing/2014/main" id="{39AADBC7-5E2C-47B9-A58D-66632A83F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867092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zervirano mjesto broja slajda 1">
            <a:extLst>
              <a:ext uri="{FF2B5EF4-FFF2-40B4-BE49-F238E27FC236}">
                <a16:creationId xmlns:a16="http://schemas.microsoft.com/office/drawing/2014/main" id="{DDDE90FD-51AB-4C15-870E-EB3E7C223D7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F0C2C8A5-F635-4841-96DE-C0F8F6AC839E}" type="slidenum">
              <a:rPr lang="sr-Latn-CS" altLang="en-US" smtClean="0">
                <a:solidFill>
                  <a:srgbClr val="000000"/>
                </a:solidFill>
                <a:latin typeface="Frutiger 55 Roman"/>
              </a:rPr>
              <a:pPr eaLnBrk="0" hangingPunct="0">
                <a:buSzPct val="100000"/>
              </a:pPr>
              <a:t>17</a:t>
            </a:fld>
            <a:endParaRPr lang="sr-Latn-CS" altLang="en-US">
              <a:solidFill>
                <a:srgbClr val="000000"/>
              </a:solidFill>
              <a:latin typeface="Frutiger 55 Roman"/>
            </a:endParaRPr>
          </a:p>
        </p:txBody>
      </p:sp>
      <p:sp>
        <p:nvSpPr>
          <p:cNvPr id="35843" name="Rectangle 2">
            <a:extLst>
              <a:ext uri="{FF2B5EF4-FFF2-40B4-BE49-F238E27FC236}">
                <a16:creationId xmlns:a16="http://schemas.microsoft.com/office/drawing/2014/main" id="{434C37BD-9419-465B-BF90-6B359FC6DE6B}"/>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Town of Pregrada</a:t>
            </a:r>
          </a:p>
        </p:txBody>
      </p:sp>
      <p:pic>
        <p:nvPicPr>
          <p:cNvPr id="35844" name="Picture 4">
            <a:extLst>
              <a:ext uri="{FF2B5EF4-FFF2-40B4-BE49-F238E27FC236}">
                <a16:creationId xmlns:a16="http://schemas.microsoft.com/office/drawing/2014/main" id="{482419EC-BBD3-47B3-A8B7-60EC992FEA9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35845" name="Content Placeholder 2">
            <a:extLst>
              <a:ext uri="{FF2B5EF4-FFF2-40B4-BE49-F238E27FC236}">
                <a16:creationId xmlns:a16="http://schemas.microsoft.com/office/drawing/2014/main" id="{383E633B-5287-42A6-977E-4680DFF98809}"/>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300">
                <a:solidFill>
                  <a:srgbClr val="000066"/>
                </a:solidFill>
              </a:rPr>
              <a:t>By applying the participatory model of decision-making and participation, a working group was formed consisting of 10 representatives of youth associations, Youth Council and the town administration which started the development of the town’s Youth Programme.</a:t>
            </a:r>
          </a:p>
          <a:p>
            <a:pPr>
              <a:spcBef>
                <a:spcPts val="1200"/>
              </a:spcBef>
            </a:pPr>
            <a:r>
              <a:rPr lang="sr-Latn-CS" altLang="en-US" sz="2300">
                <a:solidFill>
                  <a:srgbClr val="000066"/>
                </a:solidFill>
              </a:rPr>
              <a:t>Based on the results of a survey carried out among the youth, the working group defined five main thematic objectives – areas for which the town’s Youth Programme should be developed in order to make it easier for the youth in Pregrada to engage in the work of the local community.</a:t>
            </a:r>
          </a:p>
        </p:txBody>
      </p:sp>
      <p:sp>
        <p:nvSpPr>
          <p:cNvPr id="6" name="Rectangle 5">
            <a:extLst>
              <a:ext uri="{FF2B5EF4-FFF2-40B4-BE49-F238E27FC236}">
                <a16:creationId xmlns:a16="http://schemas.microsoft.com/office/drawing/2014/main" id="{E6213823-3C4F-492F-B042-F2AE762D6D0B}"/>
              </a:ext>
            </a:extLst>
          </p:cNvPr>
          <p:cNvSpPr/>
          <p:nvPr/>
        </p:nvSpPr>
        <p:spPr bwMode="auto">
          <a:xfrm>
            <a:off x="328613" y="4687888"/>
            <a:ext cx="5106987" cy="1446212"/>
          </a:xfrm>
          <a:prstGeom prst="rect">
            <a:avLst/>
          </a:prstGeom>
          <a:solidFill>
            <a:schemeClr val="bg1">
              <a:lumMod val="95000"/>
            </a:schemeClr>
          </a:solidFill>
          <a:ln>
            <a:noFill/>
          </a:ln>
          <a:effectLs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Clr>
                <a:srgbClr val="3783FF"/>
              </a:buClr>
              <a:buSzPct val="123000"/>
              <a:buFont typeface="Symbol" panose="05050102010706020507" pitchFamily="18" charset="2"/>
              <a:buChar char="¨"/>
              <a:defRPr/>
            </a:pPr>
            <a:r>
              <a:rPr lang="sr-Latn-CS" altLang="en-US" sz="2200">
                <a:solidFill>
                  <a:srgbClr val="000066"/>
                </a:solidFill>
              </a:rPr>
              <a:t>Town council of the Town of Pregrada issued a Decision on the adoption of the Youth Programme of the Town of Pregrada for a period of five years.</a:t>
            </a:r>
          </a:p>
        </p:txBody>
      </p:sp>
      <p:pic>
        <p:nvPicPr>
          <p:cNvPr id="35847" name="Picture 6">
            <a:extLst>
              <a:ext uri="{FF2B5EF4-FFF2-40B4-BE49-F238E27FC236}">
                <a16:creationId xmlns:a16="http://schemas.microsoft.com/office/drawing/2014/main" id="{B1219903-0966-4586-A0D9-AD4C9A7AD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508500"/>
            <a:ext cx="33845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zervirano mjesto broja slajda 1">
            <a:extLst>
              <a:ext uri="{FF2B5EF4-FFF2-40B4-BE49-F238E27FC236}">
                <a16:creationId xmlns:a16="http://schemas.microsoft.com/office/drawing/2014/main" id="{2C6A9DB0-D054-4440-A011-C132D6C694C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22DDB5C6-B40C-4B7B-A037-BAE416212794}" type="slidenum">
              <a:rPr lang="sr-Latn-CS" altLang="en-US" smtClean="0">
                <a:solidFill>
                  <a:srgbClr val="000000"/>
                </a:solidFill>
                <a:latin typeface="Frutiger 55 Roman"/>
              </a:rPr>
              <a:pPr eaLnBrk="0" hangingPunct="0">
                <a:buSzPct val="100000"/>
              </a:pPr>
              <a:t>18</a:t>
            </a:fld>
            <a:endParaRPr lang="sr-Latn-CS" altLang="en-US">
              <a:solidFill>
                <a:srgbClr val="000000"/>
              </a:solidFill>
              <a:latin typeface="Frutiger 55 Roman"/>
            </a:endParaRPr>
          </a:p>
        </p:txBody>
      </p:sp>
      <p:sp>
        <p:nvSpPr>
          <p:cNvPr id="37891" name="Rectangle 2">
            <a:extLst>
              <a:ext uri="{FF2B5EF4-FFF2-40B4-BE49-F238E27FC236}">
                <a16:creationId xmlns:a16="http://schemas.microsoft.com/office/drawing/2014/main" id="{78EFFF9E-618F-4981-B274-744B43024C9B}"/>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Ilok</a:t>
            </a:r>
          </a:p>
        </p:txBody>
      </p:sp>
      <p:pic>
        <p:nvPicPr>
          <p:cNvPr id="37892" name="Picture 4">
            <a:extLst>
              <a:ext uri="{FF2B5EF4-FFF2-40B4-BE49-F238E27FC236}">
                <a16:creationId xmlns:a16="http://schemas.microsoft.com/office/drawing/2014/main" id="{1A66ED84-9256-46B4-A39F-8304C81805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37893" name="Content Placeholder 2">
            <a:extLst>
              <a:ext uri="{FF2B5EF4-FFF2-40B4-BE49-F238E27FC236}">
                <a16:creationId xmlns:a16="http://schemas.microsoft.com/office/drawing/2014/main" id="{E3CDDF49-D46E-44C1-9B04-0CD9FBCF0D37}"/>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200">
                <a:solidFill>
                  <a:srgbClr val="000066"/>
                </a:solidFill>
              </a:rPr>
              <a:t>In the City of Ilok, citizens do not have the opportunity to directly influence the budgeting process, but there have been public hearings which pointed to the problems.</a:t>
            </a:r>
          </a:p>
          <a:p>
            <a:pPr>
              <a:spcBef>
                <a:spcPts val="1200"/>
              </a:spcBef>
            </a:pPr>
            <a:r>
              <a:rPr lang="sr-Latn-CS" altLang="en-US" sz="2200">
                <a:solidFill>
                  <a:srgbClr val="000066"/>
                </a:solidFill>
              </a:rPr>
              <a:t>The questions and the relevant answers are published on the city’s website.</a:t>
            </a:r>
          </a:p>
        </p:txBody>
      </p:sp>
      <p:sp>
        <p:nvSpPr>
          <p:cNvPr id="6" name="Rectangle 5">
            <a:extLst>
              <a:ext uri="{FF2B5EF4-FFF2-40B4-BE49-F238E27FC236}">
                <a16:creationId xmlns:a16="http://schemas.microsoft.com/office/drawing/2014/main" id="{9FF00C49-FDC4-449F-AFD0-C08B0776CEB1}"/>
              </a:ext>
            </a:extLst>
          </p:cNvPr>
          <p:cNvSpPr/>
          <p:nvPr/>
        </p:nvSpPr>
        <p:spPr bwMode="auto">
          <a:xfrm>
            <a:off x="312738" y="2851150"/>
            <a:ext cx="5195887" cy="3938588"/>
          </a:xfrm>
          <a:prstGeom prst="rect">
            <a:avLst/>
          </a:prstGeom>
          <a:solidFill>
            <a:schemeClr val="bg1">
              <a:lumMod val="95000"/>
            </a:schemeClr>
          </a:solidFill>
          <a:ln>
            <a:noFill/>
          </a:ln>
          <a:effectLs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600"/>
              </a:spcBef>
              <a:buClr>
                <a:srgbClr val="3783FF"/>
              </a:buClr>
              <a:buSzPct val="123000"/>
              <a:buFont typeface="Symbol" panose="05050102010706020507" pitchFamily="18" charset="2"/>
              <a:buChar char="¨"/>
              <a:defRPr/>
            </a:pPr>
            <a:r>
              <a:rPr lang="sr-Latn-CS" altLang="en-US" sz="2000">
                <a:solidFill>
                  <a:srgbClr val="000066"/>
                </a:solidFill>
              </a:rPr>
              <a:t>Example:</a:t>
            </a:r>
          </a:p>
          <a:p>
            <a:pPr>
              <a:spcBef>
                <a:spcPts val="600"/>
              </a:spcBef>
              <a:buClr>
                <a:srgbClr val="3783FF"/>
              </a:buClr>
              <a:buSzPct val="123000"/>
              <a:buFont typeface="Symbol" panose="05050102010706020507" pitchFamily="18" charset="2"/>
              <a:buChar char="¨"/>
              <a:defRPr/>
            </a:pPr>
            <a:r>
              <a:rPr lang="sr-Latn-CS" altLang="en-US" sz="2000">
                <a:solidFill>
                  <a:srgbClr val="000066"/>
                </a:solidFill>
                <a:latin typeface="Frutiger 55 Roman"/>
              </a:rPr>
              <a:t>Experts are invited to visit the locations in city parks and by the thoroughfares, and to warn about the dead and dangerous trees which should be removed.</a:t>
            </a:r>
          </a:p>
          <a:p>
            <a:pPr>
              <a:spcBef>
                <a:spcPts val="600"/>
              </a:spcBef>
              <a:buClr>
                <a:srgbClr val="3783FF"/>
              </a:buClr>
              <a:buSzPct val="123000"/>
              <a:buFont typeface="Symbol" panose="05050102010706020507" pitchFamily="18" charset="2"/>
              <a:buChar char="¨"/>
              <a:defRPr/>
            </a:pPr>
            <a:r>
              <a:rPr lang="sr-Latn-CS" altLang="en-US" sz="2000">
                <a:solidFill>
                  <a:srgbClr val="000066"/>
                </a:solidFill>
              </a:rPr>
              <a:t>Certain human resources have been commissioned to establish the need for the removal of dead trees and a potential need to plant young trees, and following the collection of all information, a proposal with a cost estimate for the proposed works will be issued.</a:t>
            </a:r>
          </a:p>
        </p:txBody>
      </p:sp>
      <p:pic>
        <p:nvPicPr>
          <p:cNvPr id="37895" name="Picture 3">
            <a:extLst>
              <a:ext uri="{FF2B5EF4-FFF2-40B4-BE49-F238E27FC236}">
                <a16:creationId xmlns:a16="http://schemas.microsoft.com/office/drawing/2014/main" id="{35CFD276-82C0-4A36-9C24-553B5E7FF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924175"/>
            <a:ext cx="3167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7">
            <a:extLst>
              <a:ext uri="{FF2B5EF4-FFF2-40B4-BE49-F238E27FC236}">
                <a16:creationId xmlns:a16="http://schemas.microsoft.com/office/drawing/2014/main" id="{E7577354-2275-4A26-A312-DE9D5D884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797425"/>
            <a:ext cx="31670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zervirano mjesto broja slajda 1">
            <a:extLst>
              <a:ext uri="{FF2B5EF4-FFF2-40B4-BE49-F238E27FC236}">
                <a16:creationId xmlns:a16="http://schemas.microsoft.com/office/drawing/2014/main" id="{314767F7-9229-43A7-84B3-B4C40806FA0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E48B989B-E99B-4F06-998E-2A90044376F4}" type="slidenum">
              <a:rPr lang="sr-Latn-CS" altLang="en-US" smtClean="0">
                <a:solidFill>
                  <a:srgbClr val="000000"/>
                </a:solidFill>
                <a:latin typeface="Frutiger 55 Roman"/>
              </a:rPr>
              <a:pPr eaLnBrk="0" hangingPunct="0">
                <a:buSzPct val="100000"/>
              </a:pPr>
              <a:t>19</a:t>
            </a:fld>
            <a:endParaRPr lang="sr-Latn-CS" altLang="en-US">
              <a:solidFill>
                <a:srgbClr val="000000"/>
              </a:solidFill>
              <a:latin typeface="Frutiger 55 Roman"/>
            </a:endParaRPr>
          </a:p>
        </p:txBody>
      </p:sp>
      <p:sp>
        <p:nvSpPr>
          <p:cNvPr id="39939" name="Rectangle 2">
            <a:extLst>
              <a:ext uri="{FF2B5EF4-FFF2-40B4-BE49-F238E27FC236}">
                <a16:creationId xmlns:a16="http://schemas.microsoft.com/office/drawing/2014/main" id="{AAD7716E-A7D3-4768-8146-DB7D2C80A828}"/>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Crikvenica</a:t>
            </a:r>
          </a:p>
        </p:txBody>
      </p:sp>
      <p:pic>
        <p:nvPicPr>
          <p:cNvPr id="39940" name="Picture 4">
            <a:extLst>
              <a:ext uri="{FF2B5EF4-FFF2-40B4-BE49-F238E27FC236}">
                <a16:creationId xmlns:a16="http://schemas.microsoft.com/office/drawing/2014/main" id="{0CC420E4-E9E9-49DC-9AD9-F1D2DDFB19C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39941" name="Content Placeholder 2">
            <a:extLst>
              <a:ext uri="{FF2B5EF4-FFF2-40B4-BE49-F238E27FC236}">
                <a16:creationId xmlns:a16="http://schemas.microsoft.com/office/drawing/2014/main" id="{5537750B-DD45-4D1F-9F5A-682438D72914}"/>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400">
                <a:solidFill>
                  <a:srgbClr val="000066"/>
                </a:solidFill>
              </a:rPr>
              <a:t>At the public hearing on the 2019 city budget held at the City council on 26 November 2018, the draft budget was presented to the citizens, and after that, the citizens of Crikvenica had the opportunity to ask questions and give their own suggestions.</a:t>
            </a:r>
          </a:p>
          <a:p>
            <a:pPr>
              <a:spcBef>
                <a:spcPts val="1200"/>
              </a:spcBef>
            </a:pPr>
            <a:r>
              <a:rPr lang="sr-Latn-CS" altLang="en-US" sz="2400">
                <a:solidFill>
                  <a:srgbClr val="000066"/>
                </a:solidFill>
              </a:rPr>
              <a:t>The greatest issues indicated by the citizens concerned sewage and rainwater drainage, as well as safety on the Adriatic Highway in Dramalj area, and some also believed that insufficient funds were allocated as regards economic stimulation.</a:t>
            </a:r>
          </a:p>
        </p:txBody>
      </p:sp>
      <p:pic>
        <p:nvPicPr>
          <p:cNvPr id="39942" name="Picture 2">
            <a:extLst>
              <a:ext uri="{FF2B5EF4-FFF2-40B4-BE49-F238E27FC236}">
                <a16:creationId xmlns:a16="http://schemas.microsoft.com/office/drawing/2014/main" id="{FCAB166F-3A41-4015-AD5D-E23B5204B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508500"/>
            <a:ext cx="2087562"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10FF64F-4822-41EA-928A-44B0E8818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3038"/>
            <a:ext cx="7626350" cy="669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Subtitle 2">
            <a:extLst>
              <a:ext uri="{FF2B5EF4-FFF2-40B4-BE49-F238E27FC236}">
                <a16:creationId xmlns:a16="http://schemas.microsoft.com/office/drawing/2014/main" id="{026C16A7-FDFA-4033-933B-361E226F61C1}"/>
              </a:ext>
            </a:extLst>
          </p:cNvPr>
          <p:cNvSpPr>
            <a:spLocks noGrp="1"/>
          </p:cNvSpPr>
          <p:nvPr>
            <p:ph type="subTitle" idx="1"/>
          </p:nvPr>
        </p:nvSpPr>
        <p:spPr>
          <a:xfrm>
            <a:off x="1042988" y="1844675"/>
            <a:ext cx="6842125" cy="2447925"/>
          </a:xfrm>
          <a:noFill/>
        </p:spPr>
        <p:txBody>
          <a:bodyPr anchor="ctr"/>
          <a:lstStyle/>
          <a:p>
            <a:pPr>
              <a:spcBef>
                <a:spcPts val="600"/>
              </a:spcBef>
              <a:spcAft>
                <a:spcPts val="600"/>
              </a:spcAft>
              <a:buClrTx/>
              <a:buFont typeface="Arial" panose="020B0604020202020204" pitchFamily="34" charset="0"/>
              <a:buNone/>
            </a:pPr>
            <a:r>
              <a:rPr lang="sr-Latn-CS" altLang="en-US" sz="3600">
                <a:solidFill>
                  <a:srgbClr val="000066"/>
                </a:solidFill>
              </a:rPr>
              <a:t>Innovations in public participation in Croatia</a:t>
            </a:r>
          </a:p>
        </p:txBody>
      </p:sp>
      <p:pic>
        <p:nvPicPr>
          <p:cNvPr id="6148" name="Picture 7">
            <a:extLst>
              <a:ext uri="{FF2B5EF4-FFF2-40B4-BE49-F238E27FC236}">
                <a16:creationId xmlns:a16="http://schemas.microsoft.com/office/drawing/2014/main" id="{1C618E48-AD1C-463F-97B9-AFF228244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32888"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Slika 3">
            <a:extLst>
              <a:ext uri="{FF2B5EF4-FFF2-40B4-BE49-F238E27FC236}">
                <a16:creationId xmlns:a16="http://schemas.microsoft.com/office/drawing/2014/main" id="{0CE11879-5B81-4180-9AF0-186887223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47625"/>
            <a:ext cx="8112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Slika 1">
            <a:extLst>
              <a:ext uri="{FF2B5EF4-FFF2-40B4-BE49-F238E27FC236}">
                <a16:creationId xmlns:a16="http://schemas.microsoft.com/office/drawing/2014/main" id="{6993E4C9-9656-4B3E-8BD7-99390BCB9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213" y="5795963"/>
            <a:ext cx="7858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ubtitle 2">
            <a:extLst>
              <a:ext uri="{FF2B5EF4-FFF2-40B4-BE49-F238E27FC236}">
                <a16:creationId xmlns:a16="http://schemas.microsoft.com/office/drawing/2014/main" id="{D7A5014E-2904-4055-BB79-4167CAC8BA79}"/>
              </a:ext>
            </a:extLst>
          </p:cNvPr>
          <p:cNvSpPr txBox="1">
            <a:spLocks/>
          </p:cNvSpPr>
          <p:nvPr/>
        </p:nvSpPr>
        <p:spPr bwMode="auto">
          <a:xfrm>
            <a:off x="1042988" y="5732463"/>
            <a:ext cx="684212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Aft>
                <a:spcPts val="600"/>
              </a:spcAft>
              <a:buSzPct val="100000"/>
            </a:pPr>
            <a:r>
              <a:rPr lang="sr-Latn-CS" altLang="en-US" sz="2400" b="1">
                <a:solidFill>
                  <a:srgbClr val="000066"/>
                </a:solidFill>
                <a:latin typeface="Frutiger 55 Roman"/>
                <a:cs typeface="Arial" panose="020B0604020202020204" pitchFamily="34" charset="0"/>
              </a:rPr>
              <a:t>Republic of Croatia, Ministry of Finance</a:t>
            </a:r>
          </a:p>
          <a:p>
            <a:pPr algn="ctr">
              <a:spcAft>
                <a:spcPts val="600"/>
              </a:spcAft>
              <a:buSzPct val="100000"/>
            </a:pPr>
            <a:r>
              <a:rPr lang="sr-Latn-CS" altLang="en-US" sz="2400" b="1">
                <a:solidFill>
                  <a:srgbClr val="000066"/>
                </a:solidFill>
                <a:latin typeface="Frutiger 55 Roman"/>
              </a:rPr>
              <a:t>Uzbekistan, Tashkent, 18 – 21 March 2019</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zervirano mjesto broja slajda 1">
            <a:extLst>
              <a:ext uri="{FF2B5EF4-FFF2-40B4-BE49-F238E27FC236}">
                <a16:creationId xmlns:a16="http://schemas.microsoft.com/office/drawing/2014/main" id="{FEED0EE3-6657-4B73-9F1C-414ED15AAD7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B8DBFC10-95FE-4F24-A86F-F92F5D0CC4C3}" type="slidenum">
              <a:rPr lang="sr-Latn-CS" altLang="en-US" smtClean="0">
                <a:solidFill>
                  <a:srgbClr val="000000"/>
                </a:solidFill>
                <a:latin typeface="Frutiger 55 Roman"/>
              </a:rPr>
              <a:pPr eaLnBrk="0" hangingPunct="0">
                <a:buSzPct val="100000"/>
              </a:pPr>
              <a:t>20</a:t>
            </a:fld>
            <a:endParaRPr lang="sr-Latn-CS" altLang="en-US">
              <a:solidFill>
                <a:srgbClr val="000000"/>
              </a:solidFill>
              <a:latin typeface="Frutiger 55 Roman"/>
            </a:endParaRPr>
          </a:p>
        </p:txBody>
      </p:sp>
      <p:sp>
        <p:nvSpPr>
          <p:cNvPr id="41987" name="Rectangle 2">
            <a:extLst>
              <a:ext uri="{FF2B5EF4-FFF2-40B4-BE49-F238E27FC236}">
                <a16:creationId xmlns:a16="http://schemas.microsoft.com/office/drawing/2014/main" id="{EBF538C2-813A-45D6-8B1B-72E52F362F7D}"/>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rPr>
              <a:t>City of Pazin – Pazi(n) proračun! game </a:t>
            </a:r>
          </a:p>
        </p:txBody>
      </p:sp>
      <p:pic>
        <p:nvPicPr>
          <p:cNvPr id="41988" name="Picture 4">
            <a:extLst>
              <a:ext uri="{FF2B5EF4-FFF2-40B4-BE49-F238E27FC236}">
                <a16:creationId xmlns:a16="http://schemas.microsoft.com/office/drawing/2014/main" id="{0F5C93F0-019F-46C7-A48B-982ED6026B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41989" name="Content Placeholder 2">
            <a:extLst>
              <a:ext uri="{FF2B5EF4-FFF2-40B4-BE49-F238E27FC236}">
                <a16:creationId xmlns:a16="http://schemas.microsoft.com/office/drawing/2014/main" id="{18E8DF57-F2EA-4FE0-8E4E-4857DA3F00B4}"/>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sr-Latn-CS" altLang="en-US" sz="2400">
                <a:solidFill>
                  <a:srgbClr val="000066"/>
                </a:solidFill>
              </a:rPr>
              <a:t>Citizens of Pazin are invited to take part in the decision-making process concerning the allocation of funds from the city budget.</a:t>
            </a:r>
          </a:p>
          <a:p>
            <a:pPr>
              <a:spcBef>
                <a:spcPts val="600"/>
              </a:spcBef>
            </a:pPr>
            <a:r>
              <a:rPr lang="sr-Latn-CS" altLang="en-US" sz="2400">
                <a:solidFill>
                  <a:srgbClr val="000066"/>
                </a:solidFill>
              </a:rPr>
              <a:t>Owing to the </a:t>
            </a:r>
            <a:r>
              <a:rPr lang="sr-Latn-CS" altLang="en-US" sz="2400" i="1">
                <a:solidFill>
                  <a:srgbClr val="000066"/>
                </a:solidFill>
              </a:rPr>
              <a:t>Pazi(n) proračun!</a:t>
            </a:r>
            <a:r>
              <a:rPr lang="sr-Latn-CS" altLang="en-US" sz="2400">
                <a:solidFill>
                  <a:srgbClr val="000066"/>
                </a:solidFill>
              </a:rPr>
              <a:t> project, during the last four years the citizens have been able to participate in the decision-making process concerning the allocation of funds from the city budget, i.e. to carry out smaller communal actions in their local community.</a:t>
            </a:r>
          </a:p>
        </p:txBody>
      </p:sp>
      <p:sp>
        <p:nvSpPr>
          <p:cNvPr id="6" name="Rectangle 5">
            <a:extLst>
              <a:ext uri="{FF2B5EF4-FFF2-40B4-BE49-F238E27FC236}">
                <a16:creationId xmlns:a16="http://schemas.microsoft.com/office/drawing/2014/main" id="{EF00CA2B-F035-4533-90AC-219A006B5D3C}"/>
              </a:ext>
            </a:extLst>
          </p:cNvPr>
          <p:cNvSpPr/>
          <p:nvPr/>
        </p:nvSpPr>
        <p:spPr bwMode="auto">
          <a:xfrm>
            <a:off x="250825" y="3752850"/>
            <a:ext cx="4752975" cy="2124075"/>
          </a:xfrm>
          <a:prstGeom prst="rect">
            <a:avLst/>
          </a:prstGeom>
          <a:solidFill>
            <a:schemeClr val="bg1">
              <a:lumMod val="95000"/>
            </a:schemeClr>
          </a:solidFill>
          <a:ln>
            <a:noFill/>
          </a:ln>
          <a:effectLs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buFont typeface="Arial" panose="020B0604020202020204" pitchFamily="34" charset="0"/>
              <a:buChar char="•"/>
              <a:defRPr/>
            </a:pPr>
            <a:r>
              <a:rPr lang="sr-Latn-CS" altLang="en-US" sz="2200">
                <a:solidFill>
                  <a:srgbClr val="000066"/>
                </a:solidFill>
              </a:rPr>
              <a:t>A total of HRK 600,000 from the budget funds is allocated to the citizens of 6 (of the total 12) local councils in Pazin, which amounts to HRK 100,000 per local council.</a:t>
            </a:r>
          </a:p>
        </p:txBody>
      </p:sp>
      <p:pic>
        <p:nvPicPr>
          <p:cNvPr id="41991" name="Picture 7">
            <a:extLst>
              <a:ext uri="{FF2B5EF4-FFF2-40B4-BE49-F238E27FC236}">
                <a16:creationId xmlns:a16="http://schemas.microsoft.com/office/drawing/2014/main" id="{60D1F2FB-5305-4543-9816-0C2BA8E09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860800"/>
            <a:ext cx="31384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zervirano mjesto broja slajda 1">
            <a:extLst>
              <a:ext uri="{FF2B5EF4-FFF2-40B4-BE49-F238E27FC236}">
                <a16:creationId xmlns:a16="http://schemas.microsoft.com/office/drawing/2014/main" id="{AAF24E91-C160-4A2C-8295-B64B48B5811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423E1C44-5009-4B08-BA43-E46002AD9E2A}" type="slidenum">
              <a:rPr lang="sr-Latn-CS" altLang="en-US" smtClean="0">
                <a:solidFill>
                  <a:srgbClr val="000000"/>
                </a:solidFill>
                <a:latin typeface="Frutiger 55 Roman"/>
              </a:rPr>
              <a:pPr eaLnBrk="0" hangingPunct="0">
                <a:buSzPct val="100000"/>
              </a:pPr>
              <a:t>21</a:t>
            </a:fld>
            <a:endParaRPr lang="sr-Latn-CS" altLang="en-US">
              <a:solidFill>
                <a:srgbClr val="000000"/>
              </a:solidFill>
              <a:latin typeface="Frutiger 55 Roman"/>
            </a:endParaRPr>
          </a:p>
        </p:txBody>
      </p:sp>
      <p:sp>
        <p:nvSpPr>
          <p:cNvPr id="44035" name="Rectangle 2">
            <a:extLst>
              <a:ext uri="{FF2B5EF4-FFF2-40B4-BE49-F238E27FC236}">
                <a16:creationId xmlns:a16="http://schemas.microsoft.com/office/drawing/2014/main" id="{7AC35475-9B06-40C9-8B4F-240AD411FB83}"/>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Pazin</a:t>
            </a:r>
          </a:p>
        </p:txBody>
      </p:sp>
      <p:pic>
        <p:nvPicPr>
          <p:cNvPr id="44036" name="Picture 4">
            <a:extLst>
              <a:ext uri="{FF2B5EF4-FFF2-40B4-BE49-F238E27FC236}">
                <a16:creationId xmlns:a16="http://schemas.microsoft.com/office/drawing/2014/main" id="{2B1B03C0-0D0E-421B-8E2A-96F97D4364D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44037" name="Picture 5">
            <a:extLst>
              <a:ext uri="{FF2B5EF4-FFF2-40B4-BE49-F238E27FC236}">
                <a16:creationId xmlns:a16="http://schemas.microsoft.com/office/drawing/2014/main" id="{DD70F953-BAF0-493F-8EDA-BEE266627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908050"/>
            <a:ext cx="89281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zervirano mjesto broja slajda 1">
            <a:extLst>
              <a:ext uri="{FF2B5EF4-FFF2-40B4-BE49-F238E27FC236}">
                <a16:creationId xmlns:a16="http://schemas.microsoft.com/office/drawing/2014/main" id="{51EA1B83-F94B-422E-A00B-9CE491473AB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17C82DD2-B3B7-45A8-8BA4-506D1B16F464}" type="slidenum">
              <a:rPr lang="sr-Latn-CS" altLang="en-US" smtClean="0">
                <a:solidFill>
                  <a:srgbClr val="000000"/>
                </a:solidFill>
                <a:latin typeface="Frutiger 55 Roman"/>
              </a:rPr>
              <a:pPr eaLnBrk="0" hangingPunct="0">
                <a:buSzPct val="100000"/>
              </a:pPr>
              <a:t>22</a:t>
            </a:fld>
            <a:endParaRPr lang="sr-Latn-CS" altLang="en-US">
              <a:solidFill>
                <a:srgbClr val="000000"/>
              </a:solidFill>
              <a:latin typeface="Frutiger 55 Roman"/>
            </a:endParaRPr>
          </a:p>
        </p:txBody>
      </p:sp>
      <p:sp>
        <p:nvSpPr>
          <p:cNvPr id="46083" name="Rectangle 2">
            <a:extLst>
              <a:ext uri="{FF2B5EF4-FFF2-40B4-BE49-F238E27FC236}">
                <a16:creationId xmlns:a16="http://schemas.microsoft.com/office/drawing/2014/main" id="{0D799F28-B2D7-46C8-BFDE-5F6E671A5B13}"/>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Rijeka</a:t>
            </a:r>
          </a:p>
        </p:txBody>
      </p:sp>
      <p:pic>
        <p:nvPicPr>
          <p:cNvPr id="46084" name="Picture 4">
            <a:extLst>
              <a:ext uri="{FF2B5EF4-FFF2-40B4-BE49-F238E27FC236}">
                <a16:creationId xmlns:a16="http://schemas.microsoft.com/office/drawing/2014/main" id="{5ED39186-D138-4456-8D3A-D1C54CDAD8C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46085" name="Content Placeholder 2">
            <a:extLst>
              <a:ext uri="{FF2B5EF4-FFF2-40B4-BE49-F238E27FC236}">
                <a16:creationId xmlns:a16="http://schemas.microsoft.com/office/drawing/2014/main" id="{D3B6A2CD-485A-41D6-948D-B448669BD320}"/>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400" b="1">
                <a:solidFill>
                  <a:srgbClr val="000066"/>
                </a:solidFill>
              </a:rPr>
              <a:t>Citizen participation in the planning and utilisation of budget funds in the City of Rijeka</a:t>
            </a:r>
            <a:r>
              <a:rPr lang="sr-Latn-CS" altLang="en-US" sz="2400">
                <a:solidFill>
                  <a:srgbClr val="000066"/>
                </a:solidFill>
              </a:rPr>
              <a:t> was enabled through four models:</a:t>
            </a:r>
          </a:p>
        </p:txBody>
      </p:sp>
      <p:sp>
        <p:nvSpPr>
          <p:cNvPr id="6" name="Rectangle 5">
            <a:extLst>
              <a:ext uri="{FF2B5EF4-FFF2-40B4-BE49-F238E27FC236}">
                <a16:creationId xmlns:a16="http://schemas.microsoft.com/office/drawing/2014/main" id="{8945F8BF-05B8-4EFB-A91C-BD06D85E25B4}"/>
              </a:ext>
            </a:extLst>
          </p:cNvPr>
          <p:cNvSpPr/>
          <p:nvPr/>
        </p:nvSpPr>
        <p:spPr bwMode="auto">
          <a:xfrm>
            <a:off x="179388" y="1989138"/>
            <a:ext cx="5195887" cy="2762250"/>
          </a:xfrm>
          <a:prstGeom prst="rect">
            <a:avLst/>
          </a:prstGeom>
          <a:solidFill>
            <a:schemeClr val="bg1">
              <a:lumMod val="95000"/>
            </a:schemeClr>
          </a:solidFill>
          <a:ln>
            <a:noFill/>
          </a:ln>
          <a:effectLs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800100" indent="-34290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a:spcBef>
                <a:spcPts val="1200"/>
              </a:spcBef>
              <a:buFont typeface="Arial" panose="020B0604020202020204" pitchFamily="34" charset="0"/>
              <a:buChar char="•"/>
              <a:defRPr/>
            </a:pPr>
            <a:r>
              <a:rPr lang="sr-Latn-CS" altLang="en-US" sz="2000">
                <a:solidFill>
                  <a:srgbClr val="000066"/>
                </a:solidFill>
              </a:rPr>
              <a:t>small communal actions</a:t>
            </a:r>
          </a:p>
          <a:p>
            <a:pPr lvl="1">
              <a:spcBef>
                <a:spcPts val="1200"/>
              </a:spcBef>
              <a:buFont typeface="Arial" panose="020B0604020202020204" pitchFamily="34" charset="0"/>
              <a:buChar char="•"/>
              <a:defRPr/>
            </a:pPr>
            <a:r>
              <a:rPr lang="sr-Latn-CS" altLang="en-US" sz="2000">
                <a:solidFill>
                  <a:srgbClr val="000066"/>
                </a:solidFill>
              </a:rPr>
              <a:t>Rijeka's local partnership program</a:t>
            </a:r>
          </a:p>
          <a:p>
            <a:pPr lvl="1">
              <a:spcBef>
                <a:spcPts val="1200"/>
              </a:spcBef>
              <a:buFont typeface="Arial" panose="020B0604020202020204" pitchFamily="34" charset="0"/>
              <a:buChar char="•"/>
              <a:defRPr/>
            </a:pPr>
            <a:r>
              <a:rPr lang="sr-Latn-CS" altLang="en-US" sz="2000">
                <a:solidFill>
                  <a:srgbClr val="000066"/>
                </a:solidFill>
              </a:rPr>
              <a:t>educational budget game – </a:t>
            </a:r>
            <a:r>
              <a:rPr lang="sr-Latn-CS" altLang="en-US" sz="2000" i="1">
                <a:solidFill>
                  <a:srgbClr val="000066"/>
                </a:solidFill>
              </a:rPr>
              <a:t>Proračun(ajme)</a:t>
            </a:r>
          </a:p>
          <a:p>
            <a:pPr lvl="1">
              <a:spcBef>
                <a:spcPts val="1200"/>
              </a:spcBef>
              <a:buFont typeface="Arial" panose="020B0604020202020204" pitchFamily="34" charset="0"/>
              <a:buChar char="•"/>
              <a:defRPr/>
            </a:pPr>
            <a:r>
              <a:rPr lang="sr-Latn-CS" altLang="en-US" sz="2000">
                <a:solidFill>
                  <a:srgbClr val="000066"/>
                </a:solidFill>
              </a:rPr>
              <a:t>online form for the participation in the planning and execution of budget</a:t>
            </a:r>
          </a:p>
        </p:txBody>
      </p:sp>
      <p:pic>
        <p:nvPicPr>
          <p:cNvPr id="46087" name="Picture 3">
            <a:extLst>
              <a:ext uri="{FF2B5EF4-FFF2-40B4-BE49-F238E27FC236}">
                <a16:creationId xmlns:a16="http://schemas.microsoft.com/office/drawing/2014/main" id="{FBFFA63B-D16A-45F8-AF9C-902EF6EC2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3762375"/>
            <a:ext cx="37734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zervirano mjesto broja slajda 1">
            <a:extLst>
              <a:ext uri="{FF2B5EF4-FFF2-40B4-BE49-F238E27FC236}">
                <a16:creationId xmlns:a16="http://schemas.microsoft.com/office/drawing/2014/main" id="{106C8906-034B-4B96-89AB-3FC1CC15ECA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0E41F1F4-B21F-456B-A473-3DA0CF5D5547}" type="slidenum">
              <a:rPr lang="sr-Latn-CS" altLang="en-US" smtClean="0">
                <a:solidFill>
                  <a:srgbClr val="000000"/>
                </a:solidFill>
                <a:latin typeface="Frutiger 55 Roman"/>
              </a:rPr>
              <a:pPr eaLnBrk="0" hangingPunct="0">
                <a:buSzPct val="100000"/>
              </a:pPr>
              <a:t>23</a:t>
            </a:fld>
            <a:endParaRPr lang="sr-Latn-CS" altLang="en-US">
              <a:solidFill>
                <a:srgbClr val="000000"/>
              </a:solidFill>
              <a:latin typeface="Frutiger 55 Roman"/>
            </a:endParaRPr>
          </a:p>
        </p:txBody>
      </p:sp>
      <p:sp>
        <p:nvSpPr>
          <p:cNvPr id="48131" name="Rectangle 2">
            <a:extLst>
              <a:ext uri="{FF2B5EF4-FFF2-40B4-BE49-F238E27FC236}">
                <a16:creationId xmlns:a16="http://schemas.microsoft.com/office/drawing/2014/main" id="{E433B92D-53BA-4F53-900B-AB1737DB76DE}"/>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a:solidFill>
                  <a:srgbClr val="000066"/>
                </a:solidFill>
              </a:rPr>
              <a:t>City of Rijeka – Small communal actions</a:t>
            </a:r>
          </a:p>
        </p:txBody>
      </p:sp>
      <p:pic>
        <p:nvPicPr>
          <p:cNvPr id="48132" name="Picture 4">
            <a:extLst>
              <a:ext uri="{FF2B5EF4-FFF2-40B4-BE49-F238E27FC236}">
                <a16:creationId xmlns:a16="http://schemas.microsoft.com/office/drawing/2014/main" id="{EA2352EA-A919-4112-AE84-2FC82A3DFB4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48133" name="Content Placeholder 2">
            <a:extLst>
              <a:ext uri="{FF2B5EF4-FFF2-40B4-BE49-F238E27FC236}">
                <a16:creationId xmlns:a16="http://schemas.microsoft.com/office/drawing/2014/main" id="{B773E61F-4318-46B3-9018-02CA6C87EEA8}"/>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400">
                <a:solidFill>
                  <a:srgbClr val="000066"/>
                </a:solidFill>
              </a:rPr>
              <a:t>Small communal actions or communal priorities include smaller communal works in local councils’ areas, which are carried out according to citizens proposals, with the aim of enhancing the life quality of citizens.</a:t>
            </a:r>
          </a:p>
          <a:p>
            <a:pPr>
              <a:spcBef>
                <a:spcPts val="1200"/>
              </a:spcBef>
            </a:pPr>
            <a:r>
              <a:rPr lang="sr-Latn-CS" altLang="en-US" sz="2400">
                <a:solidFill>
                  <a:srgbClr val="000066"/>
                </a:solidFill>
              </a:rPr>
              <a:t>The call for proposals for small communal actions is issued annually in April.</a:t>
            </a:r>
          </a:p>
          <a:p>
            <a:pPr>
              <a:spcBef>
                <a:spcPts val="1200"/>
              </a:spcBef>
            </a:pPr>
            <a:r>
              <a:rPr lang="sr-Latn-CS" altLang="en-US" sz="2400">
                <a:solidFill>
                  <a:srgbClr val="000066"/>
                </a:solidFill>
              </a:rPr>
              <a:t>Small communal actions (communal priorities) may be proposed by:</a:t>
            </a:r>
          </a:p>
          <a:p>
            <a:pPr lvl="1">
              <a:spcBef>
                <a:spcPts val="1200"/>
              </a:spcBef>
              <a:buClr>
                <a:srgbClr val="000066"/>
              </a:buClr>
            </a:pPr>
            <a:r>
              <a:rPr lang="sr-Latn-CS" altLang="en-US" sz="2200">
                <a:solidFill>
                  <a:srgbClr val="000066"/>
                </a:solidFill>
              </a:rPr>
              <a:t>local community councils,</a:t>
            </a:r>
          </a:p>
          <a:p>
            <a:pPr lvl="1">
              <a:spcBef>
                <a:spcPts val="1200"/>
              </a:spcBef>
              <a:buClr>
                <a:srgbClr val="000066"/>
              </a:buClr>
            </a:pPr>
            <a:r>
              <a:rPr lang="sr-Latn-CS" altLang="en-US" sz="2200">
                <a:solidFill>
                  <a:srgbClr val="000066"/>
                </a:solidFill>
              </a:rPr>
              <a:t>citizens,</a:t>
            </a:r>
          </a:p>
          <a:p>
            <a:pPr lvl="1">
              <a:spcBef>
                <a:spcPts val="1200"/>
              </a:spcBef>
              <a:buClr>
                <a:srgbClr val="000066"/>
              </a:buClr>
            </a:pPr>
            <a:r>
              <a:rPr lang="sr-Latn-CS" altLang="en-US" sz="2200">
                <a:solidFill>
                  <a:srgbClr val="000066"/>
                </a:solidFill>
              </a:rPr>
              <a:t>authorised representatives of residential-business buildings,</a:t>
            </a:r>
          </a:p>
          <a:p>
            <a:pPr lvl="1">
              <a:spcBef>
                <a:spcPts val="1200"/>
              </a:spcBef>
              <a:buClr>
                <a:srgbClr val="000066"/>
              </a:buClr>
            </a:pPr>
            <a:r>
              <a:rPr lang="sr-Latn-CS" altLang="en-US" sz="2200">
                <a:solidFill>
                  <a:srgbClr val="000066"/>
                </a:solidFill>
              </a:rPr>
              <a:t>citizen associations.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broja slajda 1">
            <a:extLst>
              <a:ext uri="{FF2B5EF4-FFF2-40B4-BE49-F238E27FC236}">
                <a16:creationId xmlns:a16="http://schemas.microsoft.com/office/drawing/2014/main" id="{B619A2DD-3A47-4965-B355-CFC00611999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2AD453BD-D769-46AE-B301-819EAF46AB94}" type="slidenum">
              <a:rPr lang="sr-Latn-CS" altLang="en-US" smtClean="0">
                <a:solidFill>
                  <a:srgbClr val="000000"/>
                </a:solidFill>
                <a:latin typeface="Frutiger 55 Roman"/>
              </a:rPr>
              <a:pPr eaLnBrk="0" hangingPunct="0">
                <a:buSzPct val="100000"/>
              </a:pPr>
              <a:t>24</a:t>
            </a:fld>
            <a:endParaRPr lang="sr-Latn-CS" altLang="en-US">
              <a:solidFill>
                <a:srgbClr val="000000"/>
              </a:solidFill>
              <a:latin typeface="Frutiger 55 Roman"/>
            </a:endParaRPr>
          </a:p>
        </p:txBody>
      </p:sp>
      <p:sp>
        <p:nvSpPr>
          <p:cNvPr id="50179" name="Rectangle 2">
            <a:extLst>
              <a:ext uri="{FF2B5EF4-FFF2-40B4-BE49-F238E27FC236}">
                <a16:creationId xmlns:a16="http://schemas.microsoft.com/office/drawing/2014/main" id="{C497ECBF-85AA-4EFB-8FA4-CA0E45B7570E}"/>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sz="2000">
                <a:solidFill>
                  <a:srgbClr val="000066"/>
                </a:solidFill>
              </a:rPr>
              <a:t>City of Rijeka – Rijeka local partnership programme</a:t>
            </a:r>
          </a:p>
        </p:txBody>
      </p:sp>
      <p:pic>
        <p:nvPicPr>
          <p:cNvPr id="50180" name="Picture 4">
            <a:extLst>
              <a:ext uri="{FF2B5EF4-FFF2-40B4-BE49-F238E27FC236}">
                <a16:creationId xmlns:a16="http://schemas.microsoft.com/office/drawing/2014/main" id="{5D368F6B-A6D8-4F86-8936-0DABDF1688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50181" name="Content Placeholder 2">
            <a:extLst>
              <a:ext uri="{FF2B5EF4-FFF2-40B4-BE49-F238E27FC236}">
                <a16:creationId xmlns:a16="http://schemas.microsoft.com/office/drawing/2014/main" id="{13C1C066-AAEE-428A-8400-CD84FE803384}"/>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200">
                <a:solidFill>
                  <a:srgbClr val="000066"/>
                </a:solidFill>
              </a:rPr>
              <a:t>The programme enables a faster and more cost-effective solution to some of the citizens’ needs by cleaning up smaller public areas (playgrounds, alleys, messy green areas, smaller unregulated landfills...) through direct participation of citizens, associations and local councils in cooperation with the City of Rijeka.</a:t>
            </a:r>
          </a:p>
          <a:p>
            <a:pPr>
              <a:spcBef>
                <a:spcPts val="1200"/>
              </a:spcBef>
            </a:pPr>
            <a:r>
              <a:rPr lang="sr-Latn-CS" altLang="en-US" sz="2200">
                <a:solidFill>
                  <a:srgbClr val="000066"/>
                </a:solidFill>
              </a:rPr>
              <a:t>The call for proposals to Rijeka local partnership programme is published annually in Novi list (daily press) and on the website of the City of Rijeka in October/November for the projects which will be implemented in the following year, in line with the planned programmes and financial resources from the budget.</a:t>
            </a:r>
          </a:p>
          <a:p>
            <a:pPr>
              <a:spcBef>
                <a:spcPts val="1200"/>
              </a:spcBef>
            </a:pPr>
            <a:r>
              <a:rPr lang="sr-Latn-CS" altLang="en-US" sz="2200">
                <a:solidFill>
                  <a:srgbClr val="000066"/>
                </a:solidFill>
              </a:rPr>
              <a:t>Forms for project proposal applications and the reports on implemented projects are available in the Word document and they are submitted to the Local government directorate.</a:t>
            </a:r>
          </a:p>
          <a:p>
            <a:pPr>
              <a:spcBef>
                <a:spcPts val="1200"/>
              </a:spcBef>
            </a:pPr>
            <a:r>
              <a:rPr lang="sr-Latn-CS" altLang="en-US" sz="2200">
                <a:solidFill>
                  <a:srgbClr val="000066"/>
                </a:solidFill>
              </a:rPr>
              <a:t>In October 2018, 14 proposals were submitted, out of which the committee selected 9 proposals for which HRK 200,000 from the budget was ensured (approx. USD 33,000).</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zervirano mjesto broja slajda 1">
            <a:extLst>
              <a:ext uri="{FF2B5EF4-FFF2-40B4-BE49-F238E27FC236}">
                <a16:creationId xmlns:a16="http://schemas.microsoft.com/office/drawing/2014/main" id="{C10C14E0-CDA4-45B8-859C-8CAF98E9512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0DA6504F-4031-4A6B-9080-5817A251B321}" type="slidenum">
              <a:rPr lang="sr-Latn-CS" altLang="en-US" smtClean="0">
                <a:solidFill>
                  <a:srgbClr val="000000"/>
                </a:solidFill>
                <a:latin typeface="Frutiger 55 Roman"/>
              </a:rPr>
              <a:pPr eaLnBrk="0" hangingPunct="0">
                <a:buSzPct val="100000"/>
              </a:pPr>
              <a:t>25</a:t>
            </a:fld>
            <a:endParaRPr lang="sr-Latn-CS" altLang="en-US">
              <a:solidFill>
                <a:srgbClr val="000000"/>
              </a:solidFill>
              <a:latin typeface="Frutiger 55 Roman"/>
            </a:endParaRPr>
          </a:p>
        </p:txBody>
      </p:sp>
      <p:sp>
        <p:nvSpPr>
          <p:cNvPr id="52227" name="Rectangle 2">
            <a:extLst>
              <a:ext uri="{FF2B5EF4-FFF2-40B4-BE49-F238E27FC236}">
                <a16:creationId xmlns:a16="http://schemas.microsoft.com/office/drawing/2014/main" id="{0CC57698-0011-4EE1-8A2F-4BC4DB0C5862}"/>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sz="2000">
                <a:solidFill>
                  <a:srgbClr val="000066"/>
                </a:solidFill>
              </a:rPr>
              <a:t>City of Rijeka – Rijeka local partnership programme</a:t>
            </a:r>
          </a:p>
        </p:txBody>
      </p:sp>
      <p:pic>
        <p:nvPicPr>
          <p:cNvPr id="52228" name="Picture 4">
            <a:extLst>
              <a:ext uri="{FF2B5EF4-FFF2-40B4-BE49-F238E27FC236}">
                <a16:creationId xmlns:a16="http://schemas.microsoft.com/office/drawing/2014/main" id="{A50D8D54-AC59-4FCB-9A89-FB3AC29C547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52229" name="Content Placeholder 3">
            <a:extLst>
              <a:ext uri="{FF2B5EF4-FFF2-40B4-BE49-F238E27FC236}">
                <a16:creationId xmlns:a16="http://schemas.microsoft.com/office/drawing/2014/main" id="{274D59BC-D133-4559-BE15-2E9F9A4562B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32363" y="996950"/>
            <a:ext cx="4032250" cy="264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01C0279-BC9D-4608-B016-11B0DF999EAA}"/>
              </a:ext>
            </a:extLst>
          </p:cNvPr>
          <p:cNvSpPr/>
          <p:nvPr/>
        </p:nvSpPr>
        <p:spPr bwMode="auto">
          <a:xfrm>
            <a:off x="312738" y="996950"/>
            <a:ext cx="4043362" cy="1200150"/>
          </a:xfrm>
          <a:prstGeom prst="rect">
            <a:avLst/>
          </a:prstGeom>
          <a:solidFill>
            <a:schemeClr val="bg1">
              <a:lumMod val="95000"/>
            </a:schemeClr>
          </a:solidFill>
          <a:ln>
            <a:noFill/>
          </a:ln>
          <a:effectLs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buSzPct val="100000"/>
              <a:defRPr/>
            </a:pPr>
            <a:r>
              <a:rPr lang="sr-Latn-CS" altLang="en-US" sz="2400">
                <a:solidFill>
                  <a:srgbClr val="000066"/>
                </a:solidFill>
              </a:rPr>
              <a:t>Project by the citizen group Kortil uživo – illustration of the stairway connecting two streets. </a:t>
            </a:r>
          </a:p>
        </p:txBody>
      </p:sp>
      <p:sp>
        <p:nvSpPr>
          <p:cNvPr id="52231" name="Rectangle 6">
            <a:extLst>
              <a:ext uri="{FF2B5EF4-FFF2-40B4-BE49-F238E27FC236}">
                <a16:creationId xmlns:a16="http://schemas.microsoft.com/office/drawing/2014/main" id="{4BB83787-75FB-4DE1-89C5-895FA4140324}"/>
              </a:ext>
            </a:extLst>
          </p:cNvPr>
          <p:cNvSpPr>
            <a:spLocks noChangeArrowheads="1"/>
          </p:cNvSpPr>
          <p:nvPr/>
        </p:nvSpPr>
        <p:spPr bwMode="auto">
          <a:xfrm>
            <a:off x="4211638" y="3659188"/>
            <a:ext cx="46434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SzPct val="100000"/>
            </a:pPr>
            <a:r>
              <a:rPr lang="sr-Latn-CS" altLang="en-US" sz="2400">
                <a:solidFill>
                  <a:srgbClr val="000066"/>
                </a:solidFill>
              </a:rPr>
              <a:t>Project by the association Bez granica – adaptation of the courtyard and the surroundings of Drenova regional museum, and creating the conditions for a safer and quality performance of leisure activities and programmes of all age groups in the museum’s area.</a:t>
            </a:r>
          </a:p>
        </p:txBody>
      </p:sp>
      <p:pic>
        <p:nvPicPr>
          <p:cNvPr id="52232" name="Picture 8">
            <a:extLst>
              <a:ext uri="{FF2B5EF4-FFF2-40B4-BE49-F238E27FC236}">
                <a16:creationId xmlns:a16="http://schemas.microsoft.com/office/drawing/2014/main" id="{D3793F0D-A73C-4D7F-8BE4-3472DF7E4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644900"/>
            <a:ext cx="388778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zervirano mjesto broja slajda 1">
            <a:extLst>
              <a:ext uri="{FF2B5EF4-FFF2-40B4-BE49-F238E27FC236}">
                <a16:creationId xmlns:a16="http://schemas.microsoft.com/office/drawing/2014/main" id="{9C4008DC-EA63-4053-A359-C74787A0D7D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1D264AB3-A550-4F38-9FE3-028F53E39C46}" type="slidenum">
              <a:rPr lang="sr-Latn-CS" altLang="en-US" smtClean="0">
                <a:solidFill>
                  <a:srgbClr val="000000"/>
                </a:solidFill>
                <a:latin typeface="Frutiger 55 Roman"/>
              </a:rPr>
              <a:pPr eaLnBrk="0" hangingPunct="0">
                <a:buSzPct val="100000"/>
              </a:pPr>
              <a:t>26</a:t>
            </a:fld>
            <a:endParaRPr lang="sr-Latn-CS" altLang="en-US">
              <a:solidFill>
                <a:srgbClr val="000000"/>
              </a:solidFill>
              <a:latin typeface="Frutiger 55 Roman"/>
            </a:endParaRPr>
          </a:p>
        </p:txBody>
      </p:sp>
      <p:sp>
        <p:nvSpPr>
          <p:cNvPr id="54275" name="Rectangle 2">
            <a:extLst>
              <a:ext uri="{FF2B5EF4-FFF2-40B4-BE49-F238E27FC236}">
                <a16:creationId xmlns:a16="http://schemas.microsoft.com/office/drawing/2014/main" id="{F079BC76-6E62-4516-8EBC-9C2C879FE921}"/>
              </a:ext>
            </a:extLst>
          </p:cNvPr>
          <p:cNvSpPr>
            <a:spLocks noGrp="1" noChangeArrowheads="1"/>
          </p:cNvSpPr>
          <p:nvPr>
            <p:ph type="title"/>
          </p:nvPr>
        </p:nvSpPr>
        <p:spPr bwMode="auto">
          <a:xfrm>
            <a:off x="0" y="0"/>
            <a:ext cx="896461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a:solidFill>
                  <a:srgbClr val="000066"/>
                </a:solidFill>
              </a:rPr>
              <a:t>City of Rijeka – </a:t>
            </a:r>
            <a:r>
              <a:rPr lang="sr-Latn-CS" altLang="en-US" sz="2000">
                <a:solidFill>
                  <a:srgbClr val="000066"/>
                </a:solidFill>
              </a:rPr>
              <a:t>Educational online budget game </a:t>
            </a:r>
            <a:r>
              <a:rPr lang="sr-Latn-CS" altLang="en-US" sz="2000" i="1">
                <a:solidFill>
                  <a:srgbClr val="000066"/>
                </a:solidFill>
              </a:rPr>
              <a:t>Proračun(ajme)</a:t>
            </a:r>
          </a:p>
        </p:txBody>
      </p:sp>
      <p:pic>
        <p:nvPicPr>
          <p:cNvPr id="54276" name="Picture 4">
            <a:extLst>
              <a:ext uri="{FF2B5EF4-FFF2-40B4-BE49-F238E27FC236}">
                <a16:creationId xmlns:a16="http://schemas.microsoft.com/office/drawing/2014/main" id="{329D4F7C-45AB-4CD6-B38B-23AA3C121CF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54277" name="Content Placeholder 2">
            <a:extLst>
              <a:ext uri="{FF2B5EF4-FFF2-40B4-BE49-F238E27FC236}">
                <a16:creationId xmlns:a16="http://schemas.microsoft.com/office/drawing/2014/main" id="{DBE6E460-2A5F-480B-820E-C60E7D273F50}"/>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r-Latn-CS" altLang="en-US" sz="2400">
                <a:solidFill>
                  <a:srgbClr val="000066"/>
                </a:solidFill>
                <a:hlinkClick r:id="rId4"/>
              </a:rPr>
              <a:t>https://</a:t>
            </a:r>
            <a:r>
              <a:rPr lang="sr-Latn-CS" altLang="en-US" sz="2400">
                <a:solidFill>
                  <a:srgbClr val="000066"/>
                </a:solidFill>
                <a:hlinkClick r:id="rId4"/>
              </a:rPr>
              <a:t>www.vojko-obersnel.com/hr/proracunaj-me/2019</a:t>
            </a:r>
            <a:endParaRPr lang="sr-Latn-CS" altLang="en-US" sz="2400">
              <a:solidFill>
                <a:srgbClr val="000066"/>
              </a:solidFill>
            </a:endParaRPr>
          </a:p>
          <a:p>
            <a:r>
              <a:rPr lang="sr-Latn-CS" altLang="en-US" sz="2400" i="1">
                <a:solidFill>
                  <a:srgbClr val="000066"/>
                </a:solidFill>
              </a:rPr>
              <a:t>Proračun(ajme)</a:t>
            </a:r>
            <a:r>
              <a:rPr lang="sr-Latn-CS" altLang="en-US" sz="2400">
                <a:solidFill>
                  <a:srgbClr val="000066"/>
                </a:solidFill>
              </a:rPr>
              <a:t> is an educational budget game where citizens, apart from getting familiarised with the items of the current budget, can choose projects which they wish to see implementes and which do not exist in the current budget.</a:t>
            </a:r>
          </a:p>
          <a:p>
            <a:r>
              <a:rPr lang="sr-Latn-CS" altLang="en-US" sz="2400">
                <a:solidFill>
                  <a:srgbClr val="000066"/>
                </a:solidFill>
              </a:rPr>
              <a:t>At the end of the game, they can add a project that they would like to see implemented but which was not offered.</a:t>
            </a:r>
          </a:p>
          <a:p>
            <a:r>
              <a:rPr lang="sr-Latn-CS" altLang="en-US" sz="2400">
                <a:solidFill>
                  <a:srgbClr val="000066"/>
                </a:solidFill>
              </a:rPr>
              <a:t>The statistical data from the chosen projects and the offered new ones is used during the planning phase of the budget for the following year.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zervirano mjesto broja slajda 1">
            <a:extLst>
              <a:ext uri="{FF2B5EF4-FFF2-40B4-BE49-F238E27FC236}">
                <a16:creationId xmlns:a16="http://schemas.microsoft.com/office/drawing/2014/main" id="{E32751D7-0EB7-42FE-AC71-AF2BED077A5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D488BECA-CFE9-4B97-A0F4-5610E93A16BD}" type="slidenum">
              <a:rPr lang="sr-Latn-CS" altLang="en-US" smtClean="0">
                <a:solidFill>
                  <a:srgbClr val="000000"/>
                </a:solidFill>
                <a:latin typeface="Frutiger 55 Roman"/>
              </a:rPr>
              <a:pPr eaLnBrk="0" hangingPunct="0">
                <a:buSzPct val="100000"/>
              </a:pPr>
              <a:t>27</a:t>
            </a:fld>
            <a:endParaRPr lang="sr-Latn-CS" altLang="en-US">
              <a:solidFill>
                <a:srgbClr val="000000"/>
              </a:solidFill>
              <a:latin typeface="Frutiger 55 Roman"/>
            </a:endParaRPr>
          </a:p>
        </p:txBody>
      </p:sp>
      <p:sp>
        <p:nvSpPr>
          <p:cNvPr id="56323" name="Rectangle 2">
            <a:extLst>
              <a:ext uri="{FF2B5EF4-FFF2-40B4-BE49-F238E27FC236}">
                <a16:creationId xmlns:a16="http://schemas.microsoft.com/office/drawing/2014/main" id="{E26D7DA3-F504-4CEB-AC2D-011143D38D72}"/>
              </a:ext>
            </a:extLst>
          </p:cNvPr>
          <p:cNvSpPr>
            <a:spLocks noGrp="1" noChangeArrowheads="1"/>
          </p:cNvSpPr>
          <p:nvPr>
            <p:ph type="title"/>
          </p:nvPr>
        </p:nvSpPr>
        <p:spPr bwMode="auto">
          <a:xfrm>
            <a:off x="0" y="0"/>
            <a:ext cx="896461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a:solidFill>
                  <a:srgbClr val="000066"/>
                </a:solidFill>
              </a:rPr>
              <a:t>City of Rijeka – </a:t>
            </a:r>
            <a:r>
              <a:rPr lang="sr-Latn-CS" altLang="en-US" sz="2000">
                <a:solidFill>
                  <a:srgbClr val="000066"/>
                </a:solidFill>
              </a:rPr>
              <a:t>Educational online budget game </a:t>
            </a:r>
            <a:r>
              <a:rPr lang="sr-Latn-CS" altLang="en-US" sz="2000" i="1">
                <a:solidFill>
                  <a:srgbClr val="000066"/>
                </a:solidFill>
              </a:rPr>
              <a:t>Proračun(ajme)</a:t>
            </a:r>
          </a:p>
        </p:txBody>
      </p:sp>
      <p:pic>
        <p:nvPicPr>
          <p:cNvPr id="56324" name="Picture 4">
            <a:extLst>
              <a:ext uri="{FF2B5EF4-FFF2-40B4-BE49-F238E27FC236}">
                <a16:creationId xmlns:a16="http://schemas.microsoft.com/office/drawing/2014/main" id="{76343E27-5400-4948-89E6-F7345ADC2B4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56325" name="Content Placeholder 2">
            <a:extLst>
              <a:ext uri="{FF2B5EF4-FFF2-40B4-BE49-F238E27FC236}">
                <a16:creationId xmlns:a16="http://schemas.microsoft.com/office/drawing/2014/main" id="{9D8AF53F-39A9-447D-856D-1D16691C4BE2}"/>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200">
                <a:solidFill>
                  <a:srgbClr val="000066"/>
                </a:solidFill>
              </a:rPr>
              <a:t>The game is educational and it provides insight into all items of budget expenditures in 2019, their structures and details about particular items. A simplified overview provides a list and description of various areas and activities financed by the budget of the City of Rijeka.</a:t>
            </a:r>
          </a:p>
          <a:p>
            <a:pPr>
              <a:spcBef>
                <a:spcPts val="1200"/>
              </a:spcBef>
            </a:pPr>
            <a:r>
              <a:rPr lang="sr-Latn-CS" altLang="en-US" sz="2200">
                <a:solidFill>
                  <a:srgbClr val="000066"/>
                </a:solidFill>
              </a:rPr>
              <a:t>From the list of projects which are not included in the 2019 budget, or included therein only partially with smaller amounts, in the first step of the game, the citizens may select those projects they find the most important (up to HRK 60 million). </a:t>
            </a:r>
          </a:p>
          <a:p>
            <a:pPr>
              <a:spcBef>
                <a:spcPts val="1200"/>
              </a:spcBef>
            </a:pPr>
            <a:r>
              <a:rPr lang="sr-Latn-CS" altLang="en-US" sz="2200">
                <a:solidFill>
                  <a:srgbClr val="000066"/>
                </a:solidFill>
              </a:rPr>
              <a:t>For each selected project funds have to be ensured in the budget for its implementation. The funds can be acquired, i.e. saved, by increasing public utility charges or by reallocation of the sums between the existing budget items, or by combining those two.</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zervirano mjesto broja slajda 1">
            <a:extLst>
              <a:ext uri="{FF2B5EF4-FFF2-40B4-BE49-F238E27FC236}">
                <a16:creationId xmlns:a16="http://schemas.microsoft.com/office/drawing/2014/main" id="{6AA797DB-C6FA-49A7-9F01-86C62A04F70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9B06154C-CB18-4D8E-96E0-ECA83515F199}" type="slidenum">
              <a:rPr lang="sr-Latn-CS" altLang="en-US" smtClean="0">
                <a:solidFill>
                  <a:srgbClr val="000000"/>
                </a:solidFill>
                <a:latin typeface="Frutiger 55 Roman"/>
              </a:rPr>
              <a:pPr eaLnBrk="0" hangingPunct="0">
                <a:buSzPct val="100000"/>
              </a:pPr>
              <a:t>28</a:t>
            </a:fld>
            <a:endParaRPr lang="sr-Latn-CS" altLang="en-US">
              <a:solidFill>
                <a:srgbClr val="000000"/>
              </a:solidFill>
              <a:latin typeface="Frutiger 55 Roman"/>
            </a:endParaRPr>
          </a:p>
        </p:txBody>
      </p:sp>
      <p:sp>
        <p:nvSpPr>
          <p:cNvPr id="58371" name="Rectangle 2">
            <a:extLst>
              <a:ext uri="{FF2B5EF4-FFF2-40B4-BE49-F238E27FC236}">
                <a16:creationId xmlns:a16="http://schemas.microsoft.com/office/drawing/2014/main" id="{4F6F167E-C6AB-47AF-BABF-44654FFA73E3}"/>
              </a:ext>
            </a:extLst>
          </p:cNvPr>
          <p:cNvSpPr>
            <a:spLocks noGrp="1" noChangeArrowheads="1"/>
          </p:cNvSpPr>
          <p:nvPr>
            <p:ph type="title"/>
          </p:nvPr>
        </p:nvSpPr>
        <p:spPr bwMode="auto">
          <a:xfrm>
            <a:off x="0" y="0"/>
            <a:ext cx="896461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a:solidFill>
                  <a:srgbClr val="000066"/>
                </a:solidFill>
              </a:rPr>
              <a:t>City of Rijeka – </a:t>
            </a:r>
            <a:r>
              <a:rPr lang="sr-Latn-CS" altLang="en-US" sz="2000">
                <a:solidFill>
                  <a:srgbClr val="000066"/>
                </a:solidFill>
              </a:rPr>
              <a:t>Educational online budget game Proračun(ajme)</a:t>
            </a:r>
          </a:p>
        </p:txBody>
      </p:sp>
      <p:pic>
        <p:nvPicPr>
          <p:cNvPr id="58372" name="Picture 4">
            <a:extLst>
              <a:ext uri="{FF2B5EF4-FFF2-40B4-BE49-F238E27FC236}">
                <a16:creationId xmlns:a16="http://schemas.microsoft.com/office/drawing/2014/main" id="{C60FB117-858B-4675-A457-3B187E07A3F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58373" name="Picture 5">
            <a:extLst>
              <a:ext uri="{FF2B5EF4-FFF2-40B4-BE49-F238E27FC236}">
                <a16:creationId xmlns:a16="http://schemas.microsoft.com/office/drawing/2014/main" id="{FE21ADDA-DE6E-4A92-8D7E-5E74E2B47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836613"/>
            <a:ext cx="88566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zervirano mjesto broja slajda 1">
            <a:extLst>
              <a:ext uri="{FF2B5EF4-FFF2-40B4-BE49-F238E27FC236}">
                <a16:creationId xmlns:a16="http://schemas.microsoft.com/office/drawing/2014/main" id="{7C41B210-6109-48CA-AC71-BD76C58EF0C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366B4DAF-9479-4869-86AE-CFE586F089A0}" type="slidenum">
              <a:rPr lang="sr-Latn-CS" altLang="en-US" smtClean="0">
                <a:solidFill>
                  <a:srgbClr val="000000"/>
                </a:solidFill>
                <a:latin typeface="Frutiger 55 Roman"/>
              </a:rPr>
              <a:pPr eaLnBrk="0" hangingPunct="0">
                <a:buSzPct val="100000"/>
              </a:pPr>
              <a:t>29</a:t>
            </a:fld>
            <a:endParaRPr lang="sr-Latn-CS" altLang="en-US">
              <a:solidFill>
                <a:srgbClr val="000000"/>
              </a:solidFill>
              <a:latin typeface="Frutiger 55 Roman"/>
            </a:endParaRPr>
          </a:p>
        </p:txBody>
      </p:sp>
      <p:sp>
        <p:nvSpPr>
          <p:cNvPr id="60419" name="Rectangle 2">
            <a:extLst>
              <a:ext uri="{FF2B5EF4-FFF2-40B4-BE49-F238E27FC236}">
                <a16:creationId xmlns:a16="http://schemas.microsoft.com/office/drawing/2014/main" id="{EDB52A8B-34C2-4DD8-BF17-820293877DB8}"/>
              </a:ext>
            </a:extLst>
          </p:cNvPr>
          <p:cNvSpPr>
            <a:spLocks noGrp="1" noChangeArrowheads="1"/>
          </p:cNvSpPr>
          <p:nvPr>
            <p:ph type="title"/>
          </p:nvPr>
        </p:nvSpPr>
        <p:spPr bwMode="auto">
          <a:xfrm>
            <a:off x="0" y="0"/>
            <a:ext cx="8964613"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a:r>
              <a:rPr lang="sr-Latn-CS" altLang="en-US">
                <a:solidFill>
                  <a:srgbClr val="000066"/>
                </a:solidFill>
              </a:rPr>
              <a:t>City of Rijeka – </a:t>
            </a:r>
            <a:r>
              <a:rPr lang="sr-Latn-CS" altLang="en-US" sz="2000">
                <a:solidFill>
                  <a:srgbClr val="000066"/>
                </a:solidFill>
              </a:rPr>
              <a:t>Educational online budget game Proračun(ajme)</a:t>
            </a:r>
          </a:p>
        </p:txBody>
      </p:sp>
      <p:pic>
        <p:nvPicPr>
          <p:cNvPr id="60420" name="Picture 4">
            <a:extLst>
              <a:ext uri="{FF2B5EF4-FFF2-40B4-BE49-F238E27FC236}">
                <a16:creationId xmlns:a16="http://schemas.microsoft.com/office/drawing/2014/main" id="{0ED77A5C-15E9-4A44-98B6-D5C2B81481C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60421" name="Picture 2">
            <a:extLst>
              <a:ext uri="{FF2B5EF4-FFF2-40B4-BE49-F238E27FC236}">
                <a16:creationId xmlns:a16="http://schemas.microsoft.com/office/drawing/2014/main" id="{E573AC74-5563-4B94-B6E3-820E4C0C6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08050"/>
            <a:ext cx="8856662"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broja slajda 1">
            <a:extLst>
              <a:ext uri="{FF2B5EF4-FFF2-40B4-BE49-F238E27FC236}">
                <a16:creationId xmlns:a16="http://schemas.microsoft.com/office/drawing/2014/main" id="{813D8176-E05A-42DD-B072-FE64271CEED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C3FF4BBF-85F3-4B42-B788-2A139C04F988}" type="slidenum">
              <a:rPr lang="sr-Latn-CS" altLang="en-US" smtClean="0">
                <a:solidFill>
                  <a:srgbClr val="000000"/>
                </a:solidFill>
                <a:latin typeface="Frutiger 55 Roman"/>
              </a:rPr>
              <a:pPr eaLnBrk="0" hangingPunct="0">
                <a:buSzPct val="100000"/>
              </a:pPr>
              <a:t>3</a:t>
            </a:fld>
            <a:endParaRPr lang="sr-Latn-CS" altLang="en-US">
              <a:solidFill>
                <a:srgbClr val="000000"/>
              </a:solidFill>
              <a:latin typeface="Frutiger 55 Roman"/>
            </a:endParaRPr>
          </a:p>
        </p:txBody>
      </p:sp>
      <p:sp>
        <p:nvSpPr>
          <p:cNvPr id="7171" name="Rectangle 2">
            <a:extLst>
              <a:ext uri="{FF2B5EF4-FFF2-40B4-BE49-F238E27FC236}">
                <a16:creationId xmlns:a16="http://schemas.microsoft.com/office/drawing/2014/main" id="{EC5A7D94-F5C4-4217-BFD0-110EF5CEABE1}"/>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Citizen participation in budgeting</a:t>
            </a:r>
          </a:p>
        </p:txBody>
      </p:sp>
      <p:pic>
        <p:nvPicPr>
          <p:cNvPr id="7172" name="Picture 4">
            <a:extLst>
              <a:ext uri="{FF2B5EF4-FFF2-40B4-BE49-F238E27FC236}">
                <a16:creationId xmlns:a16="http://schemas.microsoft.com/office/drawing/2014/main" id="{6DE68D5E-1FB1-4E0F-A337-D66C77AEE1C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7173" name="Content Placeholder 2">
            <a:extLst>
              <a:ext uri="{FF2B5EF4-FFF2-40B4-BE49-F238E27FC236}">
                <a16:creationId xmlns:a16="http://schemas.microsoft.com/office/drawing/2014/main" id="{229B47CD-BB5E-4D32-AF38-113CFCD4CC0E}"/>
              </a:ext>
            </a:extLst>
          </p:cNvPr>
          <p:cNvSpPr>
            <a:spLocks noGrp="1" noChangeArrowheads="1"/>
          </p:cNvSpPr>
          <p:nvPr>
            <p:ph idx="1"/>
          </p:nvPr>
        </p:nvSpPr>
        <p:spPr bwMode="auto">
          <a:xfrm>
            <a:off x="250825" y="765175"/>
            <a:ext cx="8713788"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400">
                <a:solidFill>
                  <a:srgbClr val="000066"/>
                </a:solidFill>
              </a:rPr>
              <a:t>Participatory budgeting as a democratic tool enabling citizens to directly participate in the decision-making process concerning the distribution of a part of public resources, upon prior consultation and project elaboration at the state level, as well as at county levels, is not a common practice since a large part of the budget is already predetermined by laws and other regulations.</a:t>
            </a:r>
          </a:p>
          <a:p>
            <a:pPr>
              <a:spcBef>
                <a:spcPts val="1200"/>
              </a:spcBef>
            </a:pPr>
            <a:r>
              <a:rPr lang="sr-Latn-CS" altLang="en-US" sz="2400">
                <a:solidFill>
                  <a:srgbClr val="000066"/>
                </a:solidFill>
              </a:rPr>
              <a:t>At these levels, emphasis is placed on enhancing transparency and literacy.</a:t>
            </a:r>
          </a:p>
          <a:p>
            <a:pPr>
              <a:spcBef>
                <a:spcPts val="1200"/>
              </a:spcBef>
            </a:pPr>
            <a:r>
              <a:rPr lang="sr-Latn-CS" altLang="en-US" sz="2400">
                <a:solidFill>
                  <a:srgbClr val="000066"/>
                </a:solidFill>
              </a:rPr>
              <a:t>Citizen participation at that level is achieved mostly through the right of access to information, public consultation prior to the adoption of new regulations and general legislation, as well as through public tenders for funds allocation intended for association financing.</a:t>
            </a:r>
          </a:p>
          <a:p>
            <a:pPr>
              <a:spcBef>
                <a:spcPts val="1200"/>
              </a:spcBef>
            </a:pPr>
            <a:r>
              <a:rPr lang="sr-Latn-CS" altLang="en-US" sz="2400">
                <a:solidFill>
                  <a:srgbClr val="000066"/>
                </a:solidFill>
              </a:rPr>
              <a:t>Apart from this, there is more room for citizen participation at the local level.</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zervirano mjesto broja slajda 1">
            <a:extLst>
              <a:ext uri="{FF2B5EF4-FFF2-40B4-BE49-F238E27FC236}">
                <a16:creationId xmlns:a16="http://schemas.microsoft.com/office/drawing/2014/main" id="{3CD407D0-06C4-4579-A171-08064CC5E2D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A2E3D85D-7BE7-43C7-9D71-CF6218E342C6}" type="slidenum">
              <a:rPr lang="sr-Latn-CS" altLang="en-US" smtClean="0">
                <a:solidFill>
                  <a:srgbClr val="000000"/>
                </a:solidFill>
                <a:latin typeface="Frutiger 55 Roman"/>
              </a:rPr>
              <a:pPr eaLnBrk="0" hangingPunct="0">
                <a:buSzPct val="100000"/>
              </a:pPr>
              <a:t>30</a:t>
            </a:fld>
            <a:endParaRPr lang="sr-Latn-CS" altLang="en-US">
              <a:solidFill>
                <a:srgbClr val="000000"/>
              </a:solidFill>
              <a:latin typeface="Frutiger 55 Roman"/>
            </a:endParaRPr>
          </a:p>
        </p:txBody>
      </p:sp>
      <p:sp>
        <p:nvSpPr>
          <p:cNvPr id="62467" name="Rectangle 2">
            <a:extLst>
              <a:ext uri="{FF2B5EF4-FFF2-40B4-BE49-F238E27FC236}">
                <a16:creationId xmlns:a16="http://schemas.microsoft.com/office/drawing/2014/main" id="{D8745C72-6FDB-4B9F-8164-EA3BE479E384}"/>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Bjelovar</a:t>
            </a:r>
          </a:p>
        </p:txBody>
      </p:sp>
      <p:pic>
        <p:nvPicPr>
          <p:cNvPr id="62468" name="Picture 4">
            <a:extLst>
              <a:ext uri="{FF2B5EF4-FFF2-40B4-BE49-F238E27FC236}">
                <a16:creationId xmlns:a16="http://schemas.microsoft.com/office/drawing/2014/main" id="{A090E6D8-7442-4B21-9A05-7D3592DE5C7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62469" name="Content Placeholder 2">
            <a:extLst>
              <a:ext uri="{FF2B5EF4-FFF2-40B4-BE49-F238E27FC236}">
                <a16:creationId xmlns:a16="http://schemas.microsoft.com/office/drawing/2014/main" id="{E3039C2B-A435-483A-AD60-037BAC2C342A}"/>
              </a:ext>
            </a:extLst>
          </p:cNvPr>
          <p:cNvSpPr>
            <a:spLocks noGrp="1" noChangeArrowheads="1"/>
          </p:cNvSpPr>
          <p:nvPr>
            <p:ph idx="1"/>
          </p:nvPr>
        </p:nvSpPr>
        <p:spPr bwMode="auto">
          <a:xfrm>
            <a:off x="179388" y="765175"/>
            <a:ext cx="8713787"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200">
                <a:solidFill>
                  <a:srgbClr val="FF0000"/>
                </a:solidFill>
                <a:hlinkClick r:id="rId4"/>
              </a:rPr>
              <a:t>https</a:t>
            </a:r>
            <a:r>
              <a:rPr lang="sr-Latn-CS" altLang="en-US" sz="2200">
                <a:solidFill>
                  <a:srgbClr val="FF0000"/>
                </a:solidFill>
                <a:hlinkClick r:id="rId4"/>
              </a:rPr>
              <a:t>://www.bjelovar.hr/gradani-imaju-pravo-znati-jednim-klikom-bjelovarcani-mogu-saznati-se-trosi-novac</a:t>
            </a:r>
            <a:r>
              <a:rPr lang="sr-Latn-CS" altLang="en-US" sz="2200">
                <a:solidFill>
                  <a:srgbClr val="FF0000"/>
                </a:solidFill>
                <a:hlinkClick r:id="rId4"/>
              </a:rPr>
              <a:t>/</a:t>
            </a:r>
            <a:endParaRPr lang="sr-Latn-CS" altLang="en-US" sz="2200">
              <a:solidFill>
                <a:srgbClr val="FF0000"/>
              </a:solidFill>
            </a:endParaRPr>
          </a:p>
          <a:p>
            <a:pPr>
              <a:spcBef>
                <a:spcPts val="1200"/>
              </a:spcBef>
            </a:pPr>
            <a:r>
              <a:rPr lang="sr-Latn-CS" altLang="en-US" sz="2200">
                <a:solidFill>
                  <a:srgbClr val="000066"/>
                </a:solidFill>
              </a:rPr>
              <a:t>Within a simple application available at</a:t>
            </a:r>
            <a:r>
              <a:rPr lang="sr-Latn-CS" altLang="en-US" sz="2200">
                <a:solidFill>
                  <a:srgbClr val="000066"/>
                </a:solidFill>
                <a:hlinkClick r:id="rId5"/>
              </a:rPr>
              <a:t> https://proracun.bjelovar.hr/</a:t>
            </a:r>
            <a:r>
              <a:rPr lang="sr-Latn-CS" altLang="en-US" sz="2200">
                <a:solidFill>
                  <a:srgbClr val="000066"/>
                </a:solidFill>
              </a:rPr>
              <a:t> the citizens are only a few clicks away from the details of the budget and its history, presented in a comprehensible manner even to those who are not financial experts.</a:t>
            </a:r>
          </a:p>
          <a:p>
            <a:pPr>
              <a:spcBef>
                <a:spcPts val="1200"/>
              </a:spcBef>
            </a:pPr>
            <a:r>
              <a:rPr lang="sr-Latn-CS" altLang="en-US" sz="2200">
                <a:solidFill>
                  <a:srgbClr val="000066"/>
                </a:solidFill>
              </a:rPr>
              <a:t>The emphasis is on its interactive character and its simple visual overview which make it easy to search through all budget items, as well as their trends over the years.</a:t>
            </a:r>
          </a:p>
          <a:p>
            <a:pPr>
              <a:spcBef>
                <a:spcPts val="1200"/>
              </a:spcBef>
            </a:pPr>
            <a:r>
              <a:rPr lang="sr-Latn-CS" altLang="en-US" sz="2200">
                <a:solidFill>
                  <a:srgbClr val="000066"/>
                </a:solidFill>
              </a:rPr>
              <a:t>In the next phase of the project, the citizens will be able to have insight into each expenditure within the city administration ranging from HRK 1 to HRK 1 million. </a:t>
            </a:r>
          </a:p>
          <a:p>
            <a:pPr lvl="1">
              <a:spcBef>
                <a:spcPts val="1200"/>
              </a:spcBef>
              <a:buClr>
                <a:srgbClr val="000066"/>
              </a:buClr>
            </a:pPr>
            <a:r>
              <a:rPr lang="sr-Latn-CS" altLang="en-US" sz="2000">
                <a:solidFill>
                  <a:srgbClr val="000066"/>
                </a:solidFill>
              </a:rPr>
              <a:t>Issue: Is personal data protection more important than the citizens’ right to know what their money is being spent on?</a:t>
            </a:r>
          </a:p>
        </p:txBody>
      </p:sp>
      <p:pic>
        <p:nvPicPr>
          <p:cNvPr id="62470" name="Picture 2">
            <a:extLst>
              <a:ext uri="{FF2B5EF4-FFF2-40B4-BE49-F238E27FC236}">
                <a16:creationId xmlns:a16="http://schemas.microsoft.com/office/drawing/2014/main" id="{00F62B45-8F04-4121-964F-54383A1038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1268413"/>
            <a:ext cx="792162" cy="86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
            <a:extLst>
              <a:ext uri="{FF2B5EF4-FFF2-40B4-BE49-F238E27FC236}">
                <a16:creationId xmlns:a16="http://schemas.microsoft.com/office/drawing/2014/main" id="{A1B8ED20-D75B-45F1-91AA-473D5FF6D55B}"/>
              </a:ext>
            </a:extLst>
          </p:cNvPr>
          <p:cNvSpPr>
            <a:spLocks noChangeArrowheads="1"/>
          </p:cNvSpPr>
          <p:nvPr/>
        </p:nvSpPr>
        <p:spPr bwMode="auto">
          <a:xfrm>
            <a:off x="1235075" y="1628775"/>
            <a:ext cx="6721475" cy="2873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hr-HR" altLang="en-US" sz="2400">
              <a:latin typeface="Verdana" panose="020B0604030504040204" pitchFamily="34" charset="0"/>
            </a:endParaRPr>
          </a:p>
        </p:txBody>
      </p:sp>
      <p:sp>
        <p:nvSpPr>
          <p:cNvPr id="64515" name="Rezervirano mjesto broja slajda 1">
            <a:extLst>
              <a:ext uri="{FF2B5EF4-FFF2-40B4-BE49-F238E27FC236}">
                <a16:creationId xmlns:a16="http://schemas.microsoft.com/office/drawing/2014/main" id="{C216C94C-4799-4F8D-9A62-0C8B4CD9983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F7BCC281-EDB8-4A4B-BC5B-A954A2012CE0}" type="slidenum">
              <a:rPr lang="sr-Latn-CS" altLang="en-US" smtClean="0">
                <a:solidFill>
                  <a:srgbClr val="000000"/>
                </a:solidFill>
                <a:latin typeface="Frutiger 55 Roman"/>
              </a:rPr>
              <a:pPr eaLnBrk="0" hangingPunct="0">
                <a:buSzPct val="100000"/>
              </a:pPr>
              <a:t>31</a:t>
            </a:fld>
            <a:endParaRPr lang="sr-Latn-CS" altLang="en-US">
              <a:solidFill>
                <a:srgbClr val="000000"/>
              </a:solidFill>
              <a:latin typeface="Frutiger 55 Roman"/>
            </a:endParaRPr>
          </a:p>
        </p:txBody>
      </p:sp>
      <p:sp>
        <p:nvSpPr>
          <p:cNvPr id="64516" name="Rectangle 2">
            <a:extLst>
              <a:ext uri="{FF2B5EF4-FFF2-40B4-BE49-F238E27FC236}">
                <a16:creationId xmlns:a16="http://schemas.microsoft.com/office/drawing/2014/main" id="{2FCFD3E1-C843-44B8-ABE8-6799BD4453A3}"/>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City of Bjelovar</a:t>
            </a:r>
          </a:p>
        </p:txBody>
      </p:sp>
      <p:pic>
        <p:nvPicPr>
          <p:cNvPr id="64517" name="Picture 4">
            <a:extLst>
              <a:ext uri="{FF2B5EF4-FFF2-40B4-BE49-F238E27FC236}">
                <a16:creationId xmlns:a16="http://schemas.microsoft.com/office/drawing/2014/main" id="{4EE483AB-9938-4848-AAF8-801CBF42DA2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graphicFrame>
        <p:nvGraphicFramePr>
          <p:cNvPr id="13" name="Diagram 12">
            <a:extLst>
              <a:ext uri="{FF2B5EF4-FFF2-40B4-BE49-F238E27FC236}">
                <a16:creationId xmlns:a16="http://schemas.microsoft.com/office/drawing/2014/main" id="{63F2DB8B-8A84-40F0-9576-7147E0937AF5}"/>
              </a:ext>
            </a:extLst>
          </p:cNvPr>
          <p:cNvGraphicFramePr/>
          <p:nvPr/>
        </p:nvGraphicFramePr>
        <p:xfrm>
          <a:off x="399141" y="908720"/>
          <a:ext cx="8255735"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zervirano mjesto broja slajda 1">
            <a:extLst>
              <a:ext uri="{FF2B5EF4-FFF2-40B4-BE49-F238E27FC236}">
                <a16:creationId xmlns:a16="http://schemas.microsoft.com/office/drawing/2014/main" id="{79C91B71-7814-4B52-9347-80C1BCB9AB5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02C49665-014F-4711-B30C-3269D116E6FD}" type="slidenum">
              <a:rPr lang="sr-Latn-CS" altLang="en-US" smtClean="0">
                <a:solidFill>
                  <a:srgbClr val="000000"/>
                </a:solidFill>
                <a:latin typeface="Frutiger 55 Roman"/>
              </a:rPr>
              <a:pPr eaLnBrk="0" hangingPunct="0">
                <a:buSzPct val="100000"/>
              </a:pPr>
              <a:t>32</a:t>
            </a:fld>
            <a:endParaRPr lang="sr-Latn-CS" altLang="en-US">
              <a:solidFill>
                <a:srgbClr val="000000"/>
              </a:solidFill>
              <a:latin typeface="Frutiger 55 Roman"/>
            </a:endParaRPr>
          </a:p>
        </p:txBody>
      </p:sp>
      <p:sp>
        <p:nvSpPr>
          <p:cNvPr id="66563" name="Rectangle 2">
            <a:extLst>
              <a:ext uri="{FF2B5EF4-FFF2-40B4-BE49-F238E27FC236}">
                <a16:creationId xmlns:a16="http://schemas.microsoft.com/office/drawing/2014/main" id="{EF4395C8-49BE-48E4-922E-E97911DA430B}"/>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Revenue adjustment</a:t>
            </a:r>
          </a:p>
        </p:txBody>
      </p:sp>
      <p:pic>
        <p:nvPicPr>
          <p:cNvPr id="66564" name="Picture 4">
            <a:extLst>
              <a:ext uri="{FF2B5EF4-FFF2-40B4-BE49-F238E27FC236}">
                <a16:creationId xmlns:a16="http://schemas.microsoft.com/office/drawing/2014/main" id="{953D4A77-71CA-4E93-A6C4-BB8B57BB9C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66565" name="Picture 5">
            <a:extLst>
              <a:ext uri="{FF2B5EF4-FFF2-40B4-BE49-F238E27FC236}">
                <a16:creationId xmlns:a16="http://schemas.microsoft.com/office/drawing/2014/main" id="{B4C2F3AE-C693-49ED-BF86-8774977B1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984250"/>
            <a:ext cx="65436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zervirano mjesto broja slajda 1">
            <a:extLst>
              <a:ext uri="{FF2B5EF4-FFF2-40B4-BE49-F238E27FC236}">
                <a16:creationId xmlns:a16="http://schemas.microsoft.com/office/drawing/2014/main" id="{A361F54F-B1EB-4FEA-9051-A12C3D407FF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E73B0037-7D79-4FDE-89F6-5E3B5714B86D}" type="slidenum">
              <a:rPr lang="sr-Latn-CS" altLang="en-US" smtClean="0">
                <a:solidFill>
                  <a:srgbClr val="000000"/>
                </a:solidFill>
                <a:latin typeface="Frutiger 55 Roman"/>
              </a:rPr>
              <a:pPr eaLnBrk="0" hangingPunct="0">
                <a:buSzPct val="100000"/>
              </a:pPr>
              <a:t>33</a:t>
            </a:fld>
            <a:endParaRPr lang="sr-Latn-CS" altLang="en-US">
              <a:solidFill>
                <a:srgbClr val="000000"/>
              </a:solidFill>
              <a:latin typeface="Frutiger 55 Roman"/>
            </a:endParaRPr>
          </a:p>
        </p:txBody>
      </p:sp>
      <p:sp>
        <p:nvSpPr>
          <p:cNvPr id="68611" name="Rectangle 2">
            <a:extLst>
              <a:ext uri="{FF2B5EF4-FFF2-40B4-BE49-F238E27FC236}">
                <a16:creationId xmlns:a16="http://schemas.microsoft.com/office/drawing/2014/main" id="{FEE36AB1-2759-4051-95A9-06B18DA38C5E}"/>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Expenditure adjustment</a:t>
            </a:r>
          </a:p>
        </p:txBody>
      </p:sp>
      <p:pic>
        <p:nvPicPr>
          <p:cNvPr id="68612" name="Picture 4">
            <a:extLst>
              <a:ext uri="{FF2B5EF4-FFF2-40B4-BE49-F238E27FC236}">
                <a16:creationId xmlns:a16="http://schemas.microsoft.com/office/drawing/2014/main" id="{6918B7A7-5C90-4EA6-9BC8-992E7E26EB1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68613" name="Picture 6">
            <a:extLst>
              <a:ext uri="{FF2B5EF4-FFF2-40B4-BE49-F238E27FC236}">
                <a16:creationId xmlns:a16="http://schemas.microsoft.com/office/drawing/2014/main" id="{80FD03AC-6614-424D-B621-9E775A5E4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765175"/>
            <a:ext cx="66960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4459F2F1-0F18-4B8B-AD5D-FBA1E03C9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288"/>
            <a:ext cx="777716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a:extLst>
              <a:ext uri="{FF2B5EF4-FFF2-40B4-BE49-F238E27FC236}">
                <a16:creationId xmlns:a16="http://schemas.microsoft.com/office/drawing/2014/main" id="{7C387B6A-F3BB-4361-B37E-BCE480C03758}"/>
              </a:ext>
            </a:extLst>
          </p:cNvPr>
          <p:cNvSpPr>
            <a:spLocks noGrp="1"/>
          </p:cNvSpPr>
          <p:nvPr>
            <p:ph type="subTitle" idx="1"/>
          </p:nvPr>
        </p:nvSpPr>
        <p:spPr>
          <a:xfrm>
            <a:off x="3605213" y="2424113"/>
            <a:ext cx="2606675" cy="1493837"/>
          </a:xfrm>
        </p:spPr>
        <p:txBody>
          <a:bodyPr anchor="ctr"/>
          <a:lstStyle/>
          <a:p>
            <a:pPr>
              <a:spcBef>
                <a:spcPts val="600"/>
              </a:spcBef>
              <a:buClrTx/>
              <a:buFont typeface="Arial" panose="020B0604020202020204" pitchFamily="34" charset="0"/>
              <a:buNone/>
              <a:defRPr/>
            </a:pPr>
            <a:r>
              <a:rPr lang="sr-Latn-CS" altLang="en-US" sz="4000" b="0">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Thank you!</a:t>
            </a:r>
          </a:p>
          <a:p>
            <a:pPr>
              <a:spcBef>
                <a:spcPts val="600"/>
              </a:spcBef>
              <a:spcAft>
                <a:spcPts val="600"/>
              </a:spcAft>
              <a:buClrTx/>
              <a:buFont typeface="Arial" panose="020B0604020202020204" pitchFamily="34" charset="0"/>
              <a:buNone/>
              <a:defRPr/>
            </a:pPr>
            <a:r>
              <a:rPr lang="sr-Latn-CS" altLang="en-US" sz="4000" b="0">
                <a:solidFill>
                  <a:srgbClr val="000066"/>
                </a:solidFill>
                <a:effectLst>
                  <a:outerShdw blurRad="38100" dist="38100" dir="2700000" algn="tl">
                    <a:srgbClr val="C0C0C0"/>
                  </a:outerShdw>
                </a:effectLst>
                <a:cs typeface="Arial" panose="020B0604020202020204" pitchFamily="34" charset="0"/>
                <a:sym typeface="Symbol" panose="05050102010706020507" pitchFamily="18" charset="2"/>
              </a:rPr>
              <a:t>Questions? </a:t>
            </a:r>
          </a:p>
        </p:txBody>
      </p:sp>
      <p:pic>
        <p:nvPicPr>
          <p:cNvPr id="70660" name="Picture 4">
            <a:extLst>
              <a:ext uri="{FF2B5EF4-FFF2-40B4-BE49-F238E27FC236}">
                <a16:creationId xmlns:a16="http://schemas.microsoft.com/office/drawing/2014/main" id="{B4A9C125-DA0B-428A-9FC0-A4CB5B7AF76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70661" name="Slika 38">
            <a:extLst>
              <a:ext uri="{FF2B5EF4-FFF2-40B4-BE49-F238E27FC236}">
                <a16:creationId xmlns:a16="http://schemas.microsoft.com/office/drawing/2014/main" id="{A2733EF1-43A6-48E3-8ED6-D9352BF95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52388"/>
            <a:ext cx="1530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zervirano mjesto broja slajda 1">
            <a:extLst>
              <a:ext uri="{FF2B5EF4-FFF2-40B4-BE49-F238E27FC236}">
                <a16:creationId xmlns:a16="http://schemas.microsoft.com/office/drawing/2014/main" id="{14E955DA-D211-4513-8FCD-57EFC26F436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B0C23839-8E41-43FA-B428-487F3931163E}" type="slidenum">
              <a:rPr lang="sr-Latn-CS" altLang="en-US" smtClean="0">
                <a:solidFill>
                  <a:srgbClr val="000000"/>
                </a:solidFill>
                <a:latin typeface="Frutiger 55 Roman"/>
              </a:rPr>
              <a:pPr eaLnBrk="0" hangingPunct="0">
                <a:buSzPct val="100000"/>
              </a:pPr>
              <a:t>4</a:t>
            </a:fld>
            <a:endParaRPr lang="sr-Latn-CS" altLang="en-US">
              <a:solidFill>
                <a:srgbClr val="000000"/>
              </a:solidFill>
              <a:latin typeface="Frutiger 55 Roman"/>
            </a:endParaRPr>
          </a:p>
        </p:txBody>
      </p:sp>
      <p:sp>
        <p:nvSpPr>
          <p:cNvPr id="9219" name="Rectangle 2">
            <a:extLst>
              <a:ext uri="{FF2B5EF4-FFF2-40B4-BE49-F238E27FC236}">
                <a16:creationId xmlns:a16="http://schemas.microsoft.com/office/drawing/2014/main" id="{31B83778-F05E-4B15-89BB-6862470DDBEF}"/>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Participatory budgeting – legal framework</a:t>
            </a:r>
          </a:p>
        </p:txBody>
      </p:sp>
      <p:pic>
        <p:nvPicPr>
          <p:cNvPr id="9220" name="Picture 4">
            <a:extLst>
              <a:ext uri="{FF2B5EF4-FFF2-40B4-BE49-F238E27FC236}">
                <a16:creationId xmlns:a16="http://schemas.microsoft.com/office/drawing/2014/main" id="{D4A84637-1770-48D5-AFA3-022B4E7578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9221" name="Content Placeholder 2">
            <a:extLst>
              <a:ext uri="{FF2B5EF4-FFF2-40B4-BE49-F238E27FC236}">
                <a16:creationId xmlns:a16="http://schemas.microsoft.com/office/drawing/2014/main" id="{BC166CDB-3F0E-41B3-ABC7-9DA7C8F822C9}"/>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ltLang="en-US" sz="2400">
              <a:solidFill>
                <a:srgbClr val="000066"/>
              </a:solidFill>
            </a:endParaRPr>
          </a:p>
          <a:p>
            <a:r>
              <a:rPr lang="sr-Latn-CS" altLang="en-US" sz="2400">
                <a:solidFill>
                  <a:srgbClr val="000066"/>
                </a:solidFill>
              </a:rPr>
              <a:t>The Budget Act does not contain provisions concerning citizen participation in the budgetary decision-making process.</a:t>
            </a:r>
          </a:p>
          <a:p>
            <a:r>
              <a:rPr lang="sr-Latn-CS" altLang="en-US" sz="2400">
                <a:solidFill>
                  <a:srgbClr val="000066"/>
                </a:solidFill>
              </a:rPr>
              <a:t>At the local level, provisions of the Act on Local and Regional Self-Government provide for the possibility of “direct citizen participation in the decision-making process concerning local affairs by way of a referendum and local citizen assemblies”, as well as the right to propose the adoption of a certain act to the representative authority.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zervirano mjesto broja slajda 1">
            <a:extLst>
              <a:ext uri="{FF2B5EF4-FFF2-40B4-BE49-F238E27FC236}">
                <a16:creationId xmlns:a16="http://schemas.microsoft.com/office/drawing/2014/main" id="{C7642D7A-084D-40E5-88E1-36915141FE0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D46322F4-E3C5-48F6-9638-59FEE758034C}" type="slidenum">
              <a:rPr lang="sr-Latn-CS" altLang="en-US" smtClean="0">
                <a:solidFill>
                  <a:srgbClr val="000000"/>
                </a:solidFill>
                <a:latin typeface="Frutiger 55 Roman"/>
              </a:rPr>
              <a:pPr eaLnBrk="0" hangingPunct="0">
                <a:buSzPct val="100000"/>
              </a:pPr>
              <a:t>5</a:t>
            </a:fld>
            <a:endParaRPr lang="sr-Latn-CS" altLang="en-US">
              <a:solidFill>
                <a:srgbClr val="000000"/>
              </a:solidFill>
              <a:latin typeface="Frutiger 55 Roman"/>
            </a:endParaRPr>
          </a:p>
        </p:txBody>
      </p:sp>
      <p:sp>
        <p:nvSpPr>
          <p:cNvPr id="11267" name="Rectangle 2">
            <a:extLst>
              <a:ext uri="{FF2B5EF4-FFF2-40B4-BE49-F238E27FC236}">
                <a16:creationId xmlns:a16="http://schemas.microsoft.com/office/drawing/2014/main" id="{75DE58F3-1FAC-4323-9E64-1B918636D5BA}"/>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Right of Access to Information</a:t>
            </a:r>
          </a:p>
        </p:txBody>
      </p:sp>
      <p:pic>
        <p:nvPicPr>
          <p:cNvPr id="11268" name="Picture 4">
            <a:extLst>
              <a:ext uri="{FF2B5EF4-FFF2-40B4-BE49-F238E27FC236}">
                <a16:creationId xmlns:a16="http://schemas.microsoft.com/office/drawing/2014/main" id="{FE6727F5-E59B-407A-B437-EC8866279B9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1269" name="Content Placeholder 2">
            <a:extLst>
              <a:ext uri="{FF2B5EF4-FFF2-40B4-BE49-F238E27FC236}">
                <a16:creationId xmlns:a16="http://schemas.microsoft.com/office/drawing/2014/main" id="{7263A13D-6FF1-4E18-BD12-F4867C48E6E3}"/>
              </a:ext>
            </a:extLst>
          </p:cNvPr>
          <p:cNvSpPr>
            <a:spLocks noGrp="1" noChangeArrowheads="1"/>
          </p:cNvSpPr>
          <p:nvPr>
            <p:ph idx="1"/>
          </p:nvPr>
        </p:nvSpPr>
        <p:spPr bwMode="auto">
          <a:xfrm>
            <a:off x="457200" y="1125538"/>
            <a:ext cx="8229600"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r-Latn-CS" altLang="en-US" sz="2400">
                <a:solidFill>
                  <a:srgbClr val="000066"/>
                </a:solidFill>
              </a:rPr>
              <a:t>Constitution of the Republic of Croatia, Art. 38(4)</a:t>
            </a:r>
          </a:p>
          <a:p>
            <a:pPr marL="457200" lvl="1" indent="0">
              <a:buClrTx/>
              <a:buFontTx/>
              <a:buNone/>
            </a:pPr>
            <a:r>
              <a:rPr lang="sr-Latn-CS" altLang="en-US" sz="2400">
                <a:solidFill>
                  <a:srgbClr val="000066"/>
                </a:solidFill>
              </a:rPr>
              <a:t>Citizens have the right to access information in the possession of the authorities.</a:t>
            </a:r>
          </a:p>
          <a:p>
            <a:r>
              <a:rPr lang="sr-Latn-CS" altLang="en-US" sz="2400">
                <a:solidFill>
                  <a:srgbClr val="000066"/>
                </a:solidFill>
              </a:rPr>
              <a:t>Act on the Right of Access to Information, Art. 28</a:t>
            </a:r>
          </a:p>
          <a:p>
            <a:pPr marL="457200" lvl="1" indent="0">
              <a:buClrTx/>
              <a:buFontTx/>
              <a:buNone/>
            </a:pPr>
            <a:r>
              <a:rPr lang="sr-Latn-CS" altLang="en-US" sz="2400">
                <a:solidFill>
                  <a:srgbClr val="000066"/>
                </a:solidFill>
              </a:rPr>
              <a:t>In order to encourage and facilitate information re-use, the public authorities shall publish information available for re-use and make them readily searchable, along with the metadata, in a machine-readable and open form, in line with open standards. </a:t>
            </a:r>
          </a:p>
          <a:p>
            <a:pPr>
              <a:spcBef>
                <a:spcPts val="1200"/>
              </a:spcBef>
            </a:pPr>
            <a:r>
              <a:rPr lang="sr-Latn-CS" altLang="en-US" sz="2000">
                <a:solidFill>
                  <a:srgbClr val="000066"/>
                </a:solidFill>
              </a:rPr>
              <a:t>Citizens are entitled to know how their money is being spent, and</a:t>
            </a:r>
          </a:p>
          <a:p>
            <a:pPr>
              <a:spcBef>
                <a:spcPts val="1200"/>
              </a:spcBef>
              <a:buClrTx/>
              <a:buFont typeface="Arial" panose="020B0604020202020204" pitchFamily="34" charset="0"/>
              <a:buNone/>
            </a:pPr>
            <a:r>
              <a:rPr lang="sr-Latn-CS" altLang="en-US" sz="2000">
                <a:solidFill>
                  <a:srgbClr val="000066"/>
                </a:solidFill>
              </a:rPr>
              <a:t>     politicians have the obligation to show this in a transparent and easily accessible manner.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zervirano mjesto broja slajda 1">
            <a:extLst>
              <a:ext uri="{FF2B5EF4-FFF2-40B4-BE49-F238E27FC236}">
                <a16:creationId xmlns:a16="http://schemas.microsoft.com/office/drawing/2014/main" id="{6F6696C3-2E3C-481A-968E-A9DCEF20EC4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76F6074F-1640-4F89-A613-240747F83916}" type="slidenum">
              <a:rPr lang="sr-Latn-CS" altLang="en-US" smtClean="0">
                <a:solidFill>
                  <a:srgbClr val="000000"/>
                </a:solidFill>
                <a:latin typeface="Frutiger 55 Roman"/>
              </a:rPr>
              <a:pPr eaLnBrk="0" hangingPunct="0">
                <a:buSzPct val="100000"/>
              </a:pPr>
              <a:t>6</a:t>
            </a:fld>
            <a:endParaRPr lang="sr-Latn-CS" altLang="en-US">
              <a:solidFill>
                <a:srgbClr val="000000"/>
              </a:solidFill>
              <a:latin typeface="Frutiger 55 Roman"/>
            </a:endParaRPr>
          </a:p>
        </p:txBody>
      </p:sp>
      <p:sp>
        <p:nvSpPr>
          <p:cNvPr id="13315" name="Rectangle 2">
            <a:extLst>
              <a:ext uri="{FF2B5EF4-FFF2-40B4-BE49-F238E27FC236}">
                <a16:creationId xmlns:a16="http://schemas.microsoft.com/office/drawing/2014/main" id="{26F83369-7C9D-4C96-BE14-E8F6C3ADF8BA}"/>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Public consultation</a:t>
            </a:r>
          </a:p>
        </p:txBody>
      </p:sp>
      <p:pic>
        <p:nvPicPr>
          <p:cNvPr id="13316" name="Picture 4">
            <a:extLst>
              <a:ext uri="{FF2B5EF4-FFF2-40B4-BE49-F238E27FC236}">
                <a16:creationId xmlns:a16="http://schemas.microsoft.com/office/drawing/2014/main" id="{FF1CBC4B-31E2-4FD8-9E1B-8D53C60CC02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3317" name="Content Placeholder 2">
            <a:extLst>
              <a:ext uri="{FF2B5EF4-FFF2-40B4-BE49-F238E27FC236}">
                <a16:creationId xmlns:a16="http://schemas.microsoft.com/office/drawing/2014/main" id="{7E6DA66D-69CC-483E-91B9-23247E02E160}"/>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sr-Latn-CS" altLang="en-US" sz="2400">
                <a:solidFill>
                  <a:srgbClr val="000066"/>
                </a:solidFill>
              </a:rPr>
              <a:t>Public administration authorities, other public authorities, local and regional self-government units and legal entities with public authority (public authorities) shall consult the public in the adoption of laws and by-laws, and in the adoption of general legislation, i.e. other strategic and planning documents, if these have an impact on the citizens’ and legal entities’ interests.</a:t>
            </a:r>
          </a:p>
          <a:p>
            <a:pPr>
              <a:spcBef>
                <a:spcPts val="1200"/>
              </a:spcBef>
            </a:pPr>
            <a:r>
              <a:rPr lang="sr-Latn-CS" altLang="en-US" sz="2400">
                <a:solidFill>
                  <a:srgbClr val="000066"/>
                </a:solidFill>
              </a:rPr>
              <a:t>Public authorities shall publish on their websites in a readily searchable and machine-readable form, among others: </a:t>
            </a:r>
          </a:p>
          <a:p>
            <a:pPr lvl="1">
              <a:spcBef>
                <a:spcPts val="600"/>
              </a:spcBef>
              <a:buClr>
                <a:srgbClr val="000066"/>
              </a:buClr>
            </a:pPr>
            <a:r>
              <a:rPr lang="sr-Latn-CS" altLang="en-US" sz="2200">
                <a:solidFill>
                  <a:srgbClr val="000066"/>
                </a:solidFill>
              </a:rPr>
              <a:t>draft acts and other regulations, as well as general legislation, which are undergoing the process of public consultation,</a:t>
            </a:r>
          </a:p>
          <a:p>
            <a:pPr lvl="1">
              <a:spcBef>
                <a:spcPts val="600"/>
              </a:spcBef>
              <a:buClr>
                <a:srgbClr val="000066"/>
              </a:buClr>
            </a:pPr>
            <a:r>
              <a:rPr lang="sr-Latn-CS" altLang="en-US" sz="2200">
                <a:solidFill>
                  <a:srgbClr val="000066"/>
                </a:solidFill>
              </a:rPr>
              <a:t>public consultation plan for the calendar year no later than at the end of the previous calendar year,</a:t>
            </a:r>
          </a:p>
          <a:p>
            <a:pPr lvl="1">
              <a:spcBef>
                <a:spcPts val="600"/>
              </a:spcBef>
              <a:buClr>
                <a:srgbClr val="000066"/>
              </a:buClr>
            </a:pPr>
            <a:r>
              <a:rPr lang="sr-Latn-CS" altLang="en-US" sz="2200">
                <a:solidFill>
                  <a:srgbClr val="000066"/>
                </a:solidFill>
              </a:rPr>
              <a:t>report on the conducted public consultation.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zervirano mjesto broja slajda 1">
            <a:extLst>
              <a:ext uri="{FF2B5EF4-FFF2-40B4-BE49-F238E27FC236}">
                <a16:creationId xmlns:a16="http://schemas.microsoft.com/office/drawing/2014/main" id="{9C0BBB38-9DFB-4F63-A08B-53A4EBFF615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0A71E26C-C567-49F9-958F-EF48ACB3854A}" type="slidenum">
              <a:rPr lang="sr-Latn-CS" altLang="en-US" smtClean="0">
                <a:solidFill>
                  <a:srgbClr val="000000"/>
                </a:solidFill>
                <a:latin typeface="Frutiger 55 Roman"/>
              </a:rPr>
              <a:pPr eaLnBrk="0" hangingPunct="0">
                <a:buSzPct val="100000"/>
              </a:pPr>
              <a:t>7</a:t>
            </a:fld>
            <a:endParaRPr lang="sr-Latn-CS" altLang="en-US">
              <a:solidFill>
                <a:srgbClr val="000000"/>
              </a:solidFill>
              <a:latin typeface="Frutiger 55 Roman"/>
            </a:endParaRPr>
          </a:p>
        </p:txBody>
      </p:sp>
      <p:sp>
        <p:nvSpPr>
          <p:cNvPr id="15363" name="Rectangle 2">
            <a:extLst>
              <a:ext uri="{FF2B5EF4-FFF2-40B4-BE49-F238E27FC236}">
                <a16:creationId xmlns:a16="http://schemas.microsoft.com/office/drawing/2014/main" id="{A42C6A35-ED9C-493E-A14F-EC895D61FC3F}"/>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Association financing</a:t>
            </a:r>
          </a:p>
        </p:txBody>
      </p:sp>
      <p:pic>
        <p:nvPicPr>
          <p:cNvPr id="15364" name="Picture 4">
            <a:extLst>
              <a:ext uri="{FF2B5EF4-FFF2-40B4-BE49-F238E27FC236}">
                <a16:creationId xmlns:a16="http://schemas.microsoft.com/office/drawing/2014/main" id="{ABC95426-F991-4F24-AFC2-32739EDCDD8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5365" name="Content Placeholder 2">
            <a:extLst>
              <a:ext uri="{FF2B5EF4-FFF2-40B4-BE49-F238E27FC236}">
                <a16:creationId xmlns:a16="http://schemas.microsoft.com/office/drawing/2014/main" id="{0B0D5086-BD8A-4FD3-BBFE-322B4BA61E0B}"/>
              </a:ext>
            </a:extLst>
          </p:cNvPr>
          <p:cNvSpPr>
            <a:spLocks noGrp="1" noChangeArrowheads="1"/>
          </p:cNvSpPr>
          <p:nvPr>
            <p:ph idx="1"/>
          </p:nvPr>
        </p:nvSpPr>
        <p:spPr bwMode="auto">
          <a:xfrm>
            <a:off x="250825" y="765175"/>
            <a:ext cx="8713788"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sr-Latn-CS" altLang="en-US">
                <a:solidFill>
                  <a:srgbClr val="000066"/>
                </a:solidFill>
              </a:rPr>
              <a:t>Regulation on the Criteria, Standards and Procedures of Financing and Contracting Programmes and Projects of Interest to the Public Good Implemented by Associations (OG 26/15)</a:t>
            </a:r>
          </a:p>
          <a:p>
            <a:pPr>
              <a:spcBef>
                <a:spcPts val="600"/>
              </a:spcBef>
            </a:pPr>
            <a:r>
              <a:rPr lang="sr-Latn-CS" altLang="en-US">
                <a:solidFill>
                  <a:srgbClr val="000066"/>
                </a:solidFill>
              </a:rPr>
              <a:t>Public sources: state budget, county budgets, city and municipality budgets, as well as public funds, and public companies’ and other public institutions’ revenues, European Union funds and foreign public sources.</a:t>
            </a:r>
          </a:p>
          <a:p>
            <a:pPr>
              <a:spcBef>
                <a:spcPts val="600"/>
              </a:spcBef>
            </a:pPr>
            <a:r>
              <a:rPr lang="sr-Latn-CS" altLang="en-US">
                <a:solidFill>
                  <a:srgbClr val="000066"/>
                </a:solidFill>
              </a:rPr>
              <a:t>Basic standards in planning programme and project financing:</a:t>
            </a:r>
          </a:p>
          <a:p>
            <a:pPr>
              <a:spcBef>
                <a:spcPts val="600"/>
              </a:spcBef>
              <a:buClrTx/>
              <a:buFont typeface="Arial" panose="020B0604020202020204" pitchFamily="34" charset="0"/>
              <a:buNone/>
            </a:pPr>
            <a:r>
              <a:rPr lang="sr-Latn-CS" altLang="en-US">
                <a:solidFill>
                  <a:srgbClr val="000066"/>
                </a:solidFill>
              </a:rPr>
              <a:t>– priority financing areas are established for the budget year based on the needs assessment of a certain area and the measures for achieving goals indicated in the strategic documents which require a responsible financial funds provider,</a:t>
            </a:r>
          </a:p>
          <a:p>
            <a:pPr>
              <a:spcBef>
                <a:spcPts val="600"/>
              </a:spcBef>
              <a:buClrTx/>
              <a:buFont typeface="Arial" panose="020B0604020202020204" pitchFamily="34" charset="0"/>
              <a:buNone/>
            </a:pPr>
            <a:r>
              <a:rPr lang="sr-Latn-CS" altLang="en-US">
                <a:solidFill>
                  <a:srgbClr val="000066"/>
                </a:solidFill>
              </a:rPr>
              <a:t>– financing is carried out by means of a public tender or a public call laying down the conditions for application, criteria for application assessments, the procedure of the authorisation of funds and the procedure of filing a complaint, as well as establishing procedures for the prevention of conflict of interest among persons taking part in the procedure of funds allocation,</a:t>
            </a:r>
          </a:p>
          <a:p>
            <a:pPr>
              <a:spcBef>
                <a:spcPts val="600"/>
              </a:spcBef>
              <a:buClrTx/>
              <a:buFont typeface="Arial" panose="020B0604020202020204" pitchFamily="34" charset="0"/>
              <a:buNone/>
            </a:pPr>
            <a:r>
              <a:rPr lang="sr-Latn-CS" altLang="en-US">
                <a:solidFill>
                  <a:srgbClr val="000066"/>
                </a:solidFill>
              </a:rPr>
              <a:t>– annual plans for calls for tenders are published on the website of the financial funds provider,</a:t>
            </a:r>
          </a:p>
          <a:p>
            <a:pPr>
              <a:spcBef>
                <a:spcPts val="600"/>
              </a:spcBef>
              <a:buClrTx/>
              <a:buFont typeface="Arial" panose="020B0604020202020204" pitchFamily="34" charset="0"/>
              <a:buNone/>
            </a:pPr>
            <a:r>
              <a:rPr lang="sr-Latn-CS" altLang="en-US">
                <a:solidFill>
                  <a:srgbClr val="000066"/>
                </a:solidFill>
              </a:rPr>
              <a:t>– terms of the public tender envisage the indicative number of programmes, or projects, that are to be financed, and the lowest and highest sums that can be granted for financing a programme or a project.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zervirano mjesto broja slajda 1">
            <a:extLst>
              <a:ext uri="{FF2B5EF4-FFF2-40B4-BE49-F238E27FC236}">
                <a16:creationId xmlns:a16="http://schemas.microsoft.com/office/drawing/2014/main" id="{4336F56A-1833-45CF-9781-73F690674D8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F5C464ED-F282-4CF3-98B9-C8C9F31AF544}" type="slidenum">
              <a:rPr lang="sr-Latn-CS" altLang="en-US" smtClean="0">
                <a:solidFill>
                  <a:srgbClr val="000000"/>
                </a:solidFill>
                <a:latin typeface="Frutiger 55 Roman"/>
              </a:rPr>
              <a:pPr eaLnBrk="0" hangingPunct="0">
                <a:buSzPct val="100000"/>
              </a:pPr>
              <a:t>8</a:t>
            </a:fld>
            <a:endParaRPr lang="sr-Latn-CS" altLang="en-US">
              <a:solidFill>
                <a:srgbClr val="000000"/>
              </a:solidFill>
              <a:latin typeface="Frutiger 55 Roman"/>
            </a:endParaRPr>
          </a:p>
        </p:txBody>
      </p:sp>
      <p:sp>
        <p:nvSpPr>
          <p:cNvPr id="17411" name="Rectangle 2">
            <a:extLst>
              <a:ext uri="{FF2B5EF4-FFF2-40B4-BE49-F238E27FC236}">
                <a16:creationId xmlns:a16="http://schemas.microsoft.com/office/drawing/2014/main" id="{1CE9254C-4DD5-4401-AD88-EEC91E1B30B2}"/>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Association of counties – Open Budget project</a:t>
            </a:r>
          </a:p>
        </p:txBody>
      </p:sp>
      <p:pic>
        <p:nvPicPr>
          <p:cNvPr id="17412" name="Picture 4">
            <a:extLst>
              <a:ext uri="{FF2B5EF4-FFF2-40B4-BE49-F238E27FC236}">
                <a16:creationId xmlns:a16="http://schemas.microsoft.com/office/drawing/2014/main" id="{F2ACF2A1-DB7F-401C-8C0C-A7331677FE5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7413" name="Content Placeholder 2">
            <a:extLst>
              <a:ext uri="{FF2B5EF4-FFF2-40B4-BE49-F238E27FC236}">
                <a16:creationId xmlns:a16="http://schemas.microsoft.com/office/drawing/2014/main" id="{D8B87910-44B6-4F8E-A141-B4E514300BE2}"/>
              </a:ext>
            </a:extLst>
          </p:cNvPr>
          <p:cNvSpPr>
            <a:spLocks noGrp="1" noChangeArrowheads="1"/>
          </p:cNvSpPr>
          <p:nvPr>
            <p:ph idx="1"/>
          </p:nvPr>
        </p:nvSpPr>
        <p:spPr bwMode="auto">
          <a:xfrm>
            <a:off x="312738" y="765175"/>
            <a:ext cx="8537575" cy="597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sr-Latn-CS" altLang="en-US" sz="2400">
                <a:solidFill>
                  <a:srgbClr val="000066"/>
                </a:solidFill>
              </a:rPr>
              <a:t>Counties want to present budget information of all units to citizens in a simple and comprehensible manner, with the intention to inform them about the manner and intended purpose of using budget funds. This has been achieved by the Open Budget project.</a:t>
            </a:r>
          </a:p>
          <a:p>
            <a:pPr>
              <a:spcBef>
                <a:spcPts val="600"/>
              </a:spcBef>
            </a:pPr>
            <a:r>
              <a:rPr lang="sr-Latn-CS" altLang="en-US" sz="2400">
                <a:solidFill>
                  <a:srgbClr val="000066"/>
                </a:solidFill>
                <a:hlinkClick r:id="rId4"/>
              </a:rPr>
              <a:t>https://</a:t>
            </a:r>
            <a:r>
              <a:rPr lang="sr-Latn-CS" altLang="en-US" sz="2400">
                <a:solidFill>
                  <a:srgbClr val="000066"/>
                </a:solidFill>
                <a:hlinkClick r:id="rId4"/>
              </a:rPr>
              <a:t>hrvzz.hr/otvoreni_proracun</a:t>
            </a:r>
            <a:r>
              <a:rPr lang="sr-Latn-CS" altLang="en-US" sz="2400">
                <a:solidFill>
                  <a:srgbClr val="000066"/>
                </a:solidFill>
              </a:rPr>
              <a:t> </a:t>
            </a:r>
          </a:p>
          <a:p>
            <a:pPr>
              <a:spcBef>
                <a:spcPts val="600"/>
              </a:spcBef>
            </a:pPr>
            <a:r>
              <a:rPr lang="sr-Latn-CS" altLang="en-US" sz="2400">
                <a:solidFill>
                  <a:srgbClr val="000066"/>
                </a:solidFill>
              </a:rPr>
              <a:t>Two goals of the project:</a:t>
            </a:r>
          </a:p>
          <a:p>
            <a:pPr lvl="1">
              <a:spcBef>
                <a:spcPts val="600"/>
              </a:spcBef>
              <a:buClr>
                <a:srgbClr val="000066"/>
              </a:buClr>
            </a:pPr>
            <a:r>
              <a:rPr lang="sr-Latn-CS" altLang="en-US" sz="2400">
                <a:solidFill>
                  <a:srgbClr val="000066"/>
                </a:solidFill>
              </a:rPr>
              <a:t>by means of a simple application, all counties should open and visualise county budgets according to all classifications in a completely unified manner,</a:t>
            </a:r>
          </a:p>
          <a:p>
            <a:pPr lvl="1">
              <a:spcBef>
                <a:spcPts val="600"/>
              </a:spcBef>
              <a:buClr>
                <a:srgbClr val="000066"/>
              </a:buClr>
            </a:pPr>
            <a:r>
              <a:rPr lang="sr-Latn-CS" altLang="en-US" sz="2400">
                <a:solidFill>
                  <a:srgbClr val="000066"/>
                </a:solidFill>
              </a:rPr>
              <a:t>county administration should be enabled to compare local and regional budgets on all levels, as well as economic indicators, and thus initiate competitiveness and enhance productivity and efficiency in the work of county administrations</a:t>
            </a:r>
          </a:p>
          <a:p>
            <a:pPr>
              <a:spcBef>
                <a:spcPts val="600"/>
              </a:spcBef>
            </a:pPr>
            <a:r>
              <a:rPr lang="sr-Latn-CS" altLang="en-US" sz="2400">
                <a:solidFill>
                  <a:srgbClr val="000066"/>
                </a:solidFill>
              </a:rPr>
              <a:t>Instructions for the use of the application are provided in the manual </a:t>
            </a:r>
            <a:r>
              <a:rPr lang="sr-Latn-CS" altLang="en-US" sz="2400" i="1">
                <a:solidFill>
                  <a:srgbClr val="000066"/>
                </a:solidFill>
              </a:rPr>
              <a:t>Mala škola proračuna</a:t>
            </a:r>
            <a:r>
              <a:rPr lang="sr-Latn-CS" altLang="en-US" sz="2400">
                <a:solidFill>
                  <a:srgbClr val="000066"/>
                </a:solidFill>
              </a:rPr>
              <a:t> (A little lesson in budgeting).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zervirano mjesto broja slajda 1">
            <a:extLst>
              <a:ext uri="{FF2B5EF4-FFF2-40B4-BE49-F238E27FC236}">
                <a16:creationId xmlns:a16="http://schemas.microsoft.com/office/drawing/2014/main" id="{7DC1EF9D-0899-4243-8F52-D101C7D3117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hangingPunct="0">
              <a:buSzPct val="100000"/>
            </a:pPr>
            <a:fld id="{3E301758-EAB2-41EC-8632-D40DDC1CB55A}" type="slidenum">
              <a:rPr lang="sr-Latn-CS" altLang="en-US" smtClean="0">
                <a:solidFill>
                  <a:srgbClr val="000000"/>
                </a:solidFill>
                <a:latin typeface="Frutiger 55 Roman"/>
              </a:rPr>
              <a:pPr eaLnBrk="0" hangingPunct="0">
                <a:buSzPct val="100000"/>
              </a:pPr>
              <a:t>9</a:t>
            </a:fld>
            <a:endParaRPr lang="sr-Latn-CS" altLang="en-US">
              <a:solidFill>
                <a:srgbClr val="000000"/>
              </a:solidFill>
              <a:latin typeface="Frutiger 55 Roman"/>
            </a:endParaRPr>
          </a:p>
        </p:txBody>
      </p:sp>
      <p:sp>
        <p:nvSpPr>
          <p:cNvPr id="19459" name="Rectangle 2">
            <a:extLst>
              <a:ext uri="{FF2B5EF4-FFF2-40B4-BE49-F238E27FC236}">
                <a16:creationId xmlns:a16="http://schemas.microsoft.com/office/drawing/2014/main" id="{7B579326-16D3-4398-8D1D-3C3BAB5D34EF}"/>
              </a:ext>
            </a:extLst>
          </p:cNvPr>
          <p:cNvSpPr>
            <a:spLocks noGrp="1" noChangeArrowheads="1"/>
          </p:cNvSpPr>
          <p:nvPr>
            <p:ph type="title"/>
          </p:nvPr>
        </p:nvSpPr>
        <p:spPr bwMode="auto">
          <a:xfrm>
            <a:off x="312738" y="0"/>
            <a:ext cx="836295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sr-Latn-CS" altLang="en-US">
                <a:solidFill>
                  <a:srgbClr val="000066"/>
                </a:solidFill>
                <a:cs typeface="Arial" panose="020B0604020202020204" pitchFamily="34" charset="0"/>
              </a:rPr>
              <a:t>Osijek-Baranja County – Open Budget project</a:t>
            </a:r>
          </a:p>
        </p:txBody>
      </p:sp>
      <p:pic>
        <p:nvPicPr>
          <p:cNvPr id="19460" name="Picture 4">
            <a:extLst>
              <a:ext uri="{FF2B5EF4-FFF2-40B4-BE49-F238E27FC236}">
                <a16:creationId xmlns:a16="http://schemas.microsoft.com/office/drawing/2014/main" id="{6CB1AD4D-A71B-4F71-952E-27CA57120D7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165850"/>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19461" name="Picture 2">
            <a:extLst>
              <a:ext uri="{FF2B5EF4-FFF2-40B4-BE49-F238E27FC236}">
                <a16:creationId xmlns:a16="http://schemas.microsoft.com/office/drawing/2014/main" id="{1E7C8F62-95E0-4EEF-A04F-3FAC09B7E89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2738" y="1520825"/>
            <a:ext cx="8537575" cy="4465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Default Design">
  <a:themeElements>
    <a:clrScheme name="">
      <a:dk1>
        <a:srgbClr val="000066"/>
      </a:dk1>
      <a:lt1>
        <a:srgbClr val="FFFFFF"/>
      </a:lt1>
      <a:dk2>
        <a:srgbClr val="000066"/>
      </a:dk2>
      <a:lt2>
        <a:srgbClr val="DDDDDD"/>
      </a:lt2>
      <a:accent1>
        <a:srgbClr val="BC0327"/>
      </a:accent1>
      <a:accent2>
        <a:srgbClr val="10A5E1"/>
      </a:accent2>
      <a:accent3>
        <a:srgbClr val="FFFFFF"/>
      </a:accent3>
      <a:accent4>
        <a:srgbClr val="000056"/>
      </a:accent4>
      <a:accent5>
        <a:srgbClr val="DAAAAC"/>
      </a:accent5>
      <a:accent6>
        <a:srgbClr val="0D95CC"/>
      </a:accent6>
      <a:hlink>
        <a:srgbClr val="F8E530"/>
      </a:hlink>
      <a:folHlink>
        <a:srgbClr val="47E210"/>
      </a:folHlink>
    </a:clrScheme>
    <a:fontScheme name="Default Design">
      <a:majorFont>
        <a:latin typeface="Frutiger 55 Roman"/>
        <a:ea typeface=""/>
        <a:cs typeface=""/>
      </a:majorFont>
      <a:minorFont>
        <a:latin typeface="Frutiger 55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hr-HR"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hr-HR"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26077</TotalTime>
  <Words>2850</Words>
  <Application>Microsoft Office PowerPoint</Application>
  <PresentationFormat>On-screen Show (4:3)</PresentationFormat>
  <Paragraphs>203</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PowerPoint Presentation</vt:lpstr>
      <vt:lpstr>Citizen participation in budgeting</vt:lpstr>
      <vt:lpstr>Participatory budgeting – legal framework</vt:lpstr>
      <vt:lpstr>Right of Access to Information</vt:lpstr>
      <vt:lpstr>Public consultation</vt:lpstr>
      <vt:lpstr>Association financing</vt:lpstr>
      <vt:lpstr>Association of counties – Open Budget project</vt:lpstr>
      <vt:lpstr>Osijek-Baranja County – Open Budget project</vt:lpstr>
      <vt:lpstr>Association of cities – Manual</vt:lpstr>
      <vt:lpstr>City of Karlovac</vt:lpstr>
      <vt:lpstr>City of Dubrovnik</vt:lpstr>
      <vt:lpstr>City of Mali Lošinj</vt:lpstr>
      <vt:lpstr>City of Sisak</vt:lpstr>
      <vt:lpstr>City of Labin</vt:lpstr>
      <vt:lpstr>Grad Labin 2018 – Proračun u malom</vt:lpstr>
      <vt:lpstr>Town of Pregrada</vt:lpstr>
      <vt:lpstr>City of Ilok</vt:lpstr>
      <vt:lpstr>City of Crikvenica</vt:lpstr>
      <vt:lpstr>City of Pazin – Pazi(n) proračun! game </vt:lpstr>
      <vt:lpstr>City of Pazin</vt:lpstr>
      <vt:lpstr>City of Rijeka</vt:lpstr>
      <vt:lpstr>City of Rijeka – Small communal actions</vt:lpstr>
      <vt:lpstr>City of Rijeka – Rijeka local partnership programme</vt:lpstr>
      <vt:lpstr>City of Rijeka – Rijeka local partnership programme</vt:lpstr>
      <vt:lpstr>City of Rijeka – Educational online budget game Proračun(ajme)</vt:lpstr>
      <vt:lpstr>City of Rijeka – Educational online budget game Proračun(ajme)</vt:lpstr>
      <vt:lpstr>City of Rijeka – Educational online budget game Proračun(ajme)</vt:lpstr>
      <vt:lpstr>City of Rijeka – Educational online budget game Proračun(ajme)</vt:lpstr>
      <vt:lpstr>City of Bjelovar</vt:lpstr>
      <vt:lpstr>City of Bjelovar</vt:lpstr>
      <vt:lpstr>Revenue adjustment</vt:lpstr>
      <vt:lpstr>Expenditure adjustment</vt:lpstr>
      <vt:lpstr>PowerPoint Presentation</vt:lpstr>
    </vt:vector>
  </TitlesOfParts>
  <Company>APIS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Primjena novog Zakona o lokalnim izborima</dc:title>
  <dc:creator>apisit</dc:creator>
  <cp:lastModifiedBy>Assia</cp:lastModifiedBy>
  <cp:revision>3914</cp:revision>
  <cp:lastPrinted>2019-03-04T16:01:26Z</cp:lastPrinted>
  <dcterms:created xsi:type="dcterms:W3CDTF">2013-04-05T08:40:20Z</dcterms:created>
  <dcterms:modified xsi:type="dcterms:W3CDTF">2019-03-13T10:59:31Z</dcterms:modified>
</cp:coreProperties>
</file>