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7"/>
  </p:notesMasterIdLst>
  <p:sldIdLst>
    <p:sldId id="275" r:id="rId2"/>
    <p:sldId id="258" r:id="rId3"/>
    <p:sldId id="293" r:id="rId4"/>
    <p:sldId id="295" r:id="rId5"/>
    <p:sldId id="276" r:id="rId6"/>
    <p:sldId id="262" r:id="rId7"/>
    <p:sldId id="266" r:id="rId8"/>
    <p:sldId id="263" r:id="rId9"/>
    <p:sldId id="296" r:id="rId10"/>
    <p:sldId id="278" r:id="rId11"/>
    <p:sldId id="298" r:id="rId12"/>
    <p:sldId id="294" r:id="rId13"/>
    <p:sldId id="290" r:id="rId14"/>
    <p:sldId id="299" r:id="rId15"/>
    <p:sldId id="300" r:id="rId16"/>
    <p:sldId id="268" r:id="rId17"/>
    <p:sldId id="286" r:id="rId18"/>
    <p:sldId id="281" r:id="rId19"/>
    <p:sldId id="265" r:id="rId20"/>
    <p:sldId id="301" r:id="rId21"/>
    <p:sldId id="302" r:id="rId22"/>
    <p:sldId id="287" r:id="rId23"/>
    <p:sldId id="269" r:id="rId24"/>
    <p:sldId id="280" r:id="rId25"/>
    <p:sldId id="28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win Marcelo" initials="DM" lastIdx="1" clrIdx="0">
    <p:extLst>
      <p:ext uri="{19B8F6BF-5375-455C-9EA6-DF929625EA0E}">
        <p15:presenceInfo xmlns:p15="http://schemas.microsoft.com/office/powerpoint/2012/main" userId="S-1-5-21-88094858-919529-1617787245-3410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4AA"/>
    <a:srgbClr val="34A8E8"/>
    <a:srgbClr val="97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>
        <p:scale>
          <a:sx n="66" d="100"/>
          <a:sy n="66" d="100"/>
        </p:scale>
        <p:origin x="636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ioritization\Prioritization%20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ioritization\Prioritization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653586295908041E-2"/>
          <c:y val="5.4255381085831444E-2"/>
          <c:w val="0.87344498912325552"/>
          <c:h val="0.84920551248698761"/>
        </c:manualLayout>
      </c:layout>
      <c:scatterChart>
        <c:scatterStyle val="lineMarker"/>
        <c:varyColors val="0"/>
        <c:ser>
          <c:idx val="0"/>
          <c:order val="0"/>
          <c:tx>
            <c:strRef>
              <c:f>Nuevo2!$R$63</c:f>
              <c:strCache>
                <c:ptCount val="1"/>
                <c:pt idx="0">
                  <c:v>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7716429034545026E-3"/>
                  <c:y val="0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Nuevo2!$T$63</c:f>
              <c:numCache>
                <c:formatCode>0</c:formatCode>
                <c:ptCount val="1"/>
                <c:pt idx="0">
                  <c:v>84.668778868634035</c:v>
                </c:pt>
              </c:numCache>
            </c:numRef>
          </c:xVal>
          <c:yVal>
            <c:numRef>
              <c:f>Nuevo2!$S$63</c:f>
              <c:numCache>
                <c:formatCode>0</c:formatCode>
                <c:ptCount val="1"/>
                <c:pt idx="0">
                  <c:v>36.166547945696323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447-499D-9510-70CBA62C95B6}"/>
            </c:ext>
          </c:extLst>
        </c:ser>
        <c:ser>
          <c:idx val="1"/>
          <c:order val="1"/>
          <c:tx>
            <c:strRef>
              <c:f>Nuevo2!$R$64</c:f>
              <c:strCache>
                <c:ptCount val="1"/>
                <c:pt idx="0">
                  <c:v>B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8858214517272513E-2"/>
                  <c:y val="-4.28225476336214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Nuevo2!$T$64</c:f>
              <c:numCache>
                <c:formatCode>0</c:formatCode>
                <c:ptCount val="1"/>
                <c:pt idx="0">
                  <c:v>26.866752747705782</c:v>
                </c:pt>
              </c:numCache>
            </c:numRef>
          </c:xVal>
          <c:yVal>
            <c:numRef>
              <c:f>Nuevo2!$S$64</c:f>
              <c:numCache>
                <c:formatCode>0</c:formatCode>
                <c:ptCount val="1"/>
                <c:pt idx="0">
                  <c:v>49.46177449258581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447-499D-9510-70CBA62C95B6}"/>
            </c:ext>
          </c:extLst>
        </c:ser>
        <c:ser>
          <c:idx val="2"/>
          <c:order val="2"/>
          <c:tx>
            <c:strRef>
              <c:f>Nuevo2!$R$65</c:f>
              <c:strCache>
                <c:ptCount val="1"/>
                <c:pt idx="0">
                  <c:v>C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6934333549454344E-2"/>
                  <c:y val="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Nuevo2!$T$65</c:f>
              <c:numCache>
                <c:formatCode>0</c:formatCode>
                <c:ptCount val="1"/>
                <c:pt idx="0">
                  <c:v>47.081321359129127</c:v>
                </c:pt>
              </c:numCache>
            </c:numRef>
          </c:xVal>
          <c:yVal>
            <c:numRef>
              <c:f>Nuevo2!$S$65</c:f>
              <c:numCache>
                <c:formatCode>0</c:formatCode>
                <c:ptCount val="1"/>
                <c:pt idx="0">
                  <c:v>26.999440154025056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447-499D-9510-70CBA62C95B6}"/>
            </c:ext>
          </c:extLst>
        </c:ser>
        <c:ser>
          <c:idx val="3"/>
          <c:order val="3"/>
          <c:tx>
            <c:strRef>
              <c:f>Nuevo2!$R$66</c:f>
              <c:strCache>
                <c:ptCount val="1"/>
                <c:pt idx="0">
                  <c:v>D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0020905163272351E-2"/>
                  <c:y val="2.283869207126481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Nuevo2!$T$66</c:f>
              <c:numCache>
                <c:formatCode>0</c:formatCode>
                <c:ptCount val="1"/>
                <c:pt idx="0">
                  <c:v>98.614209865890473</c:v>
                </c:pt>
              </c:numCache>
            </c:numRef>
          </c:xVal>
          <c:yVal>
            <c:numRef>
              <c:f>Nuevo2!$S$66</c:f>
              <c:numCache>
                <c:formatCode>0</c:formatCode>
                <c:ptCount val="1"/>
                <c:pt idx="0">
                  <c:v>74.177497417971566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447-499D-9510-70CBA62C95B6}"/>
            </c:ext>
          </c:extLst>
        </c:ser>
        <c:ser>
          <c:idx val="4"/>
          <c:order val="4"/>
          <c:tx>
            <c:strRef>
              <c:f>Nuevo2!$R$67</c:f>
              <c:strCache>
                <c:ptCount val="1"/>
                <c:pt idx="0">
                  <c:v>E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1.5480727863249935E-2"/>
                  <c:y val="-3.140320159798911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447-499D-9510-70CBA62C95B6}"/>
                </c:ext>
              </c:extLst>
            </c:dLbl>
            <c:spPr>
              <a:noFill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Nuevo2!$T$67</c:f>
              <c:numCache>
                <c:formatCode>0</c:formatCode>
                <c:ptCount val="1"/>
                <c:pt idx="0">
                  <c:v>75.836094351629768</c:v>
                </c:pt>
              </c:numCache>
            </c:numRef>
          </c:xVal>
          <c:yVal>
            <c:numRef>
              <c:f>Nuevo2!$S$67</c:f>
              <c:numCache>
                <c:formatCode>0</c:formatCode>
                <c:ptCount val="1"/>
                <c:pt idx="0">
                  <c:v>40.225225096640095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7447-499D-9510-70CBA62C95B6}"/>
            </c:ext>
          </c:extLst>
        </c:ser>
        <c:ser>
          <c:idx val="5"/>
          <c:order val="5"/>
          <c:tx>
            <c:strRef>
              <c:f>Nuevo2!$R$68</c:f>
              <c:strCache>
                <c:ptCount val="1"/>
                <c:pt idx="0">
                  <c:v>F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2325381291999684E-2"/>
                  <c:y val="-8.5645095267243045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Nuevo2!$T$68</c:f>
              <c:numCache>
                <c:formatCode>0</c:formatCode>
                <c:ptCount val="1"/>
                <c:pt idx="0">
                  <c:v>65.032394433303168</c:v>
                </c:pt>
              </c:numCache>
            </c:numRef>
          </c:xVal>
          <c:yVal>
            <c:numRef>
              <c:f>Nuevo2!$S$68</c:f>
              <c:numCache>
                <c:formatCode>0</c:formatCode>
                <c:ptCount val="1"/>
                <c:pt idx="0">
                  <c:v>84.334482328560441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7447-499D-9510-70CBA62C95B6}"/>
            </c:ext>
          </c:extLst>
        </c:ser>
        <c:ser>
          <c:idx val="6"/>
          <c:order val="6"/>
          <c:tx>
            <c:strRef>
              <c:f>Nuevo2!$R$69</c:f>
              <c:strCache>
                <c:ptCount val="1"/>
                <c:pt idx="0">
                  <c:v>G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4249262259817852E-2"/>
                  <c:y val="-2.283869207126481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Nuevo2!$T$69</c:f>
              <c:numCache>
                <c:formatCode>0</c:formatCode>
                <c:ptCount val="1"/>
                <c:pt idx="0">
                  <c:v>99.28071467627953</c:v>
                </c:pt>
              </c:numCache>
            </c:numRef>
          </c:xVal>
          <c:yVal>
            <c:numRef>
              <c:f>Nuevo2!$S$69</c:f>
              <c:numCache>
                <c:formatCode>0</c:formatCode>
                <c:ptCount val="1"/>
                <c:pt idx="0">
                  <c:v>61.211894290150781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7447-499D-9510-70CBA62C95B6}"/>
            </c:ext>
          </c:extLst>
        </c:ser>
        <c:ser>
          <c:idx val="7"/>
          <c:order val="7"/>
          <c:tx>
            <c:strRef>
              <c:f>Nuevo2!$R$70</c:f>
              <c:strCache>
                <c:ptCount val="1"/>
                <c:pt idx="0">
                  <c:v>H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6934333549454344E-2"/>
                  <c:y val="2.854836508908101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Nuevo2!$T$70</c:f>
              <c:numCache>
                <c:formatCode>0</c:formatCode>
                <c:ptCount val="1"/>
                <c:pt idx="0">
                  <c:v>57.8275629348867</c:v>
                </c:pt>
              </c:numCache>
            </c:numRef>
          </c:xVal>
          <c:yVal>
            <c:numRef>
              <c:f>Nuevo2!$S$70</c:f>
              <c:numCache>
                <c:formatCode>0</c:formatCode>
                <c:ptCount val="1"/>
                <c:pt idx="0">
                  <c:v>9.1093279382293844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7447-499D-9510-70CBA62C95B6}"/>
            </c:ext>
          </c:extLst>
        </c:ser>
        <c:ser>
          <c:idx val="8"/>
          <c:order val="8"/>
          <c:tx>
            <c:strRef>
              <c:f>Nuevo2!$R$71</c:f>
              <c:strCache>
                <c:ptCount val="1"/>
                <c:pt idx="0">
                  <c:v>I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9.6194048390908383E-3"/>
                  <c:y val="-3.140320159798911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Nuevo2!$T$71</c:f>
              <c:numCache>
                <c:formatCode>0</c:formatCode>
                <c:ptCount val="1"/>
                <c:pt idx="0">
                  <c:v>45.094647971111158</c:v>
                </c:pt>
              </c:numCache>
            </c:numRef>
          </c:xVal>
          <c:yVal>
            <c:numRef>
              <c:f>Nuevo2!$S$71</c:f>
              <c:numCache>
                <c:formatCode>0</c:formatCode>
                <c:ptCount val="1"/>
                <c:pt idx="0">
                  <c:v>31.993005685370555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7447-499D-9510-70CBA62C95B6}"/>
            </c:ext>
          </c:extLst>
        </c:ser>
        <c:ser>
          <c:idx val="9"/>
          <c:order val="9"/>
          <c:tx>
            <c:strRef>
              <c:f>Nuevo2!$R$72</c:f>
              <c:strCache>
                <c:ptCount val="1"/>
                <c:pt idx="0">
                  <c:v>J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4249262259817852E-2"/>
                  <c:y val="-1.712901905344860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Nuevo2!$T$72</c:f>
              <c:numCache>
                <c:formatCode>0</c:formatCode>
                <c:ptCount val="1"/>
                <c:pt idx="0">
                  <c:v>38.903121398945572</c:v>
                </c:pt>
              </c:numCache>
            </c:numRef>
          </c:xVal>
          <c:yVal>
            <c:numRef>
              <c:f>Nuevo2!$S$72</c:f>
              <c:numCache>
                <c:formatCode>0</c:formatCode>
                <c:ptCount val="1"/>
                <c:pt idx="0">
                  <c:v>32.065051721026272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7447-499D-9510-70CBA62C95B6}"/>
            </c:ext>
          </c:extLst>
        </c:ser>
        <c:ser>
          <c:idx val="10"/>
          <c:order val="10"/>
          <c:tx>
            <c:strRef>
              <c:f>Nuevo2!$R$73</c:f>
              <c:strCache>
                <c:ptCount val="1"/>
                <c:pt idx="0">
                  <c:v>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9.6194048390908383E-3"/>
                  <c:y val="-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Nuevo2!$T$73</c:f>
              <c:numCache>
                <c:formatCode>0</c:formatCode>
                <c:ptCount val="1"/>
                <c:pt idx="0">
                  <c:v>70.399234878617236</c:v>
                </c:pt>
              </c:numCache>
            </c:numRef>
          </c:xVal>
          <c:yVal>
            <c:numRef>
              <c:f>Nuevo2!$S$73</c:f>
              <c:numCache>
                <c:formatCode>0</c:formatCode>
                <c:ptCount val="1"/>
                <c:pt idx="0">
                  <c:v>68.121756813587126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7447-499D-9510-70CBA62C95B6}"/>
            </c:ext>
          </c:extLst>
        </c:ser>
        <c:ser>
          <c:idx val="11"/>
          <c:order val="11"/>
          <c:tx>
            <c:strRef>
              <c:f>Nuevo2!$R$74</c:f>
              <c:strCache>
                <c:ptCount val="1"/>
                <c:pt idx="0">
                  <c:v>L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0020905163272351E-2"/>
                  <c:y val="-2.854836508908101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Nuevo2!$T$74</c:f>
              <c:numCache>
                <c:formatCode>0</c:formatCode>
                <c:ptCount val="1"/>
                <c:pt idx="0">
                  <c:v>59.024163159211248</c:v>
                </c:pt>
              </c:numCache>
            </c:numRef>
          </c:xVal>
          <c:yVal>
            <c:numRef>
              <c:f>Nuevo2!$S$74</c:f>
              <c:numCache>
                <c:formatCode>0</c:formatCode>
                <c:ptCount val="1"/>
                <c:pt idx="0">
                  <c:v>20.819475308396019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7447-499D-9510-70CBA62C95B6}"/>
            </c:ext>
          </c:extLst>
        </c:ser>
        <c:ser>
          <c:idx val="12"/>
          <c:order val="12"/>
          <c:tx>
            <c:strRef>
              <c:f>Nuevo2!$R$75</c:f>
              <c:strCache>
                <c:ptCount val="1"/>
                <c:pt idx="0">
                  <c:v>M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8858214517272513E-2"/>
                  <c:y val="-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Nuevo2!$T$75</c:f>
              <c:numCache>
                <c:formatCode>0</c:formatCode>
                <c:ptCount val="1"/>
                <c:pt idx="0">
                  <c:v>28.75481711492721</c:v>
                </c:pt>
              </c:numCache>
            </c:numRef>
          </c:xVal>
          <c:yVal>
            <c:numRef>
              <c:f>Nuevo2!$S$75</c:f>
              <c:numCache>
                <c:formatCode>0</c:formatCode>
                <c:ptCount val="1"/>
                <c:pt idx="0">
                  <c:v>4.6961272826643192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7447-499D-9510-70CBA62C95B6}"/>
            </c:ext>
          </c:extLst>
        </c:ser>
        <c:ser>
          <c:idx val="13"/>
          <c:order val="13"/>
          <c:tx>
            <c:strRef>
              <c:f>Nuevo2!$R$76</c:f>
              <c:strCache>
                <c:ptCount val="1"/>
                <c:pt idx="0">
                  <c:v>N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8858214517272513E-2"/>
                  <c:y val="-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Nuevo2!$T$76</c:f>
              <c:numCache>
                <c:formatCode>0</c:formatCode>
                <c:ptCount val="1"/>
                <c:pt idx="0">
                  <c:v>75.923399016341619</c:v>
                </c:pt>
              </c:numCache>
            </c:numRef>
          </c:xVal>
          <c:yVal>
            <c:numRef>
              <c:f>Nuevo2!$S$76</c:f>
              <c:numCache>
                <c:formatCode>0</c:formatCode>
                <c:ptCount val="1"/>
                <c:pt idx="0">
                  <c:v>59.02940080641077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B-7447-499D-9510-70CBA62C95B6}"/>
            </c:ext>
          </c:extLst>
        </c:ser>
        <c:ser>
          <c:idx val="14"/>
          <c:order val="14"/>
          <c:tx>
            <c:strRef>
              <c:f>Nuevo2!$R$77</c:f>
              <c:strCache>
                <c:ptCount val="1"/>
                <c:pt idx="0">
                  <c:v>O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1.1543285806909005E-2"/>
                  <c:y val="-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Nuevo2!$T$77</c:f>
              <c:numCache>
                <c:formatCode>0</c:formatCode>
                <c:ptCount val="1"/>
                <c:pt idx="0">
                  <c:v>41.620937496101632</c:v>
                </c:pt>
              </c:numCache>
            </c:numRef>
          </c:xVal>
          <c:yVal>
            <c:numRef>
              <c:f>Nuevo2!$S$77</c:f>
              <c:numCache>
                <c:formatCode>0</c:formatCode>
                <c:ptCount val="1"/>
                <c:pt idx="0">
                  <c:v>79.511018064199391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D-7447-499D-9510-70CBA62C95B6}"/>
            </c:ext>
          </c:extLst>
        </c:ser>
        <c:ser>
          <c:idx val="15"/>
          <c:order val="15"/>
          <c:tx>
            <c:strRef>
              <c:f>Nuevo2!$R$78</c:f>
              <c:strCache>
                <c:ptCount val="1"/>
                <c:pt idx="0">
                  <c:v>P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1.9238809678181674E-3"/>
                  <c:y val="-1.427418254454050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Nuevo2!$T$78</c:f>
              <c:numCache>
                <c:formatCode>0</c:formatCode>
                <c:ptCount val="1"/>
                <c:pt idx="0">
                  <c:v>81.213347944712623</c:v>
                </c:pt>
              </c:numCache>
            </c:numRef>
          </c:xVal>
          <c:yVal>
            <c:numRef>
              <c:f>Nuevo2!$S$78</c:f>
              <c:numCache>
                <c:formatCode>0</c:formatCode>
                <c:ptCount val="1"/>
                <c:pt idx="0">
                  <c:v>64.48263588632183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F-7447-499D-9510-70CBA62C95B6}"/>
            </c:ext>
          </c:extLst>
        </c:ser>
        <c:ser>
          <c:idx val="16"/>
          <c:order val="16"/>
          <c:tx>
            <c:strRef>
              <c:f>Nuevo2!$R$79</c:f>
              <c:strCache>
                <c:ptCount val="1"/>
                <c:pt idx="0">
                  <c:v>Q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194478613109052E-2"/>
                  <c:y val="1.712901905344860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Nuevo2!$T$79</c:f>
              <c:numCache>
                <c:formatCode>0</c:formatCode>
                <c:ptCount val="1"/>
                <c:pt idx="0">
                  <c:v>19.149400670150317</c:v>
                </c:pt>
              </c:numCache>
            </c:numRef>
          </c:xVal>
          <c:yVal>
            <c:numRef>
              <c:f>Nuevo2!$S$79</c:f>
              <c:numCache>
                <c:formatCode>0</c:formatCode>
                <c:ptCount val="1"/>
                <c:pt idx="0">
                  <c:v>58.665112186297051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1-7447-499D-9510-70CBA62C95B6}"/>
            </c:ext>
          </c:extLst>
        </c:ser>
        <c:ser>
          <c:idx val="17"/>
          <c:order val="17"/>
          <c:tx>
            <c:strRef>
              <c:f>Nuevo2!$R$80</c:f>
              <c:strCache>
                <c:ptCount val="1"/>
                <c:pt idx="0">
                  <c:v>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7716429034545026E-3"/>
                  <c:y val="0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Nuevo2!$T$80</c:f>
              <c:numCache>
                <c:formatCode>0</c:formatCode>
                <c:ptCount val="1"/>
                <c:pt idx="0">
                  <c:v>70.270147243107459</c:v>
                </c:pt>
              </c:numCache>
            </c:numRef>
          </c:xVal>
          <c:yVal>
            <c:numRef>
              <c:f>Nuevo2!$S$80</c:f>
              <c:numCache>
                <c:formatCode>0</c:formatCode>
                <c:ptCount val="1"/>
                <c:pt idx="0">
                  <c:v>34.432595613322391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3-7447-499D-9510-70CBA62C95B6}"/>
            </c:ext>
          </c:extLst>
        </c:ser>
        <c:ser>
          <c:idx val="18"/>
          <c:order val="18"/>
          <c:tx>
            <c:strRef>
              <c:f>Nuevo2!$R$81</c:f>
              <c:strCache>
                <c:ptCount val="1"/>
                <c:pt idx="0">
                  <c:v>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5010452581636176E-2"/>
                  <c:y val="-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Nuevo2!$T$81</c:f>
              <c:numCache>
                <c:formatCode>0</c:formatCode>
                <c:ptCount val="1"/>
                <c:pt idx="0">
                  <c:v>9.4154243969533091</c:v>
                </c:pt>
              </c:numCache>
            </c:numRef>
          </c:xVal>
          <c:yVal>
            <c:numRef>
              <c:f>Nuevo2!$S$81</c:f>
              <c:numCache>
                <c:formatCode>0</c:formatCode>
                <c:ptCount val="1"/>
                <c:pt idx="0">
                  <c:v>9.608912562058336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5-7447-499D-9510-70CBA62C95B6}"/>
            </c:ext>
          </c:extLst>
        </c:ser>
        <c:ser>
          <c:idx val="19"/>
          <c:order val="19"/>
          <c:tx>
            <c:strRef>
              <c:f>Nuevo2!$R$82</c:f>
              <c:strCache>
                <c:ptCount val="1"/>
                <c:pt idx="0">
                  <c:v>T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1.3467166774727172E-2"/>
                  <c:y val="-3.140320159798911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Nuevo2!$T$82</c:f>
              <c:numCache>
                <c:formatCode>0</c:formatCode>
                <c:ptCount val="1"/>
                <c:pt idx="0">
                  <c:v>71.54943045502003</c:v>
                </c:pt>
              </c:numCache>
            </c:numRef>
          </c:xVal>
          <c:yVal>
            <c:numRef>
              <c:f>Nuevo2!$S$82</c:f>
              <c:numCache>
                <c:formatCode>0</c:formatCode>
                <c:ptCount val="1"/>
                <c:pt idx="0">
                  <c:v>19.315822211740496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7-7447-499D-9510-70CBA62C95B6}"/>
            </c:ext>
          </c:extLst>
        </c:ser>
        <c:ser>
          <c:idx val="20"/>
          <c:order val="20"/>
          <c:tx>
            <c:strRef>
              <c:f>Nuevo2!$R$83</c:f>
              <c:strCache>
                <c:ptCount val="1"/>
                <c:pt idx="0">
                  <c:v>U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9.6194048390908383E-3"/>
                  <c:y val="1.712901905344860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Nuevo2!$T$83</c:f>
              <c:numCache>
                <c:formatCode>0</c:formatCode>
                <c:ptCount val="1"/>
                <c:pt idx="0">
                  <c:v>83.361904849579446</c:v>
                </c:pt>
              </c:numCache>
            </c:numRef>
          </c:xVal>
          <c:yVal>
            <c:numRef>
              <c:f>Nuevo2!$S$83</c:f>
              <c:numCache>
                <c:formatCode>0</c:formatCode>
                <c:ptCount val="1"/>
                <c:pt idx="0">
                  <c:v>7.3277336989014845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9-7447-499D-9510-70CBA62C95B6}"/>
            </c:ext>
          </c:extLst>
        </c:ser>
        <c:ser>
          <c:idx val="21"/>
          <c:order val="21"/>
          <c:tx>
            <c:strRef>
              <c:f>Nuevo2!$R$84</c:f>
              <c:strCache>
                <c:ptCount val="1"/>
                <c:pt idx="0">
                  <c:v>V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6934333549454344E-2"/>
                  <c:y val="-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Nuevo2!$T$84</c:f>
              <c:numCache>
                <c:formatCode>0</c:formatCode>
                <c:ptCount val="1"/>
                <c:pt idx="0">
                  <c:v>96.930109395600368</c:v>
                </c:pt>
              </c:numCache>
            </c:numRef>
          </c:xVal>
          <c:yVal>
            <c:numRef>
              <c:f>Nuevo2!$S$84</c:f>
              <c:numCache>
                <c:formatCode>0</c:formatCode>
                <c:ptCount val="1"/>
                <c:pt idx="0">
                  <c:v>78.72957453237062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B-7447-499D-9510-70CBA62C95B6}"/>
            </c:ext>
          </c:extLst>
        </c:ser>
        <c:ser>
          <c:idx val="22"/>
          <c:order val="22"/>
          <c:tx>
            <c:strRef>
              <c:f>Nuevo2!$R$85</c:f>
              <c:strCache>
                <c:ptCount val="1"/>
                <c:pt idx="0">
                  <c:v>W</c:v>
                </c:pt>
              </c:strCache>
            </c:strRef>
          </c:tx>
          <c:spPr>
            <a:ln w="28575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194478613109052E-2"/>
                  <c:y val="-2.854836508908101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Nuevo2!$T$85</c:f>
              <c:numCache>
                <c:formatCode>0</c:formatCode>
                <c:ptCount val="1"/>
                <c:pt idx="0">
                  <c:v>18.613422404656887</c:v>
                </c:pt>
              </c:numCache>
            </c:numRef>
          </c:xVal>
          <c:yVal>
            <c:numRef>
              <c:f>Nuevo2!$S$85</c:f>
              <c:numCache>
                <c:formatCode>0</c:formatCode>
                <c:ptCount val="1"/>
                <c:pt idx="0">
                  <c:v>61.312966645979813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D-7447-499D-9510-70CBA62C95B6}"/>
            </c:ext>
          </c:extLst>
        </c:ser>
        <c:ser>
          <c:idx val="23"/>
          <c:order val="23"/>
          <c:tx>
            <c:strRef>
              <c:f>Nuevo2!$R$86</c:f>
              <c:strCache>
                <c:ptCount val="1"/>
                <c:pt idx="0">
                  <c:v>X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194478613109052E-2"/>
                  <c:y val="1.712901905344860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Nuevo2!$T$86</c:f>
              <c:numCache>
                <c:formatCode>0</c:formatCode>
                <c:ptCount val="1"/>
                <c:pt idx="0">
                  <c:v>79.429396940282388</c:v>
                </c:pt>
              </c:numCache>
            </c:numRef>
          </c:xVal>
          <c:yVal>
            <c:numRef>
              <c:f>Nuevo2!$S$86</c:f>
              <c:numCache>
                <c:formatCode>0</c:formatCode>
                <c:ptCount val="1"/>
                <c:pt idx="0">
                  <c:v>16.85010383742852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F-7447-499D-9510-70CBA62C95B6}"/>
            </c:ext>
          </c:extLst>
        </c:ser>
        <c:ser>
          <c:idx val="24"/>
          <c:order val="24"/>
          <c:tx>
            <c:strRef>
              <c:f>Nuevo2!$R$87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4249262259817852E-2"/>
                  <c:y val="-8.5645095267243045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Nuevo2!$T$87</c:f>
              <c:numCache>
                <c:formatCode>0</c:formatCode>
                <c:ptCount val="1"/>
                <c:pt idx="0">
                  <c:v>56.512034407876442</c:v>
                </c:pt>
              </c:numCache>
            </c:numRef>
          </c:xVal>
          <c:yVal>
            <c:numRef>
              <c:f>Nuevo2!$S$87</c:f>
              <c:numCache>
                <c:formatCode>0</c:formatCode>
                <c:ptCount val="1"/>
                <c:pt idx="0">
                  <c:v>85.503640676531319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1-7447-499D-9510-70CBA62C95B6}"/>
            </c:ext>
          </c:extLst>
        </c:ser>
        <c:ser>
          <c:idx val="25"/>
          <c:order val="25"/>
          <c:tx>
            <c:strRef>
              <c:f>Nuevo2!$R$88</c:f>
              <c:strCache>
                <c:ptCount val="1"/>
                <c:pt idx="0">
                  <c:v>Z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3.8477619356363348E-3"/>
                  <c:y val="-2.8548365089081013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7447-499D-9510-70CBA62C95B6}"/>
                </c:ext>
              </c:extLst>
            </c:dLbl>
            <c:spPr>
              <a:noFill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Nuevo2!$T$88</c:f>
              <c:numCache>
                <c:formatCode>0</c:formatCode>
                <c:ptCount val="1"/>
                <c:pt idx="0">
                  <c:v>0.50270955630647984</c:v>
                </c:pt>
              </c:numCache>
            </c:numRef>
          </c:xVal>
          <c:yVal>
            <c:numRef>
              <c:f>Nuevo2!$S$88</c:f>
              <c:numCache>
                <c:formatCode>0</c:formatCode>
                <c:ptCount val="1"/>
                <c:pt idx="0">
                  <c:v>85.88079860596784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3-7447-499D-9510-70CBA62C95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7378032"/>
        <c:axId val="587378424"/>
      </c:scatterChart>
      <c:valAx>
        <c:axId val="587378032"/>
        <c:scaling>
          <c:orientation val="minMax"/>
          <c:max val="100"/>
        </c:scaling>
        <c:delete val="0"/>
        <c:axPos val="b"/>
        <c:majorGridlines>
          <c:spPr>
            <a:ln w="6350">
              <a:solidFill>
                <a:schemeClr val="accent1">
                  <a:lumMod val="7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587378424"/>
        <c:crosses val="autoZero"/>
        <c:crossBetween val="midCat"/>
        <c:majorUnit val="10"/>
      </c:valAx>
      <c:valAx>
        <c:axId val="587378424"/>
        <c:scaling>
          <c:orientation val="minMax"/>
        </c:scaling>
        <c:delete val="0"/>
        <c:axPos val="l"/>
        <c:majorGridlines>
          <c:spPr>
            <a:ln w="6350">
              <a:solidFill>
                <a:schemeClr val="accent1">
                  <a:lumMod val="7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587378032"/>
        <c:crosses val="autoZero"/>
        <c:crossBetween val="midCat"/>
      </c:valAx>
      <c:spPr>
        <a:solidFill>
          <a:srgbClr val="2474AA"/>
        </a:solidFill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653586295908041E-2"/>
          <c:y val="5.4255381085831444E-2"/>
          <c:w val="0.87344498912325552"/>
          <c:h val="0.84920551248698761"/>
        </c:manualLayout>
      </c:layout>
      <c:scatterChart>
        <c:scatterStyle val="lineMarker"/>
        <c:varyColors val="0"/>
        <c:ser>
          <c:idx val="0"/>
          <c:order val="0"/>
          <c:tx>
            <c:strRef>
              <c:f>Nuevo2!$R$63</c:f>
              <c:strCache>
                <c:ptCount val="1"/>
                <c:pt idx="0">
                  <c:v>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7716429034545026E-3"/>
                  <c:y val="0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Nuevo2!$T$63</c:f>
              <c:numCache>
                <c:formatCode>0</c:formatCode>
                <c:ptCount val="1"/>
                <c:pt idx="0">
                  <c:v>84.668778868634035</c:v>
                </c:pt>
              </c:numCache>
            </c:numRef>
          </c:xVal>
          <c:yVal>
            <c:numRef>
              <c:f>Nuevo2!$S$63</c:f>
              <c:numCache>
                <c:formatCode>0</c:formatCode>
                <c:ptCount val="1"/>
                <c:pt idx="0">
                  <c:v>36.166547945696323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79B-4705-A1DD-B70DB48BAD92}"/>
            </c:ext>
          </c:extLst>
        </c:ser>
        <c:ser>
          <c:idx val="1"/>
          <c:order val="1"/>
          <c:tx>
            <c:strRef>
              <c:f>Nuevo2!$R$64</c:f>
              <c:strCache>
                <c:ptCount val="1"/>
                <c:pt idx="0">
                  <c:v>B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8858214517272513E-2"/>
                  <c:y val="-4.28225476336214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Nuevo2!$T$64</c:f>
              <c:numCache>
                <c:formatCode>0</c:formatCode>
                <c:ptCount val="1"/>
                <c:pt idx="0">
                  <c:v>26.866752747705782</c:v>
                </c:pt>
              </c:numCache>
            </c:numRef>
          </c:xVal>
          <c:yVal>
            <c:numRef>
              <c:f>Nuevo2!$S$64</c:f>
              <c:numCache>
                <c:formatCode>0</c:formatCode>
                <c:ptCount val="1"/>
                <c:pt idx="0">
                  <c:v>49.46177449258581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79B-4705-A1DD-B70DB48BAD92}"/>
            </c:ext>
          </c:extLst>
        </c:ser>
        <c:ser>
          <c:idx val="2"/>
          <c:order val="2"/>
          <c:tx>
            <c:strRef>
              <c:f>Nuevo2!$R$65</c:f>
              <c:strCache>
                <c:ptCount val="1"/>
                <c:pt idx="0">
                  <c:v>C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6934333549454344E-2"/>
                  <c:y val="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Nuevo2!$T$65</c:f>
              <c:numCache>
                <c:formatCode>0</c:formatCode>
                <c:ptCount val="1"/>
                <c:pt idx="0">
                  <c:v>47.081321359129127</c:v>
                </c:pt>
              </c:numCache>
            </c:numRef>
          </c:xVal>
          <c:yVal>
            <c:numRef>
              <c:f>Nuevo2!$S$65</c:f>
              <c:numCache>
                <c:formatCode>0</c:formatCode>
                <c:ptCount val="1"/>
                <c:pt idx="0">
                  <c:v>26.999440154025056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79B-4705-A1DD-B70DB48BAD92}"/>
            </c:ext>
          </c:extLst>
        </c:ser>
        <c:ser>
          <c:idx val="3"/>
          <c:order val="3"/>
          <c:tx>
            <c:strRef>
              <c:f>Nuevo2!$R$66</c:f>
              <c:strCache>
                <c:ptCount val="1"/>
                <c:pt idx="0">
                  <c:v>D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B05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0020905163272351E-2"/>
                  <c:y val="2.283869207126481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Nuevo2!$T$66</c:f>
              <c:numCache>
                <c:formatCode>0</c:formatCode>
                <c:ptCount val="1"/>
                <c:pt idx="0">
                  <c:v>98.614209865890473</c:v>
                </c:pt>
              </c:numCache>
            </c:numRef>
          </c:xVal>
          <c:yVal>
            <c:numRef>
              <c:f>Nuevo2!$S$66</c:f>
              <c:numCache>
                <c:formatCode>0</c:formatCode>
                <c:ptCount val="1"/>
                <c:pt idx="0">
                  <c:v>74.177497417971566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379B-4705-A1DD-B70DB48BAD92}"/>
            </c:ext>
          </c:extLst>
        </c:ser>
        <c:ser>
          <c:idx val="4"/>
          <c:order val="4"/>
          <c:tx>
            <c:strRef>
              <c:f>Nuevo2!$R$67</c:f>
              <c:strCache>
                <c:ptCount val="1"/>
                <c:pt idx="0">
                  <c:v>E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1.5480727863249935E-2"/>
                  <c:y val="-3.140320159798911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79B-4705-A1DD-B70DB48BAD92}"/>
                </c:ext>
              </c:extLst>
            </c:dLbl>
            <c:spPr>
              <a:noFill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Nuevo2!$T$67</c:f>
              <c:numCache>
                <c:formatCode>0</c:formatCode>
                <c:ptCount val="1"/>
                <c:pt idx="0">
                  <c:v>75.836094351629768</c:v>
                </c:pt>
              </c:numCache>
            </c:numRef>
          </c:xVal>
          <c:yVal>
            <c:numRef>
              <c:f>Nuevo2!$S$67</c:f>
              <c:numCache>
                <c:formatCode>0</c:formatCode>
                <c:ptCount val="1"/>
                <c:pt idx="0">
                  <c:v>40.225225096640095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379B-4705-A1DD-B70DB48BAD92}"/>
            </c:ext>
          </c:extLst>
        </c:ser>
        <c:ser>
          <c:idx val="5"/>
          <c:order val="5"/>
          <c:tx>
            <c:strRef>
              <c:f>Nuevo2!$R$68</c:f>
              <c:strCache>
                <c:ptCount val="1"/>
                <c:pt idx="0">
                  <c:v>F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2325381291999684E-2"/>
                  <c:y val="-8.5645095267243045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Nuevo2!$T$68</c:f>
              <c:numCache>
                <c:formatCode>0</c:formatCode>
                <c:ptCount val="1"/>
                <c:pt idx="0">
                  <c:v>65.032394433303168</c:v>
                </c:pt>
              </c:numCache>
            </c:numRef>
          </c:xVal>
          <c:yVal>
            <c:numRef>
              <c:f>Nuevo2!$S$68</c:f>
              <c:numCache>
                <c:formatCode>0</c:formatCode>
                <c:ptCount val="1"/>
                <c:pt idx="0">
                  <c:v>84.334482328560441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379B-4705-A1DD-B70DB48BAD92}"/>
            </c:ext>
          </c:extLst>
        </c:ser>
        <c:ser>
          <c:idx val="6"/>
          <c:order val="6"/>
          <c:tx>
            <c:strRef>
              <c:f>Nuevo2!$R$69</c:f>
              <c:strCache>
                <c:ptCount val="1"/>
                <c:pt idx="0">
                  <c:v>G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B05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4249262259817852E-2"/>
                  <c:y val="-2.283869207126481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Nuevo2!$T$69</c:f>
              <c:numCache>
                <c:formatCode>0</c:formatCode>
                <c:ptCount val="1"/>
                <c:pt idx="0">
                  <c:v>99.28071467627953</c:v>
                </c:pt>
              </c:numCache>
            </c:numRef>
          </c:xVal>
          <c:yVal>
            <c:numRef>
              <c:f>Nuevo2!$S$69</c:f>
              <c:numCache>
                <c:formatCode>0</c:formatCode>
                <c:ptCount val="1"/>
                <c:pt idx="0">
                  <c:v>61.211894290150781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379B-4705-A1DD-B70DB48BAD92}"/>
            </c:ext>
          </c:extLst>
        </c:ser>
        <c:ser>
          <c:idx val="7"/>
          <c:order val="7"/>
          <c:tx>
            <c:strRef>
              <c:f>Nuevo2!$R$70</c:f>
              <c:strCache>
                <c:ptCount val="1"/>
                <c:pt idx="0">
                  <c:v>H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6934333549454344E-2"/>
                  <c:y val="2.854836508908101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Nuevo2!$T$70</c:f>
              <c:numCache>
                <c:formatCode>0</c:formatCode>
                <c:ptCount val="1"/>
                <c:pt idx="0">
                  <c:v>57.8275629348867</c:v>
                </c:pt>
              </c:numCache>
            </c:numRef>
          </c:xVal>
          <c:yVal>
            <c:numRef>
              <c:f>Nuevo2!$S$70</c:f>
              <c:numCache>
                <c:formatCode>0</c:formatCode>
                <c:ptCount val="1"/>
                <c:pt idx="0">
                  <c:v>9.1093279382293844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379B-4705-A1DD-B70DB48BAD92}"/>
            </c:ext>
          </c:extLst>
        </c:ser>
        <c:ser>
          <c:idx val="8"/>
          <c:order val="8"/>
          <c:tx>
            <c:strRef>
              <c:f>Nuevo2!$R$71</c:f>
              <c:strCache>
                <c:ptCount val="1"/>
                <c:pt idx="0">
                  <c:v>I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9.6194048390908383E-3"/>
                  <c:y val="-3.140320159798911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Nuevo2!$T$71</c:f>
              <c:numCache>
                <c:formatCode>0</c:formatCode>
                <c:ptCount val="1"/>
                <c:pt idx="0">
                  <c:v>45.094647971111158</c:v>
                </c:pt>
              </c:numCache>
            </c:numRef>
          </c:xVal>
          <c:yVal>
            <c:numRef>
              <c:f>Nuevo2!$S$71</c:f>
              <c:numCache>
                <c:formatCode>0</c:formatCode>
                <c:ptCount val="1"/>
                <c:pt idx="0">
                  <c:v>31.993005685370555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379B-4705-A1DD-B70DB48BAD92}"/>
            </c:ext>
          </c:extLst>
        </c:ser>
        <c:ser>
          <c:idx val="9"/>
          <c:order val="9"/>
          <c:tx>
            <c:strRef>
              <c:f>Nuevo2!$R$72</c:f>
              <c:strCache>
                <c:ptCount val="1"/>
                <c:pt idx="0">
                  <c:v>J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4249262259817852E-2"/>
                  <c:y val="-1.712901905344860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Nuevo2!$T$72</c:f>
              <c:numCache>
                <c:formatCode>0</c:formatCode>
                <c:ptCount val="1"/>
                <c:pt idx="0">
                  <c:v>38.903121398945572</c:v>
                </c:pt>
              </c:numCache>
            </c:numRef>
          </c:xVal>
          <c:yVal>
            <c:numRef>
              <c:f>Nuevo2!$S$72</c:f>
              <c:numCache>
                <c:formatCode>0</c:formatCode>
                <c:ptCount val="1"/>
                <c:pt idx="0">
                  <c:v>32.065051721026272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379B-4705-A1DD-B70DB48BAD92}"/>
            </c:ext>
          </c:extLst>
        </c:ser>
        <c:ser>
          <c:idx val="10"/>
          <c:order val="10"/>
          <c:tx>
            <c:strRef>
              <c:f>Nuevo2!$R$73</c:f>
              <c:strCache>
                <c:ptCount val="1"/>
                <c:pt idx="0">
                  <c:v>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9.6194048390908383E-3"/>
                  <c:y val="-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Nuevo2!$T$73</c:f>
              <c:numCache>
                <c:formatCode>0</c:formatCode>
                <c:ptCount val="1"/>
                <c:pt idx="0">
                  <c:v>70.399234878617236</c:v>
                </c:pt>
              </c:numCache>
            </c:numRef>
          </c:xVal>
          <c:yVal>
            <c:numRef>
              <c:f>Nuevo2!$S$73</c:f>
              <c:numCache>
                <c:formatCode>0</c:formatCode>
                <c:ptCount val="1"/>
                <c:pt idx="0">
                  <c:v>68.121756813587126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379B-4705-A1DD-B70DB48BAD92}"/>
            </c:ext>
          </c:extLst>
        </c:ser>
        <c:ser>
          <c:idx val="11"/>
          <c:order val="11"/>
          <c:tx>
            <c:strRef>
              <c:f>Nuevo2!$R$74</c:f>
              <c:strCache>
                <c:ptCount val="1"/>
                <c:pt idx="0">
                  <c:v>L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0020905163272351E-2"/>
                  <c:y val="-2.854836508908101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Nuevo2!$T$74</c:f>
              <c:numCache>
                <c:formatCode>0</c:formatCode>
                <c:ptCount val="1"/>
                <c:pt idx="0">
                  <c:v>59.024163159211248</c:v>
                </c:pt>
              </c:numCache>
            </c:numRef>
          </c:xVal>
          <c:yVal>
            <c:numRef>
              <c:f>Nuevo2!$S$74</c:f>
              <c:numCache>
                <c:formatCode>0</c:formatCode>
                <c:ptCount val="1"/>
                <c:pt idx="0">
                  <c:v>20.819475308396019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379B-4705-A1DD-B70DB48BAD92}"/>
            </c:ext>
          </c:extLst>
        </c:ser>
        <c:ser>
          <c:idx val="12"/>
          <c:order val="12"/>
          <c:tx>
            <c:strRef>
              <c:f>Nuevo2!$R$75</c:f>
              <c:strCache>
                <c:ptCount val="1"/>
                <c:pt idx="0">
                  <c:v>M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8858214517272513E-2"/>
                  <c:y val="-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Nuevo2!$T$75</c:f>
              <c:numCache>
                <c:formatCode>0</c:formatCode>
                <c:ptCount val="1"/>
                <c:pt idx="0">
                  <c:v>28.75481711492721</c:v>
                </c:pt>
              </c:numCache>
            </c:numRef>
          </c:xVal>
          <c:yVal>
            <c:numRef>
              <c:f>Nuevo2!$S$75</c:f>
              <c:numCache>
                <c:formatCode>0</c:formatCode>
                <c:ptCount val="1"/>
                <c:pt idx="0">
                  <c:v>4.6961272826643192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379B-4705-A1DD-B70DB48BAD92}"/>
            </c:ext>
          </c:extLst>
        </c:ser>
        <c:ser>
          <c:idx val="13"/>
          <c:order val="13"/>
          <c:tx>
            <c:strRef>
              <c:f>Nuevo2!$R$76</c:f>
              <c:strCache>
                <c:ptCount val="1"/>
                <c:pt idx="0">
                  <c:v>N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B05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8858214517272513E-2"/>
                  <c:y val="-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Nuevo2!$T$76</c:f>
              <c:numCache>
                <c:formatCode>0</c:formatCode>
                <c:ptCount val="1"/>
                <c:pt idx="0">
                  <c:v>75.923399016341619</c:v>
                </c:pt>
              </c:numCache>
            </c:numRef>
          </c:xVal>
          <c:yVal>
            <c:numRef>
              <c:f>Nuevo2!$S$76</c:f>
              <c:numCache>
                <c:formatCode>0</c:formatCode>
                <c:ptCount val="1"/>
                <c:pt idx="0">
                  <c:v>59.02940080641077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B-379B-4705-A1DD-B70DB48BAD92}"/>
            </c:ext>
          </c:extLst>
        </c:ser>
        <c:ser>
          <c:idx val="14"/>
          <c:order val="14"/>
          <c:tx>
            <c:strRef>
              <c:f>Nuevo2!$R$77</c:f>
              <c:strCache>
                <c:ptCount val="1"/>
                <c:pt idx="0">
                  <c:v>O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1.1543285806909005E-2"/>
                  <c:y val="-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Nuevo2!$T$77</c:f>
              <c:numCache>
                <c:formatCode>0</c:formatCode>
                <c:ptCount val="1"/>
                <c:pt idx="0">
                  <c:v>41.620937496101632</c:v>
                </c:pt>
              </c:numCache>
            </c:numRef>
          </c:xVal>
          <c:yVal>
            <c:numRef>
              <c:f>Nuevo2!$S$77</c:f>
              <c:numCache>
                <c:formatCode>0</c:formatCode>
                <c:ptCount val="1"/>
                <c:pt idx="0">
                  <c:v>79.511018064199391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D-379B-4705-A1DD-B70DB48BAD92}"/>
            </c:ext>
          </c:extLst>
        </c:ser>
        <c:ser>
          <c:idx val="15"/>
          <c:order val="15"/>
          <c:tx>
            <c:strRef>
              <c:f>Nuevo2!$R$78</c:f>
              <c:strCache>
                <c:ptCount val="1"/>
                <c:pt idx="0">
                  <c:v>P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B05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1.9238809678181674E-3"/>
                  <c:y val="-1.427418254454050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Nuevo2!$T$78</c:f>
              <c:numCache>
                <c:formatCode>0</c:formatCode>
                <c:ptCount val="1"/>
                <c:pt idx="0">
                  <c:v>81.213347944712623</c:v>
                </c:pt>
              </c:numCache>
            </c:numRef>
          </c:xVal>
          <c:yVal>
            <c:numRef>
              <c:f>Nuevo2!$S$78</c:f>
              <c:numCache>
                <c:formatCode>0</c:formatCode>
                <c:ptCount val="1"/>
                <c:pt idx="0">
                  <c:v>64.48263588632183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F-379B-4705-A1DD-B70DB48BAD92}"/>
            </c:ext>
          </c:extLst>
        </c:ser>
        <c:ser>
          <c:idx val="16"/>
          <c:order val="16"/>
          <c:tx>
            <c:strRef>
              <c:f>Nuevo2!$R$79</c:f>
              <c:strCache>
                <c:ptCount val="1"/>
                <c:pt idx="0">
                  <c:v>Q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194478613109052E-2"/>
                  <c:y val="1.712901905344860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Nuevo2!$T$79</c:f>
              <c:numCache>
                <c:formatCode>0</c:formatCode>
                <c:ptCount val="1"/>
                <c:pt idx="0">
                  <c:v>19.149400670150317</c:v>
                </c:pt>
              </c:numCache>
            </c:numRef>
          </c:xVal>
          <c:yVal>
            <c:numRef>
              <c:f>Nuevo2!$S$79</c:f>
              <c:numCache>
                <c:formatCode>0</c:formatCode>
                <c:ptCount val="1"/>
                <c:pt idx="0">
                  <c:v>58.665112186297051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1-379B-4705-A1DD-B70DB48BAD92}"/>
            </c:ext>
          </c:extLst>
        </c:ser>
        <c:ser>
          <c:idx val="17"/>
          <c:order val="17"/>
          <c:tx>
            <c:strRef>
              <c:f>Nuevo2!$R$80</c:f>
              <c:strCache>
                <c:ptCount val="1"/>
                <c:pt idx="0">
                  <c:v>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7716429034545026E-3"/>
                  <c:y val="0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Nuevo2!$T$80</c:f>
              <c:numCache>
                <c:formatCode>0</c:formatCode>
                <c:ptCount val="1"/>
                <c:pt idx="0">
                  <c:v>70.270147243107459</c:v>
                </c:pt>
              </c:numCache>
            </c:numRef>
          </c:xVal>
          <c:yVal>
            <c:numRef>
              <c:f>Nuevo2!$S$80</c:f>
              <c:numCache>
                <c:formatCode>0</c:formatCode>
                <c:ptCount val="1"/>
                <c:pt idx="0">
                  <c:v>34.432595613322391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3-379B-4705-A1DD-B70DB48BAD92}"/>
            </c:ext>
          </c:extLst>
        </c:ser>
        <c:ser>
          <c:idx val="18"/>
          <c:order val="18"/>
          <c:tx>
            <c:strRef>
              <c:f>Nuevo2!$R$81</c:f>
              <c:strCache>
                <c:ptCount val="1"/>
                <c:pt idx="0">
                  <c:v>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5010452581636176E-2"/>
                  <c:y val="-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Nuevo2!$T$81</c:f>
              <c:numCache>
                <c:formatCode>0</c:formatCode>
                <c:ptCount val="1"/>
                <c:pt idx="0">
                  <c:v>9.4154243969533091</c:v>
                </c:pt>
              </c:numCache>
            </c:numRef>
          </c:xVal>
          <c:yVal>
            <c:numRef>
              <c:f>Nuevo2!$S$81</c:f>
              <c:numCache>
                <c:formatCode>0</c:formatCode>
                <c:ptCount val="1"/>
                <c:pt idx="0">
                  <c:v>9.608912562058336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5-379B-4705-A1DD-B70DB48BAD92}"/>
            </c:ext>
          </c:extLst>
        </c:ser>
        <c:ser>
          <c:idx val="19"/>
          <c:order val="19"/>
          <c:tx>
            <c:strRef>
              <c:f>Nuevo2!$R$82</c:f>
              <c:strCache>
                <c:ptCount val="1"/>
                <c:pt idx="0">
                  <c:v>T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1.3467166774727172E-2"/>
                  <c:y val="-3.140320159798911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Nuevo2!$T$82</c:f>
              <c:numCache>
                <c:formatCode>0</c:formatCode>
                <c:ptCount val="1"/>
                <c:pt idx="0">
                  <c:v>71.54943045502003</c:v>
                </c:pt>
              </c:numCache>
            </c:numRef>
          </c:xVal>
          <c:yVal>
            <c:numRef>
              <c:f>Nuevo2!$S$82</c:f>
              <c:numCache>
                <c:formatCode>0</c:formatCode>
                <c:ptCount val="1"/>
                <c:pt idx="0">
                  <c:v>19.315822211740496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7-379B-4705-A1DD-B70DB48BAD92}"/>
            </c:ext>
          </c:extLst>
        </c:ser>
        <c:ser>
          <c:idx val="20"/>
          <c:order val="20"/>
          <c:tx>
            <c:strRef>
              <c:f>Nuevo2!$R$83</c:f>
              <c:strCache>
                <c:ptCount val="1"/>
                <c:pt idx="0">
                  <c:v>U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9.6194048390908383E-3"/>
                  <c:y val="1.712901905344860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Nuevo2!$T$83</c:f>
              <c:numCache>
                <c:formatCode>0</c:formatCode>
                <c:ptCount val="1"/>
                <c:pt idx="0">
                  <c:v>83.361904849579446</c:v>
                </c:pt>
              </c:numCache>
            </c:numRef>
          </c:xVal>
          <c:yVal>
            <c:numRef>
              <c:f>Nuevo2!$S$83</c:f>
              <c:numCache>
                <c:formatCode>0</c:formatCode>
                <c:ptCount val="1"/>
                <c:pt idx="0">
                  <c:v>7.3277336989014845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9-379B-4705-A1DD-B70DB48BAD92}"/>
            </c:ext>
          </c:extLst>
        </c:ser>
        <c:ser>
          <c:idx val="21"/>
          <c:order val="21"/>
          <c:tx>
            <c:strRef>
              <c:f>Nuevo2!$R$84</c:f>
              <c:strCache>
                <c:ptCount val="1"/>
                <c:pt idx="0">
                  <c:v>V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B05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6934333549454344E-2"/>
                  <c:y val="-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Nuevo2!$T$84</c:f>
              <c:numCache>
                <c:formatCode>0</c:formatCode>
                <c:ptCount val="1"/>
                <c:pt idx="0">
                  <c:v>96.930109395600368</c:v>
                </c:pt>
              </c:numCache>
            </c:numRef>
          </c:xVal>
          <c:yVal>
            <c:numRef>
              <c:f>Nuevo2!$S$84</c:f>
              <c:numCache>
                <c:formatCode>0</c:formatCode>
                <c:ptCount val="1"/>
                <c:pt idx="0">
                  <c:v>78.72957453237062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B-379B-4705-A1DD-B70DB48BAD92}"/>
            </c:ext>
          </c:extLst>
        </c:ser>
        <c:ser>
          <c:idx val="22"/>
          <c:order val="22"/>
          <c:tx>
            <c:strRef>
              <c:f>Nuevo2!$R$85</c:f>
              <c:strCache>
                <c:ptCount val="1"/>
                <c:pt idx="0">
                  <c:v>W</c:v>
                </c:pt>
              </c:strCache>
            </c:strRef>
          </c:tx>
          <c:spPr>
            <a:ln w="28575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194478613109052E-2"/>
                  <c:y val="-2.854836508908101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Nuevo2!$T$85</c:f>
              <c:numCache>
                <c:formatCode>0</c:formatCode>
                <c:ptCount val="1"/>
                <c:pt idx="0">
                  <c:v>18.613422404656887</c:v>
                </c:pt>
              </c:numCache>
            </c:numRef>
          </c:xVal>
          <c:yVal>
            <c:numRef>
              <c:f>Nuevo2!$S$85</c:f>
              <c:numCache>
                <c:formatCode>0</c:formatCode>
                <c:ptCount val="1"/>
                <c:pt idx="0">
                  <c:v>61.312966645979813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D-379B-4705-A1DD-B70DB48BAD92}"/>
            </c:ext>
          </c:extLst>
        </c:ser>
        <c:ser>
          <c:idx val="23"/>
          <c:order val="23"/>
          <c:tx>
            <c:strRef>
              <c:f>Nuevo2!$R$86</c:f>
              <c:strCache>
                <c:ptCount val="1"/>
                <c:pt idx="0">
                  <c:v>X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194478613109052E-2"/>
                  <c:y val="1.712901905344860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Nuevo2!$T$86</c:f>
              <c:numCache>
                <c:formatCode>0</c:formatCode>
                <c:ptCount val="1"/>
                <c:pt idx="0">
                  <c:v>79.429396940282388</c:v>
                </c:pt>
              </c:numCache>
            </c:numRef>
          </c:xVal>
          <c:yVal>
            <c:numRef>
              <c:f>Nuevo2!$S$86</c:f>
              <c:numCache>
                <c:formatCode>0</c:formatCode>
                <c:ptCount val="1"/>
                <c:pt idx="0">
                  <c:v>16.85010383742852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F-379B-4705-A1DD-B70DB48BAD92}"/>
            </c:ext>
          </c:extLst>
        </c:ser>
        <c:ser>
          <c:idx val="24"/>
          <c:order val="24"/>
          <c:tx>
            <c:strRef>
              <c:f>Nuevo2!$R$87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4249262259817852E-2"/>
                  <c:y val="-8.5645095267243045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Nuevo2!$T$87</c:f>
              <c:numCache>
                <c:formatCode>0</c:formatCode>
                <c:ptCount val="1"/>
                <c:pt idx="0">
                  <c:v>56.512034407876442</c:v>
                </c:pt>
              </c:numCache>
            </c:numRef>
          </c:xVal>
          <c:yVal>
            <c:numRef>
              <c:f>Nuevo2!$S$87</c:f>
              <c:numCache>
                <c:formatCode>0</c:formatCode>
                <c:ptCount val="1"/>
                <c:pt idx="0">
                  <c:v>85.503640676531319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1-379B-4705-A1DD-B70DB48BAD92}"/>
            </c:ext>
          </c:extLst>
        </c:ser>
        <c:ser>
          <c:idx val="25"/>
          <c:order val="25"/>
          <c:tx>
            <c:strRef>
              <c:f>Nuevo2!$R$88</c:f>
              <c:strCache>
                <c:ptCount val="1"/>
                <c:pt idx="0">
                  <c:v>Z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3.8477619356363348E-3"/>
                  <c:y val="-2.8548365089081013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379B-4705-A1DD-B70DB48BAD92}"/>
                </c:ext>
              </c:extLst>
            </c:dLbl>
            <c:spPr>
              <a:noFill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Nuevo2!$T$88</c:f>
              <c:numCache>
                <c:formatCode>0</c:formatCode>
                <c:ptCount val="1"/>
                <c:pt idx="0">
                  <c:v>0.50270955630647984</c:v>
                </c:pt>
              </c:numCache>
            </c:numRef>
          </c:xVal>
          <c:yVal>
            <c:numRef>
              <c:f>Nuevo2!$S$88</c:f>
              <c:numCache>
                <c:formatCode>0</c:formatCode>
                <c:ptCount val="1"/>
                <c:pt idx="0">
                  <c:v>85.88079860596784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3-379B-4705-A1DD-B70DB48BA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7379208"/>
        <c:axId val="587379600"/>
      </c:scatterChart>
      <c:valAx>
        <c:axId val="587379208"/>
        <c:scaling>
          <c:orientation val="minMax"/>
          <c:max val="100"/>
        </c:scaling>
        <c:delete val="0"/>
        <c:axPos val="b"/>
        <c:majorGridlines>
          <c:spPr>
            <a:ln w="6350">
              <a:solidFill>
                <a:schemeClr val="accent1">
                  <a:lumMod val="7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587379600"/>
        <c:crosses val="autoZero"/>
        <c:crossBetween val="midCat"/>
        <c:majorUnit val="10"/>
      </c:valAx>
      <c:valAx>
        <c:axId val="587379600"/>
        <c:scaling>
          <c:orientation val="minMax"/>
        </c:scaling>
        <c:delete val="0"/>
        <c:axPos val="l"/>
        <c:majorGridlines>
          <c:spPr>
            <a:ln w="6350">
              <a:solidFill>
                <a:schemeClr val="accent1">
                  <a:lumMod val="7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587379208"/>
        <c:crosses val="autoZero"/>
        <c:crossBetween val="midCat"/>
      </c:valAx>
      <c:spPr>
        <a:solidFill>
          <a:srgbClr val="2474AA"/>
        </a:solidFill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03BA37-B7F2-416A-8653-7E30755BA820}" type="doc">
      <dgm:prSet loTypeId="urn:microsoft.com/office/officeart/2005/8/layout/chevron1" loCatId="process" qsTypeId="urn:microsoft.com/office/officeart/2005/8/quickstyle/simple5" qsCatId="simple" csTypeId="urn:microsoft.com/office/officeart/2005/8/colors/accent6_5" csCatId="accent6" phldr="1"/>
      <dgm:spPr/>
    </dgm:pt>
    <dgm:pt modelId="{FD0DD8B9-B395-42C5-A973-43E954793D63}">
      <dgm:prSet phldrT="[Text]" custT="1"/>
      <dgm:spPr/>
      <dgm:t>
        <a:bodyPr vert="vert270"/>
        <a:lstStyle/>
        <a:p>
          <a:endParaRPr lang="en-US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r>
            <a:rPr lang="en-US" sz="1400" dirty="0">
              <a:latin typeface="Segoe UI Light" panose="020B0502040204020203" pitchFamily="34" charset="0"/>
              <a:cs typeface="Segoe UI Light" panose="020B0502040204020203" pitchFamily="34" charset="0"/>
            </a:rPr>
            <a:t>Guidance</a:t>
          </a:r>
        </a:p>
      </dgm:t>
    </dgm:pt>
    <dgm:pt modelId="{AA42493E-FA41-4BD5-99B0-C2DC510C7011}" type="parTrans" cxnId="{66902583-30EB-4AFB-947F-33D9E8EA5895}">
      <dgm:prSet/>
      <dgm:spPr/>
      <dgm:t>
        <a:bodyPr/>
        <a:lstStyle/>
        <a:p>
          <a:endParaRPr lang="en-US"/>
        </a:p>
      </dgm:t>
    </dgm:pt>
    <dgm:pt modelId="{DEEF3375-FD0B-48A3-9BC4-6B59FED04C58}" type="sibTrans" cxnId="{66902583-30EB-4AFB-947F-33D9E8EA5895}">
      <dgm:prSet/>
      <dgm:spPr/>
      <dgm:t>
        <a:bodyPr/>
        <a:lstStyle/>
        <a:p>
          <a:endParaRPr lang="en-US"/>
        </a:p>
      </dgm:t>
    </dgm:pt>
    <dgm:pt modelId="{EB278524-5427-4C77-A247-FE4D753637A6}">
      <dgm:prSet phldrT="[Text]" custT="1"/>
      <dgm:spPr/>
      <dgm:t>
        <a:bodyPr vert="vert270"/>
        <a:lstStyle/>
        <a:p>
          <a:endParaRPr lang="en-US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r>
            <a:rPr lang="en-US" sz="1400" dirty="0">
              <a:latin typeface="Segoe UI Light" panose="020B0502040204020203" pitchFamily="34" charset="0"/>
              <a:cs typeface="Segoe UI Light" panose="020B0502040204020203" pitchFamily="34" charset="0"/>
            </a:rPr>
            <a:t>Appraisal</a:t>
          </a:r>
        </a:p>
      </dgm:t>
    </dgm:pt>
    <dgm:pt modelId="{CFD5EDAB-94D0-47A4-ABCA-FD3FDAC0FF39}" type="parTrans" cxnId="{EC52C494-9346-4F60-BE13-38F6D0E19B10}">
      <dgm:prSet/>
      <dgm:spPr/>
      <dgm:t>
        <a:bodyPr/>
        <a:lstStyle/>
        <a:p>
          <a:endParaRPr lang="en-US"/>
        </a:p>
      </dgm:t>
    </dgm:pt>
    <dgm:pt modelId="{58D1DBAC-008E-41C1-9E4A-97C6B1DEC031}" type="sibTrans" cxnId="{EC52C494-9346-4F60-BE13-38F6D0E19B10}">
      <dgm:prSet/>
      <dgm:spPr/>
      <dgm:t>
        <a:bodyPr/>
        <a:lstStyle/>
        <a:p>
          <a:endParaRPr lang="en-US"/>
        </a:p>
      </dgm:t>
    </dgm:pt>
    <dgm:pt modelId="{DE472D6E-B2F5-4FD3-9CD9-D7B895DBF917}">
      <dgm:prSet phldrT="[Text]" custT="1"/>
      <dgm:spPr/>
      <dgm:t>
        <a:bodyPr vert="vert270"/>
        <a:lstStyle/>
        <a:p>
          <a:pPr>
            <a:lnSpc>
              <a:spcPct val="90000"/>
            </a:lnSpc>
            <a:spcAft>
              <a:spcPct val="35000"/>
            </a:spcAft>
          </a:pPr>
          <a:endParaRPr lang="en-US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dirty="0">
              <a:latin typeface="Segoe UI Light" panose="020B0502040204020203" pitchFamily="34" charset="0"/>
              <a:cs typeface="Segoe UI Light" panose="020B0502040204020203" pitchFamily="34" charset="0"/>
            </a:rPr>
            <a:t>Independent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dirty="0">
              <a:latin typeface="Segoe UI Light" panose="020B0502040204020203" pitchFamily="34" charset="0"/>
              <a:cs typeface="Segoe UI Light" panose="020B0502040204020203" pitchFamily="34" charset="0"/>
            </a:rPr>
            <a:t>Review</a:t>
          </a:r>
        </a:p>
      </dgm:t>
    </dgm:pt>
    <dgm:pt modelId="{C6A62932-EB49-435A-A636-EF5BC512F48D}" type="parTrans" cxnId="{53148524-4D76-4792-BFC2-9C2D869CF5A3}">
      <dgm:prSet/>
      <dgm:spPr/>
      <dgm:t>
        <a:bodyPr/>
        <a:lstStyle/>
        <a:p>
          <a:endParaRPr lang="en-US"/>
        </a:p>
      </dgm:t>
    </dgm:pt>
    <dgm:pt modelId="{F828B266-4CE4-46A2-9B44-6E11C5C4B805}" type="sibTrans" cxnId="{53148524-4D76-4792-BFC2-9C2D869CF5A3}">
      <dgm:prSet/>
      <dgm:spPr/>
      <dgm:t>
        <a:bodyPr/>
        <a:lstStyle/>
        <a:p>
          <a:endParaRPr lang="en-US"/>
        </a:p>
      </dgm:t>
    </dgm:pt>
    <dgm:pt modelId="{8C6A677D-6F71-4223-9AA4-BC2890F49E5B}">
      <dgm:prSet custT="1"/>
      <dgm:spPr/>
      <dgm:t>
        <a:bodyPr vert="vert270"/>
        <a:lstStyle/>
        <a:p>
          <a:endParaRPr lang="en-US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r>
            <a:rPr lang="en-US" sz="1400" dirty="0">
              <a:latin typeface="Segoe UI Light" panose="020B0502040204020203" pitchFamily="34" charset="0"/>
              <a:cs typeface="Segoe UI Light" panose="020B0502040204020203" pitchFamily="34" charset="0"/>
            </a:rPr>
            <a:t>Selection</a:t>
          </a:r>
        </a:p>
      </dgm:t>
    </dgm:pt>
    <dgm:pt modelId="{DE122DAA-B0E6-4558-9EC3-578DF38C92E3}" type="parTrans" cxnId="{73D32A00-A1A4-4F6E-8C81-ECE840290630}">
      <dgm:prSet/>
      <dgm:spPr/>
      <dgm:t>
        <a:bodyPr/>
        <a:lstStyle/>
        <a:p>
          <a:endParaRPr lang="en-US"/>
        </a:p>
      </dgm:t>
    </dgm:pt>
    <dgm:pt modelId="{1B468C88-2BE7-4FBC-B007-883175E12DC3}" type="sibTrans" cxnId="{73D32A00-A1A4-4F6E-8C81-ECE840290630}">
      <dgm:prSet/>
      <dgm:spPr/>
      <dgm:t>
        <a:bodyPr/>
        <a:lstStyle/>
        <a:p>
          <a:endParaRPr lang="en-US"/>
        </a:p>
      </dgm:t>
    </dgm:pt>
    <dgm:pt modelId="{1490FE6A-35F0-411B-97FE-AC6042B26C69}">
      <dgm:prSet custT="1"/>
      <dgm:spPr/>
      <dgm:t>
        <a:bodyPr vert="vert270"/>
        <a:lstStyle/>
        <a:p>
          <a:endParaRPr lang="en-US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r>
            <a:rPr lang="en-US" sz="1400" dirty="0">
              <a:latin typeface="Segoe UI Light" panose="020B0502040204020203" pitchFamily="34" charset="0"/>
              <a:cs typeface="Segoe UI Light" panose="020B0502040204020203" pitchFamily="34" charset="0"/>
            </a:rPr>
            <a:t>Implementation</a:t>
          </a:r>
        </a:p>
      </dgm:t>
    </dgm:pt>
    <dgm:pt modelId="{9A4ED524-6D62-4EE3-AFB8-D58ED5157363}" type="parTrans" cxnId="{6457418E-5E73-47A9-B2FC-4779D9F7E2EE}">
      <dgm:prSet/>
      <dgm:spPr/>
      <dgm:t>
        <a:bodyPr/>
        <a:lstStyle/>
        <a:p>
          <a:endParaRPr lang="en-US"/>
        </a:p>
      </dgm:t>
    </dgm:pt>
    <dgm:pt modelId="{167183FA-51D2-4F20-8974-3931A903B3B2}" type="sibTrans" cxnId="{6457418E-5E73-47A9-B2FC-4779D9F7E2EE}">
      <dgm:prSet/>
      <dgm:spPr/>
      <dgm:t>
        <a:bodyPr/>
        <a:lstStyle/>
        <a:p>
          <a:endParaRPr lang="en-US"/>
        </a:p>
      </dgm:t>
    </dgm:pt>
    <dgm:pt modelId="{557CFD77-E1FA-4E1B-AB80-15CC019BBBE4}">
      <dgm:prSet custT="1"/>
      <dgm:spPr/>
      <dgm:t>
        <a:bodyPr vert="vert270"/>
        <a:lstStyle/>
        <a:p>
          <a:endParaRPr lang="en-US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r>
            <a:rPr lang="en-US" sz="1400" dirty="0">
              <a:latin typeface="Segoe UI Light" panose="020B0502040204020203" pitchFamily="34" charset="0"/>
              <a:cs typeface="Segoe UI Light" panose="020B0502040204020203" pitchFamily="34" charset="0"/>
            </a:rPr>
            <a:t>Adjustment</a:t>
          </a:r>
        </a:p>
      </dgm:t>
    </dgm:pt>
    <dgm:pt modelId="{3C052D59-A428-475F-8C2C-8E1F470E2C7C}" type="parTrans" cxnId="{859795EB-4685-47A7-BFFF-056FA30F81A4}">
      <dgm:prSet/>
      <dgm:spPr/>
      <dgm:t>
        <a:bodyPr/>
        <a:lstStyle/>
        <a:p>
          <a:endParaRPr lang="en-US"/>
        </a:p>
      </dgm:t>
    </dgm:pt>
    <dgm:pt modelId="{23F7793D-0672-4C35-83AD-203AAC9CA049}" type="sibTrans" cxnId="{859795EB-4685-47A7-BFFF-056FA30F81A4}">
      <dgm:prSet/>
      <dgm:spPr/>
      <dgm:t>
        <a:bodyPr/>
        <a:lstStyle/>
        <a:p>
          <a:endParaRPr lang="en-US"/>
        </a:p>
      </dgm:t>
    </dgm:pt>
    <dgm:pt modelId="{9AD024AD-6593-49E0-B0A8-75A09C3B8294}">
      <dgm:prSet custT="1"/>
      <dgm:spPr/>
      <dgm:t>
        <a:bodyPr vert="vert270"/>
        <a:lstStyle/>
        <a:p>
          <a:endParaRPr lang="en-US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r>
            <a:rPr lang="en-US" sz="1400" dirty="0">
              <a:latin typeface="Segoe UI Light" panose="020B0502040204020203" pitchFamily="34" charset="0"/>
              <a:cs typeface="Segoe UI Light" panose="020B0502040204020203" pitchFamily="34" charset="0"/>
            </a:rPr>
            <a:t>Operation</a:t>
          </a:r>
        </a:p>
      </dgm:t>
    </dgm:pt>
    <dgm:pt modelId="{29A0D93F-23BD-4211-A71A-7540D4ED856C}" type="parTrans" cxnId="{0D6A291F-6EA9-47C7-8349-2C423B1E8CA9}">
      <dgm:prSet/>
      <dgm:spPr/>
      <dgm:t>
        <a:bodyPr/>
        <a:lstStyle/>
        <a:p>
          <a:endParaRPr lang="en-US"/>
        </a:p>
      </dgm:t>
    </dgm:pt>
    <dgm:pt modelId="{B5CE1B4B-99BE-452D-94F2-959E59B8FF4E}" type="sibTrans" cxnId="{0D6A291F-6EA9-47C7-8349-2C423B1E8CA9}">
      <dgm:prSet/>
      <dgm:spPr/>
      <dgm:t>
        <a:bodyPr/>
        <a:lstStyle/>
        <a:p>
          <a:endParaRPr lang="en-US"/>
        </a:p>
      </dgm:t>
    </dgm:pt>
    <dgm:pt modelId="{7B94D242-3BF8-4313-9D07-F8810A202738}">
      <dgm:prSet custT="1"/>
      <dgm:spPr/>
      <dgm:t>
        <a:bodyPr vert="vert270"/>
        <a:lstStyle/>
        <a:p>
          <a:endParaRPr lang="en-US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r>
            <a:rPr lang="en-US" sz="1400" dirty="0">
              <a:latin typeface="Segoe UI Light" panose="020B0502040204020203" pitchFamily="34" charset="0"/>
              <a:cs typeface="Segoe UI Light" panose="020B0502040204020203" pitchFamily="34" charset="0"/>
            </a:rPr>
            <a:t>Evaluation</a:t>
          </a:r>
        </a:p>
      </dgm:t>
    </dgm:pt>
    <dgm:pt modelId="{069894F0-2226-48B3-B4E5-1DF66D9772AD}" type="parTrans" cxnId="{DECF8EE8-5883-448C-979D-F6550900CF77}">
      <dgm:prSet/>
      <dgm:spPr/>
      <dgm:t>
        <a:bodyPr/>
        <a:lstStyle/>
        <a:p>
          <a:endParaRPr lang="en-US"/>
        </a:p>
      </dgm:t>
    </dgm:pt>
    <dgm:pt modelId="{9F533D7A-0ACB-44F7-9112-62C465712F68}" type="sibTrans" cxnId="{DECF8EE8-5883-448C-979D-F6550900CF77}">
      <dgm:prSet/>
      <dgm:spPr/>
      <dgm:t>
        <a:bodyPr/>
        <a:lstStyle/>
        <a:p>
          <a:endParaRPr lang="en-US"/>
        </a:p>
      </dgm:t>
    </dgm:pt>
    <dgm:pt modelId="{8229C1B3-F2FE-43BC-B6C1-C333C751DDE4}" type="pres">
      <dgm:prSet presAssocID="{F703BA37-B7F2-416A-8653-7E30755BA820}" presName="Name0" presStyleCnt="0">
        <dgm:presLayoutVars>
          <dgm:dir/>
          <dgm:animLvl val="lvl"/>
          <dgm:resizeHandles val="exact"/>
        </dgm:presLayoutVars>
      </dgm:prSet>
      <dgm:spPr/>
    </dgm:pt>
    <dgm:pt modelId="{FB3D2B99-D819-4C4B-9D7B-18D4B0CBF910}" type="pres">
      <dgm:prSet presAssocID="{FD0DD8B9-B395-42C5-A973-43E954793D63}" presName="parTxOnly" presStyleLbl="node1" presStyleIdx="0" presStyleCnt="8" custScaleX="20364" custScaleY="84872" custLinFactNeighborX="16427" custLinFactNeighborY="0">
        <dgm:presLayoutVars>
          <dgm:chMax val="0"/>
          <dgm:chPref val="0"/>
          <dgm:bulletEnabled val="1"/>
        </dgm:presLayoutVars>
      </dgm:prSet>
      <dgm:spPr/>
    </dgm:pt>
    <dgm:pt modelId="{A70D57D6-6220-4D25-AE06-5A8360F28E0B}" type="pres">
      <dgm:prSet presAssocID="{DEEF3375-FD0B-48A3-9BC4-6B59FED04C58}" presName="parTxOnlySpace" presStyleCnt="0"/>
      <dgm:spPr/>
    </dgm:pt>
    <dgm:pt modelId="{9024C2D2-6B2F-496C-9B71-3033B0DC45A0}" type="pres">
      <dgm:prSet presAssocID="{EB278524-5427-4C77-A247-FE4D753637A6}" presName="parTxOnly" presStyleLbl="node1" presStyleIdx="1" presStyleCnt="8" custScaleX="20364" custScaleY="84872" custLinFactNeighborX="16427" custLinFactNeighborY="0">
        <dgm:presLayoutVars>
          <dgm:chMax val="0"/>
          <dgm:chPref val="0"/>
          <dgm:bulletEnabled val="1"/>
        </dgm:presLayoutVars>
      </dgm:prSet>
      <dgm:spPr/>
    </dgm:pt>
    <dgm:pt modelId="{9DC1776A-FC8A-4ADA-B53B-4A4912EAF6D7}" type="pres">
      <dgm:prSet presAssocID="{58D1DBAC-008E-41C1-9E4A-97C6B1DEC031}" presName="parTxOnlySpace" presStyleCnt="0"/>
      <dgm:spPr/>
    </dgm:pt>
    <dgm:pt modelId="{8BD0EA5D-49FD-4247-94F7-303958BBB7D6}" type="pres">
      <dgm:prSet presAssocID="{DE472D6E-B2F5-4FD3-9CD9-D7B895DBF917}" presName="parTxOnly" presStyleLbl="node1" presStyleIdx="2" presStyleCnt="8" custScaleX="20364" custScaleY="84872" custLinFactNeighborX="16427" custLinFactNeighborY="0">
        <dgm:presLayoutVars>
          <dgm:chMax val="0"/>
          <dgm:chPref val="0"/>
          <dgm:bulletEnabled val="1"/>
        </dgm:presLayoutVars>
      </dgm:prSet>
      <dgm:spPr/>
    </dgm:pt>
    <dgm:pt modelId="{F751EE25-F801-4E88-AD87-6B3003D45B85}" type="pres">
      <dgm:prSet presAssocID="{F828B266-4CE4-46A2-9B44-6E11C5C4B805}" presName="parTxOnlySpace" presStyleCnt="0"/>
      <dgm:spPr/>
    </dgm:pt>
    <dgm:pt modelId="{B51CB3EB-0DBD-42DB-869A-3F47320104BC}" type="pres">
      <dgm:prSet presAssocID="{8C6A677D-6F71-4223-9AA4-BC2890F49E5B}" presName="parTxOnly" presStyleLbl="node1" presStyleIdx="3" presStyleCnt="8" custScaleX="20364" custScaleY="84872" custLinFactNeighborX="16427" custLinFactNeighborY="0">
        <dgm:presLayoutVars>
          <dgm:chMax val="0"/>
          <dgm:chPref val="0"/>
          <dgm:bulletEnabled val="1"/>
        </dgm:presLayoutVars>
      </dgm:prSet>
      <dgm:spPr/>
    </dgm:pt>
    <dgm:pt modelId="{779B6237-6721-4166-9B34-21918EF64A8D}" type="pres">
      <dgm:prSet presAssocID="{1B468C88-2BE7-4FBC-B007-883175E12DC3}" presName="parTxOnlySpace" presStyleCnt="0"/>
      <dgm:spPr/>
    </dgm:pt>
    <dgm:pt modelId="{FA72C818-3B13-42A3-B854-8759AB302A5D}" type="pres">
      <dgm:prSet presAssocID="{1490FE6A-35F0-411B-97FE-AC6042B26C69}" presName="parTxOnly" presStyleLbl="node1" presStyleIdx="4" presStyleCnt="8" custScaleX="20364" custScaleY="84872" custLinFactNeighborX="16427" custLinFactNeighborY="0">
        <dgm:presLayoutVars>
          <dgm:chMax val="0"/>
          <dgm:chPref val="0"/>
          <dgm:bulletEnabled val="1"/>
        </dgm:presLayoutVars>
      </dgm:prSet>
      <dgm:spPr/>
    </dgm:pt>
    <dgm:pt modelId="{A2B5786B-C522-432F-9654-3AFEB3B2D945}" type="pres">
      <dgm:prSet presAssocID="{167183FA-51D2-4F20-8974-3931A903B3B2}" presName="parTxOnlySpace" presStyleCnt="0"/>
      <dgm:spPr/>
    </dgm:pt>
    <dgm:pt modelId="{549ED31D-FADC-488C-82A7-BE3D8E5B1380}" type="pres">
      <dgm:prSet presAssocID="{557CFD77-E1FA-4E1B-AB80-15CC019BBBE4}" presName="parTxOnly" presStyleLbl="node1" presStyleIdx="5" presStyleCnt="8" custScaleX="20364" custScaleY="84872" custLinFactNeighborX="16427" custLinFactNeighborY="0">
        <dgm:presLayoutVars>
          <dgm:chMax val="0"/>
          <dgm:chPref val="0"/>
          <dgm:bulletEnabled val="1"/>
        </dgm:presLayoutVars>
      </dgm:prSet>
      <dgm:spPr/>
    </dgm:pt>
    <dgm:pt modelId="{65F98243-7312-4C04-B933-C743C9A43EB1}" type="pres">
      <dgm:prSet presAssocID="{23F7793D-0672-4C35-83AD-203AAC9CA049}" presName="parTxOnlySpace" presStyleCnt="0"/>
      <dgm:spPr/>
    </dgm:pt>
    <dgm:pt modelId="{59F99AD0-E994-4339-9800-DF51F48F7210}" type="pres">
      <dgm:prSet presAssocID="{9AD024AD-6593-49E0-B0A8-75A09C3B8294}" presName="parTxOnly" presStyleLbl="node1" presStyleIdx="6" presStyleCnt="8" custScaleX="20364" custScaleY="84872" custLinFactNeighborX="16427" custLinFactNeighborY="0">
        <dgm:presLayoutVars>
          <dgm:chMax val="0"/>
          <dgm:chPref val="0"/>
          <dgm:bulletEnabled val="1"/>
        </dgm:presLayoutVars>
      </dgm:prSet>
      <dgm:spPr/>
    </dgm:pt>
    <dgm:pt modelId="{2F4621A0-F6B7-411B-BF05-E66DE2A05D8D}" type="pres">
      <dgm:prSet presAssocID="{B5CE1B4B-99BE-452D-94F2-959E59B8FF4E}" presName="parTxOnlySpace" presStyleCnt="0"/>
      <dgm:spPr/>
    </dgm:pt>
    <dgm:pt modelId="{DDB2566D-964E-4F4C-8BC4-B67D8F768556}" type="pres">
      <dgm:prSet presAssocID="{7B94D242-3BF8-4313-9D07-F8810A202738}" presName="parTxOnly" presStyleLbl="node1" presStyleIdx="7" presStyleCnt="8" custScaleX="20364" custScaleY="84872" custLinFactNeighborX="16427" custLinFactNeighborY="0">
        <dgm:presLayoutVars>
          <dgm:chMax val="0"/>
          <dgm:chPref val="0"/>
          <dgm:bulletEnabled val="1"/>
        </dgm:presLayoutVars>
      </dgm:prSet>
      <dgm:spPr/>
    </dgm:pt>
  </dgm:ptLst>
  <dgm:cxnLst>
    <dgm:cxn modelId="{73D32A00-A1A4-4F6E-8C81-ECE840290630}" srcId="{F703BA37-B7F2-416A-8653-7E30755BA820}" destId="{8C6A677D-6F71-4223-9AA4-BC2890F49E5B}" srcOrd="3" destOrd="0" parTransId="{DE122DAA-B0E6-4558-9EC3-578DF38C92E3}" sibTransId="{1B468C88-2BE7-4FBC-B007-883175E12DC3}"/>
    <dgm:cxn modelId="{7CB0170A-AF1F-4082-A1C8-127BA7F639EF}" type="presOf" srcId="{DE472D6E-B2F5-4FD3-9CD9-D7B895DBF917}" destId="{8BD0EA5D-49FD-4247-94F7-303958BBB7D6}" srcOrd="0" destOrd="0" presId="urn:microsoft.com/office/officeart/2005/8/layout/chevron1"/>
    <dgm:cxn modelId="{DE020319-551C-4E6E-88CC-BF24C872E6F8}" type="presOf" srcId="{FD0DD8B9-B395-42C5-A973-43E954793D63}" destId="{FB3D2B99-D819-4C4B-9D7B-18D4B0CBF910}" srcOrd="0" destOrd="0" presId="urn:microsoft.com/office/officeart/2005/8/layout/chevron1"/>
    <dgm:cxn modelId="{0D6A291F-6EA9-47C7-8349-2C423B1E8CA9}" srcId="{F703BA37-B7F2-416A-8653-7E30755BA820}" destId="{9AD024AD-6593-49E0-B0A8-75A09C3B8294}" srcOrd="6" destOrd="0" parTransId="{29A0D93F-23BD-4211-A71A-7540D4ED856C}" sibTransId="{B5CE1B4B-99BE-452D-94F2-959E59B8FF4E}"/>
    <dgm:cxn modelId="{53148524-4D76-4792-BFC2-9C2D869CF5A3}" srcId="{F703BA37-B7F2-416A-8653-7E30755BA820}" destId="{DE472D6E-B2F5-4FD3-9CD9-D7B895DBF917}" srcOrd="2" destOrd="0" parTransId="{C6A62932-EB49-435A-A636-EF5BC512F48D}" sibTransId="{F828B266-4CE4-46A2-9B44-6E11C5C4B805}"/>
    <dgm:cxn modelId="{E8C2D751-5330-4E51-BF03-23E6DC14E5B1}" type="presOf" srcId="{EB278524-5427-4C77-A247-FE4D753637A6}" destId="{9024C2D2-6B2F-496C-9B71-3033B0DC45A0}" srcOrd="0" destOrd="0" presId="urn:microsoft.com/office/officeart/2005/8/layout/chevron1"/>
    <dgm:cxn modelId="{66902583-30EB-4AFB-947F-33D9E8EA5895}" srcId="{F703BA37-B7F2-416A-8653-7E30755BA820}" destId="{FD0DD8B9-B395-42C5-A973-43E954793D63}" srcOrd="0" destOrd="0" parTransId="{AA42493E-FA41-4BD5-99B0-C2DC510C7011}" sibTransId="{DEEF3375-FD0B-48A3-9BC4-6B59FED04C58}"/>
    <dgm:cxn modelId="{6457418E-5E73-47A9-B2FC-4779D9F7E2EE}" srcId="{F703BA37-B7F2-416A-8653-7E30755BA820}" destId="{1490FE6A-35F0-411B-97FE-AC6042B26C69}" srcOrd="4" destOrd="0" parTransId="{9A4ED524-6D62-4EE3-AFB8-D58ED5157363}" sibTransId="{167183FA-51D2-4F20-8974-3931A903B3B2}"/>
    <dgm:cxn modelId="{EC52C494-9346-4F60-BE13-38F6D0E19B10}" srcId="{F703BA37-B7F2-416A-8653-7E30755BA820}" destId="{EB278524-5427-4C77-A247-FE4D753637A6}" srcOrd="1" destOrd="0" parTransId="{CFD5EDAB-94D0-47A4-ABCA-FD3FDAC0FF39}" sibTransId="{58D1DBAC-008E-41C1-9E4A-97C6B1DEC031}"/>
    <dgm:cxn modelId="{06F5E3B7-4490-4C5B-8ADD-20D9BD5505C1}" type="presOf" srcId="{F703BA37-B7F2-416A-8653-7E30755BA820}" destId="{8229C1B3-F2FE-43BC-B6C1-C333C751DDE4}" srcOrd="0" destOrd="0" presId="urn:microsoft.com/office/officeart/2005/8/layout/chevron1"/>
    <dgm:cxn modelId="{8372E5C7-DC36-456B-B46D-F436C7A14C41}" type="presOf" srcId="{7B94D242-3BF8-4313-9D07-F8810A202738}" destId="{DDB2566D-964E-4F4C-8BC4-B67D8F768556}" srcOrd="0" destOrd="0" presId="urn:microsoft.com/office/officeart/2005/8/layout/chevron1"/>
    <dgm:cxn modelId="{04D326CE-897B-46D7-B31E-8685C9F44C5B}" type="presOf" srcId="{9AD024AD-6593-49E0-B0A8-75A09C3B8294}" destId="{59F99AD0-E994-4339-9800-DF51F48F7210}" srcOrd="0" destOrd="0" presId="urn:microsoft.com/office/officeart/2005/8/layout/chevron1"/>
    <dgm:cxn modelId="{DECF8EE8-5883-448C-979D-F6550900CF77}" srcId="{F703BA37-B7F2-416A-8653-7E30755BA820}" destId="{7B94D242-3BF8-4313-9D07-F8810A202738}" srcOrd="7" destOrd="0" parTransId="{069894F0-2226-48B3-B4E5-1DF66D9772AD}" sibTransId="{9F533D7A-0ACB-44F7-9112-62C465712F68}"/>
    <dgm:cxn modelId="{10EE3CE9-4A60-4AF1-9D54-20DB0086FAA2}" type="presOf" srcId="{8C6A677D-6F71-4223-9AA4-BC2890F49E5B}" destId="{B51CB3EB-0DBD-42DB-869A-3F47320104BC}" srcOrd="0" destOrd="0" presId="urn:microsoft.com/office/officeart/2005/8/layout/chevron1"/>
    <dgm:cxn modelId="{859795EB-4685-47A7-BFFF-056FA30F81A4}" srcId="{F703BA37-B7F2-416A-8653-7E30755BA820}" destId="{557CFD77-E1FA-4E1B-AB80-15CC019BBBE4}" srcOrd="5" destOrd="0" parTransId="{3C052D59-A428-475F-8C2C-8E1F470E2C7C}" sibTransId="{23F7793D-0672-4C35-83AD-203AAC9CA049}"/>
    <dgm:cxn modelId="{160EFCFC-6F0E-481A-B2D2-9B336AEAF55E}" type="presOf" srcId="{1490FE6A-35F0-411B-97FE-AC6042B26C69}" destId="{FA72C818-3B13-42A3-B854-8759AB302A5D}" srcOrd="0" destOrd="0" presId="urn:microsoft.com/office/officeart/2005/8/layout/chevron1"/>
    <dgm:cxn modelId="{F6E1CEFF-A7F6-45B5-BBEE-AFE28C6E0040}" type="presOf" srcId="{557CFD77-E1FA-4E1B-AB80-15CC019BBBE4}" destId="{549ED31D-FADC-488C-82A7-BE3D8E5B1380}" srcOrd="0" destOrd="0" presId="urn:microsoft.com/office/officeart/2005/8/layout/chevron1"/>
    <dgm:cxn modelId="{1FC662C4-F83B-4ACC-864C-965C752D7F82}" type="presParOf" srcId="{8229C1B3-F2FE-43BC-B6C1-C333C751DDE4}" destId="{FB3D2B99-D819-4C4B-9D7B-18D4B0CBF910}" srcOrd="0" destOrd="0" presId="urn:microsoft.com/office/officeart/2005/8/layout/chevron1"/>
    <dgm:cxn modelId="{AA568ED4-8162-48AE-977A-2F374BB5A871}" type="presParOf" srcId="{8229C1B3-F2FE-43BC-B6C1-C333C751DDE4}" destId="{A70D57D6-6220-4D25-AE06-5A8360F28E0B}" srcOrd="1" destOrd="0" presId="urn:microsoft.com/office/officeart/2005/8/layout/chevron1"/>
    <dgm:cxn modelId="{CDE5AD86-EDFF-475C-B929-2609E0133A73}" type="presParOf" srcId="{8229C1B3-F2FE-43BC-B6C1-C333C751DDE4}" destId="{9024C2D2-6B2F-496C-9B71-3033B0DC45A0}" srcOrd="2" destOrd="0" presId="urn:microsoft.com/office/officeart/2005/8/layout/chevron1"/>
    <dgm:cxn modelId="{2DB0AB7B-81DD-4424-B3E1-5A7606E28769}" type="presParOf" srcId="{8229C1B3-F2FE-43BC-B6C1-C333C751DDE4}" destId="{9DC1776A-FC8A-4ADA-B53B-4A4912EAF6D7}" srcOrd="3" destOrd="0" presId="urn:microsoft.com/office/officeart/2005/8/layout/chevron1"/>
    <dgm:cxn modelId="{AB2EC650-D86B-4735-B7E1-6C23384F0B1B}" type="presParOf" srcId="{8229C1B3-F2FE-43BC-B6C1-C333C751DDE4}" destId="{8BD0EA5D-49FD-4247-94F7-303958BBB7D6}" srcOrd="4" destOrd="0" presId="urn:microsoft.com/office/officeart/2005/8/layout/chevron1"/>
    <dgm:cxn modelId="{CC0646F7-9405-444D-9D57-B5378797B17A}" type="presParOf" srcId="{8229C1B3-F2FE-43BC-B6C1-C333C751DDE4}" destId="{F751EE25-F801-4E88-AD87-6B3003D45B85}" srcOrd="5" destOrd="0" presId="urn:microsoft.com/office/officeart/2005/8/layout/chevron1"/>
    <dgm:cxn modelId="{550491D8-FDCB-4766-9179-C7600B8D401A}" type="presParOf" srcId="{8229C1B3-F2FE-43BC-B6C1-C333C751DDE4}" destId="{B51CB3EB-0DBD-42DB-869A-3F47320104BC}" srcOrd="6" destOrd="0" presId="urn:microsoft.com/office/officeart/2005/8/layout/chevron1"/>
    <dgm:cxn modelId="{58BD6AC8-2D18-48DC-94FB-660DC8EA5677}" type="presParOf" srcId="{8229C1B3-F2FE-43BC-B6C1-C333C751DDE4}" destId="{779B6237-6721-4166-9B34-21918EF64A8D}" srcOrd="7" destOrd="0" presId="urn:microsoft.com/office/officeart/2005/8/layout/chevron1"/>
    <dgm:cxn modelId="{317C6E83-1366-421D-B98F-E6C82BADFA35}" type="presParOf" srcId="{8229C1B3-F2FE-43BC-B6C1-C333C751DDE4}" destId="{FA72C818-3B13-42A3-B854-8759AB302A5D}" srcOrd="8" destOrd="0" presId="urn:microsoft.com/office/officeart/2005/8/layout/chevron1"/>
    <dgm:cxn modelId="{E1A57960-4184-4FF5-BAD7-292EEE489744}" type="presParOf" srcId="{8229C1B3-F2FE-43BC-B6C1-C333C751DDE4}" destId="{A2B5786B-C522-432F-9654-3AFEB3B2D945}" srcOrd="9" destOrd="0" presId="urn:microsoft.com/office/officeart/2005/8/layout/chevron1"/>
    <dgm:cxn modelId="{61596C5E-B67D-468F-9D8F-BFDC417F8F40}" type="presParOf" srcId="{8229C1B3-F2FE-43BC-B6C1-C333C751DDE4}" destId="{549ED31D-FADC-488C-82A7-BE3D8E5B1380}" srcOrd="10" destOrd="0" presId="urn:microsoft.com/office/officeart/2005/8/layout/chevron1"/>
    <dgm:cxn modelId="{D61051C2-7E15-4EB1-825E-C539FF157D61}" type="presParOf" srcId="{8229C1B3-F2FE-43BC-B6C1-C333C751DDE4}" destId="{65F98243-7312-4C04-B933-C743C9A43EB1}" srcOrd="11" destOrd="0" presId="urn:microsoft.com/office/officeart/2005/8/layout/chevron1"/>
    <dgm:cxn modelId="{C8D6854F-7F8C-4F67-AF36-AC9F686F6BC7}" type="presParOf" srcId="{8229C1B3-F2FE-43BC-B6C1-C333C751DDE4}" destId="{59F99AD0-E994-4339-9800-DF51F48F7210}" srcOrd="12" destOrd="0" presId="urn:microsoft.com/office/officeart/2005/8/layout/chevron1"/>
    <dgm:cxn modelId="{6B353781-DC5D-4AE6-8300-3DB53E4F701F}" type="presParOf" srcId="{8229C1B3-F2FE-43BC-B6C1-C333C751DDE4}" destId="{2F4621A0-F6B7-411B-BF05-E66DE2A05D8D}" srcOrd="13" destOrd="0" presId="urn:microsoft.com/office/officeart/2005/8/layout/chevron1"/>
    <dgm:cxn modelId="{F3148407-F2FB-454E-9DC7-BD8C9F7336A6}" type="presParOf" srcId="{8229C1B3-F2FE-43BC-B6C1-C333C751DDE4}" destId="{DDB2566D-964E-4F4C-8BC4-B67D8F768556}" srcOrd="14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D2B99-D819-4C4B-9D7B-18D4B0CBF910}">
      <dsp:nvSpPr>
        <dsp:cNvPr id="0" name=""/>
        <dsp:cNvSpPr/>
      </dsp:nvSpPr>
      <dsp:spPr>
        <a:xfrm>
          <a:off x="396202" y="574844"/>
          <a:ext cx="1555567" cy="2593285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Guidance</a:t>
          </a:r>
        </a:p>
      </dsp:txBody>
      <dsp:txXfrm>
        <a:off x="396202" y="574844"/>
        <a:ext cx="1555567" cy="2593285"/>
      </dsp:txXfrm>
    </dsp:sp>
    <dsp:sp modelId="{9024C2D2-6B2F-496C-9B71-3033B0DC45A0}">
      <dsp:nvSpPr>
        <dsp:cNvPr id="0" name=""/>
        <dsp:cNvSpPr/>
      </dsp:nvSpPr>
      <dsp:spPr>
        <a:xfrm>
          <a:off x="1187888" y="574844"/>
          <a:ext cx="1555567" cy="2593285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5714"/>
                <a:tint val="94000"/>
                <a:satMod val="105000"/>
                <a:lumMod val="102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5714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Appraisal</a:t>
          </a:r>
        </a:p>
      </dsp:txBody>
      <dsp:txXfrm>
        <a:off x="1187888" y="574844"/>
        <a:ext cx="1555567" cy="2593285"/>
      </dsp:txXfrm>
    </dsp:sp>
    <dsp:sp modelId="{8BD0EA5D-49FD-4247-94F7-303958BBB7D6}">
      <dsp:nvSpPr>
        <dsp:cNvPr id="0" name=""/>
        <dsp:cNvSpPr/>
      </dsp:nvSpPr>
      <dsp:spPr>
        <a:xfrm>
          <a:off x="1979575" y="574844"/>
          <a:ext cx="1555567" cy="2593285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1429"/>
                <a:tint val="94000"/>
                <a:satMod val="105000"/>
                <a:lumMod val="102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1429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Independent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Review</a:t>
          </a:r>
        </a:p>
      </dsp:txBody>
      <dsp:txXfrm>
        <a:off x="1979575" y="574844"/>
        <a:ext cx="1555567" cy="2593285"/>
      </dsp:txXfrm>
    </dsp:sp>
    <dsp:sp modelId="{B51CB3EB-0DBD-42DB-869A-3F47320104BC}">
      <dsp:nvSpPr>
        <dsp:cNvPr id="0" name=""/>
        <dsp:cNvSpPr/>
      </dsp:nvSpPr>
      <dsp:spPr>
        <a:xfrm>
          <a:off x="2771262" y="574844"/>
          <a:ext cx="1555567" cy="2593285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7143"/>
                <a:tint val="94000"/>
                <a:satMod val="105000"/>
                <a:lumMod val="102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7143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Selection</a:t>
          </a:r>
        </a:p>
      </dsp:txBody>
      <dsp:txXfrm>
        <a:off x="2771262" y="574844"/>
        <a:ext cx="1555567" cy="2593285"/>
      </dsp:txXfrm>
    </dsp:sp>
    <dsp:sp modelId="{FA72C818-3B13-42A3-B854-8759AB302A5D}">
      <dsp:nvSpPr>
        <dsp:cNvPr id="0" name=""/>
        <dsp:cNvSpPr/>
      </dsp:nvSpPr>
      <dsp:spPr>
        <a:xfrm>
          <a:off x="3562948" y="574844"/>
          <a:ext cx="1555567" cy="2593285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2857"/>
                <a:tint val="94000"/>
                <a:satMod val="105000"/>
                <a:lumMod val="102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2857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Implementation</a:t>
          </a:r>
        </a:p>
      </dsp:txBody>
      <dsp:txXfrm>
        <a:off x="3562948" y="574844"/>
        <a:ext cx="1555567" cy="2593285"/>
      </dsp:txXfrm>
    </dsp:sp>
    <dsp:sp modelId="{549ED31D-FADC-488C-82A7-BE3D8E5B1380}">
      <dsp:nvSpPr>
        <dsp:cNvPr id="0" name=""/>
        <dsp:cNvSpPr/>
      </dsp:nvSpPr>
      <dsp:spPr>
        <a:xfrm>
          <a:off x="4354635" y="574844"/>
          <a:ext cx="1555567" cy="2593285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8571"/>
                <a:tint val="94000"/>
                <a:satMod val="105000"/>
                <a:lumMod val="102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8571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Adjustment</a:t>
          </a:r>
        </a:p>
      </dsp:txBody>
      <dsp:txXfrm>
        <a:off x="4354635" y="574844"/>
        <a:ext cx="1555567" cy="2593285"/>
      </dsp:txXfrm>
    </dsp:sp>
    <dsp:sp modelId="{59F99AD0-E994-4339-9800-DF51F48F7210}">
      <dsp:nvSpPr>
        <dsp:cNvPr id="0" name=""/>
        <dsp:cNvSpPr/>
      </dsp:nvSpPr>
      <dsp:spPr>
        <a:xfrm>
          <a:off x="5146321" y="574844"/>
          <a:ext cx="1555567" cy="2593285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4286"/>
                <a:tint val="94000"/>
                <a:satMod val="105000"/>
                <a:lumMod val="102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4286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Operation</a:t>
          </a:r>
        </a:p>
      </dsp:txBody>
      <dsp:txXfrm>
        <a:off x="5146321" y="574844"/>
        <a:ext cx="1555567" cy="2593285"/>
      </dsp:txXfrm>
    </dsp:sp>
    <dsp:sp modelId="{DDB2566D-964E-4F4C-8BC4-B67D8F768556}">
      <dsp:nvSpPr>
        <dsp:cNvPr id="0" name=""/>
        <dsp:cNvSpPr/>
      </dsp:nvSpPr>
      <dsp:spPr>
        <a:xfrm>
          <a:off x="5938008" y="574844"/>
          <a:ext cx="1555567" cy="2593285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94000"/>
                <a:satMod val="105000"/>
                <a:lumMod val="102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Evaluation</a:t>
          </a:r>
        </a:p>
      </dsp:txBody>
      <dsp:txXfrm>
        <a:off x="5938008" y="574844"/>
        <a:ext cx="1555567" cy="2593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72884-2D0E-4A3E-A7C1-304E9071E94E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22FB6-484D-4963-8D61-40ED8C146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0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22FB6-484D-4963-8D61-40ED8C1464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4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1733B1A-1555-4D5D-BD5F-145C24DF04EF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0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9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22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791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00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63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1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4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0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8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5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6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1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5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2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1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7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33B1A-1555-4D5D-BD5F-145C24DF04EF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EEB4B-2B54-44C1-9437-552FC102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57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C8C20-8B1D-446C-BA6D-2420B3391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8539" y="723987"/>
            <a:ext cx="8791575" cy="23876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Infrastructure Prioritization Framework:</a:t>
            </a:r>
            <a:br>
              <a:rPr lang="en-US" sz="3200" b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3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 tool to support the infrastructure planning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08C4FE-6375-4137-954E-3509E052D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2186" y="3950880"/>
            <a:ext cx="8791575" cy="24054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Darwin Marcelo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Sr. Infrastructure economist, 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Infrastructure, PPPs and Guarantees Group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World Bank </a:t>
            </a: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March 2019</a:t>
            </a:r>
          </a:p>
          <a:p>
            <a:endParaRPr lang="en-US" sz="1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1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3FBF094-2180-4F7D-969D-4110513FE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6409D79-6496-4F46-8A46-AFC26E62899D}"/>
              </a:ext>
            </a:extLst>
          </p:cNvPr>
          <p:cNvSpPr txBox="1">
            <a:spLocks/>
          </p:cNvSpPr>
          <p:nvPr/>
        </p:nvSpPr>
        <p:spPr>
          <a:xfrm>
            <a:off x="1415446" y="1368067"/>
            <a:ext cx="6313111" cy="26564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SG" sz="2475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8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D924908-29BB-4BC5-8861-0609A24FF256}"/>
              </a:ext>
            </a:extLst>
          </p:cNvPr>
          <p:cNvSpPr/>
          <p:nvPr/>
        </p:nvSpPr>
        <p:spPr>
          <a:xfrm>
            <a:off x="1140003" y="3461006"/>
            <a:ext cx="1428392" cy="714196"/>
          </a:xfrm>
          <a:prstGeom prst="roundRect">
            <a:avLst>
              <a:gd name="adj" fmla="val 10000"/>
            </a:avLst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Vietnam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D89C53F-58F1-40E6-A694-0473A9B5F5B9}"/>
              </a:ext>
            </a:extLst>
          </p:cNvPr>
          <p:cNvGrpSpPr/>
          <p:nvPr/>
        </p:nvGrpSpPr>
        <p:grpSpPr>
          <a:xfrm>
            <a:off x="1240433" y="3890554"/>
            <a:ext cx="1589164" cy="2193448"/>
            <a:chOff x="54240" y="1551160"/>
            <a:chExt cx="1428392" cy="1428392"/>
          </a:xfrm>
          <a:solidFill>
            <a:srgbClr val="4F81BD">
              <a:lumMod val="20000"/>
              <a:lumOff val="80000"/>
            </a:srgbClr>
          </a:solidFill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4653316-F0F7-49DB-81AB-75D0C35F63B0}"/>
                </a:ext>
              </a:extLst>
            </p:cNvPr>
            <p:cNvSpPr/>
            <p:nvPr/>
          </p:nvSpPr>
          <p:spPr>
            <a:xfrm>
              <a:off x="54240" y="1551160"/>
              <a:ext cx="1428392" cy="1428392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32" name="Rectangle: Rounded Corners 4">
              <a:extLst>
                <a:ext uri="{FF2B5EF4-FFF2-40B4-BE49-F238E27FC236}">
                  <a16:creationId xmlns:a16="http://schemas.microsoft.com/office/drawing/2014/main" id="{3A29E4F7-8664-403C-82FE-A115E1AFCF8C}"/>
                </a:ext>
              </a:extLst>
            </p:cNvPr>
            <p:cNvSpPr txBox="1"/>
            <p:nvPr/>
          </p:nvSpPr>
          <p:spPr>
            <a:xfrm>
              <a:off x="96076" y="1592996"/>
              <a:ext cx="1344720" cy="134472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Two-stages process</a:t>
              </a:r>
            </a:p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All qualitative criteria transformed into quantitative scales</a:t>
              </a:r>
            </a:p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PCA-based criteria’s weights</a:t>
              </a:r>
            </a:p>
            <a:p>
              <a:pPr marL="0" marR="0" lvl="0" indent="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28600" marR="0" lvl="1" indent="-22860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28600" marR="0" lvl="1" indent="-22860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0789D43-12D9-486E-9BBE-E1D20062FFF7}"/>
              </a:ext>
            </a:extLst>
          </p:cNvPr>
          <p:cNvSpPr/>
          <p:nvPr/>
        </p:nvSpPr>
        <p:spPr>
          <a:xfrm>
            <a:off x="2829597" y="3075036"/>
            <a:ext cx="1428392" cy="714196"/>
          </a:xfrm>
          <a:prstGeom prst="roundRect">
            <a:avLst>
              <a:gd name="adj" fmla="val 10000"/>
            </a:avLst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Panama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4350660-E14A-439A-9555-40D1A11FB5A0}"/>
              </a:ext>
            </a:extLst>
          </p:cNvPr>
          <p:cNvGrpSpPr/>
          <p:nvPr/>
        </p:nvGrpSpPr>
        <p:grpSpPr>
          <a:xfrm>
            <a:off x="2930027" y="3504584"/>
            <a:ext cx="1589164" cy="2193448"/>
            <a:chOff x="54240" y="1551160"/>
            <a:chExt cx="1428392" cy="1428392"/>
          </a:xfrm>
          <a:solidFill>
            <a:srgbClr val="4F81BD">
              <a:lumMod val="20000"/>
              <a:lumOff val="80000"/>
            </a:srgbClr>
          </a:solidFill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11A4A1DA-10D8-4A63-99B8-9B8A44B34DBB}"/>
                </a:ext>
              </a:extLst>
            </p:cNvPr>
            <p:cNvSpPr/>
            <p:nvPr/>
          </p:nvSpPr>
          <p:spPr>
            <a:xfrm>
              <a:off x="54240" y="1551160"/>
              <a:ext cx="1428392" cy="1428392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36" name="Rectangle: Rounded Corners 4">
              <a:extLst>
                <a:ext uri="{FF2B5EF4-FFF2-40B4-BE49-F238E27FC236}">
                  <a16:creationId xmlns:a16="http://schemas.microsoft.com/office/drawing/2014/main" id="{6DE69A33-1AA8-467C-820F-89B3DD75776E}"/>
                </a:ext>
              </a:extLst>
            </p:cNvPr>
            <p:cNvSpPr txBox="1"/>
            <p:nvPr/>
          </p:nvSpPr>
          <p:spPr>
            <a:xfrm>
              <a:off x="96076" y="1592996"/>
              <a:ext cx="1344720" cy="134472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only one stage in a five-steps systematic process</a:t>
              </a:r>
            </a:p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Sensitivity analysis on weights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28600" marR="0" lvl="1" indent="-22860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28600" marR="0" lvl="1" indent="-22860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824F1D4-81B7-49CC-AF54-AFB3981AE8B9}"/>
              </a:ext>
            </a:extLst>
          </p:cNvPr>
          <p:cNvSpPr/>
          <p:nvPr/>
        </p:nvSpPr>
        <p:spPr>
          <a:xfrm>
            <a:off x="4519191" y="2790388"/>
            <a:ext cx="1428392" cy="714196"/>
          </a:xfrm>
          <a:prstGeom prst="roundRect">
            <a:avLst>
              <a:gd name="adj" fmla="val 10000"/>
            </a:avLst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Argentina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1B169F3-A3DA-4174-BC58-62F50FF622A9}"/>
              </a:ext>
            </a:extLst>
          </p:cNvPr>
          <p:cNvGrpSpPr/>
          <p:nvPr/>
        </p:nvGrpSpPr>
        <p:grpSpPr>
          <a:xfrm>
            <a:off x="4619621" y="3219936"/>
            <a:ext cx="1589164" cy="2193448"/>
            <a:chOff x="54240" y="1551160"/>
            <a:chExt cx="1428392" cy="1428392"/>
          </a:xfrm>
          <a:solidFill>
            <a:srgbClr val="4F81BD">
              <a:lumMod val="20000"/>
              <a:lumOff val="80000"/>
            </a:srgbClr>
          </a:solidFill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6156210A-B001-4898-80CC-F90F25052866}"/>
                </a:ext>
              </a:extLst>
            </p:cNvPr>
            <p:cNvSpPr/>
            <p:nvPr/>
          </p:nvSpPr>
          <p:spPr>
            <a:xfrm>
              <a:off x="54240" y="1551160"/>
              <a:ext cx="1428392" cy="1428392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40" name="Rectangle: Rounded Corners 4">
              <a:extLst>
                <a:ext uri="{FF2B5EF4-FFF2-40B4-BE49-F238E27FC236}">
                  <a16:creationId xmlns:a16="http://schemas.microsoft.com/office/drawing/2014/main" id="{C4DE081F-3996-440E-BC67-6C3EDC50BD0E}"/>
                </a:ext>
              </a:extLst>
            </p:cNvPr>
            <p:cNvSpPr txBox="1"/>
            <p:nvPr/>
          </p:nvSpPr>
          <p:spPr>
            <a:xfrm>
              <a:off x="96076" y="1592996"/>
              <a:ext cx="1344720" cy="134472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Qualitative data untransformed</a:t>
              </a:r>
            </a:p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Novel constrained PCA (CPCA) approach</a:t>
              </a:r>
            </a:p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Measure of efficiency to compare weighting scenarios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28600" marR="0" lvl="1" indent="-22860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28600" marR="0" lvl="1" indent="-22860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BC3F248-C2A6-4FF8-8EC0-6CEA53B48B6A}"/>
              </a:ext>
            </a:extLst>
          </p:cNvPr>
          <p:cNvSpPr/>
          <p:nvPr/>
        </p:nvSpPr>
        <p:spPr>
          <a:xfrm>
            <a:off x="6208785" y="2471669"/>
            <a:ext cx="1428392" cy="714196"/>
          </a:xfrm>
          <a:prstGeom prst="roundRect">
            <a:avLst>
              <a:gd name="adj" fmla="val 10000"/>
            </a:avLst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Sri Lanka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70F9E95-596A-43DD-9FA0-4A7896691465}"/>
              </a:ext>
            </a:extLst>
          </p:cNvPr>
          <p:cNvGrpSpPr/>
          <p:nvPr/>
        </p:nvGrpSpPr>
        <p:grpSpPr>
          <a:xfrm>
            <a:off x="6309215" y="2901217"/>
            <a:ext cx="1589164" cy="2193448"/>
            <a:chOff x="54240" y="1551160"/>
            <a:chExt cx="1428392" cy="1428392"/>
          </a:xfrm>
          <a:solidFill>
            <a:srgbClr val="4F81BD">
              <a:lumMod val="20000"/>
              <a:lumOff val="80000"/>
            </a:srgbClr>
          </a:solidFill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4AD39191-FBB4-433E-990B-552166152892}"/>
                </a:ext>
              </a:extLst>
            </p:cNvPr>
            <p:cNvSpPr/>
            <p:nvPr/>
          </p:nvSpPr>
          <p:spPr>
            <a:xfrm>
              <a:off x="54240" y="1551160"/>
              <a:ext cx="1428392" cy="1428392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44" name="Rectangle: Rounded Corners 4">
              <a:extLst>
                <a:ext uri="{FF2B5EF4-FFF2-40B4-BE49-F238E27FC236}">
                  <a16:creationId xmlns:a16="http://schemas.microsoft.com/office/drawing/2014/main" id="{E1083135-12DB-4CF3-9BBC-065610750FCE}"/>
                </a:ext>
              </a:extLst>
            </p:cNvPr>
            <p:cNvSpPr txBox="1"/>
            <p:nvPr/>
          </p:nvSpPr>
          <p:spPr>
            <a:xfrm>
              <a:off x="96076" y="1592996"/>
              <a:ext cx="1344720" cy="134472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Additional scenario based on pre-ordered criteria weights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28600" marR="0" lvl="1" indent="-22860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28600" marR="0" lvl="1" indent="-22860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21DA526-2172-43FC-9FAF-34EAB695B971}"/>
              </a:ext>
            </a:extLst>
          </p:cNvPr>
          <p:cNvSpPr/>
          <p:nvPr/>
        </p:nvSpPr>
        <p:spPr>
          <a:xfrm>
            <a:off x="7898379" y="2173628"/>
            <a:ext cx="1428392" cy="714196"/>
          </a:xfrm>
          <a:prstGeom prst="roundRect">
            <a:avLst>
              <a:gd name="adj" fmla="val 10000"/>
            </a:avLst>
          </a:prstGeom>
          <a:solidFill>
            <a:srgbClr val="8064A2">
              <a:lumMod val="60000"/>
              <a:lumOff val="4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Chile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88EC4F7-E87A-458C-972B-48642638FCF0}"/>
              </a:ext>
            </a:extLst>
          </p:cNvPr>
          <p:cNvGrpSpPr/>
          <p:nvPr/>
        </p:nvGrpSpPr>
        <p:grpSpPr>
          <a:xfrm>
            <a:off x="7998809" y="2603176"/>
            <a:ext cx="1589164" cy="2193448"/>
            <a:chOff x="54240" y="1551160"/>
            <a:chExt cx="1428392" cy="1428392"/>
          </a:xfrm>
          <a:solidFill>
            <a:srgbClr val="4F81BD">
              <a:lumMod val="20000"/>
              <a:lumOff val="80000"/>
            </a:srgbClr>
          </a:solidFill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94894103-79DC-49A1-9212-29B4A02BCACD}"/>
                </a:ext>
              </a:extLst>
            </p:cNvPr>
            <p:cNvSpPr/>
            <p:nvPr/>
          </p:nvSpPr>
          <p:spPr>
            <a:xfrm>
              <a:off x="54240" y="1551160"/>
              <a:ext cx="1428392" cy="1428392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48" name="Rectangle: Rounded Corners 4">
              <a:extLst>
                <a:ext uri="{FF2B5EF4-FFF2-40B4-BE49-F238E27FC236}">
                  <a16:creationId xmlns:a16="http://schemas.microsoft.com/office/drawing/2014/main" id="{BA29FFED-6935-4DDD-A97B-2895D272540C}"/>
                </a:ext>
              </a:extLst>
            </p:cNvPr>
            <p:cNvSpPr txBox="1"/>
            <p:nvPr/>
          </p:nvSpPr>
          <p:spPr>
            <a:xfrm>
              <a:off x="96076" y="1592996"/>
              <a:ext cx="1344720" cy="134472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Comparison with CBA-based system to assess IPF suitability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28600" marR="0" lvl="1" indent="-22860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28600" marR="0" lvl="1" indent="-22860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9" name="Shape 48">
            <a:extLst>
              <a:ext uri="{FF2B5EF4-FFF2-40B4-BE49-F238E27FC236}">
                <a16:creationId xmlns:a16="http://schemas.microsoft.com/office/drawing/2014/main" id="{9561246A-FE64-477E-8E18-9447CCF84387}"/>
              </a:ext>
            </a:extLst>
          </p:cNvPr>
          <p:cNvSpPr/>
          <p:nvPr/>
        </p:nvSpPr>
        <p:spPr>
          <a:xfrm>
            <a:off x="1650841" y="492792"/>
            <a:ext cx="9187155" cy="2556199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4F81BD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80B0E71-4EFB-406B-AC93-DD7FFAD5A2A6}"/>
              </a:ext>
            </a:extLst>
          </p:cNvPr>
          <p:cNvSpPr txBox="1">
            <a:spLocks/>
          </p:cNvSpPr>
          <p:nvPr/>
        </p:nvSpPr>
        <p:spPr>
          <a:xfrm>
            <a:off x="1141413" y="-1358"/>
            <a:ext cx="9905998" cy="1011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IPF Evolution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9DEB48AE-E819-4AC1-9E11-22A003A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/>
              <a:t>10</a:t>
            </a:fld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4D1A4ED-609E-4126-87F1-2171D25E336F}"/>
              </a:ext>
            </a:extLst>
          </p:cNvPr>
          <p:cNvSpPr/>
          <p:nvPr/>
        </p:nvSpPr>
        <p:spPr>
          <a:xfrm>
            <a:off x="9628080" y="1888980"/>
            <a:ext cx="1428392" cy="714196"/>
          </a:xfrm>
          <a:prstGeom prst="roundRect">
            <a:avLst>
              <a:gd name="adj" fmla="val 1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Belarus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E1D546E-DDC2-4C8E-9190-5507D23DEA6E}"/>
              </a:ext>
            </a:extLst>
          </p:cNvPr>
          <p:cNvSpPr/>
          <p:nvPr/>
        </p:nvSpPr>
        <p:spPr>
          <a:xfrm>
            <a:off x="9802630" y="2332276"/>
            <a:ext cx="1589164" cy="2193448"/>
          </a:xfrm>
          <a:prstGeom prst="roundRect">
            <a:avLst>
              <a:gd name="adj" fmla="val 10000"/>
            </a:avLst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pPr marL="285750" lvl="0" indent="-2857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endParaRPr lang="en-US" sz="1200" kern="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lvl="0" indent="-2857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endParaRPr lang="en-US" sz="1200" kern="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lvl="0" indent="-2857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en-US" sz="1200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Launching of the IPF Excel Add-In that automates the analytical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4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7" grpId="0" animBg="1"/>
      <p:bldP spid="41" grpId="0" animBg="1"/>
      <p:bldP spid="45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FB9F99-BAB3-4490-8FD5-C6A0A3063DC0}"/>
              </a:ext>
            </a:extLst>
          </p:cNvPr>
          <p:cNvSpPr txBox="1">
            <a:spLocks/>
          </p:cNvSpPr>
          <p:nvPr/>
        </p:nvSpPr>
        <p:spPr>
          <a:xfrm>
            <a:off x="2338539" y="2027269"/>
            <a:ext cx="8791575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infrastructure planning cycle and implementation of the IPF</a:t>
            </a:r>
          </a:p>
        </p:txBody>
      </p:sp>
    </p:spTree>
    <p:extLst>
      <p:ext uri="{BB962C8B-B14F-4D97-AF65-F5344CB8AC3E}">
        <p14:creationId xmlns:p14="http://schemas.microsoft.com/office/powerpoint/2010/main" val="3439973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551BC5E0-DF3D-4752-8B95-DCE19B2C7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893" y="1536252"/>
            <a:ext cx="1585203" cy="1225296"/>
          </a:xfrm>
          <a:prstGeom prst="homePlate">
            <a:avLst>
              <a:gd name="adj" fmla="val 30073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>
                <a:latin typeface="Segoe UI Light" panose="020B0502040204020203" pitchFamily="34" charset="0"/>
                <a:cs typeface="Segoe UI Light" panose="020B0502040204020203" pitchFamily="34" charset="0"/>
              </a:rPr>
              <a:t>National/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Regional/Sector/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Investment Plan</a:t>
            </a:r>
            <a:endParaRPr lang="en-US" altLang="en-US" sz="13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8B1FA897-75A6-48C1-AFC7-840007819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4941" y="1538307"/>
            <a:ext cx="1799277" cy="1221187"/>
          </a:xfrm>
          <a:prstGeom prst="chevron">
            <a:avLst>
              <a:gd name="adj" fmla="val 3079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Investment Needs</a:t>
            </a:r>
            <a:endParaRPr lang="en-US" altLang="en-US" sz="14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8572711F-97CC-4BA7-93D3-14EBF270C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9063" y="1538307"/>
            <a:ext cx="1799277" cy="1221187"/>
          </a:xfrm>
          <a:prstGeom prst="chevron">
            <a:avLst>
              <a:gd name="adj" fmla="val 3079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Phase 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Project Preparation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974CE805-E1CB-4ABD-96B4-522E13B5F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3185" y="1538307"/>
            <a:ext cx="2009181" cy="1221187"/>
          </a:xfrm>
          <a:prstGeom prst="chevron">
            <a:avLst>
              <a:gd name="adj" fmla="val 3079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Phase II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Information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Consolidation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67882485-D949-4F9D-BB70-F64BB28FE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211" y="1534911"/>
            <a:ext cx="2183733" cy="1227979"/>
          </a:xfrm>
          <a:prstGeom prst="chevron">
            <a:avLst>
              <a:gd name="adj" fmla="val 3079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Phase III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Project Screening and Prioritization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CCC38D9F-38B2-45AB-983E-6B63239BC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5787" y="1534911"/>
            <a:ext cx="2009183" cy="1227979"/>
          </a:xfrm>
          <a:prstGeom prst="chevron">
            <a:avLst>
              <a:gd name="adj" fmla="val 3079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0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Phase IV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Maximizing Finance for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Development</a:t>
            </a:r>
          </a:p>
        </p:txBody>
      </p: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978B0BD5-0FCF-469B-AE86-63C1EB5F3C92}"/>
              </a:ext>
            </a:extLst>
          </p:cNvPr>
          <p:cNvSpPr/>
          <p:nvPr/>
        </p:nvSpPr>
        <p:spPr bwMode="auto">
          <a:xfrm>
            <a:off x="4239261" y="3300873"/>
            <a:ext cx="1315680" cy="1353312"/>
          </a:xfrm>
          <a:prstGeom prst="borderCallout2">
            <a:avLst>
              <a:gd name="adj1" fmla="val 1"/>
              <a:gd name="adj2" fmla="val 47323"/>
              <a:gd name="adj3" fmla="val -199"/>
              <a:gd name="adj4" fmla="val 50211"/>
              <a:gd name="adj5" fmla="val -40097"/>
              <a:gd name="adj6" fmla="val 5010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115880" indent="-11588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tabLst>
                <a:tab pos="1143000" algn="l"/>
              </a:tabLst>
            </a:pPr>
            <a:r>
              <a:rPr 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Identification of minimally relevant criteria</a:t>
            </a:r>
          </a:p>
          <a:p>
            <a:pPr marL="115880" indent="-11588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tabLst>
                <a:tab pos="1143000" algn="l"/>
              </a:tabLst>
            </a:pPr>
            <a:r>
              <a:rPr 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Template for project</a:t>
            </a:r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applications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3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Callout: Bent Line 10">
            <a:extLst>
              <a:ext uri="{FF2B5EF4-FFF2-40B4-BE49-F238E27FC236}">
                <a16:creationId xmlns:a16="http://schemas.microsoft.com/office/drawing/2014/main" id="{EA351651-83CB-4E2C-8BFB-12360B4EEEA6}"/>
              </a:ext>
            </a:extLst>
          </p:cNvPr>
          <p:cNvSpPr/>
          <p:nvPr/>
        </p:nvSpPr>
        <p:spPr bwMode="auto">
          <a:xfrm>
            <a:off x="5832495" y="3316797"/>
            <a:ext cx="1320027" cy="489085"/>
          </a:xfrm>
          <a:prstGeom prst="borderCallout2">
            <a:avLst>
              <a:gd name="adj1" fmla="val -237"/>
              <a:gd name="adj2" fmla="val 67232"/>
              <a:gd name="adj3" fmla="val -200"/>
              <a:gd name="adj4" fmla="val 54605"/>
              <a:gd name="adj5" fmla="val -112610"/>
              <a:gd name="adj6" fmla="val 5474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0" indent="-11588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Information System</a:t>
            </a:r>
          </a:p>
        </p:txBody>
      </p:sp>
      <p:sp>
        <p:nvSpPr>
          <p:cNvPr id="12" name="Callout: Bent Line 11">
            <a:extLst>
              <a:ext uri="{FF2B5EF4-FFF2-40B4-BE49-F238E27FC236}">
                <a16:creationId xmlns:a16="http://schemas.microsoft.com/office/drawing/2014/main" id="{0E60BBA6-EE19-490C-B956-55A796E34855}"/>
              </a:ext>
            </a:extLst>
          </p:cNvPr>
          <p:cNvSpPr/>
          <p:nvPr/>
        </p:nvSpPr>
        <p:spPr bwMode="auto">
          <a:xfrm>
            <a:off x="7465821" y="3316797"/>
            <a:ext cx="1529111" cy="1655159"/>
          </a:xfrm>
          <a:prstGeom prst="borderCallout2">
            <a:avLst>
              <a:gd name="adj1" fmla="val -8"/>
              <a:gd name="adj2" fmla="val 65303"/>
              <a:gd name="adj3" fmla="val -54"/>
              <a:gd name="adj4" fmla="val 55699"/>
              <a:gd name="adj5" fmla="val -33455"/>
              <a:gd name="adj6" fmla="val 5566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Identifying high priority infrastructure projects:</a:t>
            </a:r>
          </a:p>
          <a:p>
            <a:pPr marL="117466" indent="-117466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Using cost-benefit or multi-criteria analysis (such as the IPF)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Callout: Bent Line 12">
            <a:extLst>
              <a:ext uri="{FF2B5EF4-FFF2-40B4-BE49-F238E27FC236}">
                <a16:creationId xmlns:a16="http://schemas.microsoft.com/office/drawing/2014/main" id="{C34C614C-7082-4FF7-B6BD-F36DE8A07F3D}"/>
              </a:ext>
            </a:extLst>
          </p:cNvPr>
          <p:cNvSpPr/>
          <p:nvPr/>
        </p:nvSpPr>
        <p:spPr bwMode="auto">
          <a:xfrm>
            <a:off x="9359232" y="3340840"/>
            <a:ext cx="1403301" cy="1655159"/>
          </a:xfrm>
          <a:prstGeom prst="borderCallout2">
            <a:avLst>
              <a:gd name="adj1" fmla="val 88"/>
              <a:gd name="adj2" fmla="val 26055"/>
              <a:gd name="adj3" fmla="val -98"/>
              <a:gd name="adj4" fmla="val 48182"/>
              <a:gd name="adj5" fmla="val -35052"/>
              <a:gd name="adj6" fmla="val 4856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Identifying optimal financing solutions for implementation:</a:t>
            </a:r>
          </a:p>
          <a:p>
            <a:pPr marL="171450" indent="-1714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PPPs, ODA, Public Funds, SOEs, etc.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8149DE-890F-4895-A2BD-A49E4618D703}"/>
              </a:ext>
            </a:extLst>
          </p:cNvPr>
          <p:cNvSpPr txBox="1"/>
          <p:nvPr/>
        </p:nvSpPr>
        <p:spPr>
          <a:xfrm>
            <a:off x="1582487" y="5655518"/>
            <a:ext cx="7936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In practice, national infrastructure planning processes tend to be more complex depending on the country regulation and institutional framework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A519BB-507E-4170-92BC-D68BA3326329}"/>
              </a:ext>
            </a:extLst>
          </p:cNvPr>
          <p:cNvSpPr txBox="1">
            <a:spLocks/>
          </p:cNvSpPr>
          <p:nvPr/>
        </p:nvSpPr>
        <p:spPr>
          <a:xfrm>
            <a:off x="1141413" y="-1358"/>
            <a:ext cx="10525070" cy="1011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infrastructure planning process cycle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2B66600E-897F-4C46-869F-3E9A0D339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5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1CC513-809E-4414-8F34-468EF70C912F}"/>
              </a:ext>
            </a:extLst>
          </p:cNvPr>
          <p:cNvSpPr txBox="1">
            <a:spLocks/>
          </p:cNvSpPr>
          <p:nvPr/>
        </p:nvSpPr>
        <p:spPr>
          <a:xfrm>
            <a:off x="1152144" y="1719064"/>
            <a:ext cx="3701219" cy="4013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Project appraisal and selection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Support in decision-making for planning and allocation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Coordination on data collection and project selection criteria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CCE941E8-2B35-4570-8570-FBB6EE82A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8125D305-C46F-4B3C-8415-C33A2AC8F4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1644433"/>
              </p:ext>
            </p:extLst>
          </p:nvPr>
        </p:nvGraphicFramePr>
        <p:xfrm>
          <a:off x="4320306" y="1503310"/>
          <a:ext cx="7638813" cy="374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CF3DBFE-6A69-4223-9599-5C3DBE05BE1B}"/>
              </a:ext>
            </a:extLst>
          </p:cNvPr>
          <p:cNvSpPr txBox="1"/>
          <p:nvPr/>
        </p:nvSpPr>
        <p:spPr>
          <a:xfrm>
            <a:off x="4982966" y="1818991"/>
            <a:ext cx="6256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1              2              3              4              5              6              7              8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CED2BF-B1BD-4016-BC1D-7EB0A9DEC70B}"/>
              </a:ext>
            </a:extLst>
          </p:cNvPr>
          <p:cNvSpPr txBox="1"/>
          <p:nvPr/>
        </p:nvSpPr>
        <p:spPr>
          <a:xfrm>
            <a:off x="4648361" y="4657244"/>
            <a:ext cx="9129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Link to development strategy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16850F-5FA8-4CC9-A99C-B403CD11C448}"/>
              </a:ext>
            </a:extLst>
          </p:cNvPr>
          <p:cNvSpPr txBox="1"/>
          <p:nvPr/>
        </p:nvSpPr>
        <p:spPr>
          <a:xfrm>
            <a:off x="5460905" y="4657244"/>
            <a:ext cx="8806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Consistency in project preparation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2A38F9-6749-4775-A0AB-C749FA6E079D}"/>
              </a:ext>
            </a:extLst>
          </p:cNvPr>
          <p:cNvSpPr txBox="1"/>
          <p:nvPr/>
        </p:nvSpPr>
        <p:spPr>
          <a:xfrm>
            <a:off x="6256632" y="4657244"/>
            <a:ext cx="7795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Key to credible selection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BBB045-33FE-4DC9-B042-42D5BF010F87}"/>
              </a:ext>
            </a:extLst>
          </p:cNvPr>
          <p:cNvSpPr txBox="1"/>
          <p:nvPr/>
        </p:nvSpPr>
        <p:spPr>
          <a:xfrm>
            <a:off x="7030417" y="4657244"/>
            <a:ext cx="779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Authority to screen and reject proposals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92CA7A-1A03-44A4-A304-A284158C537A}"/>
              </a:ext>
            </a:extLst>
          </p:cNvPr>
          <p:cNvSpPr txBox="1"/>
          <p:nvPr/>
        </p:nvSpPr>
        <p:spPr>
          <a:xfrm>
            <a:off x="7810000" y="4657244"/>
            <a:ext cx="151228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An effective budget and procurement process to support implementation and operation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CAB71B-E8C4-46CA-A571-125ACA64C414}"/>
              </a:ext>
            </a:extLst>
          </p:cNvPr>
          <p:cNvSpPr txBox="1"/>
          <p:nvPr/>
        </p:nvSpPr>
        <p:spPr>
          <a:xfrm>
            <a:off x="9423656" y="4657244"/>
            <a:ext cx="85287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Maintain, asset register, operate and maintain asset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C2776B-31D2-4E9E-9F63-874BB335DC41}"/>
              </a:ext>
            </a:extLst>
          </p:cNvPr>
          <p:cNvSpPr txBox="1"/>
          <p:nvPr/>
        </p:nvSpPr>
        <p:spPr>
          <a:xfrm>
            <a:off x="10203239" y="4657244"/>
            <a:ext cx="8528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Evaluation to improve guidance</a:t>
            </a:r>
          </a:p>
        </p:txBody>
      </p:sp>
      <p:graphicFrame>
        <p:nvGraphicFramePr>
          <p:cNvPr id="24" name="Content Placeholder 5">
            <a:extLst>
              <a:ext uri="{FF2B5EF4-FFF2-40B4-BE49-F238E27FC236}">
                <a16:creationId xmlns:a16="http://schemas.microsoft.com/office/drawing/2014/main" id="{D357887A-833D-443D-8565-7D4A8DE20D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41092"/>
              </p:ext>
            </p:extLst>
          </p:nvPr>
        </p:nvGraphicFramePr>
        <p:xfrm>
          <a:off x="4648361" y="5921197"/>
          <a:ext cx="5751117" cy="351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1117">
                  <a:extLst>
                    <a:ext uri="{9D8B030D-6E8A-4147-A177-3AD203B41FA5}">
                      <a16:colId xmlns:a16="http://schemas.microsoft.com/office/drawing/2014/main" val="2306764010"/>
                    </a:ext>
                  </a:extLst>
                </a:gridCol>
              </a:tblGrid>
              <a:tr h="3518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Source: Power of Public Investment Management (Rajaram et al., 2014)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8814" marR="588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0582376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6B8167A1-21C8-4D03-9964-837C5FF28332}"/>
              </a:ext>
            </a:extLst>
          </p:cNvPr>
          <p:cNvSpPr txBox="1"/>
          <p:nvPr/>
        </p:nvSpPr>
        <p:spPr>
          <a:xfrm>
            <a:off x="5491725" y="1006879"/>
            <a:ext cx="16389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IPF TOOL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17BEF874-A64D-4F96-B5C5-6A92DC4EAA5F}"/>
              </a:ext>
            </a:extLst>
          </p:cNvPr>
          <p:cNvSpPr/>
          <p:nvPr/>
        </p:nvSpPr>
        <p:spPr>
          <a:xfrm rot="5400000">
            <a:off x="6079473" y="1155123"/>
            <a:ext cx="463420" cy="1028706"/>
          </a:xfrm>
          <a:prstGeom prst="leftBrace">
            <a:avLst>
              <a:gd name="adj1" fmla="val 54422"/>
              <a:gd name="adj2" fmla="val 49033"/>
            </a:avLst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7B479EED-471C-46C8-BF89-BAB896B78BC1}"/>
              </a:ext>
            </a:extLst>
          </p:cNvPr>
          <p:cNvSpPr txBox="1">
            <a:spLocks/>
          </p:cNvSpPr>
          <p:nvPr/>
        </p:nvSpPr>
        <p:spPr>
          <a:xfrm>
            <a:off x="1141413" y="-1358"/>
            <a:ext cx="10525070" cy="1011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IPF as a Public Investment management TOOL</a:t>
            </a:r>
          </a:p>
        </p:txBody>
      </p:sp>
    </p:spTree>
    <p:extLst>
      <p:ext uri="{BB962C8B-B14F-4D97-AF65-F5344CB8AC3E}">
        <p14:creationId xmlns:p14="http://schemas.microsoft.com/office/powerpoint/2010/main" val="234621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1CC513-809E-4414-8F34-468EF70C912F}"/>
              </a:ext>
            </a:extLst>
          </p:cNvPr>
          <p:cNvSpPr txBox="1">
            <a:spLocks/>
          </p:cNvSpPr>
          <p:nvPr/>
        </p:nvSpPr>
        <p:spPr>
          <a:xfrm>
            <a:off x="1155731" y="2568385"/>
            <a:ext cx="3435180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IPF bridges the gap between project appraisal and allocation of funds by identifying high priority projects from the selected project list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E1344E-059D-47F2-A68E-5653AF2B151A}"/>
              </a:ext>
            </a:extLst>
          </p:cNvPr>
          <p:cNvSpPr/>
          <p:nvPr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C4421A-2027-4147-9D7B-EEDD266055F5}"/>
              </a:ext>
            </a:extLst>
          </p:cNvPr>
          <p:cNvSpPr txBox="1"/>
          <p:nvPr/>
        </p:nvSpPr>
        <p:spPr>
          <a:xfrm>
            <a:off x="4960883" y="246030"/>
            <a:ext cx="7147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Infrastructure Investment Planning Process in Sri Lanka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8277597-1338-4475-9512-61FD7A9FECD1}"/>
              </a:ext>
            </a:extLst>
          </p:cNvPr>
          <p:cNvSpPr txBox="1">
            <a:spLocks/>
          </p:cNvSpPr>
          <p:nvPr/>
        </p:nvSpPr>
        <p:spPr>
          <a:xfrm>
            <a:off x="1142999" y="152400"/>
            <a:ext cx="3697275" cy="218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IPF and the infra planning cycle: the case of Sri Lanka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6FEA75F-8352-488F-9276-3549C04187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0401" y="800101"/>
            <a:ext cx="5803899" cy="581187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A0A7F5E-7A01-4998-BD17-B4B644E42DDA}"/>
              </a:ext>
            </a:extLst>
          </p:cNvPr>
          <p:cNvSpPr/>
          <p:nvPr/>
        </p:nvSpPr>
        <p:spPr>
          <a:xfrm>
            <a:off x="7912100" y="4104514"/>
            <a:ext cx="1397000" cy="829641"/>
          </a:xfrm>
          <a:prstGeom prst="ellipse">
            <a:avLst/>
          </a:prstGeom>
          <a:noFill/>
          <a:ln w="25400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645E50F-43D8-4C22-B340-D0AEC45BF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3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1CC513-809E-4414-8F34-468EF70C912F}"/>
              </a:ext>
            </a:extLst>
          </p:cNvPr>
          <p:cNvSpPr txBox="1">
            <a:spLocks/>
          </p:cNvSpPr>
          <p:nvPr/>
        </p:nvSpPr>
        <p:spPr>
          <a:xfrm>
            <a:off x="1155731" y="2568385"/>
            <a:ext cx="3435180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CBA is only used to filter out projects with ERR &lt; 6%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E1344E-059D-47F2-A68E-5653AF2B151A}"/>
              </a:ext>
            </a:extLst>
          </p:cNvPr>
          <p:cNvSpPr/>
          <p:nvPr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C4421A-2027-4147-9D7B-EEDD266055F5}"/>
              </a:ext>
            </a:extLst>
          </p:cNvPr>
          <p:cNvSpPr txBox="1"/>
          <p:nvPr/>
        </p:nvSpPr>
        <p:spPr>
          <a:xfrm>
            <a:off x="4960883" y="246030"/>
            <a:ext cx="7147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Infrastructure Investment Planning Process in Chile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8277597-1338-4475-9512-61FD7A9FECD1}"/>
              </a:ext>
            </a:extLst>
          </p:cNvPr>
          <p:cNvSpPr txBox="1">
            <a:spLocks/>
          </p:cNvSpPr>
          <p:nvPr/>
        </p:nvSpPr>
        <p:spPr>
          <a:xfrm>
            <a:off x="1142999" y="152400"/>
            <a:ext cx="3697275" cy="218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IPF and the infra planning cycle: the case of CHILE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47EFC4-9978-4265-998E-BF77D0B5326A}"/>
              </a:ext>
            </a:extLst>
          </p:cNvPr>
          <p:cNvSpPr/>
          <p:nvPr/>
        </p:nvSpPr>
        <p:spPr>
          <a:xfrm>
            <a:off x="5807130" y="953725"/>
            <a:ext cx="2296342" cy="1190385"/>
          </a:xfrm>
          <a:prstGeom prst="roundRect">
            <a:avLst>
              <a:gd name="adj" fmla="val 38787"/>
            </a:avLst>
          </a:prstGeom>
          <a:solidFill>
            <a:srgbClr val="247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Sector Line Ministry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(Proponent)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BFB243F-EDA3-48B4-882F-9AB976562315}"/>
              </a:ext>
            </a:extLst>
          </p:cNvPr>
          <p:cNvSpPr/>
          <p:nvPr/>
        </p:nvSpPr>
        <p:spPr>
          <a:xfrm>
            <a:off x="9134168" y="2149365"/>
            <a:ext cx="2296342" cy="1190385"/>
          </a:xfrm>
          <a:prstGeom prst="roundRect">
            <a:avLst>
              <a:gd name="adj" fmla="val 38787"/>
            </a:avLst>
          </a:prstGeom>
          <a:solidFill>
            <a:srgbClr val="247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Ministry of Social Development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(Evaluator)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0D5D49-1CC0-44D9-A10A-AA2826B9CF5E}"/>
              </a:ext>
            </a:extLst>
          </p:cNvPr>
          <p:cNvSpPr/>
          <p:nvPr/>
        </p:nvSpPr>
        <p:spPr>
          <a:xfrm>
            <a:off x="5807130" y="3339750"/>
            <a:ext cx="2296342" cy="1190385"/>
          </a:xfrm>
          <a:prstGeom prst="roundRect">
            <a:avLst>
              <a:gd name="adj" fmla="val 38787"/>
            </a:avLst>
          </a:prstGeom>
          <a:solidFill>
            <a:srgbClr val="247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Sector Line Ministry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(Selector)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AE6CBBE-9DB9-402C-986B-2A058B06ECBF}"/>
              </a:ext>
            </a:extLst>
          </p:cNvPr>
          <p:cNvSpPr/>
          <p:nvPr/>
        </p:nvSpPr>
        <p:spPr>
          <a:xfrm>
            <a:off x="9134168" y="4530135"/>
            <a:ext cx="2296342" cy="1190385"/>
          </a:xfrm>
          <a:prstGeom prst="roundRect">
            <a:avLst>
              <a:gd name="adj" fmla="val 38787"/>
            </a:avLst>
          </a:prstGeom>
          <a:solidFill>
            <a:srgbClr val="247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Ministry of Finance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(Financier)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3C3468-6323-4EFA-84ED-3BB3DCF80BCD}"/>
              </a:ext>
            </a:extLst>
          </p:cNvPr>
          <p:cNvSpPr txBox="1"/>
          <p:nvPr/>
        </p:nvSpPr>
        <p:spPr>
          <a:xfrm>
            <a:off x="5807130" y="2144110"/>
            <a:ext cx="2296342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Prepares initial list of projects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Submits projects using the SNI (National System of Investments) online platform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4F4508-5B4B-4113-8624-61873DBE6B95}"/>
              </a:ext>
            </a:extLst>
          </p:cNvPr>
          <p:cNvSpPr txBox="1"/>
          <p:nvPr/>
        </p:nvSpPr>
        <p:spPr>
          <a:xfrm>
            <a:off x="9134168" y="3350166"/>
            <a:ext cx="229634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Assesses initial list of projects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Filters out projects following a CBA-based approach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2C2180-64A9-4F58-9203-060B5DAFF022}"/>
              </a:ext>
            </a:extLst>
          </p:cNvPr>
          <p:cNvSpPr txBox="1"/>
          <p:nvPr/>
        </p:nvSpPr>
        <p:spPr>
          <a:xfrm>
            <a:off x="5807130" y="4556224"/>
            <a:ext cx="229634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Prioritizes filtered projects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Submits prioritized projects for funding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48C09A-E40F-4C0F-BB3E-8ABBFA71BF1F}"/>
              </a:ext>
            </a:extLst>
          </p:cNvPr>
          <p:cNvSpPr txBox="1"/>
          <p:nvPr/>
        </p:nvSpPr>
        <p:spPr>
          <a:xfrm>
            <a:off x="9134168" y="5702797"/>
            <a:ext cx="229634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Issues a decree including the sector budget allocation for project implementation 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2523993-6543-4991-9455-2A62B4596770}"/>
              </a:ext>
            </a:extLst>
          </p:cNvPr>
          <p:cNvSpPr/>
          <p:nvPr/>
        </p:nvSpPr>
        <p:spPr>
          <a:xfrm>
            <a:off x="4993866" y="5310779"/>
            <a:ext cx="1255481" cy="913042"/>
          </a:xfrm>
          <a:prstGeom prst="roundRect">
            <a:avLst>
              <a:gd name="adj" fmla="val 4314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Potential role for IPF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23AFD69D-B62E-49A1-84DE-3ADF184DD9EC}"/>
              </a:ext>
            </a:extLst>
          </p:cNvPr>
          <p:cNvSpPr/>
          <p:nvPr/>
        </p:nvSpPr>
        <p:spPr>
          <a:xfrm>
            <a:off x="6431947" y="1670368"/>
            <a:ext cx="2980151" cy="1894992"/>
          </a:xfrm>
          <a:prstGeom prst="arc">
            <a:avLst>
              <a:gd name="adj1" fmla="val 16885056"/>
              <a:gd name="adj2" fmla="val 20693027"/>
            </a:avLst>
          </a:prstGeom>
          <a:ln w="60325">
            <a:solidFill>
              <a:schemeClr val="bg1">
                <a:lumMod val="50000"/>
                <a:lumOff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88695342-B547-4881-BDB1-EBDA263A9A83}"/>
              </a:ext>
            </a:extLst>
          </p:cNvPr>
          <p:cNvSpPr/>
          <p:nvPr/>
        </p:nvSpPr>
        <p:spPr>
          <a:xfrm>
            <a:off x="6431947" y="4050953"/>
            <a:ext cx="2980151" cy="1894992"/>
          </a:xfrm>
          <a:prstGeom prst="arc">
            <a:avLst>
              <a:gd name="adj1" fmla="val 16885056"/>
              <a:gd name="adj2" fmla="val 20693027"/>
            </a:avLst>
          </a:prstGeom>
          <a:ln w="60325">
            <a:solidFill>
              <a:schemeClr val="bg1">
                <a:lumMod val="50000"/>
                <a:lumOff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3C14F7AE-B9CB-4DE1-9247-D955670B788E}"/>
              </a:ext>
            </a:extLst>
          </p:cNvPr>
          <p:cNvSpPr/>
          <p:nvPr/>
        </p:nvSpPr>
        <p:spPr>
          <a:xfrm rot="10800000" flipV="1">
            <a:off x="7777692" y="2945031"/>
            <a:ext cx="2980151" cy="1670335"/>
          </a:xfrm>
          <a:prstGeom prst="arc">
            <a:avLst>
              <a:gd name="adj1" fmla="val 16885056"/>
              <a:gd name="adj2" fmla="val 20693027"/>
            </a:avLst>
          </a:prstGeom>
          <a:ln w="60325">
            <a:solidFill>
              <a:srgbClr val="C00000">
                <a:alpha val="48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2C00123-F021-42C7-A1E8-0C80A2D029ED}"/>
              </a:ext>
            </a:extLst>
          </p:cNvPr>
          <p:cNvSpPr/>
          <p:nvPr/>
        </p:nvSpPr>
        <p:spPr>
          <a:xfrm>
            <a:off x="5645034" y="4565749"/>
            <a:ext cx="2458437" cy="283799"/>
          </a:xfrm>
          <a:prstGeom prst="ellipse">
            <a:avLst/>
          </a:prstGeom>
          <a:noFill/>
          <a:ln w="25400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784122FB-8E2F-4647-A83A-87C68188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3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7EC8A2C-CAC3-48F2-8184-F602845393C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56735" y="1453649"/>
          <a:ext cx="8378190" cy="980456"/>
        </p:xfrm>
        <a:graphic>
          <a:graphicData uri="http://schemas.openxmlformats.org/drawingml/2006/table">
            <a:tbl>
              <a:tblPr firstCol="1" bandRow="1"/>
              <a:tblGrid>
                <a:gridCol w="1185110">
                  <a:extLst>
                    <a:ext uri="{9D8B030D-6E8A-4147-A177-3AD203B41FA5}">
                      <a16:colId xmlns:a16="http://schemas.microsoft.com/office/drawing/2014/main" val="2562882631"/>
                    </a:ext>
                  </a:extLst>
                </a:gridCol>
                <a:gridCol w="872290">
                  <a:extLst>
                    <a:ext uri="{9D8B030D-6E8A-4147-A177-3AD203B41FA5}">
                      <a16:colId xmlns:a16="http://schemas.microsoft.com/office/drawing/2014/main" val="3092199156"/>
                    </a:ext>
                  </a:extLst>
                </a:gridCol>
                <a:gridCol w="2192482">
                  <a:extLst>
                    <a:ext uri="{9D8B030D-6E8A-4147-A177-3AD203B41FA5}">
                      <a16:colId xmlns:a16="http://schemas.microsoft.com/office/drawing/2014/main" val="3799261144"/>
                    </a:ext>
                  </a:extLst>
                </a:gridCol>
                <a:gridCol w="4128308">
                  <a:extLst>
                    <a:ext uri="{9D8B030D-6E8A-4147-A177-3AD203B41FA5}">
                      <a16:colId xmlns:a16="http://schemas.microsoft.com/office/drawing/2014/main" val="3119579373"/>
                    </a:ext>
                  </a:extLst>
                </a:gridCol>
              </a:tblGrid>
              <a:tr h="244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Country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Year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Sector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Stakeholders involved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954025"/>
                  </a:ext>
                </a:extLst>
              </a:tr>
              <a:tr h="7327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Vietnam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noFill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None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2013-2014</a:t>
                      </a:r>
                      <a:endParaRPr lang="en-US" sz="140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noFill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Transport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Irrigation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Urban</a:t>
                      </a:r>
                      <a:endParaRPr lang="en-US" sz="140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noFill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Ministry for Planning and Investment</a:t>
                      </a:r>
                      <a:endParaRPr lang="en-US" sz="140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noFill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48607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094AFF0-6400-4148-9E86-FCFCD162FC7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56736" y="2434105"/>
          <a:ext cx="8378190" cy="668084"/>
        </p:xfrm>
        <a:graphic>
          <a:graphicData uri="http://schemas.openxmlformats.org/drawingml/2006/table">
            <a:tbl>
              <a:tblPr/>
              <a:tblGrid>
                <a:gridCol w="1185110">
                  <a:extLst>
                    <a:ext uri="{9D8B030D-6E8A-4147-A177-3AD203B41FA5}">
                      <a16:colId xmlns:a16="http://schemas.microsoft.com/office/drawing/2014/main" val="4039409321"/>
                    </a:ext>
                  </a:extLst>
                </a:gridCol>
                <a:gridCol w="872290">
                  <a:extLst>
                    <a:ext uri="{9D8B030D-6E8A-4147-A177-3AD203B41FA5}">
                      <a16:colId xmlns:a16="http://schemas.microsoft.com/office/drawing/2014/main" val="1579633008"/>
                    </a:ext>
                  </a:extLst>
                </a:gridCol>
                <a:gridCol w="2192482">
                  <a:extLst>
                    <a:ext uri="{9D8B030D-6E8A-4147-A177-3AD203B41FA5}">
                      <a16:colId xmlns:a16="http://schemas.microsoft.com/office/drawing/2014/main" val="898393866"/>
                    </a:ext>
                  </a:extLst>
                </a:gridCol>
                <a:gridCol w="4128308">
                  <a:extLst>
                    <a:ext uri="{9D8B030D-6E8A-4147-A177-3AD203B41FA5}">
                      <a16:colId xmlns:a16="http://schemas.microsoft.com/office/drawing/2014/main" val="1629339905"/>
                    </a:ext>
                  </a:extLst>
                </a:gridCol>
              </a:tblGrid>
              <a:tr h="5858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Panama</a:t>
                      </a:r>
                      <a:endParaRPr lang="en-US" sz="1400" b="1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None/>
                      </a:pPr>
                      <a:r>
                        <a:rPr lang="en-US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2014-2014</a:t>
                      </a:r>
                      <a:endParaRPr lang="en-US" sz="1400" b="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Water Supply and Sanitation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Transport</a:t>
                      </a:r>
                      <a:endParaRPr lang="en-US" sz="1400" b="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Ministry of Economics and Finance</a:t>
                      </a:r>
                      <a:endParaRPr lang="en-US" sz="1400" b="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65989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0BAD9F7-6BBF-4C39-B51D-166077E893D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56735" y="3096119"/>
          <a:ext cx="8378190" cy="668084"/>
        </p:xfrm>
        <a:graphic>
          <a:graphicData uri="http://schemas.openxmlformats.org/drawingml/2006/table">
            <a:tbl>
              <a:tblPr firstCol="1"/>
              <a:tblGrid>
                <a:gridCol w="1185110">
                  <a:extLst>
                    <a:ext uri="{9D8B030D-6E8A-4147-A177-3AD203B41FA5}">
                      <a16:colId xmlns:a16="http://schemas.microsoft.com/office/drawing/2014/main" val="2548668008"/>
                    </a:ext>
                  </a:extLst>
                </a:gridCol>
                <a:gridCol w="872290">
                  <a:extLst>
                    <a:ext uri="{9D8B030D-6E8A-4147-A177-3AD203B41FA5}">
                      <a16:colId xmlns:a16="http://schemas.microsoft.com/office/drawing/2014/main" val="3550893981"/>
                    </a:ext>
                  </a:extLst>
                </a:gridCol>
                <a:gridCol w="2192482">
                  <a:extLst>
                    <a:ext uri="{9D8B030D-6E8A-4147-A177-3AD203B41FA5}">
                      <a16:colId xmlns:a16="http://schemas.microsoft.com/office/drawing/2014/main" val="1337812558"/>
                    </a:ext>
                  </a:extLst>
                </a:gridCol>
                <a:gridCol w="4128308">
                  <a:extLst>
                    <a:ext uri="{9D8B030D-6E8A-4147-A177-3AD203B41FA5}">
                      <a16:colId xmlns:a16="http://schemas.microsoft.com/office/drawing/2014/main" val="2171035953"/>
                    </a:ext>
                  </a:extLst>
                </a:gridCol>
              </a:tblGrid>
              <a:tr h="6280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Argentina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None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  <a:ea typeface="SimSun" panose="02010600030101010101" pitchFamily="2" charset="-122"/>
                          <a:cs typeface="Segoe UI Light" panose="020B0502040204020203" pitchFamily="34" charset="0"/>
                        </a:rPr>
                        <a:t>2015-2017</a:t>
                      </a: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Irrigation</a:t>
                      </a:r>
                      <a:endParaRPr lang="en-US" sz="140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Ministry of the Interior, Public Works and Housing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United Nations Organization for Food and Agriculture (FAO)</a:t>
                      </a:r>
                      <a:endParaRPr lang="en-US" sz="140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61257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E53AFB1-758B-46A5-BD93-336A2252EC3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56736" y="3762312"/>
          <a:ext cx="8378190" cy="585814"/>
        </p:xfrm>
        <a:graphic>
          <a:graphicData uri="http://schemas.openxmlformats.org/drawingml/2006/table">
            <a:tbl>
              <a:tblPr firstCol="1"/>
              <a:tblGrid>
                <a:gridCol w="1185110">
                  <a:extLst>
                    <a:ext uri="{9D8B030D-6E8A-4147-A177-3AD203B41FA5}">
                      <a16:colId xmlns:a16="http://schemas.microsoft.com/office/drawing/2014/main" val="3899188570"/>
                    </a:ext>
                  </a:extLst>
                </a:gridCol>
                <a:gridCol w="872290">
                  <a:extLst>
                    <a:ext uri="{9D8B030D-6E8A-4147-A177-3AD203B41FA5}">
                      <a16:colId xmlns:a16="http://schemas.microsoft.com/office/drawing/2014/main" val="467802105"/>
                    </a:ext>
                  </a:extLst>
                </a:gridCol>
                <a:gridCol w="2192482">
                  <a:extLst>
                    <a:ext uri="{9D8B030D-6E8A-4147-A177-3AD203B41FA5}">
                      <a16:colId xmlns:a16="http://schemas.microsoft.com/office/drawing/2014/main" val="3553259562"/>
                    </a:ext>
                  </a:extLst>
                </a:gridCol>
                <a:gridCol w="4128308">
                  <a:extLst>
                    <a:ext uri="{9D8B030D-6E8A-4147-A177-3AD203B41FA5}">
                      <a16:colId xmlns:a16="http://schemas.microsoft.com/office/drawing/2014/main" val="1909475142"/>
                    </a:ext>
                  </a:extLst>
                </a:gridCol>
              </a:tblGrid>
              <a:tr h="5858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Sri Lanka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None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  <a:ea typeface="SimSun" panose="02010600030101010101" pitchFamily="2" charset="-122"/>
                          <a:cs typeface="Segoe UI Light" panose="020B0502040204020203" pitchFamily="34" charset="0"/>
                        </a:rPr>
                        <a:t>2016-2017</a:t>
                      </a: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Water Supply and Drainage</a:t>
                      </a:r>
                      <a:endParaRPr lang="en-US" sz="140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National Planning Department 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National Water Supply and Drainage Board</a:t>
                      </a:r>
                      <a:endParaRPr lang="en-US" sz="140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8410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FF82BD6-2452-4F4E-BAAF-83499DB72B4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56736" y="4349750"/>
          <a:ext cx="8378190" cy="669501"/>
        </p:xfrm>
        <a:graphic>
          <a:graphicData uri="http://schemas.openxmlformats.org/drawingml/2006/table">
            <a:tbl>
              <a:tblPr firstCol="1"/>
              <a:tblGrid>
                <a:gridCol w="1185110">
                  <a:extLst>
                    <a:ext uri="{9D8B030D-6E8A-4147-A177-3AD203B41FA5}">
                      <a16:colId xmlns:a16="http://schemas.microsoft.com/office/drawing/2014/main" val="1730410836"/>
                    </a:ext>
                  </a:extLst>
                </a:gridCol>
                <a:gridCol w="872290">
                  <a:extLst>
                    <a:ext uri="{9D8B030D-6E8A-4147-A177-3AD203B41FA5}">
                      <a16:colId xmlns:a16="http://schemas.microsoft.com/office/drawing/2014/main" val="4030351308"/>
                    </a:ext>
                  </a:extLst>
                </a:gridCol>
                <a:gridCol w="2192482">
                  <a:extLst>
                    <a:ext uri="{9D8B030D-6E8A-4147-A177-3AD203B41FA5}">
                      <a16:colId xmlns:a16="http://schemas.microsoft.com/office/drawing/2014/main" val="2772108910"/>
                    </a:ext>
                  </a:extLst>
                </a:gridCol>
                <a:gridCol w="4128308">
                  <a:extLst>
                    <a:ext uri="{9D8B030D-6E8A-4147-A177-3AD203B41FA5}">
                      <a16:colId xmlns:a16="http://schemas.microsoft.com/office/drawing/2014/main" val="3475591979"/>
                    </a:ext>
                  </a:extLst>
                </a:gridCol>
              </a:tblGrid>
              <a:tr h="6695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Chile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None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  <a:ea typeface="SimSun" panose="02010600030101010101" pitchFamily="2" charset="-122"/>
                          <a:cs typeface="Segoe UI Light" panose="020B0502040204020203" pitchFamily="34" charset="0"/>
                        </a:rPr>
                        <a:t>2015-2017</a:t>
                      </a: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Interurban Roads, 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Small Water Reservoirs</a:t>
                      </a:r>
                      <a:endParaRPr lang="en-US" sz="140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Ministry of Social Development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Ministry of Finance</a:t>
                      </a:r>
                      <a:endParaRPr lang="en-US" sz="140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424108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558AEEB-85DD-419F-9294-85205A096E35}"/>
              </a:ext>
            </a:extLst>
          </p:cNvPr>
          <p:cNvSpPr txBox="1">
            <a:spLocks/>
          </p:cNvSpPr>
          <p:nvPr/>
        </p:nvSpPr>
        <p:spPr>
          <a:xfrm>
            <a:off x="1141413" y="-1358"/>
            <a:ext cx="9905998" cy="1011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IPF pilots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535AA1C-DCE8-4B78-8F6F-E46E9F409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790122"/>
              </p:ext>
            </p:extLst>
          </p:nvPr>
        </p:nvGraphicFramePr>
        <p:xfrm>
          <a:off x="1656735" y="5019251"/>
          <a:ext cx="8378190" cy="669501"/>
        </p:xfrm>
        <a:graphic>
          <a:graphicData uri="http://schemas.openxmlformats.org/drawingml/2006/table">
            <a:tbl>
              <a:tblPr firstCol="1"/>
              <a:tblGrid>
                <a:gridCol w="1185110">
                  <a:extLst>
                    <a:ext uri="{9D8B030D-6E8A-4147-A177-3AD203B41FA5}">
                      <a16:colId xmlns:a16="http://schemas.microsoft.com/office/drawing/2014/main" val="1730410836"/>
                    </a:ext>
                  </a:extLst>
                </a:gridCol>
                <a:gridCol w="872290">
                  <a:extLst>
                    <a:ext uri="{9D8B030D-6E8A-4147-A177-3AD203B41FA5}">
                      <a16:colId xmlns:a16="http://schemas.microsoft.com/office/drawing/2014/main" val="4030351308"/>
                    </a:ext>
                  </a:extLst>
                </a:gridCol>
                <a:gridCol w="2192482">
                  <a:extLst>
                    <a:ext uri="{9D8B030D-6E8A-4147-A177-3AD203B41FA5}">
                      <a16:colId xmlns:a16="http://schemas.microsoft.com/office/drawing/2014/main" val="2772108910"/>
                    </a:ext>
                  </a:extLst>
                </a:gridCol>
                <a:gridCol w="4128308">
                  <a:extLst>
                    <a:ext uri="{9D8B030D-6E8A-4147-A177-3AD203B41FA5}">
                      <a16:colId xmlns:a16="http://schemas.microsoft.com/office/drawing/2014/main" val="3475591979"/>
                    </a:ext>
                  </a:extLst>
                </a:gridCol>
              </a:tblGrid>
              <a:tr h="6695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Belarus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None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  <a:ea typeface="SimSun" panose="02010600030101010101" pitchFamily="2" charset="-122"/>
                          <a:cs typeface="Segoe UI Light" panose="020B0502040204020203" pitchFamily="34" charset="0"/>
                        </a:rPr>
                        <a:t>2018-2019</a:t>
                      </a: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Water Supply 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Sanitation</a:t>
                      </a:r>
                      <a:endParaRPr lang="en-US" sz="140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egoe UI Light" panose="020B0502040204020203" pitchFamily="34" charset="0"/>
                        <a:buChar char="–"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Ministry of Economy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Ministry of Housing and Utilities</a:t>
                      </a: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424108"/>
                  </a:ext>
                </a:extLst>
              </a:tr>
            </a:tbl>
          </a:graphicData>
        </a:graphic>
      </p:graphicFrame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2360182C-A7BC-4D0A-84FE-A1F16445599B}"/>
              </a:ext>
            </a:extLst>
          </p:cNvPr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443F24-99A3-F443-A1BE-C1918B5F335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96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5220DCC-F136-4CF1-85E8-AF26049A2AA4}"/>
              </a:ext>
            </a:extLst>
          </p:cNvPr>
          <p:cNvSpPr txBox="1">
            <a:spLocks/>
          </p:cNvSpPr>
          <p:nvPr/>
        </p:nvSpPr>
        <p:spPr>
          <a:xfrm>
            <a:off x="1141413" y="-1358"/>
            <a:ext cx="10525070" cy="1011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IPF implementation support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ABC219-78AA-4976-8269-ADB1C4F47F4D}"/>
              </a:ext>
            </a:extLst>
          </p:cNvPr>
          <p:cNvSpPr txBox="1">
            <a:spLocks/>
          </p:cNvSpPr>
          <p:nvPr/>
        </p:nvSpPr>
        <p:spPr>
          <a:xfrm>
            <a:off x="1152144" y="1094250"/>
            <a:ext cx="10704846" cy="479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121" indent="0" defTabSz="257175">
              <a:spcBef>
                <a:spcPts val="0"/>
              </a:spcBef>
              <a:buNone/>
            </a:pPr>
            <a:r>
              <a:rPr lang="en-US" sz="2600" b="1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IPF Value Added</a:t>
            </a:r>
          </a:p>
          <a:p>
            <a:pPr marL="259556" indent="-46435" algn="just" defTabSz="257175">
              <a:spcBef>
                <a:spcPts val="0"/>
              </a:spcBef>
            </a:pPr>
            <a:endParaRPr lang="es-CO" sz="2600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Advice on project selection indicators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Template design for data collection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IPF excel add-in for easy implementation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Training on IPF methodology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Access to global best practices</a:t>
            </a:r>
          </a:p>
          <a:p>
            <a:endParaRPr lang="en-US" sz="2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7049EB7-6E32-44BD-8196-6CFD04BC5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56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CD5EC5D-18F8-4DF2-88E6-DE024FB78F4F}"/>
              </a:ext>
            </a:extLst>
          </p:cNvPr>
          <p:cNvSpPr txBox="1">
            <a:spLocks/>
          </p:cNvSpPr>
          <p:nvPr/>
        </p:nvSpPr>
        <p:spPr>
          <a:xfrm>
            <a:off x="2338539" y="2027269"/>
            <a:ext cx="8791575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Data Requirements, Opportunities and Challenges in Implementation </a:t>
            </a:r>
          </a:p>
        </p:txBody>
      </p:sp>
    </p:spTree>
    <p:extLst>
      <p:ext uri="{BB962C8B-B14F-4D97-AF65-F5344CB8AC3E}">
        <p14:creationId xmlns:p14="http://schemas.microsoft.com/office/powerpoint/2010/main" val="3776402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3933"/>
            <a:ext cx="10629673" cy="1524727"/>
          </a:xfrm>
        </p:spPr>
        <p:txBody>
          <a:bodyPr>
            <a:noAutofit/>
          </a:bodyPr>
          <a:lstStyle/>
          <a:p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Improving data Collection: template for Investment proposals In Indonesia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144" y="1825625"/>
            <a:ext cx="569141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Template sample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(word doc + excel sheet for NPVs, IRRs and etc.)</a:t>
            </a:r>
          </a:p>
          <a:p>
            <a:r>
              <a:rPr lang="en-US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Structure of the template</a:t>
            </a:r>
          </a:p>
          <a:p>
            <a:pPr lvl="1">
              <a:buFont typeface="Segoe UI Light" panose="020B0502040204020203" pitchFamily="34" charset="0"/>
              <a:buChar char="–"/>
            </a:pPr>
            <a:r>
              <a:rPr lang="en-US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Basic information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Information for pre-screening and the implementing authority's experience, capacity and commitment</a:t>
            </a:r>
          </a:p>
          <a:p>
            <a:pPr lvl="1">
              <a:buFont typeface="Segoe UI Light" panose="020B0502040204020203" pitchFamily="34" charset="0"/>
              <a:buChar char="–"/>
            </a:pPr>
            <a:r>
              <a:rPr lang="en-US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Background of the project</a:t>
            </a:r>
          </a:p>
          <a:p>
            <a:pPr lvl="1">
              <a:buFont typeface="Segoe UI Light" panose="020B0502040204020203" pitchFamily="34" charset="0"/>
              <a:buChar char="–"/>
            </a:pPr>
            <a:r>
              <a:rPr lang="en-US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Expected benefits and impacts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contains information for infra screening</a:t>
            </a:r>
          </a:p>
          <a:p>
            <a:pPr lvl="1">
              <a:buFont typeface="Segoe UI Light" panose="020B0502040204020203" pitchFamily="34" charset="0"/>
              <a:buChar char="–"/>
            </a:pPr>
            <a:r>
              <a:rPr lang="en-US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Justification for PPP participation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contains information for PPP screening</a:t>
            </a:r>
          </a:p>
          <a:p>
            <a:pPr lvl="1">
              <a:buFont typeface="Segoe UI Light" panose="020B0502040204020203" pitchFamily="34" charset="0"/>
              <a:buChar char="–"/>
            </a:pPr>
            <a:r>
              <a:rPr lang="en-US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Annexes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637" t="21579" r="56466" b="9931"/>
          <a:stretch/>
        </p:blipFill>
        <p:spPr>
          <a:xfrm>
            <a:off x="7517329" y="1520794"/>
            <a:ext cx="3877987" cy="48355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10EE347-6535-4449-A4FA-2CC37A9A7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>
                <a:solidFill>
                  <a:schemeClr val="bg1"/>
                </a:solidFill>
              </a:r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6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94A91-20B8-47CD-9F9C-4BB082DF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763" y="1094250"/>
            <a:ext cx="10704846" cy="4799068"/>
          </a:xfrm>
        </p:spPr>
        <p:txBody>
          <a:bodyPr>
            <a:noAutofit/>
          </a:bodyPr>
          <a:lstStyle/>
          <a:p>
            <a:pPr marL="213121" indent="0" defTabSz="257175">
              <a:spcBef>
                <a:spcPts val="0"/>
              </a:spcBef>
              <a:buNone/>
            </a:pPr>
            <a:r>
              <a:rPr lang="en-US" sz="2600" b="1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Infrastructure gap and demands on governments</a:t>
            </a:r>
          </a:p>
          <a:p>
            <a:pPr marL="259556" indent="-46435" algn="just" defTabSz="257175">
              <a:spcBef>
                <a:spcPts val="0"/>
              </a:spcBef>
            </a:pPr>
            <a:endParaRPr lang="es-CO" sz="2600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Investment needs in all sectors</a:t>
            </a:r>
            <a:endParaRPr lang="es-CO" sz="2600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Limited public resources and fiscal restrictions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Strengthening fiscal transparency and accountability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endParaRPr lang="en-US" sz="2600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How to optimize public resources in line with country strategic priorities?</a:t>
            </a:r>
            <a:endParaRPr lang="es-CO" sz="2600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How to compare different investment options?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endParaRPr lang="es-CO" sz="2600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257175" indent="-257175" algn="just">
              <a:spcBef>
                <a:spcPts val="0"/>
              </a:spcBef>
            </a:pPr>
            <a:endParaRPr lang="es-CO" sz="2600" dirty="0">
              <a:solidFill>
                <a:schemeClr val="bg1"/>
              </a:solidFill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600" b="1" dirty="0">
                <a:solidFill>
                  <a:srgbClr val="FFC000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en-US" sz="2600" b="1" dirty="0">
                <a:solidFill>
                  <a:srgbClr val="FFC000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Need for an objective system to prioritize infrastructure investments</a:t>
            </a:r>
            <a:endParaRPr lang="es-CO" sz="2600" b="1" dirty="0">
              <a:solidFill>
                <a:srgbClr val="FFC000"/>
              </a:solidFill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endParaRPr lang="en-US" sz="2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A84B34-A270-49BF-B7EA-A00F54C3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358"/>
            <a:ext cx="10409456" cy="1011292"/>
          </a:xfrm>
        </p:spPr>
        <p:txBody>
          <a:bodyPr/>
          <a:lstStyle/>
          <a:p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INFRASTRUCTURE PRIORITIZATION CHALLENGE (1/1)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DACC7-502C-4891-9F68-F4C9E5F2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75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3933"/>
            <a:ext cx="10629673" cy="1524727"/>
          </a:xfrm>
        </p:spPr>
        <p:txBody>
          <a:bodyPr>
            <a:noAutofit/>
          </a:bodyPr>
          <a:lstStyle/>
          <a:p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IPF DATA REQUIREMENTS: </a:t>
            </a:r>
            <a:b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example of water sector in Sri LANKA 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0D27E94F-6BE6-4DA7-99A8-483A8A28FF10}"/>
              </a:ext>
            </a:extLst>
          </p:cNvPr>
          <p:cNvSpPr/>
          <p:nvPr/>
        </p:nvSpPr>
        <p:spPr>
          <a:xfrm>
            <a:off x="950632" y="1752126"/>
            <a:ext cx="5068060" cy="381127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8C028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Social-Environmental Indicator (SEI)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white"/>
                </a:solidFill>
                <a:latin typeface="Segoe UI Light" panose="020B0502040204020203" pitchFamily="34" charset="0"/>
                <a:cs typeface="Calibri Light"/>
              </a:rPr>
              <a:t>Beneficiaries/users per $ invested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white"/>
                </a:solidFill>
                <a:latin typeface="Segoe UI Light" panose="020B0502040204020203" pitchFamily="34" charset="0"/>
                <a:cs typeface="Calibri Light"/>
              </a:rPr>
              <a:t>Jobs created (direct) per $ invested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white"/>
                </a:solidFill>
                <a:latin typeface="Segoe UI Light" panose="020B0502040204020203" pitchFamily="34" charset="0"/>
                <a:cs typeface="Calibri Light"/>
              </a:rPr>
              <a:t>Poverty level (in area of intervention)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white"/>
                </a:solidFill>
                <a:latin typeface="Segoe UI Light" panose="020B0502040204020203" pitchFamily="34" charset="0"/>
                <a:cs typeface="Calibri Light"/>
              </a:rPr>
              <a:t>Bacterial quality of existing water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white"/>
                </a:solidFill>
                <a:latin typeface="Segoe UI Light" panose="020B0502040204020203" pitchFamily="34" charset="0"/>
                <a:cs typeface="Calibri Light"/>
              </a:rPr>
              <a:t>Water-borne diseases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white"/>
                </a:solidFill>
                <a:latin typeface="Segoe UI Light" panose="020B0502040204020203" pitchFamily="34" charset="0"/>
                <a:cs typeface="Calibri Light"/>
              </a:rPr>
              <a:t>Continuity of supply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white"/>
                </a:solidFill>
                <a:latin typeface="Segoe UI Light" panose="020B0502040204020203" pitchFamily="34" charset="0"/>
                <a:cs typeface="Calibri Light"/>
              </a:rPr>
              <a:t>Existing safe water coverage</a:t>
            </a: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F2972995-B735-4E22-B02B-CA3C1007A4AD}"/>
              </a:ext>
            </a:extLst>
          </p:cNvPr>
          <p:cNvSpPr/>
          <p:nvPr/>
        </p:nvSpPr>
        <p:spPr>
          <a:xfrm>
            <a:off x="6326342" y="1752126"/>
            <a:ext cx="5062633" cy="257924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8C028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Financial-Economic Indicator (FEI)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white"/>
                </a:solidFill>
                <a:latin typeface="Segoe UI Light" panose="020B0502040204020203" pitchFamily="34" charset="0"/>
                <a:cs typeface="Calibri Light"/>
              </a:rPr>
              <a:t>Benefit-cost ratio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white"/>
                </a:solidFill>
                <a:latin typeface="Segoe UI Light" panose="020B0502040204020203" pitchFamily="34" charset="0"/>
                <a:cs typeface="Calibri Light"/>
              </a:rPr>
              <a:t>Existing water resource yield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white"/>
                </a:solidFill>
                <a:latin typeface="Segoe UI Light" panose="020B0502040204020203" pitchFamily="34" charset="0"/>
                <a:cs typeface="Calibri Light"/>
              </a:rPr>
              <a:t>Non-revenue water (%)</a:t>
            </a: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7954DFC-12AF-475D-9732-763F233A0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8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3933"/>
            <a:ext cx="10629673" cy="1524727"/>
          </a:xfrm>
        </p:spPr>
        <p:txBody>
          <a:bodyPr>
            <a:noAutofit/>
          </a:bodyPr>
          <a:lstStyle/>
          <a:p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IPF as a tool for Improving data collection and management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144" y="1825625"/>
            <a:ext cx="5691417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Benchmark: SNI (National System of Investments) - investment appraisal system/platform in Chile: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Consolidated project proposal data collection;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Policy filters;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Project appraisal.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0B409C-CDDB-45E5-977B-3D68E779C1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1688"/>
          <a:stretch/>
        </p:blipFill>
        <p:spPr>
          <a:xfrm>
            <a:off x="6699183" y="1825625"/>
            <a:ext cx="4816143" cy="314857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6751A2-29E0-4FE3-9242-E747D41D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039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486BE2-0018-4080-80B0-F054584687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Questions and discussion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AAA7716-CFA8-4803-B326-DF603BBBE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02037"/>
            <a:ext cx="8034831" cy="269060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Thank you!</a:t>
            </a:r>
          </a:p>
          <a:p>
            <a:endParaRPr lang="en-US" sz="3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61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474CB-6D13-489A-AC02-1D080399B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KEY LESSONS From Previous Pilots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4F4414-8D16-4B2F-9E85-B77689FB258E}"/>
              </a:ext>
            </a:extLst>
          </p:cNvPr>
          <p:cNvSpPr txBox="1"/>
          <p:nvPr/>
        </p:nvSpPr>
        <p:spPr>
          <a:xfrm>
            <a:off x="1843549" y="1861366"/>
            <a:ext cx="4314825" cy="923330"/>
          </a:xfrm>
          <a:prstGeom prst="rect">
            <a:avLst/>
          </a:prstGeom>
          <a:solidFill>
            <a:srgbClr val="4BACC6"/>
          </a:solidFill>
        </p:spPr>
        <p:txBody>
          <a:bodyPr wrap="square" rtlCol="0">
            <a:spAutoFit/>
          </a:bodyPr>
          <a:lstStyle/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1. IPF can help improve project data availability and comparability</a:t>
            </a: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MS PGothic" panose="020B0600070205080204" pitchFamily="34" charset="-128"/>
              <a:cs typeface="Segoe UI Light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9E15B4-1A2C-48AF-8D8B-999AA691ABEC}"/>
              </a:ext>
            </a:extLst>
          </p:cNvPr>
          <p:cNvSpPr txBox="1"/>
          <p:nvPr/>
        </p:nvSpPr>
        <p:spPr>
          <a:xfrm>
            <a:off x="1839133" y="2772541"/>
            <a:ext cx="4314825" cy="923330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2. Methods and safeguards must be considered to manage potential bias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MS PGothic" panose="020B0600070205080204" pitchFamily="34" charset="-128"/>
              <a:cs typeface="Segoe UI Light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BA8134-AC25-46AF-A8D1-47D10AB1EC4B}"/>
              </a:ext>
            </a:extLst>
          </p:cNvPr>
          <p:cNvSpPr txBox="1"/>
          <p:nvPr/>
        </p:nvSpPr>
        <p:spPr>
          <a:xfrm>
            <a:off x="1839133" y="3672788"/>
            <a:ext cx="4314825" cy="923330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3. Effective IPF implementation requires building capacity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MS PGothic" panose="020B0600070205080204" pitchFamily="34" charset="-128"/>
              <a:cs typeface="Segoe UI Light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0F3374-C75A-4683-9196-CAA9930DAC27}"/>
              </a:ext>
            </a:extLst>
          </p:cNvPr>
          <p:cNvSpPr txBox="1"/>
          <p:nvPr/>
        </p:nvSpPr>
        <p:spPr>
          <a:xfrm>
            <a:off x="1847965" y="4573034"/>
            <a:ext cx="4314825" cy="923330"/>
          </a:xfrm>
          <a:prstGeom prst="rect">
            <a:avLst/>
          </a:prstGeom>
          <a:solidFill>
            <a:srgbClr val="8064A2"/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4. IPF works best if integrated in the infrastructure planning process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MS PGothic" panose="020B0600070205080204" pitchFamily="34" charset="-128"/>
              <a:cs typeface="Segoe UI Light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87DDB0-9654-4F10-88E5-86761ECF564D}"/>
              </a:ext>
            </a:extLst>
          </p:cNvPr>
          <p:cNvSpPr txBox="1"/>
          <p:nvPr/>
        </p:nvSpPr>
        <p:spPr>
          <a:xfrm>
            <a:off x="6365154" y="1861366"/>
            <a:ext cx="3914775" cy="1015663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/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Significant improvement in quality of data can be achieved with little effort </a:t>
            </a:r>
          </a:p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Criteria discussion as catalyst to improve information levels</a:t>
            </a:r>
          </a:p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Standards and guidelines for feasibility studies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CB4F789-D9E7-4B1C-A768-1C2DE20F083D}"/>
              </a:ext>
            </a:extLst>
          </p:cNvPr>
          <p:cNvSpPr/>
          <p:nvPr/>
        </p:nvSpPr>
        <p:spPr>
          <a:xfrm rot="5400000">
            <a:off x="5928304" y="2091488"/>
            <a:ext cx="900195" cy="440055"/>
          </a:xfrm>
          <a:prstGeom prst="triangle">
            <a:avLst/>
          </a:prstGeom>
          <a:solidFill>
            <a:srgbClr val="4BACC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CE9BDC-C86C-45C6-8D56-75C3CCD28508}"/>
              </a:ext>
            </a:extLst>
          </p:cNvPr>
          <p:cNvSpPr txBox="1"/>
          <p:nvPr/>
        </p:nvSpPr>
        <p:spPr>
          <a:xfrm>
            <a:off x="6360738" y="2840900"/>
            <a:ext cx="3914775" cy="830997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/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Inherent bias</a:t>
            </a:r>
          </a:p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Methodological manipulation</a:t>
            </a:r>
          </a:p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Safeguards (transparency requirements and independent auditing)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795761D8-F3D0-4572-B325-6DB5B2A8CB11}"/>
              </a:ext>
            </a:extLst>
          </p:cNvPr>
          <p:cNvSpPr/>
          <p:nvPr/>
        </p:nvSpPr>
        <p:spPr>
          <a:xfrm rot="5400000">
            <a:off x="5915056" y="3002663"/>
            <a:ext cx="900195" cy="440055"/>
          </a:xfrm>
          <a:prstGeom prst="triangle">
            <a:avLst/>
          </a:prstGeom>
          <a:solidFill>
            <a:srgbClr val="C0504D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7DB3AC-52F2-4FAE-A8A0-00F697AFE28F}"/>
              </a:ext>
            </a:extLst>
          </p:cNvPr>
          <p:cNvSpPr txBox="1"/>
          <p:nvPr/>
        </p:nvSpPr>
        <p:spPr>
          <a:xfrm>
            <a:off x="6360738" y="3648814"/>
            <a:ext cx="3914775" cy="1015663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/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Sufficient technical knowledge to specify and calculate variables, weights and composite indices</a:t>
            </a:r>
          </a:p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Policy knowledge and political authority</a:t>
            </a:r>
          </a:p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Training on CBA basics</a:t>
            </a:r>
          </a:p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Familiarizing with MCA methodology</a:t>
            </a: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4E5A29F3-B43C-45BB-83F7-28F203282065}"/>
              </a:ext>
            </a:extLst>
          </p:cNvPr>
          <p:cNvSpPr/>
          <p:nvPr/>
        </p:nvSpPr>
        <p:spPr>
          <a:xfrm rot="5400000">
            <a:off x="5919472" y="3896042"/>
            <a:ext cx="900195" cy="440055"/>
          </a:xfrm>
          <a:prstGeom prst="triangle">
            <a:avLst/>
          </a:prstGeom>
          <a:solidFill>
            <a:srgbClr val="9BBB59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85BC89-7141-447D-A8D7-733085B8D189}"/>
              </a:ext>
            </a:extLst>
          </p:cNvPr>
          <p:cNvSpPr txBox="1"/>
          <p:nvPr/>
        </p:nvSpPr>
        <p:spPr>
          <a:xfrm>
            <a:off x="6360738" y="4615682"/>
            <a:ext cx="3914775" cy="830997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/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Potential sequencing conflicts</a:t>
            </a:r>
          </a:p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Role of central government to oversee and provide guidance</a:t>
            </a:r>
          </a:p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Integration with country infra planning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54A78101-6AD3-4290-B5BE-C67B301719D7}"/>
              </a:ext>
            </a:extLst>
          </p:cNvPr>
          <p:cNvSpPr/>
          <p:nvPr/>
        </p:nvSpPr>
        <p:spPr>
          <a:xfrm rot="5400000">
            <a:off x="5919472" y="4799610"/>
            <a:ext cx="900195" cy="440055"/>
          </a:xfrm>
          <a:prstGeom prst="triangle">
            <a:avLst/>
          </a:prstGeom>
          <a:solidFill>
            <a:srgbClr val="8064A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12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4" grpId="0" animBg="1"/>
      <p:bldP spid="24" grpId="1" animBg="1"/>
      <p:bldP spid="25" grpId="0" animBg="1"/>
      <p:bldP spid="26" grpId="0" animBg="1"/>
      <p:bldP spid="26" grpId="1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621A0-6C36-43F8-A69B-AD4046678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Integration with the infrastructure planning framework –The case of </a:t>
            </a:r>
            <a:r>
              <a:rPr lang="en-US" b="1" dirty="0" err="1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InDonesia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AutoShape 2" descr="data:image/png;base64,%20iVBORw0KGgoAAAANSUhEUgAAAwAAAAEwCAYAAAF3YyacAAAAAXNSR0IArs4c6QAAAARnQU1BAACxjwv8YQUAAAAJcEhZcwAADsMAAA7DAcdvqGQAAP+lSURBVHhe7F0FYBRHF357F08IGoLGCBAgtFAkWIhAKU7QtmiRosVaihVti9NihZYKLVD7cSkuCU5wJ2iQYAkeP9v/vdndy93lLrmLkYT74GV8dm7kvfHhwEJsH16bF7V5itZLzlqcViusyBS5Wqs69PPjsbm0xY/8R+bNK6K49v2qDm4UWvnHY/tvMjPzaIUVVlhR+EEskdT2oiqha1eQi1pyU4lahmm/tmJ+pbCEsP764dt/Um2kqNXDwIF1bEUtxls1VdTqIUs8uMP0fXoJMAXe3x+4S5dEE8CmKaEQ9vV+0YTmbu7wIC4BhoUnijbGsXlqM5PpxIzR4JegXlAlztHRDg7siNLU9oiyPXffT93k/Srw5cdbtGFnrGzDR0bc1nAyXsZrQLPl9yj5zNVt+bNb/rNJLeKXah8fZU/qlhVRNpTJm35Lk1FBQUE27/dzVp6MuKXiZDKbFxVK2xa7/0RJciysfzWWHzyvUW1ecc126i8f8NM/3cVRATxWJSTYx8uLKIqo49HNnvxu+u2qNl7SyLvO5fVKXRdrx3Lpfry5BZBTyKgACjpYAXSZozZZAOvGydmP/27Da/6LTq75KiMa9Jyrxl8gE41GcXz1WG2aG/Sam2HF0fVLsKSiSZUkcVGwwnlkhB2zNAMs8RoNtkcTRKDMfxb3kOnfNIKCwEbUMrj71tHS2mmfQLfKaWYiBPF3e0O/Rye2hjFN6urZISos2prKE5HBEDy4i7qcAysAtVptkhAulPkzB/llpfb7dpyp5E2R6MciRJRxVopaLShhROV93GDU5FCUNQHMnjDt92gVUkqJEr6uohV4BdeHyCuxcL9pMGxE/zrQPLp/A4gkLOmalukcPBF1wvd01ayCFYAKM5po01f2MAHlyabOaXaIhCxmPsPTZ3H6ZJes1WcJNtoOixY9y7jDeH+AjijgO26IheMbIkUXLIC+3hzR8+c3X5P5h8kB0NaFgwSv+nA3Lgk4LhELDAMLeDh7qD9HJJph+Nq0TNeFVHuyVIt0QB+SfzD5pUkZsOubYtkpZF+fbofTqpMBbq9pYkncxHrs+D7FE7mVL7KTJkug7UaaAdYyLZUBrABCx8epoFYRqFTaBm7tfiG4iNg/2y07P5bCegnadHiElCJozYIv368UK0xuxVMpTb4aDX9jx4l4mHPTltXGgz1sYMA+Fdx8rATN2QQ49F05bfobjbrHH1lQCv6c/xSa1rIFj+Yloe8e9PsE/Z5+BUcXeuj+VnmLSWLF9LeHvu4oDy8pofE7Mjhc1QFW/ZAEPuj7ptgEdn9bjOM/KcFM3yc4OX2xLiaZOWQC+qA88Ivnqj9bqaDnDuF7B8e6QNO5CUyv+wPeMHz5ge5CAfz8REqTA1JZQWsUlCF3BC1Dev6lD8ZzRcirdI9kGSJv4gtjSgL0C8T6UrYcRPx0El74+UO7pgA1el1knq//HcDx/d1YASS/Ux2cRh4wK99YAQQMjzbJgsIau4g6ARM+cuPe0DjAlx9STmBnyx7KcHTC72r9gSbEwSnDH2q3YaPkXoLv0vmZqAdo8qWgHp4nqIh9SQnQfPsu3fgyKzBdqPlBZbT5wi1/nGG6JJAn+XuDolgBLPipHIxegZoTD2HD4CLQ6ad4OLM8vQA2pwBo1Et4cCgSygcKvZJIiAXYcAn+cQuAhYH4vShnOLAmbWRsCtoC+KwCK4DkKr7gNCKC03TulGk6ZOs3SOn3Rf8m5RFBhcNjuw2bJP9yLDCTFdMQ3Lr1HD+0XFoBLHuorai9h4SgwOeh0bWDzO3hMx5WPhS8sgII55NVw/tdZxaGuPT7u+kK4A3Blx/pqc1AbtFdTtGhPfsVMi9v0BCj4aIBmvYG2YHVoAnqBXBgFdht1k5F+Ko6hhkvABrs8zwrAIdNuv473ICmPfEDFUD+WUXkZ+WA/3sD8M8xSLm7IOv0Iai7DGOebTZu5vjhFdMKYMl9TqXh+dObw5nZ3q8+rMRC+D6QRIMTjrGcYeyscKEAJF5nDMTbRK0hynedy8eI+nQwNoWRTfjyo32EFuDtwVpAYquW2h9sCs47dmozVNGhnbYAZBAC8gl+wMfsAtXq28xOqeHBeet/Wv+JrVum+f9kOTg0xO5tBQ8cH9UDzYPjoBzyjeiK39m+k+NHeaUVwMI7rAX4hGB39+pT+HKAE8i2XEE+xcNtt/qwdr/QVWbjAIUiRSQ5XPurvo7ZdCel7ddJMckpyWCKJHSereZNEY5r9Ua1mUKOLBnJcXgES3dKakqmpAuVCsc2Kk+wndAF1JpoUJX9AHhXD2HMg25qgxmZpKRkLSUs6w1Pey2FpyHj4EXzUHjVZ6KeO4MM0yeRiNvhJ+BjiIYGstJQt0MwNOwYos18AssARaqUYclQvv0uUa+FbPF/CvWItnZ6NfrlC2yHBhg8rjz8NOcB00v87+VLoVs7oBaAh7cTTNmYBFDLBQY8ToD1aE/+kMfLWkx6weY9cNwBOC4hrRa7vy0ufFvG8p04Bos7Odmsnp4WKhV11VWQWr4XaFR/gZ3HCUg9pgRZRRUobhML0m9QCYlCT9BsyIX0SXhy8zRTv7uJdPgU0xuCFYDSoKYYQPPy2WNYuCWZH9XekYqWZVRsLArq0eXB+cFz+GBNMlz7sxJZw9doTzi8QJic8ut1iv0qd0/sHzv5QLFGznB57SWYTpZwQEokf2z/FmbjmpFMFgtAQmISFqYFsP95Cma6L6T8Mxsct0+FlIFfYZyY7gk7oIjnRYgNHSX6FPAqPl7UmQmdmk8wmNyrivQUKa0nhiAP8mJN/zYpA14e7M4imfzrDb6EW3kY3UHo9pUIWaNfXQzwPLwb8+faZLVJf68P96IczTAeHZRJWhz8yPFxHHAzL7O4T1WulGnYujduMb8I38eBjY0LYRHEFMsfPqL1H15B7PaagZCYhxw/oTpLj9+KW97XnqTqjj/gm9UP+GIl3WF4axspfgbJ4C2qhsBuRf4C/1VNnptxkaU7vHzZTAsg5MEjbYbeDaiXYYZSZF6RJ7X+1xcreqPj85ewr1RJaPb0JFr5wKndaojpXgqKQB2oP90XTt7wh1erJkHnl69YOFNTEZkVQIEBP+kdnvv2Akv3phLFhALo/i9w/3wMfO3aAGfOMKvyMg4eYK8m7PlLbYZer/1uJgXAQdWz53TzxFTFNMRdJMaa86QAzBmIZYSlIc6ZLkPqQndFDNkQT11Q0v/t6pJpOrq/TpDC+l6sXi1jloKFVvPSlSzliQRLC0BfquURLMl8Q0iZT6DMzYxErwwpilSRKqfp2yzW6hXKdEsNuY43UgBvCtXHVoeUqn6QojyDGa5glLqmr1ZPlNfIVnMrYPDdXaa0lgVVOvQI4LNWcPvieeBRVhDktrbQ7P6DXMmTHGNB/BuC+PlsIRlZjESXGpSCS6dOQlKqQmuXVy1g+2e1tXuE3ioWlISZzOjDv6DSsafQPvJraP/0vNY+RWn25Ge20PqHs2yTACHrBbADiebbdgwCWNRYIAmkJ/sdOAYnPfmT3EnPodsgJF2QfWPRD1V4ohs5UvEl3KSGxGh1V7hQxxX+qT0e/nGtJtghdX7+wrK5KSPYNryWwsgWfj22ky1gQnWwXaAbC1G9gdqBPL8QVWYWMRDddYkgKsxMYTRkIEuRbqCFQVzi57OMN3WuQQetRFUPFpdMTmRGVsAhRG2BgDljpdhbZ3JZBjQ2YDNWpEPuFsCR5aLm7cSyUBdYN4k2iult/gLPoPqiLrssaBEK2ZG+osFCLEIpPtIoWzSKwsqCLP5R1kN65iFXCuBN9iSspyQRb6oA8kEXMteQa0JY90hPly4VHDt8UrUR2X27sg2z13W3wkxYW0DO462aC8qPeKsKoP2Aql1ELYM5bJAO5zF1quk9TLqnLsMGCAf2zIXFvaDlpeaLpvTo5Q7QoLMPDFt2G7xCAiD6ShxwT4RdZ7pYOlTwQ0uT88Af7oSnbVQyBC1H0neN9YK+W9OB/6LbZmY/fnEz3sZGBt8O3cNRxgYEVYLExFSYMXSvNtzUqSCbPh00Yf2r8hqeU9dp5CWfOmAnNx/jObTzGpsP1PC8WsZx8npNK0Fk+C1NaIfqsgPbLlSs1cD3/pkj0arNv1+zDetXjW/Ssioc3HFVueX3a2z5Max/dV6jUStlMpktr9Yo3e1cnJ9okhQYIXAyjo57KWSczK5eoDd89cl2bZq4rnNNz+0Ybi/MrAByAxkVQGEA12UO7YYxDumE5OJtSv71y6fw3vHWb6Q/rlMAbkjas02Znnr0SZTD9Olst0Jmfgm6G6ks3Xigu3HAEsgMT0XqEkHK/Ek9yuZ5xmcG3ROOC8LqwJjvh+rZwRW2w0Fe1MOjuK490ZqVX0IZAzudE5J59ltlxk5GSkTITuYbOxkpkeglR0DyJiYwFA5fBfisbQA7sMeweXMlOiU5evoB7UZW+iG9y3DwcGMkbJhMftN+muEJSQkTaqb58QwWJtIk1RDbh/tqV7vMgUw6DdljkD1M+MpeezqSiJCdmq89GWmEcgqU+R/FRcLhKGGrS/P3kJU89WF6mDDhpnRKUrAg//Vh9WMeZl9KhI4bE+F/bvVEFwCdE5J6FWTWxTTj3YgTeqohgn3LW3LuDbgPJr80WRsNT0haKgx9uh02GbclJyTF7zqjtiR2GWKwa5CjLcgELDkhSYvJLE18z6I896ewTdEccKHj47Q/Zt/nTtDs+7Qdx4YnJLPQG8loa5/Z+07pu60S7zN9ci1/7easwC8e8gfnF4f++wBuPAaYAS8g3tcNWgeo4J/vX0D3L9KfkOy7Rwl9H79idvFVykAb9PvX/KfQ76vafgrFs2vMAdFiklAxOXfkKE9SIRRjIrFMAyeNvz3ILqVCnzIAv+N3CRvcwlTOZy+wsQL3x3Oz84ijHyHq08HghCR1BzVvqhfUKjXtqgSdU5KZ7d3ULWT9vePpoXtCEqp0j9Tmy9U/60PXLQ+h6voH4FMBI8Kv9/qmHtTolcaGzgSMUzlfuCwUwG9x5hdAwPBokwUQucSbm/VvWgt590gLeFPjgFYqnWsCfnzIfqCiU0eTaSfYbdioPc/Ad+mc5nfMGoD53URDGuignaglZFZgulAnLApWOl+JEgrAzBOSBO69QVG8X5gXRD1UAJyIhxHTSsLiacLWdoMTkqwFmFMA2hOSSOWROiy/A5sHebG7gugOoc2dSsOCKDD7hCQrAD5NcHM/xFC6Mj31eCAlCUK2CWfELDxRqV9gmYAKjhXAteusAC67FbP/SraEbb6a3i2AtZj9607AiC4eoKpSCbp8I/zuy8cuOdgoFKlwYY2W9cH8iXSIwyhYgswZcHBTRY0OuMGiBpFpBMZA58MMoFKR7OOA6/kD2HTB4o68AcpZp0C2dAFohoXpSWoa18jXbwB1504ATXugDcqUgweFxBjJaum8mKxnL9AcRW+a1SD7KITZqeeEo4X4KzQ8TPX0pAPj2jT6lHBLHVeBg/odQ2DpzHBoMCgE7jStB+oqLkAbE8d/VR9kW09Bj2MYvyI1BUxRRqApDFMkeslZGDkAp1QokFJBseJTSGo9DZKm/4Xma5D6aWvmpguNRg3Kjh2YCl06g3xUd4DuTUGD3W2yY/Y6SE1NZZT826+guh4OKdfLAdRvgN/YCfKxgZCanCIQ+tFCPERImHOJh85Y0zWdguFwbALMD0zGlhAHJzZFQIA8GWZeEAa6Mt0TkV/Mqw/tR6adkswIdBKyW1E6EanQOx2pe0KSYOx0pESiF/Mg/TjxBxKMnYrUJV0IJySRmkwAno+BlHYzUNUAP2Gp1k0Xuicg4+MvQVLiFXZCksxPx2/Vc9dCrCDNFp3S3nETsTYcRlZzgc2/RMNfh53g+GUeOn4tXG9AsEk7IYn8anC6E5Iwb/1L/svO6W9MoVOSi/Tv9dADzaUQu5JOSdIRPu8WTgClHWF8DTU0n/BSO9+SrMTRk4gPmzvD//amnR/YfSgM++Ov8YelnznP9JSko8AZCMIJScS+aaDi+4FjEOYRrwa+bPk0Nx1YfEKSIJ6SPHY7MbaBeEKS0KSPqD90QFC1sAebTE5IAmZ+6bnrXvBjuxTXmw+nU5LX5pWH35YIXbNdyCc79S4BvVYJo37piOaDB4JAr9/IB04lcDAf2Wi13ueYXdTqZhxNkl2+FUMFwQr5mKFcPlqah3fSCiC5HFUuQWZlekqyRHFRg+xKqQSXPcgS/vcbqFbsA5sVoZByJBqS/p4DTh5qSLolsAQJFp+QJOiwR4MTkiWRSiGlCVsRXLGmf5tkBdIJSYTt7H/jFO9gN1QaB2R0SlI6IUnI5JSkbiJNgnpBwZWLMn2fQxE2a9eyPrvvqcqVMuwFva5SGULFXtDjwMYm0yGhzCHtCUkIr5B270NmiJDbOn75uXe88+NYoRs6K90xp+rfbYi//EWnIul+L1k4IuGYLh2oGyAMP0VQRrypgZj4Xd3paN/w8mUzLAC+1rvaArgbUC/TDPVMOyEJ64sV5WvUs4HXXzyhzWjA3fwR/GRbwWXIbnZqEqA2cNOWwqspAXChaDHH6XfvMlbCT6zBS8dodWCyAKhdEyOlEaMh6WV+fsQrlAFEwSu6wCsU/pK5ysTqTNVFKvaKMiNddH75yslvzzOf+i1tfAJa2frUHz7Cx3XYHh+ZjPN5//lzpH0+zUf4+aA/bynzGYzIqoyQrkQyAtVES0fClp6INIQ0EDPSAri/XV30GbcBxoKsZMzr10woXaye+VptzStpF6pmFbqnOHWQYQvIVWQn8zMBb+xUpC5JmU/QnorMgHICjvbxZt8XR8j1AshhZNDxzRh0/qvO9ZtMlY/ZBdW+rMb0WsJeUk6AG3Q69866EisQtXmKnPju7jKleYkufPA+f6FcC/7WDbXWjkj0mhsgFmQ0fotbAG1Pz2uIn84WdE9IRp86BdGpJ9lJSV37vIJuhSpoLCjLkE5CtotcBu3+Hgtu6nfZSclKU7tr3XILP/WodlnUMuh25bNeAHTKkWssqINElcwE3ZORdFqSQO43BS1Q752Fxc+zcOiXEcWFJEM9UQ6idJPGdBQQ/q09AP7t8i3cUZ9kJyUvfPUH6+fnUENjtduQZQ7+62pNUZu9H0UR8wsbiacdJSKIJyTJ2Ghhmjvpdc1SWDr9yOzpJCTa6cbFTkgOQkK1sRA2J2RATsSRHZiSARaVCP2IVouF62AYFi0CGGn08YgcxY4R7xXKEzI0xsmGDKDzYWZm/k0sKJOQ+JKkvl3IRgFYcDjPN6OCkuLJ4mG/fAzd05HSyUi+Rg2mSsheL4gEpjEQayLQdQZvMXTfy7l7QNhBwV3W6xBZLgNEbZ6jsMoAUZs7eNM9j7zG2/Z7CwOyJwLeEOgAzOy/2+lVNt3TRu37VWsqaq2wIkPkqgggjpgbopMqe7Va5eDqOWG3KL1l9/VvrXiVSgP29nI4EXGrJci4ncwRm4V/vYpw6dR9aPtxbXh4/wWcOXwnV95xza3fa0UBhbULZEV+R4HsAllhRU4hT7pAlh63LWiQZhMs6QJ9tyaM/6Kb8FiTOH4hIjNfq2KUzfkYv7E8D7OQNBwHMuqyMX/MB/nkpwPPTTXVlaMLabAryHbs+NepILt8VnjpJyDYFyLDb6rfqVdRbmMrh+KlXODQX+vYZr4G3cJUB3dc6V0vqPKqEwduqZs0ryw/vPeGmuO49nUaeW27uNPFRul6UUXrZpt+FXbv0OUAL2662R44cEDVcYBvhec3yj8u7hurrFarPFw5c0+1+ffrtjNXteUxPqjT2AtOH7kD7zbwAJlMBo7OtnB0zw2gp5WlJ5alZ5kDQiqBXC6Dh/dewp3rcWytrGkrP1ApNHDrwAO26cSvhYfi4LYo4GV0EYHct2Gwz80j+64r0OtEuVw+3/YV2CuL8qm1G3rB1P47jOYTs8zKbv61Y7nSqGR40jS7DYAejt08pQbQHRIzN8SCt5szRMclMtUTKWLNZfwBT9i2r6FX3CE4yAu6xUXC8SuJ0KA6HacE9noZnc0BNyeY2Kk0BERdhrA1T2DTUB8IWybcYEGHXDO6qSIzZKUBSIN2qWJTRae3vcNIj/ZkpoqPmaDZjPZ0wwW9D05hCE3erwqH91wzOZahOMmtfV8/NcUrmSVV14/0mLuiiJ9K8mMXH2VDZkyLmt4WT/PbVa4ocpH5ozCWgK46Ca7goKR3xkUro6BGtem37D0gYC7oI/IuczRZui153Tj9JfOlO3mezvQoU5OBnt22pEIUBhj5vSWQ0r8zZUW+AWsAnWezU24WY/34tDvw6TIPqvjJyYmQlPCKvbxtbQDghpz8KXLydBKQ3sF3r1wnW2OwzZqD2ltgdJGZxOXdfYze36QLI4tEZGbxZhT/hsmh0Ek8/UmQ7tL4+OlJ8K7XAIb+cYy9UmUKht+19F1mS0Efk4fNUGSpAWz6yo4zVvFFZ4u6BFmAE3bdsrTjOheet2Qw1gCSFgfHGtmlblYDoEBUV7yCsYsWkb6LtnlGq6rz/32qd9rpm1H+JYL7/55O6tDz+XciTmgvhZl9KcM2QhWx8qx/Y9Ode5nwUWm9Lu0S7H4OD09k8UpxLgkRXj4eHm758bq8bgCsAAxvB+pRSg0bJ9rC+GppZkM/RIQRbWw57O4402U22XnyPwsol5AQD/WRSgeogfS6tOZLlaD3FlUdyks4Hks7I2kKNNYh0O1G2huOEFSdKEOp8pO9V7COI6FDh1tjOrnKRbKfOeC9oq/u3Uu3cZ8qvwSqpFJFlQpL110HN6my65CMVNFNC6r8BIpTalxU8aXKT51kahBSoyAs1tGbg6RFQRm31myANQAV9tt1acVDFbSelgDTz6eZDf0Q6cCypzRzCI8ex8CY6UWgrusL6CaPE2iIHVM3H1JD0QbIlbskwyPPVLSLYf6J8hQ2mfdyaCBPmH1JIF1IJU/2dyIMHKuzByupC0SkeP785muyNgRxfiJDSHEbczOCTCuhMalCr1LpNgjCCAslg2PkWVGX86AmK39/4nO92jx9RnFoiGqLrzI+BbRnZol0HEEXudwF8nVrsSnDo6mmELc7LFfSJP7eynzfEnrpSq79jt6rfyLKd5qlylZr3DBB/x0yCdilzbSyZoTts8tVVcQ/Nf6uPdaXjjNz74kp7Hno/SbqAjmdPmfLrdK+A5qjoEjlwWMfZ+kHRcwtk2GicrkB5DtoG8AAt3QNk/s13cVZvp6dI7LUgCXcXR9sNG8rdNibrQYQs6OjHyji092kIEIeMDzaovoytDzAMuFtdRhSDuDHtPvO0oHuBWPXLZ2/qHcbRp29yeXO3Et6JBpzDKwBNBp1D3+QEyZOCU1roU0ZW1i5Ans1/SrCzhXP4J9+zC941KRD+QCNRwvH5o8u9OAW/ceuNjWKyrsaFLhttNmBtgEMKpO+AVhwcVkOoDrfpbP+xmsLEJ6cqL3UwQjkbu9vzDUJELeno9AALl3RawAE7pfYHM9D1gDqDb2Z7gfNX+oOY4bRAEe/v7ZuoAt0+VmwO7nMlxu/7LLJBtD0ak/WAHJqJZhOOOhusjcEDSaDu9WAbn7C5XQZ+e011B9WLzPoU2cRBgthlfmh5dM1gLqRD+xOnwbp7GUJrKB6r/lrMWYtskHskx+aBxD4paCaQARWVOkSPB34YtzZkiwEpUZDtxxmVOEsuUjVHGjPpbIGcPVa+gbwk/AefU7VJ7qkjzWAdwdczlKLPv9rjYwySNsFyqkE51ekawDDPYxWQG7JPSm/fFUdw7JdSQ8pUow2AHWnjje4seuAn9cVuIXrgOP2A38cG3vACIDRY9i2Am7hd8A9/Bv4NWeAv0OXaPEg6xEM0LEBaDrPBhX6sd8obNUwQCVN507aA3xc96YAD48AX+5D4Dp2Bj5SDfDdhxgdfsNbBnyj74ELq4gDli+AlzUC+OcYhuHQ/xzgym8GfuSfYkw49jx1ml3zwxrA9ZvpGkDY4fjim8+/epnjDaBa79OqpSurQzT2sOaNvw0dR1aHjSdeAHcsGniPcvDlUHuYPx714AA7ugC0XifchnN1VR1jGaSF1ABEY6GHtgGM8jbeABZGS3nhm9K2jfEGEDIJ+yDfptcbwVFebayr4qsM65DtxqVCCeC4ZauxsvNNbd822/Ebw8zzF9MawK3odA0guZIXOI08kGMMlRoAm6OjG0E//egMzBx9BpSpL2HN3KNwdXBxuLLyPbj6TRnYesKB+SG35n+9NOsWUVPoNAt5C+Gaiie9Li28xqez0yUxCkPQbyBxbAmly9wcBd2VaEDJPp6io4BURapx2jUZZD2RY3oomF6DdjZLJ4KmYoV0fk3B2JpNVsgUUpJTMiRFw8ZG7QUy7aYHI3mYG6AWLq8Yti9LXaD7m7SrdrRSl+75e2MS4P2vnme59e6ZIUy70r2W0h2Q7b5OylJ8W6e0woZwQCU9JEPxdZ1Lj7RYvkosrSxrJcCXVdJxSG7edd14fZ8ENtHz49qSA/UtgETpzXbyLWptBv0JquU9BYMOLru6GJUACa1aZl8C8BootnO3sbzwfdi4Ybr4XYZUAdvoW/BilxpsBg5mHEYFnmAvk0EqZmtx+SqI/+kapGC8DrJWkKJOf2J8eczDNAlwLyYdk/rjqdKx78q7KTneBSrT6r8sNYDHO9pS+Cpfr7x/zcHZBeztHWFkOxYng7EGUHtQFEv8X4NLQdLLVKgTXATgXDxArSLw3uCHzP6bM6nwdz/Bfi2Ug1mYcYSzy/30xB/1vet/dstoZlRt5w7XtqZdb2+IEz/0s+0wfYp24IVxyar3OZNuX405uLJyNGtM2gYwzi99A5ijt3vS93bd97R+vE9sgOj6nQRD1eEA15ZgP/N7gFs/oz6KNQa7YetB8UNnKD+8GjxYcpV5veNe2mgDeNm8WQ40AB5K7dtvGDfBN+qdmsbj7zAKM3IhlGtfA4oMaAnPxi+A1MojIX4zVvZ2H4C9N0CRfT/A08vGpcs/r16nNYAHD9M1AG6uHhPJEVCE8hKha7PUAJ7v76qbIMepK24nOTq7gr2DE4zu4FQSK8QzwwZQof0eVmHvL6sEFYciy7MAMVveT5cB5drtzBI3eLi1JXWFsvS7TUHbACZU16sgyWVLGy6E+V6srt9ISn/REWJv+kK5+qFQIiwaYu8EQ+zPv4P/jH5w752u4OAHEHtFf9YqztvLaAOIC2pqVgMoPqgKvFhufL1LjeKnzIFD6fIb4Xvcx8tI/J2hwq454ODNwc0qlaDy9VtwA1VneVdw5DYwH8UuX4eUbh0h5uJFYYnYADvUfFoDePRErwEkl3XH/n/6PVUGqP7N6geXnbAO2jk4wvDWxhcKdUEeONfGq7LE+V4f6W3sA7SxhS6oTcQKoTJsAAjae+4haC0CTRsaXerPLzAi8dz4if6xMOOSzGBHqO9Rr7SZoobRK+CYdz8o2WUEOPk+ApsW8yA61Asq7rsDFXxOQMzyQ9h3/AIqRC+AYwPSbllKqVHdaAN40KjBjRKtZPDa8y9Q/fSx0B35YA7ArnGCDx2Qv+c7sPgrVxEsfPqhv/Fsb0XFo8eNla/v9tKlzGpgliLS0TmtATyO02sA/Q88dl1x9FlmG7my1AByDUYqRKGG0QYwqWYs9+1Fwzzw3eHudqPMqifwuLc7+B55AglNRkOtR2Pg5rL5YFtlBJS8MQSOfH0O3v2oM7hUuQUJXHVI2HQFyiz7Ao40ng88fw7s69Yx2gCk7lXptjJwnnICu1d1mYMWVVGcVKoEdju2o4EHaeMEDeRssaUmYveHrCqdOmOs7Jz2t2mZK/ceG/ktwlaI2Ke23IxLxtJiiPzZAMx5sbQgQxqQG2sAJrZD+/zr6mJZ/88ISjdpAqHb0zeAq+/4G+XQbpvOQ0nvQ/Ds9wtsnj7Vpx28HtledNUHjw2h+vl0DTfPQQ0Ak2JrbEu5EeTPBpDTC2F0nHH1Uy84HZfIjjLSkUiC4YXskv3QOG9Y5hbN3OkwCB2P5C7lzCowwWAhTDdPTR6IEZH2tInlMDVP6Xu2amX9BoAJcOBqQAp/GWot6wRRQ69BClwGvzE1wKH/95AQ4wk2uzpD1Ly0POHkcqh1xfJjjzkNagBT/rta/Ls9T8yROgWnAXiF+MPCQGfYcyYR3n+PKmoiO/sbszcJOlfA3+pHlzgmwvqoOEiKc4Ne6Hf1oUSmrl++HzoPCoAOGxLZ23uEUehG54SlN/iCkCL8af98EkysnggzrzhDbzStvnQbNk0R9tWvX34JVrn5QG9XJ1h99BJMQOuZQO/5OWN8zAsE4sBzlZs3+05k1GWYtSb9zFIGDYCe5zH5/l0uwfeYt2e2++gybAABN2/niwZgwYEY6xjgTSKf/F7f/Zm8YGQO5DY2EHT3fqFvALmzvGbFG0WyQpFtyqlnW7KL3DgOue2z2qnErEif6w1A2PdwA7vCqJWeB7ixULAuZBB/8huH7ssrWaX80gCyA6rkUkXXRZsfztpLkjpvJAA3j806wPJWACN9UUhn9rKAsdcCMnpJQMdOeiiFoKtvbOIudwYxvAz9ExVsJNMqbnapSD2DqdN8CFMVXAJV8sy6pLnax6PE6b1pUsiRn99Syaii5AakfLD0u/dTZXaDfs7ya3etcAyw3ZIxQK6CfnwasOtjLsQHk7KNhTnc1dJNFz16ZYC8rmRWZB95IAFmACz6FuCKP8DP4jzzdtS3Rv32IwCbsMuxHNVCgIL4mlZBQ06tKcXeOgPHVn2ZnVfCzAX1+7GCV/8SxwGoUuWn/Vc3ujEnCEM76TFDaYesbjef9Lpm8rMI/ZPdIvxDxGGdk+Igs+FOW7KTMEh0JCvSUliKb1ETZi3EOThNvx3zW3rl7CbprUy+MCFvBsHaCokVqlUYNggkGghTxWqNFfBblAaNUd2EHqlC+qI/qtBE9HhbZbTjPkYNupP/UT+jHsNe2YZx3cCGtR3t0Y7io/H1t+QfieIklQbeUo1fjgqp29B8HcNeXwhwHK1G1cDGgfG0wThHoScpHH1PGrT7kh7JijcOKoVKMg7WDfFhZtKv71aGXcAl96/Bzs/QlUyV5Bx7GY9eyRv7VQj4olkXuVqaQhfIOgi2IueQ010ga2FZUaBQoBrA2zYrYuX+VlhhhRVWWGFFLmHuP+15eq6HngwSrbTPDUmYubqtda7SCrOQN9OgOQiNWsPexZJ7tFR36Os36ts/Wmsre/u+VftSY+DRj9Qo2vb1C6ozsI5tezSjnaZ9/6pdDRuMFW8vClwDSE1Rsco9pf9ODofwC5ITheuIyA4tVpCek3NQp7E3hPX341EbUUEZP51Gp3bxMgeO59ZgAypwv9sKK6ywwgorrLDCCiusKJjI6cVB3fjetoXH7GLbZ7VTrIPBAoIO/auL210zR4e+Vb/Tnelq1zfthXkJHT6por1iLqNZsYzc2vfzU01c2kzrTn6N+cf0ZHrAxVTY9n2rprt0efziUNPp7V/NpJsx5PrSfU7fCZTfsHlqKDIRzuzfSFyatkzQOsb06aDBQtfUqhhlc/Ze1T61Pa6tPHvfT71lRRRHlYGmezv0x0ohxM7zqOM4kDH7flXRloNBzo56p69I3x4rfG2PKNvzMVTxORaQwnz9W0tefW+n/Dx+g0WJf95t4AEymRwUKUqQyTnQoN/LZ2IgqFU1OLhDuIS3XqAvnDx0k9zUDUMqyyf0+o9977u1Yfzrlykw/VPhci5aozm857paxsuGvvBwW1Hi/hNl3aBK4OLqAPu3XFIFhPra7LqZYFs8JlZ5X+5k172Fh+KLLhu59v2qqrasuGaDDYVdUlc/uJLtvSNP7Kq+X1FxcEcU5W67usE+W08euA0161YEO3s5JCcrgZNhZnAysLHhwLWYIxzYeY1V6HqB3izLThy8pWgYWsXuzOZb9mvXXknXkPK1BPAKCdBebGUM9FySl6hfOlTYEqsLU2F5f3/mRuFZHPgdUvMaZ+/5KUWOx1FDoCncc/f9VO/W8yDO+hGpzB191MdKJIEqMjUemgPGhmPyYi2MS73pN7rYCiPQYEPrW1VNU8esUZAtx6ntEqJsru7dbWNrJ4NLZ2PU18L32BQv5QSNQqtAxLarYnjQVn7SU+Xv2rUr++4hrHAlSzuz6WYy0xoNyLmWGlDGkZlaK1ZCVvkpHZHht6DovcfJ1CAJh7ByE7CCs7tpGzWvTBcWw6Q+27lYdZKC4uc1PNZ0UFCDoN/s4GgDcls5NVLFzKF7OSdnW7B3sIWIHVcVm3+7KqT3cDSm+Rar8BN6Gn3kQwtydOs6l48VjObD3NfWsyoBqGJ+CcIJsnngzy7RosuvSKW3v1ilfZYCUNKBXagVwHwKkN4Go8ru7ebMwtAlWwuinKHRlf1QAe0kUNx0u1xWkVUJQJWbKvC5+1XVtSpeQ9VPLXD8ajwVZJq7n5oyWoOVhNTNv0fJkWMW4YB7TZ8d5OSUTgKQXoIkSXT1hnaYeFa50UIu6VEK2XTtSjfXdYXUIhdS7ePfsSeVODU1gLVr16brVmWEGX+05ndHJ7IKfmD6AZO3clOXZ8vv13L8KhRjIAnAYeXPUgXFBkC392aaCdYukD6MVdLsQDe+nI67sIM1gC5zjFzUbgbWjZMZNgDuhx1qjUqpgNSUJBjXreRbXxDVq4PdlSv6L+dYG0D+gdgAhPGQpVg3Tm7YAGwXbklWUOVPTnwN0/p6v/UFkbQ4mDe81ViqpDlxYzbdSm2sAWQ37oopXjZr13YzKt0Des1RlfGtm51LfU0i5sFNu9M/D9KbMeKX17HlBmX5mpQMwQbBbGohC2QAvcqfEP9StH674RhOh42Nw923Toa0dmUfo/a6ZArG/OrSh5WN20tkBI6imimWhrqIOgEybJqbhlaCDZOFSQdL8f0e/Zdicho50QAMOb/T/BG1c4VDFDhQ6WcBG7u5QwWObr2mx3YyhJymLUn9YZsq0/HYeH8OfujqDl1D3GD8ZOGGbFNYtDWV16EkUkWnDDFsv/CI+oSawm+nDnbYslvQ6Zv9GT5cbgpDAislidpcARc2Q3ofxDJs+sqOWiaHlV+pW/nRjp5HynVkY/CetVqZBfBdnXhubZLe96RuSkaTAz+EOMN8ndkpisCY58Ca9URdGsZ0cjUat7E4qEHMvpQ+ZrtLz2ze6xycbqZm8egmbh7N+z/Oyy5Q0qIgnt4GFo05CrELpEGObjmJUI1q79hGrPw0t5gnlZ+gUqmyRABBuSpS9YASAJtppoVHU77jkSFvmiJM5lao5g5tMTeZ2d+fudPbBYZIePUsHRnCK7g+q+gbsftB6obJAUxPbyRQwnqX4Zi9IV49j9WjmZ9W83v06LrJtw74DKSVJAh7DKY3H9KbM4Lj4ZOiLncg09AEsw55BtnChK/smcrsqtsgt7fX80Okg+0i589VUWWIlJRk2DDBBjZ0UKIqmDOico0FP3kKmQy6dcv8zAUXEYmcmNYvBI5PufvDf5HCIx2XLkE0SoJZ6G5YTTHf5fVOd2Lq86ePNPXPiE+tihg/xAfuRJyAOcjlO2L3g7j9xl9OMP2og04YJw+rHvPMvadB/Z091J/TIYf4+GfCW7UmwEH6h0M8sfGtxy6XVF3++ukyLA5xgYXBwjiBzJkilwW2TIPcXJdu7U9hi0qkbpnsAFsCNdB2uVLPD5EB8rhmIfdLTICmYx5B0xUvUY2Dnq4JzG7idEemGtKFLXFMzVMgq1sZmL4rYYjo0j7YZ8a+P3JnkgRcKSfGpanoP2srcH8yG5ElGrF+aBZ/2Sh9t+RQNEzAwSctCHqF1Mf4Q6HzwBpMpXCftQsAb7QP6hYCDZpmON4w/Sx9BriLja/zWv2GMSI8AR7EWfDGXhbHUeaCazU1Pn0n0AzsmF7EcBo0T1Fr4BWWbj8kWlAfWR7/+LvBol1xMK2nD3QIBPh4B8A/rexhyjmAZvAARv34Gs79PIQ9ak1hcxt8r6J8cr3aem8EmzMGMBf0NJOxadDsxk1jgHwzDdrdlb9cuYK9//T0e3myC7YO8MHkl1nKrF3fFHujDcCn2+Espfv2miY5/kC2Aag7yMD3Kc5YHbfyRboGIBqzDWMNgDnkHij+3BpHpZvv53sSE6kFuTEQZg3g/YnP9SrS9HcAGn5YHFp89UKwcHcEeJK+h7NnZok32gDcWmzKUgOI2x2Wqw2A71siXbq4359rC0+qpJ1mqbKUfl3gGMiYBPANm6Ggi1CzjE1f2ZmsbBi3iuO4XJEAGyfapisbvncxPrnOu7nWAGRqjRp0adI5Nfwbp4bdM4rDtHfQDvv7/UY56fkhetPAiuyO5GMh0QbS3O3+0IXbhmQEcU9jGbWqx8N7beQQVzEJnhKh3Xv1kqD4s1goVpeHYui+fjwPxVFdN04u+BXDmgAXG/cYYiuqoGhdbCQT8VsVk6GT7WNmLvpUUIvVowqHKvmZYAvvtbUFFg4pIyQmJeqTjwoapiRCg/Y8M5dNToSAhiqmXzveBoljevKTXEkFXfsJ5q6VDOJBksB/UoKXiCYSHM9eFF1yHlzw2Md6nGhVbwfovSpFNJlGxNwyb1QC5FfwA9zSc/Zf4mQ46GT2Esf27ByRbQlwd32wMQlQuUKHvdl6JTJmc3OT3Lb+8NsqDjKWAEPa2MKP2yzfvRC5xJtJAL5fyXR5w614lisSgAv84iH72MFPHKDpLhs42Aug6dwEODjWhammcOi7chk1AFo6z/OZofwAfqB7usJL9q+mHQjrVFiSRtkp1EdIKUYaAOmz20Uxydgqdz+ergFc/bM+/DHpJOyoUAnWDgHwW8rD5SEl2a/7qPcJ+GdlfeaPZp7kZ27BxEXPYSNNpxvk1PW/A4QG0D89E+F+i8tOXhkFawCNRt1jH6uMRMcu+vRzgo9XKOGffrZw91wSRJwB2In2RxZUhE9G3weJtRxd6MEGQov+SzXapRjZ1r4IKnk87/jmwQ8qk74B1PAz1gByBEYagO3+Ni2VIY7GDwSZg7I7d5V+nJDADrUYwq35RhVW7FwZA8Tt6Sg0gE9Lp8vDHQ6uDq2X3MzSdKwpsAYQMDw63cfMAYor1gBm/Rtnsk894SM3WYNeczUmNlgVCjy5eZrtyhSNwA8pZzQ/uR8f6lZSO0Wnjtma1otISYIW23el6wLZ3yqtCXVyMT7waIrWFTwB/o4W2HEGu0m4deu1v8kIcqUBIJjkMcZEgsMT3A5cT8jRV/dZA6g31PSbP1WRTC3/nVzmSw2AH7/sslFxOXtoDbYviLbm5kQDoO0AmZ3cCkI6gEQLRwHV3SFsTfrVSTo+OWzZbdGUfaRrAEPLG28Ayx5oK6nDbXcwyaGborcK2DtilRTNpusoQA1/+Y7nW9S6DSDDuC1AtytX7ddeMTn3Tg3AeCPLGoiJan8pP7hsul+dXK0KmwnqMG0vzxpvDmBg3JhU7r1BUexjC7CbNvpBKRjxqR0snvaQeZAWmTaE2cNEKAszsdvZaZMghc4s98toDGCPxDzmZAOIjktkRxypIVAl1z3aOCw8kXWqF3Zzh8grT9jWAdp+++BQJJQPDIAOy++g/HaCiZ1KQ0DUZaONIytI1wA+q2C8AfwQo1dJgx20ywVZxuA7d+3CGmkUhg0gJ+L+8GqU0Qawr/UHKpQwOS4BIpITIWSbcLieH2pCii57aLQBUDn/dTgRejRJgqgXblC5GMDNB9itrxAHkRsvQYOwEOj4TfqdqKwBvDvgstGPZYbzv9bIqAFokVMNIL8iXQMY7mE8PxffYzNBUiVtaucgOmQdQ+/dN9oAguwdsbaglWd3gLtHAAKbgKzGfeCrjQB+ZBeQjQ0Cft5d5HrzAU78hewVR4BN6yH3+BL4Oyh5EB9FXTPaAHB8wWsbWHeMv1wYDsc3A/yF8fTsgULrGOPlPEowbs064DetZ165sM7Ad+0MMHYtcPVQeGz+B/g/1zE3wgHs0mkbwDATTGRpTM5LAP++57PUAC79/q5ZDeBtAz/S02h+dnt412btWlBLlbSJjXDu23ZpH1CvuQvyRhyoK4wEzZoNIOvaCfjjD8CmYgSoy/fAkkeP8z9n/jXRad23z2IeGG0A2sbFGkEgwJ2DIOvpDZo/hcqth6bjBPXgHEEV8fG16yYbQFM7EvAisC7L1mwEuMIBl7QI1HPCMc5e+O3yyNZns/hlIxqAZjFW9oPYSGToD4ch/B1MF39QjATgkCI1rQEMr2i8ASy5zxrAktAi8PBpIjhXrw+uZZ3hxcNE8K/qDEtnhsOIr0IEz9euwOdPPGB+oAuEn0uEi/Y8NKiaCC43XSBekwhz1l4SGkC13qe1H9vexQH2n0iB0PoO0HpdCmwfWRxaL3oBvEc5WDYUYM/4h7BJ9Ht1VR1rAzACfpS3cYayIFpPAjQyMZVuPykU+Pt3QbHyFqu/MozNVCaPePTYaAMItNWpoFlE9+s3TDaAxuw0bM7iqFqV1gBGGGci3OK7OS8BqnSPNF5gmeD63wFZagDZOMhCLDNXzobmJPjRPsYLb8FtvUoakG5DreUYHRtntAE0saHZRH3YbtwCmn0LQf2DIAVkvXDEdPgAShTjCelx45bJBhBg5Bfab9kGcnqbFJHSbh7Ie5YC5SqaSUWJQKjUB5wWNgHl2tlof0uw08EJ/AXaBjDKy3geLrwjxwaglhpA0y4hEPMsEb5r4gJjZoRD14nYjdt0Bep3rA+jDyZA9+enoG5YMPMr55Kh09fHhAuIRFADkKmx5RnSzr/qg0ZtBz+2K5vOTaIsQq5Wq2Hg+zzGoU5HjY3YSYRAwWkUVNqWUu6Btu8aIwOoMA8lst+2HVTBfQSzF6meTK8R3Um17+MluOuQKRie3SBK7dAOlIv3of42I9XK/aC6pdbzo0sZQaXE7xtQYqsP4HWL9xkpUndD8m9/o/2eND9Rv8Hrln0h+ffraXY6pAeq4MYIfxpzF3FwXTjcDj/BBri3MM2zvz0Bsy8lsOOXdw+cgFkXNdAZ9URhBpVfgtEGACeuQpj6NThXKpnOTaKsQqFUwKKtKUyV6OMSgrpXx86QTMCn82y1IguUJSlkFoztBSIygO4ptVfNQ0G1a7lgvkbqNaZXiO6kvvo5SnDXIVPQaDRasl/WR1Cxb2yzbCvQGWJJL/9hM3LqzqAJmqgXhigjKJTKrFMqlWd6ez0Yyz+iTPDthwEQ3DUYNkypyc48+ATXh96DxTGBCXAVw7K2d/z+pma6XSAadWW+gQglwPtfPc9S69kzowQtVt+UrvwQZ158232dlKV9L1unONH1IVTSnBiXI3bPsnSqTfecMf9llXT5mVyxnN5KMHVTarzWWSSvPAjgBnvCXkCLmQC7JzJtycFVIAV/YeK+68ysi8lJyUa7QPUzrr9moe/deya7QH4vX4kmEb6DweZ2OBRfvQLie+Hg9tOBUER2AFR3roONdxXmJW7ZVXBZ/TfYxhyBF18tw1aqn03XihVN6wJ94Wu0TnLf3cz5MUC5djuz1AAebm0pNYB6CzYnnRjdwYmOFGV2xaK8yegYsxrAB0i7BC3D4QUVKmOFvSFNqYrTj5WbjX96o3nPYuC1V+cqljIAv55DtZYTDAi1g/DvX0II2ZVxATgnVLx9s0vpHRzZPLVZ5RaTXug3pprO8Jm/LZS69BKmZbAhcfe3xdMawFi6tFYfyRXKpmsAVZ6L282zga8VKqMNoK7OBRFFdn4NyUfrI3v8DGTLl4L8/hqw8SgOyfeag6wCgM3V+VizAJK+3yuGEND//gOTDcA71uguiWzhTmm3tAbwZWUjeYhMZOSBHLlPScLkov+kcmVa/ZelCB/vaMsawORfbvBOLkXB3tEJbO0cYHhrG21lMAJ57UFRqraDaY0ZC7BWPBxc8RD2vlcV/tv6DNq2K4l25CLY325dFRZPE9aizy73M9oA6n92K0sS4MQPldI1gOp9zmQprisr39P+Zn5c+iu+pzlEyekCXNJLldTrSSyUPrEeYut3Zn4k2CF3U2A3xfu7dhD9xVaA1t9joM+huB8HL4Q1Sy1m85zRBvBeavbnCj59+MhkAyh3/4FoSkOpEaMgnuOhyJ4lEB/lB0X8hItv498fDl7YWbizTwVen1SGZ78vg6eLrzA3XTzECh66fZfQAMaml6K1/r5f4XxMcvoPZwNsK0Q2DpZou0CTfr7OOxUpCnZ2jmDv4AjD29jSHJ8xQSyv0uOEqmO38jAYkuDz406wfHg5GLTxOQQFlICRdZ5Dpy1OUOX4RSjbuR4sW5B2I8D1v+ob7QL59TqlrbRXV0kLbi8g/FEKhJTFnhmqE8clw0a000XU6rq6XSDqYLoXabSSdlhajPijfdIawPj099Nzs4VbiwlSJS0fk/2y/M7GzmgDeDcZWXvzPmCzbxW4/h4KUNEDUu42gKS/dwLsnQdOA1qALacEZcNJaLcDnLw2YSJ9AMKjIenWTfwRPAx+HGuyAZS4lXNbSSQ89/FOawDGmMjlV87T/3uUWRdV4KwCMjzET2ANoETo2iw1gOf7u+pNg0786SpKAldwcHQBO3tHGNHW6KkieYX2e1Tv9G4Is991htZf6IvdjBCz5X3WAASTFr7YhcsS18YunLH0ZRv8hOrpG8CsK+kagFv0HdFGQOnq/gBz10Bsu66oF7zHXr4Epbcht9z/FZT24eDSsA3MXsISR2ejDaBmgvF64lSZg6Qb5hX30LinJhuA01WBu+si4NdukHz7GjyccxEclo2FF0PnQtkrN9jYle5QuFm1Ejh3/QUcNuyGZ+q1Yqg0JPlVTWsAmTARU5jy601kxMVYHRzV3iFT/9QAZBqVErJChpg5uBo3qWf5RsmJ8TjSN30UICn+BRxfuh2CB65lenMJYazkEhJexEFWKLeQXLa0lnSm79IhVanUo/vnz8L9DypDquIc3D+HeiRm36Iy3J+9Bk4P/F+6MKZgeHpPovhrKqP2xigjJCsU6Sii958QOe0k3E9OgYf9voanqF70rggXPCsylfw8/asPuC5RpQtLpAcp33Qpl0Axh7g2XmXxnXWvj/SmboNhpSwhqjQjZEpclUOydKmSvqPPMgsA+In+LH+4mZe0JShxaYfLUj+4JkDnUayQG85DSbf8JiT5vg/PFi4DuBwFDW+PhmNf3gJYvwUa/lINjg1YI4YD+KOkm1EJULX+BIBd46BIFRnEXxd6oiVayeD5jrReKYlv1QdzmD9C6b/nwuupv0LKzesst0e9fG1SAqScPCWacg4OdeukSYAJNdIxO27W5UxbQVYkgOSpIhLlibmgg6Nv5YkvS8B/VZNPdi+Z7loUqqTcufOiTdbxT5lyRhtApafpb4izFGPiE002gBdHjkH9p8/B9ccP4CQsA78bw6Dcwp8g4cfBUGTIbthQohhU/N9zqPu+DO1awAn1D8BPawiuU6fCg+nTWDxhGP7UbjXEfFySHUso3qiBtgHogp9Yg08u46aXh6aQpS6QqL+PRGvk5pK18psDLILAlRFGXztJUamgwsg/IDjmIbzz/YeQovZH/R9Q4cADqDCxG1P9VkxCu5VQIQLtaqhRv47pg39H/xkshLHV8w/mCapGI6hGyONYpFF7IlNIUirVxRs3hBsd2sDpnTYg2zkCrt+SQ0S7YXBquxzC27UCck9Y3AbtWjE72a6RIG9YHxJ374BiDQMYkVvCkrZQrFFD5t9kNycXuz+E3I39LQc/6R0evrmgPRBPkLj062NpV6eHRn4DRRIDgX/nXUi4dQv2L1oA8PdfoquI974GODNFNAjY7l3JqASo8DBLk1l6+CpVaVQCiKiAlJNbSuKRjJ724ifV5L+PeuH0xbqYTJludrpAuYacXLjIjzi++kuUosafSOInv8Nz31zQy2OpksYeOizaZB37K1c12gDK3o9h7rpwbdceXv93A9w2/gslve/Ds99/ARe4AdEL08/JE6aoNBk1gDwDMRHuW/08NIV82wAK84GYjN4I4ye/iw3gfLoGgBW27t+uLtkeSXZ/nZDuTDA1ALfou8w9O/gauPzRAIwwEVPIzhigQICeN6WjkLy78CwqHZOkM75kR266JCGom/CcKvkhIj3RG8ZprLwyJJsskhzJZAHr7hit0F4DKr/R4H/5D/C/9Aez87+8B4q0awcqTVUoNbo9qHm1Xhii/AOz6n6WUaAaAJ37ZdeEPxFWIulsMB1wJzty0yUJB9bsZ/On5IeI9Hk1n5rsVlzUGQVJDRptZoWMrbJrocJBrEQ31ylBdWE2POrUA05V+ZjZnarcFOLWrwOV6gLEzF0LStqSrBOG6G3BG2kAXiE+jHsL+gBGQd38YUI34YruXqh0Fu3owDOZSaVHHUgvhEE35P5kHtaW/NGD14I7+SVuz8xDA6AX+u2FZopPuCpceBybwjA9xsP7Y1xIkl6Ki8UtfqegwLAyE909hw3BiL1KZcQOKb8gEyaSbeSufEG81WMA2rirMwNE0O2z5wSMjQGKtVsCiTNDhI/TJHuX3wDW9QePd2Vw77woPLp8hX+wK4n2hNpfvQtnZ5yH2vsj4GxoMCx2cc0XY4Ae9Uu4/nXi+WvRmCHy5SDYCn3kRQOAHFhk+7Fo8fwxCLbgmdRCPwi2wjwY69KU6tIVQn7/EGocfACeX3Vjek/UG/NLlF+QW28ES7A2gEIIJVZgQ7r/91+wvcdqONXADaKm/sn0Uag35peoMIMkJVGbH8465HoDwD7oWwHx5+YLqDSabFNhg1TpSU9dRqnbmPsSYNAg/HMTYFFjgMb4zVze22GFcQlgKRV0bP+sdipV+DVTq7O9WLqVXhe53wCW02FvX4CRRwCOYAPMX8yyUEKJHFyXOr9YK6pn4N1TL0HJ94LOz9eCX506zM7vPS5dmIIGqvCilqH1D2ftqcJ3y+RxvdxvAMT1LYZ08AvVxiRBsoAdZoYzGb/B4bMmWUxHHiPuyFE2/alL/yvWRVRrw+k6RYGDVfC/4l3g0qlTzO7SaU26MGuvXMlPy8HpIHVp1nQVOTxWeOZgIXK/ARDXxwxlIFXST8IuEXWPiKiyShWRI/t5QpdpB6pH0Y78cOQH7ZgfMQ4yk38C1VeKh/wRWv8sqKwLhpDCULyDkGSiPcVP4QZhVhDBDvTTBOkT5qwNR/7oOOHgwYKaT/Hhy9elDO/4sZRKN25EUeULMSBVdKJTA+tod6BKXZpua7Uc3nB3qlm7VcXSzT3ktwFibgG5pll5SQVprC+aVejGl1Hc5CZqcx26abD0u9nIG5cpv96Ml9YB/p3Zs+Tx4+uei25vDvx2agL4h6mIhY1QPzBNvbFQsB+IZiKC1g4DLbyBZsHINNrwoiWpFLdEzJ0cEBSPpKe46nQU/JOewzgoHingwsaC2TBdGqRBqCciO2Ym/9fRTAYB4s/NFDldEXXjI31eVvR8CJfZ/3vKV2/QRTqa++Yh1g+EthZbAKqcOhhIFTY/wCBdCPHnWlHAkGOi2BQyrByDsL+9vJVoKNgwtwtkRdbRoOcchXvlujlyEm3z1GasvHJ/EEz1ovEiYfDJBqA44CSV7KvTVT9WWPHmkPsNgATAkZHCOgARrQuQSvZr5qEHnenGrE55ZgW63zKUUdYezVuD3G8A2MthoHq+iLg/TTmK6kpsDIuoESDIHzOjRyKCpKeuEoEU3fiIJDvdeX/J7iZKHgLzK+ol0Ldo2pPSMVgKi4GoYewcgv6pEaCZpj1JS2lYdCMtbVYUCrzZMUAhgnUMkPuQxgDrJoVC541PwObKZVgS4gJDnngyvfTqQyUZxx7MkOAr5+AOGlU6dnk8BhD7/IxEvQTGWZGrMk4vculFutyaWDkSCyOyfBan6IfF+bGOHoniYuMOUZXsaZFMUhvjT6d0sQU3NMvQTG70DZIWb0WzLaB4JhxqpQo/bL9w3b1U+Zt2CYb3kAKR+Bo1BEsRMn99M4FKPFeRbQmwCCv8yGzOFFG78RW0uQWrBMh9FMxZoOwiu5WfkMuV34qCi1zlWm/bqmRObnGwIj1yQwJYC8yKAoPcaAAFFm/5npdCD2v5WmFF7iP/j4GtsMIKK6zIFVgFQB6gQz8/XiLRymK061+l5fJ/J1h7xVZYYUWOocDOA9EUQUGZdJ/1Z1v++P6bsHlFFEdCgLg43Rdas54HODjawsmDwlXXoe1rQPyrFDh54BYz12roCQ4OtnA8/CaAhmsa0qHawaTXqcDJOZjQ8z8W17sBGIeTHUSiH1WKbQkbB+XzmnUrwsVT9/EL3Hv4nTN1A30gJVkJM4buIYFfIIRIQSpfK6woqLCOAPIAtbzbizqB+wr3SHPQqGZnxvw/6TmECYf9Wy4z5k968nHu2F3G/HkWSqOuUvoDmNhnG0fCRBpNfNxmHGP+fXsNhW1/X3yJVjwx/47tPiIhc4b8nDp0Gy6hnRVWWGFFoUBBWiQ0Nf0j2eu6GdPrqhKRmWBoh6pG1Gt7z7ruBQXWRWArrLDCJKwMonDDWr5WWJH7sE4BWWGFFVa8pbAuAluRL5GT5VsQRhPGfqt1FGSFFSZgbRyFGzlZvvm9rphKn7WOW5GbKNDPY1PjkHpNHabvszaUAgxjb+zrlm92oVdX+vlpun/Yn3v+/Cns3LNZu+MqJ0HnNXbs3gSbVlw1K25Tv9XQvn1fP/WwgWNky36ZD0M/HQM//vodbPot7RvkznEgM+c30aYA8vffoR/5lYuH2KxdC2qys4uPYnrRm1G07+enknGcnL5NevyY3NJ8DPukWodBA0dvmj3hL9tivk+QEQnxic7QcYBvhUH9x9//EX8rgeNk+FuvZPiN9n2rKuVyuc3GXzP2R0C/CplcZrvp17Rv4u8f2qf74KUr//6JmT/tOwqmrv7F7vTP6V+opvByG5ntxl+E8FJ+MkcddO0Kcik/KUwZWxfnn43Ep4v2/aqmymVyO+l3dO1a3W6t+P5R0NQgmwPTD+g9WtalSwXHdetikkWj2bAKACvyBfJaADRuXoU7sve6dC6DHkDT/Q5fq6EnR1twMUU8j5yJ50FTJ9BLdvpwdL0m71c9mRi1RX7uvh9r1DzPa+oG+pAbBARVgtTb28iNGigLVzfQW3Brim7R2+R2Pm3UCvJzD8PjVykNlgiAZu1ryPZvvQzVapeHqHMPgN5yk8lAtuk3/C0kAFBPdrUbesjgwW752Xt+SnLX8Ly6bmNv+cWdO21Si/il1mnkJb+0a6dN7XZtVWe3/seY/oyVbfhz/21jevqWNt7+VenC0PuNmlXedmrjFptUF79U/I58M7oJwgDkaoxfzoRCFDfjjzb8yUO3gL4pCIoobuaqtvzZrY4Y91qWb+36Vhsb3LrqHLlcBhHbrmI+alQcx9mQX3InARDY0v/+wR3XoHGLKnBk93X0I+tSq0GFdREPUmyL3XuczMlkNrwGw6FKwqMDCgBdO0HlUOVVTVtVszm4M4qipqsb6XtKlJW2ukJaV7AxMwkJmcxWo9EokSHbbkQBpLXjeSX6tWVCULTDSD+o09Rn1/2jT+weKxISmYBB929/b8XfOxZr59mkjOLu4cd2JABmrm7Dn4i4zQR4+z5+H8nk8E9AiC+c2XLbPrWIOl7GyeyYGwoD0mt4DX3DjgSWICBkdmpNmt1MLLuz/0XbS4LCHJAA0F0EdkHyQaqaS0Rx0zcKPLxCAmDCFH9YGuIMm6aEMnXpUB9mH9QtFHh/f2iEejKTnvyQnsCDOzPz7j7MD0E3DgpP5qBuFFcAs5/gz7wxSH43dXPX+1ZauFDmT4qLQGklkLuk6qad0kYkuRdWdOzvNwBLgDuy+1oPMnfoV42OWPB0ETL+Gcs8Ic4fv8cYM0oGXobczUajqXHmUPQv9vHyC9UrtIJzj6t6IOOfVKtilJxkx5kjd5j/KmXT8k+6HlbrVr4ZMzes8SEw4YEtj+yZpZkgCSlL8AL67uzh+ziJWUryi0lQlFhbfo+SVykXzL7Tsf1HJFzRAdOJQk3qjZa0F+pEGef3QOlaTUU9VTeHd5ndvzvn4u8GGZ1YpJ4tMsqfkLltK+tcj7lTdD0//JS5CRYy9oWPu/RndqUc3gHb1zVtBDchbaXs32GqBBkPzt7Fgxnz79NjMHqT2wQ1aQFBQUEsHLJcG9/S70OPD/uDh2sTFmbzisvra/m2ghGBYSjU5DZUdJt/v2bbu/tgFBjVeRn2/qXvDcLee99ew2xo5EB+3J3rAwoF5saAKe/beyiE9a8u/gaALSuibOh76/cs4Nft+Z7H0YRtabmTHcU4evgk2BSxhP+wcx/BTsP1onQvWjmKx7K2RUFDAs+1lJ2Qrxz2HqQ6ULZIXaaWL1KfqRv3L+L9K7aCFs3aQYf+fvwnvQf/Q4nwLNmYuRNwJCLUT4QQDw+9PhrIfmdY24/sbF5x7Clg7J+QAmVdxbKxEBSaKLTrXH4vs8kDrB2LpSLW16yisI8AiHmP9kuEsK8jRRvTWDolAIaZ4S+/Ii9HAG8a035tyZ89egfeqe8BF04IgsbcEYAV5oFGAlifbETeaLGgNQTGp0AubJvdePIbpBGArOtcDTJ/an95Rdbtp5nhwJr9ZjF/QkFm/tmA09SpBa8eTRuwkyNG8s3g3UwVra3IQVCPf/PvUSx/cyKPMT67wlpW9KPkXeZo9BYVchvrxslomJfhQhOi4uJtynsatQrUKiWokJRKBUzqUZYVhLV3VLhhRvm6JS0OjnUaEZFpHcjvdcU6ArDiTUBaBJZ3no1cNg+xfjzN1ZkUALbI+BWGjF+lSAGFIhVmDvJjDcLaOAo3cksANOg5V+1euc4bHzls1hyUw/TptABtlgDID9Ocdpee2axd2y2zjls6BPSaoyrjW1cuGgsMYh7ctDv986AMd+wkLgpWRD+PdfGfbv7ia36BdhGY3m3MSzIBYvz8wi3JCmVqMqSmJEFyciIkJ76GpIRXMK2vt2fCq+eiVyusAHCMOI71SZrpzV2MD/EB75AAWDG6EfsgLeKTORc+TlE6CtrsQUrz0m7u0KuMkNIlXd1hvH+2Uk08g16lMkY1f9jB3qfNMWa/YXIoyDC5lGb6DfQM9Nx+tOEhAIK61gfv4PrM3VNUyd84fxcY1i4Aeg1BOzGe3MRXmx44idoCB6oJ8o4zlXk6Atg40VZ3BGCDjF+ZQY+fMjfdHtcCPgKgepkXPSJqjHlatjkFc0YAfBen2OSm9SGzUUC+HAHMbO2zaN0r4R5wEyi3rQF0/ekcS3c+GgF4f7ch/oZolSG+6FSE8pkv7CMADnhbp5EHChwv0k4BdZiRmqdMYvNX9pIAcEAK/W7D621GGL8zuiUhGUUBFgA+nWerhQv/8wjrx4di70z/8Eh+h1kCoJtzbHKTejkmAGgrrKebM4z2Axh9KBEWBAJ0/DqSSVFy+/hpJNTvGAr7ziTCtkRg7gDOsOEpVtSriXAaTQsCqdoCRG4Mh1kXTfPszTNaVZ258v410Zghzm44YKPwL2my/Lyw9+tV2hlG+XGY7gRMgwucwO/XCwtBFdPcyRtObLiMaQ+Bzw+TuwJ/k0prd3JTONRFv6dQnZlBmiUBMO33O5kKgO9G1PGLj392HbUZCoDxNTko3yEE1l/n4W5cInz09CSUK+UED+KSWNpO3UmEWasjYTH2/IeHJ7ARwAnM6/rVnGFtqepwPw7zvGkSjD7oBHeeJsLGTu6w4Rf8Pf2DYdSMcNDgz+mJI4dGHzSAYadfQ3D10jDSLwliNE4wQnQ3BXMFgNOhSFt4v7odNyjjA175DVoB0P6b5EyYAwebJ9lCh28VAKWRd8dq0GzDzBODOZgZwaPZAR4cToWhqM8MWyY7Gq4B0PmAwInLo7ZnxvglFGAB4Nvum2SzelA5ha2TWxZOAfCRSyzT/ZMgY1v5TcBcAZCXwBGA9/gFp6NFo1HUu9ATOue/EQCtW5jKPz+7IiVVivhnVL/Z+gahsI8AnI6csO0f4+i64uizeNG6QEC7BqDh+Yyphg3EHFYw/dKBNmiWa83fhmtgKTJ/Qvkm9hCkG84EGUEC0g5xgTdT5l/QkZSUyKhRJ1voPsgBtqBwJXN3V8Ge1CGdOKYvi0T6Rk14rRvZJSWlCHq0L9uEY3rJjczkV6JCC5r0RapcGexEmywjqKtw+G7CZCJ/mODvDBun+COFwoSagvsm8UAd2dHc+jfov9fQUOiCepqTZn7RC6nBZXzAOyPxNX78vdlD/Tmipld7gaRHkiE5kN7RNqMIpHlxmt93h86hNOcdAl1QpQN9FJJGBr2GBGBa6zOzXrq1fgV3siOVfuMPQ+jMpklQA6bOmzG6jMyfRjVa5p8V0Fy/NM9Pc/yULqKNkzGvMc2kD9aZ/+9Vpgz+tgAmlWiEQOsGIegwjq0HcGz0QDRusA/LhxwHJ4MfPvR/LZoKFCg/5K2nJeRp73D7NJeMdgGZhYI8AggYfjvbIwC+TnHgTr8QTfpohbRD0DJELulbOEcAPYuyEUBy/doZTgPlyxGAdRdQvofZI4Djp2kBHCC4SoGaBtJOAbWc8ipPmcPOr4u+1QKgWu8zWgFwZWVtWLw1BUa0S4HqfaJhjAfA/HvA1HnlywJ37BHzR+bt9b3h8gOAq4MBumzF7paoBygG1X56CT82LQb8wbMQXd4B5q9LYeEIV1eNLpwCoHcxYQqIsPKlyWkgQwGA3Z43LgCOrx6r/W3mCAAr8ieYADhxhgmAMbGOLt/teVJghtxaAdBi0os8ZQ67vy3+VguA8u135+kawIMtLaiCFlQB4MN/UiLTRfO6F5/bnT4NRntfBnWFVKp/bxJUFlphZYYAcOwyV5PA0VzDG0LEH8FF4q4coKlaS0Hpr9NljuakYCw4WDeOXR6U4ciLCYBT55gASK77LhSk3UBaAdBswjPTzKGME1R6nATUAgeMLgq/LkiEvTNd4X7Ea7gf7AqN0L754hTYO8IBu7MJ0PzPzM9D7JtV8m0WAO5FA/96LOrzBK8O9aDhd7bmZfMaOuXry/ctmanATK5d0+Q0kEFd8W01NfNtjD6hDhC9PyXj1m8M/nbAXaJdNhljx/Qi2rSaIQB8W0x6aVanoa87wO9PRIM5qGkP3MXUTNMbMbeSn0LB5vcthbzN9MRUjuNMTwHVsIOtneiGThlwnBrTIocNvybDHzj4DcFf37CzHOr72YH8ugLUVeyg84xkoNMGwV0c4dD6ZFj/lSOc3pwMh6o6wofPU6BsIweQYzztNwBsacpD+x+Vlpcj4r8pTrodJzqbka6MUAC8dDpzXhAA771TMAVAyLjYDHqH9vA+pMIe1H36eQn45ftXsH92CYDLr+EfN1f4uLQaQhelAjxKRHdXaFIaoM/4jNdDwufQVqK3VgBYYQb0BED/UuaNmH59anQayFAAvDvgkja+kRXwT2BF6BsKMOWsKzR78RqCQu3g4+0KuPYQ3UsCLNx+Hzb+XAO270yBobXjgXd3gx6DLgPfoRL800YBH28DuIbM6swA0NPzvCvU/e01LGjsCnD0Mow4LnyTcP5Xf23dNUcA1PjkXFoeNCgD3ANUKzjAxYHURS0K7/z8CvX2sGLqNfhkWlU4+Ms12F3nXZhZ/gmm1x0+7n8eNB2rwpp2qdBtK8BVTCOF1dXzfFF499dXsKRxUYAjF2DY0bSsvPF3IAqA+CwJgKZjHmUsAIzg/Q9cYO+uBKOM25hbFcyl6xlw+YziM4UD88poBUDComCl87kLmY4cu13gi609/eKVaMzX0AoALKAMBEDO4+D8slYBYEWG0BMAn5Y2SwB0exlrY+wxE4O6Uql48P9uivo3hhcRH2rrrhkCoAyOGpFNvzm8OjW8AiQ/J7FjKeQ1B1xMpQdfRLNJnPm5EgrMeIDIWDi1vAb0/j0ONGVcUMgqodansVCtQVGIOo5uKIz//PYK9JxUHXv6wIRxs/LY8ZyEYYZcBm/k8t5o9invCrImFSHI7zVoUBhPH3IFPMrysDhG/GAmuPCrv74AOH8pUwGQ/G6NAjMK0AqAJp/H6AgAR/iglSvs2vEEZo1zBY8LSQDumA81S4AHugZ+8QD++gRHQ2S++Bz+ci8BPbDXfw8HER5PXsM99HNItAucHw+HxhRhYXRx+PsKugKA9OZkmOyHHeqUz1rJS6H+mVUAFG7oCYBB7mYJgOQa1YxOA+X3umKGACjIkFfssCcVLBwB5Afc39RcXwBcvJy5AKhZveAJgIYj7+oIACeoAknQf6EHjBt1D/5tg3lAAgDx0QoltAQlfNLPCTzeKQX39jyCj3DIe3RhWbh34Sm6J8G/6HbQvRT0dAf4ZI8S/njfFhphPLo4tshTEgDy7zbEZ2n0US28qfYh7Qa95vLuvnWYvRUFD09untbbFUPQEwCDy5onAKpXNVcA0OLem2BINANB9V5vJiITAUBpbZDaqePRdB7yGPQwScVdu0s/TkiIE63MASX7XdfGq84KxoKD10d6axeBmQC4fDVTAUAYdk1TZNmBuKwsmOcptAKg/me3s8SEs4oTP/hoBcC0P+5k6dv1T3e0CoBCgkwFwNByZgkAwjS3h/Lp0/UXvCVGuq9NSzVGqPedN4nQbTtZWjIRAJX2t2l5K8RRuGLCbHhhdF0WCPrIRQAj5mHDixHZGY3Ikeb/TQaLoOI10P3qNfu1Vwre7ZfZARMAV6LMEgCsI6IzCugwbS97dS4/4fKxSw6LfP94RamS1xlyPR0TrtrBE66dQiH24Bl8v6wMfP47Wp58LOiH0iaWIlAV4uFavTLMvu1AT+j35BF02pxWLzZ0sMPRgz10+ln/hPTpH6tIAoBAUtac3JGNnH9MsWhMw+Kof6nbaPKbAKB7YxYGOkOHDbGwuVNpGHUoEaLjEoG7dIk9wVjezQXArwZA1GV4IHYUygcGwINDkcwtbM0T9tQj+ScVLkXDRP9EqNDUB4YuS4RgeAIHMIw2LsQCqAERV2KhsZsz2Ir32SyIAvawDD0PueapF9NT2u6E568HZDIVAMMqmC0Akqv6phsF6DLSYAfLLm7kvDnguywU9JGojpgPvA4j5ZD4eX8xd0twICUJ/nkcZ/fz6dPKTARAZUz3jWDH/HHhpErDQ48oiwWA465WLeJRiOX7aSAqlyvXbzmMvHkzVbRiYAIg6rp5AsCvcpYFAF/aG74qcxdmXsjdTXt6AqDWwKt5OgI493M1XQGQJeRnAWAIXaZLTHtYuHlnRehagVmXRIMRGIsrs+ch6S1hEjD5CZkKgOEVzRcAlSuZEgCMkQbZ58hNy9nGwdRkywSAJLgCxwIcxt48XanSfRFwFTcAP4e6AyigvuwhCCMvL4A7d5gdAzIfbs1a4Lt1EQWXiKbdAQ79g3EGYoIOAtfDG/i/9K8n4hYuAn70SG04pUYDPa9dt0QAuGP6HxsVYE3w+xVRPYrf+fAhQN3hwH/cFTmDBjhPzI4uUwCO3UJ/KHDrNmBB+G6zgRszDmXvMYCwEcCfwoSd2ATc0I7ALz0BXIMTAHU+Q/1G/G1/YTwyTPrHwHXDEQ/Zj98A3Cjsc5apD/xHI/TzQ8SB5CSIi75n303nNzIBcP2GWQKA8P0TzumLdTHsFmNzBMD0bgGwMo6HO9hR9MYOXMVSTjCq2jNYcKUkfCh/CZEHz0OZksAuyLt6PRH84S6oKnuCjHOGU5sjQI31gS7/2/pbOKx8aORHGUBPANTsfzFPBcDF39iD0W+NALAiY2QqAEZ4mi0AGBbd1dsOqstIA23ZW9p6sFnSC1TDVwMEjQebhsdBNTtCdDEB8jeKA1XHWaKFPuQ9vUHz521MgOlGf1iZapEAyC+CiwRAr+s3LBEAvvkp/eaAhHPEpauO0+/e1R6nZwLgxi2zBcB7m5+WP3s/GaVaegFA9xPNuZTGpCWzoT3BmF1WMa4mxiXe9qonAKr3OasVANu6OMDP5fxg5nspcOe/O9BmXQp84QHQL6w4TARP2HzyJUrlO7B0VhnAfga0+RH/3HsMS//wgmFTML9Ij27DJqRCB3gBAzG+NuscoTrqr7AvsOsPclQAWFH4oCcARnlZJACmFb2jtw6gy0gby4UNDW8aR9RK+NcCAdDUzkBwUa++e1OAgFHAHcBeehD20jEGfkRH4LBh8hU7ofkZcBWUIOvcAzTr94GswnPQxPDA/41Oi0YBP3I0jgKw9x/QCOQN7oP6OHbH580B+foJoF50GLvCKBQNoNTw0PvGTYsFQBMb4/f1yXr2Ai4ApXXkIZB3XoiFhunbiL318uWAO94FNOHMBn8a/uvZE/10AfWGdQCaw6DB0YqsV2/UU1EfBXmXBaIb/ca/8TeuB25jF5CN2ACq9fdA9mAU0ysXoR/6bSb46hGVwrgAuHXbbAGQXMlbOw1EAmBcTZmWyROoJx9xLhGW/RcJYz7wh8fnL0OdD0PA5sIJcG9cH5ZujoWKcZfBJ7A+vEvXkx9MkyF3I07AGIznaNUg+KL6Mzi+8RL7KU5+6LcaQMflsdBLngzlS8VCnfbBcOC8+B3/MvDo2RNYhSMEPQFQtefJPB0BXPuzXl4LAJp7pLWGvADlZc6I7LcYegJgtLdlI4Dvo02OABpYWA3kIaEg6/Y5wPx2aPIBm+51IfmwI8gbB4J6xgxw3DoAkttNtLjEjyOrs0QABJpgoMZgs3ETqDp1xDTpJ4qYKDFTBi9vkAdyoF6d4Zs06aDkNdDn5m2LBUDDN3eLhcU4jr/RqAC4HW22ACDs0Ng6tF5yM9XUFBAPpaGSLA5u6zxK4BlcA+4fuEwyTIuMRggSdHv35kBPAPh+fCzbAmD5/AowaIx5Jyxu/tMwrwSArMscTba+kxWsGyejIxP3BZMVWYGeAPi8kvlrAF4VM1wDqKfOHzdinJTLLBIAjdkz2m8eNALoezvaYgFgSb47/bwTVMfXgGJFBBvpAHcbe/p90MUD7GJmgNpjMthyf0GK+mNwkP8DSStugMsv/SHh099A1ucT0Kw8CHa+d0HVeBk4NHkIqsN/gWKl+Wf/TmHZGBUA0XfNHwF4e+iNAIwJAHrGkg6yEVivvgYHs2O9wObpHVCV8oI+1It3i8UBDs3v14fTm08wwfBvyXqwKMiFyfeTmyPgvQ7BcAbVOqguPJIAXzTh2KCoy4xIPUGiCz0B4N31kFkCYN+XpaDZvGToAonwwZpq8Gm3q3B7TRPw6YbDxSY49jh8VfSZMaLXBuaVAJCHia+dBSFVLI1JrGYDdw6ooCfqwQ0pDu1iMfk1ACp4ymH2djUEBcnhwFN0u6xBfzz8mXbnpFnY9JV9ZVTMqXG0t69R17n8bsGY+1g71khNzIfQEwBf+JotAIJP3bQ9cEB7fwuDLiOtnWqKb1WCYiuawcu/K4Btk0agnD4Iiu0eCi/nRIHDxx+CesD7YDd1AHCyYEiYOkVwa4EM5rfloO4/GJx3T0fzFHDo7w0QsQ9sgytB/K+mq8BZezuLBEDDDM5R2W3ZCooOOELBxm7jw4Hqtn6rp+GQzdLeoBi6UrRB+PggP20CsvtHQFOxIvKnJsBHfJvpSIa2gfaLvmuxAKiVorepJl/jvIO9cQFw9575AsATOyKZCABjoF1Aoc/uQDh7Wtk0PIPqQ8zBE+xOpKxATwB4dgrP9gggvIczhPxl3u6WuxtC8kwAtJr6Otu/zVLsmO5qrgDw7ThTYdn0RjaxceL7tlAArobWEwBjKpufR/NupLsPSJeR1kzMH+8NXXR2skgABPDmMZDcBgmAAXfvWywAasSbcS7q/YEAe/eD88rfwPnBbEgJGA9JzUPA/utPQd6oO7xuNgNKr6oEsb1o4bEFlF5dCRIPJoBzzxoQG7QfSh8IRXU8c3NtiUJ47H54NucION9dCeob3pDC72LrA5nhShEX4wLg3n2zBUD/Yy+1L4RZIgAWTwoBm6Mn2ToArRFsS+DBo5QTdHt2Cko3qsFGAfR8579HEuG0+FvoKcxez6+YtftHgp4AqNB+T54yhJgt7xsKAJsFm5OUchzmjmhrVwzNmV6mZK4ACB77hP228Dmu8Ol+W2jnLocFq2Jh3RelYfffz+HOO/bg5u4M1RIS4d5tgI8/doBZ+1Og6ZNEaPyxK4Z0wNx6DVCD9ACzLuMfDO/1gRP8souGtSrkNvrZFzHXXU8A6D7msXlqM900+7ac8lrL3HZMLwLz1qngyy4Araamewc/HUI/LALwv3jYL5oZajrCji5CPT0eqYIGATYYV9o5jJ1ft9MKgAa95mrcfeto04Npo4laSmslHDmZP2bOAWza3cIWDqQJJj0BMLaKWQIguUK5jE4CM0bq99J01XL56wioejZBRkEmLMIPmoObzz5IbrKCJtBBde8e2CAzUf2EFfavyZDQoy/ymubgEv0j2P56GDT/fAPqJpOZ34QeTTAnTTfIqGJFLRIAGU2hOG3fCUltWuLwB9MTTgd2RPj0BYfgQ5Cygge7StGguKUTh08lgNu3mOrUvgIkLRS2kmYGFf6mgfcfWCwAfJ89F42WwxaZpzKDvDQHpWa3hqfjt4umjHGrZAnjAuD+A7MEQHJFrIcF6SBY2Tbb81QAPNrWWlcAVP965f3Ltnb2YGNnBzY2diCTyWBkOweapDF55NxcAWDqlHPVcnZw7SHVYTuYV1cBX55Cu3blYcCjBxBeyxt8tkfDD2wTlwBj/k3hxA8+TACY2p6qs+3Rt8nnD0wyt8FlAX7SuwLMAe1SDOwsw+HvuzMBYOqFKVEIVGowIvOHv1v2d4Odv8XB0GbFYK+DLVx/rISWZVDIbHsJQ8sBLHtoi6oSVTFABjh+vo9pATCuqlkCoMbWa/ZXrkA6xqTLSCvFPRNt3yxuuZW0SADUUeZpEzUJEgCDHzyyWAB4PMrTG9CzhftlyxgXADEPzRMAFcrqCYD8CroKgi3Nq1WqPCUDXJ3Sp6JnUsIrSE6Ih+SkeEhNTYbvNyXELtqawi/ZpiRGleXMTEqMN0pnbzwT9c9g2AHR7t8opl+36ALMvZG5f1MkgZi8QY+fjQB097zHv35pknqMKQcVUD30XTkYE1YSVWf4r7oLHOqlYe79e9lCSDNbSKjmwojsvhXdTJEESgcKIj0hoDMCgHvR1zKlnycdZur4XyNh7w+oXxcJP/8QKdgdIT+XRDVzYkebTYF6T2bQ5cvGH4TRhVKlFKkSlPjfPFC2nIv6luCxZpJAkWuhyP8ioUhlX/CY1wrshwzRmpVqFdh/8AEUGdKSUZmhzdD/PLCfu4b5IfcSxyKh2BrSV8L4hgnxRG5ibmnftvzVQA2OAIgcd/zGVO6T38DOm9faa7y8BTU4JM0OyfkX9K/RgOvO3UyV7DkdP6bIua8PU+Uane8gZQUpqalmUktIUSqg2LDhWjte6QuVTp+FVLQvP6wymhUi+YLdsM/AFcuC/JGbz8kzYDf/JLi1VjFzpXUjwdVXoY3LHOJNjTaM1Dlj1PXXcyXEEPkemGKQl2q+Pk+7F0/3djacApLgOunn66/s7B1AJpeDjS2OCnBEILexAXF6qB76uY702twRgHfXg3nedYpe29TsNQBMn1m925wCpo02wpuTJ3l5bJ+4il6r0xsBjK+eaR4llyttdPqHoNuTLnMv481ZbtU4iLtqnAH4jK4BDxZcBt3lzGrnL8GD2jXhNTJJ2qlv7lLnY4+KFo0A3knKfEowL0AjgOGxTy0eAbhez9Nqni28RqF94HJU+hHAw8eZjgCSy5XB3n+EtiOVDVSf8uvNy7b2jkCzI7bIC+U2towXDm9tkxnfMwv5ZQSgi9ffDqzCTenjYZeU8BqSEwVKTU4EBY4KFmxOOrn4P4VFjy0kxb/UUuUuteD292WgZT1nGPx5IExHaq/jnlNkCeJfPM1TsgAkoPOKMm4sVN0zIzORqlRmSDEXFEbtia7OPQevDezOVa8KcalCGEO3jMhSqNVqy0njA+pmzcGhfxCU3L8KHH7fDy5/hAPHa8ChEm88TCbEs0NXliNFgb1wM8mrgxrkyCdKf94B/HbegNT2yyAVR00uaJei6AAuP15nZnKTf/EFVCM/otll2TWtPlWtBK9lY6GIuiOzM/YtY2QSRnr76UhAdpl/noFSLC8a+Gee9pJfHeppagRgiJJjf7jw1N7BEezsBEloY2sHYzoX5cwcARDquTZedULU5wleH+lt1kI2gtJPm1EtvOoxS6CWSxta80dXMhOYUb5u/MQaaRt0Z1w2+hoYQbcn7Rxl/FGr+jduw4kqPqzp1v+5CzwPGQw3KzcXHDt1hhI3NsDzyssBNg6E+tfJbyX0K3yu5u59cHHMSIALGVzcZIBEv6oWjQAyWrzOS1AlGv3ilcUjAPWZgnMbtLx2LeMjgMexmY4AAtfeK334pkXXZZtCnowApIhKuDT8PU9WxxKO9S2JSta3BIiwQABYUQBhlgD4yp8JgGT3Uianfwi6jNTmovlMOjehqulvkQCo/Ow5FP3nGCh7NIIklDslDx8DTQwy5CmfQJGvu0I83wZgWiNQ9j0Cygl9wf2frgAe70D8qt/BrvkUUHz1Cbzy8oGi3kp49dM9qPBvC3i+4ibYfjIFXnX/BCoc/RTi7zQGOPQzFOnVGsNtw+5JLCg9+kCRe1PhybIoliYN9lnGvI63WAAkHNe5oPDjv4H7tzu0if0fxGuaQcw+HJl9/xPU/uI6nFG3hCLf94QozVRoN+4WvA79HjgZB2dHLYXXf0+BKrVlkFDta4DKavAdMgzOtf4Rao+5ATz6u4XxQG93cH5HEMzXqkwFv+vTIf4cgEst5D3nakPtY50AvCrBwWWeUMVPDqe7L8Tf+Q+ObNL6Di4B9dMJAHr8HTsYRu8RcXycxu93xKey07+iMTvIUwFQ4GAVAIUb5gmAmqIAKGm2AND2RD9cBe/I+sCFf3ho/uAx7K1QVtujNwr0D9e+Azh3XrQgvAuVal2A0ksOw7GmyDx1gjecUguOfY2cxwTk79W2SAD4xOZEpzL70CAXHJeQZIkA8MT034k9dFg05n+UbtIYLhq5EtoYSDA4xT5lgiGzjoiFyLs1ACusKJAQ513nPIswe8FaOw//58dwcpUwd7+tdElIVZie+2eE/lNPnjKwPwVXTiogokF9DK9rr4SIySf1zIZkKVRqtZYc5p0A177fMb1n5ClwXXMC3Ce3AQdNa1BpKoOqVWtwHdocPOe3QfUT8Fw7XFBPfI8qus0bJsRFfpn/SVo3900nQcZXwThPggOqKo1G79u0DmAh7oZu21nRrUljtQYFbH4nYv4rTp9zMYf5p4H4MQd9Vp6nqd8ChZySVnkO6wigcMOsEcDkd2KT3Upk2uvS7Uk/P3JUtE1DdbrhdnBxiDkD4Nq9B7OL+etPQcDw70HnF+Ph6s33AXYOZ738CpwCilSxh6vXeCjPXYU9k9GyZ3WoXiUVqg0nvz7gimEj64Wid4wUGYshSjRuZNEIoHyM/rvaGaLdYigrGwWPNuss2FarBp6zhsLdCcugCBrjfQcD/Jd2z7+54PF3TVaoLBkBFGqwEUDcMzYCuCxX2/tPz7F8sU4BZQTdRmN9D6BgY/PUUByJcnqsyDwB8C4KgOLmCoDi+9q0fI4e802dD6kbIOemT9eYIwDc7+q/q/2mQAJgupq3CgARggB4bptcOvOOiIWwTgEVdNCLXfQc49Ipoex1r15DQ2FTr5qwCc30ShipPDgzlfySSv5IrxfeQNV1Y3G5C6rWXoyH7GYNx292c9e6FzZYMP3zstm2nTah23bSGY03ik8OHytB7wET8xetMoXuNIwh+Zy/BCqNGmxGjQaXRUuYnYtaf+rGZ8vnaea2i9F/eyhZjdfzYw5l9SBYoQay47CfztDmlgKHnJRYeQrrCMA4SACY++RkfkGWRwBT3o2F6edNbv+UYEZcbxTmjACK3sjTq5lMgq5pmSmzsY4ARLARwNMXtpdlypyc/iFYRwA5DR7cgfd3F00CejXSNxuCrpEm9MrYm0XwCsHuuREYpk2ClAZz8CaYv7HfY0mas4rkUsVpmt7CWeyCCWO9cWNEB5+8OraB934cJlInKLP9GpTZeR3KfNkRXPmOUGbHdVBDNVCFjQXXZTuNxmOarCMAQ9A0ZA4z/zzD2zUF5O8M3m5ujGHx/sJUimuJNDPv7w+bpqAeBUUQIwCPRv5a5k8qTaXo+pPsOotMkMyMMBz5kcybpgSI0z6Cv6BuobBpqE+af6TPvNLSwvx2c2dTOR7aOITvkB1LrzulGQnTQT1/8sNUdCf9BPyWvl/DNAm/ZVhbf216yCx9n8JI9pJf6XdJTJ/iIRj+Hg9MRy5D2Wp9hNF92YURxplxeooa8C1E/W8jHO2/QKR/4U5zb7gT6gV3ZvwPYpX/gzvNvECpOA+qNd9C7IBQo/GYpLx/X8mKXES+HRZnBusUUOFBFqeAzEZhmAKSX7gIXuH3AEYhI78gZJXXhK5MLcUpwWlQGFzd7QnOvj5wN9QTqt2+B8q7ADdD2kBgeAe4N3wrePz3Exz0bAhuXbqAc2UOnN4dBkmlvQH2jgFoPh/uNmsLgb9Wh3sL1wAsugNO+76EpM1R4LHtczjoQS9yYY/RRg6LHV2sU0AiaApozZlo174r0w6N5RCsu4AyQn5v1FZkD1YBoC8ANGdNHypLh25/QLM2u2Bfn38E8zuToWbYfxA9/SwkZDMXiAEtc3G1CoA0WHIHoCWwrgFYYYUVAoxOx5iif3rBrp5/ppnPToOzU0/BS42On2yQFXrIDeafqyDGT50LjgN7qwCwwooCACUyXmPU4lEsKJGxu3X7EFocngpuk6eAstsUcPuQZ+6OGh4+QD+OU47AB49jwWnKUabS046lpkwFx8mCfelVj8GnFrD43HghrDGik8FWFAwgo08lRi+RaA1tfjjrQCNOonw7LM4M4vCY402+3mBFQQWHkMpXtMoWcjKu3ICp9In2bAro1dHjou2bhY2tDawqVdo6BZT7MHsKiOqJqGWwpK4XjhEAbZEeNEigm4sAdqBKIPm2A1XJbIUVBRTUy8+IOpz4Gjo8e4E9e8FcpbYmnZ+yoEE/p0Ap+jGk0K9rGbXXJes20DcPYwxfl0Rrs1A4BIAv0vLlAvmOBGiFKoEGB61QlcxWWFHwwBq7EhlvRvRP7Qnwj6sLKFSC+dwJZNgGfm4p1ejnXVCKfgzpvwknjdrrEQoBK3IWxNANSXQyCkuZfEYoHAJA29NHGoR/iAhSz59GCJJ+ERp8vMlCtBNVSb+osaBKkMw0siAytGNmjJO+qRuPpOr6qUHhEDRSkeIwjAu1zC+DjjuLTwT9Xuk36v42KSxRY4xPSpMUhwSWXnQnVQrDvq/jR4pfV90xGDWkYpw8qoOw+tzAunoTidyo2u7APywNNwCaSGlAN8neCktxn+d5jVzGQX6gUg0bgHX6xzwYY+xEa7pWtxO9MBj24HOSwWeGPPtQToMykjIqx9cAFokMbyQNHd4wSFDQqOYtg3UNQICBPTENum/GgZnyFjTvQ2+dvkbK2faWz0FlIGpNIofrFm0rbThu6cVwe5r/N7IGQNdx7Fo2znXLlnnxQpCsI982iswgNQ4mAKg3u3yk6JIRqAdK80WGkOxR5SoLU0fUy9ZVzYbuN0iY5LAgWYS/dST9Vqk3beT36Pkx9nvNhanwaM9XEvKGfuONlgDfyQEufg9Q83NBPTJK8JopdOMSYBUAAgztySxqTaJVibNybjpj2IUK2z6rpcRqke5JRscSrrYh0w/k6ZO2eQQXpMBvVj/YrisAfp7Zs+SV4+uy/aKihHzbKDKD1Di0IwCa5iCec+MIQGX8WTQ1QSD+JbktRBrlj+qlNHUN2k1CPa0TNKbsQE/d0FLXH49ug9DtErr5XxF65bqCgfT0Pfru9oEYVxjatUY79E9rEtL3B2JcUljyL/FWvfCothZVSXZI4eFomj2NDvAzLN2GaZHi+BXT0g/dcegO19FOugeT+Po2/HNlnmCmeK5fxm+gHx7zb1ETQb8Qw42qgSq5ieoatJ9UE6Dlj8K3iLYhv2krA1CjKhfVIZJAiAL46SchDWRP/kl/DfVV0e9/Yn7JML/E35AbAkDU5ksUVqZtRY6ABEH16g263MxJxl/gITVqEgBWFC7olq8VVliRe8iRHtabgN4IgBYaq28CGIm9XVqgvI4995GTsCf7raDuQDfqZWrN2IXeRNMz182cOrIiL5HTIwArrHgTaNBzjsK9ct18dWFh7K0zcGzVl9p2VTgEgBWFClYBYEVhQEEQAIVjG6i0VZHm8GmrYWPa9khAe5pzZirZoZvWTNsjRTNtgaSRA9mRmeIjlcUlqRhe+g7B0J6InGlBmqAbD5HuNykMqSwc+id3KT7mFyHpaTsnqbpxkZ75Eb+tmxYSh43xO8ydviHqad6dtmJK32bfkVSKG+2ZSmYRlCdseyj6I5XWBgZtB2hC30WVIOUdgWQxmRsvBBiMcQ1GPfldeENwt8IKK/IVdFp7wYJZIwDa0pmT2zmJ0WV0qIyY8fIc+B5GY9bmoUWYHpr2ymmQgBiZnd1D2YN1BGBFYYB1BPAmIPV+CVrmjwzNGIjRWoLMThQbMn8Tn2XI6NvmypCsMH/d/GGQEomqJEr1mL+OvRVWWJFlrBviA027hIDMvwZUwhH5khAXrZ0cWTJfI81+/eRQCEXLdZNCgB6T4ihMTXqMCe3fEdTeQ9BtaCXWi6ewvujfM6g++IbWZ2F6DU5zN4UC28MyOgKQeBnNOGzCn/YzqgsHMiu4glSdFoePCOZBjZFhi3pixrRFkrZGEvOjHnAbVMlcBVWJIZM9bZ38sjrAPIyQVLbNE5lqFXS/jkTfIfsbqNmECaA0DMQ00PZPqWcvTeGQwKApGkoX+GNY0T/9JIqzDX1nlGBHkLaAUjpGYYJ1zVK6pfRtw++TgNBNG5nRi7A1FjXsN+q4kyoJOZououpxHd2l30RxUproN+cirCMAKwoDcnIEQIz9waGToNKksbuswLoIbEW+h1UAWFEYYJ0CygMQs7CicEEsWiussCKXUWAFgLV3WLhhLV8rrMh9FL5FYCussMIKK8xCgexl0fywqLWikKLV4rMyjrPuP7LCCisMYBUAhRvbPqut4fmCu0HBCisKCqxTQFZYYYUVbymsAsAKK6yw4i2FVQBYYYUVVrylsAqAXEaHT/zmdujnxxOF9avaT7S2GFIcotEKK6ywItuwCoDcBsd92fh9umMBoE6gz2/tTTDxsP6Vq834o7VpBm9l/VZYYUUOwyoAchkcx0NSogI2r4jiJvfdwTVpLggD6s1P/eUDftbqtoy112ta5YpLMQf48vtgvl1/v88m/fg+/y0KhMk/tRBYv7gnZtaf7bQjAVKn/9aK/3ZlGzJz7ftW7fvtytb8qNlNmblDXz/NN7+Te2vr6MEKK6xIB6sAyAvoXVfEM8Zt+zrB6ezRO/2Oh99k5lMHbtV89TwZ5n0ewW39LeqHiyfujz5x8HZbF1d7MZyACT23cg1Dhcd9eeCCzhy50/vEgVsUh4bjuN9OHrgNly+9pHdE+eC21biTR253jQy/2axKzbIUxLq10gorrNDCKgDyALUrt2VqWN8q3aqUfZ+NBj4Z+VUSMuwVzAGhUcts3vVpzfTIzIcO6j9qAXLr/2p6tmN2ulNANTyE60mH9B99AB1WMQMC42XlOXLg4AQSKu94hAGn4dbKZLJ91y8+IifrKMAKK6zQwioAchnEca/E7Ga9/HcaeP/v99XLmP3JqxuZWr+pD1M3r7xy7tKdHcwfGpeeubGZ2UdeXs9U6rvXDfRG92r8gVNrmNXJqA0sfikOMSwcOS+EWfLjLCvDt8IKKwoXCtpJYGLMEnPWhWSnqxrqdc26qgQdM5ve0Q1DQL1GNBeY6R/rSWArrLDCJKxXQRRuWAWAFVbkDaxTQFZYYYUVbymsAsAKK6yw4i2FVQBYYYUVVrylsAoAK6ywwoq3FAVyoc36YHjhBi0CY/nKc+JBGIoL48nXdaVVCfyt00EjGhkw3WpMt7WDZoUVhrDuAircyMldQBTX1Kn5l5ESo+eNpM+UvRVW5BSIj1ormBVWWGHFWwqrALDCihxGWP8a1URtjkI61GfqYB/ZmzPaoXi6dgW5aGRo389PZeqm2oxA3+zatateXOYgbGD1JhR2+q8t+bD+6b/boV8VJbmH9aumd7AxI4xf3JwPmhpkIxqzAo7yoQOmh745cGAdW9E+Q4xfHJqp3/Z9qyrCBlSzKH/b96taZOzCEMzf6naiVY6jwK8BNOg1l3f3rcPsrSh4eHLzNBxfPVavHtK0TU6uAZwoedZm+nRA5ll1TL9en817Hf8Knj6LhZd3FsvJXvSaI2jf108dGvSB7EX0IrPipqme1iXP2hpbAzC033n0F/6n374Hnuehe7d+cOXYWL1vENOqVTEq0+8Sk7OPj7JPKeKXipks3/TbVcb4sBDkdE+V6M0kth5cxq9aMtRm7VpQ0zft4muifq1adDYLlE9ymUzG2fBVOrbtef3X+bttDxw4oBKd8bdUVclkcrlGrYHuH/aDZce22R6YnuZuDOv2LOCXHN6UqT/Chv2L+Bn/rrI7/fNppWjF8sUGP6rWCNnHyWSw6dcrRvNjx5Gf+Y0rl9v9jOGJuZexdXEmPbmREDZWBpRXxvKXhDHlpWiEbYd/5P9YtMR+7dorChQCqVtWXNO/ETKHQHw008LOj7AKgMKDvBQAxHQ4Gcg2/5bWCLGH+SUP/FzS8xy3jNNohqJKDYPD709AXjuL3KSGi41Yg4niaguMlnqK2oZOzPdcjB9yaBhpFx9loyjip2VEEmOmK7qx28XiIrv6z2orzRUAc/5qxx/dfwPUco1bg0aV45TR2+TOfh3UKclKOH34NrzX2As093bKz97zU9YN9EFWxsGpg7dgE/7e2X+249WY8sgDN6FOQ284eywaGoZWAVs7GRzYeRWFCqfGoYOcB05dP9hHbmsrh6N7r4NGDZq6Tbxkdo62cHrTVnu/0BapbmWLwKP7L+HmwX021d//QHVlj6tNqstFRb1Ab5ncRobfuAWUx7P/bscrFRqws5fBoe2XPf9bffue+FOIwSuDWle3obSfiLjJ0ig6MSDjU8k4mZyXaRrXaehzZN/dJFvXe09S5Vh+5HfSjy34Q49TbYvde5wcEFrZxs7eBhQpKth1K942uLy98nzkffx9leHovusAGl5VN6iSDc9r4MyRu8BrNMrmYTVtnz55Df+desaEQMc+VVrWbVZ5x4bDj5m5Tx9Ph6rN/JPvoNknuKxClarGvLKFY/tvglqjVr6P4eMevYaLJ+/Be428ICYyzu6JKiEJq4YNvf9xdO8NwHwDG0zX8X03QYPfxAKx1WDYRs0r28rxhxzZcwN8q5eGm1diISCkEkSG32L+mnfwt3149yXcOvzIvkaLiqmXd9+3Ty2iTqrTxEdug2V68mA05tdVbu7f7fnUVBXYO9iw75GdmH1mwboGYMXbBY5vjo0P6J0F6qW16+/3fv3gSoz5M/Ca001bVyPuzKGgqNvo/SqziEmTE/XekHmrGfPmQcNVbKnGOLimLf1YUMK5+yhgOLhSGxlC9erA67nFVFWTAAIZpgLDv9fYW3QxHzIbOZMccpUszr28K7NTqdSgvrud9dxt0J3QINRXdvrIbZjUZxtXP9iX9TDxm3ASmf8WZJ7EpAlH9l1XH9wZhcz6GkaLrB//bl5x1ebEgZs9Xr1IBtvXUTbYH/Y/dTS6PzIYjdLVL/WbIbu51y9TGPOnXqutnTDj0iDEV3Zhh4vN8Yib6vpBlfCbXeUaFQ8XtjnZHNlzXW1jb3+XeRSBAgf79xzgGABe3HS3Hb+4GR8UpD990zDUF0DNHSFhRGCJFGHvINg1bFbZZtfNeNsx3TZxGmTwBHsUVi8qlLZVqlTwsqK7bYP3K9ucPhwNpw/dYUIyBnvrSQkpWuZPYTScrAJPol3EypV3U0QtOcK9Y7F243pskdUL9IKyGD7hdTI8OfPMjoSRXEwfgXoNh/beLlMvyIeFObrnujDCYFHzsOX3a3ZH9t1QUB7avubs539xAOuDRnUcBQv1Osg9/nUKY/40ApB+e4MgX/mlHXftv+qznavXxAfzt7qdGkdHF7bfsT+855qCFV4WYBUAWcCmKQHA+/uLJixWdx/wEvWmsDTEmambpoTCBAy6dKhwg6cEc+LwCglg4TODYVyburmzsJRmKQ7duChtpJfSWFiBQ+nwcR9v5U4evA32ldrgSF/tolSoWE+cGCi2Idv4l8nMrOa5+tRL48u0UNesW1GIAJl/vaY+8G59D1lifCqzSklSMP/Iexj7oB40c0DoujH2hQhs4UdtVXbmSDRkNlVjCA0yewmfvv8PR+E1KuNR1KogCC6NyNSwZ8kYOuklNqfPMoThFgnGJi38/rp8+j4Qgw8I8bsi47jf0K9MCmcjChAGMRIOGTlBpuTcVdjrJ9D0jRZSYAT27gc3blFZtmHhM9tj+66rPhznrixSVH+Wg2Kj3jaVy7Hwm+riMbFK4Vsc0Hw7CQ6CNIdBdqIW7O1toVjMEyW9jcGmg3R+MBMEyPRpNKSLzX9E/Wprl8bIaVqHRicE7AwwdOlXtYpK9zeZAMcr5SqsVww635YSG9i8ql3UvhjG4GeuboMDThkrFyn9kipAMEn526HPu8VUOCwjkPBPg0VVSQupJEktg0TPVVXNBaJ4Kf5CIXAeHIqDYFSJoeoyZGKgxNw3IXMnvTHGGimqBGLMhnGQnux7uQMMaxsAQd3SM3xi3gTdb0nhyE4Cix/cYcGaJ8y8zC2aqW8raLqmXd9q/VHLl3aqDQkaxY56fh3h7L2qnTr099Ngr1Tj5daI+XV4zf1WtcwHEHnurveFk/cmISOSYS+aP30oGi4fv1Pt+sVHPDHgSmWoJiCwfSKjBA75rI9bY2al6yYdRTi86xpTZTKVKFXMR0m7WviX005HEUo5viPqANwc3mUq9iY152Oqqenq8FrebZid5EYo7UBhBIbf66OBEIajGzJQGs/e91NUdX+frTPQqKesS132nlGPj/ozd0LFYg1A6VpNRSOLUvY1mV1xeQ20u6TibeHp2WN3UHisVeumjU2qiUBB/NOR3Tc0wyd1QA7L2ZR3DARvt0Ao7otMXgSl7ZNeQ2HNrvl82w86yalHjwXA9+s1DFp/1EdRvqjQBo7vvaEaHdRZ2fLDXgpKF+Fdrw7Qt+dQ6PXxQKBF4eN7b6p6fDSAudWv0xjqoLCoWLwRDG/VXkF65oCg3vqkj3orOg6ozn/cra/t+ch7QPP69ap2hQ69P1X06v1Z1Lnjgh0JpcZtOijC+lfjyxepz8KzLMT/9jZymzIu7zE7ZkP1grTI/UiwvOvTHjp+0iu1Y//qvFeJQObep/sQ9CPkUWX3UFC5Qir18qV4yhapBx8NHJDao3uvF+eO3cP8vaIoh3YEIVTWWCuFpZABXefyR5lNLmPtWI7EbNbElYg3vQZADDcmMABmboiFzZ1KQ4evL8PmbigY4hKgPNpHbtgPFdwEpk/mB4cEtj8sPJExanKHTqFQAe2Hxnnrx+FXAwDtKdzFqESYdCUR3Z0h7OtIxvjvhKepUlzsW+hfCrd++WXoHIQfxLgWRAEcWLOfhYmOS4TG6PeoThwESUBR+vIaeb4GQPVd/BoxUmYnHrgiMzE96rVr/Ytukh0xS+yyYWvn9fzTvDv51bWjKSFdNxoJYO3HYQU2uKBKkHp7m0VrAJSe2h5RtpQO0Yoxad30Su5S2rVu4sIv9eoN9fhr2AiI4pJUipvWMcgPmaU1DXI3FkZKC6m6ZsF/VfTPmbXAnF0gg1VyMrnN5t+ucB2YXmZj6dy4IaiXfufQY7bgK1oVCkiLwO7I/B8LVrkPFAA0EhC6pFnE27AITMx9/fL9sDqTnKLpnt5wO1N/+RV5KQBEqzcGXYHiV7McOLzcb5EAsMI8oIDSjjdoDcCcXUEZoUO/qry7jUuhFABUGen92LxEXn+vQCLs68yZP4F7UnCZ/9uGLb8Law1Ec0bvZ3P4opMVOYgtYh4TZZf5EzavuMYVNuYvgQQACkvqaOUVSQNwK6zIOhIXBVuZpxVWZBPEjH27zNHcEIy5j3XjZJVRuSmYTMJl6U5NPO1c0NBGZJUKVColfNmlGAksXncKyIrCB3OmgEgAOI+MYNMpGSE/TQEZg6mpHusUkBW5DWkKKD8idVhLWQtd5q9SKcg+bZ+WFW89eOuzkVZYkS2IIwB1Ho4A5OaMAMov+i81Rpf5KxUKmNK7Am3ZUllHAIUb5o4AnEZEZLpQbDgCoE0DzOENQ1r4NmcEENBzrnbx+E3CcLHeXHSYvhfzvGA11ye3zsDxVV9mlmi7pMXBqVgPCyQvIj5KCfftPDvvBMD68ZkKAKPMX6lIgW8G+NKlSEqrACjcMFcAtN4QYXfgAGS4yGcoADpM3/fGBYDuzidzBUCZynXeqAB4chMZ4upMGaJRFGIB4IQCILEgCwCxUlGbyCvKEOVMMX8iK6zQxY7OwXm+M4O23QYXwOa+ZLJ/brNg4iU5emmZV3B9th1aPARrFEtChE2FGyaHQpPQAPAOEcJsQvPS0FzfcFggGb8umACgk355RRmgLDL/ByZ6/lVnD/WvLfqzwoo8BR2aW9rNHcaH+EBv7jZEYD3+gcw6p65zEA5I2e7tE/OU0hzcLQBGfHMJNCi8vPG3ZJNr0bUFNBVrSE5LdqgSfXzqFEV9juHExnDwCKoPwV3rA/jXAB9k8BuRwfcuy0GvMmm/hPzdF693WB+XAJGbTsDxK3l/sLGgIb+MAIj5PzTB/GnKiKaoziMVyr24VuR/zI/zgtlXABoMpKs93CDy4BOAjtmSALShQU5XLgz6T9CLVPGH7Wp1Jp0lszA/zhPmXAU4cDCOMc0+nd0gOvwOBGVdAsgXbk1JWbQ1VWGE4jUqtXzkoqMvc0oI3Ik4ATMv8kyNWHsC4NJl6NrYGTp/sx9WPeJh9WMehocnML+zL/FwF/1Fh5+A1T+egFkXE5h7bsMx4jjwy817NyA/Ij+MAMpkwPzpDqFbSBTSeOiCCVO9qJymbPck8zMcD56gOpXrw3C6MiOars14chuGfb0fhoXHIXNBpoO96qyAriVetDUZmWaK6lbL47Ia01KYXqTrarUSbrU8JpsWkfXyI6ZJzJB/fJsRHSxctYyu/njCRjBZhUqpyJSGzY/IMSFgiDnfhgu37uUXcBz8cfRpgd2dKAoAPs/IAMT8H2XA/GmxuDAxfkK1rnN5JZIiD0gN4F54r/jMwxnYoK6h2s8Zm/qxdDpIiYwyMyoy8jWNeC0SAuP90zKFpoHIJKm6MGZnDhSpyaBQZE6fztzxEr1n+Am+Rg29+X1Kk7H5fsnelPsbBQqAvVfjc+3FrtyGIADy8J8Bipqa80e3wsj85Z1nq68IB9zyhjrPfiiMkQsjsPF165Zzoxxi4j990hAm1ARhnplurRIxqhoyoBC6QluYQyf3Cb3oBlYP1AsLrGT3TTfhmu3M+BRjpGbQzH+e6N75axTE9CndE2ty4FRdWASlxdD+pTnoOSQE6iLX9EIzuW+cHAoTh4Zq7SS/5qSZoEhOglQzaMJHpZ3Qe4btN6h6aeBL+7DF2vGYtn6YXhIKNM8f3DWE5bXuPD+haVcUXP6C4CA3WvwNQQPlwS9DsDyofNy9sQyFcJJ/+u2LQ1yY/941fJg5R4DR/NKj5ivRVOAgNB7qmecV6eP66DDnGkaYP835p/NcGGCMSec2FVpg41sZGJztu150MfuuBmZfFA0ieBAGUeXY3zTEv6BFxlT0kDbIepIEMPpQ5ouPipQks2jix+5mCbjZd9Qw66LUZITvr4jjYfWhOCiDyWvi5wzl6dZYzLOjh2KZnQDB7+hDZvUT+JTkREhJTsiQpvX1IuafLAQxjQMH7wIXexuG7U/APOdhyppI4MV5/oPrwtkNuDSPT9NZNO3D1gLWnGB+yExunb7ZD+HinNCnP+5nYfgn0TDzohMEo2A4uFbwr0YvI8ITmP9Vl2/DDNE928BOSEEGpd63/TfJGZ4D6D3EAWB9CqyKBZhIe+Ca2EPMz2imqexYFQR3cYDRfgAdvs18q+aWyY6G5wAoDdUm/3rzMjJ/ekLpOpJUk42iAJ8DkLf7JjlHGZY52DrZsUDllbnnAJyOneKSG9WFjPZh58dzAI9vnITgRm00nPapEeN4L9zfphs9ypK/zgFQOozlt/3IuUdfLxrbqAjq9Zh/IT4H4Mx/6JzA6uDIAwXrByK05wCMddR1qXNJDax8IoPNk1AQYK+CnmJY+QTdnqiY+2g/DYw8rIGJNdKHNSQjINuryPxLopop8y/oUCmVAvnZwJZJNtC0kwMzb8G8bSq5mSDya+hnop++mahncX1zoUUO9r7GD0l7oY2meihmSSWQ3tvgc4bz/l7Baf7pQR9ToPcm5wytaTt7qL+8yeVeGvv/+TO9SL7JifHQ5EovTdfqptsCPfSjmx5p7l93DYDApkBEvQRDPwTJzis40/MCJEhpWsqQUpD5m9XzzwzmzvVTmtk6Qk1/5t/TSDjmTlNGSHIz4rQcHDgeOVVgdwIJAiCTf+SNxzJu97MKh5EUQieMO21okcGiJjII6GibZm/inwmQw3NRLdRQKBUCnXkF/y5OgDHVcYRVUgGDIlJhJ9pXDLEDRUkbZtc0xEarr4huOy8mg4rsUN/7MyemRpxRwPC2GKY6ChPRTaMWvyFSoUUONmju0G1k2u7Qq4w70OsSPWmeHFWa16fPLAh0Bk9UaTGYXloT7J3Z/D/pP2sbAP1LC4JiE9oFdNJ/8tMIiJFqSIZNCxb0It1f9GXDTPlfEEoHT2TuEyYHIBHTdmJpCegYop3fHu+PaT50EsYho2xKc+qU7smUbsEv6XuL8+gUglSvqCTwyuzjxkFpz3ZlkwTWekpbWWFun2g6W1vx15qltYGg6s4wroMb9BTNJDzInzeqtJagzcjLT8EzN6ZrKE6kHZdevdERWlYhjgCQNWdAbb9OoWkE2DrQBh7EatCcKpiReneygRFfJ6FdEsSA3Gh4XXrboVAgUxZp2b1kaDrmEaoKuPrfc2anUvOguPeS2W3/7yXqU0CDTPwqhTn5UrCjsHNimdqkmQZm/Q/D6rphWFIlKrTAhucYeQbrFeMZ2QLVzICBXlDh0xpwBvWrD8ay/VOG8/l3nwpmeomNp/lznfn/FXEAHm7UCUY80w9nAajAMm0o9+ISIeLAU3jwyx2ATZcxQBLmgzM7EEVT4sQIG3Tyh04DQ+D4ZZ75J0Siu+RXAoWhD0r8Ue/19jwGzdlHR5yAjrRt9RHP9vcTTV0TCWFfX9Kaaf6fVPI/69tw5pfOAdwOP8H8URykZ+sFSBWDPOFObvAfyjOk/y68KpAjAEq+b+tpCXl2F9D2aS7mXAaXIQryGkDA8Ns5sgYwrBzA0oeiQQdV2haH6/+9EE0CIpf4FKi8MnsN4KRQB6ZVesWePWQOBsiPawDWu4DyP8xeA+jumkA9kOQG7xW4dQCdNQDjvfXcoLcdqakpWmrRzxuOTyyCeh68ya5WERg8sZxWHVyKR0qzP76YyJvZqRUpTN+rFdr1s2N25H5xfaLeN4gKLai5Ia1dyw7WWWFF3kOcAiqooJT7tpzyKs9GADu/LvpWjwCq9T6jHQHwDb3h6mDSFYOJfc7CxoZlgTv2CO0FdYwHwPx75C/N3O+b2syvr6hfvDUFRpTHMO+hH3CAan2iUaUzOGm4uuq9ApVXZo8ATp9jvyu5bi2TO4EMRwD54Tro4z6Jcpg+naXHnBGAaGVF/oMz37OoMAKoX7tAjgAowb4fTH6ZZwJg1zfF3moB4NPtcJ5vA729pkmByisDAeCIlC79KAASnM6cZ/bJdd41WwDkN7wlAoCuSihIi6SU57SzKTM4872KMQHAEOhrxw0qOG8HawVAi0kv8kwA7P62+FstAMq3353nAuDBlhYFKq90BIAMGb3S6eyFDNOf/N47lgiAN82M9JiLmQKgQte5/H3B5c1g7dgsz3MU6zxb/ZTjuAJ1X87hX5qWfnzzcJxoNAVnvndxrQC47FPO3n/6lQKz60IrAN6f+NykAKj0vivc2pMCu2cIuwaO/e8FTL3AtFr81sMO+v9l3u/eM7PEWy0A3FpsynMBELc7rEDlVToBcC5jAcCw4rnM2JSRgQCQdZypUHGcObvMcw/Pdn5je+DAdFYPzBAAXIcZqYrMDo3lNjZ9ZUfrLOb0ig3h23GmMs86mDmFPd/5Vkt4djdKNJqCM98nTQBMe+7oPP2/R0nMUABAfJRVKg3+AFM0sYYS1VRoPvE1/Lv4OdwNLY7CoDja2TJ12jv446s7i3bG49CltxwaRXIi5DUVfBC/zozMApeSkgzJZtCHrsbtM6NuZoRLSHhkdoIJSUlJkJScOZVthKMhI/YZ0Yeuxu0NKTtQqpQZ0trxNtAjgIMNE2xg/Kc2qMrY/WCNsd+iUmlAXU1w05DaSaMNt64j6qsKbnSD6jqMR+MnmJtqhHg9UdX9lrmkSBUTL4CEH+3vNSRH7SIw0rn7SQXuUjiqiL6h4+NMSuh9Pe2h2Z+UG3L4tIwaPhpZitl/Ha6GA7uF7YZ/oJ9P/lRBc+wg7GU2prF/ttvbPAIg0IMfdE40L3p0xP1pGFugJG+6EcD5S5mWdfCtp9irTv88pMEIQB74+QMlNlYhvtrF4WAPyhwHmPXlI5gwzw1mfhkHXmWEhkGZ5oH6r84CzKiN9fwcwJg+LjDovC1wZ19AxPyy8O/3j+Cj0W4YwIbpaQ9+98/Lwm/hKhhQOh7+2pUC3b9wg+AxcdpCSIqYZnf69M9srticEUDDkXcVmGRtfTn0fUWY+cV9+Oq7irD5Ehbyrvtw+yFArW6lYM4NitYW4MxTOEj+9r6GHY8wvefQjP7/+e4+fPxFGfx9tvA36im9PcZUhN/2KeFT99ewemcS9BxTBgI/f6xXaY4u9MjyCKDFpIzXGPtia6jVzRlGLUmET1B/Lxb5Dvu4DJo1x99SSg77/02CSjXt4fbFVCGj/J1g14e20HqNEj55mgS/PRL8f/axAyz9Jwn6iCex/3gig35lNbAC3UOb2UM45lelmnK4vTdJP8MNELHw3WqKBO0IwJvvW/K2dq7fBJJr1yxQC8HaEYCx7ZoSHalhl2bGf/9g4RAidr2CfbNKwYAylCmCO5RxguaSXxNkBdC+TDprE50HRKVV8DOdmlQmZO7zkK9fPddSfHI8vDc9ntmnopk6el/NKwuqxOegSHiOjBxHtcnor4gNBPZwhl/nloVV92zhYLN4eEX+MWejop7DH19fw7ot6CkcZbgiFWWRKgE+xjgoXt3vnqYPWoDXL5/DKx36fep5KOsnfgd/dYWiz5kwUCsV8CqZh/6OqOJ3SMy9VtjBkRav4eUL+n0AV69i+GlXWFjSU3oJKanI2zG9PcaQMLNl6dT9ZnZguC3ZkH66lwKD5z/DNAj67Skp4KEgtyTYvu0VbF/5nLldPvUKklH1JLfTzyF47BNIOvUcblS1wfwW/H/3h+B3OcZDRHY/3hHC7Nj+ClLuvYLL256zeIylRSKDQ80yY3UuHRVAULJ9g8c+NimhubIuwD/KuRuFI+aWedtHAFZkgnQjgIuXMy3r5HdqGF0INhwBeHYKTxsBvCHcvfO3HVgwAqjQfo8C0/xG1wBiNjfP8gggYHh0ttcA6EZWOZfIRiyGqNzGDW5ti0vXo+ffKwbyMy8z7OmbwtnfG+EI4JE0AqjE9y91k0n5DJD8rn/BHAFoMFdNkfpBvFH7rJIVVlgM4teZkZl4/fwJvH72ZgksGwPw8ZjmN02UDpaaLCA5OTFzqlkCBrslwaclBf3xic4wEPVHFnnBB6mJMPATgAElEsHzA3c4vrgMeJP6BRL6U6rU2AEQwnh94AwpNZ2Z+9zeDix871ZlMEwJZp9q7NtGKD2ojmVMjucvw+99PGmKt8CAUu4b+MVDrYSeOb8sTBzDJtTgT9T3/CsFKp99wS7oZ6hdXN+si4zcRBz6rlxWRwD2SDTHq7aOAAo30o0ALl81r6yXP0m3E8hgBECg2WFawHtToBVVxlEJZowAyJ5+/5scAVAasioAfKt0j8x0BBA2sh7Mkd8Gde1yMOm0A8yq8AjU7sVBxjnCV31Ogho7jzNX1YePlj+HtUMAOm92gPVNsRhTHkKnE/Zw9QHA1aElofqyZ3BlqBO687C+A1YG3hH8f3oOlzGM31Iexj28DbPvZP5T7mwJ0x8BDCid6QiA0P+qxnXF0WfCvGI+B/FRJgCafB6jLaBZ41zB40IS9NhhCx+0coVd54TbXQ+NKQJw8TkE7hLuPCJz4BdPkKG7w+Ft8eDRpgj0mI+/+1ESs7u3F+t4c3fwoDB/pN0Qe/j7CroCgCq1ufuDy/2wQ33ns1ZyG0y4yioACi/SCYArZgqAn8wSAPkKZgqAggzfimF7MxUA+Q1P9vbSFwCfmicAGu1Pcj92O1FcKc3f0AqARqPuaQto9viiEBHrCN6lVbD3gg3cEAUAPHwFQ8aXgh9XKZn+yIKK0Hj0fZi9oBSMnyfYQbmiULmWI/zxPgqJJ6/hm1hXCD53H8bT9Yoiji700BUAFRb9l2rxAZfKuxqAVQAUXqQXAFFmlfW0Mo/TXQpXSARAiX2tP4gLcXJ5IwcYIpITmVQN3bYzK+sAvm7vbyxwAiDuwIBqoHiWJgAGupslAJL9qxWYdQCtAGg48q62gOZMKArjZilhTp0k+K1MWbh+VtwDjAx+6IRSsGylEqrUdmJMHgUH2nmA54lXMG6fIADgYRIy+bIAF54CvFMK7u15BB9tS9ugcWyRp64A8P1uQ7zFlaNaeFMSADR6YCWSH254tCLr2Dw1FMuS05ZhOgFw9ZpZDary3kcON2/SG41pMCIAKC4adb6JRkrMMyNGr4WOfbHdrVrEBTs6v8kpIIbDKUkQun2Xtt2ZCVfXRitpS1KBOgn8+sLMUhAf9Uw0VuIHlTFPANTwK3gCICdW6c1F5BJvPQEw61/TZxBM4d0jLUgAlEAtO4hgFQAFG5kKgKjrZjWo5GpV0u0EMhAApXe3/uBJsMObWwI4gEx08oXLTsdjYtjQ2gwBEKjp0tn4PRcZYc06gA+7AHzxKcB3v6Sx7DFBAPMPiAbLQCOBjw8cLv04ISGzKxIMQUKjQDBFEZRbuuVRiR9c1jwBUL1qwRMA9T+7nWcC4MQPPnoCYNofdyz+dv3THa0jgEKETAXANTMFgF+GAqDE/jYtLWVcuYYfo+/Zr71yRZGZANh7ooWymXMRy6Z+xixEJj8K2NNeLVHvVw7g5FiAI3cE97te+Af1ZjA0XZAAIIRs22lRcgoBzBYAhMtlSmjvBGrQc47CvXLdfPVYTOytM3Bs1ZccCQBiosBrNGaSE7QW9fO+KmbgZoTKpvdjgKSUpESwhKZ94kUChJBvmf6mKaEwweC9WEsxYYoQAT3jx7v7sDiDuoUy1RJQWGruTA/OgP2/AgjiN+aQaezFnn+IozNYTP/tENQpoyDEScd+Sqs0fRZokFdF/csGchLE/Am02+WnkQCjugL8FS2YiXjUW8j8cwBUQMQI8ytlPEWFvRFz6fejzyi+AgFMMfjWGXI9XS98Qwc7AHd76PQzQFuIh35o7rTZnun/Q/fvp5SEz79+xvx12qyA4S3KwJLdj4XAiKodPOHaqQSAB9I0moDTP1bRHQHQ95kQMgPYjQF6OP4CSi419hApLEN+GwEQk6YnAwM6hcKDQ5HMrrybC4yK84LouEQIrl4aRvthuxSfGyS7zZ1Kw4IogANr9jM7Yvxha54wdX2pGrBq/R3wfnIbPkbBMOvrS+ztWQrn7eYMd8IjmcAJaOoDD64+gfKBAQBRlyHyyhOYGefDwi0U41sa4gzDwvPX/UCZjgCu39SWdab4IUZvJ5A0Amhy8gNVM0dn8+MhfLkIYN5I4Oj19Zaor4pV8NSX2p40fydrPWnCfuxNN9++izNnBBDq/GYWfw1xQLwTKAsjAM/UTh3v5IffkBloiu59LBfRKKESP7S82SOADw4klNx95TU7Pm3pCGDxpBAYPSMc1LnI0TIcAVRt7yHo8cfyWCd5TQoze7jbav0QYShBT/40+PswwZLb93XRndmLfnTIAPQzaWHMHKK903QPabpI8iMqIGOWQAyZmDGBGH3EAXEobgTE8AkPSjkzJg9+yPwPxsLmQSg8wB2OIvOXQHFJIGETefA20z8giktgdr0hkTF/iocQI74NW6BAzdFcykkg8yfw0ViPfxwB/KguwP8ZLZiR8qwnTZ/ID5Q1VNR06XzHTiYD2wJAzZ1coKc7vQZtAGN1zQRtGlRbv9ebCTyD67MH+ie+4wIVZHGwdlIoM4fKOVg/uSFsnFITvIPqw3cDQtlD9+TWZ2gIDP4wBHzo8Xukbz+kR/MD0h7BNxNMAOje1nllYzRTwzamQNiPr1GfAlvQXJvpXzM9uY+cGqf1R34W7nzAzMwtUownRvCjS9kAzakVCOYf9vV+1suWVBoFzBL5Ntlx2CMnlXruRNylS8xMvX/qpRPWPPVibsy/6M6hDNRdvpPikPTU2z9+JRGGoV76/uonT1icpOf9cfSQJj8KDnSG15lRcLDpobzunVRvmrIKbmEPUYf6teuF300I7J6m10VgINJY4IIMBtpeXhjXOKYyQj+MgenCqztwPb1FQ5bA7W3VgsSl0X/giWVC3/zfWuC/XAOwdpzg0uRj/NsEGwGOukQ3fiyqyBDJjdLLY9pgbBD6wd/QQNSTX8nei/x+BPzHHwn23hhO8hOEozgfmfAtI/8+qVMr/d03OnUsU8oCTmzCXr8mEWIO3WEP96cxOkfMJCeMF2DprQT4PtCF2f55KBZsk5Lg+6aCecWTrNWpdCOA3Ka3EdKUi8SszYE0FWQKxuIiwbJae8Y0PUiQFExQozKPMroUzhgjflNkCfTCIYPhm3wpmBd/AdyXTQEWrgPwiEHyBD5wCLIwT+AWDQVuHTLHCpgv/DHgOyITJXuyI/+NaqNbeYCGtVDvgUy0HHAfI2Plyc90jAcFzaiOwP+FIx7p25ZDkDoU1AjxtBhNemKaDzYC33UOGXA4G4bCCX9LNxyBiW5wH38fzYtUxCCd0b5LB7S/h91t/F2BHZme/2gxQNcwQU/XLVbA4DyGozi6CH5Izw2rBzxbC0lLix4ZBcZhNlmGuxEnYNZFHuZc4mFEeAJTO3+zH/bj7yW14zeREI1+boefYB25jminvngZlmwVOoi3yQ0p7OtI7GSLkZoJSq1vzf4X82wX0MXfauquAWQJNHeVn9cArLAMma4B3Io2u1Ul+3rr7QTSXQMItnNIH0/QeOAOzkYGB2CzYROoOiMDyaQ2kT81+jPKEzE+uPsvSmjT03yEA4oUs9cAQhyd88UawMFU4VCoBWsAchwBpAY7OmPfveAgPCWJlY1oJFTih3uYvQaQXNlHuxXUcA2ApntiDpzQzvFL5gpB+vYEQ7/ZgSfFf1CIS3cNgBLp69/3vCgAisHoii9hQS4+Pnfp93dzXABYUbiQTgDctkAAVDItAIJs7dPFIxu/CfjjJ4CPmAngFQyyMaNAMzwMbHo2Aa6CLajvY4upMgpgyucgn+AJylnhYLtxM6gfov3xhQCH7oIce87q+yVB3qUKqI9jr/pBOMg7h4J6/Rp0PwAaI3fPHFSmmi0Agh2c9AVA03EgbxQJ6tkRgpm2e0rfQDc4NAc4Txwp6H6XesEmGJispzdo/owG2dDGoFl2RLRNj0MotAiWCoAgB0eTAkA2thdoHmC6jmJhfxgDXN0umNYHmNR6oPkhErh7c4CvgKMR7PlzWA24puRnBKi7dQJo0gO4+3+BbN4GUH+5AeSfc6D5fjWLl63R0BxTz0Ca4wbAgQANCbiYeciVcXTxN92WbhwRqYJwFo2ESvwI8wUA4Y/XMse+K++mkACo/+lQW9qscf9pIvQtzcGKWJ5N5VB0XxxOgu8CE+Dzg07M7ovDNM2jwD6IGu0cmd3JzRFQp0MwnBbVsUcS4MOnp5j+3yOJ0KMJLVnQTanOsPk3WkB2Z2sBSdU8oWdjZ+E7hxLgu2pPodOPt+GJ4SKwRqNh5NepNHx3VwMXV7wDo1t5MLt2n1UBTYCgXxKgga2d7FBfFPwqlAY/tNv6WVFmbqejJ/slKzCMFG5GaaYSWWGFxSDmZS5lAGkqQ5fUszqAJnyGYI7GxjOsA9DmBeWqQ6CYiUPt1Wg3uQM2qlvMTP4UYe1BPRTtVqFb9G3R31pQdJiB8Q1Fe9IPEd01et+TyDKQf106iswfGRjnCfINP+CIwwPk4zqDfEkvZG4V6Icic0TGxzUFbvEG4Ly9gFtE6wXIEIPQrkdD9B+EKuq90G/j75ETU7w2zJ9sGLqRfbrvZg3GbgWWSD37HvB/Yo+zW0dk0iUBHkUCv+FfLEosy/IxoL6JPAN/kmb1auADkenH3MVR2kLQUFe2AsZxG5iZwvORh5mZb9QT3SlvFgGU64jy5B+Qj+yKeVMfuEbewB+5YzQtEhmFYT3LhPZejdd7HezQunBQYdTE/AUkCvP+PP4+ZNxstgyDerLNI2pMR9phxQdxPJzYiH4xbaSq1ABzLqbx0s8PkgDhtZNP9fp5QLm+1eAMGzpI3wE4UbIUS54uyOhbrfdpNgLgoTh86fEC5t1zgC/blIX526JhzOzqMH/8FVg60huGLYqG7V0coPW6FOA9yqF0fgjbRxaHVouSoSOkwECmB6gBL6D1bG+Ytxk/cExf0l5dVcc6ArAiQ6QbAUTfNbusk308TY4AAmU2FtcZ+y3/QWqHtgDBk7Br+K2WD9oNbwKKJYexOxwCEB4uWFqAwxqV2SOAIHvHfDEFdBhHLQRLRwBNbO0K1BTQIZUy/QhgpJdFI4AGW5+WiYxOfGI4BZQfkG4bqNQ75zXPYO4dUpNg7tZbzG7u2EtMHbJAMLdckyT4vRMjmBc8Y/43aPXP4BLq5469hZJWCKNLbwBUkFQAeUEF6r6TAgMqQXMpAxjuSDOHktsNRyHwE/Ycy4N86VaQ9w4BuTfJATuQL9sKNh5Zi9cikH9zKXA82EwINmLfVM/MNR1PEevZZUpZhCEPyO9kFMbqWgYUPqpu2qEoExg72Id510XPMvo2tA5A0pPm8E1J0YzcMgMFM+u+7pzC9b8D8nIEYNt1Lq/3tlteYO1Yw4GWFZYg3Qjgzj2z87NbzG2btWvZuREG3RFAIz7/lMsxjjd7BNDUzt7sEQCtaXDHPwfZqAmgXPA3yCreAQhYCNy1RcBXHQncw/WgnnUIZBO+BM3RGICDM5G5i4EzwRHsGRMsHQE04GQW8KcQcNoWBMp79UB+YiTIOi8B9cK2oAnoBbKArqAM+w5st3wBqg7twGbjVlB1bAdqtZR1IWDf/CBwI7ZCyqLjYHvvb9Dc9gQ1v5+ktOgncxzDDEk3AhjtbdEIoMb/HnteeZRyL6MRwPianDZKr7oNoGxyNNwr7gQjf7oNPcqU0c7jO1V1guRrSWyun3YFrZkUCnuu87D7SSJ4uDnBqGoyWHhVg+oz/JlucP0lwO5l4WwXkTGkHwHwKPmyRcWhulH79JTHKGNs/jW3CcHy1YocAvFtM2nNGn1Gqgtj9fFNkSUwVsdMEa1pqMJvgaLDAOAjaG3iNqg/aw+qJfsEdeZK9Id2M4eg+wy23mEsHmOUVRjrZZsi6N0YQ/CgHNwaVOqKoFgzF5J3K0E94w8UXhxoetFCLgdKtZqZSZV99R+WPX1nHyj3qkEVcw80e6cB92Eg+33GvpMRGQd+wAJyK2IjXqNsGrpZOvuOGjqvwUHDM+Hq7foDPKFc/2pwBj3Rnv8yzgCfH0o7nlABhDMA9+J0PvM0iYW9ejYWKoqP4mcGxqiM7dc3JKhYHm783QBujC4B4+ajivrdopnXxMH3HzqkC2OM8hj2VKAeTahXznrmRgvcGJF/Y/bmEIJqgbmgO9YNp5JygwquUErfvkxTBjBWVlry7gv2oQKzsPXWZxqOy39lTNt2+S9p9t7eoAkJFfTBfUHu44NqCHZCpwhMXvJngiwBMYr8QFmFBnvo5pLqt2nwusVkUKnUkPLbHkbMHs0J/VuA6tcVTNUoBTOpimktQaVQMX8KpQpSPh0AGpUGkqb+AvIJGC/60f1GZmQUxupaBlSjrKOwZSoD0H5/iegsAHXYR6wVDvKM+DYSZn8bzvb+ay4Je/5JT35oFDDpf2lnAEiNWBsBYctuMbeVhy/BStqlZgb01gAyIlqB9ul2GH4pXxJmjoqCsaj/8STAvmOxzN27nEO6MMYor6HRqKFiSR5GH+Gh40wFdC+lBo9AFASlgKl0UFLSe6Bf8k/q+l+V0P1TGTNbShagete5vJKmqfKAMGFuwrHBAgcjLcwIJXtWpEGAyZpvrD5KZDf+Q0jZQ3oe7HuGgt0vu8GxP6rI6OUe95ExhALNIDn38xHcgr3AzqMUuO6aDnYffwi27T3BztMNuCYVUTBMy1QIWAJjvXEtefcCmxCaSkB9UK/07kFBzA9lka49/gHbpZOYyuFvtO3to+dujLIKNbaJ7JJSrTJqnxklTN1l1P7/7J0HYBRFF8f/d+kJPUBoKSQhjYggvRN6U5AmIKiAggoI+omKghQ7WGgi2BFFpQkqID1U6VJDDy2U0Ft67u57b8vlcrkkl+TuSML84GV3p+/s3sx7M7O7OYlFTKxMa6RrrdLZPpCYEzPGRUp3c268+Yg1oXJHtgDoZs1dlHD8z5CAKQubYUp9INDXQ3LnjiBzeMviaNLJRFy/MAWnNqRI+z9epkaaTib9cqrktn5DqrTflyzPU+TPYXjL4X6cnSwd51WshCeMgyw1DvaSnh9fKRLfKs2ChR+YRckFS3WiSuKg1tJwAnfgN8evlo7vzV2DxJMncbPNO+RO+889gztfn1D8KMw3P0t+fHx3inycMv5Z6NeMk7VJC/mokhcsNcaqOL/eG2kb6LdF4bRNe8H5q79ovzpcv/oA7n+Nh7OvhtzpZpu5XHJ3/4vcx/UBqWzQ+gbI22b+0G+JhWsunUB+4TH6oiSW4fvLOmFFpPPMU3l+22uLXg0w+oPD8GvVQHqhpPx+IC2WjG+IgS9GoXfrhso7fx6RclqivD9oKR3n17y3egjIcCZW2n448jBt7yGgZ7QkUT/fg6FZOIZsshDHgjgaHWsOZnJyXWIWt0kTE7K45VfygMbcerC3PMxYaogflOQFS42xKqkvdpHS499W+ntdkTqsC+2fRvKwsUjsMgmp89Yjfd6PSH2pq+Se2IXcJ/+m7A+Stqk/rkfqKR2Sf+R5Tsv5sOQXS/ehJfEIMpDV1Q/lN0ZTx9QW5ecNJXfqoNAOJdoDJdZtgFbDw3M6ZZ/cN2yAK7nxMW9VP33wEJT/oD3Kr58Hjx8mU7pBxnxyE4tkbeezl3yyafM1qVGXFysr6/elyWsvLNgqzwOs03uwp4S8vj+Byiy/Kyg/cLRg3+7rHbYK6MKyNtmtAipJwrMcud5peVgFFNzunZsOOzeVtR+Uy/Tt1EYDp0jntGP+G6ZlZgugy+OTE5fLh47hr3c9jWVQy8VQ2VgZUI+r9Z5isOPz4JlZ9EUVL1y+bJzNyrIKKO6SVbd3q10nXDZtQqYe2HQVUK17CTmm471pM260bAF0GAasnqu4ZuD9YghuzDmhHCm0/5Au+NuoGP0LbrZ6WnrYxxoOlfSyehVQI2gLxXMAuxU1M6+rgMLv3rNqFVCJDh2RHlgdzk2eRvK2LSh5dhzu+b+A9Llz4K7VShfW7cMtSHi7GSrM34pbW+ajbPOBuDZQPr53Xo/kd1rA+YVhFGc9SoTGIrnVTyjb4gKSNv+A+3OPyxnlQkzpUllXAb1ew/pXQfhVzfZVEIWBAnwQpuCSDZWn/5V8d+bKdA6QX2vGImlpafBvXQpRtF3zvge+a21AVL+ytF8Kg/q5YkRrV2W/FCYMK4tB5Sl8TQ8pzggpXFkp/Ezym1BTTiM9zYBBrZ0QRce85TxMxRRuZH2C64LFtMFVSUtPlyXcBX+OZ/FAc9UtF+HwWd088HZ7OR1pPzyzvylquZSyqRfHqfsHyefT0lLpXBwj3Ueczfkd1fxTskKiozM6XUuYj/VmliA4abZC1+4DuOhj4TG0Hbze+IU0rCBU/HAgSXskrtOTfzvyi5KOOUzJTv5k9bUlzeYQUiiNcsNaS36W88iQPGFhKNUo1Z+FW2u2EuTJa1M/j7lzqUcn9zm0NXFn0ajbqPFUdZnjZSf5RWc2RJqd3F65AvdnzcLt/o2R/OUbuLYiFbrTsZLfffpdJZPcGdOIfn/puNy3EYX5Utqqx/ffaCLtJ8/+kuIcw+2YVNrvS34bcHvO0Ux55SQWMR9uzEFafr67shKr0EMlRnCVx/9xmJZ86a+O5hZA2SmLb910dnaBk5Mz6TpOGNnFhXvMbMdS8mIBNHs1zobn5owtn5dC89ekbz1ky9YvqkkWQHYvqVs+oQ2XXbIA2rx13WgBPF8JONu2DNb9fBtB7Uvg9EE9gmppUZ1+xOsOkhpC+1hzH6cpbBBJFIX/9ooTxdOhb39PtP08Ees+KoO2v6fj+Sv30XcU7Y+9LaWtsv7j8hpu7KnRz1J/8af2siXg3H7cTerF+G7OmX/eK0M3kNzh/b4J+GGdvIQtP1BHa8wviwVw8bI11xr45Himj8EwphZA+K3b1qXjAI6VpWtjpQXQUC8rapZw/WY19L/vQPq6CSg5oR/QOBwpv9HF2HwObrOfwb2O0XD9tj/1EL7SuvL0oR3hseIT3Os8FyXfbYAkkNY9eTJKrpqAe1Mp3vrvlJSzstdZfs4xrxZA0PUbReoBydMVyme1AN4IsdoC6LPheplFe2/d4X22AOinVKgsAIZHI7gd5ZMMrtxlpcM6gMsrOpt2AJ6T551PcHZ1g7OLK92gTrR1kTqBV7q6ZtsJ5KUDyO17xyPGVces9+XXVeycWR0NR56hbVXa8mdVsmIaPjt2zQq0ugNo9tpFi0NANTqVw8lVmTuajz6riLH/u6oc5Y+tn1fNtQNo9MoZqzqAjiT/1C2Dly9ndDLrLtGfLhVwYsU1vPx2Fcz+kB1yZ8cMfqOZTJYO4FLuHUBS1cqZXgGhYtoBhFy/mWs6juJk+XJWdwANdHqbWsX5ZZ8L39Z57wAC4q8WqQ7gbCUfCx1AqNUdwI9XU6QXwSmHhZZCMQSUmpKM9NQUpCYnIj09lUw4Mvt06Zjxdyqrlm5yqPxjOtTADXyQsn1mSHW8TnL3vxR0oC37Mx1o++P3Z4zhOdzUOqkWwmvIvzx2DnEzpq9KXkhNTbYoR5ZfyuL2v5HnMbR8Zre8ijXcvXPTKlnI2w2x+PjoTaPsIbc9C45L/h+/eThLnOwkZ/i3mJvkTuZhmE4oFaKX9p1eXmjcN5dKC4dnOvbbwWux9XAycas0PMTEf5FxX9dxKoXNCGcqeUH+st6Dl/zCa/itlxooM6IryoQY4EF5pncaQfI5ynw2EmUW7YFz11cUtxFwGj7CGE7yowZaPS454g9U/OIPpOs6I53aHct5WRaLWLrlLEhStcooCo2/itQBmK9QsKeYkfj+0BD35KQEpFEnkMadATWguvQ0tRPgiizQ2nUpXUUeGXwQh5TtnBkHMZlkzsLj+IO2qv8ftP1sa0Z4DjecjrOGv0v+Z/DIjOvG9FVRYU2ftWoV3le0fyMpyckWJfVR6lzeKYnATlUli2TnzEC8RI2/jtwl/2Q9AmnLMuVRWVKTXbOkYy4MT/ial0PR/iW32zevOVxyRPlx5ShWYHofOlNDkUINOa/7L/2MP7Tv74b34j0oExqK6ruXSg0KLxeO7/mPfDxcXm1zun4/2taAfsQSlKHwnjAgYY0e1T/rSu6dgfMHpH2OX6qNP8os3IPK77JfRt4seSFjJU5ruAXJx6XX/GDiboBW2bKObnQPHALP54NgaD0Jnm2VZwUk99zX/HMc+kvb1ka3/JJOv2VrpfIXwbil88etI2m4RW2BZ4AB5Qa1gNfZ1bi14Sy0/nrJjcVLf4rC1aDwFJb80kYshUuwDlX27cdd6mRv63zh/HgQNeppFvPKTrLH0o1nLkULLnFwhfbLHDYEdG1Nd0urgPi+rTP+25O7XF094OLqBicXFzg7u0rzAq90deWPwbOayMNCaXkZAgp5epfx3Go2CULLhuVQogpwf/cl1IqsgtW3gI/rJuOtP2+iQ9xFrK5WFR8/UQU9/kxGS4pzeeEhfPxzEELfvoUnewZhIC6hZl3yH7AbR+Rks3DilwbSEBDvm0/8qo0sIQ0BhQ3cY3kVUJNAHH2xLMLn3KItO5TF28/sRbBfWaw8fwuLf6orHX9I217jLmPx++7YuPcWXp5OJ5QDx+bXM9ZbNmVjpaBpySbzNkuODuLe9meN5coyBHQ5PtdrXWPxUfdTp5Bl7bXpEJDfRetWEzmCC1WrWD0E9FhKqqSoOQe1h1azDqmn26HcDwFINjwFZ1cNEgcOhet3c5E+ZBhSqaEut24Qkn/dBOdWbyH5mbbAxLXQT3wR6a2j4BzQBK6URuK3OyjcuxTuZziX1iD5cwNSEYtykxvj5iYPuLZoAmdfX2j/nYL7X6+WynTQw13a5nUIqPyZs0VqCOh6YPWsQ0BvhZ2yZoIrqUoleI7KOhSZR7i++Fuc5vXGbQqPP+fNhMwG4xxA+bZLHNYBXF/XM7tloHyTh1MncNjFxV3qBJxdXaVOQKvVYtTj7qGzVumPj+iklSYvrO0Aqvfe7LBzUzmzqIWxA8gBqQOg8jl0GSiVzZp64zBSo+MgMtVV1g7gaq5l7nM6JtNL4FRMO4CqF+JyTufxV4G/vlAOzHh8JnD6KyAmRnEgyC38Aw2O1hpBd24EcNTELxcu+VazugOok5ziyGuRLYc85TXoee0AypyOdSITQnEq/NyuEZzvDiBy/lm/I5eSC7qE2nXsV0fvu3t4uri4Km0hKcROTi5YMu+DkpsWTcr6zeJ8YJwDMDdP7Sk5wJ4x7z1fIzAtNVkaSklP5TH1FGk4aNqfSccNeRw7ZdJSUowSu7A5hv+vORY87pLJ3daSF1KSEx0qVsK3Ole2oyRn+KeYi+T0EjgVXo6Yk3jp70PX9TV4j34C3qHhCD/4N6qPDof38kOo0K46vNs1k9y8R7G/Hi6BAUD0IXKbBe/2zeS4FFZH97ml9E0lL1gaj89V2rxg2Z2lzfvysI4lvxxEKov0N29YWmqZnQQcPQGdIQJ1T5yibXfafq34hcHV0AN117ylHJMf7Vf638tKGNOwst9jx9ag0qqvKEyE4m6dWITXRFghlUq5WP0jKwxIHYClyVp7SS7w/XXmvRdqVJY7AXlOQJooTpPnBQiqaetJS00yCnN68z5sdvPGheU1JTH1t5XkhdSkRIfKw4w0GZiD3Fw2G+l/fIJLU5fg0uGD2B/eAcemHsSlzmGIe6kDLn36peR26VP21+H+px2x/6VZ5DZM8pPiUlipIbGQvqnkBfUNonkRV0MsPF5oB1e0g8e8aHiEBKN89HSU/2kYXFtWkxUyC/Fykvxi3sDmJNc3GFD69U7YFtAZrmM64MYbQxD5RiTcxnTB3bTfcP3kMTzy1iN03A43Zn+INM0jSPxmmnTMW9UPsSdw4Gs9eHExl91SXtlJQajt61lkJoAZbkyDy7RY4LBhktub+2c3BGRO5XFfn7jk5OysmEAkzq54vWcpJzJddFYOAQWVi1poTV425ebGPtYMAXH5o0o1m79ePrQ/d7cOrEKby/JR4cVkCEiTML1VOm8Vr0x4XJEnj5MqVbC4BJQxHQIqe/KUNfeMQ1CHGawZAnrkfkKhGAKKKcUP6wOt8zgE5HT4SIGHgLx690HCooXKUV7oA43TYhiyfcdPVnS1Hsk6BDQ2Itd2JKlSRR7/t+a3nxsOGwLikwwq3fxnhzWSd7YMCKYNP8uUG3zTN3p7ztFtXAFqJ/DWU+WdqeDpVnYApUs1/Snzk1AO4O62Z6z9gfCgakUSR/zA+WlbbjEL9kt0ACYdQLZlpY5B7xl/TapnazuAUsdPWL4uPb5GsPZFnFpMjQTtY9kaVItcgriDcvblHumFm4cWS9rloRMj0aDjWuwaukjyI0cEd12BSx8fQmIeavZeaIjVHUDNu/cKRQdwrExpaZvXDsBw4GCRmgPQ1KldkA7A2rrJCYd2ABWokSzY00V5gBpHbvByWfcnwSt+ypPwuA8/E8BblmQuuJUdAFOKpByJLS5MbvAEAL/Qu6AawEON9R3AdemaJlUqb1UH4BVz1GIY3/VnkdguEDeokfLu0RO+ISdwo+2f5PaE5Ob7zXOohp2Im74YiSE9gOPHETI6HHHVp8CTCnm97ePwfDMU+Os4qo0Ok9z5brvQhr8dafkUEiPCre4AIu7clTqAKlu341LzJlIXXmXr77jU7CkpLGqEACfldxSZhrFILmGdO74E5zVzkd6+PfDPPyj3UiiufiW/Q+d42TLSNq8dQOq+/4pUB+Bar66FDqCmFR0AKSJFrAPgG+uGpTfi2Us4P/5jBdzo83AFdxasxfNJ52d87S7JWRJePmVv4cdeRePvKPinRtJpSbRVj9pbGotnORPlh/h0XgOuQ/yihdjzwX7FbT+5HcCZwa9iy+DfcOZAuuQff/CAfExhjrTylcKd+eB3nDm43+h+ppWfPKZsIT+WvCAvoKhB57oV+rYf034H6l0Oosq231FywTaUbttY2pcWWVz4BSV/Jrdft6NkSAj07d+Www3rCHdDR5RsE4iSv2wDtciIa/osqnzUSTp2RwiqfPwcPJ4ZCJfgYHgE+EhLSpPuD5bnAPJYZlNMx9dZHn3KAJ95V1CpziQ0+/lpdLyyAE0vxUsP2Pn0nSQ9KCcd156AZjNmSWGCHzUgvc+7FO8nad/z0Yno9O9kKZwXheukpMNhdCyURtBrE+E5/l2k935X2gZvvgKvfj+DP7vb8fICBNfWIGhc7Szls0BCUuUKsCTqPWiUIoZaZO4IWEvmh67scRrc/XMDzmv5838nKeTRAhAUMay2AK7ekO+B9w9leQeQiqkF4HzgYKG5Z3SP1rLaAgi5eatQDAGdLs+P4+TdArizY5eJBTAAPW69inUzdSgdEoSw053AK4xKDl+L42tm4q7hJZT+vBJCVl/HnjU6VC2lRcn/OmDn+L0o9XM8Gjj/D4a20yU/jlvipTXSfpWVlVCyRh0c03eVcomb8C5qvPc+XPTHSAMMQSmcQBxGolrnYJScRWGD66Bkx+449uJ4HN2budEv3aSRuQWQHV6Gt2satfEB6y6X/mXXTVY4C4pDh4CKHKIDKN7YqwPAf/uN90zbi1ewrloloM9PaNt5FdY9+6viY5nG79bGocn7JS1GJWjLNpwesRq1uv+Jg5P2K67EUz8BC5/JfhiGUMeZrekAaly/USg6gNiKpPESeegAtNQBpF7f/m+RGgIq36yp9R3AO5HGW+LHuHu2egeQY58DEAiKJPQTTfLx5uXXVrUumYZgNLG0NaB8p3a4sjIGbS/tQXqfvggYVwsBWy7jsZ1XUB6PIt1Amvql+bi8zID08dvk43n9KO5T0FH+AbNewk3DbCXcUmkIonynQARsvozIrdulNDh8wOZL0FEjmK8hIIpnKv47d1NvQfudPoM/v4LCzN+S8HtyeMurDjyGj5Dilh8UniWcJCGh8rZT50zu+UDfdtWauhWpQa3YvFmRkfe27SirlD9PPNekfJEb/rW2Jy9UCAugeGO1BXDtpiapYrlsJ4AZUwsgZdfuQnPPuDeob7UFUD3+aiZFLWjPMpyu/yRKfLYHXhsHosTEqTg9YQ7KVefV3DWQOotUyMWTcLNXf5RbvAD3ez+NEot+QSpt71ND7orjcO3cBa6BcnV4tJ+EO93Ir3MfBA2+g1sb76Hsc7Vw68d1uDnzLykMc74yWUxEHiwAxpWk4YJSJTYXBSugUovmeTk/sgAekbRxVkRyug/ziBgCygnRARRv7NUBJOzYmf0989hklNw/AVFXb0oPdf45ajWe6LICy6fWQP0nl2P3+L2oqtXgLjVi93Jpx6JIQ9/YqD7Q72lgwS+Ka2ZKNGpodQfgfyW+UFjqcVXk75zksQNguPz2nGO0BbzohBeo5OVJTi/DOKUDqFg0OwAxBCQoutDPrd6caKtfGW46BJQhddDtxh5UegK4la7DUu8yWFKuDHx0f2LJU/MQ8tUIXBhvQLdf38Q5XW3oJu5GyM6b0BnqIL3/b9LKlZCJT6OS4WnJPaTOYygVfBXdFgxASEj2K4/ygqUn6nOSGnv/I2U7s5tr11dQgurLtWtXuJKf3ythmfytkQLAka+TOGo1Xn4kjiRvj/EXAwprb5wj5haA+VstBUULkzekSlhtAVy/qZmoPeg0yUx7NsXUArixdVuhud/ViUZrLIBqFy/lTVHThCNseihu+E1CSo9+qDKtOW74Dwfe7gu0a4Zr079Bhedn4Nq3I3OcqDbnsm81aZsPC6C4QhZALUkb77r8XLkVh+7k/Cpe6xFDQDlh3gFk9+UtQeHH9DsEKtZ3ALc0mHwg2xVAjNoBUCfRdEOXjg59xXVO8KSqtR1AlQtxhcJSj/f3k7aiAzBi7AA+P3bT83+L42xlQYghoIeJgKiGyl7BsFU6xZSDOoPBcGXLVjxoURp/q397/NGawiACC3BXSNKhZqki+QCo6ADsBDfGBp9ABJAse7c1qahe0vZLkrGRkPZ5O/Dl1pgW4SSFZze1EVfjNzHbBpj5LXs50Jgmw+5SfpGRtG1sTHNZHx85QDEiqUJZq5eAEnfarVxd1qd5M0Ol5s3wIIUaf/4WhNUtqukbObNI+GsIfr2mtF+KOhYW/RNPZAnjStmpx5Ezu8P30IrMYawQgWWSKpRD5KSYvH0LtpAgOgA7oomPhX/LAHRbehXVkYCL188ibukGfHQYuLhlJ6pV8MJPS85iSowO/rQ/egu/ry0Djs/vljDd8iwao7p1nx0rpdmwRaDk3ory6z55A1pFVKTtv1KeZzfuBMp7Sf4POXfarPhH23rFP04kzg9AOG/WGfPUmsqvgrAsrh1b49iJF6X9iiv+B9e/j8C/hgalZ8XAf+VRargNKN2ROoa/jiDwgyelcPvXtsHtd+ai4t8xqFgzAvpu76PWl+T3xCy5sTdJ31QElijao2FFsvRiDsAyrOlLjX0RoiBzAOSvyW3pnckcQKFswayZAyh3OrZQKGp3avCLfMUcgAlehvGP3mdL1IZLQBkxByDIO0Wt8S8oz26R3r1e7LGkjWcnlVeutuienUSMqWnR3ZIIih8PVQcwto+P9KF3lYCoyEzH5hgi5XFzDmdLBmYzHG+pLGoZCjPm5xMQJQ9H2RtrPgNZHFBfxZCroAdYpauy+hSqrJHFoKmJenNHSqLv0RNV3uhK+71oS/t0W99cedhyWhZEYJnXlxyRv5RTBHmoOoDtC+PhR40VT4yqjZbpMW+5EW4J7ih8UL1CBSWcF1r2aUjSmsLw5KocviW5SxOxkltDebKV/NQwPaXjhtSIyw2iGk/dl+Oq8RpaLAuXgZHDREqTu4zqP9DHi8RHykOaVKattB9FZZZCZoTlrVomPhfOR86L3VpLE8zMQOrwOI2BlN4fHCdTWDUt+bwGvixPWnM49XzObMw8lyEoGJa0cYuiW4TzbVrjfNvqtJVFl34QO56fJol+0UKc/2g57f9OW9o/oMP5/emW07IgAgtogK61SvNTxEWSh6oD4AaWWTJ3g7yjYH7c5N0KkjA9h3EDl4DomGs4d40atmPyt2zOx3O4SGxjN2LJXB5+ScDoLVdJJCciAd2WcnhPqfFkOF4Gqr+6zVyWaKWxZwvkjJLPM/x5G4LD+UneCag2rKbk9muFhvhJTgYfbiwBKPEzwjIZeVWjU+Tzk8suI60mijmM2RXkgqoDmxy2h1QXMmqc+bPlrRwuI21HkIcVQEUaS9r4g5CHo7bzTqfI0kW2dyySkzliErj4UJBJYK9R0bkqMMVhEtj9SIx0ns3OXsDW6r7Ua3+PZl1WY+ug3+FFNZeg1NJj7zyKfR8ckPabnd2ErQGKDdjrO2iWDDG+i83vEQ3OHzKgDoX/TwlvRAr7PIVVAke+g/DuK3D0/f1IiyRFgy6KmAQ24pU4o9V9G08AM2ISWCDICWsa/+KCrIE/Qo1vLPS9voc3VmLzczHUYzwC/dho+G08D29qmK//aUCz7/pQ2F7A2b3Svt+Gc6jSKQi+68/hkc/Yz4CzhyKh7/0ObvxJHcV3o6V0mn33lBTWm8LqDDXR7NxiKYzfjKG4+uEB2QJgsu2SH0qKfG0UyZ7c3AIQFC+ssQCspThYAE4HDxWOzu7RWtKmtXUfS3kY8CQLIEFYAAKBwG6oY/DWSqsLF8Fv+VKP60dvgb5WrUxh8iOCLKRQ41+klyKLDkAgKORYWpGTk6zr9CoCouPIfHoEbS4uRYngWFTvGgV9n/Govok6B3b/8TWSvhbjZyeCLPD7f4rkO4BURAcgEBRyLGnjOcr+BTjZtBJ0uv1YXakbydM4Ofkz6H+diJPNFPeBU0l+sRw/GxEUD3johwW45y46AIGgkMMfndGRBv6gRVB0URt9teHnOdTOM0+liA5AICjk8JuYLWnkJSb8i8f6a+Xjfr+gpEaDEtCgRu3+0MOAShMmotJPV6UwneKvo/MvTxu3Jfr2QyUKKx8PoO1OKb0Gv0zOko8qgqKFaaPvVy7FTW705YZfCVL0VwEZjAuWBcUE7cqRj+nEKqCMVUCJu/doC8MH1Us2bCBtxSogu5PvVUCyhi/DjX5ur6kWFoBAUMix9HGWByGCwsfKEXVSTDX9+yaavjXfKCgGHcAqYBjLdKApKSbTT0lPKwLK9hS7KyIQFEGkOYBCIILCgWmDDw1c1QafpU8eP0xT9DuAVSeAMSQRXYBtipaykrbDasj7waOAyBDyo61AUASxNB6fSZ7+DVXe34v279dVjt+zEGYASk7eg/B6mqx+kv9v0nibRT9FBA+e13xW3jPV8lkUr3xR9DuATtSwcyM/Sv5YhbTtRNu5dMOqN+1cdhAIiiY6uo9zkqpdO6BCxyAcHrcPOlIJq3YdgYi9dxBRrx567/0avW8vRkSoBmHDg5A65haqaeqS23+I2H0brQ7dlcJVfaIG0iVN33IeLALH8OfLtVO0Gp2LcpiJz+M7l8yrlp8TYg5AICjkWBqPN5WzvUthV+2SOJOeDr1OJx0foOMDO3dhQe3nsaBkDxx4+0dsLV0KMT053G5yexQHHiuFtRElpHBne9amuJbTV0Vge1aOzDyGzzL/yMWSeoOTQ14xXQw6AHXM387wHAOLKU2H0R/K35Tpq5QdBSmMGcMUt+km6VkMx3MYyr4p0tyGsp8Ji465QHH4t53p3OgcTrKjujXD/BwzwemJxsJWaOlaO2lJnLQPXK5t246eGzb5K0UT5IMVI2unmjb25JRpDJ9l0aZrDvvAfNHvAE6tkLfTm9IfaphWmTSkPDk8XTmW9pUwPFHMk8LS5DHHUfxN91V4l8N3HyWLqVufMXL+ap7sHkNimg6HUfNV0507VwkbIm/VtNRwRlZSA0wbjqfGlcIQPOJlem5cBi6LeT1wNBbOg+FJ8WEUhrdqHKn/pLKoeTA1lE6Vt6telDuJVfTnRQrD58hbDaUznfwYqQy0z+nNaE4OfEzpczzOL9N5CaylzcrV4dIOd6oPWHjFdWj58o774EMRxryhV0UDjYt5g69EeSAU/Q5gKrVGfIMymmUA/ZehBufrzrQ9LDf26jyA5n1gdA1gHjXm7NadRJozUPY70/UYQ1ulvZSOuyjzCiyM6jZ6KjXQlL+aJ/tznpwWh+H0OAyjeV32UzVt1d80LYbLp6L6c3pq+UP4iy1N5H3Tc+MycFkYTsO0TJxGZ8qDzymYGvo52yjsKxlxuPrU82c0VE6eSFe3Xb6m6qRtZ7pdunWUz+Mr2hooHakM0yhNOl5OhyePytdDKgPlS/8RwWnS8YvNaEeQR073vXOvHq/BsTQx60gZpTP47IiLS5KLJWAsNfIslhp6VZSo2cEvl7M4/s/cvHyS/Wz2ArrcClMo4QpWK9K2D4KprT6r14IHhHgQjDBz53udvwVXhuRBKG3JJDdIHDY0URhYSVo8VX22jTFTMUXrWu/rvbYcr6/+2rQ9J9w9Sji7uXnA/EEwrZMTNBothne0zbi36AAEhQ3RARDZuecEx6E6KwbzelnxKFfKJWrSpnTlUGLFiNppGo3Grq9jtkJjtzWcX9hbX8Uc9PDwcrbUAYzo5MTX2CbtXjHoAHiW0kqNnScvRynDHKbwBOy2ubTlJKcBkaOBwybbvDxDoKbF8Li4OnRja3go6XBMRl6WMC1LfsiuvppRuluVdLVNAf02upOo7niliFbZWntnNXuR0pqjHEiIDoAwd7e2cX8ADZZD4N+8spuJYnq+fE5hE78/c9DV3ZM6gYwO4JWurjZr/IsspjeDYVoTNgIMhmknDYYm02jLxytlNxU+ZP+htMPCx6Zb9lPhfT4cSmmpW0YNJ22VPE6a5DdtqBRMCrNS2VfjkneWuAyHM8ZXtlJcZaumw3GrB8juKrzL7qbpmadl6m9Mj/b1tGE4GpdJPbemankpgFpeFj4eZrJlPxU+HtaUdjg850VbTl9NU9qyP21PcH0p+5nqa1hGmQwGDTfaZNfZ5IfNaU2YUHi1Ym7YDRbKx+58n6tiKYygWMP3f/gHP19Om7r4tuGL5dKXn23e2RXJ3pN/EEYLYOhQg7SqhjXQvk2ARuS4MJK098OkffMkJcF+bCjwihYeMeJjdcuTnJ15tcoYOq6R1Z+3ahrqPq+0GU15TOPZzYW0TxsyFLCwD7CdJ2K/ltM9cUp+MI3jqoaKFJe2PIHKy0EjqJzG+CSUhLSN5MleQj23d+jcNtLxNuWcGA3Fn8bxKayBwnHaahqcJriMSvpDlfS4yF3oDz88p8ILdHii+AQpm1xHnB/vh1CbY9Tq6VhLxytp24W0dj3l9yId8wN30/icatL2iLzlsnAa0tpxEl4VJPlz5oton+OQ/8JewL9Hye0b4G+dXAY7WACUjpRwYaW4au2CAsP3RciURTcPvdG7nBvtF/j3UCzIbAEoWqvKNNYuSWxKNumxdmtLVtq63A+KbM6DrYXcsakFIBAIihmZOgBBcUN0AAKBgyiSP7JMQ0CE5JhneNzDThO0goJg0yEggeBB0W3iOlJjClcTe/LwDbeYRX2My3mL/sSS+sSruoSfV96oT/qqW3ZT3QOrUyBu/JW3hQoEAsFDStHvADrzU6q0VV9dwMsu1Sd9zZ/45eP+VahTeF9+ZQGjdhwCgUDwkFH0OwAeAeKRHNORIN7nFTfqllHDvL9NXknDr5BgrHyEQCAQCIobRb8DsBbzt23OHaPsEJbexGkX0yAPafKQlV3Ipgz8cFdO5OYvEAiKHMWgA1AbSmrYpAkXOub18UzTprI3b/ltm+onI/lYfXMmN7TsZ4zLYci9H7+cTUmT35yZaTLH3J3iSXMRauNqkk7TcDkPNU/VTyoYhZfK8H1Gejxnwdu55K2GU9MaNllxU5D2lbJI4ZQy8Gum1bkRCZM8Nc8qadF+U7r8009S407HvakOeJ3/sJVyFIaCSOFepPTYn9MwKGmpBhf7c52+qLwVlNPgMAZyU8MKBIJCSdHvAFYpr70cxm/mnEaNER3zg0jMPOWhKd7yGzfVT0by8YoY+c2aPD/AftOoIRxGcac1kd35gTI1TQ7LWxVzd86zU3faKvMKpumMayHnoebJYdU406kxlt7uOUSOp36+ckWXjDRM08JFeV9FKrP5efOYFsWnQ6kjYTgNHv7iMNMoHfW8t5NbCIX/UakffthLfSMo8wF1DBEU56tXyD9IfghsxnI5P27XubHndF4hP0M3Oc6KoRSG4sx4Tt5yWIFAUCgpkuqZdctASQO19QA/a7rqpyezQNquLZaVsubeSenAcsMOp5in/O2DWAYqKBaIZaAPFFu3jES2jT9jg8afyUvja4dTfMCNv0BQLDHUrIll77aGE/UHi8e1xuzWJTK5Maq7JZa8FJijtr74Rdl/ce9KsoOVFLMOgFViC1ia5OVxcHsifQUrG9ShGYdjoX7UuslukldM/goENuF/72/EtFbUwN84i9/K1ZcafqMbo7gHRTWgjuERQOkgnq0sm8KLx0VJ7ktoO7t1RSwlvyC19zCBO5Jnq5SQ/IMt+JtSDDoAdaKRt6YTnOSmTviqk7zsbmQeiWlc3lJ49Zj31bQYtaHkNPklbuqWMZ1sVvPFuIx9KW8lLd4P7iJFk5D8yD1TXIKPjeexPqNc0lZJ03hMmE/scny+a6Sy0Q5vT/IchWlcKr9aN9IkMG3ViVspvZWyezMlTZ4sNp0kFggEeWLkxvvSdsvijdApA5yqG8Pu6eTe6/3DaBFeAT3f24B6YV6S36Vtu9F98iFc2r4bL2+4Cv21s4hVEzGhJ8WtUj4R+qtncdqCvylK61G0sPg2UPX7uCEkPIzBjRi/kVN94JeHS6htM47UcDs7leLw2zj5rZn8hkx+NmAMbXmylj91yJOl6pAIa+3qGzS5oeXJT3XLaVH7KOXF+XAjzpOr/HZLLgPnqY6tS9vu5GAyZMTl4rj8MJsantNcQX/44TUpPsnQoXJ5Y7ZLLxw1Ho/alrl8nD9P6nJZTMu2gvLmU1PPcRSVJ5M/HcRMpTSPUPlryuVl/yAq04zT8kTwCtrmOBRWYMQcgKBYYMs5gCV9KqHnwivKUf4xnwOwTekcTL7fBWSXCU5uIfPYINqjHNwBcoOeiXyU7cEjOgBBsUBMAhc2bN74M/loYO1RjiyNP1PkGn+BQOBAHq4OQCAQCARGinwHoBEUN8Swj0DgIIrsHICyKyimdJrxn1bMAQiKMkVhDqBIdgACgUBQ2BGTwAKBQCAotIgOQCAQCB5SxBCQAxFzFwJB0UfMTwkEAoFAILAaNgCEESAQFE1WjKij59+vwSAGTgQCgUBQtBFTwAKBQCAQCAQCwUOEMAAEAoFAIBAIBIKHCGEACAQ2pOvQup5dB4VN6zY4TCz1EggEAoFAUCgRa1kdiLr+X/2QmcA2PDE41NCoZTBc3JyRmpoOvU5Prhrs2RIr+Wu0CF327bET0oEVdB8U1s+gwQLlEMu/P2b19SLlv6WTBtGPNQnAvu1n8xRXULjhZwA0GmjEQ8ACgUAgKOoI5cSBCAPAPnQfHGYYOuRVJCUl4qcFc41KN4/CP//sK9Bqtfj6h2lG98cHhX5GGtxrvK+i+pEx8QXpeKN5f8zoiZg6bSLvSnCYJwaHfUoB/6c4GcmIH96CdMNNr7w8FjO+/AhkSBh/ZK73tG6LFsVIL+Ht/XJEidQk3evQaCZIngzdHct/yDAYug0O7w7ogymFqYqTBOXFM3eGbkNCW+n1hgZajfYTyYPvLoqt+ktuApshDACBQCAQFBfEEiBBseDgmb9w6Mw/ypEMK+XfzpuBw+dXol6z6pJBwGKu/DfvEIb3fugs+f35/fFXFWdsPfSLspcB6ddZlP/GrYNJ8ZeX/DhrdDre7j25BK27RRiV/8ZtauCxbkEp6tKg1GT9vUzKP9G8Uxgm/9BJKsfjQ8KeJR3+j2btQzMp/ypPDAp7hqyLjZ161ZaVf4YyaxQVjG6DwuQpEIFAIBAIBAILCANAUCyQBr+1Fm5n8uDvy+/ZckYyCHTQP6P4GNmy+hjFzdCXtQan2rxNSUmTjjkeyxODQ180wDBEcjRB48Rx5QFhnY4yo92U5DRs+DPGGPff9SfBWdRu5C8ZIgYNMhkhcvk10mwF89d3x34iN8Pd28lo2DIYjVrXkNxVNBr8GNU1HPfvJCkuMnduJcKvhjfnIYwAgUAgEAgEFhEGgKDIwxq3lpTwEiXcpOPHB4UP6TY4fCAr2g2ignD7JinJiirsZND+1KQNKdOkXbNiTnG7sbtBLyvwTKou9TpvPTxcpeMnBoV9wFsNNF81aRPyXda4kh/vQqdx0vKup5dcFjIa6j3+bEhH3k8mg2L/jnNSXErj86ZtQ6Qw8rGm3eaVRykxuRyPDw79WmPQf/zei2s0bz/7t2bHuhNN2T2ybjVZuddoNEmJaWRwyOEpDa3GKT045r+Ln1w5e7mMlKZ0lgKBQCAQCASZESOEDkQ8A2AfWNF/pv8wuLrICruTkxPmfj9N2mcUZdgIh2/dqrM0It+gXjN8OPVtdO3cG3+vXGQMy2E6tn8CKckpqFrFFz//9q3kZymuCvtPmADt/gthOvX5gXZtupKVrUFQUChmf/1ppvR52651FzJenBDVvAPeenc4laMXlWMxh9NSGB3lpXEmm6JsWW/UqdVACsN+FJWXCrHZomkfRXlQGDc3d9Sv2wTjJ482huE8BLZBPAMgEAgEAoEgz7ABoBoBAoGgaCG+BCwQCASC4oJYAiQQCAQCgUAgEDxECANAIBAIBAKBQCB4iBAGgEAgEAgEAoFA8BAhDACBQCAQCAQCgeAhQjzM5kDEW4AEgqKLeAuQgKH7QEfXXwyeCQSCIsw9d6GIOhBhAAgERZfCagCo5VIOBfmkU7n/nDSTwB/QyxHVALA2vEAgEBQmqA1LpjbMTXQaDkQYAAJB0aWwGwA7SSGdJBTSPJNXhV4YAAKBoCijGgBiGlMgEAgEgkJEt2cfLdN9SMhLdYfWdVGcCkz3weGDnxwS1o52cxyAskfe2dHt+dAOTwwKHUS7D2RQrNvg0DT+KCNLy5YtnRXnB84TSrlaTig8ZbInXQeHd+82JDTtyQG1KipO+caWaeXGE4PCPnh8cGh6794R8ldIixhiJNqBZDcD0GjglEIzmigQPIzsmD9GS81hjr/DojgD8MSQ0Hc0Bs17tCudnNrw1PY9VmRmC7oNCZtGtf0K7UrFt3XZ7TEDQIqBrmFUsNbN1QmpaToYdHponLTYFX0KBroQuZ0Dx4+sW02blJCC2OPXCnzOTwwOS69Zu6qTTq/H8YOX4XrvmHOqV8hH0GpfJ28NHy9aBJ0cNpTC+jrFHIiD690M94LA+dPFc+J9NS92C3ukspPWWYtj+y/C5e4j5L6owHnlBiv9jaKCnfkz6ns2nQZvG0YF4f6dZMT8dxG3Tvm4bNq0KV0Jnokeg8P906E/3aR1DapLA/Q6AzTUcujTDUi4l4Ljhy7hVjWKP8lyfGvpNig0rW6z6s77tp+j9CoWOD0VOvdUutySYRfn7OW69+u9aZKHGdIX7c+HJkOjcanXvLp0nvzzc3HR0n2sQXJSGg7sOI+KTp6uX2eThiXI2EvVUJq870P5q3HZveZj1VyOHriEitq8pWkO3b+pNetQWvsprTyWLzsozRRqYiUl3/We1m3RohiqR9k9/NEqrscPXqH7V2N0L+yoMwDCAHAgORkAPsF1lSOBQOBI4k/tLZYGwBODwnXNO4RoXUgJ3fh3jOIqd+RMUTICWCFmpdseZbaXAdCkTYg2XZeO3ZtjUbvaMaf/zoelNW0XotWRMbCbDIFaihunpdWgPTn/o57jfxfCR2oMhi/oUmnUc+ZRxtRSGAmdfqqB9DDpKtLlNGgMpf78/vg9Puz+XMR0g1Y/knaNfQxfca1e11OvcVpEjlrX+8ecU0qGkUIDp9ZPRGLjX4clo4Rh5TzFK3ws3d6TQXlIhkKJ0GmU23AKn+kHYlTkB4V9QH5juazq7UVlmlan2vH/xcREUF76RCmvxyPoPjwKAyvOWn2nv747sZqMgDT2Iy281vIfjx+m2IbuQ8J6kJ2yiOtCSY4THv+o7/EP1WvPRgpl56TXpNXQGFyOkROppRRZj8/q+B97I7t75MnBYZFkYexv1q6G0/Z1p0jZr+hSJvhKUsNWNZzv30nK1QB48vngajq909nGbWo47dxwWorPYVlhr9cyyHnvljOSwl76fPwkCv4WnwPHu+0rGwUcjupSGtVX3bq89EhZ55TUq3SWkrt0HiT1WwZiz2Y5PfO45pinr6bB21sZfqnk59L6CboOf9F1kC6mwaIh0G1QSGrjNqGkqBuwY+PpTIo0K+t0H7ukpqRj79azkt+VtPsJqmJvCVb21TBt6D5IT9dj8z/HpTL4OHu6xpMfl80YNj2B7+EpVHlOdLs8S3fe93y92V9huAGGGaZuqkGhGhl8epVM8pVDZSblUrq7axWnuxoDKfdcWSawop/irauOFBzi+FGP18SmFUehp5vT6F9Sd4/KkMkw6DYobLxBgwmUnJN6DaiscLvnlMlw4HjqdTLF1MCwF8IAeAAIA0AgKHwUXwMglAyAUK2eetnta0+QiyaL0t9tcCh1tJrp9VsEanTUKaekpCE5MR2nj8ZTR4eRWi1mtOgUrtn8z1E8Wt8Xyck6HD94ifQ1/ctajfZLjscKbv2WQZJit2cLKbtKHtQRjqYsPzcPw0rSo75HpTCsKDdvH6rduu44GpA/a8KULhITkrF/x3kprf0XQl+jMk6JrFdNc3hPnOTGinNu8f6LCxun0WNiveaBmj1bY9GoVTCcyRhKTkzFtfh7OHfyuhSuwY06khJuawOgGdW9s7MWm1aR0gBdT43eaVGDVkHahLsppGianEeHMG1KSiope7FGRZxpQOXdvekUHiVDYf/F0Geg03xXt3mgdt+2jHBcp0507jyz4HyXlPdSYSnN2oY6sZLiXbEEVvy2n8LKgeu34PrXY++2M3J8kqbtQ7Gd6lBNTzIAyDho2DLIaffm03DhNBVjQQ4hl8vVzRnb1hzLVF6VZh3CoNPpsGP9yUzxm7QNwb/rT2TJi8rltHcL5/UIHR9MaRRVw0mXriPlUikn0ah1DezcyOnJswRsADRrF+KUkkLh6J7jcNJ9QGbAzo2njOHk2Jl5fEhILY1eu699j0gnHtlOovvh3/WyMVA66EoS/ZRkBf10VkNANQBadQ53Sk/VYTvF4/pt3jEUW1efJGW9gqRsdx8U1k+vwfw6jQOcDuzIGMWXDIUWgc6sOLNb2fNXkupHBTvz/buTFG31WrXoGIaU5HTs2kRGBoUrc+5KEt07zruNBsaVpGbtQ523r+M8pbR1rOA3blfDecd6JQ6FYWPgsWYB+G/bOSltUmTRolMoNq/KuHbmBsDjg8KGUrDZDVoGOrEBcoEUfHMDgZXsxq2DXXZGxxoNAGprXFixNz2PJm1rIC1NJxkyUrj0+wl0bi7b/jlBvwk5jGocNIwKdtm9SU7vanpCFCnNK8jQoHOU65hp0SGU/mpw924yuF65PeE8UsgY2bdNNkbYmGggpcV5eshGgaJwcyqNooLo9xJL94g8Yq/6qYo3H1Nb4SqFuacxKvlUFrreJ6U8TcM2aBHkuoeuC6fHYaW4/FtWwqWU0N0jg9E1jcu4/ZwxXIsOYa6JCWlUbr7P5fOjtLCb2iqXO/adTVANAMk6FQgKGwFRDfFllJdyVDixZRkLmpYBPhj7biRaKscCwZ8/HHca0/dP7bY1J/WDBg7HyBffRL3Ws3Xdnw+X1jw/Pjj0OQo2vX+fIRruwPQX/nH6cPh6zedjNmmWf39M4+QMqQMKLB9FXS79u7zWacroDRqNovy/8tJYDXfs3HXtoo6blf8BfV/AgbhwXbeBIU+RtvG5pTBP9XpOCsPLDHgkJLxqRyn91NMrnMYO+Fuzbd0J/WM1HpfcJDSa27ypGdBGUmBUso2nhtFjwvODXtGwwsvK9vZNJzptXX1c71OiDs6fuiG5ZTdSbAseDXgCtfy64Y3RkzF29AdLPnnvSy0r+aryr+YdXCFKUpBY0ed6ZyEffU3f9uQrn4uBlP8XBo8i5T9zuF3Rp/WRfh0puByODB6EVmqLHRtOYc3Xvzov++6oFM6g0egifNuhRqVWHEpSvmmj47DqMYeTl/sYUNOvg+TO/Pn9MWetE4aTjqJ/uu/zZJScxq7FyyhtLqdhDAWX65CC83XeuvoYatO5k7opOXN8cteFVLaUFxBpcp5MpG8naWSZlXj1PP/dcEL37NMvIa3U4fTevXtLxkhwxTaSMamG27nppC6iKpfbslrTbUhoK1529PLg/x34ePIsp/XLY7B++RHU8u9Kv4234B1yLU1Lyn+vJwdmus8sEVKpAxkN8gwA571l5bH0YYNH46XGXdK6D4kg3VWfyOHCq0XR38xp1fSnMirpc33VCuhCCqmstKvnu3nl0fSwKm0zyqExoF5YD7w45DWUu3gtbWDfoc7lnGvJfgQv7XnphdedG4f3w3NUT88/1i6tR7f+zr26DUB510gpDCv6ZBimBZZrTelqpWPOy1y51zobDmtIJX20eleL9dDt+Rq1yVUTQvdOpt9jlY5QDQL1PLatPZEWUa19RjiyioLLt6FMNJLiz2HUmYWavvR7NsuvWqmmkhuHpUqtuvmfY2nVSjfBwZ3y8qPlPxzTbF13Io1/K2pcrlM5Ld6TMeg1/ehv+tN9BtP9KyvrrGD3GBTeloJJN0z35wakLNs40zB6+DuutYOegEYr30d/fn/cjfJODaLfKbc35iP04SZ5M9L5UpJqOGqH3f7dcDI1MqADhcu4NwO9W+E/xSDgeuA8avpx3Mx1YE+yMwC4BPwj42mToiZcbsfVoMAqJAX35YZY1scHhshISdllt2XvtpZkbKQXBr4s73MYFYNPIL40hpHTyYhj+dhUkW7Zp7Xx2ACTPIY3kbcvB6JJDuUwz5/LroadFiEPimW4NcTAjKIbyyKlYZoP7QeYpauSfX6N8dFI2Z3LZTxvpa5a9akJLD2MTbQv5xtoNAgslcP0OMAkjHlY9hMUTZQH0wx//nDMqXvUK5pp33zU4Nt5Mwz1mlWXA+hJL6Sm8vTVaOMIFNN9cOhk2mj0BoPUMe8/uSKTv07rVJK3+04vpd+UrOapEyI///YNKahHnTQuTmXZb98pCkNdm2mY3xb/IIVhBZhd9p/5K1P6zOHz/yihKZ7WICmYJy5uyhTOUrwjHM+k4z9+eQ39NWD/hTCdVq9dRYXQrvhnqTF/OZR92H18Kbbs/xVTpr2L1Yv7OIVXa6NRFXLTvA+d4XPNfB5cYYfOrKKdDPd9x/+U1qqz8fTk82GNug4O7cnuu4/+SX/lcKTo4+CZlbRjlh4dHz67Gkfj1hvz4gIcvrCaPZFeIvQZUiJngowyztw078eHhL+kS8fMVl3CtQt+/4YuWvrQ5BKh48lbY9BqPm7UpgbPiEnPC2i1mu6UlX7f6eXG661y/OI6qRxpJULGPDGoRkNykvrpQ2f/ob9yWHY4eJbKT8cpJQ92efz5kNY8m9KgRbDTrpi/JHeVQ2fksmegwQE+d7N8VTSpmkPsd/Ds31i6/nMqih63Y31cvv7xswbTv/pIF/V4OFp1jcC5m9sotOU0VI7FydesTNBV6WFdUmid+ZwPnlpLvlSzBrc4Dnf+tpxWmQvxUrgWncKcj12gMNKdz3B5VkgzHGXjKK3nQh/hZxSac7hLa6X7u8zt2yVIc8SRuL8x97vPwc9x8O/sr1WL1dH/dC7uzpgl2HHsN8z7ZQ6+3bfW5dnuEzRL//rdd836v9LVUXyu36OX1kjpVktPTOUymT/svfyb49v55A6do3LR/eark8N1eT6sLl2LNOid/qvbvLrz/N/mooJWHmHn/I9fWY1m7UNwVQnfbVCYoXHbGi77Tpi0H/Tb5Pz5PpbDhRuGKvkfObeKbw8Jg15qmnDs4kZjXFcXsh4oo6MX6B5WAxJ8TkcuyOekwmmpVcyzFc3a1VjSqkuE86/U9ujJI62kPoXbx3SNfkWTtjWcNWSQLPvxZ7cff/kydNqsD9L2x9JvSm52jJy6soGrhX4rmnBOU33wN+b86kx5H43jsuiRSnn06lXNgwzPlIYtg133Hud6yEjziBTPJA9K4vA5clMOHYHpejLeL0dSlcS79xQD38lFlkVvaB6jzUWSmyQ2eYBGUECOHsZoRGJ2C94H/Ct4YefSDfi1QkOMqQB8uOQsGlGXNnVhPBAlq56tWgYgjsK8TPGWtwjEJop3cctOTKXjMRQ/cxpZR9A3LdwgKcWsSC+PuIZuSh6/HK2Ap7ETwzcmkJEQkG05WpEBwfkP59WpjFFZv4r5MV5oTXutIipK8T9Sw5ihiY/F8NmsZFeQyi7nKadrel6Mer5qfq36ZKTNSvlspVxnEY9u1zguKe10bq/iCLpnyj8BcdcrwI/sg3OKi2k5TI8Zc0Xf1E9Q9Og6NMIvNV1/dsLXHTT7d8h3wGMNqyM5OVVek66MQFOH/n1KSrqmPt2DuzdD120wUD2sIroN1oynvmkC964J91Ok+Cp/fXd0CsX76O6dJM1jTatLU9gZaCRlu7bvUV7e8uXduxSmSeYwvkHe2H86TDdhwjGn/6ho/PBlJjjPe5yn0hUatHR7GjKXg7wsxbvP8TL1qQY0bh2C1NQ0MiR4mZAGOzedlsrI+dvTCHB1dUaZch6SgpIT7l4uWcLwmbu6ZehlbMTRRn4OopE/0tL0/5Yq464s8/lPesZAup6DDXI8C5m6e7qSn5PR66/vj/Fa8fQ6Df2dqJ6+P7jrPHrHYHQKmXemeWsMhpltu0XyCiu06fYIFc7wNes7Ts9rJrjcO+b87wakPFLPl9Kolh4QXB4rfz8AXvpkjqu7FjXrVYOXl9tHuzafJgMVznxF3T0z8lr+/XGeLUiP6hLhdCP+/nLOp2KVktKzAy53I52XLVqnI7WQ11DDw4tVlswn6upucYm8xLL5x27QxtlV41Qu1aC7SvtOZYLi0/Q6ecx13bIj0rKfMrwMSKN1Zr+WaJlpGdAf356KIwXdsHnNMYrDJg4bt3IZeBRfWov/3TE1PNcvG9F8TlIoad27EpNZ/sMJFxJ0HxSaRsabMxlUBzncltXHJX+JO8kRZJZpeCmNmg7/4SUpyYmpaWWHhEuGwITn/0knpZtudDiXiSODY1AYKbuUPVtnCst/OM7rzlMpL5eMxLLC4Uj4YeRU+tFIN5Sz3rCHk+JocTuuuS777ljGzAG563QG8JIkVoalpMltx/pT0ug9Gb5qWCl/8lRuUrkemJ3ULkm2O93pGp1mDxnyBl7mo7J47smL3Z4Lw3//ZrgxPIyxb8vZDMOfNlJa8pHEtvUnlGP5mvGWFXRel791/cl7/LhLaklDClsNPJrPy5hk5Fg8C0AbeRmRRrdfveac1N7Nat4aYzhOj/NJK1VCmgnipVw8I7Bs0VH1GQDs3XLOGE+CNru3xMr72Y7N2xYlZ7DmFExK/375sHhBxkAJ2iTIRw8O8QxA0YZnEJ55uTrOzz6MaMWg6M7Gig3gkfcxOCwZB3mBl/68/W4FbJ8sj/4L8k5xfQbgYabHC6FRunTNuiZtQ7TbN5yQFOS9l0PKadO08fWaVdeqy4K4vqxZ029KXsMLBAWh26CQtEca+Du7ubtgz1YypBUFu04jPyQlpOLE4StkAMgP+soxHA+PiD/a0M/l0O44aWmOuqxHUDhRnwFgRZRNDT9S/k2HcYoVZADwnPd5kgfaWAsDQCAofAgDoPjCb0KiS6XloS5udNWLZroGXxgAAoHgYUI1AFj553Yx+3mz4kHWuUKBQCBwPLyUQ354RGB3/vzhqBM/KMjr7peR8NZ8Db5AIBA8jLBSzJ1R9d5T9Ccll2LIoje0NWjDMxwWXwuWB7i+VEMiJ4OCB5pUMSI+BCYQFE4cOANQOmF6q1vPbY12scUHlhgxA1AwxAyAQCB4mFBnAIwGQK9Piq8BsPhNmxgAXFelSPxnrdIdkB50kUQPfrcyi16vkz4SIW91GNu3Is88GPPMzgAQCASFHxsZAOXJALjK6XiMjLbJUiJhABQMYQAIBIKHCWEA5A9+XUGVGSvSzuak+PNHUPQk7z5TjcMbH8wRBoBAUHSxkQFQgQyAeE5HGACFA2EAFH0aDvxE+jKwciiwM2kepV33fj2soA/68hJ0vmasl4nfkQPJYgD0/FhXbA2AJW85FdQAYEW+Iin+cdYo/npdmrT/3vPBwgAQCIoJtjYAnt0S7WyLZUA5GQCNBkzR+dSoyx3tQ4/0sHdgghMmTcpUR7YyABpSXVcSdU31vA++yf50b/cp8L1tLWwAVAquS7qM6FrtTfzpfUhzL2ULA8CD2sI79Fty8XC756oZJt4c5ChUA0B0DDmjjvinTv87JU6vS4c+PR269DSkGyUVaWkkqalIT02mbTJSU1OkLSFaI4FAkAWPjTswr3mrdIP8jSyBQFBMCWjVAG9FksUofunmGGtk1eE7Qhd9ABgrnd8sW1z/5QNW/Csriv/FvCj+7z0f3CE1JQksAoFAYJFiqAzwtyz+4C9YP0IHPoGYNb61/MXtlwNRXeODgVH8uRkvDHipNYWLRCuhEOULVij/oLp9+xGqQLWe+/igOte/UtcDWlFda7iuo4x1XYSqm7+w6jfrH116YGDd0rRfKIuuKvatekdhVlQJBEY1wFK6Fu8/RdeBrwn9Fvgaaaj0HhENsGQcuzXEM5U1aElxOOyyN9ktElFkHfBJ+lOakvtTlaT0OP3qSrqcnnnaRdyoMJb+74N3WOcSOJgMq4v15OIq1mOq+F/Ko+Jf48NhYZ4Uf+Onr9Qp+/mr9cvQvsOmQAUCQRGCtQJi4sTiZQrsXLoTcc0b4suenlj8zVnccHHHzi2xOGuIx/yNCWQkRKJnBe75K2J0bx+1GgozvES28perdLrSfn5lab9QjFTu/GMnLjRrgFlKPcdRPyd9FX3zGamuf46mum5ZEz3Ls2L5wOqac+R+MJAkNA/CS3YDqe/VvDpzx+2ZK9L0Pj6BFcmtUK7x37x4I0ZsvM8fkcWuPzbiu6vqsCN/jZ02FnSQ89eUDz7euEt/vODrk6ENcxo9Fl6BziTeTnJ7cmk8wr2dsHuZvF83rGKxaDx4NvTTHhH3DHPrCiPAwfD9Iz0D8OSHacX2GYA/3nbJ7RkAfltPBVL8L+Vljb+ODARS+jntiyS85sfCTz0D8QyAQFB0seUzAJ5bdmqSWjREvTnRbjExkD4Pn1/EMwDWEX9qD3b8+WFZ3LnDo8pGZePbgRHHqSfUvvxbTGhqapZnALjuvGf+nbqVNGipHiv9VR+ezhp09hbPAFjC5BkAPqz++fKEY3R72kR5n/lq8zKxsXtZa870+xPPADgOGz4D4EVt4S3PTTtdklo2QOzNa26Rk2IK1BYKrMPCMwD8eyquki2s+FcixT8tHyP+IcqI/2kSXu+TY0aCBwb3CLz2oCoJG2uWRpyKovC58DnxuYler6hBra/Hll3Y82KrFPEcgGPg1zYjKaniF8vux36xLOGkKvd67tbe67EbnyxMOG7qrgi7bae+QJtO/QBLXMdtONF2K8r84MeGhDCuciFNeibONvLiJ+tuT1l0Sx8R0bKEkny+McAHb74YiOrZXEHztftiLb+dUOrzh+03xAyAg+Gql2YAun+QWmxnAJa942ppBoAbkGBS/P/L44h/CMWLI8l1xN8cMQPgcLhp9+n1if6SfFh8WfzmU2TMLhJLzuyITWcAtu2W2oCkZvVR0NeB2mMGgNfzf9HcS+ogLm7ZiREbE6wqYMverdHk6Ab8ds0LZ+KVZQ4Ep9f32k58cthyo8n+r+MwRkZTPvmuiZy5cnI3di58N3TKz5ePUtdnM8X9k5cal7px4/i9gswAsHL5RfMS0jKdi1t3SUtKrK0Hjvu65gheobrjZSjZYW24gmI+A/De/LhjGo3tXtH5yUu1wu7du3GOdqU3bTD5mQFo0TsKTY5FY0dYK7wSlohl3+7CuWat0Jjcfi9fH4MqaPBIKP0GKElelvMruT11bTd+r1AfnzUrQYZAAnad8UL96pTr8dNY6h2IJ8tfw4z3j2Cj3hMDXmyAnhWv4ZetXni6aUY6Hx82oFmvKIwOI2PiJp2CtzuV5iqmU7yzLShtug/YyDh8PAE1QzheApZ+swvnqWy9NNegKZ+Iz+acwRm6iHwZ+bmBzymOU6Y4cl6/UZmnUlmduKxnvVAl+WqW+HnF5jMAW3a58M2e1KIBPNzvi7cBOYAsMwAZH7YqfpIN3DudHtXVreboJzy6WDHiH0rKP4+2niIRI/5FA2oG4SUbdcVbqAPhcxUUFfhqKVesXj1pJrJQsvOPDfgUkXgzUi4uK/j8oK/0MGMlLww0e6B306IN+PCwD54aGomxA+WHFTlsV34mlfxb9MmIP3ZgQwysZKwGiYBWDfEW5dWyD/n5kENkJOY81xhjyY0fcmU/0/D5ISUlyaai1TrZrC9gpe1TQwTerEkWHR2z0j51CNcTHVFdzIryUupBfjiUt6zsMf5S3dGBTyBm9vaRlEiOLz80Gol6ytC1Gq5VnwbGdGdaSlcKXWAMKUkJSLaBsOI/bkBVT1L+T1C6RuU/v0jr8I1XzgsNw71w4XoCGnSPkoyxjJH+7Nfy372tppGCn7dcI8NKXc+fgPlbrkrH9DNRkNNhleSc+gyAKyv/lkjAlURl10gCdmy+jrhynniMruvMKFnpz8A0TkZeGZARQPEvZBv/AcFlUMpx5FJSYSjRQwNXtjQD8MT7yTaYAXDC2+84o6FypHJxWypejqY7saIzZr/gJK1bUDH6MTWdsbw7F8eAJd+k4qersnNB+XOce07PAHAd8E/UjyRg8k9xK8xG/Hm5BY/4F1jpFzMADke6t7u9n1JsZ7dUlo9r70Lql/GbEwLbY9MZgH/3GNuApCb1CjQLYI8ZgOKIOgPwzqxDR6m6Clwns9/qXPrmzVP3aFe6buIZABmTGQC+F3mmnR8EzouRKy3NfW3anmiNRqudOa5dWOq9G/Hkxmv/M93fKuIZAMdh8xmAbbvlGYBm9fHJ2hNek/6+nMX0EdgWdQbAaAA8/l5SwZSkSBf8Scr7xa0peElV6E3JzR9avDPOFdW2puLfcFf08tbhi/fTsFHxLQh/jffIyQBQUQ2BaiTeJNdIbKL4qwgDwOFI93aXiQn2NwAeccGzV9Mwj7upPOGE8X2A944CUYd02d7vga3d0PxISrbpr5jYWRgAdsamBsAOEwOgsTAAHIH0EPCKT0rj5s2SdMhtg8S8Z2ueodZfO/TXI9VTUrIomFx3FUkZ/Vc1GhofGwIPFw06iw+BWcQGHwLj14BWIOFrxP1wrsttHWEA8GxK3+u7MeWIocBLqHjZTj+TtHg50uiwa5j5wRFEW7k0h9OQynMtANNfCMDljedRrbUfbp64hpObjuDnK5S2EtaW2NwA2L5HMgCYpKbUFoplQHZHNQCMjZWlpTN5kerl+Yenx78xejoGnnnRnUfeJZndirQwyZ806mvsnzV+q16uaHg9HVM26jBvSTpp3k54tZfWYti8ipVwwPskx0i2k/A0I1uiVicgKJyk8bKuLKLDwN5a+HlrMTCc9lsZTPwMeKd3xrFfKzf8PcGTxA0ju/C+GwZ6m7n70d2fKawLWoRT2qbhKM0WveXw7C6nbcCmBUlSOSKltDP8TeOl81IfpTyWRFDEoNbXKESrVhkK6YPEoCwzkUtlGV6vn7EUJbPKpfrlFN+UvIY3ls/aCJmgSCNHchvPb207r0r5kq6oQJL8VoabiVwgOff56HpBn42uW5JE6+Gs0ecrewVrzoGVzYw6JtNDcWfUZT38HvhWfaLIvwQGviQvE8qtXGq6eXmQlcvLS4TyEqeAcIOmXqMHvtyWlXN+D/+0FiVQombm9/lXp/pU39GvLncb8bj6rv5I9Gqd+b39/M0ADj+d0lLr0wAv+HrT3Xn8OjazzqK4Pf2i/A2H3pSGnIf8vQA1zxd8+IFkLwzoEQBf7S1oHvVHFc01bNiciPpPVkcAhXXcJSsAXEhVBA4lY7SCFeUCSOyGVCy+rkWvoR74ihT+ebMT8fjcNGkIne/o2A1p2Em7DZ9kf7rSFCeQFBze5+1rYXosXpKKWE7vSiqmbiHbNcwV42pmzidfknfyFUlQOElNTc0kflElsfq9kngqAvC9cBdz96ZJD3uzX1qqFu/21eHteQnG8GnGcSy6n++m4ddpNzDnQiqOXVIHKdhdJynoGW68hAx4akRJdFWXeRrITbqznFCNFHxO+9glHTX+nAeH57SvovWvybKyr+ZL8di/ZH13PKfEMxdBEcPEAPDYuQ+rerZKo6bqgXeBrcIr4uK1BFlJ7ROJsS83xJe0/VL50JSlNfisxKvu/uWBnTEJ8Ddxa9lbXs/P+2pY87RamjwbMKJrw0xr/nkr+5ECdOQaLob5IECJ5wD4V8jzbmdJ2HgocN/QMrwC4q4lwlAzuzomxc2skgNM1uWfjd6FV7fwe+c9qe1IxMXrCTh/3RNVqe6ZFr3ltf1SfZOymGldv5IuK7UZz3Jk+JtujUqnUuf+ctSHDuM7+7OBn9vg67FjKW8N8KugPPCiwO/wl68XWZJ0rcwJaFUTPSvQtQmLwBKu86cqwVmTgJ+VZwhqVMtqIHOa31/l2QM53IUtp/Dx5njansUmysdA+ZyjW7VIKDImbSHz4/brhWIw5GGAa5wru3qXifeL7TrpFRNLWLMEyO6IJUAOR7q3m4w+X+yfAdg+baBYAmRnbLoEaPe+TG1AUoPH8r0MyJZLgAw+gfiyZQJGLorP59iJfeGHhPtez/5tQjkRf2ovdgQmOGHSpEx1RPWno/rTdjJb0pMd2YW3dgmQVMctqI4XF846Nkdd+vLJYesUShssAcoz4hkAx2HzJUA792UsAWr0GPp9v7/s8gN3bksOArtg8yVAhVkEDzcpKcmWpVYZbPvCF9ve9EKAuv9FGbQz9yf5qJbZcXczP0vh1XTyIO2eNSsDS3kvfNRRnymcuQiKGqyomErhWAakiY/FiIWFVzE9G70TH+dD+S9MSHVcSA0sS/CMA7+6UvSkArtg0gzybOivg2vfEl8Fdgxc7dIoaad37xbbUdJVk0uJGYCHE+nefmTwQYv39hMj/IBZ5/FnIz/MxHmsrVcDQctP4gte9cuQ+8EX3PDDRMXN9LiqmR9j4v9PfT903H0ep+v74OTSeBz19cGrVePxTxUzd4r2RI+MfTSicBfjKU13vPqBLzCH0y+NmSOAkbPucAiLHPp+pJgBsDM2nQHYsz9LG5BUv3a+ZgFsOQNQnHHEDAC7K4cPNb7JAQ6fAaCfwAM3oB8W0jxK224GYPd/xhkAJqlBHfy+76zHoHnnxMiWnVBnAIwGQIfxd4qtAbD6vdLCAHg4ke7tkP47C8m9XQ5zfqmK2LGHMIUfb7OWptXwxoW4HOOcWNCQR0yEAWBHbGoA7D2Q1QCo96jNDQBB7tjKABAIBHlCNgD27M9sANSvjRd+OVT6l103+bWvAjuQxQBoP+52sTUA1rxfRhgADyfSve3fY2OxvbdVzi2NEgaAnbFgAPBorzcr9OwuBbISj70HlL0Mkuo+ime3RDsvWpS3dkoYAAXDRgYAX3++Hx7mGQCuC5b8Gsf5hdv5UiRlen2iP2nLrw4LMrN5ThOf+Nh/b9CuLXQp2QDYm9kAYJLq1RavA7UjWQyAdu/czL+S5OOB79roMGRB4XwbydoPygkD4OFEurcrdV5R7A2AK7y9LMgAAF4WSURBVCu7CAPAzlgwAKT7izqxE57/HbTJbzrpsVp5ngXIxQDwIPHu+XH6eY3GgS9yLGRs+bx2ifj4gxZf52IDA4CV/ko9Pk6/QJfhoV4CtOITX7/kW5f4FZ651qON4Pqu1uOj9Fih+DuGdZ+HBd25evIc7RZUn5INgH0HshoAdR9F9KmL7p1nnkpRnAQ2RDUAjI2VpYdnrRMnDOmrxYJfUjK7jSqFIRVNw+UiFcmI6M/3gQW/AorgoUaXmpyA4i6CBwy1pjYR28IKUZUn3ks8n5aerklNS8XDKg1H7rpft+5Qez1YyBfO09LD+Q+b6NNTPJX6cBScl2t6ejqEOEZ0ulT+UJsNrzEnZS7A4r23OB+BHSm4AVDLDU9dS8HaTO56afiK9sjfC9+3Uz/o5YJJoz0QmMlNETWGGu4DL7Qx9S+ACB5aeITiys0NfULSkhJRXIXOj79gLUb/HySW+rD8CDFxorpnEzSJiQmwKMEaLHvbDcvfccObNRKQZCmMmVRuqkH/kglo8qQblr2jQdMkE38lPU6rSlNn8ue0nTG8fcb+06Wsy8daadw9oxy5pWtv7t+/j/sJliWhhhbLx3vir3c9MTaEji2EMZdKTbXoV+o+mvTwxJ/vatE0MSNepaZUn5xez3RUaabsv+uGp0tbl7a10ljNO8m6dPGAxmstGX15khAtlrztimXDgCd7aNGMv8OiuL8RmormT5q4mcRhv/RQoF/ZVDRTwjR70hVvhrG7kmZPPXTknpGfHn2bpcO3OdCU0wwB+pZNR/+hzuhfjuIpaS95m34v3hnpmpbHmDaVt0cPVyylsAMorBRXkarNnOUw9LtjP1/pOGu4PEv215ifb0pNnNHKYKXc12jgkqUNJPHYdxCznoq8u3JksBu5COwEV7c0jd36zWv5WyZR2RM/9gPe+zwRpxUnTvKF10oBv97CNz4l8aNPIp5bbTJbVNuCG6fTVofn5vPdxfE9cebze1gn+xaIDZ9UEEuABCbNS7FAtphlETiAHJcAHTxsk/sq6dFI1JsT7RYTI30N1SpyWAIkla/B8NMnoLEwvVCvLIZfuoUznSvikfg0LP/7Fo4Z7yZXDH+nAsrGJmLfb7ewqm5ZvExh19WtiHZ7r+LLKvLx7EtmN2C9ipiCq4iuXBanKb3jFP6HOmn45FtKm/bZ7809QEjXimi77ypmg9KpcgvrK1dEG0r3DOUjxaP4wy25U2adupZF7Ap5Xz2H2Zdc8TKVV/PjRXx50fKPYte/H7ti79dZ1hTbYAmQVM+PDTt2nOrZ8hKg+uUx8tJ1nOlSGfjmMvB4eZz667pS324Y+W4laL4/h7WPlUcQua+oWx7jQ11we9NlzKxcHiMo7iwL5xX2RGUMLZmGbxZcx9G6lfG55jL+R/Ub+nhltNt3GbMMFLfKdayrUhlt917GGUpfyrcKlceSO2XQ5YnyOK2WrR6Fu8x5u2GEUsaZcdk3Ooe/bxKWmnrjFO06qq+V9Ze3rh0r0BKgWiWw+ik3ONGv5N81SajWzgO+/Is5eg8dfk5Fq/4loFlwH+sfKYEJmvuYfBDSh70C25XBO5p7eGGtjo5dMfH9kiC7DZprSXhpI9DiSiJ+uEJhKf2JSryotp44t470JYMTBj3ths1HgJYczqcE3oUSpp833qwJaI9R/uucMXe4BwL4zuLy/JIKXaRS3utJ+PGaB54JB3YuvoEJ+ow09FTW1X0ojDYFU8bdR2ybEmh5+D5+oNuvIOuztsx8JDz1/mW+xuaDTkH3p7c65rX/kDNsMPCaVOcRvL40puTsTdf4A3wCG6IuAeJbXPoBtXojPt/rpNs/442AtTfwNd1YhZHoKT7CABAIBAUiRwPg0BGb/aaTatXM03MAuRkAoU/vsmwAPEBq9gpCp12n8dn5nCzYspj9U1WcGX8Yn57LKZx1HD/6jV0NgOCntmVvADiYyKdC0XnncUw9m1O9eeOrX3xx9p39mJJjOOs5tbRDGFLvOdwAaDL6fMEMAIHV7P6mQc4GwIHDtjEAakfi8a/2lV9/7B4/dCywIVkMgJZjrhTbByU3Ta0kDACBQFAgcjYAYmxoAETgkxvRVr/RJzcDoFLnv0+ANFPZ6eHlSvxyexoAARXa/cGGVqEwAB4U16IHhpIBwIsBHGoAPPbisWP0E+D9AtPlhRqYUEeDuDXn8IOPP8Y/eg/vj7iMv+hKq2qtHOZ+FneJeuUx3BvQHrmOL+OsH20PeaIy2u+7jNmVK+Pf50pKI/fzPzyPmRcMWdLo8kJlaA6kIeDidcy+aDkPYxlHUhnpahRcJZc59HOrnA2Ag0dsYgAwSY/WROzNa26Rk2IK5xtmiihZDIAWr18qtgbA5k+rCANAIBAUiBwNgMM2NAAeiUDzedGue/fCqlfg5WAAsDJakYTbv9Ls8JDCX9Dj/u0qSRZdyQYGAMNrlcuQ8FuXHsb2nX8PSSS3SRz5JID0Gwx/dp/NDAAZ/hBjJZxZkYzAuCuYdh4I7RmK37t6wOnKFfT9C2hH7rH1K+Hk0iuIobOXOne/SphZ/zZGXSqDURevYDrF69qzEk5zGN9KGF31Cs5UpThLrsDQIxS/qem9cwW6J/3Rcc95TKviI8dFJUyntOZqyiCQwv/VkOJfovhqnnQ8KbwMerRwx/mVx/GNoTROUDhjWRpVwqsUfvoFuuklB9twaknnnA2AQzY0AGrVxCdrT3hN+vtyouIksAFZDIBmr13MxgBwx0dv8oP9QPQnN7Fa2qMepVNFTKxFOwdv4ulVBXn+kNL/zBPR/8tI29Zs/byqIw0ArtPyX/5juDq8o6Y87XODKOUrDACBoOiSowFw5KhNf9NJkeFWLwPKwQBQ4bI9zCPTXCfZ1qONDADBg0H6DVbvtfkYHvgSIC+82c8DU3+7blOFO3sov89r44VqdDPiBt7qdwyLdIbcG4wCcnFVn5wNgMMxtjMAHolA72/3l1tx6M4txUlgA7IYAE1fvZCNAeCJj990wXfzgUkDgQmf3MHJx7yxoNJdTEA5TMJN9N/viQUd0tB/tYu8/YGNNYr3uQc2vnYDq6uUltwnxJeUw680HdgyC6fmwV5KvP4HPKT85HhyedYccsfzWdKyzLYvfC0ZAHzuPCpWjsSWr4eT0p25Mn2HfAiM7OwsGQJkAEg/GGEACARFjxwNgJhjNv1NJ9UMs6UBIMgBGxoAfA/wTEAJEs/1nTuc0TxES4KeXLcx8E5Kyj3a5Yc2eRbAEWqw9Bus3HklGQDSvsDOXF47MBzyg96WDYAjR21mADA8GCKWAdmWLAZAk9HnszcA3iID4GNW/MtjW3tnnL96F/2+T0SNzpUwmSzPfmQA/NoxDf3+cZG35Mc69UtvlcaZj6/jH1LkM9wZkzR5/wtPRL9qIZx6zOlXuoN+FpV907Qss32anyUDQDrvL5YnZhfN5oSuayptLRkAjQZOcURjKRAIsmHH/DGkrGmy/R3maAActbEBEBGGTkuiXTZtytLJZkEYAAXDBgYA3wc8yBNASv/2KM8SD+8X1xSikxLQa8OmqjeSkuLp0J4z72xgVSWJKNvytxUPfhag+HPr31cCkRJ/nnbNr6vdDICvtpz2/N/iOF5iJrABWQyARq+cdZgi7Gh2zAjI1gCYsuiWw847cnNraUsGAK+pynQzswHgE1xXORIIBI4k/tTeghkAx47bXOdLCg+1ahYgBwOAy8Qj0l7ru3S8RgcPpV46Zt8Br72XL3N7a7EeC2gA8OxxECn+hx6m0X5r4Qp/Q65/e67h5nrnWZeSJHw9Hsr73M7wpeQRWHWGx9LvRDYAYo7Z1gCoGYZnfzpYZtHeW/wsj8AGZDEAGo6MLbYGwM6ZgdkaAO//7LiHnx/b2UXakgHAD4olSwcKwgAQCB4cBTcATthc6UgKD8mvAeBMEvBzVIsT9V09hDKksCc1CcN276tw//59fq2gsU4LaABUWdup/TknrVbbysPLvppnv2lA3KvAVip60zHAKw2AtXuAwHpA8CXg893Aq93oRGcBO8hvhOJ/bApFfh0YSccaOp5J8astAn6lLjHHO6tg8CxAM3dPbE1OxK9Xrrl+vXdv7ut1BUUZ2QA4ety2BkBEKJp9trvKvvOJFl8032jAJ6nQaOz1le9ixfVrbu6n/hmVksUAqD/8tB0UYS98OqsENo6IxwrFRXIb54pv3r+F44pLvqlaFos7p6LXNzl/5XH3l0HZGQAB4745yWvZ7M77L9SosXJkHamOs1sCJAyAokHLPq3RJGYDPjqsONiRgKiGGIPDGL4x718yNURGYnnENXRfyLPwgpwosAFw/KTtDYCwGnh2S7TzokU5L6EwMwC4Iwxe36XjodYeXkL5N4OV0uG79paMuZbxcaECGgCBZAAcd5gB8GQ14PIGOigBjCYl/otewEVS7PEbKfV9gSpUgplkHPQg91cXy/7SloyAquS3eyY1DE8Ci8iQOGtH7Z/gum7q7oFtyUmYfea826IYsYa7mCMbAMdO2NQAYHgw5Pd9Zz0GzTuXaeCUYQOAdCcXMgIUF4Elrp7eh2tXXS0bAPVePpm9AVCvEnYP4hk2JhU/8btpUQ5L3i4HP8UVB66g/tfcppbAZ19WQgvZlbiPicOvmBgA5D/eFV+/d1MxAFwxcrwfnqkkHSjpIFMam384hf8hmzJ0SUVPKd/s2TO7RnYPAXOC/Oo2HjGzFZxu2den79vDB5+OeqwObc6S3CUDQMpfGAB5R1WEpyLSuJ3W3Evy27l0A36t0NB4fHHLTklh5jimbi/H+GD2sABpwah5nByPjx0xKtEGn0DMbklKBB1z+v0qJKAhZCVbNQw+pLItb5GI0bNjpQvP7n2uyWVizMtlPJfrZzF6CTDGrIx8vuZll/LowW94TMLRWx4IL0u7VM7R1wIyldmRxkpRpsAGwAnbGwBMUmiNXGcBzAyAKms7dzjvpNFoojzkt7fZjX7TgbjRwBYqWvM3gJENgbW7gEBSSIMvAp/vJOWTlE1WOnc0kkeg2V8akSYllcNr6Ji8UW2h3UekmeikROhIOdmSkOwyadMm6fkK2xkAnmLtiQlc103dyABIcZgBwL9Hfvj6lvgomG3YdPiox6RzWZXubJANgON2MADCQvDCL4dK/7Lr5l3FyYgwAKzDkgFgXLOo1+uzl133sFkJxwp7y8dcyJ3a6v2XUfelEyTnMM/HC53JMeTxsvD/55zifpniGWAwTUt5P5bqFvK4DwJWclhZJhgqYc4LpM18n+H26q4cykA3WkbaliUbuCC8nu0CCRsHtpSzpPgHkrBadpCEXwWaa8ciyJ0z1xJQNdwHdSt4SYrw6C0JqEb7DCvT3ZZeRdUKqqGY2a1VywDEUZzukzMUYvZX0/A3S/PsRjkuynshQA4OVPCUlHCG/T+MUQ7MuZ4gKf+s7Jsq/yrmZeXj7mQw+CtlZL+GLQJRRfJFlrK3iqgolbX75H/x1sKzuMjGAyn85mU+R/Wl1o/AjnDnYw/JO+7KVuqD7SqcycjFwLSXgJ5kofR5HYig9v4mue+KBp4i5Z/PYed5oAe5q/5b6M7swctRONwOGBrSXb79LPUJFvKwsahcvn8/X5WbE5bye5jFgbiT0p++oUtHlrtC+bcdLSPDk6hODSwLIyJcFedc4J+WrQU4dS2Fl07bDf9WDfBmpAZOcnYShpo1MSOqRCY3S/i3bCCHM2rU2aOGdbYirL3h05JGseoMO5b9DEDV8vhjvDf8lcNz/5zFk7tL4o/HU/DkHNah3fDKRG/ETryEv6X9ADwnjein4NyVVHwnuauUxLQ5VYyj++f+uYiNtasq4ZW0lyFTGj++dxYzkFsZsue/uWGWZgAcTk7fARAzAAVDnSEwVbQtuRUUA3zw9rsVsH3yYWxS3PJKXspVkHOwRVkfFgo8A3DydC5dRP5ICgnK9avAZjMAgWs7dzjBMwCt3O3aXxZJNiUnSTMAC+OvG9ek22oGoKW7mAEwZVNyIpq6umNbarI9ZwBKrOvU/jZVv1PelmA1B34fCWj3kqE6lUdAFXeG/H4bQL/uZOCNV0lzUP3YneI4XTZzV2H/nsDYGZQeqRvn1KaE3L/wA/63gPLqR2F+NbGQSKPx5xfq9AX8fge2UprZtkCEH8XncNs4nFoeOoe+dA468/KY0IzCbttqkm/e4OVc/LspQ7+betk/yyHPAJw4ZfMZACYpNBjRpy66d555KtOH5mw1A8AGwOCKGiQf3YXfy9dH72u7MRURmFbhHKbTthcdL6pQH1ObsUFwDTM+OIwN3gGYMTQAbheTkX7uEF6Jvo9qzRug743d2BneEo2ObcbC8vUwrLoGR1btws9XDPBt0QD/08bgD8qj4bFNWOhdD70p/CJvypPjhbXEyDAt5ZGAP77dhfmXDTb5rkSOS4BqvxDjsIdhHc3+byKEASAQCLKlwAbAKTsZADWCUGtGtPupU9l/XTU7A6ClmzAAzNmcYk8DwMOyAtq8BSl2W8yUrwBJL0Sjz6BpcIkUyldg6LUImmrLYdhdBZrzF8nzFxh8p0PTvRqwdgYM35AZ/7oS5mJ3aOpTbrN6UbLNgC2Ufr9p0DxJt/CRqkAkxR8zitJcSOmTG4drQPuaWTDspHJUawjN9l2UPg8NcEGUkm/ZTOn0B+LiAF8OMxWGMxR+zGI5nb2Ubl1Kn9OrRsrodrrxfKmcvAzM9PQINraakAGw3X4GABUIfmQAnGIDIE8GWP8xdD4NgT1vwPBLLCnnVDcN6ef8ZR8Y9E9B400p7V8gn7tKf6qXX0l59+8HzeDSMEycS4o3Ke6//gtNP18Y4nzpulEcP74eJsq2FC8Omv81AnZ/SvVGcRaoccifrx2no6XT4fSfekrZ3w7NUxRG66vsV6N9MiQ4DBss/egcGirnYKC0f/3NLC6H57iUF+9fagxN1cUw/EaqUB41Sjbm+Hdz5MRp91GnMivgJsgGwMnT9jEAQoLw+tKYkrM3ZTy/w4glQNaRowFQa8jhYmsAHPwuUhgAAoEgWwpsAJyOtVvvkxQcmONzANkZAC1I+RJkZgspo/YyAFqQwVU8VJAAaPr7w/ArGQMFUOTY2Gri6kYGQIq9DADp90cGwDE2AGxS/83HQNulAnBrJfRTyTiyVlHmeI13Q/9pHuIUIVTDecuRYzk9EyAbAKfsZADUCEKnL/dW2HTi/nXFSUIYANaRowHwyOCD2RgApTHzOz+0VI6AOxg35Dz+VI6KAoe+r1UkDABlVyAQPAAKZgCcsVvvkxRcPcdlQNkZAM1drFyyS2hatoJhU7RyRMdPfwmnxjuhGzkfeOMPODW6BP1rw2FoOoB8faENaQjNIxcVt1lw6lEN+tXTYFjjC43ffBgaU5yGchz9GYOcPprAuVccdBd7yH7rAG2bqtDP6A5Do4zwUnqtqgHepEtNJ79qlOcvPwMtqBdqPJrCaRR3JV+Kr4+2rvncmpZqRwPAvZgYALZhc0oyGru44d80xxgAzcngzXv9t4B2uh/0r/5CN1tzaBc1ht7icpoA+n9Wfp1HtlBai0ZBc2UZdF/QPc8zI5vpvsz21vSHZkxf4PJCGBZQwuaGQ4sWZLHSD7vfeRh+o99V3wu0VcL594f2s17Q7JkJ3RQ9tL+/Iuc7+gK0vCxodh/6TVSD5ovPoPXbC11vngU4lxE/j6iGs3UGQKxdDAAmqUZglq8CqwaAf1RDfN5cXq9/aesujNx4n8qsBMoFXv7zP00MXo3OOY614VR4vf/nLahMN87hf3NjEUuR7FMzGXCefW/uxtRrnvCNT8B5ypDzzNEAqPnc/qwGQOMAHK53G5Ez+RlWU9zx2kehGKy+uWffOSlMt5GPot2eAxjxL7kZ4yZnCnv27+PouqsM/n65NFDJHQExd3A2onTGQ5ZKWvCthL8n+xjdz+67AzymhFPDmJVDSntJ1nvzyI+1C70BIBAICjc5GgCxZ+32m04KCsjxdaDZGQDNnMWrsc3Zmp5G+o99DIBcFdCnZ5LBQsbL6yNhaDIDTtWW0AV9BU4N6GZaPR16XuIzZjEZOJdhOFwVmnJLoXuFDB9eQrJggTwaz0qhX2848etAObNd06GL6ykdG2b2pHNrBjRkI4mMqddfoXymUZ6+GWENnF9mPykeL+epSulwWdTjC3GkxW9WyqSFYc9FaOpVlf03UTVJvVn2sNLY2NkV/6anOsQAaEbGRl5/hJqnybjkZUxN+IDX4vNp+ZHBuRWa/mQYxDWGk+/v0F3wg2YzX58lZAw7QT+zBwxV6bqQYarquhq+vj2pPv94ja6DlKAxHYPGJM0F8syKlDfdSJJxy8uufttOSj4v+fGn601hjfvk35f9F8BgVN79yXB5HZg+ioxtula/0v2hhMm8pTRfbwrDp3GU3jno82kAbCUjzmoD4PQZ+xkAwdUx/u9jJT5bS5qtgrkBsHf5RnxyyIBqrAhfl9ft83r+neH1UW3LbvxSPgJf1i2FuH078MlhORyv/S9/7Yi8hp/jpV6Hb9UEjFpyFdVa1FcMi2t0CT3RwnAEo5VwwwM1OLxqF+Z7y88KzDB5VoDzVLefHqF8WsiK+aecJ+1LhoGSZtC1XVioPAPAzwIMCyyBkKp8e8jPAfxUltKP0CC+gheqXE+gO+s6FtN9WpXPp1wEZtUrhYvq+VDan1F5r/67C6+QEZSutGg5GgARz+7LYgBE9ArHoiqXUXOGagC4438fVUdZCln26FEMZ0Wf6PZKHbTf/R8dl8GXP5bFmuduob20PYOTnEZXk6noy1fQ+ytgavckdOF0/SpjhbovpV8Zp8aewfJM7pTuRx74cuxlxJiEsZi2FCYzMfMeEwaAQCAoEDkaAGfsaAAEBuRrCVATrS3fblw82K5Pt58BkA8FVKLFW9D6/Q79L9RF5VlvakGK5Hl5BNk+Ole+2UJKYyMyQneQ0eUIA6Ap5VWUOlZNi1ZkYG2iy2bFhfMfAK3/Aui35G54ZcHQCk5vaaCbGp0v5Z/ZRtfQagMg1o4GQFB1dJ/7n/eamLv8rjEJsQTIOiwZAFrFL9NrM1U5vPAIwpe6Y8WPdXBEknAMrpyE3d/GIvYJ1a0Ohl6MwUvbOM5NvDQuCUN/rIzYcafxh5RGLL43/X7bpUQc5puQbhA5H7N9vrstuEv/zMJYTpvDZBaBQCCwK9z52EvyicGgt7tg4Gy4Lf8Kzu//Bbc//4JzFLXNzwwkRcwAzdt/khv5jfyKwmT4aVuR4kNxZX9yfzGKSms5fVuLPVF6qbz/2/wRdD/HUvlM3Kz+t0kyHPIX177/pDqRNw7BvN8v7KKL3gCdXmfRL4uc+Qnp0WS86iz45SaGDUj7aD306VbmZUHyhKU2zEbiEXsWy4bVuXF4grWvJBXkBNWqbEWHPr2r2D4EfPyXBsV5BoDn+Uuy9J5iOCu5FBMWvaHhFV/8jlcWabROIHhQ5DgDcPa8LX/TRpKq+6H5vGjXvXuzv/+zmwFoaLBLkYo0OzX8Sj37zAA0dXa1ywi0dsBAGH7+WVKqtW/xsxJa6HdfhLY+rxGgALumkYIXLS1Bce7pC/0/06CfS8dvLZWWE+nW043ahjq/10bA4NccGj9/YP58GFq0gMa/CbD1Y+k5DVuzLT0VDbXO2KlPd8gMQEOqDHHH24eddO9ZPQNw5pzdZgCYpED/TK8Dzc8MAL/ff2ZFS6/3BK5eSEKFah7Q8Lr9LR4YVf6sVWv+ee09v95TTZOX/ahxjM8CUPq7lkXjk0NkAJqlp67d5yVClvJS039tU8aynryQ8wyAgSy9By1NgvBPH3fLfgWQYgrf7WV7f6JPJblBclb60RUj4XNSzo07Dv6ommjfBYUTvjPtIcSePZC+WJtXeMZUSGaxJ9IovB1EN/8nqR+T9j/qjtTuTyD9g5ekbWo3kg820LmRMo9Pkfok+c3ZIIWXw74E3UwOS9tYHfTR0dD9NI8UDH8yBDSU9kfkLqdta5HqRLKTHYOlkWubSMtn4BxggOadd6B9Zjycq8v6kmbgM3JfRVv+qcphB8r+rZQt6yDs1utZ6RgDeXaM3JVwGcfvwOOrZ6XffOa8TdLR+8N5QCvgmTnw+Gs8XMd/DedADfm1IvfqPIeWOa4NJU/wCdlJWPlv9tnuKubfAsgrLcMr4tL1hCx3565lG/HxWR12/LERPb86jVOHriIutCL8eYSF/KUPg/WOxNsvN8SsPpH4so8PgqKUD4gZtWkZ8w+Lcdo9lsbjsaiWePMRLQLZ/xENWvVugAGVNdAq4VjRXzy+NZY9VQmt+0RhCe+/2xBPlKIwchCbYUzPUmNpeymLOb/UwJMW/Ui2HMdXVYLxhq8FvwJIMYWvXTkezbK5hAH9yltwf4DC56qcs0BQCFF6KJtL/pGUBiGZxK5wO/XAZCMp9rF80S34WZJYCr+BtU0LfjYSqUrkrSOwpLjaQrRNesNl5iq4a7Yj3VAVLjNWwmvFN9Bs+RHp+pbQGjYhTVnKo60GpJ6mbVV5y0t22E3nwccB0OrPSWHlcOpxAJz7NEL675ReeroxXwycA6/X+0ETEAjnr1bAa+VX0FzcKPnpFv6MVF1luLxBRkNrf+i3nKa88r/EJzfJEzwSby8hgiq4JUo7BWDT5rOoElYR5zbtlh6cjd24Cz3f24APD8r77Maj8AGtAqDZegbn6D7mO1lz5AheWXQYH87eiRELD2P4wnicVsJzPH7o1vRYTefcJto/RLrM4SPoNX0j5aNHbLTsFr1oF36+bMAZOv74kCcah3rJxkBoBWBJNHpTubpP3omZf1GeJg/12gLORppGC+yz1XZLgPz9sK53Itp+yq9rLY9vfi+Pf546hiUm+8f71cE0nEDbX82+cNosDKcbXUeQFNc2xC5sVhyXAEnX7ckP0zKuW0UtZg4hHXm7Dp+Rrvx5Ew0u0v7ITXIjHNDSSXKjZhlLv9NhazgfA+v2A21rm7pr0dlTo7jpMf0jPc6pcS/psXSVHheaOWNUqBz+56ucun35420XW19DPjlPkjLKtrgYF9w8cAPJT8/zVr74ggKT4xKg83F8P9mUJP9qqDcn2i0mBjkunchuCdBjqfldNRcEt4lRSJv0HemT8u2jbdMWWL9OurlcJq6FJ7UF6f9egHNjX6RNaYc0/8HQRWvgEvAdUtZTnDZD4Hb2HDQDA6Q3qGijJ0A/cI0c769PkDRrLSkubeHc4k14NNZIaST7T4TLpi1AByBt9nogqjV1hFStAdQJf/8ddHTsVJ0Urk0TkHIqf7f1PlcX6ZzssQSoscapgCZb8eJfgw71qFndQ1XqiCVAtVPSRP3bif1uLqTIWrkE6NwF+z0EHOCLr7ac9vzf4rgkxUk8BGwlOb4FqHqvzTY0APyxvk8i2ky9RgdeGDvdDydHHcViVMA3i8pjdW/eVyG36Z6YPuocDvNh83Cs9z2PNgvMDIMCcGZxi2JrADzxXrLxulVv5YppzThpA3ae0aAhTzHe0GH0V+nSyWf46/DF++k418oZzWPS8VNFZyzvzsmZuKcAPduYuilxyQBAFY0x/Z3LUvChdOHsy5/j3W15DVnZ9yGp2esTPWkixZfFbz7lDCx6oPd9cSFHA+CCHQwAv2o5vv9fJTsDoHZygWbJCxlB8BgSiKTv1/GwsuKWd/a7u9nNAGik0eZTAQ2E8zvNofvwp0wj5ppWUcCmaOlhadeGl5D+6ovQ9+V9LXSn6eYLpsbwi8eRbmgJREfLS1Hm/wQYw79E4ZdnhL/xOVK2U/obN1LYd+C07V8Y2hqg/5qOW7Yi/YlK7+cH/DQPBj72bwrt1g+Qfjp/9b3DoEddgwZ7NQaHGAC1kpKFAWAnDnq4W28AnLePAZDk74vGU3dVOxCXxJ/JNmIvA4CX8Hwefh1vzE1A4xb3sWBTgjTBlhvqWv1XN93P+jmJbCjo+n5ryNEA8O8ZXQgeAvbE29MDcGJUjImBUHDOLWlVbA2ALhPvF4LrZn9WTCxhy2so1R1JRI+P0pdLLsWUpWPbuJAWka815ILM5GwAXLS57pHkVzXH13+qZGcA1Eo0DpIJFA56etjNALD/Q6iBcPlqJpw1i5H80o+Zl9e0Gg83/wVI+Yk0fSuUlJyhfJ4JQNp8MgwKoMjxg6N1qTb3auEQA6DmfX4/usAeHCnhZb0BcCHOPgaAXzX0/nZ/uRWH7txSnCTsZQC06BWFJsejMVVZxtOiVwP4bZW/IzCrrvze/d/Ky+/5n3otAF+8EADn7bvxuSECo5DxMHDGA8aW3/mvbkdrHG8AGJc9WFo773i5jw9GHsYii375l+JMui79oRB7oaO0i7PYEG5ducPlt04VR+Fzy38PwjFtLQXE0lreh13sifrwq/3kNFJf7IzEYd9L55LJb+NkJP94ivo7E7d8C+Uzb73cf1r0t07UOnEUOp3OdtLmPZRsa4DmhffgNeYDeASREqhX/Z7P/ljZ1zz/PFzo3DVDeBsEjx82osJPw6BpPzRz2P7ysRo+c3w13ovUHGT4yflWh8eQtlS+n1Bhw4co+cF8ePCMkL4tuQeRwqrPOBcbSN6w1JjZQoB6/p4Om9bcvHgjPj5E9a3cwpsX78LPV+jePnwEw+f9iw/JT13nr48/g1Hvb8TwDfIzAObPAvDzBd0nH8KiDTulNNX1/6Zb0492OQquVcmKrtZtXbEdSY5b3tba0WNWBCrN+Dv1vEarxcjOzvx6TV6LZJNWzB4zAG3eul7g6xZUyQmnr+RSNZU88UN/V2zbcBvf7lfc8khQ+zKYWzERH6Mk3qoJbP/9BuZVlN3a/pzz4ND6j8tnew0bDZxi8AmuqxxlEH9qL3bMf8NSXUt1RxLReeJ9+80APOKK566m4sd45fgBsHJiF7qns84AUJ3pqc4s3odKvfHggHrf837lnh+nX6Amwxb3bqFlyd6+zlhkeclUjjMAcZdsWi9JvlVy/PqvKdnNAITf4bfn5pMOH6HSOxrcbjkWyYoS59yhA7B6NTDsF5R/2h+p2xYg8ZwfnNePRfqgzSjT/AKS//ODe8L7uH6uOpznzkH60J+lsFJPs/V93MY7KNPsAu4PeRrJrcmvvz9SKJ2kt79S8mmPMj8HIennWOhWr0F6uw9R6ZnzuHehP0oq8e6fUG/LvHO0dEm7zQDUJ02hWP848shuJw3qkEbzn7PWITMANW7esmH9d0S5LVFIavUW0l5YAJ+B1F1o6D4c3BdpUcOQxve2sh7E48WXkPb1HGCoHC7pgyZIarEF5Zo7Sfs3V+nhPOxXeGsn4S5aI23OV1Jcjkf3DZLnrIPn0Oq4+/VqeAx9kdLaYDx2pjQ53g1MhA/9VpI+HIz0Ad+ipL+c9l3/X+BNN+Fdv+9Qzv83xM/Xw/P0bNzl30j+fyZZOFmurPUzAHEXbT4DkORbFfU+3ukfczk5jg4z/UbFMwDWkeMSoKqPrym2BsDFv9rnZgBwHfBbZoI/X3Z/u0ajBTUodD+RyIaAN/ndIcm1M84JexgALV6/bOG6OWPYmPLoXzEZyw67ozt1uy3nJaN9xxLw8SmB5yOT8cGY21hTpwzm+9zHfLhnuC8ABvokY6uPMxKRERbPVsI7kcC2Bddxrq2S9vp0/H0gnTRpkkedccanjBTm+OH7mLoGaF2J2gkK2+zQdQz8h3RQym9Tf2dsO+WMpsHpWPD5dcytJLtJ+6YfdTNj86eVs1xDVvyVXWRnAKiYGQJS3ZFEtHvnVjYGgBOG9HdB9IJknM60T61cu5L4qiUnocPvM+8huhYfk260m/Sm+qbuXujuqVXc0vDJuAScVePGpeH3PxLwHRkHbfqXwZsRchw+zkQtdwyJJz2lryewj7YnLOz/ZiGewtoPuhsNAFb6aWOsB0t1xpjVGyv/LNW7TLp/wt4GQGCUG5rHpGDeAzKaVmzo7IJNlpdM5WgAXLxs03pJqlbZquU/THYGQOgtfg5cYMrxsmXsZwDkd/iu9QSUGKNBcpdJRqVS27q1tFZfO34l3Btrkf5ZJ6T6zoFnH39pP933Weg3a+Ac8ANSN1CcqEFwPXse+uobgKYUx28xUi70hlsjjRzX0IpazwC4dDyHtK82yOlqPkPiNgO0vv6k256DboPiTvnpdl2AUwNfKW7yejqvXO/CrOwhxb92mg77XZwcYgAEXbPdi0MEmYmtUD4PBsAlOxgAVfD4V/vKrz9274biZEQYANaRowFQpeuqYmsAXPq7U3YGAJ8/j/IHfvhrPGnlGji58H1EWydn2QDgll7rJG1HdnGpSmFZNcmXIWAPA6DxqHPF9rqZ8u90/0zXMLtR/+wwmw2Q6o4kotWYK1kMgOCO3vimtTPtJeO7Dc4Youx/9MYdkF2TyZ/dYjuWRusDd/BNpdLY0M89szs1lf06m7opcc+T7uGnwa9f3CCjwAdj2bj6NR7j/qOgJmjqlMALV+7jazKOstvPieipT2UyAKjOrL73TGYCJAOg5ZjLNjMA2j9TGvhJrk/UKY0P/HQ4v+s+Njzqja8rJuAjeKH62hvyMdUXqUf4lq7F86QXcZ2doTp7OzJd2s/JcMwrm3ZRfRUTAyD4hvFr+QKFU97l7GYA1CNlt7ChGhJ8zo5mLyn+tVLTcdDV2SEGgP+VBzRq8BBwvpKP9QbAxcu2NwCoPRz/97ESn62Nt93bYR5iVAOAO3YJ87WSxUmygTvscuO+PnFn/Dcn/0tPTUEaSXpaKtJTU5Gakoz0dNpPS5O36WmY/lfyxRl/U4sGVCbh5UIPnDQqryVpP8gP26f54btX/fBbJ1K4lOOZT7pigLRfGXPG0/atEmj1qCsClTgcluMHdqok+bXvRKKmSeEspf/nW/L+x49SPApjdfrTyuE1E7ecxF6k0DU3lyN/XkKT0edJruI7k/2/LPiz25E/r2LmuRQk77ya1X2NuZsS9/PLtL0kxfvrW/Y/jzE7s5YleecNKUxO+zmJLbl797bNZPEfCeg/xQfRLOE38cpxPfq+WgZdXZMw748rWLzrDlLu38bes+qDrGl0Pkn48b3TmHr8NpLpV2iAM6qWvo17FtLPr+Qbak1tJdzZ8fIf2i1QLyq9F1xIJrEnlr478KAlff06pOvp3C342VsYg7J1BJbWrttMOn2GasPDSAnujAo79yBwyStkfRgU/xooM3UEnAxdFb9RJn4sapxp8B5pksaeafCEEkfaN42TEa9CVzo3Pe3voHBLR8G56+eovmspyoSFocyiz6Q0yrwcSunadt2/qRSsJbINbcJKWhyYEeQf6nFkK9qn41/FdiQ5/p/Hc5oB4OHZKmQInJJG+52c4OTkQlstiTO0vBzIWdmSn4XlQfwOebaIc/2J2GMGoNbzhy1etyeerIiTf1zFUeVYphRmvOeOr8abu+cde6dvzsFvI7PMAPBWJbclQIylGYDHXjye92cA6lfG3sElaScF894/hxmZXkqWmbBuldF+z2XMgBvCLqbgmDHuPUx46TJOdfPHLx3d6JjSWpaKZ7uXxObvT2BuFdVdDvc3J5YP9s0ZarMlQIF9tth9CdCDJnbhOxafmWBynAG4dMVm9ZJUtZLVo/9MdjMA2Y2Ien32BbBxPfD339IDThl0gc+SIKScexblAn7CzbPPoFwLDRIm1cWtgCWo9kwAEibXxf2oPfBpcR63BvRAQrsRcJk1C/iU3Fpy2HoUdjGqVf8Bsf/7G67DKd6zGtylG7hU6e8Rt8EAz+qBZM4FokTNFvCqByXOcCWd3ZTOBSntW8f49E3KpOSZ+gKFqT4f8dHkP3OmEkeLpC3n4GH4Xso3uxHIc5V8SDm1zwxAnRT7DVQURfa7uSIyOQWH3d0cMgNQ6fwF2dXWPD4DYe9FQXPhR8RtbEX3c3WkzOuHM9MOSw9du40aDbeZM5AychqqtomC2/l3cdEwCeXPPC2FcR05XXJPPz8Pt1/53BgO0f0p3AuoGiXvc9iSX/yH8ucGZkkbI19BCm3dlC1G/oEKQZvhGhCA60+uh9uIk7g2M4atUKXQtuWKbzXph2HVDMAlngFQXGwAt4ftZ+6tuPXUfX6vvMAGqDMA3GlJP6KK7ZcXWwPg6ppu2RkApriSeL895+glXv7DapKLi5uk6POyIEuGgNnyIP6gFD91l20HYg8DIPyZvRavm8GvCla9XAb/bYnFOyuy+71aRo27YXkMPv2XtGQ/d8Scz0gjolcEFj/ujl37ktHgMXdsnLMPX1aV3Xj/5Ytl8SRuYdl5JbwS30C21piPI1B9+T4Mp3TzwtGf6mZ7DbNbDmS27McUowFQc9CBvBsAjXzw2sV4fA4fzGpwB2tRGieXxCPGl467A7NnyvuvVY3HP1VDsLBLCt4ZfA5qRt1GhiBo2Ql8Tv1Vt54+ctxG/piFcxgBZbuDCtfTHx13nZPC5ZcjP7xiUaHNaTmQydIftRnn+grwbruY7jW62YsxN9bNyJ8BcDneZvWSVMXHJgZAtYuXlBAF5XF4v3IKN2aSWW9aoq7T4R80F+dmkOJhVUkfPHFVq9jNADD/7oLrpMnA1q3AurVINRokbeH1fXUkD/kWThPXwquJFun0q3L2+A13h3wDRLWBS4ux8GiiQeqUtkg2tAbWrzeGldz8v0Opp/yRvuM3JM4zkBL4LZLWG+A0+AeU6huHhA7vQjfoe9r3l8LzR9pA7Ypz4hakefZHCb8FZPi9Ca/GSh5Kemk7LsClka88RPDvx7j17lq4SvleRMpqwK2DrxJ+MJy++w5QypT298dImrFWWiJiygFS/GsmJeOIh7tDDIDyZ87Krg7G/Qlq9P9abnxY3rF0h+8MDeJeXQaD+roaO3A9wP+BGgAjfj9c6vvtNwrwVgObwf0i33fWwvpKrm2Ko8liAJRvt7TYGgDX1/awxgBQ4fooTeI37usT/2m0mkyGAPWz0si/ExkD1AfIW+4NyBBgXunqyh+Y4geGS5DwEC4vxJV+MPYwAIL7brd43Xr8rzE+qUcK4J44UlCrYTROUJMfQm438euecujHfqeBmrcU9yCKVPYm3ux3HFDibpj1L4Zto7T6+kprnjaR0t6l2gWsgDew7QbQVN7yd8AijfseePOzUGDGfpzsZVKGi3L8Ab28UXbHfindvHDqtyZ5uYa5IdUdSUSNfv/m3QAoQpz8tTEvVbPF1CnPlPHvwoOkuBkB/LvktUb8u83WWnaEAcDKf6cl0S6bNll/zbIzACpf4BdmCEy5zCOZdjIAHk3M20BLceegpzsiEpMQ4+nhEAOgzCl+RYPAHtwOCrTeALh8xbYGQJVKiD4V59555qkH/WVDHiT2H/vV0SMuhJMzrxRxlp4XlVeO0Jb0QF49otHQlleKkCz+4b2SmxZNui8nUTjIYgB4t+HRveLJjfW98qM8ct14kfDyoOOSkm+yPIi3GYaA7JdpeRD3yLQd0dmpLKUhLS62hwHg12NDsb1uppxf2touBoDfk+uLtQFw/g/+EJhNDICHnhwNgCtXbWMAVK6Yp9F/JjsDoOLZc0qI/OH2RDe4Bg+F36DquDs+AlcDVyBY2b/T9gh8W2mQFP0DrscGwP2f4Uh+6TB8o7S4T263Rk5FyuPdUIJf4xmlwd1xNSn+30r8mriw3IBS5H9X0w41nz+LK+cGoRKlJ4UzPAHXIDXfmrjT5hB8NeNxZOQyMtUKpllc5ZFMOxkAjyQkKiEEzGEvT4TfT8TREp4OMQBKHD9R4PtDYJn7oSEPxABg5b/l57sq7z6XeEVxepCwARBMBsD+4mIAGB8CNv94VnGSfMK3MF+0E+8PDXF/74UafvyQcFpqsvSwsPzAsMmDw+lp0JGkpaZC/QiTXq/DzBVpmb5aZ2vSUqgMWcQFY/uWlfeblMVIkq4kI/oGYer0KJyb7osRb9B2SX2MrWoet3CKvUhJSizWInh40VHbVxBJXPYHbn/aCQdrhuHsUjo22b/1cjgORoTh5Muf4NanL+HyYXIbHiG5xbKbTo5/dbgc7uxSnUl8frCQwpO/7o+XcbDLFFxV0pPC/WGar05O9+Ul8gOJFsqZF7En5h/Cspdo27aT1iFoX5iH8hs2ofxGkg86QDv0J+m4ZHsNXN/bKO2XmUN+816ElsxT7QtDJQ3GUpr2EGOdSHv2J53uD5tL97kIfJJ/Szq4vD4XlSMoH9ov/fobcOnxlvGYw9U7sQ6VIzW0/4bsLrl9A14bnK4LR+V/TqL+2rfh2tM0HoV9WT52GfMGSlNlqfHl45om8b6mskSi8pw3UfLNdZT2twj6mvKsqaHyPYlKr9eUHgS2eB4FlDxBmqXNhAjxcRcdmZ0wGgCsrBZXsQGsgV748MVwZzIE/CcNDmyZmpKElOREqG8PSuV9yRAgA4AMAX57kMnXWOU72Q6kpSZZkGsY/80ZeX/1GXxCspBkyjd7MXzwH6gw+BCmjKdt+7UYf8w8buEUO8DagD41OYGuXfEVgd2R9RtLnVcehUf/682JdqNdm+hM5m/yEGKTviBb9HqDQyRt9WqkkQGVNmcg4ls2R3wLkrd0cNNPQnyr5ri9Soekt1tKfjdeIL8Bs5GWzuHnIIniWUrTHsI3sSPfApRG19e20gPBn7SB99R1qBLJU88BqLrsNBrHRsN95UdwazsEVZevR9XI3qhB4TTn1+HqgTSUCdIj/mA4qr7Ymn7WbVC2Bynl+gOIXxuLhDXL4BqoI/90uiY6KWyqlxy+nP444nUZ8eXj/Uq8gyg7LArlpvyJcmf+RiLpNYnffIGrOn9U/eJNuPaqAcPfByhNStfiuRRMHiRtw0uKp+vtBPU88jRa6Ra/FNulJHc2P23L5SMMvwSePw4W8vaco5t5GRBP/Tg7u4KfGeAtd+jOzrz6QoPXe5bi8DobLwFi461KmRYL7PTqg8LF7c39fWnDTzXaqkfhteycJn/bgd/kZItrUhjge4xHTPjdRHxv2MV6ehixsASI7xn+kfO9ZBxMyYWyCdNbnfKMv5blfkuqVAGf3IjmZTx5usezWwJUkpdECDJxj5cyGOyzBCj8zl0lhIA5WroUQqlOjtP2KwcsATLsP8AWh+wjsCma2o9avwToylXWdwpMUqWKaPrpzqr/XUiy1dsMCkqxWwLEnRB3XL6lms1/MI/QO4C7WwcG0IaVIVspj3wjVBn96Y4zzi6u0k3Ayr4lQ+CtvhXKU1heBqS3sQHAcAPI6bMiywYJKyPFCe6g+ct/fO34M4/2GIrga6FKcYDvMVUENsSCAZAfKpABEO8Zfz3L/ZZUqXye1/8z2RkAHjH5eBlvz7GodvxjxB3OKIJHz57wDgmVLEm2dJwDX0ClNhrcfDMQF4LX4dHAr3Ag9iU82nY9zsU+D/82ZxG/ZB3uvvEhbpBC5vHWBjzabj0OtP0QnnNPo0bbc4jr1hpJI3lfi/sbvsHp6QZ4h35EP/YecK8xHKHPB+LmW4G40e4UarSh8N2V8Jo3cRJTUANvYMfQxXlW+JIiwu1mAITe4mfIBSrHy5ZGDaqTk7R1hAGQunefMADshGvdxx6IAdD72//KrTh0x67LqPNAsTQAGG7Xg0o2+fGQfFi8uLf9OR7hteVIqGnnbXWLYwcDwBQ25IqLEqvC9WUro00gKBA2NQCuZjYAknzKo9aMaPdTp6TlhnkiOwPA9fARJYRAJTWypt0MgJCbZnpKh5dR6sxs3M00EdMR5RYEIfXCAJRupkHS+42R1HIbygUswM15p+HU8l2Ubi673/zHAOcXf4PPgPO42fwN4MPtUrg75542xr1b/Vf4PB2A1OOknYTRffRehpvUG2ydjPiNdKv+swouH8nx4/vPAoZxulok7feDR+3zuDfkKaQ9R+VoTm5qmTTvS99acKneCi7rNyGt+kqkUfn5XXhM2upVwIsvw+PMGaQHcpi3cPd4xs/iRLmyCKY6OUVbRxgAibt252AA9MdjV6aj8obXsHJADErU+g/3DtClNgavg5K1D5i5MRRvfl0knFmAExP3gd/NnyO1JyIk/D2c/E1HRaG4lylP5/XYX3kALqabvYuhX39U+e03XLK4TMq0PHUQ8lN3XB50EjXivkDl83OxpckxVB5XBSVeHoNKWjX93kp+G8zy6ye7n/8aW2YGotmnQYjtOgKG6aNxr+UqlHznKE68l/O5eTaob40BEEgGwHGv+Gs2MgAq4JM1x70m/X25sDwDUGwNAIZ/TPyaP37jY4USjb7fyI5Flfs7BkfS5jIJD8s82EVsCnY2AAQCgR2xtwGQn+U/THYGgPbAQSWEQEX/aC27GQDB1/mNzw8ZhlCUHh6EO1+RMWCmfJ8qXw6BN24i1rucQwyAOzt2ZimDKVV/uY6qq3yw29AXVX5dALw7Effe+xNVx4fh2CkNqiz4BZh/FfU6OOPyqxWwO2Y8QkMn4VLoBJScPAkXdXpUnTiJ4kxCyfET4EnKXfwk8qN9NZ2L2lCUnDRRCltq4gLU69QRpYLW4cicE0ic8AdKUZi7FObepOVS+Ez7ITNQr71Wzlvfh8r4Gy7qOR3Kj/K8N/5nKb37syriePB4VNCEwq9De2jWdMCGCXtQ8t1fJH8+Ph60CiGnO2EjuUuKvaY/6s/XYs+zC6i82xEaso7KFYzjzVaQARCDY5NzNgBKN2pojQHACnJelkO6U1t4zjP+WpaVC6z8d5+zz3tNzF22qvPb1tqaYm0AmMLuqhQ1+GZRpVAhDACBoOhiWwPgRqY2IMnHO1/Lf5jsDADDf/uVEAIVTZ3adjMAgq7xKkWByukK5VH92g2cqeBtTwMggAyA42wAXN+2PUcDIE8MeA8Rxybg6F69zZK0hN+vN9Gg43kc61AXR3bzrIHiYULppwcAvy3AHTIqbIpmABot0GLngJ9hyCXt8k2bWGMA5BUvagtvecZft2AAlMf4v46W+GxtfGF6k0WxMwCys9T4NuTrzSPnRU243Hb8yQoEAkEBMR1isdNwQLqe3z6SWbx/+BHetcbDvw8d8ysD2e2dcXBX93+4iNYXL6P2j9ukrSQ/9qWwBri/sxWt4y6j7j+ye82nyG0cuZG/94+XJL/a896FN6Xl3rsPqo0bD+9x8+BfS0k3bpu0L5Wl9zj4P/IUvKkc3uMofypTzR/Mw3N6VA7aynmNk9JW/UzLYUz/UWWfysRfplXPWxV7YulNOIVKagxHqU5UTqoXi/42FqlOLC5vsRmcuPHrsGl0fW0mP72DA7vSkUqKsUV/G8npp8rg19K18N+OtGzzuj7/J1xPS7foVyDR/YQtT/2IVCvSVqnp5WX7C2reFirt4aAm3pKBLrAfSlULHIGYARAIii42nQG4ljEDkFTRG89uiXZetEgawMgz2c0AJO/ao4SwBf1QY8IxnJz8XyEZXqmDGttXI1g7B1uaTMB9ReHMDfcG9ew2A+B/JV4JkRWvz74AvjkD1+CZuLWCykr/vUaMRNqXs5BK5fH6bA98WmiRtPUcPJr5yz3zlgmIfe1vuA5fjGrPVje6xRsmwqf5edx6picS2ixCtS7klzQPcb1mAJ06w7P1ZJRroUHC5Hq4ZSCNf8VKpIaMQNkas6S8XYcvofS0uDvne9z9/m9AST/5GNVPOJAwieIFULrPKG5euaRN5bfEuUo+8Iu/ivM+Fe01A8DwIGYFkhC6Dhuvbf/Xya5D9g8pPs2a4vCJ0+6jTtn0a7zyDMDVzDMAvByy06w9FTaduF/YptQemiVAAjsgDACBoOhiWwPgpokBUC7fy3+Y7AyA+7wmWpCJEryW2U4GgO+lwvCxUgt0eQXlTs/EzWOOVYwvVKmEapevIK5yJXsaACqsRPJX9yut79xhH93+vDxIUEBe2rCp6vGkpGu0a4/ReMUAuGFmAHjj9SVHSs7edK1QKc2EMAAE+UcYAAJB0aWoGQC3t/+rhMidqrwWuYMWl0Z542jIRJR8dwIuGvQoNXkP2gzX4MxCoHof4Fj7+rjYbZfkxvu8Rrrq5Pdwb7kGVcPfxd0u19Gg/RmcmTIdsVN+Bvr3h09YGBIRgmp12qFKk1gca6ek0Xwbdm2tjFLL+krplJq8G62H16DOkwq09hXsMkxHg3YaXBrtjTgq071lGoR/OhxVHuU0GuBieD/glwW4m4dlJmWaNLabAVDtYmF5XXnhIK5qFVS9dBkXq1R2hAFgCt9BqgjyDrdDqtgT2QC4ZmYAVPRG9Mk4984zbTrbYAuEASDIP8IAEAiKLjY1AK7LBkBShXIFWv7DmBkA1ckAOMkGwPWt25QQeWDAQnQM+wT/jN9r3+5f8xhqTo7EkXfnUz721jMyKN+sqd0MgCoX+Nt79sFt1HIEDNLi3l5/lKx7Djee7oaUoftQpSW5TaiNe61pXzMBZ9fzazvbwn3NeqQE/4lUdM14bedffwGvjILnmVikB7aF25rRuB5jvfGUVy75VkXluIu4XK2qow0AQdEgWwPAw+2eq2aY/PssRAgDQJB/cjIAGg2cYvAJrqscCQQCRxF/ai92zB+jJa00R03UtgbALcUAKFug0X/GzACoTAbABTYArmzeooQQqFRq3kzS8LckJLtM2rRJelG6rQyASueLwkfZI1BhdA1cm/6n3Q2vK36+8LkQh3jfasIAEFhCMQBuGg0Ang0d8duhUt9vv2F8uLsQUewMAGvf1yoQCASCws+1ditXhyekpxtu0wF/RluILFwfiTodnjt4xFNV/m2JXq8vAnIY8Z//AT3Vg2V/2wmT64ezBAIzetUtKwxFByEMAEGRIyCqIZa921qSL6O8FNfMGHwC8eXLgQhQjnMit7Ccn2k+5vnndqxiTbnzSl7OU1C44NH/TkuiXQoy+m8B7jxPPr56XYWX7yXUjWjR3OBNDg+71GzeDJMNmopdV69ziouLs+VX4Y1Ir9cUYhS1TgSCHOG5UFWITpGl7bcuTZCJLEtRBPZDLAGyDaxIT2suK9AXt+zEwgoN0SRmAz5EJJa3SMTo2bE4Q4rx7J7AhusBGBgmBQWOHcHoawEYg8OYSmF5O3xjgqREc9hfjlbA0+T28rXqWN6johSF0zcNy5jnz/45HecYr8JZdF8Yj5Z9Wmc5B1B4zpfP71WTc/gCNaWwHx2WDQAu+1QK709pvIojUnoC63lQS4BssfyHMVsCZNp5cjvD0+v8dU4WN5KHZdCH64EfImRln4XXE1usZ1stASp3mn6z+aTM62OQ/NmnSFYV5u5jUIkyoV82ktvGwD9Ki3uLxuLSxD+Abt3IxAtBpUmDUbrmOcT36YQrh/RwpzTcKQ3MpPCtKfzmsyipn4sDI/6A+xPdUKZGCPgLTu4kyZ9ONYa7My4cV4JWIHRQIBKPAp4RZ6U0bwc/AffgDnBfNRxXDuddJ7sZFAjvM+dwo7q/WAIksIS8BOj6LWkJELeHL/x8sPQvu27elXwLH2IJkEBQGGAFuvvkDZJyHR1zFQ17tJaU9p2bY3GWA8QnIK48Kf9u16A+mncxu7eKKWHfiLD+zXGm+VtzrJIlnFImi+egEL3pbKZzUMMue7chnoFc9ml9fOQAYTWxTN0XFF4cM/TC2iQrXXdI+B2V50jOPCTC58rnzOfOdVAgI8sazEfA8yI3p05BIi+dUd3+mIJLSz8h0ePmy2H4LzwEp95dIoVJ/OMPJB7+BLE9Q/FfWHtcOqiDvtts+GMlbhoo/HAl/LD2+O+lJdDr5DiXpnyCmyTSltJRw8Uu0SFxSkdp/3iPECXNMJQO1FC5XsKlQ5S+SVmtFblOxGCuwHrahpcURqIDETMADkTMAAisRRrZH1YBO+buxHwxoG9XHsQMAKdTb060W0yMpJwWiBxmAARWYKsZgFInTiohBMzdkBooczoWt4MCxQyAwBJZZgAK6dt/VMQMgEAgsD+a+FgMnyyU/+JM796w+YOoggeHpQdhCyzd30Dlmj1Q5kkDynx1AnXn9ESZOScztsfXovIjyOLn9sYa8juFuidI5mYO6zZmteRXvQftv/EGypAtazHvAopaJwJBbrDy/+y8A2UKsfJfLBEGQDHFEBmJsZHKQTYEREViYAFXi/Da9WXvRqIl7UvpkeSWr70wLYs5tjhXW8DXRX0QmOsp87EPxvbxUdzk8zDACwNfNg0ru7fsk/k8zdO1lpzqzBRO/w8LZcoOa9KV05TL/B6dT27Xh2dFxtro4enCwMSJ9l+WInAclpbBFFiWfIQLBxfh+mI9rg8Nws4XFuL6C4EZ2+DWuLBfl8Uv4aM25FcdO4NIns8cNuHjtpLfyUW0/9FHuK4jhd1S3gUUtU4EghxR1kM0qu4lZogcjDAAiinVKyRi++EMxVfdGiIDMylapepb9m8ZlfnNMqysjY3yIXfeUhhS/jiOX9xZLJl7GJuUcIg5jA8hp6G+9YbfeKOmx0ocx5XTkxU607xMFXXzsvN2bNesYdUyR8dklMXop+SnYnwTz8uBaGIW3zS94V0z8swcJuOcVNQwKuZ1l5lEKuMGfHHsqnR9ZBIktw+NxxzmDPyovluRbFlyFnFGdwpEynIT6diUzOlaqlP1HGQFvqG0r9bZOSWMaf1kPodELLVQpszhs6YLs7owryv13L/jj80TnJ5kFFi4PvysBiqUkAMWXaQPftWaEe2use3bfwQPGPMR8Idd+O6WtgKBFXSoWSrfH0MU5A/xDIADceQzAKz4vh0Rj4/MHkJ1FKxkPkPKYM/yfHQVX0w2MRIcACuazckYseUSGvNzWrklEWs2Zn5g15Gwkn/Ozvk7Ig9rYUPgmWuxNl8W5eBnAEokTG91d8rNaGdbrdcXzwAUDFs9A+B6+IgSQsCk1oyA+7HjSA4PE88ACCwhPQNAvyWX7nP2ea+JuXtTcS+siGcABEUDXkP+oJR/RoMEzJ+9QXrjTXcHK//M2Y22Vf4Z83P6+gErxpsckL8j8rAWzWHbK/8PgPteo6K1QlEvfpiOfnu8tQFNz3wPb7ITM7tFw/cRyPvf9oZH716oMvZteI/9HqG/nSP/8wjtTf5jx8LbYID312eNceR0eiJ0/duo8i2Hld29v6EwG99B2bcpHWOc84j4PlrKw0D/PHr2hAf5cb5NJL93pLKp6Qd+Kof1/jYjPyndb/vAk8tHcTl/76/PZKTNZe2jobKPhUfk2/DtxUt/MupAqhOxBEhgBY0DvfgNtQIHI2YAHEhuMwDKrkAgcDAOnAGwOWIGoGDYagZAe+CgEkLA6Gs9AueYo0iPCMdXZy+IGQCBOZ4J01vdpt+SS+yNq26Rkwr9/VHsZgCEAeBAcjIABAJB4UYYAMUTWxkAhv/2KyEEjKb2o9AeiYG+ZoQwAASWcCMD4N5zPx2osGjvLf5eR2FHLAESCAQCgUCQGdM34NhaPMdtQdTmCfDSABW+v4jWcdtQvbYGFX7g/cuo99MEeD76Lqo/BXg+1Qfe47dK7pF91TAm4X/siwo/XpK2BkrPUn62EKlOlKVAAoEFUrxGRbsWEeW/WCIMAIFAIBAICoheT4qvneTupKZY23QC7qTrcfnZylhTuTFO7tXh8jO874MdT0/A3X0TcXKBHncX/Ib4iU0k9/2/qGFMwg9cgMsDK0lbHaVnKT9biFQniiEgEAgKB+roP+8LA0AgEAgEggIiPQArxChynQgDQCB4EJCin8LLzs1FVv7vufNSdGEACAQCgUBQQHQwQEcKr7Xi+e52dLhyDU0nPga9GrfvfHK7io7xC+BDPbXx+OfXEfzvvwiuTW5qGka//tBrKH/VPTd59FF49vsZTSbUkR54sBjGVCgfq8OaCCOWAAkE9iUHRd/Vr1yKGyv6WeVUCscVBsADxiAQCAo74qF9Qa7IS1/0VkuJoCBoYmfjvwl7oOvzM3jVTIkaQZQS3W5r/8ZFvQ6VO7WnIw2SfUpSXwF4hT1KWzm+6nev1nR0vrIDIXUeQ8i7ZAz07Y/Khv603xMhE0yPa1MetRHyRARKdA5C/DKgxvh+mcNvv4ouPw8gc4TCSWlNwmN9ginsPuioPObnkJNIdaIYAgKBoGDkR9HP7c1KomNzIHyxeMsXRnIgWLtQdgUCQeFEq9FoDNQAi7cAFUOo/mzyFqC7O3Zyg66EEpRq1BCJe/fBs+5j4i1AguKA3d8CtJKUfNLKOR+LsKJvy9elihmAQsEpoCnZBKuUw2HDlB1TOIwld4FAIBA8aCwtg3mYhVFnAgQCgQwr+eaj+Kqw8n8/22U7uY/o5xVhABQGTq0A+pwElrGCz1ZAd2B6U8UgoD/DSKQwY9hB9ptOBgH7NZ1OG4rHYQQCgUDwQDB/C87DLlKdKIaAQPCw8prPynt5UfL7OPCDaMIAKAxMjQFGBQNzScFv+j4wppPs3lkDaJaROx2fpDCjp8ruzOga5Edh54VQuK+BrzvLBsMwk5kEgUAgEDgES2/CyatUe/pNRLw/EHoMRMR7/OBthl+ppwegFOVT7bdb6HnrDhoN1KDa77S/9wPUWHgbvdjtGQ1KDZDD6Q0D0HD3+6gycCBKPfY+IgYApd7fI8flcMp+6013lLha2W3PIvhqNMZ88ytynQgDQPBw83l855IPUsnPCfEMgAORrD+CbwDJgRDPAAgEhR7xDEAxxlbPAFzZsrWQPwPwDGq9H4OD4/dSOQea7NunzJWaN8ONHTvh3aiheAZAUKQgXY3fkpNpLX66zoBLd1JwofkiODm7kxTdLwGrCAPAgRRuA4CfMZgKbJurHD9o7FCeU9OBqSHyjEqhJi/nXpB6KmzX3BwqXzMq35Y51FLl1lRx2E8p7FdWhM0zwgAoxhTQAAhY17nDyUvb/tVWa9rYHvdekeb6tn9RvkkjYQAICg2WlHtL3L+S4tZnUaZ71u4PATsa0Vo5kOwNgFUAL/83KqasmNUAttPutJPAKBJeGrQ9kiIoyhorszVGA02mkQJHSq2ms+y+ciXwvhqWlxSp6awDFrbNSLPLCuDZhXRMDkMpzpgT1LN1yerO2alpS3mNkveNUNlVfzW8dC7qVj0ns3ARVMbRSh7G/UnA4dVy2U9GyOUxnjv5q3UhpUvnNYzKGkFlVdNhN/V8x71D9fBBRpm5vtT0Mp2PSd2Zl8v03KVjE8OBn8OQwn1HZR4i55nTtbJoeJjUiel1O0HnvpLKimct5EHXaRTfH2ZhOV8tpcV3mHlZ+RkRPpkaajmUuuNHSrhOjPmQ21y6NZtR2tvUY6V8qjLem/IbxfeA+TE7UfohdE82pnrdSvm8RG5fUV4vUTpf0XFzJV3pHMjdCNWDlsrBP4UVFPYDum6Z6uE54NVtwAvfUj28QH4U7gtKYzSXgdNUw5agcOTP6XDZ51DZbdPCCQOgGFNAA4BX29Rc37nDZlJ2tfYaTS+qVGjWBAO2bC9/6d69G4qTQGAXVoysnUrNoItymCMWlHtrKHYGgHgGoDCwahnQ3URhG8ajstSRnCRFiplO/vNIAVIVSiaYlK6VQ4FIUqyGkT93PCwnTMIOU5RhZrWi/DMhwfRriZHDcR4RFI6Pu1hwV9Oe1oSUanPlnzD153PgsvIzDOpWxTxcCCltK+mYFVV1P+JiRtnV8qjnbloXUvqktEaQcmiajun5NiHFUK0fVoAl5Z/SMy1HH3LLqVzmfqZ06UPupHRjZ+7Xis9Fqgs29EhU1PRZTK/bSuXc1bLg+czXzjQPNSynxQ/eWSprp+5kXJDBwnUQQeF41H8uXUu1jo3nTAozp/2jUt8RVHdGKNyPpGSDFXLG/Jjge3IF1TXX+QxK5/WOtCXlPZzS5eMftyr1ZKaVv7gc0Onkejj5J50bL6XgcztKyQfJ5VvBepmi/DNSPVA8TlMNu2OXnM40OleuAzG8IbA/d0gOt1m5ukH5po2ld97wunchBkn5f2brv96k/N+UakogyAOs0POgqbXCyn/FFK2rus4+J8mH8l8sEV2kA+GblLd8A0oOROFZApQL03l0lxTGE2NkRbqooI5+m+nEBWY6pduF0i2MVcHnXNSuk61Z9SLVwf/MZhryjZgBKMYUcAZADc+DaSVJKq7v3OEY3S8P9eDaM1u2e8fdvXubdsX9+BCTl1F5S7BCX+/rvWnK4YPAnaTsqE//Pefi4ubCo/4szjzyb+UMALUFkrC6/de0V0r/88/Mu1LKhQBhADiQIm0ACAQPL8IAKMbYyAAwR+7xC1kfu3Jk7RQqkpNyWKS4fyXYuc+iRTrlUGBD6L5Ipfsi34p6ThQCJb4g8O/Xi8SXJGDMrAN/kiHgnB8DYP7EPt47diy+RekUmr6jUDVOxZ0cDQBeUx6yzfYj1YWdYXTeY+i88zpYzevNT456QPXFa/B5mdZc5TiPFIprXcBzKCq82Az43xagRoGaOmEAFGPsZABkixpfOXQ4RVGRJgU1vagaLkWFC6SoDyu6irq9yWQIjPv6xJ8urm7O1hgAX03u6x1TyBR/wQNAXaumHEqwAWA4Oc1gmHZS2qUDg6GJtBraxG2lfMzShMJaxCTMUNrn4yZNTNIxT5f8pXC0P5TzV8JKbgxt1fTYaeXQjPIMpX3zYyMUWM1XSko95jA5lMHcXc17qEm5uJ54X6oDCsflNmIah9MkyTZfFTVMXzN/k/BSXhTOtK6M1yu7PL6Vt8b4JqhxM9W3aVxOV4X8SNHMSIfDaeTjJ+uYxVfcp52Q40nlIpG2HI7KyFsuq56jKOXgrTHMCjmtpqZpqXBZFHcpHB03VeJJ4czjkf8wEj25D+O8TPLg/CU4DpVnGp8bsXIY7ZMbM4z2Te8xPtZzRJN8V5ge83lRvmoZvjArg7m78VxMynWCysHuTb5Q8jIiWQ+saPPvlyIUqoETtVwTJohnuvIDK+TSdbWy/tTw+RVr8xEIBIUObvtLkISTdJo870LahwviDR//ft0wdfFtw2dL7xm+WJ5gmPZnsiGiUa9ySvhCS6EuXHGDG3/eZpkBMB0F5w95fS37SQ9m8ijxsGHA3Lk5jxybhzmhrFHHdOqxugAx/OAnHatvwwEds/8KCo95FIeOLa2VV9PjrxSr8flNMliW+Vh964y6Nv4kbTk9tRzSuZmkwWVQ81xmds5qXoz5Gn4+XtZdcsr0lqHszj+7OmXUsk7NJn9Oi+vGvK6Mx9nk0WkopWMS33Qtvnqt1frhspjXixre9Jw4nRiq56+lWwiYRHnUV+OTPqG6r9TTub+YuXzqPWB8gxJFUs/dPIxpHvzgLX+MjjGWpRnV75aMPEzvrzlzgNMz5GOpjuh4RXPa/4HifEpbOu6kpKdies4vUppffSWnod5japp8PIfKPYPzpTAnpVcMUTloy8fBlK5pfE5TypOOlzllPqflFGcOuWsoDj8rwGHUcvHxsm5yXhlFLRIzAMqhIJ/kd0RfIBA8dHB7a5wR+OjX+D+dXdyceQbguymDxIi/ICvqCJByKMEGQOYR9BxQR0oLLSepjCuVfSsoyPnw6HAessoX9qhva6+1wAIOvL8yIynX6kh7YZsBEAgEAsEDgfsCD5LSyrZI9Q2iI3Mg2c4ACASCwkyhngEQCAQCgSCvCAPAgRQaA4CXXTywB2gFgiKHMAAEAoGgkNBowCep0NjnrUXFjbvJAW4xi/pY/O6BMAAcSLYGACvkFr/qS8E7rVK++upH/r/JH4SSvjhLW9OvBWf5gi/5Gf2/BUY/TzuElEcXSF+C5Y9BCQSC3BAGgEAgEBQS2ADwCa7rIj3HJciWq6f34U6Sf7YGgHgbQWEgu6/68gi9+tXXoYryz4QEUziTr97ycZYv+Jr4r94lp6d+/Rb8BVt+yFIgEAgEAoFA8LAhzCcHUmiWANnr67gCQfFEzAAIBAJBIUHMAFiHmAEQZKWTUP4FAoFAIBAIHlaEAVAo4K+ykiXL1qyGR+cdBeebl/zyGj6vUPrDpiv71qCWJ7dykf/0Vcq+JfJwXvw+fFOmWyqvlenxtwM0TaXguUPl11JYXr3F8Lv/+X5pmp/6cgSUVzPKS5rgov0XqZyZxsz5fJRzGLZS9ntRPadpZmGzg9LN8boKBAKBQCCwhDAACgOnVmSs11c/ICXpNfRnGAkv2eGtKaobP0A8nRQh9Zi3HDSnNNQwnG+fMZndGI7LaZqmwcdq+FzzUI7NyS08p999VMY5qVuV7Mpjfh5q3mo5V00FYiSHjHylIMqxGl89b3Znxdo0Lcb0w1xqfP5wVnblMnf/f3vnEhtlFcXxMwVWZQeaygKwFBcFl5REjdqutF1YQouJUbtRqSZA8bHR6gJxBS6MhD7YyNJSoGwsibEVDImycCPVpE+a+KiPbowSF7bj/9z5ztc7tzOdb3SoM+3/lwzfd+8999zHlJlzZ+5/bhZaoIHvDXEHjJmd9c9v13ixW2Q3ru4wsUXUxWpgb6bIoYd7+c2YHxuvP0/5xmq2euDXsEbhSCzrO7DnRvuiizb/71DraVvtaEsDer1Pq+YEvjrxcMH9kyKLGIMbC+470d7rC5kxPYg6hh7Mpf1yXcG99Un92POajtJuUQR/E64BQgghhOSBC4By4BSiGF/4q+gJrCk9bRcZuMQn3hpD/SL9zSIduNdTVM1Gr4V8mM0E2u1CEKW4PARRGrB12WoEOB8nRVrQhtkXamMYN624anAXxo4r2es84CJ1LSIDiHT1p0r9U3SVXP0JxxGOc/xWZq6sXU2rH/11JW3Xr9+FdtX/eQSszdEcD2ugiwBXg3/Dr2/psF9hvo+N2XB2Uf/8MSgusEU/XF/wN1KPvN1qjzZ6/V9ywrg0374VMD96VXfWL4uPbawfwUdoqzRruyhv3oU+IECf9ALrOszPcW0fCxg5Dt9HM8/VFbT/BLImvsuU69/0adz3IvPqFZGncE1hPh9R37DtQ/1x2OuYHtA81OmBLxRhsJg3ew7gR5+3FtjovKuf8TGRcyirQqd7kO7TRRH86RwQQgghJC98p1xFSicC1k8/EaVZoLbW0E+R17pI2b5NIJUARcCEEFImUAScDIqA1yRrOPhX1oNImcE/IYQQUlLSe/bI4Mu1squqWp7tbJQzTZulaq/lbV4xb0O0nljysbysFMT+4dR36/I7a6UuyA9JalcILgAqgkkpnXgz2s6SE5QVJarM1y/dSuRt/3FiVzxsa0qYLjkr9CvX3vrVIKdY2CMsj/ezR+m7DubMiXaj5IoUY0sIIYSsIlt2yvvd+6Xt3l/l4rU/ZVHfq1xeQ968S5ZnBGXbH2uQi4dqZGNVJuR+tO1x+bAxszCI76NFRfuhRrn0dpMMvaOP/fLm801uEbGxyIh7B9ocbK+RuiZcMZ6ObSmJmi8JXACUAyUVb6Jcr/pPLvHmBx3ihLbuPrANxbJ+ud+Gpf1+hbzULaLb3p3IE/+rTLAapg0bRyhqDvtg5eE8+HPo98v8OFRBqxvOPZbNgdeu79+I/eER2tXen13H921i4ZXKYzRThbM3RD7xbLS9rPEAS4fzZmV667cT+jAbE+1ejdKKCoHVp6uvr4wo0LTZ6gtR3IYnGnYC3agNE+j6L6yEEELI3WL+trx2clQOnLglowvpzNtPgbwRyzOCssUo27h2fVbSD++TQQT6r9bPy+XrSwuIr7+Yle/T5u+OfPnpbUk/tE8udDfJWV0IzN+RH7bskNOHa6U2/BR/K/LfapTLT9fIpg2ZrO1bqyWVqpYDLzTIc/dhEfBbpv4p1A+/RSgGLgDKgoTiTSMWquYTb8KXCU9DIe63iLr97TW+bSiWjcuj9EriWcN9um+CVaR9wWof+humjXyiZsXvA2LPWBjsz4M/h3G/0IFYyIukBq71ehJygD8HfrtZ/iOs3Bfxmt0z25bX8edLKVSu5BMI9yLP758ydC7/vOm9mebzYTY6ZyradWlMlv5EZ5cKfKNXNF8QbLZalNWG2iBDBbkqBvaFv/orP76ImBBCCCkxqbExaeuZlilE4/aOkzTPyFU2+/lNOTgwJ39HUX7qlxk56hYII9J64hv5bOEeeaM1JWf6Z2T6p+msshGkj0TpV0b+kIW5GTmm6bNTMuUtPFy7yG/Veh/PyeTITWm7MCcjA6Ny8F319ZWc/xH2P6P+e5n6k+HCpQjwLk1Wi7I4CVi3mhzzAtqyAAFnIlEz7A7j4gfAxVApwtvE/Uw6b+Q/QhEwIYSUCRQBJ4MiYJJN2QX/StIgFkb/NvhXKkV4m7ifSeeNEEIIIWQJLgAIIYQQQghZR/D7k1XEtgARQioXbgEihJD/D24BSkahLUCcPUIIIYQQUhFwAZAMagAIIYQQQgghMVwAEEIIIYQQso7g9yeEEEIIIaRi0G1AkkptipIkD7//tTPPFiCRfwCsZs82CuhJwwAAAABJRU5ErkJggg==">
            <a:extLst>
              <a:ext uri="{FF2B5EF4-FFF2-40B4-BE49-F238E27FC236}">
                <a16:creationId xmlns:a16="http://schemas.microsoft.com/office/drawing/2014/main" id="{F52A3E2C-55E5-4567-B31D-AC69201D99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9C8C94-6662-4420-BBCB-9D6FDC601205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DFFE69-3426-4B72-AE24-5CC8AD74B444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622D54-1BC0-4CEB-83A3-3FD6932658A5}"/>
              </a:ext>
            </a:extLst>
          </p:cNvPr>
          <p:cNvSpPr/>
          <p:nvPr/>
        </p:nvSpPr>
        <p:spPr>
          <a:xfrm>
            <a:off x="-15427" y="2116111"/>
            <a:ext cx="12207427" cy="474188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502433-5069-4AA1-B74B-EC0A4A7C3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98" y="2224867"/>
            <a:ext cx="11153775" cy="452437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73178B4-FF62-4EF5-A50D-2BC6E87B3609}"/>
              </a:ext>
            </a:extLst>
          </p:cNvPr>
          <p:cNvSpPr/>
          <p:nvPr/>
        </p:nvSpPr>
        <p:spPr>
          <a:xfrm>
            <a:off x="10358203" y="3581400"/>
            <a:ext cx="1499017" cy="142531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1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D2031-1600-4C63-8E8C-EC0E0690D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Policy Priorities and Managing biases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8C09C-45F8-4FC5-A065-015D1C3EE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IPF accounts for policy priorities through:</a:t>
            </a:r>
          </a:p>
          <a:p>
            <a:pPr lvl="1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selection of criteria/indicators for input variables (i.e. kidney disease in Sri Lanka water sector)</a:t>
            </a:r>
          </a:p>
          <a:p>
            <a:pPr lvl="1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(re) allocation of weights and setting minimum/maximum thresholds for certain criteria</a:t>
            </a:r>
          </a:p>
          <a:p>
            <a:pPr lvl="1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flexibility in consideration of the projects, identified as medium-priority</a:t>
            </a:r>
          </a:p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Importance of independent review (i.e. expert review of input indicators) </a:t>
            </a:r>
          </a:p>
        </p:txBody>
      </p:sp>
    </p:spTree>
    <p:extLst>
      <p:ext uri="{BB962C8B-B14F-4D97-AF65-F5344CB8AC3E}">
        <p14:creationId xmlns:p14="http://schemas.microsoft.com/office/powerpoint/2010/main" val="412860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94A91-20B8-47CD-9F9C-4BB082DF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763" y="1094250"/>
            <a:ext cx="10704846" cy="4799068"/>
          </a:xfrm>
        </p:spPr>
        <p:txBody>
          <a:bodyPr>
            <a:noAutofit/>
          </a:bodyPr>
          <a:lstStyle/>
          <a:p>
            <a:pPr marL="213121" indent="0" defTabSz="257175">
              <a:spcBef>
                <a:spcPts val="0"/>
              </a:spcBef>
              <a:buNone/>
            </a:pPr>
            <a:r>
              <a:rPr lang="en-US" sz="2600" b="1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Technical Capacity and Measurement</a:t>
            </a:r>
          </a:p>
          <a:p>
            <a:pPr marL="259556" indent="-46435" algn="just" defTabSz="257175">
              <a:spcBef>
                <a:spcPts val="0"/>
              </a:spcBef>
            </a:pPr>
            <a:endParaRPr lang="es-CO" sz="2600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Limited / inconsistent project data availability &amp; quality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Limited technical and institutional capacity 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High costs and extensive time to run SCBA across large sets of projects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endParaRPr lang="en-US" sz="2600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For CBAs-based analyses capturing key policy goals (e.g. culture heritage, climate resilience, job creation, poverty reduction) is more difficult.  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Public investments produce benefits that cannot be monetized </a:t>
            </a:r>
          </a:p>
          <a:p>
            <a:pPr marL="257175" indent="-257175" algn="just">
              <a:spcBef>
                <a:spcPts val="0"/>
              </a:spcBef>
            </a:pPr>
            <a:endParaRPr lang="es-CO" sz="2600" dirty="0">
              <a:solidFill>
                <a:schemeClr val="bg1"/>
              </a:solidFill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600" b="1" dirty="0">
                <a:solidFill>
                  <a:srgbClr val="FFC000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en-US" sz="2600" b="1" dirty="0">
                <a:solidFill>
                  <a:srgbClr val="FFC000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Need for an objective system to prioritize infrastructure investments</a:t>
            </a:r>
            <a:endParaRPr lang="es-CO" sz="2600" b="1" dirty="0">
              <a:solidFill>
                <a:srgbClr val="FFC000"/>
              </a:solidFill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endParaRPr lang="en-US" sz="2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A84B34-A270-49BF-B7EA-A00F54C3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358"/>
            <a:ext cx="10525070" cy="1011292"/>
          </a:xfrm>
        </p:spPr>
        <p:txBody>
          <a:bodyPr/>
          <a:lstStyle/>
          <a:p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INFRASTRUCTURE PRIORITIZATION CHALLENGE (1/2)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842A5-8B4C-47F4-91B8-6FA64C207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3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94A91-20B8-47CD-9F9C-4BB082DF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763" y="1094250"/>
            <a:ext cx="10704846" cy="4799068"/>
          </a:xfrm>
        </p:spPr>
        <p:txBody>
          <a:bodyPr>
            <a:noAutofit/>
          </a:bodyPr>
          <a:lstStyle/>
          <a:p>
            <a:pPr marL="213121" indent="0" defTabSz="257175">
              <a:spcBef>
                <a:spcPts val="0"/>
              </a:spcBef>
              <a:buNone/>
            </a:pPr>
            <a:r>
              <a:rPr lang="en-US" sz="2600" b="1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IPF, a Multi-Criteria Decision Tool</a:t>
            </a:r>
          </a:p>
          <a:p>
            <a:pPr marL="259556" indent="-46435" algn="just" defTabSz="257175">
              <a:spcBef>
                <a:spcPts val="0"/>
              </a:spcBef>
            </a:pPr>
            <a:endParaRPr lang="es-CO" sz="2600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Can be adapted to account </a:t>
            </a:r>
            <a:r>
              <a:rPr lang="en-US" sz="2600" dirty="0">
                <a:solidFill>
                  <a:prstClr val="white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for </a:t>
            </a:r>
            <a:r>
              <a:rPr lang="en-US" sz="2600" b="1" dirty="0">
                <a:solidFill>
                  <a:srgbClr val="FFC000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policy goals</a:t>
            </a:r>
            <a:r>
              <a:rPr lang="en-US" sz="2600" dirty="0">
                <a:solidFill>
                  <a:prstClr val="white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*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solidFill>
                  <a:prstClr val="white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Combines </a:t>
            </a:r>
            <a:r>
              <a:rPr lang="en-US" sz="2600" b="1" dirty="0">
                <a:solidFill>
                  <a:srgbClr val="F8C028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social-environmental</a:t>
            </a:r>
            <a:r>
              <a:rPr lang="en-US" sz="2600" dirty="0">
                <a:solidFill>
                  <a:srgbClr val="F8C028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 </a:t>
            </a:r>
            <a:r>
              <a:rPr lang="en-US" sz="2600" dirty="0">
                <a:solidFill>
                  <a:prstClr val="white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and </a:t>
            </a:r>
            <a:r>
              <a:rPr lang="en-US" sz="2600" b="1" dirty="0">
                <a:solidFill>
                  <a:srgbClr val="F8C028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financial-economic</a:t>
            </a:r>
            <a:r>
              <a:rPr lang="en-US" sz="2600" dirty="0">
                <a:solidFill>
                  <a:srgbClr val="F8C028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 </a:t>
            </a:r>
            <a:r>
              <a:rPr lang="en-US" sz="2600" dirty="0">
                <a:solidFill>
                  <a:prstClr val="white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information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solidFill>
                  <a:prstClr val="white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Accommodates to </a:t>
            </a:r>
            <a:r>
              <a:rPr lang="en-US" sz="2600" b="1" dirty="0">
                <a:solidFill>
                  <a:srgbClr val="FFC000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data</a:t>
            </a:r>
            <a:r>
              <a:rPr lang="en-US" sz="2600" dirty="0">
                <a:solidFill>
                  <a:srgbClr val="F4B320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 </a:t>
            </a:r>
            <a:r>
              <a:rPr lang="en-US" sz="2600" dirty="0">
                <a:solidFill>
                  <a:prstClr val="white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and</a:t>
            </a:r>
            <a:r>
              <a:rPr lang="en-US" sz="2600" dirty="0">
                <a:solidFill>
                  <a:srgbClr val="F4B320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 </a:t>
            </a:r>
            <a:r>
              <a:rPr lang="en-US" sz="2600" b="1" dirty="0">
                <a:solidFill>
                  <a:srgbClr val="F4B320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resource limitations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endParaRPr lang="en-US" sz="2600" dirty="0">
              <a:solidFill>
                <a:prstClr val="white"/>
              </a:solidFill>
              <a:latin typeface="Segoe UI Light" panose="020B0502040204020203" pitchFamily="34" charset="0"/>
              <a:ea typeface="Segoe UI Symbol" panose="020B0502040204020203" pitchFamily="34" charset="0"/>
              <a:cs typeface="Calibri Light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solidFill>
                  <a:prstClr val="white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Includes the sector </a:t>
            </a:r>
            <a:r>
              <a:rPr lang="en-US" sz="2600" b="1" dirty="0">
                <a:solidFill>
                  <a:srgbClr val="F8C028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budget constraint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solidFill>
                  <a:prstClr val="white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Displays information in </a:t>
            </a:r>
            <a:r>
              <a:rPr lang="en-US" sz="2600" dirty="0"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a simple </a:t>
            </a:r>
            <a:r>
              <a:rPr lang="en-US" sz="2600" b="1" dirty="0">
                <a:solidFill>
                  <a:srgbClr val="F8C028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visual interface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Improves data collection processes*</a:t>
            </a:r>
          </a:p>
          <a:p>
            <a:pPr marL="257175" indent="-257175" algn="just">
              <a:spcBef>
                <a:spcPts val="0"/>
              </a:spcBef>
            </a:pPr>
            <a:endParaRPr lang="es-CO" sz="2600" dirty="0">
              <a:solidFill>
                <a:schemeClr val="bg1"/>
              </a:solidFill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endParaRPr lang="en-US" sz="2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A84B34-A270-49BF-B7EA-A00F54C3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358"/>
            <a:ext cx="10525070" cy="1011292"/>
          </a:xfrm>
        </p:spPr>
        <p:txBody>
          <a:bodyPr/>
          <a:lstStyle/>
          <a:p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INFRASTRUCTURE PRIORITIZATION framework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CEBAE-576E-40C7-9700-CA860B196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6FF36B-6847-433E-B35E-9E697E84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2667" y="2288231"/>
            <a:ext cx="3386666" cy="447983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solidFill>
                  <a:srgbClr val="F4B320"/>
                </a:solidFill>
                <a:latin typeface="Segoe UI Light" panose="020B0502040204020203" pitchFamily="34" charset="0"/>
              </a:rPr>
              <a:t>Selection by IPF</a:t>
            </a:r>
            <a:endParaRPr lang="en-US" sz="1200" dirty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10000"/>
            </a:pPr>
            <a:r>
              <a:rPr lang="en-US" sz="1800" dirty="0">
                <a:latin typeface="Segoe UI Light" panose="020B0502040204020203" pitchFamily="34" charset="0"/>
              </a:rPr>
              <a:t>Limited institutional and/or technical capacity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Segoe UI Light" panose="020B0502040204020203" pitchFamily="34" charset="0"/>
              </a:rPr>
              <a:t>Assumes partial project-level information available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Segoe UI Light" panose="020B0502040204020203" pitchFamily="34" charset="0"/>
              </a:rPr>
              <a:t>Including information on social, environmental, other economic effects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Segoe UI Light" panose="020B0502040204020203" pitchFamily="34" charset="0"/>
              </a:rPr>
              <a:t>Decisions based on minimum relevant information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8ECFCDD-ABB7-434B-8C33-25CCBA835A4E}"/>
              </a:ext>
            </a:extLst>
          </p:cNvPr>
          <p:cNvGrpSpPr/>
          <p:nvPr/>
        </p:nvGrpSpPr>
        <p:grpSpPr>
          <a:xfrm>
            <a:off x="1965880" y="744449"/>
            <a:ext cx="8398931" cy="2252499"/>
            <a:chOff x="0" y="10944"/>
            <a:chExt cx="8817435" cy="2320703"/>
          </a:xfrm>
          <a:extLst>
            <a:ext uri="{0CCBE362-F206-4b92-989A-16890622DB6E}">
              <ma14:wrappingTextBoxFlag xmlns:ma14="http://schemas.microsoft.com/office/mac/drawingml/2011/main" xmlns=""/>
            </a:ext>
          </a:extLst>
        </p:grpSpPr>
        <p:sp>
          <p:nvSpPr>
            <p:cNvPr id="5" name="Shape 4">
              <a:extLst>
                <a:ext uri="{FF2B5EF4-FFF2-40B4-BE49-F238E27FC236}">
                  <a16:creationId xmlns:a16="http://schemas.microsoft.com/office/drawing/2014/main" id="{A5985356-BBB6-4BBE-A601-1DAF5C9F8C88}"/>
                </a:ext>
              </a:extLst>
            </p:cNvPr>
            <p:cNvSpPr/>
            <p:nvPr/>
          </p:nvSpPr>
          <p:spPr>
            <a:xfrm>
              <a:off x="0" y="10944"/>
              <a:ext cx="8817435" cy="2320703"/>
            </a:xfrm>
            <a:prstGeom prst="swooshArrow">
              <a:avLst>
                <a:gd name="adj1" fmla="val 25000"/>
                <a:gd name="adj2" fmla="val 25000"/>
              </a:avLst>
            </a:prstGeom>
            <a:gradFill flip="none" rotWithShape="1">
              <a:gsLst>
                <a:gs pos="97000">
                  <a:schemeClr val="accent2">
                    <a:lumMod val="75000"/>
                  </a:schemeClr>
                </a:gs>
                <a:gs pos="41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45000"/>
                    <a:lumOff val="55000"/>
                  </a:schemeClr>
                </a:gs>
                <a:gs pos="2000">
                  <a:srgbClr val="92D050"/>
                </a:gs>
              </a:gsLst>
              <a:lin ang="10800000" scaled="1"/>
              <a:tileRect/>
            </a:gra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just">
                <a:spcBef>
                  <a:spcPts val="600"/>
                </a:spcBef>
                <a:spcAft>
                  <a:spcPts val="400"/>
                </a:spcAft>
              </a:pPr>
              <a:r>
                <a:rPr lang="en-US" sz="1200" dirty="0">
                  <a:latin typeface="Segoe UI Light" panose="020B0502040204020203" pitchFamily="34" charset="0"/>
                  <a:ea typeface="Times New Roman"/>
                  <a:cs typeface="Times New Roman"/>
                </a:rPr>
                <a:t> </a:t>
              </a:r>
              <a:endParaRPr lang="en-US" sz="1200" dirty="0">
                <a:latin typeface="Segoe UI Light" panose="020B0502040204020203" pitchFamily="34" charset="0"/>
                <a:ea typeface="SimSun"/>
                <a:cs typeface="Times New Roman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FC14E68-5861-4AEF-931E-88D535E5995B}"/>
                </a:ext>
              </a:extLst>
            </p:cNvPr>
            <p:cNvSpPr/>
            <p:nvPr/>
          </p:nvSpPr>
          <p:spPr>
            <a:xfrm>
              <a:off x="1034885" y="1575028"/>
              <a:ext cx="235932" cy="23593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ts val="600"/>
                </a:spcBef>
                <a:spcAft>
                  <a:spcPts val="400"/>
                </a:spcAft>
              </a:pPr>
              <a:r>
                <a:rPr lang="en-US" sz="1200" dirty="0">
                  <a:latin typeface="Segoe UI Light" panose="020B0502040204020203" pitchFamily="34" charset="0"/>
                  <a:ea typeface="Times New Roman"/>
                  <a:cs typeface="Times New Roman"/>
                </a:rPr>
                <a:t> </a:t>
              </a:r>
              <a:endParaRPr lang="en-US" sz="1200" dirty="0">
                <a:latin typeface="Segoe UI Light" panose="020B0502040204020203" pitchFamily="34" charset="0"/>
                <a:ea typeface="SimSun"/>
                <a:cs typeface="Times New Roman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5D96D93-F8DD-4A9C-A58C-9FA75BFE499B}"/>
                </a:ext>
              </a:extLst>
            </p:cNvPr>
            <p:cNvSpPr/>
            <p:nvPr/>
          </p:nvSpPr>
          <p:spPr>
            <a:xfrm>
              <a:off x="4151581" y="730217"/>
              <a:ext cx="426492" cy="42649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ts val="600"/>
                </a:spcBef>
                <a:spcAft>
                  <a:spcPts val="400"/>
                </a:spcAft>
              </a:pPr>
              <a:r>
                <a:rPr lang="en-US" sz="1200" dirty="0">
                  <a:latin typeface="Segoe UI Light" panose="020B0502040204020203" pitchFamily="34" charset="0"/>
                  <a:ea typeface="Times New Roman"/>
                  <a:cs typeface="Times New Roman"/>
                </a:rPr>
                <a:t> </a:t>
              </a:r>
              <a:endParaRPr lang="en-US" sz="1200" dirty="0">
                <a:latin typeface="Segoe UI Light" panose="020B0502040204020203" pitchFamily="34" charset="0"/>
                <a:ea typeface="SimSun"/>
                <a:cs typeface="Times New Roman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BBACA20-C705-4618-BAC0-1CEDE951AAF0}"/>
                </a:ext>
              </a:extLst>
            </p:cNvPr>
            <p:cNvSpPr/>
            <p:nvPr/>
          </p:nvSpPr>
          <p:spPr>
            <a:xfrm>
              <a:off x="7320132" y="325560"/>
              <a:ext cx="589830" cy="58983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ts val="600"/>
                </a:spcBef>
                <a:spcAft>
                  <a:spcPts val="400"/>
                </a:spcAft>
              </a:pPr>
              <a:r>
                <a:rPr lang="en-US" sz="1200" dirty="0">
                  <a:latin typeface="Segoe UI Light" panose="020B0502040204020203" pitchFamily="34" charset="0"/>
                  <a:ea typeface="Times New Roman"/>
                  <a:cs typeface="Times New Roman"/>
                </a:rPr>
                <a:t> </a:t>
              </a:r>
              <a:endParaRPr lang="en-US" sz="1200" dirty="0">
                <a:latin typeface="Segoe UI Light" panose="020B0502040204020203" pitchFamily="34" charset="0"/>
                <a:ea typeface="SimSun"/>
                <a:cs typeface="Times New Roman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7076598-5E2C-455F-B807-490DEBF50D7E}"/>
              </a:ext>
            </a:extLst>
          </p:cNvPr>
          <p:cNvSpPr txBox="1"/>
          <p:nvPr/>
        </p:nvSpPr>
        <p:spPr>
          <a:xfrm>
            <a:off x="921304" y="2895368"/>
            <a:ext cx="3170275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4B320"/>
                </a:solidFill>
                <a:latin typeface="Segoe UI Light" panose="020B0502040204020203" pitchFamily="34" charset="0"/>
                <a:cs typeface="Calibri Light"/>
              </a:rPr>
              <a:t>Ad-Hoc project selection</a:t>
            </a:r>
            <a:endParaRPr lang="en-US" sz="2400" dirty="0">
              <a:solidFill>
                <a:srgbClr val="F4B320"/>
              </a:solidFill>
              <a:latin typeface="Segoe UI Light" panose="020B0502040204020203" pitchFamily="34" charset="0"/>
              <a:cs typeface="Calibri Light"/>
            </a:endParaRPr>
          </a:p>
          <a:p>
            <a:pPr algn="ctr"/>
            <a:endParaRPr lang="en-US" sz="1200" dirty="0">
              <a:solidFill>
                <a:schemeClr val="bg1"/>
              </a:solidFill>
              <a:latin typeface="Segoe UI Light" panose="020B0502040204020203" pitchFamily="34" charset="0"/>
              <a:cs typeface="Calibri Light"/>
            </a:endParaRPr>
          </a:p>
          <a:p>
            <a:pPr marL="285750" indent="-285750">
              <a:spcAft>
                <a:spcPts val="600"/>
              </a:spcAft>
              <a:buSzPct val="110000"/>
              <a:buFont typeface="Arial"/>
              <a:buChar char="•"/>
            </a:pPr>
            <a:r>
              <a:rPr lang="en-US" dirty="0">
                <a:latin typeface="Segoe UI Light" panose="020B0502040204020203" pitchFamily="34" charset="0"/>
                <a:cs typeface="Calibri Light"/>
              </a:rPr>
              <a:t>Limited project-level information available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Segoe UI Light" panose="020B0502040204020203" pitchFamily="34" charset="0"/>
                <a:cs typeface="Calibri Light"/>
              </a:rPr>
              <a:t>Inconsistent use of information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Segoe UI Light" panose="020B0502040204020203" pitchFamily="34" charset="0"/>
                <a:cs typeface="Calibri Light"/>
              </a:rPr>
              <a:t>Decisions frequently based on non-technical or political considerations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Segoe UI Light" panose="020B0502040204020203" pitchFamily="34" charset="0"/>
                <a:cs typeface="Calibri Light"/>
              </a:rPr>
              <a:t>Subjective project selection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FE96C4-72EA-4CA8-8A35-C758B52866C6}"/>
              </a:ext>
            </a:extLst>
          </p:cNvPr>
          <p:cNvSpPr txBox="1"/>
          <p:nvPr/>
        </p:nvSpPr>
        <p:spPr>
          <a:xfrm>
            <a:off x="8100421" y="2030316"/>
            <a:ext cx="303638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F4B320"/>
                </a:solidFill>
                <a:latin typeface="Segoe UI Light" panose="020B0502040204020203" pitchFamily="34" charset="0"/>
                <a:cs typeface="Calibri Light"/>
              </a:rPr>
              <a:t>Selection informed </a:t>
            </a:r>
          </a:p>
          <a:p>
            <a:pPr lvl="0" algn="ctr"/>
            <a:r>
              <a:rPr lang="en-US" sz="2400" b="1" dirty="0">
                <a:solidFill>
                  <a:srgbClr val="F4B320"/>
                </a:solidFill>
                <a:latin typeface="Segoe UI Light" panose="020B0502040204020203" pitchFamily="34" charset="0"/>
                <a:cs typeface="Calibri Light"/>
              </a:rPr>
              <a:t>by full SCBA</a:t>
            </a:r>
            <a:endParaRPr lang="en-US" sz="2400" dirty="0">
              <a:solidFill>
                <a:srgbClr val="F4B320"/>
              </a:solidFill>
              <a:latin typeface="Segoe UI Light" panose="020B0502040204020203" pitchFamily="34" charset="0"/>
              <a:cs typeface="Calibri Light"/>
            </a:endParaRPr>
          </a:p>
          <a:p>
            <a:pPr lvl="0" algn="ctr"/>
            <a:endParaRPr lang="en-US" sz="1200" dirty="0">
              <a:solidFill>
                <a:schemeClr val="bg1"/>
              </a:solidFill>
              <a:latin typeface="Segoe UI Light" panose="020B0502040204020203" pitchFamily="34" charset="0"/>
              <a:cs typeface="Calibri Light"/>
            </a:endParaRPr>
          </a:p>
          <a:p>
            <a:pPr marL="285750" indent="-285750">
              <a:spcAft>
                <a:spcPts val="600"/>
              </a:spcAft>
              <a:buSzPct val="110000"/>
              <a:buFont typeface="Arial"/>
              <a:buChar char="•"/>
            </a:pPr>
            <a:r>
              <a:rPr lang="en-US" dirty="0">
                <a:latin typeface="Segoe UI Light" panose="020B0502040204020203" pitchFamily="34" charset="0"/>
                <a:cs typeface="Calibri Light"/>
              </a:rPr>
              <a:t>High technical and institutional capacity </a:t>
            </a:r>
          </a:p>
          <a:p>
            <a:pPr marL="285750" indent="-285750">
              <a:spcAft>
                <a:spcPts val="600"/>
              </a:spcAft>
              <a:buSzPct val="110000"/>
              <a:buFont typeface="Arial"/>
              <a:buChar char="•"/>
            </a:pPr>
            <a:r>
              <a:rPr lang="en-US" dirty="0">
                <a:latin typeface="Segoe UI Light" panose="020B0502040204020203" pitchFamily="34" charset="0"/>
                <a:cs typeface="Calibri Light"/>
              </a:rPr>
              <a:t>Detailed project-level information available</a:t>
            </a:r>
          </a:p>
          <a:p>
            <a:pPr marL="285750" indent="-285750">
              <a:spcAft>
                <a:spcPts val="600"/>
              </a:spcAft>
              <a:buSzPct val="110000"/>
              <a:buFont typeface="Arial"/>
              <a:buChar char="•"/>
            </a:pPr>
            <a:r>
              <a:rPr lang="en-US" dirty="0">
                <a:latin typeface="Segoe UI Light" panose="020B0502040204020203" pitchFamily="34" charset="0"/>
                <a:cs typeface="Calibri Light"/>
              </a:rPr>
              <a:t>Requires monetized social, environmental, financial and economic effects</a:t>
            </a:r>
          </a:p>
          <a:p>
            <a:pPr marL="285750" indent="-285750">
              <a:spcAft>
                <a:spcPts val="600"/>
              </a:spcAft>
              <a:buSzPct val="110000"/>
              <a:buFont typeface="Arial"/>
              <a:buChar char="•"/>
            </a:pPr>
            <a:r>
              <a:rPr lang="en-US" dirty="0">
                <a:latin typeface="Segoe UI Light" panose="020B0502040204020203" pitchFamily="34" charset="0"/>
                <a:cs typeface="Calibri Light"/>
              </a:rPr>
              <a:t>Selection based on NPV comparison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A7BEADE-BE25-48DA-8567-8827136E6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358"/>
            <a:ext cx="9905998" cy="1011292"/>
          </a:xfrm>
        </p:spPr>
        <p:txBody>
          <a:bodyPr/>
          <a:lstStyle/>
          <a:p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IPF as a stepping stone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26D2066-9894-489D-AD5C-A397CFBF3E51}"/>
              </a:ext>
            </a:extLst>
          </p:cNvPr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443F24-99A3-F443-A1BE-C1918B5F335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7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1370383" y="1429127"/>
            <a:ext cx="1816100" cy="606565"/>
            <a:chOff x="329663" y="1803400"/>
            <a:chExt cx="1816100" cy="606565"/>
          </a:xfrm>
        </p:grpSpPr>
        <p:sp>
          <p:nvSpPr>
            <p:cNvPr id="83" name="Rounded Rectangle 16"/>
            <p:cNvSpPr/>
            <p:nvPr/>
          </p:nvSpPr>
          <p:spPr>
            <a:xfrm>
              <a:off x="368300" y="1803400"/>
              <a:ext cx="1701800" cy="606565"/>
            </a:xfrm>
            <a:prstGeom prst="roundRect">
              <a:avLst/>
            </a:prstGeom>
            <a:solidFill>
              <a:srgbClr val="C0504D">
                <a:lumMod val="40000"/>
                <a:lumOff val="6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29663" y="1922016"/>
              <a:ext cx="1816100" cy="369332"/>
            </a:xfrm>
            <a:prstGeom prst="rect">
              <a:avLst/>
            </a:prstGeom>
            <a:noFill/>
            <a:effectLst>
              <a:softEdge rad="4445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I. Define Criteria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3225120" y="1429127"/>
            <a:ext cx="5220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Consensus between decision makers, experts, and key stakeholders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2222715" y="2313958"/>
            <a:ext cx="1816100" cy="664568"/>
            <a:chOff x="1117600" y="2688232"/>
            <a:chExt cx="1816100" cy="664568"/>
          </a:xfrm>
        </p:grpSpPr>
        <p:sp>
          <p:nvSpPr>
            <p:cNvPr id="87" name="Rounded Rectangle 19"/>
            <p:cNvSpPr/>
            <p:nvPr/>
          </p:nvSpPr>
          <p:spPr>
            <a:xfrm>
              <a:off x="1117600" y="2688232"/>
              <a:ext cx="1816100" cy="664568"/>
            </a:xfrm>
            <a:prstGeom prst="roundRect">
              <a:avLst/>
            </a:prstGeom>
            <a:solidFill>
              <a:srgbClr val="9BBB59">
                <a:lumMod val="60000"/>
                <a:lumOff val="4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117600" y="2835850"/>
              <a:ext cx="1816100" cy="369332"/>
            </a:xfrm>
            <a:prstGeom prst="rect">
              <a:avLst/>
            </a:prstGeom>
            <a:noFill/>
            <a:effectLst>
              <a:softEdge rad="4445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II. Prepare Data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028989" y="3275979"/>
            <a:ext cx="2270169" cy="748556"/>
            <a:chOff x="1847673" y="3650253"/>
            <a:chExt cx="2270169" cy="748556"/>
          </a:xfrm>
        </p:grpSpPr>
        <p:sp>
          <p:nvSpPr>
            <p:cNvPr id="90" name="Rounded Rectangle 18"/>
            <p:cNvSpPr/>
            <p:nvPr/>
          </p:nvSpPr>
          <p:spPr>
            <a:xfrm>
              <a:off x="1917700" y="3650253"/>
              <a:ext cx="2159000" cy="748556"/>
            </a:xfrm>
            <a:prstGeom prst="roundRect">
              <a:avLst/>
            </a:prstGeom>
            <a:solidFill>
              <a:srgbClr val="4BACC6">
                <a:lumMod val="60000"/>
                <a:lumOff val="4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847673" y="3701366"/>
              <a:ext cx="2270169" cy="646331"/>
            </a:xfrm>
            <a:prstGeom prst="rect">
              <a:avLst/>
            </a:prstGeom>
            <a:noFill/>
            <a:effectLst>
              <a:softEdge rad="4445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III. Calculate Composite Indicators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164261" y="4256195"/>
            <a:ext cx="1716055" cy="817834"/>
            <a:chOff x="3059145" y="4630469"/>
            <a:chExt cx="1716055" cy="817834"/>
          </a:xfrm>
        </p:grpSpPr>
        <p:sp>
          <p:nvSpPr>
            <p:cNvPr id="93" name="Rounded Rectangle 17"/>
            <p:cNvSpPr/>
            <p:nvPr/>
          </p:nvSpPr>
          <p:spPr>
            <a:xfrm>
              <a:off x="3073400" y="4630469"/>
              <a:ext cx="1701800" cy="817834"/>
            </a:xfrm>
            <a:prstGeom prst="roundRect">
              <a:avLst/>
            </a:pr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059145" y="4843880"/>
              <a:ext cx="1701800" cy="369332"/>
            </a:xfrm>
            <a:prstGeom prst="rect">
              <a:avLst/>
            </a:prstGeom>
            <a:noFill/>
            <a:effectLst>
              <a:softEdge rad="4445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IV. IPF Matrix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299158" y="5374534"/>
            <a:ext cx="1701800" cy="705595"/>
            <a:chOff x="3975100" y="5748807"/>
            <a:chExt cx="1701800" cy="705595"/>
          </a:xfrm>
        </p:grpSpPr>
        <p:sp>
          <p:nvSpPr>
            <p:cNvPr id="96" name="Rounded Rectangle 20"/>
            <p:cNvSpPr/>
            <p:nvPr/>
          </p:nvSpPr>
          <p:spPr>
            <a:xfrm>
              <a:off x="3975100" y="5748807"/>
              <a:ext cx="1701800" cy="705595"/>
            </a:xfrm>
            <a:prstGeom prst="roundRect">
              <a:avLst/>
            </a:prstGeom>
            <a:solidFill>
              <a:srgbClr val="8064A2">
                <a:lumMod val="60000"/>
                <a:lumOff val="4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975100" y="5767172"/>
              <a:ext cx="1701800" cy="646331"/>
            </a:xfrm>
            <a:prstGeom prst="rect">
              <a:avLst/>
            </a:prstGeom>
            <a:noFill/>
            <a:effectLst>
              <a:softEdge rad="4445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V. Project Selection</a:t>
              </a: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4189401" y="2355341"/>
            <a:ext cx="4701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Project-level database (including CBA elements when available)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371016" y="3307391"/>
            <a:ext cx="4762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Includes statistical / mathematical methods to combine criteria into two composite indicators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042427" y="4330949"/>
            <a:ext cx="4103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Combine SEI, FEI, and budget constraint to visualize relative project performance 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090396" y="5531397"/>
            <a:ext cx="3313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Based on informed deliberation</a:t>
            </a:r>
          </a:p>
        </p:txBody>
      </p:sp>
      <p:sp>
        <p:nvSpPr>
          <p:cNvPr id="102" name="Curved Right Arrow 26"/>
          <p:cNvSpPr/>
          <p:nvPr/>
        </p:nvSpPr>
        <p:spPr>
          <a:xfrm rot="10585325">
            <a:off x="8457106" y="1580213"/>
            <a:ext cx="442320" cy="849669"/>
          </a:xfrm>
          <a:prstGeom prst="curvedRigh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956330" y="1849494"/>
            <a:ext cx="1328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Feedback</a:t>
            </a:r>
          </a:p>
        </p:txBody>
      </p:sp>
      <p:sp>
        <p:nvSpPr>
          <p:cNvPr id="104" name="Bent Arrow 29"/>
          <p:cNvSpPr/>
          <p:nvPr/>
        </p:nvSpPr>
        <p:spPr>
          <a:xfrm flipV="1">
            <a:off x="1800718" y="2313958"/>
            <a:ext cx="385157" cy="441341"/>
          </a:xfrm>
          <a:prstGeom prst="bentArrow">
            <a:avLst/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5" name="Bent Arrow 30"/>
          <p:cNvSpPr/>
          <p:nvPr/>
        </p:nvSpPr>
        <p:spPr>
          <a:xfrm flipV="1">
            <a:off x="3700212" y="4271235"/>
            <a:ext cx="385157" cy="482724"/>
          </a:xfrm>
          <a:prstGeom prst="bentArrow">
            <a:avLst/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6" name="Bent Arrow 31"/>
          <p:cNvSpPr/>
          <p:nvPr/>
        </p:nvSpPr>
        <p:spPr>
          <a:xfrm flipV="1">
            <a:off x="2657359" y="3287720"/>
            <a:ext cx="385157" cy="481005"/>
          </a:xfrm>
          <a:prstGeom prst="bentArrow">
            <a:avLst/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7" name="Bent Arrow 32"/>
          <p:cNvSpPr/>
          <p:nvPr/>
        </p:nvSpPr>
        <p:spPr>
          <a:xfrm flipV="1">
            <a:off x="4854695" y="5374534"/>
            <a:ext cx="385157" cy="482724"/>
          </a:xfrm>
          <a:prstGeom prst="bentArrow">
            <a:avLst/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FBED2623-2F39-4CC7-8D68-B838C02D0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358"/>
            <a:ext cx="9905998" cy="1011292"/>
          </a:xfrm>
        </p:spPr>
        <p:txBody>
          <a:bodyPr/>
          <a:lstStyle/>
          <a:p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IPF PROCESS</a:t>
            </a: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826DEF9E-5E4F-4EE8-A82B-B262E7F1F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5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98" grpId="0"/>
      <p:bldP spid="99" grpId="0"/>
      <p:bldP spid="100" grpId="0"/>
      <p:bldP spid="101" grpId="0"/>
      <p:bldP spid="102" grpId="0" animBg="1"/>
      <p:bldP spid="103" grpId="0"/>
      <p:bldP spid="104" grpId="0" animBg="1"/>
      <p:bldP spid="105" grpId="0" animBg="1"/>
      <p:bldP spid="106" grpId="0" animBg="1"/>
      <p:bldP spid="1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>
            <a:extLst>
              <a:ext uri="{FF2B5EF4-FFF2-40B4-BE49-F238E27FC236}">
                <a16:creationId xmlns:a16="http://schemas.microsoft.com/office/drawing/2014/main" id="{182D8D0A-3CF9-47A4-AF1B-07B5ED7E0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32" y="3714911"/>
            <a:ext cx="5068060" cy="257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54DDA6D3-0FEB-4444-A41A-9A50E1FF6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967" y="3713648"/>
            <a:ext cx="5062634" cy="257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CA1090B0-A054-4264-81F0-2197068D6AF7}"/>
              </a:ext>
            </a:extLst>
          </p:cNvPr>
          <p:cNvSpPr/>
          <p:nvPr/>
        </p:nvSpPr>
        <p:spPr>
          <a:xfrm>
            <a:off x="950632" y="1261237"/>
            <a:ext cx="5068060" cy="243712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8C028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Social-Environmental Indicator (SEI)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8C028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(example)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671513" lvl="1" indent="-214313" defTabSz="457200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Beneficiaries*</a:t>
            </a:r>
          </a:p>
          <a:p>
            <a:pPr marL="671513" lvl="1" indent="-214313" defTabSz="457200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Affected population*</a:t>
            </a:r>
          </a:p>
          <a:p>
            <a:pPr marL="671513" lvl="1" indent="-214313" defTabSz="457200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Environmental effects*</a:t>
            </a:r>
          </a:p>
          <a:p>
            <a:pPr marL="671513" lvl="1" indent="-214313" defTabSz="457200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Poverty levels*</a:t>
            </a: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4F7ECC21-BE3E-4DD2-A61B-32CB1A9A5E34}"/>
              </a:ext>
            </a:extLst>
          </p:cNvPr>
          <p:cNvSpPr/>
          <p:nvPr/>
        </p:nvSpPr>
        <p:spPr>
          <a:xfrm>
            <a:off x="6181967" y="1261237"/>
            <a:ext cx="5062633" cy="243712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8C028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Financial-Economic Indicator (FEI)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8C028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(example)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671513" lvl="1" indent="-214313" defTabSz="457200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Benefit-cost ratio*</a:t>
            </a:r>
          </a:p>
          <a:p>
            <a:pPr marL="671513" lvl="1" indent="-214313" defTabSz="457200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Multiplier effects*</a:t>
            </a:r>
          </a:p>
          <a:p>
            <a:pPr marL="671513" lvl="1" indent="-214313" defTabSz="457200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Externalities*</a:t>
            </a:r>
          </a:p>
          <a:p>
            <a:pPr marL="671513" lvl="1" indent="-214313" defTabSz="457200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Implementation risks*</a:t>
            </a: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3F2C7C-0317-4E23-92DD-9C7AFE95AAB7}"/>
              </a:ext>
            </a:extLst>
          </p:cNvPr>
          <p:cNvSpPr txBox="1"/>
          <p:nvPr/>
        </p:nvSpPr>
        <p:spPr>
          <a:xfrm>
            <a:off x="4471185" y="5961634"/>
            <a:ext cx="145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00" dirty="0">
                <a:solidFill>
                  <a:prstClr val="white"/>
                </a:solidFill>
                <a:latin typeface="Segoe UI Light" panose="020B0502040204020203" pitchFamily="34" charset="0"/>
                <a:cs typeface="Calibri Light"/>
              </a:rPr>
              <a:t>Fundable projects given the budget constraint</a:t>
            </a:r>
          </a:p>
        </p:txBody>
      </p:sp>
      <p:cxnSp>
        <p:nvCxnSpPr>
          <p:cNvPr id="20" name="Straight Connector 7">
            <a:extLst>
              <a:ext uri="{FF2B5EF4-FFF2-40B4-BE49-F238E27FC236}">
                <a16:creationId xmlns:a16="http://schemas.microsoft.com/office/drawing/2014/main" id="{1C243C0B-E928-4BBF-AA7A-1D937F053BA8}"/>
              </a:ext>
            </a:extLst>
          </p:cNvPr>
          <p:cNvCxnSpPr/>
          <p:nvPr/>
        </p:nvCxnSpPr>
        <p:spPr>
          <a:xfrm>
            <a:off x="4472222" y="4032492"/>
            <a:ext cx="0" cy="210312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tailEnd type="oval"/>
          </a:ln>
          <a:effectLst/>
        </p:spPr>
      </p:cxnSp>
      <p:cxnSp>
        <p:nvCxnSpPr>
          <p:cNvPr id="21" name="Straight Connector 7">
            <a:extLst>
              <a:ext uri="{FF2B5EF4-FFF2-40B4-BE49-F238E27FC236}">
                <a16:creationId xmlns:a16="http://schemas.microsoft.com/office/drawing/2014/main" id="{51935A42-541A-4CB2-A6DB-D91D31E703E3}"/>
              </a:ext>
            </a:extLst>
          </p:cNvPr>
          <p:cNvCxnSpPr/>
          <p:nvPr/>
        </p:nvCxnSpPr>
        <p:spPr>
          <a:xfrm>
            <a:off x="9705723" y="4032492"/>
            <a:ext cx="0" cy="210312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tailEnd type="oval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2E5476D-1517-40DD-81F4-4A83FD27CF3A}"/>
              </a:ext>
            </a:extLst>
          </p:cNvPr>
          <p:cNvSpPr txBox="1"/>
          <p:nvPr/>
        </p:nvSpPr>
        <p:spPr>
          <a:xfrm>
            <a:off x="9684145" y="596163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00" dirty="0">
                <a:solidFill>
                  <a:prstClr val="white"/>
                </a:solidFill>
                <a:latin typeface="Segoe UI Light" panose="020B0502040204020203" pitchFamily="34" charset="0"/>
                <a:cs typeface="Calibri Light"/>
              </a:rPr>
              <a:t>Fundable projects given the budget constraint</a:t>
            </a:r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49292BCA-1F10-4314-B1A5-D5B09964B1E2}"/>
              </a:ext>
            </a:extLst>
          </p:cNvPr>
          <p:cNvSpPr txBox="1">
            <a:spLocks/>
          </p:cNvSpPr>
          <p:nvPr/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94443F24-99A3-F443-A1BE-C1918B5F33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2C89A3A-2AF2-44D5-A429-B3BE52AD6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358"/>
            <a:ext cx="9905998" cy="1011292"/>
          </a:xfrm>
        </p:spPr>
        <p:txBody>
          <a:bodyPr/>
          <a:lstStyle/>
          <a:p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Two-dimensional structure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1264B13C-7E1D-4825-96FE-16A02D5EC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27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Chart 33"/>
          <p:cNvGraphicFramePr>
            <a:graphicFrameLocks/>
          </p:cNvGraphicFramePr>
          <p:nvPr>
            <p:extLst/>
          </p:nvPr>
        </p:nvGraphicFramePr>
        <p:xfrm>
          <a:off x="2988732" y="1586540"/>
          <a:ext cx="6599768" cy="429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5" name="Chart 34"/>
          <p:cNvGraphicFramePr>
            <a:graphicFrameLocks/>
          </p:cNvGraphicFramePr>
          <p:nvPr>
            <p:extLst/>
          </p:nvPr>
        </p:nvGraphicFramePr>
        <p:xfrm>
          <a:off x="2988732" y="1586540"/>
          <a:ext cx="6599768" cy="429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Rounded Rectangle 42"/>
          <p:cNvSpPr/>
          <p:nvPr/>
        </p:nvSpPr>
        <p:spPr>
          <a:xfrm>
            <a:off x="7583500" y="1815832"/>
            <a:ext cx="1649406" cy="1893459"/>
          </a:xfrm>
          <a:prstGeom prst="roundRect">
            <a:avLst/>
          </a:prstGeom>
          <a:solidFill>
            <a:srgbClr val="86AA45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Light" panose="020B0502040204020203" pitchFamily="34" charset="0"/>
            </a:endParaRPr>
          </a:p>
        </p:txBody>
      </p:sp>
      <p:sp>
        <p:nvSpPr>
          <p:cNvPr id="37" name="Rounded Rectangle 43"/>
          <p:cNvSpPr/>
          <p:nvPr/>
        </p:nvSpPr>
        <p:spPr>
          <a:xfrm>
            <a:off x="3480628" y="1815832"/>
            <a:ext cx="4066285" cy="1884038"/>
          </a:xfrm>
          <a:prstGeom prst="roundRect">
            <a:avLst/>
          </a:prstGeom>
          <a:solidFill>
            <a:srgbClr val="F8C028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Light" panose="020B0502040204020203" pitchFamily="34" charset="0"/>
            </a:endParaRPr>
          </a:p>
        </p:txBody>
      </p:sp>
      <p:sp>
        <p:nvSpPr>
          <p:cNvPr id="38" name="Rounded Rectangle 44"/>
          <p:cNvSpPr/>
          <p:nvPr/>
        </p:nvSpPr>
        <p:spPr>
          <a:xfrm>
            <a:off x="3475805" y="3686098"/>
            <a:ext cx="4080936" cy="1767956"/>
          </a:xfrm>
          <a:prstGeom prst="roundRect">
            <a:avLst/>
          </a:prstGeom>
          <a:solidFill>
            <a:srgbClr val="C0504D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Light" panose="020B0502040204020203" pitchFamily="34" charset="0"/>
            </a:endParaRPr>
          </a:p>
        </p:txBody>
      </p:sp>
      <p:sp>
        <p:nvSpPr>
          <p:cNvPr id="39" name="Rounded Rectangle 45"/>
          <p:cNvSpPr/>
          <p:nvPr/>
        </p:nvSpPr>
        <p:spPr>
          <a:xfrm>
            <a:off x="7566568" y="3715382"/>
            <a:ext cx="1666338" cy="1738672"/>
          </a:xfrm>
          <a:prstGeom prst="roundRect">
            <a:avLst/>
          </a:prstGeom>
          <a:solidFill>
            <a:srgbClr val="F8C028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Light" panose="020B05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22717" y="443192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Calibri Light"/>
              </a:rPr>
              <a:t>Lower Priority Projects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92491" y="2415852"/>
            <a:ext cx="1570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Calibri Light"/>
              </a:rPr>
              <a:t>High Priority Projects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651340" y="2937071"/>
            <a:ext cx="16430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 Light" panose="020B0502040204020203" pitchFamily="34" charset="0"/>
                <a:cs typeface="Calibri Light"/>
              </a:rPr>
              <a:t>Fundable projects given budget constraint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587498" y="3377331"/>
            <a:ext cx="7852835" cy="333816"/>
            <a:chOff x="330200" y="2866807"/>
            <a:chExt cx="7594600" cy="684431"/>
          </a:xfrm>
        </p:grpSpPr>
        <p:cxnSp>
          <p:nvCxnSpPr>
            <p:cNvPr id="44" name="Straight Connector 7"/>
            <p:cNvCxnSpPr/>
            <p:nvPr/>
          </p:nvCxnSpPr>
          <p:spPr>
            <a:xfrm flipV="1">
              <a:off x="330200" y="2866807"/>
              <a:ext cx="0" cy="646332"/>
            </a:xfrm>
            <a:prstGeom prst="straightConnector1">
              <a:avLst/>
            </a:prstGeom>
            <a:ln w="25400" cap="flat" cmpd="sng">
              <a:solidFill>
                <a:srgbClr val="FF0000"/>
              </a:solidFill>
              <a:prstDash val="sys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7"/>
            <p:cNvCxnSpPr/>
            <p:nvPr/>
          </p:nvCxnSpPr>
          <p:spPr>
            <a:xfrm flipH="1" flipV="1">
              <a:off x="330200" y="3513139"/>
              <a:ext cx="7569200" cy="38099"/>
            </a:xfrm>
            <a:prstGeom prst="straightConnector1">
              <a:avLst/>
            </a:prstGeom>
            <a:ln w="25400" cmpd="sng">
              <a:solidFill>
                <a:srgbClr val="FF0000"/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7"/>
            <p:cNvCxnSpPr/>
            <p:nvPr/>
          </p:nvCxnSpPr>
          <p:spPr>
            <a:xfrm flipV="1">
              <a:off x="7924800" y="2971800"/>
              <a:ext cx="0" cy="541338"/>
            </a:xfrm>
            <a:prstGeom prst="straightConnector1">
              <a:avLst/>
            </a:prstGeom>
            <a:ln w="25400" cap="flat" cmpd="sng">
              <a:solidFill>
                <a:srgbClr val="FF0000"/>
              </a:solidFill>
              <a:prstDash val="sys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7523349" y="4105962"/>
            <a:ext cx="1760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Calibri Light"/>
              </a:rPr>
              <a:t>Financial-Economic Priority Projects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575643" y="2562314"/>
            <a:ext cx="3786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Calibri Light"/>
              </a:rPr>
              <a:t>Social-Environmental Priority Projects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05110" y="365241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 Light" panose="020B0502040204020203" pitchFamily="34" charset="0"/>
              </a:rPr>
              <a:t>SEI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086546" y="562937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 Light" panose="020B0502040204020203" pitchFamily="34" charset="0"/>
              </a:rPr>
              <a:t>FEI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7556740" y="1586540"/>
            <a:ext cx="232291" cy="4684141"/>
            <a:chOff x="6163965" y="1524000"/>
            <a:chExt cx="474365" cy="5003800"/>
          </a:xfrm>
        </p:grpSpPr>
        <p:cxnSp>
          <p:nvCxnSpPr>
            <p:cNvPr id="53" name="Straight Connector 7"/>
            <p:cNvCxnSpPr/>
            <p:nvPr/>
          </p:nvCxnSpPr>
          <p:spPr>
            <a:xfrm>
              <a:off x="6163965" y="6521450"/>
              <a:ext cx="474365" cy="0"/>
            </a:xfrm>
            <a:prstGeom prst="straightConnector1">
              <a:avLst/>
            </a:prstGeom>
            <a:ln w="25400" cap="flat" cmpd="sng">
              <a:solidFill>
                <a:srgbClr val="FF0000"/>
              </a:solidFill>
              <a:prstDash val="sys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7"/>
            <p:cNvCxnSpPr/>
            <p:nvPr/>
          </p:nvCxnSpPr>
          <p:spPr>
            <a:xfrm>
              <a:off x="6163965" y="1536700"/>
              <a:ext cx="474365" cy="0"/>
            </a:xfrm>
            <a:prstGeom prst="straightConnector1">
              <a:avLst/>
            </a:prstGeom>
            <a:ln w="25400" cap="flat" cmpd="sng">
              <a:solidFill>
                <a:srgbClr val="FF0000"/>
              </a:solidFill>
              <a:prstDash val="sys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7"/>
            <p:cNvCxnSpPr/>
            <p:nvPr/>
          </p:nvCxnSpPr>
          <p:spPr>
            <a:xfrm>
              <a:off x="6163965" y="1524000"/>
              <a:ext cx="0" cy="5003800"/>
            </a:xfrm>
            <a:prstGeom prst="straightConnector1">
              <a:avLst/>
            </a:prstGeom>
            <a:ln w="25400" cmpd="sng">
              <a:solidFill>
                <a:srgbClr val="FF0000"/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7619758" y="5681267"/>
            <a:ext cx="20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 Light" panose="020B0502040204020203" pitchFamily="34" charset="0"/>
                <a:cs typeface="Calibri Light"/>
              </a:rPr>
              <a:t>Fundable projects given budget constraint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5119634-A74D-431B-B156-B152520A683F}"/>
              </a:ext>
            </a:extLst>
          </p:cNvPr>
          <p:cNvSpPr txBox="1">
            <a:spLocks/>
          </p:cNvSpPr>
          <p:nvPr/>
        </p:nvSpPr>
        <p:spPr>
          <a:xfrm>
            <a:off x="1141413" y="-1358"/>
            <a:ext cx="9905998" cy="1011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project prioritization matrix</a:t>
            </a: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69207E0A-95E4-487A-B6F3-145E29B008F4}"/>
              </a:ext>
            </a:extLst>
          </p:cNvPr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443F24-99A3-F443-A1BE-C1918B5F335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5" grpId="0">
        <p:bldAsOne/>
      </p:bldGraphic>
      <p:bldP spid="36" grpId="0" animBg="1"/>
      <p:bldP spid="37" grpId="0" animBg="1"/>
      <p:bldP spid="37" grpId="1" animBg="1"/>
      <p:bldP spid="38" grpId="0" animBg="1"/>
      <p:bldP spid="39" grpId="0" animBg="1"/>
      <p:bldP spid="39" grpId="1" animBg="1"/>
      <p:bldP spid="40" grpId="0"/>
      <p:bldP spid="41" grpId="0"/>
      <p:bldP spid="42" grpId="0"/>
      <p:bldP spid="47" grpId="0"/>
      <p:bldP spid="48" grpId="0"/>
      <p:bldP spid="49" grpId="0"/>
      <p:bldP spid="50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13AAD9E6-F830-434D-A869-5AC62114A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074" y="1204684"/>
            <a:ext cx="4014890" cy="4448632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08C52-0A35-4EE7-9C77-915851A60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144" y="2249487"/>
            <a:ext cx="5428488" cy="39650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User-friendly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Easy to input data and to use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Flexible criteria adjustment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multiple scenarios depending on policy objectives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B1579B-D28A-4F05-B30F-DF5E80CF0230}"/>
              </a:ext>
            </a:extLst>
          </p:cNvPr>
          <p:cNvSpPr txBox="1">
            <a:spLocks/>
          </p:cNvSpPr>
          <p:nvPr/>
        </p:nvSpPr>
        <p:spPr>
          <a:xfrm>
            <a:off x="1141413" y="-1358"/>
            <a:ext cx="9905998" cy="1011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IPF excel Add-in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9900EA9-B771-4E71-B586-8B7FE01D7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688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1612</TotalTime>
  <Words>1491</Words>
  <Application>Microsoft Office PowerPoint</Application>
  <PresentationFormat>Widescreen</PresentationFormat>
  <Paragraphs>414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MS PGothic</vt:lpstr>
      <vt:lpstr>SimSun</vt:lpstr>
      <vt:lpstr>Arial</vt:lpstr>
      <vt:lpstr>Calibri</vt:lpstr>
      <vt:lpstr>Calibri Light</vt:lpstr>
      <vt:lpstr>Courier New</vt:lpstr>
      <vt:lpstr>Segoe UI Light</vt:lpstr>
      <vt:lpstr>Segoe UI Symbol</vt:lpstr>
      <vt:lpstr>Times New Roman</vt:lpstr>
      <vt:lpstr>Trebuchet MS</vt:lpstr>
      <vt:lpstr>Tw Cen MT</vt:lpstr>
      <vt:lpstr>Wingdings</vt:lpstr>
      <vt:lpstr>Circuit</vt:lpstr>
      <vt:lpstr>Infrastructure Prioritization Framework: A tool to support the infrastructure planning process</vt:lpstr>
      <vt:lpstr>INFRASTRUCTURE PRIORITIZATION CHALLENGE (1/1)</vt:lpstr>
      <vt:lpstr>INFRASTRUCTURE PRIORITIZATION CHALLENGE (1/2)</vt:lpstr>
      <vt:lpstr>INFRASTRUCTURE PRIORITIZATION framework</vt:lpstr>
      <vt:lpstr>IPF as a stepping stone</vt:lpstr>
      <vt:lpstr>THE IPF PROCESS</vt:lpstr>
      <vt:lpstr>Two-dimensional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Improving data Collection: template for Investment proposals In Indonesia</vt:lpstr>
      <vt:lpstr>IPF DATA REQUIREMENTS:  example of water sector in Sri LANKA </vt:lpstr>
      <vt:lpstr>IPF as a tool for Improving data collection and management</vt:lpstr>
      <vt:lpstr>Questions and discussion</vt:lpstr>
      <vt:lpstr>KEY LESSONS From Previous Pilots</vt:lpstr>
      <vt:lpstr>Integration with the infrastructure planning framework –The case of InDonesia</vt:lpstr>
      <vt:lpstr>Policy Priorities and Managing biases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Aditi Raina</dc:creator>
  <cp:lastModifiedBy>Darwin Marcelo</cp:lastModifiedBy>
  <cp:revision>204</cp:revision>
  <dcterms:created xsi:type="dcterms:W3CDTF">2018-03-06T02:52:22Z</dcterms:created>
  <dcterms:modified xsi:type="dcterms:W3CDTF">2019-01-30T07:37:33Z</dcterms:modified>
</cp:coreProperties>
</file>