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
  </p:notesMasterIdLst>
  <p:handoutMasterIdLst>
    <p:handoutMasterId r:id="rId16"/>
  </p:handoutMasterIdLst>
  <p:sldIdLst>
    <p:sldId id="256" r:id="rId2"/>
    <p:sldId id="302" r:id="rId3"/>
    <p:sldId id="309" r:id="rId4"/>
    <p:sldId id="329" r:id="rId5"/>
    <p:sldId id="326" r:id="rId6"/>
    <p:sldId id="325" r:id="rId7"/>
    <p:sldId id="321" r:id="rId8"/>
    <p:sldId id="324" r:id="rId9"/>
    <p:sldId id="328" r:id="rId10"/>
    <p:sldId id="314" r:id="rId11"/>
    <p:sldId id="316" r:id="rId12"/>
    <p:sldId id="317" r:id="rId13"/>
    <p:sldId id="327" r:id="rId14"/>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30" autoAdjust="0"/>
  </p:normalViewPr>
  <p:slideViewPr>
    <p:cSldViewPr snapToGrid="0">
      <p:cViewPr varScale="1">
        <p:scale>
          <a:sx n="60" d="100"/>
          <a:sy n="60" d="100"/>
        </p:scale>
        <p:origin x="2130" y="66"/>
      </p:cViewPr>
      <p:guideLst/>
    </p:cSldViewPr>
  </p:slideViewPr>
  <p:notesTextViewPr>
    <p:cViewPr>
      <p:scale>
        <a:sx n="1" d="1"/>
        <a:sy n="1" d="1"/>
      </p:scale>
      <p:origin x="0" y="0"/>
    </p:cViewPr>
  </p:notesText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ain.oecd.org\sdataGOV\Data\PUM\Bmd\BUD\PPPs\Infra%20Gov%20Index\Chart%20in%20Microsoft%20Wor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1">
                <a:lumMod val="40000"/>
                <a:lumOff val="60000"/>
              </a:schemeClr>
            </a:solidFill>
            <a:ln>
              <a:solidFill>
                <a:schemeClr val="tx1"/>
              </a:solidFill>
            </a:ln>
          </c:spPr>
          <c:explosion val="2"/>
          <c:dPt>
            <c:idx val="0"/>
            <c:bubble3D val="0"/>
            <c:spPr>
              <a:solidFill>
                <a:schemeClr val="accent3">
                  <a:lumMod val="75000"/>
                </a:schemeClr>
              </a:solidFill>
              <a:ln>
                <a:solidFill>
                  <a:schemeClr val="tx1"/>
                </a:solidFill>
              </a:ln>
            </c:spPr>
            <c:extLst>
              <c:ext xmlns:c16="http://schemas.microsoft.com/office/drawing/2014/chart" uri="{C3380CC4-5D6E-409C-BE32-E72D297353CC}">
                <c16:uniqueId val="{00000001-1CA0-4A7F-9FF8-F583BA7256EB}"/>
              </c:ext>
            </c:extLst>
          </c:dPt>
          <c:dPt>
            <c:idx val="1"/>
            <c:bubble3D val="0"/>
            <c:spPr>
              <a:solidFill>
                <a:schemeClr val="bg2">
                  <a:lumMod val="50000"/>
                </a:schemeClr>
              </a:solidFill>
              <a:ln>
                <a:solidFill>
                  <a:schemeClr val="tx1"/>
                </a:solidFill>
              </a:ln>
            </c:spPr>
            <c:extLst>
              <c:ext xmlns:c16="http://schemas.microsoft.com/office/drawing/2014/chart" uri="{C3380CC4-5D6E-409C-BE32-E72D297353CC}">
                <c16:uniqueId val="{00000003-1CA0-4A7F-9FF8-F583BA7256EB}"/>
              </c:ext>
            </c:extLst>
          </c:dPt>
          <c:dPt>
            <c:idx val="2"/>
            <c:bubble3D val="0"/>
            <c:spPr>
              <a:solidFill>
                <a:srgbClr val="D9D9D9"/>
              </a:solidFill>
              <a:ln>
                <a:solidFill>
                  <a:schemeClr val="tx1"/>
                </a:solidFill>
              </a:ln>
            </c:spPr>
            <c:extLst>
              <c:ext xmlns:c16="http://schemas.microsoft.com/office/drawing/2014/chart" uri="{C3380CC4-5D6E-409C-BE32-E72D297353CC}">
                <c16:uniqueId val="{00000005-1CA0-4A7F-9FF8-F583BA7256EB}"/>
              </c:ext>
            </c:extLst>
          </c:dPt>
          <c:dPt>
            <c:idx val="3"/>
            <c:bubble3D val="0"/>
            <c:spPr>
              <a:solidFill>
                <a:schemeClr val="bg2">
                  <a:lumMod val="90000"/>
                </a:schemeClr>
              </a:solidFill>
              <a:ln>
                <a:solidFill>
                  <a:schemeClr val="tx1"/>
                </a:solidFill>
              </a:ln>
            </c:spPr>
            <c:extLst>
              <c:ext xmlns:c16="http://schemas.microsoft.com/office/drawing/2014/chart" uri="{C3380CC4-5D6E-409C-BE32-E72D297353CC}">
                <c16:uniqueId val="{00000007-1CA0-4A7F-9FF8-F583BA7256EB}"/>
              </c:ext>
            </c:extLst>
          </c:dPt>
          <c:dPt>
            <c:idx val="4"/>
            <c:bubble3D val="0"/>
            <c:spPr>
              <a:solidFill>
                <a:schemeClr val="bg2">
                  <a:lumMod val="90000"/>
                </a:schemeClr>
              </a:solidFill>
              <a:ln>
                <a:solidFill>
                  <a:schemeClr val="tx1"/>
                </a:solidFill>
              </a:ln>
            </c:spPr>
            <c:extLst>
              <c:ext xmlns:c16="http://schemas.microsoft.com/office/drawing/2014/chart" uri="{C3380CC4-5D6E-409C-BE32-E72D297353CC}">
                <c16:uniqueId val="{00000009-1CA0-4A7F-9FF8-F583BA7256EB}"/>
              </c:ext>
            </c:extLst>
          </c:dPt>
          <c:dPt>
            <c:idx val="5"/>
            <c:bubble3D val="0"/>
            <c:spPr>
              <a:solidFill>
                <a:schemeClr val="bg2">
                  <a:lumMod val="90000"/>
                </a:schemeClr>
              </a:solidFill>
              <a:ln>
                <a:solidFill>
                  <a:schemeClr val="tx1"/>
                </a:solidFill>
              </a:ln>
            </c:spPr>
            <c:extLst>
              <c:ext xmlns:c16="http://schemas.microsoft.com/office/drawing/2014/chart" uri="{C3380CC4-5D6E-409C-BE32-E72D297353CC}">
                <c16:uniqueId val="{0000000B-1CA0-4A7F-9FF8-F583BA7256EB}"/>
              </c:ext>
            </c:extLst>
          </c:dPt>
          <c:dPt>
            <c:idx val="6"/>
            <c:bubble3D val="0"/>
            <c:spPr>
              <a:solidFill>
                <a:schemeClr val="bg2">
                  <a:lumMod val="90000"/>
                </a:schemeClr>
              </a:solidFill>
              <a:ln>
                <a:solidFill>
                  <a:schemeClr val="tx1"/>
                </a:solidFill>
              </a:ln>
            </c:spPr>
            <c:extLst>
              <c:ext xmlns:c16="http://schemas.microsoft.com/office/drawing/2014/chart" uri="{C3380CC4-5D6E-409C-BE32-E72D297353CC}">
                <c16:uniqueId val="{0000000D-1CA0-4A7F-9FF8-F583BA7256EB}"/>
              </c:ext>
            </c:extLst>
          </c:dPt>
          <c:dPt>
            <c:idx val="7"/>
            <c:bubble3D val="0"/>
            <c:spPr>
              <a:solidFill>
                <a:schemeClr val="bg2">
                  <a:lumMod val="90000"/>
                </a:schemeClr>
              </a:solidFill>
              <a:ln>
                <a:solidFill>
                  <a:schemeClr val="tx1"/>
                </a:solidFill>
              </a:ln>
            </c:spPr>
            <c:extLst>
              <c:ext xmlns:c16="http://schemas.microsoft.com/office/drawing/2014/chart" uri="{C3380CC4-5D6E-409C-BE32-E72D297353CC}">
                <c16:uniqueId val="{0000000F-1CA0-4A7F-9FF8-F583BA7256EB}"/>
              </c:ext>
            </c:extLst>
          </c:dPt>
          <c:dPt>
            <c:idx val="8"/>
            <c:bubble3D val="0"/>
            <c:spPr>
              <a:solidFill>
                <a:schemeClr val="bg2">
                  <a:lumMod val="90000"/>
                </a:schemeClr>
              </a:solidFill>
              <a:ln>
                <a:solidFill>
                  <a:schemeClr val="tx1"/>
                </a:solidFill>
              </a:ln>
            </c:spPr>
            <c:extLst>
              <c:ext xmlns:c16="http://schemas.microsoft.com/office/drawing/2014/chart" uri="{C3380CC4-5D6E-409C-BE32-E72D297353CC}">
                <c16:uniqueId val="{00000011-1CA0-4A7F-9FF8-F583BA7256EB}"/>
              </c:ext>
            </c:extLst>
          </c:dPt>
          <c:dPt>
            <c:idx val="9"/>
            <c:bubble3D val="0"/>
            <c:spPr>
              <a:solidFill>
                <a:schemeClr val="bg2">
                  <a:lumMod val="90000"/>
                </a:schemeClr>
              </a:solidFill>
              <a:ln>
                <a:solidFill>
                  <a:schemeClr val="tx1"/>
                </a:solidFill>
              </a:ln>
            </c:spPr>
            <c:extLst>
              <c:ext xmlns:c16="http://schemas.microsoft.com/office/drawing/2014/chart" uri="{C3380CC4-5D6E-409C-BE32-E72D297353CC}">
                <c16:uniqueId val="{00000013-1CA0-4A7F-9FF8-F583BA7256EB}"/>
              </c:ext>
            </c:extLst>
          </c:dPt>
          <c:dPt>
            <c:idx val="10"/>
            <c:bubble3D val="0"/>
            <c:spPr>
              <a:solidFill>
                <a:schemeClr val="bg2">
                  <a:lumMod val="90000"/>
                </a:schemeClr>
              </a:solidFill>
              <a:ln>
                <a:solidFill>
                  <a:schemeClr val="tx1"/>
                </a:solidFill>
              </a:ln>
            </c:spPr>
            <c:extLst>
              <c:ext xmlns:c16="http://schemas.microsoft.com/office/drawing/2014/chart" uri="{C3380CC4-5D6E-409C-BE32-E72D297353CC}">
                <c16:uniqueId val="{00000015-1CA0-4A7F-9FF8-F583BA7256EB}"/>
              </c:ext>
            </c:extLst>
          </c:dPt>
          <c:dPt>
            <c:idx val="11"/>
            <c:bubble3D val="0"/>
            <c:spPr>
              <a:solidFill>
                <a:schemeClr val="bg2">
                  <a:lumMod val="90000"/>
                </a:schemeClr>
              </a:solidFill>
              <a:ln>
                <a:solidFill>
                  <a:schemeClr val="tx1"/>
                </a:solidFill>
              </a:ln>
            </c:spPr>
            <c:extLst>
              <c:ext xmlns:c16="http://schemas.microsoft.com/office/drawing/2014/chart" uri="{C3380CC4-5D6E-409C-BE32-E72D297353CC}">
                <c16:uniqueId val="{00000017-1CA0-4A7F-9FF8-F583BA7256EB}"/>
              </c:ext>
            </c:extLst>
          </c:dPt>
          <c:dPt>
            <c:idx val="12"/>
            <c:bubble3D val="0"/>
            <c:extLst>
              <c:ext xmlns:c16="http://schemas.microsoft.com/office/drawing/2014/chart" uri="{C3380CC4-5D6E-409C-BE32-E72D297353CC}">
                <c16:uniqueId val="{00000018-1CA0-4A7F-9FF8-F583BA7256EB}"/>
              </c:ext>
            </c:extLst>
          </c:dPt>
          <c:dPt>
            <c:idx val="13"/>
            <c:bubble3D val="0"/>
            <c:extLst>
              <c:ext xmlns:c16="http://schemas.microsoft.com/office/drawing/2014/chart" uri="{C3380CC4-5D6E-409C-BE32-E72D297353CC}">
                <c16:uniqueId val="{00000019-1CA0-4A7F-9FF8-F583BA7256EB}"/>
              </c:ext>
            </c:extLst>
          </c:dPt>
          <c:dPt>
            <c:idx val="14"/>
            <c:bubble3D val="0"/>
            <c:extLst>
              <c:ext xmlns:c16="http://schemas.microsoft.com/office/drawing/2014/chart" uri="{C3380CC4-5D6E-409C-BE32-E72D297353CC}">
                <c16:uniqueId val="{0000001A-1CA0-4A7F-9FF8-F583BA7256EB}"/>
              </c:ext>
            </c:extLst>
          </c:dPt>
          <c:dPt>
            <c:idx val="15"/>
            <c:bubble3D val="0"/>
            <c:extLst>
              <c:ext xmlns:c16="http://schemas.microsoft.com/office/drawing/2014/chart" uri="{C3380CC4-5D6E-409C-BE32-E72D297353CC}">
                <c16:uniqueId val="{0000001B-1CA0-4A7F-9FF8-F583BA7256EB}"/>
              </c:ext>
            </c:extLst>
          </c:dPt>
          <c:dPt>
            <c:idx val="16"/>
            <c:bubble3D val="0"/>
            <c:extLst>
              <c:ext xmlns:c16="http://schemas.microsoft.com/office/drawing/2014/chart" uri="{C3380CC4-5D6E-409C-BE32-E72D297353CC}">
                <c16:uniqueId val="{0000001C-1CA0-4A7F-9FF8-F583BA7256EB}"/>
              </c:ext>
            </c:extLst>
          </c:dPt>
          <c:dPt>
            <c:idx val="17"/>
            <c:bubble3D val="0"/>
            <c:extLst>
              <c:ext xmlns:c16="http://schemas.microsoft.com/office/drawing/2014/chart" uri="{C3380CC4-5D6E-409C-BE32-E72D297353CC}">
                <c16:uniqueId val="{0000001D-1CA0-4A7F-9FF8-F583BA7256EB}"/>
              </c:ext>
            </c:extLst>
          </c:dPt>
          <c:dLbls>
            <c:dLbl>
              <c:idx val="0"/>
              <c:spPr>
                <a:noFill/>
                <a:ln>
                  <a:noFill/>
                </a:ln>
                <a:effectLst/>
              </c:spPr>
              <c:txPr>
                <a:bodyPr/>
                <a:lstStyle/>
                <a:p>
                  <a:pPr>
                    <a:defRPr/>
                  </a:pPr>
                  <a:endParaRPr lang="en-US"/>
                </a:p>
              </c:txPr>
              <c:showLegendKey val="0"/>
              <c:showVal val="0"/>
              <c:showCatName val="1"/>
              <c:showSerName val="0"/>
              <c:showPercent val="0"/>
              <c:showBubbleSize val="0"/>
              <c:extLst>
                <c:ext xmlns:c16="http://schemas.microsoft.com/office/drawing/2014/chart" uri="{C3380CC4-5D6E-409C-BE32-E72D297353CC}">
                  <c16:uniqueId val="{00000001-1CA0-4A7F-9FF8-F583BA7256EB}"/>
                </c:ext>
              </c:extLst>
            </c:dLbl>
            <c:dLbl>
              <c:idx val="1"/>
              <c:spPr>
                <a:noFill/>
                <a:ln>
                  <a:noFill/>
                </a:ln>
                <a:effectLst/>
              </c:spPr>
              <c:txPr>
                <a:bodyPr/>
                <a:lstStyle/>
                <a:p>
                  <a:pPr>
                    <a:defRPr/>
                  </a:pPr>
                  <a:endParaRPr lang="en-US"/>
                </a:p>
              </c:txPr>
              <c:showLegendKey val="0"/>
              <c:showVal val="0"/>
              <c:showCatName val="1"/>
              <c:showSerName val="0"/>
              <c:showPercent val="0"/>
              <c:showBubbleSize val="0"/>
              <c:extLst>
                <c:ext xmlns:c16="http://schemas.microsoft.com/office/drawing/2014/chart" uri="{C3380CC4-5D6E-409C-BE32-E72D297353CC}">
                  <c16:uniqueId val="{00000003-1CA0-4A7F-9FF8-F583BA7256EB}"/>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'Fig 8.3 Infrastructure Plan (2'!$C$39:$C$65</c:f>
              <c:strCache>
                <c:ptCount val="26"/>
                <c:pt idx="0">
                  <c:v>EST</c:v>
                </c:pt>
                <c:pt idx="1">
                  <c:v>SWE</c:v>
                </c:pt>
                <c:pt idx="2">
                  <c:v>AUS</c:v>
                </c:pt>
                <c:pt idx="3">
                  <c:v>CHE</c:v>
                </c:pt>
                <c:pt idx="4">
                  <c:v>CHL</c:v>
                </c:pt>
                <c:pt idx="5">
                  <c:v>DEU</c:v>
                </c:pt>
                <c:pt idx="6">
                  <c:v>DNK</c:v>
                </c:pt>
                <c:pt idx="7">
                  <c:v>NOR</c:v>
                </c:pt>
                <c:pt idx="8">
                  <c:v>SVN</c:v>
                </c:pt>
                <c:pt idx="9">
                  <c:v>ITA</c:v>
                </c:pt>
                <c:pt idx="10">
                  <c:v>NLD</c:v>
                </c:pt>
                <c:pt idx="11">
                  <c:v>NZL</c:v>
                </c:pt>
                <c:pt idx="12">
                  <c:v>LUX</c:v>
                </c:pt>
                <c:pt idx="13">
                  <c:v>CZE</c:v>
                </c:pt>
                <c:pt idx="14">
                  <c:v>FRA</c:v>
                </c:pt>
                <c:pt idx="15">
                  <c:v>HUN</c:v>
                </c:pt>
                <c:pt idx="16">
                  <c:v>ISR</c:v>
                </c:pt>
                <c:pt idx="17">
                  <c:v>SVK</c:v>
                </c:pt>
                <c:pt idx="18">
                  <c:v>AUT</c:v>
                </c:pt>
                <c:pt idx="19">
                  <c:v>ESP</c:v>
                </c:pt>
                <c:pt idx="20">
                  <c:v>GBR</c:v>
                </c:pt>
                <c:pt idx="21">
                  <c:v>GRC</c:v>
                </c:pt>
                <c:pt idx="22">
                  <c:v>IRL</c:v>
                </c:pt>
                <c:pt idx="23">
                  <c:v>MEX</c:v>
                </c:pt>
                <c:pt idx="24">
                  <c:v>PRT</c:v>
                </c:pt>
                <c:pt idx="25">
                  <c:v>TUR</c:v>
                </c:pt>
              </c:strCache>
            </c:strRef>
          </c:cat>
          <c:val>
            <c:numRef>
              <c:f>'Fig 8.3 Infrastructure Plan (2'!$D$39:$D$65</c:f>
              <c:numCache>
                <c:formatCode>General</c:formatCode>
                <c:ptCount val="2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1E-1CA0-4A7F-9FF8-F583BA7256EB}"/>
            </c:ext>
          </c:extLst>
        </c:ser>
        <c:dLbls>
          <c:showLegendKey val="0"/>
          <c:showVal val="0"/>
          <c:showCatName val="1"/>
          <c:showSerName val="0"/>
          <c:showPercent val="0"/>
          <c:showBubbleSize val="0"/>
          <c:showLeaderLines val="1"/>
        </c:dLbls>
        <c:firstSliceAng val="40"/>
      </c:pieChart>
    </c:plotArea>
    <c:plotVisOnly val="1"/>
    <c:dispBlanksAs val="gap"/>
    <c:showDLblsOverMax val="0"/>
  </c:chart>
  <c:spPr>
    <a:solidFill>
      <a:schemeClr val="bg1"/>
    </a:solidFill>
    <a:ln>
      <a:noFill/>
    </a:ln>
  </c:spPr>
  <c:txPr>
    <a:bodyPr/>
    <a:lstStyle/>
    <a:p>
      <a:pPr>
        <a:defRPr sz="1400">
          <a:latin typeface="Arial Narrow" panose="020B060602020203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48865916949394"/>
          <c:y val="7.7914089431330463E-2"/>
          <c:w val="0.61127665520532348"/>
          <c:h val="0.89041459009123058"/>
        </c:manualLayout>
      </c:layout>
      <c:pieChart>
        <c:varyColors val="1"/>
        <c:ser>
          <c:idx val="0"/>
          <c:order val="0"/>
          <c:spPr>
            <a:solidFill>
              <a:schemeClr val="bg1">
                <a:lumMod val="85000"/>
              </a:schemeClr>
            </a:solidFill>
            <a:ln>
              <a:solidFill>
                <a:sysClr val="windowText" lastClr="000000"/>
              </a:solidFill>
            </a:ln>
          </c:spPr>
          <c:dPt>
            <c:idx val="0"/>
            <c:bubble3D val="0"/>
            <c:spPr>
              <a:solidFill>
                <a:srgbClr val="4E81BD"/>
              </a:solidFill>
              <a:ln>
                <a:solidFill>
                  <a:sysClr val="windowText" lastClr="000000"/>
                </a:solidFill>
              </a:ln>
            </c:spPr>
            <c:extLst>
              <c:ext xmlns:c16="http://schemas.microsoft.com/office/drawing/2014/chart" uri="{C3380CC4-5D6E-409C-BE32-E72D297353CC}">
                <c16:uniqueId val="{00000001-DC13-4DAB-BE8D-41DF346EBEEE}"/>
              </c:ext>
            </c:extLst>
          </c:dPt>
          <c:dPt>
            <c:idx val="1"/>
            <c:bubble3D val="0"/>
            <c:spPr>
              <a:solidFill>
                <a:srgbClr val="4E81BD"/>
              </a:solidFill>
              <a:ln>
                <a:solidFill>
                  <a:sysClr val="windowText" lastClr="000000"/>
                </a:solidFill>
              </a:ln>
            </c:spPr>
            <c:extLst>
              <c:ext xmlns:c16="http://schemas.microsoft.com/office/drawing/2014/chart" uri="{C3380CC4-5D6E-409C-BE32-E72D297353CC}">
                <c16:uniqueId val="{00000003-DC13-4DAB-BE8D-41DF346EBEEE}"/>
              </c:ext>
            </c:extLst>
          </c:dPt>
          <c:dPt>
            <c:idx val="2"/>
            <c:bubble3D val="0"/>
            <c:spPr>
              <a:solidFill>
                <a:srgbClr val="4E81BD"/>
              </a:solidFill>
              <a:ln>
                <a:solidFill>
                  <a:sysClr val="windowText" lastClr="000000"/>
                </a:solidFill>
              </a:ln>
            </c:spPr>
            <c:extLst>
              <c:ext xmlns:c16="http://schemas.microsoft.com/office/drawing/2014/chart" uri="{C3380CC4-5D6E-409C-BE32-E72D297353CC}">
                <c16:uniqueId val="{00000005-DC13-4DAB-BE8D-41DF346EBEEE}"/>
              </c:ext>
            </c:extLst>
          </c:dPt>
          <c:dPt>
            <c:idx val="3"/>
            <c:bubble3D val="0"/>
            <c:spPr>
              <a:solidFill>
                <a:srgbClr val="4E81BD"/>
              </a:solidFill>
              <a:ln>
                <a:solidFill>
                  <a:sysClr val="windowText" lastClr="000000"/>
                </a:solidFill>
              </a:ln>
            </c:spPr>
            <c:extLst>
              <c:ext xmlns:c16="http://schemas.microsoft.com/office/drawing/2014/chart" uri="{C3380CC4-5D6E-409C-BE32-E72D297353CC}">
                <c16:uniqueId val="{00000007-DC13-4DAB-BE8D-41DF346EBEEE}"/>
              </c:ext>
            </c:extLst>
          </c:dPt>
          <c:dPt>
            <c:idx val="4"/>
            <c:bubble3D val="0"/>
            <c:spPr>
              <a:solidFill>
                <a:srgbClr val="4E81BD"/>
              </a:solidFill>
              <a:ln>
                <a:solidFill>
                  <a:sysClr val="windowText" lastClr="000000"/>
                </a:solidFill>
              </a:ln>
            </c:spPr>
            <c:extLst>
              <c:ext xmlns:c16="http://schemas.microsoft.com/office/drawing/2014/chart" uri="{C3380CC4-5D6E-409C-BE32-E72D297353CC}">
                <c16:uniqueId val="{00000009-DC13-4DAB-BE8D-41DF346EBEEE}"/>
              </c:ext>
            </c:extLst>
          </c:dPt>
          <c:dPt>
            <c:idx val="5"/>
            <c:bubble3D val="0"/>
            <c:spPr>
              <a:solidFill>
                <a:srgbClr val="4E81BD"/>
              </a:solidFill>
              <a:ln>
                <a:solidFill>
                  <a:sysClr val="windowText" lastClr="000000"/>
                </a:solidFill>
              </a:ln>
            </c:spPr>
            <c:extLst>
              <c:ext xmlns:c16="http://schemas.microsoft.com/office/drawing/2014/chart" uri="{C3380CC4-5D6E-409C-BE32-E72D297353CC}">
                <c16:uniqueId val="{0000000B-DC13-4DAB-BE8D-41DF346EBEEE}"/>
              </c:ext>
            </c:extLst>
          </c:dPt>
          <c:dPt>
            <c:idx val="6"/>
            <c:bubble3D val="0"/>
            <c:spPr>
              <a:solidFill>
                <a:srgbClr val="4E81BD"/>
              </a:solidFill>
              <a:ln>
                <a:solidFill>
                  <a:sysClr val="windowText" lastClr="000000"/>
                </a:solidFill>
              </a:ln>
            </c:spPr>
            <c:extLst>
              <c:ext xmlns:c16="http://schemas.microsoft.com/office/drawing/2014/chart" uri="{C3380CC4-5D6E-409C-BE32-E72D297353CC}">
                <c16:uniqueId val="{0000000D-DC13-4DAB-BE8D-41DF346EBEEE}"/>
              </c:ext>
            </c:extLst>
          </c:dPt>
          <c:dPt>
            <c:idx val="7"/>
            <c:bubble3D val="0"/>
            <c:spPr>
              <a:solidFill>
                <a:srgbClr val="4E81BD"/>
              </a:solidFill>
              <a:ln>
                <a:solidFill>
                  <a:sysClr val="windowText" lastClr="000000"/>
                </a:solidFill>
              </a:ln>
            </c:spPr>
            <c:extLst>
              <c:ext xmlns:c16="http://schemas.microsoft.com/office/drawing/2014/chart" uri="{C3380CC4-5D6E-409C-BE32-E72D297353CC}">
                <c16:uniqueId val="{0000000F-DC13-4DAB-BE8D-41DF346EBEEE}"/>
              </c:ext>
            </c:extLst>
          </c:dPt>
          <c:dPt>
            <c:idx val="8"/>
            <c:bubble3D val="0"/>
            <c:spPr>
              <a:solidFill>
                <a:srgbClr val="4E81BD"/>
              </a:solidFill>
              <a:ln>
                <a:solidFill>
                  <a:sysClr val="windowText" lastClr="000000"/>
                </a:solidFill>
              </a:ln>
            </c:spPr>
            <c:extLst>
              <c:ext xmlns:c16="http://schemas.microsoft.com/office/drawing/2014/chart" uri="{C3380CC4-5D6E-409C-BE32-E72D297353CC}">
                <c16:uniqueId val="{00000011-DC13-4DAB-BE8D-41DF346EBEEE}"/>
              </c:ext>
            </c:extLst>
          </c:dPt>
          <c:dPt>
            <c:idx val="9"/>
            <c:bubble3D val="0"/>
            <c:explosion val="1"/>
            <c:spPr>
              <a:solidFill>
                <a:srgbClr val="4E81BD"/>
              </a:solidFill>
              <a:ln>
                <a:solidFill>
                  <a:sysClr val="windowText" lastClr="000000"/>
                </a:solidFill>
              </a:ln>
            </c:spPr>
            <c:extLst>
              <c:ext xmlns:c16="http://schemas.microsoft.com/office/drawing/2014/chart" uri="{C3380CC4-5D6E-409C-BE32-E72D297353CC}">
                <c16:uniqueId val="{00000013-DC13-4DAB-BE8D-41DF346EBEEE}"/>
              </c:ext>
            </c:extLst>
          </c:dPt>
          <c:dPt>
            <c:idx val="10"/>
            <c:bubble3D val="0"/>
            <c:spPr>
              <a:solidFill>
                <a:srgbClr val="4E81BD"/>
              </a:solidFill>
              <a:ln>
                <a:solidFill>
                  <a:sysClr val="windowText" lastClr="000000"/>
                </a:solidFill>
              </a:ln>
            </c:spPr>
            <c:extLst>
              <c:ext xmlns:c16="http://schemas.microsoft.com/office/drawing/2014/chart" uri="{C3380CC4-5D6E-409C-BE32-E72D297353CC}">
                <c16:uniqueId val="{00000015-DC13-4DAB-BE8D-41DF346EBEEE}"/>
              </c:ext>
            </c:extLst>
          </c:dPt>
          <c:dPt>
            <c:idx val="11"/>
            <c:bubble3D val="0"/>
            <c:spPr>
              <a:solidFill>
                <a:srgbClr val="4E81BD"/>
              </a:solidFill>
              <a:ln>
                <a:solidFill>
                  <a:sysClr val="windowText" lastClr="000000"/>
                </a:solidFill>
              </a:ln>
            </c:spPr>
            <c:extLst>
              <c:ext xmlns:c16="http://schemas.microsoft.com/office/drawing/2014/chart" uri="{C3380CC4-5D6E-409C-BE32-E72D297353CC}">
                <c16:uniqueId val="{00000017-DC13-4DAB-BE8D-41DF346EBEEE}"/>
              </c:ext>
            </c:extLst>
          </c:dPt>
          <c:dPt>
            <c:idx val="12"/>
            <c:bubble3D val="0"/>
            <c:spPr>
              <a:solidFill>
                <a:srgbClr val="4E81BD"/>
              </a:solidFill>
              <a:ln>
                <a:solidFill>
                  <a:sysClr val="windowText" lastClr="000000"/>
                </a:solidFill>
              </a:ln>
            </c:spPr>
            <c:extLst>
              <c:ext xmlns:c16="http://schemas.microsoft.com/office/drawing/2014/chart" uri="{C3380CC4-5D6E-409C-BE32-E72D297353CC}">
                <c16:uniqueId val="{00000019-DC13-4DAB-BE8D-41DF346EBEEE}"/>
              </c:ext>
            </c:extLst>
          </c:dPt>
          <c:dPt>
            <c:idx val="13"/>
            <c:bubble3D val="0"/>
            <c:spPr>
              <a:solidFill>
                <a:srgbClr val="F4FFFF"/>
              </a:solidFill>
              <a:ln>
                <a:solidFill>
                  <a:sysClr val="windowText" lastClr="000000"/>
                </a:solidFill>
              </a:ln>
            </c:spPr>
            <c:extLst>
              <c:ext xmlns:c16="http://schemas.microsoft.com/office/drawing/2014/chart" uri="{C3380CC4-5D6E-409C-BE32-E72D297353CC}">
                <c16:uniqueId val="{0000001B-DC13-4DAB-BE8D-41DF346EBEEE}"/>
              </c:ext>
            </c:extLst>
          </c:dPt>
          <c:dPt>
            <c:idx val="14"/>
            <c:bubble3D val="0"/>
            <c:spPr>
              <a:solidFill>
                <a:srgbClr val="F4FFFF"/>
              </a:solidFill>
              <a:ln>
                <a:solidFill>
                  <a:sysClr val="windowText" lastClr="000000"/>
                </a:solidFill>
              </a:ln>
            </c:spPr>
            <c:extLst>
              <c:ext xmlns:c16="http://schemas.microsoft.com/office/drawing/2014/chart" uri="{C3380CC4-5D6E-409C-BE32-E72D297353CC}">
                <c16:uniqueId val="{0000001D-DC13-4DAB-BE8D-41DF346EBEEE}"/>
              </c:ext>
            </c:extLst>
          </c:dPt>
          <c:dPt>
            <c:idx val="15"/>
            <c:bubble3D val="0"/>
            <c:spPr>
              <a:solidFill>
                <a:srgbClr val="F4FFFF"/>
              </a:solidFill>
              <a:ln>
                <a:solidFill>
                  <a:sysClr val="windowText" lastClr="000000"/>
                </a:solidFill>
              </a:ln>
            </c:spPr>
            <c:extLst>
              <c:ext xmlns:c16="http://schemas.microsoft.com/office/drawing/2014/chart" uri="{C3380CC4-5D6E-409C-BE32-E72D297353CC}">
                <c16:uniqueId val="{0000001F-DC13-4DAB-BE8D-41DF346EBEEE}"/>
              </c:ext>
            </c:extLst>
          </c:dPt>
          <c:dPt>
            <c:idx val="16"/>
            <c:bubble3D val="0"/>
            <c:spPr>
              <a:solidFill>
                <a:srgbClr val="F4FFFF"/>
              </a:solidFill>
              <a:ln>
                <a:solidFill>
                  <a:sysClr val="windowText" lastClr="000000"/>
                </a:solidFill>
              </a:ln>
            </c:spPr>
            <c:extLst>
              <c:ext xmlns:c16="http://schemas.microsoft.com/office/drawing/2014/chart" uri="{C3380CC4-5D6E-409C-BE32-E72D297353CC}">
                <c16:uniqueId val="{00000021-DC13-4DAB-BE8D-41DF346EBEEE}"/>
              </c:ext>
            </c:extLst>
          </c:dPt>
          <c:dPt>
            <c:idx val="17"/>
            <c:bubble3D val="0"/>
            <c:spPr>
              <a:solidFill>
                <a:srgbClr val="F4FFFF"/>
              </a:solidFill>
              <a:ln>
                <a:solidFill>
                  <a:sysClr val="windowText" lastClr="000000"/>
                </a:solidFill>
              </a:ln>
            </c:spPr>
            <c:extLst>
              <c:ext xmlns:c16="http://schemas.microsoft.com/office/drawing/2014/chart" uri="{C3380CC4-5D6E-409C-BE32-E72D297353CC}">
                <c16:uniqueId val="{00000023-DC13-4DAB-BE8D-41DF346EBEEE}"/>
              </c:ext>
            </c:extLst>
          </c:dPt>
          <c:dPt>
            <c:idx val="18"/>
            <c:bubble3D val="0"/>
            <c:spPr>
              <a:solidFill>
                <a:srgbClr val="F4FFFF"/>
              </a:solidFill>
              <a:ln>
                <a:solidFill>
                  <a:sysClr val="windowText" lastClr="000000"/>
                </a:solidFill>
              </a:ln>
            </c:spPr>
            <c:extLst>
              <c:ext xmlns:c16="http://schemas.microsoft.com/office/drawing/2014/chart" uri="{C3380CC4-5D6E-409C-BE32-E72D297353CC}">
                <c16:uniqueId val="{00000025-DC13-4DAB-BE8D-41DF346EBEEE}"/>
              </c:ext>
            </c:extLst>
          </c:dPt>
          <c:dPt>
            <c:idx val="19"/>
            <c:bubble3D val="0"/>
            <c:spPr>
              <a:solidFill>
                <a:srgbClr val="F4FFFF"/>
              </a:solidFill>
              <a:ln>
                <a:solidFill>
                  <a:sysClr val="windowText" lastClr="000000"/>
                </a:solidFill>
              </a:ln>
            </c:spPr>
            <c:extLst>
              <c:ext xmlns:c16="http://schemas.microsoft.com/office/drawing/2014/chart" uri="{C3380CC4-5D6E-409C-BE32-E72D297353CC}">
                <c16:uniqueId val="{00000027-DC13-4DAB-BE8D-41DF346EBEEE}"/>
              </c:ext>
            </c:extLst>
          </c:dPt>
          <c:dPt>
            <c:idx val="20"/>
            <c:bubble3D val="0"/>
            <c:spPr>
              <a:solidFill>
                <a:srgbClr val="B8CCE4"/>
              </a:solidFill>
              <a:ln>
                <a:solidFill>
                  <a:sysClr val="windowText" lastClr="000000"/>
                </a:solidFill>
              </a:ln>
            </c:spPr>
            <c:extLst>
              <c:ext xmlns:c16="http://schemas.microsoft.com/office/drawing/2014/chart" uri="{C3380CC4-5D6E-409C-BE32-E72D297353CC}">
                <c16:uniqueId val="{00000029-DC13-4DAB-BE8D-41DF346EBEEE}"/>
              </c:ext>
            </c:extLst>
          </c:dPt>
          <c:dPt>
            <c:idx val="21"/>
            <c:bubble3D val="0"/>
            <c:spPr>
              <a:solidFill>
                <a:srgbClr val="B8CCE4"/>
              </a:solidFill>
              <a:ln>
                <a:solidFill>
                  <a:sysClr val="windowText" lastClr="000000"/>
                </a:solidFill>
              </a:ln>
            </c:spPr>
            <c:extLst>
              <c:ext xmlns:c16="http://schemas.microsoft.com/office/drawing/2014/chart" uri="{C3380CC4-5D6E-409C-BE32-E72D297353CC}">
                <c16:uniqueId val="{0000002B-DC13-4DAB-BE8D-41DF346EBEEE}"/>
              </c:ext>
            </c:extLst>
          </c:dPt>
          <c:dPt>
            <c:idx val="22"/>
            <c:bubble3D val="0"/>
            <c:spPr>
              <a:solidFill>
                <a:srgbClr val="B8CCE4"/>
              </a:solidFill>
              <a:ln>
                <a:solidFill>
                  <a:sysClr val="windowText" lastClr="000000"/>
                </a:solidFill>
              </a:ln>
            </c:spPr>
            <c:extLst>
              <c:ext xmlns:c16="http://schemas.microsoft.com/office/drawing/2014/chart" uri="{C3380CC4-5D6E-409C-BE32-E72D297353CC}">
                <c16:uniqueId val="{0000002D-DC13-4DAB-BE8D-41DF346EBEEE}"/>
              </c:ext>
            </c:extLst>
          </c:dPt>
          <c:dPt>
            <c:idx val="23"/>
            <c:bubble3D val="0"/>
            <c:spPr>
              <a:solidFill>
                <a:srgbClr val="B8CCE4"/>
              </a:solidFill>
              <a:ln>
                <a:solidFill>
                  <a:sysClr val="windowText" lastClr="000000"/>
                </a:solidFill>
              </a:ln>
            </c:spPr>
            <c:extLst>
              <c:ext xmlns:c16="http://schemas.microsoft.com/office/drawing/2014/chart" uri="{C3380CC4-5D6E-409C-BE32-E72D297353CC}">
                <c16:uniqueId val="{0000002F-DC13-4DAB-BE8D-41DF346EBEEE}"/>
              </c:ext>
            </c:extLst>
          </c:dPt>
          <c:dPt>
            <c:idx val="24"/>
            <c:bubble3D val="0"/>
            <c:spPr>
              <a:solidFill>
                <a:srgbClr val="B8CCE4"/>
              </a:solidFill>
              <a:ln>
                <a:solidFill>
                  <a:sysClr val="windowText" lastClr="000000"/>
                </a:solidFill>
              </a:ln>
            </c:spPr>
            <c:extLst>
              <c:ext xmlns:c16="http://schemas.microsoft.com/office/drawing/2014/chart" uri="{C3380CC4-5D6E-409C-BE32-E72D297353CC}">
                <c16:uniqueId val="{00000031-DC13-4DAB-BE8D-41DF346EBEEE}"/>
              </c:ext>
            </c:extLst>
          </c:dPt>
          <c:dPt>
            <c:idx val="25"/>
            <c:bubble3D val="0"/>
            <c:spPr>
              <a:solidFill>
                <a:srgbClr val="B8CCE4"/>
              </a:solidFill>
              <a:ln>
                <a:solidFill>
                  <a:sysClr val="windowText" lastClr="000000"/>
                </a:solidFill>
              </a:ln>
            </c:spPr>
            <c:extLst>
              <c:ext xmlns:c16="http://schemas.microsoft.com/office/drawing/2014/chart" uri="{C3380CC4-5D6E-409C-BE32-E72D297353CC}">
                <c16:uniqueId val="{00000033-DC13-4DAB-BE8D-41DF346EBEEE}"/>
              </c:ext>
            </c:extLst>
          </c:dPt>
          <c:dLbls>
            <c:dLbl>
              <c:idx val="0"/>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1-DC13-4DAB-BE8D-41DF346EBEEE}"/>
                </c:ext>
              </c:extLst>
            </c:dLbl>
            <c:dLbl>
              <c:idx val="1"/>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3-DC13-4DAB-BE8D-41DF346EBEEE}"/>
                </c:ext>
              </c:extLst>
            </c:dLbl>
            <c:dLbl>
              <c:idx val="2"/>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DC13-4DAB-BE8D-41DF346EBEEE}"/>
                </c:ext>
              </c:extLst>
            </c:dLbl>
            <c:dLbl>
              <c:idx val="3"/>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7-DC13-4DAB-BE8D-41DF346EBEEE}"/>
                </c:ext>
              </c:extLst>
            </c:dLbl>
            <c:dLbl>
              <c:idx val="4"/>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9-DC13-4DAB-BE8D-41DF346EBEEE}"/>
                </c:ext>
              </c:extLst>
            </c:dLbl>
            <c:dLbl>
              <c:idx val="5"/>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B-DC13-4DAB-BE8D-41DF346EBEEE}"/>
                </c:ext>
              </c:extLst>
            </c:dLbl>
            <c:dLbl>
              <c:idx val="6"/>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D-DC13-4DAB-BE8D-41DF346EBEEE}"/>
                </c:ext>
              </c:extLst>
            </c:dLbl>
            <c:dLbl>
              <c:idx val="7"/>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F-DC13-4DAB-BE8D-41DF346EBEEE}"/>
                </c:ext>
              </c:extLst>
            </c:dLbl>
            <c:dLbl>
              <c:idx val="8"/>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1-DC13-4DAB-BE8D-41DF346EBEEE}"/>
                </c:ext>
              </c:extLst>
            </c:dLbl>
            <c:dLbl>
              <c:idx val="9"/>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3-DC13-4DAB-BE8D-41DF346EBEEE}"/>
                </c:ext>
              </c:extLst>
            </c:dLbl>
            <c:dLbl>
              <c:idx val="10"/>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5-DC13-4DAB-BE8D-41DF346EBEEE}"/>
                </c:ext>
              </c:extLst>
            </c:dLbl>
            <c:dLbl>
              <c:idx val="11"/>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7-DC13-4DAB-BE8D-41DF346EBEEE}"/>
                </c:ext>
              </c:extLst>
            </c:dLbl>
            <c:dLbl>
              <c:idx val="12"/>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9-DC13-4DAB-BE8D-41DF346EBEEE}"/>
                </c:ext>
              </c:extLst>
            </c:dLbl>
            <c:dLbl>
              <c:idx val="23"/>
              <c:layout>
                <c:manualLayout>
                  <c:x val="-5.8229044997867768E-2"/>
                  <c:y val="3.429344326085072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DC13-4DAB-BE8D-41DF346EBEEE}"/>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'Fig 8.1 Capital and current exp'!$C$37:$C$62</c:f>
              <c:strCache>
                <c:ptCount val="26"/>
                <c:pt idx="0">
                  <c:v>AUT</c:v>
                </c:pt>
                <c:pt idx="1">
                  <c:v>CHE</c:v>
                </c:pt>
                <c:pt idx="2">
                  <c:v>DEU</c:v>
                </c:pt>
                <c:pt idx="3">
                  <c:v>EST</c:v>
                </c:pt>
                <c:pt idx="4">
                  <c:v>FRA</c:v>
                </c:pt>
                <c:pt idx="5">
                  <c:v>HUN</c:v>
                </c:pt>
                <c:pt idx="6">
                  <c:v>JPN</c:v>
                </c:pt>
                <c:pt idx="7">
                  <c:v>MEX</c:v>
                </c:pt>
                <c:pt idx="8">
                  <c:v>NOR</c:v>
                </c:pt>
                <c:pt idx="9">
                  <c:v>NZL</c:v>
                </c:pt>
                <c:pt idx="10">
                  <c:v>SVK</c:v>
                </c:pt>
                <c:pt idx="11">
                  <c:v>SWE</c:v>
                </c:pt>
                <c:pt idx="12">
                  <c:v>TUR</c:v>
                </c:pt>
                <c:pt idx="13">
                  <c:v>AUS</c:v>
                </c:pt>
                <c:pt idx="14">
                  <c:v>CHL</c:v>
                </c:pt>
                <c:pt idx="15">
                  <c:v>ESP</c:v>
                </c:pt>
                <c:pt idx="16">
                  <c:v>GRC</c:v>
                </c:pt>
                <c:pt idx="17">
                  <c:v>ITA</c:v>
                </c:pt>
                <c:pt idx="18">
                  <c:v>NLD</c:v>
                </c:pt>
                <c:pt idx="19">
                  <c:v>SVN</c:v>
                </c:pt>
                <c:pt idx="20">
                  <c:v>CZE</c:v>
                </c:pt>
                <c:pt idx="21">
                  <c:v>DNK</c:v>
                </c:pt>
                <c:pt idx="22">
                  <c:v>GBR</c:v>
                </c:pt>
                <c:pt idx="23">
                  <c:v>IRL</c:v>
                </c:pt>
                <c:pt idx="24">
                  <c:v>ISR</c:v>
                </c:pt>
                <c:pt idx="25">
                  <c:v>LUX</c:v>
                </c:pt>
              </c:strCache>
            </c:strRef>
          </c:cat>
          <c:val>
            <c:numRef>
              <c:f>'Fig 8.1 Capital and current exp'!$D$37:$D$62</c:f>
              <c:numCache>
                <c:formatCode>General</c:formatCode>
                <c:ptCount val="2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34-DC13-4DAB-BE8D-41DF346EBEEE}"/>
            </c:ext>
          </c:extLst>
        </c:ser>
        <c:dLbls>
          <c:showLegendKey val="0"/>
          <c:showVal val="0"/>
          <c:showCatName val="1"/>
          <c:showSerName val="0"/>
          <c:showPercent val="0"/>
          <c:showBubbleSize val="0"/>
          <c:showLeaderLines val="1"/>
        </c:dLbls>
        <c:firstSliceAng val="88"/>
      </c:pieChart>
    </c:plotArea>
    <c:plotVisOnly val="1"/>
    <c:dispBlanksAs val="gap"/>
    <c:showDLblsOverMax val="0"/>
  </c:chart>
  <c:spPr>
    <a:solidFill>
      <a:schemeClr val="bg1"/>
    </a:solidFill>
    <a:ln>
      <a:noFill/>
    </a:ln>
  </c:spPr>
  <c:txPr>
    <a:bodyPr/>
    <a:lstStyle/>
    <a:p>
      <a:pPr>
        <a:defRPr>
          <a:latin typeface="Arial Narrow" panose="020B060602020203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Pillars!$O$3</c:f>
              <c:strCache>
                <c:ptCount val="1"/>
                <c:pt idx="0">
                  <c:v>OECD average</c:v>
                </c:pt>
              </c:strCache>
            </c:strRef>
          </c:tx>
          <c:spPr>
            <a:ln w="25400" cap="rnd" cmpd="sng" algn="ctr">
              <a:solidFill>
                <a:schemeClr val="accent6"/>
              </a:solidFill>
              <a:prstDash val="sysDot"/>
              <a:round/>
            </a:ln>
            <a:effectLst/>
          </c:spPr>
          <c:marker>
            <c:symbol val="circle"/>
            <c:size val="6"/>
            <c:spPr>
              <a:solidFill>
                <a:schemeClr val="accent6"/>
              </a:solidFill>
              <a:ln>
                <a:noFill/>
              </a:ln>
              <a:effectLst/>
            </c:spPr>
          </c:marker>
          <c:cat>
            <c:strRef>
              <c:f>Pillars!$N$4:$N$7</c:f>
              <c:strCache>
                <c:ptCount val="4"/>
                <c:pt idx="0">
                  <c:v>Enabling enviroment</c:v>
                </c:pt>
                <c:pt idx="1">
                  <c:v>Life-cycle perspective </c:v>
                </c:pt>
                <c:pt idx="2">
                  <c:v>Affordability and value for money</c:v>
                </c:pt>
                <c:pt idx="3">
                  <c:v>Strategic vision and planning</c:v>
                </c:pt>
              </c:strCache>
            </c:strRef>
          </c:cat>
          <c:val>
            <c:numRef>
              <c:f>Pillars!$O$4:$O$7</c:f>
              <c:numCache>
                <c:formatCode>General</c:formatCode>
                <c:ptCount val="4"/>
                <c:pt idx="0">
                  <c:v>0.7</c:v>
                </c:pt>
                <c:pt idx="1">
                  <c:v>0.3</c:v>
                </c:pt>
                <c:pt idx="2">
                  <c:v>0.5</c:v>
                </c:pt>
                <c:pt idx="3">
                  <c:v>0.8</c:v>
                </c:pt>
              </c:numCache>
            </c:numRef>
          </c:val>
          <c:extLst>
            <c:ext xmlns:c16="http://schemas.microsoft.com/office/drawing/2014/chart" uri="{C3380CC4-5D6E-409C-BE32-E72D297353CC}">
              <c16:uniqueId val="{00000000-C6DE-4E76-A3CE-5DB35E46F968}"/>
            </c:ext>
          </c:extLst>
        </c:ser>
        <c:ser>
          <c:idx val="1"/>
          <c:order val="1"/>
          <c:tx>
            <c:strRef>
              <c:f>Pillars!$P$3</c:f>
              <c:strCache>
                <c:ptCount val="1"/>
                <c:pt idx="0">
                  <c:v>Country Y</c:v>
                </c:pt>
              </c:strCache>
            </c:strRef>
          </c:tx>
          <c:spPr>
            <a:ln w="25400" cap="rnd" cmpd="sng" algn="ctr">
              <a:solidFill>
                <a:schemeClr val="accent5"/>
              </a:solidFill>
              <a:prstDash val="sysDot"/>
              <a:round/>
            </a:ln>
            <a:effectLst/>
          </c:spPr>
          <c:marker>
            <c:symbol val="circle"/>
            <c:size val="6"/>
            <c:spPr>
              <a:solidFill>
                <a:schemeClr val="accent5"/>
              </a:solidFill>
              <a:ln>
                <a:noFill/>
              </a:ln>
              <a:effectLst/>
            </c:spPr>
          </c:marker>
          <c:cat>
            <c:strRef>
              <c:f>Pillars!$N$4:$N$7</c:f>
              <c:strCache>
                <c:ptCount val="4"/>
                <c:pt idx="0">
                  <c:v>Enabling enviroment</c:v>
                </c:pt>
                <c:pt idx="1">
                  <c:v>Life-cycle perspective </c:v>
                </c:pt>
                <c:pt idx="2">
                  <c:v>Affordability and value for money</c:v>
                </c:pt>
                <c:pt idx="3">
                  <c:v>Strategic vision and planning</c:v>
                </c:pt>
              </c:strCache>
            </c:strRef>
          </c:cat>
          <c:val>
            <c:numRef>
              <c:f>Pillars!$P$4:$P$7</c:f>
              <c:numCache>
                <c:formatCode>General</c:formatCode>
                <c:ptCount val="4"/>
                <c:pt idx="0">
                  <c:v>0.5</c:v>
                </c:pt>
                <c:pt idx="1">
                  <c:v>0.6</c:v>
                </c:pt>
                <c:pt idx="2">
                  <c:v>0.6</c:v>
                </c:pt>
                <c:pt idx="3">
                  <c:v>0.5</c:v>
                </c:pt>
              </c:numCache>
            </c:numRef>
          </c:val>
          <c:extLst>
            <c:ext xmlns:c16="http://schemas.microsoft.com/office/drawing/2014/chart" uri="{C3380CC4-5D6E-409C-BE32-E72D297353CC}">
              <c16:uniqueId val="{00000001-C6DE-4E76-A3CE-5DB35E46F968}"/>
            </c:ext>
          </c:extLst>
        </c:ser>
        <c:dLbls>
          <c:showLegendKey val="0"/>
          <c:showVal val="0"/>
          <c:showCatName val="0"/>
          <c:showSerName val="0"/>
          <c:showPercent val="0"/>
          <c:showBubbleSize val="0"/>
        </c:dLbls>
        <c:axId val="677103192"/>
        <c:axId val="677103520"/>
      </c:radarChart>
      <c:catAx>
        <c:axId val="67710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7103520"/>
        <c:crosses val="autoZero"/>
        <c:auto val="1"/>
        <c:lblAlgn val="ctr"/>
        <c:lblOffset val="100"/>
        <c:noMultiLvlLbl val="0"/>
      </c:catAx>
      <c:valAx>
        <c:axId val="67710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7103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r>
              <a:rPr lang="en-GB" sz="1800" b="1" dirty="0" smtClean="0">
                <a:effectLst/>
              </a:rPr>
              <a:t>Strategic vision and planning </a:t>
            </a:r>
            <a:endParaRPr lang="en-GB" dirty="0" smtClean="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5950404954307016"/>
          <c:y val="0.24084100934272171"/>
          <c:w val="0.48511745818893881"/>
          <c:h val="0.65464675744540946"/>
        </c:manualLayout>
      </c:layout>
      <c:radarChart>
        <c:radarStyle val="marker"/>
        <c:varyColors val="0"/>
        <c:ser>
          <c:idx val="0"/>
          <c:order val="0"/>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Dimensions!$B$3:$B$5</c:f>
              <c:strCache>
                <c:ptCount val="3"/>
                <c:pt idx="0">
                  <c:v>Develop a vision for infrastructure</c:v>
                </c:pt>
                <c:pt idx="1">
                  <c:v>Choose how to deliver infrastructure</c:v>
                </c:pt>
                <c:pt idx="2">
                  <c:v>Co-ordinate policy across levels of government</c:v>
                </c:pt>
              </c:strCache>
            </c:strRef>
          </c:cat>
          <c:val>
            <c:numRef>
              <c:f>Dimensions!$C$3:$C$5</c:f>
              <c:numCache>
                <c:formatCode>General</c:formatCode>
                <c:ptCount val="3"/>
                <c:pt idx="0">
                  <c:v>0.7</c:v>
                </c:pt>
                <c:pt idx="1">
                  <c:v>0.3</c:v>
                </c:pt>
                <c:pt idx="2">
                  <c:v>0.9</c:v>
                </c:pt>
              </c:numCache>
            </c:numRef>
          </c:val>
          <c:extLst>
            <c:ext xmlns:c16="http://schemas.microsoft.com/office/drawing/2014/chart" uri="{C3380CC4-5D6E-409C-BE32-E72D297353CC}">
              <c16:uniqueId val="{00000000-2700-4D36-AD53-0C03782C0FA8}"/>
            </c:ext>
          </c:extLst>
        </c:ser>
        <c:dLbls>
          <c:showLegendKey val="0"/>
          <c:showVal val="0"/>
          <c:showCatName val="0"/>
          <c:showSerName val="0"/>
          <c:showPercent val="0"/>
          <c:showBubbleSize val="0"/>
        </c:dLbls>
        <c:axId val="677059896"/>
        <c:axId val="677065144"/>
      </c:radarChart>
      <c:catAx>
        <c:axId val="67705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7065144"/>
        <c:crosses val="autoZero"/>
        <c:auto val="1"/>
        <c:lblAlgn val="ctr"/>
        <c:lblOffset val="100"/>
        <c:noMultiLvlLbl val="0"/>
      </c:catAx>
      <c:valAx>
        <c:axId val="677065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77059896"/>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0.02033</cdr:x>
      <cdr:y>0.28737</cdr:y>
    </cdr:from>
    <cdr:to>
      <cdr:x>0.22801</cdr:x>
      <cdr:y>0.4409</cdr:y>
    </cdr:to>
    <cdr:sp macro="" textlink="">
      <cdr:nvSpPr>
        <cdr:cNvPr id="2" name="TextBox 1"/>
        <cdr:cNvSpPr txBox="1"/>
      </cdr:nvSpPr>
      <cdr:spPr>
        <a:xfrm xmlns:a="http://schemas.openxmlformats.org/drawingml/2006/main">
          <a:off x="140820" y="1311707"/>
          <a:ext cx="1438307" cy="7007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600" b="1" dirty="0" err="1">
              <a:latin typeface="Arial Narrow" panose="020B0606020202030204" pitchFamily="34" charset="0"/>
            </a:rPr>
            <a:t>Aligment</a:t>
          </a:r>
          <a:r>
            <a:rPr lang="en-GB" sz="1600" b="1" dirty="0">
              <a:latin typeface="Arial Narrow" panose="020B0606020202030204" pitchFamily="34" charset="0"/>
            </a:rPr>
            <a:t> </a:t>
          </a:r>
        </a:p>
        <a:p xmlns:a="http://schemas.openxmlformats.org/drawingml/2006/main">
          <a:pPr algn="ctr"/>
          <a:r>
            <a:rPr lang="en-GB" sz="1600" b="1" dirty="0">
              <a:latin typeface="Arial Narrow" panose="020B0606020202030204" pitchFamily="34" charset="0"/>
            </a:rPr>
            <a:t>54%</a:t>
          </a:r>
        </a:p>
      </cdr:txBody>
    </cdr:sp>
  </cdr:relSizeAnchor>
  <cdr:relSizeAnchor xmlns:cdr="http://schemas.openxmlformats.org/drawingml/2006/chartDrawing">
    <cdr:from>
      <cdr:x>0.68014</cdr:x>
      <cdr:y>0.79974</cdr:y>
    </cdr:from>
    <cdr:to>
      <cdr:x>0.84216</cdr:x>
      <cdr:y>0.90616</cdr:y>
    </cdr:to>
    <cdr:sp macro="" textlink="">
      <cdr:nvSpPr>
        <cdr:cNvPr id="3" name="TextBox 2"/>
        <cdr:cNvSpPr txBox="1"/>
      </cdr:nvSpPr>
      <cdr:spPr>
        <a:xfrm xmlns:a="http://schemas.openxmlformats.org/drawingml/2006/main">
          <a:off x="4710369" y="3579307"/>
          <a:ext cx="1122084" cy="47629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en-GB" sz="1400" b="1">
            <a:latin typeface="Arial Narrow" panose="020B0606020202030204" pitchFamily="34" charset="0"/>
          </a:endParaRPr>
        </a:p>
      </cdr:txBody>
    </cdr:sp>
  </cdr:relSizeAnchor>
  <cdr:relSizeAnchor xmlns:cdr="http://schemas.openxmlformats.org/drawingml/2006/chartDrawing">
    <cdr:from>
      <cdr:x>0.7271</cdr:x>
      <cdr:y>0.16381</cdr:y>
    </cdr:from>
    <cdr:to>
      <cdr:x>0.85908</cdr:x>
      <cdr:y>0.3518</cdr:y>
    </cdr:to>
    <cdr:sp macro="" textlink="">
      <cdr:nvSpPr>
        <cdr:cNvPr id="5" name="TextBox 4"/>
        <cdr:cNvSpPr txBox="1"/>
      </cdr:nvSpPr>
      <cdr:spPr>
        <a:xfrm xmlns:a="http://schemas.openxmlformats.org/drawingml/2006/main">
          <a:off x="5876994" y="781797"/>
          <a:ext cx="1066731" cy="89718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600" b="1" dirty="0">
              <a:latin typeface="Arial Narrow" panose="020B0606020202030204" pitchFamily="34" charset="0"/>
            </a:rPr>
            <a:t>No</a:t>
          </a:r>
          <a:r>
            <a:rPr lang="en-GB" sz="1600" b="1" baseline="0" dirty="0">
              <a:latin typeface="Arial Narrow" panose="020B0606020202030204" pitchFamily="34" charset="0"/>
            </a:rPr>
            <a:t> plan</a:t>
          </a:r>
          <a:endParaRPr lang="en-GB" sz="1600" b="1" dirty="0">
            <a:latin typeface="Arial Narrow" panose="020B0606020202030204" pitchFamily="34" charset="0"/>
          </a:endParaRPr>
        </a:p>
        <a:p xmlns:a="http://schemas.openxmlformats.org/drawingml/2006/main">
          <a:pPr algn="ctr"/>
          <a:r>
            <a:rPr lang="en-GB" sz="1600" b="1" dirty="0">
              <a:latin typeface="Arial Narrow" panose="020B0606020202030204" pitchFamily="34" charset="0"/>
            </a:rPr>
            <a:t>8</a:t>
          </a:r>
          <a:r>
            <a:rPr lang="en-GB" sz="1600" b="1" dirty="0" smtClean="0">
              <a:latin typeface="Arial Narrow" panose="020B0606020202030204" pitchFamily="34" charset="0"/>
            </a:rPr>
            <a:t>%</a:t>
          </a:r>
          <a:endParaRPr lang="en-GB" sz="1600" b="1" dirty="0">
            <a:latin typeface="Arial Narrow" panose="020B0606020202030204" pitchFamily="34" charset="0"/>
          </a:endParaRPr>
        </a:p>
      </cdr:txBody>
    </cdr:sp>
  </cdr:relSizeAnchor>
  <cdr:relSizeAnchor xmlns:cdr="http://schemas.openxmlformats.org/drawingml/2006/chartDrawing">
    <cdr:from>
      <cdr:x>0.69775</cdr:x>
      <cdr:y>0.65691</cdr:y>
    </cdr:from>
    <cdr:to>
      <cdr:x>0.90543</cdr:x>
      <cdr:y>0.81044</cdr:y>
    </cdr:to>
    <cdr:sp macro="" textlink="">
      <cdr:nvSpPr>
        <cdr:cNvPr id="9" name="TextBox 1"/>
        <cdr:cNvSpPr txBox="1"/>
      </cdr:nvSpPr>
      <cdr:spPr>
        <a:xfrm xmlns:a="http://schemas.openxmlformats.org/drawingml/2006/main">
          <a:off x="4832350" y="2940050"/>
          <a:ext cx="1438307" cy="6871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b="1" dirty="0">
              <a:latin typeface="Arial Narrow" panose="020B0606020202030204" pitchFamily="34" charset="0"/>
            </a:rPr>
            <a:t>No</a:t>
          </a:r>
          <a:r>
            <a:rPr lang="en-GB" sz="1600" b="1" baseline="0" dirty="0">
              <a:latin typeface="Arial Narrow" panose="020B0606020202030204" pitchFamily="34" charset="0"/>
            </a:rPr>
            <a:t> a</a:t>
          </a:r>
          <a:r>
            <a:rPr lang="en-GB" sz="1600" b="1" dirty="0">
              <a:latin typeface="Arial Narrow" panose="020B0606020202030204" pitchFamily="34" charset="0"/>
            </a:rPr>
            <a:t>lignment </a:t>
          </a:r>
        </a:p>
        <a:p xmlns:a="http://schemas.openxmlformats.org/drawingml/2006/main">
          <a:pPr algn="ctr"/>
          <a:r>
            <a:rPr lang="en-GB" sz="1600" b="1" dirty="0" smtClean="0">
              <a:latin typeface="Arial Narrow" panose="020B0606020202030204" pitchFamily="34" charset="0"/>
            </a:rPr>
            <a:t>38%</a:t>
          </a:r>
          <a:endParaRPr lang="en-GB" sz="1600" b="1"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0.69804</cdr:x>
      <cdr:y>0.74592</cdr:y>
    </cdr:from>
    <cdr:to>
      <cdr:x>0.95677</cdr:x>
      <cdr:y>0.95401</cdr:y>
    </cdr:to>
    <cdr:sp macro="" textlink="">
      <cdr:nvSpPr>
        <cdr:cNvPr id="2" name="TextBox 1"/>
        <cdr:cNvSpPr txBox="1"/>
      </cdr:nvSpPr>
      <cdr:spPr>
        <a:xfrm xmlns:a="http://schemas.openxmlformats.org/drawingml/2006/main">
          <a:off x="4153090" y="2935207"/>
          <a:ext cx="1539341" cy="818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latin typeface="Arial Narrow" panose="020B0606020202030204" pitchFamily="34" charset="0"/>
            </a:rPr>
            <a:t>Submission and consideration in an integrated way</a:t>
          </a:r>
        </a:p>
        <a:p xmlns:a="http://schemas.openxmlformats.org/drawingml/2006/main">
          <a:pPr algn="ctr"/>
          <a:r>
            <a:rPr lang="en-GB" sz="1600" b="1" dirty="0">
              <a:latin typeface="Arial Narrow" panose="020B0606020202030204" pitchFamily="34" charset="0"/>
            </a:rPr>
            <a:t>(50%)</a:t>
          </a:r>
        </a:p>
      </cdr:txBody>
    </cdr:sp>
  </cdr:relSizeAnchor>
  <cdr:relSizeAnchor xmlns:cdr="http://schemas.openxmlformats.org/drawingml/2006/chartDrawing">
    <cdr:from>
      <cdr:x>0.06244</cdr:x>
      <cdr:y>0.10166</cdr:y>
    </cdr:from>
    <cdr:to>
      <cdr:x>0.27822</cdr:x>
      <cdr:y>0.30983</cdr:y>
    </cdr:to>
    <cdr:sp macro="" textlink="">
      <cdr:nvSpPr>
        <cdr:cNvPr id="3" name="TextBox 2"/>
        <cdr:cNvSpPr txBox="1"/>
      </cdr:nvSpPr>
      <cdr:spPr>
        <a:xfrm xmlns:a="http://schemas.openxmlformats.org/drawingml/2006/main">
          <a:off x="371475" y="400050"/>
          <a:ext cx="1283819" cy="819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b="1" dirty="0">
              <a:latin typeface="Arial Narrow" panose="020B0606020202030204" pitchFamily="34" charset="0"/>
            </a:rPr>
            <a:t>Submission and decision process separated</a:t>
          </a:r>
        </a:p>
        <a:p xmlns:a="http://schemas.openxmlformats.org/drawingml/2006/main">
          <a:pPr algn="ctr"/>
          <a:r>
            <a:rPr lang="en-GB" sz="1400" b="1" dirty="0">
              <a:latin typeface="Arial Narrow" panose="020B0606020202030204" pitchFamily="34" charset="0"/>
            </a:rPr>
            <a:t>(27%)</a:t>
          </a:r>
        </a:p>
      </cdr:txBody>
    </cdr:sp>
  </cdr:relSizeAnchor>
  <cdr:relSizeAnchor xmlns:cdr="http://schemas.openxmlformats.org/drawingml/2006/chartDrawing">
    <cdr:from>
      <cdr:x>0.67872</cdr:x>
      <cdr:y>0.0944</cdr:y>
    </cdr:from>
    <cdr:to>
      <cdr:x>0.93629</cdr:x>
      <cdr:y>0.30741</cdr:y>
    </cdr:to>
    <cdr:sp macro="" textlink="">
      <cdr:nvSpPr>
        <cdr:cNvPr id="4" name="TextBox 3"/>
        <cdr:cNvSpPr txBox="1"/>
      </cdr:nvSpPr>
      <cdr:spPr>
        <a:xfrm xmlns:a="http://schemas.openxmlformats.org/drawingml/2006/main">
          <a:off x="4038115" y="371466"/>
          <a:ext cx="1532440" cy="8382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latin typeface="Arial Narrow" panose="020B0606020202030204" pitchFamily="34" charset="0"/>
            </a:rPr>
            <a:t>Submission together but decision process  separated</a:t>
          </a:r>
        </a:p>
        <a:p xmlns:a="http://schemas.openxmlformats.org/drawingml/2006/main">
          <a:pPr algn="ctr"/>
          <a:r>
            <a:rPr lang="en-GB" sz="1600" b="1" dirty="0">
              <a:latin typeface="Arial Narrow" panose="020B0606020202030204" pitchFamily="34" charset="0"/>
            </a:rPr>
            <a:t>(23%)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02F5722E-FB20-4235-8562-3351934B34AD}" type="datetimeFigureOut">
              <a:rPr lang="en-GB" smtClean="0"/>
              <a:t>01/07/2019</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E9BBB5AA-F73E-4407-BF8C-724F65655665}" type="slidenum">
              <a:rPr lang="en-GB" smtClean="0"/>
              <a:t>‹#›</a:t>
            </a:fld>
            <a:endParaRPr lang="en-GB"/>
          </a:p>
        </p:txBody>
      </p:sp>
    </p:spTree>
    <p:extLst>
      <p:ext uri="{BB962C8B-B14F-4D97-AF65-F5344CB8AC3E}">
        <p14:creationId xmlns:p14="http://schemas.microsoft.com/office/powerpoint/2010/main" val="41506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705" tIns="45853" rIns="91705" bIns="45853" rtlCol="0"/>
          <a:lstStyle>
            <a:lvl1pPr algn="l">
              <a:defRPr sz="1200"/>
            </a:lvl1pPr>
          </a:lstStyle>
          <a:p>
            <a:endParaRPr lang="en-GB"/>
          </a:p>
        </p:txBody>
      </p:sp>
      <p:sp>
        <p:nvSpPr>
          <p:cNvPr id="3" name="Date Placeholder 2"/>
          <p:cNvSpPr>
            <a:spLocks noGrp="1"/>
          </p:cNvSpPr>
          <p:nvPr>
            <p:ph type="dt" idx="1"/>
          </p:nvPr>
        </p:nvSpPr>
        <p:spPr>
          <a:xfrm>
            <a:off x="3854940" y="0"/>
            <a:ext cx="2949099" cy="498932"/>
          </a:xfrm>
          <a:prstGeom prst="rect">
            <a:avLst/>
          </a:prstGeom>
        </p:spPr>
        <p:txBody>
          <a:bodyPr vert="horz" lIns="91705" tIns="45853" rIns="91705" bIns="45853" rtlCol="0"/>
          <a:lstStyle>
            <a:lvl1pPr algn="r">
              <a:defRPr sz="1200"/>
            </a:lvl1pPr>
          </a:lstStyle>
          <a:p>
            <a:fld id="{590C96DD-12F3-4E22-9E76-975881B8A038}" type="datetimeFigureOut">
              <a:rPr lang="en-GB" smtClean="0"/>
              <a:t>01/07/2019</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705" tIns="45853" rIns="91705" bIns="45853"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705" tIns="45853" rIns="91705" bIns="4585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705" tIns="45853" rIns="91705" bIns="45853"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705" tIns="45853" rIns="91705" bIns="45853" rtlCol="0" anchor="b"/>
          <a:lstStyle>
            <a:lvl1pPr algn="r">
              <a:defRPr sz="1200"/>
            </a:lvl1pPr>
          </a:lstStyle>
          <a:p>
            <a:fld id="{A610771B-57C8-4A83-9FD8-1A400C42382E}" type="slidenum">
              <a:rPr lang="en-GB" smtClean="0"/>
              <a:t>‹#›</a:t>
            </a:fld>
            <a:endParaRPr lang="en-GB"/>
          </a:p>
        </p:txBody>
      </p:sp>
    </p:spTree>
    <p:extLst>
      <p:ext uri="{BB962C8B-B14F-4D97-AF65-F5344CB8AC3E}">
        <p14:creationId xmlns:p14="http://schemas.microsoft.com/office/powerpoint/2010/main" val="247922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1</a:t>
            </a:fld>
            <a:endParaRPr lang="en-GB" dirty="0"/>
          </a:p>
        </p:txBody>
      </p:sp>
    </p:spTree>
    <p:extLst>
      <p:ext uri="{BB962C8B-B14F-4D97-AF65-F5344CB8AC3E}">
        <p14:creationId xmlns:p14="http://schemas.microsoft.com/office/powerpoint/2010/main" val="215567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p>
        </p:txBody>
      </p:sp>
      <p:sp>
        <p:nvSpPr>
          <p:cNvPr id="4" name="Slide Number Placeholder 3"/>
          <p:cNvSpPr>
            <a:spLocks noGrp="1"/>
          </p:cNvSpPr>
          <p:nvPr>
            <p:ph type="sldNum" sz="quarter" idx="10"/>
          </p:nvPr>
        </p:nvSpPr>
        <p:spPr/>
        <p:txBody>
          <a:bodyPr/>
          <a:lstStyle/>
          <a:p>
            <a:fld id="{7B2D7C97-984D-4856-9E21-646B4D07D0BA}" type="slidenum">
              <a:rPr lang="en-US" smtClean="0"/>
              <a:t>10</a:t>
            </a:fld>
            <a:endParaRPr lang="en-US"/>
          </a:p>
        </p:txBody>
      </p:sp>
    </p:spTree>
    <p:extLst>
      <p:ext uri="{BB962C8B-B14F-4D97-AF65-F5344CB8AC3E}">
        <p14:creationId xmlns:p14="http://schemas.microsoft.com/office/powerpoint/2010/main" val="277934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11</a:t>
            </a:fld>
            <a:endParaRPr lang="en-GB"/>
          </a:p>
        </p:txBody>
      </p:sp>
    </p:spTree>
    <p:extLst>
      <p:ext uri="{BB962C8B-B14F-4D97-AF65-F5344CB8AC3E}">
        <p14:creationId xmlns:p14="http://schemas.microsoft.com/office/powerpoint/2010/main" val="115360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Stablish priorities</a:t>
            </a:r>
            <a:r>
              <a:rPr lang="en-GB" baseline="0" dirty="0" smtClean="0"/>
              <a:t> of reform </a:t>
            </a:r>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12</a:t>
            </a:fld>
            <a:endParaRPr lang="en-GB"/>
          </a:p>
        </p:txBody>
      </p:sp>
    </p:spTree>
    <p:extLst>
      <p:ext uri="{BB962C8B-B14F-4D97-AF65-F5344CB8AC3E}">
        <p14:creationId xmlns:p14="http://schemas.microsoft.com/office/powerpoint/2010/main" val="62366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562389-4493-490F-B080-6382495B356F}" type="slidenum">
              <a:rPr lang="en-US" smtClean="0"/>
              <a:pPr/>
              <a:t>13</a:t>
            </a:fld>
            <a:endParaRPr lang="en-US"/>
          </a:p>
        </p:txBody>
      </p:sp>
    </p:spTree>
    <p:extLst>
      <p:ext uri="{BB962C8B-B14F-4D97-AF65-F5344CB8AC3E}">
        <p14:creationId xmlns:p14="http://schemas.microsoft.com/office/powerpoint/2010/main" val="373359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12 Annual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OECD (2012), Principles for Public Governance of  PPPs Implementatio</a:t>
            </a:r>
            <a:r>
              <a:rPr lang="en-GB" sz="1200" baseline="0" dirty="0" smtClean="0">
                <a:solidFill>
                  <a:schemeClr val="bg2">
                    <a:lumMod val="25000"/>
                  </a:schemeClr>
                </a:solidFill>
              </a:rPr>
              <a:t>n report, adherence of non-OECD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5 PPP country Reviews (+</a:t>
            </a:r>
            <a:r>
              <a:rPr lang="en-GB" sz="1200" baseline="0" dirty="0" smtClean="0">
                <a:solidFill>
                  <a:schemeClr val="bg2">
                    <a:lumMod val="25000"/>
                  </a:schemeClr>
                </a:solidFill>
              </a:rPr>
              <a:t> </a:t>
            </a:r>
            <a:r>
              <a:rPr lang="en-GB" sz="1200" dirty="0" smtClean="0">
                <a:solidFill>
                  <a:schemeClr val="bg2">
                    <a:lumMod val="25000"/>
                  </a:schemeClr>
                </a:solidFill>
              </a:rPr>
              <a:t>Forthcoming: Kazakhstan)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OECD (2017)</a:t>
            </a:r>
            <a:r>
              <a:rPr lang="en-GB" sz="1200" baseline="0" dirty="0" smtClean="0">
                <a:solidFill>
                  <a:schemeClr val="bg2">
                    <a:lumMod val="25000"/>
                  </a:schemeClr>
                </a:solidFill>
              </a:rPr>
              <a:t>, Framework for Infrastructure Governance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4 Infrastructure Governance Forums,</a:t>
            </a:r>
            <a:r>
              <a:rPr lang="en-GB" sz="1200" baseline="0" dirty="0" smtClean="0">
                <a:solidFill>
                  <a:schemeClr val="bg2">
                    <a:lumMod val="25000"/>
                  </a:schemeClr>
                </a:solidFill>
              </a:rPr>
              <a:t> </a:t>
            </a:r>
            <a:r>
              <a:rPr lang="en-GB" sz="1200" dirty="0" smtClean="0">
                <a:solidFill>
                  <a:schemeClr val="bg2">
                    <a:lumMod val="25000"/>
                  </a:schemeClr>
                </a:solidFill>
              </a:rPr>
              <a:t>2 Country Reviews (+ Forthcoming: Argentina and</a:t>
            </a:r>
            <a:r>
              <a:rPr lang="en-GB" sz="1200" baseline="0" dirty="0" smtClean="0">
                <a:solidFill>
                  <a:schemeClr val="bg2">
                    <a:lumMod val="25000"/>
                  </a:schemeClr>
                </a:solidFill>
              </a:rPr>
              <a:t> </a:t>
            </a:r>
            <a:r>
              <a:rPr lang="en-GB" sz="1200" dirty="0" smtClean="0">
                <a:solidFill>
                  <a:schemeClr val="bg2">
                    <a:lumMod val="25000"/>
                  </a:schemeClr>
                </a:solidFill>
              </a:rPr>
              <a:t>Spain)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Regional roundtables in collaboration with WB</a:t>
            </a:r>
            <a:r>
              <a:rPr lang="en-GB" sz="1200" baseline="0" dirty="0" smtClean="0">
                <a:solidFill>
                  <a:schemeClr val="bg2">
                    <a:lumMod val="25000"/>
                  </a:schemeClr>
                </a:solidFill>
              </a:rPr>
              <a:t> (</a:t>
            </a:r>
            <a:r>
              <a:rPr lang="en-GB" sz="1200" dirty="0" smtClean="0">
                <a:solidFill>
                  <a:schemeClr val="bg2">
                    <a:lumMod val="25000"/>
                  </a:schemeClr>
                </a:solidFill>
              </a:rPr>
              <a:t>Cape Town 2017, Abidjan 2018, Korea,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25000"/>
                  </a:schemeClr>
                </a:solidFill>
              </a:rPr>
              <a:t/>
            </a:r>
            <a:br>
              <a:rPr lang="en-GB" sz="1200" dirty="0" smtClean="0">
                <a:solidFill>
                  <a:schemeClr val="bg2">
                    <a:lumMod val="25000"/>
                  </a:schemeClr>
                </a:solidFill>
              </a:rPr>
            </a:br>
            <a:r>
              <a:rPr lang="en-GB" sz="1200" dirty="0" smtClean="0">
                <a:solidFill>
                  <a:schemeClr val="bg2">
                    <a:lumMod val="25000"/>
                  </a:schemeClr>
                </a:solidFill>
              </a:rPr>
              <a:t>G20, Guidance</a:t>
            </a:r>
            <a:r>
              <a:rPr lang="en-GB" sz="1200" baseline="0" dirty="0" smtClean="0">
                <a:solidFill>
                  <a:schemeClr val="bg2">
                    <a:lumMod val="25000"/>
                  </a:schemeClr>
                </a:solidFill>
              </a:rPr>
              <a:t> note on Infrastructure Governance (collaboration with IMF), G20 Quality of Infrastructure Principles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bg2">
                  <a:lumMod val="25000"/>
                </a:schemeClr>
              </a:solidFill>
            </a:endParaRPr>
          </a:p>
          <a:p>
            <a:pPr marL="0" indent="0">
              <a:buNone/>
            </a:pPr>
            <a:r>
              <a:rPr lang="en-GB" sz="1200" dirty="0" smtClean="0">
                <a:latin typeface="Calibri" panose="020F0502020204030204" pitchFamily="34" charset="0"/>
                <a:cs typeface="Calibri" panose="020F0502020204030204" pitchFamily="34" charset="0"/>
              </a:rPr>
              <a:t>Four work streams on capital budgeting, investment management, infrastructure and public-private partnerships. These are:</a:t>
            </a:r>
          </a:p>
          <a:p>
            <a:pPr marL="514350" indent="-514350">
              <a:buFont typeface="+mj-lt"/>
              <a:buAutoNum type="arabicPeriod"/>
            </a:pPr>
            <a:r>
              <a:rPr lang="en-GB" sz="1200" b="1" dirty="0" smtClean="0">
                <a:latin typeface="Calibri" panose="020F0502020204030204" pitchFamily="34" charset="0"/>
                <a:cs typeface="Calibri" panose="020F0502020204030204" pitchFamily="34" charset="0"/>
              </a:rPr>
              <a:t>Advisory leadership</a:t>
            </a:r>
            <a:r>
              <a:rPr lang="en-GB" sz="1200" dirty="0" smtClean="0">
                <a:latin typeface="Calibri" panose="020F0502020204030204" pitchFamily="34" charset="0"/>
                <a:cs typeface="Calibri" panose="020F0502020204030204" pitchFamily="34" charset="0"/>
              </a:rPr>
              <a:t> – Core business – strong demand for OECD reviews. Confirmed reviews are: Suez Canal (March), Argentina (May), Spain (July). Likely reviews include: Greece, Ireland and Peru. </a:t>
            </a:r>
          </a:p>
          <a:p>
            <a:pPr marL="514350" indent="-514350">
              <a:buFont typeface="+mj-lt"/>
              <a:buAutoNum type="arabicPeriod"/>
            </a:pPr>
            <a:r>
              <a:rPr lang="en-GB" sz="1200" b="1" dirty="0" smtClean="0">
                <a:latin typeface="Calibri" panose="020F0502020204030204" pitchFamily="34" charset="0"/>
                <a:cs typeface="Calibri" panose="020F0502020204030204" pitchFamily="34" charset="0"/>
              </a:rPr>
              <a:t>Relationship leadership</a:t>
            </a:r>
            <a:r>
              <a:rPr lang="en-GB" sz="1200" dirty="0" smtClean="0">
                <a:latin typeface="Calibri" panose="020F0502020204030204" pitchFamily="34" charset="0"/>
                <a:cs typeface="Calibri" panose="020F0502020204030204" pitchFamily="34" charset="0"/>
              </a:rPr>
              <a:t> –Forum and Network Meetings, co-ordination with the GI Hub; co-operation with the IMF is increasing; the next collaboration with the World is on an Asian regional roundtable. Within the OECD, horizontal collaboration is increasing, notably with DAF.  </a:t>
            </a:r>
          </a:p>
          <a:p>
            <a:pPr marL="514350" indent="-514350">
              <a:buFont typeface="+mj-lt"/>
              <a:buAutoNum type="arabicPeriod"/>
            </a:pPr>
            <a:r>
              <a:rPr lang="en-GB" sz="1200" b="1" dirty="0" smtClean="0">
                <a:latin typeface="Calibri" panose="020F0502020204030204" pitchFamily="34" charset="0"/>
                <a:cs typeface="Calibri" panose="020F0502020204030204" pitchFamily="34" charset="0"/>
              </a:rPr>
              <a:t>Multilateral leadership</a:t>
            </a:r>
            <a:r>
              <a:rPr lang="en-GB" sz="1200" dirty="0" smtClean="0">
                <a:latin typeface="Calibri" panose="020F0502020204030204" pitchFamily="34" charset="0"/>
                <a:cs typeface="Calibri" panose="020F0502020204030204" pitchFamily="34" charset="0"/>
              </a:rPr>
              <a:t> – Contributing to G20 has increased our profile on investment management and infrastructure in the multilateral world. Further work is needed to define what success looks like for us. </a:t>
            </a:r>
          </a:p>
          <a:p>
            <a:pPr marL="514350" indent="-514350">
              <a:buFont typeface="+mj-lt"/>
              <a:buAutoNum type="arabicPeriod"/>
            </a:pPr>
            <a:r>
              <a:rPr lang="en-GB" sz="1200" b="1" dirty="0" smtClean="0">
                <a:latin typeface="Calibri" panose="020F0502020204030204" pitchFamily="34" charset="0"/>
                <a:cs typeface="Calibri" panose="020F0502020204030204" pitchFamily="34" charset="0"/>
              </a:rPr>
              <a:t>Development </a:t>
            </a:r>
            <a:r>
              <a:rPr lang="en-GB" sz="1200" dirty="0" smtClean="0">
                <a:latin typeface="Calibri" panose="020F0502020204030204" pitchFamily="34" charset="0"/>
                <a:cs typeface="Calibri" panose="020F0502020204030204" pitchFamily="34" charset="0"/>
              </a:rPr>
              <a:t>– enhancing our comparative advantage –develop indicators on infrastructure governance and elevate the infrastructure framework to a legal instrument. </a:t>
            </a:r>
          </a:p>
          <a:p>
            <a:pPr marL="0" indent="0">
              <a:buNone/>
            </a:pPr>
            <a:r>
              <a:rPr lang="en-GB" sz="1200" dirty="0" smtClean="0">
                <a:latin typeface="Calibri" panose="020F0502020204030204" pitchFamily="34" charset="0"/>
                <a:cs typeface="Calibri" panose="020F0502020204030204" pitchFamily="34" charset="0"/>
              </a:rPr>
              <a:t>Arguably, soon we should think about a fifth stream, transition, to anticipate structural change in GOV to manage business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algn="ct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lumMod val="25000"/>
                </a:schemeClr>
              </a:solidFill>
            </a:endParaRPr>
          </a:p>
          <a:p>
            <a:endParaRPr lang="en-GB" dirty="0"/>
          </a:p>
        </p:txBody>
      </p:sp>
      <p:sp>
        <p:nvSpPr>
          <p:cNvPr id="4" name="Slide Number Placeholder 3"/>
          <p:cNvSpPr>
            <a:spLocks noGrp="1"/>
          </p:cNvSpPr>
          <p:nvPr>
            <p:ph type="sldNum" sz="quarter" idx="10"/>
          </p:nvPr>
        </p:nvSpPr>
        <p:spPr/>
        <p:txBody>
          <a:bodyPr/>
          <a:lstStyle/>
          <a:p>
            <a:fld id="{EF6E8227-51F4-4FE3-AC5D-6C5FF8E26D5C}" type="slidenum">
              <a:rPr lang="en-GB" smtClean="0"/>
              <a:t>2</a:t>
            </a:fld>
            <a:endParaRPr lang="en-GB"/>
          </a:p>
        </p:txBody>
      </p:sp>
    </p:spTree>
    <p:extLst>
      <p:ext uri="{BB962C8B-B14F-4D97-AF65-F5344CB8AC3E}">
        <p14:creationId xmlns:p14="http://schemas.microsoft.com/office/powerpoint/2010/main" val="389152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3</a:t>
            </a:fld>
            <a:endParaRPr lang="en-GB"/>
          </a:p>
        </p:txBody>
      </p:sp>
    </p:spTree>
    <p:extLst>
      <p:ext uri="{BB962C8B-B14F-4D97-AF65-F5344CB8AC3E}">
        <p14:creationId xmlns:p14="http://schemas.microsoft.com/office/powerpoint/2010/main" val="154464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10771B-57C8-4A83-9FD8-1A400C42382E}" type="slidenum">
              <a:rPr lang="en-GB" smtClean="0"/>
              <a:t>4</a:t>
            </a:fld>
            <a:endParaRPr lang="en-GB"/>
          </a:p>
        </p:txBody>
      </p:sp>
    </p:spTree>
    <p:extLst>
      <p:ext uri="{BB962C8B-B14F-4D97-AF65-F5344CB8AC3E}">
        <p14:creationId xmlns:p14="http://schemas.microsoft.com/office/powerpoint/2010/main" val="36569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Strategic long-term planning is a key element for successful infrastructure development. </a:t>
            </a:r>
            <a:r>
              <a:rPr lang="en-GB" sz="1200" kern="1200" dirty="0" smtClean="0">
                <a:solidFill>
                  <a:schemeClr val="tx1"/>
                </a:solidFill>
                <a:effectLst/>
                <a:latin typeface="+mn-lt"/>
                <a:ea typeface="+mn-ea"/>
                <a:cs typeface="+mn-cs"/>
              </a:rPr>
              <a:t>However, infrastructure investment can involve multiple institutions, jurisdictions, and levels of government, which can make it difficult to design a clear and coherent strategic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 than half of OECD countries reported to have an overall long-term strategic infrastructure vision that cuts across all sectors. This is a new practice in some countries such as Luxembourg and Norway. Likewise, the Slovak Republic reported that the office of the Prime Minister is currently preparing a national infrastructure plan. Thirty-seven percent of surveyed countries reported to have both an overall infrastructure plan as well as long-term plans at the sector level. Co-ordination between these instruments is essential to ensure a clear strategic vision for infrastructure. The same amount of the surveyed countries reported to have only infrastructure plans at the sector level. Most of these countries only have long-term plans for certain sectors (e.g. roads, railways, energy, housing, health). Only Estonia and Sweden reported not having any type of long-term strategic plan (Figure 8.3).</a:t>
            </a:r>
            <a:endParaRPr lang="en-GB" dirty="0"/>
          </a:p>
        </p:txBody>
      </p:sp>
      <p:sp>
        <p:nvSpPr>
          <p:cNvPr id="4" name="Slide Number Placeholder 3"/>
          <p:cNvSpPr>
            <a:spLocks noGrp="1"/>
          </p:cNvSpPr>
          <p:nvPr>
            <p:ph type="sldNum" sz="quarter" idx="10"/>
          </p:nvPr>
        </p:nvSpPr>
        <p:spPr/>
        <p:txBody>
          <a:bodyPr/>
          <a:lstStyle/>
          <a:p>
            <a:fld id="{7B2D7C97-984D-4856-9E21-646B4D07D0BA}" type="slidenum">
              <a:rPr lang="en-US" smtClean="0"/>
              <a:t>5</a:t>
            </a:fld>
            <a:endParaRPr lang="en-US"/>
          </a:p>
        </p:txBody>
      </p:sp>
    </p:spTree>
    <p:extLst>
      <p:ext uri="{BB962C8B-B14F-4D97-AF65-F5344CB8AC3E}">
        <p14:creationId xmlns:p14="http://schemas.microsoft.com/office/powerpoint/2010/main" val="131402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9.b. Are the infrastructure strategic plans </a:t>
            </a:r>
            <a:r>
              <a:rPr lang="en-US" sz="1200" b="0" i="0" u="none" strike="noStrike" kern="1200" dirty="0" err="1" smtClean="0">
                <a:solidFill>
                  <a:schemeClr val="tx1"/>
                </a:solidFill>
                <a:effectLst/>
                <a:latin typeface="+mn-lt"/>
                <a:ea typeface="+mn-ea"/>
                <a:cs typeface="+mn-cs"/>
              </a:rPr>
              <a:t>aligne</a:t>
            </a:r>
            <a:r>
              <a:rPr lang="en-US" sz="1200" b="0" i="0" u="none" strike="noStrike" kern="1200" dirty="0" smtClean="0">
                <a:solidFill>
                  <a:schemeClr val="tx1"/>
                </a:solidFill>
                <a:effectLst/>
                <a:latin typeface="+mn-lt"/>
                <a:ea typeface="+mn-ea"/>
                <a:cs typeface="+mn-cs"/>
              </a:rPr>
              <a:t> with existing planning </a:t>
            </a:r>
            <a:r>
              <a:rPr lang="en-US" sz="1200" b="0" i="0" u="none" strike="noStrike" kern="1200" dirty="0" err="1" smtClean="0">
                <a:solidFill>
                  <a:schemeClr val="tx1"/>
                </a:solidFill>
                <a:effectLst/>
                <a:latin typeface="+mn-lt"/>
                <a:ea typeface="+mn-ea"/>
                <a:cs typeface="+mn-cs"/>
              </a:rPr>
              <a:t>instruments?_Medium</a:t>
            </a:r>
            <a:r>
              <a:rPr lang="en-US" sz="1200" b="0" i="0" u="none" strike="noStrike" kern="1200" dirty="0" smtClean="0">
                <a:solidFill>
                  <a:schemeClr val="tx1"/>
                </a:solidFill>
                <a:effectLst/>
                <a:latin typeface="+mn-lt"/>
                <a:ea typeface="+mn-ea"/>
                <a:cs typeface="+mn-cs"/>
              </a:rPr>
              <a:t> term fiscal plan of the government_ 14 yes of</a:t>
            </a:r>
            <a:r>
              <a:rPr lang="en-US" sz="1200" b="0" i="0" u="none" strike="noStrike" kern="1200" baseline="0" dirty="0" smtClean="0">
                <a:solidFill>
                  <a:schemeClr val="tx1"/>
                </a:solidFill>
                <a:effectLst/>
                <a:latin typeface="+mn-lt"/>
                <a:ea typeface="+mn-ea"/>
                <a:cs typeface="+mn-cs"/>
              </a:rPr>
              <a:t> 2</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u="none" strike="noStrike" cap="none" normalizeH="0" baseline="0" dirty="0" smtClean="0">
                <a:ln>
                  <a:noFill/>
                </a:ln>
                <a:solidFill>
                  <a:schemeClr val="tx1"/>
                </a:solidFill>
                <a:effectLst/>
                <a:latin typeface="Arial" pitchFamily="34" charset="0"/>
                <a:ea typeface="SimSun" pitchFamily="2" charset="-122"/>
                <a:cs typeface="Arial" pitchFamily="34" charset="0"/>
              </a:rPr>
              <a:t>55%  </a:t>
            </a:r>
            <a:r>
              <a:rPr lang="en-US" altLang="en-US" sz="1200" dirty="0" smtClean="0">
                <a:latin typeface="Arial" pitchFamily="34" charset="0"/>
                <a:ea typeface="SimSun" pitchFamily="2" charset="-122"/>
                <a:cs typeface="Arial" pitchFamily="34" charset="0"/>
              </a:rPr>
              <a:t>c of the government</a:t>
            </a:r>
            <a:endParaRPr kumimoji="0" lang="en-GB" altLang="en-US" sz="3600" b="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610771B-57C8-4A83-9FD8-1A400C42382E}" type="slidenum">
              <a:rPr lang="en-GB" smtClean="0"/>
              <a:t>6</a:t>
            </a:fld>
            <a:endParaRPr lang="en-GB"/>
          </a:p>
        </p:txBody>
      </p:sp>
    </p:spTree>
    <p:extLst>
      <p:ext uri="{BB962C8B-B14F-4D97-AF65-F5344CB8AC3E}">
        <p14:creationId xmlns:p14="http://schemas.microsoft.com/office/powerpoint/2010/main" val="132555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way capital expenditure is integrated in the overall budget process has different advantages and disadvantages. While full integration between current and capital expenditure can improve planning, facilitate coordination and increase flexibility, separated budgets can ensure that mandatory items such as entitlements do not crowd out discretionary items such as capital investment (Posner, 2009</a:t>
            </a:r>
            <a:r>
              <a:rPr lang="en-GB" sz="1200" kern="1200" baseline="-25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Governments need to be aware of the inherent challenges of their system in order to ensure that proper mechanisms are in place to face them. If a government decides to submit capital and current budgets separately, it will need to strengthen the selection mechanisms of capital projects to ensure that line ministries better integrate their capital and current expenditure decisions. If it decides for a unified budget, it should ensure that it is also accompanied by guidelines or fiscal rules as well as the political will to limit government borrowing that finances current expenditure (Burger and Hawkesworth, 2013</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7</a:t>
            </a:fld>
            <a:endParaRPr lang="en-GB"/>
          </a:p>
        </p:txBody>
      </p:sp>
    </p:spTree>
    <p:extLst>
      <p:ext uri="{BB962C8B-B14F-4D97-AF65-F5344CB8AC3E}">
        <p14:creationId xmlns:p14="http://schemas.microsoft.com/office/powerpoint/2010/main" val="370503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F075BF-B68F-49A6-BBD9-1F9203778404}" type="slidenum">
              <a:rPr lang="en-US" smtClean="0"/>
              <a:pPr/>
              <a:t>8</a:t>
            </a:fld>
            <a:endParaRPr lang="en-US"/>
          </a:p>
        </p:txBody>
      </p:sp>
    </p:spTree>
    <p:extLst>
      <p:ext uri="{BB962C8B-B14F-4D97-AF65-F5344CB8AC3E}">
        <p14:creationId xmlns:p14="http://schemas.microsoft.com/office/powerpoint/2010/main" val="58893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see detailed</a:t>
            </a:r>
            <a:r>
              <a:rPr lang="en-GB" baseline="0" dirty="0" smtClean="0"/>
              <a:t> slides per each pillar at the end of the presentation</a:t>
            </a:r>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9</a:t>
            </a:fld>
            <a:endParaRPr lang="en-GB"/>
          </a:p>
        </p:txBody>
      </p:sp>
    </p:spTree>
    <p:extLst>
      <p:ext uri="{BB962C8B-B14F-4D97-AF65-F5344CB8AC3E}">
        <p14:creationId xmlns:p14="http://schemas.microsoft.com/office/powerpoint/2010/main" val="241944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12"/>
            <a:ext cx="2628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12"/>
            <a:ext cx="2628000" cy="4229631"/>
          </a:xfrm>
          <a:prstGeom prst="rect">
            <a:avLst/>
          </a:prstGeom>
        </p:spPr>
      </p:pic>
      <p:sp>
        <p:nvSpPr>
          <p:cNvPr id="8" name="Title 7"/>
          <p:cNvSpPr>
            <a:spLocks noGrp="1"/>
          </p:cNvSpPr>
          <p:nvPr>
            <p:ph type="ctrTitle" hasCustomPrompt="1"/>
          </p:nvPr>
        </p:nvSpPr>
        <p:spPr>
          <a:xfrm>
            <a:off x="1368000" y="2783233"/>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fr-FR" dirty="0" smtClean="0"/>
              <a:t>CLIQUEZ POUR MODIFIER LE TITRE</a:t>
            </a:r>
            <a:endParaRPr kumimoji="0" lang="en-US" dirty="0"/>
          </a:p>
        </p:txBody>
      </p:sp>
      <p:sp>
        <p:nvSpPr>
          <p:cNvPr id="9" name="Subtitle 8"/>
          <p:cNvSpPr>
            <a:spLocks noGrp="1"/>
          </p:cNvSpPr>
          <p:nvPr>
            <p:ph type="subTitle" idx="1" hasCustomPrompt="1"/>
          </p:nvPr>
        </p:nvSpPr>
        <p:spPr>
          <a:xfrm>
            <a:off x="1368000" y="3805200"/>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dirty="0" smtClean="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511202"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06AD3406-A298-4CD8-9FAE-116C3E53827C}" type="datetimeFigureOut">
              <a:rPr lang="en-GB" smtClean="0"/>
              <a:t>01/07/2019</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a:p>
        </p:txBody>
      </p:sp>
    </p:spTree>
    <p:extLst>
      <p:ext uri="{BB962C8B-B14F-4D97-AF65-F5344CB8AC3E}">
        <p14:creationId xmlns:p14="http://schemas.microsoft.com/office/powerpoint/2010/main" val="259378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06AD3406-A298-4CD8-9FAE-116C3E53827C}" type="datetimeFigureOut">
              <a:rPr lang="en-GB" smtClean="0"/>
              <a:t>01/07/2019</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2737456B-A72F-41F0-BD43-7C4DEFAB0070}"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27102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2"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3043560"/>
            <a:ext cx="6624000" cy="810478"/>
          </a:xfrm>
        </p:spPr>
        <p:txBody>
          <a:bodyPr anchor="ctr" anchorCtr="0">
            <a:spAutoFit/>
          </a:bodyPr>
          <a:lstStyle>
            <a:lvl1pPr algn="ctr">
              <a:lnSpc>
                <a:spcPts val="2775"/>
              </a:lnSpc>
              <a:defRPr sz="2775" b="0" i="0" cap="all" baseline="0">
                <a:solidFill>
                  <a:schemeClr val="bg1"/>
                </a:solidFill>
              </a:defRPr>
            </a:lvl1pPr>
          </a:lstStyle>
          <a:p>
            <a:r>
              <a:rPr lang="fr-FR" dirty="0" smtClean="0"/>
              <a:t>Cliquez pour modifier</a:t>
            </a:r>
            <a:br>
              <a:rPr lang="fr-FR" dirty="0" smtClean="0"/>
            </a:br>
            <a:r>
              <a:rPr lang="fr-FR" dirty="0" smtClean="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06AD3406-A298-4CD8-9FAE-116C3E53827C}" type="datetimeFigureOut">
              <a:rPr lang="en-GB" smtClean="0"/>
              <a:t>01/07/2019</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2737456B-A72F-41F0-BD43-7C4DEFAB0070}" type="slidenum">
              <a:rPr lang="en-GB" smtClean="0"/>
              <a:t>‹#›</a:t>
            </a:fld>
            <a:endParaRPr lang="en-GB"/>
          </a:p>
        </p:txBody>
      </p:sp>
    </p:spTree>
    <p:extLst>
      <p:ext uri="{BB962C8B-B14F-4D97-AF65-F5344CB8AC3E}">
        <p14:creationId xmlns:p14="http://schemas.microsoft.com/office/powerpoint/2010/main" val="306970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AD3406-A298-4CD8-9FAE-116C3E53827C}"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37456B-A72F-41F0-BD43-7C4DEFAB0070}" type="slidenum">
              <a:rPr lang="en-GB" smtClean="0"/>
              <a:t>‹#›</a:t>
            </a:fld>
            <a:endParaRPr lang="en-GB"/>
          </a:p>
        </p:txBody>
      </p:sp>
    </p:spTree>
    <p:extLst>
      <p:ext uri="{BB962C8B-B14F-4D97-AF65-F5344CB8AC3E}">
        <p14:creationId xmlns:p14="http://schemas.microsoft.com/office/powerpoint/2010/main" val="109681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2" y="5328188"/>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2"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smtClean="0"/>
              <a:t>Cliquez pour modifier les styles du texte du masque</a:t>
            </a:r>
            <a:endParaRPr kumimoji="0" lang="en-US" dirty="0" smtClean="0"/>
          </a:p>
          <a:p>
            <a:pPr lvl="1" eaLnBrk="1" latinLnBrk="0" hangingPunct="1"/>
            <a:r>
              <a:rPr kumimoji="0" lang="en-US" dirty="0" err="1" smtClean="0"/>
              <a:t>Deuxième</a:t>
            </a:r>
            <a:r>
              <a:rPr kumimoji="0" lang="en-US" dirty="0" smtClean="0"/>
              <a:t> </a:t>
            </a:r>
            <a:r>
              <a:rPr kumimoji="0" lang="en-US" dirty="0" err="1" smtClean="0"/>
              <a:t>niveau</a:t>
            </a:r>
            <a:endParaRPr kumimoji="0" lang="en-US" dirty="0" smtClean="0"/>
          </a:p>
          <a:p>
            <a:pPr lvl="2" eaLnBrk="1" latinLnBrk="0" hangingPunct="1"/>
            <a:r>
              <a:rPr kumimoji="0" lang="en-US" dirty="0" err="1" smtClean="0"/>
              <a:t>Troisième</a:t>
            </a:r>
            <a:r>
              <a:rPr kumimoji="0" lang="en-US" dirty="0" smtClean="0"/>
              <a:t> </a:t>
            </a:r>
            <a:r>
              <a:rPr kumimoji="0" lang="en-US" dirty="0" err="1" smtClean="0"/>
              <a:t>niveau</a:t>
            </a:r>
            <a:endParaRPr kumimoji="0" lang="en-US" dirty="0" smtClean="0"/>
          </a:p>
          <a:p>
            <a:pPr lvl="3" eaLnBrk="1" latinLnBrk="0" hangingPunct="1"/>
            <a:r>
              <a:rPr kumimoji="0" lang="en-US" dirty="0" err="1" smtClean="0"/>
              <a:t>Quatrième</a:t>
            </a:r>
            <a:r>
              <a:rPr kumimoji="0" lang="en-US" dirty="0" smtClean="0"/>
              <a:t> </a:t>
            </a:r>
            <a:r>
              <a:rPr kumimoji="0" lang="en-US" dirty="0" err="1" smtClean="0"/>
              <a:t>niveau</a:t>
            </a:r>
            <a:endParaRPr kumimoji="0" lang="en-US" dirty="0" smtClean="0"/>
          </a:p>
          <a:p>
            <a:pPr lvl="4" eaLnBrk="1" latinLnBrk="0" hangingPunct="1"/>
            <a:r>
              <a:rPr kumimoji="0" lang="en-US" dirty="0" err="1" smtClean="0"/>
              <a:t>Cinquième</a:t>
            </a:r>
            <a:r>
              <a:rPr kumimoji="0" lang="en-US" dirty="0" smtClean="0"/>
              <a:t> </a:t>
            </a:r>
            <a:r>
              <a:rPr kumimoji="0" lang="en-US" dirty="0" err="1" smtClean="0"/>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06AD3406-A298-4CD8-9FAE-116C3E53827C}" type="datetimeFigureOut">
              <a:rPr lang="en-GB" smtClean="0"/>
              <a:t>01/07/2019</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2737456B-A72F-41F0-BD43-7C4DEFAB0070}" type="slidenum">
              <a:rPr lang="en-GB" smtClean="0"/>
              <a:t>‹#›</a:t>
            </a:fld>
            <a:endParaRPr lang="en-GB"/>
          </a:p>
        </p:txBody>
      </p:sp>
    </p:spTree>
    <p:extLst>
      <p:ext uri="{BB962C8B-B14F-4D97-AF65-F5344CB8AC3E}">
        <p14:creationId xmlns:p14="http://schemas.microsoft.com/office/powerpoint/2010/main" val="232376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ndrew.BLAZEY@oecd.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AnaMaria.Ruiz@oec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517" y="2651779"/>
            <a:ext cx="7186934" cy="964367"/>
          </a:xfrm>
        </p:spPr>
        <p:txBody>
          <a:bodyPr/>
          <a:lstStyle/>
          <a:p>
            <a:pPr algn="ctr"/>
            <a:r>
              <a:rPr lang="en-GB" sz="2800" dirty="0" smtClean="0"/>
              <a:t>Session 8: Capital Budgeting</a:t>
            </a:r>
            <a:r>
              <a:rPr lang="en-US" sz="2800" dirty="0"/>
              <a:t/>
            </a:r>
            <a:br>
              <a:rPr lang="en-US" sz="2800" dirty="0"/>
            </a:br>
            <a:endParaRPr lang="en-GB" sz="2800" dirty="0"/>
          </a:p>
        </p:txBody>
      </p:sp>
      <p:sp>
        <p:nvSpPr>
          <p:cNvPr id="3" name="Subtitle 2"/>
          <p:cNvSpPr>
            <a:spLocks noGrp="1"/>
          </p:cNvSpPr>
          <p:nvPr>
            <p:ph type="subTitle" idx="1"/>
          </p:nvPr>
        </p:nvSpPr>
        <p:spPr>
          <a:xfrm>
            <a:off x="1319509" y="3886201"/>
            <a:ext cx="6300000" cy="669414"/>
          </a:xfrm>
        </p:spPr>
        <p:txBody>
          <a:bodyPr/>
          <a:lstStyle/>
          <a:p>
            <a:pPr algn="ctr"/>
            <a:r>
              <a:rPr lang="es-ES_tradnl" sz="1800" b="1" dirty="0" smtClean="0"/>
              <a:t>Andrew Blazey and Ana Maria Ruiz</a:t>
            </a:r>
          </a:p>
          <a:p>
            <a:pPr algn="ctr"/>
            <a:endParaRPr lang="es-ES_tradnl" sz="1800" b="1" dirty="0"/>
          </a:p>
          <a:p>
            <a:pPr algn="ctr"/>
            <a:r>
              <a:rPr lang="en-US" sz="1800" dirty="0" smtClean="0"/>
              <a:t>Public </a:t>
            </a:r>
            <a:r>
              <a:rPr lang="en-US" sz="1800" dirty="0"/>
              <a:t>Governance </a:t>
            </a:r>
            <a:r>
              <a:rPr lang="en-US" sz="1800" dirty="0" smtClean="0"/>
              <a:t>Directorate</a:t>
            </a:r>
            <a:endParaRPr lang="en-GB" altLang="en-US" sz="1800" dirty="0"/>
          </a:p>
        </p:txBody>
      </p:sp>
      <p:sp>
        <p:nvSpPr>
          <p:cNvPr id="5" name="TextBox 4"/>
          <p:cNvSpPr txBox="1"/>
          <p:nvPr/>
        </p:nvSpPr>
        <p:spPr>
          <a:xfrm>
            <a:off x="4427984" y="332656"/>
            <a:ext cx="4536504" cy="1200329"/>
          </a:xfrm>
          <a:prstGeom prst="rect">
            <a:avLst/>
          </a:prstGeom>
          <a:noFill/>
        </p:spPr>
        <p:txBody>
          <a:bodyPr wrap="square" rtlCol="0">
            <a:spAutoFit/>
          </a:bodyPr>
          <a:lstStyle/>
          <a:p>
            <a:pPr algn="r"/>
            <a:r>
              <a:rPr lang="en-US" dirty="0">
                <a:solidFill>
                  <a:schemeClr val="bg1"/>
                </a:solidFill>
                <a:latin typeface="+mj-lt"/>
              </a:rPr>
              <a:t>15th Annual Meeting of </a:t>
            </a:r>
            <a:endParaRPr lang="en-US" dirty="0" smtClean="0">
              <a:solidFill>
                <a:schemeClr val="bg1"/>
              </a:solidFill>
              <a:latin typeface="+mj-lt"/>
            </a:endParaRPr>
          </a:p>
          <a:p>
            <a:pPr algn="r"/>
            <a:r>
              <a:rPr lang="en-US" dirty="0" smtClean="0">
                <a:solidFill>
                  <a:schemeClr val="bg1"/>
                </a:solidFill>
                <a:latin typeface="+mj-lt"/>
              </a:rPr>
              <a:t>OECD-CESEE </a:t>
            </a:r>
            <a:r>
              <a:rPr lang="en-US" dirty="0">
                <a:solidFill>
                  <a:schemeClr val="bg1"/>
                </a:solidFill>
                <a:latin typeface="+mj-lt"/>
              </a:rPr>
              <a:t>Senior Budget Officials</a:t>
            </a:r>
          </a:p>
          <a:p>
            <a:pPr algn="r"/>
            <a:r>
              <a:rPr lang="en-US" dirty="0" smtClean="0">
                <a:solidFill>
                  <a:schemeClr val="bg1"/>
                </a:solidFill>
                <a:latin typeface="+mj-lt"/>
              </a:rPr>
              <a:t>4-5 </a:t>
            </a:r>
            <a:r>
              <a:rPr lang="en-US" dirty="0">
                <a:solidFill>
                  <a:schemeClr val="bg1"/>
                </a:solidFill>
                <a:latin typeface="+mj-lt"/>
              </a:rPr>
              <a:t>July </a:t>
            </a:r>
            <a:r>
              <a:rPr lang="en-US" dirty="0" smtClean="0">
                <a:solidFill>
                  <a:schemeClr val="bg1"/>
                </a:solidFill>
                <a:latin typeface="+mj-lt"/>
              </a:rPr>
              <a:t>2019</a:t>
            </a:r>
          </a:p>
          <a:p>
            <a:pPr algn="r"/>
            <a:r>
              <a:rPr lang="en-US" dirty="0">
                <a:solidFill>
                  <a:schemeClr val="bg1"/>
                </a:solidFill>
                <a:latin typeface="+mj-lt"/>
              </a:rPr>
              <a:t>Minsk, Belarus</a:t>
            </a:r>
          </a:p>
        </p:txBody>
      </p:sp>
      <p:sp>
        <p:nvSpPr>
          <p:cNvPr id="6" name="TextBox 5"/>
          <p:cNvSpPr txBox="1"/>
          <p:nvPr/>
        </p:nvSpPr>
        <p:spPr>
          <a:xfrm>
            <a:off x="107504" y="6156593"/>
            <a:ext cx="7128792" cy="584775"/>
          </a:xfrm>
          <a:prstGeom prst="rect">
            <a:avLst/>
          </a:prstGeom>
          <a:noFill/>
        </p:spPr>
        <p:txBody>
          <a:bodyPr wrap="square" rtlCol="0">
            <a:spAutoFit/>
          </a:bodyPr>
          <a:lstStyle/>
          <a:p>
            <a:r>
              <a:rPr lang="en-GB" sz="1600" dirty="0" smtClean="0">
                <a:solidFill>
                  <a:schemeClr val="bg1"/>
                </a:solidFill>
                <a:latin typeface="+mj-lt"/>
              </a:rPr>
              <a:t>Budgeting and Public Expenditure Division</a:t>
            </a:r>
          </a:p>
          <a:p>
            <a:r>
              <a:rPr lang="en-GB" sz="1600" dirty="0" smtClean="0">
                <a:solidFill>
                  <a:schemeClr val="bg1"/>
                </a:solidFill>
                <a:latin typeface="+mj-lt"/>
              </a:rPr>
              <a:t>Public Governance Directorate</a:t>
            </a:r>
            <a:endParaRPr lang="en-GB" sz="1600" dirty="0">
              <a:solidFill>
                <a:schemeClr val="bg1"/>
              </a:solidFill>
              <a:latin typeface="+mj-lt"/>
            </a:endParaRPr>
          </a:p>
        </p:txBody>
      </p:sp>
    </p:spTree>
    <p:extLst>
      <p:ext uri="{BB962C8B-B14F-4D97-AF65-F5344CB8AC3E}">
        <p14:creationId xmlns:p14="http://schemas.microsoft.com/office/powerpoint/2010/main" val="43363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775" y="1414464"/>
            <a:ext cx="8258175" cy="5129212"/>
          </a:xfrm>
          <a:solidFill>
            <a:schemeClr val="bg1">
              <a:lumMod val="95000"/>
            </a:schemeClr>
          </a:solidFill>
        </p:spPr>
        <p:txBody>
          <a:bodyPr anchor="ctr">
            <a:noAutofit/>
          </a:bodyPr>
          <a:lstStyle/>
          <a:p>
            <a:pPr marL="342900" lvl="1" indent="0">
              <a:buNone/>
            </a:pPr>
            <a:r>
              <a:rPr lang="en-US" sz="2400" b="1" dirty="0" smtClean="0"/>
              <a:t>Objectives </a:t>
            </a:r>
          </a:p>
          <a:p>
            <a:pPr marL="342900" lvl="1" indent="0">
              <a:buNone/>
            </a:pPr>
            <a:endParaRPr lang="en-US" sz="2400" b="1" dirty="0" smtClean="0"/>
          </a:p>
          <a:p>
            <a:pPr lvl="1"/>
            <a:r>
              <a:rPr lang="en-US" sz="2400" b="1" dirty="0" smtClean="0"/>
              <a:t>Map </a:t>
            </a:r>
            <a:r>
              <a:rPr lang="en-US" sz="2400" b="1" dirty="0"/>
              <a:t>OECD countries’ </a:t>
            </a:r>
            <a:r>
              <a:rPr lang="en-US" sz="2400" dirty="0" smtClean="0"/>
              <a:t>infrastructure governance practices, </a:t>
            </a:r>
            <a:r>
              <a:rPr lang="en-US" sz="2400" dirty="0"/>
              <a:t>identifying </a:t>
            </a:r>
            <a:r>
              <a:rPr lang="en-US" sz="2400" b="1" dirty="0"/>
              <a:t>strengths and weaknesses </a:t>
            </a:r>
            <a:endParaRPr lang="en-US" sz="2400" b="1" dirty="0" smtClean="0"/>
          </a:p>
          <a:p>
            <a:pPr lvl="1"/>
            <a:r>
              <a:rPr lang="en-US" sz="2400" dirty="0" smtClean="0"/>
              <a:t>Provide </a:t>
            </a:r>
            <a:r>
              <a:rPr lang="en-US" sz="2400" dirty="0"/>
              <a:t>tools for countries to </a:t>
            </a:r>
            <a:r>
              <a:rPr lang="en-US" sz="2400" b="1" dirty="0" smtClean="0"/>
              <a:t>assess </a:t>
            </a:r>
            <a:r>
              <a:rPr lang="en-US" sz="2400" b="1" dirty="0"/>
              <a:t>performance </a:t>
            </a:r>
            <a:r>
              <a:rPr lang="en-US" sz="2400" dirty="0"/>
              <a:t>in each of the infrastructure governance dimensions</a:t>
            </a:r>
          </a:p>
          <a:p>
            <a:pPr lvl="1"/>
            <a:r>
              <a:rPr lang="en-US" sz="2400" b="1" dirty="0"/>
              <a:t>Contribute to the discussion </a:t>
            </a:r>
            <a:r>
              <a:rPr lang="en-US" sz="2400" dirty="0"/>
              <a:t>on the relationship between infrastructure governance and </a:t>
            </a:r>
            <a:r>
              <a:rPr lang="en-US" sz="2400" dirty="0" smtClean="0"/>
              <a:t>outcomes</a:t>
            </a:r>
            <a:endParaRPr lang="en-US" sz="2400" dirty="0"/>
          </a:p>
          <a:p>
            <a:pPr lvl="1"/>
            <a:r>
              <a:rPr lang="en-US" sz="2400" dirty="0"/>
              <a:t>Provide a </a:t>
            </a:r>
            <a:r>
              <a:rPr lang="en-US" sz="2400" b="1" dirty="0"/>
              <a:t>comprehensive view </a:t>
            </a:r>
            <a:r>
              <a:rPr lang="en-US" sz="2400" dirty="0" smtClean="0"/>
              <a:t>of </a:t>
            </a:r>
            <a:r>
              <a:rPr lang="en-US" sz="2400" dirty="0"/>
              <a:t>the components of the infrastructure governance framework</a:t>
            </a:r>
          </a:p>
          <a:p>
            <a:pPr lvl="1"/>
            <a:r>
              <a:rPr lang="en-US" sz="2400" dirty="0"/>
              <a:t>Draw attention to </a:t>
            </a:r>
            <a:r>
              <a:rPr lang="en-US" sz="2400" dirty="0" smtClean="0"/>
              <a:t>each dimension, </a:t>
            </a:r>
            <a:r>
              <a:rPr lang="en-US" sz="2400" dirty="0"/>
              <a:t>and </a:t>
            </a:r>
            <a:r>
              <a:rPr lang="en-US" sz="2400" dirty="0" smtClean="0"/>
              <a:t>the </a:t>
            </a:r>
            <a:r>
              <a:rPr lang="en-US" sz="2400" b="1" dirty="0" smtClean="0"/>
              <a:t>performance data </a:t>
            </a:r>
            <a:r>
              <a:rPr lang="en-US" sz="2400" dirty="0"/>
              <a:t>available to measure infrastructure governance</a:t>
            </a:r>
            <a:endParaRPr lang="es-ES_tradnl" sz="2400" dirty="0"/>
          </a:p>
        </p:txBody>
      </p:sp>
      <p:sp>
        <p:nvSpPr>
          <p:cNvPr id="3" name="Slide Number Placeholder 2"/>
          <p:cNvSpPr>
            <a:spLocks noGrp="1"/>
          </p:cNvSpPr>
          <p:nvPr>
            <p:ph type="sldNum" sz="quarter" idx="4294967295"/>
          </p:nvPr>
        </p:nvSpPr>
        <p:spPr/>
        <p:txBody>
          <a:bodyPr/>
          <a:lstStyle/>
          <a:p>
            <a:fld id="{2D12CD51-3AC0-4980-934F-28AA7745AA9F}" type="slidenum">
              <a:rPr lang="en-US" smtClean="0"/>
              <a:t>10</a:t>
            </a:fld>
            <a:endParaRPr lang="en-US"/>
          </a:p>
        </p:txBody>
      </p:sp>
      <p:sp>
        <p:nvSpPr>
          <p:cNvPr id="4" name="Title 3"/>
          <p:cNvSpPr>
            <a:spLocks noGrp="1"/>
          </p:cNvSpPr>
          <p:nvPr>
            <p:ph type="title"/>
          </p:nvPr>
        </p:nvSpPr>
        <p:spPr>
          <a:xfrm>
            <a:off x="1156972" y="337618"/>
            <a:ext cx="7277166" cy="766800"/>
          </a:xfrm>
        </p:spPr>
        <p:txBody>
          <a:bodyPr/>
          <a:lstStyle/>
          <a:p>
            <a:r>
              <a:rPr lang="en-US" dirty="0" smtClean="0"/>
              <a:t>The </a:t>
            </a:r>
            <a:r>
              <a:rPr lang="en-US" dirty="0"/>
              <a:t>OECD Infrastructure Governance Indicators Project </a:t>
            </a:r>
          </a:p>
        </p:txBody>
      </p:sp>
    </p:spTree>
    <p:extLst>
      <p:ext uri="{BB962C8B-B14F-4D97-AF65-F5344CB8AC3E}">
        <p14:creationId xmlns:p14="http://schemas.microsoft.com/office/powerpoint/2010/main" val="310500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2259" y="276290"/>
            <a:ext cx="7886700" cy="994172"/>
          </a:xfrm>
        </p:spPr>
        <p:txBody>
          <a:bodyPr/>
          <a:lstStyle/>
          <a:p>
            <a:r>
              <a:rPr lang="en-US" dirty="0"/>
              <a:t> The OECD Infrastructure Governance Indicators </a:t>
            </a:r>
            <a:r>
              <a:rPr lang="en-US" dirty="0" smtClean="0"/>
              <a:t>Project: </a:t>
            </a:r>
            <a:r>
              <a:rPr lang="en-GB" dirty="0">
                <a:solidFill>
                  <a:srgbClr val="727272"/>
                </a:solidFill>
                <a:latin typeface="Arial"/>
              </a:rPr>
              <a:t>a</a:t>
            </a:r>
            <a:r>
              <a:rPr lang="en-GB" dirty="0" smtClean="0">
                <a:solidFill>
                  <a:srgbClr val="727272"/>
                </a:solidFill>
                <a:latin typeface="Arial"/>
              </a:rPr>
              <a:t> </a:t>
            </a:r>
            <a:r>
              <a:rPr lang="en-GB" dirty="0">
                <a:solidFill>
                  <a:srgbClr val="727272"/>
                </a:solidFill>
                <a:latin typeface="Arial"/>
              </a:rPr>
              <a:t>useful diagnosis tool for countries</a:t>
            </a:r>
          </a:p>
        </p:txBody>
      </p:sp>
      <p:graphicFrame>
        <p:nvGraphicFramePr>
          <p:cNvPr id="5" name="Chart 4"/>
          <p:cNvGraphicFramePr>
            <a:graphicFrameLocks/>
          </p:cNvGraphicFramePr>
          <p:nvPr>
            <p:extLst>
              <p:ext uri="{D42A27DB-BD31-4B8C-83A1-F6EECF244321}">
                <p14:modId xmlns:p14="http://schemas.microsoft.com/office/powerpoint/2010/main" val="2851690074"/>
              </p:ext>
            </p:extLst>
          </p:nvPr>
        </p:nvGraphicFramePr>
        <p:xfrm>
          <a:off x="2371725" y="1503946"/>
          <a:ext cx="6654859" cy="49825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7643" y="2123405"/>
            <a:ext cx="3588328" cy="1631216"/>
          </a:xfrm>
          <a:prstGeom prst="rect">
            <a:avLst/>
          </a:prstGeom>
          <a:noFill/>
        </p:spPr>
        <p:txBody>
          <a:bodyPr wrap="square" rtlCol="0">
            <a:spAutoFit/>
          </a:bodyPr>
          <a:lstStyle/>
          <a:p>
            <a:pPr algn="just"/>
            <a:r>
              <a:rPr lang="en-US" sz="2000" dirty="0" smtClean="0">
                <a:solidFill>
                  <a:schemeClr val="bg1">
                    <a:lumMod val="50000"/>
                  </a:schemeClr>
                </a:solidFill>
                <a:latin typeface="Georgia" panose="02040502050405020303" pitchFamily="18" charset="0"/>
              </a:rPr>
              <a:t>At </a:t>
            </a:r>
            <a:r>
              <a:rPr lang="en-US" sz="2000" dirty="0">
                <a:solidFill>
                  <a:schemeClr val="bg1">
                    <a:lumMod val="50000"/>
                  </a:schemeClr>
                </a:solidFill>
                <a:latin typeface="Georgia" panose="02040502050405020303" pitchFamily="18" charset="0"/>
              </a:rPr>
              <a:t>first a</a:t>
            </a:r>
            <a:r>
              <a:rPr lang="en-US" sz="2000" dirty="0" smtClean="0">
                <a:solidFill>
                  <a:schemeClr val="bg1">
                    <a:lumMod val="50000"/>
                  </a:schemeClr>
                </a:solidFill>
                <a:latin typeface="Georgia" panose="02040502050405020303" pitchFamily="18" charset="0"/>
              </a:rPr>
              <a:t> </a:t>
            </a:r>
            <a:r>
              <a:rPr lang="en-US" sz="2000" dirty="0">
                <a:solidFill>
                  <a:schemeClr val="bg1">
                    <a:lumMod val="50000"/>
                  </a:schemeClr>
                </a:solidFill>
                <a:latin typeface="Georgia" panose="02040502050405020303" pitchFamily="18" charset="0"/>
              </a:rPr>
              <a:t>country would have an outlook of its development status relative to the OECD </a:t>
            </a:r>
            <a:r>
              <a:rPr lang="en-US" sz="2000" dirty="0" smtClean="0">
                <a:solidFill>
                  <a:schemeClr val="bg1">
                    <a:lumMod val="50000"/>
                  </a:schemeClr>
                </a:solidFill>
                <a:latin typeface="Georgia" panose="02040502050405020303" pitchFamily="18" charset="0"/>
              </a:rPr>
              <a:t>average</a:t>
            </a:r>
            <a:endParaRPr lang="en-US" sz="2000" dirty="0">
              <a:solidFill>
                <a:schemeClr val="bg1">
                  <a:lumMod val="50000"/>
                </a:schemeClr>
              </a:solidFill>
              <a:latin typeface="Georgia" panose="02040502050405020303" pitchFamily="18" charset="0"/>
            </a:endParaRPr>
          </a:p>
          <a:p>
            <a:endParaRPr lang="en-US" sz="2000" dirty="0">
              <a:latin typeface="Georgia" panose="02040502050405020303" pitchFamily="18" charset="0"/>
            </a:endParaRPr>
          </a:p>
        </p:txBody>
      </p:sp>
      <p:sp>
        <p:nvSpPr>
          <p:cNvPr id="2" name="Rectangle 1"/>
          <p:cNvSpPr/>
          <p:nvPr/>
        </p:nvSpPr>
        <p:spPr>
          <a:xfrm>
            <a:off x="-47109" y="6557918"/>
            <a:ext cx="2128916" cy="300082"/>
          </a:xfrm>
          <a:prstGeom prst="rect">
            <a:avLst/>
          </a:prstGeom>
        </p:spPr>
        <p:txBody>
          <a:bodyPr wrap="none">
            <a:spAutoFit/>
          </a:bodyPr>
          <a:lstStyle/>
          <a:p>
            <a:r>
              <a:rPr lang="en-GB" sz="1350" i="1" dirty="0">
                <a:latin typeface="Calibri" panose="020F0502020204030204" pitchFamily="34" charset="0"/>
                <a:ea typeface="Calibri" panose="020F0502020204030204" pitchFamily="34" charset="0"/>
              </a:rPr>
              <a:t>Note: Hypothetical example</a:t>
            </a:r>
            <a:endParaRPr lang="en-GB" sz="1350" dirty="0"/>
          </a:p>
        </p:txBody>
      </p:sp>
    </p:spTree>
    <p:extLst>
      <p:ext uri="{BB962C8B-B14F-4D97-AF65-F5344CB8AC3E}">
        <p14:creationId xmlns:p14="http://schemas.microsoft.com/office/powerpoint/2010/main" val="136114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1039692" y="281883"/>
            <a:ext cx="7886700" cy="994172"/>
          </a:xfrm>
        </p:spPr>
        <p:txBody>
          <a:bodyPr>
            <a:normAutofit/>
          </a:bodyPr>
          <a:lstStyle/>
          <a:p>
            <a:r>
              <a:rPr lang="en-GB" dirty="0">
                <a:solidFill>
                  <a:srgbClr val="727272"/>
                </a:solidFill>
                <a:latin typeface="Arial"/>
              </a:rPr>
              <a:t>Multiple levels of analysis </a:t>
            </a:r>
            <a:r>
              <a:rPr lang="en-GB" dirty="0" smtClean="0">
                <a:solidFill>
                  <a:srgbClr val="727272"/>
                </a:solidFill>
                <a:latin typeface="Arial"/>
              </a:rPr>
              <a:t>to inform decisions</a:t>
            </a:r>
            <a:endParaRPr lang="en-GB" dirty="0">
              <a:solidFill>
                <a:srgbClr val="727272"/>
              </a:solidFill>
              <a:latin typeface="Arial"/>
            </a:endParaRPr>
          </a:p>
        </p:txBody>
      </p:sp>
      <p:sp>
        <p:nvSpPr>
          <p:cNvPr id="6" name="TextBox 5"/>
          <p:cNvSpPr txBox="1"/>
          <p:nvPr/>
        </p:nvSpPr>
        <p:spPr>
          <a:xfrm>
            <a:off x="221890" y="2174692"/>
            <a:ext cx="3682012" cy="2246769"/>
          </a:xfrm>
          <a:prstGeom prst="rect">
            <a:avLst/>
          </a:prstGeom>
          <a:noFill/>
        </p:spPr>
        <p:txBody>
          <a:bodyPr wrap="square" rtlCol="0">
            <a:spAutoFit/>
          </a:bodyPr>
          <a:lstStyle/>
          <a:p>
            <a:pPr algn="just"/>
            <a:r>
              <a:rPr lang="en-US" sz="2000" dirty="0" smtClean="0">
                <a:solidFill>
                  <a:schemeClr val="bg1">
                    <a:lumMod val="50000"/>
                  </a:schemeClr>
                </a:solidFill>
                <a:latin typeface="Georgia" panose="02040502050405020303" pitchFamily="18" charset="0"/>
              </a:rPr>
              <a:t>Zooming </a:t>
            </a:r>
            <a:r>
              <a:rPr lang="en-US" sz="2000" dirty="0">
                <a:solidFill>
                  <a:schemeClr val="bg1">
                    <a:lumMod val="50000"/>
                  </a:schemeClr>
                </a:solidFill>
                <a:latin typeface="Georgia" panose="02040502050405020303" pitchFamily="18" charset="0"/>
              </a:rPr>
              <a:t>in into each pillar: </a:t>
            </a:r>
          </a:p>
          <a:p>
            <a:pPr algn="just"/>
            <a:endParaRPr lang="en-US" sz="2000" dirty="0">
              <a:solidFill>
                <a:schemeClr val="bg1">
                  <a:lumMod val="50000"/>
                </a:schemeClr>
              </a:solidFill>
              <a:latin typeface="Georgia" panose="02040502050405020303" pitchFamily="18" charset="0"/>
            </a:endParaRPr>
          </a:p>
          <a:p>
            <a:pPr marL="257175" indent="-257175">
              <a:buFont typeface="Arial" panose="020B0604020202020204" pitchFamily="34" charset="0"/>
              <a:buChar char="•"/>
            </a:pPr>
            <a:r>
              <a:rPr lang="en-US" sz="2000" dirty="0">
                <a:solidFill>
                  <a:schemeClr val="bg1">
                    <a:lumMod val="50000"/>
                  </a:schemeClr>
                </a:solidFill>
                <a:latin typeface="Georgia" panose="02040502050405020303" pitchFamily="18" charset="0"/>
              </a:rPr>
              <a:t>Deeper understanding of a</a:t>
            </a:r>
            <a:r>
              <a:rPr lang="en-US" sz="2000" dirty="0" smtClean="0">
                <a:solidFill>
                  <a:schemeClr val="bg1">
                    <a:lumMod val="50000"/>
                  </a:schemeClr>
                </a:solidFill>
                <a:latin typeface="Georgia" panose="02040502050405020303" pitchFamily="18" charset="0"/>
              </a:rPr>
              <a:t> country’s </a:t>
            </a:r>
            <a:r>
              <a:rPr lang="en-US" sz="2000" dirty="0">
                <a:solidFill>
                  <a:schemeClr val="bg1">
                    <a:lumMod val="50000"/>
                  </a:schemeClr>
                </a:solidFill>
                <a:latin typeface="Georgia" panose="02040502050405020303" pitchFamily="18" charset="0"/>
              </a:rPr>
              <a:t>strengths and weaknesses</a:t>
            </a:r>
          </a:p>
          <a:p>
            <a:pPr marL="257175" indent="-257175">
              <a:buFont typeface="Arial" panose="020B0604020202020204" pitchFamily="34" charset="0"/>
              <a:buChar char="•"/>
            </a:pPr>
            <a:r>
              <a:rPr lang="en-US" sz="2000" dirty="0" smtClean="0">
                <a:solidFill>
                  <a:schemeClr val="bg1">
                    <a:lumMod val="50000"/>
                  </a:schemeClr>
                </a:solidFill>
                <a:latin typeface="Georgia" panose="02040502050405020303" pitchFamily="18" charset="0"/>
              </a:rPr>
              <a:t>Identify </a:t>
            </a:r>
            <a:r>
              <a:rPr lang="en-US" sz="2000" dirty="0">
                <a:solidFill>
                  <a:schemeClr val="bg1">
                    <a:lumMod val="50000"/>
                  </a:schemeClr>
                </a:solidFill>
                <a:latin typeface="Georgia" panose="02040502050405020303" pitchFamily="18" charset="0"/>
              </a:rPr>
              <a:t>priorities </a:t>
            </a:r>
            <a:r>
              <a:rPr lang="en-US" sz="2000" dirty="0" smtClean="0">
                <a:solidFill>
                  <a:schemeClr val="bg1">
                    <a:lumMod val="50000"/>
                  </a:schemeClr>
                </a:solidFill>
                <a:latin typeface="Georgia" panose="02040502050405020303" pitchFamily="18" charset="0"/>
              </a:rPr>
              <a:t>to  inform </a:t>
            </a:r>
            <a:r>
              <a:rPr lang="en-US" sz="2000" dirty="0">
                <a:solidFill>
                  <a:schemeClr val="bg1">
                    <a:lumMod val="50000"/>
                  </a:schemeClr>
                </a:solidFill>
                <a:latin typeface="Georgia" panose="02040502050405020303" pitchFamily="18" charset="0"/>
              </a:rPr>
              <a:t>decision-making </a:t>
            </a:r>
          </a:p>
        </p:txBody>
      </p:sp>
      <p:graphicFrame>
        <p:nvGraphicFramePr>
          <p:cNvPr id="7" name="Chart 6"/>
          <p:cNvGraphicFramePr>
            <a:graphicFrameLocks/>
          </p:cNvGraphicFramePr>
          <p:nvPr>
            <p:extLst>
              <p:ext uri="{D42A27DB-BD31-4B8C-83A1-F6EECF244321}">
                <p14:modId xmlns:p14="http://schemas.microsoft.com/office/powerpoint/2010/main" val="1088505450"/>
              </p:ext>
            </p:extLst>
          </p:nvPr>
        </p:nvGraphicFramePr>
        <p:xfrm>
          <a:off x="3086100" y="1276054"/>
          <a:ext cx="5826733" cy="543907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57918"/>
            <a:ext cx="2128916" cy="300082"/>
          </a:xfrm>
          <a:prstGeom prst="rect">
            <a:avLst/>
          </a:prstGeom>
        </p:spPr>
        <p:txBody>
          <a:bodyPr wrap="none">
            <a:spAutoFit/>
          </a:bodyPr>
          <a:lstStyle/>
          <a:p>
            <a:r>
              <a:rPr lang="en-GB" sz="1350" i="1" dirty="0">
                <a:latin typeface="Calibri" panose="020F0502020204030204" pitchFamily="34" charset="0"/>
                <a:ea typeface="Calibri" panose="020F0502020204030204" pitchFamily="34" charset="0"/>
              </a:rPr>
              <a:t>Note: Hypothetical example</a:t>
            </a:r>
            <a:endParaRPr lang="en-GB" sz="1350" dirty="0"/>
          </a:p>
        </p:txBody>
      </p:sp>
    </p:spTree>
    <p:extLst>
      <p:ext uri="{BB962C8B-B14F-4D97-AF65-F5344CB8AC3E}">
        <p14:creationId xmlns:p14="http://schemas.microsoft.com/office/powerpoint/2010/main" val="106321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5656" y="2420888"/>
            <a:ext cx="6300000" cy="669414"/>
          </a:xfrm>
        </p:spPr>
        <p:txBody>
          <a:bodyPr/>
          <a:lstStyle/>
          <a:p>
            <a:pPr algn="ctr"/>
            <a:r>
              <a:rPr lang="en-GB" cap="none" dirty="0" smtClean="0"/>
              <a:t>Thank you</a:t>
            </a:r>
            <a:endParaRPr lang="en-GB" cap="none" dirty="0"/>
          </a:p>
        </p:txBody>
      </p:sp>
      <p:sp>
        <p:nvSpPr>
          <p:cNvPr id="5" name="Subtitle 4"/>
          <p:cNvSpPr>
            <a:spLocks noGrp="1"/>
          </p:cNvSpPr>
          <p:nvPr>
            <p:ph type="subTitle" idx="1"/>
          </p:nvPr>
        </p:nvSpPr>
        <p:spPr>
          <a:xfrm>
            <a:off x="8056" y="5225535"/>
            <a:ext cx="4176464" cy="1631216"/>
          </a:xfrm>
        </p:spPr>
        <p:txBody>
          <a:bodyPr/>
          <a:lstStyle/>
          <a:p>
            <a:r>
              <a:rPr lang="en-GB" sz="1600" b="1" dirty="0"/>
              <a:t>Andrew Blazey</a:t>
            </a:r>
          </a:p>
          <a:p>
            <a:r>
              <a:rPr lang="en-GB" sz="1600" dirty="0" smtClean="0">
                <a:solidFill>
                  <a:schemeClr val="accent1">
                    <a:lumMod val="60000"/>
                    <a:lumOff val="40000"/>
                  </a:schemeClr>
                </a:solidFill>
                <a:hlinkClick r:id="rId3"/>
              </a:rPr>
              <a:t>Andrew.BLAZEY@oecd.org</a:t>
            </a:r>
            <a:r>
              <a:rPr lang="en-GB" sz="1600" dirty="0" smtClean="0">
                <a:solidFill>
                  <a:schemeClr val="accent1">
                    <a:lumMod val="60000"/>
                    <a:lumOff val="40000"/>
                  </a:schemeClr>
                </a:solidFill>
              </a:rPr>
              <a:t> </a:t>
            </a:r>
          </a:p>
          <a:p>
            <a:endParaRPr lang="es-ES_tradnl" sz="1600" b="1" dirty="0" smtClean="0"/>
          </a:p>
          <a:p>
            <a:r>
              <a:rPr lang="es-ES_tradnl" sz="1600" b="1" dirty="0" smtClean="0"/>
              <a:t>Ana Maria Ruiz Rivadeneira </a:t>
            </a:r>
          </a:p>
          <a:p>
            <a:pPr>
              <a:tabLst>
                <a:tab pos="539750" algn="l"/>
                <a:tab pos="756285" algn="l"/>
                <a:tab pos="972185" algn="l"/>
              </a:tabLst>
            </a:pPr>
            <a:r>
              <a:rPr lang="es-ES_tradnl" sz="1600" u="sng" dirty="0" smtClean="0">
                <a:solidFill>
                  <a:schemeClr val="tx1"/>
                </a:solidFill>
                <a:hlinkClick r:id="rId4"/>
              </a:rPr>
              <a:t>AnaMaria.Ruiz@oecd.org</a:t>
            </a:r>
            <a:r>
              <a:rPr lang="es-ES_tradnl" sz="1600" u="sng" dirty="0" smtClean="0">
                <a:solidFill>
                  <a:schemeClr val="tx1"/>
                </a:solidFill>
              </a:rPr>
              <a:t> </a:t>
            </a:r>
          </a:p>
          <a:p>
            <a:pPr>
              <a:tabLst>
                <a:tab pos="539750" algn="l"/>
                <a:tab pos="756285" algn="l"/>
                <a:tab pos="972185" algn="l"/>
              </a:tabLst>
            </a:pPr>
            <a:endParaRPr lang="en-US" sz="1600" b="1" dirty="0" smtClean="0"/>
          </a:p>
          <a:p>
            <a:pPr>
              <a:tabLst>
                <a:tab pos="539750" algn="l"/>
                <a:tab pos="756285" algn="l"/>
                <a:tab pos="972185" algn="l"/>
              </a:tabLst>
            </a:pPr>
            <a:r>
              <a:rPr lang="en-US" sz="1600" b="1" dirty="0" smtClean="0"/>
              <a:t>Budgeting and Public Expenditure</a:t>
            </a:r>
          </a:p>
          <a:p>
            <a:pPr>
              <a:tabLst>
                <a:tab pos="539750" algn="l"/>
                <a:tab pos="756285" algn="l"/>
                <a:tab pos="972185" algn="l"/>
              </a:tabLst>
            </a:pPr>
            <a:r>
              <a:rPr lang="en-US" sz="1600" b="1" dirty="0" smtClean="0"/>
              <a:t>Public Governance Directorate, OECD</a:t>
            </a:r>
          </a:p>
        </p:txBody>
      </p:sp>
    </p:spTree>
    <p:extLst>
      <p:ext uri="{BB962C8B-B14F-4D97-AF65-F5344CB8AC3E}">
        <p14:creationId xmlns:p14="http://schemas.microsoft.com/office/powerpoint/2010/main" val="1346264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623000" y="5665950"/>
            <a:ext cx="256500" cy="183600"/>
          </a:xfrm>
          <a:prstGeom prst="rect">
            <a:avLst/>
          </a:prstGeom>
        </p:spPr>
        <p:txBody>
          <a:bodyPr/>
          <a:lstStyle/>
          <a:p>
            <a:fld id="{2D12CD51-3AC0-4980-934F-28AA7745AA9F}" type="slidenum">
              <a:rPr lang="en-US" smtClean="0"/>
              <a:t>2</a:t>
            </a:fld>
            <a:endParaRPr lang="en-US"/>
          </a:p>
        </p:txBody>
      </p:sp>
      <p:sp>
        <p:nvSpPr>
          <p:cNvPr id="4" name="Title 3"/>
          <p:cNvSpPr>
            <a:spLocks noGrp="1"/>
          </p:cNvSpPr>
          <p:nvPr>
            <p:ph type="title"/>
          </p:nvPr>
        </p:nvSpPr>
        <p:spPr>
          <a:xfrm>
            <a:off x="1079999" y="237600"/>
            <a:ext cx="7949701" cy="1022400"/>
          </a:xfrm>
        </p:spPr>
        <p:txBody>
          <a:bodyPr/>
          <a:lstStyle/>
          <a:p>
            <a:r>
              <a:rPr lang="en-US" sz="3200" dirty="0">
                <a:latin typeface="Georgia" panose="02040502050405020303" pitchFamily="18" charset="0"/>
              </a:rPr>
              <a:t>12 years of expertise of the OECD Network of Senior PPP and Infrastructure Officials</a:t>
            </a:r>
            <a:endParaRPr lang="en-US" sz="3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99" y="1451252"/>
            <a:ext cx="1779083" cy="2434153"/>
          </a:xfrm>
          <a:prstGeom prst="rect">
            <a:avLst/>
          </a:prstGeom>
          <a:ln w="31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576" y="4076657"/>
            <a:ext cx="1738138" cy="2434150"/>
          </a:xfrm>
          <a:prstGeom prst="rect">
            <a:avLst/>
          </a:prstGeom>
          <a:ln w="6350">
            <a:solidFill>
              <a:schemeClr val="tx1"/>
            </a:solidFill>
          </a:ln>
        </p:spPr>
      </p:pic>
      <p:pic>
        <p:nvPicPr>
          <p:cNvPr id="5" name="Content Placeholder 4"/>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b="441"/>
          <a:stretch/>
        </p:blipFill>
        <p:spPr>
          <a:xfrm>
            <a:off x="3474026" y="1451253"/>
            <a:ext cx="1665731" cy="2434153"/>
          </a:xfrm>
          <a:ln w="3175">
            <a:solidFill>
              <a:schemeClr val="tx1"/>
            </a:solidFill>
          </a:ln>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7033061" y="1472934"/>
            <a:ext cx="1692878" cy="2434153"/>
          </a:xfrm>
          <a:prstGeom prst="rect">
            <a:avLst/>
          </a:prstGeom>
          <a:ln>
            <a:solidFill>
              <a:schemeClr val="bg2">
                <a:lumMod val="10000"/>
              </a:schemeClr>
            </a:solidFill>
          </a:ln>
        </p:spPr>
      </p:pic>
      <p:pic>
        <p:nvPicPr>
          <p:cNvPr id="2" name="Picture 1" descr="Screen Clipping"/>
          <p:cNvPicPr>
            <a:picLocks noChangeAspect="1"/>
          </p:cNvPicPr>
          <p:nvPr/>
        </p:nvPicPr>
        <p:blipFill rotWithShape="1">
          <a:blip r:embed="rId7" cstate="print">
            <a:extLst>
              <a:ext uri="{28A0092B-C50C-407E-A947-70E740481C1C}">
                <a14:useLocalDpi xmlns:a14="http://schemas.microsoft.com/office/drawing/2010/main" val="0"/>
              </a:ext>
            </a:extLst>
          </a:blip>
          <a:srcRect r="22862"/>
          <a:stretch/>
        </p:blipFill>
        <p:spPr>
          <a:xfrm>
            <a:off x="5139757" y="4076659"/>
            <a:ext cx="1837537" cy="2487625"/>
          </a:xfrm>
          <a:prstGeom prst="rect">
            <a:avLst/>
          </a:prstGeom>
        </p:spPr>
      </p:pic>
    </p:spTree>
    <p:extLst>
      <p:ext uri="{BB962C8B-B14F-4D97-AF65-F5344CB8AC3E}">
        <p14:creationId xmlns:p14="http://schemas.microsoft.com/office/powerpoint/2010/main" val="167810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capital budgeting and infrastructure</a:t>
            </a:r>
            <a:endParaRPr lang="en-GB" dirty="0"/>
          </a:p>
        </p:txBody>
      </p:sp>
      <p:sp>
        <p:nvSpPr>
          <p:cNvPr id="3" name="Content Placeholder 2"/>
          <p:cNvSpPr>
            <a:spLocks noGrp="1"/>
          </p:cNvSpPr>
          <p:nvPr>
            <p:ph idx="1"/>
          </p:nvPr>
        </p:nvSpPr>
        <p:spPr>
          <a:xfrm>
            <a:off x="0" y="1419120"/>
            <a:ext cx="8686800" cy="4708079"/>
          </a:xfrm>
        </p:spPr>
        <p:txBody>
          <a:bodyPr>
            <a:normAutofit/>
          </a:bodyPr>
          <a:lstStyle/>
          <a:p>
            <a:pPr marL="457200" lvl="1" indent="0" algn="just">
              <a:buNone/>
            </a:pPr>
            <a:r>
              <a:rPr lang="en-US" dirty="0" smtClean="0">
                <a:cs typeface="Calibri" panose="020F0502020204030204" pitchFamily="34" charset="0"/>
              </a:rPr>
              <a:t>The Ministry of Finance has a key role in </a:t>
            </a:r>
            <a:r>
              <a:rPr lang="en-US" dirty="0">
                <a:cs typeface="Calibri" panose="020F0502020204030204" pitchFamily="34" charset="0"/>
              </a:rPr>
              <a:t>dealing </a:t>
            </a:r>
            <a:r>
              <a:rPr lang="en-US" dirty="0" smtClean="0">
                <a:cs typeface="Calibri" panose="020F0502020204030204" pitchFamily="34" charset="0"/>
              </a:rPr>
              <a:t>with:</a:t>
            </a:r>
          </a:p>
          <a:p>
            <a:pPr marL="457200" lvl="1" indent="0" algn="just">
              <a:buNone/>
            </a:pPr>
            <a:endParaRPr lang="en-US" sz="800" dirty="0">
              <a:cs typeface="Calibri" panose="020F0502020204030204" pitchFamily="34" charset="0"/>
            </a:endParaRPr>
          </a:p>
          <a:p>
            <a:pPr marL="1028700" lvl="2" indent="-342900">
              <a:buFont typeface="+mj-lt"/>
              <a:buAutoNum type="arabicPeriod"/>
            </a:pPr>
            <a:r>
              <a:rPr lang="en-GB" sz="1900" b="1" dirty="0">
                <a:cs typeface="Calibri" panose="020F0502020204030204" pitchFamily="34" charset="0"/>
              </a:rPr>
              <a:t>Capital </a:t>
            </a:r>
            <a:r>
              <a:rPr lang="en-GB" sz="1900" b="1" dirty="0" smtClean="0">
                <a:cs typeface="Calibri" panose="020F0502020204030204" pitchFamily="34" charset="0"/>
              </a:rPr>
              <a:t>budgeting</a:t>
            </a:r>
            <a:r>
              <a:rPr lang="en-GB" sz="1900" dirty="0" smtClean="0">
                <a:cs typeface="Calibri" panose="020F0502020204030204" pitchFamily="34" charset="0"/>
              </a:rPr>
              <a:t>: the </a:t>
            </a:r>
            <a:r>
              <a:rPr lang="en-GB" sz="1900" dirty="0">
                <a:cs typeface="Calibri" panose="020F0502020204030204" pitchFamily="34" charset="0"/>
              </a:rPr>
              <a:t>planning and allocation of capital expenditure by </a:t>
            </a:r>
            <a:r>
              <a:rPr lang="en-GB" sz="1900" dirty="0" smtClean="0">
                <a:cs typeface="Calibri" panose="020F0502020204030204" pitchFamily="34" charset="0"/>
              </a:rPr>
              <a:t>governments</a:t>
            </a:r>
            <a:endParaRPr lang="en-GB" sz="1900" dirty="0">
              <a:cs typeface="Calibri" panose="020F0502020204030204" pitchFamily="34" charset="0"/>
            </a:endParaRPr>
          </a:p>
          <a:p>
            <a:pPr marL="1028700" lvl="2" indent="-342900">
              <a:buFont typeface="+mj-lt"/>
              <a:buAutoNum type="arabicPeriod"/>
            </a:pPr>
            <a:r>
              <a:rPr lang="en-GB" sz="1900" b="1" dirty="0">
                <a:cs typeface="Calibri" panose="020F0502020204030204" pitchFamily="34" charset="0"/>
              </a:rPr>
              <a:t>Investment management </a:t>
            </a:r>
            <a:r>
              <a:rPr lang="en-GB" sz="1900" b="1" dirty="0" smtClean="0">
                <a:cs typeface="Calibri" panose="020F0502020204030204" pitchFamily="34" charset="0"/>
              </a:rPr>
              <a:t>systems</a:t>
            </a:r>
            <a:r>
              <a:rPr lang="en-GB" sz="1900" dirty="0" smtClean="0">
                <a:cs typeface="Calibri" panose="020F0502020204030204" pitchFamily="34" charset="0"/>
              </a:rPr>
              <a:t>: the </a:t>
            </a:r>
            <a:r>
              <a:rPr lang="en-GB" sz="1900" dirty="0">
                <a:cs typeface="Calibri" panose="020F0502020204030204" pitchFamily="34" charset="0"/>
              </a:rPr>
              <a:t>processes of prioritising, appraising, selecting, implementing and reviewing capital investment </a:t>
            </a:r>
            <a:r>
              <a:rPr lang="en-GB" sz="1900" dirty="0" smtClean="0">
                <a:cs typeface="Calibri" panose="020F0502020204030204" pitchFamily="34" charset="0"/>
              </a:rPr>
              <a:t>proposals</a:t>
            </a:r>
            <a:endParaRPr lang="en-GB" sz="1900" dirty="0">
              <a:cs typeface="Calibri" panose="020F0502020204030204" pitchFamily="34" charset="0"/>
            </a:endParaRPr>
          </a:p>
          <a:p>
            <a:pPr marL="1028700" lvl="2" indent="-342900">
              <a:buFont typeface="+mj-lt"/>
              <a:buAutoNum type="arabicPeriod"/>
            </a:pPr>
            <a:r>
              <a:rPr lang="en-GB" sz="1900" b="1" dirty="0">
                <a:cs typeface="Calibri" panose="020F0502020204030204" pitchFamily="34" charset="0"/>
              </a:rPr>
              <a:t>Infrastructure </a:t>
            </a:r>
            <a:r>
              <a:rPr lang="en-GB" sz="1900" b="1" dirty="0" smtClean="0">
                <a:cs typeface="Calibri" panose="020F0502020204030204" pitchFamily="34" charset="0"/>
              </a:rPr>
              <a:t>development</a:t>
            </a:r>
            <a:r>
              <a:rPr lang="en-GB" sz="1900" dirty="0" smtClean="0">
                <a:cs typeface="Calibri" panose="020F0502020204030204" pitchFamily="34" charset="0"/>
              </a:rPr>
              <a:t>: </a:t>
            </a:r>
            <a:r>
              <a:rPr lang="en-GB" sz="1900" dirty="0">
                <a:cs typeface="Calibri" panose="020F0502020204030204" pitchFamily="34" charset="0"/>
              </a:rPr>
              <a:t>an asset class that refers to the reticulated supply of roads, energy, telecommunications, and </a:t>
            </a:r>
            <a:r>
              <a:rPr lang="en-GB" sz="1900" dirty="0" smtClean="0">
                <a:cs typeface="Calibri" panose="020F0502020204030204" pitchFamily="34" charset="0"/>
              </a:rPr>
              <a:t>water/waste-water</a:t>
            </a:r>
            <a:endParaRPr lang="en-GB" sz="1900" dirty="0">
              <a:cs typeface="Calibri" panose="020F0502020204030204" pitchFamily="34" charset="0"/>
            </a:endParaRPr>
          </a:p>
          <a:p>
            <a:pPr marL="1028700" lvl="2" indent="-342900">
              <a:buFont typeface="+mj-lt"/>
              <a:buAutoNum type="arabicPeriod"/>
            </a:pPr>
            <a:r>
              <a:rPr lang="en-GB" sz="1900" b="1" dirty="0">
                <a:cs typeface="Calibri" panose="020F0502020204030204" pitchFamily="34" charset="0"/>
              </a:rPr>
              <a:t>Commercial </a:t>
            </a:r>
            <a:r>
              <a:rPr lang="en-GB" sz="1900" b="1" dirty="0" smtClean="0">
                <a:cs typeface="Calibri" panose="020F0502020204030204" pitchFamily="34" charset="0"/>
              </a:rPr>
              <a:t>transactions</a:t>
            </a:r>
            <a:r>
              <a:rPr lang="en-GB" sz="1900" dirty="0" smtClean="0">
                <a:cs typeface="Calibri" panose="020F0502020204030204" pitchFamily="34" charset="0"/>
              </a:rPr>
              <a:t>, specifically </a:t>
            </a:r>
            <a:r>
              <a:rPr lang="en-GB" sz="1900" dirty="0">
                <a:cs typeface="Calibri" panose="020F0502020204030204" pitchFamily="34" charset="0"/>
              </a:rPr>
              <a:t>public-private partnerships.</a:t>
            </a:r>
          </a:p>
          <a:p>
            <a:pPr marL="800100" lvl="1" indent="-342900" algn="just">
              <a:buFont typeface="Arial" panose="020B0604020202020204" pitchFamily="34" charset="0"/>
              <a:buChar char="•"/>
            </a:pPr>
            <a:endParaRPr lang="en-US" dirty="0" smtClean="0">
              <a:cs typeface="Calibri" panose="020F0502020204030204" pitchFamily="34" charset="0"/>
            </a:endParaRPr>
          </a:p>
          <a:p>
            <a:pPr marL="800100" lvl="1" indent="-342900" algn="just">
              <a:buFont typeface="Arial" panose="020B0604020202020204" pitchFamily="34" charset="0"/>
              <a:buChar char="•"/>
            </a:pPr>
            <a:endParaRPr lang="en-US" dirty="0" smtClean="0">
              <a:cs typeface="Calibri" panose="020F0502020204030204" pitchFamily="34" charset="0"/>
            </a:endParaRPr>
          </a:p>
          <a:p>
            <a:endParaRPr lang="en-GB" dirty="0"/>
          </a:p>
        </p:txBody>
      </p:sp>
      <p:sp>
        <p:nvSpPr>
          <p:cNvPr id="4" name="TextBox 3"/>
          <p:cNvSpPr txBox="1"/>
          <p:nvPr/>
        </p:nvSpPr>
        <p:spPr>
          <a:xfrm>
            <a:off x="377856" y="5307589"/>
            <a:ext cx="1915204" cy="338554"/>
          </a:xfrm>
          <a:prstGeom prst="rect">
            <a:avLst/>
          </a:prstGeom>
          <a:noFill/>
        </p:spPr>
        <p:txBody>
          <a:bodyPr wrap="none" rtlCol="0">
            <a:spAutoFit/>
          </a:bodyPr>
          <a:lstStyle/>
          <a:p>
            <a:r>
              <a:rPr lang="en-GB" sz="1600" dirty="0" smtClean="0">
                <a:latin typeface="Calibri" panose="020F0502020204030204" pitchFamily="34" charset="0"/>
                <a:cs typeface="Calibri" panose="020F0502020204030204" pitchFamily="34" charset="0"/>
              </a:rPr>
              <a:t>Ministries of Finance</a:t>
            </a:r>
            <a:endParaRPr lang="en-GB" sz="1600" dirty="0">
              <a:latin typeface="Calibri" panose="020F0502020204030204" pitchFamily="34" charset="0"/>
              <a:cs typeface="Calibri" panose="020F0502020204030204" pitchFamily="34" charset="0"/>
            </a:endParaRPr>
          </a:p>
        </p:txBody>
      </p:sp>
      <p:sp>
        <p:nvSpPr>
          <p:cNvPr id="5" name="TextBox 4"/>
          <p:cNvSpPr txBox="1"/>
          <p:nvPr/>
        </p:nvSpPr>
        <p:spPr>
          <a:xfrm>
            <a:off x="377856" y="5805264"/>
            <a:ext cx="2356607" cy="338554"/>
          </a:xfrm>
          <a:prstGeom prst="rect">
            <a:avLst/>
          </a:prstGeom>
          <a:noFill/>
        </p:spPr>
        <p:txBody>
          <a:bodyPr wrap="none" rtlCol="0">
            <a:spAutoFit/>
          </a:bodyPr>
          <a:lstStyle/>
          <a:p>
            <a:r>
              <a:rPr lang="en-GB" sz="1600" dirty="0" smtClean="0">
                <a:latin typeface="Calibri" panose="020F0502020204030204" pitchFamily="34" charset="0"/>
                <a:cs typeface="Calibri" panose="020F0502020204030204" pitchFamily="34" charset="0"/>
              </a:rPr>
              <a:t>Specialised agencies/units</a:t>
            </a:r>
            <a:endParaRPr lang="en-GB" sz="1600" dirty="0">
              <a:latin typeface="Calibri" panose="020F0502020204030204" pitchFamily="34" charset="0"/>
              <a:cs typeface="Calibri" panose="020F0502020204030204" pitchFamily="34" charset="0"/>
            </a:endParaRPr>
          </a:p>
        </p:txBody>
      </p:sp>
      <p:sp>
        <p:nvSpPr>
          <p:cNvPr id="6" name="TextBox 5"/>
          <p:cNvSpPr txBox="1"/>
          <p:nvPr/>
        </p:nvSpPr>
        <p:spPr>
          <a:xfrm>
            <a:off x="377856" y="6237312"/>
            <a:ext cx="2421753" cy="338554"/>
          </a:xfrm>
          <a:prstGeom prst="rect">
            <a:avLst/>
          </a:prstGeom>
          <a:noFill/>
        </p:spPr>
        <p:txBody>
          <a:bodyPr wrap="none" rtlCol="0">
            <a:spAutoFit/>
          </a:bodyPr>
          <a:lstStyle/>
          <a:p>
            <a:r>
              <a:rPr lang="en-GB" sz="1600" dirty="0" smtClean="0">
                <a:latin typeface="Calibri" panose="020F0502020204030204" pitchFamily="34" charset="0"/>
                <a:cs typeface="Calibri" panose="020F0502020204030204" pitchFamily="34" charset="0"/>
              </a:rPr>
              <a:t>Private-sector involvement</a:t>
            </a:r>
            <a:endParaRPr lang="en-GB" sz="1600" dirty="0">
              <a:latin typeface="Calibri" panose="020F0502020204030204" pitchFamily="34" charset="0"/>
              <a:cs typeface="Calibri" panose="020F0502020204030204" pitchFamily="34" charset="0"/>
            </a:endParaRPr>
          </a:p>
        </p:txBody>
      </p:sp>
      <p:sp>
        <p:nvSpPr>
          <p:cNvPr id="7" name="TextBox 6"/>
          <p:cNvSpPr txBox="1"/>
          <p:nvPr/>
        </p:nvSpPr>
        <p:spPr>
          <a:xfrm>
            <a:off x="3923928" y="4869160"/>
            <a:ext cx="276038" cy="307777"/>
          </a:xfrm>
          <a:prstGeom prst="rect">
            <a:avLst/>
          </a:prstGeom>
          <a:noFill/>
        </p:spPr>
        <p:txBody>
          <a:bodyPr wrap="none" rtlCol="0">
            <a:spAutoFit/>
          </a:bodyPr>
          <a:lstStyle/>
          <a:p>
            <a:r>
              <a:rPr lang="en-GB" sz="1400" dirty="0" smtClean="0">
                <a:latin typeface="Calibri" panose="020F0502020204030204" pitchFamily="34" charset="0"/>
                <a:cs typeface="Calibri" panose="020F0502020204030204" pitchFamily="34" charset="0"/>
              </a:rPr>
              <a:t>1</a:t>
            </a:r>
            <a:endParaRPr lang="en-GB" sz="1400" dirty="0">
              <a:latin typeface="Calibri" panose="020F0502020204030204" pitchFamily="34" charset="0"/>
              <a:cs typeface="Calibri" panose="020F0502020204030204" pitchFamily="34" charset="0"/>
            </a:endParaRPr>
          </a:p>
        </p:txBody>
      </p:sp>
      <p:sp>
        <p:nvSpPr>
          <p:cNvPr id="8" name="TextBox 7"/>
          <p:cNvSpPr txBox="1"/>
          <p:nvPr/>
        </p:nvSpPr>
        <p:spPr>
          <a:xfrm>
            <a:off x="5153365" y="4869160"/>
            <a:ext cx="285656" cy="307777"/>
          </a:xfrm>
          <a:prstGeom prst="rect">
            <a:avLst/>
          </a:prstGeom>
          <a:noFill/>
        </p:spPr>
        <p:txBody>
          <a:bodyPr wrap="none" rtlCol="0">
            <a:spAutoFit/>
          </a:bodyPr>
          <a:lstStyle/>
          <a:p>
            <a:r>
              <a:rPr lang="en-GB" sz="1400" dirty="0" smtClean="0">
                <a:latin typeface="Calibri" panose="020F0502020204030204" pitchFamily="34" charset="0"/>
                <a:cs typeface="Calibri" panose="020F0502020204030204" pitchFamily="34" charset="0"/>
              </a:rPr>
              <a:t>2</a:t>
            </a:r>
            <a:endParaRPr lang="en-GB" sz="1400" dirty="0">
              <a:latin typeface="Calibri" panose="020F0502020204030204" pitchFamily="34" charset="0"/>
              <a:cs typeface="Calibri" panose="020F0502020204030204" pitchFamily="34" charset="0"/>
            </a:endParaRPr>
          </a:p>
        </p:txBody>
      </p:sp>
      <p:sp>
        <p:nvSpPr>
          <p:cNvPr id="9" name="TextBox 8"/>
          <p:cNvSpPr txBox="1"/>
          <p:nvPr/>
        </p:nvSpPr>
        <p:spPr>
          <a:xfrm>
            <a:off x="6411656" y="4869160"/>
            <a:ext cx="284052" cy="307777"/>
          </a:xfrm>
          <a:prstGeom prst="rect">
            <a:avLst/>
          </a:prstGeom>
          <a:noFill/>
        </p:spPr>
        <p:txBody>
          <a:bodyPr wrap="none" rtlCol="0">
            <a:spAutoFit/>
          </a:bodyPr>
          <a:lstStyle/>
          <a:p>
            <a:r>
              <a:rPr lang="en-GB" sz="1400" dirty="0" smtClean="0">
                <a:latin typeface="Calibri" panose="020F0502020204030204" pitchFamily="34" charset="0"/>
                <a:cs typeface="Calibri" panose="020F0502020204030204" pitchFamily="34" charset="0"/>
              </a:rPr>
              <a:t>3</a:t>
            </a:r>
            <a:endParaRPr lang="en-GB" sz="1400" dirty="0">
              <a:latin typeface="Calibri" panose="020F0502020204030204" pitchFamily="34" charset="0"/>
              <a:cs typeface="Calibri" panose="020F0502020204030204" pitchFamily="34" charset="0"/>
            </a:endParaRPr>
          </a:p>
        </p:txBody>
      </p:sp>
      <p:sp>
        <p:nvSpPr>
          <p:cNvPr id="10" name="TextBox 9"/>
          <p:cNvSpPr txBox="1"/>
          <p:nvPr/>
        </p:nvSpPr>
        <p:spPr>
          <a:xfrm>
            <a:off x="7668344" y="4869160"/>
            <a:ext cx="285656" cy="307777"/>
          </a:xfrm>
          <a:prstGeom prst="rect">
            <a:avLst/>
          </a:prstGeom>
          <a:noFill/>
        </p:spPr>
        <p:txBody>
          <a:bodyPr wrap="none" rtlCol="0">
            <a:spAutoFit/>
          </a:bodyPr>
          <a:lstStyle/>
          <a:p>
            <a:r>
              <a:rPr lang="en-GB" sz="1400" dirty="0" smtClean="0">
                <a:latin typeface="Calibri" panose="020F0502020204030204" pitchFamily="34" charset="0"/>
                <a:cs typeface="Calibri" panose="020F0502020204030204" pitchFamily="34" charset="0"/>
              </a:rPr>
              <a:t>4</a:t>
            </a:r>
            <a:endParaRPr lang="en-GB" sz="1400" dirty="0">
              <a:latin typeface="Calibri" panose="020F0502020204030204" pitchFamily="34" charset="0"/>
              <a:cs typeface="Calibri" panose="020F0502020204030204" pitchFamily="34" charset="0"/>
            </a:endParaRPr>
          </a:p>
        </p:txBody>
      </p:sp>
      <p:cxnSp>
        <p:nvCxnSpPr>
          <p:cNvPr id="11" name="Straight Connector 10"/>
          <p:cNvCxnSpPr/>
          <p:nvPr/>
        </p:nvCxnSpPr>
        <p:spPr>
          <a:xfrm flipV="1">
            <a:off x="3405353" y="5140364"/>
            <a:ext cx="5090647" cy="365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46444" y="5307589"/>
            <a:ext cx="2393708" cy="30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88000" y="5758846"/>
            <a:ext cx="3312392" cy="33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940152" y="6242323"/>
            <a:ext cx="2160240" cy="333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940152" y="5305787"/>
            <a:ext cx="2160240" cy="3040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8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800" b="1" dirty="0" smtClean="0"/>
              <a:t>Capital budgeting and infrastructure</a:t>
            </a:r>
          </a:p>
          <a:p>
            <a:endParaRPr lang="en-GB" sz="2800" dirty="0" smtClean="0"/>
          </a:p>
          <a:p>
            <a:pPr marL="514350" indent="-514350">
              <a:buFont typeface="+mj-lt"/>
              <a:buAutoNum type="arabicPeriod"/>
            </a:pPr>
            <a:r>
              <a:rPr lang="en-GB" sz="2800" dirty="0" smtClean="0"/>
              <a:t>Long-term infrastructure planning</a:t>
            </a:r>
          </a:p>
          <a:p>
            <a:pPr marL="514350" indent="-514350">
              <a:buFont typeface="+mj-lt"/>
              <a:buAutoNum type="arabicPeriod"/>
            </a:pPr>
            <a:r>
              <a:rPr lang="en-GB" sz="2800" dirty="0" smtClean="0"/>
              <a:t>Alignment to fiscal plans</a:t>
            </a:r>
          </a:p>
          <a:p>
            <a:pPr marL="514350" indent="-514350">
              <a:buFont typeface="+mj-lt"/>
              <a:buAutoNum type="arabicPeriod"/>
            </a:pPr>
            <a:r>
              <a:rPr lang="en-GB" sz="2800" dirty="0" smtClean="0"/>
              <a:t>Integration between capital and current expenditure</a:t>
            </a:r>
          </a:p>
          <a:p>
            <a:pPr marL="514350" indent="-514350">
              <a:buFont typeface="+mj-lt"/>
              <a:buAutoNum type="arabicPeriod"/>
            </a:pPr>
            <a:r>
              <a:rPr lang="en-GB" sz="2800" dirty="0" smtClean="0"/>
              <a:t>Managing government and commercial expertise</a:t>
            </a:r>
          </a:p>
          <a:p>
            <a:endParaRPr lang="en-GB" sz="2800" dirty="0" smtClean="0"/>
          </a:p>
          <a:p>
            <a:endParaRPr lang="en-GB" sz="2800" dirty="0"/>
          </a:p>
        </p:txBody>
      </p:sp>
      <p:sp>
        <p:nvSpPr>
          <p:cNvPr id="3" name="Title 2"/>
          <p:cNvSpPr>
            <a:spLocks noGrp="1"/>
          </p:cNvSpPr>
          <p:nvPr>
            <p:ph type="title"/>
          </p:nvPr>
        </p:nvSpPr>
        <p:spPr/>
        <p:txBody>
          <a:bodyPr/>
          <a:lstStyle/>
          <a:p>
            <a:r>
              <a:rPr lang="en-GB" sz="2800" dirty="0" smtClean="0"/>
              <a:t>What are we seeing in practice?</a:t>
            </a:r>
            <a:endParaRPr lang="en-GB" sz="2800" dirty="0"/>
          </a:p>
        </p:txBody>
      </p:sp>
    </p:spTree>
    <p:extLst>
      <p:ext uri="{BB962C8B-B14F-4D97-AF65-F5344CB8AC3E}">
        <p14:creationId xmlns:p14="http://schemas.microsoft.com/office/powerpoint/2010/main" val="13704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endParaRPr lang="en-US" dirty="0"/>
          </a:p>
        </p:txBody>
      </p:sp>
      <p:sp>
        <p:nvSpPr>
          <p:cNvPr id="4" name="Title 3"/>
          <p:cNvSpPr>
            <a:spLocks noGrp="1"/>
          </p:cNvSpPr>
          <p:nvPr>
            <p:ph type="title"/>
          </p:nvPr>
        </p:nvSpPr>
        <p:spPr>
          <a:xfrm>
            <a:off x="1078873" y="116632"/>
            <a:ext cx="8064000" cy="1022400"/>
          </a:xfrm>
        </p:spPr>
        <p:txBody>
          <a:bodyPr/>
          <a:lstStyle/>
          <a:p>
            <a:pPr marL="514350" indent="-514350">
              <a:buFont typeface="+mj-lt"/>
              <a:buAutoNum type="arabicPeriod"/>
            </a:pPr>
            <a:r>
              <a:rPr lang="en-GB" dirty="0"/>
              <a:t>Improved strategic long-term planning of infrastructure</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7488831" cy="4680520"/>
          </a:xfrm>
          <a:prstGeom prst="rect">
            <a:avLst/>
          </a:prstGeom>
          <a:noFill/>
          <a:ln>
            <a:noFill/>
          </a:ln>
        </p:spPr>
      </p:pic>
      <p:sp>
        <p:nvSpPr>
          <p:cNvPr id="6" name="Rectangle 6"/>
          <p:cNvSpPr>
            <a:spLocks noChangeArrowheads="1"/>
          </p:cNvSpPr>
          <p:nvPr/>
        </p:nvSpPr>
        <p:spPr bwMode="auto">
          <a:xfrm>
            <a:off x="323528" y="6248728"/>
            <a:ext cx="7380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Source</a:t>
            </a:r>
            <a:r>
              <a:rPr kumimoji="0" lang="en-GB" altLang="en-US" sz="1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OECD (2018), Survey on</a:t>
            </a:r>
            <a:r>
              <a:rPr kumimoji="0" lang="en-GB" altLang="en-US" sz="1400" b="0" i="0" u="none" strike="noStrike" cap="none" normalizeH="0" dirty="0" smtClean="0">
                <a:ln>
                  <a:noFill/>
                </a:ln>
                <a:solidFill>
                  <a:schemeClr val="tx1"/>
                </a:solidFill>
                <a:effectLst/>
                <a:latin typeface="Arial" pitchFamily="34" charset="0"/>
                <a:ea typeface="SimSun" pitchFamily="2" charset="-122"/>
                <a:cs typeface="Arial" pitchFamily="34" charset="0"/>
              </a:rPr>
              <a:t> Capital Budgeting and</a:t>
            </a:r>
            <a:r>
              <a:rPr kumimoji="0" lang="en-GB" altLang="en-US" sz="1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Infrastructure Governance</a:t>
            </a:r>
            <a:endParaRPr kumimoji="0" lang="en-GB"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718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2D12CD51-3AC0-4980-934F-28AA7745AA9F}" type="slidenum">
              <a:rPr lang="en-US" smtClean="0"/>
              <a:t>6</a:t>
            </a:fld>
            <a:endParaRPr lang="en-US"/>
          </a:p>
        </p:txBody>
      </p:sp>
      <p:sp>
        <p:nvSpPr>
          <p:cNvPr id="4" name="Title 3"/>
          <p:cNvSpPr>
            <a:spLocks noGrp="1"/>
          </p:cNvSpPr>
          <p:nvPr>
            <p:ph type="title"/>
          </p:nvPr>
        </p:nvSpPr>
        <p:spPr>
          <a:xfrm>
            <a:off x="1080000" y="237600"/>
            <a:ext cx="8235450" cy="1022400"/>
          </a:xfrm>
        </p:spPr>
        <p:txBody>
          <a:bodyPr/>
          <a:lstStyle/>
          <a:p>
            <a:pPr marL="442913" indent="-442913"/>
            <a:r>
              <a:rPr lang="en-US" dirty="0" smtClean="0"/>
              <a:t>2.	Only 50% of countries have a long-term infrastructure aligned to a medium-term </a:t>
            </a:r>
            <a:r>
              <a:rPr lang="en-US" dirty="0"/>
              <a:t>fiscal </a:t>
            </a:r>
            <a:r>
              <a:rPr lang="en-US" dirty="0" smtClean="0"/>
              <a:t>plan</a:t>
            </a:r>
            <a:endParaRPr lang="en-US" dirty="0"/>
          </a:p>
        </p:txBody>
      </p:sp>
      <p:sp>
        <p:nvSpPr>
          <p:cNvPr id="6" name="Rectangle 6"/>
          <p:cNvSpPr>
            <a:spLocks noChangeArrowheads="1"/>
          </p:cNvSpPr>
          <p:nvPr/>
        </p:nvSpPr>
        <p:spPr bwMode="auto">
          <a:xfrm>
            <a:off x="323528" y="6248728"/>
            <a:ext cx="7380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Source</a:t>
            </a:r>
            <a:r>
              <a:rPr kumimoji="0" lang="en-GB" altLang="en-US" sz="1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OECD (2018), Survey on</a:t>
            </a:r>
            <a:r>
              <a:rPr kumimoji="0" lang="en-GB" altLang="en-US" sz="1400" b="0" i="0" u="none" strike="noStrike" cap="none" normalizeH="0" dirty="0" smtClean="0">
                <a:ln>
                  <a:noFill/>
                </a:ln>
                <a:solidFill>
                  <a:schemeClr val="tx1"/>
                </a:solidFill>
                <a:effectLst/>
                <a:latin typeface="Arial" pitchFamily="34" charset="0"/>
                <a:ea typeface="SimSun" pitchFamily="2" charset="-122"/>
                <a:cs typeface="Arial" pitchFamily="34" charset="0"/>
              </a:rPr>
              <a:t> Capital Budgeting and</a:t>
            </a:r>
            <a:r>
              <a:rPr kumimoji="0" lang="en-GB" altLang="en-US" sz="1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Infrastructure Governance</a:t>
            </a:r>
            <a:endParaRPr kumimoji="0" lang="en-GB" alt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274692" y="5716737"/>
            <a:ext cx="73803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Chart 9">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2133404827"/>
              </p:ext>
            </p:extLst>
          </p:nvPr>
        </p:nvGraphicFramePr>
        <p:xfrm>
          <a:off x="557213" y="1507134"/>
          <a:ext cx="8082787" cy="4772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83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2240338475"/>
              </p:ext>
            </p:extLst>
          </p:nvPr>
        </p:nvGraphicFramePr>
        <p:xfrm>
          <a:off x="328612" y="1374300"/>
          <a:ext cx="8372475" cy="4867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79999" y="237600"/>
            <a:ext cx="7806825" cy="1022400"/>
          </a:xfrm>
        </p:spPr>
        <p:txBody>
          <a:bodyPr/>
          <a:lstStyle/>
          <a:p>
            <a:pPr marL="357188" indent="-357188"/>
            <a:r>
              <a:rPr lang="en-US" dirty="0" smtClean="0"/>
              <a:t>3.	Most </a:t>
            </a:r>
            <a:r>
              <a:rPr lang="en-US" dirty="0"/>
              <a:t>OECD countries have </a:t>
            </a:r>
            <a:r>
              <a:rPr lang="en-US" dirty="0" smtClean="0"/>
              <a:t>some integration between current </a:t>
            </a:r>
            <a:r>
              <a:rPr lang="en-US" dirty="0"/>
              <a:t>and capital budgets</a:t>
            </a:r>
            <a:r>
              <a:rPr lang="en-GB" dirty="0" smtClean="0"/>
              <a:t> </a:t>
            </a:r>
            <a:endParaRPr lang="en-GB" dirty="0"/>
          </a:p>
        </p:txBody>
      </p:sp>
    </p:spTree>
    <p:extLst>
      <p:ext uri="{BB962C8B-B14F-4D97-AF65-F5344CB8AC3E}">
        <p14:creationId xmlns:p14="http://schemas.microsoft.com/office/powerpoint/2010/main" val="207077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42913" indent="-442913"/>
            <a:r>
              <a:rPr lang="en-GB" dirty="0" smtClean="0"/>
              <a:t>4.	PPPs </a:t>
            </a:r>
            <a:r>
              <a:rPr lang="en-GB" dirty="0"/>
              <a:t>remain a small proportion of overall public sector infrastructure </a:t>
            </a:r>
            <a:r>
              <a:rPr lang="en-GB" dirty="0" smtClean="0"/>
              <a:t>investment</a:t>
            </a:r>
            <a:endParaRPr lang="en-GB" dirty="0"/>
          </a:p>
        </p:txBody>
      </p:sp>
      <p:sp>
        <p:nvSpPr>
          <p:cNvPr id="3" name="Slide Number Placeholder 2"/>
          <p:cNvSpPr>
            <a:spLocks noGrp="1"/>
          </p:cNvSpPr>
          <p:nvPr>
            <p:ph type="sldNum" sz="quarter" idx="12"/>
          </p:nvPr>
        </p:nvSpPr>
        <p:spPr/>
        <p:txBody>
          <a:bodyPr/>
          <a:lstStyle/>
          <a:p>
            <a:fld id="{C0DE68E3-53E7-459D-804F-F5354EBAED4E}" type="slidenum">
              <a:rPr lang="en-GB" smtClean="0">
                <a:solidFill>
                  <a:prstClr val="white"/>
                </a:solidFill>
              </a:rPr>
              <a:pPr/>
              <a:t>8</a:t>
            </a:fld>
            <a:endParaRPr lang="en-GB">
              <a:solidFill>
                <a:prstClr val="white"/>
              </a:solidFill>
            </a:endParaRPr>
          </a:p>
        </p:txBody>
      </p:sp>
      <p:sp>
        <p:nvSpPr>
          <p:cNvPr id="5" name="Rectangle 4"/>
          <p:cNvSpPr/>
          <p:nvPr/>
        </p:nvSpPr>
        <p:spPr>
          <a:xfrm>
            <a:off x="1475656" y="1412776"/>
            <a:ext cx="5976664" cy="646331"/>
          </a:xfrm>
          <a:prstGeom prst="rect">
            <a:avLst/>
          </a:prstGeom>
        </p:spPr>
        <p:txBody>
          <a:bodyPr wrap="square">
            <a:spAutoFit/>
          </a:bodyPr>
          <a:lstStyle/>
          <a:p>
            <a:pPr algn="ctr"/>
            <a:r>
              <a:rPr lang="en-GB" dirty="0">
                <a:solidFill>
                  <a:schemeClr val="tx2">
                    <a:lumMod val="75000"/>
                  </a:schemeClr>
                </a:solidFill>
                <a:latin typeface="Calibri" panose="020F0502020204030204" pitchFamily="34" charset="0"/>
                <a:ea typeface="Batang"/>
                <a:cs typeface="Calibri" panose="020F0502020204030204" pitchFamily="34" charset="0"/>
              </a:rPr>
              <a:t>Percentage of public sector infrastructure investment (value) through PPPs in the recent 3 years</a:t>
            </a: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46479" y="2067867"/>
            <a:ext cx="6921865" cy="4732548"/>
          </a:xfrm>
          <a:prstGeom prst="rect">
            <a:avLst/>
          </a:prstGeom>
          <a:noFill/>
          <a:ln>
            <a:noFill/>
          </a:ln>
        </p:spPr>
      </p:pic>
      <p:sp>
        <p:nvSpPr>
          <p:cNvPr id="7" name="Rectangle 6"/>
          <p:cNvSpPr/>
          <p:nvPr/>
        </p:nvSpPr>
        <p:spPr>
          <a:xfrm>
            <a:off x="-396552" y="6597352"/>
            <a:ext cx="9004589" cy="246221"/>
          </a:xfrm>
          <a:prstGeom prst="rect">
            <a:avLst/>
          </a:prstGeom>
        </p:spPr>
        <p:txBody>
          <a:bodyPr wrap="square">
            <a:spAutoFit/>
          </a:bodyPr>
          <a:lstStyle/>
          <a:p>
            <a:pPr marL="431800" marR="431800" algn="just">
              <a:spcBef>
                <a:spcPts val="600"/>
              </a:spcBef>
              <a:spcAft>
                <a:spcPts val="600"/>
              </a:spcAft>
            </a:pPr>
            <a:r>
              <a:rPr lang="en-GB" sz="1000" i="1" dirty="0">
                <a:latin typeface="Calibri" panose="020F0502020204030204" pitchFamily="34" charset="0"/>
                <a:ea typeface="SimSun" panose="02010600030101010101" pitchFamily="2" charset="-122"/>
                <a:cs typeface="Calibri" panose="020F0502020204030204" pitchFamily="34" charset="0"/>
              </a:rPr>
              <a:t>Source</a:t>
            </a:r>
            <a:r>
              <a:rPr lang="en-GB" sz="1000" dirty="0">
                <a:latin typeface="Calibri" panose="020F0502020204030204" pitchFamily="34" charset="0"/>
                <a:ea typeface="SimSun" panose="02010600030101010101" pitchFamily="2" charset="-122"/>
                <a:cs typeface="Calibri" panose="020F0502020204030204" pitchFamily="34" charset="0"/>
              </a:rPr>
              <a:t>: OECD (2018), OECD Survey of Capital Budgeting and Infrastructure Governance, Question 58, OECD, Paris. </a:t>
            </a:r>
          </a:p>
        </p:txBody>
      </p:sp>
    </p:spTree>
    <p:extLst>
      <p:ext uri="{BB962C8B-B14F-4D97-AF65-F5344CB8AC3E}">
        <p14:creationId xmlns:p14="http://schemas.microsoft.com/office/powerpoint/2010/main" val="31012374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74" y="214313"/>
            <a:ext cx="8118426" cy="1028699"/>
          </a:xfrm>
        </p:spPr>
        <p:txBody>
          <a:bodyPr/>
          <a:lstStyle/>
          <a:p>
            <a:r>
              <a:rPr lang="en-US" sz="2800" dirty="0" smtClean="0"/>
              <a:t>OECD </a:t>
            </a:r>
            <a:r>
              <a:rPr lang="en-US" sz="2800" dirty="0"/>
              <a:t>Framework for the Governance of </a:t>
            </a:r>
            <a:r>
              <a:rPr lang="en-US" sz="2800" dirty="0" smtClean="0"/>
              <a:t>Infrastructure: Getting </a:t>
            </a:r>
            <a:r>
              <a:rPr lang="en-US" sz="2800" dirty="0"/>
              <a:t>I</a:t>
            </a:r>
            <a:r>
              <a:rPr lang="en-US" sz="2800" dirty="0" smtClean="0"/>
              <a:t>nfrastructure Right </a:t>
            </a:r>
            <a:endParaRPr lang="en-GB" sz="2800" dirty="0"/>
          </a:p>
        </p:txBody>
      </p:sp>
      <p:pic>
        <p:nvPicPr>
          <p:cNvPr id="4" name="Content Placeholder 3"/>
          <p:cNvPicPr>
            <a:picLocks noGrp="1" noChangeAspect="1"/>
          </p:cNvPicPr>
          <p:nvPr>
            <p:ph idx="1"/>
          </p:nvPr>
        </p:nvPicPr>
        <p:blipFill>
          <a:blip r:embed="rId3"/>
          <a:stretch>
            <a:fillRect/>
          </a:stretch>
        </p:blipFill>
        <p:spPr>
          <a:xfrm>
            <a:off x="857250" y="1541973"/>
            <a:ext cx="2192498" cy="3197028"/>
          </a:xfrm>
          <a:prstGeom prst="rect">
            <a:avLst/>
          </a:prstGeom>
          <a:ln>
            <a:solidFill>
              <a:schemeClr val="bg2">
                <a:lumMod val="10000"/>
              </a:schemeClr>
            </a:solidFill>
          </a:ln>
        </p:spPr>
      </p:pic>
      <p:sp>
        <p:nvSpPr>
          <p:cNvPr id="3" name="Slide Number Placeholder 2"/>
          <p:cNvSpPr>
            <a:spLocks noGrp="1"/>
          </p:cNvSpPr>
          <p:nvPr>
            <p:ph type="sldNum" sz="quarter" idx="4294967295"/>
          </p:nvPr>
        </p:nvSpPr>
        <p:spPr/>
        <p:txBody>
          <a:bodyPr/>
          <a:lstStyle/>
          <a:p>
            <a:fld id="{55001D12-7F0C-4CF1-B782-413127D7A494}" type="slidenum">
              <a:rPr lang="en-GB" smtClean="0"/>
              <a:t>9</a:t>
            </a:fld>
            <a:endParaRPr lang="en-GB"/>
          </a:p>
        </p:txBody>
      </p:sp>
      <p:sp>
        <p:nvSpPr>
          <p:cNvPr id="7" name="TextBox 6"/>
          <p:cNvSpPr txBox="1"/>
          <p:nvPr/>
        </p:nvSpPr>
        <p:spPr>
          <a:xfrm>
            <a:off x="3635896" y="1540049"/>
            <a:ext cx="4681935" cy="3200876"/>
          </a:xfrm>
          <a:prstGeom prst="rect">
            <a:avLst/>
          </a:prstGeom>
          <a:solidFill>
            <a:schemeClr val="accent3">
              <a:lumMod val="20000"/>
              <a:lumOff val="80000"/>
            </a:schemeClr>
          </a:solidFill>
        </p:spPr>
        <p:txBody>
          <a:bodyPr wrap="square" rtlCol="0">
            <a:spAutoFit/>
          </a:bodyPr>
          <a:lstStyle/>
          <a:p>
            <a:pPr marL="342900" indent="-342900">
              <a:spcAft>
                <a:spcPts val="600"/>
              </a:spcAft>
              <a:buFont typeface="Wingdings" panose="05000000000000000000" pitchFamily="2" charset="2"/>
              <a:buChar char="ü"/>
            </a:pPr>
            <a:r>
              <a:rPr lang="en-GB" sz="2400" dirty="0" smtClean="0">
                <a:latin typeface="+mj-lt"/>
              </a:rPr>
              <a:t>Ten dimensions or “success factors”</a:t>
            </a:r>
          </a:p>
          <a:p>
            <a:pPr marL="342900" indent="-342900">
              <a:spcAft>
                <a:spcPts val="600"/>
              </a:spcAft>
              <a:buFont typeface="Wingdings" panose="05000000000000000000" pitchFamily="2" charset="2"/>
              <a:buChar char="ü"/>
            </a:pPr>
            <a:r>
              <a:rPr lang="en-GB" sz="2400" dirty="0" smtClean="0">
                <a:latin typeface="+mj-lt"/>
              </a:rPr>
              <a:t>Policy options to identify an enabling environment</a:t>
            </a:r>
          </a:p>
          <a:p>
            <a:pPr marL="342900" indent="-342900">
              <a:spcAft>
                <a:spcPts val="600"/>
              </a:spcAft>
              <a:buFont typeface="Wingdings" panose="05000000000000000000" pitchFamily="2" charset="2"/>
              <a:buChar char="ü"/>
            </a:pPr>
            <a:r>
              <a:rPr lang="en-US" sz="2400" dirty="0" smtClean="0">
                <a:latin typeface="+mj-lt"/>
              </a:rPr>
              <a:t>Building on several OECD </a:t>
            </a:r>
            <a:r>
              <a:rPr lang="en-US" sz="2400" dirty="0">
                <a:latin typeface="+mj-lt"/>
              </a:rPr>
              <a:t>instruments </a:t>
            </a:r>
            <a:r>
              <a:rPr lang="en-US" sz="2400" dirty="0" smtClean="0">
                <a:latin typeface="+mj-lt"/>
              </a:rPr>
              <a:t>(public </a:t>
            </a:r>
            <a:r>
              <a:rPr lang="en-US" sz="2400" dirty="0">
                <a:latin typeface="+mj-lt"/>
              </a:rPr>
              <a:t>procurement, integrity, </a:t>
            </a:r>
            <a:r>
              <a:rPr lang="en-US" sz="2400" dirty="0" smtClean="0">
                <a:latin typeface="+mj-lt"/>
              </a:rPr>
              <a:t>budgeting)</a:t>
            </a:r>
            <a:endParaRPr lang="en-GB" sz="2400" dirty="0">
              <a:latin typeface="+mj-lt"/>
            </a:endParaRPr>
          </a:p>
        </p:txBody>
      </p:sp>
      <p:pic>
        <p:nvPicPr>
          <p:cNvPr id="6" name="Picture 5"/>
          <p:cNvPicPr>
            <a:picLocks noChangeAspect="1"/>
          </p:cNvPicPr>
          <p:nvPr/>
        </p:nvPicPr>
        <p:blipFill>
          <a:blip r:embed="rId4"/>
          <a:stretch>
            <a:fillRect/>
          </a:stretch>
        </p:blipFill>
        <p:spPr>
          <a:xfrm>
            <a:off x="612379" y="4717134"/>
            <a:ext cx="7705452" cy="2140866"/>
          </a:xfrm>
          <a:prstGeom prst="rect">
            <a:avLst/>
          </a:prstGeom>
        </p:spPr>
      </p:pic>
    </p:spTree>
    <p:extLst>
      <p:ext uri="{BB962C8B-B14F-4D97-AF65-F5344CB8AC3E}">
        <p14:creationId xmlns:p14="http://schemas.microsoft.com/office/powerpoint/2010/main" val="2173786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11956</TotalTime>
  <Words>976</Words>
  <Application>Microsoft Office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SimSun</vt:lpstr>
      <vt:lpstr>Arial</vt:lpstr>
      <vt:lpstr>Arial Narrow</vt:lpstr>
      <vt:lpstr>Batang</vt:lpstr>
      <vt:lpstr>Calibri</vt:lpstr>
      <vt:lpstr>Georgia</vt:lpstr>
      <vt:lpstr>Helvetica 65 Medium</vt:lpstr>
      <vt:lpstr>Wingdings</vt:lpstr>
      <vt:lpstr>OCDE_Français_blanc</vt:lpstr>
      <vt:lpstr>Session 8: Capital Budgeting </vt:lpstr>
      <vt:lpstr>12 years of expertise of the OECD Network of Senior PPP and Infrastructure Officials</vt:lpstr>
      <vt:lpstr>The role of capital budgeting and infrastructure</vt:lpstr>
      <vt:lpstr>What are we seeing in practice?</vt:lpstr>
      <vt:lpstr>Improved strategic long-term planning of infrastructure</vt:lpstr>
      <vt:lpstr>2. Only 50% of countries have a long-term infrastructure aligned to a medium-term fiscal plan</vt:lpstr>
      <vt:lpstr>3. Most OECD countries have some integration between current and capital budgets </vt:lpstr>
      <vt:lpstr>4. PPPs remain a small proportion of overall public sector infrastructure investment</vt:lpstr>
      <vt:lpstr>OECD Framework for the Governance of Infrastructure: Getting Infrastructure Right </vt:lpstr>
      <vt:lpstr>The OECD Infrastructure Governance Indicators Project </vt:lpstr>
      <vt:lpstr> The OECD Infrastructure Governance Indicators Project: a useful diagnosis tool for countries</vt:lpstr>
      <vt:lpstr>Multiple levels of analysis to inform decisions</vt:lpstr>
      <vt:lpstr>Thank you</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RUIZ Ana Maria, GOV/BUD</dc:creator>
  <cp:lastModifiedBy>LECONTE-LUCAS Hélène, GOV/BUD</cp:lastModifiedBy>
  <cp:revision>142</cp:revision>
  <cp:lastPrinted>2019-07-01T08:18:06Z</cp:lastPrinted>
  <dcterms:created xsi:type="dcterms:W3CDTF">2018-11-12T14:52:49Z</dcterms:created>
  <dcterms:modified xsi:type="dcterms:W3CDTF">2019-07-01T12:29:10Z</dcterms:modified>
</cp:coreProperties>
</file>