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  <p:sldId id="279" r:id="rId5"/>
    <p:sldId id="276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5868"/>
    <a:srgbClr val="5F5F5F"/>
    <a:srgbClr val="808080"/>
    <a:srgbClr val="66990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7" autoAdjust="0"/>
    <p:restoredTop sz="94660" autoAdjust="0"/>
  </p:normalViewPr>
  <p:slideViewPr>
    <p:cSldViewPr>
      <p:cViewPr varScale="1">
        <p:scale>
          <a:sx n="105" d="100"/>
          <a:sy n="105" d="100"/>
        </p:scale>
        <p:origin x="17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ChangeArrowheads="1"/>
          </p:cNvSpPr>
          <p:nvPr/>
        </p:nvSpPr>
        <p:spPr bwMode="gray">
          <a:xfrm>
            <a:off x="8004175" y="0"/>
            <a:ext cx="1139825" cy="6858000"/>
          </a:xfrm>
          <a:prstGeom prst="rect">
            <a:avLst/>
          </a:prstGeom>
          <a:solidFill>
            <a:schemeClr val="bg2">
              <a:alpha val="3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white">
          <a:xfrm>
            <a:off x="0" y="4638675"/>
            <a:ext cx="9144000" cy="2219325"/>
          </a:xfrm>
          <a:prstGeom prst="rect">
            <a:avLst/>
          </a:prstGeom>
          <a:solidFill>
            <a:schemeClr val="folHlink">
              <a:alpha val="31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0" y="2149475"/>
            <a:ext cx="9144000" cy="24987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92" name="Freeform 20"/>
          <p:cNvSpPr>
            <a:spLocks/>
          </p:cNvSpPr>
          <p:nvPr/>
        </p:nvSpPr>
        <p:spPr bwMode="gray">
          <a:xfrm>
            <a:off x="-9525" y="2138363"/>
            <a:ext cx="8015288" cy="2271712"/>
          </a:xfrm>
          <a:custGeom>
            <a:avLst/>
            <a:gdLst>
              <a:gd name="T0" fmla="*/ 0 w 5049"/>
              <a:gd name="T1" fmla="*/ 0 h 1471"/>
              <a:gd name="T2" fmla="*/ 5049 w 5049"/>
              <a:gd name="T3" fmla="*/ 2 h 1471"/>
              <a:gd name="T4" fmla="*/ 5048 w 5049"/>
              <a:gd name="T5" fmla="*/ 1458 h 1471"/>
              <a:gd name="T6" fmla="*/ 0 w 5049"/>
              <a:gd name="T7" fmla="*/ 1471 h 1471"/>
              <a:gd name="T8" fmla="*/ 0 w 5049"/>
              <a:gd name="T9" fmla="*/ 0 h 1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>
              <a:alpha val="73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3366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3" name="AutoShape 21"/>
          <p:cNvSpPr>
            <a:spLocks noChangeArrowheads="1"/>
          </p:cNvSpPr>
          <p:nvPr/>
        </p:nvSpPr>
        <p:spPr bwMode="gray">
          <a:xfrm>
            <a:off x="7696200" y="594360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94" name="AutoShape 22"/>
          <p:cNvSpPr>
            <a:spLocks noChangeArrowheads="1"/>
          </p:cNvSpPr>
          <p:nvPr/>
        </p:nvSpPr>
        <p:spPr bwMode="gray">
          <a:xfrm>
            <a:off x="8229600" y="563880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95" name="AutoShape 23"/>
          <p:cNvSpPr>
            <a:spLocks noChangeArrowheads="1"/>
          </p:cNvSpPr>
          <p:nvPr/>
        </p:nvSpPr>
        <p:spPr bwMode="gray">
          <a:xfrm>
            <a:off x="8220075" y="622935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1143000" y="990600"/>
            <a:ext cx="6705600" cy="1012825"/>
          </a:xfrm>
        </p:spPr>
        <p:txBody>
          <a:bodyPr/>
          <a:lstStyle>
            <a:lvl1pPr algn="ctr">
              <a:defRPr sz="36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3505200" y="2971800"/>
            <a:ext cx="4343400" cy="6858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352800" y="6553200"/>
            <a:ext cx="2133600" cy="152400"/>
          </a:xfrm>
        </p:spPr>
        <p:txBody>
          <a:bodyPr/>
          <a:lstStyle>
            <a:lvl1pPr algn="r"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alt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" y="6477000"/>
            <a:ext cx="2590800" cy="228600"/>
          </a:xfrm>
        </p:spPr>
        <p:txBody>
          <a:bodyPr/>
          <a:lstStyle>
            <a:lvl1pPr algn="ctr">
              <a:defRPr sz="12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210550" y="6467475"/>
            <a:ext cx="533400" cy="244475"/>
          </a:xfrm>
        </p:spPr>
        <p:txBody>
          <a:bodyPr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fld id="{0E9349DD-40BF-4488-9882-85983DE541EE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04800" y="228600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ru-RU" sz="2800" b="1">
                <a:solidFill>
                  <a:schemeClr val="tx2"/>
                </a:solidFill>
                <a:latin typeface="Verdana" panose="020B0604030504040204" pitchFamily="34" charset="0"/>
              </a:rPr>
              <a:t>LOGO</a:t>
            </a:r>
          </a:p>
        </p:txBody>
      </p:sp>
      <p:grpSp>
        <p:nvGrpSpPr>
          <p:cNvPr id="3188" name="Group 116"/>
          <p:cNvGrpSpPr>
            <a:grpSpLocks/>
          </p:cNvGrpSpPr>
          <p:nvPr/>
        </p:nvGrpSpPr>
        <p:grpSpPr bwMode="auto">
          <a:xfrm>
            <a:off x="190500" y="2324100"/>
            <a:ext cx="3276600" cy="3314700"/>
            <a:chOff x="120" y="1464"/>
            <a:chExt cx="2064" cy="2088"/>
          </a:xfrm>
        </p:grpSpPr>
        <p:sp>
          <p:nvSpPr>
            <p:cNvPr id="3185" name="AutoShape 113" descr="gdd01"/>
            <p:cNvSpPr>
              <a:spLocks noChangeArrowheads="1"/>
            </p:cNvSpPr>
            <p:nvPr userDrawn="1"/>
          </p:nvSpPr>
          <p:spPr bwMode="gray">
            <a:xfrm>
              <a:off x="120" y="1992"/>
              <a:ext cx="1104" cy="1008"/>
            </a:xfrm>
            <a:prstGeom prst="hexagon">
              <a:avLst>
                <a:gd name="adj" fmla="val 27381"/>
                <a:gd name="vf" fmla="val 115470"/>
              </a:avLst>
            </a:prstGeom>
            <a:blipFill dpi="0" rotWithShape="1">
              <a:blip r:embed="rId2"/>
              <a:srcRect/>
              <a:stretch>
                <a:fillRect/>
              </a:stretch>
            </a:blip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125080" dir="1437749" algn="ctr" rotWithShape="0">
                <a:schemeClr val="bg2">
                  <a:alpha val="32001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/>
              <a:endParaRPr lang="ko-KR" altLang="en-US">
                <a:latin typeface="Times New Roman" panose="02020603050405020304" pitchFamily="18" charset="0"/>
                <a:ea typeface="Gulim" pitchFamily="34" charset="-127"/>
              </a:endParaRPr>
            </a:p>
          </p:txBody>
        </p:sp>
        <p:sp>
          <p:nvSpPr>
            <p:cNvPr id="3186" name="AutoShape 114" descr="gdd04"/>
            <p:cNvSpPr>
              <a:spLocks noChangeArrowheads="1"/>
            </p:cNvSpPr>
            <p:nvPr userDrawn="1"/>
          </p:nvSpPr>
          <p:spPr bwMode="gray">
            <a:xfrm>
              <a:off x="1032" y="1464"/>
              <a:ext cx="1152" cy="1008"/>
            </a:xfrm>
            <a:prstGeom prst="hexagon">
              <a:avLst>
                <a:gd name="adj" fmla="val 28571"/>
                <a:gd name="vf" fmla="val 115470"/>
              </a:avLst>
            </a:prstGeom>
            <a:blipFill dpi="0" rotWithShape="1">
              <a:blip r:embed="rId3"/>
              <a:srcRect/>
              <a:stretch>
                <a:fillRect/>
              </a:stretch>
            </a:blip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125080" dir="1437749" algn="ctr" rotWithShape="0">
                <a:schemeClr val="bg2">
                  <a:alpha val="32001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/>
              <a:endParaRPr lang="ko-KR" altLang="en-US">
                <a:latin typeface="Times New Roman" panose="02020603050405020304" pitchFamily="18" charset="0"/>
                <a:ea typeface="Gulim" pitchFamily="34" charset="-127"/>
              </a:endParaRPr>
            </a:p>
          </p:txBody>
        </p:sp>
        <p:sp>
          <p:nvSpPr>
            <p:cNvPr id="3187" name="AutoShape 115" descr="gdd03"/>
            <p:cNvSpPr>
              <a:spLocks noChangeArrowheads="1"/>
            </p:cNvSpPr>
            <p:nvPr userDrawn="1"/>
          </p:nvSpPr>
          <p:spPr bwMode="gray">
            <a:xfrm>
              <a:off x="1008" y="2544"/>
              <a:ext cx="1152" cy="1008"/>
            </a:xfrm>
            <a:prstGeom prst="hexagon">
              <a:avLst>
                <a:gd name="adj" fmla="val 28571"/>
                <a:gd name="vf" fmla="val 115470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125080" dir="1437749" algn="ctr" rotWithShape="0">
                <a:schemeClr val="bg2">
                  <a:alpha val="32001"/>
                </a:schemeClr>
              </a:outerShdw>
            </a:effectLst>
          </p:spPr>
          <p:txBody>
            <a:bodyPr wrap="none" anchor="ctr"/>
            <a:lstStyle/>
            <a:p>
              <a:pPr algn="ctr" eaLnBrk="0" hangingPunct="0"/>
              <a:endParaRPr lang="ko-KR" altLang="en-US">
                <a:latin typeface="Times New Roman" panose="02020603050405020304" pitchFamily="18" charset="0"/>
                <a:ea typeface="Gulim" pitchFamily="34" charset="-127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93D3E-106B-4D36-A838-98D4127D219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182592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943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943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71E5F-77EE-450A-8113-2CB428425A5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004008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7056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519863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81600" y="6477000"/>
            <a:ext cx="2895600" cy="233363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86750" y="6386513"/>
            <a:ext cx="457200" cy="228600"/>
          </a:xfrm>
        </p:spPr>
        <p:txBody>
          <a:bodyPr/>
          <a:lstStyle>
            <a:lvl1pPr>
              <a:defRPr/>
            </a:lvl1pPr>
          </a:lstStyle>
          <a:p>
            <a:fld id="{27C13D7D-0A14-4ED0-89CF-A2AADFEDE57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626999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7056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519863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81600" y="6477000"/>
            <a:ext cx="2895600" cy="233363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86750" y="6386513"/>
            <a:ext cx="457200" cy="228600"/>
          </a:xfrm>
        </p:spPr>
        <p:txBody>
          <a:bodyPr/>
          <a:lstStyle>
            <a:lvl1pPr>
              <a:defRPr/>
            </a:lvl1pPr>
          </a:lstStyle>
          <a:p>
            <a:fld id="{923E63C2-8461-484C-8F1F-4A7C58575FB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0923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CE352-D45F-443C-933C-3131DC0ACB9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975189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11B21-7346-4F8D-B871-AAECA2B309B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82490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60F33A-F66B-4E17-A5A6-A7AA56BFE8F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28357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D75B8-CEA8-4884-B30A-15D2F86B3E9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90744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BB752-9FE8-415A-9F42-9AB2DBED701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90611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121F2-71E8-4FF5-9A01-8492DE28AB9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07959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4AB13-E282-476C-8C87-F856EE4B209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55217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65E69-96F6-4347-B18C-D587C4CE0B68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1556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Freeform 15"/>
          <p:cNvSpPr>
            <a:spLocks/>
          </p:cNvSpPr>
          <p:nvPr/>
        </p:nvSpPr>
        <p:spPr bwMode="gray">
          <a:xfrm>
            <a:off x="-9525" y="344488"/>
            <a:ext cx="8194675" cy="633412"/>
          </a:xfrm>
          <a:custGeom>
            <a:avLst/>
            <a:gdLst>
              <a:gd name="T0" fmla="*/ 0 w 5049"/>
              <a:gd name="T1" fmla="*/ 0 h 1471"/>
              <a:gd name="T2" fmla="*/ 5049 w 5049"/>
              <a:gd name="T3" fmla="*/ 2 h 1471"/>
              <a:gd name="T4" fmla="*/ 5048 w 5049"/>
              <a:gd name="T5" fmla="*/ 1458 h 1471"/>
              <a:gd name="T6" fmla="*/ 0 w 5049"/>
              <a:gd name="T7" fmla="*/ 1471 h 1471"/>
              <a:gd name="T8" fmla="*/ 0 w 5049"/>
              <a:gd name="T9" fmla="*/ 0 h 1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3366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040" name="Group 16"/>
          <p:cNvGrpSpPr>
            <a:grpSpLocks/>
          </p:cNvGrpSpPr>
          <p:nvPr/>
        </p:nvGrpSpPr>
        <p:grpSpPr bwMode="auto">
          <a:xfrm>
            <a:off x="8153400" y="0"/>
            <a:ext cx="990600" cy="6858000"/>
            <a:chOff x="5040" y="0"/>
            <a:chExt cx="720" cy="4320"/>
          </a:xfrm>
        </p:grpSpPr>
        <p:sp>
          <p:nvSpPr>
            <p:cNvPr id="1041" name="Rectangle 17"/>
            <p:cNvSpPr>
              <a:spLocks noChangeArrowheads="1"/>
            </p:cNvSpPr>
            <p:nvPr/>
          </p:nvSpPr>
          <p:spPr bwMode="gray">
            <a:xfrm>
              <a:off x="5042" y="0"/>
              <a:ext cx="718" cy="4320"/>
            </a:xfrm>
            <a:prstGeom prst="rect">
              <a:avLst/>
            </a:prstGeom>
            <a:solidFill>
              <a:schemeClr val="folHlink">
                <a:alpha val="3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gray">
            <a:xfrm>
              <a:off x="5040" y="219"/>
              <a:ext cx="720" cy="39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43" name="AutoShape 19"/>
          <p:cNvSpPr>
            <a:spLocks noChangeArrowheads="1"/>
          </p:cNvSpPr>
          <p:nvPr/>
        </p:nvSpPr>
        <p:spPr bwMode="gray">
          <a:xfrm>
            <a:off x="7696200" y="594360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rgbClr val="5086C2">
              <a:alpha val="3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44" name="AutoShape 20"/>
          <p:cNvSpPr>
            <a:spLocks noChangeArrowheads="1"/>
          </p:cNvSpPr>
          <p:nvPr/>
        </p:nvSpPr>
        <p:spPr bwMode="gray">
          <a:xfrm>
            <a:off x="8229600" y="563880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rgbClr val="5086C2">
              <a:alpha val="3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45" name="AutoShape 21"/>
          <p:cNvSpPr>
            <a:spLocks noChangeArrowheads="1"/>
          </p:cNvSpPr>
          <p:nvPr/>
        </p:nvSpPr>
        <p:spPr bwMode="gray">
          <a:xfrm>
            <a:off x="8220075" y="6229350"/>
            <a:ext cx="609600" cy="533400"/>
          </a:xfrm>
          <a:prstGeom prst="hexagon">
            <a:avLst>
              <a:gd name="adj" fmla="val 28571"/>
              <a:gd name="vf" fmla="val 115470"/>
            </a:avLst>
          </a:prstGeom>
          <a:solidFill>
            <a:srgbClr val="5086C2">
              <a:alpha val="3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19863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81600" y="6477000"/>
            <a:ext cx="2895600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r>
              <a:rPr lang="en-US" altLang="ru-RU"/>
              <a:t>www.themegallery.com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86750" y="6386513"/>
            <a:ext cx="457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315ABB39-3087-4A91-ACE6-949A88811B45}" type="slidenum">
              <a:rPr lang="en-US" altLang="ru-RU"/>
              <a:pPr/>
              <a:t>‹#›</a:t>
            </a:fld>
            <a:endParaRPr lang="en-US" altLang="ru-RU"/>
          </a:p>
        </p:txBody>
      </p:sp>
      <p:grpSp>
        <p:nvGrpSpPr>
          <p:cNvPr id="1046" name="Group 22"/>
          <p:cNvGrpSpPr>
            <a:grpSpLocks/>
          </p:cNvGrpSpPr>
          <p:nvPr/>
        </p:nvGrpSpPr>
        <p:grpSpPr bwMode="auto">
          <a:xfrm>
            <a:off x="152400" y="228600"/>
            <a:ext cx="838200" cy="838200"/>
            <a:chOff x="18" y="144"/>
            <a:chExt cx="510" cy="480"/>
          </a:xfrm>
        </p:grpSpPr>
        <p:sp>
          <p:nvSpPr>
            <p:cNvPr id="1047" name="AutoShape 23"/>
            <p:cNvSpPr>
              <a:spLocks noChangeArrowheads="1"/>
            </p:cNvSpPr>
            <p:nvPr userDrawn="1"/>
          </p:nvSpPr>
          <p:spPr bwMode="gray">
            <a:xfrm>
              <a:off x="18" y="258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hlink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8" name="AutoShape 24"/>
            <p:cNvSpPr>
              <a:spLocks noChangeArrowheads="1"/>
            </p:cNvSpPr>
            <p:nvPr userDrawn="1"/>
          </p:nvSpPr>
          <p:spPr bwMode="gray">
            <a:xfrm>
              <a:off x="240" y="144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accent2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9" name="AutoShape 25"/>
            <p:cNvSpPr>
              <a:spLocks noChangeArrowheads="1"/>
            </p:cNvSpPr>
            <p:nvPr userDrawn="1"/>
          </p:nvSpPr>
          <p:spPr bwMode="gray">
            <a:xfrm>
              <a:off x="240" y="384"/>
              <a:ext cx="288" cy="240"/>
            </a:xfrm>
            <a:prstGeom prst="hexagon">
              <a:avLst>
                <a:gd name="adj" fmla="val 30000"/>
                <a:gd name="vf" fmla="val 115470"/>
              </a:avLst>
            </a:prstGeom>
            <a:solidFill>
              <a:schemeClr val="accent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  <a:effectLst>
              <a:outerShdw dist="56796" dir="1593903" algn="ctr" rotWithShape="0">
                <a:srgbClr val="6666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1143000" y="381000"/>
            <a:ext cx="67056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17468" y="303192"/>
            <a:ext cx="3969296" cy="1012825"/>
          </a:xfrm>
        </p:spPr>
        <p:txBody>
          <a:bodyPr/>
          <a:lstStyle/>
          <a:p>
            <a:r>
              <a:rPr lang="ru-RU" sz="1600" kern="0" spc="-7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МГУ имени М.В. Ломоносова</a:t>
            </a:r>
            <a:br>
              <a:rPr lang="ru-RU" sz="1600" kern="0" spc="-7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kern="0" spc="-7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Саморегулируемая организация </a:t>
            </a:r>
            <a:r>
              <a:rPr lang="ru-RU" sz="1600" kern="0" spc="-7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аудиторов</a:t>
            </a:r>
            <a:br>
              <a:rPr lang="ru-RU" sz="1600" kern="0" spc="-7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kern="0" spc="-7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Ассоциация </a:t>
            </a:r>
            <a:r>
              <a:rPr lang="ru-RU" sz="1600" kern="0" spc="-7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«Содружество»</a:t>
            </a:r>
            <a:endParaRPr lang="ru-RU" sz="1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35896" y="2636912"/>
            <a:ext cx="4343400" cy="1224136"/>
          </a:xfrm>
        </p:spPr>
        <p:txBody>
          <a:bodyPr/>
          <a:lstStyle/>
          <a:p>
            <a:r>
              <a:rPr lang="ru-RU" altLang="ru-RU" sz="1800" dirty="0" smtClean="0">
                <a:solidFill>
                  <a:srgbClr val="002060"/>
                </a:solidFill>
              </a:rPr>
              <a:t>Система внутреннего контроля качества работы аудиторской организации: риски и некоторые решения</a:t>
            </a:r>
            <a:endParaRPr lang="en-US" altLang="ru-RU" sz="1800" dirty="0">
              <a:solidFill>
                <a:srgbClr val="00206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02" t="25394" r="41617" b="38245"/>
          <a:stretch/>
        </p:blipFill>
        <p:spPr>
          <a:xfrm>
            <a:off x="467544" y="266900"/>
            <a:ext cx="1108505" cy="1085411"/>
          </a:xfrm>
          <a:prstGeom prst="rect">
            <a:avLst/>
          </a:prstGeom>
          <a:ln>
            <a:noFill/>
          </a:ln>
          <a:effectLst>
            <a:glow rad="12700">
              <a:schemeClr val="bg1">
                <a:alpha val="40000"/>
              </a:schemeClr>
            </a:glo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3" y="266900"/>
            <a:ext cx="1440161" cy="1086107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630653" y="4941168"/>
            <a:ext cx="3037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Чая Владимир </a:t>
            </a:r>
            <a:r>
              <a:rPr lang="ru-RU" b="1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Тигранович</a:t>
            </a:r>
            <a:endParaRPr lang="ru-RU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09610" y="5229200"/>
            <a:ext cx="4258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экономических наук, профессор,</a:t>
            </a:r>
          </a:p>
          <a:p>
            <a:pPr algn="r">
              <a:spcBef>
                <a:spcPct val="0"/>
              </a:spcBef>
              <a:defRPr/>
            </a:pP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научный сотрудник кафедры</a:t>
            </a:r>
          </a:p>
          <a:p>
            <a:pPr algn="r">
              <a:spcBef>
                <a:spcPct val="0"/>
              </a:spcBef>
              <a:defRPr/>
            </a:pP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учета, анализа и аудита МГУ имени М.В. Ломоносова,</a:t>
            </a:r>
          </a:p>
          <a:p>
            <a:pPr algn="r">
              <a:spcBef>
                <a:spcPct val="0"/>
              </a:spcBef>
              <a:defRPr/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 Правления СРО ААС, председатель 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 по контролю качества СРО ААС,</a:t>
            </a:r>
          </a:p>
          <a:p>
            <a:pPr algn="r">
              <a:spcBef>
                <a:spcPct val="0"/>
              </a:spcBef>
              <a:defRPr/>
            </a:pP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 Рабочего органа Совета по аудиторской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/>
          </a:p>
        </p:txBody>
      </p:sp>
      <p:grpSp>
        <p:nvGrpSpPr>
          <p:cNvPr id="88120" name="Group 56"/>
          <p:cNvGrpSpPr>
            <a:grpSpLocks/>
          </p:cNvGrpSpPr>
          <p:nvPr/>
        </p:nvGrpSpPr>
        <p:grpSpPr bwMode="auto">
          <a:xfrm>
            <a:off x="1331640" y="3140232"/>
            <a:ext cx="6335976" cy="1508125"/>
            <a:chOff x="1296" y="1824"/>
            <a:chExt cx="3271" cy="950"/>
          </a:xfrm>
        </p:grpSpPr>
        <p:sp>
          <p:nvSpPr>
            <p:cNvPr id="88121" name="AutoShape 57"/>
            <p:cNvSpPr>
              <a:spLocks noChangeArrowheads="1"/>
            </p:cNvSpPr>
            <p:nvPr/>
          </p:nvSpPr>
          <p:spPr bwMode="gray">
            <a:xfrm>
              <a:off x="1527" y="1899"/>
              <a:ext cx="3040" cy="76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tx2">
                    <a:gamma/>
                    <a:tint val="21176"/>
                    <a:invGamma/>
                  </a:schemeClr>
                </a:gs>
                <a:gs pos="100000">
                  <a:schemeClr val="tx2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22" name="AutoShape 58"/>
            <p:cNvSpPr>
              <a:spLocks noChangeArrowheads="1"/>
            </p:cNvSpPr>
            <p:nvPr/>
          </p:nvSpPr>
          <p:spPr bwMode="gray">
            <a:xfrm>
              <a:off x="1296" y="1824"/>
              <a:ext cx="365" cy="409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23" name="Text Box 59"/>
            <p:cNvSpPr txBox="1">
              <a:spLocks noChangeArrowheads="1"/>
            </p:cNvSpPr>
            <p:nvPr/>
          </p:nvSpPr>
          <p:spPr bwMode="gray">
            <a:xfrm>
              <a:off x="1758" y="1940"/>
              <a:ext cx="2809" cy="8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000" b="1" kern="0" spc="-70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Распределение обязанностей при осуществлении контроля качества среди сотрудников организации и применяемая терминология</a:t>
              </a:r>
            </a:p>
          </p:txBody>
        </p:sp>
      </p:grpSp>
      <p:grpSp>
        <p:nvGrpSpPr>
          <p:cNvPr id="88125" name="Group 61"/>
          <p:cNvGrpSpPr>
            <a:grpSpLocks/>
          </p:cNvGrpSpPr>
          <p:nvPr/>
        </p:nvGrpSpPr>
        <p:grpSpPr bwMode="auto">
          <a:xfrm>
            <a:off x="395536" y="4739987"/>
            <a:ext cx="7253914" cy="1497325"/>
            <a:chOff x="1296" y="1824"/>
            <a:chExt cx="4379" cy="1072"/>
          </a:xfrm>
        </p:grpSpPr>
        <p:sp>
          <p:nvSpPr>
            <p:cNvPr id="88126" name="AutoShape 62"/>
            <p:cNvSpPr>
              <a:spLocks noChangeArrowheads="1"/>
            </p:cNvSpPr>
            <p:nvPr/>
          </p:nvSpPr>
          <p:spPr bwMode="gray">
            <a:xfrm>
              <a:off x="1536" y="1899"/>
              <a:ext cx="4139" cy="99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tint val="21176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27" name="AutoShape 63"/>
            <p:cNvSpPr>
              <a:spLocks noChangeArrowheads="1"/>
            </p:cNvSpPr>
            <p:nvPr/>
          </p:nvSpPr>
          <p:spPr bwMode="gray">
            <a:xfrm>
              <a:off x="1296" y="1824"/>
              <a:ext cx="435" cy="453"/>
            </a:xfrm>
            <a:prstGeom prst="diamond">
              <a:avLst/>
            </a:prstGeom>
            <a:solidFill>
              <a:schemeClr val="fol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28" name="Text Box 64"/>
            <p:cNvSpPr txBox="1">
              <a:spLocks noChangeArrowheads="1"/>
            </p:cNvSpPr>
            <p:nvPr/>
          </p:nvSpPr>
          <p:spPr bwMode="gray">
            <a:xfrm>
              <a:off x="1854" y="1934"/>
              <a:ext cx="3508" cy="8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000" b="1" kern="0" spc="-70" dirty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Требования по обеспечению качества аудита и обзорных проверок финансовой отчетности, а также прочих заданий, обеспечивающих уверенность, и сопутствующие услуги</a:t>
              </a:r>
            </a:p>
          </p:txBody>
        </p:sp>
      </p:grpSp>
      <p:pic>
        <p:nvPicPr>
          <p:cNvPr id="88131" name="Picture 67" descr="https://ae01.alicdn.com/kf/HTB12apCOVXXXXXbaXXXq6xXFXXXE/Free-Shipping-20-Colors-Solid-Fashion-Bowties-Groom-Men-Colourful-Plaid-Cravat-gravata-Male-Marriage-Butterfly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45"/>
          <a:stretch/>
        </p:blipFill>
        <p:spPr bwMode="auto">
          <a:xfrm>
            <a:off x="1" y="0"/>
            <a:ext cx="2267744" cy="234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9" name="Group 56"/>
          <p:cNvGrpSpPr>
            <a:grpSpLocks/>
          </p:cNvGrpSpPr>
          <p:nvPr/>
        </p:nvGrpSpPr>
        <p:grpSpPr bwMode="auto">
          <a:xfrm>
            <a:off x="3024577" y="1241943"/>
            <a:ext cx="4643548" cy="685800"/>
            <a:chOff x="1296" y="1824"/>
            <a:chExt cx="2086" cy="432"/>
          </a:xfrm>
        </p:grpSpPr>
        <p:sp>
          <p:nvSpPr>
            <p:cNvPr id="30" name="AutoShape 57"/>
            <p:cNvSpPr>
              <a:spLocks noChangeArrowheads="1"/>
            </p:cNvSpPr>
            <p:nvPr/>
          </p:nvSpPr>
          <p:spPr bwMode="gray">
            <a:xfrm>
              <a:off x="1536" y="1899"/>
              <a:ext cx="1846" cy="33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tx2">
                    <a:gamma/>
                    <a:tint val="21176"/>
                    <a:invGamma/>
                  </a:schemeClr>
                </a:gs>
                <a:gs pos="100000">
                  <a:schemeClr val="tx2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" name="AutoShape 58"/>
            <p:cNvSpPr>
              <a:spLocks noChangeArrowheads="1"/>
            </p:cNvSpPr>
            <p:nvPr/>
          </p:nvSpPr>
          <p:spPr bwMode="gray">
            <a:xfrm>
              <a:off x="1296" y="1824"/>
              <a:ext cx="326" cy="432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" name="Text Box 59"/>
            <p:cNvSpPr txBox="1">
              <a:spLocks noChangeArrowheads="1"/>
            </p:cNvSpPr>
            <p:nvPr/>
          </p:nvSpPr>
          <p:spPr bwMode="gray">
            <a:xfrm>
              <a:off x="1699" y="1940"/>
              <a:ext cx="131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000" b="1" kern="0" spc="-70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Цель системы</a:t>
              </a:r>
            </a:p>
          </p:txBody>
        </p:sp>
      </p:grpSp>
      <p:grpSp>
        <p:nvGrpSpPr>
          <p:cNvPr id="33" name="Group 61"/>
          <p:cNvGrpSpPr>
            <a:grpSpLocks/>
          </p:cNvGrpSpPr>
          <p:nvPr/>
        </p:nvGrpSpPr>
        <p:grpSpPr bwMode="auto">
          <a:xfrm>
            <a:off x="2226541" y="2186095"/>
            <a:ext cx="6562389" cy="685800"/>
            <a:chOff x="1296" y="1824"/>
            <a:chExt cx="4066" cy="432"/>
          </a:xfrm>
        </p:grpSpPr>
        <p:sp>
          <p:nvSpPr>
            <p:cNvPr id="34" name="AutoShape 62"/>
            <p:cNvSpPr>
              <a:spLocks noChangeArrowheads="1"/>
            </p:cNvSpPr>
            <p:nvPr/>
          </p:nvSpPr>
          <p:spPr bwMode="gray">
            <a:xfrm>
              <a:off x="1536" y="1899"/>
              <a:ext cx="3120" cy="33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tint val="21176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" name="AutoShape 6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fol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" name="Text Box 64"/>
            <p:cNvSpPr txBox="1">
              <a:spLocks noChangeArrowheads="1"/>
            </p:cNvSpPr>
            <p:nvPr/>
          </p:nvSpPr>
          <p:spPr bwMode="gray">
            <a:xfrm>
              <a:off x="1854" y="1934"/>
              <a:ext cx="350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000" b="1" kern="0" spc="-70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Нормативно - правовая </a:t>
              </a:r>
              <a:r>
                <a:rPr lang="ru-RU" sz="2000" b="1" kern="0" spc="-70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база</a:t>
              </a:r>
              <a:endParaRPr lang="ru-RU" sz="2000" b="1" kern="0" spc="-7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2267745" y="260648"/>
            <a:ext cx="5904655" cy="82837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/>
          </a:p>
        </p:txBody>
      </p:sp>
      <p:grpSp>
        <p:nvGrpSpPr>
          <p:cNvPr id="88120" name="Group 56"/>
          <p:cNvGrpSpPr>
            <a:grpSpLocks/>
          </p:cNvGrpSpPr>
          <p:nvPr/>
        </p:nvGrpSpPr>
        <p:grpSpPr bwMode="auto">
          <a:xfrm>
            <a:off x="1344825" y="3801233"/>
            <a:ext cx="6335976" cy="1081088"/>
            <a:chOff x="1296" y="1824"/>
            <a:chExt cx="3271" cy="681"/>
          </a:xfrm>
        </p:grpSpPr>
        <p:sp>
          <p:nvSpPr>
            <p:cNvPr id="88121" name="AutoShape 57"/>
            <p:cNvSpPr>
              <a:spLocks noChangeArrowheads="1"/>
            </p:cNvSpPr>
            <p:nvPr/>
          </p:nvSpPr>
          <p:spPr bwMode="gray">
            <a:xfrm>
              <a:off x="1527" y="1899"/>
              <a:ext cx="3040" cy="60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tx2">
                    <a:gamma/>
                    <a:tint val="21176"/>
                    <a:invGamma/>
                  </a:schemeClr>
                </a:gs>
                <a:gs pos="100000">
                  <a:schemeClr val="tx2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22" name="AutoShape 58"/>
            <p:cNvSpPr>
              <a:spLocks noChangeArrowheads="1"/>
            </p:cNvSpPr>
            <p:nvPr/>
          </p:nvSpPr>
          <p:spPr bwMode="gray">
            <a:xfrm>
              <a:off x="1296" y="1824"/>
              <a:ext cx="365" cy="409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23" name="Text Box 59"/>
            <p:cNvSpPr txBox="1">
              <a:spLocks noChangeArrowheads="1"/>
            </p:cNvSpPr>
            <p:nvPr/>
          </p:nvSpPr>
          <p:spPr bwMode="gray">
            <a:xfrm>
              <a:off x="1758" y="1940"/>
              <a:ext cx="2809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000" b="1" kern="0" spc="-70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Распределение контрольных полномочий в процессе оказания аудиторских услуг</a:t>
              </a:r>
            </a:p>
          </p:txBody>
        </p:sp>
      </p:grpSp>
      <p:grpSp>
        <p:nvGrpSpPr>
          <p:cNvPr id="88125" name="Group 61"/>
          <p:cNvGrpSpPr>
            <a:grpSpLocks/>
          </p:cNvGrpSpPr>
          <p:nvPr/>
        </p:nvGrpSpPr>
        <p:grpSpPr bwMode="auto">
          <a:xfrm>
            <a:off x="426887" y="5224534"/>
            <a:ext cx="6735422" cy="652286"/>
            <a:chOff x="1296" y="1824"/>
            <a:chExt cx="4066" cy="467"/>
          </a:xfrm>
        </p:grpSpPr>
        <p:sp>
          <p:nvSpPr>
            <p:cNvPr id="88126" name="AutoShape 62"/>
            <p:cNvSpPr>
              <a:spLocks noChangeArrowheads="1"/>
            </p:cNvSpPr>
            <p:nvPr/>
          </p:nvSpPr>
          <p:spPr bwMode="gray">
            <a:xfrm>
              <a:off x="1536" y="1899"/>
              <a:ext cx="2914" cy="39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tint val="21176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27" name="AutoShape 63"/>
            <p:cNvSpPr>
              <a:spLocks noChangeArrowheads="1"/>
            </p:cNvSpPr>
            <p:nvPr/>
          </p:nvSpPr>
          <p:spPr bwMode="gray">
            <a:xfrm>
              <a:off x="1296" y="1824"/>
              <a:ext cx="435" cy="453"/>
            </a:xfrm>
            <a:prstGeom prst="diamond">
              <a:avLst/>
            </a:prstGeom>
            <a:solidFill>
              <a:schemeClr val="fol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28" name="Text Box 64"/>
            <p:cNvSpPr txBox="1">
              <a:spLocks noChangeArrowheads="1"/>
            </p:cNvSpPr>
            <p:nvPr/>
          </p:nvSpPr>
          <p:spPr bwMode="gray">
            <a:xfrm>
              <a:off x="1854" y="1934"/>
              <a:ext cx="350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000" b="1" kern="0" spc="-70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Консультирование работников</a:t>
              </a:r>
              <a:endParaRPr lang="ru-RU" sz="2000" b="1" kern="0" spc="-7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9" name="Group 56"/>
          <p:cNvGrpSpPr>
            <a:grpSpLocks/>
          </p:cNvGrpSpPr>
          <p:nvPr/>
        </p:nvGrpSpPr>
        <p:grpSpPr bwMode="auto">
          <a:xfrm>
            <a:off x="3037253" y="1078291"/>
            <a:ext cx="4643548" cy="1244600"/>
            <a:chOff x="1296" y="1824"/>
            <a:chExt cx="2086" cy="784"/>
          </a:xfrm>
        </p:grpSpPr>
        <p:sp>
          <p:nvSpPr>
            <p:cNvPr id="30" name="AutoShape 57"/>
            <p:cNvSpPr>
              <a:spLocks noChangeArrowheads="1"/>
            </p:cNvSpPr>
            <p:nvPr/>
          </p:nvSpPr>
          <p:spPr bwMode="gray">
            <a:xfrm>
              <a:off x="1536" y="1899"/>
              <a:ext cx="1846" cy="70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tx2">
                    <a:gamma/>
                    <a:tint val="21176"/>
                    <a:invGamma/>
                  </a:schemeClr>
                </a:gs>
                <a:gs pos="100000">
                  <a:schemeClr val="tx2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" name="AutoShape 58"/>
            <p:cNvSpPr>
              <a:spLocks noChangeArrowheads="1"/>
            </p:cNvSpPr>
            <p:nvPr/>
          </p:nvSpPr>
          <p:spPr bwMode="gray">
            <a:xfrm>
              <a:off x="1296" y="1824"/>
              <a:ext cx="326" cy="432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" name="Text Box 59"/>
            <p:cNvSpPr txBox="1">
              <a:spLocks noChangeArrowheads="1"/>
            </p:cNvSpPr>
            <p:nvPr/>
          </p:nvSpPr>
          <p:spPr bwMode="gray">
            <a:xfrm>
              <a:off x="1699" y="1940"/>
              <a:ext cx="1312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000" b="1" kern="0" spc="-70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Обеспечение профессиональных и этических требований</a:t>
              </a:r>
            </a:p>
          </p:txBody>
        </p:sp>
      </p:grpSp>
      <p:grpSp>
        <p:nvGrpSpPr>
          <p:cNvPr id="33" name="Group 61"/>
          <p:cNvGrpSpPr>
            <a:grpSpLocks/>
          </p:cNvGrpSpPr>
          <p:nvPr/>
        </p:nvGrpSpPr>
        <p:grpSpPr bwMode="auto">
          <a:xfrm>
            <a:off x="2031193" y="2564061"/>
            <a:ext cx="6562389" cy="950913"/>
            <a:chOff x="1296" y="1824"/>
            <a:chExt cx="4066" cy="599"/>
          </a:xfrm>
        </p:grpSpPr>
        <p:sp>
          <p:nvSpPr>
            <p:cNvPr id="34" name="AutoShape 62"/>
            <p:cNvSpPr>
              <a:spLocks noChangeArrowheads="1"/>
            </p:cNvSpPr>
            <p:nvPr/>
          </p:nvSpPr>
          <p:spPr bwMode="gray">
            <a:xfrm>
              <a:off x="1536" y="1899"/>
              <a:ext cx="3246" cy="52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tint val="21176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" name="AutoShape 6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fol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" name="Text Box 64"/>
            <p:cNvSpPr txBox="1">
              <a:spLocks noChangeArrowheads="1"/>
            </p:cNvSpPr>
            <p:nvPr/>
          </p:nvSpPr>
          <p:spPr bwMode="gray">
            <a:xfrm>
              <a:off x="1854" y="1934"/>
              <a:ext cx="3508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000" b="1" kern="0" spc="-70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Профессиональные задания при оказании аудиторских услуг</a:t>
              </a:r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2267745" y="260648"/>
            <a:ext cx="5904655" cy="82837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1378" name="Picture 2" descr="http://museum.kpi.ua/museum/computers/comp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88641"/>
            <a:ext cx="2953618" cy="190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2481" y="5552756"/>
            <a:ext cx="2901520" cy="1303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14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/>
          </a:p>
        </p:txBody>
      </p:sp>
      <p:grpSp>
        <p:nvGrpSpPr>
          <p:cNvPr id="88120" name="Group 56"/>
          <p:cNvGrpSpPr>
            <a:grpSpLocks/>
          </p:cNvGrpSpPr>
          <p:nvPr/>
        </p:nvGrpSpPr>
        <p:grpSpPr bwMode="auto">
          <a:xfrm>
            <a:off x="611560" y="4727073"/>
            <a:ext cx="6335976" cy="1258889"/>
            <a:chOff x="1296" y="1824"/>
            <a:chExt cx="3271" cy="793"/>
          </a:xfrm>
        </p:grpSpPr>
        <p:sp>
          <p:nvSpPr>
            <p:cNvPr id="88121" name="AutoShape 57"/>
            <p:cNvSpPr>
              <a:spLocks noChangeArrowheads="1"/>
            </p:cNvSpPr>
            <p:nvPr/>
          </p:nvSpPr>
          <p:spPr bwMode="gray">
            <a:xfrm>
              <a:off x="1527" y="1899"/>
              <a:ext cx="3040" cy="71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tx2">
                    <a:gamma/>
                    <a:tint val="21176"/>
                    <a:invGamma/>
                  </a:schemeClr>
                </a:gs>
                <a:gs pos="100000">
                  <a:schemeClr val="tx2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22" name="AutoShape 58"/>
            <p:cNvSpPr>
              <a:spLocks noChangeArrowheads="1"/>
            </p:cNvSpPr>
            <p:nvPr/>
          </p:nvSpPr>
          <p:spPr bwMode="gray">
            <a:xfrm>
              <a:off x="1296" y="1824"/>
              <a:ext cx="365" cy="409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23" name="Text Box 59"/>
            <p:cNvSpPr txBox="1">
              <a:spLocks noChangeArrowheads="1"/>
            </p:cNvSpPr>
            <p:nvPr/>
          </p:nvSpPr>
          <p:spPr bwMode="gray">
            <a:xfrm>
              <a:off x="1758" y="1940"/>
              <a:ext cx="2809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000" b="1" kern="0" spc="-70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Документирование системы контроля качества. Мониторинг эффективности процедур внутреннего контроля качества</a:t>
              </a:r>
            </a:p>
          </p:txBody>
        </p:sp>
      </p:grpSp>
      <p:grpSp>
        <p:nvGrpSpPr>
          <p:cNvPr id="29" name="Group 56"/>
          <p:cNvGrpSpPr>
            <a:grpSpLocks/>
          </p:cNvGrpSpPr>
          <p:nvPr/>
        </p:nvGrpSpPr>
        <p:grpSpPr bwMode="auto">
          <a:xfrm>
            <a:off x="2484218" y="1359348"/>
            <a:ext cx="5337803" cy="1270000"/>
            <a:chOff x="1325" y="1824"/>
            <a:chExt cx="2057" cy="800"/>
          </a:xfrm>
        </p:grpSpPr>
        <p:sp>
          <p:nvSpPr>
            <p:cNvPr id="30" name="AutoShape 57"/>
            <p:cNvSpPr>
              <a:spLocks noChangeArrowheads="1"/>
            </p:cNvSpPr>
            <p:nvPr/>
          </p:nvSpPr>
          <p:spPr bwMode="gray">
            <a:xfrm>
              <a:off x="1536" y="1899"/>
              <a:ext cx="1846" cy="72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tx2">
                    <a:gamma/>
                    <a:tint val="21176"/>
                    <a:invGamma/>
                  </a:schemeClr>
                </a:gs>
                <a:gs pos="100000">
                  <a:schemeClr val="tx2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" name="AutoShape 58"/>
            <p:cNvSpPr>
              <a:spLocks noChangeArrowheads="1"/>
            </p:cNvSpPr>
            <p:nvPr/>
          </p:nvSpPr>
          <p:spPr bwMode="gray">
            <a:xfrm>
              <a:off x="1325" y="1824"/>
              <a:ext cx="271" cy="432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" name="Text Box 59"/>
            <p:cNvSpPr txBox="1">
              <a:spLocks noChangeArrowheads="1"/>
            </p:cNvSpPr>
            <p:nvPr/>
          </p:nvSpPr>
          <p:spPr bwMode="gray">
            <a:xfrm>
              <a:off x="1666" y="1940"/>
              <a:ext cx="1707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000" b="1" kern="0" spc="-70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Взаимодействие с </a:t>
              </a:r>
              <a:r>
                <a:rPr lang="ru-RU" sz="2000" b="1" kern="0" spc="-70" dirty="0" err="1" smtClean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аудируемыми</a:t>
              </a:r>
              <a:r>
                <a:rPr lang="ru-RU" sz="2000" b="1" kern="0" spc="-70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лицами и лицами, которые оказывают сопутствующие аудиту услуги</a:t>
              </a:r>
            </a:p>
          </p:txBody>
        </p:sp>
      </p:grpSp>
      <p:grpSp>
        <p:nvGrpSpPr>
          <p:cNvPr id="33" name="Group 61"/>
          <p:cNvGrpSpPr>
            <a:grpSpLocks/>
          </p:cNvGrpSpPr>
          <p:nvPr/>
        </p:nvGrpSpPr>
        <p:grpSpPr bwMode="auto">
          <a:xfrm>
            <a:off x="1500409" y="3244675"/>
            <a:ext cx="6562389" cy="685800"/>
            <a:chOff x="1296" y="1824"/>
            <a:chExt cx="4066" cy="432"/>
          </a:xfrm>
        </p:grpSpPr>
        <p:sp>
          <p:nvSpPr>
            <p:cNvPr id="34" name="AutoShape 62"/>
            <p:cNvSpPr>
              <a:spLocks noChangeArrowheads="1"/>
            </p:cNvSpPr>
            <p:nvPr/>
          </p:nvSpPr>
          <p:spPr bwMode="gray">
            <a:xfrm>
              <a:off x="1536" y="1899"/>
              <a:ext cx="2060" cy="34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tint val="21176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" name="AutoShape 6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fol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" name="Text Box 64"/>
            <p:cNvSpPr txBox="1">
              <a:spLocks noChangeArrowheads="1"/>
            </p:cNvSpPr>
            <p:nvPr/>
          </p:nvSpPr>
          <p:spPr bwMode="gray">
            <a:xfrm>
              <a:off x="1854" y="1934"/>
              <a:ext cx="350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000" b="1" kern="0" spc="-70" dirty="0" smtClean="0">
                  <a:solidFill>
                    <a:srgbClr val="00206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Жалобы и претензии</a:t>
              </a:r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2267745" y="260648"/>
            <a:ext cx="5904655" cy="82837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81" y="6772"/>
            <a:ext cx="2312353" cy="2045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56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2" name="WordArt 6"/>
          <p:cNvSpPr>
            <a:spLocks noChangeArrowheads="1" noChangeShapeType="1" noTextEdit="1"/>
          </p:cNvSpPr>
          <p:nvPr/>
        </p:nvSpPr>
        <p:spPr bwMode="gray">
          <a:xfrm>
            <a:off x="3491880" y="2780928"/>
            <a:ext cx="4343400" cy="122413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 smtClean="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71842" dir="2700000" algn="ctr" rotWithShape="0">
                    <a:schemeClr val="tx1">
                      <a:alpha val="50000"/>
                    </a:schemeClr>
                  </a:outerShdw>
                </a:effectLst>
                <a:cs typeface="Arial" panose="020B0604020202020204" pitchFamily="34" charset="0"/>
              </a:rPr>
              <a:t>СПАСИБО</a:t>
            </a:r>
          </a:p>
          <a:p>
            <a:pPr algn="ctr"/>
            <a:r>
              <a:rPr lang="ru-RU" sz="3600" b="1" kern="10" dirty="0" smtClean="0">
                <a:ln w="28575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71842" dir="2700000" algn="ctr" rotWithShape="0">
                    <a:schemeClr val="tx1">
                      <a:alpha val="50000"/>
                    </a:schemeClr>
                  </a:outerShdw>
                </a:effectLst>
                <a:cs typeface="Arial" panose="020B0604020202020204" pitchFamily="34" charset="0"/>
              </a:rPr>
              <a:t>ЗА ВНИМАНИЕ!</a:t>
            </a:r>
            <a:endParaRPr lang="ru-RU" sz="3600" b="1" kern="10" dirty="0">
              <a:ln w="28575">
                <a:solidFill>
                  <a:srgbClr val="FFFFFF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71842" dir="2700000" algn="ctr" rotWithShape="0">
                  <a:schemeClr val="tx1">
                    <a:alpha val="5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260648"/>
            <a:ext cx="1368152" cy="432048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ample">
  <a:themeElements>
    <a:clrScheme name="sample 3">
      <a:dk1>
        <a:srgbClr val="003366"/>
      </a:dk1>
      <a:lt1>
        <a:srgbClr val="FFFFFF"/>
      </a:lt1>
      <a:dk2>
        <a:srgbClr val="5086C2"/>
      </a:dk2>
      <a:lt2>
        <a:srgbClr val="C0C0C0"/>
      </a:lt2>
      <a:accent1>
        <a:srgbClr val="DE8848"/>
      </a:accent1>
      <a:accent2>
        <a:srgbClr val="85BA54"/>
      </a:accent2>
      <a:accent3>
        <a:srgbClr val="FFFFFF"/>
      </a:accent3>
      <a:accent4>
        <a:srgbClr val="002A56"/>
      </a:accent4>
      <a:accent5>
        <a:srgbClr val="ECC3B1"/>
      </a:accent5>
      <a:accent6>
        <a:srgbClr val="78A84B"/>
      </a:accent6>
      <a:hlink>
        <a:srgbClr val="4C59D2"/>
      </a:hlink>
      <a:folHlink>
        <a:srgbClr val="A0B5C4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ample 1">
        <a:dk1>
          <a:srgbClr val="48806B"/>
        </a:dk1>
        <a:lt1>
          <a:srgbClr val="FFFFFF"/>
        </a:lt1>
        <a:dk2>
          <a:srgbClr val="77956D"/>
        </a:dk2>
        <a:lt2>
          <a:srgbClr val="C0C0C0"/>
        </a:lt2>
        <a:accent1>
          <a:srgbClr val="6BB9C3"/>
        </a:accent1>
        <a:accent2>
          <a:srgbClr val="E7BA15"/>
        </a:accent2>
        <a:accent3>
          <a:srgbClr val="FFFFFF"/>
        </a:accent3>
        <a:accent4>
          <a:srgbClr val="3C6C5A"/>
        </a:accent4>
        <a:accent5>
          <a:srgbClr val="BAD9DE"/>
        </a:accent5>
        <a:accent6>
          <a:srgbClr val="D1A812"/>
        </a:accent6>
        <a:hlink>
          <a:srgbClr val="76C14D"/>
        </a:hlink>
        <a:folHlink>
          <a:srgbClr val="B0C2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5F5F5F"/>
        </a:dk1>
        <a:lt1>
          <a:srgbClr val="FFFFFF"/>
        </a:lt1>
        <a:dk2>
          <a:srgbClr val="8D8D8D"/>
        </a:dk2>
        <a:lt2>
          <a:srgbClr val="C0C0C0"/>
        </a:lt2>
        <a:accent1>
          <a:srgbClr val="8EC072"/>
        </a:accent1>
        <a:accent2>
          <a:srgbClr val="5DB8CD"/>
        </a:accent2>
        <a:accent3>
          <a:srgbClr val="FFFFFF"/>
        </a:accent3>
        <a:accent4>
          <a:srgbClr val="505050"/>
        </a:accent4>
        <a:accent5>
          <a:srgbClr val="C6DCBC"/>
        </a:accent5>
        <a:accent6>
          <a:srgbClr val="53A6BA"/>
        </a:accent6>
        <a:hlink>
          <a:srgbClr val="D68B40"/>
        </a:hlink>
        <a:folHlink>
          <a:srgbClr val="D5D17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3366"/>
        </a:dk1>
        <a:lt1>
          <a:srgbClr val="FFFFFF"/>
        </a:lt1>
        <a:dk2>
          <a:srgbClr val="5086C2"/>
        </a:dk2>
        <a:lt2>
          <a:srgbClr val="C0C0C0"/>
        </a:lt2>
        <a:accent1>
          <a:srgbClr val="DE8848"/>
        </a:accent1>
        <a:accent2>
          <a:srgbClr val="85BA54"/>
        </a:accent2>
        <a:accent3>
          <a:srgbClr val="FFFFFF"/>
        </a:accent3>
        <a:accent4>
          <a:srgbClr val="002A56"/>
        </a:accent4>
        <a:accent5>
          <a:srgbClr val="ECC3B1"/>
        </a:accent5>
        <a:accent6>
          <a:srgbClr val="78A84B"/>
        </a:accent6>
        <a:hlink>
          <a:srgbClr val="4C59D2"/>
        </a:hlink>
        <a:folHlink>
          <a:srgbClr val="A0B5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29</Template>
  <TotalTime>54</TotalTime>
  <Words>152</Words>
  <Application>Microsoft Office PowerPoint</Application>
  <PresentationFormat>Экран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Gulim</vt:lpstr>
      <vt:lpstr>Times New Roman</vt:lpstr>
      <vt:lpstr>Verdana</vt:lpstr>
      <vt:lpstr>Wingdings</vt:lpstr>
      <vt:lpstr>sample</vt:lpstr>
      <vt:lpstr>МГУ имени М.В. Ломоносова Саморегулируемая организация аудиторов Ассоциация «Содружество»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МГУ имени М.В. Ломоносова Саморегулируемая организация аудиторов Ассоциация «Содружество»</dc:title>
  <dc:creator>Александр Гришаев</dc:creator>
  <cp:lastModifiedBy>Александр Гришаев</cp:lastModifiedBy>
  <cp:revision>7</cp:revision>
  <dcterms:created xsi:type="dcterms:W3CDTF">2019-10-23T10:00:43Z</dcterms:created>
  <dcterms:modified xsi:type="dcterms:W3CDTF">2019-10-23T11:20:09Z</dcterms:modified>
</cp:coreProperties>
</file>