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722" r:id="rId2"/>
    <p:sldMasterId id="2147483734" r:id="rId3"/>
  </p:sldMasterIdLst>
  <p:notesMasterIdLst>
    <p:notesMasterId r:id="rId13"/>
  </p:notesMasterIdLst>
  <p:sldIdLst>
    <p:sldId id="546" r:id="rId4"/>
    <p:sldId id="545" r:id="rId5"/>
    <p:sldId id="550" r:id="rId6"/>
    <p:sldId id="551" r:id="rId7"/>
    <p:sldId id="552" r:id="rId8"/>
    <p:sldId id="559" r:id="rId9"/>
    <p:sldId id="549" r:id="rId10"/>
    <p:sldId id="543" r:id="rId11"/>
    <p:sldId id="547" r:id="rId12"/>
  </p:sldIdLst>
  <p:sldSz cx="12192000" cy="6858000"/>
  <p:notesSz cx="6645275" cy="97758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2" userDrawn="1">
          <p15:clr>
            <a:srgbClr val="A4A3A4"/>
          </p15:clr>
        </p15:guide>
        <p15:guide id="3" orient="horz" pos="1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DEEF"/>
    <a:srgbClr val="CC7A3C"/>
    <a:srgbClr val="8497B0"/>
    <a:srgbClr val="F2F2F2"/>
    <a:srgbClr val="FEDEC6"/>
    <a:srgbClr val="000000"/>
    <a:srgbClr val="F8CBAD"/>
    <a:srgbClr val="BE6732"/>
    <a:srgbClr val="EDA759"/>
    <a:srgbClr val="BFC3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595" autoAdjust="0"/>
  </p:normalViewPr>
  <p:slideViewPr>
    <p:cSldViewPr snapToGrid="0">
      <p:cViewPr>
        <p:scale>
          <a:sx n="100" d="100"/>
          <a:sy n="100" d="100"/>
        </p:scale>
        <p:origin x="864" y="204"/>
      </p:cViewPr>
      <p:guideLst>
        <p:guide pos="52"/>
        <p:guide orient="horz" pos="14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879619" cy="488791"/>
          </a:xfrm>
          <a:prstGeom prst="rect">
            <a:avLst/>
          </a:prstGeom>
        </p:spPr>
        <p:txBody>
          <a:bodyPr vert="horz" lIns="89752" tIns="44876" rIns="89752" bIns="448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64121" y="0"/>
            <a:ext cx="2879619" cy="488791"/>
          </a:xfrm>
          <a:prstGeom prst="rect">
            <a:avLst/>
          </a:prstGeom>
        </p:spPr>
        <p:txBody>
          <a:bodyPr vert="horz" lIns="89752" tIns="44876" rIns="89752" bIns="44876" rtlCol="0"/>
          <a:lstStyle>
            <a:lvl1pPr algn="r">
              <a:defRPr sz="1200"/>
            </a:lvl1pPr>
          </a:lstStyle>
          <a:p>
            <a:fld id="{D5B61104-6349-45F4-976A-1FA71746F830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5088" y="733425"/>
            <a:ext cx="6515100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52" tIns="44876" rIns="89752" bIns="4487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4528" y="4643520"/>
            <a:ext cx="5316220" cy="4399121"/>
          </a:xfrm>
          <a:prstGeom prst="rect">
            <a:avLst/>
          </a:prstGeom>
        </p:spPr>
        <p:txBody>
          <a:bodyPr vert="horz" lIns="89752" tIns="44876" rIns="89752" bIns="4487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285340"/>
            <a:ext cx="2879619" cy="488791"/>
          </a:xfrm>
          <a:prstGeom prst="rect">
            <a:avLst/>
          </a:prstGeom>
        </p:spPr>
        <p:txBody>
          <a:bodyPr vert="horz" lIns="89752" tIns="44876" rIns="89752" bIns="448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64121" y="9285340"/>
            <a:ext cx="2879619" cy="488791"/>
          </a:xfrm>
          <a:prstGeom prst="rect">
            <a:avLst/>
          </a:prstGeom>
        </p:spPr>
        <p:txBody>
          <a:bodyPr vert="horz" lIns="89752" tIns="44876" rIns="89752" bIns="44876" rtlCol="0" anchor="b"/>
          <a:lstStyle>
            <a:lvl1pPr algn="r">
              <a:defRPr sz="1200"/>
            </a:lvl1pPr>
          </a:lstStyle>
          <a:p>
            <a:fld id="{FEDCA9CD-B243-4225-9B42-C179C167EA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037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DCA9CD-B243-4225-9B42-C179C167EA9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026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DCA9CD-B243-4225-9B42-C179C167EA9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8443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DCA9CD-B243-4225-9B42-C179C167EA9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299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DCA9CD-B243-4225-9B42-C179C167EA9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8977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977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DCA9CD-B243-4225-9B42-C179C167EA96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977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8954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7758">
              <a:defRPr/>
            </a:pPr>
            <a:fld id="{FEDCA9CD-B243-4225-9B42-C179C167EA96}" type="slidenum">
              <a:rPr lang="ru-RU">
                <a:solidFill>
                  <a:prstClr val="black"/>
                </a:solidFill>
                <a:latin typeface="Calibri"/>
              </a:rPr>
              <a:pPr defTabSz="897758">
                <a:defRPr/>
              </a:pPr>
              <a:t>8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9623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0480F8-B5B9-4DE2-8AA1-0D3856F788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6B6B678-9EDC-4A7A-A865-D343B23BC3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51BFE0-CCB8-4AC8-AE87-30FB31B72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10.02.2016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CFF2B3-8E10-4439-ACB1-91146A7D1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1293B1-7A43-4526-9E45-3250863CD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929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DE7A04-6CA0-4F62-8C07-3F6041820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ED00062-9C38-4D80-ACB2-937E2F478D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161CA2-7A9B-4022-9C55-37B4FAC86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10.02.2016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55A8BF-B840-413F-81AE-3DA5B3A84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FBE99F-C450-46ED-B9CC-9930F1ED1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952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2B11AC-9DDF-4DB4-B0E8-50A529F2B7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6F7D1C9-006E-4444-B1EC-BB15985118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FDD929-5BB5-4CCA-8FC3-65E438E93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10.02.2016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B83E04-37CF-46D0-87D8-62E4B4D91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30B0E0-A3D3-4403-AABC-B1242E96B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118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0480F8-B5B9-4DE2-8AA1-0D3856F788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6B6B678-9EDC-4A7A-A865-D343B23BC3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51BFE0-CCB8-4AC8-AE87-30FB31B72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CFF2B3-8E10-4439-ACB1-91146A7D1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1293B1-7A43-4526-9E45-3250863CD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852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934BAC-5946-4560-959F-29EEE6192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703112-1366-4B8D-816B-E5A8D0817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561184-EFA7-484D-BDBD-7C0270DC4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B86C74-42AC-49CF-8417-D4EA79508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0494FF-AD81-4981-B04D-BA035B8F0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698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9240BF-C3C2-4242-BB70-EEB0B96B7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2"/>
            <a:ext cx="1051560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D060A1-C69C-4736-9FE0-AD884E85D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7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91185B-06EB-40E6-A644-F51BE3480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CFF43D-5824-40C6-9DDD-1CD8B5CB8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228964-C969-4740-A4EC-7C5FAD481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481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566829-D730-47DA-AB74-E00EE50DD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06D776-03FC-4FB8-9166-B6E00A47AC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73B393-E695-408F-95E4-8FEC96E170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6AB3503-04DB-4D2C-8011-5DCC6B66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689E71-9F4B-4926-94D0-6077E514E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9A23BE-09D0-463B-9A36-43FFBC2BC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78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E54E62-3C7F-4A53-85B7-D1686DC8B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1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97FF1D-FF40-4FC3-BD86-45231401A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87B7816-1A7A-4F48-88E4-263F175B71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E624669-349D-4AFF-9ED7-C1530C6C8B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7274729-026F-4F0B-B55C-49BFDAC4DD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B5A3BE-B3D0-4358-BC48-D91771EB1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994EFD9-2576-4DF4-9F64-7C681855D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0CA56F-0384-4670-B6E3-2284D6E19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0974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70875-5D99-4F1F-89EA-003E0D625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40F57A7-E1C5-4FA9-ADED-DC3C203B3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06249F1-CB2D-4CF6-A4E5-A1B85378D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6BDC346-83A2-4DF4-A236-35520A942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9923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C5794EC-DE54-4828-A558-F19A17E72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66A02CE-B7FB-462F-88F2-9672BE2F4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1AD8EBF-C9F4-4AED-8EB6-DB3157E08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9374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6A970B-7E0C-4C8B-9E4A-399C772F6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415405-5AB1-44B1-A285-091F2CBB9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2042CBB-EC55-4409-9F84-E49DC3FA4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3F1BAAE-58C9-4E7C-B937-13DAB138C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4ADCF08-1FF2-4CC9-837A-A3DEE0165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676F40-A813-421D-AB99-E5E398C88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002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934BAC-5946-4560-959F-29EEE6192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703112-1366-4B8D-816B-E5A8D0817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561184-EFA7-484D-BDBD-7C0270DC4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10.02.2016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B86C74-42AC-49CF-8417-D4EA79508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0494FF-AD81-4981-B04D-BA035B8F0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8269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27C8C8-98F6-4BC9-B3EC-1E4FE4491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34F54CB-EB49-4688-A2F2-99FAC56BF0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7A9E47E-54D0-416D-B81C-22791C0DB1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58F7C5-3E4A-4B1F-9958-24F9C07A7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7448A8-1B97-4580-81BE-4E21B41FE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BB8AD4-C77F-4419-8CF9-4EBC66335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6253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DE7A04-6CA0-4F62-8C07-3F6041820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ED00062-9C38-4D80-ACB2-937E2F478D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161CA2-7A9B-4022-9C55-37B4FAC86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55A8BF-B840-413F-81AE-3DA5B3A84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FBE99F-C450-46ED-B9CC-9930F1ED1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8838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2B11AC-9DDF-4DB4-B0E8-50A529F2B7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6F7D1C9-006E-4444-B1EC-BB15985118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FDD929-5BB5-4CCA-8FC3-65E438E93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B83E04-37CF-46D0-87D8-62E4B4D91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30B0E0-A3D3-4403-AABC-B1242E96B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2809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0480F8-B5B9-4DE2-8AA1-0D3856F788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6B6B678-9EDC-4A7A-A865-D343B23BC3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51BFE0-CCB8-4AC8-AE87-30FB31B72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CFF2B3-8E10-4439-ACB1-91146A7D1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1293B1-7A43-4526-9E45-3250863CD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7443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934BAC-5946-4560-959F-29EEE6192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703112-1366-4B8D-816B-E5A8D0817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561184-EFA7-484D-BDBD-7C0270DC4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B86C74-42AC-49CF-8417-D4EA79508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0494FF-AD81-4981-B04D-BA035B8F0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8784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9240BF-C3C2-4242-BB70-EEB0B96B7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2"/>
            <a:ext cx="1051560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D060A1-C69C-4736-9FE0-AD884E85D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7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91185B-06EB-40E6-A644-F51BE3480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CFF43D-5824-40C6-9DDD-1CD8B5CB8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228964-C969-4740-A4EC-7C5FAD481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5720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566829-D730-47DA-AB74-E00EE50DD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06D776-03FC-4FB8-9166-B6E00A47AC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73B393-E695-408F-95E4-8FEC96E170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6AB3503-04DB-4D2C-8011-5DCC6B66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689E71-9F4B-4926-94D0-6077E514E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9A23BE-09D0-463B-9A36-43FFBC2BC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3104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E54E62-3C7F-4A53-85B7-D1686DC8B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1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97FF1D-FF40-4FC3-BD86-45231401A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87B7816-1A7A-4F48-88E4-263F175B71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E624669-349D-4AFF-9ED7-C1530C6C8B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7274729-026F-4F0B-B55C-49BFDAC4DD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B5A3BE-B3D0-4358-BC48-D91771EB1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994EFD9-2576-4DF4-9F64-7C681855D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0CA56F-0384-4670-B6E3-2284D6E19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3334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70875-5D99-4F1F-89EA-003E0D625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40F57A7-E1C5-4FA9-ADED-DC3C203B3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06249F1-CB2D-4CF6-A4E5-A1B85378D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6BDC346-83A2-4DF4-A236-35520A942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3107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C5794EC-DE54-4828-A558-F19A17E72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66A02CE-B7FB-462F-88F2-9672BE2F4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1AD8EBF-C9F4-4AED-8EB6-DB3157E08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096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9240BF-C3C2-4242-BB70-EEB0B96B7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2"/>
            <a:ext cx="1051560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D060A1-C69C-4736-9FE0-AD884E85D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7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91185B-06EB-40E6-A644-F51BE3480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10.02.2016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CFF43D-5824-40C6-9DDD-1CD8B5CB8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228964-C969-4740-A4EC-7C5FAD481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2970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6A970B-7E0C-4C8B-9E4A-399C772F6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415405-5AB1-44B1-A285-091F2CBB9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2042CBB-EC55-4409-9F84-E49DC3FA4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3F1BAAE-58C9-4E7C-B937-13DAB138C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4ADCF08-1FF2-4CC9-837A-A3DEE0165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676F40-A813-421D-AB99-E5E398C88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5981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27C8C8-98F6-4BC9-B3EC-1E4FE4491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34F54CB-EB49-4688-A2F2-99FAC56BF0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7A9E47E-54D0-416D-B81C-22791C0DB1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58F7C5-3E4A-4B1F-9958-24F9C07A7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7448A8-1B97-4580-81BE-4E21B41FE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BB8AD4-C77F-4419-8CF9-4EBC66335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9038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DE7A04-6CA0-4F62-8C07-3F6041820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ED00062-9C38-4D80-ACB2-937E2F478D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161CA2-7A9B-4022-9C55-37B4FAC86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55A8BF-B840-413F-81AE-3DA5B3A84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FBE99F-C450-46ED-B9CC-9930F1ED1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8186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2B11AC-9DDF-4DB4-B0E8-50A529F2B7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6F7D1C9-006E-4444-B1EC-BB15985118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FDD929-5BB5-4CCA-8FC3-65E438E93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B83E04-37CF-46D0-87D8-62E4B4D91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30B0E0-A3D3-4403-AABC-B1242E96B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70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566829-D730-47DA-AB74-E00EE50DD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06D776-03FC-4FB8-9166-B6E00A47AC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73B393-E695-408F-95E4-8FEC96E170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6AB3503-04DB-4D2C-8011-5DCC6B66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10.02.2016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689E71-9F4B-4926-94D0-6077E514E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9A23BE-09D0-463B-9A36-43FFBC2BC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724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E54E62-3C7F-4A53-85B7-D1686DC8B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1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97FF1D-FF40-4FC3-BD86-45231401A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87B7816-1A7A-4F48-88E4-263F175B71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E624669-349D-4AFF-9ED7-C1530C6C8B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7274729-026F-4F0B-B55C-49BFDAC4DD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B5A3BE-B3D0-4358-BC48-D91771EB1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10.02.2016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994EFD9-2576-4DF4-9F64-7C681855D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0CA56F-0384-4670-B6E3-2284D6E19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816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70875-5D99-4F1F-89EA-003E0D625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40F57A7-E1C5-4FA9-ADED-DC3C203B3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10.02.2016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06249F1-CB2D-4CF6-A4E5-A1B85378D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6BDC346-83A2-4DF4-A236-35520A942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169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C5794EC-DE54-4828-A558-F19A17E72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10.02.2016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66A02CE-B7FB-462F-88F2-9672BE2F4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1AD8EBF-C9F4-4AED-8EB6-DB3157E08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288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6A970B-7E0C-4C8B-9E4A-399C772F6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415405-5AB1-44B1-A285-091F2CBB9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2042CBB-EC55-4409-9F84-E49DC3FA4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3F1BAAE-58C9-4E7C-B937-13DAB138C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10.02.2016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4ADCF08-1FF2-4CC9-837A-A3DEE0165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676F40-A813-421D-AB99-E5E398C88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302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27C8C8-98F6-4BC9-B3EC-1E4FE4491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34F54CB-EB49-4688-A2F2-99FAC56BF0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7A9E47E-54D0-416D-B81C-22791C0DB1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58F7C5-3E4A-4B1F-9958-24F9C07A7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10.02.2016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7448A8-1B97-4580-81BE-4E21B41FE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BB8AD4-C77F-4419-8CF9-4EBC66335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5DD0-1489-4E45-B2C6-8977F80E2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086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D1B6F7-5C1E-48B4-8B5B-CBCB5759E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E4CFC8-E7FE-4469-BEDF-5BEFF994C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DFAAAE-168E-478E-BE00-6E23969F31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10.02.2016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E0D10E-31E7-41BD-8C54-17CF6C71FF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4"/>
            <a:ext cx="4114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11B80E-AC0D-4214-BC43-A0AF10C56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F5DD0-1489-4E45-B2C6-8977F80E2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463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D1B6F7-5C1E-48B4-8B5B-CBCB5759E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E4CFC8-E7FE-4469-BEDF-5BEFF994C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DFAAAE-168E-478E-BE00-6E23969F31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E0D10E-31E7-41BD-8C54-17CF6C71FF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4"/>
            <a:ext cx="4114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11B80E-AC0D-4214-BC43-A0AF10C56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F5DD0-1489-4E45-B2C6-8977F80E29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588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D1B6F7-5C1E-48B4-8B5B-CBCB5759E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E4CFC8-E7FE-4469-BEDF-5BEFF994C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DFAAAE-168E-478E-BE00-6E23969F31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E0D10E-31E7-41BD-8C54-17CF6C71FF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4"/>
            <a:ext cx="4114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11B80E-AC0D-4214-BC43-A0AF10C56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F5DD0-1489-4E45-B2C6-8977F80E29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139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Pictures\Sample Pictures\Рисунок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675" b="9001"/>
          <a:stretch/>
        </p:blipFill>
        <p:spPr bwMode="auto">
          <a:xfrm>
            <a:off x="5904454" y="0"/>
            <a:ext cx="6257544" cy="582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Rectangle 97"/>
          <p:cNvSpPr>
            <a:spLocks noChangeArrowheads="1"/>
          </p:cNvSpPr>
          <p:nvPr/>
        </p:nvSpPr>
        <p:spPr bwMode="auto">
          <a:xfrm>
            <a:off x="368143" y="1916836"/>
            <a:ext cx="11519065" cy="139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ru-RU" altLang="ru-RU" sz="2267" b="1" dirty="0">
              <a:solidFill>
                <a:srgbClr val="0070C0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  <a:p>
            <a:pPr algn="ctr">
              <a:defRPr/>
            </a:pPr>
            <a:endParaRPr lang="ru-RU" altLang="ru-RU" sz="2267" b="1" dirty="0">
              <a:solidFill>
                <a:srgbClr val="0070C0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  <a:p>
            <a:pPr algn="ctr">
              <a:defRPr/>
            </a:pPr>
            <a:r>
              <a:rPr lang="ru-RU" altLang="ru-RU" sz="2267" b="1" dirty="0">
                <a:solidFill>
                  <a:srgbClr val="0070C0"/>
                </a:solidFill>
                <a:latin typeface="Open Sans Condensed" charset="0"/>
                <a:ea typeface="Open Sans Condensed" charset="0"/>
                <a:cs typeface="Open Sans Condensed" charset="0"/>
              </a:rPr>
              <a:t/>
            </a:r>
            <a:br>
              <a:rPr lang="ru-RU" altLang="ru-RU" sz="2267" b="1" dirty="0">
                <a:solidFill>
                  <a:srgbClr val="0070C0"/>
                </a:solidFill>
                <a:latin typeface="Open Sans Condensed" charset="0"/>
                <a:ea typeface="Open Sans Condensed" charset="0"/>
                <a:cs typeface="Open Sans Condensed" charset="0"/>
              </a:rPr>
            </a:br>
            <a:endParaRPr lang="ru-RU" altLang="ru-RU" sz="2267" b="1" dirty="0">
              <a:solidFill>
                <a:srgbClr val="0070C0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7721" y="2090130"/>
            <a:ext cx="10419908" cy="107721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ВНУТРЕННЕГО КОНТРОЛЯ КАЧЕСТВА В АУДИТОРСКИХ ОРГАНИЗАЦИЯХ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3888588" y="6067393"/>
            <a:ext cx="4414823" cy="66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1867" dirty="0">
                <a:solidFill>
                  <a:srgbClr val="1C1C1C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г. Сочи</a:t>
            </a:r>
          </a:p>
          <a:p>
            <a:pPr algn="ctr" eaLnBrk="1" hangingPunct="1">
              <a:defRPr/>
            </a:pPr>
            <a:r>
              <a:rPr lang="ru-RU" sz="1867" dirty="0">
                <a:solidFill>
                  <a:srgbClr val="1C1C1C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28 октября 2019 года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6590805" y="4714463"/>
            <a:ext cx="5296401" cy="9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defRPr/>
            </a:pPr>
            <a:r>
              <a:rPr lang="ru-RU" sz="1867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Управления по надзору за аудиторской деятельностью Федерального казначейства</a:t>
            </a:r>
          </a:p>
          <a:p>
            <a:pPr algn="just" eaLnBrk="1" hangingPunct="1">
              <a:defRPr/>
            </a:pPr>
            <a:r>
              <a:rPr lang="ru-RU" sz="1867" dirty="0">
                <a:solidFill>
                  <a:srgbClr val="1C1C1C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Муромцева Людмила Халиловна</a:t>
            </a:r>
          </a:p>
        </p:txBody>
      </p:sp>
      <p:pic>
        <p:nvPicPr>
          <p:cNvPr id="9" name="Picture 2" descr="C:\Users\Public\Pictures\Sample Pictures\Рисунок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50" b="81333"/>
          <a:stretch/>
        </p:blipFill>
        <p:spPr bwMode="auto">
          <a:xfrm>
            <a:off x="0" y="0"/>
            <a:ext cx="4334256" cy="96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13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 descr="C:\Users\Public\Pictures\Sample Pictures\Рисунок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675" b="9001"/>
          <a:stretch/>
        </p:blipFill>
        <p:spPr bwMode="auto">
          <a:xfrm>
            <a:off x="5904454" y="0"/>
            <a:ext cx="6257544" cy="582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101"/>
          <p:cNvSpPr txBox="1">
            <a:spLocks noChangeArrowheads="1"/>
          </p:cNvSpPr>
          <p:nvPr/>
        </p:nvSpPr>
        <p:spPr bwMode="auto">
          <a:xfrm>
            <a:off x="3253563" y="105899"/>
            <a:ext cx="8818217" cy="386286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  <p:txBody>
          <a:bodyPr wrap="square" lIns="77749" tIns="38875" rIns="77749" bIns="3887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АУДИТ, ЕГО РОЛЬ, МЕСТО И ЗНАЧЕНИЕ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" name="Picture 2" descr="C:\Users\Public\Pictures\Sample Pictures\Рисунок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50" b="81333"/>
          <a:stretch/>
        </p:blipFill>
        <p:spPr bwMode="auto">
          <a:xfrm>
            <a:off x="0" y="0"/>
            <a:ext cx="4334256" cy="96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30"/>
          <p:cNvSpPr/>
          <p:nvPr/>
        </p:nvSpPr>
        <p:spPr bwMode="auto">
          <a:xfrm>
            <a:off x="252465" y="832104"/>
            <a:ext cx="11659344" cy="759903"/>
          </a:xfrm>
          <a:prstGeom prst="rect">
            <a:avLst/>
          </a:prstGeom>
          <a:solidFill>
            <a:srgbClr val="8497B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 </a:t>
            </a:r>
            <a:r>
              <a:rPr lang="ru-RU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НЕЗАВИСИМАЯ </a:t>
            </a:r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БУХГАЛТЕРСКОЙ (ФИНАНСОВОЙ) ОТЧЕТНОСТИ АУДИРУЕМОГО ЛИЦА В ЦЕЛЯХ ВЫРАЖЕНИЯ МНЕНИЯ О ДОСТОВЕРНОСТИ ТАКОЙ ОТЧЕТНОСТИ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847612" y="6538917"/>
            <a:ext cx="344388" cy="319083"/>
          </a:xfrm>
        </p:spPr>
        <p:txBody>
          <a:bodyPr/>
          <a:lstStyle/>
          <a:p>
            <a:pPr defTabSz="1219170">
              <a:defRPr/>
            </a:pPr>
            <a:fld id="{47EA9584-6FC9-446B-89E9-C9D48C4D1663}" type="slidenum">
              <a:rPr 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defTabSz="1219170">
                <a:defRPr/>
              </a:pPr>
              <a:t>2</a:t>
            </a:fld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93C342D-F3AD-489B-ABC6-B603DC735B0A}"/>
              </a:ext>
            </a:extLst>
          </p:cNvPr>
          <p:cNvSpPr/>
          <p:nvPr/>
        </p:nvSpPr>
        <p:spPr bwMode="auto">
          <a:xfrm>
            <a:off x="252464" y="2276569"/>
            <a:ext cx="1807570" cy="1138379"/>
          </a:xfrm>
          <a:prstGeom prst="rect">
            <a:avLst/>
          </a:prstGeom>
          <a:solidFill>
            <a:srgbClr val="E6E6E6">
              <a:alpha val="88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algn="ctr" defTabSz="1219170"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Финансовый независимый контроль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93C342D-F3AD-489B-ABC6-B603DC735B0A}"/>
              </a:ext>
            </a:extLst>
          </p:cNvPr>
          <p:cNvSpPr/>
          <p:nvPr/>
        </p:nvSpPr>
        <p:spPr bwMode="auto">
          <a:xfrm>
            <a:off x="2212434" y="2276569"/>
            <a:ext cx="1807570" cy="1138379"/>
          </a:xfrm>
          <a:prstGeom prst="rect">
            <a:avLst/>
          </a:prstGeom>
          <a:solidFill>
            <a:srgbClr val="E6E6E6">
              <a:alpha val="88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algn="ctr" defTabSz="1219170"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достоверной экономической информации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93C342D-F3AD-489B-ABC6-B603DC735B0A}"/>
              </a:ext>
            </a:extLst>
          </p:cNvPr>
          <p:cNvSpPr/>
          <p:nvPr/>
        </p:nvSpPr>
        <p:spPr bwMode="auto">
          <a:xfrm>
            <a:off x="4165101" y="2276569"/>
            <a:ext cx="1807570" cy="1138379"/>
          </a:xfrm>
          <a:prstGeom prst="rect">
            <a:avLst/>
          </a:prstGeom>
          <a:solidFill>
            <a:srgbClr val="E6E6E6">
              <a:alpha val="88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algn="ctr" defTabSz="1219170"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Объективная оценка деятельности организаций</a:t>
            </a:r>
          </a:p>
        </p:txBody>
      </p:sp>
      <p:cxnSp>
        <p:nvCxnSpPr>
          <p:cNvPr id="25" name="Прямая соединительная линия 24"/>
          <p:cNvCxnSpPr>
            <a:stCxn id="16" idx="2"/>
          </p:cNvCxnSpPr>
          <p:nvPr/>
        </p:nvCxnSpPr>
        <p:spPr>
          <a:xfrm>
            <a:off x="3188162" y="2106413"/>
            <a:ext cx="0" cy="170156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cxnSpLocks/>
          </p:cNvCxnSpPr>
          <p:nvPr/>
        </p:nvCxnSpPr>
        <p:spPr>
          <a:xfrm flipV="1">
            <a:off x="1165774" y="2191491"/>
            <a:ext cx="0" cy="8507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1156250" y="2191491"/>
            <a:ext cx="3912636" cy="11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cxnSpLocks/>
          </p:cNvCxnSpPr>
          <p:nvPr/>
        </p:nvCxnSpPr>
        <p:spPr>
          <a:xfrm flipV="1">
            <a:off x="5059361" y="2192591"/>
            <a:ext cx="0" cy="8397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stCxn id="38" idx="2"/>
          </p:cNvCxnSpPr>
          <p:nvPr/>
        </p:nvCxnSpPr>
        <p:spPr>
          <a:xfrm>
            <a:off x="9168940" y="2106413"/>
            <a:ext cx="0" cy="183512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>
            <a:off x="7137028" y="2204847"/>
            <a:ext cx="3988609" cy="11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V="1">
            <a:off x="7146547" y="2205949"/>
            <a:ext cx="1" cy="83976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>
            <a:cxnSpLocks/>
          </p:cNvCxnSpPr>
          <p:nvPr/>
        </p:nvCxnSpPr>
        <p:spPr>
          <a:xfrm flipV="1">
            <a:off x="11115590" y="2197100"/>
            <a:ext cx="466" cy="9282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893C342D-F3AD-489B-ABC6-B603DC735B0A}"/>
              </a:ext>
            </a:extLst>
          </p:cNvPr>
          <p:cNvSpPr/>
          <p:nvPr/>
        </p:nvSpPr>
        <p:spPr bwMode="auto">
          <a:xfrm>
            <a:off x="7283352" y="2944114"/>
            <a:ext cx="1688535" cy="460708"/>
          </a:xfrm>
          <a:prstGeom prst="rect">
            <a:avLst/>
          </a:prstGeom>
          <a:solidFill>
            <a:srgbClr val="E6E6E6">
              <a:alpha val="88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algn="ctr" defTabSz="1219170"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Консультативная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893C342D-F3AD-489B-ABC6-B603DC735B0A}"/>
              </a:ext>
            </a:extLst>
          </p:cNvPr>
          <p:cNvSpPr/>
          <p:nvPr/>
        </p:nvSpPr>
        <p:spPr bwMode="auto">
          <a:xfrm>
            <a:off x="9181920" y="2939326"/>
            <a:ext cx="1875053" cy="460013"/>
          </a:xfrm>
          <a:prstGeom prst="rect">
            <a:avLst/>
          </a:prstGeom>
          <a:solidFill>
            <a:srgbClr val="E6E6E6">
              <a:alpha val="88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algn="ctr" defTabSz="1219170"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</a:t>
            </a:r>
          </a:p>
        </p:txBody>
      </p:sp>
      <p:cxnSp>
        <p:nvCxnSpPr>
          <p:cNvPr id="64" name="Прямая соединительная линия 63"/>
          <p:cNvCxnSpPr>
            <a:cxnSpLocks/>
            <a:stCxn id="60" idx="0"/>
          </p:cNvCxnSpPr>
          <p:nvPr/>
        </p:nvCxnSpPr>
        <p:spPr>
          <a:xfrm flipV="1">
            <a:off x="8127620" y="2207419"/>
            <a:ext cx="444" cy="73669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>
            <a:cxnSpLocks/>
            <a:stCxn id="63" idx="0"/>
          </p:cNvCxnSpPr>
          <p:nvPr/>
        </p:nvCxnSpPr>
        <p:spPr>
          <a:xfrm flipH="1" flipV="1">
            <a:off x="10118789" y="2205038"/>
            <a:ext cx="658" cy="7342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0" name="Прямоугольник 79"/>
          <p:cNvSpPr/>
          <p:nvPr/>
        </p:nvSpPr>
        <p:spPr bwMode="auto">
          <a:xfrm>
            <a:off x="259315" y="4340087"/>
            <a:ext cx="5798596" cy="1486586"/>
          </a:xfrm>
          <a:prstGeom prst="rect">
            <a:avLst/>
          </a:prstGeom>
          <a:solidFill>
            <a:srgbClr val="D2DEE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anchor="ctr"/>
          <a:lstStyle/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АУДИТОРСКИЕ УСЛУГИ</a:t>
            </a:r>
          </a:p>
          <a:p>
            <a:pPr marL="177800" indent="-177800" algn="just"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 бухгалтерской (финансовой) отчетности и иной финансовой информации</a:t>
            </a:r>
          </a:p>
          <a:p>
            <a:pPr marL="177800" indent="-177800" algn="just"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Сопутствующие аудиту услуги</a:t>
            </a:r>
          </a:p>
        </p:txBody>
      </p:sp>
      <p:sp>
        <p:nvSpPr>
          <p:cNvPr id="81" name="Прямоугольник 80"/>
          <p:cNvSpPr/>
          <p:nvPr/>
        </p:nvSpPr>
        <p:spPr bwMode="auto">
          <a:xfrm>
            <a:off x="910988" y="3517035"/>
            <a:ext cx="10711924" cy="537518"/>
          </a:xfrm>
          <a:prstGeom prst="rect">
            <a:avLst/>
          </a:prstGeom>
          <a:solidFill>
            <a:srgbClr val="8497B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ru-RU" sz="15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АУДИТОРЫ ОСУЩЕСТВЛЯЮТ</a:t>
            </a:r>
          </a:p>
        </p:txBody>
      </p:sp>
      <p:sp>
        <p:nvSpPr>
          <p:cNvPr id="82" name="Прямоугольник 81"/>
          <p:cNvSpPr/>
          <p:nvPr/>
        </p:nvSpPr>
        <p:spPr bwMode="auto">
          <a:xfrm>
            <a:off x="6266950" y="4338802"/>
            <a:ext cx="5644859" cy="1488018"/>
          </a:xfrm>
          <a:prstGeom prst="rect">
            <a:avLst/>
          </a:prstGeom>
          <a:solidFill>
            <a:srgbClr val="D2DEE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anchor="ctr"/>
          <a:lstStyle/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СВЯЗАННЫЕ С АУДИТОРСКОЙ ДЕЯТЕЛЬНОСТЬЮ УСЛУГИ</a:t>
            </a: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Постановка, восстановление и ведение бухгалтерского и налогового учетов, составление бухгалтерской (финансовой) отчетности, налоговое консультирование</a:t>
            </a:r>
          </a:p>
        </p:txBody>
      </p:sp>
      <p:sp>
        <p:nvSpPr>
          <p:cNvPr id="36" name="Стрелка вниз 35"/>
          <p:cNvSpPr/>
          <p:nvPr/>
        </p:nvSpPr>
        <p:spPr>
          <a:xfrm>
            <a:off x="5581838" y="4079210"/>
            <a:ext cx="1101475" cy="234935"/>
          </a:xfrm>
          <a:prstGeom prst="downArrow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59315" y="5928760"/>
            <a:ext cx="3831954" cy="838256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ДОВЕРИЯ СОБСТВЕННИКОВ И ОБЩЕСТВА 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4244710" y="5928759"/>
            <a:ext cx="3724514" cy="838257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ИНВЕСТИЦИОННОГО КЛИМАТА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8122665" y="5928759"/>
            <a:ext cx="3789143" cy="838258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ЭКОНОМИКИ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285055" y="1660373"/>
            <a:ext cx="1806213" cy="4460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/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8265833" y="1673729"/>
            <a:ext cx="1806213" cy="4326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/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893C342D-F3AD-489B-ABC6-B603DC735B0A}"/>
              </a:ext>
            </a:extLst>
          </p:cNvPr>
          <p:cNvSpPr/>
          <p:nvPr/>
        </p:nvSpPr>
        <p:spPr bwMode="auto">
          <a:xfrm>
            <a:off x="8432474" y="2280782"/>
            <a:ext cx="1491217" cy="464840"/>
          </a:xfrm>
          <a:prstGeom prst="rect">
            <a:avLst/>
          </a:prstGeom>
          <a:solidFill>
            <a:srgbClr val="E6E6E6">
              <a:alpha val="88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algn="ctr" defTabSz="1219170"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Аналитическая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893C342D-F3AD-489B-ABC6-B603DC735B0A}"/>
              </a:ext>
            </a:extLst>
          </p:cNvPr>
          <p:cNvSpPr/>
          <p:nvPr/>
        </p:nvSpPr>
        <p:spPr bwMode="auto">
          <a:xfrm>
            <a:off x="10334610" y="2280781"/>
            <a:ext cx="1577199" cy="464841"/>
          </a:xfrm>
          <a:prstGeom prst="rect">
            <a:avLst/>
          </a:prstGeom>
          <a:solidFill>
            <a:srgbClr val="E6E6E6">
              <a:alpha val="88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algn="ctr" defTabSz="1219170"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Управленческая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893C342D-F3AD-489B-ABC6-B603DC735B0A}"/>
              </a:ext>
            </a:extLst>
          </p:cNvPr>
          <p:cNvSpPr/>
          <p:nvPr/>
        </p:nvSpPr>
        <p:spPr bwMode="auto">
          <a:xfrm>
            <a:off x="6398398" y="2280781"/>
            <a:ext cx="1491217" cy="464841"/>
          </a:xfrm>
          <a:prstGeom prst="rect">
            <a:avLst/>
          </a:prstGeom>
          <a:solidFill>
            <a:srgbClr val="E6E6E6">
              <a:alpha val="88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algn="ctr" defTabSz="1219170"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Экспертная</a:t>
            </a:r>
          </a:p>
        </p:txBody>
      </p:sp>
    </p:spTree>
    <p:extLst>
      <p:ext uri="{BB962C8B-B14F-4D97-AF65-F5344CB8AC3E}">
        <p14:creationId xmlns:p14="http://schemas.microsoft.com/office/powerpoint/2010/main" val="146334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C:\Users\Public\Pictures\Sample Pictures\Рисунок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675" b="9001"/>
          <a:stretch/>
        </p:blipFill>
        <p:spPr bwMode="auto">
          <a:xfrm>
            <a:off x="5904454" y="0"/>
            <a:ext cx="6257544" cy="582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C:\Users\Public\Pictures\Sample Pictures\Рисунок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50" b="81333"/>
          <a:stretch/>
        </p:blipFill>
        <p:spPr bwMode="auto">
          <a:xfrm>
            <a:off x="0" y="0"/>
            <a:ext cx="4334256" cy="96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847612" y="6538917"/>
            <a:ext cx="344388" cy="319083"/>
          </a:xfrm>
        </p:spPr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EA9584-6FC9-446B-89E9-C9D48C4D1663}" type="slidenum">
              <a: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 bwMode="auto">
          <a:xfrm>
            <a:off x="4475130" y="812577"/>
            <a:ext cx="3241739" cy="1321650"/>
          </a:xfrm>
          <a:prstGeom prst="rect">
            <a:avLst/>
          </a:prstGeom>
          <a:solidFill>
            <a:srgbClr val="8497B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ОБЩЕСТВО, СОБСТВЕННИКИ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ОБЩЕСТВЕННО ЗНАЧИМЫЕ ОРГАНИЗАЦИИ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744684" y="4605958"/>
            <a:ext cx="4702629" cy="1023646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ВНЕШНИЙ КОНТРОЛЬ КАЧЕСТВА РАБОТЫ АУДИТОРСКИХ ОРГАНИЗАЦИЙ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893C342D-F3AD-489B-ABC6-B603DC735B0A}"/>
              </a:ext>
            </a:extLst>
          </p:cNvPr>
          <p:cNvSpPr/>
          <p:nvPr/>
        </p:nvSpPr>
        <p:spPr bwMode="auto">
          <a:xfrm>
            <a:off x="4082785" y="2947860"/>
            <a:ext cx="4026430" cy="831447"/>
          </a:xfrm>
          <a:prstGeom prst="rect">
            <a:avLst/>
          </a:prstGeom>
          <a:solidFill>
            <a:srgbClr val="E6E6E6">
              <a:alpha val="88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АУДИТОРСКАЯ ОРГАНИЗАЦИЯ</a:t>
            </a:r>
          </a:p>
        </p:txBody>
      </p:sp>
      <p:cxnSp>
        <p:nvCxnSpPr>
          <p:cNvPr id="4" name="Прямая соединительная линия 3"/>
          <p:cNvCxnSpPr>
            <a:stCxn id="47" idx="1"/>
          </p:cNvCxnSpPr>
          <p:nvPr/>
        </p:nvCxnSpPr>
        <p:spPr>
          <a:xfrm flipH="1">
            <a:off x="1853750" y="5117781"/>
            <a:ext cx="189093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1853750" y="1473402"/>
            <a:ext cx="0" cy="364437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endCxn id="46" idx="1"/>
          </p:cNvCxnSpPr>
          <p:nvPr/>
        </p:nvCxnSpPr>
        <p:spPr>
          <a:xfrm>
            <a:off x="1853750" y="1473402"/>
            <a:ext cx="262138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H="1">
            <a:off x="8447314" y="5097461"/>
            <a:ext cx="167227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V="1">
            <a:off x="10119587" y="1473402"/>
            <a:ext cx="0" cy="363444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H="1">
            <a:off x="7716869" y="1473402"/>
            <a:ext cx="240271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4878399" y="2134227"/>
            <a:ext cx="0" cy="8136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4878399" y="3766914"/>
            <a:ext cx="11084" cy="83594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flipH="1" flipV="1">
            <a:off x="7181520" y="3773517"/>
            <a:ext cx="4924" cy="83594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:\картинки и звуки\otchet.png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007" y="2228958"/>
            <a:ext cx="584038" cy="58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3347377" y="2361339"/>
            <a:ext cx="1325363" cy="369332"/>
          </a:xfrm>
          <a:prstGeom prst="rect">
            <a:avLst/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Отчетность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7" name="Picture 3" descr="D:\картинки и звуки\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519" y="3873936"/>
            <a:ext cx="689682" cy="55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Прямоугольник 70"/>
          <p:cNvSpPr/>
          <p:nvPr/>
        </p:nvSpPr>
        <p:spPr>
          <a:xfrm>
            <a:off x="8137407" y="3838639"/>
            <a:ext cx="1672273" cy="646331"/>
          </a:xfrm>
          <a:prstGeom prst="rect">
            <a:avLst/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Акт и меры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воздействия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4" name="Прямая соединительная линия 33"/>
          <p:cNvCxnSpPr>
            <a:cxnSpLocks/>
            <a:stCxn id="46" idx="1"/>
            <a:endCxn id="46" idx="3"/>
          </p:cNvCxnSpPr>
          <p:nvPr/>
        </p:nvCxnSpPr>
        <p:spPr>
          <a:xfrm>
            <a:off x="4475130" y="1473402"/>
            <a:ext cx="3241739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 rot="16200000">
            <a:off x="-947082" y="2799704"/>
            <a:ext cx="47364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Неподтверждение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достоверности результатов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аудита бухгалтерской (финансовой) отчетности</a:t>
            </a:r>
          </a:p>
        </p:txBody>
      </p:sp>
      <p:sp>
        <p:nvSpPr>
          <p:cNvPr id="30" name="Прямоугольник 29"/>
          <p:cNvSpPr/>
          <p:nvPr/>
        </p:nvSpPr>
        <p:spPr>
          <a:xfrm rot="16200000">
            <a:off x="8258325" y="2770629"/>
            <a:ext cx="46783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Подтверждение достоверности результатов аудита бухгалтерской (финансовой) отчетности</a:t>
            </a:r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348571" y="5852139"/>
            <a:ext cx="11494858" cy="866374"/>
          </a:xfrm>
          <a:prstGeom prst="rect">
            <a:avLst/>
          </a:prstGeom>
          <a:solidFill>
            <a:srgbClr val="FEDEC6"/>
          </a:soli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marL="0" marR="0" lvl="0" indent="0" algn="ctr" defTabSz="342892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ВНЕШНИЙ КОНТРОЛЬ КАЧЕСТВА РАБОТЫ АУДИТОРСКИХ ОРГАНИЗАЦИЙ – ЭФФЕКТИВНЫЙ ИНСТРУМЕНТ СОВЕРШЕНСТВОВАНИЯ И РАЗВИТИЯ АУДИТОРСКОЙ ДЕЯТЕЛЬНОСТИ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10363" y="5657036"/>
            <a:ext cx="1063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</a:p>
        </p:txBody>
      </p:sp>
      <p:cxnSp>
        <p:nvCxnSpPr>
          <p:cNvPr id="33" name="Прямая со стрелкой 32"/>
          <p:cNvCxnSpPr/>
          <p:nvPr/>
        </p:nvCxnSpPr>
        <p:spPr>
          <a:xfrm flipH="1" flipV="1">
            <a:off x="7408273" y="2124929"/>
            <a:ext cx="4924" cy="83594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8102543" y="2247390"/>
            <a:ext cx="1433919" cy="646331"/>
          </a:xfrm>
          <a:prstGeom prst="rect">
            <a:avLst/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Аудиторское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заключение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059386" y="3999465"/>
            <a:ext cx="1609480" cy="369332"/>
          </a:xfrm>
          <a:prstGeom prst="rect">
            <a:avLst/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Документация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857519" y="3997302"/>
            <a:ext cx="1119217" cy="369332"/>
          </a:xfrm>
          <a:prstGeom prst="rect">
            <a:avLst/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Проверка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" descr="D:\картинки и звуки\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346" y="2243725"/>
            <a:ext cx="689682" cy="55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Прямоугольник 39"/>
          <p:cNvSpPr/>
          <p:nvPr/>
        </p:nvSpPr>
        <p:spPr>
          <a:xfrm>
            <a:off x="5717037" y="2246324"/>
            <a:ext cx="1508555" cy="646331"/>
          </a:xfrm>
          <a:prstGeom prst="rect">
            <a:avLst/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Аудиторские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услуги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861" y="2289460"/>
            <a:ext cx="571624" cy="571624"/>
          </a:xfrm>
          <a:prstGeom prst="rect">
            <a:avLst/>
          </a:prstGeom>
        </p:spPr>
      </p:pic>
      <p:pic>
        <p:nvPicPr>
          <p:cNvPr id="1030" name="Picture 6" descr="https://st3.depositphotos.com/1798678/15549/v/1600/depositphotos_155491308-stock-illustration-heap-stack-of-paper-document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3" b="9808"/>
          <a:stretch/>
        </p:blipFill>
        <p:spPr bwMode="auto">
          <a:xfrm>
            <a:off x="2392607" y="3838639"/>
            <a:ext cx="584190" cy="62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encrypted-tbn0.gstatic.com/images?q=tbn:ANd9GcTkZkZDlU6gPbfJthLXGo1RIVV5oKCwauZ-uagv4I42xagaubUC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567" y="3928938"/>
            <a:ext cx="389676" cy="52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101"/>
          <p:cNvSpPr txBox="1">
            <a:spLocks noChangeArrowheads="1"/>
          </p:cNvSpPr>
          <p:nvPr/>
        </p:nvSpPr>
        <p:spPr bwMode="auto">
          <a:xfrm>
            <a:off x="3253563" y="105899"/>
            <a:ext cx="8818217" cy="694062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  <p:txBody>
          <a:bodyPr wrap="square" lIns="77749" tIns="38875" rIns="77749" bIns="3887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lvl="0" algn="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МЕСТО, РОЛЬ И ЗНАЧЕНИЕ ВНЕШНЕГО КОНТРОЛЯ </a:t>
            </a:r>
          </a:p>
          <a:p>
            <a:pPr lvl="0" algn="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В СИСТЕМЕ АУДИТА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19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 descr="C:\Users\Public\Pictures\Sample Pictures\Рисунок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675" b="9001"/>
          <a:stretch/>
        </p:blipFill>
        <p:spPr bwMode="auto">
          <a:xfrm>
            <a:off x="5904454" y="0"/>
            <a:ext cx="6257544" cy="582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C:\Users\Public\Pictures\Sample Pictures\Рисунок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50" b="81333"/>
          <a:stretch/>
        </p:blipFill>
        <p:spPr bwMode="auto">
          <a:xfrm>
            <a:off x="0" y="0"/>
            <a:ext cx="4334256" cy="96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30"/>
          <p:cNvSpPr/>
          <p:nvPr/>
        </p:nvSpPr>
        <p:spPr bwMode="auto">
          <a:xfrm>
            <a:off x="152267" y="809028"/>
            <a:ext cx="11899864" cy="493131"/>
          </a:xfrm>
          <a:prstGeom prst="rect">
            <a:avLst/>
          </a:prstGeom>
          <a:solidFill>
            <a:srgbClr val="8497B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ВНЕШНИЙ КОНТРОЛЬ КАЧЕСТВА РАБОТЫ АУДИТОРСКИХ ОРГАНИЗАЦИЙ ОСУЩЕСТВЛЯЮТ</a:t>
            </a:r>
          </a:p>
        </p:txBody>
      </p:sp>
      <p:sp>
        <p:nvSpPr>
          <p:cNvPr id="37" name="Стрелка вниз 36"/>
          <p:cNvSpPr/>
          <p:nvPr/>
        </p:nvSpPr>
        <p:spPr>
          <a:xfrm>
            <a:off x="3182500" y="3033588"/>
            <a:ext cx="1050248" cy="119469"/>
          </a:xfrm>
          <a:prstGeom prst="downArrow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Прямоугольник 39"/>
          <p:cNvSpPr/>
          <p:nvPr/>
        </p:nvSpPr>
        <p:spPr bwMode="auto">
          <a:xfrm>
            <a:off x="151943" y="3191158"/>
            <a:ext cx="1463468" cy="499675"/>
          </a:xfrm>
          <a:prstGeom prst="rect">
            <a:avLst/>
          </a:prstGeom>
          <a:solidFill>
            <a:srgbClr val="D2DEE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ПРЕДМЕТ</a:t>
            </a:r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152267" y="4831769"/>
            <a:ext cx="1463468" cy="488535"/>
          </a:xfrm>
          <a:prstGeom prst="rect">
            <a:avLst/>
          </a:prstGeom>
          <a:solidFill>
            <a:srgbClr val="D2DEE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ВИДЫ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4009005" y="4574484"/>
            <a:ext cx="8043126" cy="456152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 чаще одного раза в три года</a:t>
            </a:r>
          </a:p>
        </p:txBody>
      </p:sp>
      <p:sp>
        <p:nvSpPr>
          <p:cNvPr id="57" name="Прямоугольник 56"/>
          <p:cNvSpPr/>
          <p:nvPr/>
        </p:nvSpPr>
        <p:spPr bwMode="auto">
          <a:xfrm>
            <a:off x="1960174" y="4567525"/>
            <a:ext cx="1979827" cy="461144"/>
          </a:xfrm>
          <a:prstGeom prst="rect">
            <a:avLst/>
          </a:prstGeom>
          <a:solidFill>
            <a:srgbClr val="E6E6E6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ПЛАНОВЫЕ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895237" y="6538917"/>
            <a:ext cx="344388" cy="319083"/>
          </a:xfrm>
        </p:spPr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EA9584-6FC9-446B-89E9-C9D48C4D1663}" type="slidenum">
              <a: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 bwMode="auto">
          <a:xfrm>
            <a:off x="151943" y="3895392"/>
            <a:ext cx="1463792" cy="488535"/>
          </a:xfrm>
          <a:prstGeom prst="rect">
            <a:avLst/>
          </a:prstGeom>
          <a:solidFill>
            <a:srgbClr val="D2DEE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ЗАДАЧИ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1891169" y="3792243"/>
            <a:ext cx="10160962" cy="671152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качества работы аудиторской организации</a:t>
            </a:r>
          </a:p>
          <a:p>
            <a:pPr marL="171450" lvl="0" indent="-171450" algn="just"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Выявление, предупреждение и пресечение нарушений требований законодательства</a:t>
            </a:r>
          </a:p>
        </p:txBody>
      </p:sp>
      <p:sp>
        <p:nvSpPr>
          <p:cNvPr id="30" name="Стрелка вниз 29"/>
          <p:cNvSpPr/>
          <p:nvPr/>
        </p:nvSpPr>
        <p:spPr>
          <a:xfrm rot="16200000">
            <a:off x="1490681" y="3304852"/>
            <a:ext cx="525124" cy="265134"/>
          </a:xfrm>
          <a:prstGeom prst="downArrow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Стрелка вниз 31"/>
          <p:cNvSpPr/>
          <p:nvPr/>
        </p:nvSpPr>
        <p:spPr>
          <a:xfrm rot="16200000">
            <a:off x="1482666" y="3995252"/>
            <a:ext cx="525124" cy="265134"/>
          </a:xfrm>
          <a:prstGeom prst="downArrow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Стрелка вниз 33"/>
          <p:cNvSpPr/>
          <p:nvPr/>
        </p:nvSpPr>
        <p:spPr>
          <a:xfrm rot="16200000">
            <a:off x="1477592" y="4943469"/>
            <a:ext cx="525124" cy="265134"/>
          </a:xfrm>
          <a:prstGeom prst="downArrow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6" name="Прямая со стрелкой 45"/>
          <p:cNvCxnSpPr>
            <a:cxnSpLocks/>
          </p:cNvCxnSpPr>
          <p:nvPr/>
        </p:nvCxnSpPr>
        <p:spPr>
          <a:xfrm>
            <a:off x="2916864" y="1769793"/>
            <a:ext cx="0" cy="2764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893C342D-F3AD-489B-ABC6-B603DC735B0A}"/>
              </a:ext>
            </a:extLst>
          </p:cNvPr>
          <p:cNvSpPr/>
          <p:nvPr/>
        </p:nvSpPr>
        <p:spPr bwMode="auto">
          <a:xfrm>
            <a:off x="10195550" y="2052885"/>
            <a:ext cx="1856581" cy="947491"/>
          </a:xfrm>
          <a:prstGeom prst="rect">
            <a:avLst/>
          </a:prstGeom>
          <a:solidFill>
            <a:srgbClr val="E6E6E6">
              <a:alpha val="88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Индивидуальные аудиторы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893C342D-F3AD-489B-ABC6-B603DC735B0A}"/>
              </a:ext>
            </a:extLst>
          </p:cNvPr>
          <p:cNvSpPr/>
          <p:nvPr/>
        </p:nvSpPr>
        <p:spPr bwMode="auto">
          <a:xfrm>
            <a:off x="7778354" y="2065997"/>
            <a:ext cx="1856581" cy="931440"/>
          </a:xfrm>
          <a:prstGeom prst="rect">
            <a:avLst/>
          </a:prstGeom>
          <a:solidFill>
            <a:srgbClr val="E6E6E6">
              <a:alpha val="88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Иные аудиторские организации</a:t>
            </a:r>
          </a:p>
        </p:txBody>
      </p:sp>
      <p:sp>
        <p:nvSpPr>
          <p:cNvPr id="50" name="Прямоугольник 49"/>
          <p:cNvSpPr/>
          <p:nvPr/>
        </p:nvSpPr>
        <p:spPr bwMode="auto">
          <a:xfrm>
            <a:off x="5812176" y="1348907"/>
            <a:ext cx="6239955" cy="456605"/>
          </a:xfrm>
          <a:prstGeom prst="rect">
            <a:avLst/>
          </a:prstGeom>
          <a:solidFill>
            <a:srgbClr val="D2DEE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САМОРЕГУЛИРУЕМЫЕ ОРГАНИЗАЦИИ АУДИТОРОВ</a:t>
            </a:r>
          </a:p>
        </p:txBody>
      </p:sp>
      <p:cxnSp>
        <p:nvCxnSpPr>
          <p:cNvPr id="55" name="Прямая соединительная линия 54"/>
          <p:cNvCxnSpPr>
            <a:cxnSpLocks/>
          </p:cNvCxnSpPr>
          <p:nvPr/>
        </p:nvCxnSpPr>
        <p:spPr>
          <a:xfrm>
            <a:off x="6555607" y="1859437"/>
            <a:ext cx="4597990" cy="645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>
            <a:cxnSpLocks/>
          </p:cNvCxnSpPr>
          <p:nvPr/>
        </p:nvCxnSpPr>
        <p:spPr>
          <a:xfrm>
            <a:off x="11151548" y="1859882"/>
            <a:ext cx="1" cy="19300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>
            <a:cxnSpLocks/>
          </p:cNvCxnSpPr>
          <p:nvPr/>
        </p:nvCxnSpPr>
        <p:spPr>
          <a:xfrm flipH="1">
            <a:off x="6564843" y="1859882"/>
            <a:ext cx="2" cy="2054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" name="Стрелка вниз 32"/>
          <p:cNvSpPr/>
          <p:nvPr/>
        </p:nvSpPr>
        <p:spPr>
          <a:xfrm rot="16200000">
            <a:off x="1477592" y="6083525"/>
            <a:ext cx="525124" cy="265134"/>
          </a:xfrm>
          <a:prstGeom prst="downArrow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8DAB28EE-E90C-4FF5-98BB-92473896B2D6}"/>
              </a:ext>
            </a:extLst>
          </p:cNvPr>
          <p:cNvSpPr/>
          <p:nvPr/>
        </p:nvSpPr>
        <p:spPr bwMode="auto">
          <a:xfrm>
            <a:off x="151943" y="5971824"/>
            <a:ext cx="1464761" cy="488535"/>
          </a:xfrm>
          <a:prstGeom prst="rect">
            <a:avLst/>
          </a:prstGeom>
          <a:solidFill>
            <a:srgbClr val="D2DEE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МЕРЫ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877798" y="5691282"/>
            <a:ext cx="2285945" cy="1103041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Предупреждение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 недопустимости нарушений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4240311" y="5691282"/>
            <a:ext cx="2632135" cy="1103042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Предписание об устранении выявленных нарушений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6949015" y="5691282"/>
            <a:ext cx="2339162" cy="1103042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Предписание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 приостановлении членства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9397667" y="5706294"/>
            <a:ext cx="2654464" cy="1088030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Предписание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 исключении сведений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из реестра аудиторов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893C342D-F3AD-489B-ABC6-B603DC735B0A}"/>
              </a:ext>
            </a:extLst>
          </p:cNvPr>
          <p:cNvSpPr/>
          <p:nvPr/>
        </p:nvSpPr>
        <p:spPr bwMode="auto">
          <a:xfrm>
            <a:off x="160733" y="2065380"/>
            <a:ext cx="7238619" cy="934996"/>
          </a:xfrm>
          <a:prstGeom prst="rect">
            <a:avLst/>
          </a:prstGeom>
          <a:solidFill>
            <a:srgbClr val="E6E6E6">
              <a:alpha val="88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lvl="0" algn="ctr" defTabSz="1219170"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Аудиторские организации, проводящие обязательный аудит общественно значимых организаций 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Прямая со стрелкой 50"/>
          <p:cNvCxnSpPr>
            <a:cxnSpLocks/>
          </p:cNvCxnSpPr>
          <p:nvPr/>
        </p:nvCxnSpPr>
        <p:spPr>
          <a:xfrm>
            <a:off x="8779973" y="1788427"/>
            <a:ext cx="0" cy="2577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5" name="Прямоугольник 64"/>
          <p:cNvSpPr/>
          <p:nvPr/>
        </p:nvSpPr>
        <p:spPr>
          <a:xfrm>
            <a:off x="4009005" y="5120803"/>
            <a:ext cx="8043126" cy="456152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жалоб или истечение срока исполнения предписания</a:t>
            </a:r>
          </a:p>
        </p:txBody>
      </p:sp>
      <p:sp>
        <p:nvSpPr>
          <p:cNvPr id="66" name="Прямоугольник 65"/>
          <p:cNvSpPr/>
          <p:nvPr/>
        </p:nvSpPr>
        <p:spPr bwMode="auto">
          <a:xfrm>
            <a:off x="1960173" y="5115811"/>
            <a:ext cx="1979828" cy="461144"/>
          </a:xfrm>
          <a:prstGeom prst="rect">
            <a:avLst/>
          </a:prstGeom>
          <a:solidFill>
            <a:srgbClr val="E6E6E6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ВНЕПЛАНОВЫЕ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1891075" y="3202298"/>
            <a:ext cx="10161056" cy="488535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аудиторской организацией, аудитором требований законодательства</a:t>
            </a:r>
          </a:p>
        </p:txBody>
      </p:sp>
      <p:sp>
        <p:nvSpPr>
          <p:cNvPr id="43" name="Прямоугольник 42"/>
          <p:cNvSpPr/>
          <p:nvPr/>
        </p:nvSpPr>
        <p:spPr bwMode="auto">
          <a:xfrm>
            <a:off x="151943" y="1352528"/>
            <a:ext cx="5509315" cy="456605"/>
          </a:xfrm>
          <a:prstGeom prst="rect">
            <a:avLst/>
          </a:prstGeom>
          <a:solidFill>
            <a:srgbClr val="D2DEE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ФЕДЕРАЛЬНОЕ КАЗНАЧЕЙСТВО</a:t>
            </a:r>
          </a:p>
        </p:txBody>
      </p:sp>
      <p:sp>
        <p:nvSpPr>
          <p:cNvPr id="54" name="TextBox 101"/>
          <p:cNvSpPr txBox="1">
            <a:spLocks noChangeArrowheads="1"/>
          </p:cNvSpPr>
          <p:nvPr/>
        </p:nvSpPr>
        <p:spPr bwMode="auto">
          <a:xfrm>
            <a:off x="3253563" y="105899"/>
            <a:ext cx="8818217" cy="694062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  <p:txBody>
          <a:bodyPr wrap="square" lIns="77749" tIns="38875" rIns="77749" bIns="3887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lvl="0" algn="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ВНЕШНИЙ КОНТРОЛЬ КАЧЕСТВА РАБОТЫ </a:t>
            </a:r>
          </a:p>
          <a:p>
            <a:pPr lvl="0" algn="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АУДИТОРСКИХ ОРГАНИЗАЦИЙ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60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Public\Pictures\Sample Pictures\Рисунок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675" b="9001"/>
          <a:stretch/>
        </p:blipFill>
        <p:spPr bwMode="auto">
          <a:xfrm>
            <a:off x="5904454" y="0"/>
            <a:ext cx="6257544" cy="582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:\Users\Public\Pictures\Sample Pictures\Рисунок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50" b="81333"/>
          <a:stretch/>
        </p:blipFill>
        <p:spPr bwMode="auto">
          <a:xfrm>
            <a:off x="0" y="0"/>
            <a:ext cx="4334256" cy="96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847612" y="6538917"/>
            <a:ext cx="344388" cy="319083"/>
          </a:xfrm>
        </p:spPr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EA9584-6FC9-446B-89E9-C9D48C4D1663}" type="slidenum">
              <a: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64836" y="979171"/>
            <a:ext cx="3371460" cy="933448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ОРГАНИЗАЦИЯ И ПРОВЕДЕНИЕ ПРОВЕРОК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713585" y="978132"/>
            <a:ext cx="4016283" cy="943631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ПРОФИЛАКТИКА НАРУШЕНИЙ</a:t>
            </a:r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447814" y="2000756"/>
            <a:ext cx="3019760" cy="1143273"/>
          </a:xfrm>
          <a:prstGeom prst="rect">
            <a:avLst/>
          </a:prstGeom>
          <a:solidFill>
            <a:srgbClr val="E6E6E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Планирование проверок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на основе</a:t>
            </a:r>
            <a:r>
              <a:rPr kumimoji="0" lang="ru-RU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риск-ориентированного подхода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443652" y="3964656"/>
            <a:ext cx="3023917" cy="693395"/>
          </a:xfrm>
          <a:prstGeom prst="rect">
            <a:avLst/>
          </a:prstGeom>
          <a:solidFill>
            <a:srgbClr val="E6E6E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Применение мер воздействия</a:t>
            </a:r>
          </a:p>
        </p:txBody>
      </p:sp>
      <p:cxnSp>
        <p:nvCxnSpPr>
          <p:cNvPr id="40" name="Прямая соединительная линия 39"/>
          <p:cNvCxnSpPr>
            <a:cxnSpLocks/>
            <a:stCxn id="37" idx="1"/>
          </p:cNvCxnSpPr>
          <p:nvPr/>
        </p:nvCxnSpPr>
        <p:spPr>
          <a:xfrm flipH="1">
            <a:off x="288131" y="4311354"/>
            <a:ext cx="155521" cy="109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 bwMode="auto">
          <a:xfrm>
            <a:off x="4012718" y="2000755"/>
            <a:ext cx="3579168" cy="1108063"/>
          </a:xfrm>
          <a:prstGeom prst="rect">
            <a:avLst/>
          </a:prstGeom>
          <a:solidFill>
            <a:srgbClr val="E6E6E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овещания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конференции и консультации с представителями аудиторского сообщества</a:t>
            </a:r>
          </a:p>
        </p:txBody>
      </p:sp>
      <p:sp>
        <p:nvSpPr>
          <p:cNvPr id="43" name="Прямоугольник 42"/>
          <p:cNvSpPr/>
          <p:nvPr/>
        </p:nvSpPr>
        <p:spPr bwMode="auto">
          <a:xfrm>
            <a:off x="4012718" y="3252968"/>
            <a:ext cx="3579168" cy="635495"/>
          </a:xfrm>
          <a:prstGeom prst="rect">
            <a:avLst/>
          </a:prstGeom>
          <a:solidFill>
            <a:srgbClr val="E6E6E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Совет и рабочие группы</a:t>
            </a:r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4003421" y="4030466"/>
            <a:ext cx="3588465" cy="686394"/>
          </a:xfrm>
          <a:prstGeom prst="rect">
            <a:avLst/>
          </a:prstGeom>
          <a:solidFill>
            <a:srgbClr val="E6E6E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Контрольные комиссии</a:t>
            </a:r>
          </a:p>
        </p:txBody>
      </p:sp>
      <p:sp>
        <p:nvSpPr>
          <p:cNvPr id="45" name="Прямоугольник 44"/>
          <p:cNvSpPr/>
          <p:nvPr/>
        </p:nvSpPr>
        <p:spPr bwMode="auto">
          <a:xfrm>
            <a:off x="4003421" y="4863179"/>
            <a:ext cx="3589787" cy="739793"/>
          </a:xfrm>
          <a:prstGeom prst="rect">
            <a:avLst/>
          </a:prstGeom>
          <a:solidFill>
            <a:srgbClr val="E6E6E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Реализация принципа открытости</a:t>
            </a:r>
          </a:p>
        </p:txBody>
      </p:sp>
      <p:cxnSp>
        <p:nvCxnSpPr>
          <p:cNvPr id="46" name="Прямая соединительная линия 45"/>
          <p:cNvCxnSpPr>
            <a:cxnSpLocks/>
            <a:stCxn id="42" idx="1"/>
          </p:cNvCxnSpPr>
          <p:nvPr/>
        </p:nvCxnSpPr>
        <p:spPr>
          <a:xfrm flipH="1">
            <a:off x="3814763" y="2554787"/>
            <a:ext cx="197955" cy="29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cxnSpLocks/>
            <a:stCxn id="43" idx="1"/>
          </p:cNvCxnSpPr>
          <p:nvPr/>
        </p:nvCxnSpPr>
        <p:spPr>
          <a:xfrm flipH="1">
            <a:off x="3817144" y="3570716"/>
            <a:ext cx="195574" cy="1159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>
            <a:cxnSpLocks/>
            <a:stCxn id="44" idx="1"/>
          </p:cNvCxnSpPr>
          <p:nvPr/>
        </p:nvCxnSpPr>
        <p:spPr>
          <a:xfrm flipH="1">
            <a:off x="3806816" y="4373663"/>
            <a:ext cx="196605" cy="9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H="1">
            <a:off x="3808095" y="5224390"/>
            <a:ext cx="195326" cy="171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5" name="Прямоугольник 64"/>
          <p:cNvSpPr/>
          <p:nvPr/>
        </p:nvSpPr>
        <p:spPr bwMode="auto">
          <a:xfrm>
            <a:off x="8249094" y="3079565"/>
            <a:ext cx="3637772" cy="1239140"/>
          </a:xfrm>
          <a:prstGeom prst="rect">
            <a:avLst/>
          </a:prstGeom>
          <a:solidFill>
            <a:srgbClr val="E6E6E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lvl="0" algn="ctr"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Взаимодействие с аудиторским сообществом и органами государственной власти по связанным (смежным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вопросам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 bwMode="auto">
          <a:xfrm>
            <a:off x="8244597" y="2000757"/>
            <a:ext cx="3642269" cy="994056"/>
          </a:xfrm>
          <a:prstGeom prst="rect">
            <a:avLst/>
          </a:prstGeom>
          <a:solidFill>
            <a:srgbClr val="E6E6E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Предложения по изменению законодательства и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методик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73" name="Прямая соединительная линия 72"/>
          <p:cNvCxnSpPr>
            <a:cxnSpLocks/>
            <a:stCxn id="65" idx="1"/>
          </p:cNvCxnSpPr>
          <p:nvPr/>
        </p:nvCxnSpPr>
        <p:spPr>
          <a:xfrm flipH="1" flipV="1">
            <a:off x="8109586" y="3699129"/>
            <a:ext cx="139508" cy="6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>
            <a:cxnSpLocks/>
            <a:stCxn id="66" idx="1"/>
          </p:cNvCxnSpPr>
          <p:nvPr/>
        </p:nvCxnSpPr>
        <p:spPr>
          <a:xfrm flipH="1">
            <a:off x="8111491" y="2497785"/>
            <a:ext cx="133106" cy="119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 bwMode="auto">
          <a:xfrm>
            <a:off x="442875" y="3223022"/>
            <a:ext cx="3024694" cy="640963"/>
          </a:xfrm>
          <a:prstGeom prst="rect">
            <a:avLst/>
          </a:prstGeom>
          <a:solidFill>
            <a:srgbClr val="E6E6E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Проведение проверок</a:t>
            </a:r>
          </a:p>
        </p:txBody>
      </p:sp>
      <p:cxnSp>
        <p:nvCxnSpPr>
          <p:cNvPr id="89" name="Прямая соединительная линия 88"/>
          <p:cNvCxnSpPr>
            <a:cxnSpLocks/>
          </p:cNvCxnSpPr>
          <p:nvPr/>
        </p:nvCxnSpPr>
        <p:spPr>
          <a:xfrm flipV="1">
            <a:off x="8107680" y="4988719"/>
            <a:ext cx="143351" cy="9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4F0A1AF2-A7F7-402E-85E1-4886E1D3FA3E}"/>
              </a:ext>
            </a:extLst>
          </p:cNvPr>
          <p:cNvSpPr/>
          <p:nvPr/>
        </p:nvSpPr>
        <p:spPr bwMode="auto">
          <a:xfrm>
            <a:off x="442876" y="4767814"/>
            <a:ext cx="3024694" cy="830331"/>
          </a:xfrm>
          <a:prstGeom prst="rect">
            <a:avLst/>
          </a:prstGeom>
          <a:solidFill>
            <a:srgbClr val="E6E6E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Постконтрольный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мониторинг</a:t>
            </a:r>
          </a:p>
        </p:txBody>
      </p:sp>
      <p:cxnSp>
        <p:nvCxnSpPr>
          <p:cNvPr id="49" name="Прямая соединительная линия 48"/>
          <p:cNvCxnSpPr>
            <a:cxnSpLocks/>
          </p:cNvCxnSpPr>
          <p:nvPr/>
        </p:nvCxnSpPr>
        <p:spPr>
          <a:xfrm flipH="1">
            <a:off x="283845" y="5190600"/>
            <a:ext cx="159807" cy="14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164836" y="5755991"/>
            <a:ext cx="11807468" cy="941358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0"/>
          </a:gradFill>
          <a:ln w="28575">
            <a:solidFill>
              <a:srgbClr val="8497B0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реестра аудиторских организаций, оказывающих услуги по аудиту ОЗХС, и реестра бенефициарных владельцев и лиц, контролирующих деятельность аудиторских организаций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Координация деятельности территориальных органов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9" name="Прямая соединительная линия 58"/>
          <p:cNvCxnSpPr>
            <a:cxnSpLocks/>
          </p:cNvCxnSpPr>
          <p:nvPr/>
        </p:nvCxnSpPr>
        <p:spPr>
          <a:xfrm flipV="1">
            <a:off x="286253" y="1929100"/>
            <a:ext cx="1" cy="327101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V="1">
            <a:off x="3806816" y="1929098"/>
            <a:ext cx="5" cy="3304816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>
            <a:cxnSpLocks/>
          </p:cNvCxnSpPr>
          <p:nvPr/>
        </p:nvCxnSpPr>
        <p:spPr>
          <a:xfrm flipV="1">
            <a:off x="8107680" y="1921763"/>
            <a:ext cx="0" cy="3076881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5" name="TextBox 101"/>
          <p:cNvSpPr txBox="1">
            <a:spLocks noChangeArrowheads="1"/>
          </p:cNvSpPr>
          <p:nvPr/>
        </p:nvSpPr>
        <p:spPr bwMode="auto">
          <a:xfrm>
            <a:off x="3494638" y="115824"/>
            <a:ext cx="8504263" cy="694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751" tIns="38876" rIns="77751" bIns="3887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ФЕДЕРАЛЬНОГО КАЗНАЧЕЙСТВА </a:t>
            </a:r>
          </a:p>
          <a:p>
            <a:pPr algn="r"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НАДЗОРА ЗА АУДИТОРСКОЙ ДЕЯТЕЛЬНОСЬЮ</a:t>
            </a:r>
          </a:p>
        </p:txBody>
      </p: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95CAFE89-6677-4DD8-BA53-BB478E9DFE6F}"/>
              </a:ext>
            </a:extLst>
          </p:cNvPr>
          <p:cNvCxnSpPr>
            <a:cxnSpLocks/>
            <a:stCxn id="36" idx="1"/>
          </p:cNvCxnSpPr>
          <p:nvPr/>
        </p:nvCxnSpPr>
        <p:spPr>
          <a:xfrm flipH="1" flipV="1">
            <a:off x="293370" y="3542919"/>
            <a:ext cx="149505" cy="58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id="{B6F3BAC9-6D77-4BF4-9A7F-02F6606C1DCA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291465" y="2572393"/>
            <a:ext cx="156349" cy="881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7907160" y="978789"/>
            <a:ext cx="4065144" cy="942974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СОВЕРШЕНСТВОВАНИЕ ЗАКОНОДАТЕЛЬСТВА </a:t>
            </a:r>
            <a:b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МЕТОДОЛОГИЧЕСКАЯ РАБОТА</a:t>
            </a:r>
          </a:p>
        </p:txBody>
      </p:sp>
      <p:sp>
        <p:nvSpPr>
          <p:cNvPr id="83" name="Прямоугольник 82"/>
          <p:cNvSpPr/>
          <p:nvPr/>
        </p:nvSpPr>
        <p:spPr bwMode="auto">
          <a:xfrm>
            <a:off x="8244597" y="4412602"/>
            <a:ext cx="3642270" cy="1190371"/>
          </a:xfrm>
          <a:prstGeom prst="rect">
            <a:avLst/>
          </a:prstGeom>
          <a:solidFill>
            <a:srgbClr val="E6E6E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Анализ международной практики и сближение подходов с контрольными органами иных юрисдикций</a:t>
            </a:r>
          </a:p>
        </p:txBody>
      </p:sp>
    </p:spTree>
    <p:extLst>
      <p:ext uri="{BB962C8B-B14F-4D97-AF65-F5344CB8AC3E}">
        <p14:creationId xmlns:p14="http://schemas.microsoft.com/office/powerpoint/2010/main" val="149439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Users\Public\Pictures\Sample Pictures\Рисунок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675" b="9001"/>
          <a:stretch/>
        </p:blipFill>
        <p:spPr bwMode="auto">
          <a:xfrm>
            <a:off x="5904454" y="0"/>
            <a:ext cx="6257544" cy="582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Public\Pictures\Sample Pictures\Рисунок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50" b="81333"/>
          <a:stretch/>
        </p:blipFill>
        <p:spPr bwMode="auto">
          <a:xfrm>
            <a:off x="0" y="0"/>
            <a:ext cx="4334256" cy="96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6107906" y="1291121"/>
            <a:ext cx="2382" cy="45958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82550" y="1745944"/>
            <a:ext cx="3098319" cy="939631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ОЦЕНКА ПРАВИЛ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ВНУТРЕННЕГО КОНТРОЛЯ КАЧЕСТВА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9252563" y="1745946"/>
            <a:ext cx="2853713" cy="946817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ОЦЕНКА ДОСТОВЕРНОСТИ ОТЧЕТНОСТИ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1756565" y="1636399"/>
            <a:ext cx="0" cy="10954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 flipV="1">
            <a:off x="10613231" y="1619155"/>
            <a:ext cx="481" cy="12679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1747040" y="1625448"/>
            <a:ext cx="8875240" cy="1095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 bwMode="auto">
          <a:xfrm>
            <a:off x="82550" y="5424157"/>
            <a:ext cx="12023723" cy="1216694"/>
          </a:xfrm>
          <a:prstGeom prst="rect">
            <a:avLst/>
          </a:prstGeom>
          <a:solidFill>
            <a:srgbClr val="FEDEC6">
              <a:alpha val="87843"/>
            </a:srgbClr>
          </a:soli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marL="533400" marR="0" lvl="0" indent="-1809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Вывод:</a:t>
            </a:r>
          </a:p>
          <a:p>
            <a:pPr marL="533400" marR="0" lvl="0" indent="-1809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 соответствии качества работы аудиторской организации требованиям законодательства</a:t>
            </a:r>
          </a:p>
          <a:p>
            <a:pPr marL="533400" lvl="0" indent="-180975" algn="just"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обеспечении системы контроля качества работы аудиторской организации уверенности в проведении аудита в соответствии с требованиями законодательства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53497" y="5370784"/>
            <a:ext cx="1030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281222" y="1745946"/>
            <a:ext cx="5849405" cy="939629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bg1">
                  <a:lumMod val="95000"/>
                </a:schemeClr>
              </a:gs>
              <a:gs pos="99000">
                <a:schemeClr val="tx2">
                  <a:lumMod val="40000"/>
                  <a:lumOff val="60000"/>
                  <a:alpha val="34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ОПРЕДЕЛЕНИЕ ЭФФЕКТИВНОСТИ ОРГАНИЗАЦИИ ВНУТРЕННЕГО КОНТРОЛЯ КАЧЕСТВА</a:t>
            </a:r>
          </a:p>
        </p:txBody>
      </p:sp>
      <p:grpSp>
        <p:nvGrpSpPr>
          <p:cNvPr id="23" name="Группа 26"/>
          <p:cNvGrpSpPr>
            <a:grpSpLocks/>
          </p:cNvGrpSpPr>
          <p:nvPr/>
        </p:nvGrpSpPr>
        <p:grpSpPr bwMode="auto">
          <a:xfrm>
            <a:off x="82550" y="5007658"/>
            <a:ext cx="12023723" cy="390036"/>
            <a:chOff x="4621426" y="3253946"/>
            <a:chExt cx="3168223" cy="449910"/>
          </a:xfrm>
        </p:grpSpPr>
        <p:sp>
          <p:nvSpPr>
            <p:cNvPr id="25" name="Равнобедренный треугольник 24"/>
            <p:cNvSpPr/>
            <p:nvPr/>
          </p:nvSpPr>
          <p:spPr bwMode="auto">
            <a:xfrm rot="10800000">
              <a:off x="4636914" y="3506135"/>
              <a:ext cx="3106653" cy="197721"/>
            </a:xfrm>
            <a:prstGeom prst="triangle">
              <a:avLst>
                <a:gd name="adj" fmla="val 49742"/>
              </a:avLst>
            </a:prstGeom>
            <a:solidFill>
              <a:srgbClr val="BE6732">
                <a:alpha val="92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7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Condensed" pitchFamily="34" charset="0"/>
                <a:ea typeface="+mn-ea"/>
                <a:cs typeface="Arial" charset="0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 bwMode="auto">
            <a:xfrm>
              <a:off x="4621426" y="3253946"/>
              <a:ext cx="3168223" cy="286219"/>
            </a:xfrm>
            <a:prstGeom prst="rect">
              <a:avLst/>
            </a:prstGeom>
            <a:solidFill>
              <a:srgbClr val="BE6732">
                <a:alpha val="92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7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82550" y="2738947"/>
            <a:ext cx="3098319" cy="2224383"/>
          </a:xfrm>
          <a:prstGeom prst="rect">
            <a:avLst/>
          </a:prstGeom>
          <a:solidFill>
            <a:srgbClr val="D2DEE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numCol="1" anchor="ctr"/>
          <a:lstStyle/>
          <a:p>
            <a:pPr marL="180975" indent="-171450" algn="just">
              <a:spcAft>
                <a:spcPts val="300"/>
              </a:spcAft>
              <a:buFont typeface="Wingdings" panose="05000000000000000000" pitchFamily="2" charset="2"/>
              <a:buChar char="ü"/>
              <a:tabLst>
                <a:tab pos="2871788" algn="l"/>
              </a:tabLs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Законодательство в сфере аудиторской деятельности</a:t>
            </a:r>
          </a:p>
          <a:p>
            <a:pPr marL="180975" indent="-171450" algn="just">
              <a:spcAft>
                <a:spcPts val="300"/>
              </a:spcAft>
              <a:buFont typeface="Wingdings" panose="05000000000000000000" pitchFamily="2" charset="2"/>
              <a:buChar char="ü"/>
              <a:tabLst>
                <a:tab pos="2871788" algn="l"/>
              </a:tabLs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и профессиональный уровень аудиторов</a:t>
            </a:r>
          </a:p>
          <a:p>
            <a:pPr marL="180975" indent="-171450" algn="just">
              <a:spcAft>
                <a:spcPts val="300"/>
              </a:spcAft>
              <a:buFont typeface="Wingdings" panose="05000000000000000000" pitchFamily="2" charset="2"/>
              <a:buChar char="ü"/>
              <a:tabLst>
                <a:tab pos="2871788" algn="l"/>
              </a:tabLs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выплат и размер вознаграждения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281221" y="2738947"/>
            <a:ext cx="5849401" cy="2231297"/>
          </a:xfrm>
          <a:prstGeom prst="rect">
            <a:avLst/>
          </a:prstGeom>
          <a:solidFill>
            <a:srgbClr val="D2DEE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numCol="1" anchor="ctr"/>
          <a:lstStyle/>
          <a:p>
            <a:pPr marL="180975" indent="-17145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проведения аудита и документальное оформление сведений подтверждающих аудиторское мнение</a:t>
            </a:r>
          </a:p>
          <a:p>
            <a:pPr marL="180975" indent="-17145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аудита, форма и содержание заключения</a:t>
            </a:r>
          </a:p>
          <a:p>
            <a:pPr marL="180975" indent="-17145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существенности и аудиторский риск</a:t>
            </a:r>
          </a:p>
          <a:p>
            <a:pPr marL="180975" indent="-17145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качества, связанные стороны, события после отчетной даты и непрерывность деятельности</a:t>
            </a:r>
          </a:p>
          <a:p>
            <a:pPr marL="180975" indent="-17145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клиентами требований законодательства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9252562" y="2738947"/>
            <a:ext cx="2853712" cy="2231298"/>
          </a:xfrm>
          <a:prstGeom prst="rect">
            <a:avLst/>
          </a:prstGeom>
          <a:solidFill>
            <a:srgbClr val="D2DEE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numCol="1" anchor="ctr"/>
          <a:lstStyle/>
          <a:p>
            <a:pPr marL="180975" indent="-171450" algn="just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Достоверность сведений отчетности аудиторской организации</a:t>
            </a:r>
          </a:p>
        </p:txBody>
      </p:sp>
      <p:sp>
        <p:nvSpPr>
          <p:cNvPr id="41" name="Прямоугольник 40"/>
          <p:cNvSpPr/>
          <p:nvPr/>
        </p:nvSpPr>
        <p:spPr bwMode="auto">
          <a:xfrm>
            <a:off x="82550" y="953254"/>
            <a:ext cx="12023723" cy="552137"/>
          </a:xfrm>
          <a:prstGeom prst="rect">
            <a:avLst/>
          </a:prstGeom>
          <a:solidFill>
            <a:srgbClr val="8497B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ПРОВЕРКА ВНЕШНЕГО КОНТРОЛЯ КАЧЕСТВА РАБОТЫ АУДИТОРСКОЙ ОРГАНИЗАЦИИ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883824" y="6538917"/>
            <a:ext cx="344388" cy="319083"/>
          </a:xfrm>
        </p:spPr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EA9584-6FC9-446B-89E9-C9D48C4D1663}" type="slidenum">
              <a: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TextBox 101"/>
          <p:cNvSpPr txBox="1">
            <a:spLocks noChangeArrowheads="1"/>
          </p:cNvSpPr>
          <p:nvPr/>
        </p:nvSpPr>
        <p:spPr bwMode="auto">
          <a:xfrm>
            <a:off x="4187952" y="105899"/>
            <a:ext cx="7883828" cy="694062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  <p:txBody>
          <a:bodyPr wrap="square" lIns="77749" tIns="38875" rIns="77749" bIns="3887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lvl="0" algn="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ПРОВЕРОК ВНЕШНЕГО КОНТРОЛЯ КАЧЕСТВА РАБОТЫ АУДИТОРСКИХ ОРГАНИЗАЦИЙ</a:t>
            </a:r>
            <a:endParaRPr lang="ru-RU" sz="2000" b="1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6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Рисунок 1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700"/>
            <a:ext cx="12192001" cy="6844284"/>
          </a:xfrm>
          <a:prstGeom prst="rect">
            <a:avLst/>
          </a:prstGeom>
        </p:spPr>
      </p:pic>
      <p:pic>
        <p:nvPicPr>
          <p:cNvPr id="46" name="Picture 2" descr="C:\Users\Public\Pictures\Sample Pictures\Рисунок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50" b="81333"/>
          <a:stretch/>
        </p:blipFill>
        <p:spPr bwMode="auto">
          <a:xfrm>
            <a:off x="0" y="0"/>
            <a:ext cx="4334256" cy="96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101"/>
          <p:cNvSpPr txBox="1">
            <a:spLocks noChangeArrowheads="1"/>
          </p:cNvSpPr>
          <p:nvPr/>
        </p:nvSpPr>
        <p:spPr bwMode="auto">
          <a:xfrm>
            <a:off x="4079178" y="90468"/>
            <a:ext cx="8041702" cy="694062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  <p:txBody>
          <a:bodyPr wrap="square" lIns="77749" tIns="38875" rIns="77749" bIns="3887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МОДЕЛЬ ВНУТРЕННЕГО КОНТРОЛЯ КАЧЕСТВА </a:t>
            </a:r>
          </a:p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АУДИТОРСКОЙ ОРГАНИЗАЦИИ</a:t>
            </a:r>
          </a:p>
        </p:txBody>
      </p:sp>
      <p:sp>
        <p:nvSpPr>
          <p:cNvPr id="62" name="Прямоугольник 61"/>
          <p:cNvSpPr/>
          <p:nvPr/>
        </p:nvSpPr>
        <p:spPr bwMode="auto">
          <a:xfrm>
            <a:off x="203201" y="790575"/>
            <a:ext cx="11785599" cy="922798"/>
          </a:xfrm>
          <a:prstGeom prst="rect">
            <a:avLst/>
          </a:prstGeom>
          <a:solidFill>
            <a:srgbClr val="FEDEC6">
              <a:alpha val="87843"/>
            </a:srgbClr>
          </a:soli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– В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НЕДРЕНИЕ И ПОДДЕРЖАНИЕ СИСТЕМЫ КОНТРОЛЯ КАЧЕСТВА, ОБЕСПЕЧИВАЮЩЕЙ: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профессиональных стандартов и законодательных требований</a:t>
            </a:r>
          </a:p>
          <a:p>
            <a:pPr marL="171450" lvl="0" indent="-171450" algn="just">
              <a:buFont typeface="Wingdings" panose="05000000000000000000" pitchFamily="2" charset="2"/>
              <a:buChar char="ü"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надлежащий характер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аудиторских заключений  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 bwMode="auto">
          <a:xfrm>
            <a:off x="203201" y="1730958"/>
            <a:ext cx="11785600" cy="404322"/>
          </a:xfrm>
          <a:prstGeom prst="rect">
            <a:avLst/>
          </a:prstGeom>
          <a:solidFill>
            <a:srgbClr val="8497B0">
              <a:alpha val="89804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0" tIns="38871" rIns="77740" bIns="38871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ЭЛЕМЕНТЫ СИСТЕМЫ КОНТРОЛЯ КАЧЕСТВА АУДИТОРСКОЙ ОРГАНИЗАЦИИ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893C342D-F3AD-489B-ABC6-B603DC735B0A}"/>
              </a:ext>
            </a:extLst>
          </p:cNvPr>
          <p:cNvSpPr/>
          <p:nvPr/>
        </p:nvSpPr>
        <p:spPr bwMode="auto">
          <a:xfrm>
            <a:off x="221673" y="2173986"/>
            <a:ext cx="5191154" cy="596900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  <a:alpha val="60000"/>
                </a:schemeClr>
              </a:gs>
              <a:gs pos="50000">
                <a:schemeClr val="bg1">
                  <a:lumMod val="95000"/>
                  <a:alpha val="60000"/>
                </a:schemeClr>
              </a:gs>
              <a:gs pos="99000">
                <a:schemeClr val="tx2">
                  <a:lumMod val="40000"/>
                  <a:lumOff val="60000"/>
                  <a:alpha val="10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ОТВЕТСТВЕННОСТЬ РУКОВОДСТВА ЗА КАЧЕСТВО</a:t>
            </a: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893C342D-F3AD-489B-ABC6-B603DC735B0A}"/>
              </a:ext>
            </a:extLst>
          </p:cNvPr>
          <p:cNvSpPr/>
          <p:nvPr/>
        </p:nvSpPr>
        <p:spPr bwMode="auto">
          <a:xfrm>
            <a:off x="221673" y="5192469"/>
            <a:ext cx="5191154" cy="529991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  <a:alpha val="60000"/>
                </a:schemeClr>
              </a:gs>
              <a:gs pos="50000">
                <a:schemeClr val="bg1">
                  <a:lumMod val="95000"/>
                  <a:alpha val="60000"/>
                </a:schemeClr>
              </a:gs>
              <a:gs pos="99000">
                <a:schemeClr val="tx2">
                  <a:lumMod val="40000"/>
                  <a:lumOff val="60000"/>
                  <a:alpha val="10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МОНИТОРИНГ</a:t>
            </a:r>
          </a:p>
        </p:txBody>
      </p:sp>
      <p:cxnSp>
        <p:nvCxnSpPr>
          <p:cNvPr id="73" name="Прямая соединительная линия 72"/>
          <p:cNvCxnSpPr>
            <a:cxnSpLocks/>
          </p:cNvCxnSpPr>
          <p:nvPr/>
        </p:nvCxnSpPr>
        <p:spPr>
          <a:xfrm>
            <a:off x="5412827" y="3057312"/>
            <a:ext cx="788639" cy="1589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H="1">
            <a:off x="6194485" y="3283958"/>
            <a:ext cx="360345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H="1">
            <a:off x="6197371" y="2623192"/>
            <a:ext cx="360345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flipH="1">
            <a:off x="6201466" y="2619375"/>
            <a:ext cx="2484" cy="671726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893C342D-F3AD-489B-ABC6-B603DC735B0A}"/>
              </a:ext>
            </a:extLst>
          </p:cNvPr>
          <p:cNvSpPr/>
          <p:nvPr/>
        </p:nvSpPr>
        <p:spPr bwMode="auto">
          <a:xfrm>
            <a:off x="221673" y="2845874"/>
            <a:ext cx="5191154" cy="454585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  <a:alpha val="60000"/>
                </a:schemeClr>
              </a:gs>
              <a:gs pos="50000">
                <a:schemeClr val="bg1">
                  <a:lumMod val="95000"/>
                  <a:alpha val="60000"/>
                </a:schemeClr>
              </a:gs>
              <a:gs pos="99000">
                <a:schemeClr val="tx2">
                  <a:lumMod val="40000"/>
                  <a:lumOff val="60000"/>
                  <a:alpha val="10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КАДРОВЫЕ РЕСУРСЫ</a:t>
            </a:r>
          </a:p>
        </p:txBody>
      </p:sp>
      <p:sp>
        <p:nvSpPr>
          <p:cNvPr id="84" name="Прямоугольник 83"/>
          <p:cNvSpPr/>
          <p:nvPr/>
        </p:nvSpPr>
        <p:spPr bwMode="auto">
          <a:xfrm>
            <a:off x="6459138" y="2656858"/>
            <a:ext cx="4195262" cy="289507"/>
          </a:xfrm>
          <a:prstGeom prst="rect">
            <a:avLst/>
          </a:prstGeom>
          <a:solidFill>
            <a:srgbClr val="D2DEEF">
              <a:alpha val="54902"/>
            </a:srgb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numCol="1" anchor="ctr"/>
          <a:lstStyle/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Компетентность, квалификация</a:t>
            </a:r>
          </a:p>
        </p:txBody>
      </p:sp>
      <p:sp>
        <p:nvSpPr>
          <p:cNvPr id="88" name="Прямоугольник 87"/>
          <p:cNvSpPr/>
          <p:nvPr/>
        </p:nvSpPr>
        <p:spPr bwMode="auto">
          <a:xfrm>
            <a:off x="6459138" y="2970454"/>
            <a:ext cx="4195262" cy="279516"/>
          </a:xfrm>
          <a:prstGeom prst="rect">
            <a:avLst/>
          </a:prstGeom>
          <a:solidFill>
            <a:srgbClr val="D2DEEF">
              <a:alpha val="54902"/>
            </a:srgb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numCol="1" anchor="ctr"/>
          <a:lstStyle/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Приверженность принципам этики</a:t>
            </a:r>
          </a:p>
        </p:txBody>
      </p:sp>
      <p:sp>
        <p:nvSpPr>
          <p:cNvPr id="89" name="Прямоугольник 88"/>
          <p:cNvSpPr/>
          <p:nvPr/>
        </p:nvSpPr>
        <p:spPr bwMode="auto">
          <a:xfrm>
            <a:off x="10815451" y="2656857"/>
            <a:ext cx="1173745" cy="289507"/>
          </a:xfrm>
          <a:prstGeom prst="rect">
            <a:avLst/>
          </a:prstGeom>
          <a:solidFill>
            <a:srgbClr val="D2DEEF">
              <a:alpha val="54902"/>
            </a:srgb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numCol="1" anchor="ctr"/>
          <a:lstStyle/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Ротация</a:t>
            </a:r>
          </a:p>
        </p:txBody>
      </p:sp>
      <p:sp>
        <p:nvSpPr>
          <p:cNvPr id="90" name="Прямоугольник 89"/>
          <p:cNvSpPr/>
          <p:nvPr/>
        </p:nvSpPr>
        <p:spPr bwMode="auto">
          <a:xfrm>
            <a:off x="10815451" y="2970454"/>
            <a:ext cx="1173745" cy="279516"/>
          </a:xfrm>
          <a:prstGeom prst="rect">
            <a:avLst/>
          </a:prstGeom>
          <a:solidFill>
            <a:srgbClr val="D2DEEF">
              <a:alpha val="54902"/>
            </a:srgb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numCol="1" anchor="ctr"/>
          <a:lstStyle/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Обучение</a:t>
            </a:r>
          </a:p>
        </p:txBody>
      </p:sp>
      <p:sp>
        <p:nvSpPr>
          <p:cNvPr id="91" name="Прямоугольник 90"/>
          <p:cNvSpPr/>
          <p:nvPr/>
        </p:nvSpPr>
        <p:spPr bwMode="auto">
          <a:xfrm>
            <a:off x="6465930" y="3638721"/>
            <a:ext cx="5522870" cy="269022"/>
          </a:xfrm>
          <a:prstGeom prst="rect">
            <a:avLst/>
          </a:prstGeom>
          <a:solidFill>
            <a:srgbClr val="D2DEEF">
              <a:alpha val="54902"/>
            </a:srgb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numCol="1" anchor="ctr"/>
          <a:lstStyle/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Сохранение независимости</a:t>
            </a:r>
          </a:p>
        </p:txBody>
      </p:sp>
      <p:cxnSp>
        <p:nvCxnSpPr>
          <p:cNvPr id="92" name="Прямая соединительная линия 91"/>
          <p:cNvCxnSpPr>
            <a:cxnSpLocks/>
          </p:cNvCxnSpPr>
          <p:nvPr/>
        </p:nvCxnSpPr>
        <p:spPr>
          <a:xfrm>
            <a:off x="5412827" y="3604501"/>
            <a:ext cx="788639" cy="1528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 flipH="1" flipV="1">
            <a:off x="6195061" y="3458720"/>
            <a:ext cx="1904" cy="320038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>
            <a:cxnSpLocks/>
          </p:cNvCxnSpPr>
          <p:nvPr/>
        </p:nvCxnSpPr>
        <p:spPr>
          <a:xfrm flipH="1" flipV="1">
            <a:off x="6189821" y="3463802"/>
            <a:ext cx="278490" cy="815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>
            <a:cxnSpLocks/>
          </p:cNvCxnSpPr>
          <p:nvPr/>
        </p:nvCxnSpPr>
        <p:spPr>
          <a:xfrm flipH="1" flipV="1">
            <a:off x="6192520" y="3769123"/>
            <a:ext cx="273410" cy="2204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893C342D-F3AD-489B-ABC6-B603DC735B0A}"/>
              </a:ext>
            </a:extLst>
          </p:cNvPr>
          <p:cNvSpPr/>
          <p:nvPr/>
        </p:nvSpPr>
        <p:spPr bwMode="auto">
          <a:xfrm>
            <a:off x="221673" y="3375447"/>
            <a:ext cx="5191154" cy="465030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  <a:alpha val="60000"/>
                </a:schemeClr>
              </a:gs>
              <a:gs pos="50000">
                <a:schemeClr val="bg1">
                  <a:lumMod val="95000"/>
                  <a:alpha val="60000"/>
                </a:schemeClr>
              </a:gs>
              <a:gs pos="99000">
                <a:schemeClr val="tx2">
                  <a:lumMod val="40000"/>
                  <a:lumOff val="60000"/>
                  <a:alpha val="10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ЭТИЧЕСКИЕ ТРЕБОВАНИЯ</a:t>
            </a:r>
          </a:p>
        </p:txBody>
      </p:sp>
      <p:sp>
        <p:nvSpPr>
          <p:cNvPr id="97" name="Прямоугольник 96"/>
          <p:cNvSpPr/>
          <p:nvPr/>
        </p:nvSpPr>
        <p:spPr bwMode="auto">
          <a:xfrm>
            <a:off x="6459138" y="3949792"/>
            <a:ext cx="5529662" cy="500198"/>
          </a:xfrm>
          <a:prstGeom prst="rect">
            <a:avLst/>
          </a:prstGeom>
          <a:solidFill>
            <a:srgbClr val="D2DEEF">
              <a:alpha val="54902"/>
            </a:srgb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anchor="ctr"/>
          <a:lstStyle/>
          <a:p>
            <a:pPr marL="171450" lvl="0" indent="-171450" algn="just">
              <a:buFont typeface="Wingdings" panose="05000000000000000000" pitchFamily="2" charset="2"/>
              <a:buChar char="ü"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компетентности организации и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соблюдения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принципов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этики при проведения аудита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8" name="Прямая соединительная линия 97"/>
          <p:cNvCxnSpPr>
            <a:cxnSpLocks/>
            <a:endCxn id="97" idx="1"/>
          </p:cNvCxnSpPr>
          <p:nvPr/>
        </p:nvCxnSpPr>
        <p:spPr>
          <a:xfrm>
            <a:off x="5412827" y="4197317"/>
            <a:ext cx="1046311" cy="2574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Прямоугольник 98"/>
          <p:cNvSpPr/>
          <p:nvPr/>
        </p:nvSpPr>
        <p:spPr bwMode="auto">
          <a:xfrm>
            <a:off x="221673" y="5934061"/>
            <a:ext cx="11777763" cy="929564"/>
          </a:xfrm>
          <a:prstGeom prst="rect">
            <a:avLst/>
          </a:prstGeom>
          <a:solidFill>
            <a:srgbClr val="FEDEC6">
              <a:alpha val="87843"/>
            </a:srgbClr>
          </a:soli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marL="182563"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Международный стандарт контроля качества 1 «Контроль качества в аудиторских организациях, проводящих аудит и обзорные проверки финансовой отчетности, а также выполняющих прочие задания, обеспечивающие уверенность, и задания по оказания сопутствующих услуг» </a:t>
            </a:r>
          </a:p>
        </p:txBody>
      </p:sp>
      <p:cxnSp>
        <p:nvCxnSpPr>
          <p:cNvPr id="101" name="Прямая соединительная линия 100"/>
          <p:cNvCxnSpPr/>
          <p:nvPr/>
        </p:nvCxnSpPr>
        <p:spPr>
          <a:xfrm>
            <a:off x="5412827" y="4832702"/>
            <a:ext cx="793086" cy="1443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>
            <a:cxnSpLocks/>
          </p:cNvCxnSpPr>
          <p:nvPr/>
        </p:nvCxnSpPr>
        <p:spPr>
          <a:xfrm flipH="1" flipV="1">
            <a:off x="6206490" y="4637422"/>
            <a:ext cx="252649" cy="75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>
            <a:cxnSpLocks/>
          </p:cNvCxnSpPr>
          <p:nvPr/>
        </p:nvCxnSpPr>
        <p:spPr>
          <a:xfrm flipH="1" flipV="1">
            <a:off x="6200775" y="4941198"/>
            <a:ext cx="258364" cy="1785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 flipH="1" flipV="1">
            <a:off x="6206966" y="4629728"/>
            <a:ext cx="1647" cy="313639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893C342D-F3AD-489B-ABC6-B603DC735B0A}"/>
              </a:ext>
            </a:extLst>
          </p:cNvPr>
          <p:cNvSpPr/>
          <p:nvPr/>
        </p:nvSpPr>
        <p:spPr bwMode="auto">
          <a:xfrm>
            <a:off x="221673" y="4596117"/>
            <a:ext cx="5191154" cy="500189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  <a:alpha val="60000"/>
                </a:schemeClr>
              </a:gs>
              <a:gs pos="50000">
                <a:schemeClr val="bg1">
                  <a:lumMod val="95000"/>
                  <a:alpha val="60000"/>
                </a:schemeClr>
              </a:gs>
              <a:gs pos="99000">
                <a:schemeClr val="tx2">
                  <a:lumMod val="40000"/>
                  <a:lumOff val="60000"/>
                  <a:alpha val="10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ВЫПОЛНЕНИЕ ЗАДАНИЯ</a:t>
            </a:r>
          </a:p>
        </p:txBody>
      </p:sp>
      <p:sp>
        <p:nvSpPr>
          <p:cNvPr id="102" name="Прямоугольник 101"/>
          <p:cNvSpPr/>
          <p:nvPr/>
        </p:nvSpPr>
        <p:spPr bwMode="auto">
          <a:xfrm>
            <a:off x="6459139" y="4813654"/>
            <a:ext cx="5529661" cy="249327"/>
          </a:xfrm>
          <a:prstGeom prst="rect">
            <a:avLst/>
          </a:prstGeom>
          <a:solidFill>
            <a:srgbClr val="D2DEEF">
              <a:alpha val="54902"/>
            </a:srgb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numCol="1" anchor="ctr"/>
          <a:lstStyle/>
          <a:p>
            <a:pPr marL="180975" marR="0" lvl="0" indent="-1809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Проверка качества выполнения задания</a:t>
            </a:r>
          </a:p>
        </p:txBody>
      </p:sp>
      <p:sp>
        <p:nvSpPr>
          <p:cNvPr id="100" name="Прямоугольник 99"/>
          <p:cNvSpPr/>
          <p:nvPr/>
        </p:nvSpPr>
        <p:spPr bwMode="auto">
          <a:xfrm>
            <a:off x="6459139" y="4514513"/>
            <a:ext cx="5529661" cy="262964"/>
          </a:xfrm>
          <a:prstGeom prst="rect">
            <a:avLst/>
          </a:prstGeom>
          <a:solidFill>
            <a:srgbClr val="D2DEEF">
              <a:alpha val="54902"/>
            </a:srgb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numCol="1" anchor="ctr"/>
          <a:lstStyle/>
          <a:p>
            <a:pPr marL="180975" marR="0" lvl="0" indent="-1809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Надзор за выполнением задания</a:t>
            </a:r>
          </a:p>
        </p:txBody>
      </p:sp>
      <p:cxnSp>
        <p:nvCxnSpPr>
          <p:cNvPr id="115" name="Прямая соединительная линия 114"/>
          <p:cNvCxnSpPr>
            <a:cxnSpLocks/>
          </p:cNvCxnSpPr>
          <p:nvPr/>
        </p:nvCxnSpPr>
        <p:spPr>
          <a:xfrm flipV="1">
            <a:off x="5417849" y="5443672"/>
            <a:ext cx="790546" cy="868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/>
          <p:cNvCxnSpPr>
            <a:cxnSpLocks/>
          </p:cNvCxnSpPr>
          <p:nvPr/>
        </p:nvCxnSpPr>
        <p:spPr>
          <a:xfrm flipH="1" flipV="1">
            <a:off x="6200775" y="5217319"/>
            <a:ext cx="265157" cy="3106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единительная линия 120"/>
          <p:cNvCxnSpPr/>
          <p:nvPr/>
        </p:nvCxnSpPr>
        <p:spPr>
          <a:xfrm flipH="1" flipV="1">
            <a:off x="6201466" y="5217861"/>
            <a:ext cx="4" cy="57305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Прямоугольник 121"/>
          <p:cNvSpPr/>
          <p:nvPr/>
        </p:nvSpPr>
        <p:spPr bwMode="auto">
          <a:xfrm>
            <a:off x="6465932" y="5117309"/>
            <a:ext cx="5522868" cy="225282"/>
          </a:xfrm>
          <a:prstGeom prst="rect">
            <a:avLst/>
          </a:prstGeom>
          <a:solidFill>
            <a:srgbClr val="D2DEEF">
              <a:alpha val="54902"/>
            </a:srgb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numCol="1" anchor="ctr"/>
          <a:lstStyle/>
          <a:p>
            <a:pPr marL="182563" marR="0" lvl="0" indent="-18256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Периодическое инспектирование завершенных заданий</a:t>
            </a:r>
          </a:p>
        </p:txBody>
      </p:sp>
      <p:cxnSp>
        <p:nvCxnSpPr>
          <p:cNvPr id="128" name="Прямая соединительная линия 127"/>
          <p:cNvCxnSpPr>
            <a:cxnSpLocks/>
            <a:stCxn id="123" idx="1"/>
          </p:cNvCxnSpPr>
          <p:nvPr/>
        </p:nvCxnSpPr>
        <p:spPr>
          <a:xfrm flipH="1">
            <a:off x="6205538" y="5499974"/>
            <a:ext cx="260393" cy="3095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единительная линия 128"/>
          <p:cNvCxnSpPr>
            <a:cxnSpLocks/>
          </p:cNvCxnSpPr>
          <p:nvPr/>
        </p:nvCxnSpPr>
        <p:spPr>
          <a:xfrm flipH="1" flipV="1">
            <a:off x="6198870" y="5790749"/>
            <a:ext cx="265157" cy="47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Прямоугольник 92"/>
          <p:cNvSpPr/>
          <p:nvPr/>
        </p:nvSpPr>
        <p:spPr bwMode="auto">
          <a:xfrm>
            <a:off x="6465930" y="3327400"/>
            <a:ext cx="5522870" cy="269123"/>
          </a:xfrm>
          <a:prstGeom prst="rect">
            <a:avLst/>
          </a:prstGeom>
          <a:solidFill>
            <a:srgbClr val="D2DEEF">
              <a:alpha val="54902"/>
            </a:srgb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numCol="1" anchor="ctr"/>
          <a:lstStyle/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Соблюдение этических требований</a:t>
            </a:r>
          </a:p>
        </p:txBody>
      </p:sp>
      <p:sp>
        <p:nvSpPr>
          <p:cNvPr id="124" name="Прямоугольник 123"/>
          <p:cNvSpPr/>
          <p:nvPr/>
        </p:nvSpPr>
        <p:spPr bwMode="auto">
          <a:xfrm>
            <a:off x="6465930" y="5658397"/>
            <a:ext cx="5522870" cy="233379"/>
          </a:xfrm>
          <a:prstGeom prst="rect">
            <a:avLst/>
          </a:prstGeom>
          <a:solidFill>
            <a:srgbClr val="D2DEEF">
              <a:alpha val="54902"/>
            </a:srgb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numCol="1" anchor="ctr"/>
          <a:lstStyle/>
          <a:p>
            <a:pPr marL="182563" marR="0" lvl="0" indent="-18256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Принятие мер для устранения недостатков</a:t>
            </a:r>
          </a:p>
        </p:txBody>
      </p:sp>
      <p:sp>
        <p:nvSpPr>
          <p:cNvPr id="123" name="Прямоугольник 122"/>
          <p:cNvSpPr/>
          <p:nvPr/>
        </p:nvSpPr>
        <p:spPr bwMode="auto">
          <a:xfrm>
            <a:off x="6465931" y="5375593"/>
            <a:ext cx="5522869" cy="248761"/>
          </a:xfrm>
          <a:prstGeom prst="rect">
            <a:avLst/>
          </a:prstGeom>
          <a:solidFill>
            <a:srgbClr val="D2DEEF">
              <a:alpha val="54902"/>
            </a:srgb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numCol="1" anchor="ctr"/>
          <a:lstStyle/>
          <a:p>
            <a:pPr marL="182563" marR="0" lvl="0" indent="-18256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Анализ и обобщение выявленных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нарушений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893C342D-F3AD-489B-ABC6-B603DC735B0A}"/>
              </a:ext>
            </a:extLst>
          </p:cNvPr>
          <p:cNvSpPr/>
          <p:nvPr/>
        </p:nvSpPr>
        <p:spPr bwMode="auto">
          <a:xfrm>
            <a:off x="221673" y="3928192"/>
            <a:ext cx="5191154" cy="576349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  <a:alpha val="60000"/>
                </a:schemeClr>
              </a:gs>
              <a:gs pos="50000">
                <a:schemeClr val="bg1">
                  <a:lumMod val="95000"/>
                  <a:alpha val="60000"/>
                </a:schemeClr>
              </a:gs>
              <a:gs pos="99000">
                <a:schemeClr val="tx2">
                  <a:lumMod val="40000"/>
                  <a:lumOff val="60000"/>
                  <a:alpha val="10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ПРИНЯТИЕ КЛИЕНТА НА ОБСЛУЖИВАНИЕ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3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883824" y="6538917"/>
            <a:ext cx="344388" cy="319083"/>
          </a:xfrm>
        </p:spPr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EA9584-6FC9-446B-89E9-C9D48C4D1663}" type="slidenum">
              <a: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14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2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48" grpId="0" animBg="1"/>
      <p:bldP spid="63" grpId="0" animBg="1"/>
      <p:bldP spid="70" grpId="0" animBg="1"/>
      <p:bldP spid="71" grpId="0" animBg="1"/>
      <p:bldP spid="84" grpId="0" animBg="1"/>
      <p:bldP spid="88" grpId="0" animBg="1"/>
      <p:bldP spid="89" grpId="0" animBg="1"/>
      <p:bldP spid="90" grpId="0" animBg="1"/>
      <p:bldP spid="91" grpId="0" animBg="1"/>
      <p:bldP spid="65" grpId="0" animBg="1"/>
      <p:bldP spid="97" grpId="0" animBg="1"/>
      <p:bldP spid="99" grpId="0" animBg="1"/>
      <p:bldP spid="69" grpId="0" animBg="1"/>
      <p:bldP spid="102" grpId="0" animBg="1"/>
      <p:bldP spid="100" grpId="0" animBg="1"/>
      <p:bldP spid="122" grpId="0" animBg="1"/>
      <p:bldP spid="93" grpId="0" animBg="1"/>
      <p:bldP spid="124" grpId="0" animBg="1"/>
      <p:bldP spid="123" grpId="0" animBg="1"/>
      <p:bldP spid="6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Users\Public\Pictures\Sample Pictures\Рисунок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675" b="9001"/>
          <a:stretch/>
        </p:blipFill>
        <p:spPr bwMode="auto">
          <a:xfrm>
            <a:off x="5904454" y="0"/>
            <a:ext cx="6257544" cy="582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Public\Pictures\Sample Pictures\Рисунок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50" b="81333"/>
          <a:stretch/>
        </p:blipFill>
        <p:spPr bwMode="auto">
          <a:xfrm>
            <a:off x="0" y="0"/>
            <a:ext cx="4334256" cy="96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896725" y="6538917"/>
            <a:ext cx="340651" cy="319083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EA9584-6FC9-446B-89E9-C9D48C4D1663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TextBox 101"/>
          <p:cNvSpPr txBox="1">
            <a:spLocks noChangeArrowheads="1"/>
          </p:cNvSpPr>
          <p:nvPr/>
        </p:nvSpPr>
        <p:spPr bwMode="auto">
          <a:xfrm>
            <a:off x="3253563" y="87611"/>
            <a:ext cx="8818217" cy="694062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  <p:txBody>
          <a:bodyPr wrap="square" lIns="77749" tIns="38875" rIns="77749" bIns="3887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ОТДЕЛЬНЫЕ ЭЛЕМЕНТЫ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ВНУТРЕННЕГО 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 КАЧЕСТВА АУДИТОРСКОЙ ОРГАНИЗАЦИИ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893C342D-F3AD-489B-ABC6-B603DC735B0A}"/>
              </a:ext>
            </a:extLst>
          </p:cNvPr>
          <p:cNvSpPr/>
          <p:nvPr/>
        </p:nvSpPr>
        <p:spPr bwMode="auto">
          <a:xfrm>
            <a:off x="205828" y="779566"/>
            <a:ext cx="4902072" cy="384364"/>
          </a:xfrm>
          <a:prstGeom prst="rect">
            <a:avLst/>
          </a:prstGeom>
          <a:solidFill>
            <a:srgbClr val="8497B0">
              <a:alpha val="89804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0" tIns="38871" rIns="77740" bIns="38871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НАДЗОР ЗА ВЫПОЛНЕНИЕМ ЗАДАНИЯ</a:t>
            </a:r>
          </a:p>
        </p:txBody>
      </p:sp>
      <p:sp>
        <p:nvSpPr>
          <p:cNvPr id="47" name="Прямоугольник 46"/>
          <p:cNvSpPr/>
          <p:nvPr/>
        </p:nvSpPr>
        <p:spPr bwMode="auto">
          <a:xfrm>
            <a:off x="205828" y="1198721"/>
            <a:ext cx="4902071" cy="660887"/>
          </a:xfrm>
          <a:prstGeom prst="rect">
            <a:avLst/>
          </a:prstGeom>
          <a:solidFill>
            <a:srgbClr val="D2DEEF">
              <a:alpha val="34902"/>
            </a:srgb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numCol="1" anchor="ctr"/>
          <a:lstStyle/>
          <a:p>
            <a:pPr marL="171450" lvl="0" indent="-171450" algn="just"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более опытных сотрудников за работой младшего персонала</a:t>
            </a:r>
          </a:p>
        </p:txBody>
      </p:sp>
      <p:sp>
        <p:nvSpPr>
          <p:cNvPr id="48" name="Прямоугольник 47"/>
          <p:cNvSpPr/>
          <p:nvPr/>
        </p:nvSpPr>
        <p:spPr bwMode="auto">
          <a:xfrm>
            <a:off x="205826" y="2159318"/>
            <a:ext cx="4902072" cy="487663"/>
          </a:xfrm>
          <a:prstGeom prst="rect">
            <a:avLst/>
          </a:prstGeom>
          <a:solidFill>
            <a:srgbClr val="D2DEEF">
              <a:alpha val="34902"/>
            </a:srgb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numCol="1" anchor="ctr"/>
          <a:lstStyle/>
          <a:p>
            <a:pPr marL="171450" lvl="0" indent="-171450" algn="just"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руководителя задания за членами группы</a:t>
            </a:r>
          </a:p>
        </p:txBody>
      </p:sp>
      <p:sp>
        <p:nvSpPr>
          <p:cNvPr id="49" name="Прямоугольник 48"/>
          <p:cNvSpPr/>
          <p:nvPr/>
        </p:nvSpPr>
        <p:spPr bwMode="auto">
          <a:xfrm>
            <a:off x="205828" y="2943092"/>
            <a:ext cx="4902072" cy="682195"/>
          </a:xfrm>
          <a:prstGeom prst="rect">
            <a:avLst/>
          </a:prstGeom>
          <a:solidFill>
            <a:srgbClr val="D2DEEF">
              <a:alpha val="34902"/>
            </a:srgb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numCol="1" anchor="ctr"/>
          <a:lstStyle/>
          <a:p>
            <a:pPr marL="171450" lvl="0" indent="-171450" algn="just"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по спорным и сложным вопросам с иными независимыми специалистами компании</a:t>
            </a: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893C342D-F3AD-489B-ABC6-B603DC735B0A}"/>
              </a:ext>
            </a:extLst>
          </p:cNvPr>
          <p:cNvSpPr/>
          <p:nvPr/>
        </p:nvSpPr>
        <p:spPr bwMode="auto">
          <a:xfrm>
            <a:off x="5321808" y="779566"/>
            <a:ext cx="6656284" cy="381497"/>
          </a:xfrm>
          <a:prstGeom prst="rect">
            <a:avLst/>
          </a:prstGeom>
          <a:solidFill>
            <a:srgbClr val="8497B0">
              <a:alpha val="89804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0" tIns="38871" rIns="77740" bIns="38871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ПРОВЕРКА КАЧЕСТВА ВЫПОЛНЕНИЯ ЗАДАНИЯ</a:t>
            </a:r>
          </a:p>
        </p:txBody>
      </p:sp>
      <p:sp>
        <p:nvSpPr>
          <p:cNvPr id="51" name="Прямоугольник 50"/>
          <p:cNvSpPr/>
          <p:nvPr/>
        </p:nvSpPr>
        <p:spPr bwMode="auto">
          <a:xfrm>
            <a:off x="5321808" y="1193580"/>
            <a:ext cx="6656284" cy="307222"/>
          </a:xfrm>
          <a:prstGeom prst="rect">
            <a:avLst/>
          </a:prstGeom>
          <a:solidFill>
            <a:srgbClr val="D2DEEF">
              <a:alpha val="34902"/>
            </a:srgb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numCol="1" anchor="ctr"/>
          <a:lstStyle/>
          <a:p>
            <a:pPr marL="171450" lvl="0" indent="-171450" algn="just"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значимых вопросов с руководителем задания</a:t>
            </a: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893C342D-F3AD-489B-ABC6-B603DC735B0A}"/>
              </a:ext>
            </a:extLst>
          </p:cNvPr>
          <p:cNvSpPr/>
          <p:nvPr/>
        </p:nvSpPr>
        <p:spPr bwMode="auto">
          <a:xfrm>
            <a:off x="205830" y="4189876"/>
            <a:ext cx="11772264" cy="540409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  <a:alpha val="60000"/>
                </a:schemeClr>
              </a:gs>
              <a:gs pos="50000">
                <a:schemeClr val="bg1">
                  <a:lumMod val="95000"/>
                  <a:alpha val="60000"/>
                </a:schemeClr>
              </a:gs>
              <a:gs pos="99000">
                <a:schemeClr val="tx2">
                  <a:lumMod val="40000"/>
                  <a:lumOff val="60000"/>
                  <a:alpha val="10000"/>
                </a:schemeClr>
              </a:gs>
            </a:gsLst>
            <a:lin ang="5400000" scaled="0"/>
          </a:gradFill>
          <a:effectLst>
            <a:glow rad="101600">
              <a:schemeClr val="bg2">
                <a:alpha val="38000"/>
              </a:schemeClr>
            </a:glow>
            <a:softEdge rad="203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t"/>
          <a:lstStyle/>
          <a:p>
            <a:pPr marL="171450" indent="-171450" algn="ctr"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Законченность проверки качества и соответствие выводов </a:t>
            </a:r>
          </a:p>
          <a:p>
            <a:pPr marL="171450" lvl="0" indent="-171450" algn="ctr">
              <a:buFont typeface="Wingdings" panose="05000000000000000000" pitchFamily="2" charset="2"/>
              <a:buChar char="ü"/>
              <a:defRPr/>
            </a:pPr>
            <a:endParaRPr lang="en-US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algn="ctr"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Своевременность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проверки качества выполнения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6" name="Группа 26"/>
          <p:cNvGrpSpPr>
            <a:grpSpLocks/>
          </p:cNvGrpSpPr>
          <p:nvPr/>
        </p:nvGrpSpPr>
        <p:grpSpPr bwMode="auto">
          <a:xfrm>
            <a:off x="205829" y="3654375"/>
            <a:ext cx="11772264" cy="512509"/>
            <a:chOff x="4621426" y="3253946"/>
            <a:chExt cx="3168223" cy="402761"/>
          </a:xfrm>
        </p:grpSpPr>
        <p:sp>
          <p:nvSpPr>
            <p:cNvPr id="67" name="Равнобедренный треугольник 66"/>
            <p:cNvSpPr/>
            <p:nvPr/>
          </p:nvSpPr>
          <p:spPr bwMode="auto">
            <a:xfrm rot="10800000">
              <a:off x="4636914" y="3458986"/>
              <a:ext cx="3106653" cy="197721"/>
            </a:xfrm>
            <a:prstGeom prst="triangle">
              <a:avLst>
                <a:gd name="adj" fmla="val 49742"/>
              </a:avLst>
            </a:prstGeom>
            <a:solidFill>
              <a:srgbClr val="BE6732">
                <a:alpha val="92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7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Condensed" pitchFamily="34" charset="0"/>
                <a:ea typeface="+mn-ea"/>
                <a:cs typeface="Arial" charset="0"/>
              </a:endParaRPr>
            </a:p>
          </p:txBody>
        </p:sp>
        <p:sp>
          <p:nvSpPr>
            <p:cNvPr id="68" name="Прямоугольник 67"/>
            <p:cNvSpPr/>
            <p:nvPr/>
          </p:nvSpPr>
          <p:spPr bwMode="auto">
            <a:xfrm>
              <a:off x="4621426" y="3253946"/>
              <a:ext cx="3168223" cy="219603"/>
            </a:xfrm>
            <a:prstGeom prst="rect">
              <a:avLst/>
            </a:prstGeom>
            <a:solidFill>
              <a:srgbClr val="BE6732">
                <a:alpha val="92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 eaLnBrk="0" fontAlgn="base" hangingPunct="0">
                <a:lnSpc>
                  <a:spcPct val="107000"/>
                </a:lnSpc>
                <a:spcBef>
                  <a:spcPct val="0"/>
                </a:spcBef>
                <a:defRPr/>
              </a:pPr>
              <a:endParaRPr lang="ru-RU" sz="1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9" name="Прямоугольник 68"/>
          <p:cNvSpPr/>
          <p:nvPr/>
        </p:nvSpPr>
        <p:spPr bwMode="auto">
          <a:xfrm>
            <a:off x="205828" y="4772406"/>
            <a:ext cx="11772265" cy="609599"/>
          </a:xfrm>
          <a:prstGeom prst="rect">
            <a:avLst/>
          </a:prstGeom>
          <a:solidFill>
            <a:srgbClr val="8497B0">
              <a:alpha val="89804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0" tIns="38871" rIns="77740" bIns="38871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МОНИТОРИНГ – НЕПРЕРЫВНЫЙ АНАЛИЗ И ОЦЕНКА СИСТЕМЫ КОНТРОЛЯ КАЧЕСТВА АУДИТОРСКОЙ </a:t>
            </a:r>
            <a:r>
              <a:rPr lang="ru-RU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ОРГАНИЗАЦИИ</a:t>
            </a:r>
            <a:endParaRPr lang="ru-RU" b="1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5218" y="3613434"/>
            <a:ext cx="115101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ДОКУМЕНТОВ,</a:t>
            </a:r>
            <a:r>
              <a:rPr lang="en-US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ПОДТВЕРЖДАЮЩИХ: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 bwMode="auto">
          <a:xfrm>
            <a:off x="205829" y="5779008"/>
            <a:ext cx="11772264" cy="1066031"/>
          </a:xfrm>
          <a:prstGeom prst="rect">
            <a:avLst/>
          </a:prstGeom>
          <a:solidFill>
            <a:srgbClr val="FEDEC6">
              <a:alpha val="87843"/>
            </a:srgbClr>
          </a:soli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numCol="1" anchor="ctr"/>
          <a:lstStyle/>
          <a:p>
            <a:pPr marL="712788" indent="-254000" algn="just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УСТРАНЕНИЕ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НЕДОСТАТКОВ</a:t>
            </a:r>
          </a:p>
          <a:p>
            <a:pPr marL="712788" indent="-254000" algn="just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ОБУЧЕНИЕ, ПОВЫШЕНИЕ КВАЛИФИКАЦИИ</a:t>
            </a:r>
          </a:p>
          <a:p>
            <a:pPr marL="712788" indent="-254000" algn="just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ИЗМЕНЕНИЙ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РЕГЛАМЕНТИРУЮЩИЕ ДОКУМЕНТЫ</a:t>
            </a:r>
          </a:p>
          <a:p>
            <a:pPr marL="712788" indent="-254000" algn="just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 ДИСЦИПЛИНАРНОГО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ВОЗДЕЙСТВИЯ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 bwMode="auto">
          <a:xfrm>
            <a:off x="879203" y="5415899"/>
            <a:ext cx="2625997" cy="314591"/>
          </a:xfrm>
          <a:prstGeom prst="rect">
            <a:avLst/>
          </a:prstGeom>
          <a:solidFill>
            <a:srgbClr val="D2DEEF">
              <a:alpha val="34902"/>
            </a:srgb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numCol="1" anchor="ctr"/>
          <a:lstStyle/>
          <a:p>
            <a:pPr lvl="0" algn="ctr">
              <a:defRPr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ПОЛНОМОЧИЯ</a:t>
            </a:r>
          </a:p>
        </p:txBody>
      </p:sp>
      <p:sp>
        <p:nvSpPr>
          <p:cNvPr id="72" name="Прямоугольник 71"/>
          <p:cNvSpPr/>
          <p:nvPr/>
        </p:nvSpPr>
        <p:spPr bwMode="auto">
          <a:xfrm>
            <a:off x="8793026" y="5415898"/>
            <a:ext cx="2625997" cy="314591"/>
          </a:xfrm>
          <a:prstGeom prst="rect">
            <a:avLst/>
          </a:prstGeom>
          <a:solidFill>
            <a:srgbClr val="D2DEEF">
              <a:alpha val="34902"/>
            </a:srgb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numCol="1" anchor="ctr"/>
          <a:lstStyle/>
          <a:p>
            <a:pPr lvl="0" algn="ctr">
              <a:defRPr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НЕЗАВИСИМОСТЬ</a:t>
            </a:r>
          </a:p>
        </p:txBody>
      </p:sp>
      <p:sp>
        <p:nvSpPr>
          <p:cNvPr id="73" name="Прямоугольник 72"/>
          <p:cNvSpPr/>
          <p:nvPr/>
        </p:nvSpPr>
        <p:spPr bwMode="auto">
          <a:xfrm>
            <a:off x="4939681" y="5415899"/>
            <a:ext cx="2625997" cy="314591"/>
          </a:xfrm>
          <a:prstGeom prst="rect">
            <a:avLst/>
          </a:prstGeom>
          <a:solidFill>
            <a:srgbClr val="D2DEEF">
              <a:alpha val="34902"/>
            </a:srgb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numCol="1" anchor="ctr"/>
          <a:lstStyle/>
          <a:p>
            <a:pPr lvl="0" algn="ctr">
              <a:defRPr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КОМПЕТЕНТНОСТЬ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29378" y="5693570"/>
            <a:ext cx="1030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53467" y="4416996"/>
            <a:ext cx="32769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5600" lvl="0" indent="-171450"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Полноту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процедур 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 bwMode="auto">
          <a:xfrm>
            <a:off x="5321808" y="1551554"/>
            <a:ext cx="6656284" cy="307222"/>
          </a:xfrm>
          <a:prstGeom prst="rect">
            <a:avLst/>
          </a:prstGeom>
          <a:solidFill>
            <a:srgbClr val="D2DEEF">
              <a:alpha val="34902"/>
            </a:srgb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numCol="1" anchor="ctr"/>
          <a:lstStyle/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независимости в отношении конкретного аудита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 bwMode="auto">
          <a:xfrm>
            <a:off x="5321808" y="1904394"/>
            <a:ext cx="6656284" cy="307222"/>
          </a:xfrm>
          <a:prstGeom prst="rect">
            <a:avLst/>
          </a:prstGeom>
          <a:solidFill>
            <a:srgbClr val="D2DEEF">
              <a:alpha val="34902"/>
            </a:srgb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numCol="1" anchor="ctr"/>
          <a:lstStyle/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наличия необходимых консультаций и сделанных выводов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 bwMode="auto">
          <a:xfrm>
            <a:off x="5321808" y="2256828"/>
            <a:ext cx="6656284" cy="307222"/>
          </a:xfrm>
          <a:prstGeom prst="rect">
            <a:avLst/>
          </a:prstGeom>
          <a:solidFill>
            <a:srgbClr val="D2DEEF">
              <a:alpha val="34902"/>
            </a:srgb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numCol="1" anchor="ctr"/>
          <a:lstStyle/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финансовой отчетности и предлагаемого заключения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5321808" y="2609317"/>
            <a:ext cx="6656284" cy="307222"/>
          </a:xfrm>
          <a:prstGeom prst="rect">
            <a:avLst/>
          </a:prstGeom>
          <a:solidFill>
            <a:srgbClr val="D2DEEF">
              <a:alpha val="34902"/>
            </a:srgb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numCol="1" anchor="ctr"/>
          <a:lstStyle/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Выборочная проверка аудиторской документации и сделанных выводов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 bwMode="auto">
          <a:xfrm>
            <a:off x="5321808" y="2964929"/>
            <a:ext cx="6656284" cy="307222"/>
          </a:xfrm>
          <a:prstGeom prst="rect">
            <a:avLst/>
          </a:prstGeom>
          <a:solidFill>
            <a:srgbClr val="D2DEEF">
              <a:alpha val="34902"/>
            </a:srgb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numCol="1" anchor="ctr"/>
          <a:lstStyle/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документации и подтверждение сделанных выводов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5321808" y="3314905"/>
            <a:ext cx="6656284" cy="307222"/>
          </a:xfrm>
          <a:prstGeom prst="rect">
            <a:avLst/>
          </a:prstGeom>
          <a:solidFill>
            <a:srgbClr val="D2DEEF">
              <a:alpha val="34902"/>
            </a:srgb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9" tIns="38875" rIns="77749" bIns="38875" numCol="1" anchor="ctr"/>
          <a:lstStyle/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выводов и анализ заключения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96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Public\Pictures\Sample Pictures\Рисунок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675" b="9001"/>
          <a:stretch/>
        </p:blipFill>
        <p:spPr bwMode="auto">
          <a:xfrm>
            <a:off x="5904454" y="0"/>
            <a:ext cx="6257544" cy="582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Public\Pictures\Sample Pictures\Рисунок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50" b="81333"/>
          <a:stretch/>
        </p:blipFill>
        <p:spPr bwMode="auto">
          <a:xfrm>
            <a:off x="0" y="0"/>
            <a:ext cx="4334256" cy="96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Rectangle 97"/>
          <p:cNvSpPr>
            <a:spLocks noChangeArrowheads="1"/>
          </p:cNvSpPr>
          <p:nvPr/>
        </p:nvSpPr>
        <p:spPr bwMode="auto">
          <a:xfrm>
            <a:off x="368143" y="1916836"/>
            <a:ext cx="11519065" cy="139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ru-RU" altLang="ru-RU" sz="2267" b="1" dirty="0">
              <a:solidFill>
                <a:srgbClr val="0070C0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  <a:p>
            <a:pPr algn="ctr">
              <a:defRPr/>
            </a:pPr>
            <a:endParaRPr lang="ru-RU" altLang="ru-RU" sz="2267" b="1" dirty="0">
              <a:solidFill>
                <a:srgbClr val="0070C0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  <a:p>
            <a:pPr algn="ctr">
              <a:defRPr/>
            </a:pPr>
            <a:r>
              <a:rPr lang="ru-RU" altLang="ru-RU" sz="2267" b="1" dirty="0">
                <a:solidFill>
                  <a:srgbClr val="0070C0"/>
                </a:solidFill>
                <a:latin typeface="Open Sans Condensed" charset="0"/>
                <a:ea typeface="Open Sans Condensed" charset="0"/>
                <a:cs typeface="Open Sans Condensed" charset="0"/>
              </a:rPr>
              <a:t/>
            </a:r>
            <a:br>
              <a:rPr lang="ru-RU" altLang="ru-RU" sz="2267" b="1" dirty="0">
                <a:solidFill>
                  <a:srgbClr val="0070C0"/>
                </a:solidFill>
                <a:latin typeface="Open Sans Condensed" charset="0"/>
                <a:ea typeface="Open Sans Condensed" charset="0"/>
                <a:cs typeface="Open Sans Condensed" charset="0"/>
              </a:rPr>
            </a:br>
            <a:endParaRPr lang="ru-RU" altLang="ru-RU" sz="2267" b="1" dirty="0">
              <a:solidFill>
                <a:srgbClr val="0070C0"/>
              </a:solidFill>
              <a:latin typeface="Open Sans Condensed" charset="0"/>
              <a:ea typeface="Open Sans Condensed" charset="0"/>
              <a:cs typeface="Open Sans Condensed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6046" y="2908052"/>
            <a:ext cx="10419908" cy="58477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34112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19092</TotalTime>
  <Words>788</Words>
  <Application>Microsoft Office PowerPoint</Application>
  <PresentationFormat>Широкоэкранный</PresentationFormat>
  <Paragraphs>186</Paragraphs>
  <Slides>9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20" baseType="lpstr">
      <vt:lpstr>Arial</vt:lpstr>
      <vt:lpstr>Calibri</vt:lpstr>
      <vt:lpstr>Calibri Light</vt:lpstr>
      <vt:lpstr>Open Sans Condensed</vt:lpstr>
      <vt:lpstr>Open Sans Condensed Light</vt:lpstr>
      <vt:lpstr>Tahoma</vt:lpstr>
      <vt:lpstr>Times New Roman</vt:lpstr>
      <vt:lpstr>Wingdings</vt:lpstr>
      <vt:lpstr>Тема Office</vt:lpstr>
      <vt:lpstr>2_Тема Office</vt:lpstr>
      <vt:lpstr>4_Тема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Stream</dc:creator>
  <cp:lastModifiedBy>Журавлев Иван Сергеевич</cp:lastModifiedBy>
  <cp:revision>1633</cp:revision>
  <cp:lastPrinted>2019-09-13T18:05:32Z</cp:lastPrinted>
  <dcterms:created xsi:type="dcterms:W3CDTF">2017-06-26T12:05:56Z</dcterms:created>
  <dcterms:modified xsi:type="dcterms:W3CDTF">2019-10-14T12:56:59Z</dcterms:modified>
</cp:coreProperties>
</file>