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796" r:id="rId5"/>
    <p:sldId id="820" r:id="rId6"/>
    <p:sldId id="822" r:id="rId7"/>
    <p:sldId id="309" r:id="rId8"/>
    <p:sldId id="452" r:id="rId9"/>
    <p:sldId id="832" r:id="rId10"/>
    <p:sldId id="831" r:id="rId11"/>
    <p:sldId id="305" r:id="rId12"/>
    <p:sldId id="833" r:id="rId13"/>
    <p:sldId id="840" r:id="rId14"/>
    <p:sldId id="841" r:id="rId15"/>
    <p:sldId id="842" r:id="rId16"/>
    <p:sldId id="31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CABA8-17CC-4377-A28D-8BD62C17746F}" v="11556" dt="2019-10-24T10:28:37.926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2000" dirty="0"/>
            <a:t>В некоторых странах этот механизм был </a:t>
          </a:r>
          <a:r>
            <a:rPr lang="ru-RU" sz="2000" b="1" dirty="0"/>
            <a:t>заложен </a:t>
          </a:r>
          <a:r>
            <a:rPr lang="ru-RU" sz="2000" dirty="0"/>
            <a:t>много лет назад </a:t>
          </a:r>
          <a:r>
            <a:rPr lang="nl-BE" sz="2000" dirty="0"/>
            <a:t>(</a:t>
          </a:r>
          <a:r>
            <a:rPr lang="ru-RU" sz="2000" dirty="0"/>
            <a:t>англоязычный подход</a:t>
          </a:r>
          <a:r>
            <a:rPr lang="nl-BE" sz="2000" dirty="0"/>
            <a:t>)</a:t>
          </a:r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/>
        </a:p>
      </dgm:t>
    </dgm:pt>
    <dgm:pt modelId="{38E8D1E3-6874-4C5F-A902-10E7AE945E83}">
      <dgm:prSet custT="1"/>
      <dgm:spPr/>
      <dgm:t>
        <a:bodyPr/>
        <a:lstStyle/>
        <a:p>
          <a:r>
            <a:rPr lang="ru-RU" sz="2000" kern="1200" dirty="0"/>
            <a:t>В других странах он трансформировался от традиционных </a:t>
          </a:r>
          <a:r>
            <a:rPr lang="ru-RU" sz="2000" b="1" kern="1200" dirty="0"/>
            <a:t>функций внутренних проверок</a:t>
          </a:r>
          <a:r>
            <a:rPr lang="ru-RU" sz="2000" kern="1200" dirty="0"/>
            <a:t> (бюджетный контроль на уровне операций) к современной службе </a:t>
          </a:r>
          <a:r>
            <a:rPr lang="ru-RU" sz="2000" b="1" kern="1200" dirty="0"/>
            <a:t>внутреннего аудита</a:t>
          </a:r>
          <a:r>
            <a:rPr lang="ru-RU" sz="2000" kern="1200" dirty="0"/>
            <a:t> (большинство стран </a:t>
          </a:r>
          <a:r>
            <a:rPr lang="nl-BE" sz="2000" kern="1200" dirty="0"/>
            <a:t>PEMPAL)</a:t>
          </a:r>
          <a:endParaRPr lang="en-US" sz="2000" kern="1200" dirty="0"/>
        </a:p>
      </dgm:t>
    </dgm:pt>
    <dgm:pt modelId="{074791EC-A84A-4FD5-A040-FEBC7870BC95}" type="parTrans" cxnId="{BD27DF32-8E64-4C81-85D5-14B6592F45FC}">
      <dgm:prSet/>
      <dgm:spPr/>
      <dgm:t>
        <a:bodyPr/>
        <a:lstStyle/>
        <a:p>
          <a:endParaRPr lang="en-US"/>
        </a:p>
      </dgm:t>
    </dgm:pt>
    <dgm:pt modelId="{7C523934-E0F0-4EBB-9E34-586663DC5411}" type="sibTrans" cxnId="{BD27DF32-8E64-4C81-85D5-14B6592F45FC}">
      <dgm:prSet/>
      <dgm:spPr/>
      <dgm:t>
        <a:bodyPr/>
        <a:lstStyle/>
        <a:p>
          <a:endParaRPr lang="en-US"/>
        </a:p>
      </dgm:t>
    </dgm:pt>
    <dgm:pt modelId="{843225F8-11F9-42F7-904A-54ECC41A7294}">
      <dgm:prSet custT="1"/>
      <dgm:spPr/>
      <dgm:t>
        <a:bodyPr/>
        <a:lstStyle/>
        <a:p>
          <a:r>
            <a:rPr lang="ru-RU" sz="2000" dirty="0"/>
            <a:t>Государства-кандидаты на вступление в ЕС должны были внедрять концепцию </a:t>
          </a:r>
          <a:r>
            <a:rPr lang="ru-RU" sz="2000" b="1" dirty="0"/>
            <a:t>внутреннего финансового контроля в государственном секторе</a:t>
          </a:r>
          <a:r>
            <a:rPr lang="ru-RU" sz="2000" dirty="0"/>
            <a:t>, основным компонентом которого является </a:t>
          </a:r>
          <a:r>
            <a:rPr lang="ru-RU" sz="2000" b="1" dirty="0"/>
            <a:t>внутренний аудит</a:t>
          </a:r>
          <a:endParaRPr lang="en-US" sz="2000" b="1" dirty="0"/>
        </a:p>
      </dgm:t>
    </dgm:pt>
    <dgm:pt modelId="{A2A03924-67AC-418F-8D2C-AEC0CFABF603}" type="parTrans" cxnId="{3916C198-D9C5-4433-AEF0-ABF0DAE8C59B}">
      <dgm:prSet/>
      <dgm:spPr/>
      <dgm:t>
        <a:bodyPr/>
        <a:lstStyle/>
        <a:p>
          <a:endParaRPr lang="en-US"/>
        </a:p>
      </dgm:t>
    </dgm:pt>
    <dgm:pt modelId="{ABD5F214-B624-4143-B080-FAE593BEC69E}" type="sibTrans" cxnId="{3916C198-D9C5-4433-AEF0-ABF0DAE8C59B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3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3"/>
      <dgm:spPr/>
    </dgm:pt>
    <dgm:pt modelId="{E2811964-4E3E-471D-A989-6D3EF80523EB}" type="pres">
      <dgm:prSet presAssocID="{70EAB0CD-8DE4-43F5-820F-3B9FFEDBDD85}" presName="vert1" presStyleCnt="0"/>
      <dgm:spPr/>
    </dgm:pt>
    <dgm:pt modelId="{E0499311-9ADD-4AB5-AC13-C2D89BEB2861}" type="pres">
      <dgm:prSet presAssocID="{38E8D1E3-6874-4C5F-A902-10E7AE945E83}" presName="thickLine" presStyleLbl="alignNode1" presStyleIdx="1" presStyleCnt="3"/>
      <dgm:spPr/>
    </dgm:pt>
    <dgm:pt modelId="{F0A2AE08-5B4B-49DC-B3B4-6AD5819992B6}" type="pres">
      <dgm:prSet presAssocID="{38E8D1E3-6874-4C5F-A902-10E7AE945E83}" presName="horz1" presStyleCnt="0"/>
      <dgm:spPr/>
    </dgm:pt>
    <dgm:pt modelId="{CBF05A59-D4F9-4CEF-A763-77A94DA618B7}" type="pres">
      <dgm:prSet presAssocID="{38E8D1E3-6874-4C5F-A902-10E7AE945E83}" presName="tx1" presStyleLbl="revTx" presStyleIdx="1" presStyleCnt="3" custScaleY="118912"/>
      <dgm:spPr/>
    </dgm:pt>
    <dgm:pt modelId="{98F77B07-0303-47F2-A10D-9B250D35D749}" type="pres">
      <dgm:prSet presAssocID="{38E8D1E3-6874-4C5F-A902-10E7AE945E83}" presName="vert1" presStyleCnt="0"/>
      <dgm:spPr/>
    </dgm:pt>
    <dgm:pt modelId="{D1BF9B31-BF82-4283-ABAA-43083B3B19F4}" type="pres">
      <dgm:prSet presAssocID="{843225F8-11F9-42F7-904A-54ECC41A7294}" presName="thickLine" presStyleLbl="alignNode1" presStyleIdx="2" presStyleCnt="3"/>
      <dgm:spPr/>
    </dgm:pt>
    <dgm:pt modelId="{03870012-C48C-44F0-9D16-475A1975CAE8}" type="pres">
      <dgm:prSet presAssocID="{843225F8-11F9-42F7-904A-54ECC41A7294}" presName="horz1" presStyleCnt="0"/>
      <dgm:spPr/>
    </dgm:pt>
    <dgm:pt modelId="{4AFD7099-DC54-4537-9468-312FB0B5ACD2}" type="pres">
      <dgm:prSet presAssocID="{843225F8-11F9-42F7-904A-54ECC41A7294}" presName="tx1" presStyleLbl="revTx" presStyleIdx="2" presStyleCnt="3"/>
      <dgm:spPr/>
    </dgm:pt>
    <dgm:pt modelId="{E020CAC7-22D6-4C06-BCDE-EBE0A410BB48}" type="pres">
      <dgm:prSet presAssocID="{843225F8-11F9-42F7-904A-54ECC41A7294}" presName="vert1" presStyleCnt="0"/>
      <dgm:spPr/>
    </dgm:pt>
  </dgm:ptLst>
  <dgm:cxnLst>
    <dgm:cxn modelId="{9217EC0F-6434-413C-B021-7302419C92DA}" type="presOf" srcId="{843225F8-11F9-42F7-904A-54ECC41A7294}" destId="{4AFD7099-DC54-4537-9468-312FB0B5ACD2}" srcOrd="0" destOrd="0" presId="urn:microsoft.com/office/officeart/2008/layout/LinedList"/>
    <dgm:cxn modelId="{BD27DF32-8E64-4C81-85D5-14B6592F45FC}" srcId="{3DF07812-2031-4AC7-AEAC-D000D6B7A9C8}" destId="{38E8D1E3-6874-4C5F-A902-10E7AE945E83}" srcOrd="1" destOrd="0" parTransId="{074791EC-A84A-4FD5-A040-FEBC7870BC95}" sibTransId="{7C523934-E0F0-4EBB-9E34-586663DC5411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3916C198-D9C5-4433-AEF0-ABF0DAE8C59B}" srcId="{3DF07812-2031-4AC7-AEAC-D000D6B7A9C8}" destId="{843225F8-11F9-42F7-904A-54ECC41A7294}" srcOrd="2" destOrd="0" parTransId="{A2A03924-67AC-418F-8D2C-AEC0CFABF603}" sibTransId="{ABD5F214-B624-4143-B080-FAE593BEC69E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009353DC-8E35-4C27-91A5-DE11D6C2705A}" type="presOf" srcId="{38E8D1E3-6874-4C5F-A902-10E7AE945E83}" destId="{CBF05A59-D4F9-4CEF-A763-77A94DA618B7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C7C99023-5D2B-4558-8158-C257B33D1073}" type="presParOf" srcId="{C675980D-E4C8-47D2-80BB-C7D1203D2A71}" destId="{E0499311-9ADD-4AB5-AC13-C2D89BEB2861}" srcOrd="2" destOrd="0" presId="urn:microsoft.com/office/officeart/2008/layout/LinedList"/>
    <dgm:cxn modelId="{6C2BA050-E200-4370-9EF0-C5FA4EAE4A34}" type="presParOf" srcId="{C675980D-E4C8-47D2-80BB-C7D1203D2A71}" destId="{F0A2AE08-5B4B-49DC-B3B4-6AD5819992B6}" srcOrd="3" destOrd="0" presId="urn:microsoft.com/office/officeart/2008/layout/LinedList"/>
    <dgm:cxn modelId="{C94201D8-D56C-46AB-9687-30359C4335FC}" type="presParOf" srcId="{F0A2AE08-5B4B-49DC-B3B4-6AD5819992B6}" destId="{CBF05A59-D4F9-4CEF-A763-77A94DA618B7}" srcOrd="0" destOrd="0" presId="urn:microsoft.com/office/officeart/2008/layout/LinedList"/>
    <dgm:cxn modelId="{9A0953AA-02CE-47CE-AD5D-02F511DE80D7}" type="presParOf" srcId="{F0A2AE08-5B4B-49DC-B3B4-6AD5819992B6}" destId="{98F77B07-0303-47F2-A10D-9B250D35D749}" srcOrd="1" destOrd="0" presId="urn:microsoft.com/office/officeart/2008/layout/LinedList"/>
    <dgm:cxn modelId="{12A30C5B-8AA8-4A2B-AD56-663198D88ED2}" type="presParOf" srcId="{C675980D-E4C8-47D2-80BB-C7D1203D2A71}" destId="{D1BF9B31-BF82-4283-ABAA-43083B3B19F4}" srcOrd="4" destOrd="0" presId="urn:microsoft.com/office/officeart/2008/layout/LinedList"/>
    <dgm:cxn modelId="{C96B0FE0-D4C8-4A40-A20E-BBB6E238CFBB}" type="presParOf" srcId="{C675980D-E4C8-47D2-80BB-C7D1203D2A71}" destId="{03870012-C48C-44F0-9D16-475A1975CAE8}" srcOrd="5" destOrd="0" presId="urn:microsoft.com/office/officeart/2008/layout/LinedList"/>
    <dgm:cxn modelId="{6D79B379-F212-442A-B0AD-BB8EA3FBB468}" type="presParOf" srcId="{03870012-C48C-44F0-9D16-475A1975CAE8}" destId="{4AFD7099-DC54-4537-9468-312FB0B5ACD2}" srcOrd="0" destOrd="0" presId="urn:microsoft.com/office/officeart/2008/layout/LinedList"/>
    <dgm:cxn modelId="{6481D2B7-CCE9-4C1E-A0B9-CC8CA1E8CD86}" type="presParOf" srcId="{03870012-C48C-44F0-9D16-475A1975CAE8}" destId="{E020CAC7-22D6-4C06-BCDE-EBE0A410BB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FE6DB-C541-456E-A3D8-1A9BA2F0AAF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CCD6A6-DE51-4C83-849E-9CAEB98079A7}">
      <dgm:prSet/>
      <dgm:spPr/>
      <dgm:t>
        <a:bodyPr/>
        <a:lstStyle/>
        <a:p>
          <a:r>
            <a:rPr lang="ru-RU" dirty="0"/>
            <a:t>Неотложные требования повышения эффективности организаций</a:t>
          </a:r>
          <a:endParaRPr lang="en-US" dirty="0"/>
        </a:p>
      </dgm:t>
    </dgm:pt>
    <dgm:pt modelId="{894EC24E-942D-4373-8874-54CEFFB5A765}" type="parTrans" cxnId="{3C31DB4C-C9E6-46A0-B34A-99BA8B019DC0}">
      <dgm:prSet/>
      <dgm:spPr/>
      <dgm:t>
        <a:bodyPr/>
        <a:lstStyle/>
        <a:p>
          <a:endParaRPr lang="en-US"/>
        </a:p>
      </dgm:t>
    </dgm:pt>
    <dgm:pt modelId="{AAD53706-3882-4D6C-86D6-311BC6C7AD7C}" type="sibTrans" cxnId="{3C31DB4C-C9E6-46A0-B34A-99BA8B019DC0}">
      <dgm:prSet/>
      <dgm:spPr/>
      <dgm:t>
        <a:bodyPr/>
        <a:lstStyle/>
        <a:p>
          <a:endParaRPr lang="en-US"/>
        </a:p>
      </dgm:t>
    </dgm:pt>
    <dgm:pt modelId="{BEA9F3D1-8F66-4C88-92B1-E7A23F070D69}">
      <dgm:prSet/>
      <dgm:spPr/>
      <dgm:t>
        <a:bodyPr/>
        <a:lstStyle/>
        <a:p>
          <a:r>
            <a:rPr lang="ru-RU" dirty="0"/>
            <a:t>Усиление подотчетности управляющих за достигнутые результаты, увязанные с реформами в государственном секторе</a:t>
          </a:r>
          <a:endParaRPr lang="en-US" dirty="0"/>
        </a:p>
      </dgm:t>
    </dgm:pt>
    <dgm:pt modelId="{42F8D349-7329-40C1-B1C1-6705A4BF90A8}" type="parTrans" cxnId="{16E9D659-4857-4A65-ADA4-D4A3FCA19A50}">
      <dgm:prSet/>
      <dgm:spPr/>
      <dgm:t>
        <a:bodyPr/>
        <a:lstStyle/>
        <a:p>
          <a:endParaRPr lang="en-US"/>
        </a:p>
      </dgm:t>
    </dgm:pt>
    <dgm:pt modelId="{55E661BA-B797-46A0-BD6E-A13D68A9938C}" type="sibTrans" cxnId="{16E9D659-4857-4A65-ADA4-D4A3FCA19A50}">
      <dgm:prSet/>
      <dgm:spPr/>
      <dgm:t>
        <a:bodyPr/>
        <a:lstStyle/>
        <a:p>
          <a:endParaRPr lang="en-US"/>
        </a:p>
      </dgm:t>
    </dgm:pt>
    <dgm:pt modelId="{C4FEF654-8B9B-4B48-9B8E-74874DB7C2E4}">
      <dgm:prSet/>
      <dgm:spPr/>
      <dgm:t>
        <a:bodyPr/>
        <a:lstStyle/>
        <a:p>
          <a:r>
            <a:rPr lang="ru-RU" dirty="0"/>
            <a:t>Программное бюджетирование/БОР</a:t>
          </a:r>
          <a:endParaRPr lang="en-US" dirty="0"/>
        </a:p>
      </dgm:t>
    </dgm:pt>
    <dgm:pt modelId="{681FA7C8-89C2-4665-8487-F3B9830E8E72}" type="parTrans" cxnId="{9DC78459-C0AE-4D29-A912-85491C81A2EE}">
      <dgm:prSet/>
      <dgm:spPr/>
      <dgm:t>
        <a:bodyPr/>
        <a:lstStyle/>
        <a:p>
          <a:endParaRPr lang="en-US"/>
        </a:p>
      </dgm:t>
    </dgm:pt>
    <dgm:pt modelId="{8C10B5BC-C9E6-4618-9CA7-FFDD58CDB4F5}" type="sibTrans" cxnId="{9DC78459-C0AE-4D29-A912-85491C81A2EE}">
      <dgm:prSet/>
      <dgm:spPr/>
      <dgm:t>
        <a:bodyPr/>
        <a:lstStyle/>
        <a:p>
          <a:endParaRPr lang="en-US"/>
        </a:p>
      </dgm:t>
    </dgm:pt>
    <dgm:pt modelId="{7760611A-7A4F-429E-B00C-5516415F6531}">
      <dgm:prSet/>
      <dgm:spPr/>
      <dgm:t>
        <a:bodyPr/>
        <a:lstStyle/>
        <a:p>
          <a:r>
            <a:rPr lang="ru-RU" dirty="0"/>
            <a:t>Сложность бюджетирования и бухгалтерского учета на основе начислений</a:t>
          </a:r>
          <a:endParaRPr lang="en-US" dirty="0"/>
        </a:p>
      </dgm:t>
    </dgm:pt>
    <dgm:pt modelId="{2F4E0ECE-F601-4CE6-92E6-5DA02FEA375D}" type="parTrans" cxnId="{CE494A73-2827-4B11-A197-7665AD2DD007}">
      <dgm:prSet/>
      <dgm:spPr/>
      <dgm:t>
        <a:bodyPr/>
        <a:lstStyle/>
        <a:p>
          <a:endParaRPr lang="en-US"/>
        </a:p>
      </dgm:t>
    </dgm:pt>
    <dgm:pt modelId="{FA2F406D-F1E4-4673-A4ED-0C2BD02018AC}" type="sibTrans" cxnId="{CE494A73-2827-4B11-A197-7665AD2DD007}">
      <dgm:prSet/>
      <dgm:spPr/>
      <dgm:t>
        <a:bodyPr/>
        <a:lstStyle/>
        <a:p>
          <a:endParaRPr lang="en-US"/>
        </a:p>
      </dgm:t>
    </dgm:pt>
    <dgm:pt modelId="{97259BF4-4047-4F80-A775-B9924B53FA9E}">
      <dgm:prSet/>
      <dgm:spPr/>
      <dgm:t>
        <a:bodyPr/>
        <a:lstStyle/>
        <a:p>
          <a:r>
            <a:rPr lang="ru-RU" dirty="0"/>
            <a:t>Чрезмерный контроль наряду с дублированием функций и отсутствием видимых улучшений</a:t>
          </a:r>
          <a:endParaRPr lang="en-US" dirty="0"/>
        </a:p>
      </dgm:t>
    </dgm:pt>
    <dgm:pt modelId="{05D7C639-293B-4202-9839-88C6364678E4}" type="parTrans" cxnId="{92A07C5D-D1FA-4CD2-8655-1F0F594547D6}">
      <dgm:prSet/>
      <dgm:spPr/>
      <dgm:t>
        <a:bodyPr/>
        <a:lstStyle/>
        <a:p>
          <a:endParaRPr lang="en-US"/>
        </a:p>
      </dgm:t>
    </dgm:pt>
    <dgm:pt modelId="{D7A9F830-3EFF-4542-A5FF-C29DDC85CA7F}" type="sibTrans" cxnId="{92A07C5D-D1FA-4CD2-8655-1F0F594547D6}">
      <dgm:prSet/>
      <dgm:spPr/>
      <dgm:t>
        <a:bodyPr/>
        <a:lstStyle/>
        <a:p>
          <a:endParaRPr lang="en-US"/>
        </a:p>
      </dgm:t>
    </dgm:pt>
    <dgm:pt modelId="{FD040D80-D0E0-4896-B63B-D5F0B99B0CF1}">
      <dgm:prSet/>
      <dgm:spPr/>
      <dgm:t>
        <a:bodyPr/>
        <a:lstStyle/>
        <a:p>
          <a:r>
            <a:rPr lang="ru-RU" dirty="0"/>
            <a:t>Сопоставимые страны внедряют международные стандарты и передовую практику – все труднее оставаться в стороне</a:t>
          </a:r>
          <a:endParaRPr lang="en-US" dirty="0"/>
        </a:p>
      </dgm:t>
    </dgm:pt>
    <dgm:pt modelId="{8AE49F95-2E27-45DA-8107-0F13331A35BD}" type="parTrans" cxnId="{389099AC-12C2-4EDA-8E62-6389E0443421}">
      <dgm:prSet/>
      <dgm:spPr/>
      <dgm:t>
        <a:bodyPr/>
        <a:lstStyle/>
        <a:p>
          <a:endParaRPr lang="en-US"/>
        </a:p>
      </dgm:t>
    </dgm:pt>
    <dgm:pt modelId="{EEF23C2F-DA64-4BE9-8890-D943D2747681}" type="sibTrans" cxnId="{389099AC-12C2-4EDA-8E62-6389E0443421}">
      <dgm:prSet/>
      <dgm:spPr/>
      <dgm:t>
        <a:bodyPr/>
        <a:lstStyle/>
        <a:p>
          <a:endParaRPr lang="en-US"/>
        </a:p>
      </dgm:t>
    </dgm:pt>
    <dgm:pt modelId="{EFB5AA5F-28C5-4788-94F6-AEEBDFEFB0DF}">
      <dgm:prSet/>
      <dgm:spPr/>
      <dgm:t>
        <a:bodyPr/>
        <a:lstStyle/>
        <a:p>
          <a:r>
            <a:rPr lang="ru-RU" dirty="0"/>
            <a:t>Вступление в ЕС или получение помощи на цели развития (Всемирный банк, Африканский банк развития)</a:t>
          </a:r>
          <a:endParaRPr lang="en-US" dirty="0"/>
        </a:p>
      </dgm:t>
    </dgm:pt>
    <dgm:pt modelId="{3141048B-A073-4E7E-B671-DC4D4910DB32}" type="parTrans" cxnId="{1D1496D9-9F2D-40E9-BD65-6547B71C096F}">
      <dgm:prSet/>
      <dgm:spPr/>
      <dgm:t>
        <a:bodyPr/>
        <a:lstStyle/>
        <a:p>
          <a:endParaRPr lang="en-US"/>
        </a:p>
      </dgm:t>
    </dgm:pt>
    <dgm:pt modelId="{0CE8EDB3-4109-421A-9AF2-446EE9FC466B}" type="sibTrans" cxnId="{1D1496D9-9F2D-40E9-BD65-6547B71C096F}">
      <dgm:prSet/>
      <dgm:spPr/>
      <dgm:t>
        <a:bodyPr/>
        <a:lstStyle/>
        <a:p>
          <a:endParaRPr lang="en-US"/>
        </a:p>
      </dgm:t>
    </dgm:pt>
    <dgm:pt modelId="{EB426763-F5B0-4A36-A13C-D27E868CFAF9}">
      <dgm:prSet/>
      <dgm:spPr/>
      <dgm:t>
        <a:bodyPr/>
        <a:lstStyle/>
        <a:p>
          <a:r>
            <a:rPr lang="ru-RU" dirty="0"/>
            <a:t>Прозрачность бюджета и вовлечение граждан</a:t>
          </a:r>
          <a:endParaRPr lang="en-US" dirty="0"/>
        </a:p>
      </dgm:t>
    </dgm:pt>
    <dgm:pt modelId="{DC02C5D1-9895-4320-A9B9-F62C52030DEB}" type="parTrans" cxnId="{5ECE14B5-FC2C-46C3-B038-B21820859723}">
      <dgm:prSet/>
      <dgm:spPr/>
      <dgm:t>
        <a:bodyPr/>
        <a:lstStyle/>
        <a:p>
          <a:endParaRPr lang="en-US"/>
        </a:p>
      </dgm:t>
    </dgm:pt>
    <dgm:pt modelId="{AF9310C1-78B2-4666-ACCB-BB1D2AB18F98}" type="sibTrans" cxnId="{5ECE14B5-FC2C-46C3-B038-B21820859723}">
      <dgm:prSet/>
      <dgm:spPr/>
      <dgm:t>
        <a:bodyPr/>
        <a:lstStyle/>
        <a:p>
          <a:endParaRPr lang="en-US"/>
        </a:p>
      </dgm:t>
    </dgm:pt>
    <dgm:pt modelId="{D78924A8-81A9-4AB6-8372-0C53CB02D937}" type="pres">
      <dgm:prSet presAssocID="{B40FE6DB-C541-456E-A3D8-1A9BA2F0AAFB}" presName="linear" presStyleCnt="0">
        <dgm:presLayoutVars>
          <dgm:animLvl val="lvl"/>
          <dgm:resizeHandles val="exact"/>
        </dgm:presLayoutVars>
      </dgm:prSet>
      <dgm:spPr/>
    </dgm:pt>
    <dgm:pt modelId="{7A142AE1-4156-4917-AD53-B994B12AE77A}" type="pres">
      <dgm:prSet presAssocID="{0ACCD6A6-DE51-4C83-849E-9CAEB98079A7}" presName="parentText" presStyleLbl="node1" presStyleIdx="0" presStyleCnt="5" custLinFactNeighborY="97273">
        <dgm:presLayoutVars>
          <dgm:chMax val="0"/>
          <dgm:bulletEnabled val="1"/>
        </dgm:presLayoutVars>
      </dgm:prSet>
      <dgm:spPr/>
    </dgm:pt>
    <dgm:pt modelId="{493AC37B-69EE-43DD-A06C-FFAEB149ACDD}" type="pres">
      <dgm:prSet presAssocID="{AAD53706-3882-4D6C-86D6-311BC6C7AD7C}" presName="spacer" presStyleCnt="0"/>
      <dgm:spPr/>
    </dgm:pt>
    <dgm:pt modelId="{9F9E8F7B-1D00-45C3-A0BB-4552C2DA278E}" type="pres">
      <dgm:prSet presAssocID="{BEA9F3D1-8F66-4C88-92B1-E7A23F070D69}" presName="parentText" presStyleLbl="node1" presStyleIdx="1" presStyleCnt="5" custLinFactNeighborX="-358" custLinFactNeighborY="-2860">
        <dgm:presLayoutVars>
          <dgm:chMax val="0"/>
          <dgm:bulletEnabled val="1"/>
        </dgm:presLayoutVars>
      </dgm:prSet>
      <dgm:spPr/>
    </dgm:pt>
    <dgm:pt modelId="{9DF794EB-121B-42CE-8ADA-83D565CDD209}" type="pres">
      <dgm:prSet presAssocID="{BEA9F3D1-8F66-4C88-92B1-E7A23F070D69}" presName="childText" presStyleLbl="revTx" presStyleIdx="0" presStyleCnt="1">
        <dgm:presLayoutVars>
          <dgm:bulletEnabled val="1"/>
        </dgm:presLayoutVars>
      </dgm:prSet>
      <dgm:spPr/>
    </dgm:pt>
    <dgm:pt modelId="{E723E9D7-F101-48F6-AFF3-F7B8F6C75CB9}" type="pres">
      <dgm:prSet presAssocID="{97259BF4-4047-4F80-A775-B9924B53FA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F80A12A-E45E-4AFD-BD85-0250846B381F}" type="pres">
      <dgm:prSet presAssocID="{D7A9F830-3EFF-4542-A5FF-C29DDC85CA7F}" presName="spacer" presStyleCnt="0"/>
      <dgm:spPr/>
    </dgm:pt>
    <dgm:pt modelId="{ADBCCE72-DE98-4714-9DCA-EA0371E77F3D}" type="pres">
      <dgm:prSet presAssocID="{FD040D80-D0E0-4896-B63B-D5F0B99B0C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0E4DC2-6188-4037-AC34-655D35FB78D6}" type="pres">
      <dgm:prSet presAssocID="{EEF23C2F-DA64-4BE9-8890-D943D2747681}" presName="spacer" presStyleCnt="0"/>
      <dgm:spPr/>
    </dgm:pt>
    <dgm:pt modelId="{9940A358-18FF-4B6D-9CD8-ECDD7B24DB66}" type="pres">
      <dgm:prSet presAssocID="{EFB5AA5F-28C5-4788-94F6-AEEBDFEFB0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37FF2C-1DAF-43DC-9336-207A58E78C4E}" type="presOf" srcId="{B40FE6DB-C541-456E-A3D8-1A9BA2F0AAFB}" destId="{D78924A8-81A9-4AB6-8372-0C53CB02D937}" srcOrd="0" destOrd="0" presId="urn:microsoft.com/office/officeart/2005/8/layout/vList2"/>
    <dgm:cxn modelId="{92A07C5D-D1FA-4CD2-8655-1F0F594547D6}" srcId="{B40FE6DB-C541-456E-A3D8-1A9BA2F0AAFB}" destId="{97259BF4-4047-4F80-A775-B9924B53FA9E}" srcOrd="2" destOrd="0" parTransId="{05D7C639-293B-4202-9839-88C6364678E4}" sibTransId="{D7A9F830-3EFF-4542-A5FF-C29DDC85CA7F}"/>
    <dgm:cxn modelId="{3C31DB4C-C9E6-46A0-B34A-99BA8B019DC0}" srcId="{B40FE6DB-C541-456E-A3D8-1A9BA2F0AAFB}" destId="{0ACCD6A6-DE51-4C83-849E-9CAEB98079A7}" srcOrd="0" destOrd="0" parTransId="{894EC24E-942D-4373-8874-54CEFFB5A765}" sibTransId="{AAD53706-3882-4D6C-86D6-311BC6C7AD7C}"/>
    <dgm:cxn modelId="{CE494A73-2827-4B11-A197-7665AD2DD007}" srcId="{BEA9F3D1-8F66-4C88-92B1-E7A23F070D69}" destId="{7760611A-7A4F-429E-B00C-5516415F6531}" srcOrd="1" destOrd="0" parTransId="{2F4E0ECE-F601-4CE6-92E6-5DA02FEA375D}" sibTransId="{FA2F406D-F1E4-4673-A4ED-0C2BD02018AC}"/>
    <dgm:cxn modelId="{9DC78459-C0AE-4D29-A912-85491C81A2EE}" srcId="{BEA9F3D1-8F66-4C88-92B1-E7A23F070D69}" destId="{C4FEF654-8B9B-4B48-9B8E-74874DB7C2E4}" srcOrd="0" destOrd="0" parTransId="{681FA7C8-89C2-4665-8487-F3B9830E8E72}" sibTransId="{8C10B5BC-C9E6-4618-9CA7-FFDD58CDB4F5}"/>
    <dgm:cxn modelId="{16E9D659-4857-4A65-ADA4-D4A3FCA19A50}" srcId="{B40FE6DB-C541-456E-A3D8-1A9BA2F0AAFB}" destId="{BEA9F3D1-8F66-4C88-92B1-E7A23F070D69}" srcOrd="1" destOrd="0" parTransId="{42F8D349-7329-40C1-B1C1-6705A4BF90A8}" sibTransId="{55E661BA-B797-46A0-BD6E-A13D68A9938C}"/>
    <dgm:cxn modelId="{BBB4137A-4241-4123-ABC0-15352F3A7B91}" type="presOf" srcId="{EB426763-F5B0-4A36-A13C-D27E868CFAF9}" destId="{9DF794EB-121B-42CE-8ADA-83D565CDD209}" srcOrd="0" destOrd="2" presId="urn:microsoft.com/office/officeart/2005/8/layout/vList2"/>
    <dgm:cxn modelId="{1203F098-8566-4F70-8FEA-646934B4F666}" type="presOf" srcId="{0ACCD6A6-DE51-4C83-849E-9CAEB98079A7}" destId="{7A142AE1-4156-4917-AD53-B994B12AE77A}" srcOrd="0" destOrd="0" presId="urn:microsoft.com/office/officeart/2005/8/layout/vList2"/>
    <dgm:cxn modelId="{DB6439A5-205B-4EC7-9085-C3654B2F7A79}" type="presOf" srcId="{7760611A-7A4F-429E-B00C-5516415F6531}" destId="{9DF794EB-121B-42CE-8ADA-83D565CDD209}" srcOrd="0" destOrd="1" presId="urn:microsoft.com/office/officeart/2005/8/layout/vList2"/>
    <dgm:cxn modelId="{389099AC-12C2-4EDA-8E62-6389E0443421}" srcId="{B40FE6DB-C541-456E-A3D8-1A9BA2F0AAFB}" destId="{FD040D80-D0E0-4896-B63B-D5F0B99B0CF1}" srcOrd="3" destOrd="0" parTransId="{8AE49F95-2E27-45DA-8107-0F13331A35BD}" sibTransId="{EEF23C2F-DA64-4BE9-8890-D943D2747681}"/>
    <dgm:cxn modelId="{5ECE14B5-FC2C-46C3-B038-B21820859723}" srcId="{BEA9F3D1-8F66-4C88-92B1-E7A23F070D69}" destId="{EB426763-F5B0-4A36-A13C-D27E868CFAF9}" srcOrd="2" destOrd="0" parTransId="{DC02C5D1-9895-4320-A9B9-F62C52030DEB}" sibTransId="{AF9310C1-78B2-4666-ACCB-BB1D2AB18F98}"/>
    <dgm:cxn modelId="{BC8A34B7-4EDB-4296-952D-791EA99FAA05}" type="presOf" srcId="{FD040D80-D0E0-4896-B63B-D5F0B99B0CF1}" destId="{ADBCCE72-DE98-4714-9DCA-EA0371E77F3D}" srcOrd="0" destOrd="0" presId="urn:microsoft.com/office/officeart/2005/8/layout/vList2"/>
    <dgm:cxn modelId="{BC8A3DC4-D4A1-4E3E-82AA-0BF23FB75711}" type="presOf" srcId="{97259BF4-4047-4F80-A775-B9924B53FA9E}" destId="{E723E9D7-F101-48F6-AFF3-F7B8F6C75CB9}" srcOrd="0" destOrd="0" presId="urn:microsoft.com/office/officeart/2005/8/layout/vList2"/>
    <dgm:cxn modelId="{92BA16C9-D7D8-44B1-BCC6-D5D5908E875E}" type="presOf" srcId="{C4FEF654-8B9B-4B48-9B8E-74874DB7C2E4}" destId="{9DF794EB-121B-42CE-8ADA-83D565CDD209}" srcOrd="0" destOrd="0" presId="urn:microsoft.com/office/officeart/2005/8/layout/vList2"/>
    <dgm:cxn modelId="{5B10AACB-10A7-4AD1-8B5D-527D5D43AE74}" type="presOf" srcId="{BEA9F3D1-8F66-4C88-92B1-E7A23F070D69}" destId="{9F9E8F7B-1D00-45C3-A0BB-4552C2DA278E}" srcOrd="0" destOrd="0" presId="urn:microsoft.com/office/officeart/2005/8/layout/vList2"/>
    <dgm:cxn modelId="{37E5FED2-CCE9-42DF-AB70-0641455DB84E}" type="presOf" srcId="{EFB5AA5F-28C5-4788-94F6-AEEBDFEFB0DF}" destId="{9940A358-18FF-4B6D-9CD8-ECDD7B24DB66}" srcOrd="0" destOrd="0" presId="urn:microsoft.com/office/officeart/2005/8/layout/vList2"/>
    <dgm:cxn modelId="{1D1496D9-9F2D-40E9-BD65-6547B71C096F}" srcId="{B40FE6DB-C541-456E-A3D8-1A9BA2F0AAFB}" destId="{EFB5AA5F-28C5-4788-94F6-AEEBDFEFB0DF}" srcOrd="4" destOrd="0" parTransId="{3141048B-A073-4E7E-B671-DC4D4910DB32}" sibTransId="{0CE8EDB3-4109-421A-9AF2-446EE9FC466B}"/>
    <dgm:cxn modelId="{FFE180F9-D145-4DAF-BE63-234BBAC8C8EF}" type="presParOf" srcId="{D78924A8-81A9-4AB6-8372-0C53CB02D937}" destId="{7A142AE1-4156-4917-AD53-B994B12AE77A}" srcOrd="0" destOrd="0" presId="urn:microsoft.com/office/officeart/2005/8/layout/vList2"/>
    <dgm:cxn modelId="{889EA66A-9877-4649-A746-72DF3E35A25C}" type="presParOf" srcId="{D78924A8-81A9-4AB6-8372-0C53CB02D937}" destId="{493AC37B-69EE-43DD-A06C-FFAEB149ACDD}" srcOrd="1" destOrd="0" presId="urn:microsoft.com/office/officeart/2005/8/layout/vList2"/>
    <dgm:cxn modelId="{D81B6A8A-8DF9-4776-A5E6-45B6D1E14A6D}" type="presParOf" srcId="{D78924A8-81A9-4AB6-8372-0C53CB02D937}" destId="{9F9E8F7B-1D00-45C3-A0BB-4552C2DA278E}" srcOrd="2" destOrd="0" presId="urn:microsoft.com/office/officeart/2005/8/layout/vList2"/>
    <dgm:cxn modelId="{C4AC354D-9290-451E-95CE-B5A9285B0C73}" type="presParOf" srcId="{D78924A8-81A9-4AB6-8372-0C53CB02D937}" destId="{9DF794EB-121B-42CE-8ADA-83D565CDD209}" srcOrd="3" destOrd="0" presId="urn:microsoft.com/office/officeart/2005/8/layout/vList2"/>
    <dgm:cxn modelId="{A96463D3-DEF0-4C4C-AAB9-CAF4B0927879}" type="presParOf" srcId="{D78924A8-81A9-4AB6-8372-0C53CB02D937}" destId="{E723E9D7-F101-48F6-AFF3-F7B8F6C75CB9}" srcOrd="4" destOrd="0" presId="urn:microsoft.com/office/officeart/2005/8/layout/vList2"/>
    <dgm:cxn modelId="{06D19A6B-7574-4585-8383-E35C7219C177}" type="presParOf" srcId="{D78924A8-81A9-4AB6-8372-0C53CB02D937}" destId="{9F80A12A-E45E-4AFD-BD85-0250846B381F}" srcOrd="5" destOrd="0" presId="urn:microsoft.com/office/officeart/2005/8/layout/vList2"/>
    <dgm:cxn modelId="{B1468E9E-6ED9-4760-A4A4-738B25712771}" type="presParOf" srcId="{D78924A8-81A9-4AB6-8372-0C53CB02D937}" destId="{ADBCCE72-DE98-4714-9DCA-EA0371E77F3D}" srcOrd="6" destOrd="0" presId="urn:microsoft.com/office/officeart/2005/8/layout/vList2"/>
    <dgm:cxn modelId="{494EE329-1F2C-4F39-8989-4065A7573371}" type="presParOf" srcId="{D78924A8-81A9-4AB6-8372-0C53CB02D937}" destId="{380E4DC2-6188-4037-AC34-655D35FB78D6}" srcOrd="7" destOrd="0" presId="urn:microsoft.com/office/officeart/2005/8/layout/vList2"/>
    <dgm:cxn modelId="{4CCE64FF-1A5E-4B5A-8E0C-82926C2A3B57}" type="presParOf" srcId="{D78924A8-81A9-4AB6-8372-0C53CB02D937}" destId="{9940A358-18FF-4B6D-9CD8-ECDD7B24DB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1600" dirty="0">
              <a:latin typeface="+mn-lt"/>
            </a:rPr>
            <a:t>Для перехода от учета исходных ресурсов к учету результатов государственным ведомствам потребуется предоставлять более детальную </a:t>
          </a:r>
          <a:r>
            <a:rPr lang="ru-RU" sz="1600" b="1" dirty="0">
              <a:latin typeface="+mn-lt"/>
            </a:rPr>
            <a:t>информацию об эффективности и затратах.</a:t>
          </a:r>
          <a:r>
            <a:rPr lang="ru-RU" sz="1600" dirty="0">
              <a:latin typeface="+mn-lt"/>
            </a:rPr>
            <a:t> Это будет чрезвычайно полезно для службы внутреннего аудита при проведении </a:t>
          </a:r>
          <a:r>
            <a:rPr lang="ru-RU" sz="1600" b="1" dirty="0">
              <a:latin typeface="+mn-lt"/>
            </a:rPr>
            <a:t>аудита эффективности</a:t>
          </a:r>
          <a:r>
            <a:rPr lang="nl-BE" sz="1600" b="1" dirty="0">
              <a:latin typeface="+mn-lt"/>
            </a:rPr>
            <a:t>.</a:t>
          </a:r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 custT="1"/>
      <dgm:spPr/>
      <dgm:t>
        <a:bodyPr/>
        <a:lstStyle/>
        <a:p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Для внедрения БОР необходимо наличие твердых систем </a:t>
          </a: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подотчетности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и </a:t>
          </a: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управления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– ключевых критериев эффективности внутреннего аудита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.</a:t>
          </a:r>
          <a:br>
            <a:rPr lang="en-US" sz="1600" kern="1200" dirty="0">
              <a:latin typeface="+mn-lt"/>
            </a:rPr>
          </a:br>
          <a:endParaRPr lang="en-US" sz="1600" kern="1200" dirty="0">
            <a:latin typeface="+mn-lt"/>
          </a:endParaRPr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9F629938-12BA-DF4B-8004-C052418BEDD2}">
      <dgm:prSet custT="1"/>
      <dgm:spPr/>
      <dgm:t>
        <a:bodyPr/>
        <a:lstStyle/>
        <a:p>
          <a:r>
            <a:rPr lang="ru-RU" sz="1600" b="1" dirty="0">
              <a:latin typeface="+mn-lt"/>
            </a:rPr>
            <a:t>Руководство </a:t>
          </a:r>
          <a:r>
            <a:rPr lang="ru-RU" sz="1600" dirty="0">
              <a:latin typeface="+mn-lt"/>
            </a:rPr>
            <a:t>имеет более серьезные </a:t>
          </a:r>
          <a:r>
            <a:rPr lang="ru-RU" sz="1600" b="1" dirty="0">
              <a:latin typeface="+mn-lt"/>
            </a:rPr>
            <a:t>стимулы </a:t>
          </a:r>
          <a:r>
            <a:rPr lang="ru-RU" sz="1600" dirty="0">
              <a:latin typeface="+mn-lt"/>
            </a:rPr>
            <a:t>для поддержки службы внутреннего аудита, осуществляющей функции </a:t>
          </a:r>
          <a:r>
            <a:rPr lang="ru-RU" sz="1600" b="1" dirty="0">
              <a:latin typeface="+mn-lt"/>
            </a:rPr>
            <a:t>аудита эффективности</a:t>
          </a:r>
          <a:r>
            <a:rPr lang="en-US" sz="1600" b="1" dirty="0">
              <a:latin typeface="+mn-lt"/>
            </a:rPr>
            <a:t>.</a:t>
          </a:r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7CEE52D1-8286-47E1-90E3-B12EB5D36501}">
      <dgm:prSet custT="1"/>
      <dgm:spPr/>
      <dgm:t>
        <a:bodyPr/>
        <a:lstStyle/>
        <a:p>
          <a:r>
            <a:rPr lang="ru-RU" sz="1600" dirty="0">
              <a:latin typeface="+mn-lt"/>
            </a:rPr>
            <a:t>Наконец, служба внутреннего аудита может возглавить работу по </a:t>
          </a:r>
          <a:r>
            <a:rPr lang="ru-RU" sz="1600" b="1" dirty="0">
              <a:latin typeface="+mn-lt"/>
            </a:rPr>
            <a:t>разработке КПЭ</a:t>
          </a:r>
          <a:r>
            <a:rPr lang="ru-RU" sz="1600" dirty="0">
              <a:latin typeface="+mn-lt"/>
            </a:rPr>
            <a:t> и </a:t>
          </a:r>
          <a:r>
            <a:rPr lang="ru-RU" sz="1600" b="1" dirty="0">
              <a:latin typeface="+mn-lt"/>
            </a:rPr>
            <a:t>информации о затратах</a:t>
          </a:r>
          <a:r>
            <a:rPr lang="ru-RU" sz="1600" dirty="0">
              <a:latin typeface="+mn-lt"/>
            </a:rPr>
            <a:t> для оказания собственных услуг организации – стимул для развития БОР в целом</a:t>
          </a:r>
          <a:r>
            <a:rPr lang="en-US" sz="1600" dirty="0">
              <a:latin typeface="+mn-lt"/>
            </a:rPr>
            <a:t>.</a:t>
          </a:r>
        </a:p>
      </dgm:t>
    </dgm:pt>
    <dgm:pt modelId="{99252F23-40A9-4B64-A657-F42518D1FB48}" type="parTrans" cxnId="{32554F71-44D1-4439-B01B-6B471C55C3AC}">
      <dgm:prSet/>
      <dgm:spPr/>
      <dgm:t>
        <a:bodyPr/>
        <a:lstStyle/>
        <a:p>
          <a:endParaRPr lang="en-US"/>
        </a:p>
      </dgm:t>
    </dgm:pt>
    <dgm:pt modelId="{9E459EB7-3F5B-40C7-BE62-96CA2B742EA8}" type="sibTrans" cxnId="{32554F71-44D1-4439-B01B-6B471C55C3AC}">
      <dgm:prSet/>
      <dgm:spPr/>
      <dgm:t>
        <a:bodyPr/>
        <a:lstStyle/>
        <a:p>
          <a:endParaRPr lang="en-US"/>
        </a:p>
      </dgm:t>
    </dgm:pt>
    <dgm:pt modelId="{F4B0A98D-040F-40A7-A41B-7FA5A6CA79F4}">
      <dgm:prSet custT="1"/>
      <dgm:spPr/>
      <dgm:t>
        <a:bodyPr/>
        <a:lstStyle/>
        <a:p>
          <a:r>
            <a:rPr lang="ru-RU" sz="1600" b="1" dirty="0">
              <a:latin typeface="+mn-lt"/>
            </a:rPr>
            <a:t>Служба внутреннего аудита</a:t>
          </a:r>
          <a:r>
            <a:rPr lang="ru-RU" sz="1600" b="0" dirty="0">
              <a:latin typeface="+mn-lt"/>
            </a:rPr>
            <a:t> выполняет функции </a:t>
          </a:r>
          <a:r>
            <a:rPr lang="ru-RU" sz="1600" b="1" dirty="0">
              <a:latin typeface="+mn-lt"/>
            </a:rPr>
            <a:t>обеспечения достоверности отчетности и консультирования</a:t>
          </a:r>
          <a:r>
            <a:rPr lang="ru-RU" sz="1600" b="0" dirty="0">
              <a:latin typeface="+mn-lt"/>
            </a:rPr>
            <a:t> на этапе </a:t>
          </a:r>
          <a:r>
            <a:rPr lang="ru-RU" sz="1600" b="1" dirty="0">
              <a:latin typeface="+mn-lt"/>
            </a:rPr>
            <a:t>разработки</a:t>
          </a:r>
          <a:r>
            <a:rPr lang="ru-RU" sz="1600" b="0" dirty="0">
              <a:latin typeface="+mn-lt"/>
            </a:rPr>
            <a:t>, </a:t>
          </a:r>
          <a:r>
            <a:rPr lang="ru-RU" sz="1600" b="1" dirty="0">
              <a:latin typeface="+mn-lt"/>
            </a:rPr>
            <a:t>пилотной апробации</a:t>
          </a:r>
          <a:r>
            <a:rPr lang="ru-RU" sz="1600" b="0" dirty="0">
              <a:latin typeface="+mn-lt"/>
            </a:rPr>
            <a:t> и </a:t>
          </a:r>
          <a:r>
            <a:rPr lang="ru-RU" sz="1600" b="1" dirty="0">
              <a:latin typeface="+mn-lt"/>
            </a:rPr>
            <a:t>внедрения </a:t>
          </a:r>
          <a:r>
            <a:rPr lang="ru-RU" sz="1600" b="0" dirty="0">
              <a:latin typeface="+mn-lt"/>
            </a:rPr>
            <a:t>системы БОР</a:t>
          </a:r>
          <a:r>
            <a:rPr lang="en-US" sz="1600" b="0" dirty="0">
              <a:latin typeface="+mn-lt"/>
            </a:rPr>
            <a:t>.</a:t>
          </a:r>
        </a:p>
      </dgm:t>
    </dgm:pt>
    <dgm:pt modelId="{9D235FFC-AB2E-4A58-9FBF-739D543F642A}" type="parTrans" cxnId="{BB4C2A09-8373-42EB-92FD-E8C396C8CADB}">
      <dgm:prSet/>
      <dgm:spPr/>
      <dgm:t>
        <a:bodyPr/>
        <a:lstStyle/>
        <a:p>
          <a:endParaRPr lang="en-US"/>
        </a:p>
      </dgm:t>
    </dgm:pt>
    <dgm:pt modelId="{CFFBB78C-0172-4811-B3D8-7D740E6F9798}" type="sibTrans" cxnId="{BB4C2A09-8373-42EB-92FD-E8C396C8CADB}">
      <dgm:prSet/>
      <dgm:spPr/>
      <dgm:t>
        <a:bodyPr/>
        <a:lstStyle/>
        <a:p>
          <a:endParaRPr lang="en-US"/>
        </a:p>
      </dgm:t>
    </dgm:pt>
    <dgm:pt modelId="{76D5C876-74C1-4B08-BB1C-020BFD8B01DA}">
      <dgm:prSet custT="1"/>
      <dgm:spPr/>
      <dgm:t>
        <a:bodyPr/>
        <a:lstStyle/>
        <a:p>
          <a:r>
            <a:rPr lang="ru-RU" sz="1600" dirty="0">
              <a:latin typeface="+mn-lt"/>
            </a:rPr>
            <a:t>Служба внутреннего аудита проводит консультации по внедрению БОР на основе имеющихся знаний о качестве и эффективности базовых систем </a:t>
          </a:r>
          <a:r>
            <a:rPr lang="ru-RU" sz="1600" b="1" dirty="0">
              <a:latin typeface="+mn-lt"/>
            </a:rPr>
            <a:t>бюджетирования и бухгалтерского учета</a:t>
          </a:r>
          <a:endParaRPr lang="en-US" sz="1600" b="1" dirty="0">
            <a:latin typeface="+mn-lt"/>
          </a:endParaRPr>
        </a:p>
      </dgm:t>
    </dgm:pt>
    <dgm:pt modelId="{5D4B0195-4A62-4C58-AFB0-11C2F7F89027}" type="parTrans" cxnId="{5142DB7A-FEE9-450A-8007-F686C1ACCE7C}">
      <dgm:prSet/>
      <dgm:spPr/>
      <dgm:t>
        <a:bodyPr/>
        <a:lstStyle/>
        <a:p>
          <a:endParaRPr lang="en-US"/>
        </a:p>
      </dgm:t>
    </dgm:pt>
    <dgm:pt modelId="{B33660D4-ADAD-47E9-9139-B3B7AEB16F1A}" type="sibTrans" cxnId="{5142DB7A-FEE9-450A-8007-F686C1ACCE7C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ScaleY="111084"/>
      <dgm:spPr/>
    </dgm:pt>
    <dgm:pt modelId="{E2811964-4E3E-471D-A989-6D3EF80523EB}" type="pres">
      <dgm:prSet presAssocID="{70EAB0CD-8DE4-43F5-820F-3B9FFEDBDD85}" presName="vert1" presStyleCnt="0"/>
      <dgm:spPr/>
    </dgm:pt>
    <dgm:pt modelId="{EF0C55C3-09E5-B342-95F0-7CE1E51D32AC}" type="pres">
      <dgm:prSet presAssocID="{2954816C-A6DA-8A43-8591-C31FDA06214F}" presName="thickLine" presStyleLbl="alignNode1" presStyleIdx="1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1" presStyleCnt="6" custScaleY="106911"/>
      <dgm:spPr/>
    </dgm:pt>
    <dgm:pt modelId="{054A01E9-E2FB-6740-95EC-1380D696EAD4}" type="pres">
      <dgm:prSet presAssocID="{2954816C-A6DA-8A43-8591-C31FDA06214F}" presName="vert1" presStyleCnt="0"/>
      <dgm:spPr/>
    </dgm:pt>
    <dgm:pt modelId="{FAEB7E40-DB25-D844-B65C-36D613499AC6}" type="pres">
      <dgm:prSet presAssocID="{9F629938-12BA-DF4B-8004-C052418BEDD2}" presName="thickLine" presStyleLbl="alignNode1" presStyleIdx="2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2" presStyleCnt="6"/>
      <dgm:spPr/>
    </dgm:pt>
    <dgm:pt modelId="{7DD3C0A6-844E-C647-9B14-27E5E6C3EDDA}" type="pres">
      <dgm:prSet presAssocID="{9F629938-12BA-DF4B-8004-C052418BEDD2}" presName="vert1" presStyleCnt="0"/>
      <dgm:spPr/>
    </dgm:pt>
    <dgm:pt modelId="{D04F7DC4-EE32-4796-B4F4-6528A84FF1C4}" type="pres">
      <dgm:prSet presAssocID="{F4B0A98D-040F-40A7-A41B-7FA5A6CA79F4}" presName="thickLine" presStyleLbl="alignNode1" presStyleIdx="3" presStyleCnt="6"/>
      <dgm:spPr/>
    </dgm:pt>
    <dgm:pt modelId="{DB9C3549-58DD-440F-AB16-CE46293ADF14}" type="pres">
      <dgm:prSet presAssocID="{F4B0A98D-040F-40A7-A41B-7FA5A6CA79F4}" presName="horz1" presStyleCnt="0"/>
      <dgm:spPr/>
    </dgm:pt>
    <dgm:pt modelId="{F082FF72-2AAC-4854-822A-92A0D607A9CD}" type="pres">
      <dgm:prSet presAssocID="{F4B0A98D-040F-40A7-A41B-7FA5A6CA79F4}" presName="tx1" presStyleLbl="revTx" presStyleIdx="3" presStyleCnt="6"/>
      <dgm:spPr/>
    </dgm:pt>
    <dgm:pt modelId="{93E64823-D528-40F8-B24B-FF8B08C54D29}" type="pres">
      <dgm:prSet presAssocID="{F4B0A98D-040F-40A7-A41B-7FA5A6CA79F4}" presName="vert1" presStyleCnt="0"/>
      <dgm:spPr/>
    </dgm:pt>
    <dgm:pt modelId="{475869B4-B172-4EA6-94FF-4977353985A5}" type="pres">
      <dgm:prSet presAssocID="{76D5C876-74C1-4B08-BB1C-020BFD8B01DA}" presName="thickLine" presStyleLbl="alignNode1" presStyleIdx="4" presStyleCnt="6" custLinFactNeighborY="6237"/>
      <dgm:spPr/>
    </dgm:pt>
    <dgm:pt modelId="{C6A32E35-7F96-4777-A8F0-8DE7D5E3B4C3}" type="pres">
      <dgm:prSet presAssocID="{76D5C876-74C1-4B08-BB1C-020BFD8B01DA}" presName="horz1" presStyleCnt="0"/>
      <dgm:spPr/>
    </dgm:pt>
    <dgm:pt modelId="{37845A0E-C7E4-4644-A226-25DC1922F294}" type="pres">
      <dgm:prSet presAssocID="{76D5C876-74C1-4B08-BB1C-020BFD8B01DA}" presName="tx1" presStyleLbl="revTx" presStyleIdx="4" presStyleCnt="6" custScaleY="92442"/>
      <dgm:spPr/>
    </dgm:pt>
    <dgm:pt modelId="{EBB5C632-6822-4724-BD1C-FC444ABA5500}" type="pres">
      <dgm:prSet presAssocID="{76D5C876-74C1-4B08-BB1C-020BFD8B01DA}" presName="vert1" presStyleCnt="0"/>
      <dgm:spPr/>
    </dgm:pt>
    <dgm:pt modelId="{F3D917B9-9C6B-4640-B055-FA27AB53A4AE}" type="pres">
      <dgm:prSet presAssocID="{7CEE52D1-8286-47E1-90E3-B12EB5D36501}" presName="thickLine" presStyleLbl="alignNode1" presStyleIdx="5" presStyleCnt="6"/>
      <dgm:spPr/>
    </dgm:pt>
    <dgm:pt modelId="{8A9B077D-B02F-44BB-9580-8800848C48B9}" type="pres">
      <dgm:prSet presAssocID="{7CEE52D1-8286-47E1-90E3-B12EB5D36501}" presName="horz1" presStyleCnt="0"/>
      <dgm:spPr/>
    </dgm:pt>
    <dgm:pt modelId="{F5A91379-B670-4DDC-92DE-6C3F71CCF9DB}" type="pres">
      <dgm:prSet presAssocID="{7CEE52D1-8286-47E1-90E3-B12EB5D36501}" presName="tx1" presStyleLbl="revTx" presStyleIdx="5" presStyleCnt="6"/>
      <dgm:spPr/>
    </dgm:pt>
    <dgm:pt modelId="{C87BB735-902D-45F2-A244-0B99DF4BC91A}" type="pres">
      <dgm:prSet presAssocID="{7CEE52D1-8286-47E1-90E3-B12EB5D36501}" presName="vert1" presStyleCnt="0"/>
      <dgm:spPr/>
    </dgm:pt>
  </dgm:ptLst>
  <dgm:cxnLst>
    <dgm:cxn modelId="{BB4C2A09-8373-42EB-92FD-E8C396C8CADB}" srcId="{3DF07812-2031-4AC7-AEAC-D000D6B7A9C8}" destId="{F4B0A98D-040F-40A7-A41B-7FA5A6CA79F4}" srcOrd="3" destOrd="0" parTransId="{9D235FFC-AB2E-4A58-9FBF-739D543F642A}" sibTransId="{CFFBB78C-0172-4811-B3D8-7D740E6F9798}"/>
    <dgm:cxn modelId="{72BC0D0E-3681-48FD-A420-CB6F4F63BB10}" type="presOf" srcId="{7CEE52D1-8286-47E1-90E3-B12EB5D36501}" destId="{F5A91379-B670-4DDC-92DE-6C3F71CCF9DB}" srcOrd="0" destOrd="0" presId="urn:microsoft.com/office/officeart/2008/layout/LinedList"/>
    <dgm:cxn modelId="{0515B344-5160-E044-A7AF-DD253215324D}" srcId="{3DF07812-2031-4AC7-AEAC-D000D6B7A9C8}" destId="{9F629938-12BA-DF4B-8004-C052418BEDD2}" srcOrd="2" destOrd="0" parTransId="{BA9AF3B1-BAA9-1648-9DFB-7A8FCBBD6FAD}" sibTransId="{9E164DBF-8AFA-2E4A-9FF1-0C03C1965969}"/>
    <dgm:cxn modelId="{914F4F69-EE9A-49C1-9052-2B4F6E78B368}" type="presOf" srcId="{F4B0A98D-040F-40A7-A41B-7FA5A6CA79F4}" destId="{F082FF72-2AAC-4854-822A-92A0D607A9CD}" srcOrd="0" destOrd="0" presId="urn:microsoft.com/office/officeart/2008/layout/LinedList"/>
    <dgm:cxn modelId="{32554F71-44D1-4439-B01B-6B471C55C3AC}" srcId="{3DF07812-2031-4AC7-AEAC-D000D6B7A9C8}" destId="{7CEE52D1-8286-47E1-90E3-B12EB5D36501}" srcOrd="5" destOrd="0" parTransId="{99252F23-40A9-4B64-A657-F42518D1FB48}" sibTransId="{9E459EB7-3F5B-40C7-BE62-96CA2B742EA8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5142DB7A-FEE9-450A-8007-F686C1ACCE7C}" srcId="{3DF07812-2031-4AC7-AEAC-D000D6B7A9C8}" destId="{76D5C876-74C1-4B08-BB1C-020BFD8B01DA}" srcOrd="4" destOrd="0" parTransId="{5D4B0195-4A62-4C58-AFB0-11C2F7F89027}" sibTransId="{B33660D4-ADAD-47E9-9139-B3B7AEB16F1A}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1" destOrd="0" parTransId="{102941FD-0366-A147-B28E-4D1621368088}" sibTransId="{E112B5C2-932B-5647-8B98-C1C5A04FDDA4}"/>
    <dgm:cxn modelId="{5D1F0BAF-62D3-452E-8275-0A180B2D9D8A}" type="presOf" srcId="{76D5C876-74C1-4B08-BB1C-020BFD8B01DA}" destId="{37845A0E-C7E4-4644-A226-25DC1922F294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07543484-DACA-1441-8278-21FD14F2D5DA}" type="presParOf" srcId="{C675980D-E4C8-47D2-80BB-C7D1203D2A71}" destId="{EF0C55C3-09E5-B342-95F0-7CE1E51D32AC}" srcOrd="2" destOrd="0" presId="urn:microsoft.com/office/officeart/2008/layout/LinedList"/>
    <dgm:cxn modelId="{2AC1B118-F2CC-4642-89EA-F6B625CD3FEE}" type="presParOf" srcId="{C675980D-E4C8-47D2-80BB-C7D1203D2A71}" destId="{9E85560A-2536-2949-B8F0-FA08173DAE33}" srcOrd="3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32F27BA6-3871-A44D-8678-1FBD24A019AA}" type="presParOf" srcId="{C675980D-E4C8-47D2-80BB-C7D1203D2A71}" destId="{FAEB7E40-DB25-D844-B65C-36D613499AC6}" srcOrd="4" destOrd="0" presId="urn:microsoft.com/office/officeart/2008/layout/LinedList"/>
    <dgm:cxn modelId="{0D4C5D4D-5FA3-0746-B1B0-27125794939A}" type="presParOf" srcId="{C675980D-E4C8-47D2-80BB-C7D1203D2A71}" destId="{9021241A-E941-3B4C-9114-1D7DFAC25131}" srcOrd="5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  <dgm:cxn modelId="{EAAA62C5-27BC-4D59-B2D7-F883CFE0A499}" type="presParOf" srcId="{C675980D-E4C8-47D2-80BB-C7D1203D2A71}" destId="{D04F7DC4-EE32-4796-B4F4-6528A84FF1C4}" srcOrd="6" destOrd="0" presId="urn:microsoft.com/office/officeart/2008/layout/LinedList"/>
    <dgm:cxn modelId="{3313D4E1-3960-4800-B638-FAC691174586}" type="presParOf" srcId="{C675980D-E4C8-47D2-80BB-C7D1203D2A71}" destId="{DB9C3549-58DD-440F-AB16-CE46293ADF14}" srcOrd="7" destOrd="0" presId="urn:microsoft.com/office/officeart/2008/layout/LinedList"/>
    <dgm:cxn modelId="{7465EAB3-5998-4B6D-935C-C061C9F4ECF8}" type="presParOf" srcId="{DB9C3549-58DD-440F-AB16-CE46293ADF14}" destId="{F082FF72-2AAC-4854-822A-92A0D607A9CD}" srcOrd="0" destOrd="0" presId="urn:microsoft.com/office/officeart/2008/layout/LinedList"/>
    <dgm:cxn modelId="{A8E91126-A4B3-45DA-98E7-027F0DE5E894}" type="presParOf" srcId="{DB9C3549-58DD-440F-AB16-CE46293ADF14}" destId="{93E64823-D528-40F8-B24B-FF8B08C54D29}" srcOrd="1" destOrd="0" presId="urn:microsoft.com/office/officeart/2008/layout/LinedList"/>
    <dgm:cxn modelId="{14546F8D-663A-4BF5-AB8B-E83C86EC1AAF}" type="presParOf" srcId="{C675980D-E4C8-47D2-80BB-C7D1203D2A71}" destId="{475869B4-B172-4EA6-94FF-4977353985A5}" srcOrd="8" destOrd="0" presId="urn:microsoft.com/office/officeart/2008/layout/LinedList"/>
    <dgm:cxn modelId="{7433A53B-F4F0-4A0E-80DA-DD662FCE51A8}" type="presParOf" srcId="{C675980D-E4C8-47D2-80BB-C7D1203D2A71}" destId="{C6A32E35-7F96-4777-A8F0-8DE7D5E3B4C3}" srcOrd="9" destOrd="0" presId="urn:microsoft.com/office/officeart/2008/layout/LinedList"/>
    <dgm:cxn modelId="{DF0CDA8E-FC11-47B6-B4FB-BED75DABFF23}" type="presParOf" srcId="{C6A32E35-7F96-4777-A8F0-8DE7D5E3B4C3}" destId="{37845A0E-C7E4-4644-A226-25DC1922F294}" srcOrd="0" destOrd="0" presId="urn:microsoft.com/office/officeart/2008/layout/LinedList"/>
    <dgm:cxn modelId="{F1B5E1E2-DAF3-47F9-AAB2-9C30F5C67784}" type="presParOf" srcId="{C6A32E35-7F96-4777-A8F0-8DE7D5E3B4C3}" destId="{EBB5C632-6822-4724-BD1C-FC444ABA5500}" srcOrd="1" destOrd="0" presId="urn:microsoft.com/office/officeart/2008/layout/LinedList"/>
    <dgm:cxn modelId="{DB3234F5-BD60-4664-9474-6E87773CA41B}" type="presParOf" srcId="{C675980D-E4C8-47D2-80BB-C7D1203D2A71}" destId="{F3D917B9-9C6B-4640-B055-FA27AB53A4AE}" srcOrd="10" destOrd="0" presId="urn:microsoft.com/office/officeart/2008/layout/LinedList"/>
    <dgm:cxn modelId="{63B683D8-BFD6-4A04-A2D0-071561877D59}" type="presParOf" srcId="{C675980D-E4C8-47D2-80BB-C7D1203D2A71}" destId="{8A9B077D-B02F-44BB-9580-8800848C48B9}" srcOrd="11" destOrd="0" presId="urn:microsoft.com/office/officeart/2008/layout/LinedList"/>
    <dgm:cxn modelId="{BEB601EB-66BB-40E9-9CFC-5FD965B925D4}" type="presParOf" srcId="{8A9B077D-B02F-44BB-9580-8800848C48B9}" destId="{F5A91379-B670-4DDC-92DE-6C3F71CCF9DB}" srcOrd="0" destOrd="0" presId="urn:microsoft.com/office/officeart/2008/layout/LinedList"/>
    <dgm:cxn modelId="{C7C86FA9-FC3C-4459-9B79-5F4C94C82E01}" type="presParOf" srcId="{8A9B077D-B02F-44BB-9580-8800848C48B9}" destId="{C87BB735-902D-45F2-A244-0B99DF4BC9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1800" b="1" dirty="0"/>
            <a:t>Удостоверять точность </a:t>
          </a:r>
          <a:r>
            <a:rPr lang="ru-RU" sz="1800" b="0" dirty="0"/>
            <a:t>наиболее важных</a:t>
          </a:r>
          <a:r>
            <a:rPr lang="ru-RU" sz="1800" b="1" dirty="0"/>
            <a:t> показателей эффективности, </a:t>
          </a:r>
          <a:r>
            <a:rPr lang="ru-RU" sz="1800" b="0" dirty="0"/>
            <a:t>используемых на этапе </a:t>
          </a:r>
          <a:r>
            <a:rPr lang="ru-RU" sz="1800" b="1" dirty="0"/>
            <a:t>разработки бюджета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/>
      <dgm:spPr/>
      <dgm:t>
        <a:bodyPr/>
        <a:lstStyle/>
        <a:p>
          <a:br>
            <a:rPr lang="en-US" dirty="0"/>
          </a:br>
          <a:r>
            <a:rPr lang="ru-RU" dirty="0"/>
            <a:t>Удостоверять </a:t>
          </a:r>
          <a:r>
            <a:rPr lang="ru-RU" b="1" dirty="0"/>
            <a:t>точность данных о затратах </a:t>
          </a:r>
          <a:r>
            <a:rPr lang="ru-RU" dirty="0"/>
            <a:t>на уровне программ</a:t>
          </a:r>
          <a:endParaRPr lang="en-US" dirty="0"/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6E40FCA0-F115-6E4B-BCB0-A50B38CD1407}">
      <dgm:prSet/>
      <dgm:spPr/>
      <dgm:t>
        <a:bodyPr/>
        <a:lstStyle/>
        <a:p>
          <a:r>
            <a:rPr lang="ru-RU" dirty="0"/>
            <a:t>Давать рекомендации о </a:t>
          </a:r>
          <a:r>
            <a:rPr lang="ru-RU" b="1" dirty="0"/>
            <a:t>надежности информационных управленческих систем</a:t>
          </a:r>
          <a:r>
            <a:rPr lang="ru-RU" dirty="0"/>
            <a:t>, используемых для отнесения косвенных общих накладных расходов на прямые мероприятия и проекты</a:t>
          </a:r>
          <a:endParaRPr lang="en-US" dirty="0"/>
        </a:p>
      </dgm:t>
    </dgm:pt>
    <dgm:pt modelId="{059E1BDE-2408-2143-8151-D11D856AC010}" type="parTrans" cxnId="{8021B7DA-805F-8C44-B64A-7824683E4E0C}">
      <dgm:prSet/>
      <dgm:spPr/>
      <dgm:t>
        <a:bodyPr/>
        <a:lstStyle/>
        <a:p>
          <a:endParaRPr lang="en-US"/>
        </a:p>
      </dgm:t>
    </dgm:pt>
    <dgm:pt modelId="{A697B8C9-A88D-E94C-BF64-EC3CC5F5FC08}" type="sibTrans" cxnId="{8021B7DA-805F-8C44-B64A-7824683E4E0C}">
      <dgm:prSet/>
      <dgm:spPr/>
      <dgm:t>
        <a:bodyPr/>
        <a:lstStyle/>
        <a:p>
          <a:endParaRPr lang="en-US"/>
        </a:p>
      </dgm:t>
    </dgm:pt>
    <dgm:pt modelId="{A68FF613-ADF2-AA49-B3C8-8A326AF689A3}">
      <dgm:prSet/>
      <dgm:spPr/>
      <dgm:t>
        <a:bodyPr/>
        <a:lstStyle/>
        <a:p>
          <a:r>
            <a:rPr lang="ru-RU" dirty="0"/>
            <a:t>Подтверждать </a:t>
          </a:r>
          <a:r>
            <a:rPr lang="ru-RU" b="1" dirty="0"/>
            <a:t>достоверность </a:t>
          </a:r>
          <a:r>
            <a:rPr lang="ru-RU" dirty="0"/>
            <a:t>того, насколько </a:t>
          </a:r>
          <a:r>
            <a:rPr lang="ru-RU" b="1" dirty="0"/>
            <a:t>управляющие используют </a:t>
          </a:r>
          <a:r>
            <a:rPr lang="ru-RU" dirty="0"/>
            <a:t>информацию об </a:t>
          </a:r>
          <a:r>
            <a:rPr lang="ru-RU" b="1" dirty="0"/>
            <a:t>эффективности </a:t>
          </a:r>
          <a:r>
            <a:rPr lang="ru-RU" b="0" dirty="0"/>
            <a:t>на этапе</a:t>
          </a:r>
          <a:r>
            <a:rPr lang="ru-RU" b="1" dirty="0"/>
            <a:t> </a:t>
          </a:r>
          <a:r>
            <a:rPr lang="ru-RU" dirty="0"/>
            <a:t>разработки бюджета</a:t>
          </a:r>
          <a:endParaRPr lang="en-US" dirty="0"/>
        </a:p>
      </dgm:t>
    </dgm:pt>
    <dgm:pt modelId="{F25BA268-9EC1-F643-8E8B-D94A6DFA0C20}" type="parTrans" cxnId="{34BEFA04-E6A7-F34C-98C5-860F83AD8971}">
      <dgm:prSet/>
      <dgm:spPr/>
      <dgm:t>
        <a:bodyPr/>
        <a:lstStyle/>
        <a:p>
          <a:endParaRPr lang="en-US"/>
        </a:p>
      </dgm:t>
    </dgm:pt>
    <dgm:pt modelId="{9262945B-4E30-974E-8F07-00914ED12260}" type="sibTrans" cxnId="{34BEFA04-E6A7-F34C-98C5-860F83AD8971}">
      <dgm:prSet/>
      <dgm:spPr/>
      <dgm:t>
        <a:bodyPr/>
        <a:lstStyle/>
        <a:p>
          <a:endParaRPr lang="en-US"/>
        </a:p>
      </dgm:t>
    </dgm:pt>
    <dgm:pt modelId="{389875A7-0253-B047-86B9-76516A7D7E1B}">
      <dgm:prSet/>
      <dgm:spPr/>
      <dgm:t>
        <a:bodyPr/>
        <a:lstStyle/>
        <a:p>
          <a:r>
            <a:rPr lang="ru-RU" dirty="0"/>
            <a:t>Подтверждать </a:t>
          </a:r>
          <a:r>
            <a:rPr lang="ru-RU" b="1" dirty="0"/>
            <a:t>достоверность </a:t>
          </a:r>
          <a:r>
            <a:rPr lang="ru-RU" dirty="0"/>
            <a:t>того, насколько управляющие </a:t>
          </a:r>
          <a:r>
            <a:rPr lang="ru-RU" b="1" dirty="0"/>
            <a:t>свободны в</a:t>
          </a:r>
          <a:r>
            <a:rPr lang="ru-RU" dirty="0"/>
            <a:t> использовании </a:t>
          </a:r>
          <a:r>
            <a:rPr lang="ru-RU" b="1" dirty="0"/>
            <a:t>ресурсов </a:t>
          </a:r>
          <a:r>
            <a:rPr lang="ru-RU" dirty="0"/>
            <a:t>для финансирования расходов</a:t>
          </a:r>
          <a:endParaRPr lang="en-US" dirty="0"/>
        </a:p>
      </dgm:t>
    </dgm:pt>
    <dgm:pt modelId="{05BED30B-1995-EB40-A62A-5A1B1D7F8A87}" type="parTrans" cxnId="{31D85D9C-5AC8-6640-816E-0DF6A268E6DD}">
      <dgm:prSet/>
      <dgm:spPr/>
      <dgm:t>
        <a:bodyPr/>
        <a:lstStyle/>
        <a:p>
          <a:endParaRPr lang="en-US"/>
        </a:p>
      </dgm:t>
    </dgm:pt>
    <dgm:pt modelId="{924CD27B-24C1-CD41-A816-202AB0FB44CD}" type="sibTrans" cxnId="{31D85D9C-5AC8-6640-816E-0DF6A268E6DD}">
      <dgm:prSet/>
      <dgm:spPr/>
      <dgm:t>
        <a:bodyPr/>
        <a:lstStyle/>
        <a:p>
          <a:endParaRPr lang="en-US"/>
        </a:p>
      </dgm:t>
    </dgm:pt>
    <dgm:pt modelId="{9F629938-12BA-DF4B-8004-C052418BEDD2}">
      <dgm:prSet/>
      <dgm:spPr/>
      <dgm:t>
        <a:bodyPr/>
        <a:lstStyle/>
        <a:p>
          <a:r>
            <a:rPr lang="ru-RU" dirty="0"/>
            <a:t>Проводить </a:t>
          </a:r>
          <a:r>
            <a:rPr lang="ru-RU" b="1" dirty="0"/>
            <a:t>аудит эффективности</a:t>
          </a:r>
          <a:r>
            <a:rPr lang="ru-RU" dirty="0"/>
            <a:t> конкретных программ в рамках процедуры </a:t>
          </a:r>
          <a:r>
            <a:rPr lang="ru-RU" b="1" dirty="0"/>
            <a:t>подотчетности управляющих</a:t>
          </a:r>
          <a:r>
            <a:rPr lang="ru-RU" dirty="0"/>
            <a:t> за результаты, достигнутые в рамках БОР</a:t>
          </a:r>
          <a:endParaRPr lang="en-US" dirty="0"/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/>
      <dgm:spPr/>
    </dgm:pt>
    <dgm:pt modelId="{E2811964-4E3E-471D-A989-6D3EF80523EB}" type="pres">
      <dgm:prSet presAssocID="{70EAB0CD-8DE4-43F5-820F-3B9FFEDBDD85}" presName="vert1" presStyleCnt="0"/>
      <dgm:spPr/>
    </dgm:pt>
    <dgm:pt modelId="{EF0C55C3-09E5-B342-95F0-7CE1E51D32AC}" type="pres">
      <dgm:prSet presAssocID="{2954816C-A6DA-8A43-8591-C31FDA06214F}" presName="thickLine" presStyleLbl="alignNode1" presStyleIdx="1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1" presStyleCnt="6"/>
      <dgm:spPr/>
    </dgm:pt>
    <dgm:pt modelId="{054A01E9-E2FB-6740-95EC-1380D696EAD4}" type="pres">
      <dgm:prSet presAssocID="{2954816C-A6DA-8A43-8591-C31FDA06214F}" presName="vert1" presStyleCnt="0"/>
      <dgm:spPr/>
    </dgm:pt>
    <dgm:pt modelId="{701B552A-1F68-B347-BADF-E6817BAD41E4}" type="pres">
      <dgm:prSet presAssocID="{6E40FCA0-F115-6E4B-BCB0-A50B38CD1407}" presName="thickLine" presStyleLbl="alignNode1" presStyleIdx="2" presStyleCnt="6"/>
      <dgm:spPr/>
    </dgm:pt>
    <dgm:pt modelId="{77B57AF0-C3E5-6B46-8F64-3B377045320D}" type="pres">
      <dgm:prSet presAssocID="{6E40FCA0-F115-6E4B-BCB0-A50B38CD1407}" presName="horz1" presStyleCnt="0"/>
      <dgm:spPr/>
    </dgm:pt>
    <dgm:pt modelId="{925C9E16-DED0-0947-829C-349D2F769F79}" type="pres">
      <dgm:prSet presAssocID="{6E40FCA0-F115-6E4B-BCB0-A50B38CD1407}" presName="tx1" presStyleLbl="revTx" presStyleIdx="2" presStyleCnt="6"/>
      <dgm:spPr/>
    </dgm:pt>
    <dgm:pt modelId="{7AFFD750-45D9-0A44-B486-8F333BDF7B04}" type="pres">
      <dgm:prSet presAssocID="{6E40FCA0-F115-6E4B-BCB0-A50B38CD1407}" presName="vert1" presStyleCnt="0"/>
      <dgm:spPr/>
    </dgm:pt>
    <dgm:pt modelId="{DCAF1275-74B5-C746-BFF6-BC8894D15C00}" type="pres">
      <dgm:prSet presAssocID="{A68FF613-ADF2-AA49-B3C8-8A326AF689A3}" presName="thickLine" presStyleLbl="alignNode1" presStyleIdx="3" presStyleCnt="6"/>
      <dgm:spPr/>
    </dgm:pt>
    <dgm:pt modelId="{6CCDB7FF-4D06-D347-9C4F-A2BE991D436A}" type="pres">
      <dgm:prSet presAssocID="{A68FF613-ADF2-AA49-B3C8-8A326AF689A3}" presName="horz1" presStyleCnt="0"/>
      <dgm:spPr/>
    </dgm:pt>
    <dgm:pt modelId="{45FC98CE-736B-9546-8351-D3AFB53CB968}" type="pres">
      <dgm:prSet presAssocID="{A68FF613-ADF2-AA49-B3C8-8A326AF689A3}" presName="tx1" presStyleLbl="revTx" presStyleIdx="3" presStyleCnt="6" custScaleY="112114"/>
      <dgm:spPr/>
    </dgm:pt>
    <dgm:pt modelId="{62A68959-2B39-644B-A8D4-C931CD001CD3}" type="pres">
      <dgm:prSet presAssocID="{A68FF613-ADF2-AA49-B3C8-8A326AF689A3}" presName="vert1" presStyleCnt="0"/>
      <dgm:spPr/>
    </dgm:pt>
    <dgm:pt modelId="{B3ABF19B-4529-4342-9763-F27855066AB8}" type="pres">
      <dgm:prSet presAssocID="{389875A7-0253-B047-86B9-76516A7D7E1B}" presName="thickLine" presStyleLbl="alignNode1" presStyleIdx="4" presStyleCnt="6"/>
      <dgm:spPr/>
    </dgm:pt>
    <dgm:pt modelId="{F90E1D67-7B54-7A4D-8437-2D70A2A62899}" type="pres">
      <dgm:prSet presAssocID="{389875A7-0253-B047-86B9-76516A7D7E1B}" presName="horz1" presStyleCnt="0"/>
      <dgm:spPr/>
    </dgm:pt>
    <dgm:pt modelId="{9DFA2AD5-92EF-614A-A03C-CB22FA96A5F9}" type="pres">
      <dgm:prSet presAssocID="{389875A7-0253-B047-86B9-76516A7D7E1B}" presName="tx1" presStyleLbl="revTx" presStyleIdx="4" presStyleCnt="6"/>
      <dgm:spPr/>
    </dgm:pt>
    <dgm:pt modelId="{0EBDDB40-1CF2-FC49-A726-CC872A092FF8}" type="pres">
      <dgm:prSet presAssocID="{389875A7-0253-B047-86B9-76516A7D7E1B}" presName="vert1" presStyleCnt="0"/>
      <dgm:spPr/>
    </dgm:pt>
    <dgm:pt modelId="{FAEB7E40-DB25-D844-B65C-36D613499AC6}" type="pres">
      <dgm:prSet presAssocID="{9F629938-12BA-DF4B-8004-C052418BEDD2}" presName="thickLine" presStyleLbl="alignNode1" presStyleIdx="5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5" presStyleCnt="6"/>
      <dgm:spPr/>
    </dgm:pt>
    <dgm:pt modelId="{7DD3C0A6-844E-C647-9B14-27E5E6C3EDDA}" type="pres">
      <dgm:prSet presAssocID="{9F629938-12BA-DF4B-8004-C052418BEDD2}" presName="vert1" presStyleCnt="0"/>
      <dgm:spPr/>
    </dgm:pt>
  </dgm:ptLst>
  <dgm:cxnLst>
    <dgm:cxn modelId="{34BEFA04-E6A7-F34C-98C5-860F83AD8971}" srcId="{3DF07812-2031-4AC7-AEAC-D000D6B7A9C8}" destId="{A68FF613-ADF2-AA49-B3C8-8A326AF689A3}" srcOrd="3" destOrd="0" parTransId="{F25BA268-9EC1-F643-8E8B-D94A6DFA0C20}" sibTransId="{9262945B-4E30-974E-8F07-00914ED12260}"/>
    <dgm:cxn modelId="{0515B344-5160-E044-A7AF-DD253215324D}" srcId="{3DF07812-2031-4AC7-AEAC-D000D6B7A9C8}" destId="{9F629938-12BA-DF4B-8004-C052418BEDD2}" srcOrd="5" destOrd="0" parTransId="{BA9AF3B1-BAA9-1648-9DFB-7A8FCBBD6FAD}" sibTransId="{9E164DBF-8AFA-2E4A-9FF1-0C03C1965969}"/>
    <dgm:cxn modelId="{C4EA2A68-024F-1143-9331-73CE0B43391D}" type="presOf" srcId="{6E40FCA0-F115-6E4B-BCB0-A50B38CD1407}" destId="{925C9E16-DED0-0947-829C-349D2F769F79}" srcOrd="0" destOrd="0" presId="urn:microsoft.com/office/officeart/2008/layout/LinedList"/>
    <dgm:cxn modelId="{1E986D52-6B0D-3E46-9478-A624B491A4B7}" type="presOf" srcId="{A68FF613-ADF2-AA49-B3C8-8A326AF689A3}" destId="{45FC98CE-736B-9546-8351-D3AFB53CB968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1" destOrd="0" parTransId="{102941FD-0366-A147-B28E-4D1621368088}" sibTransId="{E112B5C2-932B-5647-8B98-C1C5A04FDDA4}"/>
    <dgm:cxn modelId="{31D85D9C-5AC8-6640-816E-0DF6A268E6DD}" srcId="{3DF07812-2031-4AC7-AEAC-D000D6B7A9C8}" destId="{389875A7-0253-B047-86B9-76516A7D7E1B}" srcOrd="4" destOrd="0" parTransId="{05BED30B-1995-EB40-A62A-5A1B1D7F8A87}" sibTransId="{924CD27B-24C1-CD41-A816-202AB0FB44CD}"/>
    <dgm:cxn modelId="{B8C24CC6-52F5-C842-9934-392E7A2CA954}" type="presOf" srcId="{389875A7-0253-B047-86B9-76516A7D7E1B}" destId="{9DFA2AD5-92EF-614A-A03C-CB22FA96A5F9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8021B7DA-805F-8C44-B64A-7824683E4E0C}" srcId="{3DF07812-2031-4AC7-AEAC-D000D6B7A9C8}" destId="{6E40FCA0-F115-6E4B-BCB0-A50B38CD1407}" srcOrd="2" destOrd="0" parTransId="{059E1BDE-2408-2143-8151-D11D856AC010}" sibTransId="{A697B8C9-A88D-E94C-BF64-EC3CC5F5FC08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07543484-DACA-1441-8278-21FD14F2D5DA}" type="presParOf" srcId="{C675980D-E4C8-47D2-80BB-C7D1203D2A71}" destId="{EF0C55C3-09E5-B342-95F0-7CE1E51D32AC}" srcOrd="2" destOrd="0" presId="urn:microsoft.com/office/officeart/2008/layout/LinedList"/>
    <dgm:cxn modelId="{2AC1B118-F2CC-4642-89EA-F6B625CD3FEE}" type="presParOf" srcId="{C675980D-E4C8-47D2-80BB-C7D1203D2A71}" destId="{9E85560A-2536-2949-B8F0-FA08173DAE33}" srcOrd="3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D52E3DF0-B3B9-5442-860A-7016E3891A5A}" type="presParOf" srcId="{C675980D-E4C8-47D2-80BB-C7D1203D2A71}" destId="{701B552A-1F68-B347-BADF-E6817BAD41E4}" srcOrd="4" destOrd="0" presId="urn:microsoft.com/office/officeart/2008/layout/LinedList"/>
    <dgm:cxn modelId="{9FABF5C0-42DA-BE40-B646-FC1A8338200A}" type="presParOf" srcId="{C675980D-E4C8-47D2-80BB-C7D1203D2A71}" destId="{77B57AF0-C3E5-6B46-8F64-3B377045320D}" srcOrd="5" destOrd="0" presId="urn:microsoft.com/office/officeart/2008/layout/LinedList"/>
    <dgm:cxn modelId="{A4A215BC-1B8A-D04D-910F-58487D42CB2C}" type="presParOf" srcId="{77B57AF0-C3E5-6B46-8F64-3B377045320D}" destId="{925C9E16-DED0-0947-829C-349D2F769F79}" srcOrd="0" destOrd="0" presId="urn:microsoft.com/office/officeart/2008/layout/LinedList"/>
    <dgm:cxn modelId="{5FD18D81-FDD3-5B41-ADAC-4E0B8C853946}" type="presParOf" srcId="{77B57AF0-C3E5-6B46-8F64-3B377045320D}" destId="{7AFFD750-45D9-0A44-B486-8F333BDF7B04}" srcOrd="1" destOrd="0" presId="urn:microsoft.com/office/officeart/2008/layout/LinedList"/>
    <dgm:cxn modelId="{69D2F692-BF31-A441-B776-D60F04BFE576}" type="presParOf" srcId="{C675980D-E4C8-47D2-80BB-C7D1203D2A71}" destId="{DCAF1275-74B5-C746-BFF6-BC8894D15C00}" srcOrd="6" destOrd="0" presId="urn:microsoft.com/office/officeart/2008/layout/LinedList"/>
    <dgm:cxn modelId="{1EC87341-947F-5F4B-A30C-740C631E9A94}" type="presParOf" srcId="{C675980D-E4C8-47D2-80BB-C7D1203D2A71}" destId="{6CCDB7FF-4D06-D347-9C4F-A2BE991D436A}" srcOrd="7" destOrd="0" presId="urn:microsoft.com/office/officeart/2008/layout/LinedList"/>
    <dgm:cxn modelId="{186B5727-E842-3140-B200-83DDC3C7C874}" type="presParOf" srcId="{6CCDB7FF-4D06-D347-9C4F-A2BE991D436A}" destId="{45FC98CE-736B-9546-8351-D3AFB53CB968}" srcOrd="0" destOrd="0" presId="urn:microsoft.com/office/officeart/2008/layout/LinedList"/>
    <dgm:cxn modelId="{06A49F41-8FCD-2A4E-9682-867075FE2C53}" type="presParOf" srcId="{6CCDB7FF-4D06-D347-9C4F-A2BE991D436A}" destId="{62A68959-2B39-644B-A8D4-C931CD001CD3}" srcOrd="1" destOrd="0" presId="urn:microsoft.com/office/officeart/2008/layout/LinedList"/>
    <dgm:cxn modelId="{F69C2EE4-67CA-5045-A808-C9BB01B5C796}" type="presParOf" srcId="{C675980D-E4C8-47D2-80BB-C7D1203D2A71}" destId="{B3ABF19B-4529-4342-9763-F27855066AB8}" srcOrd="8" destOrd="0" presId="urn:microsoft.com/office/officeart/2008/layout/LinedList"/>
    <dgm:cxn modelId="{961A27A5-F82B-0D4D-95E5-937477E94E0C}" type="presParOf" srcId="{C675980D-E4C8-47D2-80BB-C7D1203D2A71}" destId="{F90E1D67-7B54-7A4D-8437-2D70A2A62899}" srcOrd="9" destOrd="0" presId="urn:microsoft.com/office/officeart/2008/layout/LinedList"/>
    <dgm:cxn modelId="{779696D1-892F-0A40-9EA3-9B6001A26626}" type="presParOf" srcId="{F90E1D67-7B54-7A4D-8437-2D70A2A62899}" destId="{9DFA2AD5-92EF-614A-A03C-CB22FA96A5F9}" srcOrd="0" destOrd="0" presId="urn:microsoft.com/office/officeart/2008/layout/LinedList"/>
    <dgm:cxn modelId="{A8403817-FF61-1040-BFD3-457A5E9F39AB}" type="presParOf" srcId="{F90E1D67-7B54-7A4D-8437-2D70A2A62899}" destId="{0EBDDB40-1CF2-FC49-A726-CC872A092FF8}" srcOrd="1" destOrd="0" presId="urn:microsoft.com/office/officeart/2008/layout/LinedList"/>
    <dgm:cxn modelId="{32F27BA6-3871-A44D-8678-1FBD24A019AA}" type="presParOf" srcId="{C675980D-E4C8-47D2-80BB-C7D1203D2A71}" destId="{FAEB7E40-DB25-D844-B65C-36D613499AC6}" srcOrd="10" destOrd="0" presId="urn:microsoft.com/office/officeart/2008/layout/LinedList"/>
    <dgm:cxn modelId="{0D4C5D4D-5FA3-0746-B1B0-27125794939A}" type="presParOf" srcId="{C675980D-E4C8-47D2-80BB-C7D1203D2A71}" destId="{9021241A-E941-3B4C-9114-1D7DFAC25131}" srcOrd="11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5BE74-FE70-4359-820F-7161F79928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60DFA-8D34-4FB5-9677-00466871EA2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/>
            <a:t>Финансовой документации в соответствии с </a:t>
          </a:r>
          <a:r>
            <a:rPr lang="en-US" sz="1400" b="1" dirty="0"/>
            <a:t>IPSAS</a:t>
          </a:r>
        </a:p>
      </dgm:t>
    </dgm:pt>
    <dgm:pt modelId="{6C084C91-CDA2-46F6-B87D-D5FD97D7A8B3}" type="parTrans" cxnId="{5CFEBFBD-C4A4-41B6-AA5E-EA29A86CC4AF}">
      <dgm:prSet/>
      <dgm:spPr/>
      <dgm:t>
        <a:bodyPr/>
        <a:lstStyle/>
        <a:p>
          <a:endParaRPr lang="en-US"/>
        </a:p>
      </dgm:t>
    </dgm:pt>
    <dgm:pt modelId="{81FE97A7-B921-40A1-A6E8-7DC85DB90A32}" type="sibTrans" cxnId="{5CFEBFBD-C4A4-41B6-AA5E-EA29A86CC4AF}">
      <dgm:prSet/>
      <dgm:spPr/>
      <dgm:t>
        <a:bodyPr/>
        <a:lstStyle/>
        <a:p>
          <a:endParaRPr lang="en-US"/>
        </a:p>
      </dgm:t>
    </dgm:pt>
    <dgm:pt modelId="{BB3E0199-C10D-4ECF-867C-B92654163DF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/>
            <a:t>Ключевой финансовой документации соответствии с РСГФ</a:t>
          </a:r>
          <a:endParaRPr lang="en-US" sz="1400" b="1" dirty="0"/>
        </a:p>
      </dgm:t>
    </dgm:pt>
    <dgm:pt modelId="{083DCEF6-1315-4D35-A3F0-841A5E3ADB63}" type="parTrans" cxnId="{5F7B648C-81A5-4F05-A958-800BE20456DC}">
      <dgm:prSet/>
      <dgm:spPr/>
      <dgm:t>
        <a:bodyPr/>
        <a:lstStyle/>
        <a:p>
          <a:endParaRPr lang="en-US"/>
        </a:p>
      </dgm:t>
    </dgm:pt>
    <dgm:pt modelId="{4C4738B8-89F5-4FF4-84E3-7B84074FA037}" type="sibTrans" cxnId="{5F7B648C-81A5-4F05-A958-800BE20456DC}">
      <dgm:prSet/>
      <dgm:spPr/>
      <dgm:t>
        <a:bodyPr/>
        <a:lstStyle/>
        <a:p>
          <a:endParaRPr lang="en-US"/>
        </a:p>
      </dgm:t>
    </dgm:pt>
    <dgm:pt modelId="{191D6290-E10F-4C45-ADE9-31DD2FC85B0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sz="1400" b="1" dirty="0"/>
            <a:t>Управленческой отчетности</a:t>
          </a:r>
          <a:endParaRPr lang="en-US" sz="1400" b="1" dirty="0"/>
        </a:p>
      </dgm:t>
    </dgm:pt>
    <dgm:pt modelId="{4FE9A966-16C7-4EDC-9755-F0A46C90C969}" type="parTrans" cxnId="{25E87732-2AFE-43B5-997F-A615D935E973}">
      <dgm:prSet/>
      <dgm:spPr/>
      <dgm:t>
        <a:bodyPr/>
        <a:lstStyle/>
        <a:p>
          <a:endParaRPr lang="en-US"/>
        </a:p>
      </dgm:t>
    </dgm:pt>
    <dgm:pt modelId="{D476CA7D-CEA9-4141-B5D3-4756DBF95567}" type="sibTrans" cxnId="{25E87732-2AFE-43B5-997F-A615D935E973}">
      <dgm:prSet/>
      <dgm:spPr/>
      <dgm:t>
        <a:bodyPr/>
        <a:lstStyle/>
        <a:p>
          <a:endParaRPr lang="en-US"/>
        </a:p>
      </dgm:t>
    </dgm:pt>
    <dgm:pt modelId="{88676469-9CFF-4DEC-BAAF-FA281BF5AEA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Отчетности об эффективности</a:t>
          </a:r>
          <a:endParaRPr lang="en-US" sz="1400" b="1" dirty="0"/>
        </a:p>
      </dgm:t>
    </dgm:pt>
    <dgm:pt modelId="{E455CD2A-CB14-4449-A648-6C8D1D6AB0AB}" type="parTrans" cxnId="{599C7176-28F1-4B95-AF3D-59511279304B}">
      <dgm:prSet/>
      <dgm:spPr/>
      <dgm:t>
        <a:bodyPr/>
        <a:lstStyle/>
        <a:p>
          <a:endParaRPr lang="en-US"/>
        </a:p>
      </dgm:t>
    </dgm:pt>
    <dgm:pt modelId="{C36C6696-FB7B-4594-9CCA-7FF7EBFED161}" type="sibTrans" cxnId="{599C7176-28F1-4B95-AF3D-59511279304B}">
      <dgm:prSet/>
      <dgm:spPr/>
      <dgm:t>
        <a:bodyPr/>
        <a:lstStyle/>
        <a:p>
          <a:endParaRPr lang="en-US"/>
        </a:p>
      </dgm:t>
    </dgm:pt>
    <dgm:pt modelId="{3DFF85CD-5FFE-43DB-813E-9D4D89003F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/>
            <a:t>Бюджетной отчетности</a:t>
          </a:r>
          <a:endParaRPr lang="en-US" sz="1400" b="1" dirty="0"/>
        </a:p>
      </dgm:t>
    </dgm:pt>
    <dgm:pt modelId="{35E1D985-031E-41D3-9D3E-F6B9CA40CEDC}" type="parTrans" cxnId="{3633F164-835D-4361-9024-B253EEC3EC21}">
      <dgm:prSet/>
      <dgm:spPr/>
      <dgm:t>
        <a:bodyPr/>
        <a:lstStyle/>
        <a:p>
          <a:endParaRPr lang="en-US"/>
        </a:p>
      </dgm:t>
    </dgm:pt>
    <dgm:pt modelId="{8E52F390-EF23-44B3-A739-F3AF1782A3F0}" type="sibTrans" cxnId="{3633F164-835D-4361-9024-B253EEC3EC21}">
      <dgm:prSet/>
      <dgm:spPr/>
      <dgm:t>
        <a:bodyPr/>
        <a:lstStyle/>
        <a:p>
          <a:endParaRPr lang="en-US"/>
        </a:p>
      </dgm:t>
    </dgm:pt>
    <dgm:pt modelId="{C03A04E6-F148-4A79-B01D-4194694D053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buNone/>
          </a:pPr>
          <a:r>
            <a:rPr lang="ru-RU" sz="1400" b="1" dirty="0"/>
            <a:t>МПС может использоваться для подготовки</a:t>
          </a:r>
          <a:endParaRPr lang="en-US" sz="1400" b="1" dirty="0"/>
        </a:p>
      </dgm:t>
    </dgm:pt>
    <dgm:pt modelId="{7E47CA77-99AF-4A1B-896F-A8FAFA974730}" type="parTrans" cxnId="{D235015A-14BD-480D-87E5-EC2CD5B77062}">
      <dgm:prSet/>
      <dgm:spPr/>
      <dgm:t>
        <a:bodyPr/>
        <a:lstStyle/>
        <a:p>
          <a:endParaRPr lang="en-US"/>
        </a:p>
      </dgm:t>
    </dgm:pt>
    <dgm:pt modelId="{ECB8610F-366E-4465-A7D0-66E55F640476}" type="sibTrans" cxnId="{D235015A-14BD-480D-87E5-EC2CD5B77062}">
      <dgm:prSet/>
      <dgm:spPr/>
      <dgm:t>
        <a:bodyPr/>
        <a:lstStyle/>
        <a:p>
          <a:endParaRPr lang="en-US"/>
        </a:p>
      </dgm:t>
    </dgm:pt>
    <dgm:pt modelId="{B1989305-CDFC-4838-9FA6-BC372779ACAE}" type="pres">
      <dgm:prSet presAssocID="{5BA5BE74-FE70-4359-820F-7161F79928EB}" presName="diagram" presStyleCnt="0">
        <dgm:presLayoutVars>
          <dgm:dir/>
          <dgm:resizeHandles val="exact"/>
        </dgm:presLayoutVars>
      </dgm:prSet>
      <dgm:spPr/>
    </dgm:pt>
    <dgm:pt modelId="{B4C065F5-25E2-4A92-934F-45B8548DB8B4}" type="pres">
      <dgm:prSet presAssocID="{7D960DFA-8D34-4FB5-9677-00466871EA20}" presName="node" presStyleLbl="node1" presStyleIdx="0" presStyleCnt="6" custScaleY="39448" custLinFactNeighborX="-48051" custLinFactNeighborY="33694">
        <dgm:presLayoutVars>
          <dgm:bulletEnabled val="1"/>
        </dgm:presLayoutVars>
      </dgm:prSet>
      <dgm:spPr/>
    </dgm:pt>
    <dgm:pt modelId="{682D4C77-8177-4649-8A0E-7A9FFE06B746}" type="pres">
      <dgm:prSet presAssocID="{81FE97A7-B921-40A1-A6E8-7DC85DB90A32}" presName="sibTrans" presStyleCnt="0"/>
      <dgm:spPr/>
    </dgm:pt>
    <dgm:pt modelId="{D593398E-8C66-4E73-B99F-103126CB4046}" type="pres">
      <dgm:prSet presAssocID="{BB3E0199-C10D-4ECF-867C-B92654163DF8}" presName="node" presStyleLbl="node1" presStyleIdx="1" presStyleCnt="6" custScaleX="99523" custScaleY="37733" custLinFactNeighborX="-50902" custLinFactNeighborY="33366">
        <dgm:presLayoutVars>
          <dgm:bulletEnabled val="1"/>
        </dgm:presLayoutVars>
      </dgm:prSet>
      <dgm:spPr/>
    </dgm:pt>
    <dgm:pt modelId="{D0086F5C-A486-4F17-A3F4-606B15DCB9F4}" type="pres">
      <dgm:prSet presAssocID="{4C4738B8-89F5-4FF4-84E3-7B84074FA037}" presName="sibTrans" presStyleCnt="0"/>
      <dgm:spPr/>
    </dgm:pt>
    <dgm:pt modelId="{BF7B6062-8348-4A5D-B40C-E4EFE62F6485}" type="pres">
      <dgm:prSet presAssocID="{191D6290-E10F-4C45-ADE9-31DD2FC85B0F}" presName="node" presStyleLbl="node1" presStyleIdx="2" presStyleCnt="6" custScaleY="40371" custLinFactX="11088" custLinFactNeighborX="100000" custLinFactNeighborY="21618">
        <dgm:presLayoutVars>
          <dgm:bulletEnabled val="1"/>
        </dgm:presLayoutVars>
      </dgm:prSet>
      <dgm:spPr/>
    </dgm:pt>
    <dgm:pt modelId="{B1CAA975-8C4C-4AA0-A4F0-3D1B6A4535AA}" type="pres">
      <dgm:prSet presAssocID="{D476CA7D-CEA9-4141-B5D3-4756DBF95567}" presName="sibTrans" presStyleCnt="0"/>
      <dgm:spPr/>
    </dgm:pt>
    <dgm:pt modelId="{154DF382-BC74-448B-B1F4-E60D784D706F}" type="pres">
      <dgm:prSet presAssocID="{88676469-9CFF-4DEC-BAAF-FA281BF5AEA2}" presName="node" presStyleLbl="node1" presStyleIdx="3" presStyleCnt="6" custScaleY="38881" custLinFactX="-3837" custLinFactNeighborX="-100000" custLinFactNeighborY="20677">
        <dgm:presLayoutVars>
          <dgm:bulletEnabled val="1"/>
        </dgm:presLayoutVars>
      </dgm:prSet>
      <dgm:spPr/>
    </dgm:pt>
    <dgm:pt modelId="{73238140-7662-46DD-A422-C68A9951470E}" type="pres">
      <dgm:prSet presAssocID="{C36C6696-FB7B-4594-9CCA-7FF7EBFED161}" presName="sibTrans" presStyleCnt="0"/>
      <dgm:spPr/>
    </dgm:pt>
    <dgm:pt modelId="{5AEE9779-4609-4440-87AD-5A861541033A}" type="pres">
      <dgm:prSet presAssocID="{3DFF85CD-5FFE-43DB-813E-9D4D89003FF6}" presName="node" presStyleLbl="node1" presStyleIdx="4" presStyleCnt="6" custScaleX="90327" custScaleY="39110" custLinFactX="100000" custLinFactNeighborX="109484" custLinFactNeighborY="-81763">
        <dgm:presLayoutVars>
          <dgm:bulletEnabled val="1"/>
        </dgm:presLayoutVars>
      </dgm:prSet>
      <dgm:spPr/>
    </dgm:pt>
    <dgm:pt modelId="{51685250-644E-47AE-B988-FC15B30DB945}" type="pres">
      <dgm:prSet presAssocID="{8E52F390-EF23-44B3-A739-F3AF1782A3F0}" presName="sibTrans" presStyleCnt="0"/>
      <dgm:spPr/>
    </dgm:pt>
    <dgm:pt modelId="{02A35DA0-F5FB-475A-B6FA-0C8D037BF6AF}" type="pres">
      <dgm:prSet presAssocID="{C03A04E6-F148-4A79-B01D-4194694D0533}" presName="node" presStyleLbl="node1" presStyleIdx="5" presStyleCnt="6" custScaleX="202608" custScaleY="42926" custLinFactY="-30072" custLinFactNeighborX="-42466" custLinFactNeighborY="-100000">
        <dgm:presLayoutVars>
          <dgm:bulletEnabled val="1"/>
        </dgm:presLayoutVars>
      </dgm:prSet>
      <dgm:spPr/>
    </dgm:pt>
  </dgm:ptLst>
  <dgm:cxnLst>
    <dgm:cxn modelId="{25E87732-2AFE-43B5-997F-A615D935E973}" srcId="{5BA5BE74-FE70-4359-820F-7161F79928EB}" destId="{191D6290-E10F-4C45-ADE9-31DD2FC85B0F}" srcOrd="2" destOrd="0" parTransId="{4FE9A966-16C7-4EDC-9755-F0A46C90C969}" sibTransId="{D476CA7D-CEA9-4141-B5D3-4756DBF95567}"/>
    <dgm:cxn modelId="{B361A83A-FA66-4CE9-8D8C-92847CE3DAD2}" type="presOf" srcId="{191D6290-E10F-4C45-ADE9-31DD2FC85B0F}" destId="{BF7B6062-8348-4A5D-B40C-E4EFE62F6485}" srcOrd="0" destOrd="0" presId="urn:microsoft.com/office/officeart/2005/8/layout/default"/>
    <dgm:cxn modelId="{BED4105B-3D3A-4ACB-A26C-F103CCE275C7}" type="presOf" srcId="{BB3E0199-C10D-4ECF-867C-B92654163DF8}" destId="{D593398E-8C66-4E73-B99F-103126CB4046}" srcOrd="0" destOrd="0" presId="urn:microsoft.com/office/officeart/2005/8/layout/default"/>
    <dgm:cxn modelId="{3633F164-835D-4361-9024-B253EEC3EC21}" srcId="{5BA5BE74-FE70-4359-820F-7161F79928EB}" destId="{3DFF85CD-5FFE-43DB-813E-9D4D89003FF6}" srcOrd="4" destOrd="0" parTransId="{35E1D985-031E-41D3-9D3E-F6B9CA40CEDC}" sibTransId="{8E52F390-EF23-44B3-A739-F3AF1782A3F0}"/>
    <dgm:cxn modelId="{009C5C48-0A85-45F9-A7D8-E976EDAFB1E7}" type="presOf" srcId="{5BA5BE74-FE70-4359-820F-7161F79928EB}" destId="{B1989305-CDFC-4838-9FA6-BC372779ACAE}" srcOrd="0" destOrd="0" presId="urn:microsoft.com/office/officeart/2005/8/layout/default"/>
    <dgm:cxn modelId="{599C7176-28F1-4B95-AF3D-59511279304B}" srcId="{5BA5BE74-FE70-4359-820F-7161F79928EB}" destId="{88676469-9CFF-4DEC-BAAF-FA281BF5AEA2}" srcOrd="3" destOrd="0" parTransId="{E455CD2A-CB14-4449-A648-6C8D1D6AB0AB}" sibTransId="{C36C6696-FB7B-4594-9CCA-7FF7EBFED161}"/>
    <dgm:cxn modelId="{AAA93359-4017-475D-86FF-841BEA40879E}" type="presOf" srcId="{7D960DFA-8D34-4FB5-9677-00466871EA20}" destId="{B4C065F5-25E2-4A92-934F-45B8548DB8B4}" srcOrd="0" destOrd="0" presId="urn:microsoft.com/office/officeart/2005/8/layout/default"/>
    <dgm:cxn modelId="{D235015A-14BD-480D-87E5-EC2CD5B77062}" srcId="{5BA5BE74-FE70-4359-820F-7161F79928EB}" destId="{C03A04E6-F148-4A79-B01D-4194694D0533}" srcOrd="5" destOrd="0" parTransId="{7E47CA77-99AF-4A1B-896F-A8FAFA974730}" sibTransId="{ECB8610F-366E-4465-A7D0-66E55F640476}"/>
    <dgm:cxn modelId="{A9C18E7F-6E97-459D-893D-26D94F3E571C}" type="presOf" srcId="{3DFF85CD-5FFE-43DB-813E-9D4D89003FF6}" destId="{5AEE9779-4609-4440-87AD-5A861541033A}" srcOrd="0" destOrd="0" presId="urn:microsoft.com/office/officeart/2005/8/layout/default"/>
    <dgm:cxn modelId="{5F7B648C-81A5-4F05-A958-800BE20456DC}" srcId="{5BA5BE74-FE70-4359-820F-7161F79928EB}" destId="{BB3E0199-C10D-4ECF-867C-B92654163DF8}" srcOrd="1" destOrd="0" parTransId="{083DCEF6-1315-4D35-A3F0-841A5E3ADB63}" sibTransId="{4C4738B8-89F5-4FF4-84E3-7B84074FA037}"/>
    <dgm:cxn modelId="{AA2C85B0-965B-4412-A923-0ACCA8A66EF9}" type="presOf" srcId="{88676469-9CFF-4DEC-BAAF-FA281BF5AEA2}" destId="{154DF382-BC74-448B-B1F4-E60D784D706F}" srcOrd="0" destOrd="0" presId="urn:microsoft.com/office/officeart/2005/8/layout/default"/>
    <dgm:cxn modelId="{5CFEBFBD-C4A4-41B6-AA5E-EA29A86CC4AF}" srcId="{5BA5BE74-FE70-4359-820F-7161F79928EB}" destId="{7D960DFA-8D34-4FB5-9677-00466871EA20}" srcOrd="0" destOrd="0" parTransId="{6C084C91-CDA2-46F6-B87D-D5FD97D7A8B3}" sibTransId="{81FE97A7-B921-40A1-A6E8-7DC85DB90A32}"/>
    <dgm:cxn modelId="{0E9A47FD-935E-4C8B-AC08-CD581418BF9F}" type="presOf" srcId="{C03A04E6-F148-4A79-B01D-4194694D0533}" destId="{02A35DA0-F5FB-475A-B6FA-0C8D037BF6AF}" srcOrd="0" destOrd="0" presId="urn:microsoft.com/office/officeart/2005/8/layout/default"/>
    <dgm:cxn modelId="{AEF5B690-A5F2-46F2-9ED7-D89AB36BC8E3}" type="presParOf" srcId="{B1989305-CDFC-4838-9FA6-BC372779ACAE}" destId="{B4C065F5-25E2-4A92-934F-45B8548DB8B4}" srcOrd="0" destOrd="0" presId="urn:microsoft.com/office/officeart/2005/8/layout/default"/>
    <dgm:cxn modelId="{CE224446-E89F-46B2-9C5A-644B5000D144}" type="presParOf" srcId="{B1989305-CDFC-4838-9FA6-BC372779ACAE}" destId="{682D4C77-8177-4649-8A0E-7A9FFE06B746}" srcOrd="1" destOrd="0" presId="urn:microsoft.com/office/officeart/2005/8/layout/default"/>
    <dgm:cxn modelId="{0C16E1D0-E62C-4E6A-A8A4-62CAD0651646}" type="presParOf" srcId="{B1989305-CDFC-4838-9FA6-BC372779ACAE}" destId="{D593398E-8C66-4E73-B99F-103126CB4046}" srcOrd="2" destOrd="0" presId="urn:microsoft.com/office/officeart/2005/8/layout/default"/>
    <dgm:cxn modelId="{999B7769-9198-4775-9586-3A2400019DCD}" type="presParOf" srcId="{B1989305-CDFC-4838-9FA6-BC372779ACAE}" destId="{D0086F5C-A486-4F17-A3F4-606B15DCB9F4}" srcOrd="3" destOrd="0" presId="urn:microsoft.com/office/officeart/2005/8/layout/default"/>
    <dgm:cxn modelId="{CCF40697-0275-4896-BCA7-40EF868BB1D2}" type="presParOf" srcId="{B1989305-CDFC-4838-9FA6-BC372779ACAE}" destId="{BF7B6062-8348-4A5D-B40C-E4EFE62F6485}" srcOrd="4" destOrd="0" presId="urn:microsoft.com/office/officeart/2005/8/layout/default"/>
    <dgm:cxn modelId="{0F3A1A52-6ED6-4C2F-86B9-0E742D32F021}" type="presParOf" srcId="{B1989305-CDFC-4838-9FA6-BC372779ACAE}" destId="{B1CAA975-8C4C-4AA0-A4F0-3D1B6A4535AA}" srcOrd="5" destOrd="0" presId="urn:microsoft.com/office/officeart/2005/8/layout/default"/>
    <dgm:cxn modelId="{21923FF7-5C88-4BF0-AC99-793BCFC81574}" type="presParOf" srcId="{B1989305-CDFC-4838-9FA6-BC372779ACAE}" destId="{154DF382-BC74-448B-B1F4-E60D784D706F}" srcOrd="6" destOrd="0" presId="urn:microsoft.com/office/officeart/2005/8/layout/default"/>
    <dgm:cxn modelId="{82F13CC2-94C8-4079-8230-0F5B244EC732}" type="presParOf" srcId="{B1989305-CDFC-4838-9FA6-BC372779ACAE}" destId="{73238140-7662-46DD-A422-C68A9951470E}" srcOrd="7" destOrd="0" presId="urn:microsoft.com/office/officeart/2005/8/layout/default"/>
    <dgm:cxn modelId="{874AC45D-FF6C-42EC-8FDF-A715DBCF2925}" type="presParOf" srcId="{B1989305-CDFC-4838-9FA6-BC372779ACAE}" destId="{5AEE9779-4609-4440-87AD-5A861541033A}" srcOrd="8" destOrd="0" presId="urn:microsoft.com/office/officeart/2005/8/layout/default"/>
    <dgm:cxn modelId="{4BA3E367-B635-4F8B-80B2-B7ED68FE9A26}" type="presParOf" srcId="{B1989305-CDFC-4838-9FA6-BC372779ACAE}" destId="{51685250-644E-47AE-B988-FC15B30DB945}" srcOrd="9" destOrd="0" presId="urn:microsoft.com/office/officeart/2005/8/layout/default"/>
    <dgm:cxn modelId="{0FEB3948-909D-4B34-B3F9-C898F3FD2B56}" type="presParOf" srcId="{B1989305-CDFC-4838-9FA6-BC372779ACAE}" destId="{02A35DA0-F5FB-475A-B6FA-0C8D037BF6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1600" dirty="0"/>
            <a:t>Информация, предоставляемая в соответствии с этим Руководством, - это пример </a:t>
          </a:r>
          <a:r>
            <a:rPr lang="ru-RU" sz="1600" b="1" dirty="0"/>
            <a:t>передовой практики</a:t>
          </a:r>
          <a:r>
            <a:rPr lang="en-US" sz="1600" b="1" dirty="0"/>
            <a:t>. </a:t>
          </a:r>
          <a:endParaRPr lang="nl-BE" sz="1600" b="1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 custT="1"/>
      <dgm:spPr/>
      <dgm:t>
        <a:bodyPr/>
        <a:lstStyle/>
        <a:p>
          <a:r>
            <a:rPr lang="ru-RU" sz="1600" dirty="0"/>
            <a:t>Информация об услугах </a:t>
          </a:r>
          <a:r>
            <a:rPr lang="ru-RU" sz="1600" b="1" dirty="0"/>
            <a:t>помогает пользователям</a:t>
          </a:r>
          <a:r>
            <a:rPr lang="ru-RU" sz="1600" dirty="0"/>
            <a:t> финансовой отчетности общего назначения оценивать </a:t>
          </a:r>
          <a:r>
            <a:rPr lang="ru-RU" sz="1600" b="1" dirty="0"/>
            <a:t>эффективность </a:t>
          </a:r>
          <a:r>
            <a:rPr lang="ru-RU" sz="1600" dirty="0"/>
            <a:t>и результативность оказываемых ведомством услуг</a:t>
          </a:r>
          <a:endParaRPr lang="en-US" sz="1600" dirty="0"/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A68FF613-ADF2-AA49-B3C8-8A326AF689A3}">
      <dgm:prSet custT="1"/>
      <dgm:spPr/>
      <dgm:t>
        <a:bodyPr/>
        <a:lstStyle/>
        <a:p>
          <a:r>
            <a:rPr lang="ru-RU" sz="1600" b="1" dirty="0"/>
            <a:t>Эффективность – </a:t>
          </a:r>
          <a:r>
            <a:rPr lang="ru-RU" sz="1600" b="0" dirty="0"/>
            <a:t>это отношение </a:t>
          </a:r>
          <a:r>
            <a:rPr lang="ru-RU" sz="1600" b="1" dirty="0"/>
            <a:t>исходных ресурсов </a:t>
          </a:r>
          <a:r>
            <a:rPr lang="ru-RU" sz="1600" b="0" dirty="0"/>
            <a:t>и </a:t>
          </a:r>
          <a:r>
            <a:rPr lang="ru-RU" sz="1600" b="1" dirty="0"/>
            <a:t>продуктов/результатов. Исходные ресурсы – </a:t>
          </a:r>
          <a:r>
            <a:rPr lang="ru-RU" sz="1600" b="0" dirty="0"/>
            <a:t>это </a:t>
          </a:r>
          <a:r>
            <a:rPr lang="ru-RU" sz="1600" b="1" dirty="0"/>
            <a:t>средства, </a:t>
          </a:r>
          <a:r>
            <a:rPr lang="ru-RU" sz="1600" b="0" dirty="0"/>
            <a:t>используемые для достижения результатов</a:t>
          </a:r>
          <a:r>
            <a:rPr lang="en-US" sz="1600" b="0" dirty="0"/>
            <a:t>.  </a:t>
          </a:r>
          <a:r>
            <a:rPr lang="ru-RU" sz="1600" b="1" dirty="0"/>
            <a:t>Продукты</a:t>
          </a:r>
          <a:r>
            <a:rPr lang="ru-RU" sz="1600" b="0" dirty="0"/>
            <a:t> – это </a:t>
          </a:r>
          <a:r>
            <a:rPr lang="ru-RU" sz="1600" b="1" dirty="0"/>
            <a:t>услуги</a:t>
          </a:r>
          <a:r>
            <a:rPr lang="ru-RU" sz="1600" b="0" dirty="0"/>
            <a:t>, оказываемые внешним получателям</a:t>
          </a:r>
          <a:r>
            <a:rPr lang="en-US" sz="1600" b="0" dirty="0"/>
            <a:t>.  </a:t>
          </a:r>
          <a:r>
            <a:rPr lang="ru-RU" sz="1600" b="1" dirty="0"/>
            <a:t>Результаты</a:t>
          </a:r>
          <a:r>
            <a:rPr lang="ru-RU" sz="1600" b="0" dirty="0"/>
            <a:t> – это </a:t>
          </a:r>
          <a:r>
            <a:rPr lang="ru-RU" sz="1600" b="1" dirty="0"/>
            <a:t>воздействие </a:t>
          </a:r>
          <a:r>
            <a:rPr lang="ru-RU" sz="1600" b="0" dirty="0"/>
            <a:t>на общество, возникающее как следствие достижения ведомством результатов, или связанное с ним.</a:t>
          </a:r>
          <a:endParaRPr lang="en-US" sz="1600" b="0" dirty="0"/>
        </a:p>
      </dgm:t>
    </dgm:pt>
    <dgm:pt modelId="{F25BA268-9EC1-F643-8E8B-D94A6DFA0C20}" type="parTrans" cxnId="{34BEFA04-E6A7-F34C-98C5-860F83AD8971}">
      <dgm:prSet/>
      <dgm:spPr/>
      <dgm:t>
        <a:bodyPr/>
        <a:lstStyle/>
        <a:p>
          <a:endParaRPr lang="en-US"/>
        </a:p>
      </dgm:t>
    </dgm:pt>
    <dgm:pt modelId="{9262945B-4E30-974E-8F07-00914ED12260}" type="sibTrans" cxnId="{34BEFA04-E6A7-F34C-98C5-860F83AD8971}">
      <dgm:prSet/>
      <dgm:spPr/>
      <dgm:t>
        <a:bodyPr/>
        <a:lstStyle/>
        <a:p>
          <a:endParaRPr lang="en-US"/>
        </a:p>
      </dgm:t>
    </dgm:pt>
    <dgm:pt modelId="{C636FB37-6725-4DFB-A193-08E7EA237B7A}">
      <dgm:prSet custT="1"/>
      <dgm:spPr/>
      <dgm:t>
        <a:bodyPr/>
        <a:lstStyle/>
        <a:p>
          <a:r>
            <a:rPr lang="ru-RU" sz="1800" b="1" dirty="0"/>
            <a:t>Цели в области оказания услуг</a:t>
          </a:r>
          <a:r>
            <a:rPr lang="ru-RU" sz="1800" b="0" dirty="0"/>
            <a:t> – это </a:t>
          </a:r>
          <a:r>
            <a:rPr lang="ru-RU" sz="1800" b="1" dirty="0"/>
            <a:t>описание </a:t>
          </a:r>
          <a:r>
            <a:rPr lang="ru-RU" sz="1800" b="0" dirty="0"/>
            <a:t>запланированных </a:t>
          </a:r>
          <a:r>
            <a:rPr lang="ru-RU" sz="1800" b="1" dirty="0"/>
            <a:t>результатов</a:t>
          </a:r>
          <a:r>
            <a:rPr lang="ru-RU" sz="1800" b="0" dirty="0"/>
            <a:t>, которые ведомство намерено достичь, выраженное в виде </a:t>
          </a:r>
          <a:r>
            <a:rPr lang="ru-RU" sz="1800" b="1" dirty="0"/>
            <a:t>исходных ресурсов</a:t>
          </a:r>
          <a:r>
            <a:rPr lang="ru-RU" sz="1800" b="0" dirty="0"/>
            <a:t>, </a:t>
          </a:r>
          <a:r>
            <a:rPr lang="ru-RU" sz="1800" b="1" dirty="0"/>
            <a:t>продуктов, результатов</a:t>
          </a:r>
          <a:r>
            <a:rPr lang="ru-RU" sz="1800" b="0" dirty="0"/>
            <a:t> или </a:t>
          </a:r>
          <a:r>
            <a:rPr lang="ru-RU" sz="1800" b="1" dirty="0"/>
            <a:t>эффективности</a:t>
          </a:r>
          <a:endParaRPr lang="en-US" sz="1800" b="1" dirty="0"/>
        </a:p>
      </dgm:t>
    </dgm:pt>
    <dgm:pt modelId="{6C0F1BA4-7F1E-4C7F-AEBD-469E6BC0E80C}" type="parTrans" cxnId="{B76A69ED-F10E-4004-BF03-62F38C6EFB60}">
      <dgm:prSet/>
      <dgm:spPr/>
      <dgm:t>
        <a:bodyPr/>
        <a:lstStyle/>
        <a:p>
          <a:endParaRPr lang="en-US"/>
        </a:p>
      </dgm:t>
    </dgm:pt>
    <dgm:pt modelId="{BC1373D7-6643-471F-BB22-F41190AF1FC8}" type="sibTrans" cxnId="{B76A69ED-F10E-4004-BF03-62F38C6EFB60}">
      <dgm:prSet/>
      <dgm:spPr/>
      <dgm:t>
        <a:bodyPr/>
        <a:lstStyle/>
        <a:p>
          <a:endParaRPr lang="en-US"/>
        </a:p>
      </dgm:t>
    </dgm:pt>
    <dgm:pt modelId="{8ACC3C95-3580-47C0-8B05-0EC3864D0741}">
      <dgm:prSet custT="1"/>
      <dgm:spPr/>
      <dgm:t>
        <a:bodyPr/>
        <a:lstStyle/>
        <a:p>
          <a:r>
            <a:rPr lang="ru-RU" sz="1600" dirty="0"/>
            <a:t>Информация об оказанных услугах – это </a:t>
          </a:r>
          <a:r>
            <a:rPr lang="ru-RU" sz="1600" b="1" dirty="0"/>
            <a:t>сведения об </a:t>
          </a:r>
          <a:r>
            <a:rPr lang="ru-RU" sz="1600" dirty="0"/>
            <a:t>оказываемых ведомством </a:t>
          </a:r>
          <a:r>
            <a:rPr lang="ru-RU" sz="1600" b="1" dirty="0"/>
            <a:t>услугах</a:t>
          </a:r>
          <a:r>
            <a:rPr lang="ru-RU" sz="1600" dirty="0"/>
            <a:t>, о </a:t>
          </a:r>
          <a:r>
            <a:rPr lang="ru-RU" sz="1600" b="1" dirty="0"/>
            <a:t>показателях эффективности</a:t>
          </a:r>
          <a:r>
            <a:rPr lang="ru-RU" sz="1600" dirty="0"/>
            <a:t> ведомства и о степени </a:t>
          </a:r>
          <a:r>
            <a:rPr lang="ru-RU" sz="1600" b="1" dirty="0"/>
            <a:t>достижения </a:t>
          </a:r>
          <a:r>
            <a:rPr lang="ru-RU" sz="1600" b="0" dirty="0"/>
            <a:t>им </a:t>
          </a:r>
          <a:r>
            <a:rPr lang="ru-RU" sz="1600" dirty="0"/>
            <a:t>поставленных целей.</a:t>
          </a:r>
          <a:endParaRPr lang="nl-BE" sz="1600" dirty="0"/>
        </a:p>
      </dgm:t>
    </dgm:pt>
    <dgm:pt modelId="{057CCEF1-A12F-4656-A52F-A38B5D47722C}" type="parTrans" cxnId="{28669799-B1E9-4131-82AD-31B3C6DEBF74}">
      <dgm:prSet/>
      <dgm:spPr/>
      <dgm:t>
        <a:bodyPr/>
        <a:lstStyle/>
        <a:p>
          <a:endParaRPr lang="en-US"/>
        </a:p>
      </dgm:t>
    </dgm:pt>
    <dgm:pt modelId="{54A4776C-CCD7-44D7-A9F5-FB6C8300BC7C}" type="sibTrans" cxnId="{28669799-B1E9-4131-82AD-31B3C6DEBF74}">
      <dgm:prSet/>
      <dgm:spPr/>
      <dgm:t>
        <a:bodyPr/>
        <a:lstStyle/>
        <a:p>
          <a:endParaRPr lang="en-US"/>
        </a:p>
      </dgm:t>
    </dgm:pt>
    <dgm:pt modelId="{CCDDF1EB-ED10-45F0-839D-E3A41792164A}">
      <dgm:prSet custT="1"/>
      <dgm:spPr/>
      <dgm:t>
        <a:bodyPr/>
        <a:lstStyle/>
        <a:p>
          <a:r>
            <a:rPr lang="ru-RU" sz="1800" b="1" dirty="0"/>
            <a:t>Результативность – </a:t>
          </a:r>
          <a:r>
            <a:rPr lang="ru-RU" sz="1800" b="0" dirty="0"/>
            <a:t>отношение между фактическими </a:t>
          </a:r>
          <a:r>
            <a:rPr lang="ru-RU" sz="1800" b="1" dirty="0"/>
            <a:t>результатами и целями </a:t>
          </a:r>
          <a:r>
            <a:rPr lang="ru-RU" sz="1800" b="0" dirty="0"/>
            <a:t>в области оказания услуг</a:t>
          </a:r>
          <a:r>
            <a:rPr lang="en-US" sz="1800" b="0" dirty="0"/>
            <a:t>. </a:t>
          </a:r>
        </a:p>
      </dgm:t>
    </dgm:pt>
    <dgm:pt modelId="{C19820C1-F7E6-4D7B-A804-50EBAE052B33}" type="parTrans" cxnId="{08D27CA1-92EE-4919-84FC-D94C8553A11A}">
      <dgm:prSet/>
      <dgm:spPr/>
      <dgm:t>
        <a:bodyPr/>
        <a:lstStyle/>
        <a:p>
          <a:endParaRPr lang="en-US"/>
        </a:p>
      </dgm:t>
    </dgm:pt>
    <dgm:pt modelId="{0EE109B3-FDA4-4852-B2E5-968E6F690FFB}" type="sibTrans" cxnId="{08D27CA1-92EE-4919-84FC-D94C8553A11A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 custLinFactNeighborX="924" custLinFactNeighborY="7910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12F14A98-93FE-4B99-B58B-E9097B3087C8}" type="pres">
      <dgm:prSet presAssocID="{8ACC3C95-3580-47C0-8B05-0EC3864D0741}" presName="thickLine" presStyleLbl="alignNode1" presStyleIdx="1" presStyleCnt="6"/>
      <dgm:spPr/>
    </dgm:pt>
    <dgm:pt modelId="{F0195BBF-ECC1-4FB8-B0B7-8AE38391650C}" type="pres">
      <dgm:prSet presAssocID="{8ACC3C95-3580-47C0-8B05-0EC3864D0741}" presName="horz1" presStyleCnt="0"/>
      <dgm:spPr/>
    </dgm:pt>
    <dgm:pt modelId="{916C0039-6613-46E4-B880-CB90711115A3}" type="pres">
      <dgm:prSet presAssocID="{8ACC3C95-3580-47C0-8B05-0EC3864D0741}" presName="tx1" presStyleLbl="revTx" presStyleIdx="1" presStyleCnt="6"/>
      <dgm:spPr/>
    </dgm:pt>
    <dgm:pt modelId="{5D73A75C-79D0-4DED-B5C5-711442AD1F70}" type="pres">
      <dgm:prSet presAssocID="{8ACC3C95-3580-47C0-8B05-0EC3864D0741}" presName="vert1" presStyleCnt="0"/>
      <dgm:spPr/>
    </dgm:pt>
    <dgm:pt modelId="{EF0C55C3-09E5-B342-95F0-7CE1E51D32AC}" type="pres">
      <dgm:prSet presAssocID="{2954816C-A6DA-8A43-8591-C31FDA06214F}" presName="thickLine" presStyleLbl="alignNode1" presStyleIdx="2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2" presStyleCnt="6" custScaleY="70268" custLinFactNeighborY="2352"/>
      <dgm:spPr/>
    </dgm:pt>
    <dgm:pt modelId="{054A01E9-E2FB-6740-95EC-1380D696EAD4}" type="pres">
      <dgm:prSet presAssocID="{2954816C-A6DA-8A43-8591-C31FDA06214F}" presName="vert1" presStyleCnt="0"/>
      <dgm:spPr/>
    </dgm:pt>
    <dgm:pt modelId="{A1C32711-3B65-4F04-A742-E466CC9EA8DE}" type="pres">
      <dgm:prSet presAssocID="{C636FB37-6725-4DFB-A193-08E7EA237B7A}" presName="thickLine" presStyleLbl="alignNode1" presStyleIdx="3" presStyleCnt="6"/>
      <dgm:spPr/>
    </dgm:pt>
    <dgm:pt modelId="{03D55F57-82AD-47F0-905C-8149C7195AEC}" type="pres">
      <dgm:prSet presAssocID="{C636FB37-6725-4DFB-A193-08E7EA237B7A}" presName="horz1" presStyleCnt="0"/>
      <dgm:spPr/>
    </dgm:pt>
    <dgm:pt modelId="{0A9FCED2-09E2-4F71-BF15-0788F4995938}" type="pres">
      <dgm:prSet presAssocID="{C636FB37-6725-4DFB-A193-08E7EA237B7A}" presName="tx1" presStyleLbl="revTx" presStyleIdx="3" presStyleCnt="6"/>
      <dgm:spPr/>
    </dgm:pt>
    <dgm:pt modelId="{98A992D1-6F54-47FD-8960-668703201985}" type="pres">
      <dgm:prSet presAssocID="{C636FB37-6725-4DFB-A193-08E7EA237B7A}" presName="vert1" presStyleCnt="0"/>
      <dgm:spPr/>
    </dgm:pt>
    <dgm:pt modelId="{DCAF1275-74B5-C746-BFF6-BC8894D15C00}" type="pres">
      <dgm:prSet presAssocID="{A68FF613-ADF2-AA49-B3C8-8A326AF689A3}" presName="thickLine" presStyleLbl="alignNode1" presStyleIdx="4" presStyleCnt="6"/>
      <dgm:spPr/>
    </dgm:pt>
    <dgm:pt modelId="{6CCDB7FF-4D06-D347-9C4F-A2BE991D436A}" type="pres">
      <dgm:prSet presAssocID="{A68FF613-ADF2-AA49-B3C8-8A326AF689A3}" presName="horz1" presStyleCnt="0"/>
      <dgm:spPr/>
    </dgm:pt>
    <dgm:pt modelId="{45FC98CE-736B-9546-8351-D3AFB53CB968}" type="pres">
      <dgm:prSet presAssocID="{A68FF613-ADF2-AA49-B3C8-8A326AF689A3}" presName="tx1" presStyleLbl="revTx" presStyleIdx="4" presStyleCnt="6" custScaleY="112114"/>
      <dgm:spPr/>
    </dgm:pt>
    <dgm:pt modelId="{62A68959-2B39-644B-A8D4-C931CD001CD3}" type="pres">
      <dgm:prSet presAssocID="{A68FF613-ADF2-AA49-B3C8-8A326AF689A3}" presName="vert1" presStyleCnt="0"/>
      <dgm:spPr/>
    </dgm:pt>
    <dgm:pt modelId="{D7948D76-D4B3-4AB4-9618-B67BACE563F4}" type="pres">
      <dgm:prSet presAssocID="{CCDDF1EB-ED10-45F0-839D-E3A41792164A}" presName="thickLine" presStyleLbl="alignNode1" presStyleIdx="5" presStyleCnt="6"/>
      <dgm:spPr/>
    </dgm:pt>
    <dgm:pt modelId="{99F2199A-0BDA-4E7B-9B51-4A3028911ADC}" type="pres">
      <dgm:prSet presAssocID="{CCDDF1EB-ED10-45F0-839D-E3A41792164A}" presName="horz1" presStyleCnt="0"/>
      <dgm:spPr/>
    </dgm:pt>
    <dgm:pt modelId="{FBC07E34-02FF-4FC4-B210-23A92ADD5C58}" type="pres">
      <dgm:prSet presAssocID="{CCDDF1EB-ED10-45F0-839D-E3A41792164A}" presName="tx1" presStyleLbl="revTx" presStyleIdx="5" presStyleCnt="6"/>
      <dgm:spPr/>
    </dgm:pt>
    <dgm:pt modelId="{E6461E61-4E87-4F73-B915-0B9860AD763F}" type="pres">
      <dgm:prSet presAssocID="{CCDDF1EB-ED10-45F0-839D-E3A41792164A}" presName="vert1" presStyleCnt="0"/>
      <dgm:spPr/>
    </dgm:pt>
  </dgm:ptLst>
  <dgm:cxnLst>
    <dgm:cxn modelId="{34BEFA04-E6A7-F34C-98C5-860F83AD8971}" srcId="{3DF07812-2031-4AC7-AEAC-D000D6B7A9C8}" destId="{A68FF613-ADF2-AA49-B3C8-8A326AF689A3}" srcOrd="4" destOrd="0" parTransId="{F25BA268-9EC1-F643-8E8B-D94A6DFA0C20}" sibTransId="{9262945B-4E30-974E-8F07-00914ED12260}"/>
    <dgm:cxn modelId="{DEC2BA16-D374-4226-B3A6-6FAE9FF3E244}" type="presOf" srcId="{C636FB37-6725-4DFB-A193-08E7EA237B7A}" destId="{0A9FCED2-09E2-4F71-BF15-0788F4995938}" srcOrd="0" destOrd="0" presId="urn:microsoft.com/office/officeart/2008/layout/LinedList"/>
    <dgm:cxn modelId="{058CF42D-5B09-4621-BB93-C2A7588F0C81}" type="presOf" srcId="{8ACC3C95-3580-47C0-8B05-0EC3864D0741}" destId="{916C0039-6613-46E4-B880-CB90711115A3}" srcOrd="0" destOrd="0" presId="urn:microsoft.com/office/officeart/2008/layout/LinedList"/>
    <dgm:cxn modelId="{07934532-F070-431C-92D9-D39F1EBD67E7}" type="presOf" srcId="{CCDDF1EB-ED10-45F0-839D-E3A41792164A}" destId="{FBC07E34-02FF-4FC4-B210-23A92ADD5C58}" srcOrd="0" destOrd="0" presId="urn:microsoft.com/office/officeart/2008/layout/LinedList"/>
    <dgm:cxn modelId="{1E986D52-6B0D-3E46-9478-A624B491A4B7}" type="presOf" srcId="{A68FF613-ADF2-AA49-B3C8-8A326AF689A3}" destId="{45FC98CE-736B-9546-8351-D3AFB53CB968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2" destOrd="0" parTransId="{102941FD-0366-A147-B28E-4D1621368088}" sibTransId="{E112B5C2-932B-5647-8B98-C1C5A04FDDA4}"/>
    <dgm:cxn modelId="{28669799-B1E9-4131-82AD-31B3C6DEBF74}" srcId="{3DF07812-2031-4AC7-AEAC-D000D6B7A9C8}" destId="{8ACC3C95-3580-47C0-8B05-0EC3864D0741}" srcOrd="1" destOrd="0" parTransId="{057CCEF1-A12F-4656-A52F-A38B5D47722C}" sibTransId="{54A4776C-CCD7-44D7-A9F5-FB6C8300BC7C}"/>
    <dgm:cxn modelId="{08D27CA1-92EE-4919-84FC-D94C8553A11A}" srcId="{3DF07812-2031-4AC7-AEAC-D000D6B7A9C8}" destId="{CCDDF1EB-ED10-45F0-839D-E3A41792164A}" srcOrd="5" destOrd="0" parTransId="{C19820C1-F7E6-4D7B-A804-50EBAE052B33}" sibTransId="{0EE109B3-FDA4-4852-B2E5-968E6F690FFB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B76A69ED-F10E-4004-BF03-62F38C6EFB60}" srcId="{3DF07812-2031-4AC7-AEAC-D000D6B7A9C8}" destId="{C636FB37-6725-4DFB-A193-08E7EA237B7A}" srcOrd="3" destOrd="0" parTransId="{6C0F1BA4-7F1E-4C7F-AEBD-469E6BC0E80C}" sibTransId="{BC1373D7-6643-471F-BB22-F41190AF1FC8}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D36AE97B-A165-4758-B30A-0C9C41872D52}" type="presParOf" srcId="{C675980D-E4C8-47D2-80BB-C7D1203D2A71}" destId="{12F14A98-93FE-4B99-B58B-E9097B3087C8}" srcOrd="2" destOrd="0" presId="urn:microsoft.com/office/officeart/2008/layout/LinedList"/>
    <dgm:cxn modelId="{F673A01A-4F03-4825-9BD6-759E03D79F35}" type="presParOf" srcId="{C675980D-E4C8-47D2-80BB-C7D1203D2A71}" destId="{F0195BBF-ECC1-4FB8-B0B7-8AE38391650C}" srcOrd="3" destOrd="0" presId="urn:microsoft.com/office/officeart/2008/layout/LinedList"/>
    <dgm:cxn modelId="{4B87408A-6E52-4618-B7DF-1E007F252893}" type="presParOf" srcId="{F0195BBF-ECC1-4FB8-B0B7-8AE38391650C}" destId="{916C0039-6613-46E4-B880-CB90711115A3}" srcOrd="0" destOrd="0" presId="urn:microsoft.com/office/officeart/2008/layout/LinedList"/>
    <dgm:cxn modelId="{ABFDE04D-2596-451C-88C6-71ACEDEBDC9C}" type="presParOf" srcId="{F0195BBF-ECC1-4FB8-B0B7-8AE38391650C}" destId="{5D73A75C-79D0-4DED-B5C5-711442AD1F70}" srcOrd="1" destOrd="0" presId="urn:microsoft.com/office/officeart/2008/layout/LinedList"/>
    <dgm:cxn modelId="{07543484-DACA-1441-8278-21FD14F2D5DA}" type="presParOf" srcId="{C675980D-E4C8-47D2-80BB-C7D1203D2A71}" destId="{EF0C55C3-09E5-B342-95F0-7CE1E51D32AC}" srcOrd="4" destOrd="0" presId="urn:microsoft.com/office/officeart/2008/layout/LinedList"/>
    <dgm:cxn modelId="{2AC1B118-F2CC-4642-89EA-F6B625CD3FEE}" type="presParOf" srcId="{C675980D-E4C8-47D2-80BB-C7D1203D2A71}" destId="{9E85560A-2536-2949-B8F0-FA08173DAE33}" srcOrd="5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F193A0A8-83AE-4922-AF4A-D56346472B73}" type="presParOf" srcId="{C675980D-E4C8-47D2-80BB-C7D1203D2A71}" destId="{A1C32711-3B65-4F04-A742-E466CC9EA8DE}" srcOrd="6" destOrd="0" presId="urn:microsoft.com/office/officeart/2008/layout/LinedList"/>
    <dgm:cxn modelId="{BD8A9D22-C218-43C5-A790-F366FA895E52}" type="presParOf" srcId="{C675980D-E4C8-47D2-80BB-C7D1203D2A71}" destId="{03D55F57-82AD-47F0-905C-8149C7195AEC}" srcOrd="7" destOrd="0" presId="urn:microsoft.com/office/officeart/2008/layout/LinedList"/>
    <dgm:cxn modelId="{80E3546B-B51A-45DF-BB89-7C9C17041138}" type="presParOf" srcId="{03D55F57-82AD-47F0-905C-8149C7195AEC}" destId="{0A9FCED2-09E2-4F71-BF15-0788F4995938}" srcOrd="0" destOrd="0" presId="urn:microsoft.com/office/officeart/2008/layout/LinedList"/>
    <dgm:cxn modelId="{D0BEE86F-56A7-4EAC-BB88-F9C32844286A}" type="presParOf" srcId="{03D55F57-82AD-47F0-905C-8149C7195AEC}" destId="{98A992D1-6F54-47FD-8960-668703201985}" srcOrd="1" destOrd="0" presId="urn:microsoft.com/office/officeart/2008/layout/LinedList"/>
    <dgm:cxn modelId="{69D2F692-BF31-A441-B776-D60F04BFE576}" type="presParOf" srcId="{C675980D-E4C8-47D2-80BB-C7D1203D2A71}" destId="{DCAF1275-74B5-C746-BFF6-BC8894D15C00}" srcOrd="8" destOrd="0" presId="urn:microsoft.com/office/officeart/2008/layout/LinedList"/>
    <dgm:cxn modelId="{1EC87341-947F-5F4B-A30C-740C631E9A94}" type="presParOf" srcId="{C675980D-E4C8-47D2-80BB-C7D1203D2A71}" destId="{6CCDB7FF-4D06-D347-9C4F-A2BE991D436A}" srcOrd="9" destOrd="0" presId="urn:microsoft.com/office/officeart/2008/layout/LinedList"/>
    <dgm:cxn modelId="{186B5727-E842-3140-B200-83DDC3C7C874}" type="presParOf" srcId="{6CCDB7FF-4D06-D347-9C4F-A2BE991D436A}" destId="{45FC98CE-736B-9546-8351-D3AFB53CB968}" srcOrd="0" destOrd="0" presId="urn:microsoft.com/office/officeart/2008/layout/LinedList"/>
    <dgm:cxn modelId="{06A49F41-8FCD-2A4E-9682-867075FE2C53}" type="presParOf" srcId="{6CCDB7FF-4D06-D347-9C4F-A2BE991D436A}" destId="{62A68959-2B39-644B-A8D4-C931CD001CD3}" srcOrd="1" destOrd="0" presId="urn:microsoft.com/office/officeart/2008/layout/LinedList"/>
    <dgm:cxn modelId="{AEC1FE47-F82D-4C9D-B1E1-64F2EFE9FB4D}" type="presParOf" srcId="{C675980D-E4C8-47D2-80BB-C7D1203D2A71}" destId="{D7948D76-D4B3-4AB4-9618-B67BACE563F4}" srcOrd="10" destOrd="0" presId="urn:microsoft.com/office/officeart/2008/layout/LinedList"/>
    <dgm:cxn modelId="{B719F335-015C-4DE1-8BBB-DF43D74927F6}" type="presParOf" srcId="{C675980D-E4C8-47D2-80BB-C7D1203D2A71}" destId="{99F2199A-0BDA-4E7B-9B51-4A3028911ADC}" srcOrd="11" destOrd="0" presId="urn:microsoft.com/office/officeart/2008/layout/LinedList"/>
    <dgm:cxn modelId="{5023E981-EBB9-4772-B748-B01AFC6989BF}" type="presParOf" srcId="{99F2199A-0BDA-4E7B-9B51-4A3028911ADC}" destId="{FBC07E34-02FF-4FC4-B210-23A92ADD5C58}" srcOrd="0" destOrd="0" presId="urn:microsoft.com/office/officeart/2008/layout/LinedList"/>
    <dgm:cxn modelId="{7F60CC62-9759-4BBD-A237-D31F84EB73FF}" type="presParOf" srcId="{99F2199A-0BDA-4E7B-9B51-4A3028911ADC}" destId="{E6461E61-4E87-4F73-B915-0B9860AD7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dirty="0"/>
            <a:t> </a:t>
          </a:r>
          <a:r>
            <a:rPr lang="ru-RU" sz="1800" b="1" dirty="0"/>
            <a:t>Показатели</a:t>
          </a:r>
          <a:r>
            <a:rPr lang="ru-RU" sz="1800" dirty="0"/>
            <a:t> эффективности – это </a:t>
          </a:r>
          <a:r>
            <a:rPr lang="ru-RU" sz="1800" b="1" dirty="0"/>
            <a:t>количественные, качественные</a:t>
          </a:r>
          <a:r>
            <a:rPr lang="ru-RU" sz="1800" dirty="0"/>
            <a:t> меры и/или качественное </a:t>
          </a:r>
          <a:r>
            <a:rPr lang="ru-RU" sz="1800" b="1" dirty="0"/>
            <a:t>описание </a:t>
          </a:r>
          <a:r>
            <a:rPr lang="ru-RU" sz="1800" dirty="0"/>
            <a:t>характера и степени использования ведомством </a:t>
          </a:r>
          <a:r>
            <a:rPr lang="ru-RU" sz="1800" b="1" dirty="0"/>
            <a:t>ресурсов</a:t>
          </a:r>
          <a:r>
            <a:rPr lang="ru-RU" sz="1800" dirty="0"/>
            <a:t>, оказания </a:t>
          </a:r>
          <a:r>
            <a:rPr lang="ru-RU" sz="1800" b="1" dirty="0"/>
            <a:t>услуг </a:t>
          </a:r>
          <a:r>
            <a:rPr lang="ru-RU" sz="1800" dirty="0"/>
            <a:t>и достижения </a:t>
          </a:r>
          <a:r>
            <a:rPr lang="ru-RU" sz="1800" b="1" dirty="0"/>
            <a:t>целей </a:t>
          </a:r>
          <a:r>
            <a:rPr lang="ru-RU" sz="1800" dirty="0"/>
            <a:t>в области оказания услуг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9F629938-12BA-DF4B-8004-C052418BEDD2}">
      <dgm:prSet custT="1"/>
      <dgm:spPr/>
      <dgm:t>
        <a:bodyPr/>
        <a:lstStyle/>
        <a:p>
          <a:r>
            <a:rPr lang="ru-RU" sz="1800" b="1" dirty="0"/>
            <a:t>Исходные ресурсы, продукты, результаты, эффективность и результативность – </a:t>
          </a:r>
          <a:r>
            <a:rPr lang="ru-RU" sz="1800" b="0" dirty="0"/>
            <a:t>это виды показателей эффективности</a:t>
          </a:r>
          <a:r>
            <a:rPr lang="en-US" sz="1800" b="0" dirty="0"/>
            <a:t>. </a:t>
          </a:r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A404D7F8-253B-44DA-B7D7-AB9DF65DB345}">
      <dgm:prSet custT="1"/>
      <dgm:spPr/>
      <dgm:t>
        <a:bodyPr/>
        <a:lstStyle/>
        <a:p>
          <a:r>
            <a:rPr lang="ru-RU" sz="1600" dirty="0"/>
            <a:t>Показатели эффективности могут быть </a:t>
          </a:r>
          <a:r>
            <a:rPr lang="ru-RU" sz="1600" b="1" dirty="0"/>
            <a:t>количественными</a:t>
          </a:r>
          <a:r>
            <a:rPr lang="ru-RU" sz="1600" dirty="0"/>
            <a:t>. Например, </a:t>
          </a:r>
          <a:r>
            <a:rPr lang="ru-RU" sz="1600" b="1" dirty="0"/>
            <a:t>число </a:t>
          </a:r>
          <a:r>
            <a:rPr lang="ru-RU" sz="1600" dirty="0"/>
            <a:t>произведенных результатов, </a:t>
          </a:r>
          <a:r>
            <a:rPr lang="ru-RU" sz="1600" b="1" dirty="0"/>
            <a:t>стоимость </a:t>
          </a:r>
          <a:r>
            <a:rPr lang="ru-RU" sz="1600" dirty="0"/>
            <a:t>оказания услуг, </a:t>
          </a:r>
          <a:r>
            <a:rPr lang="ru-RU" sz="1600" b="1" dirty="0"/>
            <a:t>время</a:t>
          </a:r>
          <a:r>
            <a:rPr lang="ru-RU" sz="1600" dirty="0"/>
            <a:t>, необходимое для оказания услуги, или </a:t>
          </a:r>
          <a:r>
            <a:rPr lang="ru-RU" sz="1600" b="1" dirty="0"/>
            <a:t>числовой </a:t>
          </a:r>
          <a:r>
            <a:rPr lang="ru-RU" sz="1600" dirty="0"/>
            <a:t>целевой показатель результата</a:t>
          </a:r>
          <a:endParaRPr lang="en-US" sz="1600" b="0" dirty="0"/>
        </a:p>
      </dgm:t>
    </dgm:pt>
    <dgm:pt modelId="{15A4FCBF-20E5-4102-8A4F-1DB5FC95A102}" type="parTrans" cxnId="{C9BA4316-9ABC-4D1D-916A-409A3FE577F4}">
      <dgm:prSet/>
      <dgm:spPr/>
      <dgm:t>
        <a:bodyPr/>
        <a:lstStyle/>
        <a:p>
          <a:endParaRPr lang="en-US"/>
        </a:p>
      </dgm:t>
    </dgm:pt>
    <dgm:pt modelId="{919D6979-CFA0-4AD9-B162-491B772C1C06}" type="sibTrans" cxnId="{C9BA4316-9ABC-4D1D-916A-409A3FE577F4}">
      <dgm:prSet/>
      <dgm:spPr/>
      <dgm:t>
        <a:bodyPr/>
        <a:lstStyle/>
        <a:p>
          <a:endParaRPr lang="en-US"/>
        </a:p>
      </dgm:t>
    </dgm:pt>
    <dgm:pt modelId="{5DE3D87A-3A02-4680-8AA5-BEADC6AE7A42}">
      <dgm:prSet custT="1"/>
      <dgm:spPr/>
      <dgm:t>
        <a:bodyPr/>
        <a:lstStyle/>
        <a:p>
          <a:r>
            <a:rPr lang="ru-RU" sz="1600" dirty="0"/>
            <a:t>Показатели эффективности могут быть </a:t>
          </a:r>
          <a:r>
            <a:rPr lang="ru-RU" sz="1600" b="1" dirty="0"/>
            <a:t>качественными</a:t>
          </a:r>
          <a:r>
            <a:rPr lang="ru-RU" sz="1600" dirty="0"/>
            <a:t>. Например, такие описания, как плохо/хорошо/отлично или удовлетворительно/неудовлетворительно, которые могут включать </a:t>
          </a:r>
          <a:r>
            <a:rPr lang="ru-RU" sz="1600" b="1" dirty="0"/>
            <a:t>рейтинг качества оказания услуг</a:t>
          </a:r>
          <a:r>
            <a:rPr lang="ru-RU" sz="1600" dirty="0"/>
            <a:t> получателями услуг, гражданами или экспертами</a:t>
          </a:r>
          <a:r>
            <a:rPr lang="en-US" sz="1600" dirty="0"/>
            <a:t>.  </a:t>
          </a:r>
          <a:endParaRPr lang="en-US" sz="1600" b="0" dirty="0"/>
        </a:p>
      </dgm:t>
    </dgm:pt>
    <dgm:pt modelId="{863346FA-B238-43D3-8E42-625AFD85D873}" type="parTrans" cxnId="{E9E46A50-1190-439F-B28A-05DD5D05A3EA}">
      <dgm:prSet/>
      <dgm:spPr/>
      <dgm:t>
        <a:bodyPr/>
        <a:lstStyle/>
        <a:p>
          <a:endParaRPr lang="en-US"/>
        </a:p>
      </dgm:t>
    </dgm:pt>
    <dgm:pt modelId="{922FE7A1-9D98-4528-8AA0-B7332C282ECA}" type="sibTrans" cxnId="{E9E46A50-1190-439F-B28A-05DD5D05A3EA}">
      <dgm:prSet/>
      <dgm:spPr/>
      <dgm:t>
        <a:bodyPr/>
        <a:lstStyle/>
        <a:p>
          <a:endParaRPr lang="en-US"/>
        </a:p>
      </dgm:t>
    </dgm:pt>
    <dgm:pt modelId="{7F05EF90-1628-4AF0-8ABE-60712B81E740}">
      <dgm:prSet custT="1"/>
      <dgm:spPr/>
      <dgm:t>
        <a:bodyPr/>
        <a:lstStyle/>
        <a:p>
          <a:r>
            <a:rPr lang="ru-RU" sz="1600" b="1" dirty="0"/>
            <a:t>Использование количественных и качественных </a:t>
          </a:r>
          <a:r>
            <a:rPr lang="ru-RU" sz="1600" b="0" dirty="0"/>
            <a:t>показателей может помочь пользователям </a:t>
          </a:r>
          <a:r>
            <a:rPr lang="en-US" sz="1600" dirty="0"/>
            <a:t>(a) </a:t>
          </a:r>
          <a:r>
            <a:rPr lang="ru-RU" sz="1600" b="1" dirty="0"/>
            <a:t>оценить достижение </a:t>
          </a:r>
          <a:r>
            <a:rPr lang="ru-RU" sz="1600" dirty="0"/>
            <a:t>целевых показателей эффективности</a:t>
          </a:r>
          <a:r>
            <a:rPr lang="en-US" sz="1600" dirty="0"/>
            <a:t>; </a:t>
          </a:r>
          <a:r>
            <a:rPr lang="ru-RU" sz="1600" dirty="0"/>
            <a:t>и</a:t>
          </a:r>
          <a:r>
            <a:rPr lang="en-US" sz="1600" dirty="0"/>
            <a:t> (b)</a:t>
          </a:r>
          <a:r>
            <a:rPr lang="ru-RU" sz="1600" dirty="0"/>
            <a:t> провести динамическое и межведомственное </a:t>
          </a:r>
          <a:r>
            <a:rPr lang="ru-RU" sz="1600" b="1" dirty="0"/>
            <a:t>сравнение </a:t>
          </a:r>
          <a:r>
            <a:rPr lang="ru-RU" sz="1600" dirty="0"/>
            <a:t>достижения показателей эффективности</a:t>
          </a:r>
          <a:endParaRPr lang="en-US" sz="1600" b="0" dirty="0"/>
        </a:p>
      </dgm:t>
    </dgm:pt>
    <dgm:pt modelId="{4AD43C11-2A1A-43E3-B406-B98B36F587C1}" type="parTrans" cxnId="{F1BFC4F4-D339-4D04-AE85-A52330F4EC25}">
      <dgm:prSet/>
      <dgm:spPr/>
      <dgm:t>
        <a:bodyPr/>
        <a:lstStyle/>
        <a:p>
          <a:endParaRPr lang="en-US"/>
        </a:p>
      </dgm:t>
    </dgm:pt>
    <dgm:pt modelId="{A16542DF-B3BD-4BEB-968C-42A9B986E406}" type="sibTrans" cxnId="{F1BFC4F4-D339-4D04-AE85-A52330F4EC25}">
      <dgm:prSet/>
      <dgm:spPr/>
      <dgm:t>
        <a:bodyPr/>
        <a:lstStyle/>
        <a:p>
          <a:endParaRPr lang="en-US"/>
        </a:p>
      </dgm:t>
    </dgm:pt>
    <dgm:pt modelId="{9F7C7D18-53D8-4342-8F2B-1BC9F22A8BDF}">
      <dgm:prSet custT="1"/>
      <dgm:spPr/>
      <dgm:t>
        <a:bodyPr/>
        <a:lstStyle/>
        <a:p>
          <a:endParaRPr lang="ru-RU" sz="1600" dirty="0"/>
        </a:p>
        <a:p>
          <a:r>
            <a:rPr lang="ru-RU" sz="1600" dirty="0"/>
            <a:t>Показатель эффективности может быть качественным </a:t>
          </a:r>
          <a:r>
            <a:rPr lang="ru-RU" sz="1600" b="1" dirty="0"/>
            <a:t>описанием</a:t>
          </a:r>
          <a:r>
            <a:rPr lang="ru-RU" sz="1600" dirty="0"/>
            <a:t>, необходимым для предоставления пользователям </a:t>
          </a:r>
          <a:r>
            <a:rPr lang="ru-RU" sz="1600" b="1" dirty="0"/>
            <a:t>адекватной </a:t>
          </a:r>
          <a:r>
            <a:rPr lang="ru-RU" sz="1600" dirty="0"/>
            <a:t>и </a:t>
          </a:r>
          <a:r>
            <a:rPr lang="ru-RU" sz="1600" b="1" dirty="0"/>
            <a:t>понятной </a:t>
          </a:r>
          <a:r>
            <a:rPr lang="ru-RU" sz="1600" dirty="0"/>
            <a:t>информации об </a:t>
          </a:r>
          <a:r>
            <a:rPr lang="ru-RU" sz="1600" b="1" dirty="0"/>
            <a:t>оказании </a:t>
          </a:r>
          <a:r>
            <a:rPr lang="ru-RU" sz="1600" dirty="0"/>
            <a:t>услуг, если оказание услуги связано с большой </a:t>
          </a:r>
          <a:r>
            <a:rPr lang="ru-RU" sz="1600" b="1" dirty="0"/>
            <a:t>сложностью </a:t>
          </a:r>
          <a:r>
            <a:rPr lang="ru-RU" sz="1600" dirty="0"/>
            <a:t>процесса и предполагаем вынесение </a:t>
          </a:r>
          <a:r>
            <a:rPr lang="ru-RU" sz="1600" b="1" dirty="0"/>
            <a:t>суждения</a:t>
          </a:r>
          <a:r>
            <a:rPr lang="en-US" sz="1600" dirty="0"/>
            <a:t>. </a:t>
          </a:r>
          <a:endParaRPr lang="en-US" sz="1600" b="0" dirty="0"/>
        </a:p>
      </dgm:t>
    </dgm:pt>
    <dgm:pt modelId="{A3691F9F-6F7E-4743-9422-13ABC0F69BBD}" type="parTrans" cxnId="{D04E5F5B-D322-42E6-87D2-06281E7C2D5B}">
      <dgm:prSet/>
      <dgm:spPr/>
      <dgm:t>
        <a:bodyPr/>
        <a:lstStyle/>
        <a:p>
          <a:endParaRPr lang="en-US"/>
        </a:p>
      </dgm:t>
    </dgm:pt>
    <dgm:pt modelId="{C41B7AC7-68C2-4504-82B3-98996B6E9C33}" type="sibTrans" cxnId="{D04E5F5B-D322-42E6-87D2-06281E7C2D5B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FAEB7E40-DB25-D844-B65C-36D613499AC6}" type="pres">
      <dgm:prSet presAssocID="{9F629938-12BA-DF4B-8004-C052418BEDD2}" presName="thickLine" presStyleLbl="alignNode1" presStyleIdx="1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1" presStyleCnt="6"/>
      <dgm:spPr/>
    </dgm:pt>
    <dgm:pt modelId="{7DD3C0A6-844E-C647-9B14-27E5E6C3EDDA}" type="pres">
      <dgm:prSet presAssocID="{9F629938-12BA-DF4B-8004-C052418BEDD2}" presName="vert1" presStyleCnt="0"/>
      <dgm:spPr/>
    </dgm:pt>
    <dgm:pt modelId="{F2F3F3E4-2CAA-41A1-BDA4-51D05214BBBF}" type="pres">
      <dgm:prSet presAssocID="{A404D7F8-253B-44DA-B7D7-AB9DF65DB345}" presName="thickLine" presStyleLbl="alignNode1" presStyleIdx="2" presStyleCnt="6" custLinFactNeighborX="138" custLinFactNeighborY="1282"/>
      <dgm:spPr/>
    </dgm:pt>
    <dgm:pt modelId="{10ED9DC4-C2BC-491D-A115-646AFF327945}" type="pres">
      <dgm:prSet presAssocID="{A404D7F8-253B-44DA-B7D7-AB9DF65DB345}" presName="horz1" presStyleCnt="0"/>
      <dgm:spPr/>
    </dgm:pt>
    <dgm:pt modelId="{99EB2730-FD09-44C6-B789-5A75145E2E98}" type="pres">
      <dgm:prSet presAssocID="{A404D7F8-253B-44DA-B7D7-AB9DF65DB345}" presName="tx1" presStyleLbl="revTx" presStyleIdx="2" presStyleCnt="6"/>
      <dgm:spPr/>
    </dgm:pt>
    <dgm:pt modelId="{ADB9281E-64F2-41D2-B056-FB18C042958A}" type="pres">
      <dgm:prSet presAssocID="{A404D7F8-253B-44DA-B7D7-AB9DF65DB345}" presName="vert1" presStyleCnt="0"/>
      <dgm:spPr/>
    </dgm:pt>
    <dgm:pt modelId="{C806B3FA-8CE7-4B7A-AA5F-D152C0577205}" type="pres">
      <dgm:prSet presAssocID="{5DE3D87A-3A02-4680-8AA5-BEADC6AE7A42}" presName="thickLine" presStyleLbl="alignNode1" presStyleIdx="3" presStyleCnt="6"/>
      <dgm:spPr/>
    </dgm:pt>
    <dgm:pt modelId="{87E4F896-77EB-4C6A-A23E-080A7661B356}" type="pres">
      <dgm:prSet presAssocID="{5DE3D87A-3A02-4680-8AA5-BEADC6AE7A42}" presName="horz1" presStyleCnt="0"/>
      <dgm:spPr/>
    </dgm:pt>
    <dgm:pt modelId="{0C08E0C1-6E7D-4E47-B0D1-4B7C103CF1AE}" type="pres">
      <dgm:prSet presAssocID="{5DE3D87A-3A02-4680-8AA5-BEADC6AE7A42}" presName="tx1" presStyleLbl="revTx" presStyleIdx="3" presStyleCnt="6" custLinFactNeighborX="-235" custLinFactNeighborY="0"/>
      <dgm:spPr/>
    </dgm:pt>
    <dgm:pt modelId="{2445E0B4-E748-46AC-BEF2-D48478A08C96}" type="pres">
      <dgm:prSet presAssocID="{5DE3D87A-3A02-4680-8AA5-BEADC6AE7A42}" presName="vert1" presStyleCnt="0"/>
      <dgm:spPr/>
    </dgm:pt>
    <dgm:pt modelId="{C2C0825E-0721-410F-BFC6-55394C7AFE69}" type="pres">
      <dgm:prSet presAssocID="{7F05EF90-1628-4AF0-8ABE-60712B81E740}" presName="thickLine" presStyleLbl="alignNode1" presStyleIdx="4" presStyleCnt="6"/>
      <dgm:spPr/>
    </dgm:pt>
    <dgm:pt modelId="{C3B36D4E-D95E-4E36-B5ED-70C5B8098DB8}" type="pres">
      <dgm:prSet presAssocID="{7F05EF90-1628-4AF0-8ABE-60712B81E740}" presName="horz1" presStyleCnt="0"/>
      <dgm:spPr/>
    </dgm:pt>
    <dgm:pt modelId="{1ADA7844-45DD-4F25-B216-8F526CE0E0B8}" type="pres">
      <dgm:prSet presAssocID="{7F05EF90-1628-4AF0-8ABE-60712B81E740}" presName="tx1" presStyleLbl="revTx" presStyleIdx="4" presStyleCnt="6"/>
      <dgm:spPr/>
    </dgm:pt>
    <dgm:pt modelId="{8DAD10A3-77C6-4902-B58F-F6A936C05FB3}" type="pres">
      <dgm:prSet presAssocID="{7F05EF90-1628-4AF0-8ABE-60712B81E740}" presName="vert1" presStyleCnt="0"/>
      <dgm:spPr/>
    </dgm:pt>
    <dgm:pt modelId="{CB71F938-31C1-4491-84AA-D28519D631C0}" type="pres">
      <dgm:prSet presAssocID="{9F7C7D18-53D8-4342-8F2B-1BC9F22A8BDF}" presName="thickLine" presStyleLbl="alignNode1" presStyleIdx="5" presStyleCnt="6"/>
      <dgm:spPr/>
    </dgm:pt>
    <dgm:pt modelId="{135C2C2B-C441-4A00-BAA5-EF10C3E51555}" type="pres">
      <dgm:prSet presAssocID="{9F7C7D18-53D8-4342-8F2B-1BC9F22A8BDF}" presName="horz1" presStyleCnt="0"/>
      <dgm:spPr/>
    </dgm:pt>
    <dgm:pt modelId="{5DD986FA-4ADB-42CF-9A5A-0F4CAA5698B0}" type="pres">
      <dgm:prSet presAssocID="{9F7C7D18-53D8-4342-8F2B-1BC9F22A8BDF}" presName="tx1" presStyleLbl="revTx" presStyleIdx="5" presStyleCnt="6" custLinFactNeighborY="-6675"/>
      <dgm:spPr/>
    </dgm:pt>
    <dgm:pt modelId="{4E12D009-A4D0-4A24-9489-B72291B23ED8}" type="pres">
      <dgm:prSet presAssocID="{9F7C7D18-53D8-4342-8F2B-1BC9F22A8BDF}" presName="vert1" presStyleCnt="0"/>
      <dgm:spPr/>
    </dgm:pt>
  </dgm:ptLst>
  <dgm:cxnLst>
    <dgm:cxn modelId="{22E6BF02-6F2C-4FF5-9D5D-967EFF6187CF}" type="presOf" srcId="{7F05EF90-1628-4AF0-8ABE-60712B81E740}" destId="{1ADA7844-45DD-4F25-B216-8F526CE0E0B8}" srcOrd="0" destOrd="0" presId="urn:microsoft.com/office/officeart/2008/layout/LinedList"/>
    <dgm:cxn modelId="{C9BA4316-9ABC-4D1D-916A-409A3FE577F4}" srcId="{3DF07812-2031-4AC7-AEAC-D000D6B7A9C8}" destId="{A404D7F8-253B-44DA-B7D7-AB9DF65DB345}" srcOrd="2" destOrd="0" parTransId="{15A4FCBF-20E5-4102-8A4F-1DB5FC95A102}" sibTransId="{919D6979-CFA0-4AD9-B162-491B772C1C06}"/>
    <dgm:cxn modelId="{07C9C722-27BF-4C67-8907-E1C5A6E71280}" type="presOf" srcId="{9F7C7D18-53D8-4342-8F2B-1BC9F22A8BDF}" destId="{5DD986FA-4ADB-42CF-9A5A-0F4CAA5698B0}" srcOrd="0" destOrd="0" presId="urn:microsoft.com/office/officeart/2008/layout/LinedList"/>
    <dgm:cxn modelId="{366D9437-444C-4B05-8CED-280C2DDEE5B5}" type="presOf" srcId="{5DE3D87A-3A02-4680-8AA5-BEADC6AE7A42}" destId="{0C08E0C1-6E7D-4E47-B0D1-4B7C103CF1AE}" srcOrd="0" destOrd="0" presId="urn:microsoft.com/office/officeart/2008/layout/LinedList"/>
    <dgm:cxn modelId="{D04E5F5B-D322-42E6-87D2-06281E7C2D5B}" srcId="{3DF07812-2031-4AC7-AEAC-D000D6B7A9C8}" destId="{9F7C7D18-53D8-4342-8F2B-1BC9F22A8BDF}" srcOrd="5" destOrd="0" parTransId="{A3691F9F-6F7E-4743-9422-13ABC0F69BBD}" sibTransId="{C41B7AC7-68C2-4504-82B3-98996B6E9C33}"/>
    <dgm:cxn modelId="{0515B344-5160-E044-A7AF-DD253215324D}" srcId="{3DF07812-2031-4AC7-AEAC-D000D6B7A9C8}" destId="{9F629938-12BA-DF4B-8004-C052418BEDD2}" srcOrd="1" destOrd="0" parTransId="{BA9AF3B1-BAA9-1648-9DFB-7A8FCBBD6FAD}" sibTransId="{9E164DBF-8AFA-2E4A-9FF1-0C03C1965969}"/>
    <dgm:cxn modelId="{E9E46A50-1190-439F-B28A-05DD5D05A3EA}" srcId="{3DF07812-2031-4AC7-AEAC-D000D6B7A9C8}" destId="{5DE3D87A-3A02-4680-8AA5-BEADC6AE7A42}" srcOrd="3" destOrd="0" parTransId="{863346FA-B238-43D3-8E42-625AFD85D873}" sibTransId="{922FE7A1-9D98-4528-8AA0-B7332C282ECA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69140D8B-F464-43EC-9ACE-0E7A2778747D}" type="presOf" srcId="{A404D7F8-253B-44DA-B7D7-AB9DF65DB345}" destId="{99EB2730-FD09-44C6-B789-5A75145E2E98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F1BFC4F4-D339-4D04-AE85-A52330F4EC25}" srcId="{3DF07812-2031-4AC7-AEAC-D000D6B7A9C8}" destId="{7F05EF90-1628-4AF0-8ABE-60712B81E740}" srcOrd="4" destOrd="0" parTransId="{4AD43C11-2A1A-43E3-B406-B98B36F587C1}" sibTransId="{A16542DF-B3BD-4BEB-968C-42A9B986E406}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32F27BA6-3871-A44D-8678-1FBD24A019AA}" type="presParOf" srcId="{C675980D-E4C8-47D2-80BB-C7D1203D2A71}" destId="{FAEB7E40-DB25-D844-B65C-36D613499AC6}" srcOrd="2" destOrd="0" presId="urn:microsoft.com/office/officeart/2008/layout/LinedList"/>
    <dgm:cxn modelId="{0D4C5D4D-5FA3-0746-B1B0-27125794939A}" type="presParOf" srcId="{C675980D-E4C8-47D2-80BB-C7D1203D2A71}" destId="{9021241A-E941-3B4C-9114-1D7DFAC25131}" srcOrd="3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  <dgm:cxn modelId="{A58A3F06-3347-44C5-ABFE-F6BECE322AC9}" type="presParOf" srcId="{C675980D-E4C8-47D2-80BB-C7D1203D2A71}" destId="{F2F3F3E4-2CAA-41A1-BDA4-51D05214BBBF}" srcOrd="4" destOrd="0" presId="urn:microsoft.com/office/officeart/2008/layout/LinedList"/>
    <dgm:cxn modelId="{053C2F1D-B82C-4D22-BCCD-ED930E571ACB}" type="presParOf" srcId="{C675980D-E4C8-47D2-80BB-C7D1203D2A71}" destId="{10ED9DC4-C2BC-491D-A115-646AFF327945}" srcOrd="5" destOrd="0" presId="urn:microsoft.com/office/officeart/2008/layout/LinedList"/>
    <dgm:cxn modelId="{BB2B0B90-2372-4225-A42D-674B367EA768}" type="presParOf" srcId="{10ED9DC4-C2BC-491D-A115-646AFF327945}" destId="{99EB2730-FD09-44C6-B789-5A75145E2E98}" srcOrd="0" destOrd="0" presId="urn:microsoft.com/office/officeart/2008/layout/LinedList"/>
    <dgm:cxn modelId="{2AE2DFB0-4117-445A-8E9A-EC08197FCE00}" type="presParOf" srcId="{10ED9DC4-C2BC-491D-A115-646AFF327945}" destId="{ADB9281E-64F2-41D2-B056-FB18C042958A}" srcOrd="1" destOrd="0" presId="urn:microsoft.com/office/officeart/2008/layout/LinedList"/>
    <dgm:cxn modelId="{A2064010-5D07-4924-9206-6C6FDB6EA0C9}" type="presParOf" srcId="{C675980D-E4C8-47D2-80BB-C7D1203D2A71}" destId="{C806B3FA-8CE7-4B7A-AA5F-D152C0577205}" srcOrd="6" destOrd="0" presId="urn:microsoft.com/office/officeart/2008/layout/LinedList"/>
    <dgm:cxn modelId="{1A2CC6B6-89DB-41DC-AF02-766282C8FE75}" type="presParOf" srcId="{C675980D-E4C8-47D2-80BB-C7D1203D2A71}" destId="{87E4F896-77EB-4C6A-A23E-080A7661B356}" srcOrd="7" destOrd="0" presId="urn:microsoft.com/office/officeart/2008/layout/LinedList"/>
    <dgm:cxn modelId="{45A4A0BC-B049-45CD-988F-51EA0B95756D}" type="presParOf" srcId="{87E4F896-77EB-4C6A-A23E-080A7661B356}" destId="{0C08E0C1-6E7D-4E47-B0D1-4B7C103CF1AE}" srcOrd="0" destOrd="0" presId="urn:microsoft.com/office/officeart/2008/layout/LinedList"/>
    <dgm:cxn modelId="{4474110D-567C-4C87-86C8-13F5CC88AA49}" type="presParOf" srcId="{87E4F896-77EB-4C6A-A23E-080A7661B356}" destId="{2445E0B4-E748-46AC-BEF2-D48478A08C96}" srcOrd="1" destOrd="0" presId="urn:microsoft.com/office/officeart/2008/layout/LinedList"/>
    <dgm:cxn modelId="{6BCF4907-E3BC-4DF5-B432-785EA6088941}" type="presParOf" srcId="{C675980D-E4C8-47D2-80BB-C7D1203D2A71}" destId="{C2C0825E-0721-410F-BFC6-55394C7AFE69}" srcOrd="8" destOrd="0" presId="urn:microsoft.com/office/officeart/2008/layout/LinedList"/>
    <dgm:cxn modelId="{106EF0B7-7761-4E93-AD5D-23731CFE679F}" type="presParOf" srcId="{C675980D-E4C8-47D2-80BB-C7D1203D2A71}" destId="{C3B36D4E-D95E-4E36-B5ED-70C5B8098DB8}" srcOrd="9" destOrd="0" presId="urn:microsoft.com/office/officeart/2008/layout/LinedList"/>
    <dgm:cxn modelId="{956307E3-6A6F-42AF-9F45-0F99E7EE58FF}" type="presParOf" srcId="{C3B36D4E-D95E-4E36-B5ED-70C5B8098DB8}" destId="{1ADA7844-45DD-4F25-B216-8F526CE0E0B8}" srcOrd="0" destOrd="0" presId="urn:microsoft.com/office/officeart/2008/layout/LinedList"/>
    <dgm:cxn modelId="{587F4553-92D9-4F2A-80B6-3FE03DA24943}" type="presParOf" srcId="{C3B36D4E-D95E-4E36-B5ED-70C5B8098DB8}" destId="{8DAD10A3-77C6-4902-B58F-F6A936C05FB3}" srcOrd="1" destOrd="0" presId="urn:microsoft.com/office/officeart/2008/layout/LinedList"/>
    <dgm:cxn modelId="{1D69F2FB-25F1-4A8C-B0C1-0165C740AD64}" type="presParOf" srcId="{C675980D-E4C8-47D2-80BB-C7D1203D2A71}" destId="{CB71F938-31C1-4491-84AA-D28519D631C0}" srcOrd="10" destOrd="0" presId="urn:microsoft.com/office/officeart/2008/layout/LinedList"/>
    <dgm:cxn modelId="{EBEE8C99-34D1-47FA-9EE5-38F545CDEBA0}" type="presParOf" srcId="{C675980D-E4C8-47D2-80BB-C7D1203D2A71}" destId="{135C2C2B-C441-4A00-BAA5-EF10C3E51555}" srcOrd="11" destOrd="0" presId="urn:microsoft.com/office/officeart/2008/layout/LinedList"/>
    <dgm:cxn modelId="{6B122E08-3BB0-47F5-85AA-6CCAA0E4150B}" type="presParOf" srcId="{135C2C2B-C441-4A00-BAA5-EF10C3E51555}" destId="{5DD986FA-4ADB-42CF-9A5A-0F4CAA5698B0}" srcOrd="0" destOrd="0" presId="urn:microsoft.com/office/officeart/2008/layout/LinedList"/>
    <dgm:cxn modelId="{203A78F3-9EDC-4639-81AD-430C169D2B36}" type="presParOf" srcId="{135C2C2B-C441-4A00-BAA5-EF10C3E51555}" destId="{4E12D009-A4D0-4A24-9489-B72291B23E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1600" dirty="0"/>
            <a:t>Цели в области </a:t>
          </a:r>
          <a:r>
            <a:rPr lang="ru-RU" sz="1600" b="1" dirty="0"/>
            <a:t>оказания услуг</a:t>
          </a:r>
          <a:r>
            <a:rPr lang="ru-RU" sz="1600" dirty="0"/>
            <a:t> могут быть выражены в виде показателей эффективности </a:t>
          </a:r>
          <a:r>
            <a:rPr lang="ru-RU" sz="1600" b="1" dirty="0"/>
            <a:t>исходных ресурсов, продуктов, результатов </a:t>
          </a:r>
          <a:r>
            <a:rPr lang="ru-RU" sz="1600" dirty="0"/>
            <a:t>или </a:t>
          </a:r>
          <a:r>
            <a:rPr lang="ru-RU" sz="1600" b="1" dirty="0"/>
            <a:t>эффективности </a:t>
          </a:r>
          <a:r>
            <a:rPr lang="ru-RU" sz="1600" dirty="0"/>
            <a:t>или их сочетания</a:t>
          </a:r>
          <a:r>
            <a:rPr lang="en-US" sz="1600" dirty="0"/>
            <a:t>. </a:t>
          </a:r>
          <a:endParaRPr lang="nl-BE" sz="16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A93609B-9A89-4E19-AAC7-C24E56FE2FE5}">
      <dgm:prSet custT="1"/>
      <dgm:spPr/>
      <dgm:t>
        <a:bodyPr/>
        <a:lstStyle/>
        <a:p>
          <a:r>
            <a:rPr lang="ru-RU" sz="1600" dirty="0"/>
            <a:t>Цели в области </a:t>
          </a:r>
          <a:r>
            <a:rPr lang="ru-RU" sz="1600" b="0" dirty="0"/>
            <a:t>оказания услуг</a:t>
          </a:r>
          <a:r>
            <a:rPr lang="ru-RU" sz="1600" dirty="0"/>
            <a:t> </a:t>
          </a:r>
          <a:r>
            <a:rPr lang="ru-RU" sz="1600" b="1" dirty="0"/>
            <a:t>могут </a:t>
          </a:r>
          <a:r>
            <a:rPr lang="ru-RU" sz="1600" dirty="0"/>
            <a:t>также быть выражены </a:t>
          </a:r>
          <a:r>
            <a:rPr lang="ru-RU" sz="1600" b="1" dirty="0"/>
            <a:t>описательно</a:t>
          </a:r>
          <a:r>
            <a:rPr lang="ru-RU" sz="1600" dirty="0"/>
            <a:t>, как достижение желаемого </a:t>
          </a:r>
          <a:r>
            <a:rPr lang="ru-RU" sz="1600" b="1" dirty="0"/>
            <a:t>будущего </a:t>
          </a:r>
          <a:r>
            <a:rPr lang="ru-RU" sz="1600" dirty="0"/>
            <a:t>состояния путем оказания услуг</a:t>
          </a:r>
          <a:r>
            <a:rPr lang="en-US" sz="1600" dirty="0"/>
            <a:t>.</a:t>
          </a:r>
          <a:endParaRPr lang="nl-BE" sz="1600" dirty="0"/>
        </a:p>
      </dgm:t>
    </dgm:pt>
    <dgm:pt modelId="{B05D9D67-B4F3-4DE0-BAB9-CCE4984E3E64}" type="parTrans" cxnId="{D46EF171-70BF-4F95-9BE7-2B2BACD3BCDC}">
      <dgm:prSet/>
      <dgm:spPr/>
      <dgm:t>
        <a:bodyPr/>
        <a:lstStyle/>
        <a:p>
          <a:endParaRPr lang="en-US"/>
        </a:p>
      </dgm:t>
    </dgm:pt>
    <dgm:pt modelId="{D80FF09E-1C30-488B-9F51-392014F86727}" type="sibTrans" cxnId="{D46EF171-70BF-4F95-9BE7-2B2BACD3BCDC}">
      <dgm:prSet/>
      <dgm:spPr/>
      <dgm:t>
        <a:bodyPr/>
        <a:lstStyle/>
        <a:p>
          <a:endParaRPr lang="en-US"/>
        </a:p>
      </dgm:t>
    </dgm:pt>
    <dgm:pt modelId="{D1C37E31-C048-4B74-9D36-E9A81D7C7DBB}">
      <dgm:prSet custT="1"/>
      <dgm:spPr/>
      <dgm:t>
        <a:bodyPr/>
        <a:lstStyle/>
        <a:p>
          <a:r>
            <a:rPr lang="ru-RU" sz="1600" b="0" dirty="0"/>
            <a:t>Цели </a:t>
          </a:r>
          <a:r>
            <a:rPr lang="ru-RU" sz="1600" dirty="0"/>
            <a:t>в области </a:t>
          </a:r>
          <a:r>
            <a:rPr lang="ru-RU" sz="1600" b="1" dirty="0"/>
            <a:t>оказания услуг</a:t>
          </a:r>
          <a:r>
            <a:rPr lang="ru-RU" sz="1600" dirty="0"/>
            <a:t>, как правило, </a:t>
          </a:r>
          <a:r>
            <a:rPr lang="ru-RU" sz="1600" b="1" dirty="0"/>
            <a:t>носят конкретный, измеримый, достижимый, реалистичный и ограниченный во времени</a:t>
          </a:r>
          <a:r>
            <a:rPr lang="ru-RU" sz="1600" dirty="0"/>
            <a:t> характер</a:t>
          </a:r>
          <a:r>
            <a:rPr lang="en-US" sz="1600" b="1" dirty="0"/>
            <a:t>. </a:t>
          </a:r>
          <a:endParaRPr lang="nl-BE" sz="1600" b="1" dirty="0"/>
        </a:p>
      </dgm:t>
    </dgm:pt>
    <dgm:pt modelId="{469D934C-41C0-461F-A819-2F45130EA834}" type="parTrans" cxnId="{507E5F31-069F-41D9-A1EE-B9EEBFB7D366}">
      <dgm:prSet/>
      <dgm:spPr/>
      <dgm:t>
        <a:bodyPr/>
        <a:lstStyle/>
        <a:p>
          <a:endParaRPr lang="en-US"/>
        </a:p>
      </dgm:t>
    </dgm:pt>
    <dgm:pt modelId="{5291496E-8856-4B08-AB2F-374FA06860C1}" type="sibTrans" cxnId="{507E5F31-069F-41D9-A1EE-B9EEBFB7D366}">
      <dgm:prSet/>
      <dgm:spPr/>
      <dgm:t>
        <a:bodyPr/>
        <a:lstStyle/>
        <a:p>
          <a:endParaRPr lang="en-US"/>
        </a:p>
      </dgm:t>
    </dgm:pt>
    <dgm:pt modelId="{BD1176B3-820D-4F18-885F-1E7717AFBD4B}">
      <dgm:prSet custT="1"/>
      <dgm:spPr/>
      <dgm:t>
        <a:bodyPr/>
        <a:lstStyle/>
        <a:p>
          <a:r>
            <a:rPr lang="ru-RU" sz="1600" dirty="0"/>
            <a:t>Оказание </a:t>
          </a:r>
          <a:r>
            <a:rPr lang="ru-RU" sz="1600" b="1" dirty="0"/>
            <a:t>единичной услуги</a:t>
          </a:r>
          <a:r>
            <a:rPr lang="ru-RU" sz="1600" dirty="0"/>
            <a:t> может способствовать достижению </a:t>
          </a:r>
          <a:r>
            <a:rPr lang="ru-RU" sz="1600" b="1" dirty="0"/>
            <a:t>одной </a:t>
          </a:r>
          <a:r>
            <a:rPr lang="ru-RU" sz="1600" dirty="0"/>
            <a:t>или </a:t>
          </a:r>
          <a:r>
            <a:rPr lang="ru-RU" sz="1600" b="1" dirty="0"/>
            <a:t>нескольких </a:t>
          </a:r>
          <a:r>
            <a:rPr lang="ru-RU" sz="1600" dirty="0"/>
            <a:t>целей в области оказания услуг. Оказание нескольких услуг может способствовать достижению той же цели в области эффективности.</a:t>
          </a:r>
          <a:endParaRPr lang="nl-BE" sz="1600" dirty="0"/>
        </a:p>
      </dgm:t>
    </dgm:pt>
    <dgm:pt modelId="{11F73329-DE28-424F-AAB7-29A765733A22}" type="parTrans" cxnId="{691FAACD-C94F-44DE-B1E4-8BD43F9759E8}">
      <dgm:prSet/>
      <dgm:spPr/>
      <dgm:t>
        <a:bodyPr/>
        <a:lstStyle/>
        <a:p>
          <a:endParaRPr lang="en-US"/>
        </a:p>
      </dgm:t>
    </dgm:pt>
    <dgm:pt modelId="{1CFC6070-2DDB-4060-B1AD-D64E1746C784}" type="sibTrans" cxnId="{691FAACD-C94F-44DE-B1E4-8BD43F9759E8}">
      <dgm:prSet/>
      <dgm:spPr/>
      <dgm:t>
        <a:bodyPr/>
        <a:lstStyle/>
        <a:p>
          <a:endParaRPr lang="en-US"/>
        </a:p>
      </dgm:t>
    </dgm:pt>
    <dgm:pt modelId="{4D5551F7-518C-4DED-8FA3-964CF8723F70}">
      <dgm:prSet custT="1"/>
      <dgm:spPr/>
      <dgm:t>
        <a:bodyPr/>
        <a:lstStyle/>
        <a:p>
          <a:r>
            <a:rPr lang="ru-RU" sz="1600" dirty="0"/>
            <a:t>Если цели в области оказания услуг ведомства </a:t>
          </a:r>
          <a:r>
            <a:rPr lang="ru-RU" sz="1600" b="1" dirty="0"/>
            <a:t>меняются</a:t>
          </a:r>
          <a:r>
            <a:rPr lang="ru-RU" sz="1600" dirty="0"/>
            <a:t>, то представленная информация должна отражать изменение (например, </a:t>
          </a:r>
          <a:r>
            <a:rPr lang="ru-RU" sz="1600" b="1" dirty="0"/>
            <a:t>исходные ресурсы/результаты</a:t>
          </a:r>
          <a:r>
            <a:rPr lang="ru-RU" sz="1600" dirty="0"/>
            <a:t> для повышения </a:t>
          </a:r>
          <a:r>
            <a:rPr lang="ru-RU" sz="1600" b="1" dirty="0"/>
            <a:t>эффективности/результативности </a:t>
          </a:r>
          <a:r>
            <a:rPr lang="ru-RU" sz="1600" dirty="0"/>
            <a:t>действенности). Такие </a:t>
          </a:r>
          <a:r>
            <a:rPr lang="ru-RU" sz="1600" b="1" dirty="0"/>
            <a:t>изменения </a:t>
          </a:r>
          <a:r>
            <a:rPr lang="ru-RU" sz="1600" b="0" dirty="0"/>
            <a:t>должны </a:t>
          </a:r>
          <a:r>
            <a:rPr lang="ru-RU" sz="1600" dirty="0"/>
            <a:t>быть </a:t>
          </a:r>
          <a:r>
            <a:rPr lang="ru-RU" sz="1600" b="1" dirty="0"/>
            <a:t>представлены </a:t>
          </a:r>
          <a:r>
            <a:rPr lang="ru-RU" sz="1600" dirty="0"/>
            <a:t>в виде </a:t>
          </a:r>
          <a:r>
            <a:rPr lang="ru-RU" sz="1600" b="1" dirty="0"/>
            <a:t>информации </a:t>
          </a:r>
          <a:r>
            <a:rPr lang="ru-RU" sz="1600" dirty="0"/>
            <a:t>об оказании услуги</a:t>
          </a:r>
          <a:r>
            <a:rPr lang="en-US" sz="1600" dirty="0"/>
            <a:t>.</a:t>
          </a:r>
          <a:endParaRPr lang="nl-BE" sz="1600" dirty="0"/>
        </a:p>
      </dgm:t>
    </dgm:pt>
    <dgm:pt modelId="{3B41D041-3E3B-4B11-86A7-BD4B4033DEBC}" type="parTrans" cxnId="{B97F5D28-E903-46E7-BF68-14B0BCC5D6D2}">
      <dgm:prSet/>
      <dgm:spPr/>
      <dgm:t>
        <a:bodyPr/>
        <a:lstStyle/>
        <a:p>
          <a:endParaRPr lang="en-US"/>
        </a:p>
      </dgm:t>
    </dgm:pt>
    <dgm:pt modelId="{323F1452-EE08-42A1-A44F-9595C26DB876}" type="sibTrans" cxnId="{B97F5D28-E903-46E7-BF68-14B0BCC5D6D2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5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5" custLinFactNeighborX="235" custLinFactNeighborY="4035"/>
      <dgm:spPr/>
    </dgm:pt>
    <dgm:pt modelId="{E2811964-4E3E-471D-A989-6D3EF80523EB}" type="pres">
      <dgm:prSet presAssocID="{70EAB0CD-8DE4-43F5-820F-3B9FFEDBDD85}" presName="vert1" presStyleCnt="0"/>
      <dgm:spPr/>
    </dgm:pt>
    <dgm:pt modelId="{4246C1AD-35D8-4F71-B1F5-051AD27A42B1}" type="pres">
      <dgm:prSet presAssocID="{2A93609B-9A89-4E19-AAC7-C24E56FE2FE5}" presName="thickLine" presStyleLbl="alignNode1" presStyleIdx="1" presStyleCnt="5"/>
      <dgm:spPr/>
    </dgm:pt>
    <dgm:pt modelId="{72B366A9-8B6C-4845-B2ED-052B1CB736EA}" type="pres">
      <dgm:prSet presAssocID="{2A93609B-9A89-4E19-AAC7-C24E56FE2FE5}" presName="horz1" presStyleCnt="0"/>
      <dgm:spPr/>
    </dgm:pt>
    <dgm:pt modelId="{34458E5C-79AD-49B8-B066-DEEE2531A4D9}" type="pres">
      <dgm:prSet presAssocID="{2A93609B-9A89-4E19-AAC7-C24E56FE2FE5}" presName="tx1" presStyleLbl="revTx" presStyleIdx="1" presStyleCnt="5"/>
      <dgm:spPr/>
    </dgm:pt>
    <dgm:pt modelId="{7C4BF321-A174-4106-8DC0-64F0DDB0CB39}" type="pres">
      <dgm:prSet presAssocID="{2A93609B-9A89-4E19-AAC7-C24E56FE2FE5}" presName="vert1" presStyleCnt="0"/>
      <dgm:spPr/>
    </dgm:pt>
    <dgm:pt modelId="{C00EBBC8-DDB5-4185-ABBD-4AA1B7487A04}" type="pres">
      <dgm:prSet presAssocID="{D1C37E31-C048-4B74-9D36-E9A81D7C7DBB}" presName="thickLine" presStyleLbl="alignNode1" presStyleIdx="2" presStyleCnt="5"/>
      <dgm:spPr/>
    </dgm:pt>
    <dgm:pt modelId="{77499D3A-FF88-4D12-9D05-AF7D838A945D}" type="pres">
      <dgm:prSet presAssocID="{D1C37E31-C048-4B74-9D36-E9A81D7C7DBB}" presName="horz1" presStyleCnt="0"/>
      <dgm:spPr/>
    </dgm:pt>
    <dgm:pt modelId="{8068CD92-8469-44EE-BD90-CDC70598D02B}" type="pres">
      <dgm:prSet presAssocID="{D1C37E31-C048-4B74-9D36-E9A81D7C7DBB}" presName="tx1" presStyleLbl="revTx" presStyleIdx="2" presStyleCnt="5"/>
      <dgm:spPr/>
    </dgm:pt>
    <dgm:pt modelId="{7CFE7C60-CDFE-46E3-BE9F-A0683A9A96E5}" type="pres">
      <dgm:prSet presAssocID="{D1C37E31-C048-4B74-9D36-E9A81D7C7DBB}" presName="vert1" presStyleCnt="0"/>
      <dgm:spPr/>
    </dgm:pt>
    <dgm:pt modelId="{02B97B4B-99F0-4D95-8990-26A2FB8F87F7}" type="pres">
      <dgm:prSet presAssocID="{BD1176B3-820D-4F18-885F-1E7717AFBD4B}" presName="thickLine" presStyleLbl="alignNode1" presStyleIdx="3" presStyleCnt="5"/>
      <dgm:spPr/>
    </dgm:pt>
    <dgm:pt modelId="{7913483D-E2FD-4DB6-A7BC-94958A4206D1}" type="pres">
      <dgm:prSet presAssocID="{BD1176B3-820D-4F18-885F-1E7717AFBD4B}" presName="horz1" presStyleCnt="0"/>
      <dgm:spPr/>
    </dgm:pt>
    <dgm:pt modelId="{2B15D832-B26D-4CE2-B74C-9409B94A58C2}" type="pres">
      <dgm:prSet presAssocID="{BD1176B3-820D-4F18-885F-1E7717AFBD4B}" presName="tx1" presStyleLbl="revTx" presStyleIdx="3" presStyleCnt="5" custLinFactNeighborX="211" custLinFactNeighborY="2775"/>
      <dgm:spPr/>
    </dgm:pt>
    <dgm:pt modelId="{8DA38EAB-A8E7-4732-AE5E-8470574E3118}" type="pres">
      <dgm:prSet presAssocID="{BD1176B3-820D-4F18-885F-1E7717AFBD4B}" presName="vert1" presStyleCnt="0"/>
      <dgm:spPr/>
    </dgm:pt>
    <dgm:pt modelId="{424437E4-84A9-4811-BF6C-5854C43EEDAA}" type="pres">
      <dgm:prSet presAssocID="{4D5551F7-518C-4DED-8FA3-964CF8723F70}" presName="thickLine" presStyleLbl="alignNode1" presStyleIdx="4" presStyleCnt="5"/>
      <dgm:spPr/>
    </dgm:pt>
    <dgm:pt modelId="{EEAF4FEE-C460-40B7-A5A0-F51A85A6AD41}" type="pres">
      <dgm:prSet presAssocID="{4D5551F7-518C-4DED-8FA3-964CF8723F70}" presName="horz1" presStyleCnt="0"/>
      <dgm:spPr/>
    </dgm:pt>
    <dgm:pt modelId="{ECE7666D-EC68-44D8-A6AE-7E8C300FA37A}" type="pres">
      <dgm:prSet presAssocID="{4D5551F7-518C-4DED-8FA3-964CF8723F70}" presName="tx1" presStyleLbl="revTx" presStyleIdx="4" presStyleCnt="5"/>
      <dgm:spPr/>
    </dgm:pt>
    <dgm:pt modelId="{43D63F24-074A-4A86-81B8-887010323821}" type="pres">
      <dgm:prSet presAssocID="{4D5551F7-518C-4DED-8FA3-964CF8723F70}" presName="vert1" presStyleCnt="0"/>
      <dgm:spPr/>
    </dgm:pt>
  </dgm:ptLst>
  <dgm:cxnLst>
    <dgm:cxn modelId="{64982F03-B59D-4DF2-9591-D4E74A4E0C43}" type="presOf" srcId="{4D5551F7-518C-4DED-8FA3-964CF8723F70}" destId="{ECE7666D-EC68-44D8-A6AE-7E8C300FA37A}" srcOrd="0" destOrd="0" presId="urn:microsoft.com/office/officeart/2008/layout/LinedList"/>
    <dgm:cxn modelId="{8DE3E416-FC2A-4561-A1D0-CF0397EF3659}" type="presOf" srcId="{D1C37E31-C048-4B74-9D36-E9A81D7C7DBB}" destId="{8068CD92-8469-44EE-BD90-CDC70598D02B}" srcOrd="0" destOrd="0" presId="urn:microsoft.com/office/officeart/2008/layout/LinedList"/>
    <dgm:cxn modelId="{B97F5D28-E903-46E7-BF68-14B0BCC5D6D2}" srcId="{3DF07812-2031-4AC7-AEAC-D000D6B7A9C8}" destId="{4D5551F7-518C-4DED-8FA3-964CF8723F70}" srcOrd="4" destOrd="0" parTransId="{3B41D041-3E3B-4B11-86A7-BD4B4033DEBC}" sibTransId="{323F1452-EE08-42A1-A44F-9595C26DB876}"/>
    <dgm:cxn modelId="{507E5F31-069F-41D9-A1EE-B9EEBFB7D366}" srcId="{3DF07812-2031-4AC7-AEAC-D000D6B7A9C8}" destId="{D1C37E31-C048-4B74-9D36-E9A81D7C7DBB}" srcOrd="2" destOrd="0" parTransId="{469D934C-41C0-461F-A819-2F45130EA834}" sibTransId="{5291496E-8856-4B08-AB2F-374FA06860C1}"/>
    <dgm:cxn modelId="{D46EF171-70BF-4F95-9BE7-2B2BACD3BCDC}" srcId="{3DF07812-2031-4AC7-AEAC-D000D6B7A9C8}" destId="{2A93609B-9A89-4E19-AAC7-C24E56FE2FE5}" srcOrd="1" destOrd="0" parTransId="{B05D9D67-B4F3-4DE0-BAB9-CCE4984E3E64}" sibTransId="{D80FF09E-1C30-488B-9F51-392014F86727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691FAACD-C94F-44DE-B1E4-8BD43F9759E8}" srcId="{3DF07812-2031-4AC7-AEAC-D000D6B7A9C8}" destId="{BD1176B3-820D-4F18-885F-1E7717AFBD4B}" srcOrd="3" destOrd="0" parTransId="{11F73329-DE28-424F-AAB7-29A765733A22}" sibTransId="{1CFC6070-2DDB-4060-B1AD-D64E1746C784}"/>
    <dgm:cxn modelId="{1DF050E1-53C2-4443-B262-1EF2600121A5}" type="presOf" srcId="{BD1176B3-820D-4F18-885F-1E7717AFBD4B}" destId="{2B15D832-B26D-4CE2-B74C-9409B94A58C2}" srcOrd="0" destOrd="0" presId="urn:microsoft.com/office/officeart/2008/layout/LinedList"/>
    <dgm:cxn modelId="{886AF2F4-A86E-43F5-A7CE-0F3D6497CFAF}" type="presOf" srcId="{2A93609B-9A89-4E19-AAC7-C24E56FE2FE5}" destId="{34458E5C-79AD-49B8-B066-DEEE2531A4D9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8FB66020-CDA8-4EBA-A09A-497DC08AC3BB}" type="presParOf" srcId="{C675980D-E4C8-47D2-80BB-C7D1203D2A71}" destId="{4246C1AD-35D8-4F71-B1F5-051AD27A42B1}" srcOrd="2" destOrd="0" presId="urn:microsoft.com/office/officeart/2008/layout/LinedList"/>
    <dgm:cxn modelId="{B9B08C93-BFF9-4CDA-A1BE-849E0AD97BDE}" type="presParOf" srcId="{C675980D-E4C8-47D2-80BB-C7D1203D2A71}" destId="{72B366A9-8B6C-4845-B2ED-052B1CB736EA}" srcOrd="3" destOrd="0" presId="urn:microsoft.com/office/officeart/2008/layout/LinedList"/>
    <dgm:cxn modelId="{768A4063-B337-4FFC-A483-688B4622A339}" type="presParOf" srcId="{72B366A9-8B6C-4845-B2ED-052B1CB736EA}" destId="{34458E5C-79AD-49B8-B066-DEEE2531A4D9}" srcOrd="0" destOrd="0" presId="urn:microsoft.com/office/officeart/2008/layout/LinedList"/>
    <dgm:cxn modelId="{2DBDAA16-1684-433F-840F-84EC3FA223E0}" type="presParOf" srcId="{72B366A9-8B6C-4845-B2ED-052B1CB736EA}" destId="{7C4BF321-A174-4106-8DC0-64F0DDB0CB39}" srcOrd="1" destOrd="0" presId="urn:microsoft.com/office/officeart/2008/layout/LinedList"/>
    <dgm:cxn modelId="{14E81D56-5446-41FB-AF5F-5E9CA27F249B}" type="presParOf" srcId="{C675980D-E4C8-47D2-80BB-C7D1203D2A71}" destId="{C00EBBC8-DDB5-4185-ABBD-4AA1B7487A04}" srcOrd="4" destOrd="0" presId="urn:microsoft.com/office/officeart/2008/layout/LinedList"/>
    <dgm:cxn modelId="{AFE8431F-60B8-4243-9050-624DCFA6E6EA}" type="presParOf" srcId="{C675980D-E4C8-47D2-80BB-C7D1203D2A71}" destId="{77499D3A-FF88-4D12-9D05-AF7D838A945D}" srcOrd="5" destOrd="0" presId="urn:microsoft.com/office/officeart/2008/layout/LinedList"/>
    <dgm:cxn modelId="{ED5B8988-1117-427F-99FC-DD0FCD10B81F}" type="presParOf" srcId="{77499D3A-FF88-4D12-9D05-AF7D838A945D}" destId="{8068CD92-8469-44EE-BD90-CDC70598D02B}" srcOrd="0" destOrd="0" presId="urn:microsoft.com/office/officeart/2008/layout/LinedList"/>
    <dgm:cxn modelId="{13F50887-D569-4A0E-BAA1-E56B602F04D6}" type="presParOf" srcId="{77499D3A-FF88-4D12-9D05-AF7D838A945D}" destId="{7CFE7C60-CDFE-46E3-BE9F-A0683A9A96E5}" srcOrd="1" destOrd="0" presId="urn:microsoft.com/office/officeart/2008/layout/LinedList"/>
    <dgm:cxn modelId="{EFBB4DD8-D414-4F88-A4DA-2077A230B9BD}" type="presParOf" srcId="{C675980D-E4C8-47D2-80BB-C7D1203D2A71}" destId="{02B97B4B-99F0-4D95-8990-26A2FB8F87F7}" srcOrd="6" destOrd="0" presId="urn:microsoft.com/office/officeart/2008/layout/LinedList"/>
    <dgm:cxn modelId="{57E19B29-E1D0-4EEF-9D2D-7A949A7451ED}" type="presParOf" srcId="{C675980D-E4C8-47D2-80BB-C7D1203D2A71}" destId="{7913483D-E2FD-4DB6-A7BC-94958A4206D1}" srcOrd="7" destOrd="0" presId="urn:microsoft.com/office/officeart/2008/layout/LinedList"/>
    <dgm:cxn modelId="{6B2CC854-0E18-417F-98C9-8AB0DE282E6C}" type="presParOf" srcId="{7913483D-E2FD-4DB6-A7BC-94958A4206D1}" destId="{2B15D832-B26D-4CE2-B74C-9409B94A58C2}" srcOrd="0" destOrd="0" presId="urn:microsoft.com/office/officeart/2008/layout/LinedList"/>
    <dgm:cxn modelId="{1FFA43CA-CEA6-40A8-A0CB-8CDCE71B2BC0}" type="presParOf" srcId="{7913483D-E2FD-4DB6-A7BC-94958A4206D1}" destId="{8DA38EAB-A8E7-4732-AE5E-8470574E3118}" srcOrd="1" destOrd="0" presId="urn:microsoft.com/office/officeart/2008/layout/LinedList"/>
    <dgm:cxn modelId="{245FF9A4-453A-4D70-8016-729092998B66}" type="presParOf" srcId="{C675980D-E4C8-47D2-80BB-C7D1203D2A71}" destId="{424437E4-84A9-4811-BF6C-5854C43EEDAA}" srcOrd="8" destOrd="0" presId="urn:microsoft.com/office/officeart/2008/layout/LinedList"/>
    <dgm:cxn modelId="{3373647F-171E-4EAB-8481-D754E8C51BF1}" type="presParOf" srcId="{C675980D-E4C8-47D2-80BB-C7D1203D2A71}" destId="{EEAF4FEE-C460-40B7-A5A0-F51A85A6AD41}" srcOrd="9" destOrd="0" presId="urn:microsoft.com/office/officeart/2008/layout/LinedList"/>
    <dgm:cxn modelId="{7AA82A0B-CEFD-458C-951F-E747BC691715}" type="presParOf" srcId="{EEAF4FEE-C460-40B7-A5A0-F51A85A6AD41}" destId="{ECE7666D-EC68-44D8-A6AE-7E8C300FA37A}" srcOrd="0" destOrd="0" presId="urn:microsoft.com/office/officeart/2008/layout/LinedList"/>
    <dgm:cxn modelId="{E153AE69-17CF-4D0D-B5A2-66CDE0EF137B}" type="presParOf" srcId="{EEAF4FEE-C460-40B7-A5A0-F51A85A6AD41}" destId="{43D63F24-074A-4A86-81B8-8870103238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ru-RU" sz="1800" dirty="0"/>
            <a:t>Для целей предоставления отчетности о результатах оказания услуг </a:t>
          </a:r>
          <a:r>
            <a:rPr lang="ru-RU" sz="1800" b="1" dirty="0"/>
            <a:t>временн</a:t>
          </a:r>
          <a:r>
            <a:rPr lang="ru-RU" sz="1800" b="1" i="1" dirty="0"/>
            <a:t>ы</a:t>
          </a:r>
          <a:r>
            <a:rPr lang="ru-RU" sz="1800" b="1" dirty="0"/>
            <a:t>е сроки </a:t>
          </a:r>
          <a:r>
            <a:rPr lang="ru-RU" sz="1800" dirty="0"/>
            <a:t>должны быть </a:t>
          </a:r>
          <a:r>
            <a:rPr lang="ru-RU" sz="1800" b="1" dirty="0"/>
            <a:t>такими же,</a:t>
          </a:r>
          <a:r>
            <a:rPr lang="ru-RU" sz="1800" dirty="0"/>
            <a:t> как и для </a:t>
          </a:r>
          <a:r>
            <a:rPr lang="ru-RU" sz="1800" b="1" dirty="0"/>
            <a:t>финансовой </a:t>
          </a:r>
          <a:r>
            <a:rPr lang="ru-RU" sz="1800" dirty="0"/>
            <a:t>отчетности</a:t>
          </a:r>
          <a:r>
            <a:rPr lang="en-US" sz="1800" dirty="0"/>
            <a:t>. 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0BDE224-7E1C-4046-9976-5FFB2370843A}">
      <dgm:prSet custT="1"/>
      <dgm:spPr/>
      <dgm:t>
        <a:bodyPr/>
        <a:lstStyle/>
        <a:p>
          <a:r>
            <a:rPr lang="ru-RU" sz="1600" dirty="0"/>
            <a:t>В отличите от </a:t>
          </a:r>
          <a:r>
            <a:rPr lang="ru-RU" sz="1600" b="1" dirty="0"/>
            <a:t>консолидированной </a:t>
          </a:r>
          <a:r>
            <a:rPr lang="ru-RU" sz="1600" dirty="0"/>
            <a:t>финансовой отчетности, которая включает финансовую информацию о подконтрольных ведомствах, информация об оказании услуг, как правило, не является сведениям о </a:t>
          </a:r>
          <a:r>
            <a:rPr lang="ru-RU" sz="1600" b="1" dirty="0"/>
            <a:t>наборе </a:t>
          </a:r>
          <a:r>
            <a:rPr lang="ru-RU" sz="1600" dirty="0"/>
            <a:t>услуг, о которой отчитывается подконтрольное ведомство.</a:t>
          </a:r>
          <a:endParaRPr lang="nl-BE" sz="1600" dirty="0"/>
        </a:p>
      </dgm:t>
    </dgm:pt>
    <dgm:pt modelId="{5B353F44-1807-4542-AB92-1E41A8388892}" type="parTrans" cxnId="{0BAB2301-9860-4702-BE99-ECF6CFE144F5}">
      <dgm:prSet/>
      <dgm:spPr/>
      <dgm:t>
        <a:bodyPr/>
        <a:lstStyle/>
        <a:p>
          <a:endParaRPr lang="en-US"/>
        </a:p>
      </dgm:t>
    </dgm:pt>
    <dgm:pt modelId="{F740B231-DC37-425D-94BE-89D5AF2ECE26}" type="sibTrans" cxnId="{0BAB2301-9860-4702-BE99-ECF6CFE144F5}">
      <dgm:prSet/>
      <dgm:spPr/>
      <dgm:t>
        <a:bodyPr/>
        <a:lstStyle/>
        <a:p>
          <a:endParaRPr lang="en-US"/>
        </a:p>
      </dgm:t>
    </dgm:pt>
    <dgm:pt modelId="{E2268AB1-DB6F-4561-BC67-1E89B040A84C}">
      <dgm:prSet custT="1"/>
      <dgm:spPr/>
      <dgm:t>
        <a:bodyPr/>
        <a:lstStyle/>
        <a:p>
          <a:r>
            <a:rPr lang="ru-RU" sz="1600" dirty="0"/>
            <a:t>Необходимо </a:t>
          </a:r>
          <a:r>
            <a:rPr lang="ru-RU" sz="1600" b="1" dirty="0"/>
            <a:t>отражать </a:t>
          </a:r>
          <a:r>
            <a:rPr lang="ru-RU" sz="1600" dirty="0"/>
            <a:t>следующую информацию</a:t>
          </a:r>
          <a:r>
            <a:rPr lang="en-US" sz="1600" dirty="0"/>
            <a:t>: (a) </a:t>
          </a:r>
          <a:r>
            <a:rPr lang="ru-RU" sz="1600" b="1" dirty="0"/>
            <a:t>цели в области оказания услуг</a:t>
          </a:r>
          <a:r>
            <a:rPr lang="en-US" sz="1600" dirty="0"/>
            <a:t>;  (b) </a:t>
          </a:r>
          <a:r>
            <a:rPr lang="ru-RU" sz="1600" b="1" dirty="0"/>
            <a:t>показатели эффективности</a:t>
          </a:r>
          <a:r>
            <a:rPr lang="en-US" sz="1600" dirty="0"/>
            <a:t>; </a:t>
          </a:r>
          <a:r>
            <a:rPr lang="ru-RU" sz="1600" dirty="0"/>
            <a:t>и</a:t>
          </a:r>
          <a:r>
            <a:rPr lang="en-US" sz="1600" dirty="0"/>
            <a:t>, (c) </a:t>
          </a:r>
          <a:r>
            <a:rPr lang="ru-RU" sz="1600" b="1" dirty="0"/>
            <a:t>совокупные затраты</a:t>
          </a:r>
          <a:r>
            <a:rPr lang="ru-RU" sz="1600" dirty="0"/>
            <a:t> на оказание услуг</a:t>
          </a:r>
          <a:r>
            <a:rPr lang="en-US" sz="1600" dirty="0"/>
            <a:t>. </a:t>
          </a:r>
          <a:endParaRPr lang="nl-BE" sz="1600" dirty="0"/>
        </a:p>
      </dgm:t>
    </dgm:pt>
    <dgm:pt modelId="{2B4BE386-B023-452F-B3AF-817AFCE8FF2D}" type="parTrans" cxnId="{363C1EB4-8567-4B4F-8F48-CEB80F6FFA9A}">
      <dgm:prSet/>
      <dgm:spPr/>
      <dgm:t>
        <a:bodyPr/>
        <a:lstStyle/>
        <a:p>
          <a:endParaRPr lang="en-US"/>
        </a:p>
      </dgm:t>
    </dgm:pt>
    <dgm:pt modelId="{08056892-F30E-43CC-B549-6066B6F79281}" type="sibTrans" cxnId="{363C1EB4-8567-4B4F-8F48-CEB80F6FFA9A}">
      <dgm:prSet/>
      <dgm:spPr/>
      <dgm:t>
        <a:bodyPr/>
        <a:lstStyle/>
        <a:p>
          <a:endParaRPr lang="en-US"/>
        </a:p>
      </dgm:t>
    </dgm:pt>
    <dgm:pt modelId="{0D5074D1-3811-4AB5-94E4-96CDA78CB48B}">
      <dgm:prSet custT="1"/>
      <dgm:spPr/>
      <dgm:t>
        <a:bodyPr/>
        <a:lstStyle/>
        <a:p>
          <a:r>
            <a:rPr lang="ru-RU" sz="1600" dirty="0"/>
            <a:t>Что касается </a:t>
          </a:r>
          <a:r>
            <a:rPr lang="ru-RU" sz="1600" b="1" dirty="0"/>
            <a:t>показателей эффективности</a:t>
          </a:r>
          <a:r>
            <a:rPr lang="ru-RU" sz="1600" dirty="0"/>
            <a:t> и совокупных </a:t>
          </a:r>
          <a:r>
            <a:rPr lang="ru-RU" sz="1600" b="1" dirty="0"/>
            <a:t>затрат </a:t>
          </a:r>
          <a:r>
            <a:rPr lang="ru-RU" sz="1600" dirty="0"/>
            <a:t>на оказания услуг, то ведомство должно </a:t>
          </a:r>
          <a:r>
            <a:rPr lang="ru-RU" sz="1600" b="1" dirty="0"/>
            <a:t>предоставлять</a:t>
          </a:r>
          <a:r>
            <a:rPr lang="en-US" sz="1600" dirty="0"/>
            <a:t>:  (a) </a:t>
          </a:r>
          <a:r>
            <a:rPr lang="ru-RU" sz="1600" dirty="0"/>
            <a:t>информацию о </a:t>
          </a:r>
          <a:r>
            <a:rPr lang="ru-RU" sz="1600" b="1" dirty="0"/>
            <a:t>планируемых </a:t>
          </a:r>
          <a:r>
            <a:rPr lang="ru-RU" sz="1600" dirty="0"/>
            <a:t>и </a:t>
          </a:r>
          <a:r>
            <a:rPr lang="ru-RU" sz="1600" b="1" dirty="0"/>
            <a:t>фактических </a:t>
          </a:r>
          <a:r>
            <a:rPr lang="ru-RU" sz="1600" dirty="0"/>
            <a:t>показателях за отчетный период</a:t>
          </a:r>
          <a:r>
            <a:rPr lang="en-US" sz="1600" dirty="0"/>
            <a:t>; </a:t>
          </a:r>
          <a:r>
            <a:rPr lang="ru-RU" sz="1600" dirty="0"/>
            <a:t>и </a:t>
          </a:r>
          <a:r>
            <a:rPr lang="en-US" sz="1600" dirty="0"/>
            <a:t>(b) </a:t>
          </a:r>
          <a:r>
            <a:rPr lang="ru-RU" sz="1600" dirty="0"/>
            <a:t>фактическую информацию за </a:t>
          </a:r>
          <a:r>
            <a:rPr lang="ru-RU" sz="1600" b="1" dirty="0"/>
            <a:t>предыдущий </a:t>
          </a:r>
          <a:r>
            <a:rPr lang="ru-RU" sz="1600" dirty="0"/>
            <a:t>отчетный период.</a:t>
          </a:r>
          <a:endParaRPr lang="nl-BE" sz="1600" dirty="0"/>
        </a:p>
      </dgm:t>
    </dgm:pt>
    <dgm:pt modelId="{D01A0323-A175-471C-A486-992ED8BB231C}" type="parTrans" cxnId="{1702BE25-F692-4B53-8572-18A22CAC0E92}">
      <dgm:prSet/>
      <dgm:spPr/>
      <dgm:t>
        <a:bodyPr/>
        <a:lstStyle/>
        <a:p>
          <a:endParaRPr lang="en-US"/>
        </a:p>
      </dgm:t>
    </dgm:pt>
    <dgm:pt modelId="{50C36602-837C-4EDC-83C5-603118E95E5B}" type="sibTrans" cxnId="{1702BE25-F692-4B53-8572-18A22CAC0E92}">
      <dgm:prSet/>
      <dgm:spPr/>
      <dgm:t>
        <a:bodyPr/>
        <a:lstStyle/>
        <a:p>
          <a:endParaRPr lang="en-US"/>
        </a:p>
      </dgm:t>
    </dgm:pt>
    <dgm:pt modelId="{57033A6D-601E-4A42-B7B1-1131A8C2D04D}">
      <dgm:prSet custT="1"/>
      <dgm:spPr/>
      <dgm:t>
        <a:bodyPr/>
        <a:lstStyle/>
        <a:p>
          <a:r>
            <a:rPr lang="ru-RU" sz="1600" dirty="0"/>
            <a:t>Информация в </a:t>
          </a:r>
          <a:r>
            <a:rPr lang="ru-RU" sz="1600" b="1" dirty="0"/>
            <a:t>законодательстве </a:t>
          </a:r>
          <a:r>
            <a:rPr lang="ru-RU" sz="1600" dirty="0"/>
            <a:t>и </a:t>
          </a:r>
          <a:r>
            <a:rPr lang="ru-RU" sz="1600" b="1" dirty="0"/>
            <a:t>планах </a:t>
          </a:r>
          <a:r>
            <a:rPr lang="ru-RU" sz="1600" dirty="0"/>
            <a:t>(бюджет, описании миссии, стратегический план, механизмы финансирования, корпоративный план), как правило, помогает выделить актуальные цели оказания услуг и ПЭ</a:t>
          </a:r>
          <a:r>
            <a:rPr lang="en-US" sz="1600" dirty="0"/>
            <a:t>. </a:t>
          </a:r>
          <a:endParaRPr lang="nl-BE" sz="1600" dirty="0"/>
        </a:p>
      </dgm:t>
    </dgm:pt>
    <dgm:pt modelId="{9AD31519-4788-400B-9423-B46BD7E8DED4}" type="parTrans" cxnId="{6F255C37-2189-4921-89CB-F37E0F73AEB3}">
      <dgm:prSet/>
      <dgm:spPr/>
      <dgm:t>
        <a:bodyPr/>
        <a:lstStyle/>
        <a:p>
          <a:endParaRPr lang="en-US"/>
        </a:p>
      </dgm:t>
    </dgm:pt>
    <dgm:pt modelId="{14DB707D-F137-41E9-A484-F88134BB4C2C}" type="sibTrans" cxnId="{6F255C37-2189-4921-89CB-F37E0F73AEB3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5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5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9215F5C8-9BC6-4BE7-8DF7-E7F74947A5EA}" type="pres">
      <dgm:prSet presAssocID="{20BDE224-7E1C-4046-9976-5FFB2370843A}" presName="thickLine" presStyleLbl="alignNode1" presStyleIdx="1" presStyleCnt="5"/>
      <dgm:spPr/>
    </dgm:pt>
    <dgm:pt modelId="{A115B213-55A3-491F-B686-FF7E84FD6393}" type="pres">
      <dgm:prSet presAssocID="{20BDE224-7E1C-4046-9976-5FFB2370843A}" presName="horz1" presStyleCnt="0"/>
      <dgm:spPr/>
    </dgm:pt>
    <dgm:pt modelId="{F31649CD-B2CF-43BB-9C52-80AA6396DB6D}" type="pres">
      <dgm:prSet presAssocID="{20BDE224-7E1C-4046-9976-5FFB2370843A}" presName="tx1" presStyleLbl="revTx" presStyleIdx="1" presStyleCnt="5"/>
      <dgm:spPr/>
    </dgm:pt>
    <dgm:pt modelId="{D6A2963E-616D-4ADB-844B-F026D904A39E}" type="pres">
      <dgm:prSet presAssocID="{20BDE224-7E1C-4046-9976-5FFB2370843A}" presName="vert1" presStyleCnt="0"/>
      <dgm:spPr/>
    </dgm:pt>
    <dgm:pt modelId="{1C510F55-B105-48C7-BA70-2009928C99BA}" type="pres">
      <dgm:prSet presAssocID="{E2268AB1-DB6F-4561-BC67-1E89B040A84C}" presName="thickLine" presStyleLbl="alignNode1" presStyleIdx="2" presStyleCnt="5"/>
      <dgm:spPr/>
    </dgm:pt>
    <dgm:pt modelId="{9580CAC8-EE7A-4A9C-86DF-7116A600C314}" type="pres">
      <dgm:prSet presAssocID="{E2268AB1-DB6F-4561-BC67-1E89B040A84C}" presName="horz1" presStyleCnt="0"/>
      <dgm:spPr/>
    </dgm:pt>
    <dgm:pt modelId="{67AAAB38-552E-4580-9AAD-DFCF671BA008}" type="pres">
      <dgm:prSet presAssocID="{E2268AB1-DB6F-4561-BC67-1E89B040A84C}" presName="tx1" presStyleLbl="revTx" presStyleIdx="2" presStyleCnt="5"/>
      <dgm:spPr/>
    </dgm:pt>
    <dgm:pt modelId="{06DAD248-BB01-47DA-A6FD-95EAEBCC8405}" type="pres">
      <dgm:prSet presAssocID="{E2268AB1-DB6F-4561-BC67-1E89B040A84C}" presName="vert1" presStyleCnt="0"/>
      <dgm:spPr/>
    </dgm:pt>
    <dgm:pt modelId="{2D42E766-675D-4BA8-AB8E-78E2F1417B35}" type="pres">
      <dgm:prSet presAssocID="{0D5074D1-3811-4AB5-94E4-96CDA78CB48B}" presName="thickLine" presStyleLbl="alignNode1" presStyleIdx="3" presStyleCnt="5"/>
      <dgm:spPr/>
    </dgm:pt>
    <dgm:pt modelId="{CC57924D-68F5-43DF-9657-8D64B4A09760}" type="pres">
      <dgm:prSet presAssocID="{0D5074D1-3811-4AB5-94E4-96CDA78CB48B}" presName="horz1" presStyleCnt="0"/>
      <dgm:spPr/>
    </dgm:pt>
    <dgm:pt modelId="{4F05CF29-A9BF-4E8B-B5C9-DB076EDAFE35}" type="pres">
      <dgm:prSet presAssocID="{0D5074D1-3811-4AB5-94E4-96CDA78CB48B}" presName="tx1" presStyleLbl="revTx" presStyleIdx="3" presStyleCnt="5"/>
      <dgm:spPr/>
    </dgm:pt>
    <dgm:pt modelId="{E93BFDE4-BBD7-494B-941D-36691C9AF9D9}" type="pres">
      <dgm:prSet presAssocID="{0D5074D1-3811-4AB5-94E4-96CDA78CB48B}" presName="vert1" presStyleCnt="0"/>
      <dgm:spPr/>
    </dgm:pt>
    <dgm:pt modelId="{BD8FF998-22A3-4F01-A649-BEC6ABE6CC98}" type="pres">
      <dgm:prSet presAssocID="{57033A6D-601E-4A42-B7B1-1131A8C2D04D}" presName="thickLine" presStyleLbl="alignNode1" presStyleIdx="4" presStyleCnt="5"/>
      <dgm:spPr/>
    </dgm:pt>
    <dgm:pt modelId="{08766ADC-2C02-4E62-B22A-6FDDC2DB43FF}" type="pres">
      <dgm:prSet presAssocID="{57033A6D-601E-4A42-B7B1-1131A8C2D04D}" presName="horz1" presStyleCnt="0"/>
      <dgm:spPr/>
    </dgm:pt>
    <dgm:pt modelId="{5010DFE6-15C1-486F-92D7-3AF2DAEE4070}" type="pres">
      <dgm:prSet presAssocID="{57033A6D-601E-4A42-B7B1-1131A8C2D04D}" presName="tx1" presStyleLbl="revTx" presStyleIdx="4" presStyleCnt="5"/>
      <dgm:spPr/>
    </dgm:pt>
    <dgm:pt modelId="{AFCC2941-852B-4CB8-B32E-9419D01FA201}" type="pres">
      <dgm:prSet presAssocID="{57033A6D-601E-4A42-B7B1-1131A8C2D04D}" presName="vert1" presStyleCnt="0"/>
      <dgm:spPr/>
    </dgm:pt>
  </dgm:ptLst>
  <dgm:cxnLst>
    <dgm:cxn modelId="{0BAB2301-9860-4702-BE99-ECF6CFE144F5}" srcId="{3DF07812-2031-4AC7-AEAC-D000D6B7A9C8}" destId="{20BDE224-7E1C-4046-9976-5FFB2370843A}" srcOrd="1" destOrd="0" parTransId="{5B353F44-1807-4542-AB92-1E41A8388892}" sibTransId="{F740B231-DC37-425D-94BE-89D5AF2ECE26}"/>
    <dgm:cxn modelId="{1702BE25-F692-4B53-8572-18A22CAC0E92}" srcId="{3DF07812-2031-4AC7-AEAC-D000D6B7A9C8}" destId="{0D5074D1-3811-4AB5-94E4-96CDA78CB48B}" srcOrd="3" destOrd="0" parTransId="{D01A0323-A175-471C-A486-992ED8BB231C}" sibTransId="{50C36602-837C-4EDC-83C5-603118E95E5B}"/>
    <dgm:cxn modelId="{6F255C37-2189-4921-89CB-F37E0F73AEB3}" srcId="{3DF07812-2031-4AC7-AEAC-D000D6B7A9C8}" destId="{57033A6D-601E-4A42-B7B1-1131A8C2D04D}" srcOrd="4" destOrd="0" parTransId="{9AD31519-4788-400B-9423-B46BD7E8DED4}" sibTransId="{14DB707D-F137-41E9-A484-F88134BB4C2C}"/>
    <dgm:cxn modelId="{3F8D6C6E-5960-4600-BDA5-0FBB499D335C}" type="presOf" srcId="{E2268AB1-DB6F-4561-BC67-1E89B040A84C}" destId="{67AAAB38-552E-4580-9AAD-DFCF671BA008}" srcOrd="0" destOrd="0" presId="urn:microsoft.com/office/officeart/2008/layout/LinedList"/>
    <dgm:cxn modelId="{C8EEFB50-D311-4257-B165-26E9D49D7202}" type="presOf" srcId="{20BDE224-7E1C-4046-9976-5FFB2370843A}" destId="{F31649CD-B2CF-43BB-9C52-80AA6396DB6D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9BED9785-DF0F-46AA-92AC-EB93396D4663}" type="presOf" srcId="{57033A6D-601E-4A42-B7B1-1131A8C2D04D}" destId="{5010DFE6-15C1-486F-92D7-3AF2DAEE4070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363C1EB4-8567-4B4F-8F48-CEB80F6FFA9A}" srcId="{3DF07812-2031-4AC7-AEAC-D000D6B7A9C8}" destId="{E2268AB1-DB6F-4561-BC67-1E89B040A84C}" srcOrd="2" destOrd="0" parTransId="{2B4BE386-B023-452F-B3AF-817AFCE8FF2D}" sibTransId="{08056892-F30E-43CC-B549-6066B6F79281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A548ADDA-AAA4-4464-8C04-2427CFE4121B}" type="presOf" srcId="{0D5074D1-3811-4AB5-94E4-96CDA78CB48B}" destId="{4F05CF29-A9BF-4E8B-B5C9-DB076EDAFE35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68241592-8196-4283-9989-2734477CEE69}" type="presParOf" srcId="{C675980D-E4C8-47D2-80BB-C7D1203D2A71}" destId="{9215F5C8-9BC6-4BE7-8DF7-E7F74947A5EA}" srcOrd="2" destOrd="0" presId="urn:microsoft.com/office/officeart/2008/layout/LinedList"/>
    <dgm:cxn modelId="{0B7B25F8-8E1F-43F5-A689-14BD12CC8923}" type="presParOf" srcId="{C675980D-E4C8-47D2-80BB-C7D1203D2A71}" destId="{A115B213-55A3-491F-B686-FF7E84FD6393}" srcOrd="3" destOrd="0" presId="urn:microsoft.com/office/officeart/2008/layout/LinedList"/>
    <dgm:cxn modelId="{28E6323F-06C7-4B9B-95D7-822E30FBC83F}" type="presParOf" srcId="{A115B213-55A3-491F-B686-FF7E84FD6393}" destId="{F31649CD-B2CF-43BB-9C52-80AA6396DB6D}" srcOrd="0" destOrd="0" presId="urn:microsoft.com/office/officeart/2008/layout/LinedList"/>
    <dgm:cxn modelId="{EBEE4FF8-79F7-4EB1-8494-BC1E7F14D7EC}" type="presParOf" srcId="{A115B213-55A3-491F-B686-FF7E84FD6393}" destId="{D6A2963E-616D-4ADB-844B-F026D904A39E}" srcOrd="1" destOrd="0" presId="urn:microsoft.com/office/officeart/2008/layout/LinedList"/>
    <dgm:cxn modelId="{AD745044-12A3-4739-B23F-3F717F4AD46E}" type="presParOf" srcId="{C675980D-E4C8-47D2-80BB-C7D1203D2A71}" destId="{1C510F55-B105-48C7-BA70-2009928C99BA}" srcOrd="4" destOrd="0" presId="urn:microsoft.com/office/officeart/2008/layout/LinedList"/>
    <dgm:cxn modelId="{844A4874-4A5E-432C-B63B-894E092F970A}" type="presParOf" srcId="{C675980D-E4C8-47D2-80BB-C7D1203D2A71}" destId="{9580CAC8-EE7A-4A9C-86DF-7116A600C314}" srcOrd="5" destOrd="0" presId="urn:microsoft.com/office/officeart/2008/layout/LinedList"/>
    <dgm:cxn modelId="{DB702203-695E-4650-8CEB-7874CF41ECFB}" type="presParOf" srcId="{9580CAC8-EE7A-4A9C-86DF-7116A600C314}" destId="{67AAAB38-552E-4580-9AAD-DFCF671BA008}" srcOrd="0" destOrd="0" presId="urn:microsoft.com/office/officeart/2008/layout/LinedList"/>
    <dgm:cxn modelId="{48D6F474-AA8C-4489-8A4D-0B78EFD5CF52}" type="presParOf" srcId="{9580CAC8-EE7A-4A9C-86DF-7116A600C314}" destId="{06DAD248-BB01-47DA-A6FD-95EAEBCC8405}" srcOrd="1" destOrd="0" presId="urn:microsoft.com/office/officeart/2008/layout/LinedList"/>
    <dgm:cxn modelId="{0373BE45-56C1-4FC0-8A72-03A9A96631AE}" type="presParOf" srcId="{C675980D-E4C8-47D2-80BB-C7D1203D2A71}" destId="{2D42E766-675D-4BA8-AB8E-78E2F1417B35}" srcOrd="6" destOrd="0" presId="urn:microsoft.com/office/officeart/2008/layout/LinedList"/>
    <dgm:cxn modelId="{29F58DD8-BF29-4DF3-BA1A-75878541047E}" type="presParOf" srcId="{C675980D-E4C8-47D2-80BB-C7D1203D2A71}" destId="{CC57924D-68F5-43DF-9657-8D64B4A09760}" srcOrd="7" destOrd="0" presId="urn:microsoft.com/office/officeart/2008/layout/LinedList"/>
    <dgm:cxn modelId="{3BE8E3D6-EC1D-4F6A-A63B-9FD6AC759044}" type="presParOf" srcId="{CC57924D-68F5-43DF-9657-8D64B4A09760}" destId="{4F05CF29-A9BF-4E8B-B5C9-DB076EDAFE35}" srcOrd="0" destOrd="0" presId="urn:microsoft.com/office/officeart/2008/layout/LinedList"/>
    <dgm:cxn modelId="{C80CD32F-FAE7-40A0-B7EE-7C0F33335852}" type="presParOf" srcId="{CC57924D-68F5-43DF-9657-8D64B4A09760}" destId="{E93BFDE4-BBD7-494B-941D-36691C9AF9D9}" srcOrd="1" destOrd="0" presId="urn:microsoft.com/office/officeart/2008/layout/LinedList"/>
    <dgm:cxn modelId="{5379D2FA-FD9D-453B-9FA4-5189D5820C89}" type="presParOf" srcId="{C675980D-E4C8-47D2-80BB-C7D1203D2A71}" destId="{BD8FF998-22A3-4F01-A649-BEC6ABE6CC98}" srcOrd="8" destOrd="0" presId="urn:microsoft.com/office/officeart/2008/layout/LinedList"/>
    <dgm:cxn modelId="{F31936AD-92C5-43F5-83E8-E5240A8AE361}" type="presParOf" srcId="{C675980D-E4C8-47D2-80BB-C7D1203D2A71}" destId="{08766ADC-2C02-4E62-B22A-6FDDC2DB43FF}" srcOrd="9" destOrd="0" presId="urn:microsoft.com/office/officeart/2008/layout/LinedList"/>
    <dgm:cxn modelId="{CF6E107F-AB9A-4DB9-A9FD-3C64CDCDAA10}" type="presParOf" srcId="{08766ADC-2C02-4E62-B22A-6FDDC2DB43FF}" destId="{5010DFE6-15C1-486F-92D7-3AF2DAEE4070}" srcOrd="0" destOrd="0" presId="urn:microsoft.com/office/officeart/2008/layout/LinedList"/>
    <dgm:cxn modelId="{7E505F2D-4F37-4647-855E-5032A7C74DBA}" type="presParOf" srcId="{08766ADC-2C02-4E62-B22A-6FDDC2DB43FF}" destId="{AFCC2941-852B-4CB8-B32E-9419D01FA2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95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795"/>
          <a:ext cx="6269038" cy="1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некоторых странах этот механизм был </a:t>
          </a:r>
          <a:r>
            <a:rPr lang="ru-RU" sz="2000" b="1" kern="1200" dirty="0"/>
            <a:t>заложен </a:t>
          </a:r>
          <a:r>
            <a:rPr lang="ru-RU" sz="2000" kern="1200" dirty="0"/>
            <a:t>много лет назад </a:t>
          </a:r>
          <a:r>
            <a:rPr lang="nl-BE" sz="2000" kern="1200" dirty="0"/>
            <a:t>(</a:t>
          </a:r>
          <a:r>
            <a:rPr lang="ru-RU" sz="2000" kern="1200" dirty="0"/>
            <a:t>англоязычный подход</a:t>
          </a:r>
          <a:r>
            <a:rPr lang="nl-BE" sz="2000" kern="1200" dirty="0"/>
            <a:t>)</a:t>
          </a:r>
        </a:p>
      </dsp:txBody>
      <dsp:txXfrm>
        <a:off x="0" y="795"/>
        <a:ext cx="6269038" cy="1746730"/>
      </dsp:txXfrm>
    </dsp:sp>
    <dsp:sp modelId="{E0499311-9ADD-4AB5-AC13-C2D89BEB2861}">
      <dsp:nvSpPr>
        <dsp:cNvPr id="0" name=""/>
        <dsp:cNvSpPr/>
      </dsp:nvSpPr>
      <dsp:spPr>
        <a:xfrm>
          <a:off x="0" y="1747526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05A59-D4F9-4CEF-A763-77A94DA618B7}">
      <dsp:nvSpPr>
        <dsp:cNvPr id="0" name=""/>
        <dsp:cNvSpPr/>
      </dsp:nvSpPr>
      <dsp:spPr>
        <a:xfrm>
          <a:off x="0" y="1747526"/>
          <a:ext cx="6262915" cy="20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других странах он трансформировался от традиционных </a:t>
          </a:r>
          <a:r>
            <a:rPr lang="ru-RU" sz="2000" b="1" kern="1200" dirty="0"/>
            <a:t>функций внутренних проверок</a:t>
          </a:r>
          <a:r>
            <a:rPr lang="ru-RU" sz="2000" kern="1200" dirty="0"/>
            <a:t> (бюджетный контроль на уровне операций) к современной службе </a:t>
          </a:r>
          <a:r>
            <a:rPr lang="ru-RU" sz="2000" b="1" kern="1200" dirty="0"/>
            <a:t>внутреннего аудита</a:t>
          </a:r>
          <a:r>
            <a:rPr lang="ru-RU" sz="2000" kern="1200" dirty="0"/>
            <a:t> (большинство стран </a:t>
          </a:r>
          <a:r>
            <a:rPr lang="nl-BE" sz="2000" kern="1200" dirty="0"/>
            <a:t>PEMPAL)</a:t>
          </a:r>
          <a:endParaRPr lang="en-US" sz="2000" kern="1200" dirty="0"/>
        </a:p>
      </dsp:txBody>
      <dsp:txXfrm>
        <a:off x="0" y="1747526"/>
        <a:ext cx="6262915" cy="2077072"/>
      </dsp:txXfrm>
    </dsp:sp>
    <dsp:sp modelId="{D1BF9B31-BF82-4283-ABAA-43083B3B19F4}">
      <dsp:nvSpPr>
        <dsp:cNvPr id="0" name=""/>
        <dsp:cNvSpPr/>
      </dsp:nvSpPr>
      <dsp:spPr>
        <a:xfrm>
          <a:off x="0" y="382459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D7099-DC54-4537-9468-312FB0B5ACD2}">
      <dsp:nvSpPr>
        <dsp:cNvPr id="0" name=""/>
        <dsp:cNvSpPr/>
      </dsp:nvSpPr>
      <dsp:spPr>
        <a:xfrm>
          <a:off x="0" y="3824598"/>
          <a:ext cx="6269038" cy="1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Государства-кандидаты на вступление в ЕС должны были внедрять концепцию </a:t>
          </a:r>
          <a:r>
            <a:rPr lang="ru-RU" sz="2000" b="1" kern="1200" dirty="0"/>
            <a:t>внутреннего финансового контроля в государственном секторе</a:t>
          </a:r>
          <a:r>
            <a:rPr lang="ru-RU" sz="2000" kern="1200" dirty="0"/>
            <a:t>, основным компонентом которого является </a:t>
          </a:r>
          <a:r>
            <a:rPr lang="ru-RU" sz="2000" b="1" kern="1200" dirty="0"/>
            <a:t>внутренний аудит</a:t>
          </a:r>
          <a:endParaRPr lang="en-US" sz="2000" b="1" kern="1200" dirty="0"/>
        </a:p>
      </dsp:txBody>
      <dsp:txXfrm>
        <a:off x="0" y="3824598"/>
        <a:ext cx="6269038" cy="1746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2AE1-4156-4917-AD53-B994B12AE77A}">
      <dsp:nvSpPr>
        <dsp:cNvPr id="0" name=""/>
        <dsp:cNvSpPr/>
      </dsp:nvSpPr>
      <dsp:spPr>
        <a:xfrm>
          <a:off x="0" y="735292"/>
          <a:ext cx="62690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Неотложные требования повышения эффективности организаций</a:t>
          </a:r>
          <a:endParaRPr lang="en-US" sz="1700" kern="1200" dirty="0"/>
        </a:p>
      </dsp:txBody>
      <dsp:txXfrm>
        <a:off x="33012" y="768304"/>
        <a:ext cx="6203014" cy="610236"/>
      </dsp:txXfrm>
    </dsp:sp>
    <dsp:sp modelId="{9F9E8F7B-1D00-45C3-A0BB-4552C2DA278E}">
      <dsp:nvSpPr>
        <dsp:cNvPr id="0" name=""/>
        <dsp:cNvSpPr/>
      </dsp:nvSpPr>
      <dsp:spPr>
        <a:xfrm>
          <a:off x="0" y="1393765"/>
          <a:ext cx="62690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Усиление подотчетности управляющих за достигнутые результаты, увязанные с реформами в государственном секторе</a:t>
          </a:r>
          <a:endParaRPr lang="en-US" sz="1700" kern="1200" dirty="0"/>
        </a:p>
      </dsp:txBody>
      <dsp:txXfrm>
        <a:off x="33012" y="1426777"/>
        <a:ext cx="6203014" cy="610236"/>
      </dsp:txXfrm>
    </dsp:sp>
    <dsp:sp modelId="{9DF794EB-121B-42CE-8ADA-83D565CDD209}">
      <dsp:nvSpPr>
        <dsp:cNvPr id="0" name=""/>
        <dsp:cNvSpPr/>
      </dsp:nvSpPr>
      <dsp:spPr>
        <a:xfrm>
          <a:off x="0" y="2089147"/>
          <a:ext cx="6269038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4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Программное бюджетирование/БОР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Сложность бюджетирования и бухгалтерского учета на основе начислений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300" kern="1200" dirty="0"/>
            <a:t>Прозрачность бюджета и вовлечение граждан</a:t>
          </a:r>
          <a:endParaRPr lang="en-US" sz="1300" kern="1200" dirty="0"/>
        </a:p>
      </dsp:txBody>
      <dsp:txXfrm>
        <a:off x="0" y="2089147"/>
        <a:ext cx="6269038" cy="668609"/>
      </dsp:txXfrm>
    </dsp:sp>
    <dsp:sp modelId="{E723E9D7-F101-48F6-AFF3-F7B8F6C75CB9}">
      <dsp:nvSpPr>
        <dsp:cNvPr id="0" name=""/>
        <dsp:cNvSpPr/>
      </dsp:nvSpPr>
      <dsp:spPr>
        <a:xfrm>
          <a:off x="0" y="2757757"/>
          <a:ext cx="62690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Чрезмерный контроль наряду с дублированием функций и отсутствием видимых улучшений</a:t>
          </a:r>
          <a:endParaRPr lang="en-US" sz="1700" kern="1200" dirty="0"/>
        </a:p>
      </dsp:txBody>
      <dsp:txXfrm>
        <a:off x="33012" y="2790769"/>
        <a:ext cx="6203014" cy="610236"/>
      </dsp:txXfrm>
    </dsp:sp>
    <dsp:sp modelId="{ADBCCE72-DE98-4714-9DCA-EA0371E77F3D}">
      <dsp:nvSpPr>
        <dsp:cNvPr id="0" name=""/>
        <dsp:cNvSpPr/>
      </dsp:nvSpPr>
      <dsp:spPr>
        <a:xfrm>
          <a:off x="0" y="3482977"/>
          <a:ext cx="62690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Сопоставимые страны внедряют международные стандарты и передовую практику – все труднее оставаться в стороне</a:t>
          </a:r>
          <a:endParaRPr lang="en-US" sz="1700" kern="1200" dirty="0"/>
        </a:p>
      </dsp:txBody>
      <dsp:txXfrm>
        <a:off x="33012" y="3515989"/>
        <a:ext cx="6203014" cy="610236"/>
      </dsp:txXfrm>
    </dsp:sp>
    <dsp:sp modelId="{9940A358-18FF-4B6D-9CD8-ECDD7B24DB66}">
      <dsp:nvSpPr>
        <dsp:cNvPr id="0" name=""/>
        <dsp:cNvSpPr/>
      </dsp:nvSpPr>
      <dsp:spPr>
        <a:xfrm>
          <a:off x="0" y="4208197"/>
          <a:ext cx="6269038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Вступление в ЕС или получение помощи на цели развития (Всемирный банк, Африканский банк развития)</a:t>
          </a:r>
          <a:endParaRPr lang="en-US" sz="1700" kern="1200" dirty="0"/>
        </a:p>
      </dsp:txBody>
      <dsp:txXfrm>
        <a:off x="33012" y="4241209"/>
        <a:ext cx="6203014" cy="610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4461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4461"/>
          <a:ext cx="6784292" cy="109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Для перехода от учета исходных ресурсов к учету результатов государственным ведомствам потребуется предоставлять более детальную </a:t>
          </a:r>
          <a:r>
            <a:rPr lang="ru-RU" sz="1600" b="1" kern="1200" dirty="0">
              <a:latin typeface="+mn-lt"/>
            </a:rPr>
            <a:t>информацию об эффективности и затратах.</a:t>
          </a:r>
          <a:r>
            <a:rPr lang="ru-RU" sz="1600" kern="1200" dirty="0">
              <a:latin typeface="+mn-lt"/>
            </a:rPr>
            <a:t> Это будет чрезвычайно полезно для службы внутреннего аудита при проведении </a:t>
          </a:r>
          <a:r>
            <a:rPr lang="ru-RU" sz="1600" b="1" kern="1200" dirty="0">
              <a:latin typeface="+mn-lt"/>
            </a:rPr>
            <a:t>аудита эффективности</a:t>
          </a:r>
          <a:r>
            <a:rPr lang="nl-BE" sz="1600" b="1" kern="1200" dirty="0">
              <a:latin typeface="+mn-lt"/>
            </a:rPr>
            <a:t>.</a:t>
          </a:r>
        </a:p>
      </dsp:txBody>
      <dsp:txXfrm>
        <a:off x="0" y="4461"/>
        <a:ext cx="6784292" cy="1093769"/>
      </dsp:txXfrm>
    </dsp:sp>
    <dsp:sp modelId="{EF0C55C3-09E5-B342-95F0-7CE1E51D32AC}">
      <dsp:nvSpPr>
        <dsp:cNvPr id="0" name=""/>
        <dsp:cNvSpPr/>
      </dsp:nvSpPr>
      <dsp:spPr>
        <a:xfrm>
          <a:off x="0" y="1098231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1098231"/>
          <a:ext cx="6784292" cy="105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Для внедрения БОР необходимо наличие твердых систем </a:t>
          </a: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подотчетности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и </a:t>
          </a:r>
          <a:r>
            <a:rPr lang="ru-RU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управления </a:t>
          </a: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– ключевых критериев эффективности внутреннего аудита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.</a:t>
          </a:r>
          <a:br>
            <a:rPr lang="en-US" sz="1600" kern="1200" dirty="0">
              <a:latin typeface="+mn-lt"/>
            </a:rPr>
          </a:br>
          <a:endParaRPr lang="en-US" sz="1600" kern="1200" dirty="0">
            <a:latin typeface="+mn-lt"/>
          </a:endParaRPr>
        </a:p>
      </dsp:txBody>
      <dsp:txXfrm>
        <a:off x="0" y="1098231"/>
        <a:ext cx="6784292" cy="1052680"/>
      </dsp:txXfrm>
    </dsp:sp>
    <dsp:sp modelId="{FAEB7E40-DB25-D844-B65C-36D613499AC6}">
      <dsp:nvSpPr>
        <dsp:cNvPr id="0" name=""/>
        <dsp:cNvSpPr/>
      </dsp:nvSpPr>
      <dsp:spPr>
        <a:xfrm>
          <a:off x="0" y="2150911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2150911"/>
          <a:ext cx="6790924" cy="98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Руководство </a:t>
          </a:r>
          <a:r>
            <a:rPr lang="ru-RU" sz="1600" kern="1200" dirty="0">
              <a:latin typeface="+mn-lt"/>
            </a:rPr>
            <a:t>имеет более серьезные </a:t>
          </a:r>
          <a:r>
            <a:rPr lang="ru-RU" sz="1600" b="1" kern="1200" dirty="0">
              <a:latin typeface="+mn-lt"/>
            </a:rPr>
            <a:t>стимулы </a:t>
          </a:r>
          <a:r>
            <a:rPr lang="ru-RU" sz="1600" kern="1200" dirty="0">
              <a:latin typeface="+mn-lt"/>
            </a:rPr>
            <a:t>для поддержки службы внутреннего аудита, осуществляющей функции </a:t>
          </a:r>
          <a:r>
            <a:rPr lang="ru-RU" sz="1600" b="1" kern="1200" dirty="0">
              <a:latin typeface="+mn-lt"/>
            </a:rPr>
            <a:t>аудита эффективности</a:t>
          </a:r>
          <a:r>
            <a:rPr lang="en-US" sz="1600" b="1" kern="1200" dirty="0">
              <a:latin typeface="+mn-lt"/>
            </a:rPr>
            <a:t>.</a:t>
          </a:r>
        </a:p>
      </dsp:txBody>
      <dsp:txXfrm>
        <a:off x="0" y="2150911"/>
        <a:ext cx="6790924" cy="984632"/>
      </dsp:txXfrm>
    </dsp:sp>
    <dsp:sp modelId="{D04F7DC4-EE32-4796-B4F4-6528A84FF1C4}">
      <dsp:nvSpPr>
        <dsp:cNvPr id="0" name=""/>
        <dsp:cNvSpPr/>
      </dsp:nvSpPr>
      <dsp:spPr>
        <a:xfrm>
          <a:off x="0" y="3135544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2FF72-2AAC-4854-822A-92A0D607A9CD}">
      <dsp:nvSpPr>
        <dsp:cNvPr id="0" name=""/>
        <dsp:cNvSpPr/>
      </dsp:nvSpPr>
      <dsp:spPr>
        <a:xfrm>
          <a:off x="0" y="3135544"/>
          <a:ext cx="6790924" cy="98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+mn-lt"/>
            </a:rPr>
            <a:t>Служба внутреннего аудита</a:t>
          </a:r>
          <a:r>
            <a:rPr lang="ru-RU" sz="1600" b="0" kern="1200" dirty="0">
              <a:latin typeface="+mn-lt"/>
            </a:rPr>
            <a:t> выполняет функции </a:t>
          </a:r>
          <a:r>
            <a:rPr lang="ru-RU" sz="1600" b="1" kern="1200" dirty="0">
              <a:latin typeface="+mn-lt"/>
            </a:rPr>
            <a:t>обеспечения достоверности отчетности и консультирования</a:t>
          </a:r>
          <a:r>
            <a:rPr lang="ru-RU" sz="1600" b="0" kern="1200" dirty="0">
              <a:latin typeface="+mn-lt"/>
            </a:rPr>
            <a:t> на этапе </a:t>
          </a:r>
          <a:r>
            <a:rPr lang="ru-RU" sz="1600" b="1" kern="1200" dirty="0">
              <a:latin typeface="+mn-lt"/>
            </a:rPr>
            <a:t>разработки</a:t>
          </a:r>
          <a:r>
            <a:rPr lang="ru-RU" sz="1600" b="0" kern="1200" dirty="0">
              <a:latin typeface="+mn-lt"/>
            </a:rPr>
            <a:t>, </a:t>
          </a:r>
          <a:r>
            <a:rPr lang="ru-RU" sz="1600" b="1" kern="1200" dirty="0">
              <a:latin typeface="+mn-lt"/>
            </a:rPr>
            <a:t>пилотной апробации</a:t>
          </a:r>
          <a:r>
            <a:rPr lang="ru-RU" sz="1600" b="0" kern="1200" dirty="0">
              <a:latin typeface="+mn-lt"/>
            </a:rPr>
            <a:t> и </a:t>
          </a:r>
          <a:r>
            <a:rPr lang="ru-RU" sz="1600" b="1" kern="1200" dirty="0">
              <a:latin typeface="+mn-lt"/>
            </a:rPr>
            <a:t>внедрения </a:t>
          </a:r>
          <a:r>
            <a:rPr lang="ru-RU" sz="1600" b="0" kern="1200" dirty="0">
              <a:latin typeface="+mn-lt"/>
            </a:rPr>
            <a:t>системы БОР</a:t>
          </a:r>
          <a:r>
            <a:rPr lang="en-US" sz="1600" b="0" kern="1200" dirty="0">
              <a:latin typeface="+mn-lt"/>
            </a:rPr>
            <a:t>.</a:t>
          </a:r>
        </a:p>
      </dsp:txBody>
      <dsp:txXfrm>
        <a:off x="0" y="3135544"/>
        <a:ext cx="6790924" cy="984632"/>
      </dsp:txXfrm>
    </dsp:sp>
    <dsp:sp modelId="{475869B4-B172-4EA6-94FF-4977353985A5}">
      <dsp:nvSpPr>
        <dsp:cNvPr id="0" name=""/>
        <dsp:cNvSpPr/>
      </dsp:nvSpPr>
      <dsp:spPr>
        <a:xfrm>
          <a:off x="0" y="4176947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45A0E-C7E4-4644-A226-25DC1922F294}">
      <dsp:nvSpPr>
        <dsp:cNvPr id="0" name=""/>
        <dsp:cNvSpPr/>
      </dsp:nvSpPr>
      <dsp:spPr>
        <a:xfrm>
          <a:off x="0" y="4120177"/>
          <a:ext cx="6790924" cy="910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Служба внутреннего аудита проводит консультации по внедрению БОР на основе имеющихся знаний о качестве и эффективности базовых систем </a:t>
          </a:r>
          <a:r>
            <a:rPr lang="ru-RU" sz="1600" b="1" kern="1200" dirty="0">
              <a:latin typeface="+mn-lt"/>
            </a:rPr>
            <a:t>бюджетирования и бухгалтерского учета</a:t>
          </a:r>
          <a:endParaRPr lang="en-US" sz="1600" b="1" kern="1200" dirty="0">
            <a:latin typeface="+mn-lt"/>
          </a:endParaRPr>
        </a:p>
      </dsp:txBody>
      <dsp:txXfrm>
        <a:off x="0" y="4120177"/>
        <a:ext cx="6790924" cy="910214"/>
      </dsp:txXfrm>
    </dsp:sp>
    <dsp:sp modelId="{F3D917B9-9C6B-4640-B055-FA27AB53A4AE}">
      <dsp:nvSpPr>
        <dsp:cNvPr id="0" name=""/>
        <dsp:cNvSpPr/>
      </dsp:nvSpPr>
      <dsp:spPr>
        <a:xfrm>
          <a:off x="0" y="5030391"/>
          <a:ext cx="67909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91379-B670-4DDC-92DE-6C3F71CCF9DB}">
      <dsp:nvSpPr>
        <dsp:cNvPr id="0" name=""/>
        <dsp:cNvSpPr/>
      </dsp:nvSpPr>
      <dsp:spPr>
        <a:xfrm>
          <a:off x="0" y="5030391"/>
          <a:ext cx="6790924" cy="984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Наконец, служба внутреннего аудита может возглавить работу по </a:t>
          </a:r>
          <a:r>
            <a:rPr lang="ru-RU" sz="1600" b="1" kern="1200" dirty="0">
              <a:latin typeface="+mn-lt"/>
            </a:rPr>
            <a:t>разработке КПЭ</a:t>
          </a:r>
          <a:r>
            <a:rPr lang="ru-RU" sz="1600" kern="1200" dirty="0">
              <a:latin typeface="+mn-lt"/>
            </a:rPr>
            <a:t> и </a:t>
          </a:r>
          <a:r>
            <a:rPr lang="ru-RU" sz="1600" b="1" kern="1200" dirty="0">
              <a:latin typeface="+mn-lt"/>
            </a:rPr>
            <a:t>информации о затратах</a:t>
          </a:r>
          <a:r>
            <a:rPr lang="ru-RU" sz="1600" kern="1200" dirty="0">
              <a:latin typeface="+mn-lt"/>
            </a:rPr>
            <a:t> для оказания собственных услуг организации – стимул для развития БОР в целом</a:t>
          </a:r>
          <a:r>
            <a:rPr lang="en-US" sz="1600" kern="1200" dirty="0">
              <a:latin typeface="+mn-lt"/>
            </a:rPr>
            <a:t>.</a:t>
          </a:r>
        </a:p>
      </dsp:txBody>
      <dsp:txXfrm>
        <a:off x="0" y="5030391"/>
        <a:ext cx="6790924" cy="984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651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651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Удостоверять точность </a:t>
          </a:r>
          <a:r>
            <a:rPr lang="ru-RU" sz="1800" b="0" kern="1200" dirty="0"/>
            <a:t>наиболее важных</a:t>
          </a:r>
          <a:r>
            <a:rPr lang="ru-RU" sz="1800" b="1" kern="1200" dirty="0"/>
            <a:t> показателей эффективности, </a:t>
          </a:r>
          <a:r>
            <a:rPr lang="ru-RU" sz="1800" b="0" kern="1200" dirty="0"/>
            <a:t>используемых на этапе </a:t>
          </a:r>
          <a:r>
            <a:rPr lang="ru-RU" sz="1800" b="1" kern="1200" dirty="0"/>
            <a:t>разработки бюджета</a:t>
          </a:r>
          <a:endParaRPr lang="nl-BE" sz="1800" kern="1200" dirty="0"/>
        </a:p>
      </dsp:txBody>
      <dsp:txXfrm>
        <a:off x="0" y="651"/>
        <a:ext cx="6269038" cy="910095"/>
      </dsp:txXfrm>
    </dsp:sp>
    <dsp:sp modelId="{EF0C55C3-09E5-B342-95F0-7CE1E51D32AC}">
      <dsp:nvSpPr>
        <dsp:cNvPr id="0" name=""/>
        <dsp:cNvSpPr/>
      </dsp:nvSpPr>
      <dsp:spPr>
        <a:xfrm>
          <a:off x="0" y="910746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910746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700" kern="1200" dirty="0"/>
          </a:br>
          <a:r>
            <a:rPr lang="ru-RU" sz="1700" kern="1200" dirty="0"/>
            <a:t>Удостоверять </a:t>
          </a:r>
          <a:r>
            <a:rPr lang="ru-RU" sz="1700" b="1" kern="1200" dirty="0"/>
            <a:t>точность данных о затратах </a:t>
          </a:r>
          <a:r>
            <a:rPr lang="ru-RU" sz="1700" kern="1200" dirty="0"/>
            <a:t>на уровне программ</a:t>
          </a:r>
          <a:endParaRPr lang="en-US" sz="1700" kern="1200" dirty="0"/>
        </a:p>
      </dsp:txBody>
      <dsp:txXfrm>
        <a:off x="0" y="910746"/>
        <a:ext cx="6269038" cy="910095"/>
      </dsp:txXfrm>
    </dsp:sp>
    <dsp:sp modelId="{701B552A-1F68-B347-BADF-E6817BAD41E4}">
      <dsp:nvSpPr>
        <dsp:cNvPr id="0" name=""/>
        <dsp:cNvSpPr/>
      </dsp:nvSpPr>
      <dsp:spPr>
        <a:xfrm>
          <a:off x="0" y="1820842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C9E16-DED0-0947-829C-349D2F769F79}">
      <dsp:nvSpPr>
        <dsp:cNvPr id="0" name=""/>
        <dsp:cNvSpPr/>
      </dsp:nvSpPr>
      <dsp:spPr>
        <a:xfrm>
          <a:off x="0" y="1820842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Давать рекомендации о </a:t>
          </a:r>
          <a:r>
            <a:rPr lang="ru-RU" sz="1700" b="1" kern="1200" dirty="0"/>
            <a:t>надежности информационных управленческих систем</a:t>
          </a:r>
          <a:r>
            <a:rPr lang="ru-RU" sz="1700" kern="1200" dirty="0"/>
            <a:t>, используемых для отнесения косвенных общих накладных расходов на прямые мероприятия и проекты</a:t>
          </a:r>
          <a:endParaRPr lang="en-US" sz="1700" kern="1200" dirty="0"/>
        </a:p>
      </dsp:txBody>
      <dsp:txXfrm>
        <a:off x="0" y="1820842"/>
        <a:ext cx="6269038" cy="910095"/>
      </dsp:txXfrm>
    </dsp:sp>
    <dsp:sp modelId="{DCAF1275-74B5-C746-BFF6-BC8894D15C00}">
      <dsp:nvSpPr>
        <dsp:cNvPr id="0" name=""/>
        <dsp:cNvSpPr/>
      </dsp:nvSpPr>
      <dsp:spPr>
        <a:xfrm>
          <a:off x="0" y="273093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C98CE-736B-9546-8351-D3AFB53CB968}">
      <dsp:nvSpPr>
        <dsp:cNvPr id="0" name=""/>
        <dsp:cNvSpPr/>
      </dsp:nvSpPr>
      <dsp:spPr>
        <a:xfrm>
          <a:off x="0" y="2730938"/>
          <a:ext cx="6262915" cy="10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Подтверждать </a:t>
          </a:r>
          <a:r>
            <a:rPr lang="ru-RU" sz="1700" b="1" kern="1200" dirty="0"/>
            <a:t>достоверность </a:t>
          </a:r>
          <a:r>
            <a:rPr lang="ru-RU" sz="1700" kern="1200" dirty="0"/>
            <a:t>того, насколько </a:t>
          </a:r>
          <a:r>
            <a:rPr lang="ru-RU" sz="1700" b="1" kern="1200" dirty="0"/>
            <a:t>управляющие используют </a:t>
          </a:r>
          <a:r>
            <a:rPr lang="ru-RU" sz="1700" kern="1200" dirty="0"/>
            <a:t>информацию об </a:t>
          </a:r>
          <a:r>
            <a:rPr lang="ru-RU" sz="1700" b="1" kern="1200" dirty="0"/>
            <a:t>эффективности </a:t>
          </a:r>
          <a:r>
            <a:rPr lang="ru-RU" sz="1700" b="0" kern="1200" dirty="0"/>
            <a:t>на этапе</a:t>
          </a:r>
          <a:r>
            <a:rPr lang="ru-RU" sz="1700" b="1" kern="1200" dirty="0"/>
            <a:t> </a:t>
          </a:r>
          <a:r>
            <a:rPr lang="ru-RU" sz="1700" kern="1200" dirty="0"/>
            <a:t>разработки бюджета</a:t>
          </a:r>
          <a:endParaRPr lang="en-US" sz="1700" kern="1200" dirty="0"/>
        </a:p>
      </dsp:txBody>
      <dsp:txXfrm>
        <a:off x="0" y="2730938"/>
        <a:ext cx="6262915" cy="1020344"/>
      </dsp:txXfrm>
    </dsp:sp>
    <dsp:sp modelId="{B3ABF19B-4529-4342-9763-F27855066AB8}">
      <dsp:nvSpPr>
        <dsp:cNvPr id="0" name=""/>
        <dsp:cNvSpPr/>
      </dsp:nvSpPr>
      <dsp:spPr>
        <a:xfrm>
          <a:off x="0" y="3751282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A2AD5-92EF-614A-A03C-CB22FA96A5F9}">
      <dsp:nvSpPr>
        <dsp:cNvPr id="0" name=""/>
        <dsp:cNvSpPr/>
      </dsp:nvSpPr>
      <dsp:spPr>
        <a:xfrm>
          <a:off x="0" y="3751282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Подтверждать </a:t>
          </a:r>
          <a:r>
            <a:rPr lang="ru-RU" sz="1700" b="1" kern="1200" dirty="0"/>
            <a:t>достоверность </a:t>
          </a:r>
          <a:r>
            <a:rPr lang="ru-RU" sz="1700" kern="1200" dirty="0"/>
            <a:t>того, насколько управляющие </a:t>
          </a:r>
          <a:r>
            <a:rPr lang="ru-RU" sz="1700" b="1" kern="1200" dirty="0"/>
            <a:t>свободны в</a:t>
          </a:r>
          <a:r>
            <a:rPr lang="ru-RU" sz="1700" kern="1200" dirty="0"/>
            <a:t> использовании </a:t>
          </a:r>
          <a:r>
            <a:rPr lang="ru-RU" sz="1700" b="1" kern="1200" dirty="0"/>
            <a:t>ресурсов </a:t>
          </a:r>
          <a:r>
            <a:rPr lang="ru-RU" sz="1700" kern="1200" dirty="0"/>
            <a:t>для финансирования расходов</a:t>
          </a:r>
          <a:endParaRPr lang="en-US" sz="1700" kern="1200" dirty="0"/>
        </a:p>
      </dsp:txBody>
      <dsp:txXfrm>
        <a:off x="0" y="3751282"/>
        <a:ext cx="6269038" cy="910095"/>
      </dsp:txXfrm>
    </dsp:sp>
    <dsp:sp modelId="{FAEB7E40-DB25-D844-B65C-36D613499AC6}">
      <dsp:nvSpPr>
        <dsp:cNvPr id="0" name=""/>
        <dsp:cNvSpPr/>
      </dsp:nvSpPr>
      <dsp:spPr>
        <a:xfrm>
          <a:off x="0" y="466137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4661378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Проводить </a:t>
          </a:r>
          <a:r>
            <a:rPr lang="ru-RU" sz="1700" b="1" kern="1200" dirty="0"/>
            <a:t>аудит эффективности</a:t>
          </a:r>
          <a:r>
            <a:rPr lang="ru-RU" sz="1700" kern="1200" dirty="0"/>
            <a:t> конкретных программ в рамках процедуры </a:t>
          </a:r>
          <a:r>
            <a:rPr lang="ru-RU" sz="1700" b="1" kern="1200" dirty="0"/>
            <a:t>подотчетности управляющих</a:t>
          </a:r>
          <a:r>
            <a:rPr lang="ru-RU" sz="1700" kern="1200" dirty="0"/>
            <a:t> за результаты, достигнутые в рамках БОР</a:t>
          </a:r>
          <a:endParaRPr lang="en-US" sz="1700" kern="1200" dirty="0"/>
        </a:p>
      </dsp:txBody>
      <dsp:txXfrm>
        <a:off x="0" y="4661378"/>
        <a:ext cx="6269038" cy="910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065F5-25E2-4A92-934F-45B8548DB8B4}">
      <dsp:nvSpPr>
        <dsp:cNvPr id="0" name=""/>
        <dsp:cNvSpPr/>
      </dsp:nvSpPr>
      <dsp:spPr>
        <a:xfrm>
          <a:off x="0" y="765998"/>
          <a:ext cx="2522391" cy="597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Финансовой документации в соответствии с </a:t>
          </a:r>
          <a:r>
            <a:rPr lang="en-US" sz="1400" b="1" kern="1200" dirty="0"/>
            <a:t>IPSAS</a:t>
          </a:r>
        </a:p>
      </dsp:txBody>
      <dsp:txXfrm>
        <a:off x="0" y="765998"/>
        <a:ext cx="2522391" cy="597019"/>
      </dsp:txXfrm>
    </dsp:sp>
    <dsp:sp modelId="{D593398E-8C66-4E73-B99F-103126CB4046}">
      <dsp:nvSpPr>
        <dsp:cNvPr id="0" name=""/>
        <dsp:cNvSpPr/>
      </dsp:nvSpPr>
      <dsp:spPr>
        <a:xfrm>
          <a:off x="2669088" y="774012"/>
          <a:ext cx="2510359" cy="57106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Ключевой финансовой документации соответствии с РСГФ</a:t>
          </a:r>
          <a:endParaRPr lang="en-US" sz="1400" b="1" kern="1200" dirty="0"/>
        </a:p>
      </dsp:txBody>
      <dsp:txXfrm>
        <a:off x="2669088" y="774012"/>
        <a:ext cx="2510359" cy="571064"/>
      </dsp:txXfrm>
    </dsp:sp>
    <dsp:sp modelId="{BF7B6062-8348-4A5D-B40C-E4EFE62F6485}">
      <dsp:nvSpPr>
        <dsp:cNvPr id="0" name=""/>
        <dsp:cNvSpPr/>
      </dsp:nvSpPr>
      <dsp:spPr>
        <a:xfrm>
          <a:off x="3974464" y="1432495"/>
          <a:ext cx="2522391" cy="610988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Управленческой отчетности</a:t>
          </a:r>
          <a:endParaRPr lang="en-US" sz="1400" b="1" kern="1200" dirty="0"/>
        </a:p>
      </dsp:txBody>
      <dsp:txXfrm>
        <a:off x="3974464" y="1432495"/>
        <a:ext cx="2522391" cy="610988"/>
      </dsp:txXfrm>
    </dsp:sp>
    <dsp:sp modelId="{154DF382-BC74-448B-B1F4-E60D784D706F}">
      <dsp:nvSpPr>
        <dsp:cNvPr id="0" name=""/>
        <dsp:cNvSpPr/>
      </dsp:nvSpPr>
      <dsp:spPr>
        <a:xfrm>
          <a:off x="1327844" y="1429528"/>
          <a:ext cx="2522391" cy="58843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Отчетности об эффективности</a:t>
          </a:r>
          <a:endParaRPr lang="en-US" sz="1400" b="1" kern="1200" dirty="0"/>
        </a:p>
      </dsp:txBody>
      <dsp:txXfrm>
        <a:off x="1327844" y="1429528"/>
        <a:ext cx="2522391" cy="588438"/>
      </dsp:txXfrm>
    </dsp:sp>
    <dsp:sp modelId="{5AEE9779-4609-4440-87AD-5A861541033A}">
      <dsp:nvSpPr>
        <dsp:cNvPr id="0" name=""/>
        <dsp:cNvSpPr/>
      </dsp:nvSpPr>
      <dsp:spPr>
        <a:xfrm>
          <a:off x="5284304" y="759995"/>
          <a:ext cx="2278400" cy="59190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Бюджетной отчетности</a:t>
          </a:r>
          <a:endParaRPr lang="en-US" sz="1400" b="1" kern="1200" dirty="0"/>
        </a:p>
      </dsp:txBody>
      <dsp:txXfrm>
        <a:off x="5284304" y="759995"/>
        <a:ext cx="2278400" cy="591904"/>
      </dsp:txXfrm>
    </dsp:sp>
    <dsp:sp modelId="{02A35DA0-F5FB-475A-B6FA-0C8D037BF6AF}">
      <dsp:nvSpPr>
        <dsp:cNvPr id="0" name=""/>
        <dsp:cNvSpPr/>
      </dsp:nvSpPr>
      <dsp:spPr>
        <a:xfrm>
          <a:off x="1459778" y="0"/>
          <a:ext cx="5110567" cy="649657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МПС может использоваться для подготовки</a:t>
          </a:r>
          <a:endParaRPr lang="en-US" sz="1400" b="1" kern="1200" dirty="0"/>
        </a:p>
      </dsp:txBody>
      <dsp:txXfrm>
        <a:off x="1459778" y="0"/>
        <a:ext cx="5110567" cy="649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87155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Информация, предоставляемая в соответствии с этим Руководством, - это пример </a:t>
          </a:r>
          <a:r>
            <a:rPr lang="ru-RU" sz="1600" b="1" kern="1200" dirty="0"/>
            <a:t>передовой практики</a:t>
          </a:r>
          <a:r>
            <a:rPr lang="en-US" sz="1600" b="1" kern="1200" dirty="0"/>
            <a:t>. </a:t>
          </a:r>
          <a:endParaRPr lang="nl-BE" sz="1600" b="1" kern="1200" dirty="0"/>
        </a:p>
      </dsp:txBody>
      <dsp:txXfrm>
        <a:off x="0" y="0"/>
        <a:ext cx="7215808" cy="1083769"/>
      </dsp:txXfrm>
    </dsp:sp>
    <dsp:sp modelId="{12F14A98-93FE-4B99-B58B-E9097B3087C8}">
      <dsp:nvSpPr>
        <dsp:cNvPr id="0" name=""/>
        <dsp:cNvSpPr/>
      </dsp:nvSpPr>
      <dsp:spPr>
        <a:xfrm>
          <a:off x="0" y="108519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6C0039-6613-46E4-B880-CB90711115A3}">
      <dsp:nvSpPr>
        <dsp:cNvPr id="0" name=""/>
        <dsp:cNvSpPr/>
      </dsp:nvSpPr>
      <dsp:spPr>
        <a:xfrm>
          <a:off x="0" y="1085198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Информация об оказанных услугах – это </a:t>
          </a:r>
          <a:r>
            <a:rPr lang="ru-RU" sz="1600" b="1" kern="1200" dirty="0"/>
            <a:t>сведения об </a:t>
          </a:r>
          <a:r>
            <a:rPr lang="ru-RU" sz="1600" kern="1200" dirty="0"/>
            <a:t>оказываемых ведомством </a:t>
          </a:r>
          <a:r>
            <a:rPr lang="ru-RU" sz="1600" b="1" kern="1200" dirty="0"/>
            <a:t>услугах</a:t>
          </a:r>
          <a:r>
            <a:rPr lang="ru-RU" sz="1600" kern="1200" dirty="0"/>
            <a:t>, о </a:t>
          </a:r>
          <a:r>
            <a:rPr lang="ru-RU" sz="1600" b="1" kern="1200" dirty="0"/>
            <a:t>показателях эффективности</a:t>
          </a:r>
          <a:r>
            <a:rPr lang="ru-RU" sz="1600" kern="1200" dirty="0"/>
            <a:t> ведомства и о степени </a:t>
          </a:r>
          <a:r>
            <a:rPr lang="ru-RU" sz="1600" b="1" kern="1200" dirty="0"/>
            <a:t>достижения </a:t>
          </a:r>
          <a:r>
            <a:rPr lang="ru-RU" sz="1600" b="0" kern="1200" dirty="0"/>
            <a:t>им </a:t>
          </a:r>
          <a:r>
            <a:rPr lang="ru-RU" sz="1600" kern="1200" dirty="0"/>
            <a:t>поставленных целей.</a:t>
          </a:r>
          <a:endParaRPr lang="nl-BE" sz="1600" kern="1200" dirty="0"/>
        </a:p>
      </dsp:txBody>
      <dsp:txXfrm>
        <a:off x="0" y="1085198"/>
        <a:ext cx="7215808" cy="1083769"/>
      </dsp:txXfrm>
    </dsp:sp>
    <dsp:sp modelId="{EF0C55C3-09E5-B342-95F0-7CE1E51D32AC}">
      <dsp:nvSpPr>
        <dsp:cNvPr id="0" name=""/>
        <dsp:cNvSpPr/>
      </dsp:nvSpPr>
      <dsp:spPr>
        <a:xfrm>
          <a:off x="0" y="216896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2194458"/>
          <a:ext cx="7215808" cy="76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Информация об услугах </a:t>
          </a:r>
          <a:r>
            <a:rPr lang="ru-RU" sz="1600" b="1" kern="1200" dirty="0"/>
            <a:t>помогает пользователям</a:t>
          </a:r>
          <a:r>
            <a:rPr lang="ru-RU" sz="1600" kern="1200" dirty="0"/>
            <a:t> финансовой отчетности общего назначения оценивать </a:t>
          </a:r>
          <a:r>
            <a:rPr lang="ru-RU" sz="1600" b="1" kern="1200" dirty="0"/>
            <a:t>эффективность </a:t>
          </a:r>
          <a:r>
            <a:rPr lang="ru-RU" sz="1600" kern="1200" dirty="0"/>
            <a:t>и результативность оказываемых ведомством услуг</a:t>
          </a:r>
          <a:endParaRPr lang="en-US" sz="1600" kern="1200" dirty="0"/>
        </a:p>
      </dsp:txBody>
      <dsp:txXfrm>
        <a:off x="0" y="2194458"/>
        <a:ext cx="7215808" cy="761542"/>
      </dsp:txXfrm>
    </dsp:sp>
    <dsp:sp modelId="{A1C32711-3B65-4F04-A742-E466CC9EA8DE}">
      <dsp:nvSpPr>
        <dsp:cNvPr id="0" name=""/>
        <dsp:cNvSpPr/>
      </dsp:nvSpPr>
      <dsp:spPr>
        <a:xfrm>
          <a:off x="0" y="293051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FCED2-09E2-4F71-BF15-0788F4995938}">
      <dsp:nvSpPr>
        <dsp:cNvPr id="0" name=""/>
        <dsp:cNvSpPr/>
      </dsp:nvSpPr>
      <dsp:spPr>
        <a:xfrm>
          <a:off x="0" y="2930510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Цели в области оказания услуг</a:t>
          </a:r>
          <a:r>
            <a:rPr lang="ru-RU" sz="1800" b="0" kern="1200" dirty="0"/>
            <a:t> – это </a:t>
          </a:r>
          <a:r>
            <a:rPr lang="ru-RU" sz="1800" b="1" kern="1200" dirty="0"/>
            <a:t>описание </a:t>
          </a:r>
          <a:r>
            <a:rPr lang="ru-RU" sz="1800" b="0" kern="1200" dirty="0"/>
            <a:t>запланированных </a:t>
          </a:r>
          <a:r>
            <a:rPr lang="ru-RU" sz="1800" b="1" kern="1200" dirty="0"/>
            <a:t>результатов</a:t>
          </a:r>
          <a:r>
            <a:rPr lang="ru-RU" sz="1800" b="0" kern="1200" dirty="0"/>
            <a:t>, которые ведомство намерено достичь, выраженное в виде </a:t>
          </a:r>
          <a:r>
            <a:rPr lang="ru-RU" sz="1800" b="1" kern="1200" dirty="0"/>
            <a:t>исходных ресурсов</a:t>
          </a:r>
          <a:r>
            <a:rPr lang="ru-RU" sz="1800" b="0" kern="1200" dirty="0"/>
            <a:t>, </a:t>
          </a:r>
          <a:r>
            <a:rPr lang="ru-RU" sz="1800" b="1" kern="1200" dirty="0"/>
            <a:t>продуктов, результатов</a:t>
          </a:r>
          <a:r>
            <a:rPr lang="ru-RU" sz="1800" b="0" kern="1200" dirty="0"/>
            <a:t> или </a:t>
          </a:r>
          <a:r>
            <a:rPr lang="ru-RU" sz="1800" b="1" kern="1200" dirty="0"/>
            <a:t>эффективности</a:t>
          </a:r>
          <a:endParaRPr lang="en-US" sz="1800" b="1" kern="1200" dirty="0"/>
        </a:p>
      </dsp:txBody>
      <dsp:txXfrm>
        <a:off x="0" y="2930510"/>
        <a:ext cx="7215808" cy="1083769"/>
      </dsp:txXfrm>
    </dsp:sp>
    <dsp:sp modelId="{DCAF1275-74B5-C746-BFF6-BC8894D15C00}">
      <dsp:nvSpPr>
        <dsp:cNvPr id="0" name=""/>
        <dsp:cNvSpPr/>
      </dsp:nvSpPr>
      <dsp:spPr>
        <a:xfrm>
          <a:off x="0" y="401428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C98CE-736B-9546-8351-D3AFB53CB968}">
      <dsp:nvSpPr>
        <dsp:cNvPr id="0" name=""/>
        <dsp:cNvSpPr/>
      </dsp:nvSpPr>
      <dsp:spPr>
        <a:xfrm>
          <a:off x="0" y="4014280"/>
          <a:ext cx="7208761" cy="121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Эффективность – </a:t>
          </a:r>
          <a:r>
            <a:rPr lang="ru-RU" sz="1600" b="0" kern="1200" dirty="0"/>
            <a:t>это отношение </a:t>
          </a:r>
          <a:r>
            <a:rPr lang="ru-RU" sz="1600" b="1" kern="1200" dirty="0"/>
            <a:t>исходных ресурсов </a:t>
          </a:r>
          <a:r>
            <a:rPr lang="ru-RU" sz="1600" b="0" kern="1200" dirty="0"/>
            <a:t>и </a:t>
          </a:r>
          <a:r>
            <a:rPr lang="ru-RU" sz="1600" b="1" kern="1200" dirty="0"/>
            <a:t>продуктов/результатов. Исходные ресурсы – </a:t>
          </a:r>
          <a:r>
            <a:rPr lang="ru-RU" sz="1600" b="0" kern="1200" dirty="0"/>
            <a:t>это </a:t>
          </a:r>
          <a:r>
            <a:rPr lang="ru-RU" sz="1600" b="1" kern="1200" dirty="0"/>
            <a:t>средства, </a:t>
          </a:r>
          <a:r>
            <a:rPr lang="ru-RU" sz="1600" b="0" kern="1200" dirty="0"/>
            <a:t>используемые для достижения результатов</a:t>
          </a:r>
          <a:r>
            <a:rPr lang="en-US" sz="1600" b="0" kern="1200" dirty="0"/>
            <a:t>.  </a:t>
          </a:r>
          <a:r>
            <a:rPr lang="ru-RU" sz="1600" b="1" kern="1200" dirty="0"/>
            <a:t>Продукты</a:t>
          </a:r>
          <a:r>
            <a:rPr lang="ru-RU" sz="1600" b="0" kern="1200" dirty="0"/>
            <a:t> – это </a:t>
          </a:r>
          <a:r>
            <a:rPr lang="ru-RU" sz="1600" b="1" kern="1200" dirty="0"/>
            <a:t>услуги</a:t>
          </a:r>
          <a:r>
            <a:rPr lang="ru-RU" sz="1600" b="0" kern="1200" dirty="0"/>
            <a:t>, оказываемые внешним получателям</a:t>
          </a:r>
          <a:r>
            <a:rPr lang="en-US" sz="1600" b="0" kern="1200" dirty="0"/>
            <a:t>.  </a:t>
          </a:r>
          <a:r>
            <a:rPr lang="ru-RU" sz="1600" b="1" kern="1200" dirty="0"/>
            <a:t>Результаты</a:t>
          </a:r>
          <a:r>
            <a:rPr lang="ru-RU" sz="1600" b="0" kern="1200" dirty="0"/>
            <a:t> – это </a:t>
          </a:r>
          <a:r>
            <a:rPr lang="ru-RU" sz="1600" b="1" kern="1200" dirty="0"/>
            <a:t>воздействие </a:t>
          </a:r>
          <a:r>
            <a:rPr lang="ru-RU" sz="1600" b="0" kern="1200" dirty="0"/>
            <a:t>на общество, возникающее как следствие достижения ведомством результатов, или связанное с ним.</a:t>
          </a:r>
          <a:endParaRPr lang="en-US" sz="1600" b="0" kern="1200" dirty="0"/>
        </a:p>
      </dsp:txBody>
      <dsp:txXfrm>
        <a:off x="0" y="4014280"/>
        <a:ext cx="7208761" cy="1215057"/>
      </dsp:txXfrm>
    </dsp:sp>
    <dsp:sp modelId="{D7948D76-D4B3-4AB4-9618-B67BACE563F4}">
      <dsp:nvSpPr>
        <dsp:cNvPr id="0" name=""/>
        <dsp:cNvSpPr/>
      </dsp:nvSpPr>
      <dsp:spPr>
        <a:xfrm>
          <a:off x="0" y="522933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07E34-02FF-4FC4-B210-23A92ADD5C58}">
      <dsp:nvSpPr>
        <dsp:cNvPr id="0" name=""/>
        <dsp:cNvSpPr/>
      </dsp:nvSpPr>
      <dsp:spPr>
        <a:xfrm>
          <a:off x="0" y="5229337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Результативность – </a:t>
          </a:r>
          <a:r>
            <a:rPr lang="ru-RU" sz="1800" b="0" kern="1200" dirty="0"/>
            <a:t>отношение между фактическими </a:t>
          </a:r>
          <a:r>
            <a:rPr lang="ru-RU" sz="1800" b="1" kern="1200" dirty="0"/>
            <a:t>результатами и целями </a:t>
          </a:r>
          <a:r>
            <a:rPr lang="ru-RU" sz="1800" b="0" kern="1200" dirty="0"/>
            <a:t>в области оказания услуг</a:t>
          </a:r>
          <a:r>
            <a:rPr lang="en-US" sz="1800" b="0" kern="1200" dirty="0"/>
            <a:t>. </a:t>
          </a:r>
        </a:p>
      </dsp:txBody>
      <dsp:txXfrm>
        <a:off x="0" y="5229337"/>
        <a:ext cx="7215808" cy="1083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3231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r>
            <a:rPr lang="ru-RU" sz="1800" b="1" kern="1200" dirty="0"/>
            <a:t>Показатели</a:t>
          </a:r>
          <a:r>
            <a:rPr lang="ru-RU" sz="1800" kern="1200" dirty="0"/>
            <a:t> эффективности – это </a:t>
          </a:r>
          <a:r>
            <a:rPr lang="ru-RU" sz="1800" b="1" kern="1200" dirty="0"/>
            <a:t>количественные, качественные</a:t>
          </a:r>
          <a:r>
            <a:rPr lang="ru-RU" sz="1800" kern="1200" dirty="0"/>
            <a:t> меры и/или качественное </a:t>
          </a:r>
          <a:r>
            <a:rPr lang="ru-RU" sz="1800" b="1" kern="1200" dirty="0"/>
            <a:t>описание </a:t>
          </a:r>
          <a:r>
            <a:rPr lang="ru-RU" sz="1800" kern="1200" dirty="0"/>
            <a:t>характера и степени использования ведомством </a:t>
          </a:r>
          <a:r>
            <a:rPr lang="ru-RU" sz="1800" b="1" kern="1200" dirty="0"/>
            <a:t>ресурсов</a:t>
          </a:r>
          <a:r>
            <a:rPr lang="ru-RU" sz="1800" kern="1200" dirty="0"/>
            <a:t>, оказания </a:t>
          </a:r>
          <a:r>
            <a:rPr lang="ru-RU" sz="1800" b="1" kern="1200" dirty="0"/>
            <a:t>услуг </a:t>
          </a:r>
          <a:r>
            <a:rPr lang="ru-RU" sz="1800" kern="1200" dirty="0"/>
            <a:t>и достижения </a:t>
          </a:r>
          <a:r>
            <a:rPr lang="ru-RU" sz="1800" b="1" kern="1200" dirty="0"/>
            <a:t>целей </a:t>
          </a:r>
          <a:r>
            <a:rPr lang="ru-RU" sz="1800" kern="1200" dirty="0"/>
            <a:t>в области оказания услуг</a:t>
          </a:r>
          <a:endParaRPr lang="nl-BE" sz="1800" kern="1200" dirty="0"/>
        </a:p>
      </dsp:txBody>
      <dsp:txXfrm>
        <a:off x="0" y="0"/>
        <a:ext cx="7215808" cy="1101817"/>
      </dsp:txXfrm>
    </dsp:sp>
    <dsp:sp modelId="{FAEB7E40-DB25-D844-B65C-36D613499AC6}">
      <dsp:nvSpPr>
        <dsp:cNvPr id="0" name=""/>
        <dsp:cNvSpPr/>
      </dsp:nvSpPr>
      <dsp:spPr>
        <a:xfrm>
          <a:off x="0" y="110504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1105048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Исходные ресурсы, продукты, результаты, эффективность и результативность – </a:t>
          </a:r>
          <a:r>
            <a:rPr lang="ru-RU" sz="1800" b="0" kern="1200" dirty="0"/>
            <a:t>это виды показателей эффективности</a:t>
          </a:r>
          <a:r>
            <a:rPr lang="en-US" sz="1800" b="0" kern="1200" dirty="0"/>
            <a:t>. </a:t>
          </a:r>
        </a:p>
      </dsp:txBody>
      <dsp:txXfrm>
        <a:off x="0" y="1105048"/>
        <a:ext cx="7215808" cy="1101817"/>
      </dsp:txXfrm>
    </dsp:sp>
    <dsp:sp modelId="{F2F3F3E4-2CAA-41A1-BDA4-51D05214BBBF}">
      <dsp:nvSpPr>
        <dsp:cNvPr id="0" name=""/>
        <dsp:cNvSpPr/>
      </dsp:nvSpPr>
      <dsp:spPr>
        <a:xfrm>
          <a:off x="0" y="222099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B2730-FD09-44C6-B789-5A75145E2E98}">
      <dsp:nvSpPr>
        <dsp:cNvPr id="0" name=""/>
        <dsp:cNvSpPr/>
      </dsp:nvSpPr>
      <dsp:spPr>
        <a:xfrm>
          <a:off x="0" y="2206866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Показатели эффективности могут быть </a:t>
          </a:r>
          <a:r>
            <a:rPr lang="ru-RU" sz="1600" b="1" kern="1200" dirty="0"/>
            <a:t>количественными</a:t>
          </a:r>
          <a:r>
            <a:rPr lang="ru-RU" sz="1600" kern="1200" dirty="0"/>
            <a:t>. Например, </a:t>
          </a:r>
          <a:r>
            <a:rPr lang="ru-RU" sz="1600" b="1" kern="1200" dirty="0"/>
            <a:t>число </a:t>
          </a:r>
          <a:r>
            <a:rPr lang="ru-RU" sz="1600" kern="1200" dirty="0"/>
            <a:t>произведенных результатов, </a:t>
          </a:r>
          <a:r>
            <a:rPr lang="ru-RU" sz="1600" b="1" kern="1200" dirty="0"/>
            <a:t>стоимость </a:t>
          </a:r>
          <a:r>
            <a:rPr lang="ru-RU" sz="1600" kern="1200" dirty="0"/>
            <a:t>оказания услуг, </a:t>
          </a:r>
          <a:r>
            <a:rPr lang="ru-RU" sz="1600" b="1" kern="1200" dirty="0"/>
            <a:t>время</a:t>
          </a:r>
          <a:r>
            <a:rPr lang="ru-RU" sz="1600" kern="1200" dirty="0"/>
            <a:t>, необходимое для оказания услуги, или </a:t>
          </a:r>
          <a:r>
            <a:rPr lang="ru-RU" sz="1600" b="1" kern="1200" dirty="0"/>
            <a:t>числовой </a:t>
          </a:r>
          <a:r>
            <a:rPr lang="ru-RU" sz="1600" kern="1200" dirty="0"/>
            <a:t>целевой показатель результата</a:t>
          </a:r>
          <a:endParaRPr lang="en-US" sz="1600" b="0" kern="1200" dirty="0"/>
        </a:p>
      </dsp:txBody>
      <dsp:txXfrm>
        <a:off x="0" y="2206866"/>
        <a:ext cx="7215808" cy="1101817"/>
      </dsp:txXfrm>
    </dsp:sp>
    <dsp:sp modelId="{C806B3FA-8CE7-4B7A-AA5F-D152C0577205}">
      <dsp:nvSpPr>
        <dsp:cNvPr id="0" name=""/>
        <dsp:cNvSpPr/>
      </dsp:nvSpPr>
      <dsp:spPr>
        <a:xfrm>
          <a:off x="0" y="330868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8E0C1-6E7D-4E47-B0D1-4B7C103CF1AE}">
      <dsp:nvSpPr>
        <dsp:cNvPr id="0" name=""/>
        <dsp:cNvSpPr/>
      </dsp:nvSpPr>
      <dsp:spPr>
        <a:xfrm>
          <a:off x="0" y="3308684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Показатели эффективности могут быть </a:t>
          </a:r>
          <a:r>
            <a:rPr lang="ru-RU" sz="1600" b="1" kern="1200" dirty="0"/>
            <a:t>качественными</a:t>
          </a:r>
          <a:r>
            <a:rPr lang="ru-RU" sz="1600" kern="1200" dirty="0"/>
            <a:t>. Например, такие описания, как плохо/хорошо/отлично или удовлетворительно/неудовлетворительно, которые могут включать </a:t>
          </a:r>
          <a:r>
            <a:rPr lang="ru-RU" sz="1600" b="1" kern="1200" dirty="0"/>
            <a:t>рейтинг качества оказания услуг</a:t>
          </a:r>
          <a:r>
            <a:rPr lang="ru-RU" sz="1600" kern="1200" dirty="0"/>
            <a:t> получателями услуг, гражданами или экспертами</a:t>
          </a:r>
          <a:r>
            <a:rPr lang="en-US" sz="1600" kern="1200" dirty="0"/>
            <a:t>.  </a:t>
          </a:r>
          <a:endParaRPr lang="en-US" sz="1600" b="0" kern="1200" dirty="0"/>
        </a:p>
      </dsp:txBody>
      <dsp:txXfrm>
        <a:off x="0" y="3308684"/>
        <a:ext cx="7215808" cy="1101817"/>
      </dsp:txXfrm>
    </dsp:sp>
    <dsp:sp modelId="{C2C0825E-0721-410F-BFC6-55394C7AFE69}">
      <dsp:nvSpPr>
        <dsp:cNvPr id="0" name=""/>
        <dsp:cNvSpPr/>
      </dsp:nvSpPr>
      <dsp:spPr>
        <a:xfrm>
          <a:off x="0" y="441050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A7844-45DD-4F25-B216-8F526CE0E0B8}">
      <dsp:nvSpPr>
        <dsp:cNvPr id="0" name=""/>
        <dsp:cNvSpPr/>
      </dsp:nvSpPr>
      <dsp:spPr>
        <a:xfrm>
          <a:off x="0" y="4410502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Использование количественных и качественных </a:t>
          </a:r>
          <a:r>
            <a:rPr lang="ru-RU" sz="1600" b="0" kern="1200" dirty="0"/>
            <a:t>показателей может помочь пользователям </a:t>
          </a:r>
          <a:r>
            <a:rPr lang="en-US" sz="1600" kern="1200" dirty="0"/>
            <a:t>(a) </a:t>
          </a:r>
          <a:r>
            <a:rPr lang="ru-RU" sz="1600" b="1" kern="1200" dirty="0"/>
            <a:t>оценить достижение </a:t>
          </a:r>
          <a:r>
            <a:rPr lang="ru-RU" sz="1600" kern="1200" dirty="0"/>
            <a:t>целевых показателей эффективности</a:t>
          </a:r>
          <a:r>
            <a:rPr lang="en-US" sz="1600" kern="1200" dirty="0"/>
            <a:t>; </a:t>
          </a:r>
          <a:r>
            <a:rPr lang="ru-RU" sz="1600" kern="1200" dirty="0"/>
            <a:t>и</a:t>
          </a:r>
          <a:r>
            <a:rPr lang="en-US" sz="1600" kern="1200" dirty="0"/>
            <a:t> (b)</a:t>
          </a:r>
          <a:r>
            <a:rPr lang="ru-RU" sz="1600" kern="1200" dirty="0"/>
            <a:t> провести динамическое и межведомственное </a:t>
          </a:r>
          <a:r>
            <a:rPr lang="ru-RU" sz="1600" b="1" kern="1200" dirty="0"/>
            <a:t>сравнение </a:t>
          </a:r>
          <a:r>
            <a:rPr lang="ru-RU" sz="1600" kern="1200" dirty="0"/>
            <a:t>достижения показателей эффективности</a:t>
          </a:r>
          <a:endParaRPr lang="en-US" sz="1600" b="0" kern="1200" dirty="0"/>
        </a:p>
      </dsp:txBody>
      <dsp:txXfrm>
        <a:off x="0" y="4410502"/>
        <a:ext cx="7215808" cy="1101817"/>
      </dsp:txXfrm>
    </dsp:sp>
    <dsp:sp modelId="{CB71F938-31C1-4491-84AA-D28519D631C0}">
      <dsp:nvSpPr>
        <dsp:cNvPr id="0" name=""/>
        <dsp:cNvSpPr/>
      </dsp:nvSpPr>
      <dsp:spPr>
        <a:xfrm>
          <a:off x="0" y="551232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986FA-4ADB-42CF-9A5A-0F4CAA5698B0}">
      <dsp:nvSpPr>
        <dsp:cNvPr id="0" name=""/>
        <dsp:cNvSpPr/>
      </dsp:nvSpPr>
      <dsp:spPr>
        <a:xfrm>
          <a:off x="0" y="5438773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Показатель эффективности может быть качественным </a:t>
          </a:r>
          <a:r>
            <a:rPr lang="ru-RU" sz="1600" b="1" kern="1200" dirty="0"/>
            <a:t>описанием</a:t>
          </a:r>
          <a:r>
            <a:rPr lang="ru-RU" sz="1600" kern="1200" dirty="0"/>
            <a:t>, необходимым для предоставления пользователям </a:t>
          </a:r>
          <a:r>
            <a:rPr lang="ru-RU" sz="1600" b="1" kern="1200" dirty="0"/>
            <a:t>адекватной </a:t>
          </a:r>
          <a:r>
            <a:rPr lang="ru-RU" sz="1600" kern="1200" dirty="0"/>
            <a:t>и </a:t>
          </a:r>
          <a:r>
            <a:rPr lang="ru-RU" sz="1600" b="1" kern="1200" dirty="0"/>
            <a:t>понятной </a:t>
          </a:r>
          <a:r>
            <a:rPr lang="ru-RU" sz="1600" kern="1200" dirty="0"/>
            <a:t>информации об </a:t>
          </a:r>
          <a:r>
            <a:rPr lang="ru-RU" sz="1600" b="1" kern="1200" dirty="0"/>
            <a:t>оказании </a:t>
          </a:r>
          <a:r>
            <a:rPr lang="ru-RU" sz="1600" kern="1200" dirty="0"/>
            <a:t>услуг, если оказание услуги связано с большой </a:t>
          </a:r>
          <a:r>
            <a:rPr lang="ru-RU" sz="1600" b="1" kern="1200" dirty="0"/>
            <a:t>сложностью </a:t>
          </a:r>
          <a:r>
            <a:rPr lang="ru-RU" sz="1600" kern="1200" dirty="0"/>
            <a:t>процесса и предполагаем вынесение </a:t>
          </a:r>
          <a:r>
            <a:rPr lang="ru-RU" sz="1600" b="1" kern="1200" dirty="0"/>
            <a:t>суждения</a:t>
          </a:r>
          <a:r>
            <a:rPr lang="en-US" sz="1600" kern="1200" dirty="0"/>
            <a:t>. </a:t>
          </a:r>
          <a:endParaRPr lang="en-US" sz="1600" b="0" kern="1200" dirty="0"/>
        </a:p>
      </dsp:txBody>
      <dsp:txXfrm>
        <a:off x="0" y="5438773"/>
        <a:ext cx="7215808" cy="1101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5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50798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Цели в области </a:t>
          </a:r>
          <a:r>
            <a:rPr lang="ru-RU" sz="1600" b="1" kern="1200" dirty="0"/>
            <a:t>оказания услуг</a:t>
          </a:r>
          <a:r>
            <a:rPr lang="ru-RU" sz="1600" kern="1200" dirty="0"/>
            <a:t> могут быть выражены в виде показателей эффективности </a:t>
          </a:r>
          <a:r>
            <a:rPr lang="ru-RU" sz="1600" b="1" kern="1200" dirty="0"/>
            <a:t>исходных ресурсов, продуктов, результатов </a:t>
          </a:r>
          <a:r>
            <a:rPr lang="ru-RU" sz="1600" kern="1200" dirty="0"/>
            <a:t>или </a:t>
          </a:r>
          <a:r>
            <a:rPr lang="ru-RU" sz="1600" b="1" kern="1200" dirty="0"/>
            <a:t>эффективности </a:t>
          </a:r>
          <a:r>
            <a:rPr lang="ru-RU" sz="1600" kern="1200" dirty="0"/>
            <a:t>или их сочетания</a:t>
          </a:r>
          <a:r>
            <a:rPr lang="en-US" sz="1600" kern="1200" dirty="0"/>
            <a:t>. </a:t>
          </a:r>
          <a:endParaRPr lang="nl-BE" sz="1600" kern="1200" dirty="0"/>
        </a:p>
      </dsp:txBody>
      <dsp:txXfrm>
        <a:off x="0" y="50798"/>
        <a:ext cx="7215808" cy="1240175"/>
      </dsp:txXfrm>
    </dsp:sp>
    <dsp:sp modelId="{4246C1AD-35D8-4F71-B1F5-051AD27A42B1}">
      <dsp:nvSpPr>
        <dsp:cNvPr id="0" name=""/>
        <dsp:cNvSpPr/>
      </dsp:nvSpPr>
      <dsp:spPr>
        <a:xfrm>
          <a:off x="0" y="124093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58E5C-79AD-49B8-B066-DEEE2531A4D9}">
      <dsp:nvSpPr>
        <dsp:cNvPr id="0" name=""/>
        <dsp:cNvSpPr/>
      </dsp:nvSpPr>
      <dsp:spPr>
        <a:xfrm>
          <a:off x="0" y="1240932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Цели в области </a:t>
          </a:r>
          <a:r>
            <a:rPr lang="ru-RU" sz="1600" b="0" kern="1200" dirty="0"/>
            <a:t>оказания услуг</a:t>
          </a:r>
          <a:r>
            <a:rPr lang="ru-RU" sz="1600" kern="1200" dirty="0"/>
            <a:t> </a:t>
          </a:r>
          <a:r>
            <a:rPr lang="ru-RU" sz="1600" b="1" kern="1200" dirty="0"/>
            <a:t>могут </a:t>
          </a:r>
          <a:r>
            <a:rPr lang="ru-RU" sz="1600" kern="1200" dirty="0"/>
            <a:t>также быть выражены </a:t>
          </a:r>
          <a:r>
            <a:rPr lang="ru-RU" sz="1600" b="1" kern="1200" dirty="0"/>
            <a:t>описательно</a:t>
          </a:r>
          <a:r>
            <a:rPr lang="ru-RU" sz="1600" kern="1200" dirty="0"/>
            <a:t>, как достижение желаемого </a:t>
          </a:r>
          <a:r>
            <a:rPr lang="ru-RU" sz="1600" b="1" kern="1200" dirty="0"/>
            <a:t>будущего </a:t>
          </a:r>
          <a:r>
            <a:rPr lang="ru-RU" sz="1600" kern="1200" dirty="0"/>
            <a:t>состояния путем оказания услуг</a:t>
          </a:r>
          <a:r>
            <a:rPr lang="en-US" sz="1600" kern="1200" dirty="0"/>
            <a:t>.</a:t>
          </a:r>
          <a:endParaRPr lang="nl-BE" sz="1600" kern="1200" dirty="0"/>
        </a:p>
      </dsp:txBody>
      <dsp:txXfrm>
        <a:off x="0" y="1240932"/>
        <a:ext cx="7215808" cy="1240175"/>
      </dsp:txXfrm>
    </dsp:sp>
    <dsp:sp modelId="{C00EBBC8-DDB5-4185-ABBD-4AA1B7487A04}">
      <dsp:nvSpPr>
        <dsp:cNvPr id="0" name=""/>
        <dsp:cNvSpPr/>
      </dsp:nvSpPr>
      <dsp:spPr>
        <a:xfrm>
          <a:off x="0" y="248110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8CD92-8469-44EE-BD90-CDC70598D02B}">
      <dsp:nvSpPr>
        <dsp:cNvPr id="0" name=""/>
        <dsp:cNvSpPr/>
      </dsp:nvSpPr>
      <dsp:spPr>
        <a:xfrm>
          <a:off x="0" y="2481108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Цели </a:t>
          </a:r>
          <a:r>
            <a:rPr lang="ru-RU" sz="1600" kern="1200" dirty="0"/>
            <a:t>в области </a:t>
          </a:r>
          <a:r>
            <a:rPr lang="ru-RU" sz="1600" b="1" kern="1200" dirty="0"/>
            <a:t>оказания услуг</a:t>
          </a:r>
          <a:r>
            <a:rPr lang="ru-RU" sz="1600" kern="1200" dirty="0"/>
            <a:t>, как правило, </a:t>
          </a:r>
          <a:r>
            <a:rPr lang="ru-RU" sz="1600" b="1" kern="1200" dirty="0"/>
            <a:t>носят конкретный, измеримый, достижимый, реалистичный и ограниченный во времени</a:t>
          </a:r>
          <a:r>
            <a:rPr lang="ru-RU" sz="1600" kern="1200" dirty="0"/>
            <a:t> характер</a:t>
          </a:r>
          <a:r>
            <a:rPr lang="en-US" sz="1600" b="1" kern="1200" dirty="0"/>
            <a:t>. </a:t>
          </a:r>
          <a:endParaRPr lang="nl-BE" sz="1600" b="1" kern="1200" dirty="0"/>
        </a:p>
      </dsp:txBody>
      <dsp:txXfrm>
        <a:off x="0" y="2481108"/>
        <a:ext cx="7215808" cy="1240175"/>
      </dsp:txXfrm>
    </dsp:sp>
    <dsp:sp modelId="{02B97B4B-99F0-4D95-8990-26A2FB8F87F7}">
      <dsp:nvSpPr>
        <dsp:cNvPr id="0" name=""/>
        <dsp:cNvSpPr/>
      </dsp:nvSpPr>
      <dsp:spPr>
        <a:xfrm>
          <a:off x="0" y="372128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5D832-B26D-4CE2-B74C-9409B94A58C2}">
      <dsp:nvSpPr>
        <dsp:cNvPr id="0" name=""/>
        <dsp:cNvSpPr/>
      </dsp:nvSpPr>
      <dsp:spPr>
        <a:xfrm>
          <a:off x="0" y="3755699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Оказание </a:t>
          </a:r>
          <a:r>
            <a:rPr lang="ru-RU" sz="1600" b="1" kern="1200" dirty="0"/>
            <a:t>единичной услуги</a:t>
          </a:r>
          <a:r>
            <a:rPr lang="ru-RU" sz="1600" kern="1200" dirty="0"/>
            <a:t> может способствовать достижению </a:t>
          </a:r>
          <a:r>
            <a:rPr lang="ru-RU" sz="1600" b="1" kern="1200" dirty="0"/>
            <a:t>одной </a:t>
          </a:r>
          <a:r>
            <a:rPr lang="ru-RU" sz="1600" kern="1200" dirty="0"/>
            <a:t>или </a:t>
          </a:r>
          <a:r>
            <a:rPr lang="ru-RU" sz="1600" b="1" kern="1200" dirty="0"/>
            <a:t>нескольких </a:t>
          </a:r>
          <a:r>
            <a:rPr lang="ru-RU" sz="1600" kern="1200" dirty="0"/>
            <a:t>целей в области оказания услуг. Оказание нескольких услуг может способствовать достижению той же цели в области эффективности.</a:t>
          </a:r>
          <a:endParaRPr lang="nl-BE" sz="1600" kern="1200" dirty="0"/>
        </a:p>
      </dsp:txBody>
      <dsp:txXfrm>
        <a:off x="0" y="3755699"/>
        <a:ext cx="7215808" cy="1240175"/>
      </dsp:txXfrm>
    </dsp:sp>
    <dsp:sp modelId="{424437E4-84A9-4811-BF6C-5854C43EEDAA}">
      <dsp:nvSpPr>
        <dsp:cNvPr id="0" name=""/>
        <dsp:cNvSpPr/>
      </dsp:nvSpPr>
      <dsp:spPr>
        <a:xfrm>
          <a:off x="0" y="496146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7666D-EC68-44D8-A6AE-7E8C300FA37A}">
      <dsp:nvSpPr>
        <dsp:cNvPr id="0" name=""/>
        <dsp:cNvSpPr/>
      </dsp:nvSpPr>
      <dsp:spPr>
        <a:xfrm>
          <a:off x="0" y="4961460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Если цели в области оказания услуг ведомства </a:t>
          </a:r>
          <a:r>
            <a:rPr lang="ru-RU" sz="1600" b="1" kern="1200" dirty="0"/>
            <a:t>меняются</a:t>
          </a:r>
          <a:r>
            <a:rPr lang="ru-RU" sz="1600" kern="1200" dirty="0"/>
            <a:t>, то представленная информация должна отражать изменение (например, </a:t>
          </a:r>
          <a:r>
            <a:rPr lang="ru-RU" sz="1600" b="1" kern="1200" dirty="0"/>
            <a:t>исходные ресурсы/результаты</a:t>
          </a:r>
          <a:r>
            <a:rPr lang="ru-RU" sz="1600" kern="1200" dirty="0"/>
            <a:t> для повышения </a:t>
          </a:r>
          <a:r>
            <a:rPr lang="ru-RU" sz="1600" b="1" kern="1200" dirty="0"/>
            <a:t>эффективности/результативности </a:t>
          </a:r>
          <a:r>
            <a:rPr lang="ru-RU" sz="1600" kern="1200" dirty="0"/>
            <a:t>действенности). Такие </a:t>
          </a:r>
          <a:r>
            <a:rPr lang="ru-RU" sz="1600" b="1" kern="1200" dirty="0"/>
            <a:t>изменения </a:t>
          </a:r>
          <a:r>
            <a:rPr lang="ru-RU" sz="1600" b="0" kern="1200" dirty="0"/>
            <a:t>должны </a:t>
          </a:r>
          <a:r>
            <a:rPr lang="ru-RU" sz="1600" kern="1200" dirty="0"/>
            <a:t>быть </a:t>
          </a:r>
          <a:r>
            <a:rPr lang="ru-RU" sz="1600" b="1" kern="1200" dirty="0"/>
            <a:t>представлены </a:t>
          </a:r>
          <a:r>
            <a:rPr lang="ru-RU" sz="1600" kern="1200" dirty="0"/>
            <a:t>в виде </a:t>
          </a:r>
          <a:r>
            <a:rPr lang="ru-RU" sz="1600" b="1" kern="1200" dirty="0"/>
            <a:t>информации </a:t>
          </a:r>
          <a:r>
            <a:rPr lang="ru-RU" sz="1600" kern="1200" dirty="0"/>
            <a:t>об оказании услуги</a:t>
          </a:r>
          <a:r>
            <a:rPr lang="en-US" sz="1600" kern="1200" dirty="0"/>
            <a:t>.</a:t>
          </a:r>
          <a:endParaRPr lang="nl-BE" sz="1600" kern="1200" dirty="0"/>
        </a:p>
      </dsp:txBody>
      <dsp:txXfrm>
        <a:off x="0" y="4961460"/>
        <a:ext cx="7215808" cy="12401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4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Для целей предоставления отчетности о результатах оказания услуг </a:t>
          </a:r>
          <a:r>
            <a:rPr lang="ru-RU" sz="1800" b="1" kern="1200" dirty="0"/>
            <a:t>временн</a:t>
          </a:r>
          <a:r>
            <a:rPr lang="ru-RU" sz="1800" b="1" i="1" kern="1200" dirty="0"/>
            <a:t>ы</a:t>
          </a:r>
          <a:r>
            <a:rPr lang="ru-RU" sz="1800" b="1" kern="1200" dirty="0"/>
            <a:t>е сроки </a:t>
          </a:r>
          <a:r>
            <a:rPr lang="ru-RU" sz="1800" kern="1200" dirty="0"/>
            <a:t>должны быть </a:t>
          </a:r>
          <a:r>
            <a:rPr lang="ru-RU" sz="1800" b="1" kern="1200" dirty="0"/>
            <a:t>такими же,</a:t>
          </a:r>
          <a:r>
            <a:rPr lang="ru-RU" sz="1800" kern="1200" dirty="0"/>
            <a:t> как и для </a:t>
          </a:r>
          <a:r>
            <a:rPr lang="ru-RU" sz="1800" b="1" kern="1200" dirty="0"/>
            <a:t>финансовой </a:t>
          </a:r>
          <a:r>
            <a:rPr lang="ru-RU" sz="1800" kern="1200" dirty="0"/>
            <a:t>отчетности</a:t>
          </a:r>
          <a:r>
            <a:rPr lang="en-US" sz="1800" kern="1200" dirty="0"/>
            <a:t>. </a:t>
          </a:r>
          <a:endParaRPr lang="nl-BE" sz="1800" kern="1200" dirty="0"/>
        </a:p>
      </dsp:txBody>
      <dsp:txXfrm>
        <a:off x="0" y="0"/>
        <a:ext cx="7215808" cy="1219477"/>
      </dsp:txXfrm>
    </dsp:sp>
    <dsp:sp modelId="{9215F5C8-9BC6-4BE7-8DF7-E7F74947A5EA}">
      <dsp:nvSpPr>
        <dsp:cNvPr id="0" name=""/>
        <dsp:cNvSpPr/>
      </dsp:nvSpPr>
      <dsp:spPr>
        <a:xfrm>
          <a:off x="0" y="1220221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649CD-B2CF-43BB-9C52-80AA6396DB6D}">
      <dsp:nvSpPr>
        <dsp:cNvPr id="0" name=""/>
        <dsp:cNvSpPr/>
      </dsp:nvSpPr>
      <dsp:spPr>
        <a:xfrm>
          <a:off x="0" y="1220221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 отличите от </a:t>
          </a:r>
          <a:r>
            <a:rPr lang="ru-RU" sz="1600" b="1" kern="1200" dirty="0"/>
            <a:t>консолидированной </a:t>
          </a:r>
          <a:r>
            <a:rPr lang="ru-RU" sz="1600" kern="1200" dirty="0"/>
            <a:t>финансовой отчетности, которая включает финансовую информацию о подконтрольных ведомствах, информация об оказании услуг, как правило, не является сведениям о </a:t>
          </a:r>
          <a:r>
            <a:rPr lang="ru-RU" sz="1600" b="1" kern="1200" dirty="0"/>
            <a:t>наборе </a:t>
          </a:r>
          <a:r>
            <a:rPr lang="ru-RU" sz="1600" kern="1200" dirty="0"/>
            <a:t>услуг, о которой отчитывается подконтрольное ведомство.</a:t>
          </a:r>
          <a:endParaRPr lang="nl-BE" sz="1600" kern="1200" dirty="0"/>
        </a:p>
      </dsp:txBody>
      <dsp:txXfrm>
        <a:off x="0" y="1220221"/>
        <a:ext cx="7215808" cy="1219477"/>
      </dsp:txXfrm>
    </dsp:sp>
    <dsp:sp modelId="{1C510F55-B105-48C7-BA70-2009928C99BA}">
      <dsp:nvSpPr>
        <dsp:cNvPr id="0" name=""/>
        <dsp:cNvSpPr/>
      </dsp:nvSpPr>
      <dsp:spPr>
        <a:xfrm>
          <a:off x="0" y="2439699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AAB38-552E-4580-9AAD-DFCF671BA008}">
      <dsp:nvSpPr>
        <dsp:cNvPr id="0" name=""/>
        <dsp:cNvSpPr/>
      </dsp:nvSpPr>
      <dsp:spPr>
        <a:xfrm>
          <a:off x="0" y="2439699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Необходимо </a:t>
          </a:r>
          <a:r>
            <a:rPr lang="ru-RU" sz="1600" b="1" kern="1200" dirty="0"/>
            <a:t>отражать </a:t>
          </a:r>
          <a:r>
            <a:rPr lang="ru-RU" sz="1600" kern="1200" dirty="0"/>
            <a:t>следующую информацию</a:t>
          </a:r>
          <a:r>
            <a:rPr lang="en-US" sz="1600" kern="1200" dirty="0"/>
            <a:t>: (a) </a:t>
          </a:r>
          <a:r>
            <a:rPr lang="ru-RU" sz="1600" b="1" kern="1200" dirty="0"/>
            <a:t>цели в области оказания услуг</a:t>
          </a:r>
          <a:r>
            <a:rPr lang="en-US" sz="1600" kern="1200" dirty="0"/>
            <a:t>;  (b) </a:t>
          </a:r>
          <a:r>
            <a:rPr lang="ru-RU" sz="1600" b="1" kern="1200" dirty="0"/>
            <a:t>показатели эффективности</a:t>
          </a:r>
          <a:r>
            <a:rPr lang="en-US" sz="1600" kern="1200" dirty="0"/>
            <a:t>; </a:t>
          </a:r>
          <a:r>
            <a:rPr lang="ru-RU" sz="1600" kern="1200" dirty="0"/>
            <a:t>и</a:t>
          </a:r>
          <a:r>
            <a:rPr lang="en-US" sz="1600" kern="1200" dirty="0"/>
            <a:t>, (c) </a:t>
          </a:r>
          <a:r>
            <a:rPr lang="ru-RU" sz="1600" b="1" kern="1200" dirty="0"/>
            <a:t>совокупные затраты</a:t>
          </a:r>
          <a:r>
            <a:rPr lang="ru-RU" sz="1600" kern="1200" dirty="0"/>
            <a:t> на оказание услуг</a:t>
          </a:r>
          <a:r>
            <a:rPr lang="en-US" sz="1600" kern="1200" dirty="0"/>
            <a:t>. </a:t>
          </a:r>
          <a:endParaRPr lang="nl-BE" sz="1600" kern="1200" dirty="0"/>
        </a:p>
      </dsp:txBody>
      <dsp:txXfrm>
        <a:off x="0" y="2439699"/>
        <a:ext cx="7215808" cy="1219477"/>
      </dsp:txXfrm>
    </dsp:sp>
    <dsp:sp modelId="{2D42E766-675D-4BA8-AB8E-78E2F1417B35}">
      <dsp:nvSpPr>
        <dsp:cNvPr id="0" name=""/>
        <dsp:cNvSpPr/>
      </dsp:nvSpPr>
      <dsp:spPr>
        <a:xfrm>
          <a:off x="0" y="3659176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5CF29-A9BF-4E8B-B5C9-DB076EDAFE35}">
      <dsp:nvSpPr>
        <dsp:cNvPr id="0" name=""/>
        <dsp:cNvSpPr/>
      </dsp:nvSpPr>
      <dsp:spPr>
        <a:xfrm>
          <a:off x="0" y="3659176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Что касается </a:t>
          </a:r>
          <a:r>
            <a:rPr lang="ru-RU" sz="1600" b="1" kern="1200" dirty="0"/>
            <a:t>показателей эффективности</a:t>
          </a:r>
          <a:r>
            <a:rPr lang="ru-RU" sz="1600" kern="1200" dirty="0"/>
            <a:t> и совокупных </a:t>
          </a:r>
          <a:r>
            <a:rPr lang="ru-RU" sz="1600" b="1" kern="1200" dirty="0"/>
            <a:t>затрат </a:t>
          </a:r>
          <a:r>
            <a:rPr lang="ru-RU" sz="1600" kern="1200" dirty="0"/>
            <a:t>на оказания услуг, то ведомство должно </a:t>
          </a:r>
          <a:r>
            <a:rPr lang="ru-RU" sz="1600" b="1" kern="1200" dirty="0"/>
            <a:t>предоставлять</a:t>
          </a:r>
          <a:r>
            <a:rPr lang="en-US" sz="1600" kern="1200" dirty="0"/>
            <a:t>:  (a) </a:t>
          </a:r>
          <a:r>
            <a:rPr lang="ru-RU" sz="1600" kern="1200" dirty="0"/>
            <a:t>информацию о </a:t>
          </a:r>
          <a:r>
            <a:rPr lang="ru-RU" sz="1600" b="1" kern="1200" dirty="0"/>
            <a:t>планируемых </a:t>
          </a:r>
          <a:r>
            <a:rPr lang="ru-RU" sz="1600" kern="1200" dirty="0"/>
            <a:t>и </a:t>
          </a:r>
          <a:r>
            <a:rPr lang="ru-RU" sz="1600" b="1" kern="1200" dirty="0"/>
            <a:t>фактических </a:t>
          </a:r>
          <a:r>
            <a:rPr lang="ru-RU" sz="1600" kern="1200" dirty="0"/>
            <a:t>показателях за отчетный период</a:t>
          </a:r>
          <a:r>
            <a:rPr lang="en-US" sz="1600" kern="1200" dirty="0"/>
            <a:t>; </a:t>
          </a:r>
          <a:r>
            <a:rPr lang="ru-RU" sz="1600" kern="1200" dirty="0"/>
            <a:t>и </a:t>
          </a:r>
          <a:r>
            <a:rPr lang="en-US" sz="1600" kern="1200" dirty="0"/>
            <a:t>(b) </a:t>
          </a:r>
          <a:r>
            <a:rPr lang="ru-RU" sz="1600" kern="1200" dirty="0"/>
            <a:t>фактическую информацию за </a:t>
          </a:r>
          <a:r>
            <a:rPr lang="ru-RU" sz="1600" b="1" kern="1200" dirty="0"/>
            <a:t>предыдущий </a:t>
          </a:r>
          <a:r>
            <a:rPr lang="ru-RU" sz="1600" kern="1200" dirty="0"/>
            <a:t>отчетный период.</a:t>
          </a:r>
          <a:endParaRPr lang="nl-BE" sz="1600" kern="1200" dirty="0"/>
        </a:p>
      </dsp:txBody>
      <dsp:txXfrm>
        <a:off x="0" y="3659176"/>
        <a:ext cx="7215808" cy="1219477"/>
      </dsp:txXfrm>
    </dsp:sp>
    <dsp:sp modelId="{BD8FF998-22A3-4F01-A649-BEC6ABE6CC98}">
      <dsp:nvSpPr>
        <dsp:cNvPr id="0" name=""/>
        <dsp:cNvSpPr/>
      </dsp:nvSpPr>
      <dsp:spPr>
        <a:xfrm>
          <a:off x="0" y="487865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0DFE6-15C1-486F-92D7-3AF2DAEE4070}">
      <dsp:nvSpPr>
        <dsp:cNvPr id="0" name=""/>
        <dsp:cNvSpPr/>
      </dsp:nvSpPr>
      <dsp:spPr>
        <a:xfrm>
          <a:off x="0" y="4878654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Информация в </a:t>
          </a:r>
          <a:r>
            <a:rPr lang="ru-RU" sz="1600" b="1" kern="1200" dirty="0"/>
            <a:t>законодательстве </a:t>
          </a:r>
          <a:r>
            <a:rPr lang="ru-RU" sz="1600" kern="1200" dirty="0"/>
            <a:t>и </a:t>
          </a:r>
          <a:r>
            <a:rPr lang="ru-RU" sz="1600" b="1" kern="1200" dirty="0"/>
            <a:t>планах </a:t>
          </a:r>
          <a:r>
            <a:rPr lang="ru-RU" sz="1600" kern="1200" dirty="0"/>
            <a:t>(бюджет, описании миссии, стратегический план, механизмы финансирования, корпоративный план), как правило, помогает выделить актуальные цели оказания услуг и ПЭ</a:t>
          </a:r>
          <a:r>
            <a:rPr lang="en-US" sz="1600" kern="1200" dirty="0"/>
            <a:t>. </a:t>
          </a:r>
          <a:endParaRPr lang="nl-BE" sz="1600" kern="1200" dirty="0"/>
        </a:p>
      </dsp:txBody>
      <dsp:txXfrm>
        <a:off x="0" y="4878654"/>
        <a:ext cx="7215808" cy="121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A12394-27E1-40D0-B057-9B470F96207C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8AD92D-687F-447C-AD61-AEE9AD241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5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14141"/>
                </a:solidFill>
              </a:rPr>
              <a:t>who need help to oversee the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4AEE-541B-40FB-B29B-942903173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845D-5378-49C9-91F0-68F26798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AFAAF-7F39-4E84-81FF-76607741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D571C-CEC9-45E5-BF7B-D551F36A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35F0-9948-408E-9506-BA8F37A8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B746-06D9-445A-BFE3-086AE45C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217-39B7-441B-88F2-14FF7F951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8781C-23D5-4E92-8692-1AFA763F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A360-190D-46FA-92B4-7CEB349D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8AC1-D088-4B3C-890A-C019D97F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2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6A935-33D2-407D-8CE9-998EDDC13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B7B3E-B73A-4993-8F1B-B1C4EF371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96B4-06E6-4680-8D42-ADA9258C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A994-A875-40DA-8B22-BB1F53F8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1B24F-812B-4755-8C3C-F364A6C3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1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484" y="2235200"/>
            <a:ext cx="2252926" cy="2389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782" y="2235200"/>
            <a:ext cx="7062627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AE61A6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t="2121" r="31657"/>
          <a:stretch/>
        </p:blipFill>
        <p:spPr>
          <a:xfrm>
            <a:off x="9695646" y="0"/>
            <a:ext cx="250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90"/>
          <a:stretch/>
        </p:blipFill>
        <p:spPr>
          <a:xfrm>
            <a:off x="0" y="-1"/>
            <a:ext cx="12192000" cy="6868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64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317424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2FD87E0-2836-4B68-82F8-78FDFA1F822F}"/>
              </a:ext>
            </a:extLst>
          </p:cNvPr>
          <p:cNvGrpSpPr/>
          <p:nvPr userDrawn="1"/>
        </p:nvGrpSpPr>
        <p:grpSpPr>
          <a:xfrm>
            <a:off x="-20720" y="1026783"/>
            <a:ext cx="12212720" cy="500270"/>
            <a:chOff x="-20720" y="984251"/>
            <a:chExt cx="12212720" cy="50027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44BC28-BCDF-4300-81CE-0807D163E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1033798"/>
              <a:ext cx="11906250" cy="423621"/>
            </a:xfrm>
            <a:prstGeom prst="rect">
              <a:avLst/>
            </a:prstGeom>
            <a:gradFill>
              <a:gsLst>
                <a:gs pos="0">
                  <a:srgbClr val="FBB70C"/>
                </a:gs>
                <a:gs pos="100000">
                  <a:srgbClr val="FBB70C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C2127F-A3E4-45D6-83FA-70DDC31F1635}"/>
                </a:ext>
              </a:extLst>
            </p:cNvPr>
            <p:cNvSpPr/>
            <p:nvPr userDrawn="1"/>
          </p:nvSpPr>
          <p:spPr bwMode="auto">
            <a:xfrm>
              <a:off x="-4903" y="984251"/>
              <a:ext cx="500270" cy="5002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4FC9B6D-A255-4116-A09E-BE980B05B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0720" y="991061"/>
              <a:ext cx="525010" cy="480759"/>
            </a:xfrm>
            <a:prstGeom prst="rect">
              <a:avLst/>
            </a:prstGeom>
          </p:spPr>
        </p:pic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23" y="175739"/>
            <a:ext cx="10955496" cy="756707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073" y="1670050"/>
            <a:ext cx="10950545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406" y="1102545"/>
            <a:ext cx="423333" cy="365125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7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EE87-EC4C-44DE-8307-99D4C141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2595-5CB6-4CE2-9F1E-9BE33D53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8F2B-2DC9-49B1-874A-B694F74B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9DF69-1076-4CA4-BBCD-B4C230B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292D-ABBB-4BF8-B7BB-B13AB907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D4F-EBF4-453B-AD38-C88B76C3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745A2-716A-42B1-BACE-5D93EEB1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8815-1E7A-497E-942E-37D86DFC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D674-933C-4294-9125-B3CE9937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79437-4533-4C63-9D2E-A7520CEE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C9D4-689B-4C32-B401-702ACEB4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0A34-630F-4B00-AC9C-DE7B7E29B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0787B-9A97-40E8-A8C9-B07113EA0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1A939-E7A5-48F3-8E18-C10F9591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98C79-BBDC-47D7-A9B3-F837FC63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2EB5-35E3-46E9-AF15-FDAC973E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432F-48B8-4B19-8318-543D2CF5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7F1DF-7B73-4841-8785-86C0EE22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B6FA4-64FB-4541-AD43-23BB81E47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85C9-CAE3-4A77-A8D3-6BAA8052C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DD009-20CD-4C2A-A1E5-7AE3A5B00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06A75-4A91-430E-82FD-BEF40F9E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A6FDD-9373-4D09-AF18-ABB89676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A6E2D-FD2D-4341-BDFD-596BF695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C8DB-84C0-404D-B1E5-3BB91687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FE763-D041-4ED0-8F6C-9F0F6D7D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EE665-767C-4BA0-BCF1-1EB16ADB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43452-458E-434F-B0F0-6D718EDA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B478C-B819-43F2-92E5-DD76184A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596A-763E-4A55-9E27-0E94FAD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5DC58-D89A-40F8-9E49-70D36AED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2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2F8C-39E1-47C1-99A8-86700F83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778E-9257-4E2B-9660-9B288D08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76591-9176-4805-8FBB-872F3DCE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0401C-72FF-43AF-BCB8-8EBE144A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1576E-CACB-408F-9BAE-803B082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52913-1C6C-49A0-ACBC-E733ABB2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9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C4B0-8DF7-455C-9D4D-84783DEA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ADC31-680E-4B72-959B-98FAE6D6E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95B46-C466-4C49-8223-EBC464CB8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F7C9A-00EF-4D17-81E4-4E5E03F0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65BE7-9C58-4C16-8E45-FCE34B17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A4CCE-BDDD-4317-82D8-50E36580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6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3E156-3419-4356-AE61-CF1ABC6D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B676-B083-49F5-9CE8-1FCF1AA4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9889-929F-442B-95C3-8D6C94FA6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6087-DB78-4426-94DD-F6901A269695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2D6C5-4C6E-4261-B5A6-301EEC5C7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1C306-989D-4552-ACD8-7FB27BE87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93C8-A4C3-4418-AC76-DA81494259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Роль внутреннего аудита и финансовой отчетности в рамках БОР</a:t>
            </a:r>
            <a:endParaRPr lang="en-US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3711331-49BF-4C67-9D66-334C694B8828}"/>
              </a:ext>
            </a:extLst>
          </p:cNvPr>
          <p:cNvSpPr txBox="1">
            <a:spLocks/>
          </p:cNvSpPr>
          <p:nvPr/>
        </p:nvSpPr>
        <p:spPr>
          <a:xfrm>
            <a:off x="1699614" y="4488973"/>
            <a:ext cx="7492182" cy="203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E61A6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Арман</a:t>
            </a:r>
            <a:r>
              <a:rPr lang="ru-RU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Ватиан</a:t>
            </a:r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PhD, FCCA, CPA, CGA</a:t>
            </a:r>
          </a:p>
          <a:p>
            <a:r>
              <a:rPr lang="ru-RU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Контактное лицо по вопросам государственного управления в Европе и Центральной Азии, Всемирный банк</a:t>
            </a:r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;</a:t>
            </a:r>
          </a:p>
          <a:p>
            <a:r>
              <a:rPr lang="ru-RU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Руководитель программы </a:t>
            </a:r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PEMPAL</a:t>
            </a:r>
          </a:p>
          <a:p>
            <a:r>
              <a:rPr lang="ru-RU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Менеджер программы </a:t>
            </a:r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PULSAR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D4E2F-0979-469A-B591-8B09989F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92" y="842574"/>
            <a:ext cx="2069941" cy="52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20721-764B-442B-B604-0B422E9C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6" y="842574"/>
            <a:ext cx="2571750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34C8D-561E-4443-94B9-224214BD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29" y="685495"/>
            <a:ext cx="2493689" cy="886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0C686-2703-4DCE-92F4-FB07E842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96" y="199720"/>
            <a:ext cx="22098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93797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 эффективности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15226"/>
              </p:ext>
            </p:extLst>
          </p:nvPr>
        </p:nvGraphicFramePr>
        <p:xfrm>
          <a:off x="4742070" y="93797"/>
          <a:ext cx="7215808" cy="661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69574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Цели в области оказания услуг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37259"/>
              </p:ext>
            </p:extLst>
          </p:nvPr>
        </p:nvGraphicFramePr>
        <p:xfrm>
          <a:off x="4700795" y="237945"/>
          <a:ext cx="7215808" cy="620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69574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Отчетность об эффективности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68194"/>
              </p:ext>
            </p:extLst>
          </p:nvPr>
        </p:nvGraphicFramePr>
        <p:xfrm>
          <a:off x="4691270" y="439947"/>
          <a:ext cx="7215808" cy="609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6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CF36-570C-40C6-BC6F-6FC81C7B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550" y="2235200"/>
            <a:ext cx="5763208" cy="2387600"/>
          </a:xfrm>
        </p:spPr>
        <p:txBody>
          <a:bodyPr/>
          <a:lstStyle/>
          <a:p>
            <a:r>
              <a:rPr lang="ru-RU" dirty="0"/>
              <a:t>Спасибо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940C-DD46-48C4-BFDD-0EF196C4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D93E2B"/>
                </a:solidFill>
              </a:rPr>
              <a:t>Две разные модели бюджетного контроля</a:t>
            </a:r>
            <a:endParaRPr lang="en-US" dirty="0">
              <a:solidFill>
                <a:srgbClr val="D93E2B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4193C-7454-4016-9730-A63A4183D918}"/>
              </a:ext>
            </a:extLst>
          </p:cNvPr>
          <p:cNvGrpSpPr/>
          <p:nvPr/>
        </p:nvGrpSpPr>
        <p:grpSpPr>
          <a:xfrm>
            <a:off x="1662545" y="3458539"/>
            <a:ext cx="8279477" cy="2726131"/>
            <a:chOff x="1172888" y="2561702"/>
            <a:chExt cx="4909057" cy="1269238"/>
          </a:xfrm>
        </p:grpSpPr>
        <p:sp>
          <p:nvSpPr>
            <p:cNvPr id="5" name="Shape 111">
              <a:extLst>
                <a:ext uri="{FF2B5EF4-FFF2-40B4-BE49-F238E27FC236}">
                  <a16:creationId xmlns:a16="http://schemas.microsoft.com/office/drawing/2014/main" id="{E2B8E87E-6C45-4F4B-9FDF-439CF69B7557}"/>
                </a:ext>
              </a:extLst>
            </p:cNvPr>
            <p:cNvSpPr/>
            <p:nvPr/>
          </p:nvSpPr>
          <p:spPr>
            <a:xfrm>
              <a:off x="5229059" y="2653688"/>
              <a:ext cx="852886" cy="1175911"/>
            </a:xfrm>
            <a:prstGeom prst="roundRect">
              <a:avLst>
                <a:gd name="adj" fmla="val 14615"/>
              </a:avLst>
            </a:prstGeom>
            <a:solidFill>
              <a:srgbClr val="E55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rgbClr val="FFFFFF"/>
                  </a:solidFill>
                  <a:latin typeface="Calibri" panose="020F0502020204030204" pitchFamily="34" charset="0"/>
                </a:rPr>
                <a:t>РБС</a:t>
              </a:r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Shape 112">
              <a:extLst>
                <a:ext uri="{FF2B5EF4-FFF2-40B4-BE49-F238E27FC236}">
                  <a16:creationId xmlns:a16="http://schemas.microsoft.com/office/drawing/2014/main" id="{934CCD5D-1EB7-426B-BA0B-413D91C3417B}"/>
                </a:ext>
              </a:extLst>
            </p:cNvPr>
            <p:cNvSpPr/>
            <p:nvPr/>
          </p:nvSpPr>
          <p:spPr>
            <a:xfrm>
              <a:off x="3206200" y="2653688"/>
              <a:ext cx="749805" cy="1177252"/>
            </a:xfrm>
            <a:prstGeom prst="roundRect">
              <a:avLst>
                <a:gd name="adj" fmla="val 17974"/>
              </a:avLst>
            </a:prstGeom>
            <a:solidFill>
              <a:srgbClr val="002345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Министр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Shape 140">
              <a:extLst>
                <a:ext uri="{FF2B5EF4-FFF2-40B4-BE49-F238E27FC236}">
                  <a16:creationId xmlns:a16="http://schemas.microsoft.com/office/drawing/2014/main" id="{07D9387F-9C7D-4F53-A43C-EA1B2C35147E}"/>
                </a:ext>
              </a:extLst>
            </p:cNvPr>
            <p:cNvSpPr/>
            <p:nvPr/>
          </p:nvSpPr>
          <p:spPr>
            <a:xfrm>
              <a:off x="1172888" y="2653688"/>
              <a:ext cx="749805" cy="1175909"/>
            </a:xfrm>
            <a:prstGeom prst="roundRect">
              <a:avLst>
                <a:gd name="adj" fmla="val 12688"/>
              </a:avLst>
            </a:prstGeom>
            <a:solidFill>
              <a:srgbClr val="00ADE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</a:rPr>
                <a:t>Министерство финансов</a:t>
              </a:r>
              <a:endParaRPr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Shape 115">
              <a:extLst>
                <a:ext uri="{FF2B5EF4-FFF2-40B4-BE49-F238E27FC236}">
                  <a16:creationId xmlns:a16="http://schemas.microsoft.com/office/drawing/2014/main" id="{90AE6B24-7921-4B9F-A89A-CB46CDE2B167}"/>
                </a:ext>
              </a:extLst>
            </p:cNvPr>
            <p:cNvSpPr/>
            <p:nvPr/>
          </p:nvSpPr>
          <p:spPr>
            <a:xfrm>
              <a:off x="4847139" y="3438289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Бюджеты </a:t>
              </a:r>
              <a:endParaRPr 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842C44-1A13-44E1-9797-5A59355DE4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796178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AE659E-2E59-4DD9-B90E-1CA53E7F7D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976767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DC1F98-4F5A-4746-9015-3B856CD3E4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56005" y="3468744"/>
              <a:ext cx="972555" cy="542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90FD90-3439-48F3-9A4D-E839DB1033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796178"/>
              <a:ext cx="12835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9B147C-8371-4C62-BC69-CE55835AF12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976767"/>
              <a:ext cx="128350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Shape 115">
              <a:extLst>
                <a:ext uri="{FF2B5EF4-FFF2-40B4-BE49-F238E27FC236}">
                  <a16:creationId xmlns:a16="http://schemas.microsoft.com/office/drawing/2014/main" id="{A50AB42D-4336-4CCA-936F-063E8852DF22}"/>
                </a:ext>
              </a:extLst>
            </p:cNvPr>
            <p:cNvSpPr/>
            <p:nvPr/>
          </p:nvSpPr>
          <p:spPr>
            <a:xfrm>
              <a:off x="2627727" y="3144594"/>
              <a:ext cx="578473" cy="574919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Бюджеты 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3ECA323-253A-46AA-8D8C-0231B8DFFB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2693" y="3455625"/>
              <a:ext cx="7050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Shape 127">
              <a:extLst>
                <a:ext uri="{FF2B5EF4-FFF2-40B4-BE49-F238E27FC236}">
                  <a16:creationId xmlns:a16="http://schemas.microsoft.com/office/drawing/2014/main" id="{7FB5E627-3814-46E6-9364-10C72DA2DE41}"/>
                </a:ext>
              </a:extLst>
            </p:cNvPr>
            <p:cNvSpPr/>
            <p:nvPr/>
          </p:nvSpPr>
          <p:spPr>
            <a:xfrm>
              <a:off x="4205478" y="2561702"/>
              <a:ext cx="958597" cy="291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rgbClr val="00ADE4"/>
                  </a:solidFill>
                  <a:latin typeface="Calibri" panose="020F0502020204030204" pitchFamily="34" charset="0"/>
                </a:rPr>
                <a:t>Бюджетная заявка</a:t>
              </a:r>
            </a:p>
          </p:txBody>
        </p:sp>
        <p:sp>
          <p:nvSpPr>
            <p:cNvPr id="17" name="Shape 128">
              <a:extLst>
                <a:ext uri="{FF2B5EF4-FFF2-40B4-BE49-F238E27FC236}">
                  <a16:creationId xmlns:a16="http://schemas.microsoft.com/office/drawing/2014/main" id="{5FDDFD16-75CE-42E8-9E0C-CF361DFC8D1E}"/>
                </a:ext>
              </a:extLst>
            </p:cNvPr>
            <p:cNvSpPr/>
            <p:nvPr/>
          </p:nvSpPr>
          <p:spPr>
            <a:xfrm>
              <a:off x="4218579" y="2836471"/>
              <a:ext cx="941583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rgbClr val="C00000"/>
                  </a:solidFill>
                  <a:latin typeface="Calibri" panose="020F0502020204030204" pitchFamily="34" charset="0"/>
                </a:rPr>
                <a:t>Подотчетность</a:t>
              </a:r>
              <a:endParaRPr b="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Shape 127">
              <a:extLst>
                <a:ext uri="{FF2B5EF4-FFF2-40B4-BE49-F238E27FC236}">
                  <a16:creationId xmlns:a16="http://schemas.microsoft.com/office/drawing/2014/main" id="{268B631A-F0D4-4855-9579-15ABE59DE850}"/>
                </a:ext>
              </a:extLst>
            </p:cNvPr>
            <p:cNvSpPr/>
            <p:nvPr/>
          </p:nvSpPr>
          <p:spPr>
            <a:xfrm>
              <a:off x="2148533" y="2626185"/>
              <a:ext cx="1116438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Бюджетная заявка</a:t>
              </a:r>
              <a:endParaRPr b="0" dirty="0">
                <a:solidFill>
                  <a:srgbClr val="00ADE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Shape 128">
              <a:extLst>
                <a:ext uri="{FF2B5EF4-FFF2-40B4-BE49-F238E27FC236}">
                  <a16:creationId xmlns:a16="http://schemas.microsoft.com/office/drawing/2014/main" id="{1A0EE008-2D63-42E7-8F61-2940662F2988}"/>
                </a:ext>
              </a:extLst>
            </p:cNvPr>
            <p:cNvSpPr/>
            <p:nvPr/>
          </p:nvSpPr>
          <p:spPr>
            <a:xfrm>
              <a:off x="2165547" y="2844247"/>
              <a:ext cx="941583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b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Подотчетность</a:t>
              </a:r>
              <a:endParaRPr b="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Shape 129">
              <a:extLst>
                <a:ext uri="{FF2B5EF4-FFF2-40B4-BE49-F238E27FC236}">
                  <a16:creationId xmlns:a16="http://schemas.microsoft.com/office/drawing/2014/main" id="{B9DF6A24-0F0F-488F-A5D9-6D087A37D1AA}"/>
                </a:ext>
              </a:extLst>
            </p:cNvPr>
            <p:cNvSpPr/>
            <p:nvPr/>
          </p:nvSpPr>
          <p:spPr>
            <a:xfrm>
              <a:off x="1944635" y="3314702"/>
              <a:ext cx="881448" cy="291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Ассигнование 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средств</a:t>
              </a:r>
              <a:endParaRPr b="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Shape 129">
              <a:extLst>
                <a:ext uri="{FF2B5EF4-FFF2-40B4-BE49-F238E27FC236}">
                  <a16:creationId xmlns:a16="http://schemas.microsoft.com/office/drawing/2014/main" id="{C4657F5A-E477-4D9D-A087-A500299443FA}"/>
                </a:ext>
              </a:extLst>
            </p:cNvPr>
            <p:cNvSpPr/>
            <p:nvPr/>
          </p:nvSpPr>
          <p:spPr>
            <a:xfrm>
              <a:off x="4007179" y="3317726"/>
              <a:ext cx="881448" cy="291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rgbClr val="00B050"/>
                  </a:solidFill>
                  <a:latin typeface="Calibri" panose="020F0502020204030204" pitchFamily="34" charset="0"/>
                </a:rPr>
                <a:t>Ассигнование </a:t>
              </a: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dirty="0">
                  <a:solidFill>
                    <a:srgbClr val="00B050"/>
                  </a:solidFill>
                  <a:latin typeface="Calibri" panose="020F0502020204030204" pitchFamily="34" charset="0"/>
                </a:rPr>
                <a:t>средств</a:t>
              </a:r>
            </a:p>
          </p:txBody>
        </p:sp>
        <p:sp>
          <p:nvSpPr>
            <p:cNvPr id="22" name="Shape 115">
              <a:extLst>
                <a:ext uri="{FF2B5EF4-FFF2-40B4-BE49-F238E27FC236}">
                  <a16:creationId xmlns:a16="http://schemas.microsoft.com/office/drawing/2014/main" id="{6E470A41-EE93-408A-B79C-B128244BA96B}"/>
                </a:ext>
              </a:extLst>
            </p:cNvPr>
            <p:cNvSpPr/>
            <p:nvPr/>
          </p:nvSpPr>
          <p:spPr>
            <a:xfrm>
              <a:off x="4852389" y="3097331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Бюджеты </a:t>
              </a:r>
              <a:endParaRPr lang="en-US" sz="9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9EFD63-F3B2-4CCE-B392-EA4F83FE2419}"/>
              </a:ext>
            </a:extLst>
          </p:cNvPr>
          <p:cNvSpPr txBox="1">
            <a:spLocks/>
          </p:cNvSpPr>
          <p:nvPr/>
        </p:nvSpPr>
        <p:spPr>
          <a:xfrm>
            <a:off x="349249" y="1530034"/>
            <a:ext cx="11255317" cy="1334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57353">
              <a:lnSpc>
                <a:spcPct val="114000"/>
              </a:lnSpc>
              <a:spcBef>
                <a:spcPts val="0"/>
              </a:spcBef>
              <a:buNone/>
              <a:defRPr sz="1800"/>
            </a:pPr>
            <a:r>
              <a:rPr lang="en-US" sz="1800" b="1" dirty="0">
                <a:solidFill>
                  <a:srgbClr val="002345"/>
                </a:solidFill>
              </a:rPr>
              <a:t>1. </a:t>
            </a:r>
            <a:r>
              <a:rPr lang="ru-RU" sz="1800" b="1" dirty="0">
                <a:solidFill>
                  <a:srgbClr val="002345"/>
                </a:solidFill>
              </a:rPr>
              <a:t>Англоязычная модель</a:t>
            </a:r>
            <a:endParaRPr lang="en-US" sz="1800" b="1" dirty="0">
              <a:solidFill>
                <a:srgbClr val="002345"/>
              </a:solidFill>
            </a:endParaRPr>
          </a:p>
          <a:p>
            <a:pPr lvl="3" defTabSz="357353">
              <a:spcBef>
                <a:spcPts val="0"/>
              </a:spcBef>
              <a:buFont typeface="Wingdings" panose="05000000000000000000" pitchFamily="2" charset="2"/>
              <a:buChar char="Ø"/>
              <a:defRPr sz="1800"/>
            </a:pPr>
            <a:r>
              <a:rPr lang="ru-RU" sz="1600" dirty="0"/>
              <a:t>Бюджеты направляются в отраслевые </a:t>
            </a:r>
            <a:r>
              <a:rPr lang="ru-RU" sz="1600" b="1" dirty="0"/>
              <a:t>министерства</a:t>
            </a:r>
            <a:r>
              <a:rPr lang="ru-RU" sz="1600" dirty="0"/>
              <a:t>, которые принимают </a:t>
            </a:r>
            <a:r>
              <a:rPr lang="ru-RU" sz="1600" b="1" dirty="0"/>
              <a:t>решения </a:t>
            </a:r>
            <a:r>
              <a:rPr lang="ru-RU" sz="1600" dirty="0"/>
              <a:t>об ассигновании средств в рамках своих ведомств. </a:t>
            </a:r>
            <a:r>
              <a:rPr lang="ru-RU" sz="1600" b="1" dirty="0"/>
              <a:t>Министры подотчетны </a:t>
            </a:r>
            <a:r>
              <a:rPr lang="ru-RU" sz="1600" dirty="0"/>
              <a:t>перед парламентом за расходование средств (реализация программного бюджетирования и БОР</a:t>
            </a:r>
            <a:r>
              <a:rPr lang="en-US" sz="1600" dirty="0"/>
              <a:t>)</a:t>
            </a:r>
          </a:p>
          <a:p>
            <a:pPr lvl="3" defTabSz="357353">
              <a:spcBef>
                <a:spcPts val="0"/>
              </a:spcBef>
              <a:defRPr sz="1800"/>
            </a:pPr>
            <a:endParaRPr lang="en-US" sz="1600" dirty="0"/>
          </a:p>
          <a:p>
            <a:pPr lvl="3" defTabSz="357353">
              <a:spcBef>
                <a:spcPts val="0"/>
              </a:spcBef>
              <a:defRPr sz="1800"/>
            </a:pPr>
            <a:endParaRPr lang="en-US" sz="1600" dirty="0"/>
          </a:p>
          <a:p>
            <a:pPr marL="1371600" lvl="3" indent="0" defTabSz="357353">
              <a:spcBef>
                <a:spcPts val="0"/>
              </a:spcBef>
              <a:buNone/>
              <a:defRPr sz="18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2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940C-DD46-48C4-BFDD-0EF196C4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D93E2B"/>
                </a:solidFill>
              </a:rPr>
              <a:t>Две разные модели бюджетного контроля</a:t>
            </a:r>
            <a:endParaRPr lang="en-US" dirty="0">
              <a:solidFill>
                <a:srgbClr val="D93E2B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9EFD63-F3B2-4CCE-B392-EA4F83FE2419}"/>
              </a:ext>
            </a:extLst>
          </p:cNvPr>
          <p:cNvSpPr txBox="1">
            <a:spLocks/>
          </p:cNvSpPr>
          <p:nvPr/>
        </p:nvSpPr>
        <p:spPr>
          <a:xfrm>
            <a:off x="349249" y="1530034"/>
            <a:ext cx="11255317" cy="1334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57353">
              <a:lnSpc>
                <a:spcPct val="114000"/>
              </a:lnSpc>
              <a:spcBef>
                <a:spcPts val="0"/>
              </a:spcBef>
              <a:buNone/>
              <a:defRPr sz="1800"/>
            </a:pPr>
            <a:r>
              <a:rPr lang="en-US" sz="1800" b="1" dirty="0">
                <a:solidFill>
                  <a:srgbClr val="002345"/>
                </a:solidFill>
              </a:rPr>
              <a:t>2. </a:t>
            </a:r>
            <a:r>
              <a:rPr lang="ru-RU" sz="1800" b="1" dirty="0">
                <a:solidFill>
                  <a:srgbClr val="002345"/>
                </a:solidFill>
              </a:rPr>
              <a:t>Старая франкоязычная модель</a:t>
            </a:r>
            <a:endParaRPr lang="en-US" sz="1800" b="1" dirty="0">
              <a:solidFill>
                <a:srgbClr val="002345"/>
              </a:solidFill>
            </a:endParaRPr>
          </a:p>
          <a:p>
            <a:pPr lvl="3" defTabSz="357353">
              <a:spcBef>
                <a:spcPts val="0"/>
              </a:spcBef>
              <a:buFont typeface="Wingdings" panose="05000000000000000000" pitchFamily="2" charset="2"/>
              <a:buChar char="Ø"/>
              <a:defRPr sz="1800"/>
            </a:pPr>
            <a:r>
              <a:rPr lang="ru-RU" sz="1600" dirty="0"/>
              <a:t>Бюджеты направляются </a:t>
            </a:r>
            <a:r>
              <a:rPr lang="ru-RU" sz="1600" b="1" dirty="0"/>
              <a:t>распорядителям бюджетных средств (РБС) </a:t>
            </a:r>
            <a:r>
              <a:rPr lang="ru-RU" sz="1600" dirty="0"/>
              <a:t>внутри министерств, которые </a:t>
            </a:r>
            <a:r>
              <a:rPr lang="ru-RU" sz="1600" b="1" dirty="0"/>
              <a:t>подотчетны </a:t>
            </a:r>
            <a:r>
              <a:rPr lang="ru-RU" sz="1600" dirty="0"/>
              <a:t>перед </a:t>
            </a:r>
            <a:r>
              <a:rPr lang="ru-RU" sz="1600" b="1" dirty="0"/>
              <a:t>Минфином за </a:t>
            </a:r>
            <a:r>
              <a:rPr lang="ru-RU" sz="1600" dirty="0"/>
              <a:t>обоснованность и соответствие бюджетных расходов</a:t>
            </a:r>
            <a:endParaRPr lang="en-US" sz="1600" dirty="0"/>
          </a:p>
          <a:p>
            <a:pPr marL="1371600" lvl="3" indent="0" defTabSz="357353">
              <a:spcBef>
                <a:spcPts val="0"/>
              </a:spcBef>
              <a:buNone/>
              <a:defRPr sz="1800"/>
            </a:pPr>
            <a:endParaRPr lang="en-US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FE6CC7-FACC-400F-9619-EAD3F72FB71C}"/>
              </a:ext>
            </a:extLst>
          </p:cNvPr>
          <p:cNvGrpSpPr/>
          <p:nvPr/>
        </p:nvGrpSpPr>
        <p:grpSpPr>
          <a:xfrm>
            <a:off x="1105372" y="3051332"/>
            <a:ext cx="9214186" cy="3255364"/>
            <a:chOff x="1172888" y="2574779"/>
            <a:chExt cx="4909057" cy="1256161"/>
          </a:xfrm>
        </p:grpSpPr>
        <p:sp>
          <p:nvSpPr>
            <p:cNvPr id="25" name="Shape 111">
              <a:extLst>
                <a:ext uri="{FF2B5EF4-FFF2-40B4-BE49-F238E27FC236}">
                  <a16:creationId xmlns:a16="http://schemas.microsoft.com/office/drawing/2014/main" id="{8B6B19D5-EF2D-4D4E-BD4A-9C20403FC624}"/>
                </a:ext>
              </a:extLst>
            </p:cNvPr>
            <p:cNvSpPr/>
            <p:nvPr/>
          </p:nvSpPr>
          <p:spPr>
            <a:xfrm>
              <a:off x="5229059" y="2653688"/>
              <a:ext cx="852886" cy="1175911"/>
            </a:xfrm>
            <a:prstGeom prst="roundRect">
              <a:avLst>
                <a:gd name="adj" fmla="val 14615"/>
              </a:avLst>
            </a:prstGeom>
            <a:solidFill>
              <a:srgbClr val="E5500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sz="2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РБС</a:t>
              </a:r>
              <a:endParaRPr sz="20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Shape 112">
              <a:extLst>
                <a:ext uri="{FF2B5EF4-FFF2-40B4-BE49-F238E27FC236}">
                  <a16:creationId xmlns:a16="http://schemas.microsoft.com/office/drawing/2014/main" id="{9C985AB9-BA0C-4EA3-87B1-CF80B691290D}"/>
                </a:ext>
              </a:extLst>
            </p:cNvPr>
            <p:cNvSpPr/>
            <p:nvPr/>
          </p:nvSpPr>
          <p:spPr>
            <a:xfrm>
              <a:off x="3206200" y="2653688"/>
              <a:ext cx="749805" cy="380375"/>
            </a:xfrm>
            <a:prstGeom prst="roundRect">
              <a:avLst>
                <a:gd name="adj" fmla="val 17974"/>
              </a:avLst>
            </a:prstGeom>
            <a:solidFill>
              <a:srgbClr val="002345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Министр</a:t>
              </a:r>
              <a:endParaRPr sz="12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Shape 140">
              <a:extLst>
                <a:ext uri="{FF2B5EF4-FFF2-40B4-BE49-F238E27FC236}">
                  <a16:creationId xmlns:a16="http://schemas.microsoft.com/office/drawing/2014/main" id="{F55CCA35-28F2-4EA3-8E33-EEBD0F69F793}"/>
                </a:ext>
              </a:extLst>
            </p:cNvPr>
            <p:cNvSpPr/>
            <p:nvPr/>
          </p:nvSpPr>
          <p:spPr>
            <a:xfrm>
              <a:off x="1172888" y="2653688"/>
              <a:ext cx="749805" cy="1175909"/>
            </a:xfrm>
            <a:prstGeom prst="roundRect">
              <a:avLst>
                <a:gd name="adj" fmla="val 12688"/>
              </a:avLst>
            </a:prstGeom>
            <a:solidFill>
              <a:srgbClr val="00ADE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ru-RU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Министерство финансов</a:t>
              </a:r>
              <a:endParaRPr sz="20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Shape 115">
              <a:extLst>
                <a:ext uri="{FF2B5EF4-FFF2-40B4-BE49-F238E27FC236}">
                  <a16:creationId xmlns:a16="http://schemas.microsoft.com/office/drawing/2014/main" id="{A2B8C099-2D05-4D21-B1A0-549BEDA84484}"/>
                </a:ext>
              </a:extLst>
            </p:cNvPr>
            <p:cNvSpPr/>
            <p:nvPr/>
          </p:nvSpPr>
          <p:spPr>
            <a:xfrm>
              <a:off x="4877674" y="3480356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Бюджеты</a:t>
              </a:r>
              <a:endParaRPr lang="en-US" sz="11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408255-35BC-47CE-BCBA-E1F2AD79B2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796178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EA3900-7ECC-49DA-AA44-0AE8822E5BC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3088058"/>
              <a:ext cx="33063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8617D2-31E3-42BF-B8C5-52FA2E6F3D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2693" y="3480356"/>
              <a:ext cx="30058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EF9645-10D2-413A-B47B-2A364DCAD6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796178"/>
              <a:ext cx="12835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Shape 127">
              <a:extLst>
                <a:ext uri="{FF2B5EF4-FFF2-40B4-BE49-F238E27FC236}">
                  <a16:creationId xmlns:a16="http://schemas.microsoft.com/office/drawing/2014/main" id="{48560CF9-5296-43BE-B993-4BFC363D346F}"/>
                </a:ext>
              </a:extLst>
            </p:cNvPr>
            <p:cNvSpPr/>
            <p:nvPr/>
          </p:nvSpPr>
          <p:spPr>
            <a:xfrm>
              <a:off x="4205478" y="2574779"/>
              <a:ext cx="958597" cy="2653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000" dirty="0">
                  <a:solidFill>
                    <a:srgbClr val="00ADE4"/>
                  </a:solidFill>
                  <a:latin typeface="Calibri" panose="020F0502020204030204" pitchFamily="34" charset="0"/>
                </a:rPr>
                <a:t>Бюджетная заявка</a:t>
              </a:r>
            </a:p>
          </p:txBody>
        </p:sp>
        <p:sp>
          <p:nvSpPr>
            <p:cNvPr id="34" name="Shape 128">
              <a:extLst>
                <a:ext uri="{FF2B5EF4-FFF2-40B4-BE49-F238E27FC236}">
                  <a16:creationId xmlns:a16="http://schemas.microsoft.com/office/drawing/2014/main" id="{E621CDB8-7065-4DF3-A58D-0BC3F2E2206B}"/>
                </a:ext>
              </a:extLst>
            </p:cNvPr>
            <p:cNvSpPr/>
            <p:nvPr/>
          </p:nvSpPr>
          <p:spPr>
            <a:xfrm>
              <a:off x="2165547" y="2935500"/>
              <a:ext cx="941583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000" b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Подотчетность</a:t>
              </a:r>
              <a:endParaRPr sz="2000" b="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Shape 127">
              <a:extLst>
                <a:ext uri="{FF2B5EF4-FFF2-40B4-BE49-F238E27FC236}">
                  <a16:creationId xmlns:a16="http://schemas.microsoft.com/office/drawing/2014/main" id="{4171E773-7BD6-4E65-82AA-30E61D313C11}"/>
                </a:ext>
              </a:extLst>
            </p:cNvPr>
            <p:cNvSpPr/>
            <p:nvPr/>
          </p:nvSpPr>
          <p:spPr>
            <a:xfrm>
              <a:off x="2148533" y="2634161"/>
              <a:ext cx="1111680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000"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Бюджетная заявка</a:t>
              </a:r>
              <a:endParaRPr sz="2000" b="0" dirty="0">
                <a:solidFill>
                  <a:srgbClr val="00ADE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Shape 129">
              <a:extLst>
                <a:ext uri="{FF2B5EF4-FFF2-40B4-BE49-F238E27FC236}">
                  <a16:creationId xmlns:a16="http://schemas.microsoft.com/office/drawing/2014/main" id="{61A5F700-0D5D-4FFA-AF7D-3D2D8EDAB584}"/>
                </a:ext>
              </a:extLst>
            </p:cNvPr>
            <p:cNvSpPr/>
            <p:nvPr/>
          </p:nvSpPr>
          <p:spPr>
            <a:xfrm>
              <a:off x="2132943" y="3316386"/>
              <a:ext cx="1603665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ru-RU" sz="2000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Ассигнование средств</a:t>
              </a:r>
              <a:endParaRPr sz="2000" b="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Shape 115">
              <a:extLst>
                <a:ext uri="{FF2B5EF4-FFF2-40B4-BE49-F238E27FC236}">
                  <a16:creationId xmlns:a16="http://schemas.microsoft.com/office/drawing/2014/main" id="{3106A4CD-AFB2-494B-924F-88CEC5D3BD53}"/>
                </a:ext>
              </a:extLst>
            </p:cNvPr>
            <p:cNvSpPr/>
            <p:nvPr/>
          </p:nvSpPr>
          <p:spPr>
            <a:xfrm>
              <a:off x="4877674" y="3116761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ru-RU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Бюджеты </a:t>
              </a:r>
              <a:endParaRPr lang="en-US" sz="1100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1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712269"/>
            <a:ext cx="3538317" cy="550226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FFFF"/>
                </a:solidFill>
              </a:rPr>
              <a:t>Как развивался внутренний аудит в государственном секторе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64377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4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7A7F47-1874-4249-9CF5-F415EC6949B6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2" name="Shape 50">
            <a:extLst>
              <a:ext uri="{FF2B5EF4-FFF2-40B4-BE49-F238E27FC236}">
                <a16:creationId xmlns:a16="http://schemas.microsoft.com/office/drawing/2014/main" id="{C17890A8-BB15-4B7B-AABA-BB4EF98E0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54298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49">
            <a:extLst>
              <a:ext uri="{FF2B5EF4-FFF2-40B4-BE49-F238E27FC236}">
                <a16:creationId xmlns:a16="http://schemas.microsoft.com/office/drawing/2014/main" id="{98139888-8982-49C4-83C3-D96076CC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 defTabSz="914400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БОР – один из </a:t>
            </a:r>
            <a:r>
              <a:rPr lang="ru-RU" sz="3600" dirty="0">
                <a:solidFill>
                  <a:srgbClr val="FFFFFF"/>
                </a:solidFill>
              </a:rPr>
              <a:t>двигателей</a:t>
            </a:r>
            <a:r>
              <a:rPr lang="ru-RU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реформы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8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592" y="712269"/>
            <a:ext cx="3925942" cy="5502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БОР и внутренний аудит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980149"/>
              </p:ext>
            </p:extLst>
          </p:nvPr>
        </p:nvGraphicFramePr>
        <p:xfrm>
          <a:off x="5039126" y="314325"/>
          <a:ext cx="6790924" cy="601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8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7960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690" y="642938"/>
            <a:ext cx="3925942" cy="55022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В рамках внедрения БОР служба внутреннего аудита могла бы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1537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4BA2-4DCF-4B48-9A89-AFB362D6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D93E2B"/>
                </a:solidFill>
              </a:rPr>
              <a:t>Многоцелевой план счетов</a:t>
            </a:r>
            <a:r>
              <a:rPr lang="en-US" sz="4400" dirty="0">
                <a:solidFill>
                  <a:srgbClr val="D93E2B"/>
                </a:solidFill>
              </a:rPr>
              <a:t> </a:t>
            </a:r>
            <a:r>
              <a:rPr lang="ru-RU" sz="4400" dirty="0">
                <a:solidFill>
                  <a:srgbClr val="D93E2B"/>
                </a:solidFill>
              </a:rPr>
              <a:t>(МПС) </a:t>
            </a:r>
            <a:endParaRPr lang="en-US" sz="4400" dirty="0">
              <a:solidFill>
                <a:srgbClr val="D93E2B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607B1-EAA2-4D6E-975B-E3106AF0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9B25BF-81C7-48B2-AD48-B4399015A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17378" y="2831918"/>
            <a:ext cx="4180355" cy="4004102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3A65E3-A83E-4300-AF9E-43FFEBCC03CE}"/>
              </a:ext>
            </a:extLst>
          </p:cNvPr>
          <p:cNvSpPr txBox="1"/>
          <p:nvPr/>
        </p:nvSpPr>
        <p:spPr>
          <a:xfrm>
            <a:off x="7897499" y="2390675"/>
            <a:ext cx="418035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Структура МПС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DDBD8D-E09C-476F-A97A-FB6FBA063F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9194"/>
            <a:ext cx="1800793" cy="232011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4E27CD0-1755-4425-9728-D9412EEC7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284059"/>
              </p:ext>
            </p:extLst>
          </p:nvPr>
        </p:nvGraphicFramePr>
        <p:xfrm>
          <a:off x="220051" y="4726387"/>
          <a:ext cx="7641802" cy="287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4C923E1-8056-4F7D-B0F2-0EB0D1678CA2}"/>
              </a:ext>
            </a:extLst>
          </p:cNvPr>
          <p:cNvSpPr txBox="1"/>
          <p:nvPr/>
        </p:nvSpPr>
        <p:spPr>
          <a:xfrm>
            <a:off x="77391" y="1747947"/>
            <a:ext cx="3703919" cy="263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Д</a:t>
            </a:r>
            <a:r>
              <a:rPr lang="ru-RU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окумент дает представление о передовой практике в области разработки структуры и функций МПС </a:t>
            </a: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В нем предлагается одно решение, нацеленное на интеграцию различных подходов к разработке Плана счетов</a:t>
            </a:r>
            <a:endParaRPr lang="en-US" sz="1800" b="0" dirty="0">
              <a:ln/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3B3F6F-682F-49F1-B3E1-EFE27ACAB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463" y="1417269"/>
            <a:ext cx="3808295" cy="29672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F87A87-DDB8-4FF3-A107-3A778660F49E}"/>
              </a:ext>
            </a:extLst>
          </p:cNvPr>
          <p:cNvSpPr/>
          <p:nvPr/>
        </p:nvSpPr>
        <p:spPr>
          <a:xfrm>
            <a:off x="3911463" y="1078991"/>
            <a:ext cx="3832090" cy="369332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Классификатор </a:t>
            </a:r>
            <a:r>
              <a:rPr lang="en-US" i="1" dirty="0"/>
              <a:t>1</a:t>
            </a:r>
            <a:r>
              <a:rPr lang="ru-RU" i="1" dirty="0"/>
              <a:t>:</a:t>
            </a:r>
            <a:r>
              <a:rPr lang="en-US" i="1" dirty="0"/>
              <a:t> </a:t>
            </a:r>
            <a:r>
              <a:rPr lang="ru-RU" i="1" dirty="0"/>
              <a:t>программы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889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090" y="580483"/>
            <a:ext cx="3925942" cy="55022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Практические рекомендации - это руководство по сбору информации об оказании услуг для целей финансовой отчетности общего назначения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761524"/>
              </p:ext>
            </p:extLst>
          </p:nvPr>
        </p:nvGraphicFramePr>
        <p:xfrm>
          <a:off x="4733603" y="292978"/>
          <a:ext cx="7215808" cy="63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3" ma:contentTypeDescription="Create a new document." ma:contentTypeScope="" ma:versionID="44e5614c4f58c11e04b9a14020673b04">
  <xsd:schema xmlns:xsd="http://www.w3.org/2001/XMLSchema" xmlns:xs="http://www.w3.org/2001/XMLSchema" xmlns:p="http://schemas.microsoft.com/office/2006/metadata/properties" xmlns:ns3="aa3449fd-d373-417f-9c8d-cf261ce8b785" xmlns:ns4="eda4fd43-f936-4ced-9b4a-46c1ef7d5473" targetNamespace="http://schemas.microsoft.com/office/2006/metadata/properties" ma:root="true" ma:fieldsID="660b77a6d3499bc80d0ed95776888b4c" ns3:_="" ns4:_="">
    <xsd:import namespace="aa3449fd-d373-417f-9c8d-cf261ce8b785"/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4ADB4-0D1D-47C0-86CD-A7E9DDEF49D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BAF51B-54E3-4A0D-A5DE-A3E5DF410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3449fd-d373-417f-9c8d-cf261ce8b785"/>
    <ds:schemaRef ds:uri="eda4fd43-f936-4ced-9b4a-46c1ef7d5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1346F-8FEC-4405-8E27-C9E4E82CC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1232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Andes Bold</vt:lpstr>
      <vt:lpstr>Arial</vt:lpstr>
      <vt:lpstr>Calibri</vt:lpstr>
      <vt:lpstr>Calibri Light</vt:lpstr>
      <vt:lpstr>Courier New</vt:lpstr>
      <vt:lpstr>Trebuchet MS</vt:lpstr>
      <vt:lpstr>Wingdings</vt:lpstr>
      <vt:lpstr>Office Theme</vt:lpstr>
      <vt:lpstr>Роль внутреннего аудита и финансовой отчетности в рамках БОР</vt:lpstr>
      <vt:lpstr>Две разные модели бюджетного контроля</vt:lpstr>
      <vt:lpstr>Две разные модели бюджетного контроля</vt:lpstr>
      <vt:lpstr>Как развивался внутренний аудит в государственном секторе</vt:lpstr>
      <vt:lpstr>БОР – один из двигателей реформы</vt:lpstr>
      <vt:lpstr>БОР и внутренний аудит</vt:lpstr>
      <vt:lpstr>В рамках внедрения БОР служба внутреннего аудита могла бы</vt:lpstr>
      <vt:lpstr>Многоцелевой план счетов (МПС) </vt:lpstr>
      <vt:lpstr>Практические рекомендации - это руководство по сбору информации об оказании услуг для целей финансовой отчетности общего назначения</vt:lpstr>
      <vt:lpstr>PowerPoint Presentation</vt:lpstr>
      <vt:lpstr>PowerPoint Presentation</vt:lpstr>
      <vt:lpstr>PowerPoint Presentation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 Vatyan</dc:creator>
  <cp:lastModifiedBy>Iryna Shcherbyna</cp:lastModifiedBy>
  <cp:revision>69</cp:revision>
  <dcterms:created xsi:type="dcterms:W3CDTF">2018-09-14T13:39:56Z</dcterms:created>
  <dcterms:modified xsi:type="dcterms:W3CDTF">2019-11-03T09:24:19Z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