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543" r:id="rId2"/>
    <p:sldId id="532" r:id="rId3"/>
    <p:sldId id="542" r:id="rId4"/>
    <p:sldId id="544" r:id="rId5"/>
  </p:sldIdLst>
  <p:sldSz cx="9906000" cy="6858000" type="A4"/>
  <p:notesSz cx="6797675" cy="9928225"/>
  <p:custDataLst>
    <p:tags r:id="rId8"/>
  </p:custDataLst>
  <p:defaultTextStyle>
    <a:defPPr>
      <a:defRPr lang="en-US">
        <a:effectLst/>
      </a:defRPr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/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/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/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/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/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/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/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/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/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86000" autoAdjust="0"/>
  </p:normalViewPr>
  <p:slideViewPr>
    <p:cSldViewPr>
      <p:cViewPr>
        <p:scale>
          <a:sx n="100" d="100"/>
          <a:sy n="100" d="100"/>
        </p:scale>
        <p:origin x="42" y="-1833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solidFill>
                  <a:srgbClr val="FF0000"/>
                </a:solidFill>
                <a:effectLst/>
              </a:defRPr>
            </a:pPr>
            <a:r>
              <a:rPr lang="ru-RU" sz="1800" b="1" i="0" baseline="0" dirty="0">
                <a:solidFill>
                  <a:schemeClr val="tx1"/>
                </a:solidFill>
                <a:effectLst/>
              </a:rPr>
              <a:t>ОБЩЕСТВЕННОЕ УЧАСТИЕ В БЮДЖЕТНОМ ПРОЦЕССЕ 2017: СТРАНЫ-ЧЛЕНЫ 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PEMPAL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29812091588974"/>
          <c:y val="1.33642423897981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990430653095245"/>
          <c:y val="0.16231884062290192"/>
          <c:w val="0.80279827117919922"/>
          <c:h val="0.77969533205032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Лист2!$H$4</c:f>
              <c:strCache>
                <c:ptCount val="1"/>
                <c:pt idx="0">
                  <c:v>Score
(max 100)</c:v>
                </c:pt>
              </c:strCache>
            </c:strRef>
          </c:tx>
          <c:spPr>
            <a:solidFill>
              <a:srgbClr val="95373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effectLst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Лист2!$G$5:$G$22</c:f>
              <c:strCache>
                <c:ptCount val="18"/>
                <c:pt idx="0">
                  <c:v>Kyrgyz Republic</c:v>
                </c:pt>
                <c:pt idx="1">
                  <c:v>Ukraine</c:v>
                </c:pt>
                <c:pt idx="2">
                  <c:v>Croatia</c:v>
                </c:pt>
                <c:pt idx="3">
                  <c:v>Bulgaria</c:v>
                </c:pt>
                <c:pt idx="4">
                  <c:v>Georgia</c:v>
                </c:pt>
                <c:pt idx="5">
                  <c:v>Kazakhstan</c:v>
                </c:pt>
                <c:pt idx="6">
                  <c:v>Russia</c:v>
                </c:pt>
                <c:pt idx="7">
                  <c:v>Azerbaijan</c:v>
                </c:pt>
                <c:pt idx="8">
                  <c:v>Hungary</c:v>
                </c:pt>
                <c:pt idx="9">
                  <c:v>BiH</c:v>
                </c:pt>
                <c:pt idx="10">
                  <c:v>Czech Republic</c:v>
                </c:pt>
                <c:pt idx="11">
                  <c:v>Moldova</c:v>
                </c:pt>
                <c:pt idx="12">
                  <c:v>Tajikistan</c:v>
                </c:pt>
                <c:pt idx="13">
                  <c:v>Romania</c:v>
                </c:pt>
                <c:pt idx="14">
                  <c:v>Albania</c:v>
                </c:pt>
                <c:pt idx="15">
                  <c:v>Serbia</c:v>
                </c:pt>
                <c:pt idx="16">
                  <c:v>Macedonia</c:v>
                </c:pt>
                <c:pt idx="17">
                  <c:v>Turkey</c:v>
                </c:pt>
              </c:strCache>
            </c:strRef>
          </c:cat>
          <c:val>
            <c:numRef>
              <c:f>Лист2!$H$5:$H$22</c:f>
              <c:numCache>
                <c:formatCode>General</c:formatCode>
                <c:ptCount val="18"/>
                <c:pt idx="0">
                  <c:v>31</c:v>
                </c:pt>
                <c:pt idx="1">
                  <c:v>30</c:v>
                </c:pt>
                <c:pt idx="2">
                  <c:v>26</c:v>
                </c:pt>
                <c:pt idx="3">
                  <c:v>22</c:v>
                </c:pt>
                <c:pt idx="4">
                  <c:v>22</c:v>
                </c:pt>
                <c:pt idx="5">
                  <c:v>13</c:v>
                </c:pt>
                <c:pt idx="6">
                  <c:v>13</c:v>
                </c:pt>
                <c:pt idx="7">
                  <c:v>11</c:v>
                </c:pt>
                <c:pt idx="8">
                  <c:v>11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  <c:pt idx="12">
                  <c:v>7</c:v>
                </c:pt>
                <c:pt idx="13">
                  <c:v>6</c:v>
                </c:pt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0-40E3-A95B-AE9B5C1A9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17169144"/>
        <c:axId val="317169928"/>
      </c:barChart>
      <c:catAx>
        <c:axId val="317169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effectLst/>
              </a:defRPr>
            </a:pPr>
            <a:endParaRPr lang="en-US"/>
          </a:p>
        </c:txPr>
        <c:crossAx val="317169928"/>
        <c:crosses val="autoZero"/>
        <c:auto val="0"/>
        <c:lblAlgn val="ctr"/>
        <c:lblOffset val="100"/>
        <c:noMultiLvlLbl val="0"/>
      </c:catAx>
      <c:valAx>
        <c:axId val="31716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7169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2169406414031982"/>
          <c:y val="0.56762611865997314"/>
          <c:w val="0.47681686282157898"/>
          <c:h val="0.11503374576568604"/>
        </c:manualLayout>
      </c:layout>
      <c:overlay val="0"/>
      <c:txPr>
        <a:bodyPr/>
        <a:lstStyle/>
        <a:p>
          <a:pPr>
            <a:defRPr sz="1600">
              <a:effectLst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83DEF46C-3B29-459B-AD1C-1E45D54687AF}" type="datetimeFigureOut">
              <a:rPr lang="en-US">
                <a:effectLst/>
              </a:rPr>
              <a:pPr>
                <a:defRPr>
                  <a:effectLst/>
                </a:defRPr>
              </a:pPr>
              <a:t>11/2/2019</a:t>
            </a:fld>
            <a:endParaRPr lang="en-US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A3FA3048-62B1-4C44-B29A-EA0FED456B63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611A730C-CD51-46F1-A484-178E442E2468}" type="datetimeFigureOut">
              <a:rPr lang="en-US">
                <a:effectLst/>
              </a:rPr>
              <a:pPr>
                <a:defRPr>
                  <a:effectLst/>
                </a:defRPr>
              </a:pPr>
              <a:t>11/2/2019</a:t>
            </a:fld>
            <a:endParaRPr lang="en-US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>
                <a:effectLst/>
              </a:rPr>
              <a:t>Click to edit Master text styles</a:t>
            </a:r>
          </a:p>
          <a:p>
            <a:pPr lvl="1"/>
            <a:r>
              <a:rPr lang="en-US" noProof="0">
                <a:effectLst/>
              </a:rPr>
              <a:t>Second level</a:t>
            </a:r>
          </a:p>
          <a:p>
            <a:pPr lvl="2"/>
            <a:r>
              <a:rPr lang="en-US" noProof="0">
                <a:effectLst/>
              </a:rPr>
              <a:t>Third level</a:t>
            </a:r>
          </a:p>
          <a:p>
            <a:pPr lvl="3"/>
            <a:r>
              <a:rPr lang="en-US" noProof="0">
                <a:effectLst/>
              </a:rPr>
              <a:t>Fourth level</a:t>
            </a:r>
          </a:p>
          <a:p>
            <a:pPr lvl="4"/>
            <a:r>
              <a:rPr lang="en-US" noProof="0">
                <a:effectLst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C228C16A-6598-4F59-8139-79C5FA12BCDD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</a:ln>
          <a:effectLst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ffectLst/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>
              <a:effectLst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</a:ln>
          <a:effectLst/>
        </p:spPr>
        <p:txBody>
          <a:bodyPr wrap="square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>
                <a:effectLst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</a:ln>
          <a:effectLst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ffectLst/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>
              <a:effectLst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</a:ln>
          <a:effectLst/>
        </p:spPr>
        <p:txBody>
          <a:bodyPr wrap="square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  <a:effectLst/>
              </a:rPr>
              <a:t>2</a:t>
            </a:fld>
            <a:endParaRPr lang="en-US">
              <a:solidFill>
                <a:prstClr val="black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</a:ln>
          <a:effectLst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effectLst/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>
              <a:effectLst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</a:ln>
          <a:effectLst/>
        </p:spPr>
        <p:txBody>
          <a:bodyPr wrap="square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  <a:effectLst/>
              </a:rPr>
              <a:t>3</a:t>
            </a:fld>
            <a:endParaRPr lang="en-US">
              <a:solidFill>
                <a:prstClr val="black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808038"/>
            <a:ext cx="5835650" cy="4041775"/>
          </a:xfrm>
          <a:noFill/>
          <a:ln>
            <a:solidFill>
              <a:srgbClr val="000000"/>
            </a:solidFill>
            <a:miter lim="800000"/>
          </a:ln>
          <a:effectLst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effectLst/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>
              <a:effectLst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</a:ln>
          <a:effectLst/>
        </p:spPr>
        <p:txBody>
          <a:bodyPr wrap="square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>
                <a:effectLst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591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r>
              <a:rPr lang="en-US">
                <a:effectLst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7E6F157D-0FE5-4D95-AB37-4E3753C6F189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A9B3BBAE-7D5F-41AB-BD10-EF89A677EBB9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90D6FD87-F777-4F21-86AA-AD999FDB0D36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CAC1B2B7-ED7E-40C8-AB88-99064FB57AAB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effectLst/>
        </p:spPr>
        <p:txBody>
          <a:bodyPr vert="eaVert"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  <a:effectLst/>
        </p:spPr>
        <p:txBody>
          <a:bodyPr vert="eaVert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3FFA334F-7B53-4A07-82FA-3A2DCE548049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D453A031-8C87-495F-8161-33479F35BD7B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52C85734-BA97-4719-9BA3-0E90EB54F14F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2D413107-B301-4006-969E-82B6FA1BE5A4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  <a:effectLst/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  <a:effectLst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1B8CEE33-6DAB-42FC-9A81-0C2D958F86F9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E7C421D5-AC61-48EB-AF70-CE986F164A70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  <a:effectLst/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>
                <a:effectLst/>
              </a:defRPr>
            </a:lvl6pPr>
            <a:lvl7pPr>
              <a:defRPr sz="1800">
                <a:effectLst/>
              </a:defRPr>
            </a:lvl7pPr>
            <a:lvl8pPr>
              <a:defRPr sz="1800">
                <a:effectLst/>
              </a:defRPr>
            </a:lvl8pPr>
            <a:lvl9pPr>
              <a:defRPr sz="18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04DFD58E-6F89-4FAC-A4EE-9FE2BBAF1810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E1C11DB5-DA54-486C-AE6D-D01447F372A7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  <a:effectLst/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>
                <a:effectLst/>
              </a:defRPr>
            </a:lvl6pPr>
            <a:lvl7pPr>
              <a:defRPr sz="1600">
                <a:effectLst/>
              </a:defRPr>
            </a:lvl7pPr>
            <a:lvl8pPr>
              <a:defRPr sz="1600">
                <a:effectLst/>
              </a:defRPr>
            </a:lvl8pPr>
            <a:lvl9pPr>
              <a:defRPr sz="16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90CB2201-CE9E-4484-BCA2-8AE74979D169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725DFB1F-0932-40E9-9FC8-4685FCBBE7AD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D4A25AA9-24EF-4BAB-A7EA-C2EBDEFDE5B6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B5F5FB05-52CC-4A02-A181-5157D23A47E3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E4CE3F1D-0C62-4285-A968-01C142C5F6B1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BB4F6CF5-24BC-4CD1-8A80-386CB6D2FE59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EB098252-BD15-432E-91B1-169055F0E9E8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74D6CB80-B3E8-45F9-8241-913BB41D1673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  <a:effectLst/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pPr lvl="0"/>
            <a:endParaRPr lang="en-US" noProof="0">
              <a:effectLst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  <a:effectLst/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>
                <a:effectLst/>
              </a:defRPr>
            </a:lvl2pPr>
            <a:lvl3pPr marL="914400" indent="0">
              <a:buNone/>
              <a:defRPr sz="1000">
                <a:effectLst/>
              </a:defRPr>
            </a:lvl3pPr>
            <a:lvl4pPr marL="1371600" indent="0">
              <a:buNone/>
              <a:defRPr sz="900">
                <a:effectLst/>
              </a:defRPr>
            </a:lvl4pPr>
            <a:lvl5pPr marL="1828800" indent="0">
              <a:buNone/>
              <a:defRPr sz="900">
                <a:effectLst/>
              </a:defRPr>
            </a:lvl5pPr>
            <a:lvl6pPr marL="2286000" indent="0">
              <a:buNone/>
              <a:defRPr sz="900">
                <a:effectLst/>
              </a:defRPr>
            </a:lvl6pPr>
            <a:lvl7pPr marL="2743200" indent="0">
              <a:buNone/>
              <a:defRPr sz="900">
                <a:effectLst/>
              </a:defRPr>
            </a:lvl7pPr>
            <a:lvl8pPr marL="3200400" indent="0">
              <a:buNone/>
              <a:defRPr sz="900">
                <a:effectLst/>
              </a:defRPr>
            </a:lvl8pPr>
            <a:lvl9pPr marL="3657600" indent="0">
              <a:buNone/>
              <a:defRPr sz="900">
                <a:effectLst/>
              </a:defRPr>
            </a:lvl9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025A939A-F997-4FF8-AD0A-926870443F91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>
                <a:effectLst/>
              </a:defRPr>
            </a:pPr>
            <a:fld id="{ABF8177A-534F-4E47-9536-CA6A7610BEDD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0E9BD8AF-1CA2-4078-A7DE-0AA870B1545C}" type="datetime1">
              <a:rPr lang="en-US" smtClean="0">
                <a:effectLst/>
              </a:rPr>
              <a:t>11/2/2019</a:t>
            </a:fld>
            <a:endParaRPr lang="en-US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ctr" fontAlgn="auto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>
                <a:effectLst/>
              </a:defRPr>
            </a:pPr>
            <a:fld id="{433BEA64-BD09-492F-8F95-6EA01CA143B1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  <a:effectLst/>
        </p:spPr>
        <p:txBody>
          <a:bodyPr/>
          <a:lstStyle/>
          <a:p>
            <a:pPr rtl="0"/>
            <a:b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Обзор рекомендаций от </a:t>
            </a:r>
            <a:b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Продукта знаний BLTWG (BLTWG </a:t>
            </a:r>
            <a:r>
              <a:rPr lang="ru-RU" sz="2800" b="0" i="0" u="none" strike="noStrike" dirty="0" err="1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Knowledge</a:t>
            </a:r>
            <a: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2800" b="0" i="0" u="none" strike="noStrike" dirty="0" err="1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Product</a:t>
            </a:r>
            <a: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):</a:t>
            </a:r>
            <a:b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Участие общественности в фискальной политике и бюджетном процессе - создание и/или укрепление механизмов в странах PEMPAL</a:t>
            </a:r>
            <a:br>
              <a:rPr lang="ru-RU" sz="2800" b="0" i="0" u="none" strike="noStrike" dirty="0">
                <a:solidFill>
                  <a:srgbClr val="00206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endParaRPr lang="ru-RU" sz="2800" b="0" i="0" u="none" strike="noStrike" dirty="0">
              <a:solidFill>
                <a:srgbClr val="002060"/>
              </a:solidFill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7620000" cy="762000"/>
          </a:xfrm>
          <a:effectLst/>
        </p:spPr>
        <p:txBody>
          <a:bodyPr rtlCol="0">
            <a:normAutofit fontScale="82500" lnSpcReduction="10000"/>
          </a:bodyPr>
          <a:lstStyle/>
          <a:p>
            <a:pPr rtl="0" fontAlgn="auto">
              <a:spcAft>
                <a:spcPct val="0"/>
              </a:spcAft>
              <a:buFont typeface="Arial" pitchFamily="34" charset="0"/>
              <a:buNone/>
              <a:defRPr>
                <a:effectLst/>
              </a:defRPr>
            </a:pPr>
            <a:r>
              <a:rPr lang="ru-RU" sz="2400" b="0" i="1" u="none" strike="noStrike" dirty="0">
                <a:solidFill>
                  <a:srgbClr val="0D0D0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Профильное сообщество по бюджетированию PEMPAL (BCOP)</a:t>
            </a:r>
          </a:p>
          <a:p>
            <a:pPr rtl="0" fontAlgn="auto">
              <a:spcAft>
                <a:spcPct val="0"/>
              </a:spcAft>
              <a:buFont typeface="Arial" pitchFamily="34" charset="0"/>
              <a:buNone/>
              <a:defRPr>
                <a:effectLst/>
              </a:defRPr>
            </a:pPr>
            <a:r>
              <a:rPr lang="ru-RU" sz="2400" b="0" i="1" u="none" strike="noStrike" dirty="0">
                <a:solidFill>
                  <a:srgbClr val="0D0D0D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Рабочая группа по бюджетированию и повышению прозрачности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5365" name="TextBox 5"/>
          <p:cNvSpPr txBox="1">
            <a:spLocks noChangeArrowheads="1"/>
          </p:cNvSpPr>
          <p:nvPr/>
        </p:nvSpPr>
        <p:spPr>
          <a:xfrm>
            <a:off x="2512123" y="5562600"/>
            <a:ext cx="4957953" cy="11899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endParaRPr lang="bs-Latn-BA" dirty="0">
              <a:effectLst/>
              <a:latin typeface="Calibri" pitchFamily="34" charset="0"/>
            </a:endParaRPr>
          </a:p>
          <a:p>
            <a:pPr algn="ctr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Дина Обри,</a:t>
            </a:r>
          </a:p>
          <a:p>
            <a:pPr algn="ctr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Ресурсная группа BCOP, Всемирный банк</a:t>
            </a:r>
          </a:p>
          <a:p>
            <a:pPr algn="ctr" rtl="0"/>
            <a:r>
              <a:rPr lang="ru-RU" sz="18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Ноябрь 2019 г.</a:t>
            </a:r>
          </a:p>
        </p:txBody>
      </p:sp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4799"/>
            <a:ext cx="8534400" cy="533400"/>
          </a:xfrm>
          <a:effectLst/>
        </p:spPr>
        <p:txBody>
          <a:bodyPr/>
          <a:lstStyle/>
          <a:p>
            <a:pPr rtl="0"/>
            <a:r>
              <a:rPr lang="ru-RU" sz="2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Проект рекомендаций для Продукта Знаний БГПРГ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81573"/>
            <a:ext cx="8382000" cy="5334000"/>
          </a:xfrm>
          <a:effectLst/>
        </p:spPr>
        <p:txBody>
          <a:bodyPr/>
          <a:lstStyle/>
          <a:p>
            <a:pPr marL="0" lvl="0" indent="0" algn="just" rtl="0">
              <a:spcBef>
                <a:spcPct val="0"/>
              </a:spcBef>
              <a:buNone/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Подготовка первого проекта завершена, включая последние оценки, полученные от GIFT, IBP и других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.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Спасибо за ваше содействие! Дорожная карта будущих преобразований может включать следующие мероприятия: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en-US" sz="900" dirty="0">
              <a:solidFill>
                <a:srgbClr val="000000"/>
              </a:solidFill>
              <a:effectLst/>
            </a:endParaRPr>
          </a:p>
          <a:p>
            <a:pPr lvl="0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Зафиксируйте и сравните ваши механизмы участия общественности с механизмами, которые IBP и GIFT определили в качестве хорошей практики (см. Раздел 4) </a:t>
            </a:r>
          </a:p>
          <a:p>
            <a:pPr lvl="0" algn="just">
              <a:spcBef>
                <a:spcPct val="0"/>
              </a:spcBef>
            </a:pPr>
            <a:endParaRPr lang="en-US" sz="900" dirty="0">
              <a:solidFill>
                <a:srgbClr val="000000"/>
              </a:solidFill>
              <a:effectLst/>
            </a:endParaRPr>
          </a:p>
          <a:p>
            <a:pPr lvl="0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Создайте/укрепите правовую базу для поддержки систематического и прозрачного участия граждан. </a:t>
            </a:r>
          </a:p>
          <a:p>
            <a:pPr lvl="0" algn="just">
              <a:spcBef>
                <a:spcPct val="0"/>
              </a:spcBef>
            </a:pPr>
            <a:endParaRPr lang="en-US" sz="900" dirty="0">
              <a:solidFill>
                <a:srgbClr val="000000"/>
              </a:solidFill>
              <a:effectLst/>
            </a:endParaRPr>
          </a:p>
          <a:p>
            <a:pPr lvl="0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Разработайте/усильте стратегию бюджетной коммуникации, включая четкое документирование бюджетного календаря и ключевые этапы, в которых могут участвовать граждане/общественные организации (например, формулирование, утверждение, исполнение и аудит).</a:t>
            </a:r>
          </a:p>
          <a:p>
            <a:pPr lvl="0" algn="just">
              <a:spcBef>
                <a:spcPct val="0"/>
              </a:spcBef>
            </a:pPr>
            <a:endParaRPr lang="en-US" sz="900" dirty="0">
              <a:solidFill>
                <a:srgbClr val="000000"/>
              </a:solidFill>
              <a:effectLst/>
            </a:endParaRPr>
          </a:p>
          <a:p>
            <a:pPr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Убедитесь, что все 8 ключевых бюджетных документа общедоступны на веб-сайте/портале и находятся в читаемом формате, к которому можно обратиться повторно.</a:t>
            </a:r>
          </a:p>
          <a:p>
            <a:pPr algn="just">
              <a:spcBef>
                <a:spcPct val="0"/>
              </a:spcBef>
            </a:pPr>
            <a:endParaRPr lang="en-US" sz="900" dirty="0">
              <a:solidFill>
                <a:srgbClr val="000000"/>
              </a:solidFill>
              <a:effectLst/>
            </a:endParaRPr>
          </a:p>
          <a:p>
            <a:pPr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Определите цели и желаемое влияние любой консультации (используя спектр IAP2 в диапазоне от «Информировать» до «Расширение возможностей» (см. Приложение B)).  </a:t>
            </a:r>
          </a:p>
          <a:p>
            <a:pPr lvl="1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Если вы запрашиваете обратную связь, убедитесь, что контур обратной связи закрыт - предоставьте своевременные ответы о том, как использовалась обратная связь с гражданами. 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1600" dirty="0">
              <a:solidFill>
                <a:srgbClr val="000000"/>
              </a:solidFill>
              <a:effectLst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sz="1600" dirty="0">
              <a:solidFill>
                <a:srgbClr val="000000"/>
              </a:solidFill>
              <a:effectLst/>
            </a:endParaRPr>
          </a:p>
          <a:p>
            <a:pPr lvl="0" algn="just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effectLst/>
            </a:endParaRPr>
          </a:p>
          <a:p>
            <a:pPr lvl="0" algn="just">
              <a:spcBef>
                <a:spcPct val="0"/>
              </a:spcBef>
            </a:pPr>
            <a:endParaRPr lang="en-US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pPr rtl="0">
              <a:defRPr>
                <a:effectLst/>
              </a:defRPr>
            </a:pPr>
            <a:r>
              <a:rPr lang="ru-RU" sz="1200" b="0" i="0" u="none" strike="noStrike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1A85E2-1AEE-4F6C-AA5F-7D0DE380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99069"/>
            <a:ext cx="8305799" cy="533400"/>
          </a:xfrm>
          <a:effectLst/>
        </p:spPr>
        <p:txBody>
          <a:bodyPr/>
          <a:lstStyle/>
          <a:p>
            <a:r>
              <a:rPr lang="ru-RU" sz="22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Проект рекомендаций </a:t>
            </a:r>
            <a:r>
              <a:rPr lang="ru-RU" sz="2200" b="1" dirty="0">
                <a:highlight>
                  <a:srgbClr val="000000">
                    <a:alpha val="0"/>
                  </a:srgbClr>
                </a:highlight>
              </a:rPr>
              <a:t>для </a:t>
            </a:r>
            <a:r>
              <a:rPr lang="ru-RU" sz="2200" b="1" dirty="0" err="1">
                <a:highlight>
                  <a:srgbClr val="000000">
                    <a:alpha val="0"/>
                  </a:srgbClr>
                </a:highlight>
              </a:rPr>
              <a:t>для</a:t>
            </a:r>
            <a:r>
              <a:rPr lang="ru-RU" sz="2200" b="1" dirty="0">
                <a:highlight>
                  <a:srgbClr val="000000">
                    <a:alpha val="0"/>
                  </a:srgbClr>
                </a:highlight>
              </a:rPr>
              <a:t> Продукта Знаний БГПРГ</a:t>
            </a:r>
            <a:endParaRPr lang="ru-RU" sz="22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14400"/>
            <a:ext cx="8382000" cy="5410200"/>
          </a:xfrm>
          <a:effectLst/>
        </p:spPr>
        <p:txBody>
          <a:bodyPr/>
          <a:lstStyle/>
          <a:p>
            <a:pPr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Максимально используйте инструменты ИКТ для получения обратной связи от более широкого круга граждан (с дополнительными мерами, нацеленными на уязвимые  группы и меньшинства).</a:t>
            </a:r>
          </a:p>
          <a:p>
            <a:pPr lvl="0" algn="just"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effectLst/>
            </a:endParaRPr>
          </a:p>
          <a:p>
            <a:pPr lvl="0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Используйте бюджет для граждан в качестве механизма консультаций (например, привлекайте школы/университеты к участию в конкурсах на лучший проект; проводите публичные встречи с представителями общественных организаций/журналистами, связанными с бюджетом, по их содержанию/объему)</a:t>
            </a:r>
          </a:p>
          <a:p>
            <a:pPr lvl="0" algn="just"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effectLst/>
            </a:endParaRPr>
          </a:p>
          <a:p>
            <a:pPr lvl="1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Если потенциал использования общественных организаций и/или медиа-пространства все еще развивается, предложите обучение тому, как анализировать и сообщать бюджетную информацию (в партнерстве с университетами, учебными заведениями, любыми общественными организациями, обладающими соответствующими ресурсами).  </a:t>
            </a:r>
          </a:p>
          <a:p>
            <a:pPr lvl="1"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Рассмотрим инициативы (используя Россию в качестве ориентира) по повышению бюджетной грамотности граждан с раннего возраста.</a:t>
            </a:r>
          </a:p>
          <a:p>
            <a:pPr algn="just" rtl="0">
              <a:spcBef>
                <a:spcPct val="0"/>
              </a:spcBef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Рассмотрите возможность использования механизмов участия общественности вне бюджетного процесса (налоговые проверки, например, Новая Зеландия, Беларусь).  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en-US" sz="1600" dirty="0">
              <a:solidFill>
                <a:srgbClr val="000000"/>
              </a:solidFill>
              <a:effectLst/>
            </a:endParaRPr>
          </a:p>
          <a:p>
            <a:pPr marL="0" lvl="0" indent="0" algn="just" rtl="0">
              <a:spcBef>
                <a:spcPct val="0"/>
              </a:spcBef>
              <a:buNone/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Следующие шаги? Мы могли бы совместно провести дополнительную работу для поддержки преобразований (например, планы действий на уровне стран, основанные на улучшении результатов IBP 2017/запланированных результатов участия общественности в 2019 года, в партнерстве с GIFT).  </a:t>
            </a:r>
          </a:p>
        </p:txBody>
      </p:sp>
    </p:spTree>
    <p:extLst>
      <p:ext uri="{BB962C8B-B14F-4D97-AF65-F5344CB8AC3E}">
        <p14:creationId xmlns:p14="http://schemas.microsoft.com/office/powerpoint/2010/main" val="18918747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702" y="371061"/>
            <a:ext cx="8378825" cy="6477000"/>
          </a:xfrm>
          <a:effectLst/>
        </p:spPr>
        <p:txBody>
          <a:bodyPr rtlCol="0">
            <a:noAutofit/>
          </a:bodyPr>
          <a:lstStyle/>
          <a:p>
            <a:pPr algn="just" fontAlgn="auto">
              <a:spcAft>
                <a:spcPct val="0"/>
              </a:spcAft>
              <a:defRPr>
                <a:effectLst/>
              </a:defRPr>
            </a:pPr>
            <a:endParaRPr lang="en-US" sz="1800">
              <a:solidFill>
                <a:schemeClr val="tx1"/>
              </a:solidFill>
              <a:effectLst/>
            </a:endParaRPr>
          </a:p>
          <a:p>
            <a:pPr lvl="1" algn="just" fontAlgn="auto">
              <a:spcAft>
                <a:spcPct val="0"/>
              </a:spcAft>
              <a:defRPr>
                <a:effectLst/>
              </a:defRPr>
            </a:pPr>
            <a:endParaRPr lang="en-US" sz="1800">
              <a:solidFill>
                <a:schemeClr val="tx1"/>
              </a:solidFill>
              <a:effectLst/>
            </a:endParaRPr>
          </a:p>
          <a:p>
            <a:pPr marL="914400" lvl="1" indent="-457200" algn="just" fontAlgn="auto">
              <a:spcAft>
                <a:spcPct val="0"/>
              </a:spcAft>
              <a:buFont typeface="Arial" pitchFamily="34" charset="0"/>
              <a:buChar char="•"/>
              <a:defRPr>
                <a:effectLst/>
              </a:defRPr>
            </a:pPr>
            <a:endParaRPr lang="bs-Latn-BA" sz="2000">
              <a:solidFill>
                <a:schemeClr val="tx1"/>
              </a:solidFill>
              <a:effectLst/>
            </a:endParaRPr>
          </a:p>
          <a:p>
            <a:pPr algn="just" fontAlgn="auto">
              <a:spcAft>
                <a:spcPct val="0"/>
              </a:spcAft>
              <a:buFont typeface="Arial" pitchFamily="34" charset="0"/>
              <a:buNone/>
              <a:defRPr>
                <a:effectLst/>
              </a:defRPr>
            </a:pPr>
            <a:endParaRPr lang="bs-Latn-BA" sz="2800">
              <a:solidFill>
                <a:schemeClr val="tx1"/>
              </a:solidFill>
              <a:effectLst/>
            </a:endParaRPr>
          </a:p>
          <a:p>
            <a:pPr marL="457200" indent="-457200" algn="just" fontAlgn="auto">
              <a:spcAft>
                <a:spcPct val="0"/>
              </a:spcAft>
              <a:buFont typeface="Arial" pitchFamily="34" charset="0"/>
              <a:buChar char="•"/>
              <a:defRPr>
                <a:effectLst/>
              </a:defRPr>
            </a:pPr>
            <a:endParaRPr lang="en-US" sz="2800">
              <a:solidFill>
                <a:schemeClr val="tx1"/>
              </a:solidFill>
              <a:effectLst/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63994910"/>
              </p:ext>
            </p:extLst>
          </p:nvPr>
        </p:nvGraphicFramePr>
        <p:xfrm>
          <a:off x="1541309" y="390100"/>
          <a:ext cx="8153401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498244" y="1434253"/>
            <a:ext cx="4267200" cy="2362200"/>
          </a:xfrm>
          <a:prstGeom prst="rect">
            <a:avLst/>
          </a:prstGeom>
          <a:effectLst/>
        </p:spPr>
        <p:txBody>
          <a:bodyPr wrap="square" rtlCol="0"/>
          <a:lstStyle>
            <a:lvl1pPr marL="0" indent="0">
              <a:defRPr sz="1100">
                <a:effectLst/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effectLst/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effectLst/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effectLst/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effectLst/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effectLst/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effectLst/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effectLst/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effectLst/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 результатам Обзора открытого бюджетного исследования IBP по 115 стран в 2017 году</a:t>
            </a:r>
          </a:p>
          <a:p>
            <a:endParaRPr lang="en-US" sz="1400" b="1" dirty="0">
              <a:effectLst/>
            </a:endParaRPr>
          </a:p>
          <a:p>
            <a:pPr rtl="0"/>
            <a: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Средний показатель по странам PEMPAL: 12/100</a:t>
            </a:r>
          </a:p>
          <a:p>
            <a:endParaRPr lang="en-US" sz="1400" b="1" dirty="0">
              <a:effectLst/>
            </a:endParaRPr>
          </a:p>
          <a:p>
            <a:pPr rtl="0"/>
            <a: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Мировой показатель: 12/100</a:t>
            </a:r>
          </a:p>
          <a:p>
            <a:endParaRPr lang="en-US" sz="1400" b="1" dirty="0">
              <a:effectLst/>
            </a:endParaRPr>
          </a:p>
          <a:p>
            <a:pPr rtl="0"/>
            <a: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Средний показатель по ОЭСР: 22/100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6273225"/>
            <a:ext cx="8491831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Источник: </a:t>
            </a:r>
            <a:r>
              <a:rPr lang="ru-RU" sz="12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Харика</a:t>
            </a:r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ru-RU" sz="12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Масуд</a:t>
            </a:r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, презентация Всемирного банка в PEMPAL, 15 октября 2018 г. </a:t>
            </a:r>
            <a:r>
              <a:rPr lang="ru-RU" sz="12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Кашкайш</a:t>
            </a:r>
            <a:r>
              <a:rPr lang="ru-RU" sz="12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, Португалия</a:t>
            </a:r>
            <a:endParaRPr lang="en-US" sz="1600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846" y="1249522"/>
            <a:ext cx="1969542" cy="504689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r" rtl="0">
              <a:lnSpc>
                <a:spcPct val="125000"/>
              </a:lnSpc>
              <a:spcBef>
                <a:spcPts val="200"/>
              </a:spcBef>
            </a:pP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Турция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Македония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Сербия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Албания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Румыния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Таджикистан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Молдова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Чешская Республика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Босния и Герцеговина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Венгрия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Азербайджан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Россия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Казахстан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Грузия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Болгария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Хорватия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Украина</a:t>
            </a:r>
            <a:b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r>
              <a:rPr lang="ru-RU" sz="2000" b="0" i="0" u="none" strike="noStrike" baseline="-25000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Кыргызстан</a:t>
            </a:r>
          </a:p>
          <a:p>
            <a:pPr algn="r" rtl="0">
              <a:lnSpc>
                <a:spcPct val="125000"/>
              </a:lnSpc>
              <a:spcBef>
                <a:spcPts val="200"/>
              </a:spcBef>
            </a:pPr>
            <a:endParaRPr lang="ru-RU" dirty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1169" y="3796453"/>
            <a:ext cx="2334092" cy="43088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Балл</a:t>
            </a:r>
          </a:p>
          <a:p>
            <a:pPr rtl="0"/>
            <a:r>
              <a:rPr lang="ru-RU" sz="14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(макс.)</a:t>
            </a:r>
          </a:p>
        </p:txBody>
      </p:sp>
    </p:spTree>
    <p:extLst>
      <p:ext uri="{BB962C8B-B14F-4D97-AF65-F5344CB8AC3E}">
        <p14:creationId xmlns:p14="http://schemas.microsoft.com/office/powerpoint/2010/main" val="309273875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  <a:tileRect/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  <a:tileRect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20412</TotalTime>
  <Words>481</Words>
  <Application>Microsoft Office PowerPoint</Application>
  <PresentationFormat>A4 Paper (210x297 mm)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Обзор рекомендаций от  Продукта знаний BLTWG (BLTWG Knowledge Product): Участие общественности в фискальной политике и бюджетном процессе - создание и/или укрепление механизмов в странах PEMPAL </vt:lpstr>
      <vt:lpstr>Проект рекомендаций для Продукта Знаний БГПРГ</vt:lpstr>
      <vt:lpstr>Проект рекомендаций для для Продукта Знаний БГПРГ</vt:lpstr>
      <vt:lpstr>PowerPoint Presentation</vt:lpstr>
    </vt:vector>
  </TitlesOfParts>
  <Manager/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creator>Deanna Aubrey</dc:creator>
  <cp:keywords>BLTWG public participation</cp:keywords>
  <cp:lastModifiedBy>Iryna Shcherbyna</cp:lastModifiedBy>
  <cp:revision>1077</cp:revision>
  <cp:lastPrinted>2018-03-09T10:51:08Z</cp:lastPrinted>
  <dcterms:created xsi:type="dcterms:W3CDTF">2010-10-04T16:57:49Z</dcterms:created>
  <dcterms:modified xsi:type="dcterms:W3CDTF">2019-11-02T18:46:19Z</dcterms:modified>
  <cp:category>PEMPAL</cp:category>
</cp:coreProperties>
</file>