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71" r:id="rId2"/>
    <p:sldId id="410" r:id="rId3"/>
    <p:sldId id="411" r:id="rId4"/>
    <p:sldId id="404" r:id="rId5"/>
    <p:sldId id="413" r:id="rId6"/>
    <p:sldId id="414" r:id="rId7"/>
    <p:sldId id="422" r:id="rId8"/>
    <p:sldId id="412" r:id="rId9"/>
    <p:sldId id="424" r:id="rId10"/>
    <p:sldId id="425" r:id="rId11"/>
    <p:sldId id="417" r:id="rId12"/>
    <p:sldId id="426" r:id="rId13"/>
    <p:sldId id="427" r:id="rId14"/>
    <p:sldId id="428" r:id="rId15"/>
    <p:sldId id="429" r:id="rId16"/>
    <p:sldId id="418" r:id="rId17"/>
    <p:sldId id="430" r:id="rId18"/>
    <p:sldId id="392" r:id="rId19"/>
    <p:sldId id="431" r:id="rId20"/>
    <p:sldId id="432" r:id="rId21"/>
    <p:sldId id="419" r:id="rId22"/>
    <p:sldId id="433" r:id="rId23"/>
    <p:sldId id="312" r:id="rId24"/>
  </p:sldIdLst>
  <p:sldSz cx="9906000" cy="6858000" type="A4"/>
  <p:notesSz cx="7086600" cy="90249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 Mondo" initials="EM" lastIdx="9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0425" autoAdjust="0"/>
  </p:normalViewPr>
  <p:slideViewPr>
    <p:cSldViewPr>
      <p:cViewPr varScale="1">
        <p:scale>
          <a:sx n="117" d="100"/>
          <a:sy n="117" d="100"/>
        </p:scale>
        <p:origin x="1192" y="72"/>
      </p:cViewPr>
      <p:guideLst>
        <p:guide orient="horz" pos="2160"/>
        <p:guide pos="2880"/>
        <p:guide pos="3120"/>
      </p:guideLst>
    </p:cSldViewPr>
  </p:slideViewPr>
  <p:outlineViewPr>
    <p:cViewPr>
      <p:scale>
        <a:sx n="33" d="100"/>
        <a:sy n="33" d="100"/>
      </p:scale>
      <p:origin x="0" y="-9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79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naida\Desktop\PEMPAL\OECD%20P&amp;R%20Mth,%20Nov%202018,%202018%20PB%20Survey%20and%20other%20material\2018%20NC%20presentation%20Excel%20for%20interpreter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07201133314589"/>
          <c:y val="0.22062352310417396"/>
          <c:w val="0.7498297435029575"/>
          <c:h val="0.4749669108761924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'Chart Slide 7n'!$C$3</c:f>
              <c:strCache>
                <c:ptCount val="1"/>
                <c:pt idx="0">
                  <c:v>Compulsory for line ministries and agencies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7n'!$D$2:$E$2</c:f>
              <c:strCache>
                <c:ptCount val="2"/>
                <c:pt idx="0">
                  <c:v>OECD Countries </c:v>
                </c:pt>
                <c:pt idx="1">
                  <c:v>PEMPAL Countries
</c:v>
                </c:pt>
              </c:strCache>
            </c:strRef>
          </c:cat>
          <c:val>
            <c:numRef>
              <c:f>'Chart Slide 7n'!$D$3:$E$3</c:f>
              <c:numCache>
                <c:formatCode>General</c:formatCode>
                <c:ptCount val="2"/>
                <c:pt idx="0">
                  <c:v>23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D7-074A-AB04-2F97D3C247C3}"/>
            </c:ext>
          </c:extLst>
        </c:ser>
        <c:ser>
          <c:idx val="1"/>
          <c:order val="1"/>
          <c:tx>
            <c:strRef>
              <c:f>'Chart Slide 7n'!$C$4</c:f>
              <c:strCache>
                <c:ptCount val="1"/>
                <c:pt idx="0">
                  <c:v>Compulsory: line ministries only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D7-074A-AB04-2F97D3C24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7n'!$D$2:$E$2</c:f>
              <c:strCache>
                <c:ptCount val="2"/>
                <c:pt idx="0">
                  <c:v>OECD Countries </c:v>
                </c:pt>
                <c:pt idx="1">
                  <c:v>PEMPAL Countries
</c:v>
                </c:pt>
              </c:strCache>
            </c:strRef>
          </c:cat>
          <c:val>
            <c:numRef>
              <c:f>'Chart Slide 7n'!$D$4:$E$4</c:f>
              <c:numCache>
                <c:formatCode>General</c:formatCode>
                <c:ptCount val="2"/>
                <c:pt idx="0">
                  <c:v>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D7-074A-AB04-2F97D3C247C3}"/>
            </c:ext>
          </c:extLst>
        </c:ser>
        <c:ser>
          <c:idx val="2"/>
          <c:order val="2"/>
          <c:tx>
            <c:strRef>
              <c:f>'Chart Slide 7n'!$C$5</c:f>
              <c:strCache>
                <c:ptCount val="1"/>
                <c:pt idx="0">
                  <c:v>Optional: line ministries and agencies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7n'!$D$2:$E$2</c:f>
              <c:strCache>
                <c:ptCount val="2"/>
                <c:pt idx="0">
                  <c:v>OECD Countries </c:v>
                </c:pt>
                <c:pt idx="1">
                  <c:v>PEMPAL Countries
</c:v>
                </c:pt>
              </c:strCache>
            </c:strRef>
          </c:cat>
          <c:val>
            <c:numRef>
              <c:f>'Chart Slide 7n'!$D$5:$E$5</c:f>
              <c:numCache>
                <c:formatCode>General</c:formatCode>
                <c:ptCount val="2"/>
                <c:pt idx="0">
                  <c:v>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D7-074A-AB04-2F97D3C247C3}"/>
            </c:ext>
          </c:extLst>
        </c:ser>
        <c:ser>
          <c:idx val="3"/>
          <c:order val="3"/>
          <c:tx>
            <c:strRef>
              <c:f>'Chart Slide 7n'!$C$6</c:f>
              <c:strCache>
                <c:ptCount val="1"/>
                <c:pt idx="0">
                  <c:v>None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7n'!$D$2:$E$2</c:f>
              <c:strCache>
                <c:ptCount val="2"/>
                <c:pt idx="0">
                  <c:v>OECD Countries </c:v>
                </c:pt>
                <c:pt idx="1">
                  <c:v>PEMPAL Countries
</c:v>
                </c:pt>
              </c:strCache>
            </c:strRef>
          </c:cat>
          <c:val>
            <c:numRef>
              <c:f>'Chart Slide 7n'!$D$6:$E$6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D7-074A-AB04-2F97D3C24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54068864"/>
        <c:axId val="-1254061248"/>
      </c:barChart>
      <c:catAx>
        <c:axId val="-1254068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1248"/>
        <c:crosses val="autoZero"/>
        <c:auto val="1"/>
        <c:lblAlgn val="ctr"/>
        <c:lblOffset val="100"/>
        <c:noMultiLvlLbl val="0"/>
      </c:catAx>
      <c:valAx>
        <c:axId val="-1254061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5406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326904159769199"/>
          <c:y val="0.71337750816233592"/>
          <c:w val="0.72921170666891788"/>
          <c:h val="0.286622491837664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5525191722762"/>
          <c:y val="2.0777259428838981E-2"/>
          <c:w val="0.65781876285890539"/>
          <c:h val="0.7600651236249212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'Cart slide 15n'!$C$63</c:f>
              <c:strCache>
                <c:ptCount val="1"/>
                <c:pt idx="0">
                  <c:v>Systematically integrated across budget programs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DD-1E48-BEB8-3CC1928AD9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DD-1E48-BEB8-3CC1928AD9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'Cart slide 15n'!$B$64:$B$70</c:f>
              <c:strCache>
                <c:ptCount val="7"/>
                <c:pt idx="0">
                  <c:v>Trust in government</c:v>
                </c:pt>
                <c:pt idx="1">
                  <c:v>Citizen satisfaction</c:v>
                </c:pt>
                <c:pt idx="2">
                  <c:v>Gender</c:v>
                </c:pt>
                <c:pt idx="3">
                  <c:v>Poverty/equity measures</c:v>
                </c:pt>
                <c:pt idx="4">
                  <c:v>Climate Change</c:v>
                </c:pt>
                <c:pt idx="5">
                  <c:v>Innovation</c:v>
                </c:pt>
                <c:pt idx="6">
                  <c:v>E-government</c:v>
                </c:pt>
              </c:strCache>
            </c:strRef>
          </c:cat>
          <c:val>
            <c:numRef>
              <c:f>'Cart slide 15n'!$C$64:$C$70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DD-1E48-BEB8-3CC1928AD973}"/>
            </c:ext>
          </c:extLst>
        </c:ser>
        <c:ser>
          <c:idx val="1"/>
          <c:order val="1"/>
          <c:tx>
            <c:strRef>
              <c:f>'Cart slide 15n'!$D$63</c:f>
              <c:strCache>
                <c:ptCount val="1"/>
                <c:pt idx="0">
                  <c:v>Limited to budget programmes of the ministry or
agency with lead responsibility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'Cart slide 15n'!$B$64:$B$70</c:f>
              <c:strCache>
                <c:ptCount val="7"/>
                <c:pt idx="0">
                  <c:v>Trust in government</c:v>
                </c:pt>
                <c:pt idx="1">
                  <c:v>Citizen satisfaction</c:v>
                </c:pt>
                <c:pt idx="2">
                  <c:v>Gender</c:v>
                </c:pt>
                <c:pt idx="3">
                  <c:v>Poverty/equity measures</c:v>
                </c:pt>
                <c:pt idx="4">
                  <c:v>Climate Change</c:v>
                </c:pt>
                <c:pt idx="5">
                  <c:v>Innovation</c:v>
                </c:pt>
                <c:pt idx="6">
                  <c:v>E-government</c:v>
                </c:pt>
              </c:strCache>
            </c:strRef>
          </c:cat>
          <c:val>
            <c:numRef>
              <c:f>'Cart slide 15n'!$D$64:$D$70</c:f>
              <c:numCache>
                <c:formatCode>General</c:formatCode>
                <c:ptCount val="7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9</c:v>
                </c:pt>
                <c:pt idx="5">
                  <c:v>9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DD-1E48-BEB8-3CC1928AD973}"/>
            </c:ext>
          </c:extLst>
        </c:ser>
        <c:ser>
          <c:idx val="2"/>
          <c:order val="2"/>
          <c:tx>
            <c:strRef>
              <c:f>'Cart slide 15n'!$E$63</c:f>
              <c:strCache>
                <c:ptCount val="1"/>
                <c:pt idx="0">
                  <c:v>Not reflected in the budget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'Cart slide 15n'!$B$64:$B$70</c:f>
              <c:strCache>
                <c:ptCount val="7"/>
                <c:pt idx="0">
                  <c:v>Trust in government</c:v>
                </c:pt>
                <c:pt idx="1">
                  <c:v>Citizen satisfaction</c:v>
                </c:pt>
                <c:pt idx="2">
                  <c:v>Gender</c:v>
                </c:pt>
                <c:pt idx="3">
                  <c:v>Poverty/equity measures</c:v>
                </c:pt>
                <c:pt idx="4">
                  <c:v>Climate Change</c:v>
                </c:pt>
                <c:pt idx="5">
                  <c:v>Innovation</c:v>
                </c:pt>
                <c:pt idx="6">
                  <c:v>E-government</c:v>
                </c:pt>
              </c:strCache>
            </c:strRef>
          </c:cat>
          <c:val>
            <c:numRef>
              <c:f>'Cart slide 15n'!$E$64:$E$70</c:f>
              <c:numCache>
                <c:formatCode>General</c:formatCode>
                <c:ptCount val="7"/>
                <c:pt idx="0">
                  <c:v>10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DD-1E48-BEB8-3CC1928AD9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1254057440"/>
        <c:axId val="-1254062336"/>
      </c:barChart>
      <c:catAx>
        <c:axId val="-12540574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2336"/>
        <c:crosses val="autoZero"/>
        <c:auto val="1"/>
        <c:lblAlgn val="ctr"/>
        <c:lblOffset val="100"/>
        <c:noMultiLvlLbl val="0"/>
      </c:catAx>
      <c:valAx>
        <c:axId val="-12540623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5405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15899796594884E-2"/>
          <c:y val="0.76853803716759872"/>
          <c:w val="0.98565178547187993"/>
          <c:h val="0.184485099581002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Slide 14&amp;17n'!$B$88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14&amp;17n'!$A$89:$A$92</c:f>
              <c:strCache>
                <c:ptCount val="4"/>
                <c:pt idx="0">
                  <c:v>… by program managers</c:v>
                </c:pt>
                <c:pt idx="1">
                  <c:v>… by ministers and senior civil servants</c:v>
                </c:pt>
                <c:pt idx="2">
                  <c:v>… by parliament</c:v>
                </c:pt>
                <c:pt idx="3">
                  <c:v>… by civil society and media</c:v>
                </c:pt>
              </c:strCache>
            </c:strRef>
          </c:cat>
          <c:val>
            <c:numRef>
              <c:f>'Chart Slide 14&amp;17n'!$B$89:$B$92</c:f>
              <c:numCache>
                <c:formatCode>General</c:formatCode>
                <c:ptCount val="4"/>
                <c:pt idx="0">
                  <c:v>6</c:v>
                </c:pt>
                <c:pt idx="1">
                  <c:v>6</c:v>
                </c:pt>
                <c:pt idx="2">
                  <c:v>4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4A-324F-8488-344AEF3984B0}"/>
            </c:ext>
          </c:extLst>
        </c:ser>
        <c:ser>
          <c:idx val="1"/>
          <c:order val="1"/>
          <c:tx>
            <c:strRef>
              <c:f>'Chart Slide 14&amp;17n'!$C$88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'Chart Slide 14&amp;17n'!$A$89:$A$92</c:f>
              <c:strCache>
                <c:ptCount val="4"/>
                <c:pt idx="0">
                  <c:v>… by program managers</c:v>
                </c:pt>
                <c:pt idx="1">
                  <c:v>… by ministers and senior civil servants</c:v>
                </c:pt>
                <c:pt idx="2">
                  <c:v>… by parliament</c:v>
                </c:pt>
                <c:pt idx="3">
                  <c:v>… by civil society and media</c:v>
                </c:pt>
              </c:strCache>
            </c:strRef>
          </c:cat>
          <c:val>
            <c:numRef>
              <c:f>'Chart Slide 14&amp;17n'!$C$89:$C$92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4A-324F-8488-344AEF3984B0}"/>
            </c:ext>
          </c:extLst>
        </c:ser>
        <c:ser>
          <c:idx val="2"/>
          <c:order val="2"/>
          <c:tx>
            <c:strRef>
              <c:f>'Chart Slide 14&amp;17n'!$D$88</c:f>
              <c:strCache>
                <c:ptCount val="1"/>
                <c:pt idx="0">
                  <c:v>No significant change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14&amp;17n'!$A$89:$A$92</c:f>
              <c:strCache>
                <c:ptCount val="4"/>
                <c:pt idx="0">
                  <c:v>… by program managers</c:v>
                </c:pt>
                <c:pt idx="1">
                  <c:v>… by ministers and senior civil servants</c:v>
                </c:pt>
                <c:pt idx="2">
                  <c:v>… by parliament</c:v>
                </c:pt>
                <c:pt idx="3">
                  <c:v>… by civil society and media</c:v>
                </c:pt>
              </c:strCache>
            </c:strRef>
          </c:cat>
          <c:val>
            <c:numRef>
              <c:f>'Chart Slide 14&amp;17n'!$D$89:$D$92</c:f>
              <c:numCache>
                <c:formatCode>General</c:formatCode>
                <c:ptCount val="4"/>
                <c:pt idx="0">
                  <c:v>8</c:v>
                </c:pt>
                <c:pt idx="1">
                  <c:v>8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4A-324F-8488-344AEF398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54060704"/>
        <c:axId val="-1254060160"/>
      </c:barChart>
      <c:catAx>
        <c:axId val="-125406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0160"/>
        <c:crosses val="autoZero"/>
        <c:auto val="1"/>
        <c:lblAlgn val="ctr"/>
        <c:lblOffset val="100"/>
        <c:noMultiLvlLbl val="0"/>
      </c:catAx>
      <c:valAx>
        <c:axId val="-1254060160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Slide 14&amp;17n'!$B$128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14&amp;17n'!$A$129:$A$132</c:f>
              <c:strCache>
                <c:ptCount val="4"/>
                <c:pt idx="0">
                  <c:v>… by program managers</c:v>
                </c:pt>
                <c:pt idx="1">
                  <c:v>… by ministers and senior civil servants</c:v>
                </c:pt>
                <c:pt idx="2">
                  <c:v>… by parliament</c:v>
                </c:pt>
                <c:pt idx="3">
                  <c:v>… by civil society and media</c:v>
                </c:pt>
              </c:strCache>
            </c:strRef>
          </c:cat>
          <c:val>
            <c:numRef>
              <c:f>'Chart Slide 14&amp;17n'!$B$129:$B$132</c:f>
              <c:numCache>
                <c:formatCode>General</c:formatCode>
                <c:ptCount val="4"/>
                <c:pt idx="0">
                  <c:v>17</c:v>
                </c:pt>
                <c:pt idx="1">
                  <c:v>14</c:v>
                </c:pt>
                <c:pt idx="2">
                  <c:v>13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20-D548-B4C4-91FB7AB9BF07}"/>
            </c:ext>
          </c:extLst>
        </c:ser>
        <c:ser>
          <c:idx val="1"/>
          <c:order val="1"/>
          <c:tx>
            <c:strRef>
              <c:f>'Chart Slide 14&amp;17n'!$C$128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14&amp;17n'!$A$129:$A$132</c:f>
              <c:strCache>
                <c:ptCount val="4"/>
                <c:pt idx="0">
                  <c:v>… by program managers</c:v>
                </c:pt>
                <c:pt idx="1">
                  <c:v>… by ministers and senior civil servants</c:v>
                </c:pt>
                <c:pt idx="2">
                  <c:v>… by parliament</c:v>
                </c:pt>
                <c:pt idx="3">
                  <c:v>… by civil society and media</c:v>
                </c:pt>
              </c:strCache>
            </c:strRef>
          </c:cat>
          <c:val>
            <c:numRef>
              <c:f>'Chart Slide 14&amp;17n'!$C$129:$C$132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20-D548-B4C4-91FB7AB9BF07}"/>
            </c:ext>
          </c:extLst>
        </c:ser>
        <c:ser>
          <c:idx val="2"/>
          <c:order val="2"/>
          <c:tx>
            <c:strRef>
              <c:f>'Chart Slide 14&amp;17n'!$D$128</c:f>
              <c:strCache>
                <c:ptCount val="1"/>
                <c:pt idx="0">
                  <c:v>No significant change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14&amp;17n'!$A$129:$A$132</c:f>
              <c:strCache>
                <c:ptCount val="4"/>
                <c:pt idx="0">
                  <c:v>… by program managers</c:v>
                </c:pt>
                <c:pt idx="1">
                  <c:v>… by ministers and senior civil servants</c:v>
                </c:pt>
                <c:pt idx="2">
                  <c:v>… by parliament</c:v>
                </c:pt>
                <c:pt idx="3">
                  <c:v>… by civil society and media</c:v>
                </c:pt>
              </c:strCache>
            </c:strRef>
          </c:cat>
          <c:val>
            <c:numRef>
              <c:f>'Chart Slide 14&amp;17n'!$D$129:$D$132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16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20-D548-B4C4-91FB7AB9BF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54059616"/>
        <c:axId val="-1254057984"/>
      </c:barChart>
      <c:catAx>
        <c:axId val="-125405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57984"/>
        <c:crosses val="autoZero"/>
        <c:auto val="1"/>
        <c:lblAlgn val="ctr"/>
        <c:lblOffset val="100"/>
        <c:noMultiLvlLbl val="0"/>
      </c:catAx>
      <c:valAx>
        <c:axId val="-1254057984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5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'Chart Slide 9n'!$B$6</c:f>
              <c:strCache>
                <c:ptCount val="1"/>
                <c:pt idx="0">
                  <c:v>OECD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9n'!$A$7:$A$9</c:f>
              <c:strCache>
                <c:ptCount val="3"/>
                <c:pt idx="0">
                  <c:v>A separate law on performance </c:v>
                </c:pt>
                <c:pt idx="1">
                  <c:v>Provisions within the organic budget law</c:v>
                </c:pt>
                <c:pt idx="2">
                  <c:v>Included within regulations or standing instructions for preparation of the annual budget</c:v>
                </c:pt>
              </c:strCache>
            </c:strRef>
          </c:cat>
          <c:val>
            <c:numRef>
              <c:f>'Chart Slide 9n'!$B$7:$B$9</c:f>
              <c:numCache>
                <c:formatCode>General</c:formatCode>
                <c:ptCount val="3"/>
                <c:pt idx="0">
                  <c:v>2</c:v>
                </c:pt>
                <c:pt idx="1">
                  <c:v>20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4-9641-A9C0-EBDA4A901A2F}"/>
            </c:ext>
          </c:extLst>
        </c:ser>
        <c:ser>
          <c:idx val="1"/>
          <c:order val="1"/>
          <c:tx>
            <c:strRef>
              <c:f>'Chart Slide 9n'!$C$6</c:f>
              <c:strCache>
                <c:ptCount val="1"/>
                <c:pt idx="0">
                  <c:v>PEMPAL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9n'!$A$7:$A$9</c:f>
              <c:strCache>
                <c:ptCount val="3"/>
                <c:pt idx="0">
                  <c:v>A separate law on performance </c:v>
                </c:pt>
                <c:pt idx="1">
                  <c:v>Provisions within the organic budget law</c:v>
                </c:pt>
                <c:pt idx="2">
                  <c:v>Included within regulations or standing instructions for preparation of the annual budget</c:v>
                </c:pt>
              </c:strCache>
            </c:strRef>
          </c:cat>
          <c:val>
            <c:numRef>
              <c:f>'Chart Slide 9n'!$C$7:$C$9</c:f>
              <c:numCache>
                <c:formatCode>General</c:formatCode>
                <c:ptCount val="3"/>
                <c:pt idx="0">
                  <c:v>0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64-9641-A9C0-EBDA4A901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54065600"/>
        <c:axId val="-1254059072"/>
      </c:barChart>
      <c:catAx>
        <c:axId val="-1254065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59072"/>
        <c:crosses val="autoZero"/>
        <c:auto val="1"/>
        <c:lblAlgn val="ctr"/>
        <c:lblOffset val="100"/>
        <c:noMultiLvlLbl val="0"/>
      </c:catAx>
      <c:valAx>
        <c:axId val="-1254059072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5406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6584762527644"/>
          <c:y val="4.2097599532798007E-2"/>
          <c:w val="0.40999003314370946"/>
          <c:h val="0.915804800934403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E9B-0C4B-8DF4-13F30630EAAD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E9B-0C4B-8DF4-13F30630EAAD}"/>
              </c:ext>
            </c:extLst>
          </c:dPt>
          <c:dPt>
            <c:idx val="2"/>
            <c:bubble3D val="0"/>
            <c:spPr>
              <a:solidFill>
                <a:srgbClr val="FF675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E9B-0C4B-8DF4-13F30630EAAD}"/>
              </c:ext>
            </c:extLst>
          </c:dPt>
          <c:cat>
            <c:strRef>
              <c:f>'Chart slide 10n'!$C$38:$C$40</c:f>
              <c:strCache>
                <c:ptCount val="3"/>
                <c:pt idx="0">
                  <c:v>Managerial performance approach</c:v>
                </c:pt>
                <c:pt idx="1">
                  <c:v>Performance-informed approach</c:v>
                </c:pt>
                <c:pt idx="2">
                  <c:v>Presentational approach</c:v>
                </c:pt>
              </c:strCache>
            </c:strRef>
          </c:cat>
          <c:val>
            <c:numRef>
              <c:f>'Chart slide 10n'!$D$38:$D$40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9B-0C4B-8DF4-13F30630EA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51960831927609"/>
          <c:y val="0.13258001632675692"/>
          <c:w val="0.38444450020559678"/>
          <c:h val="0.73483966600361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56584762527644"/>
          <c:y val="4.2097599532798007E-2"/>
          <c:w val="0.40999003314370946"/>
          <c:h val="0.9158048009344039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DB-504B-91F4-3D03CBF47471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DB-504B-91F4-3D03CBF47471}"/>
              </c:ext>
            </c:extLst>
          </c:dPt>
          <c:dPt>
            <c:idx val="2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DB-504B-91F4-3D03CBF47471}"/>
              </c:ext>
            </c:extLst>
          </c:dPt>
          <c:cat>
            <c:strRef>
              <c:f>'Chart slide 10n'!$C$70:$C$72</c:f>
              <c:strCache>
                <c:ptCount val="3"/>
                <c:pt idx="0">
                  <c:v>Managerial performance approach</c:v>
                </c:pt>
                <c:pt idx="1">
                  <c:v>Performance-informed approach</c:v>
                </c:pt>
                <c:pt idx="2">
                  <c:v>Presentational approach</c:v>
                </c:pt>
              </c:strCache>
            </c:strRef>
          </c:cat>
          <c:val>
            <c:numRef>
              <c:f>'Chart slide 10n'!$D$70:$D$72</c:f>
              <c:numCache>
                <c:formatCode>General</c:formatCode>
                <c:ptCount val="3"/>
                <c:pt idx="0">
                  <c:v>7</c:v>
                </c:pt>
                <c:pt idx="1">
                  <c:v>12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6DB-504B-91F4-3D03CBF474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51960831927609"/>
          <c:y val="0.13258001632675692"/>
          <c:w val="0.38444450020559678"/>
          <c:h val="0.73483966600361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3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12n'!$D$48:$I$48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 and Agencies</c:v>
                </c:pt>
              </c:strCache>
            </c:strRef>
          </c:cat>
          <c:val>
            <c:numRef>
              <c:f>'Chart slide 12n'!$D$49:$I$49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F-E241-B1FA-608C29782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1254062880"/>
        <c:axId val="-1254067776"/>
      </c:barChart>
      <c:catAx>
        <c:axId val="-1254062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7776"/>
        <c:crosses val="autoZero"/>
        <c:auto val="1"/>
        <c:lblAlgn val="ctr"/>
        <c:lblOffset val="100"/>
        <c:noMultiLvlLbl val="0"/>
      </c:catAx>
      <c:valAx>
        <c:axId val="-1254067776"/>
        <c:scaling>
          <c:orientation val="minMax"/>
          <c:max val="3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1254062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79432334127721"/>
          <c:y val="3.3197037660273647E-2"/>
          <c:w val="0.6220338352339625"/>
          <c:h val="0.825151278933313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'Chart Slide 11n'!$A$3</c:f>
              <c:strCache>
                <c:ptCount val="1"/>
                <c:pt idx="0">
                  <c:v>OECD 2007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11n'!$B$2:$G$2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Ministries/Agencies</c:v>
                </c:pt>
              </c:strCache>
            </c:strRef>
          </c:cat>
          <c:val>
            <c:numRef>
              <c:f>'Chart Slide 11n'!$B$3:$G$3</c:f>
              <c:numCache>
                <c:formatCode>General</c:formatCode>
                <c:ptCount val="6"/>
                <c:pt idx="0">
                  <c:v>7</c:v>
                </c:pt>
                <c:pt idx="3">
                  <c:v>6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4-DE48-9310-9619B0E848EF}"/>
            </c:ext>
          </c:extLst>
        </c:ser>
        <c:ser>
          <c:idx val="1"/>
          <c:order val="1"/>
          <c:tx>
            <c:strRef>
              <c:f>'Chart Slide 11n'!$A$4</c:f>
              <c:strCache>
                <c:ptCount val="1"/>
                <c:pt idx="0">
                  <c:v>OECD 2011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11n'!$B$2:$G$2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Ministries/Agencies</c:v>
                </c:pt>
              </c:strCache>
            </c:strRef>
          </c:cat>
          <c:val>
            <c:numRef>
              <c:f>'Chart Slide 11n'!$B$4:$G$4</c:f>
              <c:numCache>
                <c:formatCode>General</c:formatCode>
                <c:ptCount val="6"/>
                <c:pt idx="0">
                  <c:v>4</c:v>
                </c:pt>
                <c:pt idx="2">
                  <c:v>4</c:v>
                </c:pt>
                <c:pt idx="3">
                  <c:v>14</c:v>
                </c:pt>
                <c:pt idx="4">
                  <c:v>11</c:v>
                </c:pt>
                <c:pt idx="5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4-DE48-9310-9619B0E848EF}"/>
            </c:ext>
          </c:extLst>
        </c:ser>
        <c:ser>
          <c:idx val="2"/>
          <c:order val="2"/>
          <c:tx>
            <c:strRef>
              <c:f>'Chart Slide 11n'!$A$5</c:f>
              <c:strCache>
                <c:ptCount val="1"/>
                <c:pt idx="0">
                  <c:v>OECD 2016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11n'!$B$2:$G$2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Ministries/Agencies</c:v>
                </c:pt>
              </c:strCache>
            </c:strRef>
          </c:cat>
          <c:val>
            <c:numRef>
              <c:f>'Chart Slide 11n'!$B$5:$G$5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4-DE48-9310-9619B0E848EF}"/>
            </c:ext>
          </c:extLst>
        </c:ser>
        <c:ser>
          <c:idx val="3"/>
          <c:order val="3"/>
          <c:tx>
            <c:strRef>
              <c:f>'Chart Slide 11n'!$A$6</c:f>
              <c:strCache>
                <c:ptCount val="1"/>
                <c:pt idx="0">
                  <c:v>OECD 2018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'Chart Slide 11n'!$B$2:$G$2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Ministries/Agencies</c:v>
                </c:pt>
              </c:strCache>
            </c:strRef>
          </c:cat>
          <c:val>
            <c:numRef>
              <c:f>'Chart Slide 11n'!$B$6:$G$6</c:f>
              <c:numCache>
                <c:formatCode>General</c:formatCode>
                <c:ptCount val="6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9</c:v>
                </c:pt>
                <c:pt idx="4">
                  <c:v>10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74-DE48-9310-9619B0E848EF}"/>
            </c:ext>
          </c:extLst>
        </c:ser>
        <c:ser>
          <c:idx val="4"/>
          <c:order val="4"/>
          <c:tx>
            <c:strRef>
              <c:f>'Chart Slide 11n'!$A$7</c:f>
              <c:strCache>
                <c:ptCount val="1"/>
              </c:strCache>
            </c:strRef>
          </c:tx>
          <c:spPr>
            <a:solidFill>
              <a:schemeClr val="accent5">
                <a:tint val="83000"/>
              </a:schemeClr>
            </a:solidFill>
            <a:ln>
              <a:noFill/>
            </a:ln>
            <a:effectLst/>
          </c:spPr>
          <c:invertIfNegative val="0"/>
          <c:cat>
            <c:strRef>
              <c:f>'Chart Slide 11n'!$B$2:$G$2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Ministries/Agencies</c:v>
                </c:pt>
              </c:strCache>
            </c:strRef>
          </c:cat>
          <c:val>
            <c:numRef>
              <c:f>'Chart Slide 11n'!$B$7:$G$7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4-8A74-DE48-9310-9619B0E848EF}"/>
            </c:ext>
          </c:extLst>
        </c:ser>
        <c:ser>
          <c:idx val="5"/>
          <c:order val="5"/>
          <c:tx>
            <c:strRef>
              <c:f>'Chart Slide 11n'!$A$8</c:f>
              <c:strCache>
                <c:ptCount val="1"/>
                <c:pt idx="0">
                  <c:v>PEMPAL 2016</c:v>
                </c:pt>
              </c:strCache>
            </c:strRef>
          </c:tx>
          <c:spPr>
            <a:solidFill>
              <a:srgbClr val="D87B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11n'!$B$2:$G$2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Ministries/Agencies</c:v>
                </c:pt>
              </c:strCache>
            </c:strRef>
          </c:cat>
          <c:val>
            <c:numRef>
              <c:f>'Chart Slide 11n'!$B$8:$G$8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74-DE48-9310-9619B0E848EF}"/>
            </c:ext>
          </c:extLst>
        </c:ser>
        <c:ser>
          <c:idx val="6"/>
          <c:order val="6"/>
          <c:tx>
            <c:strRef>
              <c:f>'Chart Slide 11n'!$A$9</c:f>
              <c:strCache>
                <c:ptCount val="1"/>
                <c:pt idx="0">
                  <c:v>PEMPAL 2018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11n'!$B$2:$G$2</c:f>
              <c:strCache>
                <c:ptCount val="6"/>
                <c:pt idx="0">
                  <c:v>Other</c:v>
                </c:pt>
                <c:pt idx="1">
                  <c:v>Supreme Audit</c:v>
                </c:pt>
                <c:pt idx="2">
                  <c:v>Legislature</c:v>
                </c:pt>
                <c:pt idx="3">
                  <c:v>Chief Executive</c:v>
                </c:pt>
                <c:pt idx="4">
                  <c:v>CBA</c:v>
                </c:pt>
                <c:pt idx="5">
                  <c:v>Line Ministries/Agencies</c:v>
                </c:pt>
              </c:strCache>
            </c:strRef>
          </c:cat>
          <c:val>
            <c:numRef>
              <c:f>'Chart Slide 11n'!$B$9:$G$9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74-DE48-9310-9619B0E848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254067232"/>
        <c:axId val="-1254058528"/>
      </c:barChart>
      <c:catAx>
        <c:axId val="-1254067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58528"/>
        <c:crosses val="autoZero"/>
        <c:auto val="1"/>
        <c:lblAlgn val="ctr"/>
        <c:lblOffset val="100"/>
        <c:noMultiLvlLbl val="0"/>
      </c:catAx>
      <c:valAx>
        <c:axId val="-1254058528"/>
        <c:scaling>
          <c:orientation val="minMax"/>
          <c:max val="3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72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delete val="1"/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8142284409876641"/>
          <c:y val="0.22417355910090117"/>
          <c:w val="0.24482343158089256"/>
          <c:h val="0.51190738561654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Slide 14&amp;17n'!$B$84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14&amp;17n'!$A$85:$A$87</c:f>
              <c:strCache>
                <c:ptCount val="3"/>
                <c:pt idx="0">
                  <c:v>Number of budget programmes</c:v>
                </c:pt>
                <c:pt idx="1">
                  <c:v>Number of performance indicators</c:v>
                </c:pt>
                <c:pt idx="2">
                  <c:v>Number of performance targets</c:v>
                </c:pt>
              </c:strCache>
            </c:strRef>
          </c:cat>
          <c:val>
            <c:numRef>
              <c:f>'Chart Slide 14&amp;17n'!$B$85:$B$87</c:f>
              <c:numCache>
                <c:formatCode>General</c:formatCode>
                <c:ptCount val="3"/>
                <c:pt idx="0">
                  <c:v>5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2-4D41-98BA-3BF1D49D7F83}"/>
            </c:ext>
          </c:extLst>
        </c:ser>
        <c:ser>
          <c:idx val="1"/>
          <c:order val="1"/>
          <c:tx>
            <c:strRef>
              <c:f>'Chart Slide 14&amp;17n'!$C$84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14&amp;17n'!$A$85:$A$87</c:f>
              <c:strCache>
                <c:ptCount val="3"/>
                <c:pt idx="0">
                  <c:v>Number of budget programmes</c:v>
                </c:pt>
                <c:pt idx="1">
                  <c:v>Number of performance indicators</c:v>
                </c:pt>
                <c:pt idx="2">
                  <c:v>Number of performance targets</c:v>
                </c:pt>
              </c:strCache>
            </c:strRef>
          </c:cat>
          <c:val>
            <c:numRef>
              <c:f>'Chart Slide 14&amp;17n'!$C$85:$C$87</c:f>
              <c:numCache>
                <c:formatCode>General</c:formatCode>
                <c:ptCount val="3"/>
                <c:pt idx="0">
                  <c:v>4</c:v>
                </c:pt>
                <c:pt idx="1">
                  <c:v>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2-4D41-98BA-3BF1D49D7F83}"/>
            </c:ext>
          </c:extLst>
        </c:ser>
        <c:ser>
          <c:idx val="2"/>
          <c:order val="2"/>
          <c:tx>
            <c:strRef>
              <c:f>'Chart Slide 14&amp;17n'!$D$84</c:f>
              <c:strCache>
                <c:ptCount val="1"/>
                <c:pt idx="0">
                  <c:v>No significant change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14&amp;17n'!$A$85:$A$87</c:f>
              <c:strCache>
                <c:ptCount val="3"/>
                <c:pt idx="0">
                  <c:v>Number of budget programmes</c:v>
                </c:pt>
                <c:pt idx="1">
                  <c:v>Number of performance indicators</c:v>
                </c:pt>
                <c:pt idx="2">
                  <c:v>Number of performance targets</c:v>
                </c:pt>
              </c:strCache>
            </c:strRef>
          </c:cat>
          <c:val>
            <c:numRef>
              <c:f>'Chart Slide 14&amp;17n'!$D$85:$D$87</c:f>
              <c:numCache>
                <c:formatCode>General</c:formatCode>
                <c:ptCount val="3"/>
                <c:pt idx="0">
                  <c:v>5</c:v>
                </c:pt>
                <c:pt idx="1">
                  <c:v>3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D52-4D41-98BA-3BF1D49D7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54066688"/>
        <c:axId val="-1254061792"/>
      </c:barChart>
      <c:catAx>
        <c:axId val="-125406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1792"/>
        <c:crosses val="autoZero"/>
        <c:auto val="1"/>
        <c:lblAlgn val="ctr"/>
        <c:lblOffset val="100"/>
        <c:noMultiLvlLbl val="0"/>
      </c:catAx>
      <c:valAx>
        <c:axId val="-1254061792"/>
        <c:scaling>
          <c:orientation val="minMax"/>
          <c:max val="15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Slide 14&amp;17n'!$B$124</c:f>
              <c:strCache>
                <c:ptCount val="1"/>
                <c:pt idx="0">
                  <c:v>Increase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14&amp;17n'!$A$125:$A$127</c:f>
              <c:strCache>
                <c:ptCount val="3"/>
                <c:pt idx="0">
                  <c:v>Number of budget programmes</c:v>
                </c:pt>
                <c:pt idx="1">
                  <c:v>Number of performance indicators</c:v>
                </c:pt>
                <c:pt idx="2">
                  <c:v>Number of performance targets</c:v>
                </c:pt>
              </c:strCache>
            </c:strRef>
          </c:cat>
          <c:val>
            <c:numRef>
              <c:f>'Chart Slide 14&amp;17n'!$B$125:$B$127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77-F445-AB05-81FF4BD5E802}"/>
            </c:ext>
          </c:extLst>
        </c:ser>
        <c:ser>
          <c:idx val="1"/>
          <c:order val="1"/>
          <c:tx>
            <c:strRef>
              <c:f>'Chart Slide 14&amp;17n'!$C$124</c:f>
              <c:strCache>
                <c:ptCount val="1"/>
                <c:pt idx="0">
                  <c:v>Decrease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14&amp;17n'!$A$125:$A$127</c:f>
              <c:strCache>
                <c:ptCount val="3"/>
                <c:pt idx="0">
                  <c:v>Number of budget programmes</c:v>
                </c:pt>
                <c:pt idx="1">
                  <c:v>Number of performance indicators</c:v>
                </c:pt>
                <c:pt idx="2">
                  <c:v>Number of performance targets</c:v>
                </c:pt>
              </c:strCache>
            </c:strRef>
          </c:cat>
          <c:val>
            <c:numRef>
              <c:f>'Chart Slide 14&amp;17n'!$C$125:$C$127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77-F445-AB05-81FF4BD5E802}"/>
            </c:ext>
          </c:extLst>
        </c:ser>
        <c:ser>
          <c:idx val="2"/>
          <c:order val="2"/>
          <c:tx>
            <c:strRef>
              <c:f>'Chart Slide 14&amp;17n'!$D$124</c:f>
              <c:strCache>
                <c:ptCount val="1"/>
                <c:pt idx="0">
                  <c:v>No significant change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771449049439379E-3"/>
                  <c:y val="4.28301632267637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77-F445-AB05-81FF4BD5E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'Chart Slide 14&amp;17n'!$A$125:$A$127</c:f>
              <c:strCache>
                <c:ptCount val="3"/>
                <c:pt idx="0">
                  <c:v>Number of budget programmes</c:v>
                </c:pt>
                <c:pt idx="1">
                  <c:v>Number of performance indicators</c:v>
                </c:pt>
                <c:pt idx="2">
                  <c:v>Number of performance targets</c:v>
                </c:pt>
              </c:strCache>
            </c:strRef>
          </c:cat>
          <c:val>
            <c:numRef>
              <c:f>'Chart Slide 14&amp;17n'!$D$125:$D$127</c:f>
              <c:numCache>
                <c:formatCode>General</c:formatCode>
                <c:ptCount val="3"/>
                <c:pt idx="0">
                  <c:v>19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77-F445-AB05-81FF4BD5E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254066144"/>
        <c:axId val="-1254065056"/>
      </c:barChart>
      <c:catAx>
        <c:axId val="-125406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5056"/>
        <c:crosses val="autoZero"/>
        <c:auto val="1"/>
        <c:lblAlgn val="ctr"/>
        <c:lblOffset val="100"/>
        <c:noMultiLvlLbl val="0"/>
      </c:catAx>
      <c:valAx>
        <c:axId val="-1254065056"/>
        <c:scaling>
          <c:orientation val="minMax"/>
          <c:max val="3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2">
                <a:lumMod val="9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888116112690394"/>
          <c:y val="2.9599721504123516E-2"/>
          <c:w val="0.70111885507554794"/>
          <c:h val="0.676957340202992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'Cart slide 15n'!$C$15</c:f>
              <c:strCache>
                <c:ptCount val="1"/>
                <c:pt idx="0">
                  <c:v>Systematically integrated across budget programs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'Cart slide 15n'!$B$16:$B$22</c:f>
              <c:strCache>
                <c:ptCount val="7"/>
                <c:pt idx="0">
                  <c:v>Trust in government</c:v>
                </c:pt>
                <c:pt idx="1">
                  <c:v>Climate Change</c:v>
                </c:pt>
                <c:pt idx="2">
                  <c:v>Innovation</c:v>
                </c:pt>
                <c:pt idx="3">
                  <c:v>Poverty/equity measures</c:v>
                </c:pt>
                <c:pt idx="4">
                  <c:v>E-government</c:v>
                </c:pt>
                <c:pt idx="5">
                  <c:v>Citizen satisfaction</c:v>
                </c:pt>
                <c:pt idx="6">
                  <c:v>Gender</c:v>
                </c:pt>
              </c:strCache>
            </c:strRef>
          </c:cat>
          <c:val>
            <c:numRef>
              <c:f>'Cart slide 15n'!$C$16:$C$22</c:f>
              <c:numCache>
                <c:formatCode>General</c:formatCode>
                <c:ptCount val="7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5A-D647-9199-618AE0F3FC70}"/>
            </c:ext>
          </c:extLst>
        </c:ser>
        <c:ser>
          <c:idx val="1"/>
          <c:order val="1"/>
          <c:tx>
            <c:strRef>
              <c:f>'Cart slide 15n'!$D$15</c:f>
              <c:strCache>
                <c:ptCount val="1"/>
                <c:pt idx="0">
                  <c:v>Limited to budget programmes of the ministry or
agency with lead responsibility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'Cart slide 15n'!$B$16:$B$22</c:f>
              <c:strCache>
                <c:ptCount val="7"/>
                <c:pt idx="0">
                  <c:v>Trust in government</c:v>
                </c:pt>
                <c:pt idx="1">
                  <c:v>Climate Change</c:v>
                </c:pt>
                <c:pt idx="2">
                  <c:v>Innovation</c:v>
                </c:pt>
                <c:pt idx="3">
                  <c:v>Poverty/equity measures</c:v>
                </c:pt>
                <c:pt idx="4">
                  <c:v>E-government</c:v>
                </c:pt>
                <c:pt idx="5">
                  <c:v>Citizen satisfaction</c:v>
                </c:pt>
                <c:pt idx="6">
                  <c:v>Gender</c:v>
                </c:pt>
              </c:strCache>
            </c:strRef>
          </c:cat>
          <c:val>
            <c:numRef>
              <c:f>'Cart slide 15n'!$D$16:$D$22</c:f>
              <c:numCache>
                <c:formatCode>General</c:formatCode>
                <c:ptCount val="7"/>
                <c:pt idx="0">
                  <c:v>10</c:v>
                </c:pt>
                <c:pt idx="1">
                  <c:v>22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13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5A-D647-9199-618AE0F3FC70}"/>
            </c:ext>
          </c:extLst>
        </c:ser>
        <c:ser>
          <c:idx val="2"/>
          <c:order val="2"/>
          <c:tx>
            <c:strRef>
              <c:f>'Cart slide 15n'!$E$15</c:f>
              <c:strCache>
                <c:ptCount val="1"/>
                <c:pt idx="0">
                  <c:v>Not reflected in the budget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'Cart slide 15n'!$B$16:$B$22</c:f>
              <c:strCache>
                <c:ptCount val="7"/>
                <c:pt idx="0">
                  <c:v>Trust in government</c:v>
                </c:pt>
                <c:pt idx="1">
                  <c:v>Climate Change</c:v>
                </c:pt>
                <c:pt idx="2">
                  <c:v>Innovation</c:v>
                </c:pt>
                <c:pt idx="3">
                  <c:v>Poverty/equity measures</c:v>
                </c:pt>
                <c:pt idx="4">
                  <c:v>E-government</c:v>
                </c:pt>
                <c:pt idx="5">
                  <c:v>Citizen satisfaction</c:v>
                </c:pt>
                <c:pt idx="6">
                  <c:v>Gender</c:v>
                </c:pt>
              </c:strCache>
            </c:strRef>
          </c:cat>
          <c:val>
            <c:numRef>
              <c:f>'Cart slide 15n'!$E$16:$E$22</c:f>
              <c:numCache>
                <c:formatCode>General</c:formatCode>
                <c:ptCount val="7"/>
                <c:pt idx="0">
                  <c:v>17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11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5A-D647-9199-618AE0F3FC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-1254064512"/>
        <c:axId val="-1254063968"/>
      </c:barChart>
      <c:catAx>
        <c:axId val="-1254064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254063968"/>
        <c:crosses val="autoZero"/>
        <c:auto val="1"/>
        <c:lblAlgn val="ctr"/>
        <c:lblOffset val="100"/>
        <c:noMultiLvlLbl val="0"/>
      </c:catAx>
      <c:valAx>
        <c:axId val="-12540639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25406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1890260376237847"/>
          <c:w val="1"/>
          <c:h val="0.276824841458022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101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8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2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0.54418</cdr:x>
      <cdr:y>0.2618</cdr:y>
    </cdr:from>
    <cdr:to>
      <cdr:x>0.70581</cdr:x>
      <cdr:y>0.37655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4896" y="1390807"/>
          <a:ext cx="1361824" cy="60960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0.17538</cdr:x>
      <cdr:y>0.44773</cdr:y>
    </cdr:from>
    <cdr:to>
      <cdr:x>0.33579</cdr:x>
      <cdr:y>0.60051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00034" y="1485794"/>
          <a:ext cx="1189049" cy="5069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>
              <a:solidFill>
                <a:schemeClr val="bg1"/>
              </a:solidFill>
            </a:rPr>
            <a:t>50%</a:t>
          </a:r>
        </a:p>
      </cdr:txBody>
    </cdr:sp>
  </cdr:relSizeAnchor>
  <cdr:relSizeAnchor xmlns:cdr="http://schemas.openxmlformats.org/drawingml/2006/chartDrawing">
    <cdr:from>
      <cdr:x>0.33663</cdr:x>
      <cdr:y>0.19223</cdr:y>
    </cdr:from>
    <cdr:to>
      <cdr:x>0.52621</cdr:x>
      <cdr:y>0.35542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95315" y="637920"/>
          <a:ext cx="1405275" cy="541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 dirty="0">
              <a:solidFill>
                <a:schemeClr val="bg1"/>
              </a:solidFill>
            </a:rPr>
            <a:t>17%</a:t>
          </a:r>
        </a:p>
      </cdr:txBody>
    </cdr:sp>
  </cdr:relSizeAnchor>
  <cdr:relSizeAnchor xmlns:cdr="http://schemas.openxmlformats.org/drawingml/2006/chartDrawing">
    <cdr:from>
      <cdr:x>0.35971</cdr:x>
      <cdr:y>0.55229</cdr:y>
    </cdr:from>
    <cdr:to>
      <cdr:x>0.53263</cdr:x>
      <cdr:y>0.71895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6407" y="1832764"/>
          <a:ext cx="1281781" cy="553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>
              <a:solidFill>
                <a:schemeClr val="bg1"/>
              </a:solidFill>
            </a:rPr>
            <a:t>33%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0.17048</cdr:x>
      <cdr:y>0.34568</cdr:y>
    </cdr:from>
    <cdr:to>
      <cdr:x>0.33089</cdr:x>
      <cdr:y>0.49846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3731" y="1147116"/>
          <a:ext cx="1189050" cy="5069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>
              <a:solidFill>
                <a:schemeClr val="bg1"/>
              </a:solidFill>
            </a:rPr>
            <a:t>34%</a:t>
          </a:r>
        </a:p>
      </cdr:txBody>
    </cdr:sp>
  </cdr:relSizeAnchor>
  <cdr:relSizeAnchor xmlns:cdr="http://schemas.openxmlformats.org/drawingml/2006/chartDrawing">
    <cdr:from>
      <cdr:x>0.35132</cdr:x>
      <cdr:y>0.21045</cdr:y>
    </cdr:from>
    <cdr:to>
      <cdr:x>0.5409</cdr:x>
      <cdr:y>0.37364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04150" y="698387"/>
          <a:ext cx="1405274" cy="541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>
              <a:solidFill>
                <a:schemeClr val="bg1"/>
              </a:solidFill>
            </a:rPr>
            <a:t>24%</a:t>
          </a:r>
        </a:p>
      </cdr:txBody>
    </cdr:sp>
  </cdr:relSizeAnchor>
  <cdr:relSizeAnchor xmlns:cdr="http://schemas.openxmlformats.org/drawingml/2006/chartDrawing">
    <cdr:from>
      <cdr:x>0.30913</cdr:x>
      <cdr:y>0.62154</cdr:y>
    </cdr:from>
    <cdr:to>
      <cdr:x>0.48205</cdr:x>
      <cdr:y>0.7882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291423" y="2062573"/>
          <a:ext cx="1281781" cy="553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b="1">
              <a:solidFill>
                <a:schemeClr val="bg1"/>
              </a:solidFill>
            </a:rPr>
            <a:t>41%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0.51782</cdr:x>
      <cdr:y>0.19095</cdr:y>
    </cdr:from>
    <cdr:to>
      <cdr:x>1</cdr:x>
      <cdr:y>0.27112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2FB84228-4E34-3A41-86B9-3CAABFDF6393}"/>
            </a:ext>
          </a:extLst>
        </cdr:cNvPr>
        <cdr:cNvSpPr txBox="1"/>
      </cdr:nvSpPr>
      <cdr:spPr>
        <a:xfrm xmlns:a="http://schemas.openxmlformats.org/drawingml/2006/main">
          <a:off x="4204480" y="806334"/>
          <a:ext cx="391509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n-lt"/>
            </a:rPr>
            <a:t>Serbia, BiH, Belarus, Kosovo, Uzbekistan, </a:t>
          </a:r>
        </a:p>
      </cdr:txBody>
    </cdr:sp>
  </cdr:relSizeAnchor>
  <cdr:relSizeAnchor xmlns:cdr="http://schemas.openxmlformats.org/drawingml/2006/chartDrawing">
    <cdr:from>
      <cdr:x>0.46775</cdr:x>
      <cdr:y>0.35893</cdr:y>
    </cdr:from>
    <cdr:to>
      <cdr:x>0.92012</cdr:x>
      <cdr:y>0.57805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07C31950-0443-0E4B-A169-101D21ACFE18}"/>
            </a:ext>
          </a:extLst>
        </cdr:cNvPr>
        <cdr:cNvSpPr txBox="1"/>
      </cdr:nvSpPr>
      <cdr:spPr>
        <a:xfrm xmlns:a="http://schemas.openxmlformats.org/drawingml/2006/main">
          <a:off x="3797949" y="1515659"/>
          <a:ext cx="3673054" cy="92529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>
              <a:latin typeface="+mn-lt"/>
            </a:rPr>
            <a:t>Kosov</a:t>
          </a:r>
          <a:r>
            <a:rPr lang="en-US" sz="1600" dirty="0"/>
            <a:t>o, Uzbekistan, Kazakhstan, Russia, and Bulgaria</a:t>
          </a:r>
          <a:endParaRPr lang="en-US" sz="16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0.37857</cdr:x>
      <cdr:y>0.69089</cdr:y>
    </cdr:from>
    <cdr:to>
      <cdr:x>0.83093</cdr:x>
      <cdr:y>0.81627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2F6134E6-BC3A-AA4C-8325-2F5B168F8AB0}"/>
            </a:ext>
          </a:extLst>
        </cdr:cNvPr>
        <cdr:cNvSpPr txBox="1"/>
      </cdr:nvSpPr>
      <cdr:spPr>
        <a:xfrm xmlns:a="http://schemas.openxmlformats.org/drawingml/2006/main">
          <a:off x="3073869" y="2917437"/>
          <a:ext cx="3672973" cy="5294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Russia</a:t>
          </a:r>
          <a:endParaRPr lang="en-US" sz="16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0.38211</cdr:x>
      <cdr:y>0.53935</cdr:y>
    </cdr:from>
    <cdr:to>
      <cdr:x>0.83447</cdr:x>
      <cdr:y>0.66473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1B07F0DB-0172-954B-8561-27FB30E0F681}"/>
            </a:ext>
          </a:extLst>
        </cdr:cNvPr>
        <cdr:cNvSpPr txBox="1"/>
      </cdr:nvSpPr>
      <cdr:spPr>
        <a:xfrm xmlns:a="http://schemas.openxmlformats.org/drawingml/2006/main">
          <a:off x="3102561" y="2277559"/>
          <a:ext cx="3673012" cy="5294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Bulgaria</a:t>
          </a:r>
          <a:endParaRPr lang="en-US" sz="1600" dirty="0">
            <a:latin typeface="+mn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0.06289</cdr:y>
    </cdr:from>
    <cdr:to>
      <cdr:x>0.24154</cdr:x>
      <cdr:y>0.20929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0" y="277651"/>
          <a:ext cx="1960641" cy="6463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200" b="1" dirty="0"/>
            <a:t>Отраслевые министерства / ведомства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3DEF46C-3B29-459B-AD1C-1E45D54687AF}" type="datetimeFigureOut">
              <a:rPr lang="en-US"/>
              <a:pPr>
                <a:defRPr/>
              </a:pPr>
              <a:t>3/14/2019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572500"/>
            <a:ext cx="3070225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FA3048-62B1-4C44-B29A-EA0FED456B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7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4"/>
          </p:nvPr>
        </p:nvSpPr>
        <p:spPr>
          <a:xfrm>
            <a:off x="0" y="857250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1344613" y="1128713"/>
            <a:ext cx="4397375" cy="3044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Header Placeholder 9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5"/>
          </p:nvPr>
        </p:nvSpPr>
        <p:spPr>
          <a:xfrm>
            <a:off x="4014788" y="857250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93891-08A2-4590-89BC-501F5744FE3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708025" y="4343400"/>
            <a:ext cx="5670550" cy="3552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52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09E9D-F353-4E16-A1E5-1D35D56B03AA}" type="datetimeFigureOut">
              <a:rPr lang="en-US" smtClean="0"/>
              <a:t>3/14/2019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8112" y="3643314"/>
            <a:ext cx="421005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3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C88DE2-B501-4DB1-B8EA-01C094CFBE0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28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We do not have this data for OECD countries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40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54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New question this year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62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baseline="0" dirty="0"/>
              <a:t>E-</a:t>
            </a:r>
            <a:r>
              <a:rPr lang="en-US" b="0" baseline="0" dirty="0" err="1"/>
              <a:t>gov</a:t>
            </a:r>
            <a:r>
              <a:rPr lang="en-US" b="0" baseline="0" dirty="0"/>
              <a:t>: systematic in Russia, Georgia, Armenia</a:t>
            </a:r>
          </a:p>
          <a:p>
            <a:pPr>
              <a:spcBef>
                <a:spcPct val="0"/>
              </a:spcBef>
            </a:pPr>
            <a:r>
              <a:rPr lang="en-US" b="0" baseline="0" dirty="0"/>
              <a:t>Innovation: Russia</a:t>
            </a:r>
          </a:p>
          <a:p>
            <a:pPr>
              <a:spcBef>
                <a:spcPct val="0"/>
              </a:spcBef>
            </a:pPr>
            <a:r>
              <a:rPr lang="en-US" b="0" baseline="0" dirty="0"/>
              <a:t>Poverty/equality: Uzbekistan</a:t>
            </a:r>
          </a:p>
          <a:p>
            <a:pPr>
              <a:spcBef>
                <a:spcPct val="0"/>
              </a:spcBef>
            </a:pPr>
            <a:r>
              <a:rPr lang="en-US" b="0" baseline="0" dirty="0"/>
              <a:t>Citizen satisfaction: Russia and KR</a:t>
            </a:r>
          </a:p>
          <a:p>
            <a:pPr>
              <a:spcBef>
                <a:spcPct val="0"/>
              </a:spcBef>
            </a:pPr>
            <a:r>
              <a:rPr lang="en-US" b="0" baseline="0" dirty="0"/>
              <a:t>Trust in </a:t>
            </a:r>
            <a:r>
              <a:rPr lang="en-US" b="0" baseline="0" dirty="0" err="1"/>
              <a:t>gov</a:t>
            </a:r>
            <a:r>
              <a:rPr lang="en-US" b="0" baseline="0" dirty="0"/>
              <a:t>: KR</a:t>
            </a:r>
          </a:p>
          <a:p>
            <a:pPr>
              <a:spcBef>
                <a:spcPct val="0"/>
              </a:spcBef>
            </a:pPr>
            <a:endParaRPr lang="en-US" b="0" baseline="0" dirty="0"/>
          </a:p>
          <a:p>
            <a:pPr>
              <a:spcBef>
                <a:spcPct val="0"/>
              </a:spcBef>
            </a:pPr>
            <a:r>
              <a:rPr lang="en-US" b="0" baseline="0" dirty="0"/>
              <a:t>All report no budget reporting specifically related to the SDGs except </a:t>
            </a:r>
            <a:r>
              <a:rPr lang="en-US" b="0" baseline="0" dirty="0" err="1"/>
              <a:t>Kaz</a:t>
            </a:r>
            <a:r>
              <a:rPr lang="en-US" b="0" baseline="0" dirty="0"/>
              <a:t> and </a:t>
            </a:r>
            <a:r>
              <a:rPr lang="en-US" b="0" baseline="0" dirty="0" err="1"/>
              <a:t>Mol</a:t>
            </a:r>
            <a:r>
              <a:rPr lang="en-US" b="0" baseline="0" dirty="0"/>
              <a:t> who report that budget reporting, while not specifically focused on the SDGs, systematically includes key SDG targets and indicators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3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3891-08A2-4590-89BC-501F5744FE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31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176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8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1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302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93891-08A2-4590-89BC-501F5744FE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99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122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519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0138" y="676275"/>
            <a:ext cx="4886325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754396D-8E82-4941-B4DF-1193D24FEC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7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8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E49C48-BC26-42D6-AA3D-28B97E86426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3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4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78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9 in budget instructions/regulations, all but Russia,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Kaz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Serbia, Belarus, and Uzbekistan.</a:t>
            </a:r>
          </a:p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618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98550" y="676275"/>
            <a:ext cx="4889500" cy="33845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8025" y="4286250"/>
            <a:ext cx="5670550" cy="4062413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We have no </a:t>
            </a:r>
            <a:r>
              <a:rPr lang="en-US" baseline="0" dirty="0" err="1"/>
              <a:t>disaagregate</a:t>
            </a:r>
            <a:r>
              <a:rPr lang="en-US" baseline="0" dirty="0"/>
              <a:t> data for OECD countries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4014788" y="8572500"/>
            <a:ext cx="3070225" cy="4508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E49C48-BC26-42D6-AA3D-28B97E864269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96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5BB1D-0476-584C-A0EF-81D12A66E57E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BBAE-7D5F-41AB-BD10-EF89A677EB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A9814-2D69-3941-8B8B-EDFD0138FBFD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B2B7-ED7E-40C8-AB88-99064FB57A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2E39-4C16-7D41-8EBB-DEEEB4E45B7A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031-8C87-495F-8161-33479F35B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FAC3-7E80-7C4A-A365-3CA973B1652E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13107-B301-4006-969E-82B6FA1BE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6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25861-C993-EA45-A566-7A4184F2AC40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21D5-AC61-48EB-AF70-CE986F164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EDA2-40F5-B34F-BAAD-A71354DAF567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1DB5-DA54-486C-AE6D-D01447F37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B9204-57B0-0E49-B332-CB21399E1981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DFB1F-0932-40E9-9FC8-4685FCBBE7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BFEA-35C3-5643-993B-E6378C6B1D54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FB05-52CC-4A02-A181-5157D23A47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F481-0505-C74C-B432-60208C898D75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F6CF5-24BC-4CD1-8A80-386CB6D2F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469-DE93-8F46-B738-3A24C18EB393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CB80-B3E8-45F9-8241-913BB41D1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BA826-98CF-054E-9C12-1D15053069DC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8177A-534F-4E47-9536-CA6A7610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1B7417-1E47-E340-9F2F-06F9C4B550C7}" type="datetime1">
              <a:rPr lang="en-US" smtClean="0"/>
              <a:t>3/14/2019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3BEA64-BD09-492F-8F95-6EA01CA14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tif"/><Relationship Id="rId4" Type="http://schemas.openxmlformats.org/officeDocument/2006/relationships/image" Target="../media/image8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hyperlink" Target="https://www.pempal.org/sites/pempal/files/pempal2012-2017_web_eng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1073150" y="990600"/>
            <a:ext cx="8528050" cy="304800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Результаты Обследования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ОЭСР БОР 2018 года </a:t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>для стран-участниц </a:t>
            </a:r>
            <a:r>
              <a:rPr lang="en-US" dirty="0">
                <a:solidFill>
                  <a:srgbClr val="002060"/>
                </a:solidFill>
              </a:rPr>
              <a:t>PEMPAL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4020" y="4038600"/>
            <a:ext cx="7859530" cy="130745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Сеть </a:t>
            </a:r>
            <a:r>
              <a:rPr lang="ru-RU" sz="1600" b="1" i="1" dirty="0">
                <a:solidFill>
                  <a:schemeClr val="tx1"/>
                </a:solidFill>
              </a:rPr>
              <a:t>“</a:t>
            </a:r>
            <a:r>
              <a:rPr lang="ru-RU" sz="1600" b="1" dirty="0">
                <a:solidFill>
                  <a:schemeClr val="tx1"/>
                </a:solidFill>
              </a:rPr>
              <a:t>Взаимное обучение и обмен опытом в управлении государственными финансами”</a:t>
            </a:r>
            <a:r>
              <a:rPr lang="ru-RU" sz="1600" b="1" i="1" dirty="0"/>
              <a:t> 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(PEMPAL)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Бюджетное сообщество (БС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Рабочая группа по программно-целевому бюджетированию и БОР (РГПБ/БОР)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3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5" descr="pempal-logo-top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494020" y="5552379"/>
            <a:ext cx="7391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alibri" pitchFamily="34" charset="0"/>
              </a:rPr>
              <a:t>Ежегодное пленарное заседание БС </a:t>
            </a:r>
            <a:r>
              <a:rPr lang="en-US" i="1" dirty="0">
                <a:latin typeface="Calibri" pitchFamily="34" charset="0"/>
              </a:rPr>
              <a:t>2019</a:t>
            </a:r>
            <a:r>
              <a:rPr lang="ru-RU" i="1" dirty="0">
                <a:latin typeface="Calibri" pitchFamily="34" charset="0"/>
              </a:rPr>
              <a:t> г.</a:t>
            </a:r>
            <a:endParaRPr lang="en-US" i="1" dirty="0">
              <a:latin typeface="Calibri" pitchFamily="34" charset="0"/>
            </a:endParaRPr>
          </a:p>
          <a:p>
            <a:pPr algn="ctr"/>
            <a:r>
              <a:rPr lang="ru-RU" i="1" dirty="0">
                <a:latin typeface="Calibri" pitchFamily="34" charset="0"/>
              </a:rPr>
              <a:t>Наида </a:t>
            </a:r>
            <a:r>
              <a:rPr lang="ru-RU" i="1" dirty="0" err="1">
                <a:latin typeface="Calibri" pitchFamily="34" charset="0"/>
              </a:rPr>
              <a:t>Карсимамович</a:t>
            </a:r>
            <a:r>
              <a:rPr lang="ru-RU" i="1" dirty="0">
                <a:latin typeface="Calibri" pitchFamily="34" charset="0"/>
              </a:rPr>
              <a:t>, член ресурсной команды БС, Всемирный банк</a:t>
            </a:r>
            <a:r>
              <a:rPr lang="en-US" i="1" dirty="0">
                <a:latin typeface="Calibri" pitchFamily="34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769E0-BF7C-9447-ADA8-594EBD9A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96" y="950371"/>
            <a:ext cx="3686904" cy="5450429"/>
          </a:xfrm>
        </p:spPr>
        <p:txBody>
          <a:bodyPr rtlCol="0">
            <a:normAutofit fontScale="85000" lnSpcReduction="20000"/>
          </a:bodyPr>
          <a:lstStyle/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Имеются различные типы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и в странах ОЭСР, однако ни в одной стране нет  непосредственного БОР (когда выделение средств напрямую увязано с полученными результатами).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Чаще всего страны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характеризовали принятую у себя практику как «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презентационный подход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», в то время как страны ОЭСР – как подход «с учётом результатов».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Сербия и Молдова обозначили свой подход как «управленческий»; Беларусь, РФ, Украина и Болгария  - как «с учётом результатов»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Косово, Босния и Герцеговина, Хорватия Кыргызская Республика, Армения, Грузия и Узбекистан – «презентационный».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8896" y="11736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Calibri"/>
              </a:rPr>
              <a:t>Типы ПБ/БОР</a:t>
            </a:r>
            <a:endParaRPr lang="en-US" sz="3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CCFC28-3C49-5842-B34D-29D53D54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87329E2-3C37-FF4A-921C-6058D209C02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28068" y="759047"/>
          <a:ext cx="5611284" cy="293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84622727-61C0-B341-8CD3-11C583E2CA0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151876" y="3770594"/>
          <a:ext cx="5611284" cy="287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EA49E0-F3F0-4841-8293-44A25AB00DC5}"/>
              </a:ext>
            </a:extLst>
          </p:cNvPr>
          <p:cNvSpPr txBox="1"/>
          <p:nvPr/>
        </p:nvSpPr>
        <p:spPr>
          <a:xfrm>
            <a:off x="4743500" y="3490919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+mj-lt"/>
              </a:rPr>
              <a:t>Страны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PEMPAL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B025CC-B866-E042-A606-21D1D9449CAA}"/>
              </a:ext>
            </a:extLst>
          </p:cNvPr>
          <p:cNvSpPr txBox="1"/>
          <p:nvPr/>
        </p:nvSpPr>
        <p:spPr>
          <a:xfrm>
            <a:off x="5090496" y="6430023"/>
            <a:ext cx="147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+mj-lt"/>
              </a:rPr>
              <a:t>Страны ОЭСР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34289" y="1245813"/>
            <a:ext cx="2271712" cy="19441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Управленческая эффективность</a:t>
            </a:r>
            <a:endParaRPr lang="en-US" sz="1400" dirty="0"/>
          </a:p>
          <a:p>
            <a:endParaRPr lang="en-US" sz="1400" dirty="0"/>
          </a:p>
          <a:p>
            <a:pPr>
              <a:spcBef>
                <a:spcPts val="500"/>
              </a:spcBef>
            </a:pPr>
            <a:r>
              <a:rPr lang="ru-RU" sz="1400" dirty="0"/>
              <a:t>«С учётом результатов»</a:t>
            </a:r>
            <a:endParaRPr lang="en-US" sz="1400" dirty="0"/>
          </a:p>
          <a:p>
            <a:endParaRPr lang="en-US" sz="1400" dirty="0"/>
          </a:p>
          <a:p>
            <a:pPr>
              <a:spcBef>
                <a:spcPts val="500"/>
              </a:spcBef>
            </a:pPr>
            <a:r>
              <a:rPr lang="ru-RU" sz="1400" dirty="0"/>
              <a:t>«Презентационный» подход</a:t>
            </a:r>
            <a:endParaRPr lang="en-US" sz="1400" dirty="0"/>
          </a:p>
          <a:p>
            <a:endParaRPr lang="ru-RU" sz="1400" dirty="0"/>
          </a:p>
        </p:txBody>
      </p:sp>
      <p:sp>
        <p:nvSpPr>
          <p:cNvPr id="15" name="Rectangle 14"/>
          <p:cNvSpPr/>
          <p:nvPr/>
        </p:nvSpPr>
        <p:spPr>
          <a:xfrm>
            <a:off x="7742491" y="4252584"/>
            <a:ext cx="1990760" cy="21467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Управленческая эффективность</a:t>
            </a:r>
            <a:endParaRPr lang="en-US" sz="1400" dirty="0"/>
          </a:p>
          <a:p>
            <a:endParaRPr lang="en-US" sz="1400" dirty="0"/>
          </a:p>
          <a:p>
            <a:pPr>
              <a:spcBef>
                <a:spcPts val="300"/>
              </a:spcBef>
            </a:pPr>
            <a:r>
              <a:rPr lang="ru-RU" sz="1400" dirty="0"/>
              <a:t>«С учётом результатов»</a:t>
            </a:r>
            <a:endParaRPr lang="en-US" sz="1400" dirty="0"/>
          </a:p>
          <a:p>
            <a:endParaRPr lang="en-US" sz="1400" dirty="0"/>
          </a:p>
          <a:p>
            <a:pPr>
              <a:spcBef>
                <a:spcPts val="600"/>
              </a:spcBef>
            </a:pPr>
            <a:r>
              <a:rPr lang="ru-RU" sz="1400" dirty="0"/>
              <a:t>«Презентационный» подход</a:t>
            </a:r>
            <a:endParaRPr lang="en-US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5304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A74F-F7D0-1A4E-9D7F-585468E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/>
          <a:lstStyle/>
          <a:p>
            <a:r>
              <a:rPr lang="ru-RU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Показатели эффективности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471D2-B504-3349-B56A-4740C5EB9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000" dirty="0"/>
              <a:t>ЧАСТЬ</a:t>
            </a:r>
            <a:r>
              <a:rPr lang="en-US" sz="3000" dirty="0"/>
              <a:t> 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43C6-9835-CB41-A24E-2979DC88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21D5-AC61-48EB-AF70-CE986F164A7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Рисунок 11" descr="pempal-logo.jpg">
            <a:extLst>
              <a:ext uri="{FF2B5EF4-FFF2-40B4-BE49-F238E27FC236}">
                <a16:creationId xmlns:a16="http://schemas.microsoft.com/office/drawing/2014/main" id="{A57CD51F-A085-2145-BB32-5DDF04FB2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13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489" y="801483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Главная роль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определении показателей эффективности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принадлежит отраслевым министерствам и ведомствам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ряде стран определённую роль играет также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Центральный бюджетный орган (ЦБО)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Высший орган исполнительной власти,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законодательный орган и ВОА играют  более ограниченную роль</a:t>
            </a: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095" y="53626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Calibri"/>
              </a:rPr>
              <a:t>Ответственность за определение показателей</a:t>
            </a:r>
            <a:endParaRPr lang="en-US" sz="3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AC949-E702-FD42-BF57-76498B21D921}"/>
              </a:ext>
            </a:extLst>
          </p:cNvPr>
          <p:cNvSpPr txBox="1"/>
          <p:nvPr/>
        </p:nvSpPr>
        <p:spPr>
          <a:xfrm>
            <a:off x="6781800" y="36576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C40B3-E0D6-A848-A8A0-448FF382758A}"/>
              </a:ext>
            </a:extLst>
          </p:cNvPr>
          <p:cNvSpPr txBox="1"/>
          <p:nvPr/>
        </p:nvSpPr>
        <p:spPr>
          <a:xfrm>
            <a:off x="7086600" y="4026932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62379-7972-C947-A17E-F48D0CDBE329}"/>
              </a:ext>
            </a:extLst>
          </p:cNvPr>
          <p:cNvSpPr txBox="1"/>
          <p:nvPr/>
        </p:nvSpPr>
        <p:spPr>
          <a:xfrm>
            <a:off x="6925597" y="4375666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6470F4-2F89-6948-85F8-A85D7AC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BB8FEA4-3356-1840-81CE-5184A07EF30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91121" y="2316163"/>
          <a:ext cx="8119579" cy="4222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FB84228-4E34-3A41-86B9-3CAABFDF6393}"/>
              </a:ext>
            </a:extLst>
          </p:cNvPr>
          <p:cNvSpPr txBox="1"/>
          <p:nvPr/>
        </p:nvSpPr>
        <p:spPr>
          <a:xfrm>
            <a:off x="6141251" y="2602468"/>
            <a:ext cx="3764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All but Kazakhstan, Kosovo, and Uzbekistan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080" y="2649531"/>
            <a:ext cx="30285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Отраслевые министерства и ведомства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2080" y="3279229"/>
            <a:ext cx="30285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ЦБО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55539" y="3953636"/>
            <a:ext cx="302852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Высший орган исполнительной власти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4791" y="4574113"/>
            <a:ext cx="30285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Законодательный орган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2080" y="5236138"/>
            <a:ext cx="30285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Высший орган аудита (ВОА)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42897" y="5236138"/>
            <a:ext cx="30285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Россия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080" y="5920612"/>
            <a:ext cx="30285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Иное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42897" y="4608741"/>
            <a:ext cx="302852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Болгария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89543" y="3884256"/>
            <a:ext cx="33845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/>
              <a:t>Косово, Узбекистан, Казахстан, РФ и Болгария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5518158" y="3168811"/>
            <a:ext cx="354964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Сербия, </a:t>
            </a:r>
            <a:r>
              <a:rPr lang="ru-RU" sz="1400" dirty="0" err="1"/>
              <a:t>БиГ</a:t>
            </a:r>
            <a:r>
              <a:rPr lang="ru-RU" sz="1400" dirty="0"/>
              <a:t>, Беларусь, Косово, Узбекистан</a:t>
            </a:r>
            <a:r>
              <a:rPr lang="en-US" sz="1400" dirty="0"/>
              <a:t>, </a:t>
            </a:r>
            <a:r>
              <a:rPr lang="ru-RU" sz="1400" dirty="0"/>
              <a:t>РФ и Болгария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248399" y="2671357"/>
            <a:ext cx="3583265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ru-RU" sz="1400" dirty="0"/>
              <a:t>Все кроме Казахстана, Косово и Узбекистана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58536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781278"/>
            <a:ext cx="8839200" cy="5610471"/>
          </a:xfrm>
        </p:spPr>
        <p:txBody>
          <a:bodyPr rtlCol="0"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в странах ОЭСР, так и в странах Р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EMPAL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чаще всего целевые показатели эффективности устанавливают отраслевые министерства/ведомства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исключения среди стран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Косово, Узбекистан и Казахстан)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высший орган исполнительной власти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Украина, Узбекистан, РФ и Болгария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министерство экономики/планирования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РФ, Болгария, Казахстан и Беларусь) делают это чаще, чем в странах ОЭСР; в обеих группах стран роль ВОА несколько сокращается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Болгария и РФ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</a:t>
            </a:r>
          </a:p>
          <a:p>
            <a:pPr algn="just" fontAlgn="auto">
              <a:spcAft>
                <a:spcPts val="0"/>
              </a:spcAft>
              <a:defRPr/>
            </a:pPr>
            <a:endParaRPr lang="en-GB" sz="16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7094" y="53626"/>
            <a:ext cx="8763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Ответственность за установление целевых показателей эффективности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AC949-E702-FD42-BF57-76498B21D921}"/>
              </a:ext>
            </a:extLst>
          </p:cNvPr>
          <p:cNvSpPr txBox="1"/>
          <p:nvPr/>
        </p:nvSpPr>
        <p:spPr>
          <a:xfrm>
            <a:off x="6781800" y="36576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C40B3-E0D6-A848-A8A0-448FF382758A}"/>
              </a:ext>
            </a:extLst>
          </p:cNvPr>
          <p:cNvSpPr txBox="1"/>
          <p:nvPr/>
        </p:nvSpPr>
        <p:spPr>
          <a:xfrm>
            <a:off x="7086600" y="4026932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62379-7972-C947-A17E-F48D0CDBE329}"/>
              </a:ext>
            </a:extLst>
          </p:cNvPr>
          <p:cNvSpPr txBox="1"/>
          <p:nvPr/>
        </p:nvSpPr>
        <p:spPr>
          <a:xfrm>
            <a:off x="6925597" y="4375666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6470F4-2F89-6948-85F8-A85D7AC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7717369"/>
              </p:ext>
            </p:extLst>
          </p:nvPr>
        </p:nvGraphicFramePr>
        <p:xfrm>
          <a:off x="1239735" y="2443135"/>
          <a:ext cx="8117250" cy="4414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Rectangle 12"/>
          <p:cNvSpPr/>
          <p:nvPr/>
        </p:nvSpPr>
        <p:spPr>
          <a:xfrm>
            <a:off x="1164154" y="3395178"/>
            <a:ext cx="19606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/>
              <a:t>ЦБО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5698" y="3903658"/>
            <a:ext cx="19606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/>
              <a:t>Высший орган исполнительной власти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1669" y="4581944"/>
            <a:ext cx="19606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/>
              <a:t>Законодательный орган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6020" y="5132700"/>
            <a:ext cx="19606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/>
              <a:t>ВОА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9735" y="5799722"/>
            <a:ext cx="196066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200" b="1" dirty="0"/>
              <a:t>Иное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84318" y="3504726"/>
            <a:ext cx="1960665" cy="21544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C00000"/>
                </a:solidFill>
              </a:rPr>
              <a:t>PEMPAL 2018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rgbClr val="C00000"/>
                </a:solidFill>
              </a:rPr>
              <a:t>PEMPAL 2016 </a:t>
            </a:r>
          </a:p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ОЭСР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2018 </a:t>
            </a:r>
          </a:p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ОЭСР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2016 </a:t>
            </a:r>
          </a:p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ОЭСР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2011</a:t>
            </a:r>
          </a:p>
          <a:p>
            <a:pPr>
              <a:spcAft>
                <a:spcPts val="120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ЭСР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2007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8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754" y="769217"/>
            <a:ext cx="8763000" cy="5712234"/>
          </a:xfrm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и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отмечаются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разнонаправленные тенденции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применительно к количеству программ и показателей, причём 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несколько чаще отмечается тенденция к сокращению числа показателей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Грузия, Косово, Кыргызская Республика, РФ и Узбекистан сообщают об увеличении числа программ; Казахстан, Украина,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БиГ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Беларусь – о сокращении.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Армения, Узбекистан, Кыргызская Республика и Грузия сообщают о росте числа показателей; РФ, Молдова, Казахстан, Украина, Сербия, 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БиГ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Беларусь – о сокращении.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95250"/>
            <a:ext cx="8630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Тенденции в части объёмов информации об эффективности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AC949-E702-FD42-BF57-76498B21D921}"/>
              </a:ext>
            </a:extLst>
          </p:cNvPr>
          <p:cNvSpPr txBox="1"/>
          <p:nvPr/>
        </p:nvSpPr>
        <p:spPr>
          <a:xfrm>
            <a:off x="6781800" y="36576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C40B3-E0D6-A848-A8A0-448FF382758A}"/>
              </a:ext>
            </a:extLst>
          </p:cNvPr>
          <p:cNvSpPr txBox="1"/>
          <p:nvPr/>
        </p:nvSpPr>
        <p:spPr>
          <a:xfrm>
            <a:off x="7086600" y="4026932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62379-7972-C947-A17E-F48D0CDBE329}"/>
              </a:ext>
            </a:extLst>
          </p:cNvPr>
          <p:cNvSpPr txBox="1"/>
          <p:nvPr/>
        </p:nvSpPr>
        <p:spPr>
          <a:xfrm>
            <a:off x="6925597" y="4375666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6470F4-2F89-6948-85F8-A85D7AC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4D12DC-B54E-B146-9F71-0D5A1C65B394}"/>
              </a:ext>
            </a:extLst>
          </p:cNvPr>
          <p:cNvSpPr txBox="1"/>
          <p:nvPr/>
        </p:nvSpPr>
        <p:spPr>
          <a:xfrm>
            <a:off x="2188071" y="3429000"/>
            <a:ext cx="19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Страны </a:t>
            </a:r>
            <a:r>
              <a:rPr lang="en-US">
                <a:solidFill>
                  <a:srgbClr val="C00000"/>
                </a:solidFill>
              </a:rPr>
              <a:t>PEMPAL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460D2AF-D9EA-5144-A15A-31DD1743D17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6948" y="3657600"/>
          <a:ext cx="4927934" cy="2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9B21BFE7-D808-1648-9F42-BE576AFDC1D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97426" y="3657600"/>
          <a:ext cx="4927934" cy="29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567003D-220F-E840-81CE-BAF88378280B}"/>
              </a:ext>
            </a:extLst>
          </p:cNvPr>
          <p:cNvSpPr txBox="1"/>
          <p:nvPr/>
        </p:nvSpPr>
        <p:spPr>
          <a:xfrm>
            <a:off x="6700072" y="3440668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Страны ОЭСР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447" y="5486400"/>
            <a:ext cx="18289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Число бюджетных программ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43200" y="5557074"/>
            <a:ext cx="13035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Число показателей эффективности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27411" y="5557073"/>
            <a:ext cx="130657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Число </a:t>
            </a:r>
          </a:p>
          <a:p>
            <a:pPr algn="ctr"/>
            <a:r>
              <a:rPr lang="ru-RU" sz="1200" dirty="0"/>
              <a:t>целевых показателей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2614" y="5502968"/>
            <a:ext cx="182895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Число бюджетных программ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222301" y="5548213"/>
            <a:ext cx="13035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Число показателей эффективности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609578" y="5548212"/>
            <a:ext cx="130351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/>
              <a:t>Число </a:t>
            </a:r>
          </a:p>
          <a:p>
            <a:pPr algn="ctr"/>
            <a:r>
              <a:rPr lang="ru-RU" sz="1200" dirty="0"/>
              <a:t>целевых показателей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17431" y="6255111"/>
            <a:ext cx="898261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Рост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476244" y="6275279"/>
            <a:ext cx="956919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Сокращение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33283" y="6261916"/>
            <a:ext cx="204147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Без существенных изменений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062774" y="6261308"/>
            <a:ext cx="80607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Рост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27625" y="6248553"/>
            <a:ext cx="898261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/>
              <a:t>Сокращение</a:t>
            </a:r>
          </a:p>
        </p:txBody>
      </p:sp>
      <p:sp>
        <p:nvSpPr>
          <p:cNvPr id="27" name="Rectangle 26"/>
          <p:cNvSpPr/>
          <p:nvPr/>
        </p:nvSpPr>
        <p:spPr>
          <a:xfrm>
            <a:off x="8078019" y="6239789"/>
            <a:ext cx="168466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Без существенных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1953811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588" y="991800"/>
            <a:ext cx="3656012" cy="5712234"/>
          </a:xfrm>
        </p:spPr>
        <p:txBody>
          <a:bodyPr rtlCol="0">
            <a:normAutofit/>
          </a:bodyPr>
          <a:lstStyle/>
          <a:p>
            <a:pPr marL="285750" indent="-285750" algn="l" fontAlgn="auto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Сквозные показатели в странах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встречаются реже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Системное включение гендерных аспектов отсутствует во всех странах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степень доверия к государству измеряется редко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и в странах ОЭСР, в большинстве стран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 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выполнение ЦУР отвечает Аппарат Президента/Премьер-министра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 algn="l" fontAlgn="auto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ЦУР гораздо слабее увязаны с национальными структурами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Почти во всех странах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отсутствует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бюджетная отчётность, касающаяся ЦУР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794" y="81489"/>
            <a:ext cx="96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>
                <a:solidFill>
                  <a:srgbClr val="002060"/>
                </a:solidFill>
                <a:latin typeface="Calibri"/>
              </a:rPr>
              <a:t>Сквозные показатели в бюджете и ЦУР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4F0A9-5F96-0641-AA07-B6E754DD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D0CEB-B568-B04D-AC5B-CA202BB09A2E}"/>
              </a:ext>
            </a:extLst>
          </p:cNvPr>
          <p:cNvSpPr txBox="1"/>
          <p:nvPr/>
        </p:nvSpPr>
        <p:spPr>
          <a:xfrm>
            <a:off x="6455433" y="601487"/>
            <a:ext cx="1720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+mj-lt"/>
              </a:rPr>
              <a:t>Страны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PEMPAL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F1A052-EDF5-2D47-A7A7-964658196321}"/>
              </a:ext>
            </a:extLst>
          </p:cNvPr>
          <p:cNvSpPr txBox="1"/>
          <p:nvPr/>
        </p:nvSpPr>
        <p:spPr>
          <a:xfrm>
            <a:off x="6687997" y="3516867"/>
            <a:ext cx="1846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+mj-lt"/>
              </a:rPr>
              <a:t>OECD COUNTRIES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799A8B0-808D-6543-AE60-8859E48676C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267200" y="3716523"/>
          <a:ext cx="5638800" cy="320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504E7AB-583A-C349-AB6D-6275A6D8B67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44193" y="927476"/>
          <a:ext cx="5561807" cy="287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4344193" y="1066800"/>
            <a:ext cx="1535114" cy="215443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ru-RU" sz="800" b="1" dirty="0"/>
              <a:t>Электр. правительство</a:t>
            </a:r>
            <a:endParaRPr lang="en-US" sz="800" b="1" dirty="0"/>
          </a:p>
          <a:p>
            <a:pPr algn="r">
              <a:spcAft>
                <a:spcPts val="1200"/>
              </a:spcAft>
            </a:pPr>
            <a:r>
              <a:rPr lang="ru-RU" sz="800" b="1" dirty="0"/>
              <a:t>Инновации</a:t>
            </a:r>
            <a:r>
              <a:rPr lang="en-US" sz="800" b="1" dirty="0"/>
              <a:t> </a:t>
            </a:r>
          </a:p>
          <a:p>
            <a:pPr algn="r">
              <a:spcAft>
                <a:spcPts val="1200"/>
              </a:spcAft>
            </a:pPr>
            <a:r>
              <a:rPr lang="ru-RU" sz="800" b="1" dirty="0"/>
              <a:t>Изменение климата</a:t>
            </a:r>
          </a:p>
          <a:p>
            <a:pPr algn="r">
              <a:spcAft>
                <a:spcPts val="1200"/>
              </a:spcAft>
            </a:pPr>
            <a:r>
              <a:rPr lang="en-US" sz="800" b="1" dirty="0"/>
              <a:t> </a:t>
            </a:r>
            <a:r>
              <a:rPr lang="ru-RU" sz="800" b="1" dirty="0"/>
              <a:t>Борьба с бедностью/ обеспечению равнодоступности</a:t>
            </a:r>
          </a:p>
          <a:p>
            <a:pPr algn="r">
              <a:spcAft>
                <a:spcPts val="1200"/>
              </a:spcAft>
            </a:pPr>
            <a:r>
              <a:rPr lang="ru-RU" sz="800" b="1" dirty="0"/>
              <a:t>Гендер</a:t>
            </a:r>
            <a:r>
              <a:rPr lang="en-US" sz="800" b="1" dirty="0"/>
              <a:t> </a:t>
            </a:r>
          </a:p>
          <a:p>
            <a:pPr algn="r">
              <a:spcAft>
                <a:spcPts val="1200"/>
              </a:spcAft>
            </a:pPr>
            <a:r>
              <a:rPr lang="ru-RU" sz="800" b="1" dirty="0"/>
              <a:t>Удовлетворённость граждан</a:t>
            </a:r>
            <a:endParaRPr lang="en-US" sz="800" b="1" dirty="0"/>
          </a:p>
          <a:p>
            <a:pPr algn="r">
              <a:spcAft>
                <a:spcPts val="1200"/>
              </a:spcAft>
            </a:pPr>
            <a:r>
              <a:rPr lang="ru-RU" sz="800" b="1" dirty="0"/>
              <a:t>Доверие к государству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67199" y="3881489"/>
            <a:ext cx="1612107" cy="20005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200"/>
              </a:spcAft>
            </a:pPr>
            <a:r>
              <a:rPr lang="ru-RU" sz="800" b="1" dirty="0"/>
              <a:t>Гендер</a:t>
            </a:r>
            <a:endParaRPr lang="en-US" sz="800" b="1" dirty="0"/>
          </a:p>
          <a:p>
            <a:pPr algn="r">
              <a:spcAft>
                <a:spcPts val="1200"/>
              </a:spcAft>
            </a:pPr>
            <a:r>
              <a:rPr lang="ru-RU" sz="800" b="1" dirty="0"/>
              <a:t>Удовлетворённость граждан</a:t>
            </a:r>
            <a:r>
              <a:rPr lang="en-US" sz="800" b="1" dirty="0"/>
              <a:t> </a:t>
            </a:r>
          </a:p>
          <a:p>
            <a:pPr algn="r">
              <a:spcAft>
                <a:spcPts val="1200"/>
              </a:spcAft>
            </a:pPr>
            <a:r>
              <a:rPr lang="ru-RU" sz="800" b="1" dirty="0"/>
              <a:t>Электр. правительство</a:t>
            </a:r>
            <a:r>
              <a:rPr lang="en-US" sz="800" b="1" dirty="0"/>
              <a:t> </a:t>
            </a:r>
          </a:p>
          <a:p>
            <a:pPr algn="r">
              <a:spcAft>
                <a:spcPts val="1200"/>
              </a:spcAft>
            </a:pPr>
            <a:r>
              <a:rPr lang="ru-RU" sz="800" b="1" dirty="0"/>
              <a:t>Борьба с бедность./ обеспечение равнодоступности</a:t>
            </a:r>
            <a:endParaRPr lang="en-US" sz="800" b="1" dirty="0"/>
          </a:p>
          <a:p>
            <a:pPr algn="r">
              <a:spcAft>
                <a:spcPts val="1200"/>
              </a:spcAft>
            </a:pPr>
            <a:r>
              <a:rPr lang="en-US" sz="800" b="1" dirty="0"/>
              <a:t> </a:t>
            </a:r>
            <a:r>
              <a:rPr lang="ru-RU" sz="800" b="1" dirty="0"/>
              <a:t>Инновации</a:t>
            </a:r>
            <a:r>
              <a:rPr lang="en-US" sz="800" b="1" dirty="0"/>
              <a:t> </a:t>
            </a:r>
          </a:p>
          <a:p>
            <a:pPr algn="r">
              <a:spcAft>
                <a:spcPts val="1200"/>
              </a:spcAft>
            </a:pPr>
            <a:r>
              <a:rPr lang="ru-RU" sz="800" b="1" dirty="0"/>
              <a:t>Изменение климата</a:t>
            </a:r>
          </a:p>
          <a:p>
            <a:pPr algn="r">
              <a:spcAft>
                <a:spcPts val="1200"/>
              </a:spcAft>
            </a:pPr>
            <a:r>
              <a:rPr lang="ru-RU" sz="800" b="1" dirty="0"/>
              <a:t>Доверие к государству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3197974"/>
            <a:ext cx="2590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000" dirty="0"/>
              <a:t>Системно включены во все бюджетные программы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5200" y="3220426"/>
            <a:ext cx="2590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000" dirty="0"/>
              <a:t>Только в бюджетных программах курирующего министерства/ведомства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3506" y="6045244"/>
            <a:ext cx="25908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000" dirty="0"/>
              <a:t>Системно включены во все бюджетные программы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9001" y="6099608"/>
            <a:ext cx="2475006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000" dirty="0"/>
              <a:t>Только в бюджетных программах курирующего министерства/ведомств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59194" y="6521899"/>
            <a:ext cx="259080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ru-RU" sz="1000" dirty="0"/>
              <a:t>Не отражены в бюджете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72200" y="3563786"/>
            <a:ext cx="25908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ru-RU" sz="1400" dirty="0">
                <a:solidFill>
                  <a:srgbClr val="002060"/>
                </a:solidFill>
              </a:rPr>
              <a:t>Страны ОЭСР</a:t>
            </a:r>
          </a:p>
        </p:txBody>
      </p:sp>
    </p:spTree>
    <p:extLst>
      <p:ext uri="{BB962C8B-B14F-4D97-AF65-F5344CB8AC3E}">
        <p14:creationId xmlns:p14="http://schemas.microsoft.com/office/powerpoint/2010/main" val="2044608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A74F-F7D0-1A4E-9D7F-585468E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/>
          <a:lstStyle/>
          <a:p>
            <a:r>
              <a:rPr lang="ru-RU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информации об эффективности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471D2-B504-3349-B56A-4740C5EB9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000" dirty="0"/>
              <a:t>ЧАСТЬ</a:t>
            </a:r>
            <a:r>
              <a:rPr lang="en-US" sz="3000" dirty="0"/>
              <a:t> III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43C6-9835-CB41-A24E-2979DC88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21D5-AC61-48EB-AF70-CE986F164A7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Рисунок 11" descr="pempal-logo.jpg">
            <a:extLst>
              <a:ext uri="{FF2B5EF4-FFF2-40B4-BE49-F238E27FC236}">
                <a16:creationId xmlns:a16="http://schemas.microsoft.com/office/drawing/2014/main" id="{A57CD51F-A085-2145-BB32-5DDF04FB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435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9460" y="664637"/>
            <a:ext cx="8763000" cy="5712234"/>
          </a:xfrm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Отмечается тенденция к более активному использованию информации об эффективности;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ОЭСР её несколько чаще активно используют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руководители программ, министры/высокопоставленные чиновники и особенно Парламент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обеих групп стран (ОЭСР и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не характерно сокращение масштабов её использования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Грузия, Казахстан, Болгария, Украина, Сербия и Беларусь сообщают, что этой информацией более часто стали пользоваться руководители;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РФ, Казахстан, Болгария, Украина, Сербия и Беларусь – министры и высокопоставленные чиновники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Армения, РФ, Казахстан и Болгария – Парламент;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БиГ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Украина, Армения, РФ, Казахстан и Болгария – общественность и СМИ.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800"/>
              </a:spcAft>
              <a:defRPr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GB" sz="20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3002" y="95250"/>
            <a:ext cx="90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Тенденции в использовании информации об эффективности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DAC949-E702-FD42-BF57-76498B21D921}"/>
              </a:ext>
            </a:extLst>
          </p:cNvPr>
          <p:cNvSpPr txBox="1"/>
          <p:nvPr/>
        </p:nvSpPr>
        <p:spPr>
          <a:xfrm>
            <a:off x="6781800" y="36576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C40B3-E0D6-A848-A8A0-448FF382758A}"/>
              </a:ext>
            </a:extLst>
          </p:cNvPr>
          <p:cNvSpPr txBox="1"/>
          <p:nvPr/>
        </p:nvSpPr>
        <p:spPr>
          <a:xfrm>
            <a:off x="7086600" y="4026932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A62379-7972-C947-A17E-F48D0CDBE329}"/>
              </a:ext>
            </a:extLst>
          </p:cNvPr>
          <p:cNvSpPr txBox="1"/>
          <p:nvPr/>
        </p:nvSpPr>
        <p:spPr>
          <a:xfrm>
            <a:off x="6925597" y="4375666"/>
            <a:ext cx="284819" cy="240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06470F4-2F89-6948-85F8-A85D7AC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8C870C5-53F8-D343-B297-49143DB21D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49680" y="3903470"/>
          <a:ext cx="4488344" cy="287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2D6D1DF-930F-DD4E-A799-FB2EAE102D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38024" y="3966905"/>
          <a:ext cx="4788856" cy="275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BDA367A-835E-CD40-924E-D4374F7307A3}"/>
              </a:ext>
            </a:extLst>
          </p:cNvPr>
          <p:cNvSpPr txBox="1"/>
          <p:nvPr/>
        </p:nvSpPr>
        <p:spPr>
          <a:xfrm>
            <a:off x="2092927" y="3662082"/>
            <a:ext cx="19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Страны </a:t>
            </a:r>
            <a:r>
              <a:rPr lang="en-US">
                <a:solidFill>
                  <a:srgbClr val="C00000"/>
                </a:solidFill>
              </a:rPr>
              <a:t>PEMPAL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C37D65-E24E-1647-85CA-781CF97F2DC8}"/>
              </a:ext>
            </a:extLst>
          </p:cNvPr>
          <p:cNvSpPr txBox="1"/>
          <p:nvPr/>
        </p:nvSpPr>
        <p:spPr>
          <a:xfrm>
            <a:off x="6889871" y="3597573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002060"/>
                </a:solidFill>
              </a:rPr>
              <a:t>Страны ОЭСР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34564" y="6400360"/>
            <a:ext cx="7583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Рост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96745" y="6410675"/>
            <a:ext cx="8296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Сокращение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00133" y="6410675"/>
            <a:ext cx="15327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Без существенных изменений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34026" y="6356353"/>
            <a:ext cx="758364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Рост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20922" y="6335384"/>
            <a:ext cx="8296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Сокращение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021825" y="6339875"/>
            <a:ext cx="15327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/>
              <a:t>Без существенных изменений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89208" y="5460333"/>
            <a:ext cx="1123443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… </a:t>
            </a:r>
            <a:r>
              <a:rPr lang="ru-RU" dirty="0"/>
              <a:t>руководителями программ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12509" y="5460333"/>
            <a:ext cx="108612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... </a:t>
            </a:r>
            <a:r>
              <a:rPr lang="ru-RU" sz="1200" dirty="0"/>
              <a:t>министрами и чиновниками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24833" y="5436844"/>
            <a:ext cx="1119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... </a:t>
            </a:r>
            <a:r>
              <a:rPr lang="ru-RU" sz="1200" dirty="0"/>
              <a:t>парламентом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137159" y="5460333"/>
            <a:ext cx="102763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 </a:t>
            </a:r>
            <a:r>
              <a:rPr lang="ru-RU" sz="1200" dirty="0"/>
              <a:t>общественностью и СМИ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643829" y="5605336"/>
            <a:ext cx="124604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… </a:t>
            </a:r>
            <a:r>
              <a:rPr lang="ru-RU" sz="1200" dirty="0"/>
              <a:t>руководителями программ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731239" y="5569363"/>
            <a:ext cx="110910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... </a:t>
            </a:r>
            <a:r>
              <a:rPr lang="ru-RU" sz="1200" dirty="0"/>
              <a:t>министрами и чиновниками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869302" y="5638207"/>
            <a:ext cx="102763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... </a:t>
            </a:r>
            <a:r>
              <a:rPr lang="ru-RU" sz="1200" dirty="0"/>
              <a:t>парламентом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788209" y="5620423"/>
            <a:ext cx="102763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/>
              <a:t>... </a:t>
            </a:r>
            <a:r>
              <a:rPr lang="ru-RU" sz="1200" dirty="0"/>
              <a:t>общественностью и СМИ</a:t>
            </a:r>
          </a:p>
        </p:txBody>
      </p:sp>
    </p:spTree>
    <p:extLst>
      <p:ext uri="{BB962C8B-B14F-4D97-AF65-F5344CB8AC3E}">
        <p14:creationId xmlns:p14="http://schemas.microsoft.com/office/powerpoint/2010/main" val="2768433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439119"/>
            <a:ext cx="4194189" cy="5712234"/>
          </a:xfrm>
        </p:spPr>
        <p:txBody>
          <a:bodyPr rtlCol="0">
            <a:normAutofit/>
          </a:bodyPr>
          <a:lstStyle/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как ОЭСР, так и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ходе переговоров о бюджете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чаще всего используют операционные данные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странах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заметно реже используют оценки, анализ расходов и сведения об эффективности, полученные из независимых источников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Тенденция к более частому использованию данных анализов расходов в странах ОЭСР; в меньшей степени характерно для стран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Calibri"/>
              </a:rPr>
              <a:t>Информация, которую используют для переговоров о бюджете и изменения управления бюджетом</a:t>
            </a:r>
            <a:r>
              <a:rPr lang="en-US" sz="3000" dirty="0">
                <a:solidFill>
                  <a:srgbClr val="002060"/>
                </a:solidFill>
                <a:latin typeface="Calibri"/>
              </a:rPr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B98AC-13E2-D74A-9508-BAADA525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ADF9DA9-7A99-C44F-881D-2E497AE599CB}"/>
              </a:ext>
            </a:extLst>
          </p:cNvPr>
          <p:cNvSpPr txBox="1">
            <a:spLocks/>
          </p:cNvSpPr>
          <p:nvPr/>
        </p:nvSpPr>
        <p:spPr bwMode="auto">
          <a:xfrm>
            <a:off x="5259402" y="1157421"/>
            <a:ext cx="4421188" cy="600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Сфера управления бюджетом, где удалось добиться наибольшего улучшения благодаря внедрению БОР в обеих группах стран (ОЭСР и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- 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ясное представление о целях программ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fontAlgn="auto">
              <a:spcAft>
                <a:spcPts val="80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Страны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сообщают о заметном улучшении правовой и финансовой дисциплины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 fontAlgn="auto">
              <a:spcAft>
                <a:spcPts val="80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DA7E5A-9348-D74F-A189-AD38843175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3124201"/>
            <a:ext cx="195990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7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5011" y="572883"/>
            <a:ext cx="8763000" cy="5712234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Подотчётность и прозрачность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главная мотивация и основные выгоды; однако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страны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ожидали большей отдачи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 прочих факторов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87744" y="-32020"/>
            <a:ext cx="94900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/>
              </a:rPr>
              <a:t>Соображения, способствовавшие внедрению БОР,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libri"/>
              </a:rPr>
              <a:t>и полученные результаты</a:t>
            </a:r>
            <a:endParaRPr lang="en-US" sz="20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9F7F1-F79D-7349-B78B-5D53E7EC7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D5EC81-76F0-7B4E-B80B-EAB8DD9FC949}"/>
              </a:ext>
            </a:extLst>
          </p:cNvPr>
          <p:cNvSpPr txBox="1"/>
          <p:nvPr/>
        </p:nvSpPr>
        <p:spPr>
          <a:xfrm>
            <a:off x="4293306" y="1177736"/>
            <a:ext cx="1991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>
                <a:solidFill>
                  <a:srgbClr val="C00000"/>
                </a:solidFill>
              </a:rPr>
              <a:t>Страны </a:t>
            </a:r>
            <a:r>
              <a:rPr lang="en-US">
                <a:solidFill>
                  <a:srgbClr val="C00000"/>
                </a:solidFill>
              </a:rPr>
              <a:t>PEMPAL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A27837-0A41-2F41-9F6D-8C6057BA42D0}"/>
              </a:ext>
            </a:extLst>
          </p:cNvPr>
          <p:cNvSpPr txBox="1"/>
          <p:nvPr/>
        </p:nvSpPr>
        <p:spPr>
          <a:xfrm>
            <a:off x="4713836" y="3886200"/>
            <a:ext cx="1991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Страны ОЭСР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FE5F5A-C1EF-6A4C-A349-4B8BB50445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30" b="2816"/>
          <a:stretch/>
        </p:blipFill>
        <p:spPr>
          <a:xfrm>
            <a:off x="1371600" y="4214138"/>
            <a:ext cx="7162800" cy="24152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7D8F74-AE1D-B643-AEA9-627B84457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2002" y="1458952"/>
            <a:ext cx="6902724" cy="24566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31007" y="1553044"/>
            <a:ext cx="27432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0"/>
              </a:spcAft>
            </a:pPr>
            <a:r>
              <a:rPr lang="ru-RU" sz="1000" dirty="0"/>
              <a:t>Прозрачность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Подотчётность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Понимание и вовлечённость Парламента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Надзор за результативностью расходов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Распределение и определение приоритетов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Формирование культуры эффективности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Достижение сквозных целей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21139" y="4257026"/>
            <a:ext cx="27432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1000"/>
              </a:spcAft>
            </a:pPr>
            <a:r>
              <a:rPr lang="ru-RU" sz="1000" dirty="0"/>
              <a:t>Прозрачность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Подотчётность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Понимание и вовлечённость Парламента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Надзор за результативностью расходов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Распределение и определение приоритетов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Формирование культуры эффективности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Достижение сквозных целей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14800" y="3699858"/>
            <a:ext cx="7076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000" dirty="0"/>
              <a:t>Обоснование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83363" y="3702500"/>
            <a:ext cx="1045771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000" dirty="0"/>
              <a:t>Действенность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7400" y="3579389"/>
            <a:ext cx="2214850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00" dirty="0"/>
              <a:t>1 = </a:t>
            </a:r>
            <a:r>
              <a:rPr lang="ru-RU" sz="1000" dirty="0"/>
              <a:t>Низкое </a:t>
            </a:r>
            <a:r>
              <a:rPr lang="en-US" sz="1000" dirty="0"/>
              <a:t>2 = </a:t>
            </a:r>
            <a:r>
              <a:rPr lang="ru-RU" sz="1000" dirty="0"/>
              <a:t>Среднее</a:t>
            </a:r>
            <a:r>
              <a:rPr lang="en-US" sz="1000" dirty="0"/>
              <a:t> 3 = </a:t>
            </a:r>
            <a:r>
              <a:rPr lang="ru-RU" sz="1000" dirty="0"/>
              <a:t>Высокое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8155" y="6408228"/>
            <a:ext cx="707661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000" dirty="0"/>
              <a:t>Обоснование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68892" y="6443140"/>
            <a:ext cx="1090209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000" dirty="0"/>
              <a:t>Действенность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59101" y="6311416"/>
            <a:ext cx="2253483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00" dirty="0"/>
              <a:t>1 = </a:t>
            </a:r>
            <a:r>
              <a:rPr lang="ru-RU" sz="1000" dirty="0"/>
              <a:t>Низкое</a:t>
            </a:r>
            <a:r>
              <a:rPr lang="en-US" sz="1000" dirty="0"/>
              <a:t> 2 = </a:t>
            </a:r>
            <a:r>
              <a:rPr lang="ru-RU" sz="1000" dirty="0"/>
              <a:t>Среднее</a:t>
            </a:r>
            <a:r>
              <a:rPr lang="en-US" sz="1000" dirty="0"/>
              <a:t> 3 = </a:t>
            </a:r>
            <a:r>
              <a:rPr lang="ru-RU" sz="1000" dirty="0"/>
              <a:t>Высокое</a:t>
            </a:r>
          </a:p>
        </p:txBody>
      </p:sp>
    </p:spTree>
    <p:extLst>
      <p:ext uri="{BB962C8B-B14F-4D97-AF65-F5344CB8AC3E}">
        <p14:creationId xmlns:p14="http://schemas.microsoft.com/office/powerpoint/2010/main" val="1368664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14400" y="13652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ПЛАН ВЫСТУПЛЕНИЯ</a:t>
            </a:r>
            <a:endParaRPr lang="en-US" sz="3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1143000" y="990599"/>
            <a:ext cx="8534400" cy="466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СОТРУДНИЧЕСТВО МЕЖДУ </a:t>
            </a:r>
            <a:r>
              <a:rPr lang="en-US" sz="26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26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ОЭСР</a:t>
            </a:r>
            <a:endParaRPr lang="en-US" sz="26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ХОД ОБСЛЕДОВАНИЯ</a:t>
            </a:r>
            <a:endParaRPr lang="en-US" sz="26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ru-RU" sz="26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РАЗДЕЛА ОБСЛЕДОВАНИЯ, КАСАЮЩЕГОСЯ БОР</a:t>
            </a:r>
            <a:endParaRPr lang="en-US" sz="26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spcBef>
                <a:spcPts val="400"/>
              </a:spcBef>
              <a:spcAft>
                <a:spcPts val="400"/>
              </a:spcAft>
              <a:buFont typeface="+mj-lt"/>
              <a:buAutoNum type="romanLcPeriod"/>
            </a:pPr>
            <a:r>
              <a:rPr lang="ru-RU" sz="22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Характеристики национальных структур показателей эффективности</a:t>
            </a:r>
            <a:endParaRPr lang="en-US" sz="22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spcBef>
                <a:spcPts val="400"/>
              </a:spcBef>
              <a:spcAft>
                <a:spcPts val="400"/>
              </a:spcAft>
              <a:buFont typeface="+mj-lt"/>
              <a:buAutoNum type="romanLcPeriod"/>
            </a:pPr>
            <a:r>
              <a:rPr lang="ru-RU" sz="22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Показатели эффективности</a:t>
            </a:r>
            <a:endParaRPr lang="en-US" sz="22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spcBef>
                <a:spcPts val="400"/>
              </a:spcBef>
              <a:spcAft>
                <a:spcPts val="400"/>
              </a:spcAft>
              <a:buFont typeface="+mj-lt"/>
              <a:buAutoNum type="romanLcPeriod"/>
            </a:pPr>
            <a:r>
              <a:rPr lang="ru-RU" sz="22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информации об эффективности</a:t>
            </a:r>
            <a:r>
              <a:rPr lang="en-US" sz="22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971550" lvl="1" indent="-514350" algn="l">
              <a:spcBef>
                <a:spcPts val="400"/>
              </a:spcBef>
              <a:spcAft>
                <a:spcPts val="400"/>
              </a:spcAft>
              <a:buFont typeface="+mj-lt"/>
              <a:buAutoNum type="romanLcPeriod"/>
            </a:pPr>
            <a:r>
              <a:rPr lang="ru-RU" sz="2200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Проблемы и трудности</a:t>
            </a:r>
            <a:endParaRPr lang="en-US" sz="22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 algn="l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u-RU" sz="2600" cap="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Планы в части подготовки отчёта РГПБ/БОР по результатам обследования</a:t>
            </a:r>
            <a:endParaRPr lang="en-US" sz="2600" cap="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 algn="l"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endParaRPr lang="en-US" sz="22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14400" lvl="1" indent="-457200" algn="l">
              <a:spcBef>
                <a:spcPts val="1200"/>
              </a:spcBef>
              <a:spcAft>
                <a:spcPts val="1200"/>
              </a:spcAft>
              <a:buFont typeface="+mj-lt"/>
              <a:buAutoNum type="romanLcPeriod"/>
            </a:pPr>
            <a:endParaRPr lang="en-US" sz="2200" cap="small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800"/>
              </a:spcBef>
              <a:spcAft>
                <a:spcPts val="1200"/>
              </a:spcAft>
            </a:pP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just">
              <a:spcBef>
                <a:spcPts val="800"/>
              </a:spcBef>
              <a:defRPr/>
            </a:pP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2EF9D-717E-4E4D-8D8E-72363543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30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763" y="1273823"/>
            <a:ext cx="4685862" cy="5447655"/>
          </a:xfrm>
        </p:spPr>
        <p:txBody>
          <a:bodyPr rtlCol="0">
            <a:normAutofit fontScale="92500" lnSpcReduction="20000"/>
          </a:bodyPr>
          <a:lstStyle/>
          <a:p>
            <a:pPr marL="342900" indent="-342900" algn="l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Последствия наступают не всегда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Говоря о разных видах последствий,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вероятными представляются действия руководства, чем последствия для бюджета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Несколько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чаще наступали негативные последствия для руководителей программ и обнародовалась информация о неудовлетворительных результатах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Менее половины стран дают оценку количественному вкладу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БОР в повышение качества государственных финансов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но при этом почти все отмечают выгоды, не имеющие количественного выражения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незначительное увеличение по сравнению с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2016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algn="l" fontAlgn="auto">
              <a:spcAft>
                <a:spcPts val="80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Calibri"/>
              </a:rPr>
              <a:t>Последствия невыполнения целевых показателей и</a:t>
            </a:r>
            <a:r>
              <a:rPr lang="en-US" sz="24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/>
              </a:rPr>
              <a:t>вклад БОР в повышение качества государственных финансов</a:t>
            </a:r>
            <a:endParaRPr lang="en-US" sz="24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B98AC-13E2-D74A-9508-BAADA525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ADF9DA9-7A99-C44F-881D-2E497AE599CB}"/>
              </a:ext>
            </a:extLst>
          </p:cNvPr>
          <p:cNvSpPr txBox="1">
            <a:spLocks/>
          </p:cNvSpPr>
          <p:nvPr/>
        </p:nvSpPr>
        <p:spPr bwMode="auto">
          <a:xfrm>
            <a:off x="5486400" y="1447800"/>
            <a:ext cx="4194189" cy="571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800"/>
              </a:spcAft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F5D2A8-4D08-7B44-8F57-0E8ACE97B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47" y="1085827"/>
            <a:ext cx="3435442" cy="28750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AFABA0-137F-4D42-9836-BF3DC495A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647" y="3963923"/>
            <a:ext cx="3546553" cy="28762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975258" y="3969262"/>
            <a:ext cx="36259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000" b="1" dirty="0"/>
              <a:t>Выгоды, не имеющие количественного выражения, число стран </a:t>
            </a:r>
            <a:r>
              <a:rPr lang="en-US" sz="1000" b="1" dirty="0"/>
              <a:t>PEMPAL</a:t>
            </a:r>
            <a:endParaRPr lang="ru-RU" sz="1000" b="1" dirty="0"/>
          </a:p>
        </p:txBody>
      </p:sp>
      <p:sp>
        <p:nvSpPr>
          <p:cNvPr id="11" name="Rectangle 10"/>
          <p:cNvSpPr/>
          <p:nvPr/>
        </p:nvSpPr>
        <p:spPr>
          <a:xfrm>
            <a:off x="5943537" y="1043029"/>
            <a:ext cx="362594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1000" b="1" dirty="0"/>
              <a:t>Выгоды, имеющие количественное выражение, число стран</a:t>
            </a:r>
            <a:r>
              <a:rPr lang="en-US" sz="1000" b="1" dirty="0"/>
              <a:t> PEMPAL </a:t>
            </a:r>
            <a:endParaRPr lang="ru-RU" sz="1000" b="1" dirty="0"/>
          </a:p>
        </p:txBody>
      </p:sp>
      <p:sp>
        <p:nvSpPr>
          <p:cNvPr id="12" name="Rectangle 11"/>
          <p:cNvSpPr/>
          <p:nvPr/>
        </p:nvSpPr>
        <p:spPr>
          <a:xfrm>
            <a:off x="6765102" y="2275006"/>
            <a:ext cx="762000" cy="369332"/>
          </a:xfrm>
          <a:prstGeom prst="rect">
            <a:avLst/>
          </a:prstGeom>
          <a:solidFill>
            <a:srgbClr val="CC7F5E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Не согласен</a:t>
            </a:r>
            <a:r>
              <a:rPr lang="en-US" sz="900" b="1" dirty="0">
                <a:solidFill>
                  <a:schemeClr val="bg1"/>
                </a:solidFill>
              </a:rPr>
              <a:t>, 2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42669" y="2988695"/>
            <a:ext cx="954158" cy="369332"/>
          </a:xfrm>
          <a:prstGeom prst="rect">
            <a:avLst/>
          </a:prstGeom>
          <a:solidFill>
            <a:srgbClr val="A5A5A5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Не определился</a:t>
            </a:r>
            <a:r>
              <a:rPr lang="en-US" sz="900" b="1" dirty="0">
                <a:solidFill>
                  <a:schemeClr val="bg1"/>
                </a:solidFill>
              </a:rPr>
              <a:t>, 4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19377" y="2613867"/>
            <a:ext cx="954158" cy="497572"/>
          </a:xfrm>
          <a:prstGeom prst="rect">
            <a:avLst/>
          </a:prstGeom>
          <a:solidFill>
            <a:srgbClr val="3F75B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Согласен, </a:t>
            </a:r>
          </a:p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84241" y="1606484"/>
            <a:ext cx="850160" cy="6360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Решительно согласен</a:t>
            </a:r>
            <a:r>
              <a:rPr lang="en-US" sz="900" b="1" dirty="0">
                <a:solidFill>
                  <a:schemeClr val="bg1"/>
                </a:solidFill>
              </a:rPr>
              <a:t>,</a:t>
            </a:r>
            <a:endParaRPr lang="ru-RU" sz="900" b="1" dirty="0">
              <a:solidFill>
                <a:schemeClr val="bg1"/>
              </a:solidFill>
            </a:endParaRPr>
          </a:p>
          <a:p>
            <a:pPr algn="ctr">
              <a:spcAft>
                <a:spcPts val="1000"/>
              </a:spcAft>
            </a:pPr>
            <a:r>
              <a:rPr lang="en-US" sz="900" b="1" dirty="0">
                <a:solidFill>
                  <a:schemeClr val="bg1"/>
                </a:solidFill>
              </a:rPr>
              <a:t> 1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2376" y="1612697"/>
            <a:ext cx="85016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Решительно не согласен</a:t>
            </a:r>
            <a:r>
              <a:rPr lang="en-US" sz="900" b="1" dirty="0">
                <a:solidFill>
                  <a:schemeClr val="bg1"/>
                </a:solidFill>
              </a:rPr>
              <a:t>, 1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2375" y="4814645"/>
            <a:ext cx="775854" cy="4154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Не определился, </a:t>
            </a:r>
            <a:r>
              <a:rPr lang="en-US" sz="900" b="1" dirty="0">
                <a:solidFill>
                  <a:schemeClr val="bg1"/>
                </a:solidFill>
              </a:rPr>
              <a:t> 2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84441" y="5918604"/>
            <a:ext cx="954158" cy="497572"/>
          </a:xfrm>
          <a:prstGeom prst="rect">
            <a:avLst/>
          </a:prstGeom>
          <a:solidFill>
            <a:srgbClr val="3F75B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Согласен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  <a:r>
              <a:rPr lang="ru-RU" sz="900" b="1" dirty="0">
                <a:solidFill>
                  <a:schemeClr val="bg1"/>
                </a:solidFill>
              </a:rPr>
              <a:t>,</a:t>
            </a:r>
          </a:p>
          <a:p>
            <a:pPr algn="ctr">
              <a:spcAft>
                <a:spcPts val="1000"/>
              </a:spcAft>
            </a:pPr>
            <a:r>
              <a:rPr lang="en-US" sz="900" b="1" dirty="0">
                <a:solidFill>
                  <a:schemeClr val="bg1"/>
                </a:solidFill>
              </a:rPr>
              <a:t>10</a:t>
            </a:r>
            <a:endParaRPr lang="ru-RU" sz="900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62084" y="4526080"/>
            <a:ext cx="848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ru-RU" sz="900" b="1" dirty="0">
                <a:solidFill>
                  <a:schemeClr val="bg1"/>
                </a:solidFill>
              </a:rPr>
              <a:t>Решительно согласен</a:t>
            </a:r>
            <a:r>
              <a:rPr lang="en-US" sz="900" b="1" dirty="0">
                <a:solidFill>
                  <a:schemeClr val="bg1"/>
                </a:solidFill>
              </a:rPr>
              <a:t>, 1</a:t>
            </a:r>
            <a:endParaRPr lang="ru-RU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473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A74F-F7D0-1A4E-9D7F-585468E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/>
          <a:lstStyle/>
          <a:p>
            <a:r>
              <a:rPr lang="ru-RU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БОР: проблемы и трудности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471D2-B504-3349-B56A-4740C5EB9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000" dirty="0"/>
              <a:t>ЧАСТЬ</a:t>
            </a:r>
            <a:r>
              <a:rPr lang="en-US" sz="3000" dirty="0"/>
              <a:t> 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43C6-9835-CB41-A24E-2979DC88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21D5-AC61-48EB-AF70-CE986F164A7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" name="Рисунок 11" descr="pempal-logo.jpg">
            <a:extLst>
              <a:ext uri="{FF2B5EF4-FFF2-40B4-BE49-F238E27FC236}">
                <a16:creationId xmlns:a16="http://schemas.microsoft.com/office/drawing/2014/main" id="{A57CD51F-A085-2145-BB32-5DDF04FB21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387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788089"/>
            <a:ext cx="8763000" cy="5712234"/>
          </a:xfrm>
        </p:spPr>
        <p:txBody>
          <a:bodyPr rtlCol="0">
            <a:normAutofit/>
          </a:bodyPr>
          <a:lstStyle/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целом страны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воспринимают масштаб проблем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(особенно присутствующих на начальных этапах внедрения БОР)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как более значительный </a:t>
            </a: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сравнению с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2016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годом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страны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EMPAL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лучше представляют себе сложности, связанные с руководством/заинтересованностью и формулированием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(целевых) показателей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5912" y="70879"/>
            <a:ext cx="960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>
                <a:solidFill>
                  <a:srgbClr val="002060"/>
                </a:solidFill>
                <a:latin typeface="Calibri"/>
              </a:rPr>
              <a:t>Внедрение БОР: Основные трудности</a:t>
            </a:r>
            <a:endParaRPr lang="en-US" sz="36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74F0A9-5F96-0641-AA07-B6E754DD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CE5F8E-E482-F546-93CD-1A268262E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195" y="2069969"/>
            <a:ext cx="6897609" cy="478803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2111665"/>
            <a:ext cx="3976241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800"/>
              </a:spcAft>
            </a:pPr>
            <a:r>
              <a:rPr lang="ru-RU" sz="1000" dirty="0"/>
              <a:t>Отсутствие «культуры эффективности»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Отсутствие руководства/заинтересованности</a:t>
            </a:r>
            <a:r>
              <a:rPr lang="en-US" sz="1000" dirty="0"/>
              <a:t> </a:t>
            </a:r>
          </a:p>
          <a:p>
            <a:pPr algn="r">
              <a:spcAft>
                <a:spcPts val="800"/>
              </a:spcAft>
            </a:pPr>
            <a:r>
              <a:rPr lang="ru-RU" sz="1000" dirty="0"/>
              <a:t>Неудовлетворительно сформулированы (целевые) показатели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Отсутствие достаточных и своевременных данных</a:t>
            </a:r>
            <a:r>
              <a:rPr lang="en-US" sz="1000" dirty="0"/>
              <a:t> </a:t>
            </a:r>
          </a:p>
          <a:p>
            <a:pPr algn="r">
              <a:spcAft>
                <a:spcPts val="800"/>
              </a:spcAft>
            </a:pPr>
            <a:r>
              <a:rPr lang="ru-RU" sz="1000" dirty="0"/>
              <a:t>Нехватка ресурсов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Неясное влияние на решения о распределении бюджета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en-US" sz="1000" dirty="0"/>
              <a:t> </a:t>
            </a:r>
            <a:r>
              <a:rPr lang="ru-RU" sz="1000" dirty="0"/>
              <a:t>Проблемы с координацией</a:t>
            </a:r>
            <a:r>
              <a:rPr lang="en-US" sz="1000" dirty="0"/>
              <a:t> </a:t>
            </a:r>
          </a:p>
          <a:p>
            <a:pPr algn="r">
              <a:spcAft>
                <a:spcPts val="600"/>
              </a:spcAft>
            </a:pPr>
            <a:r>
              <a:rPr lang="ru-RU" sz="1000" dirty="0"/>
              <a:t>Перегруженность  информацией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Отсутствие внимания эффективности после принятия бюджета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en-US" sz="1000" dirty="0"/>
              <a:t> </a:t>
            </a:r>
            <a:r>
              <a:rPr lang="ru-RU" sz="1000" dirty="0"/>
              <a:t>Отсутствие адекватных средств ИКТ</a:t>
            </a:r>
            <a:r>
              <a:rPr lang="en-US" sz="1000" dirty="0"/>
              <a:t> 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Дефицит навыков/недостаточная подготовка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Игровое поведение</a:t>
            </a:r>
            <a:endParaRPr lang="en-US" sz="1000" dirty="0"/>
          </a:p>
          <a:p>
            <a:pPr algn="r">
              <a:spcAft>
                <a:spcPts val="1000"/>
              </a:spcAft>
            </a:pPr>
            <a:r>
              <a:rPr lang="ru-RU" sz="1000" dirty="0"/>
              <a:t>Процедуры БОР слишком</a:t>
            </a:r>
            <a:r>
              <a:rPr lang="en-US" sz="1000" dirty="0"/>
              <a:t>...</a:t>
            </a:r>
          </a:p>
          <a:p>
            <a:pPr algn="r">
              <a:spcAft>
                <a:spcPts val="1000"/>
              </a:spcAft>
            </a:pPr>
            <a:r>
              <a:rPr lang="ru-RU" sz="1000" dirty="0"/>
              <a:t>Недостаточная методологическая поддержка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9143" y="6118981"/>
            <a:ext cx="453565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</a:pPr>
            <a:r>
              <a:rPr lang="en-US" sz="1000" dirty="0"/>
              <a:t>N/A = 0 </a:t>
            </a:r>
            <a:r>
              <a:rPr lang="ru-RU" sz="1000" dirty="0"/>
              <a:t>Низкое</a:t>
            </a:r>
            <a:r>
              <a:rPr lang="en-US" sz="1000" dirty="0"/>
              <a:t>= 1 </a:t>
            </a:r>
            <a:r>
              <a:rPr lang="ru-RU" sz="1000" dirty="0"/>
              <a:t>Низкое-среднее</a:t>
            </a:r>
            <a:r>
              <a:rPr lang="en-US" sz="1000" dirty="0"/>
              <a:t> = 2 </a:t>
            </a:r>
            <a:r>
              <a:rPr lang="ru-RU" sz="1000" dirty="0"/>
              <a:t>Среднее</a:t>
            </a:r>
            <a:r>
              <a:rPr lang="en-US" sz="1000" dirty="0"/>
              <a:t> = 3 </a:t>
            </a:r>
            <a:r>
              <a:rPr lang="ru-RU" sz="1000" dirty="0"/>
              <a:t>Среднее-высокое</a:t>
            </a:r>
            <a:r>
              <a:rPr lang="en-US" sz="1000" dirty="0"/>
              <a:t> = 4 </a:t>
            </a:r>
            <a:r>
              <a:rPr lang="ru-RU" sz="1000" dirty="0"/>
              <a:t>Высокое</a:t>
            </a:r>
            <a:r>
              <a:rPr lang="en-US" sz="1000" dirty="0"/>
              <a:t> = 5</a:t>
            </a:r>
            <a:endParaRPr lang="ru-RU" sz="1000" dirty="0"/>
          </a:p>
        </p:txBody>
      </p:sp>
      <p:sp>
        <p:nvSpPr>
          <p:cNvPr id="10" name="Rectangle 9"/>
          <p:cNvSpPr/>
          <p:nvPr/>
        </p:nvSpPr>
        <p:spPr>
          <a:xfrm>
            <a:off x="5216511" y="6611779"/>
            <a:ext cx="649457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1000" dirty="0">
                <a:solidFill>
                  <a:srgbClr val="C00000"/>
                </a:solidFill>
              </a:rPr>
              <a:t>PEMPAL</a:t>
            </a:r>
            <a:endParaRPr lang="ru-RU" sz="10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45687" y="6612690"/>
            <a:ext cx="649457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ru-RU" sz="1000" dirty="0">
                <a:solidFill>
                  <a:srgbClr val="04225C"/>
                </a:solidFill>
              </a:rPr>
              <a:t>ОЭСР</a:t>
            </a:r>
          </a:p>
        </p:txBody>
      </p:sp>
    </p:spTree>
    <p:extLst>
      <p:ext uri="{BB962C8B-B14F-4D97-AF65-F5344CB8AC3E}">
        <p14:creationId xmlns:p14="http://schemas.microsoft.com/office/powerpoint/2010/main" val="875485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50" y="4267200"/>
            <a:ext cx="2113280" cy="19812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3150" y="1295400"/>
            <a:ext cx="8337550" cy="5410200"/>
          </a:xfrm>
        </p:spPr>
        <p:txBody>
          <a:bodyPr rtlCol="0">
            <a:noAutofit/>
          </a:bodyPr>
          <a:lstStyle/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3600" dirty="0">
                <a:solidFill>
                  <a:srgbClr val="000000"/>
                </a:solidFill>
              </a:rPr>
              <a:t>Спасибо за внимание</a:t>
            </a:r>
            <a:r>
              <a:rPr lang="en-US" sz="3600" dirty="0">
                <a:solidFill>
                  <a:srgbClr val="000000"/>
                </a:solidFill>
              </a:rPr>
              <a:t>!</a:t>
            </a:r>
          </a:p>
          <a:p>
            <a:pPr fontAlgn="auto">
              <a:spcAft>
                <a:spcPts val="0"/>
              </a:spcAft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Для более подробного ознакомления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>
                <a:solidFill>
                  <a:srgbClr val="000000"/>
                </a:solidFill>
              </a:rPr>
              <a:t>с информацией о</a:t>
            </a:r>
            <a:r>
              <a:rPr lang="en-US" sz="2000" dirty="0">
                <a:solidFill>
                  <a:srgbClr val="000000"/>
                </a:solidFill>
              </a:rPr>
              <a:t> PEMPAL</a:t>
            </a:r>
            <a:r>
              <a:rPr lang="ru-RU" sz="2000" dirty="0">
                <a:solidFill>
                  <a:srgbClr val="000000"/>
                </a:solidFill>
              </a:rPr>
              <a:t> см. отчёт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hlinkClick r:id="rId4"/>
              </a:rPr>
              <a:t>PEMPAL IN 2012-2017</a:t>
            </a:r>
            <a:endParaRPr lang="en-US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bs-Latn-BA" sz="3600" dirty="0">
              <a:solidFill>
                <a:srgbClr val="000000"/>
              </a:solidFill>
            </a:endParaRPr>
          </a:p>
        </p:txBody>
      </p:sp>
      <p:pic>
        <p:nvPicPr>
          <p:cNvPr id="74755" name="Рисунок 11" descr="pempal-log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Рисунок 15" descr="pempal-logo-top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84550" y="381000"/>
            <a:ext cx="38798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540FA-E2E6-AC4B-A9E5-11021477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24499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Сотрудничество между 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PEMPAL</a:t>
            </a:r>
            <a:r>
              <a:rPr lang="ru-RU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и ОЭСР</a:t>
            </a:r>
            <a:r>
              <a:rPr lang="en-US" sz="36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914400" y="891325"/>
            <a:ext cx="8839200" cy="50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Долгосрочные, ценные связи, которые реализуются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главным образом посредством участия представителей БС в заседаниях </a:t>
            </a:r>
            <a:r>
              <a:rPr lang="ru-RU" sz="1800" b="1" dirty="0">
                <a:solidFill>
                  <a:schemeClr val="tx1"/>
                </a:solidFill>
              </a:rPr>
              <a:t>старших должностных лиц ОЭСР</a:t>
            </a:r>
            <a:r>
              <a:rPr lang="en-GB" sz="1800" b="1" dirty="0">
                <a:solidFill>
                  <a:schemeClr val="tx1"/>
                </a:solidFill>
              </a:rPr>
              <a:t>,</a:t>
            </a:r>
            <a:r>
              <a:rPr lang="ru-RU" sz="1800" b="1" dirty="0">
                <a:solidFill>
                  <a:schemeClr val="tx1"/>
                </a:solidFill>
              </a:rPr>
              <a:t> ответственных за бюджет в странах Центральной, Восточной и Юго-Восточной Европы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(CESEE)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Кроме того,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важным содержательным источником для работы РГПБ/БОР служит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деятельность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Сети ОЭСР по вопросам эффективности и результатов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РГПБ/БОР было организовано участие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 Обследовании ОЭСР БОР в 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2</a:t>
            </a: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018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гг.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spcBef>
                <a:spcPts val="800"/>
              </a:spcBef>
              <a:buFont typeface="Arial"/>
              <a:buChar char="•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в Обследовании способствовало достижению целей РГ посредством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данных о состоянии реформ в области программно-целевого бюджетирования и БОР в странах-участницах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странам-участницам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возможности сравнить свой прогресс с опытом стран ОЭСР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предоставления информации о последних тенденциях и передовой практике. 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Содержащиеся здесь данные по странам ОЭСР основаны на презентации ОЭСР, которая была представлена на  заседании Сети ОЭСР по вопросам эффективности и результатов в ноябре 2018 года.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lvl="1" algn="just">
              <a:spcBef>
                <a:spcPts val="800"/>
              </a:spcBef>
            </a:pP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20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82EF9D-717E-4E4D-8D8E-72363543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7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609600"/>
            <a:ext cx="8763000" cy="60198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131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Ход обследования в странах-участницах</a:t>
            </a:r>
            <a:r>
              <a:rPr lang="en-US" sz="28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PEMPAL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914400" y="838200"/>
            <a:ext cx="8763000" cy="571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800"/>
              </a:spcBef>
              <a:buFont typeface="Arial"/>
              <a:buChar char="•"/>
              <a:defRPr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Опросник был разослан во все страны (21), представленные в БС,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однако некоторые из них посчитали, что их системы БОР недостаточно развиты, и это не позволит им ответить на предлагаемые вопросы.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 algn="l">
              <a:spcBef>
                <a:spcPts val="800"/>
              </a:spcBef>
              <a:buFont typeface="Arial"/>
              <a:buChar char="•"/>
              <a:defRPr/>
            </a:pP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Обследование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ОЭСР БОР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года </a:t>
            </a: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проводилось в августе-октябре 2018 года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после того, как опросник и глоссарий были переведены на два других рабочих языка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 проверено качество перевода.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800"/>
              </a:spcBef>
              <a:buFont typeface="Arial"/>
              <a:buChar char="•"/>
              <a:defRPr/>
            </a:pP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Опросник включал в себя три раздела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i)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БОР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(26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вопросов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ii)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Оценка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(9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вопросов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iii)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Анализ расходов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(9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вопросов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800"/>
              </a:spcBef>
              <a:buFont typeface="Arial"/>
              <a:buChar char="•"/>
              <a:defRPr/>
            </a:pP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Здесь мы покажем результаты, полученные по первому разделу;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результаты по разделу «Анализ расходов» дополнены итогами опроса, который предшествовал заседанию 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и будут представлены на следующей сессии.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800"/>
              </a:spcBef>
              <a:buFont typeface="Arial"/>
              <a:buChar char="•"/>
              <a:defRPr/>
            </a:pP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Опросник </a:t>
            </a:r>
            <a:r>
              <a:rPr lang="en-US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</a:t>
            </a:r>
            <a:r>
              <a:rPr lang="ru-RU" sz="1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года был доработан с учётом «Передовой практики ОЭСР в области бюджетного планирования»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предварительная редакция которой была представлена на предыдущем пленарном заседании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Окончательный документ, полученный в этом месяце от ОЭСР, включён в пакет материалов к текущему заседанию, и будет переведён на русский и боснийский/хорватский/сербский языки в течение ближайших месяцев.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800"/>
              </a:spcBef>
              <a:buFont typeface="Arial"/>
              <a:buChar char="•"/>
              <a:defRPr/>
            </a:pP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spcBef>
                <a:spcPts val="800"/>
              </a:spcBef>
            </a:pP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4A8EF-4F02-AC47-BAED-11FDFEA1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96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"/>
            <a:ext cx="8763000" cy="61722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19200" y="1318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Ход обследования в странах-участницах</a:t>
            </a:r>
            <a:r>
              <a:rPr lang="en-US" sz="2400" dirty="0">
                <a:solidFill>
                  <a:srgbClr val="002060"/>
                </a:solidFill>
              </a:rPr>
              <a:t> PEMPAL</a:t>
            </a:r>
          </a:p>
        </p:txBody>
      </p:sp>
      <p:pic>
        <p:nvPicPr>
          <p:cNvPr id="1026" name="Picture 2" descr="Rezultat slika za cau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40" y="3352800"/>
            <a:ext cx="2334247" cy="243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914400" y="778131"/>
            <a:ext cx="6477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800"/>
              </a:spcBef>
              <a:buFont typeface="Arial"/>
              <a:buChar char="•"/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вопросы ответили представители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14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стран-участниц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800100" lvl="1" indent="-342900" algn="l">
              <a:spcBef>
                <a:spcPts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рмения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Беларусь, Босния и Герцеговина, Болгария, Хорватия, Грузия, Казахстан, Косово, Кыргызская Республика, Молдова, Россия, Сербия, Украина и Узбекистан.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 algn="l"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 же страны участвовали в Обследовании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года (за исключением Казахстана); таким образом,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впервые появилась возможность отразить динамику тенденций в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стран ОЭСР это обследование проводится уже в пятый раз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>
              <a:spcBef>
                <a:spcPts val="0"/>
              </a:spcBef>
              <a:defRPr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spcBef>
                <a:spcPts val="800"/>
              </a:spcBef>
              <a:buFont typeface="Arial"/>
              <a:buChar char="•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основе результатов Обследования –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самооценка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стран-участниц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какой-либо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очистки/проверки данных не проводилось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ответах ряда стран, касавшихся оценки и анализа расходов, по-прежнему наблюдались несоответствия и терминологические расхождения.</a:t>
            </a:r>
            <a:endParaRPr lang="ru-RU" sz="1300" dirty="0">
              <a:solidFill>
                <a:schemeClr val="tx1"/>
              </a:solidFill>
              <a:latin typeface="Lucida Grande CY"/>
              <a:cs typeface="Lucida Grande CY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4A8EF-4F02-AC47-BAED-11FDFEA1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46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EA74F-F7D0-1A4E-9D7F-585468E5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/>
          <a:lstStyle/>
          <a:p>
            <a:r>
              <a:rPr lang="ru-RU" cap="small" dirty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Характеристики национальной структуры показателей эффективности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471D2-B504-3349-B56A-4740C5EB94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000" dirty="0"/>
              <a:t>ЧАСТЬ</a:t>
            </a:r>
            <a:r>
              <a:rPr lang="en-US" sz="3000" dirty="0"/>
              <a:t> 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43C6-9835-CB41-A24E-2979DC881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C421D5-AC61-48EB-AF70-CE986F164A7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Рисунок 11" descr="pempal-logo.jpg">
            <a:extLst>
              <a:ext uri="{FF2B5EF4-FFF2-40B4-BE49-F238E27FC236}">
                <a16:creationId xmlns:a16="http://schemas.microsoft.com/office/drawing/2014/main" id="{A57CD51F-A085-2145-BB32-5DDF04FB21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82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096" y="875091"/>
            <a:ext cx="8763000" cy="5712234"/>
          </a:xfrm>
        </p:spPr>
        <p:txBody>
          <a:bodyPr rtlCol="0">
            <a:norm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Обязательны для всех п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рактически во всех странах-участницах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PEMPAL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Из 14 стран, участвовавших в Обследовании, представители Узбекистана отметили, что национальная структура показателей эффективности отсутствует; представители Беларуси сообщили, что такая структура не является обязательной.</a:t>
            </a:r>
            <a:endParaRPr lang="en-US" sz="1800" dirty="0">
              <a:solidFill>
                <a:schemeClr val="tx1"/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Представители Косово отметили, что начиная с 2016 года осуществляется переход от факультативной к обязательной структуре.</a:t>
            </a:r>
            <a:endParaRPr lang="en-US" sz="1800" dirty="0">
              <a:solidFill>
                <a:schemeClr val="tx1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GB" sz="1800" dirty="0">
              <a:solidFill>
                <a:prstClr val="black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8896" y="8185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Calibri"/>
              </a:rPr>
              <a:t>Структура показателей эффективности</a:t>
            </a:r>
            <a:endParaRPr lang="en-US" sz="3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30089E-C034-D44A-BCBC-56417608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53904" y="1447800"/>
          <a:ext cx="8425383" cy="5312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/>
          <p:cNvSpPr/>
          <p:nvPr/>
        </p:nvSpPr>
        <p:spPr>
          <a:xfrm>
            <a:off x="1053902" y="3121223"/>
            <a:ext cx="165891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</a:rPr>
              <a:t>Страны </a:t>
            </a:r>
            <a:r>
              <a:rPr lang="en-US" sz="1400" b="1" dirty="0">
                <a:solidFill>
                  <a:srgbClr val="595959"/>
                </a:solidFill>
              </a:rPr>
              <a:t>PEMPAL</a:t>
            </a:r>
            <a:endParaRPr lang="ru-RU" sz="1400" b="1" dirty="0">
              <a:solidFill>
                <a:srgbClr val="59595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0212" y="4343400"/>
            <a:ext cx="155260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595959"/>
                </a:solidFill>
              </a:rPr>
              <a:t>Страны ОЭСР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0" y="5257800"/>
            <a:ext cx="5210904" cy="13926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300" b="1" dirty="0">
                <a:solidFill>
                  <a:srgbClr val="595959"/>
                </a:solidFill>
              </a:rPr>
              <a:t>Обязательна для отраслевых министерств и ведомств</a:t>
            </a:r>
            <a:r>
              <a:rPr lang="en-US" sz="1300" b="1" dirty="0">
                <a:solidFill>
                  <a:srgbClr val="595959"/>
                </a:solidFill>
              </a:rPr>
              <a:t> </a:t>
            </a:r>
            <a:endParaRPr lang="ru-RU" sz="1300" b="1" dirty="0">
              <a:solidFill>
                <a:srgbClr val="595959"/>
              </a:solidFill>
            </a:endParaRPr>
          </a:p>
          <a:p>
            <a:pPr>
              <a:spcBef>
                <a:spcPts val="300"/>
              </a:spcBef>
              <a:spcAft>
                <a:spcPts val="1000"/>
              </a:spcAft>
            </a:pPr>
            <a:r>
              <a:rPr lang="ru-RU" sz="1300" b="1" dirty="0">
                <a:solidFill>
                  <a:srgbClr val="595959"/>
                </a:solidFill>
              </a:rPr>
              <a:t>Обязательна только для отраслевых министерств</a:t>
            </a:r>
          </a:p>
          <a:p>
            <a:pPr>
              <a:spcBef>
                <a:spcPts val="300"/>
              </a:spcBef>
              <a:spcAft>
                <a:spcPts val="1000"/>
              </a:spcAft>
            </a:pPr>
            <a:r>
              <a:rPr lang="ru-RU" sz="1300" b="1" dirty="0">
                <a:solidFill>
                  <a:srgbClr val="595959"/>
                </a:solidFill>
              </a:rPr>
              <a:t>Факультативна (для отраслевых министерств и ведомств)</a:t>
            </a:r>
            <a:r>
              <a:rPr lang="en-US" sz="1300" b="1" dirty="0">
                <a:solidFill>
                  <a:srgbClr val="595959"/>
                </a:solidFill>
              </a:rPr>
              <a:t> </a:t>
            </a:r>
            <a:endParaRPr lang="ru-RU" sz="1300" b="1" dirty="0">
              <a:solidFill>
                <a:srgbClr val="595959"/>
              </a:solidFill>
            </a:endParaRPr>
          </a:p>
          <a:p>
            <a:pPr>
              <a:spcBef>
                <a:spcPts val="300"/>
              </a:spcBef>
              <a:spcAft>
                <a:spcPts val="1000"/>
              </a:spcAft>
            </a:pPr>
            <a:r>
              <a:rPr lang="ru-RU" sz="1300" b="1" dirty="0">
                <a:solidFill>
                  <a:srgbClr val="595959"/>
                </a:solidFill>
              </a:rPr>
              <a:t>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657503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7144" y="999673"/>
            <a:ext cx="8387856" cy="5712234"/>
          </a:xfrm>
        </p:spPr>
        <p:txBody>
          <a:bodyPr rtlCol="0">
            <a:normAutofit fontScale="92500"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Более широкий и единообразный охват в странах-участницах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чем в странах ОЭСР по сравнению с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2016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г.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сейчас в </a:t>
            </a:r>
            <a:r>
              <a:rPr lang="en-US" sz="2600" dirty="0">
                <a:solidFill>
                  <a:schemeClr val="tx1"/>
                </a:solidFill>
              </a:rPr>
              <a:t>68%</a:t>
            </a:r>
            <a:r>
              <a:rPr lang="ru-RU" sz="2600" dirty="0">
                <a:solidFill>
                  <a:schemeClr val="tx1"/>
                </a:solidFill>
              </a:rPr>
              <a:t> стран обязательны для отраслевых министерств и ведомств в сравнении с </a:t>
            </a:r>
            <a:r>
              <a:rPr lang="en-US" sz="2600" dirty="0">
                <a:solidFill>
                  <a:schemeClr val="tx1"/>
                </a:solidFill>
              </a:rPr>
              <a:t>51% </a:t>
            </a:r>
            <a:r>
              <a:rPr lang="ru-RU" sz="2600" dirty="0">
                <a:solidFill>
                  <a:schemeClr val="tx1"/>
                </a:solidFill>
              </a:rPr>
              <a:t>в</a:t>
            </a:r>
            <a:r>
              <a:rPr lang="en-US" sz="2600" dirty="0">
                <a:solidFill>
                  <a:schemeClr val="tx1"/>
                </a:solidFill>
              </a:rPr>
              <a:t> 2016</a:t>
            </a:r>
            <a:r>
              <a:rPr lang="ru-RU" sz="2600" dirty="0">
                <a:solidFill>
                  <a:schemeClr val="tx1"/>
                </a:solidFill>
              </a:rPr>
              <a:t> г.</a:t>
            </a:r>
            <a:r>
              <a:rPr lang="en-US" sz="2600" dirty="0">
                <a:solidFill>
                  <a:schemeClr val="tx1"/>
                </a:solidFill>
              </a:rPr>
              <a:t>)</a:t>
            </a:r>
            <a:r>
              <a:rPr lang="ru-RU" sz="2600" dirty="0"/>
              <a:t>.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Тенденция к росту единообразия и охвата в странах ОЭСР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(33 </a:t>
            </a: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ответили на вопросы Обследования ОЭСР в 2018 г.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Число стран ОЭСР, где такая структура обязательна для отраслевых министерств и ведомств, выросло с 17 в 2011 году до 18 в 2016, и 23 – в 2018 году. 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/>
            </a:pPr>
            <a:r>
              <a:rPr lang="ru-RU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Примерами стран ОЭСР, где недавно внедрены обязательные структуры, служат Бельгия и Венгрия.</a:t>
            </a:r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endParaRPr lang="en-GB" sz="1800" dirty="0">
              <a:solidFill>
                <a:prstClr val="black"/>
              </a:solidFill>
            </a:endParaRPr>
          </a:p>
          <a:p>
            <a:pPr marL="285750" indent="-285750" algn="just" fontAlgn="auto">
              <a:spcAft>
                <a:spcPts val="0"/>
              </a:spcAft>
              <a:buFont typeface="Arial" charset="0"/>
              <a:buChar char="•"/>
              <a:defRPr/>
            </a:pPr>
            <a:endParaRPr lang="en-GB" sz="1800" dirty="0">
              <a:solidFill>
                <a:prstClr val="black"/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8896" y="11736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Calibri"/>
              </a:rPr>
              <a:t>Структуры ПБ/БОР</a:t>
            </a:r>
            <a:endParaRPr lang="en-US" sz="3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30089E-C034-D44A-BCBC-564176082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70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11" descr="pempal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3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8896" y="11736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>
                <a:solidFill>
                  <a:srgbClr val="002060"/>
                </a:solidFill>
                <a:latin typeface="Calibri"/>
              </a:rPr>
              <a:t>Нормативно-правовая база БОР</a:t>
            </a:r>
            <a:endParaRPr lang="en-US" sz="32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756B2A5-CCE3-CA4C-9E5F-9AD0300384D3}"/>
              </a:ext>
            </a:extLst>
          </p:cNvPr>
          <p:cNvSpPr txBox="1">
            <a:spLocks/>
          </p:cNvSpPr>
          <p:nvPr/>
        </p:nvSpPr>
        <p:spPr bwMode="auto">
          <a:xfrm>
            <a:off x="843873" y="774050"/>
            <a:ext cx="8839200" cy="5450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законе о бюджете – почти во всех с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транах-участницах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  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2/3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стран ОЭСР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; исключения – Беларусь (указ Президента) и Косово. 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Также в нормативных документах, которыми регламентируется подготовка бюджета – в большинстве стран-участниц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2/3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стран - одновременно в законе о бюджете и в инструкциях).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Отдельного закона нет 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ни в одной стране-участнице 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PEMPAL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/>
                </a:solidFill>
              </a:rPr>
              <a:t>Из</a:t>
            </a:r>
            <a:r>
              <a:rPr lang="en-US" sz="1800" dirty="0">
                <a:solidFill>
                  <a:schemeClr val="tx1"/>
                </a:solidFill>
              </a:rPr>
              <a:t> 31</a:t>
            </a:r>
            <a:r>
              <a:rPr lang="ru-RU" sz="1800" dirty="0">
                <a:solidFill>
                  <a:schemeClr val="tx1"/>
                </a:solidFill>
              </a:rPr>
              <a:t> страны ОЭСР в</a:t>
            </a:r>
            <a:r>
              <a:rPr lang="en-US" sz="1800" dirty="0">
                <a:solidFill>
                  <a:schemeClr val="tx1"/>
                </a:solidFill>
              </a:rPr>
              <a:t> 20</a:t>
            </a:r>
            <a:r>
              <a:rPr lang="ru-RU" sz="1800" dirty="0">
                <a:solidFill>
                  <a:schemeClr val="tx1"/>
                </a:solidFill>
              </a:rPr>
              <a:t> имеются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соответствующие положения в нормативных актах/инструкциях, в</a:t>
            </a:r>
            <a:r>
              <a:rPr lang="en-US" sz="1800" dirty="0">
                <a:solidFill>
                  <a:schemeClr val="tx1"/>
                </a:solidFill>
              </a:rPr>
              <a:t> 20 </a:t>
            </a:r>
            <a:r>
              <a:rPr lang="ru-RU" sz="1800" dirty="0">
                <a:solidFill>
                  <a:schemeClr val="tx1"/>
                </a:solidFill>
              </a:rPr>
              <a:t>– в законе об бюджете, в 2 (Австралия и Италия) – в положениях отдельного закона.</a:t>
            </a:r>
            <a:endParaRPr lang="ru-RU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CCFC28-3C49-5842-B34D-29D53D54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B3BBAE-7D5F-41AB-BD10-EF89A677EBB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35140CB-ABD2-B048-8EDD-0A65EC0669C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0600" y="3581400"/>
          <a:ext cx="9144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/>
          <p:cNvSpPr/>
          <p:nvPr/>
        </p:nvSpPr>
        <p:spPr>
          <a:xfrm>
            <a:off x="972105" y="3757427"/>
            <a:ext cx="4170750" cy="78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dirty="0"/>
              <a:t>Включена в нормативные документы или постоянные инструкции, регламентирующие подготовку годового бюджета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806884" y="4837582"/>
            <a:ext cx="417075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Положения в законе о бюджете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8923" y="5774517"/>
            <a:ext cx="417075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Отдельный закон, посвящённый эффективности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00046" y="6492601"/>
            <a:ext cx="8017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595959"/>
                </a:solidFill>
              </a:rPr>
              <a:t>PEMPAL</a:t>
            </a:r>
            <a:endParaRPr lang="ru-RU" sz="1200" dirty="0">
              <a:solidFill>
                <a:srgbClr val="595959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5497" y="6492600"/>
            <a:ext cx="80175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595959"/>
                </a:solidFill>
              </a:rPr>
              <a:t>ОЭСР</a:t>
            </a:r>
          </a:p>
        </p:txBody>
      </p:sp>
    </p:spTree>
    <p:extLst>
      <p:ext uri="{BB962C8B-B14F-4D97-AF65-F5344CB8AC3E}">
        <p14:creationId xmlns:p14="http://schemas.microsoft.com/office/powerpoint/2010/main" val="581601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8454</TotalTime>
  <Words>2323</Words>
  <Application>Microsoft Office PowerPoint</Application>
  <PresentationFormat>A4 Paper (210x297 mm)</PresentationFormat>
  <Paragraphs>354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Lucida Grande CY</vt:lpstr>
      <vt:lpstr>Wingdings</vt:lpstr>
      <vt:lpstr>Office Theme</vt:lpstr>
      <vt:lpstr>Результаты Обследования  ОЭСР БОР 2018 года  для стран-участниц PEMPAL</vt:lpstr>
      <vt:lpstr>PowerPoint Presentation</vt:lpstr>
      <vt:lpstr>PowerPoint Presentation</vt:lpstr>
      <vt:lpstr>PowerPoint Presentation</vt:lpstr>
      <vt:lpstr>PowerPoint Presentation</vt:lpstr>
      <vt:lpstr>Характеристики национальной структуры показателей эффективности</vt:lpstr>
      <vt:lpstr>PowerPoint Presentation</vt:lpstr>
      <vt:lpstr>PowerPoint Presentation</vt:lpstr>
      <vt:lpstr>PowerPoint Presentation</vt:lpstr>
      <vt:lpstr>PowerPoint Presentation</vt:lpstr>
      <vt:lpstr>Показатели эффективности</vt:lpstr>
      <vt:lpstr>PowerPoint Presentation</vt:lpstr>
      <vt:lpstr>PowerPoint Presentation</vt:lpstr>
      <vt:lpstr>PowerPoint Presentation</vt:lpstr>
      <vt:lpstr>PowerPoint Presentation</vt:lpstr>
      <vt:lpstr>Использование информации об эффективности</vt:lpstr>
      <vt:lpstr>PowerPoint Presentation</vt:lpstr>
      <vt:lpstr>PowerPoint Presentation</vt:lpstr>
      <vt:lpstr>PowerPoint Presentation</vt:lpstr>
      <vt:lpstr>PowerPoint Presentation</vt:lpstr>
      <vt:lpstr>БОР: проблемы и трудности</vt:lpstr>
      <vt:lpstr>PowerPoint Presentation</vt:lpstr>
      <vt:lpstr>PowerPoint Presentation</vt:lpstr>
    </vt:vector>
  </TitlesOfParts>
  <Manager/>
  <Company>The World Bank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2017 BCOP plenary</dc:title>
  <dc:subject/>
  <dc:creator>Deanna Aubrey</dc:creator>
  <cp:keywords>BCOP Budget Literacy and Transparency Working Group</cp:keywords>
  <dc:description/>
  <cp:lastModifiedBy>Ksenia Malafeeva</cp:lastModifiedBy>
  <cp:revision>795</cp:revision>
  <cp:lastPrinted>2018-11-22T10:27:53Z</cp:lastPrinted>
  <dcterms:created xsi:type="dcterms:W3CDTF">2010-10-04T16:57:49Z</dcterms:created>
  <dcterms:modified xsi:type="dcterms:W3CDTF">2019-03-14T11:22:11Z</dcterms:modified>
  <cp:category>PEMPAL</cp:category>
</cp:coreProperties>
</file>