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2" r:id="rId2"/>
    <p:sldId id="507" r:id="rId3"/>
    <p:sldId id="493" r:id="rId4"/>
    <p:sldId id="447" r:id="rId5"/>
    <p:sldId id="501" r:id="rId6"/>
    <p:sldId id="502" r:id="rId7"/>
    <p:sldId id="495" r:id="rId8"/>
    <p:sldId id="498" r:id="rId9"/>
    <p:sldId id="504" r:id="rId10"/>
    <p:sldId id="505" r:id="rId11"/>
    <p:sldId id="470" r:id="rId12"/>
    <p:sldId id="500" r:id="rId13"/>
    <p:sldId id="506" r:id="rId14"/>
    <p:sldId id="508" r:id="rId15"/>
    <p:sldId id="513" r:id="rId16"/>
    <p:sldId id="509" r:id="rId17"/>
    <p:sldId id="511" r:id="rId18"/>
    <p:sldId id="486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enchuk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7" autoAdjust="0"/>
    <p:restoredTop sz="91407" autoAdjust="0"/>
  </p:normalViewPr>
  <p:slideViewPr>
    <p:cSldViewPr>
      <p:cViewPr varScale="1">
        <p:scale>
          <a:sx n="62" d="100"/>
          <a:sy n="62" d="100"/>
        </p:scale>
        <p:origin x="8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a Malafeeva" userId="fe71a550-e733-4641-acd1-a03f0d78ccea" providerId="ADAL" clId="{1B65C665-9586-4AB1-BFCE-E2AA48AA31EA}"/>
    <pc:docChg chg="custSel modSld">
      <pc:chgData name="Ksenia Malafeeva" userId="fe71a550-e733-4641-acd1-a03f0d78ccea" providerId="ADAL" clId="{1B65C665-9586-4AB1-BFCE-E2AA48AA31EA}" dt="2019-03-12T16:05:58.997" v="24" actId="20577"/>
      <pc:docMkLst>
        <pc:docMk/>
      </pc:docMkLst>
      <pc:sldChg chg="addSp delSp modSp">
        <pc:chgData name="Ksenia Malafeeva" userId="fe71a550-e733-4641-acd1-a03f0d78ccea" providerId="ADAL" clId="{1B65C665-9586-4AB1-BFCE-E2AA48AA31EA}" dt="2019-03-11T09:45:08.976" v="13" actId="14100"/>
        <pc:sldMkLst>
          <pc:docMk/>
          <pc:sldMk cId="620002817" sldId="470"/>
        </pc:sldMkLst>
        <pc:spChg chg="del mod">
          <ac:chgData name="Ksenia Malafeeva" userId="fe71a550-e733-4641-acd1-a03f0d78ccea" providerId="ADAL" clId="{1B65C665-9586-4AB1-BFCE-E2AA48AA31EA}" dt="2019-03-11T09:43:44.273" v="6" actId="478"/>
          <ac:spMkLst>
            <pc:docMk/>
            <pc:sldMk cId="620002817" sldId="470"/>
            <ac:spMk id="2" creationId="{00000000-0000-0000-0000-000000000000}"/>
          </ac:spMkLst>
        </pc:spChg>
        <pc:spChg chg="del">
          <ac:chgData name="Ksenia Malafeeva" userId="fe71a550-e733-4641-acd1-a03f0d78ccea" providerId="ADAL" clId="{1B65C665-9586-4AB1-BFCE-E2AA48AA31EA}" dt="2019-03-11T09:43:40.774" v="4" actId="478"/>
          <ac:spMkLst>
            <pc:docMk/>
            <pc:sldMk cId="620002817" sldId="470"/>
            <ac:spMk id="3" creationId="{00000000-0000-0000-0000-000000000000}"/>
          </ac:spMkLst>
        </pc:spChg>
        <pc:spChg chg="del">
          <ac:chgData name="Ksenia Malafeeva" userId="fe71a550-e733-4641-acd1-a03f0d78ccea" providerId="ADAL" clId="{1B65C665-9586-4AB1-BFCE-E2AA48AA31EA}" dt="2019-03-11T09:43:47.171" v="7" actId="478"/>
          <ac:spMkLst>
            <pc:docMk/>
            <pc:sldMk cId="620002817" sldId="470"/>
            <ac:spMk id="7" creationId="{EF98EEAA-2195-49D2-82CB-2F540FE6476A}"/>
          </ac:spMkLst>
        </pc:spChg>
        <pc:picChg chg="del">
          <ac:chgData name="Ksenia Malafeeva" userId="fe71a550-e733-4641-acd1-a03f0d78ccea" providerId="ADAL" clId="{1B65C665-9586-4AB1-BFCE-E2AA48AA31EA}" dt="2019-03-11T09:43:31.007" v="0" actId="478"/>
          <ac:picMkLst>
            <pc:docMk/>
            <pc:sldMk cId="620002817" sldId="470"/>
            <ac:picMk id="4" creationId="{68EB5696-1DE5-4747-A601-FB0C8AF1C513}"/>
          </ac:picMkLst>
        </pc:picChg>
        <pc:picChg chg="add del mod">
          <ac:chgData name="Ksenia Malafeeva" userId="fe71a550-e733-4641-acd1-a03f0d78ccea" providerId="ADAL" clId="{1B65C665-9586-4AB1-BFCE-E2AA48AA31EA}" dt="2019-03-11T09:43:38.920" v="3" actId="478"/>
          <ac:picMkLst>
            <pc:docMk/>
            <pc:sldMk cId="620002817" sldId="470"/>
            <ac:picMk id="5" creationId="{D6984C2C-2A85-4D63-A785-45E439A3FFD6}"/>
          </ac:picMkLst>
        </pc:picChg>
        <pc:picChg chg="add mod">
          <ac:chgData name="Ksenia Malafeeva" userId="fe71a550-e733-4641-acd1-a03f0d78ccea" providerId="ADAL" clId="{1B65C665-9586-4AB1-BFCE-E2AA48AA31EA}" dt="2019-03-11T09:45:08.976" v="13" actId="14100"/>
          <ac:picMkLst>
            <pc:docMk/>
            <pc:sldMk cId="620002817" sldId="470"/>
            <ac:picMk id="6" creationId="{3CD21FBC-F5A8-40F0-81A1-BC9F3A22DB0C}"/>
          </ac:picMkLst>
        </pc:picChg>
      </pc:sldChg>
      <pc:sldChg chg="modSp">
        <pc:chgData name="Ksenia Malafeeva" userId="fe71a550-e733-4641-acd1-a03f0d78ccea" providerId="ADAL" clId="{1B65C665-9586-4AB1-BFCE-E2AA48AA31EA}" dt="2019-03-12T16:05:58.997" v="24" actId="20577"/>
        <pc:sldMkLst>
          <pc:docMk/>
          <pc:sldMk cId="1479382373" sldId="493"/>
        </pc:sldMkLst>
        <pc:spChg chg="mod">
          <ac:chgData name="Ksenia Malafeeva" userId="fe71a550-e733-4641-acd1-a03f0d78ccea" providerId="ADAL" clId="{1B65C665-9586-4AB1-BFCE-E2AA48AA31EA}" dt="2019-03-12T16:05:58.997" v="24" actId="20577"/>
          <ac:spMkLst>
            <pc:docMk/>
            <pc:sldMk cId="1479382373" sldId="493"/>
            <ac:spMk id="2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10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92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1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948547-ACF9-7845-910B-C01C9C7370CD}" type="slidenum">
              <a:rPr lang="en-US" altLang="x-none" sz="1200">
                <a:latin typeface="Calibri" charset="0"/>
              </a:rPr>
              <a:pPr/>
              <a:t>12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5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 fontAlgn="auto">
              <a:spcAft>
                <a:spcPts val="0"/>
              </a:spcAft>
              <a:buFont typeface="Arial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94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37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0BA677E-25E0-9B4B-A5CE-2F72BF1C2EF8}" type="slidenum">
              <a:rPr lang="en-US" altLang="x-none" sz="1200">
                <a:latin typeface="Calibri" charset="0"/>
              </a:rPr>
              <a:pPr/>
              <a:t>18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3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5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0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6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2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7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1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8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0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9</a:t>
            </a:fld>
            <a:endParaRPr lang="en-US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0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8D10-6717-4C59-8EA1-2EB181BF391D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7ADA-0669-4254-936C-73F27E856553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5AD-EF31-4629-BD1E-C3AD3F19CBD6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057D-0DF7-46FE-A475-A7E997529022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A015-C6A9-4A7C-BFA2-F82C5DBF6DB5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EC06-53C9-41FE-8CBE-1CBA78CC976A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F783-390E-4DCC-BA57-239DFA4906AA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0140-16E7-487A-8DC1-40E644D5A536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32B-B5DE-4DE1-A11D-F0BB008BF8D2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C1EC-2F95-4824-BAA5-708C15742316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B498-8F43-4039-ACD1-84009DA49AAC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EA1E-D968-48C3-AF66-869228FB9EEE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EB6B-0FC0-47FD-B731-69E7BA5EE7C3}" type="datetime1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tif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mpal.org/sites/pempal/files/event/2017/Budget%20COP%20Events/Jun22_Moscow,%20Russian%20Federation/files/bcop_citizens_budgets_june2017_eng.doc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pempal.org/sites/pempal/files/filefield_paths/bcop_public_participation_backgroud_paper_august2017_bcs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mpal.org/sites/pempal/files/filefield_paths/bcop_public_participation_backgroud_paper_august2017_rus_full.doc" TargetMode="External"/><Relationship Id="rId5" Type="http://schemas.openxmlformats.org/officeDocument/2006/relationships/hyperlink" Target="https://www.pempal.org/sites/pempal/files/filefield_paths/bcop_public_participation_backgroud_paper_august2017_eng.doc" TargetMode="External"/><Relationship Id="rId10" Type="http://schemas.openxmlformats.org/officeDocument/2006/relationships/hyperlink" Target="https://www.pempal.org/sites/pempal/files/event/2017/Bud%C5%BEet%20Doga%C4%91aji/Jun22_Moskva,%20Rusija/files/bcop_citizens_budgets_june2017_bcs.docx" TargetMode="External"/><Relationship Id="rId4" Type="http://schemas.openxmlformats.org/officeDocument/2006/relationships/image" Target="../media/image3.gif"/><Relationship Id="rId9" Type="http://schemas.openxmlformats.org/officeDocument/2006/relationships/hyperlink" Target="https://www.pempal.org/sites/pempal/files/event/2017/files/bcop_citizens_budgets_june2017_rus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1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8077200" cy="1924050"/>
          </a:xfrm>
        </p:spPr>
        <p:txBody>
          <a:bodyPr>
            <a:noAutofit/>
          </a:bodyPr>
          <a:lstStyle/>
          <a:p>
            <a:r>
              <a:rPr lang="ru-RU" altLang="en-US" b="1" dirty="0">
                <a:solidFill>
                  <a:srgbClr val="0070C0"/>
                </a:solidFill>
                <a:cs typeface="Times New Roman" pitchFamily="18" charset="0"/>
              </a:rPr>
              <a:t>Бюджетное сообщество (БС)</a:t>
            </a:r>
            <a:br>
              <a:rPr lang="ru-RU" altLang="en-US" b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en-US" altLang="en-US" b="1" dirty="0">
                <a:solidFill>
                  <a:srgbClr val="0070C0"/>
                </a:solidFill>
                <a:cs typeface="Times New Roman" pitchFamily="18" charset="0"/>
              </a:rPr>
              <a:t>PEMPAL</a:t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endParaRPr lang="en-US" altLang="en-US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76200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2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i="1" dirty="0">
                <a:solidFill>
                  <a:srgbClr val="002060"/>
                </a:solidFill>
              </a:rPr>
              <a:t>Актуальная информация о деятельности БС</a:t>
            </a:r>
            <a:endParaRPr lang="en-US" sz="2400" i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38200" y="5095785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</a:rPr>
              <a:t>Анна </a:t>
            </a:r>
            <a:r>
              <a:rPr lang="ru-RU" altLang="en-US" sz="1800" dirty="0" err="1">
                <a:solidFill>
                  <a:srgbClr val="002060"/>
                </a:solidFill>
              </a:rPr>
              <a:t>Беленчук</a:t>
            </a:r>
            <a:r>
              <a:rPr lang="ru-RU" altLang="en-US" sz="1800" dirty="0">
                <a:solidFill>
                  <a:srgbClr val="002060"/>
                </a:solidFill>
              </a:rPr>
              <a:t>, председатель БС,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</a:rPr>
              <a:t>Министерство финансов Российской Федерации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</a:rPr>
              <a:t>18 марта</a:t>
            </a:r>
            <a:r>
              <a:rPr lang="en-US" altLang="en-US" sz="1800" dirty="0">
                <a:solidFill>
                  <a:srgbClr val="002060"/>
                </a:solidFill>
              </a:rPr>
              <a:t> 201</a:t>
            </a:r>
            <a:r>
              <a:rPr lang="ru-RU" altLang="en-US" sz="1800" dirty="0">
                <a:solidFill>
                  <a:srgbClr val="002060"/>
                </a:solidFill>
              </a:rPr>
              <a:t>9 г.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</a:rPr>
              <a:t>Пленарное заседание БС </a:t>
            </a:r>
            <a:r>
              <a:rPr lang="en-US" altLang="en-US" sz="1800" dirty="0">
                <a:solidFill>
                  <a:srgbClr val="002060"/>
                </a:solidFill>
              </a:rPr>
              <a:t> 201</a:t>
            </a:r>
            <a:r>
              <a:rPr lang="ru-RU" altLang="en-US" sz="1800" dirty="0">
                <a:solidFill>
                  <a:srgbClr val="002060"/>
                </a:solidFill>
              </a:rPr>
              <a:t>9 года, Ташкент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680842" y="0"/>
            <a:ext cx="8362950" cy="73152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Мероприятия БС в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8-</a:t>
            </a:r>
            <a:r>
              <a:rPr lang="ru-RU" sz="2400" b="1" dirty="0">
                <a:solidFill>
                  <a:srgbClr val="FF0000"/>
                </a:solidFill>
              </a:rPr>
              <a:t>2019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финансовых годах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49DA1E-45C8-8A4A-9FBA-5A8545CCD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20327"/>
              </p:ext>
            </p:extLst>
          </p:nvPr>
        </p:nvGraphicFramePr>
        <p:xfrm>
          <a:off x="704850" y="609600"/>
          <a:ext cx="8301364" cy="5791720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3936925199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769498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15943505"/>
                    </a:ext>
                  </a:extLst>
                </a:gridCol>
                <a:gridCol w="1386214">
                  <a:extLst>
                    <a:ext uri="{9D8B030D-6E8A-4147-A177-3AD203B41FA5}">
                      <a16:colId xmlns:a16="http://schemas.microsoft.com/office/drawing/2014/main" val="3726835731"/>
                    </a:ext>
                  </a:extLst>
                </a:gridCol>
              </a:tblGrid>
              <a:tr h="3048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Текущий финансовый год</a:t>
                      </a:r>
                      <a:endParaRPr lang="en-US" sz="1700" b="1" i="0" u="none" strike="noStrike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7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en-US" sz="1700" b="1" i="0" u="none" strike="noStrike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Совместное</a:t>
                      </a:r>
                      <a:r>
                        <a:rPr lang="ru-RU" sz="1400" b="1" i="0" u="none" strike="noStrike" baseline="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 заседание Исполнительных комитетов 3-х сообществ</a:t>
                      </a:r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4-6 июля 2018 г.</a:t>
                      </a:r>
                      <a:endParaRPr lang="en-US" sz="14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Будапешт, Венгрия</a:t>
                      </a:r>
                      <a:endParaRPr lang="en-US" sz="14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ru-RU" sz="17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en-US" sz="1700" b="1" i="0" u="none" strike="noStrike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Участие некоторых членов РГБГ в международной конференции «Участие граждан как ресурс развития: российский и международный опыт инициативного бюджетирования в рамках второго дня</a:t>
                      </a:r>
                      <a:r>
                        <a:rPr lang="ru-RU" sz="1400" b="1" i="0" u="none" strike="noStrike" baseline="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Московского финансового форума</a:t>
                      </a:r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 сентября 20</a:t>
                      </a:r>
                      <a:r>
                        <a:rPr lang="en-US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</a:t>
                      </a:r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г. </a:t>
                      </a:r>
                      <a:endParaRPr lang="en-US" sz="14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Москва, Россия</a:t>
                      </a:r>
                      <a:endParaRPr lang="en-US" sz="14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108814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7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en-US" sz="17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Обучающий визит РГБГ в Португалию по вопросам участия общественности на национальном и местном уровнях, совместно организуемый с </a:t>
                      </a:r>
                      <a:r>
                        <a:rPr lang="en-US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GIFT + </a:t>
                      </a:r>
                      <a:r>
                        <a:rPr lang="ru-RU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заседание Исполкома</a:t>
                      </a:r>
                      <a:endParaRPr lang="en-US" sz="1400" b="1" i="0" u="none" strike="noStrike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14-18 октября 2018 г. </a:t>
                      </a:r>
                      <a:endParaRPr lang="en-US" sz="14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Кашкаиш</a:t>
                      </a:r>
                      <a:r>
                        <a:rPr lang="en-US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Лиссабон</a:t>
                      </a:r>
                      <a:r>
                        <a:rPr lang="en-US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i="0" u="none" strike="noStrike" kern="1200" dirty="0"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Португалия</a:t>
                      </a:r>
                      <a:endParaRPr lang="en-US" sz="1400" b="1" i="0" u="none" strike="noStrike" kern="1200" dirty="0">
                        <a:solidFill>
                          <a:srgbClr val="305496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735102"/>
                  </a:ext>
                </a:extLst>
              </a:tr>
              <a:tr h="5058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ru-RU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en-US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Участие малочисленной делегации руководства РГПБ в работе сети ОЭСР по вопросам эффективности бюджета</a:t>
                      </a:r>
                      <a:endParaRPr lang="en-US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26-27 ноября  20</a:t>
                      </a:r>
                      <a:r>
                        <a:rPr lang="en-US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</a:t>
                      </a: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г.</a:t>
                      </a:r>
                      <a:endParaRPr lang="en-US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Париж, Франция</a:t>
                      </a:r>
                      <a:endParaRPr lang="en-US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36367"/>
                  </a:ext>
                </a:extLst>
              </a:tr>
              <a:tr h="4087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ru-RU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en-US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Пленарное заседание всех членов БС </a:t>
                      </a: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+ 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заседание Исполкома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18-21 марта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г.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Ташкент, Узбекистан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050559"/>
                  </a:ext>
                </a:extLst>
              </a:tr>
              <a:tr h="1794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6.</a:t>
                      </a:r>
                      <a:endParaRPr lang="en-US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Заседание РГБГ в формате видеоконференции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Май 2019 г.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7.</a:t>
                      </a:r>
                      <a:endParaRPr lang="en-US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Заседание Исполкома БС в формате</a:t>
                      </a:r>
                      <a:r>
                        <a:rPr lang="ru-RU" sz="140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видеоконференции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Май 2019 г.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09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Следующий финансовый год</a:t>
                      </a:r>
                      <a:endParaRPr lang="en-US" sz="17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8.</a:t>
                      </a:r>
                      <a:endParaRPr lang="en-US" sz="17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Участие Исполкома в совещании руководителей бюджетных ведомств стран ЦВЮВЕ ОЭСР 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+ </a:t>
                      </a: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заседание Исполкома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Будет подтверждено,</a:t>
                      </a:r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июнь/июль </a:t>
                      </a:r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г.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Минск, Беларусь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267868"/>
                  </a:ext>
                </a:extLst>
              </a:tr>
              <a:tr h="1673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7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Заседания РГПБ в формате видеоконференции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Сентябрь </a:t>
                      </a:r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8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7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7750" marR="7750" marT="7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Участие в работе сети ОЭСР по вопросам эффективности бюджета</a:t>
                      </a: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Будет</a:t>
                      </a:r>
                      <a:r>
                        <a:rPr lang="ru-RU" sz="1400" b="0" i="0" u="none" strike="noStrike" baseline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 уточняться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Париж, Франция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9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5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D21FBC-F5A8-40F0-81A1-BC9F3A22D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"/>
            <a:ext cx="847215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EE9B15-3F82-CE4F-9B2D-E6F60006C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374477"/>
            <a:ext cx="8382000" cy="46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8077200" cy="2362200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Актуальная информация о деятельности Рабочей группы БС по бюджетной грамотности и прозрачности бюджета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3" y="4724404"/>
            <a:ext cx="1520646" cy="16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062" y="609600"/>
            <a:ext cx="8088923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06769" y="15240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Справочная информация о РГ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704851" y="798731"/>
            <a:ext cx="8368811" cy="60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изучение международного опыта в части повышения бюджетной грамотности граждан, открытости и доступности бюджета, участия общественности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Обзор передовой международной практики в области бюджетной грамотности, прозрачности бюджета, участия общественности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Обмен опытом с экспертами по бюджету из стран-участниц РГ с целью разработки стандартных подходов к реализации аналогичных проектов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новых продуктов знаний БС на основе накопленных результатов, таких как рекомендации о реализации аналогичных проектов в странах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PEMPAL. </a:t>
            </a:r>
            <a:endParaRPr lang="en-US" sz="1600" b="1" dirty="0">
              <a:solidFill>
                <a:schemeClr val="tx1"/>
              </a:solidFill>
            </a:endParaRPr>
          </a:p>
          <a:p>
            <a:pPr marL="0" lvl="1" algn="just">
              <a:spcBef>
                <a:spcPts val="800"/>
              </a:spcBef>
            </a:pPr>
            <a:endParaRPr lang="en-GB" sz="1600" b="1" dirty="0">
              <a:solidFill>
                <a:schemeClr val="tx1"/>
              </a:solidFill>
            </a:endParaRPr>
          </a:p>
          <a:p>
            <a:pPr marL="0" lvl="1" algn="just">
              <a:spcBef>
                <a:spcPts val="800"/>
              </a:spcBef>
            </a:pPr>
            <a:r>
              <a:rPr lang="ru-RU" sz="1600" b="1" dirty="0">
                <a:solidFill>
                  <a:schemeClr val="tx1"/>
                </a:solidFill>
              </a:rPr>
              <a:t>Партнерства</a:t>
            </a:r>
            <a:r>
              <a:rPr lang="en-GB" sz="1600" b="1" dirty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Всемирный банк: бюджетная грамотность; Международное бюджетное сообщество (МБП)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факторы успеха Индекса открытости бюджета</a:t>
            </a:r>
            <a:r>
              <a:rPr lang="en-GB" sz="1600" dirty="0">
                <a:solidFill>
                  <a:schemeClr val="tx1"/>
                </a:solidFill>
              </a:rPr>
              <a:t>; </a:t>
            </a:r>
            <a:r>
              <a:rPr lang="ru-RU" sz="1600" dirty="0">
                <a:solidFill>
                  <a:schemeClr val="tx1"/>
                </a:solidFill>
              </a:rPr>
              <a:t>ОЭСР/ Глобальная инициатива по обеспечению прозрачности в налогово-бюджетной сфере (GIFT)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  <a:r>
              <a:rPr lang="ru-RU" sz="1600" dirty="0">
                <a:solidFill>
                  <a:schemeClr val="tx1"/>
                </a:solidFill>
              </a:rPr>
              <a:t> вклад в предварительный вариант «Инструментария по бюджетной прозрачности»</a:t>
            </a:r>
            <a:r>
              <a:rPr lang="en-US" sz="1600" i="1" dirty="0">
                <a:solidFill>
                  <a:srgbClr val="000000"/>
                </a:solidFill>
              </a:rPr>
              <a:t>;</a:t>
            </a:r>
            <a:r>
              <a:rPr lang="ru-RU" sz="1600" i="1" dirty="0">
                <a:solidFill>
                  <a:srgbClr val="000000"/>
                </a:solidFill>
              </a:rPr>
              <a:t> 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заседания </a:t>
            </a:r>
            <a:r>
              <a:rPr lang="en-US" sz="1600" dirty="0">
                <a:solidFill>
                  <a:srgbClr val="000000"/>
                </a:solidFill>
              </a:rPr>
              <a:t>SBO </a:t>
            </a:r>
            <a:r>
              <a:rPr lang="ru-RU" sz="1600" dirty="0">
                <a:solidFill>
                  <a:srgbClr val="000000"/>
                </a:solidFill>
              </a:rPr>
              <a:t>ОЭСР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ru-RU" sz="1600" dirty="0">
                <a:solidFill>
                  <a:srgbClr val="000000"/>
                </a:solidFill>
              </a:rPr>
              <a:t>доклад о деятельности РГ и о продукте знаний по разработке бюджета для граждан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  <a:p>
            <a:pPr marL="0" lvl="1">
              <a:spcBef>
                <a:spcPts val="800"/>
              </a:spcBef>
            </a:pPr>
            <a:endParaRPr lang="en-US" sz="1600" b="1" i="1" dirty="0">
              <a:solidFill>
                <a:schemeClr val="tx1"/>
              </a:solidFill>
            </a:endParaRPr>
          </a:p>
          <a:p>
            <a:pPr marL="0" lvl="1">
              <a:spcBef>
                <a:spcPts val="800"/>
              </a:spcBef>
            </a:pPr>
            <a:r>
              <a:rPr lang="ru-RU" sz="1600" b="1" i="1" dirty="0">
                <a:solidFill>
                  <a:schemeClr val="tx1"/>
                </a:solidFill>
              </a:rPr>
              <a:t>Члены РГ (16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стран)</a:t>
            </a:r>
            <a:r>
              <a:rPr lang="ru-RU" sz="1600" i="1" dirty="0">
                <a:solidFill>
                  <a:schemeClr val="tx1"/>
                </a:solidFill>
              </a:rPr>
              <a:t>: 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ru-RU" sz="1600" i="1" dirty="0">
                <a:solidFill>
                  <a:schemeClr val="tx1"/>
                </a:solidFill>
              </a:rPr>
              <a:t>Албания, Россия, Армения, Косово, Киргизская Республика, Хорватия, Турция, Беларусь, Босния и Герцеговина, Румыния, Таджикистан, Украина, Узбекистан, Казахстан , Молдова, Сербия.  </a:t>
            </a:r>
            <a:endParaRPr lang="en-GB" sz="1600" i="1" dirty="0">
              <a:solidFill>
                <a:schemeClr val="tx1"/>
              </a:solidFill>
            </a:endParaRPr>
          </a:p>
          <a:p>
            <a:pPr marL="0" lvl="1" algn="just">
              <a:spcBef>
                <a:spcPts val="800"/>
              </a:spcBef>
            </a:pPr>
            <a:endParaRPr lang="bs-Latn-B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</p:spTree>
    <p:extLst>
      <p:ext uri="{BB962C8B-B14F-4D97-AF65-F5344CB8AC3E}">
        <p14:creationId xmlns:p14="http://schemas.microsoft.com/office/powerpoint/2010/main" val="209255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062" y="609600"/>
            <a:ext cx="8088923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06769" y="15240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о деятельности РГ в 2018 году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704851" y="798731"/>
            <a:ext cx="8368811" cy="60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Фокус деятельности РГ постепенно смещался: с общих вопросов открытости бюджетов и ее измерения в 2015-2016 годах, лучших практик бюджетной грамотности в 2015–2017 годах, и, наконец, перешел на тему участия общественности в бюджетном процессе. </a:t>
            </a:r>
          </a:p>
          <a:p>
            <a:pPr algn="just">
              <a:spcBef>
                <a:spcPts val="800"/>
              </a:spcBef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мероприятия РГ в 2018 финансовом году включали:</a:t>
            </a:r>
          </a:p>
          <a:p>
            <a:pPr lvl="1" algn="just">
              <a:spcBef>
                <a:spcPts val="8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i) разработку концепции продукта знаний, который будет способствовать дальнейшим реформам в области участия общественности; </a:t>
            </a:r>
          </a:p>
          <a:p>
            <a:pPr lvl="1" algn="just">
              <a:spcBef>
                <a:spcPts val="800"/>
              </a:spcBef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ii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обзор и обсуждение результатов оценки с Международным бюджетным партнерством практик участия общественности в Обзоре открытого бюджета МБП 2017 года, </a:t>
            </a:r>
          </a:p>
          <a:p>
            <a:pPr lvl="1" algn="just">
              <a:spcBef>
                <a:spcPts val="800"/>
              </a:spcBef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iii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обзор и обсуждение с GIFT новых лучших практик, указанных в Руководстве GIFT по участию общественности; </a:t>
            </a:r>
          </a:p>
          <a:p>
            <a:pPr lvl="1" algn="just">
              <a:spcBef>
                <a:spcPts val="800"/>
              </a:spcBef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iv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рассмотрение и обсуждение практик участия общественности в странах PEMPAL  (Грузии,  Киргизской Республике и Хорватии); </a:t>
            </a:r>
          </a:p>
          <a:p>
            <a:pPr lvl="1" algn="just">
              <a:spcBef>
                <a:spcPts val="80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v) обзор и обсуждение цифровых инструментов, информационных технологий и вовлечения граждан на семинаре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GIFT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(Загреб, Хорватия).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</a:rPr>
              <a:t>РГ провела три основных мероприятия в 2018 финансовом году: один день ежегодного пленарного заседания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в Вене (Австрия) был посвящен РГ; была проведена рабочая видеоконференция для обсуждения продукта знаний; и часть группы приняла участие в вышеупомянутом семинаре </a:t>
            </a:r>
            <a:r>
              <a:rPr lang="en-US" sz="1800" dirty="0">
                <a:solidFill>
                  <a:prstClr val="black"/>
                </a:solidFill>
              </a:rPr>
              <a:t>GIFT</a:t>
            </a:r>
            <a:r>
              <a:rPr lang="ru-RU" sz="1800" dirty="0">
                <a:solidFill>
                  <a:prstClr val="black"/>
                </a:solidFill>
              </a:rPr>
              <a:t>.</a:t>
            </a:r>
          </a:p>
          <a:p>
            <a:pPr marL="0" lvl="1" algn="just">
              <a:spcBef>
                <a:spcPts val="800"/>
              </a:spcBef>
            </a:pP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5230" y="79077"/>
            <a:ext cx="2643243" cy="2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00740"/>
              </p:ext>
            </p:extLst>
          </p:nvPr>
        </p:nvGraphicFramePr>
        <p:xfrm>
          <a:off x="914400" y="921112"/>
          <a:ext cx="7948247" cy="5792394"/>
        </p:xfrm>
        <a:graphic>
          <a:graphicData uri="http://schemas.openxmlformats.org/drawingml/2006/table">
            <a:tbl>
              <a:tblPr/>
              <a:tblGrid>
                <a:gridCol w="240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</a:rPr>
                        <a:t>название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ссылка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309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Общественное участие в налогово-бюджетной политике и бюджетном процессе. Как создать и/или укрепить механизмы в странах PEMPAL?.</a:t>
                      </a: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Справочный документ </a:t>
                      </a: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https://www.pempal.org/sites/pempal/files/filefield_paths/bcop_public_participation_backgroud_paper_august2017_eng.doc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RUS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https://www.pempal.org/sites/pempal/files/filefield_paths/bcop_public_participation_backgroud_paper_august2017_rus_full.doc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BCS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https://www.pempal.org/sites/pempal/files/filefield_paths/bcop_public_participation_backgroud_paper_august2017_bcs.docx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Преодоление проблем, возникающих при подготовке бюджетов для граждан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странах-членах PEMPAL </a:t>
                      </a:r>
                    </a:p>
                    <a:p>
                      <a:pPr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https://www.pempal.org/sites/pempal/files/event/2017/Budget%20COP%20Events/Jun22_Moscow%2C%20Russian%20Federation/files/bcop_citizens_budgets_june2017_eng.doc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RUS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https://www.pempal.org/sites/pempal/files/event/2017/files/bcop_citizens_budgets_june2017_rus.doc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BCS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https://www.pempal.org/sites/pempal/files/event/2017/Bud%C5%BEet%20Doga%C4%91aji/Jun22_Moskva%2C%20Rusija/files/bcop_citizens_budgets_june2017_bcs.docx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7087" y="304800"/>
            <a:ext cx="82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«Продукты знаний» РГБГ для скачивания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8018585" cy="8763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Программа работы РГБГ на пленарном заседании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8153400" cy="2514600"/>
          </a:xfrm>
        </p:spPr>
        <p:txBody>
          <a:bodyPr rtlCol="0">
            <a:noAutofit/>
          </a:bodyPr>
          <a:lstStyle/>
          <a:p>
            <a:pPr lvl="0" algn="just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C0504D"/>
                </a:solidFill>
              </a:rPr>
              <a:t>Программа РГ на сегодня</a:t>
            </a:r>
            <a:r>
              <a:rPr lang="en-US" sz="1800" dirty="0">
                <a:solidFill>
                  <a:srgbClr val="C0504D"/>
                </a:solidFill>
              </a:rPr>
              <a:t>:</a:t>
            </a:r>
            <a:r>
              <a:rPr lang="ru-RU" sz="1800" dirty="0">
                <a:solidFill>
                  <a:srgbClr val="C0504D"/>
                </a:solidFill>
              </a:rPr>
              <a:t> </a:t>
            </a:r>
          </a:p>
          <a:p>
            <a:pPr marL="285750" lvl="0" indent="-28575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C0504D"/>
                </a:solidFill>
              </a:rPr>
              <a:t>эксперт </a:t>
            </a:r>
            <a:r>
              <a:rPr lang="en-US" sz="1800" dirty="0">
                <a:solidFill>
                  <a:srgbClr val="C0504D"/>
                </a:solidFill>
              </a:rPr>
              <a:t>GIFT </a:t>
            </a:r>
            <a:r>
              <a:rPr lang="ru-RU" sz="1800" dirty="0" err="1">
                <a:solidFill>
                  <a:srgbClr val="C0504D"/>
                </a:solidFill>
              </a:rPr>
              <a:t>Мюррей</a:t>
            </a:r>
            <a:r>
              <a:rPr lang="ru-RU" sz="1800" dirty="0">
                <a:solidFill>
                  <a:srgbClr val="C0504D"/>
                </a:solidFill>
              </a:rPr>
              <a:t> Петри выступит с обзорной презентацией механизмов участия граждан в бюджетном процессе, действующих на национальном уровне. </a:t>
            </a:r>
          </a:p>
          <a:p>
            <a:pPr marL="285750" lvl="0" indent="-28575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C0504D"/>
                </a:solidFill>
              </a:rPr>
              <a:t>Министерство финансов Республики Узбекистан представит информацию о продвижении реформ в сфере повышения прозрачности бюджета и расширения участия граждан, реализованных за два последних года с использованием уроков опыта стран   PEMPAL. </a:t>
            </a:r>
          </a:p>
          <a:p>
            <a:pPr marL="285750" lvl="0" indent="-28575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C0504D"/>
                </a:solidFill>
              </a:rPr>
              <a:t>Две страны PEMPAL (Хорватия и Российская Федерация) представят примеры своей инновационной практики, внедренной в последнее время. </a:t>
            </a:r>
            <a:endParaRPr lang="en-GB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0"/>
              </a:spcBef>
              <a:buFont typeface="Arial" charset="0"/>
              <a:buChar char="•"/>
            </a:pPr>
            <a:endParaRPr lang="en-GB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18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21 марта РГ совместно с командой направления Всемирного банка «Поддержка местных инициатив» проведет семинар, посвященный внедрению </a:t>
            </a:r>
            <a:r>
              <a:rPr lang="ru-RU" sz="1800" b="1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партисипаторного</a:t>
            </a:r>
            <a:r>
              <a:rPr lang="ru-RU" sz="18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/инициативного бюджетирования в странах с многоуровневой бюджетной системой.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5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391400" cy="5257800"/>
          </a:xfrm>
        </p:spPr>
        <p:txBody>
          <a:bodyPr/>
          <a:lstStyle/>
          <a:p>
            <a:pPr eaLnBrk="1" hangingPunct="1"/>
            <a:endParaRPr lang="en-US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endParaRPr lang="en-US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r>
              <a:rPr lang="ru-RU" altLang="x-none" sz="4400" b="1" dirty="0">
                <a:solidFill>
                  <a:srgbClr val="C00000"/>
                </a:solidFill>
                <a:ea typeface="ＭＳ Ｐゴシック" charset="-128"/>
              </a:rPr>
              <a:t>Спасибо за внимание</a:t>
            </a:r>
            <a:r>
              <a:rPr lang="en-US" altLang="x-none" sz="4400" b="1" dirty="0">
                <a:solidFill>
                  <a:srgbClr val="C00000"/>
                </a:solidFill>
                <a:ea typeface="ＭＳ Ｐゴシック" charset="-128"/>
              </a:rPr>
              <a:t>!</a:t>
            </a:r>
          </a:p>
        </p:txBody>
      </p:sp>
      <p:pic>
        <p:nvPicPr>
          <p:cNvPr id="4813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9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262" y="246245"/>
            <a:ext cx="2039816" cy="19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6ED724-05E8-403A-B58D-AFA375CCD155}"/>
              </a:ext>
            </a:extLst>
          </p:cNvPr>
          <p:cNvSpPr/>
          <p:nvPr/>
        </p:nvSpPr>
        <p:spPr>
          <a:xfrm>
            <a:off x="1008184" y="1874270"/>
            <a:ext cx="7573108" cy="7927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kern="0" dirty="0">
                <a:solidFill>
                  <a:sysClr val="windowText" lastClr="000000"/>
                </a:solidFill>
              </a:rPr>
              <a:t>1. </a:t>
            </a:r>
            <a:r>
              <a:rPr lang="ru-RU" sz="2100" kern="0" dirty="0">
                <a:solidFill>
                  <a:sysClr val="windowText" lastClr="000000"/>
                </a:solidFill>
              </a:rPr>
              <a:t>Актуальная информация о деятельности БС и разработке плана мероприятий БС на 2019-2020 годы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667C4-D48A-4B1B-9AFF-F515BA815A5F}"/>
              </a:ext>
            </a:extLst>
          </p:cNvPr>
          <p:cNvSpPr/>
          <p:nvPr/>
        </p:nvSpPr>
        <p:spPr>
          <a:xfrm>
            <a:off x="1008184" y="3124200"/>
            <a:ext cx="7573108" cy="762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kern="0" dirty="0">
                <a:solidFill>
                  <a:sysClr val="windowText" lastClr="000000"/>
                </a:solidFill>
              </a:rPr>
              <a:t>2. </a:t>
            </a:r>
            <a:r>
              <a:rPr lang="ru-RU" sz="2000" b="0" kern="0" dirty="0">
                <a:solidFill>
                  <a:sysClr val="windowText" lastClr="000000"/>
                </a:solidFill>
              </a:rPr>
              <a:t>Представление информации о деятельности Рабочей </a:t>
            </a:r>
            <a:r>
              <a:rPr lang="ru-RU" sz="2000" kern="0" dirty="0">
                <a:solidFill>
                  <a:sysClr val="windowText" lastClr="000000"/>
                </a:solidFill>
              </a:rPr>
              <a:t>группы БС по бюджетной грамотности и прозрачности бюджета </a:t>
            </a:r>
            <a:endParaRPr lang="en-US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3" y="4724404"/>
            <a:ext cx="1520646" cy="1698041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D1A85E2-1AEE-4F6C-AA5F-7D0DE380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757" y="762000"/>
            <a:ext cx="3552825" cy="533400"/>
          </a:xfrm>
        </p:spPr>
        <p:txBody>
          <a:bodyPr/>
          <a:lstStyle/>
          <a:p>
            <a:r>
              <a:rPr lang="ru-RU" sz="2500" b="1" dirty="0"/>
              <a:t>Содержание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11885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9" y="5857063"/>
            <a:ext cx="897253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28" y="662771"/>
            <a:ext cx="791845" cy="4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67" y="4497863"/>
            <a:ext cx="81756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81" y="5112860"/>
            <a:ext cx="82549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7" y="5565618"/>
            <a:ext cx="78866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457775"/>
            <a:ext cx="881856" cy="4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53" y="5884368"/>
            <a:ext cx="87963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08" y="5592285"/>
            <a:ext cx="841534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5003163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28" y="4407345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0" y="2951450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" y="2223076"/>
            <a:ext cx="83089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4" y="1502351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674866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9" y="3584575"/>
            <a:ext cx="792162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07602" y="1310064"/>
            <a:ext cx="4027647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endParaRPr lang="en-US" altLang="x-none" sz="1800" dirty="0"/>
          </a:p>
          <a:p>
            <a:pPr algn="ctr" eaLnBrk="1" hangingPunct="1"/>
            <a:r>
              <a:rPr lang="ru-RU" altLang="x-none" sz="1800" dirty="0"/>
              <a:t>Членами БС является </a:t>
            </a:r>
            <a:r>
              <a:rPr lang="en-US" altLang="x-none" sz="1800" dirty="0"/>
              <a:t>21 </a:t>
            </a:r>
            <a:r>
              <a:rPr lang="ru-RU" altLang="x-none" sz="1800" dirty="0"/>
              <a:t>страна</a:t>
            </a:r>
            <a:r>
              <a:rPr lang="en-US" altLang="x-none" sz="1800" dirty="0"/>
              <a:t>.</a:t>
            </a:r>
          </a:p>
          <a:p>
            <a:pPr algn="ctr" eaLnBrk="1" hangingPunct="1"/>
            <a:r>
              <a:rPr lang="en-US" altLang="x-none" sz="1800" dirty="0"/>
              <a:t> </a:t>
            </a:r>
          </a:p>
          <a:p>
            <a:pPr algn="ctr" eaLnBrk="1" hangingPunct="1"/>
            <a:r>
              <a:rPr lang="en-US" altLang="x-none" sz="1800" dirty="0"/>
              <a:t>100 </a:t>
            </a:r>
            <a:r>
              <a:rPr lang="ru-RU" altLang="x-none" sz="1800" dirty="0"/>
              <a:t>участников из Министерств финансов </a:t>
            </a:r>
            <a:r>
              <a:rPr lang="en-US" altLang="x-none" sz="1800"/>
              <a:t>20 </a:t>
            </a:r>
            <a:r>
              <a:rPr lang="ru-RU" altLang="x-none" sz="1800" dirty="0"/>
              <a:t>стран приняли участие, по крайней мере, в одном мероприятии БС за прошлый год</a:t>
            </a:r>
            <a:r>
              <a:rPr lang="en-US" altLang="x-none" sz="1800" dirty="0"/>
              <a:t>.</a:t>
            </a:r>
          </a:p>
          <a:p>
            <a:pPr algn="ctr" eaLnBrk="1" hangingPunct="1"/>
            <a:endParaRPr lang="en-US" altLang="x-none" sz="1800" dirty="0"/>
          </a:p>
          <a:p>
            <a:pPr algn="ctr" eaLnBrk="1" hangingPunct="1"/>
            <a:endParaRPr lang="en-US" altLang="x-none" sz="1200" dirty="0"/>
          </a:p>
          <a:p>
            <a:pPr algn="ctr" eaLnBrk="1" hangingPunct="1"/>
            <a:endParaRPr lang="en-US" altLang="x-none" sz="1200" dirty="0"/>
          </a:p>
          <a:p>
            <a:pPr algn="ctr" eaLnBrk="1" hangingPunct="1"/>
            <a:r>
              <a:rPr lang="ru-RU" altLang="x-none" sz="1200" b="1" dirty="0"/>
              <a:t>2 рабочие группы</a:t>
            </a:r>
            <a:r>
              <a:rPr lang="en-US" altLang="x-none" sz="1400" dirty="0"/>
              <a:t>:</a:t>
            </a:r>
          </a:p>
          <a:p>
            <a:pPr algn="ctr" eaLnBrk="1" hangingPunct="1"/>
            <a:endParaRPr lang="en-US" altLang="x-none" sz="1400" dirty="0"/>
          </a:p>
          <a:p>
            <a:pPr algn="ctr" eaLnBrk="1" hangingPunct="1"/>
            <a:r>
              <a:rPr lang="ru-RU" altLang="x-none" sz="1400" dirty="0"/>
              <a:t>РГ по бюджетной грамотности и прозрачности бюджета </a:t>
            </a:r>
            <a:r>
              <a:rPr lang="en-US" altLang="x-none" sz="1400" dirty="0"/>
              <a:t>(</a:t>
            </a:r>
            <a:r>
              <a:rPr lang="ru-RU" altLang="x-none" sz="1400" dirty="0"/>
              <a:t>РГБГ</a:t>
            </a:r>
            <a:r>
              <a:rPr lang="en-US" altLang="x-none" sz="1400" dirty="0"/>
              <a:t>) – 16 </a:t>
            </a:r>
            <a:r>
              <a:rPr lang="ru-RU" altLang="x-none" sz="1400" dirty="0"/>
              <a:t>стран-членов</a:t>
            </a:r>
            <a:endParaRPr lang="en-US" altLang="x-none" sz="1400" dirty="0"/>
          </a:p>
          <a:p>
            <a:pPr algn="ctr" eaLnBrk="1" hangingPunct="1"/>
            <a:endParaRPr lang="en-US" altLang="x-none" sz="1400" dirty="0"/>
          </a:p>
          <a:p>
            <a:pPr algn="ctr" eaLnBrk="1" hangingPunct="1"/>
            <a:r>
              <a:rPr lang="ru-RU" altLang="x-none" sz="1400" dirty="0"/>
              <a:t>РГ по программному бюджетированию и БОР (РГПБ) </a:t>
            </a:r>
            <a:r>
              <a:rPr lang="en-US" altLang="x-none" sz="1400" dirty="0"/>
              <a:t>– 15 </a:t>
            </a:r>
            <a:r>
              <a:rPr lang="ru-RU" altLang="x-none" sz="1400" dirty="0"/>
              <a:t>стран-членов</a:t>
            </a:r>
            <a:endParaRPr lang="en-US" altLang="x-none" sz="1400" dirty="0"/>
          </a:p>
          <a:p>
            <a:pPr algn="ctr" eaLnBrk="1" hangingPunct="1"/>
            <a:endParaRPr lang="en-US" altLang="x-none" sz="1800" dirty="0"/>
          </a:p>
          <a:p>
            <a:pPr algn="ctr" eaLnBrk="1" hangingPunct="1"/>
            <a:endParaRPr lang="en-US" altLang="x-none" sz="1800" dirty="0"/>
          </a:p>
        </p:txBody>
      </p:sp>
      <p:pic>
        <p:nvPicPr>
          <p:cNvPr id="27" name="Рисунок 11" descr="pempal-logo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660" y="74324"/>
            <a:ext cx="404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Члены БС</a:t>
            </a:r>
            <a:endParaRPr lang="bs-Latn-BA" sz="3200" b="1" dirty="0">
              <a:solidFill>
                <a:srgbClr val="0070C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9" name="Down Arrow 28"/>
          <p:cNvSpPr/>
          <p:nvPr/>
        </p:nvSpPr>
        <p:spPr>
          <a:xfrm flipH="1">
            <a:off x="4587529" y="3371056"/>
            <a:ext cx="1905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938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solidFill>
                  <a:srgbClr val="0070C0"/>
                </a:solidFill>
                <a:cs typeface="Times New Roman" pitchFamily="18" charset="0"/>
              </a:rPr>
              <a:t>Приоритеты БС</a:t>
            </a:r>
            <a:endParaRPr lang="en-US" alt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22421" y="11430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Деятельность БС нацелена на укрепление методологии, планирования и прозрачности бюджета в странах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PEMPAL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путем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sz="1600" dirty="0">
                <a:latin typeface="Calibri" charset="0"/>
              </a:rPr>
              <a:t>1.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Совершенствования инструментария для эффективного управления налогово-бюджетной политикой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- </a:t>
            </a:r>
            <a:r>
              <a:rPr lang="ru-RU" sz="1600" dirty="0">
                <a:latin typeface="Calibri" charset="0"/>
              </a:rPr>
              <a:t>широкая тема, включающая тематику деятельности РГ по программному бюджетированию и БОР </a:t>
            </a:r>
            <a:r>
              <a:rPr lang="en-US" sz="1600" dirty="0">
                <a:latin typeface="Calibri" charset="0"/>
              </a:rPr>
              <a:t>(</a:t>
            </a:r>
            <a:r>
              <a:rPr lang="ru-RU" sz="1600" dirty="0">
                <a:latin typeface="Calibri" charset="0"/>
              </a:rPr>
              <a:t>РГПБ</a:t>
            </a:r>
            <a:r>
              <a:rPr lang="en-US" sz="1600" dirty="0">
                <a:latin typeface="Calibri" charset="0"/>
              </a:rPr>
              <a:t>)</a:t>
            </a:r>
            <a:r>
              <a:rPr lang="ru-RU" sz="1600" dirty="0">
                <a:latin typeface="Calibri" charset="0"/>
              </a:rPr>
              <a:t>, которая является предметом постоянного обсуждения </a:t>
            </a:r>
            <a:r>
              <a:rPr lang="en-US" sz="1600" dirty="0">
                <a:latin typeface="Calibri" charset="0"/>
              </a:rPr>
              <a:t>(</a:t>
            </a:r>
            <a:r>
              <a:rPr lang="ru-RU" sz="1600" dirty="0">
                <a:latin typeface="Calibri" charset="0"/>
              </a:rPr>
              <a:t>в т.ч. инструменты мониторинга и оценки</a:t>
            </a:r>
            <a:r>
              <a:rPr lang="en-US" sz="1600" dirty="0">
                <a:latin typeface="Calibri" charset="0"/>
              </a:rPr>
              <a:t>), </a:t>
            </a:r>
            <a:r>
              <a:rPr lang="ru-RU" sz="1600" dirty="0">
                <a:latin typeface="Calibri" charset="0"/>
              </a:rPr>
              <a:t>а также другие периодически обсуждаемые инструменты </a:t>
            </a:r>
            <a:r>
              <a:rPr lang="en-US" sz="1600" dirty="0">
                <a:latin typeface="Calibri" charset="0"/>
              </a:rPr>
              <a:t>(</a:t>
            </a:r>
            <a:r>
              <a:rPr lang="ru-RU" sz="1600" dirty="0">
                <a:latin typeface="Calibri" charset="0"/>
              </a:rPr>
              <a:t>такие как бюджетные риски, межбюджетные отношения, планирование государственных инвестиций в бюджете и пр.</a:t>
            </a:r>
            <a:r>
              <a:rPr lang="en-US" sz="1600" dirty="0">
                <a:latin typeface="Calibri" charset="0"/>
              </a:rPr>
              <a:t>).</a:t>
            </a:r>
          </a:p>
          <a:p>
            <a:pPr algn="just"/>
            <a:endParaRPr lang="en-US" sz="1600" dirty="0">
              <a:latin typeface="Calibri" charset="0"/>
            </a:endParaRPr>
          </a:p>
          <a:p>
            <a:pPr algn="just"/>
            <a:r>
              <a:rPr lang="en-US" sz="1600" dirty="0">
                <a:latin typeface="Calibri" charset="0"/>
              </a:rPr>
              <a:t>2.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Усиление прозрачности и подотчетности бюджета </a:t>
            </a:r>
            <a:r>
              <a:rPr lang="ru-RU" sz="1600" dirty="0">
                <a:latin typeface="Calibri" charset="0"/>
              </a:rPr>
              <a:t>с  акцентом на тематике РГ по бюджетной грамотности и прозрачности бюджета </a:t>
            </a:r>
            <a:r>
              <a:rPr lang="en-US" sz="1600" dirty="0">
                <a:latin typeface="Calibri" charset="0"/>
              </a:rPr>
              <a:t>(</a:t>
            </a:r>
            <a:r>
              <a:rPr lang="ru-RU" sz="1600" dirty="0">
                <a:latin typeface="Calibri" charset="0"/>
              </a:rPr>
              <a:t>РГПБ</a:t>
            </a:r>
            <a:r>
              <a:rPr lang="en-US" sz="1600" dirty="0">
                <a:latin typeface="Calibri" charset="0"/>
              </a:rPr>
              <a:t>)</a:t>
            </a:r>
            <a:r>
              <a:rPr lang="ru-RU" sz="1600" dirty="0">
                <a:latin typeface="Calibri" charset="0"/>
              </a:rPr>
              <a:t>, включая вопросы бюджетной грамотности, бюджетов для граждан и инициатив в области участия общественности</a:t>
            </a:r>
            <a:r>
              <a:rPr lang="en-US" sz="1600" dirty="0">
                <a:latin typeface="Calibri" charset="0"/>
              </a:rPr>
              <a:t>.</a:t>
            </a:r>
          </a:p>
          <a:p>
            <a:pPr algn="just"/>
            <a:endParaRPr lang="en-US" sz="1600" dirty="0">
              <a:latin typeface="Calibri" charset="0"/>
            </a:endParaRPr>
          </a:p>
          <a:p>
            <a:pPr algn="just"/>
            <a:r>
              <a:rPr lang="en-US" sz="1600" dirty="0">
                <a:latin typeface="Calibri" charset="0"/>
              </a:rPr>
              <a:t>3.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Расширение международного доступа к информации о странах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PEMPAL </a:t>
            </a:r>
            <a:r>
              <a:rPr lang="ru-RU" sz="1600" dirty="0">
                <a:latin typeface="Calibri" charset="0"/>
              </a:rPr>
              <a:t>путем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ru-RU" sz="1600" dirty="0">
                <a:latin typeface="Calibri" charset="0"/>
              </a:rPr>
              <a:t>проведения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ru-RU" sz="1600" dirty="0">
                <a:latin typeface="Calibri" charset="0"/>
              </a:rPr>
              <a:t>сравнений с использованием предшествующих заседаниям тематических опросов и более формальных опросов </a:t>
            </a:r>
            <a:r>
              <a:rPr lang="en-US" sz="1600" dirty="0">
                <a:latin typeface="Calibri" charset="0"/>
              </a:rPr>
              <a:t>(</a:t>
            </a:r>
            <a:r>
              <a:rPr lang="ru-RU" sz="1600" dirty="0">
                <a:latin typeface="Calibri" charset="0"/>
              </a:rPr>
              <a:t>например, анкетирование </a:t>
            </a:r>
            <a:r>
              <a:rPr lang="en-US" sz="1600" dirty="0">
                <a:latin typeface="Calibri" charset="0"/>
              </a:rPr>
              <a:t>PEMPAL, </a:t>
            </a:r>
            <a:r>
              <a:rPr lang="ru-RU" sz="1600" dirty="0">
                <a:latin typeface="Calibri" charset="0"/>
              </a:rPr>
              <a:t>Международного бюджетного партнерства и обследования ОЭСР</a:t>
            </a:r>
            <a:r>
              <a:rPr lang="en-US" sz="1600" dirty="0">
                <a:latin typeface="Calibri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8742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"/>
            <a:ext cx="8305800" cy="6629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Мероприятия БС в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2017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и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2018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финансовых годах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>
                <a:solidFill>
                  <a:schemeClr val="tx1"/>
                </a:solidFill>
                <a:ea typeface="+mn-ea"/>
                <a:cs typeface="+mn-cs"/>
              </a:rPr>
              <a:t>Основные характеристики деятельности БС в </a:t>
            </a:r>
            <a:r>
              <a:rPr lang="en-US" sz="1600" b="1" dirty="0">
                <a:solidFill>
                  <a:schemeClr val="tx1"/>
                </a:solidFill>
                <a:ea typeface="+mn-ea"/>
                <a:cs typeface="+mn-cs"/>
              </a:rPr>
              <a:t>2017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и </a:t>
            </a:r>
            <a:r>
              <a:rPr lang="en-US" sz="1600" b="1" dirty="0">
                <a:solidFill>
                  <a:schemeClr val="tx1"/>
                </a:solidFill>
              </a:rPr>
              <a:t>2018</a:t>
            </a:r>
            <a:r>
              <a:rPr lang="ru-RU" sz="1600" b="1" dirty="0">
                <a:solidFill>
                  <a:schemeClr val="tx1"/>
                </a:solidFill>
              </a:rPr>
              <a:t> финансовых годах</a:t>
            </a:r>
            <a:r>
              <a:rPr lang="en-US" sz="1600" b="1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b="1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Более формализованный сбор информации о приоритетах стран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сбор в рамках предшествующих мероприятию опросов онлайн до начала каждого ежегодного пленарного заседания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На две рабочие группы </a:t>
            </a:r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ru-RU" sz="1600" b="1" dirty="0">
                <a:solidFill>
                  <a:schemeClr val="tx1"/>
                </a:solidFill>
              </a:rPr>
              <a:t>РГПБ и РГБГ</a:t>
            </a:r>
            <a:r>
              <a:rPr lang="en-US" sz="1600" b="1" dirty="0">
                <a:solidFill>
                  <a:schemeClr val="tx1"/>
                </a:solidFill>
              </a:rPr>
              <a:t>)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приходится основной объем работы БС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поскольку наиболее общими приоритетами бюджетных реформ в странах БС неуклонно являются вопросы, которыми занимаются две рабочие группы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В этой связи тематика ежегодных пленарных заседаний БС </a:t>
            </a:r>
            <a:r>
              <a:rPr lang="ru-RU" sz="1600" b="1" dirty="0">
                <a:solidFill>
                  <a:schemeClr val="tx1"/>
                </a:solidFill>
              </a:rPr>
              <a:t>формулируется с учетом вопросов, которыми занимаются две рабочие группы, при этом в ходе мероприятий каждой РГ отводится по одному дню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а в первые полдня мероприятия обсуждаются другие наиболее приоритетные общие вопросы.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Усиление внимания к разработке продуктов знаний, </a:t>
            </a:r>
            <a:r>
              <a:rPr lang="ru-RU" sz="1600" b="1" dirty="0">
                <a:solidFill>
                  <a:schemeClr val="tx1"/>
                </a:solidFill>
              </a:rPr>
              <a:t>при этом уже разработано 4 продукта знаний</a:t>
            </a:r>
            <a:endParaRPr lang="en-US" sz="16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Результаты проведенного ОЭСР в 2016 году обследования эффективности бюджета</a:t>
            </a:r>
            <a:r>
              <a:rPr lang="en-US" sz="1600" b="1" i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страны ОЭСР и </a:t>
            </a:r>
            <a:r>
              <a:rPr lang="en-US" sz="1600" b="1" i="1" dirty="0">
                <a:solidFill>
                  <a:schemeClr val="tx1"/>
                </a:solidFill>
              </a:rPr>
              <a:t>PEMPAL</a:t>
            </a:r>
            <a:endParaRPr lang="en-US" sz="16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Преодоление трудностей при разработке бюджетов для граждан в странах </a:t>
            </a:r>
            <a:r>
              <a:rPr lang="en-US" sz="1600" b="1" i="1" dirty="0">
                <a:solidFill>
                  <a:schemeClr val="tx1"/>
                </a:solidFill>
              </a:rPr>
              <a:t>PEMPAL</a:t>
            </a:r>
            <a:endParaRPr lang="en-US" sz="16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Показатели эффективности в странах </a:t>
            </a:r>
            <a:r>
              <a:rPr lang="en-US" sz="1600" b="1" i="1" dirty="0">
                <a:solidFill>
                  <a:schemeClr val="tx1"/>
                </a:solidFill>
              </a:rPr>
              <a:t>PEMPAL: </a:t>
            </a:r>
            <a:r>
              <a:rPr lang="ru-RU" sz="1600" b="1" i="1" dirty="0">
                <a:solidFill>
                  <a:schemeClr val="tx1"/>
                </a:solidFill>
              </a:rPr>
              <a:t>тенденции и трудности</a:t>
            </a:r>
            <a:endParaRPr lang="en-US" sz="1600" b="1" i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Справочный документ об участии общественности в налогово-бюджетной политике и бюджетном процессе</a:t>
            </a:r>
            <a:endParaRPr lang="en-US" sz="1600" b="1" dirty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lvl="1" algn="just">
              <a:spcBef>
                <a:spcPts val="200"/>
              </a:spcBef>
              <a:spcAft>
                <a:spcPts val="600"/>
              </a:spcAft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200"/>
              </a:spcBef>
              <a:spcAft>
                <a:spcPts val="600"/>
              </a:spcAft>
              <a:buFont typeface="+mj-lt"/>
              <a:buAutoNum type="romanL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200"/>
              </a:spcBef>
              <a:spcAft>
                <a:spcPts val="600"/>
              </a:spcAft>
              <a:buFont typeface="+mj-lt"/>
              <a:buAutoNum type="romanL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43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"/>
            <a:ext cx="8305800" cy="6400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Мероприятия БС в 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2017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финансовых годах (продолжение)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 startAt="5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Укрепление связей БС с другими партнерами в области развития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Продолжение и углубление тесного сотрудничества с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ОЭСР</a:t>
            </a:r>
            <a:r>
              <a:rPr lang="ru-RU" sz="1400" b="1" dirty="0">
                <a:solidFill>
                  <a:schemeClr val="tx1"/>
                </a:solidFill>
              </a:rPr>
              <a:t> путем</a:t>
            </a:r>
            <a:endParaRPr lang="en-US" sz="1400" b="1" dirty="0">
              <a:solidFill>
                <a:schemeClr val="tx1"/>
              </a:solidFill>
            </a:endParaRPr>
          </a:p>
          <a:p>
            <a:pPr marL="1371600" lvl="2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  <a:defRPr/>
            </a:pPr>
            <a:r>
              <a:rPr lang="ru-RU" sz="1400" dirty="0">
                <a:solidFill>
                  <a:schemeClr val="tx1"/>
                </a:solidFill>
              </a:rPr>
              <a:t>Регулярного содержательного участия ОЭСР в мероприятиях БС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 marL="1371600" lvl="2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  <a:defRPr/>
            </a:pPr>
            <a:r>
              <a:rPr lang="ru-RU" sz="1400" dirty="0">
                <a:solidFill>
                  <a:schemeClr val="tx1"/>
                </a:solidFill>
              </a:rPr>
              <a:t>Участия и увеличения содержательного вклада БС в ежегодные совещания руководителей бюджетных ведомств стран ЦВЮВЕ ОЭСР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 marL="1371600" lvl="2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  <a:defRPr/>
            </a:pPr>
            <a:r>
              <a:rPr lang="ru-RU" sz="1400" dirty="0">
                <a:solidFill>
                  <a:schemeClr val="tx1"/>
                </a:solidFill>
              </a:rPr>
              <a:t>Участия и вклада БС в проведение ежегодных совещаний Сети ОЭСР по вопросам эффективности и результатов</a:t>
            </a:r>
            <a:r>
              <a:rPr lang="en-US" sz="1400" dirty="0">
                <a:solidFill>
                  <a:schemeClr val="tx1"/>
                </a:solidFill>
              </a:rPr>
              <a:t>; </a:t>
            </a:r>
          </a:p>
          <a:p>
            <a:pPr marL="1371600" lvl="2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  <a:defRPr/>
            </a:pPr>
            <a:r>
              <a:rPr lang="ru-RU" sz="1400" dirty="0">
                <a:solidFill>
                  <a:schemeClr val="tx1"/>
                </a:solidFill>
              </a:rPr>
              <a:t>Содействия участию стран </a:t>
            </a:r>
            <a:r>
              <a:rPr lang="en-US" sz="1400" dirty="0">
                <a:solidFill>
                  <a:schemeClr val="tx1"/>
                </a:solidFill>
              </a:rPr>
              <a:t>PEMPAL </a:t>
            </a:r>
            <a:r>
              <a:rPr lang="ru-RU" sz="1400" dirty="0">
                <a:solidFill>
                  <a:schemeClr val="tx1"/>
                </a:solidFill>
              </a:rPr>
              <a:t>в проводимых ОЭСР обследованиях по вопросам бюджетных процедур и эффективности бюджета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marL="914400" lvl="1" indent="-457200" algn="just">
              <a:spcBef>
                <a:spcPts val="2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ru-RU" sz="1400" b="1" dirty="0">
                <a:solidFill>
                  <a:schemeClr val="tx1"/>
                </a:solidFill>
              </a:rPr>
              <a:t>Тесное взаимодействие с Международным бюджетным партнерством (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МБП</a:t>
            </a:r>
            <a:r>
              <a:rPr lang="ru-RU" sz="1400" b="1" dirty="0">
                <a:solidFill>
                  <a:schemeClr val="tx1"/>
                </a:solidFill>
              </a:rPr>
              <a:t>) и Глобальной инициативой по обеспечению прозрачности в налогово-бюджетной сфере (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GIFT</a:t>
            </a:r>
            <a:r>
              <a:rPr lang="ru-RU" sz="1400" b="1" dirty="0">
                <a:solidFill>
                  <a:schemeClr val="tx1"/>
                </a:solidFill>
              </a:rPr>
              <a:t>) путем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  <a:p>
            <a:pPr marL="1371600" lvl="2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  <a:defRPr/>
            </a:pPr>
            <a:r>
              <a:rPr lang="ru-RU" sz="1400" dirty="0">
                <a:solidFill>
                  <a:schemeClr val="tx1"/>
                </a:solidFill>
              </a:rPr>
              <a:t>Содержательного вклада МБП и </a:t>
            </a:r>
            <a:r>
              <a:rPr lang="en-US" sz="1400" dirty="0">
                <a:solidFill>
                  <a:schemeClr val="tx1"/>
                </a:solidFill>
              </a:rPr>
              <a:t>GIFT</a:t>
            </a:r>
            <a:r>
              <a:rPr lang="ru-RU" sz="1400" dirty="0">
                <a:solidFill>
                  <a:schemeClr val="tx1"/>
                </a:solidFill>
              </a:rPr>
              <a:t> в мероприятия БС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 marL="1371600" lvl="2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  <a:defRPr/>
            </a:pPr>
            <a:r>
              <a:rPr lang="ru-RU" sz="1400" dirty="0">
                <a:solidFill>
                  <a:schemeClr val="tx1"/>
                </a:solidFill>
              </a:rPr>
              <a:t>Содержательного вклада МБП и </a:t>
            </a:r>
            <a:r>
              <a:rPr lang="en-US" sz="1400" dirty="0">
                <a:solidFill>
                  <a:schemeClr val="tx1"/>
                </a:solidFill>
              </a:rPr>
              <a:t>GIFT</a:t>
            </a:r>
            <a:r>
              <a:rPr lang="ru-RU" sz="1400" dirty="0">
                <a:solidFill>
                  <a:schemeClr val="tx1"/>
                </a:solidFill>
              </a:rPr>
              <a:t> в разработку продуктов знаний БС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 marL="1371600" lvl="2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  <a:defRPr/>
            </a:pPr>
            <a:r>
              <a:rPr lang="ru-RU" sz="1400" dirty="0">
                <a:solidFill>
                  <a:schemeClr val="tx1"/>
                </a:solidFill>
              </a:rPr>
              <a:t>Участия БС и содержательного вклада в проведение семинара </a:t>
            </a:r>
            <a:r>
              <a:rPr lang="en-US" sz="1400" dirty="0">
                <a:solidFill>
                  <a:schemeClr val="tx1"/>
                </a:solidFill>
              </a:rPr>
              <a:t>GIFT </a:t>
            </a: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en-US" sz="1400" dirty="0">
                <a:solidFill>
                  <a:schemeClr val="tx1"/>
                </a:solidFill>
              </a:rPr>
              <a:t>2018</a:t>
            </a:r>
            <a:r>
              <a:rPr lang="ru-RU" sz="1400" dirty="0">
                <a:solidFill>
                  <a:schemeClr val="tx1"/>
                </a:solidFill>
              </a:rPr>
              <a:t> году</a:t>
            </a:r>
            <a:r>
              <a:rPr lang="en-US" sz="1400" dirty="0">
                <a:solidFill>
                  <a:schemeClr val="tx1"/>
                </a:solidFill>
              </a:rPr>
              <a:t>; </a:t>
            </a:r>
          </a:p>
          <a:p>
            <a:pPr marL="1371600" lvl="2" indent="-4572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  <a:defRPr/>
            </a:pPr>
            <a:r>
              <a:rPr lang="ru-RU" sz="1400" dirty="0">
                <a:solidFill>
                  <a:srgbClr val="FF0000"/>
                </a:solidFill>
              </a:rPr>
              <a:t>Проведения совместного обучающего визита стран ПЕМПАЛ и </a:t>
            </a:r>
            <a:r>
              <a:rPr lang="en-US" sz="1400" dirty="0">
                <a:solidFill>
                  <a:srgbClr val="FF0000"/>
                </a:solidFill>
              </a:rPr>
              <a:t>GIFT </a:t>
            </a:r>
            <a:r>
              <a:rPr lang="ru-RU" sz="1400" dirty="0">
                <a:solidFill>
                  <a:srgbClr val="FF0000"/>
                </a:solidFill>
              </a:rPr>
              <a:t>осенью </a:t>
            </a:r>
            <a:r>
              <a:rPr lang="en-US" sz="1400" dirty="0">
                <a:solidFill>
                  <a:srgbClr val="FF0000"/>
                </a:solidFill>
              </a:rPr>
              <a:t>2018</a:t>
            </a:r>
            <a:r>
              <a:rPr lang="ru-RU" sz="1400" dirty="0">
                <a:solidFill>
                  <a:srgbClr val="FF0000"/>
                </a:solidFill>
              </a:rPr>
              <a:t> года.</a:t>
            </a:r>
            <a:endParaRPr lang="en-US" sz="1400" dirty="0">
              <a:solidFill>
                <a:srgbClr val="FF0000"/>
              </a:solidFill>
            </a:endParaRPr>
          </a:p>
          <a:p>
            <a:pPr lvl="2" algn="just">
              <a:spcBef>
                <a:spcPts val="200"/>
              </a:spcBef>
              <a:spcAft>
                <a:spcPts val="20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2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Следование принципам разумного финансового управления при одновременном наращивании мероприятий БС за счет </a:t>
            </a:r>
            <a:r>
              <a:rPr lang="ru-RU" sz="1400" b="1" dirty="0">
                <a:solidFill>
                  <a:schemeClr val="tx1"/>
                </a:solidFill>
                <a:latin typeface="Calibri" charset="0"/>
              </a:rPr>
              <a:t>проведения значительного объема работы в рамках семинаров в формате видеоконференций и виртуальной корреспонденции и взаимодействия с другими партнерами в области развития</a:t>
            </a:r>
            <a:r>
              <a:rPr lang="en-US" sz="1400" b="1" dirty="0">
                <a:solidFill>
                  <a:schemeClr val="tx1"/>
                </a:solidFill>
                <a:latin typeface="Calibri" charset="0"/>
              </a:rPr>
              <a:t>:</a:t>
            </a:r>
          </a:p>
          <a:p>
            <a:pPr marL="914400" lvl="1" indent="-457200" algn="just">
              <a:spcBef>
                <a:spcPts val="2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n-US" sz="1400" b="1" dirty="0">
                <a:solidFill>
                  <a:schemeClr val="tx1"/>
                </a:solidFill>
              </a:rPr>
              <a:t>2018 </a:t>
            </a:r>
            <a:r>
              <a:rPr lang="ru-RU" sz="1400" b="1" dirty="0">
                <a:solidFill>
                  <a:schemeClr val="tx1"/>
                </a:solidFill>
              </a:rPr>
              <a:t>финансовый год стал наиболее активным годом в деятельности БС. Так, состоялось </a:t>
            </a:r>
            <a:r>
              <a:rPr lang="en-US" sz="1400" b="1" dirty="0">
                <a:solidFill>
                  <a:schemeClr val="tx1"/>
                </a:solidFill>
              </a:rPr>
              <a:t>13 </a:t>
            </a:r>
            <a:r>
              <a:rPr lang="ru-RU" sz="1400" b="1" dirty="0">
                <a:solidFill>
                  <a:schemeClr val="tx1"/>
                </a:solidFill>
              </a:rPr>
              <a:t>мероприятий, и была проведена работа по разработке многочисленных продуктов знаний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spcBef>
                <a:spcPts val="2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endParaRPr lang="en-US" sz="1400" dirty="0">
              <a:solidFill>
                <a:schemeClr val="accent3">
                  <a:lumMod val="75000"/>
                </a:schemeClr>
              </a:solidFill>
              <a:latin typeface="Calibri" charset="0"/>
            </a:endParaRPr>
          </a:p>
          <a:p>
            <a:pPr algn="just">
              <a:spcBef>
                <a:spcPts val="1680"/>
              </a:spcBef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 startAt="4"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 startAt="4"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17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67" y="0"/>
            <a:ext cx="8305800" cy="5638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Мероприятия БС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в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2018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финансовом году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Сеть руководителей бюджетных ведомств стран Центральной, Восточной и Юго-восточной Европы </a:t>
            </a:r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ru-RU" sz="1600" b="1" dirty="0">
                <a:solidFill>
                  <a:schemeClr val="tx1"/>
                </a:solidFill>
              </a:rPr>
              <a:t>ЦВЮВЕ)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членов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ОЭСР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Париж, июль </a:t>
            </a:r>
            <a:r>
              <a:rPr lang="en-US" sz="1600" b="1" dirty="0">
                <a:solidFill>
                  <a:schemeClr val="tx1"/>
                </a:solidFill>
              </a:rPr>
              <a:t>2017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Семинар РГПБ по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показателям эффективности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видеоконференция, сентябрь </a:t>
            </a:r>
            <a:r>
              <a:rPr lang="en-US" sz="1600" b="1" dirty="0">
                <a:solidFill>
                  <a:schemeClr val="tx1"/>
                </a:solidFill>
              </a:rPr>
              <a:t>2017</a:t>
            </a:r>
            <a:r>
              <a:rPr lang="ru-RU" sz="1600" b="1" dirty="0">
                <a:solidFill>
                  <a:schemeClr val="tx1"/>
                </a:solidFill>
              </a:rPr>
              <a:t> г 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Семинар РГБГ по вопросам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участия общественности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видеоконференция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октябрь </a:t>
            </a:r>
            <a:r>
              <a:rPr lang="en-US" sz="1600" b="1" dirty="0">
                <a:solidFill>
                  <a:schemeClr val="tx1"/>
                </a:solidFill>
              </a:rPr>
              <a:t>2017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Участие БС в совещании сети руководителей бюджетных ведомств стран ОЭСР по вопросам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эффективности и результатов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Париж, ноябрь </a:t>
            </a:r>
            <a:r>
              <a:rPr lang="en-US" sz="1600" b="1" dirty="0">
                <a:solidFill>
                  <a:schemeClr val="tx1"/>
                </a:solidFill>
              </a:rPr>
              <a:t>2017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Семинар РГПБ по вопросам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программного бюджетирования в Австрии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Вена, март </a:t>
            </a:r>
            <a:r>
              <a:rPr lang="en-US" sz="1600" b="1" dirty="0">
                <a:solidFill>
                  <a:schemeClr val="tx1"/>
                </a:solidFill>
              </a:rPr>
              <a:t>2018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Ежегодное пленарное заседание БС по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повышению эффективности и подотчетности государственных расходов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тенденции в области межбюджетных отношений, эффективности бюджета и участия в бюджетном процессе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Вена, март </a:t>
            </a:r>
            <a:r>
              <a:rPr lang="en-US" sz="1600" b="1" dirty="0">
                <a:solidFill>
                  <a:schemeClr val="tx1"/>
                </a:solidFill>
              </a:rPr>
              <a:t>2018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Участие БС в совещании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руководителей бюджетных ведомств стран ЦВЮВЕ-членов ОЭСР </a:t>
            </a:r>
            <a:r>
              <a:rPr lang="en-US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chemeClr val="tx1"/>
                </a:solidFill>
              </a:rPr>
              <a:t>Загреб, май </a:t>
            </a:r>
            <a:r>
              <a:rPr lang="en-US" sz="1600" b="1" dirty="0">
                <a:solidFill>
                  <a:schemeClr val="tx1"/>
                </a:solidFill>
              </a:rPr>
              <a:t>2018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Участие БС 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семинаре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GIFT </a:t>
            </a:r>
            <a:r>
              <a:rPr lang="ru-RU" sz="1600" b="1" dirty="0">
                <a:solidFill>
                  <a:schemeClr val="tx1"/>
                </a:solidFill>
              </a:rPr>
              <a:t>по вопросам цифровых инструментов, ИКТ и участия граждан </a:t>
            </a:r>
            <a:r>
              <a:rPr lang="en-US" sz="1600" b="1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</a:rPr>
              <a:t>Загреб, май </a:t>
            </a:r>
            <a:r>
              <a:rPr lang="en-US" sz="1600" b="1" dirty="0">
                <a:solidFill>
                  <a:schemeClr val="tx1"/>
                </a:solidFill>
              </a:rPr>
              <a:t>2018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Четыре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заседания Исполкома </a:t>
            </a:r>
            <a:r>
              <a:rPr lang="ru-RU" sz="1600" b="1" dirty="0">
                <a:solidFill>
                  <a:schemeClr val="tx1"/>
                </a:solidFill>
              </a:rPr>
              <a:t>(июль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2017</a:t>
            </a:r>
            <a:r>
              <a:rPr lang="ru-RU" sz="1600" b="1" dirty="0">
                <a:solidFill>
                  <a:schemeClr val="tx1"/>
                </a:solidFill>
              </a:rPr>
              <a:t> г., декабрь </a:t>
            </a:r>
            <a:r>
              <a:rPr lang="en-US" sz="1600" b="1" dirty="0">
                <a:solidFill>
                  <a:schemeClr val="tx1"/>
                </a:solidFill>
              </a:rPr>
              <a:t>2017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март </a:t>
            </a:r>
            <a:r>
              <a:rPr lang="en-US" sz="1600" b="1" dirty="0">
                <a:solidFill>
                  <a:schemeClr val="tx1"/>
                </a:solidFill>
              </a:rPr>
              <a:t>2018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май </a:t>
            </a:r>
            <a:r>
              <a:rPr lang="en-US" sz="1600" b="1" dirty="0">
                <a:solidFill>
                  <a:schemeClr val="tx1"/>
                </a:solidFill>
              </a:rPr>
              <a:t>2018</a:t>
            </a:r>
            <a:r>
              <a:rPr lang="ru-RU" sz="1600" b="1" dirty="0">
                <a:solidFill>
                  <a:schemeClr val="tx1"/>
                </a:solidFill>
              </a:rPr>
              <a:t> г.</a:t>
            </a:r>
            <a:r>
              <a:rPr lang="en-US" sz="1600" b="1" dirty="0">
                <a:solidFill>
                  <a:schemeClr val="tx1"/>
                </a:solidFill>
              </a:rPr>
              <a:t>). </a:t>
            </a:r>
            <a:r>
              <a:rPr lang="ru-RU" sz="1600" b="1" dirty="0">
                <a:solidFill>
                  <a:schemeClr val="tx1"/>
                </a:solidFill>
              </a:rPr>
              <a:t>Протоколы размещены на сайте </a:t>
            </a:r>
            <a:r>
              <a:rPr lang="en-US" altLang="x-none" sz="1600" dirty="0">
                <a:solidFill>
                  <a:schemeClr val="tx1"/>
                </a:solidFill>
                <a:ea typeface="ＭＳ Ｐゴシック" charset="-128"/>
              </a:rPr>
              <a:t>PEMPAL. </a:t>
            </a:r>
          </a:p>
          <a:p>
            <a:pPr algn="just">
              <a:spcBef>
                <a:spcPts val="1200"/>
              </a:spcBef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680"/>
              </a:spcBef>
              <a:buFont typeface="+mj-lt"/>
              <a:buAutoNum type="arabi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lvl="1" algn="just">
              <a:spcBef>
                <a:spcPts val="1680"/>
              </a:spcBef>
              <a:defRPr/>
            </a:pPr>
            <a:endParaRPr lang="sl-SI" sz="16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4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704850" y="152400"/>
            <a:ext cx="8362950" cy="6705600"/>
          </a:xfrm>
        </p:spPr>
        <p:txBody>
          <a:bodyPr>
            <a:normAutofit fontScale="32500" lnSpcReduction="20000"/>
          </a:bodyPr>
          <a:lstStyle/>
          <a:p>
            <a:r>
              <a:rPr lang="ru-RU" sz="8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Тематические направления деятельности БС в </a:t>
            </a:r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r>
              <a:rPr lang="ru-RU" sz="8000" b="1" dirty="0">
                <a:solidFill>
                  <a:srgbClr val="FF0000"/>
                </a:solidFill>
              </a:rPr>
              <a:t> </a:t>
            </a:r>
            <a:r>
              <a:rPr lang="ru-RU" sz="8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финансовом году</a:t>
            </a:r>
            <a:endParaRPr lang="en-GB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endParaRPr lang="en-US" sz="4800" b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ru-RU" sz="4800" b="1" dirty="0">
                <a:solidFill>
                  <a:schemeClr val="tx1"/>
                </a:solidFill>
                <a:ea typeface="ＭＳ Ｐゴシック" charset="-128"/>
              </a:rPr>
              <a:t>Текущие тематические приоритеты реформы бюджетной системы в странах-членах БС в соответствии с информацией, собранной в марте </a:t>
            </a:r>
            <a:r>
              <a:rPr lang="en-US" sz="4800" b="1" dirty="0">
                <a:solidFill>
                  <a:schemeClr val="tx1"/>
                </a:solidFill>
                <a:ea typeface="ＭＳ Ｐゴシック" charset="-128"/>
              </a:rPr>
              <a:t>2018 </a:t>
            </a:r>
            <a:r>
              <a:rPr lang="ru-RU" sz="4800" b="1" dirty="0">
                <a:solidFill>
                  <a:schemeClr val="tx1"/>
                </a:solidFill>
                <a:ea typeface="ＭＳ Ｐゴシック" charset="-128"/>
              </a:rPr>
              <a:t>года</a:t>
            </a:r>
            <a:r>
              <a:rPr lang="en-US" sz="4800" b="1" dirty="0">
                <a:solidFill>
                  <a:schemeClr val="tx1"/>
                </a:solidFill>
                <a:ea typeface="ＭＳ Ｐゴシック" charset="-128"/>
              </a:rPr>
              <a:t>:</a:t>
            </a:r>
          </a:p>
          <a:p>
            <a:pPr algn="l"/>
            <a:endParaRPr lang="en-US" sz="4800" b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en-US" sz="4800" b="1" dirty="0">
                <a:solidFill>
                  <a:schemeClr val="tx1"/>
                </a:solidFill>
                <a:ea typeface="ＭＳ Ｐゴシック" charset="-128"/>
              </a:rPr>
              <a:t>1. </a:t>
            </a:r>
            <a:r>
              <a:rPr lang="ru-RU" sz="4800" b="1" dirty="0">
                <a:solidFill>
                  <a:schemeClr val="tx1"/>
                </a:solidFill>
                <a:ea typeface="ＭＳ Ｐゴシック" charset="-128"/>
              </a:rPr>
              <a:t>Программное бюджетирование и БОР</a:t>
            </a:r>
            <a:endParaRPr lang="en-US" sz="48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800" b="1" dirty="0">
                <a:solidFill>
                  <a:schemeClr val="tx1"/>
                </a:solidFill>
                <a:ea typeface="ＭＳ Ｐゴシック" charset="-128"/>
              </a:rPr>
              <a:t>	</a:t>
            </a:r>
            <a:r>
              <a:rPr lang="en-US" sz="4800" dirty="0">
                <a:solidFill>
                  <a:schemeClr val="tx1"/>
                </a:solidFill>
                <a:ea typeface="ＭＳ Ｐゴシック" charset="-128"/>
              </a:rPr>
              <a:t>i. </a:t>
            </a:r>
            <a:r>
              <a:rPr lang="ru-RU" sz="4800" dirty="0">
                <a:solidFill>
                  <a:schemeClr val="tx1"/>
                </a:solidFill>
                <a:ea typeface="ＭＳ Ｐゴシック" charset="-128"/>
              </a:rPr>
              <a:t>Программы</a:t>
            </a:r>
            <a:r>
              <a:rPr lang="en-US" sz="4800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lvl="0" algn="l"/>
            <a:r>
              <a:rPr lang="en-US" sz="4800" dirty="0">
                <a:solidFill>
                  <a:schemeClr val="tx1"/>
                </a:solidFill>
                <a:ea typeface="ＭＳ Ｐゴシック" charset="-128"/>
              </a:rPr>
              <a:t>	ii. </a:t>
            </a:r>
            <a:r>
              <a:rPr lang="ru-RU" sz="4800" dirty="0">
                <a:solidFill>
                  <a:schemeClr val="tx1"/>
                </a:solidFill>
                <a:ea typeface="ＭＳ Ｐゴシック" charset="-128"/>
              </a:rPr>
              <a:t>Показатели эффективности</a:t>
            </a:r>
            <a:endParaRPr lang="en-US" sz="48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800" dirty="0">
                <a:solidFill>
                  <a:schemeClr val="tx1"/>
                </a:solidFill>
                <a:ea typeface="ＭＳ Ｐゴシック" charset="-128"/>
              </a:rPr>
              <a:t>	iii. </a:t>
            </a:r>
            <a:r>
              <a:rPr lang="ru-RU" sz="4800" dirty="0">
                <a:solidFill>
                  <a:schemeClr val="tx1"/>
                </a:solidFill>
                <a:ea typeface="ＭＳ Ｐゴシック" charset="-128"/>
              </a:rPr>
              <a:t>Мониторинг и оценка расходов, в том числе проведение обзора бюджетных расходов</a:t>
            </a:r>
            <a:endParaRPr lang="en-US" sz="48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800" b="1" dirty="0">
                <a:solidFill>
                  <a:schemeClr val="tx1"/>
                </a:solidFill>
                <a:ea typeface="ＭＳ Ｐゴシック" charset="-128"/>
              </a:rPr>
              <a:t>2. </a:t>
            </a:r>
            <a:r>
              <a:rPr lang="ru-RU" sz="4800" b="1" dirty="0">
                <a:solidFill>
                  <a:schemeClr val="tx1"/>
                </a:solidFill>
                <a:ea typeface="ＭＳ Ｐゴシック" charset="-128"/>
              </a:rPr>
              <a:t>Бюджетная грамотность и прозрачность бюджета </a:t>
            </a:r>
            <a:endParaRPr lang="en-US" sz="4800" b="1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800" dirty="0">
                <a:solidFill>
                  <a:schemeClr val="tx1"/>
                </a:solidFill>
                <a:ea typeface="ＭＳ Ｐゴシック" charset="-128"/>
              </a:rPr>
              <a:t>	i. </a:t>
            </a:r>
            <a:r>
              <a:rPr lang="ru-RU" sz="4800" dirty="0">
                <a:solidFill>
                  <a:schemeClr val="tx1"/>
                </a:solidFill>
                <a:ea typeface="ＭＳ Ｐゴシック" charset="-128"/>
              </a:rPr>
              <a:t>Бюджеты для граждан</a:t>
            </a:r>
            <a:endParaRPr lang="en-US" sz="48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800" dirty="0">
                <a:solidFill>
                  <a:schemeClr val="tx1"/>
                </a:solidFill>
                <a:ea typeface="ＭＳ Ｐゴシック" charset="-128"/>
              </a:rPr>
              <a:t>	ii. </a:t>
            </a:r>
            <a:r>
              <a:rPr lang="ru-RU" sz="4800" dirty="0">
                <a:solidFill>
                  <a:schemeClr val="tx1"/>
                </a:solidFill>
                <a:ea typeface="ＭＳ Ｐゴシック" charset="-128"/>
              </a:rPr>
              <a:t>Бюджетная грамотность</a:t>
            </a:r>
            <a:endParaRPr lang="en-US" sz="48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800" dirty="0">
                <a:solidFill>
                  <a:schemeClr val="tx1"/>
                </a:solidFill>
                <a:ea typeface="ＭＳ Ｐゴシック" charset="-128"/>
              </a:rPr>
              <a:t>	iii. </a:t>
            </a:r>
            <a:r>
              <a:rPr lang="ru-RU" sz="4800" dirty="0">
                <a:solidFill>
                  <a:schemeClr val="tx1"/>
                </a:solidFill>
                <a:ea typeface="ＭＳ Ｐゴシック" charset="-128"/>
              </a:rPr>
              <a:t>Участие общественности</a:t>
            </a:r>
            <a:endParaRPr lang="en-US" sz="48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en-US" sz="4800" b="1" dirty="0">
                <a:solidFill>
                  <a:schemeClr val="tx1"/>
                </a:solidFill>
                <a:ea typeface="ＭＳ Ｐゴシック" charset="-128"/>
              </a:rPr>
              <a:t>3. </a:t>
            </a:r>
            <a:r>
              <a:rPr lang="ru-RU" sz="4800" b="1" dirty="0">
                <a:solidFill>
                  <a:schemeClr val="tx1"/>
                </a:solidFill>
                <a:ea typeface="ＭＳ Ｐゴシック" charset="-128"/>
              </a:rPr>
              <a:t>Учет капитальных затрат</a:t>
            </a:r>
            <a:r>
              <a:rPr lang="en-US" sz="4800" b="1" dirty="0">
                <a:solidFill>
                  <a:schemeClr val="tx1"/>
                </a:solidFill>
                <a:ea typeface="ＭＳ Ｐゴシック" charset="-128"/>
              </a:rPr>
              <a:t>/</a:t>
            </a:r>
            <a:r>
              <a:rPr lang="ru-RU" sz="4800" b="1" dirty="0">
                <a:solidFill>
                  <a:schemeClr val="tx1"/>
                </a:solidFill>
                <a:ea typeface="ＭＳ Ｐゴシック" charset="-128"/>
              </a:rPr>
              <a:t>государственных инвестиций при планировании бюджета </a:t>
            </a:r>
            <a:r>
              <a:rPr lang="en-US" sz="4800" dirty="0">
                <a:solidFill>
                  <a:schemeClr val="tx1"/>
                </a:solidFill>
                <a:ea typeface="ＭＳ Ｐゴシック" charset="-128"/>
              </a:rPr>
              <a:t>(</a:t>
            </a:r>
            <a:r>
              <a:rPr lang="ru-RU" sz="4800" dirty="0">
                <a:solidFill>
                  <a:schemeClr val="tx1"/>
                </a:solidFill>
                <a:ea typeface="ＭＳ Ｐゴシック" charset="-128"/>
              </a:rPr>
              <a:t>оценка их эффективности, выбор приоритетов)</a:t>
            </a:r>
            <a:endParaRPr lang="en-US" altLang="x-none" sz="48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en-US" altLang="x-none" sz="40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r>
              <a:rPr lang="ru-RU" altLang="x-none" sz="4800" b="1" dirty="0">
                <a:solidFill>
                  <a:schemeClr val="accent3">
                    <a:lumMod val="75000"/>
                  </a:schemeClr>
                </a:solidFill>
              </a:rPr>
              <a:t>Таким образом, подавляющее большинство приоритетов наших стран связано с тематикой двух РГ БС</a:t>
            </a:r>
            <a:r>
              <a:rPr lang="en-US" altLang="x-none" sz="4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eaLnBrk="1" hangingPunct="1"/>
            <a:r>
              <a:rPr lang="ru-RU" altLang="x-none" sz="4800" b="1" dirty="0">
                <a:solidFill>
                  <a:schemeClr val="accent3">
                    <a:lumMod val="75000"/>
                  </a:schemeClr>
                </a:solidFill>
              </a:rPr>
              <a:t>БС будет неуклонно продолжать углублять работу в рамках двух РГ</a:t>
            </a:r>
            <a:r>
              <a:rPr lang="en-US" altLang="x-none" sz="4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eaLnBrk="1" hangingPunct="1"/>
            <a:r>
              <a:rPr lang="ru-RU" altLang="x-none" sz="4800" b="1" dirty="0">
                <a:solidFill>
                  <a:schemeClr val="accent3">
                    <a:lumMod val="75000"/>
                  </a:schemeClr>
                </a:solidFill>
              </a:rPr>
              <a:t>Формат пленарного заседания БС в </a:t>
            </a:r>
            <a:r>
              <a:rPr lang="en-US" altLang="x-none" sz="4800" b="1" dirty="0">
                <a:solidFill>
                  <a:schemeClr val="accent3">
                    <a:lumMod val="75000"/>
                  </a:schemeClr>
                </a:solidFill>
              </a:rPr>
              <a:t>2019 </a:t>
            </a:r>
            <a:r>
              <a:rPr lang="ru-RU" altLang="x-none" sz="4800" b="1" dirty="0">
                <a:solidFill>
                  <a:schemeClr val="accent3">
                    <a:lumMod val="75000"/>
                  </a:schemeClr>
                </a:solidFill>
              </a:rPr>
              <a:t>г. останется таким же, как и в </a:t>
            </a:r>
            <a:r>
              <a:rPr lang="en-US" altLang="x-none" sz="4800" b="1" dirty="0">
                <a:solidFill>
                  <a:schemeClr val="accent3">
                    <a:lumMod val="75000"/>
                  </a:schemeClr>
                </a:solidFill>
              </a:rPr>
              <a:t>2017 </a:t>
            </a:r>
            <a:r>
              <a:rPr lang="ru-RU" altLang="x-none" sz="4800" b="1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en-US" altLang="x-none" sz="4800" b="1" dirty="0">
                <a:solidFill>
                  <a:schemeClr val="accent3">
                    <a:lumMod val="75000"/>
                  </a:schemeClr>
                </a:solidFill>
              </a:rPr>
              <a:t>2018</a:t>
            </a:r>
            <a:r>
              <a:rPr lang="ru-RU" altLang="x-none" sz="4800" b="1" dirty="0">
                <a:solidFill>
                  <a:schemeClr val="accent3">
                    <a:lumMod val="75000"/>
                  </a:schemeClr>
                </a:solidFill>
              </a:rPr>
              <a:t> финансовых годах, при этом в качестве дополнительной темы был выбран учет капитальных затрат</a:t>
            </a:r>
            <a:endParaRPr lang="en-US" altLang="x-none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0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704850" y="228600"/>
            <a:ext cx="8362950" cy="7315200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Подход к работе БС в </a:t>
            </a:r>
            <a:r>
              <a:rPr lang="en-US" sz="7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r>
              <a:rPr lang="ru-RU" sz="7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финансовом году</a:t>
            </a:r>
            <a:endParaRPr lang="en-GB" sz="7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  <a:ea typeface="ＭＳ Ｐゴシック" charset="-128"/>
            </a:endParaRPr>
          </a:p>
          <a:p>
            <a:pPr marL="460375" indent="-460375" algn="l">
              <a:spcBef>
                <a:spcPts val="1000"/>
              </a:spcBef>
              <a:buFont typeface="+mj-lt"/>
              <a:buAutoNum type="arabicPeriod"/>
            </a:pPr>
            <a:r>
              <a:rPr lang="ru-RU" sz="5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На две рабочие группы </a:t>
            </a:r>
            <a:r>
              <a:rPr lang="ru-RU" sz="5000" b="1" dirty="0">
                <a:solidFill>
                  <a:schemeClr val="tx1"/>
                </a:solidFill>
              </a:rPr>
              <a:t>по-прежнему </a:t>
            </a:r>
            <a:r>
              <a:rPr lang="ru-RU" sz="5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приходится основной объем работы БС</a:t>
            </a:r>
            <a:r>
              <a:rPr lang="en-US" sz="5000" b="1" dirty="0">
                <a:solidFill>
                  <a:schemeClr val="tx1"/>
                </a:solidFill>
              </a:rPr>
              <a:t>, </a:t>
            </a:r>
            <a:r>
              <a:rPr lang="ru-RU" sz="5000" b="1" dirty="0">
                <a:solidFill>
                  <a:schemeClr val="tx1"/>
                </a:solidFill>
              </a:rPr>
              <a:t>при этом неуклонное внимание уделяется разработке продуктов знаний и углублению сотрудничества с </a:t>
            </a:r>
            <a:r>
              <a:rPr lang="ru-RU" sz="50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ОЭСР</a:t>
            </a:r>
            <a:r>
              <a:rPr lang="ru-RU" sz="5000" b="1" dirty="0">
                <a:solidFill>
                  <a:schemeClr val="tx1"/>
                </a:solidFill>
              </a:rPr>
              <a:t> и </a:t>
            </a:r>
            <a:r>
              <a:rPr lang="en-US" sz="50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GIFT</a:t>
            </a:r>
            <a:endParaRPr lang="en-US" sz="5000" b="1" dirty="0">
              <a:solidFill>
                <a:schemeClr val="tx1"/>
              </a:solidFill>
            </a:endParaRPr>
          </a:p>
          <a:p>
            <a:pPr marL="460375" indent="-460375" algn="l">
              <a:spcBef>
                <a:spcPts val="1000"/>
              </a:spcBef>
              <a:buFont typeface="+mj-lt"/>
              <a:buAutoNum type="arabicPeriod"/>
            </a:pPr>
            <a:r>
              <a:rPr lang="ru-RU" sz="5000" b="1" dirty="0">
                <a:solidFill>
                  <a:schemeClr val="tx1"/>
                </a:solidFill>
                <a:ea typeface="ＭＳ Ｐゴシック" charset="-128"/>
              </a:rPr>
              <a:t>Основным предметом внимания РГ по бюджетной грамотности и прозрачности бюджета (РГПБ) станет</a:t>
            </a:r>
            <a:r>
              <a:rPr lang="en-US" sz="5000" b="1" dirty="0">
                <a:solidFill>
                  <a:schemeClr val="tx1"/>
                </a:solidFill>
                <a:ea typeface="ＭＳ Ｐゴシック" charset="-128"/>
              </a:rPr>
              <a:t>:</a:t>
            </a:r>
          </a:p>
          <a:p>
            <a:pPr marL="920750" lvl="1" indent="-485775" algn="l">
              <a:spcBef>
                <a:spcPts val="1000"/>
              </a:spcBef>
              <a:buFont typeface="+mj-lt"/>
              <a:buAutoNum type="romanLcPeriod"/>
            </a:pPr>
            <a:r>
              <a:rPr lang="ru-RU" sz="4400" dirty="0">
                <a:solidFill>
                  <a:schemeClr val="tx1"/>
                </a:solidFill>
                <a:ea typeface="ＭＳ Ｐゴシック" charset="-128"/>
              </a:rPr>
              <a:t>Доработка </a:t>
            </a:r>
            <a:r>
              <a:rPr lang="ru-RU" sz="45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продукта знаний по вопросам участия общественности и</a:t>
            </a:r>
            <a:endParaRPr lang="en-US" sz="4400" dirty="0">
              <a:solidFill>
                <a:schemeClr val="tx1"/>
              </a:solidFill>
              <a:ea typeface="ＭＳ Ｐゴシック" charset="-128"/>
            </a:endParaRPr>
          </a:p>
          <a:p>
            <a:pPr marL="920750" lvl="1" indent="-485775" algn="l">
              <a:spcBef>
                <a:spcPts val="1000"/>
              </a:spcBef>
              <a:buFont typeface="+mj-lt"/>
              <a:buAutoNum type="romanLcPeriod"/>
            </a:pPr>
            <a:r>
              <a:rPr lang="ru-RU" sz="4400" dirty="0">
                <a:solidFill>
                  <a:schemeClr val="tx1"/>
                </a:solidFill>
                <a:ea typeface="ＭＳ Ｐゴシック" charset="-128"/>
              </a:rPr>
              <a:t>Дальнейший анализ </a:t>
            </a:r>
            <a:r>
              <a:rPr lang="ru-RU" sz="45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результатов обследования открытости бюджета за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2018 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г. </a:t>
            </a:r>
            <a:endParaRPr lang="en-US" sz="4400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marL="460375" indent="-460375" algn="l">
              <a:spcBef>
                <a:spcPts val="1000"/>
              </a:spcBef>
              <a:buFont typeface="+mj-lt"/>
              <a:buAutoNum type="arabicPeriod"/>
            </a:pPr>
            <a:r>
              <a:rPr lang="ru-RU" sz="5000" b="1" dirty="0">
                <a:solidFill>
                  <a:schemeClr val="tx1"/>
                </a:solidFill>
                <a:ea typeface="ＭＳ Ｐゴシック" charset="-128"/>
              </a:rPr>
              <a:t>Основное внимание РГ по программному бюджетированию и БОР (РГПБ) будет уделено</a:t>
            </a:r>
            <a:r>
              <a:rPr lang="en-US" sz="5000" b="1" dirty="0">
                <a:solidFill>
                  <a:schemeClr val="tx1"/>
                </a:solidFill>
                <a:ea typeface="ＭＳ Ｐゴシック" charset="-128"/>
              </a:rPr>
              <a:t>:</a:t>
            </a:r>
          </a:p>
          <a:p>
            <a:pPr marL="982663" lvl="1" indent="-522288" algn="l">
              <a:spcBef>
                <a:spcPts val="1000"/>
              </a:spcBef>
              <a:buFont typeface="+mj-lt"/>
              <a:buAutoNum type="romanLcPeriod"/>
            </a:pPr>
            <a:r>
              <a:rPr lang="ru-RU" sz="4400" dirty="0">
                <a:solidFill>
                  <a:schemeClr val="tx1"/>
                </a:solidFill>
                <a:ea typeface="ＭＳ Ｐゴシック" charset="-128"/>
              </a:rPr>
              <a:t>Разработке продукта знаний по проведению </a:t>
            </a:r>
            <a:r>
              <a:rPr lang="ru-RU" sz="45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обзора расходов и</a:t>
            </a:r>
            <a:endParaRPr lang="en-US" sz="4500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marL="982663" lvl="1" indent="-522288" algn="l">
              <a:spcBef>
                <a:spcPts val="1000"/>
              </a:spcBef>
              <a:buFont typeface="+mj-lt"/>
              <a:buAutoNum type="romanLcPeriod"/>
            </a:pPr>
            <a:r>
              <a:rPr lang="ru-RU" sz="44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Участию в обследовании ОЭСР за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2018 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г. по вопросам эффективности бюджета и разработке продукта знаний по итогам анализа результатов обследования</a:t>
            </a:r>
            <a:endParaRPr lang="en-US" sz="4400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marL="460375" indent="-460375" algn="l">
              <a:spcBef>
                <a:spcPts val="1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</a:rPr>
              <a:t>Будет продолжена практика сбора информации о приоритетах стран в ходе он-лайн анкетирования. Кроме того, БС приступит к сбору предложений от членов сообщества о тематике совместных заседаний всех ПС, а также комментариев о пользе продуктов знаний 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a typeface="ＭＳ Ｐゴシック" charset="-128"/>
            </a:endParaRPr>
          </a:p>
          <a:p>
            <a:pPr marL="460375" indent="-460375" algn="l">
              <a:spcBef>
                <a:spcPts val="1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4000" b="1" dirty="0">
                <a:solidFill>
                  <a:schemeClr val="tx1"/>
                </a:solidFill>
                <a:ea typeface="ＭＳ Ｐゴシック" charset="-128"/>
              </a:rPr>
              <a:t>БС продолжит обновление и совершенствование перечня всех продуктов знаний БС, предоставляя ссылки, сгруппированные по темам, и их распространение среди всех членов в ходе пленарных заседаний.  Это также будет полезным для включения новых членов</a:t>
            </a:r>
            <a:r>
              <a:rPr lang="en-US" sz="4000" b="1" dirty="0">
                <a:solidFill>
                  <a:schemeClr val="tx1"/>
                </a:solidFill>
                <a:ea typeface="ＭＳ Ｐゴシック" charset="-128"/>
              </a:rPr>
              <a:t>. </a:t>
            </a: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62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21451</TotalTime>
  <Words>2113</Words>
  <Application>Microsoft Office PowerPoint</Application>
  <PresentationFormat>On-screen Show (4:3)</PresentationFormat>
  <Paragraphs>221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Lucida Grande CY</vt:lpstr>
      <vt:lpstr>Times New Roman</vt:lpstr>
      <vt:lpstr>Wingdings</vt:lpstr>
      <vt:lpstr>Office Theme</vt:lpstr>
      <vt:lpstr>Бюджетное сообщество (БС) PEMPAL </vt:lpstr>
      <vt:lpstr>Содержание</vt:lpstr>
      <vt:lpstr>PowerPoint Presentation</vt:lpstr>
      <vt:lpstr>Приоритеты БС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Актуальная информация о деятельности Рабочей группы БС по бюджетной грамотности и прозрачности бюджета</vt:lpstr>
      <vt:lpstr>PowerPoint Presentation</vt:lpstr>
      <vt:lpstr>PowerPoint Presentation</vt:lpstr>
      <vt:lpstr>PowerPoint Presentation</vt:lpstr>
      <vt:lpstr>Программа работы РГБГ на пленарном заседании</vt:lpstr>
      <vt:lpstr>PowerPoint Presentation</vt:lpstr>
    </vt:vector>
  </TitlesOfParts>
  <Company>World 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BCOP progress</dc:title>
  <dc:creator>Deanna Aubrey</dc:creator>
  <cp:keywords>BCOP progress 2017</cp:keywords>
  <dc:description>Bishkek BCOP plenary meeting 2017</dc:description>
  <cp:lastModifiedBy>Ksenia Malafeeva</cp:lastModifiedBy>
  <cp:revision>1027</cp:revision>
  <cp:lastPrinted>2018-06-14T06:48:30Z</cp:lastPrinted>
  <dcterms:created xsi:type="dcterms:W3CDTF">2012-02-13T09:14:10Z</dcterms:created>
  <dcterms:modified xsi:type="dcterms:W3CDTF">2019-03-12T16:06:01Z</dcterms:modified>
  <cp:category>PEMPAL</cp:category>
</cp:coreProperties>
</file>