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4"/>
  </p:notesMasterIdLst>
  <p:handoutMasterIdLst>
    <p:handoutMasterId r:id="rId25"/>
  </p:handoutMasterIdLst>
  <p:sldIdLst>
    <p:sldId id="309" r:id="rId8"/>
    <p:sldId id="320" r:id="rId9"/>
    <p:sldId id="337" r:id="rId10"/>
    <p:sldId id="319" r:id="rId11"/>
    <p:sldId id="321" r:id="rId12"/>
    <p:sldId id="322" r:id="rId13"/>
    <p:sldId id="323" r:id="rId14"/>
    <p:sldId id="326" r:id="rId15"/>
    <p:sldId id="327" r:id="rId16"/>
    <p:sldId id="330" r:id="rId17"/>
    <p:sldId id="329" r:id="rId18"/>
    <p:sldId id="331" r:id="rId19"/>
    <p:sldId id="332" r:id="rId20"/>
    <p:sldId id="338" r:id="rId21"/>
    <p:sldId id="334" r:id="rId22"/>
    <p:sldId id="335" r:id="rId23"/>
  </p:sldIdLst>
  <p:sldSz cx="24384000" cy="13716000"/>
  <p:notesSz cx="6724650" cy="97742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44"/>
    <a:srgbClr val="A39161"/>
    <a:srgbClr val="5E5E5E"/>
    <a:srgbClr val="B3B6A7"/>
    <a:srgbClr val="005850"/>
    <a:srgbClr val="A79563"/>
    <a:srgbClr val="005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58990-77D3-499D-97DA-1924AD18B83E}" v="8709" dt="2019-07-12T10:49:52.79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82"/>
  </p:normalViewPr>
  <p:slideViewPr>
    <p:cSldViewPr snapToGrid="0" snapToObjects="1" showGuides="1">
      <p:cViewPr>
        <p:scale>
          <a:sx n="40" d="100"/>
          <a:sy n="40" d="100"/>
        </p:scale>
        <p:origin x="24" y="-9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-20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25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na Anatolievna Davidova" userId="615709de-f45c-42cb-8bad-60412f98c39f" providerId="ADAL" clId="{C6EE7E8B-C724-4887-95CC-85005B4492D3}"/>
    <pc:docChg chg="undo custSel modSld">
      <pc:chgData name="Inna Anatolievna Davidova" userId="615709de-f45c-42cb-8bad-60412f98c39f" providerId="ADAL" clId="{C6EE7E8B-C724-4887-95CC-85005B4492D3}" dt="2019-06-28T12:34:48.123" v="11557" actId="20577"/>
      <pc:docMkLst>
        <pc:docMk/>
      </pc:docMkLst>
      <pc:sldChg chg="modSp">
        <pc:chgData name="Inna Anatolievna Davidova" userId="615709de-f45c-42cb-8bad-60412f98c39f" providerId="ADAL" clId="{C6EE7E8B-C724-4887-95CC-85005B4492D3}" dt="2019-06-28T12:17:07.808" v="11135" actId="313"/>
        <pc:sldMkLst>
          <pc:docMk/>
          <pc:sldMk cId="2468703254" sldId="319"/>
        </pc:sldMkLst>
        <pc:spChg chg="mod">
          <ac:chgData name="Inna Anatolievna Davidova" userId="615709de-f45c-42cb-8bad-60412f98c39f" providerId="ADAL" clId="{C6EE7E8B-C724-4887-95CC-85005B4492D3}" dt="2019-06-28T09:41:21.168" v="1373" actId="6549"/>
          <ac:spMkLst>
            <pc:docMk/>
            <pc:sldMk cId="2468703254" sldId="31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17:07.808" v="11135" actId="313"/>
          <ac:spMkLst>
            <pc:docMk/>
            <pc:sldMk cId="2468703254" sldId="31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12:04.960" v="11025" actId="20577"/>
        <pc:sldMkLst>
          <pc:docMk/>
          <pc:sldMk cId="3011268774" sldId="320"/>
        </pc:sldMkLst>
        <pc:spChg chg="mod">
          <ac:chgData name="Inna Anatolievna Davidova" userId="615709de-f45c-42cb-8bad-60412f98c39f" providerId="ADAL" clId="{C6EE7E8B-C724-4887-95CC-85005B4492D3}" dt="2019-06-28T09:33:50.381" v="322" actId="313"/>
          <ac:spMkLst>
            <pc:docMk/>
            <pc:sldMk cId="3011268774" sldId="320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12:04.960" v="11025" actId="20577"/>
          <ac:spMkLst>
            <pc:docMk/>
            <pc:sldMk cId="3011268774" sldId="320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18:34.598" v="11162" actId="313"/>
        <pc:sldMkLst>
          <pc:docMk/>
          <pc:sldMk cId="3275760933" sldId="321"/>
        </pc:sldMkLst>
        <pc:spChg chg="mod">
          <ac:chgData name="Inna Anatolievna Davidova" userId="615709de-f45c-42cb-8bad-60412f98c39f" providerId="ADAL" clId="{C6EE7E8B-C724-4887-95CC-85005B4492D3}" dt="2019-06-28T10:09:06.305" v="3848" actId="313"/>
          <ac:spMkLst>
            <pc:docMk/>
            <pc:sldMk cId="3275760933" sldId="321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18:34.598" v="11162" actId="313"/>
          <ac:spMkLst>
            <pc:docMk/>
            <pc:sldMk cId="3275760933" sldId="321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20:26.451" v="11252" actId="20577"/>
        <pc:sldMkLst>
          <pc:docMk/>
          <pc:sldMk cId="1224606412" sldId="322"/>
        </pc:sldMkLst>
        <pc:spChg chg="mod">
          <ac:chgData name="Inna Anatolievna Davidova" userId="615709de-f45c-42cb-8bad-60412f98c39f" providerId="ADAL" clId="{C6EE7E8B-C724-4887-95CC-85005B4492D3}" dt="2019-06-28T10:09:16.702" v="3856" actId="6549"/>
          <ac:spMkLst>
            <pc:docMk/>
            <pc:sldMk cId="1224606412" sldId="32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20:26.451" v="11252" actId="20577"/>
          <ac:spMkLst>
            <pc:docMk/>
            <pc:sldMk cId="1224606412" sldId="32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28:08.547" v="11378" actId="313"/>
        <pc:sldMkLst>
          <pc:docMk/>
          <pc:sldMk cId="362388323" sldId="323"/>
        </pc:sldMkLst>
        <pc:spChg chg="mod">
          <ac:chgData name="Inna Anatolievna Davidova" userId="615709de-f45c-42cb-8bad-60412f98c39f" providerId="ADAL" clId="{C6EE7E8B-C724-4887-95CC-85005B4492D3}" dt="2019-06-28T10:13:20.470" v="4779" actId="6549"/>
          <ac:spMkLst>
            <pc:docMk/>
            <pc:sldMk cId="362388323" sldId="323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28:08.547" v="11378" actId="313"/>
          <ac:spMkLst>
            <pc:docMk/>
            <pc:sldMk cId="362388323" sldId="323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30:01.789" v="11454" actId="6549"/>
        <pc:sldMkLst>
          <pc:docMk/>
          <pc:sldMk cId="3851784624" sldId="326"/>
        </pc:sldMkLst>
        <pc:spChg chg="mod">
          <ac:chgData name="Inna Anatolievna Davidova" userId="615709de-f45c-42cb-8bad-60412f98c39f" providerId="ADAL" clId="{C6EE7E8B-C724-4887-95CC-85005B4492D3}" dt="2019-06-28T10:20:03.539" v="5673" actId="20577"/>
          <ac:spMkLst>
            <pc:docMk/>
            <pc:sldMk cId="3851784624" sldId="326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30:01.789" v="11454" actId="6549"/>
          <ac:spMkLst>
            <pc:docMk/>
            <pc:sldMk cId="3851784624" sldId="326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30:16.477" v="11459" actId="20577"/>
        <pc:sldMkLst>
          <pc:docMk/>
          <pc:sldMk cId="245702964" sldId="327"/>
        </pc:sldMkLst>
        <pc:spChg chg="mod">
          <ac:chgData name="Inna Anatolievna Davidova" userId="615709de-f45c-42cb-8bad-60412f98c39f" providerId="ADAL" clId="{C6EE7E8B-C724-4887-95CC-85005B4492D3}" dt="2019-06-28T10:29:52.427" v="6656" actId="6549"/>
          <ac:spMkLst>
            <pc:docMk/>
            <pc:sldMk cId="245702964" sldId="327"/>
            <ac:spMk id="2" creationId="{00000000-0000-0000-0000-000000000000}"/>
          </ac:spMkLst>
        </pc:spChg>
        <pc:graphicFrameChg chg="mod modGraphic">
          <ac:chgData name="Inna Anatolievna Davidova" userId="615709de-f45c-42cb-8bad-60412f98c39f" providerId="ADAL" clId="{C6EE7E8B-C724-4887-95CC-85005B4492D3}" dt="2019-06-28T12:30:16.477" v="11459" actId="20577"/>
          <ac:graphicFrameMkLst>
            <pc:docMk/>
            <pc:sldMk cId="245702964" sldId="327"/>
            <ac:graphicFrameMk id="9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C6EE7E8B-C724-4887-95CC-85005B4492D3}" dt="2019-06-28T12:32:22.761" v="11496" actId="27636"/>
        <pc:sldMkLst>
          <pc:docMk/>
          <pc:sldMk cId="4235936836" sldId="329"/>
        </pc:sldMkLst>
        <pc:spChg chg="mod">
          <ac:chgData name="Inna Anatolievna Davidova" userId="615709de-f45c-42cb-8bad-60412f98c39f" providerId="ADAL" clId="{C6EE7E8B-C724-4887-95CC-85005B4492D3}" dt="2019-06-28T11:00:40.628" v="8062"/>
          <ac:spMkLst>
            <pc:docMk/>
            <pc:sldMk cId="4235936836" sldId="32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32:22.761" v="11496" actId="27636"/>
          <ac:spMkLst>
            <pc:docMk/>
            <pc:sldMk cId="4235936836" sldId="32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31:24.749" v="11469" actId="20577"/>
        <pc:sldMkLst>
          <pc:docMk/>
          <pc:sldMk cId="2035252322" sldId="330"/>
        </pc:sldMkLst>
        <pc:spChg chg="mod">
          <ac:chgData name="Inna Anatolievna Davidova" userId="615709de-f45c-42cb-8bad-60412f98c39f" providerId="ADAL" clId="{C6EE7E8B-C724-4887-95CC-85005B4492D3}" dt="2019-06-28T10:34:44.319" v="7148" actId="313"/>
          <ac:spMkLst>
            <pc:docMk/>
            <pc:sldMk cId="2035252322" sldId="330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31:24.749" v="11469" actId="20577"/>
          <ac:spMkLst>
            <pc:docMk/>
            <pc:sldMk cId="2035252322" sldId="330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34:14.257" v="11548"/>
        <pc:sldMkLst>
          <pc:docMk/>
          <pc:sldMk cId="383558046" sldId="331"/>
        </pc:sldMkLst>
        <pc:spChg chg="mod">
          <ac:chgData name="Inna Anatolievna Davidova" userId="615709de-f45c-42cb-8bad-60412f98c39f" providerId="ADAL" clId="{C6EE7E8B-C724-4887-95CC-85005B4492D3}" dt="2019-06-28T11:05:00.498" v="8734" actId="6549"/>
          <ac:spMkLst>
            <pc:docMk/>
            <pc:sldMk cId="383558046" sldId="331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34:14.257" v="11548"/>
          <ac:spMkLst>
            <pc:docMk/>
            <pc:sldMk cId="383558046" sldId="331"/>
            <ac:spMk id="3" creationId="{00000000-0000-0000-0000-000000000000}"/>
          </ac:spMkLst>
        </pc:spChg>
      </pc:sldChg>
      <pc:sldChg chg="modSp modTransition">
        <pc:chgData name="Inna Anatolievna Davidova" userId="615709de-f45c-42cb-8bad-60412f98c39f" providerId="ADAL" clId="{C6EE7E8B-C724-4887-95CC-85005B4492D3}" dt="2019-06-28T11:42:31.869" v="10950" actId="313"/>
        <pc:sldMkLst>
          <pc:docMk/>
          <pc:sldMk cId="2204900295" sldId="332"/>
        </pc:sldMkLst>
        <pc:spChg chg="mod">
          <ac:chgData name="Inna Anatolievna Davidova" userId="615709de-f45c-42cb-8bad-60412f98c39f" providerId="ADAL" clId="{C6EE7E8B-C724-4887-95CC-85005B4492D3}" dt="2019-06-28T11:27:36.579" v="9640" actId="313"/>
          <ac:spMkLst>
            <pc:docMk/>
            <pc:sldMk cId="2204900295" sldId="33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1:42:31.869" v="10950" actId="313"/>
          <ac:spMkLst>
            <pc:docMk/>
            <pc:sldMk cId="2204900295" sldId="33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1:29:56.552" v="10025" actId="6549"/>
        <pc:sldMkLst>
          <pc:docMk/>
          <pc:sldMk cId="3487085418" sldId="333"/>
        </pc:sldMkLst>
        <pc:spChg chg="mod">
          <ac:chgData name="Inna Anatolievna Davidova" userId="615709de-f45c-42cb-8bad-60412f98c39f" providerId="ADAL" clId="{C6EE7E8B-C724-4887-95CC-85005B4492D3}" dt="2019-06-28T11:29:56.552" v="10025" actId="6549"/>
          <ac:spMkLst>
            <pc:docMk/>
            <pc:sldMk cId="3487085418" sldId="333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34:48.123" v="11557" actId="20577"/>
        <pc:sldMkLst>
          <pc:docMk/>
          <pc:sldMk cId="3317936799" sldId="335"/>
        </pc:sldMkLst>
        <pc:spChg chg="mod">
          <ac:chgData name="Inna Anatolievna Davidova" userId="615709de-f45c-42cb-8bad-60412f98c39f" providerId="ADAL" clId="{C6EE7E8B-C724-4887-95CC-85005B4492D3}" dt="2019-06-28T11:33:36.296" v="10057" actId="313"/>
          <ac:spMkLst>
            <pc:docMk/>
            <pc:sldMk cId="3317936799" sldId="335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34:48.123" v="11557" actId="20577"/>
          <ac:spMkLst>
            <pc:docMk/>
            <pc:sldMk cId="3317936799" sldId="335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6EE7E8B-C724-4887-95CC-85005B4492D3}" dt="2019-06-28T12:15:39.982" v="11071" actId="20577"/>
        <pc:sldMkLst>
          <pc:docMk/>
          <pc:sldMk cId="540322071" sldId="337"/>
        </pc:sldMkLst>
        <pc:spChg chg="mod">
          <ac:chgData name="Inna Anatolievna Davidova" userId="615709de-f45c-42cb-8bad-60412f98c39f" providerId="ADAL" clId="{C6EE7E8B-C724-4887-95CC-85005B4492D3}" dt="2019-06-28T09:37:24.484" v="818" actId="20577"/>
          <ac:spMkLst>
            <pc:docMk/>
            <pc:sldMk cId="540322071" sldId="337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6EE7E8B-C724-4887-95CC-85005B4492D3}" dt="2019-06-28T12:15:39.982" v="11071" actId="20577"/>
          <ac:spMkLst>
            <pc:docMk/>
            <pc:sldMk cId="540322071" sldId="337"/>
            <ac:spMk id="3" creationId="{00000000-0000-0000-0000-000000000000}"/>
          </ac:spMkLst>
        </pc:spChg>
      </pc:sldChg>
    </pc:docChg>
  </pc:docChgLst>
  <pc:docChgLst>
    <pc:chgData name="Inna Anatolievna Davidova" userId="615709de-f45c-42cb-8bad-60412f98c39f" providerId="ADAL" clId="{C9E58990-77D3-499D-97DA-1924AD18B83E}"/>
    <pc:docChg chg="undo redo custSel addSld delSld modSld">
      <pc:chgData name="Inna Anatolievna Davidova" userId="615709de-f45c-42cb-8bad-60412f98c39f" providerId="ADAL" clId="{C9E58990-77D3-499D-97DA-1924AD18B83E}" dt="2019-07-12T10:49:52.791" v="792" actId="20577"/>
      <pc:docMkLst>
        <pc:docMk/>
      </pc:docMkLst>
      <pc:sldChg chg="modSp">
        <pc:chgData name="Inna Anatolievna Davidova" userId="615709de-f45c-42cb-8bad-60412f98c39f" providerId="ADAL" clId="{C9E58990-77D3-499D-97DA-1924AD18B83E}" dt="2019-07-12T10:36:31.927" v="32" actId="20577"/>
        <pc:sldMkLst>
          <pc:docMk/>
          <pc:sldMk cId="513898689" sldId="309"/>
        </pc:sldMkLst>
        <pc:spChg chg="mod">
          <ac:chgData name="Inna Anatolievna Davidova" userId="615709de-f45c-42cb-8bad-60412f98c39f" providerId="ADAL" clId="{C9E58990-77D3-499D-97DA-1924AD18B83E}" dt="2019-07-12T10:36:31.927" v="32" actId="20577"/>
          <ac:spMkLst>
            <pc:docMk/>
            <pc:sldMk cId="513898689" sldId="30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38:08.471" v="102" actId="20577"/>
        <pc:sldMkLst>
          <pc:docMk/>
          <pc:sldMk cId="2468703254" sldId="319"/>
        </pc:sldMkLst>
        <pc:spChg chg="mod">
          <ac:chgData name="Inna Anatolievna Davidova" userId="615709de-f45c-42cb-8bad-60412f98c39f" providerId="ADAL" clId="{C9E58990-77D3-499D-97DA-1924AD18B83E}" dt="2019-07-12T10:38:08.471" v="102" actId="20577"/>
          <ac:spMkLst>
            <pc:docMk/>
            <pc:sldMk cId="2468703254" sldId="31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36:46.470" v="34" actId="20577"/>
        <pc:sldMkLst>
          <pc:docMk/>
          <pc:sldMk cId="3011268774" sldId="320"/>
        </pc:sldMkLst>
        <pc:spChg chg="mod">
          <ac:chgData name="Inna Anatolievna Davidova" userId="615709de-f45c-42cb-8bad-60412f98c39f" providerId="ADAL" clId="{C9E58990-77D3-499D-97DA-1924AD18B83E}" dt="2019-07-12T10:36:46.470" v="34" actId="20577"/>
          <ac:spMkLst>
            <pc:docMk/>
            <pc:sldMk cId="3011268774" sldId="320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39:45.223" v="227" actId="6549"/>
        <pc:sldMkLst>
          <pc:docMk/>
          <pc:sldMk cId="3275760933" sldId="321"/>
        </pc:sldMkLst>
        <pc:spChg chg="mod">
          <ac:chgData name="Inna Anatolievna Davidova" userId="615709de-f45c-42cb-8bad-60412f98c39f" providerId="ADAL" clId="{C9E58990-77D3-499D-97DA-1924AD18B83E}" dt="2019-07-12T10:38:21.878" v="105" actId="20577"/>
          <ac:spMkLst>
            <pc:docMk/>
            <pc:sldMk cId="3275760933" sldId="321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9E58990-77D3-499D-97DA-1924AD18B83E}" dt="2019-07-12T10:39:45.223" v="227" actId="6549"/>
          <ac:spMkLst>
            <pc:docMk/>
            <pc:sldMk cId="3275760933" sldId="321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0:41.927" v="249" actId="20577"/>
        <pc:sldMkLst>
          <pc:docMk/>
          <pc:sldMk cId="1224606412" sldId="322"/>
        </pc:sldMkLst>
        <pc:spChg chg="mod">
          <ac:chgData name="Inna Anatolievna Davidova" userId="615709de-f45c-42cb-8bad-60412f98c39f" providerId="ADAL" clId="{C9E58990-77D3-499D-97DA-1924AD18B83E}" dt="2019-07-12T10:39:52.679" v="230" actId="20577"/>
          <ac:spMkLst>
            <pc:docMk/>
            <pc:sldMk cId="1224606412" sldId="322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9E58990-77D3-499D-97DA-1924AD18B83E}" dt="2019-07-12T10:40:41.927" v="249" actId="20577"/>
          <ac:spMkLst>
            <pc:docMk/>
            <pc:sldMk cId="1224606412" sldId="322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1:18.215" v="279" actId="20577"/>
        <pc:sldMkLst>
          <pc:docMk/>
          <pc:sldMk cId="362388323" sldId="323"/>
        </pc:sldMkLst>
        <pc:spChg chg="mod">
          <ac:chgData name="Inna Anatolievna Davidova" userId="615709de-f45c-42cb-8bad-60412f98c39f" providerId="ADAL" clId="{C9E58990-77D3-499D-97DA-1924AD18B83E}" dt="2019-07-12T10:41:18.215" v="279" actId="20577"/>
          <ac:spMkLst>
            <pc:docMk/>
            <pc:sldMk cId="362388323" sldId="323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1:56.343" v="318" actId="20577"/>
        <pc:sldMkLst>
          <pc:docMk/>
          <pc:sldMk cId="3851784624" sldId="326"/>
        </pc:sldMkLst>
        <pc:spChg chg="mod">
          <ac:chgData name="Inna Anatolievna Davidova" userId="615709de-f45c-42cb-8bad-60412f98c39f" providerId="ADAL" clId="{C9E58990-77D3-499D-97DA-1924AD18B83E}" dt="2019-07-12T10:41:56.343" v="318" actId="20577"/>
          <ac:spMkLst>
            <pc:docMk/>
            <pc:sldMk cId="3851784624" sldId="326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2:14.455" v="346" actId="20577"/>
        <pc:sldMkLst>
          <pc:docMk/>
          <pc:sldMk cId="245702964" sldId="327"/>
        </pc:sldMkLst>
        <pc:graphicFrameChg chg="modGraphic">
          <ac:chgData name="Inna Anatolievna Davidova" userId="615709de-f45c-42cb-8bad-60412f98c39f" providerId="ADAL" clId="{C9E58990-77D3-499D-97DA-1924AD18B83E}" dt="2019-07-12T10:42:14.455" v="346" actId="20577"/>
          <ac:graphicFrameMkLst>
            <pc:docMk/>
            <pc:sldMk cId="245702964" sldId="327"/>
            <ac:graphicFrameMk id="9" creationId="{00000000-0000-0000-0000-000000000000}"/>
          </ac:graphicFrameMkLst>
        </pc:graphicFrameChg>
      </pc:sldChg>
      <pc:sldChg chg="modSp">
        <pc:chgData name="Inna Anatolievna Davidova" userId="615709de-f45c-42cb-8bad-60412f98c39f" providerId="ADAL" clId="{C9E58990-77D3-499D-97DA-1924AD18B83E}" dt="2019-07-12T10:43:12.647" v="371" actId="20577"/>
        <pc:sldMkLst>
          <pc:docMk/>
          <pc:sldMk cId="4235936836" sldId="329"/>
        </pc:sldMkLst>
        <pc:spChg chg="mod">
          <ac:chgData name="Inna Anatolievna Davidova" userId="615709de-f45c-42cb-8bad-60412f98c39f" providerId="ADAL" clId="{C9E58990-77D3-499D-97DA-1924AD18B83E}" dt="2019-07-12T10:42:49.350" v="354" actId="20577"/>
          <ac:spMkLst>
            <pc:docMk/>
            <pc:sldMk cId="4235936836" sldId="329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9E58990-77D3-499D-97DA-1924AD18B83E}" dt="2019-07-12T10:43:12.647" v="371" actId="20577"/>
          <ac:spMkLst>
            <pc:docMk/>
            <pc:sldMk cId="4235936836" sldId="329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2:26.599" v="350" actId="20577"/>
        <pc:sldMkLst>
          <pc:docMk/>
          <pc:sldMk cId="2035252322" sldId="330"/>
        </pc:sldMkLst>
        <pc:spChg chg="mod">
          <ac:chgData name="Inna Anatolievna Davidova" userId="615709de-f45c-42cb-8bad-60412f98c39f" providerId="ADAL" clId="{C9E58990-77D3-499D-97DA-1924AD18B83E}" dt="2019-07-12T10:42:26.599" v="350" actId="20577"/>
          <ac:spMkLst>
            <pc:docMk/>
            <pc:sldMk cId="2035252322" sldId="330"/>
            <ac:spMk id="2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3:52.423" v="407" actId="6549"/>
        <pc:sldMkLst>
          <pc:docMk/>
          <pc:sldMk cId="383558046" sldId="331"/>
        </pc:sldMkLst>
        <pc:spChg chg="mod">
          <ac:chgData name="Inna Anatolievna Davidova" userId="615709de-f45c-42cb-8bad-60412f98c39f" providerId="ADAL" clId="{C9E58990-77D3-499D-97DA-1924AD18B83E}" dt="2019-07-12T10:43:52.423" v="407" actId="6549"/>
          <ac:spMkLst>
            <pc:docMk/>
            <pc:sldMk cId="383558046" sldId="331"/>
            <ac:spMk id="3" creationId="{00000000-0000-0000-0000-000000000000}"/>
          </ac:spMkLst>
        </pc:spChg>
      </pc:sldChg>
      <pc:sldChg chg="modSp del">
        <pc:chgData name="Inna Anatolievna Davidova" userId="615709de-f45c-42cb-8bad-60412f98c39f" providerId="ADAL" clId="{C9E58990-77D3-499D-97DA-1924AD18B83E}" dt="2019-07-12T10:48:37.325" v="783" actId="2696"/>
        <pc:sldMkLst>
          <pc:docMk/>
          <pc:sldMk cId="3487085418" sldId="333"/>
        </pc:sldMkLst>
        <pc:spChg chg="mod">
          <ac:chgData name="Inna Anatolievna Davidova" userId="615709de-f45c-42cb-8bad-60412f98c39f" providerId="ADAL" clId="{C9E58990-77D3-499D-97DA-1924AD18B83E}" dt="2019-07-12T10:44:40.270" v="411" actId="1076"/>
          <ac:spMkLst>
            <pc:docMk/>
            <pc:sldMk cId="3487085418" sldId="333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9E58990-77D3-499D-97DA-1924AD18B83E}" dt="2019-07-12T10:47:42.371" v="780" actId="5793"/>
          <ac:spMkLst>
            <pc:docMk/>
            <pc:sldMk cId="3487085418" sldId="333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9:15.015" v="790" actId="20577"/>
        <pc:sldMkLst>
          <pc:docMk/>
          <pc:sldMk cId="3633887211" sldId="334"/>
        </pc:sldMkLst>
        <pc:spChg chg="mod">
          <ac:chgData name="Inna Anatolievna Davidova" userId="615709de-f45c-42cb-8bad-60412f98c39f" providerId="ADAL" clId="{C9E58990-77D3-499D-97DA-1924AD18B83E}" dt="2019-07-12T10:49:15.015" v="790" actId="20577"/>
          <ac:spMkLst>
            <pc:docMk/>
            <pc:sldMk cId="3633887211" sldId="334"/>
            <ac:spMk id="2" creationId="{00000000-0000-0000-0000-000000000000}"/>
          </ac:spMkLst>
        </pc:spChg>
        <pc:spChg chg="mod">
          <ac:chgData name="Inna Anatolievna Davidova" userId="615709de-f45c-42cb-8bad-60412f98c39f" providerId="ADAL" clId="{C9E58990-77D3-499D-97DA-1924AD18B83E}" dt="2019-07-12T10:49:03.369" v="787" actId="20577"/>
          <ac:spMkLst>
            <pc:docMk/>
            <pc:sldMk cId="3633887211" sldId="334"/>
            <ac:spMk id="3" creationId="{00000000-0000-0000-0000-000000000000}"/>
          </ac:spMkLst>
        </pc:spChg>
      </pc:sldChg>
      <pc:sldChg chg="modSp">
        <pc:chgData name="Inna Anatolievna Davidova" userId="615709de-f45c-42cb-8bad-60412f98c39f" providerId="ADAL" clId="{C9E58990-77D3-499D-97DA-1924AD18B83E}" dt="2019-07-12T10:49:52.791" v="792" actId="20577"/>
        <pc:sldMkLst>
          <pc:docMk/>
          <pc:sldMk cId="3317936799" sldId="335"/>
        </pc:sldMkLst>
        <pc:spChg chg="mod">
          <ac:chgData name="Inna Anatolievna Davidova" userId="615709de-f45c-42cb-8bad-60412f98c39f" providerId="ADAL" clId="{C9E58990-77D3-499D-97DA-1924AD18B83E}" dt="2019-07-12T10:49:52.791" v="792" actId="20577"/>
          <ac:spMkLst>
            <pc:docMk/>
            <pc:sldMk cId="3317936799" sldId="335"/>
            <ac:spMk id="3" creationId="{00000000-0000-0000-0000-000000000000}"/>
          </ac:spMkLst>
        </pc:spChg>
      </pc:sldChg>
      <pc:sldChg chg="modSp add">
        <pc:chgData name="Inna Anatolievna Davidova" userId="615709de-f45c-42cb-8bad-60412f98c39f" providerId="ADAL" clId="{C9E58990-77D3-499D-97DA-1924AD18B83E}" dt="2019-07-12T10:48:44.438" v="784" actId="255"/>
        <pc:sldMkLst>
          <pc:docMk/>
          <pc:sldMk cId="4258499674" sldId="338"/>
        </pc:sldMkLst>
        <pc:spChg chg="mod">
          <ac:chgData name="Inna Anatolievna Davidova" userId="615709de-f45c-42cb-8bad-60412f98c39f" providerId="ADAL" clId="{C9E58990-77D3-499D-97DA-1924AD18B83E}" dt="2019-07-12T10:48:44.438" v="784" actId="255"/>
          <ac:spMkLst>
            <pc:docMk/>
            <pc:sldMk cId="4258499674" sldId="338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08335483025622E-2"/>
          <c:y val="9.6061979390839811E-2"/>
          <c:w val="0.91480622792521304"/>
          <c:h val="0.70355927699131005"/>
        </c:manualLayout>
      </c:layout>
      <c:lineChart>
        <c:grouping val="standard"/>
        <c:varyColors val="0"/>
        <c:ser>
          <c:idx val="1"/>
          <c:order val="0"/>
          <c:tx>
            <c:strRef>
              <c:f>'[Graphs for ER_2019.xlsx]GG position (2)'!$B$16</c:f>
              <c:strCache>
                <c:ptCount val="1"/>
                <c:pt idx="0">
                  <c:v>General Government Expenditure as a % of GNI*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55-4B46-9C3D-C9E2388055C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55-4B46-9C3D-C9E2388055C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55-4B46-9C3D-C9E2388055C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75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55-4B46-9C3D-C9E2388055CD}"/>
              </c:ext>
            </c:extLst>
          </c:dPt>
          <c:cat>
            <c:strRef>
              <c:f>'[Graphs for ER_2019.xlsx]GG position (2)'!$E$1:$Q$1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2018(f)</c:v>
                </c:pt>
                <c:pt idx="12">
                  <c:v>2019(f)</c:v>
                </c:pt>
              </c:strCache>
            </c:strRef>
          </c:cat>
          <c:val>
            <c:numRef>
              <c:f>'[Graphs for ER_2019.xlsx]GG position (2)'!$E$16:$Q$16</c:f>
              <c:numCache>
                <c:formatCode>0%</c:formatCode>
                <c:ptCount val="13"/>
                <c:pt idx="0">
                  <c:v>0.41952628675489223</c:v>
                </c:pt>
                <c:pt idx="1">
                  <c:v>0.48948681174783315</c:v>
                </c:pt>
                <c:pt idx="2">
                  <c:v>0.54560159443104517</c:v>
                </c:pt>
                <c:pt idx="3">
                  <c:v>0.55233772402717352</c:v>
                </c:pt>
                <c:pt idx="4">
                  <c:v>0.55161594931310731</c:v>
                </c:pt>
                <c:pt idx="5">
                  <c:v>0.57995634431052479</c:v>
                </c:pt>
                <c:pt idx="6">
                  <c:v>0.52949468978715319</c:v>
                </c:pt>
                <c:pt idx="7">
                  <c:v>0.48998842748338134</c:v>
                </c:pt>
                <c:pt idx="8">
                  <c:v>0.4573248565515361</c:v>
                </c:pt>
                <c:pt idx="9">
                  <c:v>0.42724382489606261</c:v>
                </c:pt>
                <c:pt idx="10">
                  <c:v>0.42650484043668796</c:v>
                </c:pt>
                <c:pt idx="11">
                  <c:v>0.41434368453592546</c:v>
                </c:pt>
                <c:pt idx="12">
                  <c:v>0.41167265013209681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CD55-4B46-9C3D-C9E2388055CD}"/>
            </c:ext>
          </c:extLst>
        </c:ser>
        <c:ser>
          <c:idx val="0"/>
          <c:order val="1"/>
          <c:tx>
            <c:strRef>
              <c:f>'[Graphs for ER_2019.xlsx]GG position (2)'!$B$15</c:f>
              <c:strCache>
                <c:ptCount val="1"/>
                <c:pt idx="0">
                  <c:v>General Government Revenue as a % of GNI*</c:v>
                </c:pt>
              </c:strCache>
            </c:strRef>
          </c:tx>
          <c:spPr>
            <a:ln w="28575" cap="rnd">
              <a:solidFill>
                <a:schemeClr val="bg2">
                  <a:lumMod val="1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CD55-4B46-9C3D-C9E2388055CD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CD55-4B46-9C3D-C9E2388055CD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CD55-4B46-9C3D-C9E2388055CD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28575" cap="rnd">
                <a:solidFill>
                  <a:schemeClr val="bg2">
                    <a:lumMod val="10000"/>
                  </a:schemeClr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CD55-4B46-9C3D-C9E2388055CD}"/>
              </c:ext>
            </c:extLst>
          </c:dPt>
          <c:cat>
            <c:strRef>
              <c:f>'[Graphs for ER_2019.xlsx]GG position (2)'!$E$1:$Q$1</c:f>
              <c:strCach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2018(f)</c:v>
                </c:pt>
                <c:pt idx="12">
                  <c:v>2019(f)</c:v>
                </c:pt>
              </c:strCache>
            </c:strRef>
          </c:cat>
          <c:val>
            <c:numRef>
              <c:f>'[Graphs for ER_2019.xlsx]GG position (2)'!$E$15:$Q$15</c:f>
              <c:numCache>
                <c:formatCode>0%</c:formatCode>
                <c:ptCount val="13"/>
                <c:pt idx="0">
                  <c:v>0.42273538850299258</c:v>
                </c:pt>
                <c:pt idx="1">
                  <c:v>0.40780694643636589</c:v>
                </c:pt>
                <c:pt idx="2">
                  <c:v>0.40806747447321673</c:v>
                </c:pt>
                <c:pt idx="3">
                  <c:v>0.41775931357395441</c:v>
                </c:pt>
                <c:pt idx="4">
                  <c:v>0.43951993664138417</c:v>
                </c:pt>
                <c:pt idx="5">
                  <c:v>0.47054822688304704</c:v>
                </c:pt>
                <c:pt idx="6">
                  <c:v>0.4492279374169138</c:v>
                </c:pt>
                <c:pt idx="7">
                  <c:v>0.44388675081411311</c:v>
                </c:pt>
                <c:pt idx="8">
                  <c:v>0.43933648114411766</c:v>
                </c:pt>
                <c:pt idx="9">
                  <c:v>0.41890608382102862</c:v>
                </c:pt>
                <c:pt idx="10">
                  <c:v>0.4224757426234394</c:v>
                </c:pt>
                <c:pt idx="11">
                  <c:v>0.41296424193636072</c:v>
                </c:pt>
                <c:pt idx="12">
                  <c:v>0.4115520099228212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CD55-4B46-9C3D-C9E238805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795192"/>
        <c:axId val="123795584"/>
      </c:lineChart>
      <c:catAx>
        <c:axId val="1237951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127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95584"/>
        <c:crosses val="autoZero"/>
        <c:auto val="1"/>
        <c:lblAlgn val="ctr"/>
        <c:lblOffset val="100"/>
        <c:tickMarkSkip val="1"/>
        <c:noMultiLvlLbl val="0"/>
      </c:catAx>
      <c:valAx>
        <c:axId val="123795584"/>
        <c:scaling>
          <c:orientation val="minMax"/>
          <c:max val="0.70000000000000007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79519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76314949973506E-2"/>
          <c:y val="0.89764100996498419"/>
          <c:w val="0.92530442283365744"/>
          <c:h val="9.9570720461967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0.19739</cdr:x>
      <cdr:y>0.03537</cdr:y>
    </cdr:from>
    <cdr:to>
      <cdr:x>0.268</cdr:x>
      <cdr:y>0.78679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1205174" y="109830"/>
          <a:ext cx="431111" cy="233326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0.34075</cdr:x>
      <cdr:y>0.03693</cdr:y>
    </cdr:from>
    <cdr:to>
      <cdr:x>0.408</cdr:x>
      <cdr:y>0.78372</cdr:y>
    </cdr:to>
    <cdr:sp macro="" textlink="">
      <cdr:nvSpPr>
        <cdr:cNvPr id="4" name="Rounded Rectangle 3"/>
        <cdr:cNvSpPr/>
      </cdr:nvSpPr>
      <cdr:spPr>
        <a:xfrm xmlns:a="http://schemas.openxmlformats.org/drawingml/2006/main">
          <a:off x="2080468" y="114681"/>
          <a:ext cx="410596" cy="23188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0.55027</cdr:x>
      <cdr:y>0.04</cdr:y>
    </cdr:from>
    <cdr:to>
      <cdr:x>0.61895</cdr:x>
      <cdr:y>0.78679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3359704" y="124207"/>
          <a:ext cx="419327" cy="23188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0.75663</cdr:x>
      <cdr:y>0.03693</cdr:y>
    </cdr:from>
    <cdr:to>
      <cdr:x>0.96895</cdr:x>
      <cdr:y>0.78372</cdr:y>
    </cdr:to>
    <cdr:sp macro="" textlink="">
      <cdr:nvSpPr>
        <cdr:cNvPr id="6" name="Rounded Rectangle 5"/>
        <cdr:cNvSpPr/>
      </cdr:nvSpPr>
      <cdr:spPr>
        <a:xfrm xmlns:a="http://schemas.openxmlformats.org/drawingml/2006/main">
          <a:off x="4619626" y="114681"/>
          <a:ext cx="1296292" cy="23188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28575">
          <a:solidFill>
            <a:schemeClr val="accent5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0.15808</cdr:x>
      <cdr:y>0.07658</cdr:y>
    </cdr:from>
    <cdr:to>
      <cdr:x>0.30457</cdr:x>
      <cdr:y>0.20877</cdr:y>
    </cdr:to>
    <cdr:sp macro="" textlink="">
      <cdr:nvSpPr>
        <cdr:cNvPr id="7" name="Rectangle 6"/>
        <cdr:cNvSpPr/>
      </cdr:nvSpPr>
      <cdr:spPr>
        <a:xfrm xmlns:a="http://schemas.openxmlformats.org/drawingml/2006/main">
          <a:off x="1643639" y="222468"/>
          <a:ext cx="1523174" cy="384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ysClr val="windowText" lastClr="000000"/>
              </a:solidFill>
            </a:rPr>
            <a:t>Доклад специальной группы </a:t>
          </a:r>
          <a:r>
            <a:rPr lang="en-US" sz="1800" b="1" baseline="0" dirty="0">
              <a:solidFill>
                <a:sysClr val="windowText" lastClr="000000"/>
              </a:solidFill>
            </a:rPr>
            <a:t>2009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0.32424</cdr:x>
      <cdr:y>0.07399</cdr:y>
    </cdr:from>
    <cdr:to>
      <cdr:x>0.4493</cdr:x>
      <cdr:y>0.18042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3371350" y="214939"/>
          <a:ext cx="1300377" cy="3091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>
              <a:solidFill>
                <a:sysClr val="windowText" lastClr="000000"/>
              </a:solidFill>
            </a:rPr>
            <a:t>CRE 2012-2014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0.53368</cdr:x>
      <cdr:y>0.07134</cdr:y>
    </cdr:from>
    <cdr:to>
      <cdr:x>0.65523</cdr:x>
      <cdr:y>0.17992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5549065" y="207241"/>
          <a:ext cx="1263879" cy="3154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baseline="0" dirty="0">
              <a:solidFill>
                <a:sysClr val="windowText" lastClr="000000"/>
              </a:solidFill>
            </a:rPr>
            <a:t>CRE 2015-2017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0.78354</cdr:x>
      <cdr:y>0.07088</cdr:y>
    </cdr:from>
    <cdr:to>
      <cdr:x>0.94325</cdr:x>
      <cdr:y>0.17086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8147088" y="205890"/>
          <a:ext cx="1660673" cy="2904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baseline="0" dirty="0">
              <a:solidFill>
                <a:sysClr val="windowText" lastClr="000000"/>
              </a:solidFill>
            </a:rPr>
            <a:t>Spending Review 2017-2019</a:t>
          </a:r>
          <a:endParaRPr lang="en-US" sz="1800" b="1" dirty="0">
            <a:solidFill>
              <a:sysClr val="windowText" lastClr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542B-0C3F-884C-A453-F60046BBBBE8}" type="datetimeFigureOut">
              <a:rPr lang="en-US" smtClean="0"/>
              <a:t>7/12/2019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52D7-37D8-FD47-A307-243E37317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40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896620" y="4642763"/>
            <a:ext cx="4931410" cy="439840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Underlying</a:t>
            </a:r>
            <a:r>
              <a:rPr lang="en-IE" baseline="0" dirty="0"/>
              <a:t> deficits exclude the impact of Government expenditure to support banking institutions. Real deficits of 14% and 32% of GDP in 2009 and 2010 respectively. </a:t>
            </a:r>
            <a:endParaRPr lang="en-IE" dirty="0"/>
          </a:p>
          <a:p>
            <a:endParaRPr lang="en-IE" dirty="0"/>
          </a:p>
          <a:p>
            <a:r>
              <a:rPr lang="en-IE" dirty="0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575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478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Mostly work that would be engaged in across the divisions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197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3064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47516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Underlying</a:t>
            </a:r>
            <a:r>
              <a:rPr lang="en-IE" baseline="0" dirty="0"/>
              <a:t> deficits exclude the impact of Government expenditure to support banking institutions. Real deficits of 14% and 32% of GDP in 2009 and 2010 respectively. </a:t>
            </a:r>
            <a:endParaRPr lang="en-IE" dirty="0"/>
          </a:p>
          <a:p>
            <a:endParaRPr lang="en-IE" dirty="0"/>
          </a:p>
          <a:p>
            <a:r>
              <a:rPr lang="en-IE" dirty="0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350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480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Departmental Reports 2010, 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Dáil Éireann Debate, Wednesday – 10 March 2010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viewed 22 March 2018, &lt;https://beta.oireachtas.ie/en/debates/question/2010-03-10/25/&gt;.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Departmental Reports 2010, </a:t>
            </a:r>
            <a:r>
              <a:rPr lang="en-I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Dáil Éireann Debate, Wednesday – 7 July 2010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viewed 22 March 2010, &lt;https://beta.oireachtas.ie/en/debates/question/2010-07-07/96/&gt;.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227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24625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3758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http://www.budget.gov.ie/Budgets/2017/Documents/6.%20Spending%20Reviews%20in%20Ireland-%20Lessons%20for%20the%20Future.pdf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/>
          <a:lstStyle/>
          <a:p>
            <a:fld id="{548F8772-C51F-465F-8246-D37ADD5AC090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1625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35823" y="9923347"/>
            <a:ext cx="2856533" cy="522898"/>
          </a:xfrm>
          <a:prstGeom prst="rect">
            <a:avLst/>
          </a:prstGeom>
        </p:spPr>
        <p:txBody>
          <a:bodyPr/>
          <a:lstStyle/>
          <a:p>
            <a:fld id="{3FB76B35-7D25-489D-9731-05CEAFEB11A2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0220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235700"/>
            <a:ext cx="0" cy="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0" y="6235700"/>
            <a:ext cx="0" cy="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6307" cy="3099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007849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769000" y="8060021"/>
            <a:ext cx="5472000" cy="41400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41450" y="3555997"/>
            <a:ext cx="9856787" cy="8644023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74096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lank –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237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7653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496800"/>
            <a:ext cx="56896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B93FB4-A6B0-4BBD-80EB-015D0050935E}" type="datetimeFigureOut">
              <a:rPr lang="en-IE" smtClean="0"/>
              <a:t>12/07/2019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5247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1"/>
            <a:ext cx="18897030" cy="5239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16000" b="0" i="0" cap="none" spc="-272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3"/>
            <a:ext cx="18897030" cy="3006800"/>
          </a:xfrm>
          <a:prstGeom prst="rect">
            <a:avLst/>
          </a:prstGeom>
        </p:spPr>
        <p:txBody>
          <a:bodyPr/>
          <a:lstStyle>
            <a:lvl1pPr algn="l">
              <a:lnSpc>
                <a:spcPct val="120000"/>
              </a:lnSpc>
              <a:buClr>
                <a:srgbClr val="A39161"/>
              </a:buClr>
              <a:defRPr sz="3200" b="0" i="0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1pPr>
            <a:lvl2pPr indent="0" algn="l">
              <a:lnSpc>
                <a:spcPct val="120000"/>
              </a:lnSpc>
              <a:buClr>
                <a:srgbClr val="A39161"/>
              </a:buClr>
              <a:defRPr sz="3200" b="0" spc="0">
                <a:solidFill>
                  <a:srgbClr val="A39161"/>
                </a:solidFill>
                <a:latin typeface="+mn-lt"/>
                <a:ea typeface="Calibri" charset="0"/>
                <a:cs typeface="Calibri" charset="0"/>
                <a:sym typeface="Georgia"/>
              </a:defRPr>
            </a:lvl2pPr>
            <a:lvl3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3pPr>
            <a:lvl4pPr algn="l">
              <a:lnSpc>
                <a:spcPct val="120000"/>
              </a:lnSpc>
              <a:buClr>
                <a:srgbClr val="A39161"/>
              </a:buClr>
              <a:defRPr sz="2400" spc="0">
                <a:solidFill>
                  <a:srgbClr val="A39161"/>
                </a:solidFill>
                <a:latin typeface="+mn-lt"/>
                <a:ea typeface="Georgia"/>
                <a:cs typeface="Georgia"/>
                <a:sym typeface="Georgia"/>
              </a:defRPr>
            </a:lvl4pPr>
            <a:lvl5pPr algn="l">
              <a:lnSpc>
                <a:spcPct val="120000"/>
              </a:lnSpc>
              <a:buClr>
                <a:srgbClr val="A39161"/>
              </a:buClr>
              <a:defRPr sz="2400" b="0" i="1" spc="0">
                <a:solidFill>
                  <a:srgbClr val="A39161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25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FFFFFF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chemeClr val="bg1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An Roinn Caiteachais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 agus Athchóirithe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5203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0" cy="814538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80000"/>
              </a:lnSpc>
              <a:defRPr sz="18000" b="0" i="0" cap="none" spc="-30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  <a:sym typeface="Open Sans Ligh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923850" y="1608755"/>
            <a:ext cx="15208950" cy="748365"/>
          </a:xfrm>
          <a:prstGeom prst="rect">
            <a:avLst/>
          </a:prstGeom>
        </p:spPr>
        <p:txBody>
          <a:bodyPr/>
          <a:lstStyle>
            <a:lvl1pPr algn="l">
              <a:defRPr sz="2800" b="0" i="0" spc="-10" baseline="0">
                <a:solidFill>
                  <a:srgbClr val="004D44"/>
                </a:solidFill>
                <a:latin typeface="+mn-lt"/>
                <a:ea typeface="Calibri Light" charset="0"/>
                <a:cs typeface="Calibri Light" charset="0"/>
              </a:defRPr>
            </a:lvl1pPr>
          </a:lstStyle>
          <a:p>
            <a:pPr marL="0" marR="0" lvl="0" indent="0" algn="l" defTabSz="8255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Running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55700" y="2706371"/>
            <a:ext cx="3708400" cy="9140724"/>
          </a:xfrm>
          <a:prstGeom prst="rect">
            <a:avLst/>
          </a:prstGeom>
        </p:spPr>
        <p:txBody>
          <a:bodyPr anchor="t"/>
          <a:lstStyle>
            <a:lvl1pPr>
              <a:defRPr sz="41000">
                <a:solidFill>
                  <a:srgbClr val="A3916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Rialtas na hÉireann | Government of Ireland"/>
          <p:cNvSpPr txBox="1"/>
          <p:nvPr userDrawn="1"/>
        </p:nvSpPr>
        <p:spPr>
          <a:xfrm>
            <a:off x="5923850" y="12611805"/>
            <a:ext cx="102415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r>
              <a:rPr lang="en-GB" b="1" dirty="0">
                <a:latin typeface="+mn-lt"/>
              </a:rPr>
              <a:t>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290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Green">
    <p:bg>
      <p:bgPr>
        <a:gradFill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chemeClr val="bg1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sp>
        <p:nvSpPr>
          <p:cNvPr id="18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solidFill>
                  <a:schemeClr val="bg1">
                    <a:alpha val="45000"/>
                  </a:schemeClr>
                </a:solidFill>
                <a:latin typeface="+mn-lt"/>
              </a:rPr>
              <a:pPr/>
              <a:t>‹#›</a:t>
            </a:fld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 An Roinn Caiteachais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b="1" dirty="0">
                <a:solidFill>
                  <a:schemeClr val="bg1">
                    <a:alpha val="45000"/>
                  </a:schemeClr>
                </a:solidFill>
                <a:latin typeface="+mn-lt"/>
              </a:rPr>
              <a:t>Phoiblí agus Athchóirithe</a:t>
            </a:r>
            <a:r>
              <a:rPr lang="en-GB" b="1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|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Department of Public</a:t>
            </a:r>
            <a:r>
              <a:rPr lang="en-GB" baseline="0" dirty="0">
                <a:solidFill>
                  <a:schemeClr val="bg1">
                    <a:alpha val="45000"/>
                  </a:schemeClr>
                </a:solidFill>
                <a:latin typeface="+mn-lt"/>
              </a:rPr>
              <a:t> </a:t>
            </a:r>
            <a:r>
              <a:rPr lang="en-GB" dirty="0">
                <a:solidFill>
                  <a:schemeClr val="bg1">
                    <a:alpha val="45000"/>
                  </a:schemeClr>
                </a:solidFill>
                <a:latin typeface="+mn-lt"/>
              </a:rPr>
              <a:t>Expenditure and Reform</a:t>
            </a:r>
            <a:endParaRPr dirty="0">
              <a:solidFill>
                <a:schemeClr val="bg1">
                  <a:alpha val="4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096557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</p:spPr>
      </p:pic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24409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441451" y="3556000"/>
            <a:ext cx="19770224" cy="8752305"/>
          </a:xfrm>
          <a:prstGeom prst="rect">
            <a:avLst/>
          </a:prstGeom>
        </p:spPr>
        <p:txBody>
          <a:bodyPr numCol="1" spcCol="1039079">
            <a:normAutofit/>
          </a:bodyPr>
          <a:lstStyle>
            <a:lvl1pPr algn="l">
              <a:defRPr sz="18000" b="0" i="0" spc="-85">
                <a:solidFill>
                  <a:srgbClr val="004D44"/>
                </a:solidFill>
                <a:latin typeface="+mn-lt"/>
                <a:ea typeface="Calibri" charset="0"/>
                <a:cs typeface="Calibri" charset="0"/>
              </a:defRPr>
            </a:lvl1pPr>
            <a:lvl2pPr marL="0" indent="0" algn="l">
              <a:buClr>
                <a:schemeClr val="accent2">
                  <a:lumMod val="50000"/>
                </a:schemeClr>
              </a:buClr>
              <a:buFont typeface="Arial" charset="0"/>
              <a:buNone/>
              <a:defRPr sz="4400" b="0" i="0" spc="-85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2pPr>
            <a:lvl3pPr marL="1219200" indent="-609600" algn="l">
              <a:buClr>
                <a:schemeClr val="accent4">
                  <a:hueOff val="-1081314"/>
                  <a:satOff val="4338"/>
                  <a:lumOff val="-8931"/>
                </a:schemeClr>
              </a:buClr>
              <a:buSzPct val="100000"/>
              <a:buChar char="—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3pPr>
            <a:lvl4pPr marL="1828800" indent="-609600" algn="l">
              <a:buClr>
                <a:srgbClr val="83BE41"/>
              </a:buClr>
              <a:buSzPct val="100000"/>
              <a:buFont typeface=".AppleSystemUIFont" charset="-120"/>
              <a:buChar char="—"/>
              <a:defRPr sz="4400" b="0" i="0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4pPr>
            <a:lvl5pPr marL="2413000" indent="-609600" algn="l">
              <a:buClr>
                <a:srgbClr val="929292"/>
              </a:buClr>
              <a:buSzPct val="100000"/>
              <a:buChar char="–"/>
              <a:defRPr sz="4400" b="0" i="1">
                <a:solidFill>
                  <a:srgbClr val="5E5E5E"/>
                </a:solidFill>
                <a:latin typeface="+mn-lt"/>
                <a:ea typeface="Calibri Light" charset="0"/>
                <a:cs typeface="Calibri Light" charset="0"/>
              </a:defRPr>
            </a:lvl5pPr>
          </a:lstStyle>
          <a:p>
            <a:r>
              <a:rPr lang="en-US" dirty="0"/>
              <a:t>Title Text</a:t>
            </a:r>
            <a:endParaRPr lang="en-US" sz="4800" spc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13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35007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27598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2157112"/>
            <a:ext cx="9877339" cy="29012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000" b="1" cap="none" spc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835377"/>
            <a:ext cx="11642982" cy="11397898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1450" y="946150"/>
            <a:ext cx="9877258" cy="808509"/>
          </a:xfrm>
          <a:prstGeom prst="rect">
            <a:avLst/>
          </a:prstGeom>
        </p:spPr>
        <p:txBody>
          <a:bodyPr/>
          <a:lstStyle>
            <a:lvl1pPr algn="l">
              <a:defRPr sz="3500" b="1">
                <a:solidFill>
                  <a:srgbClr val="B3B6A7"/>
                </a:solidFill>
                <a:latin typeface="+mn-lt"/>
              </a:defRPr>
            </a:lvl1pPr>
            <a:lvl2pPr algn="l">
              <a:defRPr sz="3500" b="1">
                <a:latin typeface="+mn-lt"/>
              </a:defRPr>
            </a:lvl2pPr>
            <a:lvl3pPr algn="l">
              <a:defRPr sz="3500" b="1">
                <a:latin typeface="+mn-lt"/>
              </a:defRPr>
            </a:lvl3pPr>
            <a:lvl4pPr algn="l">
              <a:defRPr sz="3500" b="1">
                <a:latin typeface="+mn-lt"/>
              </a:defRPr>
            </a:lvl4pPr>
            <a:lvl5pPr algn="l">
              <a:defRPr sz="3500"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088" y="5362575"/>
            <a:ext cx="9856787" cy="6870700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ialtas na hÉireann | Government of Ireland"/>
          <p:cNvSpPr txBox="1"/>
          <p:nvPr userDrawn="1"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44309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/>
        </p:nvSpPr>
        <p:spPr>
          <a:xfrm>
            <a:off x="3708970" y="9482323"/>
            <a:ext cx="18897030" cy="300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5">
              <a:lnSpc>
                <a:spcPct val="120000"/>
              </a:lnSpc>
              <a:defRPr sz="3104">
                <a:solidFill>
                  <a:srgbClr val="FFFFFF"/>
                </a:solidFill>
              </a:defRPr>
            </a:lvl1pPr>
            <a:lvl2pPr indent="0" algn="l" defTabSz="800735">
              <a:lnSpc>
                <a:spcPct val="120000"/>
              </a:lnSpc>
              <a:buClr>
                <a:srgbClr val="FFFFFF"/>
              </a:buClr>
              <a:defRPr sz="3104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4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3pPr>
            <a:lvl4pPr indent="665226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8" algn="l" defTabSz="800735">
              <a:lnSpc>
                <a:spcPct val="120000"/>
              </a:lnSpc>
              <a:defRPr sz="3104" i="1">
                <a:solidFill>
                  <a:srgbClr val="FFFFFF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Rialtas na hÉireann | Government of Ireland"/>
          <p:cNvSpPr txBox="1"/>
          <p:nvPr/>
        </p:nvSpPr>
        <p:spPr>
          <a:xfrm>
            <a:off x="1441447" y="12611805"/>
            <a:ext cx="1065195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Roinn Caiteachais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>
                <a:latin typeface="+mn-lt"/>
              </a:rPr>
              <a:t>Phoiblí agus Athchóirithe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 Public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Expenditure and Reform</a:t>
            </a:r>
            <a:endParaRPr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286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63" r:id="rId4"/>
    <p:sldLayoutId id="2147483665" r:id="rId5"/>
    <p:sldLayoutId id="2147483664" r:id="rId6"/>
    <p:sldLayoutId id="2147483666" r:id="rId7"/>
    <p:sldLayoutId id="2147483660" r:id="rId8"/>
    <p:sldLayoutId id="2147483669" r:id="rId9"/>
    <p:sldLayoutId id="2147483668" r:id="rId10"/>
    <p:sldLayoutId id="2147483659" r:id="rId11"/>
    <p:sldLayoutId id="2147483667" r:id="rId12"/>
    <p:sldLayoutId id="2147483670" r:id="rId13"/>
  </p:sldLayoutIdLst>
  <p:transition spd="med"/>
  <p:txStyles>
    <p:titleStyle>
      <a:lvl1pPr marL="0" marR="0" indent="0" algn="l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457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685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9144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1" i="0" u="none" strike="noStrike" cap="all" spc="513" baseline="0">
          <a:ln>
            <a:noFill/>
          </a:ln>
          <a:solidFill>
            <a:srgbClr val="9B895A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0" marR="0" indent="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1pPr>
      <a:lvl2pPr marL="0" marR="0" indent="2286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2pPr>
      <a:lvl3pPr marL="1440000" marR="0" indent="-85725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60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3pPr>
      <a:lvl4pPr marL="216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—"/>
        <a:tabLst/>
        <a:defRPr sz="4800" b="0" i="0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4pPr>
      <a:lvl5pPr marL="2880000" marR="0" indent="-685800" algn="l" defTabSz="82550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83BE41"/>
        </a:buClr>
        <a:buSzTx/>
        <a:buFont typeface=".AppleSystemUIFont" charset="-120"/>
        <a:buChar char="–"/>
        <a:tabLst/>
        <a:defRPr sz="4800" b="0" i="1" u="none" strike="noStrike" cap="none" spc="-150" baseline="0">
          <a:ln>
            <a:noFill/>
          </a:ln>
          <a:solidFill>
            <a:srgbClr val="5E5E5E"/>
          </a:solidFill>
          <a:uFillTx/>
          <a:latin typeface="+mn-lt"/>
          <a:ea typeface="Open Sans"/>
          <a:cs typeface="Open Sans"/>
          <a:sym typeface="Open Sans"/>
        </a:defRPr>
      </a:lvl5pPr>
      <a:lvl6pPr marL="0" marR="0" indent="11430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13716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16002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1828800" algn="ctr" defTabSz="82550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300" b="0" i="0" u="none" strike="noStrike" cap="none" spc="-206" baseline="0">
          <a:ln>
            <a:noFill/>
          </a:ln>
          <a:solidFill>
            <a:srgbClr val="004E46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228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457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685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9144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11430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13716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16002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1828800" algn="r" defTabSz="8255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8970" y="3814011"/>
            <a:ext cx="16852330" cy="5239142"/>
          </a:xfrm>
        </p:spPr>
        <p:txBody>
          <a:bodyPr>
            <a:normAutofit/>
          </a:bodyPr>
          <a:lstStyle/>
          <a:p>
            <a:r>
              <a:rPr lang="ru-RU" sz="9600" dirty="0"/>
              <a:t>Анализ расходов в Ирландии</a:t>
            </a:r>
            <a:r>
              <a:rPr lang="en-IE" sz="9600" dirty="0"/>
              <a:t>– </a:t>
            </a:r>
            <a:r>
              <a:rPr lang="ru-RU" sz="9600" dirty="0"/>
              <a:t>практические соображения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dirty="0" err="1"/>
              <a:t>Падрейк</a:t>
            </a:r>
            <a:r>
              <a:rPr lang="ru-RU" dirty="0"/>
              <a:t> </a:t>
            </a:r>
            <a:r>
              <a:rPr lang="ru-RU" dirty="0" err="1"/>
              <a:t>Рейди</a:t>
            </a:r>
            <a:r>
              <a:rPr lang="ru-RU" dirty="0"/>
              <a:t> </a:t>
            </a:r>
          </a:p>
          <a:p>
            <a:r>
              <a:rPr lang="en-US" dirty="0"/>
              <a:t>4 </a:t>
            </a:r>
            <a:r>
              <a:rPr lang="ru-RU" dirty="0"/>
              <a:t>июля </a:t>
            </a:r>
            <a:r>
              <a:rPr lang="en-US" dirty="0"/>
              <a:t>2019</a:t>
            </a:r>
            <a:r>
              <a:rPr lang="ru-RU" dirty="0"/>
              <a:t>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89868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Цель анализа расходов </a:t>
            </a:r>
            <a:r>
              <a:rPr lang="en-IE" sz="7200" dirty="0"/>
              <a:t>2017-2019</a:t>
            </a:r>
            <a:r>
              <a:rPr lang="ru-RU" sz="7200" dirty="0"/>
              <a:t> гг.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090" y="2770080"/>
            <a:ext cx="19508868" cy="8703052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Создать базу для актуального анализа и оценки во всех департаментах и ведомствах и сохранить динамику в течение трехлетнего периода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Оценить эффективность и действенность программ расходов и выявить направления расходов, требующие непрерывного анализа в случае возникновения проблем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Предоставление доказательной базы для проведения реформ в ведомствах и более широкой сфере оказания государственных услуг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Выявление направлений инноваций и передовой практики как в части разработки программ, так и оказания услуг, представляющие широкий интерес и применение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Обеспечение порядка, при котором анализ расходов более твердо закреплен в бюджетном процессе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0352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Характеристики анализа расходов </a:t>
            </a:r>
            <a:r>
              <a:rPr lang="en-IE" sz="7200" dirty="0"/>
              <a:t>2017-2019</a:t>
            </a:r>
            <a:r>
              <a:rPr lang="ru-RU" sz="7200" dirty="0"/>
              <a:t> гг.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612906"/>
            <a:ext cx="19533894" cy="7653807"/>
          </a:xfrm>
        </p:spPr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4000" dirty="0"/>
              <a:t>3</a:t>
            </a:r>
            <a:r>
              <a:rPr lang="ru-RU" sz="4000" dirty="0"/>
              <a:t>-летний цикл при поддержке и утверждении на уровне ведомств по согласованию с правительством</a:t>
            </a: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Процессом руководит координационный комитет в </a:t>
            </a:r>
            <a:r>
              <a:rPr lang="en-IE" sz="4000" dirty="0"/>
              <a:t>DPER.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Цель </a:t>
            </a:r>
            <a:r>
              <a:rPr lang="en-IE" sz="4000" dirty="0"/>
              <a:t>SR 17-19 </a:t>
            </a:r>
            <a:r>
              <a:rPr lang="ru-RU" sz="4000" dirty="0"/>
              <a:t>гг. – охват трети расходов каждый год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Все доклады публикуются с оговоркой </a:t>
            </a:r>
            <a:r>
              <a:rPr lang="en-IE" sz="4000" dirty="0"/>
              <a:t>– </a:t>
            </a:r>
            <a:r>
              <a:rPr lang="ru-RU" sz="4000" dirty="0"/>
              <a:t>это документы сотрудников, которые не обязательно отражают мнения министра</a:t>
            </a:r>
            <a:r>
              <a:rPr lang="en-IE" sz="40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Документы стратегически увязаны с бюджетным процессом, который публикуется в июле каждого года накануне переговоров по бюджету, которые проходят в сентябре и октябре</a:t>
            </a:r>
            <a:r>
              <a:rPr lang="en-IE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59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2147912"/>
          </a:xfrm>
        </p:spPr>
        <p:txBody>
          <a:bodyPr>
            <a:normAutofit/>
          </a:bodyPr>
          <a:lstStyle/>
          <a:p>
            <a:r>
              <a:rPr lang="ru-RU" sz="7200" dirty="0"/>
              <a:t>Роль </a:t>
            </a:r>
            <a:r>
              <a:rPr lang="en-US" sz="7200" dirty="0"/>
              <a:t>DPER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734331"/>
            <a:ext cx="16444488" cy="10239424"/>
          </a:xfrm>
        </p:spPr>
        <p:txBody>
          <a:bodyPr>
            <a:noAutofit/>
          </a:bodyPr>
          <a:lstStyle/>
          <a:p>
            <a:pPr marL="571500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Голосование по направлениям</a:t>
            </a:r>
            <a:r>
              <a:rPr lang="en-IE" sz="3600" dirty="0"/>
              <a:t>: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Утверждение списка тем до конца января</a:t>
            </a:r>
            <a:r>
              <a:rPr lang="en-IE" sz="3600" dirty="0"/>
              <a:t>;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Связь со стратегическими департаментами по разработке доказательной базы, предоставлению данных и подготовке докладов</a:t>
            </a:r>
            <a:r>
              <a:rPr lang="en-IE" sz="3600" dirty="0"/>
              <a:t>;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Связь с центральным </a:t>
            </a:r>
            <a:r>
              <a:rPr lang="en-IE" sz="3600" dirty="0"/>
              <a:t>IGEES </a:t>
            </a:r>
            <a:r>
              <a:rPr lang="ru-RU" sz="3600" dirty="0"/>
              <a:t>в </a:t>
            </a:r>
            <a:r>
              <a:rPr lang="en-IE" sz="3600" dirty="0"/>
              <a:t>DPER </a:t>
            </a:r>
            <a:r>
              <a:rPr lang="ru-RU" sz="3600" dirty="0"/>
              <a:t>для внутренних консультаций</a:t>
            </a:r>
            <a:r>
              <a:rPr lang="en-IE" sz="3600" dirty="0"/>
              <a:t>;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Варианты, предлагаемые обоими департаментами и голосование на основе доказательной базы</a:t>
            </a:r>
            <a:r>
              <a:rPr lang="en-IE" sz="3600" dirty="0"/>
              <a:t>; </a:t>
            </a:r>
          </a:p>
          <a:p>
            <a:pPr marL="1651500" lvl="2" indent="-5715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Доклад координационной группы, в состав которой входят сотрудники </a:t>
            </a:r>
            <a:r>
              <a:rPr lang="en-IE" sz="3600" dirty="0"/>
              <a:t>DPER </a:t>
            </a:r>
            <a:r>
              <a:rPr lang="ru-RU" sz="3600" dirty="0"/>
              <a:t>и внешние эксперты в рамках этапа сбора доказательств и финальной фазы подготовки</a:t>
            </a:r>
            <a:r>
              <a:rPr lang="en-IE" sz="36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dirty="0"/>
              <a:t>Центральный секретариат </a:t>
            </a:r>
            <a:r>
              <a:rPr lang="en-IE" sz="3600" dirty="0"/>
              <a:t>DPER </a:t>
            </a:r>
            <a:r>
              <a:rPr lang="ru-RU" sz="3600" dirty="0"/>
              <a:t>проводит рутинный анализ на ежедневной основе </a:t>
            </a:r>
            <a:r>
              <a:rPr lang="en-IE" sz="3600" dirty="0"/>
              <a:t>(</a:t>
            </a:r>
            <a:r>
              <a:rPr lang="ru-RU" sz="3600" dirty="0"/>
              <a:t>сотрудники </a:t>
            </a:r>
            <a:r>
              <a:rPr lang="en-IE" sz="3600" dirty="0"/>
              <a:t>IGEES).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600" dirty="0"/>
              <a:t>IGEES </a:t>
            </a:r>
            <a:r>
              <a:rPr lang="ru-RU" sz="3600" dirty="0"/>
              <a:t>оказывает поддержку в рамках внутренних консультаций и голосования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835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Роль стратегических департаментов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3028244"/>
            <a:ext cx="17072901" cy="7666969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Вовлечение в процесс</a:t>
            </a:r>
            <a:r>
              <a:rPr lang="en-US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Подход на основе взаимодействия, но не универсальный подход</a:t>
            </a:r>
            <a:r>
              <a:rPr lang="en-US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Расширенная роль финансовых специалистов и структурных подразделений </a:t>
            </a:r>
            <a:r>
              <a:rPr lang="en-US" sz="4400" dirty="0"/>
              <a:t>IGEES.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Обмены данными/информацией</a:t>
            </a:r>
            <a:r>
              <a:rPr lang="en-US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Проводимый и планируемый анализ департаментами также играет важную роль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490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592742"/>
          </a:xfrm>
        </p:spPr>
        <p:txBody>
          <a:bodyPr>
            <a:noAutofit/>
          </a:bodyPr>
          <a:lstStyle/>
          <a:p>
            <a:r>
              <a:rPr lang="ru-RU" sz="3600" dirty="0"/>
              <a:t>Перечень опубликованных отчетов по итогам анализа расходов за </a:t>
            </a:r>
            <a:r>
              <a:rPr lang="en-IE" sz="3600" dirty="0"/>
              <a:t>2017</a:t>
            </a:r>
            <a:r>
              <a:rPr lang="ru-RU" sz="3600" dirty="0"/>
              <a:t> г.</a:t>
            </a:r>
            <a:endParaRPr lang="en-IE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453" y="2334987"/>
            <a:ext cx="19893318" cy="10035292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Spending Review Papers: July Publication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of the Rationale, Efficiency and Targeting of Supports in Enterprise Ireland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Related Research and Funding in Ireland, 2010 – 2015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Current Expenditure on Housing Supports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Central Votes: Spending Trends and Key Drivers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Further Education &amp; Training Expenditure by Education Training Boards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Educational Needs Provision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Further Education and Training &amp; Employment Supports Overview Paper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Selection of IGEES Output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Fund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Expenditure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Service Obligation (PSO) Funding for Public Transport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to Investment in Policing: A Public Expenditure Perspective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Social Protection Employment Supports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Hospital Expenditure Review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Future Sustainability of Pharmaceutical Expenditure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Further Education and Training Expenditure: Strategic Pilot Initiative Report (SOLAS)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Capital Expenditure on Research, Development and Innovation (2000 – 2016) (Department of Jobs, Enterprise and Innovation)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Courts Service Reform (Courts Service)</a:t>
            </a:r>
          </a:p>
          <a:p>
            <a:pPr>
              <a:buFont typeface="+mj-lt"/>
              <a:buAutoNum type="arabicPeriod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Expenditure Trends piece also to be published – Tracking Trends in Public Spending 2017</a:t>
            </a:r>
          </a:p>
          <a:p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with the Budget: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 Agricultural Modernisation Schemes II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Cost Drivers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 – Supports and Services (Cross-Vote paper)</a:t>
            </a:r>
          </a:p>
          <a:p>
            <a:pPr>
              <a:buFont typeface="+mj-lt"/>
              <a:buAutoNum type="arabicPeriod" startAt="20"/>
            </a:pPr>
            <a:r>
              <a:rPr lang="en-IE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Equality Budgeting (framework paper)</a:t>
            </a:r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5849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266169"/>
          </a:xfrm>
        </p:spPr>
        <p:txBody>
          <a:bodyPr>
            <a:noAutofit/>
          </a:bodyPr>
          <a:lstStyle/>
          <a:p>
            <a:r>
              <a:rPr lang="ru-RU" sz="3200" dirty="0"/>
              <a:t>Перечень опубликованных отчетов по итогам анализа расходов за </a:t>
            </a:r>
            <a:r>
              <a:rPr lang="en-IE" sz="3200" dirty="0"/>
              <a:t>201</a:t>
            </a:r>
            <a:r>
              <a:rPr lang="ru-RU" sz="3200" dirty="0"/>
              <a:t>8 г.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2008414"/>
            <a:ext cx="20517305" cy="10613572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Spending Review Papers: July Publication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Efficiency and Digitalisation within the Office of the Revenue Commissioners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Exchequer Pay Bill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HSE Staff Trend Analysis, 2014-2017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Policing Civilianisation in Ireland: Lessons from International Practice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Overtime Expenditure in An Garda Síochána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 Expenditure Drivers at Primary and Second Level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funding needs of the third level sector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Analysis of Older People Services Spend and Activity, 2014-2017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Pension Bill Projections for the Public Service: Cashflow Analysis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Criminal Legal Aid (DJE)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for Persons on Low Income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Employment Services - Mapping Activation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Analysis of Replacement Rates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IDA Ireland Expenditure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Enterprise Supports and the Labour Market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Assessment of Direct Supports for Start-ups and Entrepreneurship (DBEI)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Capital Programme (DTTaS)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PSO Expenditure on Public Transport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the Split Between Current and Capital Expenditure on Social Housing Delivery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OPW Spending on State Rents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Subsidised Ferry Services to the Offshore Islands (DCHG)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of Recent Evaluations by DTTaS (DTTaS)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recommendations made as part of the VFM and Policy Review undertaken in regard to the Arts Council (DCHG)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 Levels and Efficiency of Public Spending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 of Hospital Inputs and Outputs, 2014-2017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 and Midwifery Expenditure </a:t>
            </a:r>
          </a:p>
          <a:p>
            <a:pPr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Trends in Public Expenditure</a:t>
            </a:r>
          </a:p>
          <a:p>
            <a:pPr>
              <a:buFont typeface="+mj-lt"/>
              <a:buAutoNum type="arabicPeriod"/>
            </a:pP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IE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 with the Budget: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Projected Retirements From the Civil Service from 2019 to 2028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Defence Forces Pensions Expenditure (DPER and D/Defence)</a:t>
            </a:r>
          </a:p>
          <a:p>
            <a:pPr marL="514350" indent="-514350">
              <a:buFont typeface="+mj-lt"/>
              <a:buAutoNum type="arabicPeriod" startAt="28"/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Cash Flow Loan Support Scheme (DAFM)</a:t>
            </a:r>
            <a:endParaRPr lang="en-IE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8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42" y="742245"/>
            <a:ext cx="19283274" cy="1851664"/>
          </a:xfrm>
        </p:spPr>
        <p:txBody>
          <a:bodyPr>
            <a:normAutofit/>
          </a:bodyPr>
          <a:lstStyle/>
          <a:p>
            <a:r>
              <a:rPr lang="ru-RU" sz="7200" dirty="0"/>
              <a:t>Практические соображения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1" y="2593909"/>
            <a:ext cx="18493487" cy="9135000"/>
          </a:xfrm>
        </p:spPr>
        <p:txBody>
          <a:bodyPr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Экономический и бюджетный контекст влияет на характер процесса анализа</a:t>
            </a:r>
            <a:r>
              <a:rPr lang="en-IE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Политическая вовлеченность – залог успеха</a:t>
            </a:r>
            <a:r>
              <a:rPr lang="en-IE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Интеграция анализа в бюджетный цикл формирует аудиторию для анализа</a:t>
            </a:r>
            <a:r>
              <a:rPr lang="en-IE" sz="4400" dirty="0"/>
              <a:t>, </a:t>
            </a:r>
            <a:r>
              <a:rPr lang="ru-RU" sz="4400" dirty="0"/>
              <a:t>помогает выбрать темы для анализа и повысить уровень процесса в более широком смысле</a:t>
            </a:r>
            <a:r>
              <a:rPr lang="en-IE" sz="44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/>
              <a:t>Вовлечение департаментов (в т.ч. для целей управления) на раннем этапе и в течение всего процесса позволяет нормализовать процесс и воспитать культуру изменений на основе потребности в оценке</a:t>
            </a:r>
            <a:r>
              <a:rPr lang="en-IE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9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Анализ расходов в Ирландии – история вопроса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301978"/>
            <a:ext cx="20819090" cy="8589244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Ирландия присоединилась к общеевропейской инициативе проведения анализа расходов после мирового финансового кризиса</a:t>
            </a:r>
            <a:r>
              <a:rPr lang="en-IE" sz="4000" dirty="0"/>
              <a:t>.</a:t>
            </a:r>
          </a:p>
          <a:p>
            <a:pPr algn="just"/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Первоначальной целью анализа расходов было сокращение расходов. В последнее время анализ расходов проводится для повышения эффективности и действенности затрат в рамках бюджетного пространства</a:t>
            </a:r>
            <a:r>
              <a:rPr lang="en-IE" sz="4000" dirty="0"/>
              <a:t>.</a:t>
            </a:r>
          </a:p>
          <a:p>
            <a:pPr algn="just"/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В общей сложности с </a:t>
            </a:r>
            <a:r>
              <a:rPr lang="en-IE" sz="4000" dirty="0"/>
              <a:t>2009</a:t>
            </a:r>
            <a:r>
              <a:rPr lang="ru-RU" sz="4000" dirty="0"/>
              <a:t> г. анализ бюджетных расходов проводился 4 раза</a:t>
            </a:r>
            <a:r>
              <a:rPr lang="en-IE" sz="4000" dirty="0"/>
              <a:t>:</a:t>
            </a:r>
          </a:p>
          <a:p>
            <a:pPr marL="1600200" lvl="1" indent="-685800" algn="just">
              <a:buAutoNum type="arabicPeriod"/>
            </a:pPr>
            <a:r>
              <a:rPr lang="ru-RU" sz="3600" dirty="0"/>
              <a:t>В 2009 – доклад специальной группы</a:t>
            </a:r>
            <a:r>
              <a:rPr lang="en-IE" sz="3600" dirty="0"/>
              <a:t>;</a:t>
            </a:r>
          </a:p>
          <a:p>
            <a:pPr marL="1600200" lvl="1" indent="-685800" algn="just">
              <a:buAutoNum type="arabicPeriod"/>
            </a:pPr>
            <a:r>
              <a:rPr lang="en-IE" sz="3600" dirty="0"/>
              <a:t>2012-2014 </a:t>
            </a:r>
            <a:r>
              <a:rPr lang="ru-RU" sz="3600" dirty="0"/>
              <a:t> - комплексный анализ расходов</a:t>
            </a:r>
            <a:r>
              <a:rPr lang="en-IE" sz="3600" dirty="0"/>
              <a:t>;</a:t>
            </a:r>
          </a:p>
          <a:p>
            <a:pPr marL="1600200" lvl="1" indent="-685800" algn="just">
              <a:buAutoNum type="arabicPeriod"/>
            </a:pPr>
            <a:r>
              <a:rPr lang="en-IE" sz="3600" dirty="0"/>
              <a:t>2015-2017 </a:t>
            </a:r>
            <a:r>
              <a:rPr lang="ru-RU" sz="3600" dirty="0"/>
              <a:t> - комплексный анализ расходов</a:t>
            </a:r>
            <a:r>
              <a:rPr lang="en-IE" sz="3600" dirty="0"/>
              <a:t>; </a:t>
            </a:r>
            <a:r>
              <a:rPr lang="ru-RU" sz="3600" dirty="0"/>
              <a:t>и</a:t>
            </a:r>
            <a:endParaRPr lang="en-IE" sz="3600" dirty="0"/>
          </a:p>
          <a:p>
            <a:pPr marL="1600200" lvl="1" indent="-685800" algn="just">
              <a:buAutoNum type="arabicPeriod"/>
            </a:pPr>
            <a:r>
              <a:rPr lang="en-IE" sz="3600" dirty="0"/>
              <a:t>2017-2019 </a:t>
            </a:r>
            <a:r>
              <a:rPr lang="ru-RU" sz="3600" dirty="0"/>
              <a:t> - анализ расходов</a:t>
            </a:r>
            <a:r>
              <a:rPr lang="en-I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126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/>
              <a:t>Экономический контекст играет важную роль</a:t>
            </a:r>
            <a:br>
              <a:rPr lang="en-IE" sz="7200" dirty="0"/>
            </a:b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8618011"/>
            <a:ext cx="21745292" cy="4483174"/>
          </a:xfrm>
        </p:spPr>
        <p:txBody>
          <a:bodyPr>
            <a:noAutofit/>
          </a:bodyPr>
          <a:lstStyle/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ru-RU" sz="3200" spc="-56" dirty="0"/>
              <a:t>Целью предыдущих анализов было сокращение дефицита, снижение расходов для выполнения целевых показателей бюджета</a:t>
            </a:r>
            <a:r>
              <a:rPr lang="en-IE" sz="3200" spc="-56" dirty="0"/>
              <a:t>.</a:t>
            </a:r>
          </a:p>
          <a:p>
            <a:pPr defTabSz="309563"/>
            <a:endParaRPr lang="en-IE" sz="3200" spc="-56" dirty="0"/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ru-RU" sz="3200" spc="-56" dirty="0"/>
              <a:t>Впоследствии акцент сместился в сторону пересмотра расходных приоритетов с учетом расширения расходной базы</a:t>
            </a:r>
            <a:endParaRPr lang="en-IE" sz="3200" spc="-56" dirty="0">
              <a:sym typeface="Wingdings" panose="05000000000000000000" pitchFamily="2" charset="2"/>
            </a:endParaRPr>
          </a:p>
          <a:p>
            <a:pPr marL="457200" indent="-457200" defTabSz="309563">
              <a:buFont typeface="Arial" panose="020B0604020202020204" pitchFamily="34" charset="0"/>
              <a:buChar char="•"/>
            </a:pPr>
            <a:r>
              <a:rPr lang="ru-RU" sz="3200" spc="-56" dirty="0">
                <a:sym typeface="Wingdings" panose="05000000000000000000" pitchFamily="2" charset="2"/>
              </a:rPr>
              <a:t>В «нормальных» экономических условиях акцент на оценке совокупного пакета расходов, а не на дополнительных суммах каждый год, скрытом бюджетном пространстве </a:t>
            </a:r>
            <a:endParaRPr lang="en-IE" sz="3200" spc="-56" dirty="0">
              <a:sym typeface="Wingdings" panose="05000000000000000000" pitchFamily="2" charset="2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918373"/>
              </p:ext>
            </p:extLst>
          </p:nvPr>
        </p:nvGraphicFramePr>
        <p:xfrm>
          <a:off x="1411042" y="2374294"/>
          <a:ext cx="18914612" cy="6240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3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Доклад специальной группы </a:t>
            </a:r>
            <a:r>
              <a:rPr lang="en-IE" sz="7200" dirty="0"/>
              <a:t>2009 – </a:t>
            </a:r>
            <a:r>
              <a:rPr lang="ru-RU" sz="7200" dirty="0"/>
              <a:t>контекст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3" y="3490462"/>
            <a:ext cx="20819090" cy="858924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Начиная с </a:t>
            </a:r>
            <a:r>
              <a:rPr lang="en-IE" sz="4000" dirty="0"/>
              <a:t>2009</a:t>
            </a:r>
            <a:r>
              <a:rPr lang="ru-RU" sz="4000" dirty="0"/>
              <a:t> г. анализ расходов проводится в целях сокращения расходов, достижения целевых ориентиров бюджета и повышения стабильности политики расходов</a:t>
            </a:r>
            <a:r>
              <a:rPr lang="en-IE" sz="4000" dirty="0"/>
              <a:t>.</a:t>
            </a:r>
          </a:p>
          <a:p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После мирового финансового кризиса экономика Ирландии стремительно сокращалась, стал очевиден значительный дефицит бюджета</a:t>
            </a:r>
            <a:endParaRPr lang="en-IE" sz="4000" dirty="0"/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ru-RU" sz="3200" dirty="0"/>
              <a:t>Номинальный ВВП сократился на </a:t>
            </a:r>
            <a:r>
              <a:rPr lang="en-IE" sz="3200" dirty="0"/>
              <a:t>4.8% </a:t>
            </a:r>
            <a:r>
              <a:rPr lang="ru-RU" sz="3200" dirty="0"/>
              <a:t>в </a:t>
            </a:r>
            <a:r>
              <a:rPr lang="en-IE" sz="3200" dirty="0"/>
              <a:t>2008 </a:t>
            </a:r>
            <a:r>
              <a:rPr lang="ru-RU" sz="3200" dirty="0"/>
              <a:t>г. и на </a:t>
            </a:r>
            <a:r>
              <a:rPr lang="en-IE" sz="3200" dirty="0"/>
              <a:t>9.5% </a:t>
            </a:r>
            <a:r>
              <a:rPr lang="ru-RU" sz="3200" dirty="0"/>
              <a:t>в </a:t>
            </a:r>
            <a:r>
              <a:rPr lang="en-IE" sz="3200" dirty="0"/>
              <a:t>2009</a:t>
            </a:r>
            <a:r>
              <a:rPr lang="ru-RU" sz="3200" dirty="0"/>
              <a:t> г</a:t>
            </a:r>
            <a:r>
              <a:rPr lang="en-IE" sz="3200" dirty="0"/>
              <a:t>.</a:t>
            </a:r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ru-RU" sz="3200" dirty="0"/>
              <a:t>Профицит в </a:t>
            </a:r>
            <a:r>
              <a:rPr lang="en-IE" sz="3200" dirty="0"/>
              <a:t>3% </a:t>
            </a:r>
            <a:r>
              <a:rPr lang="ru-RU" sz="3200" dirty="0"/>
              <a:t>ВВП в </a:t>
            </a:r>
            <a:r>
              <a:rPr lang="en-IE" sz="3200" dirty="0"/>
              <a:t>2006 </a:t>
            </a:r>
            <a:r>
              <a:rPr lang="ru-RU" sz="3200" dirty="0"/>
              <a:t>г. сменился базовым дефицитом в </a:t>
            </a:r>
            <a:r>
              <a:rPr lang="en-IE" sz="3200" dirty="0"/>
              <a:t>11% </a:t>
            </a:r>
            <a:r>
              <a:rPr lang="ru-RU" sz="3200" dirty="0"/>
              <a:t>ВВП в </a:t>
            </a:r>
            <a:r>
              <a:rPr lang="en-IE" sz="3200" dirty="0"/>
              <a:t>2009 </a:t>
            </a:r>
            <a:r>
              <a:rPr lang="ru-RU" sz="3200" dirty="0"/>
              <a:t>г. и </a:t>
            </a:r>
            <a:r>
              <a:rPr lang="en-IE" sz="3200" dirty="0"/>
              <a:t>2010</a:t>
            </a:r>
            <a:r>
              <a:rPr lang="ru-RU" sz="3200" dirty="0"/>
              <a:t> г</a:t>
            </a:r>
            <a:r>
              <a:rPr lang="en-IE" sz="3200" dirty="0"/>
              <a:t>. </a:t>
            </a:r>
          </a:p>
          <a:p>
            <a:pPr marL="1897200" lvl="2" indent="-457200">
              <a:buFont typeface="Arial" panose="020B0604020202020204" pitchFamily="34" charset="0"/>
              <a:buChar char="•"/>
            </a:pPr>
            <a:r>
              <a:rPr lang="ru-RU" sz="3200" dirty="0"/>
              <a:t>Безработица повысилась с </a:t>
            </a:r>
            <a:r>
              <a:rPr lang="en-IE" sz="3200" dirty="0"/>
              <a:t>4.6% </a:t>
            </a:r>
            <a:r>
              <a:rPr lang="ru-RU" sz="3200" dirty="0"/>
              <a:t>в </a:t>
            </a:r>
            <a:r>
              <a:rPr lang="en-IE" sz="3200" dirty="0"/>
              <a:t>2007 </a:t>
            </a:r>
            <a:r>
              <a:rPr lang="ru-RU" sz="3200" dirty="0"/>
              <a:t>г. до </a:t>
            </a:r>
            <a:r>
              <a:rPr lang="en-IE" sz="3200" dirty="0"/>
              <a:t>12% </a:t>
            </a:r>
            <a:r>
              <a:rPr lang="ru-RU" sz="3200" dirty="0"/>
              <a:t>в </a:t>
            </a:r>
            <a:r>
              <a:rPr lang="en-IE" sz="3200" dirty="0"/>
              <a:t>2009 </a:t>
            </a:r>
            <a:r>
              <a:rPr lang="ru-RU" sz="3200" dirty="0"/>
              <a:t>г. </a:t>
            </a:r>
            <a:r>
              <a:rPr lang="en-IE" sz="3200" dirty="0"/>
              <a:t>(</a:t>
            </a:r>
            <a:r>
              <a:rPr lang="ru-RU" sz="3200" dirty="0"/>
              <a:t>достигла пикового значения в </a:t>
            </a:r>
            <a:r>
              <a:rPr lang="en-IE" sz="3200" dirty="0"/>
              <a:t>15% </a:t>
            </a:r>
            <a:r>
              <a:rPr lang="ru-RU" sz="3200" dirty="0"/>
              <a:t>в начале </a:t>
            </a:r>
            <a:r>
              <a:rPr lang="en-IE" sz="3200" dirty="0"/>
              <a:t>2012).</a:t>
            </a:r>
          </a:p>
          <a:p>
            <a:pPr marL="914400" lvl="1" indent="0"/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dirty="0"/>
              <a:t>Доклад специальной группы стал прецедентом в Ирландии по проведению углублённого анализа расходов с целью масштабной экономии средств для достижения целей бюджета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4687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Доклад специальной группы </a:t>
            </a:r>
            <a:r>
              <a:rPr lang="en-IE" sz="7200" dirty="0"/>
              <a:t>2009</a:t>
            </a:r>
            <a:r>
              <a:rPr lang="ru-RU" sz="7200" dirty="0"/>
              <a:t> г.</a:t>
            </a:r>
            <a:r>
              <a:rPr lang="en-IE" sz="7200" dirty="0"/>
              <a:t> – </a:t>
            </a:r>
            <a:r>
              <a:rPr lang="ru-RU" sz="7200" dirty="0"/>
              <a:t>проведение анализа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836" y="3256215"/>
            <a:ext cx="21717000" cy="7893050"/>
          </a:xfrm>
        </p:spPr>
        <p:txBody>
          <a:bodyPr>
            <a:normAutofit fontScale="85000" lnSpcReduction="2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В состав специальной группы вошли внешние эксперты и представители секретариата Минфина под председательством </a:t>
            </a:r>
            <a:r>
              <a:rPr lang="ru-RU" sz="3900" dirty="0" err="1"/>
              <a:t>Колма</a:t>
            </a:r>
            <a:r>
              <a:rPr lang="ru-RU" sz="3900" dirty="0"/>
              <a:t> </a:t>
            </a:r>
            <a:r>
              <a:rPr lang="ru-RU" sz="3900" dirty="0" err="1"/>
              <a:t>МаКарти</a:t>
            </a:r>
            <a:r>
              <a:rPr lang="ru-RU" sz="3900" dirty="0"/>
              <a:t> из школы экономики Университетского колледжа Дублина</a:t>
            </a:r>
            <a:r>
              <a:rPr lang="en-IE" sz="39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В результате анализа вскрылось отсутствие данных и неполная информация</a:t>
            </a:r>
            <a:r>
              <a:rPr lang="en-IE" sz="3900" dirty="0"/>
              <a:t>. </a:t>
            </a:r>
            <a:r>
              <a:rPr lang="ru-RU" sz="3900" dirty="0"/>
              <a:t>Несмотря на это, доклад специальной группы был комплексным по содержанию, т.е. темы не были определены заранее</a:t>
            </a:r>
            <a:r>
              <a:rPr lang="en-IE" sz="39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В качестве предварительного ориентира была выбрана экономия бюджетных средств – сокращение текущих затрат в размере </a:t>
            </a:r>
            <a:r>
              <a:rPr lang="en-IE" sz="3900" dirty="0"/>
              <a:t> </a:t>
            </a:r>
            <a:r>
              <a:rPr lang="en-US" sz="3900" dirty="0"/>
              <a:t>€3 </a:t>
            </a:r>
            <a:r>
              <a:rPr lang="ru-RU" sz="3900" dirty="0"/>
              <a:t>млрд и капитальных затрат в размере </a:t>
            </a:r>
            <a:r>
              <a:rPr lang="en-US" sz="3900" dirty="0"/>
              <a:t>€1.75 </a:t>
            </a:r>
            <a:r>
              <a:rPr lang="ru-RU" sz="3900" dirty="0"/>
              <a:t>млрд</a:t>
            </a:r>
            <a:r>
              <a:rPr lang="en-US" sz="39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Анализ носил более централизованный, формальный и конфронтационный характер, чем последующие доклады</a:t>
            </a:r>
            <a:r>
              <a:rPr lang="en-IE" sz="3900" dirty="0"/>
              <a:t>.</a:t>
            </a:r>
          </a:p>
          <a:p>
            <a:pPr algn="just"/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Перед ведомствами была поставлена задача проведения собственного анализа и сравнения его результатов с оценкой каждого ведомства, которую проводит Минфин</a:t>
            </a:r>
            <a:r>
              <a:rPr lang="en-IE" sz="3900" dirty="0"/>
              <a:t>. </a:t>
            </a:r>
            <a:r>
              <a:rPr lang="ru-RU" sz="3900" dirty="0"/>
              <a:t>Доклад каждого ведомства был представлен в Специальную группу</a:t>
            </a:r>
            <a:r>
              <a:rPr lang="en-IE" sz="39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39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900" dirty="0"/>
              <a:t>Специальная группа впоследствии подготовила собственной доклад с детальным описанием потенциальных источников повышения эффективности и экономии средств в отношении каждого министерства</a:t>
            </a:r>
            <a:r>
              <a:rPr lang="en-IE" sz="3900" dirty="0"/>
              <a:t>.</a:t>
            </a:r>
          </a:p>
          <a:p>
            <a:pPr algn="just"/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2757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/>
              <a:t>Доклад специальной группы </a:t>
            </a:r>
            <a:r>
              <a:rPr lang="en-IE" sz="7200" dirty="0"/>
              <a:t>2009</a:t>
            </a:r>
            <a:r>
              <a:rPr lang="ru-RU" sz="7200" dirty="0"/>
              <a:t> г.</a:t>
            </a:r>
            <a:r>
              <a:rPr lang="en-IE" sz="7200" dirty="0"/>
              <a:t> – </a:t>
            </a:r>
            <a:r>
              <a:rPr lang="ru-RU" sz="7200" dirty="0"/>
              <a:t>итоги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2827328"/>
            <a:ext cx="20434076" cy="963511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006666"/>
              </a:buClr>
            </a:pPr>
            <a:r>
              <a:rPr lang="ru-RU" sz="4000" dirty="0"/>
              <a:t>Были рассмотрены варианты передачи работы в аутсорсинг частным компаниям, упорядочивания, слияния ведомств и министерств для экономии средств на оказание услуг</a:t>
            </a:r>
            <a:r>
              <a:rPr lang="en-US" sz="4000" dirty="0"/>
              <a:t>.</a:t>
            </a:r>
          </a:p>
          <a:p>
            <a:pPr marL="571500" indent="-571500" algn="just">
              <a:buClr>
                <a:srgbClr val="006666"/>
              </a:buClr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Доклад специальной группы носил стратегический характер – предложение сокращения текущих расходов, существенного сокращения кадров и повышения эффективности предоставляемых услуг</a:t>
            </a:r>
            <a:r>
              <a:rPr lang="en-IE" sz="40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Специальная группа предложила вариант экономии средств в размере </a:t>
            </a:r>
            <a:r>
              <a:rPr lang="en-IE" sz="4000" dirty="0"/>
              <a:t>€5.3 </a:t>
            </a:r>
            <a:r>
              <a:rPr lang="ru-RU" sz="4000" dirty="0"/>
              <a:t>млрд, подчеркнув, что такой вариант – не единственный</a:t>
            </a:r>
            <a:r>
              <a:rPr lang="en-IE" sz="40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Из </a:t>
            </a:r>
            <a:r>
              <a:rPr lang="en-IE" sz="4000" dirty="0"/>
              <a:t>271 </a:t>
            </a:r>
            <a:r>
              <a:rPr lang="ru-RU" sz="4000" dirty="0"/>
              <a:t>рекомендации по экономии средств во всех ведомствах </a:t>
            </a:r>
            <a:r>
              <a:rPr lang="en-IE" sz="4000" dirty="0"/>
              <a:t>42 </a:t>
            </a:r>
            <a:r>
              <a:rPr lang="ru-RU" sz="4000" dirty="0"/>
              <a:t>были выполнены полностью и </a:t>
            </a:r>
            <a:r>
              <a:rPr lang="en-IE" sz="4000" dirty="0"/>
              <a:t>103 </a:t>
            </a:r>
            <a:r>
              <a:rPr lang="ru-RU" sz="4000" dirty="0"/>
              <a:t>частично</a:t>
            </a:r>
            <a:r>
              <a:rPr lang="en-IE" sz="4000" dirty="0"/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IE" sz="40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4000" dirty="0"/>
              <a:t>Размер сэкономленных средств в результате их внедрения оценивается в </a:t>
            </a:r>
            <a:r>
              <a:rPr lang="en-IE" sz="4000" dirty="0"/>
              <a:t>€1.7 </a:t>
            </a:r>
            <a:r>
              <a:rPr lang="ru-RU" sz="4000" dirty="0"/>
              <a:t>млрд</a:t>
            </a:r>
            <a:r>
              <a:rPr lang="en-IE" sz="4000" dirty="0"/>
              <a:t>.</a:t>
            </a:r>
          </a:p>
          <a:p>
            <a:pPr algn="just"/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12246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Комплексный анализ расходов </a:t>
            </a:r>
            <a:r>
              <a:rPr lang="en-IE" sz="7200" dirty="0"/>
              <a:t>(CRE)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265713"/>
            <a:ext cx="21745292" cy="9160329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Значительная консолидация бюджета после </a:t>
            </a:r>
            <a:r>
              <a:rPr lang="en-US" sz="4400" dirty="0"/>
              <a:t>2009 </a:t>
            </a:r>
            <a:r>
              <a:rPr lang="ru-RU" sz="4400" dirty="0"/>
              <a:t>г. позволила провести </a:t>
            </a:r>
            <a:r>
              <a:rPr lang="en-US" sz="4400" dirty="0"/>
              <a:t>CRE.</a:t>
            </a:r>
            <a:endParaRPr lang="en-IE" sz="4400" dirty="0"/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Этот анализ, который пришел на смену докладу специальной группы, стал эталоном проведения анализа текущих расходов в Ирландии</a:t>
            </a:r>
            <a:r>
              <a:rPr lang="en-IE" sz="4400" dirty="0"/>
              <a:t>.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Два </a:t>
            </a:r>
            <a:r>
              <a:rPr lang="en-IE" sz="4400" dirty="0"/>
              <a:t>CRE, </a:t>
            </a:r>
            <a:r>
              <a:rPr lang="ru-RU" sz="4400" dirty="0"/>
              <a:t>проведенные в </a:t>
            </a:r>
            <a:r>
              <a:rPr lang="en-IE" sz="4400" dirty="0"/>
              <a:t>2012 </a:t>
            </a:r>
            <a:r>
              <a:rPr lang="ru-RU" sz="4400" dirty="0"/>
              <a:t>- </a:t>
            </a:r>
            <a:r>
              <a:rPr lang="en-IE" sz="4400" dirty="0"/>
              <a:t>2014 </a:t>
            </a:r>
            <a:r>
              <a:rPr lang="ru-RU" sz="4400" dirty="0"/>
              <a:t>гг. и </a:t>
            </a:r>
            <a:r>
              <a:rPr lang="en-IE" sz="4400" dirty="0"/>
              <a:t>2015 </a:t>
            </a:r>
            <a:r>
              <a:rPr lang="ru-RU" sz="4400" dirty="0"/>
              <a:t>– </a:t>
            </a:r>
            <a:r>
              <a:rPr lang="en-IE" sz="4400" dirty="0"/>
              <a:t>2017</a:t>
            </a:r>
            <a:r>
              <a:rPr lang="ru-RU" sz="4400" dirty="0"/>
              <a:t> гг.</a:t>
            </a:r>
            <a:r>
              <a:rPr lang="en-IE" sz="4400" dirty="0"/>
              <a:t>, </a:t>
            </a:r>
            <a:r>
              <a:rPr lang="ru-RU" sz="4400" dirty="0"/>
              <a:t>позволили внедрить анализ расходов в реформированную структуру бюджета</a:t>
            </a:r>
            <a:r>
              <a:rPr lang="en-IE" sz="4400" dirty="0"/>
              <a:t>.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ru-RU" sz="4400" dirty="0"/>
              <a:t>Наряду с обеспечением достижения целей бюджета Ирландии, </a:t>
            </a:r>
            <a:r>
              <a:rPr lang="en-IE" sz="4400" dirty="0"/>
              <a:t>CRE</a:t>
            </a:r>
            <a:r>
              <a:rPr lang="ru-RU" sz="4400" dirty="0"/>
              <a:t> позволили повысить эффективность и действенность расходов, а не только сократить расходы</a:t>
            </a:r>
            <a:r>
              <a:rPr lang="en-IE" sz="4400" dirty="0"/>
              <a:t>.</a:t>
            </a:r>
          </a:p>
          <a:p>
            <a:pPr marL="571500" indent="-5715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E" sz="4400" dirty="0"/>
              <a:t>CREs </a:t>
            </a:r>
            <a:r>
              <a:rPr lang="ru-RU" sz="4400" dirty="0"/>
              <a:t>также послужили прочной основой для анализа данных о расходах для будущих целей и воспитания культуры оценки в организациях, которые являются распорядителями бюджетных средств</a:t>
            </a:r>
            <a:r>
              <a:rPr lang="en-IE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38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/>
              <a:t>Роль Государственной службы Ирландии по экономике и оценке </a:t>
            </a:r>
            <a:r>
              <a:rPr lang="en-IE" sz="8000" dirty="0"/>
              <a:t>(IGEES)</a:t>
            </a:r>
            <a:br>
              <a:rPr lang="en-IE" sz="8000" dirty="0"/>
            </a:br>
            <a:endParaRPr lang="en-IE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042" y="3597257"/>
            <a:ext cx="21745292" cy="8548736"/>
          </a:xfrm>
        </p:spPr>
        <p:txBody>
          <a:bodyPr>
            <a:normAutofit fontScale="925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400" dirty="0"/>
              <a:t>Одним из ключевых изменений при проведении анализа расходов стало создание Государственной службы Ирландии по экономике и оценке </a:t>
            </a:r>
            <a:r>
              <a:rPr lang="en-IE" sz="4400" dirty="0"/>
              <a:t>(IGEES).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IE" sz="4400" dirty="0"/>
              <a:t>IGEES </a:t>
            </a:r>
            <a:r>
              <a:rPr lang="ru-RU" sz="4400" dirty="0"/>
              <a:t>была создана в </a:t>
            </a:r>
            <a:r>
              <a:rPr lang="en-IE" sz="4400" dirty="0"/>
              <a:t>2012</a:t>
            </a:r>
            <a:r>
              <a:rPr lang="ru-RU" sz="4400" dirty="0"/>
              <a:t> г. и стала частью процесса проведения анализа расходов,  при этом экономисты и аналитики </a:t>
            </a:r>
            <a:r>
              <a:rPr lang="en-IE" sz="4400" dirty="0"/>
              <a:t>IGEES </a:t>
            </a:r>
            <a:r>
              <a:rPr lang="ru-RU" sz="4400" dirty="0"/>
              <a:t>участвуют в выборе тем, подготовке докладов и презентации итогов анализа как для внутренней, так и внешней аудитории.</a:t>
            </a:r>
            <a:endParaRPr lang="en-IE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400" dirty="0"/>
              <a:t>Изначально </a:t>
            </a:r>
            <a:r>
              <a:rPr lang="en-US" sz="4400" dirty="0"/>
              <a:t>IGEES </a:t>
            </a:r>
            <a:r>
              <a:rPr lang="ru-RU" sz="4400" dirty="0"/>
              <a:t> была структурным подразделением Департамента государственных расходов и реформ государственного сектора </a:t>
            </a:r>
            <a:r>
              <a:rPr lang="en-US" sz="4400" dirty="0"/>
              <a:t>(</a:t>
            </a:r>
            <a:r>
              <a:rPr lang="ru-RU" sz="4400" dirty="0"/>
              <a:t>созданного в </a:t>
            </a:r>
            <a:r>
              <a:rPr lang="en-US" sz="4400" dirty="0"/>
              <a:t>2011</a:t>
            </a:r>
            <a:r>
              <a:rPr lang="ru-RU" sz="4400" dirty="0"/>
              <a:t> г.</a:t>
            </a:r>
            <a:r>
              <a:rPr lang="en-US" sz="4400" dirty="0"/>
              <a:t>), </a:t>
            </a:r>
            <a:r>
              <a:rPr lang="ru-RU" sz="4400" dirty="0"/>
              <a:t>а сейчас его структурные подразделения интегрированы в стратегические департаменты и оказывают экономические услуги, в том числе подготовку и анализ бизнес кейсов, стратегический анализ, анализ расзодов и другие оценки</a:t>
            </a:r>
            <a:r>
              <a:rPr lang="en-US" sz="4400" dirty="0"/>
              <a:t>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85178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>Анализ расходов в «нормальных» экономических условиях</a:t>
            </a:r>
            <a:endParaRPr lang="en-IE" sz="6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903067"/>
              </p:ext>
            </p:extLst>
          </p:nvPr>
        </p:nvGraphicFramePr>
        <p:xfrm>
          <a:off x="2920597" y="3467096"/>
          <a:ext cx="16264164" cy="79509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199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5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5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effectLst/>
                        </a:rPr>
                        <a:t>Сравнение ключевых показателей в кризисных и пост-кризисных условиях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1148">
                <a:tc>
                  <a:txBody>
                    <a:bodyPr/>
                    <a:lstStyle/>
                    <a:p>
                      <a:pPr algn="l" fontAlgn="b"/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Средние показатели</a:t>
                      </a:r>
                      <a:endParaRPr lang="en-IE" sz="2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2009-2011</a:t>
                      </a:r>
                      <a:r>
                        <a:rPr lang="ru-RU" sz="2800" u="none" strike="noStrike" dirty="0">
                          <a:effectLst/>
                        </a:rPr>
                        <a:t> </a:t>
                      </a:r>
                      <a:r>
                        <a:rPr lang="ru-RU" sz="2800" u="none" strike="noStrike" dirty="0" err="1">
                          <a:effectLst/>
                        </a:rPr>
                        <a:t>гг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2018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marL="0" marR="0" indent="0" algn="l" defTabSz="8255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Утверждённое увеличение валовых государственных расходов </a:t>
                      </a:r>
                      <a:r>
                        <a:rPr lang="en-US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-2.7%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255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IE" sz="28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Open Sans"/>
                        </a:rPr>
                        <a:t>7.5%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Баланс бюджета расширенного правительства, </a:t>
                      </a:r>
                      <a:r>
                        <a:rPr lang="en-US" sz="2800" u="none" strike="noStrike" dirty="0">
                          <a:effectLst/>
                        </a:rPr>
                        <a:t>% </a:t>
                      </a:r>
                      <a:r>
                        <a:rPr lang="ru-RU" sz="2800" u="none" strike="noStrike" dirty="0">
                          <a:effectLst/>
                        </a:rPr>
                        <a:t>ВВП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-20%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-0.1%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Государственный долг, </a:t>
                      </a:r>
                      <a:r>
                        <a:rPr lang="en-US" sz="2800" u="none" strike="noStrike" dirty="0">
                          <a:effectLst/>
                        </a:rPr>
                        <a:t>% </a:t>
                      </a:r>
                      <a:r>
                        <a:rPr lang="ru-RU" sz="2800" u="none" strike="noStrike" dirty="0">
                          <a:effectLst/>
                        </a:rPr>
                        <a:t>ВВП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86%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64%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Государственный долг в </a:t>
                      </a:r>
                      <a:r>
                        <a:rPr lang="en-US" sz="2800" u="none" strike="noStrike" dirty="0">
                          <a:effectLst/>
                        </a:rPr>
                        <a:t>% </a:t>
                      </a:r>
                      <a:r>
                        <a:rPr lang="ru-RU" sz="2800" u="none" strike="noStrike" dirty="0">
                          <a:effectLst/>
                        </a:rPr>
                        <a:t>валового национального дохода, модиф.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113%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105%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Число занятых </a:t>
                      </a:r>
                      <a:r>
                        <a:rPr lang="en-IE" sz="2800" u="none" strike="noStrike" dirty="0">
                          <a:effectLst/>
                        </a:rPr>
                        <a:t>(000s)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1,919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2,281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Уровень безработицы </a:t>
                      </a:r>
                      <a:r>
                        <a:rPr lang="en-IE" sz="2800" u="none" strike="noStrike" dirty="0">
                          <a:effectLst/>
                        </a:rPr>
                        <a:t>(%)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15.0%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5.6%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Номинальный рост ВВП </a:t>
                      </a:r>
                      <a:r>
                        <a:rPr lang="en-IE" sz="2800" u="none" strike="noStrike" dirty="0">
                          <a:effectLst/>
                        </a:rPr>
                        <a:t>(%)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-2.9%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8.3%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158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</a:rPr>
                        <a:t>Номинальный рост модифицированного ВНД </a:t>
                      </a:r>
                      <a:r>
                        <a:rPr lang="en-IE" sz="2800" u="none" strike="noStrike" dirty="0">
                          <a:effectLst/>
                        </a:rPr>
                        <a:t>(%)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-5.0%</a:t>
                      </a:r>
                      <a:endParaRPr lang="en-IE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2800" u="none" strike="noStrike" dirty="0">
                          <a:effectLst/>
                        </a:rPr>
                        <a:t>6.1%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7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tandard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Spending Reviews 2009 to 2019 - Norwegian Delegation" id="{F0EC77AE-BEB9-491A-BACC-6B35626D6E2E}" vid="{CA76CB03-144E-467C-B3A5-7D0B8E7D81C8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p:Policy xmlns:p="office.server.policy" id="" local="true">
  <p:Name>eDocument</p:Name>
  <p:Description/>
  <p:Statement/>
  <p:PolicyItems>
    <p:PolicyItem featureId="Microsoft.Office.RecordsManagement.PolicyFeatures.Expiration" staticId="0x0101000BC94875665D404BB1351B53C41FD2C0|151133126" UniqueId="d3c0894b-9845-4b3c-9024-0e9cd5ec894b">
      <p:Name>Retention</p:Name>
      <p:Description>Automatic scheduling of content for processing, and performing a retention action on content that has reached its due date.</p:Description>
      <p:CustomData>
        <Schedules nextStageId="3" default="false">
          <Schedule type="Default">
            <stages>
              <data stageId="1">
                <formula id="Microsoft.Office.RecordsManagement.PolicyFeatures.Expiration.Formula.BuiltIn">
                  <number>3</number>
                  <property>Modified</property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  <Schedule type="Record">
            <stages>
              <data stageId="2">
                <formula id="Microsoft.Office.RecordsManagement.PolicyFeatures.Expiration.Formula.BuiltIn">
                  <number>3</number>
                  <property>Modified</property>
                  <propertyId>8c06beca-0777-48f7-91c7-6da68bc07b69</propertyId>
                  <period>months</period>
                </formula>
                <action type="action" id="Microsoft.Office.RecordsManagement.PolicyFeatures.Expiration.Action.DeletePreviousVersions"/>
              </data>
            </stages>
          </Schedule>
        </Schedules>
      </p:CustomData>
    </p:PolicyItem>
  </p:PolicyItems>
</p:Policy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Version=15.0.0.0,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Version=15.0.0.0,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0BC94875665D404BB1351B53C41FD2C0000A2E65905D7BC149874C5B30146AFCD5" ma:contentTypeVersion="8" ma:contentTypeDescription="Create a new document for eDocs" ma:contentTypeScope="" ma:versionID="c5a30deca59828c5361ab2cb231ae91d">
  <xsd:schema xmlns:xsd="http://www.w3.org/2001/XMLSchema" xmlns:xs="http://www.w3.org/2001/XMLSchema" xmlns:p="http://schemas.microsoft.com/office/2006/metadata/properties" xmlns:ns1="http://schemas.microsoft.com/sharepoint/v3" xmlns:ns2="8666f9b3-d82b-4d17-8eb1-3e5f3e118e89" xmlns:ns3="3696dc97-b564-4deb-9b58-7fc86350b9c7" targetNamespace="http://schemas.microsoft.com/office/2006/metadata/properties" ma:root="true" ma:fieldsID="9d048f034b3ca65399b907a253821a37" ns1:_="" ns2:_="" ns3:_="">
    <xsd:import namespace="http://schemas.microsoft.com/sharepoint/v3"/>
    <xsd:import namespace="8666f9b3-d82b-4d17-8eb1-3e5f3e118e89"/>
    <xsd:import namespace="3696dc97-b564-4deb-9b58-7fc86350b9c7"/>
    <xsd:element name="properties">
      <xsd:complexType>
        <xsd:sequence>
          <xsd:element name="documentManagement">
            <xsd:complexType>
              <xsd:all>
                <xsd:element ref="ns2:eDocs_DocumentTopicsTaxHTField0" minOccurs="0"/>
                <xsd:element ref="ns1:_vti_ItemDeclaredRecord" minOccurs="0"/>
                <xsd:element ref="ns1:_dlc_Exempt" minOccurs="0"/>
                <xsd:element ref="ns1:_dlc_ExpireDateSaved" minOccurs="0"/>
                <xsd:element ref="ns1:_dlc_ExpireDate" minOccurs="0"/>
                <xsd:element ref="ns2:eDocs_YearTaxHTField0" minOccurs="0"/>
                <xsd:element ref="ns3:TaxCatchAll" minOccurs="0"/>
                <xsd:element ref="ns3:TaxCatchAllLabel" minOccurs="0"/>
                <xsd:element ref="ns1:eDocs_FileStatus"/>
                <xsd:element ref="ns1:eDocs_SecurityLevel" minOccurs="0"/>
                <xsd:element ref="ns2:eDocs_FileTopicsTaxHTField0" minOccurs="0"/>
                <xsd:element ref="ns1:eDocs_FileName" minOccurs="0"/>
                <xsd:element ref="ns2:eDocs_SeriesSubSerie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10" nillable="true" ma:displayName="Declared Record" ma:hidden="true" ma:internalName="_vti_ItemDeclaredRecord" ma:readOnly="true">
      <xsd:simpleType>
        <xsd:restriction base="dms:DateTime"/>
      </xsd:simpleType>
    </xsd:element>
    <xsd:element name="_dlc_Exempt" ma:index="1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1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3" nillable="true" ma:displayName="Expiration Date" ma:hidden="true" ma:internalName="_dlc_ExpireDate" ma:readOnly="true">
      <xsd:simpleType>
        <xsd:restriction base="dms:DateTime"/>
      </xsd:simpleType>
    </xsd:element>
    <xsd:element name="eDocs_FileStatus" ma:index="18" ma:displayName="Status" ma:default="Live" ma:description="Current Status of the File. This is set to Live, Archived or sent to National Archives" ma:format="Dropdown" ma:indexed="true" ma:internalName="eDocs_FileStatus">
      <xsd:simpleType>
        <xsd:restriction base="dms:Choice">
          <xsd:enumeration value="Live"/>
          <xsd:enumeration value="Archived"/>
          <xsd:enumeration value="Cancelled"/>
          <xsd:enumeration value="Sent to National Archives"/>
        </xsd:restriction>
      </xsd:simpleType>
    </xsd:element>
    <xsd:element name="eDocs_SecurityLevel" ma:index="19" nillable="true" ma:displayName="Security Level" ma:default="Unclassified" ma:description="Security Level" ma:format="Dropdown" ma:internalName="eDocs_SecurityLevel">
      <xsd:simpleType>
        <xsd:restriction base="dms:Choice">
          <xsd:enumeration value="Secret"/>
          <xsd:enumeration value="Restricted"/>
          <xsd:enumeration value="Unclassified"/>
        </xsd:restriction>
      </xsd:simpleType>
    </xsd:element>
    <xsd:element name="eDocs_FileName" ma:index="22" nillable="true" ma:displayName="File Name" ma:default="0" ma:description="File Number" ma:indexed="true" ma:internalName="eDocs_FileName">
      <xsd:simpleType>
        <xsd:restriction base="dms:Text">
          <xsd:maxLength value="2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6f9b3-d82b-4d17-8eb1-3e5f3e118e89" elementFormDefault="qualified">
    <xsd:import namespace="http://schemas.microsoft.com/office/2006/documentManagement/types"/>
    <xsd:import namespace="http://schemas.microsoft.com/office/infopath/2007/PartnerControls"/>
    <xsd:element name="eDocs_DocumentTopicsTaxHTField0" ma:index="9" nillable="true" ma:taxonomy="true" ma:internalName="eDocs_DocumentTopicsTaxHTField0" ma:taxonomyFieldName="eDocs_DocumentTopics" ma:displayName="Document Topics" ma:default="" ma:fieldId="{fbaa881f-c4ae-443f-9fda-fbdd527793df}" ma:taxonomyMulti="true" ma:sspId="a884c329-9700-4098-a486-1886abab1910" ma:termSetId="85269461-3b81-4d13-b56a-6270bc7bd7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YearTaxHTField0" ma:index="14" nillable="true" ma:taxonomy="true" ma:internalName="eDocs_YearTaxHTField0" ma:taxonomyFieldName="eDocs_Year" ma:displayName="Year" ma:indexed="true" ma:fieldId="{7b1b8a72-8553-41e1-8dd7-5ce464e281f2}" ma:sspId="a884c329-9700-4098-a486-1886abab1910" ma:termSetId="6b2a013c-fe8b-4805-9242-a33f2487be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FileTopicsTaxHTField0" ma:index="20" nillable="true" ma:taxonomy="true" ma:internalName="eDocs_FileTopicsTaxHTField0" ma:taxonomyFieldName="eDocs_FileTopics" ma:displayName="File Topics" ma:default="" ma:fieldId="{602c691f-3efa-402d-ab5c-baa8c240a9e7}" ma:taxonomyMulti="true" ma:sspId="a884c329-9700-4098-a486-1886abab1910" ma:termSetId="85269461-3b81-4d13-b56a-6270bc7bd7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ocs_SeriesSubSeriesTaxHTField0" ma:index="23" nillable="true" ma:taxonomy="true" ma:internalName="eDocs_SeriesSubSeriesTaxHTField0" ma:taxonomyFieldName="eDocs_SeriesSubSeries" ma:displayName="Sub Series" ma:fieldId="{11f8bb48-43d6-459a-8b80-9123185593c7}" ma:sspId="a884c329-9700-4098-a486-1886abab1910" ma:termSetId="584d92f5-f104-4db4-9eaa-0d5facccda6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6dc97-b564-4deb-9b58-7fc86350b9c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2c9818e-05cf-4a0d-a128-c94d904b7dd0}" ma:internalName="TaxCatchAll" ma:showField="CatchAllData" ma:web="3696dc97-b564-4deb-9b58-7fc86350b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f2c9818e-05cf-4a0d-a128-c94d904b7dd0}" ma:internalName="TaxCatchAllLabel" ma:readOnly="true" ma:showField="CatchAllDataLabel" ma:web="3696dc97-b564-4deb-9b58-7fc86350b9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s_DocumentTopicsTaxHTField0 xmlns="8666f9b3-d82b-4d17-8eb1-3e5f3e118e89">
      <Terms xmlns="http://schemas.microsoft.com/office/infopath/2007/PartnerControls"/>
    </eDocs_DocumentTopicsTaxHTField0>
    <eDocs_FileStatus xmlns="http://schemas.microsoft.com/sharepoint/v3">Live</eDocs_FileStatus>
    <eDocs_SecurityLevel xmlns="http://schemas.microsoft.com/sharepoint/v3">Unclassified</eDocs_SecurityLevel>
    <eDocs_FileTopics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554008b6-2f38-4897-add1-942a57494d25</TermId>
        </TermInfo>
      </Terms>
    </eDocs_FileTopicsTaxHTField0>
    <eDocs_Year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2016</TermName>
          <TermId xmlns="http://schemas.microsoft.com/office/infopath/2007/PartnerControls">290abb38-182b-47f5-ab57-7f33b46e6252</TermId>
        </TermInfo>
      </Terms>
    </eDocs_YearTaxHTField0>
    <TaxCatchAll xmlns="3696dc97-b564-4deb-9b58-7fc86350b9c7">
      <Value>5</Value>
      <Value>1</Value>
      <Value>7</Value>
    </TaxCatchAll>
    <eDocs_SeriesSubSeriesTaxHTField0 xmlns="8666f9b3-d82b-4d17-8eb1-3e5f3e118e89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052</TermName>
          <TermId xmlns="http://schemas.microsoft.com/office/infopath/2007/PartnerControls">9f143e3f-7a68-4c3b-ae68-5a7b80338237</TermId>
        </TermInfo>
      </Terms>
    </eDocs_SeriesSubSeriesTaxHTField0>
    <eDocs_FileName xmlns="http://schemas.microsoft.com/sharepoint/v3">DPE052-009-2016</eDocs_FileName>
    <_dlc_ExpireDateSaved xmlns="http://schemas.microsoft.com/sharepoint/v3" xsi:nil="true"/>
    <_dlc_ExpireDate xmlns="http://schemas.microsoft.com/sharepoint/v3">2019-09-21T11:34:49+00:00</_dlc_ExpireDate>
  </documentManagement>
</p:properties>
</file>

<file path=customXml/item6.xml><?xml version="1.0" encoding="utf-8"?>
<?mso-contentType ?>
<PolicyDirtyBag xmlns="microsoft.office.server.policy.changes">
  <Microsoft.Office.RecordsManagement.PolicyFeatures.Expiration op="Change"/>
</PolicyDirtyBag>
</file>

<file path=customXml/itemProps1.xml><?xml version="1.0" encoding="utf-8"?>
<ds:datastoreItem xmlns:ds="http://schemas.openxmlformats.org/officeDocument/2006/customXml" ds:itemID="{9EC174B9-D23D-476D-A0B4-1D2FFFF8CE71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CC7C096E-CBD5-4547-A5E9-29E55A14233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E8C4373-8259-48F6-A705-E44282852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66f9b3-d82b-4d17-8eb1-3e5f3e118e89"/>
    <ds:schemaRef ds:uri="3696dc97-b564-4deb-9b58-7fc86350b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25DF8C-72D2-4270-843C-FF8065AB529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E62B85D-2F9E-4D2B-9EFC-AC064E7EA62D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dcmitype/"/>
    <ds:schemaRef ds:uri="3696dc97-b564-4deb-9b58-7fc86350b9c7"/>
    <ds:schemaRef ds:uri="8666f9b3-d82b-4d17-8eb1-3e5f3e118e89"/>
    <ds:schemaRef ds:uri="http://purl.org/dc/terms/"/>
  </ds:schemaRefs>
</ds:datastoreItem>
</file>

<file path=customXml/itemProps6.xml><?xml version="1.0" encoding="utf-8"?>
<ds:datastoreItem xmlns:ds="http://schemas.openxmlformats.org/officeDocument/2006/customXml" ds:itemID="{8BA882BA-0FF4-4148-832C-B5471935FD48}">
  <ds:schemaRefs>
    <ds:schemaRef ds:uri="microsoft.office.server.policy.chang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Spending Reviews 2009 to 2019 - Norwegian Delegation</Template>
  <TotalTime>480</TotalTime>
  <Words>2135</Words>
  <Application>Microsoft Office PowerPoint</Application>
  <PresentationFormat>Custom</PresentationFormat>
  <Paragraphs>231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.AppleSystemUIFont</vt:lpstr>
      <vt:lpstr>Arial</vt:lpstr>
      <vt:lpstr>Calibri</vt:lpstr>
      <vt:lpstr>Calibri Light</vt:lpstr>
      <vt:lpstr>Georgia</vt:lpstr>
      <vt:lpstr>Helvetica Neue</vt:lpstr>
      <vt:lpstr>Helvetica Neue Medium</vt:lpstr>
      <vt:lpstr>Open Sans</vt:lpstr>
      <vt:lpstr>Open Sans Light</vt:lpstr>
      <vt:lpstr>Times New Roman</vt:lpstr>
      <vt:lpstr>Wingdings</vt:lpstr>
      <vt:lpstr>Standard</vt:lpstr>
      <vt:lpstr>Анализ расходов в Ирландии– практические соображения</vt:lpstr>
      <vt:lpstr>Анализ расходов в Ирландии – история вопроса</vt:lpstr>
      <vt:lpstr>Экономический контекст играет важную роль </vt:lpstr>
      <vt:lpstr>Доклад специальной группы 2009 – контекст</vt:lpstr>
      <vt:lpstr>Доклад специальной группы 2009 г. – проведение анализа</vt:lpstr>
      <vt:lpstr>Доклад специальной группы 2009 г. – итоги</vt:lpstr>
      <vt:lpstr>Комплексный анализ расходов (CRE)</vt:lpstr>
      <vt:lpstr>Роль Государственной службы Ирландии по экономике и оценке (IGEES) </vt:lpstr>
      <vt:lpstr>Анализ расходов в «нормальных» экономических условиях</vt:lpstr>
      <vt:lpstr>Цель анализа расходов 2017-2019 гг.</vt:lpstr>
      <vt:lpstr>Характеристики анализа расходов 2017-2019 гг.</vt:lpstr>
      <vt:lpstr>Роль DPER</vt:lpstr>
      <vt:lpstr>Роль стратегических департаментов</vt:lpstr>
      <vt:lpstr>Перечень опубликованных отчетов по итогам анализа расходов за 2017 г.</vt:lpstr>
      <vt:lpstr>Перечень опубликованных отчетов по итогам анализа расходов за 2018 г.</vt:lpstr>
      <vt:lpstr>Практические соображения</vt:lpstr>
    </vt:vector>
  </TitlesOfParts>
  <Company>ITServices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Spending Reviews in Ireland – Practical Considerations</dc:title>
  <dc:creator>Padraic Reidy</dc:creator>
  <cp:lastModifiedBy>Inna Anatolievna Davidova</cp:lastModifiedBy>
  <cp:revision>22</cp:revision>
  <cp:lastPrinted>2019-06-13T14:29:24Z</cp:lastPrinted>
  <dcterms:created xsi:type="dcterms:W3CDTF">2019-06-18T08:08:37Z</dcterms:created>
  <dcterms:modified xsi:type="dcterms:W3CDTF">2019-07-12T10:50:01Z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0x0101000BC94875665D404BB1351B53C41FD2C0000A2E65905D7BC149874C5B30146AFCD5</vt:lpwstr>
  </property>
  <property fmtid="{D5CDD505-2E9C-101B-9397-08002B2CF9AE}" pid="3" name="eDocs_Year">
    <vt:lpwstr>5;#2016|290abb38-182b-47f5-ab57-7f33b46e6252</vt:lpwstr>
  </property>
  <property fmtid="{D5CDD505-2E9C-101B-9397-08002B2CF9AE}" pid="4" name="eDocs_SeriesSubSeries">
    <vt:lpwstr>1;#052|9f143e3f-7a68-4c3b-ae68-5a7b80338237</vt:lpwstr>
  </property>
  <property fmtid="{D5CDD505-2E9C-101B-9397-08002B2CF9AE}" pid="5" name="eDocs_FileTopics">
    <vt:lpwstr>7;#Presentations|554008b6-2f38-4897-add1-942a57494d25</vt:lpwstr>
  </property>
  <property fmtid="{D5CDD505-2E9C-101B-9397-08002B2CF9AE}" pid="6" name="eDocs_DocumentTopics">
    <vt:lpwstr/>
  </property>
  <property fmtid="{D5CDD505-2E9C-101B-9397-08002B2CF9AE}" pid="7" name="_dlc_policyId">
    <vt:lpwstr>0x0101000BC94875665D404BB1351B53C41FD2C0|151133126</vt:lpwstr>
  </property>
  <property fmtid="{D5CDD505-2E9C-101B-9397-08002B2CF9AE}" pid="8" name="ItemRetentionFormula">
    <vt:lpwstr>&lt;formula id="Microsoft.Office.RecordsManagement.PolicyFeatures.Expiration.Formula.BuiltIn"&gt;&lt;number&gt;3&lt;/number&gt;&lt;property&gt;Modified&lt;/property&gt;&lt;period&gt;months&lt;/period&gt;&lt;/formula&gt;</vt:lpwstr>
  </property>
</Properties>
</file>