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1" r:id="rId3"/>
    <p:sldId id="292" r:id="rId4"/>
    <p:sldId id="288" r:id="rId5"/>
    <p:sldId id="297" r:id="rId6"/>
    <p:sldId id="299" r:id="rId7"/>
    <p:sldId id="294" r:id="rId8"/>
    <p:sldId id="300" r:id="rId9"/>
    <p:sldId id="296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5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594A-A9F2-474F-A0F4-52AEA2378A9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70D4-94F7-4D0A-90B5-47B05BF2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470D4-94F7-4D0A-90B5-47B05BF26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0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r="80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A044-32BD-4439-B889-1724E38C31CD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>
                <a:solidFill>
                  <a:schemeClr val="tx2"/>
                </a:solidFill>
              </a:rPr>
              <a:t>Treasury Performance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Monitoring</a:t>
            </a:r>
            <a:br>
              <a:rPr lang="en-US" dirty="0"/>
            </a:br>
            <a:br>
              <a:rPr lang="en-US" dirty="0"/>
            </a:b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Republic of Armenia</a:t>
            </a:r>
          </a:p>
        </p:txBody>
      </p:sp>
    </p:spTree>
    <p:extLst>
      <p:ext uri="{BB962C8B-B14F-4D97-AF65-F5344CB8AC3E}">
        <p14:creationId xmlns:p14="http://schemas.microsoft.com/office/powerpoint/2010/main" val="34571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ՇՆՈՐՀԱԿԱԼՈՒԹՅՈՒՆ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THANK YOU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30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4976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Legislation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(regulating procedures and timelines for funding budget expenditures)</a:t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The Law of the Republic of Armenia “On the Treasury System”;</a:t>
            </a:r>
            <a:endParaRPr lang="az-Cyrl-AZ" sz="2000" dirty="0"/>
          </a:p>
          <a:p>
            <a:pPr algn="just"/>
            <a:r>
              <a:rPr lang="en-US" sz="2000" dirty="0"/>
              <a:t>The Law of the Republic of Armenia </a:t>
            </a:r>
            <a:r>
              <a:rPr lang="ru-RU" sz="2000" dirty="0"/>
              <a:t>“</a:t>
            </a:r>
            <a:r>
              <a:rPr lang="en-US" sz="2000" dirty="0"/>
              <a:t>On the Budget System of the Republic of Armenia </a:t>
            </a:r>
            <a:r>
              <a:rPr lang="ru-RU" sz="2000" dirty="0"/>
              <a:t>“</a:t>
            </a:r>
            <a:r>
              <a:rPr lang="en-US" sz="2000" dirty="0"/>
              <a:t> (</a:t>
            </a:r>
            <a:r>
              <a:rPr lang="en-US" sz="2000" dirty="0" err="1"/>
              <a:t>GoA</a:t>
            </a:r>
            <a:r>
              <a:rPr lang="en-US" sz="2000" dirty="0"/>
              <a:t> Resolution No. 48, dated 18.01.2002 </a:t>
            </a:r>
            <a:r>
              <a:rPr lang="ru-RU" sz="2000" dirty="0"/>
              <a:t>“</a:t>
            </a:r>
            <a:r>
              <a:rPr lang="en-US" sz="2000" dirty="0"/>
              <a:t>On Approval of the Procedures for the Execution of National and Municipal Budgets of the Republic of Armenia </a:t>
            </a:r>
            <a:r>
              <a:rPr lang="ru-RU" sz="2000" dirty="0"/>
              <a:t>“</a:t>
            </a:r>
            <a:r>
              <a:rPr lang="en-US" sz="2000" dirty="0"/>
              <a:t>);</a:t>
            </a:r>
          </a:p>
          <a:p>
            <a:pPr algn="just"/>
            <a:r>
              <a:rPr lang="en-US" sz="2000" dirty="0"/>
              <a:t>The Law of the Republic of Armenia </a:t>
            </a:r>
            <a:r>
              <a:rPr lang="ru-RU" sz="2000" dirty="0"/>
              <a:t>“</a:t>
            </a:r>
            <a:r>
              <a:rPr lang="en-US" sz="2000" dirty="0"/>
              <a:t>On the National Budget of the Republic of Armenia for 2018 </a:t>
            </a:r>
            <a:r>
              <a:rPr lang="ru-RU" sz="2000" dirty="0"/>
              <a:t>“</a:t>
            </a:r>
            <a:r>
              <a:rPr lang="en-US" sz="2000" dirty="0"/>
              <a:t> (</a:t>
            </a:r>
            <a:r>
              <a:rPr lang="en-US" sz="2000" dirty="0" err="1"/>
              <a:t>GoA</a:t>
            </a:r>
            <a:r>
              <a:rPr lang="en-US" sz="2000" dirty="0"/>
              <a:t> Resolution No. 1717, dated 27.12.2017 </a:t>
            </a:r>
            <a:r>
              <a:rPr lang="ru-RU" sz="2000" dirty="0"/>
              <a:t>“</a:t>
            </a:r>
            <a:r>
              <a:rPr lang="en-US" sz="2000" dirty="0"/>
              <a:t>On Measures to Ensure Execution of the National Budget of the Republic of Armenia  for </a:t>
            </a:r>
            <a:r>
              <a:rPr lang="ru-RU" sz="2000" dirty="0"/>
              <a:t>2018"</a:t>
            </a:r>
            <a:r>
              <a:rPr lang="en-US" sz="2000" dirty="0"/>
              <a:t>);</a:t>
            </a:r>
          </a:p>
          <a:p>
            <a:r>
              <a:rPr lang="en-US" sz="2000" dirty="0"/>
              <a:t>The Law of the Republic of Armenia </a:t>
            </a:r>
            <a:r>
              <a:rPr lang="ru-RU" sz="2000" dirty="0"/>
              <a:t>“</a:t>
            </a:r>
            <a:r>
              <a:rPr lang="en-US" sz="2000" dirty="0"/>
              <a:t>On Procurement</a:t>
            </a:r>
            <a:r>
              <a:rPr lang="ru-RU" sz="2000" dirty="0"/>
              <a:t>"</a:t>
            </a:r>
            <a:r>
              <a:rPr lang="en-US" sz="2000" dirty="0"/>
              <a:t>;</a:t>
            </a:r>
          </a:p>
          <a:p>
            <a:r>
              <a:rPr lang="en-US" sz="2000" dirty="0"/>
              <a:t>Labor Code of the Republic of Armenia;</a:t>
            </a:r>
          </a:p>
          <a:p>
            <a:pPr algn="just"/>
            <a:r>
              <a:rPr lang="en-US" sz="2000" dirty="0"/>
              <a:t>The Law of the Republic of Armenia </a:t>
            </a:r>
            <a:r>
              <a:rPr lang="ru-RU" sz="2000" dirty="0"/>
              <a:t>“</a:t>
            </a:r>
            <a:r>
              <a:rPr lang="en-US" sz="2000" dirty="0"/>
              <a:t>On Public Pension Provision for Citizens of the Republic of Armenia</a:t>
            </a:r>
            <a:r>
              <a:rPr lang="ru-RU" sz="2000" dirty="0"/>
              <a:t>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4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229600" cy="650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Treasury 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Organize the work on finance management and funding expenditures of the Republic of Armenia and its municipalities;</a:t>
            </a:r>
          </a:p>
          <a:p>
            <a:r>
              <a:rPr lang="en-US" sz="2600" dirty="0"/>
              <a:t>Organize execution of the national and municipal budgets in accordance with the procedures established by the legislation of the Republic of Armenia;</a:t>
            </a:r>
          </a:p>
          <a:p>
            <a:r>
              <a:rPr lang="en-US" sz="2600" dirty="0"/>
              <a:t>Organize methodological support for regulation of relations pertaining to execution of the national and municipal budgets;</a:t>
            </a:r>
          </a:p>
          <a:p>
            <a:r>
              <a:rPr lang="en-US" sz="2600" dirty="0"/>
              <a:t>Organize crediting the funds of the Republic of Armenia and municipalities to the single treasury account and execute their expenditures through this account;</a:t>
            </a:r>
          </a:p>
          <a:p>
            <a:r>
              <a:rPr lang="en-US" sz="2600" dirty="0"/>
              <a:t>Ensure normative regulation of relations pertaining to drafting, submitting and  summarizing public institutions’ reports on their financial activities and establishing accounting standards in the budget sector;</a:t>
            </a:r>
          </a:p>
          <a:p>
            <a:r>
              <a:rPr lang="en-US" sz="2600" dirty="0"/>
              <a:t>Exercise preliminary control over payments of public institutions made in the course of executing the national and municipal budgets;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3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Treasury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200" dirty="0"/>
              <a:t>Organize servicing cash flows of the Republic of Armenia and municipalities;</a:t>
            </a:r>
          </a:p>
          <a:p>
            <a:r>
              <a:rPr lang="en-US" sz="2200" dirty="0"/>
              <a:t>Accounting transactions of public entities’ extrabudgetary funds (accounts);</a:t>
            </a:r>
          </a:p>
          <a:p>
            <a:r>
              <a:rPr lang="en-US" sz="2200" dirty="0"/>
              <a:t>Receive financial statements on transactions involving funds of the national and municipal budgets, extrabudgetary funds, verification, summarizing and providing data reflected therein;</a:t>
            </a:r>
          </a:p>
          <a:p>
            <a:r>
              <a:rPr lang="en-US" sz="2200" dirty="0"/>
              <a:t>Account capitalization of commodity loans and grants  provided to Armenia by foreign states and international organizations; coordination and control (monitoring) of related functions; </a:t>
            </a:r>
          </a:p>
          <a:p>
            <a:r>
              <a:rPr lang="en-US" sz="2200" dirty="0"/>
              <a:t>Service commitments to the Republic of Armenia established by the Government of the Republic of Armenia.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2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Treasury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“Treasury Business Day”</a:t>
            </a:r>
          </a:p>
          <a:p>
            <a:pPr marL="0" indent="0">
              <a:buNone/>
            </a:pPr>
            <a:r>
              <a:rPr lang="en-US" sz="3100" dirty="0"/>
              <a:t>The IS was developed and implemented in the RA Treasury system in 1998.      </a:t>
            </a:r>
          </a:p>
          <a:p>
            <a:pPr marL="0" indent="0">
              <a:buNone/>
            </a:pPr>
            <a:r>
              <a:rPr lang="en-US" sz="3100" dirty="0"/>
              <a:t>       In 2005, the TBD IS was upgraded and expanded. </a:t>
            </a:r>
          </a:p>
          <a:p>
            <a:pPr marL="0" indent="0">
              <a:buNone/>
            </a:pPr>
            <a:r>
              <a:rPr lang="en-US" sz="3100" dirty="0"/>
              <a:t>       In January 2014, databases of the Treasury and 44 MKO were unified in a single database (MKO were dissolved</a:t>
            </a:r>
            <a:r>
              <a:rPr lang="en-US" dirty="0"/>
              <a:t>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“Client-Treasury”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Treasury account management IS was developed and implemented in the RA Treasury system in 2010.</a:t>
            </a:r>
          </a:p>
          <a:p>
            <a:pPr marL="0" indent="0" algn="just">
              <a:buNone/>
            </a:pPr>
            <a:r>
              <a:rPr lang="en-US" dirty="0"/>
              <a:t>       The system enables electronic filling and submission of estimates of expenditures, contract summaries and timelines (deadlines) of payments, budgetary funding requests, invoices, tax invoices, budget and financial commitments,</a:t>
            </a:r>
            <a:r>
              <a:rPr lang="az-Cyrl-AZ" dirty="0"/>
              <a:t> </a:t>
            </a:r>
            <a:r>
              <a:rPr lang="en-US" dirty="0"/>
              <a:t>transfer orders and other documents, as well as provides opportunities to view accounts, create balances and references in real time.   </a:t>
            </a:r>
          </a:p>
        </p:txBody>
      </p:sp>
    </p:spTree>
    <p:extLst>
      <p:ext uri="{BB962C8B-B14F-4D97-AF65-F5344CB8AC3E}">
        <p14:creationId xmlns:p14="http://schemas.microsoft.com/office/powerpoint/2010/main" val="9820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Integrated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“ARMEPS”</a:t>
            </a:r>
          </a:p>
          <a:p>
            <a:pPr marL="0" indent="0">
              <a:buNone/>
            </a:pPr>
            <a:r>
              <a:rPr lang="en-US" sz="3100" dirty="0"/>
              <a:t>Public Procurement electronic system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B0F0"/>
                </a:solidFill>
              </a:rPr>
              <a:t>RA Ministry of Finance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“Taxpayer-3”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Electronic reporting system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RA Committee for Public Revenues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“AP-</a:t>
            </a:r>
            <a:r>
              <a:rPr lang="az-Cyrl-AZ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Enterprise”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Electronic Salary Calculating System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Armenian Software Co.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7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458200" cy="726237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BI Expenditure Funding Diagram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2118546"/>
            <a:ext cx="3276601" cy="9713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Treasury</a:t>
            </a:r>
            <a:r>
              <a:rPr lang="en-US" sz="2800" dirty="0"/>
              <a:t>                        (ODK)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0" y="1476299"/>
            <a:ext cx="2384611" cy="971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Chief controllers of appropriations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880" y="3962400"/>
            <a:ext cx="2384611" cy="93381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Budget institutions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200400" y="989327"/>
            <a:ext cx="32766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ARMEPS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31773" y="3318545"/>
            <a:ext cx="3276601" cy="9713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Taxpayer-3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3321426" y="4614352"/>
            <a:ext cx="3276601" cy="9713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AP-Enterprise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857999" y="2156132"/>
            <a:ext cx="1936373" cy="93381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Central Bank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857999" y="3643719"/>
            <a:ext cx="1936373" cy="93381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Commercial Banks</a:t>
            </a:r>
          </a:p>
        </p:txBody>
      </p:sp>
      <p:cxnSp>
        <p:nvCxnSpPr>
          <p:cNvPr id="54" name="Straight Arrow Connector 53"/>
          <p:cNvCxnSpPr>
            <a:stCxn id="10" idx="2"/>
            <a:endCxn id="6" idx="0"/>
          </p:cNvCxnSpPr>
          <p:nvPr/>
        </p:nvCxnSpPr>
        <p:spPr>
          <a:xfrm>
            <a:off x="4838700" y="1903727"/>
            <a:ext cx="1" cy="214819"/>
          </a:xfrm>
          <a:prstGeom prst="straightConnector1">
            <a:avLst/>
          </a:prstGeom>
          <a:ln cmpd="sng"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3" idx="2"/>
            <a:endCxn id="37" idx="0"/>
          </p:cNvCxnSpPr>
          <p:nvPr/>
        </p:nvCxnSpPr>
        <p:spPr>
          <a:xfrm>
            <a:off x="7826186" y="3089945"/>
            <a:ext cx="0" cy="553774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13" idx="1"/>
          </p:cNvCxnSpPr>
          <p:nvPr/>
        </p:nvCxnSpPr>
        <p:spPr>
          <a:xfrm>
            <a:off x="6477001" y="2604246"/>
            <a:ext cx="380998" cy="18793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6" idx="2"/>
          </p:cNvCxnSpPr>
          <p:nvPr/>
        </p:nvCxnSpPr>
        <p:spPr>
          <a:xfrm flipH="1" flipV="1">
            <a:off x="4838701" y="3089945"/>
            <a:ext cx="31373" cy="228600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2" idx="3"/>
          </p:cNvCxnSpPr>
          <p:nvPr/>
        </p:nvCxnSpPr>
        <p:spPr>
          <a:xfrm flipH="1" flipV="1">
            <a:off x="5562600" y="3089945"/>
            <a:ext cx="1035427" cy="2010107"/>
          </a:xfrm>
          <a:prstGeom prst="bentConnector4">
            <a:avLst>
              <a:gd name="adj1" fmla="val -12616"/>
              <a:gd name="adj2" fmla="val 92949"/>
            </a:avLst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0"/>
          </p:cNvCxnSpPr>
          <p:nvPr/>
        </p:nvCxnSpPr>
        <p:spPr>
          <a:xfrm rot="5400000" flipH="1" flipV="1">
            <a:off x="2336744" y="612643"/>
            <a:ext cx="257099" cy="1470214"/>
          </a:xfrm>
          <a:prstGeom prst="bentConnector2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3"/>
          </p:cNvCxnSpPr>
          <p:nvPr/>
        </p:nvCxnSpPr>
        <p:spPr>
          <a:xfrm>
            <a:off x="2922491" y="1961999"/>
            <a:ext cx="309282" cy="194133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9" idx="0"/>
          </p:cNvCxnSpPr>
          <p:nvPr/>
        </p:nvCxnSpPr>
        <p:spPr>
          <a:xfrm rot="5400000" flipH="1" flipV="1">
            <a:off x="1893793" y="2655793"/>
            <a:ext cx="1143000" cy="1470214"/>
          </a:xfrm>
          <a:prstGeom prst="bentConnector2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9" idx="3"/>
            <a:endCxn id="11" idx="1"/>
          </p:cNvCxnSpPr>
          <p:nvPr/>
        </p:nvCxnSpPr>
        <p:spPr>
          <a:xfrm flipV="1">
            <a:off x="2922491" y="3804245"/>
            <a:ext cx="309282" cy="625062"/>
          </a:xfrm>
          <a:prstGeom prst="bentConnector3">
            <a:avLst/>
          </a:prstGeom>
          <a:ln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9" idx="2"/>
          </p:cNvCxnSpPr>
          <p:nvPr/>
        </p:nvCxnSpPr>
        <p:spPr>
          <a:xfrm rot="16200000" flipH="1">
            <a:off x="2383113" y="4243286"/>
            <a:ext cx="285387" cy="1591240"/>
          </a:xfrm>
          <a:prstGeom prst="bentConnector2">
            <a:avLst/>
          </a:prstGeom>
          <a:ln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4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458200" cy="726237"/>
          </a:xfrm>
        </p:spPr>
        <p:txBody>
          <a:bodyPr>
            <a:normAutofit fontScale="90000"/>
          </a:bodyPr>
          <a:lstStyle/>
          <a:p>
            <a:r>
              <a:rPr lang="ro-RO" sz="2800" b="1" dirty="0">
                <a:solidFill>
                  <a:srgbClr val="FF0000"/>
                </a:solidFill>
              </a:rPr>
              <a:t>PI</a:t>
            </a:r>
            <a:r>
              <a:rPr lang="ru-RU" sz="2800" b="1" dirty="0">
                <a:solidFill>
                  <a:srgbClr val="FF0000"/>
                </a:solidFill>
              </a:rPr>
              <a:t>-22. </a:t>
            </a:r>
            <a:r>
              <a:rPr lang="en-US" sz="2800" b="1" dirty="0">
                <a:solidFill>
                  <a:srgbClr val="FF0000"/>
                </a:solidFill>
              </a:rPr>
              <a:t>Budget Expenditure Arrears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chemeClr val="tx2"/>
                </a:solidFill>
              </a:rPr>
              <a:t>Component</a:t>
            </a:r>
            <a:r>
              <a:rPr lang="ru-RU" sz="2200" dirty="0">
                <a:solidFill>
                  <a:schemeClr val="tx2"/>
                </a:solidFill>
              </a:rPr>
              <a:t> 22.1 </a:t>
            </a:r>
            <a:r>
              <a:rPr lang="en-US" sz="2200" dirty="0">
                <a:solidFill>
                  <a:schemeClr val="tx2"/>
                </a:solidFill>
              </a:rPr>
              <a:t>Expenditure arrears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28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	As of now there are now arrears due to high level of national budget revenue collection</a:t>
            </a:r>
            <a:r>
              <a:rPr lang="ru-RU" sz="1800" dirty="0"/>
              <a:t>, </a:t>
            </a:r>
            <a:r>
              <a:rPr lang="en-US" sz="1800" dirty="0"/>
              <a:t>as well as legislatively established prerequisites for funding budget institutions’ expenditure commitments.</a:t>
            </a:r>
          </a:p>
          <a:p>
            <a:pPr marL="0" indent="0" algn="just">
              <a:buNone/>
            </a:pPr>
            <a:r>
              <a:rPr lang="en-US" sz="1800" dirty="0"/>
              <a:t>	In particular, budget institutions may not assume expenditure commitments without identifying the source of funding.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0635" y="38100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ru-RU" sz="2000" dirty="0"/>
              <a:t> </a:t>
            </a:r>
            <a:r>
              <a:rPr lang="en-US" sz="2000" dirty="0"/>
              <a:t>A monitoring system is in place that enables provision of information on the number and value of contracts signed by ministries and agencies</a:t>
            </a:r>
            <a:r>
              <a:rPr lang="ru-RU" sz="2300" dirty="0"/>
              <a:t>, </a:t>
            </a:r>
            <a:r>
              <a:rPr lang="en-US" sz="2300" dirty="0"/>
              <a:t>advance payment amounts, amounts paid,</a:t>
            </a:r>
            <a:r>
              <a:rPr lang="ru-RU" sz="2300" dirty="0"/>
              <a:t> </a:t>
            </a:r>
            <a:r>
              <a:rPr lang="en-US" sz="2300" dirty="0"/>
              <a:t>as well as on financial liabilities and debts</a:t>
            </a:r>
            <a:r>
              <a:rPr lang="ru-RU" sz="2300" dirty="0"/>
              <a:t> (</a:t>
            </a:r>
            <a:r>
              <a:rPr lang="en-US" sz="2300" dirty="0"/>
              <a:t>when an expenditure commitment has not been paid for over a month</a:t>
            </a:r>
            <a:r>
              <a:rPr lang="ru-RU" sz="2300" dirty="0"/>
              <a:t>).</a:t>
            </a:r>
            <a:endParaRPr lang="en-US" sz="2300" dirty="0"/>
          </a:p>
          <a:p>
            <a:pPr marL="0" indent="0" algn="just">
              <a:buNone/>
            </a:pPr>
            <a:r>
              <a:rPr lang="en-US" sz="2300" dirty="0"/>
              <a:t>	 However, as of now the Treasury does not monitor public non-profit organizations. </a:t>
            </a:r>
          </a:p>
          <a:p>
            <a:pPr marL="0" indent="0" algn="just">
              <a:buNone/>
            </a:pPr>
            <a:r>
              <a:rPr lang="en-US" sz="2300" dirty="0"/>
              <a:t>	Accounts of public nonprofit organizations are slated to be transferred from commercial banks to the treasury no earlier than in January 2019.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20270" y="3228817"/>
            <a:ext cx="8009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Component</a:t>
            </a:r>
            <a:r>
              <a:rPr lang="ru-RU" sz="2000" dirty="0">
                <a:solidFill>
                  <a:schemeClr val="tx2"/>
                </a:solidFill>
              </a:rPr>
              <a:t> 22.</a:t>
            </a: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Monitoring Expenditure Arrears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94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458200" cy="726237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Self-assessment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ro-RO" sz="2800" b="1" dirty="0">
                <a:solidFill>
                  <a:srgbClr val="FF0000"/>
                </a:solidFill>
              </a:rPr>
              <a:t>PI</a:t>
            </a:r>
            <a:r>
              <a:rPr lang="ru-RU" sz="2800" b="1" dirty="0">
                <a:solidFill>
                  <a:srgbClr val="FF0000"/>
                </a:solidFill>
              </a:rPr>
              <a:t>-22. </a:t>
            </a:r>
            <a:r>
              <a:rPr lang="en-US" sz="2800" b="1" dirty="0">
                <a:solidFill>
                  <a:srgbClr val="FF0000"/>
                </a:solidFill>
              </a:rPr>
              <a:t>Expenditure Arrears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chemeClr val="tx2"/>
                </a:solidFill>
              </a:rPr>
              <a:t>Self assessment for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</a:t>
            </a:r>
            <a:r>
              <a:rPr lang="ru-RU" sz="2000" dirty="0">
                <a:solidFill>
                  <a:schemeClr val="tx2"/>
                </a:solidFill>
              </a:rPr>
              <a:t>22.</a:t>
            </a:r>
            <a:r>
              <a:rPr lang="en-US" sz="2000" dirty="0">
                <a:solidFill>
                  <a:schemeClr val="tx2"/>
                </a:solidFill>
              </a:rPr>
              <a:t>1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Expenditure Arrears</a:t>
            </a:r>
          </a:p>
          <a:p>
            <a:pPr marL="0" indent="0" algn="just">
              <a:buNone/>
            </a:pPr>
            <a:r>
              <a:rPr lang="en-US" sz="2000" dirty="0"/>
              <a:t>     2015, 2016, and 2017 - А</a:t>
            </a:r>
          </a:p>
          <a:p>
            <a:pPr algn="just"/>
            <a:endParaRPr lang="en-US" sz="2000" dirty="0"/>
          </a:p>
          <a:p>
            <a:r>
              <a:rPr lang="en-US" sz="2000" dirty="0">
                <a:solidFill>
                  <a:schemeClr val="tx2"/>
                </a:solidFill>
              </a:rPr>
              <a:t>Self assessment for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    </a:t>
            </a:r>
            <a:r>
              <a:rPr lang="ru-RU" sz="2000" dirty="0">
                <a:solidFill>
                  <a:schemeClr val="tx2"/>
                </a:solidFill>
              </a:rPr>
              <a:t> 22.</a:t>
            </a:r>
            <a:r>
              <a:rPr lang="en-US" sz="2000" dirty="0">
                <a:solidFill>
                  <a:schemeClr val="tx2"/>
                </a:solidFill>
              </a:rPr>
              <a:t>2 Expenditure arrears monitoring</a:t>
            </a:r>
            <a:br>
              <a:rPr lang="en-US" sz="2000" dirty="0"/>
            </a:br>
            <a:r>
              <a:rPr lang="en-US" sz="2000" dirty="0"/>
              <a:t>      2015, 2016, and 2017 - B</a:t>
            </a:r>
          </a:p>
          <a:p>
            <a:pPr marL="0" indent="0" algn="just">
              <a:buNone/>
            </a:pPr>
            <a:r>
              <a:rPr lang="en-US" sz="2000" dirty="0"/>
              <a:t>           </a:t>
            </a:r>
          </a:p>
          <a:p>
            <a:r>
              <a:rPr lang="en-US" sz="2000" dirty="0">
                <a:solidFill>
                  <a:schemeClr val="tx2"/>
                </a:solidFill>
              </a:rPr>
              <a:t>Self assessment for PI-22</a:t>
            </a:r>
          </a:p>
          <a:p>
            <a:pPr marL="0" indent="0">
              <a:buNone/>
            </a:pPr>
            <a:r>
              <a:rPr lang="en-US" sz="2000" dirty="0"/>
              <a:t>      2015, 2016, 2017 - B</a:t>
            </a:r>
            <a:r>
              <a:rPr lang="en-US" sz="2000" baseline="30000" dirty="0"/>
              <a:t>+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298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623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Treasury Performance Monitoring  Republic of Armenia</vt:lpstr>
      <vt:lpstr>Legislation (regulating procedures and timelines for funding budget expenditures)  </vt:lpstr>
      <vt:lpstr>Treasury Objectives</vt:lpstr>
      <vt:lpstr>Treasury Objectives</vt:lpstr>
      <vt:lpstr>Treasury Information Systems</vt:lpstr>
      <vt:lpstr>Integrated Information Systems</vt:lpstr>
      <vt:lpstr>BI Expenditure Funding Diagram </vt:lpstr>
      <vt:lpstr>PI-22. Budget Expenditure Arrears Component 22.1 Expenditure arrears </vt:lpstr>
      <vt:lpstr>Self-assessment PI-22. Expenditure Arrears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Казначейская Система Республики Армения</dc:title>
  <dc:creator>Lusine Ayvazyan</dc:creator>
  <cp:lastModifiedBy>Alexander Rezanov</cp:lastModifiedBy>
  <cp:revision>372</cp:revision>
  <dcterms:created xsi:type="dcterms:W3CDTF">2016-04-18T12:13:00Z</dcterms:created>
  <dcterms:modified xsi:type="dcterms:W3CDTF">2018-06-01T13:08:14Z</dcterms:modified>
</cp:coreProperties>
</file>