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336" r:id="rId2"/>
    <p:sldId id="442" r:id="rId3"/>
    <p:sldId id="444" r:id="rId4"/>
    <p:sldId id="445" r:id="rId5"/>
    <p:sldId id="446" r:id="rId6"/>
    <p:sldId id="447" r:id="rId7"/>
    <p:sldId id="452" r:id="rId8"/>
    <p:sldId id="443" r:id="rId9"/>
    <p:sldId id="453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6" autoAdjust="0"/>
    <p:restoredTop sz="94660"/>
  </p:normalViewPr>
  <p:slideViewPr>
    <p:cSldViewPr snapToGrid="0">
      <p:cViewPr>
        <p:scale>
          <a:sx n="87" d="100"/>
          <a:sy n="87" d="100"/>
        </p:scale>
        <p:origin x="-456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F3D5FF1-D6C7-40AE-90C1-B05C13D8F6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C7EC35-677C-4653-97D0-F530A39F97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C17020D-43D2-41A4-AB57-484424F32C35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79072D-9DF2-4EF4-8EC1-EEC55F07A1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C545B6-CF4A-47EA-9728-17B4284F45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41D585F-E4B9-4058-8CAA-77B57FD83F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075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240DB0-00FC-44CE-B705-E22EC70DE8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8DCCE-CFD5-4696-BCCE-A1F9039C463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1B0A54-62CC-4331-A367-61E04C324F5D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51C6834-5159-40CE-A500-068877249F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179E5AA-4DF4-4631-AEBC-9035B5872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7C852-0064-48AE-A84E-A7B9AF6795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859E8-5433-467C-8B7B-34997EDD6C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C9C2B92-347C-43DE-8383-A23C8A4FE40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10833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AF0E050-4EB1-4B23-93EF-C3E7BA885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6A4B87A5-9C68-443D-8DCF-255CB30816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0CD013EA-98D0-4331-8699-A603EAAA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B2050-F75D-43A2-9610-77CE19695792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43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AF0E050-4EB1-4B23-93EF-C3E7BA885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6A4B87A5-9C68-443D-8DCF-255CB30816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0CD013EA-98D0-4331-8699-A603EAAA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B2050-F75D-43A2-9610-77CE19695792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445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AF0E050-4EB1-4B23-93EF-C3E7BA885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6A4B87A5-9C68-443D-8DCF-255CB30816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0CD013EA-98D0-4331-8699-A603EAAA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B2050-F75D-43A2-9610-77CE19695792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869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AF0E050-4EB1-4B23-93EF-C3E7BA885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6A4B87A5-9C68-443D-8DCF-255CB30816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0CD013EA-98D0-4331-8699-A603EAAA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B2050-F75D-43A2-9610-77CE19695792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744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AF0E050-4EB1-4B23-93EF-C3E7BA885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6A4B87A5-9C68-443D-8DCF-255CB30816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0CD013EA-98D0-4331-8699-A603EAAA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B2050-F75D-43A2-9610-77CE19695792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40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F550D-94A2-46CE-B98C-65CB57D36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9EF56-6E5F-4322-972F-59BE86106A08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99C31-5DDB-43D5-8EDF-85DF1E75E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C8C03-59A4-49C3-9191-0A74A8ECA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3B934-54C0-4A9C-9DA0-1A9375E8F72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58894390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C88FD-D18A-4938-9981-CF77AAC9D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F7C61-AEFE-4CBA-A3C2-D34BE8E888BD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D4842-6801-4795-A896-98551E6B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22804-552C-430D-8A3F-53F784D6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6CA13-760F-45DB-A46B-71841978D0C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91586840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FD1D6-F922-4E8E-AF5F-2B864EDD9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E5BA2-C7D7-458D-ADF5-6974F5FFDE7B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D76D8-5F04-4377-999B-992915B3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E8611-69A5-4B95-87B3-E0187263D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E5A89-70D6-4225-94F6-5649898DE54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96375297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6299E-09A6-42A5-9761-D0A8E13B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F2B44-487C-4B36-9CAB-65F38FBE1630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EA020-77DA-4A62-AADD-B798BEDE9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02A66-075C-40DE-9F69-A6EB92A3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4D747-B4D6-4448-9769-87D08FC48AE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49076225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D1F1-F629-4C07-8553-5D04726E6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81581-3E92-4BD9-B0D4-F3067F258464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7361B-5F60-4BE3-9677-778A666D0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62CDC-286C-4AA1-9FFD-96B0F4EB6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9A223-4B5D-463F-802E-B7E7156EE9B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6994778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98ACC4-3C72-4613-88C9-D404769A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6703F-AD85-4466-BC61-ED7249F68671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B2FA8C-7BBD-4E51-A39A-7976BECF0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BC1D14-EBEA-4F60-8502-55F4093EF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60945-08F9-4513-AB58-A8A22727482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99448607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41CECBD-536E-43E5-8CB0-BEC301EE0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0E89D-1527-411B-9E33-D4F3CB918DAA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766374F-E6D7-4E59-BA44-25A21B4B4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BBAD08-0AE4-425A-8906-914E6298B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14F3-7E52-4BAC-9B62-2649636B658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36354029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A1CF17D-18B6-4620-B9A5-DF38CAAE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E132-526A-4FAF-8734-E0429017373C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D4DC117-A7BD-4860-A415-9DB775A79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557A8F0-DFFB-4B38-A5AB-94EBBCD69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2FFF-8FA7-457C-9BA0-CCC8A4F49C1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65324210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AA90533-8360-4123-98A8-354977F1B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0218B-7B81-4758-A183-93A3187F05E1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55889AD-2FB1-40B9-9502-33E98F504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F6C49E7-F4D9-4AAE-B148-2051183C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44995-3EFE-4996-A96C-00E1D0BF060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7043714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B59341-8B32-4A38-95A2-1F1F120C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D1888-5471-46AD-A877-BC0DEF9E0B3A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AE1240-0F07-42D8-8421-C83115AC0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883142-73EF-4059-862D-B69C26CA4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97C81-C6DC-4544-A474-8992E3D8206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901373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509C9F-160A-4F47-A68C-78060FD4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D00B1-46D0-4C5A-877F-9E02D711BD28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CEED69-21EB-430C-8C0A-50D89BA02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2EE7A2-DC0C-4F1D-AA24-87001984C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86AC8-F94D-43E4-954B-BDD13D0461A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55890259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5DA09D7-94CD-4F08-9BB6-CDF1F92F79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8FABB0A-5810-44CE-8D5F-2C819A41DA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ru-R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0410F-6840-4B9B-81F0-2B0598128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1E1DED-97A2-4C29-B3C3-0D3AD94016BF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D9B3D-AA02-4032-B209-A5D6BEF4A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4AF7F-8741-4587-B975-0DDE741F85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0D4AEF-A13A-4538-9614-82BF7B4C78F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mbirdbrain.blogspot.com/2012/08/nonprofit-pulse-survey.html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ss-busmang12.wikispaces.com/Focus+group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:\Users\Home\Desktop\pempal-flags.jpg">
            <a:extLst>
              <a:ext uri="{FF2B5EF4-FFF2-40B4-BE49-F238E27FC236}">
                <a16:creationId xmlns:a16="http://schemas.microsoft.com/office/drawing/2014/main" id="{DB472969-30BD-4CD2-B10E-24F930E48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3375"/>
            <a:ext cx="7315200" cy="566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8139956-B06D-4C71-98FC-D0563D9D1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88019A4F-FC8A-42B2-B6D6-8534BD84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2F4546D3-AB04-4D58-A617-D4B5DB7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DE4D7-2BC0-462C-BBE9-9068121BB8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E8D44910-5932-458C-8FC7-034333599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211888"/>
            <a:ext cx="75930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Baku, Azerbaijan 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April </a:t>
            </a: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2,</a:t>
            </a: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  </a:t>
            </a: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2018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pic>
        <p:nvPicPr>
          <p:cNvPr id="4103" name="Picture 2">
            <a:extLst>
              <a:ext uri="{FF2B5EF4-FFF2-40B4-BE49-F238E27FC236}">
                <a16:creationId xmlns:a16="http://schemas.microsoft.com/office/drawing/2014/main" id="{CE67D38C-6007-4566-89AA-98DFF8239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221163"/>
            <a:ext cx="13144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4798F5D-3A98-4777-AFB6-E0025F7DC95E}"/>
              </a:ext>
            </a:extLst>
          </p:cNvPr>
          <p:cNvSpPr/>
          <p:nvPr/>
        </p:nvSpPr>
        <p:spPr>
          <a:xfrm>
            <a:off x="3089275" y="2205038"/>
            <a:ext cx="3879850" cy="1736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Group</a:t>
            </a:r>
            <a:r>
              <a:rPr lang="ru-RU" sz="2000" b="1" dirty="0"/>
              <a:t> </a:t>
            </a:r>
            <a:r>
              <a:rPr lang="en-US" sz="2000" b="1" dirty="0"/>
              <a:t>#</a:t>
            </a:r>
            <a:r>
              <a:rPr lang="ru-RU" sz="2000" b="1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Azerbaijan, Republic of Belarus, Georgia, Kazakhstan, Ukraine</a:t>
            </a: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8139956-B06D-4C71-98FC-D0563D9D1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88019A4F-FC8A-42B2-B6D6-8534BD84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2F4546D3-AB04-4D58-A617-D4B5DB7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DE4D7-2BC0-462C-BBE9-9068121BB8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0FFF74-5843-4531-BE07-852F50343D0E}"/>
              </a:ext>
            </a:extLst>
          </p:cNvPr>
          <p:cNvSpPr/>
          <p:nvPr/>
        </p:nvSpPr>
        <p:spPr>
          <a:xfrm>
            <a:off x="1371600" y="1401097"/>
            <a:ext cx="6496665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</a:t>
            </a:r>
            <a:r>
              <a:rPr lang="ro-RO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Snap Poll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C099AB-60F2-4E71-8877-C91DFE911A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133600" y="2278626"/>
            <a:ext cx="6553200" cy="29791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FDBCF2-F8A7-49FF-8FBC-A1E2A93A4698}"/>
              </a:ext>
            </a:extLst>
          </p:cNvPr>
          <p:cNvSpPr txBox="1"/>
          <p:nvPr/>
        </p:nvSpPr>
        <p:spPr>
          <a:xfrm>
            <a:off x="2133600" y="5257800"/>
            <a:ext cx="6553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6" tooltip="http://smbirdbrain.blogspot.com/2012/08/nonprofit-pulse-survey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7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64494216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07E0FBD-0389-4B70-ACEC-D5DC4944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88" y="250724"/>
            <a:ext cx="8393112" cy="943896"/>
          </a:xfrm>
        </p:spPr>
        <p:txBody>
          <a:bodyPr/>
          <a:lstStyle/>
          <a:p>
            <a:r>
              <a:rPr lang="en-US" sz="2600" b="1" dirty="0"/>
              <a:t>1.</a:t>
            </a:r>
            <a:r>
              <a:rPr lang="ru-RU" sz="2600" b="1" dirty="0"/>
              <a:t> </a:t>
            </a:r>
            <a:r>
              <a:rPr lang="en-US" sz="2600" b="1" dirty="0"/>
              <a:t>Budget organizations (BO) perform accounting and financial reporting by means of</a:t>
            </a:r>
            <a:r>
              <a:rPr lang="ru-RU" sz="2600" b="1" dirty="0"/>
              <a:t>:</a:t>
            </a:r>
            <a:br>
              <a:rPr lang="en-US" sz="2600" dirty="0"/>
            </a:br>
            <a:endParaRPr lang="en-US" altLang="en-US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EC9C7-8D05-4564-94B4-D964D5907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086416"/>
            <a:ext cx="7786687" cy="5511234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ru-RU" i="1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0C7B12B-66FE-4C24-84D8-C46497CD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689442-CACD-4496-A5E8-708FA2A5EB6E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16389" name="Picture 2">
            <a:extLst>
              <a:ext uri="{FF2B5EF4-FFF2-40B4-BE49-F238E27FC236}">
                <a16:creationId xmlns:a16="http://schemas.microsoft.com/office/drawing/2014/main" id="{7390226E-6D69-4410-A90E-AA74B6E2D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1AD08D8-4B16-4592-B924-16398A92C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317006"/>
              </p:ext>
            </p:extLst>
          </p:nvPr>
        </p:nvGraphicFramePr>
        <p:xfrm>
          <a:off x="1251751" y="1246239"/>
          <a:ext cx="7584275" cy="4986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3833">
                  <a:extLst>
                    <a:ext uri="{9D8B030D-6E8A-4147-A177-3AD203B41FA5}">
                      <a16:colId xmlns:a16="http://schemas.microsoft.com/office/drawing/2014/main" val="1938546909"/>
                    </a:ext>
                  </a:extLst>
                </a:gridCol>
                <a:gridCol w="3920442">
                  <a:extLst>
                    <a:ext uri="{9D8B030D-6E8A-4147-A177-3AD203B41FA5}">
                      <a16:colId xmlns:a16="http://schemas.microsoft.com/office/drawing/2014/main" val="1372989147"/>
                    </a:ext>
                  </a:extLst>
                </a:gridCol>
              </a:tblGrid>
              <a:tr h="598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Response options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i="1" dirty="0">
                          <a:effectLst/>
                        </a:rPr>
                        <a:t>С</a:t>
                      </a:r>
                      <a:r>
                        <a:rPr lang="en-US" sz="2000" i="1" dirty="0" err="1">
                          <a:effectLst/>
                        </a:rPr>
                        <a:t>ountries</a:t>
                      </a:r>
                      <a:r>
                        <a:rPr lang="ro-RO" sz="2000" i="1" dirty="0">
                          <a:effectLst/>
                        </a:rPr>
                        <a:t> </a:t>
                      </a:r>
                      <a:endParaRPr lang="en-US" sz="2000" i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7748547"/>
                  </a:ext>
                </a:extLst>
              </a:tr>
              <a:tr h="1156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000" dirty="0">
                          <a:effectLst/>
                        </a:rPr>
                        <a:t>Central FMIS of MOF/ Treasury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dirty="0">
                          <a:effectLst/>
                        </a:rPr>
                        <a:t> </a:t>
                      </a:r>
                      <a:r>
                        <a:rPr lang="en-US" sz="2000" dirty="0">
                          <a:effectLst/>
                        </a:rPr>
                        <a:t>Georgia (partially)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3792063"/>
                  </a:ext>
                </a:extLst>
              </a:tr>
              <a:tr h="18725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Standard software provided or recommended by MOF/Treasury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dirty="0">
                          <a:effectLst/>
                        </a:rPr>
                        <a:t> </a:t>
                      </a:r>
                      <a:r>
                        <a:rPr lang="en-US" sz="2000" dirty="0">
                          <a:effectLst/>
                        </a:rPr>
                        <a:t>Belarus</a:t>
                      </a:r>
                      <a:r>
                        <a:rPr lang="ru-RU" sz="2000" dirty="0">
                          <a:effectLst/>
                        </a:rPr>
                        <a:t>,</a:t>
                      </a:r>
                      <a:r>
                        <a:rPr lang="ru-RU" sz="2000" baseline="0" dirty="0">
                          <a:effectLst/>
                        </a:rPr>
                        <a:t> К</a:t>
                      </a:r>
                      <a:r>
                        <a:rPr lang="en-US" sz="2000" baseline="0" dirty="0" err="1">
                          <a:effectLst/>
                        </a:rPr>
                        <a:t>azakhstan</a:t>
                      </a:r>
                      <a:r>
                        <a:rPr lang="en-US" sz="2000" baseline="0" dirty="0">
                          <a:effectLst/>
                        </a:rPr>
                        <a:t>, Azerbaijan, Moldova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0053984"/>
                  </a:ext>
                </a:extLst>
              </a:tr>
              <a:tr h="760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000" dirty="0">
                          <a:effectLst/>
                        </a:rPr>
                        <a:t>Non-standard software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Belarus, Ukraine, Azerbaijan, Georgia, Moldova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2710713"/>
                  </a:ext>
                </a:extLst>
              </a:tr>
              <a:tr h="5981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Other (specify)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Azerbaijan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1921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911796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07E0FBD-0389-4B70-ACEC-D5DC4944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12" y="162232"/>
            <a:ext cx="8347587" cy="800359"/>
          </a:xfrm>
        </p:spPr>
        <p:txBody>
          <a:bodyPr/>
          <a:lstStyle/>
          <a:p>
            <a:r>
              <a:rPr lang="en-US" sz="2600" b="1" dirty="0"/>
              <a:t>2. Budget organizations submit their financial reports</a:t>
            </a:r>
            <a:br>
              <a:rPr lang="en-US" dirty="0"/>
            </a:br>
            <a:br>
              <a:rPr lang="en-US" sz="1400" dirty="0"/>
            </a:br>
            <a:endParaRPr lang="en-US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EC9C7-8D05-4564-94B4-D964D5907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086416"/>
            <a:ext cx="7786687" cy="5511234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0C7B12B-66FE-4C24-84D8-C46497CD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689442-CACD-4496-A5E8-708FA2A5EB6E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16389" name="Picture 2">
            <a:extLst>
              <a:ext uri="{FF2B5EF4-FFF2-40B4-BE49-F238E27FC236}">
                <a16:creationId xmlns:a16="http://schemas.microsoft.com/office/drawing/2014/main" id="{7390226E-6D69-4410-A90E-AA74B6E2D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1A8DB7B-FF83-42B9-9D7C-4C8952806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256107"/>
              </p:ext>
            </p:extLst>
          </p:nvPr>
        </p:nvGraphicFramePr>
        <p:xfrm>
          <a:off x="1120877" y="862782"/>
          <a:ext cx="7381568" cy="5369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3551">
                  <a:extLst>
                    <a:ext uri="{9D8B030D-6E8A-4147-A177-3AD203B41FA5}">
                      <a16:colId xmlns:a16="http://schemas.microsoft.com/office/drawing/2014/main" val="2355983849"/>
                    </a:ext>
                  </a:extLst>
                </a:gridCol>
                <a:gridCol w="3648017">
                  <a:extLst>
                    <a:ext uri="{9D8B030D-6E8A-4147-A177-3AD203B41FA5}">
                      <a16:colId xmlns:a16="http://schemas.microsoft.com/office/drawing/2014/main" val="1746374826"/>
                    </a:ext>
                  </a:extLst>
                </a:gridCol>
              </a:tblGrid>
              <a:tr h="455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Response options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i="1" dirty="0">
                          <a:effectLst/>
                        </a:rPr>
                        <a:t>С</a:t>
                      </a:r>
                      <a:r>
                        <a:rPr lang="en-US" sz="2000" i="1" dirty="0" err="1">
                          <a:effectLst/>
                        </a:rPr>
                        <a:t>ountries</a:t>
                      </a:r>
                      <a:endParaRPr lang="en-US" sz="2000" i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6784023"/>
                  </a:ext>
                </a:extLst>
              </a:tr>
              <a:tr h="10653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Directly via central FMIS at MOF/Treasury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dirty="0">
                          <a:effectLst/>
                        </a:rPr>
                        <a:t> </a:t>
                      </a:r>
                      <a:r>
                        <a:rPr lang="en-US" sz="2000" dirty="0">
                          <a:effectLst/>
                        </a:rPr>
                        <a:t>Belarus, Ukraine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147034"/>
                  </a:ext>
                </a:extLst>
              </a:tr>
              <a:tr h="1610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000" dirty="0">
                          <a:effectLst/>
                        </a:rPr>
                        <a:t>Via web portal supported by MOF/Treasury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Kazakhstan, Azerbaijan, Moldova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8985191"/>
                  </a:ext>
                </a:extLst>
              </a:tr>
              <a:tr h="1136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Using other e-format (specify)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Belarus (special software)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547360"/>
                  </a:ext>
                </a:extLst>
              </a:tr>
              <a:tr h="551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Paper-based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dirty="0">
                          <a:effectLst/>
                        </a:rPr>
                        <a:t> </a:t>
                      </a:r>
                      <a:r>
                        <a:rPr lang="en-US" sz="2000" dirty="0">
                          <a:effectLst/>
                        </a:rPr>
                        <a:t>Georgia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9472473"/>
                  </a:ext>
                </a:extLst>
              </a:tr>
              <a:tr h="551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Other (specify)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5714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37791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07E0FBD-0389-4B70-ACEC-D5DC4944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88" y="338012"/>
            <a:ext cx="8393112" cy="748404"/>
          </a:xfrm>
        </p:spPr>
        <p:txBody>
          <a:bodyPr/>
          <a:lstStyle/>
          <a:p>
            <a:r>
              <a:rPr lang="en-US" sz="2600" b="1" dirty="0"/>
              <a:t>3. Financial reports are submitted:</a:t>
            </a:r>
            <a:endParaRPr lang="en-US" altLang="en-US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EC9C7-8D05-4564-94B4-D964D5907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086416"/>
            <a:ext cx="7786687" cy="5511234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0C7B12B-66FE-4C24-84D8-C46497CD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689442-CACD-4496-A5E8-708FA2A5EB6E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16389" name="Picture 2">
            <a:extLst>
              <a:ext uri="{FF2B5EF4-FFF2-40B4-BE49-F238E27FC236}">
                <a16:creationId xmlns:a16="http://schemas.microsoft.com/office/drawing/2014/main" id="{7390226E-6D69-4410-A90E-AA74B6E2D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8D03BD-0BAC-486A-82D5-EB6377F54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094713"/>
              </p:ext>
            </p:extLst>
          </p:nvPr>
        </p:nvGraphicFramePr>
        <p:xfrm>
          <a:off x="1032387" y="1086418"/>
          <a:ext cx="7654413" cy="5447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0607">
                  <a:extLst>
                    <a:ext uri="{9D8B030D-6E8A-4147-A177-3AD203B41FA5}">
                      <a16:colId xmlns:a16="http://schemas.microsoft.com/office/drawing/2014/main" val="2600378902"/>
                    </a:ext>
                  </a:extLst>
                </a:gridCol>
                <a:gridCol w="3813806">
                  <a:extLst>
                    <a:ext uri="{9D8B030D-6E8A-4147-A177-3AD203B41FA5}">
                      <a16:colId xmlns:a16="http://schemas.microsoft.com/office/drawing/2014/main" val="1831012511"/>
                    </a:ext>
                  </a:extLst>
                </a:gridCol>
              </a:tblGrid>
              <a:tr h="341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Response options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effectLst/>
                        </a:rPr>
                        <a:t>С</a:t>
                      </a:r>
                      <a:r>
                        <a:rPr lang="en-US" sz="2000" i="1" dirty="0" err="1">
                          <a:effectLst/>
                        </a:rPr>
                        <a:t>ountries</a:t>
                      </a:r>
                      <a:endParaRPr lang="en-US" sz="2000" i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6797029"/>
                  </a:ext>
                </a:extLst>
              </a:tr>
              <a:tr h="12764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From lower-level BOs directly to MOF/Treasury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9745758"/>
                  </a:ext>
                </a:extLst>
              </a:tr>
              <a:tr h="2244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000" dirty="0">
                          <a:effectLst/>
                        </a:rPr>
                        <a:t>From lower-level BOs to the next administrative level </a:t>
                      </a:r>
                      <a:r>
                        <a:rPr lang="ru-RU" sz="2000" dirty="0">
                          <a:effectLst/>
                        </a:rPr>
                        <a:t>(</a:t>
                      </a:r>
                      <a:r>
                        <a:rPr lang="en-US" sz="2000" dirty="0">
                          <a:effectLst/>
                        </a:rPr>
                        <a:t>e.g. rayon, oblast etc. which in turn submit reports to the center)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dirty="0">
                          <a:effectLst/>
                        </a:rPr>
                        <a:t> </a:t>
                      </a:r>
                      <a:r>
                        <a:rPr lang="en-US" sz="2000" dirty="0">
                          <a:effectLst/>
                        </a:rPr>
                        <a:t>Belarus, Kazakhstan, Moldova, Azerbaijan, Georgia, Ukraine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9999258"/>
                  </a:ext>
                </a:extLst>
              </a:tr>
              <a:tr h="6310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In some other sequence (specify)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0163842"/>
                  </a:ext>
                </a:extLst>
              </a:tr>
              <a:tr h="9537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Not all levels of BOs submit financial reports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5446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808519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07E0FBD-0389-4B70-ACEC-D5DC4944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88" y="274638"/>
            <a:ext cx="8393112" cy="748404"/>
          </a:xfrm>
        </p:spPr>
        <p:txBody>
          <a:bodyPr/>
          <a:lstStyle/>
          <a:p>
            <a:r>
              <a:rPr lang="en-US" sz="2600" b="1" dirty="0"/>
              <a:t>4. Consolidation of financial reports</a:t>
            </a:r>
            <a:endParaRPr lang="en-US" altLang="en-US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EC9C7-8D05-4564-94B4-D964D5907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086416"/>
            <a:ext cx="7786687" cy="5511234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0C7B12B-66FE-4C24-84D8-C46497CD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689442-CACD-4496-A5E8-708FA2A5EB6E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16389" name="Picture 2">
            <a:extLst>
              <a:ext uri="{FF2B5EF4-FFF2-40B4-BE49-F238E27FC236}">
                <a16:creationId xmlns:a16="http://schemas.microsoft.com/office/drawing/2014/main" id="{7390226E-6D69-4410-A90E-AA74B6E2D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617FEA-16DE-4D3E-8428-6C272BFBB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399664"/>
              </p:ext>
            </p:extLst>
          </p:nvPr>
        </p:nvGraphicFramePr>
        <p:xfrm>
          <a:off x="1216742" y="1201993"/>
          <a:ext cx="7470057" cy="5030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8569">
                  <a:extLst>
                    <a:ext uri="{9D8B030D-6E8A-4147-A177-3AD203B41FA5}">
                      <a16:colId xmlns:a16="http://schemas.microsoft.com/office/drawing/2014/main" val="3918425823"/>
                    </a:ext>
                  </a:extLst>
                </a:gridCol>
                <a:gridCol w="3711488">
                  <a:extLst>
                    <a:ext uri="{9D8B030D-6E8A-4147-A177-3AD203B41FA5}">
                      <a16:colId xmlns:a16="http://schemas.microsoft.com/office/drawing/2014/main" val="2380268632"/>
                    </a:ext>
                  </a:extLst>
                </a:gridCol>
              </a:tblGrid>
              <a:tr h="5168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Response options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i="1" dirty="0">
                          <a:effectLst/>
                        </a:rPr>
                        <a:t>Countries</a:t>
                      </a:r>
                      <a:endParaRPr lang="en-US" sz="2000" i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9956766"/>
                  </a:ext>
                </a:extLst>
              </a:tr>
              <a:tr h="999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000" dirty="0">
                          <a:effectLst/>
                        </a:rPr>
                        <a:t>Automated in central FMIS of MOF/Treasury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dirty="0">
                          <a:effectLst/>
                        </a:rPr>
                        <a:t> </a:t>
                      </a:r>
                      <a:r>
                        <a:rPr lang="en-US" sz="2000" dirty="0">
                          <a:effectLst/>
                        </a:rPr>
                        <a:t>Belarus, Ukraine, Kazakhstan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264891"/>
                  </a:ext>
                </a:extLst>
              </a:tr>
              <a:tr h="999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2000" dirty="0">
                          <a:effectLst/>
                        </a:rPr>
                        <a:t>А</a:t>
                      </a:r>
                      <a:r>
                        <a:rPr lang="en-US" sz="2000" dirty="0" err="1">
                          <a:effectLst/>
                        </a:rPr>
                        <a:t>utomated</a:t>
                      </a:r>
                      <a:r>
                        <a:rPr lang="en-US" sz="2000" dirty="0">
                          <a:effectLst/>
                        </a:rPr>
                        <a:t> in some other information system </a:t>
                      </a:r>
                      <a:r>
                        <a:rPr lang="ru-RU" sz="2000" dirty="0">
                          <a:effectLst/>
                        </a:rPr>
                        <a:t>(</a:t>
                      </a:r>
                      <a:r>
                        <a:rPr lang="en-US" sz="2000" dirty="0">
                          <a:effectLst/>
                        </a:rPr>
                        <a:t>specify</a:t>
                      </a:r>
                      <a:r>
                        <a:rPr lang="ru-RU" sz="2000" dirty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ru-RU" sz="2000" dirty="0">
                          <a:effectLst/>
                        </a:rPr>
                        <a:t>М</a:t>
                      </a:r>
                      <a:r>
                        <a:rPr lang="en-US" sz="2000" dirty="0" err="1">
                          <a:effectLst/>
                        </a:rPr>
                        <a:t>oldova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4631951"/>
                  </a:ext>
                </a:extLst>
              </a:tr>
              <a:tr h="999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000" dirty="0">
                          <a:effectLst/>
                        </a:rPr>
                        <a:t>Partially automated; requires additional manual operations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ru-RU" sz="2000" dirty="0">
                          <a:effectLst/>
                        </a:rPr>
                        <a:t>А</a:t>
                      </a:r>
                      <a:r>
                        <a:rPr lang="en-US" sz="2000" dirty="0" err="1">
                          <a:effectLst/>
                        </a:rPr>
                        <a:t>zerbaijan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4940585"/>
                  </a:ext>
                </a:extLst>
              </a:tr>
              <a:tr h="999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000" dirty="0">
                          <a:effectLst/>
                        </a:rPr>
                        <a:t>By means of spread sheets, data bases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879936"/>
                  </a:ext>
                </a:extLst>
              </a:tr>
              <a:tr h="516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Other (specify)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dirty="0">
                          <a:effectLst/>
                        </a:rPr>
                        <a:t> </a:t>
                      </a:r>
                      <a:r>
                        <a:rPr lang="en-US" sz="2000" dirty="0">
                          <a:effectLst/>
                        </a:rPr>
                        <a:t>Georgia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8637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464137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8139956-B06D-4C71-98FC-D0563D9D1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0091" y="619432"/>
            <a:ext cx="6039464" cy="4524068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b="1" u="sng" dirty="0">
                <a:solidFill>
                  <a:schemeClr val="tx1"/>
                </a:solidFill>
              </a:rPr>
              <a:t>Part </a:t>
            </a:r>
            <a:r>
              <a:rPr lang="ro-RO" b="1" u="sng" dirty="0">
                <a:solidFill>
                  <a:schemeClr val="tx1"/>
                </a:solidFill>
              </a:rPr>
              <a:t>2 - </a:t>
            </a:r>
            <a:r>
              <a:rPr lang="en-US" b="1" u="sng" dirty="0">
                <a:solidFill>
                  <a:schemeClr val="tx1"/>
                </a:solidFill>
              </a:rPr>
              <a:t>Discussion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88019A4F-FC8A-42B2-B6D6-8534BD84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2F4546D3-AB04-4D58-A617-D4B5DB7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DE4D7-2BC0-462C-BBE9-9068121BB8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876318-BE02-4541-AF8F-809F8DD2B2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857500" y="2000250"/>
            <a:ext cx="3429000" cy="2857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6031F6-6651-4909-BF5A-4B1D171AD7B3}"/>
              </a:ext>
            </a:extLst>
          </p:cNvPr>
          <p:cNvSpPr txBox="1"/>
          <p:nvPr/>
        </p:nvSpPr>
        <p:spPr>
          <a:xfrm>
            <a:off x="2857500" y="4857750"/>
            <a:ext cx="3429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6" tooltip="http://iss-busmang12.wikispaces.com/Focus+group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7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368132343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753880C-5EC9-48E1-AE09-D84F99E3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50" y="274638"/>
            <a:ext cx="7188452" cy="1458628"/>
          </a:xfrm>
        </p:spPr>
        <p:txBody>
          <a:bodyPr/>
          <a:lstStyle/>
          <a:p>
            <a:r>
              <a:rPr lang="en-US" sz="2600" b="1" dirty="0"/>
              <a:t>Ongoing/planned reforms to improve accounting automation at BO level</a:t>
            </a:r>
            <a:endParaRPr lang="en-US" sz="2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39956-B06D-4C71-98FC-D0563D9D1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2904" y="1733266"/>
            <a:ext cx="7655434" cy="4392896"/>
          </a:xfrm>
        </p:spPr>
        <p:txBody>
          <a:bodyPr>
            <a:normAutofit/>
          </a:bodyPr>
          <a:lstStyle/>
          <a:p>
            <a:pPr lvl="1">
              <a:buFontTx/>
              <a:buChar char="-"/>
              <a:defRPr/>
            </a:pPr>
            <a:r>
              <a:rPr lang="en-US" dirty="0"/>
              <a:t>Centralization of accounting at the MOF – Kazakhstan </a:t>
            </a:r>
            <a:endParaRPr lang="ru-RU" dirty="0"/>
          </a:p>
          <a:p>
            <a:pPr lvl="1">
              <a:buFontTx/>
              <a:buChar char="-"/>
              <a:defRPr/>
            </a:pPr>
            <a:r>
              <a:rPr lang="en-US" dirty="0"/>
              <a:t>Designing a new FMIS to ensure automation – Belarus </a:t>
            </a:r>
            <a:endParaRPr lang="ru-RU" dirty="0"/>
          </a:p>
          <a:p>
            <a:pPr lvl="1">
              <a:buFontTx/>
              <a:buChar char="-"/>
              <a:defRPr/>
            </a:pPr>
            <a:r>
              <a:rPr lang="en-US" dirty="0"/>
              <a:t>Accounting automation (expansion) at BO level – Azerbaijan </a:t>
            </a:r>
            <a:endParaRPr lang="ru-RU" dirty="0"/>
          </a:p>
          <a:p>
            <a:pPr lvl="1">
              <a:buFontTx/>
              <a:buChar char="-"/>
              <a:defRPr/>
            </a:pPr>
            <a:r>
              <a:rPr lang="en-US" dirty="0"/>
              <a:t>Designing a uniform software for accounting and financial reporting (to become mandatory) – Ukraine </a:t>
            </a:r>
            <a:endParaRPr lang="ru-RU" dirty="0"/>
          </a:p>
          <a:p>
            <a:pPr lvl="1">
              <a:buFontTx/>
              <a:buChar char="-"/>
              <a:defRPr/>
            </a:pPr>
            <a:r>
              <a:rPr lang="en-US" dirty="0"/>
              <a:t>Total coverage of all transactions by the system</a:t>
            </a:r>
            <a:r>
              <a:rPr lang="ru-RU" dirty="0"/>
              <a:t> (</a:t>
            </a:r>
            <a:r>
              <a:rPr lang="en-US" dirty="0"/>
              <a:t>by</a:t>
            </a:r>
            <a:r>
              <a:rPr lang="ru-RU" dirty="0"/>
              <a:t> 2020), </a:t>
            </a:r>
            <a:r>
              <a:rPr lang="en-US" dirty="0"/>
              <a:t>recording all revenue transactions in the single treasury system </a:t>
            </a:r>
            <a:r>
              <a:rPr lang="ru-RU" dirty="0"/>
              <a:t>(</a:t>
            </a:r>
            <a:r>
              <a:rPr lang="en-US" dirty="0"/>
              <a:t>analytics by</a:t>
            </a:r>
            <a:r>
              <a:rPr lang="ru-RU" dirty="0"/>
              <a:t> 2018) – </a:t>
            </a:r>
            <a:r>
              <a:rPr lang="en-US" dirty="0"/>
              <a:t>Georgia </a:t>
            </a:r>
            <a:endParaRPr lang="ru-RU" dirty="0"/>
          </a:p>
          <a:p>
            <a:pPr lvl="1">
              <a:buFontTx/>
              <a:buChar char="-"/>
              <a:defRPr/>
            </a:pPr>
            <a:r>
              <a:rPr lang="en-US" dirty="0"/>
              <a:t>Outsourcing of accounting services – Moldova </a:t>
            </a:r>
            <a:endParaRPr lang="ru-RU" dirty="0"/>
          </a:p>
          <a:p>
            <a:pPr lvl="1">
              <a:buFontTx/>
              <a:buChar char="-"/>
              <a:defRPr/>
            </a:pPr>
            <a:r>
              <a:rPr lang="en-US" dirty="0"/>
              <a:t>Designing a single cloud budget accounting solution to integrate with FMIS </a:t>
            </a:r>
            <a:r>
              <a:rPr lang="ru-RU" dirty="0"/>
              <a:t>- </a:t>
            </a:r>
            <a:r>
              <a:rPr lang="en-US" dirty="0"/>
              <a:t>Moldova</a:t>
            </a:r>
          </a:p>
        </p:txBody>
      </p:sp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2F4546D3-AB04-4D58-A617-D4B5DB7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DE4D7-2BC0-462C-BBE9-9068121BB8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88019A4F-FC8A-42B2-B6D6-8534BD84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897187" y="3096572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969526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D758C-B418-433A-AAB9-8785E71C4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884" y="274638"/>
            <a:ext cx="7624916" cy="1143000"/>
          </a:xfrm>
        </p:spPr>
        <p:txBody>
          <a:bodyPr/>
          <a:lstStyle/>
          <a:p>
            <a:r>
              <a:rPr lang="en-US" sz="2600" b="1" dirty="0"/>
              <a:t>Challenges and Possible Solutions</a:t>
            </a:r>
            <a:r>
              <a:rPr lang="ru-RU" sz="2600" b="1" dirty="0"/>
              <a:t> 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39956-B06D-4C71-98FC-D0563D9D1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884" y="1160060"/>
            <a:ext cx="7624916" cy="4966103"/>
          </a:xfrm>
        </p:spPr>
        <p:txBody>
          <a:bodyPr>
            <a:normAutofit/>
          </a:bodyPr>
          <a:lstStyle/>
          <a:p>
            <a:pPr lvl="1">
              <a:buFontTx/>
              <a:buChar char="-"/>
              <a:defRPr/>
            </a:pPr>
            <a:r>
              <a:rPr lang="en-US" dirty="0"/>
              <a:t>Selection of software to centralize budget accounting and financial reporting (Kazakhstan)</a:t>
            </a:r>
            <a:r>
              <a:rPr lang="ru-RU" dirty="0"/>
              <a:t> </a:t>
            </a:r>
          </a:p>
          <a:p>
            <a:pPr lvl="1">
              <a:buFontTx/>
              <a:buChar char="-"/>
              <a:defRPr/>
            </a:pPr>
            <a:r>
              <a:rPr lang="en-US" dirty="0"/>
              <a:t>Difficulties in making decisions at the new system design stage, human factor (training of the new system users)</a:t>
            </a:r>
            <a:r>
              <a:rPr lang="ru-RU" dirty="0"/>
              <a:t> – </a:t>
            </a:r>
            <a:r>
              <a:rPr lang="en-US" dirty="0"/>
              <a:t>Belarus, Ukraine, Azerbaijan</a:t>
            </a:r>
            <a:r>
              <a:rPr lang="ru-RU" dirty="0"/>
              <a:t>. </a:t>
            </a:r>
          </a:p>
          <a:p>
            <a:pPr lvl="1">
              <a:buFontTx/>
              <a:buChar char="-"/>
              <a:defRPr/>
            </a:pPr>
            <a:r>
              <a:rPr lang="en-US" dirty="0"/>
              <a:t>Need to consider specificities of various organizations, inadequate personnel capacity, staff turnover </a:t>
            </a:r>
            <a:r>
              <a:rPr lang="ru-RU" dirty="0"/>
              <a:t>(</a:t>
            </a:r>
            <a:r>
              <a:rPr lang="en-US" dirty="0"/>
              <a:t>Georgia</a:t>
            </a:r>
            <a:r>
              <a:rPr lang="ru-RU" dirty="0"/>
              <a:t>) </a:t>
            </a:r>
          </a:p>
          <a:p>
            <a:pPr marL="457200" lvl="1" indent="0">
              <a:buNone/>
              <a:defRPr/>
            </a:pPr>
            <a:endParaRPr lang="ru-RU" dirty="0"/>
          </a:p>
          <a:p>
            <a:pPr lvl="1">
              <a:buFontTx/>
              <a:buChar char="-"/>
              <a:defRPr/>
            </a:pPr>
            <a:endParaRPr lang="ru-RU" dirty="0"/>
          </a:p>
          <a:p>
            <a:pPr lvl="1">
              <a:buFontTx/>
              <a:buChar char="-"/>
              <a:defRPr/>
            </a:pPr>
            <a:endParaRPr lang="ru-RU" dirty="0"/>
          </a:p>
          <a:p>
            <a:pPr lvl="1">
              <a:buFontTx/>
              <a:buChar char="-"/>
              <a:defRPr/>
            </a:pPr>
            <a:endParaRPr lang="en-US" dirty="0"/>
          </a:p>
        </p:txBody>
      </p:sp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2F4546D3-AB04-4D58-A617-D4B5DB7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DE4D7-2BC0-462C-BBE9-9068121BB8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88019A4F-FC8A-42B2-B6D6-8534BD84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897187" y="3096572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517800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427</Words>
  <Application>Microsoft Office PowerPoint</Application>
  <PresentationFormat>On-screen Show (4:3)</PresentationFormat>
  <Paragraphs>86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1. Budget organizations (BO) perform accounting and financial reporting by means of: </vt:lpstr>
      <vt:lpstr>2. Budget organizations submit their financial reports  </vt:lpstr>
      <vt:lpstr>3. Financial reports are submitted:</vt:lpstr>
      <vt:lpstr>4. Consolidation of financial reports</vt:lpstr>
      <vt:lpstr>PowerPoint Presentation</vt:lpstr>
      <vt:lpstr>Ongoing/planned reforms to improve accounting automation at BO level</vt:lpstr>
      <vt:lpstr>Challenges and Possible Solutions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Nikulina</dc:creator>
  <cp:lastModifiedBy>Andrei Nikolaevich Salnikov</cp:lastModifiedBy>
  <cp:revision>67</cp:revision>
  <dcterms:modified xsi:type="dcterms:W3CDTF">2018-04-16T10:21:25Z</dcterms:modified>
</cp:coreProperties>
</file>