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26" r:id="rId2"/>
    <p:sldId id="427" r:id="rId3"/>
    <p:sldId id="447" r:id="rId4"/>
    <p:sldId id="456" r:id="rId5"/>
    <p:sldId id="457" r:id="rId6"/>
    <p:sldId id="450" r:id="rId7"/>
    <p:sldId id="458" r:id="rId8"/>
    <p:sldId id="459" r:id="rId9"/>
    <p:sldId id="460" r:id="rId10"/>
    <p:sldId id="461" r:id="rId11"/>
    <p:sldId id="463" r:id="rId12"/>
    <p:sldId id="464" r:id="rId13"/>
    <p:sldId id="465" r:id="rId14"/>
    <p:sldId id="454" r:id="rId15"/>
    <p:sldId id="403" r:id="rId1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42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éma alapján készült stílus 1 – 5. jelölőszín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7" autoAdjust="0"/>
    <p:restoredTop sz="94049" autoAdjust="0"/>
  </p:normalViewPr>
  <p:slideViewPr>
    <p:cSldViewPr>
      <p:cViewPr varScale="1">
        <p:scale>
          <a:sx n="104" d="100"/>
          <a:sy n="104" d="100"/>
        </p:scale>
        <p:origin x="1548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M:\PEMPAL\Events\Tashkent\All%20results%20from%202014-2017_processe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M:\PEMPAL\Events\Tashkent\All%20results%20from%202014-2017_process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hu-HU"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2800" b="1" dirty="0">
                <a:solidFill>
                  <a:srgbClr val="0070C0"/>
                </a:solidFill>
              </a:rPr>
              <a:t>The </a:t>
            </a:r>
            <a:r>
              <a:rPr lang="en-US" sz="2800" b="1" dirty="0">
                <a:solidFill>
                  <a:srgbClr val="0070C0"/>
                </a:solidFill>
              </a:rPr>
              <a:t>Impact</a:t>
            </a:r>
            <a:r>
              <a:rPr lang="hu-HU" sz="2800" b="1" dirty="0">
                <a:solidFill>
                  <a:srgbClr val="0070C0"/>
                </a:solidFill>
              </a:rPr>
              <a:t> of IACOP </a:t>
            </a:r>
            <a:r>
              <a:rPr lang="en-US" sz="2800" b="1" dirty="0">
                <a:solidFill>
                  <a:srgbClr val="0070C0"/>
                </a:solidFill>
              </a:rPr>
              <a:t>(1)</a:t>
            </a:r>
            <a:endParaRPr lang="hu-HU" sz="2800" b="1" dirty="0">
              <a:solidFill>
                <a:srgbClr val="0070C0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Summary!$C$34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Summary!$B$35:$B$47</c:f>
              <c:strCache>
                <c:ptCount val="13"/>
                <c:pt idx="0">
                  <c:v>IA Strategies/Cocept note</c:v>
                </c:pt>
                <c:pt idx="1">
                  <c:v>IA Law/bylaws</c:v>
                </c:pt>
                <c:pt idx="2">
                  <c:v>IA Manual (standards)</c:v>
                </c:pt>
                <c:pt idx="3">
                  <c:v>IA Training guidance/manual</c:v>
                </c:pt>
                <c:pt idx="4">
                  <c:v>IA Certification system</c:v>
                </c:pt>
                <c:pt idx="5">
                  <c:v>Quality assurance methodology</c:v>
                </c:pt>
                <c:pt idx="6">
                  <c:v>Quality assurance applied</c:v>
                </c:pt>
                <c:pt idx="7">
                  <c:v>Risk Assessment methodology</c:v>
                </c:pt>
                <c:pt idx="8">
                  <c:v>Risk Assessment applied</c:v>
                </c:pt>
                <c:pt idx="9">
                  <c:v>IA CHU staff</c:v>
                </c:pt>
                <c:pt idx="10">
                  <c:v>Internal auditors in public sector</c:v>
                </c:pt>
                <c:pt idx="11">
                  <c:v>Certified auditors</c:v>
                </c:pt>
                <c:pt idx="12">
                  <c:v>IA unit(s) in public sector </c:v>
                </c:pt>
              </c:strCache>
            </c:strRef>
          </c:cat>
          <c:val>
            <c:numRef>
              <c:f>Summary!$C$35:$C$47</c:f>
              <c:numCache>
                <c:formatCode>General</c:formatCode>
                <c:ptCount val="13"/>
                <c:pt idx="0">
                  <c:v>7</c:v>
                </c:pt>
                <c:pt idx="1">
                  <c:v>5</c:v>
                </c:pt>
                <c:pt idx="2">
                  <c:v>5</c:v>
                </c:pt>
                <c:pt idx="3">
                  <c:v>2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9</c:v>
                </c:pt>
                <c:pt idx="10">
                  <c:v>6</c:v>
                </c:pt>
                <c:pt idx="11">
                  <c:v>4</c:v>
                </c:pt>
                <c:pt idx="1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E7-48E9-953F-A96EE674A11B}"/>
            </c:ext>
          </c:extLst>
        </c:ser>
        <c:ser>
          <c:idx val="1"/>
          <c:order val="1"/>
          <c:tx>
            <c:strRef>
              <c:f>Summary!$D$34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Summary!$B$35:$B$47</c:f>
              <c:strCache>
                <c:ptCount val="13"/>
                <c:pt idx="0">
                  <c:v>IA Strategies/Cocept note</c:v>
                </c:pt>
                <c:pt idx="1">
                  <c:v>IA Law/bylaws</c:v>
                </c:pt>
                <c:pt idx="2">
                  <c:v>IA Manual (standards)</c:v>
                </c:pt>
                <c:pt idx="3">
                  <c:v>IA Training guidance/manual</c:v>
                </c:pt>
                <c:pt idx="4">
                  <c:v>IA Certification system</c:v>
                </c:pt>
                <c:pt idx="5">
                  <c:v>Quality assurance methodology</c:v>
                </c:pt>
                <c:pt idx="6">
                  <c:v>Quality assurance applied</c:v>
                </c:pt>
                <c:pt idx="7">
                  <c:v>Risk Assessment methodology</c:v>
                </c:pt>
                <c:pt idx="8">
                  <c:v>Risk Assessment applied</c:v>
                </c:pt>
                <c:pt idx="9">
                  <c:v>IA CHU staff</c:v>
                </c:pt>
                <c:pt idx="10">
                  <c:v>Internal auditors in public sector</c:v>
                </c:pt>
                <c:pt idx="11">
                  <c:v>Certified auditors</c:v>
                </c:pt>
                <c:pt idx="12">
                  <c:v>IA unit(s) in public sector </c:v>
                </c:pt>
              </c:strCache>
            </c:strRef>
          </c:cat>
          <c:val>
            <c:numRef>
              <c:f>Summary!$D$35:$D$47</c:f>
              <c:numCache>
                <c:formatCode>General</c:formatCode>
                <c:ptCount val="13"/>
                <c:pt idx="0">
                  <c:v>14</c:v>
                </c:pt>
                <c:pt idx="1">
                  <c:v>14</c:v>
                </c:pt>
                <c:pt idx="2">
                  <c:v>12</c:v>
                </c:pt>
                <c:pt idx="3">
                  <c:v>8</c:v>
                </c:pt>
                <c:pt idx="4">
                  <c:v>7</c:v>
                </c:pt>
                <c:pt idx="5">
                  <c:v>3</c:v>
                </c:pt>
                <c:pt idx="6">
                  <c:v>4</c:v>
                </c:pt>
                <c:pt idx="7">
                  <c:v>7</c:v>
                </c:pt>
                <c:pt idx="8">
                  <c:v>8</c:v>
                </c:pt>
                <c:pt idx="9">
                  <c:v>17</c:v>
                </c:pt>
                <c:pt idx="10">
                  <c:v>13</c:v>
                </c:pt>
                <c:pt idx="11">
                  <c:v>8</c:v>
                </c:pt>
                <c:pt idx="1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E7-48E9-953F-A96EE674A11B}"/>
            </c:ext>
          </c:extLst>
        </c:ser>
        <c:ser>
          <c:idx val="2"/>
          <c:order val="2"/>
          <c:tx>
            <c:strRef>
              <c:f>Summary!$E$34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Summary!$B$35:$B$47</c:f>
              <c:strCache>
                <c:ptCount val="13"/>
                <c:pt idx="0">
                  <c:v>IA Strategies/Cocept note</c:v>
                </c:pt>
                <c:pt idx="1">
                  <c:v>IA Law/bylaws</c:v>
                </c:pt>
                <c:pt idx="2">
                  <c:v>IA Manual (standards)</c:v>
                </c:pt>
                <c:pt idx="3">
                  <c:v>IA Training guidance/manual</c:v>
                </c:pt>
                <c:pt idx="4">
                  <c:v>IA Certification system</c:v>
                </c:pt>
                <c:pt idx="5">
                  <c:v>Quality assurance methodology</c:v>
                </c:pt>
                <c:pt idx="6">
                  <c:v>Quality assurance applied</c:v>
                </c:pt>
                <c:pt idx="7">
                  <c:v>Risk Assessment methodology</c:v>
                </c:pt>
                <c:pt idx="8">
                  <c:v>Risk Assessment applied</c:v>
                </c:pt>
                <c:pt idx="9">
                  <c:v>IA CHU staff</c:v>
                </c:pt>
                <c:pt idx="10">
                  <c:v>Internal auditors in public sector</c:v>
                </c:pt>
                <c:pt idx="11">
                  <c:v>Certified auditors</c:v>
                </c:pt>
                <c:pt idx="12">
                  <c:v>IA unit(s) in public sector </c:v>
                </c:pt>
              </c:strCache>
            </c:strRef>
          </c:cat>
          <c:val>
            <c:numRef>
              <c:f>Summary!$E$35:$E$47</c:f>
              <c:numCache>
                <c:formatCode>General</c:formatCode>
                <c:ptCount val="13"/>
                <c:pt idx="0">
                  <c:v>16</c:v>
                </c:pt>
                <c:pt idx="1">
                  <c:v>17</c:v>
                </c:pt>
                <c:pt idx="2">
                  <c:v>16</c:v>
                </c:pt>
                <c:pt idx="3">
                  <c:v>14</c:v>
                </c:pt>
                <c:pt idx="4">
                  <c:v>10</c:v>
                </c:pt>
                <c:pt idx="5">
                  <c:v>11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19</c:v>
                </c:pt>
                <c:pt idx="10">
                  <c:v>14</c:v>
                </c:pt>
                <c:pt idx="11">
                  <c:v>12</c:v>
                </c:pt>
                <c:pt idx="1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E7-48E9-953F-A96EE674A11B}"/>
            </c:ext>
          </c:extLst>
        </c:ser>
        <c:ser>
          <c:idx val="3"/>
          <c:order val="3"/>
          <c:tx>
            <c:strRef>
              <c:f>Summary!$F$34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Summary!$B$35:$B$47</c:f>
              <c:strCache>
                <c:ptCount val="13"/>
                <c:pt idx="0">
                  <c:v>IA Strategies/Cocept note</c:v>
                </c:pt>
                <c:pt idx="1">
                  <c:v>IA Law/bylaws</c:v>
                </c:pt>
                <c:pt idx="2">
                  <c:v>IA Manual (standards)</c:v>
                </c:pt>
                <c:pt idx="3">
                  <c:v>IA Training guidance/manual</c:v>
                </c:pt>
                <c:pt idx="4">
                  <c:v>IA Certification system</c:v>
                </c:pt>
                <c:pt idx="5">
                  <c:v>Quality assurance methodology</c:v>
                </c:pt>
                <c:pt idx="6">
                  <c:v>Quality assurance applied</c:v>
                </c:pt>
                <c:pt idx="7">
                  <c:v>Risk Assessment methodology</c:v>
                </c:pt>
                <c:pt idx="8">
                  <c:v>Risk Assessment applied</c:v>
                </c:pt>
                <c:pt idx="9">
                  <c:v>IA CHU staff</c:v>
                </c:pt>
                <c:pt idx="10">
                  <c:v>Internal auditors in public sector</c:v>
                </c:pt>
                <c:pt idx="11">
                  <c:v>Certified auditors</c:v>
                </c:pt>
                <c:pt idx="12">
                  <c:v>IA unit(s) in public sector </c:v>
                </c:pt>
              </c:strCache>
            </c:strRef>
          </c:cat>
          <c:val>
            <c:numRef>
              <c:f>Summary!$F$35:$F$47</c:f>
              <c:numCache>
                <c:formatCode>General</c:formatCode>
                <c:ptCount val="13"/>
                <c:pt idx="0">
                  <c:v>20</c:v>
                </c:pt>
                <c:pt idx="1">
                  <c:v>21</c:v>
                </c:pt>
                <c:pt idx="2">
                  <c:v>20</c:v>
                </c:pt>
                <c:pt idx="3">
                  <c:v>19</c:v>
                </c:pt>
                <c:pt idx="4">
                  <c:v>16</c:v>
                </c:pt>
                <c:pt idx="5">
                  <c:v>16</c:v>
                </c:pt>
                <c:pt idx="6">
                  <c:v>14</c:v>
                </c:pt>
                <c:pt idx="7">
                  <c:v>21</c:v>
                </c:pt>
                <c:pt idx="8">
                  <c:v>19</c:v>
                </c:pt>
                <c:pt idx="9">
                  <c:v>21</c:v>
                </c:pt>
                <c:pt idx="10">
                  <c:v>20</c:v>
                </c:pt>
                <c:pt idx="11">
                  <c:v>18</c:v>
                </c:pt>
                <c:pt idx="1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E7-48E9-953F-A96EE674A1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9606016"/>
        <c:axId val="69640576"/>
      </c:barChart>
      <c:catAx>
        <c:axId val="69606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hu-HU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40576"/>
        <c:crosses val="autoZero"/>
        <c:auto val="1"/>
        <c:lblAlgn val="ctr"/>
        <c:lblOffset val="100"/>
        <c:noMultiLvlLbl val="0"/>
      </c:catAx>
      <c:valAx>
        <c:axId val="69640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hu-HU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06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hu-HU"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1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405829793364155E-2"/>
          <c:y val="2.6363945553428424E-2"/>
          <c:w val="0.8433817861120777"/>
          <c:h val="0.815787815505108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Summary!$C$2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cat>
            <c:strRef>
              <c:f>Summary!$B$3:$B$25</c:f>
              <c:strCache>
                <c:ptCount val="23"/>
                <c:pt idx="0">
                  <c:v>Albania</c:v>
                </c:pt>
                <c:pt idx="1">
                  <c:v>Armenia</c:v>
                </c:pt>
                <c:pt idx="2">
                  <c:v>Belarus</c:v>
                </c:pt>
                <c:pt idx="3">
                  <c:v>BIH_Federation</c:v>
                </c:pt>
                <c:pt idx="4">
                  <c:v>BIH_State</c:v>
                </c:pt>
                <c:pt idx="5">
                  <c:v>Bulgaria</c:v>
                </c:pt>
                <c:pt idx="6">
                  <c:v>Croatia</c:v>
                </c:pt>
                <c:pt idx="7">
                  <c:v>Czech Republic</c:v>
                </c:pt>
                <c:pt idx="8">
                  <c:v>Georgia</c:v>
                </c:pt>
                <c:pt idx="9">
                  <c:v>Hungary</c:v>
                </c:pt>
                <c:pt idx="10">
                  <c:v>Kazakhstan</c:v>
                </c:pt>
                <c:pt idx="11">
                  <c:v>Kosovo</c:v>
                </c:pt>
                <c:pt idx="12">
                  <c:v>Kyrgyz Republic</c:v>
                </c:pt>
                <c:pt idx="13">
                  <c:v>Macedonia</c:v>
                </c:pt>
                <c:pt idx="14">
                  <c:v>Moldova</c:v>
                </c:pt>
                <c:pt idx="15">
                  <c:v>Montenegro</c:v>
                </c:pt>
                <c:pt idx="16">
                  <c:v>Romania</c:v>
                </c:pt>
                <c:pt idx="17">
                  <c:v>Russia</c:v>
                </c:pt>
                <c:pt idx="18">
                  <c:v>Serbia</c:v>
                </c:pt>
                <c:pt idx="19">
                  <c:v>Tajikistan</c:v>
                </c:pt>
                <c:pt idx="20">
                  <c:v>Turkey</c:v>
                </c:pt>
                <c:pt idx="21">
                  <c:v>Ukraine</c:v>
                </c:pt>
                <c:pt idx="22">
                  <c:v>Uzbekistan</c:v>
                </c:pt>
              </c:strCache>
            </c:strRef>
          </c:cat>
          <c:val>
            <c:numRef>
              <c:f>Summary!$C$3:$C$25</c:f>
              <c:numCache>
                <c:formatCode>0.0</c:formatCode>
                <c:ptCount val="23"/>
                <c:pt idx="0">
                  <c:v>40</c:v>
                </c:pt>
                <c:pt idx="1">
                  <c:v>10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30</c:v>
                </c:pt>
                <c:pt idx="6">
                  <c:v>45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15</c:v>
                </c:pt>
                <c:pt idx="13">
                  <c:v>0</c:v>
                </c:pt>
                <c:pt idx="14">
                  <c:v>20</c:v>
                </c:pt>
                <c:pt idx="15">
                  <c:v>0</c:v>
                </c:pt>
                <c:pt idx="16">
                  <c:v>42.5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10</c:v>
                </c:pt>
                <c:pt idx="2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12-49A3-8591-C3982C0E7FC5}"/>
            </c:ext>
          </c:extLst>
        </c:ser>
        <c:ser>
          <c:idx val="1"/>
          <c:order val="1"/>
          <c:tx>
            <c:strRef>
              <c:f>Summary!$D$2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Summary!$B$3:$B$25</c:f>
              <c:strCache>
                <c:ptCount val="23"/>
                <c:pt idx="0">
                  <c:v>Albania</c:v>
                </c:pt>
                <c:pt idx="1">
                  <c:v>Armenia</c:v>
                </c:pt>
                <c:pt idx="2">
                  <c:v>Belarus</c:v>
                </c:pt>
                <c:pt idx="3">
                  <c:v>BIH_Federation</c:v>
                </c:pt>
                <c:pt idx="4">
                  <c:v>BIH_State</c:v>
                </c:pt>
                <c:pt idx="5">
                  <c:v>Bulgaria</c:v>
                </c:pt>
                <c:pt idx="6">
                  <c:v>Croatia</c:v>
                </c:pt>
                <c:pt idx="7">
                  <c:v>Czech Republic</c:v>
                </c:pt>
                <c:pt idx="8">
                  <c:v>Georgia</c:v>
                </c:pt>
                <c:pt idx="9">
                  <c:v>Hungary</c:v>
                </c:pt>
                <c:pt idx="10">
                  <c:v>Kazakhstan</c:v>
                </c:pt>
                <c:pt idx="11">
                  <c:v>Kosovo</c:v>
                </c:pt>
                <c:pt idx="12">
                  <c:v>Kyrgyz Republic</c:v>
                </c:pt>
                <c:pt idx="13">
                  <c:v>Macedonia</c:v>
                </c:pt>
                <c:pt idx="14">
                  <c:v>Moldova</c:v>
                </c:pt>
                <c:pt idx="15">
                  <c:v>Montenegro</c:v>
                </c:pt>
                <c:pt idx="16">
                  <c:v>Romania</c:v>
                </c:pt>
                <c:pt idx="17">
                  <c:v>Russia</c:v>
                </c:pt>
                <c:pt idx="18">
                  <c:v>Serbia</c:v>
                </c:pt>
                <c:pt idx="19">
                  <c:v>Tajikistan</c:v>
                </c:pt>
                <c:pt idx="20">
                  <c:v>Turkey</c:v>
                </c:pt>
                <c:pt idx="21">
                  <c:v>Ukraine</c:v>
                </c:pt>
                <c:pt idx="22">
                  <c:v>Uzbekistan</c:v>
                </c:pt>
              </c:strCache>
            </c:strRef>
          </c:cat>
          <c:val>
            <c:numRef>
              <c:f>Summary!$D$3:$D$25</c:f>
              <c:numCache>
                <c:formatCode>0.0</c:formatCode>
                <c:ptCount val="23"/>
                <c:pt idx="0">
                  <c:v>51</c:v>
                </c:pt>
                <c:pt idx="1">
                  <c:v>41.5</c:v>
                </c:pt>
                <c:pt idx="2">
                  <c:v>0</c:v>
                </c:pt>
                <c:pt idx="3">
                  <c:v>25</c:v>
                </c:pt>
                <c:pt idx="4">
                  <c:v>40</c:v>
                </c:pt>
                <c:pt idx="5">
                  <c:v>64</c:v>
                </c:pt>
                <c:pt idx="6">
                  <c:v>66</c:v>
                </c:pt>
                <c:pt idx="7">
                  <c:v>0</c:v>
                </c:pt>
                <c:pt idx="8">
                  <c:v>27.5</c:v>
                </c:pt>
                <c:pt idx="9">
                  <c:v>60</c:v>
                </c:pt>
                <c:pt idx="10">
                  <c:v>10</c:v>
                </c:pt>
                <c:pt idx="11">
                  <c:v>0</c:v>
                </c:pt>
                <c:pt idx="12">
                  <c:v>38</c:v>
                </c:pt>
                <c:pt idx="13">
                  <c:v>0</c:v>
                </c:pt>
                <c:pt idx="14">
                  <c:v>50</c:v>
                </c:pt>
                <c:pt idx="15">
                  <c:v>40</c:v>
                </c:pt>
                <c:pt idx="16">
                  <c:v>70.5</c:v>
                </c:pt>
                <c:pt idx="17">
                  <c:v>5</c:v>
                </c:pt>
                <c:pt idx="18">
                  <c:v>57.5</c:v>
                </c:pt>
                <c:pt idx="19">
                  <c:v>40</c:v>
                </c:pt>
                <c:pt idx="20">
                  <c:v>0</c:v>
                </c:pt>
                <c:pt idx="21">
                  <c:v>19.5</c:v>
                </c:pt>
                <c:pt idx="2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12-49A3-8591-C3982C0E7FC5}"/>
            </c:ext>
          </c:extLst>
        </c:ser>
        <c:ser>
          <c:idx val="2"/>
          <c:order val="2"/>
          <c:tx>
            <c:strRef>
              <c:f>Summary!$E$2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Summary!$B$3:$B$25</c:f>
              <c:strCache>
                <c:ptCount val="23"/>
                <c:pt idx="0">
                  <c:v>Albania</c:v>
                </c:pt>
                <c:pt idx="1">
                  <c:v>Armenia</c:v>
                </c:pt>
                <c:pt idx="2">
                  <c:v>Belarus</c:v>
                </c:pt>
                <c:pt idx="3">
                  <c:v>BIH_Federation</c:v>
                </c:pt>
                <c:pt idx="4">
                  <c:v>BIH_State</c:v>
                </c:pt>
                <c:pt idx="5">
                  <c:v>Bulgaria</c:v>
                </c:pt>
                <c:pt idx="6">
                  <c:v>Croatia</c:v>
                </c:pt>
                <c:pt idx="7">
                  <c:v>Czech Republic</c:v>
                </c:pt>
                <c:pt idx="8">
                  <c:v>Georgia</c:v>
                </c:pt>
                <c:pt idx="9">
                  <c:v>Hungary</c:v>
                </c:pt>
                <c:pt idx="10">
                  <c:v>Kazakhstan</c:v>
                </c:pt>
                <c:pt idx="11">
                  <c:v>Kosovo</c:v>
                </c:pt>
                <c:pt idx="12">
                  <c:v>Kyrgyz Republic</c:v>
                </c:pt>
                <c:pt idx="13">
                  <c:v>Macedonia</c:v>
                </c:pt>
                <c:pt idx="14">
                  <c:v>Moldova</c:v>
                </c:pt>
                <c:pt idx="15">
                  <c:v>Montenegro</c:v>
                </c:pt>
                <c:pt idx="16">
                  <c:v>Romania</c:v>
                </c:pt>
                <c:pt idx="17">
                  <c:v>Russia</c:v>
                </c:pt>
                <c:pt idx="18">
                  <c:v>Serbia</c:v>
                </c:pt>
                <c:pt idx="19">
                  <c:v>Tajikistan</c:v>
                </c:pt>
                <c:pt idx="20">
                  <c:v>Turkey</c:v>
                </c:pt>
                <c:pt idx="21">
                  <c:v>Ukraine</c:v>
                </c:pt>
                <c:pt idx="22">
                  <c:v>Uzbekistan</c:v>
                </c:pt>
              </c:strCache>
            </c:strRef>
          </c:cat>
          <c:val>
            <c:numRef>
              <c:f>Summary!$E$3:$E$25</c:f>
              <c:numCache>
                <c:formatCode>0.0</c:formatCode>
                <c:ptCount val="23"/>
                <c:pt idx="0">
                  <c:v>54.5</c:v>
                </c:pt>
                <c:pt idx="1">
                  <c:v>78</c:v>
                </c:pt>
                <c:pt idx="2">
                  <c:v>0</c:v>
                </c:pt>
                <c:pt idx="3">
                  <c:v>52</c:v>
                </c:pt>
                <c:pt idx="4">
                  <c:v>45.5</c:v>
                </c:pt>
                <c:pt idx="5">
                  <c:v>72</c:v>
                </c:pt>
                <c:pt idx="6">
                  <c:v>81</c:v>
                </c:pt>
                <c:pt idx="7">
                  <c:v>0</c:v>
                </c:pt>
                <c:pt idx="8">
                  <c:v>58</c:v>
                </c:pt>
                <c:pt idx="9">
                  <c:v>72.5</c:v>
                </c:pt>
                <c:pt idx="10">
                  <c:v>15</c:v>
                </c:pt>
                <c:pt idx="11">
                  <c:v>0</c:v>
                </c:pt>
                <c:pt idx="12">
                  <c:v>47</c:v>
                </c:pt>
                <c:pt idx="13">
                  <c:v>0</c:v>
                </c:pt>
                <c:pt idx="14">
                  <c:v>70</c:v>
                </c:pt>
                <c:pt idx="15">
                  <c:v>57.5</c:v>
                </c:pt>
                <c:pt idx="16">
                  <c:v>76</c:v>
                </c:pt>
                <c:pt idx="17">
                  <c:v>23.5</c:v>
                </c:pt>
                <c:pt idx="18">
                  <c:v>74</c:v>
                </c:pt>
                <c:pt idx="19">
                  <c:v>56</c:v>
                </c:pt>
                <c:pt idx="20">
                  <c:v>0</c:v>
                </c:pt>
                <c:pt idx="21">
                  <c:v>57.5</c:v>
                </c:pt>
                <c:pt idx="2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12-49A3-8591-C3982C0E7FC5}"/>
            </c:ext>
          </c:extLst>
        </c:ser>
        <c:ser>
          <c:idx val="3"/>
          <c:order val="3"/>
          <c:tx>
            <c:strRef>
              <c:f>Summary!$F$2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Summary!$B$3:$B$25</c:f>
              <c:strCache>
                <c:ptCount val="23"/>
                <c:pt idx="0">
                  <c:v>Albania</c:v>
                </c:pt>
                <c:pt idx="1">
                  <c:v>Armenia</c:v>
                </c:pt>
                <c:pt idx="2">
                  <c:v>Belarus</c:v>
                </c:pt>
                <c:pt idx="3">
                  <c:v>BIH_Federation</c:v>
                </c:pt>
                <c:pt idx="4">
                  <c:v>BIH_State</c:v>
                </c:pt>
                <c:pt idx="5">
                  <c:v>Bulgaria</c:v>
                </c:pt>
                <c:pt idx="6">
                  <c:v>Croatia</c:v>
                </c:pt>
                <c:pt idx="7">
                  <c:v>Czech Republic</c:v>
                </c:pt>
                <c:pt idx="8">
                  <c:v>Georgia</c:v>
                </c:pt>
                <c:pt idx="9">
                  <c:v>Hungary</c:v>
                </c:pt>
                <c:pt idx="10">
                  <c:v>Kazakhstan</c:v>
                </c:pt>
                <c:pt idx="11">
                  <c:v>Kosovo</c:v>
                </c:pt>
                <c:pt idx="12">
                  <c:v>Kyrgyz Republic</c:v>
                </c:pt>
                <c:pt idx="13">
                  <c:v>Macedonia</c:v>
                </c:pt>
                <c:pt idx="14">
                  <c:v>Moldova</c:v>
                </c:pt>
                <c:pt idx="15">
                  <c:v>Montenegro</c:v>
                </c:pt>
                <c:pt idx="16">
                  <c:v>Romania</c:v>
                </c:pt>
                <c:pt idx="17">
                  <c:v>Russia</c:v>
                </c:pt>
                <c:pt idx="18">
                  <c:v>Serbia</c:v>
                </c:pt>
                <c:pt idx="19">
                  <c:v>Tajikistan</c:v>
                </c:pt>
                <c:pt idx="20">
                  <c:v>Turkey</c:v>
                </c:pt>
                <c:pt idx="21">
                  <c:v>Ukraine</c:v>
                </c:pt>
                <c:pt idx="22">
                  <c:v>Uzbekistan</c:v>
                </c:pt>
              </c:strCache>
            </c:strRef>
          </c:cat>
          <c:val>
            <c:numRef>
              <c:f>Summary!$F$3:$F$25</c:f>
              <c:numCache>
                <c:formatCode>0.0</c:formatCode>
                <c:ptCount val="23"/>
                <c:pt idx="0">
                  <c:v>75</c:v>
                </c:pt>
                <c:pt idx="1">
                  <c:v>80</c:v>
                </c:pt>
                <c:pt idx="2">
                  <c:v>5</c:v>
                </c:pt>
                <c:pt idx="3">
                  <c:v>67</c:v>
                </c:pt>
                <c:pt idx="4">
                  <c:v>63</c:v>
                </c:pt>
                <c:pt idx="5">
                  <c:v>73</c:v>
                </c:pt>
                <c:pt idx="6">
                  <c:v>82.5</c:v>
                </c:pt>
                <c:pt idx="7">
                  <c:v>50</c:v>
                </c:pt>
                <c:pt idx="8">
                  <c:v>61</c:v>
                </c:pt>
                <c:pt idx="9">
                  <c:v>80.5</c:v>
                </c:pt>
                <c:pt idx="10">
                  <c:v>66</c:v>
                </c:pt>
                <c:pt idx="11">
                  <c:v>60</c:v>
                </c:pt>
                <c:pt idx="12">
                  <c:v>64</c:v>
                </c:pt>
                <c:pt idx="13">
                  <c:v>60</c:v>
                </c:pt>
                <c:pt idx="14">
                  <c:v>73</c:v>
                </c:pt>
                <c:pt idx="15">
                  <c:v>65.5</c:v>
                </c:pt>
                <c:pt idx="16">
                  <c:v>76</c:v>
                </c:pt>
                <c:pt idx="17">
                  <c:v>39.5</c:v>
                </c:pt>
                <c:pt idx="18">
                  <c:v>77</c:v>
                </c:pt>
                <c:pt idx="19">
                  <c:v>70</c:v>
                </c:pt>
                <c:pt idx="20">
                  <c:v>65</c:v>
                </c:pt>
                <c:pt idx="21">
                  <c:v>57.5</c:v>
                </c:pt>
                <c:pt idx="2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12-49A3-8591-C3982C0E7F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9749760"/>
        <c:axId val="69788416"/>
        <c:axId val="0"/>
      </c:bar3DChart>
      <c:catAx>
        <c:axId val="69749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hu-HU"/>
            </a:pPr>
            <a:endParaRPr lang="en-US"/>
          </a:p>
        </c:txPr>
        <c:crossAx val="69788416"/>
        <c:crosses val="autoZero"/>
        <c:auto val="1"/>
        <c:lblAlgn val="ctr"/>
        <c:lblOffset val="100"/>
        <c:noMultiLvlLbl val="0"/>
      </c:catAx>
      <c:valAx>
        <c:axId val="6978841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lang="hu-HU"/>
            </a:pPr>
            <a:endParaRPr lang="en-US"/>
          </a:p>
        </c:txPr>
        <c:crossAx val="697497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lang="hu-HU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9F348-2C7F-401C-92D7-DC4CE7899B6F}" type="datetimeFigureOut">
              <a:rPr lang="en-US" smtClean="0"/>
              <a:pPr/>
              <a:t>6/20/2018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AE607-FF26-4835-9EAD-DBB3FB491D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29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07AD67-7C60-4008-9560-6C146AAB157C}" type="datetimeFigureOut">
              <a:rPr lang="en-US" smtClean="0"/>
              <a:pPr/>
              <a:t>6/20/2018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6FA965-B4FE-420C-8A3C-83B71E304D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175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2E64-0A67-474B-A639-17E615330E46}" type="datetime1">
              <a:rPr lang="en-US" smtClean="0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277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589C-FC03-4259-8BBC-0BD281CB6FD4}" type="datetime1">
              <a:rPr lang="en-US" smtClean="0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60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EECDC-4F87-4C25-B3AD-A2774A9FCBD3}" type="datetime1">
              <a:rPr lang="en-US" smtClean="0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217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2C02-1F7B-454E-8A54-3041221DBA6F}" type="datetime1">
              <a:rPr lang="en-US" smtClean="0"/>
              <a:pPr/>
              <a:t>6/20/2018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6936-CDE1-44C9-8756-609327187BEC}" type="datetime1">
              <a:rPr lang="en-US" smtClean="0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9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C727-D177-4367-A10D-85F66D20A87B}" type="datetime1">
              <a:rPr lang="en-US" smtClean="0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29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7EE1-2D06-409D-94E9-C88BA720C917}" type="datetime1">
              <a:rPr lang="en-US" smtClean="0"/>
              <a:pPr/>
              <a:t>6/20/2018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2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72D95-2A0A-4837-AE48-53DD1A2E57A4}" type="datetime1">
              <a:rPr lang="en-US" smtClean="0"/>
              <a:pPr/>
              <a:t>6/20/2018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20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A60B-CE01-4442-B45E-2835CD8C19AA}" type="datetime1">
              <a:rPr lang="en-US" smtClean="0"/>
              <a:pPr/>
              <a:t>6/20/2018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51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1E71-AD02-4FB2-A70E-7F4274975F0E}" type="datetime1">
              <a:rPr lang="en-US" smtClean="0"/>
              <a:pPr/>
              <a:t>6/20/2018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71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F447-F262-404B-9C87-E9F53C2B0C74}" type="datetime1">
              <a:rPr lang="en-US" smtClean="0"/>
              <a:pPr/>
              <a:t>6/20/2018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8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95E1-C638-4617-8F56-1143B3659993}" type="datetime1">
              <a:rPr lang="en-US" smtClean="0"/>
              <a:pPr/>
              <a:t>6/20/2018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83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F2C02-1F7B-454E-8A54-3041221DBA6F}" type="datetime1">
              <a:rPr lang="en-US" smtClean="0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1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jpe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8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32.pn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12" Type="http://schemas.openxmlformats.org/officeDocument/2006/relationships/image" Target="../media/image4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jpe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wikispaces.com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52402"/>
            <a:ext cx="6477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4" y="322267"/>
            <a:ext cx="720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9" y="727075"/>
            <a:ext cx="7937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92" y="1662115"/>
            <a:ext cx="86518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2" y="2273308"/>
            <a:ext cx="790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4" y="2814638"/>
            <a:ext cx="719137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3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347066"/>
            <a:ext cx="8636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3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3" y="4613275"/>
            <a:ext cx="692150" cy="4634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3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4939278"/>
            <a:ext cx="737811" cy="49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3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454" y="5110604"/>
            <a:ext cx="718025" cy="47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3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869" y="5236369"/>
            <a:ext cx="647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3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19" y="5107382"/>
            <a:ext cx="647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3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634" y="4831071"/>
            <a:ext cx="79216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4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307165"/>
            <a:ext cx="8651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4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192" y="3687626"/>
            <a:ext cx="7937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4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46126"/>
            <a:ext cx="824890" cy="4139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4" name="Picture 4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04" y="1828800"/>
            <a:ext cx="93503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44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4" y="1230313"/>
            <a:ext cx="7207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4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727078"/>
            <a:ext cx="7889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46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287338"/>
            <a:ext cx="7889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47" descr="Russia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56" y="3090079"/>
            <a:ext cx="800336" cy="433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9" name="Picture 28" descr="flag_hungary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9" y="1087446"/>
            <a:ext cx="7921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0" name="Rectangle 2"/>
          <p:cNvSpPr txBox="1">
            <a:spLocks noChangeArrowheads="1"/>
          </p:cNvSpPr>
          <p:nvPr/>
        </p:nvSpPr>
        <p:spPr bwMode="auto">
          <a:xfrm>
            <a:off x="2195513" y="2166946"/>
            <a:ext cx="489743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br>
              <a:rPr lang="hr-HR" altLang="en-US" sz="3600">
                <a:solidFill>
                  <a:schemeClr val="tx2"/>
                </a:solidFill>
              </a:rPr>
            </a:br>
            <a:endParaRPr lang="hr-HR" altLang="en-US" sz="3600">
              <a:solidFill>
                <a:schemeClr val="tx2"/>
              </a:solidFill>
            </a:endParaRPr>
          </a:p>
        </p:txBody>
      </p:sp>
      <p:sp>
        <p:nvSpPr>
          <p:cNvPr id="14361" name="Rectangle 2"/>
          <p:cNvSpPr txBox="1">
            <a:spLocks noChangeArrowheads="1"/>
          </p:cNvSpPr>
          <p:nvPr/>
        </p:nvSpPr>
        <p:spPr bwMode="auto">
          <a:xfrm>
            <a:off x="2195513" y="1698627"/>
            <a:ext cx="48974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en-US" sz="3600" dirty="0">
                <a:solidFill>
                  <a:srgbClr val="0070C0"/>
                </a:solidFill>
                <a:latin typeface="Algerian" pitchFamily="82" charset="0"/>
              </a:rPr>
              <a:t> </a:t>
            </a:r>
            <a:r>
              <a:rPr lang="en-US" altLang="en-US" sz="2800" dirty="0">
                <a:solidFill>
                  <a:srgbClr val="0070C0"/>
                </a:solidFill>
                <a:latin typeface="Algerian" pitchFamily="82" charset="0"/>
              </a:rPr>
              <a:t>Internal audit</a:t>
            </a:r>
          </a:p>
          <a:p>
            <a:pPr algn="ctr" eaLnBrk="1" hangingPunct="1"/>
            <a:r>
              <a:rPr lang="en-US" altLang="en-US" sz="2800" dirty="0">
                <a:solidFill>
                  <a:srgbClr val="0070C0"/>
                </a:solidFill>
                <a:latin typeface="Algerian" pitchFamily="82" charset="0"/>
              </a:rPr>
              <a:t>Community of practice</a:t>
            </a:r>
            <a:endParaRPr lang="hu-HU" altLang="en-US" sz="2800" dirty="0">
              <a:solidFill>
                <a:srgbClr val="0070C0"/>
              </a:solidFill>
              <a:latin typeface="Algerian" pitchFamily="82" charset="0"/>
            </a:endParaRPr>
          </a:p>
        </p:txBody>
      </p:sp>
      <p:pic>
        <p:nvPicPr>
          <p:cNvPr id="14363" name="Picture 28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90" y="3960425"/>
            <a:ext cx="7413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518"/>
          <p:cNvPicPr/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77"/>
          <a:stretch>
            <a:fillRect/>
          </a:stretch>
        </p:blipFill>
        <p:spPr bwMode="auto">
          <a:xfrm>
            <a:off x="0" y="6324600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ubtitle 2"/>
          <p:cNvSpPr>
            <a:spLocks noGrp="1"/>
          </p:cNvSpPr>
          <p:nvPr>
            <p:ph type="subTitle" idx="1"/>
          </p:nvPr>
        </p:nvSpPr>
        <p:spPr>
          <a:xfrm>
            <a:off x="2107942" y="2860972"/>
            <a:ext cx="5143500" cy="762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GB" sz="28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IACOP: Developments, Achievements, and the Way Forward</a:t>
            </a:r>
            <a:endParaRPr lang="en-US" sz="28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4953000" y="5913762"/>
            <a:ext cx="478480" cy="3651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6713391" y="5929646"/>
            <a:ext cx="547687" cy="363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7956642" y="5908107"/>
            <a:ext cx="547687" cy="3912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8556126" y="5933656"/>
            <a:ext cx="528055" cy="3751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7312870" y="5919017"/>
            <a:ext cx="591972" cy="3955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483277" y="5914371"/>
            <a:ext cx="544926" cy="3786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6113185" y="5919025"/>
            <a:ext cx="563464" cy="374023"/>
          </a:xfrm>
          <a:prstGeom prst="rect">
            <a:avLst/>
          </a:prstGeom>
        </p:spPr>
      </p:pic>
      <p:pic>
        <p:nvPicPr>
          <p:cNvPr id="37" name="Picture 1">
            <a:extLst>
              <a:ext uri="{FF2B5EF4-FFF2-40B4-BE49-F238E27FC236}">
                <a16:creationId xmlns:a16="http://schemas.microsoft.com/office/drawing/2014/main" id="{CFF56F70-CCC3-4F0D-A530-12A521686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291" y="34004"/>
            <a:ext cx="2823802" cy="64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375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DB3DB83C-BC88-4B23-9EA7-F3772B6EB7F8}"/>
              </a:ext>
            </a:extLst>
          </p:cNvPr>
          <p:cNvSpPr txBox="1">
            <a:spLocks/>
          </p:cNvSpPr>
          <p:nvPr/>
        </p:nvSpPr>
        <p:spPr>
          <a:xfrm>
            <a:off x="572298" y="1586511"/>
            <a:ext cx="83431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lvl="1" algn="ctr">
              <a:buFont typeface="Wingdings" panose="05000000000000000000" pitchFamily="2" charset="2"/>
              <a:buChar char="ü"/>
            </a:pPr>
            <a:r>
              <a:rPr lang="en-GB" i="1" dirty="0">
                <a:solidFill>
                  <a:schemeClr val="accent1">
                    <a:lumMod val="75000"/>
                  </a:schemeClr>
                </a:solidFill>
              </a:rPr>
              <a:t>Budapest – Hungary (March 2017)</a:t>
            </a:r>
          </a:p>
          <a:p>
            <a:pPr lvl="1" algn="ctr">
              <a:buFont typeface="Wingdings" panose="05000000000000000000" pitchFamily="2" charset="2"/>
              <a:buChar char="ü"/>
            </a:pPr>
            <a:r>
              <a:rPr lang="en-GB" i="1" dirty="0">
                <a:solidFill>
                  <a:schemeClr val="accent1">
                    <a:lumMod val="75000"/>
                  </a:schemeClr>
                </a:solidFill>
              </a:rPr>
              <a:t>Tashkent – Uzbekistan (October 2017)</a:t>
            </a:r>
          </a:p>
          <a:p>
            <a:pPr lvl="1" algn="ctr">
              <a:buFont typeface="Wingdings" panose="05000000000000000000" pitchFamily="2" charset="2"/>
              <a:buChar char="ü"/>
            </a:pPr>
            <a:r>
              <a:rPr lang="en-GB" i="1" dirty="0">
                <a:solidFill>
                  <a:schemeClr val="accent1">
                    <a:lumMod val="75000"/>
                  </a:schemeClr>
                </a:solidFill>
              </a:rPr>
              <a:t>Brussel</a:t>
            </a:r>
            <a:r>
              <a:rPr lang="hu-HU" i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GB" i="1" dirty="0">
                <a:solidFill>
                  <a:schemeClr val="accent1">
                    <a:lumMod val="75000"/>
                  </a:schemeClr>
                </a:solidFill>
              </a:rPr>
              <a:t> – Belgium (March 2018)</a:t>
            </a:r>
          </a:p>
          <a:p>
            <a:pPr marL="0" indent="0" algn="just">
              <a:buNone/>
            </a:pPr>
            <a:r>
              <a:rPr lang="hr-BA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Review the complete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audit cycle</a:t>
            </a:r>
          </a:p>
          <a:p>
            <a:pPr marL="0" indent="0" algn="just">
              <a:buNone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	          </a:t>
            </a:r>
            <a:r>
              <a:rPr lang="hr-BA" dirty="0">
                <a:solidFill>
                  <a:schemeClr val="accent1">
                    <a:lumMod val="75000"/>
                  </a:schemeClr>
                </a:solidFill>
              </a:rPr>
              <a:t>Learned on </a:t>
            </a:r>
            <a:r>
              <a:rPr lang="hr-BA" b="1" dirty="0">
                <a:solidFill>
                  <a:schemeClr val="accent1">
                    <a:lumMod val="75000"/>
                  </a:schemeClr>
                </a:solidFill>
              </a:rPr>
              <a:t>Case study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				Planning Guidance</a:t>
            </a:r>
            <a:endParaRPr lang="bs-Latn-BA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en-GB" dirty="0"/>
          </a:p>
        </p:txBody>
      </p:sp>
      <p:pic>
        <p:nvPicPr>
          <p:cNvPr id="14" name="Picture 8" descr="Related image">
            <a:extLst>
              <a:ext uri="{FF2B5EF4-FFF2-40B4-BE49-F238E27FC236}">
                <a16:creationId xmlns:a16="http://schemas.microsoft.com/office/drawing/2014/main" id="{70D0D536-5985-41CB-99CB-E290025F7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49" y="1447800"/>
            <a:ext cx="1905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Content Placeholder 17" descr="Image result for audit">
            <a:extLst>
              <a:ext uri="{FF2B5EF4-FFF2-40B4-BE49-F238E27FC236}">
                <a16:creationId xmlns:a16="http://schemas.microsoft.com/office/drawing/2014/main" id="{64D725CE-CD84-47EC-982B-482ACC9B011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49" y="4765962"/>
            <a:ext cx="1406951" cy="106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2CCCFA31-F146-42D0-962F-B0C6FFE76CF0}"/>
              </a:ext>
            </a:extLst>
          </p:cNvPr>
          <p:cNvSpPr/>
          <p:nvPr/>
        </p:nvSpPr>
        <p:spPr>
          <a:xfrm>
            <a:off x="6143636" y="4143380"/>
            <a:ext cx="73380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C42C7102-2698-4475-8CFC-6D9A4189C7CA}"/>
              </a:ext>
            </a:extLst>
          </p:cNvPr>
          <p:cNvSpPr/>
          <p:nvPr/>
        </p:nvSpPr>
        <p:spPr>
          <a:xfrm>
            <a:off x="7500958" y="4786322"/>
            <a:ext cx="73380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30FA3F1-E1A2-4705-93FD-0B920A9FE7B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2606" y="5093575"/>
            <a:ext cx="1391872" cy="1473547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37420014-B69C-4245-AFA3-256B4AEC9AE4}"/>
              </a:ext>
            </a:extLst>
          </p:cNvPr>
          <p:cNvSpPr txBox="1"/>
          <p:nvPr/>
        </p:nvSpPr>
        <p:spPr>
          <a:xfrm>
            <a:off x="438696" y="1027651"/>
            <a:ext cx="8435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 IN PRACTICE WORKING GROUP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55EA7033-AC2C-45A9-B065-4A749B8A5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2816"/>
            <a:ext cx="2462807" cy="49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950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>
            <a:extLst>
              <a:ext uri="{FF2B5EF4-FFF2-40B4-BE49-F238E27FC236}">
                <a16:creationId xmlns:a16="http://schemas.microsoft.com/office/drawing/2014/main" id="{F884C09B-F29D-4018-96FA-C24946466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853" y="4056014"/>
            <a:ext cx="2017147" cy="2801986"/>
          </a:xfrm>
          <a:prstGeom prst="rect">
            <a:avLst/>
          </a:prstGeom>
        </p:spPr>
      </p:pic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DB3DB83C-BC88-4B23-9EA7-F3772B6EB7F8}"/>
              </a:ext>
            </a:extLst>
          </p:cNvPr>
          <p:cNvSpPr txBox="1">
            <a:spLocks/>
          </p:cNvSpPr>
          <p:nvPr/>
        </p:nvSpPr>
        <p:spPr>
          <a:xfrm>
            <a:off x="748841" y="214153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en-GB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246B59FD-4D98-4A02-80FB-68763AA23004}"/>
              </a:ext>
            </a:extLst>
          </p:cNvPr>
          <p:cNvSpPr txBox="1"/>
          <p:nvPr/>
        </p:nvSpPr>
        <p:spPr>
          <a:xfrm>
            <a:off x="357158" y="1357298"/>
            <a:ext cx="28721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FF3399"/>
                </a:solidFill>
              </a:rPr>
              <a:t>Events: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Prague, Czech Republic – 2016 March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Moscow, Russia – 2016 October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Budapest, Hungary – 2017 March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Brussels, 2018 February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i="1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A3B04379-C6DC-4EBE-BD06-90CAF8FFE7B1}"/>
              </a:ext>
            </a:extLst>
          </p:cNvPr>
          <p:cNvSpPr txBox="1"/>
          <p:nvPr/>
        </p:nvSpPr>
        <p:spPr>
          <a:xfrm>
            <a:off x="3154744" y="1028343"/>
            <a:ext cx="4572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Outputs: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Knowledge on basics: IC terminology, COSO Framework, The three line of defense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Public sector specifics in internal control systems, how to apply standards and good practices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Clear understanding the EU approach to PIC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Accountability – concept and implementation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Shared country experiences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Draft glossary – </a:t>
            </a:r>
            <a:r>
              <a:rPr lang="en-US" i="1" dirty="0"/>
              <a:t>future knowledge product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Role of IA and CHU in establishment of </a:t>
            </a:r>
            <a:r>
              <a:rPr lang="en-US" dirty="0">
                <a:solidFill>
                  <a:srgbClr val="FF0000"/>
                </a:solidFill>
              </a:rPr>
              <a:t>sound accountability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PEMPAL IACOP criteria for assessment of </a:t>
            </a:r>
            <a:r>
              <a:rPr lang="en-US" dirty="0">
                <a:solidFill>
                  <a:srgbClr val="FF0000"/>
                </a:solidFill>
              </a:rPr>
              <a:t>managerial accountability </a:t>
            </a:r>
            <a:r>
              <a:rPr lang="en-US" dirty="0"/>
              <a:t>– </a:t>
            </a:r>
            <a:r>
              <a:rPr lang="en-US" i="1" dirty="0"/>
              <a:t>future knowledge product</a:t>
            </a:r>
          </a:p>
          <a:p>
            <a:endParaRPr lang="en-US" dirty="0"/>
          </a:p>
        </p:txBody>
      </p:sp>
      <p:sp>
        <p:nvSpPr>
          <p:cNvPr id="9" name="AutoShape 2" descr="Image result for i am not saying it is going to be easy">
            <a:extLst>
              <a:ext uri="{FF2B5EF4-FFF2-40B4-BE49-F238E27FC236}">
                <a16:creationId xmlns:a16="http://schemas.microsoft.com/office/drawing/2014/main" id="{CEE4E25F-626A-4FEF-9988-F116975D29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276600"/>
            <a:ext cx="228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0" name="Kép 19" descr="A képen személy, férfi, fal, fénykép látható&#10;&#10;A leírás teljesen megbízható">
            <a:extLst>
              <a:ext uri="{FF2B5EF4-FFF2-40B4-BE49-F238E27FC236}">
                <a16:creationId xmlns:a16="http://schemas.microsoft.com/office/drawing/2014/main" id="{F57FC929-A573-4921-BBCA-8C45F4284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4143997"/>
            <a:ext cx="2762454" cy="2714003"/>
          </a:xfrm>
          <a:prstGeom prst="rect">
            <a:avLst/>
          </a:prstGeom>
        </p:spPr>
      </p:pic>
      <p:sp>
        <p:nvSpPr>
          <p:cNvPr id="22" name="Szövegdoboz 21">
            <a:extLst>
              <a:ext uri="{FF2B5EF4-FFF2-40B4-BE49-F238E27FC236}">
                <a16:creationId xmlns:a16="http://schemas.microsoft.com/office/drawing/2014/main" id="{901C6735-FF57-494F-8E51-9C3383659E95}"/>
              </a:ext>
            </a:extLst>
          </p:cNvPr>
          <p:cNvSpPr txBox="1"/>
          <p:nvPr/>
        </p:nvSpPr>
        <p:spPr>
          <a:xfrm>
            <a:off x="228601" y="224135"/>
            <a:ext cx="6781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CONTROL WORKING GROUP</a:t>
            </a:r>
            <a:endParaRPr lang="en-US" sz="3200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(including Cross COP topic: accountability)</a:t>
            </a:r>
            <a:endParaRPr lang="hu-H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4D1C5DFD-6328-49DE-B081-32D9A0973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120234"/>
            <a:ext cx="2160240" cy="54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037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B181CB9-2F2E-42D4-A2D8-AAC28DFA91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9562464"/>
              </p:ext>
            </p:extLst>
          </p:nvPr>
        </p:nvGraphicFramePr>
        <p:xfrm>
          <a:off x="457200" y="609600"/>
          <a:ext cx="8044051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1">
            <a:extLst>
              <a:ext uri="{FF2B5EF4-FFF2-40B4-BE49-F238E27FC236}">
                <a16:creationId xmlns:a16="http://schemas.microsoft.com/office/drawing/2014/main" id="{F175EC26-C6E9-4142-B4CA-8594C78DB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6616"/>
            <a:ext cx="2678831" cy="54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811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0000000-0008-0000-1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0403682"/>
              </p:ext>
            </p:extLst>
          </p:nvPr>
        </p:nvGraphicFramePr>
        <p:xfrm>
          <a:off x="-162597" y="533400"/>
          <a:ext cx="8925596" cy="6420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1">
            <a:extLst>
              <a:ext uri="{FF2B5EF4-FFF2-40B4-BE49-F238E27FC236}">
                <a16:creationId xmlns:a16="http://schemas.microsoft.com/office/drawing/2014/main" id="{04297C77-9CA3-4D0A-96EA-E124DFA45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804" y="142816"/>
            <a:ext cx="1599195" cy="54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349C050D-2C39-41BC-859C-72585C33E6E9}"/>
              </a:ext>
            </a:extLst>
          </p:cNvPr>
          <p:cNvSpPr/>
          <p:nvPr/>
        </p:nvSpPr>
        <p:spPr>
          <a:xfrm>
            <a:off x="1691680" y="26800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lang="hu-HU" sz="216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hu-HU" sz="2400" b="1" dirty="0">
                <a:solidFill>
                  <a:srgbClr val="0070C0"/>
                </a:solidFill>
              </a:rPr>
              <a:t>The </a:t>
            </a:r>
            <a:r>
              <a:rPr lang="en-US" sz="2400" b="1" dirty="0">
                <a:solidFill>
                  <a:srgbClr val="0070C0"/>
                </a:solidFill>
              </a:rPr>
              <a:t>Impact</a:t>
            </a:r>
            <a:r>
              <a:rPr lang="hu-HU" sz="2400" b="1" dirty="0">
                <a:solidFill>
                  <a:srgbClr val="0070C0"/>
                </a:solidFill>
              </a:rPr>
              <a:t> of IACOP </a:t>
            </a:r>
            <a:r>
              <a:rPr lang="en-US" sz="2400" b="1" dirty="0">
                <a:solidFill>
                  <a:srgbClr val="0070C0"/>
                </a:solidFill>
              </a:rPr>
              <a:t>(2)</a:t>
            </a:r>
            <a:endParaRPr lang="hu-H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84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4800" y="240507"/>
            <a:ext cx="8229600" cy="6858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70C0"/>
                </a:solidFill>
                <a:ea typeface="+mn-ea"/>
                <a:cs typeface="Times New Roman" pitchFamily="18" charset="0"/>
              </a:rPr>
              <a:t>The Way Forward</a:t>
            </a:r>
            <a:endParaRPr lang="ru-RU" sz="4000" b="1" dirty="0">
              <a:solidFill>
                <a:srgbClr val="0070C0"/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7" name="Tartalom helye 1"/>
          <p:cNvSpPr>
            <a:spLocks noGrp="1"/>
          </p:cNvSpPr>
          <p:nvPr>
            <p:ph idx="1"/>
          </p:nvPr>
        </p:nvSpPr>
        <p:spPr>
          <a:xfrm>
            <a:off x="457200" y="1112460"/>
            <a:ext cx="8229600" cy="32309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C00000"/>
                </a:solidFill>
              </a:rPr>
              <a:t>Priority IACOP themes for the FY 2019-2022 are as follows:</a:t>
            </a:r>
          </a:p>
          <a:p>
            <a:pPr lvl="0" indent="-166688">
              <a:buFont typeface="Wingdings" pitchFamily="2" charset="2"/>
              <a:buChar char="ü"/>
            </a:pPr>
            <a:r>
              <a:rPr lang="en-US" sz="1600" dirty="0">
                <a:solidFill>
                  <a:srgbClr val="0070C0"/>
                </a:solidFill>
              </a:rPr>
              <a:t>Improved value and impact of internal audit </a:t>
            </a:r>
          </a:p>
          <a:p>
            <a:pPr lvl="0" indent="-166688">
              <a:buFont typeface="Wingdings" pitchFamily="2" charset="2"/>
              <a:buChar char="ü"/>
            </a:pPr>
            <a:r>
              <a:rPr lang="en-US" sz="1600" dirty="0">
                <a:solidFill>
                  <a:srgbClr val="0070C0"/>
                </a:solidFill>
              </a:rPr>
              <a:t>Practical implementation of audit cycle, different types and operational models of audits, including IT solutions (Audit in Practice Working Group)</a:t>
            </a:r>
          </a:p>
          <a:p>
            <a:pPr lvl="0" indent="-166688">
              <a:buFont typeface="Wingdings" pitchFamily="2" charset="2"/>
              <a:buChar char="ü"/>
            </a:pPr>
            <a:r>
              <a:rPr lang="en-US" sz="1600" dirty="0">
                <a:solidFill>
                  <a:srgbClr val="0070C0"/>
                </a:solidFill>
              </a:rPr>
              <a:t>The role of CHU in public sector reform coordination</a:t>
            </a:r>
          </a:p>
          <a:p>
            <a:pPr lvl="0" indent="-166688">
              <a:buFont typeface="Wingdings" pitchFamily="2" charset="2"/>
              <a:buChar char="ü"/>
            </a:pPr>
            <a:r>
              <a:rPr lang="en-US" sz="1600" dirty="0">
                <a:solidFill>
                  <a:srgbClr val="0070C0"/>
                </a:solidFill>
              </a:rPr>
              <a:t>CHU’s challenges and functions at different stages of the reform</a:t>
            </a:r>
          </a:p>
          <a:p>
            <a:pPr lvl="0" indent="-166688">
              <a:buFont typeface="Wingdings" pitchFamily="2" charset="2"/>
              <a:buChar char="ü"/>
            </a:pPr>
            <a:r>
              <a:rPr lang="en-US" sz="1600" dirty="0">
                <a:solidFill>
                  <a:srgbClr val="0070C0"/>
                </a:solidFill>
              </a:rPr>
              <a:t>Public Internal Control - the role of Central Harmonization Units (CHU) and internal auditors (Internal Control Working Group)</a:t>
            </a:r>
          </a:p>
          <a:p>
            <a:pPr lvl="0" indent="-166688">
              <a:buFont typeface="Wingdings" pitchFamily="2" charset="2"/>
              <a:buChar char="ü"/>
            </a:pPr>
            <a:r>
              <a:rPr lang="en-US" sz="1600" dirty="0">
                <a:solidFill>
                  <a:srgbClr val="0070C0"/>
                </a:solidFill>
              </a:rPr>
              <a:t>Synergy: Public Internal Control with emphasis on integrity management and anti-corruption</a:t>
            </a:r>
          </a:p>
          <a:p>
            <a:pPr lvl="0" indent="-166688">
              <a:buFont typeface="Wingdings" pitchFamily="2" charset="2"/>
              <a:buChar char="ü"/>
            </a:pPr>
            <a:r>
              <a:rPr lang="en-US" sz="1600" dirty="0">
                <a:solidFill>
                  <a:srgbClr val="0070C0"/>
                </a:solidFill>
              </a:rPr>
              <a:t>Promotion of IACOP and dissemination of its knowledge products and experience gained in ongoing and previous working groups: RIFIX, T&amp;C, CPD, RA, QA, IC, AiP</a:t>
            </a:r>
          </a:p>
          <a:p>
            <a:pPr marL="0" indent="0" algn="just">
              <a:buNone/>
            </a:pPr>
            <a:endParaRPr lang="hu-HU" sz="1000" b="1" dirty="0"/>
          </a:p>
          <a:p>
            <a:pPr algn="just"/>
            <a:endParaRPr lang="hu-HU" sz="1600" dirty="0"/>
          </a:p>
        </p:txBody>
      </p:sp>
      <p:sp>
        <p:nvSpPr>
          <p:cNvPr id="8" name="Rectangle 7"/>
          <p:cNvSpPr/>
          <p:nvPr/>
        </p:nvSpPr>
        <p:spPr>
          <a:xfrm>
            <a:off x="457200" y="4356318"/>
            <a:ext cx="8229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 b="1" dirty="0">
                <a:solidFill>
                  <a:srgbClr val="C00000"/>
                </a:solidFill>
              </a:rPr>
              <a:t>The format of events proposed:</a:t>
            </a:r>
          </a:p>
          <a:p>
            <a:pPr marL="357188" lvl="0" indent="-180975">
              <a:buFont typeface="Wingdings" pitchFamily="2" charset="2"/>
              <a:buChar char="ü"/>
            </a:pPr>
            <a:r>
              <a:rPr lang="en-US" sz="1600" dirty="0">
                <a:solidFill>
                  <a:srgbClr val="0070C0"/>
                </a:solidFill>
              </a:rPr>
              <a:t>Plenary, working groups, thematic meetings, ex com members and leaders’ meeting, study visits</a:t>
            </a:r>
          </a:p>
          <a:p>
            <a:pPr marL="357188" lvl="0" indent="-180975">
              <a:buFont typeface="Wingdings" pitchFamily="2" charset="2"/>
              <a:buChar char="ü"/>
            </a:pPr>
            <a:r>
              <a:rPr lang="en-US" sz="1600" dirty="0">
                <a:solidFill>
                  <a:srgbClr val="0070C0"/>
                </a:solidFill>
              </a:rPr>
              <a:t>Promotion activities, including distribution of existing knowledge products (participation at  national and international events)</a:t>
            </a:r>
          </a:p>
          <a:p>
            <a:pPr marL="357188" lvl="0" indent="-180975">
              <a:buFont typeface="Wingdings" pitchFamily="2" charset="2"/>
              <a:buChar char="ü"/>
            </a:pPr>
            <a:r>
              <a:rPr lang="en-US" sz="1600" dirty="0">
                <a:solidFill>
                  <a:srgbClr val="0070C0"/>
                </a:solidFill>
              </a:rPr>
              <a:t>IACOP peers’ advisory missions and reverse study visit (types of thematic meeting)</a:t>
            </a:r>
          </a:p>
          <a:p>
            <a:pPr marL="357188" indent="-180975">
              <a:buFont typeface="Wingdings" pitchFamily="2" charset="2"/>
              <a:buChar char="ü"/>
            </a:pPr>
            <a:r>
              <a:rPr lang="en-US" sz="1600" dirty="0">
                <a:solidFill>
                  <a:srgbClr val="0070C0"/>
                </a:solidFill>
              </a:rPr>
              <a:t>Videoconferences, webinars (specifically for thematic meetings)</a:t>
            </a:r>
            <a:endParaRPr lang="hu-HU" sz="1600" dirty="0">
              <a:solidFill>
                <a:srgbClr val="0070C0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441" y="54354"/>
            <a:ext cx="2445559" cy="49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26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-2286048" y="21429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600" b="1" kern="0" dirty="0">
                <a:solidFill>
                  <a:srgbClr val="0070C0"/>
                </a:solidFill>
                <a:latin typeface="+mn-lt"/>
              </a:rPr>
              <a:t>Thank you!</a:t>
            </a:r>
            <a:endParaRPr lang="hu-HU" sz="3600" b="1" kern="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4290"/>
            <a:ext cx="2632377" cy="62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 descr="C:\Users\axentidian1\Pictures\Internal audit Community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16"/>
          <p:cNvSpPr txBox="1">
            <a:spLocks noChangeArrowheads="1"/>
          </p:cNvSpPr>
          <p:nvPr/>
        </p:nvSpPr>
        <p:spPr bwMode="auto">
          <a:xfrm>
            <a:off x="684213" y="136524"/>
            <a:ext cx="7391400" cy="77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Our Mission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554" y="750888"/>
            <a:ext cx="7859713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dirty="0">
                <a:solidFill>
                  <a:srgbClr val="0070C0"/>
                </a:solidFill>
                <a:ea typeface="+mj-ea"/>
                <a:cs typeface="Times New Roman" pitchFamily="18" charset="0"/>
              </a:rPr>
              <a:t>IACOP offer</a:t>
            </a:r>
            <a:r>
              <a:rPr lang="hr-HR" sz="1600" dirty="0">
                <a:solidFill>
                  <a:srgbClr val="0070C0"/>
                </a:solidFill>
                <a:ea typeface="+mj-ea"/>
                <a:cs typeface="Times New Roman" pitchFamily="18" charset="0"/>
              </a:rPr>
              <a:t>s</a:t>
            </a:r>
            <a:r>
              <a:rPr lang="en-US" sz="1600" dirty="0">
                <a:solidFill>
                  <a:srgbClr val="0070C0"/>
                </a:solidFill>
                <a:ea typeface="+mj-ea"/>
                <a:cs typeface="Times New Roman" pitchFamily="18" charset="0"/>
              </a:rPr>
              <a:t> support to its member countries</a:t>
            </a:r>
          </a:p>
          <a:p>
            <a:pPr algn="ctr" eaLnBrk="1" hangingPunct="1">
              <a:defRPr/>
            </a:pPr>
            <a:r>
              <a:rPr lang="en-US" sz="1600" dirty="0">
                <a:solidFill>
                  <a:srgbClr val="0070C0"/>
                </a:solidFill>
                <a:ea typeface="+mj-ea"/>
                <a:cs typeface="Times New Roman" pitchFamily="18" charset="0"/>
              </a:rPr>
              <a:t> in establishing </a:t>
            </a:r>
            <a:r>
              <a:rPr lang="en-US" sz="1600" b="1" dirty="0">
                <a:solidFill>
                  <a:srgbClr val="FF0000"/>
                </a:solidFill>
                <a:ea typeface="+mj-ea"/>
                <a:cs typeface="Times New Roman" pitchFamily="18" charset="0"/>
              </a:rPr>
              <a:t>modern</a:t>
            </a:r>
            <a:r>
              <a:rPr lang="en-US" sz="1600" dirty="0">
                <a:solidFill>
                  <a:srgbClr val="C0000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ea typeface="+mj-ea"/>
                <a:cs typeface="Times New Roman" pitchFamily="18" charset="0"/>
              </a:rPr>
              <a:t>and </a:t>
            </a:r>
            <a:r>
              <a:rPr lang="en-US" sz="1600" b="1" dirty="0">
                <a:solidFill>
                  <a:srgbClr val="FF0000"/>
                </a:solidFill>
                <a:ea typeface="+mj-ea"/>
                <a:cs typeface="Times New Roman" pitchFamily="18" charset="0"/>
              </a:rPr>
              <a:t>effective</a:t>
            </a:r>
            <a:r>
              <a:rPr lang="en-US" sz="1600" dirty="0">
                <a:solidFill>
                  <a:srgbClr val="C0000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ea typeface="+mj-ea"/>
                <a:cs typeface="Times New Roman" pitchFamily="18" charset="0"/>
              </a:rPr>
              <a:t>Internal Audit system that </a:t>
            </a:r>
          </a:p>
          <a:p>
            <a:pPr algn="ctr" eaLnBrk="1" hangingPunct="1">
              <a:defRPr/>
            </a:pPr>
            <a:r>
              <a:rPr lang="en-US" sz="1600" dirty="0">
                <a:solidFill>
                  <a:srgbClr val="0070C0"/>
                </a:solidFill>
                <a:ea typeface="+mj-ea"/>
                <a:cs typeface="Times New Roman" pitchFamily="18" charset="0"/>
              </a:rPr>
              <a:t>meets international standards and best practices and </a:t>
            </a:r>
          </a:p>
          <a:p>
            <a:pPr algn="ctr" eaLnBrk="1" hangingPunct="1">
              <a:defRPr/>
            </a:pPr>
            <a:r>
              <a:rPr lang="en-US" sz="1600" dirty="0">
                <a:solidFill>
                  <a:srgbClr val="0070C0"/>
                </a:solidFill>
                <a:ea typeface="+mj-ea"/>
                <a:cs typeface="Times New Roman" pitchFamily="18" charset="0"/>
              </a:rPr>
              <a:t>is a key for </a:t>
            </a:r>
            <a:r>
              <a:rPr lang="en-US" sz="1600" b="1" dirty="0">
                <a:solidFill>
                  <a:srgbClr val="FF0000"/>
                </a:solidFill>
                <a:ea typeface="+mj-ea"/>
                <a:cs typeface="Times New Roman" pitchFamily="18" charset="0"/>
              </a:rPr>
              <a:t>good governance </a:t>
            </a:r>
            <a:r>
              <a:rPr lang="en-US" sz="1600" dirty="0">
                <a:solidFill>
                  <a:srgbClr val="0070C0"/>
                </a:solidFill>
                <a:ea typeface="+mj-ea"/>
                <a:cs typeface="Times New Roman" pitchFamily="18" charset="0"/>
              </a:rPr>
              <a:t>and </a:t>
            </a:r>
            <a:r>
              <a:rPr lang="en-US" sz="1600" b="1" dirty="0">
                <a:solidFill>
                  <a:srgbClr val="FF0000"/>
                </a:solidFill>
                <a:ea typeface="+mj-ea"/>
                <a:cs typeface="Times New Roman" pitchFamily="18" charset="0"/>
              </a:rPr>
              <a:t>accountability</a:t>
            </a:r>
            <a:r>
              <a:rPr lang="en-US" sz="1600" dirty="0">
                <a:solidFill>
                  <a:srgbClr val="0070C0"/>
                </a:solidFill>
                <a:ea typeface="+mj-ea"/>
                <a:cs typeface="Times New Roman" pitchFamily="18" charset="0"/>
              </a:rPr>
              <a:t> in the public sector</a:t>
            </a:r>
          </a:p>
        </p:txBody>
      </p:sp>
      <p:sp>
        <p:nvSpPr>
          <p:cNvPr id="19" name="Rectangle 16"/>
          <p:cNvSpPr txBox="1">
            <a:spLocks noChangeArrowheads="1"/>
          </p:cNvSpPr>
          <p:nvPr/>
        </p:nvSpPr>
        <p:spPr bwMode="auto">
          <a:xfrm>
            <a:off x="836613" y="1702492"/>
            <a:ext cx="7391400" cy="77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Our Core Values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42954" y="2316864"/>
            <a:ext cx="7859713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  <a:ea typeface="+mj-ea"/>
                <a:cs typeface="Times New Roman" pitchFamily="18" charset="0"/>
              </a:rPr>
              <a:t>Professionalism</a:t>
            </a:r>
            <a:r>
              <a:rPr lang="en-GB" sz="1600" dirty="0">
                <a:solidFill>
                  <a:srgbClr val="0070C0"/>
                </a:solidFill>
                <a:ea typeface="+mj-ea"/>
                <a:cs typeface="Times New Roman" pitchFamily="18" charset="0"/>
              </a:rPr>
              <a:t>, </a:t>
            </a:r>
            <a:r>
              <a:rPr lang="en-GB" sz="1600" b="1" dirty="0">
                <a:solidFill>
                  <a:srgbClr val="FF0000"/>
                </a:solidFill>
                <a:ea typeface="+mj-ea"/>
                <a:cs typeface="Times New Roman" pitchFamily="18" charset="0"/>
              </a:rPr>
              <a:t>dedication</a:t>
            </a:r>
            <a:r>
              <a:rPr lang="en-GB" sz="1600" dirty="0">
                <a:solidFill>
                  <a:srgbClr val="0070C0"/>
                </a:solidFill>
                <a:ea typeface="+mj-ea"/>
                <a:cs typeface="Times New Roman" pitchFamily="18" charset="0"/>
              </a:rPr>
              <a:t> to reforms, commitment to </a:t>
            </a:r>
            <a:r>
              <a:rPr lang="en-GB" sz="1600" b="1" dirty="0">
                <a:solidFill>
                  <a:srgbClr val="FF0000"/>
                </a:solidFill>
                <a:ea typeface="+mj-ea"/>
                <a:cs typeface="Times New Roman" pitchFamily="18" charset="0"/>
              </a:rPr>
              <a:t>sharing knowledge </a:t>
            </a:r>
          </a:p>
          <a:p>
            <a:pPr algn="ctr"/>
            <a:r>
              <a:rPr lang="en-GB" sz="1600" b="1" dirty="0">
                <a:solidFill>
                  <a:srgbClr val="FF0000"/>
                </a:solidFill>
                <a:ea typeface="+mj-ea"/>
                <a:cs typeface="Times New Roman" pitchFamily="18" charset="0"/>
              </a:rPr>
              <a:t>and experience </a:t>
            </a:r>
            <a:r>
              <a:rPr lang="en-GB" sz="1600" dirty="0">
                <a:solidFill>
                  <a:srgbClr val="0070C0"/>
                </a:solidFill>
                <a:ea typeface="+mj-ea"/>
                <a:cs typeface="Times New Roman" pitchFamily="18" charset="0"/>
              </a:rPr>
              <a:t>with the community (as professional family of peers), </a:t>
            </a:r>
          </a:p>
          <a:p>
            <a:pPr algn="ctr"/>
            <a:r>
              <a:rPr lang="en-GB" sz="1600" b="1" dirty="0">
                <a:solidFill>
                  <a:srgbClr val="FF0000"/>
                </a:solidFill>
                <a:ea typeface="+mj-ea"/>
                <a:cs typeface="Times New Roman" pitchFamily="18" charset="0"/>
              </a:rPr>
              <a:t>trust</a:t>
            </a:r>
            <a:r>
              <a:rPr lang="en-GB" sz="1600" dirty="0">
                <a:solidFill>
                  <a:srgbClr val="0070C0"/>
                </a:solidFill>
                <a:ea typeface="+mj-ea"/>
                <a:cs typeface="Times New Roman" pitchFamily="18" charset="0"/>
              </a:rPr>
              <a:t>, </a:t>
            </a:r>
            <a:r>
              <a:rPr lang="en-GB" sz="1600" b="1" dirty="0">
                <a:solidFill>
                  <a:srgbClr val="FF0000"/>
                </a:solidFill>
                <a:ea typeface="+mj-ea"/>
                <a:cs typeface="Times New Roman" pitchFamily="18" charset="0"/>
              </a:rPr>
              <a:t>unity</a:t>
            </a:r>
            <a:r>
              <a:rPr lang="en-GB" sz="1600" dirty="0">
                <a:solidFill>
                  <a:srgbClr val="FF0000"/>
                </a:solidFill>
                <a:ea typeface="+mj-ea"/>
                <a:cs typeface="Times New Roman" pitchFamily="18" charset="0"/>
              </a:rPr>
              <a:t> </a:t>
            </a:r>
            <a:r>
              <a:rPr lang="en-GB" sz="1600" dirty="0">
                <a:solidFill>
                  <a:srgbClr val="0070C0"/>
                </a:solidFill>
                <a:ea typeface="+mj-ea"/>
                <a:cs typeface="Times New Roman" pitchFamily="18" charset="0"/>
              </a:rPr>
              <a:t>and </a:t>
            </a:r>
            <a:r>
              <a:rPr lang="en-GB" sz="1600" b="1" dirty="0">
                <a:solidFill>
                  <a:srgbClr val="FF0000"/>
                </a:solidFill>
                <a:ea typeface="+mj-ea"/>
                <a:cs typeface="Times New Roman" pitchFamily="18" charset="0"/>
              </a:rPr>
              <a:t>respect</a:t>
            </a:r>
            <a:r>
              <a:rPr lang="en-GB" sz="1600" dirty="0">
                <a:solidFill>
                  <a:srgbClr val="FF0000"/>
                </a:solidFill>
                <a:ea typeface="+mj-ea"/>
                <a:cs typeface="Times New Roman" pitchFamily="18" charset="0"/>
              </a:rPr>
              <a:t> </a:t>
            </a:r>
            <a:r>
              <a:rPr lang="en-GB" sz="1600" dirty="0">
                <a:solidFill>
                  <a:srgbClr val="0070C0"/>
                </a:solidFill>
                <a:ea typeface="+mj-ea"/>
                <a:cs typeface="Times New Roman" pitchFamily="18" charset="0"/>
              </a:rPr>
              <a:t>to diversity of 23 member countries  </a:t>
            </a:r>
            <a:endParaRPr lang="en-US" sz="1600" dirty="0">
              <a:solidFill>
                <a:srgbClr val="0070C0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21" name="Rectangle 16"/>
          <p:cNvSpPr txBox="1">
            <a:spLocks noChangeArrowheads="1"/>
          </p:cNvSpPr>
          <p:nvPr/>
        </p:nvSpPr>
        <p:spPr bwMode="auto">
          <a:xfrm>
            <a:off x="-609600" y="4082943"/>
            <a:ext cx="4634706" cy="77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2400" b="1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IACOP</a:t>
            </a:r>
            <a:r>
              <a:rPr lang="en-GB" sz="2400" b="1" dirty="0">
                <a:latin typeface="+mj-lt"/>
              </a:rPr>
              <a:t> </a:t>
            </a:r>
            <a:r>
              <a:rPr lang="en-GB" sz="24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Motto</a:t>
            </a:r>
            <a:endParaRPr lang="en-US" sz="24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486404" y="318478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536305"/>
              </p:ext>
            </p:extLst>
          </p:nvPr>
        </p:nvGraphicFramePr>
        <p:xfrm>
          <a:off x="4503422" y="3257550"/>
          <a:ext cx="4486275" cy="337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" name="Slide" r:id="rId3" imgW="4495785" imgH="3372459" progId="PowerPoint.Slide.12">
                  <p:embed/>
                </p:oleObj>
              </mc:Choice>
              <mc:Fallback>
                <p:oleObj name="Slide" r:id="rId3" imgW="4495785" imgH="3372459" progId="PowerPoint.Slide.12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3422" y="3257550"/>
                        <a:ext cx="4486275" cy="337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304800" y="4719943"/>
            <a:ext cx="28956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unityINdiversity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2971800" y="4471889"/>
            <a:ext cx="1219200" cy="6335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0FAC1EC9-B749-4E01-AF2B-010D2ADD3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325"/>
            <a:ext cx="2847159" cy="64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D23D1EF4-3C1F-4F1D-9503-C83D0F672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332" y="3266351"/>
            <a:ext cx="1821003" cy="43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33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0" grpId="0"/>
      <p:bldP spid="21" grpId="0"/>
      <p:bldP spid="22" grpId="0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00114"/>
            <a:ext cx="8229600" cy="1143000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rgbClr val="0070C0"/>
                </a:solidFill>
                <a:ea typeface="+mn-ea"/>
                <a:cs typeface="Times New Roman" pitchFamily="18" charset="0"/>
              </a:rPr>
              <a:t>Balanced Scorecard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074258" y="2914889"/>
            <a:ext cx="2230122" cy="177720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xtLst/>
        </p:spPr>
        <p:txBody>
          <a:bodyPr wrap="square" anchor="ctr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b="1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Customer</a:t>
            </a:r>
            <a:endParaRPr lang="en-US" sz="1200" dirty="0">
              <a:effectLst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b="1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 </a:t>
            </a:r>
            <a:endParaRPr lang="en-US" sz="1200" dirty="0">
              <a:effectLst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To serve our </a:t>
            </a:r>
            <a:endParaRPr lang="en-US" sz="1200" dirty="0">
              <a:effectLst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b="1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governments</a:t>
            </a:r>
            <a:endParaRPr lang="en-US" sz="1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139121" y="942977"/>
            <a:ext cx="2703195" cy="1935638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GB" sz="1400" b="1" kern="120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Internal Processes </a:t>
            </a:r>
            <a:endParaRPr lang="en-GB" sz="1200">
              <a:effectLst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GB" sz="1400">
                <a:effectLst/>
                <a:ea typeface="Times New Roman" panose="02020603050405020304" pitchFamily="18" charset="0"/>
              </a:rPr>
              <a:t> </a:t>
            </a:r>
            <a:endParaRPr lang="en-GB" sz="1200">
              <a:effectLst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GB" sz="1400" kern="120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To </a:t>
            </a:r>
            <a:r>
              <a:rPr lang="en-GB" sz="1400" i="1" kern="120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maintain</a:t>
            </a:r>
            <a:r>
              <a:rPr lang="en-GB" sz="1400" kern="120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 and </a:t>
            </a:r>
            <a:r>
              <a:rPr lang="en-GB" sz="1400" i="1" kern="120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develop</a:t>
            </a:r>
            <a:r>
              <a:rPr lang="en-GB" sz="1400" kern="120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 a </a:t>
            </a:r>
            <a:endParaRPr lang="en-GB" sz="1200">
              <a:effectLst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GB" sz="1400" b="1" kern="120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volunteer</a:t>
            </a:r>
            <a:r>
              <a:rPr lang="en-GB" sz="1400" kern="120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 network of internal audit professionals through ‘peer’ learning, </a:t>
            </a:r>
            <a:endParaRPr lang="en-GB" sz="1200">
              <a:effectLst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GB" sz="1400" kern="120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knowledge management </a:t>
            </a:r>
            <a:endParaRPr lang="en-GB" sz="1200">
              <a:effectLst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GB" sz="1400" kern="120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with range of activities</a:t>
            </a:r>
            <a:endParaRPr lang="en-GB" sz="1200"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5682458" y="2863375"/>
            <a:ext cx="2432054" cy="187468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txBody>
          <a:bodyPr wrap="square" anchor="ctr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Financial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/>
            <a:r>
              <a:rPr lang="hr-HR" sz="14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hu-HU" sz="1400" dirty="0">
                <a:solidFill>
                  <a:srgbClr val="FFFFFF"/>
                </a:solidFill>
                <a:latin typeface="Arial" panose="020B0604020202020204" pitchFamily="34" charset="0"/>
              </a:rPr>
              <a:t>ccomplish </a:t>
            </a:r>
            <a:r>
              <a:rPr lang="hr-HR" sz="1400" dirty="0">
                <a:solidFill>
                  <a:srgbClr val="FFFFFF"/>
                </a:solidFill>
                <a:latin typeface="Arial" panose="020B0604020202020204" pitchFamily="34" charset="0"/>
              </a:rPr>
              <a:t>don</a:t>
            </a:r>
            <a:r>
              <a:rPr lang="hu-HU" sz="1400" dirty="0">
                <a:solidFill>
                  <a:srgbClr val="FFFFFF"/>
                </a:solidFill>
                <a:latin typeface="Arial" panose="020B0604020202020204" pitchFamily="34" charset="0"/>
              </a:rPr>
              <a:t>ors’ and contributing countries’ needs</a:t>
            </a:r>
            <a:r>
              <a:rPr lang="hr-HR" sz="1400" dirty="0">
                <a:solidFill>
                  <a:srgbClr val="FFFFFF"/>
                </a:solidFill>
                <a:latin typeface="Arial" panose="020B0604020202020204" pitchFamily="34" charset="0"/>
              </a:rPr>
              <a:t> and m</a:t>
            </a:r>
            <a:r>
              <a:rPr lang="hu-HU" sz="1400" dirty="0">
                <a:solidFill>
                  <a:srgbClr val="FFFFFF"/>
                </a:solidFill>
                <a:latin typeface="Arial" panose="020B0604020202020204" pitchFamily="34" charset="0"/>
              </a:rPr>
              <a:t>ake best value </a:t>
            </a:r>
            <a:r>
              <a:rPr lang="hu-HU" sz="14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 money of PEMPAL with the help of Secretariat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3160713" y="4724409"/>
            <a:ext cx="2683828" cy="1950719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b="1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Learning and Growth </a:t>
            </a:r>
            <a:endParaRPr lang="en-US" sz="1200" dirty="0">
              <a:effectLst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ea typeface="Times New Roman" panose="02020603050405020304" pitchFamily="18" charset="0"/>
            </a:endParaRPr>
          </a:p>
          <a:p>
            <a:pPr algn="ctr" fontAlgn="base"/>
            <a:r>
              <a:rPr lang="hu-HU" sz="1300" dirty="0">
                <a:solidFill>
                  <a:srgbClr val="FFFFFF"/>
                </a:solidFill>
                <a:latin typeface="Arial" panose="020B0604020202020204" pitchFamily="34" charset="0"/>
              </a:rPr>
              <a:t>Develop the </a:t>
            </a:r>
            <a:r>
              <a:rPr lang="hr-HR" sz="1300" dirty="0">
                <a:solidFill>
                  <a:srgbClr val="FFFFFF"/>
                </a:solidFill>
                <a:latin typeface="Arial" panose="020B0604020202020204" pitchFamily="34" charset="0"/>
              </a:rPr>
              <a:t>v</a:t>
            </a:r>
            <a:r>
              <a:rPr lang="hu-HU" sz="1300" dirty="0">
                <a:solidFill>
                  <a:srgbClr val="FFFFFF"/>
                </a:solidFill>
                <a:latin typeface="Arial" panose="020B0604020202020204" pitchFamily="34" charset="0"/>
              </a:rPr>
              <a:t>olunteering</a:t>
            </a:r>
            <a:r>
              <a:rPr lang="hr-HR" sz="1300" dirty="0">
                <a:solidFill>
                  <a:srgbClr val="FFFFFF"/>
                </a:solidFill>
                <a:latin typeface="Arial" panose="020B0604020202020204" pitchFamily="34" charset="0"/>
              </a:rPr>
              <a:t>, </a:t>
            </a:r>
            <a:r>
              <a:rPr lang="hu-HU" sz="1300" dirty="0">
                <a:solidFill>
                  <a:srgbClr val="FFFFFF"/>
                </a:solidFill>
                <a:latin typeface="Arial" panose="020B0604020202020204" pitchFamily="34" charset="0"/>
              </a:rPr>
              <a:t>Executive Committee leadership, self sustainability </a:t>
            </a:r>
            <a:endParaRPr lang="en-US" sz="13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fontAlgn="base"/>
            <a:r>
              <a:rPr lang="hu-HU" sz="1300" dirty="0">
                <a:solidFill>
                  <a:srgbClr val="FFFFFF"/>
                </a:solidFill>
                <a:latin typeface="Arial" panose="020B0604020202020204" pitchFamily="34" charset="0"/>
              </a:rPr>
              <a:t>of IACOP, its Working Groups, coordination with partner organizations Steering Committee and other COPs </a:t>
            </a:r>
            <a:endParaRPr lang="en-US" sz="13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" name="Quad Arrow 8"/>
          <p:cNvSpPr/>
          <p:nvPr/>
        </p:nvSpPr>
        <p:spPr>
          <a:xfrm>
            <a:off x="3613114" y="2937511"/>
            <a:ext cx="1760610" cy="1731963"/>
          </a:xfrm>
          <a:prstGeom prst="quadArrow">
            <a:avLst>
              <a:gd name="adj1" fmla="val 8642"/>
              <a:gd name="adj2" fmla="val 14568"/>
              <a:gd name="adj3" fmla="val 203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E1209F01-832D-4A18-BEC3-134C8D17A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624"/>
            <a:ext cx="2730834" cy="64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426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ChangeArrowheads="1"/>
          </p:cNvSpPr>
          <p:nvPr/>
        </p:nvSpPr>
        <p:spPr bwMode="auto">
          <a:xfrm>
            <a:off x="3113801" y="6202890"/>
            <a:ext cx="15419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1400" b="1" dirty="0"/>
              <a:t>Ljerka</a:t>
            </a:r>
            <a:r>
              <a:rPr lang="en-US" altLang="en-US" sz="1400" b="1" dirty="0"/>
              <a:t> </a:t>
            </a:r>
            <a:r>
              <a:rPr lang="hr-HR" altLang="en-US" sz="1400" b="1" dirty="0"/>
              <a:t>Crnković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1200" i="1" dirty="0"/>
              <a:t>Croatia</a:t>
            </a: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7729979" y="1986291"/>
            <a:ext cx="13802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82625" algn="l"/>
                <a:tab pos="19653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82625" algn="l"/>
                <a:tab pos="19653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82625" algn="l"/>
                <a:tab pos="19653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Arman Vatyan</a:t>
            </a:r>
            <a:endParaRPr lang="hr-HR" altLang="en-US" sz="14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WB, Lead</a:t>
            </a:r>
            <a:endParaRPr lang="sl-SI" altLang="en-US" sz="1400"/>
          </a:p>
        </p:txBody>
      </p:sp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1678692" y="4180493"/>
            <a:ext cx="971741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en-US" sz="1400" b="1" dirty="0"/>
              <a:t> Zamira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en-US" sz="1400" b="1" dirty="0"/>
              <a:t>Omorova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/>
              <a:t>the </a:t>
            </a:r>
            <a:r>
              <a:rPr lang="hr-HR" altLang="en-US" sz="1200" i="1" dirty="0"/>
              <a:t>Kyrgyz</a:t>
            </a:r>
            <a:endParaRPr lang="en-US" altLang="en-US" sz="1200" i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/>
              <a:t>Republic</a:t>
            </a:r>
            <a:endParaRPr lang="hr-HR" altLang="en-US" sz="1200" i="1" dirty="0"/>
          </a:p>
        </p:txBody>
      </p:sp>
      <p:pic>
        <p:nvPicPr>
          <p:cNvPr id="16390" name="Picture 16" descr="ZamiraOmoro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2889250"/>
            <a:ext cx="990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13"/>
          <p:cNvSpPr>
            <a:spLocks noChangeArrowheads="1"/>
          </p:cNvSpPr>
          <p:nvPr/>
        </p:nvSpPr>
        <p:spPr bwMode="auto">
          <a:xfrm>
            <a:off x="4715367" y="6210530"/>
            <a:ext cx="16477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err="1"/>
              <a:t>Olimjon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Mirzoev</a:t>
            </a:r>
            <a:endParaRPr lang="hr-HR" altLang="en-US" sz="1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/>
              <a:t>Tajikistan</a:t>
            </a:r>
            <a:endParaRPr lang="hr-HR" altLang="en-US" sz="1200" i="1" dirty="0"/>
          </a:p>
        </p:txBody>
      </p:sp>
      <p:pic>
        <p:nvPicPr>
          <p:cNvPr id="17420" name="Picture 18" descr="Ar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7" y="260350"/>
            <a:ext cx="115093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Rectangle 9"/>
          <p:cNvSpPr>
            <a:spLocks noChangeArrowheads="1"/>
          </p:cNvSpPr>
          <p:nvPr/>
        </p:nvSpPr>
        <p:spPr bwMode="auto">
          <a:xfrm>
            <a:off x="189052" y="5175655"/>
            <a:ext cx="128913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Petru Babuci</a:t>
            </a:r>
            <a:endParaRPr lang="sl-SI" altLang="en-US" sz="1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/>
              <a:t>Moldova</a:t>
            </a:r>
            <a:endParaRPr lang="hr-HR" altLang="en-US" sz="1200" i="1" dirty="0"/>
          </a:p>
        </p:txBody>
      </p:sp>
      <p:sp>
        <p:nvSpPr>
          <p:cNvPr id="16396" name="Rectangle 2"/>
          <p:cNvSpPr txBox="1">
            <a:spLocks noChangeArrowheads="1"/>
          </p:cNvSpPr>
          <p:nvPr/>
        </p:nvSpPr>
        <p:spPr bwMode="auto">
          <a:xfrm>
            <a:off x="1234672" y="925612"/>
            <a:ext cx="662463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70C0"/>
                </a:solidFill>
                <a:latin typeface="+mj-lt"/>
              </a:rPr>
              <a:t>Strong Leadership Team-</a:t>
            </a:r>
            <a:br>
              <a:rPr lang="en-US" altLang="en-US" sz="4000" b="1" dirty="0">
                <a:solidFill>
                  <a:srgbClr val="0070C0"/>
                </a:solidFill>
                <a:latin typeface="+mj-lt"/>
              </a:rPr>
            </a:br>
            <a:r>
              <a:rPr lang="en-US" altLang="en-US" sz="4000" b="1" dirty="0">
                <a:solidFill>
                  <a:srgbClr val="0070C0"/>
                </a:solidFill>
                <a:latin typeface="+mj-lt"/>
              </a:rPr>
              <a:t>IACOP ExCom</a:t>
            </a:r>
            <a:br>
              <a:rPr lang="hr-HR" altLang="en-US" sz="4000" b="1" dirty="0">
                <a:solidFill>
                  <a:schemeClr val="tx2"/>
                </a:solidFill>
                <a:latin typeface="+mj-lt"/>
              </a:rPr>
            </a:br>
            <a:endParaRPr lang="en-US" altLang="en-US" sz="4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6398" name="Rectangle 12"/>
          <p:cNvSpPr>
            <a:spLocks noChangeArrowheads="1"/>
          </p:cNvSpPr>
          <p:nvPr/>
        </p:nvSpPr>
        <p:spPr bwMode="auto">
          <a:xfrm>
            <a:off x="58738" y="1981200"/>
            <a:ext cx="1447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905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905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90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905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905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Diana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err="1"/>
              <a:t>Grosu</a:t>
            </a:r>
            <a:r>
              <a:rPr lang="en-US" altLang="en-US" sz="1400" b="1" dirty="0"/>
              <a:t>–</a:t>
            </a:r>
            <a:r>
              <a:rPr lang="en-US" altLang="en-US" sz="1400" b="1" dirty="0" err="1"/>
              <a:t>Axenti</a:t>
            </a:r>
            <a:r>
              <a:rPr lang="en-US" altLang="en-US" sz="1400" dirty="0"/>
              <a:t> </a:t>
            </a:r>
            <a:endParaRPr lang="hr-HR" altLang="en-US" sz="1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i="1" dirty="0"/>
              <a:t>Resource team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i="1" dirty="0"/>
              <a:t>member</a:t>
            </a:r>
            <a:endParaRPr lang="en-US" altLang="en-US" sz="1400" dirty="0"/>
          </a:p>
        </p:txBody>
      </p:sp>
      <p:sp>
        <p:nvSpPr>
          <p:cNvPr id="16399" name="Rectangle 7"/>
          <p:cNvSpPr>
            <a:spLocks noChangeArrowheads="1"/>
          </p:cNvSpPr>
          <p:nvPr/>
        </p:nvSpPr>
        <p:spPr bwMode="auto">
          <a:xfrm>
            <a:off x="5229717" y="3617206"/>
            <a:ext cx="122982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82625" algn="l"/>
                <a:tab pos="19653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82625" algn="l"/>
                <a:tab pos="19653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82625" algn="l"/>
                <a:tab pos="19653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Edit Nemeth</a:t>
            </a:r>
            <a:endParaRPr lang="hr-HR" altLang="en-US" sz="1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/>
              <a:t>Vice Chair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1200" dirty="0"/>
              <a:t>Hungary</a:t>
            </a:r>
          </a:p>
        </p:txBody>
      </p:sp>
      <p:sp>
        <p:nvSpPr>
          <p:cNvPr id="16402" name="Rectangle 7"/>
          <p:cNvSpPr>
            <a:spLocks noChangeArrowheads="1"/>
          </p:cNvSpPr>
          <p:nvPr/>
        </p:nvSpPr>
        <p:spPr bwMode="auto">
          <a:xfrm>
            <a:off x="4048309" y="3335397"/>
            <a:ext cx="10805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82625" algn="l"/>
                <a:tab pos="19653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82625" algn="l"/>
                <a:tab pos="19653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82625" algn="l"/>
                <a:tab pos="19653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Edgar Mkrtchyan</a:t>
            </a:r>
            <a:r>
              <a:rPr lang="hr-HR" altLang="en-US" sz="1400" b="1" dirty="0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/>
              <a:t>Chair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/>
              <a:t>Armenia</a:t>
            </a:r>
            <a:endParaRPr lang="hr-HR" altLang="en-US" sz="1200" dirty="0"/>
          </a:p>
        </p:txBody>
      </p:sp>
      <p:pic>
        <p:nvPicPr>
          <p:cNvPr id="16405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767" y="2122495"/>
            <a:ext cx="1074737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6" name="Rectangle 9"/>
          <p:cNvSpPr>
            <a:spLocks noChangeArrowheads="1"/>
          </p:cNvSpPr>
          <p:nvPr/>
        </p:nvSpPr>
        <p:spPr bwMode="auto">
          <a:xfrm>
            <a:off x="2590800" y="3524873"/>
            <a:ext cx="141714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Amela </a:t>
            </a:r>
            <a:r>
              <a:rPr lang="en-US" altLang="en-US" sz="1400" b="1" dirty="0" err="1"/>
              <a:t>Muftić</a:t>
            </a:r>
            <a:endParaRPr lang="sl-SI" altLang="en-US" sz="1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/>
              <a:t>Vice Chair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/>
              <a:t>Bosnia and Herzegovina</a:t>
            </a:r>
            <a:endParaRPr lang="hr-HR" altLang="en-US" sz="1200" i="1" dirty="0"/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442078" y="4103499"/>
            <a:ext cx="134778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1400" b="1" dirty="0"/>
              <a:t>Stanislav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1400" b="1" dirty="0"/>
              <a:t>Bychkov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1200" i="1" dirty="0"/>
              <a:t>Russia</a:t>
            </a:r>
            <a:r>
              <a:rPr lang="en-US" altLang="en-US" sz="1200" i="1" dirty="0"/>
              <a:t>n Federation</a:t>
            </a:r>
            <a:endParaRPr lang="hr-HR" altLang="en-US" sz="12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0595" y="3662447"/>
            <a:ext cx="1160387" cy="14898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97332" y="3262996"/>
            <a:ext cx="1014015" cy="1385541"/>
          </a:xfrm>
          <a:prstGeom prst="rect">
            <a:avLst/>
          </a:prstGeom>
        </p:spPr>
      </p:pic>
      <p:sp>
        <p:nvSpPr>
          <p:cNvPr id="33" name="Rectangle 13"/>
          <p:cNvSpPr>
            <a:spLocks noChangeArrowheads="1"/>
          </p:cNvSpPr>
          <p:nvPr/>
        </p:nvSpPr>
        <p:spPr bwMode="auto">
          <a:xfrm>
            <a:off x="7654442" y="4815742"/>
            <a:ext cx="13477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Mioara Diaconescu</a:t>
            </a:r>
            <a:endParaRPr lang="hr-HR" altLang="en-US" sz="1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/>
              <a:t>Romania</a:t>
            </a:r>
            <a:endParaRPr lang="hr-HR" altLang="en-US" sz="12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87208" y="1884773"/>
            <a:ext cx="1119566" cy="14443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53662" y="2532664"/>
            <a:ext cx="1086664" cy="15436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74048" y="4419600"/>
            <a:ext cx="1300285" cy="1805636"/>
          </a:xfrm>
          <a:prstGeom prst="rect">
            <a:avLst/>
          </a:prstGeom>
        </p:spPr>
      </p:pic>
      <p:sp>
        <p:nvSpPr>
          <p:cNvPr id="31746" name="AutoShape 2" descr="https://dl-mail.ymail.com/ws/download/mailboxes/@.id==VjN-9AKTGd3eZFi-9h1chQ6TNVSxmmFom0Y8SaOc0ZXUGOe8ffwIOasybrkZcCoTeymi6F676llwJijNHGM9Rx73ng/messages/@.id==AJzkreQCv7gzWyZ-cAD96LPr0rk/content/parts/@.id==2/raw?appid=YahooMailNeo&amp;ymreqid=fe990da1-850c-11e5-01ac-1d0056010000&amp;token=zitEzqOML3j84e6ealFTT5U7-km5qEQF52lp7AcCuBZbb7stNeHJNNYoeBlz2rWga70sqSYKOMXDcfA2ZByvvSvBCt2iDQOlHxByddnQxYAGYHG5zZROOYeWZBW-NzAx"/>
          <p:cNvSpPr>
            <a:spLocks noChangeAspect="1" noChangeArrowheads="1"/>
          </p:cNvSpPr>
          <p:nvPr/>
        </p:nvSpPr>
        <p:spPr bwMode="auto">
          <a:xfrm>
            <a:off x="155576" y="-609600"/>
            <a:ext cx="1285875" cy="1276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https://dl-mail.ymail.com/ws/download/mailboxes/@.id==VjN-9AKTGd3eZFi-9h1chQ6TNVSxmmFom0Y8SaOc0ZXUGOe8ffwIOasybrkZcCoTeymi6F676llwJijNHGM9Rx73ng/messages/@.id==AJzkreQCv7gzWyZ-cAD96LPr0rk/content/parts/@.id==2/raw?appid=YahooMailNeo&amp;ymreqid=fe990da1-850c-11e5-01ac-1d0056010000&amp;token=zitEzqOML3j84e6ealFTT5U7-km5qEQF52lp7AcCuBZbb7stNeHJNNYoeBlz2rWga70sqSYKOMXDcfA2ZByvvSvBCt2iDQOlHxByddnQxYAGYHG5zZROOYeWZBW-NzAx"/>
          <p:cNvSpPr>
            <a:spLocks noChangeAspect="1" noChangeArrowheads="1"/>
          </p:cNvSpPr>
          <p:nvPr/>
        </p:nvSpPr>
        <p:spPr bwMode="auto">
          <a:xfrm>
            <a:off x="155576" y="-609600"/>
            <a:ext cx="1285875" cy="1276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9" name="Picture 5" descr="C:\Users\axentidian1\Pictures\Ljerka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24200" y="4468416"/>
            <a:ext cx="1557657" cy="1760934"/>
          </a:xfrm>
          <a:prstGeom prst="rect">
            <a:avLst/>
          </a:prstGeom>
          <a:noFill/>
        </p:spPr>
      </p:pic>
      <p:pic>
        <p:nvPicPr>
          <p:cNvPr id="28" name="Kép 1" descr="C:\Users\NEMETH_ED\AppData\Local\Microsoft\Windows\Temporary Internet Files\Content.Word\6A7159A3-34E8-4219-841F-52795BB8C6C9.jpe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971" y="2128761"/>
            <a:ext cx="1107830" cy="1528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55" name="Picture 11" descr="C:\Users\axentidian1\Desktop\PULSAR\Screenshot_1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8599" y="304800"/>
            <a:ext cx="1212851" cy="1581150"/>
          </a:xfrm>
          <a:prstGeom prst="rect">
            <a:avLst/>
          </a:prstGeom>
          <a:noFill/>
        </p:spPr>
      </p:pic>
      <p:pic>
        <p:nvPicPr>
          <p:cNvPr id="29" name="Picture 1">
            <a:extLst>
              <a:ext uri="{FF2B5EF4-FFF2-40B4-BE49-F238E27FC236}">
                <a16:creationId xmlns:a16="http://schemas.microsoft.com/office/drawing/2014/main" id="{661D2144-A8FE-40BC-B668-A879FC53D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973" y="6161987"/>
            <a:ext cx="2721257" cy="64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7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onut 30"/>
          <p:cNvSpPr/>
          <p:nvPr/>
        </p:nvSpPr>
        <p:spPr>
          <a:xfrm>
            <a:off x="3252833" y="3131967"/>
            <a:ext cx="2646294" cy="2646294"/>
          </a:xfrm>
          <a:prstGeom prst="donut">
            <a:avLst>
              <a:gd name="adj" fmla="val 19035"/>
            </a:avLst>
          </a:prstGeom>
          <a:solidFill>
            <a:schemeClr val="bg2"/>
          </a:solidFill>
          <a:ln>
            <a:noFill/>
          </a:ln>
          <a:effectLst/>
          <a:scene3d>
            <a:camera prst="perspectiveRelaxedModerately" fov="300000">
              <a:rot lat="18890634" lon="0" rev="0"/>
            </a:camera>
            <a:lightRig rig="threePt" dir="t"/>
          </a:scene3d>
          <a:sp3d extrusionH="203200"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0" name="Donut 29"/>
          <p:cNvSpPr/>
          <p:nvPr/>
        </p:nvSpPr>
        <p:spPr>
          <a:xfrm>
            <a:off x="3252833" y="2690918"/>
            <a:ext cx="2646294" cy="2646294"/>
          </a:xfrm>
          <a:prstGeom prst="donut">
            <a:avLst>
              <a:gd name="adj" fmla="val 19035"/>
            </a:avLst>
          </a:prstGeom>
          <a:solidFill>
            <a:schemeClr val="accent5"/>
          </a:solidFill>
          <a:ln>
            <a:noFill/>
          </a:ln>
          <a:effectLst/>
          <a:scene3d>
            <a:camera prst="perspectiveRelaxedModerately" fov="300000">
              <a:rot lat="18890634" lon="0" rev="0"/>
            </a:camera>
            <a:lightRig rig="threePt" dir="t"/>
          </a:scene3d>
          <a:sp3d extrusionH="203200"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9" name="Donut 28"/>
          <p:cNvSpPr/>
          <p:nvPr/>
        </p:nvSpPr>
        <p:spPr>
          <a:xfrm>
            <a:off x="3252833" y="2249869"/>
            <a:ext cx="2646294" cy="2646294"/>
          </a:xfrm>
          <a:prstGeom prst="donut">
            <a:avLst>
              <a:gd name="adj" fmla="val 19035"/>
            </a:avLst>
          </a:prstGeom>
          <a:solidFill>
            <a:schemeClr val="accent3"/>
          </a:solidFill>
          <a:ln>
            <a:noFill/>
          </a:ln>
          <a:effectLst/>
          <a:scene3d>
            <a:camera prst="perspectiveRelaxedModerately" fov="300000">
              <a:rot lat="18890634" lon="0" rev="0"/>
            </a:camera>
            <a:lightRig rig="threePt" dir="t"/>
          </a:scene3d>
          <a:sp3d extrusionH="203200"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8" name="Donut 27"/>
          <p:cNvSpPr/>
          <p:nvPr/>
        </p:nvSpPr>
        <p:spPr>
          <a:xfrm>
            <a:off x="3244874" y="1808820"/>
            <a:ext cx="2646294" cy="2646294"/>
          </a:xfrm>
          <a:prstGeom prst="donut">
            <a:avLst>
              <a:gd name="adj" fmla="val 19035"/>
            </a:avLst>
          </a:prstGeom>
          <a:solidFill>
            <a:schemeClr val="accent1"/>
          </a:solidFill>
          <a:ln>
            <a:noFill/>
          </a:ln>
          <a:effectLst/>
          <a:scene3d>
            <a:camera prst="perspectiveRelaxedModerately" fov="300000">
              <a:rot lat="18890634" lon="0" rev="0"/>
            </a:camera>
            <a:lightRig rig="threePt" dir="t"/>
          </a:scene3d>
          <a:sp3d extrusionH="203200"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1905000" y="1752600"/>
            <a:ext cx="737070" cy="73707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019800" y="1905000"/>
            <a:ext cx="737070" cy="73707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209800" y="3987330"/>
            <a:ext cx="737070" cy="73707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273330" y="3962400"/>
            <a:ext cx="737070" cy="73707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" y="1676406"/>
            <a:ext cx="184621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KNOWLEDGE PRODUCTS</a:t>
            </a:r>
          </a:p>
          <a:p>
            <a:pPr lvl="0" algn="r"/>
            <a:endParaRPr lang="en-US" sz="1500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r"/>
            <a:r>
              <a:rPr lang="en-US" sz="1500" dirty="0">
                <a:solidFill>
                  <a:schemeClr val="accent1">
                    <a:lumMod val="50000"/>
                  </a:schemeClr>
                </a:solidFill>
              </a:rPr>
              <a:t>Ready for share, download and use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781800" y="1871008"/>
            <a:ext cx="213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EVENTS</a:t>
            </a:r>
          </a:p>
          <a:p>
            <a:pPr lvl="0"/>
            <a:endParaRPr lang="en-US" sz="15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en-US" sz="1500" dirty="0">
                <a:solidFill>
                  <a:schemeClr val="accent1">
                    <a:lumMod val="50000"/>
                  </a:schemeClr>
                </a:solidFill>
              </a:rPr>
              <a:t>Available info before, during and after event</a:t>
            </a:r>
          </a:p>
          <a:p>
            <a:pPr lvl="0"/>
            <a:endParaRPr lang="en-US" sz="15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en-US" sz="1500" dirty="0">
                <a:solidFill>
                  <a:schemeClr val="accent1">
                    <a:lumMod val="50000"/>
                  </a:schemeClr>
                </a:solidFill>
              </a:rPr>
              <a:t>Each and every doc or material produced and further improved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09604" y="4083040"/>
            <a:ext cx="154141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LEADERSHIP and WORKING GROUPS</a:t>
            </a:r>
          </a:p>
          <a:p>
            <a:pPr lvl="0" algn="r"/>
            <a:endParaRPr lang="en-US" sz="1500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r"/>
            <a:r>
              <a:rPr lang="en-US" sz="1500" dirty="0">
                <a:solidFill>
                  <a:schemeClr val="accent1">
                    <a:lumMod val="50000"/>
                  </a:schemeClr>
                </a:solidFill>
              </a:rPr>
              <a:t>Plans</a:t>
            </a:r>
          </a:p>
          <a:p>
            <a:pPr lvl="0" algn="r"/>
            <a:r>
              <a:rPr lang="en-US" sz="1500" dirty="0">
                <a:solidFill>
                  <a:schemeClr val="accent1">
                    <a:lumMod val="50000"/>
                  </a:schemeClr>
                </a:solidFill>
              </a:rPr>
              <a:t>Strategies</a:t>
            </a:r>
          </a:p>
          <a:p>
            <a:pPr lvl="0" algn="r"/>
            <a:r>
              <a:rPr lang="en-US" sz="1500" dirty="0">
                <a:solidFill>
                  <a:schemeClr val="accent1">
                    <a:lumMod val="50000"/>
                  </a:schemeClr>
                </a:solidFill>
              </a:rPr>
              <a:t>Composition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010400" y="4313876"/>
            <a:ext cx="198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COUNTRIES and MEMBERS</a:t>
            </a:r>
          </a:p>
          <a:p>
            <a:endParaRPr lang="en-US" sz="15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500" dirty="0">
                <a:solidFill>
                  <a:schemeClr val="accent1">
                    <a:lumMod val="50000"/>
                  </a:schemeClr>
                </a:solidFill>
              </a:rPr>
              <a:t>State of affairs</a:t>
            </a:r>
          </a:p>
          <a:p>
            <a:r>
              <a:rPr lang="en-US" sz="1500" dirty="0">
                <a:solidFill>
                  <a:schemeClr val="accent1">
                    <a:lumMod val="50000"/>
                  </a:schemeClr>
                </a:solidFill>
              </a:rPr>
              <a:t>Legal framework</a:t>
            </a:r>
          </a:p>
          <a:p>
            <a:r>
              <a:rPr lang="en-US" sz="1500" dirty="0">
                <a:solidFill>
                  <a:schemeClr val="accent1">
                    <a:lumMod val="50000"/>
                  </a:schemeClr>
                </a:solidFill>
              </a:rPr>
              <a:t>Contact details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3" name="Freeform 26"/>
          <p:cNvSpPr>
            <a:spLocks noEditPoints="1"/>
          </p:cNvSpPr>
          <p:nvPr/>
        </p:nvSpPr>
        <p:spPr bwMode="auto">
          <a:xfrm>
            <a:off x="6172204" y="2057400"/>
            <a:ext cx="377825" cy="369890"/>
          </a:xfrm>
          <a:custGeom>
            <a:avLst/>
            <a:gdLst>
              <a:gd name="T0" fmla="*/ 397 w 521"/>
              <a:gd name="T1" fmla="*/ 294 h 510"/>
              <a:gd name="T2" fmla="*/ 386 w 521"/>
              <a:gd name="T3" fmla="*/ 283 h 510"/>
              <a:gd name="T4" fmla="*/ 371 w 521"/>
              <a:gd name="T5" fmla="*/ 297 h 510"/>
              <a:gd name="T6" fmla="*/ 343 w 521"/>
              <a:gd name="T7" fmla="*/ 326 h 510"/>
              <a:gd name="T8" fmla="*/ 415 w 521"/>
              <a:gd name="T9" fmla="*/ 161 h 510"/>
              <a:gd name="T10" fmla="*/ 492 w 521"/>
              <a:gd name="T11" fmla="*/ 140 h 510"/>
              <a:gd name="T12" fmla="*/ 507 w 521"/>
              <a:gd name="T13" fmla="*/ 52 h 510"/>
              <a:gd name="T14" fmla="*/ 466 w 521"/>
              <a:gd name="T15" fmla="*/ 88 h 510"/>
              <a:gd name="T16" fmla="*/ 428 w 521"/>
              <a:gd name="T17" fmla="*/ 50 h 510"/>
              <a:gd name="T18" fmla="*/ 463 w 521"/>
              <a:gd name="T19" fmla="*/ 9 h 510"/>
              <a:gd name="T20" fmla="*/ 434 w 521"/>
              <a:gd name="T21" fmla="*/ 0 h 510"/>
              <a:gd name="T22" fmla="*/ 355 w 521"/>
              <a:gd name="T23" fmla="*/ 101 h 510"/>
              <a:gd name="T24" fmla="*/ 124 w 521"/>
              <a:gd name="T25" fmla="*/ 107 h 510"/>
              <a:gd name="T26" fmla="*/ 134 w 521"/>
              <a:gd name="T27" fmla="*/ 85 h 510"/>
              <a:gd name="T28" fmla="*/ 46 w 521"/>
              <a:gd name="T29" fmla="*/ 8 h 510"/>
              <a:gd name="T30" fmla="*/ 12 w 521"/>
              <a:gd name="T31" fmla="*/ 45 h 510"/>
              <a:gd name="T32" fmla="*/ 91 w 521"/>
              <a:gd name="T33" fmla="*/ 128 h 510"/>
              <a:gd name="T34" fmla="*/ 102 w 521"/>
              <a:gd name="T35" fmla="*/ 128 h 510"/>
              <a:gd name="T36" fmla="*/ 225 w 521"/>
              <a:gd name="T37" fmla="*/ 230 h 510"/>
              <a:gd name="T38" fmla="*/ 88 w 521"/>
              <a:gd name="T39" fmla="*/ 346 h 510"/>
              <a:gd name="T40" fmla="*/ 9 w 521"/>
              <a:gd name="T41" fmla="*/ 452 h 510"/>
              <a:gd name="T42" fmla="*/ 23 w 521"/>
              <a:gd name="T43" fmla="*/ 455 h 510"/>
              <a:gd name="T44" fmla="*/ 86 w 521"/>
              <a:gd name="T45" fmla="*/ 430 h 510"/>
              <a:gd name="T46" fmla="*/ 60 w 521"/>
              <a:gd name="T47" fmla="*/ 493 h 510"/>
              <a:gd name="T48" fmla="*/ 64 w 521"/>
              <a:gd name="T49" fmla="*/ 506 h 510"/>
              <a:gd name="T50" fmla="*/ 145 w 521"/>
              <a:gd name="T51" fmla="*/ 486 h 510"/>
              <a:gd name="T52" fmla="*/ 285 w 521"/>
              <a:gd name="T53" fmla="*/ 291 h 510"/>
              <a:gd name="T54" fmla="*/ 288 w 521"/>
              <a:gd name="T55" fmla="*/ 380 h 510"/>
              <a:gd name="T56" fmla="*/ 294 w 521"/>
              <a:gd name="T57" fmla="*/ 394 h 510"/>
              <a:gd name="T58" fmla="*/ 309 w 521"/>
              <a:gd name="T59" fmla="*/ 382 h 510"/>
              <a:gd name="T60" fmla="*/ 452 w 521"/>
              <a:gd name="T61" fmla="*/ 502 h 510"/>
              <a:gd name="T62" fmla="*/ 508 w 521"/>
              <a:gd name="T63" fmla="*/ 447 h 510"/>
              <a:gd name="T64" fmla="*/ 388 w 521"/>
              <a:gd name="T65" fmla="*/ 303 h 510"/>
              <a:gd name="T66" fmla="*/ 31 w 521"/>
              <a:gd name="T67" fmla="*/ 45 h 510"/>
              <a:gd name="T68" fmla="*/ 117 w 521"/>
              <a:gd name="T69" fmla="*/ 91 h 510"/>
              <a:gd name="T70" fmla="*/ 151 w 521"/>
              <a:gd name="T71" fmla="*/ 409 h 510"/>
              <a:gd name="T72" fmla="*/ 88 w 521"/>
              <a:gd name="T73" fmla="*/ 494 h 510"/>
              <a:gd name="T74" fmla="*/ 108 w 521"/>
              <a:gd name="T75" fmla="*/ 468 h 510"/>
              <a:gd name="T76" fmla="*/ 100 w 521"/>
              <a:gd name="T77" fmla="*/ 421 h 510"/>
              <a:gd name="T78" fmla="*/ 55 w 521"/>
              <a:gd name="T79" fmla="*/ 406 h 510"/>
              <a:gd name="T80" fmla="*/ 22 w 521"/>
              <a:gd name="T81" fmla="*/ 433 h 510"/>
              <a:gd name="T82" fmla="*/ 88 w 521"/>
              <a:gd name="T83" fmla="*/ 362 h 510"/>
              <a:gd name="T84" fmla="*/ 115 w 521"/>
              <a:gd name="T85" fmla="*/ 363 h 510"/>
              <a:gd name="T86" fmla="*/ 371 w 521"/>
              <a:gd name="T87" fmla="*/ 101 h 510"/>
              <a:gd name="T88" fmla="*/ 434 w 521"/>
              <a:gd name="T89" fmla="*/ 16 h 510"/>
              <a:gd name="T90" fmla="*/ 414 w 521"/>
              <a:gd name="T91" fmla="*/ 42 h 510"/>
              <a:gd name="T92" fmla="*/ 421 w 521"/>
              <a:gd name="T93" fmla="*/ 88 h 510"/>
              <a:gd name="T94" fmla="*/ 467 w 521"/>
              <a:gd name="T95" fmla="*/ 104 h 510"/>
              <a:gd name="T96" fmla="*/ 500 w 521"/>
              <a:gd name="T97" fmla="*/ 76 h 510"/>
              <a:gd name="T98" fmla="*/ 434 w 521"/>
              <a:gd name="T99" fmla="*/ 147 h 510"/>
              <a:gd name="T100" fmla="*/ 407 w 521"/>
              <a:gd name="T101" fmla="*/ 147 h 510"/>
              <a:gd name="T102" fmla="*/ 151 w 521"/>
              <a:gd name="T103" fmla="*/ 409 h 510"/>
              <a:gd name="T104" fmla="*/ 424 w 521"/>
              <a:gd name="T105" fmla="*/ 475 h 510"/>
              <a:gd name="T106" fmla="*/ 377 w 521"/>
              <a:gd name="T107" fmla="*/ 314 h 510"/>
              <a:gd name="T108" fmla="*/ 492 w 521"/>
              <a:gd name="T109" fmla="*/ 44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21" h="510">
                <a:moveTo>
                  <a:pt x="388" y="303"/>
                </a:moveTo>
                <a:cubicBezTo>
                  <a:pt x="397" y="294"/>
                  <a:pt x="397" y="294"/>
                  <a:pt x="397" y="294"/>
                </a:cubicBezTo>
                <a:cubicBezTo>
                  <a:pt x="400" y="291"/>
                  <a:pt x="400" y="286"/>
                  <a:pt x="397" y="283"/>
                </a:cubicBezTo>
                <a:cubicBezTo>
                  <a:pt x="394" y="279"/>
                  <a:pt x="389" y="279"/>
                  <a:pt x="386" y="283"/>
                </a:cubicBezTo>
                <a:cubicBezTo>
                  <a:pt x="371" y="297"/>
                  <a:pt x="371" y="297"/>
                  <a:pt x="371" y="297"/>
                </a:cubicBezTo>
                <a:cubicBezTo>
                  <a:pt x="371" y="297"/>
                  <a:pt x="371" y="297"/>
                  <a:pt x="371" y="297"/>
                </a:cubicBezTo>
                <a:cubicBezTo>
                  <a:pt x="371" y="297"/>
                  <a:pt x="371" y="297"/>
                  <a:pt x="371" y="297"/>
                </a:cubicBezTo>
                <a:cubicBezTo>
                  <a:pt x="343" y="326"/>
                  <a:pt x="343" y="326"/>
                  <a:pt x="343" y="326"/>
                </a:cubicBezTo>
                <a:cubicBezTo>
                  <a:pt x="297" y="280"/>
                  <a:pt x="297" y="280"/>
                  <a:pt x="297" y="280"/>
                </a:cubicBezTo>
                <a:cubicBezTo>
                  <a:pt x="415" y="161"/>
                  <a:pt x="415" y="161"/>
                  <a:pt x="415" y="161"/>
                </a:cubicBezTo>
                <a:cubicBezTo>
                  <a:pt x="421" y="163"/>
                  <a:pt x="428" y="163"/>
                  <a:pt x="434" y="163"/>
                </a:cubicBezTo>
                <a:cubicBezTo>
                  <a:pt x="456" y="163"/>
                  <a:pt x="476" y="155"/>
                  <a:pt x="492" y="140"/>
                </a:cubicBezTo>
                <a:cubicBezTo>
                  <a:pt x="513" y="118"/>
                  <a:pt x="521" y="87"/>
                  <a:pt x="512" y="58"/>
                </a:cubicBezTo>
                <a:cubicBezTo>
                  <a:pt x="512" y="55"/>
                  <a:pt x="509" y="53"/>
                  <a:pt x="507" y="52"/>
                </a:cubicBezTo>
                <a:cubicBezTo>
                  <a:pt x="504" y="52"/>
                  <a:pt x="501" y="53"/>
                  <a:pt x="499" y="55"/>
                </a:cubicBezTo>
                <a:cubicBezTo>
                  <a:pt x="466" y="88"/>
                  <a:pt x="466" y="88"/>
                  <a:pt x="466" y="88"/>
                </a:cubicBezTo>
                <a:cubicBezTo>
                  <a:pt x="436" y="80"/>
                  <a:pt x="436" y="80"/>
                  <a:pt x="436" y="80"/>
                </a:cubicBezTo>
                <a:cubicBezTo>
                  <a:pt x="428" y="50"/>
                  <a:pt x="428" y="50"/>
                  <a:pt x="428" y="50"/>
                </a:cubicBezTo>
                <a:cubicBezTo>
                  <a:pt x="461" y="17"/>
                  <a:pt x="461" y="17"/>
                  <a:pt x="461" y="17"/>
                </a:cubicBezTo>
                <a:cubicBezTo>
                  <a:pt x="463" y="15"/>
                  <a:pt x="464" y="12"/>
                  <a:pt x="463" y="9"/>
                </a:cubicBezTo>
                <a:cubicBezTo>
                  <a:pt x="463" y="6"/>
                  <a:pt x="461" y="4"/>
                  <a:pt x="458" y="3"/>
                </a:cubicBezTo>
                <a:cubicBezTo>
                  <a:pt x="450" y="1"/>
                  <a:pt x="442" y="0"/>
                  <a:pt x="434" y="0"/>
                </a:cubicBezTo>
                <a:cubicBezTo>
                  <a:pt x="412" y="0"/>
                  <a:pt x="392" y="8"/>
                  <a:pt x="376" y="24"/>
                </a:cubicBezTo>
                <a:cubicBezTo>
                  <a:pt x="356" y="44"/>
                  <a:pt x="348" y="73"/>
                  <a:pt x="355" y="101"/>
                </a:cubicBezTo>
                <a:cubicBezTo>
                  <a:pt x="236" y="219"/>
                  <a:pt x="236" y="219"/>
                  <a:pt x="236" y="219"/>
                </a:cubicBezTo>
                <a:cubicBezTo>
                  <a:pt x="124" y="107"/>
                  <a:pt x="124" y="107"/>
                  <a:pt x="124" y="107"/>
                </a:cubicBezTo>
                <a:cubicBezTo>
                  <a:pt x="134" y="97"/>
                  <a:pt x="134" y="97"/>
                  <a:pt x="134" y="97"/>
                </a:cubicBezTo>
                <a:cubicBezTo>
                  <a:pt x="137" y="93"/>
                  <a:pt x="137" y="88"/>
                  <a:pt x="134" y="85"/>
                </a:cubicBezTo>
                <a:cubicBezTo>
                  <a:pt x="57" y="8"/>
                  <a:pt x="57" y="8"/>
                  <a:pt x="57" y="8"/>
                </a:cubicBezTo>
                <a:cubicBezTo>
                  <a:pt x="54" y="5"/>
                  <a:pt x="49" y="5"/>
                  <a:pt x="46" y="8"/>
                </a:cubicBezTo>
                <a:cubicBezTo>
                  <a:pt x="14" y="40"/>
                  <a:pt x="14" y="40"/>
                  <a:pt x="14" y="40"/>
                </a:cubicBezTo>
                <a:cubicBezTo>
                  <a:pt x="12" y="41"/>
                  <a:pt x="12" y="43"/>
                  <a:pt x="12" y="45"/>
                </a:cubicBezTo>
                <a:cubicBezTo>
                  <a:pt x="12" y="47"/>
                  <a:pt x="12" y="50"/>
                  <a:pt x="14" y="51"/>
                </a:cubicBezTo>
                <a:cubicBezTo>
                  <a:pt x="91" y="128"/>
                  <a:pt x="91" y="128"/>
                  <a:pt x="91" y="128"/>
                </a:cubicBezTo>
                <a:cubicBezTo>
                  <a:pt x="93" y="130"/>
                  <a:pt x="95" y="131"/>
                  <a:pt x="97" y="131"/>
                </a:cubicBezTo>
                <a:cubicBezTo>
                  <a:pt x="99" y="131"/>
                  <a:pt x="101" y="130"/>
                  <a:pt x="102" y="128"/>
                </a:cubicBezTo>
                <a:cubicBezTo>
                  <a:pt x="113" y="118"/>
                  <a:pt x="113" y="118"/>
                  <a:pt x="113" y="118"/>
                </a:cubicBezTo>
                <a:cubicBezTo>
                  <a:pt x="225" y="230"/>
                  <a:pt x="225" y="230"/>
                  <a:pt x="225" y="230"/>
                </a:cubicBezTo>
                <a:cubicBezTo>
                  <a:pt x="107" y="349"/>
                  <a:pt x="107" y="349"/>
                  <a:pt x="107" y="349"/>
                </a:cubicBezTo>
                <a:cubicBezTo>
                  <a:pt x="100" y="347"/>
                  <a:pt x="94" y="346"/>
                  <a:pt x="88" y="346"/>
                </a:cubicBezTo>
                <a:cubicBezTo>
                  <a:pt x="66" y="346"/>
                  <a:pt x="45" y="355"/>
                  <a:pt x="30" y="370"/>
                </a:cubicBezTo>
                <a:cubicBezTo>
                  <a:pt x="8" y="392"/>
                  <a:pt x="0" y="423"/>
                  <a:pt x="9" y="452"/>
                </a:cubicBezTo>
                <a:cubicBezTo>
                  <a:pt x="10" y="455"/>
                  <a:pt x="12" y="457"/>
                  <a:pt x="15" y="457"/>
                </a:cubicBezTo>
                <a:cubicBezTo>
                  <a:pt x="18" y="458"/>
                  <a:pt x="21" y="457"/>
                  <a:pt x="23" y="455"/>
                </a:cubicBezTo>
                <a:cubicBezTo>
                  <a:pt x="56" y="422"/>
                  <a:pt x="56" y="422"/>
                  <a:pt x="56" y="422"/>
                </a:cubicBezTo>
                <a:cubicBezTo>
                  <a:pt x="86" y="430"/>
                  <a:pt x="86" y="430"/>
                  <a:pt x="86" y="430"/>
                </a:cubicBezTo>
                <a:cubicBezTo>
                  <a:pt x="93" y="460"/>
                  <a:pt x="93" y="460"/>
                  <a:pt x="93" y="460"/>
                </a:cubicBezTo>
                <a:cubicBezTo>
                  <a:pt x="60" y="493"/>
                  <a:pt x="60" y="493"/>
                  <a:pt x="60" y="493"/>
                </a:cubicBezTo>
                <a:cubicBezTo>
                  <a:pt x="58" y="495"/>
                  <a:pt x="58" y="498"/>
                  <a:pt x="58" y="501"/>
                </a:cubicBezTo>
                <a:cubicBezTo>
                  <a:pt x="59" y="503"/>
                  <a:pt x="61" y="506"/>
                  <a:pt x="64" y="506"/>
                </a:cubicBezTo>
                <a:cubicBezTo>
                  <a:pt x="71" y="509"/>
                  <a:pt x="79" y="510"/>
                  <a:pt x="88" y="510"/>
                </a:cubicBezTo>
                <a:cubicBezTo>
                  <a:pt x="109" y="510"/>
                  <a:pt x="130" y="502"/>
                  <a:pt x="145" y="486"/>
                </a:cubicBezTo>
                <a:cubicBezTo>
                  <a:pt x="166" y="466"/>
                  <a:pt x="174" y="437"/>
                  <a:pt x="167" y="409"/>
                </a:cubicBezTo>
                <a:cubicBezTo>
                  <a:pt x="285" y="291"/>
                  <a:pt x="285" y="291"/>
                  <a:pt x="285" y="291"/>
                </a:cubicBezTo>
                <a:cubicBezTo>
                  <a:pt x="331" y="337"/>
                  <a:pt x="331" y="337"/>
                  <a:pt x="331" y="337"/>
                </a:cubicBezTo>
                <a:cubicBezTo>
                  <a:pt x="288" y="380"/>
                  <a:pt x="288" y="380"/>
                  <a:pt x="288" y="380"/>
                </a:cubicBezTo>
                <a:cubicBezTo>
                  <a:pt x="285" y="383"/>
                  <a:pt x="285" y="388"/>
                  <a:pt x="288" y="391"/>
                </a:cubicBezTo>
                <a:cubicBezTo>
                  <a:pt x="290" y="393"/>
                  <a:pt x="292" y="394"/>
                  <a:pt x="294" y="394"/>
                </a:cubicBezTo>
                <a:cubicBezTo>
                  <a:pt x="296" y="394"/>
                  <a:pt x="298" y="393"/>
                  <a:pt x="300" y="391"/>
                </a:cubicBezTo>
                <a:cubicBezTo>
                  <a:pt x="309" y="382"/>
                  <a:pt x="309" y="382"/>
                  <a:pt x="309" y="382"/>
                </a:cubicBezTo>
                <a:cubicBezTo>
                  <a:pt x="413" y="486"/>
                  <a:pt x="413" y="486"/>
                  <a:pt x="413" y="486"/>
                </a:cubicBezTo>
                <a:cubicBezTo>
                  <a:pt x="424" y="497"/>
                  <a:pt x="438" y="502"/>
                  <a:pt x="452" y="502"/>
                </a:cubicBezTo>
                <a:cubicBezTo>
                  <a:pt x="467" y="502"/>
                  <a:pt x="481" y="497"/>
                  <a:pt x="492" y="486"/>
                </a:cubicBezTo>
                <a:cubicBezTo>
                  <a:pt x="502" y="475"/>
                  <a:pt x="508" y="461"/>
                  <a:pt x="508" y="447"/>
                </a:cubicBezTo>
                <a:cubicBezTo>
                  <a:pt x="508" y="432"/>
                  <a:pt x="502" y="418"/>
                  <a:pt x="492" y="407"/>
                </a:cubicBezTo>
                <a:lnTo>
                  <a:pt x="388" y="303"/>
                </a:lnTo>
                <a:close/>
                <a:moveTo>
                  <a:pt x="97" y="111"/>
                </a:moveTo>
                <a:cubicBezTo>
                  <a:pt x="31" y="45"/>
                  <a:pt x="31" y="45"/>
                  <a:pt x="31" y="45"/>
                </a:cubicBezTo>
                <a:cubicBezTo>
                  <a:pt x="51" y="25"/>
                  <a:pt x="51" y="25"/>
                  <a:pt x="51" y="25"/>
                </a:cubicBezTo>
                <a:cubicBezTo>
                  <a:pt x="117" y="91"/>
                  <a:pt x="117" y="91"/>
                  <a:pt x="117" y="91"/>
                </a:cubicBezTo>
                <a:lnTo>
                  <a:pt x="97" y="111"/>
                </a:lnTo>
                <a:close/>
                <a:moveTo>
                  <a:pt x="151" y="409"/>
                </a:moveTo>
                <a:cubicBezTo>
                  <a:pt x="158" y="432"/>
                  <a:pt x="151" y="458"/>
                  <a:pt x="134" y="475"/>
                </a:cubicBezTo>
                <a:cubicBezTo>
                  <a:pt x="122" y="487"/>
                  <a:pt x="105" y="494"/>
                  <a:pt x="88" y="494"/>
                </a:cubicBezTo>
                <a:cubicBezTo>
                  <a:pt x="86" y="494"/>
                  <a:pt x="84" y="494"/>
                  <a:pt x="82" y="494"/>
                </a:cubicBezTo>
                <a:cubicBezTo>
                  <a:pt x="108" y="468"/>
                  <a:pt x="108" y="468"/>
                  <a:pt x="108" y="468"/>
                </a:cubicBezTo>
                <a:cubicBezTo>
                  <a:pt x="110" y="466"/>
                  <a:pt x="111" y="463"/>
                  <a:pt x="110" y="461"/>
                </a:cubicBezTo>
                <a:cubicBezTo>
                  <a:pt x="100" y="421"/>
                  <a:pt x="100" y="421"/>
                  <a:pt x="100" y="421"/>
                </a:cubicBezTo>
                <a:cubicBezTo>
                  <a:pt x="99" y="419"/>
                  <a:pt x="97" y="416"/>
                  <a:pt x="94" y="416"/>
                </a:cubicBezTo>
                <a:cubicBezTo>
                  <a:pt x="55" y="406"/>
                  <a:pt x="55" y="406"/>
                  <a:pt x="55" y="406"/>
                </a:cubicBezTo>
                <a:cubicBezTo>
                  <a:pt x="52" y="405"/>
                  <a:pt x="49" y="406"/>
                  <a:pt x="47" y="408"/>
                </a:cubicBezTo>
                <a:cubicBezTo>
                  <a:pt x="22" y="433"/>
                  <a:pt x="22" y="433"/>
                  <a:pt x="22" y="433"/>
                </a:cubicBezTo>
                <a:cubicBezTo>
                  <a:pt x="20" y="414"/>
                  <a:pt x="27" y="395"/>
                  <a:pt x="41" y="382"/>
                </a:cubicBezTo>
                <a:cubicBezTo>
                  <a:pt x="53" y="369"/>
                  <a:pt x="70" y="362"/>
                  <a:pt x="88" y="362"/>
                </a:cubicBezTo>
                <a:cubicBezTo>
                  <a:pt x="94" y="362"/>
                  <a:pt x="101" y="363"/>
                  <a:pt x="107" y="365"/>
                </a:cubicBezTo>
                <a:cubicBezTo>
                  <a:pt x="110" y="366"/>
                  <a:pt x="113" y="365"/>
                  <a:pt x="115" y="363"/>
                </a:cubicBezTo>
                <a:cubicBezTo>
                  <a:pt x="369" y="109"/>
                  <a:pt x="369" y="109"/>
                  <a:pt x="369" y="109"/>
                </a:cubicBezTo>
                <a:cubicBezTo>
                  <a:pt x="371" y="107"/>
                  <a:pt x="372" y="104"/>
                  <a:pt x="371" y="101"/>
                </a:cubicBezTo>
                <a:cubicBezTo>
                  <a:pt x="364" y="78"/>
                  <a:pt x="370" y="52"/>
                  <a:pt x="388" y="35"/>
                </a:cubicBezTo>
                <a:cubicBezTo>
                  <a:pt x="400" y="23"/>
                  <a:pt x="416" y="16"/>
                  <a:pt x="434" y="16"/>
                </a:cubicBezTo>
                <a:cubicBezTo>
                  <a:pt x="436" y="16"/>
                  <a:pt x="438" y="16"/>
                  <a:pt x="439" y="16"/>
                </a:cubicBezTo>
                <a:cubicBezTo>
                  <a:pt x="414" y="42"/>
                  <a:pt x="414" y="42"/>
                  <a:pt x="414" y="42"/>
                </a:cubicBezTo>
                <a:cubicBezTo>
                  <a:pt x="412" y="44"/>
                  <a:pt x="411" y="47"/>
                  <a:pt x="412" y="49"/>
                </a:cubicBezTo>
                <a:cubicBezTo>
                  <a:pt x="421" y="88"/>
                  <a:pt x="421" y="88"/>
                  <a:pt x="421" y="88"/>
                </a:cubicBezTo>
                <a:cubicBezTo>
                  <a:pt x="422" y="91"/>
                  <a:pt x="424" y="94"/>
                  <a:pt x="427" y="94"/>
                </a:cubicBezTo>
                <a:cubicBezTo>
                  <a:pt x="467" y="104"/>
                  <a:pt x="467" y="104"/>
                  <a:pt x="467" y="104"/>
                </a:cubicBezTo>
                <a:cubicBezTo>
                  <a:pt x="469" y="105"/>
                  <a:pt x="472" y="104"/>
                  <a:pt x="474" y="102"/>
                </a:cubicBezTo>
                <a:cubicBezTo>
                  <a:pt x="500" y="76"/>
                  <a:pt x="500" y="76"/>
                  <a:pt x="500" y="76"/>
                </a:cubicBezTo>
                <a:cubicBezTo>
                  <a:pt x="501" y="95"/>
                  <a:pt x="494" y="114"/>
                  <a:pt x="481" y="128"/>
                </a:cubicBezTo>
                <a:cubicBezTo>
                  <a:pt x="468" y="141"/>
                  <a:pt x="452" y="147"/>
                  <a:pt x="434" y="147"/>
                </a:cubicBezTo>
                <a:cubicBezTo>
                  <a:pt x="428" y="147"/>
                  <a:pt x="421" y="147"/>
                  <a:pt x="415" y="145"/>
                </a:cubicBezTo>
                <a:cubicBezTo>
                  <a:pt x="412" y="144"/>
                  <a:pt x="409" y="145"/>
                  <a:pt x="407" y="147"/>
                </a:cubicBezTo>
                <a:cubicBezTo>
                  <a:pt x="153" y="401"/>
                  <a:pt x="153" y="401"/>
                  <a:pt x="153" y="401"/>
                </a:cubicBezTo>
                <a:cubicBezTo>
                  <a:pt x="150" y="403"/>
                  <a:pt x="150" y="406"/>
                  <a:pt x="151" y="409"/>
                </a:cubicBezTo>
                <a:close/>
                <a:moveTo>
                  <a:pt x="481" y="475"/>
                </a:moveTo>
                <a:cubicBezTo>
                  <a:pt x="465" y="490"/>
                  <a:pt x="440" y="490"/>
                  <a:pt x="424" y="475"/>
                </a:cubicBezTo>
                <a:cubicBezTo>
                  <a:pt x="320" y="371"/>
                  <a:pt x="320" y="371"/>
                  <a:pt x="320" y="371"/>
                </a:cubicBezTo>
                <a:cubicBezTo>
                  <a:pt x="377" y="314"/>
                  <a:pt x="377" y="314"/>
                  <a:pt x="377" y="314"/>
                </a:cubicBezTo>
                <a:cubicBezTo>
                  <a:pt x="481" y="418"/>
                  <a:pt x="481" y="418"/>
                  <a:pt x="481" y="418"/>
                </a:cubicBezTo>
                <a:cubicBezTo>
                  <a:pt x="488" y="426"/>
                  <a:pt x="492" y="436"/>
                  <a:pt x="492" y="447"/>
                </a:cubicBezTo>
                <a:cubicBezTo>
                  <a:pt x="492" y="457"/>
                  <a:pt x="488" y="467"/>
                  <a:pt x="481" y="475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0" name="Straight Connector 49"/>
          <p:cNvCxnSpPr>
            <a:stCxn id="33" idx="6"/>
            <a:endCxn id="28" idx="2"/>
          </p:cNvCxnSpPr>
          <p:nvPr/>
        </p:nvCxnSpPr>
        <p:spPr>
          <a:xfrm>
            <a:off x="2642071" y="2121135"/>
            <a:ext cx="602804" cy="1010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93"/>
          <p:cNvSpPr>
            <a:spLocks noEditPoints="1"/>
          </p:cNvSpPr>
          <p:nvPr/>
        </p:nvSpPr>
        <p:spPr bwMode="auto">
          <a:xfrm>
            <a:off x="2102655" y="1871008"/>
            <a:ext cx="344149" cy="446677"/>
          </a:xfrm>
          <a:custGeom>
            <a:avLst/>
            <a:gdLst>
              <a:gd name="T0" fmla="*/ 486 w 486"/>
              <a:gd name="T1" fmla="*/ 163 h 630"/>
              <a:gd name="T2" fmla="*/ 485 w 486"/>
              <a:gd name="T3" fmla="*/ 161 h 630"/>
              <a:gd name="T4" fmla="*/ 484 w 486"/>
              <a:gd name="T5" fmla="*/ 160 h 630"/>
              <a:gd name="T6" fmla="*/ 326 w 486"/>
              <a:gd name="T7" fmla="*/ 2 h 630"/>
              <a:gd name="T8" fmla="*/ 325 w 486"/>
              <a:gd name="T9" fmla="*/ 1 h 630"/>
              <a:gd name="T10" fmla="*/ 323 w 486"/>
              <a:gd name="T11" fmla="*/ 1 h 630"/>
              <a:gd name="T12" fmla="*/ 122 w 486"/>
              <a:gd name="T13" fmla="*/ 0 h 630"/>
              <a:gd name="T14" fmla="*/ 115 w 486"/>
              <a:gd name="T15" fmla="*/ 137 h 630"/>
              <a:gd name="T16" fmla="*/ 0 w 486"/>
              <a:gd name="T17" fmla="*/ 144 h 630"/>
              <a:gd name="T18" fmla="*/ 7 w 486"/>
              <a:gd name="T19" fmla="*/ 630 h 630"/>
              <a:gd name="T20" fmla="*/ 372 w 486"/>
              <a:gd name="T21" fmla="*/ 623 h 630"/>
              <a:gd name="T22" fmla="*/ 479 w 486"/>
              <a:gd name="T23" fmla="*/ 493 h 630"/>
              <a:gd name="T24" fmla="*/ 486 w 486"/>
              <a:gd name="T25" fmla="*/ 165 h 630"/>
              <a:gd name="T26" fmla="*/ 329 w 486"/>
              <a:gd name="T27" fmla="*/ 24 h 630"/>
              <a:gd name="T28" fmla="*/ 329 w 486"/>
              <a:gd name="T29" fmla="*/ 158 h 630"/>
              <a:gd name="T30" fmla="*/ 358 w 486"/>
              <a:gd name="T31" fmla="*/ 616 h 630"/>
              <a:gd name="T32" fmla="*/ 14 w 486"/>
              <a:gd name="T33" fmla="*/ 151 h 630"/>
              <a:gd name="T34" fmla="*/ 200 w 486"/>
              <a:gd name="T35" fmla="*/ 302 h 630"/>
              <a:gd name="T36" fmla="*/ 358 w 486"/>
              <a:gd name="T37" fmla="*/ 309 h 630"/>
              <a:gd name="T38" fmla="*/ 348 w 486"/>
              <a:gd name="T39" fmla="*/ 295 h 630"/>
              <a:gd name="T40" fmla="*/ 214 w 486"/>
              <a:gd name="T41" fmla="*/ 161 h 630"/>
              <a:gd name="T42" fmla="*/ 372 w 486"/>
              <a:gd name="T43" fmla="*/ 479 h 630"/>
              <a:gd name="T44" fmla="*/ 372 w 486"/>
              <a:gd name="T45" fmla="*/ 301 h 630"/>
              <a:gd name="T46" fmla="*/ 371 w 486"/>
              <a:gd name="T47" fmla="*/ 299 h 630"/>
              <a:gd name="T48" fmla="*/ 371 w 486"/>
              <a:gd name="T49" fmla="*/ 298 h 630"/>
              <a:gd name="T50" fmla="*/ 212 w 486"/>
              <a:gd name="T51" fmla="*/ 139 h 630"/>
              <a:gd name="T52" fmla="*/ 211 w 486"/>
              <a:gd name="T53" fmla="*/ 138 h 630"/>
              <a:gd name="T54" fmla="*/ 210 w 486"/>
              <a:gd name="T55" fmla="*/ 138 h 630"/>
              <a:gd name="T56" fmla="*/ 207 w 486"/>
              <a:gd name="T57" fmla="*/ 137 h 630"/>
              <a:gd name="T58" fmla="*/ 129 w 486"/>
              <a:gd name="T59" fmla="*/ 14 h 630"/>
              <a:gd name="T60" fmla="*/ 315 w 486"/>
              <a:gd name="T61" fmla="*/ 165 h 630"/>
              <a:gd name="T62" fmla="*/ 472 w 486"/>
              <a:gd name="T63" fmla="*/ 172 h 630"/>
              <a:gd name="T64" fmla="*/ 372 w 486"/>
              <a:gd name="T65" fmla="*/ 479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6" h="630">
                <a:moveTo>
                  <a:pt x="486" y="164"/>
                </a:moveTo>
                <a:cubicBezTo>
                  <a:pt x="486" y="163"/>
                  <a:pt x="486" y="163"/>
                  <a:pt x="486" y="163"/>
                </a:cubicBezTo>
                <a:cubicBezTo>
                  <a:pt x="486" y="162"/>
                  <a:pt x="486" y="162"/>
                  <a:pt x="486" y="162"/>
                </a:cubicBezTo>
                <a:cubicBezTo>
                  <a:pt x="486" y="162"/>
                  <a:pt x="486" y="162"/>
                  <a:pt x="485" y="161"/>
                </a:cubicBezTo>
                <a:cubicBezTo>
                  <a:pt x="485" y="161"/>
                  <a:pt x="485" y="161"/>
                  <a:pt x="485" y="161"/>
                </a:cubicBezTo>
                <a:cubicBezTo>
                  <a:pt x="485" y="161"/>
                  <a:pt x="485" y="160"/>
                  <a:pt x="484" y="160"/>
                </a:cubicBezTo>
                <a:cubicBezTo>
                  <a:pt x="327" y="2"/>
                  <a:pt x="327" y="2"/>
                  <a:pt x="327" y="2"/>
                </a:cubicBezTo>
                <a:cubicBezTo>
                  <a:pt x="327" y="2"/>
                  <a:pt x="326" y="2"/>
                  <a:pt x="326" y="2"/>
                </a:cubicBezTo>
                <a:cubicBezTo>
                  <a:pt x="326" y="2"/>
                  <a:pt x="326" y="2"/>
                  <a:pt x="326" y="1"/>
                </a:cubicBezTo>
                <a:cubicBezTo>
                  <a:pt x="325" y="1"/>
                  <a:pt x="325" y="1"/>
                  <a:pt x="325" y="1"/>
                </a:cubicBezTo>
                <a:cubicBezTo>
                  <a:pt x="324" y="1"/>
                  <a:pt x="324" y="1"/>
                  <a:pt x="324" y="1"/>
                </a:cubicBezTo>
                <a:cubicBezTo>
                  <a:pt x="324" y="1"/>
                  <a:pt x="324" y="1"/>
                  <a:pt x="323" y="1"/>
                </a:cubicBezTo>
                <a:cubicBezTo>
                  <a:pt x="323" y="0"/>
                  <a:pt x="322" y="0"/>
                  <a:pt x="322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18" y="0"/>
                  <a:pt x="115" y="4"/>
                  <a:pt x="115" y="7"/>
                </a:cubicBezTo>
                <a:cubicBezTo>
                  <a:pt x="115" y="137"/>
                  <a:pt x="115" y="137"/>
                  <a:pt x="115" y="137"/>
                </a:cubicBezTo>
                <a:cubicBezTo>
                  <a:pt x="7" y="137"/>
                  <a:pt x="7" y="137"/>
                  <a:pt x="7" y="137"/>
                </a:cubicBezTo>
                <a:cubicBezTo>
                  <a:pt x="3" y="137"/>
                  <a:pt x="0" y="141"/>
                  <a:pt x="0" y="144"/>
                </a:cubicBezTo>
                <a:cubicBezTo>
                  <a:pt x="0" y="623"/>
                  <a:pt x="0" y="623"/>
                  <a:pt x="0" y="623"/>
                </a:cubicBezTo>
                <a:cubicBezTo>
                  <a:pt x="0" y="626"/>
                  <a:pt x="3" y="630"/>
                  <a:pt x="7" y="630"/>
                </a:cubicBezTo>
                <a:cubicBezTo>
                  <a:pt x="365" y="630"/>
                  <a:pt x="365" y="630"/>
                  <a:pt x="365" y="630"/>
                </a:cubicBezTo>
                <a:cubicBezTo>
                  <a:pt x="369" y="630"/>
                  <a:pt x="372" y="626"/>
                  <a:pt x="372" y="623"/>
                </a:cubicBezTo>
                <a:cubicBezTo>
                  <a:pt x="372" y="493"/>
                  <a:pt x="372" y="493"/>
                  <a:pt x="372" y="493"/>
                </a:cubicBezTo>
                <a:cubicBezTo>
                  <a:pt x="479" y="493"/>
                  <a:pt x="479" y="493"/>
                  <a:pt x="479" y="493"/>
                </a:cubicBezTo>
                <a:cubicBezTo>
                  <a:pt x="483" y="493"/>
                  <a:pt x="486" y="489"/>
                  <a:pt x="486" y="486"/>
                </a:cubicBezTo>
                <a:cubicBezTo>
                  <a:pt x="486" y="165"/>
                  <a:pt x="486" y="165"/>
                  <a:pt x="486" y="165"/>
                </a:cubicBezTo>
                <a:cubicBezTo>
                  <a:pt x="486" y="164"/>
                  <a:pt x="486" y="164"/>
                  <a:pt x="486" y="164"/>
                </a:cubicBezTo>
                <a:close/>
                <a:moveTo>
                  <a:pt x="329" y="24"/>
                </a:moveTo>
                <a:cubicBezTo>
                  <a:pt x="463" y="158"/>
                  <a:pt x="463" y="158"/>
                  <a:pt x="463" y="158"/>
                </a:cubicBezTo>
                <a:cubicBezTo>
                  <a:pt x="329" y="158"/>
                  <a:pt x="329" y="158"/>
                  <a:pt x="329" y="158"/>
                </a:cubicBezTo>
                <a:lnTo>
                  <a:pt x="329" y="24"/>
                </a:lnTo>
                <a:close/>
                <a:moveTo>
                  <a:pt x="358" y="616"/>
                </a:moveTo>
                <a:cubicBezTo>
                  <a:pt x="14" y="616"/>
                  <a:pt x="14" y="616"/>
                  <a:pt x="14" y="616"/>
                </a:cubicBezTo>
                <a:cubicBezTo>
                  <a:pt x="14" y="151"/>
                  <a:pt x="14" y="151"/>
                  <a:pt x="14" y="151"/>
                </a:cubicBezTo>
                <a:cubicBezTo>
                  <a:pt x="200" y="151"/>
                  <a:pt x="200" y="151"/>
                  <a:pt x="200" y="151"/>
                </a:cubicBezTo>
                <a:cubicBezTo>
                  <a:pt x="200" y="302"/>
                  <a:pt x="200" y="302"/>
                  <a:pt x="200" y="302"/>
                </a:cubicBezTo>
                <a:cubicBezTo>
                  <a:pt x="200" y="306"/>
                  <a:pt x="203" y="309"/>
                  <a:pt x="207" y="309"/>
                </a:cubicBezTo>
                <a:cubicBezTo>
                  <a:pt x="358" y="309"/>
                  <a:pt x="358" y="309"/>
                  <a:pt x="358" y="309"/>
                </a:cubicBezTo>
                <a:lnTo>
                  <a:pt x="358" y="616"/>
                </a:lnTo>
                <a:close/>
                <a:moveTo>
                  <a:pt x="348" y="295"/>
                </a:moveTo>
                <a:cubicBezTo>
                  <a:pt x="214" y="295"/>
                  <a:pt x="214" y="295"/>
                  <a:pt x="214" y="295"/>
                </a:cubicBezTo>
                <a:cubicBezTo>
                  <a:pt x="214" y="161"/>
                  <a:pt x="214" y="161"/>
                  <a:pt x="214" y="161"/>
                </a:cubicBezTo>
                <a:lnTo>
                  <a:pt x="348" y="295"/>
                </a:lnTo>
                <a:close/>
                <a:moveTo>
                  <a:pt x="372" y="479"/>
                </a:moveTo>
                <a:cubicBezTo>
                  <a:pt x="372" y="302"/>
                  <a:pt x="372" y="302"/>
                  <a:pt x="372" y="302"/>
                </a:cubicBezTo>
                <a:cubicBezTo>
                  <a:pt x="372" y="301"/>
                  <a:pt x="372" y="301"/>
                  <a:pt x="372" y="301"/>
                </a:cubicBezTo>
                <a:cubicBezTo>
                  <a:pt x="372" y="300"/>
                  <a:pt x="371" y="300"/>
                  <a:pt x="371" y="300"/>
                </a:cubicBezTo>
                <a:cubicBezTo>
                  <a:pt x="371" y="299"/>
                  <a:pt x="371" y="299"/>
                  <a:pt x="371" y="299"/>
                </a:cubicBezTo>
                <a:cubicBezTo>
                  <a:pt x="371" y="299"/>
                  <a:pt x="371" y="299"/>
                  <a:pt x="371" y="298"/>
                </a:cubicBezTo>
                <a:cubicBezTo>
                  <a:pt x="371" y="298"/>
                  <a:pt x="371" y="298"/>
                  <a:pt x="371" y="298"/>
                </a:cubicBezTo>
                <a:cubicBezTo>
                  <a:pt x="370" y="298"/>
                  <a:pt x="370" y="297"/>
                  <a:pt x="370" y="297"/>
                </a:cubicBezTo>
                <a:cubicBezTo>
                  <a:pt x="212" y="139"/>
                  <a:pt x="212" y="139"/>
                  <a:pt x="212" y="139"/>
                </a:cubicBezTo>
                <a:cubicBezTo>
                  <a:pt x="212" y="139"/>
                  <a:pt x="211" y="139"/>
                  <a:pt x="211" y="139"/>
                </a:cubicBezTo>
                <a:cubicBezTo>
                  <a:pt x="211" y="139"/>
                  <a:pt x="211" y="138"/>
                  <a:pt x="211" y="138"/>
                </a:cubicBezTo>
                <a:cubicBezTo>
                  <a:pt x="211" y="138"/>
                  <a:pt x="210" y="138"/>
                  <a:pt x="210" y="138"/>
                </a:cubicBezTo>
                <a:cubicBezTo>
                  <a:pt x="210" y="138"/>
                  <a:pt x="210" y="138"/>
                  <a:pt x="210" y="138"/>
                </a:cubicBezTo>
                <a:cubicBezTo>
                  <a:pt x="209" y="138"/>
                  <a:pt x="209" y="138"/>
                  <a:pt x="209" y="138"/>
                </a:cubicBezTo>
                <a:cubicBezTo>
                  <a:pt x="208" y="137"/>
                  <a:pt x="208" y="137"/>
                  <a:pt x="207" y="137"/>
                </a:cubicBezTo>
                <a:cubicBezTo>
                  <a:pt x="129" y="137"/>
                  <a:pt x="129" y="137"/>
                  <a:pt x="129" y="137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15" y="165"/>
                  <a:pt x="315" y="165"/>
                  <a:pt x="315" y="165"/>
                </a:cubicBezTo>
                <a:cubicBezTo>
                  <a:pt x="315" y="169"/>
                  <a:pt x="318" y="172"/>
                  <a:pt x="322" y="172"/>
                </a:cubicBezTo>
                <a:cubicBezTo>
                  <a:pt x="472" y="172"/>
                  <a:pt x="472" y="172"/>
                  <a:pt x="472" y="172"/>
                </a:cubicBezTo>
                <a:cubicBezTo>
                  <a:pt x="472" y="479"/>
                  <a:pt x="472" y="479"/>
                  <a:pt x="472" y="479"/>
                </a:cubicBezTo>
                <a:lnTo>
                  <a:pt x="372" y="479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2" name="Freeform 134"/>
          <p:cNvSpPr>
            <a:spLocks noEditPoints="1"/>
          </p:cNvSpPr>
          <p:nvPr/>
        </p:nvSpPr>
        <p:spPr bwMode="auto">
          <a:xfrm>
            <a:off x="6464235" y="4070203"/>
            <a:ext cx="351039" cy="520392"/>
          </a:xfrm>
          <a:custGeom>
            <a:avLst/>
            <a:gdLst>
              <a:gd name="T0" fmla="*/ 454 w 477"/>
              <a:gd name="T1" fmla="*/ 588 h 707"/>
              <a:gd name="T2" fmla="*/ 402 w 477"/>
              <a:gd name="T3" fmla="*/ 546 h 707"/>
              <a:gd name="T4" fmla="*/ 284 w 477"/>
              <a:gd name="T5" fmla="*/ 301 h 707"/>
              <a:gd name="T6" fmla="*/ 337 w 477"/>
              <a:gd name="T7" fmla="*/ 290 h 707"/>
              <a:gd name="T8" fmla="*/ 390 w 477"/>
              <a:gd name="T9" fmla="*/ 313 h 707"/>
              <a:gd name="T10" fmla="*/ 466 w 477"/>
              <a:gd name="T11" fmla="*/ 264 h 707"/>
              <a:gd name="T12" fmla="*/ 353 w 477"/>
              <a:gd name="T13" fmla="*/ 136 h 707"/>
              <a:gd name="T14" fmla="*/ 267 w 477"/>
              <a:gd name="T15" fmla="*/ 77 h 707"/>
              <a:gd name="T16" fmla="*/ 259 w 477"/>
              <a:gd name="T17" fmla="*/ 0 h 707"/>
              <a:gd name="T18" fmla="*/ 162 w 477"/>
              <a:gd name="T19" fmla="*/ 101 h 707"/>
              <a:gd name="T20" fmla="*/ 65 w 477"/>
              <a:gd name="T21" fmla="*/ 411 h 707"/>
              <a:gd name="T22" fmla="*/ 65 w 477"/>
              <a:gd name="T23" fmla="*/ 546 h 707"/>
              <a:gd name="T24" fmla="*/ 35 w 477"/>
              <a:gd name="T25" fmla="*/ 618 h 707"/>
              <a:gd name="T26" fmla="*/ 45 w 477"/>
              <a:gd name="T27" fmla="*/ 707 h 707"/>
              <a:gd name="T28" fmla="*/ 477 w 477"/>
              <a:gd name="T29" fmla="*/ 662 h 707"/>
              <a:gd name="T30" fmla="*/ 253 w 477"/>
              <a:gd name="T31" fmla="*/ 15 h 707"/>
              <a:gd name="T32" fmla="*/ 179 w 477"/>
              <a:gd name="T33" fmla="*/ 94 h 707"/>
              <a:gd name="T34" fmla="*/ 78 w 477"/>
              <a:gd name="T35" fmla="*/ 405 h 707"/>
              <a:gd name="T36" fmla="*/ 169 w 477"/>
              <a:gd name="T37" fmla="*/ 112 h 707"/>
              <a:gd name="T38" fmla="*/ 265 w 477"/>
              <a:gd name="T39" fmla="*/ 91 h 707"/>
              <a:gd name="T40" fmla="*/ 338 w 477"/>
              <a:gd name="T41" fmla="*/ 138 h 707"/>
              <a:gd name="T42" fmla="*/ 454 w 477"/>
              <a:gd name="T43" fmla="*/ 254 h 707"/>
              <a:gd name="T44" fmla="*/ 421 w 477"/>
              <a:gd name="T45" fmla="*/ 273 h 707"/>
              <a:gd name="T46" fmla="*/ 383 w 477"/>
              <a:gd name="T47" fmla="*/ 294 h 707"/>
              <a:gd name="T48" fmla="*/ 319 w 477"/>
              <a:gd name="T49" fmla="*/ 280 h 707"/>
              <a:gd name="T50" fmla="*/ 252 w 477"/>
              <a:gd name="T51" fmla="*/ 289 h 707"/>
              <a:gd name="T52" fmla="*/ 248 w 477"/>
              <a:gd name="T53" fmla="*/ 301 h 707"/>
              <a:gd name="T54" fmla="*/ 98 w 477"/>
              <a:gd name="T55" fmla="*/ 546 h 707"/>
              <a:gd name="T56" fmla="*/ 65 w 477"/>
              <a:gd name="T57" fmla="*/ 560 h 707"/>
              <a:gd name="T58" fmla="*/ 440 w 477"/>
              <a:gd name="T59" fmla="*/ 588 h 707"/>
              <a:gd name="T60" fmla="*/ 65 w 477"/>
              <a:gd name="T61" fmla="*/ 617 h 707"/>
              <a:gd name="T62" fmla="*/ 65 w 477"/>
              <a:gd name="T63" fmla="*/ 560 h 707"/>
              <a:gd name="T64" fmla="*/ 45 w 477"/>
              <a:gd name="T65" fmla="*/ 693 h 707"/>
              <a:gd name="T66" fmla="*/ 45 w 477"/>
              <a:gd name="T67" fmla="*/ 631 h 707"/>
              <a:gd name="T68" fmla="*/ 411 w 477"/>
              <a:gd name="T69" fmla="*/ 631 h 707"/>
              <a:gd name="T70" fmla="*/ 463 w 477"/>
              <a:gd name="T71" fmla="*/ 662 h 7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77" h="707">
                <a:moveTo>
                  <a:pt x="442" y="618"/>
                </a:moveTo>
                <a:cubicBezTo>
                  <a:pt x="449" y="610"/>
                  <a:pt x="454" y="600"/>
                  <a:pt x="454" y="588"/>
                </a:cubicBezTo>
                <a:cubicBezTo>
                  <a:pt x="454" y="565"/>
                  <a:pt x="435" y="546"/>
                  <a:pt x="411" y="546"/>
                </a:cubicBezTo>
                <a:cubicBezTo>
                  <a:pt x="402" y="546"/>
                  <a:pt x="402" y="546"/>
                  <a:pt x="402" y="546"/>
                </a:cubicBezTo>
                <a:cubicBezTo>
                  <a:pt x="396" y="464"/>
                  <a:pt x="298" y="339"/>
                  <a:pt x="267" y="302"/>
                </a:cubicBezTo>
                <a:cubicBezTo>
                  <a:pt x="273" y="302"/>
                  <a:pt x="279" y="301"/>
                  <a:pt x="284" y="301"/>
                </a:cubicBezTo>
                <a:cubicBezTo>
                  <a:pt x="305" y="301"/>
                  <a:pt x="316" y="297"/>
                  <a:pt x="324" y="293"/>
                </a:cubicBezTo>
                <a:cubicBezTo>
                  <a:pt x="329" y="291"/>
                  <a:pt x="332" y="290"/>
                  <a:pt x="337" y="290"/>
                </a:cubicBezTo>
                <a:cubicBezTo>
                  <a:pt x="345" y="290"/>
                  <a:pt x="365" y="300"/>
                  <a:pt x="376" y="306"/>
                </a:cubicBezTo>
                <a:cubicBezTo>
                  <a:pt x="382" y="309"/>
                  <a:pt x="387" y="312"/>
                  <a:pt x="390" y="313"/>
                </a:cubicBezTo>
                <a:cubicBezTo>
                  <a:pt x="403" y="318"/>
                  <a:pt x="420" y="299"/>
                  <a:pt x="432" y="282"/>
                </a:cubicBezTo>
                <a:cubicBezTo>
                  <a:pt x="466" y="264"/>
                  <a:pt x="466" y="264"/>
                  <a:pt x="466" y="264"/>
                </a:cubicBezTo>
                <a:cubicBezTo>
                  <a:pt x="469" y="262"/>
                  <a:pt x="471" y="258"/>
                  <a:pt x="469" y="255"/>
                </a:cubicBezTo>
                <a:cubicBezTo>
                  <a:pt x="448" y="200"/>
                  <a:pt x="377" y="150"/>
                  <a:pt x="353" y="136"/>
                </a:cubicBezTo>
                <a:cubicBezTo>
                  <a:pt x="353" y="126"/>
                  <a:pt x="350" y="117"/>
                  <a:pt x="342" y="108"/>
                </a:cubicBezTo>
                <a:cubicBezTo>
                  <a:pt x="327" y="90"/>
                  <a:pt x="297" y="78"/>
                  <a:pt x="267" y="77"/>
                </a:cubicBezTo>
                <a:cubicBezTo>
                  <a:pt x="268" y="62"/>
                  <a:pt x="269" y="28"/>
                  <a:pt x="267" y="6"/>
                </a:cubicBezTo>
                <a:cubicBezTo>
                  <a:pt x="266" y="2"/>
                  <a:pt x="263" y="0"/>
                  <a:pt x="259" y="0"/>
                </a:cubicBezTo>
                <a:cubicBezTo>
                  <a:pt x="227" y="2"/>
                  <a:pt x="199" y="21"/>
                  <a:pt x="180" y="55"/>
                </a:cubicBezTo>
                <a:cubicBezTo>
                  <a:pt x="169" y="74"/>
                  <a:pt x="164" y="93"/>
                  <a:pt x="162" y="101"/>
                </a:cubicBezTo>
                <a:cubicBezTo>
                  <a:pt x="86" y="136"/>
                  <a:pt x="32" y="208"/>
                  <a:pt x="32" y="286"/>
                </a:cubicBezTo>
                <a:cubicBezTo>
                  <a:pt x="32" y="336"/>
                  <a:pt x="49" y="376"/>
                  <a:pt x="65" y="411"/>
                </a:cubicBezTo>
                <a:cubicBezTo>
                  <a:pt x="84" y="456"/>
                  <a:pt x="101" y="494"/>
                  <a:pt x="83" y="546"/>
                </a:cubicBezTo>
                <a:cubicBezTo>
                  <a:pt x="65" y="546"/>
                  <a:pt x="65" y="546"/>
                  <a:pt x="65" y="546"/>
                </a:cubicBezTo>
                <a:cubicBezTo>
                  <a:pt x="42" y="546"/>
                  <a:pt x="23" y="565"/>
                  <a:pt x="23" y="588"/>
                </a:cubicBezTo>
                <a:cubicBezTo>
                  <a:pt x="23" y="600"/>
                  <a:pt x="27" y="610"/>
                  <a:pt x="35" y="618"/>
                </a:cubicBezTo>
                <a:cubicBezTo>
                  <a:pt x="15" y="622"/>
                  <a:pt x="0" y="640"/>
                  <a:pt x="0" y="662"/>
                </a:cubicBezTo>
                <a:cubicBezTo>
                  <a:pt x="0" y="687"/>
                  <a:pt x="20" y="707"/>
                  <a:pt x="45" y="707"/>
                </a:cubicBezTo>
                <a:cubicBezTo>
                  <a:pt x="432" y="707"/>
                  <a:pt x="432" y="707"/>
                  <a:pt x="432" y="707"/>
                </a:cubicBezTo>
                <a:cubicBezTo>
                  <a:pt x="457" y="707"/>
                  <a:pt x="477" y="687"/>
                  <a:pt x="477" y="662"/>
                </a:cubicBezTo>
                <a:cubicBezTo>
                  <a:pt x="477" y="640"/>
                  <a:pt x="462" y="622"/>
                  <a:pt x="442" y="618"/>
                </a:cubicBezTo>
                <a:close/>
                <a:moveTo>
                  <a:pt x="253" y="15"/>
                </a:moveTo>
                <a:cubicBezTo>
                  <a:pt x="255" y="36"/>
                  <a:pt x="254" y="65"/>
                  <a:pt x="253" y="78"/>
                </a:cubicBezTo>
                <a:cubicBezTo>
                  <a:pt x="227" y="79"/>
                  <a:pt x="202" y="85"/>
                  <a:pt x="179" y="94"/>
                </a:cubicBezTo>
                <a:cubicBezTo>
                  <a:pt x="186" y="70"/>
                  <a:pt x="207" y="22"/>
                  <a:pt x="253" y="15"/>
                </a:cubicBezTo>
                <a:close/>
                <a:moveTo>
                  <a:pt x="78" y="405"/>
                </a:moveTo>
                <a:cubicBezTo>
                  <a:pt x="62" y="370"/>
                  <a:pt x="46" y="333"/>
                  <a:pt x="46" y="286"/>
                </a:cubicBezTo>
                <a:cubicBezTo>
                  <a:pt x="46" y="212"/>
                  <a:pt x="98" y="145"/>
                  <a:pt x="169" y="112"/>
                </a:cubicBezTo>
                <a:cubicBezTo>
                  <a:pt x="171" y="112"/>
                  <a:pt x="172" y="112"/>
                  <a:pt x="172" y="111"/>
                </a:cubicBezTo>
                <a:cubicBezTo>
                  <a:pt x="201" y="98"/>
                  <a:pt x="233" y="91"/>
                  <a:pt x="265" y="91"/>
                </a:cubicBezTo>
                <a:cubicBezTo>
                  <a:pt x="292" y="91"/>
                  <a:pt x="319" y="102"/>
                  <a:pt x="332" y="117"/>
                </a:cubicBezTo>
                <a:cubicBezTo>
                  <a:pt x="337" y="124"/>
                  <a:pt x="340" y="131"/>
                  <a:pt x="338" y="138"/>
                </a:cubicBezTo>
                <a:cubicBezTo>
                  <a:pt x="338" y="141"/>
                  <a:pt x="339" y="144"/>
                  <a:pt x="342" y="146"/>
                </a:cubicBezTo>
                <a:cubicBezTo>
                  <a:pt x="359" y="155"/>
                  <a:pt x="431" y="203"/>
                  <a:pt x="454" y="254"/>
                </a:cubicBezTo>
                <a:cubicBezTo>
                  <a:pt x="424" y="271"/>
                  <a:pt x="424" y="271"/>
                  <a:pt x="424" y="271"/>
                </a:cubicBezTo>
                <a:cubicBezTo>
                  <a:pt x="423" y="271"/>
                  <a:pt x="422" y="272"/>
                  <a:pt x="421" y="273"/>
                </a:cubicBezTo>
                <a:cubicBezTo>
                  <a:pt x="412" y="286"/>
                  <a:pt x="400" y="299"/>
                  <a:pt x="395" y="300"/>
                </a:cubicBezTo>
                <a:cubicBezTo>
                  <a:pt x="392" y="299"/>
                  <a:pt x="388" y="296"/>
                  <a:pt x="383" y="294"/>
                </a:cubicBezTo>
                <a:cubicBezTo>
                  <a:pt x="364" y="284"/>
                  <a:pt x="348" y="276"/>
                  <a:pt x="337" y="276"/>
                </a:cubicBezTo>
                <a:cubicBezTo>
                  <a:pt x="330" y="276"/>
                  <a:pt x="324" y="278"/>
                  <a:pt x="319" y="280"/>
                </a:cubicBezTo>
                <a:cubicBezTo>
                  <a:pt x="311" y="284"/>
                  <a:pt x="302" y="287"/>
                  <a:pt x="284" y="287"/>
                </a:cubicBezTo>
                <a:cubicBezTo>
                  <a:pt x="274" y="287"/>
                  <a:pt x="253" y="289"/>
                  <a:pt x="252" y="289"/>
                </a:cubicBezTo>
                <a:cubicBezTo>
                  <a:pt x="250" y="290"/>
                  <a:pt x="247" y="291"/>
                  <a:pt x="246" y="294"/>
                </a:cubicBezTo>
                <a:cubicBezTo>
                  <a:pt x="245" y="296"/>
                  <a:pt x="246" y="299"/>
                  <a:pt x="248" y="301"/>
                </a:cubicBezTo>
                <a:cubicBezTo>
                  <a:pt x="249" y="302"/>
                  <a:pt x="381" y="456"/>
                  <a:pt x="388" y="546"/>
                </a:cubicBezTo>
                <a:cubicBezTo>
                  <a:pt x="98" y="546"/>
                  <a:pt x="98" y="546"/>
                  <a:pt x="98" y="546"/>
                </a:cubicBezTo>
                <a:cubicBezTo>
                  <a:pt x="115" y="492"/>
                  <a:pt x="97" y="450"/>
                  <a:pt x="78" y="405"/>
                </a:cubicBezTo>
                <a:close/>
                <a:moveTo>
                  <a:pt x="65" y="560"/>
                </a:moveTo>
                <a:cubicBezTo>
                  <a:pt x="411" y="560"/>
                  <a:pt x="411" y="560"/>
                  <a:pt x="411" y="560"/>
                </a:cubicBezTo>
                <a:cubicBezTo>
                  <a:pt x="427" y="560"/>
                  <a:pt x="440" y="573"/>
                  <a:pt x="440" y="588"/>
                </a:cubicBezTo>
                <a:cubicBezTo>
                  <a:pt x="440" y="604"/>
                  <a:pt x="427" y="617"/>
                  <a:pt x="411" y="617"/>
                </a:cubicBezTo>
                <a:cubicBezTo>
                  <a:pt x="65" y="617"/>
                  <a:pt x="65" y="617"/>
                  <a:pt x="65" y="617"/>
                </a:cubicBezTo>
                <a:cubicBezTo>
                  <a:pt x="50" y="617"/>
                  <a:pt x="37" y="604"/>
                  <a:pt x="37" y="588"/>
                </a:cubicBezTo>
                <a:cubicBezTo>
                  <a:pt x="37" y="573"/>
                  <a:pt x="50" y="560"/>
                  <a:pt x="65" y="560"/>
                </a:cubicBezTo>
                <a:close/>
                <a:moveTo>
                  <a:pt x="432" y="693"/>
                </a:moveTo>
                <a:cubicBezTo>
                  <a:pt x="45" y="693"/>
                  <a:pt x="45" y="693"/>
                  <a:pt x="45" y="693"/>
                </a:cubicBezTo>
                <a:cubicBezTo>
                  <a:pt x="28" y="693"/>
                  <a:pt x="14" y="679"/>
                  <a:pt x="14" y="662"/>
                </a:cubicBezTo>
                <a:cubicBezTo>
                  <a:pt x="14" y="645"/>
                  <a:pt x="28" y="631"/>
                  <a:pt x="45" y="631"/>
                </a:cubicBezTo>
                <a:cubicBezTo>
                  <a:pt x="65" y="631"/>
                  <a:pt x="65" y="631"/>
                  <a:pt x="65" y="631"/>
                </a:cubicBezTo>
                <a:cubicBezTo>
                  <a:pt x="411" y="631"/>
                  <a:pt x="411" y="631"/>
                  <a:pt x="411" y="631"/>
                </a:cubicBezTo>
                <a:cubicBezTo>
                  <a:pt x="432" y="631"/>
                  <a:pt x="432" y="631"/>
                  <a:pt x="432" y="631"/>
                </a:cubicBezTo>
                <a:cubicBezTo>
                  <a:pt x="449" y="631"/>
                  <a:pt x="463" y="645"/>
                  <a:pt x="463" y="662"/>
                </a:cubicBezTo>
                <a:cubicBezTo>
                  <a:pt x="463" y="679"/>
                  <a:pt x="449" y="693"/>
                  <a:pt x="432" y="693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7" name="Freeform 26"/>
          <p:cNvSpPr>
            <a:spLocks noEditPoints="1"/>
          </p:cNvSpPr>
          <p:nvPr/>
        </p:nvSpPr>
        <p:spPr bwMode="auto">
          <a:xfrm>
            <a:off x="2438400" y="4114802"/>
            <a:ext cx="306796" cy="475793"/>
          </a:xfrm>
          <a:custGeom>
            <a:avLst/>
            <a:gdLst>
              <a:gd name="T0" fmla="*/ 110 w 419"/>
              <a:gd name="T1" fmla="*/ 651 h 651"/>
              <a:gd name="T2" fmla="*/ 0 w 419"/>
              <a:gd name="T3" fmla="*/ 538 h 651"/>
              <a:gd name="T4" fmla="*/ 7 w 419"/>
              <a:gd name="T5" fmla="*/ 531 h 651"/>
              <a:gd name="T6" fmla="*/ 14 w 419"/>
              <a:gd name="T7" fmla="*/ 538 h 651"/>
              <a:gd name="T8" fmla="*/ 110 w 419"/>
              <a:gd name="T9" fmla="*/ 637 h 651"/>
              <a:gd name="T10" fmla="*/ 243 w 419"/>
              <a:gd name="T11" fmla="*/ 519 h 651"/>
              <a:gd name="T12" fmla="*/ 307 w 419"/>
              <a:gd name="T13" fmla="*/ 429 h 651"/>
              <a:gd name="T14" fmla="*/ 405 w 419"/>
              <a:gd name="T15" fmla="*/ 226 h 651"/>
              <a:gd name="T16" fmla="*/ 216 w 419"/>
              <a:gd name="T17" fmla="*/ 14 h 651"/>
              <a:gd name="T18" fmla="*/ 48 w 419"/>
              <a:gd name="T19" fmla="*/ 173 h 651"/>
              <a:gd name="T20" fmla="*/ 41 w 419"/>
              <a:gd name="T21" fmla="*/ 180 h 651"/>
              <a:gd name="T22" fmla="*/ 34 w 419"/>
              <a:gd name="T23" fmla="*/ 173 h 651"/>
              <a:gd name="T24" fmla="*/ 216 w 419"/>
              <a:gd name="T25" fmla="*/ 0 h 651"/>
              <a:gd name="T26" fmla="*/ 350 w 419"/>
              <a:gd name="T27" fmla="*/ 52 h 651"/>
              <a:gd name="T28" fmla="*/ 419 w 419"/>
              <a:gd name="T29" fmla="*/ 226 h 651"/>
              <a:gd name="T30" fmla="*/ 318 w 419"/>
              <a:gd name="T31" fmla="*/ 438 h 651"/>
              <a:gd name="T32" fmla="*/ 256 w 419"/>
              <a:gd name="T33" fmla="*/ 523 h 651"/>
              <a:gd name="T34" fmla="*/ 110 w 419"/>
              <a:gd name="T35" fmla="*/ 651 h 651"/>
              <a:gd name="T36" fmla="*/ 99 w 419"/>
              <a:gd name="T37" fmla="*/ 414 h 651"/>
              <a:gd name="T38" fmla="*/ 131 w 419"/>
              <a:gd name="T39" fmla="*/ 402 h 651"/>
              <a:gd name="T40" fmla="*/ 165 w 419"/>
              <a:gd name="T41" fmla="*/ 350 h 651"/>
              <a:gd name="T42" fmla="*/ 148 w 419"/>
              <a:gd name="T43" fmla="*/ 306 h 651"/>
              <a:gd name="T44" fmla="*/ 135 w 419"/>
              <a:gd name="T45" fmla="*/ 274 h 651"/>
              <a:gd name="T46" fmla="*/ 233 w 419"/>
              <a:gd name="T47" fmla="*/ 111 h 651"/>
              <a:gd name="T48" fmla="*/ 314 w 419"/>
              <a:gd name="T49" fmla="*/ 192 h 651"/>
              <a:gd name="T50" fmla="*/ 322 w 419"/>
              <a:gd name="T51" fmla="*/ 198 h 651"/>
              <a:gd name="T52" fmla="*/ 328 w 419"/>
              <a:gd name="T53" fmla="*/ 191 h 651"/>
              <a:gd name="T54" fmla="*/ 233 w 419"/>
              <a:gd name="T55" fmla="*/ 97 h 651"/>
              <a:gd name="T56" fmla="*/ 121 w 419"/>
              <a:gd name="T57" fmla="*/ 274 h 651"/>
              <a:gd name="T58" fmla="*/ 138 w 419"/>
              <a:gd name="T59" fmla="*/ 317 h 651"/>
              <a:gd name="T60" fmla="*/ 151 w 419"/>
              <a:gd name="T61" fmla="*/ 350 h 651"/>
              <a:gd name="T62" fmla="*/ 97 w 419"/>
              <a:gd name="T63" fmla="*/ 400 h 651"/>
              <a:gd name="T64" fmla="*/ 91 w 419"/>
              <a:gd name="T65" fmla="*/ 408 h 651"/>
              <a:gd name="T66" fmla="*/ 98 w 419"/>
              <a:gd name="T67" fmla="*/ 414 h 651"/>
              <a:gd name="T68" fmla="*/ 99 w 419"/>
              <a:gd name="T69" fmla="*/ 414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19" h="651">
                <a:moveTo>
                  <a:pt x="110" y="651"/>
                </a:moveTo>
                <a:cubicBezTo>
                  <a:pt x="52" y="651"/>
                  <a:pt x="0" y="574"/>
                  <a:pt x="0" y="538"/>
                </a:cubicBezTo>
                <a:cubicBezTo>
                  <a:pt x="0" y="534"/>
                  <a:pt x="4" y="531"/>
                  <a:pt x="7" y="531"/>
                </a:cubicBezTo>
                <a:cubicBezTo>
                  <a:pt x="11" y="531"/>
                  <a:pt x="14" y="534"/>
                  <a:pt x="14" y="538"/>
                </a:cubicBezTo>
                <a:cubicBezTo>
                  <a:pt x="14" y="569"/>
                  <a:pt x="63" y="637"/>
                  <a:pt x="110" y="637"/>
                </a:cubicBezTo>
                <a:cubicBezTo>
                  <a:pt x="168" y="637"/>
                  <a:pt x="217" y="593"/>
                  <a:pt x="243" y="519"/>
                </a:cubicBezTo>
                <a:cubicBezTo>
                  <a:pt x="254" y="486"/>
                  <a:pt x="280" y="458"/>
                  <a:pt x="307" y="429"/>
                </a:cubicBezTo>
                <a:cubicBezTo>
                  <a:pt x="353" y="379"/>
                  <a:pt x="405" y="324"/>
                  <a:pt x="405" y="226"/>
                </a:cubicBezTo>
                <a:cubicBezTo>
                  <a:pt x="405" y="58"/>
                  <a:pt x="282" y="14"/>
                  <a:pt x="216" y="14"/>
                </a:cubicBezTo>
                <a:cubicBezTo>
                  <a:pt x="134" y="14"/>
                  <a:pt x="48" y="96"/>
                  <a:pt x="48" y="173"/>
                </a:cubicBezTo>
                <a:cubicBezTo>
                  <a:pt x="48" y="177"/>
                  <a:pt x="45" y="180"/>
                  <a:pt x="41" y="180"/>
                </a:cubicBezTo>
                <a:cubicBezTo>
                  <a:pt x="37" y="180"/>
                  <a:pt x="34" y="177"/>
                  <a:pt x="34" y="173"/>
                </a:cubicBezTo>
                <a:cubicBezTo>
                  <a:pt x="34" y="89"/>
                  <a:pt x="128" y="0"/>
                  <a:pt x="216" y="0"/>
                </a:cubicBezTo>
                <a:cubicBezTo>
                  <a:pt x="265" y="0"/>
                  <a:pt x="314" y="19"/>
                  <a:pt x="350" y="52"/>
                </a:cubicBezTo>
                <a:cubicBezTo>
                  <a:pt x="381" y="80"/>
                  <a:pt x="419" y="133"/>
                  <a:pt x="419" y="226"/>
                </a:cubicBezTo>
                <a:cubicBezTo>
                  <a:pt x="419" y="329"/>
                  <a:pt x="365" y="387"/>
                  <a:pt x="318" y="438"/>
                </a:cubicBezTo>
                <a:cubicBezTo>
                  <a:pt x="291" y="466"/>
                  <a:pt x="267" y="493"/>
                  <a:pt x="256" y="523"/>
                </a:cubicBezTo>
                <a:cubicBezTo>
                  <a:pt x="229" y="603"/>
                  <a:pt x="174" y="651"/>
                  <a:pt x="110" y="651"/>
                </a:cubicBezTo>
                <a:close/>
                <a:moveTo>
                  <a:pt x="99" y="414"/>
                </a:moveTo>
                <a:cubicBezTo>
                  <a:pt x="100" y="414"/>
                  <a:pt x="116" y="411"/>
                  <a:pt x="131" y="402"/>
                </a:cubicBezTo>
                <a:cubicBezTo>
                  <a:pt x="153" y="390"/>
                  <a:pt x="165" y="372"/>
                  <a:pt x="165" y="350"/>
                </a:cubicBezTo>
                <a:cubicBezTo>
                  <a:pt x="165" y="323"/>
                  <a:pt x="156" y="314"/>
                  <a:pt x="148" y="306"/>
                </a:cubicBezTo>
                <a:cubicBezTo>
                  <a:pt x="141" y="300"/>
                  <a:pt x="135" y="294"/>
                  <a:pt x="135" y="274"/>
                </a:cubicBezTo>
                <a:cubicBezTo>
                  <a:pt x="135" y="145"/>
                  <a:pt x="199" y="111"/>
                  <a:pt x="233" y="111"/>
                </a:cubicBezTo>
                <a:cubicBezTo>
                  <a:pt x="266" y="111"/>
                  <a:pt x="307" y="125"/>
                  <a:pt x="314" y="192"/>
                </a:cubicBezTo>
                <a:cubicBezTo>
                  <a:pt x="315" y="196"/>
                  <a:pt x="318" y="199"/>
                  <a:pt x="322" y="198"/>
                </a:cubicBezTo>
                <a:cubicBezTo>
                  <a:pt x="326" y="198"/>
                  <a:pt x="329" y="195"/>
                  <a:pt x="328" y="191"/>
                </a:cubicBezTo>
                <a:cubicBezTo>
                  <a:pt x="320" y="109"/>
                  <a:pt x="265" y="97"/>
                  <a:pt x="233" y="97"/>
                </a:cubicBezTo>
                <a:cubicBezTo>
                  <a:pt x="195" y="97"/>
                  <a:pt x="121" y="134"/>
                  <a:pt x="121" y="274"/>
                </a:cubicBezTo>
                <a:cubicBezTo>
                  <a:pt x="121" y="300"/>
                  <a:pt x="130" y="309"/>
                  <a:pt x="138" y="317"/>
                </a:cubicBezTo>
                <a:cubicBezTo>
                  <a:pt x="145" y="323"/>
                  <a:pt x="151" y="329"/>
                  <a:pt x="151" y="350"/>
                </a:cubicBezTo>
                <a:cubicBezTo>
                  <a:pt x="151" y="391"/>
                  <a:pt x="99" y="399"/>
                  <a:pt x="97" y="400"/>
                </a:cubicBezTo>
                <a:cubicBezTo>
                  <a:pt x="93" y="400"/>
                  <a:pt x="91" y="404"/>
                  <a:pt x="91" y="408"/>
                </a:cubicBezTo>
                <a:cubicBezTo>
                  <a:pt x="92" y="411"/>
                  <a:pt x="95" y="414"/>
                  <a:pt x="98" y="414"/>
                </a:cubicBezTo>
                <a:cubicBezTo>
                  <a:pt x="99" y="414"/>
                  <a:pt x="99" y="414"/>
                  <a:pt x="99" y="414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5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Commonly shared platform – IACOP on 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Wikispaces.com</a:t>
            </a:r>
            <a:endParaRPr lang="en-US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60" name="Straight Connector 59"/>
          <p:cNvCxnSpPr>
            <a:endCxn id="35" idx="6"/>
          </p:cNvCxnSpPr>
          <p:nvPr/>
        </p:nvCxnSpPr>
        <p:spPr>
          <a:xfrm flipH="1" flipV="1">
            <a:off x="2946870" y="4355873"/>
            <a:ext cx="316630" cy="329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5638800" y="2438400"/>
            <a:ext cx="3810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30" idx="6"/>
            <a:endCxn id="36" idx="1"/>
          </p:cNvCxnSpPr>
          <p:nvPr/>
        </p:nvCxnSpPr>
        <p:spPr>
          <a:xfrm>
            <a:off x="5899129" y="4014065"/>
            <a:ext cx="482144" cy="562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2743200" y="5562600"/>
            <a:ext cx="737070" cy="73707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/>
          <p:cNvCxnSpPr>
            <a:stCxn id="71" idx="7"/>
          </p:cNvCxnSpPr>
          <p:nvPr/>
        </p:nvCxnSpPr>
        <p:spPr>
          <a:xfrm flipV="1">
            <a:off x="3372333" y="5334008"/>
            <a:ext cx="361471" cy="336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Freeform 26"/>
          <p:cNvSpPr>
            <a:spLocks noEditPoints="1"/>
          </p:cNvSpPr>
          <p:nvPr/>
        </p:nvSpPr>
        <p:spPr bwMode="auto">
          <a:xfrm>
            <a:off x="2971804" y="5715000"/>
            <a:ext cx="377825" cy="369890"/>
          </a:xfrm>
          <a:custGeom>
            <a:avLst/>
            <a:gdLst>
              <a:gd name="T0" fmla="*/ 397 w 521"/>
              <a:gd name="T1" fmla="*/ 294 h 510"/>
              <a:gd name="T2" fmla="*/ 386 w 521"/>
              <a:gd name="T3" fmla="*/ 283 h 510"/>
              <a:gd name="T4" fmla="*/ 371 w 521"/>
              <a:gd name="T5" fmla="*/ 297 h 510"/>
              <a:gd name="T6" fmla="*/ 343 w 521"/>
              <a:gd name="T7" fmla="*/ 326 h 510"/>
              <a:gd name="T8" fmla="*/ 415 w 521"/>
              <a:gd name="T9" fmla="*/ 161 h 510"/>
              <a:gd name="T10" fmla="*/ 492 w 521"/>
              <a:gd name="T11" fmla="*/ 140 h 510"/>
              <a:gd name="T12" fmla="*/ 507 w 521"/>
              <a:gd name="T13" fmla="*/ 52 h 510"/>
              <a:gd name="T14" fmla="*/ 466 w 521"/>
              <a:gd name="T15" fmla="*/ 88 h 510"/>
              <a:gd name="T16" fmla="*/ 428 w 521"/>
              <a:gd name="T17" fmla="*/ 50 h 510"/>
              <a:gd name="T18" fmla="*/ 463 w 521"/>
              <a:gd name="T19" fmla="*/ 9 h 510"/>
              <a:gd name="T20" fmla="*/ 434 w 521"/>
              <a:gd name="T21" fmla="*/ 0 h 510"/>
              <a:gd name="T22" fmla="*/ 355 w 521"/>
              <a:gd name="T23" fmla="*/ 101 h 510"/>
              <a:gd name="T24" fmla="*/ 124 w 521"/>
              <a:gd name="T25" fmla="*/ 107 h 510"/>
              <a:gd name="T26" fmla="*/ 134 w 521"/>
              <a:gd name="T27" fmla="*/ 85 h 510"/>
              <a:gd name="T28" fmla="*/ 46 w 521"/>
              <a:gd name="T29" fmla="*/ 8 h 510"/>
              <a:gd name="T30" fmla="*/ 12 w 521"/>
              <a:gd name="T31" fmla="*/ 45 h 510"/>
              <a:gd name="T32" fmla="*/ 91 w 521"/>
              <a:gd name="T33" fmla="*/ 128 h 510"/>
              <a:gd name="T34" fmla="*/ 102 w 521"/>
              <a:gd name="T35" fmla="*/ 128 h 510"/>
              <a:gd name="T36" fmla="*/ 225 w 521"/>
              <a:gd name="T37" fmla="*/ 230 h 510"/>
              <a:gd name="T38" fmla="*/ 88 w 521"/>
              <a:gd name="T39" fmla="*/ 346 h 510"/>
              <a:gd name="T40" fmla="*/ 9 w 521"/>
              <a:gd name="T41" fmla="*/ 452 h 510"/>
              <a:gd name="T42" fmla="*/ 23 w 521"/>
              <a:gd name="T43" fmla="*/ 455 h 510"/>
              <a:gd name="T44" fmla="*/ 86 w 521"/>
              <a:gd name="T45" fmla="*/ 430 h 510"/>
              <a:gd name="T46" fmla="*/ 60 w 521"/>
              <a:gd name="T47" fmla="*/ 493 h 510"/>
              <a:gd name="T48" fmla="*/ 64 w 521"/>
              <a:gd name="T49" fmla="*/ 506 h 510"/>
              <a:gd name="T50" fmla="*/ 145 w 521"/>
              <a:gd name="T51" fmla="*/ 486 h 510"/>
              <a:gd name="T52" fmla="*/ 285 w 521"/>
              <a:gd name="T53" fmla="*/ 291 h 510"/>
              <a:gd name="T54" fmla="*/ 288 w 521"/>
              <a:gd name="T55" fmla="*/ 380 h 510"/>
              <a:gd name="T56" fmla="*/ 294 w 521"/>
              <a:gd name="T57" fmla="*/ 394 h 510"/>
              <a:gd name="T58" fmla="*/ 309 w 521"/>
              <a:gd name="T59" fmla="*/ 382 h 510"/>
              <a:gd name="T60" fmla="*/ 452 w 521"/>
              <a:gd name="T61" fmla="*/ 502 h 510"/>
              <a:gd name="T62" fmla="*/ 508 w 521"/>
              <a:gd name="T63" fmla="*/ 447 h 510"/>
              <a:gd name="T64" fmla="*/ 388 w 521"/>
              <a:gd name="T65" fmla="*/ 303 h 510"/>
              <a:gd name="T66" fmla="*/ 31 w 521"/>
              <a:gd name="T67" fmla="*/ 45 h 510"/>
              <a:gd name="T68" fmla="*/ 117 w 521"/>
              <a:gd name="T69" fmla="*/ 91 h 510"/>
              <a:gd name="T70" fmla="*/ 151 w 521"/>
              <a:gd name="T71" fmla="*/ 409 h 510"/>
              <a:gd name="T72" fmla="*/ 88 w 521"/>
              <a:gd name="T73" fmla="*/ 494 h 510"/>
              <a:gd name="T74" fmla="*/ 108 w 521"/>
              <a:gd name="T75" fmla="*/ 468 h 510"/>
              <a:gd name="T76" fmla="*/ 100 w 521"/>
              <a:gd name="T77" fmla="*/ 421 h 510"/>
              <a:gd name="T78" fmla="*/ 55 w 521"/>
              <a:gd name="T79" fmla="*/ 406 h 510"/>
              <a:gd name="T80" fmla="*/ 22 w 521"/>
              <a:gd name="T81" fmla="*/ 433 h 510"/>
              <a:gd name="T82" fmla="*/ 88 w 521"/>
              <a:gd name="T83" fmla="*/ 362 h 510"/>
              <a:gd name="T84" fmla="*/ 115 w 521"/>
              <a:gd name="T85" fmla="*/ 363 h 510"/>
              <a:gd name="T86" fmla="*/ 371 w 521"/>
              <a:gd name="T87" fmla="*/ 101 h 510"/>
              <a:gd name="T88" fmla="*/ 434 w 521"/>
              <a:gd name="T89" fmla="*/ 16 h 510"/>
              <a:gd name="T90" fmla="*/ 414 w 521"/>
              <a:gd name="T91" fmla="*/ 42 h 510"/>
              <a:gd name="T92" fmla="*/ 421 w 521"/>
              <a:gd name="T93" fmla="*/ 88 h 510"/>
              <a:gd name="T94" fmla="*/ 467 w 521"/>
              <a:gd name="T95" fmla="*/ 104 h 510"/>
              <a:gd name="T96" fmla="*/ 500 w 521"/>
              <a:gd name="T97" fmla="*/ 76 h 510"/>
              <a:gd name="T98" fmla="*/ 434 w 521"/>
              <a:gd name="T99" fmla="*/ 147 h 510"/>
              <a:gd name="T100" fmla="*/ 407 w 521"/>
              <a:gd name="T101" fmla="*/ 147 h 510"/>
              <a:gd name="T102" fmla="*/ 151 w 521"/>
              <a:gd name="T103" fmla="*/ 409 h 510"/>
              <a:gd name="T104" fmla="*/ 424 w 521"/>
              <a:gd name="T105" fmla="*/ 475 h 510"/>
              <a:gd name="T106" fmla="*/ 377 w 521"/>
              <a:gd name="T107" fmla="*/ 314 h 510"/>
              <a:gd name="T108" fmla="*/ 492 w 521"/>
              <a:gd name="T109" fmla="*/ 44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21" h="510">
                <a:moveTo>
                  <a:pt x="388" y="303"/>
                </a:moveTo>
                <a:cubicBezTo>
                  <a:pt x="397" y="294"/>
                  <a:pt x="397" y="294"/>
                  <a:pt x="397" y="294"/>
                </a:cubicBezTo>
                <a:cubicBezTo>
                  <a:pt x="400" y="291"/>
                  <a:pt x="400" y="286"/>
                  <a:pt x="397" y="283"/>
                </a:cubicBezTo>
                <a:cubicBezTo>
                  <a:pt x="394" y="279"/>
                  <a:pt x="389" y="279"/>
                  <a:pt x="386" y="283"/>
                </a:cubicBezTo>
                <a:cubicBezTo>
                  <a:pt x="371" y="297"/>
                  <a:pt x="371" y="297"/>
                  <a:pt x="371" y="297"/>
                </a:cubicBezTo>
                <a:cubicBezTo>
                  <a:pt x="371" y="297"/>
                  <a:pt x="371" y="297"/>
                  <a:pt x="371" y="297"/>
                </a:cubicBezTo>
                <a:cubicBezTo>
                  <a:pt x="371" y="297"/>
                  <a:pt x="371" y="297"/>
                  <a:pt x="371" y="297"/>
                </a:cubicBezTo>
                <a:cubicBezTo>
                  <a:pt x="343" y="326"/>
                  <a:pt x="343" y="326"/>
                  <a:pt x="343" y="326"/>
                </a:cubicBezTo>
                <a:cubicBezTo>
                  <a:pt x="297" y="280"/>
                  <a:pt x="297" y="280"/>
                  <a:pt x="297" y="280"/>
                </a:cubicBezTo>
                <a:cubicBezTo>
                  <a:pt x="415" y="161"/>
                  <a:pt x="415" y="161"/>
                  <a:pt x="415" y="161"/>
                </a:cubicBezTo>
                <a:cubicBezTo>
                  <a:pt x="421" y="163"/>
                  <a:pt x="428" y="163"/>
                  <a:pt x="434" y="163"/>
                </a:cubicBezTo>
                <a:cubicBezTo>
                  <a:pt x="456" y="163"/>
                  <a:pt x="476" y="155"/>
                  <a:pt x="492" y="140"/>
                </a:cubicBezTo>
                <a:cubicBezTo>
                  <a:pt x="513" y="118"/>
                  <a:pt x="521" y="87"/>
                  <a:pt x="512" y="58"/>
                </a:cubicBezTo>
                <a:cubicBezTo>
                  <a:pt x="512" y="55"/>
                  <a:pt x="509" y="53"/>
                  <a:pt x="507" y="52"/>
                </a:cubicBezTo>
                <a:cubicBezTo>
                  <a:pt x="504" y="52"/>
                  <a:pt x="501" y="53"/>
                  <a:pt x="499" y="55"/>
                </a:cubicBezTo>
                <a:cubicBezTo>
                  <a:pt x="466" y="88"/>
                  <a:pt x="466" y="88"/>
                  <a:pt x="466" y="88"/>
                </a:cubicBezTo>
                <a:cubicBezTo>
                  <a:pt x="436" y="80"/>
                  <a:pt x="436" y="80"/>
                  <a:pt x="436" y="80"/>
                </a:cubicBezTo>
                <a:cubicBezTo>
                  <a:pt x="428" y="50"/>
                  <a:pt x="428" y="50"/>
                  <a:pt x="428" y="50"/>
                </a:cubicBezTo>
                <a:cubicBezTo>
                  <a:pt x="461" y="17"/>
                  <a:pt x="461" y="17"/>
                  <a:pt x="461" y="17"/>
                </a:cubicBezTo>
                <a:cubicBezTo>
                  <a:pt x="463" y="15"/>
                  <a:pt x="464" y="12"/>
                  <a:pt x="463" y="9"/>
                </a:cubicBezTo>
                <a:cubicBezTo>
                  <a:pt x="463" y="6"/>
                  <a:pt x="461" y="4"/>
                  <a:pt x="458" y="3"/>
                </a:cubicBezTo>
                <a:cubicBezTo>
                  <a:pt x="450" y="1"/>
                  <a:pt x="442" y="0"/>
                  <a:pt x="434" y="0"/>
                </a:cubicBezTo>
                <a:cubicBezTo>
                  <a:pt x="412" y="0"/>
                  <a:pt x="392" y="8"/>
                  <a:pt x="376" y="24"/>
                </a:cubicBezTo>
                <a:cubicBezTo>
                  <a:pt x="356" y="44"/>
                  <a:pt x="348" y="73"/>
                  <a:pt x="355" y="101"/>
                </a:cubicBezTo>
                <a:cubicBezTo>
                  <a:pt x="236" y="219"/>
                  <a:pt x="236" y="219"/>
                  <a:pt x="236" y="219"/>
                </a:cubicBezTo>
                <a:cubicBezTo>
                  <a:pt x="124" y="107"/>
                  <a:pt x="124" y="107"/>
                  <a:pt x="124" y="107"/>
                </a:cubicBezTo>
                <a:cubicBezTo>
                  <a:pt x="134" y="97"/>
                  <a:pt x="134" y="97"/>
                  <a:pt x="134" y="97"/>
                </a:cubicBezTo>
                <a:cubicBezTo>
                  <a:pt x="137" y="93"/>
                  <a:pt x="137" y="88"/>
                  <a:pt x="134" y="85"/>
                </a:cubicBezTo>
                <a:cubicBezTo>
                  <a:pt x="57" y="8"/>
                  <a:pt x="57" y="8"/>
                  <a:pt x="57" y="8"/>
                </a:cubicBezTo>
                <a:cubicBezTo>
                  <a:pt x="54" y="5"/>
                  <a:pt x="49" y="5"/>
                  <a:pt x="46" y="8"/>
                </a:cubicBezTo>
                <a:cubicBezTo>
                  <a:pt x="14" y="40"/>
                  <a:pt x="14" y="40"/>
                  <a:pt x="14" y="40"/>
                </a:cubicBezTo>
                <a:cubicBezTo>
                  <a:pt x="12" y="41"/>
                  <a:pt x="12" y="43"/>
                  <a:pt x="12" y="45"/>
                </a:cubicBezTo>
                <a:cubicBezTo>
                  <a:pt x="12" y="47"/>
                  <a:pt x="12" y="50"/>
                  <a:pt x="14" y="51"/>
                </a:cubicBezTo>
                <a:cubicBezTo>
                  <a:pt x="91" y="128"/>
                  <a:pt x="91" y="128"/>
                  <a:pt x="91" y="128"/>
                </a:cubicBezTo>
                <a:cubicBezTo>
                  <a:pt x="93" y="130"/>
                  <a:pt x="95" y="131"/>
                  <a:pt x="97" y="131"/>
                </a:cubicBezTo>
                <a:cubicBezTo>
                  <a:pt x="99" y="131"/>
                  <a:pt x="101" y="130"/>
                  <a:pt x="102" y="128"/>
                </a:cubicBezTo>
                <a:cubicBezTo>
                  <a:pt x="113" y="118"/>
                  <a:pt x="113" y="118"/>
                  <a:pt x="113" y="118"/>
                </a:cubicBezTo>
                <a:cubicBezTo>
                  <a:pt x="225" y="230"/>
                  <a:pt x="225" y="230"/>
                  <a:pt x="225" y="230"/>
                </a:cubicBezTo>
                <a:cubicBezTo>
                  <a:pt x="107" y="349"/>
                  <a:pt x="107" y="349"/>
                  <a:pt x="107" y="349"/>
                </a:cubicBezTo>
                <a:cubicBezTo>
                  <a:pt x="100" y="347"/>
                  <a:pt x="94" y="346"/>
                  <a:pt x="88" y="346"/>
                </a:cubicBezTo>
                <a:cubicBezTo>
                  <a:pt x="66" y="346"/>
                  <a:pt x="45" y="355"/>
                  <a:pt x="30" y="370"/>
                </a:cubicBezTo>
                <a:cubicBezTo>
                  <a:pt x="8" y="392"/>
                  <a:pt x="0" y="423"/>
                  <a:pt x="9" y="452"/>
                </a:cubicBezTo>
                <a:cubicBezTo>
                  <a:pt x="10" y="455"/>
                  <a:pt x="12" y="457"/>
                  <a:pt x="15" y="457"/>
                </a:cubicBezTo>
                <a:cubicBezTo>
                  <a:pt x="18" y="458"/>
                  <a:pt x="21" y="457"/>
                  <a:pt x="23" y="455"/>
                </a:cubicBezTo>
                <a:cubicBezTo>
                  <a:pt x="56" y="422"/>
                  <a:pt x="56" y="422"/>
                  <a:pt x="56" y="422"/>
                </a:cubicBezTo>
                <a:cubicBezTo>
                  <a:pt x="86" y="430"/>
                  <a:pt x="86" y="430"/>
                  <a:pt x="86" y="430"/>
                </a:cubicBezTo>
                <a:cubicBezTo>
                  <a:pt x="93" y="460"/>
                  <a:pt x="93" y="460"/>
                  <a:pt x="93" y="460"/>
                </a:cubicBezTo>
                <a:cubicBezTo>
                  <a:pt x="60" y="493"/>
                  <a:pt x="60" y="493"/>
                  <a:pt x="60" y="493"/>
                </a:cubicBezTo>
                <a:cubicBezTo>
                  <a:pt x="58" y="495"/>
                  <a:pt x="58" y="498"/>
                  <a:pt x="58" y="501"/>
                </a:cubicBezTo>
                <a:cubicBezTo>
                  <a:pt x="59" y="503"/>
                  <a:pt x="61" y="506"/>
                  <a:pt x="64" y="506"/>
                </a:cubicBezTo>
                <a:cubicBezTo>
                  <a:pt x="71" y="509"/>
                  <a:pt x="79" y="510"/>
                  <a:pt x="88" y="510"/>
                </a:cubicBezTo>
                <a:cubicBezTo>
                  <a:pt x="109" y="510"/>
                  <a:pt x="130" y="502"/>
                  <a:pt x="145" y="486"/>
                </a:cubicBezTo>
                <a:cubicBezTo>
                  <a:pt x="166" y="466"/>
                  <a:pt x="174" y="437"/>
                  <a:pt x="167" y="409"/>
                </a:cubicBezTo>
                <a:cubicBezTo>
                  <a:pt x="285" y="291"/>
                  <a:pt x="285" y="291"/>
                  <a:pt x="285" y="291"/>
                </a:cubicBezTo>
                <a:cubicBezTo>
                  <a:pt x="331" y="337"/>
                  <a:pt x="331" y="337"/>
                  <a:pt x="331" y="337"/>
                </a:cubicBezTo>
                <a:cubicBezTo>
                  <a:pt x="288" y="380"/>
                  <a:pt x="288" y="380"/>
                  <a:pt x="288" y="380"/>
                </a:cubicBezTo>
                <a:cubicBezTo>
                  <a:pt x="285" y="383"/>
                  <a:pt x="285" y="388"/>
                  <a:pt x="288" y="391"/>
                </a:cubicBezTo>
                <a:cubicBezTo>
                  <a:pt x="290" y="393"/>
                  <a:pt x="292" y="394"/>
                  <a:pt x="294" y="394"/>
                </a:cubicBezTo>
                <a:cubicBezTo>
                  <a:pt x="296" y="394"/>
                  <a:pt x="298" y="393"/>
                  <a:pt x="300" y="391"/>
                </a:cubicBezTo>
                <a:cubicBezTo>
                  <a:pt x="309" y="382"/>
                  <a:pt x="309" y="382"/>
                  <a:pt x="309" y="382"/>
                </a:cubicBezTo>
                <a:cubicBezTo>
                  <a:pt x="413" y="486"/>
                  <a:pt x="413" y="486"/>
                  <a:pt x="413" y="486"/>
                </a:cubicBezTo>
                <a:cubicBezTo>
                  <a:pt x="424" y="497"/>
                  <a:pt x="438" y="502"/>
                  <a:pt x="452" y="502"/>
                </a:cubicBezTo>
                <a:cubicBezTo>
                  <a:pt x="467" y="502"/>
                  <a:pt x="481" y="497"/>
                  <a:pt x="492" y="486"/>
                </a:cubicBezTo>
                <a:cubicBezTo>
                  <a:pt x="502" y="475"/>
                  <a:pt x="508" y="461"/>
                  <a:pt x="508" y="447"/>
                </a:cubicBezTo>
                <a:cubicBezTo>
                  <a:pt x="508" y="432"/>
                  <a:pt x="502" y="418"/>
                  <a:pt x="492" y="407"/>
                </a:cubicBezTo>
                <a:lnTo>
                  <a:pt x="388" y="303"/>
                </a:lnTo>
                <a:close/>
                <a:moveTo>
                  <a:pt x="97" y="111"/>
                </a:moveTo>
                <a:cubicBezTo>
                  <a:pt x="31" y="45"/>
                  <a:pt x="31" y="45"/>
                  <a:pt x="31" y="45"/>
                </a:cubicBezTo>
                <a:cubicBezTo>
                  <a:pt x="51" y="25"/>
                  <a:pt x="51" y="25"/>
                  <a:pt x="51" y="25"/>
                </a:cubicBezTo>
                <a:cubicBezTo>
                  <a:pt x="117" y="91"/>
                  <a:pt x="117" y="91"/>
                  <a:pt x="117" y="91"/>
                </a:cubicBezTo>
                <a:lnTo>
                  <a:pt x="97" y="111"/>
                </a:lnTo>
                <a:close/>
                <a:moveTo>
                  <a:pt x="151" y="409"/>
                </a:moveTo>
                <a:cubicBezTo>
                  <a:pt x="158" y="432"/>
                  <a:pt x="151" y="458"/>
                  <a:pt x="134" y="475"/>
                </a:cubicBezTo>
                <a:cubicBezTo>
                  <a:pt x="122" y="487"/>
                  <a:pt x="105" y="494"/>
                  <a:pt x="88" y="494"/>
                </a:cubicBezTo>
                <a:cubicBezTo>
                  <a:pt x="86" y="494"/>
                  <a:pt x="84" y="494"/>
                  <a:pt x="82" y="494"/>
                </a:cubicBezTo>
                <a:cubicBezTo>
                  <a:pt x="108" y="468"/>
                  <a:pt x="108" y="468"/>
                  <a:pt x="108" y="468"/>
                </a:cubicBezTo>
                <a:cubicBezTo>
                  <a:pt x="110" y="466"/>
                  <a:pt x="111" y="463"/>
                  <a:pt x="110" y="461"/>
                </a:cubicBezTo>
                <a:cubicBezTo>
                  <a:pt x="100" y="421"/>
                  <a:pt x="100" y="421"/>
                  <a:pt x="100" y="421"/>
                </a:cubicBezTo>
                <a:cubicBezTo>
                  <a:pt x="99" y="419"/>
                  <a:pt x="97" y="416"/>
                  <a:pt x="94" y="416"/>
                </a:cubicBezTo>
                <a:cubicBezTo>
                  <a:pt x="55" y="406"/>
                  <a:pt x="55" y="406"/>
                  <a:pt x="55" y="406"/>
                </a:cubicBezTo>
                <a:cubicBezTo>
                  <a:pt x="52" y="405"/>
                  <a:pt x="49" y="406"/>
                  <a:pt x="47" y="408"/>
                </a:cubicBezTo>
                <a:cubicBezTo>
                  <a:pt x="22" y="433"/>
                  <a:pt x="22" y="433"/>
                  <a:pt x="22" y="433"/>
                </a:cubicBezTo>
                <a:cubicBezTo>
                  <a:pt x="20" y="414"/>
                  <a:pt x="27" y="395"/>
                  <a:pt x="41" y="382"/>
                </a:cubicBezTo>
                <a:cubicBezTo>
                  <a:pt x="53" y="369"/>
                  <a:pt x="70" y="362"/>
                  <a:pt x="88" y="362"/>
                </a:cubicBezTo>
                <a:cubicBezTo>
                  <a:pt x="94" y="362"/>
                  <a:pt x="101" y="363"/>
                  <a:pt x="107" y="365"/>
                </a:cubicBezTo>
                <a:cubicBezTo>
                  <a:pt x="110" y="366"/>
                  <a:pt x="113" y="365"/>
                  <a:pt x="115" y="363"/>
                </a:cubicBezTo>
                <a:cubicBezTo>
                  <a:pt x="369" y="109"/>
                  <a:pt x="369" y="109"/>
                  <a:pt x="369" y="109"/>
                </a:cubicBezTo>
                <a:cubicBezTo>
                  <a:pt x="371" y="107"/>
                  <a:pt x="372" y="104"/>
                  <a:pt x="371" y="101"/>
                </a:cubicBezTo>
                <a:cubicBezTo>
                  <a:pt x="364" y="78"/>
                  <a:pt x="370" y="52"/>
                  <a:pt x="388" y="35"/>
                </a:cubicBezTo>
                <a:cubicBezTo>
                  <a:pt x="400" y="23"/>
                  <a:pt x="416" y="16"/>
                  <a:pt x="434" y="16"/>
                </a:cubicBezTo>
                <a:cubicBezTo>
                  <a:pt x="436" y="16"/>
                  <a:pt x="438" y="16"/>
                  <a:pt x="439" y="16"/>
                </a:cubicBezTo>
                <a:cubicBezTo>
                  <a:pt x="414" y="42"/>
                  <a:pt x="414" y="42"/>
                  <a:pt x="414" y="42"/>
                </a:cubicBezTo>
                <a:cubicBezTo>
                  <a:pt x="412" y="44"/>
                  <a:pt x="411" y="47"/>
                  <a:pt x="412" y="49"/>
                </a:cubicBezTo>
                <a:cubicBezTo>
                  <a:pt x="421" y="88"/>
                  <a:pt x="421" y="88"/>
                  <a:pt x="421" y="88"/>
                </a:cubicBezTo>
                <a:cubicBezTo>
                  <a:pt x="422" y="91"/>
                  <a:pt x="424" y="94"/>
                  <a:pt x="427" y="94"/>
                </a:cubicBezTo>
                <a:cubicBezTo>
                  <a:pt x="467" y="104"/>
                  <a:pt x="467" y="104"/>
                  <a:pt x="467" y="104"/>
                </a:cubicBezTo>
                <a:cubicBezTo>
                  <a:pt x="469" y="105"/>
                  <a:pt x="472" y="104"/>
                  <a:pt x="474" y="102"/>
                </a:cubicBezTo>
                <a:cubicBezTo>
                  <a:pt x="500" y="76"/>
                  <a:pt x="500" y="76"/>
                  <a:pt x="500" y="76"/>
                </a:cubicBezTo>
                <a:cubicBezTo>
                  <a:pt x="501" y="95"/>
                  <a:pt x="494" y="114"/>
                  <a:pt x="481" y="128"/>
                </a:cubicBezTo>
                <a:cubicBezTo>
                  <a:pt x="468" y="141"/>
                  <a:pt x="452" y="147"/>
                  <a:pt x="434" y="147"/>
                </a:cubicBezTo>
                <a:cubicBezTo>
                  <a:pt x="428" y="147"/>
                  <a:pt x="421" y="147"/>
                  <a:pt x="415" y="145"/>
                </a:cubicBezTo>
                <a:cubicBezTo>
                  <a:pt x="412" y="144"/>
                  <a:pt x="409" y="145"/>
                  <a:pt x="407" y="147"/>
                </a:cubicBezTo>
                <a:cubicBezTo>
                  <a:pt x="153" y="401"/>
                  <a:pt x="153" y="401"/>
                  <a:pt x="153" y="401"/>
                </a:cubicBezTo>
                <a:cubicBezTo>
                  <a:pt x="150" y="403"/>
                  <a:pt x="150" y="406"/>
                  <a:pt x="151" y="409"/>
                </a:cubicBezTo>
                <a:close/>
                <a:moveTo>
                  <a:pt x="481" y="475"/>
                </a:moveTo>
                <a:cubicBezTo>
                  <a:pt x="465" y="490"/>
                  <a:pt x="440" y="490"/>
                  <a:pt x="424" y="475"/>
                </a:cubicBezTo>
                <a:cubicBezTo>
                  <a:pt x="320" y="371"/>
                  <a:pt x="320" y="371"/>
                  <a:pt x="320" y="371"/>
                </a:cubicBezTo>
                <a:cubicBezTo>
                  <a:pt x="377" y="314"/>
                  <a:pt x="377" y="314"/>
                  <a:pt x="377" y="314"/>
                </a:cubicBezTo>
                <a:cubicBezTo>
                  <a:pt x="481" y="418"/>
                  <a:pt x="481" y="418"/>
                  <a:pt x="481" y="418"/>
                </a:cubicBezTo>
                <a:cubicBezTo>
                  <a:pt x="488" y="426"/>
                  <a:pt x="492" y="436"/>
                  <a:pt x="492" y="447"/>
                </a:cubicBezTo>
                <a:cubicBezTo>
                  <a:pt x="492" y="457"/>
                  <a:pt x="488" y="467"/>
                  <a:pt x="481" y="475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3581400" y="5486408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REGULAR UPDATE and INVOLVEMENT</a:t>
            </a:r>
          </a:p>
          <a:p>
            <a:pPr lvl="0"/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Each member’s contribution</a:t>
            </a:r>
          </a:p>
        </p:txBody>
      </p:sp>
      <p:pic>
        <p:nvPicPr>
          <p:cNvPr id="38" name="Picture 1">
            <a:extLst>
              <a:ext uri="{FF2B5EF4-FFF2-40B4-BE49-F238E27FC236}">
                <a16:creationId xmlns:a16="http://schemas.microsoft.com/office/drawing/2014/main" id="{D7054D17-CE96-4434-9F0F-275FFF616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566" y="5971563"/>
            <a:ext cx="2620139" cy="64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31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9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9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 animBg="1"/>
      <p:bldP spid="29" grpId="0" animBg="1"/>
      <p:bldP spid="28" grpId="0" animBg="1"/>
      <p:bldP spid="33" grpId="0" animBg="1"/>
      <p:bldP spid="34" grpId="0" animBg="1"/>
      <p:bldP spid="35" grpId="0" animBg="1"/>
      <p:bldP spid="36" grpId="0" animBg="1"/>
      <p:bldP spid="39" grpId="0"/>
      <p:bldP spid="40" grpId="0"/>
      <p:bldP spid="41" grpId="0"/>
      <p:bldP spid="42" grpId="0"/>
      <p:bldP spid="43" grpId="0" animBg="1"/>
      <p:bldP spid="71" grpId="0" animBg="1"/>
      <p:bldP spid="78" grpId="0" animBg="1"/>
      <p:bldP spid="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 txBox="1">
            <a:spLocks noChangeArrowheads="1"/>
          </p:cNvSpPr>
          <p:nvPr/>
        </p:nvSpPr>
        <p:spPr bwMode="auto">
          <a:xfrm>
            <a:off x="164023" y="6350"/>
            <a:ext cx="669397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srgbClr val="0070C0"/>
                </a:solidFill>
                <a:latin typeface="+mj-lt"/>
              </a:rPr>
              <a:t>Good Practice Products</a:t>
            </a:r>
          </a:p>
        </p:txBody>
      </p:sp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457200" y="83661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Good Practice IA Manual Template</a:t>
            </a:r>
            <a:endParaRPr lang="en-US" sz="1400" dirty="0">
              <a:solidFill>
                <a:srgbClr val="0070C0"/>
              </a:solidFill>
              <a:latin typeface="+mn-lt"/>
            </a:endParaRP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Good Practice CPD Manual Template</a:t>
            </a:r>
            <a:endParaRPr lang="en-US" altLang="en-US" sz="1400" dirty="0">
              <a:solidFill>
                <a:srgbClr val="0070C0"/>
              </a:solidFill>
              <a:latin typeface="+mn-lt"/>
            </a:endParaRP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Internal Audit Body of Knowledge</a:t>
            </a:r>
            <a:endParaRPr lang="en-US" altLang="en-US" sz="1400" dirty="0">
              <a:solidFill>
                <a:srgbClr val="0070C0"/>
              </a:solidFill>
              <a:latin typeface="+mn-lt"/>
            </a:endParaRP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Risk Assessment in Audit Planning</a:t>
            </a:r>
            <a:endParaRPr lang="en-US" altLang="en-US" sz="1400" dirty="0">
              <a:solidFill>
                <a:srgbClr val="0070C0"/>
              </a:solidFill>
              <a:latin typeface="+mn-lt"/>
            </a:endParaRP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Concept Note on RIFIX (</a:t>
            </a:r>
            <a:r>
              <a:rPr lang="en-US" altLang="en-US" sz="2000" dirty="0">
                <a:solidFill>
                  <a:srgbClr val="C00000"/>
                </a:solidFill>
                <a:latin typeface="+mn-lt"/>
              </a:rPr>
              <a:t>R</a:t>
            </a: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elationship of </a:t>
            </a:r>
            <a:r>
              <a:rPr lang="en-US" altLang="en-US" sz="2000" dirty="0">
                <a:solidFill>
                  <a:srgbClr val="C00000"/>
                </a:solidFill>
                <a:latin typeface="+mn-lt"/>
              </a:rPr>
              <a:t>I</a:t>
            </a: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nternal Audit with </a:t>
            </a:r>
            <a:r>
              <a:rPr lang="en-US" altLang="en-US" sz="2000" dirty="0">
                <a:solidFill>
                  <a:srgbClr val="C00000"/>
                </a:solidFill>
                <a:latin typeface="+mn-lt"/>
              </a:rPr>
              <a:t>F</a:t>
            </a: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inancial </a:t>
            </a:r>
            <a:r>
              <a:rPr lang="en-US" altLang="en-US" sz="2000" dirty="0">
                <a:solidFill>
                  <a:srgbClr val="C00000"/>
                </a:solidFill>
                <a:latin typeface="+mn-lt"/>
              </a:rPr>
              <a:t>I</a:t>
            </a: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nspection and E</a:t>
            </a:r>
            <a:r>
              <a:rPr lang="en-US" altLang="en-US" sz="2000" dirty="0">
                <a:solidFill>
                  <a:srgbClr val="C00000"/>
                </a:solidFill>
                <a:latin typeface="+mn-lt"/>
              </a:rPr>
              <a:t>x</a:t>
            </a: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ternal Audit)</a:t>
            </a:r>
            <a:endParaRPr lang="en-US" altLang="en-US" sz="1400" dirty="0">
              <a:solidFill>
                <a:srgbClr val="0070C0"/>
              </a:solidFill>
              <a:latin typeface="+mn-lt"/>
            </a:endParaRP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Quality Assessment Guide</a:t>
            </a:r>
            <a:endParaRPr lang="en-US" altLang="en-US" sz="1400" dirty="0">
              <a:solidFill>
                <a:srgbClr val="0070C0"/>
              </a:solidFill>
              <a:latin typeface="+mn-lt"/>
            </a:endParaRP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Newsletters, Communiqués and 100+ other knowledge products</a:t>
            </a:r>
          </a:p>
          <a:p>
            <a:pPr>
              <a:spcBef>
                <a:spcPct val="20000"/>
              </a:spcBef>
            </a:pPr>
            <a:endParaRPr lang="en-US" altLang="en-US" sz="32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7" y="3762383"/>
            <a:ext cx="149860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772" y="4114801"/>
            <a:ext cx="148907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159" y="4465638"/>
            <a:ext cx="1506538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4286256"/>
            <a:ext cx="1493838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446" y="4000504"/>
            <a:ext cx="1447431" cy="22707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86644" y="3786190"/>
            <a:ext cx="1616075" cy="2283699"/>
          </a:xfrm>
          <a:prstGeom prst="rect">
            <a:avLst/>
          </a:prstGeom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702B433C-9851-47B7-B55D-7BD667A4A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465" y="22552"/>
            <a:ext cx="2907752" cy="64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06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899359" y="1268760"/>
            <a:ext cx="4845899" cy="433705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None/>
            </a:pPr>
            <a:endParaRPr lang="sr-Latn-RS" altLang="sr-Latn-RS" sz="800" i="1" dirty="0">
              <a:solidFill>
                <a:srgbClr val="0070C0"/>
              </a:solidFill>
            </a:endParaRPr>
          </a:p>
          <a:p>
            <a:pPr lvl="1">
              <a:buFontTx/>
              <a:buAutoNum type="arabicPeriod"/>
            </a:pPr>
            <a:r>
              <a:rPr lang="sr-Latn-RS" altLang="sr-Latn-RS" sz="1600" b="1" dirty="0">
                <a:solidFill>
                  <a:srgbClr val="0070C0"/>
                </a:solidFill>
              </a:rPr>
              <a:t>Internal Quality Assessment Performed by the Internal Audit Unit</a:t>
            </a:r>
          </a:p>
          <a:p>
            <a:pPr lvl="1">
              <a:buFontTx/>
              <a:buNone/>
            </a:pPr>
            <a:r>
              <a:rPr lang="sr-Latn-RS" altLang="sr-Latn-RS" sz="1600" b="1" dirty="0">
                <a:solidFill>
                  <a:srgbClr val="0070C0"/>
                </a:solidFill>
              </a:rPr>
              <a:t>      </a:t>
            </a:r>
            <a:r>
              <a:rPr lang="en-US" altLang="sr-Latn-RS" sz="1600" b="1" dirty="0">
                <a:solidFill>
                  <a:srgbClr val="0070C0"/>
                </a:solidFill>
              </a:rPr>
              <a:t>1</a:t>
            </a:r>
            <a:r>
              <a:rPr lang="sr-Latn-RS" altLang="sr-Latn-RS" sz="1600" b="1" dirty="0">
                <a:solidFill>
                  <a:srgbClr val="0070C0"/>
                </a:solidFill>
              </a:rPr>
              <a:t>.1. Ongoing monitoring</a:t>
            </a:r>
          </a:p>
          <a:p>
            <a:pPr lvl="1">
              <a:buFontTx/>
              <a:buNone/>
            </a:pPr>
            <a:r>
              <a:rPr lang="sr-Latn-RS" altLang="sr-Latn-RS" sz="1600" b="1" dirty="0">
                <a:solidFill>
                  <a:srgbClr val="0070C0"/>
                </a:solidFill>
              </a:rPr>
              <a:t>      </a:t>
            </a:r>
            <a:r>
              <a:rPr lang="en-US" altLang="sr-Latn-RS" sz="1600" b="1" dirty="0">
                <a:solidFill>
                  <a:srgbClr val="0070C0"/>
                </a:solidFill>
              </a:rPr>
              <a:t>1</a:t>
            </a:r>
            <a:r>
              <a:rPr lang="sr-Latn-RS" altLang="sr-Latn-RS" sz="1600" b="1" dirty="0">
                <a:solidFill>
                  <a:srgbClr val="0070C0"/>
                </a:solidFill>
              </a:rPr>
              <a:t>.2. Periodic self-assessment by the internal audit unit</a:t>
            </a:r>
          </a:p>
          <a:p>
            <a:pPr lvl="1">
              <a:buFontTx/>
              <a:buNone/>
            </a:pPr>
            <a:r>
              <a:rPr lang="sr-Latn-RS" altLang="sr-Latn-RS" sz="1600" b="1" dirty="0">
                <a:solidFill>
                  <a:srgbClr val="0070C0"/>
                </a:solidFill>
              </a:rPr>
              <a:t>      </a:t>
            </a:r>
            <a:r>
              <a:rPr lang="en-US" altLang="sr-Latn-RS" sz="1600" b="1" dirty="0">
                <a:solidFill>
                  <a:srgbClr val="0070C0"/>
                </a:solidFill>
              </a:rPr>
              <a:t>1</a:t>
            </a:r>
            <a:r>
              <a:rPr lang="sr-Latn-RS" altLang="sr-Latn-RS" sz="1600" b="1" dirty="0">
                <a:solidFill>
                  <a:srgbClr val="0070C0"/>
                </a:solidFill>
              </a:rPr>
              <a:t>.3. Audited entity surve</a:t>
            </a:r>
            <a:r>
              <a:rPr lang="nl-BE" altLang="sr-Latn-RS" sz="1600" b="1" dirty="0">
                <a:solidFill>
                  <a:srgbClr val="0070C0"/>
                </a:solidFill>
              </a:rPr>
              <a:t>y</a:t>
            </a:r>
            <a:endParaRPr lang="sr-Latn-RS" altLang="sr-Latn-RS" sz="1600" b="1" dirty="0">
              <a:solidFill>
                <a:srgbClr val="0070C0"/>
              </a:solidFill>
            </a:endParaRPr>
          </a:p>
          <a:p>
            <a:pPr lvl="1">
              <a:buFontTx/>
              <a:buAutoNum type="arabicPeriod" startAt="3"/>
            </a:pPr>
            <a:r>
              <a:rPr lang="sr-Latn-RS" altLang="sr-Latn-RS" sz="1600" b="1" dirty="0">
                <a:solidFill>
                  <a:srgbClr val="0070C0"/>
                </a:solidFill>
              </a:rPr>
              <a:t>External Quality Assessment Performed by the Central Harmonization Unit</a:t>
            </a:r>
          </a:p>
          <a:p>
            <a:pPr lvl="1">
              <a:buFontTx/>
              <a:buAutoNum type="arabicPeriod" startAt="3"/>
            </a:pPr>
            <a:r>
              <a:rPr lang="sr-Latn-RS" altLang="sr-Latn-RS" sz="1600" b="1" dirty="0">
                <a:solidFill>
                  <a:srgbClr val="0070C0"/>
                </a:solidFill>
              </a:rPr>
              <a:t>Internal Quality Assessment of the Central Harmonization Unit</a:t>
            </a:r>
          </a:p>
          <a:p>
            <a:pPr lvl="1">
              <a:buFontTx/>
              <a:buAutoNum type="arabicPeriod" startAt="3"/>
            </a:pPr>
            <a:r>
              <a:rPr lang="sr-Latn-RS" altLang="sr-Latn-RS" sz="1600" b="1" dirty="0">
                <a:solidFill>
                  <a:srgbClr val="0070C0"/>
                </a:solidFill>
              </a:rPr>
              <a:t>Independent External Quality Assessment Performed by an External, Independent Party</a:t>
            </a:r>
          </a:p>
          <a:p>
            <a:endParaRPr lang="hr-HR" sz="1600" dirty="0">
              <a:solidFill>
                <a:srgbClr val="0070C0"/>
              </a:solidFill>
            </a:endParaRP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DB3DB83C-BC88-4B23-9EA7-F3772B6EB7F8}"/>
              </a:ext>
            </a:extLst>
          </p:cNvPr>
          <p:cNvSpPr txBox="1">
            <a:spLocks/>
          </p:cNvSpPr>
          <p:nvPr/>
        </p:nvSpPr>
        <p:spPr>
          <a:xfrm>
            <a:off x="748841" y="214153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bs-Latn-BA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457200"/>
            <a:ext cx="3289759" cy="4806949"/>
          </a:xfrm>
          <a:prstGeom prst="rect">
            <a:avLst/>
          </a:prstGeom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A0DE3A85-C6DD-4343-878D-8C8F5E167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3683"/>
            <a:ext cx="3160371" cy="64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37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 txBox="1">
            <a:spLocks noChangeArrowheads="1"/>
          </p:cNvSpPr>
          <p:nvPr/>
        </p:nvSpPr>
        <p:spPr bwMode="auto">
          <a:xfrm>
            <a:off x="152401" y="-76200"/>
            <a:ext cx="6991352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0070C0"/>
                </a:solidFill>
                <a:latin typeface="+mj-lt"/>
              </a:rPr>
              <a:t>Our Free Quality Assessment App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127858"/>
            <a:ext cx="2348124" cy="49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27" y="780673"/>
            <a:ext cx="2204300" cy="411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5974" y="2286000"/>
            <a:ext cx="2027734" cy="4114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52561" y="883026"/>
            <a:ext cx="2204300" cy="40124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00800" y="2133600"/>
            <a:ext cx="2204301" cy="395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8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8B37F-4446-B946-BE59-6D5ECD0CD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33" y="244188"/>
            <a:ext cx="6666767" cy="93140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  <a:ea typeface="+mn-ea"/>
                <a:cs typeface="+mn-cs"/>
              </a:rPr>
              <a:t>Relationship of Internal Audit with Financial Inspection and External Audit</a:t>
            </a:r>
            <a:endParaRPr lang="ru-RU" sz="3200" b="1" dirty="0">
              <a:solidFill>
                <a:srgbClr val="0070C0"/>
              </a:solidFill>
              <a:ea typeface="+mn-ea"/>
              <a:cs typeface="+mn-cs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4873B87-E621-7E4E-BEBA-6CBC2A0719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662" y="1142984"/>
            <a:ext cx="3260187" cy="550072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b="1" i="1" dirty="0">
                <a:solidFill>
                  <a:srgbClr val="00B050"/>
                </a:solidFill>
              </a:rPr>
              <a:t>Work done</a:t>
            </a:r>
          </a:p>
          <a:p>
            <a:pPr marL="0" indent="0">
              <a:buNone/>
            </a:pPr>
            <a:endParaRPr lang="en-US" sz="4000" b="1" dirty="0">
              <a:solidFill>
                <a:srgbClr val="00B050"/>
              </a:solidFill>
            </a:endParaRPr>
          </a:p>
          <a:p>
            <a:pPr marL="180975" lvl="0" indent="-168275">
              <a:lnSpc>
                <a:spcPct val="100000"/>
              </a:lnSpc>
              <a:buNone/>
            </a:pPr>
            <a:r>
              <a:rPr lang="en-US" sz="5600" dirty="0">
                <a:solidFill>
                  <a:srgbClr val="002060"/>
                </a:solidFill>
              </a:rPr>
              <a:t>St. Petersburg, September 2013: </a:t>
            </a:r>
            <a:r>
              <a:rPr lang="en-US" sz="5600" dirty="0">
                <a:solidFill>
                  <a:srgbClr val="00B050"/>
                </a:solidFill>
              </a:rPr>
              <a:t>Study of RIFIX practices in different countries, </a:t>
            </a:r>
          </a:p>
          <a:p>
            <a:pPr marL="180975" lvl="0" indent="-168275">
              <a:lnSpc>
                <a:spcPct val="100000"/>
              </a:lnSpc>
              <a:buFont typeface="+mj-lt"/>
              <a:buAutoNum type="romanUcPeriod"/>
            </a:pPr>
            <a:endParaRPr lang="en-GB" sz="5600" dirty="0">
              <a:solidFill>
                <a:srgbClr val="00B050"/>
              </a:solidFill>
            </a:endParaRPr>
          </a:p>
          <a:p>
            <a:pPr marL="180975" lvl="0" indent="-168275">
              <a:lnSpc>
                <a:spcPct val="100000"/>
              </a:lnSpc>
              <a:buNone/>
            </a:pPr>
            <a:r>
              <a:rPr lang="en-US" sz="5600" dirty="0">
                <a:solidFill>
                  <a:srgbClr val="002060"/>
                </a:solidFill>
              </a:rPr>
              <a:t>Moscow, May 2014</a:t>
            </a:r>
            <a:r>
              <a:rPr lang="en-US" sz="5600" dirty="0">
                <a:solidFill>
                  <a:srgbClr val="00B050"/>
                </a:solidFill>
              </a:rPr>
              <a:t>: Development of common terminology, definition of principles, drafting of the Concept Paper on RIFIX,.</a:t>
            </a:r>
          </a:p>
          <a:p>
            <a:pPr marL="180975" lvl="0" indent="-168275">
              <a:lnSpc>
                <a:spcPct val="100000"/>
              </a:lnSpc>
              <a:buFont typeface="+mj-lt"/>
              <a:buAutoNum type="romanUcPeriod"/>
            </a:pPr>
            <a:endParaRPr lang="en-GB" sz="5600" dirty="0">
              <a:solidFill>
                <a:srgbClr val="00B050"/>
              </a:solidFill>
            </a:endParaRPr>
          </a:p>
          <a:p>
            <a:pPr marL="180975" indent="-168275">
              <a:lnSpc>
                <a:spcPct val="100000"/>
              </a:lnSpc>
              <a:buNone/>
            </a:pPr>
            <a:r>
              <a:rPr lang="en-US" sz="5600" dirty="0">
                <a:solidFill>
                  <a:srgbClr val="002060"/>
                </a:solidFill>
              </a:rPr>
              <a:t> Astana, September 2014: </a:t>
            </a:r>
            <a:r>
              <a:rPr lang="en-US" sz="5600" dirty="0">
                <a:solidFill>
                  <a:srgbClr val="00B050"/>
                </a:solidFill>
              </a:rPr>
              <a:t>Finalization of the Concept Paper on RIFIX.</a:t>
            </a:r>
          </a:p>
          <a:p>
            <a:pPr marL="180975" indent="-168275">
              <a:lnSpc>
                <a:spcPct val="100000"/>
              </a:lnSpc>
              <a:buNone/>
            </a:pPr>
            <a:endParaRPr lang="en-US" sz="5600" dirty="0">
              <a:solidFill>
                <a:srgbClr val="00B050"/>
              </a:solidFill>
            </a:endParaRPr>
          </a:p>
          <a:p>
            <a:pPr marL="180975" indent="-168275">
              <a:lnSpc>
                <a:spcPct val="100000"/>
              </a:lnSpc>
              <a:buNone/>
            </a:pPr>
            <a:r>
              <a:rPr lang="en-US" sz="5600" dirty="0">
                <a:solidFill>
                  <a:srgbClr val="00B050"/>
                </a:solidFill>
              </a:rPr>
              <a:t> </a:t>
            </a:r>
            <a:r>
              <a:rPr lang="en-US" sz="5600" dirty="0">
                <a:solidFill>
                  <a:srgbClr val="002060"/>
                </a:solidFill>
              </a:rPr>
              <a:t>Yerevan, 2015:  </a:t>
            </a:r>
            <a:r>
              <a:rPr lang="en-GB" sz="5600" dirty="0">
                <a:solidFill>
                  <a:srgbClr val="00B050"/>
                </a:solidFill>
              </a:rPr>
              <a:t>Draft </a:t>
            </a:r>
            <a:r>
              <a:rPr lang="en-US" sz="6000" dirty="0">
                <a:solidFill>
                  <a:srgbClr val="00B050"/>
                </a:solidFill>
              </a:rPr>
              <a:t>model of RIFIX cooperation agreement, Discussion of issues regarding to the implementation of the </a:t>
            </a:r>
            <a:r>
              <a:rPr lang="en-US" sz="5600" dirty="0">
                <a:solidFill>
                  <a:srgbClr val="00B050"/>
                </a:solidFill>
              </a:rPr>
              <a:t>Concept Paper</a:t>
            </a:r>
            <a:r>
              <a:rPr lang="en-GB" sz="5600" dirty="0">
                <a:solidFill>
                  <a:srgbClr val="00B050"/>
                </a:solidFill>
              </a:rPr>
              <a:t>	</a:t>
            </a:r>
          </a:p>
          <a:p>
            <a:pPr marL="180975" indent="-168275">
              <a:lnSpc>
                <a:spcPct val="100000"/>
              </a:lnSpc>
              <a:buFont typeface="+mj-lt"/>
              <a:buAutoNum type="romanUcPeriod"/>
            </a:pPr>
            <a:endParaRPr lang="en-GB" sz="5600" dirty="0">
              <a:solidFill>
                <a:srgbClr val="00B050"/>
              </a:solidFill>
            </a:endParaRPr>
          </a:p>
          <a:p>
            <a:pPr marL="180975" indent="-168275">
              <a:lnSpc>
                <a:spcPct val="100000"/>
              </a:lnSpc>
              <a:buNone/>
            </a:pPr>
            <a:r>
              <a:rPr lang="en-GB" sz="5600" dirty="0">
                <a:solidFill>
                  <a:srgbClr val="002060"/>
                </a:solidFill>
              </a:rPr>
              <a:t>March 2016: </a:t>
            </a:r>
            <a:r>
              <a:rPr lang="en-US" sz="5600" dirty="0">
                <a:solidFill>
                  <a:srgbClr val="00B050"/>
                </a:solidFill>
              </a:rPr>
              <a:t>Final draft  of the Concept Paper  on </a:t>
            </a:r>
            <a:r>
              <a:rPr lang="en-GB" sz="5600" dirty="0">
                <a:solidFill>
                  <a:srgbClr val="00B050"/>
                </a:solidFill>
              </a:rPr>
              <a:t>RIFIX, Prague,</a:t>
            </a:r>
            <a:endParaRPr lang="ru-RU" sz="5600" dirty="0">
              <a:solidFill>
                <a:srgbClr val="00B050"/>
              </a:solidFill>
            </a:endParaRPr>
          </a:p>
          <a:p>
            <a:pPr marL="180975" indent="-168275">
              <a:buNone/>
            </a:pPr>
            <a:endParaRPr lang="en-US" sz="5600" dirty="0">
              <a:solidFill>
                <a:srgbClr val="00B050"/>
              </a:solidFill>
            </a:endParaRPr>
          </a:p>
          <a:p>
            <a:pPr marL="180975" indent="-168275">
              <a:buNone/>
            </a:pPr>
            <a:r>
              <a:rPr lang="en-US" sz="5600" dirty="0">
                <a:solidFill>
                  <a:srgbClr val="002060"/>
                </a:solidFill>
              </a:rPr>
              <a:t>Moscow, Oct. 2016</a:t>
            </a:r>
            <a:r>
              <a:rPr lang="ru-RU" sz="5600" dirty="0">
                <a:solidFill>
                  <a:srgbClr val="002060"/>
                </a:solidFill>
              </a:rPr>
              <a:t>  </a:t>
            </a:r>
          </a:p>
          <a:p>
            <a:pPr marL="180975" indent="-168275">
              <a:lnSpc>
                <a:spcPct val="100000"/>
              </a:lnSpc>
              <a:buNone/>
            </a:pPr>
            <a:r>
              <a:rPr lang="en-US" sz="5600" dirty="0">
                <a:solidFill>
                  <a:srgbClr val="00B050"/>
                </a:solidFill>
              </a:rPr>
              <a:t>Approval of the Concept Paper, </a:t>
            </a:r>
          </a:p>
          <a:p>
            <a:pPr marL="180975" indent="-168275">
              <a:lnSpc>
                <a:spcPct val="100000"/>
              </a:lnSpc>
              <a:buNone/>
            </a:pPr>
            <a:endParaRPr lang="en-US" sz="5600" dirty="0">
              <a:solidFill>
                <a:srgbClr val="00B050"/>
              </a:solidFill>
              <a:ea typeface="Times New Roman"/>
              <a:cs typeface="Times New Roman"/>
            </a:endParaRPr>
          </a:p>
          <a:p>
            <a:pPr marL="180975" indent="-168275">
              <a:lnSpc>
                <a:spcPct val="100000"/>
              </a:lnSpc>
              <a:buNone/>
            </a:pPr>
            <a:r>
              <a:rPr lang="en-US" sz="5600" u="sng" dirty="0">
                <a:solidFill>
                  <a:srgbClr val="002060"/>
                </a:solidFill>
                <a:ea typeface="Times New Roman"/>
                <a:cs typeface="Times New Roman"/>
              </a:rPr>
              <a:t>2017: </a:t>
            </a:r>
            <a:r>
              <a:rPr lang="en-US" sz="5600" dirty="0">
                <a:solidFill>
                  <a:srgbClr val="00B050"/>
                </a:solidFill>
                <a:ea typeface="Times New Roman"/>
                <a:cs typeface="Times New Roman"/>
              </a:rPr>
              <a:t>Editing, formatting of the e-version  and printing of the Concept Paper</a:t>
            </a:r>
            <a:endParaRPr lang="en-GB" sz="5600" dirty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4AC560-3898-9247-B5A0-49370392F812}"/>
              </a:ext>
            </a:extLst>
          </p:cNvPr>
          <p:cNvSpPr txBox="1"/>
          <p:nvPr/>
        </p:nvSpPr>
        <p:spPr>
          <a:xfrm>
            <a:off x="4572000" y="1714488"/>
            <a:ext cx="3009167" cy="457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</a:rPr>
              <a:t>Achievements</a:t>
            </a:r>
          </a:p>
          <a:p>
            <a:endParaRPr lang="en-US" sz="1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98450" indent="-285750">
              <a:lnSpc>
                <a:spcPct val="80000"/>
              </a:lnSpc>
              <a:spcBef>
                <a:spcPts val="1000"/>
              </a:spcBef>
              <a:buFont typeface="Wingdings" pitchFamily="2" charset="2"/>
              <a:buChar char="ü"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Coherent terminology</a:t>
            </a:r>
          </a:p>
          <a:p>
            <a:pPr marL="298450" indent="-285750">
              <a:lnSpc>
                <a:spcPct val="80000"/>
              </a:lnSpc>
              <a:spcBef>
                <a:spcPts val="1000"/>
              </a:spcBef>
              <a:buFont typeface="Wingdings" pitchFamily="2" charset="2"/>
              <a:buChar char="ü"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Concentration of the best internationally acceptable practice in this field</a:t>
            </a:r>
          </a:p>
          <a:p>
            <a:pPr marL="298450" indent="-285750">
              <a:lnSpc>
                <a:spcPct val="80000"/>
              </a:lnSpc>
              <a:spcBef>
                <a:spcPts val="1000"/>
              </a:spcBef>
              <a:buFont typeface="Wingdings" pitchFamily="2" charset="2"/>
              <a:buChar char="ü"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Understanding the differences and similarities of the these 3 functions, as well as the benefits of a mutually beneficial partnership</a:t>
            </a:r>
          </a:p>
          <a:p>
            <a:pPr marL="298450" lvl="2" indent="-285750">
              <a:lnSpc>
                <a:spcPct val="80000"/>
              </a:lnSpc>
              <a:spcBef>
                <a:spcPts val="1000"/>
              </a:spcBef>
              <a:buFont typeface="Wingdings" pitchFamily="2" charset="2"/>
              <a:buChar char="ü"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Concept Paper on Relationship of Internal Audit with Financial Inspection and External Audit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(RIFIX)</a:t>
            </a:r>
            <a:endParaRPr lang="ru-RU" sz="1400" dirty="0">
              <a:solidFill>
                <a:schemeClr val="accent6">
                  <a:lumMod val="75000"/>
                </a:schemeClr>
              </a:solidFill>
            </a:endParaRPr>
          </a:p>
          <a:p>
            <a:pPr marL="298450" lvl="2" indent="-285750">
              <a:lnSpc>
                <a:spcPct val="80000"/>
              </a:lnSpc>
              <a:spcBef>
                <a:spcPts val="1000"/>
              </a:spcBef>
              <a:buFont typeface="Wingdings" pitchFamily="2" charset="2"/>
              <a:buChar char="ü"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The model of cooperation agreement</a:t>
            </a:r>
          </a:p>
          <a:p>
            <a:pPr marL="298450" lvl="2" indent="-285750">
              <a:lnSpc>
                <a:spcPct val="80000"/>
              </a:lnSpc>
              <a:spcBef>
                <a:spcPts val="1000"/>
              </a:spcBef>
              <a:buFont typeface="Wingdings" pitchFamily="2" charset="2"/>
              <a:buChar char="ü"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Mechanisms for the implementation of RIFIX docs in the member countries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2C4AB2C7-6311-499F-8583-4DF26D9D9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8174"/>
            <a:ext cx="2450078" cy="552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58" y="4357694"/>
            <a:ext cx="1447431" cy="227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6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9629</TotalTime>
  <Words>854</Words>
  <Application>Microsoft Office PowerPoint</Application>
  <PresentationFormat>On-screen Show (4:3)</PresentationFormat>
  <Paragraphs>173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Algerian</vt:lpstr>
      <vt:lpstr>Arial</vt:lpstr>
      <vt:lpstr>Calibri</vt:lpstr>
      <vt:lpstr>Times New Roman</vt:lpstr>
      <vt:lpstr>Wingdings</vt:lpstr>
      <vt:lpstr>Office Theme</vt:lpstr>
      <vt:lpstr>Slide</vt:lpstr>
      <vt:lpstr>PowerPoint Presentation</vt:lpstr>
      <vt:lpstr>PowerPoint Presentation</vt:lpstr>
      <vt:lpstr>Balanced Scorecard </vt:lpstr>
      <vt:lpstr>PowerPoint Presentation</vt:lpstr>
      <vt:lpstr>Commonly shared platform – IACOP on Wikispaces.com</vt:lpstr>
      <vt:lpstr>PowerPoint Presentation</vt:lpstr>
      <vt:lpstr>PowerPoint Presentation</vt:lpstr>
      <vt:lpstr>PowerPoint Presentation</vt:lpstr>
      <vt:lpstr>Relationship of Internal Audit with Financial Inspection and External Audit</vt:lpstr>
      <vt:lpstr>PowerPoint Presentation</vt:lpstr>
      <vt:lpstr>PowerPoint Presentation</vt:lpstr>
      <vt:lpstr>PowerPoint Presentation</vt:lpstr>
      <vt:lpstr>PowerPoint Presentation</vt:lpstr>
      <vt:lpstr>The Way Forward</vt:lpstr>
      <vt:lpstr>PowerPoint Presentation</vt:lpstr>
    </vt:vector>
  </TitlesOfParts>
  <Company>CEF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 presentation to PEMPAL Strategy MTR</dc:title>
  <dc:creator>Deanna Aubrey</dc:creator>
  <cp:keywords>Mid-term Review of PEMPAL Strategy</cp:keywords>
  <cp:lastModifiedBy>Arman Vatyan</cp:lastModifiedBy>
  <cp:revision>742</cp:revision>
  <cp:lastPrinted>2015-05-05T07:28:06Z</cp:lastPrinted>
  <dcterms:created xsi:type="dcterms:W3CDTF">2012-02-13T09:14:10Z</dcterms:created>
  <dcterms:modified xsi:type="dcterms:W3CDTF">2018-06-20T07:16:32Z</dcterms:modified>
  <cp:category>PEMPAL Strategy review</cp:category>
</cp:coreProperties>
</file>