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422" r:id="rId2"/>
    <p:sldId id="493" r:id="rId3"/>
    <p:sldId id="447" r:id="rId4"/>
    <p:sldId id="501" r:id="rId5"/>
    <p:sldId id="502" r:id="rId6"/>
    <p:sldId id="495" r:id="rId7"/>
    <p:sldId id="498" r:id="rId8"/>
    <p:sldId id="504" r:id="rId9"/>
    <p:sldId id="505" r:id="rId10"/>
    <p:sldId id="470" r:id="rId11"/>
    <p:sldId id="500" r:id="rId12"/>
    <p:sldId id="486" r:id="rId1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éma alapján készült stílus 1 – 5. jelölőszín">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82" autoAdjust="0"/>
    <p:restoredTop sz="91407" autoAdjust="0"/>
  </p:normalViewPr>
  <p:slideViewPr>
    <p:cSldViewPr>
      <p:cViewPr varScale="1">
        <p:scale>
          <a:sx n="94" d="100"/>
          <a:sy n="94" d="100"/>
        </p:scale>
        <p:origin x="184" y="3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ida Carsimamovic" userId="S::naidacar_gmail.com#ext#@worldbankgroup.onmicrosoft.com::53931ab3-ae2f-4940-ab2f-79ca65fd9f5d" providerId="AD" clId="Web-{447D422F-2144-4665-8669-7AD17DC12478}"/>
    <pc:docChg chg="modSld">
      <pc:chgData name="Naida Carsimamovic" userId="S::naidacar_gmail.com#ext#@worldbankgroup.onmicrosoft.com::53931ab3-ae2f-4940-ab2f-79ca65fd9f5d" providerId="AD" clId="Web-{447D422F-2144-4665-8669-7AD17DC12478}" dt="2018-06-18T09:45:56.973" v="3"/>
      <pc:docMkLst>
        <pc:docMk/>
      </pc:docMkLst>
      <pc:sldChg chg="modSp">
        <pc:chgData name="Naida Carsimamovic" userId="S::naidacar_gmail.com#ext#@worldbankgroup.onmicrosoft.com::53931ab3-ae2f-4940-ab2f-79ca65fd9f5d" providerId="AD" clId="Web-{447D422F-2144-4665-8669-7AD17DC12478}" dt="2018-06-18T09:45:56.973" v="3"/>
        <pc:sldMkLst>
          <pc:docMk/>
          <pc:sldMk cId="82098721" sldId="505"/>
        </pc:sldMkLst>
        <pc:graphicFrameChg chg="mod modGraphic">
          <ac:chgData name="Naida Carsimamovic" userId="S::naidacar_gmail.com#ext#@worldbankgroup.onmicrosoft.com::53931ab3-ae2f-4940-ab2f-79ca65fd9f5d" providerId="AD" clId="Web-{447D422F-2144-4665-8669-7AD17DC12478}" dt="2018-06-18T09:45:56.973" v="3"/>
          <ac:graphicFrameMkLst>
            <pc:docMk/>
            <pc:sldMk cId="82098721" sldId="505"/>
            <ac:graphicFrameMk id="6" creationId="{4E49DA1E-45C8-8A4A-9FBA-5A8545CCD9DF}"/>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27" y="0"/>
            <a:ext cx="2972421" cy="465138"/>
          </a:xfrm>
          <a:prstGeom prst="rect">
            <a:avLst/>
          </a:prstGeom>
        </p:spPr>
        <p:txBody>
          <a:bodyPr vert="horz" lIns="91440" tIns="45720" rIns="91440" bIns="45720" rtlCol="0"/>
          <a:lstStyle>
            <a:lvl1pPr algn="r">
              <a:defRPr sz="1200"/>
            </a:lvl1pPr>
          </a:lstStyle>
          <a:p>
            <a:fld id="{2F69F348-2C7F-401C-92D7-DC4CE7899B6F}" type="datetimeFigureOut">
              <a:rPr lang="en-US" smtClean="0"/>
              <a:pPr/>
              <a:t>6/18/2018</a:t>
            </a:fld>
            <a:endParaRPr lang="en-US" dirty="0"/>
          </a:p>
        </p:txBody>
      </p:sp>
      <p:sp>
        <p:nvSpPr>
          <p:cNvPr id="4" name="Footer Placeholder 3"/>
          <p:cNvSpPr>
            <a:spLocks noGrp="1"/>
          </p:cNvSpPr>
          <p:nvPr>
            <p:ph type="ftr" sz="quarter" idx="2"/>
          </p:nvPr>
        </p:nvSpPr>
        <p:spPr>
          <a:xfrm>
            <a:off x="1" y="8829675"/>
            <a:ext cx="2972421"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7" y="8829675"/>
            <a:ext cx="2972421" cy="465138"/>
          </a:xfrm>
          <a:prstGeom prst="rect">
            <a:avLst/>
          </a:prstGeom>
        </p:spPr>
        <p:txBody>
          <a:bodyPr vert="horz" lIns="91440" tIns="45720" rIns="91440" bIns="45720" rtlCol="0" anchor="b"/>
          <a:lstStyle>
            <a:lvl1pPr algn="r">
              <a:defRPr sz="1200"/>
            </a:lvl1pPr>
          </a:lstStyle>
          <a:p>
            <a:fld id="{EDDAE607-FF26-4835-9EAD-DBB3FB491D1B}" type="slidenum">
              <a:rPr lang="en-US" smtClean="0"/>
              <a:pPr/>
              <a:t>‹#›</a:t>
            </a:fld>
            <a:endParaRPr lang="en-US" dirty="0"/>
          </a:p>
        </p:txBody>
      </p:sp>
    </p:spTree>
    <p:extLst>
      <p:ext uri="{BB962C8B-B14F-4D97-AF65-F5344CB8AC3E}">
        <p14:creationId xmlns:p14="http://schemas.microsoft.com/office/powerpoint/2010/main" val="110229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3907AD67-7C60-4008-9560-6C146AAB157C}" type="datetimeFigureOut">
              <a:rPr lang="en-US" smtClean="0"/>
              <a:pPr/>
              <a:t>6/18/2018</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E66FA965-B4FE-420C-8A3C-83B71E304D16}" type="slidenum">
              <a:rPr lang="en-US" smtClean="0"/>
              <a:pPr/>
              <a:t>‹#›</a:t>
            </a:fld>
            <a:endParaRPr lang="en-US" dirty="0"/>
          </a:p>
        </p:txBody>
      </p:sp>
    </p:spTree>
    <p:extLst>
      <p:ext uri="{BB962C8B-B14F-4D97-AF65-F5344CB8AC3E}">
        <p14:creationId xmlns:p14="http://schemas.microsoft.com/office/powerpoint/2010/main" val="421617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1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BF0F43-3359-469A-945E-E61A90F614E0}" type="slidenum">
              <a:rPr lang="en-US" altLang="en-US" smtClean="0"/>
              <a:pPr>
                <a:spcBef>
                  <a:spcPct val="0"/>
                </a:spcBef>
              </a:pPr>
              <a:t>1</a:t>
            </a:fld>
            <a:endParaRPr lang="en-US" altLang="en-US"/>
          </a:p>
        </p:txBody>
      </p:sp>
    </p:spTree>
    <p:extLst>
      <p:ext uri="{BB962C8B-B14F-4D97-AF65-F5344CB8AC3E}">
        <p14:creationId xmlns:p14="http://schemas.microsoft.com/office/powerpoint/2010/main" val="977017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7106"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x-none" dirty="0">
              <a:ea typeface="ＭＳ Ｐゴシック" charset="-128"/>
            </a:endParaRPr>
          </a:p>
        </p:txBody>
      </p:sp>
      <p:sp>
        <p:nvSpPr>
          <p:cNvPr id="4710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7948547-ACF9-7845-910B-C01C9C7370CD}" type="slidenum">
              <a:rPr lang="en-US" altLang="x-none" sz="1200">
                <a:latin typeface="Calibri" charset="0"/>
              </a:rPr>
              <a:pPr/>
              <a:t>11</a:t>
            </a:fld>
            <a:endParaRPr lang="en-US" altLang="x-none" sz="1200" dirty="0">
              <a:latin typeface="Calibri" charset="0"/>
            </a:endParaRPr>
          </a:p>
        </p:txBody>
      </p:sp>
    </p:spTree>
    <p:extLst>
      <p:ext uri="{BB962C8B-B14F-4D97-AF65-F5344CB8AC3E}">
        <p14:creationId xmlns:p14="http://schemas.microsoft.com/office/powerpoint/2010/main" val="1756357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x-none" dirty="0">
              <a:ea typeface="ＭＳ Ｐゴシック" charset="-128"/>
            </a:endParaRPr>
          </a:p>
        </p:txBody>
      </p:sp>
      <p:sp>
        <p:nvSpPr>
          <p:cNvPr id="4915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40BA677E-25E0-9B4B-A5CE-2F72BF1C2EF8}" type="slidenum">
              <a:rPr lang="en-US" altLang="x-none" sz="1200">
                <a:latin typeface="Calibri" charset="0"/>
              </a:rPr>
              <a:pPr/>
              <a:t>12</a:t>
            </a:fld>
            <a:endParaRPr lang="en-US" altLang="x-none" sz="1200" dirty="0">
              <a:latin typeface="Calibri" charset="0"/>
            </a:endParaRPr>
          </a:p>
        </p:txBody>
      </p:sp>
    </p:spTree>
    <p:extLst>
      <p:ext uri="{BB962C8B-B14F-4D97-AF65-F5344CB8AC3E}">
        <p14:creationId xmlns:p14="http://schemas.microsoft.com/office/powerpoint/2010/main" val="2026376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6FA965-B4FE-420C-8A3C-83B71E304D16}" type="slidenum">
              <a:rPr lang="en-US" smtClean="0"/>
              <a:pPr/>
              <a:t>2</a:t>
            </a:fld>
            <a:endParaRPr lang="en-US"/>
          </a:p>
        </p:txBody>
      </p:sp>
    </p:spTree>
    <p:extLst>
      <p:ext uri="{BB962C8B-B14F-4D97-AF65-F5344CB8AC3E}">
        <p14:creationId xmlns:p14="http://schemas.microsoft.com/office/powerpoint/2010/main" val="413878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D622A-FA6C-4C43-BAC2-8B004B22F7E0}" type="slidenum">
              <a:rPr lang="en-US" smtClean="0">
                <a:cs typeface="Arial" charset="0"/>
              </a:rPr>
              <a:pPr fontAlgn="base">
                <a:spcBef>
                  <a:spcPct val="0"/>
                </a:spcBef>
                <a:spcAft>
                  <a:spcPct val="0"/>
                </a:spcAft>
                <a:defRPr/>
              </a:pPr>
              <a:t>3</a:t>
            </a:fld>
            <a:endParaRPr lang="en-US" dirty="0">
              <a:cs typeface="Arial" charset="0"/>
            </a:endParaRPr>
          </a:p>
        </p:txBody>
      </p:sp>
    </p:spTree>
    <p:extLst>
      <p:ext uri="{BB962C8B-B14F-4D97-AF65-F5344CB8AC3E}">
        <p14:creationId xmlns:p14="http://schemas.microsoft.com/office/powerpoint/2010/main" val="53050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x-none" dirty="0">
              <a:ea typeface="ＭＳ Ｐゴシック" charset="-128"/>
            </a:endParaRPr>
          </a:p>
        </p:txBody>
      </p:sp>
      <p:sp>
        <p:nvSpPr>
          <p:cNvPr id="2253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067EA8C-6608-5341-A8A4-F4015FAED316}" type="slidenum">
              <a:rPr lang="en-US" altLang="x-none" sz="1200">
                <a:latin typeface="Calibri" charset="0"/>
              </a:rPr>
              <a:pPr/>
              <a:t>4</a:t>
            </a:fld>
            <a:endParaRPr lang="en-US" altLang="x-none" sz="1200" dirty="0">
              <a:latin typeface="Calibri" charset="0"/>
            </a:endParaRPr>
          </a:p>
        </p:txBody>
      </p:sp>
    </p:spTree>
    <p:extLst>
      <p:ext uri="{BB962C8B-B14F-4D97-AF65-F5344CB8AC3E}">
        <p14:creationId xmlns:p14="http://schemas.microsoft.com/office/powerpoint/2010/main" val="3449600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x-none" dirty="0">
              <a:ea typeface="ＭＳ Ｐゴシック" charset="-128"/>
            </a:endParaRPr>
          </a:p>
        </p:txBody>
      </p:sp>
      <p:sp>
        <p:nvSpPr>
          <p:cNvPr id="2253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067EA8C-6608-5341-A8A4-F4015FAED316}" type="slidenum">
              <a:rPr lang="en-US" altLang="x-none" sz="1200">
                <a:latin typeface="Calibri" charset="0"/>
              </a:rPr>
              <a:pPr/>
              <a:t>5</a:t>
            </a:fld>
            <a:endParaRPr lang="en-US" altLang="x-none" sz="1200" dirty="0">
              <a:latin typeface="Calibri" charset="0"/>
            </a:endParaRPr>
          </a:p>
        </p:txBody>
      </p:sp>
    </p:spTree>
    <p:extLst>
      <p:ext uri="{BB962C8B-B14F-4D97-AF65-F5344CB8AC3E}">
        <p14:creationId xmlns:p14="http://schemas.microsoft.com/office/powerpoint/2010/main" val="1319428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x-none" dirty="0">
              <a:ea typeface="ＭＳ Ｐゴシック" charset="-128"/>
            </a:endParaRPr>
          </a:p>
        </p:txBody>
      </p:sp>
      <p:sp>
        <p:nvSpPr>
          <p:cNvPr id="2253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067EA8C-6608-5341-A8A4-F4015FAED316}" type="slidenum">
              <a:rPr lang="en-US" altLang="x-none" sz="1200">
                <a:latin typeface="Calibri" charset="0"/>
              </a:rPr>
              <a:pPr/>
              <a:t>6</a:t>
            </a:fld>
            <a:endParaRPr lang="en-US" altLang="x-none" sz="1200" dirty="0">
              <a:latin typeface="Calibri" charset="0"/>
            </a:endParaRPr>
          </a:p>
        </p:txBody>
      </p:sp>
    </p:spTree>
    <p:extLst>
      <p:ext uri="{BB962C8B-B14F-4D97-AF65-F5344CB8AC3E}">
        <p14:creationId xmlns:p14="http://schemas.microsoft.com/office/powerpoint/2010/main" val="1573910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x-none" dirty="0">
              <a:ea typeface="ＭＳ Ｐゴシック" charset="-128"/>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7DE1998-636B-354C-92EF-61887064A3CD}" type="slidenum">
              <a:rPr lang="en-US" altLang="x-none" sz="1200">
                <a:latin typeface="Calibri" charset="0"/>
              </a:rPr>
              <a:pPr/>
              <a:t>7</a:t>
            </a:fld>
            <a:endParaRPr lang="en-US" altLang="x-none" sz="1200" dirty="0">
              <a:latin typeface="Calibri" charset="0"/>
            </a:endParaRPr>
          </a:p>
        </p:txBody>
      </p:sp>
    </p:spTree>
    <p:extLst>
      <p:ext uri="{BB962C8B-B14F-4D97-AF65-F5344CB8AC3E}">
        <p14:creationId xmlns:p14="http://schemas.microsoft.com/office/powerpoint/2010/main" val="3964500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x-none" dirty="0">
              <a:ea typeface="ＭＳ Ｐゴシック" charset="-128"/>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7DE1998-636B-354C-92EF-61887064A3CD}" type="slidenum">
              <a:rPr lang="en-US" altLang="x-none" sz="1200">
                <a:latin typeface="Calibri" charset="0"/>
              </a:rPr>
              <a:pPr/>
              <a:t>8</a:t>
            </a:fld>
            <a:endParaRPr lang="en-US" altLang="x-none" sz="1200" dirty="0">
              <a:latin typeface="Calibri" charset="0"/>
            </a:endParaRPr>
          </a:p>
        </p:txBody>
      </p:sp>
    </p:spTree>
    <p:extLst>
      <p:ext uri="{BB962C8B-B14F-4D97-AF65-F5344CB8AC3E}">
        <p14:creationId xmlns:p14="http://schemas.microsoft.com/office/powerpoint/2010/main" val="880805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x-none" dirty="0">
              <a:ea typeface="ＭＳ Ｐゴシック" charset="-128"/>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7DE1998-636B-354C-92EF-61887064A3CD}" type="slidenum">
              <a:rPr lang="en-US" altLang="x-none" sz="1200">
                <a:latin typeface="Calibri" charset="0"/>
              </a:rPr>
              <a:pPr/>
              <a:t>9</a:t>
            </a:fld>
            <a:endParaRPr lang="en-US" altLang="x-none" sz="1200" dirty="0">
              <a:latin typeface="Calibri" charset="0"/>
            </a:endParaRPr>
          </a:p>
        </p:txBody>
      </p:sp>
    </p:spTree>
    <p:extLst>
      <p:ext uri="{BB962C8B-B14F-4D97-AF65-F5344CB8AC3E}">
        <p14:creationId xmlns:p14="http://schemas.microsoft.com/office/powerpoint/2010/main" val="3102292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DBF2E64-0A67-474B-A639-17E615330E46}" type="datetime1">
              <a:rPr lang="en-US" smtClean="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4157277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02589C-FC03-4259-8BBC-0BD281CB6FD4}" type="datetime1">
              <a:rPr lang="en-US" smtClean="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76460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EECDC-4F87-4C25-B3AD-A2774A9FCBD3}" type="datetime1">
              <a:rPr lang="en-US" smtClean="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3662217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EF2C02-1F7B-454E-8A54-3041221DBA6F}" type="datetime1">
              <a:rPr lang="en-US" smtClean="0"/>
              <a:pPr/>
              <a:t>6/18/2018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9792E3-0ED1-4636-9AD2-0933D53E70C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76936-CDE1-44C9-8756-609327187BEC}" type="datetime1">
              <a:rPr lang="en-US" smtClean="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261359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EDC727-D177-4367-A10D-85F66D20A87B}" type="datetime1">
              <a:rPr lang="en-US" smtClean="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510295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327EE1-2D06-409D-94E9-C88BA720C917}" type="datetime1">
              <a:rPr lang="en-US" smtClean="0"/>
              <a:pPr/>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748927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672D95-2A0A-4837-AE48-53DD1A2E57A4}" type="datetime1">
              <a:rPr lang="en-US" smtClean="0"/>
              <a:pPr/>
              <a:t>6/18/2018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82920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18A60B-CE01-4442-B45E-2835CD8C19AA}" type="datetime1">
              <a:rPr lang="en-US" smtClean="0"/>
              <a:pPr/>
              <a:t>6/18/2018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26851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001E71-AD02-4FB2-A70E-7F4274975F0E}" type="datetime1">
              <a:rPr lang="en-US" smtClean="0"/>
              <a:pPr/>
              <a:t>6/18/2018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632712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C8F447-F262-404B-9C87-E9F53C2B0C74}" type="datetime1">
              <a:rPr lang="en-US" smtClean="0"/>
              <a:pPr/>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218598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1495E1-C638-4617-8F56-1143B3659993}" type="datetime1">
              <a:rPr lang="en-US" smtClean="0"/>
              <a:pPr/>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674838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F2C02-1F7B-454E-8A54-3041221DBA6F}" type="datetime1">
              <a:rPr lang="en-US" smtClean="0"/>
              <a:pPr/>
              <a:t>6/18/2018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2461111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6.tif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1.jpe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jpe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838200" y="1828800"/>
            <a:ext cx="7848600" cy="1924050"/>
          </a:xfrm>
        </p:spPr>
        <p:txBody>
          <a:bodyPr>
            <a:noAutofit/>
          </a:bodyPr>
          <a:lstStyle/>
          <a:p>
            <a:r>
              <a:rPr lang="en-US" altLang="en-US" b="1" dirty="0">
                <a:solidFill>
                  <a:srgbClr val="0070C0"/>
                </a:solidFill>
                <a:cs typeface="Times New Roman" pitchFamily="18" charset="0"/>
              </a:rPr>
              <a:t>Budget</a:t>
            </a:r>
            <a:br>
              <a:rPr lang="en-US" altLang="en-US" b="1" dirty="0">
                <a:solidFill>
                  <a:srgbClr val="0070C0"/>
                </a:solidFill>
                <a:cs typeface="Times New Roman" pitchFamily="18" charset="0"/>
              </a:rPr>
            </a:br>
            <a:r>
              <a:rPr lang="en-US" altLang="en-US" b="1" dirty="0">
                <a:solidFill>
                  <a:srgbClr val="0070C0"/>
                </a:solidFill>
                <a:cs typeface="Times New Roman" pitchFamily="18" charset="0"/>
              </a:rPr>
              <a:t> Community of </a:t>
            </a:r>
            <a:br>
              <a:rPr lang="en-US" altLang="en-US" b="1" dirty="0">
                <a:solidFill>
                  <a:srgbClr val="0070C0"/>
                </a:solidFill>
                <a:cs typeface="Times New Roman" pitchFamily="18" charset="0"/>
              </a:rPr>
            </a:br>
            <a:r>
              <a:rPr lang="en-US" altLang="en-US" b="1" dirty="0">
                <a:solidFill>
                  <a:srgbClr val="0070C0"/>
                </a:solidFill>
                <a:cs typeface="Times New Roman" pitchFamily="18" charset="0"/>
              </a:rPr>
              <a:t>Practice (BCOP)</a:t>
            </a:r>
          </a:p>
        </p:txBody>
      </p:sp>
      <p:sp>
        <p:nvSpPr>
          <p:cNvPr id="3" name="Subtitle 2"/>
          <p:cNvSpPr>
            <a:spLocks noGrp="1"/>
          </p:cNvSpPr>
          <p:nvPr>
            <p:ph type="subTitle" idx="1"/>
          </p:nvPr>
        </p:nvSpPr>
        <p:spPr>
          <a:xfrm>
            <a:off x="1066800" y="4038600"/>
            <a:ext cx="7620000" cy="1371600"/>
          </a:xfrm>
        </p:spPr>
        <p:txBody>
          <a:bodyPr rtlCol="0">
            <a:normAutofit/>
          </a:bodyPr>
          <a:lstStyle/>
          <a:p>
            <a:pPr eaLnBrk="1" fontAlgn="auto" hangingPunct="1">
              <a:spcAft>
                <a:spcPts val="0"/>
              </a:spcAft>
              <a:defRPr/>
            </a:pPr>
            <a:endParaRPr lang="en-US" sz="1200" i="1" dirty="0">
              <a:solidFill>
                <a:srgbClr val="000000"/>
              </a:solidFill>
            </a:endParaRPr>
          </a:p>
          <a:p>
            <a:pPr eaLnBrk="1" fontAlgn="auto" hangingPunct="1">
              <a:spcAft>
                <a:spcPts val="0"/>
              </a:spcAft>
              <a:defRPr/>
            </a:pPr>
            <a:r>
              <a:rPr lang="en-US" sz="2400" i="1" dirty="0">
                <a:solidFill>
                  <a:srgbClr val="000000"/>
                </a:solidFill>
              </a:rPr>
              <a:t>BCOP Activities in FY2018 and FY2019 Plans</a:t>
            </a:r>
          </a:p>
          <a:p>
            <a:pPr eaLnBrk="1" fontAlgn="auto" hangingPunct="1">
              <a:spcAft>
                <a:spcPts val="0"/>
              </a:spcAft>
              <a:defRPr/>
            </a:pPr>
            <a:endParaRPr lang="en-US" sz="2400" i="1" dirty="0">
              <a:solidFill>
                <a:srgbClr val="000000"/>
              </a:solidFill>
            </a:endParaRPr>
          </a:p>
          <a:p>
            <a:pPr eaLnBrk="1" fontAlgn="auto" hangingPunct="1">
              <a:spcAft>
                <a:spcPts val="0"/>
              </a:spcAft>
              <a:defRPr/>
            </a:pPr>
            <a:endParaRPr lang="en-US" sz="2400" i="1" dirty="0">
              <a:solidFill>
                <a:srgbClr val="000000"/>
              </a:solidFill>
            </a:endParaRPr>
          </a:p>
        </p:txBody>
      </p:sp>
      <p:pic>
        <p:nvPicPr>
          <p:cNvPr id="4100"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1" name="Рисунок 15" descr="pempal-logo-top.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28600"/>
            <a:ext cx="358140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02" name="TextBox 5"/>
          <p:cNvSpPr txBox="1">
            <a:spLocks noChangeArrowheads="1"/>
          </p:cNvSpPr>
          <p:nvPr/>
        </p:nvSpPr>
        <p:spPr bwMode="auto">
          <a:xfrm>
            <a:off x="838200" y="5095785"/>
            <a:ext cx="8001000"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t>Kanat Asangulov, BCOP Deputy Chair, Ministry of Finance, Kyrgyz Republic</a:t>
            </a:r>
          </a:p>
          <a:p>
            <a:pPr algn="ctr" eaLnBrk="1" hangingPunct="1">
              <a:spcBef>
                <a:spcPct val="0"/>
              </a:spcBef>
              <a:buFontTx/>
              <a:buNone/>
            </a:pPr>
            <a:r>
              <a:rPr lang="en-US" altLang="en-US" sz="1800" dirty="0"/>
              <a:t>Mladenka Karacic, BCOP Deputy Chair, Ministry of Finance, Croatia</a:t>
            </a:r>
          </a:p>
          <a:p>
            <a:pPr algn="ctr" eaLnBrk="1" hangingPunct="1">
              <a:spcBef>
                <a:spcPct val="0"/>
              </a:spcBef>
              <a:buFontTx/>
              <a:buNone/>
            </a:pPr>
            <a:endParaRPr lang="en-US" altLang="en-US" sz="1800" dirty="0"/>
          </a:p>
          <a:p>
            <a:pPr algn="ctr" eaLnBrk="1" hangingPunct="1">
              <a:spcBef>
                <a:spcPct val="0"/>
              </a:spcBef>
              <a:buFontTx/>
              <a:buNone/>
            </a:pPr>
            <a:r>
              <a:rPr lang="en-US" altLang="en-US" sz="1800" i="1" dirty="0"/>
              <a:t>July 5, 2018</a:t>
            </a:r>
          </a:p>
          <a:p>
            <a:pPr algn="ctr" eaLnBrk="1" hangingPunct="1">
              <a:spcBef>
                <a:spcPct val="0"/>
              </a:spcBef>
              <a:buFontTx/>
              <a:buNone/>
            </a:pPr>
            <a:r>
              <a:rPr lang="en-US" altLang="en-US" sz="1800" i="1" dirty="0"/>
              <a:t>Cross-COP Executive Meeting, Budapest</a:t>
            </a:r>
          </a:p>
        </p:txBody>
      </p:sp>
    </p:spTree>
    <p:extLst>
      <p:ext uri="{BB962C8B-B14F-4D97-AF65-F5344CB8AC3E}">
        <p14:creationId xmlns:p14="http://schemas.microsoft.com/office/powerpoint/2010/main" val="1230106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Rectangle 2"/>
          <p:cNvSpPr txBox="1">
            <a:spLocks noChangeArrowheads="1"/>
          </p:cNvSpPr>
          <p:nvPr/>
        </p:nvSpPr>
        <p:spPr bwMode="auto">
          <a:xfrm>
            <a:off x="762000" y="386193"/>
            <a:ext cx="7443786" cy="510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r>
              <a:rPr lang="en-US" altLang="en-US" sz="1600" b="1" dirty="0">
                <a:latin typeface="+mn-lt"/>
              </a:rPr>
            </a:br>
            <a:r>
              <a:rPr lang="en-US" altLang="en-US" sz="2000" b="1" dirty="0">
                <a:solidFill>
                  <a:schemeClr val="accent3">
                    <a:lumMod val="75000"/>
                  </a:schemeClr>
                </a:solidFill>
                <a:latin typeface="+mn-lt"/>
              </a:rPr>
              <a:t>BCOP Executive Committee – representatives from 8 countries</a:t>
            </a:r>
            <a:br>
              <a:rPr lang="hr-HR" altLang="en-US" sz="1600" b="1" dirty="0">
                <a:latin typeface="+mn-lt"/>
              </a:rPr>
            </a:br>
            <a:endParaRPr lang="en-US" altLang="en-US" sz="1600" b="1" dirty="0">
              <a:latin typeface="+mn-lt"/>
            </a:endParaRPr>
          </a:p>
        </p:txBody>
      </p:sp>
      <p:pic>
        <p:nvPicPr>
          <p:cNvPr id="25" name="Рисунок 518"/>
          <p:cNvPicPr/>
          <p:nvPr/>
        </p:nvPicPr>
        <p:blipFill>
          <a:blip r:embed="rId2">
            <a:extLst>
              <a:ext uri="{28A0092B-C50C-407E-A947-70E740481C1C}">
                <a14:useLocalDpi xmlns:a14="http://schemas.microsoft.com/office/drawing/2010/main" val="0"/>
              </a:ext>
            </a:extLst>
          </a:blip>
          <a:srcRect b="42677"/>
          <a:stretch>
            <a:fillRect/>
          </a:stretch>
        </p:blipFill>
        <p:spPr bwMode="auto">
          <a:xfrm>
            <a:off x="0" y="6324600"/>
            <a:ext cx="9144000" cy="609600"/>
          </a:xfrm>
          <a:prstGeom prst="rect">
            <a:avLst/>
          </a:prstGeom>
          <a:noFill/>
          <a:ln>
            <a:noFill/>
          </a:ln>
        </p:spPr>
      </p:pic>
      <p:sp>
        <p:nvSpPr>
          <p:cNvPr id="18" name="TextBox 17"/>
          <p:cNvSpPr txBox="1"/>
          <p:nvPr/>
        </p:nvSpPr>
        <p:spPr>
          <a:xfrm>
            <a:off x="1199854" y="-531"/>
            <a:ext cx="6744290" cy="584775"/>
          </a:xfrm>
          <a:prstGeom prst="rect">
            <a:avLst/>
          </a:prstGeom>
          <a:noFill/>
        </p:spPr>
        <p:txBody>
          <a:bodyPr wrap="square" rtlCol="0">
            <a:spAutoFit/>
          </a:bodyPr>
          <a:lstStyle/>
          <a:p>
            <a:r>
              <a:rPr lang="en-US" sz="3200" b="1" dirty="0">
                <a:solidFill>
                  <a:srgbClr val="0070C0"/>
                </a:solidFill>
                <a:cs typeface="Times New Roman" pitchFamily="18" charset="0"/>
              </a:rPr>
              <a:t>BCOP LEADERSHIP AND MANGEMENT </a:t>
            </a:r>
            <a:endParaRPr lang="en-US" sz="3200" dirty="0"/>
          </a:p>
        </p:txBody>
      </p:sp>
      <p:pic>
        <p:nvPicPr>
          <p:cNvPr id="2" name="Picture 1">
            <a:extLst>
              <a:ext uri="{FF2B5EF4-FFF2-40B4-BE49-F238E27FC236}">
                <a16:creationId xmlns:a16="http://schemas.microsoft.com/office/drawing/2014/main" id="{FC75142D-68CA-EB47-87C9-2F943511DC69}"/>
              </a:ext>
            </a:extLst>
          </p:cNvPr>
          <p:cNvPicPr>
            <a:picLocks noChangeAspect="1"/>
          </p:cNvPicPr>
          <p:nvPr/>
        </p:nvPicPr>
        <p:blipFill>
          <a:blip r:embed="rId3"/>
          <a:stretch>
            <a:fillRect/>
          </a:stretch>
        </p:blipFill>
        <p:spPr>
          <a:xfrm>
            <a:off x="636494" y="762000"/>
            <a:ext cx="8507506" cy="5562600"/>
          </a:xfrm>
          <a:prstGeom prst="rect">
            <a:avLst/>
          </a:prstGeom>
        </p:spPr>
      </p:pic>
    </p:spTree>
    <p:extLst>
      <p:ext uri="{BB962C8B-B14F-4D97-AF65-F5344CB8AC3E}">
        <p14:creationId xmlns:p14="http://schemas.microsoft.com/office/powerpoint/2010/main" val="620002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82" name="Рисунок 15" descr="pempal-logo-top.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81000"/>
            <a:ext cx="358140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1FEE9B15-3F82-CE4F-9B2D-E6F60006C4D0}"/>
              </a:ext>
            </a:extLst>
          </p:cNvPr>
          <p:cNvPicPr>
            <a:picLocks noChangeAspect="1"/>
          </p:cNvPicPr>
          <p:nvPr/>
        </p:nvPicPr>
        <p:blipFill>
          <a:blip r:embed="rId5"/>
          <a:stretch>
            <a:fillRect/>
          </a:stretch>
        </p:blipFill>
        <p:spPr>
          <a:xfrm>
            <a:off x="762000" y="1374477"/>
            <a:ext cx="8382000" cy="4645323"/>
          </a:xfrm>
          <a:prstGeom prst="rect">
            <a:avLst/>
          </a:prstGeom>
        </p:spPr>
      </p:pic>
    </p:spTree>
    <p:extLst>
      <p:ext uri="{BB962C8B-B14F-4D97-AF65-F5344CB8AC3E}">
        <p14:creationId xmlns:p14="http://schemas.microsoft.com/office/powerpoint/2010/main" val="2326623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ubtitle 2"/>
          <p:cNvSpPr>
            <a:spLocks noGrp="1"/>
          </p:cNvSpPr>
          <p:nvPr>
            <p:ph type="subTitle" idx="1"/>
          </p:nvPr>
        </p:nvSpPr>
        <p:spPr>
          <a:xfrm>
            <a:off x="1371600" y="1143000"/>
            <a:ext cx="7391400" cy="5257800"/>
          </a:xfrm>
        </p:spPr>
        <p:txBody>
          <a:bodyPr/>
          <a:lstStyle/>
          <a:p>
            <a:pPr eaLnBrk="1" hangingPunct="1"/>
            <a:endParaRPr lang="en-US" altLang="x-none" sz="4400" dirty="0">
              <a:solidFill>
                <a:schemeClr val="tx1"/>
              </a:solidFill>
              <a:ea typeface="ＭＳ Ｐゴシック" charset="-128"/>
            </a:endParaRPr>
          </a:p>
          <a:p>
            <a:pPr eaLnBrk="1" hangingPunct="1"/>
            <a:endParaRPr lang="en-US" altLang="x-none" sz="4400" dirty="0">
              <a:solidFill>
                <a:schemeClr val="tx1"/>
              </a:solidFill>
              <a:ea typeface="ＭＳ Ｐゴシック" charset="-128"/>
            </a:endParaRPr>
          </a:p>
          <a:p>
            <a:pPr eaLnBrk="1" hangingPunct="1"/>
            <a:r>
              <a:rPr lang="en-US" altLang="x-none" sz="4400" b="1" dirty="0">
                <a:solidFill>
                  <a:srgbClr val="C00000"/>
                </a:solidFill>
                <a:ea typeface="ＭＳ Ｐゴシック" charset="-128"/>
              </a:rPr>
              <a:t>Thank you for your attention!</a:t>
            </a:r>
          </a:p>
        </p:txBody>
      </p:sp>
      <p:pic>
        <p:nvPicPr>
          <p:cNvPr id="48130"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131" name="Рисунок 15" descr="pempal-logo-top.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81000"/>
            <a:ext cx="358140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29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409" y="5857063"/>
            <a:ext cx="897253" cy="459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39"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5928" y="662771"/>
            <a:ext cx="791845" cy="417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2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1066800"/>
            <a:ext cx="793750"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1"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1400" y="1676400"/>
            <a:ext cx="865187"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2" name="Picture 3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77163" y="2527300"/>
            <a:ext cx="7905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3" name="Picture 3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01000" y="3200400"/>
            <a:ext cx="719137" cy="36036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4344" name="Picture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6200" y="3810000"/>
            <a:ext cx="863600" cy="436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5" name="Picture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48867" y="4497863"/>
            <a:ext cx="817563" cy="482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4346" name="Picture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08381" y="5112860"/>
            <a:ext cx="825499"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7" name="Picture 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32067" y="5565618"/>
            <a:ext cx="788669" cy="481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8" name="Picture 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33478" y="457775"/>
            <a:ext cx="881856" cy="45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9" name="Picture 3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90053" y="5884368"/>
            <a:ext cx="879631"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0" name="Picture 3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86908" y="5592285"/>
            <a:ext cx="841534"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1" name="Picture 4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69281" y="5003163"/>
            <a:ext cx="865188"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2" name="Picture 4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6828" y="4407345"/>
            <a:ext cx="793750" cy="43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3" name="Picture 4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13210" y="2951450"/>
            <a:ext cx="863600" cy="43338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4354" name="Picture 4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90123" y="2223076"/>
            <a:ext cx="830898" cy="46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5" name="Picture 4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54174" y="1502351"/>
            <a:ext cx="720725" cy="48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6" name="Picture 45"/>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339975" y="981075"/>
            <a:ext cx="78898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7" name="Picture 46"/>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240881" y="674866"/>
            <a:ext cx="788988"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8" name="Picture 47" descr="Russia"/>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15219" y="3584575"/>
            <a:ext cx="792162" cy="48736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6" name="TextBox 25"/>
          <p:cNvSpPr txBox="1">
            <a:spLocks noChangeArrowheads="1"/>
          </p:cNvSpPr>
          <p:nvPr/>
        </p:nvSpPr>
        <p:spPr bwMode="auto">
          <a:xfrm>
            <a:off x="2707602" y="1310064"/>
            <a:ext cx="4027647" cy="48936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endParaRPr lang="en-US" altLang="x-none" sz="1800" dirty="0"/>
          </a:p>
          <a:p>
            <a:pPr algn="ctr" eaLnBrk="1" hangingPunct="1"/>
            <a:r>
              <a:rPr lang="en-US" altLang="x-none" sz="1800" dirty="0"/>
              <a:t>21 countries are BCOP members.</a:t>
            </a:r>
          </a:p>
          <a:p>
            <a:pPr algn="ctr" eaLnBrk="1" hangingPunct="1"/>
            <a:r>
              <a:rPr lang="en-US" altLang="x-none" sz="1800" dirty="0"/>
              <a:t> </a:t>
            </a:r>
          </a:p>
          <a:p>
            <a:pPr algn="ctr" eaLnBrk="1" hangingPunct="1"/>
            <a:r>
              <a:rPr lang="en-US" altLang="x-none" sz="1800" dirty="0"/>
              <a:t>71 members from the Ministries of Finance from 19 different countries attended at least one BCOP event in the last year.</a:t>
            </a:r>
          </a:p>
          <a:p>
            <a:pPr algn="ctr" eaLnBrk="1" hangingPunct="1"/>
            <a:endParaRPr lang="en-US" altLang="x-none" sz="1800" dirty="0"/>
          </a:p>
          <a:p>
            <a:pPr algn="ctr" eaLnBrk="1" hangingPunct="1"/>
            <a:endParaRPr lang="en-US" altLang="x-none" sz="1200" dirty="0"/>
          </a:p>
          <a:p>
            <a:pPr algn="ctr" eaLnBrk="1" hangingPunct="1"/>
            <a:endParaRPr lang="en-US" altLang="x-none" sz="1200" dirty="0"/>
          </a:p>
          <a:p>
            <a:pPr algn="ctr" eaLnBrk="1" hangingPunct="1"/>
            <a:r>
              <a:rPr lang="en-US" altLang="x-none" b="1" dirty="0"/>
              <a:t>Two working groups</a:t>
            </a:r>
            <a:r>
              <a:rPr lang="en-US" altLang="x-none" dirty="0"/>
              <a:t>:</a:t>
            </a:r>
          </a:p>
          <a:p>
            <a:pPr algn="ctr" eaLnBrk="1" hangingPunct="1"/>
            <a:endParaRPr lang="en-US" altLang="x-none" sz="1400" dirty="0"/>
          </a:p>
          <a:p>
            <a:pPr algn="ctr" eaLnBrk="1" hangingPunct="1"/>
            <a:r>
              <a:rPr lang="en-US" altLang="x-none" sz="1400" dirty="0"/>
              <a:t>Budget Literacy and Transparency Working Group (BLTWG) – 16 member countries</a:t>
            </a:r>
          </a:p>
          <a:p>
            <a:pPr algn="ctr" eaLnBrk="1" hangingPunct="1"/>
            <a:endParaRPr lang="en-US" altLang="x-none" sz="1400" dirty="0"/>
          </a:p>
          <a:p>
            <a:pPr algn="ctr" eaLnBrk="1" hangingPunct="1"/>
            <a:r>
              <a:rPr lang="en-US" altLang="x-none" sz="1400" dirty="0"/>
              <a:t>Program and Performance Budgeting Working Group (PPBWG) – 15 member countries</a:t>
            </a:r>
          </a:p>
          <a:p>
            <a:pPr algn="ctr" eaLnBrk="1" hangingPunct="1"/>
            <a:endParaRPr lang="en-US" altLang="x-none" sz="1800" dirty="0"/>
          </a:p>
          <a:p>
            <a:pPr algn="ctr" eaLnBrk="1" hangingPunct="1"/>
            <a:endParaRPr lang="en-US" altLang="x-none" sz="1800" dirty="0"/>
          </a:p>
        </p:txBody>
      </p:sp>
      <p:pic>
        <p:nvPicPr>
          <p:cNvPr id="27" name="Рисунок 11" descr="pempal-logo.jp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484660" y="74324"/>
            <a:ext cx="4043522" cy="584775"/>
          </a:xfrm>
          <a:prstGeom prst="rect">
            <a:avLst/>
          </a:prstGeom>
          <a:noFill/>
        </p:spPr>
        <p:txBody>
          <a:bodyPr wrap="square" rtlCol="0">
            <a:spAutoFit/>
          </a:bodyPr>
          <a:lstStyle/>
          <a:p>
            <a:pPr algn="ctr">
              <a:spcBef>
                <a:spcPct val="0"/>
              </a:spcBef>
            </a:pPr>
            <a:r>
              <a:rPr lang="en-US" sz="3200" b="1" dirty="0">
                <a:solidFill>
                  <a:srgbClr val="0070C0"/>
                </a:solidFill>
                <a:latin typeface="+mj-lt"/>
                <a:ea typeface="+mj-ea"/>
                <a:cs typeface="Times New Roman" pitchFamily="18" charset="0"/>
              </a:rPr>
              <a:t>BCOP </a:t>
            </a:r>
            <a:r>
              <a:rPr lang="bs-Latn-BA" sz="3200" b="1" dirty="0">
                <a:solidFill>
                  <a:srgbClr val="0070C0"/>
                </a:solidFill>
                <a:latin typeface="+mj-lt"/>
                <a:ea typeface="+mj-ea"/>
                <a:cs typeface="Times New Roman" pitchFamily="18" charset="0"/>
              </a:rPr>
              <a:t>MEMBERSHIP</a:t>
            </a:r>
          </a:p>
        </p:txBody>
      </p:sp>
      <p:sp>
        <p:nvSpPr>
          <p:cNvPr id="29" name="Down Arrow 28"/>
          <p:cNvSpPr/>
          <p:nvPr/>
        </p:nvSpPr>
        <p:spPr>
          <a:xfrm flipH="1">
            <a:off x="4587529" y="3371056"/>
            <a:ext cx="1905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00FFFF"/>
              </a:highlight>
            </a:endParaRPr>
          </a:p>
        </p:txBody>
      </p:sp>
    </p:spTree>
    <p:extLst>
      <p:ext uri="{BB962C8B-B14F-4D97-AF65-F5344CB8AC3E}">
        <p14:creationId xmlns:p14="http://schemas.microsoft.com/office/powerpoint/2010/main" val="1479382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990600" y="228600"/>
            <a:ext cx="8001000" cy="533400"/>
          </a:xfrm>
        </p:spPr>
        <p:txBody>
          <a:bodyPr>
            <a:noAutofit/>
          </a:bodyPr>
          <a:lstStyle/>
          <a:p>
            <a:r>
              <a:rPr lang="en-US" altLang="en-US" sz="3200" b="1" dirty="0">
                <a:solidFill>
                  <a:srgbClr val="0070C0"/>
                </a:solidFill>
                <a:cs typeface="Times New Roman" pitchFamily="18" charset="0"/>
              </a:rPr>
              <a:t>BCOP PRIORITIES</a:t>
            </a:r>
          </a:p>
        </p:txBody>
      </p:sp>
      <p:pic>
        <p:nvPicPr>
          <p:cNvPr id="13315"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Содержимое 2"/>
          <p:cNvSpPr txBox="1">
            <a:spLocks/>
          </p:cNvSpPr>
          <p:nvPr/>
        </p:nvSpPr>
        <p:spPr bwMode="auto">
          <a:xfrm>
            <a:off x="922421" y="1143000"/>
            <a:ext cx="7924800" cy="6019800"/>
          </a:xfrm>
          <a:prstGeom prst="rect">
            <a:avLst/>
          </a:prstGeom>
          <a:noFill/>
          <a:ln w="9525">
            <a:noFill/>
            <a:miter lim="800000"/>
            <a:headEnd/>
            <a:tailEnd/>
          </a:ln>
        </p:spPr>
        <p:txBody>
          <a:bodyPr/>
          <a:lstStyle/>
          <a:p>
            <a:pPr algn="just"/>
            <a:r>
              <a:rPr lang="en-US" sz="2000" b="1" dirty="0">
                <a:solidFill>
                  <a:schemeClr val="accent2">
                    <a:lumMod val="75000"/>
                  </a:schemeClr>
                </a:solidFill>
              </a:rPr>
              <a:t>BCOP aims to strengthen budget methodology, planning, and transparency in PEMPAL member countries through:</a:t>
            </a:r>
            <a:r>
              <a:rPr lang="en-GB" sz="2000" dirty="0">
                <a:solidFill>
                  <a:schemeClr val="accent2">
                    <a:lumMod val="75000"/>
                  </a:schemeClr>
                </a:solidFill>
              </a:rPr>
              <a:t> </a:t>
            </a:r>
          </a:p>
          <a:p>
            <a:pPr algn="just"/>
            <a:endParaRPr lang="en-GB" sz="2000" dirty="0">
              <a:solidFill>
                <a:schemeClr val="accent2">
                  <a:lumMod val="75000"/>
                </a:schemeClr>
              </a:solidFill>
            </a:endParaRPr>
          </a:p>
          <a:p>
            <a:pPr algn="just"/>
            <a:r>
              <a:rPr lang="en-US" sz="2000" dirty="0">
                <a:latin typeface="Calibri" charset="0"/>
              </a:rPr>
              <a:t>1. </a:t>
            </a:r>
            <a:r>
              <a:rPr lang="en-US" sz="2000" b="1" dirty="0">
                <a:solidFill>
                  <a:schemeClr val="accent3">
                    <a:lumMod val="75000"/>
                  </a:schemeClr>
                </a:solidFill>
                <a:latin typeface="Calibri" charset="0"/>
              </a:rPr>
              <a:t>Sharpening tools for effective fiscal management  - </a:t>
            </a:r>
            <a:r>
              <a:rPr lang="en-US" sz="2000" dirty="0">
                <a:latin typeface="Calibri" charset="0"/>
              </a:rPr>
              <a:t>a broad topic that includes the topics of Program and Performance Budgeting Working Group (PPBWG) discussed continuously (including monitoring and evaluation tools), as well as other tools, discussed periodically (e.g. fiscal risks, intergovernmental fiscal relations, capital budgeting etc.).</a:t>
            </a:r>
          </a:p>
          <a:p>
            <a:pPr algn="just"/>
            <a:endParaRPr lang="en-US" sz="2000" dirty="0">
              <a:latin typeface="Calibri" charset="0"/>
            </a:endParaRPr>
          </a:p>
          <a:p>
            <a:pPr algn="just"/>
            <a:r>
              <a:rPr lang="en-US" sz="2000" dirty="0">
                <a:latin typeface="Calibri" charset="0"/>
              </a:rPr>
              <a:t>2. </a:t>
            </a:r>
            <a:r>
              <a:rPr lang="en-US" sz="2000" b="1" dirty="0">
                <a:solidFill>
                  <a:schemeClr val="accent3">
                    <a:lumMod val="75000"/>
                  </a:schemeClr>
                </a:solidFill>
                <a:latin typeface="Calibri" charset="0"/>
              </a:rPr>
              <a:t>Strengthening fiscal transparency and accountability </a:t>
            </a:r>
            <a:r>
              <a:rPr lang="en-US" sz="2000" dirty="0">
                <a:latin typeface="Calibri" charset="0"/>
              </a:rPr>
              <a:t>with a focus on topics of Budget Literacy and Transparency Working Group (BLTWG) budget literacy, citizens’ budgets, and public participation initiatives.</a:t>
            </a:r>
          </a:p>
          <a:p>
            <a:pPr algn="just"/>
            <a:endParaRPr lang="en-US" sz="2000" dirty="0">
              <a:latin typeface="Calibri" charset="0"/>
            </a:endParaRPr>
          </a:p>
          <a:p>
            <a:pPr algn="just"/>
            <a:r>
              <a:rPr lang="en-US" sz="2000" dirty="0">
                <a:latin typeface="Calibri" charset="0"/>
              </a:rPr>
              <a:t>3. </a:t>
            </a:r>
            <a:r>
              <a:rPr lang="en-US" sz="2000" b="1" dirty="0">
                <a:solidFill>
                  <a:schemeClr val="accent3">
                    <a:lumMod val="75000"/>
                  </a:schemeClr>
                </a:solidFill>
                <a:latin typeface="Calibri" charset="0"/>
              </a:rPr>
              <a:t>Expanding internationally available data on PEMPAL countries </a:t>
            </a:r>
            <a:r>
              <a:rPr lang="en-US" sz="2000" dirty="0">
                <a:latin typeface="Calibri" charset="0"/>
              </a:rPr>
              <a:t>through benchmarking using pre-meeting thematic surveys and more formal surveys</a:t>
            </a:r>
            <a:r>
              <a:rPr lang="en-US" sz="2000" b="1" dirty="0">
                <a:solidFill>
                  <a:schemeClr val="accent3">
                    <a:lumMod val="75000"/>
                  </a:schemeClr>
                </a:solidFill>
                <a:latin typeface="Calibri" charset="0"/>
              </a:rPr>
              <a:t> </a:t>
            </a:r>
            <a:r>
              <a:rPr lang="en-US" sz="2000" dirty="0">
                <a:latin typeface="Calibri" charset="0"/>
              </a:rPr>
              <a:t>(e.g. PEMPAL surveys, International Budget Partnership, and OECD surveys).</a:t>
            </a:r>
          </a:p>
        </p:txBody>
      </p:sp>
    </p:spTree>
    <p:extLst>
      <p:ext uri="{BB962C8B-B14F-4D97-AF65-F5344CB8AC3E}">
        <p14:creationId xmlns:p14="http://schemas.microsoft.com/office/powerpoint/2010/main" val="3287427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76200"/>
            <a:ext cx="8305800" cy="6400800"/>
          </a:xfrm>
        </p:spPr>
        <p:txBody>
          <a:bodyPr rtlCol="0">
            <a:noAutofit/>
          </a:bodyPr>
          <a:lstStyle/>
          <a:p>
            <a:pPr eaLnBrk="1" fontAlgn="auto" hangingPunct="1">
              <a:spcAft>
                <a:spcPts val="0"/>
              </a:spcAft>
              <a:buFont typeface="Arial" panose="020B0604020202020204" pitchFamily="34" charset="0"/>
              <a:buNone/>
              <a:defRPr/>
            </a:pPr>
            <a:r>
              <a:rPr lang="en-US" b="1" dirty="0">
                <a:solidFill>
                  <a:schemeClr val="tx2">
                    <a:lumMod val="60000"/>
                    <a:lumOff val="40000"/>
                  </a:schemeClr>
                </a:solidFill>
                <a:ea typeface="+mn-ea"/>
                <a:cs typeface="+mn-cs"/>
              </a:rPr>
              <a:t>BCOP </a:t>
            </a:r>
            <a:r>
              <a:rPr lang="en-GB" b="1" dirty="0">
                <a:solidFill>
                  <a:schemeClr val="tx2">
                    <a:lumMod val="60000"/>
                    <a:lumOff val="40000"/>
                  </a:schemeClr>
                </a:solidFill>
                <a:ea typeface="+mn-ea"/>
                <a:cs typeface="+mn-cs"/>
              </a:rPr>
              <a:t>ACTIVITIES IN FY2017 AND FY2018</a:t>
            </a:r>
          </a:p>
          <a:p>
            <a:pPr eaLnBrk="1" fontAlgn="auto" hangingPunct="1">
              <a:spcAft>
                <a:spcPts val="0"/>
              </a:spcAft>
              <a:buFont typeface="Arial" panose="020B0604020202020204" pitchFamily="34" charset="0"/>
              <a:buNone/>
              <a:defRPr/>
            </a:pPr>
            <a:endParaRPr lang="en-GB" sz="800" b="1" dirty="0">
              <a:solidFill>
                <a:schemeClr val="tx2">
                  <a:lumMod val="60000"/>
                  <a:lumOff val="40000"/>
                </a:schemeClr>
              </a:solidFill>
            </a:endParaRPr>
          </a:p>
          <a:p>
            <a:pPr algn="just" eaLnBrk="1" fontAlgn="auto" hangingPunct="1">
              <a:spcAft>
                <a:spcPts val="0"/>
              </a:spcAft>
              <a:buFont typeface="Arial" panose="020B0604020202020204" pitchFamily="34" charset="0"/>
              <a:buNone/>
              <a:defRPr/>
            </a:pPr>
            <a:r>
              <a:rPr lang="en-US" sz="2000" b="1" dirty="0">
                <a:solidFill>
                  <a:schemeClr val="tx1"/>
                </a:solidFill>
                <a:ea typeface="+mn-ea"/>
                <a:cs typeface="+mn-cs"/>
              </a:rPr>
              <a:t>Main features of BCOP’s work in FY2017</a:t>
            </a:r>
            <a:r>
              <a:rPr lang="en-US" sz="2000" b="1" dirty="0">
                <a:solidFill>
                  <a:schemeClr val="tx1"/>
                </a:solidFill>
              </a:rPr>
              <a:t> and FY2018</a:t>
            </a:r>
            <a:r>
              <a:rPr lang="en-US" sz="2000" b="1" dirty="0">
                <a:solidFill>
                  <a:schemeClr val="tx1"/>
                </a:solidFill>
                <a:ea typeface="+mn-ea"/>
                <a:cs typeface="+mn-cs"/>
              </a:rPr>
              <a:t>:</a:t>
            </a:r>
          </a:p>
          <a:p>
            <a:pPr algn="just" eaLnBrk="1" fontAlgn="auto" hangingPunct="1">
              <a:spcAft>
                <a:spcPts val="0"/>
              </a:spcAft>
              <a:buFont typeface="Arial" panose="020B0604020202020204" pitchFamily="34" charset="0"/>
              <a:buNone/>
              <a:defRPr/>
            </a:pPr>
            <a:endParaRPr lang="en-US" sz="2000" b="1" dirty="0">
              <a:solidFill>
                <a:schemeClr val="tx1"/>
              </a:solidFill>
              <a:ea typeface="+mn-ea"/>
              <a:cs typeface="+mn-cs"/>
            </a:endParaRPr>
          </a:p>
          <a:p>
            <a:pPr marL="457200" indent="-457200" algn="just">
              <a:spcBef>
                <a:spcPts val="600"/>
              </a:spcBef>
              <a:spcAft>
                <a:spcPts val="1200"/>
              </a:spcAft>
              <a:buFont typeface="Arial" panose="020B0604020202020204" pitchFamily="34" charset="0"/>
              <a:buAutoNum type="arabicPeriod"/>
              <a:defRPr/>
            </a:pPr>
            <a:r>
              <a:rPr lang="en-US" sz="2000" b="1" dirty="0">
                <a:solidFill>
                  <a:schemeClr val="accent3">
                    <a:lumMod val="75000"/>
                  </a:schemeClr>
                </a:solidFill>
                <a:latin typeface="Calibri" charset="0"/>
              </a:rPr>
              <a:t>More formalized collection of country priorities </a:t>
            </a:r>
            <a:r>
              <a:rPr lang="en-US" sz="2000" b="1" dirty="0">
                <a:solidFill>
                  <a:schemeClr val="tx1"/>
                </a:solidFill>
              </a:rPr>
              <a:t>– now collected through pre-event online survey before each annual plenary meeting</a:t>
            </a:r>
            <a:endParaRPr lang="en-US" sz="2400" b="1" dirty="0">
              <a:solidFill>
                <a:schemeClr val="tx1"/>
              </a:solidFill>
            </a:endParaRPr>
          </a:p>
          <a:p>
            <a:pPr marL="457200" indent="-457200" algn="just" eaLnBrk="1" fontAlgn="auto" hangingPunct="1">
              <a:spcBef>
                <a:spcPts val="600"/>
              </a:spcBef>
              <a:spcAft>
                <a:spcPts val="1200"/>
              </a:spcAft>
              <a:buFont typeface="Arial" panose="020B0604020202020204" pitchFamily="34" charset="0"/>
              <a:buAutoNum type="arabicPeriod"/>
              <a:defRPr/>
            </a:pPr>
            <a:r>
              <a:rPr lang="en-US" sz="1900" b="1" dirty="0">
                <a:solidFill>
                  <a:schemeClr val="accent3">
                    <a:lumMod val="75000"/>
                  </a:schemeClr>
                </a:solidFill>
                <a:latin typeface="Calibri" charset="0"/>
              </a:rPr>
              <a:t>Two working groups </a:t>
            </a:r>
            <a:r>
              <a:rPr lang="en-US" sz="1900" b="1" dirty="0">
                <a:solidFill>
                  <a:schemeClr val="tx1"/>
                </a:solidFill>
              </a:rPr>
              <a:t>(BLTWG and PPBWG) </a:t>
            </a:r>
            <a:r>
              <a:rPr lang="en-US" sz="1900" b="1" dirty="0">
                <a:solidFill>
                  <a:schemeClr val="accent3">
                    <a:lumMod val="75000"/>
                  </a:schemeClr>
                </a:solidFill>
                <a:latin typeface="Calibri" charset="0"/>
              </a:rPr>
              <a:t>drive most of the BCOP activities</a:t>
            </a:r>
            <a:r>
              <a:rPr lang="en-US" sz="1900" b="1" dirty="0">
                <a:solidFill>
                  <a:schemeClr val="tx1"/>
                </a:solidFill>
              </a:rPr>
              <a:t>, as the most common budgeting reform priorities of BCOP countries continuously include the topics of these working groups</a:t>
            </a:r>
          </a:p>
          <a:p>
            <a:pPr marL="457200" indent="-457200" algn="just" eaLnBrk="1" fontAlgn="auto" hangingPunct="1">
              <a:spcBef>
                <a:spcPts val="600"/>
              </a:spcBef>
              <a:spcAft>
                <a:spcPts val="1200"/>
              </a:spcAft>
              <a:buFont typeface="Arial" panose="020B0604020202020204" pitchFamily="34" charset="0"/>
              <a:buAutoNum type="arabicPeriod"/>
              <a:defRPr/>
            </a:pPr>
            <a:r>
              <a:rPr lang="en-US" sz="1900" b="1" dirty="0">
                <a:solidFill>
                  <a:schemeClr val="accent3">
                    <a:lumMod val="75000"/>
                  </a:schemeClr>
                </a:solidFill>
                <a:latin typeface="Calibri" charset="0"/>
              </a:rPr>
              <a:t>BCOP annual plenary meetings thus reformatted </a:t>
            </a:r>
            <a:r>
              <a:rPr lang="en-US" sz="1900" b="1" dirty="0">
                <a:solidFill>
                  <a:schemeClr val="tx1"/>
                </a:solidFill>
              </a:rPr>
              <a:t>around the themes of two working groups, each planning for one day of the event, while additional most common priority topics introduced in first half of the day</a:t>
            </a:r>
          </a:p>
          <a:p>
            <a:pPr marL="457200" indent="-457200" algn="just">
              <a:spcBef>
                <a:spcPts val="600"/>
              </a:spcBef>
              <a:spcAft>
                <a:spcPts val="200"/>
              </a:spcAft>
              <a:buFont typeface="Arial" panose="020B0604020202020204" pitchFamily="34" charset="0"/>
              <a:buAutoNum type="arabicPeriod"/>
              <a:defRPr/>
            </a:pPr>
            <a:r>
              <a:rPr lang="en-US" sz="1900" b="1" dirty="0">
                <a:solidFill>
                  <a:schemeClr val="accent3">
                    <a:lumMod val="75000"/>
                  </a:schemeClr>
                </a:solidFill>
                <a:latin typeface="Calibri" charset="0"/>
              </a:rPr>
              <a:t>Increased focus on developing knowledge products, </a:t>
            </a:r>
            <a:r>
              <a:rPr lang="en-US" sz="1900" b="1" dirty="0">
                <a:solidFill>
                  <a:schemeClr val="tx1"/>
                </a:solidFill>
              </a:rPr>
              <a:t>with four products developed </a:t>
            </a:r>
          </a:p>
          <a:p>
            <a:pPr marL="914400" lvl="1" indent="-457200" algn="just">
              <a:spcBef>
                <a:spcPts val="200"/>
              </a:spcBef>
              <a:spcAft>
                <a:spcPts val="200"/>
              </a:spcAft>
              <a:buFont typeface="+mj-lt"/>
              <a:buAutoNum type="romanLcPeriod"/>
              <a:defRPr/>
            </a:pPr>
            <a:r>
              <a:rPr lang="en-US" sz="1700" b="1" i="1" dirty="0">
                <a:solidFill>
                  <a:schemeClr val="tx1"/>
                </a:solidFill>
              </a:rPr>
              <a:t>Results of the 2016 OECD Performance Budgeting Survey: OECD and PEMPAL Countries</a:t>
            </a:r>
            <a:endParaRPr lang="en-US" sz="1700" b="1" dirty="0">
              <a:solidFill>
                <a:schemeClr val="tx1"/>
              </a:solidFill>
            </a:endParaRPr>
          </a:p>
          <a:p>
            <a:pPr marL="914400" lvl="1" indent="-457200" algn="just">
              <a:spcBef>
                <a:spcPts val="200"/>
              </a:spcBef>
              <a:spcAft>
                <a:spcPts val="200"/>
              </a:spcAft>
              <a:buFont typeface="+mj-lt"/>
              <a:buAutoNum type="romanLcPeriod"/>
              <a:defRPr/>
            </a:pPr>
            <a:r>
              <a:rPr lang="en-US" sz="1700" b="1" i="1" dirty="0">
                <a:solidFill>
                  <a:schemeClr val="tx1"/>
                </a:solidFill>
              </a:rPr>
              <a:t>Breaking Challenges in Constructing Citizens’ Budgets for PEMPAL Countries </a:t>
            </a:r>
            <a:endParaRPr lang="en-US" sz="1700" b="1" dirty="0">
              <a:solidFill>
                <a:schemeClr val="tx1"/>
              </a:solidFill>
            </a:endParaRPr>
          </a:p>
          <a:p>
            <a:pPr marL="914400" lvl="1" indent="-457200" algn="just">
              <a:spcBef>
                <a:spcPts val="200"/>
              </a:spcBef>
              <a:spcAft>
                <a:spcPts val="200"/>
              </a:spcAft>
              <a:buFont typeface="+mj-lt"/>
              <a:buAutoNum type="romanLcPeriod"/>
              <a:defRPr/>
            </a:pPr>
            <a:r>
              <a:rPr lang="en-US" sz="1700" b="1" i="1" dirty="0">
                <a:solidFill>
                  <a:schemeClr val="tx1"/>
                </a:solidFill>
              </a:rPr>
              <a:t>Performance Indicators in PEMPAL Countries: Trends and Challenges</a:t>
            </a:r>
          </a:p>
          <a:p>
            <a:pPr marL="914400" lvl="1" indent="-457200" algn="just">
              <a:spcBef>
                <a:spcPts val="200"/>
              </a:spcBef>
              <a:spcAft>
                <a:spcPts val="200"/>
              </a:spcAft>
              <a:buFont typeface="+mj-lt"/>
              <a:buAutoNum type="romanLcPeriod"/>
              <a:defRPr/>
            </a:pPr>
            <a:r>
              <a:rPr lang="en-US" sz="1700" b="1" i="1" dirty="0">
                <a:solidFill>
                  <a:schemeClr val="tx1"/>
                </a:solidFill>
              </a:rPr>
              <a:t>Background Paper on Public Participation in Fiscal Policy and Budget Process</a:t>
            </a:r>
            <a:endParaRPr lang="en-US" sz="1700" b="1" dirty="0">
              <a:solidFill>
                <a:schemeClr val="tx1"/>
              </a:solidFill>
            </a:endParaRPr>
          </a:p>
          <a:p>
            <a:pPr lvl="1" algn="just">
              <a:spcBef>
                <a:spcPts val="200"/>
              </a:spcBef>
              <a:spcAft>
                <a:spcPts val="600"/>
              </a:spcAft>
              <a:defRPr/>
            </a:pPr>
            <a:endParaRPr lang="en-US" sz="1800" b="1" dirty="0">
              <a:solidFill>
                <a:schemeClr val="tx1"/>
              </a:solidFill>
            </a:endParaRPr>
          </a:p>
          <a:p>
            <a:pPr lvl="1" algn="just">
              <a:spcBef>
                <a:spcPts val="200"/>
              </a:spcBef>
              <a:spcAft>
                <a:spcPts val="600"/>
              </a:spcAft>
              <a:defRPr/>
            </a:pPr>
            <a:endParaRPr lang="en-US" sz="1800" b="1" dirty="0">
              <a:solidFill>
                <a:schemeClr val="tx1"/>
              </a:solidFill>
            </a:endParaRPr>
          </a:p>
          <a:p>
            <a:pPr marL="914400" lvl="1" indent="-457200" algn="just">
              <a:spcBef>
                <a:spcPts val="200"/>
              </a:spcBef>
              <a:spcAft>
                <a:spcPts val="600"/>
              </a:spcAft>
              <a:buFont typeface="+mj-lt"/>
              <a:buAutoNum type="romanLcPeriod"/>
              <a:defRPr/>
            </a:pPr>
            <a:endParaRPr lang="en-US" sz="1800" b="1" dirty="0">
              <a:solidFill>
                <a:schemeClr val="tx1"/>
              </a:solidFill>
            </a:endParaRPr>
          </a:p>
          <a:p>
            <a:pPr marL="914400" lvl="1" indent="-457200" algn="just">
              <a:spcBef>
                <a:spcPts val="200"/>
              </a:spcBef>
              <a:spcAft>
                <a:spcPts val="600"/>
              </a:spcAft>
              <a:buFont typeface="+mj-lt"/>
              <a:buAutoNum type="romanLcPeriod"/>
              <a:defRPr/>
            </a:pPr>
            <a:endParaRPr lang="en-US" sz="1800" b="1" dirty="0">
              <a:solidFill>
                <a:schemeClr val="tx1"/>
              </a:solidFill>
            </a:endParaRPr>
          </a:p>
          <a:p>
            <a:pPr marL="457200" indent="-457200" algn="just">
              <a:spcBef>
                <a:spcPts val="600"/>
              </a:spcBef>
              <a:spcAft>
                <a:spcPts val="1200"/>
              </a:spcAft>
              <a:buFont typeface="Arial" panose="020B0604020202020204" pitchFamily="34" charset="0"/>
              <a:buAutoNum type="arabicPeriod"/>
              <a:defRPr/>
            </a:pPr>
            <a:endParaRPr lang="en-US" sz="2000" b="1" dirty="0">
              <a:solidFill>
                <a:schemeClr val="tx1"/>
              </a:solidFill>
            </a:endParaRPr>
          </a:p>
          <a:p>
            <a:pPr marL="457200" indent="-457200" algn="just" eaLnBrk="1" fontAlgn="auto" hangingPunct="1">
              <a:spcBef>
                <a:spcPts val="1680"/>
              </a:spcBef>
              <a:spcAft>
                <a:spcPts val="0"/>
              </a:spcAft>
              <a:buFont typeface="Arial" panose="020B0604020202020204" pitchFamily="34" charset="0"/>
              <a:buAutoNum type="arabicPeriod"/>
              <a:defRPr/>
            </a:pPr>
            <a:endParaRPr lang="en-US" sz="2000" b="1" dirty="0">
              <a:solidFill>
                <a:schemeClr val="tx1"/>
              </a:solidFill>
            </a:endParaRPr>
          </a:p>
          <a:p>
            <a:pPr marL="457200" indent="-457200" algn="just" eaLnBrk="1" fontAlgn="auto" hangingPunct="1">
              <a:spcBef>
                <a:spcPts val="1680"/>
              </a:spcBef>
              <a:spcAft>
                <a:spcPts val="0"/>
              </a:spcAft>
              <a:buFont typeface="Arial" panose="020B0604020202020204" pitchFamily="34" charset="0"/>
              <a:buAutoNum type="arabicPeriod"/>
              <a:defRPr/>
            </a:pPr>
            <a:endParaRPr lang="en-US" sz="2000" b="1" dirty="0">
              <a:solidFill>
                <a:schemeClr val="tx1"/>
              </a:solidFill>
            </a:endParaRPr>
          </a:p>
          <a:p>
            <a:pPr algn="l" eaLnBrk="1" fontAlgn="auto" hangingPunct="1">
              <a:spcAft>
                <a:spcPts val="0"/>
              </a:spcAft>
              <a:buFont typeface="Arial" panose="020B0604020202020204" pitchFamily="34" charset="0"/>
              <a:buNone/>
              <a:defRPr/>
            </a:pPr>
            <a:endParaRPr lang="en-US" sz="2000" dirty="0">
              <a:solidFill>
                <a:schemeClr val="tx1"/>
              </a:solidFill>
            </a:endParaRPr>
          </a:p>
        </p:txBody>
      </p:sp>
      <p:pic>
        <p:nvPicPr>
          <p:cNvPr id="21506"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3432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76200"/>
            <a:ext cx="8305800" cy="6400800"/>
          </a:xfrm>
        </p:spPr>
        <p:txBody>
          <a:bodyPr rtlCol="0">
            <a:noAutofit/>
          </a:bodyPr>
          <a:lstStyle/>
          <a:p>
            <a:pPr>
              <a:defRPr/>
            </a:pPr>
            <a:r>
              <a:rPr lang="en-US" b="1" dirty="0">
                <a:solidFill>
                  <a:schemeClr val="tx2">
                    <a:lumMod val="60000"/>
                    <a:lumOff val="40000"/>
                  </a:schemeClr>
                </a:solidFill>
              </a:rPr>
              <a:t>BCOP </a:t>
            </a:r>
            <a:r>
              <a:rPr lang="en-GB" b="1" dirty="0">
                <a:solidFill>
                  <a:schemeClr val="tx2">
                    <a:lumMod val="60000"/>
                    <a:lumOff val="40000"/>
                  </a:schemeClr>
                </a:solidFill>
              </a:rPr>
              <a:t>ACTIVITIES IN FY2017 AND FY2018 (cont.)</a:t>
            </a:r>
          </a:p>
          <a:p>
            <a:pPr marL="457200" indent="-457200" algn="just">
              <a:spcBef>
                <a:spcPts val="200"/>
              </a:spcBef>
              <a:spcAft>
                <a:spcPts val="200"/>
              </a:spcAft>
              <a:buFont typeface="+mj-lt"/>
              <a:buAutoNum type="arabicPeriod" startAt="5"/>
              <a:defRPr/>
            </a:pPr>
            <a:r>
              <a:rPr lang="en-US" sz="1900" b="1" dirty="0">
                <a:solidFill>
                  <a:schemeClr val="accent3">
                    <a:lumMod val="75000"/>
                  </a:schemeClr>
                </a:solidFill>
                <a:latin typeface="Calibri" charset="0"/>
              </a:rPr>
              <a:t>Strengthening BCOP’s relationship with other development partners</a:t>
            </a:r>
            <a:r>
              <a:rPr lang="en-US" sz="1900" b="1" dirty="0">
                <a:solidFill>
                  <a:schemeClr val="tx1"/>
                </a:solidFill>
              </a:rPr>
              <a:t>:</a:t>
            </a:r>
          </a:p>
          <a:p>
            <a:pPr marL="914400" lvl="1" indent="-457200" algn="just">
              <a:spcBef>
                <a:spcPts val="200"/>
              </a:spcBef>
              <a:spcAft>
                <a:spcPts val="200"/>
              </a:spcAft>
              <a:buFont typeface="+mj-lt"/>
              <a:buAutoNum type="romanLcPeriod"/>
              <a:defRPr/>
            </a:pPr>
            <a:r>
              <a:rPr lang="en-US" sz="1700" b="1" dirty="0">
                <a:solidFill>
                  <a:schemeClr val="tx1"/>
                </a:solidFill>
              </a:rPr>
              <a:t>Continuation and deepening of close cooperation with </a:t>
            </a:r>
            <a:r>
              <a:rPr lang="en-US" sz="1700" b="1" dirty="0">
                <a:solidFill>
                  <a:schemeClr val="accent3">
                    <a:lumMod val="75000"/>
                  </a:schemeClr>
                </a:solidFill>
                <a:latin typeface="Calibri" charset="0"/>
              </a:rPr>
              <a:t>OECD</a:t>
            </a:r>
            <a:r>
              <a:rPr lang="en-US" sz="1700" b="1" dirty="0">
                <a:solidFill>
                  <a:schemeClr val="tx1"/>
                </a:solidFill>
                <a:latin typeface="Calibri" charset="0"/>
              </a:rPr>
              <a:t> </a:t>
            </a:r>
            <a:r>
              <a:rPr lang="en-US" sz="1700" b="1" dirty="0">
                <a:solidFill>
                  <a:schemeClr val="tx1"/>
                </a:solidFill>
              </a:rPr>
              <a:t>through </a:t>
            </a:r>
          </a:p>
          <a:p>
            <a:pPr marL="1371600" lvl="2" indent="-457200" algn="just">
              <a:spcBef>
                <a:spcPts val="200"/>
              </a:spcBef>
              <a:spcAft>
                <a:spcPts val="200"/>
              </a:spcAft>
              <a:buFont typeface="+mj-lt"/>
              <a:buAutoNum type="alphaLcPeriod"/>
              <a:defRPr/>
            </a:pPr>
            <a:r>
              <a:rPr lang="en-US" sz="1600" dirty="0">
                <a:solidFill>
                  <a:schemeClr val="tx1"/>
                </a:solidFill>
              </a:rPr>
              <a:t>OECD’s content contribution to BCOP events on regular basis;</a:t>
            </a:r>
          </a:p>
          <a:p>
            <a:pPr marL="1371600" lvl="2" indent="-457200" algn="just">
              <a:spcBef>
                <a:spcPts val="200"/>
              </a:spcBef>
              <a:spcAft>
                <a:spcPts val="200"/>
              </a:spcAft>
              <a:buFont typeface="+mj-lt"/>
              <a:buAutoNum type="alphaLcPeriod"/>
              <a:defRPr/>
            </a:pPr>
            <a:r>
              <a:rPr lang="en-US" sz="1600" dirty="0">
                <a:solidFill>
                  <a:schemeClr val="tx1"/>
                </a:solidFill>
              </a:rPr>
              <a:t>BCOP’s participation and increasing content contribution to annual meetings of OECD CESEE SBO network;</a:t>
            </a:r>
          </a:p>
          <a:p>
            <a:pPr marL="1371600" lvl="2" indent="-457200" algn="just">
              <a:spcBef>
                <a:spcPts val="200"/>
              </a:spcBef>
              <a:spcAft>
                <a:spcPts val="200"/>
              </a:spcAft>
              <a:buFont typeface="+mj-lt"/>
              <a:buAutoNum type="alphaLcPeriod"/>
              <a:defRPr/>
            </a:pPr>
            <a:r>
              <a:rPr lang="en-US" sz="1600" dirty="0">
                <a:solidFill>
                  <a:schemeClr val="tx1"/>
                </a:solidFill>
              </a:rPr>
              <a:t>BCOP’s attendance and contribution to annual meetings of the OECD Network on Performance and Results; and</a:t>
            </a:r>
          </a:p>
          <a:p>
            <a:pPr marL="1371600" lvl="2" indent="-457200" algn="just">
              <a:spcBef>
                <a:spcPts val="200"/>
              </a:spcBef>
              <a:spcAft>
                <a:spcPts val="200"/>
              </a:spcAft>
              <a:buFont typeface="+mj-lt"/>
              <a:buAutoNum type="alphaLcPeriod"/>
              <a:defRPr/>
            </a:pPr>
            <a:r>
              <a:rPr lang="en-US" sz="1600" dirty="0">
                <a:solidFill>
                  <a:schemeClr val="tx1"/>
                </a:solidFill>
              </a:rPr>
              <a:t>Facilitation of participation of PEMPAL countries in OECD surveys on budgeting processes and procedures and performance budgeting. </a:t>
            </a:r>
          </a:p>
          <a:p>
            <a:pPr marL="914400" lvl="1" indent="-457200" algn="just">
              <a:spcBef>
                <a:spcPts val="200"/>
              </a:spcBef>
              <a:spcAft>
                <a:spcPts val="600"/>
              </a:spcAft>
              <a:buFont typeface="+mj-lt"/>
              <a:buAutoNum type="romanLcPeriod"/>
              <a:defRPr/>
            </a:pPr>
            <a:r>
              <a:rPr lang="en-US" sz="1700" b="1" dirty="0">
                <a:solidFill>
                  <a:schemeClr val="tx1"/>
                </a:solidFill>
              </a:rPr>
              <a:t>Close collaboration with the International Budgetary Partnership (</a:t>
            </a:r>
            <a:r>
              <a:rPr lang="en-US" sz="1700" b="1" dirty="0">
                <a:solidFill>
                  <a:schemeClr val="accent3">
                    <a:lumMod val="75000"/>
                  </a:schemeClr>
                </a:solidFill>
                <a:latin typeface="Calibri" charset="0"/>
              </a:rPr>
              <a:t>IBP</a:t>
            </a:r>
            <a:r>
              <a:rPr lang="en-US" sz="1700" b="1" dirty="0">
                <a:solidFill>
                  <a:schemeClr val="tx1"/>
                </a:solidFill>
                <a:latin typeface="Calibri" charset="0"/>
              </a:rPr>
              <a:t>)</a:t>
            </a:r>
            <a:r>
              <a:rPr lang="en-US" sz="1700" b="1" dirty="0">
                <a:solidFill>
                  <a:schemeClr val="accent3">
                    <a:lumMod val="75000"/>
                  </a:schemeClr>
                </a:solidFill>
                <a:latin typeface="Calibri" charset="0"/>
              </a:rPr>
              <a:t> </a:t>
            </a:r>
            <a:r>
              <a:rPr lang="en-US" sz="1700" b="1" dirty="0">
                <a:solidFill>
                  <a:schemeClr val="tx1"/>
                </a:solidFill>
              </a:rPr>
              <a:t>and Global Initiative for Fiscal Transparency (</a:t>
            </a:r>
            <a:r>
              <a:rPr lang="en-US" sz="1700" b="1" dirty="0">
                <a:solidFill>
                  <a:schemeClr val="accent3">
                    <a:lumMod val="75000"/>
                  </a:schemeClr>
                </a:solidFill>
                <a:latin typeface="Calibri" charset="0"/>
              </a:rPr>
              <a:t>GIFT</a:t>
            </a:r>
            <a:r>
              <a:rPr lang="en-US" sz="1700" b="1" dirty="0">
                <a:solidFill>
                  <a:schemeClr val="tx1"/>
                </a:solidFill>
              </a:rPr>
              <a:t>) through </a:t>
            </a:r>
          </a:p>
          <a:p>
            <a:pPr marL="1371600" lvl="2" indent="-457200" algn="just">
              <a:spcBef>
                <a:spcPts val="200"/>
              </a:spcBef>
              <a:spcAft>
                <a:spcPts val="200"/>
              </a:spcAft>
              <a:buFont typeface="+mj-lt"/>
              <a:buAutoNum type="alphaLcPeriod"/>
              <a:defRPr/>
            </a:pPr>
            <a:r>
              <a:rPr lang="en-US" sz="1600" dirty="0">
                <a:solidFill>
                  <a:schemeClr val="tx1"/>
                </a:solidFill>
              </a:rPr>
              <a:t>IBP and GIFT’s content contribution to BCOP events;</a:t>
            </a:r>
          </a:p>
          <a:p>
            <a:pPr marL="1371600" lvl="2" indent="-457200" algn="just">
              <a:spcBef>
                <a:spcPts val="200"/>
              </a:spcBef>
              <a:spcAft>
                <a:spcPts val="200"/>
              </a:spcAft>
              <a:buFont typeface="+mj-lt"/>
              <a:buAutoNum type="alphaLcPeriod"/>
              <a:defRPr/>
            </a:pPr>
            <a:r>
              <a:rPr lang="en-US" sz="1600" dirty="0">
                <a:solidFill>
                  <a:schemeClr val="tx1"/>
                </a:solidFill>
              </a:rPr>
              <a:t>IBP and GIFT’s content contribution to BCOP’s knowledge products;</a:t>
            </a:r>
          </a:p>
          <a:p>
            <a:pPr marL="1371600" lvl="2" indent="-457200" algn="just">
              <a:spcBef>
                <a:spcPts val="200"/>
              </a:spcBef>
              <a:spcAft>
                <a:spcPts val="200"/>
              </a:spcAft>
              <a:buFont typeface="+mj-lt"/>
              <a:buAutoNum type="alphaLcPeriod"/>
              <a:defRPr/>
            </a:pPr>
            <a:r>
              <a:rPr lang="en-US" sz="1600" dirty="0">
                <a:solidFill>
                  <a:schemeClr val="tx1"/>
                </a:solidFill>
              </a:rPr>
              <a:t>BCOP’s participation and content contribution to GIFT workshop in 2018; and</a:t>
            </a:r>
          </a:p>
          <a:p>
            <a:pPr marL="1371600" lvl="2" indent="-457200" algn="just">
              <a:spcBef>
                <a:spcPts val="200"/>
              </a:spcBef>
              <a:spcAft>
                <a:spcPts val="200"/>
              </a:spcAft>
              <a:buFont typeface="+mj-lt"/>
              <a:buAutoNum type="alphaLcPeriod"/>
              <a:defRPr/>
            </a:pPr>
            <a:r>
              <a:rPr lang="en-US" sz="1600" dirty="0">
                <a:solidFill>
                  <a:schemeClr val="tx1"/>
                </a:solidFill>
              </a:rPr>
              <a:t>planned joint organization of a learning visit with GIFT in Fall 2018.</a:t>
            </a:r>
          </a:p>
          <a:p>
            <a:pPr lvl="2" algn="just">
              <a:spcBef>
                <a:spcPts val="200"/>
              </a:spcBef>
              <a:spcAft>
                <a:spcPts val="200"/>
              </a:spcAft>
              <a:defRPr/>
            </a:pPr>
            <a:endParaRPr lang="en-US" sz="1600" dirty="0">
              <a:solidFill>
                <a:schemeClr val="tx1"/>
              </a:solidFill>
            </a:endParaRPr>
          </a:p>
          <a:p>
            <a:pPr marL="457200" indent="-457200" algn="just">
              <a:spcBef>
                <a:spcPts val="200"/>
              </a:spcBef>
              <a:spcAft>
                <a:spcPts val="600"/>
              </a:spcAft>
              <a:buFont typeface="+mj-lt"/>
              <a:buAutoNum type="arabicPeriod" startAt="5"/>
              <a:defRPr/>
            </a:pPr>
            <a:r>
              <a:rPr lang="en-US" sz="1900" b="1" dirty="0">
                <a:solidFill>
                  <a:schemeClr val="accent3">
                    <a:lumMod val="75000"/>
                  </a:schemeClr>
                </a:solidFill>
                <a:latin typeface="Calibri" charset="0"/>
              </a:rPr>
              <a:t>Managing to simultaneously exercise financial prudence and intensify BCOP activities </a:t>
            </a:r>
            <a:r>
              <a:rPr lang="en-US" sz="1900" b="1" dirty="0">
                <a:solidFill>
                  <a:schemeClr val="tx1"/>
                </a:solidFill>
                <a:latin typeface="Calibri" charset="0"/>
              </a:rPr>
              <a:t>by conducting significant work via VC workshops and via virtual correspondence and by collaborating with other development partners:</a:t>
            </a:r>
          </a:p>
          <a:p>
            <a:pPr marL="914400" lvl="1" indent="-457200" algn="just">
              <a:spcBef>
                <a:spcPts val="200"/>
              </a:spcBef>
              <a:spcAft>
                <a:spcPts val="600"/>
              </a:spcAft>
              <a:buFont typeface="+mj-lt"/>
              <a:buAutoNum type="romanLcPeriod"/>
              <a:defRPr/>
            </a:pPr>
            <a:r>
              <a:rPr lang="en-US" sz="1700" b="1" dirty="0">
                <a:solidFill>
                  <a:schemeClr val="tx1"/>
                </a:solidFill>
              </a:rPr>
              <a:t>FY2018 was BCOP’s most active year with 13 events and work on multiple knowledge products.</a:t>
            </a:r>
          </a:p>
          <a:p>
            <a:pPr marL="457200" indent="-457200" algn="just">
              <a:spcBef>
                <a:spcPts val="200"/>
              </a:spcBef>
              <a:spcAft>
                <a:spcPts val="600"/>
              </a:spcAft>
              <a:buFont typeface="+mj-lt"/>
              <a:buAutoNum type="arabicPeriod" startAt="5"/>
              <a:defRPr/>
            </a:pPr>
            <a:endParaRPr lang="en-US" sz="2000" dirty="0">
              <a:solidFill>
                <a:schemeClr val="accent3">
                  <a:lumMod val="75000"/>
                </a:schemeClr>
              </a:solidFill>
              <a:latin typeface="Calibri" charset="0"/>
            </a:endParaRPr>
          </a:p>
          <a:p>
            <a:pPr algn="just">
              <a:spcBef>
                <a:spcPts val="1680"/>
              </a:spcBef>
              <a:defRPr/>
            </a:pPr>
            <a:endParaRPr lang="en-US" sz="2000" b="1" dirty="0">
              <a:solidFill>
                <a:schemeClr val="tx1"/>
              </a:solidFill>
            </a:endParaRPr>
          </a:p>
          <a:p>
            <a:pPr marL="457200" indent="-457200" algn="just" eaLnBrk="1" fontAlgn="auto" hangingPunct="1">
              <a:spcBef>
                <a:spcPts val="1680"/>
              </a:spcBef>
              <a:spcAft>
                <a:spcPts val="0"/>
              </a:spcAft>
              <a:buFont typeface="Arial" panose="020B0604020202020204" pitchFamily="34" charset="0"/>
              <a:buAutoNum type="arabicPeriod" startAt="4"/>
              <a:defRPr/>
            </a:pPr>
            <a:endParaRPr lang="en-US" sz="2000" b="1" dirty="0">
              <a:solidFill>
                <a:schemeClr val="tx1"/>
              </a:solidFill>
            </a:endParaRPr>
          </a:p>
          <a:p>
            <a:pPr marL="457200" indent="-457200" algn="just" eaLnBrk="1" fontAlgn="auto" hangingPunct="1">
              <a:spcBef>
                <a:spcPts val="1680"/>
              </a:spcBef>
              <a:spcAft>
                <a:spcPts val="0"/>
              </a:spcAft>
              <a:buFont typeface="Arial" panose="020B0604020202020204" pitchFamily="34" charset="0"/>
              <a:buAutoNum type="arabicPeriod" startAt="4"/>
              <a:defRPr/>
            </a:pPr>
            <a:endParaRPr lang="en-US" sz="2000" b="1" dirty="0">
              <a:solidFill>
                <a:schemeClr val="tx1"/>
              </a:solidFill>
            </a:endParaRPr>
          </a:p>
          <a:p>
            <a:pPr algn="l" eaLnBrk="1" fontAlgn="auto" hangingPunct="1">
              <a:spcAft>
                <a:spcPts val="0"/>
              </a:spcAft>
              <a:buFont typeface="Arial" panose="020B0604020202020204" pitchFamily="34" charset="0"/>
              <a:buNone/>
              <a:defRPr/>
            </a:pPr>
            <a:endParaRPr lang="en-US" sz="2000" dirty="0">
              <a:solidFill>
                <a:schemeClr val="tx1"/>
              </a:solidFill>
            </a:endParaRPr>
          </a:p>
        </p:txBody>
      </p:sp>
      <p:pic>
        <p:nvPicPr>
          <p:cNvPr id="21506"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177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4850" y="0"/>
            <a:ext cx="8305800" cy="5638800"/>
          </a:xfrm>
        </p:spPr>
        <p:txBody>
          <a:bodyPr rtlCol="0">
            <a:noAutofit/>
          </a:bodyPr>
          <a:lstStyle/>
          <a:p>
            <a:pPr eaLnBrk="1" fontAlgn="auto" hangingPunct="1">
              <a:spcAft>
                <a:spcPts val="0"/>
              </a:spcAft>
              <a:buFont typeface="Arial" panose="020B0604020202020204" pitchFamily="34" charset="0"/>
              <a:buNone/>
              <a:defRPr/>
            </a:pPr>
            <a:r>
              <a:rPr lang="en-US" b="1" dirty="0">
                <a:solidFill>
                  <a:schemeClr val="tx2">
                    <a:lumMod val="60000"/>
                    <a:lumOff val="40000"/>
                  </a:schemeClr>
                </a:solidFill>
                <a:ea typeface="+mn-ea"/>
                <a:cs typeface="+mn-cs"/>
              </a:rPr>
              <a:t>BCOP FY2018 </a:t>
            </a:r>
            <a:r>
              <a:rPr lang="en-GB" b="1" dirty="0">
                <a:solidFill>
                  <a:schemeClr val="tx2">
                    <a:lumMod val="60000"/>
                    <a:lumOff val="40000"/>
                  </a:schemeClr>
                </a:solidFill>
                <a:ea typeface="+mn-ea"/>
                <a:cs typeface="+mn-cs"/>
              </a:rPr>
              <a:t>EVENTS</a:t>
            </a:r>
          </a:p>
          <a:p>
            <a:pPr marL="457200" indent="-457200" algn="just">
              <a:spcBef>
                <a:spcPts val="1200"/>
              </a:spcBef>
              <a:buFont typeface="+mj-lt"/>
              <a:buAutoNum type="arabicPeriod"/>
              <a:defRPr/>
            </a:pPr>
            <a:r>
              <a:rPr lang="en-US" sz="1800" b="1" dirty="0">
                <a:solidFill>
                  <a:schemeClr val="tx1"/>
                </a:solidFill>
              </a:rPr>
              <a:t>OECD</a:t>
            </a:r>
            <a:r>
              <a:rPr lang="en-US" sz="1800" b="1" dirty="0">
                <a:solidFill>
                  <a:schemeClr val="accent3">
                    <a:lumMod val="75000"/>
                  </a:schemeClr>
                </a:solidFill>
              </a:rPr>
              <a:t> Senior Budget Officials’ Network </a:t>
            </a:r>
            <a:r>
              <a:rPr lang="en-US" sz="1800" b="1" dirty="0">
                <a:solidFill>
                  <a:schemeClr val="tx1"/>
                </a:solidFill>
              </a:rPr>
              <a:t>for Central, Eastern, and South-Eastern Europe (SBO CESEE) – Paris, July 2017</a:t>
            </a:r>
          </a:p>
          <a:p>
            <a:pPr marL="457200" indent="-457200" algn="just">
              <a:spcBef>
                <a:spcPts val="1200"/>
              </a:spcBef>
              <a:buFont typeface="+mj-lt"/>
              <a:buAutoNum type="arabicPeriod"/>
              <a:defRPr/>
            </a:pPr>
            <a:r>
              <a:rPr lang="en-US" sz="1800" b="1" dirty="0">
                <a:solidFill>
                  <a:schemeClr val="tx1"/>
                </a:solidFill>
              </a:rPr>
              <a:t>PPBWG workshop on </a:t>
            </a:r>
            <a:r>
              <a:rPr lang="en-US" sz="1800" b="1" dirty="0">
                <a:solidFill>
                  <a:schemeClr val="accent3">
                    <a:lumMod val="75000"/>
                  </a:schemeClr>
                </a:solidFill>
              </a:rPr>
              <a:t>performance indicators </a:t>
            </a:r>
            <a:r>
              <a:rPr lang="en-US" sz="1800" b="1" dirty="0">
                <a:solidFill>
                  <a:schemeClr val="tx1"/>
                </a:solidFill>
              </a:rPr>
              <a:t>– VC, September 2017</a:t>
            </a:r>
          </a:p>
          <a:p>
            <a:pPr marL="457200" indent="-457200" algn="just">
              <a:spcBef>
                <a:spcPts val="1200"/>
              </a:spcBef>
              <a:buFont typeface="+mj-lt"/>
              <a:buAutoNum type="arabicPeriod"/>
              <a:defRPr/>
            </a:pPr>
            <a:r>
              <a:rPr lang="en-US" sz="1800" b="1" dirty="0">
                <a:solidFill>
                  <a:schemeClr val="tx1"/>
                </a:solidFill>
              </a:rPr>
              <a:t>BLTWG workshop on </a:t>
            </a:r>
            <a:r>
              <a:rPr lang="en-US" sz="1800" b="1" dirty="0">
                <a:solidFill>
                  <a:schemeClr val="accent3">
                    <a:lumMod val="75000"/>
                  </a:schemeClr>
                </a:solidFill>
              </a:rPr>
              <a:t>public participation</a:t>
            </a:r>
            <a:r>
              <a:rPr lang="en-US" sz="1800" b="1" dirty="0">
                <a:solidFill>
                  <a:schemeClr val="tx1"/>
                </a:solidFill>
              </a:rPr>
              <a:t>– VC, October 2017</a:t>
            </a:r>
          </a:p>
          <a:p>
            <a:pPr marL="457200" indent="-457200" algn="just">
              <a:spcBef>
                <a:spcPts val="1200"/>
              </a:spcBef>
              <a:buFont typeface="+mj-lt"/>
              <a:buAutoNum type="arabicPeriod"/>
              <a:defRPr/>
            </a:pPr>
            <a:r>
              <a:rPr lang="en-US" sz="1800" b="1" dirty="0">
                <a:solidFill>
                  <a:schemeClr val="tx1"/>
                </a:solidFill>
              </a:rPr>
              <a:t>BCOP participation at the OECD Senior Budget Officials’ </a:t>
            </a:r>
            <a:r>
              <a:rPr lang="en-US" sz="1800" b="1" dirty="0">
                <a:solidFill>
                  <a:schemeClr val="accent3">
                    <a:lumMod val="75000"/>
                  </a:schemeClr>
                </a:solidFill>
              </a:rPr>
              <a:t>Performance and Results </a:t>
            </a:r>
            <a:r>
              <a:rPr lang="en-US" sz="1800" b="1" dirty="0">
                <a:solidFill>
                  <a:schemeClr val="tx1"/>
                </a:solidFill>
              </a:rPr>
              <a:t>Network meeting - Paris, November 2017</a:t>
            </a:r>
          </a:p>
          <a:p>
            <a:pPr marL="457200" indent="-457200" algn="just">
              <a:spcBef>
                <a:spcPts val="1200"/>
              </a:spcBef>
              <a:buFont typeface="+mj-lt"/>
              <a:buAutoNum type="arabicPeriod"/>
              <a:defRPr/>
            </a:pPr>
            <a:r>
              <a:rPr lang="en-US" sz="1800" b="1" dirty="0">
                <a:solidFill>
                  <a:schemeClr val="tx1"/>
                </a:solidFill>
              </a:rPr>
              <a:t>BCOP participation at the OECD Senior Budget Officials’ </a:t>
            </a:r>
            <a:r>
              <a:rPr lang="en-US" sz="1800" b="1" dirty="0">
                <a:solidFill>
                  <a:schemeClr val="accent3">
                    <a:lumMod val="75000"/>
                  </a:schemeClr>
                </a:solidFill>
              </a:rPr>
              <a:t>Performance and Results </a:t>
            </a:r>
            <a:r>
              <a:rPr lang="en-US" sz="1800" b="1" dirty="0">
                <a:solidFill>
                  <a:schemeClr val="tx1"/>
                </a:solidFill>
              </a:rPr>
              <a:t>Network meeting - Paris, November 2017</a:t>
            </a:r>
          </a:p>
          <a:p>
            <a:pPr marL="457200" indent="-457200" algn="just">
              <a:spcBef>
                <a:spcPts val="1200"/>
              </a:spcBef>
              <a:buFont typeface="+mj-lt"/>
              <a:buAutoNum type="arabicPeriod"/>
              <a:defRPr/>
            </a:pPr>
            <a:r>
              <a:rPr lang="en-US" sz="1800" b="1" dirty="0">
                <a:solidFill>
                  <a:schemeClr val="tx1"/>
                </a:solidFill>
              </a:rPr>
              <a:t>PPBWG Workshop on </a:t>
            </a:r>
            <a:r>
              <a:rPr lang="en-US" sz="1800" b="1" dirty="0">
                <a:solidFill>
                  <a:schemeClr val="accent3">
                    <a:lumMod val="75000"/>
                  </a:schemeClr>
                </a:solidFill>
              </a:rPr>
              <a:t>performance budgeting in Austria </a:t>
            </a:r>
            <a:r>
              <a:rPr lang="en-US" sz="1800" b="1" dirty="0">
                <a:solidFill>
                  <a:schemeClr val="tx1"/>
                </a:solidFill>
              </a:rPr>
              <a:t>– Vienna, March 2018</a:t>
            </a:r>
          </a:p>
          <a:p>
            <a:pPr marL="457200" indent="-457200" algn="just">
              <a:spcBef>
                <a:spcPts val="1200"/>
              </a:spcBef>
              <a:buFont typeface="+mj-lt"/>
              <a:buAutoNum type="arabicPeriod"/>
              <a:defRPr/>
            </a:pPr>
            <a:r>
              <a:rPr lang="en-US" sz="1800" b="1" dirty="0">
                <a:solidFill>
                  <a:schemeClr val="tx1"/>
                </a:solidFill>
              </a:rPr>
              <a:t>BCOP </a:t>
            </a:r>
            <a:r>
              <a:rPr lang="en-US" sz="1800" b="1" dirty="0">
                <a:solidFill>
                  <a:schemeClr val="accent3">
                    <a:lumMod val="75000"/>
                  </a:schemeClr>
                </a:solidFill>
              </a:rPr>
              <a:t>Annual Plenary Meeting on </a:t>
            </a:r>
            <a:r>
              <a:rPr lang="en-US" sz="1800" b="1" i="1" dirty="0">
                <a:solidFill>
                  <a:schemeClr val="accent3">
                    <a:lumMod val="75000"/>
                  </a:schemeClr>
                </a:solidFill>
              </a:rPr>
              <a:t>Improving Effectiveness and Accountability of Public Expenditures: Trends in Intergovernmental Fiscal Relations, Performance Budgeting, and Budget Participation </a:t>
            </a:r>
            <a:r>
              <a:rPr lang="en-US" sz="1800" b="1" dirty="0">
                <a:solidFill>
                  <a:schemeClr val="tx1"/>
                </a:solidFill>
              </a:rPr>
              <a:t>– Vienna, March 2018</a:t>
            </a:r>
          </a:p>
          <a:p>
            <a:pPr marL="457200" indent="-457200" algn="just">
              <a:spcBef>
                <a:spcPts val="1200"/>
              </a:spcBef>
              <a:buFont typeface="+mj-lt"/>
              <a:buAutoNum type="arabicPeriod"/>
              <a:defRPr/>
            </a:pPr>
            <a:r>
              <a:rPr lang="en-US" sz="1800" b="1" dirty="0">
                <a:solidFill>
                  <a:schemeClr val="tx1"/>
                </a:solidFill>
              </a:rPr>
              <a:t>BCOP participation in the </a:t>
            </a:r>
            <a:r>
              <a:rPr lang="en-US" sz="1800" b="1" dirty="0">
                <a:solidFill>
                  <a:schemeClr val="accent3">
                    <a:lumMod val="75000"/>
                  </a:schemeClr>
                </a:solidFill>
              </a:rPr>
              <a:t>OECD SBO CESEE </a:t>
            </a:r>
            <a:r>
              <a:rPr lang="en-US" sz="1800" b="1" dirty="0">
                <a:solidFill>
                  <a:schemeClr val="tx1"/>
                </a:solidFill>
              </a:rPr>
              <a:t>– Zagreb, May 2018</a:t>
            </a:r>
          </a:p>
          <a:p>
            <a:pPr marL="457200" indent="-457200" algn="just">
              <a:spcBef>
                <a:spcPts val="1200"/>
              </a:spcBef>
              <a:buFont typeface="+mj-lt"/>
              <a:buAutoNum type="arabicPeriod"/>
              <a:defRPr/>
            </a:pPr>
            <a:r>
              <a:rPr lang="en-US" sz="1800" b="1" dirty="0">
                <a:solidFill>
                  <a:schemeClr val="tx1"/>
                </a:solidFill>
              </a:rPr>
              <a:t>BCOP </a:t>
            </a:r>
            <a:r>
              <a:rPr lang="en-US" sz="1800" b="1" dirty="0">
                <a:solidFill>
                  <a:schemeClr val="accent3">
                    <a:lumMod val="75000"/>
                  </a:schemeClr>
                </a:solidFill>
              </a:rPr>
              <a:t>participation in GIFT’s workshop </a:t>
            </a:r>
            <a:r>
              <a:rPr lang="en-US" sz="1800" b="1" dirty="0">
                <a:solidFill>
                  <a:schemeClr val="tx1"/>
                </a:solidFill>
              </a:rPr>
              <a:t>on Digital Tools, IT, and Citizen Engagement - Zagreb, May 2018</a:t>
            </a:r>
          </a:p>
          <a:p>
            <a:pPr marL="457200" indent="-457200" algn="just">
              <a:spcBef>
                <a:spcPts val="1200"/>
              </a:spcBef>
              <a:buFont typeface="+mj-lt"/>
              <a:buAutoNum type="arabicPeriod"/>
              <a:defRPr/>
            </a:pPr>
            <a:r>
              <a:rPr lang="en-US" sz="1800" b="1" dirty="0">
                <a:solidFill>
                  <a:schemeClr val="tx1"/>
                </a:solidFill>
              </a:rPr>
              <a:t>Four </a:t>
            </a:r>
            <a:r>
              <a:rPr lang="en-US" sz="1800" b="1" dirty="0">
                <a:solidFill>
                  <a:schemeClr val="accent3">
                    <a:lumMod val="75000"/>
                  </a:schemeClr>
                </a:solidFill>
              </a:rPr>
              <a:t>meetings of the Executive Committee </a:t>
            </a:r>
            <a:r>
              <a:rPr lang="en-US" sz="1800" b="1" dirty="0">
                <a:solidFill>
                  <a:schemeClr val="tx1"/>
                </a:solidFill>
              </a:rPr>
              <a:t>(July, 2017, December 2017, March 2018, and May 2018). </a:t>
            </a:r>
            <a:r>
              <a:rPr lang="en-US" altLang="x-none" sz="1800" dirty="0">
                <a:solidFill>
                  <a:schemeClr val="tx1"/>
                </a:solidFill>
                <a:ea typeface="ＭＳ Ｐゴシック" charset="-128"/>
              </a:rPr>
              <a:t>Minutes available on PEMPAL website. </a:t>
            </a:r>
          </a:p>
          <a:p>
            <a:pPr algn="just">
              <a:spcBef>
                <a:spcPts val="1200"/>
              </a:spcBef>
              <a:defRPr/>
            </a:pPr>
            <a:endParaRPr lang="en-US" sz="1800" b="1" dirty="0">
              <a:solidFill>
                <a:schemeClr val="tx1"/>
              </a:solidFill>
            </a:endParaRPr>
          </a:p>
          <a:p>
            <a:pPr marL="457200" indent="-457200" algn="just">
              <a:spcBef>
                <a:spcPts val="1200"/>
              </a:spcBef>
              <a:buFont typeface="+mj-lt"/>
              <a:buAutoNum type="arabicPeriod"/>
              <a:defRPr/>
            </a:pPr>
            <a:endParaRPr lang="en-US" sz="1800" b="1" dirty="0">
              <a:solidFill>
                <a:schemeClr val="tx1"/>
              </a:solidFill>
            </a:endParaRPr>
          </a:p>
          <a:p>
            <a:pPr marL="457200" indent="-457200" algn="just">
              <a:spcBef>
                <a:spcPts val="1680"/>
              </a:spcBef>
              <a:buFont typeface="+mj-lt"/>
              <a:buAutoNum type="arabicPeriod"/>
              <a:defRPr/>
            </a:pPr>
            <a:endParaRPr lang="en-US" sz="1800" b="1" dirty="0">
              <a:solidFill>
                <a:schemeClr val="tx1"/>
              </a:solidFill>
            </a:endParaRPr>
          </a:p>
          <a:p>
            <a:pPr lvl="1" algn="just">
              <a:spcBef>
                <a:spcPts val="1680"/>
              </a:spcBef>
              <a:defRPr/>
            </a:pPr>
            <a:endParaRPr lang="sl-SI" sz="1500" dirty="0">
              <a:solidFill>
                <a:schemeClr val="tx1"/>
              </a:solidFill>
            </a:endParaRPr>
          </a:p>
          <a:p>
            <a:pPr marL="457200" indent="-457200" algn="just">
              <a:spcBef>
                <a:spcPts val="1680"/>
              </a:spcBef>
              <a:buFont typeface="Wingdings" pitchFamily="2" charset="2"/>
              <a:buChar char="Ø"/>
              <a:defRPr/>
            </a:pPr>
            <a:endParaRPr lang="en-US" sz="1500" dirty="0">
              <a:solidFill>
                <a:schemeClr val="tx1"/>
              </a:solidFill>
            </a:endParaRPr>
          </a:p>
          <a:p>
            <a:pPr marL="457200" indent="-457200" algn="just" eaLnBrk="1" fontAlgn="auto" hangingPunct="1">
              <a:spcBef>
                <a:spcPts val="1680"/>
              </a:spcBef>
              <a:spcAft>
                <a:spcPts val="0"/>
              </a:spcAft>
              <a:buFont typeface="Arial" panose="020B0604020202020204" pitchFamily="34" charset="0"/>
              <a:buAutoNum type="arabicPeriod"/>
              <a:defRPr/>
            </a:pPr>
            <a:endParaRPr lang="en-US" sz="2000" b="1" dirty="0">
              <a:solidFill>
                <a:schemeClr val="tx1"/>
              </a:solidFill>
            </a:endParaRPr>
          </a:p>
          <a:p>
            <a:pPr algn="l" eaLnBrk="1" fontAlgn="auto" hangingPunct="1">
              <a:spcAft>
                <a:spcPts val="0"/>
              </a:spcAft>
              <a:buFont typeface="Arial" panose="020B0604020202020204" pitchFamily="34" charset="0"/>
              <a:buNone/>
              <a:defRPr/>
            </a:pPr>
            <a:endParaRPr lang="en-US" sz="2000" dirty="0">
              <a:solidFill>
                <a:schemeClr val="tx1"/>
              </a:solidFill>
            </a:endParaRPr>
          </a:p>
        </p:txBody>
      </p:sp>
      <p:pic>
        <p:nvPicPr>
          <p:cNvPr id="21506"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2349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ubtitle 2"/>
          <p:cNvSpPr>
            <a:spLocks noGrp="1"/>
          </p:cNvSpPr>
          <p:nvPr>
            <p:ph type="subTitle" idx="1"/>
          </p:nvPr>
        </p:nvSpPr>
        <p:spPr>
          <a:xfrm>
            <a:off x="704850" y="152400"/>
            <a:ext cx="8362950" cy="6705600"/>
          </a:xfrm>
        </p:spPr>
        <p:txBody>
          <a:bodyPr>
            <a:normAutofit fontScale="40000" lnSpcReduction="20000"/>
          </a:bodyPr>
          <a:lstStyle/>
          <a:p>
            <a:r>
              <a:rPr lang="en-US" sz="8000" b="1" dirty="0">
                <a:solidFill>
                  <a:schemeClr val="tx2">
                    <a:lumMod val="60000"/>
                    <a:lumOff val="40000"/>
                  </a:schemeClr>
                </a:solidFill>
              </a:rPr>
              <a:t>THEMATIC FOCUS OF BCOP IN FY2019</a:t>
            </a:r>
            <a:endParaRPr lang="en-GB" sz="8000" b="1" dirty="0">
              <a:solidFill>
                <a:schemeClr val="tx2">
                  <a:lumMod val="60000"/>
                  <a:lumOff val="40000"/>
                </a:schemeClr>
              </a:solidFill>
            </a:endParaRPr>
          </a:p>
          <a:p>
            <a:pPr algn="l"/>
            <a:endParaRPr lang="en-US" sz="4800" b="1" dirty="0">
              <a:solidFill>
                <a:schemeClr val="tx1"/>
              </a:solidFill>
              <a:ea typeface="ＭＳ Ｐゴシック" charset="-128"/>
            </a:endParaRPr>
          </a:p>
          <a:p>
            <a:pPr algn="l"/>
            <a:r>
              <a:rPr lang="en-US" sz="4800" b="1" dirty="0">
                <a:solidFill>
                  <a:schemeClr val="tx1"/>
                </a:solidFill>
                <a:ea typeface="ＭＳ Ｐゴシック" charset="-128"/>
              </a:rPr>
              <a:t>Current priority topics for budgeting reforms in BCOP countries, as collected in March 2018 are:</a:t>
            </a:r>
          </a:p>
          <a:p>
            <a:pPr algn="l"/>
            <a:endParaRPr lang="en-US" sz="4800" b="1" dirty="0">
              <a:solidFill>
                <a:schemeClr val="tx1"/>
              </a:solidFill>
              <a:ea typeface="ＭＳ Ｐゴシック" charset="-128"/>
            </a:endParaRPr>
          </a:p>
          <a:p>
            <a:pPr algn="l"/>
            <a:r>
              <a:rPr lang="en-US" sz="4800" b="1" dirty="0">
                <a:solidFill>
                  <a:schemeClr val="tx1"/>
                </a:solidFill>
                <a:ea typeface="ＭＳ Ｐゴシック" charset="-128"/>
              </a:rPr>
              <a:t>1. Program and performance budgeting</a:t>
            </a:r>
            <a:endParaRPr lang="en-US" sz="4800" dirty="0">
              <a:solidFill>
                <a:schemeClr val="tx1"/>
              </a:solidFill>
              <a:ea typeface="ＭＳ Ｐゴシック" charset="-128"/>
            </a:endParaRPr>
          </a:p>
          <a:p>
            <a:pPr lvl="0" algn="l"/>
            <a:r>
              <a:rPr lang="en-US" sz="4800" b="1" dirty="0">
                <a:solidFill>
                  <a:schemeClr val="tx1"/>
                </a:solidFill>
                <a:ea typeface="ＭＳ Ｐゴシック" charset="-128"/>
              </a:rPr>
              <a:t>	</a:t>
            </a:r>
            <a:r>
              <a:rPr lang="en-US" sz="4800" dirty="0" err="1">
                <a:solidFill>
                  <a:schemeClr val="tx1"/>
                </a:solidFill>
                <a:ea typeface="ＭＳ Ｐゴシック" charset="-128"/>
              </a:rPr>
              <a:t>i</a:t>
            </a:r>
            <a:r>
              <a:rPr lang="en-US" sz="4800" dirty="0">
                <a:solidFill>
                  <a:schemeClr val="tx1"/>
                </a:solidFill>
                <a:ea typeface="ＭＳ Ｐゴシック" charset="-128"/>
              </a:rPr>
              <a:t>. programs, </a:t>
            </a:r>
          </a:p>
          <a:p>
            <a:pPr lvl="0" algn="l"/>
            <a:r>
              <a:rPr lang="en-US" sz="4800" dirty="0">
                <a:solidFill>
                  <a:schemeClr val="tx1"/>
                </a:solidFill>
                <a:ea typeface="ＭＳ Ｐゴシック" charset="-128"/>
              </a:rPr>
              <a:t>	ii. performance indicators, and </a:t>
            </a:r>
          </a:p>
          <a:p>
            <a:pPr lvl="0" algn="l"/>
            <a:r>
              <a:rPr lang="en-US" sz="4800" dirty="0">
                <a:solidFill>
                  <a:schemeClr val="tx1"/>
                </a:solidFill>
                <a:ea typeface="ＭＳ Ｐゴシック" charset="-128"/>
              </a:rPr>
              <a:t>	iii. monitoring and evaluations of expenditure including 	spending reviews</a:t>
            </a:r>
          </a:p>
          <a:p>
            <a:pPr lvl="0" algn="l"/>
            <a:r>
              <a:rPr lang="en-US" sz="4800" b="1" dirty="0">
                <a:solidFill>
                  <a:schemeClr val="tx1"/>
                </a:solidFill>
                <a:ea typeface="ＭＳ Ｐゴシック" charset="-128"/>
              </a:rPr>
              <a:t>2. Budget literacy and transparency</a:t>
            </a:r>
          </a:p>
          <a:p>
            <a:pPr lvl="0" algn="l"/>
            <a:r>
              <a:rPr lang="en-US" sz="4800" dirty="0">
                <a:solidFill>
                  <a:schemeClr val="tx1"/>
                </a:solidFill>
                <a:ea typeface="ＭＳ Ｐゴシック" charset="-128"/>
              </a:rPr>
              <a:t>	</a:t>
            </a:r>
            <a:r>
              <a:rPr lang="en-US" sz="4800" dirty="0" err="1">
                <a:solidFill>
                  <a:schemeClr val="tx1"/>
                </a:solidFill>
                <a:ea typeface="ＭＳ Ｐゴシック" charset="-128"/>
              </a:rPr>
              <a:t>i</a:t>
            </a:r>
            <a:r>
              <a:rPr lang="en-US" sz="4800" dirty="0">
                <a:solidFill>
                  <a:schemeClr val="tx1"/>
                </a:solidFill>
                <a:ea typeface="ＭＳ Ｐゴシック" charset="-128"/>
              </a:rPr>
              <a:t>. citizens’ budgets, </a:t>
            </a:r>
          </a:p>
          <a:p>
            <a:pPr lvl="0" algn="l"/>
            <a:r>
              <a:rPr lang="en-US" sz="4800" dirty="0">
                <a:solidFill>
                  <a:schemeClr val="tx1"/>
                </a:solidFill>
                <a:ea typeface="ＭＳ Ｐゴシック" charset="-128"/>
              </a:rPr>
              <a:t>	ii. budget literacy, and </a:t>
            </a:r>
          </a:p>
          <a:p>
            <a:pPr lvl="0" algn="l"/>
            <a:r>
              <a:rPr lang="en-US" sz="4800" dirty="0">
                <a:solidFill>
                  <a:schemeClr val="tx1"/>
                </a:solidFill>
                <a:ea typeface="ＭＳ Ｐゴシック" charset="-128"/>
              </a:rPr>
              <a:t>	iii. public participation </a:t>
            </a:r>
          </a:p>
          <a:p>
            <a:pPr lvl="0" algn="l"/>
            <a:r>
              <a:rPr lang="en-US" sz="4800" b="1" dirty="0">
                <a:solidFill>
                  <a:schemeClr val="tx1"/>
                </a:solidFill>
                <a:ea typeface="ＭＳ Ｐゴシック" charset="-128"/>
              </a:rPr>
              <a:t>3. Integrating capital budgeting/public investment in budget planning </a:t>
            </a:r>
            <a:r>
              <a:rPr lang="en-US" sz="4800" dirty="0">
                <a:solidFill>
                  <a:schemeClr val="tx1"/>
                </a:solidFill>
                <a:ea typeface="ＭＳ Ｐゴシック" charset="-128"/>
              </a:rPr>
              <a:t>(assessing its effectiveness, prioritizing)</a:t>
            </a:r>
            <a:endParaRPr lang="en-US" altLang="x-none" sz="4800" dirty="0">
              <a:solidFill>
                <a:schemeClr val="tx1"/>
              </a:solidFill>
              <a:ea typeface="ＭＳ Ｐゴシック" charset="-128"/>
            </a:endParaRPr>
          </a:p>
          <a:p>
            <a:pPr algn="l" eaLnBrk="1" hangingPunct="1">
              <a:buFont typeface="Arial" charset="0"/>
              <a:buChar char="•"/>
            </a:pPr>
            <a:endParaRPr lang="en-US" altLang="x-none" sz="4000" dirty="0">
              <a:solidFill>
                <a:schemeClr val="tx1"/>
              </a:solidFill>
              <a:ea typeface="ＭＳ Ｐゴシック" charset="-128"/>
            </a:endParaRPr>
          </a:p>
          <a:p>
            <a:pPr eaLnBrk="1" hangingPunct="1"/>
            <a:r>
              <a:rPr lang="en-US" altLang="x-none" sz="4800" b="1" dirty="0">
                <a:solidFill>
                  <a:schemeClr val="accent3">
                    <a:lumMod val="75000"/>
                  </a:schemeClr>
                </a:solidFill>
              </a:rPr>
              <a:t>Thus, there is overwhelming dominance of topics related to BCOP’s two working groups as main priorities of our countries. </a:t>
            </a:r>
          </a:p>
          <a:p>
            <a:pPr eaLnBrk="1" hangingPunct="1"/>
            <a:r>
              <a:rPr lang="en-US" altLang="x-none" sz="4800" b="1" dirty="0">
                <a:solidFill>
                  <a:schemeClr val="accent3">
                    <a:lumMod val="75000"/>
                  </a:schemeClr>
                </a:solidFill>
              </a:rPr>
              <a:t>BCOP will consequently continue to deepen the scope of work of its working groups.</a:t>
            </a:r>
          </a:p>
          <a:p>
            <a:pPr eaLnBrk="1" hangingPunct="1"/>
            <a:r>
              <a:rPr lang="en-US" altLang="x-none" sz="4800" b="1" dirty="0">
                <a:solidFill>
                  <a:schemeClr val="accent3">
                    <a:lumMod val="75000"/>
                  </a:schemeClr>
                </a:solidFill>
              </a:rPr>
              <a:t>The format of the 2019 BCOP plenary meeting will remained in the same format as in 2017 and 2018, with capital budgeting being the additional topic that will be introduced. </a:t>
            </a:r>
          </a:p>
        </p:txBody>
      </p:sp>
      <p:pic>
        <p:nvPicPr>
          <p:cNvPr id="41986"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7803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ubtitle 2"/>
          <p:cNvSpPr>
            <a:spLocks noGrp="1"/>
          </p:cNvSpPr>
          <p:nvPr>
            <p:ph type="subTitle" idx="1"/>
          </p:nvPr>
        </p:nvSpPr>
        <p:spPr>
          <a:xfrm>
            <a:off x="704850" y="228600"/>
            <a:ext cx="8362950" cy="7315200"/>
          </a:xfrm>
        </p:spPr>
        <p:txBody>
          <a:bodyPr>
            <a:normAutofit fontScale="40000" lnSpcReduction="20000"/>
          </a:bodyPr>
          <a:lstStyle/>
          <a:p>
            <a:r>
              <a:rPr lang="en-US" sz="8000" b="1" dirty="0">
                <a:solidFill>
                  <a:schemeClr val="tx2">
                    <a:lumMod val="60000"/>
                    <a:lumOff val="40000"/>
                  </a:schemeClr>
                </a:solidFill>
              </a:rPr>
              <a:t>BCOP’s WORK APPROACH IN FY2019</a:t>
            </a:r>
            <a:endParaRPr lang="en-GB" sz="8000" b="1" dirty="0">
              <a:solidFill>
                <a:schemeClr val="tx2">
                  <a:lumMod val="60000"/>
                  <a:lumOff val="40000"/>
                </a:schemeClr>
              </a:solidFill>
            </a:endParaRPr>
          </a:p>
          <a:p>
            <a:pPr algn="l"/>
            <a:endParaRPr lang="en-US" sz="2000" b="1" dirty="0">
              <a:solidFill>
                <a:schemeClr val="tx1"/>
              </a:solidFill>
              <a:ea typeface="ＭＳ Ｐゴシック" charset="-128"/>
            </a:endParaRPr>
          </a:p>
          <a:p>
            <a:pPr marL="460375" indent="-460375" algn="l">
              <a:spcBef>
                <a:spcPts val="1000"/>
              </a:spcBef>
              <a:buFont typeface="+mj-lt"/>
              <a:buAutoNum type="arabicPeriod"/>
            </a:pPr>
            <a:r>
              <a:rPr lang="en-US" sz="5000" b="1" dirty="0">
                <a:solidFill>
                  <a:schemeClr val="tx1"/>
                </a:solidFill>
                <a:ea typeface="ＭＳ Ｐゴシック" charset="-128"/>
              </a:rPr>
              <a:t>Two </a:t>
            </a:r>
            <a:r>
              <a:rPr lang="en-US" sz="5000" b="1" dirty="0">
                <a:solidFill>
                  <a:schemeClr val="accent3">
                    <a:lumMod val="75000"/>
                  </a:schemeClr>
                </a:solidFill>
                <a:ea typeface="ＭＳ Ｐゴシック" charset="-128"/>
              </a:rPr>
              <a:t>working groups continue to be driving force </a:t>
            </a:r>
            <a:r>
              <a:rPr lang="en-US" sz="5000" b="1" dirty="0">
                <a:solidFill>
                  <a:schemeClr val="tx1"/>
                </a:solidFill>
                <a:ea typeface="ＭＳ Ｐゴシック" charset="-128"/>
              </a:rPr>
              <a:t>of BCOP’s work with </a:t>
            </a:r>
            <a:r>
              <a:rPr lang="en-US" sz="5000" b="1" dirty="0">
                <a:solidFill>
                  <a:schemeClr val="accent3">
                    <a:lumMod val="75000"/>
                  </a:schemeClr>
                </a:solidFill>
                <a:ea typeface="ＭＳ Ｐゴシック" charset="-128"/>
              </a:rPr>
              <a:t>continued focus on knowledge products </a:t>
            </a:r>
            <a:r>
              <a:rPr lang="en-US" sz="5000" b="1" dirty="0">
                <a:solidFill>
                  <a:schemeClr val="tx1"/>
                </a:solidFill>
                <a:ea typeface="ＭＳ Ｐゴシック" charset="-128"/>
              </a:rPr>
              <a:t>and further </a:t>
            </a:r>
            <a:r>
              <a:rPr lang="en-US" sz="5000" b="1" dirty="0">
                <a:solidFill>
                  <a:schemeClr val="accent3">
                    <a:lumMod val="75000"/>
                  </a:schemeClr>
                </a:solidFill>
                <a:ea typeface="ＭＳ Ｐゴシック" charset="-128"/>
              </a:rPr>
              <a:t>collaboration with the OECD and GIFT.</a:t>
            </a:r>
          </a:p>
          <a:p>
            <a:pPr marL="460375" indent="-460375" algn="l">
              <a:spcBef>
                <a:spcPts val="1000"/>
              </a:spcBef>
              <a:buFont typeface="+mj-lt"/>
              <a:buAutoNum type="arabicPeriod"/>
            </a:pPr>
            <a:r>
              <a:rPr lang="en-US" sz="5000" b="1" dirty="0">
                <a:solidFill>
                  <a:schemeClr val="tx1"/>
                </a:solidFill>
                <a:ea typeface="ＭＳ Ｐゴシック" charset="-128"/>
              </a:rPr>
              <a:t>Key focus of the Budget Literacy and Transparency WG (BLTWG) will be on:</a:t>
            </a:r>
          </a:p>
          <a:p>
            <a:pPr marL="920750" lvl="1" indent="-485775" algn="l">
              <a:spcBef>
                <a:spcPts val="1000"/>
              </a:spcBef>
              <a:buFont typeface="+mj-lt"/>
              <a:buAutoNum type="romanLcPeriod"/>
            </a:pPr>
            <a:r>
              <a:rPr lang="en-US" sz="4400" dirty="0">
                <a:solidFill>
                  <a:schemeClr val="tx1"/>
                </a:solidFill>
                <a:ea typeface="ＭＳ Ｐゴシック" charset="-128"/>
              </a:rPr>
              <a:t>finalizing the </a:t>
            </a:r>
            <a:r>
              <a:rPr lang="en-US" sz="4400" dirty="0">
                <a:solidFill>
                  <a:schemeClr val="accent3">
                    <a:lumMod val="75000"/>
                  </a:schemeClr>
                </a:solidFill>
                <a:ea typeface="ＭＳ Ｐゴシック" charset="-128"/>
              </a:rPr>
              <a:t>knowledge product on public participation </a:t>
            </a:r>
            <a:r>
              <a:rPr lang="en-US" sz="4400" dirty="0">
                <a:solidFill>
                  <a:schemeClr val="tx1"/>
                </a:solidFill>
                <a:ea typeface="ＭＳ Ｐゴシック" charset="-128"/>
              </a:rPr>
              <a:t>and</a:t>
            </a:r>
          </a:p>
          <a:p>
            <a:pPr marL="920750" lvl="1" indent="-485775" algn="l">
              <a:spcBef>
                <a:spcPts val="1000"/>
              </a:spcBef>
              <a:buFont typeface="+mj-lt"/>
              <a:buAutoNum type="romanLcPeriod"/>
            </a:pPr>
            <a:r>
              <a:rPr lang="en-US" sz="4400" dirty="0">
                <a:solidFill>
                  <a:schemeClr val="tx1"/>
                </a:solidFill>
                <a:ea typeface="ＭＳ Ｐゴシック" charset="-128"/>
              </a:rPr>
              <a:t>further </a:t>
            </a:r>
            <a:r>
              <a:rPr lang="en-US" sz="4400" dirty="0">
                <a:solidFill>
                  <a:schemeClr val="accent3">
                    <a:lumMod val="75000"/>
                  </a:schemeClr>
                </a:solidFill>
                <a:ea typeface="ＭＳ Ｐゴシック" charset="-128"/>
              </a:rPr>
              <a:t>analysis of the results of the 2018 Open Budget Survey.</a:t>
            </a:r>
          </a:p>
          <a:p>
            <a:pPr marL="460375" indent="-460375" algn="l">
              <a:spcBef>
                <a:spcPts val="1000"/>
              </a:spcBef>
              <a:buFont typeface="+mj-lt"/>
              <a:buAutoNum type="arabicPeriod"/>
            </a:pPr>
            <a:r>
              <a:rPr lang="en-US" sz="5000" b="1" dirty="0">
                <a:solidFill>
                  <a:schemeClr val="tx1"/>
                </a:solidFill>
                <a:ea typeface="ＭＳ Ｐゴシック" charset="-128"/>
              </a:rPr>
              <a:t>Key focus of the Program and Performance Budgeting WG (BLTWG) will be on:</a:t>
            </a:r>
          </a:p>
          <a:p>
            <a:pPr marL="982663" lvl="1" indent="-522288" algn="l">
              <a:spcBef>
                <a:spcPts val="1000"/>
              </a:spcBef>
              <a:buFont typeface="+mj-lt"/>
              <a:buAutoNum type="romanLcPeriod"/>
            </a:pPr>
            <a:r>
              <a:rPr lang="en-US" sz="4400" dirty="0">
                <a:solidFill>
                  <a:schemeClr val="tx1"/>
                </a:solidFill>
                <a:ea typeface="ＭＳ Ｐゴシック" charset="-128"/>
              </a:rPr>
              <a:t>developing the </a:t>
            </a:r>
            <a:r>
              <a:rPr lang="en-US" sz="4400" dirty="0">
                <a:solidFill>
                  <a:schemeClr val="accent3">
                    <a:lumMod val="75000"/>
                  </a:schemeClr>
                </a:solidFill>
                <a:ea typeface="ＭＳ Ｐゴシック" charset="-128"/>
              </a:rPr>
              <a:t>knowledge product on spending reviews </a:t>
            </a:r>
            <a:r>
              <a:rPr lang="en-US" sz="4400" dirty="0">
                <a:solidFill>
                  <a:schemeClr val="tx1"/>
                </a:solidFill>
                <a:ea typeface="ＭＳ Ｐゴシック" charset="-128"/>
              </a:rPr>
              <a:t>and</a:t>
            </a:r>
          </a:p>
          <a:p>
            <a:pPr marL="982663" lvl="1" indent="-522288" algn="l">
              <a:spcBef>
                <a:spcPts val="1000"/>
              </a:spcBef>
              <a:buFont typeface="+mj-lt"/>
              <a:buAutoNum type="romanLcPeriod"/>
            </a:pPr>
            <a:r>
              <a:rPr lang="en-US" sz="4400" dirty="0">
                <a:solidFill>
                  <a:schemeClr val="accent3">
                    <a:lumMod val="75000"/>
                  </a:schemeClr>
                </a:solidFill>
                <a:ea typeface="ＭＳ Ｐゴシック" charset="-128"/>
              </a:rPr>
              <a:t>participation in the 2018 OECD Performance Budgeting Survey </a:t>
            </a:r>
            <a:r>
              <a:rPr lang="en-US" sz="4400" dirty="0">
                <a:solidFill>
                  <a:schemeClr val="tx1"/>
                </a:solidFill>
                <a:ea typeface="ＭＳ Ｐゴシック" charset="-128"/>
              </a:rPr>
              <a:t>and </a:t>
            </a:r>
            <a:r>
              <a:rPr lang="en-US" sz="4400" dirty="0">
                <a:solidFill>
                  <a:schemeClr val="accent3">
                    <a:lumMod val="75000"/>
                  </a:schemeClr>
                </a:solidFill>
                <a:ea typeface="ＭＳ Ｐゴシック" charset="-128"/>
              </a:rPr>
              <a:t>developing a knowledge product with analysis of the survey results.</a:t>
            </a:r>
          </a:p>
          <a:p>
            <a:pPr marL="460375" indent="-460375" algn="l">
              <a:spcBef>
                <a:spcPts val="1000"/>
              </a:spcBef>
              <a:buClr>
                <a:schemeClr val="tx1"/>
              </a:buClr>
              <a:buFont typeface="+mj-lt"/>
              <a:buAutoNum type="arabicPeriod"/>
            </a:pPr>
            <a:r>
              <a:rPr lang="en-US" sz="5000" b="1" dirty="0">
                <a:solidFill>
                  <a:schemeClr val="accent3">
                    <a:lumMod val="75000"/>
                  </a:schemeClr>
                </a:solidFill>
                <a:ea typeface="ＭＳ Ｐゴシック" charset="-128"/>
              </a:rPr>
              <a:t>Country priorities will continue to be collected </a:t>
            </a:r>
            <a:r>
              <a:rPr lang="en-US" sz="5000" b="1" dirty="0">
                <a:solidFill>
                  <a:schemeClr val="tx1"/>
                </a:solidFill>
                <a:ea typeface="ＭＳ Ｐゴシック" charset="-128"/>
              </a:rPr>
              <a:t>in an online survey format and BCOP </a:t>
            </a:r>
            <a:r>
              <a:rPr lang="en-US" sz="5000" b="1" dirty="0">
                <a:solidFill>
                  <a:schemeClr val="accent3">
                    <a:lumMod val="75000"/>
                  </a:schemeClr>
                </a:solidFill>
                <a:ea typeface="ＭＳ Ｐゴシック" charset="-128"/>
              </a:rPr>
              <a:t>will also start collecting </a:t>
            </a:r>
            <a:r>
              <a:rPr lang="en-US" sz="5000" b="1" dirty="0">
                <a:solidFill>
                  <a:schemeClr val="tx1"/>
                </a:solidFill>
                <a:ea typeface="ＭＳ Ｐゴシック" charset="-128"/>
              </a:rPr>
              <a:t>members’ </a:t>
            </a:r>
            <a:r>
              <a:rPr lang="en-US" sz="5000" b="1" dirty="0">
                <a:solidFill>
                  <a:schemeClr val="accent3">
                    <a:lumMod val="75000"/>
                  </a:schemeClr>
                </a:solidFill>
                <a:ea typeface="ＭＳ Ｐゴシック" charset="-128"/>
              </a:rPr>
              <a:t>suggestions for cross-COP topics </a:t>
            </a:r>
            <a:r>
              <a:rPr lang="en-US" sz="5000" b="1" dirty="0">
                <a:solidFill>
                  <a:schemeClr val="tx1"/>
                </a:solidFill>
                <a:ea typeface="ＭＳ Ｐゴシック" charset="-128"/>
              </a:rPr>
              <a:t>and members’ </a:t>
            </a:r>
            <a:r>
              <a:rPr lang="en-US" sz="5000" b="1" dirty="0">
                <a:solidFill>
                  <a:schemeClr val="accent3">
                    <a:lumMod val="75000"/>
                  </a:schemeClr>
                </a:solidFill>
                <a:ea typeface="ＭＳ Ｐゴシック" charset="-128"/>
              </a:rPr>
              <a:t>feedback on usefulness of knowledge products.</a:t>
            </a:r>
          </a:p>
          <a:p>
            <a:pPr marL="460375" indent="-460375" algn="l">
              <a:spcBef>
                <a:spcPts val="1000"/>
              </a:spcBef>
              <a:buClr>
                <a:schemeClr val="tx1"/>
              </a:buClr>
              <a:buFont typeface="+mj-lt"/>
              <a:buAutoNum type="arabicPeriod"/>
            </a:pPr>
            <a:r>
              <a:rPr lang="en-US" sz="5000" b="1" dirty="0">
                <a:solidFill>
                  <a:schemeClr val="tx1"/>
                </a:solidFill>
                <a:ea typeface="ＭＳ Ｐゴシック" charset="-128"/>
              </a:rPr>
              <a:t>BCOP will </a:t>
            </a:r>
            <a:r>
              <a:rPr lang="en-US" sz="5000" b="1" dirty="0">
                <a:solidFill>
                  <a:schemeClr val="accent3">
                    <a:lumMod val="75000"/>
                  </a:schemeClr>
                </a:solidFill>
                <a:ea typeface="ＭＳ Ｐゴシック" charset="-128"/>
              </a:rPr>
              <a:t>continue to update and improve the list of all BCOP knowledge resources with links, sorted by topics, </a:t>
            </a:r>
            <a:r>
              <a:rPr lang="en-US" sz="5000" b="1" dirty="0">
                <a:solidFill>
                  <a:schemeClr val="tx1"/>
                </a:solidFill>
                <a:ea typeface="ＭＳ Ｐゴシック" charset="-128"/>
              </a:rPr>
              <a:t>and circulate it to all members during annual plenary meetings. This is also useful for induction of new members. </a:t>
            </a:r>
          </a:p>
        </p:txBody>
      </p:sp>
      <p:pic>
        <p:nvPicPr>
          <p:cNvPr id="41986"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5626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ubtitle 2"/>
          <p:cNvSpPr>
            <a:spLocks noGrp="1"/>
          </p:cNvSpPr>
          <p:nvPr>
            <p:ph type="subTitle" idx="1"/>
          </p:nvPr>
        </p:nvSpPr>
        <p:spPr>
          <a:xfrm>
            <a:off x="680842" y="0"/>
            <a:ext cx="8362950" cy="7315200"/>
          </a:xfrm>
        </p:spPr>
        <p:txBody>
          <a:bodyPr>
            <a:normAutofit/>
          </a:bodyPr>
          <a:lstStyle/>
          <a:p>
            <a:r>
              <a:rPr lang="en-US" b="1" dirty="0">
                <a:solidFill>
                  <a:schemeClr val="tx2">
                    <a:lumMod val="60000"/>
                    <a:lumOff val="40000"/>
                  </a:schemeClr>
                </a:solidFill>
              </a:rPr>
              <a:t>BCOP ACTION PLAN FOR FY2019</a:t>
            </a:r>
            <a:endParaRPr lang="en-GB" b="1" dirty="0">
              <a:solidFill>
                <a:schemeClr val="tx2">
                  <a:lumMod val="60000"/>
                  <a:lumOff val="40000"/>
                </a:schemeClr>
              </a:solidFill>
            </a:endParaRPr>
          </a:p>
          <a:p>
            <a:pPr algn="l"/>
            <a:endParaRPr lang="en-US" sz="2000" b="1" dirty="0">
              <a:solidFill>
                <a:schemeClr val="tx1"/>
              </a:solidFill>
              <a:ea typeface="ＭＳ Ｐゴシック" charset="-128"/>
            </a:endParaRPr>
          </a:p>
        </p:txBody>
      </p:sp>
      <p:pic>
        <p:nvPicPr>
          <p:cNvPr id="41986"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C6C527B-C7CA-8F40-A9CC-96769019779C}"/>
              </a:ext>
            </a:extLst>
          </p:cNvPr>
          <p:cNvSpPr/>
          <p:nvPr/>
        </p:nvSpPr>
        <p:spPr>
          <a:xfrm>
            <a:off x="742428" y="4756985"/>
            <a:ext cx="8301364" cy="2308324"/>
          </a:xfrm>
          <a:prstGeom prst="rect">
            <a:avLst/>
          </a:prstGeom>
        </p:spPr>
        <p:txBody>
          <a:bodyPr wrap="square">
            <a:spAutoFit/>
          </a:bodyPr>
          <a:lstStyle/>
          <a:p>
            <a:pPr algn="ctr"/>
            <a:r>
              <a:rPr lang="en-US" dirty="0">
                <a:latin typeface="Calibri" charset="0"/>
              </a:rPr>
              <a:t>Table shows planned activities under potential COP budget of US$300,000 plus carried over FY2018 savings (which are approximately $56,500 for BCOP). </a:t>
            </a:r>
          </a:p>
          <a:p>
            <a:pPr algn="ctr"/>
            <a:r>
              <a:rPr lang="en-US" dirty="0">
                <a:latin typeface="Calibri" charset="0"/>
              </a:rPr>
              <a:t>Budget scenario under COP budget of US$180,000 plus carried over FY2018 savings would exclude items 5 and 6 and instead would include a one-day PPBWG workshop back-to-back with the plenary meeting and additional VC meetings. Moreover, the scope of events (in length and/or number of participants) under 1, 2, and 4 would be somewhat smaller to fit into the lower budget.</a:t>
            </a:r>
          </a:p>
          <a:p>
            <a:r>
              <a:rPr lang="en-US" dirty="0">
                <a:solidFill>
                  <a:schemeClr val="accent3">
                    <a:lumMod val="75000"/>
                  </a:schemeClr>
                </a:solidFill>
                <a:latin typeface="Calibri" charset="0"/>
              </a:rPr>
              <a:t> </a:t>
            </a:r>
            <a:endParaRPr lang="en-US" dirty="0"/>
          </a:p>
        </p:txBody>
      </p:sp>
      <p:graphicFrame>
        <p:nvGraphicFramePr>
          <p:cNvPr id="6" name="Table 5">
            <a:extLst>
              <a:ext uri="{FF2B5EF4-FFF2-40B4-BE49-F238E27FC236}">
                <a16:creationId xmlns:a16="http://schemas.microsoft.com/office/drawing/2014/main" id="{4E49DA1E-45C8-8A4A-9FBA-5A8545CCD9DF}"/>
              </a:ext>
            </a:extLst>
          </p:cNvPr>
          <p:cNvGraphicFramePr>
            <a:graphicFrameLocks noGrp="1"/>
          </p:cNvGraphicFramePr>
          <p:nvPr>
            <p:extLst>
              <p:ext uri="{D42A27DB-BD31-4B8C-83A1-F6EECF244321}">
                <p14:modId xmlns:p14="http://schemas.microsoft.com/office/powerpoint/2010/main" val="1698937280"/>
              </p:ext>
            </p:extLst>
          </p:nvPr>
        </p:nvGraphicFramePr>
        <p:xfrm>
          <a:off x="742428" y="567552"/>
          <a:ext cx="8301364" cy="4113233"/>
        </p:xfrm>
        <a:graphic>
          <a:graphicData uri="http://schemas.openxmlformats.org/drawingml/2006/table">
            <a:tbl>
              <a:tblPr/>
              <a:tblGrid>
                <a:gridCol w="209204">
                  <a:extLst>
                    <a:ext uri="{9D8B030D-6E8A-4147-A177-3AD203B41FA5}">
                      <a16:colId xmlns:a16="http://schemas.microsoft.com/office/drawing/2014/main" val="3936925199"/>
                    </a:ext>
                  </a:extLst>
                </a:gridCol>
                <a:gridCol w="5055784">
                  <a:extLst>
                    <a:ext uri="{9D8B030D-6E8A-4147-A177-3AD203B41FA5}">
                      <a16:colId xmlns:a16="http://schemas.microsoft.com/office/drawing/2014/main" val="76949809"/>
                    </a:ext>
                  </a:extLst>
                </a:gridCol>
                <a:gridCol w="1476056">
                  <a:extLst>
                    <a:ext uri="{9D8B030D-6E8A-4147-A177-3AD203B41FA5}">
                      <a16:colId xmlns:a16="http://schemas.microsoft.com/office/drawing/2014/main" val="4015943505"/>
                    </a:ext>
                  </a:extLst>
                </a:gridCol>
                <a:gridCol w="1560320">
                  <a:extLst>
                    <a:ext uri="{9D8B030D-6E8A-4147-A177-3AD203B41FA5}">
                      <a16:colId xmlns:a16="http://schemas.microsoft.com/office/drawing/2014/main" val="3726835731"/>
                    </a:ext>
                  </a:extLst>
                </a:gridCol>
              </a:tblGrid>
              <a:tr h="575448">
                <a:tc>
                  <a:txBody>
                    <a:bodyPr/>
                    <a:lstStyle/>
                    <a:p>
                      <a:pPr algn="l" rtl="0" fontAlgn="ctr"/>
                      <a:r>
                        <a:rPr lang="en-US" sz="1700" b="1" i="0" u="none" strike="noStrike" dirty="0">
                          <a:solidFill>
                            <a:srgbClr val="305496"/>
                          </a:solidFill>
                          <a:effectLst/>
                          <a:latin typeface="Cambria"/>
                        </a:rPr>
                        <a:t>1</a:t>
                      </a:r>
                    </a:p>
                  </a:txBody>
                  <a:tcPr marL="7750" marR="7750" marT="7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700" b="1" i="0" u="none" strike="noStrike" dirty="0">
                          <a:solidFill>
                            <a:srgbClr val="305496"/>
                          </a:solidFill>
                          <a:effectLst/>
                          <a:latin typeface="Cambria" panose="02040503050406030204" pitchFamily="18" charset="0"/>
                        </a:rPr>
                        <a:t>Participation at the Moscow Finance Forum's session on budget literacy by  part of  the BLTWG  </a:t>
                      </a: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700" b="0" i="0" u="none" strike="noStrike" dirty="0">
                          <a:solidFill>
                            <a:srgbClr val="305496"/>
                          </a:solidFill>
                          <a:effectLst/>
                          <a:latin typeface="Cambria"/>
                        </a:rPr>
                        <a:t>September 7, 2018</a:t>
                      </a: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700" b="0" i="0" u="none" strike="noStrike" dirty="0">
                          <a:solidFill>
                            <a:srgbClr val="305496"/>
                          </a:solidFill>
                          <a:effectLst/>
                          <a:latin typeface="Cambria" panose="02040503050406030204" pitchFamily="18" charset="0"/>
                        </a:rPr>
                        <a:t>Moscow, Russia</a:t>
                      </a:r>
                    </a:p>
                  </a:txBody>
                  <a:tcPr marL="7750" marR="7750" marT="77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4108814"/>
                  </a:ext>
                </a:extLst>
              </a:tr>
              <a:tr h="838200">
                <a:tc>
                  <a:txBody>
                    <a:bodyPr/>
                    <a:lstStyle/>
                    <a:p>
                      <a:pPr algn="l" rtl="0" fontAlgn="ctr"/>
                      <a:r>
                        <a:rPr lang="en-US" sz="1700" b="1" i="0" u="none" strike="noStrike" dirty="0">
                          <a:solidFill>
                            <a:srgbClr val="305496"/>
                          </a:solidFill>
                          <a:effectLst/>
                          <a:latin typeface="Cambria"/>
                        </a:rPr>
                        <a:t>2</a:t>
                      </a:r>
                    </a:p>
                  </a:txBody>
                  <a:tcPr marL="7750" marR="7750" marT="7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700" b="1" i="0" u="none" strike="noStrike" dirty="0">
                          <a:solidFill>
                            <a:srgbClr val="305496"/>
                          </a:solidFill>
                          <a:effectLst/>
                          <a:latin typeface="Cambria" panose="02040503050406030204" pitchFamily="18" charset="0"/>
                        </a:rPr>
                        <a:t>Learning visit on public participation  at national and local level in Portugal by BLTWG, co-organized with GIFT + ExCom meeting</a:t>
                      </a: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700" b="0" i="0" u="none" strike="noStrike" dirty="0">
                          <a:solidFill>
                            <a:srgbClr val="305496"/>
                          </a:solidFill>
                          <a:effectLst/>
                          <a:latin typeface="Cambria" panose="02040503050406030204" pitchFamily="18" charset="0"/>
                        </a:rPr>
                        <a:t>October 2018 (moved from FY2018)</a:t>
                      </a: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700" b="0" i="0" u="none" strike="noStrike" dirty="0">
                          <a:solidFill>
                            <a:srgbClr val="305496"/>
                          </a:solidFill>
                          <a:effectLst/>
                          <a:latin typeface="Cambria"/>
                        </a:rPr>
                        <a:t>Cascais/ Lisbon, Portugal</a:t>
                      </a:r>
                    </a:p>
                  </a:txBody>
                  <a:tcPr marL="7750" marR="7750" marT="77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1735102"/>
                  </a:ext>
                </a:extLst>
              </a:tr>
              <a:tr h="588195">
                <a:tc>
                  <a:txBody>
                    <a:bodyPr/>
                    <a:lstStyle/>
                    <a:p>
                      <a:pPr algn="l" rtl="0" fontAlgn="ctr"/>
                      <a:r>
                        <a:rPr lang="en-US" sz="1700" b="1" i="0" u="none" strike="noStrike" dirty="0">
                          <a:solidFill>
                            <a:srgbClr val="C00000"/>
                          </a:solidFill>
                          <a:effectLst/>
                          <a:latin typeface="Cambria"/>
                        </a:rPr>
                        <a:t>3</a:t>
                      </a:r>
                    </a:p>
                  </a:txBody>
                  <a:tcPr marL="7750" marR="7750" marT="7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700" b="1" i="0" u="none" strike="noStrike" dirty="0">
                          <a:solidFill>
                            <a:srgbClr val="C00000"/>
                          </a:solidFill>
                          <a:effectLst/>
                          <a:latin typeface="Cambria" panose="02040503050406030204" pitchFamily="18" charset="0"/>
                        </a:rPr>
                        <a:t>Participation at the OECD Performance Network by a small delegation of PPBWG leadership </a:t>
                      </a: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700" b="0" i="0" u="none" strike="noStrike" dirty="0">
                          <a:solidFill>
                            <a:srgbClr val="C00000"/>
                          </a:solidFill>
                          <a:effectLst/>
                          <a:latin typeface="Cambria" panose="02040503050406030204" pitchFamily="18" charset="0"/>
                        </a:rPr>
                        <a:t>November 2018</a:t>
                      </a: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700" b="0" i="0" u="none" strike="noStrike" dirty="0">
                          <a:solidFill>
                            <a:srgbClr val="C00000"/>
                          </a:solidFill>
                          <a:effectLst/>
                          <a:latin typeface="Cambria"/>
                        </a:rPr>
                        <a:t>Tallinn, Estonia</a:t>
                      </a:r>
                    </a:p>
                  </a:txBody>
                  <a:tcPr marL="7750" marR="7750" marT="77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6836367"/>
                  </a:ext>
                </a:extLst>
              </a:tr>
              <a:tr h="475329">
                <a:tc>
                  <a:txBody>
                    <a:bodyPr/>
                    <a:lstStyle/>
                    <a:p>
                      <a:pPr algn="l" rtl="0" fontAlgn="ctr"/>
                      <a:r>
                        <a:rPr lang="en-US" sz="1700" b="1" i="0" u="none" strike="noStrike" dirty="0">
                          <a:solidFill>
                            <a:srgbClr val="000000"/>
                          </a:solidFill>
                          <a:effectLst/>
                          <a:latin typeface="Cambria"/>
                        </a:rPr>
                        <a:t>4</a:t>
                      </a:r>
                    </a:p>
                  </a:txBody>
                  <a:tcPr marL="7750" marR="7750" marT="7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700" b="1" i="0" u="none" strike="noStrike" dirty="0">
                          <a:solidFill>
                            <a:srgbClr val="000000"/>
                          </a:solidFill>
                          <a:effectLst/>
                          <a:latin typeface="Cambria" panose="02040503050406030204" pitchFamily="18" charset="0"/>
                        </a:rPr>
                        <a:t>Plenary meeting of all BCOP members  + ExCom meeting </a:t>
                      </a: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700" b="0" i="0" u="none" strike="noStrike" dirty="0">
                          <a:solidFill>
                            <a:srgbClr val="000000"/>
                          </a:solidFill>
                          <a:effectLst/>
                          <a:latin typeface="Cambria" panose="02040503050406030204" pitchFamily="18" charset="0"/>
                        </a:rPr>
                        <a:t>March 2019</a:t>
                      </a: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700" b="0" i="0" u="none" strike="noStrike" dirty="0">
                          <a:solidFill>
                            <a:srgbClr val="000000"/>
                          </a:solidFill>
                          <a:effectLst/>
                          <a:latin typeface="Cambria" panose="02040503050406030204" pitchFamily="18" charset="0"/>
                        </a:rPr>
                        <a:t>Tashkent, Uzbekistan</a:t>
                      </a:r>
                    </a:p>
                  </a:txBody>
                  <a:tcPr marL="7750" marR="7750" marT="77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4050559"/>
                  </a:ext>
                </a:extLst>
              </a:tr>
              <a:tr h="475329">
                <a:tc>
                  <a:txBody>
                    <a:bodyPr/>
                    <a:lstStyle/>
                    <a:p>
                      <a:pPr algn="l" rtl="0" fontAlgn="ctr"/>
                      <a:r>
                        <a:rPr lang="en-US" sz="1700" b="1" i="0" u="none" strike="noStrike" dirty="0">
                          <a:solidFill>
                            <a:srgbClr val="C00000"/>
                          </a:solidFill>
                          <a:effectLst/>
                          <a:latin typeface="Cambria"/>
                        </a:rPr>
                        <a:t>5</a:t>
                      </a:r>
                    </a:p>
                  </a:txBody>
                  <a:tcPr marL="7750" marR="7750" marT="7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700" b="1" i="0" u="none" strike="noStrike" dirty="0">
                          <a:solidFill>
                            <a:srgbClr val="C00000"/>
                          </a:solidFill>
                          <a:effectLst/>
                          <a:latin typeface="Cambria"/>
                        </a:rPr>
                        <a:t>Learning visit on spending reviews to an advanced country by PPBWG</a:t>
                      </a: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700" b="0" i="0" u="none" strike="noStrike" dirty="0">
                          <a:solidFill>
                            <a:srgbClr val="C00000"/>
                          </a:solidFill>
                          <a:effectLst/>
                          <a:latin typeface="Cambria" panose="02040503050406030204" pitchFamily="18" charset="0"/>
                        </a:rPr>
                        <a:t>April 2019</a:t>
                      </a: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700" b="0" i="0" u="none" strike="noStrike" dirty="0">
                          <a:solidFill>
                            <a:srgbClr val="C00000"/>
                          </a:solidFill>
                          <a:effectLst/>
                          <a:latin typeface="Cambria" panose="02040503050406030204" pitchFamily="18" charset="0"/>
                        </a:rPr>
                        <a:t>TBD</a:t>
                      </a:r>
                    </a:p>
                  </a:txBody>
                  <a:tcPr marL="7750" marR="7750" marT="77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48386"/>
                  </a:ext>
                </a:extLst>
              </a:tr>
              <a:tr h="472180">
                <a:tc>
                  <a:txBody>
                    <a:bodyPr/>
                    <a:lstStyle/>
                    <a:p>
                      <a:pPr algn="l" rtl="0" fontAlgn="ctr"/>
                      <a:r>
                        <a:rPr lang="en-US" sz="1700" b="1" i="0" u="none" strike="noStrike" dirty="0">
                          <a:solidFill>
                            <a:srgbClr val="000000"/>
                          </a:solidFill>
                          <a:effectLst/>
                          <a:latin typeface="Cambria"/>
                        </a:rPr>
                        <a:t>6</a:t>
                      </a:r>
                    </a:p>
                  </a:txBody>
                  <a:tcPr marL="7750" marR="7750" marT="7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700" b="1" i="0" u="none" strike="noStrike" dirty="0">
                          <a:solidFill>
                            <a:srgbClr val="000000"/>
                          </a:solidFill>
                          <a:effectLst/>
                          <a:latin typeface="Cambria" panose="02040503050406030204" pitchFamily="18" charset="0"/>
                        </a:rPr>
                        <a:t>Participation of the Executive Committee at the OECD CESEE SBO meeting  + ExCom meeting</a:t>
                      </a: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700" b="0" i="0" u="none" strike="noStrike" dirty="0">
                          <a:solidFill>
                            <a:srgbClr val="000000"/>
                          </a:solidFill>
                          <a:effectLst/>
                          <a:latin typeface="Cambria"/>
                        </a:rPr>
                        <a:t>TBC, May/June 2019</a:t>
                      </a: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700" b="0" i="0" u="none" strike="noStrike" dirty="0">
                          <a:solidFill>
                            <a:srgbClr val="000000"/>
                          </a:solidFill>
                          <a:effectLst/>
                          <a:latin typeface="Cambria" panose="02040503050406030204" pitchFamily="18" charset="0"/>
                        </a:rPr>
                        <a:t>Minks, Belarus (TBC)</a:t>
                      </a:r>
                    </a:p>
                  </a:txBody>
                  <a:tcPr marL="7750" marR="7750" marT="77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3267868"/>
                  </a:ext>
                </a:extLst>
              </a:tr>
              <a:tr h="237665">
                <a:tc>
                  <a:txBody>
                    <a:bodyPr/>
                    <a:lstStyle/>
                    <a:p>
                      <a:pPr algn="l" rtl="0" fontAlgn="ctr"/>
                      <a:r>
                        <a:rPr lang="en-US" sz="1700" b="1" i="0" u="none" strike="noStrike" dirty="0">
                          <a:solidFill>
                            <a:srgbClr val="C00000"/>
                          </a:solidFill>
                          <a:effectLst/>
                          <a:latin typeface="Cambria"/>
                        </a:rPr>
                        <a:t>7</a:t>
                      </a:r>
                    </a:p>
                  </a:txBody>
                  <a:tcPr marL="7750" marR="7750" marT="7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700" b="1" i="0" u="none" strike="noStrike" dirty="0">
                          <a:solidFill>
                            <a:srgbClr val="C00000"/>
                          </a:solidFill>
                          <a:effectLst/>
                          <a:latin typeface="Cambria" panose="02040503050406030204" pitchFamily="18" charset="0"/>
                        </a:rPr>
                        <a:t>VC meeting of PPBWG </a:t>
                      </a: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700" b="0" i="0" u="none" strike="noStrike" dirty="0">
                          <a:solidFill>
                            <a:srgbClr val="000000"/>
                          </a:solidFill>
                          <a:effectLst/>
                          <a:latin typeface="Cambria" panose="02040503050406030204" pitchFamily="18" charset="0"/>
                        </a:rPr>
                        <a:t>Fall 2019</a:t>
                      </a: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rtl="0" fontAlgn="ctr"/>
                      <a:endParaRPr lang="en-US" sz="1700" b="0" i="0" u="none" strike="noStrike" dirty="0">
                        <a:solidFill>
                          <a:srgbClr val="000000"/>
                        </a:solidFill>
                        <a:effectLst/>
                        <a:latin typeface="Cambria"/>
                      </a:endParaRPr>
                    </a:p>
                  </a:txBody>
                  <a:tcPr marL="7750" marR="7750" marT="77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0407276"/>
                  </a:ext>
                </a:extLst>
              </a:tr>
              <a:tr h="247998">
                <a:tc>
                  <a:txBody>
                    <a:bodyPr/>
                    <a:lstStyle/>
                    <a:p>
                      <a:pPr algn="l" rtl="0" fontAlgn="ctr"/>
                      <a:r>
                        <a:rPr lang="en-US" sz="1700" b="1" i="0" u="none" strike="noStrike" dirty="0">
                          <a:solidFill>
                            <a:srgbClr val="305496"/>
                          </a:solidFill>
                          <a:effectLst/>
                          <a:latin typeface="Cambria"/>
                        </a:rPr>
                        <a:t>8</a:t>
                      </a:r>
                    </a:p>
                  </a:txBody>
                  <a:tcPr marL="7750" marR="7750" marT="7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700" b="1" i="0" u="none" strike="noStrike" dirty="0">
                          <a:solidFill>
                            <a:srgbClr val="305496"/>
                          </a:solidFill>
                          <a:effectLst/>
                          <a:latin typeface="Cambria"/>
                        </a:rPr>
                        <a:t>VC meeting of BLTWG </a:t>
                      </a:r>
                      <a:endParaRPr lang="en-US" sz="1700" b="1" i="0" u="none" strike="noStrike">
                        <a:solidFill>
                          <a:srgbClr val="305496"/>
                        </a:solidFill>
                        <a:effectLst/>
                        <a:latin typeface="Cambria" panose="02040503050406030204" pitchFamily="18" charset="0"/>
                      </a:endParaRP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700" b="0" i="0" u="none" strike="noStrike" dirty="0">
                          <a:solidFill>
                            <a:srgbClr val="000000"/>
                          </a:solidFill>
                          <a:effectLst/>
                          <a:latin typeface="Cambria" panose="02040503050406030204" pitchFamily="18" charset="0"/>
                        </a:rPr>
                        <a:t>Spring 2019</a:t>
                      </a: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935055005"/>
                  </a:ext>
                </a:extLst>
              </a:tr>
            </a:tbl>
          </a:graphicData>
        </a:graphic>
      </p:graphicFrame>
    </p:spTree>
    <p:extLst>
      <p:ext uri="{BB962C8B-B14F-4D97-AF65-F5344CB8AC3E}">
        <p14:creationId xmlns:p14="http://schemas.microsoft.com/office/powerpoint/2010/main" val="82098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20773</TotalTime>
  <Words>1274</Words>
  <Application>Microsoft Office PowerPoint</Application>
  <PresentationFormat>On-screen Show (4:3)</PresentationFormat>
  <Paragraphs>160</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Budget  Community of  Practice (BCOP)</vt:lpstr>
      <vt:lpstr>PowerPoint Presentation</vt:lpstr>
      <vt:lpstr>BCOP PRIORITIES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World Bank</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BCOP progress</dc:title>
  <dc:subject/>
  <dc:creator>Deanna Aubrey</dc:creator>
  <cp:keywords>BCOP progress 2017</cp:keywords>
  <dc:description>Bishkek BCOP plenary meeting 2017</dc:description>
  <cp:lastModifiedBy>Naida Čaršimamović</cp:lastModifiedBy>
  <cp:revision>968</cp:revision>
  <cp:lastPrinted>2017-03-28T09:13:38Z</cp:lastPrinted>
  <dcterms:created xsi:type="dcterms:W3CDTF">2012-02-13T09:14:10Z</dcterms:created>
  <dcterms:modified xsi:type="dcterms:W3CDTF">2018-06-18T09:46:12Z</dcterms:modified>
  <cp:category>PEMPAL</cp:category>
</cp:coreProperties>
</file>