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3" r:id="rId2"/>
    <p:sldId id="285" r:id="rId3"/>
    <p:sldId id="309" r:id="rId4"/>
    <p:sldId id="310" r:id="rId5"/>
    <p:sldId id="296" r:id="rId6"/>
    <p:sldId id="314" r:id="rId7"/>
    <p:sldId id="315" r:id="rId8"/>
    <p:sldId id="316" r:id="rId9"/>
    <p:sldId id="319" r:id="rId10"/>
    <p:sldId id="317" r:id="rId11"/>
    <p:sldId id="318" r:id="rId12"/>
    <p:sldId id="294" r:id="rId13"/>
    <p:sldId id="313" r:id="rId14"/>
  </p:sldIdLst>
  <p:sldSz cx="9144000" cy="6858000" type="screen4x3"/>
  <p:notesSz cx="6858000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5494"/>
    <a:srgbClr val="3166CF"/>
    <a:srgbClr val="2D5EC1"/>
    <a:srgbClr val="FFD624"/>
    <a:srgbClr val="3E6FD2"/>
    <a:srgbClr val="BDDEFF"/>
    <a:srgbClr val="99CCFF"/>
    <a:srgbClr val="808080"/>
    <a:srgbClr val="009F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803" autoAdjust="0"/>
  </p:normalViewPr>
  <p:slideViewPr>
    <p:cSldViewPr>
      <p:cViewPr varScale="1">
        <p:scale>
          <a:sx n="69" d="100"/>
          <a:sy n="69" d="100"/>
        </p:scale>
        <p:origin x="159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2172" y="-90"/>
      </p:cViewPr>
      <p:guideLst>
        <p:guide orient="horz" pos="3126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4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254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3852" y="0"/>
            <a:ext cx="297254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4"/>
            <a:ext cx="297254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3852" y="9428164"/>
            <a:ext cx="297254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5EC7A9CE-B5D3-4830-AA57-DD8049CE9F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7662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254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852" y="0"/>
            <a:ext cx="297254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773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480" y="4714876"/>
            <a:ext cx="5487041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4"/>
            <a:ext cx="297254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852" y="9428164"/>
            <a:ext cx="297254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36441B25-C4D1-47DB-817D-B9C4FC5392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9238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69478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The IAS </a:t>
            </a:r>
            <a:r>
              <a:rPr lang="it-IT" dirty="0" err="1" smtClean="0"/>
              <a:t>practices</a:t>
            </a:r>
            <a:r>
              <a:rPr lang="it-IT" dirty="0" smtClean="0"/>
              <a:t> </a:t>
            </a:r>
            <a:r>
              <a:rPr lang="it-IT" dirty="0" err="1" smtClean="0"/>
              <a:t>were</a:t>
            </a:r>
            <a:r>
              <a:rPr lang="it-IT" dirty="0" smtClean="0"/>
              <a:t> </a:t>
            </a:r>
            <a:r>
              <a:rPr lang="it-IT" dirty="0" err="1" smtClean="0"/>
              <a:t>developed</a:t>
            </a:r>
            <a:r>
              <a:rPr lang="it-IT" dirty="0" smtClean="0"/>
              <a:t> with the </a:t>
            </a:r>
            <a:r>
              <a:rPr lang="it-IT" dirty="0" err="1" smtClean="0"/>
              <a:t>previous</a:t>
            </a:r>
            <a:r>
              <a:rPr lang="it-IT" dirty="0" smtClean="0"/>
              <a:t> </a:t>
            </a:r>
            <a:r>
              <a:rPr lang="it-IT" dirty="0" err="1" smtClean="0"/>
              <a:t>version</a:t>
            </a:r>
            <a:r>
              <a:rPr lang="it-IT" dirty="0" smtClean="0"/>
              <a:t> of the ICF, </a:t>
            </a:r>
            <a:r>
              <a:rPr lang="it-IT" dirty="0" err="1" smtClean="0"/>
              <a:t>since</a:t>
            </a:r>
            <a:r>
              <a:rPr lang="it-IT" dirty="0" smtClean="0"/>
              <a:t> the </a:t>
            </a:r>
            <a:r>
              <a:rPr lang="it-IT" dirty="0" err="1" smtClean="0"/>
              <a:t>current</a:t>
            </a:r>
            <a:r>
              <a:rPr lang="it-IT" dirty="0" smtClean="0"/>
              <a:t> </a:t>
            </a:r>
            <a:r>
              <a:rPr lang="it-IT" dirty="0" err="1" smtClean="0"/>
              <a:t>one</a:t>
            </a:r>
            <a:r>
              <a:rPr lang="it-IT" dirty="0" smtClean="0"/>
              <a:t> </a:t>
            </a:r>
            <a:r>
              <a:rPr lang="it-IT" dirty="0" err="1" smtClean="0"/>
              <a:t>has</a:t>
            </a:r>
            <a:r>
              <a:rPr lang="it-IT" dirty="0" smtClean="0"/>
              <a:t> </a:t>
            </a:r>
            <a:r>
              <a:rPr lang="it-IT" dirty="0" err="1" smtClean="0"/>
              <a:t>been</a:t>
            </a:r>
            <a:r>
              <a:rPr lang="it-IT" dirty="0" smtClean="0"/>
              <a:t> </a:t>
            </a:r>
            <a:r>
              <a:rPr lang="it-IT" dirty="0" err="1" smtClean="0"/>
              <a:t>approved</a:t>
            </a:r>
            <a:r>
              <a:rPr lang="it-IT" dirty="0" smtClean="0"/>
              <a:t> in 2017 and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being</a:t>
            </a:r>
            <a:r>
              <a:rPr lang="it-IT" dirty="0" smtClean="0"/>
              <a:t> </a:t>
            </a:r>
            <a:r>
              <a:rPr lang="it-IT" dirty="0" err="1" smtClean="0"/>
              <a:t>implemented</a:t>
            </a:r>
            <a:r>
              <a:rPr lang="it-IT" dirty="0" smtClean="0"/>
              <a:t> (2018).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63503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The IAS </a:t>
            </a:r>
            <a:r>
              <a:rPr lang="it-IT" dirty="0" err="1" smtClean="0"/>
              <a:t>practices</a:t>
            </a:r>
            <a:r>
              <a:rPr lang="it-IT" dirty="0" smtClean="0"/>
              <a:t> </a:t>
            </a:r>
            <a:r>
              <a:rPr lang="it-IT" dirty="0" err="1" smtClean="0"/>
              <a:t>were</a:t>
            </a:r>
            <a:r>
              <a:rPr lang="it-IT" dirty="0" smtClean="0"/>
              <a:t> </a:t>
            </a:r>
            <a:r>
              <a:rPr lang="it-IT" dirty="0" err="1" smtClean="0"/>
              <a:t>developed</a:t>
            </a:r>
            <a:r>
              <a:rPr lang="it-IT" dirty="0" smtClean="0"/>
              <a:t> with the </a:t>
            </a:r>
            <a:r>
              <a:rPr lang="it-IT" dirty="0" err="1" smtClean="0"/>
              <a:t>previous</a:t>
            </a:r>
            <a:r>
              <a:rPr lang="it-IT" dirty="0" smtClean="0"/>
              <a:t> </a:t>
            </a:r>
            <a:r>
              <a:rPr lang="it-IT" dirty="0" err="1" smtClean="0"/>
              <a:t>version</a:t>
            </a:r>
            <a:r>
              <a:rPr lang="it-IT" dirty="0" smtClean="0"/>
              <a:t> of the ICF, </a:t>
            </a:r>
            <a:r>
              <a:rPr lang="it-IT" dirty="0" err="1" smtClean="0"/>
              <a:t>since</a:t>
            </a:r>
            <a:r>
              <a:rPr lang="it-IT" dirty="0" smtClean="0"/>
              <a:t> the </a:t>
            </a:r>
            <a:r>
              <a:rPr lang="it-IT" dirty="0" err="1" smtClean="0"/>
              <a:t>current</a:t>
            </a:r>
            <a:r>
              <a:rPr lang="it-IT" dirty="0" smtClean="0"/>
              <a:t> </a:t>
            </a:r>
            <a:r>
              <a:rPr lang="it-IT" dirty="0" err="1" smtClean="0"/>
              <a:t>one</a:t>
            </a:r>
            <a:r>
              <a:rPr lang="it-IT" dirty="0" smtClean="0"/>
              <a:t> </a:t>
            </a:r>
            <a:r>
              <a:rPr lang="it-IT" dirty="0" err="1" smtClean="0"/>
              <a:t>has</a:t>
            </a:r>
            <a:r>
              <a:rPr lang="it-IT" dirty="0" smtClean="0"/>
              <a:t> </a:t>
            </a:r>
            <a:r>
              <a:rPr lang="it-IT" dirty="0" err="1" smtClean="0"/>
              <a:t>been</a:t>
            </a:r>
            <a:r>
              <a:rPr lang="it-IT" dirty="0" smtClean="0"/>
              <a:t> </a:t>
            </a:r>
            <a:r>
              <a:rPr lang="it-IT" dirty="0" err="1" smtClean="0"/>
              <a:t>approved</a:t>
            </a:r>
            <a:r>
              <a:rPr lang="it-IT" dirty="0" smtClean="0"/>
              <a:t> in 2017 and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being</a:t>
            </a:r>
            <a:r>
              <a:rPr lang="it-IT" dirty="0" smtClean="0"/>
              <a:t> </a:t>
            </a:r>
            <a:r>
              <a:rPr lang="it-IT" dirty="0" err="1" smtClean="0"/>
              <a:t>implemented</a:t>
            </a:r>
            <a:r>
              <a:rPr lang="it-IT" dirty="0" smtClean="0"/>
              <a:t> (2018).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6350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In </a:t>
            </a:r>
            <a:r>
              <a:rPr lang="it-IT" dirty="0" err="1" smtClean="0"/>
              <a:t>assessign</a:t>
            </a:r>
            <a:r>
              <a:rPr lang="it-IT" dirty="0" smtClean="0"/>
              <a:t> the control </a:t>
            </a:r>
            <a:r>
              <a:rPr lang="it-IT" dirty="0" err="1" smtClean="0"/>
              <a:t>environment</a:t>
            </a:r>
            <a:r>
              <a:rPr lang="it-IT" dirty="0" smtClean="0"/>
              <a:t>,</a:t>
            </a:r>
            <a:r>
              <a:rPr lang="it-IT" baseline="0" dirty="0" smtClean="0"/>
              <a:t> auditors </a:t>
            </a:r>
            <a:r>
              <a:rPr lang="it-IT" baseline="0" dirty="0" err="1" smtClean="0"/>
              <a:t>should</a:t>
            </a:r>
            <a:r>
              <a:rPr lang="it-IT" baseline="0" dirty="0" smtClean="0"/>
              <a:t> be </a:t>
            </a:r>
            <a:r>
              <a:rPr lang="it-IT" baseline="0" dirty="0" err="1" smtClean="0"/>
              <a:t>aware</a:t>
            </a:r>
            <a:r>
              <a:rPr lang="it-IT" baseline="0" dirty="0" smtClean="0"/>
              <a:t> of the </a:t>
            </a:r>
            <a:r>
              <a:rPr lang="it-IT" baseline="0" dirty="0" err="1" smtClean="0"/>
              <a:t>context</a:t>
            </a:r>
            <a:r>
              <a:rPr lang="it-IT" baseline="0" dirty="0" smtClean="0"/>
              <a:t> and the </a:t>
            </a:r>
            <a:r>
              <a:rPr lang="it-IT" baseline="0" dirty="0" err="1" smtClean="0"/>
              <a:t>evolution</a:t>
            </a:r>
            <a:r>
              <a:rPr lang="it-IT" baseline="0" dirty="0" smtClean="0"/>
              <a:t> of the </a:t>
            </a:r>
            <a:r>
              <a:rPr lang="it-IT" baseline="0" dirty="0" err="1" smtClean="0"/>
              <a:t>framework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6350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Espace réservé des commentaires 2"/>
          <p:cNvSpPr>
            <a:spLocks noGrp="1"/>
          </p:cNvSpPr>
          <p:nvPr>
            <p:ph type="body" idx="1"/>
          </p:nvPr>
        </p:nvSpPr>
        <p:spPr>
          <a:xfrm>
            <a:off x="341930" y="4713874"/>
            <a:ext cx="6174145" cy="4467627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ES_tradnl" altLang="en-US" dirty="0" smtClean="0"/>
          </a:p>
        </p:txBody>
      </p:sp>
      <p:sp>
        <p:nvSpPr>
          <p:cNvPr id="7680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77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1pPr>
            <a:lvl2pPr marL="742655" indent="-286131">
              <a:defRPr sz="77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2pPr>
            <a:lvl3pPr marL="1144526" indent="-228263">
              <a:defRPr sz="77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3pPr>
            <a:lvl4pPr marL="1602659" indent="-228263">
              <a:defRPr sz="77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4pPr>
            <a:lvl5pPr marL="2059183" indent="-228263">
              <a:defRPr sz="77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5pPr>
            <a:lvl6pPr marL="2522137" indent="-228263" eaLnBrk="0" fontAlgn="base" hangingPunct="0">
              <a:spcBef>
                <a:spcPct val="0"/>
              </a:spcBef>
              <a:spcAft>
                <a:spcPct val="0"/>
              </a:spcAft>
              <a:defRPr sz="77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6pPr>
            <a:lvl7pPr marL="2985092" indent="-228263" eaLnBrk="0" fontAlgn="base" hangingPunct="0">
              <a:spcBef>
                <a:spcPct val="0"/>
              </a:spcBef>
              <a:spcAft>
                <a:spcPct val="0"/>
              </a:spcAft>
              <a:defRPr sz="77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7pPr>
            <a:lvl8pPr marL="3448046" indent="-228263" eaLnBrk="0" fontAlgn="base" hangingPunct="0">
              <a:spcBef>
                <a:spcPct val="0"/>
              </a:spcBef>
              <a:spcAft>
                <a:spcPct val="0"/>
              </a:spcAft>
              <a:defRPr sz="77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8pPr>
            <a:lvl9pPr marL="3911001" indent="-228263" eaLnBrk="0" fontAlgn="base" hangingPunct="0">
              <a:spcBef>
                <a:spcPct val="0"/>
              </a:spcBef>
              <a:spcAft>
                <a:spcPct val="0"/>
              </a:spcAft>
              <a:defRPr sz="77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fld id="{078ADC4C-1582-4912-951A-714337BEA127}" type="slidenum">
              <a:rPr lang="en-GB" altLang="en-US" sz="1200" b="0">
                <a:solidFill>
                  <a:schemeClr val="tx1"/>
                </a:solidFill>
                <a:latin typeface="Arial" charset="0"/>
              </a:rPr>
              <a:pPr/>
              <a:t>3</a:t>
            </a:fld>
            <a:endParaRPr lang="en-GB" altLang="en-US" sz="1200" b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/>
              <a:t>See</a:t>
            </a:r>
            <a:r>
              <a:rPr lang="it-IT" baseline="0" dirty="0" smtClean="0"/>
              <a:t> background </a:t>
            </a:r>
            <a:r>
              <a:rPr lang="it-IT" baseline="0" dirty="0" err="1" smtClean="0"/>
              <a:t>slides</a:t>
            </a:r>
            <a:r>
              <a:rPr lang="it-IT" baseline="0" dirty="0" smtClean="0"/>
              <a:t> for the list of </a:t>
            </a:r>
            <a:r>
              <a:rPr lang="it-IT" baseline="0" dirty="0" err="1" smtClean="0"/>
              <a:t>characteristics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63503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1" indent="0" algn="just" eaLnBrk="1" hangingPunct="1">
              <a:buClr>
                <a:srgbClr val="3366FF"/>
              </a:buClr>
            </a:pPr>
            <a:r>
              <a:rPr lang="en-US" dirty="0" smtClean="0">
                <a:latin typeface="Arial" charset="0"/>
              </a:rPr>
              <a:t>Introduce but concentrate on </a:t>
            </a:r>
            <a:r>
              <a:rPr lang="en-US" dirty="0" err="1" smtClean="0">
                <a:latin typeface="Arial" charset="0"/>
              </a:rPr>
              <a:t>coso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erm</a:t>
            </a:r>
            <a:endParaRPr lang="en-US" dirty="0" smtClean="0">
              <a:latin typeface="Arial" charset="0"/>
            </a:endParaRPr>
          </a:p>
          <a:p>
            <a:pPr marL="0" lvl="1" indent="0" algn="just" eaLnBrk="1" hangingPunct="1">
              <a:buClr>
                <a:srgbClr val="3366FF"/>
              </a:buClr>
            </a:pPr>
            <a:endParaRPr lang="en-US" dirty="0" smtClean="0">
              <a:latin typeface="Arial" charset="0"/>
            </a:endParaRPr>
          </a:p>
          <a:p>
            <a:pPr marL="0" lvl="1" indent="0" algn="just" eaLnBrk="1" hangingPunct="1">
              <a:buClr>
                <a:srgbClr val="3366FF"/>
              </a:buClr>
            </a:pPr>
            <a:r>
              <a:rPr lang="en-US" dirty="0" smtClean="0">
                <a:latin typeface="Arial" charset="0"/>
              </a:rPr>
              <a:t>The implementation of the strategy and objectives</a:t>
            </a:r>
          </a:p>
          <a:p>
            <a:pPr marL="0" lvl="1" indent="0" algn="just" eaLnBrk="1" hangingPunct="1">
              <a:buClr>
                <a:srgbClr val="3366FF"/>
              </a:buClr>
            </a:pPr>
            <a:r>
              <a:rPr lang="en-US" dirty="0" smtClean="0">
                <a:latin typeface="Arial" charset="0"/>
              </a:rPr>
              <a:t>The organization of operational activities (and consequently the way to identify and evaluate risks)</a:t>
            </a:r>
          </a:p>
          <a:p>
            <a:pPr marL="0" lvl="1" indent="0" algn="just" eaLnBrk="1" hangingPunct="1">
              <a:buClr>
                <a:srgbClr val="3366FF"/>
              </a:buClr>
            </a:pPr>
            <a:r>
              <a:rPr lang="en-US" dirty="0" smtClean="0">
                <a:latin typeface="Arial" charset="0"/>
              </a:rPr>
              <a:t>The conception and functioning of control activities</a:t>
            </a:r>
          </a:p>
          <a:p>
            <a:pPr marL="0" lvl="1" indent="0" algn="just" eaLnBrk="1" hangingPunct="1">
              <a:buClr>
                <a:srgbClr val="3366FF"/>
              </a:buClr>
            </a:pPr>
            <a:r>
              <a:rPr lang="en-US" dirty="0" smtClean="0">
                <a:latin typeface="Arial" charset="0"/>
              </a:rPr>
              <a:t>The circulation of information and the Information System implementation</a:t>
            </a:r>
          </a:p>
          <a:p>
            <a:pPr marL="0" lvl="1" indent="0" algn="just" eaLnBrk="1" hangingPunct="1">
              <a:buClr>
                <a:srgbClr val="3366FF"/>
              </a:buClr>
            </a:pPr>
            <a:endParaRPr lang="en-US" dirty="0" smtClean="0">
              <a:latin typeface="Arial" charset="0"/>
            </a:endParaRPr>
          </a:p>
          <a:p>
            <a:pPr marL="0" lvl="1" indent="0" algn="just" eaLnBrk="1" hangingPunct="1">
              <a:buClr>
                <a:srgbClr val="3366FF"/>
              </a:buClr>
            </a:pPr>
            <a:r>
              <a:rPr lang="en-US" dirty="0" smtClean="0">
                <a:latin typeface="Arial" charset="0"/>
              </a:rPr>
              <a:t>Should be risk management, not assessment</a:t>
            </a:r>
          </a:p>
          <a:p>
            <a:pPr marL="0" lvl="1" indent="0" algn="just" eaLnBrk="1" hangingPunct="1">
              <a:buClr>
                <a:srgbClr val="3366FF"/>
              </a:buClr>
            </a:pPr>
            <a:endParaRPr lang="en-US" dirty="0" smtClean="0">
              <a:latin typeface="Arial" charset="0"/>
            </a:endParaRPr>
          </a:p>
          <a:p>
            <a:pPr marL="0" lvl="1" indent="0" algn="just" eaLnBrk="1" hangingPunct="1">
              <a:buClr>
                <a:srgbClr val="3366FF"/>
              </a:buClr>
            </a:pPr>
            <a:r>
              <a:rPr lang="en-US" dirty="0" smtClean="0">
                <a:latin typeface="Arial" charset="0"/>
              </a:rPr>
              <a:t>Detail on next few slides</a:t>
            </a:r>
          </a:p>
        </p:txBody>
      </p:sp>
    </p:spTree>
    <p:extLst>
      <p:ext uri="{BB962C8B-B14F-4D97-AF65-F5344CB8AC3E}">
        <p14:creationId xmlns:p14="http://schemas.microsoft.com/office/powerpoint/2010/main" val="34545887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The IAS </a:t>
            </a:r>
            <a:r>
              <a:rPr lang="it-IT" dirty="0" err="1" smtClean="0"/>
              <a:t>practices</a:t>
            </a:r>
            <a:r>
              <a:rPr lang="it-IT" dirty="0" smtClean="0"/>
              <a:t> </a:t>
            </a:r>
            <a:r>
              <a:rPr lang="it-IT" dirty="0" err="1" smtClean="0"/>
              <a:t>were</a:t>
            </a:r>
            <a:r>
              <a:rPr lang="it-IT" dirty="0" smtClean="0"/>
              <a:t> </a:t>
            </a:r>
            <a:r>
              <a:rPr lang="it-IT" dirty="0" err="1" smtClean="0"/>
              <a:t>developed</a:t>
            </a:r>
            <a:r>
              <a:rPr lang="it-IT" dirty="0" smtClean="0"/>
              <a:t> with the </a:t>
            </a:r>
            <a:r>
              <a:rPr lang="it-IT" dirty="0" err="1" smtClean="0"/>
              <a:t>previous</a:t>
            </a:r>
            <a:r>
              <a:rPr lang="it-IT" dirty="0" smtClean="0"/>
              <a:t> </a:t>
            </a:r>
            <a:r>
              <a:rPr lang="it-IT" dirty="0" err="1" smtClean="0"/>
              <a:t>version</a:t>
            </a:r>
            <a:r>
              <a:rPr lang="it-IT" dirty="0" smtClean="0"/>
              <a:t> of the ICF, </a:t>
            </a:r>
            <a:r>
              <a:rPr lang="it-IT" dirty="0" err="1" smtClean="0"/>
              <a:t>since</a:t>
            </a:r>
            <a:r>
              <a:rPr lang="it-IT" dirty="0" smtClean="0"/>
              <a:t> the </a:t>
            </a:r>
            <a:r>
              <a:rPr lang="it-IT" dirty="0" err="1" smtClean="0"/>
              <a:t>current</a:t>
            </a:r>
            <a:r>
              <a:rPr lang="it-IT" dirty="0" smtClean="0"/>
              <a:t> </a:t>
            </a:r>
            <a:r>
              <a:rPr lang="it-IT" dirty="0" err="1" smtClean="0"/>
              <a:t>one</a:t>
            </a:r>
            <a:r>
              <a:rPr lang="it-IT" dirty="0" smtClean="0"/>
              <a:t> </a:t>
            </a:r>
            <a:r>
              <a:rPr lang="it-IT" dirty="0" err="1" smtClean="0"/>
              <a:t>has</a:t>
            </a:r>
            <a:r>
              <a:rPr lang="it-IT" dirty="0" smtClean="0"/>
              <a:t> </a:t>
            </a:r>
            <a:r>
              <a:rPr lang="it-IT" dirty="0" err="1" smtClean="0"/>
              <a:t>been</a:t>
            </a:r>
            <a:r>
              <a:rPr lang="it-IT" dirty="0" smtClean="0"/>
              <a:t> </a:t>
            </a:r>
            <a:r>
              <a:rPr lang="it-IT" dirty="0" err="1" smtClean="0"/>
              <a:t>approved</a:t>
            </a:r>
            <a:r>
              <a:rPr lang="it-IT" dirty="0" smtClean="0"/>
              <a:t> in 2017 and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being</a:t>
            </a:r>
            <a:r>
              <a:rPr lang="it-IT" dirty="0" smtClean="0"/>
              <a:t> </a:t>
            </a:r>
            <a:r>
              <a:rPr lang="it-IT" dirty="0" err="1" smtClean="0"/>
              <a:t>implemented</a:t>
            </a:r>
            <a:r>
              <a:rPr lang="it-IT" dirty="0" smtClean="0"/>
              <a:t> (2018).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63503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The IAS </a:t>
            </a:r>
            <a:r>
              <a:rPr lang="it-IT" dirty="0" err="1" smtClean="0"/>
              <a:t>practices</a:t>
            </a:r>
            <a:r>
              <a:rPr lang="it-IT" dirty="0" smtClean="0"/>
              <a:t> </a:t>
            </a:r>
            <a:r>
              <a:rPr lang="it-IT" dirty="0" err="1" smtClean="0"/>
              <a:t>were</a:t>
            </a:r>
            <a:r>
              <a:rPr lang="it-IT" dirty="0" smtClean="0"/>
              <a:t> </a:t>
            </a:r>
            <a:r>
              <a:rPr lang="it-IT" dirty="0" err="1" smtClean="0"/>
              <a:t>developed</a:t>
            </a:r>
            <a:r>
              <a:rPr lang="it-IT" dirty="0" smtClean="0"/>
              <a:t> with the </a:t>
            </a:r>
            <a:r>
              <a:rPr lang="it-IT" dirty="0" err="1" smtClean="0"/>
              <a:t>previous</a:t>
            </a:r>
            <a:r>
              <a:rPr lang="it-IT" dirty="0" smtClean="0"/>
              <a:t> </a:t>
            </a:r>
            <a:r>
              <a:rPr lang="it-IT" dirty="0" err="1" smtClean="0"/>
              <a:t>version</a:t>
            </a:r>
            <a:r>
              <a:rPr lang="it-IT" dirty="0" smtClean="0"/>
              <a:t> of the ICF, </a:t>
            </a:r>
            <a:r>
              <a:rPr lang="it-IT" dirty="0" err="1" smtClean="0"/>
              <a:t>since</a:t>
            </a:r>
            <a:r>
              <a:rPr lang="it-IT" dirty="0" smtClean="0"/>
              <a:t> the </a:t>
            </a:r>
            <a:r>
              <a:rPr lang="it-IT" dirty="0" err="1" smtClean="0"/>
              <a:t>current</a:t>
            </a:r>
            <a:r>
              <a:rPr lang="it-IT" dirty="0" smtClean="0"/>
              <a:t> </a:t>
            </a:r>
            <a:r>
              <a:rPr lang="it-IT" dirty="0" err="1" smtClean="0"/>
              <a:t>one</a:t>
            </a:r>
            <a:r>
              <a:rPr lang="it-IT" dirty="0" smtClean="0"/>
              <a:t> </a:t>
            </a:r>
            <a:r>
              <a:rPr lang="it-IT" dirty="0" err="1" smtClean="0"/>
              <a:t>has</a:t>
            </a:r>
            <a:r>
              <a:rPr lang="it-IT" dirty="0" smtClean="0"/>
              <a:t> </a:t>
            </a:r>
            <a:r>
              <a:rPr lang="it-IT" dirty="0" err="1" smtClean="0"/>
              <a:t>been</a:t>
            </a:r>
            <a:r>
              <a:rPr lang="it-IT" dirty="0" smtClean="0"/>
              <a:t> </a:t>
            </a:r>
            <a:r>
              <a:rPr lang="it-IT" dirty="0" err="1" smtClean="0"/>
              <a:t>approved</a:t>
            </a:r>
            <a:r>
              <a:rPr lang="it-IT" dirty="0" smtClean="0"/>
              <a:t> in 2017 and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being</a:t>
            </a:r>
            <a:r>
              <a:rPr lang="it-IT" dirty="0" smtClean="0"/>
              <a:t> </a:t>
            </a:r>
            <a:r>
              <a:rPr lang="it-IT" dirty="0" err="1" smtClean="0"/>
              <a:t>implemented</a:t>
            </a:r>
            <a:r>
              <a:rPr lang="it-IT" dirty="0" smtClean="0"/>
              <a:t> (2018).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63503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The IAS </a:t>
            </a:r>
            <a:r>
              <a:rPr lang="it-IT" dirty="0" err="1" smtClean="0"/>
              <a:t>practices</a:t>
            </a:r>
            <a:r>
              <a:rPr lang="it-IT" dirty="0" smtClean="0"/>
              <a:t> </a:t>
            </a:r>
            <a:r>
              <a:rPr lang="it-IT" dirty="0" err="1" smtClean="0"/>
              <a:t>were</a:t>
            </a:r>
            <a:r>
              <a:rPr lang="it-IT" dirty="0" smtClean="0"/>
              <a:t> </a:t>
            </a:r>
            <a:r>
              <a:rPr lang="it-IT" dirty="0" err="1" smtClean="0"/>
              <a:t>developed</a:t>
            </a:r>
            <a:r>
              <a:rPr lang="it-IT" dirty="0" smtClean="0"/>
              <a:t> with the </a:t>
            </a:r>
            <a:r>
              <a:rPr lang="it-IT" dirty="0" err="1" smtClean="0"/>
              <a:t>previous</a:t>
            </a:r>
            <a:r>
              <a:rPr lang="it-IT" dirty="0" smtClean="0"/>
              <a:t> </a:t>
            </a:r>
            <a:r>
              <a:rPr lang="it-IT" dirty="0" err="1" smtClean="0"/>
              <a:t>version</a:t>
            </a:r>
            <a:r>
              <a:rPr lang="it-IT" dirty="0" smtClean="0"/>
              <a:t> of the ICF, </a:t>
            </a:r>
            <a:r>
              <a:rPr lang="it-IT" dirty="0" err="1" smtClean="0"/>
              <a:t>since</a:t>
            </a:r>
            <a:r>
              <a:rPr lang="it-IT" dirty="0" smtClean="0"/>
              <a:t> the </a:t>
            </a:r>
            <a:r>
              <a:rPr lang="it-IT" dirty="0" err="1" smtClean="0"/>
              <a:t>current</a:t>
            </a:r>
            <a:r>
              <a:rPr lang="it-IT" dirty="0" smtClean="0"/>
              <a:t> </a:t>
            </a:r>
            <a:r>
              <a:rPr lang="it-IT" dirty="0" err="1" smtClean="0"/>
              <a:t>one</a:t>
            </a:r>
            <a:r>
              <a:rPr lang="it-IT" dirty="0" smtClean="0"/>
              <a:t> </a:t>
            </a:r>
            <a:r>
              <a:rPr lang="it-IT" dirty="0" err="1" smtClean="0"/>
              <a:t>has</a:t>
            </a:r>
            <a:r>
              <a:rPr lang="it-IT" dirty="0" smtClean="0"/>
              <a:t> </a:t>
            </a:r>
            <a:r>
              <a:rPr lang="it-IT" dirty="0" err="1" smtClean="0"/>
              <a:t>been</a:t>
            </a:r>
            <a:r>
              <a:rPr lang="it-IT" dirty="0" smtClean="0"/>
              <a:t> </a:t>
            </a:r>
            <a:r>
              <a:rPr lang="it-IT" dirty="0" err="1" smtClean="0"/>
              <a:t>approved</a:t>
            </a:r>
            <a:r>
              <a:rPr lang="it-IT" dirty="0" smtClean="0"/>
              <a:t> in 2017 and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being</a:t>
            </a:r>
            <a:r>
              <a:rPr lang="it-IT" dirty="0" smtClean="0"/>
              <a:t> </a:t>
            </a:r>
            <a:r>
              <a:rPr lang="it-IT" dirty="0" err="1" smtClean="0"/>
              <a:t>implemented</a:t>
            </a:r>
            <a:r>
              <a:rPr lang="it-IT" dirty="0" smtClean="0"/>
              <a:t> (2018).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63503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The IAS </a:t>
            </a:r>
            <a:r>
              <a:rPr lang="it-IT" dirty="0" err="1" smtClean="0"/>
              <a:t>practices</a:t>
            </a:r>
            <a:r>
              <a:rPr lang="it-IT" dirty="0" smtClean="0"/>
              <a:t> </a:t>
            </a:r>
            <a:r>
              <a:rPr lang="it-IT" dirty="0" err="1" smtClean="0"/>
              <a:t>were</a:t>
            </a:r>
            <a:r>
              <a:rPr lang="it-IT" dirty="0" smtClean="0"/>
              <a:t> </a:t>
            </a:r>
            <a:r>
              <a:rPr lang="it-IT" dirty="0" err="1" smtClean="0"/>
              <a:t>developed</a:t>
            </a:r>
            <a:r>
              <a:rPr lang="it-IT" dirty="0" smtClean="0"/>
              <a:t> with the </a:t>
            </a:r>
            <a:r>
              <a:rPr lang="it-IT" dirty="0" err="1" smtClean="0"/>
              <a:t>previous</a:t>
            </a:r>
            <a:r>
              <a:rPr lang="it-IT" dirty="0" smtClean="0"/>
              <a:t> </a:t>
            </a:r>
            <a:r>
              <a:rPr lang="it-IT" dirty="0" err="1" smtClean="0"/>
              <a:t>version</a:t>
            </a:r>
            <a:r>
              <a:rPr lang="it-IT" dirty="0" smtClean="0"/>
              <a:t> of the ICF, </a:t>
            </a:r>
            <a:r>
              <a:rPr lang="it-IT" dirty="0" err="1" smtClean="0"/>
              <a:t>since</a:t>
            </a:r>
            <a:r>
              <a:rPr lang="it-IT" dirty="0" smtClean="0"/>
              <a:t> the </a:t>
            </a:r>
            <a:r>
              <a:rPr lang="it-IT" dirty="0" err="1" smtClean="0"/>
              <a:t>current</a:t>
            </a:r>
            <a:r>
              <a:rPr lang="it-IT" dirty="0" smtClean="0"/>
              <a:t> </a:t>
            </a:r>
            <a:r>
              <a:rPr lang="it-IT" dirty="0" err="1" smtClean="0"/>
              <a:t>one</a:t>
            </a:r>
            <a:r>
              <a:rPr lang="it-IT" dirty="0" smtClean="0"/>
              <a:t> </a:t>
            </a:r>
            <a:r>
              <a:rPr lang="it-IT" dirty="0" err="1" smtClean="0"/>
              <a:t>has</a:t>
            </a:r>
            <a:r>
              <a:rPr lang="it-IT" dirty="0" smtClean="0"/>
              <a:t> </a:t>
            </a:r>
            <a:r>
              <a:rPr lang="it-IT" dirty="0" err="1" smtClean="0"/>
              <a:t>been</a:t>
            </a:r>
            <a:r>
              <a:rPr lang="it-IT" dirty="0" smtClean="0"/>
              <a:t> </a:t>
            </a:r>
            <a:r>
              <a:rPr lang="it-IT" dirty="0" err="1" smtClean="0"/>
              <a:t>approved</a:t>
            </a:r>
            <a:r>
              <a:rPr lang="it-IT" dirty="0" smtClean="0"/>
              <a:t> in 2017 and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being</a:t>
            </a:r>
            <a:r>
              <a:rPr lang="it-IT" dirty="0" smtClean="0"/>
              <a:t> </a:t>
            </a:r>
            <a:r>
              <a:rPr lang="it-IT" dirty="0" err="1" smtClean="0"/>
              <a:t>implemented</a:t>
            </a:r>
            <a:r>
              <a:rPr lang="it-IT" dirty="0" smtClean="0"/>
              <a:t> (2018).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6350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1125538"/>
            <a:ext cx="9144000" cy="5732462"/>
          </a:xfrm>
          <a:prstGeom prst="rect">
            <a:avLst/>
          </a:prstGeom>
          <a:solidFill>
            <a:srgbClr val="0F5494"/>
          </a:solidFill>
          <a:ln w="73025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6000" y="309600"/>
            <a:ext cx="1584325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4230000" y="6669360"/>
            <a:ext cx="684213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39952" y="1700808"/>
            <a:ext cx="4536504" cy="2016224"/>
          </a:xfrm>
        </p:spPr>
        <p:txBody>
          <a:bodyPr/>
          <a:lstStyle>
            <a:lvl1pPr indent="0">
              <a:defRPr sz="4800">
                <a:solidFill>
                  <a:srgbClr val="FFD624"/>
                </a:solidFill>
              </a:defRPr>
            </a:lvl1pPr>
          </a:lstStyle>
          <a:p>
            <a:r>
              <a:rPr lang="en-GB" dirty="0" smtClean="0"/>
              <a:t>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4" y="3933056"/>
            <a:ext cx="3744416" cy="1872208"/>
          </a:xfrm>
        </p:spPr>
        <p:txBody>
          <a:bodyPr/>
          <a:lstStyle>
            <a:lvl1pPr marL="0" indent="0">
              <a:buNone/>
              <a:defRPr sz="3000" b="1" i="0">
                <a:solidFill>
                  <a:schemeClr val="bg1"/>
                </a:solidFill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BB59E6E-B967-488E-B209-8B7FA0D7AF9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98375-5C84-4176-84A5-B6A3E0825F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123950"/>
            <a:ext cx="2058988" cy="4897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23950"/>
            <a:ext cx="6029325" cy="4897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C7773-6390-40B5-8F3A-46FD9E5B70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5" name="Rectangle 5"/>
          <p:cNvSpPr/>
          <p:nvPr userDrawn="1"/>
        </p:nvSpPr>
        <p:spPr>
          <a:xfrm>
            <a:off x="4262438" y="6686550"/>
            <a:ext cx="596900" cy="198438"/>
          </a:xfrm>
          <a:prstGeom prst="rect">
            <a:avLst/>
          </a:prstGeom>
          <a:solidFill>
            <a:srgbClr val="009FB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pic>
        <p:nvPicPr>
          <p:cNvPr id="6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309563"/>
            <a:ext cx="1382712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2387600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DF5A5-CF2D-4335-88EF-3823FA4A06C7}" type="datetime1">
              <a:rPr lang="en-US" smtClean="0"/>
              <a:t>10/1/2018</a:t>
            </a:fld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619250" y="6237288"/>
            <a:ext cx="5976938" cy="431800"/>
          </a:xfrm>
        </p:spPr>
        <p:txBody>
          <a:bodyPr/>
          <a:lstStyle>
            <a:lvl1pPr>
              <a:defRPr lang="en-GB" sz="1100" dirty="0">
                <a:effectLst/>
              </a:defRPr>
            </a:lvl1pPr>
          </a:lstStyle>
          <a:p>
            <a:pPr>
              <a:defRPr/>
            </a:pPr>
            <a:r>
              <a:rPr lang="en-GB" smtClean="0"/>
              <a:t>"Internal Audit Service: Your Independent Assurance Provider on Governance, Risk and Control"        </a:t>
            </a:r>
            <a:endParaRPr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9CA1A-4608-4DC3-9E2D-238393B8D9C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346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7013" y="6145213"/>
            <a:ext cx="22431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980728"/>
            <a:ext cx="8229600" cy="936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577013" y="116632"/>
            <a:ext cx="2133600" cy="476250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37126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67544" y="6297439"/>
            <a:ext cx="2133600" cy="47625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37EC8A20-BA03-4FF7-8742-03D8AD4CA4F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88F9B-71EE-4D5C-B44E-012EF44E925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CDD1B-50E0-44E8-82B7-F85F69F6D40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8177A-0CE3-43B6-B11B-ED2E8AEAD8D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55DDF-6655-40F2-8D9E-CA15739A7E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BFC62-E3CF-4012-8A8B-ABF1C18EA0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800BF-55FD-4017-8F82-94A8DE4F57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47253-C9BC-4251-8AE3-8910CE9253F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23950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Lorem ipsum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87600"/>
            <a:ext cx="8229600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dirty="0" smtClean="0"/>
              <a:t>Et dolor fragum</a:t>
            </a:r>
            <a:endParaRPr lang="en-GB" dirty="0" smtClean="0"/>
          </a:p>
          <a:p>
            <a:pPr lvl="1"/>
            <a:r>
              <a:rPr lang="en-GB" dirty="0" smtClean="0"/>
              <a:t>Et </a:t>
            </a:r>
            <a:r>
              <a:rPr lang="en-GB" dirty="0" err="1" smtClean="0"/>
              <a:t>dolor</a:t>
            </a:r>
            <a:r>
              <a:rPr lang="en-GB" dirty="0" smtClean="0"/>
              <a:t> </a:t>
            </a:r>
            <a:r>
              <a:rPr lang="en-GB" dirty="0" err="1" smtClean="0"/>
              <a:t>fragum</a:t>
            </a:r>
            <a:endParaRPr lang="en-GB" dirty="0" smtClean="0"/>
          </a:p>
          <a:p>
            <a:pPr lvl="2"/>
            <a:r>
              <a:rPr lang="en-GB" dirty="0" smtClean="0"/>
              <a:t>- Et </a:t>
            </a:r>
            <a:r>
              <a:rPr lang="en-GB" dirty="0" err="1" smtClean="0"/>
              <a:t>dolor</a:t>
            </a:r>
            <a:r>
              <a:rPr lang="en-GB" dirty="0" smtClean="0"/>
              <a:t> </a:t>
            </a:r>
            <a:r>
              <a:rPr lang="en-GB" dirty="0" err="1" smtClean="0"/>
              <a:t>fragum</a:t>
            </a:r>
            <a:endParaRPr lang="en-GB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lang="en-GB" sz="140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9C8D21B7-B314-438C-91E9-7FF9087DC07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2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4" r:id="rId12"/>
  </p:sldLayoutIdLst>
  <p:hf sldNum="0" hdr="0" ftr="0" dt="0"/>
  <p:txStyles>
    <p:titleStyle>
      <a:lvl1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7.wmf"/><Relationship Id="rId5" Type="http://schemas.openxmlformats.org/officeDocument/2006/relationships/image" Target="../media/image4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48880"/>
            <a:ext cx="9180512" cy="2016224"/>
          </a:xfrm>
        </p:spPr>
        <p:txBody>
          <a:bodyPr/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Assessing </a:t>
            </a:r>
            <a:r>
              <a:rPr lang="en-US" sz="3600" dirty="0">
                <a:solidFill>
                  <a:schemeClr val="bg1"/>
                </a:solidFill>
              </a:rPr>
              <a:t>the </a:t>
            </a:r>
            <a:r>
              <a:rPr lang="en-US" sz="3600" dirty="0" smtClean="0">
                <a:solidFill>
                  <a:schemeClr val="bg1"/>
                </a:solidFill>
              </a:rPr>
              <a:t>Internal Control Framework</a:t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sz="3600" dirty="0" smtClean="0">
                <a:solidFill>
                  <a:schemeClr val="bg1"/>
                </a:solidFill>
              </a:rPr>
              <a:t>-</a:t>
            </a:r>
            <a:br>
              <a:rPr lang="en-US" sz="3600" dirty="0" smtClean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The </a:t>
            </a:r>
            <a:r>
              <a:rPr lang="en-US" sz="2800" dirty="0">
                <a:solidFill>
                  <a:schemeClr val="bg1"/>
                </a:solidFill>
              </a:rPr>
              <a:t>practice of </a:t>
            </a:r>
            <a:r>
              <a:rPr lang="en-US" sz="2800" dirty="0" smtClean="0">
                <a:solidFill>
                  <a:schemeClr val="bg1"/>
                </a:solidFill>
              </a:rPr>
              <a:t>the European Commission’s Internal Audit Service </a:t>
            </a:r>
            <a:endParaRPr lang="en-GB" sz="3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4221088"/>
            <a:ext cx="7632848" cy="1872208"/>
          </a:xfrm>
        </p:spPr>
        <p:txBody>
          <a:bodyPr/>
          <a:lstStyle/>
          <a:p>
            <a:pPr algn="ctr"/>
            <a:endParaRPr lang="en-GB" dirty="0" smtClean="0"/>
          </a:p>
          <a:p>
            <a:pPr algn="ctr"/>
            <a:endParaRPr lang="en-GB" dirty="0" smtClean="0"/>
          </a:p>
          <a:p>
            <a:pPr algn="ctr"/>
            <a:endParaRPr lang="en-GB" dirty="0"/>
          </a:p>
          <a:p>
            <a:pPr algn="ctr"/>
            <a:r>
              <a:rPr lang="en-GB" sz="2400" i="1" dirty="0"/>
              <a:t>Mr Mirco </a:t>
            </a:r>
            <a:r>
              <a:rPr lang="en-GB" sz="2400" i="1" dirty="0" err="1" smtClean="0"/>
              <a:t>Barbero</a:t>
            </a:r>
            <a:r>
              <a:rPr lang="en-GB" sz="2400" i="1" dirty="0" smtClean="0"/>
              <a:t> </a:t>
            </a:r>
            <a:br>
              <a:rPr lang="en-GB" sz="2400" i="1" dirty="0" smtClean="0"/>
            </a:br>
            <a:r>
              <a:rPr lang="en-GB" sz="2400" i="1" dirty="0" smtClean="0"/>
              <a:t>European </a:t>
            </a:r>
            <a:r>
              <a:rPr lang="en-GB" sz="2400" i="1" dirty="0"/>
              <a:t>Commission, IAS.C1</a:t>
            </a:r>
          </a:p>
          <a:p>
            <a:pPr algn="ctr"/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20688"/>
            <a:ext cx="8820471" cy="936625"/>
          </a:xfrm>
        </p:spPr>
        <p:txBody>
          <a:bodyPr/>
          <a:lstStyle/>
          <a:p>
            <a:pPr algn="ctr"/>
            <a:r>
              <a:rPr lang="fr-BE" dirty="0" smtClean="0"/>
              <a:t> IAS practices of assessment of the Control Environment: </a:t>
            </a:r>
            <a:r>
              <a:rPr lang="fr-BE" u="sng" dirty="0" smtClean="0"/>
              <a:t>examples 4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3633788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 smtClean="0"/>
              <a:t>Aspects of </a:t>
            </a:r>
            <a:r>
              <a:rPr lang="en-GB" sz="2000" dirty="0"/>
              <a:t>assessment</a:t>
            </a:r>
            <a:r>
              <a:rPr lang="en-GB" sz="2000" dirty="0" smtClean="0"/>
              <a:t> of Control environment in standard audits</a:t>
            </a:r>
          </a:p>
          <a:p>
            <a:pPr marL="457200" lvl="1" indent="0">
              <a:buNone/>
            </a:pPr>
            <a:r>
              <a:rPr lang="en-GB" sz="1600" i="1" dirty="0" smtClean="0">
                <a:ea typeface="+mn-ea"/>
                <a:cs typeface="+mn-cs"/>
              </a:rPr>
              <a:t>Principle 1: </a:t>
            </a:r>
          </a:p>
          <a:p>
            <a:pPr lvl="1"/>
            <a:r>
              <a:rPr lang="en-GB" sz="1600" i="1" dirty="0" smtClean="0">
                <a:ea typeface="+mn-ea"/>
                <a:cs typeface="+mn-cs"/>
              </a:rPr>
              <a:t>Review of staff opinion surveys - when relevant – for indication of adequate tone at the top; </a:t>
            </a:r>
          </a:p>
          <a:p>
            <a:pPr lvl="1"/>
            <a:r>
              <a:rPr lang="en-GB" sz="1600" i="1" dirty="0">
                <a:ea typeface="+mn-ea"/>
                <a:cs typeface="+mn-cs"/>
              </a:rPr>
              <a:t>V</a:t>
            </a:r>
            <a:r>
              <a:rPr lang="en-GB" sz="1600" i="1" dirty="0" smtClean="0">
                <a:ea typeface="+mn-ea"/>
                <a:cs typeface="+mn-cs"/>
              </a:rPr>
              <a:t>erify respect of Code of Good administrative behaviour (e.g. delay in answering to citizens); </a:t>
            </a:r>
          </a:p>
          <a:p>
            <a:pPr lvl="1"/>
            <a:r>
              <a:rPr lang="en-GB" sz="1600" i="1" dirty="0" smtClean="0">
                <a:ea typeface="+mn-ea"/>
                <a:cs typeface="+mn-cs"/>
              </a:rPr>
              <a:t>Review declarations of conflict of interest</a:t>
            </a:r>
          </a:p>
          <a:p>
            <a:pPr marL="457200" lvl="1" indent="0">
              <a:buNone/>
            </a:pPr>
            <a:endParaRPr lang="en-GB" sz="1600" i="1" dirty="0" smtClean="0">
              <a:ea typeface="+mn-ea"/>
              <a:cs typeface="+mn-cs"/>
            </a:endParaRPr>
          </a:p>
          <a:p>
            <a:pPr marL="457200" lvl="1" indent="0">
              <a:buNone/>
            </a:pPr>
            <a:r>
              <a:rPr lang="en-GB" sz="1600" i="1" dirty="0" smtClean="0">
                <a:ea typeface="+mn-ea"/>
                <a:cs typeface="+mn-cs"/>
              </a:rPr>
              <a:t>Principle 2: </a:t>
            </a:r>
          </a:p>
          <a:p>
            <a:pPr lvl="1"/>
            <a:r>
              <a:rPr lang="en-GB" sz="1600" i="1" dirty="0" smtClean="0">
                <a:ea typeface="+mn-ea"/>
                <a:cs typeface="+mn-cs"/>
              </a:rPr>
              <a:t>Review the annual declaration of assurance and reporting to Commissioner (for fairness and completeness of information presented); </a:t>
            </a:r>
          </a:p>
          <a:p>
            <a:pPr lvl="1"/>
            <a:r>
              <a:rPr lang="en-GB" sz="1600" i="1" dirty="0" smtClean="0">
                <a:ea typeface="+mn-ea"/>
                <a:cs typeface="+mn-cs"/>
              </a:rPr>
              <a:t>Review the minutes of management boards minutes; </a:t>
            </a:r>
          </a:p>
          <a:p>
            <a:pPr lvl="1"/>
            <a:r>
              <a:rPr lang="en-GB" sz="1600" i="1" dirty="0" smtClean="0">
                <a:ea typeface="+mn-ea"/>
                <a:cs typeface="+mn-cs"/>
              </a:rPr>
              <a:t>Review of exception reporting and external complaints (if adequately addressed by management)</a:t>
            </a:r>
          </a:p>
        </p:txBody>
      </p:sp>
    </p:spTree>
    <p:extLst>
      <p:ext uri="{BB962C8B-B14F-4D97-AF65-F5344CB8AC3E}">
        <p14:creationId xmlns:p14="http://schemas.microsoft.com/office/powerpoint/2010/main" val="843263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8680"/>
            <a:ext cx="8820471" cy="936625"/>
          </a:xfrm>
        </p:spPr>
        <p:txBody>
          <a:bodyPr/>
          <a:lstStyle/>
          <a:p>
            <a:pPr algn="ctr"/>
            <a:r>
              <a:rPr lang="fr-BE" dirty="0" smtClean="0"/>
              <a:t> IAS practices of assessment of the Control Environment: </a:t>
            </a:r>
            <a:r>
              <a:rPr lang="fr-BE" u="sng" dirty="0" smtClean="0"/>
              <a:t>examples 5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52292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 smtClean="0"/>
              <a:t>Aspects of </a:t>
            </a:r>
            <a:r>
              <a:rPr lang="en-GB" sz="2000" dirty="0"/>
              <a:t>assessment</a:t>
            </a:r>
            <a:r>
              <a:rPr lang="en-GB" sz="2000" dirty="0" smtClean="0"/>
              <a:t> of Control environment in standard audits</a:t>
            </a:r>
          </a:p>
          <a:p>
            <a:pPr marL="457200" lvl="1" indent="0">
              <a:buNone/>
            </a:pPr>
            <a:r>
              <a:rPr lang="en-GB" sz="1400" i="1" dirty="0"/>
              <a:t>Principle 3: </a:t>
            </a:r>
            <a:endParaRPr lang="en-GB" sz="1400" i="1" dirty="0" smtClean="0"/>
          </a:p>
          <a:p>
            <a:pPr lvl="1"/>
            <a:r>
              <a:rPr lang="en-GB" sz="1400" i="1" dirty="0" smtClean="0"/>
              <a:t>Review </a:t>
            </a:r>
            <a:r>
              <a:rPr lang="en-GB" sz="1400" i="1" dirty="0"/>
              <a:t>of organisation chart (approved, updated, cover all staff</a:t>
            </a:r>
            <a:r>
              <a:rPr lang="en-GB" sz="1400" i="1" dirty="0" smtClean="0"/>
              <a:t>), missions </a:t>
            </a:r>
            <a:r>
              <a:rPr lang="en-GB" sz="1400" i="1" dirty="0"/>
              <a:t>and job description (roles and responsibilities consistent with objectives and corresponding to work performed</a:t>
            </a:r>
            <a:r>
              <a:rPr lang="en-GB" sz="1400" i="1" dirty="0" smtClean="0"/>
              <a:t>); </a:t>
            </a:r>
          </a:p>
          <a:p>
            <a:pPr lvl="1"/>
            <a:r>
              <a:rPr lang="en-GB" sz="1400" i="1" dirty="0" smtClean="0"/>
              <a:t>Test </a:t>
            </a:r>
            <a:r>
              <a:rPr lang="en-GB" sz="1400" i="1" dirty="0"/>
              <a:t>of financial circuits (segregation of duties, empowerment to sign</a:t>
            </a:r>
            <a:r>
              <a:rPr lang="en-GB" sz="1400" i="1" dirty="0" smtClean="0"/>
              <a:t>); </a:t>
            </a:r>
          </a:p>
          <a:p>
            <a:pPr lvl="1"/>
            <a:r>
              <a:rPr lang="en-GB" sz="1400" i="1" dirty="0" smtClean="0"/>
              <a:t>Analysis </a:t>
            </a:r>
            <a:r>
              <a:rPr lang="en-GB" sz="1400" i="1" dirty="0"/>
              <a:t>of delays in approval processes (for effectiveness of oversight)</a:t>
            </a:r>
          </a:p>
          <a:p>
            <a:pPr marL="457200" lvl="1" indent="0">
              <a:buNone/>
            </a:pPr>
            <a:endParaRPr lang="en-GB" sz="1400" i="1" dirty="0" smtClean="0">
              <a:ea typeface="+mn-ea"/>
              <a:cs typeface="+mn-cs"/>
            </a:endParaRPr>
          </a:p>
          <a:p>
            <a:pPr marL="457200" lvl="1" indent="0">
              <a:buNone/>
            </a:pPr>
            <a:r>
              <a:rPr lang="en-GB" sz="1400" i="1" dirty="0" smtClean="0">
                <a:ea typeface="+mn-ea"/>
                <a:cs typeface="+mn-cs"/>
              </a:rPr>
              <a:t>Principle 4: </a:t>
            </a:r>
          </a:p>
          <a:p>
            <a:pPr lvl="1"/>
            <a:r>
              <a:rPr lang="en-GB" sz="1400" i="1" dirty="0" smtClean="0">
                <a:ea typeface="+mn-ea"/>
                <a:cs typeface="+mn-cs"/>
              </a:rPr>
              <a:t>Review of training relevance, frequency, participation and satisfaction; </a:t>
            </a:r>
          </a:p>
          <a:p>
            <a:pPr lvl="1"/>
            <a:r>
              <a:rPr lang="en-GB" sz="1400" i="1" dirty="0" smtClean="0">
                <a:ea typeface="+mn-ea"/>
                <a:cs typeface="+mn-cs"/>
              </a:rPr>
              <a:t>Verify arrangements for continuity of operations.</a:t>
            </a:r>
          </a:p>
          <a:p>
            <a:pPr marL="457200" lvl="1" indent="0">
              <a:buNone/>
            </a:pPr>
            <a:endParaRPr lang="en-GB" sz="1400" i="1" dirty="0" smtClean="0">
              <a:ea typeface="+mn-ea"/>
              <a:cs typeface="+mn-cs"/>
            </a:endParaRPr>
          </a:p>
          <a:p>
            <a:pPr marL="457200" lvl="1" indent="0">
              <a:buNone/>
            </a:pPr>
            <a:r>
              <a:rPr lang="en-GB" sz="1400" i="1" dirty="0" smtClean="0">
                <a:ea typeface="+mn-ea"/>
                <a:cs typeface="+mn-cs"/>
              </a:rPr>
              <a:t>Principle 5: </a:t>
            </a:r>
          </a:p>
          <a:p>
            <a:pPr lvl="1"/>
            <a:r>
              <a:rPr lang="en-GB" sz="1400" i="1" dirty="0" smtClean="0">
                <a:ea typeface="+mn-ea"/>
                <a:cs typeface="+mn-cs"/>
              </a:rPr>
              <a:t>Review implementation of action plans for corrections/improvements; </a:t>
            </a:r>
          </a:p>
          <a:p>
            <a:pPr lvl="1"/>
            <a:r>
              <a:rPr lang="en-GB" sz="1400" i="1" dirty="0" smtClean="0">
                <a:ea typeface="+mn-ea"/>
                <a:cs typeface="+mn-cs"/>
              </a:rPr>
              <a:t>Identify opportunities for improving staff efficiency</a:t>
            </a:r>
            <a:endParaRPr lang="en-GB" sz="14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511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Challenges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</a:t>
            </a:r>
            <a:r>
              <a:rPr lang="en-GB" dirty="0" smtClean="0"/>
              <a:t>mplementation of principles adapted to the specificities of each organisation requires auditors to know well each reality =&gt; account managers in IAS for each DG/Service</a:t>
            </a:r>
          </a:p>
          <a:p>
            <a:r>
              <a:rPr lang="en-GB" dirty="0" smtClean="0"/>
              <a:t>Assessment based on principles requires mature judgement and sound evidence-based arguments by auditors</a:t>
            </a:r>
          </a:p>
        </p:txBody>
      </p:sp>
    </p:spTree>
    <p:extLst>
      <p:ext uri="{BB962C8B-B14F-4D97-AF65-F5344CB8AC3E}">
        <p14:creationId xmlns:p14="http://schemas.microsoft.com/office/powerpoint/2010/main" val="36650570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546" name="Picture 4" descr="audite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8175" y="2565400"/>
            <a:ext cx="3175000" cy="3162300"/>
          </a:xfrm>
          <a:noFill/>
        </p:spPr>
      </p:pic>
      <p:sp>
        <p:nvSpPr>
          <p:cNvPr id="236547" name="Rectangle 5"/>
          <p:cNvSpPr>
            <a:spLocks noChangeArrowheads="1"/>
          </p:cNvSpPr>
          <p:nvPr/>
        </p:nvSpPr>
        <p:spPr bwMode="auto">
          <a:xfrm>
            <a:off x="6408738" y="4799013"/>
            <a:ext cx="2159000" cy="1150937"/>
          </a:xfrm>
          <a:prstGeom prst="rect">
            <a:avLst/>
          </a:prstGeom>
          <a:solidFill>
            <a:srgbClr val="0F5494"/>
          </a:solidFill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0F5494"/>
              </a:buClr>
              <a:buChar char="•"/>
              <a:defRPr sz="2400" i="1">
                <a:solidFill>
                  <a:srgbClr val="0F5494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 b="0" i="0" dirty="0" smtClean="0">
                <a:solidFill>
                  <a:schemeClr val="bg1"/>
                </a:solidFill>
              </a:rPr>
              <a:t>Thank you for</a:t>
            </a:r>
            <a:endParaRPr lang="en-GB" altLang="en-US" sz="1800" b="0" i="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800" b="0" i="0" dirty="0">
                <a:solidFill>
                  <a:schemeClr val="bg1"/>
                </a:solidFill>
              </a:rPr>
              <a:t> </a:t>
            </a:r>
            <a:r>
              <a:rPr lang="en-GB" altLang="en-US" sz="1800" i="0" dirty="0" smtClean="0">
                <a:solidFill>
                  <a:schemeClr val="bg1"/>
                </a:solidFill>
              </a:rPr>
              <a:t>your</a:t>
            </a:r>
            <a:r>
              <a:rPr lang="en-GB" altLang="en-US" sz="1800" b="0" i="0" dirty="0" smtClean="0">
                <a:solidFill>
                  <a:schemeClr val="bg1"/>
                </a:solidFill>
              </a:rPr>
              <a:t> attention </a:t>
            </a:r>
            <a:r>
              <a:rPr lang="en-GB" altLang="en-US" sz="1800" b="0" i="0" dirty="0">
                <a:solidFill>
                  <a:schemeClr val="bg1"/>
                </a:solidFill>
              </a:rPr>
              <a:t>!</a:t>
            </a:r>
            <a:endParaRPr lang="en-GB" altLang="en-US" sz="1800" b="0" i="0" dirty="0">
              <a:solidFill>
                <a:schemeClr val="tx1"/>
              </a:solidFill>
            </a:endParaRPr>
          </a:p>
        </p:txBody>
      </p:sp>
      <p:sp>
        <p:nvSpPr>
          <p:cNvPr id="2365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>
                <a:cs typeface="Arial" pitchFamily="34" charset="0"/>
              </a:rPr>
              <a:t>Questions?</a:t>
            </a:r>
          </a:p>
        </p:txBody>
      </p:sp>
      <p:sp>
        <p:nvSpPr>
          <p:cNvPr id="23654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F5494"/>
              </a:buClr>
              <a:buChar char="•"/>
              <a:defRPr sz="2400" i="1">
                <a:solidFill>
                  <a:srgbClr val="0F5494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1400B24-9792-48A9-8B0D-5426CAE7A4E5}" type="slidenum">
              <a:rPr lang="en-GB" altLang="en-US" sz="1400" i="0" smtClean="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GB" altLang="en-US" sz="1400" i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78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80728"/>
            <a:ext cx="8820471" cy="936625"/>
          </a:xfrm>
        </p:spPr>
        <p:txBody>
          <a:bodyPr/>
          <a:lstStyle/>
          <a:p>
            <a:pPr algn="ctr"/>
            <a:r>
              <a:rPr lang="fr-BE" dirty="0" smtClean="0"/>
              <a:t>The Internal Control Framework (ICF) in the European Commission (EC)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smtClean="0"/>
              <a:t>Based on internationally recognised COSO ICIF framework</a:t>
            </a:r>
          </a:p>
          <a:p>
            <a:r>
              <a:rPr lang="en-GB" sz="2000" dirty="0" smtClean="0"/>
              <a:t>Initially customised to adapt to EC specificities, maturity, culture and focus.</a:t>
            </a:r>
          </a:p>
          <a:p>
            <a:r>
              <a:rPr lang="en-GB" sz="2000" dirty="0" smtClean="0"/>
              <a:t>ICF progressively evolved with the maturity of the organisation from compliance-</a:t>
            </a:r>
            <a:r>
              <a:rPr lang="en-GB" sz="2000" dirty="0"/>
              <a:t>based </a:t>
            </a:r>
            <a:r>
              <a:rPr lang="en-GB" sz="2000" dirty="0" smtClean="0"/>
              <a:t>(detailed </a:t>
            </a:r>
            <a:r>
              <a:rPr lang="en-GB" sz="2000" dirty="0"/>
              <a:t>baseline </a:t>
            </a:r>
            <a:r>
              <a:rPr lang="en-GB" sz="2000" dirty="0" smtClean="0"/>
              <a:t>requirements) to </a:t>
            </a:r>
            <a:r>
              <a:rPr lang="en-GB" sz="2000" dirty="0"/>
              <a:t>principle-</a:t>
            </a:r>
            <a:r>
              <a:rPr lang="en-GB" sz="2000" dirty="0" smtClean="0"/>
              <a:t>based</a:t>
            </a:r>
          </a:p>
          <a:p>
            <a:r>
              <a:rPr lang="en-GB" sz="2000" b="1" dirty="0" smtClean="0"/>
              <a:t>Principle-based</a:t>
            </a:r>
            <a:r>
              <a:rPr lang="en-GB" sz="2000" dirty="0" smtClean="0"/>
              <a:t> </a:t>
            </a:r>
          </a:p>
          <a:p>
            <a:pPr lvl="1"/>
            <a:r>
              <a:rPr lang="en-GB" sz="1800" b="0" i="1" dirty="0" smtClean="0"/>
              <a:t>allows </a:t>
            </a:r>
            <a:r>
              <a:rPr lang="en-GB" sz="1800" b="0" i="1" dirty="0"/>
              <a:t>for </a:t>
            </a:r>
            <a:r>
              <a:rPr lang="en-GB" sz="1800" b="0" i="1" dirty="0" smtClean="0"/>
              <a:t>flexibility </a:t>
            </a:r>
            <a:r>
              <a:rPr lang="en-GB" sz="1800" b="0" i="1" dirty="0"/>
              <a:t>to adapt the framework to the characteristics of each service </a:t>
            </a:r>
            <a:r>
              <a:rPr lang="en-GB" sz="1800" b="0" i="1" dirty="0" smtClean="0"/>
              <a:t>and to circumstances…</a:t>
            </a:r>
          </a:p>
          <a:p>
            <a:pPr lvl="1"/>
            <a:r>
              <a:rPr lang="en-GB" sz="1800" b="0" i="1" dirty="0"/>
              <a:t>… while ensuring a robust internal control with a consistent assessment throughout the Commission</a:t>
            </a:r>
          </a:p>
          <a:p>
            <a:r>
              <a:rPr lang="en-GB" sz="2000" dirty="0" smtClean="0"/>
              <a:t>Now ICF fully aligned with COSO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00265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itle 1"/>
          <p:cNvSpPr>
            <a:spLocks noGrp="1"/>
          </p:cNvSpPr>
          <p:nvPr>
            <p:ph type="title"/>
          </p:nvPr>
        </p:nvSpPr>
        <p:spPr>
          <a:xfrm>
            <a:off x="1063625" y="332656"/>
            <a:ext cx="6964363" cy="936625"/>
          </a:xfrm>
        </p:spPr>
        <p:txBody>
          <a:bodyPr/>
          <a:lstStyle/>
          <a:p>
            <a:pPr marL="0" indent="0" algn="ctr">
              <a:defRPr/>
            </a:pPr>
            <a:r>
              <a:rPr lang="en-GB" dirty="0" smtClean="0">
                <a:ea typeface="ＭＳ Ｐゴシック" charset="0"/>
                <a:cs typeface="+mj-cs"/>
              </a:rPr>
              <a:t>Evolution of ICF in EC</a:t>
            </a:r>
            <a:endParaRPr lang="fr-FR" dirty="0">
              <a:ea typeface="ＭＳ Ｐゴシック" charset="0"/>
              <a:cs typeface="+mj-cs"/>
            </a:endParaRPr>
          </a:p>
        </p:txBody>
      </p:sp>
      <p:sp>
        <p:nvSpPr>
          <p:cNvPr id="4101" name="Oval 12" hidden="1"/>
          <p:cNvSpPr>
            <a:spLocks noChangeArrowheads="1"/>
          </p:cNvSpPr>
          <p:nvPr/>
        </p:nvSpPr>
        <p:spPr bwMode="auto">
          <a:xfrm>
            <a:off x="2916238" y="4071938"/>
            <a:ext cx="360362" cy="36512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395" tIns="45700" rIns="91395" bIns="45700" anchor="ctr"/>
          <a:lstStyle>
            <a:lvl1pPr marL="3175"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  <a:defRPr/>
            </a:pPr>
            <a:endParaRPr lang="fr-FR" altLang="en-US" sz="1200" b="0" i="0">
              <a:ea typeface="+mn-ea"/>
              <a:cs typeface="Arial" charset="0"/>
            </a:endParaRPr>
          </a:p>
        </p:txBody>
      </p:sp>
      <p:sp>
        <p:nvSpPr>
          <p:cNvPr id="7" name="Notched Right Arrow 6"/>
          <p:cNvSpPr>
            <a:spLocks noChangeArrowheads="1"/>
          </p:cNvSpPr>
          <p:nvPr/>
        </p:nvSpPr>
        <p:spPr bwMode="auto">
          <a:xfrm>
            <a:off x="457200" y="2974355"/>
            <a:ext cx="8229600" cy="1412875"/>
          </a:xfrm>
          <a:prstGeom prst="notchedRightArrow">
            <a:avLst>
              <a:gd name="adj1" fmla="val 50000"/>
              <a:gd name="adj2" fmla="val 49996"/>
            </a:avLst>
          </a:prstGeom>
          <a:solidFill>
            <a:srgbClr val="9ED3D7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107504" y="1196752"/>
            <a:ext cx="1800200" cy="792089"/>
          </a:xfrm>
          <a:custGeom>
            <a:avLst/>
            <a:gdLst>
              <a:gd name="connsiteX0" fmla="*/ 0 w 1014434"/>
              <a:gd name="connsiteY0" fmla="*/ 0 h 1411605"/>
              <a:gd name="connsiteX1" fmla="*/ 1014434 w 1014434"/>
              <a:gd name="connsiteY1" fmla="*/ 0 h 1411605"/>
              <a:gd name="connsiteX2" fmla="*/ 1014434 w 1014434"/>
              <a:gd name="connsiteY2" fmla="*/ 1411605 h 1411605"/>
              <a:gd name="connsiteX3" fmla="*/ 0 w 1014434"/>
              <a:gd name="connsiteY3" fmla="*/ 1411605 h 1411605"/>
              <a:gd name="connsiteX4" fmla="*/ 0 w 1014434"/>
              <a:gd name="connsiteY4" fmla="*/ 0 h 1411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34" h="1411605">
                <a:moveTo>
                  <a:pt x="0" y="0"/>
                </a:moveTo>
                <a:lnTo>
                  <a:pt x="1014434" y="0"/>
                </a:lnTo>
                <a:lnTo>
                  <a:pt x="1014434" y="1411605"/>
                </a:lnTo>
                <a:lnTo>
                  <a:pt x="0" y="1411605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63973" tIns="63973" rIns="63973" bIns="63973" anchor="b"/>
          <a:lstStyle>
            <a:lvl1pPr defTabSz="398463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398463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398463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398463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398463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398463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398463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398463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398463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altLang="en-US" sz="1400" dirty="0" smtClean="0">
                <a:solidFill>
                  <a:srgbClr val="000000"/>
                </a:solidFill>
              </a:rPr>
              <a:t>2000</a:t>
            </a:r>
          </a:p>
          <a:p>
            <a:pPr algn="ctr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altLang="en-US" sz="1400" b="0" dirty="0" smtClean="0">
                <a:solidFill>
                  <a:srgbClr val="000000"/>
                </a:solidFill>
              </a:rPr>
              <a:t>24 Internal Control </a:t>
            </a:r>
            <a:r>
              <a:rPr lang="en-GB" altLang="en-US" sz="1400" b="0" dirty="0">
                <a:solidFill>
                  <a:srgbClr val="000000"/>
                </a:solidFill>
              </a:rPr>
              <a:t>Standards</a:t>
            </a:r>
            <a:endParaRPr lang="fr-FR" altLang="en-US" sz="1400" b="0" dirty="0">
              <a:solidFill>
                <a:srgbClr val="000000"/>
              </a:solidFill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323528" y="4221088"/>
            <a:ext cx="1656184" cy="1872208"/>
          </a:xfrm>
          <a:custGeom>
            <a:avLst/>
            <a:gdLst>
              <a:gd name="connsiteX0" fmla="*/ 0 w 1014434"/>
              <a:gd name="connsiteY0" fmla="*/ 0 h 1411605"/>
              <a:gd name="connsiteX1" fmla="*/ 1014434 w 1014434"/>
              <a:gd name="connsiteY1" fmla="*/ 0 h 1411605"/>
              <a:gd name="connsiteX2" fmla="*/ 1014434 w 1014434"/>
              <a:gd name="connsiteY2" fmla="*/ 1411605 h 1411605"/>
              <a:gd name="connsiteX3" fmla="*/ 0 w 1014434"/>
              <a:gd name="connsiteY3" fmla="*/ 1411605 h 1411605"/>
              <a:gd name="connsiteX4" fmla="*/ 0 w 1014434"/>
              <a:gd name="connsiteY4" fmla="*/ 0 h 1411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34" h="1411605">
                <a:moveTo>
                  <a:pt x="0" y="0"/>
                </a:moveTo>
                <a:lnTo>
                  <a:pt x="1014434" y="0"/>
                </a:lnTo>
                <a:lnTo>
                  <a:pt x="1014434" y="1411605"/>
                </a:lnTo>
                <a:lnTo>
                  <a:pt x="0" y="1411605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63973" tIns="63973" rIns="63973" bIns="63973" anchor="b"/>
          <a:lstStyle>
            <a:lvl1pPr defTabSz="398463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398463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398463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398463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398463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398463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398463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398463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398463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altLang="en-US" sz="1400" dirty="0" smtClean="0">
                <a:solidFill>
                  <a:srgbClr val="000000"/>
                </a:solidFill>
              </a:rPr>
              <a:t>2000-2001</a:t>
            </a:r>
            <a:endParaRPr lang="en-GB" altLang="en-US" sz="1400" b="0" dirty="0" smtClean="0">
              <a:solidFill>
                <a:srgbClr val="000000"/>
              </a:solidFill>
            </a:endParaRPr>
          </a:p>
          <a:p>
            <a:pPr algn="ctr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altLang="en-US" sz="1400" b="0" dirty="0" smtClean="0">
                <a:solidFill>
                  <a:srgbClr val="000000"/>
                </a:solidFill>
              </a:rPr>
              <a:t> Set-up of the </a:t>
            </a:r>
            <a:r>
              <a:rPr lang="en-GB" altLang="en-US" sz="1400" b="0" dirty="0">
                <a:solidFill>
                  <a:srgbClr val="000000"/>
                </a:solidFill>
              </a:rPr>
              <a:t>Internal Audit Capabilities for each Directorate General</a:t>
            </a:r>
            <a:endParaRPr lang="fr-FR" altLang="en-US" sz="1400" b="0" dirty="0">
              <a:solidFill>
                <a:srgbClr val="000000"/>
              </a:solidFill>
            </a:endParaRPr>
          </a:p>
          <a:p>
            <a:pPr algn="ctr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fr-FR" altLang="en-US" sz="1400" b="0" dirty="0" smtClean="0">
                <a:solidFill>
                  <a:srgbClr val="000000"/>
                </a:solidFill>
              </a:rPr>
              <a:t>and</a:t>
            </a:r>
            <a:r>
              <a:rPr lang="en-GB" altLang="en-US" sz="1400" b="0" dirty="0" smtClean="0">
                <a:solidFill>
                  <a:srgbClr val="000000"/>
                </a:solidFill>
              </a:rPr>
              <a:t> of Internal Audit Service </a:t>
            </a:r>
            <a:endParaRPr lang="fr-FR" altLang="en-US" sz="1400" b="0" dirty="0" smtClean="0">
              <a:solidFill>
                <a:srgbClr val="000000"/>
              </a:solidFill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2483768" y="1196752"/>
            <a:ext cx="1872208" cy="1440160"/>
          </a:xfrm>
          <a:custGeom>
            <a:avLst/>
            <a:gdLst>
              <a:gd name="connsiteX0" fmla="*/ 0 w 1014434"/>
              <a:gd name="connsiteY0" fmla="*/ 0 h 1411605"/>
              <a:gd name="connsiteX1" fmla="*/ 1014434 w 1014434"/>
              <a:gd name="connsiteY1" fmla="*/ 0 h 1411605"/>
              <a:gd name="connsiteX2" fmla="*/ 1014434 w 1014434"/>
              <a:gd name="connsiteY2" fmla="*/ 1411605 h 1411605"/>
              <a:gd name="connsiteX3" fmla="*/ 0 w 1014434"/>
              <a:gd name="connsiteY3" fmla="*/ 1411605 h 1411605"/>
              <a:gd name="connsiteX4" fmla="*/ 0 w 1014434"/>
              <a:gd name="connsiteY4" fmla="*/ 0 h 1411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34" h="1411605">
                <a:moveTo>
                  <a:pt x="0" y="0"/>
                </a:moveTo>
                <a:lnTo>
                  <a:pt x="1014434" y="0"/>
                </a:lnTo>
                <a:lnTo>
                  <a:pt x="1014434" y="1411605"/>
                </a:lnTo>
                <a:lnTo>
                  <a:pt x="0" y="1411605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63973" tIns="63973" rIns="63973" bIns="63973"/>
          <a:lstStyle>
            <a:lvl1pPr defTabSz="398463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398463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398463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398463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398463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398463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398463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398463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398463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en-GB" altLang="en-US" sz="1400" dirty="0" smtClean="0">
                <a:solidFill>
                  <a:srgbClr val="000000"/>
                </a:solidFill>
              </a:rPr>
              <a:t>2007 </a:t>
            </a:r>
          </a:p>
          <a:p>
            <a:pPr algn="ctr">
              <a:lnSpc>
                <a:spcPct val="90000"/>
              </a:lnSpc>
              <a:defRPr/>
            </a:pPr>
            <a:r>
              <a:rPr lang="en-GB" altLang="en-US" sz="1400" b="0" dirty="0" smtClean="0">
                <a:solidFill>
                  <a:srgbClr val="000000"/>
                </a:solidFill>
              </a:rPr>
              <a:t>16 Internal Control     Standards </a:t>
            </a:r>
          </a:p>
          <a:p>
            <a:pPr algn="ctr">
              <a:lnSpc>
                <a:spcPct val="90000"/>
              </a:lnSpc>
              <a:defRPr/>
            </a:pPr>
            <a:r>
              <a:rPr lang="en-GB" altLang="en-US" sz="1400" b="0" dirty="0" smtClean="0">
                <a:solidFill>
                  <a:srgbClr val="000000"/>
                </a:solidFill>
              </a:rPr>
              <a:t>(“ICS </a:t>
            </a:r>
            <a:r>
              <a:rPr lang="en-GB" altLang="en-US" sz="1400" b="0" dirty="0">
                <a:solidFill>
                  <a:srgbClr val="000000"/>
                </a:solidFill>
              </a:rPr>
              <a:t>for Effective </a:t>
            </a:r>
            <a:r>
              <a:rPr lang="en-GB" altLang="en-US" sz="1400" b="0" dirty="0" smtClean="0">
                <a:solidFill>
                  <a:srgbClr val="000000"/>
                </a:solidFill>
              </a:rPr>
              <a:t>Management”) </a:t>
            </a:r>
          </a:p>
          <a:p>
            <a:pPr algn="ctr">
              <a:lnSpc>
                <a:spcPct val="90000"/>
              </a:lnSpc>
              <a:defRPr/>
            </a:pPr>
            <a:r>
              <a:rPr lang="en-GB" altLang="en-US" sz="1400" b="0" dirty="0" smtClean="0">
                <a:solidFill>
                  <a:srgbClr val="000000"/>
                </a:solidFill>
              </a:rPr>
              <a:t>With 61 baseline requirements</a:t>
            </a:r>
            <a:endParaRPr lang="fr-FR" altLang="en-US" sz="1400" b="0" dirty="0" smtClean="0">
              <a:solidFill>
                <a:srgbClr val="000000"/>
              </a:solidFill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6300192" y="1206773"/>
            <a:ext cx="1656184" cy="2006203"/>
          </a:xfrm>
          <a:custGeom>
            <a:avLst/>
            <a:gdLst>
              <a:gd name="connsiteX0" fmla="*/ 0 w 1014434"/>
              <a:gd name="connsiteY0" fmla="*/ 0 h 1411605"/>
              <a:gd name="connsiteX1" fmla="*/ 1014434 w 1014434"/>
              <a:gd name="connsiteY1" fmla="*/ 0 h 1411605"/>
              <a:gd name="connsiteX2" fmla="*/ 1014434 w 1014434"/>
              <a:gd name="connsiteY2" fmla="*/ 1411605 h 1411605"/>
              <a:gd name="connsiteX3" fmla="*/ 0 w 1014434"/>
              <a:gd name="connsiteY3" fmla="*/ 1411605 h 1411605"/>
              <a:gd name="connsiteX4" fmla="*/ 0 w 1014434"/>
              <a:gd name="connsiteY4" fmla="*/ 0 h 1411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34" h="1411605">
                <a:moveTo>
                  <a:pt x="0" y="0"/>
                </a:moveTo>
                <a:lnTo>
                  <a:pt x="1014434" y="0"/>
                </a:lnTo>
                <a:lnTo>
                  <a:pt x="1014434" y="1411605"/>
                </a:lnTo>
                <a:lnTo>
                  <a:pt x="0" y="1411605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63973" tIns="63973" rIns="63973" bIns="63973" anchor="b"/>
          <a:lstStyle>
            <a:lvl1pPr defTabSz="398463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398463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398463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398463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398463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398463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398463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398463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398463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altLang="en-US" sz="1400" dirty="0" smtClean="0">
                <a:solidFill>
                  <a:schemeClr val="tx1"/>
                </a:solidFill>
              </a:rPr>
              <a:t>April 2017:</a:t>
            </a:r>
          </a:p>
          <a:p>
            <a:pPr algn="ctr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altLang="en-US" sz="1400" dirty="0" smtClean="0">
                <a:solidFill>
                  <a:schemeClr val="tx1"/>
                </a:solidFill>
              </a:rPr>
              <a:t> </a:t>
            </a:r>
            <a:r>
              <a:rPr lang="en-GB" altLang="en-US" sz="1400" b="0" dirty="0" smtClean="0">
                <a:solidFill>
                  <a:schemeClr val="tx1"/>
                </a:solidFill>
              </a:rPr>
              <a:t>Adoption of the new Internal Control Principles (17)</a:t>
            </a:r>
          </a:p>
          <a:p>
            <a:pPr algn="ctr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altLang="en-US" sz="1400" b="0" dirty="0" smtClean="0">
                <a:solidFill>
                  <a:schemeClr val="tx1"/>
                </a:solidFill>
              </a:rPr>
              <a:t>No baseline requirements</a:t>
            </a:r>
          </a:p>
          <a:p>
            <a:pPr algn="ctr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altLang="en-US" sz="1400" b="0" dirty="0" smtClean="0">
                <a:solidFill>
                  <a:schemeClr val="tx1"/>
                </a:solidFill>
              </a:rPr>
              <a:t>Implementation </a:t>
            </a:r>
            <a:r>
              <a:rPr lang="en-GB" altLang="en-US" sz="1400" b="0" dirty="0" err="1" smtClean="0">
                <a:solidFill>
                  <a:schemeClr val="tx1"/>
                </a:solidFill>
              </a:rPr>
              <a:t>ongoing</a:t>
            </a:r>
            <a:r>
              <a:rPr lang="en-GB" altLang="en-US" sz="1400" b="0" dirty="0" smtClean="0">
                <a:solidFill>
                  <a:schemeClr val="tx1"/>
                </a:solidFill>
              </a:rPr>
              <a:t> in 2018</a:t>
            </a:r>
            <a:endParaRPr lang="fr-FR" altLang="en-US" sz="1400" b="0" dirty="0" smtClean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3243421" y="3559340"/>
            <a:ext cx="248459" cy="256170"/>
          </a:xfrm>
          <a:prstGeom prst="ellips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-4800000"/>
              <a:satOff val="-16668"/>
              <a:lumOff val="20000"/>
              <a:alphaOff val="0"/>
            </a:schemeClr>
          </a:fillRef>
          <a:effectRef idx="3">
            <a:schemeClr val="accent2">
              <a:hueOff val="-4800000"/>
              <a:satOff val="-16668"/>
              <a:lumOff val="20000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1547664" y="3573016"/>
            <a:ext cx="248459" cy="256170"/>
          </a:xfrm>
          <a:prstGeom prst="ellips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-4800000"/>
              <a:satOff val="-16668"/>
              <a:lumOff val="20000"/>
              <a:alphaOff val="0"/>
            </a:schemeClr>
          </a:fillRef>
          <a:effectRef idx="3">
            <a:schemeClr val="accent2">
              <a:hueOff val="-4800000"/>
              <a:satOff val="-16668"/>
              <a:lumOff val="20000"/>
              <a:alphaOff val="0"/>
            </a:schemeClr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4716016" y="3573016"/>
            <a:ext cx="248459" cy="256170"/>
          </a:xfrm>
          <a:prstGeom prst="ellips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-4800000"/>
              <a:satOff val="-16668"/>
              <a:lumOff val="20000"/>
              <a:alphaOff val="0"/>
            </a:schemeClr>
          </a:fillRef>
          <a:effectRef idx="3">
            <a:schemeClr val="accent2">
              <a:hueOff val="-4800000"/>
              <a:satOff val="-16668"/>
              <a:lumOff val="20000"/>
              <a:alphaOff val="0"/>
            </a:schemeClr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5691693" y="3573016"/>
            <a:ext cx="248459" cy="256170"/>
          </a:xfrm>
          <a:prstGeom prst="ellips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-4800000"/>
              <a:satOff val="-16668"/>
              <a:lumOff val="20000"/>
              <a:alphaOff val="0"/>
            </a:schemeClr>
          </a:fillRef>
          <a:effectRef idx="3">
            <a:schemeClr val="accent2">
              <a:hueOff val="-4800000"/>
              <a:satOff val="-16668"/>
              <a:lumOff val="20000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Oval 21"/>
          <p:cNvSpPr/>
          <p:nvPr/>
        </p:nvSpPr>
        <p:spPr>
          <a:xfrm>
            <a:off x="899592" y="3573016"/>
            <a:ext cx="248459" cy="256170"/>
          </a:xfrm>
          <a:prstGeom prst="ellips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-4800000"/>
              <a:satOff val="-16668"/>
              <a:lumOff val="20000"/>
              <a:alphaOff val="0"/>
            </a:schemeClr>
          </a:fillRef>
          <a:effectRef idx="3">
            <a:schemeClr val="accent2">
              <a:hueOff val="-4800000"/>
              <a:satOff val="-16668"/>
              <a:lumOff val="20000"/>
              <a:alphaOff val="0"/>
            </a:schemeClr>
          </a:effectRef>
          <a:fontRef idx="minor">
            <a:schemeClr val="lt1"/>
          </a:fontRef>
        </p:style>
      </p:sp>
      <p:sp>
        <p:nvSpPr>
          <p:cNvPr id="25" name="Oval 24"/>
          <p:cNvSpPr/>
          <p:nvPr/>
        </p:nvSpPr>
        <p:spPr>
          <a:xfrm>
            <a:off x="6732240" y="3573016"/>
            <a:ext cx="248459" cy="256170"/>
          </a:xfrm>
          <a:prstGeom prst="ellips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-4800000"/>
              <a:satOff val="-16668"/>
              <a:lumOff val="20000"/>
              <a:alphaOff val="0"/>
            </a:schemeClr>
          </a:fillRef>
          <a:effectRef idx="3">
            <a:schemeClr val="accent2">
              <a:hueOff val="-4800000"/>
              <a:satOff val="-16668"/>
              <a:lumOff val="20000"/>
              <a:alphaOff val="0"/>
            </a:schemeClr>
          </a:effectRef>
          <a:fontRef idx="minor">
            <a:schemeClr val="lt1"/>
          </a:fontRef>
        </p:style>
      </p:sp>
      <p:sp>
        <p:nvSpPr>
          <p:cNvPr id="89119" name="Slide Number Placeholder 1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fld id="{A5CED802-F15B-4A35-8A03-BCA8342D86BA}" type="slidenum">
              <a:rPr lang="en-GB" altLang="en-US" sz="1400" smtClean="0">
                <a:solidFill>
                  <a:srgbClr val="000000"/>
                </a:solidFill>
                <a:latin typeface="Arial" pitchFamily="34" charset="0"/>
              </a:rPr>
              <a:pPr>
                <a:defRPr/>
              </a:pPr>
              <a:t>3</a:t>
            </a:fld>
            <a:endParaRPr lang="en-GB" altLang="en-US" sz="140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6" name="Freeform 17"/>
          <p:cNvSpPr/>
          <p:nvPr/>
        </p:nvSpPr>
        <p:spPr>
          <a:xfrm>
            <a:off x="4427984" y="1196752"/>
            <a:ext cx="1800200" cy="1872208"/>
          </a:xfrm>
          <a:custGeom>
            <a:avLst/>
            <a:gdLst>
              <a:gd name="connsiteX0" fmla="*/ 0 w 1014434"/>
              <a:gd name="connsiteY0" fmla="*/ 0 h 1411605"/>
              <a:gd name="connsiteX1" fmla="*/ 1014434 w 1014434"/>
              <a:gd name="connsiteY1" fmla="*/ 0 h 1411605"/>
              <a:gd name="connsiteX2" fmla="*/ 1014434 w 1014434"/>
              <a:gd name="connsiteY2" fmla="*/ 1411605 h 1411605"/>
              <a:gd name="connsiteX3" fmla="*/ 0 w 1014434"/>
              <a:gd name="connsiteY3" fmla="*/ 1411605 h 1411605"/>
              <a:gd name="connsiteX4" fmla="*/ 0 w 1014434"/>
              <a:gd name="connsiteY4" fmla="*/ 0 h 1411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34" h="1411605">
                <a:moveTo>
                  <a:pt x="0" y="0"/>
                </a:moveTo>
                <a:lnTo>
                  <a:pt x="1014434" y="0"/>
                </a:lnTo>
                <a:lnTo>
                  <a:pt x="1014434" y="1411605"/>
                </a:lnTo>
                <a:lnTo>
                  <a:pt x="0" y="1411605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63973" tIns="63973" rIns="63973" bIns="63973"/>
          <a:lstStyle>
            <a:lvl1pPr defTabSz="398463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398463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398463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398463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398463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398463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398463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398463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398463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en-GB" altLang="en-US" sz="1400" dirty="0" smtClean="0">
                <a:solidFill>
                  <a:srgbClr val="000000"/>
                </a:solidFill>
              </a:rPr>
              <a:t>2014</a:t>
            </a:r>
            <a:endParaRPr lang="en-GB" altLang="en-US" sz="1400" b="0" dirty="0" smtClean="0">
              <a:solidFill>
                <a:srgbClr val="000000"/>
              </a:solidFill>
            </a:endParaRPr>
          </a:p>
          <a:p>
            <a:pPr algn="ctr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altLang="en-US" sz="1400" b="0" dirty="0" smtClean="0">
                <a:solidFill>
                  <a:srgbClr val="000000"/>
                </a:solidFill>
              </a:rPr>
              <a:t>Revision of the 16 ICS </a:t>
            </a:r>
          </a:p>
          <a:p>
            <a:pPr algn="ctr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altLang="en-US" sz="1400" b="0" dirty="0" smtClean="0">
                <a:solidFill>
                  <a:srgbClr val="000000"/>
                </a:solidFill>
              </a:rPr>
              <a:t>“</a:t>
            </a:r>
            <a:r>
              <a:rPr lang="en-GB" altLang="en-US" sz="1400" b="0" dirty="0">
                <a:solidFill>
                  <a:srgbClr val="000000"/>
                </a:solidFill>
              </a:rPr>
              <a:t>Simplified &amp; reduced Internal Control Requirements”</a:t>
            </a:r>
            <a:endParaRPr lang="en-GB" altLang="en-US" sz="1400" b="0" dirty="0" smtClean="0">
              <a:solidFill>
                <a:srgbClr val="000000"/>
              </a:solidFill>
            </a:endParaRPr>
          </a:p>
          <a:p>
            <a:pPr algn="ctr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altLang="en-US" sz="1400" b="0" dirty="0" smtClean="0">
                <a:solidFill>
                  <a:srgbClr val="000000"/>
                </a:solidFill>
              </a:rPr>
              <a:t>(35 baseline requirements)</a:t>
            </a:r>
            <a:endParaRPr lang="fr-FR" altLang="en-US" sz="1400" b="0" dirty="0" smtClean="0">
              <a:solidFill>
                <a:srgbClr val="000000"/>
              </a:solidFill>
            </a:endParaRPr>
          </a:p>
        </p:txBody>
      </p:sp>
      <p:sp>
        <p:nvSpPr>
          <p:cNvPr id="27" name="Freeform 11"/>
          <p:cNvSpPr/>
          <p:nvPr/>
        </p:nvSpPr>
        <p:spPr>
          <a:xfrm>
            <a:off x="5004048" y="4797152"/>
            <a:ext cx="1656184" cy="1296144"/>
          </a:xfrm>
          <a:custGeom>
            <a:avLst/>
            <a:gdLst>
              <a:gd name="connsiteX0" fmla="*/ 0 w 1014434"/>
              <a:gd name="connsiteY0" fmla="*/ 0 h 1411605"/>
              <a:gd name="connsiteX1" fmla="*/ 1014434 w 1014434"/>
              <a:gd name="connsiteY1" fmla="*/ 0 h 1411605"/>
              <a:gd name="connsiteX2" fmla="*/ 1014434 w 1014434"/>
              <a:gd name="connsiteY2" fmla="*/ 1411605 h 1411605"/>
              <a:gd name="connsiteX3" fmla="*/ 0 w 1014434"/>
              <a:gd name="connsiteY3" fmla="*/ 1411605 h 1411605"/>
              <a:gd name="connsiteX4" fmla="*/ 0 w 1014434"/>
              <a:gd name="connsiteY4" fmla="*/ 0 h 1411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34" h="1411605">
                <a:moveTo>
                  <a:pt x="0" y="0"/>
                </a:moveTo>
                <a:lnTo>
                  <a:pt x="1014434" y="0"/>
                </a:lnTo>
                <a:lnTo>
                  <a:pt x="1014434" y="1411605"/>
                </a:lnTo>
                <a:lnTo>
                  <a:pt x="0" y="1411605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63973" tIns="63973" rIns="63973" bIns="63973" anchor="b"/>
          <a:lstStyle>
            <a:lvl1pPr defTabSz="398463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398463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398463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398463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398463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398463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398463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398463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398463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altLang="en-US" sz="1400" dirty="0" smtClean="0">
                <a:solidFill>
                  <a:srgbClr val="000000"/>
                </a:solidFill>
              </a:rPr>
              <a:t>2015</a:t>
            </a:r>
            <a:endParaRPr lang="en-GB" altLang="en-US" sz="1400" b="0" dirty="0" smtClean="0">
              <a:solidFill>
                <a:srgbClr val="000000"/>
              </a:solidFill>
            </a:endParaRPr>
          </a:p>
          <a:p>
            <a:pPr algn="ctr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altLang="en-US" sz="1400" b="0" dirty="0" smtClean="0">
                <a:solidFill>
                  <a:srgbClr val="000000"/>
                </a:solidFill>
              </a:rPr>
              <a:t> re-organisation of IAS (no more Internal Audit Capabilities per DG)</a:t>
            </a:r>
            <a:endParaRPr lang="fr-FR" altLang="en-US" sz="1400" b="0" dirty="0" smtClean="0">
              <a:solidFill>
                <a:srgbClr val="000000"/>
              </a:solidFill>
            </a:endParaRPr>
          </a:p>
        </p:txBody>
      </p:sp>
      <p:sp>
        <p:nvSpPr>
          <p:cNvPr id="28" name="Freeform 7"/>
          <p:cNvSpPr/>
          <p:nvPr/>
        </p:nvSpPr>
        <p:spPr>
          <a:xfrm>
            <a:off x="827584" y="2132856"/>
            <a:ext cx="1656184" cy="1152128"/>
          </a:xfrm>
          <a:custGeom>
            <a:avLst/>
            <a:gdLst>
              <a:gd name="connsiteX0" fmla="*/ 0 w 1014434"/>
              <a:gd name="connsiteY0" fmla="*/ 0 h 1411605"/>
              <a:gd name="connsiteX1" fmla="*/ 1014434 w 1014434"/>
              <a:gd name="connsiteY1" fmla="*/ 0 h 1411605"/>
              <a:gd name="connsiteX2" fmla="*/ 1014434 w 1014434"/>
              <a:gd name="connsiteY2" fmla="*/ 1411605 h 1411605"/>
              <a:gd name="connsiteX3" fmla="*/ 0 w 1014434"/>
              <a:gd name="connsiteY3" fmla="*/ 1411605 h 1411605"/>
              <a:gd name="connsiteX4" fmla="*/ 0 w 1014434"/>
              <a:gd name="connsiteY4" fmla="*/ 0 h 1411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34" h="1411605">
                <a:moveTo>
                  <a:pt x="0" y="0"/>
                </a:moveTo>
                <a:lnTo>
                  <a:pt x="1014434" y="0"/>
                </a:lnTo>
                <a:lnTo>
                  <a:pt x="1014434" y="1411605"/>
                </a:lnTo>
                <a:lnTo>
                  <a:pt x="0" y="1411605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63973" tIns="63973" rIns="63973" bIns="63973" anchor="b"/>
          <a:lstStyle/>
          <a:p>
            <a:pPr algn="ctr" defTabSz="398463">
              <a:lnSpc>
                <a:spcPct val="90000"/>
              </a:lnSpc>
              <a:spcAft>
                <a:spcPct val="35000"/>
              </a:spcAft>
            </a:pPr>
            <a:r>
              <a:rPr lang="en-GB" altLang="en-US" sz="1400" dirty="0">
                <a:solidFill>
                  <a:srgbClr val="000000"/>
                </a:solidFill>
                <a:latin typeface="Verdana" pitchFamily="34" charset="0"/>
                <a:ea typeface="MS PGothic" pitchFamily="34" charset="-128"/>
              </a:rPr>
              <a:t>2002</a:t>
            </a:r>
          </a:p>
          <a:p>
            <a:pPr algn="ctr" defTabSz="398463">
              <a:lnSpc>
                <a:spcPct val="90000"/>
              </a:lnSpc>
              <a:spcAft>
                <a:spcPct val="35000"/>
              </a:spcAft>
            </a:pPr>
            <a:r>
              <a:rPr lang="en-GB" altLang="en-US" sz="1400" b="0" dirty="0">
                <a:solidFill>
                  <a:srgbClr val="000000"/>
                </a:solidFill>
                <a:latin typeface="Verdana" pitchFamily="34" charset="0"/>
                <a:ea typeface="MS PGothic" pitchFamily="34" charset="-128"/>
              </a:rPr>
              <a:t>24 ICS complemented with baseline requirements</a:t>
            </a:r>
            <a:endParaRPr lang="fr-FR" altLang="en-US" sz="1400" b="0" dirty="0">
              <a:solidFill>
                <a:srgbClr val="000000"/>
              </a:solidFill>
              <a:latin typeface="Verdana" pitchFamily="34" charset="0"/>
              <a:ea typeface="MS PGothic" pitchFamily="34" charset="-128"/>
            </a:endParaRPr>
          </a:p>
        </p:txBody>
      </p:sp>
      <p:sp>
        <p:nvSpPr>
          <p:cNvPr id="29" name="Oval 22"/>
          <p:cNvSpPr/>
          <p:nvPr/>
        </p:nvSpPr>
        <p:spPr>
          <a:xfrm>
            <a:off x="5220072" y="3573016"/>
            <a:ext cx="248459" cy="256170"/>
          </a:xfrm>
          <a:prstGeom prst="ellips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-4800000"/>
              <a:satOff val="-16668"/>
              <a:lumOff val="20000"/>
              <a:alphaOff val="0"/>
            </a:schemeClr>
          </a:fillRef>
          <a:effectRef idx="3">
            <a:schemeClr val="accent2">
              <a:hueOff val="-4800000"/>
              <a:satOff val="-16668"/>
              <a:lumOff val="20000"/>
              <a:alphaOff val="0"/>
            </a:schemeClr>
          </a:effectRef>
          <a:fontRef idx="minor">
            <a:schemeClr val="lt1"/>
          </a:fontRef>
        </p:style>
      </p:sp>
      <p:sp>
        <p:nvSpPr>
          <p:cNvPr id="30" name="Freeform 19"/>
          <p:cNvSpPr/>
          <p:nvPr/>
        </p:nvSpPr>
        <p:spPr>
          <a:xfrm>
            <a:off x="4211960" y="4077072"/>
            <a:ext cx="1224136" cy="720080"/>
          </a:xfrm>
          <a:custGeom>
            <a:avLst/>
            <a:gdLst>
              <a:gd name="connsiteX0" fmla="*/ 0 w 1014434"/>
              <a:gd name="connsiteY0" fmla="*/ 0 h 1411605"/>
              <a:gd name="connsiteX1" fmla="*/ 1014434 w 1014434"/>
              <a:gd name="connsiteY1" fmla="*/ 0 h 1411605"/>
              <a:gd name="connsiteX2" fmla="*/ 1014434 w 1014434"/>
              <a:gd name="connsiteY2" fmla="*/ 1411605 h 1411605"/>
              <a:gd name="connsiteX3" fmla="*/ 0 w 1014434"/>
              <a:gd name="connsiteY3" fmla="*/ 1411605 h 1411605"/>
              <a:gd name="connsiteX4" fmla="*/ 0 w 1014434"/>
              <a:gd name="connsiteY4" fmla="*/ 0 h 1411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34" h="1411605">
                <a:moveTo>
                  <a:pt x="0" y="0"/>
                </a:moveTo>
                <a:lnTo>
                  <a:pt x="1014434" y="0"/>
                </a:lnTo>
                <a:lnTo>
                  <a:pt x="1014434" y="1411605"/>
                </a:lnTo>
                <a:lnTo>
                  <a:pt x="0" y="1411605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63973" tIns="63973" rIns="63973" bIns="63973" anchor="b"/>
          <a:lstStyle>
            <a:lvl1pPr defTabSz="398463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398463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398463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398463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398463"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398463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398463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398463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398463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altLang="en-US" sz="1400" dirty="0" smtClean="0">
                <a:solidFill>
                  <a:srgbClr val="FF0000"/>
                </a:solidFill>
              </a:rPr>
              <a:t>2013</a:t>
            </a:r>
          </a:p>
          <a:p>
            <a:pPr algn="ctr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altLang="en-US" sz="1400" dirty="0" smtClean="0">
                <a:solidFill>
                  <a:srgbClr val="FF0000"/>
                </a:solidFill>
              </a:rPr>
              <a:t>COSO Review</a:t>
            </a:r>
            <a:endParaRPr lang="en-GB" altLang="en-US" sz="1400" b="0" dirty="0" smtClean="0">
              <a:solidFill>
                <a:srgbClr val="FF0000"/>
              </a:solidFill>
            </a:endParaRPr>
          </a:p>
        </p:txBody>
      </p:sp>
      <p:sp>
        <p:nvSpPr>
          <p:cNvPr id="2" name="Fumetto 2 1"/>
          <p:cNvSpPr/>
          <p:nvPr/>
        </p:nvSpPr>
        <p:spPr>
          <a:xfrm>
            <a:off x="8028384" y="836712"/>
            <a:ext cx="1115616" cy="720080"/>
          </a:xfrm>
          <a:prstGeom prst="wedgeRoundRectCallout">
            <a:avLst>
              <a:gd name="adj1" fmla="val -66618"/>
              <a:gd name="adj2" fmla="val 111496"/>
              <a:gd name="adj3" fmla="val 16667"/>
            </a:avLst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it-IT" sz="1200" b="0" dirty="0" err="1" smtClean="0"/>
              <a:t>Presented</a:t>
            </a:r>
            <a:r>
              <a:rPr lang="it-IT" sz="1200" b="0" dirty="0" smtClean="0"/>
              <a:t> to PEMPAL in </a:t>
            </a:r>
            <a:r>
              <a:rPr lang="it-IT" sz="1200" b="0" dirty="0" err="1" smtClean="0"/>
              <a:t>Brussels</a:t>
            </a:r>
            <a:endParaRPr lang="it-IT" sz="1200" b="0" dirty="0" smtClean="0"/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it-IT" sz="1200" b="0" dirty="0" smtClean="0"/>
              <a:t>2017</a:t>
            </a:r>
            <a:endParaRPr lang="it-IT" sz="1200" b="0" dirty="0"/>
          </a:p>
        </p:txBody>
      </p:sp>
    </p:spTree>
    <p:extLst>
      <p:ext uri="{BB962C8B-B14F-4D97-AF65-F5344CB8AC3E}">
        <p14:creationId xmlns:p14="http://schemas.microsoft.com/office/powerpoint/2010/main" val="371524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36712"/>
            <a:ext cx="8820471" cy="936625"/>
          </a:xfrm>
        </p:spPr>
        <p:txBody>
          <a:bodyPr/>
          <a:lstStyle/>
          <a:p>
            <a:pPr algn="ctr"/>
            <a:r>
              <a:rPr lang="fr-BE" dirty="0" smtClean="0"/>
              <a:t>The current ICF in the EC: elements for implementation and assessment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633788"/>
          </a:xfrm>
        </p:spPr>
        <p:txBody>
          <a:bodyPr/>
          <a:lstStyle/>
          <a:p>
            <a:r>
              <a:rPr lang="en-GB" sz="2000" dirty="0" smtClean="0"/>
              <a:t>Principles with characteristics </a:t>
            </a:r>
          </a:p>
          <a:p>
            <a:r>
              <a:rPr lang="en-GB" sz="2000" dirty="0" smtClean="0"/>
              <a:t>ICF implementation guide </a:t>
            </a:r>
          </a:p>
          <a:p>
            <a:pPr marL="457200" lvl="1" indent="0">
              <a:buNone/>
            </a:pPr>
            <a:r>
              <a:rPr lang="en-GB" sz="1600" dirty="0" smtClean="0"/>
              <a:t>a step by step guide for services’ self-assessment, defining responsibilities for ICF implementation</a:t>
            </a:r>
          </a:p>
          <a:p>
            <a:r>
              <a:rPr lang="en-GB" sz="2000" dirty="0" smtClean="0"/>
              <a:t>Binding reference documents</a:t>
            </a:r>
          </a:p>
          <a:p>
            <a:pPr marL="457200" lvl="1" indent="0">
              <a:buNone/>
            </a:pPr>
            <a:r>
              <a:rPr lang="en-GB" sz="1600" dirty="0" smtClean="0"/>
              <a:t>Existing regulations, rules, decisions, strategies, established procedures and processes, charters, working arrangements,  implementing provisions, practical guides and guidelines </a:t>
            </a:r>
            <a:r>
              <a:rPr lang="en-GB" sz="1600" u="sng" dirty="0" smtClean="0"/>
              <a:t>relevant for each internal control principle</a:t>
            </a:r>
          </a:p>
          <a:p>
            <a:r>
              <a:rPr lang="en-GB" sz="2000" dirty="0" smtClean="0"/>
              <a:t>List of (not mandatory) indicators</a:t>
            </a:r>
          </a:p>
          <a:p>
            <a:pPr marL="457200" lvl="1" indent="0">
              <a:buNone/>
            </a:pPr>
            <a:r>
              <a:rPr lang="en-GB" sz="1600" dirty="0" smtClean="0"/>
              <a:t>Indicators suggested as applicable, or other possible indicators </a:t>
            </a:r>
            <a:r>
              <a:rPr lang="en-GB" sz="1600" dirty="0" smtClean="0">
                <a:solidFill>
                  <a:srgbClr val="FF0000"/>
                </a:solidFill>
              </a:rPr>
              <a:t>to be defined by each service/department</a:t>
            </a:r>
          </a:p>
          <a:p>
            <a:r>
              <a:rPr lang="en-GB" sz="2000" dirty="0" smtClean="0"/>
              <a:t>Annual self-assessment forms</a:t>
            </a:r>
          </a:p>
          <a:p>
            <a:r>
              <a:rPr lang="en-GB" sz="2000" dirty="0" smtClean="0">
                <a:solidFill>
                  <a:srgbClr val="FF0000"/>
                </a:solidFill>
              </a:rPr>
              <a:t>Full implementation: 2018 reporting year</a:t>
            </a:r>
          </a:p>
          <a:p>
            <a:endParaRPr lang="en-GB" sz="20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9088768"/>
              </p:ext>
            </p:extLst>
          </p:nvPr>
        </p:nvGraphicFramePr>
        <p:xfrm>
          <a:off x="7941240" y="3356992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" name="Acrobat Document" showAsIcon="1" r:id="rId4" imgW="914400" imgH="771480" progId="AcroExch.Document.2017">
                  <p:embed/>
                </p:oleObj>
              </mc:Choice>
              <mc:Fallback>
                <p:oleObj name="Acrobat Document" showAsIcon="1" r:id="rId4" imgW="914400" imgH="771480" progId="AcroExch.Document.20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941240" y="3356992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9643555"/>
              </p:ext>
            </p:extLst>
          </p:nvPr>
        </p:nvGraphicFramePr>
        <p:xfrm>
          <a:off x="7941240" y="4725144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" name="Acrobat Document" showAsIcon="1" r:id="rId6" imgW="914400" imgH="771480" progId="AcroExch.Document.2017">
                  <p:embed/>
                </p:oleObj>
              </mc:Choice>
              <mc:Fallback>
                <p:oleObj name="Acrobat Document" showAsIcon="1" r:id="rId6" imgW="914400" imgH="771480" progId="AcroExch.Document.20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941240" y="4725144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386431"/>
              </p:ext>
            </p:extLst>
          </p:nvPr>
        </p:nvGraphicFramePr>
        <p:xfrm>
          <a:off x="7941240" y="5591746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2" name="Worksheet" showAsIcon="1" r:id="rId8" imgW="914400" imgH="771480" progId="Excel.Sheet.12">
                  <p:embed/>
                </p:oleObj>
              </mc:Choice>
              <mc:Fallback>
                <p:oleObj name="Worksheet" showAsIcon="1" r:id="rId8" imgW="914400" imgH="7714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941240" y="5591746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6996314"/>
              </p:ext>
            </p:extLst>
          </p:nvPr>
        </p:nvGraphicFramePr>
        <p:xfrm>
          <a:off x="7941240" y="2132856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3" name="Document" showAsIcon="1" r:id="rId10" imgW="914400" imgH="771480" progId="Word.Document.12">
                  <p:embed/>
                </p:oleObj>
              </mc:Choice>
              <mc:Fallback>
                <p:oleObj name="Document" showAsIcon="1" r:id="rId10" imgW="914400" imgH="7714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941240" y="2132856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86179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323528" y="1412776"/>
            <a:ext cx="4968552" cy="4824536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b="1" i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EC ICF control environment principles:</a:t>
            </a:r>
          </a:p>
          <a:p>
            <a:pPr marL="0" indent="0">
              <a:spcBef>
                <a:spcPts val="1200"/>
              </a:spcBef>
              <a:buClr>
                <a:schemeClr val="tx2"/>
              </a:buClr>
              <a:buNone/>
            </a:pPr>
            <a:r>
              <a:rPr lang="en-GB" altLang="en-US" sz="1400" i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</a:t>
            </a:r>
            <a:r>
              <a:rPr lang="en-US" sz="1400" i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Commission demonstrates a </a:t>
            </a:r>
            <a:r>
              <a:rPr lang="en-US" sz="1400" b="1" i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commitment to integrity and ethical values</a:t>
            </a:r>
            <a:r>
              <a:rPr lang="en-US" sz="1400" i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it-IT" sz="1400" i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spcBef>
                <a:spcPts val="1200"/>
              </a:spcBef>
              <a:buClr>
                <a:schemeClr val="tx2"/>
              </a:buClr>
              <a:buNone/>
            </a:pPr>
            <a:r>
              <a:rPr lang="en-GB" altLang="en-US" sz="1400" i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</a:t>
            </a:r>
            <a:r>
              <a:rPr lang="en-US" sz="1400" i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College of Commissioners demonstrates independence from management and exercises </a:t>
            </a:r>
            <a:r>
              <a:rPr lang="en-US" sz="1400" b="1" i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oversight </a:t>
            </a:r>
            <a:r>
              <a:rPr lang="en-US" sz="1400" i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 the development and performance of internal control.</a:t>
            </a:r>
            <a:endParaRPr lang="en-GB" altLang="en-US" sz="1400" i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spcBef>
                <a:spcPts val="1200"/>
              </a:spcBef>
              <a:buClr>
                <a:schemeClr val="tx2"/>
              </a:buClr>
              <a:buNone/>
            </a:pPr>
            <a:r>
              <a:rPr lang="en-GB" altLang="en-US" sz="1400" i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 </a:t>
            </a:r>
            <a:r>
              <a:rPr lang="en-US" altLang="en-US" sz="1400" i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Management </a:t>
            </a:r>
            <a:r>
              <a:rPr lang="en-US" altLang="en-US" sz="1400" b="1" i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establishes</a:t>
            </a:r>
            <a:r>
              <a:rPr lang="en-US" altLang="en-US" sz="1400" i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with political oversight, </a:t>
            </a:r>
            <a:r>
              <a:rPr lang="en-US" altLang="en-US" sz="1400" b="1" i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structures</a:t>
            </a:r>
            <a:r>
              <a:rPr lang="en-US" altLang="en-US" sz="1400" i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reporting lines, and appropriate </a:t>
            </a:r>
            <a:r>
              <a:rPr lang="en-US" altLang="en-US" sz="1400" b="1" i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authorities and responsibilities</a:t>
            </a:r>
            <a:r>
              <a:rPr lang="en-US" altLang="en-US" sz="1400" i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the pursuit of objectives. </a:t>
            </a:r>
          </a:p>
          <a:p>
            <a:pPr marL="0" indent="0">
              <a:spcBef>
                <a:spcPts val="1200"/>
              </a:spcBef>
              <a:buClr>
                <a:schemeClr val="tx2"/>
              </a:buClr>
              <a:buNone/>
            </a:pPr>
            <a:r>
              <a:rPr lang="en-GB" altLang="en-US" sz="1400" i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4. </a:t>
            </a:r>
            <a:r>
              <a:rPr lang="en-US" sz="1400" i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Commission </a:t>
            </a:r>
            <a:r>
              <a:rPr lang="en-US" sz="1400" b="1" i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demonstrates</a:t>
            </a:r>
            <a:r>
              <a:rPr lang="en-US" sz="1400" i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</a:t>
            </a:r>
            <a:r>
              <a:rPr lang="en-US" sz="1400" b="1" i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commitment</a:t>
            </a:r>
            <a:r>
              <a:rPr lang="en-US" sz="1400" i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to attract, develop, and retain </a:t>
            </a:r>
            <a:r>
              <a:rPr lang="en-US" sz="1400" b="1" i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competent</a:t>
            </a:r>
            <a:r>
              <a:rPr lang="en-US" sz="1400" i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individuals in alignment with objectives.</a:t>
            </a:r>
            <a:endParaRPr lang="it-IT" sz="1400" i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spcBef>
                <a:spcPts val="1200"/>
              </a:spcBef>
              <a:buClr>
                <a:schemeClr val="tx2"/>
              </a:buClr>
              <a:buNone/>
            </a:pPr>
            <a:r>
              <a:rPr lang="en-GB" altLang="en-US" sz="1400" i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5. </a:t>
            </a:r>
            <a:r>
              <a:rPr lang="en-US" sz="1400" i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Commission holds individuals </a:t>
            </a:r>
            <a:r>
              <a:rPr lang="en-US" sz="1400" b="1" i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accountable</a:t>
            </a:r>
            <a:r>
              <a:rPr lang="en-US" sz="1400" i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for their internal control responsibilities in the pursuit of objectives</a:t>
            </a:r>
            <a:r>
              <a:rPr lang="en-US" sz="1400" i="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it-IT" sz="1400" i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AutoShape 44"/>
          <p:cNvSpPr>
            <a:spLocks noChangeArrowheads="1"/>
          </p:cNvSpPr>
          <p:nvPr/>
        </p:nvSpPr>
        <p:spPr bwMode="auto">
          <a:xfrm>
            <a:off x="5076056" y="3140968"/>
            <a:ext cx="576263" cy="649287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76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Calibri" pitchFamily="34" charset="0"/>
              <a:buChar char="?"/>
            </a:pPr>
            <a:endParaRPr lang="en-US" alt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A9CA1A-4608-4DC3-9E2D-238393B8D9C6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  <p:grpSp>
        <p:nvGrpSpPr>
          <p:cNvPr id="9" name="Gruppo 8"/>
          <p:cNvGrpSpPr/>
          <p:nvPr/>
        </p:nvGrpSpPr>
        <p:grpSpPr>
          <a:xfrm>
            <a:off x="5651946" y="2348880"/>
            <a:ext cx="3384550" cy="3870325"/>
            <a:chOff x="5275943" y="2349649"/>
            <a:chExt cx="3384550" cy="3870325"/>
          </a:xfrm>
        </p:grpSpPr>
        <p:pic>
          <p:nvPicPr>
            <p:cNvPr id="10" name="Picture 3" descr="cube_framework_new2-01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5943" y="2349649"/>
              <a:ext cx="3384550" cy="3384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4"/>
            <p:cNvSpPr txBox="1">
              <a:spLocks noChangeArrowheads="1"/>
            </p:cNvSpPr>
            <p:nvPr/>
          </p:nvSpPr>
          <p:spPr bwMode="auto">
            <a:xfrm>
              <a:off x="5275943" y="5896124"/>
              <a:ext cx="2667000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MS PGothic" charset="0"/>
                  <a:cs typeface="MS PGothic" charset="0"/>
                </a:defRPr>
              </a:lvl9pPr>
            </a:lstStyle>
            <a:p>
              <a:pPr algn="ctr" eaLnBrk="1" hangingPunct="1"/>
              <a:r>
                <a:rPr lang="en-US" sz="1400" dirty="0">
                  <a:solidFill>
                    <a:schemeClr val="tx2"/>
                  </a:solidFill>
                  <a:cs typeface="Arial" charset="0"/>
                </a:rPr>
                <a:t> </a:t>
              </a:r>
              <a:r>
                <a:rPr lang="en-US" sz="1500" dirty="0">
                  <a:solidFill>
                    <a:schemeClr val="tx2"/>
                  </a:solidFill>
                  <a:cs typeface="Arial" charset="0"/>
                </a:rPr>
                <a:t>COSO Cube (2013 Edition)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625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80728"/>
            <a:ext cx="8820471" cy="936625"/>
          </a:xfrm>
        </p:spPr>
        <p:txBody>
          <a:bodyPr/>
          <a:lstStyle/>
          <a:p>
            <a:pPr algn="ctr"/>
            <a:r>
              <a:rPr lang="fr-BE" dirty="0" smtClean="0"/>
              <a:t> IAS practices of assessment of the Control Environment: </a:t>
            </a:r>
            <a:r>
              <a:rPr lang="fr-BE" u="sng" dirty="0" smtClean="0"/>
              <a:t>overview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smtClean="0"/>
              <a:t>Dedicated audits: ethics, governance, human resources</a:t>
            </a:r>
          </a:p>
          <a:p>
            <a:r>
              <a:rPr lang="en-GB" sz="2000" dirty="0" smtClean="0"/>
              <a:t>Plus, in a standard audit: </a:t>
            </a:r>
          </a:p>
          <a:p>
            <a:pPr lvl="1"/>
            <a:r>
              <a:rPr lang="en-GB" sz="1600" dirty="0" smtClean="0"/>
              <a:t>Selection of ICF as a reference framework for the audit</a:t>
            </a:r>
          </a:p>
          <a:p>
            <a:pPr lvl="1"/>
            <a:r>
              <a:rPr lang="en-GB" sz="1600" dirty="0" smtClean="0"/>
              <a:t>Binding reference documents used as criteria for finding</a:t>
            </a:r>
          </a:p>
          <a:p>
            <a:pPr lvl="1"/>
            <a:r>
              <a:rPr lang="en-GB" sz="1600" dirty="0" smtClean="0"/>
              <a:t>Assessment of risks related to the control environment (e.g. on conflict of interest, delegation of powers, tone at the top)</a:t>
            </a:r>
          </a:p>
          <a:p>
            <a:pPr lvl="1"/>
            <a:r>
              <a:rPr lang="en-GB" sz="1600" dirty="0" smtClean="0"/>
              <a:t>Review of self-assessment on ICF implementation</a:t>
            </a:r>
          </a:p>
          <a:p>
            <a:r>
              <a:rPr lang="en-GB" sz="2000" dirty="0"/>
              <a:t>Current working group </a:t>
            </a:r>
            <a:r>
              <a:rPr lang="en-GB" sz="2000" dirty="0" smtClean="0"/>
              <a:t>in the IAS </a:t>
            </a:r>
            <a:r>
              <a:rPr lang="en-GB" sz="2000" dirty="0"/>
              <a:t>to establish </a:t>
            </a:r>
            <a:r>
              <a:rPr lang="en-GB" sz="2000" dirty="0" smtClean="0"/>
              <a:t>the revised IAS methodology after the ICF </a:t>
            </a:r>
            <a:r>
              <a:rPr lang="en-GB" sz="2000" dirty="0"/>
              <a:t>update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529564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80728"/>
            <a:ext cx="8820471" cy="936625"/>
          </a:xfrm>
        </p:spPr>
        <p:txBody>
          <a:bodyPr/>
          <a:lstStyle/>
          <a:p>
            <a:pPr algn="ctr"/>
            <a:r>
              <a:rPr lang="fr-BE" dirty="0" smtClean="0"/>
              <a:t> IAS practices of assessment of the Control Environment: </a:t>
            </a:r>
            <a:r>
              <a:rPr lang="fr-BE" u="sng" dirty="0" smtClean="0"/>
              <a:t>example 1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000" dirty="0" smtClean="0"/>
              <a:t>Audit on ethics:</a:t>
            </a:r>
          </a:p>
          <a:p>
            <a:r>
              <a:rPr lang="en-GB" sz="2000" dirty="0" smtClean="0"/>
              <a:t>Use of surveys to staff assess tone at the top, staff awareness of ethical rules and standards</a:t>
            </a:r>
          </a:p>
          <a:p>
            <a:r>
              <a:rPr lang="en-GB" sz="2000" dirty="0" smtClean="0"/>
              <a:t>Review use of declaration of no conflict of interest (for external activities, spouses’ employment, etc.)</a:t>
            </a:r>
          </a:p>
          <a:p>
            <a:r>
              <a:rPr lang="en-GB" sz="2000" dirty="0" smtClean="0"/>
              <a:t>Review of training on ethics: frequency, participation, content</a:t>
            </a:r>
          </a:p>
          <a:p>
            <a:r>
              <a:rPr lang="en-GB" sz="2000" dirty="0" smtClean="0"/>
              <a:t>Review of whistleblowing cases</a:t>
            </a:r>
            <a:endParaRPr lang="en-GB" sz="2000" dirty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198788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80728"/>
            <a:ext cx="8820471" cy="936625"/>
          </a:xfrm>
        </p:spPr>
        <p:txBody>
          <a:bodyPr/>
          <a:lstStyle/>
          <a:p>
            <a:pPr algn="ctr"/>
            <a:r>
              <a:rPr lang="fr-BE" dirty="0" smtClean="0"/>
              <a:t> IAS practices of assessment of the Control Environment: </a:t>
            </a:r>
            <a:r>
              <a:rPr lang="fr-BE" u="sng" dirty="0" smtClean="0"/>
              <a:t>example 2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000" dirty="0" smtClean="0"/>
              <a:t>Audit on governance:</a:t>
            </a:r>
          </a:p>
          <a:p>
            <a:r>
              <a:rPr lang="en-GB" sz="2000" dirty="0" smtClean="0"/>
              <a:t>Review of international governance arrangements as benchmarking</a:t>
            </a:r>
          </a:p>
          <a:p>
            <a:r>
              <a:rPr lang="en-GB" sz="2000" dirty="0" smtClean="0"/>
              <a:t>Review of internal written arrangements between services, roles and responsibilities (including Unit missions, job description), decisional processes/management meetings, reporting for oversight/accountability</a:t>
            </a:r>
          </a:p>
        </p:txBody>
      </p:sp>
    </p:spTree>
    <p:extLst>
      <p:ext uri="{BB962C8B-B14F-4D97-AF65-F5344CB8AC3E}">
        <p14:creationId xmlns:p14="http://schemas.microsoft.com/office/powerpoint/2010/main" val="1395579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80728"/>
            <a:ext cx="8820471" cy="936625"/>
          </a:xfrm>
        </p:spPr>
        <p:txBody>
          <a:bodyPr/>
          <a:lstStyle/>
          <a:p>
            <a:pPr algn="ctr"/>
            <a:r>
              <a:rPr lang="fr-BE" dirty="0" smtClean="0"/>
              <a:t> IAS practices of assessment of the Control Environment: </a:t>
            </a:r>
            <a:r>
              <a:rPr lang="fr-BE" u="sng" dirty="0" smtClean="0"/>
              <a:t>example 3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000" dirty="0" smtClean="0"/>
              <a:t>Audit on Human Resources:</a:t>
            </a:r>
          </a:p>
          <a:p>
            <a:r>
              <a:rPr lang="en-GB" sz="2000" dirty="0" smtClean="0"/>
              <a:t>Review of HR strategy and planning</a:t>
            </a:r>
          </a:p>
          <a:p>
            <a:r>
              <a:rPr lang="en-GB" sz="2000" dirty="0" smtClean="0"/>
              <a:t>Review of training needs, offer and training effectiveness</a:t>
            </a:r>
          </a:p>
          <a:p>
            <a:r>
              <a:rPr lang="en-GB" sz="2000" dirty="0" smtClean="0"/>
              <a:t>Review of staff mobility and arrangements for continuity of operations</a:t>
            </a:r>
          </a:p>
          <a:p>
            <a:r>
              <a:rPr lang="en-GB" sz="2000" dirty="0" smtClean="0"/>
              <a:t>Review of </a:t>
            </a:r>
            <a:r>
              <a:rPr lang="en-GB" sz="2000" dirty="0"/>
              <a:t>staff objectives and </a:t>
            </a:r>
            <a:r>
              <a:rPr lang="en-GB" sz="2000" dirty="0" smtClean="0"/>
              <a:t>appraisal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238409617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6214</TotalTime>
  <Words>1225</Words>
  <Application>Microsoft Office PowerPoint</Application>
  <PresentationFormat>On-screen Show (4:3)</PresentationFormat>
  <Paragraphs>142</Paragraphs>
  <Slides>13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ＭＳ Ｐゴシック</vt:lpstr>
      <vt:lpstr>ＭＳ Ｐゴシック</vt:lpstr>
      <vt:lpstr>Arial</vt:lpstr>
      <vt:lpstr>Calibri</vt:lpstr>
      <vt:lpstr>Verdana</vt:lpstr>
      <vt:lpstr>Blank</vt:lpstr>
      <vt:lpstr>Acrobat Document</vt:lpstr>
      <vt:lpstr>Worksheet</vt:lpstr>
      <vt:lpstr>Document</vt:lpstr>
      <vt:lpstr>Assessing the Internal Control Framework - The practice of the European Commission’s Internal Audit Service </vt:lpstr>
      <vt:lpstr>The Internal Control Framework (ICF) in the European Commission (EC)</vt:lpstr>
      <vt:lpstr>Evolution of ICF in EC</vt:lpstr>
      <vt:lpstr>The current ICF in the EC: elements for implementation and assessment</vt:lpstr>
      <vt:lpstr>PowerPoint Presentation</vt:lpstr>
      <vt:lpstr> IAS practices of assessment of the Control Environment: overview</vt:lpstr>
      <vt:lpstr> IAS practices of assessment of the Control Environment: example 1</vt:lpstr>
      <vt:lpstr> IAS practices of assessment of the Control Environment: example 2</vt:lpstr>
      <vt:lpstr> IAS practices of assessment of the Control Environment: example 3</vt:lpstr>
      <vt:lpstr> IAS practices of assessment of the Control Environment: examples 4</vt:lpstr>
      <vt:lpstr> IAS practices of assessment of the Control Environment: examples 5</vt:lpstr>
      <vt:lpstr>Challenges</vt:lpstr>
      <vt:lpstr>Questions?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BARBERO Mirco (IAS)</dc:creator>
  <cp:lastModifiedBy>BARBERO Mirco (IAS)</cp:lastModifiedBy>
  <cp:revision>119</cp:revision>
  <cp:lastPrinted>2018-04-23T12:44:56Z</cp:lastPrinted>
  <dcterms:created xsi:type="dcterms:W3CDTF">2018-04-12T07:05:40Z</dcterms:created>
  <dcterms:modified xsi:type="dcterms:W3CDTF">2018-10-01T09:20:29Z</dcterms:modified>
</cp:coreProperties>
</file>