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31" r:id="rId6"/>
  </p:sldMasterIdLst>
  <p:notesMasterIdLst>
    <p:notesMasterId r:id="rId12"/>
  </p:notesMasterIdLst>
  <p:handoutMasterIdLst>
    <p:handoutMasterId r:id="rId13"/>
  </p:handoutMasterIdLst>
  <p:sldIdLst>
    <p:sldId id="259" r:id="rId7"/>
    <p:sldId id="257" r:id="rId8"/>
    <p:sldId id="260" r:id="rId9"/>
    <p:sldId id="261" r:id="rId10"/>
    <p:sldId id="263" r:id="rId11"/>
  </p:sldIdLst>
  <p:sldSz cx="9144000" cy="6858000" type="screen4x3"/>
  <p:notesSz cx="6731000" cy="98552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36" userDrawn="1">
          <p15:clr>
            <a:srgbClr val="A4A3A4"/>
          </p15:clr>
        </p15:guide>
        <p15:guide id="4" orient="horz" pos="75" userDrawn="1">
          <p15:clr>
            <a:srgbClr val="A4A3A4"/>
          </p15:clr>
        </p15:guide>
        <p15:guide id="5" pos="4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441"/>
    <a:srgbClr val="FFFFFF"/>
    <a:srgbClr val="F8F8F8"/>
    <a:srgbClr val="AAABAF"/>
    <a:srgbClr val="CC0000"/>
    <a:srgbClr val="97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71" autoAdjust="0"/>
  </p:normalViewPr>
  <p:slideViewPr>
    <p:cSldViewPr>
      <p:cViewPr varScale="1">
        <p:scale>
          <a:sx n="75" d="100"/>
          <a:sy n="75" d="100"/>
        </p:scale>
        <p:origin x="834" y="66"/>
      </p:cViewPr>
      <p:guideLst>
        <p:guide orient="horz" pos="935"/>
        <p:guide pos="204"/>
        <p:guide pos="5536"/>
        <p:guide orient="horz" pos="75"/>
        <p:guide pos="43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97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C71F6C4E-83C6-4608-81E0-1F43C0D61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5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C72F518-197E-43DA-9E91-384C5A95F2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F518-197E-43DA-9E91-384C5A95F2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van de presentatie /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xmlns="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xmlns="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xmlns="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xmlns="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</p:spTree>
    <p:extLst>
      <p:ext uri="{BB962C8B-B14F-4D97-AF65-F5344CB8AC3E}">
        <p14:creationId xmlns:p14="http://schemas.microsoft.com/office/powerpoint/2010/main" val="36894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en uitleg / contenu et ex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491881" y="1268760"/>
            <a:ext cx="5040559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11560" y="1268760"/>
            <a:ext cx="2880320" cy="49685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6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e titel en verticale tekst / 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1484784"/>
            <a:ext cx="7920879" cy="4824536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611560" y="548680"/>
            <a:ext cx="7920880" cy="936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139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verticale tekst / titre vertic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10375" y="620688"/>
            <a:ext cx="1722065" cy="5688632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620688"/>
            <a:ext cx="6192688" cy="5688632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71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e + andere logo/présentation + autr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xmlns="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xmlns="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xmlns="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xmlns="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xmlns="" id="{386BB87B-65E1-44F8-8D99-2C834F8383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00788" y="404813"/>
            <a:ext cx="2273300" cy="936625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/>
              <a:t>  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310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/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2 / 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1600" y="2420888"/>
            <a:ext cx="7200611" cy="72166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73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en tekst /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1268760"/>
            <a:ext cx="7704856" cy="49685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064A8BF3-EB21-47BC-880C-9EEB4F09D8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21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476672"/>
            <a:ext cx="7704856" cy="576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094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en / 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1560" y="1268760"/>
            <a:ext cx="3960440" cy="49685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268762"/>
            <a:ext cx="3960440" cy="4968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683754" y="547095"/>
            <a:ext cx="7704653" cy="7383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2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 /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11560" y="1268760"/>
            <a:ext cx="3960440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268760"/>
            <a:ext cx="3959423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61156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53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 /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1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8028384" y="6237312"/>
            <a:ext cx="827112" cy="3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3754" y="547095"/>
            <a:ext cx="7704653" cy="7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pic>
        <p:nvPicPr>
          <p:cNvPr id="2050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83568" y="6237312"/>
            <a:ext cx="73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685" r:id="rId3"/>
    <p:sldLayoutId id="2147483745" r:id="rId4"/>
    <p:sldLayoutId id="2147483686" r:id="rId5"/>
    <p:sldLayoutId id="2147483744" r:id="rId6"/>
    <p:sldLayoutId id="2147483687" r:id="rId7"/>
    <p:sldLayoutId id="2147483688" r:id="rId8"/>
    <p:sldLayoutId id="2147483690" r:id="rId9"/>
    <p:sldLayoutId id="2147483691" r:id="rId10"/>
  </p:sldLayoutIdLst>
  <p:hf hdr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accent2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000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accent2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 rot="5400000">
            <a:off x="-375518" y="5568206"/>
            <a:ext cx="16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319" y="6138937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10916" y="-329821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tleen.seeuws@bosa.fgov.b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 smtClean="0"/>
              <a:t>PEMPAL Armenia</a:t>
            </a:r>
          </a:p>
          <a:p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nl-BE" dirty="0" smtClean="0"/>
              <a:t>Public </a:t>
            </a:r>
            <a:r>
              <a:rPr lang="nl-BE" dirty="0" err="1" smtClean="0"/>
              <a:t>Internal</a:t>
            </a:r>
            <a:r>
              <a:rPr lang="nl-BE" dirty="0" smtClean="0"/>
              <a:t> Control  </a:t>
            </a:r>
            <a:r>
              <a:rPr lang="nl-BE" dirty="0" err="1" smtClean="0"/>
              <a:t>reporting</a:t>
            </a:r>
            <a:r>
              <a:rPr lang="nl-BE" dirty="0" smtClean="0"/>
              <a:t> system – Belgium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34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l-NL" altLang="nl-BE" dirty="0" smtClean="0"/>
              <a:t>   </a:t>
            </a:r>
            <a:endParaRPr lang="nl-NL" alt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Reporting on </a:t>
            </a:r>
            <a:r>
              <a:rPr lang="nl-BE" dirty="0" smtClean="0"/>
              <a:t>PIC – </a:t>
            </a:r>
            <a:r>
              <a:rPr lang="nl-BE" dirty="0" err="1" smtClean="0"/>
              <a:t>Belgian</a:t>
            </a:r>
            <a:r>
              <a:rPr lang="nl-BE" dirty="0"/>
              <a:t> </a:t>
            </a:r>
            <a:r>
              <a:rPr lang="nl-BE" dirty="0" err="1" smtClean="0"/>
              <a:t>practice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7" name="Rounded Rectangle 6"/>
          <p:cNvSpPr/>
          <p:nvPr/>
        </p:nvSpPr>
        <p:spPr>
          <a:xfrm>
            <a:off x="4193958" y="1551497"/>
            <a:ext cx="183620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 err="1" smtClean="0"/>
              <a:t>Government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/or Minister</a:t>
            </a:r>
            <a:endParaRPr lang="nl-BE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157258" y="2771813"/>
            <a:ext cx="1512168" cy="633313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Audit</a:t>
            </a:r>
          </a:p>
          <a:p>
            <a:pPr algn="ctr"/>
            <a:r>
              <a:rPr lang="nl-BE" sz="1600" dirty="0" err="1" smtClean="0"/>
              <a:t>committee</a:t>
            </a:r>
            <a:endParaRPr lang="nl-BE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657648" y="2771813"/>
            <a:ext cx="1514152" cy="64807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Federal Audit Service</a:t>
            </a:r>
            <a:endParaRPr lang="nl-BE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779912" y="5199248"/>
            <a:ext cx="1512168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Line </a:t>
            </a:r>
            <a:r>
              <a:rPr lang="nl-BE" sz="1600" dirty="0" err="1" smtClean="0"/>
              <a:t>Ministry</a:t>
            </a:r>
            <a:r>
              <a:rPr lang="nl-BE" sz="1600" dirty="0" smtClean="0"/>
              <a:t> B</a:t>
            </a:r>
            <a:endParaRPr lang="nl-BE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5902548" y="5200761"/>
            <a:ext cx="1512168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Line </a:t>
            </a:r>
            <a:r>
              <a:rPr lang="nl-BE" sz="1600" dirty="0" err="1" smtClean="0"/>
              <a:t>Ministry</a:t>
            </a:r>
            <a:r>
              <a:rPr lang="nl-BE" sz="1600" dirty="0" smtClean="0"/>
              <a:t> C</a:t>
            </a:r>
            <a:endParaRPr lang="nl-BE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657648" y="5180309"/>
            <a:ext cx="1512168" cy="6176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Line </a:t>
            </a:r>
            <a:r>
              <a:rPr lang="nl-BE" sz="1600" dirty="0" err="1" smtClean="0"/>
              <a:t>Ministry</a:t>
            </a:r>
            <a:r>
              <a:rPr lang="nl-BE" sz="1600" dirty="0" smtClean="0"/>
              <a:t> A</a:t>
            </a:r>
            <a:endParaRPr lang="nl-BE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16496" y="4023184"/>
            <a:ext cx="872170" cy="52336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CHU</a:t>
            </a:r>
            <a:endParaRPr lang="nl-BE" sz="1600" dirty="0"/>
          </a:p>
        </p:txBody>
      </p:sp>
      <p:cxnSp>
        <p:nvCxnSpPr>
          <p:cNvPr id="16" name="Straight Arrow Connector 15"/>
          <p:cNvCxnSpPr>
            <a:stCxn id="13" idx="0"/>
            <a:endCxn id="9" idx="2"/>
          </p:cNvCxnSpPr>
          <p:nvPr/>
        </p:nvCxnSpPr>
        <p:spPr>
          <a:xfrm flipV="1">
            <a:off x="2413732" y="3405126"/>
            <a:ext cx="4499610" cy="177518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9" idx="2"/>
          </p:cNvCxnSpPr>
          <p:nvPr/>
        </p:nvCxnSpPr>
        <p:spPr>
          <a:xfrm flipV="1">
            <a:off x="4535996" y="3405126"/>
            <a:ext cx="2377346" cy="179412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  <a:endCxn id="9" idx="2"/>
          </p:cNvCxnSpPr>
          <p:nvPr/>
        </p:nvCxnSpPr>
        <p:spPr>
          <a:xfrm flipV="1">
            <a:off x="6658632" y="3405126"/>
            <a:ext cx="254710" cy="17956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71800" y="2867510"/>
            <a:ext cx="2985458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6966148" y="4126790"/>
            <a:ext cx="136203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nl-BE" sz="1800" dirty="0" err="1" smtClean="0">
                <a:solidFill>
                  <a:srgbClr val="00B050"/>
                </a:solidFill>
              </a:rPr>
              <a:t>Annual</a:t>
            </a:r>
            <a:r>
              <a:rPr lang="nl-BE" sz="1800" dirty="0" smtClean="0">
                <a:solidFill>
                  <a:srgbClr val="00B050"/>
                </a:solidFill>
              </a:rPr>
              <a:t> ICS Report</a:t>
            </a:r>
            <a:endParaRPr lang="nl-BE" sz="1800" dirty="0">
              <a:solidFill>
                <a:srgbClr val="00B050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1191580" y="2790752"/>
            <a:ext cx="288032" cy="30261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4" name="Straight Arrow Connector 33"/>
          <p:cNvCxnSpPr>
            <a:stCxn id="10" idx="2"/>
            <a:endCxn id="13" idx="0"/>
          </p:cNvCxnSpPr>
          <p:nvPr/>
        </p:nvCxnSpPr>
        <p:spPr>
          <a:xfrm flipH="1">
            <a:off x="2413732" y="3419885"/>
            <a:ext cx="992" cy="1760424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2"/>
            <a:endCxn id="11" idx="0"/>
          </p:cNvCxnSpPr>
          <p:nvPr/>
        </p:nvCxnSpPr>
        <p:spPr>
          <a:xfrm>
            <a:off x="2414724" y="3419885"/>
            <a:ext cx="2121272" cy="1779363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2"/>
            <a:endCxn id="12" idx="0"/>
          </p:cNvCxnSpPr>
          <p:nvPr/>
        </p:nvCxnSpPr>
        <p:spPr>
          <a:xfrm>
            <a:off x="2414724" y="3419885"/>
            <a:ext cx="4243908" cy="1780876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5492337" y="2282277"/>
            <a:ext cx="1222164" cy="926989"/>
          </a:xfrm>
          <a:prstGeom prst="arc">
            <a:avLst>
              <a:gd name="adj1" fmla="val 15561000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xtBox 43"/>
          <p:cNvSpPr txBox="1"/>
          <p:nvPr/>
        </p:nvSpPr>
        <p:spPr bwMode="auto">
          <a:xfrm>
            <a:off x="3245972" y="2867510"/>
            <a:ext cx="278419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rgbClr val="FF0000"/>
                </a:solidFill>
              </a:rPr>
              <a:t>Report on audit performance</a:t>
            </a:r>
          </a:p>
          <a:p>
            <a:r>
              <a:rPr lang="nl-BE" sz="1600" dirty="0" smtClean="0">
                <a:solidFill>
                  <a:srgbClr val="FF0000"/>
                </a:solidFill>
              </a:rPr>
              <a:t>Report opinion ICS</a:t>
            </a:r>
            <a:endParaRPr lang="nl-BE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1557620" y="4092921"/>
            <a:ext cx="82107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rgbClr val="FF0000"/>
                </a:solidFill>
              </a:rPr>
              <a:t>Audit </a:t>
            </a:r>
            <a:r>
              <a:rPr lang="nl-BE" sz="1600" dirty="0" err="1" smtClean="0">
                <a:solidFill>
                  <a:srgbClr val="FF0000"/>
                </a:solidFill>
              </a:rPr>
              <a:t>Reports</a:t>
            </a:r>
            <a:endParaRPr lang="nl-BE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6538914" y="2059422"/>
            <a:ext cx="219168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nl-BE" sz="1600" dirty="0" smtClean="0"/>
              <a:t>Global Report on ICS 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58332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448781"/>
            <a:ext cx="7848889" cy="496855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Annual</a:t>
            </a:r>
            <a:r>
              <a:rPr lang="nl-BE" dirty="0" smtClean="0"/>
              <a:t> Report on audit </a:t>
            </a:r>
            <a:r>
              <a:rPr lang="nl-BE" dirty="0" err="1" smtClean="0"/>
              <a:t>activities</a:t>
            </a:r>
            <a:endParaRPr lang="nl-BE" dirty="0" smtClean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Internal</a:t>
            </a:r>
            <a:r>
              <a:rPr lang="nl-BE" dirty="0" smtClean="0"/>
              <a:t> Audit Service             Audit </a:t>
            </a:r>
            <a:r>
              <a:rPr lang="nl-BE" dirty="0" err="1" smtClean="0"/>
              <a:t>Committee</a:t>
            </a:r>
            <a:endParaRPr lang="nl-BE" dirty="0" smtClean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/>
              <a:t>Legal base Royal </a:t>
            </a:r>
            <a:r>
              <a:rPr lang="nl-BE" dirty="0" err="1" smtClean="0"/>
              <a:t>Decree</a:t>
            </a:r>
            <a:r>
              <a:rPr lang="nl-BE" dirty="0" smtClean="0"/>
              <a:t> (IPPF </a:t>
            </a:r>
            <a:r>
              <a:rPr lang="nl-BE" dirty="0" err="1" smtClean="0"/>
              <a:t>standards</a:t>
            </a:r>
            <a:r>
              <a:rPr lang="nl-BE" dirty="0" smtClean="0"/>
              <a:t>)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Based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audit planning </a:t>
            </a:r>
            <a:r>
              <a:rPr lang="nl-BE" dirty="0" err="1" smtClean="0"/>
              <a:t>and</a:t>
            </a:r>
            <a:r>
              <a:rPr lang="nl-BE" dirty="0" smtClean="0"/>
              <a:t> follow up on </a:t>
            </a:r>
            <a:r>
              <a:rPr lang="nl-BE" dirty="0" err="1" smtClean="0"/>
              <a:t>recommendations</a:t>
            </a:r>
            <a:endParaRPr lang="nl-BE" dirty="0" smtClean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/>
              <a:t>Evaluation of </a:t>
            </a:r>
            <a:r>
              <a:rPr lang="nl-BE" dirty="0" err="1" smtClean="0"/>
              <a:t>the</a:t>
            </a:r>
            <a:r>
              <a:rPr lang="nl-BE" dirty="0" smtClean="0"/>
              <a:t> CAE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Global opinion on ICS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/>
              <a:t>Internal</a:t>
            </a:r>
            <a:r>
              <a:rPr lang="nl-BE" dirty="0"/>
              <a:t> Audit Service </a:t>
            </a:r>
            <a:r>
              <a:rPr lang="nl-BE" dirty="0" smtClean="0"/>
              <a:t>             </a:t>
            </a:r>
            <a:r>
              <a:rPr lang="nl-BE" dirty="0" smtClean="0">
                <a:sym typeface="Wingdings" panose="05000000000000000000" pitchFamily="2" charset="2"/>
              </a:rPr>
              <a:t>Audit </a:t>
            </a:r>
            <a:r>
              <a:rPr lang="nl-BE" dirty="0" err="1" smtClean="0">
                <a:sym typeface="Wingdings" panose="05000000000000000000" pitchFamily="2" charset="2"/>
              </a:rPr>
              <a:t>Committee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Legal base Royal </a:t>
            </a:r>
            <a:r>
              <a:rPr lang="nl-BE" dirty="0" err="1" smtClean="0">
                <a:sym typeface="Wingdings" panose="05000000000000000000" pitchFamily="2" charset="2"/>
              </a:rPr>
              <a:t>Decree</a:t>
            </a:r>
            <a:r>
              <a:rPr lang="nl-BE" dirty="0" smtClean="0">
                <a:sym typeface="Wingdings" panose="05000000000000000000" pitchFamily="2" charset="2"/>
              </a:rPr>
              <a:t> (IPPF </a:t>
            </a:r>
            <a:r>
              <a:rPr lang="nl-BE" dirty="0" err="1" smtClean="0">
                <a:sym typeface="Wingdings" panose="05000000000000000000" pitchFamily="2" charset="2"/>
              </a:rPr>
              <a:t>standards</a:t>
            </a:r>
            <a:r>
              <a:rPr lang="nl-BE" dirty="0" smtClean="0">
                <a:sym typeface="Wingdings" panose="05000000000000000000" pitchFamily="2" charset="2"/>
              </a:rPr>
              <a:t>)	       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Based</a:t>
            </a:r>
            <a:r>
              <a:rPr lang="nl-BE" dirty="0" smtClean="0">
                <a:sym typeface="Wingdings" panose="05000000000000000000" pitchFamily="2" charset="2"/>
              </a:rPr>
              <a:t> on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findings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audit </a:t>
            </a:r>
            <a:r>
              <a:rPr lang="nl-BE" dirty="0" err="1" smtClean="0">
                <a:sym typeface="Wingdings" panose="05000000000000000000" pitchFamily="2" charset="2"/>
              </a:rPr>
              <a:t>reports</a:t>
            </a:r>
            <a:endParaRPr lang="nl-BE" dirty="0" smtClean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Feedback on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reports</a:t>
            </a:r>
            <a:r>
              <a:rPr lang="nl-BE" dirty="0" smtClean="0">
                <a:sym typeface="Wingdings" panose="05000000000000000000" pitchFamily="2" charset="2"/>
              </a:rPr>
              <a:t> ICS line </a:t>
            </a:r>
            <a:r>
              <a:rPr lang="nl-BE" dirty="0" err="1" smtClean="0">
                <a:sym typeface="Wingdings" panose="05000000000000000000" pitchFamily="2" charset="2"/>
              </a:rPr>
              <a:t>ministries</a:t>
            </a:r>
            <a:endParaRPr lang="nl-B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Global report on ICS of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federal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administration</a:t>
            </a:r>
            <a:endParaRPr lang="nl-BE" dirty="0" smtClean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 Audit </a:t>
            </a:r>
            <a:r>
              <a:rPr lang="nl-BE" dirty="0" err="1" smtClean="0">
                <a:sym typeface="Wingdings" panose="05000000000000000000" pitchFamily="2" charset="2"/>
              </a:rPr>
              <a:t>Committee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smtClean="0">
                <a:sym typeface="Wingdings" panose="05000000000000000000" pitchFamily="2" charset="2"/>
              </a:rPr>
              <a:t>             </a:t>
            </a:r>
            <a:r>
              <a:rPr lang="nl-BE" dirty="0" err="1" smtClean="0">
                <a:sym typeface="Wingdings" panose="05000000000000000000" pitchFamily="2" charset="2"/>
              </a:rPr>
              <a:t>Government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and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to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the</a:t>
            </a:r>
            <a:r>
              <a:rPr lang="nl-BE" dirty="0">
                <a:sym typeface="Wingdings" panose="05000000000000000000" pitchFamily="2" charset="2"/>
              </a:rPr>
              <a:t> competent </a:t>
            </a:r>
            <a:r>
              <a:rPr lang="nl-BE" dirty="0" smtClean="0">
                <a:sym typeface="Wingdings" panose="05000000000000000000" pitchFamily="2" charset="2"/>
              </a:rPr>
              <a:t>Ministers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Legal base Royal </a:t>
            </a:r>
            <a:r>
              <a:rPr lang="nl-BE" dirty="0" err="1" smtClean="0">
                <a:sym typeface="Wingdings" panose="05000000000000000000" pitchFamily="2" charset="2"/>
              </a:rPr>
              <a:t>Decree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Based</a:t>
            </a:r>
            <a:r>
              <a:rPr lang="nl-BE" dirty="0" smtClean="0">
                <a:sym typeface="Wingdings" panose="05000000000000000000" pitchFamily="2" charset="2"/>
              </a:rPr>
              <a:t> on </a:t>
            </a:r>
            <a:r>
              <a:rPr lang="nl-BE" dirty="0" err="1" smtClean="0">
                <a:sym typeface="Wingdings" panose="05000000000000000000" pitchFamily="2" charset="2"/>
              </a:rPr>
              <a:t>global</a:t>
            </a:r>
            <a:r>
              <a:rPr lang="nl-BE" dirty="0" smtClean="0">
                <a:sym typeface="Wingdings" panose="05000000000000000000" pitchFamily="2" charset="2"/>
              </a:rPr>
              <a:t> opinion </a:t>
            </a:r>
            <a:r>
              <a:rPr lang="nl-BE" dirty="0" err="1" smtClean="0">
                <a:sym typeface="Wingdings" panose="05000000000000000000" pitchFamily="2" charset="2"/>
              </a:rPr>
              <a:t>Internal</a:t>
            </a:r>
            <a:r>
              <a:rPr lang="nl-BE" dirty="0" smtClean="0">
                <a:sym typeface="Wingdings" panose="05000000000000000000" pitchFamily="2" charset="2"/>
              </a:rPr>
              <a:t> Audit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reports</a:t>
            </a:r>
            <a:r>
              <a:rPr lang="nl-BE" dirty="0" smtClean="0">
                <a:sym typeface="Wingdings" panose="05000000000000000000" pitchFamily="2" charset="2"/>
              </a:rPr>
              <a:t> on ICS line </a:t>
            </a:r>
            <a:r>
              <a:rPr lang="nl-BE" dirty="0" err="1" smtClean="0">
                <a:sym typeface="Wingdings" panose="05000000000000000000" pitchFamily="2" charset="2"/>
              </a:rPr>
              <a:t>Ministries</a:t>
            </a:r>
            <a:r>
              <a:rPr lang="nl-BE" dirty="0" smtClean="0">
                <a:sym typeface="Wingdings" panose="05000000000000000000" pitchFamily="2" charset="2"/>
              </a:rPr>
              <a:t> 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 smtClean="0">
              <a:sym typeface="Wingdings" panose="05000000000000000000" pitchFamily="2" charset="2"/>
            </a:endParaRPr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Reporting on audit </a:t>
            </a:r>
            <a:r>
              <a:rPr lang="nl-BE" dirty="0" err="1" smtClean="0"/>
              <a:t>activities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FPS OF POLICY AND SUPPORT - DG Budget &amp; Policy Evaluation</a:t>
            </a:r>
            <a:endParaRPr lang="fr-BE" dirty="0"/>
          </a:p>
        </p:txBody>
      </p:sp>
      <p:sp>
        <p:nvSpPr>
          <p:cNvPr id="6" name="Right Arrow 5"/>
          <p:cNvSpPr/>
          <p:nvPr/>
        </p:nvSpPr>
        <p:spPr>
          <a:xfrm>
            <a:off x="3732684" y="1960347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ight Arrow 6"/>
          <p:cNvSpPr/>
          <p:nvPr/>
        </p:nvSpPr>
        <p:spPr>
          <a:xfrm>
            <a:off x="3732684" y="3624738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ight Arrow 7"/>
          <p:cNvSpPr/>
          <p:nvPr/>
        </p:nvSpPr>
        <p:spPr>
          <a:xfrm>
            <a:off x="3444652" y="5303069"/>
            <a:ext cx="288032" cy="7200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191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Coordinating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r>
              <a:rPr lang="nl-BE" dirty="0" smtClean="0"/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Providing</a:t>
            </a:r>
            <a:r>
              <a:rPr lang="nl-BE" dirty="0" smtClean="0"/>
              <a:t> </a:t>
            </a:r>
            <a:r>
              <a:rPr lang="nl-BE" dirty="0" err="1" smtClean="0"/>
              <a:t>useful</a:t>
            </a:r>
            <a:r>
              <a:rPr lang="nl-BE" dirty="0" smtClean="0"/>
              <a:t> information on ICS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Audit Service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/>
              <a:t>Guidelines</a:t>
            </a:r>
            <a:r>
              <a:rPr lang="nl-BE" dirty="0" smtClean="0"/>
              <a:t> on </a:t>
            </a:r>
            <a:r>
              <a:rPr lang="nl-BE" dirty="0" err="1" smtClean="0"/>
              <a:t>annual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r>
              <a:rPr lang="nl-BE" dirty="0" smtClean="0"/>
              <a:t> ICS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line </a:t>
            </a:r>
            <a:r>
              <a:rPr lang="nl-BE" dirty="0" err="1" smtClean="0"/>
              <a:t>Ministries</a:t>
            </a:r>
            <a:endParaRPr lang="nl-BE" dirty="0" smtClean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/>
              <a:t>Review </a:t>
            </a:r>
            <a:r>
              <a:rPr lang="nl-BE" dirty="0" err="1" smtClean="0"/>
              <a:t>legislation</a:t>
            </a:r>
            <a:r>
              <a:rPr lang="nl-BE" dirty="0" smtClean="0"/>
              <a:t> on ICS </a:t>
            </a:r>
            <a:r>
              <a:rPr lang="nl-BE" dirty="0" err="1" smtClean="0"/>
              <a:t>reporting</a:t>
            </a:r>
            <a:r>
              <a:rPr lang="nl-BE" dirty="0" smtClean="0"/>
              <a:t>   </a:t>
            </a:r>
          </a:p>
          <a:p>
            <a:pPr marL="457200" lvl="1" indent="0">
              <a:buNone/>
            </a:pP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Methodological</a:t>
            </a:r>
            <a:r>
              <a:rPr lang="nl-BE" dirty="0" smtClean="0">
                <a:sym typeface="Wingdings" panose="05000000000000000000" pitchFamily="2" charset="2"/>
              </a:rPr>
              <a:t> support on </a:t>
            </a:r>
            <a:r>
              <a:rPr lang="nl-BE" dirty="0" err="1" smtClean="0">
                <a:sym typeface="Wingdings" panose="05000000000000000000" pitchFamily="2" charset="2"/>
              </a:rPr>
              <a:t>reporting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activities</a:t>
            </a:r>
            <a:endParaRPr lang="nl-BE" dirty="0" smtClean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Templates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Internal</a:t>
            </a:r>
            <a:r>
              <a:rPr lang="nl-BE" dirty="0" smtClean="0">
                <a:sym typeface="Wingdings" panose="05000000000000000000" pitchFamily="2" charset="2"/>
              </a:rPr>
              <a:t> Control Network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smtClean="0">
                <a:sym typeface="Wingdings" panose="05000000000000000000" pitchFamily="2" charset="2"/>
              </a:rPr>
              <a:t>Project on </a:t>
            </a:r>
            <a:r>
              <a:rPr lang="nl-BE" dirty="0" err="1" smtClean="0">
                <a:sym typeface="Wingdings" panose="05000000000000000000" pitchFamily="2" charset="2"/>
              </a:rPr>
              <a:t>integrating</a:t>
            </a:r>
            <a:r>
              <a:rPr lang="nl-BE" dirty="0" smtClean="0">
                <a:sym typeface="Wingdings" panose="05000000000000000000" pitchFamily="2" charset="2"/>
              </a:rPr>
              <a:t> ICS </a:t>
            </a:r>
            <a:r>
              <a:rPr lang="nl-BE" dirty="0" err="1" smtClean="0">
                <a:sym typeface="Wingdings" panose="05000000000000000000" pitchFamily="2" charset="2"/>
              </a:rPr>
              <a:t>reporting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maturity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measurement</a:t>
            </a: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Lessons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learned</a:t>
            </a:r>
            <a:endParaRPr lang="nl-BE" dirty="0" smtClean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Useful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userfriendly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 err="1" smtClean="0">
                <a:sym typeface="Wingdings" panose="05000000000000000000" pitchFamily="2" charset="2"/>
              </a:rPr>
              <a:t>Not</a:t>
            </a:r>
            <a:r>
              <a:rPr lang="nl-BE" dirty="0" smtClean="0">
                <a:sym typeface="Wingdings" panose="05000000000000000000" pitchFamily="2" charset="2"/>
              </a:rPr>
              <a:t> a check box </a:t>
            </a:r>
            <a:r>
              <a:rPr lang="nl-BE" dirty="0" err="1" smtClean="0">
                <a:sym typeface="Wingdings" panose="05000000000000000000" pitchFamily="2" charset="2"/>
              </a:rPr>
              <a:t>exercise</a:t>
            </a:r>
            <a:endParaRPr lang="nl-BE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 smtClean="0">
              <a:sym typeface="Wingdings" panose="05000000000000000000" pitchFamily="2" charset="2"/>
            </a:endParaRPr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Role</a:t>
            </a:r>
            <a:r>
              <a:rPr lang="nl-BE" dirty="0" smtClean="0"/>
              <a:t> of CHU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187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4437112"/>
            <a:ext cx="2304752" cy="1008112"/>
          </a:xfrm>
        </p:spPr>
        <p:txBody>
          <a:bodyPr>
            <a:normAutofit/>
          </a:bodyPr>
          <a:lstStyle/>
          <a:p>
            <a:r>
              <a:rPr lang="nl-BE" dirty="0" smtClean="0"/>
              <a:t>Contactinformation:</a:t>
            </a:r>
          </a:p>
          <a:p>
            <a:r>
              <a:rPr lang="nl-BE" dirty="0" err="1" smtClean="0"/>
              <a:t>Katleen</a:t>
            </a:r>
            <a:r>
              <a:rPr lang="nl-BE" dirty="0" smtClean="0"/>
              <a:t> SEEUWS</a:t>
            </a:r>
          </a:p>
          <a:p>
            <a:r>
              <a:rPr lang="nl-BE" dirty="0" smtClean="0">
                <a:hlinkClick r:id="rId2"/>
              </a:rPr>
              <a:t>Katleen.seeuws@bosa.fgov.be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1560" y="1268760"/>
            <a:ext cx="4464496" cy="2520280"/>
          </a:xfrm>
        </p:spPr>
        <p:txBody>
          <a:bodyPr/>
          <a:lstStyle/>
          <a:p>
            <a:pPr algn="ctr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reminders 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things are always more complicated 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you think. 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/>
          </a:p>
          <a:p>
            <a:pPr algn="ctr"/>
            <a:r>
              <a:rPr lang="en-US" sz="1800" dirty="0" smtClean="0"/>
              <a:t>- John </a:t>
            </a:r>
            <a:r>
              <a:rPr lang="en-US" sz="1800" dirty="0"/>
              <a:t>Jeremiah </a:t>
            </a:r>
            <a:r>
              <a:rPr lang="en-US" sz="1800" dirty="0" smtClean="0"/>
              <a:t>Sullivan -</a:t>
            </a:r>
            <a:r>
              <a:rPr lang="en-US" sz="1600" dirty="0"/>
              <a:t/>
            </a:r>
            <a:br>
              <a:rPr lang="en-US" sz="1600" dirty="0"/>
            </a:br>
            <a:endParaRPr lang="nl-B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9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_BOSA">
  <a:themeElements>
    <a:clrScheme name="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564E49"/>
      </a:accent1>
      <a:accent2>
        <a:srgbClr val="3AAF9C"/>
      </a:accent2>
      <a:accent3>
        <a:srgbClr val="1A5066"/>
      </a:accent3>
      <a:accent4>
        <a:srgbClr val="1F9F45"/>
      </a:accent4>
      <a:accent5>
        <a:srgbClr val="F15A29"/>
      </a:accent5>
      <a:accent6>
        <a:srgbClr val="6B6F9B"/>
      </a:accent6>
      <a:hlink>
        <a:srgbClr val="00B0F0"/>
      </a:hlink>
      <a:folHlink>
        <a:srgbClr val="BFBFBF"/>
      </a:folHlink>
    </a:clrScheme>
    <a:fontScheme name="BOS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EMPAL Brussels - PIC in Belgium - KS.potx" id="{BE98525D-B515-4F50-80F8-9DFEFC93725B}" vid="{377C4D92-4B66-4640-83AB-CCBD19E9F08A}"/>
    </a:ext>
  </a:extLst>
</a:theme>
</file>

<file path=ppt/theme/theme2.xml><?xml version="1.0" encoding="utf-8"?>
<a:theme xmlns:a="http://schemas.openxmlformats.org/drawingml/2006/main" name="Vertical tekst / texte vertical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MPAL Brussels - PIC in Belgium - KS.potx" id="{BE98525D-B515-4F50-80F8-9DFEFC93725B}" vid="{E3AC9935-01AC-49EA-88D3-C2D835A2E984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CCFF554FE108ED4CA2D8F1BBAF9176CE0006C9214E09BA074BB7E37F6A4E9B6134" ma:contentTypeVersion="6" ma:contentTypeDescription="BOSA PowerPoint document" ma:contentTypeScope="" ma:versionID="3a370e571f2f053828d4d5429d55131f">
  <xsd:schema xmlns:xsd="http://www.w3.org/2001/XMLSchema" xmlns:xs="http://www.w3.org/2001/XMLSchema" xmlns:p="http://schemas.microsoft.com/office/2006/metadata/properties" xmlns:ns2="9d918d12-8479-46a7-b622-cdc711860f27" targetNamespace="http://schemas.microsoft.com/office/2006/metadata/properties" ma:root="true" ma:fieldsID="2142941ce4ee8fd913801e45bc7cf3b7" ns2:_="">
    <xsd:import namespace="9d918d12-8479-46a7-b622-cdc711860f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18d12-8479-46a7-b622-cdc711860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217EA1-550C-4FF8-A01B-1C591BA92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B9CF31-7005-4ED9-83D4-F0C54E5EF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18d12-8479-46a7-b622-cdc711860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C34537-564A-4373-8E22-BC8681BBA2F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7C8907B-7886-414A-B737-C07C5528920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d918d12-8479-46a7-b622-cdc711860f27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 Brussels - PIC in Belgium - KS</Template>
  <TotalTime>116</TotalTime>
  <Words>219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Roboto</vt:lpstr>
      <vt:lpstr>Times New Roman</vt:lpstr>
      <vt:lpstr>Verdana</vt:lpstr>
      <vt:lpstr>Wingdings</vt:lpstr>
      <vt:lpstr>Template_BOSA</vt:lpstr>
      <vt:lpstr>Vertical tekst / texte vertical</vt:lpstr>
      <vt:lpstr>PowerPoint Presentation</vt:lpstr>
      <vt:lpstr>Reporting on PIC – Belgian practice</vt:lpstr>
      <vt:lpstr>Reporting on audit activities</vt:lpstr>
      <vt:lpstr>Role of CHU</vt:lpstr>
      <vt:lpstr>PowerPoint Presentation</vt:lpstr>
    </vt:vector>
  </TitlesOfParts>
  <Company>FOD Kanselarij / SPF Chancellerie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Seeuws Katleen</dc:creator>
  <cp:lastModifiedBy>Seeuws Katleen</cp:lastModifiedBy>
  <cp:revision>16</cp:revision>
  <dcterms:created xsi:type="dcterms:W3CDTF">2018-05-04T09:30:12Z</dcterms:created>
  <dcterms:modified xsi:type="dcterms:W3CDTF">2018-05-07T10:26:30Z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0x010100CCFF554FE108ED4CA2D8F1BBAF9176CE0006C9214E09BA074BB7E37F6A4E9B6134</vt:lpwstr>
  </property>
</Properties>
</file>