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734" r:id="rId5"/>
    <p:sldId id="739" r:id="rId6"/>
    <p:sldId id="731" r:id="rId7"/>
    <p:sldId id="709" r:id="rId8"/>
    <p:sldId id="741" r:id="rId9"/>
    <p:sldId id="713" r:id="rId10"/>
    <p:sldId id="742" r:id="rId11"/>
    <p:sldId id="723" r:id="rId12"/>
    <p:sldId id="735" r:id="rId13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4"/>
    <a:srgbClr val="3166CF"/>
    <a:srgbClr val="3E6FD2"/>
    <a:srgbClr val="2D5EC1"/>
    <a:srgbClr val="FF0000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89486" autoAdjust="0"/>
  </p:normalViewPr>
  <p:slideViewPr>
    <p:cSldViewPr>
      <p:cViewPr>
        <p:scale>
          <a:sx n="100" d="100"/>
          <a:sy n="100" d="100"/>
        </p:scale>
        <p:origin x="-18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16" y="-72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D8FFC-44C9-4205-8F69-DBEBF160B8AE}" type="doc">
      <dgm:prSet loTypeId="urn:microsoft.com/office/officeart/2005/8/layout/funnel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B0052A14-79E6-4418-8BD3-80EC609B902F}">
      <dgm:prSet phldrT="[Texte]" phldr="1"/>
      <dgm:spPr/>
      <dgm:t>
        <a:bodyPr/>
        <a:lstStyle/>
        <a:p>
          <a:endParaRPr lang="fr-BE" dirty="0"/>
        </a:p>
      </dgm:t>
    </dgm:pt>
    <dgm:pt modelId="{D12D93D3-B57C-4999-A775-94CE169C9961}" type="parTrans" cxnId="{A2A9C6CF-4FC5-499E-816D-60610807D310}">
      <dgm:prSet/>
      <dgm:spPr/>
      <dgm:t>
        <a:bodyPr/>
        <a:lstStyle/>
        <a:p>
          <a:endParaRPr lang="fr-BE"/>
        </a:p>
      </dgm:t>
    </dgm:pt>
    <dgm:pt modelId="{12AEA543-CFB8-4C45-9FC7-03B3DB40B8AF}" type="sibTrans" cxnId="{A2A9C6CF-4FC5-499E-816D-60610807D310}">
      <dgm:prSet/>
      <dgm:spPr/>
      <dgm:t>
        <a:bodyPr/>
        <a:lstStyle/>
        <a:p>
          <a:endParaRPr lang="fr-BE"/>
        </a:p>
      </dgm:t>
    </dgm:pt>
    <dgm:pt modelId="{28A8E2A8-6032-4670-BB25-748339A4C016}" type="pres">
      <dgm:prSet presAssocID="{E40D8FFC-44C9-4205-8F69-DBEBF160B8A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78CC03-C52F-4B19-BEA9-AA8BF0F67252}" type="pres">
      <dgm:prSet presAssocID="{E40D8FFC-44C9-4205-8F69-DBEBF160B8AE}" presName="ellipse" presStyleLbl="trBgShp" presStyleIdx="0" presStyleCnt="1" custScaleX="100000" custScaleY="111084" custLinFactNeighborX="440" custLinFactNeighborY="2118"/>
      <dgm:spPr/>
    </dgm:pt>
    <dgm:pt modelId="{65538160-A2E4-41F0-A3BC-E220DA9D0EFB}" type="pres">
      <dgm:prSet presAssocID="{E40D8FFC-44C9-4205-8F69-DBEBF160B8AE}" presName="arrow1" presStyleLbl="fgShp" presStyleIdx="0" presStyleCnt="1" custLinFactNeighborX="31838" custLinFactNeighborY="65206"/>
      <dgm:spPr/>
    </dgm:pt>
    <dgm:pt modelId="{E6982096-1DC7-43E5-AC50-D0BD7742D0AD}" type="pres">
      <dgm:prSet presAssocID="{E40D8FFC-44C9-4205-8F69-DBEBF160B8A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A0CDD-7613-4991-A629-32F2B107E41C}" type="pres">
      <dgm:prSet presAssocID="{E40D8FFC-44C9-4205-8F69-DBEBF160B8AE}" presName="funnel" presStyleLbl="trAlignAcc1" presStyleIdx="0" presStyleCnt="1" custLinFactNeighborX="6280" custLinFactNeighborY="-2514"/>
      <dgm:spPr>
        <a:solidFill>
          <a:schemeClr val="bg1">
            <a:lumMod val="75000"/>
            <a:alpha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8031835A-6C47-4907-A625-2C535C559DB3}" type="presOf" srcId="{B0052A14-79E6-4418-8BD3-80EC609B902F}" destId="{E6982096-1DC7-43E5-AC50-D0BD7742D0AD}" srcOrd="0" destOrd="0" presId="urn:microsoft.com/office/officeart/2005/8/layout/funnel1"/>
    <dgm:cxn modelId="{A2A9C6CF-4FC5-499E-816D-60610807D310}" srcId="{E40D8FFC-44C9-4205-8F69-DBEBF160B8AE}" destId="{B0052A14-79E6-4418-8BD3-80EC609B902F}" srcOrd="0" destOrd="0" parTransId="{D12D93D3-B57C-4999-A775-94CE169C9961}" sibTransId="{12AEA543-CFB8-4C45-9FC7-03B3DB40B8AF}"/>
    <dgm:cxn modelId="{F34D1C7D-15D0-4902-8137-2933B7C89452}" type="presOf" srcId="{E40D8FFC-44C9-4205-8F69-DBEBF160B8AE}" destId="{28A8E2A8-6032-4670-BB25-748339A4C016}" srcOrd="0" destOrd="0" presId="urn:microsoft.com/office/officeart/2005/8/layout/funnel1"/>
    <dgm:cxn modelId="{4266F9E9-4C2F-4B3B-8999-2D7B3E7BDFD2}" type="presParOf" srcId="{28A8E2A8-6032-4670-BB25-748339A4C016}" destId="{6078CC03-C52F-4B19-BEA9-AA8BF0F67252}" srcOrd="0" destOrd="0" presId="urn:microsoft.com/office/officeart/2005/8/layout/funnel1"/>
    <dgm:cxn modelId="{9DBA788F-4620-45D5-89AC-75EC16BC6C78}" type="presParOf" srcId="{28A8E2A8-6032-4670-BB25-748339A4C016}" destId="{65538160-A2E4-41F0-A3BC-E220DA9D0EFB}" srcOrd="1" destOrd="0" presId="urn:microsoft.com/office/officeart/2005/8/layout/funnel1"/>
    <dgm:cxn modelId="{7A6748DC-0FC4-4817-B922-1A214AC6AFF5}" type="presParOf" srcId="{28A8E2A8-6032-4670-BB25-748339A4C016}" destId="{E6982096-1DC7-43E5-AC50-D0BD7742D0AD}" srcOrd="2" destOrd="0" presId="urn:microsoft.com/office/officeart/2005/8/layout/funnel1"/>
    <dgm:cxn modelId="{FCCDBBF0-E7F6-4B50-B424-DE7A0AD99025}" type="presParOf" srcId="{28A8E2A8-6032-4670-BB25-748339A4C016}" destId="{93CA0CDD-7613-4991-A629-32F2B107E41C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57726A-FD13-4E05-81A2-A3D51D5573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4EE2A5-F7A5-4CD8-85AA-D029F342793B}">
      <dgm:prSet phldrT="[Text]" custT="1"/>
      <dgm:spPr/>
      <dgm:t>
        <a:bodyPr/>
        <a:lstStyle/>
        <a:p>
          <a:pPr algn="ctr"/>
          <a:r>
            <a:rPr lang="en-GB" sz="1200" b="1" i="1" dirty="0" smtClean="0">
              <a:solidFill>
                <a:schemeClr val="tx1"/>
              </a:solidFill>
              <a:latin typeface="+mj-lt"/>
            </a:rPr>
            <a:t>The DG in brief</a:t>
          </a:r>
          <a:br>
            <a:rPr lang="en-GB" sz="1200" b="1" i="1" dirty="0" smtClean="0">
              <a:solidFill>
                <a:schemeClr val="tx1"/>
              </a:solidFill>
              <a:latin typeface="+mj-lt"/>
            </a:rPr>
          </a:br>
          <a:r>
            <a:rPr lang="en-GB" sz="1200" b="1" dirty="0" smtClean="0">
              <a:solidFill>
                <a:schemeClr val="tx1"/>
              </a:solidFill>
              <a:latin typeface="+mj-lt"/>
            </a:rPr>
            <a:t>Executive Summary</a:t>
          </a:r>
          <a:endParaRPr lang="en-GB" sz="1200" b="1" dirty="0">
            <a:solidFill>
              <a:schemeClr val="tx1"/>
            </a:solidFill>
            <a:latin typeface="+mj-lt"/>
          </a:endParaRPr>
        </a:p>
      </dgm:t>
    </dgm:pt>
    <dgm:pt modelId="{5BDAA0EA-4BD2-45F4-BE69-A43DF700F4ED}" type="parTrans" cxnId="{10B0C12C-CC11-4F7A-8E66-53B4D84D3D2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4A0835E-C006-4CE1-A688-DC934E3777BF}" type="sibTrans" cxnId="{10B0C12C-CC11-4F7A-8E66-53B4D84D3D2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B092C54-C831-4418-B86D-EE65F2069799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n-GB" sz="1100" b="0" u="none" dirty="0" smtClean="0">
              <a:solidFill>
                <a:schemeClr val="tx1"/>
              </a:solidFill>
              <a:latin typeface="+mj-lt"/>
            </a:rPr>
            <a:t>Section 1</a:t>
          </a:r>
          <a:r>
            <a:rPr lang="en-GB" sz="1100" b="0" dirty="0" smtClean="0">
              <a:solidFill>
                <a:schemeClr val="tx1"/>
              </a:solidFill>
              <a:latin typeface="+mj-lt"/>
            </a:rPr>
            <a:t>          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200" b="1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Key results and progress towards the achievements of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200" b="1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general and specific objectives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100" b="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(including key performance indicators)</a:t>
          </a:r>
          <a:endParaRPr lang="en-GB" sz="1100" b="0" i="1" dirty="0">
            <a:solidFill>
              <a:schemeClr val="tx1"/>
            </a:solidFill>
            <a:latin typeface="+mj-lt"/>
          </a:endParaRPr>
        </a:p>
      </dgm:t>
    </dgm:pt>
    <dgm:pt modelId="{B54C039E-A983-4009-88FC-3F128E4A63CC}" type="parTrans" cxnId="{B62B4BF8-2985-4A98-9EEB-62D3204CC63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62831BA-D9A9-496E-A60B-1C24A560A4A9}" type="sibTrans" cxnId="{B62B4BF8-2985-4A98-9EEB-62D3204CC63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151D330-7DE8-4B82-AC19-6A0B85497A09}">
      <dgm:prSet phldrT="[Text]" custT="1"/>
      <dgm:spPr/>
      <dgm:t>
        <a:bodyPr/>
        <a:lstStyle/>
        <a:p>
          <a:pPr algn="ctr"/>
          <a:r>
            <a:rPr lang="en-GB" sz="1100" dirty="0" smtClean="0">
              <a:solidFill>
                <a:schemeClr val="tx1"/>
              </a:solidFill>
              <a:latin typeface="+mj-lt"/>
            </a:rPr>
            <a:t>Section 2.1</a:t>
          </a:r>
        </a:p>
        <a:p>
          <a:pPr algn="ctr"/>
          <a:r>
            <a:rPr lang="en-GB" sz="1200" b="1" dirty="0" smtClean="0">
              <a:solidFill>
                <a:schemeClr val="tx1"/>
              </a:solidFill>
              <a:latin typeface="+mj-lt"/>
            </a:rPr>
            <a:t>Financial management and internal control                </a:t>
          </a:r>
        </a:p>
        <a:p>
          <a:pPr algn="l">
            <a:tabLst>
              <a:tab pos="266700" algn="l"/>
            </a:tabLst>
          </a:pPr>
          <a:r>
            <a:rPr lang="en-GB" sz="11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2.1.1.	Control results</a:t>
          </a:r>
          <a:endParaRPr lang="en-GB" sz="11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algn="l">
            <a:tabLst>
              <a:tab pos="266700" algn="l"/>
            </a:tabLst>
          </a:pPr>
          <a:r>
            <a:rPr lang="en-GB" sz="11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2.1.2.	Audit observations and recommendations</a:t>
          </a:r>
          <a:endParaRPr lang="en-GB" sz="11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algn="l">
            <a:tabLst>
              <a:tab pos="266700" algn="l"/>
            </a:tabLst>
          </a:pPr>
          <a:r>
            <a:rPr lang="en-GB" sz="11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2.1.3.	Effectiveness of the internal control systems</a:t>
          </a:r>
          <a:endParaRPr lang="en-GB" sz="11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algn="l">
            <a:tabLst>
              <a:tab pos="266700" algn="l"/>
            </a:tabLst>
          </a:pPr>
          <a:r>
            <a:rPr lang="en-GB" sz="11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2.1.4.	Conclusions as regards assurance</a:t>
          </a:r>
        </a:p>
        <a:p>
          <a:pPr algn="l">
            <a:tabLst>
              <a:tab pos="266700" algn="l"/>
            </a:tabLst>
          </a:pPr>
          <a:r>
            <a:rPr lang="en-GB" sz="1100" i="0" dirty="0" smtClean="0">
              <a:solidFill>
                <a:schemeClr val="tx1"/>
              </a:solidFill>
              <a:effectLst/>
              <a:latin typeface="+mj-lt"/>
            </a:rPr>
            <a:t>2.1.5.	Declaration of assurance [and, if necessary, reservations]</a:t>
          </a:r>
          <a:endParaRPr lang="en-GB" sz="1100" i="0" dirty="0">
            <a:solidFill>
              <a:schemeClr val="tx1"/>
            </a:solidFill>
            <a:latin typeface="+mj-lt"/>
          </a:endParaRPr>
        </a:p>
      </dgm:t>
    </dgm:pt>
    <dgm:pt modelId="{084C0B95-FCF0-4B4C-AAB2-CEBB638E8DC4}" type="parTrans" cxnId="{7D66B27F-A99D-4625-844A-E706B6A1C801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E96A447-FBBF-478A-9F2E-2637E4F4E990}" type="sibTrans" cxnId="{7D66B27F-A99D-4625-844A-E706B6A1C801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E3230E5-29B5-4D97-AE50-1F4863FACA7B}">
      <dgm:prSet phldrT="[Text]" custT="1"/>
      <dgm:spPr/>
      <dgm:t>
        <a:bodyPr/>
        <a:lstStyle/>
        <a:p>
          <a:pPr algn="ctr"/>
          <a:r>
            <a:rPr lang="en-GB" sz="1200" b="0" dirty="0" smtClean="0">
              <a:solidFill>
                <a:schemeClr val="tx1"/>
              </a:solidFill>
              <a:latin typeface="+mj-lt"/>
            </a:rPr>
            <a:t>Section 2.2</a:t>
          </a:r>
        </a:p>
        <a:p>
          <a:pPr algn="ctr"/>
          <a:r>
            <a:rPr lang="en-GB" sz="1200" b="1" dirty="0" smtClean="0">
              <a:solidFill>
                <a:schemeClr val="tx1"/>
              </a:solidFill>
              <a:latin typeface="+mj-lt"/>
            </a:rPr>
            <a:t>Other organisational management dimensions</a:t>
          </a:r>
          <a:endParaRPr lang="en-GB" sz="1200" b="1" dirty="0">
            <a:solidFill>
              <a:schemeClr val="tx1"/>
            </a:solidFill>
            <a:latin typeface="+mj-lt"/>
          </a:endParaRPr>
        </a:p>
      </dgm:t>
    </dgm:pt>
    <dgm:pt modelId="{06E3DF7F-6D5E-47DF-B87A-442CB59B0216}" type="parTrans" cxnId="{51FED484-2128-4341-82D0-56813265C2C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8302CAC-87C8-4EE9-BB1A-38B177395F98}" type="sibTrans" cxnId="{51FED484-2128-4341-82D0-56813265C2C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FB35D5E-2080-43B5-84A7-149C37839564}">
      <dgm:prSet phldrT="[Text]" custT="1"/>
      <dgm:spPr/>
      <dgm:t>
        <a:bodyPr/>
        <a:lstStyle/>
        <a:p>
          <a:pPr algn="ctr"/>
          <a:r>
            <a:rPr lang="en-GB" sz="1200" dirty="0" smtClean="0">
              <a:solidFill>
                <a:schemeClr val="tx1"/>
              </a:solidFill>
              <a:latin typeface="+mj-lt"/>
            </a:rPr>
            <a:t>Annexes </a:t>
          </a:r>
          <a:endParaRPr lang="en-GB" sz="1200" dirty="0">
            <a:solidFill>
              <a:schemeClr val="tx1"/>
            </a:solidFill>
            <a:latin typeface="+mj-lt"/>
          </a:endParaRPr>
        </a:p>
      </dgm:t>
    </dgm:pt>
    <dgm:pt modelId="{DE1A1276-4F60-4E6D-BB4F-2802DCCA9E16}" type="parTrans" cxnId="{3BA7D285-FCD8-4656-99E3-476279E446B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BB24E3C-C10A-441B-97C0-7E32FD725652}" type="sibTrans" cxnId="{3BA7D285-FCD8-4656-99E3-476279E446B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875DFAF-E04E-4ADD-B151-9654AC36AA00}" type="pres">
      <dgm:prSet presAssocID="{3D57726A-FD13-4E05-81A2-A3D51D5573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A98455-5453-40CA-A965-CACA778B8937}" type="pres">
      <dgm:prSet presAssocID="{D44EE2A5-F7A5-4CD8-85AA-D029F342793B}" presName="parentText" presStyleLbl="node1" presStyleIdx="0" presStyleCnt="5" custScaleY="32156" custLinFactNeighborY="6531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7E6360-AD78-42EE-8375-A6E3472C6883}" type="pres">
      <dgm:prSet presAssocID="{34A0835E-C006-4CE1-A688-DC934E3777BF}" presName="spacer" presStyleCnt="0"/>
      <dgm:spPr/>
    </dgm:pt>
    <dgm:pt modelId="{34CBAF70-C966-4C63-88D6-3289BB0026EF}" type="pres">
      <dgm:prSet presAssocID="{7B092C54-C831-4418-B86D-EE65F2069799}" presName="parentText" presStyleLbl="node1" presStyleIdx="1" presStyleCnt="5" custScaleY="54959" custLinFactNeighborY="7932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50D92B-90A9-417B-AE02-5BB1F8BF109E}" type="pres">
      <dgm:prSet presAssocID="{662831BA-D9A9-496E-A60B-1C24A560A4A9}" presName="spacer" presStyleCnt="0"/>
      <dgm:spPr/>
    </dgm:pt>
    <dgm:pt modelId="{4ADBEB10-FE4B-4494-AED2-34E659DFC212}" type="pres">
      <dgm:prSet presAssocID="{D151D330-7DE8-4B82-AC19-6A0B85497A09}" presName="parentText" presStyleLbl="node1" presStyleIdx="2" presStyleCnt="5" custScaleY="100000" custLinFactNeighborY="5006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10C486-A029-452E-9EE9-FFEB9F788D23}" type="pres">
      <dgm:prSet presAssocID="{BE96A447-FBBF-478A-9F2E-2637E4F4E990}" presName="spacer" presStyleCnt="0"/>
      <dgm:spPr/>
    </dgm:pt>
    <dgm:pt modelId="{0CADDBF0-46C5-46F8-AB2E-B9B36B5A41DC}" type="pres">
      <dgm:prSet presAssocID="{7E3230E5-29B5-4D97-AE50-1F4863FACA7B}" presName="parentText" presStyleLbl="node1" presStyleIdx="3" presStyleCnt="5" custScaleY="29704" custLinFactNeighborX="-1100" custLinFactNeighborY="419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C7BD3-3911-4B16-AD7B-3845955E1C5D}" type="pres">
      <dgm:prSet presAssocID="{58302CAC-87C8-4EE9-BB1A-38B177395F98}" presName="spacer" presStyleCnt="0"/>
      <dgm:spPr/>
    </dgm:pt>
    <dgm:pt modelId="{96B99FD5-5D5A-43CF-BA35-9F9CD54B1D63}" type="pres">
      <dgm:prSet presAssocID="{6FB35D5E-2080-43B5-84A7-149C37839564}" presName="parentText" presStyleLbl="node1" presStyleIdx="4" presStyleCnt="5" custScaleY="22547" custLinFactNeighborY="-1825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CE9BF-8721-47C0-A164-739CDE2CE1A4}" type="presOf" srcId="{7E3230E5-29B5-4D97-AE50-1F4863FACA7B}" destId="{0CADDBF0-46C5-46F8-AB2E-B9B36B5A41DC}" srcOrd="0" destOrd="0" presId="urn:microsoft.com/office/officeart/2005/8/layout/vList2"/>
    <dgm:cxn modelId="{0C0F43B1-365C-4665-83F7-25671037EFAF}" type="presOf" srcId="{6FB35D5E-2080-43B5-84A7-149C37839564}" destId="{96B99FD5-5D5A-43CF-BA35-9F9CD54B1D63}" srcOrd="0" destOrd="0" presId="urn:microsoft.com/office/officeart/2005/8/layout/vList2"/>
    <dgm:cxn modelId="{82952004-19A2-4EB2-AA47-65D2F1AB329F}" type="presOf" srcId="{D44EE2A5-F7A5-4CD8-85AA-D029F342793B}" destId="{2CA98455-5453-40CA-A965-CACA778B8937}" srcOrd="0" destOrd="0" presId="urn:microsoft.com/office/officeart/2005/8/layout/vList2"/>
    <dgm:cxn modelId="{B62B4BF8-2985-4A98-9EEB-62D3204CC630}" srcId="{3D57726A-FD13-4E05-81A2-A3D51D5573A2}" destId="{7B092C54-C831-4418-B86D-EE65F2069799}" srcOrd="1" destOrd="0" parTransId="{B54C039E-A983-4009-88FC-3F128E4A63CC}" sibTransId="{662831BA-D9A9-496E-A60B-1C24A560A4A9}"/>
    <dgm:cxn modelId="{10B0C12C-CC11-4F7A-8E66-53B4D84D3D2E}" srcId="{3D57726A-FD13-4E05-81A2-A3D51D5573A2}" destId="{D44EE2A5-F7A5-4CD8-85AA-D029F342793B}" srcOrd="0" destOrd="0" parTransId="{5BDAA0EA-4BD2-45F4-BE69-A43DF700F4ED}" sibTransId="{34A0835E-C006-4CE1-A688-DC934E3777BF}"/>
    <dgm:cxn modelId="{3F944EDC-280C-4237-89C8-BD75BB611254}" type="presOf" srcId="{D151D330-7DE8-4B82-AC19-6A0B85497A09}" destId="{4ADBEB10-FE4B-4494-AED2-34E659DFC212}" srcOrd="0" destOrd="0" presId="urn:microsoft.com/office/officeart/2005/8/layout/vList2"/>
    <dgm:cxn modelId="{4BE12AA0-B357-4D8B-956B-FB58417CFC2E}" type="presOf" srcId="{7B092C54-C831-4418-B86D-EE65F2069799}" destId="{34CBAF70-C966-4C63-88D6-3289BB0026EF}" srcOrd="0" destOrd="0" presId="urn:microsoft.com/office/officeart/2005/8/layout/vList2"/>
    <dgm:cxn modelId="{51FED484-2128-4341-82D0-56813265C2C0}" srcId="{3D57726A-FD13-4E05-81A2-A3D51D5573A2}" destId="{7E3230E5-29B5-4D97-AE50-1F4863FACA7B}" srcOrd="3" destOrd="0" parTransId="{06E3DF7F-6D5E-47DF-B87A-442CB59B0216}" sibTransId="{58302CAC-87C8-4EE9-BB1A-38B177395F98}"/>
    <dgm:cxn modelId="{3BA7D285-FCD8-4656-99E3-476279E446B4}" srcId="{3D57726A-FD13-4E05-81A2-A3D51D5573A2}" destId="{6FB35D5E-2080-43B5-84A7-149C37839564}" srcOrd="4" destOrd="0" parTransId="{DE1A1276-4F60-4E6D-BB4F-2802DCCA9E16}" sibTransId="{BBB24E3C-C10A-441B-97C0-7E32FD725652}"/>
    <dgm:cxn modelId="{8AAEBBDB-DD6F-48C4-8752-56FC05FB985C}" type="presOf" srcId="{3D57726A-FD13-4E05-81A2-A3D51D5573A2}" destId="{5875DFAF-E04E-4ADD-B151-9654AC36AA00}" srcOrd="0" destOrd="0" presId="urn:microsoft.com/office/officeart/2005/8/layout/vList2"/>
    <dgm:cxn modelId="{7D66B27F-A99D-4625-844A-E706B6A1C801}" srcId="{3D57726A-FD13-4E05-81A2-A3D51D5573A2}" destId="{D151D330-7DE8-4B82-AC19-6A0B85497A09}" srcOrd="2" destOrd="0" parTransId="{084C0B95-FCF0-4B4C-AAB2-CEBB638E8DC4}" sibTransId="{BE96A447-FBBF-478A-9F2E-2637E4F4E990}"/>
    <dgm:cxn modelId="{A2719596-7B14-4641-AB8C-39CA16ADFD68}" type="presParOf" srcId="{5875DFAF-E04E-4ADD-B151-9654AC36AA00}" destId="{2CA98455-5453-40CA-A965-CACA778B8937}" srcOrd="0" destOrd="0" presId="urn:microsoft.com/office/officeart/2005/8/layout/vList2"/>
    <dgm:cxn modelId="{CDC5E0AA-B9E3-4FFB-9A2F-5F7D782B23D2}" type="presParOf" srcId="{5875DFAF-E04E-4ADD-B151-9654AC36AA00}" destId="{6D7E6360-AD78-42EE-8375-A6E3472C6883}" srcOrd="1" destOrd="0" presId="urn:microsoft.com/office/officeart/2005/8/layout/vList2"/>
    <dgm:cxn modelId="{2CAC10AA-EF77-4033-B062-93BE8834E1E0}" type="presParOf" srcId="{5875DFAF-E04E-4ADD-B151-9654AC36AA00}" destId="{34CBAF70-C966-4C63-88D6-3289BB0026EF}" srcOrd="2" destOrd="0" presId="urn:microsoft.com/office/officeart/2005/8/layout/vList2"/>
    <dgm:cxn modelId="{4FCAD02D-CA1A-439C-A789-3BF1B82642E9}" type="presParOf" srcId="{5875DFAF-E04E-4ADD-B151-9654AC36AA00}" destId="{6950D92B-90A9-417B-AE02-5BB1F8BF109E}" srcOrd="3" destOrd="0" presId="urn:microsoft.com/office/officeart/2005/8/layout/vList2"/>
    <dgm:cxn modelId="{9F44035D-1FFA-4133-BE9F-0364016BCD80}" type="presParOf" srcId="{5875DFAF-E04E-4ADD-B151-9654AC36AA00}" destId="{4ADBEB10-FE4B-4494-AED2-34E659DFC212}" srcOrd="4" destOrd="0" presId="urn:microsoft.com/office/officeart/2005/8/layout/vList2"/>
    <dgm:cxn modelId="{E425CB81-1D45-4846-8972-89636216597C}" type="presParOf" srcId="{5875DFAF-E04E-4ADD-B151-9654AC36AA00}" destId="{8B10C486-A029-452E-9EE9-FFEB9F788D23}" srcOrd="5" destOrd="0" presId="urn:microsoft.com/office/officeart/2005/8/layout/vList2"/>
    <dgm:cxn modelId="{0BFC4F31-B674-4E90-BDD3-D11380F2D9CC}" type="presParOf" srcId="{5875DFAF-E04E-4ADD-B151-9654AC36AA00}" destId="{0CADDBF0-46C5-46F8-AB2E-B9B36B5A41DC}" srcOrd="6" destOrd="0" presId="urn:microsoft.com/office/officeart/2005/8/layout/vList2"/>
    <dgm:cxn modelId="{73834E95-DB3B-49A7-B7A1-BA7FEC0F24F0}" type="presParOf" srcId="{5875DFAF-E04E-4ADD-B151-9654AC36AA00}" destId="{E2FC7BD3-3911-4B16-AD7B-3845955E1C5D}" srcOrd="7" destOrd="0" presId="urn:microsoft.com/office/officeart/2005/8/layout/vList2"/>
    <dgm:cxn modelId="{43F43513-B8C6-4C29-9BEF-171E782669BA}" type="presParOf" srcId="{5875DFAF-E04E-4ADD-B151-9654AC36AA00}" destId="{96B99FD5-5D5A-43CF-BA35-9F9CD54B1D6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B8F8B-0004-4746-80E7-41CC7F6DE32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F2B7EB-8237-49E2-B7E4-F7921A9192F8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Resources </a:t>
          </a:r>
        </a:p>
        <a:p>
          <a:r>
            <a:rPr lang="en-GB" sz="1400" b="1" dirty="0" smtClean="0">
              <a:solidFill>
                <a:schemeClr val="tx1"/>
              </a:solidFill>
            </a:rPr>
            <a:t>INPUTS</a:t>
          </a:r>
          <a:endParaRPr lang="en-GB" sz="1400" b="1" dirty="0">
            <a:solidFill>
              <a:schemeClr val="tx1"/>
            </a:solidFill>
          </a:endParaRPr>
        </a:p>
      </dgm:t>
    </dgm:pt>
    <dgm:pt modelId="{170031E9-5F45-4E65-ADE4-113FAAECDCF9}" type="parTrans" cxnId="{6AA72A40-5F64-42C3-88B7-62795F058BD5}">
      <dgm:prSet/>
      <dgm:spPr/>
      <dgm:t>
        <a:bodyPr/>
        <a:lstStyle/>
        <a:p>
          <a:endParaRPr lang="en-GB"/>
        </a:p>
      </dgm:t>
    </dgm:pt>
    <dgm:pt modelId="{8B75B6CE-0920-4514-B11B-5D85A5AFEC58}" type="sibTrans" cxnId="{6AA72A40-5F64-42C3-88B7-62795F058BD5}">
      <dgm:prSet/>
      <dgm:spPr/>
      <dgm:t>
        <a:bodyPr/>
        <a:lstStyle/>
        <a:p>
          <a:endParaRPr lang="en-GB"/>
        </a:p>
      </dgm:t>
    </dgm:pt>
    <dgm:pt modelId="{51D68B6D-949A-4168-A9B7-24F1E2DA5653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What we do  </a:t>
          </a:r>
        </a:p>
        <a:p>
          <a:r>
            <a:rPr lang="en-GB" sz="1400" b="1" dirty="0" smtClean="0">
              <a:solidFill>
                <a:schemeClr val="tx1"/>
              </a:solidFill>
            </a:rPr>
            <a:t>ACTIONS</a:t>
          </a:r>
          <a:endParaRPr lang="en-GB" sz="1400" b="1" dirty="0">
            <a:solidFill>
              <a:schemeClr val="tx1"/>
            </a:solidFill>
          </a:endParaRPr>
        </a:p>
      </dgm:t>
    </dgm:pt>
    <dgm:pt modelId="{9E8E5AAB-AADB-421F-9098-4B1F56EED188}" type="parTrans" cxnId="{B922A0E0-C51D-4255-AEBD-4D5CA8C88D6D}">
      <dgm:prSet/>
      <dgm:spPr/>
      <dgm:t>
        <a:bodyPr/>
        <a:lstStyle/>
        <a:p>
          <a:endParaRPr lang="en-GB"/>
        </a:p>
      </dgm:t>
    </dgm:pt>
    <dgm:pt modelId="{E999DC64-4B94-47C7-8997-856B5FF0FE06}" type="sibTrans" cxnId="{B922A0E0-C51D-4255-AEBD-4D5CA8C88D6D}">
      <dgm:prSet/>
      <dgm:spPr/>
      <dgm:t>
        <a:bodyPr/>
        <a:lstStyle/>
        <a:p>
          <a:endParaRPr lang="en-GB"/>
        </a:p>
      </dgm:t>
    </dgm:pt>
    <dgm:pt modelId="{082F6FAC-F5A1-4141-832B-5100DA49257A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What we deliver </a:t>
          </a:r>
        </a:p>
        <a:p>
          <a:r>
            <a:rPr lang="en-GB" sz="1400" b="1" dirty="0" smtClean="0">
              <a:solidFill>
                <a:schemeClr val="tx1"/>
              </a:solidFill>
            </a:rPr>
            <a:t>OUTPUTS</a:t>
          </a:r>
          <a:endParaRPr lang="en-GB" sz="1400" b="1" dirty="0">
            <a:solidFill>
              <a:schemeClr val="tx1"/>
            </a:solidFill>
          </a:endParaRPr>
        </a:p>
      </dgm:t>
    </dgm:pt>
    <dgm:pt modelId="{A35656C3-EAB1-49C1-9AD8-D914E080525C}" type="parTrans" cxnId="{79B64F68-F82F-46EB-877D-2C2951FC48F3}">
      <dgm:prSet/>
      <dgm:spPr/>
      <dgm:t>
        <a:bodyPr/>
        <a:lstStyle/>
        <a:p>
          <a:endParaRPr lang="en-GB"/>
        </a:p>
      </dgm:t>
    </dgm:pt>
    <dgm:pt modelId="{9053DCFB-1011-4CBD-90C0-21BBE091F6AE}" type="sibTrans" cxnId="{79B64F68-F82F-46EB-877D-2C2951FC48F3}">
      <dgm:prSet/>
      <dgm:spPr/>
      <dgm:t>
        <a:bodyPr/>
        <a:lstStyle/>
        <a:p>
          <a:endParaRPr lang="en-GB"/>
        </a:p>
      </dgm:t>
    </dgm:pt>
    <dgm:pt modelId="{565EF763-EF52-4B2B-AFFF-817AC5D60ECB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Direct effects </a:t>
          </a:r>
        </a:p>
        <a:p>
          <a:r>
            <a:rPr lang="en-GB" sz="1400" b="1" dirty="0" smtClean="0">
              <a:solidFill>
                <a:schemeClr val="tx1"/>
              </a:solidFill>
            </a:rPr>
            <a:t>RESULTS</a:t>
          </a:r>
          <a:endParaRPr lang="en-GB" sz="1400" b="1" dirty="0">
            <a:solidFill>
              <a:schemeClr val="tx1"/>
            </a:solidFill>
          </a:endParaRPr>
        </a:p>
      </dgm:t>
    </dgm:pt>
    <dgm:pt modelId="{747D8735-8479-4451-BC0A-6BE57139B269}" type="parTrans" cxnId="{5088D637-C0BB-4863-862D-8965A955B97B}">
      <dgm:prSet/>
      <dgm:spPr/>
      <dgm:t>
        <a:bodyPr/>
        <a:lstStyle/>
        <a:p>
          <a:endParaRPr lang="en-GB"/>
        </a:p>
      </dgm:t>
    </dgm:pt>
    <dgm:pt modelId="{534766C2-DD3A-4547-89E2-8FF9BF84A4DC}" type="sibTrans" cxnId="{5088D637-C0BB-4863-862D-8965A955B97B}">
      <dgm:prSet/>
      <dgm:spPr/>
      <dgm:t>
        <a:bodyPr/>
        <a:lstStyle/>
        <a:p>
          <a:endParaRPr lang="en-GB"/>
        </a:p>
      </dgm:t>
    </dgm:pt>
    <dgm:pt modelId="{85D3767B-B400-4B03-99BF-F03F680B8D2C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Long-term effects  on society</a:t>
          </a:r>
        </a:p>
        <a:p>
          <a:r>
            <a:rPr lang="en-GB" sz="1400" b="1" dirty="0" smtClean="0">
              <a:solidFill>
                <a:schemeClr val="tx1"/>
              </a:solidFill>
            </a:rPr>
            <a:t>IMPACT</a:t>
          </a:r>
          <a:endParaRPr lang="en-GB" sz="1400" b="1" dirty="0">
            <a:solidFill>
              <a:schemeClr val="tx1"/>
            </a:solidFill>
          </a:endParaRPr>
        </a:p>
      </dgm:t>
    </dgm:pt>
    <dgm:pt modelId="{1EDCAFF1-355A-479D-A6A5-A0469199EF58}" type="parTrans" cxnId="{1CE64EC7-36A1-43AB-8A31-4853FDC81CEC}">
      <dgm:prSet/>
      <dgm:spPr/>
      <dgm:t>
        <a:bodyPr/>
        <a:lstStyle/>
        <a:p>
          <a:endParaRPr lang="en-GB"/>
        </a:p>
      </dgm:t>
    </dgm:pt>
    <dgm:pt modelId="{2C94120A-2EDC-4E23-9A83-C8B342AF0133}" type="sibTrans" cxnId="{1CE64EC7-36A1-43AB-8A31-4853FDC81CEC}">
      <dgm:prSet/>
      <dgm:spPr/>
      <dgm:t>
        <a:bodyPr/>
        <a:lstStyle/>
        <a:p>
          <a:endParaRPr lang="en-GB"/>
        </a:p>
      </dgm:t>
    </dgm:pt>
    <dgm:pt modelId="{5309D07F-18B2-4230-AFFA-106D8916E321}" type="pres">
      <dgm:prSet presAssocID="{DA5B8F8B-0004-4746-80E7-41CC7F6DE3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290157-64E3-4479-8864-89A8A5852D61}" type="pres">
      <dgm:prSet presAssocID="{85D3767B-B400-4B03-99BF-F03F680B8D2C}" presName="boxAndChildren" presStyleCnt="0"/>
      <dgm:spPr/>
    </dgm:pt>
    <dgm:pt modelId="{DC4299B0-5070-4C7D-8654-62D3B2DFE075}" type="pres">
      <dgm:prSet presAssocID="{85D3767B-B400-4B03-99BF-F03F680B8D2C}" presName="parentTextBox" presStyleLbl="node1" presStyleIdx="0" presStyleCnt="5"/>
      <dgm:spPr/>
      <dgm:t>
        <a:bodyPr/>
        <a:lstStyle/>
        <a:p>
          <a:endParaRPr lang="en-GB"/>
        </a:p>
      </dgm:t>
    </dgm:pt>
    <dgm:pt modelId="{2D69E049-51F6-47AC-B73D-E04911CA8010}" type="pres">
      <dgm:prSet presAssocID="{534766C2-DD3A-4547-89E2-8FF9BF84A4DC}" presName="sp" presStyleCnt="0"/>
      <dgm:spPr/>
    </dgm:pt>
    <dgm:pt modelId="{6F846047-2A61-422B-869C-37E32D175141}" type="pres">
      <dgm:prSet presAssocID="{565EF763-EF52-4B2B-AFFF-817AC5D60ECB}" presName="arrowAndChildren" presStyleCnt="0"/>
      <dgm:spPr/>
    </dgm:pt>
    <dgm:pt modelId="{C3D1A74F-63EE-4819-A2FB-DFB3C56A5877}" type="pres">
      <dgm:prSet presAssocID="{565EF763-EF52-4B2B-AFFF-817AC5D60ECB}" presName="parentTextArrow" presStyleLbl="node1" presStyleIdx="1" presStyleCnt="5"/>
      <dgm:spPr/>
      <dgm:t>
        <a:bodyPr/>
        <a:lstStyle/>
        <a:p>
          <a:endParaRPr lang="en-GB"/>
        </a:p>
      </dgm:t>
    </dgm:pt>
    <dgm:pt modelId="{0353761D-34F0-4559-8DF7-88AAA767D72D}" type="pres">
      <dgm:prSet presAssocID="{9053DCFB-1011-4CBD-90C0-21BBE091F6AE}" presName="sp" presStyleCnt="0"/>
      <dgm:spPr/>
    </dgm:pt>
    <dgm:pt modelId="{D33F0268-006E-4082-A22B-BBEBF42CA580}" type="pres">
      <dgm:prSet presAssocID="{082F6FAC-F5A1-4141-832B-5100DA49257A}" presName="arrowAndChildren" presStyleCnt="0"/>
      <dgm:spPr/>
    </dgm:pt>
    <dgm:pt modelId="{97FEBB05-16DD-4DFA-B97B-F5873717A279}" type="pres">
      <dgm:prSet presAssocID="{082F6FAC-F5A1-4141-832B-5100DA49257A}" presName="parentTextArrow" presStyleLbl="node1" presStyleIdx="2" presStyleCnt="5"/>
      <dgm:spPr/>
      <dgm:t>
        <a:bodyPr/>
        <a:lstStyle/>
        <a:p>
          <a:endParaRPr lang="en-GB"/>
        </a:p>
      </dgm:t>
    </dgm:pt>
    <dgm:pt modelId="{7E05F6C5-33A1-42DF-B13D-18D5225D8DCF}" type="pres">
      <dgm:prSet presAssocID="{E999DC64-4B94-47C7-8997-856B5FF0FE06}" presName="sp" presStyleCnt="0"/>
      <dgm:spPr/>
    </dgm:pt>
    <dgm:pt modelId="{991876BF-B05E-41FA-8B50-2A005C73FCCE}" type="pres">
      <dgm:prSet presAssocID="{51D68B6D-949A-4168-A9B7-24F1E2DA5653}" presName="arrowAndChildren" presStyleCnt="0"/>
      <dgm:spPr/>
    </dgm:pt>
    <dgm:pt modelId="{D063B5F7-71D6-4B7B-9905-501C3646A20A}" type="pres">
      <dgm:prSet presAssocID="{51D68B6D-949A-4168-A9B7-24F1E2DA5653}" presName="parentTextArrow" presStyleLbl="node1" presStyleIdx="3" presStyleCnt="5"/>
      <dgm:spPr/>
      <dgm:t>
        <a:bodyPr/>
        <a:lstStyle/>
        <a:p>
          <a:endParaRPr lang="en-GB"/>
        </a:p>
      </dgm:t>
    </dgm:pt>
    <dgm:pt modelId="{6270560C-8864-4E18-8570-138C98A69F5C}" type="pres">
      <dgm:prSet presAssocID="{8B75B6CE-0920-4514-B11B-5D85A5AFEC58}" presName="sp" presStyleCnt="0"/>
      <dgm:spPr/>
    </dgm:pt>
    <dgm:pt modelId="{877B060F-BF84-47BD-A74B-2DCE87E12C08}" type="pres">
      <dgm:prSet presAssocID="{5AF2B7EB-8237-49E2-B7E4-F7921A9192F8}" presName="arrowAndChildren" presStyleCnt="0"/>
      <dgm:spPr/>
    </dgm:pt>
    <dgm:pt modelId="{4AECADB9-5A1C-43AE-896A-B0C2B0D602CB}" type="pres">
      <dgm:prSet presAssocID="{5AF2B7EB-8237-49E2-B7E4-F7921A9192F8}" presName="parentTextArrow" presStyleLbl="node1" presStyleIdx="4" presStyleCnt="5" custLinFactNeighborX="1754" custLinFactNeighborY="-2188"/>
      <dgm:spPr/>
      <dgm:t>
        <a:bodyPr/>
        <a:lstStyle/>
        <a:p>
          <a:endParaRPr lang="en-GB"/>
        </a:p>
      </dgm:t>
    </dgm:pt>
  </dgm:ptLst>
  <dgm:cxnLst>
    <dgm:cxn modelId="{F89D1AC2-8560-4E57-A127-921C5F557433}" type="presOf" srcId="{565EF763-EF52-4B2B-AFFF-817AC5D60ECB}" destId="{C3D1A74F-63EE-4819-A2FB-DFB3C56A5877}" srcOrd="0" destOrd="0" presId="urn:microsoft.com/office/officeart/2005/8/layout/process4"/>
    <dgm:cxn modelId="{F7B98DC5-C6D3-41FB-86E9-B4CD846D17D0}" type="presOf" srcId="{85D3767B-B400-4B03-99BF-F03F680B8D2C}" destId="{DC4299B0-5070-4C7D-8654-62D3B2DFE075}" srcOrd="0" destOrd="0" presId="urn:microsoft.com/office/officeart/2005/8/layout/process4"/>
    <dgm:cxn modelId="{BA466C9A-BAB9-4F78-A7FC-7AAA008B1240}" type="presOf" srcId="{082F6FAC-F5A1-4141-832B-5100DA49257A}" destId="{97FEBB05-16DD-4DFA-B97B-F5873717A279}" srcOrd="0" destOrd="0" presId="urn:microsoft.com/office/officeart/2005/8/layout/process4"/>
    <dgm:cxn modelId="{5088D637-C0BB-4863-862D-8965A955B97B}" srcId="{DA5B8F8B-0004-4746-80E7-41CC7F6DE320}" destId="{565EF763-EF52-4B2B-AFFF-817AC5D60ECB}" srcOrd="3" destOrd="0" parTransId="{747D8735-8479-4451-BC0A-6BE57139B269}" sibTransId="{534766C2-DD3A-4547-89E2-8FF9BF84A4DC}"/>
    <dgm:cxn modelId="{BB571EBA-D62D-4D20-BAA7-9B285013FFFD}" type="presOf" srcId="{DA5B8F8B-0004-4746-80E7-41CC7F6DE320}" destId="{5309D07F-18B2-4230-AFFA-106D8916E321}" srcOrd="0" destOrd="0" presId="urn:microsoft.com/office/officeart/2005/8/layout/process4"/>
    <dgm:cxn modelId="{6AA72A40-5F64-42C3-88B7-62795F058BD5}" srcId="{DA5B8F8B-0004-4746-80E7-41CC7F6DE320}" destId="{5AF2B7EB-8237-49E2-B7E4-F7921A9192F8}" srcOrd="0" destOrd="0" parTransId="{170031E9-5F45-4E65-ADE4-113FAAECDCF9}" sibTransId="{8B75B6CE-0920-4514-B11B-5D85A5AFEC58}"/>
    <dgm:cxn modelId="{79B64F68-F82F-46EB-877D-2C2951FC48F3}" srcId="{DA5B8F8B-0004-4746-80E7-41CC7F6DE320}" destId="{082F6FAC-F5A1-4141-832B-5100DA49257A}" srcOrd="2" destOrd="0" parTransId="{A35656C3-EAB1-49C1-9AD8-D914E080525C}" sibTransId="{9053DCFB-1011-4CBD-90C0-21BBE091F6AE}"/>
    <dgm:cxn modelId="{B922A0E0-C51D-4255-AEBD-4D5CA8C88D6D}" srcId="{DA5B8F8B-0004-4746-80E7-41CC7F6DE320}" destId="{51D68B6D-949A-4168-A9B7-24F1E2DA5653}" srcOrd="1" destOrd="0" parTransId="{9E8E5AAB-AADB-421F-9098-4B1F56EED188}" sibTransId="{E999DC64-4B94-47C7-8997-856B5FF0FE06}"/>
    <dgm:cxn modelId="{DD3AB970-B2FB-4CAC-8A1B-DC1B88782CF7}" type="presOf" srcId="{51D68B6D-949A-4168-A9B7-24F1E2DA5653}" destId="{D063B5F7-71D6-4B7B-9905-501C3646A20A}" srcOrd="0" destOrd="0" presId="urn:microsoft.com/office/officeart/2005/8/layout/process4"/>
    <dgm:cxn modelId="{5AE8B000-7FA0-4F7C-BDD8-529DACE62E0B}" type="presOf" srcId="{5AF2B7EB-8237-49E2-B7E4-F7921A9192F8}" destId="{4AECADB9-5A1C-43AE-896A-B0C2B0D602CB}" srcOrd="0" destOrd="0" presId="urn:microsoft.com/office/officeart/2005/8/layout/process4"/>
    <dgm:cxn modelId="{1CE64EC7-36A1-43AB-8A31-4853FDC81CEC}" srcId="{DA5B8F8B-0004-4746-80E7-41CC7F6DE320}" destId="{85D3767B-B400-4B03-99BF-F03F680B8D2C}" srcOrd="4" destOrd="0" parTransId="{1EDCAFF1-355A-479D-A6A5-A0469199EF58}" sibTransId="{2C94120A-2EDC-4E23-9A83-C8B342AF0133}"/>
    <dgm:cxn modelId="{690EC9FF-D0E2-4925-A8C7-77F658A6DDE1}" type="presParOf" srcId="{5309D07F-18B2-4230-AFFA-106D8916E321}" destId="{3C290157-64E3-4479-8864-89A8A5852D61}" srcOrd="0" destOrd="0" presId="urn:microsoft.com/office/officeart/2005/8/layout/process4"/>
    <dgm:cxn modelId="{FB657193-796B-4F3E-9FC5-3FD729DC74D8}" type="presParOf" srcId="{3C290157-64E3-4479-8864-89A8A5852D61}" destId="{DC4299B0-5070-4C7D-8654-62D3B2DFE075}" srcOrd="0" destOrd="0" presId="urn:microsoft.com/office/officeart/2005/8/layout/process4"/>
    <dgm:cxn modelId="{89D8694D-406F-4973-B8E1-1B585D48BEBF}" type="presParOf" srcId="{5309D07F-18B2-4230-AFFA-106D8916E321}" destId="{2D69E049-51F6-47AC-B73D-E04911CA8010}" srcOrd="1" destOrd="0" presId="urn:microsoft.com/office/officeart/2005/8/layout/process4"/>
    <dgm:cxn modelId="{4ECCE86A-A2D0-4F5E-A9B0-364A579A8FFB}" type="presParOf" srcId="{5309D07F-18B2-4230-AFFA-106D8916E321}" destId="{6F846047-2A61-422B-869C-37E32D175141}" srcOrd="2" destOrd="0" presId="urn:microsoft.com/office/officeart/2005/8/layout/process4"/>
    <dgm:cxn modelId="{CED00DAE-5E0D-4A7F-B05E-D0372C4DC918}" type="presParOf" srcId="{6F846047-2A61-422B-869C-37E32D175141}" destId="{C3D1A74F-63EE-4819-A2FB-DFB3C56A5877}" srcOrd="0" destOrd="0" presId="urn:microsoft.com/office/officeart/2005/8/layout/process4"/>
    <dgm:cxn modelId="{A25B80EB-A415-4CEE-89B5-54E84637307C}" type="presParOf" srcId="{5309D07F-18B2-4230-AFFA-106D8916E321}" destId="{0353761D-34F0-4559-8DF7-88AAA767D72D}" srcOrd="3" destOrd="0" presId="urn:microsoft.com/office/officeart/2005/8/layout/process4"/>
    <dgm:cxn modelId="{3F60E085-0D74-4F80-9327-EE32804B8EBA}" type="presParOf" srcId="{5309D07F-18B2-4230-AFFA-106D8916E321}" destId="{D33F0268-006E-4082-A22B-BBEBF42CA580}" srcOrd="4" destOrd="0" presId="urn:microsoft.com/office/officeart/2005/8/layout/process4"/>
    <dgm:cxn modelId="{C20C89D3-3EA2-46E9-866A-22D9A1028811}" type="presParOf" srcId="{D33F0268-006E-4082-A22B-BBEBF42CA580}" destId="{97FEBB05-16DD-4DFA-B97B-F5873717A279}" srcOrd="0" destOrd="0" presId="urn:microsoft.com/office/officeart/2005/8/layout/process4"/>
    <dgm:cxn modelId="{64FC7C7F-D64B-43F5-B32D-447AAE7D9529}" type="presParOf" srcId="{5309D07F-18B2-4230-AFFA-106D8916E321}" destId="{7E05F6C5-33A1-42DF-B13D-18D5225D8DCF}" srcOrd="5" destOrd="0" presId="urn:microsoft.com/office/officeart/2005/8/layout/process4"/>
    <dgm:cxn modelId="{69617DCF-1E57-4046-BC96-D97734AE0C6B}" type="presParOf" srcId="{5309D07F-18B2-4230-AFFA-106D8916E321}" destId="{991876BF-B05E-41FA-8B50-2A005C73FCCE}" srcOrd="6" destOrd="0" presId="urn:microsoft.com/office/officeart/2005/8/layout/process4"/>
    <dgm:cxn modelId="{41160E66-6124-4F82-ADDA-254AFD3F0613}" type="presParOf" srcId="{991876BF-B05E-41FA-8B50-2A005C73FCCE}" destId="{D063B5F7-71D6-4B7B-9905-501C3646A20A}" srcOrd="0" destOrd="0" presId="urn:microsoft.com/office/officeart/2005/8/layout/process4"/>
    <dgm:cxn modelId="{E885ABAD-979B-4EB9-815A-39367A3B1CA7}" type="presParOf" srcId="{5309D07F-18B2-4230-AFFA-106D8916E321}" destId="{6270560C-8864-4E18-8570-138C98A69F5C}" srcOrd="7" destOrd="0" presId="urn:microsoft.com/office/officeart/2005/8/layout/process4"/>
    <dgm:cxn modelId="{9CA4D6B3-70DB-4812-AF86-D62F8CE3FBA8}" type="presParOf" srcId="{5309D07F-18B2-4230-AFFA-106D8916E321}" destId="{877B060F-BF84-47BD-A74B-2DCE87E12C08}" srcOrd="8" destOrd="0" presId="urn:microsoft.com/office/officeart/2005/8/layout/process4"/>
    <dgm:cxn modelId="{59C5916F-EEED-4AA1-8D1F-8E21C5638B77}" type="presParOf" srcId="{877B060F-BF84-47BD-A74B-2DCE87E12C08}" destId="{4AECADB9-5A1C-43AE-896A-B0C2B0D602C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743373-819C-4C28-9442-2E88008FBA5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14A82B-5AD5-4385-8CB7-54F84D5705A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dirty="0" smtClean="0">
              <a:solidFill>
                <a:schemeClr val="tx1"/>
              </a:solidFill>
            </a:rPr>
            <a:t>EXTERNAL FACTORS</a:t>
          </a:r>
          <a:endParaRPr lang="en-GB" sz="1600" dirty="0">
            <a:solidFill>
              <a:schemeClr val="tx1"/>
            </a:solidFill>
          </a:endParaRPr>
        </a:p>
      </dgm:t>
    </dgm:pt>
    <dgm:pt modelId="{9A01D8D0-3CEC-480B-A3E6-22E693FFC981}" type="parTrans" cxnId="{8420ED27-580B-4759-8292-D822FD7BB2E5}">
      <dgm:prSet/>
      <dgm:spPr/>
      <dgm:t>
        <a:bodyPr/>
        <a:lstStyle/>
        <a:p>
          <a:endParaRPr lang="en-GB"/>
        </a:p>
      </dgm:t>
    </dgm:pt>
    <dgm:pt modelId="{127B4A45-7D30-4E9E-9574-295CB559D631}" type="sibTrans" cxnId="{8420ED27-580B-4759-8292-D822FD7BB2E5}">
      <dgm:prSet/>
      <dgm:spPr/>
      <dgm:t>
        <a:bodyPr/>
        <a:lstStyle/>
        <a:p>
          <a:endParaRPr lang="en-GB"/>
        </a:p>
      </dgm:t>
    </dgm:pt>
    <dgm:pt modelId="{76BB9EE8-6D2F-4DBF-8ECA-06C923BDA27A}" type="pres">
      <dgm:prSet presAssocID="{84743373-819C-4C28-9442-2E88008FBA5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4C134-F7D2-4CD7-BE37-D597CA013AD1}" type="pres">
      <dgm:prSet presAssocID="{7414A82B-5AD5-4385-8CB7-54F84D5705A2}" presName="root1" presStyleCnt="0"/>
      <dgm:spPr/>
    </dgm:pt>
    <dgm:pt modelId="{770A73DC-7E37-4861-90C8-BC48F3CA913C}" type="pres">
      <dgm:prSet presAssocID="{7414A82B-5AD5-4385-8CB7-54F84D5705A2}" presName="LevelOneTextNode" presStyleLbl="node0" presStyleIdx="0" presStyleCnt="1" custScaleY="43095" custLinFactX="100000" custLinFactNeighborX="167043" custLinFactNeighborY="594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867AC7-A65C-4139-BC31-643F105A89A3}" type="pres">
      <dgm:prSet presAssocID="{7414A82B-5AD5-4385-8CB7-54F84D5705A2}" presName="level2hierChild" presStyleCnt="0"/>
      <dgm:spPr/>
    </dgm:pt>
  </dgm:ptLst>
  <dgm:cxnLst>
    <dgm:cxn modelId="{8420ED27-580B-4759-8292-D822FD7BB2E5}" srcId="{84743373-819C-4C28-9442-2E88008FBA53}" destId="{7414A82B-5AD5-4385-8CB7-54F84D5705A2}" srcOrd="0" destOrd="0" parTransId="{9A01D8D0-3CEC-480B-A3E6-22E693FFC981}" sibTransId="{127B4A45-7D30-4E9E-9574-295CB559D631}"/>
    <dgm:cxn modelId="{4B5A5106-3CEB-45D7-8623-BBCF96E9DEA6}" type="presOf" srcId="{84743373-819C-4C28-9442-2E88008FBA53}" destId="{76BB9EE8-6D2F-4DBF-8ECA-06C923BDA27A}" srcOrd="0" destOrd="0" presId="urn:microsoft.com/office/officeart/2008/layout/HorizontalMultiLevelHierarchy"/>
    <dgm:cxn modelId="{E14F5C42-0250-42DB-86E3-9B4924407A7A}" type="presOf" srcId="{7414A82B-5AD5-4385-8CB7-54F84D5705A2}" destId="{770A73DC-7E37-4861-90C8-BC48F3CA913C}" srcOrd="0" destOrd="0" presId="urn:microsoft.com/office/officeart/2008/layout/HorizontalMultiLevelHierarchy"/>
    <dgm:cxn modelId="{F5657BEE-2E06-4F6D-949D-11050430EA67}" type="presParOf" srcId="{76BB9EE8-6D2F-4DBF-8ECA-06C923BDA27A}" destId="{0604C134-F7D2-4CD7-BE37-D597CA013AD1}" srcOrd="0" destOrd="0" presId="urn:microsoft.com/office/officeart/2008/layout/HorizontalMultiLevelHierarchy"/>
    <dgm:cxn modelId="{3D5D9441-350C-43D4-BA60-DC930775A93C}" type="presParOf" srcId="{0604C134-F7D2-4CD7-BE37-D597CA013AD1}" destId="{770A73DC-7E37-4861-90C8-BC48F3CA913C}" srcOrd="0" destOrd="0" presId="urn:microsoft.com/office/officeart/2008/layout/HorizontalMultiLevelHierarchy"/>
    <dgm:cxn modelId="{1162274A-2F32-4185-8BB3-67A4598AF44E}" type="presParOf" srcId="{0604C134-F7D2-4CD7-BE37-D597CA013AD1}" destId="{33867AC7-A65C-4139-BC31-643F105A89A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8CC03-C52F-4B19-BEA9-AA8BF0F67252}">
      <dsp:nvSpPr>
        <dsp:cNvPr id="0" name=""/>
        <dsp:cNvSpPr/>
      </dsp:nvSpPr>
      <dsp:spPr>
        <a:xfrm>
          <a:off x="1387352" y="82117"/>
          <a:ext cx="2133109" cy="82291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38160-A2E4-41F0-A3BC-E220DA9D0EFB}">
      <dsp:nvSpPr>
        <dsp:cNvPr id="0" name=""/>
        <dsp:cNvSpPr/>
      </dsp:nvSpPr>
      <dsp:spPr>
        <a:xfrm>
          <a:off x="2372748" y="2093968"/>
          <a:ext cx="413393" cy="264571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E6982096-1DC7-43E5-AC50-D0BD7742D0AD}">
      <dsp:nvSpPr>
        <dsp:cNvPr id="0" name=""/>
        <dsp:cNvSpPr/>
      </dsp:nvSpPr>
      <dsp:spPr>
        <a:xfrm>
          <a:off x="1455685" y="2133109"/>
          <a:ext cx="1984287" cy="496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700" kern="1200" dirty="0"/>
        </a:p>
      </dsp:txBody>
      <dsp:txXfrm>
        <a:off x="1455685" y="2133109"/>
        <a:ext cx="1984287" cy="496071"/>
      </dsp:txXfrm>
    </dsp:sp>
    <dsp:sp modelId="{93CA0CDD-7613-4991-A629-32F2B107E41C}">
      <dsp:nvSpPr>
        <dsp:cNvPr id="0" name=""/>
        <dsp:cNvSpPr/>
      </dsp:nvSpPr>
      <dsp:spPr>
        <a:xfrm>
          <a:off x="1435709" y="0"/>
          <a:ext cx="2315002" cy="1852001"/>
        </a:xfrm>
        <a:prstGeom prst="funnel">
          <a:avLst/>
        </a:prstGeom>
        <a:solidFill>
          <a:schemeClr val="bg1">
            <a:lumMod val="75000"/>
            <a:alpha val="4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98455-5453-40CA-A965-CACA778B8937}">
      <dsp:nvSpPr>
        <dsp:cNvPr id="0" name=""/>
        <dsp:cNvSpPr/>
      </dsp:nvSpPr>
      <dsp:spPr>
        <a:xfrm>
          <a:off x="0" y="1596"/>
          <a:ext cx="6912768" cy="521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1" kern="1200" dirty="0" smtClean="0">
              <a:solidFill>
                <a:schemeClr val="tx1"/>
              </a:solidFill>
              <a:latin typeface="+mj-lt"/>
            </a:rPr>
            <a:t>The DG in brief</a:t>
          </a:r>
          <a:br>
            <a:rPr lang="en-GB" sz="1200" b="1" i="1" kern="1200" dirty="0" smtClean="0">
              <a:solidFill>
                <a:schemeClr val="tx1"/>
              </a:solidFill>
              <a:latin typeface="+mj-lt"/>
            </a:rPr>
          </a:br>
          <a:r>
            <a:rPr lang="en-GB" sz="1200" b="1" kern="1200" dirty="0" smtClean="0">
              <a:solidFill>
                <a:schemeClr val="tx1"/>
              </a:solidFill>
              <a:latin typeface="+mj-lt"/>
            </a:rPr>
            <a:t>Executive Summary</a:t>
          </a:r>
          <a:endParaRPr lang="en-GB" sz="1200" b="1" kern="1200" dirty="0">
            <a:solidFill>
              <a:schemeClr val="tx1"/>
            </a:solidFill>
            <a:latin typeface="+mj-lt"/>
          </a:endParaRPr>
        </a:p>
      </dsp:txBody>
      <dsp:txXfrm>
        <a:off x="25470" y="27066"/>
        <a:ext cx="6861828" cy="470814"/>
      </dsp:txXfrm>
    </dsp:sp>
    <dsp:sp modelId="{34CBAF70-C966-4C63-88D6-3289BB0026EF}">
      <dsp:nvSpPr>
        <dsp:cNvPr id="0" name=""/>
        <dsp:cNvSpPr/>
      </dsp:nvSpPr>
      <dsp:spPr>
        <a:xfrm>
          <a:off x="0" y="523922"/>
          <a:ext cx="6912768" cy="891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u="none" kern="1200" dirty="0" smtClean="0">
              <a:solidFill>
                <a:schemeClr val="tx1"/>
              </a:solidFill>
              <a:latin typeface="+mj-lt"/>
            </a:rPr>
            <a:t>Section 1</a:t>
          </a:r>
          <a:r>
            <a:rPr lang="en-GB" sz="1100" b="0" kern="1200" dirty="0" smtClean="0">
              <a:solidFill>
                <a:schemeClr val="tx1"/>
              </a:solidFill>
              <a:latin typeface="+mj-lt"/>
            </a:rPr>
            <a:t>          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Key results and progress towards the achievements of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general and specific objectives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100" b="0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(including key performance indicators)</a:t>
          </a:r>
          <a:endParaRPr lang="en-GB" sz="1100" b="0" i="1" kern="1200" dirty="0">
            <a:solidFill>
              <a:schemeClr val="tx1"/>
            </a:solidFill>
            <a:latin typeface="+mj-lt"/>
          </a:endParaRPr>
        </a:p>
      </dsp:txBody>
      <dsp:txXfrm>
        <a:off x="43532" y="567454"/>
        <a:ext cx="6825704" cy="804685"/>
      </dsp:txXfrm>
    </dsp:sp>
    <dsp:sp modelId="{4ADBEB10-FE4B-4494-AED2-34E659DFC212}">
      <dsp:nvSpPr>
        <dsp:cNvPr id="0" name=""/>
        <dsp:cNvSpPr/>
      </dsp:nvSpPr>
      <dsp:spPr>
        <a:xfrm>
          <a:off x="0" y="1416027"/>
          <a:ext cx="6912768" cy="1622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chemeClr val="tx1"/>
              </a:solidFill>
              <a:latin typeface="+mj-lt"/>
            </a:rPr>
            <a:t>Section 2.1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  <a:latin typeface="+mj-lt"/>
            </a:rPr>
            <a:t>Financial management and internal control              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66700" algn="l"/>
            </a:tabLst>
          </a:pPr>
          <a:r>
            <a:rPr lang="en-GB" sz="1100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2.1.1.	Control results</a:t>
          </a:r>
          <a:endParaRPr lang="en-GB" sz="1100" kern="12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66700" algn="l"/>
            </a:tabLst>
          </a:pPr>
          <a:r>
            <a:rPr lang="en-GB" sz="1100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2.1.2.	Audit observations and recommendations</a:t>
          </a:r>
          <a:endParaRPr lang="en-GB" sz="1100" kern="12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66700" algn="l"/>
            </a:tabLst>
          </a:pPr>
          <a:r>
            <a:rPr lang="en-GB" sz="1100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2.1.3.	Effectiveness of the internal control systems</a:t>
          </a:r>
          <a:endParaRPr lang="en-GB" sz="1100" kern="1200" dirty="0" smtClean="0">
            <a:solidFill>
              <a:schemeClr val="tx1"/>
            </a:solidFill>
            <a:effectLst/>
            <a:latin typeface="+mj-lt"/>
            <a:ea typeface="Times New Roman"/>
            <a:cs typeface="Times New Roman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66700" algn="l"/>
            </a:tabLst>
          </a:pPr>
          <a:r>
            <a:rPr lang="en-GB" sz="1100" kern="1200" dirty="0" smtClean="0">
              <a:solidFill>
                <a:schemeClr val="tx1"/>
              </a:solidFill>
              <a:effectLst/>
              <a:latin typeface="+mj-lt"/>
              <a:ea typeface="Calibri"/>
              <a:cs typeface="Calibri"/>
            </a:rPr>
            <a:t>2.1.4.	Conclusions as regards assurance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66700" algn="l"/>
            </a:tabLst>
          </a:pPr>
          <a:r>
            <a:rPr lang="en-GB" sz="1100" i="0" kern="1200" dirty="0" smtClean="0">
              <a:solidFill>
                <a:schemeClr val="tx1"/>
              </a:solidFill>
              <a:effectLst/>
              <a:latin typeface="+mj-lt"/>
            </a:rPr>
            <a:t>2.1.5.	Declaration of assurance [and, if necessary, reservations]</a:t>
          </a:r>
          <a:endParaRPr lang="en-GB" sz="1100" i="0" kern="1200" dirty="0">
            <a:solidFill>
              <a:schemeClr val="tx1"/>
            </a:solidFill>
            <a:latin typeface="+mj-lt"/>
          </a:endParaRPr>
        </a:p>
      </dsp:txBody>
      <dsp:txXfrm>
        <a:off x="79207" y="1495234"/>
        <a:ext cx="6754354" cy="1464158"/>
      </dsp:txXfrm>
    </dsp:sp>
    <dsp:sp modelId="{0CADDBF0-46C5-46F8-AB2E-B9B36B5A41DC}">
      <dsp:nvSpPr>
        <dsp:cNvPr id="0" name=""/>
        <dsp:cNvSpPr/>
      </dsp:nvSpPr>
      <dsp:spPr>
        <a:xfrm>
          <a:off x="0" y="3038872"/>
          <a:ext cx="6912768" cy="481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>
              <a:solidFill>
                <a:schemeClr val="tx1"/>
              </a:solidFill>
              <a:latin typeface="+mj-lt"/>
            </a:rPr>
            <a:t>Section 2.2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  <a:latin typeface="+mj-lt"/>
            </a:rPr>
            <a:t>Other organisational management dimensions</a:t>
          </a:r>
          <a:endParaRPr lang="en-GB" sz="1200" b="1" kern="1200" dirty="0">
            <a:solidFill>
              <a:schemeClr val="tx1"/>
            </a:solidFill>
            <a:latin typeface="+mj-lt"/>
          </a:endParaRPr>
        </a:p>
      </dsp:txBody>
      <dsp:txXfrm>
        <a:off x="23528" y="3062400"/>
        <a:ext cx="6865712" cy="434913"/>
      </dsp:txXfrm>
    </dsp:sp>
    <dsp:sp modelId="{96B99FD5-5D5A-43CF-BA35-9F9CD54B1D63}">
      <dsp:nvSpPr>
        <dsp:cNvPr id="0" name=""/>
        <dsp:cNvSpPr/>
      </dsp:nvSpPr>
      <dsp:spPr>
        <a:xfrm>
          <a:off x="0" y="3521230"/>
          <a:ext cx="6912768" cy="365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+mj-lt"/>
            </a:rPr>
            <a:t>Annexes </a:t>
          </a:r>
          <a:endParaRPr lang="en-GB" sz="1200" kern="1200" dirty="0">
            <a:solidFill>
              <a:schemeClr val="tx1"/>
            </a:solidFill>
            <a:latin typeface="+mj-lt"/>
          </a:endParaRPr>
        </a:p>
      </dsp:txBody>
      <dsp:txXfrm>
        <a:off x="17859" y="3539089"/>
        <a:ext cx="6877050" cy="330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299B0-5070-4C7D-8654-62D3B2DFE075}">
      <dsp:nvSpPr>
        <dsp:cNvPr id="0" name=""/>
        <dsp:cNvSpPr/>
      </dsp:nvSpPr>
      <dsp:spPr>
        <a:xfrm>
          <a:off x="0" y="3957111"/>
          <a:ext cx="4536504" cy="649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Long-term effects  on society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IMPACT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0" y="3957111"/>
        <a:ext cx="4536504" cy="649197"/>
      </dsp:txXfrm>
    </dsp:sp>
    <dsp:sp modelId="{C3D1A74F-63EE-4819-A2FB-DFB3C56A5877}">
      <dsp:nvSpPr>
        <dsp:cNvPr id="0" name=""/>
        <dsp:cNvSpPr/>
      </dsp:nvSpPr>
      <dsp:spPr>
        <a:xfrm rot="10800000">
          <a:off x="0" y="2968384"/>
          <a:ext cx="4536504" cy="998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Direct effects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RESULTS</a:t>
          </a:r>
          <a:endParaRPr lang="en-GB" sz="1400" b="1" kern="1200" dirty="0">
            <a:solidFill>
              <a:schemeClr val="tx1"/>
            </a:solidFill>
          </a:endParaRPr>
        </a:p>
      </dsp:txBody>
      <dsp:txXfrm rot="10800000">
        <a:off x="0" y="2968384"/>
        <a:ext cx="4536504" cy="648773"/>
      </dsp:txXfrm>
    </dsp:sp>
    <dsp:sp modelId="{97FEBB05-16DD-4DFA-B97B-F5873717A279}">
      <dsp:nvSpPr>
        <dsp:cNvPr id="0" name=""/>
        <dsp:cNvSpPr/>
      </dsp:nvSpPr>
      <dsp:spPr>
        <a:xfrm rot="10800000">
          <a:off x="0" y="1979657"/>
          <a:ext cx="4536504" cy="998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What we deliver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OUTPUTS</a:t>
          </a:r>
          <a:endParaRPr lang="en-GB" sz="1400" b="1" kern="1200" dirty="0">
            <a:solidFill>
              <a:schemeClr val="tx1"/>
            </a:solidFill>
          </a:endParaRPr>
        </a:p>
      </dsp:txBody>
      <dsp:txXfrm rot="10800000">
        <a:off x="0" y="1979657"/>
        <a:ext cx="4536504" cy="648773"/>
      </dsp:txXfrm>
    </dsp:sp>
    <dsp:sp modelId="{D063B5F7-71D6-4B7B-9905-501C3646A20A}">
      <dsp:nvSpPr>
        <dsp:cNvPr id="0" name=""/>
        <dsp:cNvSpPr/>
      </dsp:nvSpPr>
      <dsp:spPr>
        <a:xfrm rot="10800000">
          <a:off x="0" y="990930"/>
          <a:ext cx="4536504" cy="998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What we do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ACTIONS</a:t>
          </a:r>
          <a:endParaRPr lang="en-GB" sz="1400" b="1" kern="1200" dirty="0">
            <a:solidFill>
              <a:schemeClr val="tx1"/>
            </a:solidFill>
          </a:endParaRPr>
        </a:p>
      </dsp:txBody>
      <dsp:txXfrm rot="10800000">
        <a:off x="0" y="990930"/>
        <a:ext cx="4536504" cy="648773"/>
      </dsp:txXfrm>
    </dsp:sp>
    <dsp:sp modelId="{4AECADB9-5A1C-43AE-896A-B0C2B0D602CB}">
      <dsp:nvSpPr>
        <dsp:cNvPr id="0" name=""/>
        <dsp:cNvSpPr/>
      </dsp:nvSpPr>
      <dsp:spPr>
        <a:xfrm rot="10800000">
          <a:off x="0" y="0"/>
          <a:ext cx="4536504" cy="998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Resources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INPUTS</a:t>
          </a:r>
          <a:endParaRPr lang="en-GB" sz="1400" b="1" kern="1200" dirty="0">
            <a:solidFill>
              <a:schemeClr val="tx1"/>
            </a:solidFill>
          </a:endParaRPr>
        </a:p>
      </dsp:txBody>
      <dsp:txXfrm rot="10800000">
        <a:off x="0" y="0"/>
        <a:ext cx="4536504" cy="648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A73DC-7E37-4861-90C8-BC48F3CA913C}">
      <dsp:nvSpPr>
        <dsp:cNvPr id="0" name=""/>
        <dsp:cNvSpPr/>
      </dsp:nvSpPr>
      <dsp:spPr>
        <a:xfrm rot="16200000">
          <a:off x="4234308" y="1887484"/>
          <a:ext cx="1751380" cy="77216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EXTERNAL FACTORS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4234308" y="1887484"/>
        <a:ext cx="1751380" cy="7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2AF41D2-E94A-401E-82F0-5A42EDE90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98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1" y="4680591"/>
            <a:ext cx="5375266" cy="443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6E1D728-56E8-4DC9-A104-9B739D15B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3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E1D728-56E8-4DC9-A104-9B739D15B25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0FFB84-4921-411C-9EB3-BC9D47B81D7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2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5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</a:defRPr>
            </a:lvl1pPr>
            <a:lvl2pPr marL="736189" indent="-283150" eaLnBrk="0" hangingPunct="0">
              <a:defRPr sz="7500" b="1">
                <a:solidFill>
                  <a:srgbClr val="FFD624"/>
                </a:solidFill>
                <a:latin typeface="Verdana" pitchFamily="34" charset="0"/>
              </a:defRPr>
            </a:lvl2pPr>
            <a:lvl3pPr marL="1132599" indent="-226520" eaLnBrk="0" hangingPunct="0">
              <a:defRPr sz="7500" b="1">
                <a:solidFill>
                  <a:srgbClr val="FFD624"/>
                </a:solidFill>
                <a:latin typeface="Verdana" pitchFamily="34" charset="0"/>
              </a:defRPr>
            </a:lvl3pPr>
            <a:lvl4pPr marL="1585638" indent="-226520" eaLnBrk="0" hangingPunct="0">
              <a:defRPr sz="7500" b="1">
                <a:solidFill>
                  <a:srgbClr val="FFD624"/>
                </a:solidFill>
                <a:latin typeface="Verdana" pitchFamily="34" charset="0"/>
              </a:defRPr>
            </a:lvl4pPr>
            <a:lvl5pPr marL="2038678" indent="-226520" eaLnBrk="0" hangingPunct="0">
              <a:defRPr sz="7500" b="1">
                <a:solidFill>
                  <a:srgbClr val="FFD624"/>
                </a:solidFill>
                <a:latin typeface="Verdana" pitchFamily="34" charset="0"/>
              </a:defRPr>
            </a:lvl5pPr>
            <a:lvl6pPr marL="2491717" indent="-226520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</a:defRPr>
            </a:lvl6pPr>
            <a:lvl7pPr marL="2944757" indent="-226520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</a:defRPr>
            </a:lvl7pPr>
            <a:lvl8pPr marL="3397796" indent="-226520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</a:defRPr>
            </a:lvl8pPr>
            <a:lvl9pPr marL="3850836" indent="-226520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E92222A1-4AA0-44A9-9D4D-CF939BD91EC4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075" indent="-2827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0884" indent="-2261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3238" indent="-2261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5592" indent="-2261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F3219B-1DF1-4F39-A2B3-748FFF8FD20A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05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96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E1D728-56E8-4DC9-A104-9B739D15B25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11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39775"/>
            <a:ext cx="4927600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4003" name="Rectangle 3"/>
          <p:cNvSpPr>
            <a:spLocks noGrp="1"/>
          </p:cNvSpPr>
          <p:nvPr>
            <p:ph type="body" idx="1"/>
          </p:nvPr>
        </p:nvSpPr>
        <p:spPr bwMode="auto">
          <a:xfrm>
            <a:off x="672456" y="4681851"/>
            <a:ext cx="5373389" cy="4432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57B17E8-220F-4148-AF74-58607F97AE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9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FA718-988B-44CC-B6CA-66F662E1B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A11C4-6100-49AD-8D99-260823D31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7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AB3CE-1BA9-464C-BEFE-6B722FF56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6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5" name="Rectangle 5"/>
          <p:cNvSpPr/>
          <p:nvPr userDrawn="1"/>
        </p:nvSpPr>
        <p:spPr>
          <a:xfrm>
            <a:off x="4262438" y="6686550"/>
            <a:ext cx="596900" cy="198438"/>
          </a:xfrm>
          <a:prstGeom prst="rect">
            <a:avLst/>
          </a:prstGeom>
          <a:solidFill>
            <a:srgbClr val="009FB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98C7-EA2B-45EC-8579-23362B79C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8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E19B1-DC31-452A-82E5-EDFF8568E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4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1838-08DA-4910-A6BD-76E65CB14F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9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8E3F-AD98-4738-A2A7-D0E349B2F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19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4C52-9159-4FB7-B272-C36379809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FEF09-912D-420A-B102-2CF7BDD63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1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B736-35D2-46A7-89B3-995A06FE7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31B1-19E8-41FC-9F00-3CD0C00DE7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5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8738B-F03B-4FEF-946C-D3E9556072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0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ICCNet  25/09/2013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F15FDAE-BF70-4E12-998B-898123B8C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4090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Relationship Id="rId1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512" y="1630313"/>
            <a:ext cx="8856984" cy="790575"/>
          </a:xfrm>
        </p:spPr>
        <p:txBody>
          <a:bodyPr/>
          <a:lstStyle/>
          <a:p>
            <a:pPr algn="ctr">
              <a:tabLst>
                <a:tab pos="542925" algn="l"/>
              </a:tabLst>
            </a:pPr>
            <a:r>
              <a:rPr lang="en-GB" altLang="en-US" sz="2800" dirty="0" smtClean="0"/>
              <a:t>PEMPAL Internal Control Working Group–</a:t>
            </a:r>
            <a:br>
              <a:rPr lang="en-GB" altLang="en-US" sz="2800" dirty="0" smtClean="0"/>
            </a:br>
            <a:r>
              <a:rPr lang="en-GB" altLang="en-US" sz="2800" dirty="0" smtClean="0"/>
              <a:t> 45th IACOP </a:t>
            </a:r>
            <a:r>
              <a:rPr lang="en-GB" altLang="en-US" sz="2800" dirty="0" smtClean="0"/>
              <a:t>Meeting</a:t>
            </a:r>
            <a:endParaRPr lang="en-GB" altLang="en-US" sz="28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6544" y="2708920"/>
            <a:ext cx="9036496" cy="3528392"/>
          </a:xfrm>
        </p:spPr>
        <p:txBody>
          <a:bodyPr/>
          <a:lstStyle/>
          <a:p>
            <a:pPr algn="ctr"/>
            <a:endParaRPr lang="en-GB" sz="3200" dirty="0">
              <a:latin typeface="+mj-lt"/>
              <a:ea typeface="+mj-ea"/>
              <a:cs typeface="+mj-cs"/>
            </a:endParaRPr>
          </a:p>
          <a:p>
            <a:pPr algn="ctr"/>
            <a:r>
              <a:rPr lang="en-GB" sz="3200" dirty="0" smtClean="0">
                <a:latin typeface="+mj-lt"/>
                <a:ea typeface="+mj-ea"/>
                <a:cs typeface="+mj-cs"/>
              </a:rPr>
              <a:t>Audit of Internal Control System – Criteria for </a:t>
            </a:r>
            <a:r>
              <a:rPr lang="en-GB" sz="3200" dirty="0" smtClean="0">
                <a:latin typeface="+mj-lt"/>
                <a:ea typeface="+mj-ea"/>
                <a:cs typeface="+mj-cs"/>
              </a:rPr>
              <a:t>Audit</a:t>
            </a:r>
          </a:p>
          <a:p>
            <a:pPr algn="ctr">
              <a:spcBef>
                <a:spcPts val="2400"/>
              </a:spcBef>
            </a:pPr>
            <a:r>
              <a:rPr lang="en-GB" sz="3200" dirty="0" smtClean="0">
                <a:latin typeface="+mj-lt"/>
                <a:ea typeface="+mj-ea"/>
                <a:cs typeface="+mj-cs"/>
              </a:rPr>
              <a:t/>
            </a:r>
            <a:br>
              <a:rPr lang="en-GB" sz="3200" dirty="0" smtClean="0">
                <a:latin typeface="+mj-lt"/>
                <a:ea typeface="+mj-ea"/>
                <a:cs typeface="+mj-cs"/>
              </a:rPr>
            </a:br>
            <a:r>
              <a:rPr lang="en-GB" sz="2400" i="1" dirty="0" smtClean="0">
                <a:latin typeface="+mj-lt"/>
                <a:ea typeface="+mj-ea"/>
                <a:cs typeface="+mj-cs"/>
              </a:rPr>
              <a:t>Dr</a:t>
            </a:r>
            <a:r>
              <a:rPr lang="en-GB" sz="2400" i="1" dirty="0" smtClean="0">
                <a:latin typeface="+mj-lt"/>
                <a:ea typeface="+mj-ea"/>
                <a:cs typeface="+mj-cs"/>
              </a:rPr>
              <a:t>. Manfred Kraff</a:t>
            </a:r>
            <a:r>
              <a:rPr lang="en-GB" sz="3200" i="1" dirty="0" smtClean="0">
                <a:latin typeface="+mj-lt"/>
                <a:ea typeface="+mj-ea"/>
                <a:cs typeface="+mj-cs"/>
              </a:rPr>
              <a:t/>
            </a:r>
            <a:br>
              <a:rPr lang="en-GB" sz="3200" i="1" dirty="0" smtClean="0">
                <a:latin typeface="+mj-lt"/>
                <a:ea typeface="+mj-ea"/>
                <a:cs typeface="+mj-cs"/>
              </a:rPr>
            </a:br>
            <a:r>
              <a:rPr lang="en-GB" sz="2000" i="1" dirty="0" smtClean="0">
                <a:latin typeface="+mj-lt"/>
                <a:ea typeface="+mj-ea"/>
                <a:cs typeface="+mj-cs"/>
              </a:rPr>
              <a:t>Director-General of the Internal Audit Service</a:t>
            </a:r>
          </a:p>
          <a:p>
            <a:pPr algn="ctr"/>
            <a:r>
              <a:rPr lang="en-GB" sz="2000" i="1" dirty="0" smtClean="0">
                <a:latin typeface="+mj-lt"/>
                <a:ea typeface="+mj-ea"/>
                <a:cs typeface="+mj-cs"/>
              </a:rPr>
              <a:t>Internal </a:t>
            </a:r>
            <a:r>
              <a:rPr lang="en-GB" sz="2000" i="1" dirty="0">
                <a:latin typeface="+mj-lt"/>
                <a:ea typeface="+mj-ea"/>
                <a:cs typeface="+mj-cs"/>
              </a:rPr>
              <a:t>Auditor of the European Commission</a:t>
            </a:r>
            <a:r>
              <a:rPr lang="en-GB" sz="2000" i="1" dirty="0" smtClean="0">
                <a:latin typeface="+mj-lt"/>
                <a:ea typeface="+mj-ea"/>
                <a:cs typeface="+mj-cs"/>
              </a:rPr>
              <a:t/>
            </a:r>
            <a:br>
              <a:rPr lang="en-GB" sz="2000" i="1" dirty="0" smtClean="0">
                <a:latin typeface="+mj-lt"/>
                <a:ea typeface="+mj-ea"/>
                <a:cs typeface="+mj-cs"/>
              </a:rPr>
            </a:br>
            <a:endParaRPr lang="en-GB" alt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00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19140" y="1556792"/>
            <a:ext cx="7420222" cy="5112568"/>
            <a:chOff x="0" y="167340"/>
            <a:chExt cx="6459757" cy="4874765"/>
          </a:xfrm>
        </p:grpSpPr>
        <p:sp>
          <p:nvSpPr>
            <p:cNvPr id="6" name="Rectangle 5"/>
            <p:cNvSpPr/>
            <p:nvPr/>
          </p:nvSpPr>
          <p:spPr>
            <a:xfrm>
              <a:off x="431177" y="571500"/>
              <a:ext cx="6003489" cy="1539892"/>
            </a:xfrm>
            <a:prstGeom prst="rect">
              <a:avLst/>
            </a:prstGeom>
            <a:pattFill prst="wdUpDiag">
              <a:fgClr>
                <a:srgbClr val="4F81BD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2155202" y="2990850"/>
              <a:ext cx="2791547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80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lang="en-GB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Guidance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>
              <a:off x="2498102" y="1971675"/>
              <a:ext cx="537915" cy="1210380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1F497D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AAR quality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Arrow 8"/>
            <p:cNvSpPr/>
            <p:nvPr/>
          </p:nvSpPr>
          <p:spPr>
            <a:xfrm>
              <a:off x="2155202" y="3848100"/>
              <a:ext cx="1478984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8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lang="en-GB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Assurance and consultancy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6"/>
            <p:cNvSpPr txBox="1"/>
            <p:nvPr/>
          </p:nvSpPr>
          <p:spPr>
            <a:xfrm rot="16200000">
              <a:off x="-826123" y="3657600"/>
              <a:ext cx="1963604" cy="31135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300" b="1" i="1" dirty="0" smtClean="0">
                  <a:solidFill>
                    <a:srgbClr val="1F497D"/>
                  </a:solidFill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Assurance</a:t>
              </a:r>
              <a:endParaRPr lang="en-GB" sz="1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202577" y="600075"/>
              <a:ext cx="138533" cy="4107877"/>
            </a:xfrm>
            <a:prstGeom prst="upArrow">
              <a:avLst>
                <a:gd name="adj1" fmla="val 50000"/>
                <a:gd name="adj2" fmla="val 152007"/>
              </a:avLst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612652" y="2905125"/>
              <a:ext cx="945730" cy="836334"/>
            </a:xfrm>
            <a:prstGeom prst="roundRect">
              <a:avLst/>
            </a:pr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Central services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31577" y="3781425"/>
              <a:ext cx="986192" cy="835486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68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IAS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0252" y="2647950"/>
              <a:ext cx="1461457" cy="607104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Units + Directorates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(management controls)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0252" y="3324225"/>
              <a:ext cx="1461980" cy="59146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Director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(risk management and internal control)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0252" y="3981450"/>
              <a:ext cx="1463948" cy="45162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IAS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(internal audit)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612777" y="685800"/>
              <a:ext cx="758532" cy="1282492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EP and Council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60077" y="685800"/>
              <a:ext cx="1559528" cy="1282492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College 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(political responsibility)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8973">
              <a:off x="2088527" y="1038225"/>
              <a:ext cx="947086" cy="653082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AAR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6427" y="685800"/>
              <a:ext cx="1559528" cy="1280796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AOD/Director-General</a:t>
              </a:r>
              <a:b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(management responsibility)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17325" y="1628775"/>
              <a:ext cx="412769" cy="287367"/>
            </a:xfrm>
            <a:custGeom>
              <a:avLst/>
              <a:gdLst>
                <a:gd name="connsiteX0" fmla="*/ 0 w 2205542"/>
                <a:gd name="connsiteY0" fmla="*/ 55119 h 551190"/>
                <a:gd name="connsiteX1" fmla="*/ 55119 w 2205542"/>
                <a:gd name="connsiteY1" fmla="*/ 0 h 551190"/>
                <a:gd name="connsiteX2" fmla="*/ 2150423 w 2205542"/>
                <a:gd name="connsiteY2" fmla="*/ 0 h 551190"/>
                <a:gd name="connsiteX3" fmla="*/ 2205542 w 2205542"/>
                <a:gd name="connsiteY3" fmla="*/ 55119 h 551190"/>
                <a:gd name="connsiteX4" fmla="*/ 2205542 w 2205542"/>
                <a:gd name="connsiteY4" fmla="*/ 496071 h 551190"/>
                <a:gd name="connsiteX5" fmla="*/ 2150423 w 2205542"/>
                <a:gd name="connsiteY5" fmla="*/ 551190 h 551190"/>
                <a:gd name="connsiteX6" fmla="*/ 55119 w 2205542"/>
                <a:gd name="connsiteY6" fmla="*/ 551190 h 551190"/>
                <a:gd name="connsiteX7" fmla="*/ 0 w 2205542"/>
                <a:gd name="connsiteY7" fmla="*/ 496071 h 551190"/>
                <a:gd name="connsiteX8" fmla="*/ 0 w 2205542"/>
                <a:gd name="connsiteY8" fmla="*/ 55119 h 55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5542" h="551190">
                  <a:moveTo>
                    <a:pt x="0" y="55119"/>
                  </a:moveTo>
                  <a:cubicBezTo>
                    <a:pt x="0" y="24678"/>
                    <a:pt x="24678" y="0"/>
                    <a:pt x="55119" y="0"/>
                  </a:cubicBezTo>
                  <a:lnTo>
                    <a:pt x="2150423" y="0"/>
                  </a:lnTo>
                  <a:cubicBezTo>
                    <a:pt x="2180864" y="0"/>
                    <a:pt x="2205542" y="24678"/>
                    <a:pt x="2205542" y="55119"/>
                  </a:cubicBezTo>
                  <a:lnTo>
                    <a:pt x="2205542" y="496071"/>
                  </a:lnTo>
                  <a:cubicBezTo>
                    <a:pt x="2205542" y="526512"/>
                    <a:pt x="2180864" y="551190"/>
                    <a:pt x="2150423" y="551190"/>
                  </a:cubicBezTo>
                  <a:lnTo>
                    <a:pt x="55119" y="551190"/>
                  </a:lnTo>
                  <a:cubicBezTo>
                    <a:pt x="24678" y="551190"/>
                    <a:pt x="0" y="526512"/>
                    <a:pt x="0" y="496071"/>
                  </a:cubicBezTo>
                  <a:lnTo>
                    <a:pt x="0" y="55119"/>
                  </a:ln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spcFirstLastPara="0" vert="horz" wrap="square" lIns="0" tIns="18000" rIns="0" bIns="0" numCol="1" spcCol="127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APC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6200000">
              <a:off x="1016965" y="2128837"/>
              <a:ext cx="650576" cy="386110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90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-35548" y="3114675"/>
              <a:ext cx="1781888" cy="849936"/>
            </a:xfrm>
            <a:prstGeom prst="rect">
              <a:avLst/>
            </a:prstGeom>
            <a:noFill/>
            <a:ln w="9525" cap="sq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36000" tIns="18000" rIns="36000" bIns="18000" numCol="1" spcCol="127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 lines of defence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Freeform 23"/>
            <p:cNvSpPr/>
            <p:nvPr/>
          </p:nvSpPr>
          <p:spPr>
            <a:xfrm rot="8973">
              <a:off x="4622177" y="733425"/>
              <a:ext cx="969551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AMPR 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8973">
              <a:off x="4622177" y="1343025"/>
              <a:ext cx="970464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Art. 99.5 Report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06" y="909630"/>
              <a:ext cx="5162554" cy="4132475"/>
            </a:xfrm>
            <a:prstGeom prst="rect">
              <a:avLst/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7"/>
            <p:cNvSpPr txBox="1"/>
            <p:nvPr/>
          </p:nvSpPr>
          <p:spPr>
            <a:xfrm>
              <a:off x="407844" y="167340"/>
              <a:ext cx="1809090" cy="25092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300" b="1" i="1" dirty="0" smtClean="0">
                  <a:solidFill>
                    <a:srgbClr val="1F497D"/>
                  </a:solidFill>
                  <a:effectLst/>
                  <a:ea typeface="Verdana" panose="020B0604030504040204" pitchFamily="34" charset="0"/>
                  <a:cs typeface="Verdana" panose="020B0604030504040204" pitchFamily="34" charset="0"/>
                </a:rPr>
                <a:t>ACCOUNTABILITY</a:t>
              </a:r>
              <a:endParaRPr lang="en-GB" sz="1300" dirty="0">
                <a:effectLst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60992" y="333913"/>
              <a:ext cx="5998765" cy="167945"/>
            </a:xfrm>
            <a:prstGeom prst="rightArrow">
              <a:avLst>
                <a:gd name="adj1" fmla="val 50000"/>
                <a:gd name="adj2" fmla="val 158818"/>
              </a:avLst>
            </a:prstGeom>
            <a:pattFill prst="wdUpDiag">
              <a:fgClr>
                <a:srgbClr val="1F497D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9" name="Up Arrow 28"/>
            <p:cNvSpPr/>
            <p:nvPr/>
          </p:nvSpPr>
          <p:spPr>
            <a:xfrm>
              <a:off x="3660152" y="1990725"/>
              <a:ext cx="926850" cy="1794145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4F81BD">
                <a:lumMod val="60000"/>
                <a:lumOff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Reports significant issues;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Art. 99.3 Report         Overall Opinion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155202" y="590550"/>
              <a:ext cx="0" cy="4136390"/>
            </a:xfrm>
            <a:prstGeom prst="line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</p:grpSp>
      <p:sp>
        <p:nvSpPr>
          <p:cNvPr id="31" name="Text Box 7"/>
          <p:cNvSpPr txBox="1"/>
          <p:nvPr/>
        </p:nvSpPr>
        <p:spPr>
          <a:xfrm>
            <a:off x="899593" y="1072343"/>
            <a:ext cx="8064896" cy="40952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solidFill>
                  <a:srgbClr val="0F5494"/>
                </a:solidFill>
                <a:latin typeface="+mn-lt"/>
                <a:ea typeface="+mj-ea"/>
                <a:cs typeface="Arial" panose="020B0604020202020204" pitchFamily="34" charset="0"/>
              </a:rPr>
              <a:t>A</a:t>
            </a:r>
            <a:r>
              <a:rPr lang="en-GB" sz="2800" dirty="0" smtClean="0">
                <a:solidFill>
                  <a:srgbClr val="0F5494"/>
                </a:solidFill>
                <a:latin typeface="+mn-lt"/>
                <a:ea typeface="+mj-ea"/>
                <a:cs typeface="Arial" panose="020B0604020202020204" pitchFamily="34" charset="0"/>
              </a:rPr>
              <a:t>ssurance and Accountability </a:t>
            </a:r>
            <a:r>
              <a:rPr lang="en-GB" sz="2800" dirty="0">
                <a:solidFill>
                  <a:srgbClr val="0F5494"/>
                </a:solidFill>
                <a:latin typeface="+mn-lt"/>
                <a:ea typeface="+mj-ea"/>
                <a:cs typeface="Arial" panose="020B0604020202020204" pitchFamily="34" charset="0"/>
              </a:rPr>
              <a:t>C</a:t>
            </a:r>
            <a:r>
              <a:rPr lang="en-GB" sz="2800" dirty="0" smtClean="0">
                <a:solidFill>
                  <a:srgbClr val="0F5494"/>
                </a:solidFill>
                <a:latin typeface="+mn-lt"/>
                <a:ea typeface="+mj-ea"/>
                <a:cs typeface="Arial" panose="020B0604020202020204" pitchFamily="34" charset="0"/>
              </a:rPr>
              <a:t>hain</a:t>
            </a:r>
            <a:endParaRPr lang="en-GB" sz="2800" dirty="0">
              <a:solidFill>
                <a:srgbClr val="0F5494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6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482"/>
    </mc:Choice>
    <mc:Fallback xmlns="">
      <p:transition spd="slow" advTm="13548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598" y="1261963"/>
            <a:ext cx="8599874" cy="5533616"/>
            <a:chOff x="220013" y="809380"/>
            <a:chExt cx="8628656" cy="5996109"/>
          </a:xfrm>
        </p:grpSpPr>
        <p:sp>
          <p:nvSpPr>
            <p:cNvPr id="5" name="Rectangle 118"/>
            <p:cNvSpPr>
              <a:spLocks noChangeArrowheads="1"/>
            </p:cNvSpPr>
            <p:nvPr/>
          </p:nvSpPr>
          <p:spPr bwMode="auto">
            <a:xfrm>
              <a:off x="567500" y="1236875"/>
              <a:ext cx="8281169" cy="5302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6083300" y="3789364"/>
              <a:ext cx="2466790" cy="5384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>
              <a:outerShdw dist="107763" dir="2700000" algn="ctr" rotWithShape="0">
                <a:schemeClr val="tx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graphicFrame>
          <p:nvGraphicFramePr>
            <p:cNvPr id="7" name="Diagramme 3"/>
            <p:cNvGraphicFramePr/>
            <p:nvPr>
              <p:extLst>
                <p:ext uri="{D42A27DB-BD31-4B8C-83A1-F6EECF244321}">
                  <p14:modId xmlns:p14="http://schemas.microsoft.com/office/powerpoint/2010/main" val="835308997"/>
                </p:ext>
              </p:extLst>
            </p:nvPr>
          </p:nvGraphicFramePr>
          <p:xfrm>
            <a:off x="1769028" y="2713362"/>
            <a:ext cx="4912043" cy="28668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8" name="Groupe 23"/>
            <p:cNvGrpSpPr>
              <a:grpSpLocks/>
            </p:cNvGrpSpPr>
            <p:nvPr/>
          </p:nvGrpSpPr>
          <p:grpSpPr bwMode="auto">
            <a:xfrm>
              <a:off x="1818230" y="1320056"/>
              <a:ext cx="2881312" cy="1993531"/>
              <a:chOff x="3285142" y="283793"/>
              <a:chExt cx="3956479" cy="3956479"/>
            </a:xfrm>
          </p:grpSpPr>
          <p:sp>
            <p:nvSpPr>
              <p:cNvPr id="9" name="Ellipse 24"/>
              <p:cNvSpPr/>
              <p:nvPr/>
            </p:nvSpPr>
            <p:spPr>
              <a:xfrm>
                <a:off x="3285142" y="283793"/>
                <a:ext cx="3956479" cy="3956479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10" name="Ellipse 4"/>
              <p:cNvSpPr/>
              <p:nvPr/>
            </p:nvSpPr>
            <p:spPr>
              <a:xfrm>
                <a:off x="4135530" y="700903"/>
                <a:ext cx="2280981" cy="30222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0" tIns="0" rIns="0" bIns="0" spcCol="1270" anchor="ctr"/>
              <a:lstStyle/>
              <a:p>
                <a:pPr algn="ctr" defTabSz="2889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fr-BE" sz="65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e 26"/>
            <p:cNvGrpSpPr>
              <a:grpSpLocks/>
            </p:cNvGrpSpPr>
            <p:nvPr/>
          </p:nvGrpSpPr>
          <p:grpSpPr bwMode="auto">
            <a:xfrm>
              <a:off x="3922714" y="1294856"/>
              <a:ext cx="2881311" cy="1993531"/>
              <a:chOff x="3011914" y="233780"/>
              <a:chExt cx="3956479" cy="3956479"/>
            </a:xfrm>
          </p:grpSpPr>
          <p:sp>
            <p:nvSpPr>
              <p:cNvPr id="12" name="Ellipse 27"/>
              <p:cNvSpPr/>
              <p:nvPr/>
            </p:nvSpPr>
            <p:spPr>
              <a:xfrm>
                <a:off x="3011914" y="233780"/>
                <a:ext cx="3956479" cy="3956479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13" name="Ellipse 4"/>
              <p:cNvSpPr/>
              <p:nvPr/>
            </p:nvSpPr>
            <p:spPr>
              <a:xfrm>
                <a:off x="4135530" y="700903"/>
                <a:ext cx="2280980" cy="30222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0" tIns="0" rIns="0" bIns="0" spcCol="1270" anchor="ctr"/>
              <a:lstStyle/>
              <a:p>
                <a:pPr algn="ctr" defTabSz="2889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fr-BE" sz="65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" name="Ellipse 29"/>
            <p:cNvSpPr/>
            <p:nvPr/>
          </p:nvSpPr>
          <p:spPr>
            <a:xfrm>
              <a:off x="1766681" y="2160045"/>
              <a:ext cx="391358" cy="37468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15" name="Ellipse 30"/>
            <p:cNvSpPr/>
            <p:nvPr/>
          </p:nvSpPr>
          <p:spPr>
            <a:xfrm>
              <a:off x="2199229" y="1558382"/>
              <a:ext cx="391358" cy="37468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fr-BE" sz="1200" b="1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" name="Ellipse 31"/>
            <p:cNvSpPr/>
            <p:nvPr/>
          </p:nvSpPr>
          <p:spPr>
            <a:xfrm>
              <a:off x="2867528" y="1271045"/>
              <a:ext cx="391358" cy="3746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17" name="Ellipse 32"/>
            <p:cNvSpPr/>
            <p:nvPr/>
          </p:nvSpPr>
          <p:spPr>
            <a:xfrm>
              <a:off x="3371520" y="2133057"/>
              <a:ext cx="392131" cy="3746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18" name="Ellipse 33"/>
            <p:cNvSpPr/>
            <p:nvPr/>
          </p:nvSpPr>
          <p:spPr>
            <a:xfrm>
              <a:off x="3633109" y="2954484"/>
              <a:ext cx="391358" cy="37468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19" name="Ellipse 34"/>
            <p:cNvSpPr/>
            <p:nvPr/>
          </p:nvSpPr>
          <p:spPr>
            <a:xfrm>
              <a:off x="4141659" y="2498871"/>
              <a:ext cx="391358" cy="37468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0" name="Ellipse 36"/>
            <p:cNvSpPr/>
            <p:nvPr/>
          </p:nvSpPr>
          <p:spPr>
            <a:xfrm>
              <a:off x="4140153" y="1775796"/>
              <a:ext cx="394469" cy="3746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1" name="Ellipse 29"/>
            <p:cNvSpPr/>
            <p:nvPr/>
          </p:nvSpPr>
          <p:spPr>
            <a:xfrm>
              <a:off x="2866818" y="2925220"/>
              <a:ext cx="391358" cy="37468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2" name="Ellipse 4"/>
            <p:cNvSpPr/>
            <p:nvPr/>
          </p:nvSpPr>
          <p:spPr>
            <a:xfrm>
              <a:off x="3592507" y="1559970"/>
              <a:ext cx="391357" cy="37468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3" name="Ellipse 34"/>
            <p:cNvSpPr/>
            <p:nvPr/>
          </p:nvSpPr>
          <p:spPr>
            <a:xfrm>
              <a:off x="2193796" y="2663971"/>
              <a:ext cx="391358" cy="37468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4" name="Ellipse 33"/>
            <p:cNvSpPr/>
            <p:nvPr/>
          </p:nvSpPr>
          <p:spPr>
            <a:xfrm>
              <a:off x="2650446" y="2279796"/>
              <a:ext cx="391358" cy="37468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5" name="Ellipse 29"/>
            <p:cNvSpPr/>
            <p:nvPr/>
          </p:nvSpPr>
          <p:spPr>
            <a:xfrm>
              <a:off x="6518068" y="2061620"/>
              <a:ext cx="391358" cy="37468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6" name="Ellipse 30"/>
            <p:cNvSpPr/>
            <p:nvPr/>
          </p:nvSpPr>
          <p:spPr>
            <a:xfrm>
              <a:off x="4672554" y="1367882"/>
              <a:ext cx="391358" cy="37468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fr-BE" sz="1200" b="1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7" name="Ellipse 31"/>
            <p:cNvSpPr/>
            <p:nvPr/>
          </p:nvSpPr>
          <p:spPr>
            <a:xfrm>
              <a:off x="5363078" y="1294857"/>
              <a:ext cx="391358" cy="3746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8" name="Ellipse 32"/>
            <p:cNvSpPr/>
            <p:nvPr/>
          </p:nvSpPr>
          <p:spPr>
            <a:xfrm>
              <a:off x="5654345" y="2233070"/>
              <a:ext cx="392131" cy="37468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29" name="Ellipse 33"/>
            <p:cNvSpPr/>
            <p:nvPr/>
          </p:nvSpPr>
          <p:spPr>
            <a:xfrm>
              <a:off x="6154059" y="2710009"/>
              <a:ext cx="391358" cy="37468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5433806" y="2925220"/>
              <a:ext cx="391358" cy="37468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31" name="Ellipse 4"/>
            <p:cNvSpPr/>
            <p:nvPr/>
          </p:nvSpPr>
          <p:spPr>
            <a:xfrm>
              <a:off x="6107107" y="1439320"/>
              <a:ext cx="391357" cy="37468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32" name="Ellipse 34"/>
            <p:cNvSpPr/>
            <p:nvPr/>
          </p:nvSpPr>
          <p:spPr>
            <a:xfrm>
              <a:off x="4713159" y="2808434"/>
              <a:ext cx="391358" cy="37468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33" name="Ellipse 33"/>
            <p:cNvSpPr/>
            <p:nvPr/>
          </p:nvSpPr>
          <p:spPr>
            <a:xfrm>
              <a:off x="4933271" y="2087709"/>
              <a:ext cx="391358" cy="37468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BE">
                <a:solidFill>
                  <a:srgbClr val="FFFFFF"/>
                </a:solidFill>
              </a:endParaRPr>
            </a:p>
          </p:txBody>
        </p:sp>
        <p:sp>
          <p:nvSpPr>
            <p:cNvPr id="34" name="Text Box 74"/>
            <p:cNvSpPr txBox="1">
              <a:spLocks noChangeArrowheads="1"/>
            </p:cNvSpPr>
            <p:nvPr/>
          </p:nvSpPr>
          <p:spPr bwMode="auto">
            <a:xfrm>
              <a:off x="251039" y="2026576"/>
              <a:ext cx="147883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 b="1" dirty="0">
                  <a:solidFill>
                    <a:srgbClr val="336699"/>
                  </a:solidFill>
                  <a:latin typeface="Verdana" pitchFamily="34" charset="0"/>
                </a:rPr>
                <a:t>Financial processes</a:t>
              </a:r>
            </a:p>
          </p:txBody>
        </p:sp>
        <p:sp>
          <p:nvSpPr>
            <p:cNvPr id="35" name="Text Box 75"/>
            <p:cNvSpPr txBox="1">
              <a:spLocks noChangeArrowheads="1"/>
            </p:cNvSpPr>
            <p:nvPr/>
          </p:nvSpPr>
          <p:spPr bwMode="auto">
            <a:xfrm>
              <a:off x="6732588" y="1948550"/>
              <a:ext cx="1901355" cy="633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Non-financial processes</a:t>
              </a:r>
              <a:endParaRPr lang="en-GB" alt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  <p:pic>
          <p:nvPicPr>
            <p:cNvPr id="36" name="Picture 76" descr="8547-Graphix-Reglag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34" y="3708840"/>
              <a:ext cx="775143" cy="775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7" descr="1892-1768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213" y="4796087"/>
              <a:ext cx="3310846" cy="2009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78" descr="Downloa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7193" y="4327930"/>
              <a:ext cx="815532" cy="815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 Box 79"/>
            <p:cNvSpPr txBox="1">
              <a:spLocks noChangeArrowheads="1"/>
            </p:cNvSpPr>
            <p:nvPr/>
          </p:nvSpPr>
          <p:spPr bwMode="auto">
            <a:xfrm>
              <a:off x="2771775" y="1628775"/>
              <a:ext cx="8466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BE" altLang="en-US" sz="1200" b="1">
                  <a:solidFill>
                    <a:srgbClr val="FFFFFF"/>
                  </a:solidFill>
                  <a:latin typeface="Times New Roman" pitchFamily="18" charset="0"/>
                </a:rPr>
                <a:t>Grants</a:t>
              </a:r>
              <a:endParaRPr lang="fr-BE" altLang="en-US" sz="1200" b="1" noProof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0" name="Text Box 80"/>
            <p:cNvSpPr txBox="1">
              <a:spLocks noChangeArrowheads="1"/>
            </p:cNvSpPr>
            <p:nvPr/>
          </p:nvSpPr>
          <p:spPr bwMode="auto">
            <a:xfrm>
              <a:off x="2389475" y="2636838"/>
              <a:ext cx="1079799" cy="3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Procurement</a:t>
              </a:r>
            </a:p>
          </p:txBody>
        </p:sp>
        <p:sp>
          <p:nvSpPr>
            <p:cNvPr id="41" name="Text Box 81"/>
            <p:cNvSpPr txBox="1">
              <a:spLocks noChangeArrowheads="1"/>
            </p:cNvSpPr>
            <p:nvPr/>
          </p:nvSpPr>
          <p:spPr bwMode="auto">
            <a:xfrm>
              <a:off x="3851275" y="2130425"/>
              <a:ext cx="10578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200" b="1">
                  <a:solidFill>
                    <a:srgbClr val="FFFFFF"/>
                  </a:solidFill>
                  <a:latin typeface="Times New Roman" pitchFamily="18" charset="0"/>
                </a:rPr>
                <a:t>Ethics</a:t>
              </a:r>
            </a:p>
          </p:txBody>
        </p:sp>
        <p:sp>
          <p:nvSpPr>
            <p:cNvPr id="42" name="Text Box 82"/>
            <p:cNvSpPr txBox="1">
              <a:spLocks noChangeArrowheads="1"/>
            </p:cNvSpPr>
            <p:nvPr/>
          </p:nvSpPr>
          <p:spPr bwMode="auto">
            <a:xfrm>
              <a:off x="5076825" y="2636838"/>
              <a:ext cx="13374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altLang="en-US" sz="1200" b="1">
                  <a:solidFill>
                    <a:srgbClr val="FFFFFF"/>
                  </a:solidFill>
                  <a:latin typeface="Times New Roman" pitchFamily="18" charset="0"/>
                </a:rPr>
                <a:t>Communication</a:t>
              </a:r>
              <a:endParaRPr lang="fr-BE" altLang="en-US" sz="1200" b="1" noProof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3446099" y="4998075"/>
              <a:ext cx="2223614" cy="50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BE" altLang="en-US" sz="1200" b="1" dirty="0">
                  <a:solidFill>
                    <a:srgbClr val="003366"/>
                  </a:solidFill>
                  <a:latin typeface="Verdana" pitchFamily="34" charset="0"/>
                </a:rPr>
                <a:t>IAS </a:t>
              </a:r>
              <a:br>
                <a:rPr lang="fr-BE" altLang="en-US" sz="1200" b="1" dirty="0">
                  <a:solidFill>
                    <a:srgbClr val="003366"/>
                  </a:solidFill>
                  <a:latin typeface="Verdana" pitchFamily="34" charset="0"/>
                </a:rPr>
              </a:br>
              <a:r>
                <a:rPr lang="en-GB" altLang="en-US" sz="1200" b="1" dirty="0">
                  <a:solidFill>
                    <a:srgbClr val="003366"/>
                  </a:solidFill>
                  <a:latin typeface="Verdana" pitchFamily="34" charset="0"/>
                </a:rPr>
                <a:t>Strategic</a:t>
              </a:r>
              <a:r>
                <a:rPr lang="fr-BE" altLang="en-US" sz="1200" b="1" dirty="0">
                  <a:solidFill>
                    <a:srgbClr val="003366"/>
                  </a:solidFill>
                  <a:latin typeface="Verdana" pitchFamily="34" charset="0"/>
                </a:rPr>
                <a:t> Audit Plan</a:t>
              </a:r>
              <a:endParaRPr lang="fr-BE" altLang="en-US" sz="1200" b="1" noProof="1">
                <a:solidFill>
                  <a:srgbClr val="003366"/>
                </a:solidFill>
                <a:latin typeface="Verdana" pitchFamily="34" charset="0"/>
              </a:endParaRPr>
            </a:p>
          </p:txBody>
        </p:sp>
        <p:sp>
          <p:nvSpPr>
            <p:cNvPr id="44" name="Text Box 84"/>
            <p:cNvSpPr txBox="1">
              <a:spLocks noChangeArrowheads="1"/>
            </p:cNvSpPr>
            <p:nvPr/>
          </p:nvSpPr>
          <p:spPr bwMode="auto">
            <a:xfrm>
              <a:off x="6804025" y="3932238"/>
              <a:ext cx="169009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 b="1">
                  <a:solidFill>
                    <a:srgbClr val="FFFFFF"/>
                  </a:solidFill>
                  <a:latin typeface="Verdana" pitchFamily="34" charset="0"/>
                </a:rPr>
                <a:t>Risk assessment</a:t>
              </a:r>
            </a:p>
          </p:txBody>
        </p:sp>
        <p:pic>
          <p:nvPicPr>
            <p:cNvPr id="45" name="Picture 85" descr="next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4552" y="3703720"/>
              <a:ext cx="986406" cy="845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86" descr="Games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325" y="3789363"/>
              <a:ext cx="563883" cy="56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 Box 87"/>
            <p:cNvSpPr txBox="1">
              <a:spLocks noChangeArrowheads="1"/>
            </p:cNvSpPr>
            <p:nvPr/>
          </p:nvSpPr>
          <p:spPr bwMode="auto">
            <a:xfrm>
              <a:off x="2020446" y="809380"/>
              <a:ext cx="5028352" cy="50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 b="1" dirty="0" smtClean="0">
                  <a:solidFill>
                    <a:schemeClr val="accent2"/>
                  </a:solidFill>
                  <a:latin typeface="Verdana" pitchFamily="34" charset="0"/>
                </a:rPr>
                <a:t>Audit Universe of the IAS</a:t>
              </a:r>
              <a:endParaRPr lang="en-GB" altLang="en-US" sz="4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  <p:sp>
          <p:nvSpPr>
            <p:cNvPr id="48" name="Text Box 88"/>
            <p:cNvSpPr txBox="1">
              <a:spLocks noChangeArrowheads="1"/>
            </p:cNvSpPr>
            <p:nvPr/>
          </p:nvSpPr>
          <p:spPr bwMode="auto">
            <a:xfrm>
              <a:off x="3851275" y="1568450"/>
              <a:ext cx="10578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altLang="en-US" sz="1200" b="1">
                  <a:solidFill>
                    <a:srgbClr val="FFFFFF"/>
                  </a:solidFill>
                  <a:latin typeface="Times New Roman" pitchFamily="18" charset="0"/>
                </a:rPr>
                <a:t>IT</a:t>
              </a:r>
              <a:endParaRPr lang="fr-BE" altLang="en-US" sz="1200" b="1" noProof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89"/>
            <p:cNvSpPr txBox="1">
              <a:spLocks noChangeArrowheads="1"/>
            </p:cNvSpPr>
            <p:nvPr/>
          </p:nvSpPr>
          <p:spPr bwMode="auto">
            <a:xfrm>
              <a:off x="3788185" y="2647950"/>
              <a:ext cx="1256367" cy="900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Accountability, including management disclosure</a:t>
              </a:r>
              <a:endParaRPr lang="en-GB" altLang="en-US" sz="12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0" name="Text Box 90"/>
            <p:cNvSpPr txBox="1">
              <a:spLocks noChangeArrowheads="1"/>
            </p:cNvSpPr>
            <p:nvPr/>
          </p:nvSpPr>
          <p:spPr bwMode="auto">
            <a:xfrm>
              <a:off x="1908176" y="1843088"/>
              <a:ext cx="98640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Financial </a:t>
              </a:r>
              <a:r>
                <a:rPr lang="en-GB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statements</a:t>
              </a:r>
            </a:p>
          </p:txBody>
        </p:sp>
        <p:sp>
          <p:nvSpPr>
            <p:cNvPr id="51" name="Text Box 91"/>
            <p:cNvSpPr txBox="1">
              <a:spLocks noChangeArrowheads="1"/>
            </p:cNvSpPr>
            <p:nvPr/>
          </p:nvSpPr>
          <p:spPr bwMode="auto">
            <a:xfrm>
              <a:off x="4714875" y="1773238"/>
              <a:ext cx="10578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altLang="en-US" sz="1200" b="1">
                  <a:solidFill>
                    <a:srgbClr val="FFFFFF"/>
                  </a:solidFill>
                  <a:latin typeface="Times New Roman" pitchFamily="18" charset="0"/>
                </a:rPr>
                <a:t>HR</a:t>
              </a:r>
              <a:endParaRPr lang="fr-BE" altLang="en-US" sz="1200" b="1" noProof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2" name="Text Box 92"/>
            <p:cNvSpPr txBox="1">
              <a:spLocks noChangeArrowheads="1"/>
            </p:cNvSpPr>
            <p:nvPr/>
          </p:nvSpPr>
          <p:spPr bwMode="auto">
            <a:xfrm>
              <a:off x="3169207" y="2954484"/>
              <a:ext cx="846600" cy="276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Payroll</a:t>
              </a:r>
            </a:p>
          </p:txBody>
        </p:sp>
        <p:sp>
          <p:nvSpPr>
            <p:cNvPr id="53" name="Text Box 93"/>
            <p:cNvSpPr txBox="1">
              <a:spLocks noChangeArrowheads="1"/>
            </p:cNvSpPr>
            <p:nvPr/>
          </p:nvSpPr>
          <p:spPr bwMode="auto">
            <a:xfrm>
              <a:off x="5542389" y="1802593"/>
              <a:ext cx="1307335" cy="50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BE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Monitoring EU </a:t>
              </a:r>
              <a:r>
                <a:rPr lang="en-GB" altLang="en-US" sz="1200" b="1" dirty="0">
                  <a:solidFill>
                    <a:srgbClr val="FFFFFF"/>
                  </a:solidFill>
                  <a:latin typeface="Times New Roman" pitchFamily="18" charset="0"/>
                </a:rPr>
                <a:t>law</a:t>
              </a:r>
            </a:p>
          </p:txBody>
        </p:sp>
        <p:sp>
          <p:nvSpPr>
            <p:cNvPr id="54" name="Rectangle 94"/>
            <p:cNvSpPr>
              <a:spLocks noChangeArrowheads="1"/>
            </p:cNvSpPr>
            <p:nvPr/>
          </p:nvSpPr>
          <p:spPr bwMode="auto">
            <a:xfrm>
              <a:off x="6708775" y="4506914"/>
              <a:ext cx="503300" cy="203786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6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55" name="Rectangle 95"/>
            <p:cNvSpPr>
              <a:spLocks noChangeArrowheads="1"/>
            </p:cNvSpPr>
            <p:nvPr/>
          </p:nvSpPr>
          <p:spPr bwMode="auto">
            <a:xfrm>
              <a:off x="6708775" y="4781550"/>
              <a:ext cx="503300" cy="203787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6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56" name="Rectangle 96"/>
            <p:cNvSpPr>
              <a:spLocks noChangeArrowheads="1"/>
            </p:cNvSpPr>
            <p:nvPr/>
          </p:nvSpPr>
          <p:spPr bwMode="auto">
            <a:xfrm>
              <a:off x="6708775" y="5083175"/>
              <a:ext cx="503300" cy="203787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6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57" name="Rectangle 97"/>
            <p:cNvSpPr>
              <a:spLocks noChangeArrowheads="1"/>
            </p:cNvSpPr>
            <p:nvPr/>
          </p:nvSpPr>
          <p:spPr bwMode="auto">
            <a:xfrm>
              <a:off x="7308850" y="4652963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58" name="Rectangle 98"/>
            <p:cNvSpPr>
              <a:spLocks noChangeArrowheads="1"/>
            </p:cNvSpPr>
            <p:nvPr/>
          </p:nvSpPr>
          <p:spPr bwMode="auto">
            <a:xfrm>
              <a:off x="7308850" y="4581525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59" name="Rectangle 99"/>
            <p:cNvSpPr>
              <a:spLocks noChangeArrowheads="1"/>
            </p:cNvSpPr>
            <p:nvPr/>
          </p:nvSpPr>
          <p:spPr bwMode="auto">
            <a:xfrm>
              <a:off x="7308850" y="4508500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0" name="Rectangle 100"/>
            <p:cNvSpPr>
              <a:spLocks noChangeArrowheads="1"/>
            </p:cNvSpPr>
            <p:nvPr/>
          </p:nvSpPr>
          <p:spPr bwMode="auto">
            <a:xfrm>
              <a:off x="7308850" y="4941888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1" name="Rectangle 101"/>
            <p:cNvSpPr>
              <a:spLocks noChangeArrowheads="1"/>
            </p:cNvSpPr>
            <p:nvPr/>
          </p:nvSpPr>
          <p:spPr bwMode="auto">
            <a:xfrm>
              <a:off x="7308850" y="4868863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2" name="Rectangle 102"/>
            <p:cNvSpPr>
              <a:spLocks noChangeArrowheads="1"/>
            </p:cNvSpPr>
            <p:nvPr/>
          </p:nvSpPr>
          <p:spPr bwMode="auto">
            <a:xfrm>
              <a:off x="7308850" y="4797425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3" name="Rectangle 103"/>
            <p:cNvSpPr>
              <a:spLocks noChangeArrowheads="1"/>
            </p:cNvSpPr>
            <p:nvPr/>
          </p:nvSpPr>
          <p:spPr bwMode="auto">
            <a:xfrm>
              <a:off x="7308850" y="5229225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4" name="Rectangle 104"/>
            <p:cNvSpPr>
              <a:spLocks noChangeArrowheads="1"/>
            </p:cNvSpPr>
            <p:nvPr/>
          </p:nvSpPr>
          <p:spPr bwMode="auto">
            <a:xfrm>
              <a:off x="7308850" y="5157788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5" name="Rectangle 105"/>
            <p:cNvSpPr>
              <a:spLocks noChangeArrowheads="1"/>
            </p:cNvSpPr>
            <p:nvPr/>
          </p:nvSpPr>
          <p:spPr bwMode="auto">
            <a:xfrm>
              <a:off x="7308850" y="5084763"/>
              <a:ext cx="352621" cy="68425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endParaRPr lang="fr-FR" altLang="en-US" sz="110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aphicFrame>
          <p:nvGraphicFramePr>
            <p:cNvPr id="66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1662891"/>
                </p:ext>
              </p:extLst>
            </p:nvPr>
          </p:nvGraphicFramePr>
          <p:xfrm>
            <a:off x="5440363" y="4479925"/>
            <a:ext cx="1193007" cy="733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Clip" r:id="rId13" imgW="1800236" imgH="1104838" progId="MS_ClipArt_Gallery.2">
                    <p:embed/>
                  </p:oleObj>
                </mc:Choice>
                <mc:Fallback>
                  <p:oleObj name="Clip" r:id="rId13" imgW="1800236" imgH="1104838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0363" y="4479925"/>
                          <a:ext cx="1193007" cy="733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Rectangle 107"/>
            <p:cNvSpPr>
              <a:spLocks noChangeArrowheads="1"/>
            </p:cNvSpPr>
            <p:nvPr/>
          </p:nvSpPr>
          <p:spPr bwMode="auto">
            <a:xfrm>
              <a:off x="7740650" y="4508501"/>
              <a:ext cx="845047" cy="5384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>
              <a:outerShdw dist="107763" dir="2700000" algn="ctr" rotWithShape="0">
                <a:schemeClr val="tx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68" name="Text Box 108"/>
            <p:cNvSpPr txBox="1">
              <a:spLocks noChangeArrowheads="1"/>
            </p:cNvSpPr>
            <p:nvPr/>
          </p:nvSpPr>
          <p:spPr bwMode="auto">
            <a:xfrm>
              <a:off x="7812088" y="4508501"/>
              <a:ext cx="703687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000" b="1">
                  <a:solidFill>
                    <a:srgbClr val="FFFFFF"/>
                  </a:solidFill>
                  <a:latin typeface="Verdana" pitchFamily="34" charset="0"/>
                </a:rPr>
                <a:t>Risk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altLang="en-US" sz="1000" b="1">
                  <a:solidFill>
                    <a:srgbClr val="FFFFFF"/>
                  </a:solidFill>
                  <a:latin typeface="Verdana" pitchFamily="34" charset="0"/>
                </a:rPr>
                <a:t>factors</a:t>
              </a:r>
            </a:p>
          </p:txBody>
        </p:sp>
        <p:graphicFrame>
          <p:nvGraphicFramePr>
            <p:cNvPr id="69" name="Object 10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0470992"/>
                </p:ext>
              </p:extLst>
            </p:nvPr>
          </p:nvGraphicFramePr>
          <p:xfrm>
            <a:off x="6608950" y="5763575"/>
            <a:ext cx="594950" cy="671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Clip" r:id="rId15" imgW="2581175" imgH="3457579" progId="MS_ClipArt_Gallery.2">
                    <p:embed/>
                  </p:oleObj>
                </mc:Choice>
                <mc:Fallback>
                  <p:oleObj name="Clip" r:id="rId15" imgW="2581175" imgH="345757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8950" y="5763575"/>
                          <a:ext cx="594950" cy="6710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 Box 110"/>
            <p:cNvSpPr txBox="1">
              <a:spLocks noChangeArrowheads="1"/>
            </p:cNvSpPr>
            <p:nvPr/>
          </p:nvSpPr>
          <p:spPr bwMode="auto">
            <a:xfrm>
              <a:off x="7259191" y="5960497"/>
              <a:ext cx="1339026" cy="240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200" b="1" dirty="0">
                  <a:solidFill>
                    <a:srgbClr val="003366"/>
                  </a:solidFill>
                  <a:latin typeface="Verdana" pitchFamily="34" charset="0"/>
                </a:rPr>
                <a:t>Audit Results</a:t>
              </a:r>
            </a:p>
          </p:txBody>
        </p:sp>
        <p:sp>
          <p:nvSpPr>
            <p:cNvPr id="71" name="AutoShape 111"/>
            <p:cNvSpPr>
              <a:spLocks noChangeArrowheads="1"/>
            </p:cNvSpPr>
            <p:nvPr/>
          </p:nvSpPr>
          <p:spPr bwMode="auto">
            <a:xfrm rot="10800000">
              <a:off x="5525216" y="5876925"/>
              <a:ext cx="756503" cy="428397"/>
            </a:xfrm>
            <a:prstGeom prst="leftArrow">
              <a:avLst>
                <a:gd name="adj1" fmla="val 60713"/>
                <a:gd name="adj2" fmla="val 62769"/>
              </a:avLst>
            </a:prstGeom>
            <a:solidFill>
              <a:srgbClr val="000066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72" name="AutoShape 112"/>
            <p:cNvSpPr>
              <a:spLocks noChangeArrowheads="1"/>
            </p:cNvSpPr>
            <p:nvPr/>
          </p:nvSpPr>
          <p:spPr bwMode="auto">
            <a:xfrm>
              <a:off x="2673491" y="5876925"/>
              <a:ext cx="756503" cy="428397"/>
            </a:xfrm>
            <a:prstGeom prst="leftArrow">
              <a:avLst>
                <a:gd name="adj1" fmla="val 60713"/>
                <a:gd name="adj2" fmla="val 62769"/>
              </a:avLst>
            </a:prstGeom>
            <a:solidFill>
              <a:srgbClr val="000066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73" name="Rectangle 113"/>
            <p:cNvSpPr>
              <a:spLocks noChangeArrowheads="1"/>
            </p:cNvSpPr>
            <p:nvPr/>
          </p:nvSpPr>
          <p:spPr bwMode="auto">
            <a:xfrm>
              <a:off x="323288" y="4941889"/>
              <a:ext cx="2284503" cy="170934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Char char="•"/>
              </a:pP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74" name="Text Box 115"/>
            <p:cNvSpPr txBox="1">
              <a:spLocks noChangeArrowheads="1"/>
            </p:cNvSpPr>
            <p:nvPr/>
          </p:nvSpPr>
          <p:spPr bwMode="auto">
            <a:xfrm>
              <a:off x="756782" y="4996384"/>
              <a:ext cx="1472618" cy="240066"/>
            </a:xfrm>
            <a:prstGeom prst="rect">
              <a:avLst/>
            </a:prstGeom>
            <a:solidFill>
              <a:srgbClr val="2929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200" b="1" dirty="0">
                  <a:solidFill>
                    <a:srgbClr val="FFFFFF"/>
                  </a:solidFill>
                  <a:latin typeface="Verdana" pitchFamily="34" charset="0"/>
                </a:rPr>
                <a:t>REPORTING</a:t>
              </a:r>
            </a:p>
          </p:txBody>
        </p:sp>
        <p:sp>
          <p:nvSpPr>
            <p:cNvPr id="75" name="Text Box 116"/>
            <p:cNvSpPr txBox="1">
              <a:spLocks noChangeArrowheads="1"/>
            </p:cNvSpPr>
            <p:nvPr/>
          </p:nvSpPr>
          <p:spPr bwMode="auto">
            <a:xfrm>
              <a:off x="467785" y="6356615"/>
              <a:ext cx="986405" cy="289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66"/>
                    </a:outerShdw>
                  </a:effectLst>
                </a14:hiddenEffects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800" b="1" dirty="0">
                  <a:solidFill>
                    <a:srgbClr val="333333"/>
                  </a:solidFill>
                  <a:latin typeface="Verdana" pitchFamily="34" charset="0"/>
                </a:rPr>
                <a:t>Performance Indicators</a:t>
              </a:r>
            </a:p>
          </p:txBody>
        </p:sp>
        <p:pic>
          <p:nvPicPr>
            <p:cNvPr id="76" name="Picture 11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590" y="5342273"/>
              <a:ext cx="739416" cy="94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119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786" y="5342273"/>
              <a:ext cx="1056308" cy="719222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000066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 Box 120"/>
            <p:cNvSpPr txBox="1">
              <a:spLocks noChangeArrowheads="1"/>
            </p:cNvSpPr>
            <p:nvPr/>
          </p:nvSpPr>
          <p:spPr bwMode="auto">
            <a:xfrm>
              <a:off x="3637426" y="5498326"/>
              <a:ext cx="2104536" cy="900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  <a:defRPr/>
              </a:pPr>
              <a:r>
                <a:rPr lang="en-GB" sz="1200" dirty="0" smtClean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15% Financial/Compliance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fr-BE" sz="1200" dirty="0" smtClean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45% Performance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fr-BE" sz="1200" dirty="0" smtClean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36% </a:t>
              </a:r>
              <a:r>
                <a:rPr lang="en-GB" sz="1200" dirty="0" smtClean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Comprehensive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en-GB" sz="1200" dirty="0" smtClean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  4% Other</a:t>
              </a:r>
            </a:p>
          </p:txBody>
        </p:sp>
        <p:sp>
          <p:nvSpPr>
            <p:cNvPr id="79" name="Text Box 121"/>
            <p:cNvSpPr txBox="1">
              <a:spLocks noChangeArrowheads="1"/>
            </p:cNvSpPr>
            <p:nvPr/>
          </p:nvSpPr>
          <p:spPr bwMode="auto">
            <a:xfrm>
              <a:off x="220013" y="2689377"/>
              <a:ext cx="1688163" cy="850425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 b="1" dirty="0" smtClean="0">
                  <a:solidFill>
                    <a:srgbClr val="000000"/>
                  </a:solidFill>
                </a:rPr>
                <a:t>220 </a:t>
              </a:r>
              <a:r>
                <a:rPr lang="en-GB" altLang="en-US" sz="1000" b="1" dirty="0">
                  <a:solidFill>
                    <a:srgbClr val="000000"/>
                  </a:solidFill>
                </a:rPr>
                <a:t>auditable entities </a:t>
              </a:r>
              <a:r>
                <a:rPr lang="en-GB" altLang="en-US" sz="1000" b="1" dirty="0" smtClean="0">
                  <a:solidFill>
                    <a:srgbClr val="000000"/>
                  </a:solidFill>
                </a:rPr>
                <a:t>representing</a:t>
              </a:r>
              <a:r>
                <a:rPr lang="en-GB" altLang="en-US" sz="1000" dirty="0" smtClean="0">
                  <a:solidFill>
                    <a:srgbClr val="000000"/>
                  </a:solidFill>
                </a:rPr>
                <a:t>: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000" b="1" dirty="0" smtClean="0">
                  <a:solidFill>
                    <a:srgbClr val="000000"/>
                  </a:solidFill>
                </a:rPr>
                <a:t>~€150bn (commitments)  ~€140bn (payments)</a:t>
              </a:r>
              <a:endParaRPr lang="en-GB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80" name="Text Box 122"/>
            <p:cNvSpPr txBox="1">
              <a:spLocks noChangeArrowheads="1"/>
            </p:cNvSpPr>
            <p:nvPr/>
          </p:nvSpPr>
          <p:spPr bwMode="auto">
            <a:xfrm>
              <a:off x="6849723" y="2689377"/>
              <a:ext cx="1782200" cy="266800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000" b="1" dirty="0" smtClean="0">
                  <a:solidFill>
                    <a:srgbClr val="000000"/>
                  </a:solidFill>
                </a:rPr>
                <a:t>385 </a:t>
              </a:r>
              <a:r>
                <a:rPr lang="en-GB" altLang="en-US" sz="1000" b="1" dirty="0">
                  <a:solidFill>
                    <a:srgbClr val="000000"/>
                  </a:solidFill>
                </a:rPr>
                <a:t>auditable entities</a:t>
              </a: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2389475" y="2354326"/>
              <a:ext cx="1116073" cy="3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 b="1" dirty="0" smtClean="0">
                  <a:solidFill>
                    <a:srgbClr val="FFFFFF"/>
                  </a:solidFill>
                  <a:latin typeface="Times New Roman" pitchFamily="18" charset="0"/>
                </a:rPr>
                <a:t>Pre-financing</a:t>
              </a:r>
              <a:endParaRPr lang="en-GB" altLang="en-US" sz="1200" b="1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6B736-35D2-46A7-89B3-995A06FE74C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2" name="Text Box 116"/>
          <p:cNvSpPr txBox="1">
            <a:spLocks noChangeArrowheads="1"/>
          </p:cNvSpPr>
          <p:nvPr/>
        </p:nvSpPr>
        <p:spPr bwMode="auto">
          <a:xfrm>
            <a:off x="1691680" y="6359013"/>
            <a:ext cx="983115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800" b="1" dirty="0" smtClean="0">
                <a:solidFill>
                  <a:srgbClr val="333333"/>
                </a:solidFill>
                <a:latin typeface="Verdana" pitchFamily="34" charset="0"/>
              </a:rPr>
              <a:t>Financial Reports</a:t>
            </a:r>
            <a:endParaRPr lang="en-US" altLang="en-US" sz="800" b="1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9"/>
            <a:ext cx="8229600" cy="720080"/>
          </a:xfrm>
        </p:spPr>
        <p:txBody>
          <a:bodyPr/>
          <a:lstStyle/>
          <a:p>
            <a:pPr algn="ctr"/>
            <a:r>
              <a:rPr lang="en-GB" sz="2400" dirty="0" smtClean="0">
                <a:cs typeface="Arial" panose="020B0604020202020204" pitchFamily="34" charset="0"/>
              </a:rPr>
              <a:t>Overview on Management Disclosures in AARs 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763688" y="2564904"/>
            <a:ext cx="4896544" cy="936104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187624" y="2492896"/>
            <a:ext cx="6408712" cy="144016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52474"/>
              </p:ext>
            </p:extLst>
          </p:nvPr>
        </p:nvGraphicFramePr>
        <p:xfrm>
          <a:off x="368861" y="2276872"/>
          <a:ext cx="69127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4"/>
          <p:cNvSpPr/>
          <p:nvPr/>
        </p:nvSpPr>
        <p:spPr>
          <a:xfrm>
            <a:off x="7285082" y="4941168"/>
            <a:ext cx="1880200" cy="6706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22860" rIns="3429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i="1" dirty="0" smtClean="0">
                <a:solidFill>
                  <a:schemeClr val="tx1"/>
                </a:solidFill>
              </a:rPr>
              <a:t>How have we delivered?</a:t>
            </a:r>
            <a:endParaRPr lang="en-GB" i="1" kern="1200" dirty="0">
              <a:solidFill>
                <a:schemeClr val="tx1"/>
              </a:solidFill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7188436" y="3032956"/>
            <a:ext cx="1880200" cy="6706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22860" rIns="3429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i="1" dirty="0" smtClean="0">
                <a:solidFill>
                  <a:schemeClr val="tx1"/>
                </a:solidFill>
              </a:rPr>
              <a:t>What have we delivered?</a:t>
            </a:r>
            <a:endParaRPr lang="en-GB" i="1" kern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898C7-EA2B-45EC-8579-23362B79C14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/>
          </p:cNvSpPr>
          <p:nvPr/>
        </p:nvSpPr>
        <p:spPr bwMode="auto">
          <a:xfrm>
            <a:off x="395288" y="1412777"/>
            <a:ext cx="864120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marL="358775" indent="-3587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r>
              <a:rPr lang="en-GB" altLang="en-US" sz="2400" dirty="0" smtClean="0">
                <a:solidFill>
                  <a:srgbClr val="005696"/>
                </a:solidFill>
                <a:latin typeface="+mj-lt"/>
              </a:rPr>
              <a:t>Management Disclosures within the Audit </a:t>
            </a:r>
            <a:r>
              <a:rPr lang="en-GB" altLang="en-US" sz="2400" dirty="0">
                <a:solidFill>
                  <a:srgbClr val="005696"/>
                </a:solidFill>
                <a:latin typeface="+mj-lt"/>
              </a:rPr>
              <a:t>P</a:t>
            </a:r>
            <a:r>
              <a:rPr lang="en-GB" altLang="en-US" sz="2400" dirty="0" smtClean="0">
                <a:solidFill>
                  <a:srgbClr val="005696"/>
                </a:solidFill>
                <a:latin typeface="+mj-lt"/>
              </a:rPr>
              <a:t>rocess </a:t>
            </a:r>
            <a:endParaRPr lang="en-GB" altLang="en-US" sz="2400" dirty="0">
              <a:solidFill>
                <a:srgbClr val="005696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8648" y="2122103"/>
            <a:ext cx="8539134" cy="4172919"/>
            <a:chOff x="299283" y="2134018"/>
            <a:chExt cx="8539134" cy="4172919"/>
          </a:xfrm>
        </p:grpSpPr>
        <p:sp>
          <p:nvSpPr>
            <p:cNvPr id="3" name="Freeform 2"/>
            <p:cNvSpPr/>
            <p:nvPr/>
          </p:nvSpPr>
          <p:spPr>
            <a:xfrm>
              <a:off x="299283" y="2134018"/>
              <a:ext cx="8516512" cy="1293761"/>
            </a:xfrm>
            <a:custGeom>
              <a:avLst/>
              <a:gdLst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5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201518" tIns="719271" rIns="220151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 smtClean="0"/>
                <a:t>Annual Management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 smtClean="0"/>
                <a:t>and Performance Report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9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3779912" y="3486013"/>
              <a:ext cx="3279178" cy="2174044"/>
            </a:xfrm>
            <a:custGeom>
              <a:avLst/>
              <a:gdLst>
                <a:gd name="connsiteX0" fmla="*/ 0 w 3279178"/>
                <a:gd name="connsiteY0" fmla="*/ 129376 h 1293761"/>
                <a:gd name="connsiteX1" fmla="*/ 129376 w 3279178"/>
                <a:gd name="connsiteY1" fmla="*/ 0 h 1293761"/>
                <a:gd name="connsiteX2" fmla="*/ 3149802 w 3279178"/>
                <a:gd name="connsiteY2" fmla="*/ 0 h 1293761"/>
                <a:gd name="connsiteX3" fmla="*/ 3279178 w 3279178"/>
                <a:gd name="connsiteY3" fmla="*/ 129376 h 1293761"/>
                <a:gd name="connsiteX4" fmla="*/ 3279178 w 3279178"/>
                <a:gd name="connsiteY4" fmla="*/ 1164385 h 1293761"/>
                <a:gd name="connsiteX5" fmla="*/ 3149802 w 3279178"/>
                <a:gd name="connsiteY5" fmla="*/ 1293761 h 1293761"/>
                <a:gd name="connsiteX6" fmla="*/ 129376 w 3279178"/>
                <a:gd name="connsiteY6" fmla="*/ 1293761 h 1293761"/>
                <a:gd name="connsiteX7" fmla="*/ 0 w 3279178"/>
                <a:gd name="connsiteY7" fmla="*/ 1164385 h 1293761"/>
                <a:gd name="connsiteX8" fmla="*/ 0 w 3279178"/>
                <a:gd name="connsiteY8" fmla="*/ 129376 h 129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9178" h="1293761">
                  <a:moveTo>
                    <a:pt x="0" y="129376"/>
                  </a:moveTo>
                  <a:cubicBezTo>
                    <a:pt x="0" y="57924"/>
                    <a:pt x="57924" y="0"/>
                    <a:pt x="129376" y="0"/>
                  </a:cubicBezTo>
                  <a:lnTo>
                    <a:pt x="3149802" y="0"/>
                  </a:lnTo>
                  <a:cubicBezTo>
                    <a:pt x="3221254" y="0"/>
                    <a:pt x="3279178" y="57924"/>
                    <a:pt x="3279178" y="129376"/>
                  </a:cubicBezTo>
                  <a:lnTo>
                    <a:pt x="3279178" y="1164385"/>
                  </a:lnTo>
                  <a:cubicBezTo>
                    <a:pt x="3279178" y="1235837"/>
                    <a:pt x="3221254" y="1293761"/>
                    <a:pt x="3149802" y="1293761"/>
                  </a:cubicBezTo>
                  <a:lnTo>
                    <a:pt x="129376" y="1293761"/>
                  </a:lnTo>
                  <a:cubicBezTo>
                    <a:pt x="57924" y="1293761"/>
                    <a:pt x="0" y="1235837"/>
                    <a:pt x="0" y="1164385"/>
                  </a:cubicBezTo>
                  <a:lnTo>
                    <a:pt x="0" y="129376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233" tIns="91233" rIns="91233" bIns="9123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Financial and Compliance Reporting by DGs in AARs - part 2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dirty="0" smtClean="0"/>
                <a:t>&amp;</a:t>
              </a:r>
              <a:endParaRPr lang="en-GB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Declarations of Assurance by the Authorising Officers by Delegation</a:t>
              </a:r>
              <a:endParaRPr lang="en-GB" sz="1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13636" y="5733256"/>
              <a:ext cx="3278644" cy="511449"/>
            </a:xfrm>
            <a:custGeom>
              <a:avLst/>
              <a:gdLst>
                <a:gd name="connsiteX0" fmla="*/ 0 w 1605865"/>
                <a:gd name="connsiteY0" fmla="*/ 129376 h 1293761"/>
                <a:gd name="connsiteX1" fmla="*/ 129376 w 1605865"/>
                <a:gd name="connsiteY1" fmla="*/ 0 h 1293761"/>
                <a:gd name="connsiteX2" fmla="*/ 1476489 w 1605865"/>
                <a:gd name="connsiteY2" fmla="*/ 0 h 1293761"/>
                <a:gd name="connsiteX3" fmla="*/ 1605865 w 1605865"/>
                <a:gd name="connsiteY3" fmla="*/ 129376 h 1293761"/>
                <a:gd name="connsiteX4" fmla="*/ 1605865 w 1605865"/>
                <a:gd name="connsiteY4" fmla="*/ 1164385 h 1293761"/>
                <a:gd name="connsiteX5" fmla="*/ 1476489 w 1605865"/>
                <a:gd name="connsiteY5" fmla="*/ 1293761 h 1293761"/>
                <a:gd name="connsiteX6" fmla="*/ 129376 w 1605865"/>
                <a:gd name="connsiteY6" fmla="*/ 1293761 h 1293761"/>
                <a:gd name="connsiteX7" fmla="*/ 0 w 1605865"/>
                <a:gd name="connsiteY7" fmla="*/ 1164385 h 1293761"/>
                <a:gd name="connsiteX8" fmla="*/ 0 w 1605865"/>
                <a:gd name="connsiteY8" fmla="*/ 129376 h 129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865" h="1293761">
                  <a:moveTo>
                    <a:pt x="0" y="129376"/>
                  </a:moveTo>
                  <a:cubicBezTo>
                    <a:pt x="0" y="57924"/>
                    <a:pt x="57924" y="0"/>
                    <a:pt x="129376" y="0"/>
                  </a:cubicBezTo>
                  <a:lnTo>
                    <a:pt x="1476489" y="0"/>
                  </a:lnTo>
                  <a:cubicBezTo>
                    <a:pt x="1547941" y="0"/>
                    <a:pt x="1605865" y="57924"/>
                    <a:pt x="1605865" y="129376"/>
                  </a:cubicBezTo>
                  <a:lnTo>
                    <a:pt x="1605865" y="1164385"/>
                  </a:lnTo>
                  <a:cubicBezTo>
                    <a:pt x="1605865" y="1235837"/>
                    <a:pt x="1547941" y="1293761"/>
                    <a:pt x="1476489" y="1293761"/>
                  </a:cubicBezTo>
                  <a:lnTo>
                    <a:pt x="129376" y="1293761"/>
                  </a:lnTo>
                  <a:cubicBezTo>
                    <a:pt x="57924" y="1293761"/>
                    <a:pt x="0" y="1235837"/>
                    <a:pt x="0" y="1164385"/>
                  </a:cubicBezTo>
                  <a:lnTo>
                    <a:pt x="0" y="129376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233" tIns="91233" rIns="91233" bIns="9123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Declarations by </a:t>
              </a:r>
              <a:r>
                <a:rPr lang="en-GB" sz="1400" dirty="0" smtClean="0"/>
                <a:t>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dirty="0" smtClean="0"/>
                <a:t>R</a:t>
              </a:r>
              <a:r>
                <a:rPr lang="en-GB" sz="1400" kern="1200" dirty="0" smtClean="0"/>
                <a:t>esource Directors</a:t>
              </a:r>
              <a:endParaRPr lang="en-GB" sz="14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7222432" y="5013176"/>
              <a:ext cx="1605865" cy="1293761"/>
            </a:xfrm>
            <a:custGeom>
              <a:avLst/>
              <a:gdLst>
                <a:gd name="connsiteX0" fmla="*/ 0 w 1605865"/>
                <a:gd name="connsiteY0" fmla="*/ 129376 h 1293761"/>
                <a:gd name="connsiteX1" fmla="*/ 129376 w 1605865"/>
                <a:gd name="connsiteY1" fmla="*/ 0 h 1293761"/>
                <a:gd name="connsiteX2" fmla="*/ 1476489 w 1605865"/>
                <a:gd name="connsiteY2" fmla="*/ 0 h 1293761"/>
                <a:gd name="connsiteX3" fmla="*/ 1605865 w 1605865"/>
                <a:gd name="connsiteY3" fmla="*/ 129376 h 1293761"/>
                <a:gd name="connsiteX4" fmla="*/ 1605865 w 1605865"/>
                <a:gd name="connsiteY4" fmla="*/ 1164385 h 1293761"/>
                <a:gd name="connsiteX5" fmla="*/ 1476489 w 1605865"/>
                <a:gd name="connsiteY5" fmla="*/ 1293761 h 1293761"/>
                <a:gd name="connsiteX6" fmla="*/ 129376 w 1605865"/>
                <a:gd name="connsiteY6" fmla="*/ 1293761 h 1293761"/>
                <a:gd name="connsiteX7" fmla="*/ 0 w 1605865"/>
                <a:gd name="connsiteY7" fmla="*/ 1164385 h 1293761"/>
                <a:gd name="connsiteX8" fmla="*/ 0 w 1605865"/>
                <a:gd name="connsiteY8" fmla="*/ 129376 h 129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865" h="1293761">
                  <a:moveTo>
                    <a:pt x="0" y="129376"/>
                  </a:moveTo>
                  <a:cubicBezTo>
                    <a:pt x="0" y="57924"/>
                    <a:pt x="57924" y="0"/>
                    <a:pt x="129376" y="0"/>
                  </a:cubicBezTo>
                  <a:lnTo>
                    <a:pt x="1476489" y="0"/>
                  </a:lnTo>
                  <a:cubicBezTo>
                    <a:pt x="1547941" y="0"/>
                    <a:pt x="1605865" y="57924"/>
                    <a:pt x="1605865" y="129376"/>
                  </a:cubicBezTo>
                  <a:lnTo>
                    <a:pt x="1605865" y="1164385"/>
                  </a:lnTo>
                  <a:cubicBezTo>
                    <a:pt x="1605865" y="1235837"/>
                    <a:pt x="1547941" y="1293761"/>
                    <a:pt x="1476489" y="1293761"/>
                  </a:cubicBezTo>
                  <a:lnTo>
                    <a:pt x="129376" y="1293761"/>
                  </a:lnTo>
                  <a:cubicBezTo>
                    <a:pt x="57924" y="1293761"/>
                    <a:pt x="0" y="1235837"/>
                    <a:pt x="0" y="1164385"/>
                  </a:cubicBezTo>
                  <a:lnTo>
                    <a:pt x="0" y="129376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233" tIns="91233" rIns="91233" bIns="9123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solidFill>
                    <a:srgbClr val="FF0000"/>
                  </a:solidFill>
                </a:rPr>
                <a:t>IAS Limited Conclusion on the state of internal control in each DG</a:t>
              </a:r>
              <a:endParaRPr lang="en-GB" sz="1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051720" y="3486013"/>
              <a:ext cx="1605865" cy="2809009"/>
            </a:xfrm>
            <a:custGeom>
              <a:avLst/>
              <a:gdLst>
                <a:gd name="connsiteX0" fmla="*/ 0 w 1605865"/>
                <a:gd name="connsiteY0" fmla="*/ 160587 h 2726848"/>
                <a:gd name="connsiteX1" fmla="*/ 160587 w 1605865"/>
                <a:gd name="connsiteY1" fmla="*/ 0 h 2726848"/>
                <a:gd name="connsiteX2" fmla="*/ 1445279 w 1605865"/>
                <a:gd name="connsiteY2" fmla="*/ 0 h 2726848"/>
                <a:gd name="connsiteX3" fmla="*/ 1605866 w 1605865"/>
                <a:gd name="connsiteY3" fmla="*/ 160587 h 2726848"/>
                <a:gd name="connsiteX4" fmla="*/ 1605865 w 1605865"/>
                <a:gd name="connsiteY4" fmla="*/ 2566262 h 2726848"/>
                <a:gd name="connsiteX5" fmla="*/ 1445278 w 1605865"/>
                <a:gd name="connsiteY5" fmla="*/ 2726849 h 2726848"/>
                <a:gd name="connsiteX6" fmla="*/ 160587 w 1605865"/>
                <a:gd name="connsiteY6" fmla="*/ 2726848 h 2726848"/>
                <a:gd name="connsiteX7" fmla="*/ 0 w 1605865"/>
                <a:gd name="connsiteY7" fmla="*/ 2566261 h 2726848"/>
                <a:gd name="connsiteX8" fmla="*/ 0 w 1605865"/>
                <a:gd name="connsiteY8" fmla="*/ 160587 h 272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865" h="2726848">
                  <a:moveTo>
                    <a:pt x="0" y="160587"/>
                  </a:moveTo>
                  <a:cubicBezTo>
                    <a:pt x="0" y="71897"/>
                    <a:pt x="71897" y="0"/>
                    <a:pt x="160587" y="0"/>
                  </a:cubicBezTo>
                  <a:lnTo>
                    <a:pt x="1445279" y="0"/>
                  </a:lnTo>
                  <a:cubicBezTo>
                    <a:pt x="1533969" y="0"/>
                    <a:pt x="1605866" y="71897"/>
                    <a:pt x="1605866" y="160587"/>
                  </a:cubicBezTo>
                  <a:cubicBezTo>
                    <a:pt x="1605866" y="962479"/>
                    <a:pt x="1605865" y="1764370"/>
                    <a:pt x="1605865" y="2566262"/>
                  </a:cubicBezTo>
                  <a:cubicBezTo>
                    <a:pt x="1605865" y="2654952"/>
                    <a:pt x="1533968" y="2726849"/>
                    <a:pt x="1445278" y="2726849"/>
                  </a:cubicBezTo>
                  <a:lnTo>
                    <a:pt x="160587" y="2726848"/>
                  </a:lnTo>
                  <a:cubicBezTo>
                    <a:pt x="71897" y="2726848"/>
                    <a:pt x="0" y="2654951"/>
                    <a:pt x="0" y="2566261"/>
                  </a:cubicBezTo>
                  <a:lnTo>
                    <a:pt x="0" y="160587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0374" tIns="100374" rIns="100374" bIns="1003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Financial statements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and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Financial reporting </a:t>
              </a:r>
              <a:endParaRPr lang="en-GB" sz="1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222432" y="3486012"/>
              <a:ext cx="1598040" cy="735076"/>
            </a:xfrm>
            <a:custGeom>
              <a:avLst/>
              <a:gdLst>
                <a:gd name="connsiteX0" fmla="*/ 0 w 1598040"/>
                <a:gd name="connsiteY0" fmla="*/ 73508 h 735076"/>
                <a:gd name="connsiteX1" fmla="*/ 73508 w 1598040"/>
                <a:gd name="connsiteY1" fmla="*/ 0 h 735076"/>
                <a:gd name="connsiteX2" fmla="*/ 1524532 w 1598040"/>
                <a:gd name="connsiteY2" fmla="*/ 0 h 735076"/>
                <a:gd name="connsiteX3" fmla="*/ 1598040 w 1598040"/>
                <a:gd name="connsiteY3" fmla="*/ 73508 h 735076"/>
                <a:gd name="connsiteX4" fmla="*/ 1598040 w 1598040"/>
                <a:gd name="connsiteY4" fmla="*/ 661568 h 735076"/>
                <a:gd name="connsiteX5" fmla="*/ 1524532 w 1598040"/>
                <a:gd name="connsiteY5" fmla="*/ 735076 h 735076"/>
                <a:gd name="connsiteX6" fmla="*/ 73508 w 1598040"/>
                <a:gd name="connsiteY6" fmla="*/ 735076 h 735076"/>
                <a:gd name="connsiteX7" fmla="*/ 0 w 1598040"/>
                <a:gd name="connsiteY7" fmla="*/ 661568 h 735076"/>
                <a:gd name="connsiteX8" fmla="*/ 0 w 1598040"/>
                <a:gd name="connsiteY8" fmla="*/ 73508 h 735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040" h="735076">
                  <a:moveTo>
                    <a:pt x="0" y="73508"/>
                  </a:moveTo>
                  <a:cubicBezTo>
                    <a:pt x="0" y="32911"/>
                    <a:pt x="32911" y="0"/>
                    <a:pt x="73508" y="0"/>
                  </a:cubicBezTo>
                  <a:lnTo>
                    <a:pt x="1524532" y="0"/>
                  </a:lnTo>
                  <a:cubicBezTo>
                    <a:pt x="1565129" y="0"/>
                    <a:pt x="1598040" y="32911"/>
                    <a:pt x="1598040" y="73508"/>
                  </a:cubicBezTo>
                  <a:lnTo>
                    <a:pt x="1598040" y="661568"/>
                  </a:lnTo>
                  <a:cubicBezTo>
                    <a:pt x="1598040" y="702165"/>
                    <a:pt x="1565129" y="735076"/>
                    <a:pt x="1524532" y="735076"/>
                  </a:cubicBezTo>
                  <a:lnTo>
                    <a:pt x="73508" y="735076"/>
                  </a:lnTo>
                  <a:cubicBezTo>
                    <a:pt x="32911" y="735076"/>
                    <a:pt x="0" y="702165"/>
                    <a:pt x="0" y="661568"/>
                  </a:cubicBezTo>
                  <a:lnTo>
                    <a:pt x="0" y="73508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4870" tIns="74870" rIns="74870" bIns="748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solidFill>
                    <a:srgbClr val="FF0000"/>
                  </a:solidFill>
                </a:rPr>
                <a:t>Annual Report by Internal Auditor ('99.3 Report')</a:t>
              </a:r>
              <a:endParaRPr lang="en-GB" sz="1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240377" y="4305011"/>
              <a:ext cx="1598040" cy="637366"/>
            </a:xfrm>
            <a:custGeom>
              <a:avLst/>
              <a:gdLst>
                <a:gd name="connsiteX0" fmla="*/ 0 w 1598040"/>
                <a:gd name="connsiteY0" fmla="*/ 58636 h 586358"/>
                <a:gd name="connsiteX1" fmla="*/ 58636 w 1598040"/>
                <a:gd name="connsiteY1" fmla="*/ 0 h 586358"/>
                <a:gd name="connsiteX2" fmla="*/ 1539404 w 1598040"/>
                <a:gd name="connsiteY2" fmla="*/ 0 h 586358"/>
                <a:gd name="connsiteX3" fmla="*/ 1598040 w 1598040"/>
                <a:gd name="connsiteY3" fmla="*/ 58636 h 586358"/>
                <a:gd name="connsiteX4" fmla="*/ 1598040 w 1598040"/>
                <a:gd name="connsiteY4" fmla="*/ 527722 h 586358"/>
                <a:gd name="connsiteX5" fmla="*/ 1539404 w 1598040"/>
                <a:gd name="connsiteY5" fmla="*/ 586358 h 586358"/>
                <a:gd name="connsiteX6" fmla="*/ 58636 w 1598040"/>
                <a:gd name="connsiteY6" fmla="*/ 586358 h 586358"/>
                <a:gd name="connsiteX7" fmla="*/ 0 w 1598040"/>
                <a:gd name="connsiteY7" fmla="*/ 527722 h 586358"/>
                <a:gd name="connsiteX8" fmla="*/ 0 w 1598040"/>
                <a:gd name="connsiteY8" fmla="*/ 58636 h 58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040" h="586358">
                  <a:moveTo>
                    <a:pt x="0" y="58636"/>
                  </a:moveTo>
                  <a:cubicBezTo>
                    <a:pt x="0" y="26252"/>
                    <a:pt x="26252" y="0"/>
                    <a:pt x="58636" y="0"/>
                  </a:cubicBezTo>
                  <a:lnTo>
                    <a:pt x="1539404" y="0"/>
                  </a:lnTo>
                  <a:cubicBezTo>
                    <a:pt x="1571788" y="0"/>
                    <a:pt x="1598040" y="26252"/>
                    <a:pt x="1598040" y="58636"/>
                  </a:cubicBezTo>
                  <a:lnTo>
                    <a:pt x="1598040" y="527722"/>
                  </a:lnTo>
                  <a:cubicBezTo>
                    <a:pt x="1598040" y="560106"/>
                    <a:pt x="1571788" y="586358"/>
                    <a:pt x="1539404" y="586358"/>
                  </a:cubicBezTo>
                  <a:lnTo>
                    <a:pt x="58636" y="586358"/>
                  </a:lnTo>
                  <a:cubicBezTo>
                    <a:pt x="26252" y="586358"/>
                    <a:pt x="0" y="560106"/>
                    <a:pt x="0" y="527722"/>
                  </a:cubicBezTo>
                  <a:lnTo>
                    <a:pt x="0" y="58636"/>
                  </a:lnTo>
                  <a:close/>
                </a:path>
              </a:pathLst>
            </a:custGeom>
            <a:solidFill>
              <a:schemeClr val="bg1"/>
            </a:solidFill>
            <a:ln w="0" cap="rnd">
              <a:solidFill>
                <a:schemeClr val="tx1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514" tIns="70514" rIns="70514" bIns="70514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IAS Overall Opinion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8648" y="3486013"/>
              <a:ext cx="1605865" cy="2809009"/>
            </a:xfrm>
            <a:custGeom>
              <a:avLst/>
              <a:gdLst>
                <a:gd name="connsiteX0" fmla="*/ 0 w 1605865"/>
                <a:gd name="connsiteY0" fmla="*/ 160587 h 2725878"/>
                <a:gd name="connsiteX1" fmla="*/ 160587 w 1605865"/>
                <a:gd name="connsiteY1" fmla="*/ 0 h 2725878"/>
                <a:gd name="connsiteX2" fmla="*/ 1445279 w 1605865"/>
                <a:gd name="connsiteY2" fmla="*/ 0 h 2725878"/>
                <a:gd name="connsiteX3" fmla="*/ 1605866 w 1605865"/>
                <a:gd name="connsiteY3" fmla="*/ 160587 h 2725878"/>
                <a:gd name="connsiteX4" fmla="*/ 1605865 w 1605865"/>
                <a:gd name="connsiteY4" fmla="*/ 2565292 h 2725878"/>
                <a:gd name="connsiteX5" fmla="*/ 1445278 w 1605865"/>
                <a:gd name="connsiteY5" fmla="*/ 2725879 h 2725878"/>
                <a:gd name="connsiteX6" fmla="*/ 160587 w 1605865"/>
                <a:gd name="connsiteY6" fmla="*/ 2725878 h 2725878"/>
                <a:gd name="connsiteX7" fmla="*/ 0 w 1605865"/>
                <a:gd name="connsiteY7" fmla="*/ 2565291 h 2725878"/>
                <a:gd name="connsiteX8" fmla="*/ 0 w 1605865"/>
                <a:gd name="connsiteY8" fmla="*/ 160587 h 272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865" h="2725878">
                  <a:moveTo>
                    <a:pt x="0" y="160587"/>
                  </a:moveTo>
                  <a:cubicBezTo>
                    <a:pt x="0" y="71897"/>
                    <a:pt x="71897" y="0"/>
                    <a:pt x="160587" y="0"/>
                  </a:cubicBezTo>
                  <a:lnTo>
                    <a:pt x="1445279" y="0"/>
                  </a:lnTo>
                  <a:cubicBezTo>
                    <a:pt x="1533969" y="0"/>
                    <a:pt x="1605866" y="71897"/>
                    <a:pt x="1605866" y="160587"/>
                  </a:cubicBezTo>
                  <a:cubicBezTo>
                    <a:pt x="1605866" y="962155"/>
                    <a:pt x="1605865" y="1763724"/>
                    <a:pt x="1605865" y="2565292"/>
                  </a:cubicBezTo>
                  <a:cubicBezTo>
                    <a:pt x="1605865" y="2653982"/>
                    <a:pt x="1533968" y="2725879"/>
                    <a:pt x="1445278" y="2725879"/>
                  </a:cubicBezTo>
                  <a:lnTo>
                    <a:pt x="160587" y="2725878"/>
                  </a:lnTo>
                  <a:cubicBezTo>
                    <a:pt x="71897" y="2725878"/>
                    <a:pt x="0" y="2653981"/>
                    <a:pt x="0" y="2565291"/>
                  </a:cubicBezTo>
                  <a:lnTo>
                    <a:pt x="0" y="160587"/>
                  </a:lnTo>
                  <a:close/>
                </a:path>
              </a:pathLst>
            </a:custGeom>
            <a:noFill/>
            <a:ln>
              <a:solidFill>
                <a:schemeClr val="bg2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0374" tIns="100374" rIns="100374" bIns="1003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Performance reporting by DGs (evaluations, AARs - part 1, specific performance reporting)</a:t>
              </a:r>
              <a:endParaRPr lang="en-GB" sz="1400" kern="1200" dirty="0"/>
            </a:p>
          </p:txBody>
        </p:sp>
      </p:grpSp>
      <p:sp>
        <p:nvSpPr>
          <p:cNvPr id="14" name="Down Arrow 13"/>
          <p:cNvSpPr/>
          <p:nvPr/>
        </p:nvSpPr>
        <p:spPr>
          <a:xfrm rot="5400000">
            <a:off x="6912260" y="5193196"/>
            <a:ext cx="360040" cy="576064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7" name="Down Arrow 16"/>
          <p:cNvSpPr/>
          <p:nvPr/>
        </p:nvSpPr>
        <p:spPr>
          <a:xfrm rot="10800000">
            <a:off x="8028384" y="4879453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8" name="Down Arrow 17"/>
          <p:cNvSpPr/>
          <p:nvPr/>
        </p:nvSpPr>
        <p:spPr>
          <a:xfrm rot="10800000">
            <a:off x="8028385" y="3284984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9" name="Down Arrow 18"/>
          <p:cNvSpPr/>
          <p:nvPr/>
        </p:nvSpPr>
        <p:spPr>
          <a:xfrm rot="10800000">
            <a:off x="5436096" y="3284984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0" name="Down Arrow 19"/>
          <p:cNvSpPr/>
          <p:nvPr/>
        </p:nvSpPr>
        <p:spPr>
          <a:xfrm rot="10800000">
            <a:off x="2771801" y="3284984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1" name="Down Arrow 20"/>
          <p:cNvSpPr/>
          <p:nvPr/>
        </p:nvSpPr>
        <p:spPr>
          <a:xfrm rot="10800000">
            <a:off x="1187624" y="3284984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2" name="Down Arrow 21"/>
          <p:cNvSpPr/>
          <p:nvPr/>
        </p:nvSpPr>
        <p:spPr>
          <a:xfrm rot="10800000">
            <a:off x="8028384" y="4159374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3" name="Down Arrow 22"/>
          <p:cNvSpPr/>
          <p:nvPr/>
        </p:nvSpPr>
        <p:spPr>
          <a:xfrm rot="10800000">
            <a:off x="5508105" y="5527525"/>
            <a:ext cx="216024" cy="205730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5" name="Down Arrow 24"/>
          <p:cNvSpPr/>
          <p:nvPr/>
        </p:nvSpPr>
        <p:spPr>
          <a:xfrm rot="16200000">
            <a:off x="3671900" y="5193197"/>
            <a:ext cx="360040" cy="576064"/>
          </a:xfrm>
          <a:prstGeom prst="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740352" y="6525343"/>
            <a:ext cx="946448" cy="196131"/>
          </a:xfrm>
        </p:spPr>
        <p:txBody>
          <a:bodyPr/>
          <a:lstStyle/>
          <a:p>
            <a:pPr>
              <a:defRPr/>
            </a:pPr>
            <a:fld id="{B9D898C7-EA2B-45EC-8579-23362B79C14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6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430D3-7C1B-4972-B4AE-B3A267AD036B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07504" y="3582640"/>
            <a:ext cx="1368152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en-GB" dirty="0"/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Weakness within declaration’s scope?</a:t>
            </a:r>
          </a:p>
          <a:p>
            <a:endParaRPr lang="fr-BE" b="1" dirty="0"/>
          </a:p>
          <a:p>
            <a:endParaRPr lang="en-GB" dirty="0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2051050" y="3585815"/>
            <a:ext cx="1368425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Significant in qualitative terms?</a:t>
            </a:r>
            <a:endParaRPr lang="fr-B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3851920" y="3573016"/>
            <a:ext cx="1296343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fr-BE" dirty="0"/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Exceeds materiality (2%)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activity, etc.?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b="1" dirty="0"/>
          </a:p>
          <a:p>
            <a:endParaRPr lang="en-GB" dirty="0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5508625" y="2379474"/>
            <a:ext cx="1439639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en-GB" dirty="0"/>
          </a:p>
          <a:p>
            <a:r>
              <a:rPr lang="en-GB" b="1" dirty="0" smtClean="0"/>
              <a:t>Significant</a:t>
            </a:r>
            <a:endParaRPr lang="en-GB" b="1" dirty="0"/>
          </a:p>
          <a:p>
            <a:r>
              <a:rPr lang="en-GB" b="1" dirty="0"/>
              <a:t>reputational event</a:t>
            </a:r>
            <a:r>
              <a:rPr lang="en-GB" b="1" dirty="0" smtClean="0"/>
              <a:t>?</a:t>
            </a:r>
          </a:p>
          <a:p>
            <a:endParaRPr lang="fr-BE" b="1" dirty="0"/>
          </a:p>
          <a:p>
            <a:endParaRPr lang="en-GB" b="1" dirty="0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7308850" y="2301260"/>
            <a:ext cx="1727646" cy="1323439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 dirty="0"/>
          </a:p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</a:t>
            </a:r>
          </a:p>
          <a:p>
            <a:endParaRPr lang="en-GB" sz="800" dirty="0"/>
          </a:p>
          <a:p>
            <a:endParaRPr lang="en-GB" sz="2000" dirty="0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1475657" y="4361516"/>
            <a:ext cx="575393" cy="41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3421063" y="4361516"/>
            <a:ext cx="430857" cy="41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1619250" y="4056716"/>
            <a:ext cx="792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Yes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3347864" y="4060304"/>
            <a:ext cx="792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Yes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5292724" y="5805488"/>
            <a:ext cx="2016125" cy="1456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4860925" y="5515256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Yes</a:t>
            </a:r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>
            <a:off x="5004593" y="2790451"/>
            <a:ext cx="792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No</a:t>
            </a:r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>
            <a:off x="6948264" y="3068960"/>
            <a:ext cx="36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72" name="Text Box 15"/>
          <p:cNvSpPr txBox="1">
            <a:spLocks noChangeArrowheads="1"/>
          </p:cNvSpPr>
          <p:nvPr/>
        </p:nvSpPr>
        <p:spPr bwMode="auto">
          <a:xfrm>
            <a:off x="6947271" y="2761183"/>
            <a:ext cx="5050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No</a:t>
            </a:r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755577" y="1988840"/>
            <a:ext cx="7511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H="1">
            <a:off x="8267515" y="1975821"/>
            <a:ext cx="14287" cy="3510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77" name="Text Box 20"/>
          <p:cNvSpPr txBox="1">
            <a:spLocks noChangeArrowheads="1"/>
          </p:cNvSpPr>
          <p:nvPr/>
        </p:nvSpPr>
        <p:spPr bwMode="auto">
          <a:xfrm>
            <a:off x="827510" y="2476500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No</a:t>
            </a:r>
          </a:p>
        </p:txBody>
      </p:sp>
      <p:sp>
        <p:nvSpPr>
          <p:cNvPr id="45078" name="Text Box 21"/>
          <p:cNvSpPr txBox="1">
            <a:spLocks noChangeArrowheads="1"/>
          </p:cNvSpPr>
          <p:nvPr/>
        </p:nvSpPr>
        <p:spPr bwMode="auto">
          <a:xfrm>
            <a:off x="2699792" y="2438400"/>
            <a:ext cx="4321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No</a:t>
            </a:r>
          </a:p>
        </p:txBody>
      </p:sp>
      <p:sp>
        <p:nvSpPr>
          <p:cNvPr id="45079" name="Line 22"/>
          <p:cNvSpPr>
            <a:spLocks noChangeShapeType="1"/>
          </p:cNvSpPr>
          <p:nvPr/>
        </p:nvSpPr>
        <p:spPr bwMode="auto">
          <a:xfrm>
            <a:off x="5148263" y="4365625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5080" name="Line 23"/>
          <p:cNvSpPr>
            <a:spLocks noChangeShapeType="1"/>
          </p:cNvSpPr>
          <p:nvPr/>
        </p:nvSpPr>
        <p:spPr bwMode="auto">
          <a:xfrm flipH="1">
            <a:off x="5292725" y="3141661"/>
            <a:ext cx="0" cy="26638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81" name="Line 24"/>
          <p:cNvSpPr>
            <a:spLocks noChangeShapeType="1"/>
          </p:cNvSpPr>
          <p:nvPr/>
        </p:nvSpPr>
        <p:spPr bwMode="auto">
          <a:xfrm>
            <a:off x="5292080" y="3140968"/>
            <a:ext cx="25161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6443663" y="3844925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/>
              <a:t>Yes</a:t>
            </a:r>
          </a:p>
        </p:txBody>
      </p:sp>
      <p:sp>
        <p:nvSpPr>
          <p:cNvPr id="45084" name="Rectangle 27"/>
          <p:cNvSpPr>
            <a:spLocks noGrp="1" noChangeArrowheads="1"/>
          </p:cNvSpPr>
          <p:nvPr>
            <p:ph type="title"/>
          </p:nvPr>
        </p:nvSpPr>
        <p:spPr>
          <a:xfrm>
            <a:off x="0" y="1412776"/>
            <a:ext cx="9144000" cy="360040"/>
          </a:xfrm>
          <a:noFill/>
        </p:spPr>
        <p:txBody>
          <a:bodyPr/>
          <a:lstStyle/>
          <a:p>
            <a:pPr algn="ctr" eaLnBrk="1" hangingPunct="1"/>
            <a:r>
              <a:rPr lang="en-GB" sz="2100" dirty="0">
                <a:cs typeface="Arial" panose="020B0604020202020204" pitchFamily="34" charset="0"/>
              </a:rPr>
              <a:t>Should M</a:t>
            </a:r>
            <a:r>
              <a:rPr lang="en-GB" sz="2100" dirty="0" smtClean="0">
                <a:cs typeface="Arial" panose="020B0604020202020204" pitchFamily="34" charset="0"/>
              </a:rPr>
              <a:t>anagement Disclosures/Audit Opinions </a:t>
            </a:r>
            <a:br>
              <a:rPr lang="en-GB" sz="2100" dirty="0" smtClean="0">
                <a:cs typeface="Arial" panose="020B0604020202020204" pitchFamily="34" charset="0"/>
              </a:rPr>
            </a:br>
            <a:r>
              <a:rPr lang="en-GB" sz="2100" dirty="0" smtClean="0">
                <a:cs typeface="Arial" panose="020B0604020202020204" pitchFamily="34" charset="0"/>
              </a:rPr>
              <a:t>Include a Reservation?</a:t>
            </a:r>
            <a:endParaRPr lang="en-GB" sz="2100" dirty="0">
              <a:cs typeface="Arial" panose="020B0604020202020204" pitchFamily="34" charset="0"/>
            </a:endParaRPr>
          </a:p>
        </p:txBody>
      </p:sp>
      <p:sp>
        <p:nvSpPr>
          <p:cNvPr id="45085" name="Line 28"/>
          <p:cNvSpPr>
            <a:spLocks noChangeShapeType="1"/>
          </p:cNvSpPr>
          <p:nvPr/>
        </p:nvSpPr>
        <p:spPr bwMode="auto">
          <a:xfrm>
            <a:off x="6300788" y="4725144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5086" name="Rectangle 29"/>
          <p:cNvSpPr>
            <a:spLocks noChangeArrowheads="1"/>
          </p:cNvSpPr>
          <p:nvPr/>
        </p:nvSpPr>
        <p:spPr bwMode="auto">
          <a:xfrm>
            <a:off x="7308850" y="3905760"/>
            <a:ext cx="1727646" cy="1384995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Reputational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</a:t>
            </a:r>
          </a:p>
          <a:p>
            <a:endParaRPr lang="fr-BE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5087" name="Oval 30"/>
          <p:cNvSpPr>
            <a:spLocks noChangeArrowheads="1"/>
          </p:cNvSpPr>
          <p:nvPr/>
        </p:nvSpPr>
        <p:spPr bwMode="auto">
          <a:xfrm>
            <a:off x="827584" y="3501008"/>
            <a:ext cx="576064" cy="3895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BE"/>
              <a:t>1</a:t>
            </a:r>
            <a:endParaRPr lang="en-GB"/>
          </a:p>
        </p:txBody>
      </p:sp>
      <p:sp>
        <p:nvSpPr>
          <p:cNvPr id="45088" name="Oval 31"/>
          <p:cNvSpPr>
            <a:spLocks noChangeArrowheads="1"/>
          </p:cNvSpPr>
          <p:nvPr/>
        </p:nvSpPr>
        <p:spPr bwMode="auto">
          <a:xfrm>
            <a:off x="2771800" y="3494970"/>
            <a:ext cx="576063" cy="3895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BE"/>
              <a:t>2</a:t>
            </a:r>
            <a:endParaRPr lang="en-GB"/>
          </a:p>
        </p:txBody>
      </p:sp>
      <p:sp>
        <p:nvSpPr>
          <p:cNvPr id="45089" name="Oval 32"/>
          <p:cNvSpPr>
            <a:spLocks noChangeArrowheads="1"/>
          </p:cNvSpPr>
          <p:nvPr/>
        </p:nvSpPr>
        <p:spPr bwMode="auto">
          <a:xfrm>
            <a:off x="4500289" y="3471535"/>
            <a:ext cx="575767" cy="3895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BE"/>
              <a:t>3</a:t>
            </a:r>
            <a:endParaRPr lang="en-GB"/>
          </a:p>
        </p:txBody>
      </p:sp>
      <p:sp>
        <p:nvSpPr>
          <p:cNvPr id="45090" name="Oval 33"/>
          <p:cNvSpPr>
            <a:spLocks noChangeArrowheads="1"/>
          </p:cNvSpPr>
          <p:nvPr/>
        </p:nvSpPr>
        <p:spPr bwMode="auto">
          <a:xfrm>
            <a:off x="6300788" y="2247399"/>
            <a:ext cx="575468" cy="3895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BE"/>
              <a:t>4</a:t>
            </a:r>
            <a:endParaRPr lang="en-GB"/>
          </a:p>
        </p:txBody>
      </p:sp>
      <p:sp>
        <p:nvSpPr>
          <p:cNvPr id="45091" name="Rectangle 34"/>
          <p:cNvSpPr>
            <a:spLocks noChangeArrowheads="1"/>
          </p:cNvSpPr>
          <p:nvPr/>
        </p:nvSpPr>
        <p:spPr bwMode="auto">
          <a:xfrm>
            <a:off x="7308850" y="5445224"/>
            <a:ext cx="1727646" cy="1261884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 dirty="0"/>
          </a:p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6300788" y="3585815"/>
            <a:ext cx="0" cy="11393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2700388" y="1975822"/>
            <a:ext cx="0" cy="1596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755576" y="1988840"/>
            <a:ext cx="0" cy="1596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4284663" cy="936625"/>
          </a:xfrm>
        </p:spPr>
        <p:txBody>
          <a:bodyPr/>
          <a:lstStyle/>
          <a:p>
            <a:r>
              <a:rPr lang="en-GB" sz="2000" smtClean="0">
                <a:solidFill>
                  <a:schemeClr val="bg1"/>
                </a:solidFill>
                <a:latin typeface="Verdana" pitchFamily="34" charset="0"/>
              </a:rPr>
              <a:t>Performance Audit of EIP</a:t>
            </a:r>
            <a:r>
              <a:rPr lang="en-GB" sz="180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GB" sz="1800" smtClean="0">
                <a:solidFill>
                  <a:schemeClr val="bg1"/>
                </a:solidFill>
                <a:latin typeface="Verdana" pitchFamily="34" charset="0"/>
              </a:rPr>
            </a:br>
            <a:endParaRPr lang="en-GB" sz="180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74435" name="Rectangle 6"/>
          <p:cNvSpPr>
            <a:spLocks noGrp="1" noChangeArrowheads="1"/>
          </p:cNvSpPr>
          <p:nvPr>
            <p:ph idx="1"/>
          </p:nvPr>
        </p:nvSpPr>
        <p:spPr>
          <a:xfrm>
            <a:off x="179388" y="1628800"/>
            <a:ext cx="8785225" cy="3671887"/>
          </a:xfrm>
        </p:spPr>
        <p:txBody>
          <a:bodyPr/>
          <a:lstStyle/>
          <a:p>
            <a:pPr marL="74613" indent="0">
              <a:buNone/>
            </a:pPr>
            <a:endParaRPr lang="fr-BE" sz="1800" dirty="0" smtClean="0">
              <a:latin typeface="Verdana" pitchFamily="34" charset="0"/>
            </a:endParaRPr>
          </a:p>
          <a:p>
            <a:pPr marL="811213" lvl="1" indent="-277813">
              <a:buFont typeface="Wingdings" pitchFamily="2" charset="2"/>
              <a:buNone/>
            </a:pPr>
            <a:endParaRPr lang="fr-BE" sz="1800" dirty="0" smtClean="0">
              <a:latin typeface="Verdana" pitchFamily="34" charset="0"/>
            </a:endParaRPr>
          </a:p>
          <a:p>
            <a:pPr marL="1079500" lvl="2" indent="0">
              <a:buClr>
                <a:srgbClr val="0F5494"/>
              </a:buClr>
              <a:buFont typeface="Wingdings" pitchFamily="2" charset="2"/>
              <a:buNone/>
            </a:pPr>
            <a:endParaRPr lang="fr-BE" dirty="0" smtClean="0">
              <a:latin typeface="Verdana" pitchFamily="34" charset="0"/>
            </a:endParaRPr>
          </a:p>
          <a:p>
            <a:pPr marL="1079500" lvl="2" indent="0">
              <a:buClr>
                <a:srgbClr val="0F5494"/>
              </a:buClr>
              <a:buFont typeface="Wingdings" pitchFamily="2" charset="2"/>
              <a:buNone/>
            </a:pPr>
            <a:endParaRPr lang="fr-BE" dirty="0" smtClean="0">
              <a:latin typeface="Verdana" pitchFamily="34" charset="0"/>
            </a:endParaRPr>
          </a:p>
          <a:p>
            <a:pPr marL="1365250" lvl="2" indent="-285750">
              <a:buClr>
                <a:srgbClr val="0F5494"/>
              </a:buClr>
              <a:buFont typeface="Wingdings" panose="05000000000000000000" pitchFamily="2" charset="2"/>
              <a:buChar char="q"/>
            </a:pPr>
            <a:r>
              <a:rPr lang="en-GB" sz="1800" b="1" u="sng" dirty="0" smtClean="0">
                <a:latin typeface="Verdana" pitchFamily="34" charset="0"/>
              </a:rPr>
              <a:t>Economy</a:t>
            </a:r>
            <a:r>
              <a:rPr lang="en-GB" sz="1800" b="1" dirty="0" smtClean="0">
                <a:latin typeface="Verdana" pitchFamily="34" charset="0"/>
              </a:rPr>
              <a:t>: </a:t>
            </a:r>
            <a:r>
              <a:rPr lang="en-GB" sz="1800" dirty="0" smtClean="0">
                <a:latin typeface="Verdana" pitchFamily="34" charset="0"/>
              </a:rPr>
              <a:t>Were the resources made available in due time, in appropriate quantity and quality and at the best price?</a:t>
            </a:r>
            <a:r>
              <a:rPr lang="en-GB" sz="1800" b="1" u="sng" dirty="0" smtClean="0">
                <a:latin typeface="Verdana" pitchFamily="34" charset="0"/>
              </a:rPr>
              <a:t> </a:t>
            </a:r>
          </a:p>
          <a:p>
            <a:pPr marL="1365250" lvl="2" indent="-285750">
              <a:buClr>
                <a:srgbClr val="0F5494"/>
              </a:buClr>
              <a:buFont typeface="Wingdings" panose="05000000000000000000" pitchFamily="2" charset="2"/>
              <a:buChar char="q"/>
            </a:pPr>
            <a:endParaRPr lang="en-GB" sz="1800" b="1" u="sng" dirty="0" smtClean="0">
              <a:latin typeface="Verdana" pitchFamily="34" charset="0"/>
            </a:endParaRPr>
          </a:p>
          <a:p>
            <a:pPr marL="1365250" lvl="2" indent="-285750">
              <a:buClr>
                <a:srgbClr val="0F5494"/>
              </a:buClr>
              <a:buFont typeface="Wingdings" panose="05000000000000000000" pitchFamily="2" charset="2"/>
              <a:buChar char="q"/>
            </a:pPr>
            <a:r>
              <a:rPr lang="en-GB" sz="1800" b="1" u="sng" dirty="0" smtClean="0">
                <a:latin typeface="Verdana" pitchFamily="34" charset="0"/>
              </a:rPr>
              <a:t>Efficiency</a:t>
            </a:r>
            <a:r>
              <a:rPr lang="en-GB" sz="1800" b="1" dirty="0" smtClean="0">
                <a:latin typeface="Verdana" pitchFamily="34" charset="0"/>
              </a:rPr>
              <a:t>: </a:t>
            </a:r>
            <a:r>
              <a:rPr lang="en-GB" sz="1800" dirty="0" smtClean="0">
                <a:latin typeface="Verdana" pitchFamily="34" charset="0"/>
              </a:rPr>
              <a:t>Were a minimum of resources employed / were a maximum of results achieved?</a:t>
            </a:r>
          </a:p>
          <a:p>
            <a:pPr marL="1365250" lvl="2" indent="-285750">
              <a:buClr>
                <a:srgbClr val="0F5494"/>
              </a:buClr>
              <a:buFont typeface="Wingdings" panose="05000000000000000000" pitchFamily="2" charset="2"/>
              <a:buChar char="q"/>
            </a:pPr>
            <a:endParaRPr lang="en-GB" sz="1800" b="1" u="sng" dirty="0" smtClean="0">
              <a:latin typeface="Verdana" pitchFamily="34" charset="0"/>
            </a:endParaRPr>
          </a:p>
          <a:p>
            <a:pPr marL="1365250" lvl="2" indent="-285750">
              <a:buClr>
                <a:srgbClr val="0F5494"/>
              </a:buClr>
              <a:buFont typeface="Wingdings" panose="05000000000000000000" pitchFamily="2" charset="2"/>
              <a:buChar char="q"/>
            </a:pPr>
            <a:r>
              <a:rPr lang="en-GB" sz="1800" b="1" u="sng" dirty="0" smtClean="0">
                <a:latin typeface="Verdana" pitchFamily="34" charset="0"/>
              </a:rPr>
              <a:t>Effectiveness</a:t>
            </a:r>
            <a:r>
              <a:rPr lang="en-GB" sz="1800" b="1" dirty="0" smtClean="0">
                <a:latin typeface="Verdana" pitchFamily="34" charset="0"/>
              </a:rPr>
              <a:t>: </a:t>
            </a:r>
            <a:r>
              <a:rPr lang="en-GB" sz="1800" dirty="0" smtClean="0">
                <a:latin typeface="Verdana" pitchFamily="34" charset="0"/>
              </a:rPr>
              <a:t>Were the specific objectives attained and the intended results achieved?</a:t>
            </a:r>
          </a:p>
          <a:p>
            <a:pPr marL="1079500" lvl="2" indent="0">
              <a:buClr>
                <a:srgbClr val="0F5494"/>
              </a:buClr>
              <a:buFont typeface="Wingdings" pitchFamily="2" charset="2"/>
              <a:buNone/>
            </a:pPr>
            <a:endParaRPr lang="en-GB" dirty="0" smtClean="0">
              <a:latin typeface="Verdana" pitchFamily="34" charset="0"/>
            </a:endParaRPr>
          </a:p>
          <a:p>
            <a:pPr marL="354013" indent="-279400">
              <a:buFont typeface="Wingdings" pitchFamily="2" charset="2"/>
              <a:buNone/>
            </a:pPr>
            <a:endParaRPr lang="en-GB" sz="1800" dirty="0" smtClean="0"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pic>
        <p:nvPicPr>
          <p:cNvPr id="274438" name="Picture 4" descr="LOGO CE_Vertical_EN_NEG_quadri_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60350"/>
            <a:ext cx="14366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179388" y="1354123"/>
            <a:ext cx="871378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175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dirty="0">
                <a:solidFill>
                  <a:srgbClr val="0F5494"/>
                </a:solidFill>
              </a:rPr>
              <a:t>What </a:t>
            </a:r>
            <a:r>
              <a:rPr lang="en-GB" sz="2400" dirty="0" smtClean="0">
                <a:solidFill>
                  <a:srgbClr val="0F5494"/>
                </a:solidFill>
              </a:rPr>
              <a:t>are the Criteria for Disclosures/Audits on Performance?</a:t>
            </a:r>
            <a:endParaRPr lang="en-GB" sz="2400" dirty="0">
              <a:solidFill>
                <a:srgbClr val="0F5494"/>
              </a:solidFill>
            </a:endParaRPr>
          </a:p>
          <a:p>
            <a:pPr eaLnBrk="1" hangingPunct="1"/>
            <a:endParaRPr lang="en-GB" sz="20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73" y="1268760"/>
            <a:ext cx="9000231" cy="720080"/>
          </a:xfrm>
        </p:spPr>
        <p:txBody>
          <a:bodyPr/>
          <a:lstStyle/>
          <a:p>
            <a:r>
              <a:rPr lang="en-GB" sz="2200" dirty="0" smtClean="0"/>
              <a:t>	Impact of Intervention Logic of EU Budget on Disclosures/Audits concerning Performance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15616" y="2204864"/>
            <a:ext cx="691276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53241445"/>
              </p:ext>
            </p:extLst>
          </p:nvPr>
        </p:nvGraphicFramePr>
        <p:xfrm>
          <a:off x="1259632" y="2060848"/>
          <a:ext cx="45365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609181459"/>
              </p:ext>
            </p:extLst>
          </p:nvPr>
        </p:nvGraphicFramePr>
        <p:xfrm>
          <a:off x="1720287" y="34712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ight Arrow 10"/>
          <p:cNvSpPr/>
          <p:nvPr/>
        </p:nvSpPr>
        <p:spPr bwMode="auto">
          <a:xfrm rot="10800000">
            <a:off x="6012133" y="5147644"/>
            <a:ext cx="360040" cy="34608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0800000">
            <a:off x="6012106" y="6009060"/>
            <a:ext cx="360040" cy="34608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7740352" y="1772816"/>
            <a:ext cx="45719" cy="79208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8028384" y="1844824"/>
            <a:ext cx="360040" cy="1008112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7410618" y="1988840"/>
            <a:ext cx="324036" cy="4752528"/>
          </a:xfrm>
          <a:prstGeom prst="down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ounded Rectangle 4"/>
          <p:cNvSpPr/>
          <p:nvPr/>
        </p:nvSpPr>
        <p:spPr>
          <a:xfrm>
            <a:off x="7740352" y="1988841"/>
            <a:ext cx="1089980" cy="5040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22860" rIns="34290" bIns="22860" numCol="1" spcCol="1270" anchor="ctr" anchorCtr="0">
            <a:noAutofit/>
          </a:bodyPr>
          <a:lstStyle/>
          <a:p>
            <a:pPr lvl="0" algn="ctr" defTabSz="800100">
              <a:spcBef>
                <a:spcPct val="0"/>
              </a:spcBef>
              <a:spcAft>
                <a:spcPts val="0"/>
              </a:spcAft>
            </a:pPr>
            <a:r>
              <a:rPr lang="en-GB" sz="1000" b="1" i="1" dirty="0" smtClean="0">
                <a:solidFill>
                  <a:schemeClr val="tx1"/>
                </a:solidFill>
              </a:rPr>
              <a:t>EU high </a:t>
            </a:r>
          </a:p>
          <a:p>
            <a:pPr lvl="0" algn="ctr" defTabSz="800100">
              <a:spcBef>
                <a:spcPct val="0"/>
              </a:spcBef>
              <a:spcAft>
                <a:spcPts val="0"/>
              </a:spcAft>
            </a:pPr>
            <a:r>
              <a:rPr lang="en-GB" sz="1000" b="1" i="1" dirty="0" smtClean="0">
                <a:solidFill>
                  <a:schemeClr val="tx1"/>
                </a:solidFill>
              </a:rPr>
              <a:t>control</a:t>
            </a:r>
            <a:endParaRPr lang="en-GB" sz="1000" b="1" i="1" kern="1200" dirty="0">
              <a:solidFill>
                <a:schemeClr val="tx1"/>
              </a:solidFill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7802500" y="6093296"/>
            <a:ext cx="1089980" cy="5040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22860" rIns="3429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i="1" dirty="0" smtClean="0">
                <a:solidFill>
                  <a:schemeClr val="tx1"/>
                </a:solidFill>
              </a:rPr>
              <a:t>EU low influence</a:t>
            </a:r>
            <a:endParaRPr lang="en-GB" sz="1000" b="1" i="1" kern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74904" y="6245225"/>
            <a:ext cx="2133600" cy="476250"/>
          </a:xfrm>
        </p:spPr>
        <p:txBody>
          <a:bodyPr/>
          <a:lstStyle/>
          <a:p>
            <a:pPr>
              <a:defRPr/>
            </a:pPr>
            <a:fld id="{B9D898C7-EA2B-45EC-8579-23362B79C14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2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1124223"/>
            <a:ext cx="8229600" cy="936625"/>
          </a:xfrm>
        </p:spPr>
        <p:txBody>
          <a:bodyPr/>
          <a:lstStyle/>
          <a:p>
            <a:r>
              <a:rPr lang="en-GB" dirty="0" smtClean="0">
                <a:latin typeface="Verdana" pitchFamily="34" charset="0"/>
              </a:rPr>
              <a:t>Thank you for your Attention! </a:t>
            </a:r>
          </a:p>
        </p:txBody>
      </p:sp>
      <p:pic>
        <p:nvPicPr>
          <p:cNvPr id="289796" name="Picture 4" descr="audi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500"/>
            <a:ext cx="4103688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279504" y="5156671"/>
            <a:ext cx="275699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 smtClean="0">
                <a:latin typeface="Verdana" pitchFamily="34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6B736-35D2-46A7-89B3-995A06FE74C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17CF1AB01D14DB878B0A720741C02" ma:contentTypeVersion="1" ma:contentTypeDescription="Create a new document." ma:contentTypeScope="" ma:versionID="9826f4f4abb074df082f0d74cb07cd3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0BA83E-C7DE-477F-B8FF-4C27F091A2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F5EA19-79B8-403F-B23C-6ABB6755A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BEB46F-D186-407F-8B0A-79008DB0D7F6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11690</TotalTime>
  <Words>448</Words>
  <Application>Microsoft Office PowerPoint</Application>
  <PresentationFormat>On-screen Show (4:3)</PresentationFormat>
  <Paragraphs>168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Slide_Master</vt:lpstr>
      <vt:lpstr>Clip</vt:lpstr>
      <vt:lpstr>PEMPAL Internal Control Working Group–  45th IACOP Meeting</vt:lpstr>
      <vt:lpstr>PowerPoint Presentation</vt:lpstr>
      <vt:lpstr>PowerPoint Presentation</vt:lpstr>
      <vt:lpstr>Overview on Management Disclosures in AARs </vt:lpstr>
      <vt:lpstr>PowerPoint Presentation</vt:lpstr>
      <vt:lpstr>Should Management Disclosures/Audit Opinions  Include a Reservation?</vt:lpstr>
      <vt:lpstr>Performance Audit of EIP </vt:lpstr>
      <vt:lpstr> Impact of Intervention Logic of EU Budget on Disclosures/Audits concerning Performance</vt:lpstr>
      <vt:lpstr>Thank you for your Attention! </vt:lpstr>
    </vt:vector>
  </TitlesOfParts>
  <Manager>Jose-Antonio.Lopez@ec.europa.eu</Manager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effectively  in the AAR (Annual Activity Report) - key elements &amp; novelties -</dc:title>
  <dc:creator>Karina.SZTANDERSKA@ec.europa.eu</dc:creator>
  <cp:lastModifiedBy>DG (IAS)</cp:lastModifiedBy>
  <cp:revision>840</cp:revision>
  <cp:lastPrinted>2016-01-21T18:08:23Z</cp:lastPrinted>
  <dcterms:created xsi:type="dcterms:W3CDTF">2011-10-28T10:25:18Z</dcterms:created>
  <dcterms:modified xsi:type="dcterms:W3CDTF">2018-02-13T12:56:33Z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0x0101008CE17CF1AB01D14DB878B0A720741C02</vt:lpwstr>
  </property>
</Properties>
</file>