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0" r:id="rId2"/>
    <p:sldId id="300" r:id="rId3"/>
    <p:sldId id="330" r:id="rId4"/>
    <p:sldId id="334" r:id="rId5"/>
    <p:sldId id="331" r:id="rId6"/>
    <p:sldId id="341" r:id="rId7"/>
    <p:sldId id="340" r:id="rId8"/>
    <p:sldId id="342" r:id="rId9"/>
    <p:sldId id="343" r:id="rId10"/>
    <p:sldId id="344" r:id="rId11"/>
    <p:sldId id="345" r:id="rId12"/>
    <p:sldId id="346" r:id="rId13"/>
    <p:sldId id="333" r:id="rId14"/>
  </p:sldIdLst>
  <p:sldSz cx="12192000" cy="6858000"/>
  <p:notesSz cx="6797675" cy="9928225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ela Muftic" initials="AM" lastIdx="0" clrIdx="0">
    <p:extLst>
      <p:ext uri="{19B8F6BF-5375-455C-9EA6-DF929625EA0E}">
        <p15:presenceInfo xmlns:p15="http://schemas.microsoft.com/office/powerpoint/2012/main" userId="S-1-5-21-1113995871-3089247095-3476697785-2181" providerId="AD"/>
      </p:ext>
    </p:extLst>
  </p:cmAuthor>
  <p:cmAuthor id="2" name="Windows User" initials="WU" lastIdx="1" clrIdx="1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400" autoAdjust="0"/>
  </p:normalViewPr>
  <p:slideViewPr>
    <p:cSldViewPr snapToGrid="0">
      <p:cViewPr>
        <p:scale>
          <a:sx n="75" d="100"/>
          <a:sy n="75" d="100"/>
        </p:scale>
        <p:origin x="974" y="2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02-03T12:59:22.848" idx="1">
    <p:pos x="6901" y="1401"/>
    <p:text>In Engagement planng process also considered ISPPIA: 2210.A1 - risk assessment, 2220 – Engagement Scope, 1130 – Impairment to Independence or Objectivity, 2230 – Engagement Resource Allocation, 2240 – Engagement Work Program;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1F2F3-2A30-4A23-B94A-E8C35B9A8FD9}" type="datetimeFigureOut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F8729-BF94-4656-BA47-8C61CA5AFB3D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308372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5A9E2C-22FE-4215-809E-2ABBD9B3E622}" type="datetimeFigureOut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s-Latn-B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0C514-6FB0-4D7A-86CA-25485FE318B6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56805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0C514-6FB0-4D7A-86CA-25485FE318B6}" type="slidenum">
              <a:rPr lang="bs-Latn-BA" smtClean="0"/>
              <a:pPr/>
              <a:t>13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885574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DD9AE-4428-4B7C-9AF7-BE6B7E066D98}" type="datetime1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6855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3842-1DE8-4739-B7D2-DDE82227A145}" type="datetime1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22553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E96FA-E50E-4CB5-9BD8-676E2ACE4B2D}" type="datetime1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959332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F03-9CA2-403C-A1B7-A623D6FA3168}" type="datetime1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58706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D6F0D-680D-4BC0-9C82-CB179B1DFB30}" type="datetime1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336285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2358F-B1F3-4050-BD36-9F14B028B96D}" type="datetime1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32208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5B5DC-4F0B-4697-8251-B9103938B4F0}" type="datetime1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616855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FB59-9B73-4701-9827-FA5B5E4A2C06}" type="datetime1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1327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72430-65BD-49B7-81A3-5DD8FCC5E268}" type="datetime1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15296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EC81-3773-4256-BD07-F7DDC4D42BF7}" type="datetime1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5295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50F70-D0C0-42D4-A536-FCD82EB26A85}" type="datetime1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4227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F06F2-2EBE-4F9A-9560-C19731227577}" type="datetime1">
              <a:rPr lang="bs-Latn-BA" smtClean="0"/>
              <a:pPr/>
              <a:t>3.2.2018.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53376-D609-4EC2-99EB-506BE9AC6BEE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62784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e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jpe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pempaltc.wikispaces.com/44th+IACOP+meeting+-+Audit+in+Practice+WG+%28Tashkent%2C+October+26-27%2C+2017%29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152401"/>
            <a:ext cx="6477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1" y="322264"/>
            <a:ext cx="72072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727075"/>
            <a:ext cx="7937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1662114"/>
            <a:ext cx="86518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2273301"/>
            <a:ext cx="790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2814638"/>
            <a:ext cx="719137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3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347066"/>
            <a:ext cx="8636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1" y="4613275"/>
            <a:ext cx="692150" cy="4634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9" y="4939278"/>
            <a:ext cx="737811" cy="49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3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451" y="5110597"/>
            <a:ext cx="718025" cy="47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3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869" y="5236369"/>
            <a:ext cx="647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19" y="5107382"/>
            <a:ext cx="647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634" y="4831064"/>
            <a:ext cx="79216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4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307165"/>
            <a:ext cx="8651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4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192" y="3687626"/>
            <a:ext cx="79375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4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46119"/>
            <a:ext cx="824890" cy="4139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4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904" y="1828800"/>
            <a:ext cx="9350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1" y="1230313"/>
            <a:ext cx="7207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4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727076"/>
            <a:ext cx="7889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4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287338"/>
            <a:ext cx="78898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47" descr="Russia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354" y="3090072"/>
            <a:ext cx="800336" cy="433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9" name="Picture 28" descr="flag_hungary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1087439"/>
            <a:ext cx="7921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0" name="Rectangle 2"/>
          <p:cNvSpPr txBox="1">
            <a:spLocks noChangeArrowheads="1"/>
          </p:cNvSpPr>
          <p:nvPr/>
        </p:nvSpPr>
        <p:spPr bwMode="auto">
          <a:xfrm>
            <a:off x="3719514" y="2166939"/>
            <a:ext cx="48974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altLang="en-US" sz="3600" dirty="0">
                <a:solidFill>
                  <a:schemeClr val="tx2"/>
                </a:solidFill>
              </a:rPr>
              <a:t/>
            </a:r>
            <a:br>
              <a:rPr lang="hr-HR" altLang="en-US" sz="3600" dirty="0">
                <a:solidFill>
                  <a:schemeClr val="tx2"/>
                </a:solidFill>
              </a:rPr>
            </a:br>
            <a:endParaRPr lang="hr-HR" altLang="en-US" sz="3600" dirty="0">
              <a:solidFill>
                <a:schemeClr val="tx2"/>
              </a:solidFill>
            </a:endParaRPr>
          </a:p>
        </p:txBody>
      </p:sp>
      <p:sp>
        <p:nvSpPr>
          <p:cNvPr id="14361" name="Rectangle 2"/>
          <p:cNvSpPr txBox="1">
            <a:spLocks noChangeArrowheads="1"/>
          </p:cNvSpPr>
          <p:nvPr/>
        </p:nvSpPr>
        <p:spPr bwMode="auto">
          <a:xfrm>
            <a:off x="3683002" y="1929805"/>
            <a:ext cx="48974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r-HR" altLang="en-US" sz="3600" dirty="0">
                <a:solidFill>
                  <a:srgbClr val="0070C0"/>
                </a:solidFill>
                <a:latin typeface="Algerian" pitchFamily="82" charset="0"/>
              </a:rPr>
              <a:t> </a:t>
            </a:r>
            <a:r>
              <a:rPr lang="en-US" altLang="en-US" sz="2800" dirty="0">
                <a:solidFill>
                  <a:srgbClr val="0070C0"/>
                </a:solidFill>
                <a:latin typeface="Algerian" pitchFamily="82" charset="0"/>
              </a:rPr>
              <a:t>Internal audit</a:t>
            </a:r>
          </a:p>
          <a:p>
            <a:pPr algn="ctr" eaLnBrk="1" hangingPunct="1"/>
            <a:r>
              <a:rPr lang="en-US" altLang="en-US" sz="2800" dirty="0">
                <a:solidFill>
                  <a:srgbClr val="0070C0"/>
                </a:solidFill>
                <a:latin typeface="Algerian" pitchFamily="82" charset="0"/>
              </a:rPr>
              <a:t>Community of practice</a:t>
            </a:r>
            <a:endParaRPr lang="hu-HU" altLang="en-US" sz="2800" dirty="0">
              <a:solidFill>
                <a:srgbClr val="0070C0"/>
              </a:solidFill>
              <a:latin typeface="Algerian" pitchFamily="82" charset="0"/>
            </a:endParaRPr>
          </a:p>
        </p:txBody>
      </p:sp>
      <p:pic>
        <p:nvPicPr>
          <p:cNvPr id="14362" name="Picture 9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651" y="42863"/>
            <a:ext cx="11144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3" name="Picture 28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9" y="3960419"/>
            <a:ext cx="7413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518"/>
          <p:cNvPicPr/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77"/>
          <a:stretch>
            <a:fillRect/>
          </a:stretch>
        </p:blipFill>
        <p:spPr bwMode="auto">
          <a:xfrm>
            <a:off x="1524000" y="6324600"/>
            <a:ext cx="91440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Subtitle 2"/>
          <p:cNvSpPr>
            <a:spLocks noGrp="1"/>
          </p:cNvSpPr>
          <p:nvPr>
            <p:ph type="subTitle" idx="1"/>
          </p:nvPr>
        </p:nvSpPr>
        <p:spPr>
          <a:xfrm>
            <a:off x="3621088" y="3256159"/>
            <a:ext cx="5143500" cy="132480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28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Audit-in-Practice (</a:t>
            </a:r>
            <a:r>
              <a:rPr lang="en-US" sz="28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AiP</a:t>
            </a:r>
            <a:r>
              <a:rPr lang="en-US" sz="28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  <a:r>
              <a:rPr lang="hr-BA" sz="28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WG</a:t>
            </a:r>
          </a:p>
          <a:p>
            <a:pPr>
              <a:defRPr/>
            </a:pPr>
            <a:r>
              <a:rPr lang="hr-BA" sz="28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Recent</a:t>
            </a:r>
            <a:r>
              <a:rPr lang="hr-BA" sz="28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hr-BA" sz="28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achivements</a:t>
            </a:r>
            <a:r>
              <a:rPr lang="hr-BA" sz="28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hr-BA" sz="28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and</a:t>
            </a:r>
            <a:r>
              <a:rPr lang="hr-BA" sz="28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hr-BA" sz="28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</a:t>
            </a:r>
            <a:r>
              <a:rPr lang="hr-BA" sz="28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hr-BA" sz="28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next</a:t>
            </a:r>
            <a:r>
              <a:rPr lang="hr-BA" sz="28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hr-BA" sz="28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steps</a:t>
            </a:r>
            <a:endParaRPr lang="en-US" sz="28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>
              <a:defRPr/>
            </a:pPr>
            <a:r>
              <a:rPr lang="hr-BA" sz="20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1">
                      <a:lumMod val="50000"/>
                    </a:schemeClr>
                  </a:outerShdw>
                </a:effectLst>
              </a:rPr>
              <a:t>Brussel</a:t>
            </a:r>
            <a:r>
              <a:rPr lang="en-US" sz="20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1">
                      <a:lumMod val="50000"/>
                    </a:schemeClr>
                  </a:outerShdw>
                </a:effectLst>
              </a:rPr>
              <a:t>,</a:t>
            </a:r>
            <a:r>
              <a:rPr lang="hr-BA" sz="20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1">
                      <a:lumMod val="50000"/>
                    </a:schemeClr>
                  </a:outerShdw>
                </a:effectLst>
              </a:rPr>
              <a:t> </a:t>
            </a:r>
            <a:r>
              <a:rPr lang="hr-BA" sz="2000" b="1" i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1">
                      <a:lumMod val="50000"/>
                    </a:schemeClr>
                  </a:outerShdw>
                </a:effectLst>
              </a:rPr>
              <a:t>March</a:t>
            </a:r>
            <a:r>
              <a:rPr lang="hr-BA" sz="20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1">
                      <a:lumMod val="50000"/>
                    </a:schemeClr>
                  </a:outerShdw>
                </a:effectLst>
              </a:rPr>
              <a:t> </a:t>
            </a:r>
            <a:r>
              <a:rPr lang="en-US" sz="20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1">
                      <a:lumMod val="50000"/>
                    </a:schemeClr>
                  </a:outerShdw>
                </a:effectLst>
              </a:rPr>
              <a:t>201</a:t>
            </a:r>
            <a:r>
              <a:rPr lang="hr-BA" sz="20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1">
                      <a:lumMod val="50000"/>
                    </a:schemeClr>
                  </a:outerShdw>
                </a:effectLst>
              </a:rPr>
              <a:t>8</a:t>
            </a:r>
            <a:endParaRPr lang="en-US" sz="2000" b="1" i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77000" y="5913755"/>
            <a:ext cx="478480" cy="365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37388" y="5929646"/>
            <a:ext cx="547687" cy="363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480639" y="5908100"/>
            <a:ext cx="547687" cy="391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080123" y="5933649"/>
            <a:ext cx="528055" cy="3751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836870" y="5919017"/>
            <a:ext cx="591972" cy="3955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007277" y="5914364"/>
            <a:ext cx="544926" cy="3786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37185" y="5919018"/>
            <a:ext cx="563464" cy="37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10</a:t>
            </a:fld>
            <a:endParaRPr lang="bs-Latn-B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809625"/>
            <a:ext cx="112204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85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11</a:t>
            </a:fld>
            <a:endParaRPr lang="bs-Latn-B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1100137"/>
            <a:ext cx="1115377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61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12</a:t>
            </a:fld>
            <a:endParaRPr lang="bs-Latn-B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25" y="490537"/>
            <a:ext cx="11182350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Next steps </a:t>
            </a:r>
            <a:br>
              <a:rPr lang="en-GB" dirty="0" smtClean="0"/>
            </a:br>
            <a:r>
              <a:rPr lang="en-GB" dirty="0" smtClean="0"/>
              <a:t>Objectives </a:t>
            </a:r>
            <a:r>
              <a:rPr lang="en-GB" dirty="0" smtClean="0"/>
              <a:t>and expected </a:t>
            </a:r>
            <a:r>
              <a:rPr lang="en-GB" dirty="0" smtClean="0"/>
              <a:t>outputs and outcomes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63711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None/>
            </a:pPr>
            <a:endParaRPr lang="hr-BA" b="1" dirty="0" smtClean="0"/>
          </a:p>
          <a:p>
            <a:pPr marL="0" lvl="0" indent="0">
              <a:buNone/>
            </a:pPr>
            <a:r>
              <a:rPr lang="en-GB" sz="3800" b="1" dirty="0" smtClean="0"/>
              <a:t>Objectives</a:t>
            </a:r>
            <a:endParaRPr lang="hr-BA" sz="3800" dirty="0" smtClean="0"/>
          </a:p>
          <a:p>
            <a:pPr lvl="0"/>
            <a:r>
              <a:rPr lang="en-GB" sz="3200" dirty="0" smtClean="0"/>
              <a:t>Learn </a:t>
            </a:r>
            <a:r>
              <a:rPr lang="en-GB" sz="3200" dirty="0"/>
              <a:t>good practices from the European Commission (EC) and Belgium in organizing internal audit system and performing internal audit engagements</a:t>
            </a:r>
            <a:endParaRPr lang="hr-BA" sz="3200" dirty="0"/>
          </a:p>
          <a:p>
            <a:pPr lvl="0"/>
            <a:r>
              <a:rPr lang="en-GB" sz="3200" dirty="0"/>
              <a:t>Review the PEMPAL draft audit plan and program template and the work done following the last </a:t>
            </a:r>
            <a:r>
              <a:rPr lang="en-GB" sz="3200" dirty="0" err="1"/>
              <a:t>AiP</a:t>
            </a:r>
            <a:r>
              <a:rPr lang="en-GB" sz="3200" dirty="0"/>
              <a:t> WG meeting</a:t>
            </a:r>
            <a:endParaRPr lang="hr-BA" sz="3200" dirty="0"/>
          </a:p>
          <a:p>
            <a:pPr lvl="0"/>
            <a:r>
              <a:rPr lang="en-GB" sz="3200" dirty="0"/>
              <a:t>Understand the linkage between the planning phase (audit program) with the field work of the audit </a:t>
            </a:r>
            <a:r>
              <a:rPr lang="en-GB" sz="3200" dirty="0" smtClean="0"/>
              <a:t>engagements,</a:t>
            </a:r>
            <a:r>
              <a:rPr lang="hr-BA" sz="3200" dirty="0"/>
              <a:t> </a:t>
            </a:r>
            <a:r>
              <a:rPr lang="en-GB" sz="3200" dirty="0" smtClean="0"/>
              <a:t>and </a:t>
            </a:r>
            <a:r>
              <a:rPr lang="en-GB" sz="3200" dirty="0"/>
              <a:t>review of the related standards (ISPPIA 2310, 2320)</a:t>
            </a:r>
            <a:endParaRPr lang="hr-BA" sz="3200" dirty="0"/>
          </a:p>
          <a:p>
            <a:pPr lvl="0"/>
            <a:r>
              <a:rPr lang="en-GB" sz="3200" dirty="0"/>
              <a:t>Identify good practices and further develop PEMPAL templates and case studies that can be used by member countries including for training purposes</a:t>
            </a:r>
            <a:endParaRPr lang="hr-BA" sz="3200" dirty="0"/>
          </a:p>
          <a:p>
            <a:endParaRPr lang="hr-B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84602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None/>
            </a:pPr>
            <a:endParaRPr lang="hr-BA" b="1" dirty="0" smtClean="0"/>
          </a:p>
          <a:p>
            <a:pPr marL="0" lvl="0" indent="0">
              <a:buNone/>
            </a:pPr>
            <a:r>
              <a:rPr lang="en-GB" sz="3800" b="1" dirty="0" smtClean="0"/>
              <a:t>Expected </a:t>
            </a:r>
            <a:r>
              <a:rPr lang="en-GB" sz="3800" b="1" dirty="0"/>
              <a:t>outputs and outcomes</a:t>
            </a:r>
            <a:endParaRPr lang="hr-BA" sz="3800" dirty="0" smtClean="0"/>
          </a:p>
          <a:p>
            <a:pPr lvl="0"/>
            <a:r>
              <a:rPr lang="en-GB" sz="3200" dirty="0" smtClean="0"/>
              <a:t>PEMPAL </a:t>
            </a:r>
            <a:r>
              <a:rPr lang="en-GB" sz="3200" dirty="0"/>
              <a:t>audit plan and program template and samples of working documents for performing an audit engagement </a:t>
            </a:r>
            <a:endParaRPr lang="hr-BA" sz="3200" dirty="0"/>
          </a:p>
          <a:p>
            <a:pPr lvl="0"/>
            <a:r>
              <a:rPr lang="en-GB" sz="3200" dirty="0"/>
              <a:t>Practical case studies to be used as a training tool</a:t>
            </a:r>
            <a:endParaRPr lang="hr-BA" sz="3200" dirty="0"/>
          </a:p>
          <a:p>
            <a:pPr lvl="0"/>
            <a:r>
              <a:rPr lang="en-GB" sz="3200" dirty="0"/>
              <a:t>Knowledge of good practices from EC and Belgium</a:t>
            </a:r>
            <a:endParaRPr lang="hr-BA" sz="3200" dirty="0"/>
          </a:p>
          <a:p>
            <a:pPr marL="0" indent="0">
              <a:buNone/>
            </a:pPr>
            <a:r>
              <a:rPr lang="en-GB" sz="3200" dirty="0"/>
              <a:t> </a:t>
            </a:r>
            <a:endParaRPr lang="hr-BA" sz="3200" dirty="0"/>
          </a:p>
          <a:p>
            <a:pPr marL="0" indent="0">
              <a:buNone/>
            </a:pPr>
            <a:endParaRPr lang="hr-B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13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0801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2</a:t>
            </a:fld>
            <a:endParaRPr lang="bs-Latn-B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9896" y="-5188458"/>
            <a:ext cx="26670000" cy="17564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26664" y="1609344"/>
            <a:ext cx="5550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BA" sz="2000" b="1" i="1" dirty="0" smtClean="0"/>
              <a:t>First </a:t>
            </a:r>
            <a:r>
              <a:rPr lang="hr-BA" sz="2000" b="1" i="1" dirty="0" err="1" smtClean="0"/>
              <a:t>meeting</a:t>
            </a:r>
            <a:r>
              <a:rPr lang="hr-BA" sz="2000" b="1" i="1" dirty="0" smtClean="0"/>
              <a:t> </a:t>
            </a:r>
            <a:r>
              <a:rPr lang="hr-BA" sz="2000" b="1" i="1" dirty="0" err="1" smtClean="0"/>
              <a:t>in</a:t>
            </a:r>
            <a:r>
              <a:rPr lang="hr-BA" sz="2000" b="1" i="1" dirty="0" smtClean="0"/>
              <a:t> </a:t>
            </a:r>
            <a:r>
              <a:rPr lang="hr-BA" sz="2000" b="1" i="1" dirty="0" err="1" smtClean="0"/>
              <a:t>Budapest</a:t>
            </a:r>
            <a:r>
              <a:rPr lang="hr-BA" sz="2000" b="1" i="1" dirty="0" smtClean="0"/>
              <a:t>– </a:t>
            </a:r>
            <a:r>
              <a:rPr lang="hr-BA" sz="2000" b="1" i="1" dirty="0" err="1" smtClean="0"/>
              <a:t>March</a:t>
            </a:r>
            <a:r>
              <a:rPr lang="hr-BA" sz="2000" b="1" i="1" dirty="0" smtClean="0"/>
              <a:t> 2017</a:t>
            </a:r>
            <a:endParaRPr lang="hr-BA" sz="2000" b="1" i="1" dirty="0"/>
          </a:p>
        </p:txBody>
      </p:sp>
    </p:spTree>
    <p:extLst>
      <p:ext uri="{BB962C8B-B14F-4D97-AF65-F5344CB8AC3E}">
        <p14:creationId xmlns:p14="http://schemas.microsoft.com/office/powerpoint/2010/main" val="304353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3</a:t>
            </a:fld>
            <a:endParaRPr lang="bs-Latn-BA"/>
          </a:p>
        </p:txBody>
      </p:sp>
      <p:pic>
        <p:nvPicPr>
          <p:cNvPr id="1026" name="Picture 2" descr="https://www.pempal.org/sites/pempal/files/filefield_paths/tashkent-culture-museums-reppressi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22" y="381000"/>
            <a:ext cx="97536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17059" y="1299882"/>
            <a:ext cx="7225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 smtClean="0"/>
              <a:t>Second meeting – Tashkent – October 2017</a:t>
            </a:r>
            <a:endParaRPr lang="en-GB" sz="2000" b="1" i="1" dirty="0"/>
          </a:p>
        </p:txBody>
      </p:sp>
    </p:spTree>
    <p:extLst>
      <p:ext uri="{BB962C8B-B14F-4D97-AF65-F5344CB8AC3E}">
        <p14:creationId xmlns:p14="http://schemas.microsoft.com/office/powerpoint/2010/main" val="121052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Done </a:t>
            </a:r>
            <a:r>
              <a:rPr lang="en-GB" dirty="0" smtClean="0"/>
              <a:t>in Tashkent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 </a:t>
            </a:r>
            <a:endParaRPr lang="en-US" b="1" dirty="0"/>
          </a:p>
          <a:p>
            <a:pPr marL="0" indent="0">
              <a:buNone/>
            </a:pPr>
            <a:endParaRPr lang="hr-B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7477" y="2173432"/>
            <a:ext cx="4572638" cy="342947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4</a:t>
            </a:fld>
            <a:endParaRPr lang="bs-Latn-B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198" y="2223307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7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BA" sz="3600" dirty="0"/>
              <a:t>Done </a:t>
            </a:r>
            <a:r>
              <a:rPr lang="en-GB" sz="3600" dirty="0"/>
              <a:t>in Tashkent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hr-BA" dirty="0" smtClean="0"/>
              <a:t>3 </a:t>
            </a:r>
            <a:r>
              <a:rPr lang="en-GB" dirty="0" smtClean="0"/>
              <a:t>case</a:t>
            </a:r>
            <a:r>
              <a:rPr lang="hr-BA" dirty="0" smtClean="0"/>
              <a:t> </a:t>
            </a:r>
            <a:r>
              <a:rPr lang="hr-BA" dirty="0" err="1" smtClean="0"/>
              <a:t>studies</a:t>
            </a:r>
            <a:r>
              <a:rPr lang="hr-BA" dirty="0" smtClean="0"/>
              <a:t>:</a:t>
            </a:r>
            <a:endParaRPr lang="hr-BA" dirty="0"/>
          </a:p>
          <a:p>
            <a:pPr>
              <a:buFont typeface="Wingdings" panose="05000000000000000000" pitchFamily="2" charset="2"/>
              <a:buChar char="ü"/>
            </a:pPr>
            <a:r>
              <a:rPr lang="hr-BA" dirty="0" smtClean="0"/>
              <a:t> </a:t>
            </a:r>
            <a:r>
              <a:rPr lang="hr-BA" dirty="0" err="1" smtClean="0"/>
              <a:t>Hospital</a:t>
            </a:r>
            <a:endParaRPr lang="hr-BA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hr-BA" dirty="0" smtClean="0"/>
              <a:t> HRM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BA" dirty="0"/>
              <a:t> </a:t>
            </a:r>
            <a:r>
              <a:rPr lang="hr-BA" dirty="0" smtClean="0"/>
              <a:t>IT</a:t>
            </a:r>
          </a:p>
          <a:p>
            <a:pPr marL="0" indent="0">
              <a:buNone/>
            </a:pPr>
            <a:endParaRPr lang="hr-B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hr-BA" dirty="0"/>
              <a:t> </a:t>
            </a:r>
            <a:r>
              <a:rPr lang="hr-BA" dirty="0" smtClean="0"/>
              <a:t>Audit </a:t>
            </a:r>
            <a:r>
              <a:rPr lang="hr-BA" dirty="0" smtClean="0"/>
              <a:t>program (template)</a:t>
            </a:r>
            <a:endParaRPr lang="hr-B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u="sng" dirty="0">
                <a:hlinkClick r:id="rId2"/>
              </a:rPr>
              <a:t>https://pempaltc.wikispaces.com/44th+IACOP+meeting+-+Audit+in+Practice+WG+%</a:t>
            </a:r>
            <a:r>
              <a:rPr lang="hr-HR" u="sng" dirty="0" smtClean="0">
                <a:hlinkClick r:id="rId2"/>
              </a:rPr>
              <a:t>28Tashkent%2C+October+26-27%2C+2017%29</a:t>
            </a:r>
            <a:endParaRPr lang="hr-HR" u="sng" dirty="0" smtClean="0"/>
          </a:p>
          <a:p>
            <a:endParaRPr lang="hr-HR" u="sng" dirty="0"/>
          </a:p>
          <a:p>
            <a:r>
              <a:rPr lang="hr-BA" dirty="0"/>
              <a:t>https://www.pempal.org/events/iacop-pempal-event-plenary-meeting-and-audit-practice-working-group-aip-wg-meeting</a:t>
            </a:r>
            <a:endParaRPr lang="hr-BA" dirty="0"/>
          </a:p>
          <a:p>
            <a:endParaRPr lang="hr-B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5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7330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6</a:t>
            </a:fld>
            <a:endParaRPr lang="bs-Latn-B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" y="290512"/>
            <a:ext cx="10563225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BA" dirty="0" smtClean="0"/>
              <a:t>IT Audit (</a:t>
            </a:r>
            <a:r>
              <a:rPr lang="en-GB" dirty="0" smtClean="0"/>
              <a:t>example </a:t>
            </a:r>
            <a:r>
              <a:rPr lang="en-GB" dirty="0" smtClean="0"/>
              <a:t>of one </a:t>
            </a:r>
            <a:r>
              <a:rPr lang="en-GB" dirty="0" smtClean="0"/>
              <a:t>group</a:t>
            </a:r>
            <a:r>
              <a:rPr lang="hr-BA" dirty="0" smtClean="0"/>
              <a:t>)</a:t>
            </a:r>
            <a:endParaRPr lang="hr-B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6611"/>
            <a:ext cx="10515600" cy="4420352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b="1" u="sng" dirty="0"/>
              <a:t>Key point of the project:</a:t>
            </a:r>
            <a:endParaRPr lang="hr-BA" dirty="0"/>
          </a:p>
          <a:p>
            <a:r>
              <a:rPr lang="en-GB" dirty="0"/>
              <a:t>Integrated, reliable, safe and a timely system of management of human resources (planning and recruiting of staff, training, billing of salaries and compensations, grading and recording).</a:t>
            </a:r>
            <a:endParaRPr lang="hr-BA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Audit scope: </a:t>
            </a:r>
            <a:endParaRPr lang="hr-BA" dirty="0"/>
          </a:p>
          <a:p>
            <a:pPr lvl="0"/>
            <a:r>
              <a:rPr lang="en-US" dirty="0"/>
              <a:t>From analyzing to planning of needs for establishment of a new IT system to the beginning of application of the system.</a:t>
            </a:r>
            <a:endParaRPr lang="hr-BA" dirty="0"/>
          </a:p>
          <a:p>
            <a:pPr lvl="0"/>
            <a:r>
              <a:rPr lang="en-US" dirty="0"/>
              <a:t>In departments which are included in the process of HR management </a:t>
            </a:r>
            <a:endParaRPr lang="hr-BA" dirty="0"/>
          </a:p>
          <a:p>
            <a:r>
              <a:rPr lang="en-US" dirty="0"/>
              <a:t>Results of SAP testing </a:t>
            </a:r>
            <a:r>
              <a:rPr lang="en-GB" dirty="0"/>
              <a:t> </a:t>
            </a:r>
            <a:endParaRPr lang="hr-BA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b="1" dirty="0"/>
              <a:t>Methodology:</a:t>
            </a:r>
            <a:endParaRPr lang="hr-BA" dirty="0"/>
          </a:p>
          <a:p>
            <a:pPr lvl="0"/>
            <a:r>
              <a:rPr lang="en-US" dirty="0"/>
              <a:t>Interview,</a:t>
            </a:r>
            <a:endParaRPr lang="hr-BA" dirty="0"/>
          </a:p>
          <a:p>
            <a:pPr lvl="0"/>
            <a:r>
              <a:rPr lang="en-US" dirty="0"/>
              <a:t>Testing, </a:t>
            </a:r>
            <a:endParaRPr lang="hr-BA" dirty="0"/>
          </a:p>
          <a:p>
            <a:pPr lvl="0"/>
            <a:r>
              <a:rPr lang="en-US" dirty="0"/>
              <a:t>Observation </a:t>
            </a:r>
            <a:endParaRPr lang="hr-BA" dirty="0"/>
          </a:p>
          <a:p>
            <a:pPr marL="0" indent="0">
              <a:buNone/>
            </a:pPr>
            <a:endParaRPr lang="hr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7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939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8</a:t>
            </a:fld>
            <a:endParaRPr lang="bs-Latn-B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557212"/>
            <a:ext cx="89535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53376-D609-4EC2-99EB-506BE9AC6BEE}" type="slidenum">
              <a:rPr lang="bs-Latn-BA" smtClean="0"/>
              <a:pPr/>
              <a:t>9</a:t>
            </a:fld>
            <a:endParaRPr lang="bs-Latn-B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7" y="47625"/>
            <a:ext cx="11210925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16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305</Words>
  <Application>Microsoft Office PowerPoint</Application>
  <PresentationFormat>Widescreen</PresentationFormat>
  <Paragraphs>57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Algerian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Done in Tashkent</vt:lpstr>
      <vt:lpstr>Done in Tashkent</vt:lpstr>
      <vt:lpstr>PowerPoint Presentation</vt:lpstr>
      <vt:lpstr>IT Audit (example of one group)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Next steps  Objectives and expected outputs and outcomes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Amela Muftic</dc:creator>
  <cp:lastModifiedBy>Windows User</cp:lastModifiedBy>
  <cp:revision>207</cp:revision>
  <cp:lastPrinted>2016-06-21T13:32:17Z</cp:lastPrinted>
  <dcterms:created xsi:type="dcterms:W3CDTF">2016-06-20T11:00:01Z</dcterms:created>
  <dcterms:modified xsi:type="dcterms:W3CDTF">2018-02-03T16:29:58Z</dcterms:modified>
</cp:coreProperties>
</file>