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71" r:id="rId4"/>
    <p:sldId id="285" r:id="rId5"/>
    <p:sldId id="259" r:id="rId6"/>
    <p:sldId id="286" r:id="rId7"/>
    <p:sldId id="287" r:id="rId8"/>
    <p:sldId id="288" r:id="rId9"/>
    <p:sldId id="289" r:id="rId10"/>
    <p:sldId id="290" r:id="rId11"/>
    <p:sldId id="291" r:id="rId12"/>
    <p:sldId id="296" r:id="rId13"/>
    <p:sldId id="297" r:id="rId14"/>
    <p:sldId id="293" r:id="rId15"/>
    <p:sldId id="292" r:id="rId16"/>
    <p:sldId id="294" r:id="rId17"/>
    <p:sldId id="295" r:id="rId18"/>
    <p:sldId id="277" r:id="rId19"/>
  </p:sldIdLst>
  <p:sldSz cx="9144000" cy="6858000" type="screen4x3"/>
  <p:notesSz cx="6810375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66D5C-E1DC-4837-B633-08008326B25A}" type="datetimeFigureOut">
              <a:rPr lang="it-IT" smtClean="0"/>
              <a:pPr/>
              <a:t>18/05/2018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B4797-D9AD-477A-AB34-FB1B6CBDC65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180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Documenti\Logo\LOGO UPB_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2418679" y="2436693"/>
            <a:ext cx="6841175" cy="2001439"/>
          </a:xfrm>
          <a:prstGeom prst="roundRect">
            <a:avLst>
              <a:gd name="adj" fmla="val 16667"/>
            </a:avLst>
          </a:prstGeom>
          <a:ln>
            <a:noFill/>
          </a:ln>
          <a:effectLst/>
          <a:scene3d>
            <a:camera prst="orthographicFront"/>
            <a:lightRig rig="threePt" dir="t"/>
          </a:scene3d>
          <a:sp3d contourW="6350" prstMaterial="matte">
            <a:contourClr>
              <a:schemeClr val="bg1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itolo 13"/>
          <p:cNvSpPr>
            <a:spLocks noGrp="1"/>
          </p:cNvSpPr>
          <p:nvPr>
            <p:ph type="title"/>
          </p:nvPr>
        </p:nvSpPr>
        <p:spPr>
          <a:xfrm>
            <a:off x="2843808" y="1412776"/>
            <a:ext cx="5760000" cy="3600000"/>
          </a:xfrm>
          <a:solidFill>
            <a:srgbClr val="93193C"/>
          </a:solidFill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16" name="Segnaposto contenuto 15"/>
          <p:cNvSpPr>
            <a:spLocks noGrp="1"/>
          </p:cNvSpPr>
          <p:nvPr>
            <p:ph sz="quarter" idx="13"/>
          </p:nvPr>
        </p:nvSpPr>
        <p:spPr>
          <a:xfrm>
            <a:off x="2987824" y="2897413"/>
            <a:ext cx="5400599" cy="1080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21" name="Segnaposto contenuto 20"/>
          <p:cNvSpPr>
            <a:spLocks noGrp="1"/>
          </p:cNvSpPr>
          <p:nvPr>
            <p:ph sz="quarter" idx="14"/>
          </p:nvPr>
        </p:nvSpPr>
        <p:spPr>
          <a:xfrm>
            <a:off x="3059832" y="4149080"/>
            <a:ext cx="5328592" cy="85090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046333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187624" y="332656"/>
            <a:ext cx="7380000" cy="800100"/>
          </a:xfrm>
          <a:noFill/>
          <a:ln>
            <a:noFill/>
          </a:ln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Inserisci il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556792"/>
            <a:ext cx="73800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marL="714375" indent="-352425">
              <a:buFont typeface="Wingdings" panose="05000000000000000000" pitchFamily="2" charset="2"/>
              <a:buChar char="ü"/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 marL="990600" indent="-276225">
              <a:buFont typeface="Courier New" panose="02070309020205020404" pitchFamily="49" charset="0"/>
              <a:buChar char="o"/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 marL="12573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 marL="1524000" indent="-266700">
              <a:defRPr sz="1800"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93193C"/>
                </a:solidFill>
              </a:defRPr>
            </a:lvl1pPr>
          </a:lstStyle>
          <a:p>
            <a:fld id="{AEA01273-38EF-4BF7-AE21-0DC387324B41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4" name="Immagine 13" descr="d:\utente_locale\Desktop\LOGO UP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341829"/>
            <a:ext cx="1245235" cy="3670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Connettore 1 12"/>
          <p:cNvCxnSpPr/>
          <p:nvPr userDrawn="1"/>
        </p:nvCxnSpPr>
        <p:spPr>
          <a:xfrm>
            <a:off x="2556416" y="6534000"/>
            <a:ext cx="5760000" cy="0"/>
          </a:xfrm>
          <a:prstGeom prst="line">
            <a:avLst/>
          </a:prstGeom>
          <a:ln>
            <a:solidFill>
              <a:srgbClr val="9319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 userDrawn="1"/>
        </p:nvSpPr>
        <p:spPr>
          <a:xfrm>
            <a:off x="-36512" y="-27384"/>
            <a:ext cx="1080000" cy="6912000"/>
          </a:xfrm>
          <a:prstGeom prst="rect">
            <a:avLst/>
          </a:prstGeom>
          <a:solidFill>
            <a:srgbClr val="93193C"/>
          </a:solidFill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704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286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223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874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5643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77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3476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388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0369A-D6D9-4A17-9D47-8A8F5C1EAB4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71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369A-D6D9-4A17-9D47-8A8F5C1EAB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411760" y="1283677"/>
            <a:ext cx="5976064" cy="2145323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Domestic </a:t>
            </a:r>
            <a:r>
              <a:rPr lang="en-US" sz="2400" b="1" dirty="0">
                <a:solidFill>
                  <a:schemeClr val="tx1"/>
                </a:solidFill>
              </a:rPr>
              <a:t>MTBFs and EU fiscal </a:t>
            </a:r>
            <a:r>
              <a:rPr lang="en-US" sz="2400" b="1" dirty="0" smtClean="0">
                <a:solidFill>
                  <a:schemeClr val="tx1"/>
                </a:solidFill>
              </a:rPr>
              <a:t>governance: opportunities and challenges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from their interplay</a:t>
            </a:r>
            <a:endParaRPr lang="it-IT" sz="2400" b="1" dirty="0">
              <a:solidFill>
                <a:schemeClr val="tx1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sz="quarter" idx="13"/>
          </p:nvPr>
        </p:nvSpPr>
        <p:spPr>
          <a:xfrm>
            <a:off x="2987824" y="3429000"/>
            <a:ext cx="5400599" cy="1296144"/>
          </a:xfrm>
        </p:spPr>
        <p:txBody>
          <a:bodyPr anchor="ctr">
            <a:noAutofit/>
          </a:bodyPr>
          <a:lstStyle/>
          <a:p>
            <a:r>
              <a:rPr lang="it-IT" sz="2000" dirty="0" smtClean="0">
                <a:solidFill>
                  <a:schemeClr val="tx1"/>
                </a:solidFill>
              </a:rPr>
              <a:t>Flavio Padrini</a:t>
            </a:r>
          </a:p>
          <a:p>
            <a:r>
              <a:rPr lang="it-IT" sz="1800" dirty="0" err="1" smtClean="0">
                <a:solidFill>
                  <a:schemeClr val="tx1"/>
                </a:solidFill>
              </a:rPr>
              <a:t>Italy’s</a:t>
            </a:r>
            <a:r>
              <a:rPr lang="it-IT" sz="1800" dirty="0" smtClean="0">
                <a:solidFill>
                  <a:schemeClr val="tx1"/>
                </a:solidFill>
              </a:rPr>
              <a:t> </a:t>
            </a:r>
            <a:r>
              <a:rPr lang="it-IT" sz="1800" dirty="0" err="1" smtClean="0">
                <a:solidFill>
                  <a:schemeClr val="tx1"/>
                </a:solidFill>
              </a:rPr>
              <a:t>Parliamentary</a:t>
            </a:r>
            <a:r>
              <a:rPr lang="it-IT" sz="1800" dirty="0" smtClean="0">
                <a:solidFill>
                  <a:schemeClr val="tx1"/>
                </a:solidFill>
              </a:rPr>
              <a:t> Budget Office</a:t>
            </a:r>
          </a:p>
          <a:p>
            <a:r>
              <a:rPr lang="it-IT" sz="1800" dirty="0" err="1" smtClean="0">
                <a:solidFill>
                  <a:schemeClr val="tx1"/>
                </a:solidFill>
              </a:rPr>
              <a:t>Secretariat</a:t>
            </a:r>
            <a:r>
              <a:rPr lang="it-IT" sz="1800" dirty="0" smtClean="0">
                <a:solidFill>
                  <a:schemeClr val="tx1"/>
                </a:solidFill>
              </a:rPr>
              <a:t> of the </a:t>
            </a:r>
            <a:r>
              <a:rPr lang="it-IT" sz="1800" dirty="0" err="1" smtClean="0">
                <a:solidFill>
                  <a:schemeClr val="tx1"/>
                </a:solidFill>
              </a:rPr>
              <a:t>IFIs</a:t>
            </a:r>
            <a:r>
              <a:rPr lang="it-IT" sz="1800" dirty="0" smtClean="0">
                <a:solidFill>
                  <a:schemeClr val="tx1"/>
                </a:solidFill>
              </a:rPr>
              <a:t>’ MTBF </a:t>
            </a:r>
            <a:r>
              <a:rPr lang="it-IT" sz="1800" dirty="0" err="1" smtClean="0">
                <a:solidFill>
                  <a:schemeClr val="tx1"/>
                </a:solidFill>
              </a:rPr>
              <a:t>Working</a:t>
            </a:r>
            <a:r>
              <a:rPr lang="it-IT" sz="1800" dirty="0" smtClean="0">
                <a:solidFill>
                  <a:schemeClr val="tx1"/>
                </a:solidFill>
              </a:rPr>
              <a:t> Group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4"/>
          </p:nvPr>
        </p:nvSpPr>
        <p:spPr>
          <a:xfrm>
            <a:off x="1835696" y="5921601"/>
            <a:ext cx="6552128" cy="799874"/>
          </a:xfrm>
        </p:spPr>
        <p:txBody>
          <a:bodyPr anchor="ctr">
            <a:normAutofit fontScale="25000" lnSpcReduction="20000"/>
          </a:bodyPr>
          <a:lstStyle/>
          <a:p>
            <a:r>
              <a:rPr lang="en-US" sz="1600" dirty="0" smtClean="0"/>
              <a:t>2</a:t>
            </a:r>
          </a:p>
          <a:p>
            <a:pPr algn="just"/>
            <a:r>
              <a:rPr lang="en-US" sz="4800" dirty="0" smtClean="0">
                <a:solidFill>
                  <a:srgbClr val="93193C"/>
                </a:solidFill>
              </a:rPr>
              <a:t>This presentation is based </a:t>
            </a:r>
            <a:r>
              <a:rPr lang="en-US" sz="4800" dirty="0">
                <a:solidFill>
                  <a:srgbClr val="93193C"/>
                </a:solidFill>
              </a:rPr>
              <a:t>on </a:t>
            </a:r>
            <a:r>
              <a:rPr lang="en-US" sz="4800" dirty="0" smtClean="0">
                <a:solidFill>
                  <a:srgbClr val="93193C"/>
                </a:solidFill>
              </a:rPr>
              <a:t>the draft Report</a:t>
            </a:r>
            <a:r>
              <a:rPr lang="en-US" sz="4800" dirty="0">
                <a:solidFill>
                  <a:srgbClr val="93193C"/>
                </a:solidFill>
              </a:rPr>
              <a:t>: "Medium-term budgetary frameworks: A contribution on definitions and identification of good practices" </a:t>
            </a:r>
            <a:r>
              <a:rPr lang="en-US" sz="4800" dirty="0" smtClean="0">
                <a:solidFill>
                  <a:srgbClr val="93193C"/>
                </a:solidFill>
              </a:rPr>
              <a:t>being prepared by the WG on MTBFs of the Network of EU IFIs. I would like to thank the Chair of the WG, Chiara </a:t>
            </a:r>
            <a:r>
              <a:rPr lang="en-US" sz="4800" dirty="0" err="1" smtClean="0">
                <a:solidFill>
                  <a:srgbClr val="93193C"/>
                </a:solidFill>
              </a:rPr>
              <a:t>Goretti</a:t>
            </a:r>
            <a:r>
              <a:rPr lang="en-US" sz="4800" dirty="0" smtClean="0">
                <a:solidFill>
                  <a:srgbClr val="93193C"/>
                </a:solidFill>
              </a:rPr>
              <a:t>, as well as the members of the WG and of its Secretariat that have prepared the Report. The written and oral presentations express my personal view.</a:t>
            </a:r>
            <a:endParaRPr lang="it-IT" sz="4800" dirty="0" smtClean="0">
              <a:solidFill>
                <a:srgbClr val="93193C"/>
              </a:solidFill>
            </a:endParaRPr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3131840" y="5152217"/>
            <a:ext cx="5400000" cy="54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2</a:t>
            </a:r>
          </a:p>
          <a:p>
            <a:pPr algn="ctr"/>
            <a:r>
              <a:rPr lang="en-US" sz="5600" dirty="0" smtClean="0">
                <a:solidFill>
                  <a:srgbClr val="93193C"/>
                </a:solidFill>
              </a:rPr>
              <a:t>OECD meeting of the SBOs - CESEE</a:t>
            </a:r>
          </a:p>
          <a:p>
            <a:pPr algn="ctr"/>
            <a:r>
              <a:rPr lang="it-IT" sz="5600" dirty="0" err="1" smtClean="0">
                <a:solidFill>
                  <a:srgbClr val="93193C"/>
                </a:solidFill>
              </a:rPr>
              <a:t>Zagreb</a:t>
            </a:r>
            <a:r>
              <a:rPr lang="it-IT" sz="5600" dirty="0" smtClean="0">
                <a:solidFill>
                  <a:srgbClr val="93193C"/>
                </a:solidFill>
              </a:rPr>
              <a:t>, 24th </a:t>
            </a:r>
            <a:r>
              <a:rPr lang="it-IT" sz="5600" dirty="0" err="1" smtClean="0">
                <a:solidFill>
                  <a:srgbClr val="93193C"/>
                </a:solidFill>
              </a:rPr>
              <a:t>May</a:t>
            </a:r>
            <a:r>
              <a:rPr lang="it-IT" sz="5600" dirty="0" smtClean="0">
                <a:solidFill>
                  <a:srgbClr val="93193C"/>
                </a:solidFill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val="6221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EU fiscal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“Budgetary framework directive” (2011) provides </a:t>
            </a:r>
            <a:r>
              <a:rPr lang="en-US" dirty="0"/>
              <a:t>for some common </a:t>
            </a:r>
            <a:r>
              <a:rPr lang="en-US" dirty="0" smtClean="0"/>
              <a:t>pre-requisites </a:t>
            </a:r>
            <a:r>
              <a:rPr lang="en-US" dirty="0"/>
              <a:t>and general principles </a:t>
            </a:r>
            <a:r>
              <a:rPr lang="en-US" dirty="0" smtClean="0"/>
              <a:t>for medium-term budgetary frameworks </a:t>
            </a:r>
            <a:r>
              <a:rPr lang="en-US" dirty="0"/>
              <a:t>like </a:t>
            </a:r>
            <a:r>
              <a:rPr lang="en-US" dirty="0" smtClean="0"/>
              <a:t>to base budgetary </a:t>
            </a:r>
            <a:r>
              <a:rPr lang="en-US" dirty="0"/>
              <a:t>projections on realistic macroeconomic </a:t>
            </a:r>
            <a:r>
              <a:rPr lang="en-US" dirty="0" smtClean="0"/>
              <a:t>forecasts or to introduce country-specific numerical fiscal rules</a:t>
            </a:r>
          </a:p>
          <a:p>
            <a:endParaRPr lang="en-US" dirty="0"/>
          </a:p>
          <a:p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directive for the relevant parts seems to refer </a:t>
            </a:r>
            <a:r>
              <a:rPr lang="en-US" dirty="0"/>
              <a:t>to fiscal </a:t>
            </a:r>
            <a:r>
              <a:rPr lang="en-US" dirty="0" smtClean="0"/>
              <a:t>(and not budgetary) plans </a:t>
            </a:r>
            <a:r>
              <a:rPr lang="en-US" dirty="0"/>
              <a:t>(for example, the Directive asks for general government figures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Thus, the directive appears </a:t>
            </a:r>
            <a:r>
              <a:rPr lang="en-US" dirty="0"/>
              <a:t>to </a:t>
            </a:r>
            <a:r>
              <a:rPr lang="en-US" dirty="0" smtClean="0"/>
              <a:t>set the </a:t>
            </a:r>
            <a:r>
              <a:rPr lang="en-US" dirty="0"/>
              <a:t>requirements and contents of the </a:t>
            </a:r>
            <a:r>
              <a:rPr lang="en-US" dirty="0" smtClean="0"/>
              <a:t>MTFF </a:t>
            </a:r>
            <a:r>
              <a:rPr lang="en-US" dirty="0"/>
              <a:t>(that in many countries coincides with the </a:t>
            </a:r>
            <a:r>
              <a:rPr lang="en-US" dirty="0" smtClean="0"/>
              <a:t>EU MTFF)</a:t>
            </a:r>
          </a:p>
          <a:p>
            <a:endParaRPr lang="en-US" dirty="0" smtClean="0"/>
          </a:p>
          <a:p>
            <a:r>
              <a:rPr lang="en-US" dirty="0" smtClean="0"/>
              <a:t>Review of the directive by the end of this year could be an opportunity to focus more on MTBFs as previously defined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1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EU fiscal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/>
              <a:t>December 2017 </a:t>
            </a:r>
            <a:r>
              <a:rPr lang="en-US" sz="2400" dirty="0" smtClean="0"/>
              <a:t>proposal of a Directive </a:t>
            </a:r>
            <a:r>
              <a:rPr lang="en-US" sz="2400" dirty="0"/>
              <a:t>laying down provisions for strengthening fiscal responsibility and the medium-term budgetary orientation in the Member </a:t>
            </a:r>
            <a:r>
              <a:rPr lang="en-US" sz="2400" dirty="0" smtClean="0"/>
              <a:t>States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Directive requests euro area Member States and other Member States on a voluntary basis to set up a domestic framework of binding and permanent numerical fiscal </a:t>
            </a:r>
            <a:r>
              <a:rPr lang="en-US" sz="2400" dirty="0" smtClean="0"/>
              <a:t>rules, </a:t>
            </a:r>
            <a:r>
              <a:rPr lang="en-US" sz="2400" u="sng" dirty="0" smtClean="0"/>
              <a:t>specific to each country</a:t>
            </a: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02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EU fiscal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proposed framework must in particular include two rules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1) a </a:t>
            </a:r>
            <a:r>
              <a:rPr lang="en-US" sz="2400" dirty="0"/>
              <a:t>medium-term objective in structural terms ensuring that the public debt ratio does not exceed 60 per cent or, if it is higher than this threshold, approaches it at a satisfactory </a:t>
            </a:r>
            <a:r>
              <a:rPr lang="en-US" sz="2400" dirty="0" smtClean="0"/>
              <a:t>pace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2) a </a:t>
            </a:r>
            <a:r>
              <a:rPr lang="en-US" sz="2400" dirty="0"/>
              <a:t>medium-term growth path of public expenditure net of discretionary revenue measures </a:t>
            </a:r>
            <a:r>
              <a:rPr lang="en-US" sz="2400" dirty="0" smtClean="0"/>
              <a:t>consistent </a:t>
            </a:r>
            <a:r>
              <a:rPr lang="en-US" sz="2400" dirty="0"/>
              <a:t>with the medium-term objective or the adjustment path towards </a:t>
            </a:r>
            <a:r>
              <a:rPr lang="en-US" sz="2400" dirty="0" smtClean="0"/>
              <a:t>it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605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EU fiscal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net expenditure path must be set for the term of the legislature as soon as a new government takes office and must be respected by the annual budgets during the whole </a:t>
            </a:r>
            <a:r>
              <a:rPr lang="en-US" sz="2400" dirty="0" smtClean="0"/>
              <a:t>period</a:t>
            </a:r>
          </a:p>
          <a:p>
            <a:endParaRPr lang="en-US" sz="2400" dirty="0"/>
          </a:p>
          <a:p>
            <a:r>
              <a:rPr lang="en-US" sz="2400" dirty="0" smtClean="0"/>
              <a:t>This could be an opportunity for EU countries to set up a domestic MTFF consistent with the EU MTFF but also consistent with the domestic MTBF</a:t>
            </a:r>
            <a:r>
              <a:rPr lang="en-US" sz="2400" dirty="0"/>
              <a:t> </a:t>
            </a:r>
            <a:r>
              <a:rPr lang="en-US" sz="2400" dirty="0" smtClean="0"/>
              <a:t>(already established or to be improved or to be established)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23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b="1" dirty="0" smtClean="0">
              <a:solidFill>
                <a:srgbClr val="93193C"/>
              </a:solidFill>
            </a:endParaRPr>
          </a:p>
          <a:p>
            <a:pPr marL="0" indent="0" algn="ctr">
              <a:buNone/>
            </a:pPr>
            <a:r>
              <a:rPr lang="it-IT" sz="5400" b="1" dirty="0" err="1" smtClean="0">
                <a:solidFill>
                  <a:srgbClr val="93193C"/>
                </a:solidFill>
              </a:rPr>
              <a:t>IFI’s</a:t>
            </a:r>
            <a:r>
              <a:rPr lang="it-IT" sz="5400" b="1" dirty="0" smtClean="0">
                <a:solidFill>
                  <a:srgbClr val="93193C"/>
                </a:solidFill>
              </a:rPr>
              <a:t> </a:t>
            </a:r>
            <a:r>
              <a:rPr lang="it-IT" sz="5400" b="1" dirty="0" err="1" smtClean="0">
                <a:solidFill>
                  <a:srgbClr val="93193C"/>
                </a:solidFill>
              </a:rPr>
              <a:t>role</a:t>
            </a:r>
            <a:r>
              <a:rPr lang="it-IT" sz="5400" b="1" dirty="0" smtClean="0">
                <a:solidFill>
                  <a:srgbClr val="93193C"/>
                </a:solidFill>
              </a:rPr>
              <a:t> in relation to </a:t>
            </a:r>
            <a:r>
              <a:rPr lang="it-IT" sz="5400" b="1" dirty="0" err="1" smtClean="0">
                <a:solidFill>
                  <a:srgbClr val="93193C"/>
                </a:solidFill>
              </a:rPr>
              <a:t>MTBFs</a:t>
            </a: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472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IFIs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relation to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Directive proposes </a:t>
            </a:r>
            <a:r>
              <a:rPr lang="en-US" sz="2400" dirty="0"/>
              <a:t>that </a:t>
            </a:r>
            <a:r>
              <a:rPr lang="en-US" sz="2400" dirty="0" smtClean="0"/>
              <a:t>IFIs </a:t>
            </a:r>
            <a:r>
              <a:rPr lang="en-US" sz="2400" dirty="0"/>
              <a:t>have a stronger role in monitoring the respect and the implementation of the </a:t>
            </a:r>
            <a:r>
              <a:rPr lang="en-US" sz="2400" dirty="0" smtClean="0"/>
              <a:t>framework</a:t>
            </a:r>
          </a:p>
          <a:p>
            <a:r>
              <a:rPr lang="en-US" sz="2400" dirty="0" smtClean="0"/>
              <a:t>In </a:t>
            </a:r>
            <a:r>
              <a:rPr lang="en-US" sz="2400" dirty="0"/>
              <a:t>case of significant observed deviation from the rules, the IFIs should call on the budgetary authorities to activate a correction mechanism thereby measures are implemented to rectify the deviation over a defined period of </a:t>
            </a:r>
            <a:r>
              <a:rPr lang="en-US" sz="2400" dirty="0" smtClean="0"/>
              <a:t>time </a:t>
            </a:r>
          </a:p>
          <a:p>
            <a:r>
              <a:rPr lang="en-US" sz="2400" dirty="0" smtClean="0"/>
              <a:t>Member </a:t>
            </a:r>
            <a:r>
              <a:rPr lang="en-US" sz="2400" dirty="0"/>
              <a:t>States must ensure that budgetary authorities are subject to a “comply-or-justify” procedure vis-à-vis the recommendations issued by the IFIs in the context of their monitoring tasks.</a:t>
            </a:r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16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IFIs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relation to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But before Directive is approved by Council and implemented by Member States…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IFIs </a:t>
            </a:r>
            <a:r>
              <a:rPr lang="en-US" sz="2400" dirty="0"/>
              <a:t>can play an important role in </a:t>
            </a:r>
            <a:r>
              <a:rPr lang="en-US" sz="2400" dirty="0" smtClean="0"/>
              <a:t>promoting </a:t>
            </a:r>
            <a:r>
              <a:rPr lang="en-US" sz="2400" dirty="0"/>
              <a:t>a medium-term approach for the implementation of budgetary </a:t>
            </a:r>
            <a:r>
              <a:rPr lang="en-US" sz="2400" dirty="0" smtClean="0"/>
              <a:t>policies</a:t>
            </a:r>
          </a:p>
          <a:p>
            <a:r>
              <a:rPr lang="en-US" sz="2400" dirty="0" smtClean="0"/>
              <a:t>As </a:t>
            </a:r>
            <a:r>
              <a:rPr lang="en-US" sz="2400" dirty="0"/>
              <a:t>a first step, IFIs could assess the quality of domestic </a:t>
            </a:r>
            <a:r>
              <a:rPr lang="en-US" sz="2400" dirty="0" smtClean="0"/>
              <a:t>frameworks</a:t>
            </a:r>
          </a:p>
          <a:p>
            <a:r>
              <a:rPr lang="en-US" sz="2400" dirty="0" smtClean="0"/>
              <a:t>IFIs </a:t>
            </a:r>
            <a:r>
              <a:rPr lang="en-US" sz="2400" dirty="0"/>
              <a:t>could promote and monitor the implementation of </a:t>
            </a:r>
            <a:r>
              <a:rPr lang="en-US" sz="2400" dirty="0" smtClean="0"/>
              <a:t>some of the good practices (country specific) 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84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IFIs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relation to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Where </a:t>
            </a:r>
            <a:r>
              <a:rPr lang="en-US" sz="2400" dirty="0"/>
              <a:t>or when a satisfactory MTBF is in place, IFIs could have a role in assessing whether the medium-term orientation of budgetary policies is indeed followed through by the government in practice and not only in </a:t>
            </a:r>
            <a:r>
              <a:rPr lang="en-US" sz="2400" dirty="0" smtClean="0"/>
              <a:t>legislation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IFIs </a:t>
            </a:r>
            <a:r>
              <a:rPr lang="en-US" sz="2400" dirty="0"/>
              <a:t>could also deliver the main technical parameters needed to establish an MTBF or could provide medium-term projections under no policy </a:t>
            </a:r>
            <a:r>
              <a:rPr lang="en-US" sz="2400" dirty="0" smtClean="0"/>
              <a:t>change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IFIs </a:t>
            </a:r>
            <a:r>
              <a:rPr lang="en-US" sz="2400" dirty="0"/>
              <a:t>could finally have a role in the reconciliation process when an MTBF is being </a:t>
            </a:r>
            <a:r>
              <a:rPr lang="en-US" sz="2400" dirty="0" smtClean="0"/>
              <a:t>revised</a:t>
            </a:r>
          </a:p>
          <a:p>
            <a:endParaRPr lang="en-US" sz="2400" dirty="0"/>
          </a:p>
          <a:p>
            <a:r>
              <a:rPr lang="en-US" sz="2400" dirty="0" smtClean="0"/>
              <a:t>IFIS could </a:t>
            </a:r>
            <a:r>
              <a:rPr lang="en-US" sz="2400" dirty="0"/>
              <a:t>assess the consistency of medium-term targets across levels of </a:t>
            </a:r>
            <a:r>
              <a:rPr lang="en-US" sz="2400" dirty="0" smtClean="0"/>
              <a:t>governments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400" b="1" dirty="0" err="1" smtClean="0">
                <a:solidFill>
                  <a:srgbClr val="93193C"/>
                </a:solidFill>
              </a:rPr>
              <a:t>Thank</a:t>
            </a:r>
            <a:r>
              <a:rPr lang="it-IT" sz="4400" b="1" dirty="0" smtClean="0">
                <a:solidFill>
                  <a:srgbClr val="93193C"/>
                </a:solidFill>
              </a:rPr>
              <a:t> </a:t>
            </a:r>
            <a:r>
              <a:rPr lang="it-IT" sz="4400" b="1" dirty="0" err="1" smtClean="0">
                <a:solidFill>
                  <a:srgbClr val="93193C"/>
                </a:solidFill>
              </a:rPr>
              <a:t>you</a:t>
            </a:r>
            <a:r>
              <a:rPr lang="it-IT" sz="4400" b="1" dirty="0" smtClean="0">
                <a:solidFill>
                  <a:srgbClr val="93193C"/>
                </a:solidFill>
              </a:rPr>
              <a:t> for </a:t>
            </a:r>
            <a:r>
              <a:rPr lang="it-IT" sz="4400" b="1" dirty="0" err="1" smtClean="0">
                <a:solidFill>
                  <a:srgbClr val="93193C"/>
                </a:solidFill>
              </a:rPr>
              <a:t>your</a:t>
            </a:r>
            <a:r>
              <a:rPr lang="it-IT" sz="4400" b="1" dirty="0" smtClean="0">
                <a:solidFill>
                  <a:srgbClr val="93193C"/>
                </a:solidFill>
              </a:rPr>
              <a:t> </a:t>
            </a:r>
            <a:r>
              <a:rPr lang="it-IT" sz="4400" b="1" dirty="0" err="1" smtClean="0">
                <a:solidFill>
                  <a:srgbClr val="93193C"/>
                </a:solidFill>
              </a:rPr>
              <a:t>attention</a:t>
            </a:r>
            <a:endParaRPr lang="it-IT" sz="4400" b="1" dirty="0" smtClean="0">
              <a:solidFill>
                <a:srgbClr val="93193C"/>
              </a:solidFill>
            </a:endParaRPr>
          </a:p>
          <a:p>
            <a:pPr marL="0" indent="0" algn="ctr">
              <a:buNone/>
            </a:pPr>
            <a:endParaRPr lang="it-IT" sz="3600" b="1" dirty="0">
              <a:solidFill>
                <a:srgbClr val="93193C"/>
              </a:solidFill>
            </a:endParaRPr>
          </a:p>
          <a:p>
            <a:pPr marL="0" indent="0" algn="ctr">
              <a:buNone/>
            </a:pPr>
            <a:endParaRPr lang="it-IT" sz="3600" b="1" dirty="0" smtClean="0">
              <a:solidFill>
                <a:srgbClr val="93193C"/>
              </a:solidFill>
            </a:endParaRPr>
          </a:p>
          <a:p>
            <a:pPr marL="0" indent="0" algn="ctr">
              <a:buNone/>
            </a:pPr>
            <a:endParaRPr lang="it-IT" sz="3600" b="1" dirty="0">
              <a:solidFill>
                <a:srgbClr val="93193C"/>
              </a:solidFill>
            </a:endParaRPr>
          </a:p>
          <a:p>
            <a:pPr marL="0" indent="0" algn="ctr">
              <a:buNone/>
            </a:pPr>
            <a:r>
              <a:rPr lang="it-IT" sz="2200" b="1" dirty="0" smtClean="0">
                <a:solidFill>
                  <a:srgbClr val="93193C"/>
                </a:solidFill>
              </a:rPr>
              <a:t>Flavio Padrini</a:t>
            </a:r>
          </a:p>
          <a:p>
            <a:pPr marL="0" indent="0" algn="ctr">
              <a:buNone/>
            </a:pPr>
            <a:r>
              <a:rPr lang="it-IT" sz="2200" b="1" dirty="0" smtClean="0">
                <a:solidFill>
                  <a:srgbClr val="93193C"/>
                </a:solidFill>
              </a:rPr>
              <a:t>flavio.padrini@upbilancio.it</a:t>
            </a:r>
          </a:p>
          <a:p>
            <a:pPr marL="0" indent="0" algn="ctr">
              <a:buNone/>
            </a:pPr>
            <a:r>
              <a:rPr lang="it-IT" sz="2200" b="1" dirty="0" smtClean="0">
                <a:solidFill>
                  <a:srgbClr val="93193C"/>
                </a:solidFill>
              </a:rPr>
              <a:t>www.upbilancio.it</a:t>
            </a:r>
            <a:endParaRPr lang="it-IT" sz="2200" b="1" dirty="0">
              <a:solidFill>
                <a:srgbClr val="93193C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18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412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800" dirty="0" smtClean="0"/>
          </a:p>
          <a:p>
            <a:r>
              <a:rPr lang="en-GB" dirty="0" smtClean="0"/>
              <a:t>Good practices for effective MTBFs</a:t>
            </a:r>
          </a:p>
          <a:p>
            <a:endParaRPr lang="en-GB" dirty="0" smtClean="0"/>
          </a:p>
          <a:p>
            <a:r>
              <a:rPr lang="en-GB" dirty="0" smtClean="0"/>
              <a:t>Domestic MTBFs and EU fiscal governance</a:t>
            </a:r>
          </a:p>
          <a:p>
            <a:endParaRPr lang="en-GB" dirty="0"/>
          </a:p>
          <a:p>
            <a:r>
              <a:rPr lang="en-GB" dirty="0" smtClean="0"/>
              <a:t>IFIs’ role in relation to MTBFs</a:t>
            </a:r>
          </a:p>
          <a:p>
            <a:pPr marL="0" indent="0">
              <a:buNone/>
            </a:pPr>
            <a:endParaRPr lang="it-IT" dirty="0" smtClean="0"/>
          </a:p>
          <a:p>
            <a:pPr marL="361950" lvl="1" indent="0">
              <a:buNone/>
            </a:pPr>
            <a:endParaRPr lang="it-IT" sz="2400" dirty="0" smtClean="0"/>
          </a:p>
          <a:p>
            <a:pPr marL="361950" lvl="1" indent="0">
              <a:buNone/>
            </a:pPr>
            <a:endParaRPr lang="it-IT" sz="240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40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b="1" dirty="0" smtClean="0">
              <a:solidFill>
                <a:srgbClr val="93193C"/>
              </a:solidFill>
            </a:endParaRPr>
          </a:p>
          <a:p>
            <a:pPr marL="0" indent="0" algn="ctr">
              <a:buNone/>
            </a:pPr>
            <a:r>
              <a:rPr lang="it-IT" sz="5400" b="1" dirty="0" err="1" smtClean="0">
                <a:solidFill>
                  <a:srgbClr val="93193C"/>
                </a:solidFill>
              </a:rPr>
              <a:t>Good</a:t>
            </a:r>
            <a:r>
              <a:rPr lang="it-IT" sz="5400" b="1" dirty="0" smtClean="0">
                <a:solidFill>
                  <a:srgbClr val="93193C"/>
                </a:solidFill>
              </a:rPr>
              <a:t> </a:t>
            </a:r>
            <a:r>
              <a:rPr lang="it-IT" sz="5400" b="1" dirty="0" err="1" smtClean="0">
                <a:solidFill>
                  <a:srgbClr val="93193C"/>
                </a:solidFill>
              </a:rPr>
              <a:t>practices</a:t>
            </a:r>
            <a:r>
              <a:rPr lang="it-IT" sz="5400" b="1" dirty="0" smtClean="0">
                <a:solidFill>
                  <a:srgbClr val="93193C"/>
                </a:solidFill>
              </a:rPr>
              <a:t> for </a:t>
            </a:r>
            <a:r>
              <a:rPr lang="it-IT" sz="5400" b="1" dirty="0" err="1" smtClean="0">
                <a:solidFill>
                  <a:srgbClr val="93193C"/>
                </a:solidFill>
              </a:rPr>
              <a:t>effective</a:t>
            </a:r>
            <a:r>
              <a:rPr lang="it-IT" sz="5400" b="1" dirty="0" smtClean="0">
                <a:solidFill>
                  <a:srgbClr val="93193C"/>
                </a:solidFill>
              </a:rPr>
              <a:t> </a:t>
            </a:r>
            <a:r>
              <a:rPr lang="it-IT" sz="5400" b="1" dirty="0" err="1" smtClean="0">
                <a:solidFill>
                  <a:srgbClr val="93193C"/>
                </a:solidFill>
              </a:rPr>
              <a:t>MTBFs</a:t>
            </a: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62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600" dirty="0" smtClean="0"/>
              <a:t>Medium-term budgetary frameworks (MTBF) </a:t>
            </a:r>
            <a:r>
              <a:rPr lang="en-US" sz="2600" dirty="0" smtClean="0">
                <a:sym typeface="Wingdings" panose="05000000000000000000" pitchFamily="2" charset="2"/>
              </a:rPr>
              <a:t> </a:t>
            </a:r>
            <a:r>
              <a:rPr lang="en-US" sz="2600" dirty="0" smtClean="0"/>
              <a:t>set </a:t>
            </a:r>
            <a:r>
              <a:rPr lang="en-US" sz="2600" dirty="0"/>
              <a:t>of interrelated systems, rules, and procedures ensuring that annual budgets are set with a medium term </a:t>
            </a:r>
            <a:r>
              <a:rPr lang="en-US" sz="2600" dirty="0" smtClean="0"/>
              <a:t>perspective (broadly equivalent to “OECD-style” MTEF)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Ultimate </a:t>
            </a:r>
            <a:r>
              <a:rPr lang="en-US" sz="2600" dirty="0"/>
              <a:t>objectives </a:t>
            </a:r>
            <a:r>
              <a:rPr lang="en-US" sz="2600" dirty="0" smtClean="0">
                <a:sym typeface="Wingdings" panose="05000000000000000000" pitchFamily="2" charset="2"/>
              </a:rPr>
              <a:t> 1) </a:t>
            </a:r>
            <a:r>
              <a:rPr lang="en-US" sz="2600" dirty="0" smtClean="0"/>
              <a:t>improved </a:t>
            </a:r>
            <a:r>
              <a:rPr lang="en-US" sz="2600" dirty="0"/>
              <a:t>allocation of resources </a:t>
            </a:r>
            <a:r>
              <a:rPr lang="en-US" sz="2600" dirty="0" smtClean="0"/>
              <a:t>in </a:t>
            </a:r>
            <a:r>
              <a:rPr lang="en-US" sz="2600" dirty="0"/>
              <a:t>both </a:t>
            </a:r>
            <a:r>
              <a:rPr lang="en-US" sz="2600" dirty="0" smtClean="0"/>
              <a:t>short- </a:t>
            </a:r>
            <a:r>
              <a:rPr lang="en-US" sz="2600" dirty="0"/>
              <a:t>and </a:t>
            </a:r>
            <a:r>
              <a:rPr lang="en-US" sz="2600" dirty="0" smtClean="0"/>
              <a:t>medium-term; 2) predictability </a:t>
            </a:r>
            <a:r>
              <a:rPr lang="en-US" sz="2600" dirty="0" smtClean="0"/>
              <a:t>of </a:t>
            </a:r>
            <a:r>
              <a:rPr lang="en-US" sz="2600" dirty="0"/>
              <a:t>available resources for public </a:t>
            </a:r>
            <a:r>
              <a:rPr lang="en-US" sz="2600" dirty="0" smtClean="0"/>
              <a:t>managers; 3) </a:t>
            </a:r>
            <a:r>
              <a:rPr lang="en-US" sz="2600" dirty="0" smtClean="0"/>
              <a:t>more stability of fiscal targets and compatibility </a:t>
            </a:r>
            <a:r>
              <a:rPr lang="en-US" sz="2600" dirty="0" smtClean="0"/>
              <a:t>with sustainable public finances</a:t>
            </a:r>
            <a:endParaRPr lang="en-US" sz="2600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39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2520280" cy="48139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MTBFs </a:t>
            </a:r>
            <a:r>
              <a:rPr lang="en-US" dirty="0"/>
              <a:t>stand between the </a:t>
            </a:r>
            <a:r>
              <a:rPr lang="en-US" dirty="0" smtClean="0"/>
              <a:t>MTFF (i.e. overall fiscal objectives in the short-to medium term) and </a:t>
            </a:r>
            <a:r>
              <a:rPr lang="en-US" dirty="0"/>
              <a:t>annual </a:t>
            </a:r>
            <a:r>
              <a:rPr lang="en-US" dirty="0" smtClean="0"/>
              <a:t>budgets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340768"/>
            <a:ext cx="511256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r>
              <a:rPr lang="it-IT" sz="3100" dirty="0" err="1" smtClean="0"/>
              <a:t>Important</a:t>
            </a:r>
            <a:r>
              <a:rPr lang="it-IT" sz="3100" dirty="0" smtClean="0"/>
              <a:t> </a:t>
            </a:r>
            <a:r>
              <a:rPr lang="it-IT" sz="3100" dirty="0" err="1" smtClean="0"/>
              <a:t>warning</a:t>
            </a:r>
            <a:r>
              <a:rPr lang="it-IT" sz="3100" dirty="0" smtClean="0"/>
              <a:t>: no single way to set up or </a:t>
            </a:r>
            <a:r>
              <a:rPr lang="it-IT" sz="3100" dirty="0" err="1" smtClean="0"/>
              <a:t>improve</a:t>
            </a:r>
            <a:r>
              <a:rPr lang="it-IT" sz="3100" dirty="0" smtClean="0"/>
              <a:t> </a:t>
            </a:r>
            <a:r>
              <a:rPr lang="it-IT" sz="3100" dirty="0" err="1" smtClean="0"/>
              <a:t>MTBFs</a:t>
            </a:r>
            <a:r>
              <a:rPr lang="it-IT" sz="3100" dirty="0" smtClean="0"/>
              <a:t> (</a:t>
            </a:r>
            <a:r>
              <a:rPr lang="it-IT" sz="3100" dirty="0" err="1" smtClean="0"/>
              <a:t>instruments</a:t>
            </a:r>
            <a:r>
              <a:rPr lang="it-IT" sz="3100" dirty="0" smtClean="0"/>
              <a:t> and </a:t>
            </a:r>
            <a:r>
              <a:rPr lang="it-IT" sz="3100" dirty="0" err="1" smtClean="0"/>
              <a:t>priorities</a:t>
            </a:r>
            <a:r>
              <a:rPr lang="it-IT" sz="3100" dirty="0" smtClean="0"/>
              <a:t> are country-</a:t>
            </a:r>
            <a:r>
              <a:rPr lang="it-IT" sz="3100" dirty="0" err="1" smtClean="0"/>
              <a:t>specific</a:t>
            </a:r>
            <a:r>
              <a:rPr lang="it-IT" sz="3100" dirty="0" smtClean="0"/>
              <a:t>)</a:t>
            </a:r>
          </a:p>
          <a:p>
            <a:endParaRPr lang="it-IT" sz="3100" dirty="0" smtClean="0"/>
          </a:p>
          <a:p>
            <a:r>
              <a:rPr lang="it-IT" sz="3100" dirty="0" err="1" smtClean="0"/>
              <a:t>Political</a:t>
            </a:r>
            <a:r>
              <a:rPr lang="it-IT" sz="3100" dirty="0" smtClean="0"/>
              <a:t> </a:t>
            </a:r>
            <a:r>
              <a:rPr lang="it-IT" sz="3100" dirty="0" err="1" smtClean="0"/>
              <a:t>commitment</a:t>
            </a:r>
            <a:r>
              <a:rPr lang="it-IT" sz="3100" dirty="0" smtClean="0"/>
              <a:t> and </a:t>
            </a:r>
            <a:r>
              <a:rPr lang="it-IT" sz="3100" dirty="0" err="1" smtClean="0"/>
              <a:t>institutional</a:t>
            </a:r>
            <a:r>
              <a:rPr lang="it-IT" sz="3100" dirty="0" smtClean="0"/>
              <a:t> </a:t>
            </a:r>
            <a:r>
              <a:rPr lang="it-IT" sz="3100" dirty="0" err="1" smtClean="0"/>
              <a:t>capacity</a:t>
            </a:r>
            <a:r>
              <a:rPr lang="it-IT" sz="3100" dirty="0" smtClean="0"/>
              <a:t> are </a:t>
            </a:r>
            <a:r>
              <a:rPr lang="it-IT" sz="3100" dirty="0" err="1" smtClean="0"/>
              <a:t>key</a:t>
            </a:r>
            <a:endParaRPr lang="it-IT" sz="3100" dirty="0" smtClean="0"/>
          </a:p>
          <a:p>
            <a:endParaRPr lang="it-IT" sz="3100" dirty="0" smtClean="0"/>
          </a:p>
          <a:p>
            <a:r>
              <a:rPr lang="en-US" sz="3100" dirty="0" smtClean="0"/>
              <a:t>Existence </a:t>
            </a:r>
            <a:r>
              <a:rPr lang="en-US" sz="3100" dirty="0"/>
              <a:t>of an operational expenditure rule to establish </a:t>
            </a:r>
            <a:r>
              <a:rPr lang="en-US" sz="3100" dirty="0" smtClean="0"/>
              <a:t>binding (not fixed) spending </a:t>
            </a:r>
            <a:r>
              <a:rPr lang="en-US" sz="3100" dirty="0"/>
              <a:t>limits in a multi-year setting for each policy </a:t>
            </a:r>
            <a:r>
              <a:rPr lang="en-US" sz="3100" dirty="0" smtClean="0"/>
              <a:t>area</a:t>
            </a:r>
          </a:p>
          <a:p>
            <a:endParaRPr lang="en-US" sz="3100" dirty="0" smtClean="0"/>
          </a:p>
          <a:p>
            <a:r>
              <a:rPr lang="en-US" sz="3100" dirty="0"/>
              <a:t>Overall stability of expenditure targets over the years and reconciliation procedures in place when these targets are </a:t>
            </a:r>
            <a:r>
              <a:rPr lang="en-US" sz="3100" dirty="0" smtClean="0"/>
              <a:t>changed</a:t>
            </a:r>
          </a:p>
          <a:p>
            <a:endParaRPr lang="en-US" sz="3100" dirty="0" smtClean="0"/>
          </a:p>
          <a:p>
            <a:r>
              <a:rPr lang="en-US" sz="3100" dirty="0"/>
              <a:t>Reconciliation among different accounting standards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21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effective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r>
              <a:rPr lang="en-US" dirty="0" smtClean="0"/>
              <a:t>Establishment </a:t>
            </a:r>
            <a:r>
              <a:rPr lang="en-US" dirty="0"/>
              <a:t>of the MTBF at the beginning of each legislative term with no or limited renegotiation </a:t>
            </a:r>
            <a:r>
              <a:rPr lang="en-US" dirty="0" smtClean="0"/>
              <a:t>afterwards</a:t>
            </a:r>
          </a:p>
          <a:p>
            <a:endParaRPr lang="en-US" dirty="0" smtClean="0"/>
          </a:p>
          <a:p>
            <a:r>
              <a:rPr lang="en-US" dirty="0"/>
              <a:t>Establishing in </a:t>
            </a:r>
            <a:r>
              <a:rPr lang="en-US" dirty="0" smtClean="0"/>
              <a:t>advance </a:t>
            </a:r>
            <a:r>
              <a:rPr lang="en-US" dirty="0"/>
              <a:t>the "rules of the game" among political and institutional actors in specific </a:t>
            </a:r>
            <a:r>
              <a:rPr lang="en-US" dirty="0" smtClean="0"/>
              <a:t>circumstances</a:t>
            </a:r>
          </a:p>
          <a:p>
            <a:endParaRPr lang="en-US" dirty="0"/>
          </a:p>
          <a:p>
            <a:r>
              <a:rPr lang="en-US" dirty="0" smtClean="0"/>
              <a:t>Define </a:t>
            </a:r>
            <a:r>
              <a:rPr lang="en-US" dirty="0"/>
              <a:t>a central MTBF </a:t>
            </a:r>
            <a:r>
              <a:rPr lang="en-US" dirty="0" smtClean="0"/>
              <a:t>also in </a:t>
            </a:r>
            <a:r>
              <a:rPr lang="en-US" dirty="0"/>
              <a:t>countries with multilevel expenditure </a:t>
            </a:r>
            <a:r>
              <a:rPr lang="en-US" dirty="0" smtClean="0"/>
              <a:t>structure because of the </a:t>
            </a:r>
            <a:r>
              <a:rPr lang="en-US" dirty="0"/>
              <a:t>impact that the central government </a:t>
            </a:r>
            <a:r>
              <a:rPr lang="en-US" dirty="0" smtClean="0"/>
              <a:t>envelopes </a:t>
            </a:r>
            <a:r>
              <a:rPr lang="en-US" dirty="0"/>
              <a:t>have on the budget of subnational </a:t>
            </a:r>
            <a:r>
              <a:rPr lang="en-US" dirty="0" smtClean="0"/>
              <a:t>governments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6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b="1" dirty="0" smtClean="0">
              <a:solidFill>
                <a:srgbClr val="93193C"/>
              </a:solidFill>
            </a:endParaRPr>
          </a:p>
          <a:p>
            <a:pPr marL="0" indent="0" algn="ctr">
              <a:buNone/>
            </a:pPr>
            <a:r>
              <a:rPr lang="it-IT" sz="5400" b="1" dirty="0" err="1" smtClean="0">
                <a:solidFill>
                  <a:srgbClr val="93193C"/>
                </a:solidFill>
              </a:rPr>
              <a:t>Domestic</a:t>
            </a:r>
            <a:r>
              <a:rPr lang="it-IT" sz="5400" b="1" dirty="0" smtClean="0">
                <a:solidFill>
                  <a:srgbClr val="93193C"/>
                </a:solidFill>
              </a:rPr>
              <a:t> </a:t>
            </a:r>
            <a:r>
              <a:rPr lang="it-IT" sz="5400" b="1" dirty="0" err="1" smtClean="0">
                <a:solidFill>
                  <a:srgbClr val="93193C"/>
                </a:solidFill>
              </a:rPr>
              <a:t>MTBFs</a:t>
            </a:r>
            <a:r>
              <a:rPr lang="it-IT" sz="5400" b="1" dirty="0" smtClean="0">
                <a:solidFill>
                  <a:srgbClr val="93193C"/>
                </a:solidFill>
              </a:rPr>
              <a:t> and EU fiscal </a:t>
            </a:r>
            <a:r>
              <a:rPr lang="it-IT" sz="5400" b="1" dirty="0" err="1" smtClean="0">
                <a:solidFill>
                  <a:srgbClr val="93193C"/>
                </a:solidFill>
              </a:rPr>
              <a:t>governance</a:t>
            </a: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1273-38EF-4BF7-AE21-0DC387324B41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679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Domestic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MTBFs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EU fiscal </a:t>
            </a:r>
            <a:r>
              <a:rPr lang="it-IT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governance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1268760"/>
            <a:ext cx="7380000" cy="481399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dirty="0" smtClean="0"/>
              <a:t>The cornerstone of the medium term fiscal coordination, the Stability and Growth Pact, is </a:t>
            </a:r>
            <a:r>
              <a:rPr lang="en-US" dirty="0"/>
              <a:t>akin to an (EU) </a:t>
            </a:r>
            <a:r>
              <a:rPr lang="en-US" dirty="0" smtClean="0"/>
              <a:t>MTFF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EU countries, need to coordinate their own domestic </a:t>
            </a:r>
            <a:r>
              <a:rPr lang="en-US" dirty="0" smtClean="0"/>
              <a:t>MTBFs with the EU MTFF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most effective MTBFs in the EU (e.g. the Netherlands) pre-date the EU MTFF; sometimes contradictions have emerged which are being fixed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Instability </a:t>
            </a:r>
            <a:r>
              <a:rPr lang="en-US" dirty="0"/>
              <a:t>of </a:t>
            </a:r>
            <a:r>
              <a:rPr lang="en-US" dirty="0" smtClean="0"/>
              <a:t>targets and short-term focus of the current </a:t>
            </a:r>
            <a:r>
              <a:rPr lang="en-US" dirty="0"/>
              <a:t>EU </a:t>
            </a:r>
            <a:r>
              <a:rPr lang="en-US" dirty="0" smtClean="0"/>
              <a:t>fiscal framework is a challenge to </a:t>
            </a:r>
            <a:r>
              <a:rPr lang="en-US" dirty="0"/>
              <a:t>the implementation of effective </a:t>
            </a:r>
            <a:r>
              <a:rPr lang="en-US" dirty="0" smtClean="0"/>
              <a:t>MTBFs</a:t>
            </a:r>
            <a:endParaRPr lang="en-US" dirty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01273-38EF-4BF7-AE21-0DC387324B41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93193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it-IT" sz="1200" b="0" i="0" u="none" strike="noStrike" kern="1200" cap="none" spc="0" normalizeH="0" baseline="0" noProof="0" dirty="0">
              <a:ln>
                <a:noFill/>
              </a:ln>
              <a:solidFill>
                <a:srgbClr val="93193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328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3319</TotalTime>
  <Words>1103</Words>
  <Application>Microsoft Office PowerPoint</Application>
  <PresentationFormat>Presentazione su schermo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Courier New</vt:lpstr>
      <vt:lpstr>Wingdings</vt:lpstr>
      <vt:lpstr>Tema di Office</vt:lpstr>
      <vt:lpstr> Domestic MTBFs and EU fiscal governance: opportunities and challenges  from their interplay</vt:lpstr>
      <vt:lpstr>Outline </vt:lpstr>
      <vt:lpstr>Presentazione standard di PowerPoint</vt:lpstr>
      <vt:lpstr>Good practices for effective MTBFs</vt:lpstr>
      <vt:lpstr>Good practices for effective MTBFs</vt:lpstr>
      <vt:lpstr>Good practices for effective MTBFs</vt:lpstr>
      <vt:lpstr>Good practices for effective MTBFs</vt:lpstr>
      <vt:lpstr>Presentazione standard di PowerPoint</vt:lpstr>
      <vt:lpstr>Domestic MTBFs and EU fiscal governance</vt:lpstr>
      <vt:lpstr>Domestic MTBFs and EU fiscal governance</vt:lpstr>
      <vt:lpstr>Domestic MTBFs and EU fiscal governance</vt:lpstr>
      <vt:lpstr>Domestic MTBFs and EU fiscal governance</vt:lpstr>
      <vt:lpstr>Domestic MTBFs and EU fiscal governance</vt:lpstr>
      <vt:lpstr>Presentazione standard di PowerPoint</vt:lpstr>
      <vt:lpstr>IFIs’ role in relation to MTBFs</vt:lpstr>
      <vt:lpstr>IFIs’ role in relation to MTBFs</vt:lpstr>
      <vt:lpstr>IFIs’ role in relation to MTBFs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utente_locale</dc:creator>
  <cp:lastModifiedBy>Flavio Padrini</cp:lastModifiedBy>
  <cp:revision>243</cp:revision>
  <cp:lastPrinted>2018-03-08T15:09:51Z</cp:lastPrinted>
  <dcterms:created xsi:type="dcterms:W3CDTF">2015-05-21T14:26:54Z</dcterms:created>
  <dcterms:modified xsi:type="dcterms:W3CDTF">2018-05-18T12:56:06Z</dcterms:modified>
</cp:coreProperties>
</file>