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Ex1.xml" ContentType="application/vnd.ms-office.chartex+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ppt/charts/chartEx2.xml" ContentType="application/vnd.ms-office.chartex+xml"/>
  <Override PartName="/ppt/charts/style2.xml" ContentType="application/vnd.ms-office.chartstyle+xml"/>
  <Override PartName="/ppt/charts/colors2.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4"/>
  </p:notesMasterIdLst>
  <p:handoutMasterIdLst>
    <p:handoutMasterId r:id="rId25"/>
  </p:handoutMasterIdLst>
  <p:sldIdLst>
    <p:sldId id="271" r:id="rId2"/>
    <p:sldId id="405" r:id="rId3"/>
    <p:sldId id="422" r:id="rId4"/>
    <p:sldId id="458" r:id="rId5"/>
    <p:sldId id="459" r:id="rId6"/>
    <p:sldId id="423" r:id="rId7"/>
    <p:sldId id="409" r:id="rId8"/>
    <p:sldId id="425" r:id="rId9"/>
    <p:sldId id="464" r:id="rId10"/>
    <p:sldId id="465" r:id="rId11"/>
    <p:sldId id="466" r:id="rId12"/>
    <p:sldId id="469" r:id="rId13"/>
    <p:sldId id="467" r:id="rId14"/>
    <p:sldId id="468" r:id="rId15"/>
    <p:sldId id="446" r:id="rId16"/>
    <p:sldId id="445" r:id="rId17"/>
    <p:sldId id="451" r:id="rId18"/>
    <p:sldId id="457" r:id="rId19"/>
    <p:sldId id="460" r:id="rId20"/>
    <p:sldId id="462" r:id="rId21"/>
    <p:sldId id="463" r:id="rId22"/>
    <p:sldId id="312" r:id="rId23"/>
  </p:sldIdLst>
  <p:sldSz cx="9906000" cy="6858000" type="A4"/>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312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ena Mondo" initials="E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947" autoAdjust="0"/>
    <p:restoredTop sz="90221" autoAdjust="0"/>
  </p:normalViewPr>
  <p:slideViewPr>
    <p:cSldViewPr>
      <p:cViewPr varScale="1">
        <p:scale>
          <a:sx n="37" d="100"/>
          <a:sy n="37" d="100"/>
        </p:scale>
        <p:origin x="760" y="28"/>
      </p:cViewPr>
      <p:guideLst>
        <p:guide orient="horz" pos="2160"/>
        <p:guide pos="2880"/>
        <p:guide pos="312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279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file:///C:\Users\NCARSIMAMOVIC\Desktop\Copy%20of%20PFII%20LogFrame%20in%20Excel.xlsx" TargetMode="External"/></Relationships>
</file>

<file path=ppt/charts/_rels/chartEx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oleObject" Target="file:///C:\Users\NCARSIMAMOVIC\Desktop\Copy%20of%20PFII%20LogFrame%20in%20Excel.xlsx" TargetMode="External"/></Relationships>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Sheet2!$C$3:$C$6</cx:f>
        <cx:lvl ptCount="4">
          <cx:pt idx="0">General guideline/definitions </cx:pt>
          <cx:pt idx="1">Standard PI reporting templates </cx:pt>
          <cx:pt idx="2">Standard ICT tool for PI</cx:pt>
          <cx:pt idx="3">Standard set of PIs and/or targets</cx:pt>
        </cx:lvl>
      </cx:strDim>
      <cx:numDim type="val">
        <cx:f>Sheet2!$D$3:$D$6</cx:f>
        <cx:lvl ptCount="4" formatCode="0%">
          <cx:pt idx="0">0.88888888888888884</cx:pt>
          <cx:pt idx="1">0.88888888888888884</cx:pt>
          <cx:pt idx="2">0.55555555555555558</cx:pt>
          <cx:pt idx="3">0.33333333333333331</cx:pt>
        </cx:lvl>
      </cx:numDim>
    </cx:data>
  </cx:chartData>
  <cx:chart>
    <cx:plotArea>
      <cx:plotAreaRegion>
        <cx:series layoutId="funnel" uniqueId="{FCA754B5-2408-4374-BCFA-615D9A5C5092}">
          <cx:dataLabels>
            <cx:txPr>
              <a:bodyPr spcFirstLastPara="1" vertOverflow="ellipsis" horzOverflow="overflow" wrap="square" lIns="0" tIns="0" rIns="0" bIns="0" anchor="ctr" anchorCtr="1"/>
              <a:lstStyle/>
              <a:p>
                <a:pPr algn="ctr" rtl="0">
                  <a:defRPr sz="1800" b="1">
                    <a:solidFill>
                      <a:schemeClr val="bg1"/>
                    </a:solidFill>
                  </a:defRPr>
                </a:pPr>
                <a:endParaRPr lang="en-US" sz="1800" b="1" i="0" u="none" strike="noStrike" baseline="0">
                  <a:solidFill>
                    <a:schemeClr val="bg1"/>
                  </a:solidFill>
                  <a:latin typeface="Calibri" panose="020F0502020204030204"/>
                </a:endParaRPr>
              </a:p>
            </cx:txPr>
            <cx:visibility seriesName="0" categoryName="0" value="1"/>
            <cx:dataLabel idx="0">
              <cx:txPr>
                <a:bodyPr spcFirstLastPara="1" vertOverflow="ellipsis" horzOverflow="overflow" wrap="square" lIns="0" tIns="0" rIns="0" bIns="0" anchor="ctr" anchorCtr="1"/>
                <a:lstStyle/>
                <a:p>
                  <a:pPr algn="ctr" rtl="0">
                    <a:defRPr/>
                  </a:pPr>
                  <a:r>
                    <a:rPr lang="en-US" sz="1800" b="1" i="0" u="none" strike="noStrike" baseline="0">
                      <a:solidFill>
                        <a:schemeClr val="bg1"/>
                      </a:solidFill>
                      <a:latin typeface="Calibri" panose="020F0502020204030204"/>
                    </a:rPr>
                    <a:t>89%</a:t>
                  </a:r>
                </a:p>
              </cx:txPr>
              <cx:visibility seriesName="0" categoryName="0" value="1"/>
            </cx:dataLabel>
          </cx:dataLabels>
          <cx:dataId val="0"/>
        </cx:series>
      </cx:plotAreaRegion>
      <cx:axis id="0">
        <cx:catScaling gapWidth="0.0599999987"/>
        <cx:tickLabels/>
        <cx:txPr>
          <a:bodyPr vertOverflow="overflow" horzOverflow="overflow" wrap="square" lIns="0" tIns="0" rIns="0" bIns="0"/>
          <a:lstStyle/>
          <a:p>
            <a:pPr algn="ctr" rtl="0">
              <a:defRPr sz="1400" b="0">
                <a:solidFill>
                  <a:srgbClr val="595959"/>
                </a:solidFill>
                <a:latin typeface="Calibri" panose="020F0502020204030204" pitchFamily="34" charset="0"/>
                <a:ea typeface="Calibri" panose="020F0502020204030204" pitchFamily="34" charset="0"/>
                <a:cs typeface="Calibri" panose="020F0502020204030204" pitchFamily="34" charset="0"/>
              </a:defRPr>
            </a:pPr>
            <a:endParaRPr lang="en-US" sz="1400" b="0"/>
          </a:p>
        </cx:txPr>
      </cx:axis>
    </cx:plotArea>
  </cx:chart>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Sheet2!$C$21:$C$26</cx:f>
        <cx:lvl ptCount="6">
          <cx:pt idx="0">CBA </cx:pt>
          <cx:pt idx="1">Agencies</cx:pt>
          <cx:pt idx="2">Chief executive </cx:pt>
          <cx:pt idx="3">Legislature</cx:pt>
          <cx:pt idx="4">Supreme Audit</cx:pt>
          <cx:pt idx="5">Internal Audit</cx:pt>
        </cx:lvl>
      </cx:strDim>
      <cx:numDim type="val">
        <cx:f>Sheet2!$D$21:$D$26</cx:f>
        <cx:lvl ptCount="6" formatCode="0%">
          <cx:pt idx="0">1</cx:pt>
          <cx:pt idx="1">1</cx:pt>
          <cx:pt idx="2">0.22222222222222221</cx:pt>
          <cx:pt idx="3">0</cx:pt>
          <cx:pt idx="4">0</cx:pt>
          <cx:pt idx="5">0</cx:pt>
        </cx:lvl>
      </cx:numDim>
    </cx:data>
  </cx:chartData>
  <cx:chart>
    <cx:plotArea>
      <cx:plotAreaRegion>
        <cx:series layoutId="funnel" uniqueId="{A8D4BFB9-1404-46A7-97F8-6750C81A48DC}">
          <cx:dataLabels>
            <cx:txPr>
              <a:bodyPr spcFirstLastPara="1" vertOverflow="ellipsis" horzOverflow="overflow" wrap="square" lIns="0" tIns="0" rIns="0" bIns="0" anchor="ctr" anchorCtr="1"/>
              <a:lstStyle/>
              <a:p>
                <a:pPr algn="ctr" rtl="0">
                  <a:defRPr sz="1800" b="1">
                    <a:solidFill>
                      <a:sysClr val="windowText" lastClr="000000"/>
                    </a:solidFill>
                  </a:defRPr>
                </a:pPr>
                <a:endParaRPr lang="en-US" sz="1800" b="1" i="0" u="none" strike="noStrike" baseline="0">
                  <a:solidFill>
                    <a:sysClr val="windowText" lastClr="000000"/>
                  </a:solidFill>
                  <a:latin typeface="Calibri" panose="020F0502020204030204"/>
                </a:endParaRPr>
              </a:p>
            </cx:txPr>
            <cx:visibility seriesName="0" categoryName="0" value="1"/>
            <cx:dataLabel idx="0">
              <cx:txPr>
                <a:bodyPr spcFirstLastPara="1" vertOverflow="ellipsis" horzOverflow="overflow" wrap="square" lIns="0" tIns="0" rIns="0" bIns="0" anchor="ctr" anchorCtr="1"/>
                <a:lstStyle/>
                <a:p>
                  <a:pPr algn="ctr" rtl="0">
                    <a:defRPr>
                      <a:solidFill>
                        <a:schemeClr val="bg1"/>
                      </a:solidFill>
                    </a:defRPr>
                  </a:pPr>
                  <a:r>
                    <a:rPr lang="en-US" sz="1800" b="1" i="0" u="none" strike="noStrike" baseline="0">
                      <a:solidFill>
                        <a:schemeClr val="bg1"/>
                      </a:solidFill>
                      <a:latin typeface="Calibri" panose="020F0502020204030204"/>
                    </a:rPr>
                    <a:t>100%</a:t>
                  </a:r>
                </a:p>
              </cx:txPr>
            </cx:dataLabel>
            <cx:dataLabel idx="1">
              <cx:txPr>
                <a:bodyPr spcFirstLastPara="1" vertOverflow="ellipsis" horzOverflow="overflow" wrap="square" lIns="0" tIns="0" rIns="0" bIns="0" anchor="ctr" anchorCtr="1"/>
                <a:lstStyle/>
                <a:p>
                  <a:pPr algn="ctr" rtl="0">
                    <a:defRPr>
                      <a:solidFill>
                        <a:schemeClr val="bg1"/>
                      </a:solidFill>
                    </a:defRPr>
                  </a:pPr>
                  <a:r>
                    <a:rPr lang="en-US" sz="1800" b="1" i="0" u="none" strike="noStrike" baseline="0">
                      <a:solidFill>
                        <a:schemeClr val="bg1"/>
                      </a:solidFill>
                      <a:latin typeface="Calibri" panose="020F0502020204030204"/>
                    </a:rPr>
                    <a:t>100%</a:t>
                  </a:r>
                </a:p>
              </cx:txPr>
            </cx:dataLabel>
            <cx:dataLabel idx="2">
              <cx:txPr>
                <a:bodyPr spcFirstLastPara="1" vertOverflow="ellipsis" horzOverflow="overflow" wrap="square" lIns="0" tIns="0" rIns="0" bIns="0" anchor="ctr" anchorCtr="1"/>
                <a:lstStyle/>
                <a:p>
                  <a:pPr algn="ctr" rtl="0">
                    <a:defRPr>
                      <a:solidFill>
                        <a:schemeClr val="bg1"/>
                      </a:solidFill>
                    </a:defRPr>
                  </a:pPr>
                  <a:r>
                    <a:rPr lang="en-US" sz="1800" b="1" i="0" u="none" strike="noStrike" baseline="0">
                      <a:solidFill>
                        <a:schemeClr val="bg1"/>
                      </a:solidFill>
                      <a:latin typeface="Calibri" panose="020F0502020204030204"/>
                    </a:rPr>
                    <a:t>22%</a:t>
                  </a:r>
                </a:p>
              </cx:txPr>
            </cx:dataLabel>
          </cx:dataLabels>
          <cx:dataId val="0"/>
        </cx:series>
      </cx:plotAreaRegion>
      <cx:axis id="0">
        <cx:catScaling gapWidth="0.0599999987"/>
        <cx:tickLabels/>
        <cx:txPr>
          <a:bodyPr spcFirstLastPara="1" vertOverflow="ellipsis" horzOverflow="overflow" wrap="square" lIns="0" tIns="0" rIns="0" bIns="0" anchor="ctr" anchorCtr="1"/>
          <a:lstStyle/>
          <a:p>
            <a:pPr algn="ctr" rtl="0">
              <a:defRPr sz="1600" b="1">
                <a:solidFill>
                  <a:sysClr val="windowText" lastClr="000000"/>
                </a:solidFill>
              </a:defRPr>
            </a:pPr>
            <a:endParaRPr lang="en-US" sz="1600" b="1" i="0" u="none" strike="noStrike" baseline="0">
              <a:solidFill>
                <a:sysClr val="windowText" lastClr="000000"/>
              </a:solidFill>
              <a:latin typeface="Calibri" panose="020F0502020204030204"/>
            </a:endParaRPr>
          </a:p>
        </cx:txPr>
      </cx:axis>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419">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419">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212" cy="464411"/>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sz="quarter" idx="1"/>
          </p:nvPr>
        </p:nvSpPr>
        <p:spPr>
          <a:xfrm>
            <a:off x="3971619" y="0"/>
            <a:ext cx="3037212" cy="464411"/>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3DEF46C-3B29-459B-AD1C-1E45D54687AF}" type="datetimeFigureOut">
              <a:rPr lang="en-US"/>
              <a:pPr>
                <a:defRPr/>
              </a:pPr>
              <a:t>3/11/2018</a:t>
            </a:fld>
            <a:endParaRPr lang="en-US" dirty="0"/>
          </a:p>
        </p:txBody>
      </p:sp>
      <p:sp>
        <p:nvSpPr>
          <p:cNvPr id="4" name="Footer Placeholder 3"/>
          <p:cNvSpPr>
            <a:spLocks noGrp="1"/>
          </p:cNvSpPr>
          <p:nvPr>
            <p:ph type="ftr" sz="quarter" idx="2"/>
          </p:nvPr>
        </p:nvSpPr>
        <p:spPr>
          <a:xfrm>
            <a:off x="0" y="8830353"/>
            <a:ext cx="3037212" cy="464411"/>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5" name="Slide Number Placeholder 4"/>
          <p:cNvSpPr>
            <a:spLocks noGrp="1"/>
          </p:cNvSpPr>
          <p:nvPr>
            <p:ph type="sldNum" sz="quarter" idx="3"/>
          </p:nvPr>
        </p:nvSpPr>
        <p:spPr>
          <a:xfrm>
            <a:off x="3971619" y="8830353"/>
            <a:ext cx="3037212" cy="464411"/>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3FA3048-62B1-4C44-B29A-EA0FED456B63}" type="slidenum">
              <a:rPr lang="en-US"/>
              <a:pPr>
                <a:defRPr/>
              </a:pPr>
              <a:t>‹#›</a:t>
            </a:fld>
            <a:endParaRPr lang="en-US" dirty="0"/>
          </a:p>
        </p:txBody>
      </p:sp>
    </p:spTree>
    <p:extLst>
      <p:ext uri="{BB962C8B-B14F-4D97-AF65-F5344CB8AC3E}">
        <p14:creationId xmlns:p14="http://schemas.microsoft.com/office/powerpoint/2010/main" val="452277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ooter Placeholder 7"/>
          <p:cNvSpPr>
            <a:spLocks noGrp="1"/>
          </p:cNvSpPr>
          <p:nvPr>
            <p:ph type="ftr" sz="quarter" idx="4"/>
          </p:nvPr>
        </p:nvSpPr>
        <p:spPr>
          <a:xfrm>
            <a:off x="0" y="8830353"/>
            <a:ext cx="3037212" cy="466047"/>
          </a:xfrm>
          <a:prstGeom prst="rect">
            <a:avLst/>
          </a:prstGeom>
        </p:spPr>
        <p:txBody>
          <a:bodyPr vert="horz" lIns="91440" tIns="45720" rIns="91440" bIns="45720" rtlCol="0" anchor="b"/>
          <a:lstStyle>
            <a:lvl1pPr algn="l">
              <a:defRPr sz="1200"/>
            </a:lvl1pPr>
          </a:lstStyle>
          <a:p>
            <a:endParaRPr lang="en-US"/>
          </a:p>
        </p:txBody>
      </p:sp>
      <p:sp>
        <p:nvSpPr>
          <p:cNvPr id="9" name="Slide Image Placeholder 8"/>
          <p:cNvSpPr>
            <a:spLocks noGrp="1" noRot="1" noChangeAspect="1"/>
          </p:cNvSpPr>
          <p:nvPr>
            <p:ph type="sldImg" idx="2"/>
          </p:nvPr>
        </p:nvSpPr>
        <p:spPr>
          <a:xfrm>
            <a:off x="1239838" y="1162050"/>
            <a:ext cx="4530725" cy="3136900"/>
          </a:xfrm>
          <a:prstGeom prst="rect">
            <a:avLst/>
          </a:prstGeom>
          <a:noFill/>
          <a:ln w="12700">
            <a:solidFill>
              <a:prstClr val="black"/>
            </a:solidFill>
          </a:ln>
        </p:spPr>
        <p:txBody>
          <a:bodyPr vert="horz" lIns="91440" tIns="45720" rIns="91440" bIns="45720" rtlCol="0" anchor="ctr"/>
          <a:lstStyle/>
          <a:p>
            <a:endParaRPr lang="en-US"/>
          </a:p>
        </p:txBody>
      </p:sp>
      <p:sp>
        <p:nvSpPr>
          <p:cNvPr id="10" name="Header Placeholder 9"/>
          <p:cNvSpPr>
            <a:spLocks noGrp="1"/>
          </p:cNvSpPr>
          <p:nvPr>
            <p:ph type="hdr" sz="quarter"/>
          </p:nvPr>
        </p:nvSpPr>
        <p:spPr>
          <a:xfrm>
            <a:off x="0" y="0"/>
            <a:ext cx="3037212" cy="466047"/>
          </a:xfrm>
          <a:prstGeom prst="rect">
            <a:avLst/>
          </a:prstGeom>
        </p:spPr>
        <p:txBody>
          <a:bodyPr vert="horz" lIns="91440" tIns="45720" rIns="91440" bIns="45720" rtlCol="0"/>
          <a:lstStyle>
            <a:lvl1pPr algn="l">
              <a:defRPr sz="1200"/>
            </a:lvl1pPr>
          </a:lstStyle>
          <a:p>
            <a:endParaRPr lang="en-US"/>
          </a:p>
        </p:txBody>
      </p:sp>
      <p:sp>
        <p:nvSpPr>
          <p:cNvPr id="11" name="Slide Number Placeholder 10"/>
          <p:cNvSpPr>
            <a:spLocks noGrp="1"/>
          </p:cNvSpPr>
          <p:nvPr>
            <p:ph type="sldNum" sz="quarter" idx="5"/>
          </p:nvPr>
        </p:nvSpPr>
        <p:spPr>
          <a:xfrm>
            <a:off x="3971619" y="8830353"/>
            <a:ext cx="3037212" cy="466047"/>
          </a:xfrm>
          <a:prstGeom prst="rect">
            <a:avLst/>
          </a:prstGeom>
        </p:spPr>
        <p:txBody>
          <a:bodyPr vert="horz" lIns="91440" tIns="45720" rIns="91440" bIns="45720" rtlCol="0" anchor="b"/>
          <a:lstStyle>
            <a:lvl1pPr algn="r">
              <a:defRPr sz="1200"/>
            </a:lvl1pPr>
          </a:lstStyle>
          <a:p>
            <a:fld id="{84D93891-08A2-4590-89BC-501F5744FE35}" type="slidenum">
              <a:rPr lang="en-US" smtClean="0"/>
              <a:t>‹#›</a:t>
            </a:fld>
            <a:endParaRPr lang="en-US"/>
          </a:p>
        </p:txBody>
      </p:sp>
      <p:sp>
        <p:nvSpPr>
          <p:cNvPr id="12" name="Notes Placeholder 11"/>
          <p:cNvSpPr>
            <a:spLocks noGrp="1"/>
          </p:cNvSpPr>
          <p:nvPr>
            <p:ph type="body" sz="quarter" idx="3"/>
          </p:nvPr>
        </p:nvSpPr>
        <p:spPr>
          <a:xfrm>
            <a:off x="700412" y="4474046"/>
            <a:ext cx="5609576" cy="365969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Date Placeholder 12"/>
          <p:cNvSpPr>
            <a:spLocks noGrp="1"/>
          </p:cNvSpPr>
          <p:nvPr>
            <p:ph type="dt" idx="1"/>
          </p:nvPr>
        </p:nvSpPr>
        <p:spPr>
          <a:xfrm>
            <a:off x="3971619" y="0"/>
            <a:ext cx="3037212" cy="466047"/>
          </a:xfrm>
          <a:prstGeom prst="rect">
            <a:avLst/>
          </a:prstGeom>
        </p:spPr>
        <p:txBody>
          <a:bodyPr vert="horz" lIns="91440" tIns="45720" rIns="91440" bIns="45720" rtlCol="0"/>
          <a:lstStyle>
            <a:lvl1pPr algn="r">
              <a:defRPr sz="1200"/>
            </a:lvl1pPr>
          </a:lstStyle>
          <a:p>
            <a:fld id="{27109E9D-F353-4E16-A1E5-1D35D56B03AA}" type="datetimeFigureOut">
              <a:rPr lang="en-US" smtClean="0"/>
              <a:t>3/11/2018</a:t>
            </a:fld>
            <a:endParaRPr lang="en-US"/>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1307019" y="3867440"/>
            <a:ext cx="4336685" cy="5549900"/>
          </a:xfrm>
          <a:prstGeom prst="rect">
            <a:avLst/>
          </a:prstGeom>
        </p:spPr>
      </p:pic>
    </p:spTree>
    <p:extLst>
      <p:ext uri="{BB962C8B-B14F-4D97-AF65-F5344CB8AC3E}">
        <p14:creationId xmlns:p14="http://schemas.microsoft.com/office/powerpoint/2010/main" val="39453305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87425" y="696913"/>
            <a:ext cx="5035550" cy="3486150"/>
          </a:xfrm>
          <a:prstGeom prst="rect">
            <a:avLst/>
          </a:prstGeom>
          <a:noFill/>
          <a:ln>
            <a:solidFill>
              <a:srgbClr val="000000"/>
            </a:solidFill>
            <a:miter lim="800000"/>
            <a:headEnd/>
            <a:tailEnd/>
          </a:ln>
        </p:spPr>
      </p:sp>
      <p:sp>
        <p:nvSpPr>
          <p:cNvPr id="16386" name="Notes Placeholder 2"/>
          <p:cNvSpPr>
            <a:spLocks noGrp="1"/>
          </p:cNvSpPr>
          <p:nvPr>
            <p:ph type="body" idx="1"/>
          </p:nvPr>
        </p:nvSpPr>
        <p:spPr bwMode="auto">
          <a:xfrm>
            <a:off x="700412" y="4415177"/>
            <a:ext cx="5609576" cy="4184607"/>
          </a:xfrm>
          <a:prstGeom prst="rect">
            <a:avLst/>
          </a:prstGeom>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xfrm>
            <a:off x="3971619" y="8830353"/>
            <a:ext cx="3037212" cy="464411"/>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2405828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29619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10576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31740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55913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95733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987425" y="696913"/>
            <a:ext cx="5035550" cy="34861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0412" y="4415177"/>
            <a:ext cx="5609576" cy="4184607"/>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3971619" y="8830353"/>
            <a:ext cx="3037212" cy="464411"/>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15</a:t>
            </a:fld>
            <a:endParaRPr lang="en-US"/>
          </a:p>
        </p:txBody>
      </p:sp>
    </p:spTree>
    <p:extLst>
      <p:ext uri="{BB962C8B-B14F-4D97-AF65-F5344CB8AC3E}">
        <p14:creationId xmlns:p14="http://schemas.microsoft.com/office/powerpoint/2010/main" val="18161325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95770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07353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80454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5022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987425" y="696913"/>
            <a:ext cx="5035550" cy="34861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0412" y="4415177"/>
            <a:ext cx="5609576" cy="4184607"/>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3971619" y="8830353"/>
            <a:ext cx="3037212" cy="464411"/>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35117928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867100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40584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xfrm>
            <a:off x="987425" y="696913"/>
            <a:ext cx="5035550" cy="3486150"/>
          </a:xfrm>
          <a:prstGeom prst="rect">
            <a:avLst/>
          </a:prstGeom>
          <a:noFill/>
          <a:ln>
            <a:solidFill>
              <a:srgbClr val="000000"/>
            </a:solidFill>
            <a:miter lim="800000"/>
            <a:headEnd/>
            <a:tailEnd/>
          </a:ln>
        </p:spPr>
      </p:sp>
      <p:sp>
        <p:nvSpPr>
          <p:cNvPr id="75778" name="Notes Placeholder 2"/>
          <p:cNvSpPr>
            <a:spLocks noGrp="1"/>
          </p:cNvSpPr>
          <p:nvPr>
            <p:ph type="body" idx="1"/>
          </p:nvPr>
        </p:nvSpPr>
        <p:spPr bwMode="auto">
          <a:xfrm>
            <a:off x="700412" y="4415177"/>
            <a:ext cx="5609576" cy="4184607"/>
          </a:xfrm>
          <a:prstGeom prst="rect">
            <a:avLst/>
          </a:prstGeom>
          <a:noFill/>
        </p:spPr>
        <p:txBody>
          <a:bodyPr wrap="square" numCol="1" anchor="t" anchorCtr="0" compatLnSpc="1">
            <a:prstTxWarp prst="textNoShape">
              <a:avLst/>
            </a:prstTxWarp>
          </a:bodyPr>
          <a:lstStyle/>
          <a:p>
            <a:pPr>
              <a:spcBef>
                <a:spcPct val="0"/>
              </a:spcBef>
            </a:pPr>
            <a:endParaRPr lang="en-US" dirty="0"/>
          </a:p>
        </p:txBody>
      </p:sp>
      <p:sp>
        <p:nvSpPr>
          <p:cNvPr id="75779" name="Slide Number Placeholder 3"/>
          <p:cNvSpPr>
            <a:spLocks noGrp="1"/>
          </p:cNvSpPr>
          <p:nvPr>
            <p:ph type="sldNum" sz="quarter" idx="5"/>
          </p:nvPr>
        </p:nvSpPr>
        <p:spPr bwMode="auto">
          <a:xfrm>
            <a:off x="3971619" y="8830353"/>
            <a:ext cx="3037212" cy="464411"/>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4754396D-8E82-4941-B4DF-1193D24FEC30}" type="slidenum">
              <a:rPr lang="en-US"/>
              <a:pPr fontAlgn="base">
                <a:spcBef>
                  <a:spcPct val="0"/>
                </a:spcBef>
                <a:spcAft>
                  <a:spcPct val="0"/>
                </a:spcAft>
              </a:pPr>
              <a:t>22</a:t>
            </a:fld>
            <a:endParaRPr lang="en-US"/>
          </a:p>
        </p:txBody>
      </p:sp>
    </p:spTree>
    <p:extLst>
      <p:ext uri="{BB962C8B-B14F-4D97-AF65-F5344CB8AC3E}">
        <p14:creationId xmlns:p14="http://schemas.microsoft.com/office/powerpoint/2010/main" val="2713474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987425" y="696913"/>
            <a:ext cx="5035550" cy="34861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0412" y="4415177"/>
            <a:ext cx="5609576" cy="4184607"/>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3971619" y="8830353"/>
            <a:ext cx="3037212" cy="464411"/>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1365575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0535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1990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987425" y="696913"/>
            <a:ext cx="5035550" cy="34861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0412" y="4415177"/>
            <a:ext cx="5609576" cy="4184607"/>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3971619" y="8830353"/>
            <a:ext cx="3037212" cy="464411"/>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val="20317743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4144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987425" y="696913"/>
            <a:ext cx="5035550" cy="34861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0412" y="4415177"/>
            <a:ext cx="5609576" cy="4184607"/>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3971619" y="8830353"/>
            <a:ext cx="3037212" cy="464411"/>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8</a:t>
            </a:fld>
            <a:endParaRPr lang="en-US"/>
          </a:p>
        </p:txBody>
      </p:sp>
    </p:spTree>
    <p:extLst>
      <p:ext uri="{BB962C8B-B14F-4D97-AF65-F5344CB8AC3E}">
        <p14:creationId xmlns:p14="http://schemas.microsoft.com/office/powerpoint/2010/main" val="2547242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67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8"/>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F46FC52-93CA-4652-B95B-2825898169D1}" type="datetime1">
              <a:rPr lang="en-US" smtClean="0"/>
              <a:t>3/11/2018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B3BBAE-7D5F-41AB-BD10-EF89A677EBB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A192896-A389-4742-9D7E-5F47227244A6}" type="datetime1">
              <a:rPr lang="en-US" smtClean="0"/>
              <a:t>3/11/2018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C1B2B7-ED7E-40C8-AB88-99064FB57AA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1"/>
            <a:ext cx="22288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5300" y="274641"/>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61983C7-892B-4A5A-B838-CE62C03510E6}" type="datetime1">
              <a:rPr lang="en-US" smtClean="0"/>
              <a:t>3/11/2018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53A031-8C87-495F-8161-33479F35BD7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9FE691E-7B09-4F4D-A308-1519E3625F6B}" type="datetime1">
              <a:rPr lang="en-US" smtClean="0"/>
              <a:t>3/11/2018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413107-B301-4006-969E-82B6FA1BE5A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2"/>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6"/>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1E8D095-E391-4170-B7A7-2CD3641F6F6D}" type="datetime1">
              <a:rPr lang="en-US" smtClean="0"/>
              <a:t>3/11/2018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C421D5-AC61-48EB-AF70-CE986F164A7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3CE9A78A-3B53-4710-A784-8BFDB0AC392C}" type="datetime1">
              <a:rPr lang="en-US" smtClean="0"/>
              <a:t>3/11/2018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1C11DB5-DA54-486C-AE6D-D01447F372A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F97785AC-C9CF-443A-A574-35E8E30E8A5F}" type="datetime1">
              <a:rPr lang="en-US" smtClean="0"/>
              <a:t>3/11/2018</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25DFB1F-0932-40E9-9FC8-4685FCBBE7A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E18A7A8E-6E15-4FBB-A22A-757A99936BB8}" type="datetime1">
              <a:rPr lang="en-US" smtClean="0"/>
              <a:t>3/11/2018</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5F5FB05-52CC-4A02-A181-5157D23A47E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32CF024-FBF0-4D65-BCDF-28085012E0E1}" type="datetime1">
              <a:rPr lang="en-US" smtClean="0"/>
              <a:t>3/11/2018</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B4F6CF5-24BC-4CD1-8A80-386CB6D2FE5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2" y="273053"/>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2"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C6D064D-CEFB-468D-AD81-7FEA969BF3FD}" type="datetime1">
              <a:rPr lang="en-US" smtClean="0"/>
              <a:t>3/11/2018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4D6CB80-B3E8-45F9-8241-913BB41D167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1"/>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941645"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03C89F0-1149-46F4-B958-50F4368D583C}" type="datetime1">
              <a:rPr lang="en-US" smtClean="0"/>
              <a:t>3/11/2018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F8177A-534F-4E47-9536-CA6A7610BED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95300" y="1600203"/>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09322AF4-F8E7-4F7F-91D2-906E9D807E29}" type="datetime1">
              <a:rPr lang="en-US" smtClean="0"/>
              <a:t>3/11/2018</a:t>
            </a:fld>
            <a:endParaRPr lang="en-US" dirty="0"/>
          </a:p>
        </p:txBody>
      </p:sp>
      <p:sp>
        <p:nvSpPr>
          <p:cNvPr id="5" name="Footer Placeholder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33BEA64-BD09-492F-8F95-6EA01CA143B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5.png"/><Relationship Id="rId4" Type="http://schemas.microsoft.com/office/2014/relationships/chartEx" Target="../charts/chartEx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image" Target="../media/image3.gif"/><Relationship Id="rId5" Type="http://schemas.openxmlformats.org/officeDocument/2006/relationships/image" Target="../media/image2.jpeg"/><Relationship Id="rId4" Type="http://schemas.openxmlformats.org/officeDocument/2006/relationships/hyperlink" Target="http://www.pempal.or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4.png"/><Relationship Id="rId4" Type="http://schemas.microsoft.com/office/2014/relationships/chartEx" Target="../charts/chartEx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1073150" y="990600"/>
            <a:ext cx="8528050" cy="3200400"/>
          </a:xfrm>
        </p:spPr>
        <p:txBody>
          <a:bodyPr/>
          <a:lstStyle/>
          <a:p>
            <a:r>
              <a:rPr lang="en-US" dirty="0">
                <a:solidFill>
                  <a:srgbClr val="002060"/>
                </a:solidFill>
              </a:rPr>
              <a:t>Performance Indicators in PEMPAL Countries: </a:t>
            </a:r>
            <a:br>
              <a:rPr lang="en-US" dirty="0">
                <a:solidFill>
                  <a:srgbClr val="002060"/>
                </a:solidFill>
              </a:rPr>
            </a:br>
            <a:r>
              <a:rPr lang="en-US" dirty="0">
                <a:solidFill>
                  <a:srgbClr val="002060"/>
                </a:solidFill>
              </a:rPr>
              <a:t>Trends and Challenges </a:t>
            </a:r>
          </a:p>
        </p:txBody>
      </p:sp>
      <p:sp>
        <p:nvSpPr>
          <p:cNvPr id="3" name="Subtitle 2"/>
          <p:cNvSpPr>
            <a:spLocks noGrp="1"/>
          </p:cNvSpPr>
          <p:nvPr>
            <p:ph type="subTitle" idx="1"/>
          </p:nvPr>
        </p:nvSpPr>
        <p:spPr>
          <a:xfrm>
            <a:off x="1485900" y="4191000"/>
            <a:ext cx="6934200" cy="1981200"/>
          </a:xfrm>
        </p:spPr>
        <p:txBody>
          <a:bodyPr rtlCol="0">
            <a:normAutofit fontScale="85000" lnSpcReduction="20000"/>
          </a:bodyPr>
          <a:lstStyle/>
          <a:p>
            <a:pPr fontAlgn="auto">
              <a:spcAft>
                <a:spcPts val="0"/>
              </a:spcAft>
              <a:buFont typeface="Arial" pitchFamily="34" charset="0"/>
              <a:buNone/>
              <a:defRPr/>
            </a:pPr>
            <a:r>
              <a:rPr lang="en-US" sz="2400" i="1" dirty="0">
                <a:solidFill>
                  <a:schemeClr val="tx1">
                    <a:lumMod val="95000"/>
                    <a:lumOff val="5000"/>
                  </a:schemeClr>
                </a:solidFill>
              </a:rPr>
              <a:t>PEMPAL Budget Community of Practice (BCOP)</a:t>
            </a:r>
          </a:p>
          <a:p>
            <a:pPr fontAlgn="auto">
              <a:spcAft>
                <a:spcPts val="0"/>
              </a:spcAft>
              <a:buFont typeface="Arial" pitchFamily="34" charset="0"/>
              <a:buNone/>
              <a:defRPr/>
            </a:pPr>
            <a:r>
              <a:rPr lang="en-US" sz="2400" i="1" dirty="0">
                <a:solidFill>
                  <a:schemeClr val="tx1">
                    <a:lumMod val="95000"/>
                    <a:lumOff val="5000"/>
                  </a:schemeClr>
                </a:solidFill>
              </a:rPr>
              <a:t>Program and Performance Budgeting Working Group (PPBWG)</a:t>
            </a:r>
          </a:p>
          <a:p>
            <a:pPr fontAlgn="auto">
              <a:spcAft>
                <a:spcPts val="0"/>
              </a:spcAft>
              <a:buFont typeface="Arial" pitchFamily="34" charset="0"/>
              <a:buNone/>
              <a:defRPr/>
            </a:pPr>
            <a:endParaRPr lang="en-US" sz="2400" i="1" dirty="0">
              <a:solidFill>
                <a:schemeClr val="tx1">
                  <a:lumMod val="95000"/>
                  <a:lumOff val="5000"/>
                </a:schemeClr>
              </a:solidFill>
            </a:endParaRPr>
          </a:p>
          <a:p>
            <a:pPr fontAlgn="auto">
              <a:spcAft>
                <a:spcPts val="0"/>
              </a:spcAft>
              <a:buFont typeface="Arial" pitchFamily="34" charset="0"/>
              <a:buNone/>
              <a:defRPr/>
            </a:pPr>
            <a:endParaRPr lang="en-US" sz="2400" i="1" dirty="0">
              <a:solidFill>
                <a:schemeClr val="tx1">
                  <a:lumMod val="95000"/>
                  <a:lumOff val="5000"/>
                </a:schemeClr>
              </a:solidFill>
            </a:endParaRPr>
          </a:p>
          <a:p>
            <a:pPr fontAlgn="auto">
              <a:spcAft>
                <a:spcPts val="0"/>
              </a:spcAft>
              <a:buFont typeface="Arial" pitchFamily="34" charset="0"/>
              <a:buNone/>
              <a:defRPr/>
            </a:pPr>
            <a:r>
              <a:rPr lang="en-US" sz="2400" dirty="0">
                <a:solidFill>
                  <a:schemeClr val="tx1">
                    <a:lumMod val="95000"/>
                    <a:lumOff val="5000"/>
                  </a:schemeClr>
                </a:solidFill>
              </a:rPr>
              <a:t>Naida Carsimamovic </a:t>
            </a:r>
          </a:p>
          <a:p>
            <a:pPr fontAlgn="auto">
              <a:spcAft>
                <a:spcPts val="0"/>
              </a:spcAft>
              <a:buFont typeface="Arial" pitchFamily="34" charset="0"/>
              <a:buNone/>
              <a:defRPr/>
            </a:pPr>
            <a:r>
              <a:rPr lang="en-US" sz="2400" dirty="0">
                <a:solidFill>
                  <a:schemeClr val="tx1">
                    <a:lumMod val="95000"/>
                    <a:lumOff val="5000"/>
                  </a:schemeClr>
                </a:solidFill>
              </a:rPr>
              <a:t>BCOP Resource Team</a:t>
            </a: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384550" y="381000"/>
            <a:ext cx="3879850" cy="342900"/>
          </a:xfrm>
          <a:prstGeom prst="rect">
            <a:avLst/>
          </a:prstGeom>
          <a:noFill/>
          <a:ln w="9525">
            <a:noFill/>
            <a:miter lim="800000"/>
            <a:headEnd/>
            <a:tailEnd/>
          </a:ln>
        </p:spPr>
      </p:pic>
      <p:sp>
        <p:nvSpPr>
          <p:cNvPr id="2" name="Slide Number Placeholder 1">
            <a:extLst>
              <a:ext uri="{FF2B5EF4-FFF2-40B4-BE49-F238E27FC236}">
                <a16:creationId xmlns:a16="http://schemas.microsoft.com/office/drawing/2014/main" id="{C635EA7B-E6DE-4227-997A-9C422FEE78B9}"/>
              </a:ext>
            </a:extLst>
          </p:cNvPr>
          <p:cNvSpPr>
            <a:spLocks noGrp="1"/>
          </p:cNvSpPr>
          <p:nvPr>
            <p:ph type="sldNum" sz="quarter" idx="12"/>
          </p:nvPr>
        </p:nvSpPr>
        <p:spPr/>
        <p:txBody>
          <a:bodyPr/>
          <a:lstStyle/>
          <a:p>
            <a:pPr>
              <a:defRPr/>
            </a:pPr>
            <a:fld id="{A9B3BBAE-7D5F-41AB-BD10-EF89A677EBB9}" type="slidenum">
              <a:rPr lang="en-US" smtClean="0"/>
              <a:pPr>
                <a:defRPr/>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652992" y="134035"/>
            <a:ext cx="9014791" cy="646331"/>
          </a:xfrm>
          <a:prstGeom prst="rect">
            <a:avLst/>
          </a:prstGeom>
          <a:noFill/>
        </p:spPr>
        <p:txBody>
          <a:bodyPr wrap="square" rtlCol="0">
            <a:spAutoFit/>
          </a:bodyPr>
          <a:lstStyle/>
          <a:p>
            <a:pPr algn="ctr"/>
            <a:r>
              <a:rPr lang="en-US" sz="3600" cap="all" dirty="0">
                <a:solidFill>
                  <a:srgbClr val="002060"/>
                </a:solidFill>
              </a:rPr>
              <a:t>SUMMARY OF pi REVIEW</a:t>
            </a: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10</a:t>
            </a:fld>
            <a:endParaRPr lang="en-US" dirty="0"/>
          </a:p>
        </p:txBody>
      </p:sp>
      <p:sp>
        <p:nvSpPr>
          <p:cNvPr id="6" name="Rectangle 5">
            <a:extLst>
              <a:ext uri="{FF2B5EF4-FFF2-40B4-BE49-F238E27FC236}">
                <a16:creationId xmlns:a16="http://schemas.microsoft.com/office/drawing/2014/main" id="{125C4DB8-83E7-4D16-BB0A-11CD0E946804}"/>
              </a:ext>
            </a:extLst>
          </p:cNvPr>
          <p:cNvSpPr/>
          <p:nvPr/>
        </p:nvSpPr>
        <p:spPr>
          <a:xfrm>
            <a:off x="914400" y="944140"/>
            <a:ext cx="8737349" cy="1446550"/>
          </a:xfrm>
          <a:prstGeom prst="rect">
            <a:avLst/>
          </a:prstGeom>
        </p:spPr>
        <p:txBody>
          <a:bodyPr wrap="square">
            <a:spAutoFit/>
          </a:bodyPr>
          <a:lstStyle/>
          <a:p>
            <a:pPr algn="just">
              <a:spcBef>
                <a:spcPts val="400"/>
              </a:spcBef>
            </a:pPr>
            <a:r>
              <a:rPr lang="en-US" sz="2000" b="1" dirty="0">
                <a:solidFill>
                  <a:srgbClr val="0070C0"/>
                </a:solidFill>
                <a:latin typeface="+mj-lt"/>
              </a:rPr>
              <a:t>Criterion 3: Which institutions  play an important role in generating PIs?</a:t>
            </a:r>
          </a:p>
          <a:p>
            <a:pPr algn="just">
              <a:spcBef>
                <a:spcPts val="400"/>
              </a:spcBef>
            </a:pPr>
            <a:endParaRPr lang="en-US" sz="2000" b="1" dirty="0">
              <a:solidFill>
                <a:srgbClr val="0070C0"/>
              </a:solidFill>
              <a:latin typeface="+mj-lt"/>
            </a:endParaRPr>
          </a:p>
          <a:p>
            <a:pPr algn="just">
              <a:spcBef>
                <a:spcPts val="400"/>
              </a:spcBef>
            </a:pPr>
            <a:endParaRPr lang="en-US" sz="2000" b="1" dirty="0">
              <a:solidFill>
                <a:srgbClr val="0070C0"/>
              </a:solidFill>
              <a:latin typeface="+mj-lt"/>
            </a:endParaRPr>
          </a:p>
          <a:p>
            <a:pPr algn="just">
              <a:spcBef>
                <a:spcPts val="400"/>
              </a:spcBef>
            </a:pPr>
            <a:endParaRPr lang="en-US" dirty="0">
              <a:solidFill>
                <a:srgbClr val="000000"/>
              </a:solidFill>
            </a:endParaRPr>
          </a:p>
        </p:txBody>
      </p:sp>
      <p:sp>
        <p:nvSpPr>
          <p:cNvPr id="13" name="TextBox 2">
            <a:extLst>
              <a:ext uri="{FF2B5EF4-FFF2-40B4-BE49-F238E27FC236}">
                <a16:creationId xmlns:a16="http://schemas.microsoft.com/office/drawing/2014/main" id="{970594A1-47F9-4680-8691-0F8A5CCC10E2}"/>
              </a:ext>
            </a:extLst>
          </p:cNvPr>
          <p:cNvSpPr txBox="1"/>
          <p:nvPr/>
        </p:nvSpPr>
        <p:spPr>
          <a:xfrm>
            <a:off x="6721208" y="3484509"/>
            <a:ext cx="5505450" cy="26456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dirty="0">
                <a:solidFill>
                  <a:schemeClr val="bg1"/>
                </a:solidFill>
              </a:rPr>
              <a:t>of countries,</a:t>
            </a:r>
            <a:r>
              <a:rPr lang="en-US" sz="1100" baseline="0" dirty="0">
                <a:solidFill>
                  <a:schemeClr val="bg1"/>
                </a:solidFill>
              </a:rPr>
              <a:t> the exception is Armenia</a:t>
            </a:r>
            <a:endParaRPr lang="en-US" sz="1100" dirty="0">
              <a:solidFill>
                <a:schemeClr val="bg1"/>
              </a:solidFill>
            </a:endParaRPr>
          </a:p>
        </p:txBody>
      </p:sp>
      <p:sp>
        <p:nvSpPr>
          <p:cNvPr id="14" name="TextBox 3">
            <a:extLst>
              <a:ext uri="{FF2B5EF4-FFF2-40B4-BE49-F238E27FC236}">
                <a16:creationId xmlns:a16="http://schemas.microsoft.com/office/drawing/2014/main" id="{2027B2F6-7FDB-437E-9225-BBCCD65E20A3}"/>
              </a:ext>
            </a:extLst>
          </p:cNvPr>
          <p:cNvSpPr txBox="1"/>
          <p:nvPr/>
        </p:nvSpPr>
        <p:spPr>
          <a:xfrm>
            <a:off x="6686550" y="4085089"/>
            <a:ext cx="5505450" cy="43678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dirty="0">
                <a:solidFill>
                  <a:schemeClr val="bg1"/>
                </a:solidFill>
              </a:rPr>
              <a:t>of countries,</a:t>
            </a:r>
            <a:r>
              <a:rPr lang="en-US" sz="1100" baseline="0" dirty="0">
                <a:solidFill>
                  <a:schemeClr val="bg1"/>
                </a:solidFill>
              </a:rPr>
              <a:t> the exceptions </a:t>
            </a:r>
          </a:p>
          <a:p>
            <a:r>
              <a:rPr lang="en-US" sz="1100" baseline="0" dirty="0">
                <a:solidFill>
                  <a:schemeClr val="bg1"/>
                </a:solidFill>
              </a:rPr>
              <a:t>are Armenia and Russia</a:t>
            </a:r>
            <a:endParaRPr lang="en-US" sz="1100" dirty="0">
              <a:solidFill>
                <a:schemeClr val="bg1"/>
              </a:solidFill>
            </a:endParaRPr>
          </a:p>
        </p:txBody>
      </p:sp>
      <p:sp>
        <p:nvSpPr>
          <p:cNvPr id="15" name="TextBox 4">
            <a:extLst>
              <a:ext uri="{FF2B5EF4-FFF2-40B4-BE49-F238E27FC236}">
                <a16:creationId xmlns:a16="http://schemas.microsoft.com/office/drawing/2014/main" id="{9E0CC60E-89D8-4CFF-BD3E-61EC8EB0B3C2}"/>
              </a:ext>
            </a:extLst>
          </p:cNvPr>
          <p:cNvSpPr txBox="1"/>
          <p:nvPr/>
        </p:nvSpPr>
        <p:spPr>
          <a:xfrm>
            <a:off x="6657975" y="4717128"/>
            <a:ext cx="5505450" cy="6090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dirty="0">
                <a:solidFill>
                  <a:schemeClr val="bg1"/>
                </a:solidFill>
              </a:rPr>
              <a:t>of countries: </a:t>
            </a:r>
          </a:p>
          <a:p>
            <a:r>
              <a:rPr lang="en-US" sz="1100" dirty="0">
                <a:solidFill>
                  <a:schemeClr val="bg1"/>
                </a:solidFill>
              </a:rPr>
              <a:t>Croatia, BiH, Serbia,</a:t>
            </a:r>
          </a:p>
          <a:p>
            <a:r>
              <a:rPr lang="en-US" sz="1100" dirty="0">
                <a:solidFill>
                  <a:schemeClr val="bg1"/>
                </a:solidFill>
              </a:rPr>
              <a:t>and Moldova</a:t>
            </a:r>
          </a:p>
        </p:txBody>
      </p:sp>
      <p:sp>
        <p:nvSpPr>
          <p:cNvPr id="16" name="TextBox 5">
            <a:extLst>
              <a:ext uri="{FF2B5EF4-FFF2-40B4-BE49-F238E27FC236}">
                <a16:creationId xmlns:a16="http://schemas.microsoft.com/office/drawing/2014/main" id="{73E7E561-8B19-43CA-9156-331ABB3D46B2}"/>
              </a:ext>
            </a:extLst>
          </p:cNvPr>
          <p:cNvSpPr txBox="1"/>
          <p:nvPr/>
        </p:nvSpPr>
        <p:spPr>
          <a:xfrm>
            <a:off x="6622298" y="5337331"/>
            <a:ext cx="5095875" cy="78124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dirty="0">
                <a:solidFill>
                  <a:schemeClr val="bg1"/>
                </a:solidFill>
              </a:rPr>
              <a:t>of countries: </a:t>
            </a:r>
          </a:p>
          <a:p>
            <a:r>
              <a:rPr lang="en-US" sz="1100" dirty="0">
                <a:solidFill>
                  <a:schemeClr val="bg1"/>
                </a:solidFill>
              </a:rPr>
              <a:t>Armenia,</a:t>
            </a:r>
            <a:r>
              <a:rPr lang="en-US" sz="1100" baseline="0" dirty="0">
                <a:solidFill>
                  <a:schemeClr val="bg1"/>
                </a:solidFill>
              </a:rPr>
              <a:t> </a:t>
            </a:r>
          </a:p>
          <a:p>
            <a:r>
              <a:rPr lang="en-US" sz="1100" baseline="0" dirty="0">
                <a:solidFill>
                  <a:schemeClr val="bg1"/>
                </a:solidFill>
              </a:rPr>
              <a:t>Bulgaria, and </a:t>
            </a:r>
          </a:p>
          <a:p>
            <a:r>
              <a:rPr lang="en-US" sz="1100" baseline="0" dirty="0">
                <a:solidFill>
                  <a:schemeClr val="bg1"/>
                </a:solidFill>
              </a:rPr>
              <a:t>Russia</a:t>
            </a:r>
            <a:endParaRPr lang="en-US" sz="1100" dirty="0">
              <a:solidFill>
                <a:schemeClr val="bg1"/>
              </a:solidFill>
            </a:endParaRPr>
          </a:p>
        </p:txBody>
      </p:sp>
      <p:sp>
        <p:nvSpPr>
          <p:cNvPr id="18" name="TextBox 2">
            <a:extLst>
              <a:ext uri="{FF2B5EF4-FFF2-40B4-BE49-F238E27FC236}">
                <a16:creationId xmlns:a16="http://schemas.microsoft.com/office/drawing/2014/main" id="{FA627B0B-249C-442C-8E97-FF9FEDCAE0F6}"/>
              </a:ext>
            </a:extLst>
          </p:cNvPr>
          <p:cNvSpPr txBox="1"/>
          <p:nvPr/>
        </p:nvSpPr>
        <p:spPr>
          <a:xfrm>
            <a:off x="6019800" y="1885870"/>
            <a:ext cx="5505450" cy="30777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dirty="0">
                <a:solidFill>
                  <a:schemeClr val="bg1"/>
                </a:solidFill>
              </a:rPr>
              <a:t>all countries</a:t>
            </a:r>
          </a:p>
        </p:txBody>
      </p:sp>
      <p:sp>
        <p:nvSpPr>
          <p:cNvPr id="19" name="TextBox 2">
            <a:extLst>
              <a:ext uri="{FF2B5EF4-FFF2-40B4-BE49-F238E27FC236}">
                <a16:creationId xmlns:a16="http://schemas.microsoft.com/office/drawing/2014/main" id="{6996C1C9-5ED2-4303-A157-C4DD1974753F}"/>
              </a:ext>
            </a:extLst>
          </p:cNvPr>
          <p:cNvSpPr txBox="1"/>
          <p:nvPr/>
        </p:nvSpPr>
        <p:spPr>
          <a:xfrm>
            <a:off x="6019800" y="2598693"/>
            <a:ext cx="5505450" cy="30777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dirty="0">
                <a:solidFill>
                  <a:schemeClr val="bg1"/>
                </a:solidFill>
              </a:rPr>
              <a:t>of countries,</a:t>
            </a:r>
            <a:r>
              <a:rPr lang="en-US" sz="1400" baseline="0" dirty="0">
                <a:solidFill>
                  <a:schemeClr val="bg1"/>
                </a:solidFill>
              </a:rPr>
              <a:t> the exception is Belarus</a:t>
            </a:r>
            <a:endParaRPr lang="en-US" sz="1400" dirty="0">
              <a:solidFill>
                <a:schemeClr val="bg1"/>
              </a:solidFill>
            </a:endParaRPr>
          </a:p>
        </p:txBody>
      </p:sp>
      <p:sp>
        <p:nvSpPr>
          <p:cNvPr id="20" name="TextBox 2">
            <a:extLst>
              <a:ext uri="{FF2B5EF4-FFF2-40B4-BE49-F238E27FC236}">
                <a16:creationId xmlns:a16="http://schemas.microsoft.com/office/drawing/2014/main" id="{8D2E9941-6907-4A90-8430-6A51C1B45893}"/>
              </a:ext>
            </a:extLst>
          </p:cNvPr>
          <p:cNvSpPr txBox="1"/>
          <p:nvPr/>
        </p:nvSpPr>
        <p:spPr>
          <a:xfrm>
            <a:off x="5867400" y="3118500"/>
            <a:ext cx="1144622" cy="52322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dirty="0">
                <a:solidFill>
                  <a:schemeClr val="bg1"/>
                </a:solidFill>
              </a:rPr>
              <a:t> Russia</a:t>
            </a:r>
          </a:p>
          <a:p>
            <a:r>
              <a:rPr lang="en-US" sz="1400" dirty="0">
                <a:solidFill>
                  <a:schemeClr val="bg1"/>
                </a:solidFill>
              </a:rPr>
              <a:t> &amp; KR</a:t>
            </a:r>
          </a:p>
        </p:txBody>
      </p:sp>
      <p:sp>
        <p:nvSpPr>
          <p:cNvPr id="21" name="TextBox 2">
            <a:extLst>
              <a:ext uri="{FF2B5EF4-FFF2-40B4-BE49-F238E27FC236}">
                <a16:creationId xmlns:a16="http://schemas.microsoft.com/office/drawing/2014/main" id="{5E0E20C2-76AC-4AD1-91AC-955FEE1DEB29}"/>
              </a:ext>
            </a:extLst>
          </p:cNvPr>
          <p:cNvSpPr txBox="1"/>
          <p:nvPr/>
        </p:nvSpPr>
        <p:spPr>
          <a:xfrm>
            <a:off x="5256178" y="3963179"/>
            <a:ext cx="916022" cy="36933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800" dirty="0"/>
              <a:t> NONE</a:t>
            </a:r>
          </a:p>
        </p:txBody>
      </p:sp>
      <p:sp>
        <p:nvSpPr>
          <p:cNvPr id="22" name="TextBox 2">
            <a:extLst>
              <a:ext uri="{FF2B5EF4-FFF2-40B4-BE49-F238E27FC236}">
                <a16:creationId xmlns:a16="http://schemas.microsoft.com/office/drawing/2014/main" id="{66079CE1-2222-4596-9912-09FB635C75BC}"/>
              </a:ext>
            </a:extLst>
          </p:cNvPr>
          <p:cNvSpPr txBox="1"/>
          <p:nvPr/>
        </p:nvSpPr>
        <p:spPr>
          <a:xfrm>
            <a:off x="5256178" y="4572000"/>
            <a:ext cx="916022" cy="36933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800" dirty="0"/>
              <a:t> NONE</a:t>
            </a:r>
          </a:p>
        </p:txBody>
      </p:sp>
      <p:sp>
        <p:nvSpPr>
          <p:cNvPr id="23" name="TextBox 2">
            <a:extLst>
              <a:ext uri="{FF2B5EF4-FFF2-40B4-BE49-F238E27FC236}">
                <a16:creationId xmlns:a16="http://schemas.microsoft.com/office/drawing/2014/main" id="{D7264BF7-C9A2-48AC-B85C-96068C95DCFC}"/>
              </a:ext>
            </a:extLst>
          </p:cNvPr>
          <p:cNvSpPr txBox="1"/>
          <p:nvPr/>
        </p:nvSpPr>
        <p:spPr>
          <a:xfrm>
            <a:off x="5256178" y="5155863"/>
            <a:ext cx="916022" cy="36933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800" dirty="0"/>
              <a:t> NONE</a:t>
            </a:r>
          </a:p>
        </p:txBody>
      </p:sp>
      <mc:AlternateContent xmlns:mc="http://schemas.openxmlformats.org/markup-compatibility/2006" xmlns:cx2="http://schemas.microsoft.com/office/drawing/2015/10/21/chartex">
        <mc:Choice Requires="cx2">
          <p:graphicFrame>
            <p:nvGraphicFramePr>
              <p:cNvPr id="24" name="Chart 23">
                <a:extLst>
                  <a:ext uri="{FF2B5EF4-FFF2-40B4-BE49-F238E27FC236}">
                    <a16:creationId xmlns:a16="http://schemas.microsoft.com/office/drawing/2014/main" id="{58FEB858-97A8-4D1E-85A4-6FDF87C9FBCD}"/>
                  </a:ext>
                </a:extLst>
              </p:cNvPr>
              <p:cNvGraphicFramePr/>
              <p:nvPr>
                <p:extLst>
                  <p:ext uri="{D42A27DB-BD31-4B8C-83A1-F6EECF244321}">
                    <p14:modId xmlns:p14="http://schemas.microsoft.com/office/powerpoint/2010/main" val="42815227"/>
                  </p:ext>
                </p:extLst>
              </p:nvPr>
            </p:nvGraphicFramePr>
            <p:xfrm>
              <a:off x="801689" y="1618710"/>
              <a:ext cx="8494712" cy="4499861"/>
            </p:xfrm>
            <a:graphic>
              <a:graphicData uri="http://schemas.microsoft.com/office/drawing/2014/chartex">
                <cx:chart xmlns:cx="http://schemas.microsoft.com/office/drawing/2014/chartex" xmlns:r="http://schemas.openxmlformats.org/officeDocument/2006/relationships" r:id="rId4"/>
              </a:graphicData>
            </a:graphic>
          </p:graphicFrame>
        </mc:Choice>
        <mc:Fallback xmlns="">
          <p:pic>
            <p:nvPicPr>
              <p:cNvPr id="24" name="Chart 23">
                <a:extLst>
                  <a:ext uri="{FF2B5EF4-FFF2-40B4-BE49-F238E27FC236}">
                    <a16:creationId xmlns:a16="http://schemas.microsoft.com/office/drawing/2014/main" id="{58FEB858-97A8-4D1E-85A4-6FDF87C9FBCD}"/>
                  </a:ext>
                </a:extLst>
              </p:cNvPr>
              <p:cNvPicPr>
                <a:picLocks noGrp="1" noRot="1" noChangeAspect="1" noMove="1" noResize="1" noEditPoints="1" noAdjustHandles="1" noChangeArrowheads="1" noChangeShapeType="1"/>
              </p:cNvPicPr>
              <p:nvPr/>
            </p:nvPicPr>
            <p:blipFill>
              <a:blip r:embed="rId5"/>
              <a:stretch>
                <a:fillRect/>
              </a:stretch>
            </p:blipFill>
            <p:spPr>
              <a:xfrm>
                <a:off x="801689" y="1618710"/>
                <a:ext cx="8494712" cy="4499861"/>
              </a:xfrm>
              <a:prstGeom prst="rect">
                <a:avLst/>
              </a:prstGeom>
            </p:spPr>
          </p:pic>
        </mc:Fallback>
      </mc:AlternateContent>
      <p:sp>
        <p:nvSpPr>
          <p:cNvPr id="25" name="TextBox 2">
            <a:extLst>
              <a:ext uri="{FF2B5EF4-FFF2-40B4-BE49-F238E27FC236}">
                <a16:creationId xmlns:a16="http://schemas.microsoft.com/office/drawing/2014/main" id="{476F8E42-0599-4601-BC2E-2C65FE58D0A6}"/>
              </a:ext>
            </a:extLst>
          </p:cNvPr>
          <p:cNvSpPr txBox="1"/>
          <p:nvPr/>
        </p:nvSpPr>
        <p:spPr>
          <a:xfrm>
            <a:off x="5924550" y="3242490"/>
            <a:ext cx="5505450" cy="52322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dirty="0">
                <a:solidFill>
                  <a:schemeClr val="bg1"/>
                </a:solidFill>
              </a:rPr>
              <a:t>Russia</a:t>
            </a:r>
          </a:p>
          <a:p>
            <a:r>
              <a:rPr lang="en-US" sz="1400" dirty="0">
                <a:solidFill>
                  <a:schemeClr val="bg1"/>
                </a:solidFill>
              </a:rPr>
              <a:t>and KR</a:t>
            </a:r>
          </a:p>
        </p:txBody>
      </p:sp>
    </p:spTree>
    <p:extLst>
      <p:ext uri="{BB962C8B-B14F-4D97-AF65-F5344CB8AC3E}">
        <p14:creationId xmlns:p14="http://schemas.microsoft.com/office/powerpoint/2010/main" val="2557682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652992" y="134035"/>
            <a:ext cx="9014791" cy="646331"/>
          </a:xfrm>
          <a:prstGeom prst="rect">
            <a:avLst/>
          </a:prstGeom>
          <a:noFill/>
        </p:spPr>
        <p:txBody>
          <a:bodyPr wrap="square" rtlCol="0">
            <a:spAutoFit/>
          </a:bodyPr>
          <a:lstStyle/>
          <a:p>
            <a:pPr algn="ctr"/>
            <a:r>
              <a:rPr lang="en-US" sz="3600" cap="all" dirty="0">
                <a:solidFill>
                  <a:srgbClr val="002060"/>
                </a:solidFill>
              </a:rPr>
              <a:t>SUMMARY OF Pi</a:t>
            </a:r>
            <a:r>
              <a:rPr lang="en-US" sz="3600" dirty="0">
                <a:solidFill>
                  <a:srgbClr val="002060"/>
                </a:solidFill>
              </a:rPr>
              <a:t>s</a:t>
            </a:r>
            <a:r>
              <a:rPr lang="en-US" sz="3600" cap="all" dirty="0">
                <a:solidFill>
                  <a:srgbClr val="002060"/>
                </a:solidFill>
              </a:rPr>
              <a:t> REVIEW</a:t>
            </a: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11</a:t>
            </a:fld>
            <a:endParaRPr lang="en-US" dirty="0"/>
          </a:p>
        </p:txBody>
      </p:sp>
      <p:sp>
        <p:nvSpPr>
          <p:cNvPr id="6" name="Rectangle 5">
            <a:extLst>
              <a:ext uri="{FF2B5EF4-FFF2-40B4-BE49-F238E27FC236}">
                <a16:creationId xmlns:a16="http://schemas.microsoft.com/office/drawing/2014/main" id="{125C4DB8-83E7-4D16-BB0A-11CD0E946804}"/>
              </a:ext>
            </a:extLst>
          </p:cNvPr>
          <p:cNvSpPr/>
          <p:nvPr/>
        </p:nvSpPr>
        <p:spPr>
          <a:xfrm>
            <a:off x="914400" y="944140"/>
            <a:ext cx="8991600" cy="5242461"/>
          </a:xfrm>
          <a:prstGeom prst="rect">
            <a:avLst/>
          </a:prstGeom>
        </p:spPr>
        <p:txBody>
          <a:bodyPr wrap="square">
            <a:spAutoFit/>
          </a:bodyPr>
          <a:lstStyle/>
          <a:p>
            <a:pPr algn="just">
              <a:spcBef>
                <a:spcPts val="400"/>
              </a:spcBef>
            </a:pPr>
            <a:r>
              <a:rPr lang="en-US" sz="2000" b="1" dirty="0">
                <a:solidFill>
                  <a:srgbClr val="0070C0"/>
                </a:solidFill>
                <a:latin typeface="+mj-lt"/>
              </a:rPr>
              <a:t>Criterion 4: What are PB challenges identified as high or medium high among options within OECD Survey?</a:t>
            </a:r>
          </a:p>
          <a:p>
            <a:pPr algn="just">
              <a:spcBef>
                <a:spcPts val="400"/>
              </a:spcBef>
            </a:pPr>
            <a:endParaRPr lang="en-US" sz="2000" dirty="0">
              <a:solidFill>
                <a:srgbClr val="0070C0"/>
              </a:solidFill>
              <a:latin typeface="+mj-lt"/>
            </a:endParaRPr>
          </a:p>
          <a:p>
            <a:pPr fontAlgn="ctr"/>
            <a:r>
              <a:rPr lang="en-US" sz="2000" dirty="0">
                <a:solidFill>
                  <a:srgbClr val="000000"/>
                </a:solidFill>
                <a:latin typeface="+mj-lt"/>
              </a:rPr>
              <a:t>Most common are: </a:t>
            </a:r>
          </a:p>
          <a:p>
            <a:pPr fontAlgn="ctr"/>
            <a:endParaRPr lang="bs-Latn-BA" sz="2000" dirty="0">
              <a:solidFill>
                <a:srgbClr val="000000"/>
              </a:solidFill>
              <a:latin typeface="+mj-lt"/>
            </a:endParaRPr>
          </a:p>
          <a:p>
            <a:pPr marL="342900" indent="-342900" fontAlgn="ctr">
              <a:spcAft>
                <a:spcPts val="1200"/>
              </a:spcAft>
              <a:buFont typeface="+mj-lt"/>
              <a:buAutoNum type="arabicPeriod"/>
            </a:pPr>
            <a:r>
              <a:rPr lang="en-US" sz="2000" dirty="0">
                <a:solidFill>
                  <a:srgbClr val="000000"/>
                </a:solidFill>
                <a:latin typeface="+mj-lt"/>
              </a:rPr>
              <a:t>Lack of resources (time, staff, operating funds) to devote to performance evaluations; </a:t>
            </a:r>
            <a:endParaRPr lang="bs-Latn-BA" sz="2000" dirty="0">
              <a:solidFill>
                <a:srgbClr val="000000"/>
              </a:solidFill>
              <a:latin typeface="+mj-lt"/>
            </a:endParaRPr>
          </a:p>
          <a:p>
            <a:pPr marL="342900" indent="-342900" fontAlgn="ctr">
              <a:spcAft>
                <a:spcPts val="1200"/>
              </a:spcAft>
              <a:buFont typeface="+mj-lt"/>
              <a:buAutoNum type="arabicPeriod"/>
            </a:pPr>
            <a:r>
              <a:rPr lang="en-US" sz="2000" dirty="0">
                <a:solidFill>
                  <a:srgbClr val="000000"/>
                </a:solidFill>
                <a:latin typeface="+mj-lt"/>
              </a:rPr>
              <a:t>Unclear policy/program objectives make it difficult to set performance measures/targets;</a:t>
            </a:r>
            <a:endParaRPr lang="bs-Latn-BA" sz="2000" dirty="0">
              <a:solidFill>
                <a:srgbClr val="000000"/>
              </a:solidFill>
              <a:latin typeface="+mj-lt"/>
            </a:endParaRPr>
          </a:p>
          <a:p>
            <a:pPr marL="342900" indent="-342900" fontAlgn="ctr">
              <a:spcAft>
                <a:spcPts val="1200"/>
              </a:spcAft>
              <a:buFont typeface="+mj-lt"/>
              <a:buAutoNum type="arabicPeriod"/>
            </a:pPr>
            <a:r>
              <a:rPr lang="en-US" sz="2000" dirty="0">
                <a:solidFill>
                  <a:srgbClr val="000000"/>
                </a:solidFill>
                <a:latin typeface="+mj-lt"/>
              </a:rPr>
              <a:t>Lack of capacity/training for staff/civil servants with regards to performance measurement; </a:t>
            </a:r>
            <a:endParaRPr lang="bs-Latn-BA" sz="2000" dirty="0">
              <a:solidFill>
                <a:srgbClr val="000000"/>
              </a:solidFill>
              <a:latin typeface="+mj-lt"/>
            </a:endParaRPr>
          </a:p>
          <a:p>
            <a:pPr marL="342900" indent="-342900" fontAlgn="ctr">
              <a:spcAft>
                <a:spcPts val="1200"/>
              </a:spcAft>
              <a:buFont typeface="+mj-lt"/>
              <a:buAutoNum type="arabicPeriod"/>
            </a:pPr>
            <a:r>
              <a:rPr lang="en-US" sz="2000" dirty="0">
                <a:solidFill>
                  <a:srgbClr val="000000"/>
                </a:solidFill>
                <a:latin typeface="+mj-lt"/>
              </a:rPr>
              <a:t>Lack of performance culture; and</a:t>
            </a:r>
            <a:endParaRPr lang="bs-Latn-BA" sz="2000" dirty="0">
              <a:solidFill>
                <a:srgbClr val="000000"/>
              </a:solidFill>
              <a:latin typeface="+mj-lt"/>
            </a:endParaRPr>
          </a:p>
          <a:p>
            <a:pPr marL="342900" indent="-342900" fontAlgn="ctr">
              <a:spcAft>
                <a:spcPts val="1200"/>
              </a:spcAft>
              <a:buFont typeface="+mj-lt"/>
              <a:buAutoNum type="arabicPeriod"/>
            </a:pPr>
            <a:r>
              <a:rPr lang="en-US" sz="2000" dirty="0">
                <a:solidFill>
                  <a:srgbClr val="000000"/>
                </a:solidFill>
                <a:latin typeface="+mj-lt"/>
              </a:rPr>
              <a:t>Lack of accurate/timely data</a:t>
            </a:r>
          </a:p>
          <a:p>
            <a:pPr algn="just">
              <a:spcBef>
                <a:spcPts val="400"/>
              </a:spcBef>
            </a:pPr>
            <a:endParaRPr lang="en-US" dirty="0">
              <a:solidFill>
                <a:srgbClr val="000000"/>
              </a:solidFill>
            </a:endParaRPr>
          </a:p>
        </p:txBody>
      </p:sp>
    </p:spTree>
    <p:extLst>
      <p:ext uri="{BB962C8B-B14F-4D97-AF65-F5344CB8AC3E}">
        <p14:creationId xmlns:p14="http://schemas.microsoft.com/office/powerpoint/2010/main" val="1583007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652992" y="134035"/>
            <a:ext cx="9014791" cy="646331"/>
          </a:xfrm>
          <a:prstGeom prst="rect">
            <a:avLst/>
          </a:prstGeom>
          <a:noFill/>
        </p:spPr>
        <p:txBody>
          <a:bodyPr wrap="square" rtlCol="0">
            <a:spAutoFit/>
          </a:bodyPr>
          <a:lstStyle/>
          <a:p>
            <a:pPr algn="ctr"/>
            <a:r>
              <a:rPr lang="en-US" sz="3600" cap="all" dirty="0">
                <a:solidFill>
                  <a:srgbClr val="002060"/>
                </a:solidFill>
              </a:rPr>
              <a:t>SUMMARY OF Pi</a:t>
            </a:r>
            <a:r>
              <a:rPr lang="en-US" sz="3600" dirty="0">
                <a:solidFill>
                  <a:srgbClr val="002060"/>
                </a:solidFill>
              </a:rPr>
              <a:t>s</a:t>
            </a:r>
            <a:r>
              <a:rPr lang="en-US" sz="3600" cap="all" dirty="0">
                <a:solidFill>
                  <a:srgbClr val="002060"/>
                </a:solidFill>
              </a:rPr>
              <a:t> REVIEW</a:t>
            </a: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12</a:t>
            </a:fld>
            <a:endParaRPr lang="en-US" dirty="0"/>
          </a:p>
        </p:txBody>
      </p:sp>
      <p:sp>
        <p:nvSpPr>
          <p:cNvPr id="6" name="Rectangle 5">
            <a:extLst>
              <a:ext uri="{FF2B5EF4-FFF2-40B4-BE49-F238E27FC236}">
                <a16:creationId xmlns:a16="http://schemas.microsoft.com/office/drawing/2014/main" id="{125C4DB8-83E7-4D16-BB0A-11CD0E946804}"/>
              </a:ext>
            </a:extLst>
          </p:cNvPr>
          <p:cNvSpPr/>
          <p:nvPr/>
        </p:nvSpPr>
        <p:spPr>
          <a:xfrm>
            <a:off x="914400" y="944140"/>
            <a:ext cx="8991600" cy="6832640"/>
          </a:xfrm>
          <a:prstGeom prst="rect">
            <a:avLst/>
          </a:prstGeom>
        </p:spPr>
        <p:txBody>
          <a:bodyPr wrap="square">
            <a:spAutoFit/>
          </a:bodyPr>
          <a:lstStyle/>
          <a:p>
            <a:pPr algn="just">
              <a:spcBef>
                <a:spcPts val="400"/>
              </a:spcBef>
            </a:pPr>
            <a:r>
              <a:rPr lang="en-US" sz="2000" b="1" dirty="0">
                <a:solidFill>
                  <a:srgbClr val="0070C0"/>
                </a:solidFill>
                <a:latin typeface="+mj-lt"/>
              </a:rPr>
              <a:t>Criterion 5: At what levels are PIs defined and monitored?</a:t>
            </a:r>
          </a:p>
          <a:p>
            <a:pPr algn="just">
              <a:spcBef>
                <a:spcPts val="400"/>
              </a:spcBef>
            </a:pPr>
            <a:endParaRPr lang="en-US" sz="400" b="1" dirty="0">
              <a:solidFill>
                <a:srgbClr val="0070C0"/>
              </a:solidFill>
              <a:latin typeface="+mj-lt"/>
            </a:endParaRPr>
          </a:p>
          <a:p>
            <a:pPr marL="342900" indent="-342900" fontAlgn="ctr">
              <a:spcAft>
                <a:spcPts val="1200"/>
              </a:spcAft>
              <a:buFont typeface="Wingdings" panose="05000000000000000000" pitchFamily="2" charset="2"/>
              <a:buChar char="§"/>
            </a:pPr>
            <a:r>
              <a:rPr lang="en-US" sz="2000" dirty="0">
                <a:solidFill>
                  <a:srgbClr val="000000"/>
                </a:solidFill>
                <a:latin typeface="+mj-lt"/>
              </a:rPr>
              <a:t>In most cased defined by Ministries/Agencies (usually with CBA’s assistance/guidelines)</a:t>
            </a:r>
            <a:r>
              <a:rPr lang="bs-Latn-BA" sz="2000" dirty="0">
                <a:solidFill>
                  <a:srgbClr val="000000"/>
                </a:solidFill>
                <a:latin typeface="+mj-lt"/>
              </a:rPr>
              <a:t>;</a:t>
            </a:r>
          </a:p>
          <a:p>
            <a:pPr marL="342900" indent="-342900" fontAlgn="ctr">
              <a:spcAft>
                <a:spcPts val="1200"/>
              </a:spcAft>
              <a:buFont typeface="Wingdings" panose="05000000000000000000" pitchFamily="2" charset="2"/>
              <a:buChar char="§"/>
            </a:pPr>
            <a:r>
              <a:rPr lang="en-US" sz="2000" dirty="0">
                <a:solidFill>
                  <a:srgbClr val="000000"/>
                </a:solidFill>
                <a:latin typeface="+mj-lt"/>
              </a:rPr>
              <a:t>In Belarus and Russia approved by the Government and consolidated by the Ministry of Economy</a:t>
            </a:r>
            <a:r>
              <a:rPr lang="bs-Latn-BA" sz="2000" dirty="0">
                <a:solidFill>
                  <a:srgbClr val="000000"/>
                </a:solidFill>
                <a:latin typeface="+mj-lt"/>
              </a:rPr>
              <a:t>;</a:t>
            </a:r>
          </a:p>
          <a:p>
            <a:pPr marL="342900" indent="-342900" fontAlgn="ctr">
              <a:spcAft>
                <a:spcPts val="1200"/>
              </a:spcAft>
              <a:buFont typeface="Wingdings" panose="05000000000000000000" pitchFamily="2" charset="2"/>
              <a:buChar char="§"/>
            </a:pPr>
            <a:r>
              <a:rPr lang="bs-Latn-BA" sz="2000" dirty="0">
                <a:solidFill>
                  <a:srgbClr val="000000"/>
                </a:solidFill>
                <a:latin typeface="+mj-lt"/>
              </a:rPr>
              <a:t>I</a:t>
            </a:r>
            <a:r>
              <a:rPr lang="en-US" sz="2000" dirty="0">
                <a:solidFill>
                  <a:srgbClr val="000000"/>
                </a:solidFill>
                <a:latin typeface="+mj-lt"/>
              </a:rPr>
              <a:t>n Balkans countries consolidated by MF</a:t>
            </a:r>
            <a:r>
              <a:rPr lang="bs-Latn-BA" sz="2000" dirty="0">
                <a:solidFill>
                  <a:srgbClr val="000000"/>
                </a:solidFill>
                <a:latin typeface="+mj-lt"/>
              </a:rPr>
              <a:t>; and</a:t>
            </a:r>
          </a:p>
          <a:p>
            <a:pPr marL="342900" indent="-342900" fontAlgn="ctr">
              <a:spcAft>
                <a:spcPts val="1200"/>
              </a:spcAft>
              <a:buFont typeface="Wingdings" panose="05000000000000000000" pitchFamily="2" charset="2"/>
              <a:buChar char="§"/>
            </a:pPr>
            <a:r>
              <a:rPr lang="en-US" sz="2000" dirty="0">
                <a:solidFill>
                  <a:srgbClr val="000000"/>
                </a:solidFill>
                <a:latin typeface="+mj-lt"/>
              </a:rPr>
              <a:t>In most countries </a:t>
            </a:r>
            <a:r>
              <a:rPr lang="bs-Latn-BA" sz="2000" dirty="0">
                <a:solidFill>
                  <a:srgbClr val="000000"/>
                </a:solidFill>
                <a:latin typeface="+mj-lt"/>
              </a:rPr>
              <a:t>t</a:t>
            </a:r>
            <a:r>
              <a:rPr lang="en-US" sz="2000" dirty="0">
                <a:solidFill>
                  <a:srgbClr val="000000"/>
                </a:solidFill>
                <a:latin typeface="+mj-lt"/>
              </a:rPr>
              <a:t>racked by the Ministries/Agencies and sent to Government/Parliament as additional information only (not for adoption).</a:t>
            </a:r>
          </a:p>
          <a:p>
            <a:pPr algn="just">
              <a:spcBef>
                <a:spcPts val="400"/>
              </a:spcBef>
            </a:pPr>
            <a:r>
              <a:rPr lang="en-US" sz="2000" b="1" dirty="0">
                <a:solidFill>
                  <a:srgbClr val="0070C0"/>
                </a:solidFill>
                <a:latin typeface="+mj-lt"/>
              </a:rPr>
              <a:t>Criterion 6: What are the types of PIs?</a:t>
            </a:r>
          </a:p>
          <a:p>
            <a:pPr lvl="0" fontAlgn="ctr">
              <a:spcBef>
                <a:spcPts val="0"/>
              </a:spcBef>
              <a:spcAft>
                <a:spcPts val="0"/>
              </a:spcAft>
              <a:defRPr/>
            </a:pPr>
            <a:r>
              <a:rPr lang="en-US" sz="2000" dirty="0">
                <a:solidFill>
                  <a:srgbClr val="000000"/>
                </a:solidFill>
                <a:latin typeface="+mj-lt"/>
              </a:rPr>
              <a:t>In around half cases no typology, in other cases usually some combination of output and outcomes (and also efficiency in some cases). </a:t>
            </a:r>
          </a:p>
          <a:p>
            <a:pPr lvl="0" fontAlgn="ctr">
              <a:spcBef>
                <a:spcPts val="0"/>
              </a:spcBef>
              <a:spcAft>
                <a:spcPts val="0"/>
              </a:spcAft>
              <a:defRPr/>
            </a:pPr>
            <a:endParaRPr lang="en-US" sz="2000" b="1" dirty="0">
              <a:solidFill>
                <a:srgbClr val="000000"/>
              </a:solidFill>
              <a:latin typeface="+mj-lt"/>
            </a:endParaRPr>
          </a:p>
          <a:p>
            <a:pPr algn="just">
              <a:spcBef>
                <a:spcPts val="400"/>
              </a:spcBef>
            </a:pPr>
            <a:r>
              <a:rPr lang="en-US" sz="2000" b="1" dirty="0">
                <a:solidFill>
                  <a:srgbClr val="0070C0"/>
                </a:solidFill>
                <a:latin typeface="+mj-lt"/>
              </a:rPr>
              <a:t>Criterion 7: What is the frequency of tracking PIs?</a:t>
            </a:r>
          </a:p>
          <a:p>
            <a:pPr fontAlgn="ctr"/>
            <a:r>
              <a:rPr lang="en-US" sz="2000" dirty="0">
                <a:solidFill>
                  <a:srgbClr val="000000"/>
                </a:solidFill>
                <a:latin typeface="+mj-lt"/>
              </a:rPr>
              <a:t>Annual, except for Armenia where it is quarterly and Serbia where at some levels also semi-annual</a:t>
            </a:r>
            <a:r>
              <a:rPr lang="en-US" sz="2000" dirty="0"/>
              <a:t>. </a:t>
            </a:r>
          </a:p>
          <a:p>
            <a:pPr fontAlgn="ctr"/>
            <a:endParaRPr lang="en-US" sz="2000" dirty="0">
              <a:solidFill>
                <a:srgbClr val="000000"/>
              </a:solidFill>
              <a:latin typeface="+mj-lt"/>
            </a:endParaRPr>
          </a:p>
          <a:p>
            <a:pPr algn="just">
              <a:spcBef>
                <a:spcPts val="400"/>
              </a:spcBef>
            </a:pPr>
            <a:endParaRPr lang="en-US" sz="2000" dirty="0">
              <a:solidFill>
                <a:srgbClr val="0070C0"/>
              </a:solidFill>
              <a:latin typeface="+mj-lt"/>
            </a:endParaRPr>
          </a:p>
          <a:p>
            <a:pPr algn="just">
              <a:spcBef>
                <a:spcPts val="400"/>
              </a:spcBef>
            </a:pPr>
            <a:endParaRPr lang="en-US" sz="2000" b="1" dirty="0">
              <a:solidFill>
                <a:srgbClr val="0070C0"/>
              </a:solidFill>
              <a:latin typeface="+mj-lt"/>
            </a:endParaRPr>
          </a:p>
          <a:p>
            <a:pPr algn="just">
              <a:spcBef>
                <a:spcPts val="400"/>
              </a:spcBef>
            </a:pPr>
            <a:endParaRPr lang="en-US" dirty="0">
              <a:solidFill>
                <a:srgbClr val="000000"/>
              </a:solidFill>
            </a:endParaRPr>
          </a:p>
        </p:txBody>
      </p:sp>
    </p:spTree>
    <p:extLst>
      <p:ext uri="{BB962C8B-B14F-4D97-AF65-F5344CB8AC3E}">
        <p14:creationId xmlns:p14="http://schemas.microsoft.com/office/powerpoint/2010/main" val="3005744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652992" y="134035"/>
            <a:ext cx="9014791" cy="646331"/>
          </a:xfrm>
          <a:prstGeom prst="rect">
            <a:avLst/>
          </a:prstGeom>
          <a:noFill/>
        </p:spPr>
        <p:txBody>
          <a:bodyPr wrap="square" rtlCol="0">
            <a:spAutoFit/>
          </a:bodyPr>
          <a:lstStyle/>
          <a:p>
            <a:pPr algn="ctr"/>
            <a:r>
              <a:rPr lang="en-US" sz="3600" cap="all" dirty="0">
                <a:solidFill>
                  <a:srgbClr val="002060"/>
                </a:solidFill>
              </a:rPr>
              <a:t>SUMMARY OF Pi</a:t>
            </a:r>
            <a:r>
              <a:rPr lang="en-US" sz="3600" dirty="0">
                <a:solidFill>
                  <a:srgbClr val="002060"/>
                </a:solidFill>
              </a:rPr>
              <a:t>s</a:t>
            </a:r>
            <a:r>
              <a:rPr lang="en-US" sz="3600" cap="all" dirty="0">
                <a:solidFill>
                  <a:srgbClr val="002060"/>
                </a:solidFill>
              </a:rPr>
              <a:t> REVIEW</a:t>
            </a: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13</a:t>
            </a:fld>
            <a:endParaRPr lang="en-US" dirty="0"/>
          </a:p>
        </p:txBody>
      </p:sp>
      <p:sp>
        <p:nvSpPr>
          <p:cNvPr id="6" name="Rectangle 5">
            <a:extLst>
              <a:ext uri="{FF2B5EF4-FFF2-40B4-BE49-F238E27FC236}">
                <a16:creationId xmlns:a16="http://schemas.microsoft.com/office/drawing/2014/main" id="{125C4DB8-83E7-4D16-BB0A-11CD0E946804}"/>
              </a:ext>
            </a:extLst>
          </p:cNvPr>
          <p:cNvSpPr/>
          <p:nvPr/>
        </p:nvSpPr>
        <p:spPr>
          <a:xfrm>
            <a:off x="914400" y="944140"/>
            <a:ext cx="8763000" cy="6832640"/>
          </a:xfrm>
          <a:prstGeom prst="rect">
            <a:avLst/>
          </a:prstGeom>
        </p:spPr>
        <p:txBody>
          <a:bodyPr wrap="square">
            <a:spAutoFit/>
          </a:bodyPr>
          <a:lstStyle/>
          <a:p>
            <a:pPr algn="just">
              <a:spcBef>
                <a:spcPts val="400"/>
              </a:spcBef>
            </a:pPr>
            <a:endParaRPr lang="en-US" sz="2000" dirty="0">
              <a:solidFill>
                <a:srgbClr val="0070C0"/>
              </a:solidFill>
              <a:latin typeface="+mj-lt"/>
            </a:endParaRPr>
          </a:p>
          <a:p>
            <a:pPr algn="just">
              <a:spcBef>
                <a:spcPts val="400"/>
              </a:spcBef>
            </a:pPr>
            <a:r>
              <a:rPr lang="en-US" sz="2000" b="1" dirty="0">
                <a:solidFill>
                  <a:srgbClr val="0070C0"/>
                </a:solidFill>
                <a:latin typeface="+mj-lt"/>
              </a:rPr>
              <a:t>Criterion 8.   What is the average number of PIs per program and what is the structure of PB?</a:t>
            </a:r>
          </a:p>
          <a:p>
            <a:pPr algn="just">
              <a:spcBef>
                <a:spcPts val="400"/>
              </a:spcBef>
            </a:pPr>
            <a:endParaRPr lang="en-US" sz="2000" b="1" dirty="0">
              <a:solidFill>
                <a:srgbClr val="0070C0"/>
              </a:solidFill>
              <a:latin typeface="+mj-lt"/>
            </a:endParaRPr>
          </a:p>
          <a:p>
            <a:pPr marL="342900" indent="-342900" fontAlgn="ctr">
              <a:spcAft>
                <a:spcPts val="1200"/>
              </a:spcAft>
              <a:buFont typeface="Wingdings" panose="05000000000000000000" pitchFamily="2" charset="2"/>
              <a:buChar char="§"/>
            </a:pPr>
            <a:r>
              <a:rPr lang="en-US" sz="2000" dirty="0">
                <a:solidFill>
                  <a:srgbClr val="000000"/>
                </a:solidFill>
                <a:latin typeface="+mj-lt"/>
              </a:rPr>
              <a:t>In most cases there are two levels of results – programs and activities/sub-programs (or policy areas and programs). In KR, three levels – sustainable development level, program level, and activity level. </a:t>
            </a:r>
            <a:endParaRPr lang="bs-Latn-BA" sz="2000" dirty="0">
              <a:solidFill>
                <a:srgbClr val="000000"/>
              </a:solidFill>
              <a:latin typeface="+mj-lt"/>
            </a:endParaRPr>
          </a:p>
          <a:p>
            <a:pPr marL="342900" indent="-342900" fontAlgn="ctr">
              <a:spcAft>
                <a:spcPts val="1200"/>
              </a:spcAft>
              <a:buFont typeface="Wingdings" panose="05000000000000000000" pitchFamily="2" charset="2"/>
              <a:buChar char="§"/>
            </a:pPr>
            <a:r>
              <a:rPr lang="en-US" sz="2000" dirty="0">
                <a:solidFill>
                  <a:srgbClr val="000000"/>
                </a:solidFill>
                <a:latin typeface="+mj-lt"/>
              </a:rPr>
              <a:t>PIs given in most cases at both result levels, except in BiH where indicators given only at activity level). </a:t>
            </a:r>
            <a:endParaRPr lang="bs-Latn-BA" sz="2000" dirty="0">
              <a:solidFill>
                <a:srgbClr val="000000"/>
              </a:solidFill>
              <a:latin typeface="+mj-lt"/>
            </a:endParaRPr>
          </a:p>
          <a:p>
            <a:pPr marL="342900" indent="-342900" fontAlgn="ctr">
              <a:spcAft>
                <a:spcPts val="1200"/>
              </a:spcAft>
              <a:buFont typeface="Wingdings" panose="05000000000000000000" pitchFamily="2" charset="2"/>
              <a:buChar char="§"/>
            </a:pPr>
            <a:r>
              <a:rPr lang="en-US" sz="2000" dirty="0">
                <a:solidFill>
                  <a:srgbClr val="000000"/>
                </a:solidFill>
                <a:latin typeface="+mj-lt"/>
              </a:rPr>
              <a:t>Number of PIs varies greatly</a:t>
            </a:r>
            <a:r>
              <a:rPr lang="bs-Latn-BA" sz="2000" dirty="0">
                <a:solidFill>
                  <a:srgbClr val="000000"/>
                </a:solidFill>
                <a:latin typeface="+mj-lt"/>
              </a:rPr>
              <a:t> in most countries, </a:t>
            </a:r>
            <a:r>
              <a:rPr lang="en-US" sz="2000" dirty="0">
                <a:solidFill>
                  <a:srgbClr val="000000"/>
                </a:solidFill>
                <a:latin typeface="+mj-lt"/>
              </a:rPr>
              <a:t>rough </a:t>
            </a:r>
            <a:r>
              <a:rPr lang="bs-Latn-BA" sz="2000" dirty="0">
                <a:solidFill>
                  <a:srgbClr val="000000"/>
                </a:solidFill>
                <a:latin typeface="+mj-lt"/>
              </a:rPr>
              <a:t>averages per country range from 10 to 80  (80 in </a:t>
            </a:r>
            <a:r>
              <a:rPr lang="bs-Latn-BA" sz="2000" dirty="0">
                <a:latin typeface="+mj-lt"/>
              </a:rPr>
              <a:t>Russia, 50 in Armenia, 15 in BiH, 30 in Croatia</a:t>
            </a:r>
            <a:r>
              <a:rPr lang="bs-Latn-BA" sz="2000" dirty="0">
                <a:solidFill>
                  <a:srgbClr val="000000"/>
                </a:solidFill>
                <a:latin typeface="+mj-lt"/>
              </a:rPr>
              <a:t>, 30 in Serbia, 10 in Bulgaria, 10 in Moldova, 10 in Kyrgyz R, and 40 in Belarus), however </a:t>
            </a:r>
            <a:r>
              <a:rPr lang="bs-Latn-BA" sz="2000" u="sng" dirty="0">
                <a:solidFill>
                  <a:srgbClr val="000000"/>
                </a:solidFill>
                <a:latin typeface="+mj-lt"/>
              </a:rPr>
              <a:t>it must be noted that scope of a program varies among countries, from whole sectors (e.g. in Russia) to much smaller scope at a level of one department in one agency/Ministry (e.g. Bosnia and Herzegovina).</a:t>
            </a:r>
            <a:endParaRPr lang="en-US" sz="2000" u="sng" dirty="0">
              <a:solidFill>
                <a:srgbClr val="000000"/>
              </a:solidFill>
              <a:latin typeface="+mj-lt"/>
            </a:endParaRPr>
          </a:p>
          <a:p>
            <a:pPr marL="342900" indent="-342900" fontAlgn="ctr">
              <a:buFont typeface="Wingdings" panose="05000000000000000000" pitchFamily="2" charset="2"/>
              <a:buChar char="§"/>
            </a:pPr>
            <a:endParaRPr lang="en-US" sz="2000" dirty="0">
              <a:solidFill>
                <a:srgbClr val="000000"/>
              </a:solidFill>
              <a:latin typeface="+mj-lt"/>
            </a:endParaRPr>
          </a:p>
          <a:p>
            <a:pPr marL="342900" indent="-342900" fontAlgn="ctr">
              <a:buFont typeface="Wingdings" panose="05000000000000000000" pitchFamily="2" charset="2"/>
              <a:buChar char="§"/>
            </a:pPr>
            <a:endParaRPr lang="en-US" sz="2000" dirty="0">
              <a:solidFill>
                <a:srgbClr val="000000"/>
              </a:solidFill>
              <a:latin typeface="+mj-lt"/>
            </a:endParaRPr>
          </a:p>
          <a:p>
            <a:pPr marL="342900" indent="-342900" fontAlgn="ctr">
              <a:buFont typeface="Wingdings" panose="05000000000000000000" pitchFamily="2" charset="2"/>
              <a:buChar char="§"/>
            </a:pPr>
            <a:endParaRPr lang="en-US" sz="2000" dirty="0">
              <a:solidFill>
                <a:srgbClr val="000000"/>
              </a:solidFill>
              <a:latin typeface="+mj-lt"/>
            </a:endParaRPr>
          </a:p>
          <a:p>
            <a:pPr marL="342900" indent="-342900" fontAlgn="ctr">
              <a:buFont typeface="Wingdings" panose="05000000000000000000" pitchFamily="2" charset="2"/>
              <a:buChar char="§"/>
            </a:pPr>
            <a:endParaRPr lang="en-US" sz="2000" dirty="0">
              <a:solidFill>
                <a:srgbClr val="000000"/>
              </a:solidFill>
              <a:latin typeface="+mj-lt"/>
            </a:endParaRPr>
          </a:p>
          <a:p>
            <a:pPr algn="just">
              <a:spcBef>
                <a:spcPts val="400"/>
              </a:spcBef>
            </a:pPr>
            <a:endParaRPr lang="en-US" dirty="0">
              <a:solidFill>
                <a:srgbClr val="000000"/>
              </a:solidFill>
            </a:endParaRPr>
          </a:p>
        </p:txBody>
      </p:sp>
    </p:spTree>
    <p:extLst>
      <p:ext uri="{BB962C8B-B14F-4D97-AF65-F5344CB8AC3E}">
        <p14:creationId xmlns:p14="http://schemas.microsoft.com/office/powerpoint/2010/main" val="2243172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652992" y="134035"/>
            <a:ext cx="9014791" cy="646331"/>
          </a:xfrm>
          <a:prstGeom prst="rect">
            <a:avLst/>
          </a:prstGeom>
          <a:noFill/>
        </p:spPr>
        <p:txBody>
          <a:bodyPr wrap="square" rtlCol="0">
            <a:spAutoFit/>
          </a:bodyPr>
          <a:lstStyle/>
          <a:p>
            <a:pPr algn="ctr"/>
            <a:r>
              <a:rPr lang="en-US" sz="3600" cap="all" dirty="0">
                <a:solidFill>
                  <a:srgbClr val="002060"/>
                </a:solidFill>
              </a:rPr>
              <a:t>SUMMARY OF Pi</a:t>
            </a:r>
            <a:r>
              <a:rPr lang="en-US" sz="3600" dirty="0">
                <a:solidFill>
                  <a:srgbClr val="002060"/>
                </a:solidFill>
              </a:rPr>
              <a:t>s</a:t>
            </a:r>
            <a:r>
              <a:rPr lang="en-US" sz="3600" cap="all" dirty="0">
                <a:solidFill>
                  <a:srgbClr val="002060"/>
                </a:solidFill>
              </a:rPr>
              <a:t> REVIEW</a:t>
            </a: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14</a:t>
            </a:fld>
            <a:endParaRPr lang="en-US" dirty="0"/>
          </a:p>
        </p:txBody>
      </p:sp>
      <p:sp>
        <p:nvSpPr>
          <p:cNvPr id="6" name="Rectangle 5">
            <a:extLst>
              <a:ext uri="{FF2B5EF4-FFF2-40B4-BE49-F238E27FC236}">
                <a16:creationId xmlns:a16="http://schemas.microsoft.com/office/drawing/2014/main" id="{125C4DB8-83E7-4D16-BB0A-11CD0E946804}"/>
              </a:ext>
            </a:extLst>
          </p:cNvPr>
          <p:cNvSpPr/>
          <p:nvPr/>
        </p:nvSpPr>
        <p:spPr>
          <a:xfrm>
            <a:off x="800100" y="762000"/>
            <a:ext cx="8991600" cy="6935232"/>
          </a:xfrm>
          <a:prstGeom prst="rect">
            <a:avLst/>
          </a:prstGeom>
        </p:spPr>
        <p:txBody>
          <a:bodyPr wrap="square">
            <a:spAutoFit/>
          </a:bodyPr>
          <a:lstStyle/>
          <a:p>
            <a:pPr algn="just">
              <a:spcBef>
                <a:spcPts val="400"/>
              </a:spcBef>
            </a:pPr>
            <a:r>
              <a:rPr lang="en-US" sz="2000" b="1" dirty="0">
                <a:solidFill>
                  <a:srgbClr val="0070C0"/>
                </a:solidFill>
                <a:latin typeface="+mj-lt"/>
              </a:rPr>
              <a:t>Criterion 9: What is the rough estimate of ratio of output and outcome indicators in total indicators?</a:t>
            </a:r>
          </a:p>
          <a:p>
            <a:pPr fontAlgn="ctr">
              <a:spcBef>
                <a:spcPts val="0"/>
              </a:spcBef>
              <a:spcAft>
                <a:spcPts val="0"/>
              </a:spcAft>
              <a:defRPr/>
            </a:pPr>
            <a:r>
              <a:rPr lang="en-US" sz="2000" dirty="0">
                <a:latin typeface="+mj-lt"/>
              </a:rPr>
              <a:t>In most cases 2/3 output, 1/3 outcome indicators.</a:t>
            </a:r>
          </a:p>
          <a:p>
            <a:pPr lvl="0" fontAlgn="ctr">
              <a:spcBef>
                <a:spcPts val="0"/>
              </a:spcBef>
              <a:spcAft>
                <a:spcPts val="0"/>
              </a:spcAft>
              <a:defRPr/>
            </a:pPr>
            <a:endParaRPr lang="en-US" sz="2000" dirty="0">
              <a:latin typeface="+mj-lt"/>
            </a:endParaRPr>
          </a:p>
          <a:p>
            <a:pPr algn="just">
              <a:spcBef>
                <a:spcPts val="400"/>
              </a:spcBef>
            </a:pPr>
            <a:r>
              <a:rPr lang="en-US" sz="2000" b="1" dirty="0">
                <a:solidFill>
                  <a:srgbClr val="0070C0"/>
                </a:solidFill>
                <a:latin typeface="+mj-lt"/>
              </a:rPr>
              <a:t>Criterion 10: What are the main challenges related specifically to PIs?</a:t>
            </a:r>
          </a:p>
          <a:p>
            <a:pPr lvl="0" fontAlgn="ctr">
              <a:spcAft>
                <a:spcPts val="600"/>
              </a:spcAft>
              <a:defRPr/>
            </a:pPr>
            <a:endParaRPr lang="en-GB" sz="400" dirty="0">
              <a:solidFill>
                <a:srgbClr val="000000"/>
              </a:solidFill>
              <a:latin typeface="+mj-lt"/>
            </a:endParaRPr>
          </a:p>
          <a:p>
            <a:pPr marL="342900" lvl="0" indent="-342900" fontAlgn="ctr">
              <a:spcAft>
                <a:spcPts val="600"/>
              </a:spcAft>
              <a:buFont typeface="+mj-lt"/>
              <a:buAutoNum type="arabicPeriod"/>
              <a:defRPr/>
            </a:pPr>
            <a:r>
              <a:rPr lang="en-GB" sz="2000" dirty="0">
                <a:solidFill>
                  <a:srgbClr val="000000"/>
                </a:solidFill>
                <a:latin typeface="+mj-lt"/>
              </a:rPr>
              <a:t>PB still in early stages. </a:t>
            </a:r>
            <a:endParaRPr lang="bs-Latn-BA" sz="2000" dirty="0">
              <a:solidFill>
                <a:srgbClr val="000000"/>
              </a:solidFill>
              <a:latin typeface="+mj-lt"/>
            </a:endParaRPr>
          </a:p>
          <a:p>
            <a:pPr marL="342900" lvl="0" indent="-342900" fontAlgn="ctr">
              <a:spcAft>
                <a:spcPts val="600"/>
              </a:spcAft>
              <a:buFont typeface="+mj-lt"/>
              <a:buAutoNum type="arabicPeriod"/>
              <a:defRPr/>
            </a:pPr>
            <a:r>
              <a:rPr lang="en-GB" sz="2000" dirty="0">
                <a:solidFill>
                  <a:srgbClr val="000000"/>
                </a:solidFill>
                <a:latin typeface="+mj-lt"/>
              </a:rPr>
              <a:t>Quality of PIs varies from user to user. </a:t>
            </a:r>
            <a:endParaRPr lang="bs-Latn-BA" sz="2000" dirty="0">
              <a:solidFill>
                <a:srgbClr val="000000"/>
              </a:solidFill>
              <a:latin typeface="+mj-lt"/>
            </a:endParaRPr>
          </a:p>
          <a:p>
            <a:pPr marL="342900" lvl="0" indent="-342900" fontAlgn="ctr">
              <a:spcAft>
                <a:spcPts val="600"/>
              </a:spcAft>
              <a:buFont typeface="+mj-lt"/>
              <a:buAutoNum type="arabicPeriod"/>
              <a:defRPr/>
            </a:pPr>
            <a:r>
              <a:rPr lang="en-GB" sz="2000" dirty="0">
                <a:solidFill>
                  <a:srgbClr val="000000"/>
                </a:solidFill>
                <a:latin typeface="+mj-lt"/>
              </a:rPr>
              <a:t>Too many PIs. </a:t>
            </a:r>
            <a:endParaRPr lang="bs-Latn-BA" sz="2000" dirty="0">
              <a:solidFill>
                <a:srgbClr val="000000"/>
              </a:solidFill>
              <a:latin typeface="+mj-lt"/>
            </a:endParaRPr>
          </a:p>
          <a:p>
            <a:pPr marL="342900" lvl="0" indent="-342900" fontAlgn="ctr">
              <a:spcAft>
                <a:spcPts val="600"/>
              </a:spcAft>
              <a:buFont typeface="+mj-lt"/>
              <a:buAutoNum type="arabicPeriod"/>
              <a:defRPr/>
            </a:pPr>
            <a:r>
              <a:rPr lang="en-GB" sz="2000" dirty="0">
                <a:solidFill>
                  <a:srgbClr val="000000"/>
                </a:solidFill>
                <a:latin typeface="+mj-lt"/>
              </a:rPr>
              <a:t>Lack of defined standard KNIs/highest-level national strategy with standard PIs. </a:t>
            </a:r>
            <a:endParaRPr lang="bs-Latn-BA" sz="2000" dirty="0">
              <a:solidFill>
                <a:srgbClr val="000000"/>
              </a:solidFill>
              <a:latin typeface="+mj-lt"/>
            </a:endParaRPr>
          </a:p>
          <a:p>
            <a:pPr marL="342900" lvl="0" indent="-342900" fontAlgn="ctr">
              <a:spcAft>
                <a:spcPts val="600"/>
              </a:spcAft>
              <a:buFont typeface="+mj-lt"/>
              <a:buAutoNum type="arabicPeriod"/>
              <a:defRPr/>
            </a:pPr>
            <a:r>
              <a:rPr lang="en-GB" sz="2000" dirty="0">
                <a:solidFill>
                  <a:srgbClr val="000000"/>
                </a:solidFill>
                <a:latin typeface="+mj-lt"/>
              </a:rPr>
              <a:t>Connection with overall government strategic planning could be strengthened. </a:t>
            </a:r>
            <a:endParaRPr lang="bs-Latn-BA" sz="2000" dirty="0">
              <a:solidFill>
                <a:srgbClr val="000000"/>
              </a:solidFill>
              <a:latin typeface="+mj-lt"/>
            </a:endParaRPr>
          </a:p>
          <a:p>
            <a:pPr marL="342900" lvl="0" indent="-342900" fontAlgn="ctr">
              <a:spcAft>
                <a:spcPts val="600"/>
              </a:spcAft>
              <a:buFont typeface="+mj-lt"/>
              <a:buAutoNum type="arabicPeriod"/>
              <a:defRPr/>
            </a:pPr>
            <a:r>
              <a:rPr lang="en-GB" sz="2000" dirty="0">
                <a:solidFill>
                  <a:srgbClr val="000000"/>
                </a:solidFill>
                <a:latin typeface="+mj-lt"/>
              </a:rPr>
              <a:t>In some cases some PIs not quantifiable. </a:t>
            </a:r>
            <a:endParaRPr lang="bs-Latn-BA" sz="2000" dirty="0">
              <a:solidFill>
                <a:srgbClr val="000000"/>
              </a:solidFill>
              <a:latin typeface="+mj-lt"/>
            </a:endParaRPr>
          </a:p>
          <a:p>
            <a:pPr marL="342900" lvl="0" indent="-342900" fontAlgn="ctr">
              <a:spcAft>
                <a:spcPts val="600"/>
              </a:spcAft>
              <a:buFont typeface="+mj-lt"/>
              <a:buAutoNum type="arabicPeriod"/>
              <a:defRPr/>
            </a:pPr>
            <a:r>
              <a:rPr lang="en-GB" sz="2000" dirty="0">
                <a:solidFill>
                  <a:srgbClr val="000000"/>
                </a:solidFill>
                <a:latin typeface="+mj-lt"/>
              </a:rPr>
              <a:t>Weak or non-existent PB at local governance level.</a:t>
            </a:r>
            <a:endParaRPr lang="bs-Latn-BA" sz="2000" dirty="0">
              <a:solidFill>
                <a:srgbClr val="000000"/>
              </a:solidFill>
              <a:latin typeface="+mj-lt"/>
            </a:endParaRPr>
          </a:p>
          <a:p>
            <a:pPr marL="342900" lvl="0" indent="-342900" fontAlgn="ctr">
              <a:spcAft>
                <a:spcPts val="600"/>
              </a:spcAft>
              <a:buFont typeface="+mj-lt"/>
              <a:buAutoNum type="arabicPeriod"/>
              <a:defRPr/>
            </a:pPr>
            <a:r>
              <a:rPr lang="en-GB" sz="2000" dirty="0">
                <a:solidFill>
                  <a:srgbClr val="000000"/>
                </a:solidFill>
                <a:latin typeface="+mj-lt"/>
              </a:rPr>
              <a:t>Lack of use of PIs in decision-making. </a:t>
            </a:r>
            <a:endParaRPr lang="bs-Latn-BA" sz="2000" dirty="0">
              <a:solidFill>
                <a:srgbClr val="000000"/>
              </a:solidFill>
              <a:latin typeface="+mj-lt"/>
            </a:endParaRPr>
          </a:p>
          <a:p>
            <a:pPr marL="342900" lvl="0" indent="-342900" fontAlgn="ctr">
              <a:spcAft>
                <a:spcPts val="600"/>
              </a:spcAft>
              <a:buFont typeface="+mj-lt"/>
              <a:buAutoNum type="arabicPeriod"/>
              <a:defRPr/>
            </a:pPr>
            <a:r>
              <a:rPr lang="en-GB" sz="2000" dirty="0">
                <a:solidFill>
                  <a:srgbClr val="000000"/>
                </a:solidFill>
                <a:latin typeface="+mj-lt"/>
              </a:rPr>
              <a:t>Challenges for setting and tracking PIs for inter-agency programs. </a:t>
            </a:r>
            <a:endParaRPr lang="bs-Latn-BA" sz="2000" dirty="0">
              <a:solidFill>
                <a:srgbClr val="000000"/>
              </a:solidFill>
              <a:latin typeface="+mj-lt"/>
            </a:endParaRPr>
          </a:p>
          <a:p>
            <a:pPr marL="342900" lvl="0" indent="-342900" fontAlgn="ctr">
              <a:spcAft>
                <a:spcPts val="600"/>
              </a:spcAft>
              <a:buFont typeface="+mj-lt"/>
              <a:buAutoNum type="arabicPeriod"/>
              <a:defRPr/>
            </a:pPr>
            <a:r>
              <a:rPr lang="en-GB" sz="2000" dirty="0">
                <a:solidFill>
                  <a:srgbClr val="000000"/>
                </a:solidFill>
                <a:latin typeface="+mj-lt"/>
              </a:rPr>
              <a:t>Difficulties in targeting PI values. </a:t>
            </a:r>
            <a:endParaRPr lang="bs-Latn-BA" sz="2000" dirty="0">
              <a:solidFill>
                <a:srgbClr val="000000"/>
              </a:solidFill>
              <a:latin typeface="+mj-lt"/>
            </a:endParaRPr>
          </a:p>
          <a:p>
            <a:pPr marL="342900" lvl="0" indent="-342900" fontAlgn="ctr">
              <a:spcAft>
                <a:spcPts val="600"/>
              </a:spcAft>
              <a:buFont typeface="+mj-lt"/>
              <a:buAutoNum type="arabicPeriod"/>
              <a:defRPr/>
            </a:pPr>
            <a:r>
              <a:rPr lang="en-GB" sz="2000" dirty="0">
                <a:solidFill>
                  <a:srgbClr val="000000"/>
                </a:solidFill>
                <a:latin typeface="+mj-lt"/>
              </a:rPr>
              <a:t>Overall performance-based mindset needs to be strengthened. </a:t>
            </a:r>
            <a:endParaRPr lang="bs-Latn-BA" sz="2000" dirty="0">
              <a:solidFill>
                <a:srgbClr val="000000"/>
              </a:solidFill>
              <a:latin typeface="+mj-lt"/>
            </a:endParaRPr>
          </a:p>
          <a:p>
            <a:pPr marL="342900" indent="-342900" fontAlgn="ctr">
              <a:buFont typeface="+mj-lt"/>
              <a:buAutoNum type="arabicPeriod"/>
            </a:pPr>
            <a:endParaRPr lang="en-US" sz="2000" dirty="0">
              <a:solidFill>
                <a:srgbClr val="000000"/>
              </a:solidFill>
              <a:latin typeface="+mj-lt"/>
            </a:endParaRPr>
          </a:p>
          <a:p>
            <a:pPr algn="just">
              <a:spcBef>
                <a:spcPts val="400"/>
              </a:spcBef>
            </a:pPr>
            <a:endParaRPr lang="en-US" dirty="0">
              <a:solidFill>
                <a:srgbClr val="000000"/>
              </a:solidFill>
            </a:endParaRPr>
          </a:p>
        </p:txBody>
      </p:sp>
    </p:spTree>
    <p:extLst>
      <p:ext uri="{BB962C8B-B14F-4D97-AF65-F5344CB8AC3E}">
        <p14:creationId xmlns:p14="http://schemas.microsoft.com/office/powerpoint/2010/main" val="2514769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9" name="Содержимое 2"/>
          <p:cNvSpPr txBox="1">
            <a:spLocks/>
          </p:cNvSpPr>
          <p:nvPr/>
        </p:nvSpPr>
        <p:spPr bwMode="auto">
          <a:xfrm>
            <a:off x="773527" y="2654205"/>
            <a:ext cx="8818396" cy="19308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spcBef>
                <a:spcPts val="1200"/>
              </a:spcBef>
            </a:pPr>
            <a:endParaRPr lang="en-US" sz="2000" dirty="0">
              <a:solidFill>
                <a:schemeClr val="tx1">
                  <a:lumMod val="95000"/>
                  <a:lumOff val="5000"/>
                </a:schemeClr>
              </a:solidFill>
            </a:endParaRPr>
          </a:p>
          <a:p>
            <a:pPr algn="l">
              <a:spcBef>
                <a:spcPts val="1200"/>
              </a:spcBef>
            </a:pPr>
            <a:r>
              <a:rPr lang="bs-Latn-BA" sz="3000" cap="all" dirty="0">
                <a:solidFill>
                  <a:schemeClr val="tx1">
                    <a:lumMod val="95000"/>
                    <a:lumOff val="5000"/>
                  </a:schemeClr>
                </a:solidFill>
              </a:rPr>
              <a:t>Summary </a:t>
            </a:r>
            <a:r>
              <a:rPr lang="en-US" sz="3000" cap="all" dirty="0">
                <a:solidFill>
                  <a:schemeClr val="tx1">
                    <a:lumMod val="95000"/>
                    <a:lumOff val="5000"/>
                  </a:schemeClr>
                </a:solidFill>
              </a:rPr>
              <a:t>review </a:t>
            </a:r>
            <a:r>
              <a:rPr lang="bs-Latn-BA" sz="3000" cap="all" dirty="0">
                <a:solidFill>
                  <a:schemeClr val="tx1">
                    <a:lumMod val="95000"/>
                    <a:lumOff val="5000"/>
                  </a:schemeClr>
                </a:solidFill>
              </a:rPr>
              <a:t>of health </a:t>
            </a:r>
            <a:r>
              <a:rPr lang="en-US" sz="3000" cap="all" dirty="0">
                <a:solidFill>
                  <a:schemeClr val="tx1">
                    <a:lumMod val="95000"/>
                    <a:lumOff val="5000"/>
                  </a:schemeClr>
                </a:solidFill>
              </a:rPr>
              <a:t>and education indicators</a:t>
            </a:r>
            <a:r>
              <a:rPr lang="bs-Latn-BA" sz="3000" cap="all" dirty="0">
                <a:solidFill>
                  <a:schemeClr val="tx1">
                    <a:lumMod val="95000"/>
                    <a:lumOff val="5000"/>
                  </a:schemeClr>
                </a:solidFill>
              </a:rPr>
              <a:t> </a:t>
            </a:r>
            <a:endParaRPr lang="en-US" sz="3000" cap="all" dirty="0">
              <a:solidFill>
                <a:schemeClr val="tx1">
                  <a:lumMod val="95000"/>
                  <a:lumOff val="5000"/>
                </a:schemeClr>
              </a:solidFill>
            </a:endParaRPr>
          </a:p>
        </p:txBody>
      </p:sp>
      <p:sp>
        <p:nvSpPr>
          <p:cNvPr id="4" name="Slide Number Placeholder 3">
            <a:extLst>
              <a:ext uri="{FF2B5EF4-FFF2-40B4-BE49-F238E27FC236}">
                <a16:creationId xmlns:a16="http://schemas.microsoft.com/office/drawing/2014/main" id="{A52B24DC-685A-4272-9035-EE69F292BEED}"/>
              </a:ext>
            </a:extLst>
          </p:cNvPr>
          <p:cNvSpPr>
            <a:spLocks noGrp="1"/>
          </p:cNvSpPr>
          <p:nvPr>
            <p:ph type="sldNum" sz="quarter" idx="12"/>
          </p:nvPr>
        </p:nvSpPr>
        <p:spPr/>
        <p:txBody>
          <a:bodyPr/>
          <a:lstStyle/>
          <a:p>
            <a:pPr>
              <a:defRPr/>
            </a:pPr>
            <a:fld id="{A9B3BBAE-7D5F-41AB-BD10-EF89A677EBB9}" type="slidenum">
              <a:rPr lang="en-US" smtClean="0"/>
              <a:pPr>
                <a:defRPr/>
              </a:pPr>
              <a:t>15</a:t>
            </a:fld>
            <a:endParaRPr lang="en-US" dirty="0"/>
          </a:p>
        </p:txBody>
      </p:sp>
    </p:spTree>
    <p:extLst>
      <p:ext uri="{BB962C8B-B14F-4D97-AF65-F5344CB8AC3E}">
        <p14:creationId xmlns:p14="http://schemas.microsoft.com/office/powerpoint/2010/main" val="8256642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684833"/>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662642" y="80510"/>
            <a:ext cx="9014791" cy="646331"/>
          </a:xfrm>
          <a:prstGeom prst="rect">
            <a:avLst/>
          </a:prstGeom>
          <a:noFill/>
        </p:spPr>
        <p:txBody>
          <a:bodyPr wrap="square" rtlCol="0">
            <a:spAutoFit/>
          </a:bodyPr>
          <a:lstStyle/>
          <a:p>
            <a:pPr algn="ctr"/>
            <a:r>
              <a:rPr lang="en-US" sz="3600" cap="all" dirty="0">
                <a:solidFill>
                  <a:srgbClr val="002060"/>
                </a:solidFill>
                <a:latin typeface="+mj-lt"/>
                <a:ea typeface="+mj-ea"/>
                <a:cs typeface="+mj-cs"/>
              </a:rPr>
              <a:t>NUMBER OF Pi</a:t>
            </a:r>
            <a:r>
              <a:rPr lang="en-US" sz="3600" dirty="0">
                <a:solidFill>
                  <a:srgbClr val="002060"/>
                </a:solidFill>
                <a:latin typeface="+mj-lt"/>
                <a:ea typeface="+mj-ea"/>
                <a:cs typeface="+mj-cs"/>
              </a:rPr>
              <a:t>s</a:t>
            </a:r>
            <a:r>
              <a:rPr lang="en-US" sz="3600" cap="all" dirty="0">
                <a:solidFill>
                  <a:srgbClr val="002060"/>
                </a:solidFill>
                <a:latin typeface="+mj-lt"/>
                <a:ea typeface="+mj-ea"/>
                <a:cs typeface="+mj-cs"/>
              </a:rPr>
              <a:t> and PROGRAM STRUCTURE</a:t>
            </a: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16</a:t>
            </a:fld>
            <a:endParaRPr lang="en-US" dirty="0"/>
          </a:p>
        </p:txBody>
      </p:sp>
      <p:graphicFrame>
        <p:nvGraphicFramePr>
          <p:cNvPr id="8" name="Table 7">
            <a:extLst>
              <a:ext uri="{FF2B5EF4-FFF2-40B4-BE49-F238E27FC236}">
                <a16:creationId xmlns:a16="http://schemas.microsoft.com/office/drawing/2014/main" id="{AB13AB1A-FA8C-4091-9941-01F4598E5E52}"/>
              </a:ext>
            </a:extLst>
          </p:cNvPr>
          <p:cNvGraphicFramePr>
            <a:graphicFrameLocks noGrp="1"/>
          </p:cNvGraphicFramePr>
          <p:nvPr>
            <p:extLst>
              <p:ext uri="{D42A27DB-BD31-4B8C-83A1-F6EECF244321}">
                <p14:modId xmlns:p14="http://schemas.microsoft.com/office/powerpoint/2010/main" val="289436049"/>
              </p:ext>
            </p:extLst>
          </p:nvPr>
        </p:nvGraphicFramePr>
        <p:xfrm>
          <a:off x="969568" y="641653"/>
          <a:ext cx="8731928" cy="6158791"/>
        </p:xfrm>
        <a:graphic>
          <a:graphicData uri="http://schemas.openxmlformats.org/drawingml/2006/table">
            <a:tbl>
              <a:tblPr/>
              <a:tblGrid>
                <a:gridCol w="1794915">
                  <a:extLst>
                    <a:ext uri="{9D8B030D-6E8A-4147-A177-3AD203B41FA5}">
                      <a16:colId xmlns:a16="http://schemas.microsoft.com/office/drawing/2014/main" val="3239041611"/>
                    </a:ext>
                  </a:extLst>
                </a:gridCol>
                <a:gridCol w="1731317">
                  <a:extLst>
                    <a:ext uri="{9D8B030D-6E8A-4147-A177-3AD203B41FA5}">
                      <a16:colId xmlns:a16="http://schemas.microsoft.com/office/drawing/2014/main" val="2959277111"/>
                    </a:ext>
                  </a:extLst>
                </a:gridCol>
                <a:gridCol w="1519473">
                  <a:extLst>
                    <a:ext uri="{9D8B030D-6E8A-4147-A177-3AD203B41FA5}">
                      <a16:colId xmlns:a16="http://schemas.microsoft.com/office/drawing/2014/main" val="2021554327"/>
                    </a:ext>
                  </a:extLst>
                </a:gridCol>
                <a:gridCol w="1757127">
                  <a:extLst>
                    <a:ext uri="{9D8B030D-6E8A-4147-A177-3AD203B41FA5}">
                      <a16:colId xmlns:a16="http://schemas.microsoft.com/office/drawing/2014/main" val="979990029"/>
                    </a:ext>
                  </a:extLst>
                </a:gridCol>
                <a:gridCol w="1929096">
                  <a:extLst>
                    <a:ext uri="{9D8B030D-6E8A-4147-A177-3AD203B41FA5}">
                      <a16:colId xmlns:a16="http://schemas.microsoft.com/office/drawing/2014/main" val="1616373879"/>
                    </a:ext>
                  </a:extLst>
                </a:gridCol>
              </a:tblGrid>
              <a:tr h="368087">
                <a:tc>
                  <a:txBody>
                    <a:bodyPr/>
                    <a:lstStyle/>
                    <a:p>
                      <a:pPr algn="ctr" rtl="0" fontAlgn="ctr"/>
                      <a:r>
                        <a:rPr lang="en-US" sz="1600" b="0" i="0" u="none" strike="noStrike" dirty="0">
                          <a:solidFill>
                            <a:srgbClr val="000000"/>
                          </a:solidFill>
                          <a:effectLst/>
                          <a:latin typeface="Calibri" panose="020F0502020204030204" pitchFamily="34" charset="0"/>
                        </a:rPr>
                        <a:t> </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2">
                  <a:txBody>
                    <a:bodyPr/>
                    <a:lstStyle/>
                    <a:p>
                      <a:pPr algn="ctr" rtl="0" fontAlgn="b"/>
                      <a:r>
                        <a:rPr lang="en-US" sz="1600" b="1" i="0" u="none" strike="noStrike" dirty="0">
                          <a:solidFill>
                            <a:srgbClr val="000000"/>
                          </a:solidFill>
                          <a:effectLst/>
                          <a:latin typeface="Calibri" panose="020F0502020204030204" pitchFamily="34" charset="0"/>
                        </a:rPr>
                        <a:t>EDUCATION</a:t>
                      </a:r>
                    </a:p>
                  </a:txBody>
                  <a:tcPr marL="9143" marR="9143" marT="9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n-US"/>
                    </a:p>
                  </a:txBody>
                  <a:tcPr/>
                </a:tc>
                <a:tc gridSpan="2">
                  <a:txBody>
                    <a:bodyPr/>
                    <a:lstStyle/>
                    <a:p>
                      <a:pPr algn="ctr" rtl="0" fontAlgn="ctr"/>
                      <a:r>
                        <a:rPr lang="en-US" sz="1600" b="1" i="0" u="none" strike="noStrike">
                          <a:solidFill>
                            <a:srgbClr val="000000"/>
                          </a:solidFill>
                          <a:effectLst/>
                          <a:latin typeface="Calibri" panose="020F0502020204030204" pitchFamily="34" charset="0"/>
                        </a:rPr>
                        <a:t>HEALTH</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784678655"/>
                  </a:ext>
                </a:extLst>
              </a:tr>
              <a:tr h="629378">
                <a:tc>
                  <a:txBody>
                    <a:bodyPr/>
                    <a:lstStyle/>
                    <a:p>
                      <a:pPr algn="ctr" rtl="0" fontAlgn="ctr"/>
                      <a:r>
                        <a:rPr lang="en-US" sz="1600" b="0" i="0" u="none" strike="noStrike">
                          <a:solidFill>
                            <a:srgbClr val="000000"/>
                          </a:solidFill>
                          <a:effectLst/>
                          <a:latin typeface="Calibri" panose="020F0502020204030204" pitchFamily="34" charset="0"/>
                        </a:rPr>
                        <a:t> </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b"/>
                      <a:r>
                        <a:rPr lang="en-US" sz="1600" b="1" i="0" u="none" strike="noStrike" dirty="0">
                          <a:solidFill>
                            <a:srgbClr val="000000"/>
                          </a:solidFill>
                          <a:effectLst/>
                          <a:latin typeface="Calibri" panose="020F0502020204030204" pitchFamily="34" charset="0"/>
                        </a:rPr>
                        <a:t>NUMBER AND STUCTURE OF PROGRAMS</a:t>
                      </a:r>
                    </a:p>
                  </a:txBody>
                  <a:tcPr marL="9143" marR="9143" marT="9143" marB="0" anchor="b">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b"/>
                      <a:r>
                        <a:rPr lang="en-US" sz="1600" b="1" i="0" u="none" strike="noStrike" dirty="0">
                          <a:solidFill>
                            <a:srgbClr val="000000"/>
                          </a:solidFill>
                          <a:effectLst/>
                          <a:latin typeface="Calibri" panose="020F0502020204030204" pitchFamily="34" charset="0"/>
                        </a:rPr>
                        <a:t>NUMBER OF PIs</a:t>
                      </a:r>
                    </a:p>
                  </a:txBody>
                  <a:tcPr marL="9143" marR="9143" marT="9143" marB="0" anchor="b">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b"/>
                      <a:r>
                        <a:rPr lang="en-US" sz="1600" b="1" i="0" u="none" strike="noStrike" dirty="0">
                          <a:solidFill>
                            <a:srgbClr val="000000"/>
                          </a:solidFill>
                          <a:effectLst/>
                          <a:latin typeface="Calibri" panose="020F0502020204030204" pitchFamily="34" charset="0"/>
                        </a:rPr>
                        <a:t>NUMBER AND STUCTURE OF PROGRAMS</a:t>
                      </a:r>
                    </a:p>
                  </a:txBody>
                  <a:tcPr marL="9143" marR="9143" marT="9143" marB="0" anchor="b">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b"/>
                      <a:r>
                        <a:rPr lang="en-US" sz="1600" b="1" i="0" u="none" strike="noStrike" dirty="0">
                          <a:solidFill>
                            <a:srgbClr val="000000"/>
                          </a:solidFill>
                          <a:effectLst/>
                          <a:latin typeface="Calibri" panose="020F0502020204030204" pitchFamily="34" charset="0"/>
                        </a:rPr>
                        <a:t>NUMBER OF PIs</a:t>
                      </a:r>
                    </a:p>
                  </a:txBody>
                  <a:tcPr marL="9143" marR="9143" marT="9143" marB="0" anchor="b">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3835840380"/>
                  </a:ext>
                </a:extLst>
              </a:tr>
              <a:tr h="423331">
                <a:tc>
                  <a:txBody>
                    <a:bodyPr/>
                    <a:lstStyle/>
                    <a:p>
                      <a:pPr algn="ctr" rtl="0" fontAlgn="ctr"/>
                      <a:r>
                        <a:rPr lang="en-US" sz="1600" b="1" i="0" u="none" strike="noStrike">
                          <a:solidFill>
                            <a:srgbClr val="000000"/>
                          </a:solidFill>
                          <a:effectLst/>
                          <a:latin typeface="Calibri" panose="020F0502020204030204" pitchFamily="34" charset="0"/>
                        </a:rPr>
                        <a:t>Russian Federation</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600" b="0" i="0" u="none" strike="noStrike">
                          <a:solidFill>
                            <a:srgbClr val="000000"/>
                          </a:solidFill>
                          <a:effectLst/>
                          <a:latin typeface="Calibri" panose="020F0502020204030204" pitchFamily="34" charset="0"/>
                        </a:rPr>
                        <a:t>1 program with 7 sub-programs</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600" b="0" i="0" u="none" strike="noStrike" dirty="0">
                          <a:solidFill>
                            <a:srgbClr val="000000"/>
                          </a:solidFill>
                          <a:effectLst/>
                          <a:latin typeface="Calibri" panose="020F0502020204030204" pitchFamily="34" charset="0"/>
                        </a:rPr>
                        <a:t>154</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600" b="0" i="0" u="none" strike="noStrike" dirty="0">
                          <a:solidFill>
                            <a:srgbClr val="000000"/>
                          </a:solidFill>
                          <a:effectLst/>
                          <a:latin typeface="Calibri" panose="020F0502020204030204" pitchFamily="34" charset="0"/>
                        </a:rPr>
                        <a:t>1 program with 11 sub-programs</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600" b="0" i="0" u="none" strike="noStrike" dirty="0">
                          <a:solidFill>
                            <a:srgbClr val="000000"/>
                          </a:solidFill>
                          <a:effectLst/>
                          <a:latin typeface="Calibri" panose="020F0502020204030204" pitchFamily="34" charset="0"/>
                        </a:rPr>
                        <a:t>96</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val="674919524"/>
                  </a:ext>
                </a:extLst>
              </a:tr>
              <a:tr h="423331">
                <a:tc>
                  <a:txBody>
                    <a:bodyPr/>
                    <a:lstStyle/>
                    <a:p>
                      <a:pPr algn="ctr" rtl="0" fontAlgn="ctr"/>
                      <a:r>
                        <a:rPr lang="en-US" sz="1600" b="1" i="0" u="none" strike="noStrike">
                          <a:solidFill>
                            <a:srgbClr val="000000"/>
                          </a:solidFill>
                          <a:effectLst/>
                          <a:latin typeface="Calibri" panose="020F0502020204030204" pitchFamily="34" charset="0"/>
                        </a:rPr>
                        <a:t>Serbia</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1600" b="0" i="0" u="none" strike="noStrike" dirty="0">
                          <a:solidFill>
                            <a:srgbClr val="000000"/>
                          </a:solidFill>
                          <a:effectLst/>
                          <a:latin typeface="Calibri" panose="020F0502020204030204" pitchFamily="34" charset="0"/>
                        </a:rPr>
                        <a:t>6 programs with 64 activities</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1600" b="0" i="0" u="none" strike="noStrike">
                          <a:solidFill>
                            <a:srgbClr val="000000"/>
                          </a:solidFill>
                          <a:effectLst/>
                          <a:latin typeface="Calibri" panose="020F0502020204030204" pitchFamily="34" charset="0"/>
                        </a:rPr>
                        <a:t>272</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1600" b="0" i="0" u="none" strike="noStrike" dirty="0">
                          <a:solidFill>
                            <a:srgbClr val="000000"/>
                          </a:solidFill>
                          <a:effectLst/>
                          <a:latin typeface="Calibri" panose="020F0502020204030204" pitchFamily="34" charset="0"/>
                        </a:rPr>
                        <a:t>6 programs with 45 activities</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1600" b="0" i="0" u="none" strike="noStrike" dirty="0">
                          <a:solidFill>
                            <a:srgbClr val="000000"/>
                          </a:solidFill>
                          <a:effectLst/>
                          <a:latin typeface="Calibri" panose="020F0502020204030204" pitchFamily="34" charset="0"/>
                        </a:rPr>
                        <a:t>142</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2544671113"/>
                  </a:ext>
                </a:extLst>
              </a:tr>
              <a:tr h="423331">
                <a:tc>
                  <a:txBody>
                    <a:bodyPr/>
                    <a:lstStyle/>
                    <a:p>
                      <a:pPr algn="ctr" rtl="0" fontAlgn="ctr"/>
                      <a:r>
                        <a:rPr lang="en-US" sz="1600" b="1" i="0" u="none" strike="noStrike" dirty="0">
                          <a:solidFill>
                            <a:srgbClr val="000000"/>
                          </a:solidFill>
                          <a:effectLst/>
                          <a:latin typeface="Calibri" panose="020F0502020204030204" pitchFamily="34" charset="0"/>
                        </a:rPr>
                        <a:t>Croatia</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600" b="0" i="0" u="none" strike="noStrike">
                          <a:solidFill>
                            <a:srgbClr val="000000"/>
                          </a:solidFill>
                          <a:effectLst/>
                          <a:latin typeface="Calibri" panose="020F0502020204030204" pitchFamily="34" charset="0"/>
                        </a:rPr>
                        <a:t>4 programs with 40 activities</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600" b="0" i="0" u="none" strike="noStrike">
                          <a:solidFill>
                            <a:srgbClr val="000000"/>
                          </a:solidFill>
                          <a:effectLst/>
                          <a:latin typeface="Calibri" panose="020F0502020204030204" pitchFamily="34" charset="0"/>
                        </a:rPr>
                        <a:t>113</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600" b="0" i="0" u="none" strike="noStrike" dirty="0">
                          <a:solidFill>
                            <a:srgbClr val="000000"/>
                          </a:solidFill>
                          <a:effectLst/>
                          <a:latin typeface="Calibri" panose="020F0502020204030204" pitchFamily="34" charset="0"/>
                        </a:rPr>
                        <a:t>4 programs with 8 activities</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600" b="0" i="0" u="none" strike="noStrike" dirty="0">
                          <a:solidFill>
                            <a:srgbClr val="000000"/>
                          </a:solidFill>
                          <a:effectLst/>
                          <a:latin typeface="Calibri" panose="020F0502020204030204" pitchFamily="34" charset="0"/>
                        </a:rPr>
                        <a:t>18</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val="819686089"/>
                  </a:ext>
                </a:extLst>
              </a:tr>
              <a:tr h="423331">
                <a:tc>
                  <a:txBody>
                    <a:bodyPr/>
                    <a:lstStyle/>
                    <a:p>
                      <a:pPr algn="ctr" rtl="0" fontAlgn="ctr"/>
                      <a:r>
                        <a:rPr lang="en-US" sz="1600" b="1" i="0" u="none" strike="noStrike">
                          <a:solidFill>
                            <a:srgbClr val="000000"/>
                          </a:solidFill>
                          <a:effectLst/>
                          <a:latin typeface="Calibri" panose="020F0502020204030204" pitchFamily="34" charset="0"/>
                        </a:rPr>
                        <a:t>Kyrgyz Republic</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1600" b="0" i="0" u="none" strike="noStrike">
                          <a:solidFill>
                            <a:srgbClr val="000000"/>
                          </a:solidFill>
                          <a:effectLst/>
                          <a:latin typeface="Calibri" panose="020F0502020204030204" pitchFamily="34" charset="0"/>
                        </a:rPr>
                        <a:t>6 programs with 27 activities</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1600" b="0" i="0" u="none" strike="noStrike" dirty="0">
                          <a:solidFill>
                            <a:srgbClr val="000000"/>
                          </a:solidFill>
                          <a:effectLst/>
                          <a:latin typeface="Calibri" panose="020F0502020204030204" pitchFamily="34" charset="0"/>
                        </a:rPr>
                        <a:t>73</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1600" b="0" i="0" u="none" strike="noStrike" dirty="0">
                          <a:solidFill>
                            <a:srgbClr val="000000"/>
                          </a:solidFill>
                          <a:effectLst/>
                          <a:latin typeface="Calibri" panose="020F0502020204030204" pitchFamily="34" charset="0"/>
                        </a:rPr>
                        <a:t>5 programs with 40 activities</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1600" b="0" i="0" u="none" strike="noStrike" dirty="0">
                          <a:solidFill>
                            <a:srgbClr val="000000"/>
                          </a:solidFill>
                          <a:effectLst/>
                          <a:latin typeface="Calibri" panose="020F0502020204030204" pitchFamily="34" charset="0"/>
                        </a:rPr>
                        <a:t>68</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4257665253"/>
                  </a:ext>
                </a:extLst>
              </a:tr>
              <a:tr h="254748">
                <a:tc>
                  <a:txBody>
                    <a:bodyPr/>
                    <a:lstStyle/>
                    <a:p>
                      <a:pPr algn="ctr" rtl="0" fontAlgn="ctr"/>
                      <a:r>
                        <a:rPr lang="en-US" sz="1600" b="1" i="0" u="none" strike="noStrike">
                          <a:solidFill>
                            <a:srgbClr val="000000"/>
                          </a:solidFill>
                          <a:effectLst/>
                          <a:latin typeface="Calibri" panose="020F0502020204030204" pitchFamily="34" charset="0"/>
                        </a:rPr>
                        <a:t>Bulgaria</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600" b="0" i="0" u="none" strike="noStrike">
                          <a:solidFill>
                            <a:srgbClr val="000000"/>
                          </a:solidFill>
                          <a:effectLst/>
                          <a:latin typeface="Calibri" panose="020F0502020204030204" pitchFamily="34" charset="0"/>
                        </a:rPr>
                        <a:t>9 programs</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600" b="0" i="0" u="none" strike="noStrike">
                          <a:solidFill>
                            <a:srgbClr val="000000"/>
                          </a:solidFill>
                          <a:effectLst/>
                          <a:latin typeface="Calibri" panose="020F0502020204030204" pitchFamily="34" charset="0"/>
                        </a:rPr>
                        <a:t>123</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600" b="0" i="0" u="none" strike="noStrike">
                          <a:solidFill>
                            <a:srgbClr val="000000"/>
                          </a:solidFill>
                          <a:effectLst/>
                          <a:latin typeface="Calibri" panose="020F0502020204030204" pitchFamily="34" charset="0"/>
                        </a:rPr>
                        <a:t>2 programs</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600" b="0" i="0" u="none" strike="noStrike" dirty="0">
                          <a:solidFill>
                            <a:srgbClr val="000000"/>
                          </a:solidFill>
                          <a:effectLst/>
                          <a:latin typeface="Calibri" panose="020F0502020204030204" pitchFamily="34" charset="0"/>
                        </a:rPr>
                        <a:t>16</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val="348474569"/>
                  </a:ext>
                </a:extLst>
              </a:tr>
              <a:tr h="423331">
                <a:tc>
                  <a:txBody>
                    <a:bodyPr/>
                    <a:lstStyle/>
                    <a:p>
                      <a:pPr algn="ctr" rtl="0" fontAlgn="ctr"/>
                      <a:r>
                        <a:rPr lang="en-US" sz="1600" b="1" i="0" u="none" strike="noStrike" dirty="0">
                          <a:solidFill>
                            <a:srgbClr val="000000"/>
                          </a:solidFill>
                          <a:effectLst/>
                          <a:latin typeface="Calibri" panose="020F0502020204030204" pitchFamily="34" charset="0"/>
                        </a:rPr>
                        <a:t>Belarus</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1600" b="0" i="0" u="none" strike="noStrike" dirty="0">
                          <a:solidFill>
                            <a:srgbClr val="000000"/>
                          </a:solidFill>
                          <a:effectLst/>
                          <a:latin typeface="Calibri" panose="020F0502020204030204" pitchFamily="34" charset="0"/>
                        </a:rPr>
                        <a:t>1 program with 11 sub-programs</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1600" b="0" i="0" u="none" strike="noStrike" dirty="0">
                          <a:solidFill>
                            <a:srgbClr val="000000"/>
                          </a:solidFill>
                          <a:effectLst/>
                          <a:latin typeface="Calibri" panose="020F0502020204030204" pitchFamily="34" charset="0"/>
                        </a:rPr>
                        <a:t>31</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1600" b="0" i="0" u="none" strike="noStrike" dirty="0">
                          <a:solidFill>
                            <a:srgbClr val="000000"/>
                          </a:solidFill>
                          <a:effectLst/>
                          <a:latin typeface="Calibri" panose="020F0502020204030204" pitchFamily="34" charset="0"/>
                        </a:rPr>
                        <a:t>1 program with 7 sub-programs</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en-US" sz="1600" b="0" i="0" u="none" strike="noStrike" dirty="0">
                          <a:solidFill>
                            <a:srgbClr val="000000"/>
                          </a:solidFill>
                          <a:effectLst/>
                          <a:latin typeface="Calibri" panose="020F0502020204030204" pitchFamily="34" charset="0"/>
                        </a:rPr>
                        <a:t>23</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2363247166"/>
                  </a:ext>
                </a:extLst>
              </a:tr>
              <a:tr h="254748">
                <a:tc>
                  <a:txBody>
                    <a:bodyPr/>
                    <a:lstStyle/>
                    <a:p>
                      <a:pPr algn="ctr" rtl="0" fontAlgn="ctr"/>
                      <a:r>
                        <a:rPr lang="en-US" sz="1600" b="1" i="0" u="none" strike="noStrike">
                          <a:solidFill>
                            <a:srgbClr val="000000"/>
                          </a:solidFill>
                          <a:effectLst/>
                          <a:latin typeface="Calibri" panose="020F0502020204030204" pitchFamily="34" charset="0"/>
                        </a:rPr>
                        <a:t>Moldova</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600" b="0" i="0" u="none" strike="noStrike">
                          <a:solidFill>
                            <a:srgbClr val="000000"/>
                          </a:solidFill>
                          <a:effectLst/>
                          <a:latin typeface="Calibri" panose="020F0502020204030204" pitchFamily="34" charset="0"/>
                        </a:rPr>
                        <a:t> </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600" b="0" i="0" u="none" strike="noStrike">
                          <a:solidFill>
                            <a:srgbClr val="000000"/>
                          </a:solidFill>
                          <a:effectLst/>
                          <a:latin typeface="Calibri" panose="020F0502020204030204" pitchFamily="34" charset="0"/>
                        </a:rPr>
                        <a:t> </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600" b="0" i="0" u="none" strike="noStrike">
                          <a:solidFill>
                            <a:srgbClr val="000000"/>
                          </a:solidFill>
                          <a:effectLst/>
                          <a:latin typeface="Calibri" panose="020F0502020204030204" pitchFamily="34" charset="0"/>
                        </a:rPr>
                        <a:t>12 programs</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600" b="0" i="0" u="none" strike="noStrike" dirty="0">
                          <a:solidFill>
                            <a:srgbClr val="000000"/>
                          </a:solidFill>
                          <a:effectLst/>
                          <a:latin typeface="Calibri" panose="020F0502020204030204" pitchFamily="34" charset="0"/>
                        </a:rPr>
                        <a:t>95</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val="3713955303"/>
                  </a:ext>
                </a:extLst>
              </a:tr>
              <a:tr h="423331">
                <a:tc>
                  <a:txBody>
                    <a:bodyPr/>
                    <a:lstStyle/>
                    <a:p>
                      <a:pPr marL="0" algn="ctr" defTabSz="914400" rtl="0" eaLnBrk="1" fontAlgn="ctr" latinLnBrk="0" hangingPunct="1"/>
                      <a:r>
                        <a:rPr lang="en-US" sz="1600" b="1" i="0" u="none" strike="noStrike" kern="1200" dirty="0">
                          <a:solidFill>
                            <a:srgbClr val="000000"/>
                          </a:solidFill>
                          <a:effectLst/>
                          <a:latin typeface="Calibri" panose="020F0502020204030204" pitchFamily="34" charset="0"/>
                          <a:ea typeface="+mn-ea"/>
                          <a:cs typeface="+mn-cs"/>
                        </a:rPr>
                        <a:t>Armenia</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noFill/>
                  </a:tcPr>
                </a:tc>
                <a:tc>
                  <a:txBody>
                    <a:bodyPr/>
                    <a:lstStyle/>
                    <a:p>
                      <a:pPr marL="0" algn="ctr" defTabSz="914400" rtl="0" eaLnBrk="1" fontAlgn="ctr" latinLnBrk="0" hangingPunct="1"/>
                      <a:r>
                        <a:rPr lang="en-US" sz="1600" b="0" i="0" u="none" strike="noStrike" kern="1200" dirty="0">
                          <a:solidFill>
                            <a:srgbClr val="000000"/>
                          </a:solidFill>
                          <a:effectLst/>
                          <a:latin typeface="Calibri" panose="020F0502020204030204" pitchFamily="34" charset="0"/>
                          <a:ea typeface="+mn-ea"/>
                          <a:cs typeface="+mn-cs"/>
                        </a:rPr>
                        <a:t>9 programs with 69 sub-programs</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noFill/>
                  </a:tcPr>
                </a:tc>
                <a:tc>
                  <a:txBody>
                    <a:bodyPr/>
                    <a:lstStyle/>
                    <a:p>
                      <a:pPr marL="0" algn="ctr" defTabSz="914400" rtl="0" eaLnBrk="1" fontAlgn="ctr" latinLnBrk="0" hangingPunct="1"/>
                      <a:r>
                        <a:rPr lang="en-US" sz="1600" b="0" i="0" u="none" strike="noStrike" kern="1200" dirty="0">
                          <a:solidFill>
                            <a:srgbClr val="000000"/>
                          </a:solidFill>
                          <a:effectLst/>
                          <a:latin typeface="Calibri" panose="020F0502020204030204" pitchFamily="34" charset="0"/>
                          <a:ea typeface="+mn-ea"/>
                          <a:cs typeface="+mn-cs"/>
                        </a:rPr>
                        <a:t>153</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b="0" i="0" u="none" strike="noStrike" kern="1200" dirty="0">
                          <a:solidFill>
                            <a:srgbClr val="000000"/>
                          </a:solidFill>
                          <a:effectLst/>
                          <a:latin typeface="Calibri" panose="020F0502020204030204" pitchFamily="34" charset="0"/>
                          <a:ea typeface="+mn-ea"/>
                          <a:cs typeface="+mn-cs"/>
                        </a:rPr>
                        <a:t>9 programs with 56 sub-program</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noFill/>
                  </a:tcPr>
                </a:tc>
                <a:tc>
                  <a:txBody>
                    <a:bodyPr/>
                    <a:lstStyle/>
                    <a:p>
                      <a:pPr marL="0" algn="ctr" defTabSz="914400" rtl="0" eaLnBrk="1" fontAlgn="ctr" latinLnBrk="0" hangingPunct="1"/>
                      <a:r>
                        <a:rPr lang="en-US" sz="1600" b="0" i="0" u="none" strike="noStrike" kern="1200" dirty="0">
                          <a:solidFill>
                            <a:srgbClr val="000000"/>
                          </a:solidFill>
                          <a:effectLst/>
                          <a:latin typeface="Calibri" panose="020F0502020204030204" pitchFamily="34" charset="0"/>
                          <a:ea typeface="+mn-ea"/>
                          <a:cs typeface="+mn-cs"/>
                        </a:rPr>
                        <a:t>165</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noFill/>
                  </a:tcPr>
                </a:tc>
                <a:extLst>
                  <a:ext uri="{0D108BD9-81ED-4DB2-BD59-A6C34878D82A}">
                    <a16:rowId xmlns:a16="http://schemas.microsoft.com/office/drawing/2014/main" val="2046485918"/>
                  </a:ext>
                </a:extLst>
              </a:tr>
              <a:tr h="254748">
                <a:tc>
                  <a:txBody>
                    <a:bodyPr/>
                    <a:lstStyle/>
                    <a:p>
                      <a:pPr algn="ctr" rtl="0" fontAlgn="ctr"/>
                      <a:r>
                        <a:rPr lang="en-US" sz="1600" b="1" i="0" u="none" strike="noStrike" dirty="0">
                          <a:solidFill>
                            <a:srgbClr val="000000"/>
                          </a:solidFill>
                          <a:effectLst/>
                          <a:latin typeface="Calibri" panose="020F0502020204030204" pitchFamily="34" charset="0"/>
                        </a:rPr>
                        <a:t>Turkey</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marL="0" algn="ctr" defTabSz="914400" rtl="0" eaLnBrk="1" fontAlgn="ctr" latinLnBrk="0" hangingPunct="1"/>
                      <a:r>
                        <a:rPr lang="en-US" sz="1600" b="0" i="0" u="none" strike="noStrike" kern="1200" dirty="0">
                          <a:solidFill>
                            <a:schemeClr val="tx1"/>
                          </a:solidFill>
                          <a:effectLst/>
                          <a:latin typeface="Calibri" panose="020F0502020204030204" pitchFamily="34" charset="0"/>
                          <a:ea typeface="+mn-ea"/>
                          <a:cs typeface="+mn-cs"/>
                        </a:rPr>
                        <a:t>7 strategic objectives and 42 performance objectives </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en-US" sz="1600" b="0" i="0" u="none" strike="noStrike" dirty="0">
                          <a:solidFill>
                            <a:srgbClr val="000000"/>
                          </a:solidFill>
                          <a:effectLst/>
                          <a:latin typeface="Calibri" panose="020F0502020204030204" pitchFamily="34" charset="0"/>
                        </a:rPr>
                        <a:t>175</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endParaRPr lang="en-US" sz="1600" b="0" i="0" u="none" strike="noStrike" dirty="0">
                        <a:solidFill>
                          <a:srgbClr val="000000"/>
                        </a:solidFill>
                        <a:effectLst/>
                        <a:latin typeface="Calibri" panose="020F0502020204030204" pitchFamily="34" charset="0"/>
                      </a:endParaRP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endParaRPr lang="en-US" sz="1600" b="0" i="0" u="none" strike="noStrike" dirty="0">
                        <a:solidFill>
                          <a:srgbClr val="000000"/>
                        </a:solidFill>
                        <a:effectLst/>
                        <a:latin typeface="Calibri" panose="020F0502020204030204" pitchFamily="34" charset="0"/>
                      </a:endParaRP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val="1086328800"/>
                  </a:ext>
                </a:extLst>
              </a:tr>
              <a:tr h="575104">
                <a:tc>
                  <a:txBody>
                    <a:bodyPr/>
                    <a:lstStyle/>
                    <a:p>
                      <a:pPr algn="ctr" rtl="0" fontAlgn="ctr"/>
                      <a:r>
                        <a:rPr lang="en-US" sz="1600" b="1" i="1" u="none" strike="noStrike">
                          <a:solidFill>
                            <a:srgbClr val="000000"/>
                          </a:solidFill>
                          <a:effectLst/>
                          <a:latin typeface="Calibri" panose="020F0502020204030204" pitchFamily="34" charset="0"/>
                        </a:rPr>
                        <a:t>AVERAGE</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en-US" sz="1600" b="1" i="1" u="none" strike="noStrike" dirty="0">
                        <a:solidFill>
                          <a:srgbClr val="000000"/>
                        </a:solidFill>
                        <a:effectLst/>
                        <a:latin typeface="Calibri" panose="020F0502020204030204" pitchFamily="34" charset="0"/>
                      </a:endParaRP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1" i="1" u="none" strike="noStrike" dirty="0">
                          <a:solidFill>
                            <a:srgbClr val="000000"/>
                          </a:solidFill>
                          <a:effectLst/>
                          <a:latin typeface="Calibri" panose="020F0502020204030204" pitchFamily="34" charset="0"/>
                        </a:rPr>
                        <a:t>137</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en-US" sz="1600" b="1" i="1" u="none" strike="noStrike" dirty="0">
                        <a:solidFill>
                          <a:srgbClr val="000000"/>
                        </a:solidFill>
                        <a:effectLst/>
                        <a:latin typeface="Calibri" panose="020F0502020204030204" pitchFamily="34" charset="0"/>
                      </a:endParaRP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1" i="1" u="none" strike="noStrike" dirty="0">
                          <a:solidFill>
                            <a:srgbClr val="000000"/>
                          </a:solidFill>
                          <a:effectLst/>
                          <a:latin typeface="Calibri" panose="020F0502020204030204" pitchFamily="34" charset="0"/>
                        </a:rPr>
                        <a:t>78</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8478849"/>
                  </a:ext>
                </a:extLst>
              </a:tr>
            </a:tbl>
          </a:graphicData>
        </a:graphic>
      </p:graphicFrame>
    </p:spTree>
    <p:extLst>
      <p:ext uri="{BB962C8B-B14F-4D97-AF65-F5344CB8AC3E}">
        <p14:creationId xmlns:p14="http://schemas.microsoft.com/office/powerpoint/2010/main" val="36281783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662609" y="152400"/>
            <a:ext cx="9014791" cy="1754326"/>
          </a:xfrm>
          <a:prstGeom prst="rect">
            <a:avLst/>
          </a:prstGeom>
          <a:noFill/>
        </p:spPr>
        <p:txBody>
          <a:bodyPr wrap="square" rtlCol="0">
            <a:spAutoFit/>
          </a:bodyPr>
          <a:lstStyle/>
          <a:p>
            <a:pPr algn="ctr"/>
            <a:r>
              <a:rPr lang="en-US" sz="3600" cap="all" dirty="0">
                <a:solidFill>
                  <a:srgbClr val="002060"/>
                </a:solidFill>
                <a:latin typeface="+mj-lt"/>
                <a:ea typeface="+mj-ea"/>
                <a:cs typeface="+mj-cs"/>
              </a:rPr>
              <a:t>Findings from REVIEW</a:t>
            </a:r>
            <a:r>
              <a:rPr lang="bs-Latn-BA" sz="3600" cap="all" dirty="0">
                <a:solidFill>
                  <a:srgbClr val="002060"/>
                </a:solidFill>
                <a:latin typeface="+mj-lt"/>
                <a:ea typeface="+mj-ea"/>
                <a:cs typeface="+mj-cs"/>
              </a:rPr>
              <a:t> oF HEALTH AND EDUCATION </a:t>
            </a:r>
            <a:r>
              <a:rPr lang="en-US" sz="3600" cap="all" dirty="0">
                <a:solidFill>
                  <a:srgbClr val="002060"/>
                </a:solidFill>
                <a:latin typeface="+mj-lt"/>
                <a:ea typeface="+mj-ea"/>
                <a:cs typeface="+mj-cs"/>
              </a:rPr>
              <a:t>PI</a:t>
            </a:r>
            <a:r>
              <a:rPr lang="en-US" sz="3600" dirty="0">
                <a:solidFill>
                  <a:srgbClr val="002060"/>
                </a:solidFill>
                <a:latin typeface="+mj-lt"/>
                <a:ea typeface="+mj-ea"/>
                <a:cs typeface="+mj-cs"/>
              </a:rPr>
              <a:t>s</a:t>
            </a:r>
            <a:r>
              <a:rPr lang="en-US" sz="3600" cap="all" dirty="0">
                <a:solidFill>
                  <a:srgbClr val="002060"/>
                </a:solidFill>
                <a:latin typeface="+mj-lt"/>
                <a:ea typeface="+mj-ea"/>
                <a:cs typeface="+mj-cs"/>
              </a:rPr>
              <a:t>: GENERAL CHARACTERISTICS</a:t>
            </a:r>
          </a:p>
          <a:p>
            <a:pPr algn="ctr"/>
            <a:endParaRPr lang="en-US" sz="3600" cap="all" dirty="0">
              <a:solidFill>
                <a:srgbClr val="002060"/>
              </a:solidFill>
              <a:latin typeface="+mj-lt"/>
              <a:ea typeface="+mj-ea"/>
              <a:cs typeface="+mj-cs"/>
            </a:endParaRP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17</a:t>
            </a:fld>
            <a:endParaRPr lang="en-US" dirty="0"/>
          </a:p>
        </p:txBody>
      </p:sp>
      <p:sp>
        <p:nvSpPr>
          <p:cNvPr id="6" name="Содержимое 2">
            <a:extLst>
              <a:ext uri="{FF2B5EF4-FFF2-40B4-BE49-F238E27FC236}">
                <a16:creationId xmlns:a16="http://schemas.microsoft.com/office/drawing/2014/main" id="{4C7D06AA-9D57-4DA9-B37E-209995E0C1B0}"/>
              </a:ext>
            </a:extLst>
          </p:cNvPr>
          <p:cNvSpPr txBox="1">
            <a:spLocks/>
          </p:cNvSpPr>
          <p:nvPr/>
        </p:nvSpPr>
        <p:spPr bwMode="auto">
          <a:xfrm>
            <a:off x="749673" y="1029563"/>
            <a:ext cx="8764588" cy="335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bs-Latn-BA" sz="1900" dirty="0">
              <a:solidFill>
                <a:schemeClr val="tx1"/>
              </a:solidFill>
            </a:endParaRPr>
          </a:p>
          <a:p>
            <a:pPr marL="342900" indent="-342900" algn="just">
              <a:buFont typeface="Arial" panose="020B0604020202020204" pitchFamily="34" charset="0"/>
              <a:buChar char="•"/>
            </a:pPr>
            <a:r>
              <a:rPr lang="bs-Latn-BA" sz="2000" dirty="0">
                <a:solidFill>
                  <a:schemeClr val="tx1"/>
                </a:solidFill>
              </a:rPr>
              <a:t>However, comparison is not entirely applicable, as </a:t>
            </a:r>
            <a:r>
              <a:rPr lang="bs-Latn-BA" sz="2000" u="sng" dirty="0">
                <a:solidFill>
                  <a:schemeClr val="tx1"/>
                </a:solidFill>
              </a:rPr>
              <a:t>scope of a program varies among countries, from whole sectors (e.g. in Russia) to much smaller scope at a level of one department in one agency/Ministry (e.g. Serbia).</a:t>
            </a:r>
          </a:p>
          <a:p>
            <a:pPr marL="342900" indent="-342900" algn="just">
              <a:buFont typeface="Arial" panose="020B0604020202020204" pitchFamily="34" charset="0"/>
              <a:buChar char="•"/>
            </a:pPr>
            <a:r>
              <a:rPr lang="bs-Latn-BA" sz="2000" dirty="0">
                <a:solidFill>
                  <a:schemeClr val="tx1"/>
                </a:solidFill>
              </a:rPr>
              <a:t>In majority of cases PIs are properly defined -  it is clear what they measure, what the unit of measure is and they are neutral in their name. However, this is not always the case.</a:t>
            </a:r>
          </a:p>
          <a:p>
            <a:pPr marL="342900" indent="-342900" algn="just">
              <a:buFont typeface="Arial" panose="020B0604020202020204" pitchFamily="34" charset="0"/>
              <a:buChar char="•"/>
            </a:pPr>
            <a:r>
              <a:rPr lang="bs-Latn-BA" sz="2000" dirty="0">
                <a:solidFill>
                  <a:schemeClr val="tx1"/>
                </a:solidFill>
              </a:rPr>
              <a:t>In most cases, PIs are in large part outputs, however, outcome-level indicators are also given.</a:t>
            </a:r>
          </a:p>
          <a:p>
            <a:pPr marL="342900" indent="-342900" algn="just">
              <a:buFont typeface="Arial" panose="020B0604020202020204" pitchFamily="34" charset="0"/>
              <a:buChar char="•"/>
            </a:pPr>
            <a:r>
              <a:rPr lang="bs-Latn-BA" sz="2000" dirty="0">
                <a:solidFill>
                  <a:schemeClr val="tx1"/>
                </a:solidFill>
              </a:rPr>
              <a:t>In most cases, low output level PIs are also given (e.g. Number of meetings or Yes/No indicators related to legislation/regulation being developed).</a:t>
            </a:r>
          </a:p>
          <a:p>
            <a:pPr marL="342900" indent="-342900" algn="just">
              <a:buFont typeface="Arial" panose="020B0604020202020204" pitchFamily="34" charset="0"/>
              <a:buChar char="•"/>
            </a:pPr>
            <a:r>
              <a:rPr lang="bs-Latn-BA" sz="2000" dirty="0">
                <a:solidFill>
                  <a:schemeClr val="tx1"/>
                </a:solidFill>
              </a:rPr>
              <a:t>In most cases, highest-level long-term indicators (usually based in internationally comparable measurements) are included – e.g. student PISA scores, population covered by education levels, investment in R&amp;D, life expextancy, mortality related to different disease types, vaccination coverage.  </a:t>
            </a:r>
          </a:p>
          <a:p>
            <a:pPr marL="342900" indent="-342900" algn="just">
              <a:buFont typeface="Arial" panose="020B0604020202020204" pitchFamily="34" charset="0"/>
              <a:buChar char="•"/>
            </a:pPr>
            <a:endParaRPr lang="en-US" sz="2000" dirty="0">
              <a:solidFill>
                <a:schemeClr val="tx1">
                  <a:lumMod val="95000"/>
                  <a:lumOff val="5000"/>
                </a:schemeClr>
              </a:solidFill>
            </a:endParaRPr>
          </a:p>
          <a:p>
            <a:pPr algn="just">
              <a:spcBef>
                <a:spcPts val="800"/>
              </a:spcBef>
            </a:pPr>
            <a:endParaRPr lang="ru-RU" sz="1300" dirty="0">
              <a:solidFill>
                <a:schemeClr val="tx1"/>
              </a:solidFill>
              <a:latin typeface="Lucida Grande CY"/>
              <a:cs typeface="Lucida Grande CY"/>
            </a:endParaRPr>
          </a:p>
        </p:txBody>
      </p:sp>
    </p:spTree>
    <p:extLst>
      <p:ext uri="{BB962C8B-B14F-4D97-AF65-F5344CB8AC3E}">
        <p14:creationId xmlns:p14="http://schemas.microsoft.com/office/powerpoint/2010/main" val="35396725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18</a:t>
            </a:fld>
            <a:endParaRPr lang="en-US" dirty="0"/>
          </a:p>
        </p:txBody>
      </p:sp>
      <p:sp>
        <p:nvSpPr>
          <p:cNvPr id="6" name="Содержимое 2">
            <a:extLst>
              <a:ext uri="{FF2B5EF4-FFF2-40B4-BE49-F238E27FC236}">
                <a16:creationId xmlns:a16="http://schemas.microsoft.com/office/drawing/2014/main" id="{4C7D06AA-9D57-4DA9-B37E-209995E0C1B0}"/>
              </a:ext>
            </a:extLst>
          </p:cNvPr>
          <p:cNvSpPr txBox="1">
            <a:spLocks/>
          </p:cNvSpPr>
          <p:nvPr/>
        </p:nvSpPr>
        <p:spPr bwMode="auto">
          <a:xfrm>
            <a:off x="763588" y="1098552"/>
            <a:ext cx="8764588" cy="335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bs-Latn-BA" sz="1900" dirty="0">
              <a:solidFill>
                <a:schemeClr val="tx1"/>
              </a:solidFill>
            </a:endParaRPr>
          </a:p>
          <a:p>
            <a:pPr algn="just"/>
            <a:endParaRPr lang="en-US" sz="2000" dirty="0">
              <a:solidFill>
                <a:schemeClr val="tx1">
                  <a:lumMod val="95000"/>
                  <a:lumOff val="5000"/>
                </a:schemeClr>
              </a:solidFill>
            </a:endParaRPr>
          </a:p>
          <a:p>
            <a:pPr algn="just">
              <a:spcBef>
                <a:spcPts val="800"/>
              </a:spcBef>
            </a:pPr>
            <a:endParaRPr lang="ru-RU" sz="1300" dirty="0">
              <a:solidFill>
                <a:schemeClr val="tx1"/>
              </a:solidFill>
              <a:latin typeface="Lucida Grande CY"/>
              <a:cs typeface="Lucida Grande CY"/>
            </a:endParaRPr>
          </a:p>
        </p:txBody>
      </p:sp>
      <p:sp>
        <p:nvSpPr>
          <p:cNvPr id="7" name="Содержимое 2">
            <a:extLst>
              <a:ext uri="{FF2B5EF4-FFF2-40B4-BE49-F238E27FC236}">
                <a16:creationId xmlns:a16="http://schemas.microsoft.com/office/drawing/2014/main" id="{CF211009-5C39-4A03-B820-A6DBFEFCCC14}"/>
              </a:ext>
            </a:extLst>
          </p:cNvPr>
          <p:cNvSpPr txBox="1">
            <a:spLocks/>
          </p:cNvSpPr>
          <p:nvPr/>
        </p:nvSpPr>
        <p:spPr bwMode="auto">
          <a:xfrm>
            <a:off x="895184" y="1029563"/>
            <a:ext cx="8764588" cy="335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bs-Latn-BA" sz="1900" dirty="0">
              <a:solidFill>
                <a:schemeClr val="tx1"/>
              </a:solidFill>
            </a:endParaRPr>
          </a:p>
          <a:p>
            <a:pPr algn="just"/>
            <a:r>
              <a:rPr lang="en-US" sz="2000" dirty="0">
                <a:solidFill>
                  <a:schemeClr val="tx1"/>
                </a:solidFill>
              </a:rPr>
              <a:t>In education, PIs can generally be grouped as related to:</a:t>
            </a:r>
          </a:p>
          <a:p>
            <a:pPr marL="914400" lvl="1" indent="-457200" algn="just">
              <a:buFont typeface="+mj-lt"/>
              <a:buAutoNum type="arabicPeriod"/>
            </a:pPr>
            <a:r>
              <a:rPr lang="en-US" sz="2000" b="1" dirty="0">
                <a:solidFill>
                  <a:schemeClr val="tx1"/>
                </a:solidFill>
              </a:rPr>
              <a:t>Access to education </a:t>
            </a:r>
            <a:r>
              <a:rPr lang="en-US" sz="2000" dirty="0">
                <a:solidFill>
                  <a:schemeClr val="tx1"/>
                </a:solidFill>
              </a:rPr>
              <a:t>(e.g. Share of population covered by education at different levels)</a:t>
            </a:r>
          </a:p>
          <a:p>
            <a:pPr marL="914400" lvl="1" indent="-457200" algn="just">
              <a:buFont typeface="+mj-lt"/>
              <a:buAutoNum type="arabicPeriod"/>
            </a:pPr>
            <a:r>
              <a:rPr lang="en-US" sz="2000" b="1" dirty="0">
                <a:solidFill>
                  <a:schemeClr val="tx1"/>
                </a:solidFill>
              </a:rPr>
              <a:t>Quality of education </a:t>
            </a:r>
            <a:r>
              <a:rPr lang="en-US" sz="2000" dirty="0">
                <a:solidFill>
                  <a:schemeClr val="tx1"/>
                </a:solidFill>
              </a:rPr>
              <a:t>(</a:t>
            </a:r>
            <a:r>
              <a:rPr lang="en-US" sz="2000" dirty="0" err="1">
                <a:solidFill>
                  <a:schemeClr val="tx1"/>
                </a:solidFill>
              </a:rPr>
              <a:t>e.g</a:t>
            </a:r>
            <a:r>
              <a:rPr lang="en-US" sz="2000" dirty="0">
                <a:solidFill>
                  <a:schemeClr val="tx1"/>
                </a:solidFill>
              </a:rPr>
              <a:t> Average scores on state exams, Average scores on PISA, Share of university graduates who are employed)</a:t>
            </a:r>
          </a:p>
          <a:p>
            <a:pPr marL="914400" lvl="1" indent="-457200" algn="just">
              <a:buFont typeface="+mj-lt"/>
              <a:buAutoNum type="arabicPeriod"/>
            </a:pPr>
            <a:r>
              <a:rPr lang="en-US" sz="2000" b="1" dirty="0">
                <a:solidFill>
                  <a:schemeClr val="tx1"/>
                </a:solidFill>
              </a:rPr>
              <a:t>Number of service beneficiaries </a:t>
            </a:r>
            <a:r>
              <a:rPr lang="en-US" sz="2000" dirty="0">
                <a:solidFill>
                  <a:schemeClr val="tx1"/>
                </a:solidFill>
              </a:rPr>
              <a:t>(students) </a:t>
            </a:r>
            <a:r>
              <a:rPr lang="en-US" sz="2000" b="1" dirty="0">
                <a:solidFill>
                  <a:schemeClr val="tx1"/>
                </a:solidFill>
              </a:rPr>
              <a:t>and number of service providers</a:t>
            </a:r>
            <a:r>
              <a:rPr lang="en-US" sz="2000" dirty="0">
                <a:solidFill>
                  <a:schemeClr val="tx1"/>
                </a:solidFill>
              </a:rPr>
              <a:t> (teachers) </a:t>
            </a:r>
            <a:r>
              <a:rPr lang="en-US" sz="2000" b="1" dirty="0">
                <a:solidFill>
                  <a:schemeClr val="tx1"/>
                </a:solidFill>
              </a:rPr>
              <a:t>and their ratio per different education levels</a:t>
            </a:r>
          </a:p>
          <a:p>
            <a:pPr marL="914400" lvl="1" indent="-457200" algn="just">
              <a:buFont typeface="+mj-lt"/>
              <a:buAutoNum type="arabicPeriod"/>
            </a:pPr>
            <a:r>
              <a:rPr lang="en-US" sz="2000" b="1" dirty="0">
                <a:solidFill>
                  <a:schemeClr val="tx1"/>
                </a:solidFill>
              </a:rPr>
              <a:t>Investment in fixed assets and IT </a:t>
            </a:r>
            <a:r>
              <a:rPr lang="en-US" sz="2000" dirty="0">
                <a:solidFill>
                  <a:schemeClr val="tx1"/>
                </a:solidFill>
              </a:rPr>
              <a:t>(Share of schools with modern internet and IT services, Share of schools with safety standards, Number of modernized objects that are realized using the IT system, Share of schools with the access to computers for educational purposes)</a:t>
            </a:r>
          </a:p>
          <a:p>
            <a:pPr marL="914400" lvl="1" indent="-457200" algn="just">
              <a:buFont typeface="+mj-lt"/>
              <a:buAutoNum type="arabicPeriod"/>
            </a:pPr>
            <a:r>
              <a:rPr lang="en-US" sz="2000" b="1" dirty="0">
                <a:solidFill>
                  <a:schemeClr val="tx1"/>
                </a:solidFill>
              </a:rPr>
              <a:t>Gifted students </a:t>
            </a:r>
            <a:r>
              <a:rPr lang="en-US" sz="2000" dirty="0">
                <a:solidFill>
                  <a:schemeClr val="tx1"/>
                </a:solidFill>
              </a:rPr>
              <a:t>(e.g. Number of awards, Ratio of the number of pupils using student scholarships, Number of secondary school students in international competitions, </a:t>
            </a:r>
            <a:r>
              <a:rPr lang="en-GB" sz="2000" dirty="0">
                <a:solidFill>
                  <a:schemeClr val="tx1"/>
                </a:solidFill>
              </a:rPr>
              <a:t>Number of gifted children and students who were given additional specific forms of support according to their needs, preferences and skills</a:t>
            </a:r>
            <a:r>
              <a:rPr lang="en-US" sz="2000" dirty="0">
                <a:solidFill>
                  <a:schemeClr val="tx1"/>
                </a:solidFill>
              </a:rPr>
              <a:t>)</a:t>
            </a:r>
          </a:p>
          <a:p>
            <a:pPr marL="914400" lvl="1" indent="-457200" algn="just">
              <a:buFont typeface="+mj-lt"/>
              <a:buAutoNum type="arabicPeriod"/>
            </a:pPr>
            <a:endParaRPr lang="en-US" sz="2000" dirty="0">
              <a:solidFill>
                <a:schemeClr val="tx1"/>
              </a:solidFill>
            </a:endParaRPr>
          </a:p>
          <a:p>
            <a:pPr marL="914400" lvl="1" indent="-457200" algn="just">
              <a:buFont typeface="+mj-lt"/>
              <a:buAutoNum type="arabicPeriod"/>
            </a:pPr>
            <a:endParaRPr lang="bs-Latn-BA" sz="2000" dirty="0">
              <a:solidFill>
                <a:schemeClr val="tx1"/>
              </a:solidFill>
            </a:endParaRPr>
          </a:p>
          <a:p>
            <a:pPr algn="just">
              <a:spcBef>
                <a:spcPts val="800"/>
              </a:spcBef>
            </a:pPr>
            <a:endParaRPr lang="ru-RU" sz="1300" dirty="0">
              <a:solidFill>
                <a:schemeClr val="tx1"/>
              </a:solidFill>
              <a:latin typeface="Lucida Grande CY"/>
              <a:cs typeface="Lucida Grande CY"/>
            </a:endParaRPr>
          </a:p>
        </p:txBody>
      </p:sp>
      <p:sp>
        <p:nvSpPr>
          <p:cNvPr id="8" name="TextBox 7">
            <a:extLst>
              <a:ext uri="{FF2B5EF4-FFF2-40B4-BE49-F238E27FC236}">
                <a16:creationId xmlns:a16="http://schemas.microsoft.com/office/drawing/2014/main" id="{672990E0-E1C1-4C00-B919-F17F3D0FE4A5}"/>
              </a:ext>
            </a:extLst>
          </p:cNvPr>
          <p:cNvSpPr txBox="1"/>
          <p:nvPr/>
        </p:nvSpPr>
        <p:spPr>
          <a:xfrm>
            <a:off x="662609" y="152400"/>
            <a:ext cx="9014791" cy="1200329"/>
          </a:xfrm>
          <a:prstGeom prst="rect">
            <a:avLst/>
          </a:prstGeom>
          <a:noFill/>
        </p:spPr>
        <p:txBody>
          <a:bodyPr wrap="square" rtlCol="0">
            <a:spAutoFit/>
          </a:bodyPr>
          <a:lstStyle/>
          <a:p>
            <a:pPr algn="ctr"/>
            <a:r>
              <a:rPr lang="en-US" sz="3600" cap="all" dirty="0">
                <a:solidFill>
                  <a:srgbClr val="002060"/>
                </a:solidFill>
                <a:latin typeface="+mj-lt"/>
                <a:ea typeface="+mj-ea"/>
                <a:cs typeface="+mj-cs"/>
              </a:rPr>
              <a:t>Findings from REVIEW</a:t>
            </a:r>
            <a:r>
              <a:rPr lang="bs-Latn-BA" sz="3600" cap="all" dirty="0">
                <a:solidFill>
                  <a:srgbClr val="002060"/>
                </a:solidFill>
                <a:latin typeface="+mj-lt"/>
                <a:ea typeface="+mj-ea"/>
                <a:cs typeface="+mj-cs"/>
              </a:rPr>
              <a:t> oF EDUCATION </a:t>
            </a:r>
            <a:r>
              <a:rPr lang="en-US" sz="3600" cap="all" dirty="0">
                <a:solidFill>
                  <a:srgbClr val="002060"/>
                </a:solidFill>
                <a:latin typeface="+mj-lt"/>
                <a:ea typeface="+mj-ea"/>
                <a:cs typeface="+mj-cs"/>
              </a:rPr>
              <a:t>PI</a:t>
            </a:r>
            <a:r>
              <a:rPr lang="en-US" sz="3600" dirty="0">
                <a:solidFill>
                  <a:srgbClr val="002060"/>
                </a:solidFill>
                <a:latin typeface="+mj-lt"/>
                <a:ea typeface="+mj-ea"/>
                <a:cs typeface="+mj-cs"/>
              </a:rPr>
              <a:t>s</a:t>
            </a:r>
            <a:r>
              <a:rPr lang="en-US" sz="3600" cap="all" dirty="0">
                <a:solidFill>
                  <a:srgbClr val="002060"/>
                </a:solidFill>
                <a:latin typeface="+mj-lt"/>
                <a:ea typeface="+mj-ea"/>
                <a:cs typeface="+mj-cs"/>
              </a:rPr>
              <a:t>: COMMON GROUPING of </a:t>
            </a:r>
            <a:r>
              <a:rPr lang="en-US" sz="3600" cap="all" dirty="0" err="1">
                <a:solidFill>
                  <a:srgbClr val="002060"/>
                </a:solidFill>
                <a:latin typeface="+mj-lt"/>
                <a:ea typeface="+mj-ea"/>
                <a:cs typeface="+mj-cs"/>
              </a:rPr>
              <a:t>pi</a:t>
            </a:r>
            <a:r>
              <a:rPr lang="en-US" sz="3600" dirty="0" err="1">
                <a:solidFill>
                  <a:srgbClr val="002060"/>
                </a:solidFill>
                <a:latin typeface="+mj-lt"/>
                <a:ea typeface="+mj-ea"/>
                <a:cs typeface="+mj-cs"/>
              </a:rPr>
              <a:t>s</a:t>
            </a:r>
            <a:endParaRPr lang="en-US" sz="3600" cap="all" dirty="0">
              <a:solidFill>
                <a:srgbClr val="002060"/>
              </a:solidFill>
              <a:latin typeface="+mj-lt"/>
              <a:ea typeface="+mj-ea"/>
              <a:cs typeface="+mj-cs"/>
            </a:endParaRPr>
          </a:p>
        </p:txBody>
      </p:sp>
    </p:spTree>
    <p:extLst>
      <p:ext uri="{BB962C8B-B14F-4D97-AF65-F5344CB8AC3E}">
        <p14:creationId xmlns:p14="http://schemas.microsoft.com/office/powerpoint/2010/main" val="1589664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19</a:t>
            </a:fld>
            <a:endParaRPr lang="en-US" dirty="0"/>
          </a:p>
        </p:txBody>
      </p:sp>
      <p:sp>
        <p:nvSpPr>
          <p:cNvPr id="6" name="Содержимое 2">
            <a:extLst>
              <a:ext uri="{FF2B5EF4-FFF2-40B4-BE49-F238E27FC236}">
                <a16:creationId xmlns:a16="http://schemas.microsoft.com/office/drawing/2014/main" id="{4C7D06AA-9D57-4DA9-B37E-209995E0C1B0}"/>
              </a:ext>
            </a:extLst>
          </p:cNvPr>
          <p:cNvSpPr txBox="1">
            <a:spLocks/>
          </p:cNvSpPr>
          <p:nvPr/>
        </p:nvSpPr>
        <p:spPr bwMode="auto">
          <a:xfrm>
            <a:off x="763588" y="1098552"/>
            <a:ext cx="8764588" cy="335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bs-Latn-BA" sz="1900" dirty="0">
              <a:solidFill>
                <a:schemeClr val="tx1"/>
              </a:solidFill>
            </a:endParaRPr>
          </a:p>
          <a:p>
            <a:pPr algn="just"/>
            <a:endParaRPr lang="en-US" sz="2000" dirty="0">
              <a:solidFill>
                <a:schemeClr val="tx1">
                  <a:lumMod val="95000"/>
                  <a:lumOff val="5000"/>
                </a:schemeClr>
              </a:solidFill>
            </a:endParaRPr>
          </a:p>
          <a:p>
            <a:pPr algn="just">
              <a:spcBef>
                <a:spcPts val="800"/>
              </a:spcBef>
            </a:pPr>
            <a:endParaRPr lang="ru-RU" sz="1300" dirty="0">
              <a:solidFill>
                <a:schemeClr val="tx1"/>
              </a:solidFill>
              <a:latin typeface="Lucida Grande CY"/>
              <a:cs typeface="Lucida Grande CY"/>
            </a:endParaRPr>
          </a:p>
        </p:txBody>
      </p:sp>
      <p:sp>
        <p:nvSpPr>
          <p:cNvPr id="7" name="Содержимое 2">
            <a:extLst>
              <a:ext uri="{FF2B5EF4-FFF2-40B4-BE49-F238E27FC236}">
                <a16:creationId xmlns:a16="http://schemas.microsoft.com/office/drawing/2014/main" id="{CF211009-5C39-4A03-B820-A6DBFEFCCC14}"/>
              </a:ext>
            </a:extLst>
          </p:cNvPr>
          <p:cNvSpPr txBox="1">
            <a:spLocks/>
          </p:cNvSpPr>
          <p:nvPr/>
        </p:nvSpPr>
        <p:spPr bwMode="auto">
          <a:xfrm>
            <a:off x="840658" y="752563"/>
            <a:ext cx="8764588" cy="335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bs-Latn-BA" sz="1900" dirty="0">
              <a:solidFill>
                <a:schemeClr val="tx1"/>
              </a:solidFill>
            </a:endParaRPr>
          </a:p>
          <a:p>
            <a:pPr algn="just"/>
            <a:r>
              <a:rPr lang="en-US" sz="2000" dirty="0">
                <a:solidFill>
                  <a:schemeClr val="tx1"/>
                </a:solidFill>
              </a:rPr>
              <a:t>In education, PIs can generally be grouped as related to:</a:t>
            </a:r>
          </a:p>
          <a:p>
            <a:pPr marL="914400" lvl="1" indent="-457200" algn="just">
              <a:buFont typeface="+mj-lt"/>
              <a:buAutoNum type="arabicPeriod" startAt="6"/>
            </a:pPr>
            <a:r>
              <a:rPr lang="en-US" sz="1700" b="1" dirty="0">
                <a:solidFill>
                  <a:schemeClr val="tx1"/>
                </a:solidFill>
              </a:rPr>
              <a:t>Access of marginalized groups </a:t>
            </a:r>
            <a:r>
              <a:rPr lang="en-US" sz="1700" dirty="0">
                <a:solidFill>
                  <a:schemeClr val="tx1"/>
                </a:solidFill>
              </a:rPr>
              <a:t>(e.g. Number of pedagogical assistants involved in working with Roma children, Number of students with disabilities, Number of children attending a program of educational work with children on hospital treatment, Increasing the number of supplementary classes for students with learning disabilities)</a:t>
            </a:r>
          </a:p>
          <a:p>
            <a:pPr marL="914400" lvl="1" indent="-457200" algn="just">
              <a:buFont typeface="+mj-lt"/>
              <a:buAutoNum type="arabicPeriod" startAt="6"/>
            </a:pPr>
            <a:r>
              <a:rPr lang="en-US" sz="1700" b="1" dirty="0">
                <a:solidFill>
                  <a:schemeClr val="tx1"/>
                </a:solidFill>
              </a:rPr>
              <a:t>Support services </a:t>
            </a:r>
            <a:r>
              <a:rPr lang="en-US" sz="1700" dirty="0">
                <a:solidFill>
                  <a:schemeClr val="tx1"/>
                </a:solidFill>
              </a:rPr>
              <a:t>(e.g. Number of available student dorms, Number of students using accommodation services)</a:t>
            </a:r>
          </a:p>
          <a:p>
            <a:pPr marL="914400" lvl="1" indent="-457200" algn="just">
              <a:buFont typeface="+mj-lt"/>
              <a:buAutoNum type="arabicPeriod" startAt="6"/>
            </a:pPr>
            <a:r>
              <a:rPr lang="en-US" sz="1700" b="1" dirty="0">
                <a:solidFill>
                  <a:schemeClr val="tx1"/>
                </a:solidFill>
              </a:rPr>
              <a:t>Extracurricular activities </a:t>
            </a:r>
            <a:r>
              <a:rPr lang="en-US" sz="1700" dirty="0">
                <a:solidFill>
                  <a:schemeClr val="tx1"/>
                </a:solidFill>
              </a:rPr>
              <a:t>(e.g. Percentage of pupils involved in extracurricular activities)</a:t>
            </a:r>
          </a:p>
          <a:p>
            <a:pPr marL="914400" lvl="1" indent="-457200" algn="just">
              <a:buFont typeface="+mj-lt"/>
              <a:buAutoNum type="arabicPeriod" startAt="6"/>
            </a:pPr>
            <a:r>
              <a:rPr lang="en-US" sz="1700" b="1" dirty="0">
                <a:solidFill>
                  <a:schemeClr val="tx1"/>
                </a:solidFill>
              </a:rPr>
              <a:t>Compliance with standards </a:t>
            </a:r>
            <a:r>
              <a:rPr lang="en-US" sz="1700" dirty="0">
                <a:solidFill>
                  <a:schemeClr val="tx1"/>
                </a:solidFill>
              </a:rPr>
              <a:t>(e.g. Number of higher education institutions which are aligned with revised European standards, Number of standard documents for student achievement for primary and secondary education)</a:t>
            </a:r>
          </a:p>
          <a:p>
            <a:pPr marL="914400" lvl="1" indent="-457200" algn="just">
              <a:buFont typeface="+mj-lt"/>
              <a:buAutoNum type="arabicPeriod" startAt="6"/>
            </a:pPr>
            <a:r>
              <a:rPr lang="en-US" sz="1700" b="1" dirty="0">
                <a:solidFill>
                  <a:schemeClr val="tx1"/>
                </a:solidFill>
              </a:rPr>
              <a:t>Research and development  </a:t>
            </a:r>
            <a:r>
              <a:rPr lang="en-US" sz="1700" dirty="0">
                <a:solidFill>
                  <a:schemeClr val="tx1"/>
                </a:solidFill>
              </a:rPr>
              <a:t>(e.g. percentage of GDP expenditures for science and research, Share of funds allocated by universities to development of research work, Share of recent graduates involved in implementation of research and development)</a:t>
            </a:r>
          </a:p>
          <a:p>
            <a:pPr marL="914400" lvl="1" indent="-457200" algn="just">
              <a:buFont typeface="+mj-lt"/>
              <a:buAutoNum type="arabicPeriod" startAt="6"/>
            </a:pPr>
            <a:r>
              <a:rPr lang="en-US" sz="1700" b="1" dirty="0">
                <a:solidFill>
                  <a:schemeClr val="tx1"/>
                </a:solidFill>
              </a:rPr>
              <a:t>Teachers’ education </a:t>
            </a:r>
            <a:r>
              <a:rPr lang="en-US" sz="1700" dirty="0">
                <a:solidFill>
                  <a:schemeClr val="tx1"/>
                </a:solidFill>
              </a:rPr>
              <a:t>(e.g. Number of employees in education who received trainings in the area of ​​violence prevention, and Share of teachers participating in advanced vocational training programs)</a:t>
            </a:r>
          </a:p>
          <a:p>
            <a:pPr marL="914400" lvl="1" indent="-457200" algn="just">
              <a:buFont typeface="+mj-lt"/>
              <a:buAutoNum type="arabicPeriod" startAt="6"/>
            </a:pPr>
            <a:r>
              <a:rPr lang="en-US" sz="1700" b="1" dirty="0">
                <a:solidFill>
                  <a:schemeClr val="tx1"/>
                </a:solidFill>
              </a:rPr>
              <a:t>Legal/regulatory documents </a:t>
            </a:r>
            <a:r>
              <a:rPr lang="en-US" sz="1700" dirty="0">
                <a:solidFill>
                  <a:schemeClr val="tx1"/>
                </a:solidFill>
              </a:rPr>
              <a:t>(e.g. Administrative acts regulating learning/training process, Laws/bylaws, Preparation of documents on policies (the total number of documents)</a:t>
            </a:r>
          </a:p>
          <a:p>
            <a:pPr lvl="1" algn="just"/>
            <a:endParaRPr lang="en-US" sz="1700" dirty="0">
              <a:solidFill>
                <a:schemeClr val="tx1"/>
              </a:solidFill>
            </a:endParaRPr>
          </a:p>
          <a:p>
            <a:pPr lvl="1" algn="just"/>
            <a:endParaRPr lang="en-US" sz="2000" dirty="0">
              <a:solidFill>
                <a:schemeClr val="tx1"/>
              </a:solidFill>
            </a:endParaRPr>
          </a:p>
          <a:p>
            <a:pPr marL="914400" lvl="1" indent="-457200" algn="just">
              <a:buFont typeface="+mj-lt"/>
              <a:buAutoNum type="arabicPeriod"/>
            </a:pPr>
            <a:endParaRPr lang="en-US" sz="2000" b="1" dirty="0">
              <a:solidFill>
                <a:schemeClr val="tx1"/>
              </a:solidFill>
            </a:endParaRPr>
          </a:p>
          <a:p>
            <a:pPr marL="914400" lvl="1" indent="-457200" algn="just">
              <a:buFont typeface="+mj-lt"/>
              <a:buAutoNum type="arabicPeriod"/>
            </a:pPr>
            <a:endParaRPr lang="bs-Latn-BA" sz="2000" b="1" dirty="0">
              <a:solidFill>
                <a:schemeClr val="tx1"/>
              </a:solidFill>
            </a:endParaRPr>
          </a:p>
          <a:p>
            <a:pPr algn="just">
              <a:spcBef>
                <a:spcPts val="800"/>
              </a:spcBef>
            </a:pPr>
            <a:endParaRPr lang="ru-RU" sz="1300" dirty="0">
              <a:solidFill>
                <a:schemeClr val="tx1"/>
              </a:solidFill>
              <a:latin typeface="Lucida Grande CY"/>
              <a:cs typeface="Lucida Grande CY"/>
            </a:endParaRPr>
          </a:p>
        </p:txBody>
      </p:sp>
      <p:sp>
        <p:nvSpPr>
          <p:cNvPr id="8" name="TextBox 7">
            <a:extLst>
              <a:ext uri="{FF2B5EF4-FFF2-40B4-BE49-F238E27FC236}">
                <a16:creationId xmlns:a16="http://schemas.microsoft.com/office/drawing/2014/main" id="{672990E0-E1C1-4C00-B919-F17F3D0FE4A5}"/>
              </a:ext>
            </a:extLst>
          </p:cNvPr>
          <p:cNvSpPr txBox="1"/>
          <p:nvPr/>
        </p:nvSpPr>
        <p:spPr>
          <a:xfrm>
            <a:off x="638486" y="60320"/>
            <a:ext cx="9014791" cy="1200329"/>
          </a:xfrm>
          <a:prstGeom prst="rect">
            <a:avLst/>
          </a:prstGeom>
          <a:noFill/>
        </p:spPr>
        <p:txBody>
          <a:bodyPr wrap="square" rtlCol="0">
            <a:spAutoFit/>
          </a:bodyPr>
          <a:lstStyle/>
          <a:p>
            <a:pPr algn="ctr"/>
            <a:r>
              <a:rPr lang="en-US" sz="3600" cap="all" dirty="0">
                <a:solidFill>
                  <a:srgbClr val="002060"/>
                </a:solidFill>
                <a:latin typeface="+mj-lt"/>
                <a:ea typeface="+mj-ea"/>
                <a:cs typeface="+mj-cs"/>
              </a:rPr>
              <a:t>Findings from REVIEW</a:t>
            </a:r>
            <a:r>
              <a:rPr lang="bs-Latn-BA" sz="3600" cap="all" dirty="0">
                <a:solidFill>
                  <a:srgbClr val="002060"/>
                </a:solidFill>
                <a:latin typeface="+mj-lt"/>
                <a:ea typeface="+mj-ea"/>
                <a:cs typeface="+mj-cs"/>
              </a:rPr>
              <a:t> oF EDUCATION </a:t>
            </a:r>
            <a:r>
              <a:rPr lang="en-US" sz="3600" cap="all" dirty="0">
                <a:solidFill>
                  <a:srgbClr val="002060"/>
                </a:solidFill>
                <a:latin typeface="+mj-lt"/>
                <a:ea typeface="+mj-ea"/>
                <a:cs typeface="+mj-cs"/>
              </a:rPr>
              <a:t>PIs: COMMON GROUPING of </a:t>
            </a:r>
            <a:r>
              <a:rPr lang="en-US" sz="3600" cap="all" dirty="0" err="1">
                <a:solidFill>
                  <a:srgbClr val="002060"/>
                </a:solidFill>
                <a:latin typeface="+mj-lt"/>
                <a:ea typeface="+mj-ea"/>
                <a:cs typeface="+mj-cs"/>
              </a:rPr>
              <a:t>pi</a:t>
            </a:r>
            <a:r>
              <a:rPr lang="en-US" sz="3600" dirty="0" err="1">
                <a:solidFill>
                  <a:srgbClr val="002060"/>
                </a:solidFill>
                <a:latin typeface="+mj-lt"/>
                <a:ea typeface="+mj-ea"/>
                <a:cs typeface="+mj-cs"/>
              </a:rPr>
              <a:t>s</a:t>
            </a:r>
            <a:r>
              <a:rPr lang="en-US" sz="3600" cap="all" dirty="0">
                <a:solidFill>
                  <a:srgbClr val="002060"/>
                </a:solidFill>
                <a:latin typeface="+mj-lt"/>
                <a:ea typeface="+mj-ea"/>
                <a:cs typeface="+mj-cs"/>
              </a:rPr>
              <a:t> </a:t>
            </a:r>
          </a:p>
        </p:txBody>
      </p:sp>
    </p:spTree>
    <p:extLst>
      <p:ext uri="{BB962C8B-B14F-4D97-AF65-F5344CB8AC3E}">
        <p14:creationId xmlns:p14="http://schemas.microsoft.com/office/powerpoint/2010/main" val="1108744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304800" y="302828"/>
            <a:ext cx="7924800" cy="646331"/>
          </a:xfrm>
          <a:prstGeom prst="rect">
            <a:avLst/>
          </a:prstGeom>
          <a:noFill/>
        </p:spPr>
        <p:txBody>
          <a:bodyPr wrap="square" rtlCol="0">
            <a:spAutoFit/>
          </a:bodyPr>
          <a:lstStyle/>
          <a:p>
            <a:pPr algn="ctr"/>
            <a:r>
              <a:rPr lang="en-US" sz="3600" dirty="0">
                <a:solidFill>
                  <a:srgbClr val="002060"/>
                </a:solidFill>
                <a:latin typeface="+mj-lt"/>
                <a:ea typeface="+mj-ea"/>
                <a:cs typeface="+mj-cs"/>
              </a:rPr>
              <a:t>PRESENTATION OVERVIEW</a:t>
            </a:r>
          </a:p>
        </p:txBody>
      </p:sp>
      <p:sp>
        <p:nvSpPr>
          <p:cNvPr id="9" name="Содержимое 2"/>
          <p:cNvSpPr txBox="1">
            <a:spLocks/>
          </p:cNvSpPr>
          <p:nvPr/>
        </p:nvSpPr>
        <p:spPr bwMode="auto">
          <a:xfrm>
            <a:off x="914400" y="787577"/>
            <a:ext cx="8609012" cy="60034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spcBef>
                <a:spcPts val="800"/>
              </a:spcBef>
              <a:buFont typeface="Arial"/>
              <a:buChar char="•"/>
            </a:pPr>
            <a:endParaRPr lang="en-US" sz="2000" dirty="0">
              <a:solidFill>
                <a:schemeClr val="tx1">
                  <a:lumMod val="95000"/>
                  <a:lumOff val="5000"/>
                </a:schemeClr>
              </a:solidFill>
            </a:endParaRPr>
          </a:p>
          <a:p>
            <a:pPr marL="457200" indent="-457200" algn="just">
              <a:spcBef>
                <a:spcPts val="1200"/>
              </a:spcBef>
              <a:buFont typeface="+mj-lt"/>
              <a:buAutoNum type="arabicPeriod"/>
            </a:pPr>
            <a:r>
              <a:rPr lang="en-US" sz="3000" dirty="0">
                <a:solidFill>
                  <a:schemeClr val="tx1">
                    <a:lumMod val="95000"/>
                    <a:lumOff val="5000"/>
                  </a:schemeClr>
                </a:solidFill>
              </a:rPr>
              <a:t>Rationale for PEMPAL performance indicators (PI) review</a:t>
            </a:r>
          </a:p>
          <a:p>
            <a:pPr marL="457200" indent="-457200" algn="just">
              <a:spcBef>
                <a:spcPts val="1200"/>
              </a:spcBef>
              <a:buFont typeface="+mj-lt"/>
              <a:buAutoNum type="arabicPeriod"/>
            </a:pPr>
            <a:r>
              <a:rPr lang="en-US" sz="3000" dirty="0">
                <a:solidFill>
                  <a:schemeClr val="tx1">
                    <a:lumMod val="95000"/>
                    <a:lumOff val="5000"/>
                  </a:schemeClr>
                </a:solidFill>
              </a:rPr>
              <a:t>Ten criteria based on which performance indicators </a:t>
            </a:r>
            <a:r>
              <a:rPr lang="bs-Latn-BA" sz="3000" dirty="0">
                <a:solidFill>
                  <a:schemeClr val="tx1">
                    <a:lumMod val="95000"/>
                    <a:lumOff val="5000"/>
                  </a:schemeClr>
                </a:solidFill>
              </a:rPr>
              <a:t>(PI) </a:t>
            </a:r>
            <a:r>
              <a:rPr lang="en-US" sz="3000" dirty="0">
                <a:solidFill>
                  <a:schemeClr val="tx1">
                    <a:lumMod val="95000"/>
                    <a:lumOff val="5000"/>
                  </a:schemeClr>
                </a:solidFill>
              </a:rPr>
              <a:t>were assessed</a:t>
            </a:r>
          </a:p>
          <a:p>
            <a:pPr marL="457200" indent="-457200" algn="just">
              <a:spcBef>
                <a:spcPts val="1200"/>
              </a:spcBef>
              <a:buFont typeface="+mj-lt"/>
              <a:buAutoNum type="arabicPeriod"/>
            </a:pPr>
            <a:r>
              <a:rPr lang="bs-Latn-BA" sz="3000" dirty="0">
                <a:solidFill>
                  <a:schemeClr val="tx1">
                    <a:lumMod val="95000"/>
                    <a:lumOff val="5000"/>
                  </a:schemeClr>
                </a:solidFill>
              </a:rPr>
              <a:t>Summary of PI review</a:t>
            </a:r>
            <a:r>
              <a:rPr lang="en-US" sz="3000" dirty="0">
                <a:solidFill>
                  <a:schemeClr val="tx1">
                    <a:lumMod val="95000"/>
                    <a:lumOff val="5000"/>
                  </a:schemeClr>
                </a:solidFill>
              </a:rPr>
              <a:t> based on 10 criteria</a:t>
            </a:r>
          </a:p>
          <a:p>
            <a:pPr marL="457200" indent="-457200" algn="just">
              <a:spcBef>
                <a:spcPts val="1200"/>
              </a:spcBef>
              <a:buFont typeface="+mj-lt"/>
              <a:buAutoNum type="arabicPeriod"/>
            </a:pPr>
            <a:r>
              <a:rPr lang="bs-Latn-BA" sz="3000" dirty="0">
                <a:solidFill>
                  <a:schemeClr val="tx1">
                    <a:lumMod val="95000"/>
                    <a:lumOff val="5000"/>
                  </a:schemeClr>
                </a:solidFill>
              </a:rPr>
              <a:t>Summary </a:t>
            </a:r>
            <a:r>
              <a:rPr lang="en-US" sz="3000" dirty="0">
                <a:solidFill>
                  <a:schemeClr val="tx1">
                    <a:lumMod val="95000"/>
                    <a:lumOff val="5000"/>
                  </a:schemeClr>
                </a:solidFill>
              </a:rPr>
              <a:t>review </a:t>
            </a:r>
            <a:r>
              <a:rPr lang="bs-Latn-BA" sz="3000" dirty="0">
                <a:solidFill>
                  <a:schemeClr val="tx1">
                    <a:lumMod val="95000"/>
                    <a:lumOff val="5000"/>
                  </a:schemeClr>
                </a:solidFill>
              </a:rPr>
              <a:t>of health </a:t>
            </a:r>
            <a:r>
              <a:rPr lang="en-US" sz="3000" dirty="0">
                <a:solidFill>
                  <a:schemeClr val="tx1">
                    <a:lumMod val="95000"/>
                    <a:lumOff val="5000"/>
                  </a:schemeClr>
                </a:solidFill>
              </a:rPr>
              <a:t>and education indicators</a:t>
            </a:r>
            <a:r>
              <a:rPr lang="bs-Latn-BA" sz="3000">
                <a:solidFill>
                  <a:schemeClr val="tx1">
                    <a:lumMod val="95000"/>
                    <a:lumOff val="5000"/>
                  </a:schemeClr>
                </a:solidFill>
              </a:rPr>
              <a:t> </a:t>
            </a:r>
            <a:endParaRPr lang="bs-Latn-BA" sz="2000" b="1" dirty="0">
              <a:solidFill>
                <a:schemeClr val="tx1">
                  <a:lumMod val="95000"/>
                  <a:lumOff val="5000"/>
                </a:schemeClr>
              </a:solidFill>
            </a:endParaRPr>
          </a:p>
          <a:p>
            <a:pPr algn="just">
              <a:spcBef>
                <a:spcPts val="800"/>
              </a:spcBef>
            </a:pPr>
            <a:endParaRPr lang="ru-RU" sz="1300" dirty="0">
              <a:solidFill>
                <a:schemeClr val="tx1"/>
              </a:solidFill>
              <a:latin typeface="Lucida Grande CY"/>
              <a:cs typeface="Lucida Grande CY"/>
            </a:endParaRPr>
          </a:p>
        </p:txBody>
      </p:sp>
      <p:sp>
        <p:nvSpPr>
          <p:cNvPr id="4" name="Slide Number Placeholder 3">
            <a:extLst>
              <a:ext uri="{FF2B5EF4-FFF2-40B4-BE49-F238E27FC236}">
                <a16:creationId xmlns:a16="http://schemas.microsoft.com/office/drawing/2014/main" id="{A52B24DC-685A-4272-9035-EE69F292BEED}"/>
              </a:ext>
            </a:extLst>
          </p:cNvPr>
          <p:cNvSpPr>
            <a:spLocks noGrp="1"/>
          </p:cNvSpPr>
          <p:nvPr>
            <p:ph type="sldNum" sz="quarter" idx="12"/>
          </p:nvPr>
        </p:nvSpPr>
        <p:spPr/>
        <p:txBody>
          <a:bodyPr/>
          <a:lstStyle/>
          <a:p>
            <a:pPr>
              <a:defRPr/>
            </a:pPr>
            <a:fld id="{A9B3BBAE-7D5F-41AB-BD10-EF89A677EBB9}" type="slidenum">
              <a:rPr lang="en-US" smtClean="0"/>
              <a:pPr>
                <a:defRPr/>
              </a:pPr>
              <a:t>2</a:t>
            </a:fld>
            <a:endParaRPr lang="en-US" dirty="0"/>
          </a:p>
        </p:txBody>
      </p:sp>
    </p:spTree>
    <p:extLst>
      <p:ext uri="{BB962C8B-B14F-4D97-AF65-F5344CB8AC3E}">
        <p14:creationId xmlns:p14="http://schemas.microsoft.com/office/powerpoint/2010/main" val="15102663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20</a:t>
            </a:fld>
            <a:endParaRPr lang="en-US" dirty="0"/>
          </a:p>
        </p:txBody>
      </p:sp>
      <p:sp>
        <p:nvSpPr>
          <p:cNvPr id="6" name="Содержимое 2">
            <a:extLst>
              <a:ext uri="{FF2B5EF4-FFF2-40B4-BE49-F238E27FC236}">
                <a16:creationId xmlns:a16="http://schemas.microsoft.com/office/drawing/2014/main" id="{4C7D06AA-9D57-4DA9-B37E-209995E0C1B0}"/>
              </a:ext>
            </a:extLst>
          </p:cNvPr>
          <p:cNvSpPr txBox="1">
            <a:spLocks/>
          </p:cNvSpPr>
          <p:nvPr/>
        </p:nvSpPr>
        <p:spPr bwMode="auto">
          <a:xfrm>
            <a:off x="763588" y="1098552"/>
            <a:ext cx="8764588" cy="335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bs-Latn-BA" sz="1900" dirty="0">
              <a:solidFill>
                <a:schemeClr val="tx1"/>
              </a:solidFill>
            </a:endParaRPr>
          </a:p>
          <a:p>
            <a:pPr algn="just"/>
            <a:endParaRPr lang="en-US" sz="2000" dirty="0">
              <a:solidFill>
                <a:schemeClr val="tx1">
                  <a:lumMod val="95000"/>
                  <a:lumOff val="5000"/>
                </a:schemeClr>
              </a:solidFill>
            </a:endParaRPr>
          </a:p>
          <a:p>
            <a:pPr algn="just">
              <a:spcBef>
                <a:spcPts val="800"/>
              </a:spcBef>
            </a:pPr>
            <a:endParaRPr lang="ru-RU" sz="1300" dirty="0">
              <a:solidFill>
                <a:schemeClr val="tx1"/>
              </a:solidFill>
              <a:latin typeface="Lucida Grande CY"/>
              <a:cs typeface="Lucida Grande CY"/>
            </a:endParaRPr>
          </a:p>
        </p:txBody>
      </p:sp>
      <p:sp>
        <p:nvSpPr>
          <p:cNvPr id="7" name="Содержимое 2">
            <a:extLst>
              <a:ext uri="{FF2B5EF4-FFF2-40B4-BE49-F238E27FC236}">
                <a16:creationId xmlns:a16="http://schemas.microsoft.com/office/drawing/2014/main" id="{CF211009-5C39-4A03-B820-A6DBFEFCCC14}"/>
              </a:ext>
            </a:extLst>
          </p:cNvPr>
          <p:cNvSpPr txBox="1">
            <a:spLocks/>
          </p:cNvSpPr>
          <p:nvPr/>
        </p:nvSpPr>
        <p:spPr bwMode="auto">
          <a:xfrm>
            <a:off x="895184" y="1029563"/>
            <a:ext cx="8764588" cy="335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bs-Latn-BA" sz="1900" dirty="0">
              <a:solidFill>
                <a:schemeClr val="tx1"/>
              </a:solidFill>
            </a:endParaRPr>
          </a:p>
          <a:p>
            <a:pPr algn="just"/>
            <a:r>
              <a:rPr lang="en-US" sz="2000" dirty="0">
                <a:solidFill>
                  <a:schemeClr val="tx1"/>
                </a:solidFill>
              </a:rPr>
              <a:t>In health, PIs can generally be grouped as related to:</a:t>
            </a:r>
          </a:p>
          <a:p>
            <a:pPr marL="914400" lvl="1" indent="-457200" algn="just">
              <a:buFont typeface="+mj-lt"/>
              <a:buAutoNum type="arabicPeriod"/>
            </a:pPr>
            <a:r>
              <a:rPr lang="en-US" sz="1800" b="1" dirty="0">
                <a:solidFill>
                  <a:schemeClr val="tx1"/>
                </a:solidFill>
              </a:rPr>
              <a:t>Life expectancy</a:t>
            </a:r>
          </a:p>
          <a:p>
            <a:pPr marL="914400" lvl="1" indent="-457200" algn="just">
              <a:buFont typeface="+mj-lt"/>
              <a:buAutoNum type="arabicPeriod"/>
            </a:pPr>
            <a:r>
              <a:rPr lang="en-US" sz="1800" b="1" dirty="0">
                <a:solidFill>
                  <a:schemeClr val="tx1"/>
                </a:solidFill>
              </a:rPr>
              <a:t>Perceptions of quality of services </a:t>
            </a:r>
            <a:r>
              <a:rPr lang="en-US" sz="1800" dirty="0">
                <a:solidFill>
                  <a:schemeClr val="tx1"/>
                </a:solidFill>
              </a:rPr>
              <a:t>(e.g. Percent satisfaction of patients provided with health care)</a:t>
            </a:r>
          </a:p>
          <a:p>
            <a:pPr marL="914400" lvl="1" indent="-457200" algn="just">
              <a:buFont typeface="+mj-lt"/>
              <a:buAutoNum type="arabicPeriod"/>
            </a:pPr>
            <a:r>
              <a:rPr lang="en-US" sz="1800" b="1" dirty="0">
                <a:solidFill>
                  <a:schemeClr val="tx1"/>
                </a:solidFill>
              </a:rPr>
              <a:t>Mortality rates </a:t>
            </a:r>
            <a:r>
              <a:rPr lang="en-US" sz="1800" dirty="0">
                <a:solidFill>
                  <a:schemeClr val="tx1"/>
                </a:solidFill>
              </a:rPr>
              <a:t>(e.g. Mortality from all causes per 1,000 persons, Infant mortality per 1,000 births, Mortality from cardiovascular diseases, Disease prevalence by type, and Percentage of deaths from malignant tumors)</a:t>
            </a:r>
          </a:p>
          <a:p>
            <a:pPr marL="914400" lvl="1" indent="-457200" algn="just">
              <a:buFont typeface="+mj-lt"/>
              <a:buAutoNum type="arabicPeriod"/>
            </a:pPr>
            <a:r>
              <a:rPr lang="en-US" sz="1800" b="1" dirty="0">
                <a:solidFill>
                  <a:schemeClr val="tx1"/>
                </a:solidFill>
              </a:rPr>
              <a:t>Prevalence of diseases</a:t>
            </a:r>
            <a:r>
              <a:rPr lang="en-US" sz="1800" dirty="0">
                <a:solidFill>
                  <a:schemeClr val="tx1"/>
                </a:solidFill>
              </a:rPr>
              <a:t> (e.g. Prevalence of cardiovascular diseases and TB incidence rate)</a:t>
            </a:r>
          </a:p>
          <a:p>
            <a:pPr marL="914400" lvl="1" indent="-457200" algn="just">
              <a:buFont typeface="+mj-lt"/>
              <a:buAutoNum type="arabicPeriod"/>
            </a:pPr>
            <a:r>
              <a:rPr lang="en-US" sz="1800" b="1" dirty="0">
                <a:solidFill>
                  <a:schemeClr val="tx1"/>
                </a:solidFill>
              </a:rPr>
              <a:t>High-technology health services and investment in fixed assets </a:t>
            </a:r>
            <a:r>
              <a:rPr lang="en-US" sz="1800" dirty="0">
                <a:solidFill>
                  <a:schemeClr val="tx1"/>
                </a:solidFill>
              </a:rPr>
              <a:t>(e.g. Average age of equipment for radiological diagnostics and air therapy, Number of public health centers equipped with metrologically validated laboratory equipment, Number of e-services implemented, and Per capita capital investment expenditure)</a:t>
            </a:r>
          </a:p>
          <a:p>
            <a:pPr marL="914400" lvl="1" indent="-457200" algn="just">
              <a:buFont typeface="+mj-lt"/>
              <a:buAutoNum type="arabicPeriod"/>
            </a:pPr>
            <a:r>
              <a:rPr lang="en-US" sz="1800" b="1" dirty="0">
                <a:solidFill>
                  <a:schemeClr val="tx1"/>
                </a:solidFill>
              </a:rPr>
              <a:t>Research and Development </a:t>
            </a:r>
            <a:r>
              <a:rPr lang="en-US" sz="1800" dirty="0">
                <a:solidFill>
                  <a:schemeClr val="tx1"/>
                </a:solidFill>
              </a:rPr>
              <a:t>(e.g. Percentage of researchers aged through 39 in the overall number of researchers and Number of studies on severely hazardous infections)</a:t>
            </a:r>
          </a:p>
          <a:p>
            <a:pPr marL="914400" lvl="1" indent="-457200" algn="just">
              <a:buFont typeface="+mj-lt"/>
              <a:buAutoNum type="arabicPeriod"/>
            </a:pPr>
            <a:endParaRPr lang="en-US" sz="1800" b="1" dirty="0">
              <a:solidFill>
                <a:schemeClr val="tx1"/>
              </a:solidFill>
            </a:endParaRPr>
          </a:p>
          <a:p>
            <a:pPr marL="914400" lvl="1" indent="-457200" algn="just">
              <a:buFont typeface="+mj-lt"/>
              <a:buAutoNum type="arabicPeriod"/>
            </a:pPr>
            <a:endParaRPr lang="en-US" sz="1700" b="1" dirty="0">
              <a:solidFill>
                <a:schemeClr val="tx1"/>
              </a:solidFill>
            </a:endParaRPr>
          </a:p>
          <a:p>
            <a:pPr algn="just">
              <a:spcBef>
                <a:spcPts val="800"/>
              </a:spcBef>
            </a:pPr>
            <a:endParaRPr lang="ru-RU" sz="1300" dirty="0">
              <a:solidFill>
                <a:schemeClr val="tx1"/>
              </a:solidFill>
              <a:latin typeface="Lucida Grande CY"/>
              <a:cs typeface="Lucida Grande CY"/>
            </a:endParaRPr>
          </a:p>
        </p:txBody>
      </p:sp>
      <p:sp>
        <p:nvSpPr>
          <p:cNvPr id="8" name="TextBox 7">
            <a:extLst>
              <a:ext uri="{FF2B5EF4-FFF2-40B4-BE49-F238E27FC236}">
                <a16:creationId xmlns:a16="http://schemas.microsoft.com/office/drawing/2014/main" id="{672990E0-E1C1-4C00-B919-F17F3D0FE4A5}"/>
              </a:ext>
            </a:extLst>
          </p:cNvPr>
          <p:cNvSpPr txBox="1"/>
          <p:nvPr/>
        </p:nvSpPr>
        <p:spPr>
          <a:xfrm>
            <a:off x="662609" y="152400"/>
            <a:ext cx="9014791" cy="1200329"/>
          </a:xfrm>
          <a:prstGeom prst="rect">
            <a:avLst/>
          </a:prstGeom>
          <a:noFill/>
        </p:spPr>
        <p:txBody>
          <a:bodyPr wrap="square" rtlCol="0">
            <a:spAutoFit/>
          </a:bodyPr>
          <a:lstStyle/>
          <a:p>
            <a:pPr algn="ctr"/>
            <a:r>
              <a:rPr lang="en-US" sz="3600" cap="all" dirty="0">
                <a:solidFill>
                  <a:srgbClr val="002060"/>
                </a:solidFill>
                <a:latin typeface="+mj-lt"/>
                <a:ea typeface="+mj-ea"/>
                <a:cs typeface="+mj-cs"/>
              </a:rPr>
              <a:t>Findings from REVIEW</a:t>
            </a:r>
            <a:r>
              <a:rPr lang="bs-Latn-BA" sz="3600" cap="all" dirty="0">
                <a:solidFill>
                  <a:srgbClr val="002060"/>
                </a:solidFill>
                <a:latin typeface="+mj-lt"/>
                <a:ea typeface="+mj-ea"/>
                <a:cs typeface="+mj-cs"/>
              </a:rPr>
              <a:t> oF </a:t>
            </a:r>
            <a:r>
              <a:rPr lang="en-US" sz="3600" cap="all" dirty="0">
                <a:solidFill>
                  <a:srgbClr val="002060"/>
                </a:solidFill>
                <a:latin typeface="+mj-lt"/>
                <a:ea typeface="+mj-ea"/>
                <a:cs typeface="+mj-cs"/>
              </a:rPr>
              <a:t>HEALTH</a:t>
            </a:r>
            <a:r>
              <a:rPr lang="bs-Latn-BA" sz="3600" cap="all" dirty="0">
                <a:solidFill>
                  <a:srgbClr val="002060"/>
                </a:solidFill>
                <a:latin typeface="+mj-lt"/>
                <a:ea typeface="+mj-ea"/>
                <a:cs typeface="+mj-cs"/>
              </a:rPr>
              <a:t> </a:t>
            </a:r>
            <a:r>
              <a:rPr lang="en-US" sz="3600" cap="all" dirty="0">
                <a:solidFill>
                  <a:srgbClr val="002060"/>
                </a:solidFill>
                <a:latin typeface="+mj-lt"/>
                <a:ea typeface="+mj-ea"/>
                <a:cs typeface="+mj-cs"/>
              </a:rPr>
              <a:t>PI</a:t>
            </a:r>
            <a:r>
              <a:rPr lang="en-US" sz="3600" dirty="0">
                <a:solidFill>
                  <a:srgbClr val="002060"/>
                </a:solidFill>
                <a:latin typeface="+mj-lt"/>
                <a:ea typeface="+mj-ea"/>
                <a:cs typeface="+mj-cs"/>
              </a:rPr>
              <a:t>s</a:t>
            </a:r>
            <a:r>
              <a:rPr lang="en-US" sz="3600" cap="all" dirty="0">
                <a:solidFill>
                  <a:srgbClr val="002060"/>
                </a:solidFill>
                <a:latin typeface="+mj-lt"/>
                <a:ea typeface="+mj-ea"/>
                <a:cs typeface="+mj-cs"/>
              </a:rPr>
              <a:t>: COMMON GROUPING of </a:t>
            </a:r>
            <a:r>
              <a:rPr lang="en-US" sz="3600" cap="all" dirty="0" err="1">
                <a:solidFill>
                  <a:srgbClr val="002060"/>
                </a:solidFill>
                <a:latin typeface="+mj-lt"/>
                <a:ea typeface="+mj-ea"/>
                <a:cs typeface="+mj-cs"/>
              </a:rPr>
              <a:t>pi</a:t>
            </a:r>
            <a:r>
              <a:rPr lang="en-US" sz="3600" dirty="0" err="1">
                <a:solidFill>
                  <a:srgbClr val="002060"/>
                </a:solidFill>
                <a:latin typeface="+mj-lt"/>
                <a:ea typeface="+mj-ea"/>
                <a:cs typeface="+mj-cs"/>
              </a:rPr>
              <a:t>s</a:t>
            </a:r>
            <a:endParaRPr lang="en-US" sz="3600" cap="all" dirty="0">
              <a:solidFill>
                <a:srgbClr val="002060"/>
              </a:solidFill>
              <a:latin typeface="+mj-lt"/>
              <a:ea typeface="+mj-ea"/>
              <a:cs typeface="+mj-cs"/>
            </a:endParaRPr>
          </a:p>
        </p:txBody>
      </p:sp>
    </p:spTree>
    <p:extLst>
      <p:ext uri="{BB962C8B-B14F-4D97-AF65-F5344CB8AC3E}">
        <p14:creationId xmlns:p14="http://schemas.microsoft.com/office/powerpoint/2010/main" val="9300926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21</a:t>
            </a:fld>
            <a:endParaRPr lang="en-US" dirty="0"/>
          </a:p>
        </p:txBody>
      </p:sp>
      <p:sp>
        <p:nvSpPr>
          <p:cNvPr id="6" name="Содержимое 2">
            <a:extLst>
              <a:ext uri="{FF2B5EF4-FFF2-40B4-BE49-F238E27FC236}">
                <a16:creationId xmlns:a16="http://schemas.microsoft.com/office/drawing/2014/main" id="{4C7D06AA-9D57-4DA9-B37E-209995E0C1B0}"/>
              </a:ext>
            </a:extLst>
          </p:cNvPr>
          <p:cNvSpPr txBox="1">
            <a:spLocks/>
          </p:cNvSpPr>
          <p:nvPr/>
        </p:nvSpPr>
        <p:spPr bwMode="auto">
          <a:xfrm>
            <a:off x="763588" y="1098552"/>
            <a:ext cx="8764588" cy="335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bs-Latn-BA" sz="1900" dirty="0">
              <a:solidFill>
                <a:schemeClr val="tx1"/>
              </a:solidFill>
            </a:endParaRPr>
          </a:p>
          <a:p>
            <a:pPr algn="just"/>
            <a:endParaRPr lang="en-US" sz="2000" dirty="0">
              <a:solidFill>
                <a:schemeClr val="tx1">
                  <a:lumMod val="95000"/>
                  <a:lumOff val="5000"/>
                </a:schemeClr>
              </a:solidFill>
            </a:endParaRPr>
          </a:p>
          <a:p>
            <a:pPr algn="just">
              <a:spcBef>
                <a:spcPts val="800"/>
              </a:spcBef>
            </a:pPr>
            <a:endParaRPr lang="ru-RU" sz="1300" dirty="0">
              <a:solidFill>
                <a:schemeClr val="tx1"/>
              </a:solidFill>
              <a:latin typeface="Lucida Grande CY"/>
              <a:cs typeface="Lucida Grande CY"/>
            </a:endParaRPr>
          </a:p>
        </p:txBody>
      </p:sp>
      <p:sp>
        <p:nvSpPr>
          <p:cNvPr id="7" name="Содержимое 2">
            <a:extLst>
              <a:ext uri="{FF2B5EF4-FFF2-40B4-BE49-F238E27FC236}">
                <a16:creationId xmlns:a16="http://schemas.microsoft.com/office/drawing/2014/main" id="{CF211009-5C39-4A03-B820-A6DBFEFCCC14}"/>
              </a:ext>
            </a:extLst>
          </p:cNvPr>
          <p:cNvSpPr txBox="1">
            <a:spLocks/>
          </p:cNvSpPr>
          <p:nvPr/>
        </p:nvSpPr>
        <p:spPr bwMode="auto">
          <a:xfrm>
            <a:off x="895184" y="1029563"/>
            <a:ext cx="8764588" cy="335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bs-Latn-BA" sz="1900" dirty="0">
              <a:solidFill>
                <a:schemeClr val="tx1"/>
              </a:solidFill>
            </a:endParaRPr>
          </a:p>
          <a:p>
            <a:pPr algn="just"/>
            <a:r>
              <a:rPr lang="en-US" sz="2000" dirty="0">
                <a:solidFill>
                  <a:schemeClr val="tx1"/>
                </a:solidFill>
              </a:rPr>
              <a:t>In health, PIs can generally be grouped as related to:</a:t>
            </a:r>
          </a:p>
          <a:p>
            <a:pPr marL="914400" lvl="1" indent="-457200" algn="just">
              <a:buFont typeface="+mj-lt"/>
              <a:buAutoNum type="arabicPeriod" startAt="7"/>
            </a:pPr>
            <a:r>
              <a:rPr lang="en-US" sz="1800" b="1" dirty="0">
                <a:solidFill>
                  <a:schemeClr val="tx1"/>
                </a:solidFill>
              </a:rPr>
              <a:t>Vaccination coverages </a:t>
            </a:r>
            <a:r>
              <a:rPr lang="en-US" sz="1800" dirty="0">
                <a:solidFill>
                  <a:schemeClr val="tx1"/>
                </a:solidFill>
              </a:rPr>
              <a:t>(e.g. Percentage of fully vaccinated children, Vaccination coverage for children under 2 years of age, and Coverage of women 30-60 years of age in screening Cervical Cancer)</a:t>
            </a:r>
          </a:p>
          <a:p>
            <a:pPr marL="914400" lvl="1" indent="-457200" algn="just">
              <a:buFont typeface="+mj-lt"/>
              <a:buAutoNum type="arabicPeriod" startAt="7"/>
            </a:pPr>
            <a:r>
              <a:rPr lang="en-US" sz="1800" b="1" dirty="0">
                <a:solidFill>
                  <a:schemeClr val="tx1"/>
                </a:solidFill>
              </a:rPr>
              <a:t>Prevention and preventive health exam coverage </a:t>
            </a:r>
            <a:r>
              <a:rPr lang="en-US" sz="1800" dirty="0">
                <a:solidFill>
                  <a:schemeClr val="tx1"/>
                </a:solidFill>
              </a:rPr>
              <a:t>(e.g. Percentage of women covered by preventive examinations, Consumption of kitchen salt, Consumption of fruit and vegetables, and Percentage of physically active population)</a:t>
            </a:r>
          </a:p>
          <a:p>
            <a:pPr marL="914400" lvl="1" indent="-457200" algn="just">
              <a:buFont typeface="+mj-lt"/>
              <a:buAutoNum type="arabicPeriod" startAt="7"/>
            </a:pPr>
            <a:r>
              <a:rPr lang="en-US" sz="1800" b="1" dirty="0">
                <a:solidFill>
                  <a:schemeClr val="tx1"/>
                </a:solidFill>
              </a:rPr>
              <a:t>Health workers’ qualification and training </a:t>
            </a:r>
            <a:r>
              <a:rPr lang="en-US" sz="1800" dirty="0">
                <a:solidFill>
                  <a:schemeClr val="tx1"/>
                </a:solidFill>
              </a:rPr>
              <a:t>(e.g. </a:t>
            </a:r>
            <a:r>
              <a:rPr lang="en-GB" sz="1800" dirty="0">
                <a:solidFill>
                  <a:schemeClr val="tx1"/>
                </a:solidFill>
              </a:rPr>
              <a:t>Number of health workers who participated in professional training)</a:t>
            </a:r>
            <a:endParaRPr lang="en-US" sz="1800" dirty="0">
              <a:solidFill>
                <a:schemeClr val="tx1"/>
              </a:solidFill>
            </a:endParaRPr>
          </a:p>
          <a:p>
            <a:pPr marL="914400" lvl="1" indent="-457200" algn="just">
              <a:buFont typeface="+mj-lt"/>
              <a:buAutoNum type="arabicPeriod" startAt="7"/>
            </a:pPr>
            <a:r>
              <a:rPr lang="en-US" sz="1800" b="1" dirty="0">
                <a:solidFill>
                  <a:schemeClr val="tx1"/>
                </a:solidFill>
              </a:rPr>
              <a:t>Awareness raising </a:t>
            </a:r>
            <a:r>
              <a:rPr lang="en-US" sz="1800" dirty="0">
                <a:solidFill>
                  <a:schemeClr val="tx1"/>
                </a:solidFill>
              </a:rPr>
              <a:t>(e.g. Developed information materials on prevention of diseases, and Number of awareness-raising campaigns)</a:t>
            </a:r>
          </a:p>
          <a:p>
            <a:pPr marL="914400" lvl="1" indent="-457200" algn="just">
              <a:buFont typeface="+mj-lt"/>
              <a:buAutoNum type="arabicPeriod" startAt="7"/>
            </a:pPr>
            <a:r>
              <a:rPr lang="en-US" sz="1800" b="1" dirty="0">
                <a:solidFill>
                  <a:schemeClr val="tx1"/>
                </a:solidFill>
              </a:rPr>
              <a:t>Number of health care workers and associated ratios </a:t>
            </a:r>
            <a:r>
              <a:rPr lang="en-US" sz="1800" dirty="0">
                <a:solidFill>
                  <a:schemeClr val="tx1"/>
                </a:solidFill>
              </a:rPr>
              <a:t>(e.g. Ratio of physicians per 10,000 persons, Number of nursing personnel per 1 physician, Number of doctors specialists per 100,000 inhabitants, Number of medical workers per capita)</a:t>
            </a:r>
          </a:p>
          <a:p>
            <a:pPr marL="914400" lvl="1" indent="-457200" algn="just">
              <a:buFont typeface="+mj-lt"/>
              <a:buAutoNum type="arabicPeriod" startAt="7"/>
            </a:pPr>
            <a:r>
              <a:rPr lang="en-US" sz="1800" b="1" dirty="0">
                <a:solidFill>
                  <a:schemeClr val="tx1"/>
                </a:solidFill>
              </a:rPr>
              <a:t>Legal/regulatory documents </a:t>
            </a:r>
            <a:r>
              <a:rPr lang="en-US" sz="1800" dirty="0">
                <a:solidFill>
                  <a:schemeClr val="tx1"/>
                </a:solidFill>
              </a:rPr>
              <a:t>(e.g. Total number of developed draft legal acts and Number of agreements developed, memoranda, protocols, programs and other documents, meetings, discussions and other cooperation activities)</a:t>
            </a:r>
          </a:p>
          <a:p>
            <a:pPr marL="914400" lvl="1" indent="-457200" algn="just">
              <a:buFont typeface="+mj-lt"/>
              <a:buAutoNum type="arabicPeriod" startAt="7"/>
            </a:pPr>
            <a:endParaRPr lang="en-US" sz="1800" b="1" dirty="0">
              <a:solidFill>
                <a:schemeClr val="tx1"/>
              </a:solidFill>
            </a:endParaRPr>
          </a:p>
          <a:p>
            <a:pPr marL="914400" lvl="1" indent="-457200" algn="just">
              <a:buFont typeface="+mj-lt"/>
              <a:buAutoNum type="arabicPeriod" startAt="7"/>
            </a:pPr>
            <a:endParaRPr lang="en-US" sz="1800" b="1" dirty="0">
              <a:solidFill>
                <a:schemeClr val="tx1"/>
              </a:solidFill>
            </a:endParaRPr>
          </a:p>
          <a:p>
            <a:pPr algn="just">
              <a:spcBef>
                <a:spcPts val="800"/>
              </a:spcBef>
            </a:pPr>
            <a:endParaRPr lang="ru-RU" sz="1300" dirty="0">
              <a:solidFill>
                <a:schemeClr val="tx1"/>
              </a:solidFill>
              <a:latin typeface="Lucida Grande CY"/>
              <a:cs typeface="Lucida Grande CY"/>
            </a:endParaRPr>
          </a:p>
        </p:txBody>
      </p:sp>
      <p:sp>
        <p:nvSpPr>
          <p:cNvPr id="8" name="TextBox 7">
            <a:extLst>
              <a:ext uri="{FF2B5EF4-FFF2-40B4-BE49-F238E27FC236}">
                <a16:creationId xmlns:a16="http://schemas.microsoft.com/office/drawing/2014/main" id="{672990E0-E1C1-4C00-B919-F17F3D0FE4A5}"/>
              </a:ext>
            </a:extLst>
          </p:cNvPr>
          <p:cNvSpPr txBox="1"/>
          <p:nvPr/>
        </p:nvSpPr>
        <p:spPr>
          <a:xfrm>
            <a:off x="662609" y="152400"/>
            <a:ext cx="9014791" cy="1200329"/>
          </a:xfrm>
          <a:prstGeom prst="rect">
            <a:avLst/>
          </a:prstGeom>
          <a:noFill/>
        </p:spPr>
        <p:txBody>
          <a:bodyPr wrap="square" rtlCol="0">
            <a:spAutoFit/>
          </a:bodyPr>
          <a:lstStyle/>
          <a:p>
            <a:pPr algn="ctr"/>
            <a:r>
              <a:rPr lang="en-US" sz="3600" cap="all" dirty="0">
                <a:solidFill>
                  <a:srgbClr val="002060"/>
                </a:solidFill>
                <a:latin typeface="+mj-lt"/>
                <a:ea typeface="+mj-ea"/>
                <a:cs typeface="+mj-cs"/>
              </a:rPr>
              <a:t>Findings from REVIEW</a:t>
            </a:r>
            <a:r>
              <a:rPr lang="bs-Latn-BA" sz="3600" cap="all" dirty="0">
                <a:solidFill>
                  <a:srgbClr val="002060"/>
                </a:solidFill>
                <a:latin typeface="+mj-lt"/>
                <a:ea typeface="+mj-ea"/>
                <a:cs typeface="+mj-cs"/>
              </a:rPr>
              <a:t> oF </a:t>
            </a:r>
            <a:r>
              <a:rPr lang="en-US" sz="3600" cap="all" dirty="0">
                <a:solidFill>
                  <a:srgbClr val="002060"/>
                </a:solidFill>
                <a:latin typeface="+mj-lt"/>
                <a:ea typeface="+mj-ea"/>
                <a:cs typeface="+mj-cs"/>
              </a:rPr>
              <a:t>HEALTH</a:t>
            </a:r>
            <a:r>
              <a:rPr lang="bs-Latn-BA" sz="3600" cap="all" dirty="0">
                <a:solidFill>
                  <a:srgbClr val="002060"/>
                </a:solidFill>
                <a:latin typeface="+mj-lt"/>
                <a:ea typeface="+mj-ea"/>
                <a:cs typeface="+mj-cs"/>
              </a:rPr>
              <a:t> </a:t>
            </a:r>
            <a:r>
              <a:rPr lang="en-US" sz="3600" cap="all" dirty="0">
                <a:solidFill>
                  <a:srgbClr val="002060"/>
                </a:solidFill>
                <a:latin typeface="+mj-lt"/>
                <a:ea typeface="+mj-ea"/>
                <a:cs typeface="+mj-cs"/>
              </a:rPr>
              <a:t>PI</a:t>
            </a:r>
            <a:r>
              <a:rPr lang="en-US" sz="3600" dirty="0">
                <a:solidFill>
                  <a:srgbClr val="002060"/>
                </a:solidFill>
                <a:latin typeface="+mj-lt"/>
                <a:ea typeface="+mj-ea"/>
                <a:cs typeface="+mj-cs"/>
              </a:rPr>
              <a:t>s</a:t>
            </a:r>
            <a:r>
              <a:rPr lang="en-US" sz="3600" cap="all" dirty="0">
                <a:solidFill>
                  <a:srgbClr val="002060"/>
                </a:solidFill>
                <a:latin typeface="+mj-lt"/>
                <a:ea typeface="+mj-ea"/>
                <a:cs typeface="+mj-cs"/>
              </a:rPr>
              <a:t>: COMMON GROUPING of </a:t>
            </a:r>
            <a:r>
              <a:rPr lang="en-US" sz="3600" cap="all" dirty="0" err="1">
                <a:solidFill>
                  <a:srgbClr val="002060"/>
                </a:solidFill>
                <a:latin typeface="+mj-lt"/>
                <a:ea typeface="+mj-ea"/>
                <a:cs typeface="+mj-cs"/>
              </a:rPr>
              <a:t>pi</a:t>
            </a:r>
            <a:r>
              <a:rPr lang="en-US" sz="3600" dirty="0" err="1">
                <a:solidFill>
                  <a:srgbClr val="002060"/>
                </a:solidFill>
                <a:latin typeface="+mj-lt"/>
                <a:ea typeface="+mj-ea"/>
                <a:cs typeface="+mj-cs"/>
              </a:rPr>
              <a:t>s</a:t>
            </a:r>
            <a:endParaRPr lang="en-US" sz="3600" cap="all" dirty="0">
              <a:solidFill>
                <a:srgbClr val="002060"/>
              </a:solidFill>
              <a:latin typeface="+mj-lt"/>
              <a:ea typeface="+mj-ea"/>
              <a:cs typeface="+mj-cs"/>
            </a:endParaRPr>
          </a:p>
        </p:txBody>
      </p:sp>
    </p:spTree>
    <p:extLst>
      <p:ext uri="{BB962C8B-B14F-4D97-AF65-F5344CB8AC3E}">
        <p14:creationId xmlns:p14="http://schemas.microsoft.com/office/powerpoint/2010/main" val="34983727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5150" y="4267200"/>
            <a:ext cx="2113280" cy="1981200"/>
          </a:xfrm>
          <a:prstGeom prst="rect">
            <a:avLst/>
          </a:prstGeom>
        </p:spPr>
      </p:pic>
      <p:sp>
        <p:nvSpPr>
          <p:cNvPr id="3" name="Subtitle 2"/>
          <p:cNvSpPr>
            <a:spLocks noGrp="1"/>
          </p:cNvSpPr>
          <p:nvPr>
            <p:ph type="subTitle" idx="1"/>
          </p:nvPr>
        </p:nvSpPr>
        <p:spPr>
          <a:xfrm>
            <a:off x="1073150" y="1295400"/>
            <a:ext cx="8337550" cy="5410200"/>
          </a:xfrm>
        </p:spPr>
        <p:txBody>
          <a:bodyPr rtlCol="0">
            <a:noAutofit/>
          </a:bodyPr>
          <a:lstStyle/>
          <a:p>
            <a:pPr marL="457200" indent="-457200" algn="just" fontAlgn="auto">
              <a:spcAft>
                <a:spcPts val="0"/>
              </a:spcAft>
              <a:buFont typeface="Arial" pitchFamily="34" charset="0"/>
              <a:buChar char="•"/>
              <a:defRPr/>
            </a:pPr>
            <a:endParaRPr lang="en-US" sz="2000" dirty="0">
              <a:solidFill>
                <a:schemeClr val="tx1"/>
              </a:solidFill>
            </a:endParaRPr>
          </a:p>
          <a:p>
            <a:pPr marL="457200" indent="-457200" algn="just" fontAlgn="auto">
              <a:spcAft>
                <a:spcPts val="0"/>
              </a:spcAft>
              <a:buFont typeface="Arial" pitchFamily="34" charset="0"/>
              <a:buChar char="•"/>
              <a:defRPr/>
            </a:pPr>
            <a:endParaRPr lang="en-US" sz="2000" dirty="0">
              <a:solidFill>
                <a:schemeClr val="tx1"/>
              </a:solidFill>
            </a:endParaRPr>
          </a:p>
          <a:p>
            <a:pPr fontAlgn="auto">
              <a:spcAft>
                <a:spcPts val="0"/>
              </a:spcAft>
              <a:defRPr/>
            </a:pPr>
            <a:endParaRPr lang="en-US" sz="2000" dirty="0">
              <a:solidFill>
                <a:schemeClr val="tx1"/>
              </a:solidFill>
            </a:endParaRPr>
          </a:p>
          <a:p>
            <a:pPr fontAlgn="auto">
              <a:spcAft>
                <a:spcPts val="0"/>
              </a:spcAft>
              <a:defRPr/>
            </a:pPr>
            <a:r>
              <a:rPr lang="en-US" sz="3600" dirty="0">
                <a:solidFill>
                  <a:srgbClr val="000000"/>
                </a:solidFill>
              </a:rPr>
              <a:t>Thank you for your attention!</a:t>
            </a:r>
            <a:endParaRPr lang="bs-Latn-BA" sz="3600" dirty="0">
              <a:solidFill>
                <a:srgbClr val="000000"/>
              </a:solidFill>
            </a:endParaRPr>
          </a:p>
          <a:p>
            <a:pPr fontAlgn="auto">
              <a:spcAft>
                <a:spcPts val="0"/>
              </a:spcAft>
              <a:defRPr/>
            </a:pPr>
            <a:endParaRPr lang="en-US" sz="2000" dirty="0">
              <a:solidFill>
                <a:srgbClr val="000000"/>
              </a:solidFill>
            </a:endParaRPr>
          </a:p>
          <a:p>
            <a:pPr fontAlgn="auto">
              <a:spcAft>
                <a:spcPts val="0"/>
              </a:spcAft>
              <a:defRPr/>
            </a:pPr>
            <a:r>
              <a:rPr lang="en-US" sz="2000" dirty="0">
                <a:solidFill>
                  <a:srgbClr val="000000"/>
                </a:solidFill>
              </a:rPr>
              <a:t>All BCOP and PPBWG materials can be found in English, Russian and BCS at </a:t>
            </a:r>
            <a:r>
              <a:rPr lang="en-US" sz="2000" dirty="0">
                <a:solidFill>
                  <a:srgbClr val="000000"/>
                </a:solidFill>
                <a:hlinkClick r:id="rId4"/>
              </a:rPr>
              <a:t>www.pempal.org</a:t>
            </a:r>
            <a:endParaRPr lang="en-US" sz="2000" dirty="0">
              <a:solidFill>
                <a:srgbClr val="000000"/>
              </a:solidFill>
            </a:endParaRPr>
          </a:p>
          <a:p>
            <a:pPr fontAlgn="auto">
              <a:spcAft>
                <a:spcPts val="0"/>
              </a:spcAft>
              <a:defRPr/>
            </a:pPr>
            <a:endParaRPr lang="bs-Latn-BA" sz="3600" dirty="0">
              <a:solidFill>
                <a:srgbClr val="000000"/>
              </a:solidFill>
            </a:endParaRPr>
          </a:p>
        </p:txBody>
      </p:sp>
      <p:pic>
        <p:nvPicPr>
          <p:cNvPr id="74755" name="Рисунок 11" descr="pempal-logo.jpg"/>
          <p:cNvPicPr>
            <a:picLocks noChangeAspect="1"/>
          </p:cNvPicPr>
          <p:nvPr/>
        </p:nvPicPr>
        <p:blipFill>
          <a:blip r:embed="rId5"/>
          <a:srcRect/>
          <a:stretch>
            <a:fillRect/>
          </a:stretch>
        </p:blipFill>
        <p:spPr bwMode="auto">
          <a:xfrm>
            <a:off x="0" y="0"/>
            <a:ext cx="763588" cy="6858000"/>
          </a:xfrm>
          <a:prstGeom prst="rect">
            <a:avLst/>
          </a:prstGeom>
          <a:noFill/>
          <a:ln w="9525">
            <a:noFill/>
            <a:miter lim="800000"/>
            <a:headEnd/>
            <a:tailEnd/>
          </a:ln>
        </p:spPr>
      </p:pic>
      <p:pic>
        <p:nvPicPr>
          <p:cNvPr id="74756" name="Рисунок 15" descr="pempal-logo-top.gif"/>
          <p:cNvPicPr>
            <a:picLocks noChangeAspect="1"/>
          </p:cNvPicPr>
          <p:nvPr/>
        </p:nvPicPr>
        <p:blipFill>
          <a:blip r:embed="rId6"/>
          <a:srcRect/>
          <a:stretch>
            <a:fillRect/>
          </a:stretch>
        </p:blipFill>
        <p:spPr bwMode="auto">
          <a:xfrm>
            <a:off x="3384550" y="381000"/>
            <a:ext cx="3879850" cy="342900"/>
          </a:xfrm>
          <a:prstGeom prst="rect">
            <a:avLst/>
          </a:prstGeom>
          <a:noFill/>
          <a:ln w="9525">
            <a:noFill/>
            <a:miter lim="800000"/>
            <a:headEnd/>
            <a:tailEnd/>
          </a:ln>
        </p:spPr>
      </p:pic>
      <p:sp>
        <p:nvSpPr>
          <p:cNvPr id="2" name="Slide Number Placeholder 1">
            <a:extLst>
              <a:ext uri="{FF2B5EF4-FFF2-40B4-BE49-F238E27FC236}">
                <a16:creationId xmlns:a16="http://schemas.microsoft.com/office/drawing/2014/main" id="{2BB67A0A-E07A-442A-A062-6687BCB4018F}"/>
              </a:ext>
            </a:extLst>
          </p:cNvPr>
          <p:cNvSpPr>
            <a:spLocks noGrp="1"/>
          </p:cNvSpPr>
          <p:nvPr>
            <p:ph type="sldNum" sz="quarter" idx="12"/>
          </p:nvPr>
        </p:nvSpPr>
        <p:spPr/>
        <p:txBody>
          <a:bodyPr/>
          <a:lstStyle/>
          <a:p>
            <a:pPr>
              <a:defRPr/>
            </a:pPr>
            <a:fld id="{A9B3BBAE-7D5F-41AB-BD10-EF89A677EBB9}" type="slidenum">
              <a:rPr lang="en-US" smtClean="0"/>
              <a:pPr>
                <a:defRPr/>
              </a:pPr>
              <a:t>22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9" name="Содержимое 2"/>
          <p:cNvSpPr txBox="1">
            <a:spLocks/>
          </p:cNvSpPr>
          <p:nvPr/>
        </p:nvSpPr>
        <p:spPr bwMode="auto">
          <a:xfrm>
            <a:off x="763588" y="2517556"/>
            <a:ext cx="8818396" cy="19308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spcBef>
                <a:spcPts val="800"/>
              </a:spcBef>
              <a:buFont typeface="Arial"/>
              <a:buChar char="•"/>
            </a:pPr>
            <a:endParaRPr lang="en-US" sz="2000" dirty="0">
              <a:solidFill>
                <a:schemeClr val="tx1">
                  <a:lumMod val="95000"/>
                  <a:lumOff val="5000"/>
                </a:schemeClr>
              </a:solidFill>
            </a:endParaRPr>
          </a:p>
          <a:p>
            <a:pPr algn="l">
              <a:spcBef>
                <a:spcPts val="1200"/>
              </a:spcBef>
            </a:pPr>
            <a:r>
              <a:rPr lang="en-US" sz="3000" cap="all" dirty="0">
                <a:solidFill>
                  <a:schemeClr val="tx1">
                    <a:lumMod val="95000"/>
                    <a:lumOff val="5000"/>
                  </a:schemeClr>
                </a:solidFill>
              </a:rPr>
              <a:t>Rationale for PEMPAL performance indicators (PI) review</a:t>
            </a:r>
          </a:p>
          <a:p>
            <a:pPr algn="l">
              <a:spcBef>
                <a:spcPts val="1200"/>
              </a:spcBef>
            </a:pPr>
            <a:r>
              <a:rPr lang="en-US" sz="3000" cap="all" dirty="0">
                <a:solidFill>
                  <a:schemeClr val="tx1">
                    <a:lumMod val="95000"/>
                    <a:lumOff val="5000"/>
                  </a:schemeClr>
                </a:solidFill>
              </a:rPr>
              <a:t> </a:t>
            </a:r>
          </a:p>
          <a:p>
            <a:pPr marL="0" lvl="1" algn="just">
              <a:spcBef>
                <a:spcPts val="800"/>
              </a:spcBef>
            </a:pPr>
            <a:endParaRPr lang="bs-Latn-BA" sz="2000" b="1" dirty="0">
              <a:solidFill>
                <a:schemeClr val="tx1">
                  <a:lumMod val="95000"/>
                  <a:lumOff val="5000"/>
                </a:schemeClr>
              </a:solidFill>
            </a:endParaRPr>
          </a:p>
          <a:p>
            <a:pPr algn="just">
              <a:spcBef>
                <a:spcPts val="800"/>
              </a:spcBef>
            </a:pPr>
            <a:endParaRPr lang="ru-RU" sz="1300" dirty="0">
              <a:solidFill>
                <a:schemeClr val="tx1"/>
              </a:solidFill>
              <a:latin typeface="Lucida Grande CY"/>
              <a:cs typeface="Lucida Grande CY"/>
            </a:endParaRPr>
          </a:p>
        </p:txBody>
      </p:sp>
      <p:sp>
        <p:nvSpPr>
          <p:cNvPr id="4" name="Slide Number Placeholder 3">
            <a:extLst>
              <a:ext uri="{FF2B5EF4-FFF2-40B4-BE49-F238E27FC236}">
                <a16:creationId xmlns:a16="http://schemas.microsoft.com/office/drawing/2014/main" id="{A52B24DC-685A-4272-9035-EE69F292BEED}"/>
              </a:ext>
            </a:extLst>
          </p:cNvPr>
          <p:cNvSpPr>
            <a:spLocks noGrp="1"/>
          </p:cNvSpPr>
          <p:nvPr>
            <p:ph type="sldNum" sz="quarter" idx="12"/>
          </p:nvPr>
        </p:nvSpPr>
        <p:spPr/>
        <p:txBody>
          <a:bodyPr/>
          <a:lstStyle/>
          <a:p>
            <a:pPr>
              <a:defRPr/>
            </a:pPr>
            <a:fld id="{A9B3BBAE-7D5F-41AB-BD10-EF89A677EBB9}" type="slidenum">
              <a:rPr lang="en-US" smtClean="0"/>
              <a:pPr>
                <a:defRPr/>
              </a:pPr>
              <a:t>3</a:t>
            </a:fld>
            <a:endParaRPr lang="en-US" dirty="0"/>
          </a:p>
        </p:txBody>
      </p:sp>
    </p:spTree>
    <p:extLst>
      <p:ext uri="{BB962C8B-B14F-4D97-AF65-F5344CB8AC3E}">
        <p14:creationId xmlns:p14="http://schemas.microsoft.com/office/powerpoint/2010/main" val="4150551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165723" y="173675"/>
            <a:ext cx="8343900" cy="1077218"/>
          </a:xfrm>
          <a:prstGeom prst="rect">
            <a:avLst/>
          </a:prstGeom>
          <a:noFill/>
        </p:spPr>
        <p:txBody>
          <a:bodyPr wrap="square" rtlCol="0">
            <a:spAutoFit/>
          </a:bodyPr>
          <a:lstStyle/>
          <a:p>
            <a:pPr algn="ctr"/>
            <a:r>
              <a:rPr lang="en-US" sz="3200" cap="all" dirty="0">
                <a:solidFill>
                  <a:srgbClr val="002060"/>
                </a:solidFill>
                <a:latin typeface="+mj-lt"/>
                <a:ea typeface="+mj-ea"/>
                <a:cs typeface="+mj-cs"/>
              </a:rPr>
              <a:t>why Focusing ON PERFORMANCE INDICATORS? </a:t>
            </a:r>
          </a:p>
        </p:txBody>
      </p:sp>
      <p:sp>
        <p:nvSpPr>
          <p:cNvPr id="9" name="Содержимое 2"/>
          <p:cNvSpPr txBox="1">
            <a:spLocks/>
          </p:cNvSpPr>
          <p:nvPr/>
        </p:nvSpPr>
        <p:spPr bwMode="auto">
          <a:xfrm>
            <a:off x="763588" y="1537780"/>
            <a:ext cx="8764588" cy="55462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en-US" sz="2000" b="1" dirty="0">
                <a:solidFill>
                  <a:schemeClr val="tx1">
                    <a:lumMod val="95000"/>
                    <a:lumOff val="5000"/>
                  </a:schemeClr>
                </a:solidFill>
              </a:rPr>
              <a:t>Findings of the OECD-PEMPAL Performance Budgeting Survey in 2016 </a:t>
            </a:r>
            <a:r>
              <a:rPr lang="en-US" sz="2000" dirty="0">
                <a:solidFill>
                  <a:schemeClr val="tx1">
                    <a:lumMod val="95000"/>
                    <a:lumOff val="5000"/>
                  </a:schemeClr>
                </a:solidFill>
              </a:rPr>
              <a:t>indicated that PEMPAL countries have a common challenge in defining and tracking performance indicators:</a:t>
            </a:r>
          </a:p>
          <a:p>
            <a:pPr marL="857250" lvl="1" indent="-400050" algn="just">
              <a:spcBef>
                <a:spcPts val="800"/>
              </a:spcBef>
              <a:buFont typeface="Arial" panose="020B0604020202020204" pitchFamily="34" charset="0"/>
              <a:buChar char="•"/>
            </a:pPr>
            <a:r>
              <a:rPr lang="en-US" sz="1800" b="1" dirty="0">
                <a:solidFill>
                  <a:schemeClr val="tx1">
                    <a:lumMod val="95000"/>
                    <a:lumOff val="5000"/>
                  </a:schemeClr>
                </a:solidFill>
              </a:rPr>
              <a:t>Encouraging</a:t>
            </a:r>
            <a:r>
              <a:rPr lang="en-US" sz="1800" dirty="0">
                <a:solidFill>
                  <a:schemeClr val="tx1">
                    <a:lumMod val="95000"/>
                    <a:lumOff val="5000"/>
                  </a:schemeClr>
                </a:solidFill>
              </a:rPr>
              <a:t> </a:t>
            </a:r>
            <a:r>
              <a:rPr lang="en-US" sz="1800" b="1" dirty="0">
                <a:solidFill>
                  <a:schemeClr val="tx1">
                    <a:lumMod val="95000"/>
                    <a:lumOff val="5000"/>
                  </a:schemeClr>
                </a:solidFill>
              </a:rPr>
              <a:t>culture of performance was a high priority </a:t>
            </a:r>
            <a:r>
              <a:rPr lang="en-US" sz="1800" dirty="0">
                <a:solidFill>
                  <a:schemeClr val="tx1">
                    <a:lumMod val="95000"/>
                    <a:lumOff val="5000"/>
                  </a:schemeClr>
                </a:solidFill>
              </a:rPr>
              <a:t>for PEMPAL countries in introducing PB (more so than in the OECD countries)</a:t>
            </a:r>
          </a:p>
          <a:p>
            <a:pPr marL="857250" lvl="1" indent="-400050" algn="just">
              <a:spcBef>
                <a:spcPts val="800"/>
              </a:spcBef>
              <a:buFont typeface="Arial" panose="020B0604020202020204" pitchFamily="34" charset="0"/>
              <a:buChar char="•"/>
            </a:pPr>
            <a:r>
              <a:rPr lang="en-US" sz="1800" b="1" dirty="0">
                <a:solidFill>
                  <a:schemeClr val="tx1">
                    <a:lumMod val="95000"/>
                    <a:lumOff val="5000"/>
                  </a:schemeClr>
                </a:solidFill>
              </a:rPr>
              <a:t>Performance indicators are underused </a:t>
            </a:r>
            <a:r>
              <a:rPr lang="en-US" sz="1800" dirty="0">
                <a:solidFill>
                  <a:schemeClr val="tx1">
                    <a:lumMod val="95000"/>
                    <a:lumOff val="5000"/>
                  </a:schemeClr>
                </a:solidFill>
              </a:rPr>
              <a:t>in budget negotiations (similarly to OECD countries)</a:t>
            </a:r>
          </a:p>
          <a:p>
            <a:pPr marL="857250" lvl="1" indent="-400050" algn="just">
              <a:spcBef>
                <a:spcPts val="800"/>
              </a:spcBef>
              <a:buFont typeface="Arial" panose="020B0604020202020204" pitchFamily="34" charset="0"/>
              <a:buChar char="•"/>
            </a:pPr>
            <a:r>
              <a:rPr lang="en-US" sz="1800" dirty="0">
                <a:solidFill>
                  <a:schemeClr val="tx1">
                    <a:lumMod val="95000"/>
                    <a:lumOff val="5000"/>
                  </a:schemeClr>
                </a:solidFill>
              </a:rPr>
              <a:t>The second top challenge in PB implementation in PEMPAL countries is </a:t>
            </a:r>
            <a:r>
              <a:rPr lang="en-US" sz="1800" b="1" dirty="0">
                <a:solidFill>
                  <a:schemeClr val="tx1">
                    <a:lumMod val="95000"/>
                    <a:lumOff val="5000"/>
                  </a:schemeClr>
                </a:solidFill>
              </a:rPr>
              <a:t>unclear policy/program objectives that make it difficult to set performance measures and targets </a:t>
            </a:r>
            <a:r>
              <a:rPr lang="en-US" sz="1800" dirty="0">
                <a:solidFill>
                  <a:schemeClr val="tx1">
                    <a:lumMod val="95000"/>
                    <a:lumOff val="5000"/>
                  </a:schemeClr>
                </a:solidFill>
              </a:rPr>
              <a:t>(which is a challenge not identified by OECD countries), while the other top challenges are also related to performance indicators, such as lack of performance culture and lack of accurate/timely data (similarly to OECD countries)</a:t>
            </a:r>
          </a:p>
          <a:p>
            <a:pPr marL="857250" lvl="1" indent="-400050" algn="just">
              <a:spcBef>
                <a:spcPts val="800"/>
              </a:spcBef>
              <a:buFont typeface="Arial" panose="020B0604020202020204" pitchFamily="34" charset="0"/>
              <a:buChar char="•"/>
            </a:pPr>
            <a:r>
              <a:rPr lang="en-US" sz="1800" b="1" dirty="0">
                <a:solidFill>
                  <a:schemeClr val="tx1">
                    <a:lumMod val="95000"/>
                    <a:lumOff val="5000"/>
                  </a:schemeClr>
                </a:solidFill>
              </a:rPr>
              <a:t>Lack</a:t>
            </a:r>
            <a:r>
              <a:rPr lang="en-US" sz="1800" dirty="0">
                <a:solidFill>
                  <a:schemeClr val="tx1">
                    <a:lumMod val="95000"/>
                    <a:lumOff val="5000"/>
                  </a:schemeClr>
                </a:solidFill>
              </a:rPr>
              <a:t> </a:t>
            </a:r>
            <a:r>
              <a:rPr lang="en-US" sz="1800" b="1" dirty="0">
                <a:solidFill>
                  <a:schemeClr val="tx1">
                    <a:lumMod val="95000"/>
                    <a:lumOff val="5000"/>
                  </a:schemeClr>
                </a:solidFill>
              </a:rPr>
              <a:t>and/or poor quality of performance information/data </a:t>
            </a:r>
            <a:r>
              <a:rPr lang="en-US" sz="1800" dirty="0">
                <a:solidFill>
                  <a:schemeClr val="tx1">
                    <a:lumMod val="95000"/>
                    <a:lumOff val="5000"/>
                  </a:schemeClr>
                </a:solidFill>
              </a:rPr>
              <a:t>is identified as top challenge for spending reviews (as is the case in OECD countries)</a:t>
            </a:r>
          </a:p>
          <a:p>
            <a:pPr marL="0" lvl="1" algn="just">
              <a:spcBef>
                <a:spcPts val="800"/>
              </a:spcBef>
            </a:pPr>
            <a:endParaRPr lang="bs-Latn-BA" sz="2000" dirty="0">
              <a:solidFill>
                <a:schemeClr val="tx1">
                  <a:lumMod val="95000"/>
                  <a:lumOff val="5000"/>
                </a:schemeClr>
              </a:solidFill>
            </a:endParaRPr>
          </a:p>
          <a:p>
            <a:pPr algn="just">
              <a:spcBef>
                <a:spcPts val="800"/>
              </a:spcBef>
            </a:pPr>
            <a:endParaRPr lang="ru-RU" sz="1300" dirty="0">
              <a:solidFill>
                <a:schemeClr val="tx1"/>
              </a:solidFill>
              <a:latin typeface="Lucida Grande CY"/>
              <a:cs typeface="Lucida Grande CY"/>
            </a:endParaRP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4</a:t>
            </a:fld>
            <a:endParaRPr lang="en-US" dirty="0"/>
          </a:p>
        </p:txBody>
      </p:sp>
    </p:spTree>
    <p:extLst>
      <p:ext uri="{BB962C8B-B14F-4D97-AF65-F5344CB8AC3E}">
        <p14:creationId xmlns:p14="http://schemas.microsoft.com/office/powerpoint/2010/main" val="1946261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123950" y="202304"/>
            <a:ext cx="8343900" cy="584775"/>
          </a:xfrm>
          <a:prstGeom prst="rect">
            <a:avLst/>
          </a:prstGeom>
          <a:noFill/>
        </p:spPr>
        <p:txBody>
          <a:bodyPr wrap="square" rtlCol="0">
            <a:spAutoFit/>
          </a:bodyPr>
          <a:lstStyle/>
          <a:p>
            <a:pPr algn="ctr"/>
            <a:r>
              <a:rPr lang="en-US" sz="3200" cap="all" dirty="0" err="1">
                <a:solidFill>
                  <a:srgbClr val="002060"/>
                </a:solidFill>
                <a:latin typeface="+mj-lt"/>
                <a:ea typeface="+mj-ea"/>
                <a:cs typeface="+mj-cs"/>
              </a:rPr>
              <a:t>Pempal</a:t>
            </a:r>
            <a:r>
              <a:rPr lang="en-US" sz="3200" cap="all" dirty="0">
                <a:solidFill>
                  <a:srgbClr val="002060"/>
                </a:solidFill>
                <a:latin typeface="+mj-lt"/>
                <a:ea typeface="+mj-ea"/>
                <a:cs typeface="+mj-cs"/>
              </a:rPr>
              <a:t> PI review: approach</a:t>
            </a:r>
          </a:p>
        </p:txBody>
      </p:sp>
      <p:sp>
        <p:nvSpPr>
          <p:cNvPr id="9" name="Содержимое 2"/>
          <p:cNvSpPr txBox="1">
            <a:spLocks/>
          </p:cNvSpPr>
          <p:nvPr/>
        </p:nvSpPr>
        <p:spPr bwMode="auto">
          <a:xfrm>
            <a:off x="886919" y="1066800"/>
            <a:ext cx="8764588" cy="4971714"/>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spcAft>
                <a:spcPts val="1200"/>
              </a:spcAft>
              <a:buFont typeface="Arial" panose="020B0604020202020204" pitchFamily="34" charset="0"/>
              <a:buChar char="•"/>
            </a:pPr>
            <a:r>
              <a:rPr lang="en-US" sz="2200" dirty="0">
                <a:solidFill>
                  <a:schemeClr val="tx1">
                    <a:lumMod val="95000"/>
                    <a:lumOff val="5000"/>
                  </a:schemeClr>
                </a:solidFill>
              </a:rPr>
              <a:t>Collected examples/full sets of performance indicators from nine countries in Summer 2017 </a:t>
            </a:r>
            <a:r>
              <a:rPr lang="en-US" sz="1600" dirty="0">
                <a:solidFill>
                  <a:schemeClr val="tx1">
                    <a:lumMod val="95000"/>
                    <a:lumOff val="5000"/>
                  </a:schemeClr>
                </a:solidFill>
              </a:rPr>
              <a:t>(Armenia, Belarus, Bulgaria, Bosnia and Herzegovina- the State-level and the </a:t>
            </a:r>
            <a:r>
              <a:rPr lang="en-US" sz="1600" dirty="0" err="1">
                <a:solidFill>
                  <a:schemeClr val="tx1">
                    <a:lumMod val="95000"/>
                    <a:lumOff val="5000"/>
                  </a:schemeClr>
                </a:solidFill>
              </a:rPr>
              <a:t>FBiH</a:t>
            </a:r>
            <a:r>
              <a:rPr lang="en-US" sz="1600" dirty="0">
                <a:solidFill>
                  <a:schemeClr val="tx1">
                    <a:lumMod val="95000"/>
                    <a:lumOff val="5000"/>
                  </a:schemeClr>
                </a:solidFill>
              </a:rPr>
              <a:t> level, Croatia, Kyrgyz Republic, Moldova, Russian Federation, and Serbia).</a:t>
            </a:r>
          </a:p>
          <a:p>
            <a:pPr marL="342900" indent="-342900" algn="just">
              <a:spcAft>
                <a:spcPts val="1200"/>
              </a:spcAft>
              <a:buFont typeface="Arial" panose="020B0604020202020204" pitchFamily="34" charset="0"/>
              <a:buChar char="•"/>
            </a:pPr>
            <a:r>
              <a:rPr lang="en-US" sz="2200" dirty="0">
                <a:solidFill>
                  <a:schemeClr val="tx1">
                    <a:lumMod val="95000"/>
                    <a:lumOff val="5000"/>
                  </a:schemeClr>
                </a:solidFill>
              </a:rPr>
              <a:t>In September 2017, held a working session and agreed on 10 criteria for review of PIs:</a:t>
            </a:r>
          </a:p>
          <a:p>
            <a:pPr marL="800100" lvl="1" indent="-342900" algn="just">
              <a:spcAft>
                <a:spcPts val="1200"/>
              </a:spcAft>
              <a:buFont typeface="+mj-lt"/>
              <a:buAutoNum type="alphaLcParenR"/>
            </a:pPr>
            <a:r>
              <a:rPr lang="en-US" sz="1600" dirty="0">
                <a:solidFill>
                  <a:schemeClr val="tx1">
                    <a:lumMod val="95000"/>
                    <a:lumOff val="5000"/>
                  </a:schemeClr>
                </a:solidFill>
              </a:rPr>
              <a:t>4 from OECD Performance Budgeting Survey</a:t>
            </a:r>
          </a:p>
          <a:p>
            <a:pPr marL="800100" lvl="1" indent="-342900" algn="just">
              <a:spcAft>
                <a:spcPts val="1200"/>
              </a:spcAft>
              <a:buFont typeface="+mj-lt"/>
              <a:buAutoNum type="alphaLcParenR"/>
            </a:pPr>
            <a:r>
              <a:rPr lang="en-US" sz="1600" dirty="0">
                <a:solidFill>
                  <a:schemeClr val="tx1">
                    <a:lumMod val="95000"/>
                    <a:lumOff val="5000"/>
                  </a:schemeClr>
                </a:solidFill>
              </a:rPr>
              <a:t>6 additional criteria defined by the PPWG. </a:t>
            </a:r>
          </a:p>
          <a:p>
            <a:pPr marL="342900" indent="-342900" algn="just">
              <a:spcAft>
                <a:spcPts val="1200"/>
              </a:spcAft>
              <a:buFont typeface="Arial" panose="020B0604020202020204" pitchFamily="34" charset="0"/>
              <a:buChar char="•"/>
            </a:pPr>
            <a:r>
              <a:rPr lang="en-US" sz="2200" dirty="0">
                <a:solidFill>
                  <a:schemeClr val="tx1">
                    <a:lumMod val="95000"/>
                    <a:lumOff val="5000"/>
                  </a:schemeClr>
                </a:solidFill>
              </a:rPr>
              <a:t>PEMPAL PPBWG Resource Team and leadership analyzed the indicators of nine countries based on 10 criteria.</a:t>
            </a:r>
          </a:p>
          <a:p>
            <a:pPr marL="342900" indent="-342900" algn="just">
              <a:spcAft>
                <a:spcPts val="1200"/>
              </a:spcAft>
              <a:buFont typeface="Arial" panose="020B0604020202020204" pitchFamily="34" charset="0"/>
              <a:buChar char="•"/>
            </a:pPr>
            <a:r>
              <a:rPr lang="en-US" sz="2200" dirty="0">
                <a:solidFill>
                  <a:schemeClr val="tx1">
                    <a:lumMod val="95000"/>
                    <a:lumOff val="5000"/>
                  </a:schemeClr>
                </a:solidFill>
              </a:rPr>
              <a:t>Given differences in scope of PIs set collected, PPBWG decided to focus the review on PIs in health and education.</a:t>
            </a:r>
          </a:p>
          <a:p>
            <a:pPr marL="342900" indent="-342900" algn="just">
              <a:spcAft>
                <a:spcPts val="1200"/>
              </a:spcAft>
              <a:buFont typeface="Arial" panose="020B0604020202020204" pitchFamily="34" charset="0"/>
              <a:buChar char="•"/>
            </a:pPr>
            <a:r>
              <a:rPr lang="en-US" sz="2200" dirty="0">
                <a:solidFill>
                  <a:schemeClr val="tx1">
                    <a:lumMod val="95000"/>
                    <a:lumOff val="5000"/>
                  </a:schemeClr>
                </a:solidFill>
              </a:rPr>
              <a:t>In October, PPBW further collected health and education PIs from ten countries </a:t>
            </a:r>
            <a:r>
              <a:rPr lang="en-US" sz="1600" dirty="0">
                <a:solidFill>
                  <a:schemeClr val="tx1">
                    <a:lumMod val="95000"/>
                    <a:lumOff val="5000"/>
                  </a:schemeClr>
                </a:solidFill>
              </a:rPr>
              <a:t>(those listed above and Turkey)</a:t>
            </a:r>
            <a:r>
              <a:rPr lang="en-US" sz="2000" dirty="0">
                <a:solidFill>
                  <a:schemeClr val="tx1">
                    <a:lumMod val="95000"/>
                    <a:lumOff val="5000"/>
                  </a:schemeClr>
                </a:solidFill>
              </a:rPr>
              <a:t>.</a:t>
            </a:r>
            <a:endParaRPr lang="ru-RU" sz="1300" dirty="0">
              <a:solidFill>
                <a:schemeClr val="tx1"/>
              </a:solidFill>
              <a:latin typeface="Lucida Grande CY"/>
              <a:cs typeface="Lucida Grande CY"/>
            </a:endParaRP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5</a:t>
            </a:fld>
            <a:endParaRPr lang="en-US" dirty="0"/>
          </a:p>
        </p:txBody>
      </p:sp>
    </p:spTree>
    <p:extLst>
      <p:ext uri="{BB962C8B-B14F-4D97-AF65-F5344CB8AC3E}">
        <p14:creationId xmlns:p14="http://schemas.microsoft.com/office/powerpoint/2010/main" val="3916097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9" name="Содержимое 2"/>
          <p:cNvSpPr txBox="1">
            <a:spLocks/>
          </p:cNvSpPr>
          <p:nvPr/>
        </p:nvSpPr>
        <p:spPr bwMode="auto">
          <a:xfrm>
            <a:off x="773527" y="2654205"/>
            <a:ext cx="8818396" cy="19308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spcBef>
                <a:spcPts val="800"/>
              </a:spcBef>
              <a:buFont typeface="Arial"/>
              <a:buChar char="•"/>
            </a:pPr>
            <a:endParaRPr lang="en-US" sz="2000" dirty="0">
              <a:solidFill>
                <a:schemeClr val="tx1">
                  <a:lumMod val="95000"/>
                  <a:lumOff val="5000"/>
                </a:schemeClr>
              </a:solidFill>
            </a:endParaRPr>
          </a:p>
          <a:p>
            <a:pPr algn="l">
              <a:spcBef>
                <a:spcPts val="1200"/>
              </a:spcBef>
            </a:pPr>
            <a:r>
              <a:rPr lang="en-US" sz="3000" cap="all" dirty="0">
                <a:solidFill>
                  <a:schemeClr val="tx1">
                    <a:lumMod val="95000"/>
                    <a:lumOff val="5000"/>
                  </a:schemeClr>
                </a:solidFill>
              </a:rPr>
              <a:t>TEN CRITERIA USED TO ASSESS Pi</a:t>
            </a:r>
            <a:r>
              <a:rPr lang="en-US" sz="3000" dirty="0">
                <a:solidFill>
                  <a:schemeClr val="tx1">
                    <a:lumMod val="95000"/>
                    <a:lumOff val="5000"/>
                  </a:schemeClr>
                </a:solidFill>
              </a:rPr>
              <a:t>s</a:t>
            </a:r>
            <a:r>
              <a:rPr lang="en-US" sz="3000" cap="all" dirty="0">
                <a:solidFill>
                  <a:schemeClr val="tx1">
                    <a:lumMod val="95000"/>
                    <a:lumOff val="5000"/>
                  </a:schemeClr>
                </a:solidFill>
              </a:rPr>
              <a:t> IN PEMPAL COUNTRIES</a:t>
            </a:r>
            <a:endParaRPr lang="bs-Latn-BA" sz="2000" b="1" dirty="0">
              <a:solidFill>
                <a:schemeClr val="tx1">
                  <a:lumMod val="95000"/>
                  <a:lumOff val="5000"/>
                </a:schemeClr>
              </a:solidFill>
            </a:endParaRPr>
          </a:p>
          <a:p>
            <a:pPr algn="just">
              <a:spcBef>
                <a:spcPts val="800"/>
              </a:spcBef>
            </a:pPr>
            <a:endParaRPr lang="ru-RU" sz="1300" dirty="0">
              <a:solidFill>
                <a:schemeClr val="tx1"/>
              </a:solidFill>
              <a:latin typeface="Lucida Grande CY"/>
              <a:cs typeface="Lucida Grande CY"/>
            </a:endParaRPr>
          </a:p>
        </p:txBody>
      </p:sp>
      <p:sp>
        <p:nvSpPr>
          <p:cNvPr id="4" name="Slide Number Placeholder 3">
            <a:extLst>
              <a:ext uri="{FF2B5EF4-FFF2-40B4-BE49-F238E27FC236}">
                <a16:creationId xmlns:a16="http://schemas.microsoft.com/office/drawing/2014/main" id="{A52B24DC-685A-4272-9035-EE69F292BEED}"/>
              </a:ext>
            </a:extLst>
          </p:cNvPr>
          <p:cNvSpPr>
            <a:spLocks noGrp="1"/>
          </p:cNvSpPr>
          <p:nvPr>
            <p:ph type="sldNum" sz="quarter" idx="12"/>
          </p:nvPr>
        </p:nvSpPr>
        <p:spPr/>
        <p:txBody>
          <a:bodyPr/>
          <a:lstStyle/>
          <a:p>
            <a:pPr>
              <a:defRPr/>
            </a:pPr>
            <a:fld id="{A9B3BBAE-7D5F-41AB-BD10-EF89A677EBB9}" type="slidenum">
              <a:rPr lang="en-US" smtClean="0"/>
              <a:pPr>
                <a:defRPr/>
              </a:pPr>
              <a:t>6</a:t>
            </a:fld>
            <a:endParaRPr lang="en-US" dirty="0"/>
          </a:p>
        </p:txBody>
      </p:sp>
    </p:spTree>
    <p:extLst>
      <p:ext uri="{BB962C8B-B14F-4D97-AF65-F5344CB8AC3E}">
        <p14:creationId xmlns:p14="http://schemas.microsoft.com/office/powerpoint/2010/main" val="1846322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763588" y="25702"/>
            <a:ext cx="8343900" cy="646331"/>
          </a:xfrm>
          <a:prstGeom prst="rect">
            <a:avLst/>
          </a:prstGeom>
          <a:noFill/>
        </p:spPr>
        <p:txBody>
          <a:bodyPr wrap="square" rtlCol="0">
            <a:spAutoFit/>
          </a:bodyPr>
          <a:lstStyle/>
          <a:p>
            <a:pPr algn="ctr"/>
            <a:r>
              <a:rPr lang="en-US" sz="3600" cap="all" dirty="0">
                <a:solidFill>
                  <a:srgbClr val="002060"/>
                </a:solidFill>
                <a:latin typeface="+mj-lt"/>
                <a:ea typeface="+mj-ea"/>
                <a:cs typeface="+mj-cs"/>
              </a:rPr>
              <a:t>10 criteria used to assess </a:t>
            </a:r>
            <a:r>
              <a:rPr lang="en-US" sz="3600" cap="all" dirty="0" err="1">
                <a:solidFill>
                  <a:srgbClr val="002060"/>
                </a:solidFill>
                <a:latin typeface="+mj-lt"/>
              </a:rPr>
              <a:t>pi</a:t>
            </a:r>
            <a:r>
              <a:rPr lang="en-US" sz="3600" dirty="0" err="1">
                <a:solidFill>
                  <a:srgbClr val="002060"/>
                </a:solidFill>
                <a:latin typeface="+mj-lt"/>
              </a:rPr>
              <a:t>s</a:t>
            </a:r>
            <a:r>
              <a:rPr lang="en-US" sz="3600" dirty="0">
                <a:solidFill>
                  <a:srgbClr val="002060"/>
                </a:solidFill>
                <a:latin typeface="+mj-lt"/>
              </a:rPr>
              <a:t> </a:t>
            </a:r>
            <a:endParaRPr lang="en-US" sz="3600" cap="all" dirty="0">
              <a:solidFill>
                <a:srgbClr val="002060"/>
              </a:solidFill>
              <a:latin typeface="+mj-lt"/>
              <a:ea typeface="+mj-ea"/>
              <a:cs typeface="+mj-cs"/>
            </a:endParaRPr>
          </a:p>
        </p:txBody>
      </p:sp>
      <p:sp>
        <p:nvSpPr>
          <p:cNvPr id="9" name="Содержимое 2"/>
          <p:cNvSpPr txBox="1">
            <a:spLocks/>
          </p:cNvSpPr>
          <p:nvPr/>
        </p:nvSpPr>
        <p:spPr bwMode="auto">
          <a:xfrm>
            <a:off x="800894" y="1006994"/>
            <a:ext cx="8990012" cy="60034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spcBef>
                <a:spcPts val="400"/>
              </a:spcBef>
              <a:spcAft>
                <a:spcPts val="600"/>
              </a:spcAft>
              <a:buFont typeface="+mj-lt"/>
              <a:buAutoNum type="arabicPeriod"/>
            </a:pPr>
            <a:r>
              <a:rPr lang="en-US" sz="2200" dirty="0">
                <a:solidFill>
                  <a:schemeClr val="tx1"/>
                </a:solidFill>
                <a:latin typeface="+mj-lt"/>
                <a:cs typeface="Lucida Grande CY"/>
              </a:rPr>
              <a:t>Does a </a:t>
            </a:r>
            <a:r>
              <a:rPr lang="en-US" sz="2200" b="1" dirty="0">
                <a:solidFill>
                  <a:schemeClr val="tx1"/>
                </a:solidFill>
                <a:latin typeface="+mj-lt"/>
                <a:cs typeface="Lucida Grande CY"/>
              </a:rPr>
              <a:t>PB framework </a:t>
            </a:r>
            <a:r>
              <a:rPr lang="en-US" sz="2200" dirty="0">
                <a:solidFill>
                  <a:schemeClr val="tx1"/>
                </a:solidFill>
                <a:latin typeface="+mj-lt"/>
                <a:cs typeface="Lucida Grande CY"/>
              </a:rPr>
              <a:t>applied uniformly across central government exist? </a:t>
            </a:r>
          </a:p>
          <a:p>
            <a:pPr marL="342900" indent="-342900" algn="just">
              <a:spcBef>
                <a:spcPts val="400"/>
              </a:spcBef>
              <a:spcAft>
                <a:spcPts val="600"/>
              </a:spcAft>
              <a:buFont typeface="+mj-lt"/>
              <a:buAutoNum type="arabicPeriod"/>
            </a:pPr>
            <a:r>
              <a:rPr lang="en-US" sz="2200" dirty="0">
                <a:solidFill>
                  <a:schemeClr val="tx1"/>
                </a:solidFill>
                <a:latin typeface="+mj-lt"/>
                <a:cs typeface="Lucida Grande CY"/>
              </a:rPr>
              <a:t>What are the </a:t>
            </a:r>
            <a:r>
              <a:rPr lang="en-US" sz="2200" b="1" dirty="0">
                <a:solidFill>
                  <a:schemeClr val="tx1"/>
                </a:solidFill>
                <a:latin typeface="+mj-lt"/>
                <a:cs typeface="Lucida Grande CY"/>
              </a:rPr>
              <a:t>key elements of PB framework? </a:t>
            </a:r>
          </a:p>
          <a:p>
            <a:pPr marL="342900" indent="-342900" algn="just">
              <a:spcBef>
                <a:spcPts val="400"/>
              </a:spcBef>
              <a:spcAft>
                <a:spcPts val="600"/>
              </a:spcAft>
              <a:buFont typeface="+mj-lt"/>
              <a:buAutoNum type="arabicPeriod"/>
            </a:pPr>
            <a:r>
              <a:rPr lang="en-US" sz="2200" dirty="0">
                <a:solidFill>
                  <a:schemeClr val="tx1"/>
                </a:solidFill>
                <a:latin typeface="+mj-lt"/>
                <a:cs typeface="Lucida Grande CY"/>
              </a:rPr>
              <a:t>Which </a:t>
            </a:r>
            <a:r>
              <a:rPr lang="en-US" sz="2200" b="1" dirty="0">
                <a:solidFill>
                  <a:schemeClr val="tx1"/>
                </a:solidFill>
                <a:latin typeface="+mj-lt"/>
                <a:cs typeface="Lucida Grande CY"/>
              </a:rPr>
              <a:t>institutions</a:t>
            </a:r>
            <a:r>
              <a:rPr lang="en-US" sz="2200" dirty="0">
                <a:solidFill>
                  <a:schemeClr val="tx1"/>
                </a:solidFill>
                <a:latin typeface="+mj-lt"/>
                <a:cs typeface="Lucida Grande CY"/>
              </a:rPr>
              <a:t> play an important role in generating PIs? </a:t>
            </a:r>
          </a:p>
          <a:p>
            <a:pPr marL="342900" indent="-342900" algn="just">
              <a:spcBef>
                <a:spcPts val="400"/>
              </a:spcBef>
              <a:spcAft>
                <a:spcPts val="600"/>
              </a:spcAft>
              <a:buFont typeface="+mj-lt"/>
              <a:buAutoNum type="arabicPeriod"/>
            </a:pPr>
            <a:r>
              <a:rPr lang="en-US" sz="2200" dirty="0">
                <a:solidFill>
                  <a:schemeClr val="tx1"/>
                </a:solidFill>
                <a:latin typeface="+mj-lt"/>
                <a:cs typeface="Lucida Grande CY"/>
              </a:rPr>
              <a:t>What are </a:t>
            </a:r>
            <a:r>
              <a:rPr lang="en-US" sz="2200" b="1" dirty="0">
                <a:solidFill>
                  <a:schemeClr val="tx1"/>
                </a:solidFill>
                <a:latin typeface="+mj-lt"/>
                <a:cs typeface="Lucida Grande CY"/>
              </a:rPr>
              <a:t>PB challenges </a:t>
            </a:r>
            <a:r>
              <a:rPr lang="en-US" sz="2200" dirty="0">
                <a:solidFill>
                  <a:schemeClr val="tx1"/>
                </a:solidFill>
                <a:latin typeface="+mj-lt"/>
                <a:cs typeface="Lucida Grande CY"/>
              </a:rPr>
              <a:t>identified as high among options within OECD Survey</a:t>
            </a:r>
            <a:r>
              <a:rPr lang="en-US" sz="2200" dirty="0">
                <a:solidFill>
                  <a:schemeClr val="tx1"/>
                </a:solidFill>
                <a:latin typeface="+mj-lt"/>
              </a:rPr>
              <a:t>?</a:t>
            </a:r>
          </a:p>
          <a:p>
            <a:pPr marL="342900" indent="-342900" algn="just">
              <a:spcBef>
                <a:spcPts val="400"/>
              </a:spcBef>
              <a:spcAft>
                <a:spcPts val="600"/>
              </a:spcAft>
              <a:buFont typeface="+mj-lt"/>
              <a:buAutoNum type="arabicPeriod"/>
            </a:pPr>
            <a:r>
              <a:rPr lang="en-US" sz="2200" dirty="0">
                <a:solidFill>
                  <a:schemeClr val="tx1"/>
                </a:solidFill>
                <a:latin typeface="+mj-lt"/>
                <a:cs typeface="Lucida Grande CY"/>
              </a:rPr>
              <a:t>At what </a:t>
            </a:r>
            <a:r>
              <a:rPr lang="en-US" sz="2200" b="1" dirty="0">
                <a:solidFill>
                  <a:schemeClr val="tx1"/>
                </a:solidFill>
                <a:latin typeface="+mj-lt"/>
                <a:cs typeface="Lucida Grande CY"/>
              </a:rPr>
              <a:t>levels are PIs defined and monitored</a:t>
            </a:r>
            <a:r>
              <a:rPr lang="en-US" sz="2200" dirty="0">
                <a:solidFill>
                  <a:schemeClr val="tx1"/>
                </a:solidFill>
                <a:latin typeface="+mj-lt"/>
                <a:cs typeface="Lucida Grande CY"/>
              </a:rPr>
              <a:t>?</a:t>
            </a:r>
          </a:p>
          <a:p>
            <a:pPr marL="342900" indent="-342900" algn="just">
              <a:spcBef>
                <a:spcPts val="400"/>
              </a:spcBef>
              <a:spcAft>
                <a:spcPts val="600"/>
              </a:spcAft>
              <a:buFont typeface="+mj-lt"/>
              <a:buAutoNum type="arabicPeriod"/>
            </a:pPr>
            <a:r>
              <a:rPr lang="en-US" sz="2200" dirty="0">
                <a:solidFill>
                  <a:schemeClr val="tx1"/>
                </a:solidFill>
                <a:latin typeface="+mj-lt"/>
                <a:cs typeface="Lucida Grande CY"/>
              </a:rPr>
              <a:t>What are the </a:t>
            </a:r>
            <a:r>
              <a:rPr lang="en-US" sz="2200" b="1" dirty="0">
                <a:solidFill>
                  <a:schemeClr val="tx1"/>
                </a:solidFill>
                <a:latin typeface="+mj-lt"/>
                <a:cs typeface="Lucida Grande CY"/>
              </a:rPr>
              <a:t>types of PIs</a:t>
            </a:r>
            <a:r>
              <a:rPr lang="en-US" sz="2200" dirty="0">
                <a:solidFill>
                  <a:schemeClr val="tx1"/>
                </a:solidFill>
                <a:latin typeface="+mj-lt"/>
                <a:cs typeface="Lucida Grande CY"/>
              </a:rPr>
              <a:t>?</a:t>
            </a:r>
          </a:p>
          <a:p>
            <a:pPr marL="342900" indent="-342900" algn="just">
              <a:spcBef>
                <a:spcPts val="400"/>
              </a:spcBef>
              <a:spcAft>
                <a:spcPts val="600"/>
              </a:spcAft>
              <a:buFont typeface="+mj-lt"/>
              <a:buAutoNum type="arabicPeriod"/>
            </a:pPr>
            <a:r>
              <a:rPr lang="en-US" sz="2200" dirty="0">
                <a:solidFill>
                  <a:schemeClr val="tx1"/>
                </a:solidFill>
                <a:latin typeface="+mj-lt"/>
                <a:cs typeface="Lucida Grande CY"/>
              </a:rPr>
              <a:t>What is the </a:t>
            </a:r>
            <a:r>
              <a:rPr lang="en-US" sz="2200" b="1" dirty="0">
                <a:solidFill>
                  <a:schemeClr val="tx1"/>
                </a:solidFill>
                <a:latin typeface="+mj-lt"/>
                <a:cs typeface="Lucida Grande CY"/>
              </a:rPr>
              <a:t>frequency</a:t>
            </a:r>
            <a:r>
              <a:rPr lang="en-US" sz="2200" dirty="0">
                <a:solidFill>
                  <a:schemeClr val="tx1"/>
                </a:solidFill>
                <a:latin typeface="+mj-lt"/>
                <a:cs typeface="Lucida Grande CY"/>
              </a:rPr>
              <a:t> of tracking PIs?</a:t>
            </a:r>
          </a:p>
          <a:p>
            <a:pPr marL="342900" indent="-342900" algn="just">
              <a:spcBef>
                <a:spcPts val="400"/>
              </a:spcBef>
              <a:spcAft>
                <a:spcPts val="600"/>
              </a:spcAft>
              <a:buFont typeface="+mj-lt"/>
              <a:buAutoNum type="arabicPeriod"/>
            </a:pPr>
            <a:r>
              <a:rPr lang="en-US" sz="2200" dirty="0">
                <a:solidFill>
                  <a:schemeClr val="tx1"/>
                </a:solidFill>
                <a:latin typeface="+mj-lt"/>
                <a:cs typeface="Lucida Grande CY"/>
              </a:rPr>
              <a:t>What is the </a:t>
            </a:r>
            <a:r>
              <a:rPr lang="en-US" sz="2200" b="1" dirty="0">
                <a:solidFill>
                  <a:schemeClr val="tx1"/>
                </a:solidFill>
                <a:latin typeface="+mj-lt"/>
                <a:cs typeface="Lucida Grande CY"/>
              </a:rPr>
              <a:t>average number of PIs per program </a:t>
            </a:r>
            <a:r>
              <a:rPr lang="en-US" sz="2200" dirty="0">
                <a:solidFill>
                  <a:schemeClr val="tx1"/>
                </a:solidFill>
                <a:latin typeface="+mj-lt"/>
                <a:cs typeface="Lucida Grande CY"/>
              </a:rPr>
              <a:t>and what is the structure of PB?</a:t>
            </a:r>
          </a:p>
          <a:p>
            <a:pPr marL="342900" indent="-342900" algn="just">
              <a:spcBef>
                <a:spcPts val="400"/>
              </a:spcBef>
              <a:spcAft>
                <a:spcPts val="600"/>
              </a:spcAft>
              <a:buFont typeface="+mj-lt"/>
              <a:buAutoNum type="arabicPeriod"/>
            </a:pPr>
            <a:r>
              <a:rPr lang="en-US" sz="2200" dirty="0">
                <a:solidFill>
                  <a:schemeClr val="tx1"/>
                </a:solidFill>
                <a:latin typeface="+mj-lt"/>
                <a:cs typeface="Lucida Grande CY"/>
              </a:rPr>
              <a:t>What is the estimate of </a:t>
            </a:r>
            <a:r>
              <a:rPr lang="en-US" sz="2200" b="1" dirty="0">
                <a:solidFill>
                  <a:schemeClr val="tx1"/>
                </a:solidFill>
                <a:latin typeface="+mj-lt"/>
                <a:cs typeface="Lucida Grande CY"/>
              </a:rPr>
              <a:t>ratio of output to outcome indicators</a:t>
            </a:r>
            <a:r>
              <a:rPr lang="en-US" sz="2200" dirty="0">
                <a:solidFill>
                  <a:schemeClr val="tx1"/>
                </a:solidFill>
                <a:latin typeface="+mj-lt"/>
                <a:cs typeface="Lucida Grande CY"/>
              </a:rPr>
              <a:t>?</a:t>
            </a:r>
          </a:p>
          <a:p>
            <a:pPr marL="342900" indent="-342900" algn="just">
              <a:spcBef>
                <a:spcPts val="400"/>
              </a:spcBef>
              <a:spcAft>
                <a:spcPts val="600"/>
              </a:spcAft>
              <a:buFont typeface="+mj-lt"/>
              <a:buAutoNum type="arabicPeriod"/>
            </a:pPr>
            <a:r>
              <a:rPr lang="en-US" sz="2200" dirty="0">
                <a:solidFill>
                  <a:schemeClr val="tx1"/>
                </a:solidFill>
                <a:latin typeface="+mj-lt"/>
                <a:cs typeface="Lucida Grande CY"/>
              </a:rPr>
              <a:t>What are the </a:t>
            </a:r>
            <a:r>
              <a:rPr lang="en-US" sz="2200" b="1" dirty="0">
                <a:solidFill>
                  <a:schemeClr val="tx1"/>
                </a:solidFill>
                <a:latin typeface="+mj-lt"/>
                <a:cs typeface="Lucida Grande CY"/>
              </a:rPr>
              <a:t>main challenges related specifically to PIs</a:t>
            </a:r>
            <a:r>
              <a:rPr lang="en-US" sz="2200" dirty="0">
                <a:solidFill>
                  <a:schemeClr val="tx1"/>
                </a:solidFill>
                <a:latin typeface="+mj-lt"/>
                <a:cs typeface="Lucida Grande CY"/>
              </a:rPr>
              <a:t>?</a:t>
            </a:r>
          </a:p>
          <a:p>
            <a:pPr algn="just">
              <a:spcBef>
                <a:spcPts val="400"/>
              </a:spcBef>
            </a:pPr>
            <a:endParaRPr lang="en-US" sz="1800" dirty="0">
              <a:solidFill>
                <a:schemeClr val="tx1"/>
              </a:solidFill>
              <a:latin typeface="+mj-lt"/>
              <a:cs typeface="Lucida Grande CY"/>
            </a:endParaRPr>
          </a:p>
          <a:p>
            <a:pPr marL="342900" indent="-342900" algn="just">
              <a:spcBef>
                <a:spcPts val="800"/>
              </a:spcBef>
              <a:buFont typeface="+mj-lt"/>
              <a:buAutoNum type="arabicPeriod"/>
            </a:pPr>
            <a:endParaRPr lang="ru-RU" sz="1800" dirty="0">
              <a:solidFill>
                <a:schemeClr val="tx1"/>
              </a:solidFill>
              <a:latin typeface="+mj-lt"/>
              <a:cs typeface="Lucida Grande CY"/>
            </a:endParaRP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7</a:t>
            </a:fld>
            <a:endParaRPr lang="en-US" dirty="0"/>
          </a:p>
        </p:txBody>
      </p:sp>
    </p:spTree>
    <p:extLst>
      <p:ext uri="{BB962C8B-B14F-4D97-AF65-F5344CB8AC3E}">
        <p14:creationId xmlns:p14="http://schemas.microsoft.com/office/powerpoint/2010/main" val="3867209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9" name="Содержимое 2"/>
          <p:cNvSpPr txBox="1">
            <a:spLocks/>
          </p:cNvSpPr>
          <p:nvPr/>
        </p:nvSpPr>
        <p:spPr bwMode="auto">
          <a:xfrm>
            <a:off x="773527" y="2654205"/>
            <a:ext cx="8818396" cy="19308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spcBef>
                <a:spcPts val="1200"/>
              </a:spcBef>
            </a:pPr>
            <a:endParaRPr lang="en-US" sz="2000" dirty="0">
              <a:solidFill>
                <a:schemeClr val="tx1">
                  <a:lumMod val="95000"/>
                  <a:lumOff val="5000"/>
                </a:schemeClr>
              </a:solidFill>
            </a:endParaRPr>
          </a:p>
          <a:p>
            <a:pPr algn="just">
              <a:spcBef>
                <a:spcPts val="1200"/>
              </a:spcBef>
            </a:pPr>
            <a:r>
              <a:rPr lang="bs-Latn-BA" sz="3000" cap="all" dirty="0">
                <a:solidFill>
                  <a:schemeClr val="tx1">
                    <a:lumMod val="95000"/>
                    <a:lumOff val="5000"/>
                  </a:schemeClr>
                </a:solidFill>
              </a:rPr>
              <a:t>Summary of PI review</a:t>
            </a:r>
            <a:r>
              <a:rPr lang="en-US" sz="3000" cap="all" dirty="0">
                <a:solidFill>
                  <a:schemeClr val="tx1">
                    <a:lumMod val="95000"/>
                    <a:lumOff val="5000"/>
                  </a:schemeClr>
                </a:solidFill>
              </a:rPr>
              <a:t> based on 10 criteria</a:t>
            </a:r>
          </a:p>
          <a:p>
            <a:pPr algn="just">
              <a:spcBef>
                <a:spcPts val="800"/>
              </a:spcBef>
            </a:pPr>
            <a:endParaRPr lang="ru-RU" sz="1300" dirty="0">
              <a:solidFill>
                <a:schemeClr val="tx1"/>
              </a:solidFill>
              <a:latin typeface="Lucida Grande CY"/>
              <a:cs typeface="Lucida Grande CY"/>
            </a:endParaRPr>
          </a:p>
        </p:txBody>
      </p:sp>
      <p:sp>
        <p:nvSpPr>
          <p:cNvPr id="4" name="Slide Number Placeholder 3">
            <a:extLst>
              <a:ext uri="{FF2B5EF4-FFF2-40B4-BE49-F238E27FC236}">
                <a16:creationId xmlns:a16="http://schemas.microsoft.com/office/drawing/2014/main" id="{A52B24DC-685A-4272-9035-EE69F292BEED}"/>
              </a:ext>
            </a:extLst>
          </p:cNvPr>
          <p:cNvSpPr>
            <a:spLocks noGrp="1"/>
          </p:cNvSpPr>
          <p:nvPr>
            <p:ph type="sldNum" sz="quarter" idx="12"/>
          </p:nvPr>
        </p:nvSpPr>
        <p:spPr/>
        <p:txBody>
          <a:bodyPr/>
          <a:lstStyle/>
          <a:p>
            <a:pPr>
              <a:defRPr/>
            </a:pPr>
            <a:fld id="{A9B3BBAE-7D5F-41AB-BD10-EF89A677EBB9}" type="slidenum">
              <a:rPr lang="en-US" smtClean="0"/>
              <a:pPr>
                <a:defRPr/>
              </a:pPr>
              <a:t>8</a:t>
            </a:fld>
            <a:endParaRPr lang="en-US" dirty="0"/>
          </a:p>
        </p:txBody>
      </p:sp>
    </p:spTree>
    <p:extLst>
      <p:ext uri="{BB962C8B-B14F-4D97-AF65-F5344CB8AC3E}">
        <p14:creationId xmlns:p14="http://schemas.microsoft.com/office/powerpoint/2010/main" val="4042879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652992" y="134035"/>
            <a:ext cx="9014791" cy="646331"/>
          </a:xfrm>
          <a:prstGeom prst="rect">
            <a:avLst/>
          </a:prstGeom>
          <a:noFill/>
        </p:spPr>
        <p:txBody>
          <a:bodyPr wrap="square" rtlCol="0">
            <a:spAutoFit/>
          </a:bodyPr>
          <a:lstStyle/>
          <a:p>
            <a:pPr algn="ctr"/>
            <a:r>
              <a:rPr lang="en-US" sz="3600" cap="all" dirty="0">
                <a:solidFill>
                  <a:srgbClr val="002060"/>
                </a:solidFill>
                <a:latin typeface="+mj-lt"/>
                <a:ea typeface="+mj-ea"/>
                <a:cs typeface="+mj-cs"/>
              </a:rPr>
              <a:t>SUMMARY OF pi REVIEW</a:t>
            </a:r>
          </a:p>
        </p:txBody>
      </p:sp>
      <p:sp>
        <p:nvSpPr>
          <p:cNvPr id="4" name="Slide Number Placeholder 3">
            <a:extLst>
              <a:ext uri="{FF2B5EF4-FFF2-40B4-BE49-F238E27FC236}">
                <a16:creationId xmlns:a16="http://schemas.microsoft.com/office/drawing/2014/main"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9</a:t>
            </a:fld>
            <a:endParaRPr lang="en-US" dirty="0"/>
          </a:p>
        </p:txBody>
      </p:sp>
      <p:sp>
        <p:nvSpPr>
          <p:cNvPr id="6" name="Rectangle 5">
            <a:extLst>
              <a:ext uri="{FF2B5EF4-FFF2-40B4-BE49-F238E27FC236}">
                <a16:creationId xmlns:a16="http://schemas.microsoft.com/office/drawing/2014/main" id="{125C4DB8-83E7-4D16-BB0A-11CD0E946804}"/>
              </a:ext>
            </a:extLst>
          </p:cNvPr>
          <p:cNvSpPr/>
          <p:nvPr/>
        </p:nvSpPr>
        <p:spPr>
          <a:xfrm>
            <a:off x="914400" y="944140"/>
            <a:ext cx="8737349" cy="2113399"/>
          </a:xfrm>
          <a:prstGeom prst="rect">
            <a:avLst/>
          </a:prstGeom>
        </p:spPr>
        <p:txBody>
          <a:bodyPr wrap="square">
            <a:spAutoFit/>
          </a:bodyPr>
          <a:lstStyle/>
          <a:p>
            <a:pPr algn="just">
              <a:spcBef>
                <a:spcPts val="400"/>
              </a:spcBef>
            </a:pPr>
            <a:r>
              <a:rPr lang="en-US" sz="2000" b="1" dirty="0">
                <a:solidFill>
                  <a:srgbClr val="0070C0"/>
                </a:solidFill>
                <a:latin typeface="+mj-lt"/>
              </a:rPr>
              <a:t>Criterion 1: Does a PB framework applied uniformly across central government exist?</a:t>
            </a:r>
          </a:p>
          <a:p>
            <a:pPr algn="just">
              <a:spcBef>
                <a:spcPts val="400"/>
              </a:spcBef>
            </a:pPr>
            <a:r>
              <a:rPr lang="en-US" sz="2000" dirty="0">
                <a:solidFill>
                  <a:srgbClr val="000000"/>
                </a:solidFill>
                <a:latin typeface="+mj-lt"/>
              </a:rPr>
              <a:t>All countries have compulsory PB framework for both Ministries and Agencies.</a:t>
            </a:r>
          </a:p>
          <a:p>
            <a:pPr algn="just">
              <a:spcBef>
                <a:spcPts val="400"/>
              </a:spcBef>
            </a:pPr>
            <a:endParaRPr lang="en-US" sz="2000" dirty="0">
              <a:solidFill>
                <a:srgbClr val="0070C0"/>
              </a:solidFill>
              <a:latin typeface="+mj-lt"/>
            </a:endParaRPr>
          </a:p>
          <a:p>
            <a:pPr algn="just">
              <a:spcBef>
                <a:spcPts val="400"/>
              </a:spcBef>
            </a:pPr>
            <a:r>
              <a:rPr lang="en-US" sz="2000" b="1" dirty="0">
                <a:solidFill>
                  <a:srgbClr val="0070C0"/>
                </a:solidFill>
                <a:latin typeface="+mj-lt"/>
              </a:rPr>
              <a:t>Criterion 2: What are the key elements of PB framework?</a:t>
            </a:r>
          </a:p>
          <a:p>
            <a:pPr algn="just">
              <a:spcBef>
                <a:spcPts val="400"/>
              </a:spcBef>
            </a:pPr>
            <a:endParaRPr lang="en-US" dirty="0">
              <a:solidFill>
                <a:srgbClr val="000000"/>
              </a:solidFill>
            </a:endParaRPr>
          </a:p>
        </p:txBody>
      </p:sp>
      <p:sp>
        <p:nvSpPr>
          <p:cNvPr id="13" name="TextBox 2">
            <a:extLst>
              <a:ext uri="{FF2B5EF4-FFF2-40B4-BE49-F238E27FC236}">
                <a16:creationId xmlns:a16="http://schemas.microsoft.com/office/drawing/2014/main" id="{970594A1-47F9-4680-8691-0F8A5CCC10E2}"/>
              </a:ext>
            </a:extLst>
          </p:cNvPr>
          <p:cNvSpPr txBox="1"/>
          <p:nvPr/>
        </p:nvSpPr>
        <p:spPr>
          <a:xfrm>
            <a:off x="6711052" y="3365316"/>
            <a:ext cx="5505450" cy="52322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dirty="0">
                <a:solidFill>
                  <a:schemeClr val="bg1"/>
                </a:solidFill>
              </a:rPr>
              <a:t>of countries,</a:t>
            </a:r>
            <a:r>
              <a:rPr lang="en-US" sz="1400" baseline="0" dirty="0">
                <a:solidFill>
                  <a:schemeClr val="bg1"/>
                </a:solidFill>
              </a:rPr>
              <a:t> the exception is </a:t>
            </a:r>
          </a:p>
          <a:p>
            <a:r>
              <a:rPr lang="en-US" sz="1400" baseline="0" dirty="0">
                <a:solidFill>
                  <a:schemeClr val="bg1"/>
                </a:solidFill>
              </a:rPr>
              <a:t>Armenia</a:t>
            </a:r>
            <a:endParaRPr lang="en-US" sz="1400" dirty="0">
              <a:solidFill>
                <a:schemeClr val="bg1"/>
              </a:solidFill>
            </a:endParaRPr>
          </a:p>
        </p:txBody>
      </p:sp>
      <p:sp>
        <p:nvSpPr>
          <p:cNvPr id="14" name="TextBox 3">
            <a:extLst>
              <a:ext uri="{FF2B5EF4-FFF2-40B4-BE49-F238E27FC236}">
                <a16:creationId xmlns:a16="http://schemas.microsoft.com/office/drawing/2014/main" id="{2027B2F6-7FDB-437E-9225-BBCCD65E20A3}"/>
              </a:ext>
            </a:extLst>
          </p:cNvPr>
          <p:cNvSpPr txBox="1"/>
          <p:nvPr/>
        </p:nvSpPr>
        <p:spPr>
          <a:xfrm>
            <a:off x="6686550" y="4085089"/>
            <a:ext cx="5505450" cy="52322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dirty="0">
                <a:solidFill>
                  <a:schemeClr val="bg1"/>
                </a:solidFill>
              </a:rPr>
              <a:t>of countries,</a:t>
            </a:r>
            <a:r>
              <a:rPr lang="en-US" sz="1400" baseline="0" dirty="0">
                <a:solidFill>
                  <a:schemeClr val="bg1"/>
                </a:solidFill>
              </a:rPr>
              <a:t> the exceptions </a:t>
            </a:r>
          </a:p>
          <a:p>
            <a:r>
              <a:rPr lang="en-US" sz="1400" baseline="0" dirty="0">
                <a:solidFill>
                  <a:schemeClr val="bg1"/>
                </a:solidFill>
              </a:rPr>
              <a:t>are Armenia and Russia</a:t>
            </a:r>
            <a:endParaRPr lang="en-US" sz="1400" dirty="0">
              <a:solidFill>
                <a:schemeClr val="bg1"/>
              </a:solidFill>
            </a:endParaRPr>
          </a:p>
        </p:txBody>
      </p:sp>
      <p:sp>
        <p:nvSpPr>
          <p:cNvPr id="15" name="TextBox 4">
            <a:extLst>
              <a:ext uri="{FF2B5EF4-FFF2-40B4-BE49-F238E27FC236}">
                <a16:creationId xmlns:a16="http://schemas.microsoft.com/office/drawing/2014/main" id="{9E0CC60E-89D8-4CFF-BD3E-61EC8EB0B3C2}"/>
              </a:ext>
            </a:extLst>
          </p:cNvPr>
          <p:cNvSpPr txBox="1"/>
          <p:nvPr/>
        </p:nvSpPr>
        <p:spPr>
          <a:xfrm>
            <a:off x="6622298" y="4598667"/>
            <a:ext cx="5505450" cy="73866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dirty="0">
                <a:solidFill>
                  <a:schemeClr val="bg1"/>
                </a:solidFill>
              </a:rPr>
              <a:t>Croatia, BiH, </a:t>
            </a:r>
          </a:p>
          <a:p>
            <a:r>
              <a:rPr lang="en-US" sz="1400" dirty="0">
                <a:solidFill>
                  <a:schemeClr val="bg1"/>
                </a:solidFill>
              </a:rPr>
              <a:t>Serbia &amp; </a:t>
            </a:r>
          </a:p>
          <a:p>
            <a:r>
              <a:rPr lang="en-US" sz="1400" dirty="0">
                <a:solidFill>
                  <a:schemeClr val="bg1"/>
                </a:solidFill>
              </a:rPr>
              <a:t>Moldova</a:t>
            </a:r>
          </a:p>
        </p:txBody>
      </p:sp>
      <p:sp>
        <p:nvSpPr>
          <p:cNvPr id="16" name="TextBox 5">
            <a:extLst>
              <a:ext uri="{FF2B5EF4-FFF2-40B4-BE49-F238E27FC236}">
                <a16:creationId xmlns:a16="http://schemas.microsoft.com/office/drawing/2014/main" id="{73E7E561-8B19-43CA-9156-331ABB3D46B2}"/>
              </a:ext>
            </a:extLst>
          </p:cNvPr>
          <p:cNvSpPr txBox="1"/>
          <p:nvPr/>
        </p:nvSpPr>
        <p:spPr>
          <a:xfrm>
            <a:off x="6638925" y="5334000"/>
            <a:ext cx="5095875" cy="69249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300" dirty="0">
                <a:solidFill>
                  <a:schemeClr val="bg1"/>
                </a:solidFill>
              </a:rPr>
              <a:t>Armenia,</a:t>
            </a:r>
            <a:r>
              <a:rPr lang="en-US" sz="1300" baseline="0" dirty="0">
                <a:solidFill>
                  <a:schemeClr val="bg1"/>
                </a:solidFill>
              </a:rPr>
              <a:t> </a:t>
            </a:r>
          </a:p>
          <a:p>
            <a:r>
              <a:rPr lang="en-US" sz="1300" baseline="0" dirty="0">
                <a:solidFill>
                  <a:schemeClr val="bg1"/>
                </a:solidFill>
              </a:rPr>
              <a:t>Bulgaria &amp;</a:t>
            </a:r>
          </a:p>
          <a:p>
            <a:r>
              <a:rPr lang="en-US" sz="1300" baseline="0" dirty="0">
                <a:solidFill>
                  <a:schemeClr val="bg1"/>
                </a:solidFill>
              </a:rPr>
              <a:t>Russia</a:t>
            </a:r>
            <a:endParaRPr lang="en-US" sz="1300" dirty="0">
              <a:solidFill>
                <a:schemeClr val="bg1"/>
              </a:solidFill>
            </a:endParaRPr>
          </a:p>
        </p:txBody>
      </p:sp>
      <p:sp>
        <p:nvSpPr>
          <p:cNvPr id="18" name="TextBox 2">
            <a:extLst>
              <a:ext uri="{FF2B5EF4-FFF2-40B4-BE49-F238E27FC236}">
                <a16:creationId xmlns:a16="http://schemas.microsoft.com/office/drawing/2014/main" id="{9A5BF625-F22E-4385-962D-484A7578917A}"/>
              </a:ext>
            </a:extLst>
          </p:cNvPr>
          <p:cNvSpPr txBox="1"/>
          <p:nvPr/>
        </p:nvSpPr>
        <p:spPr>
          <a:xfrm>
            <a:off x="6924675" y="3234978"/>
            <a:ext cx="5505450" cy="52322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dirty="0">
                <a:solidFill>
                  <a:schemeClr val="bg1"/>
                </a:solidFill>
              </a:rPr>
              <a:t>of countries,</a:t>
            </a:r>
            <a:r>
              <a:rPr lang="en-US" sz="1400" baseline="0" dirty="0">
                <a:solidFill>
                  <a:schemeClr val="bg1"/>
                </a:solidFill>
              </a:rPr>
              <a:t> the exception is </a:t>
            </a:r>
          </a:p>
          <a:p>
            <a:r>
              <a:rPr lang="en-US" sz="1400" dirty="0">
                <a:solidFill>
                  <a:schemeClr val="bg1"/>
                </a:solidFill>
              </a:rPr>
              <a:t>Armenia</a:t>
            </a:r>
          </a:p>
        </p:txBody>
      </p:sp>
      <p:sp>
        <p:nvSpPr>
          <p:cNvPr id="19" name="TextBox 2">
            <a:extLst>
              <a:ext uri="{FF2B5EF4-FFF2-40B4-BE49-F238E27FC236}">
                <a16:creationId xmlns:a16="http://schemas.microsoft.com/office/drawing/2014/main" id="{528279E5-BCA3-432A-AC82-5849643B6460}"/>
              </a:ext>
            </a:extLst>
          </p:cNvPr>
          <p:cNvSpPr txBox="1"/>
          <p:nvPr/>
        </p:nvSpPr>
        <p:spPr>
          <a:xfrm>
            <a:off x="6988927" y="3928054"/>
            <a:ext cx="5505450" cy="52322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dirty="0">
                <a:solidFill>
                  <a:schemeClr val="bg1"/>
                </a:solidFill>
              </a:rPr>
              <a:t>of countries,</a:t>
            </a:r>
            <a:r>
              <a:rPr lang="en-US" sz="1400" baseline="0" dirty="0">
                <a:solidFill>
                  <a:schemeClr val="bg1"/>
                </a:solidFill>
              </a:rPr>
              <a:t> the exception is </a:t>
            </a:r>
          </a:p>
          <a:p>
            <a:r>
              <a:rPr lang="en-US" sz="1400" dirty="0">
                <a:solidFill>
                  <a:schemeClr val="bg1"/>
                </a:solidFill>
              </a:rPr>
              <a:t>Armenia</a:t>
            </a:r>
          </a:p>
        </p:txBody>
      </p:sp>
      <p:sp>
        <p:nvSpPr>
          <p:cNvPr id="20" name="TextBox 2">
            <a:extLst>
              <a:ext uri="{FF2B5EF4-FFF2-40B4-BE49-F238E27FC236}">
                <a16:creationId xmlns:a16="http://schemas.microsoft.com/office/drawing/2014/main" id="{B60ECFD1-3089-4A0F-B237-ADDBA629FCAE}"/>
              </a:ext>
            </a:extLst>
          </p:cNvPr>
          <p:cNvSpPr txBox="1"/>
          <p:nvPr/>
        </p:nvSpPr>
        <p:spPr>
          <a:xfrm>
            <a:off x="6924675" y="4701690"/>
            <a:ext cx="5505450" cy="52322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dirty="0">
                <a:solidFill>
                  <a:schemeClr val="bg1"/>
                </a:solidFill>
              </a:rPr>
              <a:t>Croatia, BiH, Serbia,</a:t>
            </a:r>
          </a:p>
          <a:p>
            <a:r>
              <a:rPr lang="en-US" sz="1400" dirty="0">
                <a:solidFill>
                  <a:schemeClr val="bg1"/>
                </a:solidFill>
              </a:rPr>
              <a:t>Moldova, and Russia</a:t>
            </a:r>
          </a:p>
        </p:txBody>
      </p:sp>
      <mc:AlternateContent xmlns:mc="http://schemas.openxmlformats.org/markup-compatibility/2006" xmlns:cx2="http://schemas.microsoft.com/office/drawing/2015/10/21/chartex">
        <mc:Choice Requires="cx2">
          <p:graphicFrame>
            <p:nvGraphicFramePr>
              <p:cNvPr id="23" name="Chart 22">
                <a:extLst>
                  <a:ext uri="{FF2B5EF4-FFF2-40B4-BE49-F238E27FC236}">
                    <a16:creationId xmlns:a16="http://schemas.microsoft.com/office/drawing/2014/main" id="{DBD11079-22CD-472C-A2B3-61F15F2BD4DF}"/>
                  </a:ext>
                </a:extLst>
              </p:cNvPr>
              <p:cNvGraphicFramePr/>
              <p:nvPr>
                <p:extLst>
                  <p:ext uri="{D42A27DB-BD31-4B8C-83A1-F6EECF244321}">
                    <p14:modId xmlns:p14="http://schemas.microsoft.com/office/powerpoint/2010/main" val="1543174941"/>
                  </p:ext>
                </p:extLst>
              </p:nvPr>
            </p:nvGraphicFramePr>
            <p:xfrm>
              <a:off x="763588" y="3184871"/>
              <a:ext cx="8382000" cy="2933700"/>
            </p:xfrm>
            <a:graphic>
              <a:graphicData uri="http://schemas.microsoft.com/office/drawing/2014/chartex">
                <cx:chart xmlns:cx="http://schemas.microsoft.com/office/drawing/2014/chartex" xmlns:r="http://schemas.openxmlformats.org/officeDocument/2006/relationships" r:id="rId4"/>
              </a:graphicData>
            </a:graphic>
          </p:graphicFrame>
        </mc:Choice>
        <mc:Fallback xmlns="">
          <p:pic>
            <p:nvPicPr>
              <p:cNvPr id="23" name="Chart 22">
                <a:extLst>
                  <a:ext uri="{FF2B5EF4-FFF2-40B4-BE49-F238E27FC236}">
                    <a16:creationId xmlns:a16="http://schemas.microsoft.com/office/drawing/2014/main" id="{DBD11079-22CD-472C-A2B3-61F15F2BD4DF}"/>
                  </a:ext>
                </a:extLst>
              </p:cNvPr>
              <p:cNvPicPr>
                <a:picLocks noGrp="1" noRot="1" noChangeAspect="1" noMove="1" noResize="1" noEditPoints="1" noAdjustHandles="1" noChangeArrowheads="1" noChangeShapeType="1"/>
              </p:cNvPicPr>
              <p:nvPr/>
            </p:nvPicPr>
            <p:blipFill>
              <a:blip r:embed="rId5"/>
              <a:stretch>
                <a:fillRect/>
              </a:stretch>
            </p:blipFill>
            <p:spPr>
              <a:xfrm>
                <a:off x="763588" y="3184871"/>
                <a:ext cx="8382000" cy="2933700"/>
              </a:xfrm>
              <a:prstGeom prst="rect">
                <a:avLst/>
              </a:prstGeom>
            </p:spPr>
          </p:pic>
        </mc:Fallback>
      </mc:AlternateContent>
      <p:sp>
        <p:nvSpPr>
          <p:cNvPr id="24" name="TextBox 2">
            <a:extLst>
              <a:ext uri="{FF2B5EF4-FFF2-40B4-BE49-F238E27FC236}">
                <a16:creationId xmlns:a16="http://schemas.microsoft.com/office/drawing/2014/main" id="{17B75A06-5184-45CE-90A2-CD2E2B687DB8}"/>
              </a:ext>
            </a:extLst>
          </p:cNvPr>
          <p:cNvSpPr txBox="1"/>
          <p:nvPr/>
        </p:nvSpPr>
        <p:spPr>
          <a:xfrm>
            <a:off x="6389687" y="5297855"/>
            <a:ext cx="5505450" cy="73866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dirty="0">
                <a:solidFill>
                  <a:schemeClr val="bg1"/>
                </a:solidFill>
              </a:rPr>
              <a:t>Armenia,</a:t>
            </a:r>
          </a:p>
          <a:p>
            <a:r>
              <a:rPr lang="en-US" sz="1400" dirty="0">
                <a:solidFill>
                  <a:schemeClr val="bg1"/>
                </a:solidFill>
              </a:rPr>
              <a:t>Bulgaria,</a:t>
            </a:r>
          </a:p>
          <a:p>
            <a:r>
              <a:rPr lang="en-US" sz="1400" dirty="0">
                <a:solidFill>
                  <a:schemeClr val="bg1"/>
                </a:solidFill>
              </a:rPr>
              <a:t>and Russia</a:t>
            </a:r>
          </a:p>
        </p:txBody>
      </p:sp>
      <p:sp>
        <p:nvSpPr>
          <p:cNvPr id="25" name="TextBox 2">
            <a:extLst>
              <a:ext uri="{FF2B5EF4-FFF2-40B4-BE49-F238E27FC236}">
                <a16:creationId xmlns:a16="http://schemas.microsoft.com/office/drawing/2014/main" id="{3F554B19-5969-4F3B-A001-6778E4DB0BE8}"/>
              </a:ext>
            </a:extLst>
          </p:cNvPr>
          <p:cNvSpPr txBox="1"/>
          <p:nvPr/>
        </p:nvSpPr>
        <p:spPr>
          <a:xfrm>
            <a:off x="6389687" y="4724509"/>
            <a:ext cx="5505450" cy="52322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dirty="0">
                <a:solidFill>
                  <a:schemeClr val="bg1"/>
                </a:solidFill>
              </a:rPr>
              <a:t>Croatia, BiH, Serbia,</a:t>
            </a:r>
          </a:p>
          <a:p>
            <a:r>
              <a:rPr lang="en-US" sz="1400" dirty="0">
                <a:solidFill>
                  <a:schemeClr val="bg1"/>
                </a:solidFill>
              </a:rPr>
              <a:t>Moldova, and Russia</a:t>
            </a:r>
          </a:p>
        </p:txBody>
      </p:sp>
      <p:sp>
        <p:nvSpPr>
          <p:cNvPr id="28" name="TextBox 2">
            <a:extLst>
              <a:ext uri="{FF2B5EF4-FFF2-40B4-BE49-F238E27FC236}">
                <a16:creationId xmlns:a16="http://schemas.microsoft.com/office/drawing/2014/main" id="{4284E97E-1F20-4472-B8B7-23906791FE40}"/>
              </a:ext>
            </a:extLst>
          </p:cNvPr>
          <p:cNvSpPr txBox="1"/>
          <p:nvPr/>
        </p:nvSpPr>
        <p:spPr>
          <a:xfrm>
            <a:off x="6434137" y="3578423"/>
            <a:ext cx="5505450" cy="30777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dirty="0">
                <a:solidFill>
                  <a:schemeClr val="bg1"/>
                </a:solidFill>
              </a:rPr>
              <a:t>of countries, exception is Armenia</a:t>
            </a:r>
          </a:p>
        </p:txBody>
      </p:sp>
      <p:sp>
        <p:nvSpPr>
          <p:cNvPr id="29" name="TextBox 2">
            <a:extLst>
              <a:ext uri="{FF2B5EF4-FFF2-40B4-BE49-F238E27FC236}">
                <a16:creationId xmlns:a16="http://schemas.microsoft.com/office/drawing/2014/main" id="{9D194AE1-3427-49A6-88E3-5EEA9383344C}"/>
              </a:ext>
            </a:extLst>
          </p:cNvPr>
          <p:cNvSpPr txBox="1"/>
          <p:nvPr/>
        </p:nvSpPr>
        <p:spPr>
          <a:xfrm>
            <a:off x="6389687" y="4127808"/>
            <a:ext cx="5505450" cy="30777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dirty="0">
                <a:solidFill>
                  <a:schemeClr val="bg1"/>
                </a:solidFill>
              </a:rPr>
              <a:t>of countries, exception is Armenia</a:t>
            </a:r>
          </a:p>
        </p:txBody>
      </p:sp>
    </p:spTree>
    <p:extLst>
      <p:ext uri="{BB962C8B-B14F-4D97-AF65-F5344CB8AC3E}">
        <p14:creationId xmlns:p14="http://schemas.microsoft.com/office/powerpoint/2010/main" val="6353983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14143</TotalTime>
  <Words>2518</Words>
  <Application>Microsoft Office PowerPoint</Application>
  <PresentationFormat>A4 Paper (210x297 mm)</PresentationFormat>
  <Paragraphs>311</Paragraphs>
  <Slides>22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Lucida Grande CY</vt:lpstr>
      <vt:lpstr>Wingdings</vt:lpstr>
      <vt:lpstr>Office Theme</vt:lpstr>
      <vt:lpstr>Performance Indicators in PEMPAL Countries:  Trends and Challenges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The World Bank Group</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2017 BCOP plenary</dc:title>
  <dc:subject/>
  <dc:creator>Deanna Aubrey</dc:creator>
  <cp:keywords>BCOP Budget Literacy and Transparency Working Group</cp:keywords>
  <dc:description/>
  <cp:lastModifiedBy>Ksenia Galantsova</cp:lastModifiedBy>
  <cp:revision>785</cp:revision>
  <cp:lastPrinted>2017-11-13T13:45:24Z</cp:lastPrinted>
  <dcterms:created xsi:type="dcterms:W3CDTF">2010-10-04T16:57:49Z</dcterms:created>
  <dcterms:modified xsi:type="dcterms:W3CDTF">2018-03-11T12:55:27Z</dcterms:modified>
  <cp:category>PEMPAL</cp:category>
</cp:coreProperties>
</file>