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336" r:id="rId2"/>
    <p:sldId id="461" r:id="rId3"/>
    <p:sldId id="462" r:id="rId4"/>
    <p:sldId id="460" r:id="rId5"/>
    <p:sldId id="458" r:id="rId6"/>
    <p:sldId id="463" r:id="rId7"/>
    <p:sldId id="465" r:id="rId8"/>
    <p:sldId id="466" r:id="rId9"/>
    <p:sldId id="464" r:id="rId10"/>
    <p:sldId id="467" r:id="rId11"/>
    <p:sldId id="288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BB3"/>
    <a:srgbClr val="E26C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0118" autoAdjust="0"/>
    <p:restoredTop sz="89784" autoAdjust="0"/>
  </p:normalViewPr>
  <p:slideViewPr>
    <p:cSldViewPr>
      <p:cViewPr varScale="1">
        <p:scale>
          <a:sx n="58" d="100"/>
          <a:sy n="58" d="100"/>
        </p:scale>
        <p:origin x="190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Annual%20Report%20Graphs2017_rev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Survey_chart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Annual%20Report%20Graphs2017_rev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enikulina_worldbank_org/Documents/PEMPAL_NEW1/CROSS%20COP/2012-2017%20Strategy%20Closing%20Report/Files%20with%20data%20for%20CR/Financial%20data1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Annual%20Report%20Graphs2017_rev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Annual%20Report%20Graphs2017_rev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Annual%20Report%20Graphs2017_rev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AppData\Local\Microsoft\Windows\INetCache\Content.Outlook\UBYGIX1E\data%20FY!7-18%20(002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AppData\Local\Microsoft\Windows\INetCache\Content.Outlook\UBYGIX1E\data%20FY!7-18%20(002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Graphs!$A$159</c:f>
              <c:strCache>
                <c:ptCount val="1"/>
                <c:pt idx="0">
                  <c:v>impact on PFM systems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Graphs!$B$158:$D$158</c:f>
              <c:strCache>
                <c:ptCount val="3"/>
                <c:pt idx="0">
                  <c:v>BCOP </c:v>
                </c:pt>
                <c:pt idx="1">
                  <c:v>TCOP</c:v>
                </c:pt>
                <c:pt idx="2">
                  <c:v>IACOP</c:v>
                </c:pt>
              </c:strCache>
            </c:strRef>
          </c:cat>
          <c:val>
            <c:numRef>
              <c:f>Graphs!$B$159:$D$159</c:f>
              <c:numCache>
                <c:formatCode>General</c:formatCode>
                <c:ptCount val="3"/>
                <c:pt idx="0">
                  <c:v>2.4</c:v>
                </c:pt>
                <c:pt idx="1">
                  <c:v>2.7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74-4728-83C4-F15356E37D97}"/>
            </c:ext>
          </c:extLst>
        </c:ser>
        <c:ser>
          <c:idx val="1"/>
          <c:order val="1"/>
          <c:tx>
            <c:strRef>
              <c:f>Graphs!$A$160</c:f>
              <c:strCache>
                <c:ptCount val="1"/>
                <c:pt idx="0">
                  <c:v>impact on staff capacity</c:v>
                </c:pt>
              </c:strCache>
            </c:strRef>
          </c:tx>
          <c:spPr>
            <a:solidFill>
              <a:srgbClr val="BB1BB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Graphs!$B$158:$D$158</c:f>
              <c:strCache>
                <c:ptCount val="3"/>
                <c:pt idx="0">
                  <c:v>BCOP </c:v>
                </c:pt>
                <c:pt idx="1">
                  <c:v>TCOP</c:v>
                </c:pt>
                <c:pt idx="2">
                  <c:v>IACOP</c:v>
                </c:pt>
              </c:strCache>
            </c:strRef>
          </c:cat>
          <c:val>
            <c:numRef>
              <c:f>Graphs!$B$160:$D$160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2.6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74-4728-83C4-F15356E37D9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5779871"/>
        <c:axId val="101488911"/>
      </c:barChart>
      <c:catAx>
        <c:axId val="95779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488911"/>
        <c:crosses val="autoZero"/>
        <c:auto val="1"/>
        <c:lblAlgn val="ctr"/>
        <c:lblOffset val="100"/>
        <c:noMultiLvlLbl val="0"/>
      </c:catAx>
      <c:valAx>
        <c:axId val="101488911"/>
        <c:scaling>
          <c:orientation val="minMax"/>
          <c:max val="3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779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463730227017009"/>
          <c:y val="0.84519316662553357"/>
          <c:w val="0.69740779502283412"/>
          <c:h val="0.137970637409099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/>
              <a:t>Качество административной поддержки (Секретариат)</a:t>
            </a:r>
            <a:endParaRPr lang="en-US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3394211906439624E-2"/>
          <c:y val="0.30406100077592907"/>
          <c:w val="0.91002959336329448"/>
          <c:h val="0.5755519997520408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269-4855-B952-561BDC9A25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Sheet1!$A$65:$G$65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FY2018</c:v>
                </c:pt>
              </c:strCache>
            </c:strRef>
          </c:cat>
          <c:val>
            <c:numRef>
              <c:f>Sheet1!$A$66:$G$66</c:f>
              <c:numCache>
                <c:formatCode>General</c:formatCode>
                <c:ptCount val="7"/>
                <c:pt idx="0">
                  <c:v>4.7</c:v>
                </c:pt>
                <c:pt idx="1">
                  <c:v>4.5999999999999996</c:v>
                </c:pt>
                <c:pt idx="2">
                  <c:v>4.9000000000000004</c:v>
                </c:pt>
                <c:pt idx="3">
                  <c:v>4.7</c:v>
                </c:pt>
                <c:pt idx="4">
                  <c:v>4.9000000000000004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69-4855-B952-561BDC9A259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8704687"/>
        <c:axId val="248841199"/>
      </c:barChart>
      <c:catAx>
        <c:axId val="248704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8841199"/>
        <c:crosses val="autoZero"/>
        <c:auto val="1"/>
        <c:lblAlgn val="ctr"/>
        <c:lblOffset val="100"/>
        <c:noMultiLvlLbl val="0"/>
      </c:catAx>
      <c:valAx>
        <c:axId val="248841199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8704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Sheet1!$B$22</c:f>
              <c:strCache>
                <c:ptCount val="1"/>
                <c:pt idx="0">
                  <c:v>April - December 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users</c:v>
                </c:pt>
                <c:pt idx="1">
                  <c:v>visits</c:v>
                </c:pt>
                <c:pt idx="2">
                  <c:v>page views</c:v>
                </c:pt>
              </c:strCache>
            </c:strRef>
          </c:cat>
          <c:val>
            <c:numRef>
              <c:f>Sheet1!$B$23:$B$25</c:f>
              <c:numCache>
                <c:formatCode>General</c:formatCode>
                <c:ptCount val="3"/>
                <c:pt idx="0">
                  <c:v>4656</c:v>
                </c:pt>
                <c:pt idx="1">
                  <c:v>9736</c:v>
                </c:pt>
                <c:pt idx="2">
                  <c:v>40465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61-4AD2-B934-90B20C346144}"/>
            </c:ext>
          </c:extLst>
        </c:ser>
        <c:ser>
          <c:idx val="1"/>
          <c:order val="1"/>
          <c:tx>
            <c:strRef>
              <c:f>Sheet1!$C$22</c:f>
              <c:strCache>
                <c:ptCount val="1"/>
                <c:pt idx="0">
                  <c:v>FY18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users</c:v>
                </c:pt>
                <c:pt idx="1">
                  <c:v>visits</c:v>
                </c:pt>
                <c:pt idx="2">
                  <c:v>page views</c:v>
                </c:pt>
              </c:strCache>
            </c:strRef>
          </c:cat>
          <c:val>
            <c:numRef>
              <c:f>Sheet1!$C$23:$C$25</c:f>
              <c:numCache>
                <c:formatCode>General</c:formatCode>
                <c:ptCount val="3"/>
                <c:pt idx="0">
                  <c:v>6783</c:v>
                </c:pt>
                <c:pt idx="1">
                  <c:v>14385</c:v>
                </c:pt>
                <c:pt idx="2">
                  <c:v>56286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61-4AD2-B934-90B20C3461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6071295"/>
        <c:axId val="220547215"/>
      </c:barChart>
      <c:catAx>
        <c:axId val="2160712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547215"/>
        <c:crosses val="autoZero"/>
        <c:auto val="1"/>
        <c:lblAlgn val="ctr"/>
        <c:lblOffset val="100"/>
        <c:noMultiLvlLbl val="0"/>
      </c:catAx>
      <c:valAx>
        <c:axId val="220547215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60712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905903"/>
        <c:axId val="2091793599"/>
      </c:barChart>
      <c:catAx>
        <c:axId val="2289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93599"/>
        <c:crosses val="autoZero"/>
        <c:auto val="1"/>
        <c:lblAlgn val="ctr"/>
        <c:lblOffset val="100"/>
        <c:noMultiLvlLbl val="0"/>
      </c:catAx>
      <c:valAx>
        <c:axId val="209179359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90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24840345717945"/>
          <c:y val="0.1201591917137412"/>
          <c:w val="0.77087853692293895"/>
          <c:h val="0.74611474793399024"/>
        </c:manualLayout>
      </c:layout>
      <c:pie3DChart>
        <c:varyColors val="1"/>
        <c:ser>
          <c:idx val="0"/>
          <c:order val="0"/>
          <c:explosion val="4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B0C-4322-96F2-31D4426080AF}"/>
              </c:ext>
            </c:extLst>
          </c:dPt>
          <c:dPt>
            <c:idx val="1"/>
            <c:bubble3D val="0"/>
            <c:explosion val="15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B0C-4322-96F2-31D4426080AF}"/>
              </c:ext>
            </c:extLst>
          </c:dPt>
          <c:dPt>
            <c:idx val="2"/>
            <c:bubble3D val="0"/>
            <c:explosion val="28"/>
            <c:spPr>
              <a:solidFill>
                <a:srgbClr val="C0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B0C-4322-96F2-31D4426080AF}"/>
              </c:ext>
            </c:extLst>
          </c:dPt>
          <c:dLbls>
            <c:dLbl>
              <c:idx val="0"/>
              <c:layout>
                <c:manualLayout>
                  <c:x val="-1.8107509473512376E-2"/>
                  <c:y val="0.23063663332279319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Мероприятия ПС (административные и логистические расходы), </a:t>
                    </a:r>
                    <a:fld id="{DC30533B-9E8A-4251-AC2E-756B164A9C42}" type="VALUE">
                      <a:rPr lang="ru-RU" baseline="0"/>
                      <a:pPr/>
                      <a:t>[VALUE]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098995024649204"/>
                      <c:h val="0.299997382769435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B0C-4322-96F2-31D4426080AF}"/>
                </c:ext>
              </c:extLst>
            </c:dLbl>
            <c:dLbl>
              <c:idx val="1"/>
              <c:layout>
                <c:manualLayout>
                  <c:x val="2.33742435579447E-2"/>
                  <c:y val="0.25437878697238769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Ресурсные команды, </a:t>
                    </a:r>
                    <a:fld id="{8AAA7F0E-E6EE-4C01-9F83-72BE405074BF}" type="VALUE">
                      <a:rPr lang="en-US" baseline="0"/>
                      <a:pPr/>
                      <a:t>[VALUE]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B0C-4322-96F2-31D4426080AF}"/>
                </c:ext>
              </c:extLst>
            </c:dLbl>
            <c:dLbl>
              <c:idx val="2"/>
              <c:layout>
                <c:manualLayout>
                  <c:x val="-7.2769608597706009E-2"/>
                  <c:y val="-1.52625936861716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Управление и администрирование , </a:t>
                    </a:r>
                    <a:fld id="{16C66DA9-1F25-44B1-A8A6-5EFD7985472F}" type="VALUE">
                      <a:rPr lang="en-US" baseline="0"/>
                      <a:pPr>
                        <a:defRPr sz="1400" b="1"/>
                      </a:pPr>
                      <a:t>[VALUE]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594988107077791"/>
                      <c:h val="0.26947192833274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B0C-4322-96F2-31D4426080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Sheet2!$A$43:$A$45</c:f>
              <c:strCache>
                <c:ptCount val="3"/>
                <c:pt idx="0">
                  <c:v>COP activities (administrative and logistical expenses)</c:v>
                </c:pt>
                <c:pt idx="1">
                  <c:v>Resource teams</c:v>
                </c:pt>
                <c:pt idx="2">
                  <c:v>Program management and administration</c:v>
                </c:pt>
              </c:strCache>
            </c:strRef>
          </c:cat>
          <c:val>
            <c:numRef>
              <c:f>Sheet2!$B$43:$B$45</c:f>
              <c:numCache>
                <c:formatCode>General</c:formatCode>
                <c:ptCount val="3"/>
                <c:pt idx="0">
                  <c:v>825700</c:v>
                </c:pt>
                <c:pt idx="1">
                  <c:v>345000</c:v>
                </c:pt>
                <c:pt idx="2">
                  <c:v>197000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B0C-4322-96F2-31D4426080A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025371828521434E-2"/>
          <c:y val="0.19486111111111112"/>
          <c:w val="0.90286351706036749"/>
          <c:h val="0.6149843248760571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Graphs!$D$39</c:f>
              <c:strCache>
                <c:ptCount val="1"/>
                <c:pt idx="0">
                  <c:v>COP Plenary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Graphs!$C$40:$C$46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FY18</c:v>
                </c:pt>
              </c:strCache>
            </c:strRef>
          </c:cat>
          <c:val>
            <c:numRef>
              <c:f>Graphs!$D$40:$D$46</c:f>
              <c:numCache>
                <c:formatCode>General</c:formatCode>
                <c:ptCount val="7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38-4C28-A92C-9165B3E38AE6}"/>
            </c:ext>
          </c:extLst>
        </c:ser>
        <c:ser>
          <c:idx val="1"/>
          <c:order val="1"/>
          <c:tx>
            <c:strRef>
              <c:f>Graphs!$E$39</c:f>
              <c:strCache>
                <c:ptCount val="1"/>
                <c:pt idx="0">
                  <c:v>Small Group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Graphs!$C$40:$C$46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FY18</c:v>
                </c:pt>
              </c:strCache>
            </c:strRef>
          </c:cat>
          <c:val>
            <c:numRef>
              <c:f>Graphs!$E$40:$E$46</c:f>
              <c:numCache>
                <c:formatCode>General</c:formatCode>
                <c:ptCount val="7"/>
                <c:pt idx="0">
                  <c:v>6</c:v>
                </c:pt>
                <c:pt idx="1">
                  <c:v>10</c:v>
                </c:pt>
                <c:pt idx="2">
                  <c:v>11</c:v>
                </c:pt>
                <c:pt idx="3">
                  <c:v>7</c:v>
                </c:pt>
                <c:pt idx="4">
                  <c:v>9</c:v>
                </c:pt>
                <c:pt idx="5">
                  <c:v>8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38-4C28-A92C-9165B3E38AE6}"/>
            </c:ext>
          </c:extLst>
        </c:ser>
        <c:ser>
          <c:idx val="2"/>
          <c:order val="2"/>
          <c:tx>
            <c:strRef>
              <c:f>Graphs!$F$39</c:f>
              <c:strCache>
                <c:ptCount val="1"/>
                <c:pt idx="0">
                  <c:v>Study Visit 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38-4C28-A92C-9165B3E38A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Graphs!$C$40:$C$46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FY18</c:v>
                </c:pt>
              </c:strCache>
            </c:strRef>
          </c:cat>
          <c:val>
            <c:numRef>
              <c:f>Graphs!$F$40:$F$46</c:f>
              <c:numCache>
                <c:formatCode>General</c:formatCode>
                <c:ptCount val="7"/>
                <c:pt idx="0">
                  <c:v>2</c:v>
                </c:pt>
                <c:pt idx="1">
                  <c:v>8</c:v>
                </c:pt>
                <c:pt idx="2">
                  <c:v>4</c:v>
                </c:pt>
                <c:pt idx="3">
                  <c:v>6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38-4C28-A92C-9165B3E38AE6}"/>
            </c:ext>
          </c:extLst>
        </c:ser>
        <c:ser>
          <c:idx val="3"/>
          <c:order val="3"/>
          <c:tx>
            <c:strRef>
              <c:f>Graphs!$G$39</c:f>
              <c:strCache>
                <c:ptCount val="1"/>
                <c:pt idx="0">
                  <c:v>Study Visit B</c:v>
                </c:pt>
              </c:strCache>
            </c:strRef>
          </c:tx>
          <c:spPr>
            <a:solidFill>
              <a:srgbClr val="BB1BB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Graphs!$C$40:$C$46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FY18</c:v>
                </c:pt>
              </c:strCache>
            </c:strRef>
          </c:cat>
          <c:val>
            <c:numRef>
              <c:f>Graphs!$G$40:$G$46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38-4C28-A92C-9165B3E38AE6}"/>
            </c:ext>
          </c:extLst>
        </c:ser>
        <c:ser>
          <c:idx val="4"/>
          <c:order val="4"/>
          <c:tx>
            <c:strRef>
              <c:f>Graphs!$H$39</c:f>
              <c:strCache>
                <c:ptCount val="1"/>
                <c:pt idx="0">
                  <c:v>VC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38-4C28-A92C-9165B3E38A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Graphs!$C$40:$C$46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FY18</c:v>
                </c:pt>
              </c:strCache>
            </c:strRef>
          </c:cat>
          <c:val>
            <c:numRef>
              <c:f>Graphs!$H$40:$H$46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9</c:v>
                </c:pt>
                <c:pt idx="3">
                  <c:v>12</c:v>
                </c:pt>
                <c:pt idx="4">
                  <c:v>4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38-4C28-A92C-9165B3E38AE6}"/>
            </c:ext>
          </c:extLst>
        </c:ser>
        <c:ser>
          <c:idx val="5"/>
          <c:order val="5"/>
          <c:tx>
            <c:strRef>
              <c:f>Graphs!$I$39</c:f>
              <c:strCache>
                <c:ptCount val="1"/>
                <c:pt idx="0">
                  <c:v>Cross-COP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Graphs!$C$40:$C$46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FY18</c:v>
                </c:pt>
              </c:strCache>
            </c:strRef>
          </c:cat>
          <c:val>
            <c:numRef>
              <c:f>Graphs!$I$40:$I$46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F38-4C28-A92C-9165B3E38AE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6207312"/>
        <c:axId val="651197104"/>
      </c:barChart>
      <c:catAx>
        <c:axId val="34620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1197104"/>
        <c:crosses val="autoZero"/>
        <c:auto val="1"/>
        <c:lblAlgn val="ctr"/>
        <c:lblOffset val="100"/>
        <c:noMultiLvlLbl val="0"/>
      </c:catAx>
      <c:valAx>
        <c:axId val="651197104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207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157018567123552E-2"/>
          <c:y val="1.8238991348360559E-2"/>
          <c:w val="0.91911794011859627"/>
          <c:h val="0.109084851113453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УЧАСТНИКИ</a:t>
            </a:r>
            <a:r>
              <a:rPr lang="ru-RU" b="1" baseline="0" dirty="0"/>
              <a:t> МЕРОПРИЯТИЙ</a:t>
            </a:r>
            <a:endParaRPr lang="en-US" b="1" baseline="0" dirty="0"/>
          </a:p>
          <a:p>
            <a:pPr>
              <a:defRPr/>
            </a:pPr>
            <a:r>
              <a:rPr lang="ru-RU" sz="1050" i="1" baseline="0" dirty="0"/>
              <a:t>включая видеоконференции</a:t>
            </a:r>
            <a:endParaRPr lang="en-US" sz="1050" i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BB1BB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353-4B77-8459-210CAB547A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Graphs!$J$8:$J$14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FY2018</c:v>
                </c:pt>
              </c:strCache>
            </c:strRef>
          </c:cat>
          <c:val>
            <c:numRef>
              <c:f>Graphs!$K$8:$K$14</c:f>
              <c:numCache>
                <c:formatCode>General</c:formatCode>
                <c:ptCount val="7"/>
                <c:pt idx="0">
                  <c:v>505</c:v>
                </c:pt>
                <c:pt idx="1">
                  <c:v>600</c:v>
                </c:pt>
                <c:pt idx="2">
                  <c:v>831</c:v>
                </c:pt>
                <c:pt idx="3">
                  <c:v>612</c:v>
                </c:pt>
                <c:pt idx="4">
                  <c:v>613</c:v>
                </c:pt>
                <c:pt idx="5">
                  <c:v>527</c:v>
                </c:pt>
                <c:pt idx="6">
                  <c:v>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53-4B77-8459-210CAB547A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8623200"/>
        <c:axId val="347108208"/>
      </c:barChart>
      <c:catAx>
        <c:axId val="43862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108208"/>
        <c:crosses val="autoZero"/>
        <c:auto val="1"/>
        <c:lblAlgn val="ctr"/>
        <c:lblOffset val="100"/>
        <c:noMultiLvlLbl val="0"/>
      </c:catAx>
      <c:valAx>
        <c:axId val="347108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623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УЧАСТНИКИ</a:t>
            </a:r>
            <a:r>
              <a:rPr lang="ru-RU" b="1" baseline="0" dirty="0"/>
              <a:t> МЕРОПРИЯТИЙ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Graphs!$X$9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Graphs!$Y$8:$AA$8</c:f>
              <c:strCache>
                <c:ptCount val="3"/>
                <c:pt idx="0">
                  <c:v>face-to-face events by location</c:v>
                </c:pt>
                <c:pt idx="1">
                  <c:v>face-to-face events by agenda</c:v>
                </c:pt>
                <c:pt idx="2">
                  <c:v>thematic VCs</c:v>
                </c:pt>
              </c:strCache>
            </c:strRef>
          </c:cat>
          <c:val>
            <c:numRef>
              <c:f>Graphs!$Y$9:$AA$9</c:f>
              <c:numCache>
                <c:formatCode>General</c:formatCode>
                <c:ptCount val="3"/>
                <c:pt idx="0">
                  <c:v>428</c:v>
                </c:pt>
                <c:pt idx="1">
                  <c:v>524</c:v>
                </c:pt>
                <c:pt idx="2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AE-4D22-A9DA-DAD4A6B15CD2}"/>
            </c:ext>
          </c:extLst>
        </c:ser>
        <c:ser>
          <c:idx val="1"/>
          <c:order val="1"/>
          <c:tx>
            <c:strRef>
              <c:f>Graphs!$X$10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Graphs!$Y$8:$AA$8</c:f>
              <c:strCache>
                <c:ptCount val="3"/>
                <c:pt idx="0">
                  <c:v>face-to-face events by location</c:v>
                </c:pt>
                <c:pt idx="1">
                  <c:v>face-to-face events by agenda</c:v>
                </c:pt>
                <c:pt idx="2">
                  <c:v>thematic VCs</c:v>
                </c:pt>
              </c:strCache>
            </c:strRef>
          </c:cat>
          <c:val>
            <c:numRef>
              <c:f>Graphs!$Y$10:$AA$10</c:f>
              <c:numCache>
                <c:formatCode>General</c:formatCode>
                <c:ptCount val="3"/>
                <c:pt idx="0">
                  <c:v>358</c:v>
                </c:pt>
                <c:pt idx="1">
                  <c:v>489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AE-4D22-A9DA-DAD4A6B15CD2}"/>
            </c:ext>
          </c:extLst>
        </c:ser>
        <c:ser>
          <c:idx val="2"/>
          <c:order val="2"/>
          <c:tx>
            <c:strRef>
              <c:f>Graphs!$X$11</c:f>
              <c:strCache>
                <c:ptCount val="1"/>
                <c:pt idx="0">
                  <c:v>FY2018</c:v>
                </c:pt>
              </c:strCache>
            </c:strRef>
          </c:tx>
          <c:spPr>
            <a:solidFill>
              <a:srgbClr val="BB1BB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Graphs!$Y$8:$AA$8</c:f>
              <c:strCache>
                <c:ptCount val="3"/>
                <c:pt idx="0">
                  <c:v>face-to-face events by location</c:v>
                </c:pt>
                <c:pt idx="1">
                  <c:v>face-to-face events by agenda</c:v>
                </c:pt>
                <c:pt idx="2">
                  <c:v>thematic VCs</c:v>
                </c:pt>
              </c:strCache>
            </c:strRef>
          </c:cat>
          <c:val>
            <c:numRef>
              <c:f>Graphs!$Y$11:$AA$11</c:f>
              <c:numCache>
                <c:formatCode>General</c:formatCode>
                <c:ptCount val="3"/>
                <c:pt idx="0">
                  <c:v>377</c:v>
                </c:pt>
                <c:pt idx="1">
                  <c:v>512</c:v>
                </c:pt>
                <c:pt idx="2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AE-4D22-A9DA-DAD4A6B15C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56954752"/>
        <c:axId val="446073712"/>
      </c:barChart>
      <c:catAx>
        <c:axId val="356954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073712"/>
        <c:crosses val="autoZero"/>
        <c:auto val="1"/>
        <c:lblAlgn val="ctr"/>
        <c:lblOffset val="100"/>
        <c:noMultiLvlLbl val="0"/>
      </c:catAx>
      <c:valAx>
        <c:axId val="446073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95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/>
              <a:t>Общий</a:t>
            </a:r>
            <a:r>
              <a:rPr lang="ru-RU" sz="1600" b="1" baseline="0" dirty="0"/>
              <a:t> уровень удовлетворённости мероприятиями</a:t>
            </a:r>
            <a:endParaRPr lang="en-US" sz="1600" b="1" dirty="0"/>
          </a:p>
        </c:rich>
      </c:tx>
      <c:layout>
        <c:manualLayout>
          <c:xMode val="edge"/>
          <c:yMode val="edge"/>
          <c:x val="0.17036570810760338"/>
          <c:y val="4.522287935853304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BB1BB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AC1-4028-A183-D5FB2662CD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Sheet1!$B$33:$H$33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FY18</c:v>
                </c:pt>
              </c:strCache>
            </c:strRef>
          </c:cat>
          <c:val>
            <c:numRef>
              <c:f>Sheet1!$B$34:$H$34</c:f>
              <c:numCache>
                <c:formatCode>General</c:formatCode>
                <c:ptCount val="7"/>
                <c:pt idx="0">
                  <c:v>4.75</c:v>
                </c:pt>
                <c:pt idx="1">
                  <c:v>4.5999999999999996</c:v>
                </c:pt>
                <c:pt idx="2">
                  <c:v>4.75</c:v>
                </c:pt>
                <c:pt idx="3">
                  <c:v>4.7</c:v>
                </c:pt>
                <c:pt idx="4">
                  <c:v>4.75</c:v>
                </c:pt>
                <c:pt idx="5">
                  <c:v>4.8</c:v>
                </c:pt>
                <c:pt idx="6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C1-4028-A183-D5FB2662CD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905903"/>
        <c:axId val="2091793599"/>
      </c:barChart>
      <c:catAx>
        <c:axId val="2289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93599"/>
        <c:crosses val="autoZero"/>
        <c:auto val="1"/>
        <c:lblAlgn val="ctr"/>
        <c:lblOffset val="100"/>
        <c:noMultiLvlLbl val="0"/>
      </c:catAx>
      <c:valAx>
        <c:axId val="209179359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90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/>
              <a:t>Применимость</a:t>
            </a:r>
            <a:r>
              <a:rPr lang="ru-RU" sz="1600" b="1" baseline="0" dirty="0"/>
              <a:t> полученных знаний в повседневной работе</a:t>
            </a:r>
            <a:endParaRPr lang="en-US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BB1BB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1DA-4CA0-9477-DAC3D4F3BF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Sheet1!$B$26:$H$26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FY18</c:v>
                </c:pt>
              </c:strCache>
            </c:strRef>
          </c:cat>
          <c:val>
            <c:numRef>
              <c:f>Sheet1!$B$27:$H$27</c:f>
              <c:numCache>
                <c:formatCode>General</c:formatCode>
                <c:ptCount val="7"/>
                <c:pt idx="0">
                  <c:v>3.9</c:v>
                </c:pt>
                <c:pt idx="1">
                  <c:v>4.2</c:v>
                </c:pt>
                <c:pt idx="2">
                  <c:v>4.5</c:v>
                </c:pt>
                <c:pt idx="3">
                  <c:v>4.4000000000000004</c:v>
                </c:pt>
                <c:pt idx="4">
                  <c:v>4.4000000000000004</c:v>
                </c:pt>
                <c:pt idx="5">
                  <c:v>4.5</c:v>
                </c:pt>
                <c:pt idx="6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DA-4CA0-9477-DAC3D4F3BF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8709679"/>
        <c:axId val="250415087"/>
      </c:barChart>
      <c:catAx>
        <c:axId val="24870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415087"/>
        <c:crosses val="autoZero"/>
        <c:auto val="1"/>
        <c:lblAlgn val="ctr"/>
        <c:lblOffset val="100"/>
        <c:noMultiLvlLbl val="0"/>
      </c:catAx>
      <c:valAx>
        <c:axId val="250415087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87096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905903"/>
        <c:axId val="2091793599"/>
      </c:barChart>
      <c:catAx>
        <c:axId val="2289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93599"/>
        <c:crosses val="autoZero"/>
        <c:auto val="1"/>
        <c:lblAlgn val="ctr"/>
        <c:lblOffset val="100"/>
        <c:noMultiLvlLbl val="0"/>
      </c:catAx>
      <c:valAx>
        <c:axId val="209179359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90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411823109330568E-2"/>
          <c:y val="9.300984376997945E-2"/>
          <c:w val="0.90432771455193306"/>
          <c:h val="0.8112623230542518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0C6-4E5D-902C-2AF9E5DB8331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0C6-4E5D-902C-2AF9E5DB8331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C6-4E5D-902C-2AF9E5DB8331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C6-4E5D-902C-2AF9E5DB8331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C6-4E5D-902C-2AF9E5DB83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FY!7-18 (002).xlsx]Лист1'!$D$19:$D$21</c:f>
              <c:strCache>
                <c:ptCount val="3"/>
                <c:pt idx="0">
                  <c:v>Executive Committee</c:v>
                </c:pt>
                <c:pt idx="1">
                  <c:v>Resource team</c:v>
                </c:pt>
                <c:pt idx="2">
                  <c:v>Speakers</c:v>
                </c:pt>
              </c:strCache>
            </c:strRef>
          </c:cat>
          <c:val>
            <c:numRef>
              <c:f>'[data FY!7-18 (002).xlsx]Лист1'!$E$19:$E$21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4.9000000000000004</c:v>
                </c:pt>
                <c:pt idx="2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0C6-4E5D-902C-2AF9E5DB83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8978543"/>
        <c:axId val="2041277951"/>
      </c:barChart>
      <c:catAx>
        <c:axId val="458978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1277951"/>
        <c:crosses val="autoZero"/>
        <c:auto val="1"/>
        <c:lblAlgn val="ctr"/>
        <c:lblOffset val="100"/>
        <c:noMultiLvlLbl val="0"/>
      </c:catAx>
      <c:valAx>
        <c:axId val="2041277951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978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/>
              <a:t>Качество организации мероприятий</a:t>
            </a:r>
            <a:endParaRPr lang="en-US" sz="1800" b="1" dirty="0"/>
          </a:p>
        </c:rich>
      </c:tx>
      <c:layout>
        <c:manualLayout>
          <c:xMode val="edge"/>
          <c:yMode val="edge"/>
          <c:x val="0.24175916842785097"/>
          <c:y val="1.21922184845552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030226320101062E-2"/>
          <c:y val="0.23155070938871225"/>
          <c:w val="0.91441775237594758"/>
          <c:h val="0.6515390355795175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5DE-4B7D-A43B-7EE4FD6FB826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5DE-4B7D-A43B-7EE4FD6FB826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5DE-4B7D-A43B-7EE4FD6FB82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'[data FY!7-18 (002).xlsx]Лист1'!$A$16:$D$16</c:f>
              <c:strCache>
                <c:ptCount val="4"/>
                <c:pt idx="0">
                  <c:v>Venue</c:v>
                </c:pt>
                <c:pt idx="1">
                  <c:v>Travel</c:v>
                </c:pt>
                <c:pt idx="2">
                  <c:v>Logistics</c:v>
                </c:pt>
                <c:pt idx="3">
                  <c:v>Hosts</c:v>
                </c:pt>
              </c:strCache>
            </c:strRef>
          </c:cat>
          <c:val>
            <c:numRef>
              <c:f>'[data FY!7-18 (002).xlsx]Лист1'!$A$17:$D$17</c:f>
              <c:numCache>
                <c:formatCode>0.0</c:formatCode>
                <c:ptCount val="4"/>
                <c:pt idx="0">
                  <c:v>4.9000000000000004</c:v>
                </c:pt>
                <c:pt idx="1">
                  <c:v>4.9000000000000004</c:v>
                </c:pt>
                <c:pt idx="2">
                  <c:v>4.9000000000000004</c:v>
                </c:pt>
                <c:pt idx="3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5DE-4B7D-A43B-7EE4FD6FB82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3928015"/>
        <c:axId val="454987823"/>
      </c:barChart>
      <c:catAx>
        <c:axId val="243928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987823"/>
        <c:crosses val="autoZero"/>
        <c:auto val="1"/>
        <c:lblAlgn val="ctr"/>
        <c:lblOffset val="100"/>
        <c:noMultiLvlLbl val="0"/>
      </c:catAx>
      <c:valAx>
        <c:axId val="454987823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3928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1EB005-E4CC-4982-96FF-E7339FF18516}" type="doc">
      <dgm:prSet loTypeId="urn:microsoft.com/office/officeart/2005/8/layout/pyramid2" loCatId="list" qsTypeId="urn:microsoft.com/office/officeart/2005/8/quickstyle/simple1" qsCatId="simple" csTypeId="urn:microsoft.com/office/officeart/2005/8/colors/colorful1#1" csCatId="colorful" phldr="1"/>
      <dgm:spPr/>
    </dgm:pt>
    <dgm:pt modelId="{26040911-C236-4419-9D75-552E3D029C6D}">
      <dgm:prSet phldrT="[Text]" custT="1"/>
      <dgm:spPr/>
      <dgm:t>
        <a:bodyPr/>
        <a:lstStyle/>
        <a:p>
          <a:pPr algn="l"/>
          <a:r>
            <a:rPr lang="ru-RU" sz="1100" b="1" i="0" dirty="0">
              <a:solidFill>
                <a:srgbClr val="1F497D"/>
              </a:solidFill>
              <a:latin typeface="Calibri"/>
            </a:rPr>
            <a:t>ГЛУБИНА И АКТУАЛЬОСТЬ</a:t>
          </a:r>
          <a:endParaRPr lang="en-US" sz="1100" b="1" i="0" dirty="0">
            <a:solidFill>
              <a:srgbClr val="1F497D"/>
            </a:solidFill>
            <a:latin typeface="Calibri"/>
          </a:endParaRPr>
        </a:p>
      </dgm:t>
    </dgm:pt>
    <dgm:pt modelId="{2AA8BA84-87FF-4638-8871-153093E2AF45}" type="parTrans" cxnId="{3E250AA8-3E0C-4193-91E0-A483960A3449}">
      <dgm:prSet/>
      <dgm:spPr/>
      <dgm:t>
        <a:bodyPr/>
        <a:lstStyle/>
        <a:p>
          <a:endParaRPr lang="en-US"/>
        </a:p>
      </dgm:t>
    </dgm:pt>
    <dgm:pt modelId="{EF680FCE-A367-4520-B5FD-67EA18E7DC2C}" type="sibTrans" cxnId="{3E250AA8-3E0C-4193-91E0-A483960A3449}">
      <dgm:prSet/>
      <dgm:spPr/>
      <dgm:t>
        <a:bodyPr/>
        <a:lstStyle/>
        <a:p>
          <a:endParaRPr lang="en-US"/>
        </a:p>
      </dgm:t>
    </dgm:pt>
    <dgm:pt modelId="{6230B75E-809D-43E3-82BA-A2BC4137A063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pPr algn="l"/>
          <a:r>
            <a:rPr lang="ru-RU" sz="1100" b="1" i="0" dirty="0">
              <a:solidFill>
                <a:srgbClr val="1F497D"/>
              </a:solidFill>
              <a:latin typeface="Calibri"/>
            </a:rPr>
            <a:t>КАЧЕСТВО</a:t>
          </a:r>
          <a:endParaRPr lang="en-US" sz="1100" b="1" i="0" dirty="0">
            <a:solidFill>
              <a:srgbClr val="1F497D"/>
            </a:solidFill>
            <a:latin typeface="Calibri"/>
          </a:endParaRPr>
        </a:p>
      </dgm:t>
    </dgm:pt>
    <dgm:pt modelId="{9C42AD0F-4D42-428E-B7E2-F965A8E1B31A}" type="parTrans" cxnId="{CC93BB5B-2775-4C78-892E-AC6A8C077736}">
      <dgm:prSet/>
      <dgm:spPr/>
      <dgm:t>
        <a:bodyPr/>
        <a:lstStyle/>
        <a:p>
          <a:endParaRPr lang="en-US"/>
        </a:p>
      </dgm:t>
    </dgm:pt>
    <dgm:pt modelId="{0871BD56-5EA1-4474-8579-6D179437C6E8}" type="sibTrans" cxnId="{CC93BB5B-2775-4C78-892E-AC6A8C077736}">
      <dgm:prSet/>
      <dgm:spPr/>
      <dgm:t>
        <a:bodyPr/>
        <a:lstStyle/>
        <a:p>
          <a:endParaRPr lang="en-US"/>
        </a:p>
      </dgm:t>
    </dgm:pt>
    <dgm:pt modelId="{3E5E9307-394A-41FC-9F0D-45D7D92F4E37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pPr algn="l"/>
          <a:r>
            <a:rPr lang="ru-RU" sz="1100" b="1" i="0" dirty="0">
              <a:solidFill>
                <a:schemeClr val="tx2"/>
              </a:solidFill>
              <a:latin typeface="Calibri"/>
            </a:rPr>
            <a:t>ВОЗДЕЙСТВИЕ</a:t>
          </a:r>
          <a:r>
            <a:rPr lang="en-US" sz="1100" b="1" i="0" dirty="0">
              <a:solidFill>
                <a:schemeClr val="tx2"/>
              </a:solidFill>
              <a:latin typeface="Calibri"/>
            </a:rPr>
            <a:t> </a:t>
          </a:r>
        </a:p>
      </dgm:t>
    </dgm:pt>
    <dgm:pt modelId="{2E091FB0-5BED-4A35-AE60-32E4079AF7F2}" type="parTrans" cxnId="{62E06D3C-AF9D-4DE1-8254-99DE8D064ADE}">
      <dgm:prSet/>
      <dgm:spPr/>
      <dgm:t>
        <a:bodyPr/>
        <a:lstStyle/>
        <a:p>
          <a:endParaRPr lang="en-US"/>
        </a:p>
      </dgm:t>
    </dgm:pt>
    <dgm:pt modelId="{920A1B1C-6892-44A1-93F3-402036AE3697}" type="sibTrans" cxnId="{62E06D3C-AF9D-4DE1-8254-99DE8D064ADE}">
      <dgm:prSet/>
      <dgm:spPr/>
      <dgm:t>
        <a:bodyPr/>
        <a:lstStyle/>
        <a:p>
          <a:endParaRPr lang="en-US"/>
        </a:p>
      </dgm:t>
    </dgm:pt>
    <dgm:pt modelId="{B1B66CA7-3413-40F8-BA96-7ECBC55E0C09}">
      <dgm:prSet custT="1"/>
      <dgm:spPr/>
      <dgm:t>
        <a:bodyPr/>
        <a:lstStyle/>
        <a:p>
          <a:pPr algn="just"/>
          <a:r>
            <a:rPr lang="ru-RU" sz="1200" b="1" i="0" dirty="0">
              <a:solidFill>
                <a:srgbClr val="1F497D"/>
              </a:solidFill>
              <a:latin typeface="Calibri"/>
            </a:rPr>
            <a:t>Задача</a:t>
          </a:r>
          <a:r>
            <a:rPr lang="en-US" sz="1200" b="1" i="0" dirty="0">
              <a:solidFill>
                <a:srgbClr val="1F497D"/>
              </a:solidFill>
              <a:latin typeface="Calibri"/>
            </a:rPr>
            <a:t> 1</a:t>
          </a:r>
          <a:r>
            <a:rPr lang="en-US" sz="1200" b="0" i="0" dirty="0">
              <a:solidFill>
                <a:srgbClr val="1F497D"/>
              </a:solidFill>
              <a:latin typeface="Calibri"/>
            </a:rPr>
            <a:t>: </a:t>
          </a:r>
          <a:r>
            <a:rPr lang="ru-RU" sz="1300" b="0" i="0" dirty="0">
              <a:solidFill>
                <a:srgbClr val="1F497D"/>
              </a:solidFill>
              <a:latin typeface="Calibri"/>
            </a:rPr>
            <a:t>рассмотрение в рамках сетевой платформы приоритетных задач стран-участниц в части реформирования системы УГФ по таким функциональным направлениям как бюджет, казначейство и внутренний аудит/контроль, включая сквозные направления</a:t>
          </a:r>
          <a:r>
            <a:rPr lang="en-US" sz="1300" b="0" i="0" dirty="0">
              <a:solidFill>
                <a:srgbClr val="1F497D"/>
              </a:solidFill>
              <a:latin typeface="Calibri"/>
            </a:rPr>
            <a:t>.</a:t>
          </a:r>
        </a:p>
      </dgm:t>
    </dgm:pt>
    <dgm:pt modelId="{D460ED38-06FD-4DD8-AA69-E00E953DC72C}" type="parTrans" cxnId="{A57C7BFD-6D28-4723-8027-F9EC6A38111E}">
      <dgm:prSet/>
      <dgm:spPr/>
      <dgm:t>
        <a:bodyPr/>
        <a:lstStyle/>
        <a:p>
          <a:endParaRPr lang="en-US"/>
        </a:p>
      </dgm:t>
    </dgm:pt>
    <dgm:pt modelId="{309F1DF4-5854-4B0E-A124-540D507AC155}" type="sibTrans" cxnId="{A57C7BFD-6D28-4723-8027-F9EC6A38111E}">
      <dgm:prSet/>
      <dgm:spPr/>
      <dgm:t>
        <a:bodyPr/>
        <a:lstStyle/>
        <a:p>
          <a:endParaRPr lang="en-US"/>
        </a:p>
      </dgm:t>
    </dgm:pt>
    <dgm:pt modelId="{3D8CE2B0-3145-4971-B6B6-0BC9ABF835E8}">
      <dgm:prSet custT="1"/>
      <dgm:spPr>
        <a:ln>
          <a:solidFill>
            <a:schemeClr val="accent2"/>
          </a:solidFill>
        </a:ln>
      </dgm:spPr>
      <dgm:t>
        <a:bodyPr/>
        <a:lstStyle/>
        <a:p>
          <a:pPr algn="just"/>
          <a:r>
            <a:rPr lang="ru-RU" sz="1400" b="1" i="0" u="none" dirty="0">
              <a:solidFill>
                <a:schemeClr val="tx2"/>
              </a:solidFill>
              <a:latin typeface="Calibri"/>
            </a:rPr>
            <a:t>Задача</a:t>
          </a:r>
          <a:r>
            <a:rPr lang="en-US" sz="1400" b="1" i="0" u="none" dirty="0">
              <a:solidFill>
                <a:schemeClr val="tx2"/>
              </a:solidFill>
              <a:latin typeface="Calibri"/>
            </a:rPr>
            <a:t> 3</a:t>
          </a:r>
          <a:r>
            <a:rPr lang="en-US" sz="1400" b="0" i="0" u="none" dirty="0">
              <a:solidFill>
                <a:schemeClr val="tx2"/>
              </a:solidFill>
              <a:latin typeface="Calibri"/>
            </a:rPr>
            <a:t>: </a:t>
          </a:r>
          <a:r>
            <a:rPr lang="ru-RU" sz="1300" b="0" i="0" u="none" dirty="0">
              <a:solidFill>
                <a:schemeClr val="tx2"/>
              </a:solidFill>
              <a:latin typeface="Calibri"/>
            </a:rPr>
            <a:t>функционирование </a:t>
          </a:r>
          <a:r>
            <a:rPr lang="en-US" sz="1300" b="0" i="0" u="none" dirty="0">
              <a:solidFill>
                <a:schemeClr val="tx2"/>
              </a:solidFill>
              <a:latin typeface="Calibri"/>
            </a:rPr>
            <a:t>PEMPAL</a:t>
          </a:r>
          <a:r>
            <a:rPr lang="ru-RU" sz="1300" b="0" i="0" u="none" dirty="0">
              <a:solidFill>
                <a:schemeClr val="tx2"/>
              </a:solidFill>
              <a:latin typeface="Calibri"/>
            </a:rPr>
            <a:t> как жизнеспособной сети, которая поддерживается заинтересованными специалистами в сфере УГФ, странами-участницами и различными партнёрами в области развития</a:t>
          </a:r>
          <a:r>
            <a:rPr lang="en-US" sz="1300" b="0" i="0" u="none" dirty="0">
              <a:solidFill>
                <a:schemeClr val="tx2"/>
              </a:solidFill>
              <a:latin typeface="Calibri"/>
            </a:rPr>
            <a:t>,</a:t>
          </a:r>
          <a:r>
            <a:rPr lang="ru-RU" sz="1300" b="0" i="0" u="none" dirty="0">
              <a:solidFill>
                <a:schemeClr val="tx2"/>
              </a:solidFill>
              <a:latin typeface="Calibri"/>
            </a:rPr>
            <a:t> которые рассматривают пользу и выгоду от участия в сети как инструмент для повышения эффективности систем УГФ в странах-участницах. </a:t>
          </a:r>
          <a:r>
            <a:rPr lang="en-US" sz="1300" b="0" i="0" u="none" dirty="0">
              <a:solidFill>
                <a:schemeClr val="tx2"/>
              </a:solidFill>
              <a:latin typeface="Calibri"/>
            </a:rPr>
            <a:t>   </a:t>
          </a:r>
        </a:p>
      </dgm:t>
    </dgm:pt>
    <dgm:pt modelId="{768C9E36-656E-497A-9C52-2C11B46C7450}" type="sibTrans" cxnId="{A9EA2AD2-5B40-481C-BA13-4B4D77713376}">
      <dgm:prSet/>
      <dgm:spPr/>
      <dgm:t>
        <a:bodyPr/>
        <a:lstStyle/>
        <a:p>
          <a:endParaRPr lang="en-US"/>
        </a:p>
      </dgm:t>
    </dgm:pt>
    <dgm:pt modelId="{F45DA43C-19FA-4916-BF95-E6E8A430A82B}" type="parTrans" cxnId="{A9EA2AD2-5B40-481C-BA13-4B4D77713376}">
      <dgm:prSet/>
      <dgm:spPr/>
      <dgm:t>
        <a:bodyPr/>
        <a:lstStyle/>
        <a:p>
          <a:endParaRPr lang="en-US"/>
        </a:p>
      </dgm:t>
    </dgm:pt>
    <dgm:pt modelId="{4ABCDCE8-C60E-42FE-A985-622F03703AE9}">
      <dgm:prSet custT="1"/>
      <dgm:spPr>
        <a:ln>
          <a:solidFill>
            <a:schemeClr val="accent2"/>
          </a:solidFill>
        </a:ln>
      </dgm:spPr>
      <dgm:t>
        <a:bodyPr/>
        <a:lstStyle/>
        <a:p>
          <a:pPr algn="just"/>
          <a:r>
            <a:rPr lang="ru-RU" sz="1200" b="1" i="0" dirty="0">
              <a:solidFill>
                <a:srgbClr val="1F497D"/>
              </a:solidFill>
              <a:latin typeface="Calibri"/>
            </a:rPr>
            <a:t>Задача</a:t>
          </a:r>
          <a:r>
            <a:rPr lang="bs-Latn-BA" sz="1200" b="1" i="0" dirty="0">
              <a:solidFill>
                <a:srgbClr val="1F497D"/>
              </a:solidFill>
              <a:latin typeface="Calibri"/>
            </a:rPr>
            <a:t> </a:t>
          </a:r>
          <a:r>
            <a:rPr lang="en-US" sz="1200" b="1" i="0" dirty="0">
              <a:solidFill>
                <a:srgbClr val="1F497D"/>
              </a:solidFill>
              <a:latin typeface="Calibri"/>
            </a:rPr>
            <a:t>2</a:t>
          </a:r>
          <a:r>
            <a:rPr lang="en-US" sz="1200" b="0" i="0" dirty="0">
              <a:solidFill>
                <a:srgbClr val="1F497D"/>
              </a:solidFill>
              <a:latin typeface="Calibri"/>
            </a:rPr>
            <a:t>:</a:t>
          </a:r>
          <a:r>
            <a:rPr lang="bs-Latn-BA" sz="1200" b="0" i="0" dirty="0">
              <a:solidFill>
                <a:srgbClr val="1F497D"/>
              </a:solidFill>
              <a:latin typeface="Calibri"/>
            </a:rPr>
            <a:t> </a:t>
          </a:r>
          <a:r>
            <a:rPr lang="ru-RU" sz="1200" b="0" i="0" dirty="0">
              <a:solidFill>
                <a:srgbClr val="1F497D"/>
              </a:solidFill>
              <a:latin typeface="Calibri"/>
            </a:rPr>
            <a:t>разработка и предоставление актуальных высококачественных сетевых услуг и ресурсов для поддержки практики УГФ и обеспечения потребностей стран-участниц</a:t>
          </a:r>
          <a:r>
            <a:rPr lang="ru-RU" sz="1400" b="0" i="0" dirty="0">
              <a:solidFill>
                <a:srgbClr val="1F497D"/>
              </a:solidFill>
              <a:latin typeface="Calibri"/>
            </a:rPr>
            <a:t> </a:t>
          </a:r>
          <a:r>
            <a:rPr lang="ru-RU" sz="1200" b="0" i="0" dirty="0">
              <a:solidFill>
                <a:srgbClr val="1F497D"/>
              </a:solidFill>
              <a:latin typeface="Calibri"/>
            </a:rPr>
            <a:t>в реформировании. </a:t>
          </a:r>
          <a:endParaRPr lang="en-US" sz="1400" b="0" i="0" dirty="0">
            <a:solidFill>
              <a:srgbClr val="1F497D"/>
            </a:solidFill>
            <a:latin typeface="Calibri"/>
          </a:endParaRPr>
        </a:p>
      </dgm:t>
    </dgm:pt>
    <dgm:pt modelId="{0622AC93-27BE-45B9-9FD0-A28EDE542C2F}" type="parTrans" cxnId="{02BCF3A3-C698-4FDB-9D9A-8D05E90EAC27}">
      <dgm:prSet/>
      <dgm:spPr/>
      <dgm:t>
        <a:bodyPr/>
        <a:lstStyle/>
        <a:p>
          <a:endParaRPr lang="en-US"/>
        </a:p>
      </dgm:t>
    </dgm:pt>
    <dgm:pt modelId="{DC1EB96F-A947-4DED-8321-BCD277F910B3}" type="sibTrans" cxnId="{02BCF3A3-C698-4FDB-9D9A-8D05E90EAC27}">
      <dgm:prSet/>
      <dgm:spPr/>
      <dgm:t>
        <a:bodyPr/>
        <a:lstStyle/>
        <a:p>
          <a:endParaRPr lang="en-US"/>
        </a:p>
      </dgm:t>
    </dgm:pt>
    <dgm:pt modelId="{3FC5D54D-3FA4-44B6-AC6E-6163E51C4437}" type="pres">
      <dgm:prSet presAssocID="{F81EB005-E4CC-4982-96FF-E7339FF18516}" presName="compositeShape" presStyleCnt="0">
        <dgm:presLayoutVars>
          <dgm:dir/>
          <dgm:resizeHandles/>
        </dgm:presLayoutVars>
      </dgm:prSet>
      <dgm:spPr/>
    </dgm:pt>
    <dgm:pt modelId="{0F1BBC3F-E82A-4544-9BB1-385302DB41E7}" type="pres">
      <dgm:prSet presAssocID="{F81EB005-E4CC-4982-96FF-E7339FF18516}" presName="pyramid" presStyleLbl="node1" presStyleIdx="0" presStyleCnt="1" custScaleX="157764" custLinFactNeighborX="1381" custLinFactNeighborY="-77"/>
      <dgm:spPr>
        <a:solidFill>
          <a:srgbClr val="BB1BB3"/>
        </a:solidFill>
      </dgm:spPr>
    </dgm:pt>
    <dgm:pt modelId="{F1D1E40D-4F5C-484C-9F89-645143443D80}" type="pres">
      <dgm:prSet presAssocID="{F81EB005-E4CC-4982-96FF-E7339FF18516}" presName="theList" presStyleCnt="0"/>
      <dgm:spPr/>
    </dgm:pt>
    <dgm:pt modelId="{DC415831-17CC-41B6-830D-12DCBA00840E}" type="pres">
      <dgm:prSet presAssocID="{26040911-C236-4419-9D75-552E3D029C6D}" presName="aNode" presStyleLbl="fgAcc1" presStyleIdx="0" presStyleCnt="3" custScaleX="303269" custScaleY="434086" custLinFactY="869650" custLinFactNeighborX="-9321" custLinFactNeighborY="900000">
        <dgm:presLayoutVars>
          <dgm:bulletEnabled val="1"/>
        </dgm:presLayoutVars>
      </dgm:prSet>
      <dgm:spPr/>
    </dgm:pt>
    <dgm:pt modelId="{AE80257C-0F8E-402F-BEC5-B3D9728137C1}" type="pres">
      <dgm:prSet presAssocID="{26040911-C236-4419-9D75-552E3D029C6D}" presName="aSpace" presStyleCnt="0"/>
      <dgm:spPr/>
    </dgm:pt>
    <dgm:pt modelId="{D77215B8-CA8E-4BD9-9894-57C945721220}" type="pres">
      <dgm:prSet presAssocID="{6230B75E-809D-43E3-82BA-A2BC4137A063}" presName="aNode" presStyleLbl="fgAcc1" presStyleIdx="1" presStyleCnt="3" custScaleX="303269" custScaleY="341196" custLinFactY="118673" custLinFactNeighborX="-10096" custLinFactNeighborY="200000">
        <dgm:presLayoutVars>
          <dgm:bulletEnabled val="1"/>
        </dgm:presLayoutVars>
      </dgm:prSet>
      <dgm:spPr/>
    </dgm:pt>
    <dgm:pt modelId="{FEB58834-2BBE-4E79-BF37-A8B0F3A504C6}" type="pres">
      <dgm:prSet presAssocID="{6230B75E-809D-43E3-82BA-A2BC4137A063}" presName="aSpace" presStyleCnt="0"/>
      <dgm:spPr/>
    </dgm:pt>
    <dgm:pt modelId="{8C406122-ADCC-4513-AFA1-0ECDA99643A9}" type="pres">
      <dgm:prSet presAssocID="{3E5E9307-394A-41FC-9F0D-45D7D92F4E37}" presName="aNode" presStyleLbl="fgAcc1" presStyleIdx="2" presStyleCnt="3" custScaleX="303269" custScaleY="554861" custLinFactY="-745543" custLinFactNeighborX="-9514" custLinFactNeighborY="-800000">
        <dgm:presLayoutVars>
          <dgm:bulletEnabled val="1"/>
        </dgm:presLayoutVars>
      </dgm:prSet>
      <dgm:spPr/>
    </dgm:pt>
    <dgm:pt modelId="{507D41DA-345C-4E76-AE03-031A5F00765D}" type="pres">
      <dgm:prSet presAssocID="{3E5E9307-394A-41FC-9F0D-45D7D92F4E37}" presName="aSpace" presStyleCnt="0"/>
      <dgm:spPr/>
    </dgm:pt>
  </dgm:ptLst>
  <dgm:cxnLst>
    <dgm:cxn modelId="{BE65BB01-C266-4709-B34B-465096D8D1A6}" type="presOf" srcId="{26040911-C236-4419-9D75-552E3D029C6D}" destId="{DC415831-17CC-41B6-830D-12DCBA00840E}" srcOrd="0" destOrd="0" presId="urn:microsoft.com/office/officeart/2005/8/layout/pyramid2"/>
    <dgm:cxn modelId="{9E84E607-EA85-49B2-8EFF-BCD5400CC241}" type="presOf" srcId="{6230B75E-809D-43E3-82BA-A2BC4137A063}" destId="{D77215B8-CA8E-4BD9-9894-57C945721220}" srcOrd="0" destOrd="0" presId="urn:microsoft.com/office/officeart/2005/8/layout/pyramid2"/>
    <dgm:cxn modelId="{33EC5027-F349-449C-848D-E3C6C01C09AB}" type="presOf" srcId="{F81EB005-E4CC-4982-96FF-E7339FF18516}" destId="{3FC5D54D-3FA4-44B6-AC6E-6163E51C4437}" srcOrd="0" destOrd="0" presId="urn:microsoft.com/office/officeart/2005/8/layout/pyramid2"/>
    <dgm:cxn modelId="{F8A2AD2E-085E-43DA-8AB7-59D36BD48F19}" type="presOf" srcId="{B1B66CA7-3413-40F8-BA96-7ECBC55E0C09}" destId="{DC415831-17CC-41B6-830D-12DCBA00840E}" srcOrd="0" destOrd="1" presId="urn:microsoft.com/office/officeart/2005/8/layout/pyramid2"/>
    <dgm:cxn modelId="{62E06D3C-AF9D-4DE1-8254-99DE8D064ADE}" srcId="{F81EB005-E4CC-4982-96FF-E7339FF18516}" destId="{3E5E9307-394A-41FC-9F0D-45D7D92F4E37}" srcOrd="2" destOrd="0" parTransId="{2E091FB0-5BED-4A35-AE60-32E4079AF7F2}" sibTransId="{920A1B1C-6892-44A1-93F3-402036AE3697}"/>
    <dgm:cxn modelId="{F8F0A53E-91D1-4991-A347-10B421D0CE76}" type="presOf" srcId="{4ABCDCE8-C60E-42FE-A985-622F03703AE9}" destId="{D77215B8-CA8E-4BD9-9894-57C945721220}" srcOrd="0" destOrd="1" presId="urn:microsoft.com/office/officeart/2005/8/layout/pyramid2"/>
    <dgm:cxn modelId="{CC93BB5B-2775-4C78-892E-AC6A8C077736}" srcId="{F81EB005-E4CC-4982-96FF-E7339FF18516}" destId="{6230B75E-809D-43E3-82BA-A2BC4137A063}" srcOrd="1" destOrd="0" parTransId="{9C42AD0F-4D42-428E-B7E2-F965A8E1B31A}" sibTransId="{0871BD56-5EA1-4474-8579-6D179437C6E8}"/>
    <dgm:cxn modelId="{AB478247-5187-4BD4-A02D-A0BE9BA9D7AA}" type="presOf" srcId="{3D8CE2B0-3145-4971-B6B6-0BC9ABF835E8}" destId="{8C406122-ADCC-4513-AFA1-0ECDA99643A9}" srcOrd="0" destOrd="1" presId="urn:microsoft.com/office/officeart/2005/8/layout/pyramid2"/>
    <dgm:cxn modelId="{02BCF3A3-C698-4FDB-9D9A-8D05E90EAC27}" srcId="{6230B75E-809D-43E3-82BA-A2BC4137A063}" destId="{4ABCDCE8-C60E-42FE-A985-622F03703AE9}" srcOrd="0" destOrd="0" parTransId="{0622AC93-27BE-45B9-9FD0-A28EDE542C2F}" sibTransId="{DC1EB96F-A947-4DED-8321-BCD277F910B3}"/>
    <dgm:cxn modelId="{3E250AA8-3E0C-4193-91E0-A483960A3449}" srcId="{F81EB005-E4CC-4982-96FF-E7339FF18516}" destId="{26040911-C236-4419-9D75-552E3D029C6D}" srcOrd="0" destOrd="0" parTransId="{2AA8BA84-87FF-4638-8871-153093E2AF45}" sibTransId="{EF680FCE-A367-4520-B5FD-67EA18E7DC2C}"/>
    <dgm:cxn modelId="{A9EA2AD2-5B40-481C-BA13-4B4D77713376}" srcId="{3E5E9307-394A-41FC-9F0D-45D7D92F4E37}" destId="{3D8CE2B0-3145-4971-B6B6-0BC9ABF835E8}" srcOrd="0" destOrd="0" parTransId="{F45DA43C-19FA-4916-BF95-E6E8A430A82B}" sibTransId="{768C9E36-656E-497A-9C52-2C11B46C7450}"/>
    <dgm:cxn modelId="{316019F2-00C6-47D7-B978-5560BD16E488}" type="presOf" srcId="{3E5E9307-394A-41FC-9F0D-45D7D92F4E37}" destId="{8C406122-ADCC-4513-AFA1-0ECDA99643A9}" srcOrd="0" destOrd="0" presId="urn:microsoft.com/office/officeart/2005/8/layout/pyramid2"/>
    <dgm:cxn modelId="{A57C7BFD-6D28-4723-8027-F9EC6A38111E}" srcId="{26040911-C236-4419-9D75-552E3D029C6D}" destId="{B1B66CA7-3413-40F8-BA96-7ECBC55E0C09}" srcOrd="0" destOrd="0" parTransId="{D460ED38-06FD-4DD8-AA69-E00E953DC72C}" sibTransId="{309F1DF4-5854-4B0E-A124-540D507AC155}"/>
    <dgm:cxn modelId="{47F78B03-0315-4FE6-AB24-CD8814C168CD}" type="presParOf" srcId="{3FC5D54D-3FA4-44B6-AC6E-6163E51C4437}" destId="{0F1BBC3F-E82A-4544-9BB1-385302DB41E7}" srcOrd="0" destOrd="0" presId="urn:microsoft.com/office/officeart/2005/8/layout/pyramid2"/>
    <dgm:cxn modelId="{19AE9BC2-BCAB-4097-A5FE-7BC5858A7023}" type="presParOf" srcId="{3FC5D54D-3FA4-44B6-AC6E-6163E51C4437}" destId="{F1D1E40D-4F5C-484C-9F89-645143443D80}" srcOrd="1" destOrd="0" presId="urn:microsoft.com/office/officeart/2005/8/layout/pyramid2"/>
    <dgm:cxn modelId="{1C9FD233-DA17-46F1-B514-C8B109668632}" type="presParOf" srcId="{F1D1E40D-4F5C-484C-9F89-645143443D80}" destId="{DC415831-17CC-41B6-830D-12DCBA00840E}" srcOrd="0" destOrd="0" presId="urn:microsoft.com/office/officeart/2005/8/layout/pyramid2"/>
    <dgm:cxn modelId="{67EA1EBE-0EC1-4171-AF20-B9B70BC3496A}" type="presParOf" srcId="{F1D1E40D-4F5C-484C-9F89-645143443D80}" destId="{AE80257C-0F8E-402F-BEC5-B3D9728137C1}" srcOrd="1" destOrd="0" presId="urn:microsoft.com/office/officeart/2005/8/layout/pyramid2"/>
    <dgm:cxn modelId="{2433B491-6EC0-42BA-B02D-346487E96CD4}" type="presParOf" srcId="{F1D1E40D-4F5C-484C-9F89-645143443D80}" destId="{D77215B8-CA8E-4BD9-9894-57C945721220}" srcOrd="2" destOrd="0" presId="urn:microsoft.com/office/officeart/2005/8/layout/pyramid2"/>
    <dgm:cxn modelId="{2905D5CE-2669-4FDB-86D6-251CF4B217D6}" type="presParOf" srcId="{F1D1E40D-4F5C-484C-9F89-645143443D80}" destId="{FEB58834-2BBE-4E79-BF37-A8B0F3A504C6}" srcOrd="3" destOrd="0" presId="urn:microsoft.com/office/officeart/2005/8/layout/pyramid2"/>
    <dgm:cxn modelId="{7B33B95D-B776-4763-87B9-9512F0644F80}" type="presParOf" srcId="{F1D1E40D-4F5C-484C-9F89-645143443D80}" destId="{8C406122-ADCC-4513-AFA1-0ECDA99643A9}" srcOrd="4" destOrd="0" presId="urn:microsoft.com/office/officeart/2005/8/layout/pyramid2"/>
    <dgm:cxn modelId="{B584785F-0B3F-466F-BA5D-5CF9517CA2D8}" type="presParOf" srcId="{F1D1E40D-4F5C-484C-9F89-645143443D80}" destId="{507D41DA-345C-4E76-AE03-031A5F00765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BBC3F-E82A-4544-9BB1-385302DB41E7}">
      <dsp:nvSpPr>
        <dsp:cNvPr id="0" name=""/>
        <dsp:cNvSpPr/>
      </dsp:nvSpPr>
      <dsp:spPr>
        <a:xfrm>
          <a:off x="-176312" y="0"/>
          <a:ext cx="5531481" cy="3506175"/>
        </a:xfrm>
        <a:prstGeom prst="triangle">
          <a:avLst/>
        </a:prstGeom>
        <a:solidFill>
          <a:srgbClr val="BB1BB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15831-17CC-41B6-830D-12DCBA00840E}">
      <dsp:nvSpPr>
        <dsp:cNvPr id="0" name=""/>
        <dsp:cNvSpPr/>
      </dsp:nvSpPr>
      <dsp:spPr>
        <a:xfrm>
          <a:off x="12316" y="2363930"/>
          <a:ext cx="6911542" cy="88881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i="0" kern="1200" dirty="0">
              <a:solidFill>
                <a:srgbClr val="1F497D"/>
              </a:solidFill>
              <a:latin typeface="Calibri"/>
            </a:rPr>
            <a:t>ГЛУБИНА И АКТУАЛЬОСТЬ</a:t>
          </a:r>
          <a:endParaRPr lang="en-US" sz="1100" b="1" i="0" kern="1200" dirty="0">
            <a:solidFill>
              <a:srgbClr val="1F497D"/>
            </a:solidFill>
            <a:latin typeface="Calibri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b="1" i="0" kern="1200" dirty="0">
              <a:solidFill>
                <a:srgbClr val="1F497D"/>
              </a:solidFill>
              <a:latin typeface="Calibri"/>
            </a:rPr>
            <a:t>Задача</a:t>
          </a:r>
          <a:r>
            <a:rPr lang="en-US" sz="1200" b="1" i="0" kern="1200" dirty="0">
              <a:solidFill>
                <a:srgbClr val="1F497D"/>
              </a:solidFill>
              <a:latin typeface="Calibri"/>
            </a:rPr>
            <a:t> 1</a:t>
          </a:r>
          <a:r>
            <a:rPr lang="en-US" sz="1200" b="0" i="0" kern="1200" dirty="0">
              <a:solidFill>
                <a:srgbClr val="1F497D"/>
              </a:solidFill>
              <a:latin typeface="Calibri"/>
            </a:rPr>
            <a:t>: </a:t>
          </a:r>
          <a:r>
            <a:rPr lang="ru-RU" sz="1300" b="0" i="0" kern="1200" dirty="0">
              <a:solidFill>
                <a:srgbClr val="1F497D"/>
              </a:solidFill>
              <a:latin typeface="Calibri"/>
            </a:rPr>
            <a:t>рассмотрение в рамках сетевой платформы приоритетных задач стран-участниц в части реформирования системы УГФ по таким функциональным направлениям как бюджет, казначейство и внутренний аудит/контроль, включая сквозные направления</a:t>
          </a:r>
          <a:r>
            <a:rPr lang="en-US" sz="1300" b="0" i="0" kern="1200" dirty="0">
              <a:solidFill>
                <a:srgbClr val="1F497D"/>
              </a:solidFill>
              <a:latin typeface="Calibri"/>
            </a:rPr>
            <a:t>.</a:t>
          </a:r>
        </a:p>
      </dsp:txBody>
      <dsp:txXfrm>
        <a:off x="55704" y="2407318"/>
        <a:ext cx="6824766" cy="802037"/>
      </dsp:txXfrm>
    </dsp:sp>
    <dsp:sp modelId="{D77215B8-CA8E-4BD9-9894-57C945721220}">
      <dsp:nvSpPr>
        <dsp:cNvPr id="0" name=""/>
        <dsp:cNvSpPr/>
      </dsp:nvSpPr>
      <dsp:spPr>
        <a:xfrm>
          <a:off x="0" y="1561513"/>
          <a:ext cx="6911542" cy="6986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i="0" kern="1200" dirty="0">
              <a:solidFill>
                <a:srgbClr val="1F497D"/>
              </a:solidFill>
              <a:latin typeface="Calibri"/>
            </a:rPr>
            <a:t>КАЧЕСТВО</a:t>
          </a:r>
          <a:endParaRPr lang="en-US" sz="1100" b="1" i="0" kern="1200" dirty="0">
            <a:solidFill>
              <a:srgbClr val="1F497D"/>
            </a:solidFill>
            <a:latin typeface="Calibri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b="1" i="0" kern="1200" dirty="0">
              <a:solidFill>
                <a:srgbClr val="1F497D"/>
              </a:solidFill>
              <a:latin typeface="Calibri"/>
            </a:rPr>
            <a:t>Задача</a:t>
          </a:r>
          <a:r>
            <a:rPr lang="bs-Latn-BA" sz="1200" b="1" i="0" kern="1200" dirty="0">
              <a:solidFill>
                <a:srgbClr val="1F497D"/>
              </a:solidFill>
              <a:latin typeface="Calibri"/>
            </a:rPr>
            <a:t> </a:t>
          </a:r>
          <a:r>
            <a:rPr lang="en-US" sz="1200" b="1" i="0" kern="1200" dirty="0">
              <a:solidFill>
                <a:srgbClr val="1F497D"/>
              </a:solidFill>
              <a:latin typeface="Calibri"/>
            </a:rPr>
            <a:t>2</a:t>
          </a:r>
          <a:r>
            <a:rPr lang="en-US" sz="1200" b="0" i="0" kern="1200" dirty="0">
              <a:solidFill>
                <a:srgbClr val="1F497D"/>
              </a:solidFill>
              <a:latin typeface="Calibri"/>
            </a:rPr>
            <a:t>:</a:t>
          </a:r>
          <a:r>
            <a:rPr lang="bs-Latn-BA" sz="1200" b="0" i="0" kern="1200" dirty="0">
              <a:solidFill>
                <a:srgbClr val="1F497D"/>
              </a:solidFill>
              <a:latin typeface="Calibri"/>
            </a:rPr>
            <a:t> </a:t>
          </a:r>
          <a:r>
            <a:rPr lang="ru-RU" sz="1200" b="0" i="0" kern="1200" dirty="0">
              <a:solidFill>
                <a:srgbClr val="1F497D"/>
              </a:solidFill>
              <a:latin typeface="Calibri"/>
            </a:rPr>
            <a:t>разработка и предоставление актуальных высококачественных сетевых услуг и ресурсов для поддержки практики УГФ и обеспечения потребностей стран-участниц</a:t>
          </a:r>
          <a:r>
            <a:rPr lang="ru-RU" sz="1400" b="0" i="0" kern="1200" dirty="0">
              <a:solidFill>
                <a:srgbClr val="1F497D"/>
              </a:solidFill>
              <a:latin typeface="Calibri"/>
            </a:rPr>
            <a:t> </a:t>
          </a:r>
          <a:r>
            <a:rPr lang="ru-RU" sz="1200" b="0" i="0" kern="1200" dirty="0">
              <a:solidFill>
                <a:srgbClr val="1F497D"/>
              </a:solidFill>
              <a:latin typeface="Calibri"/>
            </a:rPr>
            <a:t>в реформировании. </a:t>
          </a:r>
          <a:endParaRPr lang="en-US" sz="1400" b="0" i="0" kern="1200" dirty="0">
            <a:solidFill>
              <a:srgbClr val="1F497D"/>
            </a:solidFill>
            <a:latin typeface="Calibri"/>
          </a:endParaRPr>
        </a:p>
      </dsp:txBody>
      <dsp:txXfrm>
        <a:off x="34104" y="1595617"/>
        <a:ext cx="6843334" cy="630408"/>
      </dsp:txXfrm>
    </dsp:sp>
    <dsp:sp modelId="{8C406122-ADCC-4513-AFA1-0ECDA99643A9}">
      <dsp:nvSpPr>
        <dsp:cNvPr id="0" name=""/>
        <dsp:cNvSpPr/>
      </dsp:nvSpPr>
      <dsp:spPr>
        <a:xfrm>
          <a:off x="7918" y="260253"/>
          <a:ext cx="6911542" cy="11361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i="0" kern="1200" dirty="0">
              <a:solidFill>
                <a:schemeClr val="tx2"/>
              </a:solidFill>
              <a:latin typeface="Calibri"/>
            </a:rPr>
            <a:t>ВОЗДЕЙСТВИЕ</a:t>
          </a:r>
          <a:r>
            <a:rPr lang="en-US" sz="1100" b="1" i="0" kern="1200" dirty="0">
              <a:solidFill>
                <a:schemeClr val="tx2"/>
              </a:solidFill>
              <a:latin typeface="Calibri"/>
            </a:rPr>
            <a:t> 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i="0" u="none" kern="1200" dirty="0">
              <a:solidFill>
                <a:schemeClr val="tx2"/>
              </a:solidFill>
              <a:latin typeface="Calibri"/>
            </a:rPr>
            <a:t>Задача</a:t>
          </a:r>
          <a:r>
            <a:rPr lang="en-US" sz="1400" b="1" i="0" u="none" kern="1200" dirty="0">
              <a:solidFill>
                <a:schemeClr val="tx2"/>
              </a:solidFill>
              <a:latin typeface="Calibri"/>
            </a:rPr>
            <a:t> 3</a:t>
          </a:r>
          <a:r>
            <a:rPr lang="en-US" sz="1400" b="0" i="0" u="none" kern="1200" dirty="0">
              <a:solidFill>
                <a:schemeClr val="tx2"/>
              </a:solidFill>
              <a:latin typeface="Calibri"/>
            </a:rPr>
            <a:t>: </a:t>
          </a:r>
          <a:r>
            <a:rPr lang="ru-RU" sz="1300" b="0" i="0" u="none" kern="1200" dirty="0">
              <a:solidFill>
                <a:schemeClr val="tx2"/>
              </a:solidFill>
              <a:latin typeface="Calibri"/>
            </a:rPr>
            <a:t>функционирование </a:t>
          </a:r>
          <a:r>
            <a:rPr lang="en-US" sz="1300" b="0" i="0" u="none" kern="1200" dirty="0">
              <a:solidFill>
                <a:schemeClr val="tx2"/>
              </a:solidFill>
              <a:latin typeface="Calibri"/>
            </a:rPr>
            <a:t>PEMPAL</a:t>
          </a:r>
          <a:r>
            <a:rPr lang="ru-RU" sz="1300" b="0" i="0" u="none" kern="1200" dirty="0">
              <a:solidFill>
                <a:schemeClr val="tx2"/>
              </a:solidFill>
              <a:latin typeface="Calibri"/>
            </a:rPr>
            <a:t> как жизнеспособной сети, которая поддерживается заинтересованными специалистами в сфере УГФ, странами-участницами и различными партнёрами в области развития</a:t>
          </a:r>
          <a:r>
            <a:rPr lang="en-US" sz="1300" b="0" i="0" u="none" kern="1200" dirty="0">
              <a:solidFill>
                <a:schemeClr val="tx2"/>
              </a:solidFill>
              <a:latin typeface="Calibri"/>
            </a:rPr>
            <a:t>,</a:t>
          </a:r>
          <a:r>
            <a:rPr lang="ru-RU" sz="1300" b="0" i="0" u="none" kern="1200" dirty="0">
              <a:solidFill>
                <a:schemeClr val="tx2"/>
              </a:solidFill>
              <a:latin typeface="Calibri"/>
            </a:rPr>
            <a:t> которые рассматривают пользу и выгоду от участия в сети как инструмент для повышения эффективности систем УГФ в странах-участницах. </a:t>
          </a:r>
          <a:r>
            <a:rPr lang="en-US" sz="1300" b="0" i="0" u="none" kern="1200" dirty="0">
              <a:solidFill>
                <a:schemeClr val="tx2"/>
              </a:solidFill>
              <a:latin typeface="Calibri"/>
            </a:rPr>
            <a:t>   </a:t>
          </a:r>
        </a:p>
      </dsp:txBody>
      <dsp:txXfrm>
        <a:off x="63378" y="315713"/>
        <a:ext cx="6800622" cy="1025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965568-4B26-4E76-9FFE-A0C1EB8123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BF504-35D5-4AA8-8135-5308B8D93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A7E4FF-6F7D-4EFC-94B8-25408FF614E4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EC86B-6301-4841-8D54-1FF92ADE20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2FCF0-A9D2-4AB9-B2AF-DAFC878B5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23AB57-73ED-4646-BA41-AF6CA58E6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32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83B9CC-795D-4465-B669-4917F9AC4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A46252-E9B0-4FDC-842B-D7F9BEA37D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72D9E6-38EE-45E6-9C81-B4D91A002BEE}" type="datetimeFigureOut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C19525E-C953-4653-B69E-40DA2DD626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2B0B63E-2F93-435B-950A-2F3AF57FF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3D671-061C-4FE4-9F3B-82F8552F3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13705-6F84-4987-AE37-9784306FCA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DF7E5C-DC66-4C1C-B4FB-0CAAA5882F0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83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E81DE58-5716-4EAE-B481-0C7BBE8645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E1B36BA-56C9-444E-8090-37788583EF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D49A56A-488B-42B8-BC48-79128528A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E071FE-9F4F-43F2-90E8-3E9B042A45C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835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3B88A3AD-B000-4EC8-B3C5-4B0A4CD721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C77C149C-D77E-4342-A750-C5260B782F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D8C1677B-1410-42D9-9318-B2D2FC8C65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7F7C171-E066-4248-97E7-20A0FBAD6290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055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3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92207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4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15916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5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98949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6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38848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7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67665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8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28234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9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25139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10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38433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3642-FB17-48D7-803C-219FF3D6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5A7A-1FE8-4D4B-A430-54AB1835E4B2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011A5-AA64-461C-90C2-77C7BF04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D668-49B4-4318-A13F-A0283E4B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D797-9F56-4AE8-A74E-42CF7EF471E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0811450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04BBF-A9F7-4F89-8EAA-A35EE109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E29-1A85-4EF0-B9D1-22B1B169E09E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D511C-0118-4CB9-9C72-7841DEEB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435D6-AEE4-4F23-B1B8-39052ED5F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14C8-053A-47ED-A7C2-E42550A6AE4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3936207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00DA8-9E8C-4074-81DC-E333BACE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ED00-5DD7-4A7C-9626-6AAF77450D7A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1E923-A684-4D96-9CD5-23A50281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24E27-857D-4ADA-81E2-264C602F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2AC7-BC8A-4658-A615-E08F026C6B8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85769401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E1371-6BB2-49BB-9AE0-14A23F04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84DE-9C7A-44A7-A0DA-8BD06BCA19EA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012B0-E4BD-4C82-8AB2-152E7D0A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38B9B-6C09-42AE-8840-3265E1B6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BA1C-9A8B-436B-A337-6A2CE014F20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1376926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D5AEE-4435-4ACE-900E-F67FB8C3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76F5-B9FA-46EA-AEED-19AA729F8067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1E367-DFB8-4FCE-AFC8-439DEBAF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3357E-28B8-4BA4-8546-2766B9FB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3698-28FF-4065-AC9A-207A8CB5EBC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8630528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194372-DC83-4BFB-BAFA-FB91F973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0702-D5C5-4B7E-B60E-B5DC0865EFBF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48320-515C-4425-9250-9E0114E1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DFFC55-0B97-4C68-86B0-18F95CCC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18F8-84FD-42E0-B491-ADE85CC8EC4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2779665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56A3ED-CC2E-4EE9-832B-FFFE5AE5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90CD-9806-404D-B311-33D92C88CCF4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8CB449-5A5C-4757-B581-B6F97B72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8568A1-CF8F-40AB-85CF-1DD294E0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F442-4DE3-428D-A66D-F30CB2634F7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396399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F81F96-05DC-40AE-873F-01C17321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94E8-7B69-489D-8072-3BC09E24720C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7CED54-580B-45A5-9AF9-560167AE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A1CC6F-9496-4031-B774-1DDF46F7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62E0-FDCA-47E4-960D-E662169949D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3086794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ABF9AF-8CDB-43C5-8262-7892F93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D5F88-590A-4335-8949-E6B64C77D23A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856491-1FBD-4CFF-8A07-47971B20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9C3611-9C79-44E9-B521-6A4822BD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108D4-C678-4E98-A71C-22CA1C22B5B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961851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B7CA46-7ABE-45EF-ACB1-0A1941CC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E02A2-3C46-4430-A403-38FCBC11EB3D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0A4B39-0D77-4F96-9DFA-DE1380C6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9D8E61-0B07-4353-9E7F-3B476A76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8A1A-4226-4868-9C6C-355BD25A3F5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86051702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48A80E-EBE2-4661-ABE9-20A7778C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5386-E553-4C6C-9F65-43A280330DB8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8689A4-F474-4864-A74C-A43A9E2B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0CA169-376F-4433-91D0-789528BF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CBC5-D85D-4A10-A4EC-6B25584D667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3233764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814A80D-FAF6-49FE-B61F-74E88BDBDE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359D2A-813A-4B2F-A5F1-229F89913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ru-RU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605D9-E884-4DF1-8592-FFF919CA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29B569-7426-41FA-8FC3-7F4FE12D0646}" type="datetime1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FCEE1-1BA8-4BC0-9398-40D09E97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F3ADE-E208-4798-8699-389EBCB7C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r"/>
    <p:sndAc>
      <p:stSnd>
        <p:snd r:embed="rId13" name="coin.wav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chart" Target="../charts/chart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C:\Users\Home\Desktop\pempal-flags.jpg">
            <a:extLst>
              <a:ext uri="{FF2B5EF4-FFF2-40B4-BE49-F238E27FC236}">
                <a16:creationId xmlns:a16="http://schemas.microsoft.com/office/drawing/2014/main" id="{3440C0EC-59F1-40AD-A866-CA352EA5B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33375"/>
            <a:ext cx="7315200" cy="566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4392E03-9C3B-4BED-8145-D7F5A6972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bs-Latn-BA" sz="4400" b="1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0A846D1C-4D34-422A-AB57-1623F7D3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15456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06D23B3B-B00F-4167-82F0-8E3080C3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C0696-35EC-4ED9-9338-679E99A76DFC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id="{3706F680-8173-4884-9241-E3A0CC9AA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211888"/>
            <a:ext cx="75930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Будапешт, Венгрия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5</a:t>
            </a:r>
            <a:r>
              <a:rPr lang="ru-RU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 июля</a:t>
            </a: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 201</a:t>
            </a:r>
            <a:r>
              <a:rPr lang="ru-RU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8 г.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F8E707-FDBD-4B53-8F18-2F8ED28E0D3D}"/>
              </a:ext>
            </a:extLst>
          </p:cNvPr>
          <p:cNvSpPr/>
          <p:nvPr/>
        </p:nvSpPr>
        <p:spPr>
          <a:xfrm>
            <a:off x="3312231" y="2564904"/>
            <a:ext cx="3433937" cy="15928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PEMPAL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в 20</a:t>
            </a:r>
            <a:r>
              <a:rPr lang="en-US" sz="3600" dirty="0"/>
              <a:t>18</a:t>
            </a:r>
            <a:r>
              <a:rPr lang="ru-RU" sz="3600" dirty="0"/>
              <a:t> </a:t>
            </a:r>
            <a:r>
              <a:rPr lang="ru-RU" sz="3600" dirty="0" err="1"/>
              <a:t>ф.г</a:t>
            </a:r>
            <a:r>
              <a:rPr lang="ru-RU" sz="3600" dirty="0"/>
              <a:t>.</a:t>
            </a:r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72007"/>
            <a:ext cx="7704856" cy="764704"/>
          </a:xfrm>
        </p:spPr>
        <p:txBody>
          <a:bodyPr/>
          <a:lstStyle/>
          <a:p>
            <a:r>
              <a:rPr lang="ru-RU" altLang="en-US" sz="3200" b="1" dirty="0">
                <a:solidFill>
                  <a:srgbClr val="FF0000"/>
                </a:solidFill>
              </a:rPr>
              <a:t>Расходы программы </a:t>
            </a:r>
            <a:r>
              <a:rPr lang="en-US" altLang="en-US" sz="3200" b="1" dirty="0">
                <a:solidFill>
                  <a:srgbClr val="FF0000"/>
                </a:solidFill>
              </a:rPr>
              <a:t>PEMPAL </a:t>
            </a:r>
            <a:r>
              <a:rPr lang="ru-RU" altLang="en-US" sz="3200" b="1" dirty="0">
                <a:solidFill>
                  <a:srgbClr val="FF0000"/>
                </a:solidFill>
              </a:rPr>
              <a:t>в 2018 </a:t>
            </a:r>
            <a:r>
              <a:rPr lang="ru-RU" altLang="en-US" sz="3200" b="1" dirty="0" err="1">
                <a:solidFill>
                  <a:srgbClr val="FF0000"/>
                </a:solidFill>
              </a:rPr>
              <a:t>ф.г</a:t>
            </a:r>
            <a:r>
              <a:rPr lang="ru-RU" altLang="en-US" sz="3200" b="1" dirty="0">
                <a:solidFill>
                  <a:srgbClr val="FF0000"/>
                </a:solidFill>
              </a:rPr>
              <a:t>.</a:t>
            </a:r>
            <a:r>
              <a:rPr lang="en-US" altLang="en-US" sz="3200" b="1" dirty="0">
                <a:solidFill>
                  <a:srgbClr val="FF0000"/>
                </a:solidFill>
              </a:rPr>
              <a:t>, $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1B829D-BB3E-487D-860E-EA7B53CEAEDF}"/>
              </a:ext>
            </a:extLst>
          </p:cNvPr>
          <p:cNvSpPr txBox="1"/>
          <p:nvPr/>
        </p:nvSpPr>
        <p:spPr>
          <a:xfrm>
            <a:off x="899592" y="4509120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Совокупные расходы программы, профинансированные из трастового фонда, составили по предварительным данным </a:t>
            </a:r>
            <a:r>
              <a:rPr lang="en-US" sz="1600" b="1" dirty="0">
                <a:solidFill>
                  <a:srgbClr val="C00000"/>
                </a:solidFill>
              </a:rPr>
              <a:t>1,</a:t>
            </a:r>
            <a:r>
              <a:rPr lang="ru-RU" sz="1600" b="1" dirty="0">
                <a:solidFill>
                  <a:srgbClr val="C00000"/>
                </a:solidFill>
              </a:rPr>
              <a:t>37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млн долл. США,</a:t>
            </a:r>
            <a:r>
              <a:rPr lang="en-US" sz="1600" dirty="0"/>
              <a:t> </a:t>
            </a:r>
            <a:r>
              <a:rPr lang="ru-RU" sz="1600" dirty="0"/>
              <a:t> что более чем на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C00000"/>
                </a:solidFill>
              </a:rPr>
              <a:t>5</a:t>
            </a:r>
            <a:r>
              <a:rPr lang="ru-RU" sz="1600" b="1" dirty="0">
                <a:solidFill>
                  <a:srgbClr val="C00000"/>
                </a:solidFill>
              </a:rPr>
              <a:t>7</a:t>
            </a:r>
            <a:r>
              <a:rPr lang="en-US" sz="1600" b="1" dirty="0">
                <a:solidFill>
                  <a:srgbClr val="C00000"/>
                </a:solidFill>
              </a:rPr>
              <a:t>0</a:t>
            </a:r>
            <a:r>
              <a:rPr lang="ru-RU" sz="1600" b="1" dirty="0">
                <a:solidFill>
                  <a:srgbClr val="C00000"/>
                </a:solidFill>
              </a:rPr>
              <a:t> тыс. долл. США ниже, </a:t>
            </a:r>
            <a:r>
              <a:rPr lang="ru-RU" sz="1600" dirty="0"/>
              <a:t>чем предусмотрено Стратегией. </a:t>
            </a:r>
            <a:endParaRPr lang="en-US" sz="1600" dirty="0"/>
          </a:p>
          <a:p>
            <a:endParaRPr lang="en-US" sz="1600" dirty="0"/>
          </a:p>
          <a:p>
            <a:r>
              <a:rPr lang="ru-RU" sz="1600" dirty="0"/>
              <a:t>Все три ПС добились существенной экономии средств, которая будет перенесена на 2019 </a:t>
            </a:r>
            <a:r>
              <a:rPr lang="ru-RU" sz="1600" dirty="0" err="1"/>
              <a:t>ф.г</a:t>
            </a:r>
            <a:r>
              <a:rPr lang="ru-RU" sz="1600" dirty="0"/>
              <a:t>. (по предварительным данным, эта сумма в совокупности составила </a:t>
            </a:r>
            <a:r>
              <a:rPr lang="en-US" sz="1600" b="1" dirty="0">
                <a:solidFill>
                  <a:srgbClr val="C00000"/>
                </a:solidFill>
              </a:rPr>
              <a:t>331,8 </a:t>
            </a:r>
            <a:r>
              <a:rPr lang="ru-RU" sz="1600" b="1" dirty="0">
                <a:solidFill>
                  <a:srgbClr val="C00000"/>
                </a:solidFill>
              </a:rPr>
              <a:t>тыс. долл. США</a:t>
            </a:r>
            <a:r>
              <a:rPr lang="en-US" sz="1600" dirty="0"/>
              <a:t>).</a:t>
            </a:r>
          </a:p>
          <a:p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348E9D0-628B-46EF-943E-25A34BA779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1571935"/>
              </p:ext>
            </p:extLst>
          </p:nvPr>
        </p:nvGraphicFramePr>
        <p:xfrm>
          <a:off x="1763688" y="1268760"/>
          <a:ext cx="604867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A559949-F246-4A44-A526-296CD32A36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7985311"/>
              </p:ext>
            </p:extLst>
          </p:nvPr>
        </p:nvGraphicFramePr>
        <p:xfrm>
          <a:off x="1835696" y="800708"/>
          <a:ext cx="597666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106779743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5D6F4B4E-F931-48B5-83B5-9DA9E2B8C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1BFD2D-57E3-4C3D-8913-FE28ADE305DB}" type="slidenum">
              <a:rPr lang="ru-RU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33795" name="Рисунок 11" descr="pempal-logo.jpg">
            <a:extLst>
              <a:ext uri="{FF2B5EF4-FFF2-40B4-BE49-F238E27FC236}">
                <a16:creationId xmlns:a16="http://schemas.microsoft.com/office/drawing/2014/main" id="{F01876FF-D650-48FB-8AF0-D48BF76430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9D8DE4E-EF02-420C-B342-7A296E6D1061}"/>
              </a:ext>
            </a:extLst>
          </p:cNvPr>
          <p:cNvSpPr/>
          <p:nvPr/>
        </p:nvSpPr>
        <p:spPr>
          <a:xfrm>
            <a:off x="1357290" y="2000240"/>
            <a:ext cx="6715172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Спасибо за внимание!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79BE839-DE99-41C9-A547-240D876C1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116434"/>
            <a:ext cx="8136830" cy="452140"/>
          </a:xfrm>
        </p:spPr>
        <p:txBody>
          <a:bodyPr/>
          <a:lstStyle/>
          <a:p>
            <a:br>
              <a:rPr lang="ru-RU" altLang="en-US" sz="3200" dirty="0"/>
            </a:br>
            <a:r>
              <a:rPr lang="ru-RU" altLang="en-US" sz="2800" b="1" dirty="0">
                <a:solidFill>
                  <a:srgbClr val="FF0000"/>
                </a:solidFill>
              </a:rPr>
              <a:t>Стратегические цели Р</a:t>
            </a:r>
            <a:r>
              <a:rPr lang="en-US" altLang="en-US" sz="2800" b="1" dirty="0">
                <a:solidFill>
                  <a:srgbClr val="FF0000"/>
                </a:solidFill>
              </a:rPr>
              <a:t>EMPAL</a:t>
            </a:r>
            <a:r>
              <a:rPr lang="ru-RU" altLang="en-US" sz="2800" b="1" dirty="0">
                <a:solidFill>
                  <a:srgbClr val="FF0000"/>
                </a:solidFill>
              </a:rPr>
              <a:t> на</a:t>
            </a:r>
            <a:r>
              <a:rPr lang="en-US" altLang="en-US" sz="2800" b="1" dirty="0">
                <a:solidFill>
                  <a:srgbClr val="FF0000"/>
                </a:solidFill>
              </a:rPr>
              <a:t> 2017-22</a:t>
            </a:r>
            <a:r>
              <a:rPr lang="ru-RU" altLang="en-US" sz="2800" b="1" dirty="0">
                <a:solidFill>
                  <a:srgbClr val="FF0000"/>
                </a:solidFill>
              </a:rPr>
              <a:t> гг.</a:t>
            </a:r>
            <a:br>
              <a:rPr lang="en-US" altLang="en-US" sz="2800" dirty="0"/>
            </a:br>
            <a:endParaRPr lang="en-US" altLang="en-US" sz="2800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5A5C8270-49C8-4AB9-A0A0-F653C8402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568574"/>
            <a:ext cx="8137400" cy="6028779"/>
          </a:xfrm>
        </p:spPr>
        <p:txBody>
          <a:bodyPr/>
          <a:lstStyle/>
          <a:p>
            <a:pPr marL="0" lvl="0" indent="0">
              <a:buNone/>
            </a:pPr>
            <a:r>
              <a:rPr lang="ru-RU" sz="1600" b="1" dirty="0"/>
              <a:t>Цель</a:t>
            </a:r>
            <a:endParaRPr lang="en-US" sz="1600" dirty="0"/>
          </a:p>
          <a:p>
            <a:pPr marL="0" lvl="0" indent="0">
              <a:buNone/>
            </a:pPr>
            <a:r>
              <a:rPr lang="ru-RU" sz="1400" i="1" dirty="0"/>
              <a:t>Повышение эффективности и результативности использования государственных финансов правительствами стран-участниц </a:t>
            </a:r>
            <a:r>
              <a:rPr lang="en-US" sz="1400" i="1" dirty="0"/>
              <a:t>PEMPAL</a:t>
            </a:r>
            <a:r>
              <a:rPr lang="ru-RU" sz="1400" i="1" dirty="0"/>
              <a:t> из региона ЕЦА в результате применения надлежащей и улучшенной практики УГФ, разработанной, получившей распространение или внедрённой в рамках обмена благодаря содействию </a:t>
            </a:r>
            <a:r>
              <a:rPr lang="en-US" sz="1400" i="1" dirty="0"/>
              <a:t>PEMPAL</a:t>
            </a:r>
            <a:r>
              <a:rPr lang="ru-RU" sz="1400" i="1" dirty="0"/>
              <a:t>.</a:t>
            </a:r>
            <a:endParaRPr lang="en-US" sz="1400" b="1" dirty="0"/>
          </a:p>
          <a:p>
            <a:pPr marL="0" lvl="0" indent="0">
              <a:buNone/>
            </a:pPr>
            <a:r>
              <a:rPr lang="ru-RU" sz="1600" b="1" dirty="0"/>
              <a:t>Конечный результат</a:t>
            </a:r>
            <a:endParaRPr lang="en-US" sz="1600" dirty="0"/>
          </a:p>
          <a:p>
            <a:pPr marL="0" lvl="0" indent="0">
              <a:buNone/>
            </a:pPr>
            <a:r>
              <a:rPr lang="ru-RU" sz="1400" i="1" dirty="0"/>
              <a:t>Эффективно функционирующая профессиональная платформа взаимного обучения, на базе которой осуществляется сетевое взаимодействие между специалистами-практиками в области госфинансов для повышен</a:t>
            </a:r>
            <a:r>
              <a:rPr lang="ru-RU" sz="1600" i="1" dirty="0"/>
              <a:t>ия </a:t>
            </a:r>
            <a:r>
              <a:rPr lang="ru-RU" sz="1400" i="1" dirty="0"/>
              <a:t>их способностей и обеспечения возможностей для создания знаний, обмена ими и проведения сравнительного анализа</a:t>
            </a:r>
            <a:r>
              <a:rPr lang="ru-RU" sz="1600" i="1" dirty="0"/>
              <a:t>. </a:t>
            </a:r>
            <a:endParaRPr lang="en-US" sz="1600" dirty="0"/>
          </a:p>
          <a:p>
            <a:pPr marL="457200" lvl="1" indent="0" algn="just">
              <a:lnSpc>
                <a:spcPct val="115000"/>
              </a:lnSpc>
              <a:spcBef>
                <a:spcPts val="1200"/>
              </a:spcBef>
              <a:buNone/>
            </a:pPr>
            <a:endParaRPr lang="en-US" altLang="en-US" sz="2600" dirty="0"/>
          </a:p>
          <a:p>
            <a:endParaRPr lang="en-US" alt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9F929DC2-6554-45DE-BC82-5242C857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6213B7-9E50-4E08-8C8A-4FFC372B3896}" type="slidenum">
              <a:rPr lang="ru-RU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8197" name="Рисунок 11" descr="pempal-logo.jpg">
            <a:extLst>
              <a:ext uri="{FF2B5EF4-FFF2-40B4-BE49-F238E27FC236}">
                <a16:creationId xmlns:a16="http://schemas.microsoft.com/office/drawing/2014/main" id="{482DAF98-075E-44AC-90D7-8F86552CA5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7463"/>
            <a:ext cx="746125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0162C1B-08A4-4FE0-AFA7-21FD3614B1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2932033"/>
              </p:ext>
            </p:extLst>
          </p:nvPr>
        </p:nvGraphicFramePr>
        <p:xfrm>
          <a:off x="1619672" y="3032737"/>
          <a:ext cx="6911553" cy="3506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6733818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100961"/>
            <a:ext cx="8136904" cy="935509"/>
          </a:xfrm>
        </p:spPr>
        <p:txBody>
          <a:bodyPr/>
          <a:lstStyle/>
          <a:p>
            <a:r>
              <a:rPr lang="ru-RU" altLang="en-US" sz="3200" b="1" dirty="0">
                <a:solidFill>
                  <a:srgbClr val="FF0000"/>
                </a:solidFill>
              </a:rPr>
              <a:t>Воздействие </a:t>
            </a:r>
            <a:r>
              <a:rPr lang="en-US" altLang="en-US" sz="3200" b="1" dirty="0">
                <a:solidFill>
                  <a:srgbClr val="FF0000"/>
                </a:solidFill>
              </a:rPr>
              <a:t>PEMPAL: </a:t>
            </a:r>
            <a:br>
              <a:rPr lang="ru-RU" altLang="en-US" sz="3200" b="1" dirty="0">
                <a:solidFill>
                  <a:srgbClr val="FF0000"/>
                </a:solidFill>
              </a:rPr>
            </a:br>
            <a:r>
              <a:rPr lang="ru-RU" altLang="en-US" sz="3200" b="1" dirty="0">
                <a:solidFill>
                  <a:srgbClr val="FF0000"/>
                </a:solidFill>
              </a:rPr>
              <a:t>мнения старшего руководства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56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86CC096-14E0-4429-A10B-75BF79817B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725636"/>
              </p:ext>
            </p:extLst>
          </p:nvPr>
        </p:nvGraphicFramePr>
        <p:xfrm>
          <a:off x="611560" y="1456317"/>
          <a:ext cx="483488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4683DAA-C5EF-4E6E-8172-B55F8F8ED8FB}"/>
              </a:ext>
            </a:extLst>
          </p:cNvPr>
          <p:cNvSpPr txBox="1"/>
          <p:nvPr/>
        </p:nvSpPr>
        <p:spPr>
          <a:xfrm>
            <a:off x="5749280" y="1484784"/>
            <a:ext cx="273630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Свыше</a:t>
            </a:r>
            <a:r>
              <a:rPr lang="en-US" b="1" dirty="0"/>
              <a:t> 60 %</a:t>
            </a:r>
            <a:r>
              <a:rPr lang="en-US" dirty="0"/>
              <a:t> </a:t>
            </a:r>
            <a:r>
              <a:rPr lang="ru-RU" dirty="0"/>
              <a:t>старших руководителей и лиц, делегированных ими, оценивают воздействие</a:t>
            </a:r>
            <a:r>
              <a:rPr lang="en-US" dirty="0"/>
              <a:t> PEMPAL </a:t>
            </a:r>
            <a:r>
              <a:rPr lang="ru-RU" dirty="0"/>
              <a:t>на систему УГФ и квалификацию персонала как </a:t>
            </a:r>
            <a:r>
              <a:rPr lang="en-US" dirty="0"/>
              <a:t> </a:t>
            </a:r>
            <a:r>
              <a:rPr lang="ru-RU" b="1" dirty="0"/>
              <a:t>высокое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ru-RU" sz="1400" i="1" dirty="0">
                <a:solidFill>
                  <a:srgbClr val="0070C0"/>
                </a:solidFill>
              </a:rPr>
              <a:t>Итого -</a:t>
            </a:r>
            <a:r>
              <a:rPr lang="en-US" sz="1400" i="1" dirty="0">
                <a:solidFill>
                  <a:srgbClr val="0070C0"/>
                </a:solidFill>
              </a:rPr>
              <a:t>30 </a:t>
            </a:r>
            <a:r>
              <a:rPr lang="ru-RU" sz="1400" i="1" dirty="0">
                <a:solidFill>
                  <a:srgbClr val="0070C0"/>
                </a:solidFill>
              </a:rPr>
              <a:t>респондентов из 19 стран, включая </a:t>
            </a:r>
            <a:r>
              <a:rPr lang="en-US" sz="1400" i="1" dirty="0">
                <a:solidFill>
                  <a:srgbClr val="0070C0"/>
                </a:solidFill>
              </a:rPr>
              <a:t>14 </a:t>
            </a:r>
            <a:r>
              <a:rPr lang="ru-RU" sz="1400" i="1" dirty="0">
                <a:solidFill>
                  <a:srgbClr val="0070C0"/>
                </a:solidFill>
              </a:rPr>
              <a:t>старших руководителей</a:t>
            </a:r>
            <a:r>
              <a:rPr lang="en-US" sz="1400" i="1" dirty="0">
                <a:solidFill>
                  <a:srgbClr val="0070C0"/>
                </a:solidFill>
              </a:rPr>
              <a:t> + 6</a:t>
            </a:r>
            <a:r>
              <a:rPr lang="ru-RU" sz="1400" i="1" dirty="0">
                <a:solidFill>
                  <a:srgbClr val="0070C0"/>
                </a:solidFill>
              </a:rPr>
              <a:t> лиц, делегированных ими, из 14 стран</a:t>
            </a:r>
            <a:r>
              <a:rPr lang="en-US" sz="1400" i="1" dirty="0">
                <a:solidFill>
                  <a:srgbClr val="0070C0"/>
                </a:solidFill>
              </a:rPr>
              <a:t>.</a:t>
            </a:r>
          </a:p>
          <a:p>
            <a:endParaRPr lang="en-US" sz="1400" i="1" dirty="0">
              <a:solidFill>
                <a:srgbClr val="0070C0"/>
              </a:solidFill>
            </a:endParaRPr>
          </a:p>
          <a:p>
            <a:r>
              <a:rPr lang="ru-RU" sz="1400" i="1" dirty="0">
                <a:solidFill>
                  <a:srgbClr val="0070C0"/>
                </a:solidFill>
              </a:rPr>
              <a:t>Опрос проводился в сентябре-ноябре </a:t>
            </a:r>
            <a:r>
              <a:rPr lang="en-US" sz="1400" i="1" dirty="0">
                <a:solidFill>
                  <a:srgbClr val="0070C0"/>
                </a:solidFill>
              </a:rPr>
              <a:t>2017</a:t>
            </a:r>
            <a:r>
              <a:rPr lang="ru-RU" sz="1400" i="1" dirty="0">
                <a:solidFill>
                  <a:srgbClr val="0070C0"/>
                </a:solidFill>
              </a:rPr>
              <a:t> г.</a:t>
            </a:r>
            <a:r>
              <a:rPr lang="en-US" sz="1400" i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B7AA85-28F3-49BD-A0C0-7F8F9D475B17}"/>
              </a:ext>
            </a:extLst>
          </p:cNvPr>
          <p:cNvSpPr txBox="1"/>
          <p:nvPr/>
        </p:nvSpPr>
        <p:spPr>
          <a:xfrm>
            <a:off x="2051720" y="5085184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Воздействие на систему УГФ</a:t>
            </a:r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C96D4C-5B4F-4179-9228-4FCFA720334A}"/>
              </a:ext>
            </a:extLst>
          </p:cNvPr>
          <p:cNvSpPr txBox="1"/>
          <p:nvPr/>
        </p:nvSpPr>
        <p:spPr>
          <a:xfrm>
            <a:off x="2051720" y="587727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Воздействие на квалификацию персонала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5418509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448" y="116633"/>
            <a:ext cx="8229600" cy="432048"/>
          </a:xfrm>
        </p:spPr>
        <p:txBody>
          <a:bodyPr/>
          <a:lstStyle/>
          <a:p>
            <a:r>
              <a:rPr lang="ru-RU" altLang="en-US" sz="3200" b="1" dirty="0">
                <a:solidFill>
                  <a:srgbClr val="FF0000"/>
                </a:solidFill>
              </a:rPr>
              <a:t>Мероприятия </a:t>
            </a:r>
            <a:r>
              <a:rPr lang="en-US" altLang="en-US" sz="3200" b="1" dirty="0">
                <a:solidFill>
                  <a:srgbClr val="FF0000"/>
                </a:solidFill>
              </a:rPr>
              <a:t>PEMPAL</a:t>
            </a:r>
            <a:r>
              <a:rPr lang="ru-RU" altLang="en-US" sz="3200" b="1" dirty="0">
                <a:solidFill>
                  <a:srgbClr val="FF0000"/>
                </a:solidFill>
              </a:rPr>
              <a:t>, по типам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BC8C240-DAE4-4F73-A6E0-36423F1B5C8E}"/>
              </a:ext>
            </a:extLst>
          </p:cNvPr>
          <p:cNvSpPr txBox="1"/>
          <p:nvPr/>
        </p:nvSpPr>
        <p:spPr>
          <a:xfrm>
            <a:off x="899592" y="5157192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Всего в 2018 </a:t>
            </a:r>
            <a:r>
              <a:rPr lang="ru-RU" dirty="0" err="1"/>
              <a:t>ф.г</a:t>
            </a:r>
            <a:r>
              <a:rPr lang="ru-RU" dirty="0"/>
              <a:t>. проведено </a:t>
            </a:r>
            <a:r>
              <a:rPr lang="en-US" b="1" dirty="0">
                <a:solidFill>
                  <a:srgbClr val="C00000"/>
                </a:solidFill>
              </a:rPr>
              <a:t>19</a:t>
            </a:r>
            <a:r>
              <a:rPr lang="en-US" dirty="0"/>
              <a:t> </a:t>
            </a:r>
            <a:r>
              <a:rPr lang="ru-RU" b="1" dirty="0">
                <a:solidFill>
                  <a:srgbClr val="C00000"/>
                </a:solidFill>
              </a:rPr>
              <a:t>мероприятий</a:t>
            </a:r>
            <a:r>
              <a:rPr lang="en-US" dirty="0"/>
              <a:t>, </a:t>
            </a:r>
            <a:r>
              <a:rPr lang="ru-RU" dirty="0"/>
              <a:t>включая</a:t>
            </a:r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</a:rPr>
              <a:t>14 </a:t>
            </a:r>
            <a:r>
              <a:rPr lang="ru-RU" b="1" dirty="0">
                <a:solidFill>
                  <a:srgbClr val="C00000"/>
                </a:solidFill>
              </a:rPr>
              <a:t>очных </a:t>
            </a:r>
            <a:r>
              <a:rPr lang="ru-RU" dirty="0"/>
              <a:t>заседаний и </a:t>
            </a:r>
            <a:r>
              <a:rPr lang="en-US" b="1" dirty="0">
                <a:solidFill>
                  <a:srgbClr val="C00000"/>
                </a:solidFill>
              </a:rPr>
              <a:t>5 </a:t>
            </a:r>
            <a:r>
              <a:rPr lang="ru-RU" b="1" dirty="0">
                <a:solidFill>
                  <a:srgbClr val="C00000"/>
                </a:solidFill>
              </a:rPr>
              <a:t>тематических видеоконференций</a:t>
            </a:r>
            <a:r>
              <a:rPr lang="en-US" dirty="0"/>
              <a:t>. </a:t>
            </a:r>
            <a:r>
              <a:rPr lang="ru-RU" dirty="0"/>
              <a:t>Очные мероприятия проводились на </a:t>
            </a:r>
            <a:r>
              <a:rPr lang="en-US" b="1" dirty="0">
                <a:solidFill>
                  <a:srgbClr val="C00000"/>
                </a:solidFill>
              </a:rPr>
              <a:t>10</a:t>
            </a:r>
            <a:r>
              <a:rPr lang="ru-RU" b="1" dirty="0">
                <a:solidFill>
                  <a:srgbClr val="C00000"/>
                </a:solidFill>
              </a:rPr>
              <a:t> площадках </a:t>
            </a:r>
            <a:r>
              <a:rPr lang="ru-RU" dirty="0"/>
              <a:t>в</a:t>
            </a:r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</a:rPr>
              <a:t>9</a:t>
            </a:r>
            <a:r>
              <a:rPr lang="ru-RU" b="1" dirty="0">
                <a:solidFill>
                  <a:srgbClr val="C00000"/>
                </a:solidFill>
              </a:rPr>
              <a:t> различных странах</a:t>
            </a:r>
            <a:r>
              <a:rPr lang="en-US" dirty="0"/>
              <a:t>, </a:t>
            </a:r>
            <a:r>
              <a:rPr lang="ru-RU" dirty="0"/>
              <a:t>включая</a:t>
            </a:r>
            <a:r>
              <a:rPr lang="en-US" b="1" dirty="0">
                <a:solidFill>
                  <a:srgbClr val="C00000"/>
                </a:solidFill>
              </a:rPr>
              <a:t> 6 </a:t>
            </a:r>
            <a:r>
              <a:rPr lang="ru-RU" b="1" dirty="0">
                <a:solidFill>
                  <a:srgbClr val="C00000"/>
                </a:solidFill>
              </a:rPr>
              <a:t>стран-участниц </a:t>
            </a:r>
            <a:r>
              <a:rPr lang="en-US" b="1" dirty="0">
                <a:solidFill>
                  <a:srgbClr val="C00000"/>
                </a:solidFill>
              </a:rPr>
              <a:t>PEMPAL</a:t>
            </a:r>
            <a:r>
              <a:rPr lang="en-US" dirty="0"/>
              <a:t> –</a:t>
            </a:r>
          </a:p>
          <a:p>
            <a:r>
              <a:rPr lang="en-US" dirty="0"/>
              <a:t>       </a:t>
            </a:r>
            <a:r>
              <a:rPr lang="en-US" i="1" dirty="0">
                <a:solidFill>
                  <a:srgbClr val="0070C0"/>
                </a:solidFill>
              </a:rPr>
              <a:t>A</a:t>
            </a:r>
            <a:r>
              <a:rPr lang="ru-RU" i="1" dirty="0" err="1">
                <a:solidFill>
                  <a:srgbClr val="0070C0"/>
                </a:solidFill>
              </a:rPr>
              <a:t>лбания</a:t>
            </a:r>
            <a:r>
              <a:rPr lang="ru-RU" i="1" dirty="0">
                <a:solidFill>
                  <a:srgbClr val="0070C0"/>
                </a:solidFill>
              </a:rPr>
              <a:t>, Армения, Азербайджан, Хорватия, Молдова, Узбекистан</a:t>
            </a:r>
            <a:r>
              <a:rPr lang="en-US" dirty="0"/>
              <a:t>   </a:t>
            </a: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88468F7F-D858-42A2-ADDB-469C770284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241457"/>
              </p:ext>
            </p:extLst>
          </p:nvPr>
        </p:nvGraphicFramePr>
        <p:xfrm>
          <a:off x="747245" y="76470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12D5B2A-0979-4315-8C4F-0D8D220448B0}"/>
              </a:ext>
            </a:extLst>
          </p:cNvPr>
          <p:cNvSpPr txBox="1"/>
          <p:nvPr/>
        </p:nvSpPr>
        <p:spPr>
          <a:xfrm>
            <a:off x="1403648" y="1196752"/>
            <a:ext cx="7355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Пленум ПС            Рабочая группа    Учебный визит А    Учебный визит Б         ВК      мер-я всех ПС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65849152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9" y="0"/>
            <a:ext cx="6768752" cy="935509"/>
          </a:xfrm>
        </p:spPr>
        <p:txBody>
          <a:bodyPr/>
          <a:lstStyle/>
          <a:p>
            <a:r>
              <a:rPr lang="ru-RU" altLang="en-US" sz="3200" b="1" dirty="0">
                <a:solidFill>
                  <a:srgbClr val="FF0000"/>
                </a:solidFill>
              </a:rPr>
              <a:t>Участие в мероприятиях</a:t>
            </a:r>
            <a:r>
              <a:rPr lang="en-US" altLang="en-US" sz="3200" b="1" dirty="0">
                <a:solidFill>
                  <a:srgbClr val="FF0000"/>
                </a:solidFill>
              </a:rPr>
              <a:t> PEMPAL 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153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7293B24-2AC7-4760-B81A-07C520F075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341790"/>
              </p:ext>
            </p:extLst>
          </p:nvPr>
        </p:nvGraphicFramePr>
        <p:xfrm>
          <a:off x="683568" y="812642"/>
          <a:ext cx="5410944" cy="290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61B829D-BB3E-487D-860E-EA7B53CEAEDF}"/>
              </a:ext>
            </a:extLst>
          </p:cNvPr>
          <p:cNvSpPr txBox="1"/>
          <p:nvPr/>
        </p:nvSpPr>
        <p:spPr>
          <a:xfrm>
            <a:off x="6263581" y="1339592"/>
            <a:ext cx="271283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Число участников из стран</a:t>
            </a:r>
            <a:r>
              <a:rPr lang="en-US" sz="1600" dirty="0"/>
              <a:t> </a:t>
            </a:r>
            <a:r>
              <a:rPr lang="ru-RU" sz="1600" dirty="0"/>
              <a:t>Р</a:t>
            </a:r>
            <a:r>
              <a:rPr lang="en-US" sz="1600" dirty="0"/>
              <a:t>EMPAL</a:t>
            </a:r>
            <a:r>
              <a:rPr lang="ru-RU" sz="1600" dirty="0"/>
              <a:t> выросло в сравнении с 2017 календарным годом, но было ниже, чем в 2013-2016 календарных годах.</a:t>
            </a:r>
            <a:endParaRPr lang="en-US" sz="1600" dirty="0"/>
          </a:p>
          <a:p>
            <a:endParaRPr lang="en-US" sz="1600" dirty="0"/>
          </a:p>
          <a:p>
            <a:r>
              <a:rPr lang="ru-RU" sz="1600" dirty="0"/>
              <a:t>Увеличение в сравнении с 2017 календарным годом отмечено как для очных заседаний, так и для тематических видеоконференций.</a:t>
            </a:r>
            <a:endParaRPr lang="en-US" sz="1600" dirty="0"/>
          </a:p>
          <a:p>
            <a:endParaRPr lang="en-US" sz="1600" dirty="0"/>
          </a:p>
          <a:p>
            <a:r>
              <a:rPr lang="en-US" sz="1600" i="1" dirty="0">
                <a:solidFill>
                  <a:srgbClr val="0070C0"/>
                </a:solidFill>
              </a:rPr>
              <a:t>40</a:t>
            </a:r>
            <a:r>
              <a:rPr lang="ru-RU" sz="1600" i="1" dirty="0">
                <a:solidFill>
                  <a:srgbClr val="0070C0"/>
                </a:solidFill>
              </a:rPr>
              <a:t> высших руководителей участвовали в очных мероприятий в 2018 </a:t>
            </a:r>
            <a:r>
              <a:rPr lang="ru-RU" sz="1600" i="1" dirty="0" err="1">
                <a:solidFill>
                  <a:srgbClr val="0070C0"/>
                </a:solidFill>
              </a:rPr>
              <a:t>фг</a:t>
            </a:r>
            <a:r>
              <a:rPr lang="ru-RU" sz="1600" i="1" dirty="0">
                <a:solidFill>
                  <a:srgbClr val="0070C0"/>
                </a:solidFill>
              </a:rPr>
              <a:t>, из них 22 участвовало в мероприятиях КС</a:t>
            </a:r>
            <a:endParaRPr lang="en-US" sz="1600" i="1" dirty="0">
              <a:solidFill>
                <a:srgbClr val="0070C0"/>
              </a:solidFill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19C2ED0-F7E5-404E-A642-DC0881F08C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361183"/>
              </p:ext>
            </p:extLst>
          </p:nvPr>
        </p:nvGraphicFramePr>
        <p:xfrm>
          <a:off x="933402" y="3900383"/>
          <a:ext cx="511256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B077E40-4AF8-4AEF-944B-580E61B02EDB}"/>
              </a:ext>
            </a:extLst>
          </p:cNvPr>
          <p:cNvSpPr txBox="1"/>
          <p:nvPr/>
        </p:nvSpPr>
        <p:spPr>
          <a:xfrm>
            <a:off x="917790" y="4534204"/>
            <a:ext cx="2502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Тематические видеоконференции</a:t>
            </a:r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AF1C32-FF07-4515-9502-408174A410EF}"/>
              </a:ext>
            </a:extLst>
          </p:cNvPr>
          <p:cNvSpPr txBox="1"/>
          <p:nvPr/>
        </p:nvSpPr>
        <p:spPr>
          <a:xfrm>
            <a:off x="917790" y="5301208"/>
            <a:ext cx="2502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Очные мероприятия</a:t>
            </a:r>
            <a:endParaRPr lang="en-US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B600D5-1C6E-40BA-B8D9-A79F40350CF2}"/>
              </a:ext>
            </a:extLst>
          </p:cNvPr>
          <p:cNvSpPr txBox="1"/>
          <p:nvPr/>
        </p:nvSpPr>
        <p:spPr>
          <a:xfrm>
            <a:off x="917790" y="5805265"/>
            <a:ext cx="2214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Очные мероприятия, по месту проведения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0965315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72007"/>
            <a:ext cx="7427168" cy="764704"/>
          </a:xfrm>
        </p:spPr>
        <p:txBody>
          <a:bodyPr/>
          <a:lstStyle/>
          <a:p>
            <a:r>
              <a:rPr lang="ru-RU" altLang="en-US" sz="2800" b="1" dirty="0">
                <a:solidFill>
                  <a:srgbClr val="FF0000"/>
                </a:solidFill>
              </a:rPr>
              <a:t>Качество мероприятий</a:t>
            </a:r>
            <a:r>
              <a:rPr lang="en-US" altLang="en-US" sz="2800" b="1" dirty="0">
                <a:solidFill>
                  <a:srgbClr val="FF0000"/>
                </a:solidFill>
              </a:rPr>
              <a:t> PEMPAL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1B829D-BB3E-487D-860E-EA7B53CEAEDF}"/>
              </a:ext>
            </a:extLst>
          </p:cNvPr>
          <p:cNvSpPr txBox="1"/>
          <p:nvPr/>
        </p:nvSpPr>
        <p:spPr>
          <a:xfrm>
            <a:off x="6156176" y="1057374"/>
            <a:ext cx="28803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Самые высокие показатели общего уровня удовлетворённости</a:t>
            </a:r>
            <a:r>
              <a:rPr lang="en-US" dirty="0"/>
              <a:t> (4</a:t>
            </a:r>
            <a:r>
              <a:rPr lang="ru-RU" dirty="0"/>
              <a:t>,</a:t>
            </a:r>
            <a:r>
              <a:rPr lang="en-US" dirty="0"/>
              <a:t>9): </a:t>
            </a:r>
          </a:p>
          <a:p>
            <a:pPr marL="285750" indent="-285750">
              <a:buFontTx/>
              <a:buChar char="-"/>
            </a:pPr>
            <a:r>
              <a:rPr lang="ru-RU" sz="1600" i="1" dirty="0">
                <a:solidFill>
                  <a:srgbClr val="0070C0"/>
                </a:solidFill>
              </a:rPr>
              <a:t>заседание РГ КС по ИТ в Баку</a:t>
            </a:r>
            <a:r>
              <a:rPr lang="en-US" sz="1600" i="1" dirty="0">
                <a:solidFill>
                  <a:srgbClr val="0070C0"/>
                </a:solidFill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600" i="1" dirty="0">
                <a:solidFill>
                  <a:srgbClr val="0070C0"/>
                </a:solidFill>
              </a:rPr>
              <a:t>заседание РГ КС по управлению ликвидностью а Кишинёве</a:t>
            </a:r>
            <a:r>
              <a:rPr lang="en-US" sz="1600" i="1" dirty="0">
                <a:solidFill>
                  <a:srgbClr val="0070C0"/>
                </a:solidFill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600" i="1" dirty="0">
                <a:solidFill>
                  <a:srgbClr val="0070C0"/>
                </a:solidFill>
              </a:rPr>
              <a:t>заседание Исполкома БС в Париже</a:t>
            </a:r>
            <a:r>
              <a:rPr lang="en-US" sz="1600" i="1" dirty="0">
                <a:solidFill>
                  <a:srgbClr val="0070C0"/>
                </a:solidFill>
              </a:rPr>
              <a:t>. </a:t>
            </a:r>
          </a:p>
          <a:p>
            <a:endParaRPr lang="en-US" dirty="0"/>
          </a:p>
          <a:p>
            <a:endParaRPr lang="en-US" dirty="0"/>
          </a:p>
          <a:p>
            <a:r>
              <a:rPr lang="ru-RU" dirty="0"/>
              <a:t>Оценка применимости полученных знаний колеблется в пределах от </a:t>
            </a:r>
            <a:r>
              <a:rPr lang="en-US" dirty="0"/>
              <a:t>4</a:t>
            </a:r>
            <a:r>
              <a:rPr lang="ru-RU" dirty="0"/>
              <a:t>,</a:t>
            </a:r>
            <a:r>
              <a:rPr lang="en-US" dirty="0"/>
              <a:t>3 </a:t>
            </a:r>
            <a:r>
              <a:rPr lang="ru-RU" dirty="0"/>
              <a:t>до</a:t>
            </a:r>
            <a:r>
              <a:rPr lang="en-US" dirty="0"/>
              <a:t> 4</a:t>
            </a:r>
            <a:r>
              <a:rPr lang="ru-RU" dirty="0"/>
              <a:t>,</a:t>
            </a:r>
            <a:r>
              <a:rPr lang="en-US" dirty="0"/>
              <a:t>8. </a:t>
            </a:r>
            <a:r>
              <a:rPr lang="ru-RU" dirty="0"/>
              <a:t>Самая высокая (4,8) –</a:t>
            </a:r>
            <a:r>
              <a:rPr lang="ru-RU" sz="1600" i="1" dirty="0">
                <a:solidFill>
                  <a:srgbClr val="0070C0"/>
                </a:solidFill>
              </a:rPr>
              <a:t> заседание Исполкома БС в Париже</a:t>
            </a:r>
            <a:endParaRPr lang="en-US" sz="1600" i="1" dirty="0">
              <a:solidFill>
                <a:srgbClr val="0070C0"/>
              </a:solidFill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862093"/>
              </p:ext>
            </p:extLst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3BAE4FD-B00C-414D-B25C-843A5E49F5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013017"/>
              </p:ext>
            </p:extLst>
          </p:nvPr>
        </p:nvGraphicFramePr>
        <p:xfrm>
          <a:off x="827584" y="3861048"/>
          <a:ext cx="542160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987604146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72007"/>
            <a:ext cx="7776864" cy="764704"/>
          </a:xfrm>
        </p:spPr>
        <p:txBody>
          <a:bodyPr/>
          <a:lstStyle/>
          <a:p>
            <a:r>
              <a:rPr lang="ru-RU" altLang="en-US" sz="2800" b="1" dirty="0">
                <a:solidFill>
                  <a:srgbClr val="FF0000"/>
                </a:solidFill>
              </a:rPr>
              <a:t>Качество руководства и технических ресурсов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1B829D-BB3E-487D-860E-EA7B53CEAEDF}"/>
              </a:ext>
            </a:extLst>
          </p:cNvPr>
          <p:cNvSpPr txBox="1"/>
          <p:nvPr/>
        </p:nvSpPr>
        <p:spPr>
          <a:xfrm>
            <a:off x="6156176" y="1523846"/>
            <a:ext cx="28803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Самая высокая оценка для Исполкомов</a:t>
            </a:r>
            <a:r>
              <a:rPr lang="en-US" dirty="0"/>
              <a:t> (5): </a:t>
            </a:r>
          </a:p>
          <a:p>
            <a:pPr marL="285750" indent="-285750">
              <a:buFontTx/>
              <a:buChar char="-"/>
            </a:pPr>
            <a:r>
              <a:rPr lang="ru-RU" sz="1600" i="1" dirty="0">
                <a:solidFill>
                  <a:srgbClr val="0070C0"/>
                </a:solidFill>
              </a:rPr>
              <a:t>заседание РГ КС по бухучёту в Баку</a:t>
            </a:r>
            <a:r>
              <a:rPr lang="en-US" sz="1600" i="1" dirty="0">
                <a:solidFill>
                  <a:srgbClr val="0070C0"/>
                </a:solidFill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600" i="1" dirty="0">
                <a:solidFill>
                  <a:srgbClr val="0070C0"/>
                </a:solidFill>
              </a:rPr>
              <a:t>заседание РГ КС по управлению ликвидностью в Кишинёве</a:t>
            </a:r>
            <a:r>
              <a:rPr lang="en-US" sz="1600" i="1" dirty="0">
                <a:solidFill>
                  <a:srgbClr val="0070C0"/>
                </a:solidFill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600" i="1" dirty="0">
                <a:solidFill>
                  <a:srgbClr val="0070C0"/>
                </a:solidFill>
              </a:rPr>
              <a:t>заседание РГ БС по ПЦБ в Париже</a:t>
            </a:r>
            <a:r>
              <a:rPr lang="en-US" sz="1600" i="1" dirty="0">
                <a:solidFill>
                  <a:srgbClr val="0070C0"/>
                </a:solidFill>
              </a:rPr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ru-RU" dirty="0"/>
              <a:t>Самая высокая оценка ресурсной команды </a:t>
            </a:r>
            <a:r>
              <a:rPr lang="en-US" dirty="0"/>
              <a:t>(5):</a:t>
            </a:r>
          </a:p>
          <a:p>
            <a:r>
              <a:rPr lang="en-US" i="1" dirty="0">
                <a:solidFill>
                  <a:srgbClr val="0070C0"/>
                </a:solidFill>
              </a:rPr>
              <a:t>-</a:t>
            </a:r>
            <a:r>
              <a:rPr lang="en-US" sz="1600" i="1" dirty="0">
                <a:solidFill>
                  <a:srgbClr val="0070C0"/>
                </a:solidFill>
              </a:rPr>
              <a:t> </a:t>
            </a:r>
            <a:r>
              <a:rPr lang="ru-RU" sz="1600" i="1" dirty="0">
                <a:solidFill>
                  <a:srgbClr val="0070C0"/>
                </a:solidFill>
              </a:rPr>
              <a:t>заседание РГ КС по управлению ликвидностью в Кишинёве</a:t>
            </a:r>
            <a:r>
              <a:rPr lang="en-US" sz="1600" i="1" dirty="0">
                <a:solidFill>
                  <a:srgbClr val="0070C0"/>
                </a:solidFill>
              </a:rPr>
              <a:t>;</a:t>
            </a:r>
          </a:p>
          <a:p>
            <a:r>
              <a:rPr lang="en-US" dirty="0"/>
              <a:t>- </a:t>
            </a:r>
            <a:r>
              <a:rPr lang="ru-RU" sz="1600" i="1" dirty="0">
                <a:solidFill>
                  <a:srgbClr val="0070C0"/>
                </a:solidFill>
              </a:rPr>
              <a:t>заседание Исполкома БС в Париже </a:t>
            </a:r>
            <a:r>
              <a:rPr lang="en-US" sz="1600" i="1" dirty="0">
                <a:solidFill>
                  <a:srgbClr val="0070C0"/>
                </a:solidFill>
              </a:rPr>
              <a:t>BCOP 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4376AFA-D67C-42F0-887A-0253A5982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856343"/>
              </p:ext>
            </p:extLst>
          </p:nvPr>
        </p:nvGraphicFramePr>
        <p:xfrm>
          <a:off x="1050152" y="1340768"/>
          <a:ext cx="494330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C789273-BD4E-45D3-846A-AC1433A03799}"/>
              </a:ext>
            </a:extLst>
          </p:cNvPr>
          <p:cNvSpPr txBox="1"/>
          <p:nvPr/>
        </p:nvSpPr>
        <p:spPr>
          <a:xfrm>
            <a:off x="971600" y="5743367"/>
            <a:ext cx="5021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Самая высокая оценка для докладчиков</a:t>
            </a:r>
            <a:r>
              <a:rPr lang="en-US" dirty="0"/>
              <a:t> (5) – </a:t>
            </a:r>
            <a:r>
              <a:rPr lang="ru-RU" sz="1600" i="1" dirty="0">
                <a:solidFill>
                  <a:srgbClr val="0070C0"/>
                </a:solidFill>
              </a:rPr>
              <a:t>заседание РГ БС по ПЦБ в Париже </a:t>
            </a: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94138A-6D6B-4CD1-B97C-9D5AF6548EA9}"/>
              </a:ext>
            </a:extLst>
          </p:cNvPr>
          <p:cNvSpPr txBox="1"/>
          <p:nvPr/>
        </p:nvSpPr>
        <p:spPr>
          <a:xfrm>
            <a:off x="1153028" y="5013176"/>
            <a:ext cx="1906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Исполнительный комитет</a:t>
            </a:r>
            <a:endParaRPr lang="en-US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34000-2B41-42DE-81CA-2415CE017FF5}"/>
              </a:ext>
            </a:extLst>
          </p:cNvPr>
          <p:cNvSpPr txBox="1"/>
          <p:nvPr/>
        </p:nvSpPr>
        <p:spPr>
          <a:xfrm>
            <a:off x="2915816" y="5013176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Ресурсная команда</a:t>
            </a:r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0A9A36-7FC6-4F08-B073-DAB1F8926F9D}"/>
              </a:ext>
            </a:extLst>
          </p:cNvPr>
          <p:cNvSpPr txBox="1"/>
          <p:nvPr/>
        </p:nvSpPr>
        <p:spPr>
          <a:xfrm>
            <a:off x="4572000" y="5013176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Докладчики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28769473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72007"/>
            <a:ext cx="7560840" cy="764704"/>
          </a:xfrm>
        </p:spPr>
        <p:txBody>
          <a:bodyPr/>
          <a:lstStyle/>
          <a:p>
            <a:r>
              <a:rPr lang="ru-RU" altLang="en-US" sz="2800" b="1" dirty="0">
                <a:solidFill>
                  <a:srgbClr val="FF0000"/>
                </a:solidFill>
              </a:rPr>
              <a:t>Качество организации и административной поддержки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en-US" sz="1200" dirty="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1B829D-BB3E-487D-860E-EA7B53CEAEDF}"/>
              </a:ext>
            </a:extLst>
          </p:cNvPr>
          <p:cNvSpPr txBox="1"/>
          <p:nvPr/>
        </p:nvSpPr>
        <p:spPr>
          <a:xfrm>
            <a:off x="6433377" y="1268760"/>
            <a:ext cx="249266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Максимальная оценка принимающей стороны</a:t>
            </a:r>
            <a:r>
              <a:rPr lang="en-US" dirty="0"/>
              <a:t> (5): </a:t>
            </a:r>
          </a:p>
          <a:p>
            <a:pPr marL="285750" indent="-285750">
              <a:buFontTx/>
              <a:buChar char="-"/>
            </a:pPr>
            <a:r>
              <a:rPr lang="ru-RU" sz="1600" i="1" dirty="0">
                <a:solidFill>
                  <a:srgbClr val="0070C0"/>
                </a:solidFill>
              </a:rPr>
              <a:t>заседание РГ КС по ИТ в Баку</a:t>
            </a:r>
            <a:r>
              <a:rPr lang="en-US" sz="1600" i="1" dirty="0">
                <a:solidFill>
                  <a:srgbClr val="0070C0"/>
                </a:solidFill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600" i="1" dirty="0">
                <a:solidFill>
                  <a:srgbClr val="0070C0"/>
                </a:solidFill>
              </a:rPr>
              <a:t>пленарное заседание СВА в Ташкенте</a:t>
            </a:r>
            <a:endParaRPr lang="en-US" sz="1600" i="1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endParaRPr lang="en-US" sz="1600" i="1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endParaRPr lang="en-US" sz="1600" i="1" dirty="0">
              <a:solidFill>
                <a:srgbClr val="0070C0"/>
              </a:solidFill>
            </a:endParaRPr>
          </a:p>
          <a:p>
            <a:r>
              <a:rPr lang="ru-RU" dirty="0"/>
              <a:t>Сотрудники Секретариата получили максимальную оценку по всем 4 мероприятиям КС и трём из 4 мероприятий БС</a:t>
            </a:r>
            <a:endParaRPr lang="en-US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22077162-AC38-478B-BEF3-ABAC5BA233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660105"/>
              </p:ext>
            </p:extLst>
          </p:nvPr>
        </p:nvGraphicFramePr>
        <p:xfrm>
          <a:off x="763250" y="908720"/>
          <a:ext cx="5526111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2AC888EA-AA4B-4A2F-BA9B-957AB5F9E9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1967576"/>
              </p:ext>
            </p:extLst>
          </p:nvPr>
        </p:nvGraphicFramePr>
        <p:xfrm>
          <a:off x="827584" y="3789041"/>
          <a:ext cx="5256584" cy="2983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96443595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65125"/>
            <a:ext cx="8229600" cy="936104"/>
          </a:xfrm>
        </p:spPr>
        <p:txBody>
          <a:bodyPr/>
          <a:lstStyle/>
          <a:p>
            <a:r>
              <a:rPr lang="ru-RU" altLang="en-US" sz="3200" b="1" dirty="0">
                <a:solidFill>
                  <a:srgbClr val="FF0000"/>
                </a:solidFill>
              </a:rPr>
              <a:t>Активность на веб-сайте</a:t>
            </a:r>
            <a:r>
              <a:rPr lang="en-US" altLang="en-US" sz="3200" b="1" dirty="0">
                <a:solidFill>
                  <a:srgbClr val="FF0000"/>
                </a:solidFill>
              </a:rPr>
              <a:t> PEMPAL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AC70A28-7B28-43CA-8013-D6E7827C13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355325"/>
              </p:ext>
            </p:extLst>
          </p:nvPr>
        </p:nvGraphicFramePr>
        <p:xfrm>
          <a:off x="1115616" y="980728"/>
          <a:ext cx="7128792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CCE16D6-C955-474A-A374-152CABD96DA4}"/>
              </a:ext>
            </a:extLst>
          </p:cNvPr>
          <p:cNvSpPr txBox="1"/>
          <p:nvPr/>
        </p:nvSpPr>
        <p:spPr>
          <a:xfrm>
            <a:off x="1115616" y="4869160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Наиболее посещаемые страницы – КС, СВА, БС, общая информация о </a:t>
            </a:r>
            <a:r>
              <a:rPr lang="en-US" dirty="0"/>
              <a:t>PEMPAL, </a:t>
            </a:r>
            <a:r>
              <a:rPr lang="ru-RU" dirty="0"/>
              <a:t>библиотека</a:t>
            </a:r>
            <a:endParaRPr lang="en-US" dirty="0"/>
          </a:p>
          <a:p>
            <a:endParaRPr lang="en-US" dirty="0"/>
          </a:p>
          <a:p>
            <a:r>
              <a:rPr lang="ru-RU" dirty="0"/>
              <a:t>Страны с наибольшим числом посетителей - РФ, Украина, Молдова (из числа стран-участниц), США и Франция (остальной мир).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E9973F-AE8B-4B5B-B14F-BB51C4F70679}"/>
              </a:ext>
            </a:extLst>
          </p:cNvPr>
          <p:cNvSpPr txBox="1"/>
          <p:nvPr/>
        </p:nvSpPr>
        <p:spPr>
          <a:xfrm>
            <a:off x="827584" y="170080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просмотров страницы</a:t>
            </a:r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7B9A4D-2AE1-4A53-A0BA-FC0025948B00}"/>
              </a:ext>
            </a:extLst>
          </p:cNvPr>
          <p:cNvSpPr txBox="1"/>
          <p:nvPr/>
        </p:nvSpPr>
        <p:spPr>
          <a:xfrm>
            <a:off x="971600" y="258841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посещений</a:t>
            </a:r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036F7B-9A24-4347-A1CD-FDD13C924473}"/>
              </a:ext>
            </a:extLst>
          </p:cNvPr>
          <p:cNvSpPr txBox="1"/>
          <p:nvPr/>
        </p:nvSpPr>
        <p:spPr>
          <a:xfrm>
            <a:off x="827584" y="364502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пользователей</a:t>
            </a:r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6ACABD-7001-42A9-B150-82219A854580}"/>
              </a:ext>
            </a:extLst>
          </p:cNvPr>
          <p:cNvSpPr txBox="1"/>
          <p:nvPr/>
        </p:nvSpPr>
        <p:spPr>
          <a:xfrm>
            <a:off x="4211960" y="4357536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апрель-декабрь 2017 г.</a:t>
            </a:r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3B8F92-966B-4589-AB01-4E7D14FCADAA}"/>
              </a:ext>
            </a:extLst>
          </p:cNvPr>
          <p:cNvSpPr txBox="1"/>
          <p:nvPr/>
        </p:nvSpPr>
        <p:spPr>
          <a:xfrm>
            <a:off x="2987824" y="435753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2018 </a:t>
            </a:r>
            <a:r>
              <a:rPr lang="ru-RU" sz="1400" dirty="0" err="1"/>
              <a:t>ф.г</a:t>
            </a:r>
            <a:r>
              <a:rPr lang="ru-RU" sz="1400" dirty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55975573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24662</TotalTime>
  <Words>813</Words>
  <Application>Microsoft Office PowerPoint</Application>
  <PresentationFormat>On-screen Show (4:3)</PresentationFormat>
  <Paragraphs>116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 Стратегические цели РEMPAL на 2017-22 гг. </vt:lpstr>
      <vt:lpstr>Воздействие PEMPAL:  мнения старшего руководства</vt:lpstr>
      <vt:lpstr>Мероприятия PEMPAL, по типам</vt:lpstr>
      <vt:lpstr>Участие в мероприятиях PEMPAL </vt:lpstr>
      <vt:lpstr>Качество мероприятий PEMPAL</vt:lpstr>
      <vt:lpstr>Качество руководства и технических ресурсов</vt:lpstr>
      <vt:lpstr>Качество организации и административной поддержки</vt:lpstr>
      <vt:lpstr>Активность на веб-сайте PEMPAL</vt:lpstr>
      <vt:lpstr>Расходы программы PEMPAL в 2018 ф.г., $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Treasury Community of Practice</dc:title>
  <dc:creator>Ion</dc:creator>
  <cp:lastModifiedBy>Elena Nikulina</cp:lastModifiedBy>
  <cp:revision>607</cp:revision>
  <dcterms:created xsi:type="dcterms:W3CDTF">2013-05-14T13:14:50Z</dcterms:created>
  <dcterms:modified xsi:type="dcterms:W3CDTF">2018-06-26T11:29:39Z</dcterms:modified>
</cp:coreProperties>
</file>