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85" r:id="rId3"/>
    <p:sldId id="309" r:id="rId4"/>
    <p:sldId id="310" r:id="rId5"/>
    <p:sldId id="296" r:id="rId6"/>
    <p:sldId id="314" r:id="rId7"/>
    <p:sldId id="315" r:id="rId8"/>
    <p:sldId id="316" r:id="rId9"/>
    <p:sldId id="319" r:id="rId10"/>
    <p:sldId id="317" r:id="rId11"/>
    <p:sldId id="318" r:id="rId12"/>
    <p:sldId id="294" r:id="rId13"/>
    <p:sldId id="313" r:id="rId14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03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694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assessign</a:t>
            </a:r>
            <a:r>
              <a:rPr lang="it-IT" dirty="0" smtClean="0"/>
              <a:t> the control </a:t>
            </a:r>
            <a:r>
              <a:rPr lang="it-IT" dirty="0" err="1" smtClean="0"/>
              <a:t>environment</a:t>
            </a:r>
            <a:r>
              <a:rPr lang="it-IT" dirty="0" smtClean="0"/>
              <a:t>,</a:t>
            </a:r>
            <a:r>
              <a:rPr lang="it-IT" baseline="0" dirty="0" smtClean="0"/>
              <a:t> auditors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aware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context</a:t>
            </a:r>
            <a:r>
              <a:rPr lang="it-IT" baseline="0" dirty="0" smtClean="0"/>
              <a:t> and the </a:t>
            </a:r>
            <a:r>
              <a:rPr lang="it-IT" baseline="0" dirty="0" err="1" smtClean="0"/>
              <a:t>evolution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framework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41930" y="4713874"/>
            <a:ext cx="6174145" cy="446762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dirty="0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655" indent="-286131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526" indent="-22826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59" indent="-22826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9183" indent="-22826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22137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85092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48046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911001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78ADC4C-1582-4912-951A-714337BEA127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See</a:t>
            </a:r>
            <a:r>
              <a:rPr lang="it-IT" baseline="0" dirty="0" smtClean="0"/>
              <a:t> background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for the list of </a:t>
            </a:r>
            <a:r>
              <a:rPr lang="it-IT" baseline="0" dirty="0" err="1" smtClean="0"/>
              <a:t>characteristics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Introduce but concentrate on </a:t>
            </a:r>
            <a:r>
              <a:rPr lang="en-US" dirty="0" err="1" smtClean="0">
                <a:latin typeface="Arial" charset="0"/>
              </a:rPr>
              <a:t>coso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erm</a:t>
            </a: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implementation of the strategy and objectives</a:t>
            </a: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organization of operational activities (and consequently the way to identify and evaluate risks)</a:t>
            </a: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conception and functioning of control activities</a:t>
            </a: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circulation of information and the Information System implementation</a:t>
            </a:r>
          </a:p>
          <a:p>
            <a:pPr marL="0" lvl="1" indent="0" algn="just" eaLnBrk="1" hangingPunct="1">
              <a:buClr>
                <a:srgbClr val="3366FF"/>
              </a:buClr>
            </a:pP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Should be risk management, not assessment</a:t>
            </a:r>
          </a:p>
          <a:p>
            <a:pPr marL="0" lvl="1" indent="0" algn="just" eaLnBrk="1" hangingPunct="1">
              <a:buClr>
                <a:srgbClr val="3366FF"/>
              </a:buClr>
            </a:pP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Detail on next few slides</a:t>
            </a:r>
          </a:p>
        </p:txBody>
      </p:sp>
    </p:spTree>
    <p:extLst>
      <p:ext uri="{BB962C8B-B14F-4D97-AF65-F5344CB8AC3E}">
        <p14:creationId xmlns:p14="http://schemas.microsoft.com/office/powerpoint/2010/main" xmlns="" val="345458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3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009F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9563"/>
            <a:ext cx="13827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F5A5-CF2D-4335-88EF-3823FA4A06C7}" type="datetime1">
              <a:rPr lang="en-US" smtClean="0"/>
              <a:pPr>
                <a:defRPr/>
              </a:pPr>
              <a:t>10/4/2018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9250" y="6237288"/>
            <a:ext cx="5976938" cy="431800"/>
          </a:xfrm>
        </p:spPr>
        <p:txBody>
          <a:bodyPr/>
          <a:lstStyle>
            <a:lvl1pPr>
              <a:defRPr lang="en-GB" sz="1100" dirty="0">
                <a:effectLst/>
              </a:defRPr>
            </a:lvl1pPr>
          </a:lstStyle>
          <a:p>
            <a:pPr>
              <a:defRPr/>
            </a:pPr>
            <a:r>
              <a:rPr lang="en-GB" smtClean="0"/>
              <a:t>"Internal Audit Service: Your Independent Assurance Provider on Governance, Risk and Control"        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CA1A-4608-4DC3-9E2D-238393B8D9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34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Office_Excel1.xlsx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8880"/>
            <a:ext cx="9180512" cy="201622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Оценка системы внутреннего контроля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-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Практика Службы внутреннего аудита Европейской комиссии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21088"/>
            <a:ext cx="7632848" cy="1872208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ru-RU" sz="2400" i="1" dirty="0" err="1" smtClean="0"/>
              <a:t>Мирко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Барберо</a:t>
            </a:r>
            <a:r>
              <a:rPr lang="en-GB" sz="2400" i="1" dirty="0" smtClean="0"/>
              <a:t>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ru-RU" sz="2400" i="1" dirty="0" smtClean="0"/>
              <a:t>Европейская комиссия</a:t>
            </a:r>
            <a:r>
              <a:rPr lang="en-GB" sz="2400" i="1" dirty="0" smtClean="0"/>
              <a:t>, IAS.C1</a:t>
            </a:r>
            <a:endParaRPr lang="en-GB" sz="2400" i="1" dirty="0"/>
          </a:p>
          <a:p>
            <a:pPr algn="ctr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</a:t>
            </a:r>
            <a:r>
              <a:rPr lang="ru-RU" sz="2800" dirty="0" smtClean="0"/>
              <a:t>Практика </a:t>
            </a:r>
            <a:r>
              <a:rPr lang="ru-RU" sz="2800" dirty="0" err="1" smtClean="0"/>
              <a:t>СВА</a:t>
            </a:r>
            <a:r>
              <a:rPr lang="ru-RU" sz="2800" dirty="0" smtClean="0"/>
              <a:t> по оценке контрольной среды</a:t>
            </a:r>
            <a:r>
              <a:rPr lang="fr-BE" sz="2800" dirty="0" smtClean="0"/>
              <a:t>: </a:t>
            </a:r>
            <a:r>
              <a:rPr lang="ru-RU" sz="2800" u="sng" dirty="0" smtClean="0"/>
              <a:t>примеры</a:t>
            </a:r>
            <a:r>
              <a:rPr lang="fr-BE" u="sng" dirty="0" smtClean="0"/>
              <a:t> </a:t>
            </a:r>
            <a:r>
              <a:rPr lang="fr-BE" u="sng" dirty="0" smtClean="0"/>
              <a:t>4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Аспекты оценки контрольной среды при проведении обычного аудита</a:t>
            </a:r>
            <a:endParaRPr lang="en-GB" sz="1800" dirty="0" smtClean="0"/>
          </a:p>
          <a:p>
            <a:pPr marL="457200" lvl="1" indent="0">
              <a:buNone/>
            </a:pPr>
            <a:r>
              <a:rPr lang="ru-RU" sz="1600" i="1" dirty="0" smtClean="0">
                <a:ea typeface="+mn-ea"/>
                <a:cs typeface="+mn-cs"/>
              </a:rPr>
              <a:t>Принцип </a:t>
            </a:r>
            <a:r>
              <a:rPr lang="en-GB" sz="1600" i="1" dirty="0" smtClean="0">
                <a:ea typeface="+mn-ea"/>
                <a:cs typeface="+mn-cs"/>
              </a:rPr>
              <a:t>1</a:t>
            </a:r>
            <a:r>
              <a:rPr lang="en-GB" sz="1600" i="1" dirty="0" smtClean="0">
                <a:ea typeface="+mn-ea"/>
                <a:cs typeface="+mn-cs"/>
              </a:rPr>
              <a:t>: </a:t>
            </a:r>
          </a:p>
          <a:p>
            <a:pPr lvl="1"/>
            <a:r>
              <a:rPr lang="ru-RU" sz="1600" i="1" dirty="0" smtClean="0">
                <a:ea typeface="+mn-ea"/>
                <a:cs typeface="+mn-cs"/>
              </a:rPr>
              <a:t>Рассмотрение результатов опроса мнений персонала (где это применимо) для оценки адекватности психологического настроя руководства.</a:t>
            </a:r>
            <a:r>
              <a:rPr lang="en-GB" sz="1600" i="1" dirty="0" smtClean="0">
                <a:ea typeface="+mn-ea"/>
                <a:cs typeface="+mn-cs"/>
              </a:rPr>
              <a:t> </a:t>
            </a:r>
            <a:endParaRPr lang="en-GB" sz="1600" i="1" dirty="0" smtClean="0">
              <a:ea typeface="+mn-ea"/>
              <a:cs typeface="+mn-cs"/>
            </a:endParaRPr>
          </a:p>
          <a:p>
            <a:pPr lvl="1"/>
            <a:r>
              <a:rPr lang="ru-RU" sz="1600" i="1" dirty="0" smtClean="0">
                <a:ea typeface="+mn-ea"/>
                <a:cs typeface="+mn-cs"/>
              </a:rPr>
              <a:t>Проверка соблюдение норм Кодекса добросовестного административного поведения</a:t>
            </a:r>
            <a:r>
              <a:rPr lang="en-GB" sz="1600" i="1" dirty="0" smtClean="0">
                <a:ea typeface="+mn-ea"/>
                <a:cs typeface="+mn-cs"/>
              </a:rPr>
              <a:t> (</a:t>
            </a:r>
            <a:r>
              <a:rPr lang="ru-RU" sz="1600" i="1" dirty="0" smtClean="0">
                <a:ea typeface="+mn-ea"/>
                <a:cs typeface="+mn-cs"/>
              </a:rPr>
              <a:t>например, на предмет задержек в ответах на запросы граждан</a:t>
            </a:r>
            <a:r>
              <a:rPr lang="en-GB" sz="1600" i="1" dirty="0" smtClean="0">
                <a:ea typeface="+mn-ea"/>
                <a:cs typeface="+mn-cs"/>
              </a:rPr>
              <a:t>)</a:t>
            </a:r>
            <a:r>
              <a:rPr lang="ru-RU" sz="1600" i="1" dirty="0" smtClean="0">
                <a:ea typeface="+mn-ea"/>
                <a:cs typeface="+mn-cs"/>
              </a:rPr>
              <a:t>.</a:t>
            </a:r>
            <a:r>
              <a:rPr lang="en-GB" sz="1600" i="1" dirty="0" smtClean="0">
                <a:ea typeface="+mn-ea"/>
                <a:cs typeface="+mn-cs"/>
              </a:rPr>
              <a:t> </a:t>
            </a:r>
            <a:endParaRPr lang="en-GB" sz="1600" i="1" dirty="0" smtClean="0">
              <a:ea typeface="+mn-ea"/>
              <a:cs typeface="+mn-cs"/>
            </a:endParaRPr>
          </a:p>
          <a:p>
            <a:pPr lvl="1"/>
            <a:r>
              <a:rPr lang="ru-RU" sz="1600" i="1" dirty="0" smtClean="0">
                <a:ea typeface="+mn-ea"/>
                <a:cs typeface="+mn-cs"/>
              </a:rPr>
              <a:t>Рассмотрение деклараций об отсутствии конфликта интересов.</a:t>
            </a:r>
            <a:endParaRPr lang="en-GB" sz="16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endParaRPr lang="en-GB" sz="16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ru-RU" sz="1600" i="1" dirty="0" smtClean="0">
                <a:ea typeface="+mn-ea"/>
                <a:cs typeface="+mn-cs"/>
              </a:rPr>
              <a:t>Принцип </a:t>
            </a:r>
            <a:r>
              <a:rPr lang="en-GB" sz="1600" i="1" dirty="0" smtClean="0">
                <a:ea typeface="+mn-ea"/>
                <a:cs typeface="+mn-cs"/>
              </a:rPr>
              <a:t>2</a:t>
            </a:r>
            <a:r>
              <a:rPr lang="en-GB" sz="1600" i="1" dirty="0" smtClean="0">
                <a:ea typeface="+mn-ea"/>
                <a:cs typeface="+mn-cs"/>
              </a:rPr>
              <a:t>: </a:t>
            </a:r>
          </a:p>
          <a:p>
            <a:pPr lvl="1"/>
            <a:r>
              <a:rPr lang="ru-RU" sz="1600" i="1" dirty="0" smtClean="0">
                <a:ea typeface="+mn-ea"/>
                <a:cs typeface="+mn-cs"/>
              </a:rPr>
              <a:t>Рассмотрение ежегодных деклараций, подтверждающих качество процессов, и отчетов, представляемых комиссару (на предмет </a:t>
            </a:r>
            <a:r>
              <a:rPr lang="ru-RU" sz="1600" i="1" dirty="0" smtClean="0">
                <a:ea typeface="+mn-ea"/>
                <a:cs typeface="+mn-cs"/>
              </a:rPr>
              <a:t>достоверности представления и полноты представленной информации).</a:t>
            </a:r>
            <a:r>
              <a:rPr lang="en-GB" sz="1600" i="1" dirty="0" smtClean="0">
                <a:ea typeface="+mn-ea"/>
                <a:cs typeface="+mn-cs"/>
              </a:rPr>
              <a:t> </a:t>
            </a:r>
            <a:endParaRPr lang="en-GB" sz="1600" i="1" dirty="0" smtClean="0">
              <a:ea typeface="+mn-ea"/>
              <a:cs typeface="+mn-cs"/>
            </a:endParaRPr>
          </a:p>
          <a:p>
            <a:pPr lvl="1"/>
            <a:r>
              <a:rPr lang="ru-RU" sz="1600" i="1" dirty="0" smtClean="0">
                <a:ea typeface="+mn-ea"/>
                <a:cs typeface="+mn-cs"/>
              </a:rPr>
              <a:t>Рассмотрение протоколов </a:t>
            </a:r>
            <a:r>
              <a:rPr lang="ru-RU" sz="1600" i="1" dirty="0" smtClean="0">
                <a:ea typeface="+mn-ea"/>
                <a:cs typeface="+mn-cs"/>
              </a:rPr>
              <a:t>заседаний управляющих комитетов.</a:t>
            </a:r>
            <a:r>
              <a:rPr lang="en-GB" sz="1600" i="1" dirty="0" smtClean="0">
                <a:ea typeface="+mn-ea"/>
                <a:cs typeface="+mn-cs"/>
              </a:rPr>
              <a:t> </a:t>
            </a:r>
            <a:endParaRPr lang="en-GB" sz="1600" i="1" dirty="0" smtClean="0">
              <a:ea typeface="+mn-ea"/>
              <a:cs typeface="+mn-cs"/>
            </a:endParaRPr>
          </a:p>
          <a:p>
            <a:pPr lvl="1"/>
            <a:r>
              <a:rPr lang="ru-RU" sz="1600" i="1" dirty="0" smtClean="0">
                <a:ea typeface="+mn-ea"/>
                <a:cs typeface="+mn-cs"/>
              </a:rPr>
              <a:t>Рассмотрение отчетности об исключительных ситуациях и внешних жалобах </a:t>
            </a:r>
            <a:r>
              <a:rPr lang="en-GB" sz="1600" i="1" dirty="0" smtClean="0">
                <a:ea typeface="+mn-ea"/>
                <a:cs typeface="+mn-cs"/>
              </a:rPr>
              <a:t>(</a:t>
            </a:r>
            <a:r>
              <a:rPr lang="ru-RU" sz="1600" i="1" dirty="0" smtClean="0">
                <a:ea typeface="+mn-ea"/>
                <a:cs typeface="+mn-cs"/>
              </a:rPr>
              <a:t>для выяснения того, были ли приняты адекватные меры руководством</a:t>
            </a:r>
            <a:r>
              <a:rPr lang="en-GB" sz="1600" i="1" dirty="0" smtClean="0">
                <a:ea typeface="+mn-ea"/>
                <a:cs typeface="+mn-cs"/>
              </a:rPr>
              <a:t>)</a:t>
            </a:r>
            <a:r>
              <a:rPr lang="ru-RU" sz="1600" i="1" dirty="0" smtClean="0">
                <a:ea typeface="+mn-ea"/>
                <a:cs typeface="+mn-cs"/>
              </a:rPr>
              <a:t>.</a:t>
            </a:r>
            <a:endParaRPr lang="en-GB" sz="1600" i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26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</a:t>
            </a:r>
            <a:r>
              <a:rPr lang="ru-RU" sz="2800" dirty="0" smtClean="0"/>
              <a:t>Практика </a:t>
            </a:r>
            <a:r>
              <a:rPr lang="ru-RU" sz="2800" dirty="0" err="1" smtClean="0"/>
              <a:t>СВА</a:t>
            </a:r>
            <a:r>
              <a:rPr lang="ru-RU" sz="2800" dirty="0" smtClean="0"/>
              <a:t> по оценке контрольной среды</a:t>
            </a:r>
            <a:r>
              <a:rPr lang="fr-BE" sz="2800" dirty="0" smtClean="0"/>
              <a:t>: </a:t>
            </a:r>
            <a:r>
              <a:rPr lang="ru-RU" sz="2800" u="sng" dirty="0" smtClean="0"/>
              <a:t>примеры</a:t>
            </a:r>
            <a:r>
              <a:rPr lang="fr-BE" u="sng" dirty="0" smtClean="0"/>
              <a:t> </a:t>
            </a:r>
            <a:r>
              <a:rPr lang="fr-BE" u="sng" dirty="0" smtClean="0"/>
              <a:t>5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29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Аспекты оценки контрольной среды при проведении обычного аудита</a:t>
            </a:r>
            <a:endParaRPr lang="en-GB" sz="1800" dirty="0" smtClean="0"/>
          </a:p>
          <a:p>
            <a:pPr marL="457200" lvl="1" indent="0">
              <a:buNone/>
            </a:pPr>
            <a:r>
              <a:rPr lang="ru-RU" sz="1400" i="1" dirty="0" smtClean="0"/>
              <a:t>Принцип </a:t>
            </a:r>
            <a:r>
              <a:rPr lang="en-GB" sz="1400" i="1" dirty="0" smtClean="0"/>
              <a:t>3</a:t>
            </a:r>
            <a:r>
              <a:rPr lang="en-GB" sz="1400" i="1" dirty="0"/>
              <a:t>: </a:t>
            </a:r>
            <a:endParaRPr lang="en-GB" sz="1400" i="1" dirty="0" smtClean="0"/>
          </a:p>
          <a:p>
            <a:pPr lvl="1"/>
            <a:r>
              <a:rPr lang="ru-RU" sz="1400" i="1" dirty="0" smtClean="0"/>
              <a:t>Рассмотрение организационной схемы</a:t>
            </a:r>
            <a:r>
              <a:rPr lang="en-GB" sz="1400" i="1" dirty="0" smtClean="0"/>
              <a:t> (</a:t>
            </a:r>
            <a:r>
              <a:rPr lang="ru-RU" sz="1400" i="1" dirty="0" smtClean="0"/>
              <a:t>утвержденной, актуальной, охватывающей весь персонал</a:t>
            </a:r>
            <a:r>
              <a:rPr lang="en-GB" sz="1400" i="1" dirty="0" smtClean="0"/>
              <a:t>), </a:t>
            </a:r>
            <a:r>
              <a:rPr lang="ru-RU" sz="1400" i="1" dirty="0" smtClean="0"/>
              <a:t>определения предназначения и должностных инструкций </a:t>
            </a:r>
            <a:r>
              <a:rPr lang="en-GB" sz="1400" i="1" dirty="0" smtClean="0"/>
              <a:t>(</a:t>
            </a:r>
            <a:r>
              <a:rPr lang="ru-RU" sz="1400" i="1" dirty="0" smtClean="0"/>
              <a:t>соответствие установленных функций и обязанностей поставленным целям и выполняемой работе</a:t>
            </a:r>
            <a:r>
              <a:rPr lang="en-GB" sz="1400" i="1" dirty="0" smtClean="0"/>
              <a:t>)</a:t>
            </a:r>
            <a:r>
              <a:rPr lang="ru-RU" sz="1400" i="1" dirty="0" smtClean="0"/>
              <a:t>.</a:t>
            </a:r>
            <a:r>
              <a:rPr lang="en-GB" sz="1400" i="1" dirty="0" smtClean="0"/>
              <a:t> </a:t>
            </a:r>
            <a:endParaRPr lang="en-GB" sz="1400" i="1" dirty="0" smtClean="0"/>
          </a:p>
          <a:p>
            <a:pPr lvl="1"/>
            <a:r>
              <a:rPr lang="ru-RU" sz="1400" i="1" dirty="0" smtClean="0"/>
              <a:t>Тестирование финансовых контуров </a:t>
            </a:r>
            <a:r>
              <a:rPr lang="en-GB" sz="1400" i="1" dirty="0" smtClean="0"/>
              <a:t>(</a:t>
            </a:r>
            <a:r>
              <a:rPr lang="ru-RU" sz="1400" i="1" dirty="0" smtClean="0"/>
              <a:t>разделение обязанностей, полномочия на подписание документов</a:t>
            </a:r>
            <a:r>
              <a:rPr lang="en-GB" sz="1400" i="1" dirty="0" smtClean="0"/>
              <a:t>)</a:t>
            </a:r>
            <a:r>
              <a:rPr lang="ru-RU" sz="1400" i="1" dirty="0" smtClean="0"/>
              <a:t>.</a:t>
            </a:r>
            <a:r>
              <a:rPr lang="en-GB" sz="1400" i="1" dirty="0" smtClean="0"/>
              <a:t> </a:t>
            </a:r>
            <a:endParaRPr lang="en-GB" sz="1400" i="1" dirty="0" smtClean="0"/>
          </a:p>
          <a:p>
            <a:pPr lvl="1"/>
            <a:r>
              <a:rPr lang="ru-RU" sz="1400" i="1" dirty="0" smtClean="0"/>
              <a:t>Анализ задержек в процессах одобрения </a:t>
            </a:r>
            <a:r>
              <a:rPr lang="en-GB" sz="1400" i="1" dirty="0" smtClean="0"/>
              <a:t>(</a:t>
            </a:r>
            <a:r>
              <a:rPr lang="ru-RU" sz="1400" i="1" dirty="0" smtClean="0"/>
              <a:t>для определения результативности контроля</a:t>
            </a:r>
            <a:r>
              <a:rPr lang="en-GB" sz="1400" i="1" dirty="0" smtClean="0"/>
              <a:t>)</a:t>
            </a:r>
            <a:r>
              <a:rPr lang="ru-RU" sz="1400" i="1" dirty="0" smtClean="0"/>
              <a:t>.</a:t>
            </a:r>
            <a:endParaRPr lang="en-GB" sz="1400" i="1" dirty="0"/>
          </a:p>
          <a:p>
            <a:pPr marL="457200" lvl="1" indent="0">
              <a:buNone/>
            </a:pPr>
            <a:endParaRPr lang="en-GB" sz="14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ru-RU" sz="1400" i="1" dirty="0" smtClean="0"/>
              <a:t>Принцип </a:t>
            </a:r>
            <a:r>
              <a:rPr lang="en-GB" sz="1400" i="1" dirty="0" smtClean="0">
                <a:ea typeface="+mn-ea"/>
                <a:cs typeface="+mn-cs"/>
              </a:rPr>
              <a:t>4</a:t>
            </a:r>
            <a:r>
              <a:rPr lang="en-GB" sz="1400" i="1" dirty="0" smtClean="0">
                <a:ea typeface="+mn-ea"/>
                <a:cs typeface="+mn-cs"/>
              </a:rPr>
              <a:t>: </a:t>
            </a:r>
          </a:p>
          <a:p>
            <a:pPr lvl="1"/>
            <a:r>
              <a:rPr lang="ru-RU" sz="1400" i="1" dirty="0" smtClean="0">
                <a:ea typeface="+mn-ea"/>
                <a:cs typeface="+mn-cs"/>
              </a:rPr>
              <a:t>Рассмотрение актуальности и периодичности проводимого обучения, уровня участия в нем и удовлетворенности обученных работников. </a:t>
            </a:r>
            <a:r>
              <a:rPr lang="en-GB" sz="1400" i="1" dirty="0" smtClean="0">
                <a:ea typeface="+mn-ea"/>
                <a:cs typeface="+mn-cs"/>
              </a:rPr>
              <a:t> </a:t>
            </a:r>
            <a:endParaRPr lang="en-GB" sz="1400" i="1" dirty="0" smtClean="0">
              <a:ea typeface="+mn-ea"/>
              <a:cs typeface="+mn-cs"/>
            </a:endParaRPr>
          </a:p>
          <a:p>
            <a:pPr lvl="1"/>
            <a:r>
              <a:rPr lang="ru-RU" sz="1400" i="1" dirty="0" smtClean="0">
                <a:ea typeface="+mn-ea"/>
                <a:cs typeface="+mn-cs"/>
              </a:rPr>
              <a:t>Проверка механизмов обеспечения непрерывности деятельности</a:t>
            </a:r>
            <a:r>
              <a:rPr lang="en-GB" sz="1400" i="1" dirty="0" smtClean="0">
                <a:ea typeface="+mn-ea"/>
                <a:cs typeface="+mn-cs"/>
              </a:rPr>
              <a:t>.</a:t>
            </a:r>
            <a:endParaRPr lang="en-GB" sz="14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endParaRPr lang="en-GB" sz="14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ru-RU" sz="1400" i="1" dirty="0" smtClean="0"/>
              <a:t>Принцип </a:t>
            </a:r>
            <a:r>
              <a:rPr lang="en-GB" sz="1400" i="1" dirty="0" smtClean="0">
                <a:ea typeface="+mn-ea"/>
                <a:cs typeface="+mn-cs"/>
              </a:rPr>
              <a:t>5</a:t>
            </a:r>
            <a:r>
              <a:rPr lang="en-GB" sz="1400" i="1" dirty="0" smtClean="0">
                <a:ea typeface="+mn-ea"/>
                <a:cs typeface="+mn-cs"/>
              </a:rPr>
              <a:t>: </a:t>
            </a:r>
          </a:p>
          <a:p>
            <a:pPr lvl="1"/>
            <a:r>
              <a:rPr lang="ru-RU" sz="1400" i="1" dirty="0" smtClean="0">
                <a:ea typeface="+mn-ea"/>
                <a:cs typeface="+mn-cs"/>
              </a:rPr>
              <a:t>Рассмотрение результатов реализации планов действий по устранению недостатков</a:t>
            </a:r>
            <a:r>
              <a:rPr lang="en-GB" sz="1400" i="1" dirty="0" smtClean="0">
                <a:ea typeface="+mn-ea"/>
                <a:cs typeface="+mn-cs"/>
              </a:rPr>
              <a:t>/</a:t>
            </a:r>
            <a:r>
              <a:rPr lang="ru-RU" sz="1400" i="1" dirty="0" smtClean="0">
                <a:ea typeface="+mn-ea"/>
                <a:cs typeface="+mn-cs"/>
              </a:rPr>
              <a:t>улучшению работы. </a:t>
            </a:r>
            <a:endParaRPr lang="en-GB" sz="1400" i="1" dirty="0" smtClean="0">
              <a:ea typeface="+mn-ea"/>
              <a:cs typeface="+mn-cs"/>
            </a:endParaRPr>
          </a:p>
          <a:p>
            <a:pPr lvl="1"/>
            <a:r>
              <a:rPr lang="ru-RU" sz="1400" i="1" dirty="0" smtClean="0">
                <a:ea typeface="+mn-ea"/>
                <a:cs typeface="+mn-cs"/>
              </a:rPr>
              <a:t>Выявление возможностей для повышения эффективности работы персонала.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5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625"/>
          </a:xfrm>
        </p:spPr>
        <p:txBody>
          <a:bodyPr/>
          <a:lstStyle/>
          <a:p>
            <a:r>
              <a:rPr lang="ru-RU" dirty="0" smtClean="0"/>
              <a:t>Проблемы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48472"/>
          </a:xfrm>
        </p:spPr>
        <p:txBody>
          <a:bodyPr/>
          <a:lstStyle/>
          <a:p>
            <a:r>
              <a:rPr lang="ru-RU" dirty="0" smtClean="0"/>
              <a:t>Внедрение принципов, адаптированных с учетом специфики каждой организации, требует хорошего знания аудиторами конкретных реалий в каждой организации </a:t>
            </a:r>
            <a:r>
              <a:rPr lang="en-GB" dirty="0" smtClean="0"/>
              <a:t>=&gt; </a:t>
            </a:r>
            <a:r>
              <a:rPr lang="ru-RU" dirty="0" smtClean="0"/>
              <a:t>в Службе внутреннего аудита выделены менеджеры по работе с клиентами для каждой генеральной дирекции</a:t>
            </a:r>
            <a:r>
              <a:rPr lang="en-GB" dirty="0" smtClean="0"/>
              <a:t>/</a:t>
            </a:r>
            <a:r>
              <a:rPr lang="ru-RU" dirty="0" smtClean="0"/>
              <a:t>службы.</a:t>
            </a:r>
            <a:endParaRPr lang="en-GB" dirty="0" smtClean="0"/>
          </a:p>
          <a:p>
            <a:r>
              <a:rPr lang="ru-RU" dirty="0" smtClean="0"/>
              <a:t>Оценка, основанная на принципах, требует от аудиторов формирования </a:t>
            </a:r>
            <a:r>
              <a:rPr lang="ru-RU" dirty="0" smtClean="0"/>
              <a:t>зрелых суждений и обоснованных аргументов, подкрепленных доказательствами.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66505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4" descr="audit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8175" y="2565400"/>
            <a:ext cx="3175000" cy="3162300"/>
          </a:xfrm>
          <a:noFill/>
        </p:spPr>
      </p:pic>
      <p:sp>
        <p:nvSpPr>
          <p:cNvPr id="236547" name="Rectangle 5"/>
          <p:cNvSpPr>
            <a:spLocks noChangeArrowheads="1"/>
          </p:cNvSpPr>
          <p:nvPr/>
        </p:nvSpPr>
        <p:spPr bwMode="auto">
          <a:xfrm>
            <a:off x="6408738" y="4799013"/>
            <a:ext cx="2159000" cy="1150937"/>
          </a:xfrm>
          <a:prstGeom prst="rect">
            <a:avLst/>
          </a:prstGeom>
          <a:solidFill>
            <a:srgbClr val="0F5494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b="0" i="0" dirty="0" smtClean="0">
                <a:solidFill>
                  <a:schemeClr val="bg1"/>
                </a:solidFill>
              </a:rPr>
              <a:t>Благодарю за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b="0" i="0" dirty="0" smtClean="0">
                <a:solidFill>
                  <a:schemeClr val="bg1"/>
                </a:solidFill>
              </a:rPr>
              <a:t>внимание</a:t>
            </a:r>
            <a:r>
              <a:rPr lang="en-GB" altLang="en-US" b="0" i="0" dirty="0" smtClean="0">
                <a:solidFill>
                  <a:schemeClr val="bg1"/>
                </a:solidFill>
              </a:rPr>
              <a:t>!</a:t>
            </a:r>
            <a:endParaRPr lang="en-GB" altLang="en-US" b="0" i="0" dirty="0">
              <a:solidFill>
                <a:schemeClr val="tx1"/>
              </a:solidFill>
            </a:endParaRPr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cs typeface="Arial" pitchFamily="34" charset="0"/>
              </a:rPr>
              <a:t>Прошу задавать вопросы</a:t>
            </a:r>
            <a:endParaRPr lang="en-GB" altLang="en-US" dirty="0" smtClean="0">
              <a:cs typeface="Arial" pitchFamily="34" charset="0"/>
            </a:endParaRPr>
          </a:p>
        </p:txBody>
      </p:sp>
      <p:sp>
        <p:nvSpPr>
          <p:cNvPr id="2365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400B24-9792-48A9-8B0D-5426CAE7A4E5}" type="slidenum">
              <a:rPr lang="en-GB" altLang="en-US" sz="1400" i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400" i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20471" cy="936625"/>
          </a:xfrm>
        </p:spPr>
        <p:txBody>
          <a:bodyPr/>
          <a:lstStyle/>
          <a:p>
            <a:pPr algn="ctr"/>
            <a:r>
              <a:rPr lang="ru-RU" sz="2800" dirty="0" smtClean="0"/>
              <a:t>Рамочная система внутреннего контроля (</a:t>
            </a:r>
            <a:r>
              <a:rPr lang="ru-RU" sz="2800" dirty="0" err="1" smtClean="0"/>
              <a:t>СВК</a:t>
            </a:r>
            <a:r>
              <a:rPr lang="ru-RU" sz="2800" dirty="0" smtClean="0"/>
              <a:t>) в Европейской комиссии (</a:t>
            </a:r>
            <a:r>
              <a:rPr lang="ru-RU" sz="2800" dirty="0" err="1" smtClean="0"/>
              <a:t>ЕК</a:t>
            </a:r>
            <a:r>
              <a:rPr lang="ru-RU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48472"/>
          </a:xfrm>
        </p:spPr>
        <p:txBody>
          <a:bodyPr/>
          <a:lstStyle/>
          <a:p>
            <a:r>
              <a:rPr lang="ru-RU" sz="1600" dirty="0" smtClean="0"/>
              <a:t>Основана на признанной на международном уровне интегрированной модели внутреннего контроля, разработанной Комитетом организаций-спонсоров комиссии </a:t>
            </a:r>
            <a:r>
              <a:rPr lang="ru-RU" sz="1600" dirty="0" err="1" smtClean="0"/>
              <a:t>Тредвея</a:t>
            </a:r>
            <a:r>
              <a:rPr lang="ru-RU" sz="1600" dirty="0" smtClean="0"/>
              <a:t> (</a:t>
            </a:r>
            <a:r>
              <a:rPr lang="en-GB" sz="1600" dirty="0" err="1" smtClean="0"/>
              <a:t>COSO</a:t>
            </a:r>
            <a:r>
              <a:rPr lang="ru-RU" sz="1600" dirty="0" smtClean="0"/>
              <a:t>).</a:t>
            </a:r>
            <a:endParaRPr lang="en-GB" sz="1600" dirty="0" smtClean="0"/>
          </a:p>
          <a:p>
            <a:r>
              <a:rPr lang="ru-RU" sz="1600" dirty="0" smtClean="0"/>
              <a:t>Система изначально была адаптирована с учетом специфики </a:t>
            </a:r>
            <a:r>
              <a:rPr lang="ru-RU" sz="1600" dirty="0" err="1" smtClean="0"/>
              <a:t>ЕК</a:t>
            </a:r>
            <a:r>
              <a:rPr lang="ru-RU" sz="1600" dirty="0" smtClean="0"/>
              <a:t>, уровня зрелости организации, особенностей культуры и фокуса контроля. </a:t>
            </a:r>
            <a:endParaRPr lang="en-GB" sz="1600" dirty="0" smtClean="0"/>
          </a:p>
          <a:p>
            <a:r>
              <a:rPr lang="ru-RU" sz="1600" dirty="0" err="1" smtClean="0"/>
              <a:t>СВК</a:t>
            </a:r>
            <a:r>
              <a:rPr lang="ru-RU" sz="1600" dirty="0" smtClean="0"/>
              <a:t> постепенно развивалась по мере формирования зрелости организации - от системы, основанной на соблюдении детальных базовых требований к системе, основанной на принципах.</a:t>
            </a:r>
            <a:endParaRPr lang="en-GB" sz="1600" dirty="0" smtClean="0"/>
          </a:p>
          <a:p>
            <a:r>
              <a:rPr lang="ru-RU" sz="1600" b="1" dirty="0" smtClean="0"/>
              <a:t>Система контроля, основанная на принципах,</a:t>
            </a:r>
            <a:endParaRPr lang="en-GB" sz="1600" dirty="0" smtClean="0"/>
          </a:p>
          <a:p>
            <a:pPr lvl="1"/>
            <a:r>
              <a:rPr lang="ru-RU" sz="1400" b="0" i="1" dirty="0" smtClean="0"/>
              <a:t>позволяет</a:t>
            </a:r>
            <a:r>
              <a:rPr lang="en-GB" sz="1400" b="0" i="1" dirty="0" smtClean="0"/>
              <a:t> </a:t>
            </a:r>
            <a:r>
              <a:rPr lang="ru-RU" sz="1400" b="0" i="1" dirty="0" smtClean="0"/>
              <a:t>обеспечить гибкость для адаптации модели с учетом </a:t>
            </a:r>
            <a:r>
              <a:rPr lang="ru-RU" sz="1400" b="0" i="1" dirty="0" smtClean="0"/>
              <a:t>характеристик каждой службы и конкретных обстоятельств </a:t>
            </a:r>
            <a:r>
              <a:rPr lang="en-GB" sz="1400" b="0" i="1" dirty="0" smtClean="0"/>
              <a:t>…</a:t>
            </a:r>
            <a:endParaRPr lang="en-GB" sz="1400" b="0" i="1" dirty="0" smtClean="0"/>
          </a:p>
          <a:p>
            <a:pPr lvl="1"/>
            <a:r>
              <a:rPr lang="en-GB" sz="1400" b="0" i="1" dirty="0"/>
              <a:t>… </a:t>
            </a:r>
            <a:r>
              <a:rPr lang="ru-RU" sz="1400" b="0" i="1" dirty="0" smtClean="0"/>
              <a:t>и при этом обеспечивает сильный внутренний контроль с последовательной оценкой в масштабах всей Комиссии.</a:t>
            </a:r>
            <a:endParaRPr lang="en-GB" sz="1400" b="0" i="1" dirty="0"/>
          </a:p>
          <a:p>
            <a:r>
              <a:rPr lang="ru-RU" sz="1600" dirty="0" smtClean="0"/>
              <a:t>В настоящее время система внутреннего контроля в </a:t>
            </a:r>
            <a:r>
              <a:rPr lang="ru-RU" sz="1600" dirty="0" err="1" smtClean="0"/>
              <a:t>ЕК</a:t>
            </a:r>
            <a:r>
              <a:rPr lang="ru-RU" sz="1600" dirty="0" smtClean="0"/>
              <a:t> полностью соответствует модели </a:t>
            </a:r>
            <a:r>
              <a:rPr lang="en-GB" sz="1600" dirty="0" err="1" smtClean="0"/>
              <a:t>COSO</a:t>
            </a:r>
            <a:r>
              <a:rPr lang="ru-RU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0026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936625"/>
          </a:xfrm>
        </p:spPr>
        <p:txBody>
          <a:bodyPr/>
          <a:lstStyle/>
          <a:p>
            <a:pPr marL="0" indent="0" algn="ctr">
              <a:defRPr/>
            </a:pPr>
            <a:r>
              <a:rPr lang="ru-RU" sz="2400" dirty="0" smtClean="0">
                <a:ea typeface="ＭＳ Ｐゴシック" charset="0"/>
                <a:cs typeface="+mj-cs"/>
              </a:rPr>
              <a:t>Эволюция системы внутреннего контроля в </a:t>
            </a:r>
            <a:r>
              <a:rPr lang="ru-RU" sz="2400" dirty="0" err="1" smtClean="0">
                <a:ea typeface="ＭＳ Ｐゴシック" charset="0"/>
                <a:cs typeface="+mj-cs"/>
              </a:rPr>
              <a:t>ЕК</a:t>
            </a:r>
            <a:endParaRPr lang="fr-FR" sz="2400" dirty="0">
              <a:ea typeface="ＭＳ Ｐゴシック" charset="0"/>
              <a:cs typeface="+mj-cs"/>
            </a:endParaRPr>
          </a:p>
        </p:txBody>
      </p:sp>
      <p:sp>
        <p:nvSpPr>
          <p:cNvPr id="4101" name="Oval 12" hidden="1"/>
          <p:cNvSpPr>
            <a:spLocks noChangeArrowheads="1"/>
          </p:cNvSpPr>
          <p:nvPr/>
        </p:nvSpPr>
        <p:spPr bwMode="auto">
          <a:xfrm>
            <a:off x="2916238" y="4071938"/>
            <a:ext cx="360362" cy="365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5" tIns="45700" rIns="91395" bIns="457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fr-FR" altLang="en-US" sz="1200" b="0" i="0">
              <a:ea typeface="+mn-ea"/>
              <a:cs typeface="Arial" charset="0"/>
            </a:endParaRPr>
          </a:p>
        </p:txBody>
      </p:sp>
      <p:sp>
        <p:nvSpPr>
          <p:cNvPr id="7" name="Notched Right Arrow 6"/>
          <p:cNvSpPr>
            <a:spLocks noChangeArrowheads="1"/>
          </p:cNvSpPr>
          <p:nvPr/>
        </p:nvSpPr>
        <p:spPr bwMode="auto">
          <a:xfrm>
            <a:off x="457200" y="2974355"/>
            <a:ext cx="8229600" cy="1412875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rgbClr val="9ED3D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7504" y="1052736"/>
            <a:ext cx="1800200" cy="936105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2000</a:t>
            </a:r>
            <a:r>
              <a:rPr lang="ru-RU" altLang="en-US" sz="1400" dirty="0" smtClean="0">
                <a:solidFill>
                  <a:srgbClr val="000000"/>
                </a:solidFill>
              </a:rPr>
              <a:t> г.</a:t>
            </a:r>
            <a:endParaRPr lang="en-GB" altLang="en-US" sz="14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24 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стандарта внутреннего контроля</a:t>
            </a:r>
            <a:endParaRPr lang="fr-FR" altLang="en-US" sz="1400" b="0" dirty="0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3528" y="4221088"/>
            <a:ext cx="1656184" cy="1872208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2000-2001</a:t>
            </a:r>
            <a:r>
              <a:rPr lang="ru-RU" altLang="en-US" sz="1400" dirty="0" smtClean="0">
                <a:solidFill>
                  <a:srgbClr val="000000"/>
                </a:solidFill>
              </a:rPr>
              <a:t> гг.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b="0" dirty="0" smtClean="0">
                <a:solidFill>
                  <a:srgbClr val="000000"/>
                </a:solidFill>
              </a:rPr>
              <a:t>С</a:t>
            </a:r>
            <a:r>
              <a:rPr lang="ru-RU" altLang="en-US" sz="1200" b="0" dirty="0" smtClean="0">
                <a:solidFill>
                  <a:srgbClr val="000000"/>
                </a:solidFill>
              </a:rPr>
              <a:t>оздание функциональных возможностей по внутреннему аудиту в каждой генеральной дирекции</a:t>
            </a:r>
            <a:endParaRPr lang="fr-FR" altLang="en-US" sz="1200" b="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b="0" dirty="0" smtClean="0">
                <a:solidFill>
                  <a:srgbClr val="000000"/>
                </a:solidFill>
              </a:rPr>
              <a:t>Создание Службы внутреннего аудита</a:t>
            </a:r>
            <a:endParaRPr lang="fr-FR" altLang="en-US" sz="1200" b="0" dirty="0" smtClean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83768" y="980728"/>
            <a:ext cx="1872208" cy="1800200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2007</a:t>
            </a:r>
            <a:r>
              <a:rPr lang="ru-RU" altLang="en-US" sz="1400" dirty="0" smtClean="0">
                <a:solidFill>
                  <a:srgbClr val="000000"/>
                </a:solidFill>
              </a:rPr>
              <a:t> г.</a:t>
            </a:r>
            <a:r>
              <a:rPr lang="en-GB" altLang="en-US" sz="1400" dirty="0" smtClean="0">
                <a:solidFill>
                  <a:srgbClr val="000000"/>
                </a:solidFill>
              </a:rPr>
              <a:t> </a:t>
            </a:r>
            <a:endParaRPr lang="en-GB" altLang="en-US" sz="140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16 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стандартов 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внутреннего контроля</a:t>
            </a:r>
            <a:r>
              <a:rPr lang="en-GB" altLang="en-US" sz="1400" b="0" dirty="0" smtClean="0">
                <a:solidFill>
                  <a:srgbClr val="000000"/>
                </a:solidFill>
              </a:rPr>
              <a:t> 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(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«</a:t>
            </a:r>
            <a:r>
              <a:rPr lang="ru-RU" altLang="en-US" sz="1400" b="0" dirty="0" err="1" smtClean="0">
                <a:solidFill>
                  <a:srgbClr val="000000"/>
                </a:solidFill>
              </a:rPr>
              <a:t>СВК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 для эффективного управления»</a:t>
            </a:r>
            <a:r>
              <a:rPr lang="en-GB" altLang="en-US" sz="1400" b="0" dirty="0" smtClean="0">
                <a:solidFill>
                  <a:srgbClr val="000000"/>
                </a:solidFill>
              </a:rPr>
              <a:t>) 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61 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базовое требование</a:t>
            </a:r>
            <a:endParaRPr lang="fr-FR" alt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00192" y="1206773"/>
            <a:ext cx="1656184" cy="1862187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dirty="0" smtClean="0">
                <a:solidFill>
                  <a:schemeClr val="tx1"/>
                </a:solidFill>
              </a:rPr>
              <a:t>Апрель 2</a:t>
            </a:r>
            <a:r>
              <a:rPr lang="en-GB" altLang="en-US" sz="1200" dirty="0" smtClean="0">
                <a:solidFill>
                  <a:schemeClr val="tx1"/>
                </a:solidFill>
              </a:rPr>
              <a:t>017</a:t>
            </a:r>
            <a:r>
              <a:rPr lang="ru-RU" altLang="en-US" sz="1200" dirty="0" smtClean="0">
                <a:solidFill>
                  <a:schemeClr val="tx1"/>
                </a:solidFill>
              </a:rPr>
              <a:t> г.</a:t>
            </a:r>
            <a:r>
              <a:rPr lang="en-GB" altLang="en-US" sz="1200" dirty="0" smtClean="0">
                <a:solidFill>
                  <a:schemeClr val="tx1"/>
                </a:solidFill>
              </a:rPr>
              <a:t>:</a:t>
            </a:r>
            <a:endParaRPr lang="en-GB" altLang="en-US" sz="12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200" dirty="0" smtClean="0">
                <a:solidFill>
                  <a:schemeClr val="tx1"/>
                </a:solidFill>
              </a:rPr>
              <a:t> </a:t>
            </a:r>
            <a:r>
              <a:rPr lang="ru-RU" altLang="en-US" sz="1200" b="0" dirty="0" smtClean="0">
                <a:solidFill>
                  <a:schemeClr val="tx1"/>
                </a:solidFill>
              </a:rPr>
              <a:t>П</a:t>
            </a:r>
            <a:r>
              <a:rPr lang="ru-RU" altLang="en-US" sz="1200" b="0" dirty="0" smtClean="0">
                <a:solidFill>
                  <a:schemeClr val="tx1"/>
                </a:solidFill>
              </a:rPr>
              <a:t>ринятие новых принципов </a:t>
            </a:r>
            <a:r>
              <a:rPr lang="ru-RU" altLang="en-US" sz="1200" b="0" dirty="0" err="1" smtClean="0">
                <a:solidFill>
                  <a:schemeClr val="tx1"/>
                </a:solidFill>
              </a:rPr>
              <a:t>ВК</a:t>
            </a:r>
            <a:r>
              <a:rPr lang="en-GB" altLang="en-US" sz="1200" b="0" dirty="0" smtClean="0">
                <a:solidFill>
                  <a:schemeClr val="tx1"/>
                </a:solidFill>
              </a:rPr>
              <a:t> </a:t>
            </a:r>
            <a:r>
              <a:rPr lang="en-GB" altLang="en-US" sz="1200" b="0" dirty="0" smtClean="0">
                <a:solidFill>
                  <a:schemeClr val="tx1"/>
                </a:solidFill>
              </a:rPr>
              <a:t>(17)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b="0" dirty="0" smtClean="0">
                <a:solidFill>
                  <a:schemeClr val="tx1"/>
                </a:solidFill>
              </a:rPr>
              <a:t>Базовые требования исключены</a:t>
            </a:r>
            <a:endParaRPr lang="en-GB" altLang="en-US" sz="1200" b="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b="0" dirty="0" smtClean="0">
                <a:solidFill>
                  <a:schemeClr val="tx1"/>
                </a:solidFill>
              </a:rPr>
              <a:t>Внедрение продолжается в </a:t>
            </a:r>
            <a:r>
              <a:rPr lang="en-GB" altLang="en-US" sz="1200" b="0" dirty="0" smtClean="0">
                <a:solidFill>
                  <a:schemeClr val="tx1"/>
                </a:solidFill>
              </a:rPr>
              <a:t>2018</a:t>
            </a:r>
            <a:r>
              <a:rPr lang="ru-RU" altLang="en-US" sz="1200" b="0" dirty="0" smtClean="0">
                <a:solidFill>
                  <a:schemeClr val="tx1"/>
                </a:solidFill>
              </a:rPr>
              <a:t> году</a:t>
            </a:r>
            <a:endParaRPr lang="fr-FR" alt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43421" y="3559340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547664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716016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691693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899592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6732240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89119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A5CED802-F15B-4A35-8A03-BCA8342D86BA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Freeform 17"/>
          <p:cNvSpPr/>
          <p:nvPr/>
        </p:nvSpPr>
        <p:spPr>
          <a:xfrm>
            <a:off x="4427984" y="1196752"/>
            <a:ext cx="1800200" cy="1872208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sz="1200" dirty="0" smtClean="0">
                <a:solidFill>
                  <a:srgbClr val="000000"/>
                </a:solidFill>
              </a:rPr>
              <a:t>2014</a:t>
            </a:r>
            <a:r>
              <a:rPr lang="ru-RU" altLang="en-US" sz="1200" dirty="0" smtClean="0">
                <a:solidFill>
                  <a:srgbClr val="000000"/>
                </a:solidFill>
              </a:rPr>
              <a:t> г.</a:t>
            </a:r>
            <a:endParaRPr lang="en-GB" altLang="en-US" sz="12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b="0" dirty="0" smtClean="0">
                <a:solidFill>
                  <a:srgbClr val="000000"/>
                </a:solidFill>
              </a:rPr>
              <a:t>Пересмотр </a:t>
            </a:r>
            <a:r>
              <a:rPr lang="en-GB" altLang="en-US" sz="1200" b="0" dirty="0" smtClean="0">
                <a:solidFill>
                  <a:srgbClr val="000000"/>
                </a:solidFill>
              </a:rPr>
              <a:t>16</a:t>
            </a:r>
            <a:r>
              <a:rPr lang="ru-RU" altLang="en-US" sz="1200" b="0" dirty="0" smtClean="0">
                <a:solidFill>
                  <a:srgbClr val="000000"/>
                </a:solidFill>
              </a:rPr>
              <a:t> стандартов </a:t>
            </a:r>
            <a:r>
              <a:rPr lang="ru-RU" altLang="en-US" sz="1200" b="0" dirty="0" err="1" smtClean="0">
                <a:solidFill>
                  <a:srgbClr val="000000"/>
                </a:solidFill>
              </a:rPr>
              <a:t>ВК</a:t>
            </a:r>
            <a:r>
              <a:rPr lang="en-GB" altLang="en-US" sz="1200" b="0" dirty="0" smtClean="0">
                <a:solidFill>
                  <a:srgbClr val="000000"/>
                </a:solidFill>
              </a:rPr>
              <a:t> </a:t>
            </a:r>
            <a:endParaRPr lang="en-GB" altLang="en-US" sz="12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200" b="0" dirty="0" smtClean="0">
                <a:solidFill>
                  <a:srgbClr val="000000"/>
                </a:solidFill>
              </a:rPr>
              <a:t>«Упрощенные и сокращенные требования к внутреннему контролю»</a:t>
            </a:r>
            <a:endParaRPr lang="en-GB" altLang="en-US" sz="1200" b="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200" b="0" dirty="0" smtClean="0">
                <a:solidFill>
                  <a:srgbClr val="000000"/>
                </a:solidFill>
              </a:rPr>
              <a:t>(35 </a:t>
            </a:r>
            <a:r>
              <a:rPr lang="ru-RU" altLang="en-US" sz="1200" b="0" dirty="0" smtClean="0">
                <a:solidFill>
                  <a:srgbClr val="000000"/>
                </a:solidFill>
              </a:rPr>
              <a:t>базовых требований</a:t>
            </a:r>
            <a:r>
              <a:rPr lang="en-GB" altLang="en-US" sz="1200" b="0" dirty="0" smtClean="0">
                <a:solidFill>
                  <a:srgbClr val="000000"/>
                </a:solidFill>
              </a:rPr>
              <a:t>)</a:t>
            </a:r>
            <a:endParaRPr lang="fr-FR" altLang="en-US" sz="1200" b="0" dirty="0" smtClean="0">
              <a:solidFill>
                <a:srgbClr val="000000"/>
              </a:solidFill>
            </a:endParaRPr>
          </a:p>
        </p:txBody>
      </p:sp>
      <p:sp>
        <p:nvSpPr>
          <p:cNvPr id="27" name="Freeform 11"/>
          <p:cNvSpPr/>
          <p:nvPr/>
        </p:nvSpPr>
        <p:spPr>
          <a:xfrm>
            <a:off x="5004048" y="4797152"/>
            <a:ext cx="1656184" cy="1296144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2015</a:t>
            </a:r>
            <a:r>
              <a:rPr lang="ru-RU" altLang="en-US" sz="1400" dirty="0" smtClean="0">
                <a:solidFill>
                  <a:srgbClr val="000000"/>
                </a:solidFill>
              </a:rPr>
              <a:t> г.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 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Реорганизация </a:t>
            </a:r>
            <a:r>
              <a:rPr lang="ru-RU" altLang="en-US" sz="1400" b="0" dirty="0" err="1" smtClean="0">
                <a:solidFill>
                  <a:srgbClr val="000000"/>
                </a:solidFill>
              </a:rPr>
              <a:t>СВА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 (функции по </a:t>
            </a:r>
            <a:r>
              <a:rPr lang="ru-RU" altLang="en-US" sz="1400" b="0" dirty="0" err="1" smtClean="0">
                <a:solidFill>
                  <a:srgbClr val="000000"/>
                </a:solidFill>
              </a:rPr>
              <a:t>ВА</a:t>
            </a:r>
            <a:r>
              <a:rPr lang="ru-RU" altLang="en-US" sz="1400" b="0" dirty="0" smtClean="0">
                <a:solidFill>
                  <a:srgbClr val="000000"/>
                </a:solidFill>
              </a:rPr>
              <a:t> в каждой генеральной дирекции упразднены</a:t>
            </a:r>
            <a:r>
              <a:rPr lang="en-GB" altLang="en-US" sz="1400" b="0" dirty="0" smtClean="0">
                <a:solidFill>
                  <a:srgbClr val="000000"/>
                </a:solidFill>
              </a:rPr>
              <a:t>)</a:t>
            </a:r>
            <a:endParaRPr lang="fr-FR" alt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8" name="Freeform 7"/>
          <p:cNvSpPr/>
          <p:nvPr/>
        </p:nvSpPr>
        <p:spPr>
          <a:xfrm>
            <a:off x="827584" y="1988840"/>
            <a:ext cx="1656184" cy="1296144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/>
          <a:p>
            <a:pPr algn="ctr" defTabSz="398463">
              <a:lnSpc>
                <a:spcPct val="90000"/>
              </a:lnSpc>
              <a:spcAft>
                <a:spcPct val="35000"/>
              </a:spcAft>
            </a:pPr>
            <a:r>
              <a:rPr lang="en-GB" altLang="en-US" sz="14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2002</a:t>
            </a:r>
            <a:r>
              <a:rPr lang="ru-RU" altLang="en-US" sz="14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г.</a:t>
            </a:r>
            <a:endParaRPr lang="en-GB" altLang="en-US" sz="1400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  <a:p>
            <a:pPr algn="ctr" defTabSz="398463">
              <a:lnSpc>
                <a:spcPct val="90000"/>
              </a:lnSpc>
              <a:spcAft>
                <a:spcPct val="35000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24 </a:t>
            </a:r>
            <a:r>
              <a:rPr lang="ru-RU" altLang="en-US" sz="1400" b="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стандарта </a:t>
            </a:r>
            <a:r>
              <a:rPr lang="ru-RU" altLang="en-US" sz="1400" b="0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ВК</a:t>
            </a:r>
            <a:r>
              <a:rPr lang="ru-RU" altLang="en-US" sz="1400" b="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, дополненных базовыми требованиями</a:t>
            </a:r>
            <a:endParaRPr lang="fr-FR" altLang="en-US" sz="1400" b="0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9" name="Oval 22"/>
          <p:cNvSpPr/>
          <p:nvPr/>
        </p:nvSpPr>
        <p:spPr>
          <a:xfrm>
            <a:off x="5220072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19"/>
          <p:cNvSpPr/>
          <p:nvPr/>
        </p:nvSpPr>
        <p:spPr>
          <a:xfrm>
            <a:off x="3491880" y="4221088"/>
            <a:ext cx="1512168" cy="792088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FF0000"/>
                </a:solidFill>
              </a:rPr>
              <a:t>2013</a:t>
            </a:r>
            <a:r>
              <a:rPr lang="ru-RU" altLang="en-US" sz="1400" dirty="0" smtClean="0">
                <a:solidFill>
                  <a:srgbClr val="FF0000"/>
                </a:solidFill>
              </a:rPr>
              <a:t> г.</a:t>
            </a:r>
            <a:endParaRPr lang="en-GB" altLang="en-US" sz="14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sz="1400" dirty="0" smtClean="0">
                <a:solidFill>
                  <a:srgbClr val="FF0000"/>
                </a:solidFill>
              </a:rPr>
              <a:t>Пересмотр модели </a:t>
            </a:r>
            <a:r>
              <a:rPr lang="en-US" altLang="en-US" sz="1400" dirty="0" err="1" smtClean="0">
                <a:solidFill>
                  <a:srgbClr val="FF0000"/>
                </a:solidFill>
              </a:rPr>
              <a:t>COSO</a:t>
            </a:r>
            <a:r>
              <a:rPr lang="ru-RU" altLang="en-US" sz="1400" dirty="0" smtClean="0">
                <a:solidFill>
                  <a:srgbClr val="FF0000"/>
                </a:solidFill>
              </a:rPr>
              <a:t> </a:t>
            </a:r>
            <a:endParaRPr lang="en-GB" altLang="en-US" sz="1400" b="0" dirty="0" smtClean="0">
              <a:solidFill>
                <a:srgbClr val="FF0000"/>
              </a:solidFill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7956376" y="836712"/>
            <a:ext cx="1187624" cy="720080"/>
          </a:xfrm>
          <a:prstGeom prst="wedgeRoundRectCallout">
            <a:avLst>
              <a:gd name="adj1" fmla="val -63538"/>
              <a:gd name="adj2" fmla="val 103877"/>
              <a:gd name="adj3" fmla="val 16667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0" dirty="0" smtClean="0"/>
              <a:t>Представлена </a:t>
            </a:r>
            <a:r>
              <a:rPr lang="it-IT" sz="1000" b="0" dirty="0" smtClean="0"/>
              <a:t>PEMPAL </a:t>
            </a:r>
            <a:r>
              <a:rPr lang="ru-RU" sz="1000" b="0" dirty="0" smtClean="0"/>
              <a:t>в Брюсселе в </a:t>
            </a:r>
            <a:r>
              <a:rPr lang="it-IT" sz="1000" b="0" dirty="0" smtClean="0"/>
              <a:t>2017</a:t>
            </a:r>
            <a:r>
              <a:rPr lang="ru-RU" sz="1000" b="0" dirty="0" smtClean="0"/>
              <a:t> г.</a:t>
            </a:r>
            <a:endParaRPr lang="it-IT" sz="1000" b="0" dirty="0"/>
          </a:p>
        </p:txBody>
      </p:sp>
    </p:spTree>
    <p:extLst>
      <p:ext uri="{BB962C8B-B14F-4D97-AF65-F5344CB8AC3E}">
        <p14:creationId xmlns:p14="http://schemas.microsoft.com/office/powerpoint/2010/main" xmlns="" val="37152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20471" cy="936625"/>
          </a:xfrm>
        </p:spPr>
        <p:txBody>
          <a:bodyPr/>
          <a:lstStyle/>
          <a:p>
            <a:pPr algn="ctr"/>
            <a:r>
              <a:rPr lang="ru-RU" sz="2400" dirty="0" smtClean="0"/>
              <a:t>Действующая модель внутреннего контроля в </a:t>
            </a:r>
            <a:r>
              <a:rPr lang="ru-RU" sz="2400" dirty="0" err="1" smtClean="0"/>
              <a:t>ЕК</a:t>
            </a:r>
            <a:r>
              <a:rPr lang="fr-BE" sz="2400" dirty="0" smtClean="0"/>
              <a:t>: </a:t>
            </a:r>
            <a:r>
              <a:rPr lang="ru-RU" sz="2400" dirty="0" smtClean="0"/>
              <a:t>элементы внедрения и оценки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r>
              <a:rPr lang="ru-RU" sz="1800" dirty="0" smtClean="0"/>
              <a:t>Принципы с характеристиками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r>
              <a:rPr lang="ru-RU" sz="1800" dirty="0" smtClean="0"/>
              <a:t>Руководство по внедрению системы внутреннего контроля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marL="457200" lvl="1" indent="0">
              <a:buNone/>
            </a:pPr>
            <a:r>
              <a:rPr lang="ru-RU" sz="1600" dirty="0" smtClean="0"/>
              <a:t>Пошаговое руководство для проведения службами самостоятельной оценки с определением обязанностей по внедрению системы внутреннего контроля</a:t>
            </a:r>
            <a:endParaRPr lang="en-GB" sz="1600" dirty="0" smtClean="0"/>
          </a:p>
          <a:p>
            <a:r>
              <a:rPr lang="ru-RU" sz="1800" dirty="0" smtClean="0"/>
              <a:t>Обязательные нормативные документы</a:t>
            </a:r>
            <a:endParaRPr lang="en-GB" sz="1800" dirty="0" smtClean="0"/>
          </a:p>
          <a:p>
            <a:pPr marL="457200" lvl="1" indent="0">
              <a:buNone/>
            </a:pPr>
            <a:r>
              <a:rPr lang="ru-RU" sz="1600" dirty="0" smtClean="0"/>
              <a:t>Существующие регламенты, правила, решения, стратегии, установленные процедуры и процессы, уставы, рабочие</a:t>
            </a:r>
            <a:r>
              <a:rPr lang="en-US" sz="1600" dirty="0" smtClean="0"/>
              <a:t> </a:t>
            </a:r>
            <a:r>
              <a:rPr lang="ru-RU" sz="1600" dirty="0" smtClean="0"/>
              <a:t>механизмы, положения о реализации, практические рекомендации и </a:t>
            </a:r>
            <a:r>
              <a:rPr lang="ru-RU" sz="1600" dirty="0" smtClean="0"/>
              <a:t>методические инструкции, </a:t>
            </a:r>
            <a:r>
              <a:rPr lang="ru-RU" sz="1600" u="sng" dirty="0" smtClean="0"/>
              <a:t>относящиеся к каждому принципу внутреннего контроля</a:t>
            </a:r>
            <a:endParaRPr lang="en-GB" sz="1600" u="sng" dirty="0" smtClean="0"/>
          </a:p>
          <a:p>
            <a:r>
              <a:rPr lang="ru-RU" sz="1800" dirty="0" smtClean="0"/>
              <a:t>Перечень </a:t>
            </a:r>
            <a:r>
              <a:rPr lang="en-GB" sz="1800" dirty="0" smtClean="0"/>
              <a:t>(</a:t>
            </a:r>
            <a:r>
              <a:rPr lang="ru-RU" sz="1800" dirty="0" smtClean="0"/>
              <a:t>необязательных</a:t>
            </a:r>
            <a:r>
              <a:rPr lang="en-GB" sz="1800" dirty="0" smtClean="0"/>
              <a:t>) </a:t>
            </a:r>
            <a:r>
              <a:rPr lang="ru-RU" sz="1800" dirty="0" smtClean="0"/>
              <a:t>показателей</a:t>
            </a:r>
            <a:endParaRPr lang="en-GB" sz="1800" dirty="0" smtClean="0"/>
          </a:p>
          <a:p>
            <a:pPr marL="457200" lvl="1" indent="0">
              <a:buNone/>
            </a:pPr>
            <a:r>
              <a:rPr lang="ru-RU" sz="1600" dirty="0" smtClean="0"/>
              <a:t>Индикаторы предлагаются в зависимости от конкретных обстоятельств, или же </a:t>
            </a:r>
            <a:r>
              <a:rPr lang="ru-RU" sz="1600" dirty="0" smtClean="0">
                <a:solidFill>
                  <a:srgbClr val="FF0000"/>
                </a:solidFill>
              </a:rPr>
              <a:t>каждой службе</a:t>
            </a:r>
            <a:r>
              <a:rPr lang="en-GB" sz="1600" dirty="0" smtClean="0">
                <a:solidFill>
                  <a:srgbClr val="FF0000"/>
                </a:solidFill>
              </a:rPr>
              <a:t>/</a:t>
            </a:r>
            <a:r>
              <a:rPr lang="ru-RU" sz="1600" dirty="0" smtClean="0">
                <a:solidFill>
                  <a:srgbClr val="FF0000"/>
                </a:solidFill>
              </a:rPr>
              <a:t> департаменту</a:t>
            </a:r>
            <a:r>
              <a:rPr lang="ru-RU" sz="1600" dirty="0" smtClean="0"/>
              <a:t> </a:t>
            </a:r>
            <a:r>
              <a:rPr lang="ru-RU" sz="1600" dirty="0" smtClean="0"/>
              <a:t>рекомендуется определить другие возможные показатели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Формы для ежегодной самостоятельной оценки</a:t>
            </a:r>
            <a:endParaRPr lang="en-GB" sz="18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Внедрение в полном объеме</a:t>
            </a:r>
            <a:r>
              <a:rPr lang="en-GB" sz="1800" dirty="0" smtClean="0">
                <a:solidFill>
                  <a:srgbClr val="FF0000"/>
                </a:solidFill>
              </a:rPr>
              <a:t>: 2018</a:t>
            </a:r>
            <a:r>
              <a:rPr lang="ru-RU" sz="1800" dirty="0" smtClean="0">
                <a:solidFill>
                  <a:srgbClr val="FF0000"/>
                </a:solidFill>
              </a:rPr>
              <a:t> отчетный год</a:t>
            </a:r>
            <a:endParaRPr lang="en-GB" sz="1800" dirty="0" smtClean="0">
              <a:solidFill>
                <a:srgbClr val="FF0000"/>
              </a:solidFill>
            </a:endParaRPr>
          </a:p>
          <a:p>
            <a:endParaRPr lang="en-GB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9088768"/>
              </p:ext>
            </p:extLst>
          </p:nvPr>
        </p:nvGraphicFramePr>
        <p:xfrm>
          <a:off x="7941240" y="3356992"/>
          <a:ext cx="914400" cy="771525"/>
        </p:xfrm>
        <a:graphic>
          <a:graphicData uri="http://schemas.openxmlformats.org/presentationml/2006/ole">
            <p:oleObj spid="_x0000_s1080" name="Acrobat Document" showAsIcon="1" r:id="rId4" imgW="914400" imgH="771480" progId="AcroExch.Document.11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9643555"/>
              </p:ext>
            </p:extLst>
          </p:nvPr>
        </p:nvGraphicFramePr>
        <p:xfrm>
          <a:off x="7941240" y="4725144"/>
          <a:ext cx="914400" cy="771525"/>
        </p:xfrm>
        <a:graphic>
          <a:graphicData uri="http://schemas.openxmlformats.org/presentationml/2006/ole">
            <p:oleObj spid="_x0000_s1081" name="Acrobat Document" showAsIcon="1" r:id="rId5" imgW="914400" imgH="771480" progId="AcroExch.Document.11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386431"/>
              </p:ext>
            </p:extLst>
          </p:nvPr>
        </p:nvGraphicFramePr>
        <p:xfrm>
          <a:off x="7941240" y="5591746"/>
          <a:ext cx="914400" cy="771525"/>
        </p:xfrm>
        <a:graphic>
          <a:graphicData uri="http://schemas.openxmlformats.org/presentationml/2006/ole">
            <p:oleObj spid="_x0000_s1082" name="Worksheet" showAsIcon="1" r:id="rId6" imgW="914400" imgH="771480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6996314"/>
              </p:ext>
            </p:extLst>
          </p:nvPr>
        </p:nvGraphicFramePr>
        <p:xfrm>
          <a:off x="7941240" y="2132856"/>
          <a:ext cx="914400" cy="771525"/>
        </p:xfrm>
        <a:graphic>
          <a:graphicData uri="http://schemas.openxmlformats.org/presentationml/2006/ole">
            <p:oleObj spid="_x0000_s1083" name="Document" showAsIcon="1" r:id="rId7" imgW="914400" imgH="7714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617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24744"/>
            <a:ext cx="5472608" cy="482453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en-US" sz="16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контрольной среды в рамках системы внутреннего контроля </a:t>
            </a:r>
            <a:r>
              <a:rPr lang="ru-RU" altLang="en-US" sz="1600" b="1" i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</a:t>
            </a:r>
            <a:r>
              <a:rPr lang="en-US" altLang="en-US" sz="16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altLang="en-US" sz="16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Комиссия демонстрирует </a:t>
            </a:r>
            <a:r>
              <a:rPr lang="ru-RU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приверженность добросовестности и этическим ценностям</a:t>
            </a:r>
            <a:r>
              <a:rPr 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Коллегия комиссаров демонстрирует независимость от руководства организаций и осуществляет </a:t>
            </a:r>
            <a:r>
              <a:rPr lang="ru-RU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</a:t>
            </a:r>
            <a:r>
              <a:rPr 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 разработкой и осуществлением внутреннего контроля</a:t>
            </a:r>
            <a:r>
              <a:rPr 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altLang="en-US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Руководство организации </a:t>
            </a:r>
            <a:r>
              <a:rPr lang="ru-RU" altLang="en-US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устанавливает </a:t>
            </a:r>
            <a:r>
              <a:rPr lang="en-US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 контролем со стороны политического уровня) </a:t>
            </a:r>
            <a:r>
              <a:rPr lang="ru-RU" altLang="en-US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структуры, </a:t>
            </a:r>
            <a:r>
              <a:rPr lang="ru-RU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линии подотчетности, а также соответствующие </a:t>
            </a:r>
            <a:r>
              <a:rPr lang="ru-RU" altLang="en-US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полномочия и сферы ответственности </a:t>
            </a:r>
            <a:r>
              <a:rPr lang="ru-RU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ходе достижения поставленных целей</a:t>
            </a:r>
            <a:r>
              <a:rPr lang="en-US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en-US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alt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Комиссия </a:t>
            </a:r>
            <a:r>
              <a:rPr lang="ru-RU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демонстрирует приверженность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привлечению, развитию и удержанию </a:t>
            </a:r>
            <a:r>
              <a:rPr lang="ru-RU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компетентных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 в соответствии с поставленными целями</a:t>
            </a:r>
            <a:r>
              <a:rPr 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Комиссия 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возлагает на соответствующих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 </a:t>
            </a:r>
            <a:r>
              <a:rPr lang="ru-RU" sz="14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ответственность </a:t>
            </a:r>
            <a:r>
              <a:rPr lang="ru-RU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выполнение обязанностей по внутреннему контролю в ходе достижения поставленных целей</a:t>
            </a:r>
            <a:r>
              <a:rPr 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5076056" y="3140968"/>
            <a:ext cx="576263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alibri" pitchFamily="34" charset="0"/>
              <a:buChar char="?"/>
            </a:pP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9CA1A-4608-4DC3-9E2D-238393B8D9C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9" name="Gruppo 8"/>
          <p:cNvGrpSpPr/>
          <p:nvPr/>
        </p:nvGrpSpPr>
        <p:grpSpPr>
          <a:xfrm>
            <a:off x="5651946" y="2348880"/>
            <a:ext cx="3384550" cy="4100473"/>
            <a:chOff x="5275943" y="2349649"/>
            <a:chExt cx="3384550" cy="4100473"/>
          </a:xfrm>
        </p:grpSpPr>
        <p:pic>
          <p:nvPicPr>
            <p:cNvPr id="10" name="Picture 3" descr="cube_framework_new2-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943" y="2349649"/>
              <a:ext cx="3384550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5275943" y="5896124"/>
              <a:ext cx="2667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  <a:cs typeface="Arial" charset="0"/>
                </a:rPr>
                <a:t>Модель </a:t>
              </a:r>
              <a:r>
                <a:rPr lang="en-US" sz="1500" dirty="0" err="1" smtClean="0">
                  <a:solidFill>
                    <a:schemeClr val="tx2"/>
                  </a:solidFill>
                  <a:cs typeface="Arial" charset="0"/>
                </a:rPr>
                <a:t>COSO</a:t>
              </a:r>
              <a:r>
                <a:rPr lang="ru-RU" sz="1500" dirty="0" smtClean="0">
                  <a:solidFill>
                    <a:schemeClr val="tx2"/>
                  </a:solidFill>
                  <a:cs typeface="Arial" charset="0"/>
                </a:rPr>
                <a:t> в форме куба</a:t>
              </a:r>
              <a:r>
                <a:rPr lang="en-US" sz="1500" dirty="0" smtClean="0">
                  <a:solidFill>
                    <a:schemeClr val="tx2"/>
                  </a:solidFill>
                  <a:cs typeface="Arial" charset="0"/>
                </a:rPr>
                <a:t> (</a:t>
              </a:r>
              <a:r>
                <a:rPr lang="ru-RU" sz="1500" dirty="0" smtClean="0">
                  <a:solidFill>
                    <a:schemeClr val="tx2"/>
                  </a:solidFill>
                  <a:cs typeface="Arial" charset="0"/>
                </a:rPr>
                <a:t>издание </a:t>
              </a:r>
              <a:r>
                <a:rPr lang="en-US" sz="1500" dirty="0" smtClean="0">
                  <a:solidFill>
                    <a:schemeClr val="tx2"/>
                  </a:solidFill>
                  <a:cs typeface="Arial" charset="0"/>
                </a:rPr>
                <a:t>2013</a:t>
              </a:r>
              <a:r>
                <a:rPr lang="ru-RU" sz="1500" dirty="0" smtClean="0">
                  <a:solidFill>
                    <a:schemeClr val="tx2"/>
                  </a:solidFill>
                  <a:cs typeface="Arial" charset="0"/>
                </a:rPr>
                <a:t> г.</a:t>
              </a:r>
              <a:r>
                <a:rPr lang="en-US" sz="1500" dirty="0" smtClean="0">
                  <a:solidFill>
                    <a:schemeClr val="tx2"/>
                  </a:solidFill>
                  <a:cs typeface="Arial" charset="0"/>
                </a:rPr>
                <a:t>)</a:t>
              </a:r>
              <a:endParaRPr lang="en-US" sz="15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999983" cy="936625"/>
          </a:xfrm>
        </p:spPr>
        <p:txBody>
          <a:bodyPr/>
          <a:lstStyle/>
          <a:p>
            <a:pPr algn="ctr"/>
            <a:r>
              <a:rPr lang="fr-BE" sz="2600" dirty="0" smtClean="0"/>
              <a:t> </a:t>
            </a:r>
            <a:r>
              <a:rPr lang="ru-RU" sz="2600" dirty="0" smtClean="0"/>
              <a:t>Практика Службы внутреннего аудита (</a:t>
            </a:r>
            <a:r>
              <a:rPr lang="ru-RU" sz="2600" dirty="0" err="1" smtClean="0"/>
              <a:t>СВА</a:t>
            </a:r>
            <a:r>
              <a:rPr lang="ru-RU" sz="2600" dirty="0" smtClean="0"/>
              <a:t>) по оценке контрольной среды</a:t>
            </a:r>
            <a:r>
              <a:rPr lang="fr-BE" sz="2600" dirty="0" smtClean="0"/>
              <a:t>: </a:t>
            </a:r>
            <a:r>
              <a:rPr lang="ru-RU" sz="2600" u="sng" dirty="0" smtClean="0"/>
              <a:t>обзор</a:t>
            </a:r>
            <a:endParaRPr lang="en-GB" sz="2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/>
          <a:lstStyle/>
          <a:p>
            <a:r>
              <a:rPr lang="ru-RU" sz="2000" dirty="0" smtClean="0"/>
              <a:t>Специальный аудит</a:t>
            </a:r>
            <a:r>
              <a:rPr lang="en-GB" sz="2000" dirty="0" smtClean="0"/>
              <a:t>: </a:t>
            </a:r>
            <a:r>
              <a:rPr lang="ru-RU" sz="2000" dirty="0" smtClean="0"/>
              <a:t>аудит соблюдения деловой этики,</a:t>
            </a:r>
            <a:r>
              <a:rPr lang="en-US" sz="2000" dirty="0" smtClean="0"/>
              <a:t> </a:t>
            </a:r>
            <a:r>
              <a:rPr lang="ru-RU" sz="2000" dirty="0" smtClean="0"/>
              <a:t>системы управления, кадровый аудит</a:t>
            </a:r>
            <a:endParaRPr lang="en-GB" sz="2000" dirty="0" smtClean="0"/>
          </a:p>
          <a:p>
            <a:r>
              <a:rPr lang="ru-RU" sz="2000" dirty="0" smtClean="0"/>
              <a:t>Кроме того, при проведении обычного (стандартного) аудита</a:t>
            </a:r>
            <a:r>
              <a:rPr lang="en-GB" sz="2000" dirty="0" smtClean="0"/>
              <a:t>: </a:t>
            </a:r>
            <a:endParaRPr lang="en-GB" sz="2000" dirty="0" smtClean="0"/>
          </a:p>
          <a:p>
            <a:pPr lvl="1"/>
            <a:r>
              <a:rPr lang="ru-RU" sz="1600" dirty="0" smtClean="0"/>
              <a:t>Выбор модели внутреннего контроля в качестве рамочной основы для проведения аудита.</a:t>
            </a:r>
            <a:endParaRPr lang="en-GB" sz="1600" dirty="0" smtClean="0"/>
          </a:p>
          <a:p>
            <a:pPr lvl="1"/>
            <a:r>
              <a:rPr lang="ru-RU" sz="1600" dirty="0" smtClean="0"/>
              <a:t>Обязательные нормативные документы используются </a:t>
            </a:r>
            <a:r>
              <a:rPr lang="ru-RU" sz="1600" dirty="0" smtClean="0"/>
              <a:t>в качестве критериев для установления фактов.</a:t>
            </a:r>
            <a:endParaRPr lang="en-GB" sz="1600" dirty="0" smtClean="0"/>
          </a:p>
          <a:p>
            <a:pPr lvl="1"/>
            <a:r>
              <a:rPr lang="ru-RU" sz="1600" dirty="0" smtClean="0"/>
              <a:t>Оценка рисков, связанных с контрольной средой </a:t>
            </a:r>
            <a:r>
              <a:rPr lang="en-GB" sz="1600" dirty="0" smtClean="0"/>
              <a:t>(</a:t>
            </a:r>
            <a:r>
              <a:rPr lang="ru-RU" sz="1600" dirty="0" smtClean="0"/>
              <a:t>например, в отношении конфликта интересов, делегирования полномочий, психологического настроя руководства</a:t>
            </a:r>
            <a:r>
              <a:rPr lang="en-GB" sz="1600" dirty="0" smtClean="0"/>
              <a:t>)</a:t>
            </a:r>
            <a:r>
              <a:rPr lang="ru-RU" sz="1600" dirty="0" smtClean="0"/>
              <a:t>.</a:t>
            </a:r>
            <a:endParaRPr lang="en-GB" sz="1600" dirty="0" smtClean="0"/>
          </a:p>
          <a:p>
            <a:pPr lvl="1"/>
            <a:r>
              <a:rPr lang="ru-RU" sz="1600" dirty="0" smtClean="0"/>
              <a:t>Рассмотрение результатов самостоятельной оценки системы внутреннего контроля.</a:t>
            </a:r>
            <a:endParaRPr lang="en-GB" sz="1600" dirty="0" smtClean="0"/>
          </a:p>
          <a:p>
            <a:r>
              <a:rPr lang="ru-RU" sz="2000" dirty="0" smtClean="0"/>
              <a:t>Действующая рабочая группа </a:t>
            </a:r>
            <a:r>
              <a:rPr lang="ru-RU" sz="2000" dirty="0" err="1" smtClean="0"/>
              <a:t>СВА</a:t>
            </a:r>
            <a:r>
              <a:rPr lang="ru-RU" sz="2000" dirty="0" smtClean="0"/>
              <a:t>,</a:t>
            </a:r>
            <a:r>
              <a:rPr lang="ru-RU" sz="2000" dirty="0" smtClean="0"/>
              <a:t> занимающаяся пересмотром методологии </a:t>
            </a:r>
            <a:r>
              <a:rPr lang="ru-RU" sz="2000" dirty="0" err="1" smtClean="0"/>
              <a:t>СВА</a:t>
            </a:r>
            <a:r>
              <a:rPr lang="ru-RU" sz="2000" dirty="0" smtClean="0"/>
              <a:t> после обновления модели внутреннего контроля</a:t>
            </a: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52956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</a:t>
            </a:r>
            <a:r>
              <a:rPr lang="ru-RU" sz="3200" dirty="0" smtClean="0"/>
              <a:t>Практика </a:t>
            </a:r>
            <a:r>
              <a:rPr lang="ru-RU" sz="3200" dirty="0" err="1" smtClean="0"/>
              <a:t>СВА</a:t>
            </a:r>
            <a:r>
              <a:rPr lang="ru-RU" sz="3200" dirty="0" smtClean="0"/>
              <a:t> </a:t>
            </a:r>
            <a:r>
              <a:rPr lang="ru-RU" sz="3200" dirty="0" smtClean="0"/>
              <a:t>по оценке контрольной среды</a:t>
            </a:r>
            <a:r>
              <a:rPr lang="fr-BE" sz="3200" dirty="0" smtClean="0"/>
              <a:t>: </a:t>
            </a:r>
            <a:r>
              <a:rPr lang="ru-RU" sz="3200" u="sng" dirty="0" smtClean="0"/>
              <a:t>пример </a:t>
            </a:r>
            <a:r>
              <a:rPr lang="fr-BE" u="sng" dirty="0" smtClean="0"/>
              <a:t>1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Аудит соблюдения деловой этики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r>
              <a:rPr lang="ru-RU" sz="2000" dirty="0" smtClean="0"/>
              <a:t>Использование опросов для оценки персоналом психологического настроя руководства, а также выяснения осведомленности персонала о правилах и стандартах деловой этики.</a:t>
            </a:r>
            <a:endParaRPr lang="en-GB" sz="2000" dirty="0" smtClean="0"/>
          </a:p>
          <a:p>
            <a:r>
              <a:rPr lang="ru-RU" sz="2000" dirty="0" smtClean="0"/>
              <a:t>Проверка использования деклараций об отсутствии конфликта интересов </a:t>
            </a:r>
            <a:r>
              <a:rPr lang="en-GB" sz="2000" dirty="0" smtClean="0"/>
              <a:t>(</a:t>
            </a:r>
            <a:r>
              <a:rPr lang="ru-RU" sz="2000" dirty="0" smtClean="0"/>
              <a:t>внешние виды деятельности, трудовая деятельность супругов и т.д.</a:t>
            </a:r>
            <a:r>
              <a:rPr lang="en-GB" sz="2000" dirty="0" smtClean="0"/>
              <a:t>)</a:t>
            </a:r>
            <a:r>
              <a:rPr lang="ru-RU" sz="2000" dirty="0" smtClean="0"/>
              <a:t>.</a:t>
            </a:r>
            <a:endParaRPr lang="en-GB" sz="2000" dirty="0" smtClean="0"/>
          </a:p>
          <a:p>
            <a:r>
              <a:rPr lang="ru-RU" sz="2000" dirty="0" smtClean="0"/>
              <a:t>Рассмотрение результатов обучения вопросам деловой этики</a:t>
            </a:r>
            <a:r>
              <a:rPr lang="en-GB" sz="2000" dirty="0" smtClean="0"/>
              <a:t>: </a:t>
            </a:r>
            <a:r>
              <a:rPr lang="ru-RU" sz="2000" dirty="0" smtClean="0"/>
              <a:t>периодичность, участие персонала, содержание.</a:t>
            </a:r>
            <a:endParaRPr lang="en-GB" sz="2000" dirty="0" smtClean="0"/>
          </a:p>
          <a:p>
            <a:r>
              <a:rPr lang="ru-RU" sz="2000" dirty="0" smtClean="0"/>
              <a:t>Рассмотрение случаев сообщений о неправомерных действиях.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19878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</a:t>
            </a:r>
            <a:r>
              <a:rPr lang="ru-RU" dirty="0" smtClean="0"/>
              <a:t>Практика </a:t>
            </a:r>
            <a:r>
              <a:rPr lang="ru-RU" dirty="0" err="1" smtClean="0"/>
              <a:t>СВА</a:t>
            </a:r>
            <a:r>
              <a:rPr lang="ru-RU" dirty="0" smtClean="0"/>
              <a:t> по оценке контрольной среды</a:t>
            </a:r>
            <a:r>
              <a:rPr lang="fr-BE" dirty="0" smtClean="0"/>
              <a:t>: </a:t>
            </a:r>
            <a:r>
              <a:rPr lang="ru-RU" u="sng" dirty="0" smtClean="0"/>
              <a:t>пример </a:t>
            </a:r>
            <a:r>
              <a:rPr lang="fr-BE" u="sng" dirty="0" smtClean="0"/>
              <a:t>2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Аудит системы управления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r>
              <a:rPr lang="ru-RU" sz="2000" dirty="0" smtClean="0"/>
              <a:t>Использование международных механизмов управления в качестве эталона.</a:t>
            </a:r>
            <a:endParaRPr lang="en-GB" sz="2000" dirty="0" smtClean="0"/>
          </a:p>
          <a:p>
            <a:r>
              <a:rPr lang="ru-RU" sz="2000" dirty="0" smtClean="0"/>
              <a:t>Рассмотрение внутренних механизмов письменного взаимодействия между службами</a:t>
            </a:r>
            <a:r>
              <a:rPr lang="en-GB" sz="2000" dirty="0" smtClean="0"/>
              <a:t>, </a:t>
            </a:r>
            <a:r>
              <a:rPr lang="ru-RU" sz="2000" dirty="0" smtClean="0"/>
              <a:t>определения функций и обязанностей </a:t>
            </a:r>
            <a:r>
              <a:rPr lang="en-GB" sz="2000" dirty="0" smtClean="0"/>
              <a:t>(</a:t>
            </a:r>
            <a:r>
              <a:rPr lang="ru-RU" sz="2000" dirty="0" smtClean="0"/>
              <a:t>включая определение предназначения подразделения, должностные регламенты</a:t>
            </a:r>
            <a:r>
              <a:rPr lang="en-GB" sz="2000" dirty="0" smtClean="0"/>
              <a:t>), </a:t>
            </a:r>
            <a:r>
              <a:rPr lang="ru-RU" sz="2000" dirty="0" smtClean="0"/>
              <a:t>процессов принятия решений</a:t>
            </a:r>
            <a:r>
              <a:rPr lang="en-GB" sz="2000" dirty="0" smtClean="0"/>
              <a:t>/</a:t>
            </a:r>
            <a:r>
              <a:rPr lang="ru-RU" sz="2000" dirty="0" smtClean="0"/>
              <a:t>проведения совещаний руководства</a:t>
            </a:r>
            <a:r>
              <a:rPr lang="en-GB" sz="2000" dirty="0" smtClean="0"/>
              <a:t>,</a:t>
            </a:r>
            <a:r>
              <a:rPr lang="ru-RU" sz="2000" dirty="0" smtClean="0"/>
              <a:t> порядка отчетности об осуществлении контроля</a:t>
            </a:r>
            <a:r>
              <a:rPr lang="en-GB" sz="2000" dirty="0" smtClean="0"/>
              <a:t>/</a:t>
            </a:r>
            <a:r>
              <a:rPr lang="ru-RU" sz="2000" dirty="0" smtClean="0"/>
              <a:t> подотчетности.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9557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</a:t>
            </a:r>
            <a:r>
              <a:rPr lang="ru-RU" dirty="0" smtClean="0"/>
              <a:t>Практика </a:t>
            </a:r>
            <a:r>
              <a:rPr lang="ru-RU" dirty="0" err="1" smtClean="0"/>
              <a:t>СВА</a:t>
            </a:r>
            <a:r>
              <a:rPr lang="ru-RU" dirty="0" smtClean="0"/>
              <a:t> по оценке контрольной среды</a:t>
            </a:r>
            <a:r>
              <a:rPr lang="fr-BE" dirty="0" smtClean="0"/>
              <a:t>: </a:t>
            </a:r>
            <a:r>
              <a:rPr lang="ru-RU" u="sng" dirty="0" smtClean="0"/>
              <a:t>пример </a:t>
            </a:r>
            <a:r>
              <a:rPr lang="fr-BE" u="sng" dirty="0" smtClean="0"/>
              <a:t>3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Кадровый аудит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r>
              <a:rPr lang="ru-RU" sz="2000" dirty="0" smtClean="0"/>
              <a:t>Рассмотрение кадровой стратегии и планирования. </a:t>
            </a:r>
            <a:endParaRPr lang="en-GB" sz="2000" dirty="0" smtClean="0"/>
          </a:p>
          <a:p>
            <a:r>
              <a:rPr lang="ru-RU" sz="2000" dirty="0" smtClean="0"/>
              <a:t>Рассмотрение потребностей в обучении</a:t>
            </a:r>
            <a:r>
              <a:rPr lang="en-GB" sz="2000" dirty="0" smtClean="0"/>
              <a:t>, </a:t>
            </a:r>
            <a:r>
              <a:rPr lang="ru-RU" sz="2000" dirty="0" smtClean="0"/>
              <a:t>предлагаемых видов обучения и его эффективности.</a:t>
            </a:r>
            <a:endParaRPr lang="en-GB" sz="2000" dirty="0" smtClean="0"/>
          </a:p>
          <a:p>
            <a:r>
              <a:rPr lang="ru-RU" sz="2000" dirty="0" smtClean="0"/>
              <a:t>Рассмотрение аспектов мобильности кадров и механизмов обеспечения непрерывности деятельности.</a:t>
            </a:r>
            <a:endParaRPr lang="en-GB" sz="2000" dirty="0" smtClean="0"/>
          </a:p>
          <a:p>
            <a:r>
              <a:rPr lang="ru-RU" sz="2000" dirty="0" smtClean="0"/>
              <a:t>Рассмотрение целей деятельности служащих и результатов оценки качества их работы.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2384096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6636</TotalTime>
  <Words>1365</Words>
  <Application>Microsoft Office PowerPoint</Application>
  <PresentationFormat>Экран (4:3)</PresentationFormat>
  <Paragraphs>141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Blank</vt:lpstr>
      <vt:lpstr>Acrobat Document</vt:lpstr>
      <vt:lpstr>Worksheet</vt:lpstr>
      <vt:lpstr>Document</vt:lpstr>
      <vt:lpstr>Оценка системы внутреннего контроля  - Практика Службы внутреннего аудита Европейской комиссии </vt:lpstr>
      <vt:lpstr>Рамочная система внутреннего контроля (СВК) в Европейской комиссии (ЕК)</vt:lpstr>
      <vt:lpstr>Эволюция системы внутреннего контроля в ЕК</vt:lpstr>
      <vt:lpstr>Действующая модель внутреннего контроля в ЕК: элементы внедрения и оценки</vt:lpstr>
      <vt:lpstr>Слайд 5</vt:lpstr>
      <vt:lpstr> Практика Службы внутреннего аудита (СВА) по оценке контрольной среды: обзор</vt:lpstr>
      <vt:lpstr> Практика СВА по оценке контрольной среды: пример 1</vt:lpstr>
      <vt:lpstr> Практика СВА по оценке контрольной среды: пример 2</vt:lpstr>
      <vt:lpstr> Практика СВА по оценке контрольной среды: пример 3</vt:lpstr>
      <vt:lpstr> Практика СВА по оценке контрольной среды: примеры 4</vt:lpstr>
      <vt:lpstr> Практика СВА по оценке контрольной среды: примеры 5</vt:lpstr>
      <vt:lpstr>Проблемы</vt:lpstr>
      <vt:lpstr>Прошу задавать вопросы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BARBERO Mirco (IAS)</dc:creator>
  <cp:lastModifiedBy>Lyudmila</cp:lastModifiedBy>
  <cp:revision>132</cp:revision>
  <cp:lastPrinted>2018-04-23T12:44:56Z</cp:lastPrinted>
  <dcterms:created xsi:type="dcterms:W3CDTF">2018-04-12T07:05:40Z</dcterms:created>
  <dcterms:modified xsi:type="dcterms:W3CDTF">2018-10-04T12:34:41Z</dcterms:modified>
</cp:coreProperties>
</file>