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1" r:id="rId1"/>
    <p:sldMasterId id="2147484258" r:id="rId2"/>
    <p:sldMasterId id="2147484373" r:id="rId3"/>
    <p:sldMasterId id="2147484380" r:id="rId4"/>
  </p:sldMasterIdLst>
  <p:notesMasterIdLst>
    <p:notesMasterId r:id="rId17"/>
  </p:notesMasterIdLst>
  <p:sldIdLst>
    <p:sldId id="290" r:id="rId5"/>
    <p:sldId id="393" r:id="rId6"/>
    <p:sldId id="401" r:id="rId7"/>
    <p:sldId id="402" r:id="rId8"/>
    <p:sldId id="403" r:id="rId9"/>
    <p:sldId id="405" r:id="rId10"/>
    <p:sldId id="388" r:id="rId11"/>
    <p:sldId id="406" r:id="rId12"/>
    <p:sldId id="407" r:id="rId13"/>
    <p:sldId id="408" r:id="rId14"/>
    <p:sldId id="395" r:id="rId15"/>
    <p:sldId id="292" r:id="rId1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3D6"/>
    <a:srgbClr val="FDFB97"/>
    <a:srgbClr val="2494C5"/>
    <a:srgbClr val="529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12" autoAdjust="0"/>
    <p:restoredTop sz="94706" autoAdjust="0"/>
  </p:normalViewPr>
  <p:slideViewPr>
    <p:cSldViewPr snapToGrid="0">
      <p:cViewPr varScale="1">
        <p:scale>
          <a:sx n="64" d="100"/>
          <a:sy n="64" d="100"/>
        </p:scale>
        <p:origin x="109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7D7862-AF02-4284-A2C1-54F3289F3CC1}" type="datetimeFigureOut">
              <a:rPr lang="nl-NL"/>
              <a:pPr>
                <a:defRPr/>
              </a:pPr>
              <a:t>15-10-2018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956567-BFC8-4B99-B00E-55687266A1CF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4781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56567-BFC8-4B99-B00E-55687266A1CF}" type="slidenum">
              <a:rPr lang="nl-NL" smtClean="0"/>
              <a:pPr>
                <a:defRPr/>
              </a:pPr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1543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822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0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174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532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3922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  <a:latin typeface="Verdana"/>
              <a:cs typeface="Arial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  <a:latin typeface="Verdana"/>
              <a:cs typeface="Arial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xfrm>
            <a:off x="4641850" y="6542088"/>
            <a:ext cx="4184650" cy="315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5025" y="6362700"/>
            <a:ext cx="4183063" cy="284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Brussels, February 2018</a:t>
            </a:r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fld id="{5A6A1B73-A371-4597-82C6-788C897E15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4813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6887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3269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307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69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013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366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Brussels, February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844824"/>
            <a:ext cx="8229600" cy="4065836"/>
          </a:xfrm>
        </p:spPr>
        <p:txBody>
          <a:bodyPr/>
          <a:lstStyle>
            <a:lvl1pPr marL="342900" indent="-342900">
              <a:spcAft>
                <a:spcPts val="900"/>
              </a:spcAft>
              <a:buClr>
                <a:srgbClr val="0F5494"/>
              </a:buClr>
              <a:buFont typeface="Arial" pitchFamily="34" charset="0"/>
              <a:buChar char="•"/>
              <a:defRPr b="0" i="0"/>
            </a:lvl1pPr>
            <a:lvl2pPr>
              <a:buClr>
                <a:srgbClr val="0F5494"/>
              </a:buClr>
              <a:buSzPct val="90000"/>
              <a:defRPr b="0"/>
            </a:lvl2pPr>
            <a:lvl3pPr marL="1200150" indent="-285750">
              <a:buFont typeface="Arial" panose="020B0604020202020204" pitchFamily="34" charset="0"/>
              <a:buChar char="•"/>
              <a:defRPr b="0"/>
            </a:lvl3pPr>
          </a:lstStyle>
          <a:p>
            <a:pPr lvl="0"/>
            <a:r>
              <a:rPr lang="fr-BE" dirty="0"/>
              <a:t>Et </a:t>
            </a:r>
            <a:r>
              <a:rPr lang="fr-BE" dirty="0" err="1"/>
              <a:t>dolor</a:t>
            </a:r>
            <a:r>
              <a:rPr lang="fr-BE" dirty="0"/>
              <a:t> </a:t>
            </a:r>
            <a:r>
              <a:rPr lang="fr-BE" dirty="0" err="1"/>
              <a:t>fragum</a:t>
            </a:r>
            <a:endParaRPr lang="en-GB" dirty="0"/>
          </a:p>
          <a:p>
            <a:pPr lvl="1"/>
            <a:r>
              <a:rPr lang="en-GB" dirty="0"/>
              <a:t>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  <a:p>
            <a:pPr lvl="2"/>
            <a:r>
              <a:rPr lang="en-GB" dirty="0"/>
              <a:t>- 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494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Brussels, February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80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xfrm>
            <a:off x="4641850" y="6542088"/>
            <a:ext cx="4184650" cy="315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5025" y="6362700"/>
            <a:ext cx="4183063" cy="284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Brussels, February 2018</a:t>
            </a:r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fld id="{5A6A1B73-A371-4597-82C6-788C897E15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608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103438"/>
            <a:ext cx="3711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797175"/>
            <a:ext cx="36957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8" r:id="rId2"/>
    <p:sldLayoutId id="2147484359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5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60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040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4" r:id="rId1"/>
    <p:sldLayoutId id="2147484375" r:id="rId2"/>
    <p:sldLayoutId id="2147484376" r:id="rId3"/>
    <p:sldLayoutId id="2147484377" r:id="rId4"/>
    <p:sldLayoutId id="2147484378" r:id="rId5"/>
    <p:sldLayoutId id="2147484379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56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8" r:id="rId6"/>
    <p:sldLayoutId id="2147484389" r:id="rId7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.kesteren@minfin.nl" TargetMode="Externa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foto1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584700" cy="6858000"/>
          </a:xfrm>
          <a:prstGeom prst="rect">
            <a:avLst/>
          </a:prstGeom>
        </p:spPr>
      </p:pic>
      <p:sp>
        <p:nvSpPr>
          <p:cNvPr id="5122" name="shpDatum"/>
          <p:cNvSpPr>
            <a:spLocks noChangeArrowheads="1"/>
          </p:cNvSpPr>
          <p:nvPr/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5123" name="Titel"/>
          <p:cNvSpPr>
            <a:spLocks noChangeArrowheads="1"/>
          </p:cNvSpPr>
          <p:nvPr/>
        </p:nvSpPr>
        <p:spPr bwMode="auto">
          <a:xfrm>
            <a:off x="4584700" y="2592470"/>
            <a:ext cx="4599493" cy="346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noProof="1">
                <a:solidFill>
                  <a:srgbClr val="FFFFFF"/>
                </a:solidFill>
              </a:rPr>
              <a:t>Оценка и совершенствование финансового менеджмента и контроля на уровне организаций</a:t>
            </a:r>
            <a:endParaRPr lang="en-US" noProof="1">
              <a:solidFill>
                <a:srgbClr val="FFFFFF"/>
              </a:solidFill>
            </a:endParaRPr>
          </a:p>
          <a:p>
            <a:endParaRPr lang="en-US" sz="1200" noProof="1">
              <a:solidFill>
                <a:srgbClr val="FFFFFF"/>
              </a:solidFill>
            </a:endParaRPr>
          </a:p>
          <a:p>
            <a:endParaRPr lang="nl-NL" sz="1200" noProof="1">
              <a:solidFill>
                <a:srgbClr val="FFFFFF"/>
              </a:solidFill>
            </a:endParaRPr>
          </a:p>
          <a:p>
            <a:endParaRPr lang="nl-NL" sz="1200" noProof="1">
              <a:solidFill>
                <a:srgbClr val="FFFFFF"/>
              </a:solidFill>
            </a:endParaRPr>
          </a:p>
          <a:p>
            <a:r>
              <a:rPr lang="nl-NL" sz="1200" noProof="1">
                <a:solidFill>
                  <a:srgbClr val="FFFFFF"/>
                </a:solidFill>
              </a:rPr>
              <a:t>PEMPAL, </a:t>
            </a:r>
            <a:r>
              <a:rPr lang="ru-RU" sz="1200" noProof="1">
                <a:solidFill>
                  <a:srgbClr val="FFFFFF"/>
                </a:solidFill>
              </a:rPr>
              <a:t>Тбилиси, октябрь</a:t>
            </a:r>
            <a:r>
              <a:rPr lang="nl-NL" sz="1200" noProof="1">
                <a:solidFill>
                  <a:srgbClr val="FFFFFF"/>
                </a:solidFill>
              </a:rPr>
              <a:t> 2018</a:t>
            </a:r>
            <a:r>
              <a:rPr lang="ru-RU" sz="1200" noProof="1">
                <a:solidFill>
                  <a:srgbClr val="FFFFFF"/>
                </a:solidFill>
              </a:rPr>
              <a:t> г.</a:t>
            </a:r>
            <a:endParaRPr lang="en-US" sz="1200" noProof="1">
              <a:solidFill>
                <a:srgbClr val="FFFFFF"/>
              </a:solidFill>
            </a:endParaRPr>
          </a:p>
          <a:p>
            <a:endParaRPr lang="nl-NL" sz="1200" noProof="1">
              <a:solidFill>
                <a:srgbClr val="FFFFFF"/>
              </a:solidFill>
            </a:endParaRPr>
          </a:p>
        </p:txBody>
      </p:sp>
      <p:sp>
        <p:nvSpPr>
          <p:cNvPr id="5124" name="Subtitel"/>
          <p:cNvSpPr>
            <a:spLocks noChangeArrowheads="1"/>
          </p:cNvSpPr>
          <p:nvPr/>
        </p:nvSpPr>
        <p:spPr bwMode="auto">
          <a:xfrm>
            <a:off x="4929188" y="3708400"/>
            <a:ext cx="395922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1800" noProof="1">
              <a:solidFill>
                <a:srgbClr val="FFFFFF"/>
              </a:solidFill>
            </a:endParaRPr>
          </a:p>
        </p:txBody>
      </p:sp>
      <p:pic>
        <p:nvPicPr>
          <p:cNvPr id="5127" name="Picture 11" descr="RO_F_Logo_Powerpoint_diap_en 1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10 основных рекомендаций для проведения оценки ФМК</a:t>
            </a:r>
            <a:endParaRPr lang="en-US" sz="2000" dirty="0"/>
          </a:p>
        </p:txBody>
      </p:sp>
      <p:sp>
        <p:nvSpPr>
          <p:cNvPr id="5" name="Tekstvak 18"/>
          <p:cNvSpPr txBox="1"/>
          <p:nvPr/>
        </p:nvSpPr>
        <p:spPr>
          <a:xfrm>
            <a:off x="1" y="1783583"/>
            <a:ext cx="9143999" cy="5407002"/>
          </a:xfrm>
          <a:prstGeom prst="rect">
            <a:avLst/>
          </a:prstGeom>
          <a:solidFill>
            <a:srgbClr val="FFF2CC">
              <a:alpha val="27059"/>
            </a:srgb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Заручитесь поддержкой высшего руководства организации. Предпочтительно на уровне аналогичном должности замминистра, генерального директора или генерального секретаря. Данное должностное лицо получает задание по реализации и поддержанию эффективной системы ФМК. Он также является лицом, обязанным отчитываться за выполнение данного задания (например, через парламент)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Сформируйте внутри организации рабочую группу, которая будет осуществлять оценку ФМК и оказывать содействие высшему руководству в подготовке целевого плана действий. Данная группа должна по возможности состоять из сотрудников второй линии обороны и членов внутреннего аудита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Сначала проводится оценка, а затем проводится соответствующая работа. Рациональный план действий можно составлять только после надлежащей оценки текущей ситуации в сфере контроля, а также конфигурации и функционирования ФМК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Произвести полномасштабную оценку ФМК. Не рекомендуется оценивать только отдельные элементы или функциональные группы без оценки взаимосвязей между данными и прочими элементами (КОСО) или функциональными группами (линиями обороны)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оценки можно применять на основе индивидуального подхода. При этом надо понимать, что необходимо применять минимальные оценочные критерии к некоторым элементам. Такой минимальный набор оценочных аспектов содержится в инструменте С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оценки, представленные в данных методических рекомендациях, могут использоваться в различных сочетаниях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Проведите оценку и анализ недостатков и недоработок на основании критериев, принятых и проверенных на международном уровне, которые лежат в основе принципов ответственного государственного управления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Представьте, обсудите и проанализируйте результаты оценки ФМК на совместных заседаниях рабочей группы и высшего руководства организации. Это уже будет само по себе являться частью процесса перестройки системы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Будьте реалистами при подготовке плана действий. Предлагая какие-либо меры, старайтесь добиться баланса между мероприятиями начального уровня и реформирующими процессами, которые  требуют политической поддержки на более высоком уровне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13138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169" y="1263650"/>
            <a:ext cx="9028444" cy="571500"/>
          </a:xfrm>
        </p:spPr>
        <p:txBody>
          <a:bodyPr/>
          <a:lstStyle/>
          <a:p>
            <a:r>
              <a:rPr lang="ru-RU" sz="2000" dirty="0"/>
              <a:t>Методические рекомендации </a:t>
            </a:r>
            <a:r>
              <a:rPr lang="en-US" sz="2000" dirty="0"/>
              <a:t>NAFE</a:t>
            </a:r>
            <a:r>
              <a:rPr lang="ru-RU" sz="2000" dirty="0"/>
              <a:t> по оценке и совершенствованию ФМК</a:t>
            </a:r>
            <a:endParaRPr lang="en-US" sz="20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0" y="1800225"/>
            <a:ext cx="9143999" cy="4414838"/>
          </a:xfrm>
        </p:spPr>
        <p:txBody>
          <a:bodyPr/>
          <a:lstStyle/>
          <a:p>
            <a:pPr marL="0" indent="0"/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ym typeface="Wingdings" panose="05000000000000000000" pitchFamily="2" charset="2"/>
              </a:rPr>
              <a:t>Это действенный реальный документ, который отражает качественные улучшения после каждого применения на практике</a:t>
            </a: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ym typeface="Wingdings" panose="05000000000000000000" pitchFamily="2" charset="2"/>
              </a:rPr>
              <a:t>Все страны-члены</a:t>
            </a:r>
            <a:r>
              <a:rPr lang="en-US" dirty="0">
                <a:sym typeface="Wingdings" panose="05000000000000000000" pitchFamily="2" charset="2"/>
              </a:rPr>
              <a:t> PEMPAL</a:t>
            </a:r>
            <a:r>
              <a:rPr lang="ru-RU" dirty="0">
                <a:sym typeface="Wingdings" panose="05000000000000000000" pitchFamily="2" charset="2"/>
              </a:rPr>
              <a:t> сегодня получат копии </a:t>
            </a:r>
            <a:r>
              <a:rPr lang="ru-RU" b="1" dirty="0">
                <a:sym typeface="Wingdings" panose="05000000000000000000" pitchFamily="2" charset="2"/>
              </a:rPr>
              <a:t>ПРОЕКТА!</a:t>
            </a:r>
            <a:r>
              <a:rPr lang="ru-RU" dirty="0">
                <a:sym typeface="Wingdings" panose="05000000000000000000" pitchFamily="2" charset="2"/>
              </a:rPr>
              <a:t> документа</a:t>
            </a: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ym typeface="Wingdings" panose="05000000000000000000" pitchFamily="2" charset="2"/>
              </a:rPr>
              <a:t>Просим вас предоставить ваши отзывы/замечания/комментарии до конца текущего года</a:t>
            </a:r>
            <a:r>
              <a:rPr lang="en-US" dirty="0">
                <a:sym typeface="Wingdings" panose="05000000000000000000" pitchFamily="2" charset="2"/>
              </a:rPr>
              <a:t>:</a:t>
            </a:r>
          </a:p>
          <a:p>
            <a:pPr marL="2457450" lvl="5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457450" lvl="5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171700" lvl="5" indent="0">
              <a:buNone/>
            </a:pPr>
            <a:r>
              <a:rPr lang="en-US" dirty="0">
                <a:sym typeface="Wingdings" panose="05000000000000000000" pitchFamily="2" charset="2"/>
                <a:hlinkClick r:id="rId2"/>
              </a:rPr>
              <a:t>M.kesteren@minfin.nl</a:t>
            </a:r>
            <a:endParaRPr lang="en-US" dirty="0">
              <a:sym typeface="Wingdings" panose="05000000000000000000" pitchFamily="2" charset="2"/>
            </a:endParaRPr>
          </a:p>
          <a:p>
            <a:pPr marL="2171700" lvl="5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3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6" descr="RO_F_Logo_Powerpoint_diap_en 1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Thank yo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3606"/>
            <a:ext cx="45720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Зачем нужны методические рекомендации по оценке ФМК </a:t>
            </a:r>
            <a:r>
              <a:rPr lang="en-US" sz="2000" b="1" dirty="0"/>
              <a:t>: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0" y="1903412"/>
            <a:ext cx="9144000" cy="44148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1600" dirty="0"/>
              <a:t>Наш практический опыт свидетельствует о том, что многие страны, осуществляющие реформы, испытывают трудности в вопросах формулирования целей деятельности в области ФМК. С чего же следует начать?</a:t>
            </a:r>
            <a:r>
              <a:rPr lang="en-US" sz="1600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/>
              <a:t>Предпосылки: для того, чтобы целенаправленно (и реалистично) осуществлять деятельность в данной области</a:t>
            </a:r>
            <a:r>
              <a:rPr lang="en-US" sz="1600" dirty="0"/>
              <a:t>,</a:t>
            </a:r>
            <a:r>
              <a:rPr lang="ru-RU" sz="1600" dirty="0"/>
              <a:t> прежде всего необходимо произвести надлежащую оценку текущей конфигурации ФМК</a:t>
            </a:r>
            <a:r>
              <a:rPr lang="en-US" sz="1600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/>
              <a:t>Национальная академия финансов и экономики при Министерстве финансов Голландии разработала проект методического руководства для проведения оценки ФМК и последующих шагов</a:t>
            </a:r>
            <a:r>
              <a:rPr lang="en-US" sz="1600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/>
              <a:t>В рекомендациях содержится описание следующего</a:t>
            </a:r>
            <a:r>
              <a:rPr lang="en-US" sz="1600" dirty="0"/>
              <a:t>: 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ru-RU" sz="1600" dirty="0"/>
              <a:t>Последовательность действий для проведения надлежащей оценки</a:t>
            </a:r>
            <a:r>
              <a:rPr lang="en-US" sz="1600" dirty="0"/>
              <a:t>;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ru-RU" sz="1600" dirty="0"/>
              <a:t>Инструменты необходимые для оценки ФМК</a:t>
            </a:r>
            <a:r>
              <a:rPr lang="en-US" sz="1600" dirty="0"/>
              <a:t>;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ru-RU" sz="1600" dirty="0"/>
              <a:t>Что делать после проведения оценки: план действий.</a:t>
            </a:r>
            <a:endParaRPr lang="en-US" dirty="0"/>
          </a:p>
          <a:p>
            <a:pPr lvl="5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0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Теоретическая и практическая основа методических рекомендаций</a:t>
            </a:r>
            <a:endParaRPr lang="en-US" sz="2000" dirty="0"/>
          </a:p>
        </p:txBody>
      </p:sp>
      <p:sp>
        <p:nvSpPr>
          <p:cNvPr id="5" name="Tekstvak 2"/>
          <p:cNvSpPr txBox="1"/>
          <p:nvPr/>
        </p:nvSpPr>
        <p:spPr>
          <a:xfrm>
            <a:off x="0" y="2020493"/>
            <a:ext cx="9144000" cy="4320017"/>
          </a:xfrm>
          <a:prstGeom prst="rect">
            <a:avLst/>
          </a:prstGeom>
          <a:solidFill>
            <a:srgbClr val="F6FAF4"/>
          </a:solidFill>
          <a:ln w="6350">
            <a:noFill/>
          </a:ln>
          <a:effectLst>
            <a:glow>
              <a:schemeClr val="accent1"/>
            </a:glo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1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ФМК</a:t>
            </a:r>
            <a:r>
              <a:rPr lang="en-US" sz="11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охватывает круг ответственности руководства на всех уровнях, государственные доходы и основные расходные статьи, относящиеся к реализации системы контроля, обеспечивающей эффективное планирование, программирование, бюджетирование, учет, контроль , отчетность, архивирование и мониторинг. Руководители, отвечающие за данные процессы, должны отчитываться за свои действия (оперативная работа, </a:t>
            </a:r>
            <a:r>
              <a:rPr lang="ru-RU" sz="1100" dirty="0">
                <a:ea typeface="Calibri" panose="020F0502020204030204" pitchFamily="34" charset="0"/>
                <a:cs typeface="Times New Roman" panose="02020603050405020304" pitchFamily="18" charset="0"/>
              </a:rPr>
              <a:t>а также 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деятельность, относящаяся к ФМК) (см. например, «Добро пожаловать в мир ГВФК, Европейская комиссия 2006г.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1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Принципы </a:t>
            </a:r>
            <a:r>
              <a:rPr lang="ru-RU" sz="11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ответственного государственного управления</a:t>
            </a:r>
            <a:r>
              <a:rPr lang="en-US" sz="11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общепринятые международные принципы, присущие любому государственному сектору, который осуществляет надлежащее ответственное управление. Это подразумевает такие базовые принципы как: подотчетность, прозрачность, </a:t>
            </a:r>
            <a:r>
              <a:rPr lang="ru-RU" sz="1100" dirty="0">
                <a:ea typeface="Calibri" panose="020F0502020204030204" pitchFamily="34" charset="0"/>
                <a:cs typeface="Times New Roman" panose="02020603050405020304" pitchFamily="18" charset="0"/>
              </a:rPr>
              <a:t>достоверност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ь, соблюдение этических норм и законность (см. «Ответственное управление в государственном секторе» ,</a:t>
            </a:r>
            <a:r>
              <a:rPr lang="en-US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IFAC/CIPFA 2013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1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КОСО</a:t>
            </a:r>
            <a:r>
              <a:rPr lang="en-US" sz="11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ea typeface="Calibri" panose="020F0502020204030204" pitchFamily="34" charset="0"/>
                <a:cs typeface="Times New Roman" panose="02020603050405020304" pitchFamily="18" charset="0"/>
              </a:rPr>
              <a:t>комплексная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система стандартов внутреннего контроля</a:t>
            </a:r>
            <a:r>
              <a:rPr lang="en-US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принятая международным сообществом, включающая 17 основополагающих принципов и 81 сферу особого внимания. Основные компоненты данных стандартов: эффективная система контроля, отлаженный процесс оценки рисков, адекватные и эффективные меры контроля, уместная/достаточная и своевременная организация информационно-коммуникационной работы и эффективная система мониторинга (Внутренний контроль –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Комплексная система стандартов, КОСО. Май</a:t>
            </a:r>
            <a:r>
              <a:rPr lang="en-US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2013</a:t>
            </a:r>
            <a:r>
              <a:rPr lang="ru-RU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г.</a:t>
            </a:r>
            <a:r>
              <a:rPr lang="en-US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1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Три линии обороны</a:t>
            </a:r>
            <a:r>
              <a:rPr lang="en-US" sz="11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широко применяемая модель для описания функциональных групп в любой организации, выполняющей обязанности, относящиеся к внутреннему контролю (и соответственно к ФМК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ru-RU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Первая линия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оперативное управление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Вторая линия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поддержка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надзор, контроль и функции мониторинга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Третья линия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функции независимого и объективного внутреннего аудита (например, см. «Применение КОСО в Трех линиях обороны»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ИВА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2015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г.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1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Требования ГВФК-ЕС</a:t>
            </a:r>
            <a:r>
              <a:rPr lang="en-US" sz="11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ЕК предлагает стандартные схемы для стран, осуществляющих реформирование, которые включают основные требования, предъявляемые к принципам ответственного государственного управления:  эффективная система ФМК, функции независимого и объективного внутреннего аудита и центральное подразделение гармонизации, способствующее ускорению и продвижению реформы </a:t>
            </a:r>
            <a:r>
              <a:rPr lang="ru-RU" sz="1100" dirty="0">
                <a:ea typeface="Calibri" panose="020F0502020204030204" pitchFamily="34" charset="0"/>
                <a:cs typeface="Times New Roman" panose="02020603050405020304" pitchFamily="18" charset="0"/>
              </a:rPr>
              <a:t>ГВФК (см. например, «Добро пожаловать в мир ГВФК, Европейская комиссия</a:t>
            </a:r>
            <a:r>
              <a:rPr lang="en-US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2006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3735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424" y="1263650"/>
            <a:ext cx="8550415" cy="571500"/>
          </a:xfrm>
        </p:spPr>
        <p:txBody>
          <a:bodyPr/>
          <a:lstStyle/>
          <a:p>
            <a:r>
              <a:rPr lang="ru-RU" sz="2000" dirty="0"/>
              <a:t>Методические рекомендации: шаги, предпринимаемые для надлежащей оценки ФМК</a:t>
            </a:r>
            <a:r>
              <a:rPr lang="ru-RU" dirty="0"/>
              <a:t> </a:t>
            </a:r>
            <a:endParaRPr lang="en-US" dirty="0"/>
          </a:p>
        </p:txBody>
      </p:sp>
      <p:grpSp>
        <p:nvGrpSpPr>
          <p:cNvPr id="5" name="Groep 4"/>
          <p:cNvGrpSpPr/>
          <p:nvPr/>
        </p:nvGrpSpPr>
        <p:grpSpPr>
          <a:xfrm>
            <a:off x="0" y="1979526"/>
            <a:ext cx="9144000" cy="4350936"/>
            <a:chOff x="0" y="0"/>
            <a:chExt cx="5717741" cy="1908810"/>
          </a:xfrm>
        </p:grpSpPr>
        <p:sp>
          <p:nvSpPr>
            <p:cNvPr id="6" name="Tekstvak 3"/>
            <p:cNvSpPr txBox="1"/>
            <p:nvPr/>
          </p:nvSpPr>
          <p:spPr>
            <a:xfrm>
              <a:off x="0" y="0"/>
              <a:ext cx="2716530" cy="529590"/>
            </a:xfrm>
            <a:prstGeom prst="rect">
              <a:avLst/>
            </a:prstGeom>
            <a:solidFill>
              <a:srgbClr val="CCFFCC">
                <a:alpha val="61176"/>
              </a:srgbClr>
            </a:solidFill>
            <a:ln w="6350">
              <a:noFill/>
            </a:ln>
            <a:effectLst>
              <a:outerShdw sx="1000" sy="1000" algn="ctr" rotWithShape="0">
                <a:srgbClr val="000000"/>
              </a:outerShdw>
              <a:softEdge rad="0"/>
            </a:effec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1. </a:t>
              </a:r>
              <a:r>
                <a: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Создание и инструктаж Рабочей группы по ФМК</a:t>
              </a:r>
              <a:endPara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ekstvak 4"/>
            <p:cNvSpPr txBox="1"/>
            <p:nvPr/>
          </p:nvSpPr>
          <p:spPr>
            <a:xfrm>
              <a:off x="579120" y="289560"/>
              <a:ext cx="2716530" cy="529590"/>
            </a:xfrm>
            <a:prstGeom prst="rect">
              <a:avLst/>
            </a:prstGeom>
            <a:solidFill>
              <a:srgbClr val="CCFFCC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 </a:t>
              </a:r>
              <a:r>
                <a: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Определение необходимой глубины и объема оценочной работы</a:t>
              </a:r>
              <a:endPara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kstvak 5"/>
            <p:cNvSpPr txBox="1"/>
            <p:nvPr/>
          </p:nvSpPr>
          <p:spPr>
            <a:xfrm>
              <a:off x="1196340" y="617219"/>
              <a:ext cx="2716530" cy="445771"/>
            </a:xfrm>
            <a:prstGeom prst="rect">
              <a:avLst/>
            </a:prstGeom>
            <a:solidFill>
              <a:srgbClr val="99FFCC">
                <a:alpha val="60000"/>
              </a:srgbClr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 </a:t>
              </a:r>
              <a:r>
                <a: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Анализ соответствующей документации/нормативно-правовых документов</a:t>
              </a:r>
              <a:endPara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kstvak 6"/>
            <p:cNvSpPr txBox="1"/>
            <p:nvPr/>
          </p:nvSpPr>
          <p:spPr>
            <a:xfrm>
              <a:off x="2225040" y="1062990"/>
              <a:ext cx="2716530" cy="529590"/>
            </a:xfrm>
            <a:prstGeom prst="rect">
              <a:avLst/>
            </a:prstGeom>
            <a:solidFill>
              <a:srgbClr val="66FF99">
                <a:alpha val="58824"/>
              </a:srgbClr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 </a:t>
              </a:r>
              <a:r>
                <a: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Подготовка анкет-опросников  и/или планирование серии интервью</a:t>
              </a:r>
              <a:endPara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kstvak 7"/>
            <p:cNvSpPr txBox="1"/>
            <p:nvPr/>
          </p:nvSpPr>
          <p:spPr>
            <a:xfrm>
              <a:off x="2960370" y="1379220"/>
              <a:ext cx="2757371" cy="529590"/>
            </a:xfrm>
            <a:prstGeom prst="rect">
              <a:avLst/>
            </a:prstGeom>
            <a:solidFill>
              <a:srgbClr val="66FF66">
                <a:alpha val="40000"/>
              </a:srgbClr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5. </a:t>
              </a:r>
              <a:r>
                <a: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Проведение оценки и отчетность</a:t>
              </a:r>
              <a:endPara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166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363" y="1387929"/>
            <a:ext cx="8229600" cy="571500"/>
          </a:xfrm>
        </p:spPr>
        <p:txBody>
          <a:bodyPr/>
          <a:lstStyle/>
          <a:p>
            <a:r>
              <a:rPr lang="ru-RU" sz="2000" dirty="0"/>
              <a:t>Методические рекомендации: инструменты для оценки ФМК </a:t>
            </a:r>
            <a:endParaRPr lang="en-US" sz="2000" dirty="0"/>
          </a:p>
        </p:txBody>
      </p:sp>
      <p:grpSp>
        <p:nvGrpSpPr>
          <p:cNvPr id="5" name="Groep 4"/>
          <p:cNvGrpSpPr/>
          <p:nvPr/>
        </p:nvGrpSpPr>
        <p:grpSpPr>
          <a:xfrm>
            <a:off x="-60290" y="1959429"/>
            <a:ext cx="9204290" cy="3989807"/>
            <a:chOff x="0" y="0"/>
            <a:chExt cx="5170170" cy="1203960"/>
          </a:xfrm>
        </p:grpSpPr>
        <p:sp>
          <p:nvSpPr>
            <p:cNvPr id="6" name="Tekstvak 9"/>
            <p:cNvSpPr txBox="1"/>
            <p:nvPr/>
          </p:nvSpPr>
          <p:spPr>
            <a:xfrm>
              <a:off x="0" y="0"/>
              <a:ext cx="5120640" cy="422910"/>
            </a:xfrm>
            <a:prstGeom prst="rect">
              <a:avLst/>
            </a:prstGeom>
            <a:solidFill>
              <a:srgbClr val="DEEBF7">
                <a:alpha val="41961"/>
              </a:srgb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A: </a:t>
              </a:r>
              <a:r>
                <a:rPr lang="ru-RU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Полный набор критериев для сравнительного анализа ФМК: Матрица оценки ФМК</a:t>
              </a:r>
              <a:endPara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FontTx/>
                <a:buChar char="-"/>
              </a:pPr>
              <a:r>
                <a:rPr lang="ru-RU" sz="14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Три линии обороны и их взаимозависимость</a:t>
              </a:r>
              <a:r>
                <a:rPr lang="en-US" sz="14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;</a:t>
              </a: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FontTx/>
                <a:buChar char="-"/>
              </a:pPr>
              <a:r>
                <a:rPr lang="ru-RU" sz="14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Связь критериев с основными переменными ФМК</a:t>
              </a:r>
              <a:r>
                <a:rPr lang="en-US" sz="14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FontTx/>
                <a:buChar char="-"/>
              </a:pPr>
              <a:endParaRPr lang="en-US" sz="18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FontTx/>
                <a:buChar char="-"/>
              </a:pPr>
              <a:endParaRPr lang="en-US" sz="18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800" b="1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FontTx/>
                <a:buChar char="-"/>
              </a:pPr>
              <a:endPara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kstvak 10"/>
            <p:cNvSpPr txBox="1"/>
            <p:nvPr/>
          </p:nvSpPr>
          <p:spPr>
            <a:xfrm>
              <a:off x="0" y="415290"/>
              <a:ext cx="2396490" cy="422910"/>
            </a:xfrm>
            <a:prstGeom prst="rect">
              <a:avLst/>
            </a:prstGeom>
            <a:solidFill>
              <a:srgbClr val="BDD7EE">
                <a:alpha val="36078"/>
              </a:srgbClr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B: </a:t>
              </a:r>
              <a:r>
                <a: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Анкета с вопросами для высших органов управления организацией</a:t>
              </a:r>
              <a:endPara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kstvak 12"/>
            <p:cNvSpPr txBox="1"/>
            <p:nvPr/>
          </p:nvSpPr>
          <p:spPr>
            <a:xfrm>
              <a:off x="1699260" y="601980"/>
              <a:ext cx="2396490" cy="422910"/>
            </a:xfrm>
            <a:prstGeom prst="rect">
              <a:avLst/>
            </a:prstGeom>
            <a:solidFill>
              <a:srgbClr val="9DC3E6">
                <a:alpha val="65098"/>
              </a:srgbClr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C: </a:t>
              </a:r>
              <a:r>
                <a: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самооценка / </a:t>
              </a:r>
              <a:r>
                <a:rPr lang="ru-RU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серия интервью (минимальные базовые критерии)</a:t>
              </a:r>
              <a:endPara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kstvak 11"/>
            <p:cNvSpPr txBox="1"/>
            <p:nvPr/>
          </p:nvSpPr>
          <p:spPr>
            <a:xfrm>
              <a:off x="2773680" y="868680"/>
              <a:ext cx="2396490" cy="335280"/>
            </a:xfrm>
            <a:prstGeom prst="rect">
              <a:avLst/>
            </a:prstGeom>
            <a:solidFill>
              <a:srgbClr val="0D8FD7">
                <a:alpha val="32157"/>
              </a:srgbClr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D: </a:t>
              </a:r>
              <a:r>
                <a: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Анкета для заполнения (включая оценочную шкалу </a:t>
              </a:r>
              <a:r>
                <a: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553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Основные переменные ФМК, применяемые в каждом инструменте</a:t>
            </a:r>
            <a:endParaRPr lang="en-US" sz="2000" dirty="0"/>
          </a:p>
        </p:txBody>
      </p:sp>
      <p:sp>
        <p:nvSpPr>
          <p:cNvPr id="6" name="Rechthoek 5"/>
          <p:cNvSpPr/>
          <p:nvPr/>
        </p:nvSpPr>
        <p:spPr>
          <a:xfrm>
            <a:off x="0" y="1987393"/>
            <a:ext cx="9144000" cy="44467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критерии оценки и соответствующие показатели группируются в конкретные направления, относящиеся к ФМК, которые вытекают из теоретических и практических постулатов. Ниже перечислены данные направления (или переменные)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Управленческая подотчетность: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ключевой критерий ФМК. Данное направление нацелено на выявление сбалансированности между ответственностью, полномочиями и подотчетностью на управленческом уровне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Постановка задач: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служат для оценки процесса постановки задач на уровне управления и надзора. Кроме того, оценивается уровень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SMART;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Риски и контроль: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определяются критерии, относящиеся к оценке рисков, процессу управления рисками и их взаимосвязи с контролирующими действиями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и ответственность: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оцениваются критерии, относящиеся к конкретным задачам и ответственности в важнейших (внутренних) сферах контроля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и контроль: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определяются критерии для оценки организации внутренних каналов отчетности и их составляющих с точки зрения управленческой информации (КПЭ, КФП) и коммуникаций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Мониторинг: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критериев, касающихся главным образом функций второй линии обороны и их роли в мониторинге процессов первой линии обороны;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Роль внутреннего аудита по отношению к ФМК: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критерии, обеспечивающие связь между внутренним аудитом и ФМК (часть процесса мониторинга).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532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702747"/>
            <a:ext cx="4645131" cy="2800767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en-US" sz="800" b="1" u="sng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Первая линия обороны (оперативное управление</a:t>
            </a:r>
            <a:r>
              <a:rPr lang="en-US" altLang="en-US" sz="800" b="1" u="sng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):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ru-RU" altLang="en-US" sz="800" i="1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Управленческая подотчетность</a:t>
            </a:r>
            <a:r>
              <a:rPr lang="en-US" altLang="en-US" sz="800" i="1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: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Symbol" panose="05050102010706020507" pitchFamily="18" charset="2"/>
                <a:cs typeface="Calibri" panose="020F0502020204030204" pitchFamily="34" charset="0"/>
              </a:rPr>
              <a:t>·</a:t>
            </a:r>
            <a:r>
              <a:rPr lang="en-US" altLang="en-US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ru-RU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Устанавливает круг/уровень делегируемых полномочий: каково пространство для принятия решений при оперативном управлении</a:t>
            </a:r>
            <a:r>
              <a:rPr lang="en-US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?</a:t>
            </a:r>
            <a:r>
              <a:rPr lang="ru-RU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 Имеются ли у руководства нужные ресурсы при данных полномочиях?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Symbol" panose="05050102010706020507" pitchFamily="18" charset="2"/>
                <a:cs typeface="Calibri" panose="020F0502020204030204" pitchFamily="34" charset="0"/>
              </a:rPr>
              <a:t>·</a:t>
            </a:r>
            <a:r>
              <a:rPr lang="en-US" altLang="en-US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lang="ru-RU" altLang="en-US" sz="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Достаточно ли четко обозначены обязанности в контексте выполнения поставленных задач? Охватывает ли круг обязанностей финансовые аспекты и /или обязанности, относящиеся к оперативным/программным вопросам?</a:t>
            </a:r>
            <a:r>
              <a:rPr lang="en-US" altLang="en-US" sz="800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;</a:t>
            </a:r>
            <a:endParaRPr lang="en-US" altLang="en-US" sz="800" dirty="0">
              <a:solidFill>
                <a:prstClr val="black"/>
              </a:solidFill>
              <a:latin typeface="+mn-lt"/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·</a:t>
            </a:r>
            <a:r>
              <a:rPr lang="en-US" altLang="en-US" sz="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         </a:t>
            </a:r>
            <a:r>
              <a:rPr lang="ru-RU" altLang="en-US" sz="800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Отчетность: о чем и перед кем отчитываются лица, осуществляющие оперативное управление? (например, задачи, выполнение программы, внутренний контроль и </a:t>
            </a:r>
            <a:r>
              <a:rPr lang="ru-RU" altLang="en-US" sz="800" dirty="0" err="1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т.д</a:t>
            </a:r>
            <a:r>
              <a:rPr lang="en-US" altLang="en-US" sz="800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.)</a:t>
            </a:r>
            <a:endParaRPr lang="en-US" altLang="en-US" sz="800" dirty="0">
              <a:solidFill>
                <a:prstClr val="black"/>
              </a:solidFill>
              <a:latin typeface="+mn-lt"/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ru-RU" altLang="en-US" sz="800" i="1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Задачи</a:t>
            </a:r>
            <a:r>
              <a:rPr lang="en-US" altLang="en-US" sz="800" i="1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: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Symbol" panose="05050102010706020507" pitchFamily="18" charset="2"/>
                <a:cs typeface="Calibri" panose="020F0502020204030204" pitchFamily="34" charset="0"/>
              </a:rPr>
              <a:t>·</a:t>
            </a:r>
            <a:r>
              <a:rPr lang="en-US" altLang="en-US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ru-RU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Участвуют ли лица, осуществляющие оперативное управление, в постановке задач</a:t>
            </a:r>
            <a:r>
              <a:rPr lang="en-US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?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ru-RU" altLang="en-US" sz="800" i="1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Риски и контроль</a:t>
            </a:r>
            <a:r>
              <a:rPr lang="en-US" altLang="en-US" sz="800" i="1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: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Symbol" panose="05050102010706020507" pitchFamily="18" charset="2"/>
                <a:cs typeface="Calibri" panose="020F0502020204030204" pitchFamily="34" charset="0"/>
              </a:rPr>
              <a:t>·</a:t>
            </a:r>
            <a:r>
              <a:rPr lang="en-US" altLang="en-US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lang="ru-RU" altLang="en-US" sz="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Вовлечены ли оперативные руководители в процессы управления рисками</a:t>
            </a:r>
            <a:r>
              <a:rPr lang="en-US" altLang="en-US" sz="800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?</a:t>
            </a:r>
            <a:r>
              <a:rPr lang="ru-RU" altLang="en-US" sz="800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 Обладают ли они глубоким пониманием рисков на своем уровне ответственности?</a:t>
            </a:r>
            <a:endParaRPr lang="en-US" altLang="en-US" sz="800" dirty="0">
              <a:solidFill>
                <a:prstClr val="black"/>
              </a:solidFill>
              <a:latin typeface="+mn-lt"/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 </a:t>
            </a:r>
            <a:endParaRPr lang="en-US" altLang="en-US" sz="8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745421" y="634133"/>
            <a:ext cx="3679943" cy="3600986"/>
          </a:xfrm>
          <a:prstGeom prst="rect">
            <a:avLst/>
          </a:prstGeom>
          <a:solidFill>
            <a:srgbClr val="FEF3D6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en-US" sz="800" b="1" u="sng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Вторая линия обороны (поддержка, надзор, мониторинг, </a:t>
            </a:r>
            <a:r>
              <a:rPr lang="ru-RU" altLang="en-US" sz="1200" b="1" u="sng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контроль</a:t>
            </a:r>
            <a:r>
              <a:rPr lang="en-US" altLang="en-US" sz="1200" b="1" u="sng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):</a:t>
            </a:r>
            <a:endParaRPr lang="en-US" altLang="en-US" sz="1200" dirty="0">
              <a:solidFill>
                <a:prstClr val="black"/>
              </a:solidFill>
            </a:endParaRPr>
          </a:p>
          <a:p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altLang="en-US" sz="1200" dirty="0">
              <a:solidFill>
                <a:prstClr val="black"/>
              </a:solidFill>
            </a:endParaRPr>
          </a:p>
          <a:p>
            <a:r>
              <a:rPr lang="ru-RU" altLang="en-US" sz="800" i="1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Управленческая подотчетность</a:t>
            </a:r>
            <a:r>
              <a:rPr lang="en-US" altLang="en-US" sz="800" i="1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: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i="1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Symbol" panose="05050102010706020507" pitchFamily="18" charset="2"/>
                <a:cs typeface="Calibri" panose="020F0502020204030204" pitchFamily="34" charset="0"/>
              </a:rPr>
              <a:t>·</a:t>
            </a:r>
            <a:r>
              <a:rPr lang="en-US" altLang="en-US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ru-RU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В какой степени функции второй линии обороны осуществляют надзор за деятельностью оперативного управления</a:t>
            </a:r>
            <a:r>
              <a:rPr lang="en-US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?</a:t>
            </a:r>
            <a:r>
              <a:rPr lang="ru-RU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 Каким образом создается данная функция надзора? Из чего она состоит?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Symbol" panose="05050102010706020507" pitchFamily="18" charset="2"/>
                <a:cs typeface="Calibri" panose="020F0502020204030204" pitchFamily="34" charset="0"/>
              </a:rPr>
              <a:t>·</a:t>
            </a:r>
            <a:r>
              <a:rPr lang="en-US" altLang="en-US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ru-RU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Как вторая линия обороны выполняет свои обязанности в отношении мониторинга и контроля за деятельностью оперативных руководителей?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Symbol" panose="05050102010706020507" pitchFamily="18" charset="2"/>
                <a:cs typeface="Calibri" panose="020F0502020204030204" pitchFamily="34" charset="0"/>
              </a:rPr>
              <a:t>·</a:t>
            </a:r>
            <a:r>
              <a:rPr lang="en-US" altLang="en-US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</a:t>
            </a:r>
            <a:r>
              <a:rPr lang="en-US" altLang="en-US" sz="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 </a:t>
            </a:r>
            <a:r>
              <a:rPr lang="ru-RU" altLang="en-US" sz="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Поддерживают ли функции второй линии первую линию обороны</a:t>
            </a:r>
            <a:r>
              <a:rPr lang="en-US" altLang="en-US" sz="800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?</a:t>
            </a:r>
            <a:r>
              <a:rPr lang="ru-RU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 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ru-RU" altLang="en-US" sz="800" i="1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Задачи: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Symbol" panose="05050102010706020507" pitchFamily="18" charset="2"/>
                <a:cs typeface="Calibri" panose="020F0502020204030204" pitchFamily="34" charset="0"/>
              </a:rPr>
              <a:t>·</a:t>
            </a:r>
            <a:r>
              <a:rPr lang="en-US" altLang="en-US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ru-RU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Играют ли функции второй линии какую-либо роль в постановке задач организации? (поддержка</a:t>
            </a:r>
            <a:r>
              <a:rPr lang="en-US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)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ru-RU" altLang="en-US" sz="800" i="1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Риски и контроль</a:t>
            </a:r>
            <a:r>
              <a:rPr lang="en-US" altLang="en-US" sz="800" i="1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: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Symbol" panose="05050102010706020507" pitchFamily="18" charset="2"/>
                <a:cs typeface="Calibri" panose="020F0502020204030204" pitchFamily="34" charset="0"/>
              </a:rPr>
              <a:t>·</a:t>
            </a:r>
            <a:r>
              <a:rPr lang="en-US" altLang="en-US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ru-RU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Играют ли функции второй линии какую-либо роль в поддержке процессов управления рисками? (по отношению к высшему руководству и оперативным руководителям)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Symbol" panose="05050102010706020507" pitchFamily="18" charset="2"/>
                <a:cs typeface="Calibri" panose="020F0502020204030204" pitchFamily="34" charset="0"/>
              </a:rPr>
              <a:t>·</a:t>
            </a:r>
            <a:r>
              <a:rPr lang="en-US" altLang="en-US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ru-RU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Выполняют ли функции второй линии обороны какую-либо роль в создании системы внутреннего контроля (данная функция также частично поддерживающая</a:t>
            </a: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).</a:t>
            </a:r>
            <a:endParaRPr lang="en-US" altLang="en-US" sz="1200" dirty="0">
              <a:solidFill>
                <a:prstClr val="black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291925" y="4374908"/>
            <a:ext cx="3087848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en-US" sz="800" b="1" u="sng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Взаимозависимость между первой и второй линиями: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Symbol" panose="05050102010706020507" pitchFamily="18" charset="2"/>
                <a:cs typeface="Calibri" panose="020F0502020204030204" pitchFamily="34" charset="0"/>
              </a:rPr>
              <a:t>·</a:t>
            </a:r>
            <a:r>
              <a:rPr lang="en-US" altLang="en-US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ru-RU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Как выглядят циклы планирования и контроля для всей организации в целом?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Symbol" panose="05050102010706020507" pitchFamily="18" charset="2"/>
                <a:cs typeface="Calibri" panose="020F0502020204030204" pitchFamily="34" charset="0"/>
              </a:rPr>
              <a:t>·</a:t>
            </a:r>
            <a:r>
              <a:rPr lang="en-US" altLang="en-US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ru-RU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Существует ли какой-либо формальный координационный /информационный обмен между (высшими органами и оперативным руководством) управлением и функциями второй линии обороны. Участвует ли внутренний аудит в координационных совещаниях?</a:t>
            </a:r>
            <a:endParaRPr lang="en-US" altLang="en-US" sz="800" dirty="0">
              <a:solidFill>
                <a:prstClr val="black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84390" y="4702517"/>
            <a:ext cx="1952853" cy="1077218"/>
          </a:xfrm>
          <a:prstGeom prst="rect">
            <a:avLst/>
          </a:prstGeom>
          <a:solidFill>
            <a:srgbClr val="FDFB97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en-US" sz="800" b="1" u="sng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Третья линия обороны (внутренний аудит):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altLang="en-US" sz="800" dirty="0">
              <a:solidFill>
                <a:prstClr val="black"/>
              </a:solidFill>
            </a:endParaRPr>
          </a:p>
          <a:p>
            <a:r>
              <a:rPr lang="en-US" altLang="en-US" sz="800" dirty="0">
                <a:solidFill>
                  <a:srgbClr val="000000"/>
                </a:solidFill>
                <a:latin typeface="Symbol" panose="05050102010706020507" pitchFamily="18" charset="2"/>
                <a:cs typeface="Calibri" panose="020F0502020204030204" pitchFamily="34" charset="0"/>
              </a:rPr>
              <a:t>·</a:t>
            </a:r>
            <a:r>
              <a:rPr lang="en-US" altLang="en-US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ru-RU" altLang="en-US" sz="800" dirty="0">
                <a:solidFill>
                  <a:srgbClr val="000000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На чем фокусируется внутренний аудит в отношении ФМК? Как используются результаты работы, проводимой внутренним аудитом?</a:t>
            </a:r>
            <a:endParaRPr lang="en-US" altLang="en-US" sz="800" dirty="0">
              <a:solidFill>
                <a:prstClr val="black"/>
              </a:solidFill>
            </a:endParaRPr>
          </a:p>
        </p:txBody>
      </p:sp>
      <p:sp>
        <p:nvSpPr>
          <p:cNvPr id="11" name="PIJL-RECHTS 10"/>
          <p:cNvSpPr/>
          <p:nvPr/>
        </p:nvSpPr>
        <p:spPr>
          <a:xfrm rot="18288101">
            <a:off x="1121057" y="4239580"/>
            <a:ext cx="879521" cy="220447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IJL-RECHTS 11"/>
          <p:cNvSpPr/>
          <p:nvPr/>
        </p:nvSpPr>
        <p:spPr>
          <a:xfrm rot="19723556">
            <a:off x="897434" y="3432120"/>
            <a:ext cx="6169038" cy="311752"/>
          </a:xfrm>
          <a:prstGeom prst="rightArrow">
            <a:avLst/>
          </a:prstGeom>
          <a:solidFill>
            <a:schemeClr val="bg2">
              <a:lumMod val="9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IJL-RECHTS 12"/>
          <p:cNvSpPr/>
          <p:nvPr/>
        </p:nvSpPr>
        <p:spPr>
          <a:xfrm>
            <a:off x="2219493" y="5153532"/>
            <a:ext cx="879521" cy="220447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274078" y="5713736"/>
            <a:ext cx="3301590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Underlying frameworks: COSO-2013-principles, 3LOD, PIFC, </a:t>
            </a: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-634067" y="-12667"/>
            <a:ext cx="5707117" cy="400130"/>
          </a:xfrm>
        </p:spPr>
        <p:txBody>
          <a:bodyPr/>
          <a:lstStyle/>
          <a:p>
            <a:r>
              <a:rPr lang="ru-RU" sz="2000" dirty="0"/>
              <a:t>Основные аспекты, подлежащие оценке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050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Что необходимо учитывать при использовании инструментов оценки</a:t>
            </a:r>
            <a:endParaRPr lang="en-US" sz="2000" dirty="0"/>
          </a:p>
        </p:txBody>
      </p:sp>
      <p:sp>
        <p:nvSpPr>
          <p:cNvPr id="5" name="Tekstvak 1"/>
          <p:cNvSpPr txBox="1"/>
          <p:nvPr/>
        </p:nvSpPr>
        <p:spPr>
          <a:xfrm>
            <a:off x="0" y="1835150"/>
            <a:ext cx="9144000" cy="4505360"/>
          </a:xfrm>
          <a:prstGeom prst="rect">
            <a:avLst/>
          </a:prstGeom>
          <a:solidFill>
            <a:srgbClr val="FFF2CC">
              <a:alpha val="50196"/>
            </a:srgb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 бывает одинаковых условий в процессе оценки организаций. Поэтому необходимо каждый раз корректировать предлагаемые инструменты оценки в зависимости  от конкретных характеристик той или иной организации. Это подразумевает следующее: комбинирование разных инструментов, неприменение/модификация некоторых критериев для сравнительного анализа и /или (интервью) вопросов</a:t>
            </a:r>
            <a:r>
              <a:rPr lang="en-US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то же время необходимо учитывать, что инструмент С (опросник/серия интервью) включает основные вопросы, относящиеся к минимальным требованиям для стабильно функционирующей системы ФМК. Эти аспекты подлежат ОБЯЗАТЕЛЬНОЙ оценке</a:t>
            </a:r>
            <a:r>
              <a:rPr lang="en-US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Рекомендуется совмещать различные инструменты и их комбинации. А именно, в тех случаях, когда полноценная ФМК оценка ранее не проводилась, следует совмещать интервью с анкетами (например, инструменты </a:t>
            </a:r>
            <a:r>
              <a:rPr lang="en-US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ru-RU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 всех случаях следует постоянно сверяться с Матрицей оценки ФМК. </a:t>
            </a:r>
            <a:r>
              <a:rPr lang="ru-RU" sz="1050" dirty="0">
                <a:ea typeface="Calibri" panose="020F0502020204030204" pitchFamily="34" charset="0"/>
                <a:cs typeface="Times New Roman" panose="02020603050405020304" pitchFamily="18" charset="0"/>
              </a:rPr>
              <a:t>Необходимо изучить и понимать данную Матрицу. Важно также понимать, что все элементы ФМК следует оценивать как отдельно так и в их совокупности. Соответственно нужен системный подход, при котором оцениваются все три линии обороны и их взаимодействие</a:t>
            </a:r>
            <a:r>
              <a:rPr lang="en-US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 рекомендуется</a:t>
            </a:r>
            <a:r>
              <a:rPr lang="ru-RU" sz="1050" dirty="0">
                <a:ea typeface="Calibri" panose="020F0502020204030204" pitchFamily="34" charset="0"/>
                <a:cs typeface="Times New Roman" panose="02020603050405020304" pitchFamily="18" charset="0"/>
              </a:rPr>
              <a:t> оценивать ФМК с точки зрения только одного процесса и /или одной программы (бюджета). ФМК относится к внутреннему механизму всей организации и поэтому оценка не должна ограничиваться только одним процессом и /или (бюджетом) программой</a:t>
            </a:r>
            <a:r>
              <a:rPr lang="en-US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050" dirty="0">
                <a:ea typeface="Calibri" panose="020F0502020204030204" pitchFamily="34" charset="0"/>
                <a:cs typeface="Times New Roman" panose="02020603050405020304" pitchFamily="18" charset="0"/>
              </a:rPr>
              <a:t>Следите внимательно за всем процессом от начала до конца, не нужно проводить оценку ради оценки. Учитывайте, что в результате оценки должно появиться достаточное количество данных для составления адресных планов. Отсюда следует, что нужно подобрать правильное сочетание инструментов, которые отвечают потребностям вашей организации.</a:t>
            </a:r>
            <a:endParaRPr lang="en-US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58892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Методические рекомендации: оценка проведена – последующие шаги</a:t>
            </a:r>
            <a:endParaRPr lang="en-US" sz="2000" dirty="0"/>
          </a:p>
        </p:txBody>
      </p:sp>
      <p:sp>
        <p:nvSpPr>
          <p:cNvPr id="5" name="Tekstvak 15"/>
          <p:cNvSpPr txBox="1"/>
          <p:nvPr/>
        </p:nvSpPr>
        <p:spPr>
          <a:xfrm>
            <a:off x="0" y="1835150"/>
            <a:ext cx="9144000" cy="4475215"/>
          </a:xfrm>
          <a:prstGeom prst="rect">
            <a:avLst/>
          </a:prstGeom>
          <a:solidFill>
            <a:srgbClr val="FBE5D6">
              <a:alpha val="36863"/>
            </a:srgb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и обсуждение результатов оценки высшими органами управления организации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оценки ФМК должны быть представлены рабочей группой ответственным органам управления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После представления результатов проводится обсуждение,</a:t>
            </a:r>
            <a:r>
              <a:rPr kumimoji="0" lang="ru-RU" sz="16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при котором основное внимание уделяется </a:t>
            </a:r>
            <a:r>
              <a:rPr lang="ru-RU" sz="1600" kern="0" dirty="0">
                <a:solidFill>
                  <a:sysClr val="windowText" lastClr="00000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отклонениям и расхождениям с эталонными критериями.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Высшее руководство организации должно определить</a:t>
            </a:r>
            <a:r>
              <a:rPr kumimoji="0" lang="ru-RU" sz="1600" b="1" i="1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приоритетные направления работы по результатам оценки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>
                <a:solidFill>
                  <a:sysClr val="windowText" lastClr="00000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Исходя из представленных результатов и мнений, высказанных в ходе обсуждения, ответственные (высшие) руководители организации составляют совместно с рабочей группой план действий, направленный на устранение недостатков, выявленных оценкой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Составление плана</a:t>
            </a:r>
            <a:r>
              <a:rPr kumimoji="0" lang="ru-RU" sz="1600" b="1" i="1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действий</a:t>
            </a: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>
                <a:solidFill>
                  <a:sysClr val="windowText" lastClr="00000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План должен быть реалистичный и практичный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Необходимо задействовать функции второй линии обороны в этом процессе.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59289"/>
      </p:ext>
    </p:extLst>
  </p:cSld>
  <p:clrMapOvr>
    <a:masterClrMapping/>
  </p:clrMapOvr>
</p:sld>
</file>

<file path=ppt/theme/theme1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2949</TotalTime>
  <Words>921</Words>
  <Application>Microsoft Office PowerPoint</Application>
  <PresentationFormat>On-screen Show (4:3)</PresentationFormat>
  <Paragraphs>137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Verdana</vt:lpstr>
      <vt:lpstr>Wingdings</vt:lpstr>
      <vt:lpstr>Inhoud bullet</vt:lpstr>
      <vt:lpstr>Standaardontwerp</vt:lpstr>
      <vt:lpstr>1_Standaardontwerp</vt:lpstr>
      <vt:lpstr>2_Standaardontwerp</vt:lpstr>
      <vt:lpstr>PowerPoint Presentation</vt:lpstr>
      <vt:lpstr>Зачем нужны методические рекомендации по оценке ФМК :</vt:lpstr>
      <vt:lpstr>Теоретическая и практическая основа методических рекомендаций</vt:lpstr>
      <vt:lpstr>Методические рекомендации: шаги, предпринимаемые для надлежащей оценки ФМК </vt:lpstr>
      <vt:lpstr>Методические рекомендации: инструменты для оценки ФМК </vt:lpstr>
      <vt:lpstr>Основные переменные ФМК, применяемые в каждом инструменте</vt:lpstr>
      <vt:lpstr>Основные аспекты, подлежащие оценке</vt:lpstr>
      <vt:lpstr>Что необходимо учитывать при использовании инструментов оценки</vt:lpstr>
      <vt:lpstr>Методические рекомендации: оценка проведена – последующие шаги</vt:lpstr>
      <vt:lpstr>10 основных рекомендаций для проведения оценки ФМК</vt:lpstr>
      <vt:lpstr>Методические рекомендации NAFE по оценке и совершенствованию ФМК</vt:lpstr>
      <vt:lpstr>PowerPoint Presentation</vt:lpstr>
    </vt:vector>
  </TitlesOfParts>
  <Company>Ministerie van Financiën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Kesteren, M (Manfred) van (ADR/FIN3)</dc:creator>
  <cp:lastModifiedBy>Maya I. Belysheva</cp:lastModifiedBy>
  <cp:revision>286</cp:revision>
  <dcterms:created xsi:type="dcterms:W3CDTF">2009-01-23T09:04:29Z</dcterms:created>
  <dcterms:modified xsi:type="dcterms:W3CDTF">2018-10-15T07:22:53Z</dcterms:modified>
</cp:coreProperties>
</file>