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7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91B50-7373-44CD-A346-756BDF5A6AFD}" type="datetimeFigureOut">
              <a:rPr lang="fr-BE" smtClean="0"/>
              <a:t>17-10-18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DF383-49F2-4361-8B64-23B722B09BDE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9025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dirty="0" err="1"/>
              <a:t>Examples</a:t>
            </a:r>
            <a:r>
              <a:rPr lang="it-IT" sz="2000" dirty="0"/>
              <a:t> of </a:t>
            </a:r>
            <a:r>
              <a:rPr lang="it-IT" sz="2000" dirty="0" err="1"/>
              <a:t>actions</a:t>
            </a:r>
            <a:r>
              <a:rPr lang="it-IT" sz="2000" dirty="0"/>
              <a:t>:</a:t>
            </a:r>
          </a:p>
          <a:p>
            <a:pPr lvl="1"/>
            <a:r>
              <a:rPr lang="it-IT" sz="1600" dirty="0" err="1"/>
              <a:t>improve</a:t>
            </a:r>
            <a:r>
              <a:rPr lang="it-IT" sz="1600" dirty="0"/>
              <a:t> </a:t>
            </a:r>
            <a:r>
              <a:rPr lang="it-IT" sz="1600" dirty="0" err="1"/>
              <a:t>cost-effectiveness</a:t>
            </a:r>
            <a:r>
              <a:rPr lang="it-IT" sz="1600" dirty="0"/>
              <a:t> of </a:t>
            </a:r>
            <a:r>
              <a:rPr lang="it-IT" sz="1600" dirty="0" err="1"/>
              <a:t>recommendations</a:t>
            </a:r>
            <a:r>
              <a:rPr lang="it-IT" sz="1600" dirty="0"/>
              <a:t> by</a:t>
            </a:r>
          </a:p>
          <a:p>
            <a:pPr lvl="2"/>
            <a:r>
              <a:rPr lang="it-IT" sz="1400" dirty="0" err="1"/>
              <a:t>Establishing</a:t>
            </a:r>
            <a:r>
              <a:rPr lang="it-IT" sz="1400" dirty="0"/>
              <a:t> a </a:t>
            </a:r>
            <a:r>
              <a:rPr lang="it-IT" sz="1400" dirty="0" err="1"/>
              <a:t>mandatory</a:t>
            </a:r>
            <a:r>
              <a:rPr lang="it-IT" sz="1400" dirty="0"/>
              <a:t> </a:t>
            </a:r>
            <a:r>
              <a:rPr lang="it-IT" sz="1400" dirty="0" err="1"/>
              <a:t>template</a:t>
            </a:r>
            <a:r>
              <a:rPr lang="it-IT" sz="1400" dirty="0"/>
              <a:t> to be </a:t>
            </a:r>
            <a:r>
              <a:rPr lang="it-IT" sz="1400" dirty="0" err="1"/>
              <a:t>filled</a:t>
            </a:r>
            <a:r>
              <a:rPr lang="it-IT" sz="1400" dirty="0"/>
              <a:t> in by auditors and </a:t>
            </a:r>
            <a:r>
              <a:rPr lang="it-IT" sz="1400" dirty="0" err="1"/>
              <a:t>reviewed</a:t>
            </a:r>
            <a:r>
              <a:rPr lang="it-IT" sz="1400" dirty="0"/>
              <a:t> by audit manager</a:t>
            </a:r>
          </a:p>
          <a:p>
            <a:pPr lvl="2"/>
            <a:r>
              <a:rPr lang="it-IT" sz="1400" dirty="0"/>
              <a:t>IA management </a:t>
            </a:r>
            <a:r>
              <a:rPr lang="it-IT" sz="1400" dirty="0" err="1"/>
              <a:t>attention</a:t>
            </a:r>
            <a:r>
              <a:rPr lang="it-IT" sz="1400" dirty="0"/>
              <a:t> and </a:t>
            </a:r>
            <a:r>
              <a:rPr lang="it-IT" sz="1400" dirty="0" err="1"/>
              <a:t>early</a:t>
            </a:r>
            <a:r>
              <a:rPr lang="it-IT" sz="1400" dirty="0"/>
              <a:t> </a:t>
            </a:r>
            <a:r>
              <a:rPr lang="it-IT" sz="1400" dirty="0" err="1"/>
              <a:t>discussion</a:t>
            </a:r>
            <a:r>
              <a:rPr lang="it-IT" sz="1400" dirty="0"/>
              <a:t> of </a:t>
            </a:r>
            <a:r>
              <a:rPr lang="it-IT" sz="1400" dirty="0" err="1"/>
              <a:t>potential</a:t>
            </a:r>
            <a:r>
              <a:rPr lang="it-IT" sz="1400" dirty="0"/>
              <a:t> </a:t>
            </a:r>
            <a:r>
              <a:rPr lang="it-IT" sz="1400" dirty="0" err="1"/>
              <a:t>recommendations</a:t>
            </a:r>
            <a:endParaRPr lang="it-IT" sz="1400" dirty="0"/>
          </a:p>
          <a:p>
            <a:pPr lvl="1"/>
            <a:r>
              <a:rPr lang="it-IT" sz="1600" dirty="0" err="1"/>
              <a:t>Improve</a:t>
            </a:r>
            <a:r>
              <a:rPr lang="it-IT" sz="1600" dirty="0"/>
              <a:t> </a:t>
            </a:r>
            <a:r>
              <a:rPr lang="it-IT" sz="1600" dirty="0" err="1"/>
              <a:t>communication</a:t>
            </a:r>
            <a:r>
              <a:rPr lang="it-IT" sz="1600" dirty="0"/>
              <a:t> with </a:t>
            </a:r>
            <a:r>
              <a:rPr lang="it-IT" sz="1600" dirty="0" err="1"/>
              <a:t>auditees</a:t>
            </a:r>
            <a:endParaRPr lang="it-IT" sz="1600" dirty="0"/>
          </a:p>
          <a:p>
            <a:pPr lvl="2"/>
            <a:r>
              <a:rPr lang="it-IT" sz="1400" dirty="0"/>
              <a:t>Update the </a:t>
            </a:r>
            <a:r>
              <a:rPr lang="it-IT" sz="1400" dirty="0" err="1"/>
              <a:t>Mutual</a:t>
            </a:r>
            <a:r>
              <a:rPr lang="it-IT" sz="1400" dirty="0"/>
              <a:t> </a:t>
            </a:r>
            <a:r>
              <a:rPr lang="it-IT" sz="1400" dirty="0" err="1"/>
              <a:t>Expectations</a:t>
            </a:r>
            <a:r>
              <a:rPr lang="it-IT" sz="1400" dirty="0"/>
              <a:t> </a:t>
            </a:r>
            <a:r>
              <a:rPr lang="it-IT" sz="1400" dirty="0" err="1"/>
              <a:t>Paper</a:t>
            </a:r>
            <a:r>
              <a:rPr lang="it-IT" sz="1400" dirty="0"/>
              <a:t> to </a:t>
            </a:r>
            <a:r>
              <a:rPr lang="it-IT" sz="1400" dirty="0" err="1"/>
              <a:t>answer</a:t>
            </a:r>
            <a:r>
              <a:rPr lang="it-IT" sz="1400" dirty="0"/>
              <a:t> </a:t>
            </a:r>
            <a:r>
              <a:rPr lang="it-IT" sz="1400" dirty="0" err="1"/>
              <a:t>communication’s</a:t>
            </a:r>
            <a:r>
              <a:rPr lang="it-IT" sz="1400" dirty="0"/>
              <a:t> </a:t>
            </a:r>
            <a:r>
              <a:rPr lang="it-IT" sz="1400" dirty="0" err="1"/>
              <a:t>needs</a:t>
            </a:r>
            <a:endParaRPr lang="it-IT" sz="1400" dirty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DDF383-49F2-4361-8B64-23B722B09BDE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643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18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3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1717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28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07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701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57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03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433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9C8C-9421-D74E-803D-F90D58899A4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A6D3-762C-3B47-B0E8-278A58375E3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44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8357" y="1395412"/>
            <a:ext cx="8189843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Как повысить пользу от внутреннего аудита в государственном секторе </a:t>
            </a:r>
            <a:br>
              <a:rPr lang="ru-RU" dirty="0"/>
            </a:br>
            <a:r>
              <a:rPr lang="ru-RU" dirty="0"/>
              <a:t>и продемонстрировать её? </a:t>
            </a:r>
            <a:br>
              <a:rPr lang="ru-RU" dirty="0"/>
            </a:br>
            <a:r>
              <a:rPr lang="ru-RU" dirty="0"/>
              <a:t>Некоторые удачные подходы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Соображение от </a:t>
            </a:r>
            <a:r>
              <a:rPr lang="ru-RU" dirty="0" err="1"/>
              <a:t>Мирко</a:t>
            </a:r>
            <a:r>
              <a:rPr lang="ru-RU" dirty="0"/>
              <a:t> </a:t>
            </a:r>
            <a:r>
              <a:rPr lang="ru-RU" dirty="0" err="1"/>
              <a:t>Барберо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42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40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/>
              <a:t>Анкета для оценки уровня удовлетворённости аудитом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783" y="1769165"/>
            <a:ext cx="8776252" cy="4356998"/>
          </a:xfrm>
        </p:spPr>
        <p:txBody>
          <a:bodyPr>
            <a:noAutofit/>
          </a:bodyPr>
          <a:lstStyle/>
          <a:p>
            <a:r>
              <a:rPr lang="ru-RU" sz="2000" dirty="0"/>
              <a:t>По завершении каждого аудита нескольким лицам разного уровня рассылается оценочная анкета-опросник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ru-RU" sz="2000" dirty="0"/>
              <a:t>Вопросы касаются таких тем, как: представление о том, насколько были охвачены риски, взаимодействие с аудиторами, степень неудобства с точки зрения нарушения обычного хода работы, обозначенные и рассмотренные проблемы</a:t>
            </a:r>
            <a:r>
              <a:rPr lang="it-IT" sz="2000" dirty="0"/>
              <a:t>, </a:t>
            </a:r>
            <a:r>
              <a:rPr lang="ru-RU" sz="2000" dirty="0"/>
              <a:t>польза от рекомендаций качество и своевременность заключения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ru-RU" sz="2000" dirty="0"/>
              <a:t>В ответах используется система баллов + комментарии в свободной форме относительно того, что вызывает беспокойство, и предложения по дальнейшему совершенствованию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ru-RU" sz="2000" dirty="0"/>
              <a:t>Часть аудиторской документации, рассматривается/обсуждается при участии руководителя аудиторского задания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ru-RU" sz="2000" dirty="0"/>
              <a:t>Выводы их полученных замечаний и более низких оценок/баллов</a:t>
            </a:r>
            <a:endParaRPr lang="it-IT" sz="2000" dirty="0"/>
          </a:p>
        </p:txBody>
      </p:sp>
      <p:sp>
        <p:nvSpPr>
          <p:cNvPr id="4" name="Rettangolo 3"/>
          <p:cNvSpPr/>
          <p:nvPr/>
        </p:nvSpPr>
        <p:spPr>
          <a:xfrm>
            <a:off x="6698292" y="0"/>
            <a:ext cx="2445709" cy="619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Повышает пользу;</a:t>
            </a:r>
            <a:endParaRPr lang="it-IT" sz="1600" b="1" dirty="0"/>
          </a:p>
          <a:p>
            <a:pPr algn="ctr"/>
            <a:r>
              <a:rPr lang="ru-RU" sz="1600" b="1" dirty="0"/>
              <a:t>«жёсткий» инструмент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1905789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886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Ежегодный оценочный опрос участников</a:t>
            </a:r>
            <a:r>
              <a:rPr lang="it-IT" sz="3600" b="1" dirty="0"/>
              <a:t> </a:t>
            </a:r>
            <a:br>
              <a:rPr lang="it-IT" sz="3600" b="1" dirty="0"/>
            </a:br>
            <a:r>
              <a:rPr lang="it-IT" sz="3600" b="1" dirty="0"/>
              <a:t>+ </a:t>
            </a:r>
            <a:r>
              <a:rPr lang="ru-RU" sz="3600" b="1" dirty="0"/>
              <a:t>план действий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8783" y="1510748"/>
            <a:ext cx="8945218" cy="5338569"/>
          </a:xfrm>
        </p:spPr>
        <p:txBody>
          <a:bodyPr>
            <a:noAutofit/>
          </a:bodyPr>
          <a:lstStyle/>
          <a:p>
            <a:r>
              <a:rPr lang="ru-RU" sz="2200" dirty="0"/>
              <a:t>Раз в год рассылается представителям всех ключевых заинтересованных сторон</a:t>
            </a:r>
          </a:p>
          <a:p>
            <a:r>
              <a:rPr lang="ru-RU" sz="2200" dirty="0"/>
              <a:t>Вопросы касаются охвата рисков, актуальности, пользы от рекомендаций и их экономической эффективности, уровне гарантий, пользе аудита эффективности, представлений об объективности и честности аудиторов, того, насколько были удовлетворены ожидания</a:t>
            </a:r>
            <a:endParaRPr lang="it-IT" sz="2200" dirty="0"/>
          </a:p>
          <a:p>
            <a:r>
              <a:rPr lang="ru-RU" sz="2200" dirty="0"/>
              <a:t>Количественный и качественный анализ для выявления</a:t>
            </a:r>
            <a:r>
              <a:rPr lang="it-IT" sz="2200" dirty="0"/>
              <a:t>:</a:t>
            </a:r>
          </a:p>
          <a:p>
            <a:pPr lvl="1"/>
            <a:r>
              <a:rPr lang="ru-RU" sz="2000" dirty="0"/>
              <a:t>общих недостатков (если таковые имеются) </a:t>
            </a:r>
            <a:r>
              <a:rPr lang="it-IT" sz="2000" dirty="0"/>
              <a:t> </a:t>
            </a:r>
          </a:p>
          <a:p>
            <a:pPr lvl="1"/>
            <a:r>
              <a:rPr lang="ru-RU" sz="2000" dirty="0"/>
              <a:t>областей, где имеется потенциал для совершенствования</a:t>
            </a:r>
            <a:endParaRPr lang="it-IT" sz="2000" dirty="0"/>
          </a:p>
          <a:p>
            <a:r>
              <a:rPr lang="ru-RU" sz="2200" dirty="0"/>
              <a:t>План действий для работы над приоритетными вопросами</a:t>
            </a:r>
            <a:r>
              <a:rPr lang="it-IT" sz="2200" dirty="0"/>
              <a:t>:</a:t>
            </a:r>
          </a:p>
          <a:p>
            <a:pPr lvl="1"/>
            <a:r>
              <a:rPr lang="ru-RU" sz="2000" dirty="0"/>
              <a:t>небольшое число конкретных, реалистичных действий</a:t>
            </a:r>
            <a:endParaRPr lang="it-IT" sz="2000" dirty="0"/>
          </a:p>
          <a:p>
            <a:pPr lvl="1"/>
            <a:r>
              <a:rPr lang="ru-RU" sz="2000" dirty="0"/>
              <a:t>На уровне аудиторов/гарантий качества/руководителей аудиторов</a:t>
            </a:r>
            <a:r>
              <a:rPr lang="it-IT" sz="2000" dirty="0"/>
              <a:t> </a:t>
            </a:r>
          </a:p>
          <a:p>
            <a:pPr lvl="1"/>
            <a:r>
              <a:rPr lang="ru-RU" sz="2000" dirty="0"/>
              <a:t>распространяется и предполагает действия в развитие</a:t>
            </a:r>
            <a:endParaRPr lang="it-IT" sz="1800" dirty="0"/>
          </a:p>
        </p:txBody>
      </p:sp>
      <p:sp>
        <p:nvSpPr>
          <p:cNvPr id="5" name="Rettangolo 4"/>
          <p:cNvSpPr/>
          <p:nvPr/>
        </p:nvSpPr>
        <p:spPr>
          <a:xfrm>
            <a:off x="6698292" y="0"/>
            <a:ext cx="2445709" cy="619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Повышение</a:t>
            </a:r>
            <a:r>
              <a:rPr lang="it-IT" sz="1400" b="1" dirty="0"/>
              <a:t>+</a:t>
            </a:r>
            <a:r>
              <a:rPr lang="ru-RU" sz="1400" b="1" dirty="0"/>
              <a:t> демонстрация</a:t>
            </a:r>
            <a:endParaRPr lang="it-IT" sz="1400" b="1" dirty="0"/>
          </a:p>
          <a:p>
            <a:pPr algn="ctr"/>
            <a:r>
              <a:rPr lang="ru-RU" sz="1400" b="1" dirty="0"/>
              <a:t>«Жёсткий» инструмент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424964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330" y="954157"/>
            <a:ext cx="8577470" cy="463480"/>
          </a:xfrm>
        </p:spPr>
        <p:txBody>
          <a:bodyPr>
            <a:noAutofit/>
          </a:bodyPr>
          <a:lstStyle/>
          <a:p>
            <a:r>
              <a:rPr lang="ru-RU" sz="3600" b="1" dirty="0"/>
              <a:t>Характер общения аудитора с объектами аудита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67948"/>
            <a:ext cx="8229600" cy="4158215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Между аудиторами и объектами аудита происходят многочисленные взаимодействия в ходе встреч, интервью и контактов. Команда аудиторов может повысить пользу от ВА и продемонстрировать её</a:t>
            </a:r>
            <a:r>
              <a:rPr lang="it-IT" dirty="0"/>
              <a:t>: </a:t>
            </a:r>
          </a:p>
          <a:p>
            <a:r>
              <a:rPr lang="ru-RU" u="sng" dirty="0"/>
              <a:t>Повышение пользы</a:t>
            </a:r>
            <a:endParaRPr lang="it-IT" dirty="0"/>
          </a:p>
          <a:p>
            <a:pPr lvl="1"/>
            <a:r>
              <a:rPr lang="ru-RU" dirty="0"/>
              <a:t>Грамотно сформулированные вопросы, которые могли бы «подсказать» действия, направленные на улучшение</a:t>
            </a:r>
            <a:endParaRPr lang="it-IT" dirty="0"/>
          </a:p>
          <a:p>
            <a:pPr lvl="1"/>
            <a:r>
              <a:rPr lang="ru-RU" dirty="0"/>
              <a:t>Прислушиваться к мнению объектов аудита о проблемных областях, где необходимы улучшения </a:t>
            </a:r>
            <a:endParaRPr lang="it-IT" dirty="0"/>
          </a:p>
          <a:p>
            <a:r>
              <a:rPr lang="ru-RU" u="sng" dirty="0"/>
              <a:t>Демонстрация пользы</a:t>
            </a:r>
            <a:r>
              <a:rPr lang="it-IT" dirty="0"/>
              <a:t> (</a:t>
            </a:r>
            <a:r>
              <a:rPr lang="ru-RU" dirty="0"/>
              <a:t>выступать в качестве «посла» пользы от ВА в организации</a:t>
            </a:r>
            <a:r>
              <a:rPr lang="it-IT" dirty="0"/>
              <a:t>)</a:t>
            </a:r>
          </a:p>
          <a:p>
            <a:pPr lvl="1"/>
            <a:r>
              <a:rPr lang="ru-RU" dirty="0"/>
              <a:t>Напоминать, что аудиторы и объекты аудита преследуют общие с организацией цели, но вклад ВА несколько отличается благодаря независимости, беспристрастности и т.д.</a:t>
            </a:r>
            <a:endParaRPr lang="it-IT" dirty="0"/>
          </a:p>
          <a:p>
            <a:pPr lvl="1"/>
            <a:r>
              <a:rPr lang="ru-RU" dirty="0"/>
              <a:t>Там, где это целесообразно, приводить в пример краткие «истории успеха» ВА в деле совершенствования организации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698292" y="0"/>
            <a:ext cx="2445709" cy="619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Повышение +демонстрация</a:t>
            </a:r>
            <a:endParaRPr lang="it-IT" sz="1400" b="1" dirty="0"/>
          </a:p>
          <a:p>
            <a:pPr algn="ctr"/>
            <a:r>
              <a:rPr lang="ru-RU" sz="1400" b="1" dirty="0"/>
              <a:t>«Мягкий» инструмент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1138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139149" y="824948"/>
            <a:ext cx="9044609" cy="895050"/>
          </a:xfrm>
        </p:spPr>
        <p:txBody>
          <a:bodyPr>
            <a:noAutofit/>
          </a:bodyPr>
          <a:lstStyle/>
          <a:p>
            <a:r>
              <a:rPr lang="ru-RU" sz="3200" b="1" dirty="0"/>
              <a:t>Внутренние обучающие курсы/тренинги</a:t>
            </a:r>
            <a:r>
              <a:rPr lang="it-IT" sz="3200" b="1" dirty="0"/>
              <a:t>: </a:t>
            </a:r>
            <a:r>
              <a:rPr lang="ru-RU" sz="3200" b="1" dirty="0"/>
              <a:t>«Введение во ВА»</a:t>
            </a:r>
            <a:r>
              <a:rPr lang="it-IT" sz="3200" b="1" dirty="0"/>
              <a:t> (</a:t>
            </a:r>
            <a:r>
              <a:rPr lang="ru-RU" sz="3200" b="1" dirty="0"/>
              <a:t>для не-аудиторов</a:t>
            </a:r>
            <a:r>
              <a:rPr lang="it-IT" sz="3200" b="1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8397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Возможность продемонстрировать пользу от аудита не-аудиторам за счёт</a:t>
            </a:r>
            <a:r>
              <a:rPr lang="it-IT" dirty="0"/>
              <a:t>:</a:t>
            </a:r>
          </a:p>
          <a:p>
            <a:pPr lvl="1"/>
            <a:r>
              <a:rPr lang="ru-RU" dirty="0"/>
              <a:t>объяснения уникальной специфики аудита и той ценности, которую он создаёт для организации</a:t>
            </a:r>
            <a:endParaRPr lang="it-IT" dirty="0"/>
          </a:p>
          <a:p>
            <a:pPr lvl="1"/>
            <a:r>
              <a:rPr lang="ru-RU" dirty="0"/>
              <a:t>возможности для обучаемых попробовать себя в роли аудитора</a:t>
            </a:r>
            <a:endParaRPr lang="it-IT" dirty="0"/>
          </a:p>
          <a:p>
            <a:pPr lvl="1"/>
            <a:r>
              <a:rPr lang="ru-RU" dirty="0"/>
              <a:t>представления примеров аудита, обеспечившего хорошие результаты</a:t>
            </a:r>
            <a:endParaRPr lang="it-IT" dirty="0"/>
          </a:p>
          <a:p>
            <a:pPr lvl="1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6698292" y="0"/>
            <a:ext cx="2445709" cy="6198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Демонстрация пользы:</a:t>
            </a:r>
            <a:endParaRPr lang="it-IT" sz="1400" b="1" dirty="0"/>
          </a:p>
          <a:p>
            <a:pPr algn="ctr"/>
            <a:r>
              <a:rPr lang="ru-RU" sz="1400" b="1" dirty="0"/>
              <a:t>комбинированный инструмент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794366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462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di Office</vt:lpstr>
      <vt:lpstr>Как повысить пользу от внутреннего аудита в государственном секторе  и продемонстрировать её?  Некоторые удачные подходы</vt:lpstr>
      <vt:lpstr>Анкета для оценки уровня удовлетворённости аудитом</vt:lpstr>
      <vt:lpstr>Ежегодный оценочный опрос участников  + план действий </vt:lpstr>
      <vt:lpstr>Характер общения аудитора с объектами аудита</vt:lpstr>
      <vt:lpstr>Внутренние обучающие курсы/тренинги: «Введение во ВА» (для не-аудиторов)</vt:lpstr>
    </vt:vector>
  </TitlesOfParts>
  <Company>BARBAR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practices in increasing and demonstrating the value of internal audit in the public sector</dc:title>
  <dc:creator>M B</dc:creator>
  <cp:lastModifiedBy>Andrei Nikolaevich Salnikov</cp:lastModifiedBy>
  <cp:revision>25</cp:revision>
  <dcterms:created xsi:type="dcterms:W3CDTF">2018-09-29T14:58:17Z</dcterms:created>
  <dcterms:modified xsi:type="dcterms:W3CDTF">2018-10-17T09:14:25Z</dcterms:modified>
</cp:coreProperties>
</file>