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3" r:id="rId2"/>
    <p:sldId id="257" r:id="rId3"/>
    <p:sldId id="274" r:id="rId4"/>
    <p:sldId id="272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735763" cy="9869488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71D"/>
    <a:srgbClr val="45F814"/>
    <a:srgbClr val="AC2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14" autoAdjust="0"/>
  </p:normalViewPr>
  <p:slideViewPr>
    <p:cSldViewPr snapToGrid="0">
      <p:cViewPr varScale="1">
        <p:scale>
          <a:sx n="51" d="100"/>
          <a:sy n="51" d="100"/>
        </p:scale>
        <p:origin x="123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B3471-036A-4D16-83DB-42AD8CBD36E1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DAFC4-54BA-4D7A-A2A0-B6E329F87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19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1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1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37036-9CF6-4BE8-9087-AD32E6869CD5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15374" y="9374302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8DF5B-B44D-4054-8388-7258CFC60A8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449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8DF5B-B44D-4054-8388-7258CFC60A8B}" type="slidenum">
              <a:rPr lang="ro-RO" smtClean="0"/>
              <a:pPr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607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8DF5B-B44D-4054-8388-7258CFC60A8B}" type="slidenum">
              <a:rPr lang="ro-RO" smtClean="0"/>
              <a:pPr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222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8DF5B-B44D-4054-8388-7258CFC60A8B}" type="slidenum">
              <a:rPr lang="ro-RO" smtClean="0"/>
              <a:pPr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339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8DF5B-B44D-4054-8388-7258CFC60A8B}" type="slidenum">
              <a:rPr lang="ro-RO" smtClean="0"/>
              <a:pPr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0630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8DF5B-B44D-4054-8388-7258CFC60A8B}" type="slidenum">
              <a:rPr lang="ro-RO" smtClean="0"/>
              <a:pPr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459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8BE05E6-35EA-4343-BF28-F1F96F16C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A98CDBF-7FA2-4C1A-9BC6-B03BB03E2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18EAB0D-8131-4843-B00D-74EEDF3F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362D976-02C9-4D6D-9270-4231A5F9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713D1FA-D9B0-42C2-913F-644A1F59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7547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AAE963-C5D3-41C1-AD3E-31CF8519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781552DC-6E1E-43C9-8841-5B75836B1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9D12838-B5B1-4219-A248-9AF101BF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C7EADA0-B0ED-4A5D-9073-7B3363E3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A8E8F4A-763D-4F94-B190-1CFF3DF7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730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47CA3599-0A37-4B41-8E7E-85A448BBC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28AAF4C-1949-4E6B-A002-25D1F0E44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4F72EA1-BF84-4719-A03E-81C4E296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4755B0A-E176-4216-BBDF-203F8536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D98BB68-2394-432F-90BE-E7A57FC6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968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FA7BEC5-938B-4246-88B2-3AD9E110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997BD1F-2AFC-4C03-9FDB-8CABEC9BE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3B08D41-1516-40CC-873C-84E86260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30D4D3C-D48B-4B98-9D9F-A721660F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AFC6286-6970-4A78-9A94-35937F64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8259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460D8F4-1DA7-4C6F-AFAE-E6045D91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C29DED61-B35E-4C59-BD24-D08DCF089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AE768E0-0829-4226-A8C0-1F5CB135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0C51D01-BF44-4C77-A429-A0188AAF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DEC0DFF-A557-4ACB-9986-D90F8FEA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506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7F982A7-D251-40B1-AB99-BCAF0862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51C2CE7-912C-46F7-8ECE-F309B72A3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A2A62CB-834E-461E-9477-415913DE6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F63848C-93EE-4A49-91A0-9D4A8239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EC80A42-ABCE-4FC2-9C9A-58ABDCEC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C2F0482-1993-42ED-A7AB-CA3F1D2C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06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730ED1B-8721-4C74-A235-D20687B2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7477D46-A1C9-4055-88C5-13D9136C0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86D8139-A9AA-4AA5-A49A-FD6E35D63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5C928C35-AE4C-4591-A0EA-1624B28CB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8664F8FE-293A-46FB-9996-CF46CA937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D2F52456-91C1-42E1-A3B6-FA10384C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345D275D-9F07-4CFC-81C2-ABE832A7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15369E05-3EA1-4365-9F9D-A6EED8F2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2133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38917B-A77F-41B7-89FD-A891D39F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75686AFE-E59E-4CA8-8AE2-62D1F217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AE370394-DEB3-4341-9845-CA223D75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02D9C17-281B-475D-A292-80AFFCD6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36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4B234BD7-3584-4970-9EC0-DE74A8EA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BEB3059D-F5AC-4F03-8F7E-03508528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2A30155-D07C-4E11-88D7-4E3A56D7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2767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3D2B811-1793-42B7-ADF5-2796CA6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353A72-E9AE-4409-9C4B-E1582A4B7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980AE0B-7BBF-4483-9BAD-A7B21973D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83231C1-9FBF-4528-81AD-534EC393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B8583FE-2733-4E5E-9931-B55BBE2C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209EAEA-6662-4513-A376-3BB18ADB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362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C199A98-19DD-4F21-9E9B-637DF6F2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60E97D4-0191-4BD3-B85F-A730109C6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5D5D735-6E5E-4CC2-8B02-E90AD720C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52E5DD4-5C80-4843-B620-7A63E659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68ADDBE-2C32-4DE8-B695-2F431207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82440FC-337A-437E-9BBB-367F9251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423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B699E7C5-1DCE-4B64-80E5-26826A84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AF247A6-16D8-4AB6-9DAF-9F51EBBEE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9C13EE5-19EA-427A-81C1-D061DAF1A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A8A8-4196-4A5D-A5AC-224CEE86765D}" type="datetimeFigureOut">
              <a:rPr lang="ro-RO" smtClean="0"/>
              <a:pPr/>
              <a:t>15.10.2018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4C72C22-6B8F-45A5-A3FD-40C462AE1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0CFD153-7635-42DA-82A9-EF0914071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BEEE8-85C7-466B-9E4B-C818863EC20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243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52401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1" y="322264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727075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1662114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273301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2814638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347066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1" y="4613275"/>
            <a:ext cx="692150" cy="46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9" y="4939278"/>
            <a:ext cx="737811" cy="4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51" y="5110597"/>
            <a:ext cx="718025" cy="4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69" y="5236369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9" y="5107382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34" y="4831064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07165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92" y="3687626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46119"/>
            <a:ext cx="824890" cy="41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04" y="1828800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230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727076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87338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54" y="3090072"/>
            <a:ext cx="800336" cy="43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8" descr="flag_hungary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087439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3719514" y="2166939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br>
              <a:rPr lang="hr-HR" altLang="en-US" sz="3600" dirty="0">
                <a:solidFill>
                  <a:schemeClr val="tx2"/>
                </a:solidFill>
              </a:rPr>
            </a:br>
            <a:endParaRPr lang="hr-HR" altLang="en-US" sz="3600" dirty="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3889831" y="1537919"/>
            <a:ext cx="48974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hu-HU" altLang="en-US" sz="2800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4363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3960419"/>
            <a:ext cx="741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3929742" y="1752599"/>
            <a:ext cx="5183188" cy="238397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Рабочая группа Аудит на практике (</a:t>
            </a:r>
            <a:r>
              <a:rPr lang="ru-RU" sz="28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АнП</a:t>
            </a:r>
            <a:r>
              <a:rPr lang="ru-RU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hr-BA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Последние достижения</a:t>
            </a:r>
            <a:r>
              <a:rPr lang="en-US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ru-RU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Руководство по планированию аудиторского задания</a:t>
            </a:r>
            <a:endParaRPr lang="ro-RO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522028" y="6022612"/>
            <a:ext cx="478480" cy="36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456588" y="5984074"/>
            <a:ext cx="547687" cy="3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0786925" y="5962529"/>
            <a:ext cx="547687" cy="39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1440837" y="5944535"/>
            <a:ext cx="528055" cy="37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0110499" y="5951674"/>
            <a:ext cx="591972" cy="39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139391" y="6012336"/>
            <a:ext cx="544926" cy="378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791071" y="5995218"/>
            <a:ext cx="563464" cy="374023"/>
          </a:xfrm>
          <a:prstGeom prst="rect">
            <a:avLst/>
          </a:prstGeom>
        </p:spPr>
      </p:pic>
      <p:sp>
        <p:nvSpPr>
          <p:cNvPr id="36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Тбилиси</a:t>
            </a:r>
            <a:r>
              <a:rPr lang="ro-RO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o-RO" dirty="0"/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2" y="185058"/>
            <a:ext cx="2848280" cy="9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0" y="5029200"/>
            <a:ext cx="5214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Миоара</a:t>
            </a:r>
            <a:r>
              <a:rPr lang="ru-RU" b="1" i="1" dirty="0"/>
              <a:t> </a:t>
            </a:r>
            <a:r>
              <a:rPr lang="ru-RU" b="1" i="1" dirty="0" err="1"/>
              <a:t>Дьяконеску</a:t>
            </a:r>
            <a:r>
              <a:rPr lang="en-US" i="1" dirty="0"/>
              <a:t>,</a:t>
            </a:r>
            <a:r>
              <a:rPr lang="ru-RU" i="1" dirty="0"/>
              <a:t> Директор ВА ЦПГ,</a:t>
            </a:r>
            <a:endParaRPr lang="en-US" i="1" dirty="0"/>
          </a:p>
          <a:p>
            <a:r>
              <a:rPr lang="ru-RU" i="1" dirty="0"/>
              <a:t>МФ Румынии, член Исполкома СВА, руководитель Рабочей группы </a:t>
            </a:r>
            <a:r>
              <a:rPr lang="ru-RU" i="1" dirty="0" err="1"/>
              <a:t>АнП</a:t>
            </a:r>
            <a:endParaRPr lang="en-US" i="1" dirty="0"/>
          </a:p>
          <a:p>
            <a:r>
              <a:rPr lang="ru-RU" b="1" i="1" dirty="0"/>
              <a:t>Ливия </a:t>
            </a:r>
            <a:r>
              <a:rPr lang="ru-RU" b="1" i="1" dirty="0" err="1"/>
              <a:t>Джандич</a:t>
            </a:r>
            <a:r>
              <a:rPr lang="ru-RU" i="1" dirty="0"/>
              <a:t>, глава подразделения ВА,</a:t>
            </a:r>
          </a:p>
          <a:p>
            <a:r>
              <a:rPr lang="ru-RU" i="1" dirty="0"/>
              <a:t>МФ Молдовы, сопредседатель Рабочей группы </a:t>
            </a:r>
            <a:r>
              <a:rPr lang="ru-RU" i="1" dirty="0" err="1"/>
              <a:t>АнП</a:t>
            </a:r>
            <a:endParaRPr lang="en-US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20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75239"/>
            <a:ext cx="12192000" cy="1180912"/>
          </a:xfrm>
        </p:spPr>
        <p:txBody>
          <a:bodyPr>
            <a:normAutofit lnSpcReduction="10000"/>
          </a:bodyPr>
          <a:lstStyle/>
          <a:p>
            <a:r>
              <a:rPr lang="ru-RU" sz="8000" b="1" dirty="0"/>
              <a:t>Сессия вопросов </a:t>
            </a:r>
            <a:r>
              <a:rPr lang="ru-RU" sz="8000" b="1"/>
              <a:t>и ответов</a:t>
            </a:r>
            <a:endParaRPr lang="ro-RO" sz="8000" dirty="0"/>
          </a:p>
          <a:p>
            <a:endParaRPr lang="ro-RO" sz="60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PEMPAL </a:t>
            </a:r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Рабочая группа </a:t>
            </a:r>
            <a:r>
              <a:rPr lang="ru-RU" b="1" dirty="0" err="1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АнП</a:t>
            </a:r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Тбилиси</a:t>
            </a:r>
            <a:r>
              <a:rPr lang="ro-RO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o-RO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77" y="631372"/>
            <a:ext cx="3459025" cy="81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1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40B6D730-3EA6-4986-96F3-F24165AA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316843"/>
            <a:ext cx="4822290" cy="3171825"/>
          </a:xfrm>
          <a:prstGeom prst="rect">
            <a:avLst/>
          </a:prstGeom>
        </p:spPr>
      </p:pic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6284"/>
            <a:ext cx="12192000" cy="8691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6600" b="1" dirty="0"/>
              <a:t>Почему это необходимо</a:t>
            </a:r>
            <a:r>
              <a:rPr lang="ro-RO" sz="6600" b="1" dirty="0"/>
              <a:t>?</a:t>
            </a:r>
            <a:endParaRPr lang="ro-RO" sz="6600" dirty="0"/>
          </a:p>
          <a:p>
            <a:endParaRPr lang="ro-RO" sz="48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PEMPAL </a:t>
            </a:r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Рабочая группа </a:t>
            </a:r>
            <a:r>
              <a:rPr lang="ru-RU" b="1" dirty="0" err="1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АнП</a:t>
            </a:r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Тбилиси</a:t>
            </a:r>
            <a:r>
              <a:rPr lang="ro-RO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o-RO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386727C1-1491-49AE-AD43-8CE1B306A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595" y="3175666"/>
            <a:ext cx="5019700" cy="3313002"/>
          </a:xfrm>
          <a:prstGeom prst="rect">
            <a:avLst/>
          </a:prstGeo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A893E1E9-7A64-4243-A11A-EB74135CC00E}"/>
              </a:ext>
            </a:extLst>
          </p:cNvPr>
          <p:cNvSpPr/>
          <p:nvPr/>
        </p:nvSpPr>
        <p:spPr>
          <a:xfrm rot="542337">
            <a:off x="8746335" y="238493"/>
            <a:ext cx="3922624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ЦПГ</a:t>
            </a:r>
            <a:r>
              <a:rPr lang="ro-RO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595AB06A-6A5C-43BE-BF07-E8A36EC80406}"/>
              </a:ext>
            </a:extLst>
          </p:cNvPr>
          <p:cNvSpPr/>
          <p:nvPr/>
        </p:nvSpPr>
        <p:spPr>
          <a:xfrm rot="410283">
            <a:off x="5244858" y="1451836"/>
            <a:ext cx="5744367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Аудиторы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ro-RO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5090223B-9007-464D-8017-E461107959A8}"/>
              </a:ext>
            </a:extLst>
          </p:cNvPr>
          <p:cNvSpPr/>
          <p:nvPr/>
        </p:nvSpPr>
        <p:spPr>
          <a:xfrm rot="20519131">
            <a:off x="-691748" y="1071227"/>
            <a:ext cx="5794702" cy="28007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Передовой</a:t>
            </a:r>
          </a:p>
          <a:p>
            <a:pPr algn="ctr"/>
            <a:r>
              <a:rPr lang="ru-RU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опыт</a:t>
            </a:r>
            <a:r>
              <a:rPr lang="ro-RO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C004146D-D981-461E-B64E-E26F6A059884}"/>
              </a:ext>
            </a:extLst>
          </p:cNvPr>
          <p:cNvSpPr/>
          <p:nvPr/>
        </p:nvSpPr>
        <p:spPr>
          <a:xfrm>
            <a:off x="4822290" y="3022366"/>
            <a:ext cx="7420674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C209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Начинающие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C209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ro-RO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AC209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BF9DE031-D249-4F13-BCB7-D26CCFBA7E9A}"/>
              </a:ext>
            </a:extLst>
          </p:cNvPr>
          <p:cNvSpPr/>
          <p:nvPr/>
        </p:nvSpPr>
        <p:spPr>
          <a:xfrm>
            <a:off x="5394001" y="4468916"/>
            <a:ext cx="6655821" cy="18620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5F81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ПОЧЕМУ</a:t>
            </a:r>
            <a:r>
              <a:rPr lang="en-US" sz="11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5F81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ro-RO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45F814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05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Рабочая группа Аудит на практике (</a:t>
            </a:r>
            <a:r>
              <a:rPr lang="ru-RU" sz="36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АнП</a:t>
            </a:r>
            <a:r>
              <a:rPr lang="ru-RU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hr-BA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458"/>
            <a:ext cx="10515600" cy="56061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BA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Первая встреча – Будапешт, март </a:t>
            </a:r>
            <a:r>
              <a:rPr lang="hr-BA" b="1" i="1" dirty="0">
                <a:solidFill>
                  <a:schemeClr val="accent1">
                    <a:lumMod val="75000"/>
                  </a:schemeClr>
                </a:solidFill>
              </a:rPr>
              <a:t>2017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BA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Вторая встреча – Ташкент, октябрь 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2017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BA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Третья встреча – Брюссель, март </a:t>
            </a:r>
            <a:r>
              <a:rPr lang="hr-BA" b="1" i="1" dirty="0">
                <a:solidFill>
                  <a:schemeClr val="accent1">
                    <a:lumMod val="75000"/>
                  </a:schemeClr>
                </a:solidFill>
              </a:rPr>
              <a:t>2018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Четвертая встреча - Цахкадзор</a:t>
            </a:r>
            <a:r>
              <a:rPr lang="hr-BA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июнь</a:t>
            </a:r>
            <a:r>
              <a:rPr lang="hr-BA" b="1" i="1" dirty="0">
                <a:solidFill>
                  <a:schemeClr val="accent1">
                    <a:lumMod val="75000"/>
                  </a:schemeClr>
                </a:solidFill>
              </a:rPr>
              <a:t> 2018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                         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РЕЗУЛЬТАТЫ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Руководство по планированию Аудиторского задания с шаблонами и примерами, включая следующее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hr-BA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Шаблон для планирования аудита</a:t>
            </a:r>
            <a:endParaRPr lang="hr-BA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Шаблон для составления программы аудита/работы</a:t>
            </a:r>
            <a:endParaRPr lang="hr-BA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Шаблон матрицы рисков/контроля</a:t>
            </a:r>
            <a:endParaRPr lang="hr-BA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hr-B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 практических примера с шаблонами: управление персоналом, больница и ИТ</a:t>
            </a:r>
            <a:endParaRPr lang="hr-BA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3</a:t>
            </a:fld>
            <a:endParaRPr lang="bs-Latn-BA"/>
          </a:p>
        </p:txBody>
      </p:sp>
      <p:sp>
        <p:nvSpPr>
          <p:cNvPr id="6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Тбилиси</a:t>
            </a:r>
            <a:r>
              <a:rPr lang="ro-RO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o-RO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540" y="370115"/>
            <a:ext cx="2848280" cy="9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4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88063"/>
            <a:ext cx="12192000" cy="606584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/>
              <a:t>Стандарты ИВА, применимые к Руководству</a:t>
            </a:r>
            <a:r>
              <a:rPr lang="en-US" sz="3600" b="1" dirty="0"/>
              <a:t>:</a:t>
            </a:r>
            <a:endParaRPr lang="ro-RO" sz="3600" b="1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PEMPAL </a:t>
            </a:r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Рабочая группа </a:t>
            </a:r>
            <a:r>
              <a:rPr lang="ru-RU" b="1" dirty="0" err="1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АнП</a:t>
            </a:r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Тбилиси</a:t>
            </a:r>
            <a:r>
              <a:rPr lang="ro-RO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o-RO" dirty="0"/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54BDFE28-BF8C-42E3-A574-412E24652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24" y="3095678"/>
            <a:ext cx="4989576" cy="307425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w"/>
              <a:tabLst/>
            </a:pPr>
            <a:r>
              <a:rPr kumimoji="0" lang="ru-RU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Стандарт ИВА </a:t>
            </a:r>
            <a:r>
              <a:rPr kumimoji="0" lang="en-US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2200 – </a:t>
            </a:r>
            <a:r>
              <a:rPr kumimoji="0" lang="ru-RU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Планирование задания</a:t>
            </a:r>
            <a:endParaRPr kumimoji="0" lang="en-US" altLang="ro-R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w"/>
            </a:pPr>
            <a:r>
              <a:rPr lang="ru-RU" altLang="ro-RO" b="1" dirty="0">
                <a:latin typeface="Cambria" panose="02040503050406030204" pitchFamily="18" charset="0"/>
              </a:rPr>
              <a:t>Стандарт ИВА </a:t>
            </a:r>
            <a:r>
              <a:rPr kumimoji="0" lang="en-US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2201 – </a:t>
            </a:r>
            <a:r>
              <a:rPr lang="ru-RU" altLang="ro-RO" b="1" dirty="0">
                <a:latin typeface="Cambria" panose="02040503050406030204" pitchFamily="18" charset="0"/>
              </a:rPr>
              <a:t>Факторы учитываемые при планировании</a:t>
            </a:r>
            <a:endParaRPr kumimoji="0" lang="en-US" altLang="ro-R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w"/>
            </a:pPr>
            <a:r>
              <a:rPr lang="ru-RU" altLang="ro-RO" b="1" dirty="0">
                <a:latin typeface="Cambria" panose="02040503050406030204" pitchFamily="18" charset="0"/>
              </a:rPr>
              <a:t>Стандарт ИВА </a:t>
            </a:r>
            <a:r>
              <a:rPr kumimoji="0" lang="en-US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2210 </a:t>
            </a:r>
            <a:r>
              <a:rPr kumimoji="0" lang="ru-RU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– Цели задания</a:t>
            </a:r>
            <a:endParaRPr kumimoji="0" lang="en-US" altLang="ro-R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w"/>
            </a:pPr>
            <a:r>
              <a:rPr lang="ru-RU" altLang="ro-RO" b="1" dirty="0">
                <a:latin typeface="Cambria" panose="02040503050406030204" pitchFamily="18" charset="0"/>
              </a:rPr>
              <a:t>Стандарт ИВА </a:t>
            </a:r>
            <a:r>
              <a:rPr kumimoji="0" lang="en-US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2220 – </a:t>
            </a:r>
            <a:r>
              <a:rPr lang="ru-RU" altLang="ro-RO" b="1" dirty="0">
                <a:latin typeface="Cambria" panose="02040503050406030204" pitchFamily="18" charset="0"/>
              </a:rPr>
              <a:t>Объем задания</a:t>
            </a:r>
            <a:r>
              <a:rPr kumimoji="0" lang="en-US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w"/>
            </a:pPr>
            <a:r>
              <a:rPr lang="ru-RU" altLang="ro-RO" b="1" dirty="0">
                <a:latin typeface="Cambria" panose="02040503050406030204" pitchFamily="18" charset="0"/>
              </a:rPr>
              <a:t>Стандарт ИВА </a:t>
            </a:r>
            <a:r>
              <a:rPr kumimoji="0" lang="en-US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2230 – </a:t>
            </a:r>
            <a:r>
              <a:rPr kumimoji="0" lang="ru-RU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Распределение ресурсов для выполнения задания</a:t>
            </a:r>
            <a:endParaRPr kumimoji="0" lang="en-US" altLang="ro-R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w"/>
            </a:pPr>
            <a:r>
              <a:rPr lang="ru-RU" altLang="ro-RO" b="1" dirty="0">
                <a:latin typeface="Cambria" panose="02040503050406030204" pitchFamily="18" charset="0"/>
              </a:rPr>
              <a:t>Стандарт ИВА </a:t>
            </a:r>
            <a:r>
              <a:rPr kumimoji="0" lang="en-US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2240 – </a:t>
            </a:r>
            <a:r>
              <a:rPr kumimoji="0" lang="ru-RU" altLang="ro-R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Рабочая программа задания</a:t>
            </a:r>
            <a:endParaRPr kumimoji="0" lang="ro-RO" altLang="ro-RO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568" y="1524001"/>
            <a:ext cx="2848280" cy="9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43C2AF1F-61C0-48CC-BFF1-B7F3CD09AB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1625" y="1712913"/>
            <a:ext cx="9580563" cy="4775200"/>
            <a:chOff x="190" y="1079"/>
            <a:chExt cx="6035" cy="3008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C880875A-8AF1-456E-B5DF-2EE4F1EAF4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0" y="1079"/>
              <a:ext cx="6035" cy="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FA50BD55-B6D6-4258-A62F-305F9158E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088"/>
              <a:ext cx="1096" cy="3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D34CBC5D-2224-4DCF-9354-BBF7692CB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1088"/>
              <a:ext cx="970" cy="16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7B865B94-4FB3-4794-B637-899831CDB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1257"/>
              <a:ext cx="970" cy="173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6B817BF8-BCC3-47BE-BF17-A9EDC1BC6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12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F911A5-0ACA-4DD9-95AE-184BF98DC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1258"/>
              <a:ext cx="1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3232956D-1D9C-49B2-85A8-6028C2227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088"/>
              <a:ext cx="3016" cy="34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1AE9F65-76E8-4E96-80B4-E349E067F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1173"/>
              <a:ext cx="2887" cy="16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30300FA8-7E06-4A7D-BD24-1B5EEBF09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170"/>
              <a:ext cx="102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наименование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6376008B-4605-45E2-8B12-EC00FAB94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" y="1170"/>
              <a:ext cx="1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EFA36658-222A-459E-84F2-92C2A21C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1079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3C5C9969-D910-47E5-B1C3-DD6A51324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1079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FA58DC36-AFEC-4406-89A9-4D1386225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079"/>
              <a:ext cx="109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F9A33836-D994-4FF7-9520-90116CC8F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079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44C77CD1-5222-4B40-A049-15F8F9791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079"/>
              <a:ext cx="301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84DC79DA-B57D-45E6-97FC-CAB68BC06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79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C7919420-C787-43E2-A09F-B7DEC87BA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79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63CCEFDA-CA73-4CA7-A83C-57FEB0A8C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1085"/>
              <a:ext cx="6" cy="3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FD7A3442-2DD6-4B93-99F6-A1EEC8C3F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085"/>
              <a:ext cx="6" cy="3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BF81D6BD-D97C-4B4E-8746-5E454ACCA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85"/>
              <a:ext cx="6" cy="3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2D14CD2D-1BC2-46FB-B112-2E463B8F7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1454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1000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EA434A2A-6051-4962-AD4D-8074FC3BA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1454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CB5DFC08-31F4-4F49-BACA-1B59A7920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1454"/>
              <a:ext cx="24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Цель, полномочия и ответственность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F826C8C3-BCBE-4736-895A-7F778A153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" y="1454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F19FA77D-2FB1-436C-B0F4-D71FB9746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1430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CD9C94A1-128A-4AED-8F0A-E9CACF963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430"/>
              <a:ext cx="109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B29347CF-4BEA-4516-A6BD-C44DD0845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430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3697EE60-A04A-4155-A89F-4846ED06D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430"/>
              <a:ext cx="301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F1A50118-881B-42F2-A3AE-1C0E73AD6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430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6DE0EEE0-1CA9-4D7E-9A09-49F12B270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1436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B1A59A79-99AA-44DC-B29E-9C986B955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436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id="{4C7D75C7-1660-457B-847F-803FD30D4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436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Rectangle 37">
              <a:extLst>
                <a:ext uri="{FF2B5EF4-FFF2-40B4-BE49-F238E27FC236}">
                  <a16:creationId xmlns:a16="http://schemas.microsoft.com/office/drawing/2014/main" id="{400D2ABF-60F9-4FBE-9CBA-DB0A4E97A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1667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1100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id="{9B2B7287-6B26-48D7-A4E8-6B1FCCF44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1667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9">
              <a:extLst>
                <a:ext uri="{FF2B5EF4-FFF2-40B4-BE49-F238E27FC236}">
                  <a16:creationId xmlns:a16="http://schemas.microsoft.com/office/drawing/2014/main" id="{8E48B4C3-B88D-4497-97A1-6B543F3F6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1646"/>
              <a:ext cx="21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Независимость и объективность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0">
              <a:extLst>
                <a:ext uri="{FF2B5EF4-FFF2-40B4-BE49-F238E27FC236}">
                  <a16:creationId xmlns:a16="http://schemas.microsoft.com/office/drawing/2014/main" id="{6A2DADD2-3811-4A36-B6D0-53266D2A1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1646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1">
              <a:extLst>
                <a:ext uri="{FF2B5EF4-FFF2-40B4-BE49-F238E27FC236}">
                  <a16:creationId xmlns:a16="http://schemas.microsoft.com/office/drawing/2014/main" id="{36BDD3DC-9C27-4B65-A1A9-39FC1EA3B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1643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73815BB5-6FCC-408C-A272-4DAF38C44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643"/>
              <a:ext cx="109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Rectangle 43">
              <a:extLst>
                <a:ext uri="{FF2B5EF4-FFF2-40B4-BE49-F238E27FC236}">
                  <a16:creationId xmlns:a16="http://schemas.microsoft.com/office/drawing/2014/main" id="{59846188-8A05-4060-9A4E-3E7877E81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643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44">
              <a:extLst>
                <a:ext uri="{FF2B5EF4-FFF2-40B4-BE49-F238E27FC236}">
                  <a16:creationId xmlns:a16="http://schemas.microsoft.com/office/drawing/2014/main" id="{93B1C215-C74A-4450-A5F0-16BBE5910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643"/>
              <a:ext cx="301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A31DCF1D-03E6-45A2-82CF-00EB85EA9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643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46">
              <a:extLst>
                <a:ext uri="{FF2B5EF4-FFF2-40B4-BE49-F238E27FC236}">
                  <a16:creationId xmlns:a16="http://schemas.microsoft.com/office/drawing/2014/main" id="{5A62B585-A414-4025-894A-5F60EE037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1649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Rectangle 47">
              <a:extLst>
                <a:ext uri="{FF2B5EF4-FFF2-40B4-BE49-F238E27FC236}">
                  <a16:creationId xmlns:a16="http://schemas.microsoft.com/office/drawing/2014/main" id="{457D8CED-377A-469C-86C3-530F91139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649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id="{32BDBF23-0B36-406F-9DB3-30F63CA2A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649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49">
              <a:extLst>
                <a:ext uri="{FF2B5EF4-FFF2-40B4-BE49-F238E27FC236}">
                  <a16:creationId xmlns:a16="http://schemas.microsoft.com/office/drawing/2014/main" id="{19F12CBD-C9F0-49F4-903E-7D8398C83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1877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1200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0">
              <a:extLst>
                <a:ext uri="{FF2B5EF4-FFF2-40B4-BE49-F238E27FC236}">
                  <a16:creationId xmlns:a16="http://schemas.microsoft.com/office/drawing/2014/main" id="{3B5303E8-A60A-4DE0-862D-2503F35A1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1877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0FAE7E43-DDCB-4F64-B63B-57D4645F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1826"/>
              <a:ext cx="295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Умения и надлежа</a:t>
              </a:r>
              <a:r>
                <a:rPr lang="ru-RU" altLang="ru-RU" sz="1600" dirty="0">
                  <a:solidFill>
                    <a:srgbClr val="000000"/>
                  </a:solidFill>
                  <a:latin typeface="Cambria" panose="02040503050406030204" pitchFamily="18" charset="0"/>
                </a:rPr>
                <a:t>щее профессиональное отношение</a:t>
              </a:r>
              <a:endPara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1" name="Rectangle 52">
              <a:extLst>
                <a:ext uri="{FF2B5EF4-FFF2-40B4-BE49-F238E27FC236}">
                  <a16:creationId xmlns:a16="http://schemas.microsoft.com/office/drawing/2014/main" id="{48931709-1C8C-44BE-83A1-A9A9FF651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" y="1877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3">
              <a:extLst>
                <a:ext uri="{FF2B5EF4-FFF2-40B4-BE49-F238E27FC236}">
                  <a16:creationId xmlns:a16="http://schemas.microsoft.com/office/drawing/2014/main" id="{08D746D2-BA84-42DD-B3F9-1B7DB4FDD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1857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54">
              <a:extLst>
                <a:ext uri="{FF2B5EF4-FFF2-40B4-BE49-F238E27FC236}">
                  <a16:creationId xmlns:a16="http://schemas.microsoft.com/office/drawing/2014/main" id="{5223C16A-EE38-4AF9-8C20-7036EF9A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857"/>
              <a:ext cx="109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3154E43E-283B-4CCE-B3BC-27B1F867C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857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56">
              <a:extLst>
                <a:ext uri="{FF2B5EF4-FFF2-40B4-BE49-F238E27FC236}">
                  <a16:creationId xmlns:a16="http://schemas.microsoft.com/office/drawing/2014/main" id="{AE8B8E1B-CB2D-4271-A8B3-CBDFB2E4A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857"/>
              <a:ext cx="301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57">
              <a:extLst>
                <a:ext uri="{FF2B5EF4-FFF2-40B4-BE49-F238E27FC236}">
                  <a16:creationId xmlns:a16="http://schemas.microsoft.com/office/drawing/2014/main" id="{F986C2CB-CB3F-48D6-980D-90378F3B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857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58">
              <a:extLst>
                <a:ext uri="{FF2B5EF4-FFF2-40B4-BE49-F238E27FC236}">
                  <a16:creationId xmlns:a16="http://schemas.microsoft.com/office/drawing/2014/main" id="{063B2318-22A5-4ABA-B7E8-C3AE31BE6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1862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37A2EE02-20FD-4670-A146-F94B2484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862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60">
              <a:extLst>
                <a:ext uri="{FF2B5EF4-FFF2-40B4-BE49-F238E27FC236}">
                  <a16:creationId xmlns:a16="http://schemas.microsoft.com/office/drawing/2014/main" id="{7F45961C-7B05-465C-94C0-F45E4C45F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862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Rectangle 61">
              <a:extLst>
                <a:ext uri="{FF2B5EF4-FFF2-40B4-BE49-F238E27FC236}">
                  <a16:creationId xmlns:a16="http://schemas.microsoft.com/office/drawing/2014/main" id="{9B9EF43D-B620-44DA-9CB1-715898C1D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2091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1300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2">
              <a:extLst>
                <a:ext uri="{FF2B5EF4-FFF2-40B4-BE49-F238E27FC236}">
                  <a16:creationId xmlns:a16="http://schemas.microsoft.com/office/drawing/2014/main" id="{B54D75C7-E675-46D0-9334-90333D575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2091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E873F7E7-EDC2-48A0-8DFE-4E5045292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2091"/>
              <a:ext cx="268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Га</a:t>
              </a: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рантии качества и программа совершенствования</a:t>
              </a:r>
              <a:endPara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17C51E83-B63B-4499-96B8-495D6B4CF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2091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5">
              <a:extLst>
                <a:ext uri="{FF2B5EF4-FFF2-40B4-BE49-F238E27FC236}">
                  <a16:creationId xmlns:a16="http://schemas.microsoft.com/office/drawing/2014/main" id="{E3AB3D04-075B-4840-96E5-805081E31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2070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7AEFA1CC-09B2-4B5C-89FC-CDC75CDAC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070"/>
              <a:ext cx="109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67">
              <a:extLst>
                <a:ext uri="{FF2B5EF4-FFF2-40B4-BE49-F238E27FC236}">
                  <a16:creationId xmlns:a16="http://schemas.microsoft.com/office/drawing/2014/main" id="{9E285D88-80DC-437C-A038-51BC7130E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070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Rectangle 68">
              <a:extLst>
                <a:ext uri="{FF2B5EF4-FFF2-40B4-BE49-F238E27FC236}">
                  <a16:creationId xmlns:a16="http://schemas.microsoft.com/office/drawing/2014/main" id="{C95E0628-9F5F-49D6-BFF1-BAAA58E5D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070"/>
              <a:ext cx="301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Rectangle 69">
              <a:extLst>
                <a:ext uri="{FF2B5EF4-FFF2-40B4-BE49-F238E27FC236}">
                  <a16:creationId xmlns:a16="http://schemas.microsoft.com/office/drawing/2014/main" id="{33D72487-8777-4853-BE1B-20DFB1DBF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070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Rectangle 70">
              <a:extLst>
                <a:ext uri="{FF2B5EF4-FFF2-40B4-BE49-F238E27FC236}">
                  <a16:creationId xmlns:a16="http://schemas.microsoft.com/office/drawing/2014/main" id="{B15BCA66-C0FC-4F62-A1F6-02E64E75F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2076"/>
              <a:ext cx="6" cy="2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Rectangle 71">
              <a:extLst>
                <a:ext uri="{FF2B5EF4-FFF2-40B4-BE49-F238E27FC236}">
                  <a16:creationId xmlns:a16="http://schemas.microsoft.com/office/drawing/2014/main" id="{248E0D2C-F843-4D32-B5B0-2A9712A1C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076"/>
              <a:ext cx="6" cy="2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Rectangle 72">
              <a:extLst>
                <a:ext uri="{FF2B5EF4-FFF2-40B4-BE49-F238E27FC236}">
                  <a16:creationId xmlns:a16="http://schemas.microsoft.com/office/drawing/2014/main" id="{4ED36C4C-93EF-4BA3-B8A0-6B5C684F6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076"/>
              <a:ext cx="6" cy="2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73">
              <a:extLst>
                <a:ext uri="{FF2B5EF4-FFF2-40B4-BE49-F238E27FC236}">
                  <a16:creationId xmlns:a16="http://schemas.microsoft.com/office/drawing/2014/main" id="{5C94ABF2-9EE0-416D-91C0-161D6C215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2304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2000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4">
              <a:extLst>
                <a:ext uri="{FF2B5EF4-FFF2-40B4-BE49-F238E27FC236}">
                  <a16:creationId xmlns:a16="http://schemas.microsoft.com/office/drawing/2014/main" id="{2CB54532-407F-428F-9F6C-1F574EE6E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2304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5">
              <a:extLst>
                <a:ext uri="{FF2B5EF4-FFF2-40B4-BE49-F238E27FC236}">
                  <a16:creationId xmlns:a16="http://schemas.microsoft.com/office/drawing/2014/main" id="{6149ED31-CADA-4D37-8092-DA21AE6F3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2304"/>
              <a:ext cx="250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Управление деятельностью внутреннего аудита</a:t>
              </a:r>
              <a:endPara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" name="Rectangle 76">
              <a:extLst>
                <a:ext uri="{FF2B5EF4-FFF2-40B4-BE49-F238E27FC236}">
                  <a16:creationId xmlns:a16="http://schemas.microsoft.com/office/drawing/2014/main" id="{E4F1DFD5-B886-4395-B194-59B6F658D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304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7">
              <a:extLst>
                <a:ext uri="{FF2B5EF4-FFF2-40B4-BE49-F238E27FC236}">
                  <a16:creationId xmlns:a16="http://schemas.microsoft.com/office/drawing/2014/main" id="{6773C724-A1F5-4556-BD79-5D84C759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2281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78">
              <a:extLst>
                <a:ext uri="{FF2B5EF4-FFF2-40B4-BE49-F238E27FC236}">
                  <a16:creationId xmlns:a16="http://schemas.microsoft.com/office/drawing/2014/main" id="{AD40E958-02CA-4CDE-9C1C-6E680D1C0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281"/>
              <a:ext cx="109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79">
              <a:extLst>
                <a:ext uri="{FF2B5EF4-FFF2-40B4-BE49-F238E27FC236}">
                  <a16:creationId xmlns:a16="http://schemas.microsoft.com/office/drawing/2014/main" id="{E2D48D7E-C210-4B2D-9AA1-841259DCE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281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Rectangle 80">
              <a:extLst>
                <a:ext uri="{FF2B5EF4-FFF2-40B4-BE49-F238E27FC236}">
                  <a16:creationId xmlns:a16="http://schemas.microsoft.com/office/drawing/2014/main" id="{E2EA2D6E-AC0D-46C3-923F-0407FE05D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281"/>
              <a:ext cx="301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81">
              <a:extLst>
                <a:ext uri="{FF2B5EF4-FFF2-40B4-BE49-F238E27FC236}">
                  <a16:creationId xmlns:a16="http://schemas.microsoft.com/office/drawing/2014/main" id="{D562DA4E-9C2C-491F-A758-F22DEF2F0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281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Rectangle 82">
              <a:extLst>
                <a:ext uri="{FF2B5EF4-FFF2-40B4-BE49-F238E27FC236}">
                  <a16:creationId xmlns:a16="http://schemas.microsoft.com/office/drawing/2014/main" id="{CCCB7272-DE1D-4540-BA9A-2D8081F25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2286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83">
              <a:extLst>
                <a:ext uri="{FF2B5EF4-FFF2-40B4-BE49-F238E27FC236}">
                  <a16:creationId xmlns:a16="http://schemas.microsoft.com/office/drawing/2014/main" id="{3709122F-982B-4F50-852B-A4C27CFBE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286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Rectangle 84">
              <a:extLst>
                <a:ext uri="{FF2B5EF4-FFF2-40B4-BE49-F238E27FC236}">
                  <a16:creationId xmlns:a16="http://schemas.microsoft.com/office/drawing/2014/main" id="{EB522BD4-E488-412A-9BA4-38CD8C4AA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286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85">
              <a:extLst>
                <a:ext uri="{FF2B5EF4-FFF2-40B4-BE49-F238E27FC236}">
                  <a16:creationId xmlns:a16="http://schemas.microsoft.com/office/drawing/2014/main" id="{D9FDE019-2FF2-47BD-8192-13D3EF742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2518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2100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6">
              <a:extLst>
                <a:ext uri="{FF2B5EF4-FFF2-40B4-BE49-F238E27FC236}">
                  <a16:creationId xmlns:a16="http://schemas.microsoft.com/office/drawing/2014/main" id="{028DED2B-4689-4129-98E2-485CA54E3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2518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7">
              <a:extLst>
                <a:ext uri="{FF2B5EF4-FFF2-40B4-BE49-F238E27FC236}">
                  <a16:creationId xmlns:a16="http://schemas.microsoft.com/office/drawing/2014/main" id="{2CD6C9EC-581D-4494-98F6-0F836F9B4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2518"/>
              <a:ext cx="113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Характер работы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88">
              <a:extLst>
                <a:ext uri="{FF2B5EF4-FFF2-40B4-BE49-F238E27FC236}">
                  <a16:creationId xmlns:a16="http://schemas.microsoft.com/office/drawing/2014/main" id="{CB9A9CF5-908C-4561-8A96-EB7482D70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9" y="2518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62A83BAA-EF96-4F0E-A747-C59A8B6D3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2494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Rectangle 90">
              <a:extLst>
                <a:ext uri="{FF2B5EF4-FFF2-40B4-BE49-F238E27FC236}">
                  <a16:creationId xmlns:a16="http://schemas.microsoft.com/office/drawing/2014/main" id="{EC7836FE-8C25-4A0E-9FFE-77A9DB3AA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494"/>
              <a:ext cx="109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91">
              <a:extLst>
                <a:ext uri="{FF2B5EF4-FFF2-40B4-BE49-F238E27FC236}">
                  <a16:creationId xmlns:a16="http://schemas.microsoft.com/office/drawing/2014/main" id="{A53A2386-F961-472A-9A93-9FE3BDB01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494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Rectangle 92">
              <a:extLst>
                <a:ext uri="{FF2B5EF4-FFF2-40B4-BE49-F238E27FC236}">
                  <a16:creationId xmlns:a16="http://schemas.microsoft.com/office/drawing/2014/main" id="{1C97E597-EABD-44FD-BE13-0CA927627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494"/>
              <a:ext cx="301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93">
              <a:extLst>
                <a:ext uri="{FF2B5EF4-FFF2-40B4-BE49-F238E27FC236}">
                  <a16:creationId xmlns:a16="http://schemas.microsoft.com/office/drawing/2014/main" id="{24CB382F-A3CD-4A7A-B933-EA4045D72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494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92753096-3EB8-4ED9-824E-8074CDCFB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2500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Rectangle 95">
              <a:extLst>
                <a:ext uri="{FF2B5EF4-FFF2-40B4-BE49-F238E27FC236}">
                  <a16:creationId xmlns:a16="http://schemas.microsoft.com/office/drawing/2014/main" id="{9F10F44E-A510-438B-98FA-86E0DB21F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500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Rectangle 96">
              <a:extLst>
                <a:ext uri="{FF2B5EF4-FFF2-40B4-BE49-F238E27FC236}">
                  <a16:creationId xmlns:a16="http://schemas.microsoft.com/office/drawing/2014/main" id="{1E7C42E0-8D7B-46E4-AF8E-AD5945E00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500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Rectangle 97">
              <a:extLst>
                <a:ext uri="{FF2B5EF4-FFF2-40B4-BE49-F238E27FC236}">
                  <a16:creationId xmlns:a16="http://schemas.microsoft.com/office/drawing/2014/main" id="{884FE300-F934-4BEF-ACE9-50B921A46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713"/>
              <a:ext cx="1096" cy="208"/>
            </a:xfrm>
            <a:prstGeom prst="rect">
              <a:avLst/>
            </a:prstGeom>
            <a:solidFill>
              <a:srgbClr val="D6E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98">
              <a:extLst>
                <a:ext uri="{FF2B5EF4-FFF2-40B4-BE49-F238E27FC236}">
                  <a16:creationId xmlns:a16="http://schemas.microsoft.com/office/drawing/2014/main" id="{D39C016A-1038-4A61-8BDC-7BF719C7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2731"/>
              <a:ext cx="970" cy="172"/>
            </a:xfrm>
            <a:prstGeom prst="rect">
              <a:avLst/>
            </a:prstGeom>
            <a:solidFill>
              <a:srgbClr val="D6E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Rectangle 99">
              <a:extLst>
                <a:ext uri="{FF2B5EF4-FFF2-40B4-BE49-F238E27FC236}">
                  <a16:creationId xmlns:a16="http://schemas.microsoft.com/office/drawing/2014/main" id="{CE566F40-66F8-4480-B22A-4740C2575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2731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2200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0">
              <a:extLst>
                <a:ext uri="{FF2B5EF4-FFF2-40B4-BE49-F238E27FC236}">
                  <a16:creationId xmlns:a16="http://schemas.microsoft.com/office/drawing/2014/main" id="{66D1E5A4-8875-4E56-AF11-2B9DC6D3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2731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1">
              <a:extLst>
                <a:ext uri="{FF2B5EF4-FFF2-40B4-BE49-F238E27FC236}">
                  <a16:creationId xmlns:a16="http://schemas.microsoft.com/office/drawing/2014/main" id="{6E2363DC-C983-4CEF-972E-0747DAE97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713"/>
              <a:ext cx="3016" cy="208"/>
            </a:xfrm>
            <a:prstGeom prst="rect">
              <a:avLst/>
            </a:prstGeom>
            <a:solidFill>
              <a:srgbClr val="D6E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Rectangle 102">
              <a:extLst>
                <a:ext uri="{FF2B5EF4-FFF2-40B4-BE49-F238E27FC236}">
                  <a16:creationId xmlns:a16="http://schemas.microsoft.com/office/drawing/2014/main" id="{6D54F4DF-2C0D-4EB5-81A7-DC773A9D3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2731"/>
              <a:ext cx="2887" cy="172"/>
            </a:xfrm>
            <a:prstGeom prst="rect">
              <a:avLst/>
            </a:prstGeom>
            <a:solidFill>
              <a:srgbClr val="D6E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103">
              <a:extLst>
                <a:ext uri="{FF2B5EF4-FFF2-40B4-BE49-F238E27FC236}">
                  <a16:creationId xmlns:a16="http://schemas.microsoft.com/office/drawing/2014/main" id="{01071F46-F9CF-430D-B0F6-425FADF0C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2731"/>
              <a:ext cx="15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Планирование задания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4">
              <a:extLst>
                <a:ext uri="{FF2B5EF4-FFF2-40B4-BE49-F238E27FC236}">
                  <a16:creationId xmlns:a16="http://schemas.microsoft.com/office/drawing/2014/main" id="{039FBA04-B73C-4065-ABF2-E7E887A0E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2731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5">
              <a:extLst>
                <a:ext uri="{FF2B5EF4-FFF2-40B4-BE49-F238E27FC236}">
                  <a16:creationId xmlns:a16="http://schemas.microsoft.com/office/drawing/2014/main" id="{9A1BDAC9-5ED6-42EE-A83D-D080D31E6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2707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Rectangle 106">
              <a:extLst>
                <a:ext uri="{FF2B5EF4-FFF2-40B4-BE49-F238E27FC236}">
                  <a16:creationId xmlns:a16="http://schemas.microsoft.com/office/drawing/2014/main" id="{C021466C-D12E-4EAA-BE70-7CE1233D3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707"/>
              <a:ext cx="109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07">
              <a:extLst>
                <a:ext uri="{FF2B5EF4-FFF2-40B4-BE49-F238E27FC236}">
                  <a16:creationId xmlns:a16="http://schemas.microsoft.com/office/drawing/2014/main" id="{61C27209-F086-4281-9E0C-70D9F5F1D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707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Rectangle 108">
              <a:extLst>
                <a:ext uri="{FF2B5EF4-FFF2-40B4-BE49-F238E27FC236}">
                  <a16:creationId xmlns:a16="http://schemas.microsoft.com/office/drawing/2014/main" id="{9A056236-4EC6-493B-98D7-82E51A788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707"/>
              <a:ext cx="301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Rectangle 109">
              <a:extLst>
                <a:ext uri="{FF2B5EF4-FFF2-40B4-BE49-F238E27FC236}">
                  <a16:creationId xmlns:a16="http://schemas.microsoft.com/office/drawing/2014/main" id="{DFEC28CE-01A7-4648-B2FF-EFCDC5694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707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110">
              <a:extLst>
                <a:ext uri="{FF2B5EF4-FFF2-40B4-BE49-F238E27FC236}">
                  <a16:creationId xmlns:a16="http://schemas.microsoft.com/office/drawing/2014/main" id="{A6BAA119-9BA1-49A4-BA9A-ED01ED4AB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2713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Rectangle 111">
              <a:extLst>
                <a:ext uri="{FF2B5EF4-FFF2-40B4-BE49-F238E27FC236}">
                  <a16:creationId xmlns:a16="http://schemas.microsoft.com/office/drawing/2014/main" id="{22066C04-31D4-46D5-A961-C74273B26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713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112">
              <a:extLst>
                <a:ext uri="{FF2B5EF4-FFF2-40B4-BE49-F238E27FC236}">
                  <a16:creationId xmlns:a16="http://schemas.microsoft.com/office/drawing/2014/main" id="{7C85B6D4-FE92-49C8-A645-615434136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713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113">
              <a:extLst>
                <a:ext uri="{FF2B5EF4-FFF2-40B4-BE49-F238E27FC236}">
                  <a16:creationId xmlns:a16="http://schemas.microsoft.com/office/drawing/2014/main" id="{6932C8B7-60E1-43DF-AA85-77D4F1F13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2945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2300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4">
              <a:extLst>
                <a:ext uri="{FF2B5EF4-FFF2-40B4-BE49-F238E27FC236}">
                  <a16:creationId xmlns:a16="http://schemas.microsoft.com/office/drawing/2014/main" id="{C55B7DF0-6581-4337-A55C-4D73B6A48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2945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5">
              <a:extLst>
                <a:ext uri="{FF2B5EF4-FFF2-40B4-BE49-F238E27FC236}">
                  <a16:creationId xmlns:a16="http://schemas.microsoft.com/office/drawing/2014/main" id="{7B53843D-ACD7-43E1-8EA2-14C42553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2945"/>
              <a:ext cx="14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Выполнение задания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6">
              <a:extLst>
                <a:ext uri="{FF2B5EF4-FFF2-40B4-BE49-F238E27FC236}">
                  <a16:creationId xmlns:a16="http://schemas.microsoft.com/office/drawing/2014/main" id="{E7455CC8-CF0D-4919-B365-ECE31C3ED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2945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7">
              <a:extLst>
                <a:ext uri="{FF2B5EF4-FFF2-40B4-BE49-F238E27FC236}">
                  <a16:creationId xmlns:a16="http://schemas.microsoft.com/office/drawing/2014/main" id="{5B7FF70E-AF49-4EF7-B77C-4619A00EA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2921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Rectangle 118">
              <a:extLst>
                <a:ext uri="{FF2B5EF4-FFF2-40B4-BE49-F238E27FC236}">
                  <a16:creationId xmlns:a16="http://schemas.microsoft.com/office/drawing/2014/main" id="{490C1640-7783-42C1-8CED-7700630FA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2921"/>
              <a:ext cx="109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E331EC5B-9C6F-4F76-BB0E-E9E754357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921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120">
              <a:extLst>
                <a:ext uri="{FF2B5EF4-FFF2-40B4-BE49-F238E27FC236}">
                  <a16:creationId xmlns:a16="http://schemas.microsoft.com/office/drawing/2014/main" id="{B1EA4A37-A431-4A54-9F49-098AB2ED5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921"/>
              <a:ext cx="301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Rectangle 121">
              <a:extLst>
                <a:ext uri="{FF2B5EF4-FFF2-40B4-BE49-F238E27FC236}">
                  <a16:creationId xmlns:a16="http://schemas.microsoft.com/office/drawing/2014/main" id="{52830E61-8673-4586-AF41-9F4BD5E66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921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122">
              <a:extLst>
                <a:ext uri="{FF2B5EF4-FFF2-40B4-BE49-F238E27FC236}">
                  <a16:creationId xmlns:a16="http://schemas.microsoft.com/office/drawing/2014/main" id="{960C0698-1B46-414C-BB8B-E5756EB3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2927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Rectangle 123">
              <a:extLst>
                <a:ext uri="{FF2B5EF4-FFF2-40B4-BE49-F238E27FC236}">
                  <a16:creationId xmlns:a16="http://schemas.microsoft.com/office/drawing/2014/main" id="{28A699C1-C26A-4D9D-B03A-2A89E4C4E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927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Rectangle 124">
              <a:extLst>
                <a:ext uri="{FF2B5EF4-FFF2-40B4-BE49-F238E27FC236}">
                  <a16:creationId xmlns:a16="http://schemas.microsoft.com/office/drawing/2014/main" id="{C98315DE-8D2F-4158-B622-84DD4DD4D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927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Rectangle 125">
              <a:extLst>
                <a:ext uri="{FF2B5EF4-FFF2-40B4-BE49-F238E27FC236}">
                  <a16:creationId xmlns:a16="http://schemas.microsoft.com/office/drawing/2014/main" id="{FC25E096-9B29-4ED7-8AC3-040981812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3158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2400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26">
              <a:extLst>
                <a:ext uri="{FF2B5EF4-FFF2-40B4-BE49-F238E27FC236}">
                  <a16:creationId xmlns:a16="http://schemas.microsoft.com/office/drawing/2014/main" id="{79202D77-DF36-4B29-B598-9CD32E13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3158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27">
              <a:extLst>
                <a:ext uri="{FF2B5EF4-FFF2-40B4-BE49-F238E27FC236}">
                  <a16:creationId xmlns:a16="http://schemas.microsoft.com/office/drawing/2014/main" id="{234D610C-68AB-431C-990C-F7672DD65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3158"/>
              <a:ext cx="168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Сообщение о результатах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28">
              <a:extLst>
                <a:ext uri="{FF2B5EF4-FFF2-40B4-BE49-F238E27FC236}">
                  <a16:creationId xmlns:a16="http://schemas.microsoft.com/office/drawing/2014/main" id="{5D1A0ED4-BE14-42E5-A811-BE9CB5866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3158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29">
              <a:extLst>
                <a:ext uri="{FF2B5EF4-FFF2-40B4-BE49-F238E27FC236}">
                  <a16:creationId xmlns:a16="http://schemas.microsoft.com/office/drawing/2014/main" id="{E7D9953E-78C8-497C-A7EE-881DA2029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134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130">
              <a:extLst>
                <a:ext uri="{FF2B5EF4-FFF2-40B4-BE49-F238E27FC236}">
                  <a16:creationId xmlns:a16="http://schemas.microsoft.com/office/drawing/2014/main" id="{E4DE792E-7E72-400A-BAE8-26419C12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3134"/>
              <a:ext cx="109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Rectangle 131">
              <a:extLst>
                <a:ext uri="{FF2B5EF4-FFF2-40B4-BE49-F238E27FC236}">
                  <a16:creationId xmlns:a16="http://schemas.microsoft.com/office/drawing/2014/main" id="{EE07EEC4-6547-4F26-A515-B91B95B27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134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Rectangle 132">
              <a:extLst>
                <a:ext uri="{FF2B5EF4-FFF2-40B4-BE49-F238E27FC236}">
                  <a16:creationId xmlns:a16="http://schemas.microsoft.com/office/drawing/2014/main" id="{BEE5977B-5BD3-4BCA-9069-DC1722C89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134"/>
              <a:ext cx="301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Rectangle 133">
              <a:extLst>
                <a:ext uri="{FF2B5EF4-FFF2-40B4-BE49-F238E27FC236}">
                  <a16:creationId xmlns:a16="http://schemas.microsoft.com/office/drawing/2014/main" id="{B2986D34-FE8D-4876-891C-3C7D9990D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134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Rectangle 134">
              <a:extLst>
                <a:ext uri="{FF2B5EF4-FFF2-40B4-BE49-F238E27FC236}">
                  <a16:creationId xmlns:a16="http://schemas.microsoft.com/office/drawing/2014/main" id="{28D799C7-BF4F-4C90-9244-34DF39037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140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Rectangle 135">
              <a:extLst>
                <a:ext uri="{FF2B5EF4-FFF2-40B4-BE49-F238E27FC236}">
                  <a16:creationId xmlns:a16="http://schemas.microsoft.com/office/drawing/2014/main" id="{9E24207F-0475-43E0-8F44-52C912231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140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Rectangle 136">
              <a:extLst>
                <a:ext uri="{FF2B5EF4-FFF2-40B4-BE49-F238E27FC236}">
                  <a16:creationId xmlns:a16="http://schemas.microsoft.com/office/drawing/2014/main" id="{247445A5-8C72-4E32-90EB-4B27D09CE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140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Rectangle 137">
              <a:extLst>
                <a:ext uri="{FF2B5EF4-FFF2-40B4-BE49-F238E27FC236}">
                  <a16:creationId xmlns:a16="http://schemas.microsoft.com/office/drawing/2014/main" id="{5BFC8D6A-21E7-420F-9386-DC108B7EB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3371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2500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38">
              <a:extLst>
                <a:ext uri="{FF2B5EF4-FFF2-40B4-BE49-F238E27FC236}">
                  <a16:creationId xmlns:a16="http://schemas.microsoft.com/office/drawing/2014/main" id="{6CE7A609-D431-483A-B3B9-26ED0405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3371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39">
              <a:extLst>
                <a:ext uri="{FF2B5EF4-FFF2-40B4-BE49-F238E27FC236}">
                  <a16:creationId xmlns:a16="http://schemas.microsoft.com/office/drawing/2014/main" id="{FC949BB2-B2BE-4ADE-8A90-962E7BA19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3371"/>
              <a:ext cx="16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Мониторинг хода работы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40">
              <a:extLst>
                <a:ext uri="{FF2B5EF4-FFF2-40B4-BE49-F238E27FC236}">
                  <a16:creationId xmlns:a16="http://schemas.microsoft.com/office/drawing/2014/main" id="{9876810F-7A9C-456F-A300-A1B9965D4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" y="3371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1">
              <a:extLst>
                <a:ext uri="{FF2B5EF4-FFF2-40B4-BE49-F238E27FC236}">
                  <a16:creationId xmlns:a16="http://schemas.microsoft.com/office/drawing/2014/main" id="{09FC8264-991D-4BC8-B143-5646DDD0B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348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Rectangle 142">
              <a:extLst>
                <a:ext uri="{FF2B5EF4-FFF2-40B4-BE49-F238E27FC236}">
                  <a16:creationId xmlns:a16="http://schemas.microsoft.com/office/drawing/2014/main" id="{A58F0C5F-37F0-45E9-92B0-C923B9BA2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3348"/>
              <a:ext cx="109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Rectangle 143">
              <a:extLst>
                <a:ext uri="{FF2B5EF4-FFF2-40B4-BE49-F238E27FC236}">
                  <a16:creationId xmlns:a16="http://schemas.microsoft.com/office/drawing/2014/main" id="{123C6D61-67D9-43CA-B0DB-A76B27AC9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348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Rectangle 144">
              <a:extLst>
                <a:ext uri="{FF2B5EF4-FFF2-40B4-BE49-F238E27FC236}">
                  <a16:creationId xmlns:a16="http://schemas.microsoft.com/office/drawing/2014/main" id="{3B35D48C-1F46-42F8-86A7-254E72AF5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348"/>
              <a:ext cx="301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Rectangle 145">
              <a:extLst>
                <a:ext uri="{FF2B5EF4-FFF2-40B4-BE49-F238E27FC236}">
                  <a16:creationId xmlns:a16="http://schemas.microsoft.com/office/drawing/2014/main" id="{589B3218-BE0A-4783-A25E-1AD96F71B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348"/>
              <a:ext cx="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Rectangle 146">
              <a:extLst>
                <a:ext uri="{FF2B5EF4-FFF2-40B4-BE49-F238E27FC236}">
                  <a16:creationId xmlns:a16="http://schemas.microsoft.com/office/drawing/2014/main" id="{73DA58F2-8C37-47C4-BF4C-4A34763FF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353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Rectangle 147">
              <a:extLst>
                <a:ext uri="{FF2B5EF4-FFF2-40B4-BE49-F238E27FC236}">
                  <a16:creationId xmlns:a16="http://schemas.microsoft.com/office/drawing/2014/main" id="{7C08CD86-1CB5-4C75-9306-D35F14D21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353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Rectangle 148">
              <a:extLst>
                <a:ext uri="{FF2B5EF4-FFF2-40B4-BE49-F238E27FC236}">
                  <a16:creationId xmlns:a16="http://schemas.microsoft.com/office/drawing/2014/main" id="{038C93B0-F0EE-4B98-9FEA-351BAC107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353"/>
              <a:ext cx="6" cy="2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Rectangle 149">
              <a:extLst>
                <a:ext uri="{FF2B5EF4-FFF2-40B4-BE49-F238E27FC236}">
                  <a16:creationId xmlns:a16="http://schemas.microsoft.com/office/drawing/2014/main" id="{E7314328-DB4C-419C-9409-CE8842193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3585"/>
              <a:ext cx="43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2600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0">
              <a:extLst>
                <a:ext uri="{FF2B5EF4-FFF2-40B4-BE49-F238E27FC236}">
                  <a16:creationId xmlns:a16="http://schemas.microsoft.com/office/drawing/2014/main" id="{BBBC15C3-1030-4BCA-92D7-8E612620C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3585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1">
              <a:extLst>
                <a:ext uri="{FF2B5EF4-FFF2-40B4-BE49-F238E27FC236}">
                  <a16:creationId xmlns:a16="http://schemas.microsoft.com/office/drawing/2014/main" id="{8A0C44D9-EACA-461C-91B0-572976620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2" y="3585"/>
              <a:ext cx="24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Взаимодействие по принятию рисков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52">
              <a:extLst>
                <a:ext uri="{FF2B5EF4-FFF2-40B4-BE49-F238E27FC236}">
                  <a16:creationId xmlns:a16="http://schemas.microsoft.com/office/drawing/2014/main" id="{F6BA32CB-C9F3-44D4-82CF-1D20964B8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3585"/>
              <a:ext cx="1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53">
              <a:extLst>
                <a:ext uri="{FF2B5EF4-FFF2-40B4-BE49-F238E27FC236}">
                  <a16:creationId xmlns:a16="http://schemas.microsoft.com/office/drawing/2014/main" id="{CDD6B172-F14C-4B54-9BE6-3CB218980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561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Rectangle 154">
              <a:extLst>
                <a:ext uri="{FF2B5EF4-FFF2-40B4-BE49-F238E27FC236}">
                  <a16:creationId xmlns:a16="http://schemas.microsoft.com/office/drawing/2014/main" id="{43BD0E2C-0EF9-4AEC-BA85-4964E43E4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3561"/>
              <a:ext cx="109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Rectangle 155">
              <a:extLst>
                <a:ext uri="{FF2B5EF4-FFF2-40B4-BE49-F238E27FC236}">
                  <a16:creationId xmlns:a16="http://schemas.microsoft.com/office/drawing/2014/main" id="{CC9BCCAC-3CFD-4B5F-B045-85973AE6C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561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Rectangle 156">
              <a:extLst>
                <a:ext uri="{FF2B5EF4-FFF2-40B4-BE49-F238E27FC236}">
                  <a16:creationId xmlns:a16="http://schemas.microsoft.com/office/drawing/2014/main" id="{E4ED8A90-0D50-443A-B12E-40F9885FE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561"/>
              <a:ext cx="301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Rectangle 157">
              <a:extLst>
                <a:ext uri="{FF2B5EF4-FFF2-40B4-BE49-F238E27FC236}">
                  <a16:creationId xmlns:a16="http://schemas.microsoft.com/office/drawing/2014/main" id="{5AAB6EFA-131A-4E89-A64E-D20F7FA7B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561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Rectangle 158">
              <a:extLst>
                <a:ext uri="{FF2B5EF4-FFF2-40B4-BE49-F238E27FC236}">
                  <a16:creationId xmlns:a16="http://schemas.microsoft.com/office/drawing/2014/main" id="{CAD9C998-8CFE-4749-B6A8-8571318BB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567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Rectangle 159">
              <a:extLst>
                <a:ext uri="{FF2B5EF4-FFF2-40B4-BE49-F238E27FC236}">
                  <a16:creationId xmlns:a16="http://schemas.microsoft.com/office/drawing/2014/main" id="{BE063431-ED54-4DC5-883F-D9CDF321F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774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Rectangle 160">
              <a:extLst>
                <a:ext uri="{FF2B5EF4-FFF2-40B4-BE49-F238E27FC236}">
                  <a16:creationId xmlns:a16="http://schemas.microsoft.com/office/drawing/2014/main" id="{6AA2CCDE-CB3F-40E8-AD07-649F0F467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774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Rectangle 161">
              <a:extLst>
                <a:ext uri="{FF2B5EF4-FFF2-40B4-BE49-F238E27FC236}">
                  <a16:creationId xmlns:a16="http://schemas.microsoft.com/office/drawing/2014/main" id="{4873828E-E9E6-45E9-A368-0A0C0860C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3774"/>
              <a:ext cx="109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Rectangle 162">
              <a:extLst>
                <a:ext uri="{FF2B5EF4-FFF2-40B4-BE49-F238E27FC236}">
                  <a16:creationId xmlns:a16="http://schemas.microsoft.com/office/drawing/2014/main" id="{D2C9F125-4573-409E-AECE-B43F04489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567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Rectangle 163">
              <a:extLst>
                <a:ext uri="{FF2B5EF4-FFF2-40B4-BE49-F238E27FC236}">
                  <a16:creationId xmlns:a16="http://schemas.microsoft.com/office/drawing/2014/main" id="{CFE602B6-1623-436C-BD04-FF3DB44F9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774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Rectangle 164">
              <a:extLst>
                <a:ext uri="{FF2B5EF4-FFF2-40B4-BE49-F238E27FC236}">
                  <a16:creationId xmlns:a16="http://schemas.microsoft.com/office/drawing/2014/main" id="{46BE960D-BF95-48B3-9B63-293DF73B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3774"/>
              <a:ext cx="301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Rectangle 165">
              <a:extLst>
                <a:ext uri="{FF2B5EF4-FFF2-40B4-BE49-F238E27FC236}">
                  <a16:creationId xmlns:a16="http://schemas.microsoft.com/office/drawing/2014/main" id="{F8878548-9F83-41FB-AC6E-2EEAA9CAD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567"/>
              <a:ext cx="6" cy="2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Rectangle 166">
              <a:extLst>
                <a:ext uri="{FF2B5EF4-FFF2-40B4-BE49-F238E27FC236}">
                  <a16:creationId xmlns:a16="http://schemas.microsoft.com/office/drawing/2014/main" id="{5B065ADC-35BB-4575-BD79-BE433F04B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774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Rectangle 167">
              <a:extLst>
                <a:ext uri="{FF2B5EF4-FFF2-40B4-BE49-F238E27FC236}">
                  <a16:creationId xmlns:a16="http://schemas.microsoft.com/office/drawing/2014/main" id="{700082B9-2C4A-4CAF-9211-FB6077140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774"/>
              <a:ext cx="6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Rectangle 168">
              <a:extLst>
                <a:ext uri="{FF2B5EF4-FFF2-40B4-BE49-F238E27FC236}">
                  <a16:creationId xmlns:a16="http://schemas.microsoft.com/office/drawing/2014/main" id="{25D1909E-F5F9-459B-938E-95C2A1ADC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" y="3780"/>
              <a:ext cx="1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Freeform 169">
              <a:extLst>
                <a:ext uri="{FF2B5EF4-FFF2-40B4-BE49-F238E27FC236}">
                  <a16:creationId xmlns:a16="http://schemas.microsoft.com/office/drawing/2014/main" id="{EDFCAD4F-04C5-4E6D-BBC2-A86AAD06D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1812"/>
              <a:ext cx="476" cy="2045"/>
            </a:xfrm>
            <a:custGeom>
              <a:avLst/>
              <a:gdLst>
                <a:gd name="T0" fmla="*/ 2610 w 2610"/>
                <a:gd name="T1" fmla="*/ 0 h 11194"/>
                <a:gd name="T2" fmla="*/ 1305 w 2610"/>
                <a:gd name="T3" fmla="*/ 933 h 11194"/>
                <a:gd name="T4" fmla="*/ 1305 w 2610"/>
                <a:gd name="T5" fmla="*/ 4664 h 11194"/>
                <a:gd name="T6" fmla="*/ 0 w 2610"/>
                <a:gd name="T7" fmla="*/ 5597 h 11194"/>
                <a:gd name="T8" fmla="*/ 1305 w 2610"/>
                <a:gd name="T9" fmla="*/ 6530 h 11194"/>
                <a:gd name="T10" fmla="*/ 1305 w 2610"/>
                <a:gd name="T11" fmla="*/ 10261 h 11194"/>
                <a:gd name="T12" fmla="*/ 2610 w 2610"/>
                <a:gd name="T13" fmla="*/ 11194 h 1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0" h="11194">
                  <a:moveTo>
                    <a:pt x="2610" y="0"/>
                  </a:moveTo>
                  <a:cubicBezTo>
                    <a:pt x="1889" y="0"/>
                    <a:pt x="1305" y="418"/>
                    <a:pt x="1305" y="933"/>
                  </a:cubicBezTo>
                  <a:lnTo>
                    <a:pt x="1305" y="4664"/>
                  </a:lnTo>
                  <a:cubicBezTo>
                    <a:pt x="1305" y="5179"/>
                    <a:pt x="721" y="5597"/>
                    <a:pt x="0" y="5597"/>
                  </a:cubicBezTo>
                  <a:cubicBezTo>
                    <a:pt x="721" y="5597"/>
                    <a:pt x="1305" y="6015"/>
                    <a:pt x="1305" y="6530"/>
                  </a:cubicBezTo>
                  <a:lnTo>
                    <a:pt x="1305" y="10261"/>
                  </a:lnTo>
                  <a:cubicBezTo>
                    <a:pt x="1305" y="10776"/>
                    <a:pt x="1889" y="11194"/>
                    <a:pt x="2610" y="11194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Rectangle 7">
              <a:extLst>
                <a:ext uri="{FF2B5EF4-FFF2-40B4-BE49-F238E27FC236}">
                  <a16:creationId xmlns:a16="http://schemas.microsoft.com/office/drawing/2014/main" id="{803B904A-4CB9-402B-BEA3-A82CFB5A2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085"/>
              <a:ext cx="109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kumimoji="0" lang="ru-RU" altLang="ru-RU" sz="1800" b="1" i="0" u="none" strike="noStrike" cap="none" normalizeH="0" baseline="0" dirty="0">
                  <a:ln>
                    <a:noFill/>
                  </a:ln>
                  <a:effectLst/>
                  <a:latin typeface="Cambria" panose="02040503050406030204" pitchFamily="18" charset="0"/>
                </a:rPr>
                <a:t>Стандарты ИВА</a:t>
              </a:r>
              <a:br>
                <a:rPr kumimoji="0" lang="ru-RU" altLang="ru-RU" sz="1800" b="1" i="0" u="none" strike="noStrike" cap="none" normalizeH="0" baseline="0" dirty="0">
                  <a:ln>
                    <a:noFill/>
                  </a:ln>
                  <a:effectLst/>
                  <a:latin typeface="Cambria" panose="02040503050406030204" pitchFamily="18" charset="0"/>
                </a:rPr>
              </a:br>
              <a:r>
                <a:rPr lang="ru-RU" altLang="ru-RU" b="1" dirty="0">
                  <a:latin typeface="Cambria" panose="02040503050406030204" pitchFamily="18" charset="0"/>
                </a:rPr>
                <a:t>серии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69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30B9415F-1D35-4F1F-B5CE-1C44D06EC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834" y="4450585"/>
            <a:ext cx="3121166" cy="2123564"/>
          </a:xfrm>
          <a:prstGeom prst="rect">
            <a:avLst/>
          </a:prstGeom>
        </p:spPr>
      </p:pic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3030"/>
            <a:ext cx="12192000" cy="108286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600" b="1" dirty="0"/>
              <a:t>Конечная цель работы по планированию заключается в постановке задач и определении объема аудиторского задания</a:t>
            </a:r>
            <a:r>
              <a:rPr lang="en-US" sz="3600" b="1" dirty="0"/>
              <a:t> </a:t>
            </a:r>
            <a:endParaRPr lang="ro-RO" sz="6600" b="1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PEMPAL </a:t>
            </a:r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Рабочая группа </a:t>
            </a:r>
            <a:r>
              <a:rPr lang="ru-RU" b="1" dirty="0" err="1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АнП</a:t>
            </a:r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Тбилиси</a:t>
            </a:r>
            <a:r>
              <a:rPr lang="ro-RO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CFEEA391-C3B9-4A1F-B070-52BA569EE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5898"/>
            <a:ext cx="2857500" cy="2254879"/>
          </a:xfrm>
          <a:prstGeom prst="rect">
            <a:avLst/>
          </a:prstGeom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398B3AEE-3042-49F5-8786-D745C02990C3}"/>
              </a:ext>
            </a:extLst>
          </p:cNvPr>
          <p:cNvSpPr txBox="1"/>
          <p:nvPr/>
        </p:nvSpPr>
        <p:spPr>
          <a:xfrm>
            <a:off x="9070835" y="4450585"/>
            <a:ext cx="31211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" name="Subtitlu 2">
            <a:extLst>
              <a:ext uri="{FF2B5EF4-FFF2-40B4-BE49-F238E27FC236}">
                <a16:creationId xmlns:a16="http://schemas.microsoft.com/office/drawing/2014/main" id="{30CE3D37-8D28-4071-886F-8D1F36C37CDB}"/>
              </a:ext>
            </a:extLst>
          </p:cNvPr>
          <p:cNvSpPr txBox="1">
            <a:spLocks/>
          </p:cNvSpPr>
          <p:nvPr/>
        </p:nvSpPr>
        <p:spPr>
          <a:xfrm>
            <a:off x="5286895" y="2098337"/>
            <a:ext cx="809105" cy="1082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8000" b="1" dirty="0"/>
              <a:t>+</a:t>
            </a:r>
            <a:endParaRPr lang="ro-RO" sz="19900" b="1" dirty="0"/>
          </a:p>
        </p:txBody>
      </p:sp>
      <p:sp>
        <p:nvSpPr>
          <p:cNvPr id="17" name="Subtitlu 2">
            <a:extLst>
              <a:ext uri="{FF2B5EF4-FFF2-40B4-BE49-F238E27FC236}">
                <a16:creationId xmlns:a16="http://schemas.microsoft.com/office/drawing/2014/main" id="{CA6BB39E-7CE1-4BA6-8BFB-1E6C047DE992}"/>
              </a:ext>
            </a:extLst>
          </p:cNvPr>
          <p:cNvSpPr txBox="1">
            <a:spLocks/>
          </p:cNvSpPr>
          <p:nvPr/>
        </p:nvSpPr>
        <p:spPr>
          <a:xfrm>
            <a:off x="0" y="3515893"/>
            <a:ext cx="10520127" cy="18693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Tx/>
              <a:buChar char="-"/>
            </a:pPr>
            <a:r>
              <a:rPr lang="ru-RU" sz="3200" b="1" dirty="0"/>
              <a:t>Оказание помощи руководителям ВА</a:t>
            </a:r>
            <a:endParaRPr lang="ro-RO" sz="3200" b="1" dirty="0"/>
          </a:p>
          <a:p>
            <a:pPr marL="571500" indent="-571500" algn="just">
              <a:buFontTx/>
              <a:buChar char="-"/>
            </a:pPr>
            <a:r>
              <a:rPr lang="ru-RU" sz="3200" b="1" dirty="0"/>
              <a:t>Обеспечение инструментами для хронометража рабочего времени</a:t>
            </a:r>
            <a:endParaRPr lang="ro-RO" sz="3200" b="1" dirty="0"/>
          </a:p>
          <a:p>
            <a:pPr marL="571500" indent="-571500" algn="just">
              <a:buFontTx/>
              <a:buChar char="-"/>
            </a:pPr>
            <a:r>
              <a:rPr lang="ru-RU" sz="3200" b="1" dirty="0"/>
              <a:t>Обеспечение надлежащих и достаточных ресурсов для работы</a:t>
            </a:r>
            <a:endParaRPr lang="ro-RO" sz="4800" b="1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255" y="1981201"/>
            <a:ext cx="2848280" cy="9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57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PEMPAL </a:t>
            </a:r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Рабочая группа </a:t>
            </a:r>
            <a:r>
              <a:rPr lang="ru-RU" b="1" dirty="0" err="1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АнП</a:t>
            </a:r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Тбилиси</a:t>
            </a:r>
            <a:r>
              <a:rPr lang="ro-RO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o-RO" dirty="0"/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490B860E-816D-4E46-AEF6-E53647E0D462}"/>
              </a:ext>
            </a:extLst>
          </p:cNvPr>
          <p:cNvSpPr/>
          <p:nvPr/>
        </p:nvSpPr>
        <p:spPr>
          <a:xfrm rot="20519131">
            <a:off x="5007396" y="3193197"/>
            <a:ext cx="5595172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Последовательность действий</a:t>
            </a:r>
            <a:endParaRPr lang="ro-RO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AA88CA9-1A7B-4E13-9617-03C2B532BF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79425"/>
            <a:ext cx="12879393" cy="6130926"/>
            <a:chOff x="0" y="302"/>
            <a:chExt cx="8113" cy="386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CFFF081-99E0-4D34-9FC8-FA900DA20A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02"/>
              <a:ext cx="7680" cy="3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36E44561-A83B-4165-B6FB-EBF370F07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385"/>
              <a:ext cx="7203" cy="197"/>
            </a:xfrm>
            <a:prstGeom prst="rect">
              <a:avLst/>
            </a:prstGeom>
            <a:solidFill>
              <a:srgbClr val="B8C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8B4BEF7A-0789-4C57-B1A1-28FD2E0C9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388"/>
              <a:ext cx="57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ФАЗА 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0D97B6CC-7777-4F92-AC17-AF8D67FF1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88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–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B6D6ED1-CCCC-42CC-A65D-DC34BCFFC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388"/>
              <a:ext cx="15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19907FFA-0E62-4B6B-9240-BD7E5F76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388"/>
              <a:ext cx="197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Начало и планирование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AA72E79-83B7-4F59-A4C1-10883924C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3" y="388"/>
              <a:ext cx="15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6C5377CE-B79E-4CFC-B913-1DD48BF56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585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5D517D2-EE89-4C6F-811F-CA2D12704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592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CD8F4C5A-EB9F-4781-8C75-7761F9743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" y="599"/>
              <a:ext cx="27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Письмо</a:t>
              </a:r>
              <a:r>
                <a:rPr kumimoji="0" lang="ru-RU" altLang="en-US" sz="20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о </a:t>
              </a:r>
              <a:r>
                <a:rPr kumimoji="0" lang="ru-RU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назначении аудиторов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299813B9-6096-468C-A06D-F0C98B3B0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585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2411FB63-5C9F-4772-8D79-CE39890C7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" y="5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1E2DF0F5-9073-4D23-98FF-83398A426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9" y="585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81D168AD-6DE9-4D25-907A-9300BA796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778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F6A52D70-3B6B-4F61-A9EC-BBC0A1683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785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6E5ABCE7-3214-4149-84E1-9F2A2B5E4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778"/>
              <a:ext cx="102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Уведомление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64034E49-2570-47F4-92A1-74C6377B5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778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4A96BB20-3386-47B3-8F78-9DD7B3DFF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975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86960F08-9B8D-4D5A-99B0-5EE68C5E4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982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BBEC2F21-6457-4D81-A1DE-4EA934AF8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975"/>
              <a:ext cx="142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Первое совещание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D664334B-E805-4ED9-9CF5-8545C1CDE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975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19CD9B59-3A8D-4F33-950B-070BFD62A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1179"/>
              <a:ext cx="6938" cy="2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E5AEF0AF-177B-4E58-BF0B-09747DB6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1195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FB452DDD-EDF5-4B03-AE78-3919D7071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1202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7BFA9A09-50DE-4D1A-B2A8-3847266D0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195"/>
              <a:ext cx="7136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Планирование (включая оценку системы внутреннего контроля, анализ рисков, постановку задач и определение объема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определение </a:t>
              </a:r>
              <a:r>
                <a:rPr kumimoji="0" lang="ru-RU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объема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DA92EC7C-85FF-4DD8-89CD-2DF293839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" y="11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C0CADBF6-75F3-48E4-B0D0-7405FAE5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16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E24B77DD-0031-45E0-8F0D-6EEEE42E2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16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49FFEBC0-79D7-429D-B5B9-2A65ABE56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1169"/>
              <a:ext cx="693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6BE25BCD-0DAF-47CF-A4EE-8C02319BB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" y="116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13D6DAC9-AA5E-4AA7-9A48-72F7A5087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" y="116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52BCCA6D-4BB0-48A2-837D-A0E92788F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179"/>
              <a:ext cx="11" cy="2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73FE9AB4-51E3-499D-9110-68C84DCD6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" y="1179"/>
              <a:ext cx="11" cy="2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D4C76F3E-8485-48EF-B0CD-C5E2B0AC4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1389"/>
              <a:ext cx="6938" cy="2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6C572315-A84F-4261-ACB5-BA33DFC2D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39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D4CBD4A6-E6A2-4BD1-8C8B-A5346D974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" y="1392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FE577CAD-480B-4D54-805F-87291AFF7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B89D01FE-A632-4172-ABFD-AACC1915E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2">
              <a:extLst>
                <a:ext uri="{FF2B5EF4-FFF2-40B4-BE49-F238E27FC236}">
                  <a16:creationId xmlns:a16="http://schemas.microsoft.com/office/drawing/2014/main" id="{2D07FA69-5F37-44A2-B947-9A379C414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1599"/>
              <a:ext cx="6938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3">
              <a:extLst>
                <a:ext uri="{FF2B5EF4-FFF2-40B4-BE49-F238E27FC236}">
                  <a16:creationId xmlns:a16="http://schemas.microsoft.com/office/drawing/2014/main" id="{CD1A35EF-CC53-46A7-B5ED-41628F306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4">
              <a:extLst>
                <a:ext uri="{FF2B5EF4-FFF2-40B4-BE49-F238E27FC236}">
                  <a16:creationId xmlns:a16="http://schemas.microsoft.com/office/drawing/2014/main" id="{2EA63548-F802-4B92-A585-1E4A62C18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" y="1599"/>
              <a:ext cx="11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5">
              <a:extLst>
                <a:ext uri="{FF2B5EF4-FFF2-40B4-BE49-F238E27FC236}">
                  <a16:creationId xmlns:a16="http://schemas.microsoft.com/office/drawing/2014/main" id="{A83268F5-9E3F-40CE-B0E6-71DB25C91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1389"/>
              <a:ext cx="11" cy="2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9092684C-1559-4635-AD00-929E3C05F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" y="1389"/>
              <a:ext cx="11" cy="2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F9EDF61F-2CEA-4A1B-9ACF-251841068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1692"/>
              <a:ext cx="7203" cy="193"/>
            </a:xfrm>
            <a:prstGeom prst="rect">
              <a:avLst/>
            </a:prstGeom>
            <a:solidFill>
              <a:srgbClr val="B8C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FF2402AC-C183-4639-94C8-0EFD8355A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1692"/>
              <a:ext cx="57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ФАЗА 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4A774572-69CF-49EF-9178-A2A538DF7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1692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–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0CB9A85D-F8B0-4366-8071-F01B0C0C3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692"/>
              <a:ext cx="15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1CAE0741-F191-4186-AA0B-C7DE65097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1692"/>
              <a:ext cx="149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Работа на объекте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6ADA9E09-5156-4238-8250-5A4AC0E7E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" y="1692"/>
              <a:ext cx="15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6F6FF67D-DBBE-4A3F-BB05-E69468A60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1888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51EDDB83-5AF0-496D-ACAE-23C4BCB32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1895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12894FCF-8DC2-42D2-925E-5959A712B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888"/>
              <a:ext cx="12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Объем и задачи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FA75C0F6-1376-438B-B0E5-D54F3C7FB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" y="1888"/>
              <a:ext cx="99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Меморандум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58A25C4F-2DB7-409D-A8FC-86146F17E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1888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5E79056E-BE0C-4AEE-82EA-EF639B475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2085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5CE99E71-83E7-49F8-8F7F-34B55B84C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2092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3E2865D5-E203-4567-83AD-3E97CB4EC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20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652BC31A-0FCA-40DC-9329-8E0C3D9E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20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D859E6E6-8F9F-42E3-A3B7-50AD9F45B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2074"/>
              <a:ext cx="167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Стартовое совещание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FA00DE8E-F559-4BF1-866C-FBFE6A0AD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2085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C63DAE1C-50D7-4980-A2B7-BF1453388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2278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DF150FD3-2021-4688-98CC-4D5CC85F9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2285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573B9348-1019-4B3E-90EE-D5601DAA6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2278"/>
              <a:ext cx="141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Работа на объекте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09B49BDB-6983-419A-8EB8-3CEADEA4E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2278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C1E4870D-16BB-42AE-A563-556EC60DB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2475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273AA024-8CF3-4BB7-88B9-BFBE79786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2482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CA0EA454-D01C-48E7-9843-0BFE0CB54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24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28006C15-28AE-457D-80E4-A65FBAE25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" y="24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A973CF2C-2D24-4F30-AD53-774850C5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2475"/>
              <a:ext cx="159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2100" dirty="0">
                  <a:solidFill>
                    <a:srgbClr val="000000"/>
                  </a:solidFill>
                  <a:latin typeface="Cambria" panose="02040503050406030204" pitchFamily="18" charset="0"/>
                </a:rPr>
                <a:t>Итоговое совещание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D96097D7-9C93-4122-9F25-3ECC8E66A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2475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16B1ABE1-1125-4665-B203-F59DA4FB5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2752"/>
              <a:ext cx="7203" cy="193"/>
            </a:xfrm>
            <a:prstGeom prst="rect">
              <a:avLst/>
            </a:prstGeom>
            <a:solidFill>
              <a:srgbClr val="B8C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AA028474-7E6B-4418-BCA3-E5B5D919F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2752"/>
              <a:ext cx="57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ФАЗА 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8DE8B23C-7D75-4874-8F97-92F50CD53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" y="2752"/>
              <a:ext cx="17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C2D03C8F-A9E7-4A3E-9FBD-3CEB7898E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" y="2752"/>
              <a:ext cx="15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966229B2-54D3-4018-9BE5-062C89373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752"/>
              <a:ext cx="9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Отчетность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E7A95CF2-690F-4750-B4E4-484051B3A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2752"/>
              <a:ext cx="15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B2335045-F523-4C1B-AFF7-1A1FD3D8F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2948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4BB7504F-9820-41BB-9611-011736733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2955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C8CB6DB6-C5E2-4A3A-B11E-29A3954DA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294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7D83F09A-31F2-4279-8FF7-F93C3455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1" y="294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4831D598-AE40-449C-9EF2-E12931775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2948"/>
              <a:ext cx="305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Проект отчета о проведенной проверке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1BB64BFF-6EEE-4A2F-8854-D8207F791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3" y="2948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20C0A68E-69B1-420A-A82F-3FA79AF9E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3145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5EE8EEC7-AF95-4C13-B003-EE5291B86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3152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8">
              <a:extLst>
                <a:ext uri="{FF2B5EF4-FFF2-40B4-BE49-F238E27FC236}">
                  <a16:creationId xmlns:a16="http://schemas.microsoft.com/office/drawing/2014/main" id="{D48CEE0C-ED39-4D53-9103-8921682D5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3145"/>
              <a:ext cx="209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Противоречия в процедуре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BA64DD43-59D6-4CF5-8132-2EBE970AD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3145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B75DBACA-56C1-4FC3-8D71-019E16B51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3342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1">
              <a:extLst>
                <a:ext uri="{FF2B5EF4-FFF2-40B4-BE49-F238E27FC236}">
                  <a16:creationId xmlns:a16="http://schemas.microsoft.com/office/drawing/2014/main" id="{24DD1158-5F5B-4F81-AC52-EBB456834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3349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92">
              <a:extLst>
                <a:ext uri="{FF2B5EF4-FFF2-40B4-BE49-F238E27FC236}">
                  <a16:creationId xmlns:a16="http://schemas.microsoft.com/office/drawing/2014/main" id="{321FF01D-D53A-4231-9668-F00BFAE6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334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93">
              <a:extLst>
                <a:ext uri="{FF2B5EF4-FFF2-40B4-BE49-F238E27FC236}">
                  <a16:creationId xmlns:a16="http://schemas.microsoft.com/office/drawing/2014/main" id="{D9E09EDA-7DA8-49E7-AB07-FBA316210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34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94">
              <a:extLst>
                <a:ext uri="{FF2B5EF4-FFF2-40B4-BE49-F238E27FC236}">
                  <a16:creationId xmlns:a16="http://schemas.microsoft.com/office/drawing/2014/main" id="{CE7F57A8-1FDF-4A54-AD52-37CCD469E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" y="3342"/>
              <a:ext cx="124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Итоговый отчет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5">
              <a:extLst>
                <a:ext uri="{FF2B5EF4-FFF2-40B4-BE49-F238E27FC236}">
                  <a16:creationId xmlns:a16="http://schemas.microsoft.com/office/drawing/2014/main" id="{CDCCD0D0-1BE2-46E8-A66A-702708C8E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3342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6">
              <a:extLst>
                <a:ext uri="{FF2B5EF4-FFF2-40B4-BE49-F238E27FC236}">
                  <a16:creationId xmlns:a16="http://schemas.microsoft.com/office/drawing/2014/main" id="{CBC4157D-A667-4FAD-AAC3-9C9D1BFCC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3615"/>
              <a:ext cx="7203" cy="197"/>
            </a:xfrm>
            <a:prstGeom prst="rect">
              <a:avLst/>
            </a:prstGeom>
            <a:solidFill>
              <a:srgbClr val="B8C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97">
              <a:extLst>
                <a:ext uri="{FF2B5EF4-FFF2-40B4-BE49-F238E27FC236}">
                  <a16:creationId xmlns:a16="http://schemas.microsoft.com/office/drawing/2014/main" id="{604C9385-BDDD-4E2D-91C6-5E5A71105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" y="3618"/>
              <a:ext cx="57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ФАЗА 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8">
              <a:extLst>
                <a:ext uri="{FF2B5EF4-FFF2-40B4-BE49-F238E27FC236}">
                  <a16:creationId xmlns:a16="http://schemas.microsoft.com/office/drawing/2014/main" id="{489F5816-8736-42DF-A674-5AB92DC62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" y="3618"/>
              <a:ext cx="20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–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9">
              <a:extLst>
                <a:ext uri="{FF2B5EF4-FFF2-40B4-BE49-F238E27FC236}">
                  <a16:creationId xmlns:a16="http://schemas.microsoft.com/office/drawing/2014/main" id="{1CE78E0F-C969-4DFA-B5AA-7F7B4EA4F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36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0">
              <a:extLst>
                <a:ext uri="{FF2B5EF4-FFF2-40B4-BE49-F238E27FC236}">
                  <a16:creationId xmlns:a16="http://schemas.microsoft.com/office/drawing/2014/main" id="{B53CAF17-704A-41CA-ADE9-30AF47E1D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36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1">
              <a:extLst>
                <a:ext uri="{FF2B5EF4-FFF2-40B4-BE49-F238E27FC236}">
                  <a16:creationId xmlns:a16="http://schemas.microsoft.com/office/drawing/2014/main" id="{DBBA36BC-82A0-4214-A2C1-62248AA55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361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64950169-2CA9-44C2-8AD5-3FA9B5667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" y="3605"/>
              <a:ext cx="162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Последующие шаги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3">
              <a:extLst>
                <a:ext uri="{FF2B5EF4-FFF2-40B4-BE49-F238E27FC236}">
                  <a16:creationId xmlns:a16="http://schemas.microsoft.com/office/drawing/2014/main" id="{750987BC-34E8-4588-BC48-B3D7A3897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618"/>
              <a:ext cx="15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0C85E6A4-13A4-4017-B3FA-750108C84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" y="3815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5936E44F-41F4-4786-ABEB-9BBD5BCBD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" y="3822"/>
              <a:ext cx="13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23A36E22-6C3D-4372-ADF7-C3A85B7EB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3815"/>
              <a:ext cx="175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Регулярные последующие рекомендации</a:t>
              </a:r>
              <a:endPara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D8FCB5BF-0407-4DEF-B404-D605EAD89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3815"/>
              <a:ext cx="17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8">
              <a:extLst>
                <a:ext uri="{FF2B5EF4-FFF2-40B4-BE49-F238E27FC236}">
                  <a16:creationId xmlns:a16="http://schemas.microsoft.com/office/drawing/2014/main" id="{AF4AE539-8038-4784-BA9C-1B0F61402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3815"/>
              <a:ext cx="7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9">
              <a:extLst>
                <a:ext uri="{FF2B5EF4-FFF2-40B4-BE49-F238E27FC236}">
                  <a16:creationId xmlns:a16="http://schemas.microsoft.com/office/drawing/2014/main" id="{66C984DE-544E-4FFF-8EDC-55DB71635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3815"/>
              <a:ext cx="1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86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6284"/>
            <a:ext cx="12192000" cy="6112384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sz="4800" b="1" dirty="0"/>
              <a:t>Элементы планирования аудиторского задания:</a:t>
            </a:r>
            <a:endParaRPr lang="ro-RO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ru-RU" sz="3900" b="1" dirty="0"/>
              <a:t>Предварительное обследование</a:t>
            </a:r>
            <a:endParaRPr lang="ro-RO" sz="39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endParaRPr lang="ro-RO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ru-RU" sz="4800" b="1" dirty="0"/>
              <a:t>Постановка задач</a:t>
            </a:r>
            <a:endParaRPr lang="ro-RO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endParaRPr lang="ro-RO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ru-RU" sz="4800" b="1" dirty="0"/>
              <a:t>Определение объема аудита</a:t>
            </a:r>
            <a:endParaRPr lang="ro-RO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endParaRPr lang="ro-RO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ru-RU" sz="4800" b="1" dirty="0"/>
              <a:t>Распределение ресурсов</a:t>
            </a:r>
            <a:endParaRPr lang="ro-RO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endParaRPr lang="ro-RO" sz="4800" b="1" dirty="0"/>
          </a:p>
          <a:p>
            <a:pPr marL="1143000" lvl="1" indent="-685800" algn="l">
              <a:buFont typeface="Arial" panose="020B0604020202020204" pitchFamily="34" charset="0"/>
              <a:buChar char="•"/>
            </a:pPr>
            <a:r>
              <a:rPr lang="ru-RU" sz="4800" b="1" dirty="0"/>
              <a:t>Создание программы аудита</a:t>
            </a:r>
            <a:endParaRPr lang="ro-RO" sz="4800" b="1" dirty="0"/>
          </a:p>
          <a:p>
            <a:pPr algn="l"/>
            <a:endParaRPr lang="ro-RO" sz="4800" b="1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PEMPAL </a:t>
            </a:r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Рабочая группа </a:t>
            </a:r>
            <a:r>
              <a:rPr lang="ru-RU" b="1" dirty="0" err="1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АнП</a:t>
            </a:r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Тбилиси</a:t>
            </a:r>
            <a:r>
              <a:rPr lang="ro-RO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o-RO"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FCA004AD-B503-4CDC-BA3D-BB40DEE26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773" y="924131"/>
            <a:ext cx="2179998" cy="871999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EA350ED2-8114-4E5E-A2A6-E9DDDD891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70" y="1678669"/>
            <a:ext cx="2587343" cy="1526016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1B51E8A6-4896-47E1-9BF4-DA6F03109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0741" y="3141161"/>
            <a:ext cx="2866499" cy="1074937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86FEEEB0-A9F2-46E0-B132-A4DE173C9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923" y="387997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2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9247"/>
            <a:ext cx="8208818" cy="86913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4300" b="1" dirty="0"/>
              <a:t>Документирование результатов работы</a:t>
            </a:r>
            <a:endParaRPr lang="ro-RO" sz="4300" dirty="0"/>
          </a:p>
          <a:p>
            <a:endParaRPr lang="ro-RO" sz="48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PEMPAL </a:t>
            </a:r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Рабочая группа </a:t>
            </a:r>
            <a:r>
              <a:rPr lang="ru-RU" b="1" dirty="0" err="1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АнП</a:t>
            </a:r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Тбилиси</a:t>
            </a:r>
            <a:r>
              <a:rPr lang="ro-RO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o-RO"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6C9A2495-EB31-48CF-9875-FD855C620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809" y="369332"/>
            <a:ext cx="4484191" cy="2567982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4FBDE4F1-8BE0-4ACA-A832-4F192C913564}"/>
              </a:ext>
            </a:extLst>
          </p:cNvPr>
          <p:cNvSpPr/>
          <p:nvPr/>
        </p:nvSpPr>
        <p:spPr>
          <a:xfrm rot="542337">
            <a:off x="511190" y="4776539"/>
            <a:ext cx="3430325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Дорожная карта по планированию</a:t>
            </a:r>
            <a:endParaRPr lang="ro-RO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CAE08119-AF3B-4A2E-B14E-134EEC00E49B}"/>
              </a:ext>
            </a:extLst>
          </p:cNvPr>
          <p:cNvSpPr/>
          <p:nvPr/>
        </p:nvSpPr>
        <p:spPr>
          <a:xfrm rot="410283">
            <a:off x="7800928" y="4379386"/>
            <a:ext cx="5043906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Меморандум о задачах и объеме аудита</a:t>
            </a:r>
            <a:endParaRPr lang="ro-RO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4B7C536A-DBAB-4F28-8B38-1E6E89D10C4E}"/>
              </a:ext>
            </a:extLst>
          </p:cNvPr>
          <p:cNvSpPr/>
          <p:nvPr/>
        </p:nvSpPr>
        <p:spPr>
          <a:xfrm rot="20519131">
            <a:off x="-218066" y="2223364"/>
            <a:ext cx="5595172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Меморандум о планировании задания</a:t>
            </a:r>
            <a:endParaRPr lang="ro-RO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69A8815D-65E1-4AC6-B900-1B18AE2ACFB3}"/>
              </a:ext>
            </a:extLst>
          </p:cNvPr>
          <p:cNvSpPr/>
          <p:nvPr/>
        </p:nvSpPr>
        <p:spPr>
          <a:xfrm>
            <a:off x="3292316" y="4353757"/>
            <a:ext cx="4455093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C209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Программа задания</a:t>
            </a:r>
            <a:endParaRPr lang="ro-RO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AC209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03EF074C-CE2E-4ABB-8E77-8B1E0901F8FF}"/>
              </a:ext>
            </a:extLst>
          </p:cNvPr>
          <p:cNvSpPr/>
          <p:nvPr/>
        </p:nvSpPr>
        <p:spPr>
          <a:xfrm rot="410283">
            <a:off x="4563882" y="2426324"/>
            <a:ext cx="5043906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A71D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Программа аудита</a:t>
            </a:r>
            <a:endParaRPr lang="ro-RO" sz="36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DA71D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61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03568F2B-5110-472A-B6F9-927468E6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6284"/>
            <a:ext cx="12192000" cy="869133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/>
              <a:t>Дополнительные методические</a:t>
            </a:r>
            <a:r>
              <a:rPr lang="ru-RU" sz="4800" b="1" dirty="0"/>
              <a:t> </a:t>
            </a:r>
            <a:r>
              <a:rPr lang="ru-RU" sz="3600" b="1" dirty="0"/>
              <a:t>рекомендации</a:t>
            </a:r>
          </a:p>
          <a:p>
            <a:pPr algn="just"/>
            <a:endParaRPr lang="ro-RO" sz="4800" b="1" dirty="0"/>
          </a:p>
          <a:p>
            <a:pPr algn="just"/>
            <a:endParaRPr lang="ro-RO" sz="6600" b="1" dirty="0"/>
          </a:p>
          <a:p>
            <a:pPr algn="just"/>
            <a:endParaRPr lang="ro-RO" sz="6600" dirty="0"/>
          </a:p>
          <a:p>
            <a:endParaRPr lang="ro-RO" sz="4800" dirty="0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361AC5D5-83EF-44D1-8A2C-D13FDD6A7CEB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PEMPAL </a:t>
            </a:r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Рабочая группа </a:t>
            </a:r>
            <a:r>
              <a:rPr lang="ru-RU" b="1" dirty="0" err="1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АнП</a:t>
            </a:r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ECE46799-02A2-408A-883E-BC85F6E552CD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Тбилиси</a:t>
            </a:r>
            <a:r>
              <a:rPr lang="ro-RO" b="1" dirty="0">
                <a:solidFill>
                  <a:srgbClr val="F6F7F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  <a:endParaRPr lang="ro-RO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9E92C45B-D595-4F4A-BC31-01D18D0AB982}"/>
              </a:ext>
            </a:extLst>
          </p:cNvPr>
          <p:cNvSpPr/>
          <p:nvPr/>
        </p:nvSpPr>
        <p:spPr>
          <a:xfrm>
            <a:off x="0" y="2013005"/>
            <a:ext cx="5634459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o-RO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Письмо о назначении аудиторов</a:t>
            </a:r>
            <a:endParaRPr lang="ro-RO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B9323BCE-6730-4EB4-B47D-565AFE9A4CD7}"/>
              </a:ext>
            </a:extLst>
          </p:cNvPr>
          <p:cNvSpPr/>
          <p:nvPr/>
        </p:nvSpPr>
        <p:spPr>
          <a:xfrm>
            <a:off x="0" y="2882138"/>
            <a:ext cx="627725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o-RO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Первое совещание</a:t>
            </a:r>
            <a:endParaRPr lang="ro-RO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1CF23AF6-6AC1-4DCC-8237-012E50F9786A}"/>
              </a:ext>
            </a:extLst>
          </p:cNvPr>
          <p:cNvSpPr/>
          <p:nvPr/>
        </p:nvSpPr>
        <p:spPr>
          <a:xfrm>
            <a:off x="661481" y="3842645"/>
            <a:ext cx="5615774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Стартовое совещание</a:t>
            </a:r>
            <a:endParaRPr lang="ro-RO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C3E8AE7B-8632-4B76-B6F4-109AF16CA27C}"/>
              </a:ext>
            </a:extLst>
          </p:cNvPr>
          <p:cNvSpPr/>
          <p:nvPr/>
        </p:nvSpPr>
        <p:spPr>
          <a:xfrm>
            <a:off x="6543009" y="2013005"/>
            <a:ext cx="5220646" cy="113877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o-RO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Интервью по выполнению работ</a:t>
            </a:r>
            <a:endParaRPr lang="ro-RO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Dreptunghi 13">
            <a:extLst>
              <a:ext uri="{FF2B5EF4-FFF2-40B4-BE49-F238E27FC236}">
                <a16:creationId xmlns:a16="http://schemas.microsoft.com/office/drawing/2014/main" id="{20FD6FED-5B23-4114-95A8-6975F8F9738A}"/>
              </a:ext>
            </a:extLst>
          </p:cNvPr>
          <p:cNvSpPr/>
          <p:nvPr/>
        </p:nvSpPr>
        <p:spPr>
          <a:xfrm>
            <a:off x="2957372" y="5013194"/>
            <a:ext cx="627725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o-RO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сбор данных</a:t>
            </a:r>
            <a:endParaRPr lang="ro-RO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299D9C34-73F1-4788-8896-5FEC4C788802}"/>
              </a:ext>
            </a:extLst>
          </p:cNvPr>
          <p:cNvSpPr/>
          <p:nvPr/>
        </p:nvSpPr>
        <p:spPr>
          <a:xfrm>
            <a:off x="6543009" y="2882138"/>
            <a:ext cx="545603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o-RO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документирование работ</a:t>
            </a:r>
            <a:endParaRPr lang="ro-RO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Dreptunghi 15">
            <a:extLst>
              <a:ext uri="{FF2B5EF4-FFF2-40B4-BE49-F238E27FC236}">
                <a16:creationId xmlns:a16="http://schemas.microsoft.com/office/drawing/2014/main" id="{24D7242D-5211-4F1A-82F8-B0C1BE27ACA2}"/>
              </a:ext>
            </a:extLst>
          </p:cNvPr>
          <p:cNvSpPr/>
          <p:nvPr/>
        </p:nvSpPr>
        <p:spPr>
          <a:xfrm>
            <a:off x="6543009" y="3842645"/>
            <a:ext cx="612919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o-RO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</a:t>
            </a:r>
            <a:r>
              <a:rPr lang="ru-RU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ресурсы аудита</a:t>
            </a:r>
            <a:endParaRPr lang="ro-RO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74" y="663842"/>
            <a:ext cx="223157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405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535</Words>
  <Application>Microsoft Office PowerPoint</Application>
  <PresentationFormat>Widescreen</PresentationFormat>
  <Paragraphs>214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Cambria</vt:lpstr>
      <vt:lpstr>Times New Roman</vt:lpstr>
      <vt:lpstr>Wingdings</vt:lpstr>
      <vt:lpstr>Temă Office</vt:lpstr>
      <vt:lpstr>PowerPoint Presentation</vt:lpstr>
      <vt:lpstr>PowerPoint Presentation</vt:lpstr>
      <vt:lpstr>Рабочая группа Аудит на практике (АнП):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</dc:title>
  <dc:creator>DRAGOS-CATALIN NICULAE</dc:creator>
  <cp:lastModifiedBy>Maya I. Belysheva</cp:lastModifiedBy>
  <cp:revision>68</cp:revision>
  <cp:lastPrinted>2018-10-12T13:19:54Z</cp:lastPrinted>
  <dcterms:created xsi:type="dcterms:W3CDTF">2018-09-27T06:38:45Z</dcterms:created>
  <dcterms:modified xsi:type="dcterms:W3CDTF">2018-10-15T07:21:06Z</dcterms:modified>
</cp:coreProperties>
</file>