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F5494"/>
    <a:srgbClr val="FFD624"/>
    <a:srgbClr val="3166CF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44153"/>
            <a:ext cx="9144000" cy="4299347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1600" y="223200"/>
            <a:ext cx="1186086" cy="82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319972" y="5020022"/>
            <a:ext cx="504056" cy="161925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231200"/>
            <a:ext cx="4536504" cy="156617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2949792"/>
            <a:ext cx="3744416" cy="1404156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4176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398"/>
            <a:ext cx="8229600" cy="70246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77967"/>
            <a:ext cx="2895600" cy="3631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2725341"/>
          </a:xfr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anose="05000000000000000000" pitchFamily="2" charset="2"/>
              <a:buChar char="Ø"/>
              <a:defRPr b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00" y="226800"/>
            <a:ext cx="1050230" cy="734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38000" y="4994671"/>
            <a:ext cx="468000" cy="148829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42963"/>
            <a:ext cx="8229600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0700"/>
            <a:ext cx="8229600" cy="272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31200"/>
            <a:ext cx="7920880" cy="1566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Внедрение механизмов внутреннего контроля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63838"/>
            <a:ext cx="3744416" cy="1404156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err="1"/>
              <a:t>Рэймонд</a:t>
            </a:r>
            <a:r>
              <a:rPr lang="ru-RU" sz="4200" dirty="0"/>
              <a:t> Хилл</a:t>
            </a:r>
            <a:endParaRPr lang="en-GB" sz="4200" dirty="0"/>
          </a:p>
          <a:p>
            <a:endParaRPr lang="en-GB" dirty="0"/>
          </a:p>
          <a:p>
            <a:r>
              <a:rPr lang="ru-RU" dirty="0"/>
              <a:t>Руководитель группы ГВК</a:t>
            </a:r>
            <a:r>
              <a:rPr lang="en-GB" dirty="0"/>
              <a:t>,</a:t>
            </a:r>
          </a:p>
          <a:p>
            <a:r>
              <a:rPr lang="ru-RU" dirty="0"/>
              <a:t>Европейская Комиссия</a:t>
            </a:r>
            <a:endParaRPr lang="en-GB" dirty="0"/>
          </a:p>
          <a:p>
            <a:endParaRPr lang="en-GB" dirty="0"/>
          </a:p>
          <a:p>
            <a:r>
              <a:rPr lang="en-GB" dirty="0"/>
              <a:t>27 </a:t>
            </a:r>
            <a:r>
              <a:rPr lang="ru-RU" dirty="0"/>
              <a:t>февраля</a:t>
            </a:r>
            <a:r>
              <a:rPr lang="en-GB" dirty="0"/>
              <a:t> 2018</a:t>
            </a:r>
            <a:r>
              <a:rPr lang="ru-RU" dirty="0"/>
              <a:t> г.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Важные шаги при внедрении механизмов ГВФК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Общее и реалистичное представление правительства о том, зачем внедряется ГВФК </a:t>
            </a:r>
            <a:r>
              <a:rPr lang="en-GB" dirty="0"/>
              <a:t>(</a:t>
            </a:r>
            <a:r>
              <a:rPr lang="ru-RU" dirty="0"/>
              <a:t>включая национальное определение и подходы в части управленческой подотчётности)</a:t>
            </a:r>
            <a:endParaRPr lang="en-GB" dirty="0"/>
          </a:p>
          <a:p>
            <a:r>
              <a:rPr lang="ru-RU" dirty="0"/>
              <a:t>Обеспечить надлежащие механизмы координации для всех текущих взаимосвязанных реформ</a:t>
            </a:r>
            <a:endParaRPr lang="en-GB" dirty="0"/>
          </a:p>
          <a:p>
            <a:r>
              <a:rPr lang="ru-RU" dirty="0"/>
              <a:t>Обобщение хода реформ в процессе работы</a:t>
            </a:r>
            <a:endParaRPr lang="en-GB" dirty="0"/>
          </a:p>
          <a:p>
            <a:r>
              <a:rPr lang="ru-RU" dirty="0"/>
              <a:t>Мониторинг хода работы и его отражение в отчётности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723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Общее представление о разработке системы ГВФК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Цели организации соответствуют стратегии в масштабах страны</a:t>
            </a:r>
            <a:r>
              <a:rPr lang="en-GB" dirty="0"/>
              <a:t>;</a:t>
            </a:r>
          </a:p>
          <a:p>
            <a:r>
              <a:rPr lang="ru-RU" dirty="0"/>
              <a:t>Децентрализованная управленческая подотчётность;</a:t>
            </a:r>
            <a:endParaRPr lang="en-GB" dirty="0"/>
          </a:p>
          <a:p>
            <a:r>
              <a:rPr lang="ru-RU" dirty="0"/>
              <a:t>Управление риском;</a:t>
            </a:r>
          </a:p>
          <a:p>
            <a:r>
              <a:rPr lang="ru-RU" dirty="0"/>
              <a:t>Контрольные мероприятия</a:t>
            </a:r>
            <a:r>
              <a:rPr lang="en-GB" dirty="0"/>
              <a:t> (</a:t>
            </a:r>
            <a:r>
              <a:rPr lang="ru-RU" dirty="0"/>
              <a:t>включая ВК в части финансового управления)</a:t>
            </a:r>
            <a:r>
              <a:rPr lang="en-GB" dirty="0"/>
              <a:t>;</a:t>
            </a:r>
          </a:p>
          <a:p>
            <a:r>
              <a:rPr lang="ru-RU" dirty="0"/>
              <a:t>Информация и коммуникация</a:t>
            </a:r>
            <a:endParaRPr lang="en-GB" dirty="0"/>
          </a:p>
          <a:p>
            <a:r>
              <a:rPr lang="ru-RU" dirty="0"/>
              <a:t>Мониторинг</a:t>
            </a:r>
            <a:endParaRPr lang="en-GB" dirty="0"/>
          </a:p>
          <a:p>
            <a:r>
              <a:rPr lang="ru-RU" dirty="0"/>
              <a:t>Внутренний аудит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42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Координация с другими текущими реформами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 начальном этапе</a:t>
            </a:r>
            <a:r>
              <a:rPr lang="en-GB" dirty="0"/>
              <a:t> </a:t>
            </a:r>
            <a:r>
              <a:rPr lang="ru-RU" dirty="0"/>
              <a:t>– координация на стадии разработки стратегических подходов и документов</a:t>
            </a:r>
            <a:r>
              <a:rPr lang="en-GB" dirty="0"/>
              <a:t>.</a:t>
            </a:r>
          </a:p>
          <a:p>
            <a:r>
              <a:rPr lang="ru-RU" b="1" dirty="0"/>
              <a:t>В дальнейшем</a:t>
            </a:r>
            <a:r>
              <a:rPr lang="en-GB" dirty="0"/>
              <a:t> </a:t>
            </a:r>
            <a:r>
              <a:rPr lang="ru-RU" dirty="0"/>
              <a:t>– координация на стадии определения последовательности и увязки хода реализации реформ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09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Обобщение хода реформ в процессе работы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Анализ качества (силами ЦПГ) позволяет обеспечить устойчивость результатов реформ</a:t>
            </a:r>
            <a:endParaRPr lang="en-GB" dirty="0"/>
          </a:p>
          <a:p>
            <a:pPr lvl="1"/>
            <a:r>
              <a:rPr lang="ru-RU" dirty="0"/>
              <a:t>Макро-уровень:</a:t>
            </a:r>
            <a:r>
              <a:rPr lang="en-GB" dirty="0"/>
              <a:t> </a:t>
            </a:r>
            <a:r>
              <a:rPr lang="ru-RU" dirty="0"/>
              <a:t>анализ качества даёт представление о стратегических проблемах, что полезно для выработки перспективных подходов к реализации</a:t>
            </a:r>
            <a:r>
              <a:rPr lang="en-GB" dirty="0"/>
              <a:t>.</a:t>
            </a:r>
          </a:p>
          <a:p>
            <a:pPr lvl="1"/>
            <a:r>
              <a:rPr lang="ru-RU" dirty="0"/>
              <a:t>Уровень организации:</a:t>
            </a:r>
            <a:r>
              <a:rPr lang="en-GB" dirty="0"/>
              <a:t> </a:t>
            </a:r>
            <a:r>
              <a:rPr lang="ru-RU" dirty="0"/>
              <a:t>анализ качества обеспечивает информацию о конкретных проблемах, для решения которых может потребоваться целевая поддержка со стороны ЦПГ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402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 и отчётность о ходе работы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Следует контролировать соблюдение сроков и вносить коррективы в ход работы, так чтобы обеспечивать приемлемые уровни качества</a:t>
            </a:r>
            <a:endParaRPr lang="en-GB" dirty="0"/>
          </a:p>
          <a:p>
            <a:r>
              <a:rPr lang="ru-RU" dirty="0"/>
              <a:t>Представление отчётов правительству позволяет проводить качественную оценку и принимать меры на стратегическом уровне.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6595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98AE41A192E4C85C747A9850AEF9A" ma:contentTypeVersion="1" ma:contentTypeDescription="Create a new document." ma:contentTypeScope="" ma:versionID="5a8770b97c883eee6e80458dbe9e6c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CDD8D5-9B5D-4329-A5FA-BB635811A11D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D14567-0064-41AA-B17E-6D061E25B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A2DA33-DB0F-4723-B9EA-086431A269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233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</vt:lpstr>
      <vt:lpstr>Default Design</vt:lpstr>
      <vt:lpstr>Внедрение механизмов внутреннего контроля</vt:lpstr>
      <vt:lpstr>Важные шаги при внедрении механизмов ГВФК</vt:lpstr>
      <vt:lpstr>Общее представление о разработке системы ГВФК</vt:lpstr>
      <vt:lpstr>Координация с другими текущими реформами</vt:lpstr>
      <vt:lpstr>Обобщение хода реформ в процессе работы</vt:lpstr>
      <vt:lpstr>Мониторинг и отчётность о ходе работы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Andrei Nikolaevich Salnikov</cp:lastModifiedBy>
  <cp:revision>131</cp:revision>
  <cp:lastPrinted>2018-02-07T13:43:43Z</cp:lastPrinted>
  <dcterms:created xsi:type="dcterms:W3CDTF">2011-10-28T10:25:18Z</dcterms:created>
  <dcterms:modified xsi:type="dcterms:W3CDTF">2018-02-12T08:53:42Z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</Properties>
</file>