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  <p:sldMasterId id="2147484258" r:id="rId2"/>
  </p:sldMasterIdLst>
  <p:notesMasterIdLst>
    <p:notesMasterId r:id="rId13"/>
  </p:notesMasterIdLst>
  <p:sldIdLst>
    <p:sldId id="290" r:id="rId3"/>
    <p:sldId id="291" r:id="rId4"/>
    <p:sldId id="371" r:id="rId5"/>
    <p:sldId id="372" r:id="rId6"/>
    <p:sldId id="377" r:id="rId7"/>
    <p:sldId id="374" r:id="rId8"/>
    <p:sldId id="373" r:id="rId9"/>
    <p:sldId id="379" r:id="rId10"/>
    <p:sldId id="380" r:id="rId11"/>
    <p:sldId id="292" r:id="rId1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AF6"/>
    <a:srgbClr val="E2F0D9"/>
    <a:srgbClr val="FDFB97"/>
    <a:srgbClr val="FEF3D6"/>
    <a:srgbClr val="2494C5"/>
    <a:srgbClr val="529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2" autoAdjust="0"/>
    <p:restoredTop sz="94706" autoAdjust="0"/>
  </p:normalViewPr>
  <p:slideViewPr>
    <p:cSldViewPr snapToGrid="0">
      <p:cViewPr varScale="1">
        <p:scale>
          <a:sx n="64" d="100"/>
          <a:sy n="64" d="100"/>
        </p:scale>
        <p:origin x="109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D7862-AF02-4284-A2C1-54F3289F3CC1}" type="datetimeFigureOut">
              <a:rPr lang="nl-NL"/>
              <a:pPr>
                <a:defRPr/>
              </a:pPr>
              <a:t>1-2-2018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56567-BFC8-4B99-B00E-55687266A1CF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7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54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213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032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Brussels, March 2018</a:t>
            </a:r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608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8" r:id="rId2"/>
    <p:sldLayoutId id="2147484359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60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to1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84700" cy="6858000"/>
          </a:xfrm>
          <a:prstGeom prst="rect">
            <a:avLst/>
          </a:prstGeom>
        </p:spPr>
      </p:pic>
      <p:sp>
        <p:nvSpPr>
          <p:cNvPr id="5122" name="shpDatum"/>
          <p:cNvSpPr>
            <a:spLocks noChangeArrowheads="1"/>
          </p:cNvSpPr>
          <p:nvPr/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23" name="Titel"/>
          <p:cNvSpPr>
            <a:spLocks noChangeArrowheads="1"/>
          </p:cNvSpPr>
          <p:nvPr/>
        </p:nvSpPr>
        <p:spPr bwMode="auto">
          <a:xfrm>
            <a:off x="4995744" y="2592470"/>
            <a:ext cx="3959225" cy="346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noProof="1">
                <a:solidFill>
                  <a:srgbClr val="FFFFFF"/>
                </a:solidFill>
              </a:rPr>
              <a:t>Оценка системы финансового управления и контроля</a:t>
            </a:r>
            <a:endParaRPr lang="en-US" noProof="1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r>
              <a:rPr lang="ru-RU" sz="1200" noProof="1">
                <a:solidFill>
                  <a:srgbClr val="FFFFFF"/>
                </a:solidFill>
              </a:rPr>
              <a:t>Брюссель</a:t>
            </a:r>
            <a:r>
              <a:rPr lang="nl-NL" sz="1200" noProof="1">
                <a:solidFill>
                  <a:srgbClr val="FFFFFF"/>
                </a:solidFill>
              </a:rPr>
              <a:t>,  28</a:t>
            </a:r>
            <a:r>
              <a:rPr lang="ru-RU" sz="1200" noProof="1">
                <a:solidFill>
                  <a:srgbClr val="FFFFFF"/>
                </a:solidFill>
              </a:rPr>
              <a:t> февраля</a:t>
            </a:r>
            <a:r>
              <a:rPr lang="nl-NL" sz="1200" noProof="1">
                <a:solidFill>
                  <a:srgbClr val="FFFFFF"/>
                </a:solidFill>
              </a:rPr>
              <a:t> 2018</a:t>
            </a:r>
            <a:r>
              <a:rPr lang="ru-RU" sz="1200" noProof="1">
                <a:solidFill>
                  <a:srgbClr val="FFFFFF"/>
                </a:solidFill>
              </a:rPr>
              <a:t> г.</a:t>
            </a:r>
            <a:endParaRPr lang="en-US" sz="1200" noProof="1">
              <a:solidFill>
                <a:srgbClr val="FFFFFF"/>
              </a:solidFill>
            </a:endParaRPr>
          </a:p>
        </p:txBody>
      </p:sp>
      <p:sp>
        <p:nvSpPr>
          <p:cNvPr id="5124" name="Subtitel"/>
          <p:cNvSpPr>
            <a:spLocks noChangeArrowheads="1"/>
          </p:cNvSpPr>
          <p:nvPr/>
        </p:nvSpPr>
        <p:spPr bwMode="auto">
          <a:xfrm>
            <a:off x="4929188" y="3708400"/>
            <a:ext cx="39592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800" noProof="1">
              <a:solidFill>
                <a:srgbClr val="FFFFFF"/>
              </a:solidFill>
            </a:endParaRPr>
          </a:p>
        </p:txBody>
      </p:sp>
      <p:pic>
        <p:nvPicPr>
          <p:cNvPr id="5127" name="Picture 11" descr="RO_F_Logo_Powerpoint_diap_en 1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RO_F_Logo_Powerpoint_diap_en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Thank yo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3606"/>
            <a:ext cx="4572000" cy="3571875"/>
          </a:xfrm>
          <a:prstGeom prst="rect">
            <a:avLst/>
          </a:prstGeom>
          <a:noFill/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3223175"/>
            <a:ext cx="2857500" cy="3634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nl-NL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  <a:p>
            <a:r>
              <a:rPr lang="ru-RU" sz="1600" dirty="0"/>
              <a:t>Зачем оценивать систему ФУК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r>
              <a:rPr lang="ru-RU" sz="1600" dirty="0"/>
              <a:t>Инструмент оценки: польза для ФУК, ВА и ЦПГ</a:t>
            </a:r>
            <a:r>
              <a:rPr lang="en-US" sz="1600" dirty="0"/>
              <a:t>;</a:t>
            </a:r>
          </a:p>
          <a:p>
            <a:endParaRPr lang="en-US" sz="1600" dirty="0"/>
          </a:p>
          <a:p>
            <a:r>
              <a:rPr lang="ru-RU" sz="1600" dirty="0"/>
              <a:t>Конфигурация инструмента оценки ФУК</a:t>
            </a:r>
            <a:endParaRPr lang="en-US" sz="1600" dirty="0"/>
          </a:p>
          <a:p>
            <a:endParaRPr lang="en-US" sz="1600" dirty="0"/>
          </a:p>
          <a:p>
            <a:r>
              <a:rPr lang="ru-RU" sz="1600" dirty="0"/>
              <a:t>Задания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buNone/>
            </a:pPr>
            <a:endParaRPr lang="en-US" sz="1600" dirty="0"/>
          </a:p>
          <a:p>
            <a:endParaRPr lang="en-US" dirty="0"/>
          </a:p>
        </p:txBody>
      </p:sp>
      <p:pic>
        <p:nvPicPr>
          <p:cNvPr id="6148" name="Picture 7" descr="RO_F_Logo_Powerpoint_diap_en 1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538" y="1062683"/>
            <a:ext cx="8229600" cy="571500"/>
          </a:xfrm>
        </p:spPr>
        <p:txBody>
          <a:bodyPr/>
          <a:lstStyle/>
          <a:p>
            <a:r>
              <a:rPr lang="ru-RU" dirty="0"/>
              <a:t>Почему необходимо оценивать систему ФУК</a:t>
            </a:r>
            <a:r>
              <a:rPr lang="en-US" dirty="0"/>
              <a:t>: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Brussels, </a:t>
            </a:r>
            <a:r>
              <a:rPr lang="nl-NL" dirty="0" err="1"/>
              <a:t>February</a:t>
            </a:r>
            <a:r>
              <a:rPr lang="nl-NL" dirty="0"/>
              <a:t> 2018</a:t>
            </a:r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0" y="1597337"/>
            <a:ext cx="9144000" cy="46778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Во многих странах система ФУК по своему уровню развития по-прежнему отстаёт от системы внутреннего аудита</a:t>
            </a:r>
            <a:r>
              <a:rPr lang="en-GB" sz="1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Нередко ключевые элементы ФУК (руководство, финансовые департаменты, системы отчётности и т.д.) присутствуют, но при этом</a:t>
            </a:r>
            <a:r>
              <a:rPr lang="en-GB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457200" lvl="5" indent="0" defTabSz="1069848">
              <a:lnSpc>
                <a:spcPct val="90000"/>
              </a:lnSpc>
              <a:spcBef>
                <a:spcPts val="117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Операционный контроль в значительной мере осуществляет высшее руководство</a:t>
            </a:r>
            <a:r>
              <a:rPr lang="en-US" sz="1300" dirty="0">
                <a:solidFill>
                  <a:prstClr val="black"/>
                </a:solidFill>
              </a:rPr>
              <a:t>;</a:t>
            </a:r>
          </a:p>
          <a:p>
            <a:pPr marL="457200" lvl="5" indent="0" defTabSz="1069848">
              <a:lnSpc>
                <a:spcPct val="90000"/>
              </a:lnSpc>
              <a:spcBef>
                <a:spcPts val="117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Отсутствует нормальная «вторая линия обороны» (поддержка, надзор, мониторинг, контроль)</a:t>
            </a:r>
            <a:r>
              <a:rPr lang="en-US" sz="1300" dirty="0">
                <a:solidFill>
                  <a:prstClr val="black"/>
                </a:solidFill>
              </a:rPr>
              <a:t>;</a:t>
            </a:r>
          </a:p>
          <a:p>
            <a:pPr marL="457200" lvl="5" indent="0" defTabSz="1069848">
              <a:lnSpc>
                <a:spcPct val="90000"/>
              </a:lnSpc>
              <a:spcBef>
                <a:spcPts val="117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</a:rPr>
              <a:t> Финансовые подразделения не участвуют в планировании и контроле (за исключением контроля бюджета)</a:t>
            </a:r>
            <a:r>
              <a:rPr lang="en-US" sz="1300" dirty="0">
                <a:solidFill>
                  <a:prstClr val="black"/>
                </a:solidFill>
              </a:rPr>
              <a:t>;</a:t>
            </a:r>
          </a:p>
          <a:p>
            <a:pPr marL="457200" lvl="5" indent="0" defTabSz="1069848">
              <a:lnSpc>
                <a:spcPct val="90000"/>
              </a:lnSpc>
              <a:spcBef>
                <a:spcPts val="117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Единый механизм планирования и контроля в масштабе всей организации отсутствует</a:t>
            </a:r>
            <a:r>
              <a:rPr lang="en-US" sz="1300" dirty="0">
                <a:solidFill>
                  <a:prstClr val="black"/>
                </a:solidFill>
              </a:rPr>
              <a:t>;</a:t>
            </a:r>
          </a:p>
          <a:p>
            <a:pPr marL="457200" lvl="5" indent="0" defTabSz="1069848">
              <a:lnSpc>
                <a:spcPct val="90000"/>
              </a:lnSpc>
              <a:spcBef>
                <a:spcPts val="117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</a:rPr>
              <a:t> Функции отсутствующей «второй линии обороны» частично выполняют департаменты ВА для высшего руководства</a:t>
            </a:r>
            <a:r>
              <a:rPr lang="en-US" sz="1300" dirty="0">
                <a:solidFill>
                  <a:prstClr val="black"/>
                </a:solidFill>
              </a:rPr>
              <a:t>;</a:t>
            </a:r>
          </a:p>
          <a:p>
            <a:pPr marL="457200" lvl="5" indent="0" defTabSz="1069848">
              <a:lnSpc>
                <a:spcPct val="90000"/>
              </a:lnSpc>
              <a:spcBef>
                <a:spcPts val="117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Отсутствуют ясные</a:t>
            </a:r>
            <a:r>
              <a:rPr lang="en-US" sz="1300" dirty="0">
                <a:solidFill>
                  <a:prstClr val="black"/>
                </a:solidFill>
              </a:rPr>
              <a:t> KPI (</a:t>
            </a:r>
            <a:r>
              <a:rPr lang="ru-RU" sz="1300" dirty="0">
                <a:solidFill>
                  <a:prstClr val="black"/>
                </a:solidFill>
              </a:rPr>
              <a:t>финансовые/нефинансовые</a:t>
            </a:r>
            <a:r>
              <a:rPr lang="en-US" sz="1300" dirty="0">
                <a:solidFill>
                  <a:prstClr val="black"/>
                </a:solidFill>
              </a:rPr>
              <a:t>);</a:t>
            </a:r>
          </a:p>
          <a:p>
            <a:pPr marL="457200" lvl="5" indent="0" defTabSz="1069848">
              <a:lnSpc>
                <a:spcPct val="90000"/>
              </a:lnSpc>
              <a:spcBef>
                <a:spcPts val="117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Системы управления риском неудовлетворительны или вовсе отсутствуют</a:t>
            </a:r>
            <a:r>
              <a:rPr lang="en-US" sz="1300" dirty="0">
                <a:solidFill>
                  <a:prstClr val="black"/>
                </a:solidFill>
              </a:rPr>
              <a:t>;</a:t>
            </a:r>
          </a:p>
          <a:p>
            <a:pPr marL="457200" lvl="5" indent="0" defTabSz="1069848">
              <a:lnSpc>
                <a:spcPct val="90000"/>
              </a:lnSpc>
              <a:spcBef>
                <a:spcPts val="117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Наблюдение общего характера: разрыв между международными требованиями/передовой практикой и условиями конкретной страны (обстановка/законы/нормативная база)</a:t>
            </a:r>
            <a:r>
              <a:rPr lang="en-US" sz="1300" dirty="0">
                <a:solidFill>
                  <a:prstClr val="black"/>
                </a:solidFill>
              </a:rPr>
              <a:t>;</a:t>
            </a:r>
          </a:p>
          <a:p>
            <a:pPr marL="457200" lvl="5" indent="0" defTabSz="1069848">
              <a:lnSpc>
                <a:spcPct val="90000"/>
              </a:lnSpc>
              <a:spcBef>
                <a:spcPts val="117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и т.д.</a:t>
            </a:r>
            <a:endParaRPr lang="en-GB" dirty="0"/>
          </a:p>
          <a:p>
            <a:pPr marL="0" indent="0"/>
            <a:endParaRPr lang="en-GB" dirty="0"/>
          </a:p>
          <a:p>
            <a:pPr marL="285750" indent="0"/>
            <a:endParaRPr lang="en-GB" dirty="0"/>
          </a:p>
          <a:p>
            <a:pPr marL="285750" indent="0"/>
            <a:r>
              <a:rPr lang="en-GB" dirty="0"/>
              <a:t>	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963" y="1047565"/>
            <a:ext cx="8289062" cy="787585"/>
          </a:xfrm>
        </p:spPr>
        <p:txBody>
          <a:bodyPr/>
          <a:lstStyle/>
          <a:p>
            <a:r>
              <a:rPr lang="ru-RU" dirty="0"/>
              <a:t>Поэтому</a:t>
            </a:r>
            <a:r>
              <a:rPr lang="en-US" dirty="0"/>
              <a:t>….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642369"/>
            <a:ext cx="9144000" cy="464055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Необходим адекватный инструмент для оценки того, что конкретно нужно усовершенствовать </a:t>
            </a:r>
            <a:r>
              <a:rPr lang="en-US" dirty="0"/>
              <a:t>(</a:t>
            </a:r>
            <a:r>
              <a:rPr lang="ru-RU" dirty="0"/>
              <a:t>каждая страна/организация уникальна)</a:t>
            </a:r>
            <a:r>
              <a:rPr lang="en-US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Роль ВА может (должна) сводиться к тому, чтобы стать внутренней движущей силой для разработки системы ФУК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ru-RU" dirty="0">
                <a:sym typeface="Wingdings" panose="05000000000000000000" pitchFamily="2" charset="2"/>
              </a:rPr>
              <a:t>посредством аудитов и консультаций</a:t>
            </a:r>
            <a:r>
              <a:rPr lang="en-US" dirty="0">
                <a:sym typeface="Wingdings" panose="05000000000000000000" pitchFamily="2" charset="2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Инструмент оценки может использоваться для сопоставления/ сравнительного анализа организаций</a:t>
            </a:r>
            <a:r>
              <a:rPr lang="en-US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Благодаря такому инструменту ЦПГ может получать актуальную информацию о системе ФУК;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Национальная академия финансов экономики/Минфин Нидерландов разработали матрицу ФУК с </a:t>
            </a:r>
            <a:r>
              <a:rPr lang="ru-RU" u="sng" dirty="0"/>
              <a:t>критериями оценки</a:t>
            </a:r>
            <a:r>
              <a:rPr lang="en-US" dirty="0"/>
              <a:t>.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февраль </a:t>
            </a:r>
            <a:r>
              <a:rPr lang="nl-NL" dirty="0"/>
              <a:t>2018</a:t>
            </a:r>
            <a:r>
              <a:rPr lang="ru-RU" dirty="0"/>
              <a:t> г.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910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4" y="1263650"/>
            <a:ext cx="8631777" cy="571500"/>
          </a:xfrm>
        </p:spPr>
        <p:txBody>
          <a:bodyPr/>
          <a:lstStyle/>
          <a:p>
            <a:r>
              <a:rPr lang="ru-RU" dirty="0"/>
              <a:t>Конфигурация матрицы для оценки системы ФУК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0291" y="1800225"/>
            <a:ext cx="8808502" cy="44148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 основе матрицы лежат принципы ГВФК и концепция «трёх линий обороны»</a:t>
            </a:r>
            <a:r>
              <a:rPr lang="en-US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Значительное внимание уделяется </a:t>
            </a:r>
            <a:r>
              <a:rPr lang="ru-RU" u="sng" dirty="0"/>
              <a:t>взаимозависимости</a:t>
            </a:r>
            <a:r>
              <a:rPr lang="ru-RU" dirty="0"/>
              <a:t> ключевых компонентов и единому </a:t>
            </a:r>
            <a:r>
              <a:rPr lang="ru-RU" u="sng" dirty="0"/>
              <a:t>механизму планирования и контроля</a:t>
            </a:r>
            <a:r>
              <a:rPr lang="ru-RU" dirty="0"/>
              <a:t>, который увязывает между собой все составляющие элементы</a:t>
            </a:r>
            <a:r>
              <a:rPr lang="en-GB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Управленческая подотчётность – важный элемент «фундамента» матрицы</a:t>
            </a:r>
            <a:r>
              <a:rPr lang="en-GB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Данный инструмент можно/следует использовать для анализа пробелов применительно ко всей системе ФУК или её частям на уровне организации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февраль </a:t>
            </a:r>
            <a:r>
              <a:rPr lang="nl-NL" dirty="0"/>
              <a:t>2018</a:t>
            </a:r>
            <a:r>
              <a:rPr lang="ru-RU" dirty="0"/>
              <a:t> г.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040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070620"/>
            <a:ext cx="8791575" cy="571500"/>
          </a:xfrm>
        </p:spPr>
        <p:txBody>
          <a:bodyPr/>
          <a:lstStyle/>
          <a:p>
            <a:r>
              <a:rPr lang="ru-RU" dirty="0"/>
              <a:t>Конфигурация матрицы для оценки системы ФУК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-5" y="1642120"/>
            <a:ext cx="9303803" cy="1189160"/>
          </a:xfrm>
          <a:solidFill>
            <a:schemeClr val="accent6">
              <a:lumMod val="10000"/>
              <a:lumOff val="90000"/>
            </a:schemeClr>
          </a:solidFill>
        </p:spPr>
        <p:txBody>
          <a:bodyPr/>
          <a:lstStyle/>
          <a:p>
            <a:r>
              <a:rPr lang="ru-RU" sz="1400" b="1" dirty="0"/>
              <a:t>Первая линия</a:t>
            </a:r>
            <a:r>
              <a:rPr lang="en-US" sz="1400" b="1" dirty="0"/>
              <a:t>: </a:t>
            </a:r>
            <a:r>
              <a:rPr lang="ru-RU" sz="1400" b="1" dirty="0"/>
              <a:t>ФУК в рамках основных процессов/программ/проектов</a:t>
            </a:r>
            <a:r>
              <a:rPr lang="en-GB" sz="1400" b="1" dirty="0"/>
              <a:t>:</a:t>
            </a:r>
          </a:p>
          <a:p>
            <a:r>
              <a:rPr lang="en-GB" sz="1600" i="1" dirty="0"/>
              <a:t>K</a:t>
            </a:r>
            <a:r>
              <a:rPr lang="ru-RU" sz="1600" i="1" dirty="0" err="1"/>
              <a:t>лючевые</a:t>
            </a:r>
            <a:r>
              <a:rPr lang="ru-RU" sz="1600" i="1" dirty="0"/>
              <a:t> аспекты:	</a:t>
            </a:r>
            <a:r>
              <a:rPr lang="ru-RU" sz="1600" dirty="0"/>
              <a:t>управленческая подотчётность (ответственность, 				полномочия, подотчётность), постановка целей, риск и 			контроль, задачи и обязанности</a:t>
            </a:r>
            <a:r>
              <a:rPr lang="en-GB" sz="1600" dirty="0"/>
              <a:t>,</a:t>
            </a:r>
            <a:r>
              <a:rPr lang="ru-RU" sz="1600" dirty="0"/>
              <a:t> планирование и контроль</a:t>
            </a:r>
            <a:endParaRPr lang="en-US" sz="16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февраль</a:t>
            </a:r>
            <a:r>
              <a:rPr lang="nl-NL" dirty="0"/>
              <a:t> 2018</a:t>
            </a:r>
            <a:r>
              <a:rPr lang="ru-RU" dirty="0"/>
              <a:t> г.</a:t>
            </a:r>
            <a:endParaRPr lang="nl-NL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-3" y="2838659"/>
            <a:ext cx="9143999" cy="1029956"/>
          </a:xfrm>
          <a:solidFill>
            <a:srgbClr val="FEF3D6"/>
          </a:solidFill>
        </p:spPr>
        <p:txBody>
          <a:bodyPr/>
          <a:lstStyle/>
          <a:p>
            <a:r>
              <a:rPr lang="ru-RU" sz="1400" b="1" dirty="0"/>
              <a:t>Вторая линия</a:t>
            </a:r>
            <a:r>
              <a:rPr lang="en-US" sz="1400" b="1" dirty="0"/>
              <a:t>: </a:t>
            </a:r>
            <a:r>
              <a:rPr lang="ru-RU" sz="1400" b="1" dirty="0"/>
              <a:t>ФУК посредством процессов надзора/контроля/мониторинга</a:t>
            </a:r>
            <a:r>
              <a:rPr lang="en-GB" sz="1400" b="1" dirty="0"/>
              <a:t> </a:t>
            </a:r>
          </a:p>
          <a:p>
            <a:r>
              <a:rPr lang="en-GB" sz="1600" i="1" dirty="0"/>
              <a:t>K</a:t>
            </a:r>
            <a:r>
              <a:rPr lang="ru-RU" sz="1600" i="1" dirty="0" err="1"/>
              <a:t>лючевые</a:t>
            </a:r>
            <a:r>
              <a:rPr lang="ru-RU" sz="1600" i="1" dirty="0"/>
              <a:t> аспекты</a:t>
            </a:r>
            <a:r>
              <a:rPr lang="en-GB" sz="1600" i="1" dirty="0"/>
              <a:t>: </a:t>
            </a:r>
            <a:r>
              <a:rPr lang="en-GB" sz="1600" dirty="0"/>
              <a:t>	</a:t>
            </a:r>
            <a:r>
              <a:rPr lang="ru-RU" sz="1600" dirty="0"/>
              <a:t> управленческая подотчётность (ответственность, 				полномочия, подотчётность), риск и контроль</a:t>
            </a:r>
            <a:r>
              <a:rPr lang="en-GB" sz="1600" dirty="0"/>
              <a:t>,</a:t>
            </a:r>
            <a:r>
              <a:rPr lang="ru-RU" sz="1600" dirty="0"/>
              <a:t> 				мониторинг/планирование и контроль</a:t>
            </a:r>
            <a:endParaRPr lang="en-US" sz="1600" dirty="0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-4" y="3875995"/>
            <a:ext cx="9143999" cy="101252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1400" b="1" dirty="0"/>
              <a:t>Взаимозависимость между первой и второй линиями</a:t>
            </a:r>
            <a:r>
              <a:rPr lang="en-GB" sz="1400" b="1" dirty="0"/>
              <a:t>:</a:t>
            </a:r>
          </a:p>
          <a:p>
            <a:r>
              <a:rPr lang="en-GB" sz="1600" i="1" dirty="0"/>
              <a:t>K</a:t>
            </a:r>
            <a:r>
              <a:rPr lang="ru-RU" sz="1600" i="1" dirty="0" err="1"/>
              <a:t>лючевые</a:t>
            </a:r>
            <a:r>
              <a:rPr lang="ru-RU" sz="1600" i="1" dirty="0"/>
              <a:t> аспекты</a:t>
            </a:r>
            <a:r>
              <a:rPr lang="en-GB" sz="1600" i="1" dirty="0"/>
              <a:t>: </a:t>
            </a:r>
            <a:r>
              <a:rPr lang="en-GB" sz="1600" dirty="0"/>
              <a:t>	</a:t>
            </a:r>
            <a:r>
              <a:rPr lang="ru-RU" sz="1600" dirty="0"/>
              <a:t>планирование и контроль (организация отчётности, 			координация контрольных мероприятий</a:t>
            </a:r>
            <a:endParaRPr lang="en-US" sz="1600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-5" y="4888523"/>
            <a:ext cx="9143999" cy="1004836"/>
          </a:xfrm>
          <a:solidFill>
            <a:srgbClr val="FDFB97"/>
          </a:solidFill>
        </p:spPr>
        <p:txBody>
          <a:bodyPr/>
          <a:lstStyle/>
          <a:p>
            <a:r>
              <a:rPr lang="en-GB" sz="1400" b="1" dirty="0"/>
              <a:t>T</a:t>
            </a:r>
            <a:r>
              <a:rPr lang="ru-RU" sz="1400" b="1" dirty="0" err="1"/>
              <a:t>ретья</a:t>
            </a:r>
            <a:r>
              <a:rPr lang="ru-RU" sz="1400" b="1" dirty="0"/>
              <a:t> линия</a:t>
            </a:r>
            <a:r>
              <a:rPr lang="en-GB" sz="1400" b="1" dirty="0"/>
              <a:t>: </a:t>
            </a:r>
            <a:r>
              <a:rPr lang="ru-RU" sz="1400" b="1" dirty="0"/>
              <a:t>взаимозависимость между первой и второй линиями</a:t>
            </a:r>
            <a:r>
              <a:rPr lang="en-GB" sz="1400" b="1" dirty="0"/>
              <a:t>:</a:t>
            </a:r>
          </a:p>
          <a:p>
            <a:r>
              <a:rPr lang="en-GB" sz="1600" i="1" dirty="0"/>
              <a:t>K</a:t>
            </a:r>
            <a:r>
              <a:rPr lang="ru-RU" sz="1600" i="1" dirty="0" err="1"/>
              <a:t>лючевые</a:t>
            </a:r>
            <a:r>
              <a:rPr lang="ru-RU" sz="1600" i="1" dirty="0"/>
              <a:t> аспекты</a:t>
            </a:r>
            <a:r>
              <a:rPr lang="en-GB" sz="1600" i="1" dirty="0"/>
              <a:t>: </a:t>
            </a:r>
            <a:r>
              <a:rPr lang="en-GB" sz="1600" dirty="0"/>
              <a:t>	</a:t>
            </a:r>
            <a:r>
              <a:rPr lang="ru-RU" sz="1600" dirty="0"/>
              <a:t>нацеленность ВА на ФУК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8312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март </a:t>
            </a:r>
            <a:r>
              <a:rPr lang="nl-NL" dirty="0"/>
              <a:t>2018</a:t>
            </a:r>
            <a:r>
              <a:rPr lang="ru-RU" dirty="0"/>
              <a:t> г.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0" y="1037437"/>
            <a:ext cx="8993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</a:rPr>
              <a:t>Столбцы в матрице оценки системы ФУК (выдержка)</a:t>
            </a:r>
            <a:endParaRPr lang="en-US" sz="1600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3913"/>
              </p:ext>
            </p:extLst>
          </p:nvPr>
        </p:nvGraphicFramePr>
        <p:xfrm>
          <a:off x="88900" y="1375993"/>
          <a:ext cx="8955514" cy="5466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486">
                  <a:extLst>
                    <a:ext uri="{9D8B030D-6E8A-4147-A177-3AD203B41FA5}">
                      <a16:colId xmlns:a16="http://schemas.microsoft.com/office/drawing/2014/main" val="3424150380"/>
                    </a:ext>
                  </a:extLst>
                </a:gridCol>
                <a:gridCol w="1138805">
                  <a:extLst>
                    <a:ext uri="{9D8B030D-6E8A-4147-A177-3AD203B41FA5}">
                      <a16:colId xmlns:a16="http://schemas.microsoft.com/office/drawing/2014/main" val="1017218510"/>
                    </a:ext>
                  </a:extLst>
                </a:gridCol>
                <a:gridCol w="1822088">
                  <a:extLst>
                    <a:ext uri="{9D8B030D-6E8A-4147-A177-3AD203B41FA5}">
                      <a16:colId xmlns:a16="http://schemas.microsoft.com/office/drawing/2014/main" val="3070342144"/>
                    </a:ext>
                  </a:extLst>
                </a:gridCol>
                <a:gridCol w="1775910">
                  <a:extLst>
                    <a:ext uri="{9D8B030D-6E8A-4147-A177-3AD203B41FA5}">
                      <a16:colId xmlns:a16="http://schemas.microsoft.com/office/drawing/2014/main" val="5394434"/>
                    </a:ext>
                  </a:extLst>
                </a:gridCol>
                <a:gridCol w="1060187">
                  <a:extLst>
                    <a:ext uri="{9D8B030D-6E8A-4147-A177-3AD203B41FA5}">
                      <a16:colId xmlns:a16="http://schemas.microsoft.com/office/drawing/2014/main" val="86338602"/>
                    </a:ext>
                  </a:extLst>
                </a:gridCol>
                <a:gridCol w="2126038">
                  <a:extLst>
                    <a:ext uri="{9D8B030D-6E8A-4147-A177-3AD203B41FA5}">
                      <a16:colId xmlns:a16="http://schemas.microsoft.com/office/drawing/2014/main" val="997381546"/>
                    </a:ext>
                  </a:extLst>
                </a:gridCol>
              </a:tblGrid>
              <a:tr h="24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Ключевые компоненты ВК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Ключевые переменные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Аспекты оценки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Показатели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Источники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Методологический подход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078288"/>
                  </a:ext>
                </a:extLst>
              </a:tr>
              <a:tr h="1258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ФУК</a:t>
                      </a:r>
                      <a:r>
                        <a:rPr lang="ru-RU" sz="800" b="1" baseline="0" dirty="0">
                          <a:effectLst/>
                        </a:rPr>
                        <a:t> в рамках основных процессов / программ / проектов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Конфигурация</a:t>
                      </a:r>
                      <a:r>
                        <a:rPr lang="ru-RU" sz="800" b="1" baseline="0" dirty="0">
                          <a:effectLst/>
                        </a:rPr>
                        <a:t> управленческой подотчётности (состав «треугольника подотчётности»: ответственность, подотчётность и полномочия)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u="sng" dirty="0">
                          <a:effectLst/>
                        </a:rPr>
                        <a:t>Ответственность</a:t>
                      </a:r>
                      <a:r>
                        <a:rPr lang="en-US" sz="800" b="1" i="0" u="sng" dirty="0">
                          <a:effectLst/>
                        </a:rPr>
                        <a:t>: </a:t>
                      </a:r>
                      <a:r>
                        <a:rPr lang="ru-RU" sz="800" b="0" i="0" u="none" dirty="0">
                          <a:effectLst/>
                        </a:rPr>
                        <a:t>имеется</a:t>
                      </a:r>
                      <a:r>
                        <a:rPr lang="ru-RU" sz="800" b="0" i="0" u="none" baseline="0" dirty="0">
                          <a:effectLst/>
                        </a:rPr>
                        <a:t> описанная структура делегированных полномочий (задачи/обязанности), увязанная с организационной структурой</a:t>
                      </a:r>
                      <a:r>
                        <a:rPr lang="en-US" sz="8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1280" algn="l"/>
                        </a:tabLst>
                      </a:pPr>
                      <a:r>
                        <a:rPr lang="en-US" sz="800" dirty="0">
                          <a:effectLst/>
                        </a:rPr>
                        <a:t>•	</a:t>
                      </a:r>
                      <a:r>
                        <a:rPr lang="ru-RU" sz="800" dirty="0">
                          <a:effectLst/>
                        </a:rPr>
                        <a:t>Имеется</a:t>
                      </a:r>
                      <a:r>
                        <a:rPr lang="ru-RU" sz="800" baseline="0" dirty="0">
                          <a:effectLst/>
                        </a:rPr>
                        <a:t> положение, описывающее распределение полномочий и обязанностей по всем иерархическим уровням управления</a:t>
                      </a:r>
                      <a:r>
                        <a:rPr lang="en-US" sz="800" dirty="0">
                          <a:effectLst/>
                        </a:rPr>
                        <a:t>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en-US" sz="800" dirty="0">
                          <a:effectLst/>
                        </a:rPr>
                        <a:t>•	</a:t>
                      </a:r>
                      <a:r>
                        <a:rPr lang="ru-RU" sz="800" dirty="0">
                          <a:effectLst/>
                        </a:rPr>
                        <a:t>Старшее руководство (на бумаге) не вмешивается в процесс принятия операционных решений, которые</a:t>
                      </a:r>
                      <a:r>
                        <a:rPr lang="ru-RU" sz="800" baseline="0" dirty="0">
                          <a:effectLst/>
                        </a:rPr>
                        <a:t> можно делегировать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Внутренние</a:t>
                      </a:r>
                      <a:r>
                        <a:rPr lang="ru-RU" sz="800" baseline="0" dirty="0">
                          <a:effectLst/>
                        </a:rPr>
                        <a:t> распоряжения/ процедуры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Ознакомиться</a:t>
                      </a:r>
                      <a:r>
                        <a:rPr lang="ru-RU" sz="800" baseline="0" dirty="0">
                          <a:effectLst/>
                        </a:rPr>
                        <a:t> с внутренними распоряжениями/ процедурами, описывающими то, в какой мере в вашей организации делегируются обязанности/полномочия. Результаты ознакомления должны показать, на что нацелены действующие положения: централизацию или делегирование</a:t>
                      </a:r>
                      <a:r>
                        <a:rPr lang="en-US" sz="8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66036"/>
                  </a:ext>
                </a:extLst>
              </a:tr>
              <a:tr h="1377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u="sng" dirty="0">
                          <a:effectLst/>
                        </a:rPr>
                        <a:t>Ответственность</a:t>
                      </a:r>
                      <a:r>
                        <a:rPr lang="en-US" sz="800" b="1" u="sng" dirty="0">
                          <a:effectLst/>
                        </a:rPr>
                        <a:t>: </a:t>
                      </a:r>
                      <a:r>
                        <a:rPr lang="ru-RU" sz="800" b="0" u="none" dirty="0">
                          <a:effectLst/>
                        </a:rPr>
                        <a:t>описанная</a:t>
                      </a:r>
                      <a:r>
                        <a:rPr lang="ru-RU" sz="800" b="0" u="none" baseline="0" dirty="0">
                          <a:effectLst/>
                        </a:rPr>
                        <a:t> структура делегированных полномочий реально функционирует так же, как это описано на бумаге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en-US" sz="800" dirty="0">
                          <a:effectLst/>
                        </a:rPr>
                        <a:t>•	</a:t>
                      </a:r>
                      <a:r>
                        <a:rPr lang="ru-RU" sz="800" dirty="0">
                          <a:effectLst/>
                        </a:rPr>
                        <a:t>Задания</a:t>
                      </a:r>
                      <a:r>
                        <a:rPr lang="ru-RU" sz="800" baseline="0" dirty="0">
                          <a:effectLst/>
                        </a:rPr>
                        <a:t> и обязанности в организации выполняются в соответствии с описанными делегированными полномочиями</a:t>
                      </a:r>
                      <a:r>
                        <a:rPr lang="en-US" sz="800" dirty="0">
                          <a:effectLst/>
                        </a:rPr>
                        <a:t>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1280" algn="l"/>
                        </a:tabLst>
                      </a:pPr>
                      <a:r>
                        <a:rPr lang="en-US" sz="800" dirty="0">
                          <a:effectLst/>
                        </a:rPr>
                        <a:t>•</a:t>
                      </a:r>
                      <a:r>
                        <a:rPr lang="ru-RU" sz="800" dirty="0">
                          <a:effectLst/>
                        </a:rPr>
                        <a:t>Старшее руководство (повседневно) не вмешивается в процесс принятия операционных решений, которые</a:t>
                      </a:r>
                      <a:r>
                        <a:rPr lang="ru-RU" sz="800" baseline="0" dirty="0">
                          <a:effectLst/>
                        </a:rPr>
                        <a:t> можно делегировать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Старшее</a:t>
                      </a:r>
                      <a:r>
                        <a:rPr lang="ru-RU" sz="800" baseline="0" dirty="0">
                          <a:effectLst/>
                        </a:rPr>
                        <a:t> руководство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effectLst/>
                        </a:rPr>
                        <a:t>Операционное руководство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effectLst/>
                        </a:rPr>
                        <a:t>Внутренние распоряжения / процедуры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</a:t>
                      </a:r>
                      <a:r>
                        <a:rPr lang="ru-RU" sz="800" baseline="0" dirty="0">
                          <a:effectLst/>
                        </a:rPr>
                        <a:t> общении постарайтесь понять, как действительно реализуются делегированные полномочия. Постарайтесь выяснить, действительно ли старшее руководство делегирует выполнение операционных заданий, или с ним необходимо согласовывать каждое операционное решение</a:t>
                      </a:r>
                      <a:r>
                        <a:rPr lang="en-US" sz="800" dirty="0">
                          <a:effectLst/>
                        </a:rPr>
                        <a:t>.</a:t>
                      </a:r>
                      <a:r>
                        <a:rPr lang="ru-RU" sz="800" dirty="0">
                          <a:effectLst/>
                        </a:rPr>
                        <a:t> Опишите полученную</a:t>
                      </a:r>
                      <a:r>
                        <a:rPr lang="ru-RU" sz="800" baseline="0" dirty="0">
                          <a:effectLst/>
                        </a:rPr>
                        <a:t> информацию в парадигме «централизация/децентрализация».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55177"/>
                  </a:ext>
                </a:extLst>
              </a:tr>
              <a:tr h="112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u="sng" dirty="0">
                          <a:effectLst/>
                        </a:rPr>
                        <a:t>Ответственность</a:t>
                      </a:r>
                      <a:r>
                        <a:rPr lang="en-US" sz="800" b="1" u="sng" dirty="0">
                          <a:effectLst/>
                        </a:rPr>
                        <a:t>: </a:t>
                      </a:r>
                      <a:r>
                        <a:rPr lang="ru-RU" sz="800" b="0" u="sng" dirty="0">
                          <a:effectLst/>
                        </a:rPr>
                        <a:t>обязанности</a:t>
                      </a:r>
                      <a:r>
                        <a:rPr lang="ru-RU" sz="800" b="0" u="sng" baseline="0" dirty="0">
                          <a:effectLst/>
                        </a:rPr>
                        <a:t> </a:t>
                      </a:r>
                      <a:r>
                        <a:rPr lang="ru-RU" sz="800" b="0" u="none" baseline="0" dirty="0">
                          <a:effectLst/>
                        </a:rPr>
                        <a:t>в рамках бюджетных программ/ процессов / проектов чётко делегируются. Этому имеется соответствующее описание, и это работает на практике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1280" algn="l"/>
                        </a:tabLst>
                      </a:pPr>
                      <a:r>
                        <a:rPr lang="en-US" sz="800" dirty="0">
                          <a:effectLst/>
                        </a:rPr>
                        <a:t>•	</a:t>
                      </a:r>
                      <a:r>
                        <a:rPr lang="ru-RU" sz="800" dirty="0">
                          <a:effectLst/>
                        </a:rPr>
                        <a:t>В</a:t>
                      </a:r>
                      <a:r>
                        <a:rPr lang="ru-RU" sz="800" baseline="0" dirty="0">
                          <a:effectLst/>
                        </a:rPr>
                        <a:t> пределах своей компетенции руководители имеют делегированные им обязанности. </a:t>
                      </a:r>
                      <a:r>
                        <a:rPr lang="ru-RU" sz="800" dirty="0">
                          <a:effectLst/>
                        </a:rPr>
                        <a:t>Это</a:t>
                      </a:r>
                      <a:r>
                        <a:rPr lang="ru-RU" sz="800" baseline="0" dirty="0">
                          <a:effectLst/>
                        </a:rPr>
                        <a:t> описано</a:t>
                      </a:r>
                      <a:r>
                        <a:rPr lang="en-US" sz="800" dirty="0">
                          <a:effectLst/>
                        </a:rPr>
                        <a:t>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en-US" sz="800" dirty="0">
                          <a:effectLst/>
                        </a:rPr>
                        <a:t>•	</a:t>
                      </a:r>
                      <a:r>
                        <a:rPr lang="ru-RU" sz="800" dirty="0">
                          <a:effectLst/>
                        </a:rPr>
                        <a:t>В программах/</a:t>
                      </a:r>
                      <a:r>
                        <a:rPr lang="ru-RU" sz="800" baseline="0" dirty="0">
                          <a:effectLst/>
                        </a:rPr>
                        <a:t> процессах / проектах имеется ясная структура заданий, увязанная с чётко обозначенными целями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Операционное</a:t>
                      </a:r>
                      <a:r>
                        <a:rPr lang="ru-RU" sz="800" baseline="0" dirty="0">
                          <a:effectLst/>
                        </a:rPr>
                        <a:t> руководство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effectLst/>
                        </a:rPr>
                        <a:t>Структура заданий в рамках программ/ процессов / проектов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effectLst/>
                        </a:rPr>
                        <a:t>Сотрудники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Ознакомьтесь</a:t>
                      </a:r>
                      <a:r>
                        <a:rPr lang="ru-RU" sz="800" baseline="0" dirty="0">
                          <a:effectLst/>
                        </a:rPr>
                        <a:t> с тем, как программы / процессы/ проекты организованы на бумаге.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Видна ли чёткая</a:t>
                      </a:r>
                      <a:r>
                        <a:rPr lang="ru-RU" sz="800" baseline="0" dirty="0">
                          <a:effectLst/>
                        </a:rPr>
                        <a:t> структура ответственности/заданий, логически увязанная с целями? В ходе интервью проверьте, как эта схема работает на практике. Опишите полученную информацию в парадигме «централизация/децентрализация».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355288"/>
                  </a:ext>
                </a:extLst>
              </a:tr>
              <a:tr h="1320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u="sng" dirty="0">
                          <a:effectLst/>
                        </a:rPr>
                        <a:t>Ответственность</a:t>
                      </a:r>
                      <a:r>
                        <a:rPr lang="en-US" sz="800" b="1" u="sng" dirty="0">
                          <a:effectLst/>
                        </a:rPr>
                        <a:t>: </a:t>
                      </a:r>
                      <a:r>
                        <a:rPr lang="ru-RU" sz="800" b="0" u="none" baseline="0" dirty="0">
                          <a:effectLst/>
                        </a:rPr>
                        <a:t>постановка целей   осуществляется не исключительно высшим руководством. Руководство (операционное) с делегированными полномочиями на своём уровне может ставить собственные цели, увязанные со стратегическими целями организации.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en-US" sz="800" dirty="0">
                          <a:effectLst/>
                        </a:rPr>
                        <a:t>•	</a:t>
                      </a:r>
                      <a:r>
                        <a:rPr lang="ru-RU" sz="800" dirty="0">
                          <a:effectLst/>
                        </a:rPr>
                        <a:t>Руководство</a:t>
                      </a:r>
                      <a:r>
                        <a:rPr lang="ru-RU" sz="800" baseline="0" dirty="0">
                          <a:effectLst/>
                        </a:rPr>
                        <a:t> на всех уровнях организации участвует в постановке целей</a:t>
                      </a:r>
                      <a:r>
                        <a:rPr lang="en-US" sz="800" dirty="0">
                          <a:effectLst/>
                        </a:rPr>
                        <a:t>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1280" algn="l"/>
                        </a:tabLst>
                      </a:pPr>
                      <a:r>
                        <a:rPr lang="en-US" sz="800" dirty="0">
                          <a:effectLst/>
                        </a:rPr>
                        <a:t>•	</a:t>
                      </a:r>
                      <a:r>
                        <a:rPr lang="ru-RU" sz="800" dirty="0">
                          <a:effectLst/>
                        </a:rPr>
                        <a:t>Операционные</a:t>
                      </a:r>
                      <a:r>
                        <a:rPr lang="ru-RU" sz="800" baseline="0" dirty="0">
                          <a:effectLst/>
                        </a:rPr>
                        <a:t> цели логически увязаны со стратегическими целями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Описания</a:t>
                      </a:r>
                      <a:r>
                        <a:rPr lang="ru-RU" sz="800" baseline="0" dirty="0">
                          <a:effectLst/>
                        </a:rPr>
                        <a:t> программ / процессов / проектов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effectLst/>
                        </a:rPr>
                        <a:t>Старшее руководство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effectLst/>
                        </a:rPr>
                        <a:t>Операционное руководство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Ознакомьтесь</a:t>
                      </a:r>
                      <a:r>
                        <a:rPr lang="ru-RU" sz="800" baseline="0" dirty="0">
                          <a:effectLst/>
                        </a:rPr>
                        <a:t> с описаниями программ / процессов / проектов и выясните, насколько ясно обозначены цели, и насколько они увязаны между собой. В ходе интервью выясните, в какой мере руководство на каждом уровне организации участвует(</a:t>
                      </a:r>
                      <a:r>
                        <a:rPr lang="ru-RU" sz="800" baseline="0" dirty="0" err="1">
                          <a:effectLst/>
                        </a:rPr>
                        <a:t>ло</a:t>
                      </a:r>
                      <a:r>
                        <a:rPr lang="ru-RU" sz="800" baseline="0" dirty="0">
                          <a:effectLst/>
                        </a:rPr>
                        <a:t>) в постановке этих целей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01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86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  <a:r>
              <a:rPr lang="en-US" dirty="0"/>
              <a:t> 1: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800225"/>
            <a:ext cx="9093757" cy="4414838"/>
          </a:xfrm>
        </p:spPr>
        <p:txBody>
          <a:bodyPr/>
          <a:lstStyle/>
          <a:p>
            <a:r>
              <a:rPr lang="ru-RU" dirty="0"/>
              <a:t>За своими столами обсудите следующие вопросы </a:t>
            </a:r>
            <a:r>
              <a:rPr lang="en-US" dirty="0"/>
              <a:t>(</a:t>
            </a:r>
            <a:r>
              <a:rPr lang="ru-RU" dirty="0"/>
              <a:t>и дайте на них ответы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):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какие основные элементы следует сосредоточиться ВА при аудите системы ФУК/системы внутреннего контроля?</a:t>
            </a:r>
            <a:endParaRPr lang="en-GB" dirty="0">
              <a:solidFill>
                <a:schemeClr val="tx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br>
              <a:rPr lang="en-GB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В каком качестве ВА следует подходить к рассмотрению системы ФУК/системы внутреннего контроля (Стимулирующий фактор? Оценщик? Консультант?)? </a:t>
            </a:r>
            <a:endParaRPr lang="en-GB" dirty="0">
              <a:solidFill>
                <a:schemeClr val="tx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Какое содействие ЦПГ могло бы оказать ВА при проведении аудита системы ФУК/системы внутреннего контроля? 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февраль </a:t>
            </a:r>
            <a:r>
              <a:rPr lang="nl-NL" dirty="0"/>
              <a:t>2018</a:t>
            </a:r>
            <a:r>
              <a:rPr lang="ru-RU" dirty="0"/>
              <a:t> г.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214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  <a:r>
              <a:rPr lang="en-US" dirty="0"/>
              <a:t> 2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914211"/>
            <a:ext cx="9144000" cy="4054509"/>
          </a:xfrm>
        </p:spPr>
        <p:txBody>
          <a:bodyPr/>
          <a:lstStyle/>
          <a:p>
            <a:r>
              <a:rPr lang="ru-RU" sz="1600" dirty="0"/>
              <a:t>Сформулируйте критерии/аспекты оценки для каждой «линии обороны»</a:t>
            </a:r>
            <a:r>
              <a:rPr lang="en-US" sz="1600" dirty="0"/>
              <a:t>. </a:t>
            </a:r>
          </a:p>
          <a:p>
            <a:r>
              <a:rPr lang="ru-RU" sz="1600" dirty="0"/>
              <a:t>Каждый стол рассматривает по одной линии + взаимозависимость (4 стола)</a:t>
            </a:r>
            <a:endParaRPr lang="en-US" sz="1600" dirty="0"/>
          </a:p>
          <a:p>
            <a:endParaRPr lang="en-US" sz="1600" dirty="0"/>
          </a:p>
          <a:p>
            <a:r>
              <a:rPr lang="ru-RU" sz="1600" dirty="0"/>
              <a:t>Стол</a:t>
            </a:r>
            <a:r>
              <a:rPr lang="en-US" sz="1600" dirty="0"/>
              <a:t> 1: </a:t>
            </a:r>
            <a:r>
              <a:rPr lang="ru-RU" sz="1600" dirty="0"/>
              <a:t>1-я линия</a:t>
            </a:r>
            <a:r>
              <a:rPr lang="en-US" sz="1600" dirty="0"/>
              <a:t>: </a:t>
            </a:r>
            <a:r>
              <a:rPr lang="ru-RU" sz="1600" dirty="0"/>
              <a:t>	определите критерии/аспекты оценки применительно к 			управленческой подотчётности </a:t>
            </a:r>
            <a:r>
              <a:rPr lang="ru-RU" sz="1600" b="1" dirty="0"/>
              <a:t>И</a:t>
            </a:r>
            <a:r>
              <a:rPr lang="ru-RU" sz="1600" dirty="0"/>
              <a:t> риску и контролю </a:t>
            </a:r>
            <a:endParaRPr lang="en-US" sz="1600" dirty="0"/>
          </a:p>
          <a:p>
            <a:endParaRPr lang="en-US" sz="1600" dirty="0"/>
          </a:p>
          <a:p>
            <a:r>
              <a:rPr lang="ru-RU" sz="1600" dirty="0"/>
              <a:t>Стол </a:t>
            </a:r>
            <a:r>
              <a:rPr lang="en-US" sz="1600" dirty="0"/>
              <a:t>2: </a:t>
            </a:r>
            <a:r>
              <a:rPr lang="ru-RU" sz="1600" dirty="0"/>
              <a:t>2-я линия</a:t>
            </a:r>
            <a:r>
              <a:rPr lang="en-US" sz="1600" dirty="0"/>
              <a:t>: 	</a:t>
            </a:r>
            <a:r>
              <a:rPr lang="ru-RU" sz="1600" dirty="0"/>
              <a:t>определите критерии/аспекты оценки применительно к 			управленческой подотчётности </a:t>
            </a:r>
            <a:r>
              <a:rPr lang="ru-RU" sz="1600" b="1" dirty="0"/>
              <a:t>И </a:t>
            </a:r>
            <a:r>
              <a:rPr lang="ru-RU" sz="1600" dirty="0"/>
              <a:t>риску и контролю </a:t>
            </a:r>
            <a:endParaRPr lang="en-US" sz="1600" dirty="0"/>
          </a:p>
          <a:p>
            <a:endParaRPr lang="en-US" sz="1600" dirty="0"/>
          </a:p>
          <a:p>
            <a:r>
              <a:rPr lang="ru-RU" sz="1600" dirty="0"/>
              <a:t>Стол</a:t>
            </a:r>
            <a:r>
              <a:rPr lang="en-US" sz="1600" dirty="0"/>
              <a:t> 3: </a:t>
            </a:r>
            <a:r>
              <a:rPr lang="ru-RU" sz="1600" dirty="0"/>
              <a:t>взаимозависимость</a:t>
            </a:r>
            <a:r>
              <a:rPr lang="en-US" sz="1600" dirty="0"/>
              <a:t>:	</a:t>
            </a:r>
            <a:r>
              <a:rPr lang="ru-RU" sz="1600" dirty="0"/>
              <a:t>определите критерии/аспекты оценки 					применительно к организации планирования и 				контроля </a:t>
            </a:r>
            <a:r>
              <a:rPr lang="ru-RU" sz="1600" b="1" dirty="0"/>
              <a:t>И</a:t>
            </a:r>
            <a:r>
              <a:rPr lang="ru-RU" sz="1600" dirty="0"/>
              <a:t> координации мероприятий</a:t>
            </a:r>
            <a:endParaRPr lang="en-US" sz="1600" dirty="0"/>
          </a:p>
          <a:p>
            <a:endParaRPr lang="en-US" sz="1600" dirty="0"/>
          </a:p>
          <a:p>
            <a:r>
              <a:rPr lang="ru-RU" sz="1600" dirty="0"/>
              <a:t>Стол</a:t>
            </a:r>
            <a:r>
              <a:rPr lang="en-US" sz="1600" dirty="0"/>
              <a:t> 4: </a:t>
            </a:r>
            <a:r>
              <a:rPr lang="ru-RU" sz="1600" dirty="0"/>
              <a:t>внутренний аудит</a:t>
            </a:r>
            <a:r>
              <a:rPr lang="en-US" sz="1600" dirty="0"/>
              <a:t>:	</a:t>
            </a:r>
            <a:r>
              <a:rPr lang="ru-RU" sz="1600" dirty="0"/>
              <a:t>определите критерии/аспекты оценки роли ВА в 				отношении ФУК</a:t>
            </a:r>
            <a:r>
              <a:rPr lang="en-US" sz="1600" dirty="0"/>
              <a:t>	</a:t>
            </a:r>
            <a:r>
              <a:rPr lang="en-US" dirty="0"/>
              <a:t>		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</a:t>
            </a:r>
            <a:r>
              <a:rPr lang="nl-NL" dirty="0"/>
              <a:t>, </a:t>
            </a:r>
            <a:r>
              <a:rPr lang="ru-RU" dirty="0"/>
              <a:t>февраль </a:t>
            </a:r>
            <a:r>
              <a:rPr lang="nl-NL" dirty="0"/>
              <a:t>2018</a:t>
            </a:r>
            <a:r>
              <a:rPr lang="ru-RU" dirty="0"/>
              <a:t> г.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1007339"/>
      </p:ext>
    </p:extLst>
  </p:cSld>
  <p:clrMapOvr>
    <a:masterClrMapping/>
  </p:clrMapOvr>
</p:sld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</TotalTime>
  <Words>869</Words>
  <Application>Microsoft Office PowerPoint</Application>
  <PresentationFormat>On-screen Show (4:3)</PresentationFormat>
  <Paragraphs>134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Verdana</vt:lpstr>
      <vt:lpstr>Wingdings</vt:lpstr>
      <vt:lpstr>Inhoud bullet</vt:lpstr>
      <vt:lpstr>Standaardontwerp</vt:lpstr>
      <vt:lpstr>PowerPoint Presentation</vt:lpstr>
      <vt:lpstr>Содержание</vt:lpstr>
      <vt:lpstr>Почему необходимо оценивать систему ФУК:</vt:lpstr>
      <vt:lpstr>Поэтому….</vt:lpstr>
      <vt:lpstr>Конфигурация матрицы для оценки системы ФУК</vt:lpstr>
      <vt:lpstr>Конфигурация матрицы для оценки системы ФУК</vt:lpstr>
      <vt:lpstr>PowerPoint Presentation</vt:lpstr>
      <vt:lpstr>Задание 1:</vt:lpstr>
      <vt:lpstr>Задание 2</vt:lpstr>
      <vt:lpstr>PowerPoint Presentation</vt:lpstr>
    </vt:vector>
  </TitlesOfParts>
  <Company>Ministerie van Financiën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Kesteren, M (Manfred) van (ADR/FIN3)</dc:creator>
  <cp:lastModifiedBy>Maya I. Belysheva</cp:lastModifiedBy>
  <cp:revision>229</cp:revision>
  <dcterms:created xsi:type="dcterms:W3CDTF">2009-01-23T09:04:29Z</dcterms:created>
  <dcterms:modified xsi:type="dcterms:W3CDTF">2018-02-01T11:01:53Z</dcterms:modified>
</cp:coreProperties>
</file>