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1"/>
  </p:notesMasterIdLst>
  <p:sldIdLst>
    <p:sldId id="308" r:id="rId2"/>
    <p:sldId id="359" r:id="rId3"/>
    <p:sldId id="380" r:id="rId4"/>
    <p:sldId id="379" r:id="rId5"/>
    <p:sldId id="378" r:id="rId6"/>
    <p:sldId id="384" r:id="rId7"/>
    <p:sldId id="369" r:id="rId8"/>
    <p:sldId id="386" r:id="rId9"/>
    <p:sldId id="388" r:id="rId10"/>
    <p:sldId id="390" r:id="rId11"/>
    <p:sldId id="392" r:id="rId12"/>
    <p:sldId id="396" r:id="rId13"/>
    <p:sldId id="373" r:id="rId14"/>
    <p:sldId id="395" r:id="rId15"/>
    <p:sldId id="374" r:id="rId16"/>
    <p:sldId id="398" r:id="rId17"/>
    <p:sldId id="375" r:id="rId18"/>
    <p:sldId id="399" r:id="rId19"/>
    <p:sldId id="376" r:id="rId20"/>
  </p:sldIdLst>
  <p:sldSz cx="9144000" cy="6858000" type="screen4x3"/>
  <p:notesSz cx="7010400" cy="92964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>
          <p15:clr>
            <a:srgbClr val="A4A3A4"/>
          </p15:clr>
        </p15:guide>
        <p15:guide id="2" orient="horz" pos="2251">
          <p15:clr>
            <a:srgbClr val="A4A3A4"/>
          </p15:clr>
        </p15:guide>
        <p15:guide id="3" orient="horz" pos="3793">
          <p15:clr>
            <a:srgbClr val="A4A3A4"/>
          </p15:clr>
        </p15:guide>
        <p15:guide id="4" orient="horz" pos="164">
          <p15:clr>
            <a:srgbClr val="A4A3A4"/>
          </p15:clr>
        </p15:guide>
        <p15:guide id="5" orient="horz" pos="527">
          <p15:clr>
            <a:srgbClr val="A4A3A4"/>
          </p15:clr>
        </p15:guide>
        <p15:guide id="6" orient="horz" pos="2341">
          <p15:clr>
            <a:srgbClr val="A4A3A4"/>
          </p15:clr>
        </p15:guide>
        <p15:guide id="7" orient="horz" pos="1525">
          <p15:clr>
            <a:srgbClr val="A4A3A4"/>
          </p15:clr>
        </p15:guide>
        <p15:guide id="8" orient="horz" pos="2931">
          <p15:clr>
            <a:srgbClr val="A4A3A4"/>
          </p15:clr>
        </p15:guide>
        <p15:guide id="9" orient="horz" pos="3929">
          <p15:clr>
            <a:srgbClr val="A4A3A4"/>
          </p15:clr>
        </p15:guide>
        <p15:guide id="10" pos="204">
          <p15:clr>
            <a:srgbClr val="A4A3A4"/>
          </p15:clr>
        </p15:guide>
        <p15:guide id="11" pos="5556">
          <p15:clr>
            <a:srgbClr val="A4A3A4"/>
          </p15:clr>
        </p15:guide>
        <p15:guide id="12" pos="2835">
          <p15:clr>
            <a:srgbClr val="A4A3A4"/>
          </p15:clr>
        </p15:guide>
        <p15:guide id="13" pos="29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BB"/>
    <a:srgbClr val="009FDA"/>
    <a:srgbClr val="007BFF"/>
    <a:srgbClr val="A5A5A5"/>
    <a:srgbClr val="BEDA00"/>
    <a:srgbClr val="2800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792" autoAdjust="0"/>
  </p:normalViewPr>
  <p:slideViewPr>
    <p:cSldViewPr snapToGrid="0">
      <p:cViewPr>
        <p:scale>
          <a:sx n="130" d="100"/>
          <a:sy n="130" d="100"/>
        </p:scale>
        <p:origin x="10" y="163"/>
      </p:cViewPr>
      <p:guideLst>
        <p:guide orient="horz" pos="799"/>
        <p:guide orient="horz" pos="2251"/>
        <p:guide orient="horz" pos="3793"/>
        <p:guide orient="horz" pos="164"/>
        <p:guide orient="horz" pos="527"/>
        <p:guide orient="horz" pos="2341"/>
        <p:guide orient="horz" pos="1525"/>
        <p:guide orient="horz" pos="2931"/>
        <p:guide orient="horz" pos="3929"/>
        <p:guide pos="204"/>
        <p:guide pos="5556"/>
        <p:guide pos="2835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D505FE-C6F0-47E5-8575-DCAB24EE34F0}" type="doc">
      <dgm:prSet loTypeId="urn:microsoft.com/office/officeart/2005/8/layout/vList5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D2AF231E-E92D-428C-962F-7A3B7AEC6D18}">
      <dgm:prSet phldrT="[Text]" custT="1"/>
      <dgm:spPr/>
      <dgm:t>
        <a:bodyPr/>
        <a:lstStyle/>
        <a:p>
          <a:r>
            <a:rPr lang="en-US" sz="2500" b="1" dirty="0"/>
            <a:t>Formal Assessments </a:t>
          </a:r>
        </a:p>
        <a:p>
          <a:r>
            <a:rPr lang="en-US" sz="2500" dirty="0"/>
            <a:t>(tests, exams &amp; quizzes</a:t>
          </a:r>
        </a:p>
      </dgm:t>
    </dgm:pt>
    <dgm:pt modelId="{C6FB27CD-70F2-4327-A591-A2497166B54F}" type="parTrans" cxnId="{683E247E-15A5-48CE-8F41-D6F85DA75A5F}">
      <dgm:prSet/>
      <dgm:spPr/>
      <dgm:t>
        <a:bodyPr/>
        <a:lstStyle/>
        <a:p>
          <a:endParaRPr lang="en-US"/>
        </a:p>
      </dgm:t>
    </dgm:pt>
    <dgm:pt modelId="{354EC4D2-DAC8-4E2A-8870-2F422ABC8798}" type="sibTrans" cxnId="{683E247E-15A5-48CE-8F41-D6F85DA75A5F}">
      <dgm:prSet/>
      <dgm:spPr/>
      <dgm:t>
        <a:bodyPr/>
        <a:lstStyle/>
        <a:p>
          <a:endParaRPr lang="en-US"/>
        </a:p>
      </dgm:t>
    </dgm:pt>
    <dgm:pt modelId="{2DEA97FF-3D45-4A92-B872-54D49C612770}">
      <dgm:prSet phldrT="[Text]" custT="1"/>
      <dgm:spPr/>
      <dgm:t>
        <a:bodyPr/>
        <a:lstStyle/>
        <a:p>
          <a:r>
            <a:rPr lang="en-US" sz="1900" b="1" dirty="0"/>
            <a:t>Multiple choice questions </a:t>
          </a:r>
          <a:r>
            <a:rPr lang="en-US" sz="1900" dirty="0"/>
            <a:t>(New Zealand)</a:t>
          </a:r>
        </a:p>
      </dgm:t>
    </dgm:pt>
    <dgm:pt modelId="{95FD01C6-45F3-4DEB-8881-EDCBE57BA3C4}" type="parTrans" cxnId="{5F53F815-EB8A-45DA-BA15-5377DC4C1D7A}">
      <dgm:prSet/>
      <dgm:spPr/>
      <dgm:t>
        <a:bodyPr/>
        <a:lstStyle/>
        <a:p>
          <a:endParaRPr lang="en-US"/>
        </a:p>
      </dgm:t>
    </dgm:pt>
    <dgm:pt modelId="{01D8649D-930E-4109-B503-E550555376F9}" type="sibTrans" cxnId="{5F53F815-EB8A-45DA-BA15-5377DC4C1D7A}">
      <dgm:prSet/>
      <dgm:spPr/>
      <dgm:t>
        <a:bodyPr/>
        <a:lstStyle/>
        <a:p>
          <a:endParaRPr lang="en-US"/>
        </a:p>
      </dgm:t>
    </dgm:pt>
    <dgm:pt modelId="{827A8C58-9130-49B2-A466-3CC442C1E9B2}">
      <dgm:prSet phldrT="[Text]" custT="1"/>
      <dgm:spPr/>
      <dgm:t>
        <a:bodyPr/>
        <a:lstStyle/>
        <a:p>
          <a:r>
            <a:rPr lang="en-US" sz="1900" b="1" dirty="0"/>
            <a:t>Teacher assessment: </a:t>
          </a:r>
          <a:r>
            <a:rPr lang="en-US" sz="1900" dirty="0"/>
            <a:t>e.g. learning journals, oral presentations, class participation, poster designs, field studies</a:t>
          </a:r>
        </a:p>
      </dgm:t>
    </dgm:pt>
    <dgm:pt modelId="{D03F28F5-0F56-4F94-B842-3F72DC15E5A8}" type="parTrans" cxnId="{F9EA9C91-C5BC-4DAE-8E98-8800C967AE97}">
      <dgm:prSet/>
      <dgm:spPr/>
      <dgm:t>
        <a:bodyPr/>
        <a:lstStyle/>
        <a:p>
          <a:endParaRPr lang="en-US"/>
        </a:p>
      </dgm:t>
    </dgm:pt>
    <dgm:pt modelId="{367BC32A-C275-41B3-BA04-49C89AECDE13}" type="sibTrans" cxnId="{F9EA9C91-C5BC-4DAE-8E98-8800C967AE97}">
      <dgm:prSet/>
      <dgm:spPr/>
      <dgm:t>
        <a:bodyPr/>
        <a:lstStyle/>
        <a:p>
          <a:endParaRPr lang="en-US"/>
        </a:p>
      </dgm:t>
    </dgm:pt>
    <dgm:pt modelId="{AEBB55BA-2B09-4A34-8DFC-51F331D08E5A}">
      <dgm:prSet phldrT="[Text]" custT="1"/>
      <dgm:spPr/>
      <dgm:t>
        <a:bodyPr/>
        <a:lstStyle/>
        <a:p>
          <a:r>
            <a:rPr lang="en-US" sz="1900" b="1" dirty="0"/>
            <a:t>Peer assessment: </a:t>
          </a:r>
          <a:r>
            <a:rPr lang="en-US" sz="1900" dirty="0"/>
            <a:t>e.g. role play, project learning, group work, debates </a:t>
          </a:r>
        </a:p>
      </dgm:t>
    </dgm:pt>
    <dgm:pt modelId="{EC72769A-41D1-4C28-9F60-1712490B6213}" type="parTrans" cxnId="{3CB735AE-5880-4283-BAEE-AC5BB2BC8992}">
      <dgm:prSet/>
      <dgm:spPr/>
      <dgm:t>
        <a:bodyPr/>
        <a:lstStyle/>
        <a:p>
          <a:endParaRPr lang="en-US"/>
        </a:p>
      </dgm:t>
    </dgm:pt>
    <dgm:pt modelId="{6E589B9B-5558-4020-9C2A-F0B40C779FE7}" type="sibTrans" cxnId="{3CB735AE-5880-4283-BAEE-AC5BB2BC8992}">
      <dgm:prSet/>
      <dgm:spPr/>
      <dgm:t>
        <a:bodyPr/>
        <a:lstStyle/>
        <a:p>
          <a:endParaRPr lang="en-US"/>
        </a:p>
      </dgm:t>
    </dgm:pt>
    <dgm:pt modelId="{B94D8BC2-45F2-4B37-910E-0C529FF2B5F4}">
      <dgm:prSet custT="1"/>
      <dgm:spPr/>
      <dgm:t>
        <a:bodyPr/>
        <a:lstStyle/>
        <a:p>
          <a:r>
            <a:rPr lang="en-US" sz="1900" b="1" dirty="0"/>
            <a:t>Data interpretation questions </a:t>
          </a:r>
          <a:r>
            <a:rPr lang="en-US" sz="1900" dirty="0"/>
            <a:t>(South Africa)</a:t>
          </a:r>
        </a:p>
      </dgm:t>
    </dgm:pt>
    <dgm:pt modelId="{F772A56B-7BFA-4C64-B541-0940E12725FB}" type="parTrans" cxnId="{E59C437D-2600-4CF5-8708-43CEA5D5DD0D}">
      <dgm:prSet/>
      <dgm:spPr/>
      <dgm:t>
        <a:bodyPr/>
        <a:lstStyle/>
        <a:p>
          <a:endParaRPr lang="en-US"/>
        </a:p>
      </dgm:t>
    </dgm:pt>
    <dgm:pt modelId="{D91FE1CC-28D5-4CCF-AD61-81FF509F9846}" type="sibTrans" cxnId="{E59C437D-2600-4CF5-8708-43CEA5D5DD0D}">
      <dgm:prSet/>
      <dgm:spPr/>
      <dgm:t>
        <a:bodyPr/>
        <a:lstStyle/>
        <a:p>
          <a:endParaRPr lang="en-US"/>
        </a:p>
      </dgm:t>
    </dgm:pt>
    <dgm:pt modelId="{B9C0D436-4489-4068-A146-E7EEEE48DE7F}">
      <dgm:prSet custT="1"/>
      <dgm:spPr/>
      <dgm:t>
        <a:bodyPr/>
        <a:lstStyle/>
        <a:p>
          <a:r>
            <a:rPr lang="fr-FR" sz="1900" b="1" dirty="0"/>
            <a:t>Questions on public budget concepts</a:t>
          </a:r>
          <a:r>
            <a:rPr lang="fr-FR" sz="1900" dirty="0"/>
            <a:t> (Ireland)</a:t>
          </a:r>
          <a:endParaRPr lang="en-US" sz="1900" dirty="0"/>
        </a:p>
      </dgm:t>
    </dgm:pt>
    <dgm:pt modelId="{FB16ED1F-4F7C-4204-8DFE-612FD401B39E}" type="parTrans" cxnId="{B831B699-1857-4797-80AE-4D7445DF04DA}">
      <dgm:prSet/>
      <dgm:spPr/>
      <dgm:t>
        <a:bodyPr/>
        <a:lstStyle/>
        <a:p>
          <a:endParaRPr lang="en-US"/>
        </a:p>
      </dgm:t>
    </dgm:pt>
    <dgm:pt modelId="{1D3356B7-2F34-4494-965E-76EB420636C5}" type="sibTrans" cxnId="{B831B699-1857-4797-80AE-4D7445DF04DA}">
      <dgm:prSet/>
      <dgm:spPr/>
      <dgm:t>
        <a:bodyPr/>
        <a:lstStyle/>
        <a:p>
          <a:endParaRPr lang="en-US"/>
        </a:p>
      </dgm:t>
    </dgm:pt>
    <dgm:pt modelId="{15E33E45-557C-468F-ADE3-82AF1CDD4918}">
      <dgm:prSet custT="1"/>
      <dgm:spPr/>
      <dgm:t>
        <a:bodyPr/>
        <a:lstStyle/>
        <a:p>
          <a:r>
            <a:rPr lang="en-US" sz="1900" b="1" dirty="0"/>
            <a:t>Open-ended questions </a:t>
          </a:r>
          <a:r>
            <a:rPr lang="en-US" sz="1900" dirty="0"/>
            <a:t>(Austria)</a:t>
          </a:r>
        </a:p>
      </dgm:t>
    </dgm:pt>
    <dgm:pt modelId="{372CDE87-394D-4C2A-B913-BE5417FA17B7}" type="parTrans" cxnId="{EB2D4AE4-935B-49FE-9043-124A0A773BDA}">
      <dgm:prSet/>
      <dgm:spPr/>
      <dgm:t>
        <a:bodyPr/>
        <a:lstStyle/>
        <a:p>
          <a:endParaRPr lang="en-US"/>
        </a:p>
      </dgm:t>
    </dgm:pt>
    <dgm:pt modelId="{2BA39019-25FA-4DF3-8E14-185BC751952D}" type="sibTrans" cxnId="{EB2D4AE4-935B-49FE-9043-124A0A773BDA}">
      <dgm:prSet/>
      <dgm:spPr/>
      <dgm:t>
        <a:bodyPr/>
        <a:lstStyle/>
        <a:p>
          <a:endParaRPr lang="en-US"/>
        </a:p>
      </dgm:t>
    </dgm:pt>
    <dgm:pt modelId="{E4024498-8425-47E4-B6B4-9B4102CCB768}">
      <dgm:prSet custT="1"/>
      <dgm:spPr/>
      <dgm:t>
        <a:bodyPr/>
        <a:lstStyle/>
        <a:p>
          <a:r>
            <a:rPr lang="en-US" sz="2500" b="1" dirty="0"/>
            <a:t>Other Assessments</a:t>
          </a:r>
        </a:p>
      </dgm:t>
    </dgm:pt>
    <dgm:pt modelId="{42EBB8CA-CC84-4B87-865A-6391F9E3DAED}" type="parTrans" cxnId="{1177A727-5012-46D3-A0EC-AD805241F9F9}">
      <dgm:prSet/>
      <dgm:spPr/>
      <dgm:t>
        <a:bodyPr/>
        <a:lstStyle/>
        <a:p>
          <a:endParaRPr lang="en-US"/>
        </a:p>
      </dgm:t>
    </dgm:pt>
    <dgm:pt modelId="{5140C138-BD10-4E6F-8033-889D62955013}" type="sibTrans" cxnId="{1177A727-5012-46D3-A0EC-AD805241F9F9}">
      <dgm:prSet/>
      <dgm:spPr/>
      <dgm:t>
        <a:bodyPr/>
        <a:lstStyle/>
        <a:p>
          <a:endParaRPr lang="en-US"/>
        </a:p>
      </dgm:t>
    </dgm:pt>
    <dgm:pt modelId="{83EAC97A-460E-4129-86DC-9708099470D0}">
      <dgm:prSet phldrT="[Text]" custT="1"/>
      <dgm:spPr/>
      <dgm:t>
        <a:bodyPr/>
        <a:lstStyle/>
        <a:p>
          <a:r>
            <a:rPr lang="en-US" sz="1900" b="1" dirty="0"/>
            <a:t>Self assessment: </a:t>
          </a:r>
          <a:r>
            <a:rPr lang="en-US" sz="1900" dirty="0"/>
            <a:t>e.g. self reflection on learning based on feedback from teachers and/or peers</a:t>
          </a:r>
        </a:p>
      </dgm:t>
    </dgm:pt>
    <dgm:pt modelId="{32AB0652-BEA0-416F-8DB3-0721AC0AB3FD}" type="parTrans" cxnId="{2EC83E79-CDA2-44AE-AA9C-E3288A1F6586}">
      <dgm:prSet/>
      <dgm:spPr/>
      <dgm:t>
        <a:bodyPr/>
        <a:lstStyle/>
        <a:p>
          <a:endParaRPr lang="en-US"/>
        </a:p>
      </dgm:t>
    </dgm:pt>
    <dgm:pt modelId="{7644C6AF-AD40-46E2-8BED-5ABB8AB5425C}" type="sibTrans" cxnId="{2EC83E79-CDA2-44AE-AA9C-E3288A1F6586}">
      <dgm:prSet/>
      <dgm:spPr/>
      <dgm:t>
        <a:bodyPr/>
        <a:lstStyle/>
        <a:p>
          <a:endParaRPr lang="en-US"/>
        </a:p>
      </dgm:t>
    </dgm:pt>
    <dgm:pt modelId="{23D7D26E-BF44-4F21-9B84-3360691F6658}" type="pres">
      <dgm:prSet presAssocID="{22D505FE-C6F0-47E5-8575-DCAB24EE34F0}" presName="Name0" presStyleCnt="0">
        <dgm:presLayoutVars>
          <dgm:dir/>
          <dgm:animLvl val="lvl"/>
          <dgm:resizeHandles val="exact"/>
        </dgm:presLayoutVars>
      </dgm:prSet>
      <dgm:spPr/>
    </dgm:pt>
    <dgm:pt modelId="{8A8842F9-886C-4556-90F8-00351979833B}" type="pres">
      <dgm:prSet presAssocID="{D2AF231E-E92D-428C-962F-7A3B7AEC6D18}" presName="linNode" presStyleCnt="0"/>
      <dgm:spPr/>
    </dgm:pt>
    <dgm:pt modelId="{3FC8B95C-CB3E-45DE-A577-B29FF9450F95}" type="pres">
      <dgm:prSet presAssocID="{D2AF231E-E92D-428C-962F-7A3B7AEC6D18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A2ACAE7C-9154-46C4-8489-7A44EE2C68D4}" type="pres">
      <dgm:prSet presAssocID="{D2AF231E-E92D-428C-962F-7A3B7AEC6D18}" presName="descendantText" presStyleLbl="alignAccFollowNode1" presStyleIdx="0" presStyleCnt="2" custScaleY="115762">
        <dgm:presLayoutVars>
          <dgm:bulletEnabled val="1"/>
        </dgm:presLayoutVars>
      </dgm:prSet>
      <dgm:spPr/>
    </dgm:pt>
    <dgm:pt modelId="{E243B960-FD30-4AF4-92E3-C57E3A47979C}" type="pres">
      <dgm:prSet presAssocID="{354EC4D2-DAC8-4E2A-8870-2F422ABC8798}" presName="sp" presStyleCnt="0"/>
      <dgm:spPr/>
    </dgm:pt>
    <dgm:pt modelId="{06F7191A-6246-4BD9-B49B-BE4DED9648C4}" type="pres">
      <dgm:prSet presAssocID="{E4024498-8425-47E4-B6B4-9B4102CCB768}" presName="linNode" presStyleCnt="0"/>
      <dgm:spPr/>
    </dgm:pt>
    <dgm:pt modelId="{1F9811DF-217C-418F-A35B-A8819E055E7E}" type="pres">
      <dgm:prSet presAssocID="{E4024498-8425-47E4-B6B4-9B4102CCB768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4FE82239-61B6-4CA5-B913-11F3E390469B}" type="pres">
      <dgm:prSet presAssocID="{E4024498-8425-47E4-B6B4-9B4102CCB768}" presName="descendantText" presStyleLbl="alignAccFollowNode1" presStyleIdx="1" presStyleCnt="2" custScaleY="122191">
        <dgm:presLayoutVars>
          <dgm:bulletEnabled val="1"/>
        </dgm:presLayoutVars>
      </dgm:prSet>
      <dgm:spPr/>
    </dgm:pt>
  </dgm:ptLst>
  <dgm:cxnLst>
    <dgm:cxn modelId="{3CB735AE-5880-4283-BAEE-AC5BB2BC8992}" srcId="{E4024498-8425-47E4-B6B4-9B4102CCB768}" destId="{AEBB55BA-2B09-4A34-8DFC-51F331D08E5A}" srcOrd="1" destOrd="0" parTransId="{EC72769A-41D1-4C28-9F60-1712490B6213}" sibTransId="{6E589B9B-5558-4020-9C2A-F0B40C779FE7}"/>
    <dgm:cxn modelId="{5F53F815-EB8A-45DA-BA15-5377DC4C1D7A}" srcId="{D2AF231E-E92D-428C-962F-7A3B7AEC6D18}" destId="{2DEA97FF-3D45-4A92-B872-54D49C612770}" srcOrd="0" destOrd="0" parTransId="{95FD01C6-45F3-4DEB-8881-EDCBE57BA3C4}" sibTransId="{01D8649D-930E-4109-B503-E550555376F9}"/>
    <dgm:cxn modelId="{B831B699-1857-4797-80AE-4D7445DF04DA}" srcId="{D2AF231E-E92D-428C-962F-7A3B7AEC6D18}" destId="{B9C0D436-4489-4068-A146-E7EEEE48DE7F}" srcOrd="2" destOrd="0" parTransId="{FB16ED1F-4F7C-4204-8DFE-612FD401B39E}" sibTransId="{1D3356B7-2F34-4494-965E-76EB420636C5}"/>
    <dgm:cxn modelId="{DF59DD4E-72B2-42F6-8DE8-EEE1700599BB}" type="presOf" srcId="{827A8C58-9130-49B2-A466-3CC442C1E9B2}" destId="{4FE82239-61B6-4CA5-B913-11F3E390469B}" srcOrd="0" destOrd="0" presId="urn:microsoft.com/office/officeart/2005/8/layout/vList5"/>
    <dgm:cxn modelId="{FC8665D1-0E38-4C3B-AE10-28581BDE064D}" type="presOf" srcId="{83EAC97A-460E-4129-86DC-9708099470D0}" destId="{4FE82239-61B6-4CA5-B913-11F3E390469B}" srcOrd="0" destOrd="2" presId="urn:microsoft.com/office/officeart/2005/8/layout/vList5"/>
    <dgm:cxn modelId="{7CB0EA5E-470D-4A2F-A20A-2B18E9BC88CC}" type="presOf" srcId="{D2AF231E-E92D-428C-962F-7A3B7AEC6D18}" destId="{3FC8B95C-CB3E-45DE-A577-B29FF9450F95}" srcOrd="0" destOrd="0" presId="urn:microsoft.com/office/officeart/2005/8/layout/vList5"/>
    <dgm:cxn modelId="{5BE30293-309C-4BBD-A520-705FB2FE4181}" type="presOf" srcId="{B9C0D436-4489-4068-A146-E7EEEE48DE7F}" destId="{A2ACAE7C-9154-46C4-8489-7A44EE2C68D4}" srcOrd="0" destOrd="2" presId="urn:microsoft.com/office/officeart/2005/8/layout/vList5"/>
    <dgm:cxn modelId="{E59C437D-2600-4CF5-8708-43CEA5D5DD0D}" srcId="{D2AF231E-E92D-428C-962F-7A3B7AEC6D18}" destId="{B94D8BC2-45F2-4B37-910E-0C529FF2B5F4}" srcOrd="1" destOrd="0" parTransId="{F772A56B-7BFA-4C64-B541-0940E12725FB}" sibTransId="{D91FE1CC-28D5-4CCF-AD61-81FF509F9846}"/>
    <dgm:cxn modelId="{683E247E-15A5-48CE-8F41-D6F85DA75A5F}" srcId="{22D505FE-C6F0-47E5-8575-DCAB24EE34F0}" destId="{D2AF231E-E92D-428C-962F-7A3B7AEC6D18}" srcOrd="0" destOrd="0" parTransId="{C6FB27CD-70F2-4327-A591-A2497166B54F}" sibTransId="{354EC4D2-DAC8-4E2A-8870-2F422ABC8798}"/>
    <dgm:cxn modelId="{53FE836F-637E-40AB-BF89-F03C48974740}" type="presOf" srcId="{AEBB55BA-2B09-4A34-8DFC-51F331D08E5A}" destId="{4FE82239-61B6-4CA5-B913-11F3E390469B}" srcOrd="0" destOrd="1" presId="urn:microsoft.com/office/officeart/2005/8/layout/vList5"/>
    <dgm:cxn modelId="{D1FFCBBD-CEFA-43D3-BDA7-D5E451DB0727}" type="presOf" srcId="{E4024498-8425-47E4-B6B4-9B4102CCB768}" destId="{1F9811DF-217C-418F-A35B-A8819E055E7E}" srcOrd="0" destOrd="0" presId="urn:microsoft.com/office/officeart/2005/8/layout/vList5"/>
    <dgm:cxn modelId="{F9EA9C91-C5BC-4DAE-8E98-8800C967AE97}" srcId="{E4024498-8425-47E4-B6B4-9B4102CCB768}" destId="{827A8C58-9130-49B2-A466-3CC442C1E9B2}" srcOrd="0" destOrd="0" parTransId="{D03F28F5-0F56-4F94-B842-3F72DC15E5A8}" sibTransId="{367BC32A-C275-41B3-BA04-49C89AECDE13}"/>
    <dgm:cxn modelId="{0C294BE6-DBD7-41F5-9E8E-A089C7BE7AD9}" type="presOf" srcId="{B94D8BC2-45F2-4B37-910E-0C529FF2B5F4}" destId="{A2ACAE7C-9154-46C4-8489-7A44EE2C68D4}" srcOrd="0" destOrd="1" presId="urn:microsoft.com/office/officeart/2005/8/layout/vList5"/>
    <dgm:cxn modelId="{2EC83E79-CDA2-44AE-AA9C-E3288A1F6586}" srcId="{E4024498-8425-47E4-B6B4-9B4102CCB768}" destId="{83EAC97A-460E-4129-86DC-9708099470D0}" srcOrd="2" destOrd="0" parTransId="{32AB0652-BEA0-416F-8DB3-0721AC0AB3FD}" sibTransId="{7644C6AF-AD40-46E2-8BED-5ABB8AB5425C}"/>
    <dgm:cxn modelId="{1F8E3D9B-6C70-4501-B0BB-B44CCCE53576}" type="presOf" srcId="{2DEA97FF-3D45-4A92-B872-54D49C612770}" destId="{A2ACAE7C-9154-46C4-8489-7A44EE2C68D4}" srcOrd="0" destOrd="0" presId="urn:microsoft.com/office/officeart/2005/8/layout/vList5"/>
    <dgm:cxn modelId="{AA999E6F-6619-4FA3-AC2C-56B765233649}" type="presOf" srcId="{15E33E45-557C-468F-ADE3-82AF1CDD4918}" destId="{A2ACAE7C-9154-46C4-8489-7A44EE2C68D4}" srcOrd="0" destOrd="3" presId="urn:microsoft.com/office/officeart/2005/8/layout/vList5"/>
    <dgm:cxn modelId="{1177A727-5012-46D3-A0EC-AD805241F9F9}" srcId="{22D505FE-C6F0-47E5-8575-DCAB24EE34F0}" destId="{E4024498-8425-47E4-B6B4-9B4102CCB768}" srcOrd="1" destOrd="0" parTransId="{42EBB8CA-CC84-4B87-865A-6391F9E3DAED}" sibTransId="{5140C138-BD10-4E6F-8033-889D62955013}"/>
    <dgm:cxn modelId="{0C732197-1CE5-4254-A7BB-87169487E873}" type="presOf" srcId="{22D505FE-C6F0-47E5-8575-DCAB24EE34F0}" destId="{23D7D26E-BF44-4F21-9B84-3360691F6658}" srcOrd="0" destOrd="0" presId="urn:microsoft.com/office/officeart/2005/8/layout/vList5"/>
    <dgm:cxn modelId="{EB2D4AE4-935B-49FE-9043-124A0A773BDA}" srcId="{D2AF231E-E92D-428C-962F-7A3B7AEC6D18}" destId="{15E33E45-557C-468F-ADE3-82AF1CDD4918}" srcOrd="3" destOrd="0" parTransId="{372CDE87-394D-4C2A-B913-BE5417FA17B7}" sibTransId="{2BA39019-25FA-4DF3-8E14-185BC751952D}"/>
    <dgm:cxn modelId="{9837720A-DEBC-46C6-B991-CC27CCCF410C}" type="presParOf" srcId="{23D7D26E-BF44-4F21-9B84-3360691F6658}" destId="{8A8842F9-886C-4556-90F8-00351979833B}" srcOrd="0" destOrd="0" presId="urn:microsoft.com/office/officeart/2005/8/layout/vList5"/>
    <dgm:cxn modelId="{101D368C-8DE7-4C3B-9A0E-D1008A2163B2}" type="presParOf" srcId="{8A8842F9-886C-4556-90F8-00351979833B}" destId="{3FC8B95C-CB3E-45DE-A577-B29FF9450F95}" srcOrd="0" destOrd="0" presId="urn:microsoft.com/office/officeart/2005/8/layout/vList5"/>
    <dgm:cxn modelId="{E3C05548-0440-431D-97D8-845554FEFCDC}" type="presParOf" srcId="{8A8842F9-886C-4556-90F8-00351979833B}" destId="{A2ACAE7C-9154-46C4-8489-7A44EE2C68D4}" srcOrd="1" destOrd="0" presId="urn:microsoft.com/office/officeart/2005/8/layout/vList5"/>
    <dgm:cxn modelId="{6A5233A0-DEF3-49CB-B610-FF5FEF28A56E}" type="presParOf" srcId="{23D7D26E-BF44-4F21-9B84-3360691F6658}" destId="{E243B960-FD30-4AF4-92E3-C57E3A47979C}" srcOrd="1" destOrd="0" presId="urn:microsoft.com/office/officeart/2005/8/layout/vList5"/>
    <dgm:cxn modelId="{22D76690-B8F7-4307-AB4E-C85723D0C403}" type="presParOf" srcId="{23D7D26E-BF44-4F21-9B84-3360691F6658}" destId="{06F7191A-6246-4BD9-B49B-BE4DED9648C4}" srcOrd="2" destOrd="0" presId="urn:microsoft.com/office/officeart/2005/8/layout/vList5"/>
    <dgm:cxn modelId="{7EC747EF-4E74-4D3F-888D-FE1A1AE827A5}" type="presParOf" srcId="{06F7191A-6246-4BD9-B49B-BE4DED9648C4}" destId="{1F9811DF-217C-418F-A35B-A8819E055E7E}" srcOrd="0" destOrd="0" presId="urn:microsoft.com/office/officeart/2005/8/layout/vList5"/>
    <dgm:cxn modelId="{219DB5F8-C1E5-4583-AA7F-E85228ADE29F}" type="presParOf" srcId="{06F7191A-6246-4BD9-B49B-BE4DED9648C4}" destId="{4FE82239-61B6-4CA5-B913-11F3E390469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CAE7C-9154-46C4-8489-7A44EE2C68D4}">
      <dsp:nvSpPr>
        <dsp:cNvPr id="0" name=""/>
        <dsp:cNvSpPr/>
      </dsp:nvSpPr>
      <dsp:spPr>
        <a:xfrm rot="5400000">
          <a:off x="4565135" y="-1475424"/>
          <a:ext cx="2208797" cy="5336032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1" kern="1200" dirty="0"/>
            <a:t>Multiple choice questions </a:t>
          </a:r>
          <a:r>
            <a:rPr lang="en-US" sz="1900" kern="1200" dirty="0"/>
            <a:t>(New Zealand)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1" kern="1200" dirty="0"/>
            <a:t>Data interpretation questions </a:t>
          </a:r>
          <a:r>
            <a:rPr lang="en-US" sz="1900" kern="1200" dirty="0"/>
            <a:t>(South Africa)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900" b="1" kern="1200" dirty="0"/>
            <a:t>Questions on public budget concepts</a:t>
          </a:r>
          <a:r>
            <a:rPr lang="fr-FR" sz="1900" kern="1200" dirty="0"/>
            <a:t> (Ireland)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1" kern="1200" dirty="0"/>
            <a:t>Open-ended questions </a:t>
          </a:r>
          <a:r>
            <a:rPr lang="en-US" sz="1900" kern="1200" dirty="0"/>
            <a:t>(Austria)</a:t>
          </a:r>
        </a:p>
      </dsp:txBody>
      <dsp:txXfrm rot="-5400000">
        <a:off x="3001518" y="196018"/>
        <a:ext cx="5228207" cy="1993147"/>
      </dsp:txXfrm>
    </dsp:sp>
    <dsp:sp modelId="{3FC8B95C-CB3E-45DE-A577-B29FF9450F95}">
      <dsp:nvSpPr>
        <dsp:cNvPr id="0" name=""/>
        <dsp:cNvSpPr/>
      </dsp:nvSpPr>
      <dsp:spPr>
        <a:xfrm>
          <a:off x="0" y="59"/>
          <a:ext cx="3001518" cy="238506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/>
            <a:t>Formal Assessments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(tests, exams &amp; quizzes</a:t>
          </a:r>
        </a:p>
      </dsp:txBody>
      <dsp:txXfrm>
        <a:off x="116429" y="116488"/>
        <a:ext cx="2768660" cy="2152205"/>
      </dsp:txXfrm>
    </dsp:sp>
    <dsp:sp modelId="{4FE82239-61B6-4CA5-B913-11F3E390469B}">
      <dsp:nvSpPr>
        <dsp:cNvPr id="0" name=""/>
        <dsp:cNvSpPr/>
      </dsp:nvSpPr>
      <dsp:spPr>
        <a:xfrm rot="5400000">
          <a:off x="4503800" y="1028892"/>
          <a:ext cx="2331466" cy="5336032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1" kern="1200" dirty="0"/>
            <a:t>Teacher assessment: </a:t>
          </a:r>
          <a:r>
            <a:rPr lang="en-US" sz="1900" kern="1200" dirty="0"/>
            <a:t>e.g. learning journals, oral presentations, class participation, poster designs, field studies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1" kern="1200" dirty="0"/>
            <a:t>Peer assessment: </a:t>
          </a:r>
          <a:r>
            <a:rPr lang="en-US" sz="1900" kern="1200" dirty="0"/>
            <a:t>e.g. role play, project learning, group work, debates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1" kern="1200" dirty="0"/>
            <a:t>Self assessment: </a:t>
          </a:r>
          <a:r>
            <a:rPr lang="en-US" sz="1900" kern="1200" dirty="0"/>
            <a:t>e.g. self reflection on learning based on feedback from teachers and/or peers</a:t>
          </a:r>
        </a:p>
      </dsp:txBody>
      <dsp:txXfrm rot="-5400000">
        <a:off x="3001518" y="2644988"/>
        <a:ext cx="5222219" cy="2103840"/>
      </dsp:txXfrm>
    </dsp:sp>
    <dsp:sp modelId="{1F9811DF-217C-418F-A35B-A8819E055E7E}">
      <dsp:nvSpPr>
        <dsp:cNvPr id="0" name=""/>
        <dsp:cNvSpPr/>
      </dsp:nvSpPr>
      <dsp:spPr>
        <a:xfrm>
          <a:off x="0" y="2504376"/>
          <a:ext cx="3001518" cy="238506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/>
            <a:t>Other Assessments</a:t>
          </a:r>
        </a:p>
      </dsp:txBody>
      <dsp:txXfrm>
        <a:off x="116429" y="2620805"/>
        <a:ext cx="2768660" cy="21522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D41DCA-8854-448C-9373-477C8DA8AD38}" type="datetimeFigureOut">
              <a:rPr lang="de-DE" smtClean="0"/>
              <a:pPr/>
              <a:t>15.06.2017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42B22FE-F869-4CFE-92A0-938D0E41CCBF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0898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Title: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288504"/>
            <a:ext cx="9144000" cy="47805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I:\_GregW\1322550 WBGIS - ITS Sub Branding\WBGIS_ITS-PPT_footer-06.jpg"/>
          <p:cNvPicPr>
            <a:picLocks noChangeAspect="1" noChangeArrowheads="1"/>
          </p:cNvPicPr>
          <p:nvPr userDrawn="1"/>
        </p:nvPicPr>
        <p:blipFill>
          <a:blip r:embed="rId2"/>
          <a:srcRect b="82105"/>
          <a:stretch>
            <a:fillRect/>
          </a:stretch>
        </p:blipFill>
        <p:spPr bwMode="auto">
          <a:xfrm>
            <a:off x="0" y="1379624"/>
            <a:ext cx="9144000" cy="136358"/>
          </a:xfrm>
          <a:prstGeom prst="rect">
            <a:avLst/>
          </a:prstGeom>
          <a:noFill/>
        </p:spPr>
      </p:pic>
      <p:sp>
        <p:nvSpPr>
          <p:cNvPr id="6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219074" y="3980752"/>
            <a:ext cx="4384288" cy="1011238"/>
          </a:xfrm>
        </p:spPr>
        <p:txBody>
          <a:bodyPr bIns="0"/>
          <a:lstStyle>
            <a:lvl1pPr>
              <a:defRPr sz="35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/>
              <a:t>Master Title: </a:t>
            </a:r>
            <a:br>
              <a:rPr lang="en-US" noProof="0" dirty="0"/>
            </a:br>
            <a:r>
              <a:rPr lang="en-US" noProof="0" dirty="0"/>
              <a:t>Version 1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588042" y="5153078"/>
            <a:ext cx="4034590" cy="112740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 b="0" baseline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/>
              <a:t>Name of the contributor</a:t>
            </a:r>
          </a:p>
          <a:p>
            <a:pPr lvl="0"/>
            <a:r>
              <a:rPr lang="en-US" noProof="0" dirty="0"/>
              <a:t>Name of the event, venue</a:t>
            </a:r>
          </a:p>
          <a:p>
            <a:pPr lvl="0"/>
            <a:r>
              <a:rPr lang="en-US" noProof="0" dirty="0"/>
              <a:t>00 Month 2012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1283371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676656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0" y="3858768"/>
            <a:ext cx="4379976" cy="2999232"/>
          </a:xfrm>
          <a:prstGeom prst="rect">
            <a:avLst/>
          </a:prstGeom>
          <a:blipFill dpi="0" rotWithShape="1">
            <a:blip r:embed="rId3">
              <a:alphaModFix amt="30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99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ster Title: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12"/>
          <p:cNvPicPr>
            <a:picLocks noChangeAspect="1"/>
          </p:cNvPicPr>
          <p:nvPr userDrawn="1"/>
        </p:nvPicPr>
        <p:blipFill>
          <a:blip r:embed="rId2">
            <a:alphaModFix amt="30000"/>
          </a:blip>
          <a:stretch>
            <a:fillRect/>
          </a:stretch>
        </p:blipFill>
        <p:spPr>
          <a:xfrm>
            <a:off x="3133426" y="1130968"/>
            <a:ext cx="5938818" cy="5938818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065177" y="3958989"/>
            <a:ext cx="7538185" cy="1011238"/>
          </a:xfrm>
        </p:spPr>
        <p:txBody>
          <a:bodyPr bIns="0"/>
          <a:lstStyle>
            <a:lvl1pPr>
              <a:defRPr sz="35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/>
              <a:t>Master Title: Version 2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065327" y="5131316"/>
            <a:ext cx="7539711" cy="6477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 b="0" baseline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/>
              <a:t>Name of the contributor</a:t>
            </a:r>
          </a:p>
          <a:p>
            <a:pPr lvl="0"/>
            <a:r>
              <a:rPr lang="en-US" noProof="0" dirty="0"/>
              <a:t>Name of the event, venue, 00 Month 2012</a:t>
            </a:r>
          </a:p>
        </p:txBody>
      </p:sp>
    </p:spTree>
    <p:extLst>
      <p:ext uri="{BB962C8B-B14F-4D97-AF65-F5344CB8AC3E}">
        <p14:creationId xmlns:p14="http://schemas.microsoft.com/office/powerpoint/2010/main" val="3752270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/>
              <a:t>Titlemaster</a:t>
            </a:r>
            <a:endParaRPr lang="en-US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Governance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/>
        <p:txBody>
          <a:bodyPr/>
          <a:lstStyle>
            <a:lvl3pPr marL="361950" indent="-36195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noProof="0" dirty="0" err="1"/>
              <a:t>Textmaster</a:t>
            </a:r>
            <a:endParaRPr lang="en-US" noProof="0" dirty="0"/>
          </a:p>
          <a:p>
            <a:pPr lvl="1"/>
            <a:r>
              <a:rPr lang="en-US" noProof="0" dirty="0"/>
              <a:t>Second Layer</a:t>
            </a:r>
          </a:p>
          <a:p>
            <a:pPr lvl="2"/>
            <a:r>
              <a:rPr lang="en-US" noProof="0" dirty="0"/>
              <a:t>Third Layer</a:t>
            </a:r>
          </a:p>
          <a:p>
            <a:pPr lvl="3"/>
            <a:r>
              <a:rPr lang="en-US" noProof="0" dirty="0"/>
              <a:t>Fourth Layer</a:t>
            </a:r>
          </a:p>
          <a:p>
            <a:pPr lvl="4"/>
            <a:r>
              <a:rPr lang="en-US" noProof="0" dirty="0"/>
              <a:t>Fifth Layer</a:t>
            </a:r>
          </a:p>
          <a:p>
            <a:pPr lvl="5"/>
            <a:r>
              <a:rPr lang="en-US" noProof="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686614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/>
              <a:t>Titlemaster</a:t>
            </a:r>
            <a:endParaRPr lang="en-US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Governance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50" y="3716338"/>
            <a:ext cx="8496300" cy="2305050"/>
          </a:xfrm>
        </p:spPr>
        <p:txBody>
          <a:bodyPr anchor="ctr" anchorCtr="1"/>
          <a:lstStyle>
            <a:lvl1pPr algn="ctr">
              <a:buFontTx/>
              <a:buNone/>
              <a:defRPr sz="2500">
                <a:solidFill>
                  <a:schemeClr val="accent1"/>
                </a:solidFill>
              </a:defRPr>
            </a:lvl1pPr>
            <a:lvl2pPr algn="ctr">
              <a:buFontTx/>
              <a:buNone/>
              <a:defRPr sz="2500">
                <a:solidFill>
                  <a:schemeClr val="accent1"/>
                </a:solidFill>
              </a:defRPr>
            </a:lvl2pPr>
            <a:lvl3pPr marL="0" indent="0" algn="ctr">
              <a:buFontTx/>
              <a:buNone/>
              <a:defRPr sz="2500">
                <a:solidFill>
                  <a:schemeClr val="accent1"/>
                </a:solidFill>
              </a:defRPr>
            </a:lvl3pPr>
            <a:lvl4pPr marL="0" indent="0" algn="ctr">
              <a:buFontTx/>
              <a:buNone/>
              <a:defRPr sz="2500">
                <a:solidFill>
                  <a:schemeClr val="accent1"/>
                </a:solidFill>
              </a:defRPr>
            </a:lvl4pPr>
            <a:lvl5pPr marL="0" indent="0" algn="ctr">
              <a:buFontTx/>
              <a:buNone/>
              <a:defRPr sz="25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 err="1"/>
              <a:t>Textmaster</a:t>
            </a:r>
            <a:endParaRPr lang="en-US" noProof="0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323850" y="1268413"/>
            <a:ext cx="8496300" cy="2305050"/>
          </a:xfrm>
        </p:spPr>
        <p:txBody>
          <a:bodyPr/>
          <a:lstStyle/>
          <a:p>
            <a:r>
              <a:rPr lang="en-US" noProof="0" dirty="0"/>
              <a:t>Images</a:t>
            </a:r>
          </a:p>
        </p:txBody>
      </p:sp>
    </p:spTree>
    <p:extLst>
      <p:ext uri="{BB962C8B-B14F-4D97-AF65-F5344CB8AC3E}">
        <p14:creationId xmlns:p14="http://schemas.microsoft.com/office/powerpoint/2010/main" val="2089624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/>
              <a:t>Titlemaster</a:t>
            </a:r>
            <a:endParaRPr lang="en-US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Governance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51" y="1268413"/>
            <a:ext cx="4176712" cy="4752975"/>
          </a:xfrm>
        </p:spPr>
        <p:txBody>
          <a:bodyPr/>
          <a:lstStyle>
            <a:lvl1pPr algn="l">
              <a:buFontTx/>
              <a:buNone/>
              <a:defRPr sz="2500">
                <a:solidFill>
                  <a:schemeClr val="accent1"/>
                </a:solidFill>
              </a:defRPr>
            </a:lvl1pPr>
            <a:lvl2pPr algn="ctr">
              <a:buFontTx/>
              <a:buNone/>
              <a:defRPr sz="2500">
                <a:solidFill>
                  <a:schemeClr val="accent1"/>
                </a:solidFill>
              </a:defRPr>
            </a:lvl2pPr>
            <a:lvl3pPr marL="0" indent="0" algn="ctr">
              <a:buFontTx/>
              <a:buNone/>
              <a:defRPr sz="2500">
                <a:solidFill>
                  <a:schemeClr val="accent1"/>
                </a:solidFill>
              </a:defRPr>
            </a:lvl3pPr>
            <a:lvl4pPr marL="0" indent="0" algn="ctr">
              <a:buFontTx/>
              <a:buNone/>
              <a:defRPr sz="2500">
                <a:solidFill>
                  <a:schemeClr val="accent1"/>
                </a:solidFill>
              </a:defRPr>
            </a:lvl4pPr>
            <a:lvl5pPr marL="0" indent="0" algn="ctr">
              <a:buFontTx/>
              <a:buNone/>
              <a:defRPr sz="25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 err="1"/>
              <a:t>Textmaster</a:t>
            </a:r>
            <a:endParaRPr lang="en-US" noProof="0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4643438" y="1268413"/>
            <a:ext cx="4176712" cy="4752975"/>
          </a:xfrm>
        </p:spPr>
        <p:txBody>
          <a:bodyPr/>
          <a:lstStyle/>
          <a:p>
            <a:r>
              <a:rPr lang="en-US" noProof="0" dirty="0"/>
              <a:t>Images</a:t>
            </a:r>
          </a:p>
        </p:txBody>
      </p:sp>
    </p:spTree>
    <p:extLst>
      <p:ext uri="{BB962C8B-B14F-4D97-AF65-F5344CB8AC3E}">
        <p14:creationId xmlns:p14="http://schemas.microsoft.com/office/powerpoint/2010/main" val="254192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/>
              <a:t>Titlemaster</a:t>
            </a:r>
            <a:endParaRPr lang="en-US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Governance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479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: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I:\_GregW\1322550 WBGIS - ITS Sub Branding\WBGIS_ITS-PPT_footer-06.jpg"/>
          <p:cNvPicPr>
            <a:picLocks noChangeAspect="1" noChangeArrowheads="1"/>
          </p:cNvPicPr>
          <p:nvPr userDrawn="1"/>
        </p:nvPicPr>
        <p:blipFill>
          <a:blip r:embed="rId2"/>
          <a:srcRect b="82105"/>
          <a:stretch>
            <a:fillRect/>
          </a:stretch>
        </p:blipFill>
        <p:spPr bwMode="auto">
          <a:xfrm>
            <a:off x="0" y="1379624"/>
            <a:ext cx="9144000" cy="13635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 userDrawn="1"/>
        </p:nvSpPr>
        <p:spPr>
          <a:xfrm>
            <a:off x="0" y="1283371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288504"/>
            <a:ext cx="9144000" cy="47805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80546" y="2986248"/>
            <a:ext cx="3349461" cy="1011238"/>
          </a:xfrm>
        </p:spPr>
        <p:txBody>
          <a:bodyPr bIns="0"/>
          <a:lstStyle>
            <a:lvl1pPr>
              <a:defRPr sz="3500">
                <a:solidFill>
                  <a:srgbClr val="002345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/>
              <a:t>Thank you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80547" y="4026716"/>
            <a:ext cx="3391154" cy="2089444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baseline="0">
                <a:solidFill>
                  <a:srgbClr val="00ADE4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/>
              <a:t>World Bank Group</a:t>
            </a:r>
          </a:p>
          <a:p>
            <a:pPr lvl="0"/>
            <a:r>
              <a:rPr lang="en-US" noProof="0" dirty="0"/>
              <a:t>Address Line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Address Line 1</a:t>
            </a:r>
          </a:p>
          <a:p>
            <a:pPr lvl="0"/>
            <a:r>
              <a:rPr lang="en-US" noProof="0" dirty="0"/>
              <a:t>City ABC</a:t>
            </a:r>
          </a:p>
          <a:p>
            <a:pPr lvl="0"/>
            <a:r>
              <a:rPr lang="en-US" noProof="0" dirty="0"/>
              <a:t>State DEFG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6656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3858768"/>
            <a:ext cx="4379976" cy="2999232"/>
          </a:xfrm>
          <a:prstGeom prst="rect">
            <a:avLst/>
          </a:prstGeom>
          <a:blipFill dpi="0" rotWithShape="1">
            <a:blip r:embed="rId3">
              <a:alphaModFix amt="30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6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: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0" y="1278000"/>
            <a:ext cx="9144000" cy="558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4" name="Bild 13"/>
          <p:cNvPicPr>
            <a:picLocks noChangeAspect="1"/>
          </p:cNvPicPr>
          <p:nvPr userDrawn="1"/>
        </p:nvPicPr>
        <p:blipFill>
          <a:blip r:embed="rId2">
            <a:alphaModFix amt="30000"/>
          </a:blip>
          <a:stretch>
            <a:fillRect/>
          </a:stretch>
        </p:blipFill>
        <p:spPr>
          <a:xfrm>
            <a:off x="3059832" y="1057374"/>
            <a:ext cx="6012412" cy="6012412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152800" y="1272561"/>
            <a:ext cx="7017314" cy="1011238"/>
          </a:xfrm>
        </p:spPr>
        <p:txBody>
          <a:bodyPr bIns="0"/>
          <a:lstStyle>
            <a:lvl1pPr>
              <a:defRPr sz="35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/>
              <a:t>Thank you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152968" y="4026716"/>
            <a:ext cx="7018734" cy="2089444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baseline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/>
              <a:t>World Bank Group</a:t>
            </a:r>
          </a:p>
          <a:p>
            <a:pPr lvl="0"/>
            <a:r>
              <a:rPr lang="en-US" noProof="0" dirty="0"/>
              <a:t>Address Line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Address Line 1</a:t>
            </a:r>
          </a:p>
          <a:p>
            <a:pPr lvl="0"/>
            <a:r>
              <a:rPr lang="en-US" noProof="0" dirty="0"/>
              <a:t>City ABC</a:t>
            </a:r>
          </a:p>
          <a:p>
            <a:pPr lvl="0"/>
            <a:r>
              <a:rPr lang="en-US" noProof="0" dirty="0"/>
              <a:t>State DEFG</a:t>
            </a:r>
          </a:p>
        </p:txBody>
      </p:sp>
    </p:spTree>
    <p:extLst>
      <p:ext uri="{BB962C8B-B14F-4D97-AF65-F5344CB8AC3E}">
        <p14:creationId xmlns:p14="http://schemas.microsoft.com/office/powerpoint/2010/main" val="239607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4634AE6-D0DD-483A-9799-F7AB66D0A775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6E30-3F7E-4FC1-B052-AE6F57A52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5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84963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18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This is a headline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0063" y="6360101"/>
            <a:ext cx="4558326" cy="215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/>
              <a:t>Governance</a:t>
            </a: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118" y="6360102"/>
            <a:ext cx="28803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323850" y="1268413"/>
            <a:ext cx="8496300" cy="47529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 err="1"/>
              <a:t>Textmaster</a:t>
            </a:r>
            <a:endParaRPr lang="en-US" noProof="0" dirty="0"/>
          </a:p>
          <a:p>
            <a:pPr lvl="1"/>
            <a:r>
              <a:rPr lang="en-US" noProof="0" dirty="0"/>
              <a:t>Second Layer</a:t>
            </a:r>
          </a:p>
          <a:p>
            <a:pPr lvl="2"/>
            <a:r>
              <a:rPr lang="en-US" noProof="0" dirty="0"/>
              <a:t>Third Layer</a:t>
            </a:r>
          </a:p>
          <a:p>
            <a:pPr lvl="3"/>
            <a:r>
              <a:rPr lang="en-US" noProof="0" dirty="0"/>
              <a:t>Fourth Layer</a:t>
            </a:r>
          </a:p>
          <a:p>
            <a:pPr lvl="4"/>
            <a:r>
              <a:rPr lang="en-US" noProof="0" dirty="0"/>
              <a:t>Fifth Layer</a:t>
            </a:r>
          </a:p>
          <a:p>
            <a:pPr lvl="5"/>
            <a:r>
              <a:rPr lang="en-US" noProof="0" dirty="0"/>
              <a:t>6</a:t>
            </a:r>
          </a:p>
        </p:txBody>
      </p:sp>
      <p:pic>
        <p:nvPicPr>
          <p:cNvPr id="11" name="Picture 2" descr="U:\1405265\1405265 WBG Logo\LOGO FILES\Horizontal\WBG_Horizontal_Color\web\WBG_Horizontal-RGB-web.jpg"/>
          <p:cNvPicPr>
            <a:picLocks noChangeAspect="1" noChangeArrowheads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15"/>
          <a:stretch/>
        </p:blipFill>
        <p:spPr bwMode="auto">
          <a:xfrm>
            <a:off x="323851" y="6302501"/>
            <a:ext cx="1689433" cy="329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281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81" r:id="rId2"/>
    <p:sldLayoutId id="2147483656" r:id="rId3"/>
    <p:sldLayoutId id="2147483660" r:id="rId4"/>
    <p:sldLayoutId id="2147483661" r:id="rId5"/>
    <p:sldLayoutId id="2147483659" r:id="rId6"/>
    <p:sldLayoutId id="2147483680" r:id="rId7"/>
    <p:sldLayoutId id="2147483663" r:id="rId8"/>
    <p:sldLayoutId id="2147483682" r:id="rId9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000" kern="120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3000" kern="1200" baseline="0">
          <a:solidFill>
            <a:schemeClr val="accent2"/>
          </a:solidFill>
          <a:latin typeface="+mn-lt"/>
          <a:ea typeface="+mn-ea"/>
          <a:cs typeface="+mn-cs"/>
        </a:defRPr>
      </a:lvl2pPr>
      <a:lvl3pPr marL="361950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 baseline="0">
          <a:solidFill>
            <a:schemeClr val="accent2"/>
          </a:solidFill>
          <a:latin typeface="+mn-lt"/>
          <a:ea typeface="+mn-ea"/>
          <a:cs typeface="+mn-cs"/>
        </a:defRPr>
      </a:lvl3pPr>
      <a:lvl4pPr marL="715963" indent="-354013" algn="l" defTabSz="457200" rtl="0" eaLnBrk="1" latinLnBrk="0" hangingPunct="1">
        <a:spcBef>
          <a:spcPct val="20000"/>
        </a:spcBef>
        <a:buFont typeface="Arial"/>
        <a:buChar char="–"/>
        <a:defRPr sz="2000" kern="1200" baseline="0">
          <a:solidFill>
            <a:schemeClr val="accent2"/>
          </a:solidFill>
          <a:latin typeface="+mn-lt"/>
          <a:ea typeface="+mn-ea"/>
          <a:cs typeface="+mn-cs"/>
        </a:defRPr>
      </a:lvl4pPr>
      <a:lvl5pPr marL="1077913" indent="-361950" algn="l" defTabSz="4572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accent2"/>
          </a:solidFill>
          <a:latin typeface="+mn-lt"/>
          <a:ea typeface="+mn-ea"/>
          <a:cs typeface="+mn-cs"/>
        </a:defRPr>
      </a:lvl5pPr>
      <a:lvl6pPr marL="1431925" indent="-354013" algn="l" defTabSz="4572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2"/>
          </a:solidFill>
          <a:latin typeface="+mn-lt"/>
          <a:ea typeface="+mn-ea"/>
          <a:cs typeface="+mn-cs"/>
        </a:defRPr>
      </a:lvl6pPr>
      <a:lvl7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accent2"/>
          </a:solidFill>
          <a:latin typeface="+mn-lt"/>
          <a:ea typeface="+mn-ea"/>
          <a:cs typeface="+mn-cs"/>
        </a:defRPr>
      </a:lvl7pPr>
      <a:lvl8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accent2"/>
          </a:solidFill>
          <a:latin typeface="+mn-lt"/>
          <a:ea typeface="+mn-ea"/>
          <a:cs typeface="+mn-cs"/>
        </a:defRPr>
      </a:lvl8pPr>
      <a:lvl9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accent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portal.sat.gob.gt/culturatributaria/?wpfb_dl=89" TargetMode="External"/><Relationship Id="rId13" Type="http://schemas.openxmlformats.org/officeDocument/2006/relationships/hyperlink" Target="http://www.buergerhaushalt.org/sites/default/files/downloads/Toolkit_Regierung_Wales_Kinder-und_Jugendhaushalte.pdf" TargetMode="External"/><Relationship Id="rId18" Type="http://schemas.openxmlformats.org/officeDocument/2006/relationships/hyperlink" Target="http://www.dgii.gov.do/et/nivelMedio/Paginas/JuegosEducativos.aspx" TargetMode="External"/><Relationship Id="rId3" Type="http://schemas.openxmlformats.org/officeDocument/2006/relationships/hyperlink" Target="file:///C:\Users\wb308476\Downloads\Sofinha%20em%20ingles.pdf" TargetMode="External"/><Relationship Id="rId21" Type="http://schemas.openxmlformats.org/officeDocument/2006/relationships/hyperlink" Target="http://www.pbslearningmedia.org/search/?q=&amp;selected_facets=supplemental_curriculum_hierarchy_nodes:3477&amp;selected_facets=" TargetMode="External"/><Relationship Id="rId7" Type="http://schemas.openxmlformats.org/officeDocument/2006/relationships/hyperlink" Target="http://www.budgetstories.md/bugetul-scolii-2014/" TargetMode="External"/><Relationship Id="rId12" Type="http://schemas.openxmlformats.org/officeDocument/2006/relationships/hyperlink" Target="file:///C:\Users\WB371127\AppData\Local\Microsoft\Windows\Temporary%20Internet%20Files\Content.Outlook\150MMP53\handbook%20for%20schools" TargetMode="External"/><Relationship Id="rId17" Type="http://schemas.openxmlformats.org/officeDocument/2006/relationships/hyperlink" Target="http://www.dgi.gub.uy/wdgi/page?2,educacion2013,dgi--educacion-tributaria--gasto-tributario,O,es,0," TargetMode="External"/><Relationship Id="rId2" Type="http://schemas.openxmlformats.org/officeDocument/2006/relationships/hyperlink" Target="http://teachufr.org/" TargetMode="External"/><Relationship Id="rId16" Type="http://schemas.openxmlformats.org/officeDocument/2006/relationships/hyperlink" Target="file:///C:\Users\WB371127\AppData\Local\Microsoft\Windows\Temporary%20Internet%20Files\Content.Outlook\150MMP53\-%09Economic%20Framework" TargetMode="External"/><Relationship Id="rId20" Type="http://schemas.openxmlformats.org/officeDocument/2006/relationships/hyperlink" Target="http://www.nhk.or.jp/syakai/10min_koumin/?das_id=D0005120357_00000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www.ascuoladiopencoesione.it/2013/" TargetMode="External"/><Relationship Id="rId11" Type="http://schemas.openxmlformats.org/officeDocument/2006/relationships/hyperlink" Target="http://www.dekade-thueringen.de/media/public/pdfs/Planspiel_BHH.pdf" TargetMode="External"/><Relationship Id="rId5" Type="http://schemas.openxmlformats.org/officeDocument/2006/relationships/hyperlink" Target="http://pdst.ie/node/2342" TargetMode="External"/><Relationship Id="rId15" Type="http://schemas.openxmlformats.org/officeDocument/2006/relationships/hyperlink" Target="https://www.icivics.org/products/lesson-plans" TargetMode="External"/><Relationship Id="rId10" Type="http://schemas.openxmlformats.org/officeDocument/2006/relationships/hyperlink" Target="http://www.performance-publique.budget.gouv.fr/sites/performance_publique/files/files/flash/cyber-budget/minefi_start.swf" TargetMode="External"/><Relationship Id="rId19" Type="http://schemas.openxmlformats.org/officeDocument/2006/relationships/hyperlink" Target="https://www.surveymonkey.com/s/TaxCitizenship" TargetMode="External"/><Relationship Id="rId4" Type="http://schemas.openxmlformats.org/officeDocument/2006/relationships/hyperlink" Target="http://taxcitizenship.tki.org.nz/Resources/What-s-in-it-for-us" TargetMode="External"/><Relationship Id="rId9" Type="http://schemas.openxmlformats.org/officeDocument/2006/relationships/hyperlink" Target="http://educa.hacienda.go.cr:8080/costarica_prod/index.php/videojuegos.html" TargetMode="External"/><Relationship Id="rId14" Type="http://schemas.openxmlformats.org/officeDocument/2006/relationships/hyperlink" Target="http://cmsnew.pdst.ie/node/4299" TargetMode="External"/><Relationship Id="rId22" Type="http://schemas.openxmlformats.org/officeDocument/2006/relationships/hyperlink" Target="http://webarchive.nationalarchives.gov.uk/+/http:/www.hmrc.gov.uk/education-zone/matters-classroom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ctrTitle"/>
          </p:nvPr>
        </p:nvSpPr>
        <p:spPr>
          <a:xfrm>
            <a:off x="3393351" y="1897505"/>
            <a:ext cx="5330435" cy="987256"/>
          </a:xfrm>
        </p:spPr>
        <p:txBody>
          <a:bodyPr/>
          <a:lstStyle/>
          <a:p>
            <a:r>
              <a:rPr lang="en-US" sz="2800" b="1" dirty="0"/>
              <a:t>Overview of International Budget Literacy Practices: Key Findings and Lessons Learned </a:t>
            </a:r>
          </a:p>
        </p:txBody>
      </p:sp>
      <p:sp>
        <p:nvSpPr>
          <p:cNvPr id="24" name="Subtitle 23"/>
          <p:cNvSpPr>
            <a:spLocks noGrp="1"/>
          </p:cNvSpPr>
          <p:nvPr>
            <p:ph type="subTitle" idx="1"/>
          </p:nvPr>
        </p:nvSpPr>
        <p:spPr>
          <a:xfrm>
            <a:off x="4689196" y="3739097"/>
            <a:ext cx="4034590" cy="1127405"/>
          </a:xfrm>
        </p:spPr>
        <p:txBody>
          <a:bodyPr/>
          <a:lstStyle/>
          <a:p>
            <a:endParaRPr lang="en-US" sz="1800" dirty="0"/>
          </a:p>
          <a:p>
            <a:endParaRPr lang="en-US" sz="1800" dirty="0"/>
          </a:p>
          <a:p>
            <a:r>
              <a:rPr lang="en-US" sz="1800" b="1" dirty="0"/>
              <a:t>Harika Masud</a:t>
            </a:r>
            <a:endParaRPr lang="en-US" b="1" dirty="0"/>
          </a:p>
          <a:p>
            <a:endParaRPr lang="en-US" sz="1500" dirty="0"/>
          </a:p>
          <a:p>
            <a:r>
              <a:rPr lang="en-US" sz="1500" dirty="0"/>
              <a:t> June 22, 2017</a:t>
            </a:r>
          </a:p>
          <a:p>
            <a:endParaRPr lang="en-US" dirty="0"/>
          </a:p>
        </p:txBody>
      </p:sp>
      <p:pic>
        <p:nvPicPr>
          <p:cNvPr id="4" name="Picture 3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02" y="335840"/>
            <a:ext cx="3615235" cy="70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998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52400"/>
            <a:ext cx="8496300" cy="880533"/>
          </a:xfrm>
        </p:spPr>
        <p:txBody>
          <a:bodyPr/>
          <a:lstStyle/>
          <a:p>
            <a:r>
              <a:rPr lang="en-US" sz="2300" b="1" dirty="0">
                <a:solidFill>
                  <a:srgbClr val="005BBB"/>
                </a:solidFill>
              </a:rPr>
              <a:t>Budget Literacy in School Subjects</a:t>
            </a:r>
            <a:br>
              <a:rPr lang="en-US" sz="3200" dirty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7618450"/>
              </p:ext>
            </p:extLst>
          </p:nvPr>
        </p:nvGraphicFramePr>
        <p:xfrm>
          <a:off x="323850" y="784981"/>
          <a:ext cx="8496300" cy="53392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46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49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4118">
                <a:tc>
                  <a:txBody>
                    <a:bodyPr/>
                    <a:lstStyle/>
                    <a:p>
                      <a:r>
                        <a:rPr lang="en-US" sz="1900" dirty="0"/>
                        <a:t>Subject</a:t>
                      </a:r>
                      <a:endParaRPr lang="en-US" sz="19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Country</a:t>
                      </a:r>
                      <a:r>
                        <a:rPr lang="en-US" sz="1900" baseline="0" dirty="0"/>
                        <a:t> Examples </a:t>
                      </a:r>
                      <a:endParaRPr lang="en-US" sz="19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118">
                <a:tc>
                  <a:txBody>
                    <a:bodyPr/>
                    <a:lstStyle/>
                    <a:p>
                      <a:r>
                        <a:rPr lang="en-US" sz="1800" b="1" dirty="0"/>
                        <a:t>Economics</a:t>
                      </a:r>
                      <a:endParaRPr lang="en-US" sz="1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effectLst/>
                        </a:rPr>
                        <a:t>India, Austria, France, United States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706">
                <a:tc>
                  <a:txBody>
                    <a:bodyPr/>
                    <a:lstStyle/>
                    <a:p>
                      <a:r>
                        <a:rPr lang="en-US" sz="1800" b="1" dirty="0"/>
                        <a:t>Social Studies/Social Sciences</a:t>
                      </a:r>
                      <a:endParaRPr lang="en-US" sz="1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effectLst/>
                        </a:rPr>
                        <a:t>Estonia, Japan, New Zealand and Singapore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706">
                <a:tc>
                  <a:txBody>
                    <a:bodyPr/>
                    <a:lstStyle/>
                    <a:p>
                      <a:r>
                        <a:rPr lang="en-US" sz="1800" b="1" dirty="0"/>
                        <a:t>Mathematical Literacy/Mathematics</a:t>
                      </a:r>
                      <a:endParaRPr lang="en-US" sz="1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Canada, South Africa, United States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118">
                <a:tc>
                  <a:txBody>
                    <a:bodyPr/>
                    <a:lstStyle/>
                    <a:p>
                      <a:r>
                        <a:rPr lang="en-US" sz="1800" b="1" dirty="0"/>
                        <a:t>Civics/Government</a:t>
                      </a:r>
                      <a:r>
                        <a:rPr lang="en-US" sz="1800" b="1" baseline="0" dirty="0"/>
                        <a:t> </a:t>
                      </a:r>
                      <a:endParaRPr lang="en-US" sz="1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effectLst/>
                        </a:rPr>
                        <a:t>Canada, United Kingdom, Poland, United States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118">
                <a:tc>
                  <a:txBody>
                    <a:bodyPr/>
                    <a:lstStyle/>
                    <a:p>
                      <a:r>
                        <a:rPr lang="en-US" sz="1800" b="1" dirty="0"/>
                        <a:t>Business Studies</a:t>
                      </a:r>
                      <a:endParaRPr lang="en-US" sz="1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effectLst/>
                        </a:rPr>
                        <a:t>Ireland and Namibia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118">
                <a:tc>
                  <a:txBody>
                    <a:bodyPr/>
                    <a:lstStyle/>
                    <a:p>
                      <a:r>
                        <a:rPr lang="en-US" sz="1800" b="1" dirty="0"/>
                        <a:t>History</a:t>
                      </a:r>
                      <a:endParaRPr lang="en-US" sz="1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United States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4118">
                <a:tc>
                  <a:txBody>
                    <a:bodyPr/>
                    <a:lstStyle/>
                    <a:p>
                      <a:r>
                        <a:rPr lang="en-US" sz="1800" b="1" dirty="0"/>
                        <a:t>Politics</a:t>
                      </a:r>
                      <a:r>
                        <a:rPr lang="en-US" sz="1800" b="1" baseline="0" dirty="0"/>
                        <a:t> and Governance</a:t>
                      </a:r>
                      <a:endParaRPr lang="en-US" sz="1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Philippines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6706">
                <a:tc>
                  <a:txBody>
                    <a:bodyPr/>
                    <a:lstStyle/>
                    <a:p>
                      <a:r>
                        <a:rPr lang="en-US" sz="1800" b="1" dirty="0"/>
                        <a:t>Life Skills/Contemporary</a:t>
                      </a:r>
                      <a:r>
                        <a:rPr lang="en-US" sz="1800" b="1" baseline="0" dirty="0"/>
                        <a:t> Issues</a:t>
                      </a:r>
                      <a:endParaRPr lang="en-US" sz="1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Czech Republic, Hong</a:t>
                      </a:r>
                      <a:r>
                        <a:rPr lang="en-US" sz="1800" baseline="0" dirty="0"/>
                        <a:t> Kong and Namibia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6706">
                <a:tc>
                  <a:txBody>
                    <a:bodyPr/>
                    <a:lstStyle/>
                    <a:p>
                      <a:r>
                        <a:rPr lang="en-US" sz="1800" b="1" dirty="0"/>
                        <a:t>Fiscal Education Course</a:t>
                      </a:r>
                      <a:endParaRPr lang="en-US" sz="1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Bolivia, Brazil, Chile, Costa Rica, El Salvador, Guatemala, Honduras,</a:t>
                      </a:r>
                      <a:r>
                        <a:rPr lang="en-US" sz="1800" baseline="0" dirty="0"/>
                        <a:t>  Paraguay, Peru and Uruguay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6E30-3F7E-4FC1-B052-AE6F57A5286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53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632" y="-33209"/>
            <a:ext cx="8291486" cy="541868"/>
          </a:xfrm>
        </p:spPr>
        <p:txBody>
          <a:bodyPr/>
          <a:lstStyle/>
          <a:p>
            <a:br>
              <a:rPr lang="en-US" sz="1900" b="1" dirty="0">
                <a:solidFill>
                  <a:schemeClr val="tx1"/>
                </a:solidFill>
              </a:rPr>
            </a:br>
            <a:br>
              <a:rPr lang="en-US" sz="1900" b="1" dirty="0">
                <a:solidFill>
                  <a:schemeClr val="tx1"/>
                </a:solidFill>
              </a:rPr>
            </a:br>
            <a:r>
              <a:rPr lang="en-US" sz="2100" b="1" dirty="0">
                <a:solidFill>
                  <a:srgbClr val="005BBB"/>
                </a:solidFill>
              </a:rPr>
              <a:t>Budget Literacy: Themes and Topics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3118376"/>
              </p:ext>
            </p:extLst>
          </p:nvPr>
        </p:nvGraphicFramePr>
        <p:xfrm>
          <a:off x="139700" y="660399"/>
          <a:ext cx="8877300" cy="608512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53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3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551">
                <a:tc>
                  <a:txBody>
                    <a:bodyPr/>
                    <a:lstStyle/>
                    <a:p>
                      <a:pPr algn="l"/>
                      <a:r>
                        <a:rPr lang="en-US" sz="1700" dirty="0"/>
                        <a:t>Theme</a:t>
                      </a:r>
                      <a:endParaRPr lang="en-US" sz="17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/>
                        <a:t>Examples</a:t>
                      </a:r>
                      <a:r>
                        <a:rPr lang="en-US" sz="1700" baseline="0" dirty="0"/>
                        <a:t> of Budget Literacy Topics </a:t>
                      </a:r>
                      <a:endParaRPr lang="en-US" sz="17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6114">
                <a:tc>
                  <a:txBody>
                    <a:bodyPr/>
                    <a:lstStyle/>
                    <a:p>
                      <a:r>
                        <a:rPr lang="en-US" sz="1500" b="1" dirty="0">
                          <a:latin typeface="Arial (Body)"/>
                        </a:rPr>
                        <a:t>Education about Tax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i="1" dirty="0">
                          <a:latin typeface="Arial (Body)"/>
                        </a:rPr>
                        <a:t>New Zealand</a:t>
                      </a:r>
                      <a:r>
                        <a:rPr lang="en-US" sz="1500" dirty="0">
                          <a:latin typeface="Arial (Body)"/>
                        </a:rPr>
                        <a:t>.</a:t>
                      </a:r>
                      <a:r>
                        <a:rPr lang="en-US" sz="1500" baseline="0" dirty="0">
                          <a:latin typeface="Arial (Body)"/>
                        </a:rPr>
                        <a:t> Module [</a:t>
                      </a:r>
                      <a:r>
                        <a:rPr lang="en-US" sz="1500" dirty="0">
                          <a:latin typeface="Arial (Body)"/>
                        </a:rPr>
                        <a:t>Tax Education and Citizenship]</a:t>
                      </a:r>
                      <a:r>
                        <a:rPr lang="en-US" sz="1500" baseline="0" dirty="0">
                          <a:latin typeface="Arial (Body)"/>
                        </a:rPr>
                        <a:t> </a:t>
                      </a:r>
                      <a:endParaRPr lang="en-US" sz="1500" dirty="0">
                        <a:latin typeface="Arial (Body)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>
                          <a:latin typeface="Arial (Body)"/>
                        </a:rPr>
                        <a:t>Taxes and their impact, how decisions are made about public finances and differing opinions on tax spending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>
                          <a:latin typeface="Arial (Body)"/>
                        </a:rPr>
                        <a:t>How decisions on taxation affect young people, varying understanding of fairness in relation to taxation, and how young people can influence policy decision-making about taxation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2659">
                <a:tc>
                  <a:txBody>
                    <a:bodyPr/>
                    <a:lstStyle/>
                    <a:p>
                      <a:r>
                        <a:rPr lang="en-US" sz="1500" b="1" dirty="0">
                          <a:latin typeface="Arial (Body)"/>
                        </a:rPr>
                        <a:t>Basic</a:t>
                      </a:r>
                      <a:r>
                        <a:rPr lang="en-US" sz="1500" b="1" baseline="0" dirty="0">
                          <a:latin typeface="Arial (Body)"/>
                        </a:rPr>
                        <a:t> Economic Concepts </a:t>
                      </a:r>
                      <a:endParaRPr lang="en-US" sz="1500" b="1" dirty="0">
                        <a:latin typeface="Arial (Body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i="1" dirty="0">
                          <a:latin typeface="Arial (Body)"/>
                        </a:rPr>
                        <a:t>India</a:t>
                      </a:r>
                      <a:r>
                        <a:rPr lang="en-US" sz="1500" dirty="0">
                          <a:latin typeface="Arial (Body)"/>
                        </a:rPr>
                        <a:t>.</a:t>
                      </a:r>
                      <a:r>
                        <a:rPr lang="en-US" sz="1500" baseline="0" dirty="0">
                          <a:latin typeface="Arial (Body)"/>
                        </a:rPr>
                        <a:t> Module [Government Budget and the Economy]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baseline="0" dirty="0">
                          <a:latin typeface="Arial (Body)"/>
                        </a:rPr>
                        <a:t>Objectives of government budget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baseline="0" dirty="0">
                          <a:latin typeface="Arial (Body)"/>
                        </a:rPr>
                        <a:t>Classification of receipts – revenue and capital; classification of expenditure – revenue and capital, developmental and non-developmental etc.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baseline="0" dirty="0">
                          <a:latin typeface="Arial (Body)"/>
                        </a:rPr>
                        <a:t>Revenue deficit, fiscal deficit and primary deficit: meaning and implications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6114">
                <a:tc>
                  <a:txBody>
                    <a:bodyPr/>
                    <a:lstStyle/>
                    <a:p>
                      <a:r>
                        <a:rPr lang="en-US" sz="1500" b="1" dirty="0">
                          <a:latin typeface="Arial (Body)"/>
                        </a:rPr>
                        <a:t>Economic Citizenship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i="1" dirty="0">
                          <a:latin typeface="Arial (Body)"/>
                        </a:rPr>
                        <a:t>Singapore</a:t>
                      </a:r>
                      <a:r>
                        <a:rPr lang="en-US" sz="1500" dirty="0">
                          <a:latin typeface="Arial (Body)"/>
                        </a:rPr>
                        <a:t>.</a:t>
                      </a:r>
                      <a:r>
                        <a:rPr lang="en-US" sz="1500" baseline="0" dirty="0">
                          <a:latin typeface="Arial (Body)"/>
                        </a:rPr>
                        <a:t> Module [Managing our Financial Resources] </a:t>
                      </a:r>
                    </a:p>
                    <a:p>
                      <a:r>
                        <a:rPr lang="en-US" sz="1500" baseline="0" dirty="0">
                          <a:latin typeface="Arial (Body)"/>
                        </a:rPr>
                        <a:t>“Careful Use Of Our Country’s Financial Resources Helps Singapore To Progress”.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baseline="0" dirty="0">
                          <a:latin typeface="Arial (Body)"/>
                        </a:rPr>
                        <a:t>Developing Singapore through the national budget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baseline="0" dirty="0">
                          <a:latin typeface="Arial (Body)"/>
                        </a:rPr>
                        <a:t>Importance of the national budget to me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baseline="0" dirty="0">
                          <a:latin typeface="Arial (Body)"/>
                        </a:rPr>
                        <a:t>The role of citizens in contributing to the management of financial resources in the country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91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effectLst/>
                          <a:latin typeface="Arial (Body)"/>
                        </a:rPr>
                        <a:t>Economic and Social Policy</a:t>
                      </a:r>
                      <a:endParaRPr lang="en-US" sz="1500" b="1" dirty="0">
                        <a:solidFill>
                          <a:schemeClr val="tx1"/>
                        </a:solidFill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i="1" kern="1200" dirty="0">
                          <a:effectLst/>
                          <a:latin typeface="Arial (Body)"/>
                        </a:rPr>
                        <a:t>Austria</a:t>
                      </a:r>
                      <a:r>
                        <a:rPr lang="en-US" sz="1500" kern="1200" dirty="0">
                          <a:effectLst/>
                          <a:latin typeface="Arial (Body)"/>
                        </a:rPr>
                        <a:t>. Module [Macro-economic Results and Challenges – Economic and Social Policy] </a:t>
                      </a:r>
                      <a:endParaRPr lang="en-US" sz="1500" dirty="0">
                        <a:effectLst/>
                        <a:latin typeface="Arial (Body)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en-US" sz="1500" kern="1200" dirty="0">
                          <a:effectLst/>
                          <a:latin typeface="Arial (Body)"/>
                        </a:rPr>
                        <a:t>Fiscal/tax policy</a:t>
                      </a:r>
                      <a:endParaRPr lang="en-US" sz="1500" dirty="0">
                        <a:effectLst/>
                        <a:latin typeface="Arial (Body)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en-US" sz="1500" kern="1200" dirty="0">
                          <a:effectLst/>
                          <a:latin typeface="Arial (Body)"/>
                        </a:rPr>
                        <a:t>Social policy: who finances social safety nets?</a:t>
                      </a:r>
                      <a:endParaRPr lang="en-US" sz="1500" dirty="0">
                        <a:effectLst/>
                        <a:latin typeface="Arial (Body)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en-US" sz="1500" kern="1200" dirty="0">
                          <a:effectLst/>
                          <a:latin typeface="Arial (Body)"/>
                        </a:rPr>
                        <a:t>Specificities of the Austrian economic and social policy</a:t>
                      </a:r>
                      <a:endParaRPr lang="en-US" sz="1500" dirty="0">
                        <a:effectLst/>
                        <a:latin typeface="Arial (Body)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en-US" sz="1500" kern="1200" dirty="0">
                          <a:effectLst/>
                          <a:latin typeface="Arial (Body)"/>
                        </a:rPr>
                        <a:t>How effective are the state’s instruments? 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Arial (Body)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6E30-3F7E-4FC1-B052-AE6F57A5286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5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632" y="-1"/>
            <a:ext cx="8291486" cy="523876"/>
          </a:xfrm>
        </p:spPr>
        <p:txBody>
          <a:bodyPr/>
          <a:lstStyle/>
          <a:p>
            <a:br>
              <a:rPr lang="en-US" sz="1900" b="1" dirty="0">
                <a:solidFill>
                  <a:schemeClr val="tx1"/>
                </a:solidFill>
              </a:rPr>
            </a:br>
            <a:br>
              <a:rPr lang="en-US" sz="1900" b="1" dirty="0">
                <a:solidFill>
                  <a:srgbClr val="005BBB"/>
                </a:solidFill>
              </a:rPr>
            </a:br>
            <a:r>
              <a:rPr lang="en-US" sz="2300" b="1" dirty="0">
                <a:solidFill>
                  <a:srgbClr val="005BBB"/>
                </a:solidFill>
              </a:rPr>
              <a:t>Budget Literacy: Themes and Topics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5943494"/>
              </p:ext>
            </p:extLst>
          </p:nvPr>
        </p:nvGraphicFramePr>
        <p:xfrm>
          <a:off x="139700" y="673101"/>
          <a:ext cx="8845550" cy="605029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47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97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9765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Theme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Examples</a:t>
                      </a:r>
                      <a:r>
                        <a:rPr lang="en-US" sz="1800" baseline="0" dirty="0"/>
                        <a:t> of Budget Literacy Topics 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6397">
                <a:tc>
                  <a:txBody>
                    <a:bodyPr/>
                    <a:lstStyle/>
                    <a:p>
                      <a:endParaRPr lang="en-US" sz="1700" b="1" dirty="0">
                        <a:latin typeface="+mn-lt"/>
                      </a:endParaRPr>
                    </a:p>
                    <a:p>
                      <a:r>
                        <a:rPr lang="en-US" sz="1700" b="1" dirty="0">
                          <a:latin typeface="+mn-lt"/>
                        </a:rPr>
                        <a:t>Politics</a:t>
                      </a:r>
                      <a:r>
                        <a:rPr lang="en-US" sz="1700" b="1" baseline="0" dirty="0">
                          <a:latin typeface="+mn-lt"/>
                        </a:rPr>
                        <a:t> and Governance</a:t>
                      </a:r>
                      <a:endParaRPr lang="en-US" sz="17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i="1" baseline="0" dirty="0">
                          <a:latin typeface="+mn-lt"/>
                        </a:rPr>
                        <a:t>Niedersachsen, Germany</a:t>
                      </a:r>
                      <a:r>
                        <a:rPr lang="en-US" sz="1700" baseline="0" dirty="0">
                          <a:latin typeface="+mn-lt"/>
                        </a:rPr>
                        <a:t>. Module [Politics Near to You</a:t>
                      </a:r>
                      <a:r>
                        <a:rPr lang="en-US" sz="1700" dirty="0">
                          <a:latin typeface="+mn-lt"/>
                        </a:rPr>
                        <a:t>]</a:t>
                      </a:r>
                      <a:endParaRPr lang="en-US" sz="1700" baseline="0" dirty="0">
                        <a:latin typeface="+mn-lt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700" baseline="0" dirty="0">
                          <a:latin typeface="+mn-lt"/>
                        </a:rPr>
                        <a:t>the role of municipalities and their status within the federal state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700" baseline="0" dirty="0">
                          <a:latin typeface="+mn-lt"/>
                        </a:rPr>
                        <a:t>forms of political participation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700" baseline="0" dirty="0">
                          <a:latin typeface="+mn-lt"/>
                        </a:rPr>
                        <a:t>finances at the municipal level, such as income, expenditures, and budget plans; and the distribution of tax income at various levels</a:t>
                      </a:r>
                      <a:endParaRPr lang="en-US" sz="17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2606">
                <a:tc>
                  <a:txBody>
                    <a:bodyPr/>
                    <a:lstStyle/>
                    <a:p>
                      <a:endParaRPr lang="en-US" sz="1700" b="1" dirty="0">
                        <a:latin typeface="+mn-lt"/>
                      </a:endParaRPr>
                    </a:p>
                    <a:p>
                      <a:endParaRPr lang="en-US" sz="1700" b="1" dirty="0">
                        <a:latin typeface="+mn-lt"/>
                      </a:endParaRPr>
                    </a:p>
                    <a:p>
                      <a:r>
                        <a:rPr lang="en-US" sz="1700" b="1" baseline="0" dirty="0">
                          <a:latin typeface="+mn-lt"/>
                        </a:rPr>
                        <a:t>Business and the  Economy</a:t>
                      </a:r>
                      <a:endParaRPr lang="en-US" sz="17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i="1" dirty="0"/>
                        <a:t>Ireland</a:t>
                      </a:r>
                      <a:r>
                        <a:rPr lang="en-US" sz="1700" dirty="0"/>
                        <a:t>.</a:t>
                      </a:r>
                      <a:r>
                        <a:rPr lang="en-US" sz="1700" baseline="0" dirty="0"/>
                        <a:t> Module [Domestic Environment]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700" baseline="0" dirty="0"/>
                        <a:t>The impact of the economy on business, taking into account the general state of the economy, inflation, interest rates, tax and grants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700" baseline="0" dirty="0"/>
                        <a:t>The impact of business on the economy at local and national level, taking into account employment, tax revenues and environmental issues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700" dirty="0"/>
                        <a:t>An introduction to the Government's role in encouraging and regulating business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700" dirty="0"/>
                        <a:t>Role of the Government as employer</a:t>
                      </a:r>
                      <a:endParaRPr lang="en-US" sz="17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0530">
                <a:tc>
                  <a:txBody>
                    <a:bodyPr/>
                    <a:lstStyle/>
                    <a:p>
                      <a:endParaRPr lang="en-US" sz="1700" b="1" dirty="0"/>
                    </a:p>
                    <a:p>
                      <a:r>
                        <a:rPr lang="en-US" sz="1700" b="1" dirty="0"/>
                        <a:t>History</a:t>
                      </a:r>
                      <a:r>
                        <a:rPr lang="en-US" sz="1700" b="1" baseline="0" dirty="0"/>
                        <a:t> and Economics</a:t>
                      </a:r>
                      <a:endParaRPr lang="en-US" sz="17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United</a:t>
                      </a:r>
                      <a:r>
                        <a:rPr lang="en-US" sz="1700" baseline="0" dirty="0"/>
                        <a:t> States</a:t>
                      </a:r>
                      <a:r>
                        <a:rPr lang="en-US" sz="1700" dirty="0"/>
                        <a:t>.</a:t>
                      </a:r>
                      <a:r>
                        <a:rPr lang="en-US" sz="1700" baseline="0" dirty="0"/>
                        <a:t> Understanding Fiscal Responsibility Module [The Federal Reserve System: Overview]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700" baseline="0" dirty="0"/>
                        <a:t>Structure and Function of the Federal Reserve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700" baseline="0" dirty="0"/>
                        <a:t>History of the Federal Reserve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75700" y="6723396"/>
            <a:ext cx="209550" cy="525706"/>
          </a:xfrm>
        </p:spPr>
        <p:txBody>
          <a:bodyPr/>
          <a:lstStyle/>
          <a:p>
            <a:fld id="{894E6E30-3F7E-4FC1-B052-AE6F57A5286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394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25" y="0"/>
            <a:ext cx="8820150" cy="635000"/>
          </a:xfrm>
        </p:spPr>
        <p:txBody>
          <a:bodyPr/>
          <a:lstStyle/>
          <a:p>
            <a:r>
              <a:rPr lang="en-US" sz="2300" b="1" dirty="0">
                <a:solidFill>
                  <a:srgbClr val="005BBB"/>
                </a:solidFill>
              </a:rPr>
              <a:t>Budget Literacy: Pedagogical Approaches and Activities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6E30-3F7E-4FC1-B052-AE6F57A52862}" type="slidenum">
              <a:rPr lang="en-US" smtClean="0"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4038904"/>
              </p:ext>
            </p:extLst>
          </p:nvPr>
        </p:nvGraphicFramePr>
        <p:xfrm>
          <a:off x="161924" y="787403"/>
          <a:ext cx="8820151" cy="59781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832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5981">
                <a:tc>
                  <a:txBody>
                    <a:bodyPr/>
                    <a:lstStyle/>
                    <a:p>
                      <a:r>
                        <a:rPr lang="en-US" sz="2100" dirty="0"/>
                        <a:t>Activities</a:t>
                      </a:r>
                      <a:endParaRPr lang="en-US" sz="2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Country</a:t>
                      </a:r>
                      <a:r>
                        <a:rPr lang="en-US" sz="2100" baseline="0" dirty="0"/>
                        <a:t> Examples </a:t>
                      </a:r>
                      <a:endParaRPr lang="en-US" sz="21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788">
                <a:tc>
                  <a:txBody>
                    <a:bodyPr/>
                    <a:lstStyle/>
                    <a:p>
                      <a:r>
                        <a:rPr lang="en-US" sz="1900" dirty="0"/>
                        <a:t>Simulations</a:t>
                      </a:r>
                      <a:r>
                        <a:rPr lang="en-US" sz="1900" baseline="0" dirty="0"/>
                        <a:t> </a:t>
                      </a:r>
                      <a:r>
                        <a:rPr lang="en-US" sz="1900" dirty="0"/>
                        <a:t>and Role Play</a:t>
                      </a:r>
                      <a:endParaRPr lang="en-US" sz="19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Germany, South Australia</a:t>
                      </a:r>
                      <a:endParaRPr lang="en-US" sz="19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657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Fact finding and Analysis</a:t>
                      </a:r>
                      <a:endParaRPr lang="en-US" sz="19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Canada, New Zealand</a:t>
                      </a:r>
                      <a:endParaRPr lang="en-US" sz="19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657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Using Real-life Situations</a:t>
                      </a:r>
                      <a:r>
                        <a:rPr lang="en-US" sz="1900" baseline="0" dirty="0"/>
                        <a:t> and Scenario Analysis</a:t>
                      </a:r>
                      <a:endParaRPr lang="en-US" sz="19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India,</a:t>
                      </a:r>
                      <a:r>
                        <a:rPr lang="en-US" sz="1900" baseline="0" dirty="0"/>
                        <a:t> Hong Kong</a:t>
                      </a:r>
                      <a:endParaRPr lang="en-US" sz="19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90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Debate and Discussion</a:t>
                      </a:r>
                      <a:endParaRPr lang="en-US" sz="19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Victoria-Australia, United Kingdom</a:t>
                      </a:r>
                      <a:endParaRPr lang="en-US" sz="19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657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Interaction with Relevant Authorities and Field Trips</a:t>
                      </a:r>
                      <a:endParaRPr lang="en-US" sz="19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Philippines,</a:t>
                      </a:r>
                      <a:r>
                        <a:rPr lang="en-US" sz="1900" baseline="0" dirty="0"/>
                        <a:t> </a:t>
                      </a:r>
                      <a:r>
                        <a:rPr lang="en-US" sz="1900" kern="1200" baseline="0" dirty="0"/>
                        <a:t>Costa Rica</a:t>
                      </a:r>
                      <a:endParaRPr lang="en-US" sz="19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90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Write-ups, Essays and Reports</a:t>
                      </a:r>
                      <a:endParaRPr lang="en-US" sz="19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South Africa,</a:t>
                      </a:r>
                      <a:r>
                        <a:rPr lang="en-US" sz="1900" baseline="0" dirty="0"/>
                        <a:t> United States</a:t>
                      </a:r>
                      <a:endParaRPr lang="en-US" sz="19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39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Contests and Quizzes</a:t>
                      </a:r>
                      <a:endParaRPr lang="en-US" sz="19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aseline="0" dirty="0"/>
                        <a:t>Japan, Singapore</a:t>
                      </a:r>
                      <a:endParaRPr lang="en-US" sz="19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90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Art and</a:t>
                      </a:r>
                      <a:r>
                        <a:rPr lang="en-US" sz="1900" baseline="0" dirty="0"/>
                        <a:t> Cartoon Analysis</a:t>
                      </a:r>
                      <a:endParaRPr lang="en-US" sz="19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United</a:t>
                      </a:r>
                      <a:r>
                        <a:rPr lang="en-US" sz="1900" baseline="0" dirty="0"/>
                        <a:t> Kingdom,</a:t>
                      </a:r>
                      <a:r>
                        <a:rPr lang="en-US" sz="1900" dirty="0"/>
                        <a:t> United States</a:t>
                      </a:r>
                      <a:endParaRPr lang="en-US" sz="19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436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266557"/>
            <a:ext cx="8496300" cy="736743"/>
          </a:xfrm>
        </p:spPr>
        <p:txBody>
          <a:bodyPr/>
          <a:lstStyle/>
          <a:p>
            <a:r>
              <a:rPr lang="en-US" sz="2700" b="1" dirty="0">
                <a:solidFill>
                  <a:srgbClr val="005BBB"/>
                </a:solidFill>
              </a:rPr>
              <a:t>Budget Literacy Assessment Methods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6E30-3F7E-4FC1-B052-AE6F57A52862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80736612"/>
              </p:ext>
            </p:extLst>
          </p:nvPr>
        </p:nvGraphicFramePr>
        <p:xfrm>
          <a:off x="482600" y="1333500"/>
          <a:ext cx="8337550" cy="4889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9491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-143753"/>
            <a:ext cx="8496300" cy="576263"/>
          </a:xfrm>
        </p:spPr>
        <p:txBody>
          <a:bodyPr/>
          <a:lstStyle/>
          <a:p>
            <a:br>
              <a:rPr lang="en-US" sz="2300" b="1" dirty="0"/>
            </a:br>
            <a:br>
              <a:rPr lang="en-US" sz="2300" b="1" dirty="0"/>
            </a:br>
            <a:r>
              <a:rPr lang="en-US" sz="2300" b="1" dirty="0">
                <a:solidFill>
                  <a:srgbClr val="005BBB"/>
                </a:solidFill>
              </a:rPr>
              <a:t>Budget Literacy: Out-Of-Classroom Initiatives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0211019"/>
              </p:ext>
            </p:extLst>
          </p:nvPr>
        </p:nvGraphicFramePr>
        <p:xfrm>
          <a:off x="88900" y="561841"/>
          <a:ext cx="8953501" cy="62037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77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75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2609">
                <a:tc>
                  <a:txBody>
                    <a:bodyPr/>
                    <a:lstStyle/>
                    <a:p>
                      <a:r>
                        <a:rPr lang="en-US" sz="1600" dirty="0"/>
                        <a:t>Country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Examples of Initiatives</a:t>
                      </a:r>
                      <a:r>
                        <a:rPr lang="en-US" sz="1600" baseline="0" dirty="0"/>
                        <a:t>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609">
                <a:tc>
                  <a:txBody>
                    <a:bodyPr/>
                    <a:lstStyle/>
                    <a:p>
                      <a:r>
                        <a:rPr lang="en-US" sz="1400" dirty="0"/>
                        <a:t>Austria 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The Entrepreneur’s Skills Certificate online</a:t>
                      </a:r>
                      <a:r>
                        <a:rPr lang="en-US" sz="1400" baseline="0" dirty="0"/>
                        <a:t> training program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348">
                <a:tc>
                  <a:txBody>
                    <a:bodyPr/>
                    <a:lstStyle/>
                    <a:p>
                      <a:r>
                        <a:rPr lang="en-US" sz="1400" dirty="0"/>
                        <a:t>Brazil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/>
                        <a:t>CGU Drawing and Composition Contest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/>
                        <a:t>Citizen Child Day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348">
                <a:tc>
                  <a:txBody>
                    <a:bodyPr/>
                    <a:lstStyle/>
                    <a:p>
                      <a:r>
                        <a:rPr lang="en-US" sz="1400" dirty="0"/>
                        <a:t>Canada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/>
                        <a:t>School participatory budgeting in Vancouver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/>
                        <a:t>CIVIX Student Budget Consultations 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440">
                <a:tc>
                  <a:txBody>
                    <a:bodyPr/>
                    <a:lstStyle/>
                    <a:p>
                      <a:r>
                        <a:rPr lang="en-US" sz="1400" dirty="0"/>
                        <a:t>Chile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The Band’s Debut TV show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158">
                <a:tc>
                  <a:txBody>
                    <a:bodyPr/>
                    <a:lstStyle/>
                    <a:p>
                      <a:r>
                        <a:rPr lang="en-US" sz="1400" dirty="0"/>
                        <a:t>Costa Rica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Tribute to My Country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742">
                <a:tc>
                  <a:txBody>
                    <a:bodyPr/>
                    <a:lstStyle/>
                    <a:p>
                      <a:r>
                        <a:rPr lang="en-US" sz="1400" dirty="0"/>
                        <a:t>France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Participatory budgeting in </a:t>
                      </a:r>
                      <a:r>
                        <a:rPr lang="en-US" sz="1400" dirty="0" err="1"/>
                        <a:t>Poite-Charentes</a:t>
                      </a:r>
                      <a:r>
                        <a:rPr lang="en-US" sz="1400" dirty="0"/>
                        <a:t>, Nord Pas de Calais</a:t>
                      </a:r>
                      <a:r>
                        <a:rPr lang="en-US" sz="1400" baseline="0" dirty="0"/>
                        <a:t> and Ile-de-France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017">
                <a:tc>
                  <a:txBody>
                    <a:bodyPr/>
                    <a:lstStyle/>
                    <a:p>
                      <a:r>
                        <a:rPr lang="en-US" sz="1400" dirty="0"/>
                        <a:t>Hong Kong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Seminars</a:t>
                      </a:r>
                      <a:r>
                        <a:rPr lang="en-US" sz="1400" baseline="0" dirty="0"/>
                        <a:t> e.g. </a:t>
                      </a:r>
                      <a:r>
                        <a:rPr lang="en-US" sz="1400" dirty="0"/>
                        <a:t>Hong Kong’s public finance and long-term fiscal planning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25163">
                <a:tc>
                  <a:txBody>
                    <a:bodyPr/>
                    <a:lstStyle/>
                    <a:p>
                      <a:r>
                        <a:rPr lang="en-US" sz="1400" dirty="0"/>
                        <a:t>Japan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/>
                        <a:t>Study tours and education classes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/>
                        <a:t>National essay competitions on taxes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/>
                        <a:t>Poster competition on taxes at the prefecture level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/>
                        <a:t>Award program for promoting tax education for students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7348">
                <a:tc>
                  <a:txBody>
                    <a:bodyPr/>
                    <a:lstStyle/>
                    <a:p>
                      <a:r>
                        <a:rPr lang="en-US" sz="1400" dirty="0"/>
                        <a:t>New Zealand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/>
                        <a:t>High School Policy Challenge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/>
                        <a:t>Policy Workshops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7348">
                <a:tc>
                  <a:txBody>
                    <a:bodyPr/>
                    <a:lstStyle/>
                    <a:p>
                      <a:r>
                        <a:rPr lang="en-US" sz="1400" dirty="0"/>
                        <a:t>Peru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/>
                        <a:t>Payment Receipt Contest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/>
                        <a:t>Youth</a:t>
                      </a:r>
                      <a:r>
                        <a:rPr lang="en-US" sz="1400" baseline="0" dirty="0"/>
                        <a:t> Auditors Program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2609">
                <a:tc>
                  <a:txBody>
                    <a:bodyPr/>
                    <a:lstStyle/>
                    <a:p>
                      <a:r>
                        <a:rPr lang="en-US" sz="1400" dirty="0"/>
                        <a:t>Singapore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Annual MOE-MOF Budget Debate Seminar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72715">
                <a:tc>
                  <a:txBody>
                    <a:bodyPr/>
                    <a:lstStyle/>
                    <a:p>
                      <a:r>
                        <a:rPr lang="en-US" sz="1400" dirty="0"/>
                        <a:t>United Kingdom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Chance to be Chancellor Program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2609">
                <a:tc>
                  <a:txBody>
                    <a:bodyPr/>
                    <a:lstStyle/>
                    <a:p>
                      <a:r>
                        <a:rPr lang="en-US" sz="1400" dirty="0"/>
                        <a:t>Uruguay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Videogames Contest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6E30-3F7E-4FC1-B052-AE6F57A5286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91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25" y="0"/>
            <a:ext cx="8820150" cy="635000"/>
          </a:xfrm>
        </p:spPr>
        <p:txBody>
          <a:bodyPr/>
          <a:lstStyle/>
          <a:p>
            <a:r>
              <a:rPr lang="en-US" sz="2300" b="1" dirty="0">
                <a:solidFill>
                  <a:srgbClr val="005BBB"/>
                </a:solidFill>
              </a:rPr>
              <a:t>Budget Literacy: Beyond-School Initiatives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6E30-3F7E-4FC1-B052-AE6F57A52862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8428168"/>
              </p:ext>
            </p:extLst>
          </p:nvPr>
        </p:nvGraphicFramePr>
        <p:xfrm>
          <a:off x="317500" y="735138"/>
          <a:ext cx="8502650" cy="53735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95332">
                  <a:extLst>
                    <a:ext uri="{9D8B030D-6E8A-4147-A177-3AD203B41FA5}">
                      <a16:colId xmlns:a16="http://schemas.microsoft.com/office/drawing/2014/main" val="3233986747"/>
                    </a:ext>
                  </a:extLst>
                </a:gridCol>
                <a:gridCol w="2439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7684">
                  <a:extLst>
                    <a:ext uri="{9D8B030D-6E8A-4147-A177-3AD203B41FA5}">
                      <a16:colId xmlns:a16="http://schemas.microsoft.com/office/drawing/2014/main" val="1498367124"/>
                    </a:ext>
                  </a:extLst>
                </a:gridCol>
              </a:tblGrid>
              <a:tr h="772961">
                <a:tc>
                  <a:txBody>
                    <a:bodyPr/>
                    <a:lstStyle/>
                    <a:p>
                      <a:r>
                        <a:rPr lang="en-US" sz="2100" dirty="0"/>
                        <a:t>Country</a:t>
                      </a:r>
                      <a:endParaRPr lang="en-US" sz="2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Activities</a:t>
                      </a:r>
                      <a:endParaRPr lang="en-US" sz="2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latin typeface="+mj-lt"/>
                        </a:rPr>
                        <a:t>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706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dirty="0">
                          <a:latin typeface="+mn-lt"/>
                        </a:rPr>
                        <a:t>Northern</a:t>
                      </a:r>
                      <a:r>
                        <a:rPr lang="en-US" sz="1900" b="0" baseline="0" dirty="0">
                          <a:latin typeface="+mn-lt"/>
                        </a:rPr>
                        <a:t> Ireland</a:t>
                      </a:r>
                      <a:endParaRPr lang="en-US" sz="19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900" b="0" dirty="0">
                          <a:latin typeface="+mn-lt"/>
                        </a:rPr>
                        <a:t>Children’s advisory groups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900" b="0" dirty="0">
                          <a:latin typeface="+mn-lt"/>
                        </a:rPr>
                        <a:t>Consultations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900" b="0" dirty="0">
                          <a:latin typeface="+mn-lt"/>
                        </a:rPr>
                        <a:t>Online</a:t>
                      </a:r>
                      <a:r>
                        <a:rPr lang="en-US" sz="1900" b="0" baseline="0" dirty="0">
                          <a:latin typeface="+mn-lt"/>
                        </a:rPr>
                        <a:t> survey</a:t>
                      </a:r>
                      <a:endParaRPr lang="en-US" sz="1900" b="0" dirty="0">
                        <a:latin typeface="+mn-lt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900" b="0" dirty="0">
                          <a:latin typeface="+mn-lt"/>
                        </a:rPr>
                        <a:t>Adoption of the 2015 UN</a:t>
                      </a:r>
                      <a:r>
                        <a:rPr lang="en-US" sz="1900" b="0" baseline="0" dirty="0">
                          <a:latin typeface="+mn-lt"/>
                        </a:rPr>
                        <a:t> </a:t>
                      </a:r>
                      <a:r>
                        <a:rPr lang="en-US" sz="1900" b="0" dirty="0">
                          <a:latin typeface="+mn-lt"/>
                        </a:rPr>
                        <a:t>Human Rights Council</a:t>
                      </a:r>
                      <a:r>
                        <a:rPr lang="en-US" sz="1900" b="0" baseline="0" dirty="0">
                          <a:latin typeface="+mn-lt"/>
                        </a:rPr>
                        <a:t> Resolution: </a:t>
                      </a:r>
                      <a:r>
                        <a:rPr lang="en-US" sz="1900" b="0" dirty="0">
                          <a:latin typeface="+mn-lt"/>
                        </a:rPr>
                        <a:t>“Towards Better Investment in the Rights of the Child”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353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dirty="0">
                          <a:latin typeface="+mn-lt"/>
                        </a:rPr>
                        <a:t>Ghana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900" b="0" dirty="0">
                          <a:latin typeface="+mn-lt"/>
                        </a:rPr>
                        <a:t>Field</a:t>
                      </a:r>
                      <a:r>
                        <a:rPr lang="en-US" sz="1900" b="0" baseline="0" dirty="0">
                          <a:latin typeface="+mn-lt"/>
                        </a:rPr>
                        <a:t> research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900" b="0" baseline="0" dirty="0">
                          <a:latin typeface="+mn-lt"/>
                        </a:rPr>
                        <a:t>Training of trainers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900" b="0" baseline="0" dirty="0">
                          <a:latin typeface="+mn-lt"/>
                        </a:rPr>
                        <a:t>Validation and feedback meetings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900" b="0" baseline="0" dirty="0">
                          <a:latin typeface="+mn-lt"/>
                        </a:rPr>
                        <a:t>Role Play</a:t>
                      </a:r>
                      <a:endParaRPr lang="en-US" sz="19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Inputs in national budget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Continuation of Youth in Agriculture</a:t>
                      </a:r>
                      <a:r>
                        <a:rPr lang="en-US" sz="19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Program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9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Inputs to district assembly on development issues concerning youth and children</a:t>
                      </a:r>
                      <a:endParaRPr lang="en-US" sz="19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307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46" y="-103018"/>
            <a:ext cx="8496300" cy="576263"/>
          </a:xfrm>
        </p:spPr>
        <p:txBody>
          <a:bodyPr/>
          <a:lstStyle/>
          <a:p>
            <a:br>
              <a:rPr lang="en-US" sz="2000" b="1" dirty="0"/>
            </a:br>
            <a:br>
              <a:rPr lang="en-US" sz="2000" b="1" dirty="0"/>
            </a:br>
            <a:r>
              <a:rPr lang="en-US" sz="2300" b="1" dirty="0">
                <a:solidFill>
                  <a:srgbClr val="005BBB"/>
                </a:solidFill>
              </a:rPr>
              <a:t>Lessons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910" y="831443"/>
            <a:ext cx="8323572" cy="5886857"/>
          </a:xfrm>
        </p:spPr>
        <p:txBody>
          <a:bodyPr/>
          <a:lstStyle/>
          <a:p>
            <a:pPr lvl="0" defTabSz="914400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Setting Strategic Objectives</a:t>
            </a:r>
          </a:p>
          <a:p>
            <a:pPr lvl="0" defTabSz="914400">
              <a:spcBef>
                <a:spcPts val="0"/>
              </a:spcBef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  <a:p>
            <a:pPr marL="285750" lvl="0" indent="-285750" defTabSz="9144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j-lt"/>
              </a:rPr>
              <a:t>Chart clear objectives for imparting budget literacy education</a:t>
            </a:r>
          </a:p>
          <a:p>
            <a:pPr marL="285750" lvl="0" indent="-285750" defTabSz="9144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j-lt"/>
              </a:rPr>
              <a:t>Emphasize links between budget literacy and public service delivery</a:t>
            </a:r>
          </a:p>
          <a:p>
            <a:pPr marL="285750" lvl="0" indent="-285750" defTabSz="9144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  <a:p>
            <a:pPr lvl="0" defTabSz="914400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Incorporating Budget Literacy Education into School Curricula</a:t>
            </a:r>
          </a:p>
          <a:p>
            <a:pPr lvl="0" defTabSz="914400">
              <a:spcBef>
                <a:spcPts val="0"/>
              </a:spcBef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  <a:p>
            <a:pPr marL="285750" lvl="0" indent="-285750" defTabSz="9144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j-lt"/>
              </a:rPr>
              <a:t>Use existing subject curricula as entry points to teach budget literacy</a:t>
            </a:r>
          </a:p>
          <a:p>
            <a:pPr marL="285750" lvl="0" indent="-285750" defTabSz="9144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j-lt"/>
              </a:rPr>
              <a:t>Adopt a gradual, tiered approach to educating students about public budgets, beginning in primary school</a:t>
            </a:r>
          </a:p>
          <a:p>
            <a:pPr marL="285750" lvl="0" indent="-285750" defTabSz="9144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j-lt"/>
              </a:rPr>
              <a:t>Continue to rely on a tiered approach to budget literacy education during secondary school</a:t>
            </a:r>
          </a:p>
          <a:p>
            <a:pPr marL="285750" lvl="0" indent="-285750" defTabSz="9144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j-lt"/>
              </a:rPr>
              <a:t>Emphasize civic competence and technical knowledge to capture the true essence of budget literacy</a:t>
            </a:r>
          </a:p>
          <a:p>
            <a:pPr marL="285750" lvl="0" indent="-285750" defTabSz="9144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j-lt"/>
              </a:rPr>
              <a:t>Use budget literacy content to convey interesting facts, initiate stimulating discussions, and pose real-life challenges to students</a:t>
            </a:r>
          </a:p>
          <a:p>
            <a:pPr marL="285750" lvl="0" indent="-285750" defTabSz="9144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900" b="1" dirty="0">
              <a:solidFill>
                <a:schemeClr val="tx1"/>
              </a:solidFill>
              <a:latin typeface="+mj-lt"/>
            </a:endParaRPr>
          </a:p>
          <a:p>
            <a:pPr lvl="0" defTabSz="914400"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6E30-3F7E-4FC1-B052-AE6F57A5286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467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46" y="-103018"/>
            <a:ext cx="8496300" cy="576263"/>
          </a:xfrm>
        </p:spPr>
        <p:txBody>
          <a:bodyPr/>
          <a:lstStyle/>
          <a:p>
            <a:br>
              <a:rPr lang="en-US" sz="2000" b="1" dirty="0"/>
            </a:br>
            <a:br>
              <a:rPr lang="en-US" sz="2000" b="1" dirty="0"/>
            </a:br>
            <a:r>
              <a:rPr lang="en-US" sz="2300" b="1" dirty="0">
                <a:solidFill>
                  <a:srgbClr val="005BBB"/>
                </a:solidFill>
                <a:latin typeface="+mn-lt"/>
              </a:rPr>
              <a:t>Lessons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546" y="689145"/>
            <a:ext cx="8757654" cy="5886857"/>
          </a:xfrm>
        </p:spPr>
        <p:txBody>
          <a:bodyPr/>
          <a:lstStyle/>
          <a:p>
            <a:pPr lvl="0" defTabSz="914400">
              <a:spcBef>
                <a:spcPts val="0"/>
              </a:spcBef>
            </a:pPr>
            <a:r>
              <a:rPr lang="en-US" sz="1900" b="1" dirty="0">
                <a:solidFill>
                  <a:schemeClr val="tx1"/>
                </a:solidFill>
              </a:rPr>
              <a:t>Developing Diverse Methods and Materials for Teaching and Assessing Budget Literacy</a:t>
            </a:r>
          </a:p>
          <a:p>
            <a:pPr lvl="0" defTabSz="914400">
              <a:spcBef>
                <a:spcPts val="0"/>
              </a:spcBef>
            </a:pPr>
            <a:endParaRPr lang="en-US" sz="1900" b="1" dirty="0">
              <a:solidFill>
                <a:schemeClr val="tx1"/>
              </a:solidFill>
            </a:endParaRPr>
          </a:p>
          <a:p>
            <a:pPr marL="285750" lvl="0" indent="-285750" defTabSz="9144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900" dirty="0">
                <a:solidFill>
                  <a:schemeClr val="tx1"/>
                </a:solidFill>
              </a:rPr>
              <a:t>Use instruction methods that make learning about public budgets relevant and compelling for students</a:t>
            </a:r>
          </a:p>
          <a:p>
            <a:pPr marL="285750" lvl="0" indent="-285750" defTabSz="9144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900" dirty="0">
                <a:solidFill>
                  <a:schemeClr val="tx1"/>
                </a:solidFill>
              </a:rPr>
              <a:t>To the extent possible, arrange for students to receive feedback on their contributions to the budget process</a:t>
            </a:r>
          </a:p>
          <a:p>
            <a:pPr marL="285750" lvl="0" indent="-285750" defTabSz="9144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900" dirty="0">
                <a:solidFill>
                  <a:schemeClr val="tx1"/>
                </a:solidFill>
              </a:rPr>
              <a:t>Provide learning opportunities that will improve confidence</a:t>
            </a:r>
          </a:p>
          <a:p>
            <a:pPr marL="285750" lvl="0" indent="-285750" defTabSz="9144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900" dirty="0">
                <a:solidFill>
                  <a:schemeClr val="tx1"/>
                </a:solidFill>
              </a:rPr>
              <a:t>Adopt assessment approaches that can keep pace with the diversity of materials and pedagogical approaches being used to teach budget literacy</a:t>
            </a:r>
          </a:p>
          <a:p>
            <a:pPr marL="285750" lvl="0" indent="-285750" defTabSz="9144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900" dirty="0">
                <a:solidFill>
                  <a:schemeClr val="tx1"/>
                </a:solidFill>
              </a:rPr>
              <a:t>Develop pedagogical materials that can accommodate varying levels of budget literacy knowledge among educators</a:t>
            </a:r>
          </a:p>
          <a:p>
            <a:pPr lvl="0" defTabSz="914400">
              <a:spcBef>
                <a:spcPts val="0"/>
              </a:spcBef>
            </a:pPr>
            <a:endParaRPr lang="en-US" sz="1900" dirty="0">
              <a:solidFill>
                <a:schemeClr val="tx1"/>
              </a:solidFill>
            </a:endParaRPr>
          </a:p>
          <a:p>
            <a:pPr lvl="0" defTabSz="914400">
              <a:spcBef>
                <a:spcPts val="0"/>
              </a:spcBef>
            </a:pPr>
            <a:r>
              <a:rPr lang="en-US" sz="1900" b="1" dirty="0">
                <a:solidFill>
                  <a:schemeClr val="tx1"/>
                </a:solidFill>
              </a:rPr>
              <a:t>Building Capacity to Promote Budget Literacy Education</a:t>
            </a:r>
          </a:p>
          <a:p>
            <a:pPr lvl="0" defTabSz="914400">
              <a:spcBef>
                <a:spcPts val="0"/>
              </a:spcBef>
            </a:pPr>
            <a:endParaRPr lang="en-US" sz="1900" dirty="0">
              <a:solidFill>
                <a:schemeClr val="tx1"/>
              </a:solidFill>
            </a:endParaRPr>
          </a:p>
          <a:p>
            <a:pPr marL="285750" lvl="0" indent="-285750" defTabSz="9144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900" dirty="0">
                <a:solidFill>
                  <a:schemeClr val="tx1"/>
                </a:solidFill>
              </a:rPr>
              <a:t>Design assessment methods that are exclusive to budget literacy education</a:t>
            </a:r>
          </a:p>
          <a:p>
            <a:pPr marL="285750" lvl="0" indent="-285750" defTabSz="9144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900" dirty="0">
                <a:solidFill>
                  <a:schemeClr val="tx1"/>
                </a:solidFill>
              </a:rPr>
              <a:t>Collaborate with relevant stakeholders in the design and implementation of measures for strengthening budget literacy</a:t>
            </a:r>
          </a:p>
          <a:p>
            <a:pPr marL="285750" lvl="0" indent="-285750" defTabSz="9144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900" dirty="0">
                <a:solidFill>
                  <a:schemeClr val="tx1"/>
                </a:solidFill>
              </a:rPr>
              <a:t>Explore various means of providing ongoing support to educators</a:t>
            </a:r>
          </a:p>
          <a:p>
            <a:pPr marL="285750" lvl="0" indent="-285750" defTabSz="9144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6E30-3F7E-4FC1-B052-AE6F57A5286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929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834" y="-188383"/>
            <a:ext cx="8496300" cy="576263"/>
          </a:xfrm>
        </p:spPr>
        <p:txBody>
          <a:bodyPr/>
          <a:lstStyle/>
          <a:p>
            <a:r>
              <a:rPr lang="en-US" sz="1700" b="1" dirty="0">
                <a:solidFill>
                  <a:schemeClr val="tx1"/>
                </a:solidFill>
              </a:rPr>
              <a:t>Useful Resources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9450558"/>
              </p:ext>
            </p:extLst>
          </p:nvPr>
        </p:nvGraphicFramePr>
        <p:xfrm>
          <a:off x="179834" y="451358"/>
          <a:ext cx="8640316" cy="62598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67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2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3815">
                <a:tc>
                  <a:txBody>
                    <a:bodyPr/>
                    <a:lstStyle/>
                    <a:p>
                      <a:r>
                        <a:rPr lang="en-US" sz="1300" dirty="0"/>
                        <a:t>Type of</a:t>
                      </a:r>
                      <a:r>
                        <a:rPr lang="en-US" sz="1300" baseline="0" dirty="0"/>
                        <a:t> Resource</a:t>
                      </a:r>
                      <a:endParaRPr lang="en-US" sz="1300" dirty="0">
                        <a:latin typeface="+mj-lt"/>
                      </a:endParaRPr>
                    </a:p>
                  </a:txBody>
                  <a:tcPr marL="55332" marR="55332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Examples</a:t>
                      </a:r>
                      <a:endParaRPr lang="en-US" sz="1300" dirty="0">
                        <a:latin typeface="+mj-lt"/>
                      </a:endParaRPr>
                    </a:p>
                  </a:txBody>
                  <a:tcPr marL="55332" marR="5533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877">
                <a:tc>
                  <a:txBody>
                    <a:bodyPr/>
                    <a:lstStyle/>
                    <a:p>
                      <a:r>
                        <a:rPr lang="en-US" sz="1200" b="1" dirty="0"/>
                        <a:t>Blogs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marL="55332" marR="55332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u="sng" kern="1200" dirty="0">
                          <a:effectLst/>
                          <a:hlinkClick r:id="rId2"/>
                        </a:rPr>
                        <a:t>Understanding Fiscal Responsibility Blog</a:t>
                      </a:r>
                      <a:r>
                        <a:rPr lang="en-US" sz="1200" u="none" kern="1200" dirty="0">
                          <a:effectLst/>
                        </a:rPr>
                        <a:t> (United States)</a:t>
                      </a:r>
                      <a:endParaRPr lang="en-US" sz="1200" u="none" baseline="0" dirty="0">
                        <a:latin typeface="+mj-lt"/>
                      </a:endParaRPr>
                    </a:p>
                  </a:txBody>
                  <a:tcPr marL="55332" marR="5533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265"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effectLst/>
                        </a:rPr>
                        <a:t>Comics/Cartoons 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marL="55332" marR="55332"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u="sng" kern="1200" dirty="0" err="1">
                          <a:effectLst/>
                          <a:hlinkClick r:id="rId3"/>
                        </a:rPr>
                        <a:t>Sofinha</a:t>
                      </a:r>
                      <a:r>
                        <a:rPr lang="en-US" sz="1200" u="sng" kern="1200" dirty="0">
                          <a:effectLst/>
                          <a:hlinkClick r:id="rId3"/>
                        </a:rPr>
                        <a:t> and her Gang</a:t>
                      </a:r>
                      <a:r>
                        <a:rPr lang="en-US" sz="1200" u="none" kern="1200" baseline="0" dirty="0">
                          <a:effectLst/>
                        </a:rPr>
                        <a:t> (Brazil)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u="sng" kern="1200" dirty="0">
                          <a:effectLst/>
                          <a:hlinkClick r:id="rId4"/>
                        </a:rPr>
                        <a:t>What’s in it for Us</a:t>
                      </a:r>
                      <a:r>
                        <a:rPr lang="en-US" sz="1200" kern="1200" dirty="0">
                          <a:effectLst/>
                        </a:rPr>
                        <a:t>? (New</a:t>
                      </a:r>
                      <a:r>
                        <a:rPr lang="en-US" sz="1200" kern="1200" baseline="0" dirty="0">
                          <a:effectLst/>
                        </a:rPr>
                        <a:t> Zealand)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55332" marR="5533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877"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effectLst/>
                        </a:rPr>
                        <a:t>Crossword Puzzles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marL="55332" marR="55332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effectLst/>
                        </a:rPr>
                        <a:t>National Budget </a:t>
                      </a:r>
                      <a:r>
                        <a:rPr lang="en-US" sz="1200" u="sng" kern="1200" dirty="0">
                          <a:effectLst/>
                          <a:hlinkClick r:id="rId5"/>
                        </a:rPr>
                        <a:t>Crossword</a:t>
                      </a:r>
                      <a:r>
                        <a:rPr lang="en-US" sz="1200" u="none" kern="1200" dirty="0">
                          <a:effectLst/>
                        </a:rPr>
                        <a:t> (Ireland)</a:t>
                      </a:r>
                      <a:endParaRPr lang="en-US" sz="1200" u="none" baseline="0" dirty="0">
                        <a:latin typeface="+mj-lt"/>
                      </a:endParaRPr>
                    </a:p>
                  </a:txBody>
                  <a:tcPr marL="55332" marR="5533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128">
                <a:tc>
                  <a:txBody>
                    <a:bodyPr/>
                    <a:lstStyle/>
                    <a:p>
                      <a:r>
                        <a:rPr lang="en-US" sz="1200" b="1" dirty="0">
                          <a:effectLst/>
                        </a:rPr>
                        <a:t>Datasets on Public Spending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marL="55332" marR="55332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200" u="sng" kern="1200" dirty="0">
                          <a:effectLst/>
                          <a:hlinkClick r:id="rId6"/>
                        </a:rPr>
                        <a:t>A Scuola di OpenCoesione</a:t>
                      </a:r>
                      <a:r>
                        <a:rPr lang="it-IT" sz="1200" u="none" kern="1200" dirty="0">
                          <a:effectLst/>
                          <a:hlinkClick r:id="rId6"/>
                        </a:rPr>
                        <a:t> </a:t>
                      </a:r>
                      <a:r>
                        <a:rPr lang="it-IT" sz="1200" u="none" kern="1200" dirty="0">
                          <a:effectLst/>
                        </a:rPr>
                        <a:t>(Italy)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200" u="sng" kern="1200" dirty="0">
                          <a:effectLst/>
                          <a:hlinkClick r:id="rId7"/>
                        </a:rPr>
                        <a:t>Budget Stories</a:t>
                      </a:r>
                      <a:r>
                        <a:rPr lang="it-IT" sz="1200" u="none" kern="1200" dirty="0">
                          <a:effectLst/>
                          <a:hlinkClick r:id="rId7"/>
                        </a:rPr>
                        <a:t> </a:t>
                      </a:r>
                      <a:r>
                        <a:rPr lang="it-IT" sz="1200" u="none" kern="1200" dirty="0">
                          <a:effectLst/>
                        </a:rPr>
                        <a:t>(Moldova)</a:t>
                      </a:r>
                      <a:endParaRPr lang="en-US" sz="1200" u="none" baseline="0" dirty="0">
                        <a:latin typeface="+mj-lt"/>
                      </a:endParaRPr>
                    </a:p>
                  </a:txBody>
                  <a:tcPr marL="55332" marR="5533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2"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effectLst/>
                        </a:rPr>
                        <a:t>Glossaries/Primers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marL="55332" marR="55332"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u="sng" kern="1200" dirty="0">
                          <a:effectLst/>
                          <a:hlinkClick r:id="rId8"/>
                        </a:rPr>
                        <a:t>The ABC of Taxes</a:t>
                      </a:r>
                      <a:r>
                        <a:rPr lang="en-US" sz="1200" u="none" kern="1200" dirty="0">
                          <a:effectLst/>
                        </a:rPr>
                        <a:t> (Guatemala)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u="sng" kern="1200" dirty="0">
                          <a:effectLst/>
                          <a:hlinkClick r:id="rId9"/>
                        </a:rPr>
                        <a:t>Declaring My Taxes</a:t>
                      </a:r>
                      <a:r>
                        <a:rPr lang="en-US" sz="1200" u="none" kern="1200" baseline="0" dirty="0">
                          <a:effectLst/>
                        </a:rPr>
                        <a:t> (Costa Rica)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55332" marR="5533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8128"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effectLst/>
                        </a:rPr>
                        <a:t>Interactive Games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marL="55332" marR="55332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u="sng" kern="1200" dirty="0" err="1">
                          <a:effectLst/>
                          <a:hlinkClick r:id="rId10"/>
                        </a:rPr>
                        <a:t>CyberBudget</a:t>
                      </a:r>
                      <a:r>
                        <a:rPr lang="en-US" sz="1200" u="sng" kern="1200" dirty="0">
                          <a:effectLst/>
                          <a:hlinkClick r:id="rId10"/>
                        </a:rPr>
                        <a:t> Game</a:t>
                      </a:r>
                      <a:r>
                        <a:rPr lang="en-US" sz="1200" u="none" kern="1200" dirty="0">
                          <a:effectLst/>
                        </a:rPr>
                        <a:t> (France)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u="sng" kern="1200" dirty="0">
                          <a:effectLst/>
                          <a:hlinkClick r:id="rId11"/>
                        </a:rPr>
                        <a:t>Role Playing Game</a:t>
                      </a:r>
                      <a:r>
                        <a:rPr lang="en-US" sz="1200" kern="1200" dirty="0">
                          <a:effectLst/>
                        </a:rPr>
                        <a:t>-Deciding a Municipal Budget  (Germany)</a:t>
                      </a:r>
                      <a:endParaRPr lang="en-US" sz="1200" baseline="0" dirty="0">
                        <a:latin typeface="+mj-lt"/>
                      </a:endParaRPr>
                    </a:p>
                  </a:txBody>
                  <a:tcPr marL="55332" marR="5533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128"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effectLst/>
                        </a:rPr>
                        <a:t>Participatory Budgeting Guides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marL="55332" marR="55332"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u="sng" kern="1200" dirty="0">
                          <a:effectLst/>
                          <a:hlinkClick r:id="rId12"/>
                        </a:rPr>
                        <a:t>Handbook</a:t>
                      </a:r>
                      <a:r>
                        <a:rPr lang="en-US" sz="1200" kern="1200" dirty="0">
                          <a:effectLst/>
                        </a:rPr>
                        <a:t> for Schools to Implement Student Participatory Budgeting </a:t>
                      </a:r>
                      <a:r>
                        <a:rPr lang="en-US" sz="1200" kern="1200" baseline="0" dirty="0">
                          <a:effectLst/>
                        </a:rPr>
                        <a:t>(Germany)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kern="1200" dirty="0">
                          <a:effectLst/>
                        </a:rPr>
                        <a:t>Welsh Government Participatory Budgeting </a:t>
                      </a:r>
                      <a:r>
                        <a:rPr lang="en-US" sz="1200" u="none" kern="1200" dirty="0">
                          <a:effectLst/>
                          <a:hlinkClick r:id="rId13"/>
                        </a:rPr>
                        <a:t>Toolkit</a:t>
                      </a:r>
                      <a:r>
                        <a:rPr lang="en-US" sz="1200" u="none" kern="1200" dirty="0">
                          <a:effectLst/>
                        </a:rPr>
                        <a:t> (United Kingdom)</a:t>
                      </a:r>
                      <a:endParaRPr lang="en-US" sz="1200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55332" marR="5533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4476"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effectLst/>
                        </a:rPr>
                        <a:t>PowerPoint Presentations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marL="55332" marR="55332"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u="sng" kern="1200" dirty="0">
                          <a:effectLst/>
                          <a:hlinkClick r:id="rId14"/>
                        </a:rPr>
                        <a:t>Budget Taxation &amp; Government Finances</a:t>
                      </a:r>
                      <a:r>
                        <a:rPr lang="it-IT" sz="1200" u="none" kern="1200" baseline="0" dirty="0">
                          <a:effectLst/>
                        </a:rPr>
                        <a:t> (Ireland)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u="sng" kern="1200" dirty="0">
                          <a:effectLst/>
                          <a:hlinkClick r:id="rId15"/>
                        </a:rPr>
                        <a:t>Government Spending</a:t>
                      </a:r>
                      <a:r>
                        <a:rPr lang="en-US" sz="1200" kern="1200" dirty="0">
                          <a:effectLst/>
                        </a:rPr>
                        <a:t> (United States)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55332" marR="55332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8128"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effectLst/>
                        </a:rPr>
                        <a:t>Posters/Graphics/  </a:t>
                      </a:r>
                      <a:r>
                        <a:rPr lang="en-US" sz="1200" b="1" kern="1200" dirty="0" err="1">
                          <a:effectLst/>
                        </a:rPr>
                        <a:t>Wordles</a:t>
                      </a:r>
                      <a:r>
                        <a:rPr lang="en-US" sz="1200" b="1" kern="1200" dirty="0">
                          <a:effectLst/>
                        </a:rPr>
                        <a:t> 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marL="55332" marR="55332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u="sng" kern="1200" dirty="0">
                          <a:effectLst/>
                          <a:hlinkClick r:id="rId16"/>
                        </a:rPr>
                        <a:t>National Budget </a:t>
                      </a:r>
                      <a:r>
                        <a:rPr lang="en-US" sz="1200" u="sng" kern="1200" dirty="0" err="1">
                          <a:effectLst/>
                          <a:hlinkClick r:id="rId16"/>
                        </a:rPr>
                        <a:t>Wordle</a:t>
                      </a:r>
                      <a:r>
                        <a:rPr lang="en-US" sz="1200" u="sng" kern="1200" dirty="0">
                          <a:effectLst/>
                        </a:rPr>
                        <a:t> (Ireland)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u="sng" kern="1200" dirty="0">
                          <a:effectLst/>
                          <a:hlinkClick r:id="rId17"/>
                        </a:rPr>
                        <a:t>Tax Expenditure Interactive Graphic</a:t>
                      </a:r>
                      <a:r>
                        <a:rPr lang="en-US" sz="1200" u="none" kern="1200" dirty="0">
                          <a:effectLst/>
                        </a:rPr>
                        <a:t> (Uruguay)</a:t>
                      </a:r>
                      <a:endParaRPr lang="en-US" sz="1200" u="none" baseline="0" dirty="0">
                        <a:latin typeface="+mj-lt"/>
                      </a:endParaRPr>
                    </a:p>
                  </a:txBody>
                  <a:tcPr marL="55332" marR="55332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4476"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effectLst/>
                        </a:rPr>
                        <a:t>Quizzes/Trivia and Surveys 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marL="55332" marR="55332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u="sng" kern="1200" dirty="0">
                          <a:effectLst/>
                          <a:hlinkClick r:id="rId18"/>
                        </a:rPr>
                        <a:t>Taxes Trivia</a:t>
                      </a:r>
                      <a:r>
                        <a:rPr lang="en-US" sz="1200" kern="1200" dirty="0">
                          <a:effectLst/>
                        </a:rPr>
                        <a:t> (Dominican</a:t>
                      </a:r>
                      <a:r>
                        <a:rPr lang="en-US" sz="1200" kern="1200" baseline="0" dirty="0">
                          <a:effectLst/>
                        </a:rPr>
                        <a:t> Republic)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u="sng" kern="1200" dirty="0">
                          <a:effectLst/>
                          <a:hlinkClick r:id="rId19"/>
                        </a:rPr>
                        <a:t>Tax Education and Citizenship Survey</a:t>
                      </a:r>
                      <a:r>
                        <a:rPr lang="en-US" sz="1200" u="none" kern="1200" dirty="0">
                          <a:effectLst/>
                        </a:rPr>
                        <a:t> (New Zealand)</a:t>
                      </a:r>
                      <a:endParaRPr lang="en-US" sz="1200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55332" marR="55332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8128"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effectLst/>
                        </a:rPr>
                        <a:t>TV shows/media clips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marL="55332" marR="55332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u="sng" kern="1200" dirty="0">
                          <a:effectLst/>
                          <a:hlinkClick r:id="rId20"/>
                        </a:rPr>
                        <a:t>10-minute-box</a:t>
                      </a:r>
                      <a:r>
                        <a:rPr lang="en-US" sz="1200" kern="1200" dirty="0">
                          <a:effectLst/>
                        </a:rPr>
                        <a:t> (Japan)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u="sng" kern="1200" dirty="0">
                          <a:effectLst/>
                          <a:hlinkClick r:id="rId21"/>
                        </a:rPr>
                        <a:t>PBS Learning Media: Government Revenues and Spending</a:t>
                      </a:r>
                      <a:r>
                        <a:rPr lang="en-US" sz="1200" u="none" kern="1200" dirty="0">
                          <a:effectLst/>
                        </a:rPr>
                        <a:t> (United States)</a:t>
                      </a:r>
                      <a:endParaRPr lang="en-US" sz="1200" u="none" baseline="0" dirty="0">
                        <a:latin typeface="+mj-lt"/>
                      </a:endParaRPr>
                    </a:p>
                  </a:txBody>
                  <a:tcPr marL="55332" marR="55332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35535">
                <a:tc>
                  <a:txBody>
                    <a:bodyPr/>
                    <a:lstStyle/>
                    <a:p>
                      <a:r>
                        <a:rPr lang="en-US" sz="1200" b="1" baseline="0" dirty="0"/>
                        <a:t>Worksheets and Handouts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marL="55332" marR="55332"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u="none" kern="1200" dirty="0">
                          <a:effectLst/>
                        </a:rPr>
                        <a:t>Government Expenditures Worksheet</a:t>
                      </a:r>
                      <a:r>
                        <a:rPr lang="en-US" sz="1200" u="none" strike="noStrike" kern="1200" baseline="0" dirty="0"/>
                        <a:t> (Canada)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kern="1200" dirty="0">
                          <a:effectLst/>
                        </a:rPr>
                        <a:t>Comparison of tax rates (Hong</a:t>
                      </a:r>
                      <a:r>
                        <a:rPr lang="en-US" sz="1200" kern="1200" baseline="0" dirty="0">
                          <a:effectLst/>
                        </a:rPr>
                        <a:t> Kong)</a:t>
                      </a:r>
                      <a:endParaRPr lang="en-US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332" marR="55332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63075">
                <a:tc>
                  <a:txBody>
                    <a:bodyPr/>
                    <a:lstStyle/>
                    <a:p>
                      <a:r>
                        <a:rPr lang="en-US" sz="1200" b="1" dirty="0"/>
                        <a:t>Tool Kits/Lesson</a:t>
                      </a:r>
                      <a:r>
                        <a:rPr lang="en-US" sz="1200" b="1" baseline="0" dirty="0"/>
                        <a:t> Plans 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marL="55332" marR="55332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‘</a:t>
                      </a:r>
                      <a:r>
                        <a:rPr lang="en-US" sz="1200" dirty="0">
                          <a:hlinkClick r:id="rId22"/>
                        </a:rPr>
                        <a:t>Tax Matters</a:t>
                      </a:r>
                      <a:r>
                        <a:rPr lang="en-US" sz="1200" dirty="0"/>
                        <a:t>’. HM Revenue</a:t>
                      </a:r>
                      <a:r>
                        <a:rPr lang="en-US" sz="1200" baseline="0" dirty="0"/>
                        <a:t> and Customs (United Kingdom)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/>
                        <a:t>Overview of Budget 2015: Building Our Future, Strengthening Social Security (Singapore)</a:t>
                      </a:r>
                    </a:p>
                  </a:txBody>
                  <a:tcPr marL="55332" marR="55332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2118" y="6558815"/>
            <a:ext cx="288032" cy="215900"/>
          </a:xfrm>
        </p:spPr>
        <p:txBody>
          <a:bodyPr/>
          <a:lstStyle/>
          <a:p>
            <a:fld id="{894E6E30-3F7E-4FC1-B052-AE6F57A52862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285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055" y="0"/>
            <a:ext cx="7886700" cy="663190"/>
          </a:xfrm>
        </p:spPr>
        <p:txBody>
          <a:bodyPr>
            <a:normAutofit/>
          </a:bodyPr>
          <a:lstStyle/>
          <a:p>
            <a:r>
              <a:rPr lang="en-US" sz="2300" b="1" dirty="0">
                <a:solidFill>
                  <a:srgbClr val="005BBB"/>
                </a:solidFill>
                <a:latin typeface="+mj-lt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055" y="889000"/>
            <a:ext cx="8516078" cy="5274733"/>
          </a:xfrm>
        </p:spPr>
        <p:txBody>
          <a:bodyPr>
            <a:normAutofit fontScale="92500" lnSpcReduction="10000"/>
          </a:bodyPr>
          <a:lstStyle/>
          <a:p>
            <a:r>
              <a:rPr lang="en-US" sz="1900" b="1" dirty="0">
                <a:solidFill>
                  <a:schemeClr val="tx1"/>
                </a:solidFill>
              </a:rPr>
              <a:t>I. Definition, methodology and scope</a:t>
            </a:r>
          </a:p>
          <a:p>
            <a:endParaRPr lang="en-US" sz="1900" dirty="0">
              <a:solidFill>
                <a:schemeClr val="tx1"/>
              </a:solidFill>
            </a:endParaRPr>
          </a:p>
          <a:p>
            <a:r>
              <a:rPr lang="en-US" sz="1900" b="1" dirty="0">
                <a:solidFill>
                  <a:schemeClr val="tx1"/>
                </a:solidFill>
              </a:rPr>
              <a:t>II. Classroom-based initiatives</a:t>
            </a:r>
          </a:p>
          <a:p>
            <a:pPr marL="285750" indent="292100">
              <a:buFont typeface="Wingdings" panose="05000000000000000000" pitchFamily="2" charset="2"/>
              <a:buChar char="§"/>
            </a:pPr>
            <a:r>
              <a:rPr lang="en-US" sz="1900" dirty="0">
                <a:solidFill>
                  <a:schemeClr val="tx1"/>
                </a:solidFill>
              </a:rPr>
              <a:t>BL in classroom and out-of-classroom initiatives: why?</a:t>
            </a:r>
          </a:p>
          <a:p>
            <a:pPr marL="285750" indent="292100">
              <a:buFont typeface="Wingdings" panose="05000000000000000000" pitchFamily="2" charset="2"/>
              <a:buChar char="§"/>
            </a:pPr>
            <a:r>
              <a:rPr lang="en-US" sz="1900" dirty="0">
                <a:solidFill>
                  <a:schemeClr val="tx1"/>
                </a:solidFill>
              </a:rPr>
              <a:t>BL in school curricula: how?</a:t>
            </a:r>
          </a:p>
          <a:p>
            <a:pPr marL="285750" indent="292100">
              <a:buFont typeface="Wingdings" panose="05000000000000000000" pitchFamily="2" charset="2"/>
              <a:buChar char="§"/>
            </a:pPr>
            <a:r>
              <a:rPr lang="en-US" sz="1900" dirty="0">
                <a:solidFill>
                  <a:schemeClr val="tx1"/>
                </a:solidFill>
              </a:rPr>
              <a:t>BL learning outcomes</a:t>
            </a:r>
          </a:p>
          <a:p>
            <a:pPr marL="285750" indent="292100">
              <a:buFont typeface="Wingdings" panose="05000000000000000000" pitchFamily="2" charset="2"/>
              <a:buChar char="§"/>
            </a:pPr>
            <a:r>
              <a:rPr lang="en-US" sz="1900" dirty="0">
                <a:solidFill>
                  <a:schemeClr val="tx1"/>
                </a:solidFill>
              </a:rPr>
              <a:t>BL subjects, themes and topics </a:t>
            </a:r>
          </a:p>
          <a:p>
            <a:pPr marL="285750" indent="292100">
              <a:buFont typeface="Wingdings" panose="05000000000000000000" pitchFamily="2" charset="2"/>
              <a:buChar char="§"/>
            </a:pPr>
            <a:r>
              <a:rPr lang="en-US" sz="1900" dirty="0">
                <a:solidFill>
                  <a:schemeClr val="tx1"/>
                </a:solidFill>
              </a:rPr>
              <a:t>BL pedagogical approaches and activities</a:t>
            </a:r>
          </a:p>
          <a:p>
            <a:pPr marL="285750" indent="292100">
              <a:buFont typeface="Wingdings" panose="05000000000000000000" pitchFamily="2" charset="2"/>
              <a:buChar char="§"/>
            </a:pPr>
            <a:r>
              <a:rPr lang="en-US" sz="1900" dirty="0">
                <a:solidFill>
                  <a:schemeClr val="tx1"/>
                </a:solidFill>
              </a:rPr>
              <a:t>BL assessment methods  </a:t>
            </a:r>
          </a:p>
          <a:p>
            <a:pPr marL="285750"/>
            <a:endParaRPr lang="en-US" sz="1900" dirty="0">
              <a:solidFill>
                <a:schemeClr val="tx1"/>
              </a:solidFill>
            </a:endParaRPr>
          </a:p>
          <a:p>
            <a:r>
              <a:rPr lang="en-US" sz="1900" b="1" dirty="0">
                <a:solidFill>
                  <a:schemeClr val="tx1"/>
                </a:solidFill>
              </a:rPr>
              <a:t>III. Out-of-classroom initiatives</a:t>
            </a:r>
          </a:p>
          <a:p>
            <a:endParaRPr lang="en-US" sz="1900" dirty="0">
              <a:solidFill>
                <a:schemeClr val="tx1"/>
              </a:solidFill>
            </a:endParaRPr>
          </a:p>
          <a:p>
            <a:r>
              <a:rPr lang="en-US" sz="1900" b="1" dirty="0">
                <a:solidFill>
                  <a:schemeClr val="tx1"/>
                </a:solidFill>
              </a:rPr>
              <a:t>IV. Beyond-school budget literacy initiatives</a:t>
            </a:r>
          </a:p>
          <a:p>
            <a:pPr marL="287337"/>
            <a:endParaRPr lang="en-US" sz="1900" b="1" dirty="0">
              <a:solidFill>
                <a:schemeClr val="tx1"/>
              </a:solidFill>
            </a:endParaRPr>
          </a:p>
          <a:p>
            <a:r>
              <a:rPr lang="en-US" sz="1900" b="1" dirty="0">
                <a:solidFill>
                  <a:schemeClr val="tx1"/>
                </a:solidFill>
              </a:rPr>
              <a:t>V. Lessons learned</a:t>
            </a:r>
          </a:p>
          <a:p>
            <a:endParaRPr lang="en-US" sz="1900" dirty="0">
              <a:solidFill>
                <a:schemeClr val="tx1"/>
              </a:solidFill>
            </a:endParaRPr>
          </a:p>
          <a:p>
            <a:r>
              <a:rPr lang="en-US" sz="1900" b="1" dirty="0">
                <a:solidFill>
                  <a:schemeClr val="tx1"/>
                </a:solidFill>
              </a:rPr>
              <a:t>VI. Useful resources/links</a:t>
            </a:r>
          </a:p>
          <a:p>
            <a:endParaRPr lang="en-US" sz="1650" dirty="0"/>
          </a:p>
          <a:p>
            <a:endParaRPr lang="en-US" sz="165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232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28" y="1"/>
            <a:ext cx="8455588" cy="429490"/>
          </a:xfrm>
        </p:spPr>
        <p:txBody>
          <a:bodyPr/>
          <a:lstStyle/>
          <a:p>
            <a:r>
              <a:rPr lang="en-US" sz="2200" b="1" dirty="0">
                <a:solidFill>
                  <a:srgbClr val="005BBB"/>
                </a:solidFill>
              </a:rPr>
              <a:t>Definition, Methodology and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727" y="696686"/>
            <a:ext cx="8837301" cy="547551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600" b="1" dirty="0">
                <a:solidFill>
                  <a:schemeClr val="tx1"/>
                </a:solidFill>
              </a:rPr>
              <a:t>Definition</a:t>
            </a:r>
            <a:r>
              <a:rPr lang="en-US" sz="1600" dirty="0">
                <a:solidFill>
                  <a:schemeClr val="tx1"/>
                </a:solidFill>
              </a:rPr>
              <a:t>: “</a:t>
            </a:r>
            <a:r>
              <a:rPr lang="en-US" sz="1600" i="1" dirty="0">
                <a:solidFill>
                  <a:schemeClr val="tx1"/>
                </a:solidFill>
              </a:rPr>
              <a:t>The ability to read, decipher, and understand public budgets to enable and enhance meaningful citizen participation in the budget process</a:t>
            </a:r>
            <a:r>
              <a:rPr lang="en-US" sz="1600" dirty="0">
                <a:solidFill>
                  <a:schemeClr val="tx1"/>
                </a:solidFill>
              </a:rPr>
              <a:t>”.</a:t>
            </a:r>
          </a:p>
          <a:p>
            <a:pPr>
              <a:spcBef>
                <a:spcPts val="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pPr marL="57150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</a:rPr>
              <a:t>A technical understanding of public budgets</a:t>
            </a:r>
          </a:p>
          <a:p>
            <a:pPr marL="57150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</a:rPr>
              <a:t>The ability to engage in the budget process</a:t>
            </a:r>
          </a:p>
          <a:p>
            <a:pPr marL="285750">
              <a:spcBef>
                <a:spcPts val="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b="1" dirty="0">
                <a:solidFill>
                  <a:schemeClr val="tx1"/>
                </a:solidFill>
              </a:rPr>
              <a:t>Scope: 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pPr marL="576263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</a:rPr>
              <a:t>Documentation of 35 case studies from 33 countries (primarily OECD countries and BRICs)</a:t>
            </a:r>
          </a:p>
          <a:p>
            <a:pPr marL="569912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</a:rPr>
              <a:t>School-Based BL initiatives (27) and Beyond School BL initiatives (8)</a:t>
            </a:r>
          </a:p>
          <a:p>
            <a:pPr marL="284162"/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b="1" dirty="0">
                <a:solidFill>
                  <a:schemeClr val="tx1"/>
                </a:solidFill>
              </a:rPr>
              <a:t>Methodology: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pPr marL="569912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i="1" dirty="0">
                <a:solidFill>
                  <a:schemeClr val="tx1"/>
                </a:solidFill>
              </a:rPr>
              <a:t>Review: </a:t>
            </a:r>
            <a:r>
              <a:rPr lang="en-US" sz="1600" dirty="0">
                <a:solidFill>
                  <a:schemeClr val="tx1"/>
                </a:solidFill>
              </a:rPr>
              <a:t>Desk research on national education policies/strategies and curriculum standards for primary and secondary school subjects in 33 countries</a:t>
            </a:r>
          </a:p>
          <a:p>
            <a:pPr marL="569912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i="1" dirty="0">
                <a:solidFill>
                  <a:schemeClr val="tx1"/>
                </a:solidFill>
              </a:rPr>
              <a:t>Outreach and Compilation: </a:t>
            </a:r>
            <a:r>
              <a:rPr lang="en-US" sz="1600" dirty="0">
                <a:solidFill>
                  <a:schemeClr val="tx1"/>
                </a:solidFill>
              </a:rPr>
              <a:t>Outreach to more than 200 individuals and 150 organizations and compilation of inputs via emails and/or phone discussions</a:t>
            </a:r>
          </a:p>
          <a:p>
            <a:pPr marL="569912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i="1" dirty="0">
                <a:solidFill>
                  <a:schemeClr val="tx1"/>
                </a:solidFill>
              </a:rPr>
              <a:t>Documentation: </a:t>
            </a:r>
            <a:r>
              <a:rPr lang="en-US" sz="1600" dirty="0">
                <a:solidFill>
                  <a:schemeClr val="tx1"/>
                </a:solidFill>
              </a:rPr>
              <a:t>Use of standard template to draft country case studies of illustrative budget literacy practices</a:t>
            </a:r>
          </a:p>
          <a:p>
            <a:pPr marL="569912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i="1" dirty="0">
                <a:solidFill>
                  <a:schemeClr val="tx1"/>
                </a:solidFill>
              </a:rPr>
              <a:t>Analysis: </a:t>
            </a:r>
            <a:r>
              <a:rPr lang="en-US" sz="1600" dirty="0">
                <a:solidFill>
                  <a:schemeClr val="tx1"/>
                </a:solidFill>
              </a:rPr>
              <a:t>Based on learning outcomes, contents, pedagogical approaches and materials, and assessment methods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6E30-3F7E-4FC1-B052-AE6F57A5286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58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95942"/>
            <a:ext cx="8352064" cy="958645"/>
          </a:xfrm>
        </p:spPr>
        <p:txBody>
          <a:bodyPr/>
          <a:lstStyle/>
          <a:p>
            <a:br>
              <a:rPr lang="en-US" sz="2300" b="1" dirty="0">
                <a:solidFill>
                  <a:schemeClr val="tx1"/>
                </a:solidFill>
              </a:rPr>
            </a:br>
            <a:br>
              <a:rPr lang="en-US" sz="2300" b="1" dirty="0">
                <a:solidFill>
                  <a:schemeClr val="tx1"/>
                </a:solidFill>
              </a:rPr>
            </a:br>
            <a:br>
              <a:rPr lang="en-US" sz="2300" b="1" dirty="0">
                <a:solidFill>
                  <a:schemeClr val="tx1"/>
                </a:solidFill>
              </a:rPr>
            </a:br>
            <a:br>
              <a:rPr lang="en-US" sz="2300" b="1" dirty="0">
                <a:solidFill>
                  <a:schemeClr val="tx1"/>
                </a:solidFill>
              </a:rPr>
            </a:br>
            <a:br>
              <a:rPr lang="en-US" sz="2300" b="1" dirty="0">
                <a:solidFill>
                  <a:schemeClr val="tx1"/>
                </a:solidFill>
              </a:rPr>
            </a:br>
            <a:br>
              <a:rPr lang="en-US" sz="2300" b="1" dirty="0">
                <a:solidFill>
                  <a:schemeClr val="tx1"/>
                </a:solidFill>
              </a:rPr>
            </a:br>
            <a:br>
              <a:rPr lang="en-US" sz="2300" b="1" dirty="0">
                <a:solidFill>
                  <a:schemeClr val="tx1"/>
                </a:solidFill>
              </a:rPr>
            </a:br>
            <a:br>
              <a:rPr lang="en-US" sz="2300" b="1" dirty="0">
                <a:solidFill>
                  <a:schemeClr val="tx1"/>
                </a:solidFill>
              </a:rPr>
            </a:br>
            <a:br>
              <a:rPr lang="en-US" sz="2300" b="1" dirty="0">
                <a:solidFill>
                  <a:schemeClr val="tx1"/>
                </a:solidFill>
              </a:rPr>
            </a:br>
            <a:br>
              <a:rPr lang="en-US" sz="2300" b="1" dirty="0">
                <a:solidFill>
                  <a:schemeClr val="tx1"/>
                </a:solidFill>
              </a:rPr>
            </a:br>
            <a:br>
              <a:rPr lang="en-US" sz="2300" b="1" dirty="0">
                <a:solidFill>
                  <a:schemeClr val="tx1"/>
                </a:solidFill>
              </a:rPr>
            </a:br>
            <a:br>
              <a:rPr lang="en-US" sz="2300" b="1" dirty="0">
                <a:solidFill>
                  <a:schemeClr val="tx1"/>
                </a:solidFill>
              </a:rPr>
            </a:br>
            <a:br>
              <a:rPr lang="en-US" sz="2300" b="1" dirty="0">
                <a:solidFill>
                  <a:schemeClr val="tx1"/>
                </a:solidFill>
              </a:rPr>
            </a:br>
            <a:br>
              <a:rPr lang="en-US" sz="2300" b="1" dirty="0">
                <a:solidFill>
                  <a:schemeClr val="tx1"/>
                </a:solidFill>
              </a:rPr>
            </a:br>
            <a:br>
              <a:rPr lang="en-US" sz="2300" b="1" dirty="0">
                <a:solidFill>
                  <a:schemeClr val="tx1"/>
                </a:solidFill>
              </a:rPr>
            </a:br>
            <a:br>
              <a:rPr lang="en-US" sz="2300" b="1" dirty="0">
                <a:solidFill>
                  <a:schemeClr val="tx1"/>
                </a:solidFill>
              </a:rPr>
            </a:br>
            <a:br>
              <a:rPr lang="en-US" sz="2100" b="1" dirty="0">
                <a:solidFill>
                  <a:schemeClr val="tx1"/>
                </a:solidFill>
              </a:rPr>
            </a:br>
            <a:r>
              <a:rPr lang="en-US" sz="2300" b="1" dirty="0">
                <a:solidFill>
                  <a:srgbClr val="005BBB"/>
                </a:solidFill>
              </a:rPr>
              <a:t>What does the literature tell us about the rationale for budget literacy in school-based initiatives? </a:t>
            </a:r>
            <a:br>
              <a:rPr lang="en-US" sz="2300" b="1" dirty="0">
                <a:solidFill>
                  <a:schemeClr val="tx1"/>
                </a:solidFill>
              </a:rPr>
            </a:br>
            <a:r>
              <a:rPr lang="en-US" sz="2300" b="1" dirty="0">
                <a:solidFill>
                  <a:schemeClr val="tx1"/>
                </a:solidFill>
              </a:rPr>
              <a:t> 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732" y="861375"/>
            <a:ext cx="8496300" cy="5303486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en-US" sz="1800" b="1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</a:rPr>
              <a:t>Engaging with the federal budget and the federal debt enables students to </a:t>
            </a:r>
            <a:r>
              <a:rPr lang="en-US" sz="1800" b="1" dirty="0">
                <a:solidFill>
                  <a:schemeClr val="tx1"/>
                </a:solidFill>
              </a:rPr>
              <a:t>understand the contextual factors that play a role in economic decision-making </a:t>
            </a:r>
            <a:r>
              <a:rPr lang="en-US" sz="1800" dirty="0">
                <a:solidFill>
                  <a:schemeClr val="tx1"/>
                </a:solidFill>
              </a:rPr>
              <a:t>(Etizoni,1967)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</a:rPr>
              <a:t>They gain </a:t>
            </a:r>
            <a:r>
              <a:rPr lang="en-US" sz="1800" b="1" dirty="0">
                <a:solidFill>
                  <a:schemeClr val="tx1"/>
                </a:solidFill>
              </a:rPr>
              <a:t>insights into how the federal government’s responsibilities and approach change over time </a:t>
            </a:r>
            <a:r>
              <a:rPr lang="en-US" sz="1800" dirty="0">
                <a:solidFill>
                  <a:schemeClr val="tx1"/>
                </a:solidFill>
              </a:rPr>
              <a:t>through an examination of the federal budget, federal debt, and budget deficit (Mosher, 1980)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</a:rPr>
              <a:t>Students will be unprepared to </a:t>
            </a:r>
            <a:r>
              <a:rPr lang="en-US" sz="1800" b="1" dirty="0">
                <a:solidFill>
                  <a:schemeClr val="tx1"/>
                </a:solidFill>
              </a:rPr>
              <a:t>express views and exert meaningful influence on public policy directions </a:t>
            </a:r>
            <a:r>
              <a:rPr lang="en-US" sz="1800" dirty="0">
                <a:solidFill>
                  <a:schemeClr val="tx1"/>
                </a:solidFill>
              </a:rPr>
              <a:t>without knowledge of budget issues (Forsyth, 2006)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</a:rPr>
              <a:t>Measures of general economic knowledge, or knowledge of a particular economic issue are among the most </a:t>
            </a:r>
            <a:r>
              <a:rPr lang="en-US" sz="1800" b="1" dirty="0">
                <a:solidFill>
                  <a:schemeClr val="tx1"/>
                </a:solidFill>
              </a:rPr>
              <a:t>important factors affecting public opinion on a wide range of economic issues </a:t>
            </a:r>
            <a:r>
              <a:rPr lang="en-US" sz="1800" dirty="0">
                <a:solidFill>
                  <a:schemeClr val="tx1"/>
                </a:solidFill>
              </a:rPr>
              <a:t>(</a:t>
            </a:r>
            <a:r>
              <a:rPr lang="en-US" sz="1800" dirty="0" err="1">
                <a:solidFill>
                  <a:schemeClr val="tx1"/>
                </a:solidFill>
              </a:rPr>
              <a:t>Walstad</a:t>
            </a:r>
            <a:r>
              <a:rPr lang="en-US" sz="1800" dirty="0">
                <a:solidFill>
                  <a:schemeClr val="tx1"/>
                </a:solidFill>
              </a:rPr>
              <a:t>, 1997)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6E30-3F7E-4FC1-B052-AE6F57A5286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194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609706"/>
            <a:ext cx="8496300" cy="420267"/>
          </a:xfrm>
        </p:spPr>
        <p:txBody>
          <a:bodyPr/>
          <a:lstStyle/>
          <a:p>
            <a:r>
              <a:rPr lang="en-US" sz="2300" b="1" dirty="0">
                <a:solidFill>
                  <a:srgbClr val="005BBB"/>
                </a:solidFill>
              </a:rPr>
              <a:t>What do school curricula tell us about the rationale for budget literacy in school-based initiatives? </a:t>
            </a:r>
            <a:endParaRPr lang="en-US" sz="23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186543"/>
            <a:ext cx="8635093" cy="4995218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</a:rPr>
              <a:t>Strengthening civic and legal consciousness (Canada, Czech Republic)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</a:rPr>
              <a:t>Fostering awareness of tax obligations (Japan, Uruguay)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</a:rPr>
              <a:t>Increasing comprehension of economic and social roles (United States, Singapore)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CA" sz="1800" dirty="0">
                <a:solidFill>
                  <a:schemeClr val="tx1"/>
                </a:solidFill>
              </a:rPr>
              <a:t>Improving knowledge of policy formulation (Austria, Hong Kong)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CA" sz="18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</a:rPr>
              <a:t>Enhancing participation in fiscal policy processes (Brazil, Costa Rica)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CA" sz="1800" dirty="0">
                <a:solidFill>
                  <a:schemeClr val="tx1"/>
                </a:solidFill>
              </a:rPr>
              <a:t>Developing economic competence (Australia, India)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CA" sz="18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CA" sz="1800" dirty="0">
                <a:solidFill>
                  <a:schemeClr val="tx1"/>
                </a:solidFill>
              </a:rPr>
              <a:t>Building real-life skills (South Africa, Namibia)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CA" sz="18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6E30-3F7E-4FC1-B052-AE6F57A5286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52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543939"/>
            <a:ext cx="8496300" cy="420267"/>
          </a:xfrm>
        </p:spPr>
        <p:txBody>
          <a:bodyPr/>
          <a:lstStyle/>
          <a:p>
            <a:r>
              <a:rPr lang="en-US" sz="2500" b="1" dirty="0">
                <a:solidFill>
                  <a:srgbClr val="005BBB"/>
                </a:solidFill>
              </a:rPr>
              <a:t>Strategies to integrate budget literacy education in schools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49" y="858909"/>
            <a:ext cx="8496301" cy="5291519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Cross-Curricular vs. Stand-Alone Approach (e.g. United States and Brazil)</a:t>
            </a:r>
          </a:p>
          <a:p>
            <a:endParaRPr lang="en-US" sz="22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National vs. Subnational Approach (e.g. Hong Kong and Canada)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Comprehensive vs. Selective Coverage of Students (e.g. Luxembourg and Ireland)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Basic vs. In-depth Approach (e.g. Singapore and Munich-Germany)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Tiered vs. Direct Approach (e.g. Australia and Japan)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6E30-3F7E-4FC1-B052-AE6F57A5286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793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008" y="139757"/>
            <a:ext cx="8871857" cy="479197"/>
          </a:xfrm>
        </p:spPr>
        <p:txBody>
          <a:bodyPr/>
          <a:lstStyle/>
          <a:p>
            <a:br>
              <a:rPr lang="en-US" sz="3200" dirty="0">
                <a:solidFill>
                  <a:schemeClr val="tx1"/>
                </a:solidFill>
              </a:rPr>
            </a:br>
            <a:r>
              <a:rPr lang="en-US" sz="2100" b="1" dirty="0">
                <a:solidFill>
                  <a:srgbClr val="005BBB"/>
                </a:solidFill>
              </a:rPr>
              <a:t>Budget Literacy Learning Outcomes In School Curricula: </a:t>
            </a:r>
            <a:r>
              <a:rPr lang="en-US" sz="2100" b="1" i="1" dirty="0">
                <a:solidFill>
                  <a:srgbClr val="005BBB"/>
                </a:solidFill>
              </a:rPr>
              <a:t>Knowledge</a:t>
            </a:r>
            <a:r>
              <a:rPr lang="en-US" sz="2100" b="1" dirty="0">
                <a:solidFill>
                  <a:srgbClr val="005BBB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828626"/>
            <a:ext cx="8612175" cy="5398004"/>
          </a:xfrm>
        </p:spPr>
        <p:txBody>
          <a:bodyPr/>
          <a:lstStyle/>
          <a:p>
            <a:r>
              <a:rPr lang="en-US" sz="1550" b="1" dirty="0">
                <a:solidFill>
                  <a:schemeClr val="tx1"/>
                </a:solidFill>
              </a:rPr>
              <a:t>Role of Government: </a:t>
            </a:r>
            <a:r>
              <a:rPr lang="en-US" sz="1550" dirty="0">
                <a:solidFill>
                  <a:schemeClr val="tx1"/>
                </a:solidFill>
              </a:rPr>
              <a:t>e.g. learn how the government redistributes income (Namibia)</a:t>
            </a:r>
          </a:p>
          <a:p>
            <a:endParaRPr lang="en-US" sz="1550" dirty="0">
              <a:solidFill>
                <a:schemeClr val="tx1"/>
              </a:solidFill>
            </a:endParaRPr>
          </a:p>
          <a:p>
            <a:r>
              <a:rPr lang="en-US" sz="1550" b="1" dirty="0">
                <a:solidFill>
                  <a:schemeClr val="tx1"/>
                </a:solidFill>
              </a:rPr>
              <a:t>System of Government Revenues and Expenditures</a:t>
            </a:r>
            <a:r>
              <a:rPr lang="en-US" sz="1550" dirty="0">
                <a:solidFill>
                  <a:schemeClr val="tx1"/>
                </a:solidFill>
              </a:rPr>
              <a:t>: e.g. define progressive, proportional, and regressive taxation, and determine whether different types of taxes (including income and sales) are progressive, proportional, or regressive (United Kingdom)</a:t>
            </a:r>
          </a:p>
          <a:p>
            <a:pPr lvl="0"/>
            <a:endParaRPr lang="en-US" sz="1550" dirty="0">
              <a:solidFill>
                <a:schemeClr val="tx1"/>
              </a:solidFill>
            </a:endParaRPr>
          </a:p>
          <a:p>
            <a:r>
              <a:rPr lang="en-US" sz="1550" b="1" dirty="0">
                <a:solidFill>
                  <a:schemeClr val="tx1"/>
                </a:solidFill>
              </a:rPr>
              <a:t>Fiscal Policy</a:t>
            </a:r>
            <a:r>
              <a:rPr lang="en-US" sz="1550" dirty="0">
                <a:solidFill>
                  <a:schemeClr val="tx1"/>
                </a:solidFill>
              </a:rPr>
              <a:t>: e.g. discuss state budget drafting, taxation policy and redistribution of income (Estonia)</a:t>
            </a:r>
          </a:p>
          <a:p>
            <a:endParaRPr lang="en-US" sz="1550" dirty="0">
              <a:solidFill>
                <a:schemeClr val="tx1"/>
              </a:solidFill>
            </a:endParaRPr>
          </a:p>
          <a:p>
            <a:r>
              <a:rPr lang="en-US" sz="1550" b="1" dirty="0">
                <a:solidFill>
                  <a:schemeClr val="tx1"/>
                </a:solidFill>
              </a:rPr>
              <a:t>Policymaking: </a:t>
            </a:r>
            <a:r>
              <a:rPr lang="en-US" sz="1550" dirty="0">
                <a:solidFill>
                  <a:schemeClr val="tx1"/>
                </a:solidFill>
              </a:rPr>
              <a:t>e.g. formulate the conflicting objectives and various positions regarding economic policy (Austria)</a:t>
            </a:r>
          </a:p>
          <a:p>
            <a:endParaRPr lang="en-US" sz="1550" dirty="0">
              <a:solidFill>
                <a:schemeClr val="tx1"/>
              </a:solidFill>
            </a:endParaRPr>
          </a:p>
          <a:p>
            <a:r>
              <a:rPr lang="en-US" sz="1550" b="1" dirty="0">
                <a:solidFill>
                  <a:schemeClr val="tx1"/>
                </a:solidFill>
              </a:rPr>
              <a:t>Economic Competence: </a:t>
            </a:r>
            <a:r>
              <a:rPr lang="en-US" sz="1550" dirty="0">
                <a:solidFill>
                  <a:schemeClr val="tx1"/>
                </a:solidFill>
              </a:rPr>
              <a:t>e.g. understand the government’s constraints as well as short term and long term economic and social impacts of public finance (Hong Kong)</a:t>
            </a:r>
          </a:p>
          <a:p>
            <a:endParaRPr lang="en-US" sz="1550" dirty="0">
              <a:solidFill>
                <a:schemeClr val="tx1"/>
              </a:solidFill>
            </a:endParaRPr>
          </a:p>
          <a:p>
            <a:r>
              <a:rPr lang="en-US" sz="1550" b="1" dirty="0">
                <a:solidFill>
                  <a:schemeClr val="tx1"/>
                </a:solidFill>
              </a:rPr>
              <a:t>Real-Life Skills: </a:t>
            </a:r>
            <a:r>
              <a:rPr lang="en-US" sz="1550" dirty="0">
                <a:solidFill>
                  <a:schemeClr val="tx1"/>
                </a:solidFill>
              </a:rPr>
              <a:t>e.g. describe the method of calculating the subsistence minimum of his/her household and applying for social benefit for which he/she is eligible (South Africa)</a:t>
            </a:r>
          </a:p>
          <a:p>
            <a:endParaRPr lang="en-US" sz="1550" dirty="0">
              <a:solidFill>
                <a:schemeClr val="tx1"/>
              </a:solidFill>
            </a:endParaRPr>
          </a:p>
          <a:p>
            <a:pPr lvl="0"/>
            <a:r>
              <a:rPr lang="en-US" sz="1550" b="1" dirty="0">
                <a:solidFill>
                  <a:schemeClr val="tx1"/>
                </a:solidFill>
              </a:rPr>
              <a:t>Civic Awareness: </a:t>
            </a:r>
            <a:r>
              <a:rPr lang="en-US" sz="1550" dirty="0">
                <a:solidFill>
                  <a:schemeClr val="tx1"/>
                </a:solidFill>
              </a:rPr>
              <a:t>e.g. acquire a sense of responsibility and consciousness of the social value of taxes and their important role for social development (Costa Rica)</a:t>
            </a:r>
            <a:endParaRPr lang="en-US" sz="1550" dirty="0"/>
          </a:p>
          <a:p>
            <a:endParaRPr lang="en-US" sz="1600" dirty="0"/>
          </a:p>
          <a:p>
            <a:endParaRPr lang="en-US" sz="1500" dirty="0"/>
          </a:p>
          <a:p>
            <a:pPr lvl="0"/>
            <a:endParaRPr lang="en-US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6E30-3F7E-4FC1-B052-AE6F57A5286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17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49" y="119743"/>
            <a:ext cx="8643687" cy="576263"/>
          </a:xfrm>
        </p:spPr>
        <p:txBody>
          <a:bodyPr/>
          <a:lstStyle/>
          <a:p>
            <a:br>
              <a:rPr lang="en-US" sz="3200" dirty="0"/>
            </a:br>
            <a:r>
              <a:rPr lang="en-US" sz="2100" b="1" dirty="0">
                <a:solidFill>
                  <a:srgbClr val="005BBB"/>
                </a:solidFill>
              </a:rPr>
              <a:t>Budget Literacy Learning Outcomes In School Curricula: </a:t>
            </a:r>
            <a:r>
              <a:rPr lang="en-US" sz="2100" b="1" i="1" dirty="0">
                <a:solidFill>
                  <a:srgbClr val="005BBB"/>
                </a:solidFill>
              </a:rPr>
              <a:t>Competencies</a:t>
            </a:r>
            <a:r>
              <a:rPr lang="en-US" sz="2100" b="1" dirty="0">
                <a:solidFill>
                  <a:srgbClr val="005BBB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834190"/>
            <a:ext cx="8643687" cy="5525912"/>
          </a:xfrm>
        </p:spPr>
        <p:txBody>
          <a:bodyPr/>
          <a:lstStyle/>
          <a:p>
            <a:pPr lvl="0"/>
            <a:r>
              <a:rPr lang="en-US" sz="1600" b="1" dirty="0">
                <a:solidFill>
                  <a:schemeClr val="tx1"/>
                </a:solidFill>
              </a:rPr>
              <a:t>Literacy: </a:t>
            </a:r>
            <a:r>
              <a:rPr lang="en-US" sz="1600" dirty="0">
                <a:solidFill>
                  <a:schemeClr val="tx1"/>
                </a:solidFill>
              </a:rPr>
              <a:t>Examine and interpret budget data and communicate conclusions to a range of audiences through a range of multimodal approaches. </a:t>
            </a:r>
          </a:p>
          <a:p>
            <a:pPr lvl="0"/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en-US" sz="1600" b="1" dirty="0">
                <a:solidFill>
                  <a:schemeClr val="tx1"/>
                </a:solidFill>
              </a:rPr>
              <a:t>Numeracy: </a:t>
            </a:r>
            <a:r>
              <a:rPr lang="en-US" sz="1600" dirty="0">
                <a:solidFill>
                  <a:schemeClr val="tx1"/>
                </a:solidFill>
              </a:rPr>
              <a:t>Apply numeracy knowledge and skills to display, interpret and analyze fiscal data, draw conclusions, make predictions and forecast outcomes. </a:t>
            </a:r>
          </a:p>
          <a:p>
            <a:pPr lvl="0"/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en-US" sz="1600" b="1" dirty="0">
                <a:solidFill>
                  <a:schemeClr val="tx1"/>
                </a:solidFill>
              </a:rPr>
              <a:t>ICT: </a:t>
            </a:r>
            <a:r>
              <a:rPr lang="en-US" sz="1600" dirty="0">
                <a:solidFill>
                  <a:schemeClr val="tx1"/>
                </a:solidFill>
              </a:rPr>
              <a:t>Develop ICT capability when they access and use digital technologies as an investigative and creative tool. Locate, evaluate, research, plan, share and display budget data and/or information.</a:t>
            </a:r>
          </a:p>
          <a:p>
            <a:pPr lvl="0"/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en-US" sz="1600" b="1" dirty="0">
                <a:solidFill>
                  <a:schemeClr val="tx1"/>
                </a:solidFill>
              </a:rPr>
              <a:t>Critical Thinking: </a:t>
            </a:r>
            <a:r>
              <a:rPr lang="en-US" sz="1600" dirty="0">
                <a:solidFill>
                  <a:schemeClr val="tx1"/>
                </a:solidFill>
              </a:rPr>
              <a:t>Develop critical and creative thinking to identify, explore and determine questions to clarify budget issues and/or events and apply reasoning, interpretation and analytical skills to data and/or information.</a:t>
            </a:r>
          </a:p>
          <a:p>
            <a:pPr lvl="0"/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en-US" sz="1600" b="1" dirty="0">
                <a:solidFill>
                  <a:schemeClr val="tx1"/>
                </a:solidFill>
              </a:rPr>
              <a:t>Intercultural Understanding: </a:t>
            </a:r>
            <a:r>
              <a:rPr lang="en-US" sz="1600" dirty="0">
                <a:solidFill>
                  <a:schemeClr val="tx1"/>
                </a:solidFill>
              </a:rPr>
              <a:t>Develop an understanding and appreciation of the different ways other countries respond to budget issues and events related to fiscal policy.</a:t>
            </a:r>
          </a:p>
          <a:p>
            <a:pPr lvl="0"/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b="1" dirty="0">
                <a:solidFill>
                  <a:schemeClr val="tx1"/>
                </a:solidFill>
              </a:rPr>
              <a:t>Oral and Written Expression: </a:t>
            </a:r>
            <a:r>
              <a:rPr lang="en-US" sz="1600" dirty="0">
                <a:solidFill>
                  <a:schemeClr val="tx1"/>
                </a:solidFill>
              </a:rPr>
              <a:t>Analyze fiscal sources and data, interpreting this information to make arguments, and communicating ideas and findings with clarity.</a:t>
            </a:r>
          </a:p>
          <a:p>
            <a:endParaRPr lang="en-US" sz="1600" dirty="0"/>
          </a:p>
          <a:p>
            <a:endParaRPr lang="en-US" sz="1500" dirty="0"/>
          </a:p>
          <a:p>
            <a:pPr lvl="0"/>
            <a:endParaRPr lang="en-US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6E30-3F7E-4FC1-B052-AE6F57A5286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946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834" y="-173871"/>
            <a:ext cx="8800880" cy="576263"/>
          </a:xfrm>
        </p:spPr>
        <p:txBody>
          <a:bodyPr/>
          <a:lstStyle/>
          <a:p>
            <a:br>
              <a:rPr lang="en-US" sz="3200" dirty="0">
                <a:solidFill>
                  <a:schemeClr val="tx1"/>
                </a:solidFill>
              </a:rPr>
            </a:br>
            <a:r>
              <a:rPr lang="en-US" sz="1900" b="1" dirty="0">
                <a:solidFill>
                  <a:srgbClr val="005BBB"/>
                </a:solidFill>
              </a:rPr>
              <a:t>Budget Literacy Learning Outcomes In School Curricula: </a:t>
            </a:r>
            <a:r>
              <a:rPr lang="en-US" sz="1900" b="1" i="1" dirty="0">
                <a:solidFill>
                  <a:srgbClr val="005BBB"/>
                </a:solidFill>
              </a:rPr>
              <a:t>Values &amp; Attitudes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734" y="621718"/>
            <a:ext cx="8877080" cy="5519057"/>
          </a:xfrm>
        </p:spPr>
        <p:txBody>
          <a:bodyPr/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1650" dirty="0">
                <a:solidFill>
                  <a:schemeClr val="tx1"/>
                </a:solidFill>
              </a:rPr>
              <a:t>Gain </a:t>
            </a:r>
            <a:r>
              <a:rPr lang="en-US" sz="1650" b="1" dirty="0">
                <a:solidFill>
                  <a:schemeClr val="tx1"/>
                </a:solidFill>
              </a:rPr>
              <a:t>the confidence and conviction to participate in decision making</a:t>
            </a:r>
            <a:r>
              <a:rPr lang="en-US" sz="1650" dirty="0">
                <a:solidFill>
                  <a:schemeClr val="tx1"/>
                </a:solidFill>
              </a:rPr>
              <a:t> and play an active role as </a:t>
            </a:r>
            <a:r>
              <a:rPr lang="en-US" sz="1650" b="1" dirty="0">
                <a:solidFill>
                  <a:schemeClr val="tx1"/>
                </a:solidFill>
              </a:rPr>
              <a:t>effective citizens</a:t>
            </a:r>
            <a:r>
              <a:rPr lang="en-US" sz="1650" dirty="0">
                <a:solidFill>
                  <a:schemeClr val="tx1"/>
                </a:solidFill>
              </a:rPr>
              <a:t> in public life (United Kingdom)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n-US" sz="1650" dirty="0">
              <a:solidFill>
                <a:schemeClr val="tx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1650" dirty="0">
                <a:solidFill>
                  <a:schemeClr val="tx1"/>
                </a:solidFill>
              </a:rPr>
              <a:t>Think </a:t>
            </a:r>
            <a:r>
              <a:rPr lang="en-US" sz="1650" b="1" dirty="0">
                <a:solidFill>
                  <a:schemeClr val="tx1"/>
                </a:solidFill>
              </a:rPr>
              <a:t>proactively about economic phenomena</a:t>
            </a:r>
            <a:r>
              <a:rPr lang="en-US" sz="1650" dirty="0">
                <a:solidFill>
                  <a:schemeClr val="tx1"/>
                </a:solidFill>
              </a:rPr>
              <a:t>.  (Luxembourg)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n-US" sz="1650" dirty="0">
              <a:solidFill>
                <a:schemeClr val="tx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1650" dirty="0">
                <a:solidFill>
                  <a:schemeClr val="tx1"/>
                </a:solidFill>
              </a:rPr>
              <a:t>Participate as </a:t>
            </a:r>
            <a:r>
              <a:rPr lang="en-US" sz="1650" b="1" dirty="0">
                <a:solidFill>
                  <a:schemeClr val="tx1"/>
                </a:solidFill>
              </a:rPr>
              <a:t>informed persons in the discussion of economic issues</a:t>
            </a:r>
            <a:r>
              <a:rPr lang="en-US" sz="1650" dirty="0">
                <a:solidFill>
                  <a:schemeClr val="tx1"/>
                </a:solidFill>
              </a:rPr>
              <a:t> and decision-making (Hong Kong)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n-US" sz="1650" dirty="0">
              <a:solidFill>
                <a:schemeClr val="tx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1650" b="1" dirty="0">
                <a:solidFill>
                  <a:schemeClr val="tx1"/>
                </a:solidFill>
              </a:rPr>
              <a:t>Strengthen understanding and fair judgment </a:t>
            </a:r>
            <a:r>
              <a:rPr lang="en-US" sz="1650" dirty="0">
                <a:solidFill>
                  <a:schemeClr val="tx1"/>
                </a:solidFill>
              </a:rPr>
              <a:t>on issues surrounding politics, economy, and international relations (Japan)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n-US" sz="1650" dirty="0">
              <a:solidFill>
                <a:schemeClr val="tx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1650" b="1" dirty="0">
                <a:solidFill>
                  <a:schemeClr val="tx1"/>
                </a:solidFill>
              </a:rPr>
              <a:t>Understand the perspectives of a range of different stakeholders</a:t>
            </a:r>
            <a:r>
              <a:rPr lang="en-US" sz="1650" dirty="0">
                <a:solidFill>
                  <a:schemeClr val="tx1"/>
                </a:solidFill>
              </a:rPr>
              <a:t> in relation to economic activity (India)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n-US" sz="1650" dirty="0">
              <a:solidFill>
                <a:schemeClr val="tx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1650" dirty="0">
                <a:solidFill>
                  <a:schemeClr val="tx1"/>
                </a:solidFill>
              </a:rPr>
              <a:t>Apply theoretical knowledge successfully to the current economic situation, and</a:t>
            </a:r>
            <a:r>
              <a:rPr lang="en-US" sz="1650" b="1" dirty="0">
                <a:solidFill>
                  <a:schemeClr val="tx1"/>
                </a:solidFill>
              </a:rPr>
              <a:t> not fall for superficial judgment</a:t>
            </a:r>
            <a:r>
              <a:rPr lang="en-US" sz="1650" dirty="0">
                <a:solidFill>
                  <a:schemeClr val="tx1"/>
                </a:solidFill>
              </a:rPr>
              <a:t> but have the ability to analyze the situation correctly (Czech Republic)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n-US" sz="1650" dirty="0">
              <a:solidFill>
                <a:schemeClr val="tx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1650" dirty="0">
                <a:solidFill>
                  <a:schemeClr val="tx1"/>
                </a:solidFill>
              </a:rPr>
              <a:t>Adopt a critical approach to initiatives for a fair distribution of income and wealth, human rights, and responsibilities (South Africa)</a:t>
            </a:r>
          </a:p>
          <a:p>
            <a:pPr lvl="0"/>
            <a:endParaRPr lang="en-US" sz="1600" dirty="0">
              <a:solidFill>
                <a:schemeClr val="tx1"/>
              </a:solidFill>
            </a:endParaRPr>
          </a:p>
          <a:p>
            <a:pPr lvl="0"/>
            <a:endParaRPr lang="en-US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6E30-3F7E-4FC1-B052-AE6F57A5286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43216"/>
      </p:ext>
    </p:extLst>
  </p:cSld>
  <p:clrMapOvr>
    <a:masterClrMapping/>
  </p:clrMapOvr>
</p:sld>
</file>

<file path=ppt/theme/theme1.xml><?xml version="1.0" encoding="utf-8"?>
<a:theme xmlns:a="http://schemas.openxmlformats.org/drawingml/2006/main" name="WBG Slide">
  <a:themeElements>
    <a:clrScheme name="Benutzerdefiniert 53">
      <a:dk1>
        <a:sysClr val="windowText" lastClr="000000"/>
      </a:dk1>
      <a:lt1>
        <a:sysClr val="window" lastClr="FFFFFF"/>
      </a:lt1>
      <a:dk2>
        <a:srgbClr val="002345"/>
      </a:dk2>
      <a:lt2>
        <a:srgbClr val="FFFFFF"/>
      </a:lt2>
      <a:accent1>
        <a:srgbClr val="002345"/>
      </a:accent1>
      <a:accent2>
        <a:srgbClr val="00ADE4"/>
      </a:accent2>
      <a:accent3>
        <a:srgbClr val="FF6600"/>
      </a:accent3>
      <a:accent4>
        <a:srgbClr val="31859C"/>
      </a:accent4>
      <a:accent5>
        <a:srgbClr val="660066"/>
      </a:accent5>
      <a:accent6>
        <a:srgbClr val="BEDA00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3276</TotalTime>
  <Words>2309</Words>
  <Application>Microsoft Office PowerPoint</Application>
  <PresentationFormat>On-screen Show (4:3)</PresentationFormat>
  <Paragraphs>359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Arial (Body)</vt:lpstr>
      <vt:lpstr>Calibri</vt:lpstr>
      <vt:lpstr>Times New Roman</vt:lpstr>
      <vt:lpstr>Wingdings</vt:lpstr>
      <vt:lpstr>WBG Slide</vt:lpstr>
      <vt:lpstr>Overview of International Budget Literacy Practices: Key Findings and Lessons Learned </vt:lpstr>
      <vt:lpstr>Agenda</vt:lpstr>
      <vt:lpstr>Definition, Methodology and Scope</vt:lpstr>
      <vt:lpstr>                 What does the literature tell us about the rationale for budget literacy in school-based initiatives?   </vt:lpstr>
      <vt:lpstr>What do school curricula tell us about the rationale for budget literacy in school-based initiatives? </vt:lpstr>
      <vt:lpstr>Strategies to integrate budget literacy education in schools</vt:lpstr>
      <vt:lpstr> Budget Literacy Learning Outcomes In School Curricula: Knowledge </vt:lpstr>
      <vt:lpstr> Budget Literacy Learning Outcomes In School Curricula: Competencies </vt:lpstr>
      <vt:lpstr> Budget Literacy Learning Outcomes In School Curricula: Values &amp; Attitudes</vt:lpstr>
      <vt:lpstr>Budget Literacy in School Subjects </vt:lpstr>
      <vt:lpstr>  Budget Literacy: Themes and Topics</vt:lpstr>
      <vt:lpstr>  Budget Literacy: Themes and Topics</vt:lpstr>
      <vt:lpstr>Budget Literacy: Pedagogical Approaches and Activities </vt:lpstr>
      <vt:lpstr>Budget Literacy Assessment Methods</vt:lpstr>
      <vt:lpstr>  Budget Literacy: Out-Of-Classroom Initiatives </vt:lpstr>
      <vt:lpstr>Budget Literacy: Beyond-School Initiatives</vt:lpstr>
      <vt:lpstr>  Lessons Learned</vt:lpstr>
      <vt:lpstr>  Lessons Learned</vt:lpstr>
      <vt:lpstr>Useful Resources</vt:lpstr>
    </vt:vector>
  </TitlesOfParts>
  <Company>Rivia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>*</dc:creator>
  <dc:description>Presentation Template;_x000d_
Version 001;_x000d_
2012-11-16;</dc:description>
  <cp:lastModifiedBy>Harika Masud</cp:lastModifiedBy>
  <cp:revision>574</cp:revision>
  <cp:lastPrinted>2014-11-10T23:09:56Z</cp:lastPrinted>
  <dcterms:created xsi:type="dcterms:W3CDTF">2012-11-07T14:44:50Z</dcterms:created>
  <dcterms:modified xsi:type="dcterms:W3CDTF">2017-06-15T23:23:59Z</dcterms:modified>
</cp:coreProperties>
</file>