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44" r:id="rId4"/>
    <p:sldId id="365" r:id="rId5"/>
    <p:sldId id="401" r:id="rId6"/>
    <p:sldId id="402" r:id="rId7"/>
    <p:sldId id="388" r:id="rId8"/>
    <p:sldId id="370" r:id="rId9"/>
    <p:sldId id="288" r:id="rId10"/>
    <p:sldId id="384" r:id="rId11"/>
    <p:sldId id="398" r:id="rId12"/>
    <p:sldId id="385" r:id="rId13"/>
    <p:sldId id="399" r:id="rId14"/>
    <p:sldId id="379" r:id="rId15"/>
    <p:sldId id="392" r:id="rId16"/>
    <p:sldId id="386" r:id="rId17"/>
    <p:sldId id="375" r:id="rId18"/>
    <p:sldId id="400" r:id="rId19"/>
    <p:sldId id="316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>
        <p:scale>
          <a:sx n="80" d="100"/>
          <a:sy n="80" d="100"/>
        </p:scale>
        <p:origin x="389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ИОБ в 2008 г.</c:v>
                </c:pt>
                <c:pt idx="1">
                  <c:v>ИОБ в 2010 г.</c:v>
                </c:pt>
                <c:pt idx="2">
                  <c:v>ИОБ в 2012 г.</c:v>
                </c:pt>
                <c:pt idx="3">
                  <c:v>ИОБ в 2015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20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2-46CF-B5C4-47C0DDC90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044216"/>
        <c:axId val="308044608"/>
      </c:barChart>
      <c:catAx>
        <c:axId val="308044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8044608"/>
        <c:crosses val="autoZero"/>
        <c:auto val="1"/>
        <c:lblAlgn val="ctr"/>
        <c:lblOffset val="100"/>
        <c:noMultiLvlLbl val="0"/>
      </c:catAx>
      <c:valAx>
        <c:axId val="30804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8044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Tajikistan </c:v>
                </c:pt>
                <c:pt idx="1">
                  <c:v>Turkey </c:v>
                </c:pt>
                <c:pt idx="2">
                  <c:v>Ukraine</c:v>
                </c:pt>
                <c:pt idx="3">
                  <c:v>Hungary</c:v>
                </c:pt>
                <c:pt idx="4">
                  <c:v>Azerbaijan </c:v>
                </c:pt>
                <c:pt idx="5">
                  <c:v>Kazakhstan</c:v>
                </c:pt>
                <c:pt idx="6">
                  <c:v>Kyrgyz Republic</c:v>
                </c:pt>
                <c:pt idx="7">
                  <c:v>Georgia</c:v>
                </c:pt>
                <c:pt idx="8">
                  <c:v>Russia</c:v>
                </c:pt>
                <c:pt idx="9">
                  <c:v>Average global indicator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</c:v>
                </c:pt>
                <c:pt idx="1">
                  <c:v>44</c:v>
                </c:pt>
                <c:pt idx="2">
                  <c:v>46</c:v>
                </c:pt>
                <c:pt idx="3">
                  <c:v>49</c:v>
                </c:pt>
                <c:pt idx="4">
                  <c:v>51</c:v>
                </c:pt>
                <c:pt idx="5">
                  <c:v>51</c:v>
                </c:pt>
                <c:pt idx="7">
                  <c:v>65</c:v>
                </c:pt>
                <c:pt idx="8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D-4B96-ACEC-80069A6883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Tajikistan </c:v>
                </c:pt>
                <c:pt idx="1">
                  <c:v>Turkey </c:v>
                </c:pt>
                <c:pt idx="2">
                  <c:v>Ukraine</c:v>
                </c:pt>
                <c:pt idx="3">
                  <c:v>Hungary</c:v>
                </c:pt>
                <c:pt idx="4">
                  <c:v>Azerbaijan </c:v>
                </c:pt>
                <c:pt idx="5">
                  <c:v>Kazakhstan</c:v>
                </c:pt>
                <c:pt idx="6">
                  <c:v>Kyrgyz Republic</c:v>
                </c:pt>
                <c:pt idx="7">
                  <c:v>Georgia</c:v>
                </c:pt>
                <c:pt idx="8">
                  <c:v>Russia</c:v>
                </c:pt>
                <c:pt idx="9">
                  <c:v>Average global indicator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D-4B96-ACEC-80069A6883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Tajikistan </c:v>
                </c:pt>
                <c:pt idx="1">
                  <c:v>Turkey </c:v>
                </c:pt>
                <c:pt idx="2">
                  <c:v>Ukraine</c:v>
                </c:pt>
                <c:pt idx="3">
                  <c:v>Hungary</c:v>
                </c:pt>
                <c:pt idx="4">
                  <c:v>Azerbaijan </c:v>
                </c:pt>
                <c:pt idx="5">
                  <c:v>Kazakhstan</c:v>
                </c:pt>
                <c:pt idx="6">
                  <c:v>Kyrgyz Republic</c:v>
                </c:pt>
                <c:pt idx="7">
                  <c:v>Georgia</c:v>
                </c:pt>
                <c:pt idx="8">
                  <c:v>Russia</c:v>
                </c:pt>
                <c:pt idx="9">
                  <c:v>Average global indicator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ED-4B96-ACEC-80069A688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046176"/>
        <c:axId val="308045392"/>
      </c:barChart>
      <c:catAx>
        <c:axId val="308046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08045392"/>
        <c:crosses val="autoZero"/>
        <c:auto val="1"/>
        <c:lblAlgn val="ctr"/>
        <c:lblOffset val="100"/>
        <c:noMultiLvlLbl val="0"/>
      </c:catAx>
      <c:valAx>
        <c:axId val="30804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804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F2955-1307-4DEE-A01C-6BD7FE7260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CA9EC0-43F3-4A01-B727-7F53BB0A50A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2012 </a:t>
          </a:r>
        </a:p>
      </dgm:t>
    </dgm:pt>
    <dgm:pt modelId="{B5CB0CE5-20B6-44C3-A875-CE6351BA02F7}" type="parTrans" cxnId="{14E26DD8-D976-4334-994D-13D165856A5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7C25692-AB4F-40A3-85CE-EABD898B6120}" type="sibTrans" cxnId="{14E26DD8-D976-4334-994D-13D165856A5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5194B4-1EFA-4C1A-AF64-E8CEF79FA6D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2013 </a:t>
          </a:r>
        </a:p>
      </dgm:t>
    </dgm:pt>
    <dgm:pt modelId="{47BBD516-8BD5-440F-B53D-0095071426D0}" type="parTrans" cxnId="{23D9D291-B3C9-4C98-A097-113F07CE76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72370DA-BBF2-4E78-AEA4-40349EF054D9}" type="sibTrans" cxnId="{23D9D291-B3C9-4C98-A097-113F07CE76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B8A7D9F-9DEE-4773-9F11-1F7415CB23B2}">
      <dgm:prSet phldrT="[Текст]" custT="1"/>
      <dgm:spPr/>
      <dgm:t>
        <a:bodyPr/>
        <a:lstStyle/>
        <a:p>
          <a:pPr algn="just"/>
          <a:r>
            <a:rPr lang="en-US" sz="2000" dirty="0">
              <a:latin typeface="Times New Roman" pitchFamily="18" charset="0"/>
              <a:cs typeface="Times New Roman" pitchFamily="18" charset="0"/>
            </a:rPr>
            <a:t>Launching public hearings on the executive budget proposal prior to submission to parliament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9FAA9FD9-20D5-4B8F-B8CA-E0EFEC79B1A0}" type="parTrans" cxnId="{7124DB69-ED1A-4E07-8287-B78CBF5AE54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6678254-C4EE-4419-B97B-CDB7150F9C7E}" type="sibTrans" cxnId="{7124DB69-ED1A-4E07-8287-B78CBF5AE54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636B8F8-C628-49B7-8A4E-774E6E8EDD6A}">
      <dgm:prSet phldrT="[Текст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BDBDFD9-9C65-451B-8968-8ABF1E9F46D9}" type="parTrans" cxnId="{06DE9A4B-0BF8-4EBA-A7F0-AFCBF5F1E3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CC1B979-0B6D-4402-B014-D511BF174744}" type="sibTrans" cxnId="{06DE9A4B-0BF8-4EBA-A7F0-AFCBF5F1E3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8A4A50E-1686-4CC3-BC26-6AD103880668}">
      <dgm:prSet phldrT="[Текст]" custT="1"/>
      <dgm:spPr/>
      <dgm:t>
        <a:bodyPr/>
        <a:lstStyle/>
        <a:p>
          <a:pPr algn="just"/>
          <a:r>
            <a:rPr lang="en-US" sz="2000" dirty="0">
              <a:latin typeface="Times New Roman" pitchFamily="18" charset="0"/>
              <a:cs typeface="Times New Roman" pitchFamily="18" charset="0"/>
            </a:rPr>
            <a:t>Publication and dissemination of the Citizens’ Budget based on the draft budget proposal and enacted budget.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A0B9026-E08E-42FB-A1B5-F1CFA8FF747B}" type="parTrans" cxnId="{91B618D2-CBED-43DD-A889-66CBAA6C897A}">
      <dgm:prSet/>
      <dgm:spPr/>
      <dgm:t>
        <a:bodyPr/>
        <a:lstStyle/>
        <a:p>
          <a:endParaRPr lang="ru-RU"/>
        </a:p>
      </dgm:t>
    </dgm:pt>
    <dgm:pt modelId="{535D13DE-04BA-43DF-8239-591C99EF34E0}" type="sibTrans" cxnId="{91B618D2-CBED-43DD-A889-66CBAA6C897A}">
      <dgm:prSet/>
      <dgm:spPr/>
      <dgm:t>
        <a:bodyPr/>
        <a:lstStyle/>
        <a:p>
          <a:endParaRPr lang="ru-RU"/>
        </a:p>
      </dgm:t>
    </dgm:pt>
    <dgm:pt modelId="{128AACA1-9EA2-4A6B-B906-5DB2179F40A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Times New Roman" pitchFamily="18" charset="0"/>
              <a:cs typeface="Times New Roman" pitchFamily="18" charset="0"/>
            </a:rPr>
            <a:t>Closer engagement with civil society organizations and development partners to promote budget transparency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  </a:t>
          </a:r>
        </a:p>
      </dgm:t>
    </dgm:pt>
    <dgm:pt modelId="{3F5E0739-5053-4C79-93CD-D8ACCAF78629}" type="parTrans" cxnId="{74947E59-ECB3-4679-8CEE-18C010088820}">
      <dgm:prSet/>
      <dgm:spPr/>
      <dgm:t>
        <a:bodyPr/>
        <a:lstStyle/>
        <a:p>
          <a:endParaRPr lang="ru-RU"/>
        </a:p>
      </dgm:t>
    </dgm:pt>
    <dgm:pt modelId="{F2AD2D38-3C7E-468F-ABF2-9DE3B3244EFA}" type="sibTrans" cxnId="{74947E59-ECB3-4679-8CEE-18C010088820}">
      <dgm:prSet/>
      <dgm:spPr/>
      <dgm:t>
        <a:bodyPr/>
        <a:lstStyle/>
        <a:p>
          <a:endParaRPr lang="ru-RU"/>
        </a:p>
      </dgm:t>
    </dgm:pt>
    <dgm:pt modelId="{098F4A1A-3F4C-41C6-9F96-CACDC8A3F45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4E760AE-ADED-4728-90DE-2D4C0091844C}" type="parTrans" cxnId="{4938057D-858A-49ED-8516-AA48CB6D9E43}">
      <dgm:prSet/>
      <dgm:spPr/>
      <dgm:t>
        <a:bodyPr/>
        <a:lstStyle/>
        <a:p>
          <a:endParaRPr lang="ru-RU"/>
        </a:p>
      </dgm:t>
    </dgm:pt>
    <dgm:pt modelId="{5DE317B6-15B1-4978-B132-43187874CF06}" type="sibTrans" cxnId="{4938057D-858A-49ED-8516-AA48CB6D9E43}">
      <dgm:prSet/>
      <dgm:spPr/>
      <dgm:t>
        <a:bodyPr/>
        <a:lstStyle/>
        <a:p>
          <a:endParaRPr lang="ru-RU"/>
        </a:p>
      </dgm:t>
    </dgm:pt>
    <dgm:pt modelId="{09734575-4EB0-43EF-B6A7-3C270F081A0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Times New Roman" pitchFamily="18" charset="0"/>
              <a:cs typeface="Times New Roman" pitchFamily="18" charset="0"/>
            </a:rPr>
            <a:t>Initiating preparation and publication of Citizens’ Budget based on the enacted budget.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87908F3-131F-4132-BFE2-B792133543CB}" type="parTrans" cxnId="{6953C6FF-7601-440E-A0B0-00EDA86E3BF0}">
      <dgm:prSet/>
      <dgm:spPr/>
      <dgm:t>
        <a:bodyPr/>
        <a:lstStyle/>
        <a:p>
          <a:endParaRPr lang="ru-RU"/>
        </a:p>
      </dgm:t>
    </dgm:pt>
    <dgm:pt modelId="{2A410499-4B4D-461C-910D-9B8831EE2D7F}" type="sibTrans" cxnId="{6953C6FF-7601-440E-A0B0-00EDA86E3BF0}">
      <dgm:prSet/>
      <dgm:spPr/>
      <dgm:t>
        <a:bodyPr/>
        <a:lstStyle/>
        <a:p>
          <a:endParaRPr lang="ru-RU"/>
        </a:p>
      </dgm:t>
    </dgm:pt>
    <dgm:pt modelId="{0A490463-F341-4741-8503-F855FF48CFF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8AC1941-2C9C-4EC5-8472-C37E8E002AD8}" type="parTrans" cxnId="{44D397F1-36D5-41CD-A054-D8E93634CAD8}">
      <dgm:prSet/>
      <dgm:spPr/>
      <dgm:t>
        <a:bodyPr/>
        <a:lstStyle/>
        <a:p>
          <a:endParaRPr lang="ru-RU"/>
        </a:p>
      </dgm:t>
    </dgm:pt>
    <dgm:pt modelId="{6D65C4D8-2318-4EFD-B663-1A59C658798B}" type="sibTrans" cxnId="{44D397F1-36D5-41CD-A054-D8E93634CAD8}">
      <dgm:prSet/>
      <dgm:spPr/>
      <dgm:t>
        <a:bodyPr/>
        <a:lstStyle/>
        <a:p>
          <a:endParaRPr lang="ru-RU"/>
        </a:p>
      </dgm:t>
    </dgm:pt>
    <dgm:pt modelId="{D71E16BD-6E2F-4C5D-B830-49C7276977E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Times New Roman" pitchFamily="18" charset="0"/>
              <a:cs typeface="Times New Roman" pitchFamily="18" charset="0"/>
            </a:rPr>
            <a:t>Conducting public budget hearings in parliament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F87F299E-4362-4174-99F9-C5162FD97EA7}" type="parTrans" cxnId="{187F4073-6FEF-490A-955E-CC11B8A6971C}">
      <dgm:prSet/>
      <dgm:spPr/>
      <dgm:t>
        <a:bodyPr/>
        <a:lstStyle/>
        <a:p>
          <a:endParaRPr lang="ru-RU"/>
        </a:p>
      </dgm:t>
    </dgm:pt>
    <dgm:pt modelId="{F3655015-00ED-479A-AFF9-985A8748C9C5}" type="sibTrans" cxnId="{187F4073-6FEF-490A-955E-CC11B8A6971C}">
      <dgm:prSet/>
      <dgm:spPr/>
      <dgm:t>
        <a:bodyPr/>
        <a:lstStyle/>
        <a:p>
          <a:endParaRPr lang="ru-RU"/>
        </a:p>
      </dgm:t>
    </dgm:pt>
    <dgm:pt modelId="{211371BE-0362-4190-BA49-D1C6C46AA75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Times New Roman" pitchFamily="18" charset="0"/>
              <a:cs typeface="Times New Roman" pitchFamily="18" charset="0"/>
            </a:rPr>
            <a:t>Adopting a methodology to produce Citizens’ Budget based on a list of information relevant to the public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E2DFBA3-2A2B-43BF-A8EA-E69EFC1B770C}" type="parTrans" cxnId="{E78B8EB8-D90E-4E53-9742-C8138A461BED}">
      <dgm:prSet/>
      <dgm:spPr/>
      <dgm:t>
        <a:bodyPr/>
        <a:lstStyle/>
        <a:p>
          <a:endParaRPr lang="ru-RU"/>
        </a:p>
      </dgm:t>
    </dgm:pt>
    <dgm:pt modelId="{BF26C750-B25C-4BBF-8ECE-93C1DF525E09}" type="sibTrans" cxnId="{E78B8EB8-D90E-4E53-9742-C8138A461BED}">
      <dgm:prSet/>
      <dgm:spPr/>
      <dgm:t>
        <a:bodyPr/>
        <a:lstStyle/>
        <a:p>
          <a:endParaRPr lang="ru-RU"/>
        </a:p>
      </dgm:t>
    </dgm:pt>
    <dgm:pt modelId="{CE23C8FE-494F-4CDF-8CB0-29C07B298539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Times New Roman" pitchFamily="18" charset="0"/>
              <a:cs typeface="Times New Roman" pitchFamily="18" charset="0"/>
            </a:rPr>
            <a:t>Adopting an information-sharing strategy and initiating regular publication of budget documents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;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9139146-F0EB-44D8-82FE-2B244D3351CE}" type="parTrans" cxnId="{9F8AFAE9-F226-4863-96A0-773BA6AB6DDE}">
      <dgm:prSet/>
      <dgm:spPr/>
      <dgm:t>
        <a:bodyPr/>
        <a:lstStyle/>
        <a:p>
          <a:endParaRPr lang="en-US"/>
        </a:p>
      </dgm:t>
    </dgm:pt>
    <dgm:pt modelId="{B4C81344-8E71-4D48-AC95-6F25ECCD7843}" type="sibTrans" cxnId="{9F8AFAE9-F226-4863-96A0-773BA6AB6DDE}">
      <dgm:prSet/>
      <dgm:spPr/>
      <dgm:t>
        <a:bodyPr/>
        <a:lstStyle/>
        <a:p>
          <a:endParaRPr lang="en-US"/>
        </a:p>
      </dgm:t>
    </dgm:pt>
    <dgm:pt modelId="{BBC17360-A247-425F-B0DB-8D9443B1A6BE}" type="pres">
      <dgm:prSet presAssocID="{672F2955-1307-4DEE-A01C-6BD7FE726046}" presName="linear" presStyleCnt="0">
        <dgm:presLayoutVars>
          <dgm:animLvl val="lvl"/>
          <dgm:resizeHandles val="exact"/>
        </dgm:presLayoutVars>
      </dgm:prSet>
      <dgm:spPr/>
    </dgm:pt>
    <dgm:pt modelId="{628E5F41-9765-43DF-A345-2326773B3622}" type="pres">
      <dgm:prSet presAssocID="{0CCA9EC0-43F3-4A01-B727-7F53BB0A50AD}" presName="parentText" presStyleLbl="node1" presStyleIdx="0" presStyleCnt="2" custScaleY="44500" custLinFactNeighborX="183" custLinFactNeighborY="-13862">
        <dgm:presLayoutVars>
          <dgm:chMax val="0"/>
          <dgm:bulletEnabled val="1"/>
        </dgm:presLayoutVars>
      </dgm:prSet>
      <dgm:spPr/>
    </dgm:pt>
    <dgm:pt modelId="{49F54CEC-0874-44BC-BCC3-917AFE88CBF9}" type="pres">
      <dgm:prSet presAssocID="{0CCA9EC0-43F3-4A01-B727-7F53BB0A50AD}" presName="childText" presStyleLbl="revTx" presStyleIdx="0" presStyleCnt="2" custScaleY="88835" custLinFactNeighborX="378" custLinFactNeighborY="-38629">
        <dgm:presLayoutVars>
          <dgm:bulletEnabled val="1"/>
        </dgm:presLayoutVars>
      </dgm:prSet>
      <dgm:spPr/>
    </dgm:pt>
    <dgm:pt modelId="{5E2536E1-E470-45B6-A8CB-389D0EFBC8FC}" type="pres">
      <dgm:prSet presAssocID="{F65194B4-1EFA-4C1A-AF64-E8CEF79FA6D1}" presName="parentText" presStyleLbl="node1" presStyleIdx="1" presStyleCnt="2" custScaleY="43305" custLinFactNeighborX="-431" custLinFactNeighborY="-14865">
        <dgm:presLayoutVars>
          <dgm:chMax val="0"/>
          <dgm:bulletEnabled val="1"/>
        </dgm:presLayoutVars>
      </dgm:prSet>
      <dgm:spPr/>
    </dgm:pt>
    <dgm:pt modelId="{7A1919AC-93FB-436E-B970-97F8F68BFE5A}" type="pres">
      <dgm:prSet presAssocID="{F65194B4-1EFA-4C1A-AF64-E8CEF79FA6D1}" presName="childText" presStyleLbl="revTx" presStyleIdx="1" presStyleCnt="2" custLinFactNeighborX="396" custLinFactNeighborY="-25608">
        <dgm:presLayoutVars>
          <dgm:bulletEnabled val="1"/>
        </dgm:presLayoutVars>
      </dgm:prSet>
      <dgm:spPr/>
    </dgm:pt>
  </dgm:ptLst>
  <dgm:cxnLst>
    <dgm:cxn modelId="{187F4073-6FEF-490A-955E-CC11B8A6971C}" srcId="{0CCA9EC0-43F3-4A01-B727-7F53BB0A50AD}" destId="{D71E16BD-6E2F-4C5D-B830-49C7276977E8}" srcOrd="5" destOrd="0" parTransId="{F87F299E-4362-4174-99F9-C5162FD97EA7}" sibTransId="{F3655015-00ED-479A-AFF9-985A8748C9C5}"/>
    <dgm:cxn modelId="{9F8AFAE9-F226-4863-96A0-773BA6AB6DDE}" srcId="{0CCA9EC0-43F3-4A01-B727-7F53BB0A50AD}" destId="{CE23C8FE-494F-4CDF-8CB0-29C07B298539}" srcOrd="1" destOrd="0" parTransId="{89139146-F0EB-44D8-82FE-2B244D3351CE}" sibTransId="{B4C81344-8E71-4D48-AC95-6F25ECCD7843}"/>
    <dgm:cxn modelId="{06DE9A4B-0BF8-4EBA-A7F0-AFCBF5F1E343}" srcId="{0CCA9EC0-43F3-4A01-B727-7F53BB0A50AD}" destId="{8636B8F8-C628-49B7-8A4E-774E6E8EDD6A}" srcOrd="7" destOrd="0" parTransId="{9BDBDFD9-9C65-451B-8968-8ABF1E9F46D9}" sibTransId="{DCC1B979-0B6D-4402-B014-D511BF174744}"/>
    <dgm:cxn modelId="{9F40177D-58C5-4D0F-9F02-9CEE5065872E}" type="presOf" srcId="{211371BE-0362-4190-BA49-D1C6C46AA755}" destId="{49F54CEC-0874-44BC-BCC3-917AFE88CBF9}" srcOrd="0" destOrd="3" presId="urn:microsoft.com/office/officeart/2005/8/layout/vList2"/>
    <dgm:cxn modelId="{EEE81757-E1FA-4947-8B5E-6A8B4DAB6D30}" type="presOf" srcId="{8636B8F8-C628-49B7-8A4E-774E6E8EDD6A}" destId="{49F54CEC-0874-44BC-BCC3-917AFE88CBF9}" srcOrd="0" destOrd="7" presId="urn:microsoft.com/office/officeart/2005/8/layout/vList2"/>
    <dgm:cxn modelId="{14E26DD8-D976-4334-994D-13D165856A5B}" srcId="{672F2955-1307-4DEE-A01C-6BD7FE726046}" destId="{0CCA9EC0-43F3-4A01-B727-7F53BB0A50AD}" srcOrd="0" destOrd="0" parTransId="{B5CB0CE5-20B6-44C3-A875-CE6351BA02F7}" sibTransId="{57C25692-AB4F-40A3-85CE-EABD898B6120}"/>
    <dgm:cxn modelId="{23D9D291-B3C9-4C98-A097-113F07CE7673}" srcId="{672F2955-1307-4DEE-A01C-6BD7FE726046}" destId="{F65194B4-1EFA-4C1A-AF64-E8CEF79FA6D1}" srcOrd="1" destOrd="0" parTransId="{47BBD516-8BD5-440F-B53D-0095071426D0}" sibTransId="{272370DA-BBF2-4E78-AEA4-40349EF054D9}"/>
    <dgm:cxn modelId="{C2D9B647-A74D-4E72-900E-292D03C32A58}" type="presOf" srcId="{128AACA1-9EA2-4A6B-B906-5DB2179F40A4}" destId="{49F54CEC-0874-44BC-BCC3-917AFE88CBF9}" srcOrd="0" destOrd="2" presId="urn:microsoft.com/office/officeart/2005/8/layout/vList2"/>
    <dgm:cxn modelId="{4938057D-858A-49ED-8516-AA48CB6D9E43}" srcId="{0CCA9EC0-43F3-4A01-B727-7F53BB0A50AD}" destId="{098F4A1A-3F4C-41C6-9F96-CACDC8A3F456}" srcOrd="6" destOrd="0" parTransId="{84E760AE-ADED-4728-90DE-2D4C0091844C}" sibTransId="{5DE317B6-15B1-4978-B132-43187874CF06}"/>
    <dgm:cxn modelId="{647399E8-7A26-4235-86EA-18159C8E9DEA}" type="presOf" srcId="{CE23C8FE-494F-4CDF-8CB0-29C07B298539}" destId="{49F54CEC-0874-44BC-BCC3-917AFE88CBF9}" srcOrd="0" destOrd="1" presId="urn:microsoft.com/office/officeart/2005/8/layout/vList2"/>
    <dgm:cxn modelId="{74947E59-ECB3-4679-8CEE-18C010088820}" srcId="{0CCA9EC0-43F3-4A01-B727-7F53BB0A50AD}" destId="{128AACA1-9EA2-4A6B-B906-5DB2179F40A4}" srcOrd="2" destOrd="0" parTransId="{3F5E0739-5053-4C79-93CD-D8ACCAF78629}" sibTransId="{F2AD2D38-3C7E-468F-ABF2-9DE3B3244EFA}"/>
    <dgm:cxn modelId="{8370F8FD-AA7F-4BF1-B094-37629F05711D}" type="presOf" srcId="{18A4A50E-1686-4CC3-BC26-6AD103880668}" destId="{7A1919AC-93FB-436E-B970-97F8F68BFE5A}" srcOrd="0" destOrd="1" presId="urn:microsoft.com/office/officeart/2005/8/layout/vList2"/>
    <dgm:cxn modelId="{6D6BF9E5-7269-41B1-A4D0-D56E660E4514}" type="presOf" srcId="{0CCA9EC0-43F3-4A01-B727-7F53BB0A50AD}" destId="{628E5F41-9765-43DF-A345-2326773B3622}" srcOrd="0" destOrd="0" presId="urn:microsoft.com/office/officeart/2005/8/layout/vList2"/>
    <dgm:cxn modelId="{0732F111-66BA-4615-AB87-2A3D0B0F1AB0}" type="presOf" srcId="{098F4A1A-3F4C-41C6-9F96-CACDC8A3F456}" destId="{49F54CEC-0874-44BC-BCC3-917AFE88CBF9}" srcOrd="0" destOrd="6" presId="urn:microsoft.com/office/officeart/2005/8/layout/vList2"/>
    <dgm:cxn modelId="{44D397F1-36D5-41CD-A054-D8E93634CAD8}" srcId="{0CCA9EC0-43F3-4A01-B727-7F53BB0A50AD}" destId="{0A490463-F341-4741-8503-F855FF48CFFF}" srcOrd="0" destOrd="0" parTransId="{28AC1941-2C9C-4EC5-8472-C37E8E002AD8}" sibTransId="{6D65C4D8-2318-4EFD-B663-1A59C658798B}"/>
    <dgm:cxn modelId="{7124DB69-ED1A-4E07-8287-B78CBF5AE549}" srcId="{F65194B4-1EFA-4C1A-AF64-E8CEF79FA6D1}" destId="{AB8A7D9F-9DEE-4773-9F11-1F7415CB23B2}" srcOrd="0" destOrd="0" parTransId="{9FAA9FD9-20D5-4B8F-B8CA-E0EFEC79B1A0}" sibTransId="{E6678254-C4EE-4419-B97B-CDB7150F9C7E}"/>
    <dgm:cxn modelId="{E78B8EB8-D90E-4E53-9742-C8138A461BED}" srcId="{0CCA9EC0-43F3-4A01-B727-7F53BB0A50AD}" destId="{211371BE-0362-4190-BA49-D1C6C46AA755}" srcOrd="3" destOrd="0" parTransId="{3E2DFBA3-2A2B-43BF-A8EA-E69EFC1B770C}" sibTransId="{BF26C750-B25C-4BBF-8ECE-93C1DF525E09}"/>
    <dgm:cxn modelId="{B9580E6D-8065-4285-9FEF-8F4B2B268DA1}" type="presOf" srcId="{F65194B4-1EFA-4C1A-AF64-E8CEF79FA6D1}" destId="{5E2536E1-E470-45B6-A8CB-389D0EFBC8FC}" srcOrd="0" destOrd="0" presId="urn:microsoft.com/office/officeart/2005/8/layout/vList2"/>
    <dgm:cxn modelId="{91B618D2-CBED-43DD-A889-66CBAA6C897A}" srcId="{F65194B4-1EFA-4C1A-AF64-E8CEF79FA6D1}" destId="{18A4A50E-1686-4CC3-BC26-6AD103880668}" srcOrd="1" destOrd="0" parTransId="{2A0B9026-E08E-42FB-A1B5-F1CFA8FF747B}" sibTransId="{535D13DE-04BA-43DF-8239-591C99EF34E0}"/>
    <dgm:cxn modelId="{248AFAE3-E09A-4D80-AB92-B70AD3663E2D}" type="presOf" srcId="{09734575-4EB0-43EF-B6A7-3C270F081A04}" destId="{49F54CEC-0874-44BC-BCC3-917AFE88CBF9}" srcOrd="0" destOrd="4" presId="urn:microsoft.com/office/officeart/2005/8/layout/vList2"/>
    <dgm:cxn modelId="{6953C6FF-7601-440E-A0B0-00EDA86E3BF0}" srcId="{0CCA9EC0-43F3-4A01-B727-7F53BB0A50AD}" destId="{09734575-4EB0-43EF-B6A7-3C270F081A04}" srcOrd="4" destOrd="0" parTransId="{D87908F3-131F-4132-BFE2-B792133543CB}" sibTransId="{2A410499-4B4D-461C-910D-9B8831EE2D7F}"/>
    <dgm:cxn modelId="{46A4B301-3493-450C-81C5-7ADC5C73022D}" type="presOf" srcId="{672F2955-1307-4DEE-A01C-6BD7FE726046}" destId="{BBC17360-A247-425F-B0DB-8D9443B1A6BE}" srcOrd="0" destOrd="0" presId="urn:microsoft.com/office/officeart/2005/8/layout/vList2"/>
    <dgm:cxn modelId="{D192CAC7-371D-4216-A182-4E090FEFF9DF}" type="presOf" srcId="{AB8A7D9F-9DEE-4773-9F11-1F7415CB23B2}" destId="{7A1919AC-93FB-436E-B970-97F8F68BFE5A}" srcOrd="0" destOrd="0" presId="urn:microsoft.com/office/officeart/2005/8/layout/vList2"/>
    <dgm:cxn modelId="{ED69EB34-D242-4641-A215-472C23EB871B}" type="presOf" srcId="{0A490463-F341-4741-8503-F855FF48CFFF}" destId="{49F54CEC-0874-44BC-BCC3-917AFE88CBF9}" srcOrd="0" destOrd="0" presId="urn:microsoft.com/office/officeart/2005/8/layout/vList2"/>
    <dgm:cxn modelId="{E7456FCA-8408-4C99-B37B-167F29353AF9}" type="presOf" srcId="{D71E16BD-6E2F-4C5D-B830-49C7276977E8}" destId="{49F54CEC-0874-44BC-BCC3-917AFE88CBF9}" srcOrd="0" destOrd="5" presId="urn:microsoft.com/office/officeart/2005/8/layout/vList2"/>
    <dgm:cxn modelId="{591DF44F-36AA-4124-B030-82D7B080ECA3}" type="presParOf" srcId="{BBC17360-A247-425F-B0DB-8D9443B1A6BE}" destId="{628E5F41-9765-43DF-A345-2326773B3622}" srcOrd="0" destOrd="0" presId="urn:microsoft.com/office/officeart/2005/8/layout/vList2"/>
    <dgm:cxn modelId="{399AA471-17BA-4D86-A7E1-C810DA21A496}" type="presParOf" srcId="{BBC17360-A247-425F-B0DB-8D9443B1A6BE}" destId="{49F54CEC-0874-44BC-BCC3-917AFE88CBF9}" srcOrd="1" destOrd="0" presId="urn:microsoft.com/office/officeart/2005/8/layout/vList2"/>
    <dgm:cxn modelId="{11BAA191-2C4E-4442-B4DF-6156325E45D5}" type="presParOf" srcId="{BBC17360-A247-425F-B0DB-8D9443B1A6BE}" destId="{5E2536E1-E470-45B6-A8CB-389D0EFBC8FC}" srcOrd="2" destOrd="0" presId="urn:microsoft.com/office/officeart/2005/8/layout/vList2"/>
    <dgm:cxn modelId="{9D53742B-D0C9-4068-8D23-6ABC2D4BFCA8}" type="presParOf" srcId="{BBC17360-A247-425F-B0DB-8D9443B1A6BE}" destId="{7A1919AC-93FB-436E-B970-97F8F68BFE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1FDE2-C594-4F48-BB73-3E63581D391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6AF488-8B89-447B-AB8F-AA42CFEEAF59}">
      <dgm:prSet phldrT="[Текст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Ministry of Finance official website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51ED-4BB8-48B5-9809-7977E074BAB6}" type="parTrans" cxnId="{91BA1116-AD5E-4FB2-8A02-CBA443D310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A311D-5FE5-4B0F-83F6-020EBE61B49F}" type="sibTrans" cxnId="{91BA1116-AD5E-4FB2-8A02-CBA443D310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915AE7-CBC4-4EAD-ABEE-C7FF0A36CEA1}">
      <dgm:prSet phldrT="[Текст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Public Procurement portal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12CC3-8928-41BD-B574-CD2FC37AD5B3}" type="parTrans" cxnId="{98FCDD67-6DBC-4950-B78A-9E130B9E43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4BC0B-C301-459D-B4A0-77702D5FF81B}" type="sibTrans" cxnId="{98FCDD67-6DBC-4950-B78A-9E130B9E43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94007-8A46-4AD8-BC5C-28E3D1B11438}">
      <dgm:prSet phldrT="[Текст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Open Budget portal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F2BD1-75C9-4DD9-B16D-6FF3F191E3DC}" type="parTrans" cxnId="{63BB3C79-D39D-49F9-9BA3-8629949CF9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EF9C0-BBBD-4624-952B-4967098DF81C}" type="sibTrans" cxnId="{63BB3C79-D39D-49F9-9BA3-8629949CF9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E0BD0-9048-4829-9425-B66B9C1B3EA3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Official website of the Central Treasury of the Ministry of Finance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F548BC-94CA-417A-94AA-0E1239A55104}" type="parTrans" cxnId="{81FB715B-20C2-4939-A056-481CD7CDCC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9D766-E286-4C0B-B953-3EDA0FF634FB}" type="sibTrans" cxnId="{81FB715B-20C2-4939-A056-481CD7CDCC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311EF-09C0-4A57-84FA-CDBE46A6DE32}" type="pres">
      <dgm:prSet presAssocID="{0251FDE2-C594-4F48-BB73-3E63581D3910}" presName="Name0" presStyleCnt="0">
        <dgm:presLayoutVars>
          <dgm:dir/>
          <dgm:resizeHandles val="exact"/>
        </dgm:presLayoutVars>
      </dgm:prSet>
      <dgm:spPr/>
    </dgm:pt>
    <dgm:pt modelId="{DD0913CB-6844-49EA-9A5A-29236D74EDCB}" type="pres">
      <dgm:prSet presAssocID="{386AF488-8B89-447B-AB8F-AA42CFEEAF59}" presName="node" presStyleLbl="node1" presStyleIdx="0" presStyleCnt="4">
        <dgm:presLayoutVars>
          <dgm:bulletEnabled val="1"/>
        </dgm:presLayoutVars>
      </dgm:prSet>
      <dgm:spPr/>
    </dgm:pt>
    <dgm:pt modelId="{D69EDF6C-3C75-4753-A67B-B0FF071DE154}" type="pres">
      <dgm:prSet presAssocID="{8E5A311D-5FE5-4B0F-83F6-020EBE61B49F}" presName="sibTrans" presStyleCnt="0"/>
      <dgm:spPr/>
    </dgm:pt>
    <dgm:pt modelId="{967EFF27-E752-4BE2-8868-ADA5E8590E88}" type="pres">
      <dgm:prSet presAssocID="{D32E0BD0-9048-4829-9425-B66B9C1B3EA3}" presName="node" presStyleLbl="node1" presStyleIdx="1" presStyleCnt="4">
        <dgm:presLayoutVars>
          <dgm:bulletEnabled val="1"/>
        </dgm:presLayoutVars>
      </dgm:prSet>
      <dgm:spPr/>
    </dgm:pt>
    <dgm:pt modelId="{6041E4D6-2F8F-4E72-95A2-60B2C4D9414B}" type="pres">
      <dgm:prSet presAssocID="{A179D766-E286-4C0B-B953-3EDA0FF634FB}" presName="sibTrans" presStyleCnt="0"/>
      <dgm:spPr/>
    </dgm:pt>
    <dgm:pt modelId="{A2FB2BA9-FD0A-46B6-93AC-EEA384A982E7}" type="pres">
      <dgm:prSet presAssocID="{92915AE7-CBC4-4EAD-ABEE-C7FF0A36CEA1}" presName="node" presStyleLbl="node1" presStyleIdx="2" presStyleCnt="4">
        <dgm:presLayoutVars>
          <dgm:bulletEnabled val="1"/>
        </dgm:presLayoutVars>
      </dgm:prSet>
      <dgm:spPr/>
    </dgm:pt>
    <dgm:pt modelId="{79E6A4AE-9F54-4E53-9BB6-598917F429EE}" type="pres">
      <dgm:prSet presAssocID="{F164BC0B-C301-459D-B4A0-77702D5FF81B}" presName="sibTrans" presStyleCnt="0"/>
      <dgm:spPr/>
    </dgm:pt>
    <dgm:pt modelId="{E79456D5-AB51-4DC3-8D92-CE22C10DA175}" type="pres">
      <dgm:prSet presAssocID="{CA594007-8A46-4AD8-BC5C-28E3D1B11438}" presName="node" presStyleLbl="node1" presStyleIdx="3" presStyleCnt="4">
        <dgm:presLayoutVars>
          <dgm:bulletEnabled val="1"/>
        </dgm:presLayoutVars>
      </dgm:prSet>
      <dgm:spPr/>
    </dgm:pt>
  </dgm:ptLst>
  <dgm:cxnLst>
    <dgm:cxn modelId="{81FB715B-20C2-4939-A056-481CD7CDCC6D}" srcId="{0251FDE2-C594-4F48-BB73-3E63581D3910}" destId="{D32E0BD0-9048-4829-9425-B66B9C1B3EA3}" srcOrd="1" destOrd="0" parTransId="{2EF548BC-94CA-417A-94AA-0E1239A55104}" sibTransId="{A179D766-E286-4C0B-B953-3EDA0FF634FB}"/>
    <dgm:cxn modelId="{3CC8CE51-17D9-4D8B-BB10-02E4B493BC35}" type="presOf" srcId="{D32E0BD0-9048-4829-9425-B66B9C1B3EA3}" destId="{967EFF27-E752-4BE2-8868-ADA5E8590E88}" srcOrd="0" destOrd="0" presId="urn:microsoft.com/office/officeart/2005/8/layout/hList6"/>
    <dgm:cxn modelId="{91BA1116-AD5E-4FB2-8A02-CBA443D310E1}" srcId="{0251FDE2-C594-4F48-BB73-3E63581D3910}" destId="{386AF488-8B89-447B-AB8F-AA42CFEEAF59}" srcOrd="0" destOrd="0" parTransId="{7E4051ED-4BB8-48B5-9809-7977E074BAB6}" sibTransId="{8E5A311D-5FE5-4B0F-83F6-020EBE61B49F}"/>
    <dgm:cxn modelId="{5D5B29C3-063A-493E-B6E2-BADCE3A3B03B}" type="presOf" srcId="{92915AE7-CBC4-4EAD-ABEE-C7FF0A36CEA1}" destId="{A2FB2BA9-FD0A-46B6-93AC-EEA384A982E7}" srcOrd="0" destOrd="0" presId="urn:microsoft.com/office/officeart/2005/8/layout/hList6"/>
    <dgm:cxn modelId="{63BB3C79-D39D-49F9-9BA3-8629949CF981}" srcId="{0251FDE2-C594-4F48-BB73-3E63581D3910}" destId="{CA594007-8A46-4AD8-BC5C-28E3D1B11438}" srcOrd="3" destOrd="0" parTransId="{CA1F2BD1-75C9-4DD9-B16D-6FF3F191E3DC}" sibTransId="{E4EEF9C0-BBBD-4624-952B-4967098DF81C}"/>
    <dgm:cxn modelId="{E6359329-B872-4407-A814-C4DF496AD6FF}" type="presOf" srcId="{0251FDE2-C594-4F48-BB73-3E63581D3910}" destId="{2DB311EF-09C0-4A57-84FA-CDBE46A6DE32}" srcOrd="0" destOrd="0" presId="urn:microsoft.com/office/officeart/2005/8/layout/hList6"/>
    <dgm:cxn modelId="{C2B36D23-A9C9-4ACA-8E12-1145626F06BC}" type="presOf" srcId="{386AF488-8B89-447B-AB8F-AA42CFEEAF59}" destId="{DD0913CB-6844-49EA-9A5A-29236D74EDCB}" srcOrd="0" destOrd="0" presId="urn:microsoft.com/office/officeart/2005/8/layout/hList6"/>
    <dgm:cxn modelId="{98FCDD67-6DBC-4950-B78A-9E130B9E4332}" srcId="{0251FDE2-C594-4F48-BB73-3E63581D3910}" destId="{92915AE7-CBC4-4EAD-ABEE-C7FF0A36CEA1}" srcOrd="2" destOrd="0" parTransId="{85A12CC3-8928-41BD-B574-CD2FC37AD5B3}" sibTransId="{F164BC0B-C301-459D-B4A0-77702D5FF81B}"/>
    <dgm:cxn modelId="{31A0CB5A-AD39-4465-A1EB-D57E6C26CB02}" type="presOf" srcId="{CA594007-8A46-4AD8-BC5C-28E3D1B11438}" destId="{E79456D5-AB51-4DC3-8D92-CE22C10DA175}" srcOrd="0" destOrd="0" presId="urn:microsoft.com/office/officeart/2005/8/layout/hList6"/>
    <dgm:cxn modelId="{D478FB17-54DD-464B-A036-B893066F54C5}" type="presParOf" srcId="{2DB311EF-09C0-4A57-84FA-CDBE46A6DE32}" destId="{DD0913CB-6844-49EA-9A5A-29236D74EDCB}" srcOrd="0" destOrd="0" presId="urn:microsoft.com/office/officeart/2005/8/layout/hList6"/>
    <dgm:cxn modelId="{1CD63CFB-7A6E-4D0B-983E-1D7E8854EB26}" type="presParOf" srcId="{2DB311EF-09C0-4A57-84FA-CDBE46A6DE32}" destId="{D69EDF6C-3C75-4753-A67B-B0FF071DE154}" srcOrd="1" destOrd="0" presId="urn:microsoft.com/office/officeart/2005/8/layout/hList6"/>
    <dgm:cxn modelId="{4462EF8F-5B61-4591-9D9C-296C2D724062}" type="presParOf" srcId="{2DB311EF-09C0-4A57-84FA-CDBE46A6DE32}" destId="{967EFF27-E752-4BE2-8868-ADA5E8590E88}" srcOrd="2" destOrd="0" presId="urn:microsoft.com/office/officeart/2005/8/layout/hList6"/>
    <dgm:cxn modelId="{BD4635EE-6339-4F85-9D76-199D182DADB1}" type="presParOf" srcId="{2DB311EF-09C0-4A57-84FA-CDBE46A6DE32}" destId="{6041E4D6-2F8F-4E72-95A2-60B2C4D9414B}" srcOrd="3" destOrd="0" presId="urn:microsoft.com/office/officeart/2005/8/layout/hList6"/>
    <dgm:cxn modelId="{149BCE5E-1F6D-47F8-B030-32037E2E9C06}" type="presParOf" srcId="{2DB311EF-09C0-4A57-84FA-CDBE46A6DE32}" destId="{A2FB2BA9-FD0A-46B6-93AC-EEA384A982E7}" srcOrd="4" destOrd="0" presId="urn:microsoft.com/office/officeart/2005/8/layout/hList6"/>
    <dgm:cxn modelId="{2B899A0B-B5C8-42A3-935B-00DBEC251C2D}" type="presParOf" srcId="{2DB311EF-09C0-4A57-84FA-CDBE46A6DE32}" destId="{79E6A4AE-9F54-4E53-9BB6-598917F429EE}" srcOrd="5" destOrd="0" presId="urn:microsoft.com/office/officeart/2005/8/layout/hList6"/>
    <dgm:cxn modelId="{0C651CEE-63CC-4FEF-996C-D2C012903801}" type="presParOf" srcId="{2DB311EF-09C0-4A57-84FA-CDBE46A6DE32}" destId="{E79456D5-AB51-4DC3-8D92-CE22C10DA17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E5F41-9765-43DF-A345-2326773B3622}">
      <dsp:nvSpPr>
        <dsp:cNvPr id="0" name=""/>
        <dsp:cNvSpPr/>
      </dsp:nvSpPr>
      <dsp:spPr>
        <a:xfrm>
          <a:off x="0" y="0"/>
          <a:ext cx="8640960" cy="53262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2012 </a:t>
          </a:r>
        </a:p>
      </dsp:txBody>
      <dsp:txXfrm>
        <a:off x="26001" y="26001"/>
        <a:ext cx="8588958" cy="480622"/>
      </dsp:txXfrm>
    </dsp:sp>
    <dsp:sp modelId="{49F54CEC-0874-44BC-BCC3-917AFE88CBF9}">
      <dsp:nvSpPr>
        <dsp:cNvPr id="0" name=""/>
        <dsp:cNvSpPr/>
      </dsp:nvSpPr>
      <dsp:spPr>
        <a:xfrm>
          <a:off x="0" y="141731"/>
          <a:ext cx="8640960" cy="3115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Adopting an information-sharing strategy and initiating regular publication of budget documents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;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Closer engagement with civil society organizations and development partners to promote budget transparency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. 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Adopting a methodology to produce Citizens’ Budget based on a list of information relevant to the public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Initiating preparation and publication of Citizens’ Budget based on the enacted budget.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Conducting public budget hearings in parliament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.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1731"/>
        <a:ext cx="8640960" cy="3115702"/>
      </dsp:txXfrm>
    </dsp:sp>
    <dsp:sp modelId="{5E2536E1-E470-45B6-A8CB-389D0EFBC8FC}">
      <dsp:nvSpPr>
        <dsp:cNvPr id="0" name=""/>
        <dsp:cNvSpPr/>
      </dsp:nvSpPr>
      <dsp:spPr>
        <a:xfrm>
          <a:off x="0" y="3542722"/>
          <a:ext cx="8640960" cy="51832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2013 </a:t>
          </a:r>
        </a:p>
      </dsp:txBody>
      <dsp:txXfrm>
        <a:off x="25302" y="3568024"/>
        <a:ext cx="8590356" cy="467717"/>
      </dsp:txXfrm>
    </dsp:sp>
    <dsp:sp modelId="{7A1919AC-93FB-436E-B970-97F8F68BFE5A}">
      <dsp:nvSpPr>
        <dsp:cNvPr id="0" name=""/>
        <dsp:cNvSpPr/>
      </dsp:nvSpPr>
      <dsp:spPr>
        <a:xfrm>
          <a:off x="0" y="3931605"/>
          <a:ext cx="8640960" cy="1191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Launching public hearings on the executive budget proposal prior to submission to parliament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Publication and dissemination of the Citizens’ Budget based on the draft budget proposal and enacted budget.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31605"/>
        <a:ext cx="8640960" cy="1191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913CB-6844-49EA-9A5A-29236D74EDCB}">
      <dsp:nvSpPr>
        <dsp:cNvPr id="0" name=""/>
        <dsp:cNvSpPr/>
      </dsp:nvSpPr>
      <dsp:spPr>
        <a:xfrm rot="16200000">
          <a:off x="-1560624" y="1562608"/>
          <a:ext cx="5072112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7905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Ministry of Finance official website 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984" y="1014422"/>
        <a:ext cx="1946895" cy="3043268"/>
      </dsp:txXfrm>
    </dsp:sp>
    <dsp:sp modelId="{967EFF27-E752-4BE2-8868-ADA5E8590E88}">
      <dsp:nvSpPr>
        <dsp:cNvPr id="0" name=""/>
        <dsp:cNvSpPr/>
      </dsp:nvSpPr>
      <dsp:spPr>
        <a:xfrm rot="16200000">
          <a:off x="532287" y="1562608"/>
          <a:ext cx="5072112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7905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Official website of the Central Treasury of the Ministry of Finance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094895" y="1014422"/>
        <a:ext cx="1946895" cy="3043268"/>
      </dsp:txXfrm>
    </dsp:sp>
    <dsp:sp modelId="{A2FB2BA9-FD0A-46B6-93AC-EEA384A982E7}">
      <dsp:nvSpPr>
        <dsp:cNvPr id="0" name=""/>
        <dsp:cNvSpPr/>
      </dsp:nvSpPr>
      <dsp:spPr>
        <a:xfrm rot="16200000">
          <a:off x="2625200" y="1562608"/>
          <a:ext cx="5072112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7905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Public Procurement portal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187808" y="1014422"/>
        <a:ext cx="1946895" cy="3043268"/>
      </dsp:txXfrm>
    </dsp:sp>
    <dsp:sp modelId="{E79456D5-AB51-4DC3-8D92-CE22C10DA175}">
      <dsp:nvSpPr>
        <dsp:cNvPr id="0" name=""/>
        <dsp:cNvSpPr/>
      </dsp:nvSpPr>
      <dsp:spPr>
        <a:xfrm rot="16200000">
          <a:off x="4718112" y="1562608"/>
          <a:ext cx="5072112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7905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Open Budget portal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280720" y="1014422"/>
        <a:ext cx="1946895" cy="3043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371C-5AFC-4086-A447-D61C7304716E}" type="datetimeFigureOut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D761-D9AA-4CB3-B0F5-A38F88BE61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12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84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9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648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37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349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2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1CCF-7666-4D44-83CF-B1D9081B196F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52-550E-4B84-9D4F-14979F5A0D6E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80" y="1412776"/>
            <a:ext cx="8132167" cy="2334121"/>
          </a:xfrm>
        </p:spPr>
        <p:txBody>
          <a:bodyPr>
            <a:noAutofit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en-US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3200" dirty="0"/>
              <a:t> </a:t>
            </a:r>
            <a:r>
              <a:rPr lang="en-US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in the Kyrgyz Republic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ru-RU" sz="3200" b="1" noProof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635896" y="6093296"/>
            <a:ext cx="2079112" cy="365125"/>
          </a:xfrm>
        </p:spPr>
        <p:txBody>
          <a:bodyPr/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Bishkek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2017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1071546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Kyrgyz Republic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42852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Regulatory Framework Enabling Budget Transparency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Mandatory documents to be published on the official website of the Ministry of Finance as per the Budget Code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Key Fiscal Policy Guidelines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Draft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Citizens’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Enacted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Semiannual budget execution review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Audit report on budget execution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Enacted annual budget execution report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Monthly budget progress reports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Program budget performance index reports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3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Regulatory Framework Enabling Budget Transparency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Budget documents are published on official government websites in strict compliance with confidentiality and government secret protection policies.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Preliminary budget statement, draft budget, enacted budget, and Citizens’ Budget are published within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days after adoption/enactment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Budget execution reports and audit reports are published within a month after enactment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9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Regulatory Framework Enabling Budget Transparency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249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828680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Local governments must conduct public hearings on draft local budgets and publish the following documents on their websites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Draft local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Enacted local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Monthly local budget progress reports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Annual report on local budget execution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99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17254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Enabling Legislative Environment for Citizen Engagement in the Budget Process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896" y="1124744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Public budget hearings are held to discuss the drafting and execution of the budgets within the budget framework with a view to surveying public opinion, soliciting comments, and taking decisions in the interest of the public. As per the legislation, feedback must be provided at the outcome of the hearings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Currently, public hearings are held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executive budget proposal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During parliamentary discussions of the draft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medium-term sectoral budget spending strategies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selected draft regulatory acts pertaining to the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ts val="3000"/>
              </a:lnSpc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94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b="1" cap="none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 Sector Public Councils</a:t>
            </a:r>
            <a:r>
              <a:rPr lang="ru-RU" b="1" cap="none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285860"/>
            <a:ext cx="8460940" cy="5097178"/>
          </a:xfr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Promotion and discussion of civil initiatives relating to the work of the government agency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Assisting public authorities in formulating and adopting quality decisions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Enhancing public spending transparency and efficiency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Improving public service delivery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19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56629008"/>
              </p:ext>
            </p:extLst>
          </p:nvPr>
        </p:nvGraphicFramePr>
        <p:xfrm>
          <a:off x="457200" y="1124744"/>
          <a:ext cx="822960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 Finance Information Resources</a:t>
            </a:r>
            <a:endParaRPr lang="ru-RU" sz="2800" b="1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89049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0708" y="1124744"/>
            <a:ext cx="8568952" cy="52864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57150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 budget legislation, quality and coverage of budget information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7150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Enforce publication of the Citizens’ Budget across three stages of the budget process: planning, enactment, and execution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 public budget hearings across three stages of the budget process: planning, enactment, and execution, and solicit feedback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Launch municipal Open Budget Index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 budget literacy to promote public engagement in the budget process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Planned Measures to Improve Budget Transparency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20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cap="none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Data Sources</a:t>
            </a:r>
            <a:endParaRPr lang="ru-RU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Data provided by the Ministry of Finance of the Kyrgyz Republic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Results of the 2015 Open Budget Index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109728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9948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37868"/>
              </p:ext>
            </p:extLst>
          </p:nvPr>
        </p:nvGraphicFramePr>
        <p:xfrm>
          <a:off x="482860" y="1090812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8203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Open Budget Index in the Kyrgyz Republic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4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88617"/>
              </p:ext>
            </p:extLst>
          </p:nvPr>
        </p:nvGraphicFramePr>
        <p:xfrm>
          <a:off x="176328" y="980728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4624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Kyrgyz Republic Open Budget Index 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Benchmarking 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score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507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Public Availability of Budget Documents in the Kyrgyz Republic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935613"/>
              </p:ext>
            </p:extLst>
          </p:nvPr>
        </p:nvGraphicFramePr>
        <p:xfrm>
          <a:off x="1475656" y="1196752"/>
          <a:ext cx="6624736" cy="4488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Document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Pre-Budget Statement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Executive’s Budget Proposal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Enacted</a:t>
                      </a:r>
                      <a:r>
                        <a:rPr lang="en-US" sz="160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Budget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Citizens’ Budget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In-Year Reports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Mid-Year Review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End-Year Reports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Audit Reports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7454414" y="1772816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5560414"/>
            <a:ext cx="6624736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produced /produced late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Available for internal use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Овал 16"/>
          <p:cNvSpPr/>
          <p:nvPr/>
        </p:nvSpPr>
        <p:spPr>
          <a:xfrm>
            <a:off x="6444208" y="1772816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30981" y="2271020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430981" y="177281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441506" y="2271023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448275" y="227102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54414" y="227102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454414" y="2774379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49554" y="2773629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436096" y="177281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427984" y="2774504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430981" y="326400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441506" y="3280685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449554" y="3280685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454414" y="3264007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430981" y="371758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436096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444208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454414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454414" y="420716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441506" y="2767705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427984" y="4207161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5436096" y="4207162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449554" y="4207162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454414" y="4716466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6444208" y="4716465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441506" y="4716464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427984" y="4716463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454414" y="519517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449554" y="5195171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436096" y="5195171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430981" y="5195170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692707" y="5862616"/>
            <a:ext cx="144016" cy="115595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92340" y="6056308"/>
            <a:ext cx="144016" cy="115595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92340" y="5661248"/>
            <a:ext cx="144016" cy="115595"/>
          </a:xfrm>
          <a:prstGeom prst="ellipse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Citizen Engagement in the Budget Process – Benchmarking  (score)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480" t="18429" r="5927" b="12304"/>
          <a:stretch/>
        </p:blipFill>
        <p:spPr>
          <a:xfrm>
            <a:off x="3051" y="936104"/>
            <a:ext cx="8982236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0" y="1772816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global indicator,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213248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Kyrgyz Republic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6512" y="2621310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Georgia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65959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Kazakhstan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79007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Russia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919439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Mongolia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46773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Azerbaijan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87" y="4764285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Tajikistan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14861" y="5108400"/>
            <a:ext cx="1296144" cy="576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Insufficient or missing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11005" y="5108400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1781" y="5103628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37895" y="5101855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Considerable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9017" y="5108400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8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071546"/>
            <a:ext cx="8435280" cy="49294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Government policy to achieve greater budget openness and transparency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Stronger focus of civil society organizations and development partners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The need to improve public finance management in line with best practice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Public councils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Factors Contributing to Improved Open Budget Index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1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42984"/>
            <a:ext cx="8357281" cy="48783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Better interaction between government and civil society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Ensuring access to budget information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Creating an enabling environment for citizen engagement in the budget process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Improving budget legislation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Launching public finance information portals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l"/>
            <a:endParaRPr lang="en-US" sz="2000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44624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Areas of Business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3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510385"/>
              </p:ext>
            </p:extLst>
          </p:nvPr>
        </p:nvGraphicFramePr>
        <p:xfrm>
          <a:off x="251520" y="1071546"/>
          <a:ext cx="86409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54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2012-2013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Highlights</a:t>
            </a:r>
          </a:p>
        </p:txBody>
      </p:sp>
    </p:spTree>
    <p:extLst>
      <p:ext uri="{BB962C8B-B14F-4D97-AF65-F5344CB8AC3E}">
        <p14:creationId xmlns:p14="http://schemas.microsoft.com/office/powerpoint/2010/main" val="294062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2014 -2016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Highlights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Embedding budget openness and transparency clauses in the Budget Code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Enriching the coverage and quality of budget documents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Publication of the preliminary budget proposal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Conducting public hearings on the executive budget proposal in Bishkek and across the regions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Conducting public hearings during parliamentary discussions of the budget proposal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Enabling citizens’ real-time access to the Public Procurement website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Design and implementation of the PFM and Public Procurement anti-corruption action plan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238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828</Words>
  <Application>Microsoft Office PowerPoint</Application>
  <PresentationFormat>On-screen Show (4:3)</PresentationFormat>
  <Paragraphs>166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Trebuchet MS</vt:lpstr>
      <vt:lpstr>Tunga</vt:lpstr>
      <vt:lpstr>Wingdings</vt:lpstr>
      <vt:lpstr>Углы</vt:lpstr>
      <vt:lpstr>   BUDGET transparency in the Kyrgyz Republic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 Sector Public Councils </vt:lpstr>
      <vt:lpstr>PowerPoint Presentation</vt:lpstr>
      <vt:lpstr>PowerPoint Presentation</vt:lpstr>
      <vt:lpstr>Data 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2016-04-26T05:58:37Z</dcterms:created>
  <dcterms:modified xsi:type="dcterms:W3CDTF">2017-03-23T12:49:31Z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