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34"/>
  </p:notesMasterIdLst>
  <p:sldIdLst>
    <p:sldId id="341" r:id="rId2"/>
    <p:sldId id="342" r:id="rId3"/>
    <p:sldId id="343" r:id="rId4"/>
    <p:sldId id="394" r:id="rId5"/>
    <p:sldId id="351" r:id="rId6"/>
    <p:sldId id="361" r:id="rId7"/>
    <p:sldId id="362" r:id="rId8"/>
    <p:sldId id="365" r:id="rId9"/>
    <p:sldId id="395" r:id="rId10"/>
    <p:sldId id="396" r:id="rId11"/>
    <p:sldId id="397" r:id="rId12"/>
    <p:sldId id="398" r:id="rId13"/>
    <p:sldId id="367" r:id="rId14"/>
    <p:sldId id="369" r:id="rId15"/>
    <p:sldId id="378" r:id="rId16"/>
    <p:sldId id="379" r:id="rId17"/>
    <p:sldId id="380" r:id="rId18"/>
    <p:sldId id="386" r:id="rId19"/>
    <p:sldId id="382" r:id="rId20"/>
    <p:sldId id="383" r:id="rId21"/>
    <p:sldId id="381" r:id="rId22"/>
    <p:sldId id="385" r:id="rId23"/>
    <p:sldId id="387" r:id="rId24"/>
    <p:sldId id="388" r:id="rId25"/>
    <p:sldId id="384" r:id="rId26"/>
    <p:sldId id="389" r:id="rId27"/>
    <p:sldId id="390" r:id="rId28"/>
    <p:sldId id="370" r:id="rId29"/>
    <p:sldId id="347" r:id="rId30"/>
    <p:sldId id="374" r:id="rId31"/>
    <p:sldId id="376" r:id="rId32"/>
    <p:sldId id="37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5518A46-1230-42DC-95A5-1572A3B6A1A6}">
          <p14:sldIdLst>
            <p14:sldId id="341"/>
            <p14:sldId id="342"/>
            <p14:sldId id="343"/>
            <p14:sldId id="394"/>
            <p14:sldId id="351"/>
            <p14:sldId id="361"/>
            <p14:sldId id="362"/>
            <p14:sldId id="365"/>
            <p14:sldId id="395"/>
            <p14:sldId id="396"/>
            <p14:sldId id="397"/>
            <p14:sldId id="398"/>
            <p14:sldId id="367"/>
            <p14:sldId id="369"/>
            <p14:sldId id="378"/>
            <p14:sldId id="379"/>
            <p14:sldId id="380"/>
            <p14:sldId id="386"/>
            <p14:sldId id="382"/>
            <p14:sldId id="383"/>
            <p14:sldId id="381"/>
            <p14:sldId id="385"/>
            <p14:sldId id="387"/>
            <p14:sldId id="388"/>
            <p14:sldId id="384"/>
            <p14:sldId id="389"/>
            <p14:sldId id="390"/>
            <p14:sldId id="370"/>
            <p14:sldId id="347"/>
            <p14:sldId id="374"/>
            <p14:sldId id="376"/>
            <p14:sldId id="37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09" autoAdjust="0"/>
    <p:restoredTop sz="94190" autoAdjust="0"/>
  </p:normalViewPr>
  <p:slideViewPr>
    <p:cSldViewPr>
      <p:cViewPr>
        <p:scale>
          <a:sx n="50" d="100"/>
          <a:sy n="50" d="100"/>
        </p:scale>
        <p:origin x="1344"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7F89C4-6BA8-4107-A1E1-7066DFB458CE}" type="datetimeFigureOut">
              <a:rPr lang="en-US" smtClean="0"/>
              <a:pPr/>
              <a:t>2/27/2017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508D38-0582-4299-AF1F-3E268CA52772}" type="slidenum">
              <a:rPr lang="en-US" smtClean="0"/>
              <a:pPr/>
              <a:t>‹#›</a:t>
            </a:fld>
            <a:endParaRPr lang="en-US" dirty="0"/>
          </a:p>
        </p:txBody>
      </p:sp>
    </p:spTree>
    <p:extLst>
      <p:ext uri="{BB962C8B-B14F-4D97-AF65-F5344CB8AC3E}">
        <p14:creationId xmlns:p14="http://schemas.microsoft.com/office/powerpoint/2010/main" val="292974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E80B358-60FA-45F1-9F55-76A18D00DAFA}" type="datetimeFigureOut">
              <a:rPr lang="en-US" smtClean="0"/>
              <a:pPr/>
              <a:t>2/27/2017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319707-CA1B-4FB2-8112-D6795F7C7373}" type="slidenum">
              <a:rPr lang="en-GB" smtClean="0"/>
              <a:pPr/>
              <a:t>‹#›</a:t>
            </a:fld>
            <a:endParaRPr lang="en-GB" dirty="0"/>
          </a:p>
        </p:txBody>
      </p:sp>
    </p:spTree>
    <p:extLst>
      <p:ext uri="{BB962C8B-B14F-4D97-AF65-F5344CB8AC3E}">
        <p14:creationId xmlns:p14="http://schemas.microsoft.com/office/powerpoint/2010/main" val="2150556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80B358-60FA-45F1-9F55-76A18D00DAFA}" type="datetimeFigureOut">
              <a:rPr lang="en-US" smtClean="0"/>
              <a:pPr/>
              <a:t>2/27/2017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A319707-CA1B-4FB2-8112-D6795F7C7373}" type="slidenum">
              <a:rPr lang="en-GB" smtClean="0"/>
              <a:pPr/>
              <a:t>‹#›</a:t>
            </a:fld>
            <a:endParaRPr lang="en-GB" dirty="0"/>
          </a:p>
        </p:txBody>
      </p:sp>
    </p:spTree>
    <p:extLst>
      <p:ext uri="{BB962C8B-B14F-4D97-AF65-F5344CB8AC3E}">
        <p14:creationId xmlns:p14="http://schemas.microsoft.com/office/powerpoint/2010/main" val="137355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80B358-60FA-45F1-9F55-76A18D00DAFA}" type="datetimeFigureOut">
              <a:rPr lang="en-US" smtClean="0"/>
              <a:pPr/>
              <a:t>2/27/2017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319707-CA1B-4FB2-8112-D6795F7C7373}" type="slidenum">
              <a:rPr lang="en-GB" smtClean="0"/>
              <a:pPr/>
              <a:t>‹#›</a:t>
            </a:fld>
            <a:endParaRPr lang="en-GB" dirty="0"/>
          </a:p>
        </p:txBody>
      </p:sp>
    </p:spTree>
    <p:extLst>
      <p:ext uri="{BB962C8B-B14F-4D97-AF65-F5344CB8AC3E}">
        <p14:creationId xmlns:p14="http://schemas.microsoft.com/office/powerpoint/2010/main" val="3041556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80B358-60FA-45F1-9F55-76A18D00DAFA}" type="datetimeFigureOut">
              <a:rPr lang="en-US" smtClean="0"/>
              <a:pPr/>
              <a:t>2/27/2017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319707-CA1B-4FB2-8112-D6795F7C7373}" type="slidenum">
              <a:rPr lang="en-GB" smtClean="0"/>
              <a:pPr/>
              <a:t>‹#›</a:t>
            </a:fld>
            <a:endParaRPr lang="en-GB"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817768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80B358-60FA-45F1-9F55-76A18D00DAFA}" type="datetimeFigureOut">
              <a:rPr lang="en-US" smtClean="0"/>
              <a:pPr/>
              <a:t>2/27/2017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319707-CA1B-4FB2-8112-D6795F7C7373}" type="slidenum">
              <a:rPr lang="en-GB" smtClean="0"/>
              <a:pPr/>
              <a:t>‹#›</a:t>
            </a:fld>
            <a:endParaRPr lang="en-GB" dirty="0"/>
          </a:p>
        </p:txBody>
      </p:sp>
    </p:spTree>
    <p:extLst>
      <p:ext uri="{BB962C8B-B14F-4D97-AF65-F5344CB8AC3E}">
        <p14:creationId xmlns:p14="http://schemas.microsoft.com/office/powerpoint/2010/main" val="1035847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E80B358-60FA-45F1-9F55-76A18D00DAFA}" type="datetimeFigureOut">
              <a:rPr lang="en-US" smtClean="0"/>
              <a:pPr/>
              <a:t>2/27/2017</a:t>
            </a:fld>
            <a:endParaRPr lang="en-GB" dirty="0"/>
          </a:p>
        </p:txBody>
      </p:sp>
      <p:sp>
        <p:nvSpPr>
          <p:cNvPr id="4"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319707-CA1B-4FB2-8112-D6795F7C7373}" type="slidenum">
              <a:rPr lang="en-GB" smtClean="0"/>
              <a:pPr/>
              <a:t>‹#›</a:t>
            </a:fld>
            <a:endParaRPr lang="en-GB" dirty="0"/>
          </a:p>
        </p:txBody>
      </p:sp>
    </p:spTree>
    <p:extLst>
      <p:ext uri="{BB962C8B-B14F-4D97-AF65-F5344CB8AC3E}">
        <p14:creationId xmlns:p14="http://schemas.microsoft.com/office/powerpoint/2010/main" val="2516950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E80B358-60FA-45F1-9F55-76A18D00DAFA}" type="datetimeFigureOut">
              <a:rPr lang="en-US" smtClean="0"/>
              <a:pPr/>
              <a:t>2/27/2017</a:t>
            </a:fld>
            <a:endParaRPr lang="en-GB" dirty="0"/>
          </a:p>
        </p:txBody>
      </p:sp>
      <p:sp>
        <p:nvSpPr>
          <p:cNvPr id="4"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319707-CA1B-4FB2-8112-D6795F7C7373}" type="slidenum">
              <a:rPr lang="en-GB" smtClean="0"/>
              <a:pPr/>
              <a:t>‹#›</a:t>
            </a:fld>
            <a:endParaRPr lang="en-GB" dirty="0"/>
          </a:p>
        </p:txBody>
      </p:sp>
    </p:spTree>
    <p:extLst>
      <p:ext uri="{BB962C8B-B14F-4D97-AF65-F5344CB8AC3E}">
        <p14:creationId xmlns:p14="http://schemas.microsoft.com/office/powerpoint/2010/main" val="974378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80B358-60FA-45F1-9F55-76A18D00DAFA}" type="datetimeFigureOut">
              <a:rPr lang="en-US" smtClean="0"/>
              <a:pPr/>
              <a:t>2/27/2017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319707-CA1B-4FB2-8112-D6795F7C7373}" type="slidenum">
              <a:rPr lang="en-GB" smtClean="0"/>
              <a:pPr/>
              <a:t>‹#›</a:t>
            </a:fld>
            <a:endParaRPr lang="en-GB" dirty="0"/>
          </a:p>
        </p:txBody>
      </p:sp>
    </p:spTree>
    <p:extLst>
      <p:ext uri="{BB962C8B-B14F-4D97-AF65-F5344CB8AC3E}">
        <p14:creationId xmlns:p14="http://schemas.microsoft.com/office/powerpoint/2010/main" val="3447788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80B358-60FA-45F1-9F55-76A18D00DAFA}" type="datetimeFigureOut">
              <a:rPr lang="en-US" smtClean="0"/>
              <a:pPr/>
              <a:t>2/27/2017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319707-CA1B-4FB2-8112-D6795F7C7373}" type="slidenum">
              <a:rPr lang="en-GB" smtClean="0"/>
              <a:pPr/>
              <a:t>‹#›</a:t>
            </a:fld>
            <a:endParaRPr lang="en-GB" dirty="0"/>
          </a:p>
        </p:txBody>
      </p:sp>
    </p:spTree>
    <p:extLst>
      <p:ext uri="{BB962C8B-B14F-4D97-AF65-F5344CB8AC3E}">
        <p14:creationId xmlns:p14="http://schemas.microsoft.com/office/powerpoint/2010/main" val="4069631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7E80B358-60FA-45F1-9F55-76A18D00DAFA}" type="datetimeFigureOut">
              <a:rPr lang="en-US" smtClean="0"/>
              <a:pPr/>
              <a:t>2/27/2017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319707-CA1B-4FB2-8112-D6795F7C7373}" type="slidenum">
              <a:rPr lang="en-GB" smtClean="0"/>
              <a:pPr/>
              <a:t>‹#›</a:t>
            </a:fld>
            <a:endParaRPr lang="en-GB" dirty="0"/>
          </a:p>
        </p:txBody>
      </p:sp>
    </p:spTree>
    <p:extLst>
      <p:ext uri="{BB962C8B-B14F-4D97-AF65-F5344CB8AC3E}">
        <p14:creationId xmlns:p14="http://schemas.microsoft.com/office/powerpoint/2010/main" val="2965909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80B358-60FA-45F1-9F55-76A18D00DAFA}" type="datetimeFigureOut">
              <a:rPr lang="en-US" smtClean="0"/>
              <a:pPr/>
              <a:t>2/27/2017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319707-CA1B-4FB2-8112-D6795F7C7373}" type="slidenum">
              <a:rPr lang="en-GB" smtClean="0"/>
              <a:pPr/>
              <a:t>‹#›</a:t>
            </a:fld>
            <a:endParaRPr lang="en-GB" dirty="0"/>
          </a:p>
        </p:txBody>
      </p:sp>
    </p:spTree>
    <p:extLst>
      <p:ext uri="{BB962C8B-B14F-4D97-AF65-F5344CB8AC3E}">
        <p14:creationId xmlns:p14="http://schemas.microsoft.com/office/powerpoint/2010/main" val="2549082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80B358-60FA-45F1-9F55-76A18D00DAFA}" type="datetimeFigureOut">
              <a:rPr lang="en-US" smtClean="0"/>
              <a:pPr/>
              <a:t>2/27/2017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A319707-CA1B-4FB2-8112-D6795F7C7373}" type="slidenum">
              <a:rPr lang="en-GB" smtClean="0"/>
              <a:pPr/>
              <a:t>‹#›</a:t>
            </a:fld>
            <a:endParaRPr lang="en-GB" dirty="0"/>
          </a:p>
        </p:txBody>
      </p:sp>
    </p:spTree>
    <p:extLst>
      <p:ext uri="{BB962C8B-B14F-4D97-AF65-F5344CB8AC3E}">
        <p14:creationId xmlns:p14="http://schemas.microsoft.com/office/powerpoint/2010/main" val="4064157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80B358-60FA-45F1-9F55-76A18D00DAFA}" type="datetimeFigureOut">
              <a:rPr lang="en-US" smtClean="0"/>
              <a:pPr/>
              <a:t>2/27/2017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A319707-CA1B-4FB2-8112-D6795F7C7373}" type="slidenum">
              <a:rPr lang="en-GB" smtClean="0"/>
              <a:pPr/>
              <a:t>‹#›</a:t>
            </a:fld>
            <a:endParaRPr lang="en-GB" dirty="0"/>
          </a:p>
        </p:txBody>
      </p:sp>
    </p:spTree>
    <p:extLst>
      <p:ext uri="{BB962C8B-B14F-4D97-AF65-F5344CB8AC3E}">
        <p14:creationId xmlns:p14="http://schemas.microsoft.com/office/powerpoint/2010/main" val="15632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7E80B358-60FA-45F1-9F55-76A18D00DAFA}" type="datetimeFigureOut">
              <a:rPr lang="en-US" smtClean="0"/>
              <a:pPr/>
              <a:t>2/27/2017</a:t>
            </a:fld>
            <a:endParaRPr lang="en-GB" dirty="0"/>
          </a:p>
        </p:txBody>
      </p:sp>
      <p:sp>
        <p:nvSpPr>
          <p:cNvPr id="5" name="Footer Placeholder 3"/>
          <p:cNvSpPr>
            <a:spLocks noGrp="1"/>
          </p:cNvSpPr>
          <p:nvPr>
            <p:ph type="ftr" sz="quarter" idx="11"/>
          </p:nvPr>
        </p:nvSpPr>
        <p:spPr/>
        <p:txBody>
          <a:bodyPr/>
          <a:lstStyle/>
          <a:p>
            <a:endParaRPr lang="en-GB" dirty="0"/>
          </a:p>
        </p:txBody>
      </p:sp>
      <p:sp>
        <p:nvSpPr>
          <p:cNvPr id="6" name="Slide Number Placeholder 4"/>
          <p:cNvSpPr>
            <a:spLocks noGrp="1"/>
          </p:cNvSpPr>
          <p:nvPr>
            <p:ph type="sldNum" sz="quarter" idx="12"/>
          </p:nvPr>
        </p:nvSpPr>
        <p:spPr/>
        <p:txBody>
          <a:bodyPr/>
          <a:lstStyle/>
          <a:p>
            <a:fld id="{CA319707-CA1B-4FB2-8112-D6795F7C7373}" type="slidenum">
              <a:rPr lang="en-GB" smtClean="0"/>
              <a:pPr/>
              <a:t>‹#›</a:t>
            </a:fld>
            <a:endParaRPr lang="en-GB" dirty="0"/>
          </a:p>
        </p:txBody>
      </p:sp>
    </p:spTree>
    <p:extLst>
      <p:ext uri="{BB962C8B-B14F-4D97-AF65-F5344CB8AC3E}">
        <p14:creationId xmlns:p14="http://schemas.microsoft.com/office/powerpoint/2010/main" val="1575219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E80B358-60FA-45F1-9F55-76A18D00DAFA}" type="datetimeFigureOut">
              <a:rPr lang="en-US" smtClean="0"/>
              <a:pPr/>
              <a:t>2/27/2017</a:t>
            </a:fld>
            <a:endParaRPr lang="en-GB" dirty="0"/>
          </a:p>
        </p:txBody>
      </p:sp>
      <p:sp>
        <p:nvSpPr>
          <p:cNvPr id="5" name="Footer Placeholder 2"/>
          <p:cNvSpPr>
            <a:spLocks noGrp="1"/>
          </p:cNvSpPr>
          <p:nvPr>
            <p:ph type="ftr" sz="quarter" idx="11"/>
          </p:nvPr>
        </p:nvSpPr>
        <p:spPr/>
        <p:txBody>
          <a:bodyPr/>
          <a:lstStyle/>
          <a:p>
            <a:endParaRPr lang="en-GB" dirty="0"/>
          </a:p>
        </p:txBody>
      </p:sp>
      <p:sp>
        <p:nvSpPr>
          <p:cNvPr id="6" name="Slide Number Placeholder 3"/>
          <p:cNvSpPr>
            <a:spLocks noGrp="1"/>
          </p:cNvSpPr>
          <p:nvPr>
            <p:ph type="sldNum" sz="quarter" idx="12"/>
          </p:nvPr>
        </p:nvSpPr>
        <p:spPr/>
        <p:txBody>
          <a:bodyPr/>
          <a:lstStyle/>
          <a:p>
            <a:fld id="{CA319707-CA1B-4FB2-8112-D6795F7C7373}" type="slidenum">
              <a:rPr lang="en-GB" smtClean="0"/>
              <a:pPr/>
              <a:t>‹#›</a:t>
            </a:fld>
            <a:endParaRPr lang="en-GB" dirty="0"/>
          </a:p>
        </p:txBody>
      </p:sp>
    </p:spTree>
    <p:extLst>
      <p:ext uri="{BB962C8B-B14F-4D97-AF65-F5344CB8AC3E}">
        <p14:creationId xmlns:p14="http://schemas.microsoft.com/office/powerpoint/2010/main" val="620195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7E80B358-60FA-45F1-9F55-76A18D00DAFA}" type="datetimeFigureOut">
              <a:rPr lang="en-US" smtClean="0"/>
              <a:pPr/>
              <a:t>2/27/2017</a:t>
            </a:fld>
            <a:endParaRPr lang="en-GB" dirty="0"/>
          </a:p>
        </p:txBody>
      </p:sp>
      <p:sp>
        <p:nvSpPr>
          <p:cNvPr id="5" name="Footer Placeholder 5"/>
          <p:cNvSpPr>
            <a:spLocks noGrp="1"/>
          </p:cNvSpPr>
          <p:nvPr>
            <p:ph type="ftr" sz="quarter" idx="11"/>
          </p:nvPr>
        </p:nvSpPr>
        <p:spPr/>
        <p:txBody>
          <a:bodyPr/>
          <a:lstStyle/>
          <a:p>
            <a:endParaRPr lang="en-GB" dirty="0"/>
          </a:p>
        </p:txBody>
      </p:sp>
      <p:sp>
        <p:nvSpPr>
          <p:cNvPr id="6" name="Slide Number Placeholder 6"/>
          <p:cNvSpPr>
            <a:spLocks noGrp="1"/>
          </p:cNvSpPr>
          <p:nvPr>
            <p:ph type="sldNum" sz="quarter" idx="12"/>
          </p:nvPr>
        </p:nvSpPr>
        <p:spPr/>
        <p:txBody>
          <a:bodyPr/>
          <a:lstStyle/>
          <a:p>
            <a:fld id="{CA319707-CA1B-4FB2-8112-D6795F7C7373}" type="slidenum">
              <a:rPr lang="en-GB" smtClean="0"/>
              <a:pPr/>
              <a:t>‹#›</a:t>
            </a:fld>
            <a:endParaRPr lang="en-GB" dirty="0"/>
          </a:p>
        </p:txBody>
      </p:sp>
    </p:spTree>
    <p:extLst>
      <p:ext uri="{BB962C8B-B14F-4D97-AF65-F5344CB8AC3E}">
        <p14:creationId xmlns:p14="http://schemas.microsoft.com/office/powerpoint/2010/main" val="1956363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80B358-60FA-45F1-9F55-76A18D00DAFA}" type="datetimeFigureOut">
              <a:rPr lang="en-US" smtClean="0"/>
              <a:pPr/>
              <a:t>2/27/2017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A319707-CA1B-4FB2-8112-D6795F7C7373}" type="slidenum">
              <a:rPr lang="en-GB" smtClean="0"/>
              <a:pPr/>
              <a:t>‹#›</a:t>
            </a:fld>
            <a:endParaRPr lang="en-GB" dirty="0"/>
          </a:p>
        </p:txBody>
      </p:sp>
    </p:spTree>
    <p:extLst>
      <p:ext uri="{BB962C8B-B14F-4D97-AF65-F5344CB8AC3E}">
        <p14:creationId xmlns:p14="http://schemas.microsoft.com/office/powerpoint/2010/main" val="2728069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E80B358-60FA-45F1-9F55-76A18D00DAFA}" type="datetimeFigureOut">
              <a:rPr lang="en-US" smtClean="0"/>
              <a:pPr/>
              <a:t>2/27/2017</a:t>
            </a:fld>
            <a:endParaRPr lang="en-GB"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CA319707-CA1B-4FB2-8112-D6795F7C7373}" type="slidenum">
              <a:rPr lang="en-GB" smtClean="0"/>
              <a:pPr/>
              <a:t>‹#›</a:t>
            </a:fld>
            <a:endParaRPr lang="en-GB" dirty="0"/>
          </a:p>
        </p:txBody>
      </p:sp>
    </p:spTree>
    <p:extLst>
      <p:ext uri="{BB962C8B-B14F-4D97-AF65-F5344CB8AC3E}">
        <p14:creationId xmlns:p14="http://schemas.microsoft.com/office/powerpoint/2010/main" val="3045641196"/>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epp.eurostat.ec.europa.eu/statistics_explained/index.php/Glossary:Central_government" TargetMode="External"/><Relationship Id="rId2" Type="http://schemas.openxmlformats.org/officeDocument/2006/relationships/hyperlink" Target="http://epp.eurostat.ec.europa.eu/statistics_explained/index.php/Glossary:Non-market_producer" TargetMode="External"/><Relationship Id="rId1" Type="http://schemas.openxmlformats.org/officeDocument/2006/relationships/slideLayout" Target="../slideLayouts/slideLayout6.xml"/><Relationship Id="rId6" Type="http://schemas.openxmlformats.org/officeDocument/2006/relationships/hyperlink" Target="http://epp.eurostat.ec.europa.eu/statistics_explained/index.php/Glossary:Social_security_fund" TargetMode="External"/><Relationship Id="rId5" Type="http://schemas.openxmlformats.org/officeDocument/2006/relationships/hyperlink" Target="http://epp.eurostat.ec.europa.eu/statistics_explained/index.php/Glossary:Local_government" TargetMode="External"/><Relationship Id="rId4" Type="http://schemas.openxmlformats.org/officeDocument/2006/relationships/hyperlink" Target="http://epp.eurostat.ec.europa.eu/statistics_explained/index.php/Glossary:State_governmen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C000"/>
                </a:solidFill>
              </a:rPr>
              <a:t>Fiscal Risk</a:t>
            </a:r>
            <a:r>
              <a:rPr lang="lv-LV" dirty="0" smtClean="0">
                <a:solidFill>
                  <a:srgbClr val="FFC000"/>
                </a:solidFill>
              </a:rPr>
              <a:t> managment in Latvia</a:t>
            </a:r>
            <a:endParaRPr lang="en-US" dirty="0">
              <a:solidFill>
                <a:srgbClr val="FFC000"/>
              </a:solidFill>
            </a:endParaRPr>
          </a:p>
        </p:txBody>
      </p:sp>
      <p:sp>
        <p:nvSpPr>
          <p:cNvPr id="4" name="Text Placeholder 3"/>
          <p:cNvSpPr>
            <a:spLocks noGrp="1"/>
          </p:cNvSpPr>
          <p:nvPr>
            <p:ph type="body" idx="1"/>
          </p:nvPr>
        </p:nvSpPr>
        <p:spPr/>
        <p:txBody>
          <a:bodyPr>
            <a:normAutofit fontScale="70000" lnSpcReduction="20000"/>
          </a:bodyPr>
          <a:lstStyle/>
          <a:p>
            <a:r>
              <a:rPr lang="lv-LV" dirty="0" smtClean="0"/>
              <a:t>Nils Sakss</a:t>
            </a:r>
          </a:p>
          <a:p>
            <a:r>
              <a:rPr lang="lv-LV" dirty="0" smtClean="0"/>
              <a:t>Direktor of fiscal policy department</a:t>
            </a:r>
          </a:p>
          <a:p>
            <a:r>
              <a:rPr lang="lv-LV" dirty="0" smtClean="0"/>
              <a:t>Ministry of Finance of Latvia</a:t>
            </a:r>
            <a:endParaRPr lang="en-US" dirty="0"/>
          </a:p>
        </p:txBody>
      </p:sp>
    </p:spTree>
    <p:extLst>
      <p:ext uri="{BB962C8B-B14F-4D97-AF65-F5344CB8AC3E}">
        <p14:creationId xmlns:p14="http://schemas.microsoft.com/office/powerpoint/2010/main" val="2407405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2132856"/>
            <a:ext cx="7200800" cy="923330"/>
          </a:xfrm>
          <a:prstGeom prst="rect">
            <a:avLst/>
          </a:prstGeom>
          <a:noFill/>
        </p:spPr>
        <p:txBody>
          <a:bodyPr wrap="square" rtlCol="0">
            <a:spAutoFit/>
          </a:bodyPr>
          <a:lstStyle/>
          <a:p>
            <a:r>
              <a:rPr lang="lv-LV" dirty="0" smtClean="0"/>
              <a:t>If GG SoE are not taken into account in State budget preparation, they very likely fill produce «negative surprise» in General Government accounts !!! This is high fiscal risk.</a:t>
            </a:r>
          </a:p>
        </p:txBody>
      </p:sp>
      <p:sp>
        <p:nvSpPr>
          <p:cNvPr id="5" name="TextBox 4"/>
          <p:cNvSpPr txBox="1"/>
          <p:nvPr/>
        </p:nvSpPr>
        <p:spPr>
          <a:xfrm>
            <a:off x="1124266" y="3356992"/>
            <a:ext cx="7200800" cy="646331"/>
          </a:xfrm>
          <a:prstGeom prst="rect">
            <a:avLst/>
          </a:prstGeom>
          <a:noFill/>
        </p:spPr>
        <p:txBody>
          <a:bodyPr wrap="square" rtlCol="0">
            <a:spAutoFit/>
          </a:bodyPr>
          <a:lstStyle/>
          <a:p>
            <a:r>
              <a:rPr lang="lv-LV" dirty="0" smtClean="0"/>
              <a:t>If GG SoE are included in fiscal projections produced for State budget, risk has been reduced or even mitigated.</a:t>
            </a:r>
          </a:p>
        </p:txBody>
      </p:sp>
      <p:sp>
        <p:nvSpPr>
          <p:cNvPr id="6" name="TextBox 5"/>
          <p:cNvSpPr txBox="1"/>
          <p:nvPr/>
        </p:nvSpPr>
        <p:spPr>
          <a:xfrm>
            <a:off x="1115616" y="4336675"/>
            <a:ext cx="7200800" cy="369332"/>
          </a:xfrm>
          <a:prstGeom prst="rect">
            <a:avLst/>
          </a:prstGeom>
          <a:noFill/>
        </p:spPr>
        <p:txBody>
          <a:bodyPr wrap="square" rtlCol="0">
            <a:spAutoFit/>
          </a:bodyPr>
          <a:lstStyle/>
          <a:p>
            <a:r>
              <a:rPr lang="lv-LV" dirty="0" smtClean="0"/>
              <a:t>Residual risks relates only  to deviation from projections.</a:t>
            </a:r>
          </a:p>
        </p:txBody>
      </p:sp>
    </p:spTree>
    <p:extLst>
      <p:ext uri="{BB962C8B-B14F-4D97-AF65-F5344CB8AC3E}">
        <p14:creationId xmlns:p14="http://schemas.microsoft.com/office/powerpoint/2010/main" val="970668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rPr>
              <a:t>Incorporation of GG </a:t>
            </a:r>
            <a:r>
              <a:rPr lang="en-GB" dirty="0" err="1" smtClean="0">
                <a:solidFill>
                  <a:srgbClr val="FFC000"/>
                </a:solidFill>
              </a:rPr>
              <a:t>SoE</a:t>
            </a:r>
            <a:r>
              <a:rPr lang="en-GB" dirty="0" smtClean="0">
                <a:solidFill>
                  <a:srgbClr val="FFC000"/>
                </a:solidFill>
              </a:rPr>
              <a:t> in fiscal projections</a:t>
            </a:r>
            <a:endParaRPr lang="en-GB" dirty="0">
              <a:solidFill>
                <a:srgbClr val="FFC000"/>
              </a:solidFill>
            </a:endParaRPr>
          </a:p>
        </p:txBody>
      </p:sp>
      <p:sp>
        <p:nvSpPr>
          <p:cNvPr id="3" name="Content Placeholder 2"/>
          <p:cNvSpPr>
            <a:spLocks noGrp="1"/>
          </p:cNvSpPr>
          <p:nvPr>
            <p:ph idx="1"/>
          </p:nvPr>
        </p:nvSpPr>
        <p:spPr>
          <a:xfrm>
            <a:off x="484710" y="1988841"/>
            <a:ext cx="6103514" cy="3816424"/>
          </a:xfrm>
        </p:spPr>
        <p:txBody>
          <a:bodyPr>
            <a:normAutofit lnSpcReduction="10000"/>
          </a:bodyPr>
          <a:lstStyle/>
          <a:p>
            <a:r>
              <a:rPr lang="en-GB" dirty="0" smtClean="0"/>
              <a:t>Projections of Revenue – adjusted expenditure (balance of </a:t>
            </a:r>
            <a:r>
              <a:rPr lang="en-GB" dirty="0" err="1" smtClean="0"/>
              <a:t>SoE</a:t>
            </a:r>
            <a:r>
              <a:rPr lang="en-GB" dirty="0" smtClean="0"/>
              <a:t>) ( adjustment :+ gross fixed capital formation – depreciation).</a:t>
            </a:r>
          </a:p>
          <a:p>
            <a:r>
              <a:rPr lang="en-GB" dirty="0" smtClean="0"/>
              <a:t>The aggregate GG </a:t>
            </a:r>
            <a:r>
              <a:rPr lang="en-GB" dirty="0" err="1" smtClean="0"/>
              <a:t>SoE</a:t>
            </a:r>
            <a:r>
              <a:rPr lang="en-GB" dirty="0" smtClean="0"/>
              <a:t> balance is included in GG balance projections as a balance under no change policy scenario.</a:t>
            </a:r>
          </a:p>
          <a:p>
            <a:r>
              <a:rPr lang="en-GB" dirty="0" smtClean="0"/>
              <a:t>Then the issue is about «absorption capacity of budget» of GG </a:t>
            </a:r>
            <a:r>
              <a:rPr lang="en-GB" dirty="0" err="1" smtClean="0"/>
              <a:t>SoE</a:t>
            </a:r>
            <a:r>
              <a:rPr lang="en-GB" dirty="0" smtClean="0"/>
              <a:t> deficits.</a:t>
            </a:r>
          </a:p>
          <a:p>
            <a:r>
              <a:rPr lang="en-GB" dirty="0" smtClean="0"/>
              <a:t>If there is no absorption capacity, </a:t>
            </a:r>
            <a:r>
              <a:rPr lang="en-GB" dirty="0" err="1" smtClean="0"/>
              <a:t>MoF</a:t>
            </a:r>
            <a:r>
              <a:rPr lang="en-GB" dirty="0" smtClean="0"/>
              <a:t> should intervene and propose to government to take action.</a:t>
            </a:r>
            <a:endParaRPr lang="en-GB" dirty="0"/>
          </a:p>
        </p:txBody>
      </p:sp>
      <p:sp>
        <p:nvSpPr>
          <p:cNvPr id="4" name="TextBox 3"/>
          <p:cNvSpPr txBox="1"/>
          <p:nvPr/>
        </p:nvSpPr>
        <p:spPr>
          <a:xfrm>
            <a:off x="6948264" y="2021434"/>
            <a:ext cx="2016224" cy="2585323"/>
          </a:xfrm>
          <a:prstGeom prst="rect">
            <a:avLst/>
          </a:prstGeom>
          <a:noFill/>
        </p:spPr>
        <p:txBody>
          <a:bodyPr wrap="square" rtlCol="0">
            <a:spAutoFit/>
          </a:bodyPr>
          <a:lstStyle/>
          <a:p>
            <a:r>
              <a:rPr lang="en-GB" dirty="0" smtClean="0"/>
              <a:t>this is not a fiscal risk.</a:t>
            </a:r>
          </a:p>
          <a:p>
            <a:endParaRPr lang="en-GB" dirty="0" smtClean="0"/>
          </a:p>
          <a:p>
            <a:r>
              <a:rPr lang="en-GB" dirty="0" smtClean="0"/>
              <a:t>But can be if we not incorporate the GG SOE accounts into GG fiscal projections.</a:t>
            </a:r>
            <a:endParaRPr lang="en-GB" dirty="0"/>
          </a:p>
        </p:txBody>
      </p:sp>
      <p:sp>
        <p:nvSpPr>
          <p:cNvPr id="5" name="TextBox 4"/>
          <p:cNvSpPr txBox="1"/>
          <p:nvPr/>
        </p:nvSpPr>
        <p:spPr>
          <a:xfrm>
            <a:off x="484710" y="5805265"/>
            <a:ext cx="7687690" cy="646331"/>
          </a:xfrm>
          <a:prstGeom prst="rect">
            <a:avLst/>
          </a:prstGeom>
          <a:noFill/>
        </p:spPr>
        <p:txBody>
          <a:bodyPr wrap="square" rtlCol="0">
            <a:spAutoFit/>
          </a:bodyPr>
          <a:lstStyle/>
          <a:p>
            <a:r>
              <a:rPr lang="en-GB" dirty="0" smtClean="0"/>
              <a:t>If process is implemented, the risk is that </a:t>
            </a:r>
            <a:r>
              <a:rPr lang="en-GB" dirty="0" err="1" smtClean="0"/>
              <a:t>SoE</a:t>
            </a:r>
            <a:r>
              <a:rPr lang="en-GB" dirty="0" smtClean="0"/>
              <a:t> deficits are significantly higher, than projected.</a:t>
            </a:r>
            <a:endParaRPr lang="en-GB" dirty="0"/>
          </a:p>
        </p:txBody>
      </p:sp>
    </p:spTree>
    <p:extLst>
      <p:ext uri="{BB962C8B-B14F-4D97-AF65-F5344CB8AC3E}">
        <p14:creationId xmlns:p14="http://schemas.microsoft.com/office/powerpoint/2010/main" val="2607925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2184194"/>
          </a:xfrm>
        </p:spPr>
        <p:txBody>
          <a:bodyPr/>
          <a:lstStyle/>
          <a:p>
            <a:r>
              <a:rPr lang="lv-LV" dirty="0" smtClean="0">
                <a:solidFill>
                  <a:srgbClr val="FFC000"/>
                </a:solidFill>
              </a:rPr>
              <a:t>GG SoE net borrowing/net lending: Projections and outcome</a:t>
            </a:r>
            <a:endParaRPr lang="lv-LV" dirty="0">
              <a:solidFill>
                <a:srgbClr val="FFC000"/>
              </a:solidFill>
            </a:endParaRPr>
          </a:p>
        </p:txBody>
      </p:sp>
      <p:pic>
        <p:nvPicPr>
          <p:cNvPr id="4" name="Picture 3"/>
          <p:cNvPicPr>
            <a:picLocks noChangeAspect="1"/>
          </p:cNvPicPr>
          <p:nvPr/>
        </p:nvPicPr>
        <p:blipFill>
          <a:blip r:embed="rId2"/>
          <a:stretch>
            <a:fillRect/>
          </a:stretch>
        </p:blipFill>
        <p:spPr>
          <a:xfrm>
            <a:off x="466474" y="2780928"/>
            <a:ext cx="8079840" cy="2808312"/>
          </a:xfrm>
          <a:prstGeom prst="rect">
            <a:avLst/>
          </a:prstGeom>
        </p:spPr>
      </p:pic>
    </p:spTree>
    <p:extLst>
      <p:ext uri="{BB962C8B-B14F-4D97-AF65-F5344CB8AC3E}">
        <p14:creationId xmlns:p14="http://schemas.microsoft.com/office/powerpoint/2010/main" val="2778471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Accrual accounting </a:t>
            </a:r>
            <a:endParaRPr lang="en-US" dirty="0">
              <a:solidFill>
                <a:srgbClr val="FFC000"/>
              </a:solidFill>
            </a:endParaRPr>
          </a:p>
        </p:txBody>
      </p:sp>
      <p:sp>
        <p:nvSpPr>
          <p:cNvPr id="4" name="Rectangle 3"/>
          <p:cNvSpPr/>
          <p:nvPr/>
        </p:nvSpPr>
        <p:spPr>
          <a:xfrm>
            <a:off x="323528" y="1412776"/>
            <a:ext cx="8479778" cy="2308324"/>
          </a:xfrm>
          <a:prstGeom prst="rect">
            <a:avLst/>
          </a:prstGeom>
        </p:spPr>
        <p:txBody>
          <a:bodyPr wrap="square">
            <a:spAutoFit/>
          </a:bodyPr>
          <a:lstStyle/>
          <a:p>
            <a:pPr algn="just"/>
            <a:r>
              <a:rPr lang="en-GB" dirty="0">
                <a:latin typeface="TimesNewRomanPSMT"/>
              </a:rPr>
              <a:t>The term “accrual” refers to a fundamental accounting concept concerning the timing of recognition of economic events </a:t>
            </a:r>
            <a:r>
              <a:rPr lang="en-GB" dirty="0" smtClean="0">
                <a:latin typeface="TimesNewRomanPSMT"/>
              </a:rPr>
              <a:t>in financial </a:t>
            </a:r>
            <a:r>
              <a:rPr lang="en-GB" dirty="0">
                <a:latin typeface="TimesNewRomanPSMT"/>
              </a:rPr>
              <a:t>reports. Accrual accounting is a system of accounting in which transactions and other flows between </a:t>
            </a:r>
            <a:r>
              <a:rPr lang="en-GB" dirty="0" smtClean="0">
                <a:latin typeface="TimesNewRomanPSMT"/>
              </a:rPr>
              <a:t>institutional units </a:t>
            </a:r>
            <a:r>
              <a:rPr lang="en-GB" dirty="0">
                <a:solidFill>
                  <a:srgbClr val="FFFF00"/>
                </a:solidFill>
                <a:latin typeface="TimesNewRomanPSMT"/>
              </a:rPr>
              <a:t>are recognized when economic value is transferred, increased, or </a:t>
            </a:r>
            <a:r>
              <a:rPr lang="en-GB" dirty="0" smtClean="0">
                <a:solidFill>
                  <a:srgbClr val="FFFF00"/>
                </a:solidFill>
                <a:latin typeface="TimesNewRomanPSMT"/>
              </a:rPr>
              <a:t>lost, regardless </a:t>
            </a:r>
            <a:r>
              <a:rPr lang="en-GB" dirty="0">
                <a:solidFill>
                  <a:srgbClr val="FFFF00"/>
                </a:solidFill>
                <a:latin typeface="TimesNewRomanPSMT"/>
              </a:rPr>
              <a:t>of the timing of the related cash </a:t>
            </a:r>
            <a:r>
              <a:rPr lang="en-GB" dirty="0" smtClean="0">
                <a:solidFill>
                  <a:srgbClr val="FFFF00"/>
                </a:solidFill>
                <a:latin typeface="TimesNewRomanPSMT"/>
              </a:rPr>
              <a:t>receipts or </a:t>
            </a:r>
            <a:r>
              <a:rPr lang="en-GB" dirty="0">
                <a:solidFill>
                  <a:srgbClr val="FFFF00"/>
                </a:solidFill>
                <a:latin typeface="TimesNewRomanPSMT"/>
              </a:rPr>
              <a:t>payments</a:t>
            </a:r>
            <a:r>
              <a:rPr lang="en-GB" dirty="0">
                <a:latin typeface="TimesNewRomanPSMT"/>
              </a:rPr>
              <a:t>. </a:t>
            </a:r>
            <a:endParaRPr lang="en-GB" dirty="0" smtClean="0">
              <a:latin typeface="TimesNewRomanPSMT"/>
            </a:endParaRPr>
          </a:p>
          <a:p>
            <a:pPr algn="just"/>
            <a:endParaRPr lang="en-GB" dirty="0">
              <a:latin typeface="TimesNewRomanPSMT"/>
            </a:endParaRPr>
          </a:p>
          <a:p>
            <a:pPr algn="just"/>
            <a:r>
              <a:rPr lang="en-GB" dirty="0" smtClean="0">
                <a:latin typeface="TimesNewRomanPSMT"/>
              </a:rPr>
              <a:t>This </a:t>
            </a:r>
            <a:r>
              <a:rPr lang="en-GB" dirty="0">
                <a:latin typeface="TimesNewRomanPSMT"/>
              </a:rPr>
              <a:t>contrasts with the cash basis under which transactions and other events are </a:t>
            </a:r>
            <a:r>
              <a:rPr lang="en-GB" dirty="0" smtClean="0">
                <a:latin typeface="TimesNewRomanPSMT"/>
              </a:rPr>
              <a:t>recognized only </a:t>
            </a:r>
            <a:r>
              <a:rPr lang="en-GB" dirty="0">
                <a:latin typeface="TimesNewRomanPSMT"/>
              </a:rPr>
              <a:t>when the </a:t>
            </a:r>
            <a:r>
              <a:rPr lang="en-GB" dirty="0" smtClean="0">
                <a:latin typeface="TimesNewRomanPSMT"/>
              </a:rPr>
              <a:t>related cash </a:t>
            </a:r>
            <a:r>
              <a:rPr lang="en-GB" dirty="0">
                <a:latin typeface="TimesNewRomanPSMT"/>
              </a:rPr>
              <a:t>is received or paid. </a:t>
            </a:r>
            <a:endParaRPr lang="en-US" dirty="0"/>
          </a:p>
        </p:txBody>
      </p:sp>
      <p:sp>
        <p:nvSpPr>
          <p:cNvPr id="5" name="TextBox 4"/>
          <p:cNvSpPr txBox="1"/>
          <p:nvPr/>
        </p:nvSpPr>
        <p:spPr>
          <a:xfrm>
            <a:off x="352153" y="4311826"/>
            <a:ext cx="8191746" cy="369332"/>
          </a:xfrm>
          <a:prstGeom prst="rect">
            <a:avLst/>
          </a:prstGeom>
          <a:noFill/>
        </p:spPr>
        <p:txBody>
          <a:bodyPr wrap="square" rtlCol="0">
            <a:spAutoFit/>
          </a:bodyPr>
          <a:lstStyle/>
          <a:p>
            <a:r>
              <a:rPr lang="en-US" b="1" u="sng" dirty="0" smtClean="0">
                <a:solidFill>
                  <a:schemeClr val="accent6">
                    <a:lumMod val="40000"/>
                    <a:lumOff val="60000"/>
                  </a:schemeClr>
                </a:solidFill>
              </a:rPr>
              <a:t>Accrual accounting is basic method for IMF, OECD, Eurostat reports.</a:t>
            </a:r>
            <a:endParaRPr lang="en-US" b="1" u="sng" dirty="0">
              <a:solidFill>
                <a:schemeClr val="accent6">
                  <a:lumMod val="40000"/>
                  <a:lumOff val="60000"/>
                </a:schemeClr>
              </a:solidFill>
            </a:endParaRPr>
          </a:p>
        </p:txBody>
      </p:sp>
    </p:spTree>
    <p:extLst>
      <p:ext uri="{BB962C8B-B14F-4D97-AF65-F5344CB8AC3E}">
        <p14:creationId xmlns:p14="http://schemas.microsoft.com/office/powerpoint/2010/main" val="1082395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z="3600" dirty="0" smtClean="0">
                <a:solidFill>
                  <a:srgbClr val="FFC000"/>
                </a:solidFill>
              </a:rPr>
              <a:t>Fiscal risk </a:t>
            </a:r>
            <a:r>
              <a:rPr lang="en-US" sz="3600" dirty="0" smtClean="0">
                <a:solidFill>
                  <a:srgbClr val="FFC000"/>
                </a:solidFill>
              </a:rPr>
              <a:t>management as defined in Fiscal Discipline Law</a:t>
            </a:r>
            <a:endParaRPr lang="en-US" sz="3600" dirty="0" smtClean="0">
              <a:solidFill>
                <a:srgbClr val="FFC000"/>
              </a:solidFill>
            </a:endParaRPr>
          </a:p>
        </p:txBody>
      </p:sp>
      <p:sp>
        <p:nvSpPr>
          <p:cNvPr id="3" name="Content Placeholder 2"/>
          <p:cNvSpPr>
            <a:spLocks noGrp="1"/>
          </p:cNvSpPr>
          <p:nvPr>
            <p:ph idx="1"/>
          </p:nvPr>
        </p:nvSpPr>
        <p:spPr/>
        <p:txBody>
          <a:bodyPr/>
          <a:lstStyle/>
          <a:p>
            <a:pPr>
              <a:defRPr/>
            </a:pPr>
            <a:r>
              <a:rPr lang="en-US" dirty="0" smtClean="0"/>
              <a:t>Fiscal risk management:</a:t>
            </a:r>
          </a:p>
          <a:p>
            <a:pPr lvl="1">
              <a:defRPr/>
            </a:pPr>
            <a:r>
              <a:rPr lang="en-US" sz="2400" dirty="0" smtClean="0">
                <a:latin typeface="Times New Roman" pitchFamily="18" charset="0"/>
                <a:ea typeface="+mn-ea"/>
                <a:cs typeface="Times New Roman" pitchFamily="18" charset="0"/>
              </a:rPr>
              <a:t>Regular identification, disclosure and mitigation; </a:t>
            </a:r>
          </a:p>
          <a:p>
            <a:pPr lvl="1">
              <a:defRPr/>
            </a:pPr>
            <a:r>
              <a:rPr lang="en-US" sz="2400" dirty="0" smtClean="0">
                <a:latin typeface="Times New Roman" pitchFamily="18" charset="0"/>
                <a:ea typeface="+mn-ea"/>
                <a:cs typeface="Times New Roman" pitchFamily="18" charset="0"/>
              </a:rPr>
              <a:t>Declaration of fiscal risks annexed to MTBFL;</a:t>
            </a:r>
          </a:p>
          <a:p>
            <a:pPr lvl="1">
              <a:defRPr/>
            </a:pPr>
            <a:r>
              <a:rPr lang="en-US" sz="2400" dirty="0" smtClean="0">
                <a:latin typeface="Times New Roman" pitchFamily="18" charset="0"/>
                <a:ea typeface="+mn-ea"/>
                <a:cs typeface="Times New Roman" pitchFamily="18" charset="0"/>
              </a:rPr>
              <a:t>Fiscal safety reserve: ( expenditure ceiling in </a:t>
            </a:r>
            <a:r>
              <a:rPr lang="en-US" sz="2400" dirty="0" smtClean="0">
                <a:latin typeface="Times New Roman" pitchFamily="18" charset="0"/>
                <a:cs typeface="Times New Roman" pitchFamily="18" charset="0"/>
              </a:rPr>
              <a:t>MTBFL – expenditure in Budget Law) depending of fiscal risks, at least 0,1% of GDP.</a:t>
            </a:r>
            <a:r>
              <a:rPr lang="en-US" sz="2400" dirty="0" smtClean="0">
                <a:latin typeface="Times New Roman" pitchFamily="18" charset="0"/>
                <a:ea typeface="+mn-ea"/>
                <a:cs typeface="Times New Roman" pitchFamily="18" charset="0"/>
              </a:rPr>
              <a:t> </a:t>
            </a:r>
          </a:p>
        </p:txBody>
      </p:sp>
      <p:sp>
        <p:nvSpPr>
          <p:cNvPr id="389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4EFB3352-61E6-4C45-A1A8-0AEBA668AD83}" type="slidenum">
              <a:rPr lang="en-US">
                <a:solidFill>
                  <a:srgbClr val="000000"/>
                </a:solidFill>
              </a:rPr>
              <a:pPr/>
              <a:t>14</a:t>
            </a:fld>
            <a:endParaRPr lang="en-US">
              <a:solidFill>
                <a:srgbClr val="000000"/>
              </a:solidFill>
            </a:endParaRPr>
          </a:p>
        </p:txBody>
      </p:sp>
    </p:spTree>
    <p:extLst>
      <p:ext uri="{BB962C8B-B14F-4D97-AF65-F5344CB8AC3E}">
        <p14:creationId xmlns:p14="http://schemas.microsoft.com/office/powerpoint/2010/main" val="216675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7544" y="2348880"/>
            <a:ext cx="5758799" cy="3867534"/>
          </a:xfrm>
          <a:prstGeom prst="rect">
            <a:avLst/>
          </a:prstGeom>
        </p:spPr>
      </p:pic>
      <p:sp>
        <p:nvSpPr>
          <p:cNvPr id="5" name="Title 4"/>
          <p:cNvSpPr>
            <a:spLocks noGrp="1"/>
          </p:cNvSpPr>
          <p:nvPr>
            <p:ph type="title"/>
          </p:nvPr>
        </p:nvSpPr>
        <p:spPr/>
        <p:txBody>
          <a:bodyPr/>
          <a:lstStyle/>
          <a:p>
            <a:r>
              <a:rPr lang="lv-LV" sz="4000" dirty="0" smtClean="0">
                <a:solidFill>
                  <a:srgbClr val="FFC000"/>
                </a:solidFill>
              </a:rPr>
              <a:t>Regulation of General Management of Fiscal Risks</a:t>
            </a:r>
            <a:endParaRPr lang="lv-LV" sz="4000" dirty="0">
              <a:solidFill>
                <a:srgbClr val="FFC000"/>
              </a:solidFill>
            </a:endParaRPr>
          </a:p>
        </p:txBody>
      </p:sp>
    </p:spTree>
    <p:extLst>
      <p:ext uri="{BB962C8B-B14F-4D97-AF65-F5344CB8AC3E}">
        <p14:creationId xmlns:p14="http://schemas.microsoft.com/office/powerpoint/2010/main" val="514181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solidFill>
                  <a:srgbClr val="FFC000"/>
                </a:solidFill>
              </a:rPr>
              <a:t>Terminology</a:t>
            </a:r>
            <a:endParaRPr lang="en-GB" dirty="0">
              <a:solidFill>
                <a:srgbClr val="FFC000"/>
              </a:solidFill>
            </a:endParaRPr>
          </a:p>
        </p:txBody>
      </p:sp>
      <p:sp>
        <p:nvSpPr>
          <p:cNvPr id="5" name="Content Placeholder 4"/>
          <p:cNvSpPr>
            <a:spLocks noGrp="1"/>
          </p:cNvSpPr>
          <p:nvPr>
            <p:ph idx="1"/>
          </p:nvPr>
        </p:nvSpPr>
        <p:spPr/>
        <p:txBody>
          <a:bodyPr/>
          <a:lstStyle/>
          <a:p>
            <a:r>
              <a:rPr lang="lv-LV" dirty="0" smtClean="0"/>
              <a:t>Specific risks</a:t>
            </a:r>
          </a:p>
          <a:p>
            <a:r>
              <a:rPr lang="lv-LV" dirty="0" smtClean="0"/>
              <a:t>Individual risk</a:t>
            </a:r>
          </a:p>
          <a:p>
            <a:r>
              <a:rPr lang="lv-LV" dirty="0" smtClean="0"/>
              <a:t>Risk event</a:t>
            </a:r>
          </a:p>
          <a:p>
            <a:r>
              <a:rPr lang="lv-LV" dirty="0" smtClean="0"/>
              <a:t>Sorce of fiscal risk</a:t>
            </a:r>
            <a:endParaRPr lang="lv-LV" dirty="0"/>
          </a:p>
        </p:txBody>
      </p:sp>
    </p:spTree>
    <p:extLst>
      <p:ext uri="{BB962C8B-B14F-4D97-AF65-F5344CB8AC3E}">
        <p14:creationId xmlns:p14="http://schemas.microsoft.com/office/powerpoint/2010/main" val="40432230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 </a:t>
            </a:r>
            <a:r>
              <a:rPr lang="lv-LV" dirty="0" smtClean="0">
                <a:solidFill>
                  <a:srgbClr val="FFC000"/>
                </a:solidFill>
              </a:rPr>
              <a:t>Insitutional set up</a:t>
            </a:r>
            <a:endParaRPr lang="lv-LV" dirty="0">
              <a:solidFill>
                <a:srgbClr val="FFC000"/>
              </a:solidFill>
            </a:endParaRPr>
          </a:p>
        </p:txBody>
      </p:sp>
      <p:sp>
        <p:nvSpPr>
          <p:cNvPr id="4" name="Rectangle 3"/>
          <p:cNvSpPr/>
          <p:nvPr/>
        </p:nvSpPr>
        <p:spPr>
          <a:xfrm>
            <a:off x="2771800" y="1695291"/>
            <a:ext cx="194421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t>Ministry of Finance</a:t>
            </a:r>
            <a:endParaRPr lang="lv-LV" dirty="0"/>
          </a:p>
        </p:txBody>
      </p:sp>
      <p:sp>
        <p:nvSpPr>
          <p:cNvPr id="5" name="TextBox 4"/>
          <p:cNvSpPr txBox="1"/>
          <p:nvPr/>
        </p:nvSpPr>
        <p:spPr>
          <a:xfrm>
            <a:off x="484710" y="1556792"/>
            <a:ext cx="2287090" cy="923330"/>
          </a:xfrm>
          <a:prstGeom prst="rect">
            <a:avLst/>
          </a:prstGeom>
          <a:noFill/>
        </p:spPr>
        <p:txBody>
          <a:bodyPr wrap="square" rtlCol="0">
            <a:spAutoFit/>
          </a:bodyPr>
          <a:lstStyle/>
          <a:p>
            <a:r>
              <a:rPr lang="lv-LV" dirty="0" smtClean="0"/>
              <a:t>General management of Fiscal Risks</a:t>
            </a:r>
            <a:endParaRPr lang="lv-LV" dirty="0"/>
          </a:p>
        </p:txBody>
      </p:sp>
      <p:sp>
        <p:nvSpPr>
          <p:cNvPr id="6" name="TextBox 5"/>
          <p:cNvSpPr txBox="1"/>
          <p:nvPr/>
        </p:nvSpPr>
        <p:spPr>
          <a:xfrm>
            <a:off x="5058890" y="1695291"/>
            <a:ext cx="3617566" cy="3693319"/>
          </a:xfrm>
          <a:prstGeom prst="rect">
            <a:avLst/>
          </a:prstGeom>
          <a:noFill/>
        </p:spPr>
        <p:txBody>
          <a:bodyPr wrap="square" rtlCol="0">
            <a:spAutoFit/>
          </a:bodyPr>
          <a:lstStyle/>
          <a:p>
            <a:pPr marL="342900" indent="-342900">
              <a:buFont typeface="+mj-lt"/>
              <a:buAutoNum type="arabicPeriod"/>
            </a:pPr>
            <a:r>
              <a:rPr lang="lv-LV" dirty="0" smtClean="0"/>
              <a:t>Maintaining register of Fiscal Risks</a:t>
            </a:r>
          </a:p>
          <a:p>
            <a:pPr marL="342900" indent="-342900">
              <a:buFont typeface="+mj-lt"/>
              <a:buAutoNum type="arabicPeriod"/>
            </a:pPr>
            <a:r>
              <a:rPr lang="lv-LV" dirty="0" smtClean="0"/>
              <a:t>Monitoring and assistance to central gov bodies in managment of specific fiscal risks</a:t>
            </a:r>
          </a:p>
          <a:p>
            <a:pPr marL="342900" indent="-342900">
              <a:buFont typeface="+mj-lt"/>
              <a:buAutoNum type="arabicPeriod"/>
            </a:pPr>
            <a:r>
              <a:rPr lang="lv-LV" dirty="0" smtClean="0"/>
              <a:t>Proposals to CGB of additional measures in risk managment.</a:t>
            </a:r>
          </a:p>
          <a:p>
            <a:pPr marL="342900" indent="-342900">
              <a:buFont typeface="+mj-lt"/>
              <a:buAutoNum type="arabicPeriod"/>
            </a:pPr>
            <a:r>
              <a:rPr lang="lv-LV" dirty="0" smtClean="0"/>
              <a:t>Calculation of size of fiscal safety reserve.</a:t>
            </a:r>
          </a:p>
          <a:p>
            <a:pPr marL="342900" indent="-342900">
              <a:buFont typeface="+mj-lt"/>
              <a:buAutoNum type="arabicPeriod"/>
            </a:pPr>
            <a:r>
              <a:rPr lang="lv-LV" dirty="0" smtClean="0"/>
              <a:t>Drafting the declaration of Fiscal Risks</a:t>
            </a:r>
            <a:endParaRPr lang="lv-LV" dirty="0"/>
          </a:p>
        </p:txBody>
      </p:sp>
    </p:spTree>
    <p:extLst>
      <p:ext uri="{BB962C8B-B14F-4D97-AF65-F5344CB8AC3E}">
        <p14:creationId xmlns:p14="http://schemas.microsoft.com/office/powerpoint/2010/main" val="2091933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4710" y="1340768"/>
            <a:ext cx="7892862" cy="3707668"/>
          </a:xfrm>
          <a:prstGeom prst="rect">
            <a:avLst/>
          </a:prstGeom>
        </p:spPr>
      </p:pic>
      <p:sp>
        <p:nvSpPr>
          <p:cNvPr id="5" name="Title 4"/>
          <p:cNvSpPr>
            <a:spLocks noGrp="1"/>
          </p:cNvSpPr>
          <p:nvPr>
            <p:ph type="title"/>
          </p:nvPr>
        </p:nvSpPr>
        <p:spPr/>
        <p:txBody>
          <a:bodyPr/>
          <a:lstStyle/>
          <a:p>
            <a:r>
              <a:rPr lang="lv-LV" dirty="0" smtClean="0">
                <a:solidFill>
                  <a:srgbClr val="FFC000"/>
                </a:solidFill>
              </a:rPr>
              <a:t>Register of Fiscal Risks</a:t>
            </a:r>
            <a:endParaRPr lang="lv-LV" dirty="0">
              <a:solidFill>
                <a:srgbClr val="FFC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346790907"/>
              </p:ext>
            </p:extLst>
          </p:nvPr>
        </p:nvGraphicFramePr>
        <p:xfrm>
          <a:off x="471656" y="5296406"/>
          <a:ext cx="7905917" cy="1524000"/>
        </p:xfrm>
        <a:graphic>
          <a:graphicData uri="http://schemas.openxmlformats.org/drawingml/2006/table">
            <a:tbl>
              <a:tblPr firstRow="1" firstCol="1" bandRow="1">
                <a:tableStyleId>{5C22544A-7EE6-4342-B048-85BDC9FD1C3A}</a:tableStyleId>
              </a:tblPr>
              <a:tblGrid>
                <a:gridCol w="481087">
                  <a:extLst>
                    <a:ext uri="{9D8B030D-6E8A-4147-A177-3AD203B41FA5}">
                      <a16:colId xmlns:a16="http://schemas.microsoft.com/office/drawing/2014/main" val="881571531"/>
                    </a:ext>
                  </a:extLst>
                </a:gridCol>
                <a:gridCol w="687682">
                  <a:extLst>
                    <a:ext uri="{9D8B030D-6E8A-4147-A177-3AD203B41FA5}">
                      <a16:colId xmlns:a16="http://schemas.microsoft.com/office/drawing/2014/main" val="2635855941"/>
                    </a:ext>
                  </a:extLst>
                </a:gridCol>
                <a:gridCol w="687682">
                  <a:extLst>
                    <a:ext uri="{9D8B030D-6E8A-4147-A177-3AD203B41FA5}">
                      <a16:colId xmlns:a16="http://schemas.microsoft.com/office/drawing/2014/main" val="856955396"/>
                    </a:ext>
                  </a:extLst>
                </a:gridCol>
                <a:gridCol w="893308">
                  <a:extLst>
                    <a:ext uri="{9D8B030D-6E8A-4147-A177-3AD203B41FA5}">
                      <a16:colId xmlns:a16="http://schemas.microsoft.com/office/drawing/2014/main" val="1226676089"/>
                    </a:ext>
                  </a:extLst>
                </a:gridCol>
                <a:gridCol w="756547">
                  <a:extLst>
                    <a:ext uri="{9D8B030D-6E8A-4147-A177-3AD203B41FA5}">
                      <a16:colId xmlns:a16="http://schemas.microsoft.com/office/drawing/2014/main" val="186345535"/>
                    </a:ext>
                  </a:extLst>
                </a:gridCol>
                <a:gridCol w="1993210">
                  <a:extLst>
                    <a:ext uri="{9D8B030D-6E8A-4147-A177-3AD203B41FA5}">
                      <a16:colId xmlns:a16="http://schemas.microsoft.com/office/drawing/2014/main" val="1953409995"/>
                    </a:ext>
                  </a:extLst>
                </a:gridCol>
                <a:gridCol w="962657">
                  <a:extLst>
                    <a:ext uri="{9D8B030D-6E8A-4147-A177-3AD203B41FA5}">
                      <a16:colId xmlns:a16="http://schemas.microsoft.com/office/drawing/2014/main" val="3942104107"/>
                    </a:ext>
                  </a:extLst>
                </a:gridCol>
                <a:gridCol w="687197">
                  <a:extLst>
                    <a:ext uri="{9D8B030D-6E8A-4147-A177-3AD203B41FA5}">
                      <a16:colId xmlns:a16="http://schemas.microsoft.com/office/drawing/2014/main" val="2598924058"/>
                    </a:ext>
                  </a:extLst>
                </a:gridCol>
                <a:gridCol w="756547">
                  <a:extLst>
                    <a:ext uri="{9D8B030D-6E8A-4147-A177-3AD203B41FA5}">
                      <a16:colId xmlns:a16="http://schemas.microsoft.com/office/drawing/2014/main" val="128986297"/>
                    </a:ext>
                  </a:extLst>
                </a:gridCol>
              </a:tblGrid>
              <a:tr h="940906">
                <a:tc>
                  <a:txBody>
                    <a:bodyPr/>
                    <a:lstStyle/>
                    <a:p>
                      <a:pPr algn="ctr">
                        <a:spcAft>
                          <a:spcPts val="0"/>
                        </a:spcAft>
                      </a:pPr>
                      <a:r>
                        <a:rPr lang="en-GB" sz="1000" noProof="0" dirty="0" err="1" smtClean="0">
                          <a:effectLst/>
                        </a:rPr>
                        <a:t>Nr</a:t>
                      </a:r>
                      <a:r>
                        <a:rPr lang="en-GB" sz="1000" noProof="0" dirty="0" smtClean="0">
                          <a:effectLst/>
                        </a:rPr>
                        <a:t>. of fiscal risk</a:t>
                      </a:r>
                      <a:endParaRPr lang="en-GB" sz="10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n-GB" sz="1000" noProof="0" dirty="0" smtClean="0">
                          <a:effectLst/>
                        </a:rPr>
                        <a:t>Source of fiscal risk</a:t>
                      </a:r>
                      <a:endParaRPr lang="en-GB" sz="10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n-GB" sz="1000" noProof="0" dirty="0" smtClean="0">
                          <a:effectLst/>
                        </a:rPr>
                        <a:t>Description of fiscal risk</a:t>
                      </a:r>
                      <a:endParaRPr lang="en-GB" sz="10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n-GB" sz="1000" noProof="0" dirty="0" smtClean="0">
                          <a:effectLst/>
                        </a:rPr>
                        <a:t>Assessment of fiscal impact and fiscal indicator which is affected by the fiscal risk</a:t>
                      </a:r>
                      <a:endParaRPr lang="en-GB" sz="10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n-GB" sz="1000" noProof="0" dirty="0" err="1" smtClean="0">
                          <a:effectLst/>
                        </a:rPr>
                        <a:t>Assessmenet</a:t>
                      </a:r>
                      <a:r>
                        <a:rPr lang="en-GB" sz="1000" noProof="0" dirty="0" smtClean="0">
                          <a:effectLst/>
                        </a:rPr>
                        <a:t> of fiscal risk probability</a:t>
                      </a:r>
                      <a:endParaRPr lang="en-GB" sz="10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n-GB" sz="1000" noProof="0" dirty="0" smtClean="0">
                          <a:effectLst/>
                        </a:rPr>
                        <a:t>Description of current management of fiscal risk</a:t>
                      </a:r>
                      <a:endParaRPr lang="en-GB" sz="10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n-GB" sz="1000" noProof="0" dirty="0" smtClean="0">
                          <a:effectLst/>
                        </a:rPr>
                        <a:t>Additional necessary actions (measures) to reduce fiscal risk</a:t>
                      </a:r>
                    </a:p>
                    <a:p>
                      <a:pPr algn="ctr">
                        <a:spcAft>
                          <a:spcPts val="0"/>
                        </a:spcAft>
                      </a:pPr>
                      <a:r>
                        <a:rPr lang="en-GB" sz="1000" noProof="0" dirty="0" smtClean="0">
                          <a:effectLst/>
                        </a:rPr>
                        <a:t> </a:t>
                      </a:r>
                      <a:endParaRPr lang="en-GB" sz="10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n-GB" sz="1000" noProof="0" dirty="0" smtClean="0">
                          <a:effectLst/>
                        </a:rPr>
                        <a:t>Additional necessary actions to eliminate the </a:t>
                      </a:r>
                      <a:r>
                        <a:rPr lang="en-GB" sz="1000" noProof="0" dirty="0" err="1" smtClean="0">
                          <a:effectLst/>
                        </a:rPr>
                        <a:t>consequencesof</a:t>
                      </a:r>
                      <a:r>
                        <a:rPr lang="en-GB" sz="1000" noProof="0" dirty="0" smtClean="0">
                          <a:effectLst/>
                        </a:rPr>
                        <a:t> fiscal risk</a:t>
                      </a:r>
                      <a:endParaRPr lang="en-GB" sz="10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n-GB" sz="1000" noProof="0" dirty="0" smtClean="0">
                          <a:effectLst/>
                        </a:rPr>
                        <a:t>Institution which is responsible for fiscal risk management</a:t>
                      </a:r>
                    </a:p>
                    <a:p>
                      <a:pPr>
                        <a:spcAft>
                          <a:spcPts val="0"/>
                        </a:spcAft>
                      </a:pPr>
                      <a:r>
                        <a:rPr lang="en-GB" sz="1000" noProof="0" dirty="0" smtClean="0">
                          <a:effectLst/>
                        </a:rPr>
                        <a:t> </a:t>
                      </a:r>
                      <a:endParaRPr lang="en-GB" sz="10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05629548"/>
                  </a:ext>
                </a:extLst>
              </a:tr>
            </a:tbl>
          </a:graphicData>
        </a:graphic>
      </p:graphicFrame>
    </p:spTree>
    <p:extLst>
      <p:ext uri="{BB962C8B-B14F-4D97-AF65-F5344CB8AC3E}">
        <p14:creationId xmlns:p14="http://schemas.microsoft.com/office/powerpoint/2010/main" val="35012023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 </a:t>
            </a:r>
            <a:r>
              <a:rPr lang="lv-LV" dirty="0" smtClean="0">
                <a:solidFill>
                  <a:srgbClr val="FFC000"/>
                </a:solidFill>
              </a:rPr>
              <a:t>Insitutional set up</a:t>
            </a:r>
            <a:endParaRPr lang="lv-LV" dirty="0">
              <a:solidFill>
                <a:srgbClr val="FFC000"/>
              </a:solidFill>
            </a:endParaRPr>
          </a:p>
        </p:txBody>
      </p:sp>
      <p:sp>
        <p:nvSpPr>
          <p:cNvPr id="4" name="Rectangle 3"/>
          <p:cNvSpPr/>
          <p:nvPr/>
        </p:nvSpPr>
        <p:spPr>
          <a:xfrm>
            <a:off x="2771800" y="1695291"/>
            <a:ext cx="194421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t>Central Government Body (CGB)</a:t>
            </a:r>
            <a:endParaRPr lang="lv-LV" dirty="0"/>
          </a:p>
        </p:txBody>
      </p:sp>
      <p:sp>
        <p:nvSpPr>
          <p:cNvPr id="5" name="TextBox 4"/>
          <p:cNvSpPr txBox="1"/>
          <p:nvPr/>
        </p:nvSpPr>
        <p:spPr>
          <a:xfrm>
            <a:off x="484710" y="1556792"/>
            <a:ext cx="2287090" cy="1754326"/>
          </a:xfrm>
          <a:prstGeom prst="rect">
            <a:avLst/>
          </a:prstGeom>
          <a:noFill/>
        </p:spPr>
        <p:txBody>
          <a:bodyPr wrap="square" rtlCol="0">
            <a:spAutoFit/>
          </a:bodyPr>
          <a:lstStyle/>
          <a:p>
            <a:r>
              <a:rPr lang="lv-LV" dirty="0" smtClean="0"/>
              <a:t>Management of specific risk</a:t>
            </a:r>
          </a:p>
          <a:p>
            <a:r>
              <a:rPr lang="lv-LV" dirty="0" smtClean="0"/>
              <a:t>related to assigned government funtion</a:t>
            </a:r>
            <a:endParaRPr lang="lv-LV" dirty="0"/>
          </a:p>
        </p:txBody>
      </p:sp>
      <p:sp>
        <p:nvSpPr>
          <p:cNvPr id="6" name="TextBox 5"/>
          <p:cNvSpPr txBox="1"/>
          <p:nvPr/>
        </p:nvSpPr>
        <p:spPr>
          <a:xfrm>
            <a:off x="5058890" y="1695291"/>
            <a:ext cx="3617566" cy="3139321"/>
          </a:xfrm>
          <a:prstGeom prst="rect">
            <a:avLst/>
          </a:prstGeom>
          <a:noFill/>
        </p:spPr>
        <p:txBody>
          <a:bodyPr wrap="square" rtlCol="0">
            <a:spAutoFit/>
          </a:bodyPr>
          <a:lstStyle/>
          <a:p>
            <a:pPr marL="342900" indent="-342900">
              <a:buFont typeface="+mj-lt"/>
              <a:buAutoNum type="arabicPeriod"/>
            </a:pPr>
            <a:r>
              <a:rPr lang="lv-LV" dirty="0" smtClean="0"/>
              <a:t>Management of Specific Risk and imrovement of managment</a:t>
            </a:r>
          </a:p>
          <a:p>
            <a:pPr marL="342900" indent="-342900">
              <a:buFont typeface="+mj-lt"/>
              <a:buAutoNum type="arabicPeriod"/>
            </a:pPr>
            <a:r>
              <a:rPr lang="lv-LV" dirty="0" smtClean="0"/>
              <a:t>Assesment of impact of specific risk</a:t>
            </a:r>
          </a:p>
          <a:p>
            <a:pPr marL="342900" indent="-342900">
              <a:buFont typeface="+mj-lt"/>
              <a:buAutoNum type="arabicPeriod"/>
            </a:pPr>
            <a:r>
              <a:rPr lang="lv-LV" dirty="0" smtClean="0"/>
              <a:t>Assesment of probability</a:t>
            </a:r>
          </a:p>
          <a:p>
            <a:pPr marL="342900" indent="-342900">
              <a:buFont typeface="+mj-lt"/>
              <a:buAutoNum type="arabicPeriod"/>
            </a:pPr>
            <a:r>
              <a:rPr lang="lv-LV" dirty="0" smtClean="0"/>
              <a:t>Accumulation of information of individual risk</a:t>
            </a:r>
          </a:p>
          <a:p>
            <a:pPr marL="342900" indent="-342900">
              <a:buFont typeface="+mj-lt"/>
              <a:buAutoNum type="arabicPeriod"/>
            </a:pPr>
            <a:r>
              <a:rPr lang="lv-LV" dirty="0" smtClean="0"/>
              <a:t>Supervision of managment of individual risks by public agencies.</a:t>
            </a:r>
            <a:endParaRPr lang="lv-LV" dirty="0"/>
          </a:p>
        </p:txBody>
      </p:sp>
    </p:spTree>
    <p:extLst>
      <p:ext uri="{BB962C8B-B14F-4D97-AF65-F5344CB8AC3E}">
        <p14:creationId xmlns:p14="http://schemas.microsoft.com/office/powerpoint/2010/main" val="3670912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200" dirty="0">
                <a:solidFill>
                  <a:srgbClr val="FFC000"/>
                </a:solidFill>
              </a:rPr>
              <a:t>Latvia’s perception of fiscal risk</a:t>
            </a:r>
            <a:endParaRPr lang="en-GB" sz="3200" dirty="0">
              <a:solidFill>
                <a:srgbClr val="FFC000"/>
              </a:solidFill>
            </a:endParaRPr>
          </a:p>
        </p:txBody>
      </p:sp>
      <p:sp>
        <p:nvSpPr>
          <p:cNvPr id="6" name="Rectangle 5"/>
          <p:cNvSpPr/>
          <p:nvPr/>
        </p:nvSpPr>
        <p:spPr>
          <a:xfrm>
            <a:off x="251520" y="1556792"/>
            <a:ext cx="8424936" cy="923330"/>
          </a:xfrm>
          <a:prstGeom prst="rect">
            <a:avLst/>
          </a:prstGeom>
        </p:spPr>
        <p:txBody>
          <a:bodyPr wrap="square">
            <a:spAutoFit/>
          </a:bodyPr>
          <a:lstStyle/>
          <a:p>
            <a:r>
              <a:rPr lang="en-GB" dirty="0"/>
              <a:t>Fiscal risk is defined as the possibility of short- to medium-term deviations in fiscal variables compared with what </a:t>
            </a:r>
            <a:r>
              <a:rPr lang="en-GB" dirty="0" smtClean="0"/>
              <a:t>was anticipated </a:t>
            </a:r>
            <a:r>
              <a:rPr lang="en-GB" dirty="0"/>
              <a:t>in the government budget or other fiscal forecasts (IMF, 2008)</a:t>
            </a:r>
            <a:endParaRPr lang="en-US" dirty="0"/>
          </a:p>
        </p:txBody>
      </p:sp>
      <p:sp>
        <p:nvSpPr>
          <p:cNvPr id="7" name="Rectangle 6"/>
          <p:cNvSpPr/>
          <p:nvPr/>
        </p:nvSpPr>
        <p:spPr>
          <a:xfrm>
            <a:off x="241226" y="2708920"/>
            <a:ext cx="8424936" cy="3139321"/>
          </a:xfrm>
          <a:prstGeom prst="rect">
            <a:avLst/>
          </a:prstGeom>
        </p:spPr>
        <p:txBody>
          <a:bodyPr wrap="square">
            <a:spAutoFit/>
          </a:bodyPr>
          <a:lstStyle/>
          <a:p>
            <a:pPr algn="just"/>
            <a:r>
              <a:rPr lang="en-GB" dirty="0"/>
              <a:t>Fiscal risks are classified </a:t>
            </a:r>
            <a:r>
              <a:rPr lang="en-GB" dirty="0" smtClean="0"/>
              <a:t>as:</a:t>
            </a:r>
          </a:p>
          <a:p>
            <a:pPr algn="just"/>
            <a:r>
              <a:rPr lang="en-GB" dirty="0" smtClean="0">
                <a:solidFill>
                  <a:srgbClr val="FFFF00"/>
                </a:solidFill>
              </a:rPr>
              <a:t>general </a:t>
            </a:r>
            <a:r>
              <a:rPr lang="en-GB" dirty="0">
                <a:solidFill>
                  <a:srgbClr val="FFFF00"/>
                </a:solidFill>
              </a:rPr>
              <a:t>economic risks</a:t>
            </a:r>
            <a:r>
              <a:rPr lang="en-GB" dirty="0"/>
              <a:t>, (e.g., lower </a:t>
            </a:r>
            <a:r>
              <a:rPr lang="en-GB" dirty="0" smtClean="0"/>
              <a:t>economic growth </a:t>
            </a:r>
            <a:r>
              <a:rPr lang="en-GB" dirty="0"/>
              <a:t>than predicated resulting in loss </a:t>
            </a:r>
            <a:r>
              <a:rPr lang="en-GB" dirty="0" smtClean="0"/>
              <a:t>of government </a:t>
            </a:r>
            <a:r>
              <a:rPr lang="en-GB" dirty="0"/>
              <a:t>revenues</a:t>
            </a:r>
            <a:r>
              <a:rPr lang="en-GB" dirty="0" smtClean="0"/>
              <a:t>);</a:t>
            </a:r>
          </a:p>
          <a:p>
            <a:pPr algn="just"/>
            <a:endParaRPr lang="en-GB" dirty="0" smtClean="0"/>
          </a:p>
          <a:p>
            <a:pPr algn="just"/>
            <a:r>
              <a:rPr lang="en-GB" dirty="0" smtClean="0"/>
              <a:t>or </a:t>
            </a:r>
            <a:r>
              <a:rPr lang="en-GB" dirty="0">
                <a:solidFill>
                  <a:srgbClr val="FFFF00"/>
                </a:solidFill>
              </a:rPr>
              <a:t>specific risks</a:t>
            </a:r>
            <a:r>
              <a:rPr lang="en-GB" dirty="0"/>
              <a:t> (e.g., potential cost of natural disasters). </a:t>
            </a:r>
            <a:endParaRPr lang="en-GB" dirty="0" smtClean="0"/>
          </a:p>
          <a:p>
            <a:pPr algn="just"/>
            <a:endParaRPr lang="en-GB" dirty="0"/>
          </a:p>
          <a:p>
            <a:pPr algn="just"/>
            <a:r>
              <a:rPr lang="en-GB" dirty="0" smtClean="0"/>
              <a:t>Fiscal </a:t>
            </a:r>
            <a:r>
              <a:rPr lang="en-GB" dirty="0"/>
              <a:t>risks </a:t>
            </a:r>
            <a:r>
              <a:rPr lang="en-GB" dirty="0" smtClean="0"/>
              <a:t>from </a:t>
            </a:r>
            <a:r>
              <a:rPr lang="en-GB" dirty="0" smtClean="0">
                <a:solidFill>
                  <a:srgbClr val="FFFF00"/>
                </a:solidFill>
              </a:rPr>
              <a:t>contingent </a:t>
            </a:r>
            <a:r>
              <a:rPr lang="en-GB" dirty="0">
                <a:solidFill>
                  <a:srgbClr val="FFFF00"/>
                </a:solidFill>
              </a:rPr>
              <a:t>and other </a:t>
            </a:r>
            <a:r>
              <a:rPr lang="en-GB" dirty="0" smtClean="0">
                <a:solidFill>
                  <a:srgbClr val="FFFF00"/>
                </a:solidFill>
              </a:rPr>
              <a:t>opaque liabilities </a:t>
            </a:r>
            <a:r>
              <a:rPr lang="en-GB" dirty="0"/>
              <a:t>(e.g., government guarantees) can cause serious fiscal instability if left unchecked. But </a:t>
            </a:r>
            <a:r>
              <a:rPr lang="en-GB" dirty="0" smtClean="0"/>
              <a:t>under conventional </a:t>
            </a:r>
            <a:r>
              <a:rPr lang="en-GB" dirty="0" err="1" smtClean="0"/>
              <a:t>cashbasis</a:t>
            </a:r>
            <a:r>
              <a:rPr lang="en-GB" dirty="0" smtClean="0"/>
              <a:t> government </a:t>
            </a:r>
            <a:r>
              <a:rPr lang="en-GB" dirty="0"/>
              <a:t>budgeting and accounting, the treatment of contingent liabilities is often inadequate and their fiscal</a:t>
            </a:r>
          </a:p>
          <a:p>
            <a:pPr algn="just"/>
            <a:r>
              <a:rPr lang="en-GB" dirty="0"/>
              <a:t>consequences frequently overlooked in the standard fiscal analysis</a:t>
            </a:r>
            <a:endParaRPr lang="en-US" dirty="0"/>
          </a:p>
        </p:txBody>
      </p:sp>
    </p:spTree>
    <p:extLst>
      <p:ext uri="{BB962C8B-B14F-4D97-AF65-F5344CB8AC3E}">
        <p14:creationId xmlns:p14="http://schemas.microsoft.com/office/powerpoint/2010/main" val="1849947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 </a:t>
            </a:r>
            <a:r>
              <a:rPr lang="lv-LV" dirty="0" smtClean="0">
                <a:solidFill>
                  <a:srgbClr val="FFC000"/>
                </a:solidFill>
              </a:rPr>
              <a:t>Insitutional set up</a:t>
            </a:r>
            <a:endParaRPr lang="lv-LV" dirty="0">
              <a:solidFill>
                <a:srgbClr val="FFC000"/>
              </a:solidFill>
            </a:endParaRPr>
          </a:p>
        </p:txBody>
      </p:sp>
      <p:sp>
        <p:nvSpPr>
          <p:cNvPr id="4" name="Rectangle 3"/>
          <p:cNvSpPr/>
          <p:nvPr/>
        </p:nvSpPr>
        <p:spPr>
          <a:xfrm>
            <a:off x="2771800" y="1695291"/>
            <a:ext cx="194421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t>Government Agency</a:t>
            </a:r>
            <a:endParaRPr lang="lv-LV" dirty="0"/>
          </a:p>
        </p:txBody>
      </p:sp>
      <p:sp>
        <p:nvSpPr>
          <p:cNvPr id="5" name="TextBox 4"/>
          <p:cNvSpPr txBox="1"/>
          <p:nvPr/>
        </p:nvSpPr>
        <p:spPr>
          <a:xfrm>
            <a:off x="484710" y="1768169"/>
            <a:ext cx="2287090" cy="646331"/>
          </a:xfrm>
          <a:prstGeom prst="rect">
            <a:avLst/>
          </a:prstGeom>
          <a:noFill/>
        </p:spPr>
        <p:txBody>
          <a:bodyPr wrap="square" rtlCol="0">
            <a:spAutoFit/>
          </a:bodyPr>
          <a:lstStyle/>
          <a:p>
            <a:r>
              <a:rPr lang="lv-LV" dirty="0" smtClean="0"/>
              <a:t>Management of individual risk</a:t>
            </a:r>
            <a:endParaRPr lang="lv-LV" dirty="0"/>
          </a:p>
        </p:txBody>
      </p:sp>
      <p:sp>
        <p:nvSpPr>
          <p:cNvPr id="6" name="TextBox 5"/>
          <p:cNvSpPr txBox="1"/>
          <p:nvPr/>
        </p:nvSpPr>
        <p:spPr>
          <a:xfrm>
            <a:off x="5058890" y="1695291"/>
            <a:ext cx="3617566" cy="1754326"/>
          </a:xfrm>
          <a:prstGeom prst="rect">
            <a:avLst/>
          </a:prstGeom>
          <a:noFill/>
        </p:spPr>
        <p:txBody>
          <a:bodyPr wrap="square" rtlCol="0">
            <a:spAutoFit/>
          </a:bodyPr>
          <a:lstStyle/>
          <a:p>
            <a:pPr marL="342900" indent="-342900">
              <a:buFont typeface="+mj-lt"/>
              <a:buAutoNum type="arabicPeriod"/>
            </a:pPr>
            <a:r>
              <a:rPr lang="lv-LV" dirty="0" smtClean="0"/>
              <a:t>Managment of indicidual risk;</a:t>
            </a:r>
          </a:p>
          <a:p>
            <a:pPr marL="342900" indent="-342900">
              <a:buFont typeface="+mj-lt"/>
              <a:buAutoNum type="arabicPeriod"/>
            </a:pPr>
            <a:r>
              <a:rPr lang="lv-LV" dirty="0" smtClean="0"/>
              <a:t>Assesment of impact</a:t>
            </a:r>
          </a:p>
          <a:p>
            <a:pPr marL="342900" indent="-342900">
              <a:buFont typeface="+mj-lt"/>
              <a:buAutoNum type="arabicPeriod"/>
            </a:pPr>
            <a:r>
              <a:rPr lang="lv-LV" dirty="0" smtClean="0"/>
              <a:t>Ssesment of probability</a:t>
            </a:r>
          </a:p>
          <a:p>
            <a:pPr marL="342900" indent="-342900">
              <a:buFont typeface="+mj-lt"/>
              <a:buAutoNum type="arabicPeriod"/>
            </a:pPr>
            <a:r>
              <a:rPr lang="lv-LV" dirty="0" smtClean="0"/>
              <a:t>Accumulation of information</a:t>
            </a:r>
            <a:endParaRPr lang="lv-LV" dirty="0"/>
          </a:p>
        </p:txBody>
      </p:sp>
      <p:sp>
        <p:nvSpPr>
          <p:cNvPr id="7" name="Rectangle 6"/>
          <p:cNvSpPr/>
          <p:nvPr/>
        </p:nvSpPr>
        <p:spPr>
          <a:xfrm>
            <a:off x="2771800" y="3123063"/>
            <a:ext cx="194421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t>Project implementing body (PIB)</a:t>
            </a:r>
            <a:endParaRPr lang="lv-LV" dirty="0"/>
          </a:p>
        </p:txBody>
      </p:sp>
      <p:sp>
        <p:nvSpPr>
          <p:cNvPr id="3" name="TextBox 2"/>
          <p:cNvSpPr txBox="1"/>
          <p:nvPr/>
        </p:nvSpPr>
        <p:spPr>
          <a:xfrm>
            <a:off x="3347864" y="2572454"/>
            <a:ext cx="792088" cy="369332"/>
          </a:xfrm>
          <a:prstGeom prst="rect">
            <a:avLst/>
          </a:prstGeom>
          <a:noFill/>
        </p:spPr>
        <p:txBody>
          <a:bodyPr wrap="square" rtlCol="0">
            <a:spAutoFit/>
          </a:bodyPr>
          <a:lstStyle/>
          <a:p>
            <a:r>
              <a:rPr lang="lv-LV" dirty="0" smtClean="0"/>
              <a:t>and</a:t>
            </a:r>
            <a:endParaRPr lang="lv-LV" dirty="0"/>
          </a:p>
        </p:txBody>
      </p:sp>
    </p:spTree>
    <p:extLst>
      <p:ext uri="{BB962C8B-B14F-4D97-AF65-F5344CB8AC3E}">
        <p14:creationId xmlns:p14="http://schemas.microsoft.com/office/powerpoint/2010/main" val="3334406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solidFill>
                  <a:srgbClr val="FFC000"/>
                </a:solidFill>
              </a:rPr>
              <a:t>Requests and reporting</a:t>
            </a:r>
            <a:endParaRPr lang="lv-LV" dirty="0">
              <a:solidFill>
                <a:srgbClr val="FFC000"/>
              </a:solidFill>
            </a:endParaRPr>
          </a:p>
        </p:txBody>
      </p:sp>
      <p:sp>
        <p:nvSpPr>
          <p:cNvPr id="5" name="Rectangle 4"/>
          <p:cNvSpPr/>
          <p:nvPr/>
        </p:nvSpPr>
        <p:spPr>
          <a:xfrm>
            <a:off x="3275856" y="1556792"/>
            <a:ext cx="230425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t>Ministry of Finance</a:t>
            </a:r>
            <a:endParaRPr lang="lv-LV" dirty="0"/>
          </a:p>
        </p:txBody>
      </p:sp>
      <p:sp>
        <p:nvSpPr>
          <p:cNvPr id="6" name="Rectangle 5"/>
          <p:cNvSpPr/>
          <p:nvPr/>
        </p:nvSpPr>
        <p:spPr>
          <a:xfrm>
            <a:off x="3275856" y="2674299"/>
            <a:ext cx="230425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t>CGB</a:t>
            </a:r>
            <a:endParaRPr lang="lv-LV" dirty="0"/>
          </a:p>
        </p:txBody>
      </p:sp>
      <p:sp>
        <p:nvSpPr>
          <p:cNvPr id="7" name="Rectangle 6"/>
          <p:cNvSpPr/>
          <p:nvPr/>
        </p:nvSpPr>
        <p:spPr>
          <a:xfrm>
            <a:off x="3275856" y="3933056"/>
            <a:ext cx="230425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t>Government Agency and PIB</a:t>
            </a:r>
            <a:endParaRPr lang="lv-LV" dirty="0"/>
          </a:p>
        </p:txBody>
      </p:sp>
      <p:sp>
        <p:nvSpPr>
          <p:cNvPr id="9" name="Down Arrow 8"/>
          <p:cNvSpPr/>
          <p:nvPr/>
        </p:nvSpPr>
        <p:spPr>
          <a:xfrm>
            <a:off x="1187624" y="2114162"/>
            <a:ext cx="648072" cy="4694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TextBox 9"/>
          <p:cNvSpPr txBox="1"/>
          <p:nvPr/>
        </p:nvSpPr>
        <p:spPr>
          <a:xfrm>
            <a:off x="683568" y="1556792"/>
            <a:ext cx="1944216" cy="369332"/>
          </a:xfrm>
          <a:prstGeom prst="rect">
            <a:avLst/>
          </a:prstGeom>
          <a:noFill/>
        </p:spPr>
        <p:txBody>
          <a:bodyPr wrap="square" rtlCol="0">
            <a:spAutoFit/>
          </a:bodyPr>
          <a:lstStyle/>
          <a:p>
            <a:r>
              <a:rPr lang="lv-LV" dirty="0" smtClean="0"/>
              <a:t>Issue reguests</a:t>
            </a:r>
            <a:endParaRPr lang="lv-LV" dirty="0"/>
          </a:p>
        </p:txBody>
      </p:sp>
      <p:sp>
        <p:nvSpPr>
          <p:cNvPr id="11" name="Down Arrow 10"/>
          <p:cNvSpPr/>
          <p:nvPr/>
        </p:nvSpPr>
        <p:spPr>
          <a:xfrm>
            <a:off x="1187624" y="3483765"/>
            <a:ext cx="648072" cy="4694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TextBox 12"/>
          <p:cNvSpPr txBox="1"/>
          <p:nvPr/>
        </p:nvSpPr>
        <p:spPr>
          <a:xfrm>
            <a:off x="484710" y="4077072"/>
            <a:ext cx="2143074" cy="1200329"/>
          </a:xfrm>
          <a:prstGeom prst="rect">
            <a:avLst/>
          </a:prstGeom>
          <a:noFill/>
        </p:spPr>
        <p:txBody>
          <a:bodyPr wrap="square" rtlCol="0">
            <a:spAutoFit/>
          </a:bodyPr>
          <a:lstStyle/>
          <a:p>
            <a:r>
              <a:rPr lang="lv-LV" dirty="0" smtClean="0"/>
              <a:t>Including the task to include risks maagment tasks in PPP projects</a:t>
            </a:r>
            <a:endParaRPr lang="lv-LV" dirty="0"/>
          </a:p>
        </p:txBody>
      </p:sp>
      <p:sp>
        <p:nvSpPr>
          <p:cNvPr id="14" name="Up Arrow 13"/>
          <p:cNvSpPr/>
          <p:nvPr/>
        </p:nvSpPr>
        <p:spPr>
          <a:xfrm>
            <a:off x="6675994" y="2348879"/>
            <a:ext cx="648072" cy="5040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extBox 14"/>
          <p:cNvSpPr txBox="1"/>
          <p:nvPr/>
        </p:nvSpPr>
        <p:spPr>
          <a:xfrm>
            <a:off x="5811898" y="1629670"/>
            <a:ext cx="2376264" cy="646331"/>
          </a:xfrm>
          <a:prstGeom prst="rect">
            <a:avLst/>
          </a:prstGeom>
          <a:noFill/>
        </p:spPr>
        <p:txBody>
          <a:bodyPr wrap="square" rtlCol="0">
            <a:spAutoFit/>
          </a:bodyPr>
          <a:lstStyle/>
          <a:p>
            <a:pPr algn="ctr"/>
            <a:r>
              <a:rPr lang="lv-LV" dirty="0" smtClean="0"/>
              <a:t>Fiscal risks managment report</a:t>
            </a:r>
            <a:endParaRPr lang="lv-LV" dirty="0"/>
          </a:p>
        </p:txBody>
      </p:sp>
      <p:sp>
        <p:nvSpPr>
          <p:cNvPr id="16" name="Up Arrow 15"/>
          <p:cNvSpPr/>
          <p:nvPr/>
        </p:nvSpPr>
        <p:spPr>
          <a:xfrm>
            <a:off x="6696236" y="3860173"/>
            <a:ext cx="648072" cy="5040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TextBox 16"/>
          <p:cNvSpPr txBox="1"/>
          <p:nvPr/>
        </p:nvSpPr>
        <p:spPr>
          <a:xfrm>
            <a:off x="6220303" y="3028776"/>
            <a:ext cx="2248010" cy="646331"/>
          </a:xfrm>
          <a:prstGeom prst="rect">
            <a:avLst/>
          </a:prstGeom>
          <a:noFill/>
        </p:spPr>
        <p:txBody>
          <a:bodyPr wrap="square" rtlCol="0">
            <a:spAutoFit/>
          </a:bodyPr>
          <a:lstStyle/>
          <a:p>
            <a:r>
              <a:rPr lang="lv-LV" dirty="0" smtClean="0"/>
              <a:t>Submission of information</a:t>
            </a:r>
            <a:endParaRPr lang="lv-LV" dirty="0"/>
          </a:p>
        </p:txBody>
      </p:sp>
    </p:spTree>
    <p:extLst>
      <p:ext uri="{BB962C8B-B14F-4D97-AF65-F5344CB8AC3E}">
        <p14:creationId xmlns:p14="http://schemas.microsoft.com/office/powerpoint/2010/main" val="7458591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solidFill>
                  <a:srgbClr val="FFC000"/>
                </a:solidFill>
              </a:rPr>
              <a:t>Fiscal risk management report</a:t>
            </a:r>
            <a:endParaRPr lang="lv-LV" dirty="0">
              <a:solidFill>
                <a:srgbClr val="FFC000"/>
              </a:solidFill>
            </a:endParaRPr>
          </a:p>
        </p:txBody>
      </p:sp>
      <p:pic>
        <p:nvPicPr>
          <p:cNvPr id="4" name="Picture 3"/>
          <p:cNvPicPr>
            <a:picLocks noChangeAspect="1"/>
          </p:cNvPicPr>
          <p:nvPr/>
        </p:nvPicPr>
        <p:blipFill>
          <a:blip r:embed="rId2"/>
          <a:stretch>
            <a:fillRect/>
          </a:stretch>
        </p:blipFill>
        <p:spPr>
          <a:xfrm>
            <a:off x="971599" y="1811846"/>
            <a:ext cx="7231635" cy="1981060"/>
          </a:xfrm>
          <a:prstGeom prst="rect">
            <a:avLst/>
          </a:prstGeom>
        </p:spPr>
      </p:pic>
      <p:pic>
        <p:nvPicPr>
          <p:cNvPr id="6" name="Picture 5"/>
          <p:cNvPicPr>
            <a:picLocks noChangeAspect="1"/>
          </p:cNvPicPr>
          <p:nvPr/>
        </p:nvPicPr>
        <p:blipFill>
          <a:blip r:embed="rId3"/>
          <a:stretch>
            <a:fillRect/>
          </a:stretch>
        </p:blipFill>
        <p:spPr>
          <a:xfrm>
            <a:off x="956852" y="3933056"/>
            <a:ext cx="7246383" cy="1116364"/>
          </a:xfrm>
          <a:prstGeom prst="rect">
            <a:avLst/>
          </a:prstGeom>
        </p:spPr>
      </p:pic>
    </p:spTree>
    <p:extLst>
      <p:ext uri="{BB962C8B-B14F-4D97-AF65-F5344CB8AC3E}">
        <p14:creationId xmlns:p14="http://schemas.microsoft.com/office/powerpoint/2010/main" val="1810428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3793" y="188640"/>
            <a:ext cx="8021320" cy="4032448"/>
          </a:xfrm>
          <a:prstGeom prst="rect">
            <a:avLst/>
          </a:prstGeom>
        </p:spPr>
      </p:pic>
      <p:pic>
        <p:nvPicPr>
          <p:cNvPr id="5" name="Picture 4"/>
          <p:cNvPicPr>
            <a:picLocks noChangeAspect="1"/>
          </p:cNvPicPr>
          <p:nvPr/>
        </p:nvPicPr>
        <p:blipFill>
          <a:blip r:embed="rId3"/>
          <a:stretch>
            <a:fillRect/>
          </a:stretch>
        </p:blipFill>
        <p:spPr>
          <a:xfrm>
            <a:off x="493793" y="4437112"/>
            <a:ext cx="8023044" cy="2276872"/>
          </a:xfrm>
          <a:prstGeom prst="rect">
            <a:avLst/>
          </a:prstGeom>
        </p:spPr>
      </p:pic>
    </p:spTree>
    <p:extLst>
      <p:ext uri="{BB962C8B-B14F-4D97-AF65-F5344CB8AC3E}">
        <p14:creationId xmlns:p14="http://schemas.microsoft.com/office/powerpoint/2010/main" val="40880381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7544" y="476672"/>
            <a:ext cx="8404492" cy="3600400"/>
          </a:xfrm>
          <a:prstGeom prst="rect">
            <a:avLst/>
          </a:prstGeom>
        </p:spPr>
      </p:pic>
      <p:pic>
        <p:nvPicPr>
          <p:cNvPr id="5" name="Picture 4"/>
          <p:cNvPicPr>
            <a:picLocks noChangeAspect="1"/>
          </p:cNvPicPr>
          <p:nvPr/>
        </p:nvPicPr>
        <p:blipFill>
          <a:blip r:embed="rId3"/>
          <a:stretch>
            <a:fillRect/>
          </a:stretch>
        </p:blipFill>
        <p:spPr>
          <a:xfrm>
            <a:off x="471849" y="4437112"/>
            <a:ext cx="8476664" cy="1800200"/>
          </a:xfrm>
          <a:prstGeom prst="rect">
            <a:avLst/>
          </a:prstGeom>
        </p:spPr>
      </p:pic>
    </p:spTree>
    <p:extLst>
      <p:ext uri="{BB962C8B-B14F-4D97-AF65-F5344CB8AC3E}">
        <p14:creationId xmlns:p14="http://schemas.microsoft.com/office/powerpoint/2010/main" val="21480834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1412776"/>
            <a:ext cx="2592288"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t>Fiscal risks managment report</a:t>
            </a:r>
            <a:endParaRPr lang="lv-LV" dirty="0"/>
          </a:p>
        </p:txBody>
      </p:sp>
      <p:sp>
        <p:nvSpPr>
          <p:cNvPr id="5" name="TextBox 4"/>
          <p:cNvSpPr txBox="1"/>
          <p:nvPr/>
        </p:nvSpPr>
        <p:spPr>
          <a:xfrm>
            <a:off x="3851920" y="2564904"/>
            <a:ext cx="4896544" cy="1477328"/>
          </a:xfrm>
          <a:prstGeom prst="rect">
            <a:avLst/>
          </a:prstGeom>
          <a:noFill/>
        </p:spPr>
        <p:txBody>
          <a:bodyPr wrap="square" rtlCol="0">
            <a:spAutoFit/>
          </a:bodyPr>
          <a:lstStyle/>
          <a:p>
            <a:r>
              <a:rPr lang="lv-LV" dirty="0" smtClean="0"/>
              <a:t>Whether the proposal for exclusion or inclusion of specific risk into the register has been justified</a:t>
            </a:r>
          </a:p>
          <a:p>
            <a:r>
              <a:rPr lang="lv-LV" dirty="0" smtClean="0"/>
              <a:t>Whether the risk reduction measures are sufficient to accept residual risk,</a:t>
            </a:r>
          </a:p>
        </p:txBody>
      </p:sp>
      <p:sp>
        <p:nvSpPr>
          <p:cNvPr id="6" name="Rectangle 5"/>
          <p:cNvSpPr/>
          <p:nvPr/>
        </p:nvSpPr>
        <p:spPr>
          <a:xfrm>
            <a:off x="4211960" y="1412776"/>
            <a:ext cx="237626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t>Ministry of finance</a:t>
            </a:r>
          </a:p>
          <a:p>
            <a:pPr algn="ctr"/>
            <a:r>
              <a:rPr lang="lv-LV" dirty="0" smtClean="0"/>
              <a:t>assesses</a:t>
            </a:r>
            <a:endParaRPr lang="lv-LV" dirty="0"/>
          </a:p>
        </p:txBody>
      </p:sp>
      <p:sp>
        <p:nvSpPr>
          <p:cNvPr id="7" name="TextBox 6"/>
          <p:cNvSpPr txBox="1"/>
          <p:nvPr/>
        </p:nvSpPr>
        <p:spPr>
          <a:xfrm>
            <a:off x="3826339" y="4258256"/>
            <a:ext cx="4968552" cy="646331"/>
          </a:xfrm>
          <a:prstGeom prst="rect">
            <a:avLst/>
          </a:prstGeom>
          <a:noFill/>
        </p:spPr>
        <p:txBody>
          <a:bodyPr wrap="square" rtlCol="0">
            <a:spAutoFit/>
          </a:bodyPr>
          <a:lstStyle/>
          <a:p>
            <a:r>
              <a:rPr lang="lv-LV" dirty="0" smtClean="0"/>
              <a:t>If necessary, makes its own assesment of impact and probability</a:t>
            </a:r>
            <a:endParaRPr lang="lv-LV" dirty="0"/>
          </a:p>
        </p:txBody>
      </p:sp>
      <p:sp>
        <p:nvSpPr>
          <p:cNvPr id="8" name="TextBox 7"/>
          <p:cNvSpPr txBox="1"/>
          <p:nvPr/>
        </p:nvSpPr>
        <p:spPr>
          <a:xfrm>
            <a:off x="3851920" y="5120611"/>
            <a:ext cx="4968552" cy="646331"/>
          </a:xfrm>
          <a:prstGeom prst="rect">
            <a:avLst/>
          </a:prstGeom>
          <a:noFill/>
        </p:spPr>
        <p:txBody>
          <a:bodyPr wrap="square" rtlCol="0">
            <a:spAutoFit/>
          </a:bodyPr>
          <a:lstStyle/>
          <a:p>
            <a:r>
              <a:rPr lang="lv-LV" dirty="0" smtClean="0"/>
              <a:t>If necessary, proposes additional measures to CGB</a:t>
            </a:r>
            <a:endParaRPr lang="lv-LV" dirty="0"/>
          </a:p>
        </p:txBody>
      </p:sp>
      <p:sp>
        <p:nvSpPr>
          <p:cNvPr id="9" name="Right Arrow 8"/>
          <p:cNvSpPr/>
          <p:nvPr/>
        </p:nvSpPr>
        <p:spPr>
          <a:xfrm>
            <a:off x="3491880" y="1772816"/>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TextBox 9"/>
          <p:cNvSpPr txBox="1"/>
          <p:nvPr/>
        </p:nvSpPr>
        <p:spPr>
          <a:xfrm>
            <a:off x="935596" y="5896443"/>
            <a:ext cx="6264696" cy="646331"/>
          </a:xfrm>
          <a:prstGeom prst="rect">
            <a:avLst/>
          </a:prstGeom>
          <a:noFill/>
        </p:spPr>
        <p:txBody>
          <a:bodyPr wrap="square" rtlCol="0">
            <a:spAutoFit/>
          </a:bodyPr>
          <a:lstStyle/>
          <a:p>
            <a:r>
              <a:rPr lang="lv-LV" dirty="0" smtClean="0">
                <a:solidFill>
                  <a:srgbClr val="FFFF00"/>
                </a:solidFill>
              </a:rPr>
              <a:t>If no agreement between MoF and CGB – issue to be discussed and decided by government.</a:t>
            </a:r>
            <a:endParaRPr lang="lv-LV" dirty="0">
              <a:solidFill>
                <a:srgbClr val="FFFF00"/>
              </a:solidFill>
            </a:endParaRPr>
          </a:p>
        </p:txBody>
      </p:sp>
    </p:spTree>
    <p:extLst>
      <p:ext uri="{BB962C8B-B14F-4D97-AF65-F5344CB8AC3E}">
        <p14:creationId xmlns:p14="http://schemas.microsoft.com/office/powerpoint/2010/main" val="19872839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solidFill>
                  <a:srgbClr val="FFC000"/>
                </a:solidFill>
              </a:rPr>
              <a:t>Probability and fiscal impact</a:t>
            </a:r>
            <a:endParaRPr lang="lv-LV" dirty="0">
              <a:solidFill>
                <a:srgbClr val="FFC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700168529"/>
              </p:ext>
            </p:extLst>
          </p:nvPr>
        </p:nvGraphicFramePr>
        <p:xfrm>
          <a:off x="484710" y="2636912"/>
          <a:ext cx="8191746" cy="1440160"/>
        </p:xfrm>
        <a:graphic>
          <a:graphicData uri="http://schemas.openxmlformats.org/drawingml/2006/table">
            <a:tbl>
              <a:tblPr firstRow="1" bandRow="1">
                <a:tableStyleId>{5C22544A-7EE6-4342-B048-85BDC9FD1C3A}</a:tableStyleId>
              </a:tblPr>
              <a:tblGrid>
                <a:gridCol w="1711028">
                  <a:extLst>
                    <a:ext uri="{9D8B030D-6E8A-4147-A177-3AD203B41FA5}">
                      <a16:colId xmlns:a16="http://schemas.microsoft.com/office/drawing/2014/main" val="4245720652"/>
                    </a:ext>
                  </a:extLst>
                </a:gridCol>
                <a:gridCol w="1152128">
                  <a:extLst>
                    <a:ext uri="{9D8B030D-6E8A-4147-A177-3AD203B41FA5}">
                      <a16:colId xmlns:a16="http://schemas.microsoft.com/office/drawing/2014/main" val="3105734673"/>
                    </a:ext>
                  </a:extLst>
                </a:gridCol>
                <a:gridCol w="1224134">
                  <a:extLst>
                    <a:ext uri="{9D8B030D-6E8A-4147-A177-3AD203B41FA5}">
                      <a16:colId xmlns:a16="http://schemas.microsoft.com/office/drawing/2014/main" val="4086723478"/>
                    </a:ext>
                  </a:extLst>
                </a:gridCol>
                <a:gridCol w="1296144">
                  <a:extLst>
                    <a:ext uri="{9D8B030D-6E8A-4147-A177-3AD203B41FA5}">
                      <a16:colId xmlns:a16="http://schemas.microsoft.com/office/drawing/2014/main" val="611049297"/>
                    </a:ext>
                  </a:extLst>
                </a:gridCol>
                <a:gridCol w="1152128">
                  <a:extLst>
                    <a:ext uri="{9D8B030D-6E8A-4147-A177-3AD203B41FA5}">
                      <a16:colId xmlns:a16="http://schemas.microsoft.com/office/drawing/2014/main" val="4172639515"/>
                    </a:ext>
                  </a:extLst>
                </a:gridCol>
                <a:gridCol w="1656184">
                  <a:extLst>
                    <a:ext uri="{9D8B030D-6E8A-4147-A177-3AD203B41FA5}">
                      <a16:colId xmlns:a16="http://schemas.microsoft.com/office/drawing/2014/main" val="2843732666"/>
                    </a:ext>
                  </a:extLst>
                </a:gridCol>
              </a:tblGrid>
              <a:tr h="720080">
                <a:tc>
                  <a:txBody>
                    <a:bodyPr/>
                    <a:lstStyle/>
                    <a:p>
                      <a:r>
                        <a:rPr lang="lv-LV" dirty="0" smtClean="0"/>
                        <a:t>probability</a:t>
                      </a:r>
                      <a:endParaRPr lang="lv-LV" dirty="0"/>
                    </a:p>
                  </a:txBody>
                  <a:tcPr/>
                </a:tc>
                <a:tc>
                  <a:txBody>
                    <a:bodyPr/>
                    <a:lstStyle/>
                    <a:p>
                      <a:r>
                        <a:rPr lang="lv-LV" dirty="0" smtClean="0"/>
                        <a:t>Closer to 0%</a:t>
                      </a:r>
                      <a:endParaRPr lang="lv-LV" dirty="0"/>
                    </a:p>
                  </a:txBody>
                  <a:tcPr/>
                </a:tc>
                <a:tc>
                  <a:txBody>
                    <a:bodyPr/>
                    <a:lstStyle/>
                    <a:p>
                      <a:r>
                        <a:rPr lang="lv-LV" dirty="0" smtClean="0"/>
                        <a:t>Closer to 10%</a:t>
                      </a:r>
                      <a:endParaRPr lang="lv-LV" dirty="0"/>
                    </a:p>
                  </a:txBody>
                  <a:tcPr/>
                </a:tc>
                <a:tc>
                  <a:txBody>
                    <a:bodyPr/>
                    <a:lstStyle/>
                    <a:p>
                      <a:r>
                        <a:rPr lang="lv-LV" dirty="0" smtClean="0"/>
                        <a:t>Closer to 30%</a:t>
                      </a:r>
                      <a:endParaRPr lang="lv-LV" dirty="0"/>
                    </a:p>
                  </a:txBody>
                  <a:tcPr/>
                </a:tc>
                <a:tc>
                  <a:txBody>
                    <a:bodyPr/>
                    <a:lstStyle/>
                    <a:p>
                      <a:r>
                        <a:rPr lang="lv-LV" dirty="0" smtClean="0"/>
                        <a:t>Closer to 60%</a:t>
                      </a:r>
                      <a:endParaRPr lang="lv-LV" dirty="0"/>
                    </a:p>
                  </a:txBody>
                  <a:tcPr/>
                </a:tc>
                <a:tc>
                  <a:txBody>
                    <a:bodyPr/>
                    <a:lstStyle/>
                    <a:p>
                      <a:r>
                        <a:rPr lang="lv-LV" dirty="0" smtClean="0"/>
                        <a:t>Closer to 100%</a:t>
                      </a:r>
                      <a:endParaRPr lang="lv-LV" dirty="0"/>
                    </a:p>
                  </a:txBody>
                  <a:tcPr/>
                </a:tc>
                <a:extLst>
                  <a:ext uri="{0D108BD9-81ED-4DB2-BD59-A6C34878D82A}">
                    <a16:rowId xmlns:a16="http://schemas.microsoft.com/office/drawing/2014/main" val="504095092"/>
                  </a:ext>
                </a:extLst>
              </a:tr>
              <a:tr h="720080">
                <a:tc>
                  <a:txBody>
                    <a:bodyPr/>
                    <a:lstStyle/>
                    <a:p>
                      <a:r>
                        <a:rPr lang="lv-LV" dirty="0" smtClean="0"/>
                        <a:t>value</a:t>
                      </a:r>
                      <a:endParaRPr lang="lv-LV" dirty="0"/>
                    </a:p>
                  </a:txBody>
                  <a:tcPr/>
                </a:tc>
                <a:tc>
                  <a:txBody>
                    <a:bodyPr/>
                    <a:lstStyle/>
                    <a:p>
                      <a:r>
                        <a:rPr lang="lv-LV" dirty="0" smtClean="0"/>
                        <a:t>1</a:t>
                      </a:r>
                      <a:endParaRPr lang="lv-LV" dirty="0"/>
                    </a:p>
                  </a:txBody>
                  <a:tcPr/>
                </a:tc>
                <a:tc>
                  <a:txBody>
                    <a:bodyPr/>
                    <a:lstStyle/>
                    <a:p>
                      <a:r>
                        <a:rPr lang="lv-LV" dirty="0" smtClean="0"/>
                        <a:t>2</a:t>
                      </a:r>
                      <a:endParaRPr lang="lv-LV" dirty="0"/>
                    </a:p>
                  </a:txBody>
                  <a:tcPr/>
                </a:tc>
                <a:tc>
                  <a:txBody>
                    <a:bodyPr/>
                    <a:lstStyle/>
                    <a:p>
                      <a:r>
                        <a:rPr lang="lv-LV" dirty="0" smtClean="0"/>
                        <a:t>3</a:t>
                      </a:r>
                      <a:endParaRPr lang="lv-LV" dirty="0"/>
                    </a:p>
                  </a:txBody>
                  <a:tcPr/>
                </a:tc>
                <a:tc>
                  <a:txBody>
                    <a:bodyPr/>
                    <a:lstStyle/>
                    <a:p>
                      <a:r>
                        <a:rPr lang="lv-LV" dirty="0" smtClean="0"/>
                        <a:t>4</a:t>
                      </a:r>
                      <a:endParaRPr lang="lv-LV" dirty="0"/>
                    </a:p>
                  </a:txBody>
                  <a:tcPr/>
                </a:tc>
                <a:tc>
                  <a:txBody>
                    <a:bodyPr/>
                    <a:lstStyle/>
                    <a:p>
                      <a:r>
                        <a:rPr lang="lv-LV" dirty="0" smtClean="0"/>
                        <a:t>5</a:t>
                      </a:r>
                      <a:endParaRPr lang="lv-LV" dirty="0"/>
                    </a:p>
                  </a:txBody>
                  <a:tcPr/>
                </a:tc>
                <a:extLst>
                  <a:ext uri="{0D108BD9-81ED-4DB2-BD59-A6C34878D82A}">
                    <a16:rowId xmlns:a16="http://schemas.microsoft.com/office/drawing/2014/main" val="876851995"/>
                  </a:ext>
                </a:extLst>
              </a:tr>
            </a:tbl>
          </a:graphicData>
        </a:graphic>
      </p:graphicFrame>
      <p:sp>
        <p:nvSpPr>
          <p:cNvPr id="6" name="TextBox 5"/>
          <p:cNvSpPr txBox="1"/>
          <p:nvPr/>
        </p:nvSpPr>
        <p:spPr>
          <a:xfrm>
            <a:off x="484710" y="2132856"/>
            <a:ext cx="3583234" cy="369332"/>
          </a:xfrm>
          <a:prstGeom prst="rect">
            <a:avLst/>
          </a:prstGeom>
          <a:noFill/>
        </p:spPr>
        <p:txBody>
          <a:bodyPr wrap="square" rtlCol="0">
            <a:spAutoFit/>
          </a:bodyPr>
          <a:lstStyle/>
          <a:p>
            <a:r>
              <a:rPr lang="lv-LV" dirty="0" smtClean="0"/>
              <a:t>Calibration of probability</a:t>
            </a:r>
            <a:endParaRPr lang="lv-LV" dirty="0"/>
          </a:p>
        </p:txBody>
      </p:sp>
      <p:sp>
        <p:nvSpPr>
          <p:cNvPr id="7" name="TextBox 6"/>
          <p:cNvSpPr txBox="1"/>
          <p:nvPr/>
        </p:nvSpPr>
        <p:spPr>
          <a:xfrm>
            <a:off x="2265884" y="4293096"/>
            <a:ext cx="1152128" cy="369332"/>
          </a:xfrm>
          <a:prstGeom prst="rect">
            <a:avLst/>
          </a:prstGeom>
          <a:noFill/>
        </p:spPr>
        <p:txBody>
          <a:bodyPr wrap="square" rtlCol="0">
            <a:spAutoFit/>
          </a:bodyPr>
          <a:lstStyle/>
          <a:p>
            <a:r>
              <a:rPr lang="lv-LV" dirty="0" smtClean="0"/>
              <a:t>ignored</a:t>
            </a:r>
            <a:endParaRPr lang="lv-LV" dirty="0"/>
          </a:p>
        </p:txBody>
      </p:sp>
      <p:sp>
        <p:nvSpPr>
          <p:cNvPr id="8" name="TextBox 7"/>
          <p:cNvSpPr txBox="1"/>
          <p:nvPr/>
        </p:nvSpPr>
        <p:spPr>
          <a:xfrm>
            <a:off x="7067602" y="4293096"/>
            <a:ext cx="1824878" cy="738664"/>
          </a:xfrm>
          <a:prstGeom prst="rect">
            <a:avLst/>
          </a:prstGeom>
          <a:noFill/>
        </p:spPr>
        <p:txBody>
          <a:bodyPr wrap="square" rtlCol="0">
            <a:spAutoFit/>
          </a:bodyPr>
          <a:lstStyle/>
          <a:p>
            <a:r>
              <a:rPr lang="lv-LV" sz="1400" dirty="0" smtClean="0"/>
              <a:t>Fully included as expenditure in budget</a:t>
            </a:r>
            <a:endParaRPr lang="lv-LV" sz="1400" dirty="0"/>
          </a:p>
        </p:txBody>
      </p:sp>
      <p:pic>
        <p:nvPicPr>
          <p:cNvPr id="9" name="Picture 8"/>
          <p:cNvPicPr>
            <a:picLocks noChangeAspect="1"/>
          </p:cNvPicPr>
          <p:nvPr/>
        </p:nvPicPr>
        <p:blipFill>
          <a:blip r:embed="rId2"/>
          <a:stretch>
            <a:fillRect/>
          </a:stretch>
        </p:blipFill>
        <p:spPr>
          <a:xfrm>
            <a:off x="1979712" y="5117212"/>
            <a:ext cx="6263009" cy="1482062"/>
          </a:xfrm>
          <a:prstGeom prst="rect">
            <a:avLst/>
          </a:prstGeom>
        </p:spPr>
      </p:pic>
      <p:sp>
        <p:nvSpPr>
          <p:cNvPr id="10" name="TextBox 9"/>
          <p:cNvSpPr txBox="1"/>
          <p:nvPr/>
        </p:nvSpPr>
        <p:spPr>
          <a:xfrm>
            <a:off x="3275856" y="1700808"/>
            <a:ext cx="4966865" cy="369332"/>
          </a:xfrm>
          <a:prstGeom prst="rect">
            <a:avLst/>
          </a:prstGeom>
          <a:noFill/>
        </p:spPr>
        <p:txBody>
          <a:bodyPr wrap="square" rtlCol="0">
            <a:spAutoFit/>
          </a:bodyPr>
          <a:lstStyle/>
          <a:p>
            <a:r>
              <a:rPr lang="lv-LV" dirty="0" smtClean="0"/>
              <a:t>Quantifiable and non –quantifiable risks</a:t>
            </a:r>
            <a:endParaRPr lang="lv-LV" dirty="0"/>
          </a:p>
        </p:txBody>
      </p:sp>
    </p:spTree>
    <p:extLst>
      <p:ext uri="{BB962C8B-B14F-4D97-AF65-F5344CB8AC3E}">
        <p14:creationId xmlns:p14="http://schemas.microsoft.com/office/powerpoint/2010/main" val="23812933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solidFill>
                  <a:srgbClr val="FFC000"/>
                </a:solidFill>
              </a:rPr>
              <a:t>Non –quantifiable fiscal risks</a:t>
            </a:r>
            <a:endParaRPr lang="lv-LV" dirty="0">
              <a:solidFill>
                <a:srgbClr val="FFC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088189932"/>
              </p:ext>
            </p:extLst>
          </p:nvPr>
        </p:nvGraphicFramePr>
        <p:xfrm>
          <a:off x="683568" y="2708920"/>
          <a:ext cx="6096000" cy="12852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632263518"/>
                    </a:ext>
                  </a:extLst>
                </a:gridCol>
                <a:gridCol w="1524000">
                  <a:extLst>
                    <a:ext uri="{9D8B030D-6E8A-4147-A177-3AD203B41FA5}">
                      <a16:colId xmlns:a16="http://schemas.microsoft.com/office/drawing/2014/main" val="144178389"/>
                    </a:ext>
                  </a:extLst>
                </a:gridCol>
                <a:gridCol w="1524000">
                  <a:extLst>
                    <a:ext uri="{9D8B030D-6E8A-4147-A177-3AD203B41FA5}">
                      <a16:colId xmlns:a16="http://schemas.microsoft.com/office/drawing/2014/main" val="2567255129"/>
                    </a:ext>
                  </a:extLst>
                </a:gridCol>
                <a:gridCol w="1524000">
                  <a:extLst>
                    <a:ext uri="{9D8B030D-6E8A-4147-A177-3AD203B41FA5}">
                      <a16:colId xmlns:a16="http://schemas.microsoft.com/office/drawing/2014/main" val="502440179"/>
                    </a:ext>
                  </a:extLst>
                </a:gridCol>
              </a:tblGrid>
              <a:tr h="370840">
                <a:tc>
                  <a:txBody>
                    <a:bodyPr/>
                    <a:lstStyle/>
                    <a:p>
                      <a:r>
                        <a:rPr lang="lv-LV" dirty="0" smtClean="0"/>
                        <a:t>impact</a:t>
                      </a:r>
                      <a:endParaRPr lang="lv-LV" dirty="0"/>
                    </a:p>
                  </a:txBody>
                  <a:tcPr/>
                </a:tc>
                <a:tc>
                  <a:txBody>
                    <a:bodyPr/>
                    <a:lstStyle/>
                    <a:p>
                      <a:r>
                        <a:rPr lang="lv-LV" dirty="0" smtClean="0"/>
                        <a:t>More than 0,5%</a:t>
                      </a:r>
                      <a:r>
                        <a:rPr lang="lv-LV" baseline="0" dirty="0" smtClean="0"/>
                        <a:t> GDP</a:t>
                      </a:r>
                      <a:endParaRPr lang="lv-LV" dirty="0"/>
                    </a:p>
                  </a:txBody>
                  <a:tcPr/>
                </a:tc>
                <a:tc>
                  <a:txBody>
                    <a:bodyPr/>
                    <a:lstStyle/>
                    <a:p>
                      <a:r>
                        <a:rPr lang="lv-LV" dirty="0" smtClean="0"/>
                        <a:t>Between 0,01 and 0,5</a:t>
                      </a:r>
                      <a:endParaRPr lang="lv-LV" dirty="0"/>
                    </a:p>
                  </a:txBody>
                  <a:tcPr/>
                </a:tc>
                <a:tc>
                  <a:txBody>
                    <a:bodyPr/>
                    <a:lstStyle/>
                    <a:p>
                      <a:r>
                        <a:rPr lang="lv-LV" dirty="0" smtClean="0"/>
                        <a:t>Less than 0,01% of GDP</a:t>
                      </a:r>
                      <a:endParaRPr lang="lv-LV" dirty="0"/>
                    </a:p>
                  </a:txBody>
                  <a:tcPr/>
                </a:tc>
                <a:extLst>
                  <a:ext uri="{0D108BD9-81ED-4DB2-BD59-A6C34878D82A}">
                    <a16:rowId xmlns:a16="http://schemas.microsoft.com/office/drawing/2014/main" val="1628633971"/>
                  </a:ext>
                </a:extLst>
              </a:tr>
              <a:tr h="370840">
                <a:tc>
                  <a:txBody>
                    <a:bodyPr/>
                    <a:lstStyle/>
                    <a:p>
                      <a:endParaRPr lang="lv-LV"/>
                    </a:p>
                  </a:txBody>
                  <a:tcPr/>
                </a:tc>
                <a:tc>
                  <a:txBody>
                    <a:bodyPr/>
                    <a:lstStyle/>
                    <a:p>
                      <a:r>
                        <a:rPr lang="lv-LV" dirty="0" smtClean="0"/>
                        <a:t>significant</a:t>
                      </a:r>
                      <a:endParaRPr lang="lv-LV" dirty="0"/>
                    </a:p>
                  </a:txBody>
                  <a:tcPr/>
                </a:tc>
                <a:tc>
                  <a:txBody>
                    <a:bodyPr/>
                    <a:lstStyle/>
                    <a:p>
                      <a:r>
                        <a:rPr lang="lv-LV" dirty="0" smtClean="0"/>
                        <a:t>medium</a:t>
                      </a:r>
                      <a:endParaRPr lang="lv-LV" dirty="0"/>
                    </a:p>
                  </a:txBody>
                  <a:tcPr/>
                </a:tc>
                <a:tc>
                  <a:txBody>
                    <a:bodyPr/>
                    <a:lstStyle/>
                    <a:p>
                      <a:r>
                        <a:rPr lang="lv-LV" dirty="0" smtClean="0"/>
                        <a:t>insignificant</a:t>
                      </a:r>
                      <a:endParaRPr lang="lv-LV" dirty="0"/>
                    </a:p>
                  </a:txBody>
                  <a:tcPr/>
                </a:tc>
                <a:extLst>
                  <a:ext uri="{0D108BD9-81ED-4DB2-BD59-A6C34878D82A}">
                    <a16:rowId xmlns:a16="http://schemas.microsoft.com/office/drawing/2014/main" val="3200829024"/>
                  </a:ext>
                </a:extLst>
              </a:tr>
            </a:tbl>
          </a:graphicData>
        </a:graphic>
      </p:graphicFrame>
      <p:sp>
        <p:nvSpPr>
          <p:cNvPr id="5" name="TextBox 4"/>
          <p:cNvSpPr txBox="1"/>
          <p:nvPr/>
        </p:nvSpPr>
        <p:spPr>
          <a:xfrm>
            <a:off x="611560" y="2132856"/>
            <a:ext cx="2952328" cy="369332"/>
          </a:xfrm>
          <a:prstGeom prst="rect">
            <a:avLst/>
          </a:prstGeom>
          <a:noFill/>
        </p:spPr>
        <p:txBody>
          <a:bodyPr wrap="square" rtlCol="0">
            <a:spAutoFit/>
          </a:bodyPr>
          <a:lstStyle/>
          <a:p>
            <a:r>
              <a:rPr lang="lv-LV" dirty="0" smtClean="0"/>
              <a:t>Calibrationn of impact</a:t>
            </a:r>
            <a:endParaRPr lang="lv-LV" dirty="0"/>
          </a:p>
        </p:txBody>
      </p:sp>
    </p:spTree>
    <p:extLst>
      <p:ext uri="{BB962C8B-B14F-4D97-AF65-F5344CB8AC3E}">
        <p14:creationId xmlns:p14="http://schemas.microsoft.com/office/powerpoint/2010/main" val="13095276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85750" y="214313"/>
            <a:ext cx="7720013" cy="623887"/>
          </a:xfrm>
        </p:spPr>
        <p:txBody>
          <a:bodyPr/>
          <a:lstStyle/>
          <a:p>
            <a:r>
              <a:rPr lang="en-GB" sz="2800" dirty="0" smtClean="0">
                <a:solidFill>
                  <a:srgbClr val="FFC000"/>
                </a:solidFill>
              </a:rPr>
              <a:t>Fiscal Risks and Fiscal Safety Reserve</a:t>
            </a:r>
            <a:endParaRPr lang="en-US" sz="2800" dirty="0" smtClean="0">
              <a:solidFill>
                <a:srgbClr val="FFC000"/>
              </a:solidFill>
            </a:endParaRPr>
          </a:p>
        </p:txBody>
      </p:sp>
      <p:sp>
        <p:nvSpPr>
          <p:cNvPr id="3993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3867B684-3F52-41F4-A1D5-92EE3AA2A319}" type="slidenum">
              <a:rPr lang="en-US">
                <a:solidFill>
                  <a:srgbClr val="000000"/>
                </a:solidFill>
              </a:rPr>
              <a:pPr/>
              <a:t>28</a:t>
            </a:fld>
            <a:endParaRPr lang="en-US">
              <a:solidFill>
                <a:srgbClr val="000000"/>
              </a:solidFill>
            </a:endParaRPr>
          </a:p>
        </p:txBody>
      </p:sp>
      <p:sp>
        <p:nvSpPr>
          <p:cNvPr id="5" name="Rectangle 4"/>
          <p:cNvSpPr/>
          <p:nvPr/>
        </p:nvSpPr>
        <p:spPr>
          <a:xfrm>
            <a:off x="2000250" y="1071563"/>
            <a:ext cx="2214563"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rgbClr val="FFFF00"/>
                </a:solidFill>
              </a:rPr>
              <a:t>Fiscal risks</a:t>
            </a:r>
            <a:endParaRPr lang="en-US" dirty="0">
              <a:solidFill>
                <a:srgbClr val="FFFF00"/>
              </a:solidFill>
            </a:endParaRPr>
          </a:p>
        </p:txBody>
      </p:sp>
      <p:sp>
        <p:nvSpPr>
          <p:cNvPr id="6" name="Rectangle 5"/>
          <p:cNvSpPr/>
          <p:nvPr/>
        </p:nvSpPr>
        <p:spPr>
          <a:xfrm>
            <a:off x="3857625" y="2000250"/>
            <a:ext cx="1643063"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Included in Declaration</a:t>
            </a:r>
            <a:endParaRPr lang="en-US" dirty="0"/>
          </a:p>
        </p:txBody>
      </p:sp>
      <p:sp>
        <p:nvSpPr>
          <p:cNvPr id="7" name="Rectangle 6"/>
          <p:cNvSpPr/>
          <p:nvPr/>
        </p:nvSpPr>
        <p:spPr>
          <a:xfrm>
            <a:off x="4929188" y="3000375"/>
            <a:ext cx="928687"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quantified </a:t>
            </a:r>
            <a:endParaRPr lang="en-US" dirty="0"/>
          </a:p>
        </p:txBody>
      </p:sp>
      <p:sp>
        <p:nvSpPr>
          <p:cNvPr id="8" name="Rectangle 7"/>
          <p:cNvSpPr/>
          <p:nvPr/>
        </p:nvSpPr>
        <p:spPr>
          <a:xfrm>
            <a:off x="3571875" y="3000375"/>
            <a:ext cx="11430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dirty="0" err="1"/>
              <a:t>nonquantified</a:t>
            </a:r>
            <a:endParaRPr lang="en-US" sz="1600" dirty="0"/>
          </a:p>
        </p:txBody>
      </p:sp>
      <p:sp>
        <p:nvSpPr>
          <p:cNvPr id="9" name="Rectangle 8"/>
          <p:cNvSpPr/>
          <p:nvPr/>
        </p:nvSpPr>
        <p:spPr>
          <a:xfrm>
            <a:off x="642938" y="2000250"/>
            <a:ext cx="1571625"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Not included</a:t>
            </a:r>
            <a:endParaRPr lang="en-US" dirty="0"/>
          </a:p>
        </p:txBody>
      </p:sp>
      <p:sp>
        <p:nvSpPr>
          <p:cNvPr id="10" name="Oval 9"/>
          <p:cNvSpPr/>
          <p:nvPr/>
        </p:nvSpPr>
        <p:spPr>
          <a:xfrm>
            <a:off x="4643438" y="4071938"/>
            <a:ext cx="1428750" cy="7858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lv-LV" dirty="0"/>
              <a:t>FNR</a:t>
            </a:r>
            <a:endParaRPr lang="en-US" dirty="0"/>
          </a:p>
        </p:txBody>
      </p:sp>
      <p:sp>
        <p:nvSpPr>
          <p:cNvPr id="11" name="Rectangle 10"/>
          <p:cNvSpPr/>
          <p:nvPr/>
        </p:nvSpPr>
        <p:spPr>
          <a:xfrm>
            <a:off x="6286500" y="3000375"/>
            <a:ext cx="200025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Escape clause</a:t>
            </a:r>
            <a:endParaRPr lang="en-US" dirty="0"/>
          </a:p>
        </p:txBody>
      </p:sp>
      <p:sp>
        <p:nvSpPr>
          <p:cNvPr id="12" name="Rectangle 11"/>
          <p:cNvSpPr/>
          <p:nvPr/>
        </p:nvSpPr>
        <p:spPr>
          <a:xfrm>
            <a:off x="4214813" y="5143500"/>
            <a:ext cx="2286000" cy="785813"/>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GB" sz="1400" dirty="0"/>
              <a:t>No compensation</a:t>
            </a:r>
            <a:endParaRPr lang="en-US" sz="1400" dirty="0"/>
          </a:p>
        </p:txBody>
      </p:sp>
      <p:sp>
        <p:nvSpPr>
          <p:cNvPr id="13" name="Rectangle 12"/>
          <p:cNvSpPr/>
          <p:nvPr/>
        </p:nvSpPr>
        <p:spPr>
          <a:xfrm>
            <a:off x="1643063" y="4143375"/>
            <a:ext cx="1143000" cy="57150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GB" dirty="0"/>
              <a:t>Below</a:t>
            </a:r>
            <a:r>
              <a:rPr lang="lv-LV" dirty="0"/>
              <a:t> 0,1% IKP</a:t>
            </a:r>
            <a:endParaRPr lang="en-US" dirty="0"/>
          </a:p>
        </p:txBody>
      </p:sp>
      <p:sp>
        <p:nvSpPr>
          <p:cNvPr id="14" name="Rectangle 13"/>
          <p:cNvSpPr/>
          <p:nvPr/>
        </p:nvSpPr>
        <p:spPr>
          <a:xfrm>
            <a:off x="1571625" y="5143500"/>
            <a:ext cx="1357313" cy="785813"/>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GB" sz="1400" dirty="0"/>
              <a:t>No immediate compensation</a:t>
            </a:r>
            <a:endParaRPr lang="en-US" sz="1400" dirty="0"/>
          </a:p>
        </p:txBody>
      </p:sp>
      <p:sp>
        <p:nvSpPr>
          <p:cNvPr id="15" name="Rectangle 14"/>
          <p:cNvSpPr/>
          <p:nvPr/>
        </p:nvSpPr>
        <p:spPr>
          <a:xfrm>
            <a:off x="357188" y="4143375"/>
            <a:ext cx="1143000" cy="57150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GB" dirty="0"/>
              <a:t>Above</a:t>
            </a:r>
            <a:r>
              <a:rPr lang="lv-LV" dirty="0"/>
              <a:t> 0,1% IKP</a:t>
            </a:r>
            <a:endParaRPr lang="en-US" dirty="0"/>
          </a:p>
        </p:txBody>
      </p:sp>
      <p:sp>
        <p:nvSpPr>
          <p:cNvPr id="16" name="Rectangle 15"/>
          <p:cNvSpPr/>
          <p:nvPr/>
        </p:nvSpPr>
        <p:spPr>
          <a:xfrm>
            <a:off x="142875" y="5143500"/>
            <a:ext cx="1357313" cy="785813"/>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GB" sz="1400" dirty="0"/>
              <a:t>Compensatory measures</a:t>
            </a:r>
            <a:endParaRPr lang="en-US" sz="1400" dirty="0"/>
          </a:p>
        </p:txBody>
      </p:sp>
      <p:sp>
        <p:nvSpPr>
          <p:cNvPr id="17" name="Rectangle 16"/>
          <p:cNvSpPr/>
          <p:nvPr/>
        </p:nvSpPr>
        <p:spPr>
          <a:xfrm>
            <a:off x="6643688" y="5143500"/>
            <a:ext cx="2286000" cy="785813"/>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GB" sz="1400" dirty="0"/>
              <a:t>No compensation</a:t>
            </a:r>
            <a:endParaRPr lang="en-US" sz="1400" dirty="0"/>
          </a:p>
        </p:txBody>
      </p:sp>
      <p:sp>
        <p:nvSpPr>
          <p:cNvPr id="39953" name="TextBox 17"/>
          <p:cNvSpPr txBox="1">
            <a:spLocks noChangeArrowheads="1"/>
          </p:cNvSpPr>
          <p:nvPr/>
        </p:nvSpPr>
        <p:spPr bwMode="auto">
          <a:xfrm>
            <a:off x="6643688" y="6000750"/>
            <a:ext cx="2357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lv-LV" sz="1200"/>
              <a:t>Ex- post </a:t>
            </a:r>
            <a:r>
              <a:rPr lang="en-GB" sz="1200"/>
              <a:t>correction</a:t>
            </a:r>
            <a:r>
              <a:rPr lang="lv-LV" sz="1200"/>
              <a:t> ( </a:t>
            </a:r>
            <a:r>
              <a:rPr lang="en-GB" sz="1200"/>
              <a:t>if having impact on structural balance</a:t>
            </a:r>
            <a:r>
              <a:rPr lang="lv-LV" sz="1200"/>
              <a:t>)</a:t>
            </a:r>
            <a:endParaRPr lang="en-US" sz="1200"/>
          </a:p>
        </p:txBody>
      </p:sp>
      <p:sp>
        <p:nvSpPr>
          <p:cNvPr id="39954" name="TextBox 18"/>
          <p:cNvSpPr txBox="1">
            <a:spLocks noChangeArrowheads="1"/>
          </p:cNvSpPr>
          <p:nvPr/>
        </p:nvSpPr>
        <p:spPr bwMode="auto">
          <a:xfrm>
            <a:off x="4143375" y="6000750"/>
            <a:ext cx="2357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sz="1200"/>
              <a:t>No ex post correction in long term</a:t>
            </a:r>
            <a:endParaRPr lang="en-US" sz="1200"/>
          </a:p>
        </p:txBody>
      </p:sp>
      <p:sp>
        <p:nvSpPr>
          <p:cNvPr id="39955" name="TextBox 19"/>
          <p:cNvSpPr txBox="1">
            <a:spLocks noChangeArrowheads="1"/>
          </p:cNvSpPr>
          <p:nvPr/>
        </p:nvSpPr>
        <p:spPr bwMode="auto">
          <a:xfrm>
            <a:off x="1357313" y="6072188"/>
            <a:ext cx="17145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lv-LV" sz="1200"/>
              <a:t>Ex- post </a:t>
            </a:r>
            <a:r>
              <a:rPr lang="en-GB" sz="1200"/>
              <a:t>correction</a:t>
            </a:r>
            <a:endParaRPr lang="en-US" sz="1200"/>
          </a:p>
        </p:txBody>
      </p:sp>
      <p:cxnSp>
        <p:nvCxnSpPr>
          <p:cNvPr id="28" name="Shape 27"/>
          <p:cNvCxnSpPr>
            <a:stCxn id="5" idx="1"/>
            <a:endCxn id="9" idx="0"/>
          </p:cNvCxnSpPr>
          <p:nvPr/>
        </p:nvCxnSpPr>
        <p:spPr>
          <a:xfrm rot="10800000" flipV="1">
            <a:off x="1428750" y="1357313"/>
            <a:ext cx="571500" cy="642937"/>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Shape 30"/>
          <p:cNvCxnSpPr>
            <a:stCxn id="5" idx="3"/>
            <a:endCxn id="6" idx="0"/>
          </p:cNvCxnSpPr>
          <p:nvPr/>
        </p:nvCxnSpPr>
        <p:spPr>
          <a:xfrm>
            <a:off x="4214813" y="1357313"/>
            <a:ext cx="465137" cy="642937"/>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3929856" y="2785269"/>
            <a:ext cx="428625"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5072856" y="2785269"/>
            <a:ext cx="428625"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10" idx="0"/>
          </p:cNvCxnSpPr>
          <p:nvPr/>
        </p:nvCxnSpPr>
        <p:spPr>
          <a:xfrm rot="5400000">
            <a:off x="5108575" y="3821113"/>
            <a:ext cx="500063"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0" idx="4"/>
            <a:endCxn id="12" idx="0"/>
          </p:cNvCxnSpPr>
          <p:nvPr/>
        </p:nvCxnSpPr>
        <p:spPr>
          <a:xfrm rot="5400000">
            <a:off x="5215732" y="5001419"/>
            <a:ext cx="285750"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17" idx="0"/>
          </p:cNvCxnSpPr>
          <p:nvPr/>
        </p:nvCxnSpPr>
        <p:spPr>
          <a:xfrm rot="5400000">
            <a:off x="7001669" y="4356894"/>
            <a:ext cx="1571625"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1" name="Shape 50"/>
          <p:cNvCxnSpPr>
            <a:stCxn id="8" idx="2"/>
            <a:endCxn id="15" idx="0"/>
          </p:cNvCxnSpPr>
          <p:nvPr/>
        </p:nvCxnSpPr>
        <p:spPr>
          <a:xfrm rot="5400000">
            <a:off x="2250282" y="2250281"/>
            <a:ext cx="571500" cy="3214687"/>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6" name="Elbow Connector 65"/>
          <p:cNvCxnSpPr>
            <a:stCxn id="9" idx="2"/>
            <a:endCxn id="13" idx="0"/>
          </p:cNvCxnSpPr>
          <p:nvPr/>
        </p:nvCxnSpPr>
        <p:spPr>
          <a:xfrm rot="16200000" flipH="1">
            <a:off x="1035844" y="2964656"/>
            <a:ext cx="1571625" cy="785813"/>
          </a:xfrm>
          <a:prstGeom prst="bentConnector3">
            <a:avLst>
              <a:gd name="adj1" fmla="val 82998"/>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a:off x="2001044" y="4928394"/>
            <a:ext cx="428625"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5400000">
            <a:off x="715169" y="4928394"/>
            <a:ext cx="428625"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88353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1" y="188640"/>
            <a:ext cx="7055380" cy="960058"/>
          </a:xfrm>
        </p:spPr>
        <p:txBody>
          <a:bodyPr/>
          <a:lstStyle/>
          <a:p>
            <a:r>
              <a:rPr lang="en-US" dirty="0" smtClean="0">
                <a:solidFill>
                  <a:srgbClr val="FFC000"/>
                </a:solidFill>
              </a:rPr>
              <a:t>Fiscal risk declarations</a:t>
            </a:r>
            <a:br>
              <a:rPr lang="en-US" dirty="0" smtClean="0">
                <a:solidFill>
                  <a:srgbClr val="FFC000"/>
                </a:solidFill>
              </a:rPr>
            </a:br>
            <a:r>
              <a:rPr lang="en-US" sz="2400" dirty="0">
                <a:solidFill>
                  <a:srgbClr val="FFC000"/>
                </a:solidFill>
              </a:rPr>
              <a:t>Example:</a:t>
            </a:r>
            <a:r>
              <a:rPr lang="en-US" dirty="0" smtClean="0">
                <a:solidFill>
                  <a:srgbClr val="FFC000"/>
                </a:solidFill>
              </a:rPr>
              <a:t> </a:t>
            </a:r>
            <a:r>
              <a:rPr lang="en-US" sz="2400" dirty="0" smtClean="0">
                <a:solidFill>
                  <a:srgbClr val="FFC000"/>
                </a:solidFill>
              </a:rPr>
              <a:t>Australia (1)</a:t>
            </a:r>
            <a:endParaRPr lang="en-US" sz="2400" dirty="0">
              <a:solidFill>
                <a:srgbClr val="FFC000"/>
              </a:solidFill>
            </a:endParaRPr>
          </a:p>
        </p:txBody>
      </p:sp>
      <p:pic>
        <p:nvPicPr>
          <p:cNvPr id="3" name="Picture 2"/>
          <p:cNvPicPr>
            <a:picLocks noChangeAspect="1"/>
          </p:cNvPicPr>
          <p:nvPr/>
        </p:nvPicPr>
        <p:blipFill>
          <a:blip r:embed="rId2" cstate="print"/>
          <a:stretch>
            <a:fillRect/>
          </a:stretch>
        </p:blipFill>
        <p:spPr>
          <a:xfrm>
            <a:off x="251521" y="1556792"/>
            <a:ext cx="4752528" cy="5116159"/>
          </a:xfrm>
          <a:prstGeom prst="rect">
            <a:avLst/>
          </a:prstGeom>
        </p:spPr>
      </p:pic>
    </p:spTree>
    <p:extLst>
      <p:ext uri="{BB962C8B-B14F-4D97-AF65-F5344CB8AC3E}">
        <p14:creationId xmlns:p14="http://schemas.microsoft.com/office/powerpoint/2010/main" val="3142925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Taxonomy</a:t>
            </a:r>
            <a:endParaRPr lang="en-US" dirty="0">
              <a:solidFill>
                <a:srgbClr val="FFC000"/>
              </a:solidFill>
            </a:endParaRPr>
          </a:p>
        </p:txBody>
      </p:sp>
      <p:pic>
        <p:nvPicPr>
          <p:cNvPr id="3" name="Picture 2"/>
          <p:cNvPicPr>
            <a:picLocks noChangeAspect="1"/>
          </p:cNvPicPr>
          <p:nvPr/>
        </p:nvPicPr>
        <p:blipFill>
          <a:blip r:embed="rId2" cstate="print"/>
          <a:stretch>
            <a:fillRect/>
          </a:stretch>
        </p:blipFill>
        <p:spPr>
          <a:xfrm>
            <a:off x="323528" y="1700808"/>
            <a:ext cx="8444102" cy="3286324"/>
          </a:xfrm>
          <a:prstGeom prst="rect">
            <a:avLst/>
          </a:prstGeom>
        </p:spPr>
      </p:pic>
      <p:sp>
        <p:nvSpPr>
          <p:cNvPr id="4" name="TextBox 3"/>
          <p:cNvSpPr txBox="1"/>
          <p:nvPr/>
        </p:nvSpPr>
        <p:spPr>
          <a:xfrm>
            <a:off x="323528" y="6093296"/>
            <a:ext cx="8352928" cy="307777"/>
          </a:xfrm>
          <a:prstGeom prst="rect">
            <a:avLst/>
          </a:prstGeom>
          <a:noFill/>
        </p:spPr>
        <p:txBody>
          <a:bodyPr wrap="square" rtlCol="0">
            <a:spAutoFit/>
          </a:bodyPr>
          <a:lstStyle/>
          <a:p>
            <a:r>
              <a:rPr lang="en-GB" sz="1400" dirty="0"/>
              <a:t>Hana </a:t>
            </a:r>
            <a:r>
              <a:rPr lang="en-GB" sz="1400" dirty="0" err="1"/>
              <a:t>Brixi</a:t>
            </a:r>
            <a:r>
              <a:rPr lang="en-GB" sz="1400" dirty="0"/>
              <a:t> and Allen Schick, Government at Risk: Contingent Liabilities and Fiscal Risks, 2002.</a:t>
            </a:r>
            <a:endParaRPr lang="en-US" sz="1400" dirty="0"/>
          </a:p>
        </p:txBody>
      </p:sp>
    </p:spTree>
    <p:extLst>
      <p:ext uri="{BB962C8B-B14F-4D97-AF65-F5344CB8AC3E}">
        <p14:creationId xmlns:p14="http://schemas.microsoft.com/office/powerpoint/2010/main" val="41456059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888050"/>
          </a:xfrm>
        </p:spPr>
        <p:txBody>
          <a:bodyPr/>
          <a:lstStyle/>
          <a:p>
            <a:r>
              <a:rPr lang="lv-LV" dirty="0" smtClean="0">
                <a:solidFill>
                  <a:srgbClr val="FFC000"/>
                </a:solidFill>
              </a:rPr>
              <a:t>Declaration of Fiscal Risks</a:t>
            </a:r>
            <a:endParaRPr lang="lv-LV" dirty="0">
              <a:solidFill>
                <a:srgbClr val="FFC000"/>
              </a:solidFill>
            </a:endParaRPr>
          </a:p>
        </p:txBody>
      </p:sp>
      <p:pic>
        <p:nvPicPr>
          <p:cNvPr id="4" name="Picture 3"/>
          <p:cNvPicPr>
            <a:picLocks noChangeAspect="1"/>
          </p:cNvPicPr>
          <p:nvPr/>
        </p:nvPicPr>
        <p:blipFill>
          <a:blip r:embed="rId2"/>
          <a:stretch>
            <a:fillRect/>
          </a:stretch>
        </p:blipFill>
        <p:spPr>
          <a:xfrm>
            <a:off x="329091" y="1340768"/>
            <a:ext cx="3683309" cy="5355976"/>
          </a:xfrm>
          <a:prstGeom prst="rect">
            <a:avLst/>
          </a:prstGeom>
        </p:spPr>
      </p:pic>
      <p:pic>
        <p:nvPicPr>
          <p:cNvPr id="5" name="Picture 4"/>
          <p:cNvPicPr>
            <a:picLocks noChangeAspect="1"/>
          </p:cNvPicPr>
          <p:nvPr/>
        </p:nvPicPr>
        <p:blipFill>
          <a:blip r:embed="rId3"/>
          <a:stretch>
            <a:fillRect/>
          </a:stretch>
        </p:blipFill>
        <p:spPr>
          <a:xfrm>
            <a:off x="4139952" y="1484784"/>
            <a:ext cx="4859549" cy="4634288"/>
          </a:xfrm>
          <a:prstGeom prst="rect">
            <a:avLst/>
          </a:prstGeom>
        </p:spPr>
      </p:pic>
    </p:spTree>
    <p:extLst>
      <p:ext uri="{BB962C8B-B14F-4D97-AF65-F5344CB8AC3E}">
        <p14:creationId xmlns:p14="http://schemas.microsoft.com/office/powerpoint/2010/main" val="2853050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4" name="Picture 3"/>
          <p:cNvPicPr>
            <a:picLocks noChangeAspect="1"/>
          </p:cNvPicPr>
          <p:nvPr/>
        </p:nvPicPr>
        <p:blipFill>
          <a:blip r:embed="rId2"/>
          <a:stretch>
            <a:fillRect/>
          </a:stretch>
        </p:blipFill>
        <p:spPr>
          <a:xfrm>
            <a:off x="323528" y="332656"/>
            <a:ext cx="3924330" cy="1368152"/>
          </a:xfrm>
          <a:prstGeom prst="rect">
            <a:avLst/>
          </a:prstGeom>
        </p:spPr>
      </p:pic>
      <p:pic>
        <p:nvPicPr>
          <p:cNvPr id="5" name="Picture 4"/>
          <p:cNvPicPr>
            <a:picLocks noChangeAspect="1"/>
          </p:cNvPicPr>
          <p:nvPr/>
        </p:nvPicPr>
        <p:blipFill>
          <a:blip r:embed="rId3"/>
          <a:stretch>
            <a:fillRect/>
          </a:stretch>
        </p:blipFill>
        <p:spPr>
          <a:xfrm>
            <a:off x="323529" y="1700809"/>
            <a:ext cx="3924330" cy="4864666"/>
          </a:xfrm>
          <a:prstGeom prst="rect">
            <a:avLst/>
          </a:prstGeom>
        </p:spPr>
      </p:pic>
    </p:spTree>
    <p:extLst>
      <p:ext uri="{BB962C8B-B14F-4D97-AF65-F5344CB8AC3E}">
        <p14:creationId xmlns:p14="http://schemas.microsoft.com/office/powerpoint/2010/main" val="29994086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solidFill>
                  <a:srgbClr val="FFC000"/>
                </a:solidFill>
              </a:rPr>
              <a:t>Report of Fiscal Discipline Council</a:t>
            </a:r>
            <a:endParaRPr lang="lv-LV" dirty="0">
              <a:solidFill>
                <a:srgbClr val="FFC000"/>
              </a:solidFill>
            </a:endParaRPr>
          </a:p>
        </p:txBody>
      </p:sp>
      <p:pic>
        <p:nvPicPr>
          <p:cNvPr id="5" name="Picture 4"/>
          <p:cNvPicPr>
            <a:picLocks noChangeAspect="1"/>
          </p:cNvPicPr>
          <p:nvPr/>
        </p:nvPicPr>
        <p:blipFill>
          <a:blip r:embed="rId2"/>
          <a:stretch>
            <a:fillRect/>
          </a:stretch>
        </p:blipFill>
        <p:spPr>
          <a:xfrm>
            <a:off x="2987824" y="1855420"/>
            <a:ext cx="3240360" cy="4811459"/>
          </a:xfrm>
          <a:prstGeom prst="rect">
            <a:avLst/>
          </a:prstGeom>
        </p:spPr>
      </p:pic>
    </p:spTree>
    <p:extLst>
      <p:ext uri="{BB962C8B-B14F-4D97-AF65-F5344CB8AC3E}">
        <p14:creationId xmlns:p14="http://schemas.microsoft.com/office/powerpoint/2010/main" val="1854276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C000"/>
                </a:solidFill>
              </a:rPr>
              <a:t>Narrow</a:t>
            </a:r>
            <a:r>
              <a:rPr lang="lv-LV" dirty="0">
                <a:solidFill>
                  <a:srgbClr val="FFC000"/>
                </a:solidFill>
              </a:rPr>
              <a:t> </a:t>
            </a:r>
            <a:r>
              <a:rPr lang="lv-LV" dirty="0" smtClean="0">
                <a:solidFill>
                  <a:srgbClr val="FFC000"/>
                </a:solidFill>
              </a:rPr>
              <a:t>(</a:t>
            </a:r>
            <a:r>
              <a:rPr lang="en-GB" dirty="0" smtClean="0">
                <a:solidFill>
                  <a:srgbClr val="FFC000"/>
                </a:solidFill>
              </a:rPr>
              <a:t>operational) </a:t>
            </a:r>
            <a:r>
              <a:rPr lang="en-GB" dirty="0">
                <a:solidFill>
                  <a:srgbClr val="FFC000"/>
                </a:solidFill>
              </a:rPr>
              <a:t>definition</a:t>
            </a:r>
            <a:endParaRPr lang="en-GB" dirty="0">
              <a:solidFill>
                <a:srgbClr val="FFC000"/>
              </a:solidFill>
            </a:endParaRPr>
          </a:p>
        </p:txBody>
      </p:sp>
      <p:sp>
        <p:nvSpPr>
          <p:cNvPr id="3" name="Rectangle 2"/>
          <p:cNvSpPr/>
          <p:nvPr/>
        </p:nvSpPr>
        <p:spPr>
          <a:xfrm>
            <a:off x="504700" y="1881449"/>
            <a:ext cx="8263754" cy="2308324"/>
          </a:xfrm>
          <a:prstGeom prst="rect">
            <a:avLst/>
          </a:prstGeom>
        </p:spPr>
        <p:txBody>
          <a:bodyPr wrap="square">
            <a:spAutoFit/>
          </a:bodyPr>
          <a:lstStyle/>
          <a:p>
            <a:pPr algn="just">
              <a:spcAft>
                <a:spcPts val="0"/>
              </a:spcAft>
            </a:pPr>
            <a:r>
              <a:rPr lang="en-GB" b="1" dirty="0" smtClean="0">
                <a:solidFill>
                  <a:srgbClr val="FFFF00"/>
                </a:solidFill>
                <a:latin typeface="Times New Roman" panose="02020603050405020304" pitchFamily="18" charset="0"/>
                <a:ea typeface="Times New Roman" panose="02020603050405020304" pitchFamily="18" charset="0"/>
              </a:rPr>
              <a:t>Section 16. General Management of Fiscal Risks</a:t>
            </a:r>
            <a:endParaRPr lang="lv-LV" dirty="0" smtClean="0">
              <a:solidFill>
                <a:srgbClr val="FFFF00"/>
              </a:solidFill>
              <a:latin typeface="Times New Roman" panose="02020603050405020304" pitchFamily="18" charset="0"/>
              <a:ea typeface="Times New Roman" panose="02020603050405020304" pitchFamily="18" charset="0"/>
            </a:endParaRPr>
          </a:p>
          <a:p>
            <a:pPr algn="just">
              <a:spcAft>
                <a:spcPts val="0"/>
              </a:spcAft>
            </a:pPr>
            <a:r>
              <a:rPr lang="en-GB" dirty="0" smtClean="0">
                <a:latin typeface="Times New Roman" panose="02020603050405020304" pitchFamily="18" charset="0"/>
                <a:ea typeface="Times New Roman" panose="02020603050405020304" pitchFamily="18" charset="0"/>
              </a:rPr>
              <a:t> </a:t>
            </a:r>
            <a:endParaRPr lang="lv-LV" dirty="0" smtClean="0">
              <a:latin typeface="Times New Roman" panose="02020603050405020304" pitchFamily="18" charset="0"/>
              <a:ea typeface="Times New Roman" panose="02020603050405020304" pitchFamily="18" charset="0"/>
            </a:endParaRPr>
          </a:p>
          <a:p>
            <a:pPr algn="just">
              <a:spcAft>
                <a:spcPts val="0"/>
              </a:spcAft>
            </a:pPr>
            <a:r>
              <a:rPr lang="en-GB" dirty="0" smtClean="0">
                <a:latin typeface="Times New Roman" panose="02020603050405020304" pitchFamily="18" charset="0"/>
                <a:ea typeface="Times New Roman" panose="02020603050405020304" pitchFamily="18" charset="0"/>
              </a:rPr>
              <a:t>(1) The Cabinet shall ensure the general management of fiscal risks. The objective of the general management of fiscal risks is to ensure the </a:t>
            </a:r>
            <a:r>
              <a:rPr lang="en-GB" dirty="0" smtClean="0">
                <a:solidFill>
                  <a:srgbClr val="FFFF00"/>
                </a:solidFill>
                <a:latin typeface="Times New Roman" panose="02020603050405020304" pitchFamily="18" charset="0"/>
                <a:ea typeface="Times New Roman" panose="02020603050405020304" pitchFamily="18" charset="0"/>
              </a:rPr>
              <a:t>stability of indicators</a:t>
            </a:r>
            <a:r>
              <a:rPr lang="en-GB" dirty="0" smtClean="0">
                <a:solidFill>
                  <a:srgbClr val="FFC000"/>
                </a:solidFill>
                <a:latin typeface="Times New Roman" panose="02020603050405020304" pitchFamily="18" charset="0"/>
                <a:ea typeface="Times New Roman" panose="02020603050405020304" pitchFamily="18" charset="0"/>
              </a:rPr>
              <a:t> </a:t>
            </a:r>
            <a:r>
              <a:rPr lang="en-GB" dirty="0" smtClean="0">
                <a:latin typeface="Times New Roman" panose="02020603050405020304" pitchFamily="18" charset="0"/>
                <a:ea typeface="Times New Roman" panose="02020603050405020304" pitchFamily="18" charset="0"/>
              </a:rPr>
              <a:t>laid down in Section 5, Paragraph three, Clauses 1, 3, 4, 5 and 7 of this Law (hereinafter – fiscal indicators) in the medium-term regardless of the changes caused by external factors, as well as to reduce impact of changes caused by external factors in fiscal indicators in each year of the framework law period.</a:t>
            </a:r>
            <a:endParaRPr lang="lv-LV" dirty="0">
              <a:latin typeface="Times New Roman" panose="02020603050405020304" pitchFamily="18" charset="0"/>
              <a:ea typeface="Times New Roman" panose="02020603050405020304" pitchFamily="18" charset="0"/>
            </a:endParaRPr>
          </a:p>
        </p:txBody>
      </p:sp>
      <p:sp>
        <p:nvSpPr>
          <p:cNvPr id="4" name="TextBox 3"/>
          <p:cNvSpPr txBox="1"/>
          <p:nvPr/>
        </p:nvSpPr>
        <p:spPr>
          <a:xfrm>
            <a:off x="611560" y="4509120"/>
            <a:ext cx="3600400" cy="369332"/>
          </a:xfrm>
          <a:prstGeom prst="rect">
            <a:avLst/>
          </a:prstGeom>
          <a:noFill/>
        </p:spPr>
        <p:txBody>
          <a:bodyPr wrap="square" rtlCol="0">
            <a:spAutoFit/>
          </a:bodyPr>
          <a:lstStyle/>
          <a:p>
            <a:r>
              <a:rPr lang="en-GB" dirty="0" smtClean="0"/>
              <a:t>Key Fiscal indicator:</a:t>
            </a:r>
            <a:endParaRPr lang="en-GB" dirty="0"/>
          </a:p>
        </p:txBody>
      </p:sp>
      <p:sp>
        <p:nvSpPr>
          <p:cNvPr id="5" name="TextBox 4"/>
          <p:cNvSpPr txBox="1"/>
          <p:nvPr/>
        </p:nvSpPr>
        <p:spPr>
          <a:xfrm>
            <a:off x="611560" y="5085184"/>
            <a:ext cx="4176464" cy="369332"/>
          </a:xfrm>
          <a:prstGeom prst="rect">
            <a:avLst/>
          </a:prstGeom>
          <a:noFill/>
        </p:spPr>
        <p:txBody>
          <a:bodyPr wrap="square" rtlCol="0">
            <a:spAutoFit/>
          </a:bodyPr>
          <a:lstStyle/>
          <a:p>
            <a:r>
              <a:rPr lang="en-GB" dirty="0" smtClean="0">
                <a:solidFill>
                  <a:srgbClr val="FFFF00"/>
                </a:solidFill>
              </a:rPr>
              <a:t>General Government Deficit</a:t>
            </a:r>
          </a:p>
        </p:txBody>
      </p:sp>
    </p:spTree>
    <p:extLst>
      <p:ext uri="{BB962C8B-B14F-4D97-AF65-F5344CB8AC3E}">
        <p14:creationId xmlns:p14="http://schemas.microsoft.com/office/powerpoint/2010/main" val="2351064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C000"/>
                </a:solidFill>
              </a:rPr>
              <a:t>Incorporating Risks In The Budget</a:t>
            </a:r>
            <a:endParaRPr lang="en-US" dirty="0">
              <a:solidFill>
                <a:srgbClr val="FFC000"/>
              </a:solidFill>
            </a:endParaRPr>
          </a:p>
        </p:txBody>
      </p:sp>
      <p:sp>
        <p:nvSpPr>
          <p:cNvPr id="3" name="TextBox 2"/>
          <p:cNvSpPr txBox="1"/>
          <p:nvPr/>
        </p:nvSpPr>
        <p:spPr>
          <a:xfrm>
            <a:off x="484710" y="2420888"/>
            <a:ext cx="7975722" cy="369332"/>
          </a:xfrm>
          <a:prstGeom prst="rect">
            <a:avLst/>
          </a:prstGeom>
          <a:noFill/>
        </p:spPr>
        <p:txBody>
          <a:bodyPr wrap="square" rtlCol="0">
            <a:spAutoFit/>
          </a:bodyPr>
          <a:lstStyle/>
          <a:p>
            <a:r>
              <a:rPr lang="en-US" dirty="0" smtClean="0"/>
              <a:t>Contingency reserves</a:t>
            </a:r>
            <a:endParaRPr lang="en-US" dirty="0"/>
          </a:p>
        </p:txBody>
      </p:sp>
      <p:sp>
        <p:nvSpPr>
          <p:cNvPr id="4" name="TextBox 3"/>
          <p:cNvSpPr txBox="1"/>
          <p:nvPr/>
        </p:nvSpPr>
        <p:spPr>
          <a:xfrm>
            <a:off x="484710" y="3339579"/>
            <a:ext cx="7975722" cy="369332"/>
          </a:xfrm>
          <a:prstGeom prst="rect">
            <a:avLst/>
          </a:prstGeom>
          <a:noFill/>
        </p:spPr>
        <p:txBody>
          <a:bodyPr wrap="square" rtlCol="0">
            <a:spAutoFit/>
          </a:bodyPr>
          <a:lstStyle/>
          <a:p>
            <a:r>
              <a:rPr lang="en-US" dirty="0" smtClean="0"/>
              <a:t>Fiscal Safety Reserves</a:t>
            </a:r>
            <a:endParaRPr lang="en-US" dirty="0"/>
          </a:p>
        </p:txBody>
      </p:sp>
    </p:spTree>
    <p:extLst>
      <p:ext uri="{BB962C8B-B14F-4D97-AF65-F5344CB8AC3E}">
        <p14:creationId xmlns:p14="http://schemas.microsoft.com/office/powerpoint/2010/main" val="1257071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C000"/>
                </a:solidFill>
              </a:rPr>
              <a:t>Statistic</a:t>
            </a:r>
            <a:r>
              <a:rPr lang="lv-LV" dirty="0" smtClean="0">
                <a:solidFill>
                  <a:srgbClr val="FFC000"/>
                </a:solidFill>
              </a:rPr>
              <a:t>al implications on fiscal risk managment in Latvia</a:t>
            </a:r>
            <a:r>
              <a:rPr lang="en-US" dirty="0" smtClean="0">
                <a:solidFill>
                  <a:srgbClr val="FFC000"/>
                </a:solidFill>
              </a:rPr>
              <a:t>: </a:t>
            </a:r>
            <a:r>
              <a:rPr lang="lv-LV" dirty="0" smtClean="0">
                <a:solidFill>
                  <a:srgbClr val="FFC000"/>
                </a:solidFill>
              </a:rPr>
              <a:t/>
            </a:r>
            <a:br>
              <a:rPr lang="lv-LV" dirty="0" smtClean="0">
                <a:solidFill>
                  <a:srgbClr val="FFC000"/>
                </a:solidFill>
              </a:rPr>
            </a:br>
            <a:r>
              <a:rPr lang="en-US" sz="2400" dirty="0" smtClean="0">
                <a:solidFill>
                  <a:srgbClr val="FFC000"/>
                </a:solidFill>
              </a:rPr>
              <a:t>General government and accrual accounting</a:t>
            </a:r>
            <a:endParaRPr lang="en-US" sz="2400" dirty="0">
              <a:solidFill>
                <a:srgbClr val="FFC000"/>
              </a:solidFill>
            </a:endParaRP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566090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C000"/>
                </a:solidFill>
              </a:rPr>
              <a:t>Concept of general government (1)</a:t>
            </a:r>
            <a:endParaRPr lang="en-US" dirty="0">
              <a:solidFill>
                <a:srgbClr val="FFC000"/>
              </a:solidFill>
            </a:endParaRPr>
          </a:p>
        </p:txBody>
      </p:sp>
      <p:sp>
        <p:nvSpPr>
          <p:cNvPr id="5" name="Rectangle 4"/>
          <p:cNvSpPr/>
          <p:nvPr/>
        </p:nvSpPr>
        <p:spPr>
          <a:xfrm>
            <a:off x="484710" y="1874381"/>
            <a:ext cx="8191746" cy="2585323"/>
          </a:xfrm>
          <a:prstGeom prst="rect">
            <a:avLst/>
          </a:prstGeom>
        </p:spPr>
        <p:txBody>
          <a:bodyPr wrap="square">
            <a:spAutoFit/>
          </a:bodyPr>
          <a:lstStyle/>
          <a:p>
            <a:r>
              <a:rPr lang="en-GB" dirty="0"/>
              <a:t>The </a:t>
            </a:r>
            <a:r>
              <a:rPr lang="en-GB" b="1" dirty="0"/>
              <a:t>general government sector</a:t>
            </a:r>
            <a:r>
              <a:rPr lang="en-GB" dirty="0"/>
              <a:t> by convention includes all the public corporations that are not able to cover at least 50 % of their costs by sales, and, therefore, are considered </a:t>
            </a:r>
            <a:r>
              <a:rPr lang="en-GB" dirty="0">
                <a:hlinkClick r:id="rId2" tooltip="Glossary:Non-market producer"/>
              </a:rPr>
              <a:t>non-market producers</a:t>
            </a:r>
            <a:r>
              <a:rPr lang="en-GB" dirty="0"/>
              <a:t>. It has four subsectors: </a:t>
            </a:r>
          </a:p>
          <a:p>
            <a:pPr>
              <a:buFont typeface="+mj-lt"/>
              <a:buAutoNum type="arabicPeriod"/>
            </a:pPr>
            <a:r>
              <a:rPr lang="en-GB" dirty="0">
                <a:hlinkClick r:id="rId3" tooltip="Glossary:Central government"/>
              </a:rPr>
              <a:t>central government</a:t>
            </a:r>
            <a:r>
              <a:rPr lang="en-GB" dirty="0"/>
              <a:t> </a:t>
            </a:r>
          </a:p>
          <a:p>
            <a:pPr>
              <a:buFont typeface="+mj-lt"/>
              <a:buAutoNum type="arabicPeriod"/>
            </a:pPr>
            <a:r>
              <a:rPr lang="en-GB" dirty="0">
                <a:hlinkClick r:id="rId4" tooltip="Glossary:State government"/>
              </a:rPr>
              <a:t>state government</a:t>
            </a:r>
            <a:r>
              <a:rPr lang="en-GB" dirty="0"/>
              <a:t> </a:t>
            </a:r>
          </a:p>
          <a:p>
            <a:pPr>
              <a:buFont typeface="+mj-lt"/>
              <a:buAutoNum type="arabicPeriod"/>
            </a:pPr>
            <a:r>
              <a:rPr lang="en-GB" dirty="0">
                <a:hlinkClick r:id="rId5" tooltip="Glossary:Local government"/>
              </a:rPr>
              <a:t>local government</a:t>
            </a:r>
            <a:r>
              <a:rPr lang="en-GB" dirty="0"/>
              <a:t> </a:t>
            </a:r>
          </a:p>
          <a:p>
            <a:pPr>
              <a:buFont typeface="+mj-lt"/>
              <a:buAutoNum type="arabicPeriod"/>
            </a:pPr>
            <a:r>
              <a:rPr lang="en-GB" dirty="0">
                <a:hlinkClick r:id="rId6" tooltip="Glossary:Social security fund"/>
              </a:rPr>
              <a:t>social security funds</a:t>
            </a:r>
            <a:r>
              <a:rPr lang="en-GB" dirty="0"/>
              <a:t> </a:t>
            </a:r>
          </a:p>
          <a:p>
            <a:endParaRPr lang="en-GB" dirty="0" smtClean="0"/>
          </a:p>
        </p:txBody>
      </p:sp>
    </p:spTree>
    <p:extLst>
      <p:ext uri="{BB962C8B-B14F-4D97-AF65-F5344CB8AC3E}">
        <p14:creationId xmlns:p14="http://schemas.microsoft.com/office/powerpoint/2010/main" val="3472980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C000"/>
                </a:solidFill>
              </a:rPr>
              <a:t>Examples: Latvia</a:t>
            </a:r>
            <a:endParaRPr lang="en-US" dirty="0">
              <a:solidFill>
                <a:srgbClr val="FFC000"/>
              </a:solidFill>
            </a:endParaRPr>
          </a:p>
        </p:txBody>
      </p:sp>
      <p:sp>
        <p:nvSpPr>
          <p:cNvPr id="4" name="Content Placeholder 3"/>
          <p:cNvSpPr>
            <a:spLocks noGrp="1"/>
          </p:cNvSpPr>
          <p:nvPr>
            <p:ph idx="1"/>
          </p:nvPr>
        </p:nvSpPr>
        <p:spPr/>
        <p:txBody>
          <a:bodyPr/>
          <a:lstStyle/>
          <a:p>
            <a:r>
              <a:rPr lang="en-US" dirty="0" smtClean="0"/>
              <a:t>Passenger railway company;</a:t>
            </a:r>
          </a:p>
          <a:p>
            <a:r>
              <a:rPr lang="en-US" dirty="0" smtClean="0"/>
              <a:t>Universities;</a:t>
            </a:r>
          </a:p>
          <a:p>
            <a:r>
              <a:rPr lang="en-US" dirty="0" smtClean="0"/>
              <a:t>Hospitals;</a:t>
            </a:r>
          </a:p>
          <a:p>
            <a:r>
              <a:rPr lang="en-US" dirty="0" smtClean="0"/>
              <a:t>Theaters;</a:t>
            </a:r>
          </a:p>
          <a:p>
            <a:r>
              <a:rPr lang="en-US" dirty="0" smtClean="0"/>
              <a:t>Municipal utility companies;</a:t>
            </a:r>
          </a:p>
          <a:p>
            <a:r>
              <a:rPr lang="en-US" dirty="0" smtClean="0"/>
              <a:t>Special economic zones;</a:t>
            </a:r>
            <a:endParaRPr lang="en-US" dirty="0"/>
          </a:p>
        </p:txBody>
      </p:sp>
    </p:spTree>
    <p:extLst>
      <p:ext uri="{BB962C8B-B14F-4D97-AF65-F5344CB8AC3E}">
        <p14:creationId xmlns:p14="http://schemas.microsoft.com/office/powerpoint/2010/main" val="2507434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563888" y="548680"/>
            <a:ext cx="223224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err="1" smtClean="0"/>
              <a:t>SoE</a:t>
            </a:r>
            <a:endParaRPr lang="en-US" dirty="0"/>
          </a:p>
        </p:txBody>
      </p:sp>
      <p:sp>
        <p:nvSpPr>
          <p:cNvPr id="11" name="Rectangle 10"/>
          <p:cNvSpPr/>
          <p:nvPr/>
        </p:nvSpPr>
        <p:spPr>
          <a:xfrm>
            <a:off x="1115616" y="1556792"/>
            <a:ext cx="223224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Outside GG</a:t>
            </a:r>
            <a:endParaRPr lang="en-GB" dirty="0"/>
          </a:p>
        </p:txBody>
      </p:sp>
      <p:sp>
        <p:nvSpPr>
          <p:cNvPr id="12" name="Rectangle 11"/>
          <p:cNvSpPr/>
          <p:nvPr/>
        </p:nvSpPr>
        <p:spPr>
          <a:xfrm>
            <a:off x="5148064" y="1592238"/>
            <a:ext cx="223224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Inside GG</a:t>
            </a:r>
            <a:endParaRPr lang="en-GB" dirty="0"/>
          </a:p>
        </p:txBody>
      </p:sp>
      <p:sp>
        <p:nvSpPr>
          <p:cNvPr id="13" name="TextBox 12"/>
          <p:cNvSpPr txBox="1"/>
          <p:nvPr/>
        </p:nvSpPr>
        <p:spPr>
          <a:xfrm>
            <a:off x="539552" y="2780928"/>
            <a:ext cx="3384376" cy="2862322"/>
          </a:xfrm>
          <a:prstGeom prst="rect">
            <a:avLst/>
          </a:prstGeom>
          <a:noFill/>
        </p:spPr>
        <p:txBody>
          <a:bodyPr wrap="square" rtlCol="0">
            <a:spAutoFit/>
          </a:bodyPr>
          <a:lstStyle/>
          <a:p>
            <a:r>
              <a:rPr lang="lv-LV" dirty="0" smtClean="0"/>
              <a:t>Are free in managment decisions</a:t>
            </a:r>
            <a:endParaRPr lang="en-GB" dirty="0" smtClean="0"/>
          </a:p>
          <a:p>
            <a:endParaRPr lang="en-GB" dirty="0" smtClean="0"/>
          </a:p>
          <a:p>
            <a:r>
              <a:rPr lang="en-GB" dirty="0" smtClean="0"/>
              <a:t>Unless:</a:t>
            </a:r>
          </a:p>
          <a:p>
            <a:r>
              <a:rPr lang="en-GB" dirty="0" smtClean="0"/>
              <a:t>1. They ensure projected amount of dividends in the state budget;</a:t>
            </a:r>
          </a:p>
          <a:p>
            <a:r>
              <a:rPr lang="en-GB" dirty="0" smtClean="0"/>
              <a:t>2. They unexpectedly not ask for government «support»</a:t>
            </a:r>
            <a:endParaRPr lang="en-GB" dirty="0"/>
          </a:p>
        </p:txBody>
      </p:sp>
      <p:sp>
        <p:nvSpPr>
          <p:cNvPr id="14" name="TextBox 13"/>
          <p:cNvSpPr txBox="1"/>
          <p:nvPr/>
        </p:nvSpPr>
        <p:spPr>
          <a:xfrm>
            <a:off x="4932040" y="2780928"/>
            <a:ext cx="3384376" cy="3693319"/>
          </a:xfrm>
          <a:prstGeom prst="rect">
            <a:avLst/>
          </a:prstGeom>
          <a:noFill/>
        </p:spPr>
        <p:txBody>
          <a:bodyPr wrap="square" rtlCol="0">
            <a:spAutoFit/>
          </a:bodyPr>
          <a:lstStyle/>
          <a:p>
            <a:r>
              <a:rPr lang="en-GB" dirty="0" smtClean="0"/>
              <a:t>All what they do falls on GG accounts:</a:t>
            </a:r>
          </a:p>
          <a:p>
            <a:endParaRPr lang="en-GB" dirty="0" smtClean="0"/>
          </a:p>
          <a:p>
            <a:r>
              <a:rPr lang="en-GB" dirty="0" smtClean="0"/>
              <a:t>Borrow money in financial markets  - increase of state debt;</a:t>
            </a:r>
          </a:p>
          <a:p>
            <a:r>
              <a:rPr lang="en-GB" dirty="0" smtClean="0"/>
              <a:t>Build something – full construction costs recognized as GG expenditure at the moment of construction – falls on state deficit. </a:t>
            </a:r>
          </a:p>
          <a:p>
            <a:endParaRPr lang="en-GB" dirty="0" smtClean="0"/>
          </a:p>
        </p:txBody>
      </p:sp>
      <p:cxnSp>
        <p:nvCxnSpPr>
          <p:cNvPr id="16" name="Straight Arrow Connector 15"/>
          <p:cNvCxnSpPr>
            <a:stCxn id="9" idx="2"/>
            <a:endCxn id="11" idx="0"/>
          </p:cNvCxnSpPr>
          <p:nvPr/>
        </p:nvCxnSpPr>
        <p:spPr>
          <a:xfrm flipH="1">
            <a:off x="2231740" y="1268760"/>
            <a:ext cx="2448272"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2"/>
            <a:endCxn id="12" idx="0"/>
          </p:cNvCxnSpPr>
          <p:nvPr/>
        </p:nvCxnSpPr>
        <p:spPr>
          <a:xfrm>
            <a:off x="4680012" y="1268760"/>
            <a:ext cx="1584176" cy="323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7365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1841</TotalTime>
  <Words>1156</Words>
  <Application>Microsoft Office PowerPoint</Application>
  <PresentationFormat>On-screen Show (4:3)</PresentationFormat>
  <Paragraphs>182</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Century Gothic</vt:lpstr>
      <vt:lpstr>Times New Roman</vt:lpstr>
      <vt:lpstr>TimesNewRomanPSMT</vt:lpstr>
      <vt:lpstr>Wingdings 3</vt:lpstr>
      <vt:lpstr>Ion</vt:lpstr>
      <vt:lpstr>Fiscal Risk managment in Latvia</vt:lpstr>
      <vt:lpstr>Latvia’s perception of fiscal risk</vt:lpstr>
      <vt:lpstr>Taxonomy</vt:lpstr>
      <vt:lpstr>Narrow (operational) definition</vt:lpstr>
      <vt:lpstr>Incorporating Risks In The Budget</vt:lpstr>
      <vt:lpstr>Statistical implications on fiscal risk managment in Latvia:  General government and accrual accounting</vt:lpstr>
      <vt:lpstr>Concept of general government (1)</vt:lpstr>
      <vt:lpstr>Examples: Latvia</vt:lpstr>
      <vt:lpstr>PowerPoint Presentation</vt:lpstr>
      <vt:lpstr>PowerPoint Presentation</vt:lpstr>
      <vt:lpstr>Incorporation of GG SoE in fiscal projections</vt:lpstr>
      <vt:lpstr>GG SoE net borrowing/net lending: Projections and outcome</vt:lpstr>
      <vt:lpstr>Accrual accounting </vt:lpstr>
      <vt:lpstr>Fiscal risk management as defined in Fiscal Discipline Law</vt:lpstr>
      <vt:lpstr>Regulation of General Management of Fiscal Risks</vt:lpstr>
      <vt:lpstr>Terminology</vt:lpstr>
      <vt:lpstr> Insitutional set up</vt:lpstr>
      <vt:lpstr>Register of Fiscal Risks</vt:lpstr>
      <vt:lpstr> Insitutional set up</vt:lpstr>
      <vt:lpstr> Insitutional set up</vt:lpstr>
      <vt:lpstr>Requests and reporting</vt:lpstr>
      <vt:lpstr>Fiscal risk management report</vt:lpstr>
      <vt:lpstr>PowerPoint Presentation</vt:lpstr>
      <vt:lpstr>PowerPoint Presentation</vt:lpstr>
      <vt:lpstr>PowerPoint Presentation</vt:lpstr>
      <vt:lpstr>Probability and fiscal impact</vt:lpstr>
      <vt:lpstr>Non –quantifiable fiscal risks</vt:lpstr>
      <vt:lpstr>Fiscal Risks and Fiscal Safety Reserve</vt:lpstr>
      <vt:lpstr>Fiscal risk declarations Example: Australia (1)</vt:lpstr>
      <vt:lpstr>Declaration of Fiscal Risks</vt:lpstr>
      <vt:lpstr>PowerPoint Presentation</vt:lpstr>
      <vt:lpstr>Report of Fiscal Discipline Council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Nils 08.07.2012</dc:creator>
  <cp:lastModifiedBy>Nils Sakss</cp:lastModifiedBy>
  <cp:revision>158</cp:revision>
  <dcterms:created xsi:type="dcterms:W3CDTF">2012-11-24T13:42:10Z</dcterms:created>
  <dcterms:modified xsi:type="dcterms:W3CDTF">2017-02-27T09:46:51Z</dcterms:modified>
</cp:coreProperties>
</file>