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77" r:id="rId4"/>
    <p:sldId id="287" r:id="rId5"/>
    <p:sldId id="283" r:id="rId6"/>
    <p:sldId id="284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73801" autoAdjust="0"/>
  </p:normalViewPr>
  <p:slideViewPr>
    <p:cSldViewPr>
      <p:cViewPr varScale="1">
        <p:scale>
          <a:sx n="50" d="100"/>
          <a:sy n="50" d="100"/>
        </p:scale>
        <p:origin x="1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7" y="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53BAC3-95B6-4BB7-92C1-D753B00254E7}" type="datetime1">
              <a:rPr lang="ru-RU"/>
              <a:pPr/>
              <a:t>10.10.2016</a:t>
            </a:fld>
            <a:endParaRPr 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4A95DD6-D4C4-476D-BBDE-EF5167EA08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5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50297" y="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1F80D0C-6386-4E0F-AB02-B1B304D7E32A}" type="datetime1">
              <a:rPr lang="ru-RU"/>
              <a:pPr/>
              <a:t>10.10.2016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8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0413" y="4715793"/>
            <a:ext cx="5436850" cy="44666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anchor="t" anchorCtr="0" compatLnSpc="1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1" y="942839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50297" y="942839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anchor="b" anchorCtr="0" compatLnSpc="1"/>
          <a:lstStyle>
            <a:lvl1pPr marL="0" marR="0" lvl="0" indent="0" algn="r" defTabSz="92336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 smtClean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fld id="{5E6DEBD9-B0D8-41BD-8414-2C0BA763CEB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806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ChangeArrowheads="1"/>
          </p:cNvSpPr>
          <p:nvPr/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36" tIns="46168" rIns="92336" bIns="46168" anchor="b"/>
          <a:lstStyle/>
          <a:p>
            <a:pPr algn="r"/>
            <a:fld id="{59E18DBE-90B2-418A-AD34-43C7246EC3C5}" type="slidenum">
              <a:rPr lang="ru-RU" sz="1200">
                <a:solidFill>
                  <a:srgbClr val="000000"/>
                </a:solidFill>
              </a:rPr>
              <a:pPr algn="r"/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5603" name="Rectangle 7"/>
          <p:cNvSpPr txBox="1">
            <a:spLocks noChangeArrowheads="1"/>
          </p:cNvSpPr>
          <p:nvPr/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36" tIns="46168" rIns="92336" bIns="46168" anchor="b"/>
          <a:lstStyle/>
          <a:p>
            <a:pPr algn="r"/>
            <a:fld id="{50D9395E-EE43-4171-95F6-CC11A4BB7D97}" type="slidenum">
              <a:rPr lang="ru-RU" sz="1200">
                <a:solidFill>
                  <a:srgbClr val="000000"/>
                </a:solidFill>
              </a:rPr>
              <a:pPr algn="r"/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z="1800" ker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1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9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8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342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6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62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171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72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82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51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47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307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2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91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64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331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87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07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6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03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88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dejda.slova@mf.gov.md" TargetMode="External"/><Relationship Id="rId2" Type="http://schemas.openxmlformats.org/officeDocument/2006/relationships/hyperlink" Target="mailto:lilia.zaharcu@mf.gov.m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ctrTitle"/>
          </p:nvPr>
        </p:nvSpPr>
        <p:spPr>
          <a:xfrm>
            <a:off x="685800" y="-7938"/>
            <a:ext cx="7772400" cy="15240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dirty="0">
                <a:latin typeface="Cambria" panose="02040503050406030204" pitchFamily="18" charset="0"/>
              </a:rPr>
              <a:t> </a:t>
            </a:r>
            <a:r>
              <a:rPr lang="en-US" sz="3200" dirty="0" smtClean="0">
                <a:latin typeface="Cambria" panose="02040503050406030204" pitchFamily="18" charset="0"/>
              </a:rPr>
              <a:t>Ministry of Finance </a:t>
            </a:r>
            <a:br>
              <a:rPr lang="en-US" sz="3200" dirty="0" smtClean="0">
                <a:latin typeface="Cambria" panose="02040503050406030204" pitchFamily="18" charset="0"/>
              </a:rPr>
            </a:br>
            <a:r>
              <a:rPr lang="en-US" sz="3200" dirty="0" smtClean="0">
                <a:latin typeface="Cambria" panose="02040503050406030204" pitchFamily="18" charset="0"/>
              </a:rPr>
              <a:t>of the Republic of Moldova</a:t>
            </a:r>
            <a:endParaRPr lang="ru-RU" sz="3200" dirty="0">
              <a:latin typeface="Cambria" panose="02040503050406030204" pitchFamily="18" charset="0"/>
            </a:endParaRPr>
          </a:p>
        </p:txBody>
      </p:sp>
      <p:sp>
        <p:nvSpPr>
          <p:cNvPr id="8195" name="Rectangle 3"/>
          <p:cNvSpPr txBox="1"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7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Accounting and Reporting Reform</a:t>
            </a:r>
            <a:endParaRPr lang="ro-RO" sz="37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latin typeface="Cambria" panose="02040503050406030204" pitchFamily="18" charset="0"/>
              </a:rPr>
              <a:t>PEMPAL TCOP Workshop</a:t>
            </a:r>
            <a:endParaRPr lang="ro-RO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Minsk, Belarus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</a:t>
            </a:r>
            <a:endParaRPr lang="ru-RU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October 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3-5</a:t>
            </a: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2016</a:t>
            </a:r>
            <a:endParaRPr lang="ru-RU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>
            <a:sp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0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Tahoma" pitchFamily="34"/>
              <a:cs typeface="+mn-cs"/>
            </a:endParaRPr>
          </a:p>
        </p:txBody>
      </p:sp>
      <p:pic>
        <p:nvPicPr>
          <p:cNvPr id="5" name="Picture 3" descr="C:\Documents and Settings\rcheltuiala\Desktop\800px-Flag_of_Moldova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447800"/>
            <a:ext cx="4953000" cy="2471738"/>
          </a:xfrm>
          <a:prstGeom prst="rect">
            <a:avLst/>
          </a:prstGeom>
          <a:noFill/>
          <a:ln w="9528">
            <a:solidFill>
              <a:srgbClr val="526814"/>
            </a:solidFill>
            <a:prstDash val="solid"/>
          </a:ln>
          <a:effectLst>
            <a:outerShdw dist="63495" dir="5400000" algn="tl">
              <a:srgbClr val="000000">
                <a:alpha val="40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8693"/>
          </a:xfr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  <a:t/>
            </a:r>
            <a:b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</a:br>
            <a:r>
              <a:rPr lang="en-US" sz="2800" b="1" i="1" kern="0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Times New Roman" pitchFamily="18" charset="0"/>
              </a:rPr>
              <a:t>The Present Situation</a:t>
            </a:r>
            <a:r>
              <a:rPr lang="ru-RU" sz="2800" b="1" i="1" kern="0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  <a:t/>
            </a:r>
            <a:b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412777"/>
            <a:ext cx="7931224" cy="4755966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ambria" panose="02040503050406030204" pitchFamily="18" charset="0"/>
                <a:cs typeface="Tahoma" pitchFamily="34" charset="0"/>
              </a:rPr>
              <a:t>A PFM Development Strategy for</a:t>
            </a:r>
            <a:r>
              <a:rPr lang="ru-RU" b="1" kern="0" dirty="0" smtClean="0">
                <a:solidFill>
                  <a:srgbClr val="0070C0"/>
                </a:solidFill>
                <a:latin typeface="Cambria" panose="02040503050406030204" pitchFamily="18" charset="0"/>
                <a:cs typeface="Tahoma" pitchFamily="34" charset="0"/>
              </a:rPr>
              <a:t> </a:t>
            </a:r>
            <a:r>
              <a:rPr lang="ru-RU" b="1" kern="0" dirty="0">
                <a:solidFill>
                  <a:srgbClr val="0070C0"/>
                </a:solidFill>
                <a:latin typeface="Cambria" panose="02040503050406030204" pitchFamily="18" charset="0"/>
                <a:cs typeface="Tahoma" pitchFamily="34" charset="0"/>
              </a:rPr>
              <a:t>2013-2020 </a:t>
            </a: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b="1" i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A Unified Chart of Accounts (UCA) for the public sector </a:t>
            </a:r>
            <a:endParaRPr lang="ru-RU" b="1" i="1" kern="0" dirty="0">
              <a:solidFill>
                <a:srgbClr val="00000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b="1" i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Economic classification integrated with the public sector UCA </a:t>
            </a:r>
            <a:r>
              <a:rPr lang="ro-RO" b="1" i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(</a:t>
            </a:r>
            <a:r>
              <a:rPr lang="en-US" b="1" i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developed in line with </a:t>
            </a:r>
            <a:r>
              <a:rPr lang="ru-RU" b="1" i="1" kern="0" dirty="0" smtClean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GFS </a:t>
            </a:r>
            <a:r>
              <a:rPr lang="ru-RU" b="1" i="1" kern="0" dirty="0">
                <a:solidFill>
                  <a:srgbClr val="000000"/>
                </a:solidFill>
                <a:latin typeface="Cambria" panose="02040503050406030204" pitchFamily="18" charset="0"/>
                <a:cs typeface="Tahoma" pitchFamily="34" charset="0"/>
              </a:rPr>
              <a:t>2001)</a:t>
            </a: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2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90661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  <a:t/>
            </a:r>
            <a:b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</a:br>
            <a:r>
              <a:rPr lang="en-US" sz="2400" b="1" i="1" kern="0" dirty="0" smtClean="0">
                <a:solidFill>
                  <a:srgbClr val="2D2D8A">
                    <a:lumMod val="75000"/>
                  </a:srgbClr>
                </a:solidFill>
                <a:latin typeface="Arial"/>
                <a:ea typeface="+mn-ea"/>
                <a:cs typeface="Times New Roman" pitchFamily="18" charset="0"/>
              </a:rPr>
              <a:t>Public Sector Accounting Standards </a:t>
            </a:r>
            <a:r>
              <a:rPr lang="ru-RU" sz="2800" b="1" i="1" kern="0" dirty="0" smtClean="0">
                <a:solidFill>
                  <a:srgbClr val="002060"/>
                </a:solidFill>
                <a:latin typeface="Cambria" panose="02040503050406030204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Cambria" panose="02040503050406030204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i="1" kern="0" dirty="0">
                <a:solidFill>
                  <a:srgbClr val="2D2D8A">
                    <a:lumMod val="75000"/>
                  </a:srgbClr>
                </a:solidFill>
                <a:latin typeface="Cambria" panose="02040503050406030204" pitchFamily="18" charset="0"/>
                <a:ea typeface="+mn-ea"/>
                <a:cs typeface="Times New Roman" pitchFamily="18" charset="0"/>
              </a:rPr>
            </a:b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484784"/>
            <a:ext cx="7408862" cy="468052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2200" b="1" kern="0" dirty="0" smtClean="0">
                <a:solidFill>
                  <a:srgbClr val="0070C0"/>
                </a:solidFill>
                <a:latin typeface="Cambria" panose="02040503050406030204" pitchFamily="18" charset="0"/>
                <a:cs typeface="Tahoma" pitchFamily="34" charset="0"/>
              </a:rPr>
              <a:t>PFM reform policy matrix (Financial Agreement between the Government of the Republic of Moldova and the European Commission)</a:t>
            </a:r>
            <a:endParaRPr lang="ru-RU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lvl="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2200" b="1" kern="0" dirty="0">
                <a:solidFill>
                  <a:schemeClr val="tx1"/>
                </a:solidFill>
                <a:latin typeface="Cambria" panose="02040503050406030204" pitchFamily="18" charset="0"/>
                <a:cs typeface="Tahoma" pitchFamily="34" charset="0"/>
              </a:rPr>
              <a:t> 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  <a:cs typeface="Tahoma" pitchFamily="34" charset="0"/>
              </a:rPr>
              <a:t>Design and implement </a:t>
            </a:r>
            <a:r>
              <a:rPr lang="en-US" sz="2200" b="1" kern="0" dirty="0">
                <a:latin typeface="Cambria" panose="02040503050406030204" pitchFamily="18" charset="0"/>
                <a:cs typeface="Tahoma" pitchFamily="34" charset="0"/>
              </a:rPr>
              <a:t>N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  <a:cs typeface="Tahoma" pitchFamily="34" charset="0"/>
              </a:rPr>
              <a:t>ational </a:t>
            </a:r>
            <a:r>
              <a:rPr lang="en-US" sz="2200" b="1" kern="0" dirty="0" smtClean="0">
                <a:latin typeface="Cambria" panose="02040503050406030204" pitchFamily="18" charset="0"/>
                <a:cs typeface="Tahoma" pitchFamily="34" charset="0"/>
              </a:rPr>
              <a:t>S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  <a:cs typeface="Tahoma" pitchFamily="34" charset="0"/>
              </a:rPr>
              <a:t>tandards for public sector accounting </a:t>
            </a:r>
            <a:endParaRPr lang="ru-RU" sz="2200" b="1" kern="0" dirty="0">
              <a:solidFill>
                <a:schemeClr val="tx1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ru-RU" sz="2200" b="1" kern="0" dirty="0">
                <a:solidFill>
                  <a:schemeClr val="tx1"/>
                </a:solidFill>
                <a:latin typeface="Cambria" panose="02040503050406030204" pitchFamily="18" charset="0"/>
                <a:cs typeface="Tahoma" pitchFamily="34" charset="0"/>
              </a:rPr>
              <a:t> </a:t>
            </a:r>
            <a:r>
              <a:rPr lang="ru-RU" sz="2200" b="1" kern="0" dirty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      </a:t>
            </a:r>
            <a:r>
              <a:rPr lang="en-US" sz="2200" b="1" kern="0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Goal</a:t>
            </a:r>
            <a:r>
              <a:rPr lang="ru-RU" sz="2200" b="1" kern="0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: </a:t>
            </a:r>
            <a:r>
              <a:rPr lang="en-US" sz="2200" b="1" kern="0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harmonize national accounting system with the International Public Sector Accounting Standards (IPSAS)</a:t>
            </a:r>
            <a:r>
              <a:rPr lang="ru-RU" sz="2200" b="1" kern="0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.</a:t>
            </a:r>
            <a:endParaRPr lang="ru-RU" sz="2200" b="1" kern="0" dirty="0">
              <a:solidFill>
                <a:srgbClr val="00000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endParaRPr lang="ru-RU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ru-RU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47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16633"/>
            <a:ext cx="7704667" cy="86409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Plan of Actions</a:t>
            </a: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r>
              <a:rPr lang="ru-RU" sz="2400" dirty="0">
                <a:latin typeface="Cambria" panose="02040503050406030204" pitchFamily="18" charset="0"/>
              </a:rPr>
              <a:t>2016  - 2021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509644"/>
              </p:ext>
            </p:extLst>
          </p:nvPr>
        </p:nvGraphicFramePr>
        <p:xfrm>
          <a:off x="1043608" y="1004760"/>
          <a:ext cx="7920880" cy="546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23">
                  <a:extLst>
                    <a:ext uri="{9D8B030D-6E8A-4147-A177-3AD203B41FA5}">
                      <a16:colId xmlns:a16="http://schemas.microsoft.com/office/drawing/2014/main" xmlns="" val="3403357763"/>
                    </a:ext>
                  </a:extLst>
                </a:gridCol>
                <a:gridCol w="6186957">
                  <a:extLst>
                    <a:ext uri="{9D8B030D-6E8A-4147-A177-3AD203B41FA5}">
                      <a16:colId xmlns:a16="http://schemas.microsoft.com/office/drawing/2014/main" xmlns="" val="2722614879"/>
                    </a:ext>
                  </a:extLst>
                </a:gridCol>
              </a:tblGrid>
              <a:tr h="222488">
                <a:tc gridSpan="2">
                  <a:txBody>
                    <a:bodyPr/>
                    <a:lstStyle/>
                    <a:p>
                      <a:pPr algn="ctr"/>
                      <a:endParaRPr lang="ru-RU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6768018"/>
                  </a:ext>
                </a:extLst>
              </a:tr>
              <a:tr h="1704757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Approve the Concept to Develop National Standards for Public Sector Accounting </a:t>
                      </a:r>
                      <a:r>
                        <a:rPr lang="ru-RU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ru-RU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Approve Action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Plan to develop, approve and introduce the National Standards</a:t>
                      </a:r>
                      <a:endParaRPr lang="ru-RU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1085711"/>
                  </a:ext>
                </a:extLst>
              </a:tr>
              <a:tr h="7350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2017 - 2019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Develop the National Standards for Public Sector Accounting </a:t>
                      </a:r>
                      <a:r>
                        <a:rPr lang="ru-RU" dirty="0" smtClean="0">
                          <a:latin typeface="Cambria" panose="020405030504060302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097318"/>
                  </a:ext>
                </a:extLst>
              </a:tr>
              <a:tr h="1790258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Update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the Chart of Accounts and 1C accounting toolkit </a:t>
                      </a:r>
                      <a:endParaRPr lang="ru-RU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Test the toolkit and train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staff in using the National Standards</a:t>
                      </a:r>
                      <a:endParaRPr lang="ru-RU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8422837"/>
                  </a:ext>
                </a:extLst>
              </a:tr>
              <a:tr h="10159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Introduce</a:t>
                      </a:r>
                      <a:r>
                        <a:rPr lang="en-US" baseline="0" dirty="0" smtClean="0">
                          <a:latin typeface="Cambria" panose="02040503050406030204" pitchFamily="18" charset="0"/>
                        </a:rPr>
                        <a:t> the National Standards for Public Sector Accounting</a:t>
                      </a:r>
                      <a:endParaRPr lang="ru-RU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63337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1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14290"/>
            <a:ext cx="7797800" cy="785818"/>
          </a:xfrm>
        </p:spPr>
        <p:txBody>
          <a:bodyPr>
            <a:normAutofit/>
          </a:bodyPr>
          <a:lstStyle/>
          <a:p>
            <a:r>
              <a:rPr lang="en-US" altLang="ru-RU" sz="2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Issues for discussion</a:t>
            </a:r>
            <a:endParaRPr lang="ru-RU" altLang="ru-RU" sz="2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95350" y="0"/>
            <a:ext cx="7902575" cy="6858000"/>
          </a:xfrm>
        </p:spPr>
        <p:txBody>
          <a:bodyPr>
            <a:normAutofit/>
          </a:bodyPr>
          <a:lstStyle/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Sequence </a:t>
            </a:r>
            <a:r>
              <a:rPr lang="en-US" altLang="ru-RU" dirty="0">
                <a:latin typeface="Cambria" panose="02040503050406030204" pitchFamily="18" charset="0"/>
              </a:rPr>
              <a:t>in developing the National Standards for Public Sector </a:t>
            </a:r>
            <a:r>
              <a:rPr lang="en-US" altLang="ru-RU" dirty="0" smtClean="0">
                <a:latin typeface="Cambria" panose="02040503050406030204" pitchFamily="18" charset="0"/>
              </a:rPr>
              <a:t>Accounting</a:t>
            </a:r>
            <a:endParaRPr lang="ro-RO" altLang="ru-RU" dirty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Stages in the development of the National Standards </a:t>
            </a:r>
            <a:r>
              <a:rPr lang="ru-RU" altLang="ru-RU" dirty="0" smtClean="0">
                <a:latin typeface="Cambria" panose="02040503050406030204" pitchFamily="18" charset="0"/>
              </a:rPr>
              <a:t> </a:t>
            </a:r>
            <a:endParaRPr lang="ru-RU" altLang="ru-RU" dirty="0" smtClean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Approval and introduction of the National Standards: in stages or simultaneously? </a:t>
            </a: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Staged vs. simultaneous introduction </a:t>
            </a:r>
            <a:r>
              <a:rPr lang="en-US" altLang="ru-RU" dirty="0">
                <a:latin typeface="Cambria" panose="02040503050406030204" pitchFamily="18" charset="0"/>
              </a:rPr>
              <a:t>of the </a:t>
            </a:r>
            <a:r>
              <a:rPr lang="en-US" altLang="ru-RU" dirty="0" smtClean="0">
                <a:latin typeface="Cambria" panose="02040503050406030204" pitchFamily="18" charset="0"/>
              </a:rPr>
              <a:t>National </a:t>
            </a:r>
            <a:r>
              <a:rPr lang="en-US" altLang="ru-RU" dirty="0">
                <a:latin typeface="Cambria" panose="02040503050406030204" pitchFamily="18" charset="0"/>
              </a:rPr>
              <a:t>Standards</a:t>
            </a:r>
            <a:r>
              <a:rPr lang="en-US" altLang="ru-RU" dirty="0" smtClean="0">
                <a:latin typeface="Cambria" panose="02040503050406030204" pitchFamily="18" charset="0"/>
              </a:rPr>
              <a:t>: pros and cons</a:t>
            </a:r>
            <a:endParaRPr lang="ru-RU" altLang="ru-RU" dirty="0" smtClean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Coverage by the National Standards </a:t>
            </a:r>
            <a:r>
              <a:rPr lang="ru-RU" altLang="ru-RU" sz="2000" dirty="0" smtClean="0">
                <a:latin typeface="Cambria" panose="02040503050406030204" pitchFamily="18" charset="0"/>
              </a:rPr>
              <a:t>(</a:t>
            </a:r>
            <a:r>
              <a:rPr lang="en-US" altLang="ru-RU" sz="2000" dirty="0" smtClean="0">
                <a:latin typeface="Cambria" panose="02040503050406030204" pitchFamily="18" charset="0"/>
              </a:rPr>
              <a:t>public institutions (agencies), state-owned enterprises, corporations with government stake, social insurance budget, health insurance funds)</a:t>
            </a:r>
            <a:endParaRPr lang="ru-RU" altLang="ru-RU" sz="20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8044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THANK YOU</a:t>
            </a:r>
            <a:r>
              <a:rPr lang="ru-RU" sz="4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!</a:t>
            </a:r>
            <a:endParaRPr lang="en-US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Lilia </a:t>
            </a:r>
            <a:r>
              <a:rPr lang="en-US" dirty="0" err="1" smtClean="0">
                <a:latin typeface="Cambria" panose="02040503050406030204" pitchFamily="18" charset="0"/>
              </a:rPr>
              <a:t>Zaharcu</a:t>
            </a:r>
            <a:r>
              <a:rPr lang="ru-RU" dirty="0" smtClean="0">
                <a:latin typeface="Cambria" panose="02040503050406030204" pitchFamily="18" charset="0"/>
              </a:rPr>
              <a:t>,  </a:t>
            </a:r>
            <a:r>
              <a:rPr lang="x-none" dirty="0">
                <a:latin typeface="Cambria" panose="02040503050406030204" pitchFamily="18" charset="0"/>
                <a:hlinkClick r:id="rId2"/>
              </a:rPr>
              <a:t>lilia.zaharcu@mf.gov.md</a:t>
            </a:r>
            <a:endParaRPr lang="x-none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Cambria" panose="02040503050406030204" pitchFamily="18" charset="0"/>
              </a:rPr>
              <a:t>Nadejda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SLova</a:t>
            </a:r>
            <a:r>
              <a:rPr lang="ru-RU" dirty="0" smtClean="0">
                <a:latin typeface="Cambria" panose="02040503050406030204" pitchFamily="18" charset="0"/>
              </a:rPr>
              <a:t>,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nadejda.slova@mf.gov.md</a:t>
            </a:r>
            <a:r>
              <a:rPr lang="en-US" dirty="0">
                <a:latin typeface="Cambria" panose="02040503050406030204" pitchFamily="18" charset="0"/>
              </a:rPr>
              <a:t> </a:t>
            </a:r>
            <a:endParaRPr lang="x-none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02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266</Words>
  <Application>Microsoft Office PowerPoint</Application>
  <PresentationFormat>On-screen Show (4:3)</PresentationFormat>
  <Paragraphs>58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Corbel</vt:lpstr>
      <vt:lpstr>Tahoma</vt:lpstr>
      <vt:lpstr>Times New Roman</vt:lpstr>
      <vt:lpstr>Wingdings</vt:lpstr>
      <vt:lpstr>Parallax</vt:lpstr>
      <vt:lpstr> Ministry of Finance  of the Republic of Moldova</vt:lpstr>
      <vt:lpstr> The Present Situation  </vt:lpstr>
      <vt:lpstr> Public Sector Accounting Standards   </vt:lpstr>
      <vt:lpstr>Plan of Actions 2016  - 2021 </vt:lpstr>
      <vt:lpstr>Issues for discussion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elplamadeala</dc:creator>
  <cp:lastModifiedBy>Andrei Nikolaevich Salnikov</cp:lastModifiedBy>
  <cp:revision>150</cp:revision>
  <dcterms:created xsi:type="dcterms:W3CDTF">2010-09-29T10:15:17Z</dcterms:created>
  <dcterms:modified xsi:type="dcterms:W3CDTF">2016-10-10T08:28:31Z</dcterms:modified>
</cp:coreProperties>
</file>