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8" r:id="rId4"/>
    <p:sldId id="261" r:id="rId5"/>
    <p:sldId id="264" r:id="rId6"/>
    <p:sldId id="265" r:id="rId7"/>
    <p:sldId id="266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16" autoAdjust="0"/>
  </p:normalViewPr>
  <p:slideViewPr>
    <p:cSldViewPr>
      <p:cViewPr varScale="1">
        <p:scale>
          <a:sx n="37" d="100"/>
          <a:sy n="37" d="100"/>
        </p:scale>
        <p:origin x="121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D0C40-9D9A-4DF3-A41F-F5EC26E1A140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3B7B6-54FB-49CC-8EED-E79EF453E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56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sldNum" idx="12"/>
          </p:nvPr>
        </p:nvSpPr>
        <p:spPr>
          <a:xfrm>
            <a:off x="3850442" y="9647956"/>
            <a:ext cx="2945658" cy="2769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>
              <a:buSzPct val="25000"/>
            </a:pPr>
            <a:r>
              <a:rPr lang="x-non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178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4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9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8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551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434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631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2944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Calibri"/>
              <a:buNone/>
              <a:defRPr sz="2400" b="1"/>
            </a:lvl1pPr>
            <a:lvl2pPr marL="457200" indent="0" rtl="0">
              <a:buFont typeface="Calibri"/>
              <a:buNone/>
              <a:defRPr sz="2000" b="1"/>
            </a:lvl2pPr>
            <a:lvl3pPr marL="914400" indent="0" rtl="0">
              <a:buFont typeface="Calibri"/>
              <a:buNone/>
              <a:defRPr sz="1800" b="1"/>
            </a:lvl3pPr>
            <a:lvl4pPr marL="1371600" indent="0" rtl="0">
              <a:buFont typeface="Calibri"/>
              <a:buNone/>
              <a:defRPr sz="1600" b="1"/>
            </a:lvl4pPr>
            <a:lvl5pPr marL="1828800" indent="0" rtl="0">
              <a:buFont typeface="Calibri"/>
              <a:buNone/>
              <a:defRPr sz="1600" b="1"/>
            </a:lvl5pPr>
            <a:lvl6pPr marL="2286000" indent="0" rtl="0">
              <a:buFont typeface="Calibri"/>
              <a:buNone/>
              <a:defRPr sz="1600" b="1"/>
            </a:lvl6pPr>
            <a:lvl7pPr marL="2743200" indent="0" rtl="0">
              <a:buFont typeface="Calibri"/>
              <a:buNone/>
              <a:defRPr sz="1600" b="1"/>
            </a:lvl7pPr>
            <a:lvl8pPr marL="3200400" indent="0" rtl="0">
              <a:buFont typeface="Calibri"/>
              <a:buNone/>
              <a:defRPr sz="1600" b="1"/>
            </a:lvl8pPr>
            <a:lvl9pPr marL="3657600" indent="0" rtl="0"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33644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51910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45921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79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3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buClr>
                <a:srgbClr val="888888"/>
              </a:buClr>
              <a:buFont typeface="Calibri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buClr>
                <a:schemeClr val="dk1"/>
              </a:buClr>
              <a:buFont typeface="Calibri"/>
              <a:buNone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buClr>
                <a:schemeClr val="dk1"/>
              </a:buClr>
              <a:buFont typeface="Calibri"/>
              <a:buNone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buClr>
                <a:schemeClr val="dk1"/>
              </a:buClr>
              <a:buFont typeface="Calibri"/>
              <a:buNone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Calibri"/>
              <a:buNone/>
              <a:defRPr sz="1400"/>
            </a:lvl1pPr>
            <a:lvl2pPr marL="457200" indent="0" rtl="0">
              <a:buFont typeface="Calibri"/>
              <a:buNone/>
              <a:defRPr sz="1200"/>
            </a:lvl2pPr>
            <a:lvl3pPr marL="914400" indent="0" rtl="0">
              <a:buFont typeface="Calibri"/>
              <a:buNone/>
              <a:defRPr sz="1000"/>
            </a:lvl3pPr>
            <a:lvl4pPr marL="1371600" indent="0" rtl="0">
              <a:buFont typeface="Calibri"/>
              <a:buNone/>
              <a:defRPr sz="900"/>
            </a:lvl4pPr>
            <a:lvl5pPr marL="1828800" indent="0" rtl="0">
              <a:buFont typeface="Calibri"/>
              <a:buNone/>
              <a:defRPr sz="900"/>
            </a:lvl5pPr>
            <a:lvl6pPr marL="2286000" indent="0" rtl="0">
              <a:buFont typeface="Calibri"/>
              <a:buNone/>
              <a:defRPr sz="900"/>
            </a:lvl6pPr>
            <a:lvl7pPr marL="2743200" indent="0" rtl="0">
              <a:buFont typeface="Calibri"/>
              <a:buNone/>
              <a:defRPr sz="900"/>
            </a:lvl7pPr>
            <a:lvl8pPr marL="3200400" indent="0" rtl="0">
              <a:buFont typeface="Calibri"/>
              <a:buNone/>
              <a:defRPr sz="900"/>
            </a:lvl8pPr>
            <a:lvl9pPr marL="3657600" indent="0" rtl="0"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1302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0840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9115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67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1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0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1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036D-0F9F-4838-8E3E-EC928A134E96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0777-68DD-448A-8D24-F6EFB1EF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77800" algn="l" rtl="0">
              <a:spcBef>
                <a:spcPts val="560"/>
              </a:spcBef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136525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524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22754280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Public Sector Accounting and Reporting in Georgia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19600"/>
            <a:ext cx="7391400" cy="1752600"/>
          </a:xfrm>
        </p:spPr>
        <p:txBody>
          <a:bodyPr>
            <a:normAutofit fontScale="70000" lnSpcReduction="20000"/>
          </a:bodyPr>
          <a:lstStyle/>
          <a:p>
            <a:endParaRPr lang="ka-GE" dirty="0" smtClean="0"/>
          </a:p>
          <a:p>
            <a:endParaRPr lang="ka-GE" dirty="0"/>
          </a:p>
          <a:p>
            <a:endParaRPr lang="ka-GE" dirty="0" smtClean="0"/>
          </a:p>
          <a:p>
            <a:r>
              <a:rPr lang="en-US" dirty="0" smtClean="0"/>
              <a:t>Minsk, Belorussia</a:t>
            </a:r>
            <a:endParaRPr lang="ka-GE" dirty="0"/>
          </a:p>
          <a:p>
            <a:r>
              <a:rPr lang="ka-GE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33400" y="26333"/>
            <a:ext cx="8077199" cy="8617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lvl="0">
              <a:buSzPct val="25000"/>
            </a:pPr>
            <a:r>
              <a:rPr lang="en-US" sz="2500" b="1" dirty="0" smtClean="0"/>
              <a:t>Implementation of </a:t>
            </a:r>
            <a:r>
              <a:rPr lang="x-none" sz="25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IPSAS</a:t>
            </a:r>
            <a:r>
              <a:rPr lang="en-US" sz="25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Action Plan</a:t>
            </a:r>
            <a:r>
              <a:rPr lang="x-none" sz="25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x-none" sz="25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x-none" sz="25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9" name="Shape 179"/>
          <p:cNvGraphicFramePr/>
          <p:nvPr>
            <p:extLst>
              <p:ext uri="{D42A27DB-BD31-4B8C-83A1-F6EECF244321}">
                <p14:modId xmlns:p14="http://schemas.microsoft.com/office/powerpoint/2010/main" val="1637718972"/>
              </p:ext>
            </p:extLst>
          </p:nvPr>
        </p:nvGraphicFramePr>
        <p:xfrm>
          <a:off x="755650" y="931862"/>
          <a:ext cx="7704150" cy="54499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12575"/>
                <a:gridCol w="5110700"/>
                <a:gridCol w="1080875"/>
              </a:tblGrid>
              <a:tr h="304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Stage</a:t>
                      </a:r>
                      <a:endParaRPr lang="az-Cyrl-AZ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Activity</a:t>
                      </a:r>
                      <a:endParaRPr lang="x-none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1" i="0" u="none" strike="noStrike" cap="none" baseline="0" dirty="0" smtClean="0">
                          <a:solidFill>
                            <a:srgbClr val="FFFFFF"/>
                          </a:solidFill>
                        </a:rPr>
                        <a:t>Year</a:t>
                      </a:r>
                      <a:endParaRPr lang="x-none" sz="1400" b="1" i="0" u="none" strike="noStrike" cap="none" baseline="0" dirty="0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1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Initiation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Public sector accounting strategy; IPSAS council established </a:t>
                      </a: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2010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2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Piloting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Piloting of IPSAS-based modified cash method </a:t>
                      </a:r>
                      <a:r>
                        <a:rPr lang="ru-RU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2012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371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 Modified cash method based on IPSAS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Consolidated government financial statements based on modified cash method</a:t>
                      </a: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2015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944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4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Limited accrual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Consolidated government financial statements with limited information in line with IPSAS</a:t>
                      </a: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88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5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Accrual method in line with IPSAS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Financial statements fully in line with the accrual method pursuant to IPSAS </a:t>
                      </a:r>
                      <a:endParaRPr lang="x-none" sz="1400" b="0" i="0" u="none" strike="noStrike" cap="none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0" i="0" u="none" strike="noStrike" cap="none" baseline="0">
                          <a:solidFill>
                            <a:srgbClr val="000000"/>
                          </a:solidFill>
                        </a:rPr>
                        <a:t>2020</a:t>
                      </a: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8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x-none" sz="1400" b="1" i="0" u="none" strike="noStrike" cap="none" baseline="0" dirty="0">
                          <a:solidFill>
                            <a:srgbClr val="000000"/>
                          </a:solidFill>
                        </a:rPr>
                        <a:t>6 </a:t>
                      </a:r>
                      <a:r>
                        <a:rPr lang="en-US" sz="1400" b="1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Continuously</a:t>
                      </a:r>
                      <a:endParaRPr lang="x-none" sz="1400" b="1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4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Continuous implementation of new IPSAS </a:t>
                      </a:r>
                      <a:endParaRPr lang="x-none" sz="14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None/>
                      </a:pPr>
                      <a:r>
                        <a:rPr lang="en-US" sz="1200" b="0" i="0" u="none" strike="noStrike" cap="none" baseline="0" dirty="0" smtClean="0">
                          <a:solidFill>
                            <a:srgbClr val="000000"/>
                          </a:solidFill>
                        </a:rPr>
                        <a:t>Continuously</a:t>
                      </a:r>
                      <a:endParaRPr lang="x-none" sz="1200" b="0" i="0" u="none" strike="noStrike" cap="none" baseline="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45700" marB="45700">
                    <a:lnL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79820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Standards Introduced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52578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ka-GE" sz="4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 2 </a:t>
            </a:r>
            <a:r>
              <a:rPr lang="en-US" sz="5600" dirty="0" smtClean="0"/>
              <a:t>Cash Flow Statements</a:t>
            </a:r>
            <a:r>
              <a:rPr lang="ru-RU" sz="5600" dirty="0" smtClean="0"/>
              <a:t> </a:t>
            </a:r>
            <a:r>
              <a:rPr lang="ka-GE" sz="5600" b="1" dirty="0" smtClean="0"/>
              <a:t>(2014)</a:t>
            </a:r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3 </a:t>
            </a:r>
            <a:r>
              <a:rPr lang="en-US" sz="5600" dirty="0" smtClean="0"/>
              <a:t>Accounting Policies, Changes in Accounting Estimates and Errors</a:t>
            </a:r>
            <a:r>
              <a:rPr lang="ru-RU" sz="5600" dirty="0" smtClean="0"/>
              <a:t> </a:t>
            </a:r>
            <a:r>
              <a:rPr lang="ka-GE" sz="5600" b="1" dirty="0" smtClean="0"/>
              <a:t>(2014)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</a:t>
            </a:r>
            <a:r>
              <a:rPr lang="en-US" sz="5600" b="1" dirty="0"/>
              <a:t>4 </a:t>
            </a:r>
            <a:r>
              <a:rPr lang="en-US" sz="5600" dirty="0" smtClean="0"/>
              <a:t>The Effects n Changes in Foreign Exchange Rates</a:t>
            </a:r>
            <a:r>
              <a:rPr lang="az-Cyrl-AZ" sz="5600" dirty="0" smtClean="0"/>
              <a:t> </a:t>
            </a:r>
            <a:r>
              <a:rPr lang="ka-GE" sz="5600" b="1" dirty="0" smtClean="0"/>
              <a:t>(2014)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</a:t>
            </a:r>
            <a:r>
              <a:rPr lang="en-US" sz="5600" b="1" dirty="0"/>
              <a:t>6 </a:t>
            </a:r>
            <a:r>
              <a:rPr lang="en-US" sz="5600" dirty="0" smtClean="0"/>
              <a:t>Consolidated and Separate Financial Statements</a:t>
            </a:r>
            <a:r>
              <a:rPr lang="ru-RU" sz="5600" dirty="0" smtClean="0"/>
              <a:t> </a:t>
            </a:r>
            <a:r>
              <a:rPr lang="ka-GE" sz="5600" b="1" dirty="0" smtClean="0"/>
              <a:t>(2014)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</a:t>
            </a:r>
            <a:r>
              <a:rPr lang="en-US" sz="5600" b="1" dirty="0"/>
              <a:t>13</a:t>
            </a:r>
            <a:r>
              <a:rPr lang="en-US" sz="5600" dirty="0"/>
              <a:t> </a:t>
            </a:r>
            <a:r>
              <a:rPr lang="en-US" sz="5600" dirty="0" smtClean="0"/>
              <a:t>Leases </a:t>
            </a:r>
            <a:r>
              <a:rPr lang="ka-GE" sz="5600" b="1" dirty="0" smtClean="0"/>
              <a:t>(2015)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</a:t>
            </a:r>
            <a:r>
              <a:rPr lang="en-US" sz="5600" b="1" dirty="0"/>
              <a:t>  19 </a:t>
            </a:r>
            <a:r>
              <a:rPr lang="en-US" sz="5600" dirty="0" smtClean="0"/>
              <a:t>Provisions, Contingent Liabilities and Contingent Assets</a:t>
            </a:r>
            <a:r>
              <a:rPr lang="ru-RU" sz="5600" dirty="0" smtClean="0"/>
              <a:t> </a:t>
            </a:r>
            <a:r>
              <a:rPr lang="ka-GE" sz="5600" dirty="0" smtClean="0"/>
              <a:t>(</a:t>
            </a:r>
            <a:r>
              <a:rPr lang="ka-GE" sz="5600" b="1" dirty="0" smtClean="0"/>
              <a:t>2015)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</a:t>
            </a:r>
            <a:r>
              <a:rPr lang="ka-GE" sz="5600" b="1" dirty="0" smtClean="0"/>
              <a:t>22 </a:t>
            </a:r>
            <a:r>
              <a:rPr lang="ru-RU" sz="5600" dirty="0"/>
              <a:t> </a:t>
            </a:r>
            <a:r>
              <a:rPr lang="en-US" sz="5600" dirty="0"/>
              <a:t> </a:t>
            </a:r>
            <a:r>
              <a:rPr lang="en-US" sz="5600" dirty="0" smtClean="0"/>
              <a:t>Disclosure of Financial Information About General Government Sector</a:t>
            </a:r>
            <a:r>
              <a:rPr lang="ka-GE" sz="5600" dirty="0" smtClean="0"/>
              <a:t> </a:t>
            </a:r>
            <a:r>
              <a:rPr lang="ka-GE" sz="5600" b="1" dirty="0" smtClean="0"/>
              <a:t>(2015)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</a:t>
            </a:r>
            <a:r>
              <a:rPr lang="en-US" sz="5600" b="1" dirty="0"/>
              <a:t> 23 </a:t>
            </a:r>
            <a:r>
              <a:rPr lang="en-US" sz="5600" dirty="0" smtClean="0"/>
              <a:t>Revenue from Non-Exchange Transactions (Taxes and Transfers) (</a:t>
            </a:r>
            <a:r>
              <a:rPr lang="ka-GE" sz="5600" b="1" dirty="0" smtClean="0"/>
              <a:t>2015)</a:t>
            </a:r>
            <a:endParaRPr lang="ka-GE" sz="5600" b="1" dirty="0"/>
          </a:p>
          <a:p>
            <a:pPr marL="0" indent="0" algn="just">
              <a:buNone/>
            </a:pPr>
            <a:endParaRPr lang="ka-GE" sz="5600" b="1" dirty="0" smtClean="0"/>
          </a:p>
          <a:p>
            <a:pPr marL="0" indent="0" algn="just">
              <a:buNone/>
            </a:pPr>
            <a:r>
              <a:rPr lang="en-US" sz="5600" b="1" dirty="0" smtClean="0"/>
              <a:t>IPSAS </a:t>
            </a:r>
            <a:r>
              <a:rPr lang="en-US" sz="5600" b="1" dirty="0"/>
              <a:t>24 </a:t>
            </a:r>
            <a:r>
              <a:rPr lang="en-US" sz="5600" dirty="0" smtClean="0"/>
              <a:t>Presentation of Budget Information in Financial Statements</a:t>
            </a:r>
            <a:r>
              <a:rPr lang="ka-GE" sz="5600" dirty="0" smtClean="0"/>
              <a:t> </a:t>
            </a:r>
            <a:r>
              <a:rPr lang="ka-GE" sz="5600" b="1" dirty="0" smtClean="0"/>
              <a:t>(2015)</a:t>
            </a:r>
            <a:endParaRPr lang="ka-GE" sz="5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 Area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AU" sz="3000" dirty="0" smtClean="0"/>
          </a:p>
          <a:p>
            <a:pPr algn="just"/>
            <a:r>
              <a:rPr lang="en-US" sz="3000" dirty="0" smtClean="0"/>
              <a:t>A review of Georgian public sector for IPSAS compliance</a:t>
            </a:r>
            <a:r>
              <a:rPr lang="en-AU" sz="3000" dirty="0" smtClean="0"/>
              <a:t>;</a:t>
            </a:r>
          </a:p>
          <a:p>
            <a:endParaRPr lang="en-AU" sz="3000" dirty="0" smtClean="0"/>
          </a:p>
          <a:p>
            <a:pPr algn="just"/>
            <a:r>
              <a:rPr lang="en-US" sz="3000" dirty="0" smtClean="0"/>
              <a:t>Designing a detailed IPSAS implementation plan to reach full compliance with IPSAS by December </a:t>
            </a:r>
            <a:r>
              <a:rPr lang="ru-RU" sz="3000" dirty="0" smtClean="0"/>
              <a:t>31</a:t>
            </a:r>
            <a:r>
              <a:rPr lang="en-US" sz="3000" dirty="0" smtClean="0"/>
              <a:t>,</a:t>
            </a:r>
            <a:r>
              <a:rPr lang="ru-RU" sz="3000" dirty="0" smtClean="0"/>
              <a:t> </a:t>
            </a:r>
            <a:r>
              <a:rPr lang="ru-RU" sz="3000" dirty="0"/>
              <a:t>2020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5743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Obstacles</a:t>
            </a:r>
            <a:r>
              <a:rPr lang="az-Cyrl-AZ" b="1" dirty="0" smtClean="0"/>
              <a:t> ...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Discrepancies</a:t>
            </a:r>
            <a:r>
              <a:rPr lang="az-Cyrl-AZ" b="1" dirty="0" smtClean="0"/>
              <a:t> </a:t>
            </a:r>
            <a:r>
              <a:rPr lang="az-Cyrl-AZ" b="1" dirty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800" dirty="0" smtClean="0"/>
              <a:t>Fitting the new standards into the existing legislation and avoiding conflict between the two sets of accounting and reporting requirements</a:t>
            </a:r>
            <a:r>
              <a:rPr lang="en-AU" sz="2800" dirty="0" smtClean="0"/>
              <a:t>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Consolidation procedures:</a:t>
            </a:r>
          </a:p>
          <a:p>
            <a:pPr marL="514350" indent="0" algn="just">
              <a:buNone/>
            </a:pPr>
            <a:r>
              <a:rPr lang="en-US" sz="1900" b="1" u="sng" dirty="0" smtClean="0"/>
              <a:t>Stage One</a:t>
            </a:r>
            <a:r>
              <a:rPr lang="az-Cyrl-AZ" sz="1900" b="1" u="sng" dirty="0" smtClean="0"/>
              <a:t>:</a:t>
            </a:r>
            <a:r>
              <a:rPr lang="en-GB" sz="1900" dirty="0" smtClean="0"/>
              <a:t> </a:t>
            </a:r>
            <a:r>
              <a:rPr lang="ru-RU" sz="1900" dirty="0" smtClean="0"/>
              <a:t>А</a:t>
            </a:r>
            <a:r>
              <a:rPr lang="en-US" sz="1900" dirty="0" err="1" smtClean="0"/>
              <a:t>ggregate</a:t>
            </a:r>
            <a:r>
              <a:rPr lang="en-US" sz="1900" dirty="0" smtClean="0"/>
              <a:t> all public sector organization into GGS</a:t>
            </a:r>
            <a:r>
              <a:rPr lang="ru-RU" sz="1900" dirty="0" smtClean="0"/>
              <a:t>. </a:t>
            </a:r>
            <a:r>
              <a:rPr lang="en-US" sz="1900" dirty="0" smtClean="0"/>
              <a:t>This means adding all public sector organizations’ balances to the year-end so that to draw all these balances and produce a financial position report and financial performance report pursuant to the current legislation.</a:t>
            </a:r>
          </a:p>
          <a:p>
            <a:pPr marL="514350" indent="0" algn="just">
              <a:buNone/>
            </a:pPr>
            <a:r>
              <a:rPr lang="en-US" sz="1900" b="1" u="sng" dirty="0" smtClean="0"/>
              <a:t>Stage Two</a:t>
            </a:r>
            <a:r>
              <a:rPr lang="az-Cyrl-AZ" sz="1900" b="1" u="sng" dirty="0" smtClean="0"/>
              <a:t>:</a:t>
            </a:r>
            <a:r>
              <a:rPr lang="en-US" sz="1900" b="1" u="sng" dirty="0" smtClean="0"/>
              <a:t> </a:t>
            </a:r>
            <a:r>
              <a:rPr lang="en-US" sz="1900" dirty="0" smtClean="0"/>
              <a:t>Amend aggregated outcomes pursuant to the IPSAS (e.g. internal balance and transactions of organizations should be eliminated)</a:t>
            </a:r>
            <a:r>
              <a:rPr lang="ru-RU" sz="19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2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Resolving problems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IPSAS</a:t>
            </a:r>
            <a:r>
              <a:rPr lang="ru-RU" sz="2300" dirty="0" smtClean="0"/>
              <a:t> </a:t>
            </a:r>
            <a:r>
              <a:rPr lang="en-US" sz="2300" dirty="0" smtClean="0"/>
              <a:t>may be introduced irrespective of the current legislation to avoid any conflict with the legislation </a:t>
            </a:r>
            <a:r>
              <a:rPr lang="en-GB" sz="1800" i="1" dirty="0" smtClean="0"/>
              <a:t>	</a:t>
            </a:r>
          </a:p>
          <a:p>
            <a:pPr marL="685800" indent="0" algn="just">
              <a:buNone/>
            </a:pPr>
            <a:r>
              <a:rPr lang="en-US" sz="1800" i="1" u="sng" dirty="0" smtClean="0"/>
              <a:t>Note</a:t>
            </a:r>
            <a:r>
              <a:rPr lang="ru-RU" sz="1800" i="1" dirty="0" smtClean="0"/>
              <a:t>: </a:t>
            </a:r>
            <a:r>
              <a:rPr lang="en-US" sz="1800" i="1" dirty="0" smtClean="0"/>
              <a:t>not all issues related to the introduction of new standards can be identified;  even if it were possible to identify them, it would be impossible to respond without further review and analysis of the standards introduced.</a:t>
            </a:r>
            <a:endParaRPr lang="ka-GE" sz="21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300" dirty="0" smtClean="0"/>
              <a:t>Any legal requirement set forth by a new standard must not revoke the current legislation, even if there is an obvious conflict between IPSAS and the current rules and laws.</a:t>
            </a:r>
            <a:endParaRPr lang="ru-RU" sz="23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endParaRPr lang="en-GB" sz="1800" dirty="0"/>
          </a:p>
          <a:p>
            <a:pPr marL="0" lvl="0" indent="0">
              <a:buNone/>
            </a:pPr>
            <a:r>
              <a:rPr lang="en-US" sz="1800" b="1" dirty="0" smtClean="0"/>
              <a:t>Option one</a:t>
            </a:r>
            <a:r>
              <a:rPr lang="en-GB" sz="1800" b="1" dirty="0" smtClean="0"/>
              <a:t>: </a:t>
            </a:r>
            <a:r>
              <a:rPr lang="en-US" sz="1800" dirty="0" smtClean="0"/>
              <a:t>legislation may comprise a provision for the introduction of new standards</a:t>
            </a:r>
            <a:endParaRPr lang="en-GB" sz="1800" dirty="0" smtClean="0"/>
          </a:p>
          <a:p>
            <a:pPr marL="0" lvl="0" indent="0">
              <a:buNone/>
            </a:pPr>
            <a:endParaRPr lang="en-GB" sz="1800" dirty="0" smtClean="0"/>
          </a:p>
          <a:p>
            <a:pPr marL="0" lvl="0" indent="0">
              <a:buNone/>
            </a:pPr>
            <a:r>
              <a:rPr lang="en-US" sz="1800" b="1" dirty="0" smtClean="0"/>
              <a:t>Option two</a:t>
            </a:r>
            <a:r>
              <a:rPr lang="en-GB" sz="1800" b="1" dirty="0" smtClean="0"/>
              <a:t>: </a:t>
            </a:r>
            <a:r>
              <a:rPr lang="en-US" sz="1800" dirty="0" smtClean="0"/>
              <a:t>similar provisions may be introduced into each standard.</a:t>
            </a:r>
            <a:endParaRPr lang="en-GB" sz="1800" dirty="0" smtClean="0"/>
          </a:p>
          <a:p>
            <a:pPr marL="0" lv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271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Detailed IPSAS Implementation Plan </a:t>
            </a:r>
            <a:r>
              <a:rPr lang="x-none" sz="36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(2017-2020</a:t>
            </a:r>
            <a:r>
              <a:rPr lang="x-none" sz="36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08948"/>
              </p:ext>
            </p:extLst>
          </p:nvPr>
        </p:nvGraphicFramePr>
        <p:xfrm>
          <a:off x="304800" y="1293595"/>
          <a:ext cx="8686799" cy="51168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267"/>
                <a:gridCol w="2654299"/>
                <a:gridCol w="1849966"/>
                <a:gridCol w="2091267"/>
              </a:tblGrid>
              <a:tr h="318619"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dirty="0" smtClean="0"/>
                        <a:t>2020</a:t>
                      </a:r>
                      <a:endParaRPr lang="en-US" sz="1600" dirty="0"/>
                    </a:p>
                  </a:txBody>
                  <a:tcPr/>
                </a:tc>
              </a:tr>
              <a:tr h="586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 1</a:t>
                      </a:r>
                      <a:r>
                        <a:rPr lang="en-US" sz="1150" dirty="0" smtClean="0"/>
                        <a:t> Presentation</a:t>
                      </a:r>
                      <a:r>
                        <a:rPr lang="en-US" sz="1150" baseline="0" dirty="0" smtClean="0"/>
                        <a:t> of financial statements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 25 </a:t>
                      </a:r>
                      <a:r>
                        <a:rPr lang="en-US" sz="1150" b="0" dirty="0" smtClean="0"/>
                        <a:t>Employee</a:t>
                      </a:r>
                      <a:r>
                        <a:rPr lang="en-US" sz="1150" b="0" baseline="0" dirty="0" smtClean="0"/>
                        <a:t> benefits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12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Inventories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 reporting in hyperinflationary economies</a:t>
                      </a:r>
                      <a:endParaRPr lang="en-US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 5</a:t>
                      </a:r>
                      <a:r>
                        <a:rPr lang="en-US" sz="1150" dirty="0" smtClean="0"/>
                        <a:t> Borrowing costs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28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 Financial instruments</a:t>
                      </a:r>
                      <a:r>
                        <a:rPr kumimoji="0" lang="az-Cyrl-AZ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представление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17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Property, plant and equipment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11 </a:t>
                      </a:r>
                      <a:r>
                        <a:rPr kumimoji="0" lang="az-Cyrl-AZ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Construction contracts</a:t>
                      </a:r>
                      <a:endParaRPr lang="en-US" sz="1150" dirty="0"/>
                    </a:p>
                  </a:txBody>
                  <a:tcPr/>
                </a:tc>
              </a:tr>
              <a:tr h="586548">
                <a:tc>
                  <a:txBody>
                    <a:bodyPr/>
                    <a:lstStyle/>
                    <a:p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9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Revenue from exchange transactions</a:t>
                      </a:r>
                      <a:r>
                        <a:rPr kumimoji="0" lang="ru-RU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29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Financial instruments</a:t>
                      </a:r>
                      <a:r>
                        <a:rPr kumimoji="0" lang="ru-RU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recognition and measurement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21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Impairment of non-cash-generating assets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18 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Segment reporting</a:t>
                      </a:r>
                      <a:endParaRPr lang="en-US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</a:t>
                      </a:r>
                      <a:r>
                        <a:rPr kumimoji="0" lang="ka-GE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Events after the reporting date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30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Financial instruments: disclosures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26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Impairment of cash-generating assets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20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Related party disclosures</a:t>
                      </a:r>
                      <a:endParaRPr lang="en-US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16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Investment property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33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First-time adoption of accrual basis IPSAS </a:t>
                      </a:r>
                      <a:r>
                        <a:rPr kumimoji="0" lang="ka-GE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31 Intangible assets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27 Agriculture</a:t>
                      </a:r>
                      <a:endParaRPr lang="en-US" sz="1150" dirty="0"/>
                    </a:p>
                  </a:txBody>
                  <a:tcPr/>
                </a:tc>
              </a:tr>
              <a:tr h="737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36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Investment in </a:t>
                      </a:r>
                      <a:r>
                        <a:rPr kumimoji="0" lang="en-US" sz="11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acssociates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joint ventures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32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Service concession arrangements: grantors 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34 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Separate financial statements</a:t>
                      </a:r>
                    </a:p>
                    <a:p>
                      <a:endParaRPr lang="en-US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 37</a:t>
                      </a:r>
                      <a:r>
                        <a:rPr kumimoji="0" 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Joint arrangements</a:t>
                      </a:r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1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IPSAS 35 Consolidated financial reporting</a:t>
                      </a:r>
                      <a:endParaRPr lang="en-US" sz="1150" dirty="0"/>
                    </a:p>
                  </a:txBody>
                  <a:tcPr/>
                </a:tc>
              </a:tr>
              <a:tr h="574243"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50" b="1" dirty="0" smtClean="0"/>
                        <a:t>IPSAS 38 </a:t>
                      </a:r>
                      <a:r>
                        <a:rPr lang="en-US" sz="1150" b="0" dirty="0" smtClean="0"/>
                        <a:t>Disclosure</a:t>
                      </a:r>
                      <a:r>
                        <a:rPr lang="en-US" sz="1150" b="0" baseline="0" dirty="0" smtClean="0"/>
                        <a:t> of interest in other entities</a:t>
                      </a:r>
                      <a:endParaRPr lang="en-US" sz="11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0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306</Words>
  <Application>Microsoft Office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Sylfaen</vt:lpstr>
      <vt:lpstr>Wingdings</vt:lpstr>
      <vt:lpstr>Office Theme</vt:lpstr>
      <vt:lpstr>1_Office Theme</vt:lpstr>
      <vt:lpstr>Public Sector Accounting and Reporting in Georgia</vt:lpstr>
      <vt:lpstr>Implementation of IPSAS Action Plan </vt:lpstr>
      <vt:lpstr>Standards Introduced</vt:lpstr>
      <vt:lpstr>TA Area</vt:lpstr>
      <vt:lpstr>Obstacles ...  Discrepancies ...</vt:lpstr>
      <vt:lpstr>Resolving problems</vt:lpstr>
      <vt:lpstr>A Detailed IPSAS Implementation Plan (2017-2020)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აღრიცხვა და ანგარიშგება საჯარო სექტორში</dc:title>
  <dc:creator>Lela Pataraia</dc:creator>
  <cp:lastModifiedBy>Ekaterina A Zaleeva</cp:lastModifiedBy>
  <cp:revision>41</cp:revision>
  <cp:lastPrinted>2016-09-28T07:24:00Z</cp:lastPrinted>
  <dcterms:created xsi:type="dcterms:W3CDTF">2016-09-28T06:44:39Z</dcterms:created>
  <dcterms:modified xsi:type="dcterms:W3CDTF">2016-10-11T08:45:52Z</dcterms:modified>
</cp:coreProperties>
</file>