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94" r:id="rId2"/>
    <p:sldMasterId id="2147483710" r:id="rId3"/>
    <p:sldMasterId id="2147483727" r:id="rId4"/>
    <p:sldMasterId id="2147483741" r:id="rId5"/>
    <p:sldMasterId id="2147483755" r:id="rId6"/>
    <p:sldMasterId id="2147483769" r:id="rId7"/>
    <p:sldMasterId id="2147483783" r:id="rId8"/>
    <p:sldMasterId id="2147483797" r:id="rId9"/>
    <p:sldMasterId id="2147483815" r:id="rId10"/>
    <p:sldMasterId id="2147483832" r:id="rId11"/>
    <p:sldMasterId id="2147483849" r:id="rId12"/>
    <p:sldMasterId id="2147483863" r:id="rId13"/>
  </p:sldMasterIdLst>
  <p:notesMasterIdLst>
    <p:notesMasterId r:id="rId38"/>
  </p:notesMasterIdLst>
  <p:handoutMasterIdLst>
    <p:handoutMasterId r:id="rId39"/>
  </p:handoutMasterIdLst>
  <p:sldIdLst>
    <p:sldId id="483" r:id="rId14"/>
    <p:sldId id="504" r:id="rId15"/>
    <p:sldId id="517" r:id="rId16"/>
    <p:sldId id="518" r:id="rId17"/>
    <p:sldId id="519" r:id="rId18"/>
    <p:sldId id="396" r:id="rId19"/>
    <p:sldId id="523" r:id="rId20"/>
    <p:sldId id="512" r:id="rId21"/>
    <p:sldId id="497" r:id="rId22"/>
    <p:sldId id="501" r:id="rId23"/>
    <p:sldId id="509" r:id="rId24"/>
    <p:sldId id="511" r:id="rId25"/>
    <p:sldId id="507" r:id="rId26"/>
    <p:sldId id="520" r:id="rId27"/>
    <p:sldId id="524" r:id="rId28"/>
    <p:sldId id="431" r:id="rId29"/>
    <p:sldId id="428" r:id="rId30"/>
    <p:sldId id="482" r:id="rId31"/>
    <p:sldId id="521" r:id="rId32"/>
    <p:sldId id="496" r:id="rId33"/>
    <p:sldId id="508" r:id="rId34"/>
    <p:sldId id="514" r:id="rId35"/>
    <p:sldId id="522" r:id="rId36"/>
    <p:sldId id="451" r:id="rId37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1B772D"/>
        </a:solidFill>
        <a:latin typeface="Arial" charset="0"/>
        <a:ea typeface="ヒラギノ角ゴ Pro W3" pitchFamily="87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44">
          <p15:clr>
            <a:srgbClr val="A4A3A4"/>
          </p15:clr>
        </p15:guide>
        <p15:guide id="2" pos="32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316"/>
    <a:srgbClr val="137B15"/>
    <a:srgbClr val="7D0055"/>
    <a:srgbClr val="7E0054"/>
    <a:srgbClr val="B40078"/>
    <a:srgbClr val="1C782D"/>
    <a:srgbClr val="2A6A1D"/>
    <a:srgbClr val="367915"/>
    <a:srgbClr val="1B77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1" autoAdjust="0"/>
    <p:restoredTop sz="96519" autoAdjust="0"/>
  </p:normalViewPr>
  <p:slideViewPr>
    <p:cSldViewPr snapToGrid="0" showGuides="1">
      <p:cViewPr>
        <p:scale>
          <a:sx n="117" d="100"/>
          <a:sy n="117" d="100"/>
        </p:scale>
        <p:origin x="-966" y="-30"/>
      </p:cViewPr>
      <p:guideLst>
        <p:guide orient="horz" pos="544"/>
        <p:guide pos="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 snapToGrid="0" showGuides="1">
      <p:cViewPr varScale="1">
        <p:scale>
          <a:sx n="51" d="100"/>
          <a:sy n="51" d="100"/>
        </p:scale>
        <p:origin x="-1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rcy\DB$\Budget\SD2\2PERF\PERFORMANCE\PAP%202017\5.DOFP\Pr&#233;figuration%20Maquette\Evolution%20nombre%20objectifs%20et%20indicateurs.xlsx%20-%20Copie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Feuil1!$S$11</c:f>
              <c:strCache>
                <c:ptCount val="1"/>
                <c:pt idx="0">
                  <c:v>Expenditure 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Research </a:t>
                    </a:r>
                    <a:r>
                      <a:rPr lang="en-US" b="1" smtClean="0"/>
                      <a:t>&amp; </a:t>
                    </a:r>
                    <a:r>
                      <a:rPr lang="en-US" b="1"/>
                      <a:t>higher education
10%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926746948192272E-4"/>
                  <c:y val="0.100321289195582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smtClean="0"/>
                      <a:t>Labour &amp; </a:t>
                    </a:r>
                    <a:r>
                      <a:rPr lang="en-US" b="1"/>
                      <a:t>employment 
5%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5.5427083333333335E-3"/>
                  <c:y val="3.23774305555555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6650608563157909E-2"/>
                  <c:y val="-8.5346051594352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0859782183777693E-2"/>
                  <c:y val="-0.209902781723637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0.10644162242445591"/>
                  <c:y val="-0.206681970551735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Feuil1!$R$12:$R$24</c:f>
              <c:strCache>
                <c:ptCount val="13"/>
                <c:pt idx="0">
                  <c:v>Education</c:v>
                </c:pt>
                <c:pt idx="1">
                  <c:v>Defense</c:v>
                </c:pt>
                <c:pt idx="2">
                  <c:v>Research and higher education</c:v>
                </c:pt>
                <c:pt idx="3">
                  <c:v>Security</c:v>
                </c:pt>
                <c:pt idx="4">
                  <c:v>Social affairs</c:v>
                </c:pt>
                <c:pt idx="5">
                  <c:v>Labor and employment </c:v>
                </c:pt>
                <c:pt idx="6">
                  <c:v>Public finance management</c:v>
                </c:pt>
                <c:pt idx="7">
                  <c:v>Justice</c:v>
                </c:pt>
                <c:pt idx="8">
                  <c:v>Environment </c:v>
                </c:pt>
                <c:pt idx="9">
                  <c:v>Foreign affairs</c:v>
                </c:pt>
                <c:pt idx="10">
                  <c:v>Culture</c:v>
                </c:pt>
                <c:pt idx="11">
                  <c:v>Home office</c:v>
                </c:pt>
                <c:pt idx="12">
                  <c:v>Others</c:v>
                </c:pt>
              </c:strCache>
            </c:strRef>
          </c:cat>
          <c:val>
            <c:numRef>
              <c:f>Feuil1!$S$12:$S$24</c:f>
              <c:numCache>
                <c:formatCode>General</c:formatCode>
                <c:ptCount val="13"/>
                <c:pt idx="0">
                  <c:v>67.099999999999994</c:v>
                </c:pt>
                <c:pt idx="1">
                  <c:v>39.6</c:v>
                </c:pt>
                <c:pt idx="2">
                  <c:v>25.9</c:v>
                </c:pt>
                <c:pt idx="3">
                  <c:v>18.399999999999999</c:v>
                </c:pt>
                <c:pt idx="4">
                  <c:v>18.3</c:v>
                </c:pt>
                <c:pt idx="5">
                  <c:v>11.4</c:v>
                </c:pt>
                <c:pt idx="6">
                  <c:v>10.9</c:v>
                </c:pt>
                <c:pt idx="7">
                  <c:v>8</c:v>
                </c:pt>
                <c:pt idx="8">
                  <c:v>7.1</c:v>
                </c:pt>
                <c:pt idx="9">
                  <c:v>3.2</c:v>
                </c:pt>
                <c:pt idx="10">
                  <c:v>2.7</c:v>
                </c:pt>
                <c:pt idx="11">
                  <c:v>2.5</c:v>
                </c:pt>
                <c:pt idx="12">
                  <c:v>41.8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Feuil1!$D$45</c:f>
              <c:strCache>
                <c:ptCount val="1"/>
                <c:pt idx="0">
                  <c:v>Billons €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2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253049868766404E-2"/>
                  <c:y val="0.164896514078725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5769522309711287"/>
                  <c:y val="8.655885608420154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Feuil1!$C$46:$C$51</c:f>
              <c:strCache>
                <c:ptCount val="6"/>
                <c:pt idx="0">
                  <c:v>Staff expenditure</c:v>
                </c:pt>
                <c:pt idx="1">
                  <c:v>Intervention expenditure</c:v>
                </c:pt>
                <c:pt idx="2">
                  <c:v>Operating expenditure</c:v>
                </c:pt>
                <c:pt idx="3">
                  <c:v>Financial charge of the state debt </c:v>
                </c:pt>
                <c:pt idx="4">
                  <c:v>Investment spending</c:v>
                </c:pt>
                <c:pt idx="5">
                  <c:v>Others</c:v>
                </c:pt>
              </c:strCache>
            </c:strRef>
          </c:cat>
          <c:val>
            <c:numRef>
              <c:f>Feuil1!$D$46:$D$51</c:f>
              <c:numCache>
                <c:formatCode>General</c:formatCode>
                <c:ptCount val="6"/>
                <c:pt idx="0">
                  <c:v>122.4</c:v>
                </c:pt>
                <c:pt idx="1">
                  <c:v>81.400000000000006</c:v>
                </c:pt>
                <c:pt idx="2">
                  <c:v>48</c:v>
                </c:pt>
                <c:pt idx="3">
                  <c:v>44.5</c:v>
                </c:pt>
                <c:pt idx="4">
                  <c:v>11.4</c:v>
                </c:pt>
                <c:pt idx="5">
                  <c:v>2.2000000000000002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1"/>
            </a:pPr>
            <a:r>
              <a:rPr lang="fr-FR" sz="1100" b="1" dirty="0" err="1" smtClean="0"/>
              <a:t>Number</a:t>
            </a:r>
            <a:r>
              <a:rPr lang="fr-FR" sz="1100" b="1" baseline="0" dirty="0" smtClean="0"/>
              <a:t> </a:t>
            </a:r>
            <a:r>
              <a:rPr lang="fr-FR" sz="1100" b="1" dirty="0" smtClean="0"/>
              <a:t>of objectives </a:t>
            </a:r>
            <a:r>
              <a:rPr lang="fr-FR" sz="1100" b="1" dirty="0"/>
              <a:t>and </a:t>
            </a:r>
            <a:r>
              <a:rPr lang="fr-FR" sz="1100" b="1" dirty="0" err="1"/>
              <a:t>indicators</a:t>
            </a:r>
            <a:r>
              <a:rPr lang="fr-FR" sz="1100" b="1" dirty="0"/>
              <a:t> over the 2007-2017 </a:t>
            </a:r>
            <a:r>
              <a:rPr lang="fr-FR" sz="1100" b="1" dirty="0" err="1"/>
              <a:t>period</a:t>
            </a:r>
            <a:endParaRPr lang="fr-FR" sz="1100" b="1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46703348828384"/>
          <c:y val="9.400815464104724E-2"/>
          <c:w val="0.77383863080684601"/>
          <c:h val="0.76885827454539835"/>
        </c:manualLayout>
      </c:layout>
      <c:barChart>
        <c:barDir val="col"/>
        <c:grouping val="clustered"/>
        <c:varyColors val="0"/>
        <c:ser>
          <c:idx val="1"/>
          <c:order val="0"/>
          <c:tx>
            <c:v>Indicators</c:v>
          </c:tx>
          <c:spPr>
            <a:solidFill>
              <a:srgbClr val="7E0054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E0054">
                  <a:lumMod val="75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numRef>
              <c:f>Feuil1!$C$2:$M$2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Feuil1!$C$4:$M$4</c:f>
              <c:numCache>
                <c:formatCode>#,##0</c:formatCode>
                <c:ptCount val="11"/>
                <c:pt idx="0">
                  <c:v>1295</c:v>
                </c:pt>
                <c:pt idx="1">
                  <c:v>1276</c:v>
                </c:pt>
                <c:pt idx="2">
                  <c:v>1165</c:v>
                </c:pt>
                <c:pt idx="3">
                  <c:v>1030</c:v>
                </c:pt>
                <c:pt idx="4">
                  <c:v>1008</c:v>
                </c:pt>
                <c:pt idx="5">
                  <c:v>1012</c:v>
                </c:pt>
                <c:pt idx="6">
                  <c:v>999</c:v>
                </c:pt>
                <c:pt idx="7">
                  <c:v>967</c:v>
                </c:pt>
                <c:pt idx="8">
                  <c:v>784</c:v>
                </c:pt>
                <c:pt idx="9" formatCode="General">
                  <c:v>755</c:v>
                </c:pt>
                <c:pt idx="10" formatCode="0">
                  <c:v>738</c:v>
                </c:pt>
              </c:numCache>
            </c:numRef>
          </c:val>
        </c:ser>
        <c:ser>
          <c:idx val="0"/>
          <c:order val="1"/>
          <c:tx>
            <c:v>Objectives</c:v>
          </c:tx>
          <c:spPr>
            <a:solidFill>
              <a:srgbClr val="95AAD9">
                <a:lumMod val="75000"/>
              </a:srgb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cat>
            <c:numRef>
              <c:f>Feuil1!$C$2:$M$2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Feuil1!$C$3:$M$3</c:f>
              <c:numCache>
                <c:formatCode>#,##0</c:formatCode>
                <c:ptCount val="11"/>
                <c:pt idx="0">
                  <c:v>634</c:v>
                </c:pt>
                <c:pt idx="1">
                  <c:v>621</c:v>
                </c:pt>
                <c:pt idx="2">
                  <c:v>559</c:v>
                </c:pt>
                <c:pt idx="3">
                  <c:v>499</c:v>
                </c:pt>
                <c:pt idx="4">
                  <c:v>487</c:v>
                </c:pt>
                <c:pt idx="5">
                  <c:v>490</c:v>
                </c:pt>
                <c:pt idx="6">
                  <c:v>484</c:v>
                </c:pt>
                <c:pt idx="7">
                  <c:v>475</c:v>
                </c:pt>
                <c:pt idx="8">
                  <c:v>392</c:v>
                </c:pt>
                <c:pt idx="9" formatCode="General">
                  <c:v>385</c:v>
                </c:pt>
                <c:pt idx="10" formatCode="0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779328"/>
        <c:axId val="227781248"/>
      </c:barChart>
      <c:catAx>
        <c:axId val="22777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Budget plan FY</a:t>
                </a:r>
              </a:p>
            </c:rich>
          </c:tx>
          <c:layout>
            <c:manualLayout>
              <c:xMode val="edge"/>
              <c:yMode val="edge"/>
              <c:x val="0.47066008917560004"/>
              <c:y val="0.907544638681171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27781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778124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FFFFFF">
                  <a:lumMod val="65000"/>
                </a:srgbClr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227779328"/>
        <c:crosses val="autoZero"/>
        <c:crossBetween val="between"/>
      </c:valAx>
      <c:spPr>
        <a:solidFill>
          <a:srgbClr val="FFFFFF">
            <a:lumMod val="85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875299623691628"/>
          <c:y val="3.6007637410103613E-2"/>
          <c:w val="0.10146703348828379"/>
          <c:h val="0.10462305419369748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A854C-D6EA-4224-8F72-931C178A994B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AFB792D-C892-406D-A6C7-53F497ADC775}">
      <dgm:prSet phldrT="[Texte]" custT="1"/>
      <dgm:spPr/>
      <dgm:t>
        <a:bodyPr/>
        <a:lstStyle/>
        <a:p>
          <a:r>
            <a:rPr lang="fr-FR" sz="1600" b="1" dirty="0" smtClean="0"/>
            <a:t>SOCIAL-ECONOMIC EFFICACY </a:t>
          </a:r>
          <a:r>
            <a:rPr lang="fr-FR" sz="1600" i="1" dirty="0" smtClean="0"/>
            <a:t>(</a:t>
          </a:r>
          <a:r>
            <a:rPr lang="fr-FR" sz="1600" i="1" dirty="0" err="1" smtClean="0"/>
            <a:t>citizens</a:t>
          </a:r>
          <a:r>
            <a:rPr lang="fr-FR" sz="1600" i="1" dirty="0" smtClean="0"/>
            <a:t>’ </a:t>
          </a:r>
          <a:r>
            <a:rPr lang="fr-FR" sz="1600" i="1" dirty="0" err="1" smtClean="0"/>
            <a:t>view</a:t>
          </a:r>
          <a:r>
            <a:rPr lang="fr-FR" sz="1600" i="1" dirty="0" smtClean="0"/>
            <a:t>)</a:t>
          </a:r>
          <a:endParaRPr lang="fr-FR" sz="1600" i="1" dirty="0"/>
        </a:p>
      </dgm:t>
    </dgm:pt>
    <dgm:pt modelId="{F86EA946-0326-45F7-9D79-517C480DF943}" type="parTrans" cxnId="{5F951065-2E71-445B-B6DB-72F1908DACEA}">
      <dgm:prSet/>
      <dgm:spPr/>
      <dgm:t>
        <a:bodyPr/>
        <a:lstStyle/>
        <a:p>
          <a:endParaRPr lang="fr-FR"/>
        </a:p>
      </dgm:t>
    </dgm:pt>
    <dgm:pt modelId="{FC0A6BDE-023E-40E2-B31D-B53ACBAB97F4}" type="sibTrans" cxnId="{5F951065-2E71-445B-B6DB-72F1908DACEA}">
      <dgm:prSet/>
      <dgm:spPr/>
      <dgm:t>
        <a:bodyPr/>
        <a:lstStyle/>
        <a:p>
          <a:endParaRPr lang="fr-FR"/>
        </a:p>
      </dgm:t>
    </dgm:pt>
    <dgm:pt modelId="{B43FCDD0-E319-4A4D-A360-9A200F886763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bg1"/>
              </a:solidFill>
            </a:rPr>
            <a:t>Healthcare</a:t>
          </a:r>
          <a:endParaRPr lang="fr-FR" sz="1200" b="1" dirty="0">
            <a:solidFill>
              <a:schemeClr val="bg1"/>
            </a:solidFill>
          </a:endParaRPr>
        </a:p>
      </dgm:t>
    </dgm:pt>
    <dgm:pt modelId="{76D4AA2F-263F-4B03-9157-09C6259B1BB1}" type="parTrans" cxnId="{B6ECAA91-111E-484F-BCDA-0B38C6B600F7}">
      <dgm:prSet/>
      <dgm:spPr/>
      <dgm:t>
        <a:bodyPr/>
        <a:lstStyle/>
        <a:p>
          <a:endParaRPr lang="fr-FR"/>
        </a:p>
      </dgm:t>
    </dgm:pt>
    <dgm:pt modelId="{71112300-1DC7-42C2-B9C2-D0FC4E88DDE4}" type="sibTrans" cxnId="{B6ECAA91-111E-484F-BCDA-0B38C6B600F7}">
      <dgm:prSet/>
      <dgm:spPr/>
      <dgm:t>
        <a:bodyPr/>
        <a:lstStyle/>
        <a:p>
          <a:endParaRPr lang="fr-FR"/>
        </a:p>
      </dgm:t>
    </dgm:pt>
    <dgm:pt modelId="{02ECC44C-3CD6-4E87-96D5-A2931FE5517C}">
      <dgm:prSet phldrT="[Texte]" custT="1"/>
      <dgm:spPr/>
      <dgm:t>
        <a:bodyPr/>
        <a:lstStyle/>
        <a:p>
          <a:r>
            <a:rPr lang="en-US" sz="1200" b="1" noProof="0" dirty="0" smtClean="0">
              <a:solidFill>
                <a:schemeClr val="bg1"/>
              </a:solidFill>
            </a:rPr>
            <a:t>Security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C9BB968E-D43F-4385-90D5-42A6A75E7992}" type="parTrans" cxnId="{80F046BB-1610-41C0-8DDB-31B5566D043A}">
      <dgm:prSet/>
      <dgm:spPr/>
      <dgm:t>
        <a:bodyPr/>
        <a:lstStyle/>
        <a:p>
          <a:endParaRPr lang="fr-FR"/>
        </a:p>
      </dgm:t>
    </dgm:pt>
    <dgm:pt modelId="{20D3C90D-5DBB-49AE-A1A7-DCDEED9932B5}" type="sibTrans" cxnId="{80F046BB-1610-41C0-8DDB-31B5566D043A}">
      <dgm:prSet/>
      <dgm:spPr/>
      <dgm:t>
        <a:bodyPr/>
        <a:lstStyle/>
        <a:p>
          <a:endParaRPr lang="fr-FR"/>
        </a:p>
      </dgm:t>
    </dgm:pt>
    <dgm:pt modelId="{5DCA2843-A478-4F11-8B09-0174E8C46422}">
      <dgm:prSet phldrT="[Texte]" custT="1"/>
      <dgm:spPr/>
      <dgm:t>
        <a:bodyPr/>
        <a:lstStyle/>
        <a:p>
          <a:r>
            <a:rPr lang="fr-FR" sz="1600" b="1" dirty="0" smtClean="0"/>
            <a:t>SERVICE QUALITY </a:t>
          </a:r>
          <a:r>
            <a:rPr lang="fr-FR" sz="1600" i="1" dirty="0" smtClean="0"/>
            <a:t>(</a:t>
          </a:r>
          <a:r>
            <a:rPr lang="fr-FR" sz="1600" i="1" dirty="0" err="1" smtClean="0"/>
            <a:t>users</a:t>
          </a:r>
          <a:r>
            <a:rPr lang="fr-FR" sz="1600" i="1" dirty="0" smtClean="0"/>
            <a:t>’ </a:t>
          </a:r>
          <a:r>
            <a:rPr lang="fr-FR" sz="1600" i="1" dirty="0" err="1" smtClean="0"/>
            <a:t>view</a:t>
          </a:r>
          <a:r>
            <a:rPr lang="fr-FR" sz="1600" i="1" dirty="0" smtClean="0"/>
            <a:t>)</a:t>
          </a:r>
          <a:endParaRPr lang="fr-FR" sz="1600" i="1" dirty="0"/>
        </a:p>
      </dgm:t>
    </dgm:pt>
    <dgm:pt modelId="{C3D9888F-D579-4370-9BDC-890733A53419}" type="parTrans" cxnId="{F0688F2B-7F66-4F0C-AE40-8F94A4326141}">
      <dgm:prSet/>
      <dgm:spPr/>
      <dgm:t>
        <a:bodyPr/>
        <a:lstStyle/>
        <a:p>
          <a:endParaRPr lang="fr-FR"/>
        </a:p>
      </dgm:t>
    </dgm:pt>
    <dgm:pt modelId="{46750915-2448-41AD-AD73-78D15EAD12C7}" type="sibTrans" cxnId="{F0688F2B-7F66-4F0C-AE40-8F94A4326141}">
      <dgm:prSet/>
      <dgm:spPr/>
      <dgm:t>
        <a:bodyPr/>
        <a:lstStyle/>
        <a:p>
          <a:endParaRPr lang="fr-FR"/>
        </a:p>
      </dgm:t>
    </dgm:pt>
    <dgm:pt modelId="{240C55B0-0FE8-478F-9431-279C0DF5D114}">
      <dgm:prSet phldrT="[Texte]" custT="1"/>
      <dgm:spPr/>
      <dgm:t>
        <a:bodyPr/>
        <a:lstStyle/>
        <a:p>
          <a:r>
            <a:rPr lang="fr-FR" sz="1600" b="1" dirty="0" smtClean="0"/>
            <a:t>EFFICIENCY</a:t>
          </a:r>
          <a:r>
            <a:rPr lang="fr-FR" sz="1600" dirty="0" smtClean="0"/>
            <a:t> </a:t>
          </a:r>
          <a:r>
            <a:rPr lang="fr-FR" sz="1600" i="1" dirty="0" smtClean="0"/>
            <a:t>(</a:t>
          </a:r>
          <a:r>
            <a:rPr lang="fr-FR" sz="1600" i="1" dirty="0" err="1" smtClean="0"/>
            <a:t>taxpayers</a:t>
          </a:r>
          <a:r>
            <a:rPr lang="fr-FR" sz="1600" i="1" dirty="0" smtClean="0"/>
            <a:t>’ </a:t>
          </a:r>
          <a:r>
            <a:rPr lang="fr-FR" sz="1600" i="1" dirty="0" err="1" smtClean="0"/>
            <a:t>view</a:t>
          </a:r>
          <a:r>
            <a:rPr lang="fr-FR" sz="1600" i="1" dirty="0" smtClean="0"/>
            <a:t>)</a:t>
          </a:r>
          <a:endParaRPr lang="fr-FR" sz="1600" i="1" dirty="0"/>
        </a:p>
      </dgm:t>
    </dgm:pt>
    <dgm:pt modelId="{52564A31-B8E0-4ED5-B616-1C9A9A2B9C78}" type="parTrans" cxnId="{456D5FCE-8A0E-4739-8EA4-5FAEF74951DA}">
      <dgm:prSet/>
      <dgm:spPr/>
      <dgm:t>
        <a:bodyPr/>
        <a:lstStyle/>
        <a:p>
          <a:endParaRPr lang="fr-FR"/>
        </a:p>
      </dgm:t>
    </dgm:pt>
    <dgm:pt modelId="{014276FF-B6D7-4927-9436-6E4D8BABBB47}" type="sibTrans" cxnId="{456D5FCE-8A0E-4739-8EA4-5FAEF74951DA}">
      <dgm:prSet/>
      <dgm:spPr/>
      <dgm:t>
        <a:bodyPr/>
        <a:lstStyle/>
        <a:p>
          <a:endParaRPr lang="fr-FR"/>
        </a:p>
      </dgm:t>
    </dgm:pt>
    <dgm:pt modelId="{AA3B17C6-6049-4CC9-8D23-D2206EB4A6C6}">
      <dgm:prSet custT="1"/>
      <dgm:spPr/>
      <dgm:t>
        <a:bodyPr/>
        <a:lstStyle/>
        <a:p>
          <a:r>
            <a:rPr lang="fr-FR" sz="1200" b="1" dirty="0" err="1" smtClean="0">
              <a:solidFill>
                <a:schemeClr val="bg1"/>
              </a:solidFill>
            </a:rPr>
            <a:t>Economic</a:t>
          </a:r>
          <a:r>
            <a:rPr lang="fr-FR" sz="1200" b="1" dirty="0" smtClean="0">
              <a:solidFill>
                <a:schemeClr val="bg1"/>
              </a:solidFill>
            </a:rPr>
            <a:t> </a:t>
          </a:r>
          <a:r>
            <a:rPr lang="en-US" sz="1200" b="1" noProof="0" dirty="0" smtClean="0">
              <a:solidFill>
                <a:schemeClr val="bg1"/>
              </a:solidFill>
            </a:rPr>
            <a:t>development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30DCC9A8-C7D2-4259-AC6A-B51F1D2AB06D}" type="parTrans" cxnId="{BE8D882D-6199-45B8-85FB-EDBAB083DA96}">
      <dgm:prSet/>
      <dgm:spPr/>
      <dgm:t>
        <a:bodyPr/>
        <a:lstStyle/>
        <a:p>
          <a:endParaRPr lang="fr-FR"/>
        </a:p>
      </dgm:t>
    </dgm:pt>
    <dgm:pt modelId="{6A08EF42-6674-452B-8131-A325D2D8F2BC}" type="sibTrans" cxnId="{BE8D882D-6199-45B8-85FB-EDBAB083DA96}">
      <dgm:prSet/>
      <dgm:spPr/>
      <dgm:t>
        <a:bodyPr/>
        <a:lstStyle/>
        <a:p>
          <a:endParaRPr lang="fr-FR"/>
        </a:p>
      </dgm:t>
    </dgm:pt>
    <dgm:pt modelId="{69BB80F1-47FD-4BD5-8A62-927CA1839A23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bg1"/>
              </a:solidFill>
            </a:rPr>
            <a:t>Satisfaction rate</a:t>
          </a:r>
          <a:endParaRPr lang="fr-FR" sz="1200" b="1" dirty="0">
            <a:solidFill>
              <a:schemeClr val="bg1"/>
            </a:solidFill>
          </a:endParaRPr>
        </a:p>
      </dgm:t>
    </dgm:pt>
    <dgm:pt modelId="{6FB840D4-B8DD-4ECC-A9F9-CA4A16D4B93F}" type="parTrans" cxnId="{59030528-4202-4BFD-830C-55B544D8FEF8}">
      <dgm:prSet/>
      <dgm:spPr/>
      <dgm:t>
        <a:bodyPr/>
        <a:lstStyle/>
        <a:p>
          <a:endParaRPr lang="fr-FR"/>
        </a:p>
      </dgm:t>
    </dgm:pt>
    <dgm:pt modelId="{04623E80-73B4-4158-B3F6-D4167F7EE337}" type="sibTrans" cxnId="{59030528-4202-4BFD-830C-55B544D8FEF8}">
      <dgm:prSet/>
      <dgm:spPr/>
      <dgm:t>
        <a:bodyPr/>
        <a:lstStyle/>
        <a:p>
          <a:endParaRPr lang="fr-FR"/>
        </a:p>
      </dgm:t>
    </dgm:pt>
    <dgm:pt modelId="{54A78F44-2009-4E03-8717-95F4B6FB2534}">
      <dgm:prSet phldrT="[Texte]" custT="1"/>
      <dgm:spPr/>
      <dgm:t>
        <a:bodyPr/>
        <a:lstStyle/>
        <a:p>
          <a:r>
            <a:rPr lang="fr-FR" sz="1200" b="1" dirty="0" err="1" smtClean="0">
              <a:solidFill>
                <a:schemeClr val="bg1"/>
              </a:solidFill>
            </a:rPr>
            <a:t>Waiting</a:t>
          </a:r>
          <a:r>
            <a:rPr lang="fr-FR" sz="1200" b="1" dirty="0" smtClean="0">
              <a:solidFill>
                <a:schemeClr val="bg1"/>
              </a:solidFill>
            </a:rPr>
            <a:t> times</a:t>
          </a:r>
          <a:endParaRPr lang="fr-FR" sz="1200" b="1" dirty="0">
            <a:solidFill>
              <a:schemeClr val="bg1"/>
            </a:solidFill>
          </a:endParaRPr>
        </a:p>
      </dgm:t>
    </dgm:pt>
    <dgm:pt modelId="{8EC896A3-E467-4E24-964C-9AFC5377D31B}" type="parTrans" cxnId="{ABD4EC2F-01C3-48CF-B53E-899EC1435704}">
      <dgm:prSet/>
      <dgm:spPr/>
      <dgm:t>
        <a:bodyPr/>
        <a:lstStyle/>
        <a:p>
          <a:endParaRPr lang="fr-FR"/>
        </a:p>
      </dgm:t>
    </dgm:pt>
    <dgm:pt modelId="{4C3CF9B0-C375-4C6F-9E53-1833702C1E99}" type="sibTrans" cxnId="{ABD4EC2F-01C3-48CF-B53E-899EC1435704}">
      <dgm:prSet/>
      <dgm:spPr/>
      <dgm:t>
        <a:bodyPr/>
        <a:lstStyle/>
        <a:p>
          <a:endParaRPr lang="fr-FR"/>
        </a:p>
      </dgm:t>
    </dgm:pt>
    <dgm:pt modelId="{7D881227-55E6-485F-A78A-5771EA8FDF32}">
      <dgm:prSet phldrT="[Texte]" custT="1"/>
      <dgm:spPr/>
      <dgm:t>
        <a:bodyPr/>
        <a:lstStyle/>
        <a:p>
          <a:r>
            <a:rPr lang="en-US" sz="1200" b="1" noProof="0" dirty="0" smtClean="0">
              <a:solidFill>
                <a:schemeClr val="bg1"/>
              </a:solidFill>
            </a:rPr>
            <a:t>Accessibility</a:t>
          </a:r>
          <a:endParaRPr lang="en-US" sz="1200" b="1" noProof="0" dirty="0">
            <a:solidFill>
              <a:schemeClr val="bg1"/>
            </a:solidFill>
          </a:endParaRPr>
        </a:p>
      </dgm:t>
    </dgm:pt>
    <dgm:pt modelId="{A1126BE7-B9D0-47A0-924F-77E7DFFFC359}" type="parTrans" cxnId="{8767D320-0B32-4E08-96E6-0A9E06EF5474}">
      <dgm:prSet/>
      <dgm:spPr/>
      <dgm:t>
        <a:bodyPr/>
        <a:lstStyle/>
        <a:p>
          <a:endParaRPr lang="fr-FR"/>
        </a:p>
      </dgm:t>
    </dgm:pt>
    <dgm:pt modelId="{CB9F05C2-72EF-401C-9223-6F033EE2B78F}" type="sibTrans" cxnId="{8767D320-0B32-4E08-96E6-0A9E06EF5474}">
      <dgm:prSet/>
      <dgm:spPr/>
      <dgm:t>
        <a:bodyPr/>
        <a:lstStyle/>
        <a:p>
          <a:endParaRPr lang="fr-FR"/>
        </a:p>
      </dgm:t>
    </dgm:pt>
    <dgm:pt modelId="{6655C9EF-8C25-41CE-8955-17E229F00695}">
      <dgm:prSet phldrT="[Texte]" custT="1"/>
      <dgm:spPr/>
      <dgm:t>
        <a:bodyPr/>
        <a:lstStyle/>
        <a:p>
          <a:r>
            <a:rPr lang="fr-FR" sz="1200" b="1" dirty="0" err="1" smtClean="0">
              <a:solidFill>
                <a:schemeClr val="bg1"/>
              </a:solidFill>
            </a:rPr>
            <a:t>Productivity</a:t>
          </a:r>
          <a:endParaRPr lang="fr-FR" sz="1200" b="1" dirty="0">
            <a:solidFill>
              <a:schemeClr val="bg1"/>
            </a:solidFill>
          </a:endParaRPr>
        </a:p>
      </dgm:t>
    </dgm:pt>
    <dgm:pt modelId="{7573AA83-DBB4-408B-A865-62ADF040A38A}" type="parTrans" cxnId="{3A4A37A3-9ACD-4396-92A3-695D216348C1}">
      <dgm:prSet/>
      <dgm:spPr/>
      <dgm:t>
        <a:bodyPr/>
        <a:lstStyle/>
        <a:p>
          <a:endParaRPr lang="fr-FR"/>
        </a:p>
      </dgm:t>
    </dgm:pt>
    <dgm:pt modelId="{002BF607-123D-4381-8846-AAF468A865E7}" type="sibTrans" cxnId="{3A4A37A3-9ACD-4396-92A3-695D216348C1}">
      <dgm:prSet/>
      <dgm:spPr/>
      <dgm:t>
        <a:bodyPr/>
        <a:lstStyle/>
        <a:p>
          <a:endParaRPr lang="fr-FR"/>
        </a:p>
      </dgm:t>
    </dgm:pt>
    <dgm:pt modelId="{19E8DFD4-018F-4F6E-A6EC-283724EAF777}">
      <dgm:prSet phldrT="[Texte]" custT="1"/>
      <dgm:spPr/>
      <dgm:t>
        <a:bodyPr/>
        <a:lstStyle/>
        <a:p>
          <a:r>
            <a:rPr lang="fr-FR" sz="1200" b="1" dirty="0" smtClean="0">
              <a:solidFill>
                <a:schemeClr val="bg1"/>
              </a:solidFill>
            </a:rPr>
            <a:t>Unit </a:t>
          </a:r>
          <a:r>
            <a:rPr lang="fr-FR" sz="1200" b="1" dirty="0" err="1" smtClean="0">
              <a:solidFill>
                <a:schemeClr val="bg1"/>
              </a:solidFill>
            </a:rPr>
            <a:t>cost</a:t>
          </a:r>
          <a:endParaRPr lang="fr-FR" sz="1200" b="1" dirty="0">
            <a:solidFill>
              <a:schemeClr val="bg1"/>
            </a:solidFill>
          </a:endParaRPr>
        </a:p>
      </dgm:t>
    </dgm:pt>
    <dgm:pt modelId="{226905C3-65E5-4041-8D4A-F114DDE8E58D}" type="parTrans" cxnId="{467D523C-9D6A-452C-AC73-2B286355899B}">
      <dgm:prSet/>
      <dgm:spPr/>
      <dgm:t>
        <a:bodyPr/>
        <a:lstStyle/>
        <a:p>
          <a:endParaRPr lang="fr-FR"/>
        </a:p>
      </dgm:t>
    </dgm:pt>
    <dgm:pt modelId="{08FCB976-F5A4-405B-AEFF-2E1C70A47A0F}" type="sibTrans" cxnId="{467D523C-9D6A-452C-AC73-2B286355899B}">
      <dgm:prSet/>
      <dgm:spPr/>
      <dgm:t>
        <a:bodyPr/>
        <a:lstStyle/>
        <a:p>
          <a:endParaRPr lang="fr-FR"/>
        </a:p>
      </dgm:t>
    </dgm:pt>
    <dgm:pt modelId="{7B594DD7-6887-4AE9-816D-12529DCBA6AE}">
      <dgm:prSet phldrT="[Texte]" custT="1"/>
      <dgm:spPr/>
      <dgm:t>
        <a:bodyPr/>
        <a:lstStyle/>
        <a:p>
          <a:r>
            <a:rPr lang="fr-FR" sz="1200" b="1" dirty="0" err="1" smtClean="0">
              <a:solidFill>
                <a:schemeClr val="bg1"/>
              </a:solidFill>
            </a:rPr>
            <a:t>Cost</a:t>
          </a:r>
          <a:r>
            <a:rPr lang="fr-FR" sz="1200" b="1" dirty="0" smtClean="0">
              <a:solidFill>
                <a:schemeClr val="bg1"/>
              </a:solidFill>
            </a:rPr>
            <a:t> management</a:t>
          </a:r>
          <a:endParaRPr lang="fr-FR" sz="1200" b="1" dirty="0">
            <a:solidFill>
              <a:schemeClr val="bg1"/>
            </a:solidFill>
          </a:endParaRPr>
        </a:p>
      </dgm:t>
    </dgm:pt>
    <dgm:pt modelId="{BDF15766-32D4-45CD-A341-304D4EF9C4C7}" type="parTrans" cxnId="{0D34B894-6A7F-4319-B405-7873AB7D5882}">
      <dgm:prSet/>
      <dgm:spPr/>
      <dgm:t>
        <a:bodyPr/>
        <a:lstStyle/>
        <a:p>
          <a:endParaRPr lang="fr-FR"/>
        </a:p>
      </dgm:t>
    </dgm:pt>
    <dgm:pt modelId="{EBAB6960-87C8-470C-BD33-496ACE713DB2}" type="sibTrans" cxnId="{0D34B894-6A7F-4319-B405-7873AB7D5882}">
      <dgm:prSet/>
      <dgm:spPr/>
      <dgm:t>
        <a:bodyPr/>
        <a:lstStyle/>
        <a:p>
          <a:endParaRPr lang="fr-FR"/>
        </a:p>
      </dgm:t>
    </dgm:pt>
    <dgm:pt modelId="{8B6B790C-E092-4736-A0BD-6FD921654A9C}">
      <dgm:prSet phldrT="[Texte]" custT="1"/>
      <dgm:spPr/>
      <dgm:t>
        <a:bodyPr/>
        <a:lstStyle/>
        <a:p>
          <a:r>
            <a:rPr lang="fr-FR" sz="1200" b="1" dirty="0" err="1" smtClean="0">
              <a:solidFill>
                <a:schemeClr val="bg1"/>
              </a:solidFill>
            </a:rPr>
            <a:t>Leverage</a:t>
          </a:r>
          <a:endParaRPr lang="fr-FR" sz="1200" b="1" dirty="0">
            <a:solidFill>
              <a:schemeClr val="bg1"/>
            </a:solidFill>
          </a:endParaRPr>
        </a:p>
      </dgm:t>
    </dgm:pt>
    <dgm:pt modelId="{4C87FA1B-5EC3-4300-AFC0-E17497C1728B}" type="parTrans" cxnId="{559DC5A2-D182-4F3F-9EA5-8705622FCF60}">
      <dgm:prSet/>
      <dgm:spPr/>
      <dgm:t>
        <a:bodyPr/>
        <a:lstStyle/>
        <a:p>
          <a:endParaRPr lang="fr-FR"/>
        </a:p>
      </dgm:t>
    </dgm:pt>
    <dgm:pt modelId="{E1772385-49C3-4540-84D1-8CE10FE01629}" type="sibTrans" cxnId="{559DC5A2-D182-4F3F-9EA5-8705622FCF60}">
      <dgm:prSet/>
      <dgm:spPr/>
      <dgm:t>
        <a:bodyPr/>
        <a:lstStyle/>
        <a:p>
          <a:endParaRPr lang="fr-FR"/>
        </a:p>
      </dgm:t>
    </dgm:pt>
    <dgm:pt modelId="{0831471C-736D-49D8-B4B4-4566F89C495D}" type="pres">
      <dgm:prSet presAssocID="{BD3A854C-D6EA-4224-8F72-931C178A99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33F9A03-FD83-4035-8187-C369613FD490}" type="pres">
      <dgm:prSet presAssocID="{BD3A854C-D6EA-4224-8F72-931C178A994B}" presName="Name1" presStyleCnt="0"/>
      <dgm:spPr/>
    </dgm:pt>
    <dgm:pt modelId="{E95AA2DD-5A5C-4650-8441-6BB0B7D66C9B}" type="pres">
      <dgm:prSet presAssocID="{BD3A854C-D6EA-4224-8F72-931C178A994B}" presName="cycle" presStyleCnt="0"/>
      <dgm:spPr/>
    </dgm:pt>
    <dgm:pt modelId="{F1430208-9377-4CDC-95DC-5C483F6B183B}" type="pres">
      <dgm:prSet presAssocID="{BD3A854C-D6EA-4224-8F72-931C178A994B}" presName="srcNode" presStyleLbl="node1" presStyleIdx="0" presStyleCnt="3"/>
      <dgm:spPr/>
    </dgm:pt>
    <dgm:pt modelId="{32D2ACAA-FAD3-4B43-A8C0-D55894819C8C}" type="pres">
      <dgm:prSet presAssocID="{BD3A854C-D6EA-4224-8F72-931C178A994B}" presName="conn" presStyleLbl="parChTrans1D2" presStyleIdx="0" presStyleCnt="1"/>
      <dgm:spPr/>
      <dgm:t>
        <a:bodyPr/>
        <a:lstStyle/>
        <a:p>
          <a:endParaRPr lang="fr-FR"/>
        </a:p>
      </dgm:t>
    </dgm:pt>
    <dgm:pt modelId="{5A7844CE-F710-4D8E-B9CD-745F1604C87D}" type="pres">
      <dgm:prSet presAssocID="{BD3A854C-D6EA-4224-8F72-931C178A994B}" presName="extraNode" presStyleLbl="node1" presStyleIdx="0" presStyleCnt="3"/>
      <dgm:spPr/>
    </dgm:pt>
    <dgm:pt modelId="{6934F89F-FB83-44FA-AA09-2E67F9BDF0C5}" type="pres">
      <dgm:prSet presAssocID="{BD3A854C-D6EA-4224-8F72-931C178A994B}" presName="dstNode" presStyleLbl="node1" presStyleIdx="0" presStyleCnt="3"/>
      <dgm:spPr/>
    </dgm:pt>
    <dgm:pt modelId="{6CCC0550-3E92-47A4-B930-0CD3F6435133}" type="pres">
      <dgm:prSet presAssocID="{CAFB792D-C892-406D-A6C7-53F497ADC775}" presName="text_1" presStyleLbl="node1" presStyleIdx="0" presStyleCnt="3" custScaleY="1183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A909B7-9C58-4D2F-ABFF-37E9303DD865}" type="pres">
      <dgm:prSet presAssocID="{CAFB792D-C892-406D-A6C7-53F497ADC775}" presName="accent_1" presStyleCnt="0"/>
      <dgm:spPr/>
    </dgm:pt>
    <dgm:pt modelId="{1122F5C9-A05C-4DF9-85EA-38CBA8B1473A}" type="pres">
      <dgm:prSet presAssocID="{CAFB792D-C892-406D-A6C7-53F497ADC775}" presName="accentRepeatNode" presStyleLbl="solidFgAcc1" presStyleIdx="0" presStyleCnt="3"/>
      <dgm:spPr/>
    </dgm:pt>
    <dgm:pt modelId="{B3C6EC7D-6A3F-4939-A2C5-EDC2F6F794E0}" type="pres">
      <dgm:prSet presAssocID="{5DCA2843-A478-4F11-8B09-0174E8C4642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01B0EE-D16F-4A3C-8297-F8470EE4B38A}" type="pres">
      <dgm:prSet presAssocID="{5DCA2843-A478-4F11-8B09-0174E8C46422}" presName="accent_2" presStyleCnt="0"/>
      <dgm:spPr/>
    </dgm:pt>
    <dgm:pt modelId="{B67D72E2-1E80-4689-9000-AFFC42388F6A}" type="pres">
      <dgm:prSet presAssocID="{5DCA2843-A478-4F11-8B09-0174E8C46422}" presName="accentRepeatNode" presStyleLbl="solidFgAcc1" presStyleIdx="1" presStyleCnt="3"/>
      <dgm:spPr/>
    </dgm:pt>
    <dgm:pt modelId="{61B9D7FB-5A86-46C9-933C-48AB89702ED7}" type="pres">
      <dgm:prSet presAssocID="{240C55B0-0FE8-478F-9431-279C0DF5D114}" presName="text_3" presStyleLbl="node1" presStyleIdx="2" presStyleCnt="3" custScaleY="1551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9E40BE-9FB5-45B2-8DE7-3AC9E24ED0F8}" type="pres">
      <dgm:prSet presAssocID="{240C55B0-0FE8-478F-9431-279C0DF5D114}" presName="accent_3" presStyleCnt="0"/>
      <dgm:spPr/>
    </dgm:pt>
    <dgm:pt modelId="{55DDB620-DF55-48C9-9880-352C30C0EA68}" type="pres">
      <dgm:prSet presAssocID="{240C55B0-0FE8-478F-9431-279C0DF5D114}" presName="accentRepeatNode" presStyleLbl="solidFgAcc1" presStyleIdx="2" presStyleCnt="3"/>
      <dgm:spPr/>
    </dgm:pt>
  </dgm:ptLst>
  <dgm:cxnLst>
    <dgm:cxn modelId="{5F951065-2E71-445B-B6DB-72F1908DACEA}" srcId="{BD3A854C-D6EA-4224-8F72-931C178A994B}" destId="{CAFB792D-C892-406D-A6C7-53F497ADC775}" srcOrd="0" destOrd="0" parTransId="{F86EA946-0326-45F7-9D79-517C480DF943}" sibTransId="{FC0A6BDE-023E-40E2-B31D-B53ACBAB97F4}"/>
    <dgm:cxn modelId="{5748EF9C-C366-4FE6-A607-546E77C83106}" type="presOf" srcId="{71112300-1DC7-42C2-B9C2-D0FC4E88DDE4}" destId="{32D2ACAA-FAD3-4B43-A8C0-D55894819C8C}" srcOrd="0" destOrd="0" presId="urn:microsoft.com/office/officeart/2008/layout/VerticalCurvedList"/>
    <dgm:cxn modelId="{3A4A37A3-9ACD-4396-92A3-695D216348C1}" srcId="{240C55B0-0FE8-478F-9431-279C0DF5D114}" destId="{6655C9EF-8C25-41CE-8955-17E229F00695}" srcOrd="0" destOrd="0" parTransId="{7573AA83-DBB4-408B-A865-62ADF040A38A}" sibTransId="{002BF607-123D-4381-8846-AAF468A865E7}"/>
    <dgm:cxn modelId="{0A8B984B-ADA7-422E-85EB-B8908E09A737}" type="presOf" srcId="{CAFB792D-C892-406D-A6C7-53F497ADC775}" destId="{6CCC0550-3E92-47A4-B930-0CD3F6435133}" srcOrd="0" destOrd="0" presId="urn:microsoft.com/office/officeart/2008/layout/VerticalCurvedList"/>
    <dgm:cxn modelId="{BE8D882D-6199-45B8-85FB-EDBAB083DA96}" srcId="{CAFB792D-C892-406D-A6C7-53F497ADC775}" destId="{AA3B17C6-6049-4CC9-8D23-D2206EB4A6C6}" srcOrd="2" destOrd="0" parTransId="{30DCC9A8-C7D2-4259-AC6A-B51F1D2AB06D}" sibTransId="{6A08EF42-6674-452B-8131-A325D2D8F2BC}"/>
    <dgm:cxn modelId="{ABD4EC2F-01C3-48CF-B53E-899EC1435704}" srcId="{5DCA2843-A478-4F11-8B09-0174E8C46422}" destId="{54A78F44-2009-4E03-8717-95F4B6FB2534}" srcOrd="1" destOrd="0" parTransId="{8EC896A3-E467-4E24-964C-9AFC5377D31B}" sibTransId="{4C3CF9B0-C375-4C6F-9E53-1833702C1E99}"/>
    <dgm:cxn modelId="{F5F6E591-E478-43A9-9D7D-58FD606FF2EB}" type="presOf" srcId="{19E8DFD4-018F-4F6E-A6EC-283724EAF777}" destId="{61B9D7FB-5A86-46C9-933C-48AB89702ED7}" srcOrd="0" destOrd="2" presId="urn:microsoft.com/office/officeart/2008/layout/VerticalCurvedList"/>
    <dgm:cxn modelId="{0D34B894-6A7F-4319-B405-7873AB7D5882}" srcId="{240C55B0-0FE8-478F-9431-279C0DF5D114}" destId="{7B594DD7-6887-4AE9-816D-12529DCBA6AE}" srcOrd="2" destOrd="0" parTransId="{BDF15766-32D4-45CD-A341-304D4EF9C4C7}" sibTransId="{EBAB6960-87C8-470C-BD33-496ACE713DB2}"/>
    <dgm:cxn modelId="{F0021F6A-0FD5-4B8F-8335-72E25807A1A0}" type="presOf" srcId="{6655C9EF-8C25-41CE-8955-17E229F00695}" destId="{61B9D7FB-5A86-46C9-933C-48AB89702ED7}" srcOrd="0" destOrd="1" presId="urn:microsoft.com/office/officeart/2008/layout/VerticalCurvedList"/>
    <dgm:cxn modelId="{456D5FCE-8A0E-4739-8EA4-5FAEF74951DA}" srcId="{BD3A854C-D6EA-4224-8F72-931C178A994B}" destId="{240C55B0-0FE8-478F-9431-279C0DF5D114}" srcOrd="2" destOrd="0" parTransId="{52564A31-B8E0-4ED5-B616-1C9A9A2B9C78}" sibTransId="{014276FF-B6D7-4927-9436-6E4D8BABBB47}"/>
    <dgm:cxn modelId="{59030528-4202-4BFD-830C-55B544D8FEF8}" srcId="{5DCA2843-A478-4F11-8B09-0174E8C46422}" destId="{69BB80F1-47FD-4BD5-8A62-927CA1839A23}" srcOrd="0" destOrd="0" parTransId="{6FB840D4-B8DD-4ECC-A9F9-CA4A16D4B93F}" sibTransId="{04623E80-73B4-4158-B3F6-D4167F7EE337}"/>
    <dgm:cxn modelId="{BAD2071E-10F5-4A09-9E1E-FAE3081A58FE}" type="presOf" srcId="{69BB80F1-47FD-4BD5-8A62-927CA1839A23}" destId="{B3C6EC7D-6A3F-4939-A2C5-EDC2F6F794E0}" srcOrd="0" destOrd="1" presId="urn:microsoft.com/office/officeart/2008/layout/VerticalCurvedList"/>
    <dgm:cxn modelId="{F8C68591-4C05-458F-B322-4C0202A9D27D}" type="presOf" srcId="{7D881227-55E6-485F-A78A-5771EA8FDF32}" destId="{B3C6EC7D-6A3F-4939-A2C5-EDC2F6F794E0}" srcOrd="0" destOrd="3" presId="urn:microsoft.com/office/officeart/2008/layout/VerticalCurvedList"/>
    <dgm:cxn modelId="{36C22CB9-36FB-47E4-813B-BDBEF8DD2FF3}" type="presOf" srcId="{B43FCDD0-E319-4A4D-A360-9A200F886763}" destId="{6CCC0550-3E92-47A4-B930-0CD3F6435133}" srcOrd="0" destOrd="1" presId="urn:microsoft.com/office/officeart/2008/layout/VerticalCurvedList"/>
    <dgm:cxn modelId="{75A7D4FD-6F21-46F1-B7C4-2E78E629ADB7}" type="presOf" srcId="{54A78F44-2009-4E03-8717-95F4B6FB2534}" destId="{B3C6EC7D-6A3F-4939-A2C5-EDC2F6F794E0}" srcOrd="0" destOrd="2" presId="urn:microsoft.com/office/officeart/2008/layout/VerticalCurvedList"/>
    <dgm:cxn modelId="{B4074E03-51D4-4472-8E7B-07B00BE5BC84}" type="presOf" srcId="{02ECC44C-3CD6-4E87-96D5-A2931FE5517C}" destId="{6CCC0550-3E92-47A4-B930-0CD3F6435133}" srcOrd="0" destOrd="2" presId="urn:microsoft.com/office/officeart/2008/layout/VerticalCurvedList"/>
    <dgm:cxn modelId="{B6ECAA91-111E-484F-BCDA-0B38C6B600F7}" srcId="{CAFB792D-C892-406D-A6C7-53F497ADC775}" destId="{B43FCDD0-E319-4A4D-A360-9A200F886763}" srcOrd="0" destOrd="0" parTransId="{76D4AA2F-263F-4B03-9157-09C6259B1BB1}" sibTransId="{71112300-1DC7-42C2-B9C2-D0FC4E88DDE4}"/>
    <dgm:cxn modelId="{F0688F2B-7F66-4F0C-AE40-8F94A4326141}" srcId="{BD3A854C-D6EA-4224-8F72-931C178A994B}" destId="{5DCA2843-A478-4F11-8B09-0174E8C46422}" srcOrd="1" destOrd="0" parTransId="{C3D9888F-D579-4370-9BDC-890733A53419}" sibTransId="{46750915-2448-41AD-AD73-78D15EAD12C7}"/>
    <dgm:cxn modelId="{559DC5A2-D182-4F3F-9EA5-8705622FCF60}" srcId="{240C55B0-0FE8-478F-9431-279C0DF5D114}" destId="{8B6B790C-E092-4736-A0BD-6FD921654A9C}" srcOrd="3" destOrd="0" parTransId="{4C87FA1B-5EC3-4300-AFC0-E17497C1728B}" sibTransId="{E1772385-49C3-4540-84D1-8CE10FE01629}"/>
    <dgm:cxn modelId="{80F046BB-1610-41C0-8DDB-31B5566D043A}" srcId="{CAFB792D-C892-406D-A6C7-53F497ADC775}" destId="{02ECC44C-3CD6-4E87-96D5-A2931FE5517C}" srcOrd="1" destOrd="0" parTransId="{C9BB968E-D43F-4385-90D5-42A6A75E7992}" sibTransId="{20D3C90D-5DBB-49AE-A1A7-DCDEED9932B5}"/>
    <dgm:cxn modelId="{48BC0F46-CB1E-4729-BBB6-6E5F60937E88}" type="presOf" srcId="{7B594DD7-6887-4AE9-816D-12529DCBA6AE}" destId="{61B9D7FB-5A86-46C9-933C-48AB89702ED7}" srcOrd="0" destOrd="3" presId="urn:microsoft.com/office/officeart/2008/layout/VerticalCurvedList"/>
    <dgm:cxn modelId="{FEAB08E8-14D8-41A8-A5D8-F21BEB7A0287}" type="presOf" srcId="{BD3A854C-D6EA-4224-8F72-931C178A994B}" destId="{0831471C-736D-49D8-B4B4-4566F89C495D}" srcOrd="0" destOrd="0" presId="urn:microsoft.com/office/officeart/2008/layout/VerticalCurvedList"/>
    <dgm:cxn modelId="{13E1F4D8-E31B-4692-8A1F-61A34A09A491}" type="presOf" srcId="{240C55B0-0FE8-478F-9431-279C0DF5D114}" destId="{61B9D7FB-5A86-46C9-933C-48AB89702ED7}" srcOrd="0" destOrd="0" presId="urn:microsoft.com/office/officeart/2008/layout/VerticalCurvedList"/>
    <dgm:cxn modelId="{3C01E35E-FBD9-4078-8D2F-6AFB66D121FC}" type="presOf" srcId="{5DCA2843-A478-4F11-8B09-0174E8C46422}" destId="{B3C6EC7D-6A3F-4939-A2C5-EDC2F6F794E0}" srcOrd="0" destOrd="0" presId="urn:microsoft.com/office/officeart/2008/layout/VerticalCurvedList"/>
    <dgm:cxn modelId="{8767D320-0B32-4E08-96E6-0A9E06EF5474}" srcId="{5DCA2843-A478-4F11-8B09-0174E8C46422}" destId="{7D881227-55E6-485F-A78A-5771EA8FDF32}" srcOrd="2" destOrd="0" parTransId="{A1126BE7-B9D0-47A0-924F-77E7DFFFC359}" sibTransId="{CB9F05C2-72EF-401C-9223-6F033EE2B78F}"/>
    <dgm:cxn modelId="{2607A49F-52AD-4F2B-AB90-62BF82948275}" type="presOf" srcId="{AA3B17C6-6049-4CC9-8D23-D2206EB4A6C6}" destId="{6CCC0550-3E92-47A4-B930-0CD3F6435133}" srcOrd="0" destOrd="3" presId="urn:microsoft.com/office/officeart/2008/layout/VerticalCurvedList"/>
    <dgm:cxn modelId="{5D888B04-2F36-401C-9655-BB428A95F06C}" type="presOf" srcId="{8B6B790C-E092-4736-A0BD-6FD921654A9C}" destId="{61B9D7FB-5A86-46C9-933C-48AB89702ED7}" srcOrd="0" destOrd="4" presId="urn:microsoft.com/office/officeart/2008/layout/VerticalCurvedList"/>
    <dgm:cxn modelId="{467D523C-9D6A-452C-AC73-2B286355899B}" srcId="{240C55B0-0FE8-478F-9431-279C0DF5D114}" destId="{19E8DFD4-018F-4F6E-A6EC-283724EAF777}" srcOrd="1" destOrd="0" parTransId="{226905C3-65E5-4041-8D4A-F114DDE8E58D}" sibTransId="{08FCB976-F5A4-405B-AEFF-2E1C70A47A0F}"/>
    <dgm:cxn modelId="{E72B439D-C0C9-47E1-93E8-A518A28B2F29}" type="presParOf" srcId="{0831471C-736D-49D8-B4B4-4566F89C495D}" destId="{E33F9A03-FD83-4035-8187-C369613FD490}" srcOrd="0" destOrd="0" presId="urn:microsoft.com/office/officeart/2008/layout/VerticalCurvedList"/>
    <dgm:cxn modelId="{32CC9B8F-0538-4A9E-808E-8F70A521D28E}" type="presParOf" srcId="{E33F9A03-FD83-4035-8187-C369613FD490}" destId="{E95AA2DD-5A5C-4650-8441-6BB0B7D66C9B}" srcOrd="0" destOrd="0" presId="urn:microsoft.com/office/officeart/2008/layout/VerticalCurvedList"/>
    <dgm:cxn modelId="{35204B86-50A3-4D78-96A6-716AC326E2E3}" type="presParOf" srcId="{E95AA2DD-5A5C-4650-8441-6BB0B7D66C9B}" destId="{F1430208-9377-4CDC-95DC-5C483F6B183B}" srcOrd="0" destOrd="0" presId="urn:microsoft.com/office/officeart/2008/layout/VerticalCurvedList"/>
    <dgm:cxn modelId="{99D22B24-2D8C-4973-AD09-3130DBBD63D8}" type="presParOf" srcId="{E95AA2DD-5A5C-4650-8441-6BB0B7D66C9B}" destId="{32D2ACAA-FAD3-4B43-A8C0-D55894819C8C}" srcOrd="1" destOrd="0" presId="urn:microsoft.com/office/officeart/2008/layout/VerticalCurvedList"/>
    <dgm:cxn modelId="{D74EACA0-6E79-478A-8DDC-DD52F1A7D59A}" type="presParOf" srcId="{E95AA2DD-5A5C-4650-8441-6BB0B7D66C9B}" destId="{5A7844CE-F710-4D8E-B9CD-745F1604C87D}" srcOrd="2" destOrd="0" presId="urn:microsoft.com/office/officeart/2008/layout/VerticalCurvedList"/>
    <dgm:cxn modelId="{A7245D30-0703-46CC-B5A8-19A432F900F6}" type="presParOf" srcId="{E95AA2DD-5A5C-4650-8441-6BB0B7D66C9B}" destId="{6934F89F-FB83-44FA-AA09-2E67F9BDF0C5}" srcOrd="3" destOrd="0" presId="urn:microsoft.com/office/officeart/2008/layout/VerticalCurvedList"/>
    <dgm:cxn modelId="{489DDEAB-6742-4ECD-8603-030883B727F9}" type="presParOf" srcId="{E33F9A03-FD83-4035-8187-C369613FD490}" destId="{6CCC0550-3E92-47A4-B930-0CD3F6435133}" srcOrd="1" destOrd="0" presId="urn:microsoft.com/office/officeart/2008/layout/VerticalCurvedList"/>
    <dgm:cxn modelId="{E4E5B7BB-2C83-4C23-9985-1C998021C0F3}" type="presParOf" srcId="{E33F9A03-FD83-4035-8187-C369613FD490}" destId="{E6A909B7-9C58-4D2F-ABFF-37E9303DD865}" srcOrd="2" destOrd="0" presId="urn:microsoft.com/office/officeart/2008/layout/VerticalCurvedList"/>
    <dgm:cxn modelId="{7ADD53AF-3A8D-45A1-9D5A-9549F614CC72}" type="presParOf" srcId="{E6A909B7-9C58-4D2F-ABFF-37E9303DD865}" destId="{1122F5C9-A05C-4DF9-85EA-38CBA8B1473A}" srcOrd="0" destOrd="0" presId="urn:microsoft.com/office/officeart/2008/layout/VerticalCurvedList"/>
    <dgm:cxn modelId="{47421B41-2CF3-4674-9341-9902D26CDE4E}" type="presParOf" srcId="{E33F9A03-FD83-4035-8187-C369613FD490}" destId="{B3C6EC7D-6A3F-4939-A2C5-EDC2F6F794E0}" srcOrd="3" destOrd="0" presId="urn:microsoft.com/office/officeart/2008/layout/VerticalCurvedList"/>
    <dgm:cxn modelId="{1DCC2FF3-8E8C-4CFE-8C2F-AF98E4AC20F1}" type="presParOf" srcId="{E33F9A03-FD83-4035-8187-C369613FD490}" destId="{1901B0EE-D16F-4A3C-8297-F8470EE4B38A}" srcOrd="4" destOrd="0" presId="urn:microsoft.com/office/officeart/2008/layout/VerticalCurvedList"/>
    <dgm:cxn modelId="{DE26E7F2-0A90-4B42-BC8A-9B577CC8F061}" type="presParOf" srcId="{1901B0EE-D16F-4A3C-8297-F8470EE4B38A}" destId="{B67D72E2-1E80-4689-9000-AFFC42388F6A}" srcOrd="0" destOrd="0" presId="urn:microsoft.com/office/officeart/2008/layout/VerticalCurvedList"/>
    <dgm:cxn modelId="{DB3B8EFE-B528-4E6D-BEF9-597EA130A900}" type="presParOf" srcId="{E33F9A03-FD83-4035-8187-C369613FD490}" destId="{61B9D7FB-5A86-46C9-933C-48AB89702ED7}" srcOrd="5" destOrd="0" presId="urn:microsoft.com/office/officeart/2008/layout/VerticalCurvedList"/>
    <dgm:cxn modelId="{3BF241B9-32A6-4139-AD3E-BFB2DBB659AA}" type="presParOf" srcId="{E33F9A03-FD83-4035-8187-C369613FD490}" destId="{E49E40BE-9FB5-45B2-8DE7-3AC9E24ED0F8}" srcOrd="6" destOrd="0" presId="urn:microsoft.com/office/officeart/2008/layout/VerticalCurvedList"/>
    <dgm:cxn modelId="{FA06EF64-8E11-4A2B-929E-F95CCB90F173}" type="presParOf" srcId="{E49E40BE-9FB5-45B2-8DE7-3AC9E24ED0F8}" destId="{55DDB620-DF55-48C9-9880-352C30C0EA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2ACAA-FAD3-4B43-A8C0-D55894819C8C}">
      <dsp:nvSpPr>
        <dsp:cNvPr id="0" name=""/>
        <dsp:cNvSpPr/>
      </dsp:nvSpPr>
      <dsp:spPr>
        <a:xfrm>
          <a:off x="-6043898" y="-925032"/>
          <a:ext cx="7196764" cy="719676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C0550-3E92-47A4-B930-0CD3F6435133}">
      <dsp:nvSpPr>
        <dsp:cNvPr id="0" name=""/>
        <dsp:cNvSpPr/>
      </dsp:nvSpPr>
      <dsp:spPr>
        <a:xfrm>
          <a:off x="742121" y="436654"/>
          <a:ext cx="5643951" cy="12653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8789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SOCIAL-ECONOMIC EFFICACY </a:t>
          </a:r>
          <a:r>
            <a:rPr lang="fr-FR" sz="1600" i="1" kern="1200" dirty="0" smtClean="0"/>
            <a:t>(</a:t>
          </a:r>
          <a:r>
            <a:rPr lang="fr-FR" sz="1600" i="1" kern="1200" dirty="0" err="1" smtClean="0"/>
            <a:t>citizens</a:t>
          </a:r>
          <a:r>
            <a:rPr lang="fr-FR" sz="1600" i="1" kern="1200" dirty="0" smtClean="0"/>
            <a:t>’ </a:t>
          </a:r>
          <a:r>
            <a:rPr lang="fr-FR" sz="1600" i="1" kern="1200" dirty="0" err="1" smtClean="0"/>
            <a:t>view</a:t>
          </a:r>
          <a:r>
            <a:rPr lang="fr-FR" sz="1600" i="1" kern="1200" dirty="0" smtClean="0"/>
            <a:t>)</a:t>
          </a:r>
          <a:endParaRPr lang="fr-FR" sz="16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solidFill>
                <a:schemeClr val="bg1"/>
              </a:solidFill>
            </a:rPr>
            <a:t>Healthcare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noProof="0" dirty="0" smtClean="0">
              <a:solidFill>
                <a:schemeClr val="bg1"/>
              </a:solidFill>
            </a:rPr>
            <a:t>Security</a:t>
          </a:r>
          <a:endParaRPr lang="en-US" sz="1200" b="1" kern="1200" noProof="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>
              <a:solidFill>
                <a:schemeClr val="bg1"/>
              </a:solidFill>
            </a:rPr>
            <a:t>Economic</a:t>
          </a:r>
          <a:r>
            <a:rPr lang="fr-FR" sz="1200" b="1" kern="1200" dirty="0" smtClean="0">
              <a:solidFill>
                <a:schemeClr val="bg1"/>
              </a:solidFill>
            </a:rPr>
            <a:t> </a:t>
          </a:r>
          <a:r>
            <a:rPr lang="en-US" sz="1200" b="1" kern="1200" noProof="0" dirty="0" smtClean="0">
              <a:solidFill>
                <a:schemeClr val="bg1"/>
              </a:solidFill>
            </a:rPr>
            <a:t>development</a:t>
          </a:r>
          <a:endParaRPr lang="en-US" sz="1200" b="1" kern="1200" noProof="0" dirty="0">
            <a:solidFill>
              <a:schemeClr val="bg1"/>
            </a:solidFill>
          </a:endParaRPr>
        </a:p>
      </dsp:txBody>
      <dsp:txXfrm>
        <a:off x="742121" y="436654"/>
        <a:ext cx="5643951" cy="1265371"/>
      </dsp:txXfrm>
    </dsp:sp>
    <dsp:sp modelId="{1122F5C9-A05C-4DF9-85EA-38CBA8B1473A}">
      <dsp:nvSpPr>
        <dsp:cNvPr id="0" name=""/>
        <dsp:cNvSpPr/>
      </dsp:nvSpPr>
      <dsp:spPr>
        <a:xfrm>
          <a:off x="73784" y="401002"/>
          <a:ext cx="1336675" cy="1336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C6EC7D-6A3F-4939-A2C5-EDC2F6F794E0}">
      <dsp:nvSpPr>
        <dsp:cNvPr id="0" name=""/>
        <dsp:cNvSpPr/>
      </dsp:nvSpPr>
      <dsp:spPr>
        <a:xfrm>
          <a:off x="1130827" y="2138680"/>
          <a:ext cx="5255246" cy="1069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8789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SERVICE QUALITY </a:t>
          </a:r>
          <a:r>
            <a:rPr lang="fr-FR" sz="1600" i="1" kern="1200" dirty="0" smtClean="0"/>
            <a:t>(</a:t>
          </a:r>
          <a:r>
            <a:rPr lang="fr-FR" sz="1600" i="1" kern="1200" dirty="0" err="1" smtClean="0"/>
            <a:t>users</a:t>
          </a:r>
          <a:r>
            <a:rPr lang="fr-FR" sz="1600" i="1" kern="1200" dirty="0" smtClean="0"/>
            <a:t>’ </a:t>
          </a:r>
          <a:r>
            <a:rPr lang="fr-FR" sz="1600" i="1" kern="1200" dirty="0" err="1" smtClean="0"/>
            <a:t>view</a:t>
          </a:r>
          <a:r>
            <a:rPr lang="fr-FR" sz="1600" i="1" kern="1200" dirty="0" smtClean="0"/>
            <a:t>)</a:t>
          </a:r>
          <a:endParaRPr lang="fr-FR" sz="16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solidFill>
                <a:schemeClr val="bg1"/>
              </a:solidFill>
            </a:rPr>
            <a:t>Satisfaction rate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>
              <a:solidFill>
                <a:schemeClr val="bg1"/>
              </a:solidFill>
            </a:rPr>
            <a:t>Waiting</a:t>
          </a:r>
          <a:r>
            <a:rPr lang="fr-FR" sz="1200" b="1" kern="1200" dirty="0" smtClean="0">
              <a:solidFill>
                <a:schemeClr val="bg1"/>
              </a:solidFill>
            </a:rPr>
            <a:t> times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noProof="0" dirty="0" smtClean="0">
              <a:solidFill>
                <a:schemeClr val="bg1"/>
              </a:solidFill>
            </a:rPr>
            <a:t>Accessibility</a:t>
          </a:r>
          <a:endParaRPr lang="en-US" sz="1200" b="1" kern="1200" noProof="0" dirty="0">
            <a:solidFill>
              <a:schemeClr val="bg1"/>
            </a:solidFill>
          </a:endParaRPr>
        </a:p>
      </dsp:txBody>
      <dsp:txXfrm>
        <a:off x="1130827" y="2138680"/>
        <a:ext cx="5255246" cy="1069340"/>
      </dsp:txXfrm>
    </dsp:sp>
    <dsp:sp modelId="{B67D72E2-1E80-4689-9000-AFFC42388F6A}">
      <dsp:nvSpPr>
        <dsp:cNvPr id="0" name=""/>
        <dsp:cNvSpPr/>
      </dsp:nvSpPr>
      <dsp:spPr>
        <a:xfrm>
          <a:off x="462489" y="2005012"/>
          <a:ext cx="1336675" cy="1336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1B9D7FB-5A86-46C9-933C-48AB89702ED7}">
      <dsp:nvSpPr>
        <dsp:cNvPr id="0" name=""/>
        <dsp:cNvSpPr/>
      </dsp:nvSpPr>
      <dsp:spPr>
        <a:xfrm>
          <a:off x="742121" y="3448081"/>
          <a:ext cx="5643951" cy="16585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8789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EFFICIENCY</a:t>
          </a:r>
          <a:r>
            <a:rPr lang="fr-FR" sz="1600" kern="1200" dirty="0" smtClean="0"/>
            <a:t> </a:t>
          </a:r>
          <a:r>
            <a:rPr lang="fr-FR" sz="1600" i="1" kern="1200" dirty="0" smtClean="0"/>
            <a:t>(</a:t>
          </a:r>
          <a:r>
            <a:rPr lang="fr-FR" sz="1600" i="1" kern="1200" dirty="0" err="1" smtClean="0"/>
            <a:t>taxpayers</a:t>
          </a:r>
          <a:r>
            <a:rPr lang="fr-FR" sz="1600" i="1" kern="1200" dirty="0" smtClean="0"/>
            <a:t>’ </a:t>
          </a:r>
          <a:r>
            <a:rPr lang="fr-FR" sz="1600" i="1" kern="1200" dirty="0" err="1" smtClean="0"/>
            <a:t>view</a:t>
          </a:r>
          <a:r>
            <a:rPr lang="fr-FR" sz="1600" i="1" kern="1200" dirty="0" smtClean="0"/>
            <a:t>)</a:t>
          </a:r>
          <a:endParaRPr lang="fr-FR" sz="16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>
              <a:solidFill>
                <a:schemeClr val="bg1"/>
              </a:solidFill>
            </a:rPr>
            <a:t>Productivity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>
              <a:solidFill>
                <a:schemeClr val="bg1"/>
              </a:solidFill>
            </a:rPr>
            <a:t>Unit </a:t>
          </a:r>
          <a:r>
            <a:rPr lang="fr-FR" sz="1200" b="1" kern="1200" dirty="0" err="1" smtClean="0">
              <a:solidFill>
                <a:schemeClr val="bg1"/>
              </a:solidFill>
            </a:rPr>
            <a:t>cost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>
              <a:solidFill>
                <a:schemeClr val="bg1"/>
              </a:solidFill>
            </a:rPr>
            <a:t>Cost</a:t>
          </a:r>
          <a:r>
            <a:rPr lang="fr-FR" sz="1200" b="1" kern="1200" dirty="0" smtClean="0">
              <a:solidFill>
                <a:schemeClr val="bg1"/>
              </a:solidFill>
            </a:rPr>
            <a:t> management</a:t>
          </a:r>
          <a:endParaRPr lang="fr-FR" sz="1200" b="1" kern="1200" dirty="0">
            <a:solidFill>
              <a:schemeClr val="bg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err="1" smtClean="0">
              <a:solidFill>
                <a:schemeClr val="bg1"/>
              </a:solidFill>
            </a:rPr>
            <a:t>Leverage</a:t>
          </a:r>
          <a:endParaRPr lang="fr-FR" sz="1200" b="1" kern="1200" dirty="0">
            <a:solidFill>
              <a:schemeClr val="bg1"/>
            </a:solidFill>
          </a:endParaRPr>
        </a:p>
      </dsp:txBody>
      <dsp:txXfrm>
        <a:off x="742121" y="3448081"/>
        <a:ext cx="5643951" cy="1658557"/>
      </dsp:txXfrm>
    </dsp:sp>
    <dsp:sp modelId="{55DDB620-DF55-48C9-9880-352C30C0EA68}">
      <dsp:nvSpPr>
        <dsp:cNvPr id="0" name=""/>
        <dsp:cNvSpPr/>
      </dsp:nvSpPr>
      <dsp:spPr>
        <a:xfrm>
          <a:off x="73784" y="3609022"/>
          <a:ext cx="1336675" cy="13366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A0377E-3346-48FB-9A90-833503A093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4360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8173CA-180B-4CF6-871B-9BF5090A96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38128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fr-FR" sz="1600" b="1" dirty="0" smtClean="0">
                <a:solidFill>
                  <a:schemeClr val="bg1"/>
                </a:solidFill>
              </a:rPr>
              <a:t>Un contexte qui appelait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un changement profond dans la gouvernance des finances publiques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Les évolutions politique, institutionnelle et européenne rendent les règles budgétaires et comptables datant de 1959 obsolètes</a:t>
            </a:r>
          </a:p>
          <a:p>
            <a:pPr eaLnBrk="1" hangingPunct="1"/>
            <a:r>
              <a:rPr lang="fr-FR" altLang="fr-FR" baseline="0" dirty="0" smtClean="0"/>
              <a:t>Texte très juridique, déresponsabilisant pour les gestionnaires, peu impliquant pour les parlementaires et qui n’incitait donc pas au bon usage de l’argent public.</a:t>
            </a:r>
          </a:p>
          <a:p>
            <a:pPr eaLnBrk="1" hangingPunct="1"/>
            <a:r>
              <a:rPr lang="fr-FR" altLang="fr-FR" baseline="0" dirty="0" smtClean="0"/>
              <a:t>Pour l’anecdote, Edgar Faure, lorsqu’il évoquait la discussion budgétaire au Parlement évoquait un triptyque : « Litanie, liturgie, léthargie » qui illustre bien les problèmes de cette époque.	</a:t>
            </a:r>
          </a:p>
          <a:p>
            <a:pPr eaLnBrk="1" hangingPunct="1"/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Les principaux pays de l’OCDE ainsi que nos grands voisins européens ont également entrepris une réforme budgétaire</a:t>
            </a:r>
          </a:p>
          <a:p>
            <a:pPr algn="l"/>
            <a:endParaRPr lang="fr-FR" sz="1100" b="0" dirty="0" smtClean="0">
              <a:solidFill>
                <a:schemeClr val="bg1"/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bg1"/>
                </a:solidFill>
              </a:rPr>
              <a:t>Un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contexte favorable</a:t>
            </a:r>
            <a:r>
              <a:rPr lang="fr-FR" sz="1600" b="1" dirty="0" smtClean="0">
                <a:solidFill>
                  <a:schemeClr val="bg1"/>
                </a:solidFill>
              </a:rPr>
              <a:t> et un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consensus politique exceptionnel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altLang="fr-FR" baseline="0" dirty="0" smtClean="0"/>
              <a:t>Après de nombreuses tentatives infructueuses pour faire évoluer le cadre de l’O59, un consensus </a:t>
            </a:r>
            <a:r>
              <a:rPr lang="fr-FR" altLang="fr-FR" baseline="0" dirty="0" err="1" smtClean="0"/>
              <a:t>transpartisan</a:t>
            </a:r>
            <a:r>
              <a:rPr lang="fr-FR" altLang="fr-FR" baseline="0" dirty="0" smtClean="0"/>
              <a:t> a permis de rénover le cadre de la gestion des finances publiques avec la promulgation de la LOLF en 2001. Une véritable révolution… qui mettra 4 ans à se mettre en </a:t>
            </a:r>
            <a:r>
              <a:rPr lang="fr-FR" altLang="fr-FR" baseline="0" dirty="0" err="1" smtClean="0"/>
              <a:t>oeuvre</a:t>
            </a:r>
            <a:r>
              <a:rPr lang="fr-FR" altLang="fr-FR" baseline="0" dirty="0" smtClean="0"/>
              <a:t>. (premier budget voté en mode LOLF en 2006)</a:t>
            </a: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Le texte de loi organique a été discuté entre le 7 février et le 28 juin 2001 et validé par le Conseil constitutionnel le 25 juillet 2001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La LOLF a été promulguée le 1</a:t>
            </a:r>
            <a:r>
              <a:rPr lang="fr-FR" sz="1200" b="0" baseline="30000" dirty="0" smtClean="0">
                <a:solidFill>
                  <a:schemeClr val="bg1"/>
                </a:solidFill>
              </a:rPr>
              <a:t>er</a:t>
            </a:r>
            <a:r>
              <a:rPr lang="fr-FR" sz="1200" b="0" dirty="0" smtClean="0">
                <a:solidFill>
                  <a:schemeClr val="bg1"/>
                </a:solidFill>
              </a:rPr>
              <a:t> août 2001 pour entrer pleinement en action le 1</a:t>
            </a:r>
            <a:r>
              <a:rPr lang="fr-FR" sz="1200" b="0" baseline="30000" dirty="0" smtClean="0">
                <a:solidFill>
                  <a:schemeClr val="bg1"/>
                </a:solidFill>
              </a:rPr>
              <a:t>er</a:t>
            </a:r>
            <a:r>
              <a:rPr lang="fr-FR" sz="1200" b="0" dirty="0" smtClean="0">
                <a:solidFill>
                  <a:schemeClr val="bg1"/>
                </a:solidFill>
              </a:rPr>
              <a:t> janvier 2006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fr-FR" sz="1100" b="0" dirty="0" smtClean="0">
              <a:solidFill>
                <a:schemeClr val="bg1"/>
              </a:solidFill>
            </a:endParaRPr>
          </a:p>
          <a:p>
            <a:pPr algn="l"/>
            <a:r>
              <a:rPr lang="fr-FR" sz="1600" b="1" dirty="0" smtClean="0">
                <a:solidFill>
                  <a:schemeClr val="bg1"/>
                </a:solidFill>
              </a:rPr>
              <a:t>Un </a:t>
            </a:r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cadre budgétaire renouvelé</a:t>
            </a:r>
            <a:endParaRPr lang="fr-FR" sz="1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La mise en pratique de la LOLF aura duré quatre années</a:t>
            </a:r>
          </a:p>
          <a:p>
            <a:pPr marL="0" indent="0" algn="l">
              <a:buFont typeface="Wingdings" panose="05000000000000000000" pitchFamily="2" charset="2"/>
              <a:buNone/>
            </a:pPr>
            <a:endParaRPr lang="fr-FR" sz="1200" b="0" dirty="0" smtClean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fr-FR" sz="1200" b="0" dirty="0" smtClean="0">
                <a:solidFill>
                  <a:schemeClr val="bg1"/>
                </a:solidFill>
              </a:rPr>
              <a:t>La loi de finances 2006 a été la première intégralement préparée, adoptée et exécutée selon le nouveaux cadre budgétaire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baseline="0" dirty="0" smtClean="0"/>
          </a:p>
          <a:p>
            <a:pPr eaLnBrk="1" hangingPunct="1"/>
            <a:endParaRPr lang="fr-FR" altLang="fr-FR" baseline="0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16798" indent="-275692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02766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543873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1984980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42608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867193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308299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74940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12BF0CD-1069-468B-B66B-7CDE280D1443}" type="slidenum">
              <a:rPr lang="fr-FR" altLang="fr-FR" sz="1000" b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fr-FR" altLang="fr-FR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1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1pPr>
            <a:lvl2pPr marL="715905" indent="-274616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2pPr>
            <a:lvl3pPr marL="1101636" indent="-219057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3pPr>
            <a:lvl4pPr marL="1542925" indent="-219057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4pPr>
            <a:lvl5pPr marL="1984213" indent="-219057" defTabSz="912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5pPr>
            <a:lvl6pPr marL="2441376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6pPr>
            <a:lvl7pPr marL="2898539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7pPr>
            <a:lvl8pPr marL="3355702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8pPr>
            <a:lvl9pPr marL="3812865" indent="-219057" defTabSz="912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>
              <a:spcBef>
                <a:spcPct val="0"/>
              </a:spcBef>
            </a:pPr>
            <a:fld id="{491B7E64-9009-46DE-9012-EB17376E3D73}" type="slidenum">
              <a:rPr lang="fr-FR" altLang="fr-FR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8213" y="763588"/>
            <a:ext cx="4921250" cy="36909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2338"/>
            <a:ext cx="4984750" cy="4489450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71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  <p:sp>
        <p:nvSpPr>
          <p:cNvPr id="880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16798" indent="-275692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02766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543873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1984980" indent="-220553" defTabSz="771936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42608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867193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308299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749406" indent="-220553" algn="ctr" defTabSz="771936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fld id="{D12BF0CD-1069-468B-B66B-7CDE280D1443}" type="slidenum">
              <a:rPr lang="fr-FR" altLang="fr-FR" sz="1000" b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fr-FR" altLang="fr-FR" sz="1000" b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1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1pPr>
            <a:lvl2pPr marL="715267" indent="-274160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2pPr>
            <a:lvl3pPr marL="1101235" indent="-219022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3pPr>
            <a:lvl4pPr marL="1542342" indent="-219022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4pPr>
            <a:lvl5pPr marL="1983448" indent="-219022" defTabSz="770405"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5pPr>
            <a:lvl6pPr marL="2424555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6pPr>
            <a:lvl7pPr marL="2865662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7pPr>
            <a:lvl8pPr marL="3306768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8pPr>
            <a:lvl9pPr marL="3747875" indent="-219022" defTabSz="77040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 pitchFamily="87" charset="-128"/>
              </a:defRPr>
            </a:lvl9pPr>
          </a:lstStyle>
          <a:p>
            <a:fld id="{838A96FF-7C50-4D9E-B876-547EAFEEF549}" type="slidenum">
              <a:rPr lang="fr-FR" altLang="fr-FR" sz="10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pPr/>
              <a:t>7</a:t>
            </a:fld>
            <a:endParaRPr lang="fr-FR" altLang="fr-FR" sz="10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4653"/>
            <a:ext cx="4985772" cy="4468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1744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8173CA-180B-4CF6-871B-9BF5090A962F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639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4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8B3-B4F0-40B4-969D-22B815FFA979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861103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883BB63-2A99-4B3A-8AD3-11133CCDF533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14402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D8204CC-188D-44D0-A10F-0511D81BAFBF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23155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12A1EB5-35F1-4A9B-A5EF-D693B5E251EC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59764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6829C7-62FE-433B-ACD8-AAD4CC4B127C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2351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ECB929-54D8-48FC-9A74-1607C430B9C6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22701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B54DE9-A032-4E97-B324-69559AE30A41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98362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700814A-B363-4D4C-90E1-02090793508C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3700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2BB5923-9458-45FE-860F-5CEE996F5C68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83949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8B52AC6-9FFC-4268-A0AE-3F82EA5966F1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1665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606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6D20-6ABC-4834-8291-AB5AB20D5C13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79341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055987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767646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433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11226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5328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37332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49995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1B8-C08A-4EFC-A21B-A9827DB7F936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48188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D04-48B3-4A84-8E15-E8E4B261F742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0951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8B3-B4F0-40B4-969D-22B815FFA97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7037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C866-7B11-4E99-9D89-287636318C79}" type="datetime1">
              <a:rPr lang="fr-FR" altLang="fr-FR" smtClean="0"/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66406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6D20-6ABC-4834-8291-AB5AB20D5C1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967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C866-7B11-4E99-9D89-287636318C7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776982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016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4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3725865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1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1" y="3878265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172136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02654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9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3CFA-560F-406C-8461-09274ED0ABB3}" type="datetime1">
              <a:rPr lang="fr-FR" altLang="fr-FR" smtClean="0"/>
              <a:pPr>
                <a:defRPr/>
              </a:pPr>
              <a:t>21/11/2016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70" y="914402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8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07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9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0A26-9A74-440C-8F20-A6219EAC71A9}" type="datetime1">
              <a:rPr lang="fr-FR" altLang="fr-FR" smtClean="0"/>
              <a:pPr>
                <a:defRPr/>
              </a:pPr>
              <a:t>21/11/2016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9" y="3810002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7" y="4709887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80418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6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2D1CE-C56E-4D09-8634-5AD5FB0ABD8A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5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798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2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3C2C-0130-4342-8435-66126E4A6F3B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2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2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7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5" y="1291773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8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9271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6" y="92279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BC54E-FAC4-43E3-A92F-C4D2B437DCB0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6" y="3650345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9" y="92279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9" y="3650345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4779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910158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224B-1902-415B-91A8-540C6A3B4516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37516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67963-BA6F-4FA4-853C-1E7E78DE267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25644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2" y="1726069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C11A-F7FE-45BC-94DD-DDE2A3FF2AE7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94189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B0835-99BC-4173-BADE-59953742544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70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8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19627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B98D0-6223-4E2C-AD53-081AEC155B45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274828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4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1" y="3725865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1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5588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15150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8310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963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7484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49938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ndeau d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1C782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9672949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740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49816234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49368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1B8-C08A-4EFC-A21B-A9827DB7F936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67031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D04-48B3-4A84-8E15-E8E4B261F742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130172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D8B3-B4F0-40B4-969D-22B815FFA97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42585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C6D20-6ABC-4834-8291-AB5AB20D5C1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53312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357144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C866-7B11-4E99-9D89-287636318C7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99848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62073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3611563" y="6540500"/>
            <a:ext cx="3244850" cy="2508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kern="0" cap="all" spc="100" dirty="0">
              <a:latin typeface="Arial"/>
              <a:ea typeface="Arial"/>
              <a:cs typeface="Arial"/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 rot="5400000">
            <a:off x="6896894" y="6631782"/>
            <a:ext cx="257175" cy="1587"/>
          </a:xfrm>
          <a:prstGeom prst="line">
            <a:avLst/>
          </a:prstGeom>
          <a:ln w="19050">
            <a:solidFill>
              <a:srgbClr val="9BC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 userDrawn="1"/>
        </p:nvCxnSpPr>
        <p:spPr>
          <a:xfrm rot="5400000">
            <a:off x="8054181" y="6631782"/>
            <a:ext cx="257175" cy="1588"/>
          </a:xfrm>
          <a:prstGeom prst="line">
            <a:avLst/>
          </a:prstGeom>
          <a:ln w="19050">
            <a:solidFill>
              <a:srgbClr val="9BC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07988" y="3314700"/>
            <a:ext cx="360000" cy="26543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200"/>
              </a:spcBef>
              <a:spcAft>
                <a:spcPts val="0"/>
              </a:spcAft>
              <a:defRPr sz="19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76300" y="3314700"/>
            <a:ext cx="7785101" cy="2654300"/>
          </a:xfrm>
          <a:prstGeom prst="rect">
            <a:avLst/>
          </a:prstGeom>
        </p:spPr>
        <p:txBody>
          <a:bodyPr/>
          <a:lstStyle>
            <a:lvl1pPr marL="177800" indent="-177800">
              <a:spcBef>
                <a:spcPts val="200"/>
              </a:spcBef>
              <a:spcAft>
                <a:spcPts val="0"/>
              </a:spcAft>
              <a:buClr>
                <a:srgbClr val="ABC100"/>
              </a:buClr>
              <a:buSzPct val="100000"/>
              <a:buFont typeface="Lucida Grande"/>
              <a:buChar char="▏"/>
              <a:defRPr sz="1900">
                <a:latin typeface="Arial" pitchFamily="34" charset="0"/>
                <a:ea typeface="Arial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93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88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46102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1499-6168-4FFE-B4F2-C0A5BB42B83E}" type="datetime1">
              <a:rPr lang="fr-FR" altLang="fr-FR" smtClean="0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58739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91AE-9ADA-49C4-89C2-872236DF5929}" type="datetime1">
              <a:rPr lang="fr-FR" altLang="fr-FR" smtClean="0"/>
              <a:pPr>
                <a:defRPr/>
              </a:pPr>
              <a:t>21/11/2016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8432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5832-8AF7-429A-ADD1-90D4DA8DDAFA}" type="datetime1">
              <a:rPr lang="fr-FR" altLang="fr-FR" smtClean="0"/>
              <a:pPr>
                <a:defRPr/>
              </a:pPr>
              <a:t>21/11/2016</a:t>
            </a:fld>
            <a:endParaRPr lang="fr-FR" alt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8367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7C9F-918F-4F9C-8B16-3A59E5650D5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9462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8509308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pPr>
                <a:defRPr/>
              </a:pPr>
              <a:t>21/11/2016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879847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4A9531B8-C08A-4EFC-A21B-A9827DB7F936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21/11/2016</a:t>
            </a:fld>
            <a:endParaRPr lang="fr-FR" altLang="fr-FR" dirty="0">
              <a:solidFill>
                <a:srgbClr val="95AA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664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71821D04-48B3-4A84-8E15-E8E4B261F742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21/11/2016</a:t>
            </a:fld>
            <a:endParaRPr lang="fr-FR" altLang="fr-FR">
              <a:solidFill>
                <a:srgbClr val="95AA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933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150D8B3-B4F0-40B4-969D-22B815FFA979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21/11/2016</a:t>
            </a:fld>
            <a:endParaRPr lang="fr-FR" altLang="fr-FR">
              <a:solidFill>
                <a:srgbClr val="95AAD9">
                  <a:lumMod val="75000"/>
                </a:srgbClr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6808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 rot="19793552">
            <a:off x="948956" y="2604128"/>
            <a:ext cx="720044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defRPr/>
            </a:pPr>
            <a:r>
              <a:rPr lang="fr-FR" sz="12000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2232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055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B0FC866-7B11-4E99-9D89-287636318C79}" type="datetime1">
              <a:rPr lang="fr-FR" altLang="fr-FR" smtClean="0">
                <a:solidFill>
                  <a:srgbClr val="95AAD9">
                    <a:lumMod val="75000"/>
                  </a:srgbClr>
                </a:solidFill>
              </a:rPr>
              <a:pPr>
                <a:defRPr/>
              </a:pPr>
              <a:t>21/11/2016</a:t>
            </a:fld>
            <a:endParaRPr lang="fr-FR" altLang="fr-FR">
              <a:solidFill>
                <a:srgbClr val="95AAD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18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4807009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53536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63626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39394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4453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7646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51534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839306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0321617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62598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456152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45474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3067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861017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3" y="5981249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86993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122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67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1499-6168-4FFE-B4F2-C0A5BB42B83E}" type="datetime1">
              <a:rPr lang="fr-FR" altLang="fr-FR" smtClean="0"/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83985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316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99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2672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852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962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27238" cy="6130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288" y="274638"/>
            <a:ext cx="5932487" cy="6130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34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002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22288" y="274638"/>
            <a:ext cx="8112125" cy="6130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670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6575" y="1412875"/>
            <a:ext cx="8097838" cy="4992688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36378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849938"/>
            <a:ext cx="197961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andeau db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/>
            </a:lvl1pPr>
          </a:lstStyle>
          <a:p>
            <a:pPr lvl="0"/>
            <a:r>
              <a:rPr lang="fr-FR" altLang="fr-FR" noProof="0" smtClean="0"/>
              <a:t>Cliquez pour modifier le style du titre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1C782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0418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091AE-9ADA-49C4-89C2-872236DF5929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80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461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 rot="19793552">
            <a:off x="948956" y="2604128"/>
            <a:ext cx="720044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>
              <a:defRPr/>
            </a:pPr>
            <a:r>
              <a:rPr lang="fr-FR" sz="12000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7673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14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880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25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200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48940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0555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1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55832-8AF7-429A-ADD1-90D4DA8DDAFA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9953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027238" cy="6130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22288" y="274638"/>
            <a:ext cx="5932487" cy="6130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569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6575" y="1412875"/>
            <a:ext cx="3971925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0900" y="1412875"/>
            <a:ext cx="3973513" cy="49926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274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522288" y="274638"/>
            <a:ext cx="8112125" cy="61309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83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097837" cy="9223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6575" y="1412875"/>
            <a:ext cx="8097838" cy="4992688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  <p:extLst>
      <p:ext uri="{BB962C8B-B14F-4D97-AF65-F5344CB8AC3E}">
        <p14:creationId xmlns:p14="http://schemas.microsoft.com/office/powerpoint/2010/main" val="4031136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407885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72456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8140927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7619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3029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0491656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3277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8840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195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7C9F-918F-4F9C-8B16-3A59E5650D53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7" name="Connecteur droit 6"/>
          <p:cNvCxnSpPr/>
          <p:nvPr userDrawn="1"/>
        </p:nvCxnSpPr>
        <p:spPr bwMode="auto">
          <a:xfrm>
            <a:off x="4572000" y="95794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54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02296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3864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96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142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1900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955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7425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63268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10147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769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34B64-A66A-4006-9773-0A7FD7550B09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0073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695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12383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9159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4860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0970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5853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92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40635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948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10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5AEC-636C-497A-BFCE-C86DAEC65743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70986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9592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3210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9056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138113"/>
            <a:ext cx="7827963" cy="703716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6087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4794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28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772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2548556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88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43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31B8-C08A-4EFC-A21B-A9827DB7F936}" type="datetime1">
              <a:rPr lang="fr-FR" altLang="fr-FR" smtClean="0"/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41653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24348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601028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22288" y="138113"/>
            <a:ext cx="7827963" cy="703716"/>
          </a:xfrm>
        </p:spPr>
        <p:txBody>
          <a:bodyPr/>
          <a:lstStyle>
            <a:lvl1pPr algn="ctr">
              <a:defRPr sz="2800" baseline="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238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6323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5456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680862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E9C5A14-4B36-42CC-9D4B-59D49ACA40E0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105630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6A602B-6DBA-4CB9-84AD-FC387C230125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53004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cou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986972"/>
            <a:ext cx="8097837" cy="2823028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66738" y="3810000"/>
            <a:ext cx="8040687" cy="747713"/>
          </a:xfrm>
          <a:solidFill>
            <a:srgbClr val="2A6A1D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551656" y="4709885"/>
            <a:ext cx="8040687" cy="747713"/>
          </a:xfrm>
          <a:solidFill>
            <a:srgbClr val="7D0055"/>
          </a:solidFill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883BB63-2A99-4B3A-8AD3-11133CCDF533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429022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 bwMode="auto">
          <a:xfrm>
            <a:off x="4572000" y="957263"/>
            <a:ext cx="0" cy="5181600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1016001"/>
            <a:ext cx="3971925" cy="513805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1"/>
          </p:nvPr>
        </p:nvSpPr>
        <p:spPr>
          <a:xfrm>
            <a:off x="4688114" y="984477"/>
            <a:ext cx="3971925" cy="5155066"/>
          </a:xfrm>
        </p:spPr>
        <p:txBody>
          <a:bodyPr/>
          <a:lstStyle>
            <a:lvl1pPr>
              <a:buClr>
                <a:srgbClr val="2A6A1D"/>
              </a:buClr>
              <a:defRPr sz="2000"/>
            </a:lvl1pPr>
            <a:lvl2pPr>
              <a:buClr>
                <a:srgbClr val="2A6A1D"/>
              </a:buCl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D8204CC-188D-44D0-A10F-0511D81BAFBF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55361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ntages/inconvén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3961" y="1683657"/>
            <a:ext cx="3971925" cy="4064000"/>
          </a:xfrm>
          <a:ln>
            <a:solidFill>
              <a:srgbClr val="2A6A1D"/>
            </a:solidFill>
          </a:ln>
        </p:spPr>
        <p:txBody>
          <a:bodyPr/>
          <a:lstStyle>
            <a:lvl1pPr marL="342900" indent="-342900" algn="l">
              <a:buClr>
                <a:srgbClr val="2A6A1D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2A6A1D"/>
              </a:buClr>
              <a:buFont typeface="Arial" panose="020B060402020202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78972" y="914400"/>
            <a:ext cx="8229600" cy="348343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08000" y="5791200"/>
            <a:ext cx="8193314" cy="478971"/>
          </a:xfrm>
          <a:ln>
            <a:solidFill>
              <a:srgbClr val="7D0055"/>
            </a:solidFill>
          </a:ln>
        </p:spPr>
        <p:txBody>
          <a:bodyPr/>
          <a:lstStyle>
            <a:lvl1pPr marL="0" indent="0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479425" y="1306285"/>
            <a:ext cx="3917950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5"/>
          </p:nvPr>
        </p:nvSpPr>
        <p:spPr>
          <a:xfrm>
            <a:off x="4688114" y="1291771"/>
            <a:ext cx="3990975" cy="377371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/>
          </p:nvPr>
        </p:nvSpPr>
        <p:spPr>
          <a:xfrm>
            <a:off x="4736647" y="1669143"/>
            <a:ext cx="3971925" cy="4064000"/>
          </a:xfrm>
          <a:ln>
            <a:solidFill>
              <a:srgbClr val="7D0055"/>
            </a:solidFill>
          </a:ln>
        </p:spPr>
        <p:txBody>
          <a:bodyPr/>
          <a:lstStyle>
            <a:lvl1pPr marL="342900" indent="-342900" algn="l">
              <a:buClr>
                <a:srgbClr val="7D0055"/>
              </a:buClr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 marL="285750" indent="-285750">
              <a:buClr>
                <a:srgbClr val="7D0055"/>
              </a:buClr>
              <a:buFont typeface="Arial Narrow" panose="020B0606020202030204" pitchFamily="34" charset="0"/>
              <a:buChar char="-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7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12A1EB5-35F1-4A9B-A5EF-D693B5E251EC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25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1D04-48B3-4A84-8E15-E8E4B261F742}" type="datetime1">
              <a:rPr lang="fr-FR" altLang="fr-FR" smtClean="0"/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37481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8745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1"/>
          </p:nvPr>
        </p:nvSpPr>
        <p:spPr>
          <a:xfrm>
            <a:off x="478745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2"/>
          </p:nvPr>
        </p:nvSpPr>
        <p:spPr>
          <a:xfrm>
            <a:off x="4687888" y="922791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687888" y="3650343"/>
            <a:ext cx="4093255" cy="2633209"/>
          </a:xfrm>
          <a:ln>
            <a:solidFill>
              <a:srgbClr val="7D0055"/>
            </a:solidFill>
          </a:ln>
        </p:spPr>
        <p:txBody>
          <a:bodyPr/>
          <a:lstStyle>
            <a:lvl1pPr>
              <a:buClr>
                <a:srgbClr val="2A6A1D"/>
              </a:buClr>
              <a:defRPr sz="1800"/>
            </a:lvl1pPr>
            <a:lvl2pPr>
              <a:buClr>
                <a:srgbClr val="2A6A1D"/>
              </a:buCl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A6829C7-62FE-433B-ACD8-AAD4CC4B127C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64861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8ECB929-54D8-48FC-9A74-1607C430B9C6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60693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4B54DE9-A032-4E97-B324-69559AE30A41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65276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3081" y="1726067"/>
            <a:ext cx="8097837" cy="922337"/>
          </a:xfrm>
        </p:spPr>
        <p:txBody>
          <a:bodyPr/>
          <a:lstStyle>
            <a:lvl1pPr algn="ctr">
              <a:defRPr>
                <a:solidFill>
                  <a:srgbClr val="7D0055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609600" y="2887663"/>
            <a:ext cx="8128000" cy="172788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700814A-B363-4D4C-90E1-02090793508C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79867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75469" y="1161143"/>
            <a:ext cx="8007350" cy="4252686"/>
          </a:xfrm>
        </p:spPr>
        <p:txBody>
          <a:bodyPr/>
          <a:lstStyle>
            <a:lvl1pPr marL="514350" marR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1C782D"/>
              </a:buClr>
              <a:buSzTx/>
              <a:buFont typeface="+mj-lt"/>
              <a:buAutoNum type="arabicPeriod"/>
              <a:tabLst/>
              <a:defRPr sz="2800" b="1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 algn="ctr"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2BB5923-9458-45FE-860F-5CEE996F5C68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7383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8B52AC6-9FFC-4268-A0AE-3F82EA5966F1}" type="datetime1">
              <a:rPr lang="fr-FR" altLang="fr-FR"/>
              <a:pPr>
                <a:defRPr/>
              </a:pPr>
              <a:t>21/11/2016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401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67168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981700"/>
            <a:ext cx="1979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andeau db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84200" y="3725863"/>
            <a:ext cx="79787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1493838"/>
            <a:ext cx="7961313" cy="400526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4B7D19"/>
                </a:solidFill>
                <a:miter lim="800000"/>
                <a:headEnd/>
                <a:tailEnd/>
              </a14:hiddenLine>
            </a:ext>
          </a:extLst>
        </p:spPr>
        <p:txBody>
          <a:bodyPr tIns="1080000" rIns="91440" anchor="t"/>
          <a:lstStyle>
            <a:lvl1pPr algn="ctr">
              <a:lnSpc>
                <a:spcPct val="85000"/>
              </a:lnSpc>
              <a:defRPr sz="3200">
                <a:solidFill>
                  <a:srgbClr val="2A6A1D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du titre</a:t>
            </a:r>
            <a:endParaRPr lang="fr-FR" altLang="fr-FR" noProof="0" dirty="0" smtClean="0"/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4200" y="3878263"/>
            <a:ext cx="7975600" cy="1863725"/>
          </a:xfrm>
          <a:solidFill>
            <a:srgbClr val="2A6A1D"/>
          </a:solidFill>
        </p:spPr>
        <p:txBody>
          <a:bodyPr tIns="82800"/>
          <a:lstStyle>
            <a:lvl1pPr marL="0" indent="0" algn="ctr">
              <a:buFont typeface="Arial" charset="0"/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altLang="fr-FR" noProof="0" smtClean="0"/>
              <a:t>Modifiez le style des sous-titres du masque</a:t>
            </a:r>
            <a:endParaRPr lang="fr-FR" alt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887816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A6A1D"/>
              </a:buClr>
              <a:defRPr sz="2000"/>
            </a:lvl1pPr>
            <a:lvl2pPr marL="617538" indent="-254000">
              <a:buClr>
                <a:srgbClr val="2A6A1D"/>
              </a:buClr>
              <a:defRPr sz="1800"/>
            </a:lvl2pPr>
            <a:lvl3pPr marL="1008063" indent="0">
              <a:buNone/>
              <a:defRPr/>
            </a:lvl3pPr>
            <a:lvl4pPr marL="1416050" indent="0">
              <a:buNone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E9C5A14-4B36-42CC-9D4B-59D49ACA40E0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54957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2288" y="1349829"/>
            <a:ext cx="8097837" cy="4984296"/>
          </a:xfrm>
        </p:spPr>
        <p:txBody>
          <a:bodyPr/>
          <a:lstStyle>
            <a:lvl1pPr>
              <a:buClr>
                <a:srgbClr val="2A6A1D"/>
              </a:buClr>
              <a:defRPr sz="2000" b="0"/>
            </a:lvl1pPr>
            <a:lvl2pPr>
              <a:buClr>
                <a:srgbClr val="2A6A1D"/>
              </a:buClr>
              <a:defRPr sz="180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551769" y="914400"/>
            <a:ext cx="8040461" cy="362857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7D0055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>
            <a:lvl1pPr>
              <a:defRPr sz="2800">
                <a:solidFill>
                  <a:srgbClr val="2A6A1D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06A602B-6DBA-4CB9-84AD-FC387C230125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269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‹N°›</a:t>
            </a:fld>
            <a:endParaRPr lang="fr-FR" altLang="fr-FR" sz="140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fld id="{22BF3C20-C60F-462C-81FE-B9041EDD34AD}" type="datetime1">
              <a:rPr lang="fr-FR" altLang="fr-FR" smtClean="0"/>
              <a:t>21/11/2016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89" r:id="rId3"/>
    <p:sldLayoutId id="2147483692" r:id="rId4"/>
    <p:sldLayoutId id="2147483665" r:id="rId5"/>
    <p:sldLayoutId id="2147483691" r:id="rId6"/>
    <p:sldLayoutId id="2147483687" r:id="rId7"/>
    <p:sldLayoutId id="2147483667" r:id="rId8"/>
    <p:sldLayoutId id="2147483668" r:id="rId9"/>
    <p:sldLayoutId id="2147483690" r:id="rId10"/>
    <p:sldLayoutId id="2147483688" r:id="rId11"/>
    <p:sldLayoutId id="2147483671" r:id="rId12"/>
    <p:sldLayoutId id="2147483693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231097"/>
            <a:ext cx="78279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9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9" y="74340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8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fld id="{A5C15F27-D9D8-4D97-9312-9FFD6BB3C403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044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9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7" r:id="rId14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231097"/>
            <a:ext cx="7827963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743403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fld id="{22BF3C20-C60F-462C-81FE-B9041EDD34AD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0662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‹N°›</a:t>
            </a:fld>
            <a:endParaRPr lang="fr-FR" altLang="fr-FR" sz="140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14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7D0055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152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274638"/>
            <a:ext cx="809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412875"/>
            <a:ext cx="809783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</a:t>
            </a:r>
          </a:p>
        </p:txBody>
      </p:sp>
      <p:pic>
        <p:nvPicPr>
          <p:cNvPr id="1028" name="Picture 4" descr="bandeau db"/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1138" y="6389688"/>
            <a:ext cx="593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F67DD53B-F827-42CC-8882-9FB78AF22BA0}" type="slidenum">
              <a:rPr lang="fr-FR" altLang="fr-FR" sz="1200" smtClean="0">
                <a:solidFill>
                  <a:srgbClr val="7D0055"/>
                </a:solidFill>
              </a:rPr>
              <a:pPr algn="r">
                <a:defRPr/>
              </a:pPr>
              <a:t>‹N°›</a:t>
            </a:fld>
            <a:endParaRPr lang="fr-FR" altLang="fr-FR" sz="1200" smtClean="0">
              <a:solidFill>
                <a:srgbClr val="000000"/>
              </a:solidFill>
            </a:endParaRPr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65875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308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8288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7794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288" y="274638"/>
            <a:ext cx="809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412875"/>
            <a:ext cx="8097838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</a:t>
            </a:r>
          </a:p>
        </p:txBody>
      </p:sp>
      <p:pic>
        <p:nvPicPr>
          <p:cNvPr id="2052" name="Picture 4" descr="bandeau db"/>
          <p:cNvPicPr preferRelativeResize="0"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11138" y="6389688"/>
            <a:ext cx="5937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58640710-7049-4BB7-8B1D-A193D60CDB91}" type="slidenum">
              <a:rPr lang="fr-FR" altLang="fr-FR" sz="1200" smtClean="0">
                <a:solidFill>
                  <a:srgbClr val="7D0055"/>
                </a:solidFill>
              </a:rPr>
              <a:pPr algn="r">
                <a:defRPr/>
              </a:pPr>
              <a:t>‹N°›</a:t>
            </a:fld>
            <a:endParaRPr lang="fr-FR" altLang="fr-FR" sz="1200" smtClean="0">
              <a:solidFill>
                <a:srgbClr val="000000"/>
              </a:solidFill>
            </a:endParaRPr>
          </a:p>
        </p:txBody>
      </p:sp>
      <p:pic>
        <p:nvPicPr>
          <p:cNvPr id="2054" name="Picture 6" descr="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65875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8625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8288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7794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31763"/>
            <a:ext cx="7827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638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42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B1C1D4C5-46A3-4D8E-9C84-8D9CE0B87EFD}" type="slidenum">
              <a:rPr lang="fr-FR" altLang="fr-FR" sz="1400">
                <a:solidFill>
                  <a:srgbClr val="7D0055"/>
                </a:solidFill>
              </a:rPr>
              <a:pPr algn="r">
                <a:defRPr/>
              </a:pPr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639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14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fontAlgn="base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fontAlgn="base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31763"/>
            <a:ext cx="7827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8196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42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42385E8D-3A65-4468-9D0B-8F8703A9B0AD}" type="slidenum">
              <a:rPr lang="fr-FR" altLang="fr-FR" sz="1400">
                <a:solidFill>
                  <a:srgbClr val="7D0055"/>
                </a:solidFill>
              </a:rPr>
              <a:pPr algn="r">
                <a:defRPr/>
              </a:pPr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131763"/>
            <a:ext cx="78279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5364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425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C6C92966-0DA3-4CD0-85C8-5F9A71787532}" type="slidenum">
              <a:rPr lang="fr-FR" altLang="fr-FR" sz="1400">
                <a:solidFill>
                  <a:srgbClr val="7D0055"/>
                </a:solidFill>
              </a:rPr>
              <a:pPr algn="r">
                <a:defRPr/>
              </a:pPr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5366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pitchFamily="34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pitchFamily="34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231775"/>
            <a:ext cx="7827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1268" name="Picture 7" descr="bandeau db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2288" y="742950"/>
            <a:ext cx="80978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C6B905FA-E3B7-4C0C-900C-E9E0E5707478}" type="slidenum">
              <a:rPr lang="fr-FR" altLang="fr-FR" sz="1400">
                <a:solidFill>
                  <a:srgbClr val="7D0055"/>
                </a:solidFill>
                <a:cs typeface="Arial" charset="0"/>
              </a:rPr>
              <a:pPr algn="r">
                <a:defRPr/>
              </a:pPr>
              <a:t>‹N°›</a:t>
            </a:fld>
            <a:endParaRPr lang="fr-FR" altLang="fr-FR" sz="1400" dirty="0">
              <a:solidFill>
                <a:srgbClr val="7D0055"/>
              </a:solidFill>
              <a:cs typeface="Arial" charset="0"/>
            </a:endParaRPr>
          </a:p>
        </p:txBody>
      </p:sp>
      <p:pic>
        <p:nvPicPr>
          <p:cNvPr id="11270" name="Picture 9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7D0055"/>
                </a:solidFill>
                <a:ea typeface="ヒラギノ角ゴ Pro W3" pitchFamily="87" charset="-128"/>
                <a:cs typeface="+mn-cs"/>
              </a:defRPr>
            </a:lvl1pPr>
          </a:lstStyle>
          <a:p>
            <a:pPr>
              <a:defRPr/>
            </a:pPr>
            <a:fld id="{CE8E64B3-AD36-400A-BE87-E1AB739886A5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509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8" y="231775"/>
            <a:ext cx="7827962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4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7425"/>
            <a:ext cx="8097837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1268" name="Picture 7" descr="bandeau db"/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2288" y="742950"/>
            <a:ext cx="8097837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038" y="330200"/>
            <a:ext cx="8493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>
              <a:defRPr/>
            </a:pPr>
            <a:fld id="{C6B905FA-E3B7-4C0C-900C-E9E0E5707478}" type="slidenum">
              <a:rPr lang="fr-FR" altLang="fr-FR" sz="1400">
                <a:solidFill>
                  <a:srgbClr val="7D0055"/>
                </a:solidFill>
                <a:cs typeface="Arial" charset="0"/>
              </a:rPr>
              <a:pPr algn="r">
                <a:defRPr/>
              </a:pPr>
              <a:t>‹N°›</a:t>
            </a:fld>
            <a:endParaRPr lang="fr-FR" altLang="fr-FR" sz="1400" dirty="0">
              <a:solidFill>
                <a:srgbClr val="7D0055"/>
              </a:solidFill>
              <a:cs typeface="Arial" charset="0"/>
            </a:endParaRPr>
          </a:p>
        </p:txBody>
      </p:sp>
      <p:pic>
        <p:nvPicPr>
          <p:cNvPr id="11270" name="Picture 9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2"/>
          <p:cNvSpPr txBox="1">
            <a:spLocks noChangeArrowheads="1"/>
          </p:cNvSpPr>
          <p:nvPr/>
        </p:nvSpPr>
        <p:spPr bwMode="auto">
          <a:xfrm>
            <a:off x="7531100" y="6338888"/>
            <a:ext cx="1612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fr-FR" altLang="fr-FR">
              <a:cs typeface="Arial" charset="0"/>
            </a:endParaRP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3579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rgbClr val="7D0055"/>
                </a:solidFill>
                <a:ea typeface="ヒラギノ角ゴ Pro W3" pitchFamily="87" charset="-128"/>
                <a:cs typeface="+mn-cs"/>
              </a:defRPr>
            </a:lvl1pPr>
          </a:lstStyle>
          <a:p>
            <a:pPr>
              <a:defRPr/>
            </a:pPr>
            <a:fld id="{CE8E64B3-AD36-400A-BE87-E1AB739886A5}" type="datetime1">
              <a:rPr lang="fr-FR" altLang="fr-FR"/>
              <a:pPr>
                <a:defRPr/>
              </a:pPr>
              <a:t>21/11/2016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952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sldNum="0"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0" fontAlgn="base" hangingPunct="0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0" fontAlgn="base" hangingPunct="0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>
          <a:solidFill>
            <a:schemeClr val="bg1"/>
          </a:solidFill>
          <a:latin typeface="+mn-lt"/>
        </a:defRPr>
      </a:lvl2pPr>
      <a:lvl3pPr marL="1236663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+mn-lt"/>
        </a:defRPr>
      </a:lvl3pPr>
      <a:lvl4pPr marL="16446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9587" y="131989"/>
            <a:ext cx="7827963" cy="74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986972"/>
            <a:ext cx="8097837" cy="534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pic>
        <p:nvPicPr>
          <p:cNvPr id="1028" name="Picture 7" descr="bandeau db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860878"/>
            <a:ext cx="8097837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8174491" y="330866"/>
            <a:ext cx="8495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1pPr>
            <a:lvl2pPr marL="742950" indent="-28575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2pPr>
            <a:lvl3pPr marL="11430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3pPr>
            <a:lvl4pPr marL="16002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4pPr>
            <a:lvl5pPr marL="2057400" indent="-228600" eaLnBrk="0" hangingPunct="0"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B772D"/>
                </a:solidFill>
                <a:latin typeface="Arial" charset="0"/>
                <a:ea typeface="ヒラギノ角ゴ Pro W3" pitchFamily="87" charset="-128"/>
              </a:defRPr>
            </a:lvl9pPr>
          </a:lstStyle>
          <a:p>
            <a:pPr algn="r"/>
            <a:fld id="{E5522507-12BD-4ADF-97E6-E0E33BDBD1A7}" type="slidenum">
              <a:rPr lang="fr-FR" altLang="fr-FR" sz="1400">
                <a:solidFill>
                  <a:srgbClr val="7D0055"/>
                </a:solidFill>
              </a:rPr>
              <a:pPr algn="r"/>
              <a:t>‹N°›</a:t>
            </a:fld>
            <a:endParaRPr lang="fr-FR" altLang="fr-FR" sz="1400" dirty="0">
              <a:solidFill>
                <a:srgbClr val="7D0055"/>
              </a:solidFill>
            </a:endParaRPr>
          </a:p>
        </p:txBody>
      </p:sp>
      <p:pic>
        <p:nvPicPr>
          <p:cNvPr id="1030" name="Picture 9" descr="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6375400"/>
            <a:ext cx="13065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5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sldNum="0"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B772D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C782D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30000"/>
        </a:spcBef>
        <a:spcAft>
          <a:spcPct val="0"/>
        </a:spcAft>
        <a:buClr>
          <a:srgbClr val="1C782D"/>
        </a:buClr>
        <a:buFont typeface="Arial" charset="0"/>
        <a:buChar char="■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617538" indent="-254000" algn="l" rtl="0" eaLnBrk="1" fontAlgn="base" hangingPunct="1">
        <a:spcBef>
          <a:spcPct val="30000"/>
        </a:spcBef>
        <a:spcAft>
          <a:spcPct val="0"/>
        </a:spcAft>
        <a:buClr>
          <a:srgbClr val="1B772D"/>
        </a:buClr>
        <a:buSzPct val="125000"/>
        <a:buFont typeface="Arial" charset="0"/>
        <a:buChar char="–"/>
        <a:defRPr sz="1800">
          <a:solidFill>
            <a:schemeClr val="bg1"/>
          </a:solidFill>
          <a:latin typeface="+mn-lt"/>
        </a:defRPr>
      </a:lvl2pPr>
      <a:lvl3pPr marL="123666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baseline="0">
          <a:solidFill>
            <a:schemeClr val="bg1"/>
          </a:solidFill>
          <a:latin typeface="+mn-lt"/>
        </a:defRPr>
      </a:lvl3pPr>
      <a:lvl4pPr marL="1644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rformance-publique.budget.gouv.fr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584200" y="899318"/>
            <a:ext cx="7961313" cy="4599782"/>
          </a:xfrm>
        </p:spPr>
        <p:txBody>
          <a:bodyPr/>
          <a:lstStyle/>
          <a:p>
            <a:pPr eaLnBrk="1" hangingPunct="1"/>
            <a:r>
              <a:rPr lang="fr-FR" altLang="fr-FR" sz="2800" dirty="0" smtClean="0"/>
              <a:t> </a:t>
            </a:r>
            <a:br>
              <a:rPr lang="fr-FR" altLang="fr-FR" sz="2800" dirty="0" smtClean="0"/>
            </a:br>
            <a:r>
              <a:rPr lang="fr-FR" altLang="fr-FR" sz="2800" dirty="0" err="1" smtClean="0"/>
              <a:t>France’s</a:t>
            </a:r>
            <a:r>
              <a:rPr lang="fr-FR" altLang="fr-FR" sz="2800" dirty="0" smtClean="0"/>
              <a:t> LOLF </a:t>
            </a:r>
            <a:r>
              <a:rPr lang="fr-FR" altLang="fr-FR" sz="2800" dirty="0" err="1" smtClean="0"/>
              <a:t>lessons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learned</a:t>
            </a:r>
            <a:r>
              <a:rPr lang="fr-FR" altLang="fr-FR" sz="2800" dirty="0" smtClean="0"/>
              <a:t> and perspectives</a:t>
            </a: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subTitle"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sz="2600" b="1" dirty="0" smtClean="0"/>
              <a:t> Public </a:t>
            </a:r>
            <a:r>
              <a:rPr lang="fr-FR" altLang="fr-FR" sz="2600" b="1" dirty="0" err="1" smtClean="0"/>
              <a:t>Expenditure</a:t>
            </a:r>
            <a:r>
              <a:rPr lang="fr-FR" altLang="fr-FR" sz="2600" b="1" dirty="0" smtClean="0"/>
              <a:t> Management Peer-</a:t>
            </a:r>
            <a:r>
              <a:rPr lang="fr-FR" altLang="fr-FR" sz="2600" b="1" dirty="0" err="1" smtClean="0"/>
              <a:t>Assisted</a:t>
            </a:r>
            <a:r>
              <a:rPr lang="fr-FR" altLang="fr-FR" sz="2600" b="1" dirty="0" smtClean="0"/>
              <a:t> Learning Program</a:t>
            </a:r>
          </a:p>
          <a:p>
            <a:r>
              <a:rPr lang="fr-FR" altLang="fr-FR" sz="2300" dirty="0" smtClean="0"/>
              <a:t>Paris, </a:t>
            </a:r>
            <a:r>
              <a:rPr lang="fr-FR" altLang="fr-FR" sz="2300" dirty="0" err="1" smtClean="0"/>
              <a:t>November</a:t>
            </a:r>
            <a:r>
              <a:rPr lang="fr-FR" altLang="fr-FR" sz="2300" dirty="0" smtClean="0"/>
              <a:t> 23rd 2016</a:t>
            </a:r>
            <a:br>
              <a:rPr lang="fr-FR" altLang="fr-FR" sz="2300" dirty="0" smtClean="0"/>
            </a:br>
            <a:r>
              <a:rPr lang="fr-FR" altLang="fr-FR" sz="2600" dirty="0" smtClean="0"/>
              <a:t> </a:t>
            </a:r>
          </a:p>
          <a:p>
            <a:r>
              <a:rPr lang="fr-FR" altLang="fr-FR" sz="2600" b="1" dirty="0" smtClean="0"/>
              <a:t>Véronique </a:t>
            </a:r>
            <a:r>
              <a:rPr lang="fr-FR" altLang="fr-FR" sz="2600" b="1" dirty="0"/>
              <a:t>FOUQUE</a:t>
            </a:r>
            <a:r>
              <a:rPr lang="fr-FR" altLang="fr-FR" sz="2600" dirty="0"/>
              <a:t>, Head of the </a:t>
            </a:r>
            <a:r>
              <a:rPr lang="fr-FR" altLang="fr-FR" sz="2600" dirty="0" smtClean="0"/>
              <a:t>Performance </a:t>
            </a:r>
            <a:r>
              <a:rPr lang="fr-FR" altLang="fr-FR" sz="2600" dirty="0" err="1"/>
              <a:t>D</a:t>
            </a:r>
            <a:r>
              <a:rPr lang="fr-FR" altLang="fr-FR" sz="2600" dirty="0" err="1" smtClean="0"/>
              <a:t>epartement</a:t>
            </a:r>
            <a:endParaRPr lang="fr-FR" altLang="fr-FR" sz="2600" dirty="0" smtClean="0"/>
          </a:p>
          <a:p>
            <a:r>
              <a:rPr lang="fr-FR" altLang="fr-FR" sz="2600" dirty="0" smtClean="0"/>
              <a:t>Budget </a:t>
            </a:r>
            <a:r>
              <a:rPr lang="fr-FR" altLang="fr-FR" sz="2600" dirty="0" err="1"/>
              <a:t>Directorate</a:t>
            </a:r>
            <a:r>
              <a:rPr lang="fr-FR" altLang="fr-FR" sz="2600" dirty="0"/>
              <a:t>, Ministry of </a:t>
            </a:r>
            <a:r>
              <a:rPr lang="fr-FR" altLang="fr-FR" sz="2600" dirty="0" err="1" smtClean="0"/>
              <a:t>Economy</a:t>
            </a:r>
            <a:r>
              <a:rPr lang="fr-FR" altLang="fr-FR" sz="2600" dirty="0" smtClean="0"/>
              <a:t> and Finance</a:t>
            </a:r>
            <a:endParaRPr lang="fr-FR" altLang="fr-FR" sz="2400" dirty="0" smtClean="0"/>
          </a:p>
          <a:p>
            <a:endParaRPr lang="fr-FR" alt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10" y="287335"/>
            <a:ext cx="936203" cy="119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54" y="3489275"/>
            <a:ext cx="1303539" cy="1224422"/>
          </a:xfrm>
          <a:prstGeom prst="rect">
            <a:avLst/>
          </a:prstGeom>
        </p:spPr>
      </p:pic>
      <p:sp>
        <p:nvSpPr>
          <p:cNvPr id="52" name="Rectangle à coins arrondis 51"/>
          <p:cNvSpPr/>
          <p:nvPr/>
        </p:nvSpPr>
        <p:spPr bwMode="auto">
          <a:xfrm>
            <a:off x="238125" y="1166866"/>
            <a:ext cx="8591549" cy="508577"/>
          </a:xfrm>
          <a:prstGeom prst="round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181797" y="2643950"/>
            <a:ext cx="1827107" cy="670450"/>
            <a:chOff x="2106033" y="2919624"/>
            <a:chExt cx="2086068" cy="976822"/>
          </a:xfrm>
        </p:grpSpPr>
        <p:sp>
          <p:nvSpPr>
            <p:cNvPr id="37" name="Rectangle à coins arrondis 36"/>
            <p:cNvSpPr/>
            <p:nvPr/>
          </p:nvSpPr>
          <p:spPr bwMode="auto">
            <a:xfrm rot="5400000">
              <a:off x="2617489" y="2408168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234710" y="3020911"/>
              <a:ext cx="1957391" cy="76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Pre-elementary education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5294500" y="1894724"/>
            <a:ext cx="37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1800" u="sng" dirty="0" smtClean="0">
                <a:solidFill>
                  <a:schemeClr val="bg1"/>
                </a:solidFill>
              </a:rPr>
              <a:t>7 Actions (« </a:t>
            </a:r>
            <a:r>
              <a:rPr lang="fr-FR" sz="1800" u="sng" dirty="0" err="1" smtClean="0">
                <a:solidFill>
                  <a:schemeClr val="bg1"/>
                </a:solidFill>
              </a:rPr>
              <a:t>sub</a:t>
            </a:r>
            <a:r>
              <a:rPr lang="fr-FR" sz="1800" u="sng" dirty="0" smtClean="0">
                <a:solidFill>
                  <a:schemeClr val="bg1"/>
                </a:solidFill>
              </a:rPr>
              <a:t>-programs »)</a:t>
            </a:r>
            <a:endParaRPr lang="fr-FR" sz="1800" u="sng" dirty="0">
              <a:solidFill>
                <a:schemeClr val="bg1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 rot="5400000">
            <a:off x="4123857" y="-2631282"/>
            <a:ext cx="523220" cy="8088316"/>
          </a:xfrm>
          <a:prstGeom prst="rect">
            <a:avLst/>
          </a:prstGeom>
          <a:noFill/>
        </p:spPr>
        <p:txBody>
          <a:bodyPr vert="vert270" wrap="square" rtlCol="0" anchor="t" anchorCtr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PGM 140 : Public primary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school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endParaRPr lang="en-US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0" y="86774"/>
            <a:ext cx="8031163" cy="710546"/>
          </a:xfrm>
        </p:spPr>
        <p:txBody>
          <a:bodyPr anchor="b"/>
          <a:lstStyle/>
          <a:p>
            <a:pPr algn="ctr" eaLnBrk="1" hangingPunct="1"/>
            <a:r>
              <a:rPr lang="fr-FR" altLang="fr-FR" sz="2500" dirty="0" err="1" smtClean="0"/>
              <a:t>Example</a:t>
            </a:r>
            <a:r>
              <a:rPr lang="fr-FR" altLang="fr-FR" sz="2500" dirty="0" smtClean="0"/>
              <a:t>: </a:t>
            </a:r>
            <a:r>
              <a:rPr lang="fr-FR" altLang="fr-FR" sz="2500" dirty="0" err="1" smtClean="0"/>
              <a:t>with</a:t>
            </a:r>
            <a:r>
              <a:rPr lang="fr-FR" altLang="fr-FR" sz="2500" dirty="0" smtClean="0"/>
              <a:t> program 140 of ‘</a:t>
            </a:r>
            <a:r>
              <a:rPr lang="fr-FR" altLang="fr-FR" sz="2500" dirty="0" err="1" smtClean="0"/>
              <a:t>Educatio</a:t>
            </a:r>
            <a:r>
              <a:rPr lang="en-US" altLang="fr-FR" sz="2500" dirty="0" smtClean="0"/>
              <a:t>n’ mission</a:t>
            </a:r>
            <a:endParaRPr lang="fr-FR" altLang="fr-FR" sz="2500" dirty="0" smtClean="0"/>
          </a:p>
        </p:txBody>
      </p:sp>
      <p:grpSp>
        <p:nvGrpSpPr>
          <p:cNvPr id="8" name="Groupe 7"/>
          <p:cNvGrpSpPr/>
          <p:nvPr/>
        </p:nvGrpSpPr>
        <p:grpSpPr>
          <a:xfrm>
            <a:off x="5200264" y="3469009"/>
            <a:ext cx="1751490" cy="775524"/>
            <a:chOff x="614859" y="4085102"/>
            <a:chExt cx="1999734" cy="1083882"/>
          </a:xfrm>
        </p:grpSpPr>
        <p:sp>
          <p:nvSpPr>
            <p:cNvPr id="39" name="Rectangle à coins arrondis 38"/>
            <p:cNvSpPr/>
            <p:nvPr/>
          </p:nvSpPr>
          <p:spPr bwMode="auto">
            <a:xfrm rot="5400000">
              <a:off x="1072785" y="3627176"/>
              <a:ext cx="108388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36030" y="4288186"/>
              <a:ext cx="1957391" cy="814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Elementary education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305674" y="5207554"/>
            <a:ext cx="1633529" cy="738664"/>
            <a:chOff x="1834052" y="5342853"/>
            <a:chExt cx="2000929" cy="1202422"/>
          </a:xfrm>
        </p:grpSpPr>
        <p:sp>
          <p:nvSpPr>
            <p:cNvPr id="40" name="Rectangle à coins arrondis 39"/>
            <p:cNvSpPr/>
            <p:nvPr/>
          </p:nvSpPr>
          <p:spPr bwMode="auto">
            <a:xfrm rot="5400000">
              <a:off x="2345508" y="4944198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877590" y="5342853"/>
              <a:ext cx="1957391" cy="1202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Specific educational needs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7305674" y="2620899"/>
            <a:ext cx="1650023" cy="756558"/>
            <a:chOff x="5436052" y="2860657"/>
            <a:chExt cx="1999734" cy="1050442"/>
          </a:xfrm>
        </p:grpSpPr>
        <p:sp>
          <p:nvSpPr>
            <p:cNvPr id="41" name="Rectangle à coins arrondis 40"/>
            <p:cNvSpPr/>
            <p:nvPr/>
          </p:nvSpPr>
          <p:spPr bwMode="auto">
            <a:xfrm rot="5400000">
              <a:off x="5947508" y="2349201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457222" y="2885502"/>
              <a:ext cx="1957391" cy="1025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Teachers continued  training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305674" y="3462597"/>
            <a:ext cx="1650023" cy="788496"/>
            <a:chOff x="6255538" y="4192159"/>
            <a:chExt cx="1999734" cy="976822"/>
          </a:xfrm>
        </p:grpSpPr>
        <p:sp>
          <p:nvSpPr>
            <p:cNvPr id="43" name="Rectangle à coins arrondis 42"/>
            <p:cNvSpPr/>
            <p:nvPr/>
          </p:nvSpPr>
          <p:spPr bwMode="auto">
            <a:xfrm rot="5400000">
              <a:off x="6766994" y="3680703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297881" y="4241991"/>
              <a:ext cx="19573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Management and educational supervision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305674" y="4391025"/>
            <a:ext cx="1650023" cy="775524"/>
            <a:chOff x="5436052" y="5455654"/>
            <a:chExt cx="1999734" cy="976822"/>
          </a:xfrm>
        </p:grpSpPr>
        <p:sp>
          <p:nvSpPr>
            <p:cNvPr id="50" name="Rectangle à coins arrondis 49"/>
            <p:cNvSpPr/>
            <p:nvPr/>
          </p:nvSpPr>
          <p:spPr bwMode="auto">
            <a:xfrm rot="5400000">
              <a:off x="5947508" y="4944198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5471458" y="5624784"/>
              <a:ext cx="19573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Substitute teachers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207903" y="4379141"/>
            <a:ext cx="1750813" cy="788497"/>
            <a:chOff x="3534032" y="4192159"/>
            <a:chExt cx="1999734" cy="976822"/>
          </a:xfrm>
        </p:grpSpPr>
        <p:sp>
          <p:nvSpPr>
            <p:cNvPr id="53" name="Rectangle à coins arrondis 52"/>
            <p:cNvSpPr/>
            <p:nvPr/>
          </p:nvSpPr>
          <p:spPr bwMode="auto">
            <a:xfrm rot="5400000">
              <a:off x="4045488" y="3680703"/>
              <a:ext cx="976822" cy="1999734"/>
            </a:xfrm>
            <a:prstGeom prst="wedgeRoundRectCallout">
              <a:avLst>
                <a:gd name="adj1" fmla="val -20568"/>
                <a:gd name="adj2" fmla="val 6465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555203" y="4372083"/>
              <a:ext cx="1957391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Teachers in diverse situations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ZoneTexte 56"/>
          <p:cNvSpPr txBox="1"/>
          <p:nvPr/>
        </p:nvSpPr>
        <p:spPr>
          <a:xfrm>
            <a:off x="-123634" y="1894724"/>
            <a:ext cx="373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solidFill>
                  <a:schemeClr val="bg1"/>
                </a:solidFill>
              </a:rPr>
              <a:t> 2 Objectives – 5 </a:t>
            </a:r>
            <a:r>
              <a:rPr lang="en-US" sz="1800" u="sng" dirty="0" smtClean="0">
                <a:solidFill>
                  <a:schemeClr val="bg1"/>
                </a:solidFill>
              </a:rPr>
              <a:t>Indicators</a:t>
            </a:r>
            <a:endParaRPr lang="en-US" sz="1800" u="sng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72260" y="2349374"/>
            <a:ext cx="277177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u="sng" dirty="0" smtClean="0">
                <a:solidFill>
                  <a:srgbClr val="0B8316"/>
                </a:solidFill>
              </a:rPr>
              <a:t>Objectif 1 </a:t>
            </a:r>
            <a:r>
              <a:rPr lang="fr-FR" sz="1100" dirty="0" smtClean="0">
                <a:solidFill>
                  <a:srgbClr val="0B8316"/>
                </a:solidFill>
              </a:rPr>
              <a:t>: Conduire tous les élèves à la maîtrise des connaissances et compétences du socle commun exigibles au terme de la scolarité primaire</a:t>
            </a:r>
          </a:p>
          <a:p>
            <a:pPr algn="just"/>
            <a:endParaRPr lang="fr-FR" sz="1100" dirty="0">
              <a:solidFill>
                <a:srgbClr val="0B8316"/>
              </a:solidFill>
            </a:endParaRPr>
          </a:p>
          <a:p>
            <a:pPr algn="just"/>
            <a:r>
              <a:rPr lang="fr-FR" sz="1100" dirty="0" smtClean="0">
                <a:solidFill>
                  <a:srgbClr val="0B8316"/>
                </a:solidFill>
              </a:rPr>
              <a:t>……….</a:t>
            </a:r>
            <a:endParaRPr lang="fr-FR" sz="1100" dirty="0">
              <a:solidFill>
                <a:srgbClr val="0B8316"/>
              </a:solidFill>
            </a:endParaRPr>
          </a:p>
        </p:txBody>
      </p:sp>
      <p:sp>
        <p:nvSpPr>
          <p:cNvPr id="59" name="AutoShape 13"/>
          <p:cNvSpPr>
            <a:spLocks noChangeArrowheads="1"/>
          </p:cNvSpPr>
          <p:nvPr/>
        </p:nvSpPr>
        <p:spPr bwMode="auto">
          <a:xfrm>
            <a:off x="154773" y="3491646"/>
            <a:ext cx="217487" cy="431800"/>
          </a:xfrm>
          <a:prstGeom prst="curvedRightArrow">
            <a:avLst>
              <a:gd name="adj1" fmla="val 39708"/>
              <a:gd name="adj2" fmla="val 794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2260" y="3821415"/>
            <a:ext cx="27408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Indicateur 1.1 </a:t>
            </a:r>
            <a:r>
              <a:rPr lang="fr-FR" sz="1100" dirty="0" smtClean="0">
                <a:solidFill>
                  <a:schemeClr val="accent2"/>
                </a:solidFill>
              </a:rPr>
              <a:t>: Proportion d’élèves maîtrisant, en fin de CE2, les principales composantes du domaine 1 « les langages pour penser et communiquer » du nouveau socle commun</a:t>
            </a:r>
          </a:p>
          <a:p>
            <a:pPr algn="just"/>
            <a:endParaRPr lang="fr-FR" sz="1100" dirty="0">
              <a:solidFill>
                <a:schemeClr val="accent2"/>
              </a:solidFill>
            </a:endParaRPr>
          </a:p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Indicateur 1.2 :</a:t>
            </a:r>
            <a:r>
              <a:rPr lang="fr-FR" sz="1100" dirty="0" smtClean="0">
                <a:solidFill>
                  <a:schemeClr val="accent2"/>
                </a:solidFill>
              </a:rPr>
              <a:t> Taux de redoublement</a:t>
            </a:r>
          </a:p>
          <a:p>
            <a:pPr algn="just"/>
            <a:endParaRPr lang="fr-FR" sz="1100" u="sng" dirty="0">
              <a:solidFill>
                <a:schemeClr val="accent2"/>
              </a:solidFill>
            </a:endParaRPr>
          </a:p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Indicateur 1.3 </a:t>
            </a:r>
            <a:r>
              <a:rPr lang="fr-FR" sz="1100" dirty="0" smtClean="0">
                <a:solidFill>
                  <a:schemeClr val="accent2"/>
                </a:solidFill>
              </a:rPr>
              <a:t>: Proportion d’élèves entrant en 6</a:t>
            </a:r>
            <a:r>
              <a:rPr lang="fr-FR" sz="1100" baseline="30000" dirty="0" smtClean="0">
                <a:solidFill>
                  <a:schemeClr val="accent2"/>
                </a:solidFill>
              </a:rPr>
              <a:t>ème</a:t>
            </a:r>
            <a:r>
              <a:rPr lang="fr-FR" sz="1100" dirty="0" smtClean="0">
                <a:solidFill>
                  <a:schemeClr val="accent2"/>
                </a:solidFill>
              </a:rPr>
              <a:t> avec au moins 1 an de retard</a:t>
            </a:r>
          </a:p>
          <a:p>
            <a:pPr algn="just"/>
            <a:endParaRPr lang="fr-FR" sz="1100" dirty="0">
              <a:solidFill>
                <a:schemeClr val="accent2"/>
              </a:solidFill>
            </a:endParaRPr>
          </a:p>
          <a:p>
            <a:pPr algn="just"/>
            <a:r>
              <a:rPr lang="fr-FR" sz="1100" u="sng" dirty="0" smtClean="0">
                <a:solidFill>
                  <a:schemeClr val="accent2"/>
                </a:solidFill>
              </a:rPr>
              <a:t>……….</a:t>
            </a:r>
            <a:endParaRPr lang="fr-FR" sz="1100" dirty="0">
              <a:solidFill>
                <a:schemeClr val="accent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11474" y="4830540"/>
            <a:ext cx="257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 </a:t>
            </a:r>
            <a:r>
              <a:rPr lang="en-US" sz="2000" i="1" dirty="0" smtClean="0">
                <a:solidFill>
                  <a:srgbClr val="FF0000"/>
                </a:solidFill>
              </a:rPr>
              <a:t>direct</a:t>
            </a:r>
            <a:r>
              <a:rPr lang="en-US" sz="2000" dirty="0" smtClean="0">
                <a:solidFill>
                  <a:srgbClr val="FF0000"/>
                </a:solidFill>
              </a:rPr>
              <a:t> link between performance and budgeting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57" grpId="0"/>
      <p:bldP spid="16" grpId="0"/>
      <p:bldP spid="59" grpId="0" animBg="1"/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3861" y="214313"/>
            <a:ext cx="8387809" cy="703716"/>
          </a:xfrm>
        </p:spPr>
        <p:txBody>
          <a:bodyPr/>
          <a:lstStyle/>
          <a:p>
            <a:r>
              <a:rPr lang="en-US" sz="2500" dirty="0" smtClean="0"/>
              <a:t>A new chain of responsibilities</a:t>
            </a:r>
            <a:endParaRPr lang="en-US" sz="2500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4204999" y="2838376"/>
            <a:ext cx="1891001" cy="130044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Program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: two major parts: credits structured by destination (actions) and performance framework</a:t>
            </a:r>
            <a:endParaRPr lang="en-US" altLang="fr-FR" sz="1200" dirty="0" smtClean="0">
              <a:solidFill>
                <a:srgbClr val="7D0055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204999" y="4317190"/>
            <a:ext cx="1908377" cy="121593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The </a:t>
            </a: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Program’s Operational Budget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is the operational version of the program at a local level (often territory)</a:t>
            </a: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204999" y="5628483"/>
            <a:ext cx="1891001" cy="68440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The</a:t>
            </a: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Operational Unit 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is the detailed version of the BOP</a:t>
            </a: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(local or object)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191455" y="3008589"/>
            <a:ext cx="936475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RPROG</a:t>
            </a:r>
          </a:p>
        </p:txBody>
      </p:sp>
      <p:sp>
        <p:nvSpPr>
          <p:cNvPr id="50" name="AutoShape 8"/>
          <p:cNvSpPr>
            <a:spLocks/>
          </p:cNvSpPr>
          <p:nvPr/>
        </p:nvSpPr>
        <p:spPr bwMode="auto">
          <a:xfrm rot="5400000" flipV="1">
            <a:off x="2881822" y="3199881"/>
            <a:ext cx="360362" cy="1331912"/>
          </a:xfrm>
          <a:prstGeom prst="leftBracket">
            <a:avLst>
              <a:gd name="adj" fmla="val 30800"/>
            </a:avLst>
          </a:prstGeom>
          <a:solidFill>
            <a:schemeClr val="bg2"/>
          </a:solidFill>
          <a:ln w="15875">
            <a:solidFill>
              <a:srgbClr val="9D0A7D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b="0" kern="0" dirty="0" smtClean="0">
              <a:solidFill>
                <a:srgbClr val="7D0055"/>
              </a:solidFill>
            </a:endParaRP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>
            <a:off x="2960347" y="3488597"/>
            <a:ext cx="0" cy="179387"/>
          </a:xfrm>
          <a:prstGeom prst="line">
            <a:avLst/>
          </a:prstGeom>
          <a:noFill/>
          <a:ln w="15875">
            <a:solidFill>
              <a:srgbClr val="9D0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spcAft>
                <a:spcPct val="40000"/>
              </a:spcAft>
            </a:pPr>
            <a:endParaRPr lang="en-US" sz="800" b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023600" y="4489379"/>
            <a:ext cx="628698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BOP</a:t>
            </a: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3428923" y="4499215"/>
            <a:ext cx="628698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BOP</a:t>
            </a:r>
          </a:p>
        </p:txBody>
      </p:sp>
      <p:sp>
        <p:nvSpPr>
          <p:cNvPr id="54" name="Line 12"/>
          <p:cNvSpPr>
            <a:spLocks noChangeShapeType="1"/>
          </p:cNvSpPr>
          <p:nvPr/>
        </p:nvSpPr>
        <p:spPr bwMode="auto">
          <a:xfrm>
            <a:off x="2909603" y="4835463"/>
            <a:ext cx="0" cy="179388"/>
          </a:xfrm>
          <a:prstGeom prst="line">
            <a:avLst/>
          </a:prstGeom>
          <a:noFill/>
          <a:ln w="15875">
            <a:solidFill>
              <a:srgbClr val="9D0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spcAft>
                <a:spcPct val="40000"/>
              </a:spcAft>
            </a:pPr>
            <a:endParaRPr lang="en-US" sz="800" b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6" name="AutoShape 16"/>
          <p:cNvSpPr>
            <a:spLocks/>
          </p:cNvSpPr>
          <p:nvPr/>
        </p:nvSpPr>
        <p:spPr bwMode="auto">
          <a:xfrm rot="5400000" flipV="1">
            <a:off x="2881822" y="4542283"/>
            <a:ext cx="360362" cy="1331912"/>
          </a:xfrm>
          <a:prstGeom prst="leftBracket">
            <a:avLst>
              <a:gd name="adj" fmla="val 30800"/>
            </a:avLst>
          </a:prstGeom>
          <a:solidFill>
            <a:schemeClr val="bg2"/>
          </a:solidFill>
          <a:ln w="15875">
            <a:solidFill>
              <a:srgbClr val="9D0A7D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b="0" kern="0" dirty="0" smtClean="0">
              <a:solidFill>
                <a:srgbClr val="FFFFFF"/>
              </a:solidFill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2159854" y="5654882"/>
            <a:ext cx="492444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UO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3379234" y="5666726"/>
            <a:ext cx="640316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UO</a:t>
            </a:r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>
            <a:off x="815789" y="2707604"/>
            <a:ext cx="6955287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5746" tIns="47874" rIns="95746" bIns="47874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sz="800" b="0" kern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>
            <a:off x="25586" y="3299579"/>
            <a:ext cx="1193614" cy="5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/>
          <a:lstStyle>
            <a:defPPr>
              <a:defRPr lang="fr-FR"/>
            </a:defPPr>
            <a:lvl1pPr algn="ctr" defTabSz="957263">
              <a:spcAft>
                <a:spcPts val="0"/>
              </a:spcAft>
              <a:defRPr sz="1600">
                <a:solidFill>
                  <a:srgbClr val="D6A300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en-US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Executive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level</a:t>
            </a:r>
            <a:endParaRPr lang="en-US" altLang="fr-FR" sz="1500" b="0" kern="0" dirty="0">
              <a:solidFill>
                <a:srgbClr val="933E81">
                  <a:lumMod val="75000"/>
                </a:srgbClr>
              </a:solidFill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>
            <a:off x="91723" y="4894751"/>
            <a:ext cx="1741465" cy="81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/>
          <a:lstStyle>
            <a:defPPr>
              <a:defRPr lang="fr-FR"/>
            </a:defPPr>
            <a:lvl1pPr algn="ctr" defTabSz="957263">
              <a:spcAft>
                <a:spcPts val="0"/>
              </a:spcAft>
              <a:defRPr sz="1600">
                <a:solidFill>
                  <a:srgbClr val="D6A300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defRPr/>
            </a:pPr>
            <a:r>
              <a:rPr lang="en-US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Central  or</a:t>
            </a:r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500" b="0" kern="0" dirty="0" err="1" smtClean="0">
                <a:solidFill>
                  <a:srgbClr val="933E81">
                    <a:lumMod val="75000"/>
                  </a:srgbClr>
                </a:solidFill>
              </a:rPr>
              <a:t>Deconcentrated</a:t>
            </a:r>
            <a:r>
              <a:rPr lang="en-US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 level</a:t>
            </a:r>
            <a:endParaRPr lang="en-US" altLang="fr-FR" sz="1500" b="0" kern="0" dirty="0">
              <a:solidFill>
                <a:srgbClr val="933E81">
                  <a:lumMod val="75000"/>
                </a:srgbClr>
              </a:solidFill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6082088" y="4365134"/>
            <a:ext cx="1946430" cy="194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>
            <a:noAutofit/>
          </a:bodyPr>
          <a:lstStyle>
            <a:defPPr>
              <a:defRPr lang="fr-FR"/>
            </a:defPPr>
            <a:lvl1pPr defTabSz="957263">
              <a:spcAft>
                <a:spcPct val="40000"/>
              </a:spcAft>
              <a:defRPr sz="1400" b="0">
                <a:solidFill>
                  <a:srgbClr val="1C782D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about</a:t>
            </a:r>
            <a:r>
              <a:rPr lang="en-US" altLang="fr-FR" sz="1200" b="1" kern="0" dirty="0" smtClean="0"/>
              <a:t> 2000</a:t>
            </a:r>
            <a:r>
              <a:rPr lang="en-US" altLang="fr-FR" sz="1200" kern="0" dirty="0" smtClean="0"/>
              <a:t> BOP : </a:t>
            </a:r>
          </a:p>
          <a:p>
            <a:pPr marL="285750" indent="-285750" algn="l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200" b="1" kern="0" dirty="0" smtClean="0"/>
              <a:t>300</a:t>
            </a:r>
            <a:r>
              <a:rPr lang="en-US" altLang="fr-FR" sz="1200" kern="0" dirty="0" smtClean="0"/>
              <a:t> central</a:t>
            </a:r>
          </a:p>
          <a:p>
            <a:pPr marL="285750" indent="-285750" algn="l" fontAlgn="auto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fr-FR" sz="1200" b="1" kern="0" dirty="0" smtClean="0"/>
              <a:t>1700</a:t>
            </a:r>
            <a:r>
              <a:rPr lang="en-US" altLang="fr-FR" sz="1200" kern="0" dirty="0" smtClean="0"/>
              <a:t> : local</a:t>
            </a:r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- </a:t>
            </a:r>
            <a:r>
              <a:rPr lang="en-US" altLang="fr-FR" sz="1200" b="1" kern="0" dirty="0" smtClean="0"/>
              <a:t>160</a:t>
            </a:r>
            <a:r>
              <a:rPr lang="en-US" altLang="fr-FR" sz="1200" kern="0" dirty="0" smtClean="0"/>
              <a:t> inter-regions,</a:t>
            </a:r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- </a:t>
            </a:r>
            <a:r>
              <a:rPr lang="en-US" altLang="fr-FR" sz="1200" b="1" kern="0" dirty="0" smtClean="0"/>
              <a:t>1200</a:t>
            </a:r>
            <a:r>
              <a:rPr lang="en-US" altLang="fr-FR" sz="1200" kern="0" dirty="0" smtClean="0"/>
              <a:t> regions</a:t>
            </a:r>
          </a:p>
          <a:p>
            <a:pPr algn="l" fontAlgn="auto">
              <a:spcBef>
                <a:spcPts val="0"/>
              </a:spcBef>
              <a:defRPr/>
            </a:pPr>
            <a:r>
              <a:rPr lang="en-US" altLang="fr-FR" sz="1200" kern="0" dirty="0" smtClean="0"/>
              <a:t>- </a:t>
            </a:r>
            <a:r>
              <a:rPr lang="en-US" altLang="fr-FR" sz="1200" b="1" kern="0" dirty="0" smtClean="0"/>
              <a:t>300</a:t>
            </a:r>
            <a:r>
              <a:rPr lang="en-US" altLang="fr-FR" sz="1200" kern="0" dirty="0" smtClean="0"/>
              <a:t> departments</a:t>
            </a:r>
          </a:p>
          <a:p>
            <a:pPr fontAlgn="auto">
              <a:spcBef>
                <a:spcPts val="0"/>
              </a:spcBef>
              <a:defRPr/>
            </a:pPr>
            <a:endParaRPr lang="en-US" altLang="fr-FR" sz="1200" kern="0" dirty="0"/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6084096" y="2928068"/>
            <a:ext cx="1686979" cy="9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 anchor="ctr">
            <a:noAutofit/>
          </a:bodyPr>
          <a:lstStyle>
            <a:lvl1pPr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171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programs in 2017 (122 for Gal Budget)</a:t>
            </a:r>
          </a:p>
          <a:p>
            <a:pPr marL="285750" indent="-285750" algn="l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378 objectives</a:t>
            </a:r>
          </a:p>
          <a:p>
            <a:pPr marL="285750" indent="-285750" algn="l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736 indicators</a:t>
            </a:r>
            <a:endParaRPr lang="en-US" altLang="fr-FR" sz="120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19050" y="1165253"/>
            <a:ext cx="7905750" cy="5149379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5" name="AutoShape 13"/>
          <p:cNvSpPr>
            <a:spLocks noChangeArrowheads="1"/>
          </p:cNvSpPr>
          <p:nvPr/>
        </p:nvSpPr>
        <p:spPr bwMode="auto">
          <a:xfrm>
            <a:off x="1410969" y="1367555"/>
            <a:ext cx="526247" cy="4945330"/>
          </a:xfrm>
          <a:prstGeom prst="upDownArrow">
            <a:avLst>
              <a:gd name="adj1" fmla="val 30000"/>
              <a:gd name="adj2" fmla="val 86917"/>
            </a:avLst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5875">
            <a:noFill/>
            <a:miter lim="800000"/>
            <a:headEnd/>
            <a:tailEnd/>
          </a:ln>
        </p:spPr>
        <p:txBody>
          <a:bodyPr wrap="none" lIns="98568" tIns="50073" rIns="98568" bIns="50073" anchor="ctr"/>
          <a:lstStyle>
            <a:lvl1pPr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0171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100171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sz="1800" b="0" kern="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815790" y="4244362"/>
            <a:ext cx="6955286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5746" tIns="47874" rIns="95746" bIns="47874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sz="800" b="0" kern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25586" y="1700779"/>
            <a:ext cx="1073530" cy="5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/>
          <a:lstStyle>
            <a:defPPr>
              <a:defRPr lang="fr-FR"/>
            </a:defPPr>
            <a:lvl1pPr algn="ctr" defTabSz="957263">
              <a:spcAft>
                <a:spcPts val="0"/>
              </a:spcAft>
              <a:defRPr sz="1600">
                <a:solidFill>
                  <a:srgbClr val="D6A300"/>
                </a:solidFill>
                <a:ea typeface="MS PGothic" pitchFamily="34" charset="-128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defRPr/>
            </a:pPr>
            <a:r>
              <a:rPr lang="en-US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Political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altLang="fr-FR" sz="1500" b="0" kern="0" dirty="0" smtClean="0">
                <a:solidFill>
                  <a:srgbClr val="933E81">
                    <a:lumMod val="75000"/>
                  </a:srgbClr>
                </a:solidFill>
              </a:rPr>
              <a:t>level</a:t>
            </a:r>
            <a:endParaRPr lang="en-US" altLang="fr-FR" sz="1500" b="0" kern="0" dirty="0">
              <a:solidFill>
                <a:srgbClr val="933E81">
                  <a:lumMod val="75000"/>
                </a:srgbClr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204999" y="1367555"/>
            <a:ext cx="1891001" cy="1300442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Mission</a:t>
            </a:r>
            <a:r>
              <a:rPr lang="en-US" altLang="fr-FR" sz="1200" b="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 a field of public policies</a:t>
            </a:r>
            <a:endParaRPr lang="en-US" altLang="fr-FR" sz="1200" dirty="0" smtClean="0">
              <a:solidFill>
                <a:srgbClr val="7D0055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084095" y="1512066"/>
            <a:ext cx="1944689" cy="92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46" tIns="47874" rIns="95746" bIns="47874" anchor="ctr">
            <a:noAutofit/>
          </a:bodyPr>
          <a:lstStyle>
            <a:lvl1pPr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49 </a:t>
            </a:r>
            <a:r>
              <a:rPr lang="en-US" altLang="fr-FR" sz="1200" b="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missions in 2017 (31 for total Budget)</a:t>
            </a:r>
          </a:p>
          <a:p>
            <a:pPr marL="285750" indent="-285750" algn="l">
              <a:spcAft>
                <a:spcPct val="40000"/>
              </a:spcAft>
              <a:buFont typeface="Arial" panose="020B0604020202020204" pitchFamily="34" charset="0"/>
              <a:buChar char="•"/>
            </a:pP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90</a:t>
            </a:r>
            <a:r>
              <a:rPr lang="en-US" altLang="fr-FR" sz="1200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indicators (including 23 </a:t>
            </a:r>
            <a:r>
              <a:rPr lang="en-US" altLang="fr-FR" sz="1200" i="1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specific</a:t>
            </a:r>
            <a:r>
              <a:rPr lang="en-US" altLang="fr-FR" sz="1200" dirty="0" smtClean="0">
                <a:solidFill>
                  <a:srgbClr val="1C782D"/>
                </a:solidFill>
                <a:latin typeface="Arial" charset="0"/>
                <a:ea typeface="MS PGothic" pitchFamily="34" charset="-128"/>
              </a:rPr>
              <a:t> indicators)</a:t>
            </a:r>
            <a:endParaRPr lang="en-US" altLang="fr-FR" sz="1200" dirty="0" smtClean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479952" y="1549141"/>
            <a:ext cx="1164101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MINISTER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3088512" y="1962583"/>
            <a:ext cx="0" cy="179387"/>
          </a:xfrm>
          <a:prstGeom prst="line">
            <a:avLst/>
          </a:prstGeom>
          <a:noFill/>
          <a:ln w="15875">
            <a:solidFill>
              <a:srgbClr val="9D0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spcAft>
                <a:spcPct val="40000"/>
              </a:spcAft>
            </a:pPr>
            <a:endParaRPr lang="en-US" sz="800" b="0" dirty="0" smtClean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2" name="AutoShape 8"/>
          <p:cNvSpPr>
            <a:spLocks/>
          </p:cNvSpPr>
          <p:nvPr/>
        </p:nvSpPr>
        <p:spPr bwMode="auto">
          <a:xfrm rot="5400000" flipV="1">
            <a:off x="2880231" y="1661045"/>
            <a:ext cx="360362" cy="1331912"/>
          </a:xfrm>
          <a:prstGeom prst="leftBracket">
            <a:avLst>
              <a:gd name="adj" fmla="val 30800"/>
            </a:avLst>
          </a:prstGeom>
          <a:solidFill>
            <a:schemeClr val="bg2"/>
          </a:solidFill>
          <a:ln w="15875">
            <a:solidFill>
              <a:srgbClr val="9D0A7D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auto" hangingPunct="0">
              <a:spcBef>
                <a:spcPts val="0"/>
              </a:spcBef>
              <a:spcAft>
                <a:spcPct val="40000"/>
              </a:spcAft>
              <a:defRPr/>
            </a:pPr>
            <a:endParaRPr lang="en-US" altLang="fr-FR" b="0" kern="0" dirty="0" smtClean="0">
              <a:solidFill>
                <a:srgbClr val="7D0055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869711" y="3000978"/>
            <a:ext cx="936475" cy="338554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 anchorCtr="1">
            <a:spAutoFit/>
          </a:bodyPr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fr-FR" sz="16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RPROG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43824" y="2610865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  <a:ea typeface="MS PGothic" pitchFamily="34" charset="-128"/>
                <a:cs typeface="Arial" charset="0"/>
              </a:rPr>
              <a:t>PARLIAMENT</a:t>
            </a:r>
            <a:endParaRPr lang="fr-FR" sz="14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Flèche droite 4"/>
          <p:cNvSpPr/>
          <p:nvPr/>
        </p:nvSpPr>
        <p:spPr bwMode="auto">
          <a:xfrm rot="2054105">
            <a:off x="7672057" y="2115416"/>
            <a:ext cx="866775" cy="1858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4" name="Flèche droite 33"/>
          <p:cNvSpPr/>
          <p:nvPr/>
        </p:nvSpPr>
        <p:spPr bwMode="auto">
          <a:xfrm rot="19506502">
            <a:off x="7670116" y="3161254"/>
            <a:ext cx="866775" cy="1858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55878" y="1696847"/>
            <a:ext cx="1050022" cy="53733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>
              <a:spcAft>
                <a:spcPct val="40000"/>
              </a:spcAft>
            </a:pPr>
            <a:r>
              <a:rPr lang="en-US" altLang="fr-FR" sz="1200" dirty="0" smtClean="0">
                <a:solidFill>
                  <a:srgbClr val="7D0055"/>
                </a:solidFill>
                <a:latin typeface="Arial" charset="0"/>
                <a:ea typeface="MS PGothic" pitchFamily="34" charset="-128"/>
              </a:rPr>
              <a:t>controlled by</a:t>
            </a:r>
          </a:p>
        </p:txBody>
      </p:sp>
    </p:spTree>
    <p:extLst>
      <p:ext uri="{BB962C8B-B14F-4D97-AF65-F5344CB8AC3E}">
        <p14:creationId xmlns:p14="http://schemas.microsoft.com/office/powerpoint/2010/main" val="2209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143501" y="3797754"/>
            <a:ext cx="4086224" cy="2507796"/>
          </a:xfrm>
        </p:spPr>
        <p:txBody>
          <a:bodyPr>
            <a:normAutofit/>
          </a:bodyPr>
          <a:lstStyle/>
          <a:p>
            <a:r>
              <a:rPr lang="fr-FR" sz="1200" dirty="0" smtClean="0"/>
              <a:t>1. Prévenir </a:t>
            </a:r>
            <a:r>
              <a:rPr lang="fr-FR" sz="1200" dirty="0"/>
              <a:t>et lutter contre les comportements auto et </a:t>
            </a:r>
            <a:r>
              <a:rPr lang="fr-FR" sz="1200" dirty="0" err="1"/>
              <a:t>hétero</a:t>
            </a:r>
            <a:r>
              <a:rPr lang="fr-FR" sz="1200" dirty="0"/>
              <a:t>-agressifs ;</a:t>
            </a:r>
          </a:p>
          <a:p>
            <a:r>
              <a:rPr lang="fr-FR" sz="1200" dirty="0" smtClean="0"/>
              <a:t>2. Développer </a:t>
            </a:r>
            <a:r>
              <a:rPr lang="fr-FR" sz="1200" dirty="0"/>
              <a:t>l’activité des SPIP et accompagner la mise en œuvre de la loi relative à l’individualisation des peines et renforçant les sanctions pénales ;</a:t>
            </a:r>
          </a:p>
          <a:p>
            <a:r>
              <a:rPr lang="fr-FR" sz="1200" dirty="0" smtClean="0"/>
              <a:t>3. Améliorer </a:t>
            </a:r>
            <a:r>
              <a:rPr lang="fr-FR" sz="1200" dirty="0"/>
              <a:t>les conditions de détentions ; </a:t>
            </a:r>
          </a:p>
          <a:p>
            <a:r>
              <a:rPr lang="fr-FR" sz="1200" dirty="0" smtClean="0"/>
              <a:t>4. Assurer </a:t>
            </a:r>
            <a:r>
              <a:rPr lang="fr-FR" sz="1200" dirty="0"/>
              <a:t>de bonnes conditions de travail ;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5. Mettre </a:t>
            </a:r>
            <a:r>
              <a:rPr lang="fr-FR" sz="1200" b="1" dirty="0">
                <a:solidFill>
                  <a:srgbClr val="FF0000"/>
                </a:solidFill>
              </a:rPr>
              <a:t>en place le plan de lutte anti-terroriste </a:t>
            </a:r>
            <a:r>
              <a:rPr lang="fr-FR" sz="1200" dirty="0">
                <a:solidFill>
                  <a:srgbClr val="FF0000"/>
                </a:solidFill>
              </a:rPr>
              <a:t>;</a:t>
            </a:r>
          </a:p>
          <a:p>
            <a:r>
              <a:rPr lang="fr-FR" sz="1200" dirty="0" smtClean="0"/>
              <a:t>6. Maitriser </a:t>
            </a:r>
            <a:r>
              <a:rPr lang="fr-FR" sz="1200" dirty="0"/>
              <a:t>les heures supplémentaires ;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7. Engager </a:t>
            </a:r>
            <a:r>
              <a:rPr lang="fr-FR" sz="1200" b="1" dirty="0">
                <a:solidFill>
                  <a:srgbClr val="FF0000"/>
                </a:solidFill>
              </a:rPr>
              <a:t>la DAP dans une démarche de développement durable </a:t>
            </a:r>
            <a:r>
              <a:rPr lang="fr-FR" sz="1200" b="1" dirty="0" smtClean="0">
                <a:solidFill>
                  <a:srgbClr val="FF0000"/>
                </a:solidFill>
              </a:rPr>
              <a:t>;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9587" y="138113"/>
            <a:ext cx="8139113" cy="703716"/>
          </a:xfrm>
        </p:spPr>
        <p:txBody>
          <a:bodyPr/>
          <a:lstStyle/>
          <a:p>
            <a:r>
              <a:rPr lang="fr-FR" dirty="0"/>
              <a:t>Prisons program </a:t>
            </a:r>
            <a:r>
              <a:rPr lang="fr-FR" dirty="0" smtClean="0"/>
              <a:t>107: </a:t>
            </a:r>
            <a:r>
              <a:rPr lang="fr-FR" dirty="0" err="1" smtClean="0"/>
              <a:t>consistency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 « PAP » objectives and management dialogue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372223" y="1095703"/>
            <a:ext cx="1095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2017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 bwMode="auto">
          <a:xfrm>
            <a:off x="4953397" y="1095703"/>
            <a:ext cx="0" cy="529372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2600325" y="1095703"/>
            <a:ext cx="1123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2016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auto">
          <a:xfrm>
            <a:off x="142081" y="3724275"/>
            <a:ext cx="900191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space réservé du contenu 1"/>
          <p:cNvSpPr txBox="1">
            <a:spLocks/>
          </p:cNvSpPr>
          <p:nvPr/>
        </p:nvSpPr>
        <p:spPr bwMode="auto">
          <a:xfrm>
            <a:off x="1371203" y="3838571"/>
            <a:ext cx="3582194" cy="244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200" kern="0" dirty="0" smtClean="0"/>
              <a:t>1. Prévenir et lutter contre les comportements auto et </a:t>
            </a:r>
            <a:r>
              <a:rPr lang="fr-FR" sz="1200" kern="0" dirty="0" err="1" smtClean="0"/>
              <a:t>hétero</a:t>
            </a:r>
            <a:r>
              <a:rPr lang="fr-FR" sz="1200" kern="0" dirty="0" smtClean="0"/>
              <a:t>-agressifs ;</a:t>
            </a:r>
          </a:p>
          <a:p>
            <a:r>
              <a:rPr lang="fr-FR" sz="1200" kern="0" dirty="0" smtClean="0"/>
              <a:t>2. Développer l’activité des SPIP et accompagner la mise en œuvre de la loi relative à l’individualisation des peines et renforçant les sanctions pénales ;</a:t>
            </a:r>
          </a:p>
          <a:p>
            <a:r>
              <a:rPr lang="fr-FR" sz="1200" kern="0" dirty="0" smtClean="0"/>
              <a:t>3. Améliorer les conditions de détentions ; </a:t>
            </a:r>
          </a:p>
          <a:p>
            <a:r>
              <a:rPr lang="fr-FR" sz="1200" kern="0" dirty="0" smtClean="0"/>
              <a:t>4. Assurer de bonnes conditions de travail ;</a:t>
            </a:r>
          </a:p>
          <a:p>
            <a:r>
              <a:rPr lang="fr-FR" sz="1200" kern="0" dirty="0" smtClean="0"/>
              <a:t>5. Parachever la mise en œuvre de la loi pénitentiaire</a:t>
            </a:r>
          </a:p>
          <a:p>
            <a:r>
              <a:rPr lang="fr-FR" sz="1200" kern="0" dirty="0" smtClean="0"/>
              <a:t>6. Maitriser les heures supplémentaires ;</a:t>
            </a: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 bwMode="auto">
          <a:xfrm>
            <a:off x="0" y="4584246"/>
            <a:ext cx="1000920" cy="6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Objectifs</a:t>
            </a:r>
          </a:p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DAP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>
            <a:off x="1104901" y="1095703"/>
            <a:ext cx="0" cy="52937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>
            <a:off x="142081" y="1618923"/>
            <a:ext cx="900191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Espace réservé du contenu 1"/>
          <p:cNvSpPr txBox="1">
            <a:spLocks/>
          </p:cNvSpPr>
          <p:nvPr/>
        </p:nvSpPr>
        <p:spPr bwMode="auto">
          <a:xfrm>
            <a:off x="38895" y="2174421"/>
            <a:ext cx="1000920" cy="65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Objectifs</a:t>
            </a:r>
          </a:p>
          <a:p>
            <a:pPr marL="0" indent="0" algn="ctr">
              <a:buNone/>
            </a:pPr>
            <a:r>
              <a:rPr lang="fr-FR" sz="1200" b="1" u="sng" kern="0" dirty="0" smtClean="0">
                <a:solidFill>
                  <a:schemeClr val="accent4"/>
                </a:solidFill>
              </a:rPr>
              <a:t>PAP</a:t>
            </a:r>
          </a:p>
        </p:txBody>
      </p:sp>
      <p:sp>
        <p:nvSpPr>
          <p:cNvPr id="25" name="Espace réservé du contenu 1"/>
          <p:cNvSpPr txBox="1">
            <a:spLocks/>
          </p:cNvSpPr>
          <p:nvPr/>
        </p:nvSpPr>
        <p:spPr bwMode="auto">
          <a:xfrm>
            <a:off x="5410198" y="1926771"/>
            <a:ext cx="3724275" cy="14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200" kern="0" dirty="0" smtClean="0"/>
              <a:t>Favoriser la réinsertion</a:t>
            </a:r>
          </a:p>
          <a:p>
            <a:r>
              <a:rPr lang="fr-FR" sz="1200" kern="0" dirty="0" smtClean="0"/>
              <a:t>Améliorer les conditions de détention des personnes sous main de justice et les conditions de travail des personnels pénitentiaires</a:t>
            </a:r>
          </a:p>
          <a:p>
            <a:r>
              <a:rPr lang="fr-FR" sz="1200" kern="0" dirty="0" smtClean="0"/>
              <a:t>Renforcer la sécurité des établissements pénitentiaires</a:t>
            </a:r>
            <a:endParaRPr lang="fr-FR" kern="0" dirty="0"/>
          </a:p>
        </p:txBody>
      </p:sp>
      <p:sp>
        <p:nvSpPr>
          <p:cNvPr id="26" name="Espace réservé du contenu 1"/>
          <p:cNvSpPr txBox="1">
            <a:spLocks/>
          </p:cNvSpPr>
          <p:nvPr/>
        </p:nvSpPr>
        <p:spPr bwMode="auto">
          <a:xfrm>
            <a:off x="1229122" y="1926770"/>
            <a:ext cx="3724275" cy="148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1200" kern="0" dirty="0" smtClean="0"/>
              <a:t>Favoriser la réinsertion</a:t>
            </a:r>
          </a:p>
          <a:p>
            <a:r>
              <a:rPr lang="fr-FR" sz="1200" kern="0" dirty="0" smtClean="0"/>
              <a:t>Améliorer les conditions de détention des personnes sous main de justice et les conditions de travail des personnels pénitentiaires</a:t>
            </a:r>
          </a:p>
          <a:p>
            <a:r>
              <a:rPr lang="fr-FR" sz="1200" kern="0" dirty="0" smtClean="0"/>
              <a:t>Renforcer la sécurité des établissements pénitentiaires</a:t>
            </a:r>
            <a:endParaRPr lang="fr-FR" kern="0" dirty="0"/>
          </a:p>
        </p:txBody>
      </p:sp>
      <p:sp>
        <p:nvSpPr>
          <p:cNvPr id="15" name="Espace réservé du contenu 1"/>
          <p:cNvSpPr txBox="1">
            <a:spLocks/>
          </p:cNvSpPr>
          <p:nvPr/>
        </p:nvSpPr>
        <p:spPr bwMode="auto">
          <a:xfrm>
            <a:off x="6466280" y="6313228"/>
            <a:ext cx="907260" cy="43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3525" indent="-26352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Font typeface="Arial" charset="0"/>
              <a:buChar char="■"/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17538" indent="-2540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2A6A1D"/>
              </a:buClr>
              <a:buSzPct val="125000"/>
              <a:buFont typeface="Arial" charset="0"/>
              <a:buChar char="–"/>
              <a:defRPr sz="1800">
                <a:solidFill>
                  <a:schemeClr val="bg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 baseline="0">
                <a:solidFill>
                  <a:schemeClr val="bg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2576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600" dirty="0"/>
              <a:t>Use of the performance </a:t>
            </a:r>
            <a:r>
              <a:rPr lang="fr-FR" sz="2600" dirty="0" err="1"/>
              <a:t>framework</a:t>
            </a:r>
            <a:r>
              <a:rPr lang="fr-FR" sz="2600" dirty="0"/>
              <a:t> : </a:t>
            </a:r>
            <a:r>
              <a:rPr lang="fr-FR" sz="2600" dirty="0" err="1"/>
              <a:t>example</a:t>
            </a:r>
            <a:r>
              <a:rPr lang="fr-FR" sz="2600" dirty="0"/>
              <a:t> of management dialogue (Prison program 107)</a:t>
            </a:r>
            <a:endParaRPr lang="fr-FR" sz="2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362074" y="3667125"/>
            <a:ext cx="584748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58" y="1562160"/>
            <a:ext cx="6410817" cy="153339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638" y="5576194"/>
            <a:ext cx="438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O</a:t>
            </a:r>
            <a:r>
              <a:rPr lang="en-US" sz="1600" dirty="0" smtClean="0">
                <a:solidFill>
                  <a:schemeClr val="accent2"/>
                </a:solidFill>
              </a:rPr>
              <a:t>bjectives and indicators are partly reused at micro-level (e.g. ‘improve prison conditions’, ‘number of detainees / cell’, etc.)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4" y="3721241"/>
            <a:ext cx="4346273" cy="171577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75758" y="1162050"/>
            <a:ext cx="809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u="sng" dirty="0" smtClean="0"/>
              <a:t>Objectives and </a:t>
            </a:r>
            <a:r>
              <a:rPr lang="fr-FR" sz="2000" u="sng" dirty="0" err="1" smtClean="0"/>
              <a:t>indicators</a:t>
            </a:r>
            <a:r>
              <a:rPr lang="fr-FR" sz="2000" u="sng" dirty="0" smtClean="0"/>
              <a:t> in budget documents :</a:t>
            </a:r>
            <a:endParaRPr lang="fr-FR" sz="2000" u="sng" dirty="0"/>
          </a:p>
        </p:txBody>
      </p:sp>
      <p:sp>
        <p:nvSpPr>
          <p:cNvPr id="16" name="ZoneTexte 15"/>
          <p:cNvSpPr txBox="1"/>
          <p:nvPr/>
        </p:nvSpPr>
        <p:spPr>
          <a:xfrm>
            <a:off x="475758" y="3200310"/>
            <a:ext cx="809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u="sng" dirty="0" smtClean="0"/>
              <a:t>Objectives and </a:t>
            </a:r>
            <a:r>
              <a:rPr lang="fr-FR" sz="2000" u="sng" dirty="0" err="1" smtClean="0"/>
              <a:t>indicators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used</a:t>
            </a:r>
            <a:r>
              <a:rPr lang="fr-FR" sz="2000" u="sng" dirty="0" smtClean="0"/>
              <a:t> by prison administration :</a:t>
            </a:r>
            <a:endParaRPr lang="fr-FR" sz="2000" u="sng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619125" y="2162175"/>
            <a:ext cx="3238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>
            <a:off x="124315" y="2162175"/>
            <a:ext cx="533400" cy="230979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0" name="Flèche droite 19"/>
          <p:cNvSpPr/>
          <p:nvPr/>
        </p:nvSpPr>
        <p:spPr bwMode="auto">
          <a:xfrm>
            <a:off x="57638" y="4595853"/>
            <a:ext cx="326643" cy="19526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1" name="Flèche droite 20"/>
          <p:cNvSpPr/>
          <p:nvPr/>
        </p:nvSpPr>
        <p:spPr bwMode="auto">
          <a:xfrm>
            <a:off x="124315" y="2393154"/>
            <a:ext cx="533399" cy="214317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57638" y="4812546"/>
            <a:ext cx="333378" cy="213078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712" y="3705226"/>
            <a:ext cx="4419640" cy="24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"/>
          <p:cNvSpPr>
            <a:spLocks noChangeArrowheads="1"/>
          </p:cNvSpPr>
          <p:nvPr/>
        </p:nvSpPr>
        <p:spPr bwMode="auto">
          <a:xfrm>
            <a:off x="157203" y="3276600"/>
            <a:ext cx="8416517" cy="485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90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564" y="1085850"/>
            <a:ext cx="8836684" cy="53340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b="1" dirty="0"/>
              <a:t>T</a:t>
            </a:r>
            <a:r>
              <a:rPr lang="en-US" b="1" dirty="0" smtClean="0"/>
              <a:t>he changes provided by the new law for Finance Laws</a:t>
            </a:r>
            <a:r>
              <a:rPr lang="en-US" sz="500" dirty="0" smtClean="0">
                <a:solidFill>
                  <a:schemeClr val="tx2"/>
                </a:solidFill>
              </a:rPr>
              <a:t/>
            </a:r>
            <a:br>
              <a:rPr lang="en-US" sz="500" dirty="0" smtClean="0">
                <a:solidFill>
                  <a:schemeClr val="tx2"/>
                </a:solidFill>
              </a:rPr>
            </a:b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Origin of the LOLF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A budget structure by destination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The performance framework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The management dialogue</a:t>
            </a:r>
          </a:p>
          <a:p>
            <a:pPr marL="0" indent="0">
              <a:buClrTx/>
              <a:buNone/>
            </a:pPr>
            <a:endParaRPr lang="en-US" sz="600" dirty="0">
              <a:solidFill>
                <a:schemeClr val="tx2"/>
              </a:solidFill>
            </a:endParaRP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en-US" b="1" dirty="0" smtClean="0">
                <a:solidFill>
                  <a:schemeClr val="tx2"/>
                </a:solidFill>
              </a:rPr>
              <a:t>Impact </a:t>
            </a:r>
            <a:r>
              <a:rPr lang="en-US" b="1" dirty="0">
                <a:solidFill>
                  <a:schemeClr val="tx2"/>
                </a:solidFill>
              </a:rPr>
              <a:t>of the performance framework, </a:t>
            </a:r>
            <a:r>
              <a:rPr lang="en-US" b="1" dirty="0" smtClean="0">
                <a:solidFill>
                  <a:schemeClr val="tx2"/>
                </a:solidFill>
              </a:rPr>
              <a:t>recent evolutions</a:t>
            </a:r>
            <a:endParaRPr lang="en-US" b="1" dirty="0">
              <a:solidFill>
                <a:schemeClr val="tx2"/>
              </a:solidFill>
            </a:endParaRPr>
          </a:p>
          <a:p>
            <a:pPr marL="0" indent="0">
              <a:buClrTx/>
              <a:buNone/>
            </a:pPr>
            <a:endParaRPr lang="en-US" sz="600" b="1" dirty="0" smtClean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Mitigated results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Simplification </a:t>
            </a:r>
            <a:r>
              <a:rPr lang="en-US" sz="1800" dirty="0"/>
              <a:t>and </a:t>
            </a:r>
            <a:r>
              <a:rPr lang="en-US" sz="1800" dirty="0" smtClean="0"/>
              <a:t>clarification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Link </a:t>
            </a:r>
            <a:r>
              <a:rPr lang="en-US" sz="1800" dirty="0"/>
              <a:t>with political objectives</a:t>
            </a:r>
          </a:p>
          <a:p>
            <a:pPr marL="0" indent="0">
              <a:buClrTx/>
              <a:buNone/>
            </a:pPr>
            <a:endParaRPr lang="en-US" sz="700" dirty="0" smtClean="0"/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en-US" b="1" dirty="0" smtClean="0"/>
              <a:t>Thoughts for future steps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Make a distinct use of outcome and “output” indicators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Some feedback for a useful performance framework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7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dirty="0" err="1" smtClean="0"/>
              <a:t>Summary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1020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9587" y="131989"/>
            <a:ext cx="8091793" cy="743403"/>
          </a:xfrm>
        </p:spPr>
        <p:txBody>
          <a:bodyPr/>
          <a:lstStyle/>
          <a:p>
            <a:r>
              <a:rPr lang="en-US" sz="2400" dirty="0" smtClean="0"/>
              <a:t>What impact of the performance framework?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45691" y="1043315"/>
            <a:ext cx="2671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Towards Parliament 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5010150" y="1043315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anagement practices</a:t>
            </a:r>
            <a:endParaRPr lang="fr-FR" sz="2000" dirty="0"/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4495798" y="1289981"/>
            <a:ext cx="0" cy="4015302"/>
          </a:xfrm>
          <a:prstGeom prst="line">
            <a:avLst/>
          </a:prstGeom>
          <a:ln w="19050">
            <a:prstDash val="dash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08866" y="1469438"/>
            <a:ext cx="4096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Ø"/>
            </a:pPr>
            <a:endParaRPr lang="en-GB" altLang="fr-FR" sz="1200" dirty="0" smtClean="0"/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en-GB" altLang="fr-FR" sz="1200" dirty="0"/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GB" altLang="fr-FR" sz="1200" dirty="0" smtClean="0"/>
              <a:t> </a:t>
            </a:r>
            <a:r>
              <a:rPr lang="en-GB" altLang="fr-FR" sz="1400" dirty="0" smtClean="0"/>
              <a:t>Transparency towards </a:t>
            </a:r>
            <a:r>
              <a:rPr lang="en-GB" altLang="fr-FR" sz="1400" dirty="0"/>
              <a:t>Parliament  </a:t>
            </a:r>
            <a:r>
              <a:rPr lang="en-GB" altLang="fr-FR" sz="1400" dirty="0" smtClean="0"/>
              <a:t>and citizens on </a:t>
            </a:r>
            <a:r>
              <a:rPr lang="en-GB" altLang="fr-FR" sz="1400" dirty="0"/>
              <a:t>resources and results </a:t>
            </a:r>
            <a:endParaRPr lang="en-GB" altLang="fr-FR" sz="1200" dirty="0">
              <a:solidFill>
                <a:srgbClr val="7D0055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endParaRPr lang="en-GB" altLang="fr-FR" sz="1200" dirty="0" smtClean="0">
              <a:solidFill>
                <a:srgbClr val="7D0055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Ø"/>
            </a:pPr>
            <a:r>
              <a:rPr lang="en-GB" altLang="fr-FR" sz="1400" dirty="0" smtClean="0">
                <a:solidFill>
                  <a:srgbClr val="E7AC33">
                    <a:lumMod val="50000"/>
                  </a:srgbClr>
                </a:solidFill>
              </a:rPr>
              <a:t>Accountability? </a:t>
            </a:r>
          </a:p>
          <a:p>
            <a:pPr marL="628650" lvl="1" indent="-171450" algn="l">
              <a:buFont typeface="Wingdings" panose="05000000000000000000" pitchFamily="2" charset="2"/>
              <a:buChar char="Ø"/>
            </a:pPr>
            <a:r>
              <a:rPr lang="en-GB" altLang="fr-FR" sz="1400" dirty="0" smtClean="0">
                <a:solidFill>
                  <a:srgbClr val="E7AC33">
                    <a:lumMod val="50000"/>
                  </a:srgbClr>
                </a:solidFill>
              </a:rPr>
              <a:t>Vs ministers?</a:t>
            </a:r>
          </a:p>
          <a:p>
            <a:pPr marL="628650" lvl="1" indent="-171450" algn="l">
              <a:buFont typeface="Wingdings" panose="05000000000000000000" pitchFamily="2" charset="2"/>
              <a:buChar char="Ø"/>
            </a:pPr>
            <a:r>
              <a:rPr lang="en-GB" altLang="fr-FR" sz="1400" dirty="0">
                <a:solidFill>
                  <a:srgbClr val="E7AC33">
                    <a:lumMod val="50000"/>
                  </a:srgbClr>
                </a:solidFill>
              </a:rPr>
              <a:t>Fragile accountability on public policies, because numerous costs are shared between departments or with local authorities</a:t>
            </a:r>
          </a:p>
          <a:p>
            <a:pPr marL="628650" lvl="1" indent="-171450" algn="l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E7AC33">
                    <a:lumMod val="50000"/>
                  </a:srgbClr>
                </a:solidFill>
              </a:rPr>
              <a:t>limited </a:t>
            </a:r>
            <a:r>
              <a:rPr lang="en-US" sz="1400" dirty="0">
                <a:solidFill>
                  <a:srgbClr val="E7AC33">
                    <a:lumMod val="50000"/>
                  </a:srgbClr>
                </a:solidFill>
              </a:rPr>
              <a:t>impact </a:t>
            </a:r>
            <a:r>
              <a:rPr lang="en-US" sz="1400" dirty="0" smtClean="0">
                <a:solidFill>
                  <a:srgbClr val="E7AC33">
                    <a:lumMod val="50000"/>
                  </a:srgbClr>
                </a:solidFill>
              </a:rPr>
              <a:t>in</a:t>
            </a:r>
            <a:endParaRPr lang="en-US" sz="1400" dirty="0">
              <a:solidFill>
                <a:srgbClr val="E7AC33">
                  <a:lumMod val="50000"/>
                </a:srgbClr>
              </a:solidFill>
            </a:endParaRPr>
          </a:p>
          <a:p>
            <a:pPr algn="l"/>
            <a:endParaRPr lang="en-GB" altLang="fr-FR" sz="1200" dirty="0" smtClean="0">
              <a:solidFill>
                <a:srgbClr val="7D0055"/>
              </a:solidFill>
            </a:endParaRPr>
          </a:p>
          <a:p>
            <a:pPr marL="171450" indent="-171450" algn="l">
              <a:buClr>
                <a:srgbClr val="E7AC33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E7AC33">
                    <a:lumMod val="50000"/>
                  </a:srgbClr>
                </a:solidFill>
              </a:rPr>
              <a:t>Insufficient use in budget debates</a:t>
            </a:r>
          </a:p>
          <a:p>
            <a:pPr marL="171450" indent="-171450" algn="l">
              <a:buClr>
                <a:srgbClr val="E7AC33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0000"/>
              </a:solidFill>
            </a:endParaRPr>
          </a:p>
          <a:p>
            <a:pPr marL="171450" indent="-171450" algn="l">
              <a:buClr>
                <a:srgbClr val="E7AC33"/>
              </a:buClr>
              <a:buFont typeface="Wingdings" panose="05000000000000000000" pitchFamily="2" charset="2"/>
              <a:buChar char="Ø"/>
            </a:pPr>
            <a:endParaRPr lang="en-US" sz="1200" dirty="0" smtClean="0">
              <a:solidFill>
                <a:srgbClr val="000000"/>
              </a:solidFill>
            </a:endParaRPr>
          </a:p>
          <a:p>
            <a:pPr algn="l"/>
            <a:endParaRPr lang="en-US" sz="1200" dirty="0" smtClean="0">
              <a:solidFill>
                <a:srgbClr val="000000"/>
              </a:solidFill>
            </a:endParaRPr>
          </a:p>
          <a:p>
            <a:pPr algn="l"/>
            <a:endParaRPr lang="en-US" sz="1200" dirty="0">
              <a:solidFill>
                <a:srgbClr val="000000"/>
              </a:solidFill>
            </a:endParaRPr>
          </a:p>
          <a:p>
            <a:pPr algn="l">
              <a:buClr>
                <a:srgbClr val="E7AC33"/>
              </a:buClr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81524" y="1624464"/>
            <a:ext cx="4457701" cy="35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9288" lvl="1" indent="-285750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361950" lvl="1" indent="-180975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7D0055"/>
                </a:solidFill>
              </a:rPr>
              <a:t>Program director </a:t>
            </a:r>
            <a:r>
              <a:rPr lang="en-US" sz="1400" dirty="0" smtClean="0">
                <a:solidFill>
                  <a:srgbClr val="000000"/>
                </a:solidFill>
              </a:rPr>
              <a:t>makes </a:t>
            </a:r>
            <a:r>
              <a:rPr lang="en-US" sz="1400" dirty="0">
                <a:solidFill>
                  <a:srgbClr val="000000"/>
                </a:solidFill>
              </a:rPr>
              <a:t>a link between </a:t>
            </a:r>
            <a:r>
              <a:rPr lang="en-US" sz="1400" dirty="0">
                <a:solidFill>
                  <a:srgbClr val="7D0055"/>
                </a:solidFill>
              </a:rPr>
              <a:t>political</a:t>
            </a:r>
            <a:r>
              <a:rPr lang="en-US" sz="1400" dirty="0">
                <a:solidFill>
                  <a:srgbClr val="000000"/>
                </a:solidFill>
              </a:rPr>
              <a:t> and </a:t>
            </a:r>
            <a:r>
              <a:rPr lang="en-US" sz="1400" dirty="0">
                <a:solidFill>
                  <a:srgbClr val="7D0055"/>
                </a:solidFill>
              </a:rPr>
              <a:t>management </a:t>
            </a:r>
            <a:r>
              <a:rPr lang="en-US" sz="1400" dirty="0" smtClean="0">
                <a:solidFill>
                  <a:srgbClr val="000000"/>
                </a:solidFill>
              </a:rPr>
              <a:t>responsibilities ;</a:t>
            </a:r>
          </a:p>
          <a:p>
            <a:pPr marL="361950" lvl="1" indent="-180975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fr-FR" sz="1400" dirty="0" smtClean="0"/>
              <a:t>An </a:t>
            </a:r>
            <a:r>
              <a:rPr lang="en-GB" altLang="fr-FR" sz="1400" dirty="0"/>
              <a:t>auxiliary </a:t>
            </a:r>
            <a:r>
              <a:rPr lang="en-GB" altLang="fr-FR" sz="1400" dirty="0">
                <a:solidFill>
                  <a:srgbClr val="7D0055"/>
                </a:solidFill>
              </a:rPr>
              <a:t>to manage </a:t>
            </a:r>
            <a:r>
              <a:rPr lang="en-GB" altLang="fr-FR" sz="1400" dirty="0" smtClean="0">
                <a:solidFill>
                  <a:srgbClr val="7D0055"/>
                </a:solidFill>
              </a:rPr>
              <a:t>services </a:t>
            </a:r>
          </a:p>
          <a:p>
            <a:pPr marL="361950" lvl="1" indent="-180975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fr-FR" sz="1400" dirty="0" smtClean="0">
                <a:solidFill>
                  <a:srgbClr val="7E0054">
                    <a:lumMod val="75000"/>
                  </a:srgbClr>
                </a:solidFill>
              </a:rPr>
              <a:t>Operators</a:t>
            </a:r>
            <a:r>
              <a:rPr lang="en-GB" altLang="fr-FR" sz="1400" dirty="0" smtClean="0"/>
              <a:t> : link with public policies and potential between </a:t>
            </a:r>
            <a:r>
              <a:rPr lang="en-GB" altLang="fr-FR" sz="1400" dirty="0"/>
              <a:t>resources and results </a:t>
            </a:r>
            <a:r>
              <a:rPr lang="en-GB" altLang="fr-FR" sz="1400" dirty="0" smtClean="0"/>
              <a:t>;</a:t>
            </a:r>
          </a:p>
          <a:p>
            <a:pPr marL="361950" lvl="1" indent="-180975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GB" altLang="fr-FR" sz="1400" dirty="0" smtClean="0">
                <a:solidFill>
                  <a:srgbClr val="E7AC33">
                    <a:lumMod val="50000"/>
                  </a:srgbClr>
                </a:solidFill>
              </a:rPr>
              <a:t>But </a:t>
            </a:r>
            <a:r>
              <a:rPr lang="en-US" sz="1400" dirty="0">
                <a:solidFill>
                  <a:srgbClr val="E7AC33">
                    <a:lumMod val="50000"/>
                  </a:srgbClr>
                </a:solidFill>
              </a:rPr>
              <a:t>no </a:t>
            </a:r>
            <a:r>
              <a:rPr lang="en-US" sz="1400" dirty="0" smtClean="0">
                <a:solidFill>
                  <a:srgbClr val="E7AC33">
                    <a:lumMod val="50000"/>
                  </a:srgbClr>
                </a:solidFill>
              </a:rPr>
              <a:t>formal </a:t>
            </a:r>
            <a:r>
              <a:rPr lang="en-US" sz="1400" dirty="0">
                <a:solidFill>
                  <a:srgbClr val="E7AC33">
                    <a:lumMod val="50000"/>
                  </a:srgbClr>
                </a:solidFill>
              </a:rPr>
              <a:t>link between performance results and career paths </a:t>
            </a:r>
            <a:r>
              <a:rPr lang="fr-FR" sz="1400" dirty="0">
                <a:solidFill>
                  <a:srgbClr val="E7AC33">
                    <a:lumMod val="50000"/>
                  </a:srgbClr>
                </a:solidFill>
              </a:rPr>
              <a:t> </a:t>
            </a:r>
            <a:endParaRPr lang="en-GB" altLang="fr-FR" sz="1400" dirty="0">
              <a:solidFill>
                <a:srgbClr val="E7AC33">
                  <a:lumMod val="50000"/>
                </a:srgbClr>
              </a:solidFill>
            </a:endParaRPr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/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/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/>
          </a:p>
          <a:p>
            <a:pPr marL="363538" lvl="1" algn="l">
              <a:lnSpc>
                <a:spcPct val="80000"/>
              </a:lnSpc>
              <a:spcBef>
                <a:spcPct val="30000"/>
              </a:spcBef>
              <a:buClr>
                <a:srgbClr val="137B15"/>
              </a:buClr>
              <a:buSzPct val="100000"/>
              <a:defRPr/>
            </a:pPr>
            <a:endParaRPr lang="en-GB" altLang="fr-FR" sz="1200" dirty="0" smtClean="0">
              <a:solidFill>
                <a:srgbClr val="000000"/>
              </a:solidFill>
            </a:endParaRPr>
          </a:p>
          <a:p>
            <a:pPr marL="171450" indent="-171450" algn="l">
              <a:buClr>
                <a:srgbClr val="E7AC33"/>
              </a:buClr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7E0054"/>
                </a:solidFill>
              </a:rPr>
              <a:t>Window </a:t>
            </a:r>
            <a:r>
              <a:rPr lang="en-GB" sz="1400" dirty="0" smtClean="0">
                <a:solidFill>
                  <a:srgbClr val="7E0054"/>
                </a:solidFill>
              </a:rPr>
              <a:t>dressing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000000"/>
                </a:solidFill>
              </a:rPr>
              <a:t> may </a:t>
            </a:r>
            <a:r>
              <a:rPr lang="en-GB" sz="1400" dirty="0">
                <a:solidFill>
                  <a:srgbClr val="000000"/>
                </a:solidFill>
              </a:rPr>
              <a:t>complicate the framework </a:t>
            </a:r>
            <a:r>
              <a:rPr lang="en-GB" sz="1400" dirty="0" smtClean="0">
                <a:solidFill>
                  <a:srgbClr val="000000"/>
                </a:solidFill>
              </a:rPr>
              <a:t>;</a:t>
            </a:r>
            <a:endParaRPr lang="en-US" sz="1400" dirty="0">
              <a:solidFill>
                <a:srgbClr val="000000"/>
              </a:solidFill>
            </a:endParaRPr>
          </a:p>
          <a:p>
            <a:pPr marL="171450" indent="-171450" algn="l">
              <a:buClr>
                <a:srgbClr val="E7AC33"/>
              </a:buClr>
              <a:buFont typeface="Wingdings" panose="05000000000000000000" pitchFamily="2" charset="2"/>
              <a:buChar char="Ø"/>
            </a:pPr>
            <a:r>
              <a:rPr lang="en-GB" altLang="fr-FR" sz="1400" dirty="0" smtClean="0">
                <a:solidFill>
                  <a:srgbClr val="7E0054"/>
                </a:solidFill>
              </a:rPr>
              <a:t>No </a:t>
            </a:r>
            <a:r>
              <a:rPr lang="en-GB" altLang="fr-FR" sz="1400" dirty="0">
                <a:solidFill>
                  <a:srgbClr val="7E0054"/>
                </a:solidFill>
              </a:rPr>
              <a:t>incentives</a:t>
            </a:r>
            <a:r>
              <a:rPr lang="en-GB" altLang="fr-FR" sz="1400" dirty="0">
                <a:solidFill>
                  <a:srgbClr val="000000"/>
                </a:solidFill>
              </a:rPr>
              <a:t> for departments to play the </a:t>
            </a:r>
            <a:r>
              <a:rPr lang="en-GB" altLang="fr-FR" sz="1400" dirty="0" smtClean="0">
                <a:solidFill>
                  <a:srgbClr val="000000"/>
                </a:solidFill>
              </a:rPr>
              <a:t>game</a:t>
            </a:r>
          </a:p>
          <a:p>
            <a:pPr marL="171450" indent="-171450" algn="l">
              <a:buClr>
                <a:srgbClr val="E7AC33"/>
              </a:buClr>
              <a:buFont typeface="Wingdings" panose="05000000000000000000" pitchFamily="2" charset="2"/>
              <a:buChar char="Ø"/>
            </a:pPr>
            <a:r>
              <a:rPr lang="en-GB" altLang="fr-FR" sz="1400" dirty="0" smtClean="0">
                <a:solidFill>
                  <a:srgbClr val="000000"/>
                </a:solidFill>
              </a:rPr>
              <a:t>Remaining</a:t>
            </a:r>
            <a:r>
              <a:rPr lang="en-GB" altLang="fr-FR" sz="1400" dirty="0" smtClean="0"/>
              <a:t> </a:t>
            </a:r>
            <a:r>
              <a:rPr lang="en-GB" altLang="fr-FR" sz="1400" dirty="0" err="1">
                <a:solidFill>
                  <a:srgbClr val="7E0054"/>
                </a:solidFill>
              </a:rPr>
              <a:t>asymetry</a:t>
            </a:r>
            <a:r>
              <a:rPr lang="en-GB" altLang="fr-FR" sz="1400" dirty="0">
                <a:solidFill>
                  <a:srgbClr val="7E0054"/>
                </a:solidFill>
              </a:rPr>
              <a:t> of information</a:t>
            </a:r>
            <a:r>
              <a:rPr lang="en-GB" altLang="fr-FR" sz="1400" dirty="0"/>
              <a:t> </a:t>
            </a:r>
            <a:r>
              <a:rPr lang="en-GB" altLang="fr-FR" sz="1400" dirty="0">
                <a:solidFill>
                  <a:srgbClr val="000000"/>
                </a:solidFill>
              </a:rPr>
              <a:t>in spite of numerous indicators</a:t>
            </a:r>
            <a:endParaRPr lang="en-US" sz="1800" b="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781" y="5439756"/>
            <a:ext cx="6378670" cy="7386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rgbClr val="2A6A1D">
                  <a:lumMod val="50000"/>
                </a:srgbClr>
              </a:buClr>
              <a:defRPr/>
            </a:pPr>
            <a:r>
              <a:rPr lang="en-GB" altLang="fr-FR" sz="1400" dirty="0">
                <a:solidFill>
                  <a:srgbClr val="7D0055"/>
                </a:solidFill>
              </a:rPr>
              <a:t>No direct link can be made between performance results (outcomes) and budget decisions</a:t>
            </a:r>
            <a:r>
              <a:rPr lang="en-GB" altLang="fr-FR" sz="1400" b="0" dirty="0">
                <a:solidFill>
                  <a:srgbClr val="000000"/>
                </a:solidFill>
              </a:rPr>
              <a:t> </a:t>
            </a:r>
            <a:r>
              <a:rPr lang="en-GB" altLang="fr-FR" sz="1400" dirty="0">
                <a:solidFill>
                  <a:srgbClr val="7D0055"/>
                </a:solidFill>
              </a:rPr>
              <a:t>(closer link with outputs</a:t>
            </a:r>
            <a:r>
              <a:rPr lang="en-GB" altLang="fr-FR" sz="1400" dirty="0" smtClean="0">
                <a:solidFill>
                  <a:srgbClr val="7D0055"/>
                </a:solidFill>
              </a:rPr>
              <a:t>): </a:t>
            </a:r>
            <a:r>
              <a:rPr lang="en-GB" altLang="fr-FR" sz="1400" b="0" u="sng" dirty="0" smtClean="0">
                <a:solidFill>
                  <a:srgbClr val="000000"/>
                </a:solidFill>
              </a:rPr>
              <a:t>more of a </a:t>
            </a:r>
            <a:r>
              <a:rPr lang="en-GB" altLang="fr-FR" sz="1400" b="0" u="sng" dirty="0">
                <a:solidFill>
                  <a:srgbClr val="000000"/>
                </a:solidFill>
              </a:rPr>
              <a:t>warning </a:t>
            </a:r>
            <a:r>
              <a:rPr lang="en-GB" altLang="fr-FR" sz="1400" b="0" u="sng" dirty="0" smtClean="0">
                <a:solidFill>
                  <a:srgbClr val="000000"/>
                </a:solidFill>
              </a:rPr>
              <a:t>to develop </a:t>
            </a:r>
            <a:r>
              <a:rPr lang="en-GB" altLang="fr-FR" sz="1400" b="0" u="sng" dirty="0">
                <a:solidFill>
                  <a:srgbClr val="000000"/>
                </a:solidFill>
              </a:rPr>
              <a:t>further evaluation</a:t>
            </a:r>
          </a:p>
        </p:txBody>
      </p:sp>
      <p:sp>
        <p:nvSpPr>
          <p:cNvPr id="15" name="Ellipse 14"/>
          <p:cNvSpPr/>
          <p:nvPr/>
        </p:nvSpPr>
        <p:spPr>
          <a:xfrm>
            <a:off x="389338" y="1085910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Ellipse 30"/>
          <p:cNvSpPr/>
          <p:nvPr/>
        </p:nvSpPr>
        <p:spPr>
          <a:xfrm>
            <a:off x="4808043" y="3297632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Corde 31"/>
          <p:cNvSpPr/>
          <p:nvPr/>
        </p:nvSpPr>
        <p:spPr>
          <a:xfrm>
            <a:off x="4862647" y="3359972"/>
            <a:ext cx="498726" cy="498726"/>
          </a:xfrm>
          <a:prstGeom prst="chord">
            <a:avLst>
              <a:gd name="adj1" fmla="val 1168272"/>
              <a:gd name="adj2" fmla="val 963172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6003831" y="3367144"/>
            <a:ext cx="1365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With CBA</a:t>
            </a:r>
            <a:endParaRPr lang="fr-FR" sz="2000" dirty="0"/>
          </a:p>
        </p:txBody>
      </p:sp>
      <p:sp>
        <p:nvSpPr>
          <p:cNvPr id="24" name="Corde 23"/>
          <p:cNvSpPr/>
          <p:nvPr/>
        </p:nvSpPr>
        <p:spPr>
          <a:xfrm rot="10800000">
            <a:off x="440595" y="1125738"/>
            <a:ext cx="498726" cy="498726"/>
          </a:xfrm>
          <a:prstGeom prst="chord">
            <a:avLst>
              <a:gd name="adj1" fmla="val 1168272"/>
              <a:gd name="adj2" fmla="val 963172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Corde 24"/>
          <p:cNvSpPr/>
          <p:nvPr/>
        </p:nvSpPr>
        <p:spPr>
          <a:xfrm>
            <a:off x="440594" y="1148251"/>
            <a:ext cx="498726" cy="498726"/>
          </a:xfrm>
          <a:prstGeom prst="chord">
            <a:avLst>
              <a:gd name="adj1" fmla="val 1168272"/>
              <a:gd name="adj2" fmla="val 96317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Ellipse 25"/>
          <p:cNvSpPr/>
          <p:nvPr/>
        </p:nvSpPr>
        <p:spPr>
          <a:xfrm>
            <a:off x="4808043" y="1085910"/>
            <a:ext cx="623408" cy="623408"/>
          </a:xfrm>
          <a:prstGeom prst="ellipse">
            <a:avLst/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Corde 26"/>
          <p:cNvSpPr/>
          <p:nvPr/>
        </p:nvSpPr>
        <p:spPr>
          <a:xfrm rot="10800000">
            <a:off x="4859300" y="1125738"/>
            <a:ext cx="498726" cy="343700"/>
          </a:xfrm>
          <a:prstGeom prst="chord">
            <a:avLst>
              <a:gd name="adj1" fmla="val 1168272"/>
              <a:gd name="adj2" fmla="val 9631728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Corde 33"/>
          <p:cNvSpPr/>
          <p:nvPr/>
        </p:nvSpPr>
        <p:spPr>
          <a:xfrm>
            <a:off x="4859299" y="971550"/>
            <a:ext cx="498726" cy="675427"/>
          </a:xfrm>
          <a:prstGeom prst="chord">
            <a:avLst>
              <a:gd name="adj1" fmla="val 1168272"/>
              <a:gd name="adj2" fmla="val 963172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96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844" y="1042707"/>
            <a:ext cx="9135156" cy="36285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dirty="0" smtClean="0">
                <a:solidFill>
                  <a:schemeClr val="bg1"/>
                </a:solidFill>
              </a:rPr>
              <a:t>An important simplification of the </a:t>
            </a:r>
            <a:r>
              <a:rPr lang="fr-FR" sz="1800" dirty="0" err="1" smtClean="0">
                <a:solidFill>
                  <a:schemeClr val="bg1"/>
                </a:solidFill>
              </a:rPr>
              <a:t>framework</a:t>
            </a:r>
            <a:r>
              <a:rPr lang="fr-FR" sz="1800" dirty="0" smtClean="0">
                <a:solidFill>
                  <a:schemeClr val="bg1"/>
                </a:solidFill>
              </a:rPr>
              <a:t> to </a:t>
            </a:r>
            <a:r>
              <a:rPr lang="fr-FR" sz="1800" dirty="0" err="1" smtClean="0">
                <a:solidFill>
                  <a:schemeClr val="bg1"/>
                </a:solidFill>
              </a:rPr>
              <a:t>make</a:t>
            </a:r>
            <a:r>
              <a:rPr lang="fr-FR" sz="1800" dirty="0" smtClean="0">
                <a:solidFill>
                  <a:schemeClr val="bg1"/>
                </a:solidFill>
              </a:rPr>
              <a:t> the 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performance data more </a:t>
            </a:r>
            <a:r>
              <a:rPr lang="fr-FR" sz="1800" dirty="0" err="1" smtClean="0">
                <a:solidFill>
                  <a:schemeClr val="accent2">
                    <a:lumMod val="75000"/>
                  </a:schemeClr>
                </a:solidFill>
              </a:rPr>
              <a:t>transparency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and more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meaningful</a:t>
            </a:r>
            <a:r>
              <a:rPr lang="fr-FR" sz="1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u="sng" dirty="0" smtClean="0">
                <a:solidFill>
                  <a:schemeClr val="accent2">
                    <a:lumMod val="75000"/>
                  </a:schemeClr>
                </a:solidFill>
              </a:rPr>
              <a:t>to the </a:t>
            </a:r>
            <a:r>
              <a:rPr lang="fr-FR" sz="1800" u="sng" dirty="0" err="1" smtClean="0">
                <a:solidFill>
                  <a:schemeClr val="accent2">
                    <a:lumMod val="75000"/>
                  </a:schemeClr>
                </a:solidFill>
              </a:rPr>
              <a:t>Parliament</a:t>
            </a:r>
            <a:endParaRPr lang="fr-FR" sz="18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8648701" cy="703716"/>
          </a:xfrm>
        </p:spPr>
        <p:txBody>
          <a:bodyPr/>
          <a:lstStyle/>
          <a:p>
            <a:pPr marL="542925" algn="ctr"/>
            <a:r>
              <a:rPr lang="en-US" sz="2200" dirty="0" smtClean="0"/>
              <a:t>Evolution and simplification of the performance framework: to be continued...</a:t>
            </a:r>
            <a:endParaRPr lang="en-US" sz="2200" dirty="0"/>
          </a:p>
        </p:txBody>
      </p:sp>
      <p:grpSp>
        <p:nvGrpSpPr>
          <p:cNvPr id="29" name="Groupe 28"/>
          <p:cNvGrpSpPr>
            <a:grpSpLocks/>
          </p:cNvGrpSpPr>
          <p:nvPr/>
        </p:nvGrpSpPr>
        <p:grpSpPr bwMode="auto">
          <a:xfrm>
            <a:off x="628650" y="1700212"/>
            <a:ext cx="8044646" cy="4643438"/>
            <a:chOff x="0" y="0"/>
            <a:chExt cx="7905750" cy="4543425"/>
          </a:xfrm>
        </p:grpSpPr>
        <p:graphicFrame>
          <p:nvGraphicFramePr>
            <p:cNvPr id="30" name="Graphique 2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3172479"/>
                </p:ext>
              </p:extLst>
            </p:nvPr>
          </p:nvGraphicFramePr>
          <p:xfrm>
            <a:off x="0" y="0"/>
            <a:ext cx="7905750" cy="4543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1" name="Groupe 30"/>
            <p:cNvGrpSpPr>
              <a:grpSpLocks/>
            </p:cNvGrpSpPr>
            <p:nvPr/>
          </p:nvGrpSpPr>
          <p:grpSpPr bwMode="auto">
            <a:xfrm>
              <a:off x="4961869" y="1494605"/>
              <a:ext cx="2826104" cy="1734370"/>
              <a:chOff x="4961869" y="1494605"/>
              <a:chExt cx="2826104" cy="1734370"/>
            </a:xfrm>
          </p:grpSpPr>
          <p:cxnSp>
            <p:nvCxnSpPr>
              <p:cNvPr id="32" name="Connecteur droit avec flèche 31"/>
              <p:cNvCxnSpPr/>
              <p:nvPr/>
            </p:nvCxnSpPr>
            <p:spPr>
              <a:xfrm>
                <a:off x="4961869" y="1494605"/>
                <a:ext cx="1676400" cy="54292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5057446" y="2742585"/>
                <a:ext cx="1714500" cy="1905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bg1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4" name="ZoneTexte 22"/>
              <p:cNvSpPr txBox="1"/>
              <p:nvPr/>
            </p:nvSpPr>
            <p:spPr>
              <a:xfrm>
                <a:off x="6962775" y="1847850"/>
                <a:ext cx="825198" cy="495300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- 24%</a:t>
                </a:r>
              </a:p>
            </p:txBody>
          </p:sp>
          <p:sp>
            <p:nvSpPr>
              <p:cNvPr id="35" name="ZoneTexte 24"/>
              <p:cNvSpPr txBox="1"/>
              <p:nvPr/>
            </p:nvSpPr>
            <p:spPr>
              <a:xfrm>
                <a:off x="6981825" y="2743200"/>
                <a:ext cx="806148" cy="485775"/>
              </a:xfrm>
              <a:prstGeom prst="rect">
                <a:avLst/>
              </a:prstGeom>
              <a:solidFill>
                <a:sysClr val="window" lastClr="FFFFFF"/>
              </a:solidFill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- 20%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0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/>
          <p:cNvSpPr/>
          <p:nvPr/>
        </p:nvSpPr>
        <p:spPr bwMode="auto">
          <a:xfrm>
            <a:off x="6375271" y="2238479"/>
            <a:ext cx="819150" cy="513734"/>
          </a:xfrm>
          <a:prstGeom prst="ellipse">
            <a:avLst/>
          </a:prstGeom>
          <a:solidFill>
            <a:srgbClr val="7E005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3814755" y="2196422"/>
            <a:ext cx="819150" cy="598359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221673" y="2259858"/>
            <a:ext cx="819150" cy="59835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8" name="Trapèze 7"/>
          <p:cNvSpPr/>
          <p:nvPr/>
        </p:nvSpPr>
        <p:spPr bwMode="auto">
          <a:xfrm>
            <a:off x="428625" y="600075"/>
            <a:ext cx="914400" cy="1216152"/>
          </a:xfrm>
          <a:prstGeom prst="trapezoi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2" name="Chevron 11"/>
          <p:cNvSpPr/>
          <p:nvPr/>
        </p:nvSpPr>
        <p:spPr bwMode="auto">
          <a:xfrm>
            <a:off x="1304921" y="1208151"/>
            <a:ext cx="2509834" cy="3057526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7" name="Chevron 16"/>
          <p:cNvSpPr/>
          <p:nvPr/>
        </p:nvSpPr>
        <p:spPr bwMode="auto">
          <a:xfrm>
            <a:off x="4867275" y="1732027"/>
            <a:ext cx="1536571" cy="2009774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8" name="Chevron 17"/>
          <p:cNvSpPr/>
          <p:nvPr/>
        </p:nvSpPr>
        <p:spPr bwMode="auto">
          <a:xfrm>
            <a:off x="8275701" y="2182134"/>
            <a:ext cx="782574" cy="913492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3568" y="2256006"/>
            <a:ext cx="25431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dirty="0" smtClean="0">
                <a:solidFill>
                  <a:schemeClr val="bg2"/>
                </a:solidFill>
              </a:rPr>
              <a:t>122</a:t>
            </a:r>
            <a:r>
              <a:rPr lang="fr-FR" sz="3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Programs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24300" y="2218009"/>
            <a:ext cx="166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smtClean="0">
                <a:solidFill>
                  <a:schemeClr val="bg2"/>
                </a:solidFill>
              </a:rPr>
              <a:t>31</a:t>
            </a:r>
          </a:p>
          <a:p>
            <a:pPr algn="l"/>
            <a:r>
              <a:rPr lang="fr-FR" sz="2400" smtClean="0">
                <a:solidFill>
                  <a:schemeClr val="accent3">
                    <a:lumMod val="50000"/>
                  </a:schemeClr>
                </a:solidFill>
              </a:rPr>
              <a:t>Missions</a:t>
            </a:r>
            <a:endParaRPr lang="fr-FR" sz="2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575190" y="2240911"/>
            <a:ext cx="2151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000" smtClean="0">
                <a:solidFill>
                  <a:schemeClr val="bg2"/>
                </a:solidFill>
              </a:rPr>
              <a:t>1</a:t>
            </a:r>
          </a:p>
          <a:p>
            <a:pPr algn="l"/>
            <a:r>
              <a:rPr lang="fr-FR" sz="2400" smtClean="0">
                <a:solidFill>
                  <a:srgbClr val="7D0055"/>
                </a:solidFill>
              </a:rPr>
              <a:t>Dashboard </a:t>
            </a:r>
          </a:p>
          <a:p>
            <a:pPr algn="l"/>
            <a:r>
              <a:rPr lang="fr-FR" sz="2400" smtClean="0">
                <a:solidFill>
                  <a:srgbClr val="7D0055"/>
                </a:solidFill>
              </a:rPr>
              <a:t>of strategic indicators</a:t>
            </a:r>
            <a:endParaRPr lang="fr-FR" sz="2400">
              <a:solidFill>
                <a:srgbClr val="7D0055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 bwMode="auto">
          <a:xfrm>
            <a:off x="428625" y="4591050"/>
            <a:ext cx="0" cy="733425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25"/>
          <p:cNvCxnSpPr/>
          <p:nvPr/>
        </p:nvCxnSpPr>
        <p:spPr bwMode="auto">
          <a:xfrm>
            <a:off x="3829050" y="4600575"/>
            <a:ext cx="0" cy="733425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>
            <a:off x="6753225" y="4600575"/>
            <a:ext cx="0" cy="733425"/>
          </a:xfrm>
          <a:prstGeom prst="line">
            <a:avLst/>
          </a:prstGeom>
          <a:noFill/>
          <a:ln w="38100" cap="flat" cmpd="sng" algn="ctr">
            <a:solidFill>
              <a:srgbClr val="7D005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ZoneTexte 27"/>
          <p:cNvSpPr txBox="1"/>
          <p:nvPr/>
        </p:nvSpPr>
        <p:spPr>
          <a:xfrm>
            <a:off x="504825" y="4600575"/>
            <a:ext cx="2428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00" smtClean="0">
                <a:solidFill>
                  <a:schemeClr val="accent6">
                    <a:lumMod val="50000"/>
                  </a:schemeClr>
                </a:solidFill>
              </a:rPr>
              <a:t>382 objectives</a:t>
            </a:r>
          </a:p>
          <a:p>
            <a:pPr algn="l"/>
            <a:r>
              <a:rPr lang="fr-FR" sz="2100" smtClean="0">
                <a:solidFill>
                  <a:schemeClr val="accent6">
                    <a:lumMod val="50000"/>
                  </a:schemeClr>
                </a:solidFill>
              </a:rPr>
              <a:t>738 indicators</a:t>
            </a:r>
            <a:endParaRPr lang="fr-FR" sz="2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809999" y="4595336"/>
            <a:ext cx="300342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00" smtClean="0">
                <a:solidFill>
                  <a:schemeClr val="accent3">
                    <a:lumMod val="50000"/>
                  </a:schemeClr>
                </a:solidFill>
              </a:rPr>
              <a:t>80 objectives</a:t>
            </a:r>
          </a:p>
          <a:p>
            <a:pPr algn="l"/>
            <a:r>
              <a:rPr lang="fr-FR" sz="2100" smtClean="0">
                <a:solidFill>
                  <a:schemeClr val="accent3">
                    <a:lumMod val="50000"/>
                  </a:schemeClr>
                </a:solidFill>
              </a:rPr>
              <a:t>90 indicators</a:t>
            </a:r>
          </a:p>
          <a:p>
            <a:pPr algn="l"/>
            <a:r>
              <a:rPr lang="fr-FR" sz="1500" i="1" smtClean="0">
                <a:solidFill>
                  <a:schemeClr val="accent3">
                    <a:lumMod val="50000"/>
                  </a:schemeClr>
                </a:solidFill>
              </a:rPr>
              <a:t>Including 22 ad hoc indicators</a:t>
            </a:r>
            <a:endParaRPr lang="fr-FR" sz="1500" i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58000" y="4600575"/>
            <a:ext cx="225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100" smtClean="0">
                <a:solidFill>
                  <a:srgbClr val="7D0055"/>
                </a:solidFill>
              </a:rPr>
              <a:t>3 key areas</a:t>
            </a:r>
          </a:p>
          <a:p>
            <a:pPr algn="l"/>
            <a:r>
              <a:rPr lang="fr-FR" sz="2100" smtClean="0">
                <a:solidFill>
                  <a:srgbClr val="7D0055"/>
                </a:solidFill>
              </a:rPr>
              <a:t>10 indicators</a:t>
            </a:r>
            <a:endParaRPr lang="fr-FR" sz="2100">
              <a:solidFill>
                <a:srgbClr val="7D0055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 bwMode="auto">
          <a:xfrm flipH="1">
            <a:off x="423862" y="4600575"/>
            <a:ext cx="828675" cy="0"/>
          </a:xfrm>
          <a:prstGeom prst="lin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3810000" y="4600575"/>
            <a:ext cx="828675" cy="0"/>
          </a:xfrm>
          <a:prstGeom prst="lin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Connecteur droit 34"/>
          <p:cNvCxnSpPr/>
          <p:nvPr/>
        </p:nvCxnSpPr>
        <p:spPr bwMode="auto">
          <a:xfrm flipH="1">
            <a:off x="6738076" y="4600575"/>
            <a:ext cx="828675" cy="0"/>
          </a:xfrm>
          <a:prstGeom prst="line">
            <a:avLst/>
          </a:prstGeom>
          <a:noFill/>
          <a:ln w="38100" cap="flat" cmpd="sng" algn="ctr">
            <a:solidFill>
              <a:srgbClr val="7E005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ZoneTexte 35"/>
          <p:cNvSpPr txBox="1"/>
          <p:nvPr/>
        </p:nvSpPr>
        <p:spPr>
          <a:xfrm>
            <a:off x="7161939" y="5749260"/>
            <a:ext cx="19534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smtClean="0">
                <a:solidFill>
                  <a:schemeClr val="bg1"/>
                </a:solidFill>
              </a:rPr>
              <a:t>+</a:t>
            </a:r>
            <a:r>
              <a:rPr lang="fr-FR" sz="1900" smtClean="0">
                <a:solidFill>
                  <a:schemeClr val="bg1"/>
                </a:solidFill>
              </a:rPr>
              <a:t> </a:t>
            </a:r>
          </a:p>
          <a:p>
            <a:r>
              <a:rPr lang="fr-FR" sz="1900" smtClean="0">
                <a:solidFill>
                  <a:schemeClr val="bg1"/>
                </a:solidFill>
              </a:rPr>
              <a:t>POLITICAL</a:t>
            </a:r>
            <a:endParaRPr lang="fr-FR" sz="190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5749260"/>
            <a:ext cx="208164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smtClean="0">
                <a:solidFill>
                  <a:schemeClr val="bg1"/>
                </a:solidFill>
              </a:rPr>
              <a:t>+</a:t>
            </a:r>
            <a:r>
              <a:rPr lang="fr-FR" sz="1900" smtClean="0">
                <a:solidFill>
                  <a:schemeClr val="bg1"/>
                </a:solidFill>
              </a:rPr>
              <a:t> OPERATIONAL</a:t>
            </a:r>
            <a:endParaRPr lang="fr-FR" sz="1900">
              <a:solidFill>
                <a:schemeClr val="bg1"/>
              </a:solidFill>
            </a:endParaRPr>
          </a:p>
        </p:txBody>
      </p:sp>
      <p:sp>
        <p:nvSpPr>
          <p:cNvPr id="37" name="Flèche droite 36"/>
          <p:cNvSpPr/>
          <p:nvPr/>
        </p:nvSpPr>
        <p:spPr bwMode="auto">
          <a:xfrm>
            <a:off x="1966481" y="5761792"/>
            <a:ext cx="5453493" cy="4953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29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9144001" cy="703716"/>
          </a:xfrm>
        </p:spPr>
        <p:txBody>
          <a:bodyPr/>
          <a:lstStyle/>
          <a:p>
            <a:pPr marL="542925" indent="-542925"/>
            <a:r>
              <a:rPr lang="en-US" sz="2400" dirty="0" smtClean="0"/>
              <a:t>   The performance framework aims to make a link with strategic objectives at the political level…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95288" y="116634"/>
            <a:ext cx="8558212" cy="504825"/>
          </a:xfrm>
          <a:noFill/>
        </p:spPr>
        <p:txBody>
          <a:bodyPr/>
          <a:lstStyle/>
          <a:p>
            <a:pPr algn="ctr" eaLnBrk="1" hangingPunct="1"/>
            <a:r>
              <a:rPr lang="en-GB" altLang="fr-FR" sz="2100" dirty="0" smtClean="0"/>
              <a:t>Setting </a:t>
            </a:r>
            <a:r>
              <a:rPr lang="en-GB" altLang="fr-FR" sz="2100" i="1" dirty="0" smtClean="0"/>
              <a:t>10 key national indicators (KNI) of wealth</a:t>
            </a:r>
            <a:endParaRPr lang="en-GB" altLang="fr-FR" sz="2400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85221" y="5229225"/>
            <a:ext cx="7149001" cy="1084912"/>
          </a:xfrm>
          <a:prstGeom prst="rect">
            <a:avLst/>
          </a:prstGeom>
          <a:ln>
            <a:solidFill>
              <a:srgbClr val="1C782D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 smtClean="0"/>
              <a:t>The CBA has invited ministries to adopt the related KNI as mission indicator when possible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endParaRPr lang="en-GB" sz="1050" dirty="0" smtClean="0"/>
          </a:p>
          <a:p>
            <a:r>
              <a:rPr lang="en-GB" sz="1800" dirty="0" smtClean="0">
                <a:solidFill>
                  <a:srgbClr val="7E0054"/>
                </a:solidFill>
              </a:rPr>
              <a:t>But endorsement by ministers remains limited</a:t>
            </a:r>
          </a:p>
        </p:txBody>
      </p:sp>
      <p:sp>
        <p:nvSpPr>
          <p:cNvPr id="4" name="Flèche droite 3"/>
          <p:cNvSpPr/>
          <p:nvPr/>
        </p:nvSpPr>
        <p:spPr bwMode="auto">
          <a:xfrm>
            <a:off x="366574" y="5402350"/>
            <a:ext cx="538301" cy="707886"/>
          </a:xfrm>
          <a:prstGeom prst="rightArrow">
            <a:avLst/>
          </a:prstGeom>
          <a:solidFill>
            <a:srgbClr val="1B772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 smtClean="0"/>
          </a:p>
        </p:txBody>
      </p:sp>
      <p:sp>
        <p:nvSpPr>
          <p:cNvPr id="10" name="Flèche droite 9"/>
          <p:cNvSpPr/>
          <p:nvPr/>
        </p:nvSpPr>
        <p:spPr bwMode="auto">
          <a:xfrm rot="10800000">
            <a:off x="8234223" y="5402350"/>
            <a:ext cx="538301" cy="707886"/>
          </a:xfrm>
          <a:prstGeom prst="rightArrow">
            <a:avLst/>
          </a:prstGeom>
          <a:solidFill>
            <a:srgbClr val="1B772D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fr-FR" smtClean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699502"/>
              </p:ext>
            </p:extLst>
          </p:nvPr>
        </p:nvGraphicFramePr>
        <p:xfrm>
          <a:off x="508002" y="925520"/>
          <a:ext cx="7995371" cy="3898658"/>
        </p:xfrm>
        <a:graphic>
          <a:graphicData uri="http://schemas.openxmlformats.org/drawingml/2006/table">
            <a:tbl>
              <a:tblPr firstRow="1" firstCol="1" bandRow="1">
                <a:effectLst/>
                <a:tableStyleId>{00A15C55-8517-42AA-B614-E9B94910E393}</a:tableStyleId>
              </a:tblPr>
              <a:tblGrid>
                <a:gridCol w="1708726"/>
                <a:gridCol w="2706255"/>
                <a:gridCol w="591127"/>
                <a:gridCol w="1985818"/>
                <a:gridCol w="1003445"/>
              </a:tblGrid>
              <a:tr h="308628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Theme</a:t>
                      </a:r>
                      <a:endParaRPr lang="en-GB" sz="1600" b="1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B831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Government’s indicators</a:t>
                      </a:r>
                      <a:endParaRPr lang="en-GB" sz="1600" b="1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B831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noProof="0" dirty="0" smtClean="0">
                          <a:solidFill>
                            <a:schemeClr val="bg2"/>
                          </a:solidFill>
                          <a:effectLst/>
                        </a:rPr>
                        <a:t>Mission’s indicators in the PLF </a:t>
                      </a:r>
                      <a:endParaRPr lang="en-GB" sz="1600" b="1" noProof="0" dirty="0">
                        <a:solidFill>
                          <a:schemeClr val="bg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B831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B8316"/>
                    </a:solidFill>
                  </a:tcPr>
                </a:tc>
              </a:tr>
              <a:tr h="51845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2016</a:t>
                      </a:r>
                      <a:endParaRPr lang="en-GB" sz="1400" b="1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2017</a:t>
                      </a:r>
                      <a:endParaRPr lang="en-GB" sz="1400" b="1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noProof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Times New Roman"/>
                        </a:rPr>
                        <a:t>2018 (target)</a:t>
                      </a:r>
                      <a:endParaRPr lang="en-GB" sz="1400" b="1" noProof="0" dirty="0">
                        <a:solidFill>
                          <a:schemeClr val="bg2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8316"/>
                    </a:solidFill>
                  </a:tcPr>
                </a:tc>
              </a:tr>
              <a:tr h="25562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Economic development</a:t>
                      </a:r>
                      <a:endParaRPr lang="en-GB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tx2"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Employment rate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56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Research effort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Total debt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1022">
                <a:tc rowSpan="5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noProof="0" dirty="0" smtClean="0">
                          <a:effectLst/>
                        </a:rPr>
                        <a:t>Social development</a:t>
                      </a:r>
                      <a:endParaRPr lang="en-GB" sz="16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tx2"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Life expectation in good health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State of</a:t>
                      </a:r>
                      <a:r>
                        <a:rPr lang="en-GB" sz="14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health </a:t>
                      </a: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perceived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Satisfaction in</a:t>
                      </a:r>
                      <a:r>
                        <a:rPr lang="en-GB" sz="14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life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Inequalities of income 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130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Poverty in quality of living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823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Early leavers of school system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  <a:sym typeface="Wingdings"/>
                        </a:rPr>
                        <a:t>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6049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noProof="0" dirty="0" smtClean="0">
                          <a:effectLst/>
                        </a:rPr>
                        <a:t>Sustainable development</a:t>
                      </a:r>
                      <a:endParaRPr lang="en-GB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tx2"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Carbon</a:t>
                      </a:r>
                      <a:r>
                        <a:rPr lang="en-GB" sz="14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footprint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Gas emission per inhabitant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8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err="1" smtClean="0">
                          <a:solidFill>
                            <a:schemeClr val="bg1"/>
                          </a:solidFill>
                          <a:effectLst/>
                        </a:rPr>
                        <a:t>Artificialization</a:t>
                      </a: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 of land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noProof="0" dirty="0" smtClean="0">
                          <a:solidFill>
                            <a:schemeClr val="bg1"/>
                          </a:solidFill>
                          <a:effectLst/>
                        </a:rPr>
                        <a:t>Share of cultivated area</a:t>
                      </a:r>
                      <a:r>
                        <a:rPr lang="en-GB" sz="1400" baseline="0" noProof="0" dirty="0" smtClean="0">
                          <a:solidFill>
                            <a:schemeClr val="bg1"/>
                          </a:solidFill>
                          <a:effectLst/>
                        </a:rPr>
                        <a:t> used for biological agriculture</a:t>
                      </a:r>
                      <a:endParaRPr lang="en-GB" sz="1400" noProof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</a:t>
                      </a:r>
                      <a:endParaRPr lang="en-GB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"/>
          <p:cNvSpPr>
            <a:spLocks noChangeArrowheads="1"/>
          </p:cNvSpPr>
          <p:nvPr/>
        </p:nvSpPr>
        <p:spPr bwMode="auto">
          <a:xfrm>
            <a:off x="157203" y="5000625"/>
            <a:ext cx="8416517" cy="485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90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564" y="1085850"/>
            <a:ext cx="8836684" cy="53340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b="1" dirty="0"/>
              <a:t>T</a:t>
            </a:r>
            <a:r>
              <a:rPr lang="en-US" b="1" dirty="0" smtClean="0"/>
              <a:t>he changes provided by the new law for Finance Laws</a:t>
            </a:r>
            <a:r>
              <a:rPr lang="en-US" sz="500" dirty="0" smtClean="0">
                <a:solidFill>
                  <a:schemeClr val="tx2"/>
                </a:solidFill>
              </a:rPr>
              <a:t/>
            </a:r>
            <a:br>
              <a:rPr lang="en-US" sz="500" dirty="0" smtClean="0">
                <a:solidFill>
                  <a:schemeClr val="tx2"/>
                </a:solidFill>
              </a:rPr>
            </a:b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Origin of the LOLF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A budget structure by destination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The performance framework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The management dialogue</a:t>
            </a:r>
          </a:p>
          <a:p>
            <a:pPr marL="0" indent="0">
              <a:buClrTx/>
              <a:buNone/>
            </a:pPr>
            <a:endParaRPr lang="en-US" sz="600" dirty="0">
              <a:solidFill>
                <a:schemeClr val="tx2"/>
              </a:solidFill>
            </a:endParaRPr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en-US" b="1" dirty="0" smtClean="0"/>
              <a:t>Impact </a:t>
            </a:r>
            <a:r>
              <a:rPr lang="en-US" b="1" dirty="0"/>
              <a:t>of the performance framework, </a:t>
            </a:r>
            <a:r>
              <a:rPr lang="en-US" b="1" dirty="0" smtClean="0"/>
              <a:t>recent evolutions</a:t>
            </a:r>
            <a:endParaRPr lang="en-US" b="1" dirty="0"/>
          </a:p>
          <a:p>
            <a:pPr marL="0" indent="0">
              <a:buClrTx/>
              <a:buNone/>
            </a:pPr>
            <a:endParaRPr lang="en-US" sz="600" b="1" dirty="0" smtClean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Mitigated results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Simplification </a:t>
            </a:r>
            <a:r>
              <a:rPr lang="en-US" sz="1800" dirty="0"/>
              <a:t>and </a:t>
            </a:r>
            <a:r>
              <a:rPr lang="en-US" sz="1800" dirty="0" smtClean="0"/>
              <a:t>clarification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Link </a:t>
            </a:r>
            <a:r>
              <a:rPr lang="en-US" sz="1800" dirty="0"/>
              <a:t>with political objectives</a:t>
            </a:r>
          </a:p>
          <a:p>
            <a:pPr marL="0" indent="0">
              <a:buClrTx/>
              <a:buNone/>
            </a:pPr>
            <a:endParaRPr lang="en-US" sz="700" dirty="0" smtClean="0"/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en-US" b="1" dirty="0" smtClean="0">
                <a:solidFill>
                  <a:schemeClr val="tx2"/>
                </a:solidFill>
              </a:rPr>
              <a:t>Thoughts for future steps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Make a distinct use of outcome and “output” indicators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Some feedback for a useful performance framework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7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dirty="0" err="1" smtClean="0"/>
              <a:t>Summary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7530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"/>
          <p:cNvSpPr>
            <a:spLocks noChangeArrowheads="1"/>
          </p:cNvSpPr>
          <p:nvPr/>
        </p:nvSpPr>
        <p:spPr bwMode="auto">
          <a:xfrm>
            <a:off x="157203" y="1047750"/>
            <a:ext cx="8416517" cy="4857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1905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564" y="1085850"/>
            <a:ext cx="8836684" cy="53340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T</a:t>
            </a:r>
            <a:r>
              <a:rPr lang="en-US" b="1" dirty="0" smtClean="0">
                <a:solidFill>
                  <a:schemeClr val="tx2"/>
                </a:solidFill>
              </a:rPr>
              <a:t>he changes provided by the new law for Finance Laws</a:t>
            </a:r>
            <a:r>
              <a:rPr lang="en-US" sz="500" dirty="0" smtClean="0">
                <a:solidFill>
                  <a:schemeClr val="tx2"/>
                </a:solidFill>
              </a:rPr>
              <a:t/>
            </a:r>
            <a:br>
              <a:rPr lang="en-US" sz="500" dirty="0" smtClean="0">
                <a:solidFill>
                  <a:schemeClr val="tx2"/>
                </a:solidFill>
              </a:rPr>
            </a:b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Origin of the LOLF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A budget structure by destination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The performance framework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The management dialogue</a:t>
            </a:r>
          </a:p>
          <a:p>
            <a:pPr marL="0" indent="0">
              <a:buClrTx/>
              <a:buNone/>
            </a:pPr>
            <a:endParaRPr lang="en-US" sz="600" dirty="0"/>
          </a:p>
          <a:p>
            <a:pPr marL="457200" indent="-457200">
              <a:buClrTx/>
              <a:buFont typeface="+mj-lt"/>
              <a:buAutoNum type="arabicPeriod" startAt="2"/>
            </a:pPr>
            <a:r>
              <a:rPr lang="en-US" b="1" dirty="0" smtClean="0"/>
              <a:t>Impact </a:t>
            </a:r>
            <a:r>
              <a:rPr lang="en-US" b="1" dirty="0"/>
              <a:t>of the performance framework, </a:t>
            </a:r>
            <a:r>
              <a:rPr lang="en-US" b="1" dirty="0" smtClean="0"/>
              <a:t>recent evolutions</a:t>
            </a:r>
            <a:endParaRPr lang="en-US" b="1" dirty="0"/>
          </a:p>
          <a:p>
            <a:pPr marL="0" indent="0">
              <a:buClrTx/>
              <a:buNone/>
            </a:pPr>
            <a:endParaRPr lang="en-US" sz="600" b="1" dirty="0" smtClean="0">
              <a:solidFill>
                <a:schemeClr val="tx2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Mitigated results</a:t>
            </a:r>
            <a:endParaRPr lang="en-US" sz="18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Simplification </a:t>
            </a:r>
            <a:r>
              <a:rPr lang="en-US" sz="1800" dirty="0"/>
              <a:t>and </a:t>
            </a:r>
            <a:r>
              <a:rPr lang="en-US" sz="1800" dirty="0" smtClean="0"/>
              <a:t>clarification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Link </a:t>
            </a:r>
            <a:r>
              <a:rPr lang="en-US" sz="1800" dirty="0"/>
              <a:t>with political objectives</a:t>
            </a:r>
          </a:p>
          <a:p>
            <a:pPr marL="0" indent="0">
              <a:buClrTx/>
              <a:buNone/>
            </a:pPr>
            <a:endParaRPr lang="en-US" sz="700" dirty="0" smtClean="0"/>
          </a:p>
          <a:p>
            <a:pPr marL="457200" indent="-457200">
              <a:buClrTx/>
              <a:buFont typeface="+mj-lt"/>
              <a:buAutoNum type="arabicPeriod" startAt="3"/>
            </a:pPr>
            <a:r>
              <a:rPr lang="en-US" b="1" dirty="0" smtClean="0"/>
              <a:t>Thoughts for future steps</a:t>
            </a: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 smtClean="0"/>
              <a:t>Make a distinct use of outcome and “output” indicators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800" dirty="0"/>
              <a:t>Some feedback for a useful performance framework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700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500" dirty="0" err="1" smtClean="0"/>
              <a:t>Summary</a:t>
            </a:r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28121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èche droite 21"/>
          <p:cNvSpPr/>
          <p:nvPr/>
        </p:nvSpPr>
        <p:spPr bwMode="auto">
          <a:xfrm>
            <a:off x="1990725" y="2480863"/>
            <a:ext cx="940468" cy="506203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5318" y="846187"/>
            <a:ext cx="9072031" cy="703716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Inform citizens on the results of public </a:t>
            </a:r>
            <a:r>
              <a:rPr lang="en-US" sz="1600" dirty="0" smtClean="0">
                <a:solidFill>
                  <a:schemeClr val="tx1"/>
                </a:solidFill>
              </a:rPr>
              <a:t>policies </a:t>
            </a:r>
            <a:r>
              <a:rPr lang="en-US" sz="1600" dirty="0">
                <a:solidFill>
                  <a:schemeClr val="tx1"/>
                </a:solidFill>
              </a:rPr>
              <a:t>« value for money </a:t>
            </a:r>
            <a:r>
              <a:rPr lang="en-US" sz="1600" dirty="0" smtClean="0">
                <a:solidFill>
                  <a:schemeClr val="tx1"/>
                </a:solidFill>
              </a:rPr>
              <a:t>» and </a:t>
            </a:r>
            <a:r>
              <a:rPr lang="en-US" sz="1600" dirty="0">
                <a:solidFill>
                  <a:schemeClr val="tx1"/>
                </a:solidFill>
              </a:rPr>
              <a:t>build management tools to improve decision making</a:t>
            </a:r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81206" y="2362525"/>
            <a:ext cx="1616674" cy="7428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205782" y="4193353"/>
            <a:ext cx="1616674" cy="7766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2A6A1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156630" y="2564688"/>
            <a:ext cx="1665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Efficacy</a:t>
            </a:r>
            <a:endParaRPr lang="en-US" sz="1600" dirty="0"/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205782" y="5219439"/>
            <a:ext cx="1616674" cy="9993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2A6A1D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362420" y="4404726"/>
            <a:ext cx="13525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Efficiency</a:t>
            </a:r>
            <a:endParaRPr lang="en-US" sz="17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37844" y="5411339"/>
            <a:ext cx="13525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/>
              <a:t>Service </a:t>
            </a:r>
            <a:r>
              <a:rPr lang="en-US" sz="1700" dirty="0" smtClean="0"/>
              <a:t>quality</a:t>
            </a:r>
            <a:endParaRPr lang="en-US" sz="17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52133" y="1687097"/>
            <a:ext cx="3024442" cy="47053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7027427" y="1864153"/>
            <a:ext cx="1319536" cy="14391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2" name="ZoneTexte 31"/>
          <p:cNvSpPr txBox="1"/>
          <p:nvPr/>
        </p:nvSpPr>
        <p:spPr>
          <a:xfrm>
            <a:off x="7025277" y="1960490"/>
            <a:ext cx="13525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Redefinition</a:t>
            </a:r>
            <a:r>
              <a:rPr lang="fr-FR" sz="1500" dirty="0" smtClean="0">
                <a:solidFill>
                  <a:srgbClr val="000000"/>
                </a:solidFill>
              </a:rPr>
              <a:t> of public </a:t>
            </a:r>
            <a:r>
              <a:rPr lang="en-US" sz="1500" dirty="0" smtClean="0">
                <a:solidFill>
                  <a:srgbClr val="000000"/>
                </a:solidFill>
              </a:rPr>
              <a:t>policies</a:t>
            </a:r>
            <a:r>
              <a:rPr lang="fr-FR" sz="1500" dirty="0" smtClean="0">
                <a:solidFill>
                  <a:srgbClr val="000000"/>
                </a:solidFill>
              </a:rPr>
              <a:t>, objectives and </a:t>
            </a:r>
            <a:r>
              <a:rPr lang="en-US" sz="1500" dirty="0" smtClean="0">
                <a:solidFill>
                  <a:srgbClr val="000000"/>
                </a:solidFill>
              </a:rPr>
              <a:t>targets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7041391" y="4400840"/>
            <a:ext cx="1319536" cy="819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4" name="ZoneTexte 33"/>
          <p:cNvSpPr txBox="1"/>
          <p:nvPr/>
        </p:nvSpPr>
        <p:spPr>
          <a:xfrm>
            <a:off x="7024884" y="4491472"/>
            <a:ext cx="13525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Budgetary</a:t>
            </a:r>
            <a:r>
              <a:rPr lang="fr-FR" sz="1500" dirty="0" smtClean="0">
                <a:solidFill>
                  <a:srgbClr val="000000"/>
                </a:solidFill>
              </a:rPr>
              <a:t> impacts</a:t>
            </a:r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228975" y="1688269"/>
            <a:ext cx="2571750" cy="47053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36" name="Rectangle 35"/>
          <p:cNvSpPr/>
          <p:nvPr/>
        </p:nvSpPr>
        <p:spPr bwMode="auto">
          <a:xfrm>
            <a:off x="6219044" y="1698966"/>
            <a:ext cx="2753506" cy="470535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cxnSp>
        <p:nvCxnSpPr>
          <p:cNvPr id="40" name="Connecteur droit avec flèche 39"/>
          <p:cNvCxnSpPr/>
          <p:nvPr/>
        </p:nvCxnSpPr>
        <p:spPr bwMode="auto">
          <a:xfrm>
            <a:off x="5800725" y="2583738"/>
            <a:ext cx="1264802" cy="0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Connecteur droit avec flèche 44"/>
          <p:cNvCxnSpPr>
            <a:stCxn id="42" idx="3"/>
            <a:endCxn id="34" idx="1"/>
          </p:cNvCxnSpPr>
          <p:nvPr/>
        </p:nvCxnSpPr>
        <p:spPr bwMode="auto">
          <a:xfrm flipV="1">
            <a:off x="5441808" y="4768471"/>
            <a:ext cx="1583076" cy="327789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lg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ZoneTexte 48"/>
          <p:cNvSpPr txBox="1"/>
          <p:nvPr/>
        </p:nvSpPr>
        <p:spPr>
          <a:xfrm>
            <a:off x="287746" y="1414585"/>
            <a:ext cx="263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Performance </a:t>
            </a:r>
            <a:r>
              <a:rPr lang="en-US" sz="1200" dirty="0" smtClean="0">
                <a:solidFill>
                  <a:srgbClr val="000000"/>
                </a:solidFill>
              </a:rPr>
              <a:t>framework</a:t>
            </a:r>
            <a:r>
              <a:rPr lang="fr-FR" sz="1200" dirty="0" smtClean="0">
                <a:solidFill>
                  <a:srgbClr val="000000"/>
                </a:solidFill>
              </a:rPr>
              <a:t> inputs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166803" y="1430454"/>
            <a:ext cx="263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Performance results analysis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9" name="Flèche droite 38"/>
          <p:cNvSpPr/>
          <p:nvPr/>
        </p:nvSpPr>
        <p:spPr bwMode="auto">
          <a:xfrm>
            <a:off x="1990725" y="4447446"/>
            <a:ext cx="940468" cy="1297628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1" name="ZoneTexte 40"/>
          <p:cNvSpPr txBox="1"/>
          <p:nvPr/>
        </p:nvSpPr>
        <p:spPr>
          <a:xfrm>
            <a:off x="3410299" y="1874844"/>
            <a:ext cx="2031509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37B15"/>
                </a:solidFill>
              </a:rPr>
              <a:t>Few direct links between budget and performance results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137B15"/>
                </a:solidFill>
              </a:rPr>
              <a:t>Should be used as an alert in a wider evaluation process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410299" y="4726928"/>
            <a:ext cx="203150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P</a:t>
            </a:r>
            <a:r>
              <a:rPr lang="en-US" sz="1400" dirty="0" smtClean="0"/>
              <a:t>rogram management and budget decisions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43" name="Connecteur droit avec flèche 42"/>
          <p:cNvCxnSpPr>
            <a:stCxn id="31" idx="2"/>
            <a:endCxn id="33" idx="0"/>
          </p:cNvCxnSpPr>
          <p:nvPr/>
        </p:nvCxnSpPr>
        <p:spPr bwMode="auto">
          <a:xfrm>
            <a:off x="7687195" y="3303323"/>
            <a:ext cx="13964" cy="1097517"/>
          </a:xfrm>
          <a:prstGeom prst="straightConnector1">
            <a:avLst/>
          </a:prstGeom>
          <a:noFill/>
          <a:ln w="19050" cap="flat" cmpd="sng" algn="ctr">
            <a:solidFill>
              <a:schemeClr val="bg1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6253232" y="3385427"/>
            <a:ext cx="2528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en-US" sz="1200" b="0" dirty="0">
                <a:solidFill>
                  <a:schemeClr val="bg1"/>
                </a:solidFill>
              </a:rPr>
              <a:t>Structural reforms : better communication </a:t>
            </a:r>
            <a:r>
              <a:rPr lang="en-US" sz="1200" b="0" dirty="0" smtClean="0">
                <a:solidFill>
                  <a:schemeClr val="bg1"/>
                </a:solidFill>
              </a:rPr>
              <a:t>on performance </a:t>
            </a:r>
            <a:r>
              <a:rPr lang="en-US" sz="1200" b="0" dirty="0">
                <a:solidFill>
                  <a:schemeClr val="bg1"/>
                </a:solidFill>
              </a:rPr>
              <a:t>results to the Parliament to prepare legislative debate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1420" y="5237242"/>
            <a:ext cx="2528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altLang="fr-FR" sz="1200" b="0" dirty="0" smtClean="0">
                <a:solidFill>
                  <a:schemeClr val="bg1"/>
                </a:solidFill>
              </a:rPr>
              <a:t>Improve decisions and processes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altLang="fr-FR" sz="1200" b="0" dirty="0">
                <a:solidFill>
                  <a:schemeClr val="bg1"/>
                </a:solidFill>
              </a:rPr>
              <a:t>D</a:t>
            </a:r>
            <a:r>
              <a:rPr lang="en-GB" altLang="fr-FR" sz="1200" b="0" dirty="0" smtClean="0">
                <a:solidFill>
                  <a:schemeClr val="bg1"/>
                </a:solidFill>
              </a:rPr>
              <a:t>efine </a:t>
            </a:r>
            <a:r>
              <a:rPr lang="en-GB" altLang="fr-FR" sz="1200" b="0" dirty="0">
                <a:solidFill>
                  <a:schemeClr val="bg1"/>
                </a:solidFill>
              </a:rPr>
              <a:t>incentive mechanisms for departments and their managers </a:t>
            </a:r>
            <a:endParaRPr lang="fr-FR" sz="1200" b="0" dirty="0">
              <a:solidFill>
                <a:schemeClr val="bg1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278836" y="1440816"/>
            <a:ext cx="2633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Consequences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>
            <a:off x="313268" y="3371850"/>
            <a:ext cx="23442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Connecteur droit 45"/>
          <p:cNvCxnSpPr/>
          <p:nvPr/>
        </p:nvCxnSpPr>
        <p:spPr bwMode="auto">
          <a:xfrm>
            <a:off x="3342746" y="3921811"/>
            <a:ext cx="234420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195288" y="116634"/>
            <a:ext cx="85582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A6A1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C782D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en-US" sz="2400" dirty="0" smtClean="0"/>
              <a:t>Make </a:t>
            </a:r>
            <a:r>
              <a:rPr lang="en-US" sz="2400" dirty="0"/>
              <a:t>a distinct use of outcome and </a:t>
            </a:r>
            <a:r>
              <a:rPr lang="en-US" sz="2400" dirty="0" smtClean="0"/>
              <a:t>“output</a:t>
            </a:r>
            <a:r>
              <a:rPr lang="en-US" sz="2400" dirty="0"/>
              <a:t>” indicators </a:t>
            </a:r>
          </a:p>
        </p:txBody>
      </p:sp>
    </p:spTree>
    <p:extLst>
      <p:ext uri="{BB962C8B-B14F-4D97-AF65-F5344CB8AC3E}">
        <p14:creationId xmlns:p14="http://schemas.microsoft.com/office/powerpoint/2010/main" val="39602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GB" dirty="0"/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To define precisely the </a:t>
            </a:r>
            <a:r>
              <a:rPr lang="en-GB" sz="1800" b="1" dirty="0">
                <a:solidFill>
                  <a:srgbClr val="7E0054"/>
                </a:solidFill>
              </a:rPr>
              <a:t>objectives</a:t>
            </a:r>
            <a:r>
              <a:rPr lang="en-GB" sz="1800" dirty="0">
                <a:solidFill>
                  <a:srgbClr val="7D0055"/>
                </a:solidFill>
              </a:rPr>
              <a:t> : </a:t>
            </a:r>
            <a:r>
              <a:rPr lang="en-GB" sz="1800" dirty="0">
                <a:solidFill>
                  <a:srgbClr val="000000"/>
                </a:solidFill>
              </a:rPr>
              <a:t>a single tool can’t do everything 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marL="0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To aim </a:t>
            </a:r>
            <a:r>
              <a:rPr lang="en-GB" sz="1800" b="1" dirty="0">
                <a:solidFill>
                  <a:srgbClr val="7E0054"/>
                </a:solidFill>
              </a:rPr>
              <a:t>simplicity</a:t>
            </a:r>
            <a:r>
              <a:rPr lang="en-GB" sz="1800" dirty="0">
                <a:solidFill>
                  <a:srgbClr val="7E0054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:</a:t>
            </a:r>
          </a:p>
          <a:p>
            <a:pPr marL="742950" lvl="1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Should the method of performance cover all programs equally or should it vary according to some criteria ?</a:t>
            </a:r>
          </a:p>
          <a:p>
            <a:pPr marL="1200150" lvl="2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Budget stake ;</a:t>
            </a:r>
          </a:p>
          <a:p>
            <a:pPr marL="1200150" lvl="2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Ability to quantify the notion of « performance » ;</a:t>
            </a:r>
          </a:p>
          <a:p>
            <a:pPr marL="742950" lvl="1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The number of indicators should remain “reasonable” </a:t>
            </a:r>
            <a:r>
              <a:rPr lang="en-GB" dirty="0" smtClean="0">
                <a:solidFill>
                  <a:srgbClr val="000000"/>
                </a:solidFill>
              </a:rPr>
              <a:t>;</a:t>
            </a:r>
          </a:p>
          <a:p>
            <a:pPr marL="457200" lvl="1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solidFill>
                  <a:srgbClr val="000000"/>
                </a:solidFill>
              </a:rPr>
              <a:t>To link the performance to main </a:t>
            </a:r>
            <a:r>
              <a:rPr lang="en-GB" altLang="fr-FR" sz="1800" b="1" dirty="0">
                <a:solidFill>
                  <a:srgbClr val="7D0055"/>
                </a:solidFill>
              </a:rPr>
              <a:t>political objectives </a:t>
            </a:r>
            <a:r>
              <a:rPr lang="en-GB" altLang="fr-FR" sz="1800" dirty="0" smtClean="0">
                <a:solidFill>
                  <a:srgbClr val="7D0055"/>
                </a:solidFill>
              </a:rPr>
              <a:t>;</a:t>
            </a:r>
          </a:p>
          <a:p>
            <a:pPr marL="0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altLang="fr-FR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altLang="fr-FR" sz="1800" dirty="0">
                <a:solidFill>
                  <a:srgbClr val="000000"/>
                </a:solidFill>
              </a:rPr>
              <a:t>To define </a:t>
            </a:r>
            <a:r>
              <a:rPr lang="en-GB" altLang="fr-FR" sz="1800" b="1" dirty="0">
                <a:solidFill>
                  <a:srgbClr val="7E0054"/>
                </a:solidFill>
              </a:rPr>
              <a:t>incentive </a:t>
            </a:r>
            <a:r>
              <a:rPr lang="en-GB" altLang="fr-FR" sz="1800" b="1" dirty="0">
                <a:solidFill>
                  <a:srgbClr val="7D0055"/>
                </a:solidFill>
              </a:rPr>
              <a:t>mechanisms </a:t>
            </a:r>
            <a:r>
              <a:rPr lang="en-GB" altLang="fr-FR" sz="1800" dirty="0"/>
              <a:t>for departments and their managers ;</a:t>
            </a:r>
            <a:endParaRPr lang="en-GB" altLang="fr-FR" sz="1800" dirty="0">
              <a:solidFill>
                <a:srgbClr val="000000"/>
              </a:solidFill>
            </a:endParaRPr>
          </a:p>
          <a:p>
            <a:pPr marL="0" indent="0" algn="just">
              <a:buClr>
                <a:srgbClr val="2A6A1D">
                  <a:lumMod val="50000"/>
                </a:srgbClr>
              </a:buClr>
              <a:buNone/>
              <a:defRPr/>
            </a:pPr>
            <a:endParaRPr lang="en-GB" altLang="fr-FR" sz="600" dirty="0">
              <a:solidFill>
                <a:srgbClr val="000000"/>
              </a:solidFill>
            </a:endParaRP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000000"/>
                </a:solidFill>
              </a:rPr>
              <a:t>To think of </a:t>
            </a:r>
            <a:r>
              <a:rPr lang="en-GB" sz="1800" b="1" dirty="0">
                <a:solidFill>
                  <a:srgbClr val="7D0055"/>
                </a:solidFill>
              </a:rPr>
              <a:t>communication</a:t>
            </a:r>
            <a:r>
              <a:rPr lang="en-GB" sz="1800" dirty="0">
                <a:solidFill>
                  <a:srgbClr val="000000"/>
                </a:solidFill>
              </a:rPr>
              <a:t>, at the very </a:t>
            </a:r>
            <a:r>
              <a:rPr lang="en-GB" sz="1800" dirty="0" smtClean="0">
                <a:solidFill>
                  <a:srgbClr val="000000"/>
                </a:solidFill>
              </a:rPr>
              <a:t>beginning and use “new tools” </a:t>
            </a:r>
            <a:r>
              <a:rPr lang="en-GB" sz="1800" dirty="0" smtClean="0"/>
              <a:t>(open </a:t>
            </a:r>
            <a:r>
              <a:rPr lang="en-GB" sz="1800" dirty="0"/>
              <a:t>government, evaluation results,…)</a:t>
            </a:r>
          </a:p>
          <a:p>
            <a:pPr marL="285750" indent="-285750" algn="just">
              <a:buClr>
                <a:srgbClr val="2A6A1D">
                  <a:lumMod val="50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en-GB" sz="1800" dirty="0">
              <a:solidFill>
                <a:srgbClr val="7D0055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31499-6168-4FFE-B4F2-C0A5BB42B83E}" type="datetime1">
              <a:rPr lang="fr-FR" altLang="fr-FR" smtClean="0"/>
              <a:t>21/11/2016</a:t>
            </a:fld>
            <a:endParaRPr lang="fr-FR" altLang="fr-FR"/>
          </a:p>
        </p:txBody>
      </p:sp>
      <p:sp>
        <p:nvSpPr>
          <p:cNvPr id="5" name="Text Box 9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9BC300"/>
              </a:buClr>
              <a:buSzPct val="80000"/>
              <a:defRPr sz="3500">
                <a:solidFill>
                  <a:srgbClr val="595959"/>
                </a:solidFill>
                <a:latin typeface="Arial" pitchFamily="34" charset="0"/>
                <a:ea typeface="Geneva" charset="-128"/>
                <a:cs typeface="Arial" pitchFamily="34" charset="0"/>
              </a:defRPr>
            </a:lvl1pPr>
            <a:lvl2pPr marL="742950" indent="-285750" defTabSz="0" eaLnBrk="0" hangingPunct="0">
              <a:spcBef>
                <a:spcPts val="200"/>
              </a:spcBef>
              <a:buClr>
                <a:srgbClr val="ABC100"/>
              </a:buClr>
              <a:buSzPct val="80000"/>
              <a:buFont typeface="Lucida Grande" charset="0"/>
              <a:defRPr sz="28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defTabSz="177800" eaLnBrk="0" hangingPunct="0">
              <a:spcBef>
                <a:spcPts val="200"/>
              </a:spcBef>
              <a:buClr>
                <a:srgbClr val="ABC100"/>
              </a:buClr>
              <a:buSzPct val="70000"/>
              <a:buFont typeface="Arial" pitchFamily="34" charset="0"/>
              <a:buChar char="►"/>
              <a:defRPr sz="24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defTabSz="177800" eaLnBrk="0" hangingPunct="0">
              <a:buClr>
                <a:srgbClr val="ABC100"/>
              </a:buClr>
              <a:buFont typeface="Arial" pitchFamily="34" charset="0"/>
              <a:buChar char="&gt;"/>
              <a:defRPr sz="21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-"/>
              <a:defRPr sz="1700">
                <a:solidFill>
                  <a:srgbClr val="595959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  <a:buClrTx/>
              <a:buSzTx/>
            </a:pPr>
            <a:r>
              <a:rPr lang="en-GB" altLang="fr-FR" sz="2400" dirty="0" smtClean="0">
                <a:solidFill>
                  <a:srgbClr val="1B772D"/>
                </a:solidFill>
                <a:ea typeface="MS PGothic" pitchFamily="34" charset="-128"/>
              </a:rPr>
              <a:t>Some feedback for a useful performance framework</a:t>
            </a:r>
            <a:endParaRPr lang="en-GB" altLang="fr-FR" sz="2400" dirty="0">
              <a:solidFill>
                <a:srgbClr val="1B772D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0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9587" y="231097"/>
            <a:ext cx="7827963" cy="436562"/>
          </a:xfrm>
        </p:spPr>
        <p:txBody>
          <a:bodyPr/>
          <a:lstStyle/>
          <a:p>
            <a:pPr algn="l"/>
            <a:r>
              <a:rPr lang="fr-FR" dirty="0" err="1" smtClean="0"/>
              <a:t>Inform</a:t>
            </a:r>
            <a:r>
              <a:rPr lang="fr-FR" dirty="0" smtClean="0"/>
              <a:t> </a:t>
            </a:r>
            <a:r>
              <a:rPr lang="fr-FR" dirty="0" err="1" smtClean="0"/>
              <a:t>citizens</a:t>
            </a:r>
            <a:r>
              <a:rPr lang="fr-FR" dirty="0" smtClean="0"/>
              <a:t> about public </a:t>
            </a:r>
            <a:r>
              <a:rPr lang="fr-FR" dirty="0" err="1" smtClean="0"/>
              <a:t>policies</a:t>
            </a:r>
            <a:endParaRPr lang="fr-FR" dirty="0"/>
          </a:p>
        </p:txBody>
      </p:sp>
      <p:pic>
        <p:nvPicPr>
          <p:cNvPr id="8" name="Picture 2" descr="http://www.performance-publique.budget.gouv.fr/sites/performance_publique/files/files/images/actualite/donnees_performance_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7" y="1019706"/>
            <a:ext cx="2997333" cy="52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084194" y="1674795"/>
            <a:ext cx="519765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FFFF"/>
                </a:solidFill>
              </a:rPr>
              <a:t>Total</a:t>
            </a:r>
            <a:endParaRPr lang="fr-FR" sz="1100" dirty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680960" y="1680475"/>
            <a:ext cx="45238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FFFF"/>
                </a:solidFill>
              </a:rPr>
              <a:t>BG</a:t>
            </a:r>
            <a:endParaRPr lang="fr-FR" sz="1100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86" y="905804"/>
            <a:ext cx="3897893" cy="26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11" y="3610904"/>
            <a:ext cx="3897893" cy="274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7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9144001" cy="703716"/>
          </a:xfrm>
        </p:spPr>
        <p:txBody>
          <a:bodyPr/>
          <a:lstStyle/>
          <a:p>
            <a:pPr marL="542925" indent="-542925"/>
            <a:r>
              <a:rPr lang="en-US" sz="2400" dirty="0" smtClean="0"/>
              <a:t>Communication and promotion about the results of </a:t>
            </a:r>
            <a:br>
              <a:rPr lang="en-US" sz="2400" dirty="0" smtClean="0"/>
            </a:br>
            <a:r>
              <a:rPr lang="en-US" sz="2400" dirty="0" smtClean="0"/>
              <a:t>public policies : les “</a:t>
            </a:r>
            <a:r>
              <a:rPr lang="en-US" sz="2400" dirty="0" err="1" smtClean="0"/>
              <a:t>Données</a:t>
            </a:r>
            <a:r>
              <a:rPr lang="en-US" sz="2400" dirty="0" smtClean="0"/>
              <a:t> de la performance”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995361"/>
            <a:ext cx="2344099" cy="32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à coins arrondis 5"/>
          <p:cNvSpPr/>
          <p:nvPr/>
        </p:nvSpPr>
        <p:spPr bwMode="auto">
          <a:xfrm>
            <a:off x="85724" y="1190623"/>
            <a:ext cx="2257425" cy="514352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42386" y="1781175"/>
            <a:ext cx="2344099" cy="1485900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32861" y="3352800"/>
            <a:ext cx="2387438" cy="923926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09824" y="990570"/>
            <a:ext cx="465772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 dirty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Key data</a:t>
            </a:r>
            <a:r>
              <a:rPr lang="fr-FR" sz="1200" b="0" dirty="0" smtClean="0">
                <a:solidFill>
                  <a:srgbClr val="000000"/>
                </a:solidFill>
              </a:rPr>
              <a:t> (</a:t>
            </a:r>
            <a:r>
              <a:rPr lang="fr-FR" sz="1200" b="0" dirty="0" err="1" smtClean="0">
                <a:solidFill>
                  <a:srgbClr val="000000"/>
                </a:solidFill>
              </a:rPr>
              <a:t>spending</a:t>
            </a:r>
            <a:r>
              <a:rPr lang="fr-FR" sz="1200" b="0" dirty="0" smtClean="0">
                <a:solidFill>
                  <a:srgbClr val="000000"/>
                </a:solidFill>
              </a:rPr>
              <a:t>, </a:t>
            </a:r>
            <a:r>
              <a:rPr lang="fr-FR" sz="1200" b="0" dirty="0" err="1" smtClean="0">
                <a:solidFill>
                  <a:srgbClr val="000000"/>
                </a:solidFill>
              </a:rPr>
              <a:t>human</a:t>
            </a:r>
            <a:r>
              <a:rPr lang="fr-FR" sz="1200" b="0" dirty="0" smtClean="0">
                <a:solidFill>
                  <a:srgbClr val="000000"/>
                </a:solidFill>
              </a:rPr>
              <a:t> </a:t>
            </a:r>
            <a:r>
              <a:rPr lang="fr-FR" sz="1200" b="0" dirty="0" err="1" smtClean="0">
                <a:solidFill>
                  <a:srgbClr val="000000"/>
                </a:solidFill>
              </a:rPr>
              <a:t>resources</a:t>
            </a:r>
            <a:r>
              <a:rPr lang="fr-FR" sz="1200" b="0" dirty="0" smtClean="0">
                <a:solidFill>
                  <a:srgbClr val="000000"/>
                </a:solidFill>
              </a:rPr>
              <a:t>)</a:t>
            </a: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Rate of </a:t>
            </a:r>
            <a:r>
              <a:rPr lang="fr-FR" sz="1200" dirty="0" err="1" smtClean="0">
                <a:solidFill>
                  <a:srgbClr val="7E0054">
                    <a:lumMod val="75000"/>
                  </a:srgbClr>
                </a:solidFill>
              </a:rPr>
              <a:t>achievement</a:t>
            </a:r>
            <a:r>
              <a:rPr lang="fr-FR" sz="1200" b="0" dirty="0" smtClean="0">
                <a:solidFill>
                  <a:srgbClr val="000000"/>
                </a:solidFill>
              </a:rPr>
              <a:t> of the </a:t>
            </a:r>
            <a:r>
              <a:rPr lang="fr-FR" sz="1200" b="0" dirty="0" err="1" smtClean="0">
                <a:solidFill>
                  <a:srgbClr val="000000"/>
                </a:solidFill>
              </a:rPr>
              <a:t>indicators</a:t>
            </a:r>
            <a:endParaRPr lang="fr-FR" sz="1200" b="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200" b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200" b="0" dirty="0">
              <a:solidFill>
                <a:srgbClr val="000000"/>
              </a:solidFill>
            </a:endParaRPr>
          </a:p>
          <a:p>
            <a:pPr algn="l"/>
            <a:endParaRPr lang="fr-FR" sz="1200" b="0" dirty="0" smtClean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Strategic objectives and </a:t>
            </a:r>
            <a:r>
              <a:rPr lang="fr-FR" sz="1200" err="1" smtClean="0">
                <a:solidFill>
                  <a:srgbClr val="7E0054">
                    <a:lumMod val="75000"/>
                  </a:srgbClr>
                </a:solidFill>
              </a:rPr>
              <a:t>indicators</a:t>
            </a:r>
            <a:r>
              <a:rPr lang="fr-FR" sz="1200" b="0" smtClean="0">
                <a:solidFill>
                  <a:srgbClr val="000000"/>
                </a:solidFill>
              </a:rPr>
              <a:t> </a:t>
            </a:r>
          </a:p>
          <a:p>
            <a:pPr marL="180975" algn="l"/>
            <a:r>
              <a:rPr lang="fr-FR" sz="1200" b="0" smtClean="0">
                <a:solidFill>
                  <a:srgbClr val="000000"/>
                </a:solidFill>
              </a:rPr>
              <a:t>at </a:t>
            </a:r>
            <a:r>
              <a:rPr lang="fr-FR" sz="1200" b="0" dirty="0" smtClean="0">
                <a:solidFill>
                  <a:srgbClr val="000000"/>
                </a:solidFill>
              </a:rPr>
              <a:t>the mission </a:t>
            </a:r>
            <a:r>
              <a:rPr lang="fr-FR" sz="1200" b="0" dirty="0" err="1" smtClean="0">
                <a:solidFill>
                  <a:srgbClr val="000000"/>
                </a:solidFill>
              </a:rPr>
              <a:t>level</a:t>
            </a:r>
            <a:endParaRPr lang="fr-FR" sz="1200" b="0" dirty="0" smtClean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7E0054">
                    <a:lumMod val="75000"/>
                  </a:srgbClr>
                </a:solidFill>
              </a:rPr>
              <a:t>Graphic</a:t>
            </a: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 </a:t>
            </a:r>
            <a:r>
              <a:rPr lang="fr-FR" sz="1200" dirty="0" err="1" smtClean="0">
                <a:solidFill>
                  <a:srgbClr val="7E0054">
                    <a:lumMod val="75000"/>
                  </a:srgbClr>
                </a:solidFill>
              </a:rPr>
              <a:t>representation</a:t>
            </a:r>
            <a:r>
              <a:rPr lang="fr-FR" sz="1200" b="0" dirty="0" smtClean="0">
                <a:solidFill>
                  <a:srgbClr val="000000"/>
                </a:solidFill>
              </a:rPr>
              <a:t> on a multi-</a:t>
            </a:r>
            <a:r>
              <a:rPr lang="fr-FR" sz="1200" b="0" dirty="0" err="1" smtClean="0">
                <a:solidFill>
                  <a:srgbClr val="000000"/>
                </a:solidFill>
              </a:rPr>
              <a:t>year</a:t>
            </a:r>
            <a:r>
              <a:rPr lang="fr-FR" sz="1200" b="0" dirty="0" smtClean="0">
                <a:solidFill>
                  <a:srgbClr val="000000"/>
                </a:solidFill>
              </a:rPr>
              <a:t> basis (2010-2015)</a:t>
            </a:r>
          </a:p>
          <a:p>
            <a:pPr algn="l"/>
            <a:endParaRPr lang="fr-FR" sz="1200" b="0" smtClean="0">
              <a:solidFill>
                <a:srgbClr val="000000"/>
              </a:solidFill>
            </a:endParaRPr>
          </a:p>
          <a:p>
            <a:pPr algn="l"/>
            <a:endParaRPr lang="fr-FR" sz="1200" b="0">
              <a:solidFill>
                <a:srgbClr val="000000"/>
              </a:solidFill>
            </a:endParaRPr>
          </a:p>
          <a:p>
            <a:pPr algn="l"/>
            <a:endParaRPr lang="fr-FR" sz="1200" b="0" dirty="0" smtClean="0">
              <a:solidFill>
                <a:srgbClr val="0000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fr-FR" sz="1200" b="0" dirty="0">
              <a:solidFill>
                <a:srgbClr val="000000"/>
              </a:solidFill>
            </a:endParaRPr>
          </a:p>
          <a:p>
            <a:pPr indent="180975" algn="l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7E0054">
                    <a:lumMod val="75000"/>
                  </a:srgbClr>
                </a:solidFill>
              </a:rPr>
              <a:t>Analysis</a:t>
            </a:r>
            <a:r>
              <a:rPr lang="fr-FR" sz="1200" dirty="0" smtClean="0">
                <a:solidFill>
                  <a:srgbClr val="7E0054">
                    <a:lumMod val="75000"/>
                  </a:srgbClr>
                </a:solidFill>
              </a:rPr>
              <a:t> of the main </a:t>
            </a:r>
            <a:r>
              <a:rPr lang="fr-FR" sz="1200" err="1" smtClean="0">
                <a:solidFill>
                  <a:srgbClr val="7E0054">
                    <a:lumMod val="75000"/>
                  </a:srgbClr>
                </a:solidFill>
              </a:rPr>
              <a:t>results</a:t>
            </a:r>
            <a:r>
              <a:rPr lang="fr-FR" sz="1200" b="0" smtClean="0">
                <a:solidFill>
                  <a:srgbClr val="000000"/>
                </a:solidFill>
              </a:rPr>
              <a:t> </a:t>
            </a:r>
          </a:p>
          <a:p>
            <a:pPr indent="180975" algn="l"/>
            <a:r>
              <a:rPr lang="fr-FR" sz="1200" b="0" smtClean="0">
                <a:solidFill>
                  <a:srgbClr val="000000"/>
                </a:solidFill>
              </a:rPr>
              <a:t>obtained </a:t>
            </a:r>
            <a:r>
              <a:rPr lang="fr-FR" sz="1200" b="0" dirty="0" smtClean="0">
                <a:solidFill>
                  <a:srgbClr val="000000"/>
                </a:solidFill>
              </a:rPr>
              <a:t>in 2015  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3667125"/>
            <a:ext cx="2626803" cy="30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647401" y="1419224"/>
            <a:ext cx="2228850" cy="400110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rgbClr val="2A6A1D">
                    <a:lumMod val="75000"/>
                  </a:srgbClr>
                </a:solidFill>
              </a:rPr>
              <a:t>MISSION LEVEL</a:t>
            </a:r>
            <a:endParaRPr lang="fr-FR" sz="2000">
              <a:solidFill>
                <a:srgbClr val="2A6A1D">
                  <a:lumMod val="75000"/>
                </a:srgb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4400" y="5322248"/>
            <a:ext cx="2228850" cy="7078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smtClean="0">
                <a:solidFill>
                  <a:srgbClr val="2A6A1D">
                    <a:lumMod val="75000"/>
                  </a:srgbClr>
                </a:solidFill>
              </a:rPr>
              <a:t>PROGRAMS LEVEL</a:t>
            </a:r>
            <a:endParaRPr lang="fr-FR" sz="2000">
              <a:solidFill>
                <a:srgbClr val="2A6A1D">
                  <a:lumMod val="75000"/>
                </a:srgbClr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6543674" y="3667126"/>
            <a:ext cx="2531554" cy="885824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6543674" y="4581522"/>
            <a:ext cx="2531554" cy="2189339"/>
          </a:xfrm>
          <a:prstGeom prst="roundRect">
            <a:avLst/>
          </a:prstGeom>
          <a:noFill/>
          <a:ln w="19050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3686176" y="3981480"/>
            <a:ext cx="3048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900">
              <a:solidFill>
                <a:srgbClr val="000000"/>
              </a:solidFill>
            </a:endParaRPr>
          </a:p>
          <a:p>
            <a:pPr indent="180975" algn="l">
              <a:buFont typeface="Wingdings" panose="05000000000000000000" pitchFamily="2" charset="2"/>
              <a:buChar char="§"/>
            </a:pPr>
            <a:r>
              <a:rPr lang="fr-FR" sz="1200" smtClean="0">
                <a:solidFill>
                  <a:srgbClr val="7E0054">
                    <a:lumMod val="75000"/>
                  </a:srgbClr>
                </a:solidFill>
              </a:rPr>
              <a:t>Indicators breakdown between</a:t>
            </a:r>
          </a:p>
          <a:p>
            <a:pPr indent="180975" algn="l"/>
            <a:r>
              <a:rPr lang="fr-FR" sz="1200" smtClean="0">
                <a:solidFill>
                  <a:srgbClr val="7E0054">
                    <a:lumMod val="75000"/>
                  </a:srgbClr>
                </a:solidFill>
              </a:rPr>
              <a:t>3 categories</a:t>
            </a:r>
            <a:r>
              <a:rPr lang="fr-FR" sz="1200" b="0" smtClean="0">
                <a:solidFill>
                  <a:srgbClr val="000000"/>
                </a:solidFill>
              </a:rPr>
              <a:t> : </a:t>
            </a:r>
          </a:p>
          <a:p>
            <a:pPr marL="180975" indent="-180975" algn="l">
              <a:buFontTx/>
              <a:buChar char="-"/>
            </a:pPr>
            <a:r>
              <a:rPr lang="fr-FR" sz="1200" b="0" smtClean="0">
                <a:solidFill>
                  <a:srgbClr val="000000"/>
                </a:solidFill>
              </a:rPr>
              <a:t>socioeconomic effectiveness (citizen)</a:t>
            </a:r>
          </a:p>
          <a:p>
            <a:pPr marL="180975" indent="-180975" algn="l">
              <a:buFontTx/>
              <a:buChar char="-"/>
            </a:pPr>
            <a:r>
              <a:rPr lang="fr-FR" sz="1200" b="0" smtClean="0">
                <a:solidFill>
                  <a:srgbClr val="000000"/>
                </a:solidFill>
              </a:rPr>
              <a:t>service quality (user)</a:t>
            </a:r>
          </a:p>
          <a:p>
            <a:pPr marL="180975" indent="-180975" algn="l">
              <a:buFontTx/>
              <a:buChar char="-"/>
            </a:pPr>
            <a:r>
              <a:rPr lang="fr-FR" sz="1200" b="0" smtClean="0">
                <a:solidFill>
                  <a:srgbClr val="000000"/>
                </a:solidFill>
              </a:rPr>
              <a:t>managerial efficiency (taxpayer)</a:t>
            </a:r>
          </a:p>
          <a:p>
            <a:pPr algn="l"/>
            <a:endParaRPr lang="fr-FR" sz="900" b="0" smtClean="0">
              <a:solidFill>
                <a:srgbClr val="000000"/>
              </a:solidFill>
            </a:endParaRPr>
          </a:p>
          <a:p>
            <a:pPr algn="l"/>
            <a:r>
              <a:rPr lang="fr-FR" sz="1200" smtClean="0">
                <a:solidFill>
                  <a:srgbClr val="000000"/>
                </a:solidFill>
              </a:rPr>
              <a:t>For each program</a:t>
            </a:r>
            <a:endParaRPr lang="fr-FR" sz="1200">
              <a:solidFill>
                <a:srgbClr val="000000"/>
              </a:solidFill>
            </a:endParaRPr>
          </a:p>
          <a:p>
            <a:pPr algn="l"/>
            <a:endParaRPr lang="fr-FR" sz="900" b="0">
              <a:solidFill>
                <a:srgbClr val="000000"/>
              </a:solidFill>
            </a:endParaRPr>
          </a:p>
          <a:p>
            <a:pPr marL="180975" indent="-180975" algn="l">
              <a:buFont typeface="Wingdings" panose="05000000000000000000" pitchFamily="2" charset="2"/>
              <a:buChar char="§"/>
            </a:pPr>
            <a:r>
              <a:rPr lang="fr-FR" sz="1200" smtClean="0">
                <a:solidFill>
                  <a:srgbClr val="7E0054">
                    <a:lumMod val="75000"/>
                  </a:srgbClr>
                </a:solidFill>
              </a:rPr>
              <a:t>2014-2015 comparisons</a:t>
            </a:r>
            <a:r>
              <a:rPr lang="fr-FR" sz="1200" b="0" smtClean="0">
                <a:solidFill>
                  <a:srgbClr val="000000"/>
                </a:solidFill>
              </a:rPr>
              <a:t> of : </a:t>
            </a:r>
            <a:endParaRPr lang="fr-FR" sz="1200" b="0">
              <a:solidFill>
                <a:srgbClr val="000000"/>
              </a:solidFill>
            </a:endParaRPr>
          </a:p>
          <a:p>
            <a:pPr marL="266700" indent="180975" algn="l">
              <a:buFont typeface="Wingdings" panose="05000000000000000000" pitchFamily="2" charset="2"/>
              <a:buChar char="§"/>
            </a:pPr>
            <a:r>
              <a:rPr lang="fr-FR" sz="1200" b="0" smtClean="0">
                <a:solidFill>
                  <a:srgbClr val="000000"/>
                </a:solidFill>
              </a:rPr>
              <a:t>spending</a:t>
            </a:r>
          </a:p>
          <a:p>
            <a:pPr marL="266700" indent="180975" algn="l">
              <a:buFont typeface="Wingdings" panose="05000000000000000000" pitchFamily="2" charset="2"/>
              <a:buChar char="§"/>
            </a:pPr>
            <a:r>
              <a:rPr lang="fr-FR" sz="1200" b="0" smtClean="0">
                <a:solidFill>
                  <a:srgbClr val="000000"/>
                </a:solidFill>
              </a:rPr>
              <a:t>rate of achievement </a:t>
            </a:r>
          </a:p>
          <a:p>
            <a:pPr marL="266700" indent="180975" algn="l"/>
            <a:r>
              <a:rPr lang="fr-FR" sz="1200" b="0" smtClean="0">
                <a:solidFill>
                  <a:srgbClr val="000000"/>
                </a:solidFill>
              </a:rPr>
              <a:t>of the indicators</a:t>
            </a:r>
            <a:endParaRPr lang="fr-FR" sz="1200" b="0">
              <a:solidFill>
                <a:srgbClr val="000000"/>
              </a:solidFill>
            </a:endParaRP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85724" y="2524125"/>
            <a:ext cx="8858251" cy="253935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99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7D0055"/>
                </a:solidFill>
              </a:rPr>
              <a:t>Thanks for your attention !</a:t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/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/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/>
            </a:r>
            <a:br>
              <a:rPr lang="en-US" b="0" dirty="0" smtClean="0">
                <a:solidFill>
                  <a:srgbClr val="7D0055"/>
                </a:solidFill>
              </a:rPr>
            </a:br>
            <a:r>
              <a:rPr lang="en-US" b="0" dirty="0" smtClean="0">
                <a:solidFill>
                  <a:srgbClr val="7D0055"/>
                </a:solidFill>
              </a:rPr>
              <a:t>veronique.fouque@finances.gouv.fr</a:t>
            </a:r>
            <a:endParaRPr lang="en-US" b="0" dirty="0">
              <a:solidFill>
                <a:srgbClr val="7D005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775" y="1008847"/>
            <a:ext cx="75247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http://www.performance-publique.budget.gouv.fr/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2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2" y="86774"/>
            <a:ext cx="8031163" cy="710546"/>
          </a:xfrm>
        </p:spPr>
        <p:txBody>
          <a:bodyPr anchor="b"/>
          <a:lstStyle/>
          <a:p>
            <a:pPr eaLnBrk="1" hangingPunct="1"/>
            <a:r>
              <a:rPr lang="en-GB" altLang="fr-FR" sz="2500" dirty="0" smtClean="0"/>
              <a:t>Origin of the LOLF : a new framework for budget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87076" y="3750605"/>
            <a:ext cx="2760240" cy="12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Une comptabilisation fiabilisée</a:t>
            </a:r>
            <a:endParaRPr lang="fr-FR" altLang="fr-FR" sz="18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fr-FR" altLang="fr-FR" sz="120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3 niveaux de comptabilités : budgétaire, patrimoniale, en coût complet</a:t>
            </a:r>
            <a:endParaRPr lang="fr-FR" altLang="fr-FR" sz="12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Flèche droite à entaille 2"/>
          <p:cNvSpPr/>
          <p:nvPr/>
        </p:nvSpPr>
        <p:spPr bwMode="auto">
          <a:xfrm rot="5400000">
            <a:off x="2791573" y="3021725"/>
            <a:ext cx="5067302" cy="1271753"/>
          </a:xfrm>
          <a:prstGeom prst="notchedRightArrow">
            <a:avLst/>
          </a:prstGeom>
          <a:pattFill prst="trellis">
            <a:fgClr>
              <a:schemeClr val="accent4">
                <a:lumMod val="75000"/>
              </a:schemeClr>
            </a:fgClr>
            <a:bgClr>
              <a:schemeClr val="bg1"/>
            </a:bgClr>
          </a:pattFill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1B772D"/>
              </a:solidFill>
              <a:ea typeface="ヒラギノ角ゴ Pro W3" pitchFamily="87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2001" y="1677948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700" dirty="0" err="1" smtClean="0">
                <a:solidFill>
                  <a:srgbClr val="7E0054"/>
                </a:solidFill>
              </a:rPr>
              <a:t>June</a:t>
            </a:r>
            <a:r>
              <a:rPr lang="fr-FR" sz="1700" dirty="0" smtClean="0">
                <a:solidFill>
                  <a:srgbClr val="7E0054"/>
                </a:solidFill>
              </a:rPr>
              <a:t> 2000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26" y="1123950"/>
            <a:ext cx="6279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Bill in Parliament</a:t>
            </a:r>
          </a:p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(on the influence of Didier </a:t>
            </a:r>
            <a:r>
              <a:rPr lang="en-GB" sz="1500" dirty="0" err="1" smtClean="0">
                <a:solidFill>
                  <a:srgbClr val="000000"/>
                </a:solidFill>
              </a:rPr>
              <a:t>Migaud</a:t>
            </a:r>
            <a:r>
              <a:rPr lang="en-GB" sz="1500" dirty="0" smtClean="0">
                <a:solidFill>
                  <a:srgbClr val="000000"/>
                </a:solidFill>
              </a:rPr>
              <a:t> and Alain Lambert)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63097" y="2287832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700" dirty="0" smtClean="0">
                <a:solidFill>
                  <a:srgbClr val="7E0054"/>
                </a:solidFill>
              </a:rPr>
              <a:t>August 2001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779437" y="2031891"/>
            <a:ext cx="28436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Enactment</a:t>
            </a:r>
            <a:r>
              <a:rPr lang="fr-FR" sz="1500" dirty="0" smtClean="0">
                <a:solidFill>
                  <a:srgbClr val="000000"/>
                </a:solidFill>
              </a:rPr>
              <a:t> of the LOLF</a:t>
            </a:r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12001" y="3607198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700" dirty="0" smtClean="0">
                <a:solidFill>
                  <a:srgbClr val="7E0054"/>
                </a:solidFill>
              </a:rPr>
              <a:t>October 2005</a:t>
            </a:r>
            <a:endParaRPr lang="en-GB" sz="1700" dirty="0">
              <a:solidFill>
                <a:srgbClr val="7E0054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-1" y="3088001"/>
            <a:ext cx="43529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First annual performance project (PAP)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02534" y="4429887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 smtClean="0">
                <a:solidFill>
                  <a:srgbClr val="7E0054"/>
                </a:solidFill>
              </a:rPr>
              <a:t>January</a:t>
            </a:r>
            <a:r>
              <a:rPr lang="fr-FR" sz="1700" dirty="0" smtClean="0">
                <a:solidFill>
                  <a:srgbClr val="7E0054"/>
                </a:solidFill>
              </a:rPr>
              <a:t> 2006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06681" y="3960528"/>
            <a:ext cx="3623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 smtClean="0">
                <a:solidFill>
                  <a:srgbClr val="000000"/>
                </a:solidFill>
              </a:rPr>
              <a:t>The LOLF takes effect : first budget applying LOLF’s rules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12001" y="5178499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700" dirty="0" smtClean="0">
                <a:solidFill>
                  <a:srgbClr val="7E0054"/>
                </a:solidFill>
              </a:rPr>
              <a:t>May 2007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2001" y="4624501"/>
            <a:ext cx="43087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500" dirty="0" smtClean="0">
                <a:solidFill>
                  <a:srgbClr val="000000"/>
                </a:solidFill>
              </a:rPr>
              <a:t>First audit by the Cour des Comptes</a:t>
            </a:r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02534" y="6353697"/>
            <a:ext cx="1829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700" dirty="0" err="1" smtClean="0">
                <a:solidFill>
                  <a:srgbClr val="7E0054"/>
                </a:solidFill>
              </a:rPr>
              <a:t>June</a:t>
            </a:r>
            <a:r>
              <a:rPr lang="fr-FR" sz="1700" dirty="0" smtClean="0">
                <a:solidFill>
                  <a:srgbClr val="7E0054"/>
                </a:solidFill>
              </a:rPr>
              <a:t> 2007</a:t>
            </a:r>
            <a:endParaRPr lang="fr-FR" sz="1700" dirty="0">
              <a:solidFill>
                <a:srgbClr val="7E0054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616206" y="5856849"/>
            <a:ext cx="3123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500" dirty="0">
                <a:solidFill>
                  <a:srgbClr val="000000"/>
                </a:solidFill>
              </a:rPr>
              <a:t>First </a:t>
            </a:r>
            <a:r>
              <a:rPr lang="en-GB" sz="1500" dirty="0" smtClean="0">
                <a:solidFill>
                  <a:srgbClr val="000000"/>
                </a:solidFill>
              </a:rPr>
              <a:t>annual </a:t>
            </a:r>
            <a:r>
              <a:rPr lang="en-GB" sz="1500" dirty="0">
                <a:solidFill>
                  <a:srgbClr val="000000"/>
                </a:solidFill>
              </a:rPr>
              <a:t>performance </a:t>
            </a:r>
            <a:r>
              <a:rPr lang="en-GB" sz="1500" dirty="0" smtClean="0">
                <a:solidFill>
                  <a:srgbClr val="000000"/>
                </a:solidFill>
              </a:rPr>
              <a:t>report (RA</a:t>
            </a:r>
            <a:r>
              <a:rPr lang="fr-FR" sz="1500" dirty="0" smtClean="0">
                <a:solidFill>
                  <a:srgbClr val="000000"/>
                </a:solidFill>
              </a:rPr>
              <a:t>P)</a:t>
            </a:r>
            <a:endParaRPr lang="fr-FR" sz="15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9" y="1677948"/>
            <a:ext cx="1547811" cy="118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41" y="2669675"/>
            <a:ext cx="1574360" cy="102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406706"/>
            <a:ext cx="841248" cy="11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15" y="4669865"/>
            <a:ext cx="783390" cy="11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5265536"/>
            <a:ext cx="1382528" cy="111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2289" y="1465730"/>
            <a:ext cx="5784382" cy="478771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Parliament</a:t>
            </a:r>
          </a:p>
          <a:p>
            <a:pPr lvl="1"/>
            <a:r>
              <a:rPr lang="en-GB" dirty="0" smtClean="0"/>
              <a:t>To have a better view on the budget and more transparency about its enforcement ;</a:t>
            </a:r>
          </a:p>
          <a:p>
            <a:pPr lvl="1"/>
            <a:r>
              <a:rPr lang="en-GB" dirty="0" smtClean="0"/>
              <a:t>To be able to modify the appropriations given to public policies ;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People as …</a:t>
            </a:r>
          </a:p>
          <a:p>
            <a:pPr lvl="1"/>
            <a:r>
              <a:rPr lang="en-GB" dirty="0" smtClean="0"/>
              <a:t>Citizens : to know the use of public means</a:t>
            </a:r>
          </a:p>
          <a:p>
            <a:pPr lvl="1"/>
            <a:r>
              <a:rPr lang="en-GB" dirty="0" smtClean="0"/>
              <a:t>Users: to estimate the capability of administration to answer his needs ;</a:t>
            </a:r>
          </a:p>
          <a:p>
            <a:pPr lvl="1"/>
            <a:r>
              <a:rPr lang="en-GB" dirty="0" smtClean="0"/>
              <a:t>Taxpayers : to check that taxes are well and effectively used ;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Civil servants</a:t>
            </a:r>
          </a:p>
          <a:p>
            <a:pPr lvl="1"/>
            <a:r>
              <a:rPr lang="en-GB" dirty="0" smtClean="0"/>
              <a:t>To get clear targets ;</a:t>
            </a:r>
          </a:p>
          <a:p>
            <a:pPr lvl="1"/>
            <a:r>
              <a:rPr lang="en-GB" dirty="0" smtClean="0"/>
              <a:t>To have a greater capacity to adapt the use of their budget.</a:t>
            </a:r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551769" y="995082"/>
            <a:ext cx="8040461" cy="362857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mvoegeli-adc\Desktop\LOGOS &amp; IMAGES\Bonhom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07" y="3079376"/>
            <a:ext cx="1796490" cy="16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mvoegeli-adc\Desktop\LOGOS &amp; IMAGES\Assemblée nation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66" y="1727293"/>
            <a:ext cx="1087048" cy="9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mvoegeli-adc\Desktop\LOGOS &amp; IMAGES\Séna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98" y="1727293"/>
            <a:ext cx="976598" cy="98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mvoegeli-adc\Desktop\LOGOS &amp; IMAGES\Réun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4" y="4942329"/>
            <a:ext cx="1978676" cy="148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3142" y="86774"/>
            <a:ext cx="8374454" cy="710546"/>
          </a:xfrm>
        </p:spPr>
        <p:txBody>
          <a:bodyPr anchor="b"/>
          <a:lstStyle/>
          <a:p>
            <a:pPr eaLnBrk="1" hangingPunct="1"/>
            <a:r>
              <a:rPr lang="en-GB" altLang="fr-FR" sz="2500" dirty="0" smtClean="0"/>
              <a:t>Origin of the LOLF : three different target populations</a:t>
            </a:r>
          </a:p>
        </p:txBody>
      </p:sp>
    </p:spTree>
    <p:extLst>
      <p:ext uri="{BB962C8B-B14F-4D97-AF65-F5344CB8AC3E}">
        <p14:creationId xmlns:p14="http://schemas.microsoft.com/office/powerpoint/2010/main" val="19376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628" y="77249"/>
            <a:ext cx="8031163" cy="710546"/>
          </a:xfrm>
        </p:spPr>
        <p:txBody>
          <a:bodyPr anchor="b"/>
          <a:lstStyle/>
          <a:p>
            <a:pPr eaLnBrk="1" hangingPunct="1"/>
            <a:r>
              <a:rPr lang="fr-FR" altLang="fr-FR" sz="2500" dirty="0" err="1" smtClean="0"/>
              <a:t>Origin</a:t>
            </a:r>
            <a:r>
              <a:rPr lang="fr-FR" altLang="fr-FR" sz="2500" dirty="0" smtClean="0"/>
              <a:t> of the LOLF : the changes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822" y="1382713"/>
            <a:ext cx="3504733" cy="1971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14831" y="3327400"/>
            <a:ext cx="3504732" cy="19716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114831" y="1382713"/>
            <a:ext cx="3504732" cy="1971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9163" y="3342071"/>
            <a:ext cx="3504732" cy="19716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487076" y="3750605"/>
            <a:ext cx="2760240" cy="11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More </a:t>
            </a:r>
            <a:r>
              <a:rPr lang="fr-FR" altLang="fr-FR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reliable</a:t>
            </a:r>
            <a:r>
              <a:rPr lang="fr-FR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accounts</a:t>
            </a:r>
            <a:endParaRPr lang="fr-FR" altLang="fr-FR" sz="18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Accounts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based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on 3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views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: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budgetary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accrual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accounting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, full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cost</a:t>
            </a:r>
            <a:r>
              <a:rPr lang="fr-FR" altLang="fr-FR" sz="14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14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analysis</a:t>
            </a:r>
            <a:endParaRPr lang="fr-FR" altLang="fr-FR" sz="14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27877" y="1581546"/>
            <a:ext cx="3078639" cy="189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 more </a:t>
            </a:r>
            <a:r>
              <a:rPr lang="fr-FR" altLang="fr-FR" sz="18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comprehensive</a:t>
            </a:r>
            <a:r>
              <a:rPr lang="fr-FR" altLang="fr-FR" sz="18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budget</a:t>
            </a:r>
            <a:endParaRPr lang="fr-FR" altLang="fr-FR" sz="18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endParaRPr lang="fr-FR" altLang="fr-FR" sz="12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fr-FR" altLang="fr-FR" sz="14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</a:t>
            </a:r>
            <a:r>
              <a:rPr lang="fr-FR" altLang="fr-FR" sz="14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ncreased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disclosure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fr-FR" altLang="fr-FR" sz="14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including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fiscal </a:t>
            </a:r>
            <a:r>
              <a:rPr lang="fr-FR" altLang="fr-FR" sz="14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cost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, </a:t>
            </a:r>
            <a:r>
              <a:rPr lang="fr-FR" altLang="fr-FR" sz="14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analytical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justifications, </a:t>
            </a:r>
            <a:r>
              <a:rPr lang="fr-FR" altLang="fr-FR" sz="1400" dirty="0" err="1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agencies</a:t>
            </a:r>
            <a:r>
              <a:rPr lang="fr-FR" altLang="fr-FR" sz="1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information, …</a:t>
            </a:r>
            <a:endParaRPr lang="fr-FR" altLang="fr-FR" sz="1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56121" y="3784840"/>
            <a:ext cx="3291686" cy="11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A </a:t>
            </a:r>
            <a:r>
              <a:rPr lang="fr-FR" altLang="fr-FR" sz="1800" dirty="0" err="1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results-oriented</a:t>
            </a:r>
            <a:r>
              <a:rPr lang="fr-FR" altLang="fr-FR" sz="18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 budget</a:t>
            </a:r>
            <a:endParaRPr lang="fr-FR" altLang="fr-FR" sz="1800" dirty="0">
              <a:solidFill>
                <a:schemeClr val="bg2"/>
              </a:solidFill>
              <a:latin typeface="Arial" charset="0"/>
              <a:ea typeface="ＭＳ Ｐゴシック" pitchFamily="34" charset="-128"/>
            </a:endParaRPr>
          </a:p>
          <a:p>
            <a:pPr>
              <a:spcBef>
                <a:spcPct val="50000"/>
              </a:spcBef>
            </a:pP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For </a:t>
            </a:r>
            <a:r>
              <a:rPr lang="fr-FR" altLang="fr-FR" sz="1400" dirty="0" err="1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each</a:t>
            </a: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 « program » : a </a:t>
            </a:r>
            <a:r>
              <a:rPr lang="fr-FR" altLang="fr-FR" sz="1400" dirty="0" err="1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strategy</a:t>
            </a: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, objectives, and performance </a:t>
            </a:r>
            <a:r>
              <a:rPr lang="fr-FR" altLang="fr-FR" sz="1400" dirty="0" err="1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indicators</a:t>
            </a:r>
            <a:r>
              <a:rPr lang="fr-FR" altLang="fr-FR" sz="1400" dirty="0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 and </a:t>
            </a:r>
            <a:r>
              <a:rPr lang="fr-FR" altLang="fr-FR" sz="1400" dirty="0" err="1" smtClean="0">
                <a:solidFill>
                  <a:schemeClr val="bg2"/>
                </a:solidFill>
                <a:latin typeface="Arial" charset="0"/>
                <a:ea typeface="ＭＳ Ｐゴシック" pitchFamily="34" charset="-128"/>
              </a:rPr>
              <a:t>targets</a:t>
            </a:r>
            <a:endParaRPr lang="fr-FR" altLang="fr-FR" sz="1400" dirty="0">
              <a:solidFill>
                <a:schemeClr val="bg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51329" y="5445125"/>
            <a:ext cx="8080030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dist="107763" dir="18900000" algn="ctr" rotWithShape="0">
              <a:srgbClr val="D0D0D0">
                <a:alpha val="50000"/>
              </a:srgbClr>
            </a:outerShdw>
          </a:effectLst>
          <a:extLst/>
        </p:spPr>
        <p:txBody>
          <a:bodyPr wrap="square" lIns="95746" tIns="47874" rIns="95746" bIns="47874" anchor="ctr">
            <a:spAutoFit/>
          </a:bodyPr>
          <a:lstStyle>
            <a:lvl1pPr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511534" y="5661025"/>
            <a:ext cx="6159620" cy="3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46" tIns="47874" rIns="95746" bIns="47874">
            <a:spAutoFit/>
          </a:bodyPr>
          <a:lstStyle>
            <a:lvl1pPr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57263"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40000"/>
              </a:spcAft>
              <a:defRPr sz="8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« </a:t>
            </a:r>
            <a:r>
              <a:rPr lang="fr-FR" altLang="fr-FR" sz="1800" dirty="0" err="1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Renewed</a:t>
            </a:r>
            <a:r>
              <a:rPr lang="fr-FR" altLang="fr-FR" sz="1800" dirty="0" smtClean="0">
                <a:solidFill>
                  <a:srgbClr val="FFFFFF"/>
                </a:solidFill>
                <a:latin typeface="Arial" charset="0"/>
                <a:ea typeface="ＭＳ Ｐゴシック" pitchFamily="34" charset="-128"/>
              </a:rPr>
              <a:t> public management »</a:t>
            </a:r>
            <a:endParaRPr lang="fr-FR" altLang="fr-FR" sz="1800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2301964" y="5229225"/>
            <a:ext cx="0" cy="2159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746" tIns="47874" rIns="95746" bIns="47874" anchor="ctr">
            <a:spAutoFit/>
          </a:bodyPr>
          <a:lstStyle/>
          <a:p>
            <a:endParaRPr lang="fr-F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831229" y="5234121"/>
            <a:ext cx="0" cy="2159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5746" tIns="47874" rIns="95746" bIns="47874" anchor="ctr">
            <a:spAutoFit/>
          </a:bodyPr>
          <a:lstStyle/>
          <a:p>
            <a:endParaRPr lang="fr-F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86822" y="1382714"/>
            <a:ext cx="3504733" cy="1971676"/>
            <a:chOff x="1564" y="871"/>
            <a:chExt cx="1497" cy="1242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1564" y="871"/>
              <a:ext cx="1497" cy="124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46" tIns="47874" rIns="95746" bIns="47874" anchor="ctr">
              <a:spAutoFit/>
            </a:bodyPr>
            <a:lstStyle>
              <a:lvl1pPr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endParaRPr lang="fr-FR" altLang="fr-FR">
                <a:solidFill>
                  <a:srgbClr val="000000"/>
                </a:solidFill>
              </a:endParaRP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1724" y="996"/>
              <a:ext cx="1179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746" tIns="47874" rIns="95746" bIns="47874">
              <a:spAutoFit/>
            </a:bodyPr>
            <a:lstStyle>
              <a:lvl1pPr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957263"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algn="ctr" defTabSz="957263" eaLnBrk="0" fontAlgn="base" hangingPunct="0">
                <a:spcBef>
                  <a:spcPct val="0"/>
                </a:spcBef>
                <a:spcAft>
                  <a:spcPct val="40000"/>
                </a:spcAft>
                <a:defRPr sz="800" b="1">
                  <a:solidFill>
                    <a:schemeClr val="bg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800" dirty="0" err="1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Clarity</a:t>
              </a:r>
              <a:r>
                <a:rPr lang="fr-FR" altLang="fr-FR" sz="18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and </a:t>
              </a:r>
              <a:r>
                <a:rPr lang="fr-FR" altLang="fr-FR" sz="1800" dirty="0" err="1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transparency</a:t>
              </a:r>
              <a:r>
                <a:rPr lang="fr-FR" altLang="fr-FR" sz="18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</a:t>
              </a:r>
            </a:p>
            <a:p>
              <a:pPr>
                <a:spcBef>
                  <a:spcPct val="50000"/>
                </a:spcBef>
              </a:pPr>
              <a:endParaRPr lang="fr-FR" altLang="fr-FR" sz="12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  <a:p>
              <a:pPr>
                <a:spcBef>
                  <a:spcPct val="50000"/>
                </a:spcBef>
              </a:pPr>
              <a:r>
                <a:rPr lang="fr-FR" altLang="fr-FR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Public </a:t>
              </a:r>
              <a:r>
                <a:rPr lang="fr-FR" altLang="fr-FR" sz="1400" dirty="0" err="1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policies</a:t>
              </a:r>
              <a:r>
                <a:rPr lang="fr-FR" altLang="fr-FR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 are </a:t>
              </a:r>
              <a:r>
                <a:rPr lang="fr-FR" altLang="fr-FR" sz="1400" dirty="0" err="1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organised</a:t>
              </a:r>
              <a:r>
                <a:rPr lang="fr-FR" altLang="fr-FR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and </a:t>
              </a:r>
              <a:r>
                <a:rPr lang="fr-FR" altLang="fr-FR" sz="1400" dirty="0" err="1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presented</a:t>
              </a:r>
              <a:r>
                <a:rPr lang="fr-FR" altLang="fr-FR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</a:t>
              </a:r>
              <a:r>
                <a:rPr lang="fr-FR" altLang="fr-FR" sz="1400" dirty="0" err="1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around</a:t>
              </a:r>
              <a:r>
                <a:rPr lang="fr-FR" altLang="fr-FR" sz="1400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« programs »</a:t>
              </a:r>
              <a:endParaRPr lang="fr-FR" altLang="fr-FR" sz="1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9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022503" y="1188645"/>
            <a:ext cx="4257675" cy="384720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   The 2016 State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general</a:t>
            </a: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 budget *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497250" y="2392820"/>
            <a:ext cx="16670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smtClean="0">
                <a:solidFill>
                  <a:schemeClr val="accent2">
                    <a:lumMod val="75000"/>
                  </a:schemeClr>
                </a:solidFill>
              </a:rPr>
              <a:t>31 missions</a:t>
            </a:r>
            <a:endParaRPr lang="fr-FR" sz="17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>
            <a:off x="6510935" y="4926222"/>
            <a:ext cx="461515" cy="5693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477774" y="5426192"/>
            <a:ext cx="31313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122 programs</a:t>
            </a:r>
            <a:endParaRPr lang="fr-FR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Flèche vers le bas 10"/>
          <p:cNvSpPr/>
          <p:nvPr/>
        </p:nvSpPr>
        <p:spPr bwMode="auto">
          <a:xfrm>
            <a:off x="6892681" y="5780136"/>
            <a:ext cx="461515" cy="5693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29225" y="6350788"/>
            <a:ext cx="348129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573 actions (« </a:t>
            </a:r>
            <a:r>
              <a:rPr lang="fr-FR" sz="1700" dirty="0" err="1" smtClean="0">
                <a:solidFill>
                  <a:schemeClr val="accent2">
                    <a:lumMod val="75000"/>
                  </a:schemeClr>
                </a:solidFill>
              </a:rPr>
              <a:t>sub</a:t>
            </a:r>
            <a:r>
              <a:rPr lang="fr-FR" sz="1700" dirty="0" smtClean="0">
                <a:solidFill>
                  <a:schemeClr val="accent2">
                    <a:lumMod val="75000"/>
                  </a:schemeClr>
                </a:solidFill>
              </a:rPr>
              <a:t>-programs »)</a:t>
            </a:r>
            <a:endParaRPr lang="fr-FR" sz="1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lèche vers le bas 12"/>
          <p:cNvSpPr/>
          <p:nvPr/>
        </p:nvSpPr>
        <p:spPr bwMode="auto">
          <a:xfrm>
            <a:off x="6280178" y="5780135"/>
            <a:ext cx="461515" cy="56934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4" name="Flèche vers le bas 13"/>
          <p:cNvSpPr/>
          <p:nvPr/>
        </p:nvSpPr>
        <p:spPr bwMode="auto">
          <a:xfrm>
            <a:off x="7497250" y="5781445"/>
            <a:ext cx="461515" cy="569343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5" name="Flèche vers le bas 14"/>
          <p:cNvSpPr/>
          <p:nvPr/>
        </p:nvSpPr>
        <p:spPr bwMode="auto">
          <a:xfrm>
            <a:off x="7248154" y="4926222"/>
            <a:ext cx="461515" cy="569343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3009" y="6418022"/>
            <a:ext cx="30216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000" i="1" dirty="0" smtClean="0">
                <a:solidFill>
                  <a:schemeClr val="accent3">
                    <a:lumMod val="50000"/>
                  </a:schemeClr>
                </a:solidFill>
              </a:rPr>
              <a:t>* Figures </a:t>
            </a:r>
            <a:r>
              <a:rPr lang="fr-FR" sz="1000" i="1" dirty="0" err="1" smtClean="0">
                <a:solidFill>
                  <a:schemeClr val="accent3">
                    <a:lumMod val="50000"/>
                  </a:schemeClr>
                </a:solidFill>
              </a:rPr>
              <a:t>from</a:t>
            </a:r>
            <a:r>
              <a:rPr lang="fr-FR" sz="1000" i="1" dirty="0" smtClean="0">
                <a:solidFill>
                  <a:schemeClr val="accent3">
                    <a:lumMod val="50000"/>
                  </a:schemeClr>
                </a:solidFill>
              </a:rPr>
              <a:t> the 2016 Budget Plan</a:t>
            </a: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685800" y="1819803"/>
            <a:ext cx="771525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4505325" y="1819803"/>
            <a:ext cx="0" cy="42396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itre 3"/>
          <p:cNvSpPr>
            <a:spLocks noGrp="1"/>
          </p:cNvSpPr>
          <p:nvPr>
            <p:ph type="title"/>
          </p:nvPr>
        </p:nvSpPr>
        <p:spPr>
          <a:xfrm>
            <a:off x="-1" y="139065"/>
            <a:ext cx="9144001" cy="703716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000" dirty="0" smtClean="0"/>
              <a:t>The changes provided by the LOLF :</a:t>
            </a:r>
            <a:br>
              <a:rPr lang="en-US" sz="2000" dirty="0" smtClean="0"/>
            </a:br>
            <a:r>
              <a:rPr lang="en-US" altLang="fr-FR" sz="2000" dirty="0" smtClean="0"/>
              <a:t>A </a:t>
            </a:r>
            <a:r>
              <a:rPr lang="en-US" altLang="fr-FR" sz="2000" dirty="0"/>
              <a:t>budget framework organized according to the main public </a:t>
            </a:r>
            <a:r>
              <a:rPr lang="en-US" altLang="fr-FR" sz="2000" dirty="0" smtClean="0"/>
              <a:t>policies</a:t>
            </a:r>
            <a:endParaRPr lang="en-US" sz="2000" dirty="0"/>
          </a:p>
        </p:txBody>
      </p:sp>
      <p:graphicFrame>
        <p:nvGraphicFramePr>
          <p:cNvPr id="21" name="Graphique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47514"/>
              </p:ext>
            </p:extLst>
          </p:nvPr>
        </p:nvGraphicFramePr>
        <p:xfrm>
          <a:off x="4619370" y="2046221"/>
          <a:ext cx="4448429" cy="303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545355"/>
              </p:ext>
            </p:extLst>
          </p:nvPr>
        </p:nvGraphicFramePr>
        <p:xfrm>
          <a:off x="93009" y="2184165"/>
          <a:ext cx="4762500" cy="330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90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 animBg="1"/>
      <p:bldP spid="12" grpId="0"/>
      <p:bldP spid="13" grpId="0" animBg="1"/>
      <p:bldP spid="14" grpId="0" animBg="1"/>
      <p:bldP spid="15" grpId="0" animBg="1"/>
      <p:bldGraphic spid="21" grpId="0">
        <p:bldAsOne/>
      </p:bldGraphic>
      <p:bldGraphic spid="2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Rectangle 3"/>
          <p:cNvSpPr>
            <a:spLocks noGrp="1" noChangeArrowheads="1"/>
          </p:cNvSpPr>
          <p:nvPr>
            <p:ph type="title"/>
          </p:nvPr>
        </p:nvSpPr>
        <p:spPr>
          <a:xfrm>
            <a:off x="449263" y="0"/>
            <a:ext cx="8459787" cy="922338"/>
          </a:xfrm>
        </p:spPr>
        <p:txBody>
          <a:bodyPr/>
          <a:lstStyle/>
          <a:p>
            <a:pPr eaLnBrk="1" hangingPunct="1"/>
            <a:r>
              <a:rPr lang="en-US" sz="2000" dirty="0"/>
              <a:t>The changes provided by the LOLF 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stable budget structure by </a:t>
            </a:r>
            <a:r>
              <a:rPr lang="en-US" sz="2000" dirty="0" smtClean="0"/>
              <a:t>destination in </a:t>
            </a:r>
            <a:r>
              <a:rPr lang="fr-FR" altLang="fr-FR" sz="2000" dirty="0" smtClean="0"/>
              <a:t>missions and programs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23875" y="1293813"/>
            <a:ext cx="8382000" cy="12827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■"/>
              <a:defRPr/>
            </a:pPr>
            <a:r>
              <a:rPr lang="fr-FR" altLang="fr-FR" b="1" dirty="0" smtClean="0">
                <a:solidFill>
                  <a:schemeClr val="accent2"/>
                </a:solidFill>
              </a:rPr>
              <a:t>State missions </a:t>
            </a:r>
            <a:r>
              <a:rPr lang="fr-FR" altLang="fr-FR" dirty="0" smtClean="0"/>
              <a:t>are </a:t>
            </a:r>
            <a:r>
              <a:rPr lang="fr-FR" altLang="fr-FR" dirty="0" err="1" smtClean="0"/>
              <a:t>structured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around</a:t>
            </a:r>
            <a:r>
              <a:rPr lang="fr-FR" altLang="fr-FR" dirty="0" smtClean="0"/>
              <a:t> </a:t>
            </a:r>
            <a:r>
              <a:rPr lang="en-US" altLang="fr-FR" b="1" dirty="0" smtClean="0">
                <a:solidFill>
                  <a:schemeClr val="accent2"/>
                </a:solidFill>
              </a:rPr>
              <a:t>Programs</a:t>
            </a:r>
            <a:endParaRPr lang="fr-FR" altLang="fr-FR" dirty="0" smtClean="0"/>
          </a:p>
          <a:p>
            <a:pPr eaLnBrk="1" hangingPunct="1">
              <a:buFont typeface="Arial" charset="0"/>
              <a:buChar char="■"/>
              <a:defRPr/>
            </a:pPr>
            <a:r>
              <a:rPr lang="fr-FR" altLang="fr-FR" dirty="0" smtClean="0"/>
              <a:t>31 missions, 122 programmes, 573 actions </a:t>
            </a:r>
            <a:r>
              <a:rPr lang="fr-FR" altLang="fr-FR" b="1" dirty="0" smtClean="0">
                <a:solidFill>
                  <a:schemeClr val="accent2"/>
                </a:solidFill>
              </a:rPr>
              <a:t>(General Budget 2016) </a:t>
            </a:r>
          </a:p>
          <a:p>
            <a:pPr lvl="1" eaLnBrk="1" hangingPunct="1">
              <a:buFont typeface="Arial" charset="0"/>
              <a:buChar char="■"/>
              <a:defRPr/>
            </a:pPr>
            <a:r>
              <a:rPr lang="fr-FR" altLang="fr-FR" dirty="0" err="1" smtClean="0"/>
              <a:t>Almost</a:t>
            </a:r>
            <a:r>
              <a:rPr lang="fr-FR" altLang="fr-FR" dirty="0" smtClean="0"/>
              <a:t> </a:t>
            </a:r>
            <a:r>
              <a:rPr lang="fr-FR" altLang="fr-FR" b="1" dirty="0" smtClean="0">
                <a:solidFill>
                  <a:schemeClr val="accent2"/>
                </a:solidFill>
              </a:rPr>
              <a:t>4 programs / mission</a:t>
            </a:r>
          </a:p>
          <a:p>
            <a:pPr eaLnBrk="1" hangingPunct="1">
              <a:buFont typeface="Arial" charset="0"/>
              <a:buChar char="■"/>
              <a:defRPr/>
            </a:pPr>
            <a:endParaRPr lang="fr-FR" altLang="fr-FR" b="1" dirty="0" smtClean="0">
              <a:solidFill>
                <a:schemeClr val="accent2"/>
              </a:solidFill>
            </a:endParaRPr>
          </a:p>
        </p:txBody>
      </p:sp>
      <p:sp>
        <p:nvSpPr>
          <p:cNvPr id="176134" name="Rectangle 3"/>
          <p:cNvSpPr>
            <a:spLocks noChangeArrowheads="1"/>
          </p:cNvSpPr>
          <p:nvPr/>
        </p:nvSpPr>
        <p:spPr bwMode="auto">
          <a:xfrm>
            <a:off x="1835150" y="3430588"/>
            <a:ext cx="1800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1B772D"/>
              </a:solidFill>
            </a:endParaRPr>
          </a:p>
        </p:txBody>
      </p:sp>
      <p:sp>
        <p:nvSpPr>
          <p:cNvPr id="176135" name="Text Box 6"/>
          <p:cNvSpPr txBox="1">
            <a:spLocks noChangeArrowheads="1"/>
          </p:cNvSpPr>
          <p:nvPr/>
        </p:nvSpPr>
        <p:spPr bwMode="auto">
          <a:xfrm>
            <a:off x="3635372" y="2670176"/>
            <a:ext cx="2017713" cy="400050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dirty="0" smtClean="0">
                <a:solidFill>
                  <a:srgbClr val="7E0054"/>
                </a:solidFill>
              </a:rPr>
              <a:t>Mission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29407" y="3089275"/>
            <a:ext cx="3630612" cy="2997200"/>
            <a:chOff x="329407" y="3089275"/>
            <a:chExt cx="3630612" cy="299720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83419" y="3686174"/>
              <a:ext cx="3276600" cy="24003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altLang="fr-FR" sz="1600">
                <a:solidFill>
                  <a:srgbClr val="00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65275" y="3089275"/>
              <a:ext cx="1512888" cy="3698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1800">
                  <a:solidFill>
                    <a:schemeClr val="accent2"/>
                  </a:solidFill>
                </a:defRPr>
              </a:lvl1pPr>
            </a:lstStyle>
            <a:p>
              <a:pPr>
                <a:defRPr/>
              </a:pPr>
              <a:r>
                <a:rPr lang="fr-FR" altLang="fr-FR" dirty="0" smtClean="0">
                  <a:solidFill>
                    <a:srgbClr val="7E0054"/>
                  </a:solidFill>
                </a:rPr>
                <a:t>Program</a:t>
              </a:r>
              <a:endParaRPr lang="fr-FR" altLang="fr-FR" dirty="0">
                <a:solidFill>
                  <a:srgbClr val="7E0054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72319" y="3883611"/>
              <a:ext cx="1319212" cy="338554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altLang="fr-FR" sz="1600" i="1" dirty="0" smtClean="0">
                  <a:solidFill>
                    <a:srgbClr val="000000"/>
                  </a:solidFill>
                </a:rPr>
                <a:t>Objectives</a:t>
              </a:r>
              <a:endParaRPr lang="fr-FR" altLang="fr-FR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176139" name="Text Box 11"/>
            <p:cNvSpPr txBox="1">
              <a:spLocks noChangeArrowheads="1"/>
            </p:cNvSpPr>
            <p:nvPr/>
          </p:nvSpPr>
          <p:spPr bwMode="auto">
            <a:xfrm>
              <a:off x="772319" y="4642207"/>
              <a:ext cx="1319212" cy="338138"/>
            </a:xfrm>
            <a:prstGeom prst="rect">
              <a:avLst/>
            </a:prstGeom>
            <a:solidFill>
              <a:srgbClr val="7D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600" i="1" dirty="0" err="1" smtClean="0">
                  <a:solidFill>
                    <a:srgbClr val="FFFFFF"/>
                  </a:solidFill>
                </a:rPr>
                <a:t>Indicators</a:t>
              </a:r>
              <a:endParaRPr lang="fr-FR" altLang="fr-FR" sz="16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2549525" y="4007306"/>
              <a:ext cx="1228725" cy="769441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altLang="fr-FR" sz="1600" i="1" dirty="0" smtClean="0">
                  <a:solidFill>
                    <a:srgbClr val="000000"/>
                  </a:solidFill>
                </a:rPr>
                <a:t>Actions </a:t>
              </a:r>
              <a:r>
                <a:rPr lang="fr-FR" altLang="fr-FR" sz="1400" i="1" dirty="0" smtClean="0">
                  <a:solidFill>
                    <a:srgbClr val="000000"/>
                  </a:solidFill>
                </a:rPr>
                <a:t>(« </a:t>
              </a:r>
              <a:r>
                <a:rPr lang="fr-FR" altLang="fr-FR" sz="1400" i="1" dirty="0" err="1" smtClean="0">
                  <a:solidFill>
                    <a:srgbClr val="000000"/>
                  </a:solidFill>
                </a:rPr>
                <a:t>sub</a:t>
              </a:r>
              <a:r>
                <a:rPr lang="fr-FR" altLang="fr-FR" sz="1400" i="1" dirty="0" smtClean="0">
                  <a:solidFill>
                    <a:srgbClr val="000000"/>
                  </a:solidFill>
                </a:rPr>
                <a:t>-programs »)</a:t>
              </a:r>
              <a:endParaRPr lang="fr-FR" altLang="fr-FR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176141" name="AutoShape 13"/>
            <p:cNvSpPr>
              <a:spLocks noChangeArrowheads="1"/>
            </p:cNvSpPr>
            <p:nvPr/>
          </p:nvSpPr>
          <p:spPr bwMode="auto">
            <a:xfrm>
              <a:off x="329407" y="4298156"/>
              <a:ext cx="217487" cy="431800"/>
            </a:xfrm>
            <a:prstGeom prst="curvedRightArrow">
              <a:avLst>
                <a:gd name="adj1" fmla="val 39708"/>
                <a:gd name="adj2" fmla="val 7941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19" name="Connecteur droit 18"/>
            <p:cNvCxnSpPr>
              <a:endCxn id="15" idx="2"/>
            </p:cNvCxnSpPr>
            <p:nvPr/>
          </p:nvCxnSpPr>
          <p:spPr bwMode="auto">
            <a:xfrm>
              <a:off x="2321719" y="3883611"/>
              <a:ext cx="0" cy="2202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Connecteur droit 21"/>
            <p:cNvCxnSpPr/>
            <p:nvPr/>
          </p:nvCxnSpPr>
          <p:spPr bwMode="auto">
            <a:xfrm>
              <a:off x="657225" y="5373687"/>
              <a:ext cx="33027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772319" y="5462884"/>
              <a:ext cx="1408112" cy="461665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200" dirty="0" smtClean="0">
                  <a:solidFill>
                    <a:srgbClr val="7E0054"/>
                  </a:solidFill>
                </a:rPr>
                <a:t>Performance structure</a:t>
              </a: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2459831" y="5462884"/>
              <a:ext cx="1408112" cy="461665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200" dirty="0" err="1" smtClean="0">
                  <a:solidFill>
                    <a:srgbClr val="7E0054"/>
                  </a:solidFill>
                </a:rPr>
                <a:t>Budgeting</a:t>
              </a:r>
              <a:r>
                <a:rPr lang="fr-FR" altLang="fr-FR" sz="1200" dirty="0" smtClean="0">
                  <a:solidFill>
                    <a:srgbClr val="7E0054"/>
                  </a:solidFill>
                </a:rPr>
                <a:t> structure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752973" y="3089275"/>
            <a:ext cx="3630612" cy="2997200"/>
            <a:chOff x="329407" y="3089275"/>
            <a:chExt cx="3630612" cy="299720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83419" y="3686174"/>
              <a:ext cx="3276600" cy="24003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 altLang="fr-FR" sz="1600">
                <a:solidFill>
                  <a:srgbClr val="000000"/>
                </a:solidFill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565275" y="3089275"/>
              <a:ext cx="1512888" cy="36988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22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1800">
                  <a:solidFill>
                    <a:schemeClr val="accent2"/>
                  </a:solidFill>
                </a:defRPr>
              </a:lvl1pPr>
            </a:lstStyle>
            <a:p>
              <a:pPr>
                <a:defRPr/>
              </a:pPr>
              <a:r>
                <a:rPr lang="fr-FR" altLang="fr-FR" dirty="0" smtClean="0">
                  <a:solidFill>
                    <a:srgbClr val="7E0054"/>
                  </a:solidFill>
                </a:rPr>
                <a:t>Program</a:t>
              </a:r>
              <a:endParaRPr lang="fr-FR" altLang="fr-FR" dirty="0">
                <a:solidFill>
                  <a:srgbClr val="7E0054"/>
                </a:solidFill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772319" y="3883611"/>
              <a:ext cx="1319212" cy="338554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altLang="fr-FR" sz="1600" i="1" dirty="0" smtClean="0">
                  <a:solidFill>
                    <a:srgbClr val="000000"/>
                  </a:solidFill>
                </a:rPr>
                <a:t>Objectives</a:t>
              </a:r>
              <a:endParaRPr lang="fr-FR" altLang="fr-FR" sz="1600" i="1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772319" y="4642207"/>
              <a:ext cx="1319212" cy="338138"/>
            </a:xfrm>
            <a:prstGeom prst="rect">
              <a:avLst/>
            </a:prstGeom>
            <a:solidFill>
              <a:srgbClr val="7D00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600" i="1" dirty="0" err="1" smtClean="0">
                  <a:solidFill>
                    <a:srgbClr val="FFFFFF"/>
                  </a:solidFill>
                </a:rPr>
                <a:t>Indicators</a:t>
              </a:r>
              <a:endParaRPr lang="fr-FR" altLang="fr-FR" sz="1600" i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2549525" y="4007306"/>
              <a:ext cx="1228725" cy="769441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altLang="fr-FR" sz="1600" i="1" dirty="0" smtClean="0">
                  <a:solidFill>
                    <a:srgbClr val="000000"/>
                  </a:solidFill>
                </a:rPr>
                <a:t>Actions </a:t>
              </a:r>
              <a:r>
                <a:rPr lang="fr-FR" altLang="fr-FR" sz="1400" i="1" dirty="0" smtClean="0">
                  <a:solidFill>
                    <a:srgbClr val="000000"/>
                  </a:solidFill>
                </a:rPr>
                <a:t>(« </a:t>
              </a:r>
              <a:r>
                <a:rPr lang="fr-FR" altLang="fr-FR" sz="1400" i="1" dirty="0" err="1" smtClean="0">
                  <a:solidFill>
                    <a:srgbClr val="000000"/>
                  </a:solidFill>
                </a:rPr>
                <a:t>sub</a:t>
              </a:r>
              <a:r>
                <a:rPr lang="fr-FR" altLang="fr-FR" sz="1400" i="1" dirty="0" smtClean="0">
                  <a:solidFill>
                    <a:srgbClr val="000000"/>
                  </a:solidFill>
                </a:rPr>
                <a:t>-programs »)</a:t>
              </a:r>
              <a:endParaRPr lang="fr-FR" altLang="fr-FR" sz="1400" i="1" dirty="0">
                <a:solidFill>
                  <a:srgbClr val="000000"/>
                </a:solidFill>
              </a:endParaRP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auto">
            <a:xfrm>
              <a:off x="329407" y="4298156"/>
              <a:ext cx="217487" cy="431800"/>
            </a:xfrm>
            <a:prstGeom prst="curvedRightArrow">
              <a:avLst>
                <a:gd name="adj1" fmla="val 39708"/>
                <a:gd name="adj2" fmla="val 79416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800" smtClean="0">
                <a:solidFill>
                  <a:srgbClr val="000000"/>
                </a:solidFill>
              </a:endParaRPr>
            </a:p>
          </p:txBody>
        </p:sp>
        <p:cxnSp>
          <p:nvCxnSpPr>
            <p:cNvPr id="36" name="Connecteur droit 35"/>
            <p:cNvCxnSpPr>
              <a:endCxn id="30" idx="2"/>
            </p:cNvCxnSpPr>
            <p:nvPr/>
          </p:nvCxnSpPr>
          <p:spPr bwMode="auto">
            <a:xfrm>
              <a:off x="2321719" y="3883611"/>
              <a:ext cx="0" cy="22028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Connecteur droit 36"/>
            <p:cNvCxnSpPr/>
            <p:nvPr/>
          </p:nvCxnSpPr>
          <p:spPr bwMode="auto">
            <a:xfrm>
              <a:off x="657225" y="5373687"/>
              <a:ext cx="33027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772319" y="5462884"/>
              <a:ext cx="1408112" cy="461665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200" dirty="0" smtClean="0">
                  <a:solidFill>
                    <a:srgbClr val="7E0054"/>
                  </a:solidFill>
                </a:rPr>
                <a:t>Performance structure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2459831" y="5462884"/>
              <a:ext cx="1408112" cy="461665"/>
            </a:xfrm>
            <a:prstGeom prst="rect">
              <a:avLst/>
            </a:prstGeom>
            <a:noFill/>
            <a:ln w="317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30000"/>
                </a:spcBef>
                <a:buClr>
                  <a:srgbClr val="1C782D"/>
                </a:buClr>
                <a:buFont typeface="Arial" pitchFamily="34" charset="0"/>
                <a:buChar char="■"/>
                <a:defRPr sz="2000">
                  <a:solidFill>
                    <a:schemeClr val="bg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30000"/>
                </a:spcBef>
                <a:buClr>
                  <a:srgbClr val="1B772D"/>
                </a:buClr>
                <a:buSzPct val="125000"/>
                <a:buFont typeface="Arial" pitchFamily="34" charset="0"/>
                <a:buChar char="–"/>
                <a:defRPr>
                  <a:solidFill>
                    <a:schemeClr val="bg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bg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bg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bg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200" dirty="0" err="1" smtClean="0">
                  <a:solidFill>
                    <a:srgbClr val="7E0054"/>
                  </a:solidFill>
                </a:rPr>
                <a:t>Budgeting</a:t>
              </a:r>
              <a:r>
                <a:rPr lang="fr-FR" altLang="fr-FR" sz="1200" dirty="0" smtClean="0">
                  <a:solidFill>
                    <a:srgbClr val="7E0054"/>
                  </a:solidFill>
                </a:rPr>
                <a:t> 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10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dimensions for performance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272695"/>
              </p:ext>
            </p:extLst>
          </p:nvPr>
        </p:nvGraphicFramePr>
        <p:xfrm>
          <a:off x="558280" y="1002673"/>
          <a:ext cx="6459858" cy="5346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/>
          <p:cNvSpPr txBox="1"/>
          <p:nvPr/>
        </p:nvSpPr>
        <p:spPr>
          <a:xfrm rot="19999868">
            <a:off x="609601" y="1921932"/>
            <a:ext cx="131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EFFICACY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 rot="19999868">
            <a:off x="1007532" y="3522135"/>
            <a:ext cx="131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QUALITY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 rot="19999868">
            <a:off x="609602" y="5105398"/>
            <a:ext cx="1312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EFFICIENCY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7509077" y="1814210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46%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509075" y="4997676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35%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509076" y="3414413"/>
            <a:ext cx="1032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19%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72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95684" y="980759"/>
            <a:ext cx="194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tx1">
                    <a:lumMod val="75000"/>
                  </a:schemeClr>
                </a:solidFill>
              </a:rPr>
              <a:t>MISSION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3815" y="2530248"/>
            <a:ext cx="1440673" cy="659548"/>
            <a:chOff x="252410" y="3000039"/>
            <a:chExt cx="2095495" cy="89390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4" name="Rectangle à coins arrondis 43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301606" y="3107690"/>
              <a:ext cx="1957391" cy="667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Public Primary schools 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3595684" y="2172512"/>
            <a:ext cx="192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chemeClr val="accent6">
                    <a:lumMod val="50000"/>
                  </a:schemeClr>
                </a:solidFill>
              </a:rPr>
              <a:t> 6 PROGRAMS</a:t>
            </a:r>
            <a:endParaRPr lang="fr-FR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52410" y="1316752"/>
            <a:ext cx="8634413" cy="765089"/>
            <a:chOff x="252410" y="1335802"/>
            <a:chExt cx="8634413" cy="765089"/>
          </a:xfrm>
        </p:grpSpPr>
        <p:sp>
          <p:nvSpPr>
            <p:cNvPr id="3" name="Rectangle à coins arrondis 2"/>
            <p:cNvSpPr/>
            <p:nvPr/>
          </p:nvSpPr>
          <p:spPr bwMode="auto">
            <a:xfrm rot="5400000">
              <a:off x="4187072" y="-2598860"/>
              <a:ext cx="765089" cy="8634413"/>
            </a:xfrm>
            <a:prstGeom prst="roundRect">
              <a:avLst/>
            </a:prstGeom>
            <a:ln/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 rot="5400000">
              <a:off x="4246451" y="-1129629"/>
              <a:ext cx="646331" cy="5695950"/>
            </a:xfrm>
            <a:prstGeom prst="rect">
              <a:avLst/>
            </a:prstGeom>
            <a:noFill/>
          </p:spPr>
          <p:txBody>
            <a:bodyPr vert="vert270" wrap="square" rtlCol="0" anchor="t" anchorCtr="0">
              <a:spAutoFit/>
            </a:bodyPr>
            <a:lstStyle/>
            <a:p>
              <a:r>
                <a:rPr lang="fr-FR" sz="3000" dirty="0" smtClean="0">
                  <a:solidFill>
                    <a:srgbClr val="137B15"/>
                  </a:solidFill>
                </a:rPr>
                <a:t>Education (67 Mds €)</a:t>
              </a:r>
            </a:p>
          </p:txBody>
        </p:sp>
      </p:grpSp>
      <p:sp>
        <p:nvSpPr>
          <p:cNvPr id="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The changes provided by the LOLF 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fr-FR" altLang="fr-FR" sz="2400" dirty="0" smtClean="0"/>
              <a:t>Structure of the </a:t>
            </a:r>
            <a:r>
              <a:rPr lang="en-US" altLang="fr-FR" sz="2400" dirty="0" smtClean="0"/>
              <a:t>“</a:t>
            </a:r>
            <a:r>
              <a:rPr lang="fr-FR" altLang="fr-FR" sz="2400" dirty="0" smtClean="0"/>
              <a:t>Education</a:t>
            </a:r>
            <a:r>
              <a:rPr lang="en-US" altLang="fr-FR" sz="2400" dirty="0" smtClean="0"/>
              <a:t>” mission</a:t>
            </a:r>
            <a:endParaRPr lang="fr-FR" altLang="fr-FR" sz="2400" dirty="0" smtClean="0"/>
          </a:p>
        </p:txBody>
      </p:sp>
      <p:grpSp>
        <p:nvGrpSpPr>
          <p:cNvPr id="58" name="Groupe 57"/>
          <p:cNvGrpSpPr/>
          <p:nvPr/>
        </p:nvGrpSpPr>
        <p:grpSpPr>
          <a:xfrm>
            <a:off x="3114311" y="2530248"/>
            <a:ext cx="1440673" cy="659549"/>
            <a:chOff x="252410" y="3000039"/>
            <a:chExt cx="2095495" cy="893904"/>
          </a:xfrm>
        </p:grpSpPr>
        <p:sp>
          <p:nvSpPr>
            <p:cNvPr id="59" name="Rectangle à coins arrondis 58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321459" y="3116224"/>
              <a:ext cx="1957391" cy="396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Student life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514490" y="2530247"/>
            <a:ext cx="1517306" cy="692497"/>
            <a:chOff x="140947" y="3000039"/>
            <a:chExt cx="2206960" cy="938559"/>
          </a:xfrm>
        </p:grpSpPr>
        <p:sp>
          <p:nvSpPr>
            <p:cNvPr id="62" name="Rectangle à coins arrondis 61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140947" y="3000039"/>
              <a:ext cx="2206960" cy="93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Public Secondary schools  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4633895" y="2530246"/>
            <a:ext cx="1440673" cy="659549"/>
            <a:chOff x="252410" y="3000039"/>
            <a:chExt cx="2095495" cy="89390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71" name="Rectangle à coins arrondis 70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331811" y="3140814"/>
              <a:ext cx="1957391" cy="667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Private schools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150762" y="2530244"/>
            <a:ext cx="1440673" cy="659549"/>
            <a:chOff x="252410" y="3000039"/>
            <a:chExt cx="2095495" cy="893904"/>
          </a:xfrm>
          <a:solidFill>
            <a:schemeClr val="tx2">
              <a:lumMod val="85000"/>
            </a:schemeClr>
          </a:solidFill>
        </p:grpSpPr>
        <p:sp>
          <p:nvSpPr>
            <p:cNvPr id="76" name="Rectangle à coins arrondis 75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321459" y="3116224"/>
              <a:ext cx="1957391" cy="667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1"/>
                  </a:solidFill>
                </a:rPr>
                <a:t>Support program</a:t>
              </a:r>
              <a:endParaRPr lang="en-US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7658259" y="2530243"/>
            <a:ext cx="1440673" cy="659549"/>
            <a:chOff x="252410" y="3000039"/>
            <a:chExt cx="2095495" cy="893904"/>
          </a:xfrm>
          <a:solidFill>
            <a:schemeClr val="accent6">
              <a:lumMod val="75000"/>
            </a:schemeClr>
          </a:solidFill>
        </p:grpSpPr>
        <p:sp>
          <p:nvSpPr>
            <p:cNvPr id="79" name="Rectangle à coins arrondis 78"/>
            <p:cNvSpPr/>
            <p:nvPr/>
          </p:nvSpPr>
          <p:spPr bwMode="auto">
            <a:xfrm>
              <a:off x="252410" y="3000039"/>
              <a:ext cx="2095495" cy="893904"/>
            </a:xfrm>
            <a:prstGeom prst="roundRect">
              <a:avLst/>
            </a:prstGeom>
            <a:grpFill/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1" i="0" u="none" strike="noStrike" cap="none" normalizeH="0" baseline="0" smtClean="0">
                <a:ln>
                  <a:noFill/>
                </a:ln>
                <a:solidFill>
                  <a:srgbClr val="1B772D"/>
                </a:solidFill>
                <a:effectLst/>
                <a:latin typeface="Arial" charset="0"/>
                <a:ea typeface="ヒラギノ角ゴ Pro W3" pitchFamily="87" charset="-128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21459" y="3116224"/>
              <a:ext cx="1957391" cy="6674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300" dirty="0" smtClean="0">
                  <a:solidFill>
                    <a:schemeClr val="bg2"/>
                  </a:solidFill>
                </a:rPr>
                <a:t>Agricultural schools</a:t>
              </a:r>
              <a:endParaRPr lang="en-US" sz="1300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Flèche vers le bas 9"/>
          <p:cNvSpPr/>
          <p:nvPr/>
        </p:nvSpPr>
        <p:spPr bwMode="auto">
          <a:xfrm>
            <a:off x="4407518" y="3683731"/>
            <a:ext cx="324195" cy="285750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smtClean="0">
              <a:ln>
                <a:noFill/>
              </a:ln>
              <a:solidFill>
                <a:srgbClr val="1B772D"/>
              </a:solidFill>
              <a:effectLst/>
              <a:latin typeface="Arial" charset="0"/>
              <a:ea typeface="ヒラギノ角ゴ Pro W3" pitchFamily="87" charset="-128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1591122" y="4022774"/>
            <a:ext cx="1440673" cy="292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rgbClr val="000000"/>
                </a:solidFill>
              </a:rPr>
              <a:t>3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Objectives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83" name="AutoShape 13"/>
          <p:cNvSpPr>
            <a:spLocks noChangeArrowheads="1"/>
          </p:cNvSpPr>
          <p:nvPr/>
        </p:nvSpPr>
        <p:spPr bwMode="auto">
          <a:xfrm>
            <a:off x="4398764" y="4400351"/>
            <a:ext cx="217487" cy="431800"/>
          </a:xfrm>
          <a:prstGeom prst="curvedRightArrow">
            <a:avLst>
              <a:gd name="adj1" fmla="val 39708"/>
              <a:gd name="adj2" fmla="val 7941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800" smtClean="0">
              <a:solidFill>
                <a:srgbClr val="000000"/>
              </a:solidFill>
            </a:endParaRP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73815" y="4852484"/>
            <a:ext cx="1440674" cy="292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/>
              <a:t>6</a:t>
            </a:r>
            <a:r>
              <a:rPr lang="fr-FR" altLang="fr-FR" sz="1300" i="1" dirty="0" smtClean="0"/>
              <a:t> </a:t>
            </a:r>
            <a:r>
              <a:rPr lang="fr-FR" altLang="fr-FR" sz="1300" i="1" dirty="0" err="1" smtClean="0"/>
              <a:t>Indicators</a:t>
            </a:r>
            <a:endParaRPr lang="fr-FR" altLang="fr-FR" sz="1300" i="1" dirty="0" smtClean="0"/>
          </a:p>
        </p:txBody>
      </p:sp>
      <p:sp>
        <p:nvSpPr>
          <p:cNvPr id="86" name="Text Box 12"/>
          <p:cNvSpPr txBox="1">
            <a:spLocks noChangeArrowheads="1"/>
          </p:cNvSpPr>
          <p:nvPr/>
        </p:nvSpPr>
        <p:spPr bwMode="auto">
          <a:xfrm>
            <a:off x="60164" y="5782932"/>
            <a:ext cx="1440674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rgbClr val="000000"/>
                </a:solidFill>
              </a:rPr>
              <a:t>7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Actions</a:t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400" i="1" dirty="0" smtClean="0">
                <a:solidFill>
                  <a:srgbClr val="000000"/>
                </a:solidFill>
              </a:rPr>
              <a:t>(20,2 Mds €)</a:t>
            </a:r>
            <a:endParaRPr lang="fr-FR" altLang="fr-FR" sz="1400" i="1" dirty="0">
              <a:solidFill>
                <a:srgbClr val="000000"/>
              </a:solidFill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225114" y="3313174"/>
            <a:ext cx="8799046" cy="323165"/>
          </a:xfrm>
          <a:prstGeom prst="rect">
            <a:avLst/>
          </a:prstGeom>
          <a:solidFill>
            <a:srgbClr val="7D0055"/>
          </a:solidFill>
          <a:ln w="3175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500" dirty="0" smtClean="0">
                <a:solidFill>
                  <a:schemeClr val="tx2"/>
                </a:solidFill>
              </a:rPr>
              <a:t>Performance structure</a:t>
            </a: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252411" y="5347041"/>
            <a:ext cx="8799045" cy="323165"/>
          </a:xfrm>
          <a:prstGeom prst="rect">
            <a:avLst/>
          </a:prstGeom>
          <a:solidFill>
            <a:srgbClr val="7D0055"/>
          </a:solidFill>
          <a:ln w="31750">
            <a:solidFill>
              <a:schemeClr val="accent2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fr-FR" sz="1500" dirty="0" smtClean="0">
                <a:solidFill>
                  <a:schemeClr val="tx2"/>
                </a:solidFill>
              </a:rPr>
              <a:t>Credit</a:t>
            </a:r>
            <a:r>
              <a:rPr lang="fr-FR" altLang="fr-FR" sz="1500" dirty="0" smtClean="0">
                <a:solidFill>
                  <a:schemeClr val="tx2"/>
                </a:solidFill>
              </a:rPr>
              <a:t> structure</a:t>
            </a: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73815" y="4022774"/>
            <a:ext cx="1440673" cy="292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2 Objectives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0" name="Text Box 10"/>
          <p:cNvSpPr txBox="1">
            <a:spLocks noChangeArrowheads="1"/>
          </p:cNvSpPr>
          <p:nvPr/>
        </p:nvSpPr>
        <p:spPr bwMode="auto">
          <a:xfrm>
            <a:off x="3114308" y="4022774"/>
            <a:ext cx="1440673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2 Objectives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4613976" y="4022774"/>
            <a:ext cx="1440673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rgbClr val="000000"/>
                </a:solidFill>
              </a:rPr>
              <a:t>4</a:t>
            </a:r>
            <a:r>
              <a:rPr lang="fr-FR" altLang="fr-FR" sz="1300" i="1" dirty="0" smtClean="0">
                <a:solidFill>
                  <a:srgbClr val="000000"/>
                </a:solidFill>
              </a:rPr>
              <a:t> Objectives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591119" y="4855606"/>
            <a:ext cx="1440674" cy="2923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14 </a:t>
            </a:r>
            <a:r>
              <a:rPr lang="fr-FR" altLang="fr-FR" sz="1300" i="1" dirty="0" err="1" smtClean="0"/>
              <a:t>Indicators</a:t>
            </a:r>
            <a:endParaRPr lang="fr-FR" altLang="fr-FR" sz="1300" i="1" dirty="0" smtClean="0"/>
          </a:p>
        </p:txBody>
      </p: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3114307" y="4855606"/>
            <a:ext cx="1440674" cy="2923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6 </a:t>
            </a:r>
            <a:r>
              <a:rPr lang="fr-FR" altLang="fr-FR" sz="1300" i="1" dirty="0" err="1" smtClean="0"/>
              <a:t>Indicators</a:t>
            </a:r>
            <a:endParaRPr lang="fr-FR" altLang="fr-FR" sz="1300" i="1" dirty="0" smtClean="0"/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4613975" y="4863139"/>
            <a:ext cx="1440674" cy="2923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14 </a:t>
            </a:r>
            <a:r>
              <a:rPr lang="fr-FR" altLang="fr-FR" sz="1300" i="1" dirty="0" err="1" smtClean="0"/>
              <a:t>Indicators</a:t>
            </a:r>
            <a:endParaRPr lang="fr-FR" altLang="fr-FR" sz="1300" i="1" dirty="0" smtClean="0"/>
          </a:p>
        </p:txBody>
      </p:sp>
      <p:sp>
        <p:nvSpPr>
          <p:cNvPr id="95" name="Text Box 11"/>
          <p:cNvSpPr txBox="1">
            <a:spLocks noChangeArrowheads="1"/>
          </p:cNvSpPr>
          <p:nvPr/>
        </p:nvSpPr>
        <p:spPr bwMode="auto">
          <a:xfrm>
            <a:off x="6150762" y="4863139"/>
            <a:ext cx="1440674" cy="292388"/>
          </a:xfrm>
          <a:prstGeom prst="rect">
            <a:avLst/>
          </a:prstGeom>
          <a:solidFill>
            <a:schemeClr val="tx2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/>
              <a:t>11 </a:t>
            </a:r>
            <a:r>
              <a:rPr lang="fr-FR" altLang="fr-FR" sz="1300" i="1" dirty="0" err="1" smtClean="0"/>
              <a:t>Indicators</a:t>
            </a:r>
            <a:endParaRPr lang="fr-FR" altLang="fr-FR" sz="1300" i="1" dirty="0" smtClean="0"/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7650881" y="4863139"/>
            <a:ext cx="1440674" cy="2923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rgbClr val="1C782D"/>
              </a:buClr>
              <a:buFont typeface="Arial" pitchFamily="34" charset="0"/>
              <a:buChar char="■"/>
              <a:defRPr sz="20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1B772D"/>
              </a:buClr>
              <a:buSzPct val="125000"/>
              <a:buFont typeface="Arial" pitchFamily="34" charset="0"/>
              <a:buChar char="–"/>
              <a:defRPr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300" i="1" dirty="0" smtClean="0">
                <a:solidFill>
                  <a:schemeClr val="bg2"/>
                </a:solidFill>
              </a:rPr>
              <a:t>4 </a:t>
            </a:r>
            <a:r>
              <a:rPr lang="fr-FR" altLang="fr-FR" sz="1300" i="1" dirty="0" err="1" smtClean="0">
                <a:solidFill>
                  <a:schemeClr val="bg2"/>
                </a:solidFill>
              </a:rPr>
              <a:t>Indicators</a:t>
            </a:r>
            <a:endParaRPr lang="fr-FR" altLang="fr-FR" sz="1300" i="1" dirty="0" smtClean="0">
              <a:solidFill>
                <a:schemeClr val="bg2"/>
              </a:solidFill>
            </a:endParaRP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6129745" y="4010425"/>
            <a:ext cx="1440673" cy="292388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3 Objectives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7650881" y="4010425"/>
            <a:ext cx="1440673" cy="2923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chemeClr val="bg2"/>
                </a:solidFill>
              </a:rPr>
              <a:t>2 Objectives</a:t>
            </a:r>
            <a:endParaRPr lang="fr-FR" altLang="fr-FR" sz="1300" i="1" dirty="0">
              <a:solidFill>
                <a:schemeClr val="bg2"/>
              </a:solidFill>
            </a:endParaRPr>
          </a:p>
        </p:txBody>
      </p:sp>
      <p:sp>
        <p:nvSpPr>
          <p:cNvPr id="99" name="Text Box 12"/>
          <p:cNvSpPr txBox="1">
            <a:spLocks noChangeArrowheads="1"/>
          </p:cNvSpPr>
          <p:nvPr/>
        </p:nvSpPr>
        <p:spPr bwMode="auto">
          <a:xfrm>
            <a:off x="1591121" y="5774568"/>
            <a:ext cx="1440674" cy="5078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13 Actions</a:t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400" i="1" dirty="0" smtClean="0">
                <a:solidFill>
                  <a:srgbClr val="000000"/>
                </a:solidFill>
              </a:rPr>
              <a:t>(31,3 Mds €)</a:t>
            </a:r>
            <a:endParaRPr lang="fr-FR" altLang="fr-FR" sz="1400" i="1" dirty="0">
              <a:solidFill>
                <a:srgbClr val="000000"/>
              </a:solidFill>
            </a:endParaRPr>
          </a:p>
        </p:txBody>
      </p:sp>
      <p:sp>
        <p:nvSpPr>
          <p:cNvPr id="100" name="Text Box 12"/>
          <p:cNvSpPr txBox="1">
            <a:spLocks noChangeArrowheads="1"/>
          </p:cNvSpPr>
          <p:nvPr/>
        </p:nvSpPr>
        <p:spPr bwMode="auto">
          <a:xfrm>
            <a:off x="3114310" y="5774568"/>
            <a:ext cx="1440671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6 Actions</a:t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300" i="1" dirty="0" smtClean="0">
                <a:solidFill>
                  <a:srgbClr val="000000"/>
                </a:solidFill>
              </a:rPr>
              <a:t>(4,8 Mds €)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101" name="Text Box 12"/>
          <p:cNvSpPr txBox="1">
            <a:spLocks noChangeArrowheads="1"/>
          </p:cNvSpPr>
          <p:nvPr/>
        </p:nvSpPr>
        <p:spPr bwMode="auto">
          <a:xfrm>
            <a:off x="4613974" y="5771763"/>
            <a:ext cx="1440675" cy="4924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12 Actions</a:t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300" i="1" dirty="0" smtClean="0">
                <a:solidFill>
                  <a:srgbClr val="000000"/>
                </a:solidFill>
              </a:rPr>
              <a:t>(7,2 Mds €)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102" name="Text Box 12"/>
          <p:cNvSpPr txBox="1">
            <a:spLocks noChangeArrowheads="1"/>
          </p:cNvSpPr>
          <p:nvPr/>
        </p:nvSpPr>
        <p:spPr bwMode="auto">
          <a:xfrm>
            <a:off x="6150761" y="5774568"/>
            <a:ext cx="1419657" cy="492443"/>
          </a:xfrm>
          <a:prstGeom prst="rect">
            <a:avLst/>
          </a:prstGeom>
          <a:solidFill>
            <a:schemeClr val="tx2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 smtClean="0">
                <a:solidFill>
                  <a:srgbClr val="000000"/>
                </a:solidFill>
              </a:rPr>
              <a:t>10 Actions</a:t>
            </a:r>
            <a:br>
              <a:rPr lang="fr-FR" altLang="fr-FR" sz="1300" i="1" dirty="0" smtClean="0">
                <a:solidFill>
                  <a:srgbClr val="000000"/>
                </a:solidFill>
              </a:rPr>
            </a:br>
            <a:r>
              <a:rPr lang="fr-FR" altLang="fr-FR" sz="1300" i="1" dirty="0" smtClean="0">
                <a:solidFill>
                  <a:srgbClr val="000000"/>
                </a:solidFill>
              </a:rPr>
              <a:t>(2,1 Mds €)</a:t>
            </a:r>
            <a:endParaRPr lang="fr-FR" altLang="fr-FR" sz="1300" i="1" dirty="0">
              <a:solidFill>
                <a:srgbClr val="000000"/>
              </a:solidFill>
            </a:endParaRPr>
          </a:p>
        </p:txBody>
      </p:sp>
      <p:sp>
        <p:nvSpPr>
          <p:cNvPr id="103" name="Text Box 12"/>
          <p:cNvSpPr txBox="1">
            <a:spLocks noChangeArrowheads="1"/>
          </p:cNvSpPr>
          <p:nvPr/>
        </p:nvSpPr>
        <p:spPr bwMode="auto">
          <a:xfrm>
            <a:off x="7658259" y="5766530"/>
            <a:ext cx="1393198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fr-FR" sz="1300" i="1" dirty="0">
                <a:solidFill>
                  <a:schemeClr val="bg2"/>
                </a:solidFill>
              </a:rPr>
              <a:t>5</a:t>
            </a:r>
            <a:r>
              <a:rPr lang="fr-FR" altLang="fr-FR" sz="1300" i="1" dirty="0" smtClean="0">
                <a:solidFill>
                  <a:schemeClr val="bg2"/>
                </a:solidFill>
              </a:rPr>
              <a:t> Actions</a:t>
            </a:r>
            <a:br>
              <a:rPr lang="fr-FR" altLang="fr-FR" sz="1300" i="1" dirty="0" smtClean="0">
                <a:solidFill>
                  <a:schemeClr val="bg2"/>
                </a:solidFill>
              </a:rPr>
            </a:br>
            <a:r>
              <a:rPr lang="fr-FR" altLang="fr-FR" sz="1300" i="1" dirty="0" smtClean="0">
                <a:solidFill>
                  <a:schemeClr val="bg2"/>
                </a:solidFill>
              </a:rPr>
              <a:t>(1,4 Mds €)</a:t>
            </a:r>
            <a:endParaRPr lang="fr-FR" altLang="fr-FR" sz="13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Modèle-DB - 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e_DB_2007_v3">
  <a:themeElements>
    <a:clrScheme name="Modele_DB_2007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B_2007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B772D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Modele_DB_2007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ele_DB_2007_v3">
  <a:themeElements>
    <a:clrScheme name="Modele_DB_2007_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DB_2007_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B772D"/>
        </a:solidFill>
        <a:ln>
          <a:noFill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Modele_DB_2007_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DB_2007_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DB_2007_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Modèle DB V4">
  <a:themeElements>
    <a:clrScheme name="Theme DB">
      <a:dk1>
        <a:srgbClr val="2A6A1D"/>
      </a:dk1>
      <a:lt1>
        <a:srgbClr val="000000"/>
      </a:lt1>
      <a:dk2>
        <a:srgbClr val="FFFFFF"/>
      </a:dk2>
      <a:lt2>
        <a:srgbClr val="FFFFFF"/>
      </a:lt2>
      <a:accent1>
        <a:srgbClr val="2A6A1D"/>
      </a:accent1>
      <a:accent2>
        <a:srgbClr val="7E0054"/>
      </a:accent2>
      <a:accent3>
        <a:srgbClr val="429A3D"/>
      </a:accent3>
      <a:accent4>
        <a:srgbClr val="933E81"/>
      </a:accent4>
      <a:accent5>
        <a:srgbClr val="E7AC33"/>
      </a:accent5>
      <a:accent6>
        <a:srgbClr val="95AAD9"/>
      </a:accent6>
      <a:hlink>
        <a:srgbClr val="2A6A1D"/>
      </a:hlink>
      <a:folHlink>
        <a:srgbClr val="7E0054"/>
      </a:folHlink>
    </a:clrScheme>
    <a:fontScheme name="D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2800" b="1" i="0" u="none" strike="noStrike" cap="none" normalizeH="0" baseline="0" smtClean="0">
            <a:ln>
              <a:noFill/>
            </a:ln>
            <a:solidFill>
              <a:srgbClr val="1B772D"/>
            </a:solidFill>
            <a:effectLst/>
            <a:latin typeface="Arial" charset="0"/>
            <a:ea typeface="ヒラギノ角ゴ Pro W3" pitchFamily="87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ersonnalisé budget">
    <a:dk1>
      <a:sysClr val="windowText" lastClr="000000"/>
    </a:dk1>
    <a:lt1>
      <a:sysClr val="window" lastClr="FFFFFF"/>
    </a:lt1>
    <a:dk2>
      <a:srgbClr val="730D45"/>
    </a:dk2>
    <a:lt2>
      <a:srgbClr val="28641C"/>
    </a:lt2>
    <a:accent1>
      <a:srgbClr val="986C12"/>
    </a:accent1>
    <a:accent2>
      <a:srgbClr val="22345E"/>
    </a:accent2>
    <a:accent3>
      <a:srgbClr val="50C936"/>
    </a:accent3>
    <a:accent4>
      <a:srgbClr val="BE1673"/>
    </a:accent4>
    <a:accent5>
      <a:srgbClr val="E4A31B"/>
    </a:accent5>
    <a:accent6>
      <a:srgbClr val="38569C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DB V4</Template>
  <TotalTime>5566</TotalTime>
  <Words>1728</Words>
  <Application>Microsoft Office PowerPoint</Application>
  <PresentationFormat>Affichage à l'écran (4:3)</PresentationFormat>
  <Paragraphs>470</Paragraphs>
  <Slides>24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13</vt:i4>
      </vt:variant>
      <vt:variant>
        <vt:lpstr>Titres des diapositives</vt:lpstr>
      </vt:variant>
      <vt:variant>
        <vt:i4>24</vt:i4>
      </vt:variant>
    </vt:vector>
  </HeadingPairs>
  <TitlesOfParts>
    <vt:vector size="37" baseType="lpstr">
      <vt:lpstr>Modèle DB V4</vt:lpstr>
      <vt:lpstr>Modele_DB_2007_v3</vt:lpstr>
      <vt:lpstr>1_Modele_DB_2007_v3</vt:lpstr>
      <vt:lpstr>3_Modèle DB V4</vt:lpstr>
      <vt:lpstr>1_Modèle DB V4</vt:lpstr>
      <vt:lpstr>2_Modèle DB V4</vt:lpstr>
      <vt:lpstr>blank</vt:lpstr>
      <vt:lpstr>1_blank</vt:lpstr>
      <vt:lpstr>4_Modèle DB V4</vt:lpstr>
      <vt:lpstr>Modèle-DB - blank</vt:lpstr>
      <vt:lpstr>5_Modèle DB V4</vt:lpstr>
      <vt:lpstr>2_blank</vt:lpstr>
      <vt:lpstr>6_Modèle DB V4</vt:lpstr>
      <vt:lpstr>  France’s LOLF lessons learned and perspectives</vt:lpstr>
      <vt:lpstr>Summary</vt:lpstr>
      <vt:lpstr>Origin of the LOLF : a new framework for budget</vt:lpstr>
      <vt:lpstr>Origin of the LOLF : three different target populations</vt:lpstr>
      <vt:lpstr>Origin of the LOLF : the changes</vt:lpstr>
      <vt:lpstr>  The changes provided by the LOLF : A budget framework organized according to the main public policies</vt:lpstr>
      <vt:lpstr>The changes provided by the LOLF :  a stable budget structure by destination in missions and programs</vt:lpstr>
      <vt:lpstr>Three dimensions for performance</vt:lpstr>
      <vt:lpstr>The changes provided by the LOLF :  Structure of the “Education” mission</vt:lpstr>
      <vt:lpstr>Example: with program 140 of ‘Education’ mission</vt:lpstr>
      <vt:lpstr>A new chain of responsibilities</vt:lpstr>
      <vt:lpstr>Prisons program 107: consistency between  « PAP » objectives and management dialogue</vt:lpstr>
      <vt:lpstr>Use of the performance framework : example of management dialogue (Prison program 107)</vt:lpstr>
      <vt:lpstr>Summary</vt:lpstr>
      <vt:lpstr>What impact of the performance framework?</vt:lpstr>
      <vt:lpstr>Evolution and simplification of the performance framework: to be continued...</vt:lpstr>
      <vt:lpstr>   The performance framework aims to make a link with strategic objectives at the political level… </vt:lpstr>
      <vt:lpstr>Setting 10 key national indicators (KNI) of wealth</vt:lpstr>
      <vt:lpstr>Summary</vt:lpstr>
      <vt:lpstr>Inform citizens on the results of public policies « value for money » and build management tools to improve decision making</vt:lpstr>
      <vt:lpstr>Some feedback for a useful performance framework</vt:lpstr>
      <vt:lpstr>Inform citizens about public policies</vt:lpstr>
      <vt:lpstr>Communication and promotion about the results of  public policies : les “Données de la performance”</vt:lpstr>
      <vt:lpstr>Thanks for your attention !     veronique.fouque@finances.gouv.fr</vt:lpstr>
    </vt:vector>
  </TitlesOfParts>
  <Company>MINEFI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2PERF Bureau de la performance  de la dépense publique  et de la fonction financière</dc:title>
  <dc:creator>VOEGELI Pierre-Marie</dc:creator>
  <cp:lastModifiedBy>Veronique FOUQUE</cp:lastModifiedBy>
  <cp:revision>527</cp:revision>
  <cp:lastPrinted>2016-10-28T10:00:21Z</cp:lastPrinted>
  <dcterms:created xsi:type="dcterms:W3CDTF">2014-09-30T13:54:32Z</dcterms:created>
  <dcterms:modified xsi:type="dcterms:W3CDTF">2016-11-21T08:46:41Z</dcterms:modified>
</cp:coreProperties>
</file>