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19"/>
  </p:notesMasterIdLst>
  <p:handoutMasterIdLst>
    <p:handoutMasterId r:id="rId20"/>
  </p:handoutMasterIdLst>
  <p:sldIdLst>
    <p:sldId id="279" r:id="rId2"/>
    <p:sldId id="330" r:id="rId3"/>
    <p:sldId id="335" r:id="rId4"/>
    <p:sldId id="338" r:id="rId5"/>
    <p:sldId id="336" r:id="rId6"/>
    <p:sldId id="347" r:id="rId7"/>
    <p:sldId id="348" r:id="rId8"/>
    <p:sldId id="337" r:id="rId9"/>
    <p:sldId id="339" r:id="rId10"/>
    <p:sldId id="340" r:id="rId11"/>
    <p:sldId id="341" r:id="rId12"/>
    <p:sldId id="342" r:id="rId13"/>
    <p:sldId id="343" r:id="rId14"/>
    <p:sldId id="344" r:id="rId15"/>
    <p:sldId id="345" r:id="rId16"/>
    <p:sldId id="346" r:id="rId17"/>
    <p:sldId id="326"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7033"/>
    <a:srgbClr val="006598"/>
    <a:srgbClr val="236D80"/>
    <a:srgbClr val="005580"/>
    <a:srgbClr val="007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77738" autoAdjust="0"/>
  </p:normalViewPr>
  <p:slideViewPr>
    <p:cSldViewPr showGuides="1">
      <p:cViewPr varScale="1">
        <p:scale>
          <a:sx n="53" d="100"/>
          <a:sy n="53" d="100"/>
        </p:scale>
        <p:origin x="-2280"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ＭＳ Ｐゴシック" panose="020B0600070205080204" pitchFamily="34"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ea typeface="ＭＳ Ｐゴシック" panose="020B0600070205080204" pitchFamily="34" charset="-128"/>
              </a:defRPr>
            </a:lvl1pPr>
          </a:lstStyle>
          <a:p>
            <a:pPr>
              <a:defRPr/>
            </a:pPr>
            <a:fld id="{07648335-4948-4FFB-81A3-2945370BBD85}" type="datetimeFigureOut">
              <a:rPr lang="en-US"/>
              <a:pPr>
                <a:defRPr/>
              </a:pPr>
              <a:t>28-Jun-2016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ea typeface="ＭＳ Ｐゴシック" panose="020B0600070205080204" pitchFamily="3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ea typeface="ＭＳ Ｐゴシック" panose="020B0600070205080204" pitchFamily="34" charset="-128"/>
              </a:defRPr>
            </a:lvl1pPr>
          </a:lstStyle>
          <a:p>
            <a:pPr>
              <a:defRPr/>
            </a:pPr>
            <a:fld id="{4BC72EF7-DF6E-4F39-B735-5F14BFB97A75}" type="slidenum">
              <a:rPr lang="en-US"/>
              <a:pPr>
                <a:defRPr/>
              </a:pPr>
              <a:t>‹#›</a:t>
            </a:fld>
            <a:endParaRPr lang="en-US"/>
          </a:p>
        </p:txBody>
      </p:sp>
    </p:spTree>
    <p:extLst>
      <p:ext uri="{BB962C8B-B14F-4D97-AF65-F5344CB8AC3E}">
        <p14:creationId xmlns:p14="http://schemas.microsoft.com/office/powerpoint/2010/main" val="2860054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anose="020B0600070205080204" pitchFamily="34" charset="-128"/>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anose="020B0600070205080204" pitchFamily="34" charset="-128"/>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anose="020B0600070205080204" pitchFamily="34" charset="-128"/>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ＭＳ Ｐゴシック" panose="020B0600070205080204" pitchFamily="34" charset="-128"/>
              </a:defRPr>
            </a:lvl1pPr>
          </a:lstStyle>
          <a:p>
            <a:pPr>
              <a:defRPr/>
            </a:pPr>
            <a:fld id="{3EE33695-974B-40B7-B13A-21CFAB45F8C6}" type="slidenum">
              <a:rPr lang="en-US" altLang="en-US"/>
              <a:pPr>
                <a:defRPr/>
              </a:pPr>
              <a:t>‹#›</a:t>
            </a:fld>
            <a:endParaRPr lang="en-US" altLang="en-US"/>
          </a:p>
        </p:txBody>
      </p:sp>
    </p:spTree>
    <p:extLst>
      <p:ext uri="{BB962C8B-B14F-4D97-AF65-F5344CB8AC3E}">
        <p14:creationId xmlns:p14="http://schemas.microsoft.com/office/powerpoint/2010/main" val="1356248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04BAC5-7E8D-4584-81EC-07F94CCABDC3}" type="slidenum">
              <a:rPr lang="en-US" altLang="en-US" sz="1200" smtClean="0"/>
              <a:pPr/>
              <a:t>1</a:t>
            </a:fld>
            <a:endParaRPr lang="en-US" altLang="en-US" sz="12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dirty="0" smtClean="0"/>
          </a:p>
        </p:txBody>
      </p:sp>
    </p:spTree>
    <p:extLst>
      <p:ext uri="{BB962C8B-B14F-4D97-AF65-F5344CB8AC3E}">
        <p14:creationId xmlns:p14="http://schemas.microsoft.com/office/powerpoint/2010/main" val="216028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11</a:t>
            </a:fld>
            <a:endParaRPr lang="en-US" altLang="en-US" sz="1200" smtClean="0"/>
          </a:p>
        </p:txBody>
      </p:sp>
    </p:spTree>
    <p:extLst>
      <p:ext uri="{BB962C8B-B14F-4D97-AF65-F5344CB8AC3E}">
        <p14:creationId xmlns:p14="http://schemas.microsoft.com/office/powerpoint/2010/main" val="245316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12</a:t>
            </a:fld>
            <a:endParaRPr lang="en-US" altLang="en-US" sz="1200" smtClean="0"/>
          </a:p>
        </p:txBody>
      </p:sp>
    </p:spTree>
    <p:extLst>
      <p:ext uri="{BB962C8B-B14F-4D97-AF65-F5344CB8AC3E}">
        <p14:creationId xmlns:p14="http://schemas.microsoft.com/office/powerpoint/2010/main" val="4111235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13</a:t>
            </a:fld>
            <a:endParaRPr lang="en-US" altLang="en-US" sz="1200" smtClean="0"/>
          </a:p>
        </p:txBody>
      </p:sp>
    </p:spTree>
    <p:extLst>
      <p:ext uri="{BB962C8B-B14F-4D97-AF65-F5344CB8AC3E}">
        <p14:creationId xmlns:p14="http://schemas.microsoft.com/office/powerpoint/2010/main" val="1449195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14</a:t>
            </a:fld>
            <a:endParaRPr lang="en-US" altLang="en-US" sz="1200" smtClean="0"/>
          </a:p>
        </p:txBody>
      </p:sp>
    </p:spTree>
    <p:extLst>
      <p:ext uri="{BB962C8B-B14F-4D97-AF65-F5344CB8AC3E}">
        <p14:creationId xmlns:p14="http://schemas.microsoft.com/office/powerpoint/2010/main" val="732050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15</a:t>
            </a:fld>
            <a:endParaRPr lang="en-US" altLang="en-US" sz="1200" smtClean="0"/>
          </a:p>
        </p:txBody>
      </p:sp>
    </p:spTree>
    <p:extLst>
      <p:ext uri="{BB962C8B-B14F-4D97-AF65-F5344CB8AC3E}">
        <p14:creationId xmlns:p14="http://schemas.microsoft.com/office/powerpoint/2010/main" val="418843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16</a:t>
            </a:fld>
            <a:endParaRPr lang="en-US" altLang="en-US" sz="1200" smtClean="0"/>
          </a:p>
        </p:txBody>
      </p:sp>
    </p:spTree>
    <p:extLst>
      <p:ext uri="{BB962C8B-B14F-4D97-AF65-F5344CB8AC3E}">
        <p14:creationId xmlns:p14="http://schemas.microsoft.com/office/powerpoint/2010/main" val="32116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3</a:t>
            </a:fld>
            <a:endParaRPr lang="en-US" altLang="en-US" sz="1200" smtClean="0"/>
          </a:p>
        </p:txBody>
      </p:sp>
    </p:spTree>
    <p:extLst>
      <p:ext uri="{BB962C8B-B14F-4D97-AF65-F5344CB8AC3E}">
        <p14:creationId xmlns:p14="http://schemas.microsoft.com/office/powerpoint/2010/main" val="3495526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4</a:t>
            </a:fld>
            <a:endParaRPr lang="en-US" altLang="en-US" sz="1200" smtClean="0"/>
          </a:p>
        </p:txBody>
      </p:sp>
    </p:spTree>
    <p:extLst>
      <p:ext uri="{BB962C8B-B14F-4D97-AF65-F5344CB8AC3E}">
        <p14:creationId xmlns:p14="http://schemas.microsoft.com/office/powerpoint/2010/main" val="2431515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5</a:t>
            </a:fld>
            <a:endParaRPr lang="en-US" altLang="en-US" sz="1200" smtClean="0"/>
          </a:p>
        </p:txBody>
      </p:sp>
    </p:spTree>
    <p:extLst>
      <p:ext uri="{BB962C8B-B14F-4D97-AF65-F5344CB8AC3E}">
        <p14:creationId xmlns:p14="http://schemas.microsoft.com/office/powerpoint/2010/main" val="1511149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6</a:t>
            </a:fld>
            <a:endParaRPr lang="en-US" altLang="en-US" sz="1200" smtClean="0"/>
          </a:p>
        </p:txBody>
      </p:sp>
    </p:spTree>
    <p:extLst>
      <p:ext uri="{BB962C8B-B14F-4D97-AF65-F5344CB8AC3E}">
        <p14:creationId xmlns:p14="http://schemas.microsoft.com/office/powerpoint/2010/main" val="791197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7</a:t>
            </a:fld>
            <a:endParaRPr lang="en-US" altLang="en-US" sz="1200" smtClean="0"/>
          </a:p>
        </p:txBody>
      </p:sp>
    </p:spTree>
    <p:extLst>
      <p:ext uri="{BB962C8B-B14F-4D97-AF65-F5344CB8AC3E}">
        <p14:creationId xmlns:p14="http://schemas.microsoft.com/office/powerpoint/2010/main" val="2549376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8</a:t>
            </a:fld>
            <a:endParaRPr lang="en-US" altLang="en-US" sz="1200" smtClean="0"/>
          </a:p>
        </p:txBody>
      </p:sp>
    </p:spTree>
    <p:extLst>
      <p:ext uri="{BB962C8B-B14F-4D97-AF65-F5344CB8AC3E}">
        <p14:creationId xmlns:p14="http://schemas.microsoft.com/office/powerpoint/2010/main" val="1654871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9</a:t>
            </a:fld>
            <a:endParaRPr lang="en-US" altLang="en-US" sz="1200" smtClean="0"/>
          </a:p>
        </p:txBody>
      </p:sp>
    </p:spTree>
    <p:extLst>
      <p:ext uri="{BB962C8B-B14F-4D97-AF65-F5344CB8AC3E}">
        <p14:creationId xmlns:p14="http://schemas.microsoft.com/office/powerpoint/2010/main" val="1217826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baseline="0" dirty="0" smtClean="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10</a:t>
            </a:fld>
            <a:endParaRPr lang="en-US" altLang="en-US" sz="1200" smtClean="0"/>
          </a:p>
        </p:txBody>
      </p:sp>
    </p:spTree>
    <p:extLst>
      <p:ext uri="{BB962C8B-B14F-4D97-AF65-F5344CB8AC3E}">
        <p14:creationId xmlns:p14="http://schemas.microsoft.com/office/powerpoint/2010/main" val="4137474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swoosh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33400"/>
            <a:ext cx="7011988"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IBP_logo_rgb_300dpi"/>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00200" y="1524000"/>
            <a:ext cx="6248400"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7"/>
          <p:cNvSpPr>
            <a:spLocks noChangeShapeType="1"/>
          </p:cNvSpPr>
          <p:nvPr userDrawn="1"/>
        </p:nvSpPr>
        <p:spPr bwMode="auto">
          <a:xfrm>
            <a:off x="5791200" y="5594350"/>
            <a:ext cx="0" cy="682625"/>
          </a:xfrm>
          <a:prstGeom prst="line">
            <a:avLst/>
          </a:prstGeom>
          <a:noFill/>
          <a:ln w="9525">
            <a:solidFill>
              <a:srgbClr val="E77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8"/>
          <p:cNvSpPr txBox="1">
            <a:spLocks noChangeArrowheads="1"/>
          </p:cNvSpPr>
          <p:nvPr userDrawn="1"/>
        </p:nvSpPr>
        <p:spPr bwMode="auto">
          <a:xfrm>
            <a:off x="5029200" y="49530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defRPr/>
            </a:pPr>
            <a:endParaRPr lang="en-US" altLang="en-US" smtClean="0"/>
          </a:p>
        </p:txBody>
      </p:sp>
      <p:sp>
        <p:nvSpPr>
          <p:cNvPr id="39938" name="Rectangle 2"/>
          <p:cNvSpPr>
            <a:spLocks noGrp="1" noChangeArrowheads="1"/>
          </p:cNvSpPr>
          <p:nvPr>
            <p:ph type="ctrTitle"/>
          </p:nvPr>
        </p:nvSpPr>
        <p:spPr>
          <a:xfrm>
            <a:off x="1600200" y="3581400"/>
            <a:ext cx="6400800" cy="457200"/>
          </a:xfrm>
        </p:spPr>
        <p:txBody>
          <a:bodyPr lIns="91440" rIns="91440"/>
          <a:lstStyle>
            <a:lvl1pPr>
              <a:defRPr sz="2400"/>
            </a:lvl1pPr>
          </a:lstStyle>
          <a:p>
            <a:pPr lvl="0"/>
            <a:r>
              <a:rPr lang="en-US" altLang="en-US" noProof="0" smtClean="0"/>
              <a:t>Click to edit Master title style</a:t>
            </a:r>
          </a:p>
        </p:txBody>
      </p:sp>
      <p:sp>
        <p:nvSpPr>
          <p:cNvPr id="39939" name="Rectangle 3"/>
          <p:cNvSpPr>
            <a:spLocks noGrp="1" noChangeArrowheads="1"/>
          </p:cNvSpPr>
          <p:nvPr>
            <p:ph type="subTitle" idx="1"/>
          </p:nvPr>
        </p:nvSpPr>
        <p:spPr>
          <a:xfrm>
            <a:off x="1600200" y="4038600"/>
            <a:ext cx="6400800" cy="457200"/>
          </a:xfrm>
        </p:spPr>
        <p:txBody>
          <a:bodyPr lIns="91440" rIns="91440"/>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363153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6E75B26F-E43B-4509-A33C-701D020FDD32}" type="slidenum">
              <a:rPr lang="en-US" altLang="en-US"/>
              <a:pPr>
                <a:defRPr/>
              </a:pPr>
              <a:t>‹#›</a:t>
            </a:fld>
            <a:endParaRPr lang="en-US" altLang="en-US"/>
          </a:p>
        </p:txBody>
      </p:sp>
    </p:spTree>
    <p:extLst>
      <p:ext uri="{BB962C8B-B14F-4D97-AF65-F5344CB8AC3E}">
        <p14:creationId xmlns:p14="http://schemas.microsoft.com/office/powerpoint/2010/main" val="343336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B6BA5317-B016-4827-BA32-713366F88E1B}" type="slidenum">
              <a:rPr lang="en-US" altLang="en-US"/>
              <a:pPr>
                <a:defRPr/>
              </a:pPr>
              <a:t>‹#›</a:t>
            </a:fld>
            <a:endParaRPr lang="en-US" altLang="en-US"/>
          </a:p>
        </p:txBody>
      </p:sp>
    </p:spTree>
    <p:extLst>
      <p:ext uri="{BB962C8B-B14F-4D97-AF65-F5344CB8AC3E}">
        <p14:creationId xmlns:p14="http://schemas.microsoft.com/office/powerpoint/2010/main" val="3847564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295400"/>
            <a:ext cx="3810000" cy="4038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9142E66A-3126-44C2-BE25-B90C7E6F9CE4}" type="slidenum">
              <a:rPr lang="en-US" altLang="en-US"/>
              <a:pPr>
                <a:defRPr/>
              </a:pPr>
              <a:t>‹#›</a:t>
            </a:fld>
            <a:endParaRPr lang="en-US" altLang="en-US"/>
          </a:p>
        </p:txBody>
      </p:sp>
    </p:spTree>
    <p:extLst>
      <p:ext uri="{BB962C8B-B14F-4D97-AF65-F5344CB8AC3E}">
        <p14:creationId xmlns:p14="http://schemas.microsoft.com/office/powerpoint/2010/main" val="273424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061DD270-E972-4555-A2C8-A9A296872A0C}" type="slidenum">
              <a:rPr lang="en-US" altLang="en-US"/>
              <a:pPr>
                <a:defRPr/>
              </a:pPr>
              <a:t>‹#›</a:t>
            </a:fld>
            <a:endParaRPr lang="en-US" altLang="en-US"/>
          </a:p>
        </p:txBody>
      </p:sp>
    </p:spTree>
    <p:extLst>
      <p:ext uri="{BB962C8B-B14F-4D97-AF65-F5344CB8AC3E}">
        <p14:creationId xmlns:p14="http://schemas.microsoft.com/office/powerpoint/2010/main" val="94633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587CC13A-426C-4837-8934-B56621C06106}" type="slidenum">
              <a:rPr lang="en-US" altLang="en-US"/>
              <a:pPr>
                <a:defRPr/>
              </a:pPr>
              <a:t>‹#›</a:t>
            </a:fld>
            <a:endParaRPr lang="en-US" altLang="en-US"/>
          </a:p>
        </p:txBody>
      </p:sp>
    </p:spTree>
    <p:extLst>
      <p:ext uri="{BB962C8B-B14F-4D97-AF65-F5344CB8AC3E}">
        <p14:creationId xmlns:p14="http://schemas.microsoft.com/office/powerpoint/2010/main" val="169937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B6FB45BE-0F17-46A1-BCDD-050C2B8CD8FB}" type="slidenum">
              <a:rPr lang="en-US" altLang="en-US"/>
              <a:pPr>
                <a:defRPr/>
              </a:pPr>
              <a:t>‹#›</a:t>
            </a:fld>
            <a:endParaRPr lang="en-US" altLang="en-US"/>
          </a:p>
        </p:txBody>
      </p:sp>
    </p:spTree>
    <p:extLst>
      <p:ext uri="{BB962C8B-B14F-4D97-AF65-F5344CB8AC3E}">
        <p14:creationId xmlns:p14="http://schemas.microsoft.com/office/powerpoint/2010/main" val="37261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9" name="Rectangle 6"/>
          <p:cNvSpPr>
            <a:spLocks noGrp="1" noChangeArrowheads="1"/>
          </p:cNvSpPr>
          <p:nvPr>
            <p:ph type="sldNum" sz="quarter" idx="12"/>
          </p:nvPr>
        </p:nvSpPr>
        <p:spPr>
          <a:ln/>
        </p:spPr>
        <p:txBody>
          <a:bodyPr/>
          <a:lstStyle>
            <a:lvl1pPr>
              <a:defRPr/>
            </a:lvl1pPr>
          </a:lstStyle>
          <a:p>
            <a:pPr>
              <a:defRPr/>
            </a:pPr>
            <a:fld id="{64F176A7-45AA-4D74-B5E3-646A26E8DD19}" type="slidenum">
              <a:rPr lang="en-US" altLang="en-US"/>
              <a:pPr>
                <a:defRPr/>
              </a:pPr>
              <a:t>‹#›</a:t>
            </a:fld>
            <a:endParaRPr lang="en-US" altLang="en-US"/>
          </a:p>
        </p:txBody>
      </p:sp>
    </p:spTree>
    <p:extLst>
      <p:ext uri="{BB962C8B-B14F-4D97-AF65-F5344CB8AC3E}">
        <p14:creationId xmlns:p14="http://schemas.microsoft.com/office/powerpoint/2010/main" val="94094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5" name="Rectangle 6"/>
          <p:cNvSpPr>
            <a:spLocks noGrp="1" noChangeArrowheads="1"/>
          </p:cNvSpPr>
          <p:nvPr>
            <p:ph type="sldNum" sz="quarter" idx="12"/>
          </p:nvPr>
        </p:nvSpPr>
        <p:spPr>
          <a:ln/>
        </p:spPr>
        <p:txBody>
          <a:bodyPr/>
          <a:lstStyle>
            <a:lvl1pPr>
              <a:defRPr/>
            </a:lvl1pPr>
          </a:lstStyle>
          <a:p>
            <a:pPr>
              <a:defRPr/>
            </a:pPr>
            <a:fld id="{A7F6A710-8CD5-4907-BC41-186DFD16C37E}" type="slidenum">
              <a:rPr lang="en-US" altLang="en-US"/>
              <a:pPr>
                <a:defRPr/>
              </a:pPr>
              <a:t>‹#›</a:t>
            </a:fld>
            <a:endParaRPr lang="en-US" altLang="en-US"/>
          </a:p>
        </p:txBody>
      </p:sp>
    </p:spTree>
    <p:extLst>
      <p:ext uri="{BB962C8B-B14F-4D97-AF65-F5344CB8AC3E}">
        <p14:creationId xmlns:p14="http://schemas.microsoft.com/office/powerpoint/2010/main" val="147296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4" name="Rectangle 6"/>
          <p:cNvSpPr>
            <a:spLocks noGrp="1" noChangeArrowheads="1"/>
          </p:cNvSpPr>
          <p:nvPr>
            <p:ph type="sldNum" sz="quarter" idx="12"/>
          </p:nvPr>
        </p:nvSpPr>
        <p:spPr>
          <a:ln/>
        </p:spPr>
        <p:txBody>
          <a:bodyPr/>
          <a:lstStyle>
            <a:lvl1pPr>
              <a:defRPr/>
            </a:lvl1pPr>
          </a:lstStyle>
          <a:p>
            <a:pPr>
              <a:defRPr/>
            </a:pPr>
            <a:fld id="{C72724B6-EB81-47B5-82F8-BF13F9EAFE22}" type="slidenum">
              <a:rPr lang="en-US" altLang="en-US"/>
              <a:pPr>
                <a:defRPr/>
              </a:pPr>
              <a:t>‹#›</a:t>
            </a:fld>
            <a:endParaRPr lang="en-US" altLang="en-US"/>
          </a:p>
        </p:txBody>
      </p:sp>
    </p:spTree>
    <p:extLst>
      <p:ext uri="{BB962C8B-B14F-4D97-AF65-F5344CB8AC3E}">
        <p14:creationId xmlns:p14="http://schemas.microsoft.com/office/powerpoint/2010/main" val="328834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82433B63-DAF3-4AE3-8DF7-A15A07D8B67C}" type="slidenum">
              <a:rPr lang="en-US" altLang="en-US"/>
              <a:pPr>
                <a:defRPr/>
              </a:pPr>
              <a:t>‹#›</a:t>
            </a:fld>
            <a:endParaRPr lang="en-US" altLang="en-US"/>
          </a:p>
        </p:txBody>
      </p:sp>
    </p:spTree>
    <p:extLst>
      <p:ext uri="{BB962C8B-B14F-4D97-AF65-F5344CB8AC3E}">
        <p14:creationId xmlns:p14="http://schemas.microsoft.com/office/powerpoint/2010/main" val="98636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8EE386B3-8A84-4811-B560-57B8196D73E8}" type="slidenum">
              <a:rPr lang="en-US" altLang="en-US"/>
              <a:pPr>
                <a:defRPr/>
              </a:pPr>
              <a:t>‹#›</a:t>
            </a:fld>
            <a:endParaRPr lang="en-US" altLang="en-US"/>
          </a:p>
        </p:txBody>
      </p:sp>
    </p:spTree>
    <p:extLst>
      <p:ext uri="{BB962C8B-B14F-4D97-AF65-F5344CB8AC3E}">
        <p14:creationId xmlns:p14="http://schemas.microsoft.com/office/powerpoint/2010/main" val="38752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swooshes"/>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228600"/>
            <a:ext cx="55451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4572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2954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en-US"/>
          </a:p>
        </p:txBody>
      </p:sp>
      <p:sp>
        <p:nvSpPr>
          <p:cNvPr id="38917" name="Rectangle 5"/>
          <p:cNvSpPr>
            <a:spLocks noGrp="1" noChangeArrowheads="1"/>
          </p:cNvSpPr>
          <p:nvPr>
            <p:ph type="ftr" sz="quarter" idx="3"/>
          </p:nvPr>
        </p:nvSpPr>
        <p:spPr bwMode="auto">
          <a:xfrm>
            <a:off x="5867400" y="6096000"/>
            <a:ext cx="266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5580">
                    <a:alpha val="27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5580"/>
                </a:solidFill>
                <a:ea typeface="+mn-ea"/>
              </a:defRPr>
            </a:lvl1pPr>
          </a:lstStyle>
          <a:p>
            <a:pPr>
              <a:defRPr/>
            </a:pPr>
            <a:r>
              <a:rPr lang="en-US" altLang="en-US"/>
              <a:t>www.InternationalBudget.org</a:t>
            </a:r>
          </a:p>
        </p:txBody>
      </p:sp>
      <p:sp>
        <p:nvSpPr>
          <p:cNvPr id="38918" name="Rectangle 6"/>
          <p:cNvSpPr>
            <a:spLocks noGrp="1" noChangeArrowheads="1"/>
          </p:cNvSpPr>
          <p:nvPr>
            <p:ph type="sldNum" sz="quarter" idx="4"/>
          </p:nvPr>
        </p:nvSpPr>
        <p:spPr bwMode="auto">
          <a:xfrm>
            <a:off x="8686800" y="6096000"/>
            <a:ext cx="381000" cy="304800"/>
          </a:xfrm>
          <a:prstGeom prst="rect">
            <a:avLst/>
          </a:prstGeom>
          <a:noFill/>
          <a:ln>
            <a:noFill/>
          </a:ln>
          <a:effectLst/>
          <a:extLst>
            <a:ext uri="{909E8E84-426E-40DD-AFC4-6F175D3DCCD1}">
              <a14:hiddenFill xmlns:a14="http://schemas.microsoft.com/office/drawing/2010/main">
                <a:solidFill>
                  <a:srgbClr val="0055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5580"/>
                </a:solidFill>
                <a:ea typeface="+mn-ea"/>
              </a:defRPr>
            </a:lvl1pPr>
          </a:lstStyle>
          <a:p>
            <a:pPr>
              <a:defRPr/>
            </a:pPr>
            <a:fld id="{4C07E9AF-DB3A-448B-8B38-25540319B692}" type="slidenum">
              <a:rPr lang="en-US" altLang="en-US"/>
              <a:pPr>
                <a:defRPr/>
              </a:pPr>
              <a:t>‹#›</a:t>
            </a:fld>
            <a:endParaRPr lang="en-US" altLang="en-US"/>
          </a:p>
        </p:txBody>
      </p:sp>
      <p:pic>
        <p:nvPicPr>
          <p:cNvPr id="1032" name="Picture 10" descr="IBP_logo_rgb_300dpi"/>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5656263"/>
            <a:ext cx="3733800"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14"/>
          <p:cNvSpPr>
            <a:spLocks noChangeShapeType="1"/>
          </p:cNvSpPr>
          <p:nvPr userDrawn="1"/>
        </p:nvSpPr>
        <p:spPr bwMode="auto">
          <a:xfrm>
            <a:off x="8610600" y="6096000"/>
            <a:ext cx="0" cy="304800"/>
          </a:xfrm>
          <a:prstGeom prst="line">
            <a:avLst/>
          </a:prstGeom>
          <a:noFill/>
          <a:ln w="9525">
            <a:solidFill>
              <a:srgbClr val="E770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80"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iming>
    <p:tnLst>
      <p:par>
        <p:cTn id="1" dur="indefinite" restart="never" nodeType="tmRoot"/>
      </p:par>
    </p:tnLst>
  </p:timing>
  <p:hf hdr="0" dt="0"/>
  <p:txStyles>
    <p:titleStyle>
      <a:lvl1pPr algn="l" rtl="0" eaLnBrk="0" fontAlgn="base" hangingPunct="0">
        <a:spcBef>
          <a:spcPct val="0"/>
        </a:spcBef>
        <a:spcAft>
          <a:spcPct val="0"/>
        </a:spcAft>
        <a:defRPr sz="3600" kern="1200">
          <a:solidFill>
            <a:srgbClr val="005580"/>
          </a:solidFill>
          <a:latin typeface="+mj-lt"/>
          <a:ea typeface="+mj-ea"/>
          <a:cs typeface="+mj-cs"/>
        </a:defRPr>
      </a:lvl1pPr>
      <a:lvl2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2pPr>
      <a:lvl3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3pPr>
      <a:lvl4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4pPr>
      <a:lvl5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5pPr>
      <a:lvl6pPr marL="457200" algn="l" rtl="0" fontAlgn="base">
        <a:spcBef>
          <a:spcPct val="0"/>
        </a:spcBef>
        <a:spcAft>
          <a:spcPct val="0"/>
        </a:spcAft>
        <a:defRPr sz="3600">
          <a:solidFill>
            <a:srgbClr val="005580"/>
          </a:solidFill>
          <a:latin typeface="Arial" panose="020B0604020202020204" pitchFamily="34" charset="0"/>
          <a:ea typeface="Osaka" pitchFamily="48" charset="-128"/>
        </a:defRPr>
      </a:lvl6pPr>
      <a:lvl7pPr marL="914400" algn="l" rtl="0" fontAlgn="base">
        <a:spcBef>
          <a:spcPct val="0"/>
        </a:spcBef>
        <a:spcAft>
          <a:spcPct val="0"/>
        </a:spcAft>
        <a:defRPr sz="3600">
          <a:solidFill>
            <a:srgbClr val="005580"/>
          </a:solidFill>
          <a:latin typeface="Arial" panose="020B0604020202020204" pitchFamily="34" charset="0"/>
          <a:ea typeface="Osaka" pitchFamily="48" charset="-128"/>
        </a:defRPr>
      </a:lvl7pPr>
      <a:lvl8pPr marL="1371600" algn="l" rtl="0" fontAlgn="base">
        <a:spcBef>
          <a:spcPct val="0"/>
        </a:spcBef>
        <a:spcAft>
          <a:spcPct val="0"/>
        </a:spcAft>
        <a:defRPr sz="3600">
          <a:solidFill>
            <a:srgbClr val="005580"/>
          </a:solidFill>
          <a:latin typeface="Arial" panose="020B0604020202020204" pitchFamily="34" charset="0"/>
          <a:ea typeface="Osaka" pitchFamily="48" charset="-128"/>
        </a:defRPr>
      </a:lvl8pPr>
      <a:lvl9pPr marL="1828800" algn="l" rtl="0" fontAlgn="base">
        <a:spcBef>
          <a:spcPct val="0"/>
        </a:spcBef>
        <a:spcAft>
          <a:spcPct val="0"/>
        </a:spcAft>
        <a:defRPr sz="3600">
          <a:solidFill>
            <a:srgbClr val="005580"/>
          </a:solidFill>
          <a:latin typeface="Arial" panose="020B0604020202020204" pitchFamily="34" charset="0"/>
          <a:ea typeface="Osaka" pitchFamily="48" charset="-128"/>
        </a:defRPr>
      </a:lvl9pPr>
    </p:titleStyle>
    <p:bodyStyle>
      <a:lvl1pPr marL="342900" indent="-342900" algn="l" rtl="0" eaLnBrk="0" fontAlgn="base" hangingPunct="0">
        <a:spcBef>
          <a:spcPct val="20000"/>
        </a:spcBef>
        <a:spcAft>
          <a:spcPct val="0"/>
        </a:spcAft>
        <a:buChar char="•"/>
        <a:defRPr sz="2800" kern="1200">
          <a:solidFill>
            <a:srgbClr val="005580"/>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558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558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5580"/>
          </a:solidFill>
          <a:latin typeface="+mn-lt"/>
          <a:ea typeface="+mn-ea"/>
          <a:cs typeface="+mn-cs"/>
        </a:defRPr>
      </a:lvl4pPr>
      <a:lvl5pPr marL="2057400" indent="-228600" algn="l" rtl="0" eaLnBrk="0" fontAlgn="base" hangingPunct="0">
        <a:spcBef>
          <a:spcPct val="20000"/>
        </a:spcBef>
        <a:spcAft>
          <a:spcPct val="0"/>
        </a:spcAft>
        <a:buChar char="»"/>
        <a:defRPr sz="1600" kern="1200">
          <a:solidFill>
            <a:srgbClr val="0055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276600"/>
            <a:ext cx="7772400" cy="1447800"/>
          </a:xfrm>
        </p:spPr>
        <p:txBody>
          <a:bodyPr/>
          <a:lstStyle/>
          <a:p>
            <a:pPr algn="ctr">
              <a:spcAft>
                <a:spcPts val="600"/>
              </a:spcAft>
            </a:pPr>
            <a:r>
              <a:rPr lang="en-US" sz="3000" b="1" dirty="0" smtClean="0">
                <a:solidFill>
                  <a:srgbClr val="E77033"/>
                </a:solidFill>
                <a:latin typeface="Calibri" panose="020F0502020204030204" pitchFamily="34" charset="0"/>
              </a:rPr>
              <a:t>Public Participation in Budgeting: Applying the New GIFT Principles</a:t>
            </a:r>
            <a:r>
              <a:rPr lang="en-US" sz="3000" i="1" dirty="0" smtClean="0">
                <a:solidFill>
                  <a:srgbClr val="E77033"/>
                </a:solidFill>
                <a:latin typeface="Calibri" panose="020F0502020204030204" pitchFamily="34" charset="0"/>
              </a:rPr>
              <a:t/>
            </a:r>
            <a:br>
              <a:rPr lang="en-US" sz="3000" i="1" dirty="0" smtClean="0">
                <a:solidFill>
                  <a:srgbClr val="E77033"/>
                </a:solidFill>
                <a:latin typeface="Calibri" panose="020F0502020204030204" pitchFamily="34" charset="0"/>
              </a:rPr>
            </a:br>
            <a:r>
              <a:rPr lang="en-US" sz="2600" i="1" dirty="0" smtClean="0">
                <a:solidFill>
                  <a:srgbClr val="006598"/>
                </a:solidFill>
                <a:latin typeface="Calibri" panose="020F0502020204030204" pitchFamily="34" charset="0"/>
              </a:rPr>
              <a:t>Findings from the 2015 Open Budget Survey and IBP’s Work on Indicators to Measure Public Participation</a:t>
            </a:r>
            <a:endParaRPr lang="en-US" sz="2600" i="1" dirty="0">
              <a:solidFill>
                <a:srgbClr val="006598"/>
              </a:solidFill>
              <a:latin typeface="Calibri" panose="020F0502020204030204" pitchFamily="34" charset="0"/>
            </a:endParaRPr>
          </a:p>
        </p:txBody>
      </p:sp>
      <p:sp>
        <p:nvSpPr>
          <p:cNvPr id="3" name="Subtitle 2"/>
          <p:cNvSpPr>
            <a:spLocks noGrp="1"/>
          </p:cNvSpPr>
          <p:nvPr>
            <p:ph type="subTitle" idx="1"/>
          </p:nvPr>
        </p:nvSpPr>
        <p:spPr>
          <a:xfrm>
            <a:off x="990600" y="304800"/>
            <a:ext cx="7467600" cy="838200"/>
          </a:xfrm>
          <a:noFill/>
        </p:spPr>
        <p:txBody>
          <a:bodyPr/>
          <a:lstStyle/>
          <a:p>
            <a:pPr algn="ctr"/>
            <a:r>
              <a:rPr lang="en-US" b="1" dirty="0">
                <a:solidFill>
                  <a:schemeClr val="tx1"/>
                </a:solidFill>
                <a:latin typeface="Calibri" panose="020F0502020204030204" pitchFamily="34" charset="0"/>
              </a:rPr>
              <a:t>12th Annual Meeting of CENTRAL, EASTERN &amp; SOUTH-EASTERN </a:t>
            </a:r>
            <a:r>
              <a:rPr lang="en-US" b="1" dirty="0" smtClean="0">
                <a:solidFill>
                  <a:schemeClr val="tx1"/>
                </a:solidFill>
                <a:latin typeface="Calibri" panose="020F0502020204030204" pitchFamily="34" charset="0"/>
              </a:rPr>
              <a:t>SBO </a:t>
            </a:r>
          </a:p>
          <a:p>
            <a:pPr algn="ctr"/>
            <a:r>
              <a:rPr lang="en-US" dirty="0" smtClean="0">
                <a:solidFill>
                  <a:schemeClr val="tx1"/>
                </a:solidFill>
                <a:latin typeface="Calibri" panose="020F0502020204030204" pitchFamily="34" charset="0"/>
              </a:rPr>
              <a:t>SESSION 8</a:t>
            </a:r>
            <a:endParaRPr lang="en-US" dirty="0">
              <a:solidFill>
                <a:schemeClr val="tx1"/>
              </a:solidFill>
              <a:latin typeface="Calibri" panose="020F0502020204030204" pitchFamily="34" charset="0"/>
            </a:endParaRPr>
          </a:p>
        </p:txBody>
      </p:sp>
      <p:sp>
        <p:nvSpPr>
          <p:cNvPr id="4" name="Rectangle 3"/>
          <p:cNvSpPr/>
          <p:nvPr/>
        </p:nvSpPr>
        <p:spPr bwMode="auto">
          <a:xfrm>
            <a:off x="5562600" y="5486400"/>
            <a:ext cx="457200" cy="10668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p:txBody>
      </p:sp>
      <p:sp>
        <p:nvSpPr>
          <p:cNvPr id="6" name="Subtitle 2"/>
          <p:cNvSpPr txBox="1">
            <a:spLocks/>
          </p:cNvSpPr>
          <p:nvPr/>
        </p:nvSpPr>
        <p:spPr bwMode="auto">
          <a:xfrm>
            <a:off x="2438400" y="61722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Tx/>
              <a:buNone/>
              <a:defRPr sz="2000" kern="1200">
                <a:solidFill>
                  <a:srgbClr val="005580"/>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558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558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5580"/>
                </a:solidFill>
                <a:latin typeface="+mn-lt"/>
                <a:ea typeface="+mn-ea"/>
                <a:cs typeface="+mn-cs"/>
              </a:defRPr>
            </a:lvl4pPr>
            <a:lvl5pPr marL="2057400" indent="-228600" algn="l" rtl="0" eaLnBrk="0" fontAlgn="base" hangingPunct="0">
              <a:spcBef>
                <a:spcPct val="20000"/>
              </a:spcBef>
              <a:spcAft>
                <a:spcPct val="0"/>
              </a:spcAft>
              <a:buChar char="»"/>
              <a:defRPr sz="1600" kern="1200">
                <a:solidFill>
                  <a:srgbClr val="0055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200" b="1" dirty="0" smtClean="0">
                <a:solidFill>
                  <a:schemeClr val="tx1"/>
                </a:solidFill>
                <a:latin typeface="Calibri" panose="020F0502020204030204" pitchFamily="34" charset="0"/>
              </a:rPr>
              <a:t>Anjali Garg, June 29, 2016</a:t>
            </a:r>
            <a:endParaRPr lang="en-US" sz="2200" b="1" dirty="0">
              <a:solidFill>
                <a:schemeClr val="tx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10</a:t>
            </a:fld>
            <a:endParaRPr lang="en-US" altLang="en-US" sz="1200" smtClean="0"/>
          </a:p>
        </p:txBody>
      </p:sp>
      <p:sp>
        <p:nvSpPr>
          <p:cNvPr id="14341" name="TextBox 5"/>
          <p:cNvSpPr txBox="1">
            <a:spLocks noChangeArrowheads="1"/>
          </p:cNvSpPr>
          <p:nvPr/>
        </p:nvSpPr>
        <p:spPr bwMode="auto">
          <a:xfrm>
            <a:off x="304800" y="609600"/>
            <a:ext cx="86106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With regard to the mechanism identified in question </a:t>
            </a:r>
            <a:r>
              <a:rPr lang="en-US" altLang="en-US" sz="2200" dirty="0" smtClean="0">
                <a:solidFill>
                  <a:srgbClr val="006598"/>
                </a:solidFill>
                <a:latin typeface="Calibri" panose="020F0502020204030204" pitchFamily="34" charset="0"/>
                <a:ea typeface="MS PGothic" panose="020B0600070205080204" pitchFamily="34" charset="-128"/>
              </a:rPr>
              <a:t>1, </a:t>
            </a:r>
            <a:r>
              <a:rPr lang="en-US" altLang="en-US" sz="2200" dirty="0">
                <a:solidFill>
                  <a:srgbClr val="006598"/>
                </a:solidFill>
                <a:latin typeface="Calibri" panose="020F0502020204030204" pitchFamily="34" charset="0"/>
                <a:ea typeface="MS PGothic" panose="020B0600070205080204" pitchFamily="34" charset="-128"/>
              </a:rPr>
              <a:t>does the executive take concrete steps to include vulnerable and under-represented parts of the population in the formulation of the annual budget? </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takes concrete steps to include individuals and/or CSOs representing vulnerable and underrepresented parts of the population in the formulation of the annual budget</a:t>
            </a:r>
            <a:r>
              <a:rPr lang="en-US" altLang="en-US" sz="2200" dirty="0" smtClean="0">
                <a:solidFill>
                  <a:srgbClr val="006598"/>
                </a:solidFill>
                <a:latin typeface="Calibri" panose="020F0502020204030204" pitchFamily="34" charset="0"/>
                <a:ea typeface="MS PGothic" panose="020B0600070205080204" pitchFamily="34" charset="-128"/>
              </a:rPr>
              <a:t>.</a:t>
            </a:r>
          </a:p>
          <a:p>
            <a:pPr marL="457200" indent="-457200">
              <a:spcBef>
                <a:spcPct val="0"/>
              </a:spcBef>
              <a:buFont typeface="+mj-lt"/>
              <a:buAutoNum type="alphaUcPeriod"/>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requirements for an “a” response are not met.</a:t>
            </a: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2</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720761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11</a:t>
            </a:fld>
            <a:endParaRPr lang="en-US" altLang="en-US" sz="1200" smtClean="0"/>
          </a:p>
        </p:txBody>
      </p:sp>
      <p:sp>
        <p:nvSpPr>
          <p:cNvPr id="14341" name="TextBox 5"/>
          <p:cNvSpPr txBox="1">
            <a:spLocks noChangeArrowheads="1"/>
          </p:cNvSpPr>
          <p:nvPr/>
        </p:nvSpPr>
        <p:spPr bwMode="auto">
          <a:xfrm>
            <a:off x="304800" y="609600"/>
            <a:ext cx="86106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During the budget formulation stage, which of the following key topics does the executive’s engagement with citizens cover? </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For the purpose of this question, key topics are considered to be: </a:t>
            </a:r>
          </a:p>
          <a:p>
            <a:pPr marL="0" indent="0">
              <a:spcBef>
                <a:spcPct val="0"/>
              </a:spcBef>
              <a:buNone/>
            </a:pPr>
            <a:r>
              <a:rPr lang="en-US" altLang="en-US" sz="2200" dirty="0" smtClean="0">
                <a:solidFill>
                  <a:srgbClr val="006598"/>
                </a:solidFill>
                <a:latin typeface="Calibri" panose="020F0502020204030204" pitchFamily="34" charset="0"/>
                <a:ea typeface="MS PGothic" panose="020B0600070205080204" pitchFamily="34" charset="-128"/>
              </a:rPr>
              <a:t>(1) Macroeconomic projections; (2) Revenue </a:t>
            </a:r>
            <a:r>
              <a:rPr lang="en-US" altLang="en-US" sz="2200" dirty="0">
                <a:solidFill>
                  <a:srgbClr val="006598"/>
                </a:solidFill>
                <a:latin typeface="Calibri" panose="020F0502020204030204" pitchFamily="34" charset="0"/>
                <a:ea typeface="MS PGothic" panose="020B0600070205080204" pitchFamily="34" charset="-128"/>
              </a:rPr>
              <a:t>forecasts,  policies, and </a:t>
            </a:r>
            <a:r>
              <a:rPr lang="en-US" altLang="en-US" sz="2200" dirty="0" smtClean="0">
                <a:solidFill>
                  <a:srgbClr val="006598"/>
                </a:solidFill>
                <a:latin typeface="Calibri" panose="020F0502020204030204" pitchFamily="34" charset="0"/>
                <a:ea typeface="MS PGothic" panose="020B0600070205080204" pitchFamily="34" charset="-128"/>
              </a:rPr>
              <a:t>administration; (3) Social </a:t>
            </a:r>
            <a:r>
              <a:rPr lang="en-US" altLang="en-US" sz="2200" dirty="0">
                <a:solidFill>
                  <a:srgbClr val="006598"/>
                </a:solidFill>
                <a:latin typeface="Calibri" panose="020F0502020204030204" pitchFamily="34" charset="0"/>
                <a:ea typeface="MS PGothic" panose="020B0600070205080204" pitchFamily="34" charset="-128"/>
              </a:rPr>
              <a:t>spending </a:t>
            </a:r>
            <a:r>
              <a:rPr lang="en-US" altLang="en-US" sz="2200" dirty="0" smtClean="0">
                <a:solidFill>
                  <a:srgbClr val="006598"/>
                </a:solidFill>
                <a:latin typeface="Calibri" panose="020F0502020204030204" pitchFamily="34" charset="0"/>
                <a:ea typeface="MS PGothic" panose="020B0600070205080204" pitchFamily="34" charset="-128"/>
              </a:rPr>
              <a:t>policies; (4) Deficit </a:t>
            </a:r>
            <a:r>
              <a:rPr lang="en-US" altLang="en-US" sz="2200" dirty="0">
                <a:solidFill>
                  <a:srgbClr val="006598"/>
                </a:solidFill>
                <a:latin typeface="Calibri" panose="020F0502020204030204" pitchFamily="34" charset="0"/>
                <a:ea typeface="MS PGothic" panose="020B0600070205080204" pitchFamily="34" charset="-128"/>
              </a:rPr>
              <a:t>and debt </a:t>
            </a:r>
            <a:r>
              <a:rPr lang="en-US" altLang="en-US" sz="2200" dirty="0" smtClean="0">
                <a:solidFill>
                  <a:srgbClr val="006598"/>
                </a:solidFill>
                <a:latin typeface="Calibri" panose="020F0502020204030204" pitchFamily="34" charset="0"/>
                <a:ea typeface="MS PGothic" panose="020B0600070205080204" pitchFamily="34" charset="-128"/>
              </a:rPr>
              <a:t>levels; (5) Public </a:t>
            </a:r>
            <a:r>
              <a:rPr lang="en-US" altLang="en-US" sz="2200" dirty="0">
                <a:solidFill>
                  <a:srgbClr val="006598"/>
                </a:solidFill>
                <a:latin typeface="Calibri" panose="020F0502020204030204" pitchFamily="34" charset="0"/>
                <a:ea typeface="MS PGothic" panose="020B0600070205080204" pitchFamily="34" charset="-128"/>
              </a:rPr>
              <a:t>investment </a:t>
            </a:r>
            <a:r>
              <a:rPr lang="en-US" altLang="en-US" sz="2200" dirty="0" smtClean="0">
                <a:solidFill>
                  <a:srgbClr val="006598"/>
                </a:solidFill>
                <a:latin typeface="Calibri" panose="020F0502020204030204" pitchFamily="34" charset="0"/>
                <a:ea typeface="MS PGothic" panose="020B0600070205080204" pitchFamily="34" charset="-128"/>
              </a:rPr>
              <a:t>projects; (6) Public </a:t>
            </a:r>
            <a:r>
              <a:rPr lang="en-US" altLang="en-US" sz="2200" dirty="0">
                <a:solidFill>
                  <a:srgbClr val="006598"/>
                </a:solidFill>
                <a:latin typeface="Calibri" panose="020F0502020204030204" pitchFamily="34" charset="0"/>
                <a:ea typeface="MS PGothic" panose="020B0600070205080204" pitchFamily="34" charset="-128"/>
              </a:rPr>
              <a:t>services</a:t>
            </a:r>
          </a:p>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	</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executive’s engagement with citizens covers all six topics</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executive’s engagement with citizens covers at most five of the above-mentioned topics</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executive’s engagement with citizens cover at most four of the five topics</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requirements for a “c” response or above are not met.</a:t>
            </a: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3</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405555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12</a:t>
            </a:fld>
            <a:endParaRPr lang="en-US" altLang="en-US" sz="1200" smtClean="0"/>
          </a:p>
        </p:txBody>
      </p:sp>
      <p:sp>
        <p:nvSpPr>
          <p:cNvPr id="14341" name="TextBox 5"/>
          <p:cNvSpPr txBox="1">
            <a:spLocks noChangeArrowheads="1"/>
          </p:cNvSpPr>
          <p:nvPr/>
        </p:nvSpPr>
        <p:spPr bwMode="auto">
          <a:xfrm>
            <a:off x="304800" y="609600"/>
            <a:ext cx="8610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000" dirty="0">
                <a:solidFill>
                  <a:srgbClr val="006598"/>
                </a:solidFill>
                <a:latin typeface="Calibri" panose="020F0502020204030204" pitchFamily="34" charset="0"/>
                <a:ea typeface="MS PGothic" panose="020B0600070205080204" pitchFamily="34" charset="-128"/>
              </a:rPr>
              <a:t>Do the participation mechanisms identified in the questions above cover portions of the budget related to policies/programs that are intended to benefit directly the country’s most vulnerable and socially excluded parts of the population? </a:t>
            </a:r>
          </a:p>
          <a:p>
            <a:pPr marL="0" indent="0">
              <a:spcBef>
                <a:spcPct val="0"/>
              </a:spcBef>
              <a:buNone/>
            </a:pPr>
            <a:endParaRPr lang="en-US" altLang="en-US" sz="20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During </a:t>
            </a:r>
            <a:r>
              <a:rPr lang="en-US" altLang="en-US" sz="2000" dirty="0">
                <a:solidFill>
                  <a:srgbClr val="006598"/>
                </a:solidFill>
                <a:latin typeface="Calibri" panose="020F0502020204030204" pitchFamily="34" charset="0"/>
                <a:ea typeface="MS PGothic" panose="020B0600070205080204" pitchFamily="34" charset="-128"/>
              </a:rPr>
              <a:t>both budget formulation and implementation phases, participation mechanisms cover expenditures related to all major programs intended to benefit directly the country’s most vulnerable and socially excluded parts of the population.</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During </a:t>
            </a:r>
            <a:r>
              <a:rPr lang="en-US" altLang="en-US" sz="2000" dirty="0">
                <a:solidFill>
                  <a:srgbClr val="006598"/>
                </a:solidFill>
                <a:latin typeface="Calibri" panose="020F0502020204030204" pitchFamily="34" charset="0"/>
                <a:ea typeface="MS PGothic" panose="020B0600070205080204" pitchFamily="34" charset="-128"/>
              </a:rPr>
              <a:t>either budget formulation or budget implementation, participation mechanisms cover expenditures related to all major programs intended to benefit directly the country’s most vulnerable and socially excluded parts of the population.</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During </a:t>
            </a:r>
            <a:r>
              <a:rPr lang="en-US" altLang="en-US" sz="2000" dirty="0">
                <a:solidFill>
                  <a:srgbClr val="006598"/>
                </a:solidFill>
                <a:latin typeface="Calibri" panose="020F0502020204030204" pitchFamily="34" charset="0"/>
                <a:ea typeface="MS PGothic" panose="020B0600070205080204" pitchFamily="34" charset="-128"/>
              </a:rPr>
              <a:t>the budget formulation and/or implementation phases, participation mechanisms focus on expenditures intended to benefit directly the country’s most vulnerable and socially excluded parts of the population, but they do not cover all major programs.</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The </a:t>
            </a:r>
            <a:r>
              <a:rPr lang="en-US" altLang="en-US" sz="2000" dirty="0">
                <a:solidFill>
                  <a:srgbClr val="006598"/>
                </a:solidFill>
                <a:latin typeface="Calibri" panose="020F0502020204030204" pitchFamily="34" charset="0"/>
                <a:ea typeface="MS PGothic" panose="020B0600070205080204" pitchFamily="34" charset="-128"/>
              </a:rPr>
              <a:t>requirements for a “c” response or above are not met. </a:t>
            </a:r>
          </a:p>
          <a:p>
            <a:pPr marL="457200" indent="-457200">
              <a:spcBef>
                <a:spcPct val="0"/>
              </a:spcBef>
              <a:buFont typeface="+mj-lt"/>
              <a:buAutoNum type="alphaUcPeriod"/>
            </a:pPr>
            <a:endParaRPr lang="en-US" altLang="en-US" sz="2200" dirty="0">
              <a:solidFill>
                <a:srgbClr val="006598"/>
              </a:solidFill>
              <a:latin typeface="Calibri" panose="020F0502020204030204" pitchFamily="34" charset="0"/>
              <a:ea typeface="MS PGothic" panose="020B0600070205080204" pitchFamily="34" charset="-128"/>
            </a:endParaRP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7</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994085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13</a:t>
            </a:fld>
            <a:endParaRPr lang="en-US" altLang="en-US" sz="1200" smtClean="0"/>
          </a:p>
        </p:txBody>
      </p:sp>
      <p:sp>
        <p:nvSpPr>
          <p:cNvPr id="14341" name="TextBox 5"/>
          <p:cNvSpPr txBox="1">
            <a:spLocks noChangeArrowheads="1"/>
          </p:cNvSpPr>
          <p:nvPr/>
        </p:nvSpPr>
        <p:spPr bwMode="auto">
          <a:xfrm>
            <a:off x="304800" y="6096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000" dirty="0">
                <a:solidFill>
                  <a:srgbClr val="006598"/>
                </a:solidFill>
                <a:latin typeface="Calibri" panose="020F0502020204030204" pitchFamily="34" charset="0"/>
                <a:ea typeface="MS PGothic" panose="020B0600070205080204" pitchFamily="34" charset="-128"/>
              </a:rPr>
              <a:t>When the executive engages with the public, does it provide comprehensive prior information on the process of the engagement, so that the public can participate in an informed manner?</a:t>
            </a:r>
          </a:p>
          <a:p>
            <a:pPr marL="0" indent="0">
              <a:spcBef>
                <a:spcPct val="0"/>
              </a:spcBef>
              <a:buNone/>
            </a:pPr>
            <a:endParaRPr lang="en-US" altLang="en-US" sz="2000" dirty="0">
              <a:solidFill>
                <a:srgbClr val="006598"/>
              </a:solidFill>
              <a:latin typeface="Calibri" panose="020F0502020204030204" pitchFamily="34" charset="0"/>
              <a:ea typeface="MS PGothic" panose="020B0600070205080204" pitchFamily="34" charset="-128"/>
            </a:endParaRPr>
          </a:p>
          <a:p>
            <a:pPr marL="0" indent="0">
              <a:spcBef>
                <a:spcPct val="0"/>
              </a:spcBef>
              <a:buNone/>
            </a:pPr>
            <a:r>
              <a:rPr lang="en-US" altLang="en-US" sz="2000" dirty="0">
                <a:solidFill>
                  <a:srgbClr val="006598"/>
                </a:solidFill>
                <a:latin typeface="Calibri" panose="020F0502020204030204" pitchFamily="34" charset="0"/>
                <a:ea typeface="MS PGothic" panose="020B0600070205080204" pitchFamily="34" charset="-128"/>
              </a:rPr>
              <a:t>Comprehensive information must include at least three of the following elements</a:t>
            </a:r>
            <a:r>
              <a:rPr lang="en-US" altLang="en-US" sz="2000" dirty="0" smtClean="0">
                <a:solidFill>
                  <a:srgbClr val="006598"/>
                </a:solidFill>
                <a:latin typeface="Calibri" panose="020F0502020204030204" pitchFamily="34" charset="0"/>
                <a:ea typeface="MS PGothic" panose="020B0600070205080204" pitchFamily="34" charset="-128"/>
              </a:rPr>
              <a:t>: (1) Purpose; (2) Scope; (3) Constraints; (4) Intended outcomes; (5) Process </a:t>
            </a:r>
            <a:r>
              <a:rPr lang="en-US" altLang="en-US" sz="2000" dirty="0">
                <a:solidFill>
                  <a:srgbClr val="006598"/>
                </a:solidFill>
                <a:latin typeface="Calibri" panose="020F0502020204030204" pitchFamily="34" charset="0"/>
                <a:ea typeface="MS PGothic" panose="020B0600070205080204" pitchFamily="34" charset="-128"/>
              </a:rPr>
              <a:t>and timeline</a:t>
            </a:r>
          </a:p>
          <a:p>
            <a:pPr marL="0" indent="0">
              <a:spcBef>
                <a:spcPct val="0"/>
              </a:spcBef>
              <a:buNone/>
            </a:pPr>
            <a:endParaRPr lang="en-US" altLang="en-US" sz="20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Comprehensive </a:t>
            </a:r>
            <a:r>
              <a:rPr lang="en-US" altLang="en-US" sz="2000" dirty="0">
                <a:solidFill>
                  <a:srgbClr val="006598"/>
                </a:solidFill>
                <a:latin typeface="Calibri" panose="020F0502020204030204" pitchFamily="34" charset="0"/>
                <a:ea typeface="MS PGothic" panose="020B0600070205080204" pitchFamily="34" charset="-128"/>
              </a:rPr>
              <a:t>information is provided in a timely manner prior to citizens engagement in both budget formulation and implementation phases</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Comprehensive </a:t>
            </a:r>
            <a:r>
              <a:rPr lang="en-US" altLang="en-US" sz="2000" dirty="0">
                <a:solidFill>
                  <a:srgbClr val="006598"/>
                </a:solidFill>
                <a:latin typeface="Calibri" panose="020F0502020204030204" pitchFamily="34" charset="0"/>
                <a:ea typeface="MS PGothic" panose="020B0600070205080204" pitchFamily="34" charset="-128"/>
              </a:rPr>
              <a:t>information is provided in a timely manner prior to citizens engagement only prior to one of the two phases (formulation OR implementation)</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Information </a:t>
            </a:r>
            <a:r>
              <a:rPr lang="en-US" altLang="en-US" sz="2000" dirty="0">
                <a:solidFill>
                  <a:srgbClr val="006598"/>
                </a:solidFill>
                <a:latin typeface="Calibri" panose="020F0502020204030204" pitchFamily="34" charset="0"/>
                <a:ea typeface="MS PGothic" panose="020B0600070205080204" pitchFamily="34" charset="-128"/>
              </a:rPr>
              <a:t>is provided in a timely manner in both or one of the two phases, but it is not comprehensive.</a:t>
            </a:r>
          </a:p>
          <a:p>
            <a:pPr marL="457200" indent="-457200">
              <a:spcBef>
                <a:spcPct val="0"/>
              </a:spcBef>
              <a:buFont typeface="+mj-lt"/>
              <a:buAutoNum type="alphaUcPeriod"/>
            </a:pPr>
            <a:r>
              <a:rPr lang="en-US" altLang="en-US" sz="2000" dirty="0" smtClean="0">
                <a:solidFill>
                  <a:srgbClr val="006598"/>
                </a:solidFill>
                <a:latin typeface="Calibri" panose="020F0502020204030204" pitchFamily="34" charset="0"/>
                <a:ea typeface="MS PGothic" panose="020B0600070205080204" pitchFamily="34" charset="-128"/>
              </a:rPr>
              <a:t>The </a:t>
            </a:r>
            <a:r>
              <a:rPr lang="en-US" altLang="en-US" sz="2000" dirty="0">
                <a:solidFill>
                  <a:srgbClr val="006598"/>
                </a:solidFill>
                <a:latin typeface="Calibri" panose="020F0502020204030204" pitchFamily="34" charset="0"/>
                <a:ea typeface="MS PGothic" panose="020B0600070205080204" pitchFamily="34" charset="-128"/>
              </a:rPr>
              <a:t>requirements for a “c” response or above are not met</a:t>
            </a:r>
            <a:r>
              <a:rPr lang="en-US" altLang="en-US" sz="2000" dirty="0" smtClean="0">
                <a:solidFill>
                  <a:srgbClr val="006598"/>
                </a:solidFill>
                <a:latin typeface="Calibri" panose="020F0502020204030204" pitchFamily="34" charset="0"/>
                <a:ea typeface="MS PGothic" panose="020B0600070205080204" pitchFamily="34" charset="-128"/>
              </a:rPr>
              <a:t>.</a:t>
            </a:r>
            <a:endParaRPr lang="en-US" altLang="en-US" sz="20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8</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867059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14</a:t>
            </a:fld>
            <a:endParaRPr lang="en-US" altLang="en-US" sz="1200" smtClean="0"/>
          </a:p>
        </p:txBody>
      </p:sp>
      <p:sp>
        <p:nvSpPr>
          <p:cNvPr id="14341" name="TextBox 5"/>
          <p:cNvSpPr txBox="1">
            <a:spLocks noChangeArrowheads="1"/>
          </p:cNvSpPr>
          <p:nvPr/>
        </p:nvSpPr>
        <p:spPr bwMode="auto">
          <a:xfrm>
            <a:off x="304800" y="609600"/>
            <a:ext cx="861060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Does the executive provide the public with feedback on how citizens’ inputs have been used into the formulation of the annual budget?</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provides a written record which includes both the list of the inputs received and a detailed report of how the inputs were incorporated into the annual budget.</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provides a written record which includes both the list of inputs received and a summary of the how the inputs were incorporated into the annual budget. </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provides a written record which includes either the list of the inputs received or a report or summary on how they were used.</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requirements for a “c” response or above are not met.</a:t>
            </a: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9</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278239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15</a:t>
            </a:fld>
            <a:endParaRPr lang="en-US" altLang="en-US" sz="1200" smtClean="0"/>
          </a:p>
        </p:txBody>
      </p:sp>
      <p:sp>
        <p:nvSpPr>
          <p:cNvPr id="14341" name="TextBox 5"/>
          <p:cNvSpPr txBox="1">
            <a:spLocks noChangeArrowheads="1"/>
          </p:cNvSpPr>
          <p:nvPr/>
        </p:nvSpPr>
        <p:spPr bwMode="auto">
          <a:xfrm>
            <a:off x="304800" y="609600"/>
            <a:ext cx="86106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Are participation mechanisms incorporated into the timetable for formulating the Executive’s Budget Proposal?</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incorporates participation into its timetable for formulating the Executive’s Budget Proposal and the timetable is available to the public.</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requirements for an “a” response are not met</a:t>
            </a:r>
            <a:r>
              <a:rPr lang="en-US" altLang="en-US" sz="2200" dirty="0" smtClean="0">
                <a:solidFill>
                  <a:srgbClr val="006598"/>
                </a:solidFill>
                <a:latin typeface="Calibri" panose="020F0502020204030204" pitchFamily="34" charset="0"/>
                <a:ea typeface="MS PGothic" panose="020B0600070205080204" pitchFamily="34" charset="-128"/>
              </a:rPr>
              <a:t>.</a:t>
            </a:r>
            <a:endParaRPr lang="en-US" altLang="en-US" sz="22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11</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559037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16</a:t>
            </a:fld>
            <a:endParaRPr lang="en-US" altLang="en-US" sz="1200" smtClean="0"/>
          </a:p>
        </p:txBody>
      </p:sp>
      <p:sp>
        <p:nvSpPr>
          <p:cNvPr id="14342" name="Rectangle 7"/>
          <p:cNvSpPr>
            <a:spLocks noChangeArrowheads="1"/>
          </p:cNvSpPr>
          <p:nvPr/>
        </p:nvSpPr>
        <p:spPr bwMode="auto">
          <a:xfrm>
            <a:off x="76200" y="3604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Some Issues for Discussion</a:t>
            </a:r>
            <a:endParaRPr lang="en-US" altLang="en-US" sz="3000" dirty="0">
              <a:solidFill>
                <a:srgbClr val="E77033"/>
              </a:solidFill>
              <a:latin typeface="Calibri" panose="020F0502020204030204" pitchFamily="34" charset="0"/>
              <a:ea typeface="MS PGothic" panose="020B0600070205080204" pitchFamily="34" charset="-128"/>
            </a:endParaRPr>
          </a:p>
        </p:txBody>
      </p:sp>
      <p:sp>
        <p:nvSpPr>
          <p:cNvPr id="5" name="TextBox 5"/>
          <p:cNvSpPr txBox="1">
            <a:spLocks noChangeArrowheads="1"/>
          </p:cNvSpPr>
          <p:nvPr/>
        </p:nvSpPr>
        <p:spPr bwMode="auto">
          <a:xfrm>
            <a:off x="304800" y="1259681"/>
            <a:ext cx="86106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Does this assessment seem appropriate?</a:t>
            </a:r>
            <a:endParaRPr lang="en-US" altLang="en-US" sz="1800" dirty="0" smtClean="0">
              <a:solidFill>
                <a:schemeClr val="tx1"/>
              </a:solidFill>
              <a:latin typeface="Calibri" panose="020F0502020204030204" pitchFamily="34" charset="0"/>
              <a:ea typeface="MS PGothic" panose="020B0600070205080204" pitchFamily="34" charset="-128"/>
            </a:endParaRPr>
          </a:p>
          <a:p>
            <a:pPr marL="0" indent="0">
              <a:spcBef>
                <a:spcPct val="0"/>
              </a:spcBef>
              <a:buNone/>
            </a:pPr>
            <a:endParaRPr lang="en-US" altLang="en-US" sz="1800" dirty="0" smtClean="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Are our expectations realistic?</a:t>
            </a:r>
            <a:endParaRPr lang="en-US" altLang="en-US" sz="1800" dirty="0" smtClean="0">
              <a:solidFill>
                <a:srgbClr val="006598"/>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Are we missing any indicators?</a:t>
            </a:r>
          </a:p>
        </p:txBody>
      </p:sp>
    </p:spTree>
    <p:extLst>
      <p:ext uri="{BB962C8B-B14F-4D97-AF65-F5344CB8AC3E}">
        <p14:creationId xmlns:p14="http://schemas.microsoft.com/office/powerpoint/2010/main" val="4245686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29000" y="4648200"/>
            <a:ext cx="2590800" cy="533400"/>
          </a:xfrm>
        </p:spPr>
        <p:txBody>
          <a:bodyPr/>
          <a:lstStyle/>
          <a:p>
            <a:pPr algn="ctr"/>
            <a:r>
              <a:rPr lang="en-US" sz="3800" b="1" dirty="0" smtClean="0">
                <a:solidFill>
                  <a:srgbClr val="E77033"/>
                </a:solidFill>
                <a:latin typeface="Calibri" panose="020F0502020204030204" pitchFamily="34" charset="0"/>
              </a:rPr>
              <a:t>Thank you!</a:t>
            </a:r>
            <a:endParaRPr lang="en-US" sz="3800" b="1" dirty="0">
              <a:solidFill>
                <a:srgbClr val="E77033"/>
              </a:solidFill>
              <a:latin typeface="Calibri" panose="020F0502020204030204" pitchFamily="34" charset="0"/>
            </a:endParaRPr>
          </a:p>
        </p:txBody>
      </p:sp>
      <p:sp>
        <p:nvSpPr>
          <p:cNvPr id="8" name="Content Placeholder 7"/>
          <p:cNvSpPr>
            <a:spLocks noGrp="1"/>
          </p:cNvSpPr>
          <p:nvPr>
            <p:ph idx="1"/>
          </p:nvPr>
        </p:nvSpPr>
        <p:spPr>
          <a:xfrm>
            <a:off x="887506" y="457200"/>
            <a:ext cx="7772400" cy="4876800"/>
          </a:xfrm>
        </p:spPr>
        <p:txBody>
          <a:bodyPr/>
          <a:lstStyle/>
          <a:p>
            <a:pPr marL="0" indent="0">
              <a:buNone/>
            </a:pPr>
            <a:r>
              <a:rPr lang="en-US" sz="2600" b="1" dirty="0" smtClean="0">
                <a:latin typeface="Calibri" panose="020F0502020204030204" pitchFamily="34" charset="0"/>
              </a:rPr>
              <a:t>For more information, please contact</a:t>
            </a:r>
            <a:r>
              <a:rPr lang="en-US" sz="2600" dirty="0" smtClean="0">
                <a:latin typeface="Calibri" panose="020F0502020204030204" pitchFamily="34" charset="0"/>
              </a:rPr>
              <a:t>:</a:t>
            </a:r>
          </a:p>
          <a:p>
            <a:pPr marL="0" indent="0">
              <a:spcBef>
                <a:spcPts val="0"/>
              </a:spcBef>
              <a:buNone/>
            </a:pPr>
            <a:r>
              <a:rPr lang="en-US" sz="2600" u="sng" dirty="0" smtClean="0">
                <a:latin typeface="Calibri" panose="020F0502020204030204" pitchFamily="34" charset="0"/>
              </a:rPr>
              <a:t>agarg@internationalbudget.org</a:t>
            </a:r>
          </a:p>
          <a:p>
            <a:pPr marL="0" indent="0">
              <a:spcBef>
                <a:spcPts val="0"/>
              </a:spcBef>
              <a:buNone/>
            </a:pPr>
            <a:r>
              <a:rPr lang="en-US" sz="2600" u="sng" dirty="0" smtClean="0">
                <a:latin typeface="Calibri" panose="020F0502020204030204" pitchFamily="34" charset="0"/>
              </a:rPr>
              <a:t>info@internationalbudget.org</a:t>
            </a:r>
          </a:p>
          <a:p>
            <a:pPr marL="0" indent="0">
              <a:spcBef>
                <a:spcPts val="0"/>
              </a:spcBef>
              <a:buNone/>
            </a:pPr>
            <a:endParaRPr lang="en-US" sz="2600" u="sng" dirty="0" smtClean="0">
              <a:latin typeface="Calibri" panose="020F0502020204030204" pitchFamily="34" charset="0"/>
            </a:endParaRPr>
          </a:p>
          <a:p>
            <a:pPr marL="0" indent="0">
              <a:spcBef>
                <a:spcPts val="0"/>
              </a:spcBef>
              <a:buNone/>
            </a:pPr>
            <a:r>
              <a:rPr lang="en-US" sz="2600" b="1" dirty="0" smtClean="0">
                <a:latin typeface="Calibri" panose="020F0502020204030204" pitchFamily="34" charset="0"/>
              </a:rPr>
              <a:t>And visit</a:t>
            </a:r>
            <a:r>
              <a:rPr lang="en-US" sz="2600" dirty="0" smtClean="0">
                <a:latin typeface="Calibri" panose="020F0502020204030204" pitchFamily="34" charset="0"/>
              </a:rPr>
              <a:t>: </a:t>
            </a:r>
            <a:r>
              <a:rPr lang="en-US" sz="2600" u="sng" dirty="0" smtClean="0">
                <a:latin typeface="Calibri" panose="020F0502020204030204" pitchFamily="34" charset="0"/>
              </a:rPr>
              <a:t>www.internationalbudget.org</a:t>
            </a:r>
            <a:endParaRPr lang="en-US" sz="2600" u="sng" dirty="0">
              <a:latin typeface="Calibri" panose="020F0502020204030204" pitchFamily="34" charset="0"/>
            </a:endParaRPr>
          </a:p>
          <a:p>
            <a:pPr marL="0" indent="0">
              <a:spcBef>
                <a:spcPts val="0"/>
              </a:spcBef>
              <a:buNone/>
            </a:pPr>
            <a:endParaRPr lang="en-US" sz="2600" dirty="0" smtClean="0">
              <a:latin typeface="Calibri" panose="020F0502020204030204" pitchFamily="34" charset="0"/>
            </a:endParaRPr>
          </a:p>
          <a:p>
            <a:pPr marL="0" indent="0" algn="ctr">
              <a:spcBef>
                <a:spcPts val="0"/>
              </a:spcBef>
              <a:buNone/>
            </a:pPr>
            <a:r>
              <a:rPr lang="en-US" sz="2200" b="1" dirty="0" smtClean="0">
                <a:latin typeface="Calibri" panose="020F0502020204030204" pitchFamily="34" charset="0"/>
              </a:rPr>
              <a:t>International Budget Partnership</a:t>
            </a:r>
          </a:p>
          <a:p>
            <a:pPr marL="0" indent="0" algn="ctr">
              <a:spcBef>
                <a:spcPts val="0"/>
              </a:spcBef>
              <a:buNone/>
            </a:pPr>
            <a:r>
              <a:rPr lang="en-US" sz="2200" dirty="0" smtClean="0">
                <a:latin typeface="Calibri" panose="020F0502020204030204" pitchFamily="34" charset="0"/>
              </a:rPr>
              <a:t>820 First Street NE</a:t>
            </a:r>
          </a:p>
          <a:p>
            <a:pPr marL="0" indent="0" algn="ctr">
              <a:spcBef>
                <a:spcPts val="0"/>
              </a:spcBef>
              <a:buNone/>
            </a:pPr>
            <a:r>
              <a:rPr lang="en-US" sz="2200" dirty="0" smtClean="0">
                <a:latin typeface="Calibri" panose="020F0502020204030204" pitchFamily="34" charset="0"/>
              </a:rPr>
              <a:t>Washington DC 20002</a:t>
            </a:r>
          </a:p>
          <a:p>
            <a:pPr marL="0" indent="0" algn="ctr">
              <a:spcBef>
                <a:spcPts val="0"/>
              </a:spcBef>
              <a:buNone/>
            </a:pPr>
            <a:r>
              <a:rPr lang="de-DE" sz="2200" dirty="0">
                <a:latin typeface="Calibri" panose="020F0502020204030204" pitchFamily="34" charset="0"/>
              </a:rPr>
              <a:t>Tel: +1 202 408 1080</a:t>
            </a:r>
            <a:endParaRPr lang="en-US" sz="2200" dirty="0" smtClean="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9142E66A-3126-44C2-BE25-B90C7E6F9CE4}" type="slidenum">
              <a:rPr lang="en-US" altLang="en-US" smtClean="0"/>
              <a:pPr>
                <a:defRPr/>
              </a:pPr>
              <a:t>17</a:t>
            </a:fld>
            <a:endParaRPr lang="en-US" altLang="en-US"/>
          </a:p>
        </p:txBody>
      </p:sp>
    </p:spTree>
    <p:extLst>
      <p:ext uri="{BB962C8B-B14F-4D97-AF65-F5344CB8AC3E}">
        <p14:creationId xmlns:p14="http://schemas.microsoft.com/office/powerpoint/2010/main" val="30287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533400"/>
          </a:xfrm>
        </p:spPr>
        <p:txBody>
          <a:bodyPr/>
          <a:lstStyle/>
          <a:p>
            <a:pPr algn="ctr"/>
            <a:r>
              <a:rPr lang="en-US" sz="3400" dirty="0" smtClean="0">
                <a:solidFill>
                  <a:srgbClr val="E77033"/>
                </a:solidFill>
                <a:latin typeface="Calibri" panose="020F0502020204030204" pitchFamily="34" charset="0"/>
              </a:rPr>
              <a:t>Presentation Outline</a:t>
            </a:r>
            <a:endParaRPr lang="en-US" sz="3400" dirty="0">
              <a:solidFill>
                <a:srgbClr val="E77033"/>
              </a:solidFill>
              <a:latin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2</a:t>
            </a:fld>
            <a:endParaRPr lang="en-US" altLang="en-US"/>
          </a:p>
        </p:txBody>
      </p:sp>
      <p:sp>
        <p:nvSpPr>
          <p:cNvPr id="6" name="TextBox 5"/>
          <p:cNvSpPr txBox="1">
            <a:spLocks noChangeArrowheads="1"/>
          </p:cNvSpPr>
          <p:nvPr/>
        </p:nvSpPr>
        <p:spPr bwMode="auto">
          <a:xfrm>
            <a:off x="304800" y="1259681"/>
            <a:ext cx="86106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400" dirty="0" smtClean="0">
                <a:solidFill>
                  <a:srgbClr val="006598"/>
                </a:solidFill>
                <a:latin typeface="Calibri" panose="020F0502020204030204" pitchFamily="34" charset="0"/>
                <a:ea typeface="MS PGothic" panose="020B0600070205080204" pitchFamily="34" charset="-128"/>
              </a:rPr>
              <a:t>Public Participation in National Budget Process</a:t>
            </a:r>
          </a:p>
          <a:p>
            <a:pPr>
              <a:spcBef>
                <a:spcPct val="0"/>
              </a:spcBef>
            </a:pPr>
            <a:endParaRPr lang="en-US" altLang="en-US" sz="2400" dirty="0" smtClean="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400" dirty="0" smtClean="0">
                <a:solidFill>
                  <a:srgbClr val="006598"/>
                </a:solidFill>
                <a:latin typeface="Calibri" panose="020F0502020204030204" pitchFamily="34" charset="0"/>
                <a:ea typeface="MS PGothic" panose="020B0600070205080204" pitchFamily="34" charset="-128"/>
              </a:rPr>
              <a:t>Findings from the Open Budget Survey 2015 on Public Participation</a:t>
            </a:r>
          </a:p>
          <a:p>
            <a:pPr>
              <a:spcBef>
                <a:spcPct val="0"/>
              </a:spcBef>
            </a:pPr>
            <a:endParaRPr lang="en-US" altLang="en-US" sz="2400" dirty="0" smtClean="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400" dirty="0" smtClean="0">
                <a:solidFill>
                  <a:srgbClr val="006598"/>
                </a:solidFill>
                <a:latin typeface="Calibri" panose="020F0502020204030204" pitchFamily="34" charset="0"/>
                <a:ea typeface="MS PGothic" panose="020B0600070205080204" pitchFamily="34" charset="-128"/>
              </a:rPr>
              <a:t>Revising the Open Budget Survey Indicators on Public Participation</a:t>
            </a: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a:p>
            <a:pPr>
              <a:spcBef>
                <a:spcPct val="0"/>
              </a:spcBef>
            </a:pPr>
            <a:endParaRPr lang="en-US" altLang="en-US" sz="1800" dirty="0" smtClean="0">
              <a:solidFill>
                <a:schemeClr val="tx1"/>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416571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3</a:t>
            </a:fld>
            <a:endParaRPr lang="en-US" altLang="en-US" sz="1200" smtClean="0"/>
          </a:p>
        </p:txBody>
      </p:sp>
      <p:sp>
        <p:nvSpPr>
          <p:cNvPr id="14341" name="TextBox 5"/>
          <p:cNvSpPr txBox="1">
            <a:spLocks noChangeArrowheads="1"/>
          </p:cNvSpPr>
          <p:nvPr/>
        </p:nvSpPr>
        <p:spPr bwMode="auto">
          <a:xfrm>
            <a:off x="304800" y="1259681"/>
            <a:ext cx="86106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Access to budget information is a necessary but insufficient condition to increase the level of accountability for governments to raise and spend public funds efficiently and effectively</a:t>
            </a:r>
            <a:endParaRPr lang="en-US" altLang="en-US" sz="1800" dirty="0" smtClean="0">
              <a:solidFill>
                <a:schemeClr val="tx1"/>
              </a:solidFill>
              <a:latin typeface="Calibri" panose="020F0502020204030204" pitchFamily="34" charset="0"/>
              <a:ea typeface="MS PGothic" panose="020B0600070205080204" pitchFamily="34" charset="-128"/>
            </a:endParaRPr>
          </a:p>
          <a:p>
            <a:pPr marL="0" indent="0">
              <a:spcBef>
                <a:spcPct val="0"/>
              </a:spcBef>
              <a:buNone/>
            </a:pPr>
            <a:endParaRPr lang="en-US" altLang="en-US" sz="1800" dirty="0" smtClean="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For this to happen, transparency needs to be accompanied by meaningful opportunities for the public to participate in the budget process</a:t>
            </a:r>
            <a:endParaRPr lang="en-US" altLang="en-US" sz="1800" dirty="0" smtClean="0">
              <a:solidFill>
                <a:srgbClr val="006598"/>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For this reason, over the last five years, IBP has been working on a set of indicators on public participation for the Open Budget Survey (OBS) that could complement existing indicators on transparency</a:t>
            </a:r>
          </a:p>
        </p:txBody>
      </p:sp>
      <p:sp>
        <p:nvSpPr>
          <p:cNvPr id="14342" name="Rectangle 7"/>
          <p:cNvSpPr>
            <a:spLocks noChangeArrowheads="1"/>
          </p:cNvSpPr>
          <p:nvPr/>
        </p:nvSpPr>
        <p:spPr bwMode="auto">
          <a:xfrm>
            <a:off x="76200" y="381000"/>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Public Participation in National Budgeting</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65596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4</a:t>
            </a:fld>
            <a:endParaRPr lang="en-US" altLang="en-US" sz="1200" smtClean="0"/>
          </a:p>
        </p:txBody>
      </p:sp>
      <p:sp>
        <p:nvSpPr>
          <p:cNvPr id="14341" name="TextBox 5"/>
          <p:cNvSpPr txBox="1">
            <a:spLocks noChangeArrowheads="1"/>
          </p:cNvSpPr>
          <p:nvPr/>
        </p:nvSpPr>
        <p:spPr bwMode="auto">
          <a:xfrm>
            <a:off x="304800" y="990600"/>
            <a:ext cx="86106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Indicators on public participation in the national budget process introduced in the OBS 2012 were the first attempt to articulate a set of guidelines on how public participation in the national budget process ought to be structured</a:t>
            </a:r>
          </a:p>
          <a:p>
            <a:pPr>
              <a:spcBef>
                <a:spcPct val="0"/>
              </a:spcBef>
            </a:pPr>
            <a:endParaRPr lang="en-US" altLang="en-US" sz="1800" dirty="0" smtClean="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Indicators were based on six principles:</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Participation should occur throughout the budget process</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Participation should occur with all parts of the government </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Participation should have a legal basis</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The purposes of for public engagement should be publicized in advance</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Multiple mechanisms for public engagement should be implemented</a:t>
            </a:r>
          </a:p>
          <a:p>
            <a:pPr lvl="1">
              <a:spcBef>
                <a:spcPct val="0"/>
              </a:spcBef>
            </a:pPr>
            <a:r>
              <a:rPr lang="en-US" altLang="en-US" sz="1800" dirty="0" smtClean="0">
                <a:solidFill>
                  <a:schemeClr val="tx1"/>
                </a:solidFill>
                <a:latin typeface="Calibri" panose="020F0502020204030204" pitchFamily="34" charset="0"/>
                <a:ea typeface="MS PGothic" panose="020B0600070205080204" pitchFamily="34" charset="-128"/>
              </a:rPr>
              <a:t>The public should be provided with feedback on their inputs</a:t>
            </a:r>
          </a:p>
          <a:p>
            <a:pPr marL="0" indent="0">
              <a:spcBef>
                <a:spcPct val="0"/>
              </a:spcBef>
              <a:buNone/>
            </a:pPr>
            <a:endParaRPr lang="en-US" altLang="en-US" sz="2200" dirty="0" smtClean="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Indicators </a:t>
            </a:r>
            <a:r>
              <a:rPr lang="en-US" altLang="en-US" sz="2200" dirty="0" smtClean="0">
                <a:solidFill>
                  <a:srgbClr val="006598"/>
                </a:solidFill>
                <a:latin typeface="Calibri" panose="020F0502020204030204" pitchFamily="34" charset="0"/>
                <a:ea typeface="MS PGothic" panose="020B0600070205080204" pitchFamily="34" charset="-128"/>
              </a:rPr>
              <a:t>were implemented in the OBS 2012 and OBS 2015</a:t>
            </a:r>
            <a:endParaRPr lang="en-US" altLang="en-US" sz="2200" dirty="0" smtClean="0">
              <a:solidFill>
                <a:schemeClr val="tx1"/>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381000"/>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OBS 2012/2015 Indicators on Public Participation</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309778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5</a:t>
            </a:fld>
            <a:endParaRPr lang="en-US" altLang="en-US" sz="1200" smtClean="0"/>
          </a:p>
        </p:txBody>
      </p:sp>
      <p:sp>
        <p:nvSpPr>
          <p:cNvPr id="14341" name="TextBox 5"/>
          <p:cNvSpPr txBox="1">
            <a:spLocks noChangeArrowheads="1"/>
          </p:cNvSpPr>
          <p:nvPr/>
        </p:nvSpPr>
        <p:spPr bwMode="auto">
          <a:xfrm>
            <a:off x="304800" y="1259681"/>
            <a:ext cx="861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Most countries do not provide adequate opportunities for public participation. Globally, the average score is only 25 out of 100. Within the region, the results are more encouraging, with an average of 35 out of 100. </a:t>
            </a:r>
          </a:p>
        </p:txBody>
      </p:sp>
      <p:sp>
        <p:nvSpPr>
          <p:cNvPr id="14342" name="Rectangle 7"/>
          <p:cNvSpPr>
            <a:spLocks noChangeArrowheads="1"/>
          </p:cNvSpPr>
          <p:nvPr/>
        </p:nvSpPr>
        <p:spPr bwMode="auto">
          <a:xfrm>
            <a:off x="76200" y="381000"/>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Findings from the OBS 2015 on Public Participation</a:t>
            </a:r>
            <a:endParaRPr lang="en-US" altLang="en-US" sz="3000" dirty="0">
              <a:solidFill>
                <a:srgbClr val="E77033"/>
              </a:solidFill>
              <a:latin typeface="Calibri" panose="020F0502020204030204" pitchFamily="34" charset="0"/>
              <a:ea typeface="MS PGothic" panose="020B0600070205080204" pitchFamily="34" charset="-128"/>
            </a:endParaRPr>
          </a:p>
        </p:txBody>
      </p:sp>
      <p:pic>
        <p:nvPicPr>
          <p:cNvPr id="3" name="Picture 2"/>
          <p:cNvPicPr>
            <a:picLocks noChangeAspect="1"/>
          </p:cNvPicPr>
          <p:nvPr/>
        </p:nvPicPr>
        <p:blipFill>
          <a:blip r:embed="rId3"/>
          <a:stretch>
            <a:fillRect/>
          </a:stretch>
        </p:blipFill>
        <p:spPr>
          <a:xfrm>
            <a:off x="1981200" y="2667000"/>
            <a:ext cx="5181600" cy="2743200"/>
          </a:xfrm>
          <a:prstGeom prst="rect">
            <a:avLst/>
          </a:prstGeom>
        </p:spPr>
      </p:pic>
    </p:spTree>
    <p:extLst>
      <p:ext uri="{BB962C8B-B14F-4D97-AF65-F5344CB8AC3E}">
        <p14:creationId xmlns:p14="http://schemas.microsoft.com/office/powerpoint/2010/main" val="39582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6</a:t>
            </a:fld>
            <a:endParaRPr lang="en-US" altLang="en-US" sz="1200" smtClean="0"/>
          </a:p>
        </p:txBody>
      </p:sp>
      <p:sp>
        <p:nvSpPr>
          <p:cNvPr id="14342" name="Rectangle 7"/>
          <p:cNvSpPr>
            <a:spLocks noChangeArrowheads="1"/>
          </p:cNvSpPr>
          <p:nvPr/>
        </p:nvSpPr>
        <p:spPr bwMode="auto">
          <a:xfrm>
            <a:off x="76200" y="1318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Findings from the OBS 2015 on Public Participation</a:t>
            </a:r>
            <a:endParaRPr lang="en-US" altLang="en-US" sz="3000" dirty="0">
              <a:solidFill>
                <a:srgbClr val="E77033"/>
              </a:solidFill>
              <a:latin typeface="Calibri" panose="020F0502020204030204" pitchFamily="34" charset="0"/>
              <a:ea typeface="MS PGothic" panose="020B0600070205080204" pitchFamily="34" charset="-128"/>
            </a:endParaRPr>
          </a:p>
        </p:txBody>
      </p:sp>
      <p:pic>
        <p:nvPicPr>
          <p:cNvPr id="1026" name="Picture 2" descr="Budget Transparency and Participation in 2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44433"/>
            <a:ext cx="6572250" cy="449916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a:spLocks noChangeArrowheads="1"/>
          </p:cNvSpPr>
          <p:nvPr/>
        </p:nvSpPr>
        <p:spPr bwMode="auto">
          <a:xfrm>
            <a:off x="304800" y="685800"/>
            <a:ext cx="8610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Transparency is positively correlated with participation, but a participation gap exists. </a:t>
            </a:r>
          </a:p>
        </p:txBody>
      </p:sp>
    </p:spTree>
    <p:extLst>
      <p:ext uri="{BB962C8B-B14F-4D97-AF65-F5344CB8AC3E}">
        <p14:creationId xmlns:p14="http://schemas.microsoft.com/office/powerpoint/2010/main" val="930233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7</a:t>
            </a:fld>
            <a:endParaRPr lang="en-US" altLang="en-US" sz="1200" smtClean="0"/>
          </a:p>
        </p:txBody>
      </p:sp>
      <p:sp>
        <p:nvSpPr>
          <p:cNvPr id="14342" name="Rectangle 7"/>
          <p:cNvSpPr>
            <a:spLocks noChangeArrowheads="1"/>
          </p:cNvSpPr>
          <p:nvPr/>
        </p:nvSpPr>
        <p:spPr bwMode="auto">
          <a:xfrm>
            <a:off x="76200" y="1318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Findings from the OBS 2015 on Public Participation</a:t>
            </a:r>
            <a:endParaRPr lang="en-US" altLang="en-US" sz="3000" dirty="0">
              <a:solidFill>
                <a:srgbClr val="E77033"/>
              </a:solidFill>
              <a:latin typeface="Calibri" panose="020F0502020204030204" pitchFamily="34" charset="0"/>
              <a:ea typeface="MS PGothic" panose="020B0600070205080204" pitchFamily="34" charset="-128"/>
            </a:endParaRPr>
          </a:p>
        </p:txBody>
      </p:sp>
      <p:sp>
        <p:nvSpPr>
          <p:cNvPr id="9" name="TextBox 8"/>
          <p:cNvSpPr txBox="1">
            <a:spLocks noChangeArrowheads="1"/>
          </p:cNvSpPr>
          <p:nvPr/>
        </p:nvSpPr>
        <p:spPr bwMode="auto">
          <a:xfrm>
            <a:off x="685800" y="914400"/>
            <a:ext cx="777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lgn="ctr">
              <a:spcBef>
                <a:spcPct val="0"/>
              </a:spcBef>
              <a:buNone/>
            </a:pPr>
            <a:r>
              <a:rPr lang="en-US" altLang="en-US" sz="2400" dirty="0" smtClean="0">
                <a:solidFill>
                  <a:srgbClr val="006598"/>
                </a:solidFill>
                <a:latin typeface="Calibri" panose="020F0502020204030204" pitchFamily="34" charset="0"/>
                <a:ea typeface="MS PGothic" panose="020B0600070205080204" pitchFamily="34" charset="-128"/>
              </a:rPr>
              <a:t>Opportunities for Public Participation with the Executive </a:t>
            </a:r>
          </a:p>
        </p:txBody>
      </p:sp>
      <p:pic>
        <p:nvPicPr>
          <p:cNvPr id="11" name="Picture 10"/>
          <p:cNvPicPr>
            <a:picLocks noChangeAspect="1"/>
          </p:cNvPicPr>
          <p:nvPr/>
        </p:nvPicPr>
        <p:blipFill>
          <a:blip r:embed="rId3"/>
          <a:stretch>
            <a:fillRect/>
          </a:stretch>
        </p:blipFill>
        <p:spPr>
          <a:xfrm>
            <a:off x="145161" y="1656216"/>
            <a:ext cx="4350639" cy="2606040"/>
          </a:xfrm>
          <a:prstGeom prst="rect">
            <a:avLst/>
          </a:prstGeom>
        </p:spPr>
      </p:pic>
      <p:pic>
        <p:nvPicPr>
          <p:cNvPr id="14" name="Picture 13"/>
          <p:cNvPicPr>
            <a:picLocks noChangeAspect="1"/>
          </p:cNvPicPr>
          <p:nvPr/>
        </p:nvPicPr>
        <p:blipFill>
          <a:blip r:embed="rId4"/>
          <a:stretch>
            <a:fillRect/>
          </a:stretch>
        </p:blipFill>
        <p:spPr>
          <a:xfrm>
            <a:off x="4648200" y="1656216"/>
            <a:ext cx="4354103" cy="2610984"/>
          </a:xfrm>
          <a:prstGeom prst="rect">
            <a:avLst/>
          </a:prstGeom>
        </p:spPr>
      </p:pic>
    </p:spTree>
    <p:extLst>
      <p:ext uri="{BB962C8B-B14F-4D97-AF65-F5344CB8AC3E}">
        <p14:creationId xmlns:p14="http://schemas.microsoft.com/office/powerpoint/2010/main" val="3234906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8</a:t>
            </a:fld>
            <a:endParaRPr lang="en-US" altLang="en-US" sz="1200" smtClean="0"/>
          </a:p>
        </p:txBody>
      </p:sp>
      <p:sp>
        <p:nvSpPr>
          <p:cNvPr id="14341" name="TextBox 5"/>
          <p:cNvSpPr txBox="1">
            <a:spLocks noChangeArrowheads="1"/>
          </p:cNvSpPr>
          <p:nvPr/>
        </p:nvSpPr>
        <p:spPr bwMode="auto">
          <a:xfrm>
            <a:off x="304800" y="1259681"/>
            <a:ext cx="86106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A </a:t>
            </a:r>
            <a:r>
              <a:rPr lang="en-US" altLang="en-US" sz="2200" dirty="0">
                <a:solidFill>
                  <a:srgbClr val="006598"/>
                </a:solidFill>
                <a:latin typeface="Calibri" panose="020F0502020204030204" pitchFamily="34" charset="0"/>
                <a:ea typeface="MS PGothic" panose="020B0600070205080204" pitchFamily="34" charset="-128"/>
              </a:rPr>
              <a:t>growing consensus has emerged that public participation is an essential component of a well-functioning, accountable budget system</a:t>
            </a:r>
            <a:endParaRPr lang="en-US" altLang="en-US" sz="2200" dirty="0" smtClean="0">
              <a:solidFill>
                <a:srgbClr val="006598"/>
              </a:solidFill>
              <a:latin typeface="Calibri" panose="020F0502020204030204" pitchFamily="34" charset="0"/>
              <a:ea typeface="MS PGothic" panose="020B0600070205080204" pitchFamily="34" charset="-128"/>
            </a:endParaRPr>
          </a:p>
          <a:p>
            <a:pPr marL="0" indent="0">
              <a:spcBef>
                <a:spcPct val="0"/>
              </a:spcBef>
              <a:buNone/>
            </a:pPr>
            <a:endParaRPr lang="en-US" altLang="en-US" sz="2200" dirty="0" smtClean="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dirty="0" smtClean="0">
                <a:solidFill>
                  <a:srgbClr val="006598"/>
                </a:solidFill>
                <a:latin typeface="Calibri" panose="020F0502020204030204" pitchFamily="34" charset="0"/>
                <a:ea typeface="MS PGothic" panose="020B0600070205080204" pitchFamily="34" charset="-128"/>
              </a:rPr>
              <a:t>GIFT’s pioneering work on principles for public participation now serve as a basis for widely accepted norms around what public participation and gives guidance on what should be measured, offering a good moment to revise the OBS indicators on public participation</a:t>
            </a: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381000"/>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Revising the OBS Indicators on Public Participation</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968586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9</a:t>
            </a:fld>
            <a:endParaRPr lang="en-US" altLang="en-US" sz="1200" smtClean="0"/>
          </a:p>
        </p:txBody>
      </p:sp>
      <p:sp>
        <p:nvSpPr>
          <p:cNvPr id="14341" name="TextBox 5"/>
          <p:cNvSpPr txBox="1">
            <a:spLocks noChangeArrowheads="1"/>
          </p:cNvSpPr>
          <p:nvPr/>
        </p:nvSpPr>
        <p:spPr bwMode="auto">
          <a:xfrm>
            <a:off x="304800" y="609600"/>
            <a:ext cx="86106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Does the executive use participation mechanisms through which the public can provide input during the formulation of the annual budget (prior to the budget being tabled in parliament)?</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uses open participation mechanisms through which members of the public and government officials exchange views on the budget.   </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uses open participation mechanisms through which members of the public provide their inputs on the budget.   </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Yes</a:t>
            </a:r>
            <a:r>
              <a:rPr lang="en-US" altLang="en-US" sz="2200" dirty="0">
                <a:solidFill>
                  <a:srgbClr val="006598"/>
                </a:solidFill>
                <a:latin typeface="Calibri" panose="020F0502020204030204" pitchFamily="34" charset="0"/>
                <a:ea typeface="MS PGothic" panose="020B0600070205080204" pitchFamily="34" charset="-128"/>
              </a:rPr>
              <a:t>, the executive uses participation mechanisms during the budget formulation phase, but either these mechanisms capture only some ad-hoc views, or the executive invites specific individuals or groups for budget discussions (participation is not, in practice, opened to everyone).</a:t>
            </a:r>
          </a:p>
          <a:p>
            <a:pPr marL="457200" indent="-457200">
              <a:spcBef>
                <a:spcPct val="0"/>
              </a:spcBef>
              <a:buFont typeface="+mj-lt"/>
              <a:buAutoNum type="alphaUcPeriod"/>
            </a:pPr>
            <a:r>
              <a:rPr lang="en-US" altLang="en-US" sz="2200" dirty="0" smtClean="0">
                <a:solidFill>
                  <a:srgbClr val="006598"/>
                </a:solidFill>
                <a:latin typeface="Calibri" panose="020F0502020204030204" pitchFamily="34" charset="0"/>
                <a:ea typeface="MS PGothic" panose="020B0600070205080204" pitchFamily="34" charset="-128"/>
              </a:rPr>
              <a:t>The </a:t>
            </a:r>
            <a:r>
              <a:rPr lang="en-US" altLang="en-US" sz="2200" dirty="0">
                <a:solidFill>
                  <a:srgbClr val="006598"/>
                </a:solidFill>
                <a:latin typeface="Calibri" panose="020F0502020204030204" pitchFamily="34" charset="0"/>
                <a:ea typeface="MS PGothic" panose="020B0600070205080204" pitchFamily="34" charset="-128"/>
              </a:rPr>
              <a:t>requirements for a “c” response or above are not met.</a:t>
            </a:r>
          </a:p>
          <a:p>
            <a:pPr>
              <a:spcBef>
                <a:spcPct val="0"/>
              </a:spcBef>
            </a:pPr>
            <a:endParaRPr lang="en-US" altLang="en-US" sz="2200" dirty="0" smtClean="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smtClean="0">
                <a:solidFill>
                  <a:srgbClr val="E77033"/>
                </a:solidFill>
                <a:latin typeface="Calibri" panose="020F0502020204030204" pitchFamily="34" charset="0"/>
                <a:ea typeface="MS PGothic" panose="020B0600070205080204" pitchFamily="34" charset="-128"/>
              </a:rPr>
              <a:t>Indicator 1</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1889532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HD:Users:rkilmer:Desktop:Microsoft Office 2004:Templates:Presentations:Designs:Blank Presentation</Template>
  <TotalTime>7258</TotalTime>
  <Words>1279</Words>
  <Application>Microsoft Office PowerPoint</Application>
  <PresentationFormat>On-screen Show (4:3)</PresentationFormat>
  <Paragraphs>138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Public Participation in Budgeting: Applying the New GIFT Principles Findings from the 2015 Open Budget Survey and IBP’s Work on Indicators to Measure Public Participation</vt:lpstr>
      <vt:lpstr>Presentation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Matrix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Matrix</dc:creator>
  <cp:lastModifiedBy>LECONTE-LUCAS Helene</cp:lastModifiedBy>
  <cp:revision>198</cp:revision>
  <dcterms:created xsi:type="dcterms:W3CDTF">2008-06-23T16:25:12Z</dcterms:created>
  <dcterms:modified xsi:type="dcterms:W3CDTF">2016-06-28T07:23:37Z</dcterms:modified>
</cp:coreProperties>
</file>