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65" r:id="rId6"/>
  </p:sldMasterIdLst>
  <p:notesMasterIdLst>
    <p:notesMasterId r:id="rId9"/>
  </p:notesMasterIdLst>
  <p:handoutMasterIdLst>
    <p:handoutMasterId r:id="rId10"/>
  </p:handoutMasterIdLst>
  <p:sldIdLst>
    <p:sldId id="315" r:id="rId7"/>
    <p:sldId id="312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IGMA &amp; its Principles" id="{1781D717-6403-40A9-BA58-A23825BF5999}">
          <p14:sldIdLst>
            <p14:sldId id="315"/>
            <p14:sldId id="31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KE Marian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6FF"/>
    <a:srgbClr val="79C6FF"/>
    <a:srgbClr val="008FFA"/>
    <a:srgbClr val="BDE3FF"/>
    <a:srgbClr val="71C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9987" autoAdjust="0"/>
  </p:normalViewPr>
  <p:slideViewPr>
    <p:cSldViewPr>
      <p:cViewPr>
        <p:scale>
          <a:sx n="100" d="100"/>
          <a:sy n="100" d="100"/>
        </p:scale>
        <p:origin x="-42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2A82FE5E-E0B6-4763-9431-BE9A9E2C085C}" type="datetimeFigureOut">
              <a:rPr lang="en-GB" smtClean="0"/>
              <a:pPr/>
              <a:t>27/06/2016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864AB58E-9546-44DA-B062-F123310B2B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18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27-Jun-2016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grpSp>
        <p:nvGrpSpPr>
          <p:cNvPr id="2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10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0" name="Bitmap Image" r:id="rId3" imgW="809738" imgH="1390844" progId="">
                      <p:embed/>
                    </p:oleObj>
                  </mc:Choice>
                  <mc:Fallback>
                    <p:oleObj name="Bitmap Image" r:id="rId3" imgW="809738" imgH="1390844" progId="">
                      <p:embed/>
                      <p:pic>
                        <p:nvPicPr>
                          <p:cNvPr id="0" name="Picture 4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6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115616" y="332657"/>
            <a:ext cx="7772400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115616" y="1700808"/>
            <a:ext cx="7776864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97552" cy="1143000"/>
          </a:xfrm>
          <a:prstGeom prst="rect">
            <a:avLst/>
          </a:prstGeom>
        </p:spPr>
        <p:txBody>
          <a:bodyPr/>
          <a:lstStyle>
            <a:lvl1pPr>
              <a:defRPr sz="4400" b="1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797552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  <a:lvl2pPr>
              <a:buFont typeface="Wingdings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>
              <a:defRPr sz="22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buFont typeface="Arial" pitchFamily="34" charset="0"/>
              <a:buChar char="-"/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7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8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9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4" name="Bitmap Image" r:id="rId3" imgW="809738" imgH="1390844" progId="">
                      <p:embed/>
                    </p:oleObj>
                  </mc:Choice>
                  <mc:Fallback>
                    <p:oleObj name="Bitmap Image" r:id="rId3" imgW="809738" imgH="1390844" progId="">
                      <p:embed/>
                      <p:pic>
                        <p:nvPicPr>
                          <p:cNvPr id="0" name="Picture 4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0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900" b="1" dirty="0">
                <a:latin typeface="Times New Roman" charset="0"/>
              </a:rPr>
              <a:t>© OECD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6" name="Text Box 5"/>
            <p:cNvSpPr txBox="1">
              <a:spLocks noChangeAspect="1" noChangeArrowheads="1"/>
            </p:cNvSpPr>
            <p:nvPr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Times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1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8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rIns="18000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800" b="1" dirty="0">
                    <a:solidFill>
                      <a:schemeClr val="bg2"/>
                    </a:solidFill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chemeClr val="bg2"/>
                    </a:solidFill>
                  </a:rPr>
                </a:br>
                <a:r>
                  <a:rPr lang="en-GB" sz="800" b="1" dirty="0">
                    <a:solidFill>
                      <a:schemeClr val="bg2"/>
                    </a:solidFill>
                  </a:rPr>
                  <a:t>principally financed by the EU</a:t>
                </a:r>
              </a:p>
            </p:txBody>
          </p:sp>
        </p:grpSp>
        <p:pic>
          <p:nvPicPr>
            <p:cNvPr id="8" name="Picture 12" descr="euflag_original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JC010 SigLogo RGB_web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OECD_20cm_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2" y="6309320"/>
              <a:ext cx="879527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271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900" b="1" dirty="0">
                <a:latin typeface="Times New Roman" charset="0"/>
              </a:rPr>
              <a:t>© OECD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6" name="Text Box 5"/>
            <p:cNvSpPr txBox="1">
              <a:spLocks noChangeAspect="1" noChangeArrowheads="1"/>
            </p:cNvSpPr>
            <p:nvPr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Times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1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2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rIns="18000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800" b="1" dirty="0">
                    <a:solidFill>
                      <a:schemeClr val="bg2"/>
                    </a:solidFill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chemeClr val="bg2"/>
                    </a:solidFill>
                  </a:rPr>
                </a:br>
                <a:r>
                  <a:rPr lang="en-GB" sz="800" b="1" dirty="0">
                    <a:solidFill>
                      <a:schemeClr val="bg2"/>
                    </a:solidFill>
                  </a:rPr>
                  <a:t>principally financed by the EU</a:t>
                </a:r>
              </a:p>
            </p:txBody>
          </p:sp>
        </p:grpSp>
        <p:pic>
          <p:nvPicPr>
            <p:cNvPr id="8" name="Picture 12" descr="euflag_original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JC010 SigLogo RGB_web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OECD_20cm_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2" y="6309320"/>
              <a:ext cx="879527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540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900" b="1" dirty="0">
                <a:latin typeface="Times New Roman" charset="0"/>
              </a:rPr>
              <a:t>© OECD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6" name="Text Box 5"/>
            <p:cNvSpPr txBox="1">
              <a:spLocks noChangeAspect="1" noChangeArrowheads="1"/>
            </p:cNvSpPr>
            <p:nvPr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chemeClr val="bg2"/>
                </a:solidFill>
                <a:latin typeface="Times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1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6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lIns="18000" rIns="18000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GB" sz="800" b="1" dirty="0">
                    <a:solidFill>
                      <a:schemeClr val="bg2"/>
                    </a:solidFill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chemeClr val="bg2"/>
                    </a:solidFill>
                  </a:rPr>
                </a:br>
                <a:r>
                  <a:rPr lang="en-GB" sz="800" b="1" dirty="0">
                    <a:solidFill>
                      <a:schemeClr val="bg2"/>
                    </a:solidFill>
                  </a:rPr>
                  <a:t>principally financed by the EU</a:t>
                </a:r>
              </a:p>
            </p:txBody>
          </p:sp>
        </p:grpSp>
        <p:pic>
          <p:nvPicPr>
            <p:cNvPr id="8" name="Picture 12" descr="euflag_original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JC010 SigLogo RGB_web.jp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OECD_20cm_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32" y="6309320"/>
              <a:ext cx="879527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465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30932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95400" y="685800"/>
            <a:ext cx="7467600" cy="594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600" b="1" dirty="0" smtClean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800" b="1" dirty="0" smtClean="0"/>
              <a:t>Integrating planning and budgeting</a:t>
            </a:r>
          </a:p>
          <a:p>
            <a:pPr algn="ctr"/>
            <a:endParaRPr lang="en-GB" sz="2400" dirty="0" smtClean="0"/>
          </a:p>
          <a:p>
            <a:pPr algn="ctr"/>
            <a:endParaRPr lang="en-GB" sz="2400" b="1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cs typeface="+mn-cs"/>
            </a:endParaRPr>
          </a:p>
          <a:p>
            <a:pPr algn="ctr"/>
            <a:endParaRPr lang="fr-BE" sz="2400" b="1" dirty="0" smtClean="0"/>
          </a:p>
          <a:p>
            <a:pPr algn="ctr"/>
            <a:endParaRPr lang="fr-BE" sz="2400" b="1" dirty="0" smtClean="0"/>
          </a:p>
          <a:p>
            <a:pPr algn="ctr"/>
            <a:r>
              <a:rPr lang="fr-BE" sz="2800" b="1" dirty="0" smtClean="0"/>
              <a:t>Klas </a:t>
            </a:r>
            <a:r>
              <a:rPr lang="fr-BE" sz="2800" b="1" dirty="0" err="1" smtClean="0"/>
              <a:t>Klaas</a:t>
            </a:r>
            <a:endParaRPr lang="fr-BE" sz="2800" b="1" dirty="0" smtClean="0"/>
          </a:p>
          <a:p>
            <a:pPr algn="ctr"/>
            <a:r>
              <a:rPr lang="fr-BE" sz="2800" b="1" dirty="0" smtClean="0"/>
              <a:t>OECD/SIGMA</a:t>
            </a:r>
          </a:p>
          <a:p>
            <a:pPr algn="ctr"/>
            <a:endParaRPr lang="fr-BE" sz="2400" b="1" dirty="0" smtClean="0"/>
          </a:p>
          <a:p>
            <a:pPr algn="ctr"/>
            <a:r>
              <a:rPr lang="fr-BE" sz="2400" b="1" dirty="0" smtClean="0"/>
              <a:t>Session 2 at CESEE-SBO meeting</a:t>
            </a:r>
          </a:p>
          <a:p>
            <a:pPr algn="ctr"/>
            <a:r>
              <a:rPr lang="fr-BE" sz="2400" b="1" dirty="0" smtClean="0"/>
              <a:t>Ljubljana, </a:t>
            </a:r>
            <a:r>
              <a:rPr lang="fr-BE" sz="2400" b="1" dirty="0" err="1" smtClean="0"/>
              <a:t>June</a:t>
            </a:r>
            <a:r>
              <a:rPr lang="fr-BE" sz="2400" b="1" dirty="0" smtClean="0"/>
              <a:t> 2016</a:t>
            </a:r>
          </a:p>
          <a:p>
            <a:pPr algn="ctr"/>
            <a:endParaRPr lang="fr-BE" sz="2400" b="1" dirty="0" smtClean="0"/>
          </a:p>
          <a:p>
            <a:pPr algn="ctr"/>
            <a:endParaRPr lang="fr-BE" sz="2400" b="1" dirty="0" smtClean="0"/>
          </a:p>
          <a:p>
            <a:pPr algn="ctr"/>
            <a:endParaRPr lang="en-GB" sz="2400" dirty="0"/>
          </a:p>
          <a:p>
            <a:pPr algn="ctr"/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2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Underlying problems for performance budgeting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44824"/>
            <a:ext cx="8064896" cy="4281339"/>
          </a:xfrm>
        </p:spPr>
        <p:txBody>
          <a:bodyPr/>
          <a:lstStyle/>
          <a:p>
            <a:r>
              <a:rPr lang="en-GB" dirty="0" smtClean="0"/>
              <a:t>No policy assessment tradition in the ministries</a:t>
            </a:r>
          </a:p>
          <a:p>
            <a:r>
              <a:rPr lang="en-GB" dirty="0" smtClean="0"/>
              <a:t>Availability and quality of data</a:t>
            </a:r>
          </a:p>
          <a:p>
            <a:r>
              <a:rPr lang="en-GB" dirty="0" smtClean="0"/>
              <a:t>Strategic planning framework not developed</a:t>
            </a:r>
          </a:p>
          <a:p>
            <a:r>
              <a:rPr lang="en-GB" dirty="0" smtClean="0"/>
              <a:t>Focus on one calendar year </a:t>
            </a:r>
          </a:p>
          <a:p>
            <a:pPr lvl="1"/>
            <a:r>
              <a:rPr lang="en-GB" dirty="0" smtClean="0"/>
              <a:t>MTBF should function before performance budgeting</a:t>
            </a:r>
          </a:p>
          <a:p>
            <a:r>
              <a:rPr lang="en-GB" dirty="0" smtClean="0"/>
              <a:t>Detailed line item budget kept, including Treasury controls based on the same details</a:t>
            </a:r>
          </a:p>
          <a:p>
            <a:r>
              <a:rPr lang="en-GB" dirty="0" smtClean="0"/>
              <a:t>Operational managers in line ministries without financial responsibility – lack of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H Public Procurement Sarajevo 14 November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cfb233ca6aaa124cb39dd68fa1be4e5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fd23a317fa9ca342908d219b02dcee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Marie-Sophie Noel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9FCF02A-AA82-413E-8F76-F7657194F23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6E65D811-3099-4205-9C08-1FBF5436286E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sharepoint/v3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FFAA76EB-EE6D-45B6-A988-C54AAEA8B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5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BiH Public Procurement Sarajevo 14 November 2014</Template>
  <TotalTime>3905</TotalTime>
  <Words>76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BiH Public Procurement Sarajevo 14 November 2014</vt:lpstr>
      <vt:lpstr>Bitmap Image</vt:lpstr>
      <vt:lpstr>PowerPoint Presentation</vt:lpstr>
      <vt:lpstr>Underlying problems for performance budgeting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LEMKE Marian</dc:creator>
  <cp:lastModifiedBy>LECONTE-LUCAS Helene</cp:lastModifiedBy>
  <cp:revision>99</cp:revision>
  <cp:lastPrinted>2015-09-24T12:52:03Z</cp:lastPrinted>
  <dcterms:created xsi:type="dcterms:W3CDTF">2015-09-29T07:38:48Z</dcterms:created>
  <dcterms:modified xsi:type="dcterms:W3CDTF">2016-06-27T14:23:45Z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