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36"/>
  </p:notesMasterIdLst>
  <p:handoutMasterIdLst>
    <p:handoutMasterId r:id="rId37"/>
  </p:handoutMasterIdLst>
  <p:sldIdLst>
    <p:sldId id="324" r:id="rId2"/>
    <p:sldId id="399" r:id="rId3"/>
    <p:sldId id="599" r:id="rId4"/>
    <p:sldId id="1173" r:id="rId5"/>
    <p:sldId id="672" r:id="rId6"/>
    <p:sldId id="1176" r:id="rId7"/>
    <p:sldId id="1174" r:id="rId8"/>
    <p:sldId id="685" r:id="rId9"/>
    <p:sldId id="713" r:id="rId10"/>
    <p:sldId id="714" r:id="rId11"/>
    <p:sldId id="350" r:id="rId12"/>
    <p:sldId id="377" r:id="rId13"/>
    <p:sldId id="716" r:id="rId14"/>
    <p:sldId id="717" r:id="rId15"/>
    <p:sldId id="1171" r:id="rId16"/>
    <p:sldId id="376" r:id="rId17"/>
    <p:sldId id="1177" r:id="rId18"/>
    <p:sldId id="712" r:id="rId19"/>
    <p:sldId id="1175" r:id="rId20"/>
    <p:sldId id="1137" r:id="rId21"/>
    <p:sldId id="1179" r:id="rId22"/>
    <p:sldId id="367" r:id="rId23"/>
    <p:sldId id="1178" r:id="rId24"/>
    <p:sldId id="417" r:id="rId25"/>
    <p:sldId id="1181" r:id="rId26"/>
    <p:sldId id="402" r:id="rId27"/>
    <p:sldId id="700" r:id="rId28"/>
    <p:sldId id="701" r:id="rId29"/>
    <p:sldId id="1187" r:id="rId30"/>
    <p:sldId id="1185" r:id="rId31"/>
    <p:sldId id="1186" r:id="rId32"/>
    <p:sldId id="875" r:id="rId33"/>
    <p:sldId id="1184" r:id="rId34"/>
    <p:sldId id="1182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e Williams" initials="MW" lastIdx="32" clrIdx="0">
    <p:extLst>
      <p:ext uri="{19B8F6BF-5375-455C-9EA6-DF929625EA0E}">
        <p15:presenceInfo xmlns:p15="http://schemas.microsoft.com/office/powerpoint/2012/main" userId="Mike William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0033CC"/>
    <a:srgbClr val="33CCFF"/>
    <a:srgbClr val="00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99" autoAdjust="0"/>
    <p:restoredTop sz="95441" autoAdjust="0"/>
  </p:normalViewPr>
  <p:slideViewPr>
    <p:cSldViewPr>
      <p:cViewPr varScale="1">
        <p:scale>
          <a:sx n="79" d="100"/>
          <a:sy n="79" d="100"/>
        </p:scale>
        <p:origin x="783" y="2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252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lena Slizhevskaya" userId="c31c118f-cc09-4814-95e2-f268a72c0a23" providerId="ADAL" clId="{7A723D49-F583-442C-AD5F-77CD777433D3}"/>
    <pc:docChg chg="undo custSel modSld">
      <pc:chgData name="Yelena Slizhevskaya" userId="c31c118f-cc09-4814-95e2-f268a72c0a23" providerId="ADAL" clId="{7A723D49-F583-442C-AD5F-77CD777433D3}" dt="2018-10-28T07:08:36.103" v="4603" actId="20577"/>
      <pc:docMkLst>
        <pc:docMk/>
      </pc:docMkLst>
      <pc:sldChg chg="modSp">
        <pc:chgData name="Yelena Slizhevskaya" userId="c31c118f-cc09-4814-95e2-f268a72c0a23" providerId="ADAL" clId="{7A723D49-F583-442C-AD5F-77CD777433D3}" dt="2018-10-27T17:30:15.750" v="1173" actId="6549"/>
        <pc:sldMkLst>
          <pc:docMk/>
          <pc:sldMk cId="379118389" sldId="350"/>
        </pc:sldMkLst>
        <pc:spChg chg="mod">
          <ac:chgData name="Yelena Slizhevskaya" userId="c31c118f-cc09-4814-95e2-f268a72c0a23" providerId="ADAL" clId="{7A723D49-F583-442C-AD5F-77CD777433D3}" dt="2018-10-27T17:29:58.471" v="1160" actId="6549"/>
          <ac:spMkLst>
            <pc:docMk/>
            <pc:sldMk cId="379118389" sldId="350"/>
            <ac:spMk id="23" creationId="{3342E6B2-829A-4A02-9F6A-4CFF25446697}"/>
          </ac:spMkLst>
        </pc:spChg>
        <pc:spChg chg="mod">
          <ac:chgData name="Yelena Slizhevskaya" userId="c31c118f-cc09-4814-95e2-f268a72c0a23" providerId="ADAL" clId="{7A723D49-F583-442C-AD5F-77CD777433D3}" dt="2018-10-27T17:28:47.073" v="1106" actId="14100"/>
          <ac:spMkLst>
            <pc:docMk/>
            <pc:sldMk cId="379118389" sldId="350"/>
            <ac:spMk id="116738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7T17:29:11.992" v="1147" actId="6549"/>
          <ac:spMkLst>
            <pc:docMk/>
            <pc:sldMk cId="379118389" sldId="350"/>
            <ac:spMk id="116740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7T17:30:15.750" v="1173" actId="6549"/>
          <ac:spMkLst>
            <pc:docMk/>
            <pc:sldMk cId="379118389" sldId="350"/>
            <ac:spMk id="116746" creationId="{00000000-0000-0000-0000-000000000000}"/>
          </ac:spMkLst>
        </pc:spChg>
      </pc:sldChg>
      <pc:sldChg chg="modSp">
        <pc:chgData name="Yelena Slizhevskaya" userId="c31c118f-cc09-4814-95e2-f268a72c0a23" providerId="ADAL" clId="{7A723D49-F583-442C-AD5F-77CD777433D3}" dt="2018-10-27T18:27:38.427" v="3052" actId="20577"/>
        <pc:sldMkLst>
          <pc:docMk/>
          <pc:sldMk cId="2826464734" sldId="367"/>
        </pc:sldMkLst>
        <pc:graphicFrameChg chg="mod">
          <ac:chgData name="Yelena Slizhevskaya" userId="c31c118f-cc09-4814-95e2-f268a72c0a23" providerId="ADAL" clId="{7A723D49-F583-442C-AD5F-77CD777433D3}" dt="2018-10-27T18:27:38.427" v="3052" actId="20577"/>
          <ac:graphicFrameMkLst>
            <pc:docMk/>
            <pc:sldMk cId="2826464734" sldId="367"/>
            <ac:graphicFrameMk id="6" creationId="{00000000-0000-0000-0000-000000000000}"/>
          </ac:graphicFrameMkLst>
        </pc:graphicFrameChg>
      </pc:sldChg>
      <pc:sldChg chg="modSp">
        <pc:chgData name="Yelena Slizhevskaya" userId="c31c118f-cc09-4814-95e2-f268a72c0a23" providerId="ADAL" clId="{7A723D49-F583-442C-AD5F-77CD777433D3}" dt="2018-10-27T17:56:27.061" v="2120" actId="20577"/>
        <pc:sldMkLst>
          <pc:docMk/>
          <pc:sldMk cId="1975097851" sldId="376"/>
        </pc:sldMkLst>
        <pc:spChg chg="mod">
          <ac:chgData name="Yelena Slizhevskaya" userId="c31c118f-cc09-4814-95e2-f268a72c0a23" providerId="ADAL" clId="{7A723D49-F583-442C-AD5F-77CD777433D3}" dt="2018-10-27T17:49:17.612" v="1750" actId="14100"/>
          <ac:spMkLst>
            <pc:docMk/>
            <pc:sldMk cId="1975097851" sldId="376"/>
            <ac:spMk id="11266" creationId="{00000000-0000-0000-0000-000000000000}"/>
          </ac:spMkLst>
        </pc:spChg>
        <pc:graphicFrameChg chg="mod">
          <ac:chgData name="Yelena Slizhevskaya" userId="c31c118f-cc09-4814-95e2-f268a72c0a23" providerId="ADAL" clId="{7A723D49-F583-442C-AD5F-77CD777433D3}" dt="2018-10-27T17:56:27.061" v="2120" actId="20577"/>
          <ac:graphicFrameMkLst>
            <pc:docMk/>
            <pc:sldMk cId="1975097851" sldId="376"/>
            <ac:graphicFrameMk id="4" creationId="{00000000-0000-0000-0000-000000000000}"/>
          </ac:graphicFrameMkLst>
        </pc:graphicFrameChg>
      </pc:sldChg>
      <pc:sldChg chg="modSp">
        <pc:chgData name="Yelena Slizhevskaya" userId="c31c118f-cc09-4814-95e2-f268a72c0a23" providerId="ADAL" clId="{7A723D49-F583-442C-AD5F-77CD777433D3}" dt="2018-10-27T17:43:38.593" v="1585" actId="20577"/>
        <pc:sldMkLst>
          <pc:docMk/>
          <pc:sldMk cId="3484154443" sldId="377"/>
        </pc:sldMkLst>
        <pc:graphicFrameChg chg="mod">
          <ac:chgData name="Yelena Slizhevskaya" userId="c31c118f-cc09-4814-95e2-f268a72c0a23" providerId="ADAL" clId="{7A723D49-F583-442C-AD5F-77CD777433D3}" dt="2018-10-27T17:43:38.593" v="1585" actId="20577"/>
          <ac:graphicFrameMkLst>
            <pc:docMk/>
            <pc:sldMk cId="3484154443" sldId="377"/>
            <ac:graphicFrameMk id="6" creationId="{00000000-0000-0000-0000-000000000000}"/>
          </ac:graphicFrameMkLst>
        </pc:graphicFrameChg>
      </pc:sldChg>
      <pc:sldChg chg="modSp">
        <pc:chgData name="Yelena Slizhevskaya" userId="c31c118f-cc09-4814-95e2-f268a72c0a23" providerId="ADAL" clId="{7A723D49-F583-442C-AD5F-77CD777433D3}" dt="2018-10-27T16:54:06.888" v="77" actId="6549"/>
        <pc:sldMkLst>
          <pc:docMk/>
          <pc:sldMk cId="1971977934" sldId="399"/>
        </pc:sldMkLst>
        <pc:spChg chg="mod">
          <ac:chgData name="Yelena Slizhevskaya" userId="c31c118f-cc09-4814-95e2-f268a72c0a23" providerId="ADAL" clId="{7A723D49-F583-442C-AD5F-77CD777433D3}" dt="2018-10-27T16:54:06.888" v="77" actId="6549"/>
          <ac:spMkLst>
            <pc:docMk/>
            <pc:sldMk cId="1971977934" sldId="399"/>
            <ac:spMk id="2" creationId="{54A47FFA-8D5A-4A3F-A650-614AB4F64F57}"/>
          </ac:spMkLst>
        </pc:spChg>
        <pc:spChg chg="mod">
          <ac:chgData name="Yelena Slizhevskaya" userId="c31c118f-cc09-4814-95e2-f268a72c0a23" providerId="ADAL" clId="{7A723D49-F583-442C-AD5F-77CD777433D3}" dt="2018-10-27T16:53:10.487" v="39" actId="6549"/>
          <ac:spMkLst>
            <pc:docMk/>
            <pc:sldMk cId="1971977934" sldId="399"/>
            <ac:spMk id="9" creationId="{00000000-0000-0000-0000-000000000000}"/>
          </ac:spMkLst>
        </pc:spChg>
      </pc:sldChg>
      <pc:sldChg chg="modSp">
        <pc:chgData name="Yelena Slizhevskaya" userId="c31c118f-cc09-4814-95e2-f268a72c0a23" providerId="ADAL" clId="{7A723D49-F583-442C-AD5F-77CD777433D3}" dt="2018-10-28T06:37:34.200" v="3604" actId="6549"/>
        <pc:sldMkLst>
          <pc:docMk/>
          <pc:sldMk cId="664964280" sldId="402"/>
        </pc:sldMkLst>
        <pc:spChg chg="mod">
          <ac:chgData name="Yelena Slizhevskaya" userId="c31c118f-cc09-4814-95e2-f268a72c0a23" providerId="ADAL" clId="{7A723D49-F583-442C-AD5F-77CD777433D3}" dt="2018-10-28T06:34:39.579" v="3514" actId="6549"/>
          <ac:spMkLst>
            <pc:docMk/>
            <pc:sldMk cId="664964280" sldId="402"/>
            <ac:spMk id="2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8T06:37:34.200" v="3604" actId="6549"/>
          <ac:spMkLst>
            <pc:docMk/>
            <pc:sldMk cId="664964280" sldId="402"/>
            <ac:spMk id="3" creationId="{00000000-0000-0000-0000-000000000000}"/>
          </ac:spMkLst>
        </pc:spChg>
      </pc:sldChg>
      <pc:sldChg chg="modSp">
        <pc:chgData name="Yelena Slizhevskaya" userId="c31c118f-cc09-4814-95e2-f268a72c0a23" providerId="ADAL" clId="{7A723D49-F583-442C-AD5F-77CD777433D3}" dt="2018-10-28T06:31:10.717" v="3424" actId="6549"/>
        <pc:sldMkLst>
          <pc:docMk/>
          <pc:sldMk cId="3554580420" sldId="417"/>
        </pc:sldMkLst>
        <pc:spChg chg="mod">
          <ac:chgData name="Yelena Slizhevskaya" userId="c31c118f-cc09-4814-95e2-f268a72c0a23" providerId="ADAL" clId="{7A723D49-F583-442C-AD5F-77CD777433D3}" dt="2018-10-27T18:29:39.899" v="3154" actId="20577"/>
          <ac:spMkLst>
            <pc:docMk/>
            <pc:sldMk cId="3554580420" sldId="417"/>
            <ac:spMk id="15362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8T06:31:10.717" v="3424" actId="6549"/>
          <ac:spMkLst>
            <pc:docMk/>
            <pc:sldMk cId="3554580420" sldId="417"/>
            <ac:spMk id="22531" creationId="{00000000-0000-0000-0000-000000000000}"/>
          </ac:spMkLst>
        </pc:spChg>
      </pc:sldChg>
      <pc:sldChg chg="modSp">
        <pc:chgData name="Yelena Slizhevskaya" userId="c31c118f-cc09-4814-95e2-f268a72c0a23" providerId="ADAL" clId="{7A723D49-F583-442C-AD5F-77CD777433D3}" dt="2018-10-27T16:57:09.060" v="198" actId="6549"/>
        <pc:sldMkLst>
          <pc:docMk/>
          <pc:sldMk cId="709014349" sldId="599"/>
        </pc:sldMkLst>
        <pc:spChg chg="mod">
          <ac:chgData name="Yelena Slizhevskaya" userId="c31c118f-cc09-4814-95e2-f268a72c0a23" providerId="ADAL" clId="{7A723D49-F583-442C-AD5F-77CD777433D3}" dt="2018-10-27T16:57:09.060" v="198" actId="6549"/>
          <ac:spMkLst>
            <pc:docMk/>
            <pc:sldMk cId="709014349" sldId="599"/>
            <ac:spMk id="2" creationId="{340D36AE-EEA7-419F-BDB8-29FBF3069994}"/>
          </ac:spMkLst>
        </pc:spChg>
        <pc:spChg chg="mod">
          <ac:chgData name="Yelena Slizhevskaya" userId="c31c118f-cc09-4814-95e2-f268a72c0a23" providerId="ADAL" clId="{7A723D49-F583-442C-AD5F-77CD777433D3}" dt="2018-10-27T16:56:20.635" v="184" actId="6549"/>
          <ac:spMkLst>
            <pc:docMk/>
            <pc:sldMk cId="709014349" sldId="599"/>
            <ac:spMk id="3" creationId="{7A0874C0-5711-49B2-8211-3E01CA887E32}"/>
          </ac:spMkLst>
        </pc:spChg>
        <pc:spChg chg="mod">
          <ac:chgData name="Yelena Slizhevskaya" userId="c31c118f-cc09-4814-95e2-f268a72c0a23" providerId="ADAL" clId="{7A723D49-F583-442C-AD5F-77CD777433D3}" dt="2018-10-27T16:55:33.346" v="152" actId="20577"/>
          <ac:spMkLst>
            <pc:docMk/>
            <pc:sldMk cId="709014349" sldId="599"/>
            <ac:spMk id="5123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7T16:54:36.837" v="101" actId="14100"/>
          <ac:spMkLst>
            <pc:docMk/>
            <pc:sldMk cId="709014349" sldId="599"/>
            <ac:spMk id="6146" creationId="{00000000-0000-0000-0000-000000000000}"/>
          </ac:spMkLst>
        </pc:spChg>
      </pc:sldChg>
      <pc:sldChg chg="modSp">
        <pc:chgData name="Yelena Slizhevskaya" userId="c31c118f-cc09-4814-95e2-f268a72c0a23" providerId="ADAL" clId="{7A723D49-F583-442C-AD5F-77CD777433D3}" dt="2018-10-27T17:11:09.720" v="485" actId="255"/>
        <pc:sldMkLst>
          <pc:docMk/>
          <pc:sldMk cId="4050768503" sldId="672"/>
        </pc:sldMkLst>
        <pc:spChg chg="mod">
          <ac:chgData name="Yelena Slizhevskaya" userId="c31c118f-cc09-4814-95e2-f268a72c0a23" providerId="ADAL" clId="{7A723D49-F583-442C-AD5F-77CD777433D3}" dt="2018-10-27T17:02:04.334" v="312" actId="14100"/>
          <ac:spMkLst>
            <pc:docMk/>
            <pc:sldMk cId="4050768503" sldId="672"/>
            <ac:spMk id="3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7T17:08:47.313" v="438" actId="6549"/>
          <ac:spMkLst>
            <pc:docMk/>
            <pc:sldMk cId="4050768503" sldId="672"/>
            <ac:spMk id="4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7T17:02:08.114" v="313" actId="14100"/>
          <ac:spMkLst>
            <pc:docMk/>
            <pc:sldMk cId="4050768503" sldId="672"/>
            <ac:spMk id="5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7T17:11:09.720" v="485" actId="255"/>
          <ac:spMkLst>
            <pc:docMk/>
            <pc:sldMk cId="4050768503" sldId="672"/>
            <ac:spMk id="6" creationId="{00000000-0000-0000-0000-000000000000}"/>
          </ac:spMkLst>
        </pc:spChg>
      </pc:sldChg>
      <pc:sldChg chg="modSp">
        <pc:chgData name="Yelena Slizhevskaya" userId="c31c118f-cc09-4814-95e2-f268a72c0a23" providerId="ADAL" clId="{7A723D49-F583-442C-AD5F-77CD777433D3}" dt="2018-10-27T17:18:23.681" v="686" actId="6549"/>
        <pc:sldMkLst>
          <pc:docMk/>
          <pc:sldMk cId="2783625292" sldId="685"/>
        </pc:sldMkLst>
        <pc:spChg chg="mod">
          <ac:chgData name="Yelena Slizhevskaya" userId="c31c118f-cc09-4814-95e2-f268a72c0a23" providerId="ADAL" clId="{7A723D49-F583-442C-AD5F-77CD777433D3}" dt="2018-10-27T17:18:23.681" v="686" actId="6549"/>
          <ac:spMkLst>
            <pc:docMk/>
            <pc:sldMk cId="2783625292" sldId="685"/>
            <ac:spMk id="2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7T17:15:49.182" v="604" actId="20577"/>
          <ac:spMkLst>
            <pc:docMk/>
            <pc:sldMk cId="2783625292" sldId="685"/>
            <ac:spMk id="39939" creationId="{00000000-0000-0000-0000-000000000000}"/>
          </ac:spMkLst>
        </pc:spChg>
      </pc:sldChg>
      <pc:sldChg chg="modSp">
        <pc:chgData name="Yelena Slizhevskaya" userId="c31c118f-cc09-4814-95e2-f268a72c0a23" providerId="ADAL" clId="{7A723D49-F583-442C-AD5F-77CD777433D3}" dt="2018-10-28T06:41:28.546" v="3732"/>
        <pc:sldMkLst>
          <pc:docMk/>
          <pc:sldMk cId="904281943" sldId="700"/>
        </pc:sldMkLst>
        <pc:spChg chg="mod">
          <ac:chgData name="Yelena Slizhevskaya" userId="c31c118f-cc09-4814-95e2-f268a72c0a23" providerId="ADAL" clId="{7A723D49-F583-442C-AD5F-77CD777433D3}" dt="2018-10-28T06:38:36.766" v="3631" actId="20577"/>
          <ac:spMkLst>
            <pc:docMk/>
            <pc:sldMk cId="904281943" sldId="700"/>
            <ac:spMk id="1080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8T06:40:56.179" v="3729" actId="6549"/>
          <ac:spMkLst>
            <pc:docMk/>
            <pc:sldMk cId="904281943" sldId="700"/>
            <ac:spMk id="1085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8T06:41:14.990" v="3730"/>
          <ac:spMkLst>
            <pc:docMk/>
            <pc:sldMk cId="904281943" sldId="700"/>
            <ac:spMk id="1095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8T06:41:22.026" v="3731"/>
          <ac:spMkLst>
            <pc:docMk/>
            <pc:sldMk cId="904281943" sldId="700"/>
            <ac:spMk id="1109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8T06:41:28.546" v="3732"/>
          <ac:spMkLst>
            <pc:docMk/>
            <pc:sldMk cId="904281943" sldId="700"/>
            <ac:spMk id="1115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8T06:39:26.136" v="3653" actId="20577"/>
          <ac:spMkLst>
            <pc:docMk/>
            <pc:sldMk cId="904281943" sldId="700"/>
            <ac:spMk id="1133" creationId="{00000000-0000-0000-0000-000000000000}"/>
          </ac:spMkLst>
        </pc:spChg>
        <pc:grpChg chg="mod">
          <ac:chgData name="Yelena Slizhevskaya" userId="c31c118f-cc09-4814-95e2-f268a72c0a23" providerId="ADAL" clId="{7A723D49-F583-442C-AD5F-77CD777433D3}" dt="2018-10-28T06:41:28.546" v="3732"/>
          <ac:grpSpMkLst>
            <pc:docMk/>
            <pc:sldMk cId="904281943" sldId="700"/>
            <ac:grpSpMk id="1028" creationId="{00000000-0000-0000-0000-000000000000}"/>
          </ac:grpSpMkLst>
        </pc:grpChg>
        <pc:grpChg chg="mod">
          <ac:chgData name="Yelena Slizhevskaya" userId="c31c118f-cc09-4814-95e2-f268a72c0a23" providerId="ADAL" clId="{7A723D49-F583-442C-AD5F-77CD777433D3}" dt="2018-10-28T06:41:28.546" v="3732"/>
          <ac:grpSpMkLst>
            <pc:docMk/>
            <pc:sldMk cId="904281943" sldId="700"/>
            <ac:grpSpMk id="1229" creationId="{00000000-0000-0000-0000-000000000000}"/>
          </ac:grpSpMkLst>
        </pc:grpChg>
      </pc:sldChg>
      <pc:sldChg chg="modSp">
        <pc:chgData name="Yelena Slizhevskaya" userId="c31c118f-cc09-4814-95e2-f268a72c0a23" providerId="ADAL" clId="{7A723D49-F583-442C-AD5F-77CD777433D3}" dt="2018-10-28T06:43:30.738" v="3815" actId="20577"/>
        <pc:sldMkLst>
          <pc:docMk/>
          <pc:sldMk cId="1392242712" sldId="701"/>
        </pc:sldMkLst>
        <pc:spChg chg="mod">
          <ac:chgData name="Yelena Slizhevskaya" userId="c31c118f-cc09-4814-95e2-f268a72c0a23" providerId="ADAL" clId="{7A723D49-F583-442C-AD5F-77CD777433D3}" dt="2018-10-28T06:42:01.245" v="3744" actId="6549"/>
          <ac:spMkLst>
            <pc:docMk/>
            <pc:sldMk cId="1392242712" sldId="701"/>
            <ac:spMk id="2123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8T06:42:28.386" v="3770" actId="20577"/>
          <ac:spMkLst>
            <pc:docMk/>
            <pc:sldMk cId="1392242712" sldId="701"/>
            <ac:spMk id="2153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8T06:42:54.725" v="3782" actId="6549"/>
          <ac:spMkLst>
            <pc:docMk/>
            <pc:sldMk cId="1392242712" sldId="701"/>
            <ac:spMk id="2200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8T06:43:16.051" v="3804" actId="20577"/>
          <ac:spMkLst>
            <pc:docMk/>
            <pc:sldMk cId="1392242712" sldId="701"/>
            <ac:spMk id="2450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8T06:43:30.738" v="3815" actId="20577"/>
          <ac:spMkLst>
            <pc:docMk/>
            <pc:sldMk cId="1392242712" sldId="701"/>
            <ac:spMk id="2452" creationId="{00000000-0000-0000-0000-000000000000}"/>
          </ac:spMkLst>
        </pc:spChg>
      </pc:sldChg>
      <pc:sldChg chg="modSp">
        <pc:chgData name="Yelena Slizhevskaya" userId="c31c118f-cc09-4814-95e2-f268a72c0a23" providerId="ADAL" clId="{7A723D49-F583-442C-AD5F-77CD777433D3}" dt="2018-10-27T17:59:46.556" v="2304" actId="14100"/>
        <pc:sldMkLst>
          <pc:docMk/>
          <pc:sldMk cId="759555746" sldId="712"/>
        </pc:sldMkLst>
        <pc:spChg chg="mod">
          <ac:chgData name="Yelena Slizhevskaya" userId="c31c118f-cc09-4814-95e2-f268a72c0a23" providerId="ADAL" clId="{7A723D49-F583-442C-AD5F-77CD777433D3}" dt="2018-10-27T17:57:09.843" v="2158" actId="6549"/>
          <ac:spMkLst>
            <pc:docMk/>
            <pc:sldMk cId="759555746" sldId="712"/>
            <ac:spMk id="2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7T17:59:04.974" v="2277" actId="20577"/>
          <ac:spMkLst>
            <pc:docMk/>
            <pc:sldMk cId="759555746" sldId="712"/>
            <ac:spMk id="3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7T17:59:46.556" v="2304" actId="14100"/>
          <ac:spMkLst>
            <pc:docMk/>
            <pc:sldMk cId="759555746" sldId="712"/>
            <ac:spMk id="4" creationId="{00000000-0000-0000-0000-000000000000}"/>
          </ac:spMkLst>
        </pc:spChg>
      </pc:sldChg>
      <pc:sldChg chg="modSp">
        <pc:chgData name="Yelena Slizhevskaya" userId="c31c118f-cc09-4814-95e2-f268a72c0a23" providerId="ADAL" clId="{7A723D49-F583-442C-AD5F-77CD777433D3}" dt="2018-10-27T17:19:27.287" v="694" actId="1037"/>
        <pc:sldMkLst>
          <pc:docMk/>
          <pc:sldMk cId="2519599737" sldId="713"/>
        </pc:sldMkLst>
        <pc:spChg chg="mod">
          <ac:chgData name="Yelena Slizhevskaya" userId="c31c118f-cc09-4814-95e2-f268a72c0a23" providerId="ADAL" clId="{7A723D49-F583-442C-AD5F-77CD777433D3}" dt="2018-10-27T17:19:27.287" v="694" actId="1037"/>
          <ac:spMkLst>
            <pc:docMk/>
            <pc:sldMk cId="2519599737" sldId="713"/>
            <ac:spMk id="10" creationId="{00000000-0000-0000-0000-000000000000}"/>
          </ac:spMkLst>
        </pc:spChg>
      </pc:sldChg>
      <pc:sldChg chg="modSp">
        <pc:chgData name="Yelena Slizhevskaya" userId="c31c118f-cc09-4814-95e2-f268a72c0a23" providerId="ADAL" clId="{7A723D49-F583-442C-AD5F-77CD777433D3}" dt="2018-10-27T17:28:05.009" v="1080" actId="255"/>
        <pc:sldMkLst>
          <pc:docMk/>
          <pc:sldMk cId="839257047" sldId="714"/>
        </pc:sldMkLst>
        <pc:spChg chg="mod">
          <ac:chgData name="Yelena Slizhevskaya" userId="c31c118f-cc09-4814-95e2-f268a72c0a23" providerId="ADAL" clId="{7A723D49-F583-442C-AD5F-77CD777433D3}" dt="2018-10-27T17:20:43.195" v="725" actId="6549"/>
          <ac:spMkLst>
            <pc:docMk/>
            <pc:sldMk cId="839257047" sldId="714"/>
            <ac:spMk id="2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7T17:24:24.854" v="843" actId="6549"/>
          <ac:spMkLst>
            <pc:docMk/>
            <pc:sldMk cId="839257047" sldId="714"/>
            <ac:spMk id="3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7T17:28:05.009" v="1080" actId="255"/>
          <ac:spMkLst>
            <pc:docMk/>
            <pc:sldMk cId="839257047" sldId="714"/>
            <ac:spMk id="4" creationId="{00000000-0000-0000-0000-000000000000}"/>
          </ac:spMkLst>
        </pc:spChg>
      </pc:sldChg>
      <pc:sldChg chg="modSp">
        <pc:chgData name="Yelena Slizhevskaya" userId="c31c118f-cc09-4814-95e2-f268a72c0a23" providerId="ADAL" clId="{7A723D49-F583-442C-AD5F-77CD777433D3}" dt="2018-10-27T17:45:17.963" v="1636" actId="6549"/>
        <pc:sldMkLst>
          <pc:docMk/>
          <pc:sldMk cId="63714492" sldId="716"/>
        </pc:sldMkLst>
        <pc:spChg chg="mod">
          <ac:chgData name="Yelena Slizhevskaya" userId="c31c118f-cc09-4814-95e2-f268a72c0a23" providerId="ADAL" clId="{7A723D49-F583-442C-AD5F-77CD777433D3}" dt="2018-10-27T17:45:17.963" v="1636" actId="6549"/>
          <ac:spMkLst>
            <pc:docMk/>
            <pc:sldMk cId="63714492" sldId="716"/>
            <ac:spMk id="5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7T17:44:29.842" v="1595" actId="20577"/>
          <ac:spMkLst>
            <pc:docMk/>
            <pc:sldMk cId="63714492" sldId="716"/>
            <ac:spMk id="6" creationId="{00000000-0000-0000-0000-000000000000}"/>
          </ac:spMkLst>
        </pc:spChg>
        <pc:cxnChg chg="mod">
          <ac:chgData name="Yelena Slizhevskaya" userId="c31c118f-cc09-4814-95e2-f268a72c0a23" providerId="ADAL" clId="{7A723D49-F583-442C-AD5F-77CD777433D3}" dt="2018-10-27T17:45:05.583" v="1618" actId="1037"/>
          <ac:cxnSpMkLst>
            <pc:docMk/>
            <pc:sldMk cId="63714492" sldId="716"/>
            <ac:cxnSpMk id="15" creationId="{00000000-0000-0000-0000-000000000000}"/>
          </ac:cxnSpMkLst>
        </pc:cxnChg>
      </pc:sldChg>
      <pc:sldChg chg="modSp">
        <pc:chgData name="Yelena Slizhevskaya" userId="c31c118f-cc09-4814-95e2-f268a72c0a23" providerId="ADAL" clId="{7A723D49-F583-442C-AD5F-77CD777433D3}" dt="2018-10-28T06:58:36.919" v="4370" actId="6549"/>
        <pc:sldMkLst>
          <pc:docMk/>
          <pc:sldMk cId="1319839150" sldId="875"/>
        </pc:sldMkLst>
        <pc:spChg chg="mod">
          <ac:chgData name="Yelena Slizhevskaya" userId="c31c118f-cc09-4814-95e2-f268a72c0a23" providerId="ADAL" clId="{7A723D49-F583-442C-AD5F-77CD777433D3}" dt="2018-10-28T06:57:12.252" v="4302" actId="6549"/>
          <ac:spMkLst>
            <pc:docMk/>
            <pc:sldMk cId="1319839150" sldId="875"/>
            <ac:spMk id="2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8T06:58:36.919" v="4370" actId="6549"/>
          <ac:spMkLst>
            <pc:docMk/>
            <pc:sldMk cId="1319839150" sldId="875"/>
            <ac:spMk id="3" creationId="{00000000-0000-0000-0000-000000000000}"/>
          </ac:spMkLst>
        </pc:spChg>
      </pc:sldChg>
      <pc:sldChg chg="modSp">
        <pc:chgData name="Yelena Slizhevskaya" userId="c31c118f-cc09-4814-95e2-f268a72c0a23" providerId="ADAL" clId="{7A723D49-F583-442C-AD5F-77CD777433D3}" dt="2018-10-27T18:10:15.816" v="2750" actId="20577"/>
        <pc:sldMkLst>
          <pc:docMk/>
          <pc:sldMk cId="2702816584" sldId="1137"/>
        </pc:sldMkLst>
        <pc:spChg chg="mod">
          <ac:chgData name="Yelena Slizhevskaya" userId="c31c118f-cc09-4814-95e2-f268a72c0a23" providerId="ADAL" clId="{7A723D49-F583-442C-AD5F-77CD777433D3}" dt="2018-10-27T18:08:14.877" v="2676" actId="6549"/>
          <ac:spMkLst>
            <pc:docMk/>
            <pc:sldMk cId="2702816584" sldId="1137"/>
            <ac:spMk id="4" creationId="{B473DE4D-3876-4342-933A-66BCAE6D7BCA}"/>
          </ac:spMkLst>
        </pc:spChg>
        <pc:spChg chg="mod">
          <ac:chgData name="Yelena Slizhevskaya" userId="c31c118f-cc09-4814-95e2-f268a72c0a23" providerId="ADAL" clId="{7A723D49-F583-442C-AD5F-77CD777433D3}" dt="2018-10-27T18:09:26.572" v="2708" actId="20577"/>
          <ac:spMkLst>
            <pc:docMk/>
            <pc:sldMk cId="2702816584" sldId="1137"/>
            <ac:spMk id="13" creationId="{C61FE79A-0788-4BA8-BF6C-57A9B6F13D42}"/>
          </ac:spMkLst>
        </pc:spChg>
        <pc:spChg chg="mod">
          <ac:chgData name="Yelena Slizhevskaya" userId="c31c118f-cc09-4814-95e2-f268a72c0a23" providerId="ADAL" clId="{7A723D49-F583-442C-AD5F-77CD777433D3}" dt="2018-10-27T18:10:15.816" v="2750" actId="20577"/>
          <ac:spMkLst>
            <pc:docMk/>
            <pc:sldMk cId="2702816584" sldId="1137"/>
            <ac:spMk id="18" creationId="{10C2D642-7D62-44E9-8252-52FA0ABF24EA}"/>
          </ac:spMkLst>
        </pc:spChg>
        <pc:spChg chg="mod">
          <ac:chgData name="Yelena Slizhevskaya" userId="c31c118f-cc09-4814-95e2-f268a72c0a23" providerId="ADAL" clId="{7A723D49-F583-442C-AD5F-77CD777433D3}" dt="2018-10-27T18:08:52.232" v="2686" actId="6549"/>
          <ac:spMkLst>
            <pc:docMk/>
            <pc:sldMk cId="2702816584" sldId="1137"/>
            <ac:spMk id="19" creationId="{00000000-0000-0000-0000-000000000000}"/>
          </ac:spMkLst>
        </pc:spChg>
      </pc:sldChg>
      <pc:sldChg chg="modSp">
        <pc:chgData name="Yelena Slizhevskaya" userId="c31c118f-cc09-4814-95e2-f268a72c0a23" providerId="ADAL" clId="{7A723D49-F583-442C-AD5F-77CD777433D3}" dt="2018-10-27T17:48:58.910" v="1749" actId="1038"/>
        <pc:sldMkLst>
          <pc:docMk/>
          <pc:sldMk cId="2562759191" sldId="1171"/>
        </pc:sldMkLst>
        <pc:spChg chg="mod">
          <ac:chgData name="Yelena Slizhevskaya" userId="c31c118f-cc09-4814-95e2-f268a72c0a23" providerId="ADAL" clId="{7A723D49-F583-442C-AD5F-77CD777433D3}" dt="2018-10-27T17:46:17.470" v="1663" actId="20577"/>
          <ac:spMkLst>
            <pc:docMk/>
            <pc:sldMk cId="2562759191" sldId="1171"/>
            <ac:spMk id="3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7T17:48:54.709" v="1745" actId="14100"/>
          <ac:spMkLst>
            <pc:docMk/>
            <pc:sldMk cId="2562759191" sldId="1171"/>
            <ac:spMk id="6" creationId="{00000000-0000-0000-0000-000000000000}"/>
          </ac:spMkLst>
        </pc:spChg>
        <pc:graphicFrameChg chg="mod">
          <ac:chgData name="Yelena Slizhevskaya" userId="c31c118f-cc09-4814-95e2-f268a72c0a23" providerId="ADAL" clId="{7A723D49-F583-442C-AD5F-77CD777433D3}" dt="2018-10-27T17:46:52.584" v="1665" actId="20577"/>
          <ac:graphicFrameMkLst>
            <pc:docMk/>
            <pc:sldMk cId="2562759191" sldId="1171"/>
            <ac:graphicFrameMk id="2" creationId="{00000000-0000-0000-0000-000000000000}"/>
          </ac:graphicFrameMkLst>
        </pc:graphicFrameChg>
        <pc:cxnChg chg="mod">
          <ac:chgData name="Yelena Slizhevskaya" userId="c31c118f-cc09-4814-95e2-f268a72c0a23" providerId="ADAL" clId="{7A723D49-F583-442C-AD5F-77CD777433D3}" dt="2018-10-27T17:48:58.910" v="1749" actId="1038"/>
          <ac:cxnSpMkLst>
            <pc:docMk/>
            <pc:sldMk cId="2562759191" sldId="1171"/>
            <ac:cxnSpMk id="8" creationId="{00000000-0000-0000-0000-000000000000}"/>
          </ac:cxnSpMkLst>
        </pc:cxnChg>
      </pc:sldChg>
      <pc:sldChg chg="modSp">
        <pc:chgData name="Yelena Slizhevskaya" userId="c31c118f-cc09-4814-95e2-f268a72c0a23" providerId="ADAL" clId="{7A723D49-F583-442C-AD5F-77CD777433D3}" dt="2018-10-27T17:00:33.589" v="308" actId="6549"/>
        <pc:sldMkLst>
          <pc:docMk/>
          <pc:sldMk cId="1349576690" sldId="1173"/>
        </pc:sldMkLst>
        <pc:spChg chg="mod">
          <ac:chgData name="Yelena Slizhevskaya" userId="c31c118f-cc09-4814-95e2-f268a72c0a23" providerId="ADAL" clId="{7A723D49-F583-442C-AD5F-77CD777433D3}" dt="2018-10-27T17:00:33.589" v="308" actId="6549"/>
          <ac:spMkLst>
            <pc:docMk/>
            <pc:sldMk cId="1349576690" sldId="1173"/>
            <ac:spMk id="10" creationId="{46053BC5-2691-47EA-A79F-EE10073A3868}"/>
          </ac:spMkLst>
        </pc:spChg>
        <pc:spChg chg="mod">
          <ac:chgData name="Yelena Slizhevskaya" userId="c31c118f-cc09-4814-95e2-f268a72c0a23" providerId="ADAL" clId="{7A723D49-F583-442C-AD5F-77CD777433D3}" dt="2018-10-27T17:00:01.529" v="295" actId="14100"/>
          <ac:spMkLst>
            <pc:docMk/>
            <pc:sldMk cId="1349576690" sldId="1173"/>
            <ac:spMk id="28" creationId="{32253E4F-DA6A-4FA5-82A1-B07CA7F13DAC}"/>
          </ac:spMkLst>
        </pc:spChg>
        <pc:graphicFrameChg chg="mod">
          <ac:chgData name="Yelena Slizhevskaya" userId="c31c118f-cc09-4814-95e2-f268a72c0a23" providerId="ADAL" clId="{7A723D49-F583-442C-AD5F-77CD777433D3}" dt="2018-10-27T16:59:49.863" v="294" actId="20577"/>
          <ac:graphicFrameMkLst>
            <pc:docMk/>
            <pc:sldMk cId="1349576690" sldId="1173"/>
            <ac:graphicFrameMk id="9" creationId="{3D845C71-6257-432B-AB00-E25CD013D994}"/>
          </ac:graphicFrameMkLst>
        </pc:graphicFrameChg>
      </pc:sldChg>
      <pc:sldChg chg="modSp">
        <pc:chgData name="Yelena Slizhevskaya" userId="c31c118f-cc09-4814-95e2-f268a72c0a23" providerId="ADAL" clId="{7A723D49-F583-442C-AD5F-77CD777433D3}" dt="2018-10-27T17:13:37.850" v="573" actId="20577"/>
        <pc:sldMkLst>
          <pc:docMk/>
          <pc:sldMk cId="328266147" sldId="1174"/>
        </pc:sldMkLst>
        <pc:spChg chg="mod">
          <ac:chgData name="Yelena Slizhevskaya" userId="c31c118f-cc09-4814-95e2-f268a72c0a23" providerId="ADAL" clId="{7A723D49-F583-442C-AD5F-77CD777433D3}" dt="2018-10-27T17:12:42.321" v="513" actId="1076"/>
          <ac:spMkLst>
            <pc:docMk/>
            <pc:sldMk cId="328266147" sldId="1174"/>
            <ac:spMk id="2" creationId="{D87D6DF1-44B1-4340-856D-7F135ADA74BB}"/>
          </ac:spMkLst>
        </pc:spChg>
        <pc:graphicFrameChg chg="mod">
          <ac:chgData name="Yelena Slizhevskaya" userId="c31c118f-cc09-4814-95e2-f268a72c0a23" providerId="ADAL" clId="{7A723D49-F583-442C-AD5F-77CD777433D3}" dt="2018-10-27T17:13:37.850" v="573" actId="20577"/>
          <ac:graphicFrameMkLst>
            <pc:docMk/>
            <pc:sldMk cId="328266147" sldId="1174"/>
            <ac:graphicFrameMk id="4" creationId="{27E2C841-34E9-47E1-913A-D0C4B6ABB39A}"/>
          </ac:graphicFrameMkLst>
        </pc:graphicFrameChg>
      </pc:sldChg>
      <pc:sldChg chg="modSp">
        <pc:chgData name="Yelena Slizhevskaya" userId="c31c118f-cc09-4814-95e2-f268a72c0a23" providerId="ADAL" clId="{7A723D49-F583-442C-AD5F-77CD777433D3}" dt="2018-10-27T18:07:54.583" v="2630" actId="6549"/>
        <pc:sldMkLst>
          <pc:docMk/>
          <pc:sldMk cId="491104217" sldId="1175"/>
        </pc:sldMkLst>
        <pc:spChg chg="mod">
          <ac:chgData name="Yelena Slizhevskaya" userId="c31c118f-cc09-4814-95e2-f268a72c0a23" providerId="ADAL" clId="{7A723D49-F583-442C-AD5F-77CD777433D3}" dt="2018-10-27T18:07:54.583" v="2630" actId="6549"/>
          <ac:spMkLst>
            <pc:docMk/>
            <pc:sldMk cId="491104217" sldId="1175"/>
            <ac:spMk id="2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7T18:07:17.293" v="2573" actId="20577"/>
          <ac:spMkLst>
            <pc:docMk/>
            <pc:sldMk cId="491104217" sldId="1175"/>
            <ac:spMk id="3" creationId="{00000000-0000-0000-0000-000000000000}"/>
          </ac:spMkLst>
        </pc:spChg>
      </pc:sldChg>
      <pc:sldChg chg="modSp">
        <pc:chgData name="Yelena Slizhevskaya" userId="c31c118f-cc09-4814-95e2-f268a72c0a23" providerId="ADAL" clId="{7A723D49-F583-442C-AD5F-77CD777433D3}" dt="2018-10-27T17:11:35.547" v="511" actId="6549"/>
        <pc:sldMkLst>
          <pc:docMk/>
          <pc:sldMk cId="1748368850" sldId="1176"/>
        </pc:sldMkLst>
        <pc:spChg chg="mod">
          <ac:chgData name="Yelena Slizhevskaya" userId="c31c118f-cc09-4814-95e2-f268a72c0a23" providerId="ADAL" clId="{7A723D49-F583-442C-AD5F-77CD777433D3}" dt="2018-10-27T17:11:35.547" v="511" actId="6549"/>
          <ac:spMkLst>
            <pc:docMk/>
            <pc:sldMk cId="1748368850" sldId="1176"/>
            <ac:spMk id="9" creationId="{00000000-0000-0000-0000-000000000000}"/>
          </ac:spMkLst>
        </pc:spChg>
      </pc:sldChg>
      <pc:sldChg chg="modSp">
        <pc:chgData name="Yelena Slizhevskaya" userId="c31c118f-cc09-4814-95e2-f268a72c0a23" providerId="ADAL" clId="{7A723D49-F583-442C-AD5F-77CD777433D3}" dt="2018-10-27T17:56:43.045" v="2146" actId="6549"/>
        <pc:sldMkLst>
          <pc:docMk/>
          <pc:sldMk cId="1166895061" sldId="1177"/>
        </pc:sldMkLst>
        <pc:spChg chg="mod">
          <ac:chgData name="Yelena Slizhevskaya" userId="c31c118f-cc09-4814-95e2-f268a72c0a23" providerId="ADAL" clId="{7A723D49-F583-442C-AD5F-77CD777433D3}" dt="2018-10-27T17:56:43.045" v="2146" actId="6549"/>
          <ac:spMkLst>
            <pc:docMk/>
            <pc:sldMk cId="1166895061" sldId="1177"/>
            <ac:spMk id="9" creationId="{00000000-0000-0000-0000-000000000000}"/>
          </ac:spMkLst>
        </pc:spChg>
      </pc:sldChg>
      <pc:sldChg chg="modSp">
        <pc:chgData name="Yelena Slizhevskaya" userId="c31c118f-cc09-4814-95e2-f268a72c0a23" providerId="ADAL" clId="{7A723D49-F583-442C-AD5F-77CD777433D3}" dt="2018-10-27T18:28:19.634" v="3078" actId="6549"/>
        <pc:sldMkLst>
          <pc:docMk/>
          <pc:sldMk cId="4037167208" sldId="1178"/>
        </pc:sldMkLst>
        <pc:spChg chg="mod">
          <ac:chgData name="Yelena Slizhevskaya" userId="c31c118f-cc09-4814-95e2-f268a72c0a23" providerId="ADAL" clId="{7A723D49-F583-442C-AD5F-77CD777433D3}" dt="2018-10-27T18:28:19.634" v="3078" actId="6549"/>
          <ac:spMkLst>
            <pc:docMk/>
            <pc:sldMk cId="4037167208" sldId="1178"/>
            <ac:spMk id="9" creationId="{00000000-0000-0000-0000-000000000000}"/>
          </ac:spMkLst>
        </pc:spChg>
      </pc:sldChg>
      <pc:sldChg chg="modSp">
        <pc:chgData name="Yelena Slizhevskaya" userId="c31c118f-cc09-4814-95e2-f268a72c0a23" providerId="ADAL" clId="{7A723D49-F583-442C-AD5F-77CD777433D3}" dt="2018-10-27T18:18:38.148" v="3026" actId="20577"/>
        <pc:sldMkLst>
          <pc:docMk/>
          <pc:sldMk cId="319360196" sldId="1179"/>
        </pc:sldMkLst>
        <pc:graphicFrameChg chg="mod">
          <ac:chgData name="Yelena Slizhevskaya" userId="c31c118f-cc09-4814-95e2-f268a72c0a23" providerId="ADAL" clId="{7A723D49-F583-442C-AD5F-77CD777433D3}" dt="2018-10-27T18:18:38.148" v="3026" actId="20577"/>
          <ac:graphicFrameMkLst>
            <pc:docMk/>
            <pc:sldMk cId="319360196" sldId="1179"/>
            <ac:graphicFrameMk id="4" creationId="{41D0DF70-23E0-4FF8-A00B-7A86EDDA51A2}"/>
          </ac:graphicFrameMkLst>
        </pc:graphicFrameChg>
      </pc:sldChg>
      <pc:sldChg chg="modSp">
        <pc:chgData name="Yelena Slizhevskaya" userId="c31c118f-cc09-4814-95e2-f268a72c0a23" providerId="ADAL" clId="{7A723D49-F583-442C-AD5F-77CD777433D3}" dt="2018-10-28T06:34:13.970" v="3498" actId="20577"/>
        <pc:sldMkLst>
          <pc:docMk/>
          <pc:sldMk cId="4154393621" sldId="1181"/>
        </pc:sldMkLst>
        <pc:graphicFrameChg chg="mod">
          <ac:chgData name="Yelena Slizhevskaya" userId="c31c118f-cc09-4814-95e2-f268a72c0a23" providerId="ADAL" clId="{7A723D49-F583-442C-AD5F-77CD777433D3}" dt="2018-10-28T06:34:13.970" v="3498" actId="20577"/>
          <ac:graphicFrameMkLst>
            <pc:docMk/>
            <pc:sldMk cId="4154393621" sldId="1181"/>
            <ac:graphicFrameMk id="4" creationId="{D2E14B31-987A-40DA-A946-528E2A69DA97}"/>
          </ac:graphicFrameMkLst>
        </pc:graphicFrameChg>
      </pc:sldChg>
      <pc:sldChg chg="modSp">
        <pc:chgData name="Yelena Slizhevskaya" userId="c31c118f-cc09-4814-95e2-f268a72c0a23" providerId="ADAL" clId="{7A723D49-F583-442C-AD5F-77CD777433D3}" dt="2018-10-28T07:08:36.103" v="4603" actId="20577"/>
        <pc:sldMkLst>
          <pc:docMk/>
          <pc:sldMk cId="3143151588" sldId="1182"/>
        </pc:sldMkLst>
        <pc:spChg chg="mod">
          <ac:chgData name="Yelena Slizhevskaya" userId="c31c118f-cc09-4814-95e2-f268a72c0a23" providerId="ADAL" clId="{7A723D49-F583-442C-AD5F-77CD777433D3}" dt="2018-10-28T07:08:36.103" v="4603" actId="20577"/>
          <ac:spMkLst>
            <pc:docMk/>
            <pc:sldMk cId="3143151588" sldId="1182"/>
            <ac:spMk id="3" creationId="{D41A40B9-99D6-4984-ACD1-05079D530941}"/>
          </ac:spMkLst>
        </pc:spChg>
      </pc:sldChg>
      <pc:sldChg chg="addSp delSp modSp">
        <pc:chgData name="Yelena Slizhevskaya" userId="c31c118f-cc09-4814-95e2-f268a72c0a23" providerId="ADAL" clId="{7A723D49-F583-442C-AD5F-77CD777433D3}" dt="2018-10-28T07:07:55.383" v="4601" actId="6549"/>
        <pc:sldMkLst>
          <pc:docMk/>
          <pc:sldMk cId="2443228079" sldId="1184"/>
        </pc:sldMkLst>
        <pc:spChg chg="mod">
          <ac:chgData name="Yelena Slizhevskaya" userId="c31c118f-cc09-4814-95e2-f268a72c0a23" providerId="ADAL" clId="{7A723D49-F583-442C-AD5F-77CD777433D3}" dt="2018-10-28T07:05:09.561" v="4465" actId="20577"/>
          <ac:spMkLst>
            <pc:docMk/>
            <pc:sldMk cId="2443228079" sldId="1184"/>
            <ac:spMk id="3676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8T07:04:41.588" v="4452" actId="6549"/>
          <ac:spMkLst>
            <pc:docMk/>
            <pc:sldMk cId="2443228079" sldId="1184"/>
            <ac:spMk id="3677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8T07:02:47.961" v="4391" actId="6549"/>
          <ac:spMkLst>
            <pc:docMk/>
            <pc:sldMk cId="2443228079" sldId="1184"/>
            <ac:spMk id="3678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8T07:03:08.331" v="4396" actId="14100"/>
          <ac:spMkLst>
            <pc:docMk/>
            <pc:sldMk cId="2443228079" sldId="1184"/>
            <ac:spMk id="3680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8T07:02:42.019" v="4389" actId="6549"/>
          <ac:spMkLst>
            <pc:docMk/>
            <pc:sldMk cId="2443228079" sldId="1184"/>
            <ac:spMk id="3681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8T07:03:38.983" v="4405" actId="20577"/>
          <ac:spMkLst>
            <pc:docMk/>
            <pc:sldMk cId="2443228079" sldId="1184"/>
            <ac:spMk id="3682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8T07:03:27.075" v="4401" actId="6549"/>
          <ac:spMkLst>
            <pc:docMk/>
            <pc:sldMk cId="2443228079" sldId="1184"/>
            <ac:spMk id="3683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8T07:03:30.611" v="4402" actId="6549"/>
          <ac:spMkLst>
            <pc:docMk/>
            <pc:sldMk cId="2443228079" sldId="1184"/>
            <ac:spMk id="3684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8T07:02:38.633" v="4388" actId="6549"/>
          <ac:spMkLst>
            <pc:docMk/>
            <pc:sldMk cId="2443228079" sldId="1184"/>
            <ac:spMk id="3685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8T07:01:07.612" v="4374" actId="6549"/>
          <ac:spMkLst>
            <pc:docMk/>
            <pc:sldMk cId="2443228079" sldId="1184"/>
            <ac:spMk id="3686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8T07:03:22.053" v="4400" actId="6549"/>
          <ac:spMkLst>
            <pc:docMk/>
            <pc:sldMk cId="2443228079" sldId="1184"/>
            <ac:spMk id="3687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8T07:03:18.550" v="4399" actId="6549"/>
          <ac:spMkLst>
            <pc:docMk/>
            <pc:sldMk cId="2443228079" sldId="1184"/>
            <ac:spMk id="3688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8T07:03:44.063" v="4407" actId="20577"/>
          <ac:spMkLst>
            <pc:docMk/>
            <pc:sldMk cId="2443228079" sldId="1184"/>
            <ac:spMk id="3689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8T07:02:14.334" v="4383" actId="6549"/>
          <ac:spMkLst>
            <pc:docMk/>
            <pc:sldMk cId="2443228079" sldId="1184"/>
            <ac:spMk id="3690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8T07:03:15.479" v="4398" actId="6549"/>
          <ac:spMkLst>
            <pc:docMk/>
            <pc:sldMk cId="2443228079" sldId="1184"/>
            <ac:spMk id="3691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8T07:03:50.007" v="4409" actId="6549"/>
          <ac:spMkLst>
            <pc:docMk/>
            <pc:sldMk cId="2443228079" sldId="1184"/>
            <ac:spMk id="3692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8T07:03:11.979" v="4397" actId="6549"/>
          <ac:spMkLst>
            <pc:docMk/>
            <pc:sldMk cId="2443228079" sldId="1184"/>
            <ac:spMk id="3693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8T07:04:33.329" v="4448" actId="6549"/>
          <ac:spMkLst>
            <pc:docMk/>
            <pc:sldMk cId="2443228079" sldId="1184"/>
            <ac:spMk id="3694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8T07:04:25.480" v="4446" actId="20577"/>
          <ac:spMkLst>
            <pc:docMk/>
            <pc:sldMk cId="2443228079" sldId="1184"/>
            <ac:spMk id="3695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8T07:01:30.041" v="4378" actId="6549"/>
          <ac:spMkLst>
            <pc:docMk/>
            <pc:sldMk cId="2443228079" sldId="1184"/>
            <ac:spMk id="3696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8T07:01:24.832" v="4377" actId="6549"/>
          <ac:spMkLst>
            <pc:docMk/>
            <pc:sldMk cId="2443228079" sldId="1184"/>
            <ac:spMk id="3697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8T07:05:31.013" v="4480" actId="20577"/>
          <ac:spMkLst>
            <pc:docMk/>
            <pc:sldMk cId="2443228079" sldId="1184"/>
            <ac:spMk id="3698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8T07:06:18.835" v="4512" actId="6549"/>
          <ac:spMkLst>
            <pc:docMk/>
            <pc:sldMk cId="2443228079" sldId="1184"/>
            <ac:spMk id="3699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8T07:06:37.576" v="4515" actId="6549"/>
          <ac:spMkLst>
            <pc:docMk/>
            <pc:sldMk cId="2443228079" sldId="1184"/>
            <ac:spMk id="3700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8T07:06:50.263" v="4541" actId="6549"/>
          <ac:spMkLst>
            <pc:docMk/>
            <pc:sldMk cId="2443228079" sldId="1184"/>
            <ac:spMk id="3701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8T07:07:03.484" v="4571" actId="6549"/>
          <ac:spMkLst>
            <pc:docMk/>
            <pc:sldMk cId="2443228079" sldId="1184"/>
            <ac:spMk id="3702" creationId="{00000000-0000-0000-0000-000000000000}"/>
          </ac:spMkLst>
        </pc:spChg>
        <pc:spChg chg="add del mod">
          <ac:chgData name="Yelena Slizhevskaya" userId="c31c118f-cc09-4814-95e2-f268a72c0a23" providerId="ADAL" clId="{7A723D49-F583-442C-AD5F-77CD777433D3}" dt="2018-10-28T07:07:47.517" v="4600" actId="6549"/>
          <ac:spMkLst>
            <pc:docMk/>
            <pc:sldMk cId="2443228079" sldId="1184"/>
            <ac:spMk id="3703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8T07:07:55.383" v="4601" actId="6549"/>
          <ac:spMkLst>
            <pc:docMk/>
            <pc:sldMk cId="2443228079" sldId="1184"/>
            <ac:spMk id="3704" creationId="{00000000-0000-0000-0000-000000000000}"/>
          </ac:spMkLst>
        </pc:spChg>
      </pc:sldChg>
      <pc:sldChg chg="modSp">
        <pc:chgData name="Yelena Slizhevskaya" userId="c31c118f-cc09-4814-95e2-f268a72c0a23" providerId="ADAL" clId="{7A723D49-F583-442C-AD5F-77CD777433D3}" dt="2018-10-28T06:53:28.743" v="4240" actId="20577"/>
        <pc:sldMkLst>
          <pc:docMk/>
          <pc:sldMk cId="3631260629" sldId="1185"/>
        </pc:sldMkLst>
        <pc:graphicFrameChg chg="mod">
          <ac:chgData name="Yelena Slizhevskaya" userId="c31c118f-cc09-4814-95e2-f268a72c0a23" providerId="ADAL" clId="{7A723D49-F583-442C-AD5F-77CD777433D3}" dt="2018-10-28T06:53:28.743" v="4240" actId="20577"/>
          <ac:graphicFrameMkLst>
            <pc:docMk/>
            <pc:sldMk cId="3631260629" sldId="1185"/>
            <ac:graphicFrameMk id="6" creationId="{00000000-0000-0000-0000-000000000000}"/>
          </ac:graphicFrameMkLst>
        </pc:graphicFrameChg>
      </pc:sldChg>
      <pc:sldChg chg="modSp">
        <pc:chgData name="Yelena Slizhevskaya" userId="c31c118f-cc09-4814-95e2-f268a72c0a23" providerId="ADAL" clId="{7A723D49-F583-442C-AD5F-77CD777433D3}" dt="2018-10-28T06:56:24.840" v="4296" actId="166"/>
        <pc:sldMkLst>
          <pc:docMk/>
          <pc:sldMk cId="9666801" sldId="1186"/>
        </pc:sldMkLst>
        <pc:spChg chg="mod">
          <ac:chgData name="Yelena Slizhevskaya" userId="c31c118f-cc09-4814-95e2-f268a72c0a23" providerId="ADAL" clId="{7A723D49-F583-442C-AD5F-77CD777433D3}" dt="2018-10-28T06:44:56.163" v="3873" actId="6549"/>
          <ac:spMkLst>
            <pc:docMk/>
            <pc:sldMk cId="9666801" sldId="1186"/>
            <ac:spMk id="2" creationId="{00000000-0000-0000-0000-000000000000}"/>
          </ac:spMkLst>
        </pc:spChg>
        <pc:spChg chg="ord">
          <ac:chgData name="Yelena Slizhevskaya" userId="c31c118f-cc09-4814-95e2-f268a72c0a23" providerId="ADAL" clId="{7A723D49-F583-442C-AD5F-77CD777433D3}" dt="2018-10-28T06:56:24.840" v="4296" actId="166"/>
          <ac:spMkLst>
            <pc:docMk/>
            <pc:sldMk cId="9666801" sldId="1186"/>
            <ac:spMk id="3" creationId="{8273C707-3D93-4F73-A067-E845E5829B3D}"/>
          </ac:spMkLst>
        </pc:spChg>
        <pc:spChg chg="mod">
          <ac:chgData name="Yelena Slizhevskaya" userId="c31c118f-cc09-4814-95e2-f268a72c0a23" providerId="ADAL" clId="{7A723D49-F583-442C-AD5F-77CD777433D3}" dt="2018-10-28T06:55:00.625" v="4266" actId="6549"/>
          <ac:spMkLst>
            <pc:docMk/>
            <pc:sldMk cId="9666801" sldId="1186"/>
            <ac:spMk id="1094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8T06:55:24.559" v="4291" actId="20577"/>
          <ac:spMkLst>
            <pc:docMk/>
            <pc:sldMk cId="9666801" sldId="1186"/>
            <ac:spMk id="1096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8T06:54:19.442" v="4241"/>
          <ac:spMkLst>
            <pc:docMk/>
            <pc:sldMk cId="9666801" sldId="1186"/>
            <ac:spMk id="1103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8T06:54:26.865" v="4242"/>
          <ac:spMkLst>
            <pc:docMk/>
            <pc:sldMk cId="9666801" sldId="1186"/>
            <ac:spMk id="1104" creationId="{00000000-0000-0000-0000-000000000000}"/>
          </ac:spMkLst>
        </pc:spChg>
        <pc:spChg chg="mod">
          <ac:chgData name="Yelena Slizhevskaya" userId="c31c118f-cc09-4814-95e2-f268a72c0a23" providerId="ADAL" clId="{7A723D49-F583-442C-AD5F-77CD777433D3}" dt="2018-10-28T06:55:53.617" v="4294" actId="1036"/>
          <ac:spMkLst>
            <pc:docMk/>
            <pc:sldMk cId="9666801" sldId="1186"/>
            <ac:spMk id="1584" creationId="{00000000-0000-0000-0000-000000000000}"/>
          </ac:spMkLst>
        </pc:spChg>
        <pc:grpChg chg="mod ord">
          <ac:chgData name="Yelena Slizhevskaya" userId="c31c118f-cc09-4814-95e2-f268a72c0a23" providerId="ADAL" clId="{7A723D49-F583-442C-AD5F-77CD777433D3}" dt="2018-10-28T06:56:15.504" v="4295" actId="166"/>
          <ac:grpSpMkLst>
            <pc:docMk/>
            <pc:sldMk cId="9666801" sldId="1186"/>
            <ac:grpSpMk id="1028" creationId="{00000000-0000-0000-0000-000000000000}"/>
          </ac:grpSpMkLst>
        </pc:grpChg>
        <pc:grpChg chg="mod">
          <ac:chgData name="Yelena Slizhevskaya" userId="c31c118f-cc09-4814-95e2-f268a72c0a23" providerId="ADAL" clId="{7A723D49-F583-442C-AD5F-77CD777433D3}" dt="2018-10-28T06:54:26.865" v="4242"/>
          <ac:grpSpMkLst>
            <pc:docMk/>
            <pc:sldMk cId="9666801" sldId="1186"/>
            <ac:grpSpMk id="1229" creationId="{00000000-0000-0000-0000-000000000000}"/>
          </ac:grpSpMkLst>
        </pc:grpChg>
        <pc:grpChg chg="mod">
          <ac:chgData name="Yelena Slizhevskaya" userId="c31c118f-cc09-4814-95e2-f268a72c0a23" providerId="ADAL" clId="{7A723D49-F583-442C-AD5F-77CD777433D3}" dt="2018-10-28T06:54:26.865" v="4242"/>
          <ac:grpSpMkLst>
            <pc:docMk/>
            <pc:sldMk cId="9666801" sldId="1186"/>
            <ac:grpSpMk id="1430" creationId="{00000000-0000-0000-0000-000000000000}"/>
          </ac:grpSpMkLst>
        </pc:grpChg>
      </pc:sldChg>
      <pc:sldChg chg="modSp">
        <pc:chgData name="Yelena Slizhevskaya" userId="c31c118f-cc09-4814-95e2-f268a72c0a23" providerId="ADAL" clId="{7A723D49-F583-442C-AD5F-77CD777433D3}" dt="2018-10-28T06:44:31.311" v="3854" actId="20577"/>
        <pc:sldMkLst>
          <pc:docMk/>
          <pc:sldMk cId="2574273716" sldId="1187"/>
        </pc:sldMkLst>
        <pc:graphicFrameChg chg="mod">
          <ac:chgData name="Yelena Slizhevskaya" userId="c31c118f-cc09-4814-95e2-f268a72c0a23" providerId="ADAL" clId="{7A723D49-F583-442C-AD5F-77CD777433D3}" dt="2018-10-28T06:44:31.311" v="3854" actId="20577"/>
          <ac:graphicFrameMkLst>
            <pc:docMk/>
            <pc:sldMk cId="2574273716" sldId="1187"/>
            <ac:graphicFrameMk id="3" creationId="{844F9065-CBB0-4396-B6E1-534C24E7E7C8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6E6DA0-798E-4DA8-99EB-5DD956B8E23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E0229D-F3B1-4C0C-B10C-308A3721E145}">
      <dgm:prSet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/>
            <a:t>Прогнозирование движения денежных средств и кассовое планирование</a:t>
          </a:r>
          <a:endParaRPr lang="en-US" dirty="0"/>
        </a:p>
      </dgm:t>
    </dgm:pt>
    <dgm:pt modelId="{CC53F7EE-CE54-492E-8E7F-DA0EFB06541D}" type="parTrans" cxnId="{A78DF815-8F77-474B-A38A-EBEC026A22AD}">
      <dgm:prSet/>
      <dgm:spPr/>
      <dgm:t>
        <a:bodyPr/>
        <a:lstStyle/>
        <a:p>
          <a:endParaRPr lang="en-US"/>
        </a:p>
      </dgm:t>
    </dgm:pt>
    <dgm:pt modelId="{FDBD0A32-631C-4046-A633-DF75F5A70DDC}" type="sibTrans" cxnId="{A78DF815-8F77-474B-A38A-EBEC026A22AD}">
      <dgm:prSet/>
      <dgm:spPr/>
      <dgm:t>
        <a:bodyPr/>
        <a:lstStyle/>
        <a:p>
          <a:endParaRPr lang="en-US"/>
        </a:p>
      </dgm:t>
    </dgm:pt>
    <dgm:pt modelId="{B86F855E-F0AB-48E0-A642-C9D3350A4FCE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/>
            <a:t>Формирование прогноза</a:t>
          </a:r>
          <a:r>
            <a:rPr lang="en-US" dirty="0"/>
            <a:t>: </a:t>
          </a:r>
          <a:r>
            <a:rPr lang="ru-RU" dirty="0"/>
            <a:t>инструментарий и методы</a:t>
          </a:r>
          <a:endParaRPr lang="en-US" dirty="0"/>
        </a:p>
      </dgm:t>
    </dgm:pt>
    <dgm:pt modelId="{D1B99A46-C98A-4037-9E4A-2BEC35AD518D}" type="parTrans" cxnId="{088C5979-53AD-4DC1-9999-9AD2F13B9F3D}">
      <dgm:prSet/>
      <dgm:spPr/>
      <dgm:t>
        <a:bodyPr/>
        <a:lstStyle/>
        <a:p>
          <a:endParaRPr lang="en-US"/>
        </a:p>
      </dgm:t>
    </dgm:pt>
    <dgm:pt modelId="{AB198670-246C-4FBA-BCA4-B5915053E624}" type="sibTrans" cxnId="{088C5979-53AD-4DC1-9999-9AD2F13B9F3D}">
      <dgm:prSet/>
      <dgm:spPr/>
      <dgm:t>
        <a:bodyPr/>
        <a:lstStyle/>
        <a:p>
          <a:endParaRPr lang="en-US"/>
        </a:p>
      </dgm:t>
    </dgm:pt>
    <dgm:pt modelId="{3571D564-D17E-4D5D-8C45-DBD176EC27E2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/>
            <a:t>Данные и ресурсы</a:t>
          </a:r>
          <a:endParaRPr lang="en-US" dirty="0"/>
        </a:p>
      </dgm:t>
    </dgm:pt>
    <dgm:pt modelId="{0F5D368C-89D8-4FF1-8408-B0D7154521AF}" type="parTrans" cxnId="{4CCBA2BB-2091-44F3-B2BE-7BAFD4E45694}">
      <dgm:prSet/>
      <dgm:spPr/>
      <dgm:t>
        <a:bodyPr/>
        <a:lstStyle/>
        <a:p>
          <a:endParaRPr lang="en-US"/>
        </a:p>
      </dgm:t>
    </dgm:pt>
    <dgm:pt modelId="{3F2B9384-1A3F-4738-AC7A-C1CF39A1BE74}" type="sibTrans" cxnId="{4CCBA2BB-2091-44F3-B2BE-7BAFD4E45694}">
      <dgm:prSet/>
      <dgm:spPr/>
      <dgm:t>
        <a:bodyPr/>
        <a:lstStyle/>
        <a:p>
          <a:endParaRPr lang="en-US"/>
        </a:p>
      </dgm:t>
    </dgm:pt>
    <dgm:pt modelId="{356F94A9-6B8D-4759-8497-FA9A53E526A9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/>
            <a:t>Использование прогнозов</a:t>
          </a:r>
          <a:endParaRPr lang="en-US" dirty="0"/>
        </a:p>
      </dgm:t>
    </dgm:pt>
    <dgm:pt modelId="{B632BBF8-3AB2-45E2-AF43-925710258A0B}" type="parTrans" cxnId="{BE7D1796-E8F4-4872-BC84-EDEDBFD36B63}">
      <dgm:prSet/>
      <dgm:spPr/>
      <dgm:t>
        <a:bodyPr/>
        <a:lstStyle/>
        <a:p>
          <a:endParaRPr lang="en-US"/>
        </a:p>
      </dgm:t>
    </dgm:pt>
    <dgm:pt modelId="{F4F37F52-2AAC-4D33-BE86-B2F4B7FF7685}" type="sibTrans" cxnId="{BE7D1796-E8F4-4872-BC84-EDEDBFD36B63}">
      <dgm:prSet/>
      <dgm:spPr/>
      <dgm:t>
        <a:bodyPr/>
        <a:lstStyle/>
        <a:p>
          <a:endParaRPr lang="en-US"/>
        </a:p>
      </dgm:t>
    </dgm:pt>
    <dgm:pt modelId="{04083797-09FC-4F14-A34E-54F50AFBA571}" type="pres">
      <dgm:prSet presAssocID="{846E6DA0-798E-4DA8-99EB-5DD956B8E23D}" presName="CompostProcess" presStyleCnt="0">
        <dgm:presLayoutVars>
          <dgm:dir/>
          <dgm:resizeHandles val="exact"/>
        </dgm:presLayoutVars>
      </dgm:prSet>
      <dgm:spPr/>
    </dgm:pt>
    <dgm:pt modelId="{8371F13F-B0CA-4920-87CC-3C29382EBC79}" type="pres">
      <dgm:prSet presAssocID="{846E6DA0-798E-4DA8-99EB-5DD956B8E23D}" presName="arrow" presStyleLbl="bgShp" presStyleIdx="0" presStyleCnt="1"/>
      <dgm:spPr/>
    </dgm:pt>
    <dgm:pt modelId="{539F3468-67EF-454C-A30B-D77988CAF822}" type="pres">
      <dgm:prSet presAssocID="{846E6DA0-798E-4DA8-99EB-5DD956B8E23D}" presName="linearProcess" presStyleCnt="0"/>
      <dgm:spPr/>
    </dgm:pt>
    <dgm:pt modelId="{8E363D1C-4687-43E5-8238-225BFDD5CA6F}" type="pres">
      <dgm:prSet presAssocID="{1BE0229D-F3B1-4C0C-B10C-308A3721E145}" presName="textNode" presStyleLbl="node1" presStyleIdx="0" presStyleCnt="4" custScaleY="100000">
        <dgm:presLayoutVars>
          <dgm:bulletEnabled val="1"/>
        </dgm:presLayoutVars>
      </dgm:prSet>
      <dgm:spPr/>
    </dgm:pt>
    <dgm:pt modelId="{B87BD5CB-D9C4-4B39-8C68-691ACCD423CC}" type="pres">
      <dgm:prSet presAssocID="{FDBD0A32-631C-4046-A633-DF75F5A70DDC}" presName="sibTrans" presStyleCnt="0"/>
      <dgm:spPr/>
    </dgm:pt>
    <dgm:pt modelId="{D4CBD008-4C8A-42E1-A6BB-BF5CB1D78C14}" type="pres">
      <dgm:prSet presAssocID="{B86F855E-F0AB-48E0-A642-C9D3350A4FCE}" presName="textNode" presStyleLbl="node1" presStyleIdx="1" presStyleCnt="4">
        <dgm:presLayoutVars>
          <dgm:bulletEnabled val="1"/>
        </dgm:presLayoutVars>
      </dgm:prSet>
      <dgm:spPr/>
    </dgm:pt>
    <dgm:pt modelId="{221E2000-466D-4549-8462-988CAA433AF8}" type="pres">
      <dgm:prSet presAssocID="{AB198670-246C-4FBA-BCA4-B5915053E624}" presName="sibTrans" presStyleCnt="0"/>
      <dgm:spPr/>
    </dgm:pt>
    <dgm:pt modelId="{9A14AB26-E7D3-416C-87B1-6CC20A02BC26}" type="pres">
      <dgm:prSet presAssocID="{3571D564-D17E-4D5D-8C45-DBD176EC27E2}" presName="textNode" presStyleLbl="node1" presStyleIdx="2" presStyleCnt="4">
        <dgm:presLayoutVars>
          <dgm:bulletEnabled val="1"/>
        </dgm:presLayoutVars>
      </dgm:prSet>
      <dgm:spPr/>
    </dgm:pt>
    <dgm:pt modelId="{2F12F059-06F0-4530-89AD-1A69AC08FD99}" type="pres">
      <dgm:prSet presAssocID="{3F2B9384-1A3F-4738-AC7A-C1CF39A1BE74}" presName="sibTrans" presStyleCnt="0"/>
      <dgm:spPr/>
    </dgm:pt>
    <dgm:pt modelId="{B669603A-8B74-4C2C-BFA1-9E8C80391490}" type="pres">
      <dgm:prSet presAssocID="{356F94A9-6B8D-4759-8497-FA9A53E526A9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A78DF815-8F77-474B-A38A-EBEC026A22AD}" srcId="{846E6DA0-798E-4DA8-99EB-5DD956B8E23D}" destId="{1BE0229D-F3B1-4C0C-B10C-308A3721E145}" srcOrd="0" destOrd="0" parTransId="{CC53F7EE-CE54-492E-8E7F-DA0EFB06541D}" sibTransId="{FDBD0A32-631C-4046-A633-DF75F5A70DDC}"/>
    <dgm:cxn modelId="{DBE72B30-5840-4D0C-AC1D-52F0B23F0D61}" type="presOf" srcId="{1BE0229D-F3B1-4C0C-B10C-308A3721E145}" destId="{8E363D1C-4687-43E5-8238-225BFDD5CA6F}" srcOrd="0" destOrd="0" presId="urn:microsoft.com/office/officeart/2005/8/layout/hProcess9"/>
    <dgm:cxn modelId="{D6B00B3D-4489-4971-8F21-19E2BBDBFDEB}" type="presOf" srcId="{B86F855E-F0AB-48E0-A642-C9D3350A4FCE}" destId="{D4CBD008-4C8A-42E1-A6BB-BF5CB1D78C14}" srcOrd="0" destOrd="0" presId="urn:microsoft.com/office/officeart/2005/8/layout/hProcess9"/>
    <dgm:cxn modelId="{66AB9858-F528-43AD-A6B5-622F41A93139}" type="presOf" srcId="{3571D564-D17E-4D5D-8C45-DBD176EC27E2}" destId="{9A14AB26-E7D3-416C-87B1-6CC20A02BC26}" srcOrd="0" destOrd="0" presId="urn:microsoft.com/office/officeart/2005/8/layout/hProcess9"/>
    <dgm:cxn modelId="{088C5979-53AD-4DC1-9999-9AD2F13B9F3D}" srcId="{846E6DA0-798E-4DA8-99EB-5DD956B8E23D}" destId="{B86F855E-F0AB-48E0-A642-C9D3350A4FCE}" srcOrd="1" destOrd="0" parTransId="{D1B99A46-C98A-4037-9E4A-2BEC35AD518D}" sibTransId="{AB198670-246C-4FBA-BCA4-B5915053E624}"/>
    <dgm:cxn modelId="{BE7D1796-E8F4-4872-BC84-EDEDBFD36B63}" srcId="{846E6DA0-798E-4DA8-99EB-5DD956B8E23D}" destId="{356F94A9-6B8D-4759-8497-FA9A53E526A9}" srcOrd="3" destOrd="0" parTransId="{B632BBF8-3AB2-45E2-AF43-925710258A0B}" sibTransId="{F4F37F52-2AAC-4D33-BE86-B2F4B7FF7685}"/>
    <dgm:cxn modelId="{9807D2AB-47D1-4DC6-9215-5CA8B9E0C894}" type="presOf" srcId="{356F94A9-6B8D-4759-8497-FA9A53E526A9}" destId="{B669603A-8B74-4C2C-BFA1-9E8C80391490}" srcOrd="0" destOrd="0" presId="urn:microsoft.com/office/officeart/2005/8/layout/hProcess9"/>
    <dgm:cxn modelId="{4CCBA2BB-2091-44F3-B2BE-7BAFD4E45694}" srcId="{846E6DA0-798E-4DA8-99EB-5DD956B8E23D}" destId="{3571D564-D17E-4D5D-8C45-DBD176EC27E2}" srcOrd="2" destOrd="0" parTransId="{0F5D368C-89D8-4FF1-8408-B0D7154521AF}" sibTransId="{3F2B9384-1A3F-4738-AC7A-C1CF39A1BE74}"/>
    <dgm:cxn modelId="{C22741C8-38B6-4A02-A05F-2E01F74ABCFA}" type="presOf" srcId="{846E6DA0-798E-4DA8-99EB-5DD956B8E23D}" destId="{04083797-09FC-4F14-A34E-54F50AFBA571}" srcOrd="0" destOrd="0" presId="urn:microsoft.com/office/officeart/2005/8/layout/hProcess9"/>
    <dgm:cxn modelId="{FABD1145-1C32-43BA-A338-DB40338F0F49}" type="presParOf" srcId="{04083797-09FC-4F14-A34E-54F50AFBA571}" destId="{8371F13F-B0CA-4920-87CC-3C29382EBC79}" srcOrd="0" destOrd="0" presId="urn:microsoft.com/office/officeart/2005/8/layout/hProcess9"/>
    <dgm:cxn modelId="{7C297A6E-FCD6-49A6-911B-A80FF14B0E03}" type="presParOf" srcId="{04083797-09FC-4F14-A34E-54F50AFBA571}" destId="{539F3468-67EF-454C-A30B-D77988CAF822}" srcOrd="1" destOrd="0" presId="urn:microsoft.com/office/officeart/2005/8/layout/hProcess9"/>
    <dgm:cxn modelId="{8F5E12B0-2661-4C29-8844-90E3C439BF91}" type="presParOf" srcId="{539F3468-67EF-454C-A30B-D77988CAF822}" destId="{8E363D1C-4687-43E5-8238-225BFDD5CA6F}" srcOrd="0" destOrd="0" presId="urn:microsoft.com/office/officeart/2005/8/layout/hProcess9"/>
    <dgm:cxn modelId="{0E785136-EF5D-4EA7-AD78-E0816778EE3A}" type="presParOf" srcId="{539F3468-67EF-454C-A30B-D77988CAF822}" destId="{B87BD5CB-D9C4-4B39-8C68-691ACCD423CC}" srcOrd="1" destOrd="0" presId="urn:microsoft.com/office/officeart/2005/8/layout/hProcess9"/>
    <dgm:cxn modelId="{75C0C8AF-3E24-4219-9563-E79D268D384A}" type="presParOf" srcId="{539F3468-67EF-454C-A30B-D77988CAF822}" destId="{D4CBD008-4C8A-42E1-A6BB-BF5CB1D78C14}" srcOrd="2" destOrd="0" presId="urn:microsoft.com/office/officeart/2005/8/layout/hProcess9"/>
    <dgm:cxn modelId="{4948F017-6E90-44F8-9B98-3074634BFB30}" type="presParOf" srcId="{539F3468-67EF-454C-A30B-D77988CAF822}" destId="{221E2000-466D-4549-8462-988CAA433AF8}" srcOrd="3" destOrd="0" presId="urn:microsoft.com/office/officeart/2005/8/layout/hProcess9"/>
    <dgm:cxn modelId="{952D2096-3592-4E5D-9755-8ED9C3B04473}" type="presParOf" srcId="{539F3468-67EF-454C-A30B-D77988CAF822}" destId="{9A14AB26-E7D3-416C-87B1-6CC20A02BC26}" srcOrd="4" destOrd="0" presId="urn:microsoft.com/office/officeart/2005/8/layout/hProcess9"/>
    <dgm:cxn modelId="{D9C355E2-CE5E-4D5C-9C25-965F5116D078}" type="presParOf" srcId="{539F3468-67EF-454C-A30B-D77988CAF822}" destId="{2F12F059-06F0-4530-89AD-1A69AC08FD99}" srcOrd="5" destOrd="0" presId="urn:microsoft.com/office/officeart/2005/8/layout/hProcess9"/>
    <dgm:cxn modelId="{5ED824E5-9064-4E97-9141-EB1A2C144196}" type="presParOf" srcId="{539F3468-67EF-454C-A30B-D77988CAF822}" destId="{B669603A-8B74-4C2C-BFA1-9E8C8039149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C2C438C-290E-4F0F-AB58-17BECC0C70DF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CB71BC62-CFB4-4A22-A680-CBF7938C0649}">
      <dgm:prSet/>
      <dgm:spPr/>
      <dgm:t>
        <a:bodyPr/>
        <a:lstStyle/>
        <a:p>
          <a:r>
            <a:rPr lang="ru-RU" dirty="0"/>
            <a:t>Основные цели учета обязательств</a:t>
          </a:r>
          <a:endParaRPr lang="en-US" dirty="0"/>
        </a:p>
      </dgm:t>
    </dgm:pt>
    <dgm:pt modelId="{B68CF2DC-2942-4A2B-8BA0-335F67365625}" type="parTrans" cxnId="{EEA02E6D-78EC-488F-A41A-9E7B1B55CDB7}">
      <dgm:prSet/>
      <dgm:spPr/>
      <dgm:t>
        <a:bodyPr/>
        <a:lstStyle/>
        <a:p>
          <a:endParaRPr lang="en-US"/>
        </a:p>
      </dgm:t>
    </dgm:pt>
    <dgm:pt modelId="{7E6C1B99-0B0A-4206-A1F1-4142C3C21444}" type="sibTrans" cxnId="{EEA02E6D-78EC-488F-A41A-9E7B1B55CDB7}">
      <dgm:prSet/>
      <dgm:spPr/>
      <dgm:t>
        <a:bodyPr/>
        <a:lstStyle/>
        <a:p>
          <a:endParaRPr lang="en-US"/>
        </a:p>
      </dgm:t>
    </dgm:pt>
    <dgm:pt modelId="{01653F88-40BA-46B1-9917-CFE4E589D70F}">
      <dgm:prSet custT="1"/>
      <dgm:spPr>
        <a:noFill/>
        <a:ln w="15875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u-RU" sz="1700" dirty="0"/>
            <a:t>Управление процессом первоначального возникновения обязательств, а не последующими кассовыми выплатами - в целях обеспечения соблюдения установленных лимитов расходов и предотвращения задолженности по расходам бюджета</a:t>
          </a:r>
          <a:r>
            <a:rPr lang="en-GB" sz="1700" dirty="0"/>
            <a:t> </a:t>
          </a:r>
          <a:endParaRPr lang="en-US" sz="1700" dirty="0"/>
        </a:p>
      </dgm:t>
    </dgm:pt>
    <dgm:pt modelId="{DC330A2B-F4EA-4780-AB5F-CEBCE8FADE25}" type="parTrans" cxnId="{2B0D75E3-645C-42BE-B5FE-FE0264FA53CB}">
      <dgm:prSet/>
      <dgm:spPr/>
      <dgm:t>
        <a:bodyPr/>
        <a:lstStyle/>
        <a:p>
          <a:endParaRPr lang="en-US"/>
        </a:p>
      </dgm:t>
    </dgm:pt>
    <dgm:pt modelId="{BA483DAA-DEEA-435A-B33E-14CF5CAC69BB}" type="sibTrans" cxnId="{2B0D75E3-645C-42BE-B5FE-FE0264FA53CB}">
      <dgm:prSet/>
      <dgm:spPr/>
      <dgm:t>
        <a:bodyPr/>
        <a:lstStyle/>
        <a:p>
          <a:endParaRPr lang="en-US"/>
        </a:p>
      </dgm:t>
    </dgm:pt>
    <dgm:pt modelId="{8E6A6B1C-56A4-4CCD-88F0-97B813C7187C}">
      <dgm:prSet/>
      <dgm:spPr/>
      <dgm:t>
        <a:bodyPr/>
        <a:lstStyle/>
        <a:p>
          <a:r>
            <a:rPr lang="ru-RU" dirty="0"/>
            <a:t>Эффективный учет обязательств должен быть обязательно увязан с кассовым планированием</a:t>
          </a:r>
          <a:endParaRPr lang="en-US" dirty="0"/>
        </a:p>
      </dgm:t>
    </dgm:pt>
    <dgm:pt modelId="{94C21730-082E-4DC3-9513-DE8A74E69E45}" type="parTrans" cxnId="{83900657-67B4-4E36-B378-9093AD4254C3}">
      <dgm:prSet/>
      <dgm:spPr/>
      <dgm:t>
        <a:bodyPr/>
        <a:lstStyle/>
        <a:p>
          <a:endParaRPr lang="en-US"/>
        </a:p>
      </dgm:t>
    </dgm:pt>
    <dgm:pt modelId="{65596456-FC24-48A7-BB3D-444CFC97F16C}" type="sibTrans" cxnId="{83900657-67B4-4E36-B378-9093AD4254C3}">
      <dgm:prSet/>
      <dgm:spPr/>
      <dgm:t>
        <a:bodyPr/>
        <a:lstStyle/>
        <a:p>
          <a:endParaRPr lang="en-US"/>
        </a:p>
      </dgm:t>
    </dgm:pt>
    <dgm:pt modelId="{F66011AD-9DDD-40D7-815B-D0AA7436595A}">
      <dgm:prSet custT="1"/>
      <dgm:spPr>
        <a:noFill/>
        <a:ln w="15875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u-RU" sz="1400" dirty="0"/>
            <a:t>Некоторые обязательства имеют последствия для кассовых выплат</a:t>
          </a:r>
          <a:r>
            <a:rPr lang="en-US" sz="1400" dirty="0"/>
            <a:t> </a:t>
          </a:r>
          <a:r>
            <a:rPr lang="ru-RU" sz="1400" dirty="0"/>
            <a:t>в нескольких периодах. </a:t>
          </a:r>
          <a:endParaRPr lang="en-US" sz="1400" dirty="0"/>
        </a:p>
      </dgm:t>
    </dgm:pt>
    <dgm:pt modelId="{B8413D7E-9FF7-4928-9C14-36A96203E86F}" type="parTrans" cxnId="{7C516443-CC3F-4245-9187-C7FC834E62B0}">
      <dgm:prSet/>
      <dgm:spPr/>
      <dgm:t>
        <a:bodyPr/>
        <a:lstStyle/>
        <a:p>
          <a:endParaRPr lang="en-US"/>
        </a:p>
      </dgm:t>
    </dgm:pt>
    <dgm:pt modelId="{95FB9417-B703-4661-B916-2C015AA34F31}" type="sibTrans" cxnId="{7C516443-CC3F-4245-9187-C7FC834E62B0}">
      <dgm:prSet/>
      <dgm:spPr/>
      <dgm:t>
        <a:bodyPr/>
        <a:lstStyle/>
        <a:p>
          <a:endParaRPr lang="en-US"/>
        </a:p>
      </dgm:t>
    </dgm:pt>
    <dgm:pt modelId="{4873DB4A-A813-4F52-A13E-12782E8268B8}">
      <dgm:prSet custT="1"/>
      <dgm:spPr>
        <a:noFill/>
        <a:ln w="15875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u-RU" sz="1400" dirty="0"/>
            <a:t>Кассовые планы обеспечивают соответствие лимитов обязательств прогнозируемым объемам доступных средств (и наоборот).</a:t>
          </a:r>
          <a:endParaRPr lang="en-US" sz="1400" dirty="0"/>
        </a:p>
      </dgm:t>
    </dgm:pt>
    <dgm:pt modelId="{06844D4D-9F2A-4D54-A5A5-3F7E220662DC}" type="parTrans" cxnId="{B195EF89-AA8D-498D-832B-6311664420E0}">
      <dgm:prSet/>
      <dgm:spPr/>
      <dgm:t>
        <a:bodyPr/>
        <a:lstStyle/>
        <a:p>
          <a:endParaRPr lang="en-US"/>
        </a:p>
      </dgm:t>
    </dgm:pt>
    <dgm:pt modelId="{063A05B2-85BD-432B-A021-EF8A078392EC}" type="sibTrans" cxnId="{B195EF89-AA8D-498D-832B-6311664420E0}">
      <dgm:prSet/>
      <dgm:spPr/>
      <dgm:t>
        <a:bodyPr/>
        <a:lstStyle/>
        <a:p>
          <a:endParaRPr lang="en-US"/>
        </a:p>
      </dgm:t>
    </dgm:pt>
    <dgm:pt modelId="{694326D5-30B6-4A02-A7E6-032F483A71E3}">
      <dgm:prSet custT="1"/>
      <dgm:spPr>
        <a:noFill/>
        <a:ln w="15875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u-RU" sz="1400" dirty="0"/>
            <a:t>Кассовое планирование само по себе не будет эффективным, если оно не интегрировано с учетом обязательств.</a:t>
          </a:r>
          <a:endParaRPr lang="en-US" sz="1400" dirty="0"/>
        </a:p>
      </dgm:t>
    </dgm:pt>
    <dgm:pt modelId="{0367F4C2-BD5E-4BCD-BC24-EE38B6D1E118}" type="parTrans" cxnId="{A81F78B6-91C2-4083-B1B6-4FD4223082DE}">
      <dgm:prSet/>
      <dgm:spPr/>
      <dgm:t>
        <a:bodyPr/>
        <a:lstStyle/>
        <a:p>
          <a:endParaRPr lang="en-US"/>
        </a:p>
      </dgm:t>
    </dgm:pt>
    <dgm:pt modelId="{42163AF0-6043-4EC8-BBB6-FFA216C4F7A2}" type="sibTrans" cxnId="{A81F78B6-91C2-4083-B1B6-4FD4223082DE}">
      <dgm:prSet/>
      <dgm:spPr/>
      <dgm:t>
        <a:bodyPr/>
        <a:lstStyle/>
        <a:p>
          <a:endParaRPr lang="en-US"/>
        </a:p>
      </dgm:t>
    </dgm:pt>
    <dgm:pt modelId="{693358F8-61CF-4659-9973-638510B22045}">
      <dgm:prSet/>
      <dgm:spPr/>
      <dgm:t>
        <a:bodyPr/>
        <a:lstStyle/>
        <a:p>
          <a:r>
            <a:rPr lang="ru-RU" dirty="0"/>
            <a:t>В прогнозах используется информация об обязательствах – она указывает на будущие потребности в денежных средствах</a:t>
          </a:r>
          <a:endParaRPr lang="en-US" dirty="0"/>
        </a:p>
      </dgm:t>
    </dgm:pt>
    <dgm:pt modelId="{CD3C8A0A-AB5B-4A9B-9B08-B1B6C22A3CBC}" type="parTrans" cxnId="{35092C03-285F-4B81-B9BB-2BB9ED24F570}">
      <dgm:prSet/>
      <dgm:spPr/>
      <dgm:t>
        <a:bodyPr/>
        <a:lstStyle/>
        <a:p>
          <a:endParaRPr lang="en-US"/>
        </a:p>
      </dgm:t>
    </dgm:pt>
    <dgm:pt modelId="{F9BBE0BE-F0DD-4566-8BDB-318FCC9E8D2E}" type="sibTrans" cxnId="{35092C03-285F-4B81-B9BB-2BB9ED24F570}">
      <dgm:prSet/>
      <dgm:spPr/>
      <dgm:t>
        <a:bodyPr/>
        <a:lstStyle/>
        <a:p>
          <a:endParaRPr lang="en-US"/>
        </a:p>
      </dgm:t>
    </dgm:pt>
    <dgm:pt modelId="{B3024795-1998-414C-9CED-757A0369B2FA}">
      <dgm:prSet custT="1"/>
      <dgm:spPr>
        <a:noFill/>
        <a:ln w="15875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u-RU" sz="1300" dirty="0"/>
            <a:t>В идеальном случае определяется официальный срок наступления платежей (или, по крайне мере, ориентировочный срок). </a:t>
          </a:r>
          <a:endParaRPr lang="en-US" sz="1300" dirty="0"/>
        </a:p>
      </dgm:t>
    </dgm:pt>
    <dgm:pt modelId="{B33590EC-1F5A-4D49-A2CD-B856D8CB9BCC}" type="parTrans" cxnId="{541B0AF4-0C79-42F6-9D96-C84B51AEBBF2}">
      <dgm:prSet/>
      <dgm:spPr/>
      <dgm:t>
        <a:bodyPr/>
        <a:lstStyle/>
        <a:p>
          <a:endParaRPr lang="en-US"/>
        </a:p>
      </dgm:t>
    </dgm:pt>
    <dgm:pt modelId="{5FF291ED-9C0B-47A8-9072-317870716852}" type="sibTrans" cxnId="{541B0AF4-0C79-42F6-9D96-C84B51AEBBF2}">
      <dgm:prSet/>
      <dgm:spPr/>
      <dgm:t>
        <a:bodyPr/>
        <a:lstStyle/>
        <a:p>
          <a:endParaRPr lang="en-US"/>
        </a:p>
      </dgm:t>
    </dgm:pt>
    <dgm:pt modelId="{09139B44-9C00-47B5-AC26-CC17CDF7681C}">
      <dgm:prSet custT="1"/>
      <dgm:spPr>
        <a:noFill/>
        <a:ln w="15875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u-RU" sz="1300" dirty="0"/>
            <a:t>Учет обязательств по </a:t>
          </a:r>
          <a:r>
            <a:rPr lang="en-GB" sz="1300" dirty="0"/>
            <a:t>5-10%</a:t>
          </a:r>
          <a:r>
            <a:rPr lang="ru-RU" sz="1300" dirty="0"/>
            <a:t>  самым крупным платежам по стоимости будет охватывать </a:t>
          </a:r>
          <a:r>
            <a:rPr lang="en-GB" sz="1300" dirty="0"/>
            <a:t>90% </a:t>
          </a:r>
          <a:r>
            <a:rPr lang="ru-RU" sz="1300" dirty="0"/>
            <a:t> бюджетных расходов</a:t>
          </a:r>
          <a:endParaRPr lang="en-US" sz="1300" dirty="0"/>
        </a:p>
      </dgm:t>
    </dgm:pt>
    <dgm:pt modelId="{D5908AF0-08A7-47FA-8797-4C0758AE1424}" type="parTrans" cxnId="{03869165-8760-49A0-A00F-82FA19D8A8E0}">
      <dgm:prSet/>
      <dgm:spPr/>
      <dgm:t>
        <a:bodyPr/>
        <a:lstStyle/>
        <a:p>
          <a:endParaRPr lang="en-US"/>
        </a:p>
      </dgm:t>
    </dgm:pt>
    <dgm:pt modelId="{D30A4204-B409-429E-9022-AF7377BE5118}" type="sibTrans" cxnId="{03869165-8760-49A0-A00F-82FA19D8A8E0}">
      <dgm:prSet/>
      <dgm:spPr/>
      <dgm:t>
        <a:bodyPr/>
        <a:lstStyle/>
        <a:p>
          <a:endParaRPr lang="en-US"/>
        </a:p>
      </dgm:t>
    </dgm:pt>
    <dgm:pt modelId="{CE22C63E-A34F-4CF3-B37D-C9ED42A60B9F}">
      <dgm:prSet custT="1"/>
      <dgm:spPr>
        <a:noFill/>
        <a:ln w="15875"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u-RU" sz="1300" dirty="0"/>
            <a:t>Но эта переменная запаздывает </a:t>
          </a:r>
          <a:r>
            <a:rPr lang="en-GB" sz="1300" dirty="0"/>
            <a:t>=&gt; </a:t>
          </a:r>
          <a:r>
            <a:rPr lang="ru-RU" sz="1300" dirty="0"/>
            <a:t>информация об обязательствах сама по себе недостаточна для прогнозирования движения средств. </a:t>
          </a:r>
          <a:endParaRPr lang="en-US" sz="1300" dirty="0"/>
        </a:p>
      </dgm:t>
    </dgm:pt>
    <dgm:pt modelId="{F2CF5EFF-1F44-4B39-9458-1684B870B353}" type="parTrans" cxnId="{ABBD27A7-9D0B-47C1-A2FE-E96E564921D3}">
      <dgm:prSet/>
      <dgm:spPr/>
      <dgm:t>
        <a:bodyPr/>
        <a:lstStyle/>
        <a:p>
          <a:endParaRPr lang="en-US"/>
        </a:p>
      </dgm:t>
    </dgm:pt>
    <dgm:pt modelId="{3AF25088-146E-4112-9C2F-3D3B7EECC65C}" type="sibTrans" cxnId="{ABBD27A7-9D0B-47C1-A2FE-E96E564921D3}">
      <dgm:prSet/>
      <dgm:spPr/>
      <dgm:t>
        <a:bodyPr/>
        <a:lstStyle/>
        <a:p>
          <a:endParaRPr lang="en-US"/>
        </a:p>
      </dgm:t>
    </dgm:pt>
    <dgm:pt modelId="{65054FA6-CF57-4FDE-9D08-9C41E7959AE0}" type="pres">
      <dgm:prSet presAssocID="{DC2C438C-290E-4F0F-AB58-17BECC0C70DF}" presName="Name0" presStyleCnt="0">
        <dgm:presLayoutVars>
          <dgm:dir/>
          <dgm:animLvl val="lvl"/>
          <dgm:resizeHandles val="exact"/>
        </dgm:presLayoutVars>
      </dgm:prSet>
      <dgm:spPr/>
    </dgm:pt>
    <dgm:pt modelId="{30D18D6E-1D41-4AB7-820A-5F823129E293}" type="pres">
      <dgm:prSet presAssocID="{CB71BC62-CFB4-4A22-A680-CBF7938C0649}" presName="linNode" presStyleCnt="0"/>
      <dgm:spPr/>
    </dgm:pt>
    <dgm:pt modelId="{B3CE0DD4-01D6-4936-A38A-D76A61B321D1}" type="pres">
      <dgm:prSet presAssocID="{CB71BC62-CFB4-4A22-A680-CBF7938C064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6936DFE-6976-445D-9DF1-E013026F2806}" type="pres">
      <dgm:prSet presAssocID="{CB71BC62-CFB4-4A22-A680-CBF7938C0649}" presName="descendantText" presStyleLbl="alignAccFollowNode1" presStyleIdx="0" presStyleCnt="3">
        <dgm:presLayoutVars>
          <dgm:bulletEnabled val="1"/>
        </dgm:presLayoutVars>
      </dgm:prSet>
      <dgm:spPr/>
    </dgm:pt>
    <dgm:pt modelId="{4694C831-8732-4728-AAED-239BA11C1672}" type="pres">
      <dgm:prSet presAssocID="{7E6C1B99-0B0A-4206-A1F1-4142C3C21444}" presName="sp" presStyleCnt="0"/>
      <dgm:spPr/>
    </dgm:pt>
    <dgm:pt modelId="{4A74A41A-80A1-4F6A-96EB-210B1D16BDF0}" type="pres">
      <dgm:prSet presAssocID="{8E6A6B1C-56A4-4CCD-88F0-97B813C7187C}" presName="linNode" presStyleCnt="0"/>
      <dgm:spPr/>
    </dgm:pt>
    <dgm:pt modelId="{235DCB23-9670-43D5-A7D1-82BD0FFF5CF2}" type="pres">
      <dgm:prSet presAssocID="{8E6A6B1C-56A4-4CCD-88F0-97B813C7187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A558C1B-6AAE-45CA-9A0A-C038B929ACE3}" type="pres">
      <dgm:prSet presAssocID="{8E6A6B1C-56A4-4CCD-88F0-97B813C7187C}" presName="descendantText" presStyleLbl="alignAccFollowNode1" presStyleIdx="1" presStyleCnt="3">
        <dgm:presLayoutVars>
          <dgm:bulletEnabled val="1"/>
        </dgm:presLayoutVars>
      </dgm:prSet>
      <dgm:spPr/>
    </dgm:pt>
    <dgm:pt modelId="{0DB9E30A-145D-49E7-AABB-161522CCFBA1}" type="pres">
      <dgm:prSet presAssocID="{65596456-FC24-48A7-BB3D-444CFC97F16C}" presName="sp" presStyleCnt="0"/>
      <dgm:spPr/>
    </dgm:pt>
    <dgm:pt modelId="{388370D6-5C09-464A-8A38-4F2663B7AD4B}" type="pres">
      <dgm:prSet presAssocID="{693358F8-61CF-4659-9973-638510B22045}" presName="linNode" presStyleCnt="0"/>
      <dgm:spPr/>
    </dgm:pt>
    <dgm:pt modelId="{D0903DF0-D48F-4906-822C-BC2F428CA749}" type="pres">
      <dgm:prSet presAssocID="{693358F8-61CF-4659-9973-638510B2204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AED0C2A-6DD0-4DC6-85CE-CF3F02181616}" type="pres">
      <dgm:prSet presAssocID="{693358F8-61CF-4659-9973-638510B2204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5092C03-285F-4B81-B9BB-2BB9ED24F570}" srcId="{DC2C438C-290E-4F0F-AB58-17BECC0C70DF}" destId="{693358F8-61CF-4659-9973-638510B22045}" srcOrd="2" destOrd="0" parTransId="{CD3C8A0A-AB5B-4A9B-9B08-B1B6C22A3CBC}" sibTransId="{F9BBE0BE-F0DD-4566-8BDB-318FCC9E8D2E}"/>
    <dgm:cxn modelId="{FD1BF11F-4038-448A-9EE9-18AF8EB8723E}" type="presOf" srcId="{4873DB4A-A813-4F52-A13E-12782E8268B8}" destId="{AA558C1B-6AAE-45CA-9A0A-C038B929ACE3}" srcOrd="0" destOrd="1" presId="urn:microsoft.com/office/officeart/2005/8/layout/vList5"/>
    <dgm:cxn modelId="{F766A321-0881-4B1B-B6F7-08138FF20C84}" type="presOf" srcId="{DC2C438C-290E-4F0F-AB58-17BECC0C70DF}" destId="{65054FA6-CF57-4FDE-9D08-9C41E7959AE0}" srcOrd="0" destOrd="0" presId="urn:microsoft.com/office/officeart/2005/8/layout/vList5"/>
    <dgm:cxn modelId="{C6D24F23-F546-4C69-BC8A-CDEF6D54BD3F}" type="presOf" srcId="{CB71BC62-CFB4-4A22-A680-CBF7938C0649}" destId="{B3CE0DD4-01D6-4936-A38A-D76A61B321D1}" srcOrd="0" destOrd="0" presId="urn:microsoft.com/office/officeart/2005/8/layout/vList5"/>
    <dgm:cxn modelId="{7C516443-CC3F-4245-9187-C7FC834E62B0}" srcId="{8E6A6B1C-56A4-4CCD-88F0-97B813C7187C}" destId="{F66011AD-9DDD-40D7-815B-D0AA7436595A}" srcOrd="0" destOrd="0" parTransId="{B8413D7E-9FF7-4928-9C14-36A96203E86F}" sibTransId="{95FB9417-B703-4661-B916-2C015AA34F31}"/>
    <dgm:cxn modelId="{03869165-8760-49A0-A00F-82FA19D8A8E0}" srcId="{693358F8-61CF-4659-9973-638510B22045}" destId="{09139B44-9C00-47B5-AC26-CC17CDF7681C}" srcOrd="1" destOrd="0" parTransId="{D5908AF0-08A7-47FA-8797-4C0758AE1424}" sibTransId="{D30A4204-B409-429E-9022-AF7377BE5118}"/>
    <dgm:cxn modelId="{1CA2254B-00C5-44C7-8913-657E4C14399F}" type="presOf" srcId="{CE22C63E-A34F-4CF3-B37D-C9ED42A60B9F}" destId="{2AED0C2A-6DD0-4DC6-85CE-CF3F02181616}" srcOrd="0" destOrd="2" presId="urn:microsoft.com/office/officeart/2005/8/layout/vList5"/>
    <dgm:cxn modelId="{EEA02E6D-78EC-488F-A41A-9E7B1B55CDB7}" srcId="{DC2C438C-290E-4F0F-AB58-17BECC0C70DF}" destId="{CB71BC62-CFB4-4A22-A680-CBF7938C0649}" srcOrd="0" destOrd="0" parTransId="{B68CF2DC-2942-4A2B-8BA0-335F67365625}" sibTransId="{7E6C1B99-0B0A-4206-A1F1-4142C3C21444}"/>
    <dgm:cxn modelId="{83900657-67B4-4E36-B378-9093AD4254C3}" srcId="{DC2C438C-290E-4F0F-AB58-17BECC0C70DF}" destId="{8E6A6B1C-56A4-4CCD-88F0-97B813C7187C}" srcOrd="1" destOrd="0" parTransId="{94C21730-082E-4DC3-9513-DE8A74E69E45}" sibTransId="{65596456-FC24-48A7-BB3D-444CFC97F16C}"/>
    <dgm:cxn modelId="{B195EF89-AA8D-498D-832B-6311664420E0}" srcId="{8E6A6B1C-56A4-4CCD-88F0-97B813C7187C}" destId="{4873DB4A-A813-4F52-A13E-12782E8268B8}" srcOrd="1" destOrd="0" parTransId="{06844D4D-9F2A-4D54-A5A5-3F7E220662DC}" sibTransId="{063A05B2-85BD-432B-A021-EF8A078392EC}"/>
    <dgm:cxn modelId="{F9F1608D-A924-416F-8583-C25675CD5241}" type="presOf" srcId="{B3024795-1998-414C-9CED-757A0369B2FA}" destId="{2AED0C2A-6DD0-4DC6-85CE-CF3F02181616}" srcOrd="0" destOrd="0" presId="urn:microsoft.com/office/officeart/2005/8/layout/vList5"/>
    <dgm:cxn modelId="{ABBD27A7-9D0B-47C1-A2FE-E96E564921D3}" srcId="{693358F8-61CF-4659-9973-638510B22045}" destId="{CE22C63E-A34F-4CF3-B37D-C9ED42A60B9F}" srcOrd="2" destOrd="0" parTransId="{F2CF5EFF-1F44-4B39-9458-1684B870B353}" sibTransId="{3AF25088-146E-4112-9C2F-3D3B7EECC65C}"/>
    <dgm:cxn modelId="{EF447BA8-0D7E-4B47-A1FB-4A0C099EA379}" type="presOf" srcId="{694326D5-30B6-4A02-A7E6-032F483A71E3}" destId="{AA558C1B-6AAE-45CA-9A0A-C038B929ACE3}" srcOrd="0" destOrd="2" presId="urn:microsoft.com/office/officeart/2005/8/layout/vList5"/>
    <dgm:cxn modelId="{0262BAA8-E6E4-4FF2-9BDE-254D0E615AC3}" type="presOf" srcId="{F66011AD-9DDD-40D7-815B-D0AA7436595A}" destId="{AA558C1B-6AAE-45CA-9A0A-C038B929ACE3}" srcOrd="0" destOrd="0" presId="urn:microsoft.com/office/officeart/2005/8/layout/vList5"/>
    <dgm:cxn modelId="{A81F78B6-91C2-4083-B1B6-4FD4223082DE}" srcId="{8E6A6B1C-56A4-4CCD-88F0-97B813C7187C}" destId="{694326D5-30B6-4A02-A7E6-032F483A71E3}" srcOrd="2" destOrd="0" parTransId="{0367F4C2-BD5E-4BCD-BC24-EE38B6D1E118}" sibTransId="{42163AF0-6043-4EC8-BBB6-FFA216C4F7A2}"/>
    <dgm:cxn modelId="{AFDAAFC7-84F3-4B2E-9137-B2F6E9CEB6BC}" type="presOf" srcId="{8E6A6B1C-56A4-4CCD-88F0-97B813C7187C}" destId="{235DCB23-9670-43D5-A7D1-82BD0FFF5CF2}" srcOrd="0" destOrd="0" presId="urn:microsoft.com/office/officeart/2005/8/layout/vList5"/>
    <dgm:cxn modelId="{7FCB1DCB-380D-4CDC-99FE-9780B09A9240}" type="presOf" srcId="{09139B44-9C00-47B5-AC26-CC17CDF7681C}" destId="{2AED0C2A-6DD0-4DC6-85CE-CF3F02181616}" srcOrd="0" destOrd="1" presId="urn:microsoft.com/office/officeart/2005/8/layout/vList5"/>
    <dgm:cxn modelId="{B0B4AED5-59D1-4FC7-9E36-7519634ACB21}" type="presOf" srcId="{693358F8-61CF-4659-9973-638510B22045}" destId="{D0903DF0-D48F-4906-822C-BC2F428CA749}" srcOrd="0" destOrd="0" presId="urn:microsoft.com/office/officeart/2005/8/layout/vList5"/>
    <dgm:cxn modelId="{CD6DBDE1-19F3-4C7E-9479-135897318015}" type="presOf" srcId="{01653F88-40BA-46B1-9917-CFE4E589D70F}" destId="{16936DFE-6976-445D-9DF1-E013026F2806}" srcOrd="0" destOrd="0" presId="urn:microsoft.com/office/officeart/2005/8/layout/vList5"/>
    <dgm:cxn modelId="{2B0D75E3-645C-42BE-B5FE-FE0264FA53CB}" srcId="{CB71BC62-CFB4-4A22-A680-CBF7938C0649}" destId="{01653F88-40BA-46B1-9917-CFE4E589D70F}" srcOrd="0" destOrd="0" parTransId="{DC330A2B-F4EA-4780-AB5F-CEBCE8FADE25}" sibTransId="{BA483DAA-DEEA-435A-B33E-14CF5CAC69BB}"/>
    <dgm:cxn modelId="{541B0AF4-0C79-42F6-9D96-C84B51AEBBF2}" srcId="{693358F8-61CF-4659-9973-638510B22045}" destId="{B3024795-1998-414C-9CED-757A0369B2FA}" srcOrd="0" destOrd="0" parTransId="{B33590EC-1F5A-4D49-A2CD-B856D8CB9BCC}" sibTransId="{5FF291ED-9C0B-47A8-9072-317870716852}"/>
    <dgm:cxn modelId="{107ACD3F-AD27-43A8-BA7A-FD03F53B74E4}" type="presParOf" srcId="{65054FA6-CF57-4FDE-9D08-9C41E7959AE0}" destId="{30D18D6E-1D41-4AB7-820A-5F823129E293}" srcOrd="0" destOrd="0" presId="urn:microsoft.com/office/officeart/2005/8/layout/vList5"/>
    <dgm:cxn modelId="{02D24302-E2CE-4DFE-AE6C-59F4EEDAA7E6}" type="presParOf" srcId="{30D18D6E-1D41-4AB7-820A-5F823129E293}" destId="{B3CE0DD4-01D6-4936-A38A-D76A61B321D1}" srcOrd="0" destOrd="0" presId="urn:microsoft.com/office/officeart/2005/8/layout/vList5"/>
    <dgm:cxn modelId="{C75A2A9D-EBB0-46D1-8DB9-617EF42AF7A9}" type="presParOf" srcId="{30D18D6E-1D41-4AB7-820A-5F823129E293}" destId="{16936DFE-6976-445D-9DF1-E013026F2806}" srcOrd="1" destOrd="0" presId="urn:microsoft.com/office/officeart/2005/8/layout/vList5"/>
    <dgm:cxn modelId="{7B172075-6F53-4B93-B544-E7D264CAA8A5}" type="presParOf" srcId="{65054FA6-CF57-4FDE-9D08-9C41E7959AE0}" destId="{4694C831-8732-4728-AAED-239BA11C1672}" srcOrd="1" destOrd="0" presId="urn:microsoft.com/office/officeart/2005/8/layout/vList5"/>
    <dgm:cxn modelId="{20EAFACE-CE80-4BFA-825D-6E2778B0C4A7}" type="presParOf" srcId="{65054FA6-CF57-4FDE-9D08-9C41E7959AE0}" destId="{4A74A41A-80A1-4F6A-96EB-210B1D16BDF0}" srcOrd="2" destOrd="0" presId="urn:microsoft.com/office/officeart/2005/8/layout/vList5"/>
    <dgm:cxn modelId="{6CD86D68-30B4-4341-ADFA-424BEBDE907B}" type="presParOf" srcId="{4A74A41A-80A1-4F6A-96EB-210B1D16BDF0}" destId="{235DCB23-9670-43D5-A7D1-82BD0FFF5CF2}" srcOrd="0" destOrd="0" presId="urn:microsoft.com/office/officeart/2005/8/layout/vList5"/>
    <dgm:cxn modelId="{C58E80E5-8176-4EE6-872E-C2E6CC4156DE}" type="presParOf" srcId="{4A74A41A-80A1-4F6A-96EB-210B1D16BDF0}" destId="{AA558C1B-6AAE-45CA-9A0A-C038B929ACE3}" srcOrd="1" destOrd="0" presId="urn:microsoft.com/office/officeart/2005/8/layout/vList5"/>
    <dgm:cxn modelId="{4E917D67-2057-4436-BB95-1C1C20F84488}" type="presParOf" srcId="{65054FA6-CF57-4FDE-9D08-9C41E7959AE0}" destId="{0DB9E30A-145D-49E7-AABB-161522CCFBA1}" srcOrd="3" destOrd="0" presId="urn:microsoft.com/office/officeart/2005/8/layout/vList5"/>
    <dgm:cxn modelId="{7EB99AD9-6163-448E-97D7-94099427E077}" type="presParOf" srcId="{65054FA6-CF57-4FDE-9D08-9C41E7959AE0}" destId="{388370D6-5C09-464A-8A38-4F2663B7AD4B}" srcOrd="4" destOrd="0" presId="urn:microsoft.com/office/officeart/2005/8/layout/vList5"/>
    <dgm:cxn modelId="{C2886CDA-C66F-4D64-B3DB-DF9793F4E38E}" type="presParOf" srcId="{388370D6-5C09-464A-8A38-4F2663B7AD4B}" destId="{D0903DF0-D48F-4906-822C-BC2F428CA749}" srcOrd="0" destOrd="0" presId="urn:microsoft.com/office/officeart/2005/8/layout/vList5"/>
    <dgm:cxn modelId="{6FF12F67-6818-4B3A-9F1E-9D03F7FEB000}" type="presParOf" srcId="{388370D6-5C09-464A-8A38-4F2663B7AD4B}" destId="{2AED0C2A-6DD0-4DC6-85CE-CF3F0218161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6E6DA0-798E-4DA8-99EB-5DD956B8E23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E0229D-F3B1-4C0C-B10C-308A3721E145}">
      <dgm:prSet/>
      <dgm:spPr>
        <a:solidFill>
          <a:schemeClr val="bg2">
            <a:lumMod val="75000"/>
          </a:schemeClr>
        </a:solidFill>
        <a:ln>
          <a:noFill/>
        </a:ln>
      </dgm:spPr>
      <dgm:t>
        <a:bodyPr/>
        <a:lstStyle/>
        <a:p>
          <a:r>
            <a:rPr lang="ru-RU" dirty="0"/>
            <a:t>Прогнозирование движения денежных средств и кассовое планирование</a:t>
          </a:r>
          <a:endParaRPr lang="en-US" dirty="0"/>
        </a:p>
      </dgm:t>
    </dgm:pt>
    <dgm:pt modelId="{CC53F7EE-CE54-492E-8E7F-DA0EFB06541D}" type="parTrans" cxnId="{A78DF815-8F77-474B-A38A-EBEC026A22AD}">
      <dgm:prSet/>
      <dgm:spPr/>
      <dgm:t>
        <a:bodyPr/>
        <a:lstStyle/>
        <a:p>
          <a:endParaRPr lang="en-US"/>
        </a:p>
      </dgm:t>
    </dgm:pt>
    <dgm:pt modelId="{FDBD0A32-631C-4046-A633-DF75F5A70DDC}" type="sibTrans" cxnId="{A78DF815-8F77-474B-A38A-EBEC026A22AD}">
      <dgm:prSet/>
      <dgm:spPr/>
      <dgm:t>
        <a:bodyPr/>
        <a:lstStyle/>
        <a:p>
          <a:endParaRPr lang="en-US"/>
        </a:p>
      </dgm:t>
    </dgm:pt>
    <dgm:pt modelId="{B86F855E-F0AB-48E0-A642-C9D3350A4FCE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/>
            <a:t>Формирование прогноза</a:t>
          </a:r>
          <a:r>
            <a:rPr lang="en-US" dirty="0"/>
            <a:t>: </a:t>
          </a:r>
          <a:r>
            <a:rPr lang="ru-RU" dirty="0"/>
            <a:t>инструментарий и методы</a:t>
          </a:r>
          <a:endParaRPr lang="en-US" dirty="0"/>
        </a:p>
      </dgm:t>
    </dgm:pt>
    <dgm:pt modelId="{D1B99A46-C98A-4037-9E4A-2BEC35AD518D}" type="parTrans" cxnId="{088C5979-53AD-4DC1-9999-9AD2F13B9F3D}">
      <dgm:prSet/>
      <dgm:spPr/>
      <dgm:t>
        <a:bodyPr/>
        <a:lstStyle/>
        <a:p>
          <a:endParaRPr lang="en-US"/>
        </a:p>
      </dgm:t>
    </dgm:pt>
    <dgm:pt modelId="{AB198670-246C-4FBA-BCA4-B5915053E624}" type="sibTrans" cxnId="{088C5979-53AD-4DC1-9999-9AD2F13B9F3D}">
      <dgm:prSet/>
      <dgm:spPr/>
      <dgm:t>
        <a:bodyPr/>
        <a:lstStyle/>
        <a:p>
          <a:endParaRPr lang="en-US"/>
        </a:p>
      </dgm:t>
    </dgm:pt>
    <dgm:pt modelId="{3571D564-D17E-4D5D-8C45-DBD176EC27E2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/>
            <a:t>Данные и ресурсы</a:t>
          </a:r>
          <a:endParaRPr lang="en-US" dirty="0"/>
        </a:p>
      </dgm:t>
    </dgm:pt>
    <dgm:pt modelId="{0F5D368C-89D8-4FF1-8408-B0D7154521AF}" type="parTrans" cxnId="{4CCBA2BB-2091-44F3-B2BE-7BAFD4E45694}">
      <dgm:prSet/>
      <dgm:spPr/>
      <dgm:t>
        <a:bodyPr/>
        <a:lstStyle/>
        <a:p>
          <a:endParaRPr lang="en-US"/>
        </a:p>
      </dgm:t>
    </dgm:pt>
    <dgm:pt modelId="{3F2B9384-1A3F-4738-AC7A-C1CF39A1BE74}" type="sibTrans" cxnId="{4CCBA2BB-2091-44F3-B2BE-7BAFD4E45694}">
      <dgm:prSet/>
      <dgm:spPr/>
      <dgm:t>
        <a:bodyPr/>
        <a:lstStyle/>
        <a:p>
          <a:endParaRPr lang="en-US"/>
        </a:p>
      </dgm:t>
    </dgm:pt>
    <dgm:pt modelId="{356F94A9-6B8D-4759-8497-FA9A53E526A9}">
      <dgm:prSet/>
      <dgm:spPr>
        <a:solidFill>
          <a:srgbClr val="002060"/>
        </a:solidFill>
      </dgm:spPr>
      <dgm:t>
        <a:bodyPr/>
        <a:lstStyle/>
        <a:p>
          <a:r>
            <a:rPr lang="ru-RU" dirty="0"/>
            <a:t>Использование прогнозов</a:t>
          </a:r>
          <a:endParaRPr lang="en-US" dirty="0"/>
        </a:p>
      </dgm:t>
    </dgm:pt>
    <dgm:pt modelId="{B632BBF8-3AB2-45E2-AF43-925710258A0B}" type="parTrans" cxnId="{BE7D1796-E8F4-4872-BC84-EDEDBFD36B63}">
      <dgm:prSet/>
      <dgm:spPr/>
      <dgm:t>
        <a:bodyPr/>
        <a:lstStyle/>
        <a:p>
          <a:endParaRPr lang="en-US"/>
        </a:p>
      </dgm:t>
    </dgm:pt>
    <dgm:pt modelId="{F4F37F52-2AAC-4D33-BE86-B2F4B7FF7685}" type="sibTrans" cxnId="{BE7D1796-E8F4-4872-BC84-EDEDBFD36B63}">
      <dgm:prSet/>
      <dgm:spPr/>
      <dgm:t>
        <a:bodyPr/>
        <a:lstStyle/>
        <a:p>
          <a:endParaRPr lang="en-US"/>
        </a:p>
      </dgm:t>
    </dgm:pt>
    <dgm:pt modelId="{04083797-09FC-4F14-A34E-54F50AFBA571}" type="pres">
      <dgm:prSet presAssocID="{846E6DA0-798E-4DA8-99EB-5DD956B8E23D}" presName="CompostProcess" presStyleCnt="0">
        <dgm:presLayoutVars>
          <dgm:dir/>
          <dgm:resizeHandles val="exact"/>
        </dgm:presLayoutVars>
      </dgm:prSet>
      <dgm:spPr/>
    </dgm:pt>
    <dgm:pt modelId="{8371F13F-B0CA-4920-87CC-3C29382EBC79}" type="pres">
      <dgm:prSet presAssocID="{846E6DA0-798E-4DA8-99EB-5DD956B8E23D}" presName="arrow" presStyleLbl="bgShp" presStyleIdx="0" presStyleCnt="1"/>
      <dgm:spPr/>
    </dgm:pt>
    <dgm:pt modelId="{539F3468-67EF-454C-A30B-D77988CAF822}" type="pres">
      <dgm:prSet presAssocID="{846E6DA0-798E-4DA8-99EB-5DD956B8E23D}" presName="linearProcess" presStyleCnt="0"/>
      <dgm:spPr/>
    </dgm:pt>
    <dgm:pt modelId="{8E363D1C-4687-43E5-8238-225BFDD5CA6F}" type="pres">
      <dgm:prSet presAssocID="{1BE0229D-F3B1-4C0C-B10C-308A3721E145}" presName="textNode" presStyleLbl="node1" presStyleIdx="0" presStyleCnt="4" custScaleY="100000">
        <dgm:presLayoutVars>
          <dgm:bulletEnabled val="1"/>
        </dgm:presLayoutVars>
      </dgm:prSet>
      <dgm:spPr/>
    </dgm:pt>
    <dgm:pt modelId="{B87BD5CB-D9C4-4B39-8C68-691ACCD423CC}" type="pres">
      <dgm:prSet presAssocID="{FDBD0A32-631C-4046-A633-DF75F5A70DDC}" presName="sibTrans" presStyleCnt="0"/>
      <dgm:spPr/>
    </dgm:pt>
    <dgm:pt modelId="{D4CBD008-4C8A-42E1-A6BB-BF5CB1D78C14}" type="pres">
      <dgm:prSet presAssocID="{B86F855E-F0AB-48E0-A642-C9D3350A4FCE}" presName="textNode" presStyleLbl="node1" presStyleIdx="1" presStyleCnt="4">
        <dgm:presLayoutVars>
          <dgm:bulletEnabled val="1"/>
        </dgm:presLayoutVars>
      </dgm:prSet>
      <dgm:spPr/>
    </dgm:pt>
    <dgm:pt modelId="{221E2000-466D-4549-8462-988CAA433AF8}" type="pres">
      <dgm:prSet presAssocID="{AB198670-246C-4FBA-BCA4-B5915053E624}" presName="sibTrans" presStyleCnt="0"/>
      <dgm:spPr/>
    </dgm:pt>
    <dgm:pt modelId="{9A14AB26-E7D3-416C-87B1-6CC20A02BC26}" type="pres">
      <dgm:prSet presAssocID="{3571D564-D17E-4D5D-8C45-DBD176EC27E2}" presName="textNode" presStyleLbl="node1" presStyleIdx="2" presStyleCnt="4">
        <dgm:presLayoutVars>
          <dgm:bulletEnabled val="1"/>
        </dgm:presLayoutVars>
      </dgm:prSet>
      <dgm:spPr/>
    </dgm:pt>
    <dgm:pt modelId="{2F12F059-06F0-4530-89AD-1A69AC08FD99}" type="pres">
      <dgm:prSet presAssocID="{3F2B9384-1A3F-4738-AC7A-C1CF39A1BE74}" presName="sibTrans" presStyleCnt="0"/>
      <dgm:spPr/>
    </dgm:pt>
    <dgm:pt modelId="{B669603A-8B74-4C2C-BFA1-9E8C80391490}" type="pres">
      <dgm:prSet presAssocID="{356F94A9-6B8D-4759-8497-FA9A53E526A9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A78DF815-8F77-474B-A38A-EBEC026A22AD}" srcId="{846E6DA0-798E-4DA8-99EB-5DD956B8E23D}" destId="{1BE0229D-F3B1-4C0C-B10C-308A3721E145}" srcOrd="0" destOrd="0" parTransId="{CC53F7EE-CE54-492E-8E7F-DA0EFB06541D}" sibTransId="{FDBD0A32-631C-4046-A633-DF75F5A70DDC}"/>
    <dgm:cxn modelId="{DBE72B30-5840-4D0C-AC1D-52F0B23F0D61}" type="presOf" srcId="{1BE0229D-F3B1-4C0C-B10C-308A3721E145}" destId="{8E363D1C-4687-43E5-8238-225BFDD5CA6F}" srcOrd="0" destOrd="0" presId="urn:microsoft.com/office/officeart/2005/8/layout/hProcess9"/>
    <dgm:cxn modelId="{D6B00B3D-4489-4971-8F21-19E2BBDBFDEB}" type="presOf" srcId="{B86F855E-F0AB-48E0-A642-C9D3350A4FCE}" destId="{D4CBD008-4C8A-42E1-A6BB-BF5CB1D78C14}" srcOrd="0" destOrd="0" presId="urn:microsoft.com/office/officeart/2005/8/layout/hProcess9"/>
    <dgm:cxn modelId="{66AB9858-F528-43AD-A6B5-622F41A93139}" type="presOf" srcId="{3571D564-D17E-4D5D-8C45-DBD176EC27E2}" destId="{9A14AB26-E7D3-416C-87B1-6CC20A02BC26}" srcOrd="0" destOrd="0" presId="urn:microsoft.com/office/officeart/2005/8/layout/hProcess9"/>
    <dgm:cxn modelId="{088C5979-53AD-4DC1-9999-9AD2F13B9F3D}" srcId="{846E6DA0-798E-4DA8-99EB-5DD956B8E23D}" destId="{B86F855E-F0AB-48E0-A642-C9D3350A4FCE}" srcOrd="1" destOrd="0" parTransId="{D1B99A46-C98A-4037-9E4A-2BEC35AD518D}" sibTransId="{AB198670-246C-4FBA-BCA4-B5915053E624}"/>
    <dgm:cxn modelId="{BE7D1796-E8F4-4872-BC84-EDEDBFD36B63}" srcId="{846E6DA0-798E-4DA8-99EB-5DD956B8E23D}" destId="{356F94A9-6B8D-4759-8497-FA9A53E526A9}" srcOrd="3" destOrd="0" parTransId="{B632BBF8-3AB2-45E2-AF43-925710258A0B}" sibTransId="{F4F37F52-2AAC-4D33-BE86-B2F4B7FF7685}"/>
    <dgm:cxn modelId="{9807D2AB-47D1-4DC6-9215-5CA8B9E0C894}" type="presOf" srcId="{356F94A9-6B8D-4759-8497-FA9A53E526A9}" destId="{B669603A-8B74-4C2C-BFA1-9E8C80391490}" srcOrd="0" destOrd="0" presId="urn:microsoft.com/office/officeart/2005/8/layout/hProcess9"/>
    <dgm:cxn modelId="{4CCBA2BB-2091-44F3-B2BE-7BAFD4E45694}" srcId="{846E6DA0-798E-4DA8-99EB-5DD956B8E23D}" destId="{3571D564-D17E-4D5D-8C45-DBD176EC27E2}" srcOrd="2" destOrd="0" parTransId="{0F5D368C-89D8-4FF1-8408-B0D7154521AF}" sibTransId="{3F2B9384-1A3F-4738-AC7A-C1CF39A1BE74}"/>
    <dgm:cxn modelId="{C22741C8-38B6-4A02-A05F-2E01F74ABCFA}" type="presOf" srcId="{846E6DA0-798E-4DA8-99EB-5DD956B8E23D}" destId="{04083797-09FC-4F14-A34E-54F50AFBA571}" srcOrd="0" destOrd="0" presId="urn:microsoft.com/office/officeart/2005/8/layout/hProcess9"/>
    <dgm:cxn modelId="{FABD1145-1C32-43BA-A338-DB40338F0F49}" type="presParOf" srcId="{04083797-09FC-4F14-A34E-54F50AFBA571}" destId="{8371F13F-B0CA-4920-87CC-3C29382EBC79}" srcOrd="0" destOrd="0" presId="urn:microsoft.com/office/officeart/2005/8/layout/hProcess9"/>
    <dgm:cxn modelId="{7C297A6E-FCD6-49A6-911B-A80FF14B0E03}" type="presParOf" srcId="{04083797-09FC-4F14-A34E-54F50AFBA571}" destId="{539F3468-67EF-454C-A30B-D77988CAF822}" srcOrd="1" destOrd="0" presId="urn:microsoft.com/office/officeart/2005/8/layout/hProcess9"/>
    <dgm:cxn modelId="{8F5E12B0-2661-4C29-8844-90E3C439BF91}" type="presParOf" srcId="{539F3468-67EF-454C-A30B-D77988CAF822}" destId="{8E363D1C-4687-43E5-8238-225BFDD5CA6F}" srcOrd="0" destOrd="0" presId="urn:microsoft.com/office/officeart/2005/8/layout/hProcess9"/>
    <dgm:cxn modelId="{0E785136-EF5D-4EA7-AD78-E0816778EE3A}" type="presParOf" srcId="{539F3468-67EF-454C-A30B-D77988CAF822}" destId="{B87BD5CB-D9C4-4B39-8C68-691ACCD423CC}" srcOrd="1" destOrd="0" presId="urn:microsoft.com/office/officeart/2005/8/layout/hProcess9"/>
    <dgm:cxn modelId="{75C0C8AF-3E24-4219-9563-E79D268D384A}" type="presParOf" srcId="{539F3468-67EF-454C-A30B-D77988CAF822}" destId="{D4CBD008-4C8A-42E1-A6BB-BF5CB1D78C14}" srcOrd="2" destOrd="0" presId="urn:microsoft.com/office/officeart/2005/8/layout/hProcess9"/>
    <dgm:cxn modelId="{4948F017-6E90-44F8-9B98-3074634BFB30}" type="presParOf" srcId="{539F3468-67EF-454C-A30B-D77988CAF822}" destId="{221E2000-466D-4549-8462-988CAA433AF8}" srcOrd="3" destOrd="0" presId="urn:microsoft.com/office/officeart/2005/8/layout/hProcess9"/>
    <dgm:cxn modelId="{952D2096-3592-4E5D-9755-8ED9C3B04473}" type="presParOf" srcId="{539F3468-67EF-454C-A30B-D77988CAF822}" destId="{9A14AB26-E7D3-416C-87B1-6CC20A02BC26}" srcOrd="4" destOrd="0" presId="urn:microsoft.com/office/officeart/2005/8/layout/hProcess9"/>
    <dgm:cxn modelId="{D9C355E2-CE5E-4D5C-9C25-965F5116D078}" type="presParOf" srcId="{539F3468-67EF-454C-A30B-D77988CAF822}" destId="{2F12F059-06F0-4530-89AD-1A69AC08FD99}" srcOrd="5" destOrd="0" presId="urn:microsoft.com/office/officeart/2005/8/layout/hProcess9"/>
    <dgm:cxn modelId="{5ED824E5-9064-4E97-9141-EB1A2C144196}" type="presParOf" srcId="{539F3468-67EF-454C-A30B-D77988CAF822}" destId="{B669603A-8B74-4C2C-BFA1-9E8C8039149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6757A72-1274-432F-8F5D-0BBB9C86BF1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928F982-B028-41A9-B654-FD0DF28B8F92}">
      <dgm:prSet phldrT="[Text]" custT="1"/>
      <dgm:spPr/>
      <dgm:t>
        <a:bodyPr/>
        <a:lstStyle/>
        <a:p>
          <a:r>
            <a:rPr lang="ru-RU" sz="1800" dirty="0"/>
            <a:t>Отклонение </a:t>
          </a:r>
          <a:endParaRPr lang="en-GB" sz="1800" dirty="0"/>
        </a:p>
      </dgm:t>
    </dgm:pt>
    <dgm:pt modelId="{164BB007-860E-48AA-9372-4E584AB883C0}" type="parTrans" cxnId="{F37426CA-64B4-4A8D-8009-3E0AC59A35F8}">
      <dgm:prSet/>
      <dgm:spPr/>
      <dgm:t>
        <a:bodyPr/>
        <a:lstStyle/>
        <a:p>
          <a:endParaRPr lang="en-GB"/>
        </a:p>
      </dgm:t>
    </dgm:pt>
    <dgm:pt modelId="{05274E69-1C3F-4102-A005-D339854E00AD}" type="sibTrans" cxnId="{F37426CA-64B4-4A8D-8009-3E0AC59A35F8}">
      <dgm:prSet/>
      <dgm:spPr/>
      <dgm:t>
        <a:bodyPr/>
        <a:lstStyle/>
        <a:p>
          <a:endParaRPr lang="en-GB"/>
        </a:p>
      </dgm:t>
    </dgm:pt>
    <dgm:pt modelId="{1642B249-CF8B-4BA5-A116-164188CF28FD}">
      <dgm:prSet phldrT="[Text]" custT="1"/>
      <dgm:spPr/>
      <dgm:t>
        <a:bodyPr/>
        <a:lstStyle/>
        <a:p>
          <a:r>
            <a:rPr lang="ru-RU" sz="1800" dirty="0"/>
            <a:t>Устойчивое</a:t>
          </a:r>
          <a:r>
            <a:rPr lang="ru-RU" sz="2000" dirty="0"/>
            <a:t> </a:t>
          </a:r>
          <a:endParaRPr lang="en-GB" sz="2000" dirty="0"/>
        </a:p>
      </dgm:t>
    </dgm:pt>
    <dgm:pt modelId="{678033ED-BCBB-4173-9483-510CEA4E0F59}" type="parTrans" cxnId="{E4F41D05-ED60-492C-9A02-20BDA3D2E3B9}">
      <dgm:prSet/>
      <dgm:spPr/>
      <dgm:t>
        <a:bodyPr/>
        <a:lstStyle/>
        <a:p>
          <a:endParaRPr lang="en-GB"/>
        </a:p>
      </dgm:t>
    </dgm:pt>
    <dgm:pt modelId="{0CFCA2C6-E607-4C49-B07F-53003696A658}" type="sibTrans" cxnId="{E4F41D05-ED60-492C-9A02-20BDA3D2E3B9}">
      <dgm:prSet/>
      <dgm:spPr/>
      <dgm:t>
        <a:bodyPr/>
        <a:lstStyle/>
        <a:p>
          <a:endParaRPr lang="en-GB"/>
        </a:p>
      </dgm:t>
    </dgm:pt>
    <dgm:pt modelId="{7201E662-34ED-415E-A8AD-8CD64EC9B82F}">
      <dgm:prSet phldrT="[Text]" custT="1"/>
      <dgm:spPr/>
      <dgm:t>
        <a:bodyPr/>
        <a:lstStyle/>
        <a:p>
          <a:r>
            <a:rPr lang="ru-RU" sz="2000" dirty="0"/>
            <a:t>Излишек средств</a:t>
          </a:r>
          <a:endParaRPr lang="en-GB" sz="2000" dirty="0"/>
        </a:p>
      </dgm:t>
    </dgm:pt>
    <dgm:pt modelId="{28C67A14-76A2-48CA-A0DC-6FC68E2AA03C}" type="parTrans" cxnId="{04BAD4E9-3814-4E7B-B415-E2082FB912CB}">
      <dgm:prSet/>
      <dgm:spPr/>
      <dgm:t>
        <a:bodyPr/>
        <a:lstStyle/>
        <a:p>
          <a:endParaRPr lang="en-GB"/>
        </a:p>
      </dgm:t>
    </dgm:pt>
    <dgm:pt modelId="{0483BE48-79E6-43FF-961D-596E87FFFEEB}" type="sibTrans" cxnId="{04BAD4E9-3814-4E7B-B415-E2082FB912CB}">
      <dgm:prSet/>
      <dgm:spPr/>
      <dgm:t>
        <a:bodyPr/>
        <a:lstStyle/>
        <a:p>
          <a:endParaRPr lang="en-GB"/>
        </a:p>
      </dgm:t>
    </dgm:pt>
    <dgm:pt modelId="{5CC06195-12CD-4B6C-9556-DCDE29970797}">
      <dgm:prSet phldrT="[Text]" custT="1"/>
      <dgm:spPr/>
      <dgm:t>
        <a:bodyPr/>
        <a:lstStyle/>
        <a:p>
          <a:r>
            <a:rPr lang="ru-RU" sz="2000" dirty="0"/>
            <a:t>Недостаток средств</a:t>
          </a:r>
          <a:endParaRPr lang="en-GB" sz="2000" dirty="0"/>
        </a:p>
      </dgm:t>
    </dgm:pt>
    <dgm:pt modelId="{46D25E88-1808-44C2-B93B-3420B745F5E0}" type="parTrans" cxnId="{13A70AF7-6DDD-4135-9A3A-D0FC72DA13CB}">
      <dgm:prSet/>
      <dgm:spPr/>
      <dgm:t>
        <a:bodyPr/>
        <a:lstStyle/>
        <a:p>
          <a:endParaRPr lang="en-GB"/>
        </a:p>
      </dgm:t>
    </dgm:pt>
    <dgm:pt modelId="{A5E25A80-1180-42F8-B2BF-C4C809B53B57}" type="sibTrans" cxnId="{13A70AF7-6DDD-4135-9A3A-D0FC72DA13CB}">
      <dgm:prSet/>
      <dgm:spPr/>
      <dgm:t>
        <a:bodyPr/>
        <a:lstStyle/>
        <a:p>
          <a:endParaRPr lang="en-GB"/>
        </a:p>
      </dgm:t>
    </dgm:pt>
    <dgm:pt modelId="{C384D7C9-5613-4C38-8FA4-617BCC1756C4}">
      <dgm:prSet phldrT="[Text]" custT="1"/>
      <dgm:spPr/>
      <dgm:t>
        <a:bodyPr/>
        <a:lstStyle/>
        <a:p>
          <a:r>
            <a:rPr lang="ru-RU" sz="1600" dirty="0"/>
            <a:t>Меняется со временем</a:t>
          </a:r>
          <a:endParaRPr lang="en-GB" sz="1600" dirty="0"/>
        </a:p>
      </dgm:t>
    </dgm:pt>
    <dgm:pt modelId="{7D1F1A97-0B3C-4041-8833-C2B524FF517B}" type="parTrans" cxnId="{5BE90498-AD2C-4EFD-9703-C1104DC508EB}">
      <dgm:prSet/>
      <dgm:spPr/>
      <dgm:t>
        <a:bodyPr/>
        <a:lstStyle/>
        <a:p>
          <a:endParaRPr lang="en-GB"/>
        </a:p>
      </dgm:t>
    </dgm:pt>
    <dgm:pt modelId="{B6154A43-9AB7-4930-8D24-45239A6237ED}" type="sibTrans" cxnId="{5BE90498-AD2C-4EFD-9703-C1104DC508EB}">
      <dgm:prSet/>
      <dgm:spPr/>
      <dgm:t>
        <a:bodyPr/>
        <a:lstStyle/>
        <a:p>
          <a:endParaRPr lang="en-GB"/>
        </a:p>
      </dgm:t>
    </dgm:pt>
    <dgm:pt modelId="{E6EBC97F-3677-49DE-8CCE-93C3BDDED034}">
      <dgm:prSet phldrT="[Text]" custT="1"/>
      <dgm:spPr/>
      <dgm:t>
        <a:bodyPr/>
        <a:lstStyle/>
        <a:p>
          <a:r>
            <a:rPr lang="ru-RU" sz="1200" dirty="0"/>
            <a:t>Корректировка программы выпуска краткосрочных </a:t>
          </a:r>
          <a:r>
            <a:rPr lang="ru-RU" sz="1200" dirty="0" err="1"/>
            <a:t>казн</a:t>
          </a:r>
          <a:r>
            <a:rPr lang="ru-RU" sz="1200" dirty="0"/>
            <a:t>. векселей</a:t>
          </a:r>
          <a:endParaRPr lang="en-GB" sz="1200" dirty="0"/>
        </a:p>
      </dgm:t>
    </dgm:pt>
    <dgm:pt modelId="{8D085C76-AE09-4718-B635-0518B9B9C5AA}" type="parTrans" cxnId="{946EBE21-54F2-4AED-9352-5C41EB127FC8}">
      <dgm:prSet/>
      <dgm:spPr/>
      <dgm:t>
        <a:bodyPr/>
        <a:lstStyle/>
        <a:p>
          <a:endParaRPr lang="en-GB"/>
        </a:p>
      </dgm:t>
    </dgm:pt>
    <dgm:pt modelId="{97895D6C-67C9-4C44-9AC3-DCED7E1B490D}" type="sibTrans" cxnId="{946EBE21-54F2-4AED-9352-5C41EB127FC8}">
      <dgm:prSet/>
      <dgm:spPr/>
      <dgm:t>
        <a:bodyPr/>
        <a:lstStyle/>
        <a:p>
          <a:endParaRPr lang="en-GB"/>
        </a:p>
      </dgm:t>
    </dgm:pt>
    <dgm:pt modelId="{2F8A0A5B-38E6-4C2D-8134-E360F19CC9EB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dirty="0"/>
            <a:t>1. Создание финансовых резервов на ЕКС (буфер ликвидности) или в банках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dirty="0"/>
            <a:t>2. Сокращение запланированных выпусков</a:t>
          </a:r>
          <a:r>
            <a:rPr lang="en-GB" sz="1600" dirty="0"/>
            <a:t> </a:t>
          </a:r>
          <a:endParaRPr lang="ru-RU" sz="1600" dirty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dirty="0"/>
            <a:t>3</a:t>
          </a:r>
          <a:r>
            <a:rPr lang="en-GB" sz="1600" dirty="0"/>
            <a:t>. </a:t>
          </a:r>
          <a:r>
            <a:rPr lang="ru-RU" sz="1600" dirty="0"/>
            <a:t>Выкуп долга</a:t>
          </a:r>
          <a:r>
            <a:rPr lang="en-GB" sz="1600" dirty="0"/>
            <a:t>/</a:t>
          </a:r>
          <a:r>
            <a:rPr lang="ru-RU" sz="1600" dirty="0"/>
            <a:t>долгосрочные сбережения</a:t>
          </a:r>
          <a:r>
            <a:rPr lang="en-GB" sz="1600" dirty="0"/>
            <a:t> </a:t>
          </a:r>
        </a:p>
      </dgm:t>
    </dgm:pt>
    <dgm:pt modelId="{E388E0D3-43AD-4851-A504-CC163130BA6C}" type="parTrans" cxnId="{4203EDA0-2BAE-45F9-8010-CFDC6080EE56}">
      <dgm:prSet/>
      <dgm:spPr/>
      <dgm:t>
        <a:bodyPr/>
        <a:lstStyle/>
        <a:p>
          <a:endParaRPr lang="en-GB"/>
        </a:p>
      </dgm:t>
    </dgm:pt>
    <dgm:pt modelId="{9BA17267-CBA4-4174-B541-D1693718A0FF}" type="sibTrans" cxnId="{4203EDA0-2BAE-45F9-8010-CFDC6080EE56}">
      <dgm:prSet/>
      <dgm:spPr/>
      <dgm:t>
        <a:bodyPr/>
        <a:lstStyle/>
        <a:p>
          <a:endParaRPr lang="en-GB"/>
        </a:p>
      </dgm:t>
    </dgm:pt>
    <dgm:pt modelId="{4399AEE0-F527-4A44-8D5A-97C402B8BBC4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GB" sz="1400" dirty="0"/>
            <a:t>1. </a:t>
          </a:r>
          <a:r>
            <a:rPr lang="ru-RU" sz="1400" dirty="0"/>
            <a:t>Увеличение объемов запланированных выпусков </a:t>
          </a:r>
          <a:r>
            <a:rPr lang="en-GB" sz="1400" dirty="0"/>
            <a:t>                                     </a:t>
          </a:r>
          <a:endParaRPr lang="ru-RU" sz="1400" dirty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GB" sz="1400" dirty="0"/>
            <a:t> 2. </a:t>
          </a:r>
          <a:r>
            <a:rPr lang="ru-RU" sz="1400" dirty="0"/>
            <a:t>Продажа активов, конвертация иностранной валюты в национальную</a:t>
          </a:r>
          <a:r>
            <a:rPr lang="en-GB" sz="1400" dirty="0"/>
            <a:t> </a:t>
          </a:r>
          <a:r>
            <a:rPr lang="ru-RU" sz="1400" dirty="0"/>
            <a:t>валюту</a:t>
          </a:r>
          <a:r>
            <a:rPr lang="en-GB" sz="1400" dirty="0"/>
            <a:t>                                           3. </a:t>
          </a:r>
          <a:r>
            <a:rPr lang="ru-RU" sz="1400" dirty="0"/>
            <a:t>Нормирование</a:t>
          </a:r>
          <a:r>
            <a:rPr lang="en-GB" sz="1400" dirty="0"/>
            <a:t>/</a:t>
          </a:r>
          <a:r>
            <a:rPr lang="ru-RU" sz="1400" dirty="0"/>
            <a:t>корректировка бюджета</a:t>
          </a:r>
          <a:endParaRPr lang="en-GB" sz="1400" dirty="0"/>
        </a:p>
      </dgm:t>
    </dgm:pt>
    <dgm:pt modelId="{29DD6EFA-3A20-408E-98A5-4F46E8B31073}" type="parTrans" cxnId="{EC11140A-3F98-4A9D-BB9B-68D3B4EB5380}">
      <dgm:prSet/>
      <dgm:spPr/>
      <dgm:t>
        <a:bodyPr/>
        <a:lstStyle/>
        <a:p>
          <a:endParaRPr lang="en-GB"/>
        </a:p>
      </dgm:t>
    </dgm:pt>
    <dgm:pt modelId="{D360C67D-6588-4C78-9BFC-DECBB2F5C1C5}" type="sibTrans" cxnId="{EC11140A-3F98-4A9D-BB9B-68D3B4EB5380}">
      <dgm:prSet/>
      <dgm:spPr/>
      <dgm:t>
        <a:bodyPr/>
        <a:lstStyle/>
        <a:p>
          <a:endParaRPr lang="en-GB"/>
        </a:p>
      </dgm:t>
    </dgm:pt>
    <dgm:pt modelId="{6E677DDE-F278-4F33-BC1A-23682D59A133}" type="pres">
      <dgm:prSet presAssocID="{26757A72-1274-432F-8F5D-0BBB9C86BF1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3C561E-F3B5-42C2-B2F2-19E3D28EF593}" type="pres">
      <dgm:prSet presAssocID="{E928F982-B028-41A9-B654-FD0DF28B8F92}" presName="hierRoot1" presStyleCnt="0"/>
      <dgm:spPr/>
    </dgm:pt>
    <dgm:pt modelId="{121F4D37-4F14-4086-84A6-4C6BC7A29F27}" type="pres">
      <dgm:prSet presAssocID="{E928F982-B028-41A9-B654-FD0DF28B8F92}" presName="composite" presStyleCnt="0"/>
      <dgm:spPr/>
    </dgm:pt>
    <dgm:pt modelId="{3F747F49-0406-40CD-AC85-B135DCC03A63}" type="pres">
      <dgm:prSet presAssocID="{E928F982-B028-41A9-B654-FD0DF28B8F92}" presName="background" presStyleLbl="node0" presStyleIdx="0" presStyleCnt="1"/>
      <dgm:spPr/>
    </dgm:pt>
    <dgm:pt modelId="{87AC3C9A-1E69-435B-9093-05364C481423}" type="pres">
      <dgm:prSet presAssocID="{E928F982-B028-41A9-B654-FD0DF28B8F92}" presName="text" presStyleLbl="fgAcc0" presStyleIdx="0" presStyleCnt="1" custScaleX="108888">
        <dgm:presLayoutVars>
          <dgm:chPref val="3"/>
        </dgm:presLayoutVars>
      </dgm:prSet>
      <dgm:spPr/>
    </dgm:pt>
    <dgm:pt modelId="{99EEBDC4-0551-463A-BE7E-7A5B5B81D39E}" type="pres">
      <dgm:prSet presAssocID="{E928F982-B028-41A9-B654-FD0DF28B8F92}" presName="hierChild2" presStyleCnt="0"/>
      <dgm:spPr/>
    </dgm:pt>
    <dgm:pt modelId="{FBECCA97-DD68-4A91-9449-E7CA0E7CF943}" type="pres">
      <dgm:prSet presAssocID="{678033ED-BCBB-4173-9483-510CEA4E0F59}" presName="Name10" presStyleLbl="parChTrans1D2" presStyleIdx="0" presStyleCnt="2"/>
      <dgm:spPr/>
    </dgm:pt>
    <dgm:pt modelId="{2CF06D28-0F29-4E7F-88DC-9C075616DF8C}" type="pres">
      <dgm:prSet presAssocID="{1642B249-CF8B-4BA5-A116-164188CF28FD}" presName="hierRoot2" presStyleCnt="0"/>
      <dgm:spPr/>
    </dgm:pt>
    <dgm:pt modelId="{3EB87F2F-1813-4E73-A7FD-886F81A41534}" type="pres">
      <dgm:prSet presAssocID="{1642B249-CF8B-4BA5-A116-164188CF28FD}" presName="composite2" presStyleCnt="0"/>
      <dgm:spPr/>
    </dgm:pt>
    <dgm:pt modelId="{EE66A6C0-856F-48B4-AE00-1EE861489AA5}" type="pres">
      <dgm:prSet presAssocID="{1642B249-CF8B-4BA5-A116-164188CF28FD}" presName="background2" presStyleLbl="node2" presStyleIdx="0" presStyleCnt="2"/>
      <dgm:spPr/>
    </dgm:pt>
    <dgm:pt modelId="{59A552D7-F692-4CA9-8769-52C7244B7F47}" type="pres">
      <dgm:prSet presAssocID="{1642B249-CF8B-4BA5-A116-164188CF28FD}" presName="text2" presStyleLbl="fgAcc2" presStyleIdx="0" presStyleCnt="2" custScaleX="116505">
        <dgm:presLayoutVars>
          <dgm:chPref val="3"/>
        </dgm:presLayoutVars>
      </dgm:prSet>
      <dgm:spPr/>
    </dgm:pt>
    <dgm:pt modelId="{0937669A-05B8-416A-8ECE-F6B39B9B65B4}" type="pres">
      <dgm:prSet presAssocID="{1642B249-CF8B-4BA5-A116-164188CF28FD}" presName="hierChild3" presStyleCnt="0"/>
      <dgm:spPr/>
    </dgm:pt>
    <dgm:pt modelId="{51F2F196-C551-4407-BDB7-CA479065D32D}" type="pres">
      <dgm:prSet presAssocID="{28C67A14-76A2-48CA-A0DC-6FC68E2AA03C}" presName="Name17" presStyleLbl="parChTrans1D3" presStyleIdx="0" presStyleCnt="3"/>
      <dgm:spPr/>
    </dgm:pt>
    <dgm:pt modelId="{7F79A32B-3CC9-4898-9644-0C9E905AB860}" type="pres">
      <dgm:prSet presAssocID="{7201E662-34ED-415E-A8AD-8CD64EC9B82F}" presName="hierRoot3" presStyleCnt="0"/>
      <dgm:spPr/>
    </dgm:pt>
    <dgm:pt modelId="{BBE877B0-85CA-4119-9805-5BC2C1BF3766}" type="pres">
      <dgm:prSet presAssocID="{7201E662-34ED-415E-A8AD-8CD64EC9B82F}" presName="composite3" presStyleCnt="0"/>
      <dgm:spPr/>
    </dgm:pt>
    <dgm:pt modelId="{5226ED1F-F13B-40A0-A40B-5144D1FA7CD2}" type="pres">
      <dgm:prSet presAssocID="{7201E662-34ED-415E-A8AD-8CD64EC9B82F}" presName="background3" presStyleLbl="node3" presStyleIdx="0" presStyleCnt="3"/>
      <dgm:spPr/>
    </dgm:pt>
    <dgm:pt modelId="{D6A17AF1-774E-43A9-A015-595DD9E7B622}" type="pres">
      <dgm:prSet presAssocID="{7201E662-34ED-415E-A8AD-8CD64EC9B82F}" presName="text3" presStyleLbl="fgAcc3" presStyleIdx="0" presStyleCnt="3" custScaleX="114283">
        <dgm:presLayoutVars>
          <dgm:chPref val="3"/>
        </dgm:presLayoutVars>
      </dgm:prSet>
      <dgm:spPr/>
    </dgm:pt>
    <dgm:pt modelId="{FE22D811-CAA3-4AE5-9AF7-29223AD6A59A}" type="pres">
      <dgm:prSet presAssocID="{7201E662-34ED-415E-A8AD-8CD64EC9B82F}" presName="hierChild4" presStyleCnt="0"/>
      <dgm:spPr/>
    </dgm:pt>
    <dgm:pt modelId="{8837EACE-12B6-41AF-B887-828D0E0A31D0}" type="pres">
      <dgm:prSet presAssocID="{E388E0D3-43AD-4851-A504-CC163130BA6C}" presName="Name23" presStyleLbl="parChTrans1D4" presStyleIdx="0" presStyleCnt="2"/>
      <dgm:spPr/>
    </dgm:pt>
    <dgm:pt modelId="{CAE91F19-9887-4430-B6F3-806FC618AE7F}" type="pres">
      <dgm:prSet presAssocID="{2F8A0A5B-38E6-4C2D-8134-E360F19CC9EB}" presName="hierRoot4" presStyleCnt="0"/>
      <dgm:spPr/>
    </dgm:pt>
    <dgm:pt modelId="{E328F591-B345-4306-B0D5-FB83A136BD51}" type="pres">
      <dgm:prSet presAssocID="{2F8A0A5B-38E6-4C2D-8134-E360F19CC9EB}" presName="composite4" presStyleCnt="0"/>
      <dgm:spPr/>
    </dgm:pt>
    <dgm:pt modelId="{8BA6AED7-BFF5-479E-826B-4B80909DC099}" type="pres">
      <dgm:prSet presAssocID="{2F8A0A5B-38E6-4C2D-8134-E360F19CC9EB}" presName="background4" presStyleLbl="node4" presStyleIdx="0" presStyleCnt="2"/>
      <dgm:spPr/>
    </dgm:pt>
    <dgm:pt modelId="{33B38A1E-4C0A-407A-BD3E-3F94F5D8F706}" type="pres">
      <dgm:prSet presAssocID="{2F8A0A5B-38E6-4C2D-8134-E360F19CC9EB}" presName="text4" presStyleLbl="fgAcc4" presStyleIdx="0" presStyleCnt="2" custScaleX="308939" custScaleY="133714">
        <dgm:presLayoutVars>
          <dgm:chPref val="3"/>
        </dgm:presLayoutVars>
      </dgm:prSet>
      <dgm:spPr/>
    </dgm:pt>
    <dgm:pt modelId="{A7D2E491-7E54-41D0-8E1D-5F51074A3218}" type="pres">
      <dgm:prSet presAssocID="{2F8A0A5B-38E6-4C2D-8134-E360F19CC9EB}" presName="hierChild5" presStyleCnt="0"/>
      <dgm:spPr/>
    </dgm:pt>
    <dgm:pt modelId="{F1B75ED3-9BCF-4382-9A7F-9C8D8EE536AA}" type="pres">
      <dgm:prSet presAssocID="{46D25E88-1808-44C2-B93B-3420B745F5E0}" presName="Name17" presStyleLbl="parChTrans1D3" presStyleIdx="1" presStyleCnt="3"/>
      <dgm:spPr/>
    </dgm:pt>
    <dgm:pt modelId="{3F631BBC-765C-4071-A7C5-897C37CB9548}" type="pres">
      <dgm:prSet presAssocID="{5CC06195-12CD-4B6C-9556-DCDE29970797}" presName="hierRoot3" presStyleCnt="0"/>
      <dgm:spPr/>
    </dgm:pt>
    <dgm:pt modelId="{610BA704-BFDC-4DE6-A175-C827FC11E94D}" type="pres">
      <dgm:prSet presAssocID="{5CC06195-12CD-4B6C-9556-DCDE29970797}" presName="composite3" presStyleCnt="0"/>
      <dgm:spPr/>
    </dgm:pt>
    <dgm:pt modelId="{4BC7A624-78CA-460B-8866-37B78C829D73}" type="pres">
      <dgm:prSet presAssocID="{5CC06195-12CD-4B6C-9556-DCDE29970797}" presName="background3" presStyleLbl="node3" presStyleIdx="1" presStyleCnt="3"/>
      <dgm:spPr/>
    </dgm:pt>
    <dgm:pt modelId="{B24EC7D5-C135-4686-AFF7-24A148EA93F7}" type="pres">
      <dgm:prSet presAssocID="{5CC06195-12CD-4B6C-9556-DCDE29970797}" presName="text3" presStyleLbl="fgAcc3" presStyleIdx="1" presStyleCnt="3" custScaleX="114007">
        <dgm:presLayoutVars>
          <dgm:chPref val="3"/>
        </dgm:presLayoutVars>
      </dgm:prSet>
      <dgm:spPr/>
    </dgm:pt>
    <dgm:pt modelId="{882E6512-2F65-4AB2-BF58-F23EF350A171}" type="pres">
      <dgm:prSet presAssocID="{5CC06195-12CD-4B6C-9556-DCDE29970797}" presName="hierChild4" presStyleCnt="0"/>
      <dgm:spPr/>
    </dgm:pt>
    <dgm:pt modelId="{FB947A5E-E3B8-4355-B393-EF4C09589550}" type="pres">
      <dgm:prSet presAssocID="{29DD6EFA-3A20-408E-98A5-4F46E8B31073}" presName="Name23" presStyleLbl="parChTrans1D4" presStyleIdx="1" presStyleCnt="2"/>
      <dgm:spPr/>
    </dgm:pt>
    <dgm:pt modelId="{0EB72179-5FA5-40B1-9F6C-21D374A3D0C2}" type="pres">
      <dgm:prSet presAssocID="{4399AEE0-F527-4A44-8D5A-97C402B8BBC4}" presName="hierRoot4" presStyleCnt="0"/>
      <dgm:spPr/>
    </dgm:pt>
    <dgm:pt modelId="{71F9192A-E051-425D-B30B-3D80A962F69A}" type="pres">
      <dgm:prSet presAssocID="{4399AEE0-F527-4A44-8D5A-97C402B8BBC4}" presName="composite4" presStyleCnt="0"/>
      <dgm:spPr/>
    </dgm:pt>
    <dgm:pt modelId="{41532C33-95F1-49F4-B840-B3961AA54E96}" type="pres">
      <dgm:prSet presAssocID="{4399AEE0-F527-4A44-8D5A-97C402B8BBC4}" presName="background4" presStyleLbl="node4" presStyleIdx="1" presStyleCnt="2"/>
      <dgm:spPr/>
    </dgm:pt>
    <dgm:pt modelId="{A1C43C04-CF0F-4DC9-88FD-92A3E545CE97}" type="pres">
      <dgm:prSet presAssocID="{4399AEE0-F527-4A44-8D5A-97C402B8BBC4}" presName="text4" presStyleLbl="fgAcc4" presStyleIdx="1" presStyleCnt="2" custScaleX="286715" custScaleY="133519" custLinFactNeighborX="-15532" custLinFactNeighborY="-4983">
        <dgm:presLayoutVars>
          <dgm:chPref val="3"/>
        </dgm:presLayoutVars>
      </dgm:prSet>
      <dgm:spPr/>
    </dgm:pt>
    <dgm:pt modelId="{684D32E4-C866-45B8-BD91-E1F7258F4B2D}" type="pres">
      <dgm:prSet presAssocID="{4399AEE0-F527-4A44-8D5A-97C402B8BBC4}" presName="hierChild5" presStyleCnt="0"/>
      <dgm:spPr/>
    </dgm:pt>
    <dgm:pt modelId="{74BB548A-CB65-4AE7-8361-FBC169B705C2}" type="pres">
      <dgm:prSet presAssocID="{7D1F1A97-0B3C-4041-8833-C2B524FF517B}" presName="Name10" presStyleLbl="parChTrans1D2" presStyleIdx="1" presStyleCnt="2"/>
      <dgm:spPr/>
    </dgm:pt>
    <dgm:pt modelId="{1FCB6E8C-3FCB-4A2D-869C-84E38CF9AFA9}" type="pres">
      <dgm:prSet presAssocID="{C384D7C9-5613-4C38-8FA4-617BCC1756C4}" presName="hierRoot2" presStyleCnt="0"/>
      <dgm:spPr/>
    </dgm:pt>
    <dgm:pt modelId="{86E9D708-457C-4DEA-9014-F13AEEC7C971}" type="pres">
      <dgm:prSet presAssocID="{C384D7C9-5613-4C38-8FA4-617BCC1756C4}" presName="composite2" presStyleCnt="0"/>
      <dgm:spPr/>
    </dgm:pt>
    <dgm:pt modelId="{4D3750A9-C891-48E6-ABF7-DBDFDD1C748A}" type="pres">
      <dgm:prSet presAssocID="{C384D7C9-5613-4C38-8FA4-617BCC1756C4}" presName="background2" presStyleLbl="node2" presStyleIdx="1" presStyleCnt="2"/>
      <dgm:spPr/>
    </dgm:pt>
    <dgm:pt modelId="{294FF2B1-18CD-4362-8A91-1506260ED1A3}" type="pres">
      <dgm:prSet presAssocID="{C384D7C9-5613-4C38-8FA4-617BCC1756C4}" presName="text2" presStyleLbl="fgAcc2" presStyleIdx="1" presStyleCnt="2">
        <dgm:presLayoutVars>
          <dgm:chPref val="3"/>
        </dgm:presLayoutVars>
      </dgm:prSet>
      <dgm:spPr/>
    </dgm:pt>
    <dgm:pt modelId="{E44510A3-39C5-4900-8758-C540F24BE4BD}" type="pres">
      <dgm:prSet presAssocID="{C384D7C9-5613-4C38-8FA4-617BCC1756C4}" presName="hierChild3" presStyleCnt="0"/>
      <dgm:spPr/>
    </dgm:pt>
    <dgm:pt modelId="{C3B9FB53-6CB9-4138-A0A1-07EF120F51E8}" type="pres">
      <dgm:prSet presAssocID="{8D085C76-AE09-4718-B635-0518B9B9C5AA}" presName="Name17" presStyleLbl="parChTrans1D3" presStyleIdx="2" presStyleCnt="3"/>
      <dgm:spPr/>
    </dgm:pt>
    <dgm:pt modelId="{29F07B59-0CCE-42AB-A37D-DD65C41CFE3F}" type="pres">
      <dgm:prSet presAssocID="{E6EBC97F-3677-49DE-8CCE-93C3BDDED034}" presName="hierRoot3" presStyleCnt="0"/>
      <dgm:spPr/>
    </dgm:pt>
    <dgm:pt modelId="{A47E973B-5FE2-41E7-B3F5-F5DF53DAF871}" type="pres">
      <dgm:prSet presAssocID="{E6EBC97F-3677-49DE-8CCE-93C3BDDED034}" presName="composite3" presStyleCnt="0"/>
      <dgm:spPr/>
    </dgm:pt>
    <dgm:pt modelId="{B62C357B-6FAB-4EAB-9240-0D173E314636}" type="pres">
      <dgm:prSet presAssocID="{E6EBC97F-3677-49DE-8CCE-93C3BDDED034}" presName="background3" presStyleLbl="node3" presStyleIdx="2" presStyleCnt="3"/>
      <dgm:spPr/>
    </dgm:pt>
    <dgm:pt modelId="{FC497492-5816-40C2-A84B-B511D57B2175}" type="pres">
      <dgm:prSet presAssocID="{E6EBC97F-3677-49DE-8CCE-93C3BDDED034}" presName="text3" presStyleLbl="fgAcc3" presStyleIdx="2" presStyleCnt="3">
        <dgm:presLayoutVars>
          <dgm:chPref val="3"/>
        </dgm:presLayoutVars>
      </dgm:prSet>
      <dgm:spPr/>
    </dgm:pt>
    <dgm:pt modelId="{B16B581C-4192-4097-A903-288FDF8E2FC3}" type="pres">
      <dgm:prSet presAssocID="{E6EBC97F-3677-49DE-8CCE-93C3BDDED034}" presName="hierChild4" presStyleCnt="0"/>
      <dgm:spPr/>
    </dgm:pt>
  </dgm:ptLst>
  <dgm:cxnLst>
    <dgm:cxn modelId="{D4A1BC02-7DB1-4D9B-9466-9686293F8C38}" type="presOf" srcId="{1642B249-CF8B-4BA5-A116-164188CF28FD}" destId="{59A552D7-F692-4CA9-8769-52C7244B7F47}" srcOrd="0" destOrd="0" presId="urn:microsoft.com/office/officeart/2005/8/layout/hierarchy1"/>
    <dgm:cxn modelId="{E4F41D05-ED60-492C-9A02-20BDA3D2E3B9}" srcId="{E928F982-B028-41A9-B654-FD0DF28B8F92}" destId="{1642B249-CF8B-4BA5-A116-164188CF28FD}" srcOrd="0" destOrd="0" parTransId="{678033ED-BCBB-4173-9483-510CEA4E0F59}" sibTransId="{0CFCA2C6-E607-4C49-B07F-53003696A658}"/>
    <dgm:cxn modelId="{620C9205-5B04-461B-9AAB-8443C26FC102}" type="presOf" srcId="{7D1F1A97-0B3C-4041-8833-C2B524FF517B}" destId="{74BB548A-CB65-4AE7-8361-FBC169B705C2}" srcOrd="0" destOrd="0" presId="urn:microsoft.com/office/officeart/2005/8/layout/hierarchy1"/>
    <dgm:cxn modelId="{EC11140A-3F98-4A9D-BB9B-68D3B4EB5380}" srcId="{5CC06195-12CD-4B6C-9556-DCDE29970797}" destId="{4399AEE0-F527-4A44-8D5A-97C402B8BBC4}" srcOrd="0" destOrd="0" parTransId="{29DD6EFA-3A20-408E-98A5-4F46E8B31073}" sibTransId="{D360C67D-6588-4C78-9BFC-DECBB2F5C1C5}"/>
    <dgm:cxn modelId="{D002410C-55D5-4BCA-AE24-FF473D769C8D}" type="presOf" srcId="{E928F982-B028-41A9-B654-FD0DF28B8F92}" destId="{87AC3C9A-1E69-435B-9093-05364C481423}" srcOrd="0" destOrd="0" presId="urn:microsoft.com/office/officeart/2005/8/layout/hierarchy1"/>
    <dgm:cxn modelId="{946EBE21-54F2-4AED-9352-5C41EB127FC8}" srcId="{C384D7C9-5613-4C38-8FA4-617BCC1756C4}" destId="{E6EBC97F-3677-49DE-8CCE-93C3BDDED034}" srcOrd="0" destOrd="0" parTransId="{8D085C76-AE09-4718-B635-0518B9B9C5AA}" sibTransId="{97895D6C-67C9-4C44-9AC3-DCED7E1B490D}"/>
    <dgm:cxn modelId="{1AE73D35-4FAA-46FC-B322-25E537EE047F}" type="presOf" srcId="{28C67A14-76A2-48CA-A0DC-6FC68E2AA03C}" destId="{51F2F196-C551-4407-BDB7-CA479065D32D}" srcOrd="0" destOrd="0" presId="urn:microsoft.com/office/officeart/2005/8/layout/hierarchy1"/>
    <dgm:cxn modelId="{91233965-EAA7-44F7-8FA5-0B9A6832061E}" type="presOf" srcId="{29DD6EFA-3A20-408E-98A5-4F46E8B31073}" destId="{FB947A5E-E3B8-4355-B393-EF4C09589550}" srcOrd="0" destOrd="0" presId="urn:microsoft.com/office/officeart/2005/8/layout/hierarchy1"/>
    <dgm:cxn modelId="{D8D28B45-DF8E-4172-839A-CDDED807944A}" type="presOf" srcId="{5CC06195-12CD-4B6C-9556-DCDE29970797}" destId="{B24EC7D5-C135-4686-AFF7-24A148EA93F7}" srcOrd="0" destOrd="0" presId="urn:microsoft.com/office/officeart/2005/8/layout/hierarchy1"/>
    <dgm:cxn modelId="{FA53F76A-8204-41BA-B1FA-43728375B692}" type="presOf" srcId="{C384D7C9-5613-4C38-8FA4-617BCC1756C4}" destId="{294FF2B1-18CD-4362-8A91-1506260ED1A3}" srcOrd="0" destOrd="0" presId="urn:microsoft.com/office/officeart/2005/8/layout/hierarchy1"/>
    <dgm:cxn modelId="{FC921B4B-FBEE-4CF6-B82E-B33FE3DDD8A6}" type="presOf" srcId="{4399AEE0-F527-4A44-8D5A-97C402B8BBC4}" destId="{A1C43C04-CF0F-4DC9-88FD-92A3E545CE97}" srcOrd="0" destOrd="0" presId="urn:microsoft.com/office/officeart/2005/8/layout/hierarchy1"/>
    <dgm:cxn modelId="{70E7A26F-8ACC-48FE-86AF-406B2CF7277D}" type="presOf" srcId="{8D085C76-AE09-4718-B635-0518B9B9C5AA}" destId="{C3B9FB53-6CB9-4138-A0A1-07EF120F51E8}" srcOrd="0" destOrd="0" presId="urn:microsoft.com/office/officeart/2005/8/layout/hierarchy1"/>
    <dgm:cxn modelId="{D9863473-6495-4031-A631-CC58E1F01D0E}" type="presOf" srcId="{E6EBC97F-3677-49DE-8CCE-93C3BDDED034}" destId="{FC497492-5816-40C2-A84B-B511D57B2175}" srcOrd="0" destOrd="0" presId="urn:microsoft.com/office/officeart/2005/8/layout/hierarchy1"/>
    <dgm:cxn modelId="{86EF0C95-91D3-492A-A68E-0E0E89CDB2D3}" type="presOf" srcId="{26757A72-1274-432F-8F5D-0BBB9C86BF17}" destId="{6E677DDE-F278-4F33-BC1A-23682D59A133}" srcOrd="0" destOrd="0" presId="urn:microsoft.com/office/officeart/2005/8/layout/hierarchy1"/>
    <dgm:cxn modelId="{5BE90498-AD2C-4EFD-9703-C1104DC508EB}" srcId="{E928F982-B028-41A9-B654-FD0DF28B8F92}" destId="{C384D7C9-5613-4C38-8FA4-617BCC1756C4}" srcOrd="1" destOrd="0" parTransId="{7D1F1A97-0B3C-4041-8833-C2B524FF517B}" sibTransId="{B6154A43-9AB7-4930-8D24-45239A6237ED}"/>
    <dgm:cxn modelId="{EEDE1E9B-D3F2-4D20-9769-9ADEC8E28963}" type="presOf" srcId="{2F8A0A5B-38E6-4C2D-8134-E360F19CC9EB}" destId="{33B38A1E-4C0A-407A-BD3E-3F94F5D8F706}" srcOrd="0" destOrd="0" presId="urn:microsoft.com/office/officeart/2005/8/layout/hierarchy1"/>
    <dgm:cxn modelId="{4203EDA0-2BAE-45F9-8010-CFDC6080EE56}" srcId="{7201E662-34ED-415E-A8AD-8CD64EC9B82F}" destId="{2F8A0A5B-38E6-4C2D-8134-E360F19CC9EB}" srcOrd="0" destOrd="0" parTransId="{E388E0D3-43AD-4851-A504-CC163130BA6C}" sibTransId="{9BA17267-CBA4-4174-B541-D1693718A0FF}"/>
    <dgm:cxn modelId="{F7C643B1-6C65-4458-9334-3655761E0F19}" type="presOf" srcId="{7201E662-34ED-415E-A8AD-8CD64EC9B82F}" destId="{D6A17AF1-774E-43A9-A015-595DD9E7B622}" srcOrd="0" destOrd="0" presId="urn:microsoft.com/office/officeart/2005/8/layout/hierarchy1"/>
    <dgm:cxn modelId="{4FD583B6-0E13-48B2-9D79-B4A34E9F49FA}" type="presOf" srcId="{E388E0D3-43AD-4851-A504-CC163130BA6C}" destId="{8837EACE-12B6-41AF-B887-828D0E0A31D0}" srcOrd="0" destOrd="0" presId="urn:microsoft.com/office/officeart/2005/8/layout/hierarchy1"/>
    <dgm:cxn modelId="{F37426CA-64B4-4A8D-8009-3E0AC59A35F8}" srcId="{26757A72-1274-432F-8F5D-0BBB9C86BF17}" destId="{E928F982-B028-41A9-B654-FD0DF28B8F92}" srcOrd="0" destOrd="0" parTransId="{164BB007-860E-48AA-9372-4E584AB883C0}" sibTransId="{05274E69-1C3F-4102-A005-D339854E00AD}"/>
    <dgm:cxn modelId="{04BAD4E9-3814-4E7B-B415-E2082FB912CB}" srcId="{1642B249-CF8B-4BA5-A116-164188CF28FD}" destId="{7201E662-34ED-415E-A8AD-8CD64EC9B82F}" srcOrd="0" destOrd="0" parTransId="{28C67A14-76A2-48CA-A0DC-6FC68E2AA03C}" sibTransId="{0483BE48-79E6-43FF-961D-596E87FFFEEB}"/>
    <dgm:cxn modelId="{A69193ED-ACFF-4A63-AB55-D08EBA3F1F04}" type="presOf" srcId="{46D25E88-1808-44C2-B93B-3420B745F5E0}" destId="{F1B75ED3-9BCF-4382-9A7F-9C8D8EE536AA}" srcOrd="0" destOrd="0" presId="urn:microsoft.com/office/officeart/2005/8/layout/hierarchy1"/>
    <dgm:cxn modelId="{4127F9F2-9FBA-42A3-8270-58B7F7D143D4}" type="presOf" srcId="{678033ED-BCBB-4173-9483-510CEA4E0F59}" destId="{FBECCA97-DD68-4A91-9449-E7CA0E7CF943}" srcOrd="0" destOrd="0" presId="urn:microsoft.com/office/officeart/2005/8/layout/hierarchy1"/>
    <dgm:cxn modelId="{13A70AF7-6DDD-4135-9A3A-D0FC72DA13CB}" srcId="{1642B249-CF8B-4BA5-A116-164188CF28FD}" destId="{5CC06195-12CD-4B6C-9556-DCDE29970797}" srcOrd="1" destOrd="0" parTransId="{46D25E88-1808-44C2-B93B-3420B745F5E0}" sibTransId="{A5E25A80-1180-42F8-B2BF-C4C809B53B57}"/>
    <dgm:cxn modelId="{0D097852-6D6B-4F4A-A54A-AD7D02896879}" type="presParOf" srcId="{6E677DDE-F278-4F33-BC1A-23682D59A133}" destId="{723C561E-F3B5-42C2-B2F2-19E3D28EF593}" srcOrd="0" destOrd="0" presId="urn:microsoft.com/office/officeart/2005/8/layout/hierarchy1"/>
    <dgm:cxn modelId="{8A1529C9-9AE1-4C8C-83FC-E7ECEABD2209}" type="presParOf" srcId="{723C561E-F3B5-42C2-B2F2-19E3D28EF593}" destId="{121F4D37-4F14-4086-84A6-4C6BC7A29F27}" srcOrd="0" destOrd="0" presId="urn:microsoft.com/office/officeart/2005/8/layout/hierarchy1"/>
    <dgm:cxn modelId="{D1CB7894-0749-456D-870E-66D475BDD999}" type="presParOf" srcId="{121F4D37-4F14-4086-84A6-4C6BC7A29F27}" destId="{3F747F49-0406-40CD-AC85-B135DCC03A63}" srcOrd="0" destOrd="0" presId="urn:microsoft.com/office/officeart/2005/8/layout/hierarchy1"/>
    <dgm:cxn modelId="{01B06B40-B681-4813-8796-EDAE4B0A72F3}" type="presParOf" srcId="{121F4D37-4F14-4086-84A6-4C6BC7A29F27}" destId="{87AC3C9A-1E69-435B-9093-05364C481423}" srcOrd="1" destOrd="0" presId="urn:microsoft.com/office/officeart/2005/8/layout/hierarchy1"/>
    <dgm:cxn modelId="{25D6D6E9-1DF6-4BDF-9451-E2D8E8376B34}" type="presParOf" srcId="{723C561E-F3B5-42C2-B2F2-19E3D28EF593}" destId="{99EEBDC4-0551-463A-BE7E-7A5B5B81D39E}" srcOrd="1" destOrd="0" presId="urn:microsoft.com/office/officeart/2005/8/layout/hierarchy1"/>
    <dgm:cxn modelId="{DBAE4475-1D1B-4396-8543-07E72F0BF7BA}" type="presParOf" srcId="{99EEBDC4-0551-463A-BE7E-7A5B5B81D39E}" destId="{FBECCA97-DD68-4A91-9449-E7CA0E7CF943}" srcOrd="0" destOrd="0" presId="urn:microsoft.com/office/officeart/2005/8/layout/hierarchy1"/>
    <dgm:cxn modelId="{25F627CF-BEF1-447D-B9CF-7A96DED28EF7}" type="presParOf" srcId="{99EEBDC4-0551-463A-BE7E-7A5B5B81D39E}" destId="{2CF06D28-0F29-4E7F-88DC-9C075616DF8C}" srcOrd="1" destOrd="0" presId="urn:microsoft.com/office/officeart/2005/8/layout/hierarchy1"/>
    <dgm:cxn modelId="{81D78F0C-45FC-4CBC-995E-A6C3E2AD6C72}" type="presParOf" srcId="{2CF06D28-0F29-4E7F-88DC-9C075616DF8C}" destId="{3EB87F2F-1813-4E73-A7FD-886F81A41534}" srcOrd="0" destOrd="0" presId="urn:microsoft.com/office/officeart/2005/8/layout/hierarchy1"/>
    <dgm:cxn modelId="{ED4C7897-4C8C-4509-8C2E-A7025B39F7B3}" type="presParOf" srcId="{3EB87F2F-1813-4E73-A7FD-886F81A41534}" destId="{EE66A6C0-856F-48B4-AE00-1EE861489AA5}" srcOrd="0" destOrd="0" presId="urn:microsoft.com/office/officeart/2005/8/layout/hierarchy1"/>
    <dgm:cxn modelId="{58A38EE8-B2B7-4F8A-81C1-EA74B7803B75}" type="presParOf" srcId="{3EB87F2F-1813-4E73-A7FD-886F81A41534}" destId="{59A552D7-F692-4CA9-8769-52C7244B7F47}" srcOrd="1" destOrd="0" presId="urn:microsoft.com/office/officeart/2005/8/layout/hierarchy1"/>
    <dgm:cxn modelId="{BE7F82FF-8C05-4C38-8FE8-A45DD60EC321}" type="presParOf" srcId="{2CF06D28-0F29-4E7F-88DC-9C075616DF8C}" destId="{0937669A-05B8-416A-8ECE-F6B39B9B65B4}" srcOrd="1" destOrd="0" presId="urn:microsoft.com/office/officeart/2005/8/layout/hierarchy1"/>
    <dgm:cxn modelId="{7A02065E-8D5A-4FA4-9E7F-8B0CC00AB322}" type="presParOf" srcId="{0937669A-05B8-416A-8ECE-F6B39B9B65B4}" destId="{51F2F196-C551-4407-BDB7-CA479065D32D}" srcOrd="0" destOrd="0" presId="urn:microsoft.com/office/officeart/2005/8/layout/hierarchy1"/>
    <dgm:cxn modelId="{E7F2AAD2-587E-440F-96B5-0721EC8F4475}" type="presParOf" srcId="{0937669A-05B8-416A-8ECE-F6B39B9B65B4}" destId="{7F79A32B-3CC9-4898-9644-0C9E905AB860}" srcOrd="1" destOrd="0" presId="urn:microsoft.com/office/officeart/2005/8/layout/hierarchy1"/>
    <dgm:cxn modelId="{B5989D42-BF35-4E7E-86EF-E2B56079EBAF}" type="presParOf" srcId="{7F79A32B-3CC9-4898-9644-0C9E905AB860}" destId="{BBE877B0-85CA-4119-9805-5BC2C1BF3766}" srcOrd="0" destOrd="0" presId="urn:microsoft.com/office/officeart/2005/8/layout/hierarchy1"/>
    <dgm:cxn modelId="{ACB245F0-6A9B-4059-AA3E-551FF6BAC724}" type="presParOf" srcId="{BBE877B0-85CA-4119-9805-5BC2C1BF3766}" destId="{5226ED1F-F13B-40A0-A40B-5144D1FA7CD2}" srcOrd="0" destOrd="0" presId="urn:microsoft.com/office/officeart/2005/8/layout/hierarchy1"/>
    <dgm:cxn modelId="{1F91FF41-26A0-4A17-8786-1CC51BFDFE17}" type="presParOf" srcId="{BBE877B0-85CA-4119-9805-5BC2C1BF3766}" destId="{D6A17AF1-774E-43A9-A015-595DD9E7B622}" srcOrd="1" destOrd="0" presId="urn:microsoft.com/office/officeart/2005/8/layout/hierarchy1"/>
    <dgm:cxn modelId="{6202F378-B6FA-4915-A229-62457FF3222E}" type="presParOf" srcId="{7F79A32B-3CC9-4898-9644-0C9E905AB860}" destId="{FE22D811-CAA3-4AE5-9AF7-29223AD6A59A}" srcOrd="1" destOrd="0" presId="urn:microsoft.com/office/officeart/2005/8/layout/hierarchy1"/>
    <dgm:cxn modelId="{FC7F623A-6027-4057-9565-337A6C320831}" type="presParOf" srcId="{FE22D811-CAA3-4AE5-9AF7-29223AD6A59A}" destId="{8837EACE-12B6-41AF-B887-828D0E0A31D0}" srcOrd="0" destOrd="0" presId="urn:microsoft.com/office/officeart/2005/8/layout/hierarchy1"/>
    <dgm:cxn modelId="{ABAD21D8-4827-4163-A2EA-D6C527449A05}" type="presParOf" srcId="{FE22D811-CAA3-4AE5-9AF7-29223AD6A59A}" destId="{CAE91F19-9887-4430-B6F3-806FC618AE7F}" srcOrd="1" destOrd="0" presId="urn:microsoft.com/office/officeart/2005/8/layout/hierarchy1"/>
    <dgm:cxn modelId="{A6BDA369-99A4-450B-A3F9-B9389951217A}" type="presParOf" srcId="{CAE91F19-9887-4430-B6F3-806FC618AE7F}" destId="{E328F591-B345-4306-B0D5-FB83A136BD51}" srcOrd="0" destOrd="0" presId="urn:microsoft.com/office/officeart/2005/8/layout/hierarchy1"/>
    <dgm:cxn modelId="{653A9D19-CF1F-4B65-852C-BFB3A06FE316}" type="presParOf" srcId="{E328F591-B345-4306-B0D5-FB83A136BD51}" destId="{8BA6AED7-BFF5-479E-826B-4B80909DC099}" srcOrd="0" destOrd="0" presId="urn:microsoft.com/office/officeart/2005/8/layout/hierarchy1"/>
    <dgm:cxn modelId="{8FA54A6F-BF1F-4D51-94EF-8CD36A95E24C}" type="presParOf" srcId="{E328F591-B345-4306-B0D5-FB83A136BD51}" destId="{33B38A1E-4C0A-407A-BD3E-3F94F5D8F706}" srcOrd="1" destOrd="0" presId="urn:microsoft.com/office/officeart/2005/8/layout/hierarchy1"/>
    <dgm:cxn modelId="{8039B69A-1777-4CEB-BA43-FA48F3476407}" type="presParOf" srcId="{CAE91F19-9887-4430-B6F3-806FC618AE7F}" destId="{A7D2E491-7E54-41D0-8E1D-5F51074A3218}" srcOrd="1" destOrd="0" presId="urn:microsoft.com/office/officeart/2005/8/layout/hierarchy1"/>
    <dgm:cxn modelId="{51F49856-39A5-47E1-ABEA-BC1B7889D86B}" type="presParOf" srcId="{0937669A-05B8-416A-8ECE-F6B39B9B65B4}" destId="{F1B75ED3-9BCF-4382-9A7F-9C8D8EE536AA}" srcOrd="2" destOrd="0" presId="urn:microsoft.com/office/officeart/2005/8/layout/hierarchy1"/>
    <dgm:cxn modelId="{F7D337BD-9E36-4ADC-B6A7-D9B36E67EA0E}" type="presParOf" srcId="{0937669A-05B8-416A-8ECE-F6B39B9B65B4}" destId="{3F631BBC-765C-4071-A7C5-897C37CB9548}" srcOrd="3" destOrd="0" presId="urn:microsoft.com/office/officeart/2005/8/layout/hierarchy1"/>
    <dgm:cxn modelId="{EF9CBEED-49E4-4B07-AAC9-10FBD1CC079B}" type="presParOf" srcId="{3F631BBC-765C-4071-A7C5-897C37CB9548}" destId="{610BA704-BFDC-4DE6-A175-C827FC11E94D}" srcOrd="0" destOrd="0" presId="urn:microsoft.com/office/officeart/2005/8/layout/hierarchy1"/>
    <dgm:cxn modelId="{C2C953CF-C6D0-4DB3-BADA-DEC44357FFCF}" type="presParOf" srcId="{610BA704-BFDC-4DE6-A175-C827FC11E94D}" destId="{4BC7A624-78CA-460B-8866-37B78C829D73}" srcOrd="0" destOrd="0" presId="urn:microsoft.com/office/officeart/2005/8/layout/hierarchy1"/>
    <dgm:cxn modelId="{7ACF7668-3164-479C-9DBD-446B3BCC743F}" type="presParOf" srcId="{610BA704-BFDC-4DE6-A175-C827FC11E94D}" destId="{B24EC7D5-C135-4686-AFF7-24A148EA93F7}" srcOrd="1" destOrd="0" presId="urn:microsoft.com/office/officeart/2005/8/layout/hierarchy1"/>
    <dgm:cxn modelId="{4855F41C-7827-4282-B053-A39479F70D05}" type="presParOf" srcId="{3F631BBC-765C-4071-A7C5-897C37CB9548}" destId="{882E6512-2F65-4AB2-BF58-F23EF350A171}" srcOrd="1" destOrd="0" presId="urn:microsoft.com/office/officeart/2005/8/layout/hierarchy1"/>
    <dgm:cxn modelId="{F5089636-9F66-48BD-B74C-14AF4DDAF203}" type="presParOf" srcId="{882E6512-2F65-4AB2-BF58-F23EF350A171}" destId="{FB947A5E-E3B8-4355-B393-EF4C09589550}" srcOrd="0" destOrd="0" presId="urn:microsoft.com/office/officeart/2005/8/layout/hierarchy1"/>
    <dgm:cxn modelId="{211E43BD-0716-4086-B239-6F9B35E16962}" type="presParOf" srcId="{882E6512-2F65-4AB2-BF58-F23EF350A171}" destId="{0EB72179-5FA5-40B1-9F6C-21D374A3D0C2}" srcOrd="1" destOrd="0" presId="urn:microsoft.com/office/officeart/2005/8/layout/hierarchy1"/>
    <dgm:cxn modelId="{F0189A1D-994E-474F-9780-E00672822E2F}" type="presParOf" srcId="{0EB72179-5FA5-40B1-9F6C-21D374A3D0C2}" destId="{71F9192A-E051-425D-B30B-3D80A962F69A}" srcOrd="0" destOrd="0" presId="urn:microsoft.com/office/officeart/2005/8/layout/hierarchy1"/>
    <dgm:cxn modelId="{06DED871-8904-42C0-BC66-616910A2DCDD}" type="presParOf" srcId="{71F9192A-E051-425D-B30B-3D80A962F69A}" destId="{41532C33-95F1-49F4-B840-B3961AA54E96}" srcOrd="0" destOrd="0" presId="urn:microsoft.com/office/officeart/2005/8/layout/hierarchy1"/>
    <dgm:cxn modelId="{F4A2DCF0-82F7-4A4F-92AC-FE651270D2A1}" type="presParOf" srcId="{71F9192A-E051-425D-B30B-3D80A962F69A}" destId="{A1C43C04-CF0F-4DC9-88FD-92A3E545CE97}" srcOrd="1" destOrd="0" presId="urn:microsoft.com/office/officeart/2005/8/layout/hierarchy1"/>
    <dgm:cxn modelId="{EC7EDD05-2061-4EB3-83E8-56272BF28066}" type="presParOf" srcId="{0EB72179-5FA5-40B1-9F6C-21D374A3D0C2}" destId="{684D32E4-C866-45B8-BD91-E1F7258F4B2D}" srcOrd="1" destOrd="0" presId="urn:microsoft.com/office/officeart/2005/8/layout/hierarchy1"/>
    <dgm:cxn modelId="{D8070DD1-7674-405E-B3E7-31A47D77454E}" type="presParOf" srcId="{99EEBDC4-0551-463A-BE7E-7A5B5B81D39E}" destId="{74BB548A-CB65-4AE7-8361-FBC169B705C2}" srcOrd="2" destOrd="0" presId="urn:microsoft.com/office/officeart/2005/8/layout/hierarchy1"/>
    <dgm:cxn modelId="{6215A93F-5934-4B44-A3ED-185B7C30ABFA}" type="presParOf" srcId="{99EEBDC4-0551-463A-BE7E-7A5B5B81D39E}" destId="{1FCB6E8C-3FCB-4A2D-869C-84E38CF9AFA9}" srcOrd="3" destOrd="0" presId="urn:microsoft.com/office/officeart/2005/8/layout/hierarchy1"/>
    <dgm:cxn modelId="{5301E52D-5207-41EC-9804-FABAA01C24D2}" type="presParOf" srcId="{1FCB6E8C-3FCB-4A2D-869C-84E38CF9AFA9}" destId="{86E9D708-457C-4DEA-9014-F13AEEC7C971}" srcOrd="0" destOrd="0" presId="urn:microsoft.com/office/officeart/2005/8/layout/hierarchy1"/>
    <dgm:cxn modelId="{B7FFE01C-7F72-460E-B27F-51C8C27D7C82}" type="presParOf" srcId="{86E9D708-457C-4DEA-9014-F13AEEC7C971}" destId="{4D3750A9-C891-48E6-ABF7-DBDFDD1C748A}" srcOrd="0" destOrd="0" presId="urn:microsoft.com/office/officeart/2005/8/layout/hierarchy1"/>
    <dgm:cxn modelId="{5A644F77-3227-4730-99A3-248B4B65A78C}" type="presParOf" srcId="{86E9D708-457C-4DEA-9014-F13AEEC7C971}" destId="{294FF2B1-18CD-4362-8A91-1506260ED1A3}" srcOrd="1" destOrd="0" presId="urn:microsoft.com/office/officeart/2005/8/layout/hierarchy1"/>
    <dgm:cxn modelId="{AE674680-64C8-4369-999B-8AABBEEE1A7F}" type="presParOf" srcId="{1FCB6E8C-3FCB-4A2D-869C-84E38CF9AFA9}" destId="{E44510A3-39C5-4900-8758-C540F24BE4BD}" srcOrd="1" destOrd="0" presId="urn:microsoft.com/office/officeart/2005/8/layout/hierarchy1"/>
    <dgm:cxn modelId="{BD8F44BA-EAE9-470B-8F22-1C6ACC1DD8A0}" type="presParOf" srcId="{E44510A3-39C5-4900-8758-C540F24BE4BD}" destId="{C3B9FB53-6CB9-4138-A0A1-07EF120F51E8}" srcOrd="0" destOrd="0" presId="urn:microsoft.com/office/officeart/2005/8/layout/hierarchy1"/>
    <dgm:cxn modelId="{9916FE18-68A4-4A2E-A33F-0FEFEAB80B76}" type="presParOf" srcId="{E44510A3-39C5-4900-8758-C540F24BE4BD}" destId="{29F07B59-0CCE-42AB-A37D-DD65C41CFE3F}" srcOrd="1" destOrd="0" presId="urn:microsoft.com/office/officeart/2005/8/layout/hierarchy1"/>
    <dgm:cxn modelId="{5D1909C6-3A5D-4319-80EF-CFA845C35F8B}" type="presParOf" srcId="{29F07B59-0CCE-42AB-A37D-DD65C41CFE3F}" destId="{A47E973B-5FE2-41E7-B3F5-F5DF53DAF871}" srcOrd="0" destOrd="0" presId="urn:microsoft.com/office/officeart/2005/8/layout/hierarchy1"/>
    <dgm:cxn modelId="{D4BF1796-5331-4587-9719-3835B4148CB0}" type="presParOf" srcId="{A47E973B-5FE2-41E7-B3F5-F5DF53DAF871}" destId="{B62C357B-6FAB-4EAB-9240-0D173E314636}" srcOrd="0" destOrd="0" presId="urn:microsoft.com/office/officeart/2005/8/layout/hierarchy1"/>
    <dgm:cxn modelId="{03AEBA68-BCDD-4B73-92DF-216DA54509E2}" type="presParOf" srcId="{A47E973B-5FE2-41E7-B3F5-F5DF53DAF871}" destId="{FC497492-5816-40C2-A84B-B511D57B2175}" srcOrd="1" destOrd="0" presId="urn:microsoft.com/office/officeart/2005/8/layout/hierarchy1"/>
    <dgm:cxn modelId="{245A0B5D-6B3F-4342-BD0A-D70292DA9803}" type="presParOf" srcId="{29F07B59-0CCE-42AB-A37D-DD65C41CFE3F}" destId="{B16B581C-4192-4097-A903-288FDF8E2FC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8D35D7B-E4C5-4ED5-BBB6-2040306C6A8B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F904EDD1-5A71-44FC-9C55-83AD9E6CCC3D}">
      <dgm:prSet phldrT="[Text]"/>
      <dgm:spPr/>
      <dgm:t>
        <a:bodyPr/>
        <a:lstStyle/>
        <a:p>
          <a:r>
            <a:rPr lang="en-GB" dirty="0"/>
            <a:t>1.  </a:t>
          </a:r>
          <a:r>
            <a:rPr lang="ru-RU" dirty="0"/>
            <a:t>Составление кассового плана и его типичный пример</a:t>
          </a:r>
          <a:endParaRPr lang="en-GB" dirty="0"/>
        </a:p>
      </dgm:t>
    </dgm:pt>
    <dgm:pt modelId="{3B57BF89-FC18-41AD-999F-2DF111C2E669}" type="parTrans" cxnId="{A06B76A5-9196-4908-ADC8-2142883F0E5F}">
      <dgm:prSet/>
      <dgm:spPr/>
      <dgm:t>
        <a:bodyPr/>
        <a:lstStyle/>
        <a:p>
          <a:endParaRPr lang="en-GB"/>
        </a:p>
      </dgm:t>
    </dgm:pt>
    <dgm:pt modelId="{533FF57A-17B0-4718-929E-D7100DA92E60}" type="sibTrans" cxnId="{A06B76A5-9196-4908-ADC8-2142883F0E5F}">
      <dgm:prSet/>
      <dgm:spPr/>
      <dgm:t>
        <a:bodyPr/>
        <a:lstStyle/>
        <a:p>
          <a:endParaRPr lang="en-GB"/>
        </a:p>
      </dgm:t>
    </dgm:pt>
    <dgm:pt modelId="{81BD879B-5558-45C6-B5E9-1C9A32CD0D72}">
      <dgm:prSet phldrT="[Text]"/>
      <dgm:spPr/>
      <dgm:t>
        <a:bodyPr/>
        <a:lstStyle/>
        <a:p>
          <a:r>
            <a:rPr lang="en-GB" dirty="0"/>
            <a:t>2.  </a:t>
          </a:r>
          <a:r>
            <a:rPr lang="ru-RU" dirty="0"/>
            <a:t>Примеры прогнозов</a:t>
          </a:r>
          <a:endParaRPr lang="en-GB" dirty="0"/>
        </a:p>
      </dgm:t>
    </dgm:pt>
    <dgm:pt modelId="{A6F22FEB-74FF-41B6-ABDF-E86B7181120E}" type="parTrans" cxnId="{AA492B26-580F-4360-ADC7-36B88B4E1A4A}">
      <dgm:prSet/>
      <dgm:spPr/>
      <dgm:t>
        <a:bodyPr/>
        <a:lstStyle/>
        <a:p>
          <a:endParaRPr lang="en-GB"/>
        </a:p>
      </dgm:t>
    </dgm:pt>
    <dgm:pt modelId="{4F273D96-5E55-4245-B3C6-DE34D350A218}" type="sibTrans" cxnId="{AA492B26-580F-4360-ADC7-36B88B4E1A4A}">
      <dgm:prSet/>
      <dgm:spPr/>
      <dgm:t>
        <a:bodyPr/>
        <a:lstStyle/>
        <a:p>
          <a:endParaRPr lang="en-GB"/>
        </a:p>
      </dgm:t>
    </dgm:pt>
    <dgm:pt modelId="{C16DBA82-CA30-4C26-BB78-95A7753245C5}">
      <dgm:prSet phldrT="[Text]"/>
      <dgm:spPr/>
      <dgm:t>
        <a:bodyPr/>
        <a:lstStyle/>
        <a:p>
          <a:r>
            <a:rPr lang="en-GB" dirty="0"/>
            <a:t>3.  </a:t>
          </a:r>
          <a:r>
            <a:rPr lang="ru-RU" dirty="0"/>
            <a:t>Пример шаблона прогнозирования доходов</a:t>
          </a:r>
          <a:endParaRPr lang="en-GB" dirty="0"/>
        </a:p>
      </dgm:t>
    </dgm:pt>
    <dgm:pt modelId="{15F1A506-276D-47B6-A60C-49F6646A57DE}" type="parTrans" cxnId="{AF6984E0-9C4B-47A3-B0AF-F8FAC6A4D621}">
      <dgm:prSet/>
      <dgm:spPr/>
      <dgm:t>
        <a:bodyPr/>
        <a:lstStyle/>
        <a:p>
          <a:endParaRPr lang="en-GB"/>
        </a:p>
      </dgm:t>
    </dgm:pt>
    <dgm:pt modelId="{FCAEF760-4E96-476F-BE54-F6840B5350FC}" type="sibTrans" cxnId="{AF6984E0-9C4B-47A3-B0AF-F8FAC6A4D621}">
      <dgm:prSet/>
      <dgm:spPr/>
      <dgm:t>
        <a:bodyPr/>
        <a:lstStyle/>
        <a:p>
          <a:endParaRPr lang="en-GB"/>
        </a:p>
      </dgm:t>
    </dgm:pt>
    <dgm:pt modelId="{3FB12D51-D0FF-4C32-909B-634C6A4E0C83}">
      <dgm:prSet phldrT="[Text]"/>
      <dgm:spPr/>
      <dgm:t>
        <a:bodyPr/>
        <a:lstStyle/>
        <a:p>
          <a:r>
            <a:rPr lang="en-GB" dirty="0"/>
            <a:t>4. </a:t>
          </a:r>
          <a:r>
            <a:rPr lang="ru-RU" dirty="0"/>
            <a:t>Задачи отдела прогнозирования</a:t>
          </a:r>
          <a:endParaRPr lang="en-GB" dirty="0"/>
        </a:p>
      </dgm:t>
    </dgm:pt>
    <dgm:pt modelId="{B2DD6973-22E6-4059-8520-1A11BDC8BD72}" type="parTrans" cxnId="{3159BA1B-4A4A-4ED8-94FC-5841401855DA}">
      <dgm:prSet/>
      <dgm:spPr/>
      <dgm:t>
        <a:bodyPr/>
        <a:lstStyle/>
        <a:p>
          <a:endParaRPr lang="en-GB"/>
        </a:p>
      </dgm:t>
    </dgm:pt>
    <dgm:pt modelId="{792B6817-2A68-44B8-9719-F34B7B60D42D}" type="sibTrans" cxnId="{3159BA1B-4A4A-4ED8-94FC-5841401855DA}">
      <dgm:prSet/>
      <dgm:spPr/>
      <dgm:t>
        <a:bodyPr/>
        <a:lstStyle/>
        <a:p>
          <a:endParaRPr lang="en-GB"/>
        </a:p>
      </dgm:t>
    </dgm:pt>
    <dgm:pt modelId="{F4300C69-2E7C-46C9-87E6-D4A9D981AA28}" type="pres">
      <dgm:prSet presAssocID="{78D35D7B-E4C5-4ED5-BBB6-2040306C6A8B}" presName="linear" presStyleCnt="0">
        <dgm:presLayoutVars>
          <dgm:dir/>
          <dgm:animLvl val="lvl"/>
          <dgm:resizeHandles val="exact"/>
        </dgm:presLayoutVars>
      </dgm:prSet>
      <dgm:spPr/>
    </dgm:pt>
    <dgm:pt modelId="{800677CF-E23D-4A45-8BE1-3D677B26497C}" type="pres">
      <dgm:prSet presAssocID="{F904EDD1-5A71-44FC-9C55-83AD9E6CCC3D}" presName="parentLin" presStyleCnt="0"/>
      <dgm:spPr/>
    </dgm:pt>
    <dgm:pt modelId="{BC10C59F-B49F-4311-8E38-E4DB0B012B65}" type="pres">
      <dgm:prSet presAssocID="{F904EDD1-5A71-44FC-9C55-83AD9E6CCC3D}" presName="parentLeftMargin" presStyleLbl="node1" presStyleIdx="0" presStyleCnt="4"/>
      <dgm:spPr/>
    </dgm:pt>
    <dgm:pt modelId="{37A5ECBE-404C-4451-BD52-6069B85335FE}" type="pres">
      <dgm:prSet presAssocID="{F904EDD1-5A71-44FC-9C55-83AD9E6CCC3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0D3D177-1776-4704-A927-D3B566AE66CD}" type="pres">
      <dgm:prSet presAssocID="{F904EDD1-5A71-44FC-9C55-83AD9E6CCC3D}" presName="negativeSpace" presStyleCnt="0"/>
      <dgm:spPr/>
    </dgm:pt>
    <dgm:pt modelId="{0609669F-881D-448E-A754-50DA465742B2}" type="pres">
      <dgm:prSet presAssocID="{F904EDD1-5A71-44FC-9C55-83AD9E6CCC3D}" presName="childText" presStyleLbl="conFgAcc1" presStyleIdx="0" presStyleCnt="4">
        <dgm:presLayoutVars>
          <dgm:bulletEnabled val="1"/>
        </dgm:presLayoutVars>
      </dgm:prSet>
      <dgm:spPr/>
    </dgm:pt>
    <dgm:pt modelId="{8522F2F4-88C1-4B63-AED4-CAAEC3A47680}" type="pres">
      <dgm:prSet presAssocID="{533FF57A-17B0-4718-929E-D7100DA92E60}" presName="spaceBetweenRectangles" presStyleCnt="0"/>
      <dgm:spPr/>
    </dgm:pt>
    <dgm:pt modelId="{07D145C4-1422-4795-B3A8-5B1BB1BE7DFB}" type="pres">
      <dgm:prSet presAssocID="{81BD879B-5558-45C6-B5E9-1C9A32CD0D72}" presName="parentLin" presStyleCnt="0"/>
      <dgm:spPr/>
    </dgm:pt>
    <dgm:pt modelId="{69824955-C3CF-44D0-92B8-5A393CBB9F07}" type="pres">
      <dgm:prSet presAssocID="{81BD879B-5558-45C6-B5E9-1C9A32CD0D72}" presName="parentLeftMargin" presStyleLbl="node1" presStyleIdx="0" presStyleCnt="4"/>
      <dgm:spPr/>
    </dgm:pt>
    <dgm:pt modelId="{1F34DD67-7B0B-4EC8-9D4C-599C244825A9}" type="pres">
      <dgm:prSet presAssocID="{81BD879B-5558-45C6-B5E9-1C9A32CD0D7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4775B4E-4C50-408E-8416-E3EB558D8D15}" type="pres">
      <dgm:prSet presAssocID="{81BD879B-5558-45C6-B5E9-1C9A32CD0D72}" presName="negativeSpace" presStyleCnt="0"/>
      <dgm:spPr/>
    </dgm:pt>
    <dgm:pt modelId="{1F5965AF-2042-494B-97A6-1E418C8124D9}" type="pres">
      <dgm:prSet presAssocID="{81BD879B-5558-45C6-B5E9-1C9A32CD0D72}" presName="childText" presStyleLbl="conFgAcc1" presStyleIdx="1" presStyleCnt="4">
        <dgm:presLayoutVars>
          <dgm:bulletEnabled val="1"/>
        </dgm:presLayoutVars>
      </dgm:prSet>
      <dgm:spPr/>
    </dgm:pt>
    <dgm:pt modelId="{459B770E-9105-4F93-A823-8F17955FCB9B}" type="pres">
      <dgm:prSet presAssocID="{4F273D96-5E55-4245-B3C6-DE34D350A218}" presName="spaceBetweenRectangles" presStyleCnt="0"/>
      <dgm:spPr/>
    </dgm:pt>
    <dgm:pt modelId="{99AEB517-7DEE-43E8-B09F-A51C99367E83}" type="pres">
      <dgm:prSet presAssocID="{C16DBA82-CA30-4C26-BB78-95A7753245C5}" presName="parentLin" presStyleCnt="0"/>
      <dgm:spPr/>
    </dgm:pt>
    <dgm:pt modelId="{4BD38DEA-D4D8-4A62-A8DD-3725656D384F}" type="pres">
      <dgm:prSet presAssocID="{C16DBA82-CA30-4C26-BB78-95A7753245C5}" presName="parentLeftMargin" presStyleLbl="node1" presStyleIdx="1" presStyleCnt="4"/>
      <dgm:spPr/>
    </dgm:pt>
    <dgm:pt modelId="{58DE5149-E9CB-4771-90DA-474635A84EA5}" type="pres">
      <dgm:prSet presAssocID="{C16DBA82-CA30-4C26-BB78-95A7753245C5}" presName="parentText" presStyleLbl="node1" presStyleIdx="2" presStyleCnt="4" custLinFactNeighborY="5619">
        <dgm:presLayoutVars>
          <dgm:chMax val="0"/>
          <dgm:bulletEnabled val="1"/>
        </dgm:presLayoutVars>
      </dgm:prSet>
      <dgm:spPr/>
    </dgm:pt>
    <dgm:pt modelId="{CD18AE05-ED59-4A4F-BC57-9F6A036BA611}" type="pres">
      <dgm:prSet presAssocID="{C16DBA82-CA30-4C26-BB78-95A7753245C5}" presName="negativeSpace" presStyleCnt="0"/>
      <dgm:spPr/>
    </dgm:pt>
    <dgm:pt modelId="{A035A116-DD73-4244-BA7A-9AEA0697E16A}" type="pres">
      <dgm:prSet presAssocID="{C16DBA82-CA30-4C26-BB78-95A7753245C5}" presName="childText" presStyleLbl="conFgAcc1" presStyleIdx="2" presStyleCnt="4">
        <dgm:presLayoutVars>
          <dgm:bulletEnabled val="1"/>
        </dgm:presLayoutVars>
      </dgm:prSet>
      <dgm:spPr/>
    </dgm:pt>
    <dgm:pt modelId="{E57856F2-7FB2-4399-9749-667101170249}" type="pres">
      <dgm:prSet presAssocID="{FCAEF760-4E96-476F-BE54-F6840B5350FC}" presName="spaceBetweenRectangles" presStyleCnt="0"/>
      <dgm:spPr/>
    </dgm:pt>
    <dgm:pt modelId="{699030E2-CA57-4256-A074-60BEF6A7FD7C}" type="pres">
      <dgm:prSet presAssocID="{3FB12D51-D0FF-4C32-909B-634C6A4E0C83}" presName="parentLin" presStyleCnt="0"/>
      <dgm:spPr/>
    </dgm:pt>
    <dgm:pt modelId="{056D9DDA-23A7-4341-B443-48F41EC179A0}" type="pres">
      <dgm:prSet presAssocID="{3FB12D51-D0FF-4C32-909B-634C6A4E0C83}" presName="parentLeftMargin" presStyleLbl="node1" presStyleIdx="2" presStyleCnt="4"/>
      <dgm:spPr/>
    </dgm:pt>
    <dgm:pt modelId="{7C5CB8B5-02B6-4D3D-8015-7E3B7CED1529}" type="pres">
      <dgm:prSet presAssocID="{3FB12D51-D0FF-4C32-909B-634C6A4E0C8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DC93BE2-D552-453E-943B-6E0BD569E90E}" type="pres">
      <dgm:prSet presAssocID="{3FB12D51-D0FF-4C32-909B-634C6A4E0C83}" presName="negativeSpace" presStyleCnt="0"/>
      <dgm:spPr/>
    </dgm:pt>
    <dgm:pt modelId="{02D9289B-52F2-4DB9-AD47-97F49E4F0C35}" type="pres">
      <dgm:prSet presAssocID="{3FB12D51-D0FF-4C32-909B-634C6A4E0C8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159BA1B-4A4A-4ED8-94FC-5841401855DA}" srcId="{78D35D7B-E4C5-4ED5-BBB6-2040306C6A8B}" destId="{3FB12D51-D0FF-4C32-909B-634C6A4E0C83}" srcOrd="3" destOrd="0" parTransId="{B2DD6973-22E6-4059-8520-1A11BDC8BD72}" sibTransId="{792B6817-2A68-44B8-9719-F34B7B60D42D}"/>
    <dgm:cxn modelId="{AA492B26-580F-4360-ADC7-36B88B4E1A4A}" srcId="{78D35D7B-E4C5-4ED5-BBB6-2040306C6A8B}" destId="{81BD879B-5558-45C6-B5E9-1C9A32CD0D72}" srcOrd="1" destOrd="0" parTransId="{A6F22FEB-74FF-41B6-ABDF-E86B7181120E}" sibTransId="{4F273D96-5E55-4245-B3C6-DE34D350A218}"/>
    <dgm:cxn modelId="{7A8EAE61-4C6B-4929-A868-F3795332B19A}" type="presOf" srcId="{C16DBA82-CA30-4C26-BB78-95A7753245C5}" destId="{58DE5149-E9CB-4771-90DA-474635A84EA5}" srcOrd="1" destOrd="0" presId="urn:microsoft.com/office/officeart/2005/8/layout/list1"/>
    <dgm:cxn modelId="{D54F0384-3E75-4225-8D52-3B5573F02FAA}" type="presOf" srcId="{3FB12D51-D0FF-4C32-909B-634C6A4E0C83}" destId="{056D9DDA-23A7-4341-B443-48F41EC179A0}" srcOrd="0" destOrd="0" presId="urn:microsoft.com/office/officeart/2005/8/layout/list1"/>
    <dgm:cxn modelId="{C97F4987-146D-4720-8F54-09101CA6253C}" type="presOf" srcId="{F904EDD1-5A71-44FC-9C55-83AD9E6CCC3D}" destId="{BC10C59F-B49F-4311-8E38-E4DB0B012B65}" srcOrd="0" destOrd="0" presId="urn:microsoft.com/office/officeart/2005/8/layout/list1"/>
    <dgm:cxn modelId="{FA89C38B-7D13-43F8-8927-60102829C6C9}" type="presOf" srcId="{F904EDD1-5A71-44FC-9C55-83AD9E6CCC3D}" destId="{37A5ECBE-404C-4451-BD52-6069B85335FE}" srcOrd="1" destOrd="0" presId="urn:microsoft.com/office/officeart/2005/8/layout/list1"/>
    <dgm:cxn modelId="{63837893-2D21-49DD-BD68-E8DE610650DF}" type="presOf" srcId="{81BD879B-5558-45C6-B5E9-1C9A32CD0D72}" destId="{69824955-C3CF-44D0-92B8-5A393CBB9F07}" srcOrd="0" destOrd="0" presId="urn:microsoft.com/office/officeart/2005/8/layout/list1"/>
    <dgm:cxn modelId="{587090A2-8357-4CBA-A3D8-83789444A7CA}" type="presOf" srcId="{81BD879B-5558-45C6-B5E9-1C9A32CD0D72}" destId="{1F34DD67-7B0B-4EC8-9D4C-599C244825A9}" srcOrd="1" destOrd="0" presId="urn:microsoft.com/office/officeart/2005/8/layout/list1"/>
    <dgm:cxn modelId="{A06B76A5-9196-4908-ADC8-2142883F0E5F}" srcId="{78D35D7B-E4C5-4ED5-BBB6-2040306C6A8B}" destId="{F904EDD1-5A71-44FC-9C55-83AD9E6CCC3D}" srcOrd="0" destOrd="0" parTransId="{3B57BF89-FC18-41AD-999F-2DF111C2E669}" sibTransId="{533FF57A-17B0-4718-929E-D7100DA92E60}"/>
    <dgm:cxn modelId="{73B0B2AF-D3CA-4164-BC1D-690A6F79FCCC}" type="presOf" srcId="{78D35D7B-E4C5-4ED5-BBB6-2040306C6A8B}" destId="{F4300C69-2E7C-46C9-87E6-D4A9D981AA28}" srcOrd="0" destOrd="0" presId="urn:microsoft.com/office/officeart/2005/8/layout/list1"/>
    <dgm:cxn modelId="{F285AFCA-DFE8-4D91-8786-D0E24EFD28EE}" type="presOf" srcId="{C16DBA82-CA30-4C26-BB78-95A7753245C5}" destId="{4BD38DEA-D4D8-4A62-A8DD-3725656D384F}" srcOrd="0" destOrd="0" presId="urn:microsoft.com/office/officeart/2005/8/layout/list1"/>
    <dgm:cxn modelId="{AF6984E0-9C4B-47A3-B0AF-F8FAC6A4D621}" srcId="{78D35D7B-E4C5-4ED5-BBB6-2040306C6A8B}" destId="{C16DBA82-CA30-4C26-BB78-95A7753245C5}" srcOrd="2" destOrd="0" parTransId="{15F1A506-276D-47B6-A60C-49F6646A57DE}" sibTransId="{FCAEF760-4E96-476F-BE54-F6840B5350FC}"/>
    <dgm:cxn modelId="{76094FE8-432E-482E-8339-2EA9F48D4B82}" type="presOf" srcId="{3FB12D51-D0FF-4C32-909B-634C6A4E0C83}" destId="{7C5CB8B5-02B6-4D3D-8015-7E3B7CED1529}" srcOrd="1" destOrd="0" presId="urn:microsoft.com/office/officeart/2005/8/layout/list1"/>
    <dgm:cxn modelId="{44B09D52-79C3-4963-89AA-9F4EDA6C1B68}" type="presParOf" srcId="{F4300C69-2E7C-46C9-87E6-D4A9D981AA28}" destId="{800677CF-E23D-4A45-8BE1-3D677B26497C}" srcOrd="0" destOrd="0" presId="urn:microsoft.com/office/officeart/2005/8/layout/list1"/>
    <dgm:cxn modelId="{CDB27556-5C0B-46B7-AE51-A67639AFDDCB}" type="presParOf" srcId="{800677CF-E23D-4A45-8BE1-3D677B26497C}" destId="{BC10C59F-B49F-4311-8E38-E4DB0B012B65}" srcOrd="0" destOrd="0" presId="urn:microsoft.com/office/officeart/2005/8/layout/list1"/>
    <dgm:cxn modelId="{D5B61322-CEC4-419B-B036-4CE3861BF842}" type="presParOf" srcId="{800677CF-E23D-4A45-8BE1-3D677B26497C}" destId="{37A5ECBE-404C-4451-BD52-6069B85335FE}" srcOrd="1" destOrd="0" presId="urn:microsoft.com/office/officeart/2005/8/layout/list1"/>
    <dgm:cxn modelId="{735AA90D-0019-4396-95EA-B19ADA5E0EDE}" type="presParOf" srcId="{F4300C69-2E7C-46C9-87E6-D4A9D981AA28}" destId="{50D3D177-1776-4704-A927-D3B566AE66CD}" srcOrd="1" destOrd="0" presId="urn:microsoft.com/office/officeart/2005/8/layout/list1"/>
    <dgm:cxn modelId="{05745BA4-7DA5-40A7-A1BB-E0985C543BF3}" type="presParOf" srcId="{F4300C69-2E7C-46C9-87E6-D4A9D981AA28}" destId="{0609669F-881D-448E-A754-50DA465742B2}" srcOrd="2" destOrd="0" presId="urn:microsoft.com/office/officeart/2005/8/layout/list1"/>
    <dgm:cxn modelId="{B99186DC-105B-40F5-9482-A312923649DF}" type="presParOf" srcId="{F4300C69-2E7C-46C9-87E6-D4A9D981AA28}" destId="{8522F2F4-88C1-4B63-AED4-CAAEC3A47680}" srcOrd="3" destOrd="0" presId="urn:microsoft.com/office/officeart/2005/8/layout/list1"/>
    <dgm:cxn modelId="{38E9B3E6-19F2-4EF6-822F-6B8E92F31F16}" type="presParOf" srcId="{F4300C69-2E7C-46C9-87E6-D4A9D981AA28}" destId="{07D145C4-1422-4795-B3A8-5B1BB1BE7DFB}" srcOrd="4" destOrd="0" presId="urn:microsoft.com/office/officeart/2005/8/layout/list1"/>
    <dgm:cxn modelId="{8691A01B-3F76-46C6-B667-8F67946F3244}" type="presParOf" srcId="{07D145C4-1422-4795-B3A8-5B1BB1BE7DFB}" destId="{69824955-C3CF-44D0-92B8-5A393CBB9F07}" srcOrd="0" destOrd="0" presId="urn:microsoft.com/office/officeart/2005/8/layout/list1"/>
    <dgm:cxn modelId="{8C3AD3B4-5B6C-4FA3-8025-DD76969229CD}" type="presParOf" srcId="{07D145C4-1422-4795-B3A8-5B1BB1BE7DFB}" destId="{1F34DD67-7B0B-4EC8-9D4C-599C244825A9}" srcOrd="1" destOrd="0" presId="urn:microsoft.com/office/officeart/2005/8/layout/list1"/>
    <dgm:cxn modelId="{9BA44DA9-03A2-4295-9298-A1D07BA5DB97}" type="presParOf" srcId="{F4300C69-2E7C-46C9-87E6-D4A9D981AA28}" destId="{44775B4E-4C50-408E-8416-E3EB558D8D15}" srcOrd="5" destOrd="0" presId="urn:microsoft.com/office/officeart/2005/8/layout/list1"/>
    <dgm:cxn modelId="{525A8CDE-B445-4308-AA40-232C4E98E818}" type="presParOf" srcId="{F4300C69-2E7C-46C9-87E6-D4A9D981AA28}" destId="{1F5965AF-2042-494B-97A6-1E418C8124D9}" srcOrd="6" destOrd="0" presId="urn:microsoft.com/office/officeart/2005/8/layout/list1"/>
    <dgm:cxn modelId="{962F45D5-14FF-43CD-A1F9-2FB01211D200}" type="presParOf" srcId="{F4300C69-2E7C-46C9-87E6-D4A9D981AA28}" destId="{459B770E-9105-4F93-A823-8F17955FCB9B}" srcOrd="7" destOrd="0" presId="urn:microsoft.com/office/officeart/2005/8/layout/list1"/>
    <dgm:cxn modelId="{2E019A80-3720-426C-BBB8-04223AEA27BA}" type="presParOf" srcId="{F4300C69-2E7C-46C9-87E6-D4A9D981AA28}" destId="{99AEB517-7DEE-43E8-B09F-A51C99367E83}" srcOrd="8" destOrd="0" presId="urn:microsoft.com/office/officeart/2005/8/layout/list1"/>
    <dgm:cxn modelId="{3EBD796A-EB90-40A3-BE24-C665256759AD}" type="presParOf" srcId="{99AEB517-7DEE-43E8-B09F-A51C99367E83}" destId="{4BD38DEA-D4D8-4A62-A8DD-3725656D384F}" srcOrd="0" destOrd="0" presId="urn:microsoft.com/office/officeart/2005/8/layout/list1"/>
    <dgm:cxn modelId="{38538028-79A0-4705-9693-B05A240CB814}" type="presParOf" srcId="{99AEB517-7DEE-43E8-B09F-A51C99367E83}" destId="{58DE5149-E9CB-4771-90DA-474635A84EA5}" srcOrd="1" destOrd="0" presId="urn:microsoft.com/office/officeart/2005/8/layout/list1"/>
    <dgm:cxn modelId="{1715B22A-520C-4DE5-AF15-51D7E80CE63A}" type="presParOf" srcId="{F4300C69-2E7C-46C9-87E6-D4A9D981AA28}" destId="{CD18AE05-ED59-4A4F-BC57-9F6A036BA611}" srcOrd="9" destOrd="0" presId="urn:microsoft.com/office/officeart/2005/8/layout/list1"/>
    <dgm:cxn modelId="{4B02DFC4-AA82-463D-9149-BABAB921E2E0}" type="presParOf" srcId="{F4300C69-2E7C-46C9-87E6-D4A9D981AA28}" destId="{A035A116-DD73-4244-BA7A-9AEA0697E16A}" srcOrd="10" destOrd="0" presId="urn:microsoft.com/office/officeart/2005/8/layout/list1"/>
    <dgm:cxn modelId="{B2A8C5E5-1876-46F8-B294-3A3BC0D565D3}" type="presParOf" srcId="{F4300C69-2E7C-46C9-87E6-D4A9D981AA28}" destId="{E57856F2-7FB2-4399-9749-667101170249}" srcOrd="11" destOrd="0" presId="urn:microsoft.com/office/officeart/2005/8/layout/list1"/>
    <dgm:cxn modelId="{65249C75-2BB0-4521-ACDE-1675A5C96A8A}" type="presParOf" srcId="{F4300C69-2E7C-46C9-87E6-D4A9D981AA28}" destId="{699030E2-CA57-4256-A074-60BEF6A7FD7C}" srcOrd="12" destOrd="0" presId="urn:microsoft.com/office/officeart/2005/8/layout/list1"/>
    <dgm:cxn modelId="{979FFBC3-6C38-4CA4-A436-0ECAE62FE7A3}" type="presParOf" srcId="{699030E2-CA57-4256-A074-60BEF6A7FD7C}" destId="{056D9DDA-23A7-4341-B443-48F41EC179A0}" srcOrd="0" destOrd="0" presId="urn:microsoft.com/office/officeart/2005/8/layout/list1"/>
    <dgm:cxn modelId="{BF01F93B-C838-48EA-A8AC-C6A202D478C7}" type="presParOf" srcId="{699030E2-CA57-4256-A074-60BEF6A7FD7C}" destId="{7C5CB8B5-02B6-4D3D-8015-7E3B7CED1529}" srcOrd="1" destOrd="0" presId="urn:microsoft.com/office/officeart/2005/8/layout/list1"/>
    <dgm:cxn modelId="{64C1BD30-5862-4457-9734-0BAB0DD7C88E}" type="presParOf" srcId="{F4300C69-2E7C-46C9-87E6-D4A9D981AA28}" destId="{EDC93BE2-D552-453E-943B-6E0BD569E90E}" srcOrd="13" destOrd="0" presId="urn:microsoft.com/office/officeart/2005/8/layout/list1"/>
    <dgm:cxn modelId="{EA9B145B-B30A-49E5-9DE9-5AE1F5439481}" type="presParOf" srcId="{F4300C69-2E7C-46C9-87E6-D4A9D981AA28}" destId="{02D9289B-52F2-4DB9-AD47-97F49E4F0C3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3458C03-CAA6-4361-848F-D54F3F012379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D694BB54-17CB-4B0A-8573-D4AE6A623517}">
      <dgm:prSet custT="1"/>
      <dgm:spPr/>
      <dgm:t>
        <a:bodyPr/>
        <a:lstStyle/>
        <a:p>
          <a:r>
            <a:rPr lang="ru-RU" sz="1200" dirty="0"/>
            <a:t>Согласованный годовой бюджет</a:t>
          </a:r>
          <a:r>
            <a:rPr lang="en-US" sz="1200" dirty="0"/>
            <a:t> </a:t>
          </a:r>
          <a:r>
            <a:rPr lang="ru-RU" sz="1200" dirty="0"/>
            <a:t>с </a:t>
          </a:r>
          <a:r>
            <a:rPr lang="en-GB" sz="1200" dirty="0"/>
            <a:t>[</a:t>
          </a:r>
          <a:r>
            <a:rPr lang="ru-RU" sz="1200" dirty="0"/>
            <a:t>помесячной</a:t>
          </a:r>
          <a:r>
            <a:rPr lang="en-GB" sz="1200" dirty="0"/>
            <a:t>] </a:t>
          </a:r>
          <a:r>
            <a:rPr lang="ru-RU" sz="1200" dirty="0"/>
            <a:t>разбивкой  его параметров</a:t>
          </a:r>
          <a:r>
            <a:rPr lang="en-GB" sz="1200" dirty="0"/>
            <a:t>:</a:t>
          </a:r>
          <a:endParaRPr lang="en-US" sz="1200" dirty="0"/>
        </a:p>
      </dgm:t>
    </dgm:pt>
    <dgm:pt modelId="{E736D94C-52B1-4F0B-9A11-E6D299A2FF69}" type="parTrans" cxnId="{B02F28C2-CC14-48C1-AAF4-156584B7D279}">
      <dgm:prSet/>
      <dgm:spPr/>
      <dgm:t>
        <a:bodyPr/>
        <a:lstStyle/>
        <a:p>
          <a:endParaRPr lang="en-US"/>
        </a:p>
      </dgm:t>
    </dgm:pt>
    <dgm:pt modelId="{95522851-D6DA-4E0F-BBF2-A905075694D4}" type="sibTrans" cxnId="{B02F28C2-CC14-48C1-AAF4-156584B7D279}">
      <dgm:prSet/>
      <dgm:spPr/>
      <dgm:t>
        <a:bodyPr/>
        <a:lstStyle/>
        <a:p>
          <a:endParaRPr lang="en-US"/>
        </a:p>
      </dgm:t>
    </dgm:pt>
    <dgm:pt modelId="{85169649-A05F-4D25-A58D-2AA3DE553626}">
      <dgm:prSet custT="1"/>
      <dgm:spPr/>
      <dgm:t>
        <a:bodyPr/>
        <a:lstStyle/>
        <a:p>
          <a:r>
            <a:rPr lang="ru-RU" sz="1500" dirty="0"/>
            <a:t>Составляется на основе данных министерств и администраторов доходов, ограниченных параметрами бюджета</a:t>
          </a:r>
          <a:endParaRPr lang="en-US" sz="1500" dirty="0"/>
        </a:p>
      </dgm:t>
    </dgm:pt>
    <dgm:pt modelId="{653C66FE-430E-4892-8263-49B013297200}" type="parTrans" cxnId="{1108E23D-DFC5-4386-862C-6409713266B2}">
      <dgm:prSet/>
      <dgm:spPr/>
      <dgm:t>
        <a:bodyPr/>
        <a:lstStyle/>
        <a:p>
          <a:endParaRPr lang="en-US"/>
        </a:p>
      </dgm:t>
    </dgm:pt>
    <dgm:pt modelId="{D0F57A07-7437-4E33-8DCF-C4CB2CC5FE92}" type="sibTrans" cxnId="{1108E23D-DFC5-4386-862C-6409713266B2}">
      <dgm:prSet/>
      <dgm:spPr/>
      <dgm:t>
        <a:bodyPr/>
        <a:lstStyle/>
        <a:p>
          <a:endParaRPr lang="en-US"/>
        </a:p>
      </dgm:t>
    </dgm:pt>
    <dgm:pt modelId="{087A6BF1-C09D-4BA2-8CC9-F91BF1A3CEC6}">
      <dgm:prSet custT="1"/>
      <dgm:spPr/>
      <dgm:t>
        <a:bodyPr/>
        <a:lstStyle/>
        <a:p>
          <a:r>
            <a:rPr lang="ru-RU" sz="1500" dirty="0"/>
            <a:t>В некоторых странах такие разбивки бюджета представляют собой предельные уровни (лимиты) расходов (потенциально могут быть увеличены по запросу министерства)</a:t>
          </a:r>
          <a:endParaRPr lang="en-US" sz="1500" dirty="0"/>
        </a:p>
      </dgm:t>
    </dgm:pt>
    <dgm:pt modelId="{681A3ACC-1167-4D13-B0CE-BF260A8FE135}" type="parTrans" cxnId="{32CA4E71-62FD-49B5-929F-C2D8954FBC3C}">
      <dgm:prSet/>
      <dgm:spPr/>
      <dgm:t>
        <a:bodyPr/>
        <a:lstStyle/>
        <a:p>
          <a:endParaRPr lang="en-US"/>
        </a:p>
      </dgm:t>
    </dgm:pt>
    <dgm:pt modelId="{FD3D5842-3FD6-44AB-AA1D-F3DED3B0A5FD}" type="sibTrans" cxnId="{32CA4E71-62FD-49B5-929F-C2D8954FBC3C}">
      <dgm:prSet/>
      <dgm:spPr/>
      <dgm:t>
        <a:bodyPr/>
        <a:lstStyle/>
        <a:p>
          <a:endParaRPr lang="en-US"/>
        </a:p>
      </dgm:t>
    </dgm:pt>
    <dgm:pt modelId="{8FB43CFE-5BE1-4E08-B921-10210D9EDCA1}">
      <dgm:prSet custT="1"/>
      <dgm:spPr/>
      <dgm:t>
        <a:bodyPr/>
        <a:lstStyle/>
        <a:p>
          <a:r>
            <a:rPr lang="ru-RU" sz="1200" dirty="0"/>
            <a:t>Чистая кассовая позиция </a:t>
          </a:r>
          <a:r>
            <a:rPr lang="en-GB" sz="1200" dirty="0"/>
            <a:t> (</a:t>
          </a:r>
          <a:r>
            <a:rPr lang="ru-RU" sz="1200" dirty="0"/>
            <a:t>итоговый результат</a:t>
          </a:r>
          <a:r>
            <a:rPr lang="en-GB" sz="1200" dirty="0"/>
            <a:t>):</a:t>
          </a:r>
          <a:endParaRPr lang="en-US" sz="1200" dirty="0"/>
        </a:p>
      </dgm:t>
    </dgm:pt>
    <dgm:pt modelId="{748FA919-57D9-4456-87C8-181E7F746787}" type="parTrans" cxnId="{73EC2975-BCD3-42C5-9256-93E180D2FB73}">
      <dgm:prSet/>
      <dgm:spPr/>
      <dgm:t>
        <a:bodyPr/>
        <a:lstStyle/>
        <a:p>
          <a:endParaRPr lang="en-US"/>
        </a:p>
      </dgm:t>
    </dgm:pt>
    <dgm:pt modelId="{DA622977-FBA6-4761-872E-6E01E2503CFA}" type="sibTrans" cxnId="{73EC2975-BCD3-42C5-9256-93E180D2FB73}">
      <dgm:prSet/>
      <dgm:spPr/>
      <dgm:t>
        <a:bodyPr/>
        <a:lstStyle/>
        <a:p>
          <a:endParaRPr lang="en-US"/>
        </a:p>
      </dgm:t>
    </dgm:pt>
    <dgm:pt modelId="{043741C1-B86B-4C25-8CA6-8CC71C0C1544}">
      <dgm:prSet custT="1"/>
      <dgm:spPr/>
      <dgm:t>
        <a:bodyPr/>
        <a:lstStyle/>
        <a:p>
          <a:r>
            <a:rPr lang="ru-RU" sz="1500" dirty="0"/>
            <a:t>Позволяет проверить реализм бюджета</a:t>
          </a:r>
          <a:endParaRPr lang="en-US" sz="1500" dirty="0"/>
        </a:p>
      </dgm:t>
    </dgm:pt>
    <dgm:pt modelId="{1CF5550C-9CAE-4E07-836B-66C63819C003}" type="parTrans" cxnId="{4731137D-5078-4443-A57B-5E8C722659F4}">
      <dgm:prSet/>
      <dgm:spPr/>
      <dgm:t>
        <a:bodyPr/>
        <a:lstStyle/>
        <a:p>
          <a:endParaRPr lang="en-US"/>
        </a:p>
      </dgm:t>
    </dgm:pt>
    <dgm:pt modelId="{11AD0AD5-5C60-49A5-B615-682E54315D58}" type="sibTrans" cxnId="{4731137D-5078-4443-A57B-5E8C722659F4}">
      <dgm:prSet/>
      <dgm:spPr/>
      <dgm:t>
        <a:bodyPr/>
        <a:lstStyle/>
        <a:p>
          <a:endParaRPr lang="en-US"/>
        </a:p>
      </dgm:t>
    </dgm:pt>
    <dgm:pt modelId="{CBD43167-88DD-445C-A9E5-D419CD02FB32}">
      <dgm:prSet custT="1"/>
      <dgm:spPr/>
      <dgm:t>
        <a:bodyPr/>
        <a:lstStyle/>
        <a:p>
          <a:r>
            <a:rPr lang="ru-RU" sz="1500" dirty="0"/>
            <a:t>Позволяет выявить потребности в финансировании </a:t>
          </a:r>
          <a:r>
            <a:rPr lang="en-GB" sz="1500" dirty="0"/>
            <a:t>[</a:t>
          </a:r>
          <a:r>
            <a:rPr lang="ru-RU" sz="1500" dirty="0"/>
            <a:t>в той мере, в какой имеются варианты</a:t>
          </a:r>
          <a:r>
            <a:rPr lang="en-GB" sz="1500" dirty="0"/>
            <a:t>]</a:t>
          </a:r>
          <a:endParaRPr lang="en-US" sz="1500" dirty="0"/>
        </a:p>
      </dgm:t>
    </dgm:pt>
    <dgm:pt modelId="{6339FE7E-9284-47B3-988D-5EA20B367ABE}" type="parTrans" cxnId="{A8B2C117-C5FD-4399-9BC0-8A1F1213C37F}">
      <dgm:prSet/>
      <dgm:spPr/>
      <dgm:t>
        <a:bodyPr/>
        <a:lstStyle/>
        <a:p>
          <a:endParaRPr lang="en-US"/>
        </a:p>
      </dgm:t>
    </dgm:pt>
    <dgm:pt modelId="{CF5D49F9-AB93-411A-A104-45C0A47B3293}" type="sibTrans" cxnId="{A8B2C117-C5FD-4399-9BC0-8A1F1213C37F}">
      <dgm:prSet/>
      <dgm:spPr/>
      <dgm:t>
        <a:bodyPr/>
        <a:lstStyle/>
        <a:p>
          <a:endParaRPr lang="en-US"/>
        </a:p>
      </dgm:t>
    </dgm:pt>
    <dgm:pt modelId="{1FDB2E10-880A-4354-8201-231E88AD591E}">
      <dgm:prSet custT="1"/>
      <dgm:spPr/>
      <dgm:t>
        <a:bodyPr/>
        <a:lstStyle/>
        <a:p>
          <a:r>
            <a:rPr lang="ru-RU" sz="1200" dirty="0"/>
            <a:t>Выделение средств осуществляется в соответствии с этой разбивкой (профилем)</a:t>
          </a:r>
          <a:endParaRPr lang="en-US" sz="1200" dirty="0"/>
        </a:p>
      </dgm:t>
    </dgm:pt>
    <dgm:pt modelId="{39873BF0-F08D-41BC-B373-3A19EDBEDF88}" type="parTrans" cxnId="{0056BE71-682F-42B7-9C90-98D036312792}">
      <dgm:prSet/>
      <dgm:spPr/>
      <dgm:t>
        <a:bodyPr/>
        <a:lstStyle/>
        <a:p>
          <a:endParaRPr lang="en-GB"/>
        </a:p>
      </dgm:t>
    </dgm:pt>
    <dgm:pt modelId="{96B2A6F2-91AB-4B6C-ADF8-B67AE4819D79}" type="sibTrans" cxnId="{0056BE71-682F-42B7-9C90-98D036312792}">
      <dgm:prSet/>
      <dgm:spPr/>
      <dgm:t>
        <a:bodyPr/>
        <a:lstStyle/>
        <a:p>
          <a:endParaRPr lang="en-GB"/>
        </a:p>
      </dgm:t>
    </dgm:pt>
    <dgm:pt modelId="{57DEABEE-3AC5-41F4-A3FC-2D0783FAB77E}">
      <dgm:prSet custT="1"/>
      <dgm:spPr/>
      <dgm:t>
        <a:bodyPr/>
        <a:lstStyle/>
        <a:p>
          <a:r>
            <a:rPr lang="ru-RU" sz="1500" dirty="0"/>
            <a:t>Общий объем на год (бюджет может быть уточнен)</a:t>
          </a:r>
          <a:endParaRPr lang="en-US" sz="1500" dirty="0"/>
        </a:p>
      </dgm:t>
    </dgm:pt>
    <dgm:pt modelId="{984BCEB8-D7B1-4BD8-AF43-B44AE0A2C225}" type="parTrans" cxnId="{1C612452-09E4-4887-8AEB-596EDC2A275C}">
      <dgm:prSet/>
      <dgm:spPr/>
      <dgm:t>
        <a:bodyPr/>
        <a:lstStyle/>
        <a:p>
          <a:endParaRPr lang="en-GB"/>
        </a:p>
      </dgm:t>
    </dgm:pt>
    <dgm:pt modelId="{9AB0B75B-321E-412E-A812-3EEFFF96F280}" type="sibTrans" cxnId="{1C612452-09E4-4887-8AEB-596EDC2A275C}">
      <dgm:prSet/>
      <dgm:spPr/>
      <dgm:t>
        <a:bodyPr/>
        <a:lstStyle/>
        <a:p>
          <a:endParaRPr lang="en-GB"/>
        </a:p>
      </dgm:t>
    </dgm:pt>
    <dgm:pt modelId="{F1153050-06D4-42D8-950C-EDDAA7B118FA}">
      <dgm:prSet custT="1"/>
      <dgm:spPr/>
      <dgm:t>
        <a:bodyPr/>
        <a:lstStyle/>
        <a:p>
          <a:r>
            <a:rPr lang="ru-RU" sz="1500" dirty="0"/>
            <a:t>Средства последовательно выделяются в соответствии с лимитами, но выплаты производятся только при необходимости и сокращаются, если есть недовыполнение. </a:t>
          </a:r>
          <a:r>
            <a:rPr lang="en-GB" sz="1500" dirty="0"/>
            <a:t> </a:t>
          </a:r>
          <a:endParaRPr lang="en-US" sz="1500" dirty="0"/>
        </a:p>
      </dgm:t>
    </dgm:pt>
    <dgm:pt modelId="{6E15E9F0-1440-4655-BABC-29A322D30769}" type="parTrans" cxnId="{68DBB10D-6B57-4CCA-B527-E7AE06F34A16}">
      <dgm:prSet/>
      <dgm:spPr/>
      <dgm:t>
        <a:bodyPr/>
        <a:lstStyle/>
        <a:p>
          <a:endParaRPr lang="en-GB"/>
        </a:p>
      </dgm:t>
    </dgm:pt>
    <dgm:pt modelId="{8CD6D526-19F4-44B7-9AD9-D5B54F93D338}" type="sibTrans" cxnId="{68DBB10D-6B57-4CCA-B527-E7AE06F34A16}">
      <dgm:prSet/>
      <dgm:spPr/>
      <dgm:t>
        <a:bodyPr/>
        <a:lstStyle/>
        <a:p>
          <a:endParaRPr lang="en-GB"/>
        </a:p>
      </dgm:t>
    </dgm:pt>
    <dgm:pt modelId="{BCF3FD3D-C690-4DA4-8977-D5D266828D8B}">
      <dgm:prSet custT="1"/>
      <dgm:spPr/>
      <dgm:t>
        <a:bodyPr/>
        <a:lstStyle/>
        <a:p>
          <a:r>
            <a:rPr lang="ru-RU" sz="1500" dirty="0"/>
            <a:t>Необходим мониторинг как потребностей в средствах, так и обязательств.</a:t>
          </a:r>
          <a:endParaRPr lang="en-US" sz="1500" dirty="0"/>
        </a:p>
      </dgm:t>
    </dgm:pt>
    <dgm:pt modelId="{48513BEE-A635-4528-873A-E6B521A3C19D}" type="parTrans" cxnId="{0CD5C940-A1B6-4EF8-A5FB-C1700406BD72}">
      <dgm:prSet/>
      <dgm:spPr/>
      <dgm:t>
        <a:bodyPr/>
        <a:lstStyle/>
        <a:p>
          <a:endParaRPr lang="en-GB"/>
        </a:p>
      </dgm:t>
    </dgm:pt>
    <dgm:pt modelId="{467CD6A0-5555-4B7F-A6EB-48D23DC371F3}" type="sibTrans" cxnId="{0CD5C940-A1B6-4EF8-A5FB-C1700406BD72}">
      <dgm:prSet/>
      <dgm:spPr/>
      <dgm:t>
        <a:bodyPr/>
        <a:lstStyle/>
        <a:p>
          <a:endParaRPr lang="en-GB"/>
        </a:p>
      </dgm:t>
    </dgm:pt>
    <dgm:pt modelId="{D6E33869-1D0F-48CF-A483-EC7B7A3A58A8}">
      <dgm:prSet custT="1"/>
      <dgm:spPr/>
      <dgm:t>
        <a:bodyPr/>
        <a:lstStyle/>
        <a:p>
          <a:r>
            <a:rPr lang="ru-RU" sz="1500" dirty="0"/>
            <a:t>Заблаговременное предупреждение о крупных платежах. </a:t>
          </a:r>
          <a:endParaRPr lang="en-US" sz="1500" dirty="0"/>
        </a:p>
      </dgm:t>
    </dgm:pt>
    <dgm:pt modelId="{914B3339-FDEC-459C-B1D3-0718CF3C8B3D}" type="parTrans" cxnId="{5FCE16F0-88A7-4C84-AEA8-AD5E5206230E}">
      <dgm:prSet/>
      <dgm:spPr/>
      <dgm:t>
        <a:bodyPr/>
        <a:lstStyle/>
        <a:p>
          <a:endParaRPr lang="en-GB"/>
        </a:p>
      </dgm:t>
    </dgm:pt>
    <dgm:pt modelId="{58BEFA83-6C02-4B0C-A819-461B669F508A}" type="sibTrans" cxnId="{5FCE16F0-88A7-4C84-AEA8-AD5E5206230E}">
      <dgm:prSet/>
      <dgm:spPr/>
      <dgm:t>
        <a:bodyPr/>
        <a:lstStyle/>
        <a:p>
          <a:endParaRPr lang="en-GB"/>
        </a:p>
      </dgm:t>
    </dgm:pt>
    <dgm:pt modelId="{59389034-0150-4786-B970-21F80F4E71EF}">
      <dgm:prSet custT="1"/>
      <dgm:spPr/>
      <dgm:t>
        <a:bodyPr/>
        <a:lstStyle/>
        <a:p>
          <a:r>
            <a:rPr lang="ru-RU" sz="1200" dirty="0"/>
            <a:t>Своевременная информация о результатах исполнения в течение года и о других событиях</a:t>
          </a:r>
          <a:endParaRPr lang="en-US" sz="1200" dirty="0"/>
        </a:p>
      </dgm:t>
    </dgm:pt>
    <dgm:pt modelId="{1E088E5C-1852-4B3C-BA5C-DA6882633949}" type="parTrans" cxnId="{DDAFA4A7-F5E7-4E71-82BA-E1B47B08FAB4}">
      <dgm:prSet/>
      <dgm:spPr/>
      <dgm:t>
        <a:bodyPr/>
        <a:lstStyle/>
        <a:p>
          <a:endParaRPr lang="en-GB"/>
        </a:p>
      </dgm:t>
    </dgm:pt>
    <dgm:pt modelId="{401993D0-FC8A-4257-979D-3E6E6C41A8EF}" type="sibTrans" cxnId="{DDAFA4A7-F5E7-4E71-82BA-E1B47B08FAB4}">
      <dgm:prSet/>
      <dgm:spPr/>
      <dgm:t>
        <a:bodyPr/>
        <a:lstStyle/>
        <a:p>
          <a:endParaRPr lang="en-GB"/>
        </a:p>
      </dgm:t>
    </dgm:pt>
    <dgm:pt modelId="{D3F3269A-D4AA-46BE-8D5F-F0FAA796C7D1}">
      <dgm:prSet custT="1"/>
      <dgm:spPr/>
      <dgm:t>
        <a:bodyPr/>
        <a:lstStyle/>
        <a:p>
          <a:r>
            <a:rPr lang="ru-RU" sz="1200" dirty="0"/>
            <a:t>Министерства и администраторы доходов представляют данные каждый месяц или каждый квартал.</a:t>
          </a:r>
          <a:endParaRPr lang="en-US" sz="1200" dirty="0"/>
        </a:p>
      </dgm:t>
    </dgm:pt>
    <dgm:pt modelId="{09A0EFB9-F754-4704-979C-31869834A028}" type="parTrans" cxnId="{2B857B1E-144B-4442-9081-AE3E3D24924B}">
      <dgm:prSet/>
      <dgm:spPr/>
      <dgm:t>
        <a:bodyPr/>
        <a:lstStyle/>
        <a:p>
          <a:endParaRPr lang="en-GB"/>
        </a:p>
      </dgm:t>
    </dgm:pt>
    <dgm:pt modelId="{D7FFF1E6-D020-4568-B222-93F0CE97892D}" type="sibTrans" cxnId="{2B857B1E-144B-4442-9081-AE3E3D24924B}">
      <dgm:prSet/>
      <dgm:spPr/>
      <dgm:t>
        <a:bodyPr/>
        <a:lstStyle/>
        <a:p>
          <a:endParaRPr lang="en-GB"/>
        </a:p>
      </dgm:t>
    </dgm:pt>
    <dgm:pt modelId="{A59441C7-1BAC-4757-B47F-8D5029A6BD33}">
      <dgm:prSet custT="1"/>
      <dgm:spPr/>
      <dgm:t>
        <a:bodyPr/>
        <a:lstStyle/>
        <a:p>
          <a:r>
            <a:rPr lang="ru-RU" sz="1500" dirty="0"/>
            <a:t>Данные об обслуживании долга, погашенных  гарантиях и т.д., полученные из казначейства</a:t>
          </a:r>
          <a:r>
            <a:rPr lang="en-GB" sz="1500" dirty="0"/>
            <a:t>/</a:t>
          </a:r>
          <a:r>
            <a:rPr lang="ru-RU" sz="1500" dirty="0"/>
            <a:t>министерства финансов</a:t>
          </a:r>
          <a:endParaRPr lang="en-US" sz="1500" dirty="0"/>
        </a:p>
      </dgm:t>
    </dgm:pt>
    <dgm:pt modelId="{EBBCD09E-7316-4D68-96B6-F636F4ED9807}" type="parTrans" cxnId="{791A5ACA-08A5-4DB6-80C5-FAD322614373}">
      <dgm:prSet/>
      <dgm:spPr/>
      <dgm:t>
        <a:bodyPr/>
        <a:lstStyle/>
        <a:p>
          <a:endParaRPr lang="en-GB"/>
        </a:p>
      </dgm:t>
    </dgm:pt>
    <dgm:pt modelId="{9F240CF2-9520-4ED1-AF4F-3CB5AC2B556C}" type="sibTrans" cxnId="{791A5ACA-08A5-4DB6-80C5-FAD322614373}">
      <dgm:prSet/>
      <dgm:spPr/>
      <dgm:t>
        <a:bodyPr/>
        <a:lstStyle/>
        <a:p>
          <a:endParaRPr lang="en-GB"/>
        </a:p>
      </dgm:t>
    </dgm:pt>
    <dgm:pt modelId="{32197E62-4272-4D12-BAFF-D1336F905974}">
      <dgm:prSet custT="1"/>
      <dgm:spPr/>
      <dgm:t>
        <a:bodyPr/>
        <a:lstStyle/>
        <a:p>
          <a:r>
            <a:rPr lang="ru-RU" sz="1500" dirty="0"/>
            <a:t>Франция</a:t>
          </a:r>
          <a:r>
            <a:rPr lang="en-GB" sz="1500" dirty="0"/>
            <a:t>: </a:t>
          </a:r>
          <a:r>
            <a:rPr lang="ru-RU" sz="1500" dirty="0"/>
            <a:t>уведомления о платежах на сумму более 1 млн. евро должны направляться в казначейское агентство (</a:t>
          </a:r>
          <a:r>
            <a:rPr lang="en-GB" sz="1500" dirty="0"/>
            <a:t>AFT</a:t>
          </a:r>
          <a:r>
            <a:rPr lang="ru-RU" sz="1500" dirty="0"/>
            <a:t>) до </a:t>
          </a:r>
          <a:r>
            <a:rPr lang="en-GB" sz="1500" dirty="0"/>
            <a:t>16.30</a:t>
          </a:r>
          <a:r>
            <a:rPr lang="ru-RU" sz="1500" dirty="0"/>
            <a:t> в день, предшествующий платежу</a:t>
          </a:r>
          <a:r>
            <a:rPr lang="en-GB" sz="1500" dirty="0"/>
            <a:t> </a:t>
          </a:r>
          <a:endParaRPr lang="en-US" sz="1500" dirty="0"/>
        </a:p>
      </dgm:t>
    </dgm:pt>
    <dgm:pt modelId="{A7365617-BF4D-453F-A7D3-77BC37E3B0A7}" type="parTrans" cxnId="{490DA176-8AFF-4786-ACB7-4072594FAFB3}">
      <dgm:prSet/>
      <dgm:spPr/>
      <dgm:t>
        <a:bodyPr/>
        <a:lstStyle/>
        <a:p>
          <a:endParaRPr lang="ru-RU"/>
        </a:p>
      </dgm:t>
    </dgm:pt>
    <dgm:pt modelId="{F47E2C15-BAEF-403D-914E-8A713E559DFD}" type="sibTrans" cxnId="{490DA176-8AFF-4786-ACB7-4072594FAFB3}">
      <dgm:prSet/>
      <dgm:spPr/>
      <dgm:t>
        <a:bodyPr/>
        <a:lstStyle/>
        <a:p>
          <a:endParaRPr lang="ru-RU"/>
        </a:p>
      </dgm:t>
    </dgm:pt>
    <dgm:pt modelId="{9B06B9FA-0731-4008-A085-D89E3E4F3AE8}">
      <dgm:prSet custT="1"/>
      <dgm:spPr/>
      <dgm:t>
        <a:bodyPr/>
        <a:lstStyle/>
        <a:p>
          <a:r>
            <a:rPr lang="ru-RU" sz="1500" dirty="0"/>
            <a:t>Казначейство может сверять представленную информацию со своими данными </a:t>
          </a:r>
          <a:r>
            <a:rPr lang="en-GB" sz="1500" dirty="0"/>
            <a:t>(</a:t>
          </a:r>
          <a:r>
            <a:rPr lang="ru-RU" sz="1500" dirty="0"/>
            <a:t>см. ниже</a:t>
          </a:r>
          <a:r>
            <a:rPr lang="en-GB" sz="1500" dirty="0"/>
            <a:t>)</a:t>
          </a:r>
          <a:endParaRPr lang="en-US" sz="1500" dirty="0"/>
        </a:p>
      </dgm:t>
    </dgm:pt>
    <dgm:pt modelId="{316F53A1-2B7C-4F9E-BE6F-AD2A82CC5B8C}" type="parTrans" cxnId="{3F3495F5-6109-456C-B18F-B81F100F4805}">
      <dgm:prSet/>
      <dgm:spPr/>
    </dgm:pt>
    <dgm:pt modelId="{E402764A-5BEF-48F3-A1D1-05418AFAC9FF}" type="sibTrans" cxnId="{3F3495F5-6109-456C-B18F-B81F100F4805}">
      <dgm:prSet/>
      <dgm:spPr/>
    </dgm:pt>
    <dgm:pt modelId="{D677851F-2C3A-4DD3-961D-FDC1A5F1A5C2}" type="pres">
      <dgm:prSet presAssocID="{C3458C03-CAA6-4361-848F-D54F3F012379}" presName="linear" presStyleCnt="0">
        <dgm:presLayoutVars>
          <dgm:animLvl val="lvl"/>
          <dgm:resizeHandles val="exact"/>
        </dgm:presLayoutVars>
      </dgm:prSet>
      <dgm:spPr/>
    </dgm:pt>
    <dgm:pt modelId="{C71441B7-3AC2-4C21-9177-5A33C2A069BE}" type="pres">
      <dgm:prSet presAssocID="{D694BB54-17CB-4B0A-8573-D4AE6A62351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1FC439E-641C-4A5D-8E44-A3AF43268456}" type="pres">
      <dgm:prSet presAssocID="{D694BB54-17CB-4B0A-8573-D4AE6A623517}" presName="childText" presStyleLbl="revTx" presStyleIdx="0" presStyleCnt="3">
        <dgm:presLayoutVars>
          <dgm:bulletEnabled val="1"/>
        </dgm:presLayoutVars>
      </dgm:prSet>
      <dgm:spPr/>
    </dgm:pt>
    <dgm:pt modelId="{71CB2989-505C-4C3B-8245-4F8B9A6E8444}" type="pres">
      <dgm:prSet presAssocID="{8FB43CFE-5BE1-4E08-B921-10210D9EDCA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283BD70-0946-44F8-B5D4-0C61C5D49031}" type="pres">
      <dgm:prSet presAssocID="{8FB43CFE-5BE1-4E08-B921-10210D9EDCA1}" presName="childText" presStyleLbl="revTx" presStyleIdx="1" presStyleCnt="3">
        <dgm:presLayoutVars>
          <dgm:bulletEnabled val="1"/>
        </dgm:presLayoutVars>
      </dgm:prSet>
      <dgm:spPr/>
    </dgm:pt>
    <dgm:pt modelId="{034B5118-CEE7-47AD-A082-DE4883E6E492}" type="pres">
      <dgm:prSet presAssocID="{1FDB2E10-880A-4354-8201-231E88AD591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1F98588-367A-4ED1-A48F-225946906E96}" type="pres">
      <dgm:prSet presAssocID="{1FDB2E10-880A-4354-8201-231E88AD591E}" presName="childText" presStyleLbl="revTx" presStyleIdx="2" presStyleCnt="3">
        <dgm:presLayoutVars>
          <dgm:bulletEnabled val="1"/>
        </dgm:presLayoutVars>
      </dgm:prSet>
      <dgm:spPr/>
    </dgm:pt>
    <dgm:pt modelId="{0829090E-70E2-4CDB-BB32-48BDCDF1672A}" type="pres">
      <dgm:prSet presAssocID="{59389034-0150-4786-B970-21F80F4E71E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01CEFD9-47DD-470A-80ED-4340BF02E78E}" type="pres">
      <dgm:prSet presAssocID="{401993D0-FC8A-4257-979D-3E6E6C41A8EF}" presName="spacer" presStyleCnt="0"/>
      <dgm:spPr/>
    </dgm:pt>
    <dgm:pt modelId="{51DCF06D-ABCB-4467-9ED6-A99518004734}" type="pres">
      <dgm:prSet presAssocID="{D3F3269A-D4AA-46BE-8D5F-F0FAA796C7D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8DBB10D-6B57-4CCA-B527-E7AE06F34A16}" srcId="{1FDB2E10-880A-4354-8201-231E88AD591E}" destId="{F1153050-06D4-42D8-950C-EDDAA7B118FA}" srcOrd="1" destOrd="0" parTransId="{6E15E9F0-1440-4655-BABC-29A322D30769}" sibTransId="{8CD6D526-19F4-44B7-9AD9-D5B54F93D338}"/>
    <dgm:cxn modelId="{A8B2C117-C5FD-4399-9BC0-8A1F1213C37F}" srcId="{8FB43CFE-5BE1-4E08-B921-10210D9EDCA1}" destId="{CBD43167-88DD-445C-A9E5-D419CD02FB32}" srcOrd="1" destOrd="0" parTransId="{6339FE7E-9284-47B3-988D-5EA20B367ABE}" sibTransId="{CF5D49F9-AB93-411A-A104-45C0A47B3293}"/>
    <dgm:cxn modelId="{2B857B1E-144B-4442-9081-AE3E3D24924B}" srcId="{C3458C03-CAA6-4361-848F-D54F3F012379}" destId="{D3F3269A-D4AA-46BE-8D5F-F0FAA796C7D1}" srcOrd="4" destOrd="0" parTransId="{09A0EFB9-F754-4704-979C-31869834A028}" sibTransId="{D7FFF1E6-D020-4568-B222-93F0CE97892D}"/>
    <dgm:cxn modelId="{F458B625-3FAE-46E1-B97F-B442D2C9B074}" type="presOf" srcId="{CBD43167-88DD-445C-A9E5-D419CD02FB32}" destId="{B283BD70-0946-44F8-B5D4-0C61C5D49031}" srcOrd="0" destOrd="1" presId="urn:microsoft.com/office/officeart/2005/8/layout/vList2"/>
    <dgm:cxn modelId="{47E40332-4A3C-4B7F-9F29-0317398593A0}" type="presOf" srcId="{043741C1-B86B-4C25-8CA6-8CC71C0C1544}" destId="{B283BD70-0946-44F8-B5D4-0C61C5D49031}" srcOrd="0" destOrd="0" presId="urn:microsoft.com/office/officeart/2005/8/layout/vList2"/>
    <dgm:cxn modelId="{B5FF2833-3DB7-47CA-B403-CBD9D8963E79}" type="presOf" srcId="{D3F3269A-D4AA-46BE-8D5F-F0FAA796C7D1}" destId="{51DCF06D-ABCB-4467-9ED6-A99518004734}" srcOrd="0" destOrd="0" presId="urn:microsoft.com/office/officeart/2005/8/layout/vList2"/>
    <dgm:cxn modelId="{1108E23D-DFC5-4386-862C-6409713266B2}" srcId="{D694BB54-17CB-4B0A-8573-D4AE6A623517}" destId="{85169649-A05F-4D25-A58D-2AA3DE553626}" srcOrd="0" destOrd="0" parTransId="{653C66FE-430E-4892-8263-49B013297200}" sibTransId="{D0F57A07-7437-4E33-8DCF-C4CB2CC5FE92}"/>
    <dgm:cxn modelId="{0CD5C940-A1B6-4EF8-A5FB-C1700406BD72}" srcId="{1FDB2E10-880A-4354-8201-231E88AD591E}" destId="{BCF3FD3D-C690-4DA4-8977-D5D266828D8B}" srcOrd="2" destOrd="0" parTransId="{48513BEE-A635-4528-873A-E6B521A3C19D}" sibTransId="{467CD6A0-5555-4B7F-A6EB-48D23DC371F3}"/>
    <dgm:cxn modelId="{4AB5F65C-45EA-431C-B3FB-85CA74FD7C8A}" type="presOf" srcId="{A59441C7-1BAC-4757-B47F-8D5029A6BD33}" destId="{11FC439E-641C-4A5D-8E44-A3AF43268456}" srcOrd="0" destOrd="1" presId="urn:microsoft.com/office/officeart/2005/8/layout/vList2"/>
    <dgm:cxn modelId="{C1183641-EE9C-4796-8524-0149AF4988FA}" type="presOf" srcId="{D6E33869-1D0F-48CF-A483-EC7B7A3A58A8}" destId="{91F98588-367A-4ED1-A48F-225946906E96}" srcOrd="0" destOrd="3" presId="urn:microsoft.com/office/officeart/2005/8/layout/vList2"/>
    <dgm:cxn modelId="{5B45E363-CC26-4665-B7CC-DD0E84AD3190}" type="presOf" srcId="{C3458C03-CAA6-4361-848F-D54F3F012379}" destId="{D677851F-2C3A-4DD3-961D-FDC1A5F1A5C2}" srcOrd="0" destOrd="0" presId="urn:microsoft.com/office/officeart/2005/8/layout/vList2"/>
    <dgm:cxn modelId="{54558A49-CD7F-459D-B6EE-5022765E1BA1}" type="presOf" srcId="{85169649-A05F-4D25-A58D-2AA3DE553626}" destId="{11FC439E-641C-4A5D-8E44-A3AF43268456}" srcOrd="0" destOrd="0" presId="urn:microsoft.com/office/officeart/2005/8/layout/vList2"/>
    <dgm:cxn modelId="{32CA4E71-62FD-49B5-929F-C2D8954FBC3C}" srcId="{D694BB54-17CB-4B0A-8573-D4AE6A623517}" destId="{087A6BF1-C09D-4BA2-8CC9-F91BF1A3CEC6}" srcOrd="3" destOrd="0" parTransId="{681A3ACC-1167-4D13-B0CE-BF260A8FE135}" sibTransId="{FD3D5842-3FD6-44AB-AA1D-F3DED3B0A5FD}"/>
    <dgm:cxn modelId="{0056BE71-682F-42B7-9C90-98D036312792}" srcId="{C3458C03-CAA6-4361-848F-D54F3F012379}" destId="{1FDB2E10-880A-4354-8201-231E88AD591E}" srcOrd="2" destOrd="0" parTransId="{39873BF0-F08D-41BC-B373-3A19EDBEDF88}" sibTransId="{96B2A6F2-91AB-4B6C-ADF8-B67AE4819D79}"/>
    <dgm:cxn modelId="{1C612452-09E4-4887-8AEB-596EDC2A275C}" srcId="{1FDB2E10-880A-4354-8201-231E88AD591E}" destId="{57DEABEE-3AC5-41F4-A3FC-2D0783FAB77E}" srcOrd="0" destOrd="0" parTransId="{984BCEB8-D7B1-4BD8-AF43-B44AE0A2C225}" sibTransId="{9AB0B75B-321E-412E-A812-3EEFFF96F280}"/>
    <dgm:cxn modelId="{73EC2975-BCD3-42C5-9256-93E180D2FB73}" srcId="{C3458C03-CAA6-4361-848F-D54F3F012379}" destId="{8FB43CFE-5BE1-4E08-B921-10210D9EDCA1}" srcOrd="1" destOrd="0" parTransId="{748FA919-57D9-4456-87C8-181E7F746787}" sibTransId="{DA622977-FBA6-4761-872E-6E01E2503CFA}"/>
    <dgm:cxn modelId="{938D6655-24A1-4D0F-A744-5E1B33265797}" type="presOf" srcId="{8FB43CFE-5BE1-4E08-B921-10210D9EDCA1}" destId="{71CB2989-505C-4C3B-8245-4F8B9A6E8444}" srcOrd="0" destOrd="0" presId="urn:microsoft.com/office/officeart/2005/8/layout/vList2"/>
    <dgm:cxn modelId="{490DA176-8AFF-4786-ACB7-4072594FAFB3}" srcId="{D6E33869-1D0F-48CF-A483-EC7B7A3A58A8}" destId="{32197E62-4272-4D12-BAFF-D1336F905974}" srcOrd="0" destOrd="0" parTransId="{A7365617-BF4D-453F-A7D3-77BC37E3B0A7}" sibTransId="{F47E2C15-BAEF-403D-914E-8A713E559DFD}"/>
    <dgm:cxn modelId="{EB052779-9C1B-497B-960B-09B8B78A7A79}" type="presOf" srcId="{087A6BF1-C09D-4BA2-8CC9-F91BF1A3CEC6}" destId="{11FC439E-641C-4A5D-8E44-A3AF43268456}" srcOrd="0" destOrd="3" presId="urn:microsoft.com/office/officeart/2005/8/layout/vList2"/>
    <dgm:cxn modelId="{4731137D-5078-4443-A57B-5E8C722659F4}" srcId="{8FB43CFE-5BE1-4E08-B921-10210D9EDCA1}" destId="{043741C1-B86B-4C25-8CA6-8CC71C0C1544}" srcOrd="0" destOrd="0" parTransId="{1CF5550C-9CAE-4E07-836B-66C63819C003}" sibTransId="{11AD0AD5-5C60-49A5-B615-682E54315D58}"/>
    <dgm:cxn modelId="{321E5D7E-F946-4274-82EC-B14AD3895B86}" type="presOf" srcId="{57DEABEE-3AC5-41F4-A3FC-2D0783FAB77E}" destId="{91F98588-367A-4ED1-A48F-225946906E96}" srcOrd="0" destOrd="0" presId="urn:microsoft.com/office/officeart/2005/8/layout/vList2"/>
    <dgm:cxn modelId="{872DA3A5-6962-43FF-9B0E-174AF3A40B9D}" type="presOf" srcId="{1FDB2E10-880A-4354-8201-231E88AD591E}" destId="{034B5118-CEE7-47AD-A082-DE4883E6E492}" srcOrd="0" destOrd="0" presId="urn:microsoft.com/office/officeart/2005/8/layout/vList2"/>
    <dgm:cxn modelId="{DDAFA4A7-F5E7-4E71-82BA-E1B47B08FAB4}" srcId="{C3458C03-CAA6-4361-848F-D54F3F012379}" destId="{59389034-0150-4786-B970-21F80F4E71EF}" srcOrd="3" destOrd="0" parTransId="{1E088E5C-1852-4B3C-BA5C-DA6882633949}" sibTransId="{401993D0-FC8A-4257-979D-3E6E6C41A8EF}"/>
    <dgm:cxn modelId="{059357AA-D5BB-4C8F-AA22-321CF17C0F84}" type="presOf" srcId="{F1153050-06D4-42D8-950C-EDDAA7B118FA}" destId="{91F98588-367A-4ED1-A48F-225946906E96}" srcOrd="0" destOrd="1" presId="urn:microsoft.com/office/officeart/2005/8/layout/vList2"/>
    <dgm:cxn modelId="{1811E7B6-1367-4C23-AB50-D250E97034CB}" type="presOf" srcId="{D694BB54-17CB-4B0A-8573-D4AE6A623517}" destId="{C71441B7-3AC2-4C21-9177-5A33C2A069BE}" srcOrd="0" destOrd="0" presId="urn:microsoft.com/office/officeart/2005/8/layout/vList2"/>
    <dgm:cxn modelId="{0B6FA2BE-F3C0-4546-8E5B-AE1E93B50A32}" type="presOf" srcId="{32197E62-4272-4D12-BAFF-D1336F905974}" destId="{91F98588-367A-4ED1-A48F-225946906E96}" srcOrd="0" destOrd="4" presId="urn:microsoft.com/office/officeart/2005/8/layout/vList2"/>
    <dgm:cxn modelId="{FB4DE8BE-EC74-4B3F-9C64-CCA83F348A60}" type="presOf" srcId="{9B06B9FA-0731-4008-A085-D89E3E4F3AE8}" destId="{11FC439E-641C-4A5D-8E44-A3AF43268456}" srcOrd="0" destOrd="2" presId="urn:microsoft.com/office/officeart/2005/8/layout/vList2"/>
    <dgm:cxn modelId="{B02F28C2-CC14-48C1-AAF4-156584B7D279}" srcId="{C3458C03-CAA6-4361-848F-D54F3F012379}" destId="{D694BB54-17CB-4B0A-8573-D4AE6A623517}" srcOrd="0" destOrd="0" parTransId="{E736D94C-52B1-4F0B-9A11-E6D299A2FF69}" sibTransId="{95522851-D6DA-4E0F-BBF2-A905075694D4}"/>
    <dgm:cxn modelId="{791A5ACA-08A5-4DB6-80C5-FAD322614373}" srcId="{D694BB54-17CB-4B0A-8573-D4AE6A623517}" destId="{A59441C7-1BAC-4757-B47F-8D5029A6BD33}" srcOrd="1" destOrd="0" parTransId="{EBBCD09E-7316-4D68-96B6-F636F4ED9807}" sibTransId="{9F240CF2-9520-4ED1-AF4F-3CB5AC2B556C}"/>
    <dgm:cxn modelId="{FE87BFDA-0A2C-46AB-9227-1EC2FDC9417A}" type="presOf" srcId="{59389034-0150-4786-B970-21F80F4E71EF}" destId="{0829090E-70E2-4CDB-BB32-48BDCDF1672A}" srcOrd="0" destOrd="0" presId="urn:microsoft.com/office/officeart/2005/8/layout/vList2"/>
    <dgm:cxn modelId="{A5BBB8DE-29E8-4DFF-91E0-6C2134EFBFAE}" type="presOf" srcId="{BCF3FD3D-C690-4DA4-8977-D5D266828D8B}" destId="{91F98588-367A-4ED1-A48F-225946906E96}" srcOrd="0" destOrd="2" presId="urn:microsoft.com/office/officeart/2005/8/layout/vList2"/>
    <dgm:cxn modelId="{5FCE16F0-88A7-4C84-AEA8-AD5E5206230E}" srcId="{1FDB2E10-880A-4354-8201-231E88AD591E}" destId="{D6E33869-1D0F-48CF-A483-EC7B7A3A58A8}" srcOrd="3" destOrd="0" parTransId="{914B3339-FDEC-459C-B1D3-0718CF3C8B3D}" sibTransId="{58BEFA83-6C02-4B0C-A819-461B669F508A}"/>
    <dgm:cxn modelId="{3F3495F5-6109-456C-B18F-B81F100F4805}" srcId="{D694BB54-17CB-4B0A-8573-D4AE6A623517}" destId="{9B06B9FA-0731-4008-A085-D89E3E4F3AE8}" srcOrd="2" destOrd="0" parTransId="{316F53A1-2B7C-4F9E-BE6F-AD2A82CC5B8C}" sibTransId="{E402764A-5BEF-48F3-A1D1-05418AFAC9FF}"/>
    <dgm:cxn modelId="{BBFE5B7D-3F6C-43DF-A790-D889B8C7DB89}" type="presParOf" srcId="{D677851F-2C3A-4DD3-961D-FDC1A5F1A5C2}" destId="{C71441B7-3AC2-4C21-9177-5A33C2A069BE}" srcOrd="0" destOrd="0" presId="urn:microsoft.com/office/officeart/2005/8/layout/vList2"/>
    <dgm:cxn modelId="{6D77B8EA-C513-4FF2-B151-A35210FFF236}" type="presParOf" srcId="{D677851F-2C3A-4DD3-961D-FDC1A5F1A5C2}" destId="{11FC439E-641C-4A5D-8E44-A3AF43268456}" srcOrd="1" destOrd="0" presId="urn:microsoft.com/office/officeart/2005/8/layout/vList2"/>
    <dgm:cxn modelId="{799BFBA5-12A0-432A-BBAB-469CABE71071}" type="presParOf" srcId="{D677851F-2C3A-4DD3-961D-FDC1A5F1A5C2}" destId="{71CB2989-505C-4C3B-8245-4F8B9A6E8444}" srcOrd="2" destOrd="0" presId="urn:microsoft.com/office/officeart/2005/8/layout/vList2"/>
    <dgm:cxn modelId="{2474EDF3-8391-4E32-B8A4-AB6D5126F950}" type="presParOf" srcId="{D677851F-2C3A-4DD3-961D-FDC1A5F1A5C2}" destId="{B283BD70-0946-44F8-B5D4-0C61C5D49031}" srcOrd="3" destOrd="0" presId="urn:microsoft.com/office/officeart/2005/8/layout/vList2"/>
    <dgm:cxn modelId="{05DE0268-6EB1-4232-AA58-87C4A75865F4}" type="presParOf" srcId="{D677851F-2C3A-4DD3-961D-FDC1A5F1A5C2}" destId="{034B5118-CEE7-47AD-A082-DE4883E6E492}" srcOrd="4" destOrd="0" presId="urn:microsoft.com/office/officeart/2005/8/layout/vList2"/>
    <dgm:cxn modelId="{8B8ABC9D-EC2D-4F56-8585-C86BF12EFDF6}" type="presParOf" srcId="{D677851F-2C3A-4DD3-961D-FDC1A5F1A5C2}" destId="{91F98588-367A-4ED1-A48F-225946906E96}" srcOrd="5" destOrd="0" presId="urn:microsoft.com/office/officeart/2005/8/layout/vList2"/>
    <dgm:cxn modelId="{83C6D457-A1D5-4423-B1F1-FB0F2DEC387A}" type="presParOf" srcId="{D677851F-2C3A-4DD3-961D-FDC1A5F1A5C2}" destId="{0829090E-70E2-4CDB-BB32-48BDCDF1672A}" srcOrd="6" destOrd="0" presId="urn:microsoft.com/office/officeart/2005/8/layout/vList2"/>
    <dgm:cxn modelId="{CC5C7874-6B02-4250-A3D5-773E6773CE23}" type="presParOf" srcId="{D677851F-2C3A-4DD3-961D-FDC1A5F1A5C2}" destId="{601CEFD9-47DD-470A-80ED-4340BF02E78E}" srcOrd="7" destOrd="0" presId="urn:microsoft.com/office/officeart/2005/8/layout/vList2"/>
    <dgm:cxn modelId="{917E5A04-1894-430F-84A0-E6484349F234}" type="presParOf" srcId="{D677851F-2C3A-4DD3-961D-FDC1A5F1A5C2}" destId="{51DCF06D-ABCB-4467-9ED6-A9951800473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4513F9-0F8A-4A59-A1C8-AFED7DA6C25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1A2CDEC-FD8C-4218-B9B0-E52E7F83F740}">
      <dgm:prSet phldrT="[Text]"/>
      <dgm:spPr/>
      <dgm:t>
        <a:bodyPr/>
        <a:lstStyle/>
        <a:p>
          <a:r>
            <a:rPr lang="ru-RU" dirty="0"/>
            <a:t>Годовой бюджет</a:t>
          </a:r>
          <a:endParaRPr lang="en-GB" dirty="0"/>
        </a:p>
      </dgm:t>
    </dgm:pt>
    <dgm:pt modelId="{4EF5991A-EA69-4B1F-9BD2-6B2C9F77682E}" type="parTrans" cxnId="{F9CD1894-B319-4B1B-807D-0BDA572ADD38}">
      <dgm:prSet/>
      <dgm:spPr/>
      <dgm:t>
        <a:bodyPr/>
        <a:lstStyle/>
        <a:p>
          <a:endParaRPr lang="en-GB"/>
        </a:p>
      </dgm:t>
    </dgm:pt>
    <dgm:pt modelId="{C06ED5BD-4F34-4A61-88F4-1178B3B5DFBB}" type="sibTrans" cxnId="{F9CD1894-B319-4B1B-807D-0BDA572ADD38}">
      <dgm:prSet/>
      <dgm:spPr/>
      <dgm:t>
        <a:bodyPr/>
        <a:lstStyle/>
        <a:p>
          <a:endParaRPr lang="en-GB"/>
        </a:p>
      </dgm:t>
    </dgm:pt>
    <dgm:pt modelId="{FD892116-92A4-404D-8B83-BD08E1C3DD7E}">
      <dgm:prSet/>
      <dgm:spPr/>
      <dgm:t>
        <a:bodyPr/>
        <a:lstStyle/>
        <a:p>
          <a:r>
            <a:rPr lang="ru-RU" dirty="0"/>
            <a:t>Профиль   бюджета</a:t>
          </a:r>
          <a:endParaRPr lang="en-GB" dirty="0"/>
        </a:p>
      </dgm:t>
    </dgm:pt>
    <dgm:pt modelId="{011515EA-7FD1-4122-8690-A87E8A4387EC}" type="parTrans" cxnId="{DFBA6D6B-590C-461D-97E8-934DA2394E80}">
      <dgm:prSet/>
      <dgm:spPr/>
      <dgm:t>
        <a:bodyPr/>
        <a:lstStyle/>
        <a:p>
          <a:endParaRPr lang="en-GB"/>
        </a:p>
      </dgm:t>
    </dgm:pt>
    <dgm:pt modelId="{EB7BA1AE-958D-4D90-A7AE-5A5BE684DFAD}" type="sibTrans" cxnId="{DFBA6D6B-590C-461D-97E8-934DA2394E80}">
      <dgm:prSet/>
      <dgm:spPr/>
      <dgm:t>
        <a:bodyPr/>
        <a:lstStyle/>
        <a:p>
          <a:endParaRPr lang="en-GB"/>
        </a:p>
      </dgm:t>
    </dgm:pt>
    <dgm:pt modelId="{8F457474-4B98-4EB8-9076-2484E297B49E}">
      <dgm:prSet/>
      <dgm:spPr/>
      <dgm:t>
        <a:bodyPr/>
        <a:lstStyle/>
        <a:p>
          <a:r>
            <a:rPr lang="ru-RU" dirty="0"/>
            <a:t>Внутригодовые прогнозы</a:t>
          </a:r>
          <a:endParaRPr lang="en-GB" dirty="0"/>
        </a:p>
      </dgm:t>
    </dgm:pt>
    <dgm:pt modelId="{AFE17161-0669-468B-9D94-680162F2C9F8}" type="parTrans" cxnId="{F14FFF12-B0D5-4E46-9C8F-D5F26EE059CD}">
      <dgm:prSet/>
      <dgm:spPr/>
      <dgm:t>
        <a:bodyPr/>
        <a:lstStyle/>
        <a:p>
          <a:endParaRPr lang="en-GB"/>
        </a:p>
      </dgm:t>
    </dgm:pt>
    <dgm:pt modelId="{9B9E35E6-4BF3-40F2-A060-ECA32EACFBF5}" type="sibTrans" cxnId="{F14FFF12-B0D5-4E46-9C8F-D5F26EE059CD}">
      <dgm:prSet/>
      <dgm:spPr/>
      <dgm:t>
        <a:bodyPr/>
        <a:lstStyle/>
        <a:p>
          <a:endParaRPr lang="en-GB"/>
        </a:p>
      </dgm:t>
    </dgm:pt>
    <dgm:pt modelId="{AAACCA6B-21F2-4F1F-BED0-7E5E4411EE18}">
      <dgm:prSet phldrT="[Text]" custT="1"/>
      <dgm:spPr/>
      <dgm:t>
        <a:bodyPr/>
        <a:lstStyle/>
        <a:p>
          <a:r>
            <a:rPr lang="ru-RU" sz="1600" dirty="0"/>
            <a:t>Прогнозирование годового и среднесрочного сальдо бюджета </a:t>
          </a:r>
          <a:r>
            <a:rPr lang="en-GB" sz="1600" dirty="0"/>
            <a:t>(</a:t>
          </a:r>
          <a:r>
            <a:rPr lang="ru-RU" sz="1600" dirty="0"/>
            <a:t>дефицит</a:t>
          </a:r>
          <a:r>
            <a:rPr lang="en-GB" sz="1600" dirty="0"/>
            <a:t>/</a:t>
          </a:r>
          <a:r>
            <a:rPr lang="ru-RU" sz="1600" dirty="0" err="1"/>
            <a:t>профицит</a:t>
          </a:r>
          <a:r>
            <a:rPr lang="en-GB" sz="1600" dirty="0"/>
            <a:t>,</a:t>
          </a:r>
          <a:r>
            <a:rPr lang="ru-RU" sz="1600" dirty="0"/>
            <a:t> финансирование</a:t>
          </a:r>
          <a:r>
            <a:rPr lang="en-GB" sz="1600" dirty="0"/>
            <a:t>)</a:t>
          </a:r>
        </a:p>
      </dgm:t>
    </dgm:pt>
    <dgm:pt modelId="{2D29BF80-C2C5-4185-9080-6A5E4D10ACE9}" type="parTrans" cxnId="{C76B58E9-A0B7-4EDF-A7E9-7E1659772B4B}">
      <dgm:prSet/>
      <dgm:spPr/>
      <dgm:t>
        <a:bodyPr/>
        <a:lstStyle/>
        <a:p>
          <a:endParaRPr lang="en-GB"/>
        </a:p>
      </dgm:t>
    </dgm:pt>
    <dgm:pt modelId="{B05E480F-32CA-45C9-9B72-A9BD509AD8A0}" type="sibTrans" cxnId="{C76B58E9-A0B7-4EDF-A7E9-7E1659772B4B}">
      <dgm:prSet/>
      <dgm:spPr/>
      <dgm:t>
        <a:bodyPr/>
        <a:lstStyle/>
        <a:p>
          <a:endParaRPr lang="en-GB"/>
        </a:p>
      </dgm:t>
    </dgm:pt>
    <dgm:pt modelId="{CACB4B19-65C2-4AB1-AFAE-A0319EE23D5F}">
      <dgm:prSet custT="1"/>
      <dgm:spPr/>
      <dgm:t>
        <a:bodyPr/>
        <a:lstStyle/>
        <a:p>
          <a:r>
            <a:rPr lang="ru-RU" sz="1600" dirty="0"/>
            <a:t>Согласование ежемесячных параметров исполнения и мониторинга бюджета</a:t>
          </a:r>
          <a:endParaRPr lang="en-GB" sz="1600" dirty="0"/>
        </a:p>
      </dgm:t>
    </dgm:pt>
    <dgm:pt modelId="{12D02A34-2BE5-45C0-8B45-F419448982C0}" type="parTrans" cxnId="{70489A68-637E-466C-A885-4AD9C036BB23}">
      <dgm:prSet/>
      <dgm:spPr/>
      <dgm:t>
        <a:bodyPr/>
        <a:lstStyle/>
        <a:p>
          <a:endParaRPr lang="en-GB"/>
        </a:p>
      </dgm:t>
    </dgm:pt>
    <dgm:pt modelId="{D1799014-5593-48C4-8610-25F23C0BD293}" type="sibTrans" cxnId="{70489A68-637E-466C-A885-4AD9C036BB23}">
      <dgm:prSet/>
      <dgm:spPr/>
      <dgm:t>
        <a:bodyPr/>
        <a:lstStyle/>
        <a:p>
          <a:endParaRPr lang="en-GB"/>
        </a:p>
      </dgm:t>
    </dgm:pt>
    <dgm:pt modelId="{910FD97C-C4DD-4D9F-8A58-08823F9FB7A4}">
      <dgm:prSet custT="1"/>
      <dgm:spPr/>
      <dgm:t>
        <a:bodyPr/>
        <a:lstStyle/>
        <a:p>
          <a:r>
            <a:rPr lang="ru-RU" sz="1300" dirty="0"/>
            <a:t>Прогнозирование </a:t>
          </a:r>
          <a:r>
            <a:rPr lang="en-GB" sz="1300" dirty="0"/>
            <a:t>[</a:t>
          </a:r>
          <a:r>
            <a:rPr lang="ru-RU" sz="1300" dirty="0"/>
            <a:t>ежедневных</a:t>
          </a:r>
          <a:r>
            <a:rPr lang="en-GB" sz="1300" dirty="0"/>
            <a:t>] </a:t>
          </a:r>
          <a:r>
            <a:rPr lang="ru-RU" sz="1300" dirty="0"/>
            <a:t>чистых денежных потоков в помощь тем, кто отвечает за управление долгом и управление ликвидностью</a:t>
          </a:r>
          <a:endParaRPr lang="en-GB" sz="1300" dirty="0"/>
        </a:p>
      </dgm:t>
    </dgm:pt>
    <dgm:pt modelId="{9D734BF8-2510-44E9-AA17-A28016B96EEA}" type="parTrans" cxnId="{C854E8AE-3FEE-4CD0-B290-2CA2C045D878}">
      <dgm:prSet/>
      <dgm:spPr/>
      <dgm:t>
        <a:bodyPr/>
        <a:lstStyle/>
        <a:p>
          <a:endParaRPr lang="en-GB"/>
        </a:p>
      </dgm:t>
    </dgm:pt>
    <dgm:pt modelId="{4578DEEB-6527-4CD5-BCBB-C069E199E9E2}" type="sibTrans" cxnId="{C854E8AE-3FEE-4CD0-B290-2CA2C045D878}">
      <dgm:prSet/>
      <dgm:spPr/>
      <dgm:t>
        <a:bodyPr/>
        <a:lstStyle/>
        <a:p>
          <a:endParaRPr lang="en-GB"/>
        </a:p>
      </dgm:t>
    </dgm:pt>
    <dgm:pt modelId="{851DE448-22BB-487B-BA15-588C61773428}" type="pres">
      <dgm:prSet presAssocID="{454513F9-0F8A-4A59-A1C8-AFED7DA6C257}" presName="rootnode" presStyleCnt="0">
        <dgm:presLayoutVars>
          <dgm:chMax/>
          <dgm:chPref/>
          <dgm:dir/>
          <dgm:animLvl val="lvl"/>
        </dgm:presLayoutVars>
      </dgm:prSet>
      <dgm:spPr/>
    </dgm:pt>
    <dgm:pt modelId="{0111CA1F-9C6E-47B1-B51B-359559FDDD61}" type="pres">
      <dgm:prSet presAssocID="{81A2CDEC-FD8C-4218-B9B0-E52E7F83F740}" presName="composite" presStyleCnt="0"/>
      <dgm:spPr/>
    </dgm:pt>
    <dgm:pt modelId="{CBE6B213-67FE-4CA8-97CF-C1EC23B9F23B}" type="pres">
      <dgm:prSet presAssocID="{81A2CDEC-FD8C-4218-B9B0-E52E7F83F740}" presName="bentUpArrow1" presStyleLbl="alignImgPlace1" presStyleIdx="0" presStyleCnt="2"/>
      <dgm:spPr>
        <a:solidFill>
          <a:schemeClr val="accent3">
            <a:lumMod val="20000"/>
            <a:lumOff val="80000"/>
          </a:schemeClr>
        </a:solidFill>
      </dgm:spPr>
    </dgm:pt>
    <dgm:pt modelId="{FE7C1865-1455-4216-8583-03B1626BB941}" type="pres">
      <dgm:prSet presAssocID="{81A2CDEC-FD8C-4218-B9B0-E52E7F83F740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E29C4FDD-BF2D-4C1D-B2F2-F30E33A44F82}" type="pres">
      <dgm:prSet presAssocID="{81A2CDEC-FD8C-4218-B9B0-E52E7F83F740}" presName="ChildText" presStyleLbl="revTx" presStyleIdx="0" presStyleCnt="3" custScaleX="300140" custScaleY="92463" custLinFactX="18765" custLinFactNeighborX="100000" custLinFactNeighborY="-1839">
        <dgm:presLayoutVars>
          <dgm:chMax val="0"/>
          <dgm:chPref val="0"/>
          <dgm:bulletEnabled val="1"/>
        </dgm:presLayoutVars>
      </dgm:prSet>
      <dgm:spPr/>
    </dgm:pt>
    <dgm:pt modelId="{7C545216-B9D3-4BEE-8A85-C5F49B5C82CF}" type="pres">
      <dgm:prSet presAssocID="{C06ED5BD-4F34-4A61-88F4-1178B3B5DFBB}" presName="sibTrans" presStyleCnt="0"/>
      <dgm:spPr/>
    </dgm:pt>
    <dgm:pt modelId="{E29BB543-C9DE-4C2F-AA53-070CD2A892C7}" type="pres">
      <dgm:prSet presAssocID="{FD892116-92A4-404D-8B83-BD08E1C3DD7E}" presName="composite" presStyleCnt="0"/>
      <dgm:spPr/>
    </dgm:pt>
    <dgm:pt modelId="{A9DFD939-F6E0-4C66-9324-DA0A4D8472D8}" type="pres">
      <dgm:prSet presAssocID="{FD892116-92A4-404D-8B83-BD08E1C3DD7E}" presName="bentUpArrow1" presStyleLbl="alignImgPlace1" presStyleIdx="1" presStyleCnt="2"/>
      <dgm:spPr>
        <a:solidFill>
          <a:schemeClr val="accent3">
            <a:lumMod val="20000"/>
            <a:lumOff val="80000"/>
          </a:schemeClr>
        </a:solidFill>
      </dgm:spPr>
    </dgm:pt>
    <dgm:pt modelId="{CCBEF3C1-7233-4197-B143-C92392B7933F}" type="pres">
      <dgm:prSet presAssocID="{FD892116-92A4-404D-8B83-BD08E1C3DD7E}" presName="ParentText" presStyleLbl="node1" presStyleIdx="1" presStyleCnt="3" custLinFactNeighborX="-11351" custLinFactNeighborY="1605">
        <dgm:presLayoutVars>
          <dgm:chMax val="1"/>
          <dgm:chPref val="1"/>
          <dgm:bulletEnabled val="1"/>
        </dgm:presLayoutVars>
      </dgm:prSet>
      <dgm:spPr/>
    </dgm:pt>
    <dgm:pt modelId="{6EED2B65-4F2C-4D90-8293-A813AB69FDF0}" type="pres">
      <dgm:prSet presAssocID="{FD892116-92A4-404D-8B83-BD08E1C3DD7E}" presName="ChildText" presStyleLbl="revTx" presStyleIdx="1" presStyleCnt="3" custScaleX="304599" custLinFactNeighborX="84896" custLinFactNeighborY="4411">
        <dgm:presLayoutVars>
          <dgm:chMax val="0"/>
          <dgm:chPref val="0"/>
          <dgm:bulletEnabled val="1"/>
        </dgm:presLayoutVars>
      </dgm:prSet>
      <dgm:spPr/>
    </dgm:pt>
    <dgm:pt modelId="{415E7C11-E724-4B7F-92A3-E3540F36BF20}" type="pres">
      <dgm:prSet presAssocID="{EB7BA1AE-958D-4D90-A7AE-5A5BE684DFAD}" presName="sibTrans" presStyleCnt="0"/>
      <dgm:spPr/>
    </dgm:pt>
    <dgm:pt modelId="{9E21E30D-4A30-4970-9363-76B87E2F5456}" type="pres">
      <dgm:prSet presAssocID="{8F457474-4B98-4EB8-9076-2484E297B49E}" presName="composite" presStyleCnt="0"/>
      <dgm:spPr/>
    </dgm:pt>
    <dgm:pt modelId="{7B0E51FC-1B49-4853-B606-35ED029C1744}" type="pres">
      <dgm:prSet presAssocID="{8F457474-4B98-4EB8-9076-2484E297B49E}" presName="ParentText" presStyleLbl="node1" presStyleIdx="2" presStyleCnt="3" custLinFactNeighborX="-14780" custLinFactNeighborY="953">
        <dgm:presLayoutVars>
          <dgm:chMax val="1"/>
          <dgm:chPref val="1"/>
          <dgm:bulletEnabled val="1"/>
        </dgm:presLayoutVars>
      </dgm:prSet>
      <dgm:spPr/>
    </dgm:pt>
    <dgm:pt modelId="{E055A36E-E12D-44C8-B40F-6F1B0AFD8D81}" type="pres">
      <dgm:prSet presAssocID="{8F457474-4B98-4EB8-9076-2484E297B49E}" presName="FinalChildText" presStyleLbl="revTx" presStyleIdx="2" presStyleCnt="3" custScaleX="150248" custScaleY="174878" custLinFactNeighborX="208" custLinFactNeighborY="4538">
        <dgm:presLayoutVars>
          <dgm:chMax val="0"/>
          <dgm:chPref val="0"/>
          <dgm:bulletEnabled val="1"/>
        </dgm:presLayoutVars>
      </dgm:prSet>
      <dgm:spPr/>
    </dgm:pt>
  </dgm:ptLst>
  <dgm:cxnLst>
    <dgm:cxn modelId="{F14FFF12-B0D5-4E46-9C8F-D5F26EE059CD}" srcId="{454513F9-0F8A-4A59-A1C8-AFED7DA6C257}" destId="{8F457474-4B98-4EB8-9076-2484E297B49E}" srcOrd="2" destOrd="0" parTransId="{AFE17161-0669-468B-9D94-680162F2C9F8}" sibTransId="{9B9E35E6-4BF3-40F2-A060-ECA32EACFBF5}"/>
    <dgm:cxn modelId="{09789314-26BD-4848-890D-D5969C21CACC}" type="presOf" srcId="{81A2CDEC-FD8C-4218-B9B0-E52E7F83F740}" destId="{FE7C1865-1455-4216-8583-03B1626BB941}" srcOrd="0" destOrd="0" presId="urn:microsoft.com/office/officeart/2005/8/layout/StepDownProcess"/>
    <dgm:cxn modelId="{E527F215-06D9-4B61-8312-9033D2D3C2F9}" type="presOf" srcId="{AAACCA6B-21F2-4F1F-BED0-7E5E4411EE18}" destId="{E29C4FDD-BF2D-4C1D-B2F2-F30E33A44F82}" srcOrd="0" destOrd="0" presId="urn:microsoft.com/office/officeart/2005/8/layout/StepDownProcess"/>
    <dgm:cxn modelId="{7E3C8C3F-63B3-4605-8736-8E6C27966453}" type="presOf" srcId="{FD892116-92A4-404D-8B83-BD08E1C3DD7E}" destId="{CCBEF3C1-7233-4197-B143-C92392B7933F}" srcOrd="0" destOrd="0" presId="urn:microsoft.com/office/officeart/2005/8/layout/StepDownProcess"/>
    <dgm:cxn modelId="{70489A68-637E-466C-A885-4AD9C036BB23}" srcId="{FD892116-92A4-404D-8B83-BD08E1C3DD7E}" destId="{CACB4B19-65C2-4AB1-AFAE-A0319EE23D5F}" srcOrd="0" destOrd="0" parTransId="{12D02A34-2BE5-45C0-8B45-F419448982C0}" sibTransId="{D1799014-5593-48C4-8610-25F23C0BD293}"/>
    <dgm:cxn modelId="{DFBA6D6B-590C-461D-97E8-934DA2394E80}" srcId="{454513F9-0F8A-4A59-A1C8-AFED7DA6C257}" destId="{FD892116-92A4-404D-8B83-BD08E1C3DD7E}" srcOrd="1" destOrd="0" parTransId="{011515EA-7FD1-4122-8690-A87E8A4387EC}" sibTransId="{EB7BA1AE-958D-4D90-A7AE-5A5BE684DFAD}"/>
    <dgm:cxn modelId="{87D1C67A-2631-4696-A657-EEA6756E0D45}" type="presOf" srcId="{910FD97C-C4DD-4D9F-8A58-08823F9FB7A4}" destId="{E055A36E-E12D-44C8-B40F-6F1B0AFD8D81}" srcOrd="0" destOrd="0" presId="urn:microsoft.com/office/officeart/2005/8/layout/StepDownProcess"/>
    <dgm:cxn modelId="{F9CD1894-B319-4B1B-807D-0BDA572ADD38}" srcId="{454513F9-0F8A-4A59-A1C8-AFED7DA6C257}" destId="{81A2CDEC-FD8C-4218-B9B0-E52E7F83F740}" srcOrd="0" destOrd="0" parTransId="{4EF5991A-EA69-4B1F-9BD2-6B2C9F77682E}" sibTransId="{C06ED5BD-4F34-4A61-88F4-1178B3B5DFBB}"/>
    <dgm:cxn modelId="{C854E8AE-3FEE-4CD0-B290-2CA2C045D878}" srcId="{8F457474-4B98-4EB8-9076-2484E297B49E}" destId="{910FD97C-C4DD-4D9F-8A58-08823F9FB7A4}" srcOrd="0" destOrd="0" parTransId="{9D734BF8-2510-44E9-AA17-A28016B96EEA}" sibTransId="{4578DEEB-6527-4CD5-BCBB-C069E199E9E2}"/>
    <dgm:cxn modelId="{875286BB-E929-451D-B742-50C6130D16E3}" type="presOf" srcId="{8F457474-4B98-4EB8-9076-2484E297B49E}" destId="{7B0E51FC-1B49-4853-B606-35ED029C1744}" srcOrd="0" destOrd="0" presId="urn:microsoft.com/office/officeart/2005/8/layout/StepDownProcess"/>
    <dgm:cxn modelId="{E5817DCB-2990-4600-8863-8A7456D6E678}" type="presOf" srcId="{CACB4B19-65C2-4AB1-AFAE-A0319EE23D5F}" destId="{6EED2B65-4F2C-4D90-8293-A813AB69FDF0}" srcOrd="0" destOrd="0" presId="urn:microsoft.com/office/officeart/2005/8/layout/StepDownProcess"/>
    <dgm:cxn modelId="{B727BCD2-430C-4D2E-BD13-6E4470E7E9D4}" type="presOf" srcId="{454513F9-0F8A-4A59-A1C8-AFED7DA6C257}" destId="{851DE448-22BB-487B-BA15-588C61773428}" srcOrd="0" destOrd="0" presId="urn:microsoft.com/office/officeart/2005/8/layout/StepDownProcess"/>
    <dgm:cxn modelId="{C76B58E9-A0B7-4EDF-A7E9-7E1659772B4B}" srcId="{81A2CDEC-FD8C-4218-B9B0-E52E7F83F740}" destId="{AAACCA6B-21F2-4F1F-BED0-7E5E4411EE18}" srcOrd="0" destOrd="0" parTransId="{2D29BF80-C2C5-4185-9080-6A5E4D10ACE9}" sibTransId="{B05E480F-32CA-45C9-9B72-A9BD509AD8A0}"/>
    <dgm:cxn modelId="{25160788-27A3-4DE1-994A-F810C52CC24B}" type="presParOf" srcId="{851DE448-22BB-487B-BA15-588C61773428}" destId="{0111CA1F-9C6E-47B1-B51B-359559FDDD61}" srcOrd="0" destOrd="0" presId="urn:microsoft.com/office/officeart/2005/8/layout/StepDownProcess"/>
    <dgm:cxn modelId="{A78594C6-2C9C-4E49-892E-FEE79E2E7A28}" type="presParOf" srcId="{0111CA1F-9C6E-47B1-B51B-359559FDDD61}" destId="{CBE6B213-67FE-4CA8-97CF-C1EC23B9F23B}" srcOrd="0" destOrd="0" presId="urn:microsoft.com/office/officeart/2005/8/layout/StepDownProcess"/>
    <dgm:cxn modelId="{E6FAE8DA-4BBC-48AB-8E7E-5EDC362F7423}" type="presParOf" srcId="{0111CA1F-9C6E-47B1-B51B-359559FDDD61}" destId="{FE7C1865-1455-4216-8583-03B1626BB941}" srcOrd="1" destOrd="0" presId="urn:microsoft.com/office/officeart/2005/8/layout/StepDownProcess"/>
    <dgm:cxn modelId="{31ACDBAB-ABB2-4D8A-A356-3A9ACC61E43C}" type="presParOf" srcId="{0111CA1F-9C6E-47B1-B51B-359559FDDD61}" destId="{E29C4FDD-BF2D-4C1D-B2F2-F30E33A44F82}" srcOrd="2" destOrd="0" presId="urn:microsoft.com/office/officeart/2005/8/layout/StepDownProcess"/>
    <dgm:cxn modelId="{F17585EA-3D6F-42AF-8FA1-9E95995D142E}" type="presParOf" srcId="{851DE448-22BB-487B-BA15-588C61773428}" destId="{7C545216-B9D3-4BEE-8A85-C5F49B5C82CF}" srcOrd="1" destOrd="0" presId="urn:microsoft.com/office/officeart/2005/8/layout/StepDownProcess"/>
    <dgm:cxn modelId="{E1D4170C-ADE2-4B52-85CF-78CE2605B7DC}" type="presParOf" srcId="{851DE448-22BB-487B-BA15-588C61773428}" destId="{E29BB543-C9DE-4C2F-AA53-070CD2A892C7}" srcOrd="2" destOrd="0" presId="urn:microsoft.com/office/officeart/2005/8/layout/StepDownProcess"/>
    <dgm:cxn modelId="{EA988326-E17A-46F7-B4C4-EEBBF94B4275}" type="presParOf" srcId="{E29BB543-C9DE-4C2F-AA53-070CD2A892C7}" destId="{A9DFD939-F6E0-4C66-9324-DA0A4D8472D8}" srcOrd="0" destOrd="0" presId="urn:microsoft.com/office/officeart/2005/8/layout/StepDownProcess"/>
    <dgm:cxn modelId="{589F02E0-E343-41B6-BD01-5566FB88D0FE}" type="presParOf" srcId="{E29BB543-C9DE-4C2F-AA53-070CD2A892C7}" destId="{CCBEF3C1-7233-4197-B143-C92392B7933F}" srcOrd="1" destOrd="0" presId="urn:microsoft.com/office/officeart/2005/8/layout/StepDownProcess"/>
    <dgm:cxn modelId="{DAAEE160-A3C9-42DE-B6DC-A42EF66D790B}" type="presParOf" srcId="{E29BB543-C9DE-4C2F-AA53-070CD2A892C7}" destId="{6EED2B65-4F2C-4D90-8293-A813AB69FDF0}" srcOrd="2" destOrd="0" presId="urn:microsoft.com/office/officeart/2005/8/layout/StepDownProcess"/>
    <dgm:cxn modelId="{2CC6BC88-1239-4995-A230-5815A50BDDED}" type="presParOf" srcId="{851DE448-22BB-487B-BA15-588C61773428}" destId="{415E7C11-E724-4B7F-92A3-E3540F36BF20}" srcOrd="3" destOrd="0" presId="urn:microsoft.com/office/officeart/2005/8/layout/StepDownProcess"/>
    <dgm:cxn modelId="{43E02B07-C5B0-4C21-80FA-D8DF4581D673}" type="presParOf" srcId="{851DE448-22BB-487B-BA15-588C61773428}" destId="{9E21E30D-4A30-4970-9363-76B87E2F5456}" srcOrd="4" destOrd="0" presId="urn:microsoft.com/office/officeart/2005/8/layout/StepDownProcess"/>
    <dgm:cxn modelId="{8B41F887-240A-4D4C-A727-747C7E0FB5F4}" type="presParOf" srcId="{9E21E30D-4A30-4970-9363-76B87E2F5456}" destId="{7B0E51FC-1B49-4853-B606-35ED029C1744}" srcOrd="0" destOrd="0" presId="urn:microsoft.com/office/officeart/2005/8/layout/StepDownProcess"/>
    <dgm:cxn modelId="{03F9A44D-928E-49E4-92C9-6919BF22D59B}" type="presParOf" srcId="{9E21E30D-4A30-4970-9363-76B87E2F5456}" destId="{E055A36E-E12D-44C8-B40F-6F1B0AFD8D81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6E6DA0-798E-4DA8-99EB-5DD956B8E23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E0229D-F3B1-4C0C-B10C-308A3721E145}">
      <dgm:prSet/>
      <dgm:spPr>
        <a:solidFill>
          <a:schemeClr val="bg2">
            <a:lumMod val="75000"/>
          </a:schemeClr>
        </a:solidFill>
        <a:ln>
          <a:noFill/>
        </a:ln>
      </dgm:spPr>
      <dgm:t>
        <a:bodyPr/>
        <a:lstStyle/>
        <a:p>
          <a:r>
            <a:rPr lang="ru-RU" dirty="0"/>
            <a:t>Прогнозирование движения денежных средств и кассовое планирование</a:t>
          </a:r>
          <a:endParaRPr lang="en-US" dirty="0"/>
        </a:p>
      </dgm:t>
    </dgm:pt>
    <dgm:pt modelId="{CC53F7EE-CE54-492E-8E7F-DA0EFB06541D}" type="parTrans" cxnId="{A78DF815-8F77-474B-A38A-EBEC026A22AD}">
      <dgm:prSet/>
      <dgm:spPr/>
      <dgm:t>
        <a:bodyPr/>
        <a:lstStyle/>
        <a:p>
          <a:endParaRPr lang="en-US"/>
        </a:p>
      </dgm:t>
    </dgm:pt>
    <dgm:pt modelId="{FDBD0A32-631C-4046-A633-DF75F5A70DDC}" type="sibTrans" cxnId="{A78DF815-8F77-474B-A38A-EBEC026A22AD}">
      <dgm:prSet/>
      <dgm:spPr/>
      <dgm:t>
        <a:bodyPr/>
        <a:lstStyle/>
        <a:p>
          <a:endParaRPr lang="en-US"/>
        </a:p>
      </dgm:t>
    </dgm:pt>
    <dgm:pt modelId="{B86F855E-F0AB-48E0-A642-C9D3350A4FCE}">
      <dgm:prSet/>
      <dgm:spPr>
        <a:solidFill>
          <a:srgbClr val="002060"/>
        </a:solidFill>
      </dgm:spPr>
      <dgm:t>
        <a:bodyPr/>
        <a:lstStyle/>
        <a:p>
          <a:r>
            <a:rPr lang="ru-RU" dirty="0"/>
            <a:t>Формирование прогноза</a:t>
          </a:r>
          <a:r>
            <a:rPr lang="en-US" dirty="0"/>
            <a:t>: </a:t>
          </a:r>
          <a:r>
            <a:rPr lang="ru-RU" dirty="0"/>
            <a:t>инструментарий и методы</a:t>
          </a:r>
          <a:endParaRPr lang="en-US" dirty="0"/>
        </a:p>
      </dgm:t>
    </dgm:pt>
    <dgm:pt modelId="{D1B99A46-C98A-4037-9E4A-2BEC35AD518D}" type="parTrans" cxnId="{088C5979-53AD-4DC1-9999-9AD2F13B9F3D}">
      <dgm:prSet/>
      <dgm:spPr/>
      <dgm:t>
        <a:bodyPr/>
        <a:lstStyle/>
        <a:p>
          <a:endParaRPr lang="en-US"/>
        </a:p>
      </dgm:t>
    </dgm:pt>
    <dgm:pt modelId="{AB198670-246C-4FBA-BCA4-B5915053E624}" type="sibTrans" cxnId="{088C5979-53AD-4DC1-9999-9AD2F13B9F3D}">
      <dgm:prSet/>
      <dgm:spPr/>
      <dgm:t>
        <a:bodyPr/>
        <a:lstStyle/>
        <a:p>
          <a:endParaRPr lang="en-US"/>
        </a:p>
      </dgm:t>
    </dgm:pt>
    <dgm:pt modelId="{3571D564-D17E-4D5D-8C45-DBD176EC27E2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/>
            <a:t>Данные и ресурсы</a:t>
          </a:r>
          <a:endParaRPr lang="en-US" dirty="0"/>
        </a:p>
      </dgm:t>
    </dgm:pt>
    <dgm:pt modelId="{0F5D368C-89D8-4FF1-8408-B0D7154521AF}" type="parTrans" cxnId="{4CCBA2BB-2091-44F3-B2BE-7BAFD4E45694}">
      <dgm:prSet/>
      <dgm:spPr/>
      <dgm:t>
        <a:bodyPr/>
        <a:lstStyle/>
        <a:p>
          <a:endParaRPr lang="en-US"/>
        </a:p>
      </dgm:t>
    </dgm:pt>
    <dgm:pt modelId="{3F2B9384-1A3F-4738-AC7A-C1CF39A1BE74}" type="sibTrans" cxnId="{4CCBA2BB-2091-44F3-B2BE-7BAFD4E45694}">
      <dgm:prSet/>
      <dgm:spPr/>
      <dgm:t>
        <a:bodyPr/>
        <a:lstStyle/>
        <a:p>
          <a:endParaRPr lang="en-US"/>
        </a:p>
      </dgm:t>
    </dgm:pt>
    <dgm:pt modelId="{356F94A9-6B8D-4759-8497-FA9A53E526A9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/>
            <a:t>Использование прогнозов</a:t>
          </a:r>
          <a:endParaRPr lang="en-US" dirty="0"/>
        </a:p>
      </dgm:t>
    </dgm:pt>
    <dgm:pt modelId="{B632BBF8-3AB2-45E2-AF43-925710258A0B}" type="parTrans" cxnId="{BE7D1796-E8F4-4872-BC84-EDEDBFD36B63}">
      <dgm:prSet/>
      <dgm:spPr/>
      <dgm:t>
        <a:bodyPr/>
        <a:lstStyle/>
        <a:p>
          <a:endParaRPr lang="en-US"/>
        </a:p>
      </dgm:t>
    </dgm:pt>
    <dgm:pt modelId="{F4F37F52-2AAC-4D33-BE86-B2F4B7FF7685}" type="sibTrans" cxnId="{BE7D1796-E8F4-4872-BC84-EDEDBFD36B63}">
      <dgm:prSet/>
      <dgm:spPr/>
      <dgm:t>
        <a:bodyPr/>
        <a:lstStyle/>
        <a:p>
          <a:endParaRPr lang="en-US"/>
        </a:p>
      </dgm:t>
    </dgm:pt>
    <dgm:pt modelId="{04083797-09FC-4F14-A34E-54F50AFBA571}" type="pres">
      <dgm:prSet presAssocID="{846E6DA0-798E-4DA8-99EB-5DD956B8E23D}" presName="CompostProcess" presStyleCnt="0">
        <dgm:presLayoutVars>
          <dgm:dir/>
          <dgm:resizeHandles val="exact"/>
        </dgm:presLayoutVars>
      </dgm:prSet>
      <dgm:spPr/>
    </dgm:pt>
    <dgm:pt modelId="{8371F13F-B0CA-4920-87CC-3C29382EBC79}" type="pres">
      <dgm:prSet presAssocID="{846E6DA0-798E-4DA8-99EB-5DD956B8E23D}" presName="arrow" presStyleLbl="bgShp" presStyleIdx="0" presStyleCnt="1"/>
      <dgm:spPr/>
    </dgm:pt>
    <dgm:pt modelId="{539F3468-67EF-454C-A30B-D77988CAF822}" type="pres">
      <dgm:prSet presAssocID="{846E6DA0-798E-4DA8-99EB-5DD956B8E23D}" presName="linearProcess" presStyleCnt="0"/>
      <dgm:spPr/>
    </dgm:pt>
    <dgm:pt modelId="{8E363D1C-4687-43E5-8238-225BFDD5CA6F}" type="pres">
      <dgm:prSet presAssocID="{1BE0229D-F3B1-4C0C-B10C-308A3721E145}" presName="textNode" presStyleLbl="node1" presStyleIdx="0" presStyleCnt="4" custScaleY="100000">
        <dgm:presLayoutVars>
          <dgm:bulletEnabled val="1"/>
        </dgm:presLayoutVars>
      </dgm:prSet>
      <dgm:spPr/>
    </dgm:pt>
    <dgm:pt modelId="{B87BD5CB-D9C4-4B39-8C68-691ACCD423CC}" type="pres">
      <dgm:prSet presAssocID="{FDBD0A32-631C-4046-A633-DF75F5A70DDC}" presName="sibTrans" presStyleCnt="0"/>
      <dgm:spPr/>
    </dgm:pt>
    <dgm:pt modelId="{D4CBD008-4C8A-42E1-A6BB-BF5CB1D78C14}" type="pres">
      <dgm:prSet presAssocID="{B86F855E-F0AB-48E0-A642-C9D3350A4FCE}" presName="textNode" presStyleLbl="node1" presStyleIdx="1" presStyleCnt="4">
        <dgm:presLayoutVars>
          <dgm:bulletEnabled val="1"/>
        </dgm:presLayoutVars>
      </dgm:prSet>
      <dgm:spPr/>
    </dgm:pt>
    <dgm:pt modelId="{221E2000-466D-4549-8462-988CAA433AF8}" type="pres">
      <dgm:prSet presAssocID="{AB198670-246C-4FBA-BCA4-B5915053E624}" presName="sibTrans" presStyleCnt="0"/>
      <dgm:spPr/>
    </dgm:pt>
    <dgm:pt modelId="{9A14AB26-E7D3-416C-87B1-6CC20A02BC26}" type="pres">
      <dgm:prSet presAssocID="{3571D564-D17E-4D5D-8C45-DBD176EC27E2}" presName="textNode" presStyleLbl="node1" presStyleIdx="2" presStyleCnt="4">
        <dgm:presLayoutVars>
          <dgm:bulletEnabled val="1"/>
        </dgm:presLayoutVars>
      </dgm:prSet>
      <dgm:spPr/>
    </dgm:pt>
    <dgm:pt modelId="{2F12F059-06F0-4530-89AD-1A69AC08FD99}" type="pres">
      <dgm:prSet presAssocID="{3F2B9384-1A3F-4738-AC7A-C1CF39A1BE74}" presName="sibTrans" presStyleCnt="0"/>
      <dgm:spPr/>
    </dgm:pt>
    <dgm:pt modelId="{B669603A-8B74-4C2C-BFA1-9E8C80391490}" type="pres">
      <dgm:prSet presAssocID="{356F94A9-6B8D-4759-8497-FA9A53E526A9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A78DF815-8F77-474B-A38A-EBEC026A22AD}" srcId="{846E6DA0-798E-4DA8-99EB-5DD956B8E23D}" destId="{1BE0229D-F3B1-4C0C-B10C-308A3721E145}" srcOrd="0" destOrd="0" parTransId="{CC53F7EE-CE54-492E-8E7F-DA0EFB06541D}" sibTransId="{FDBD0A32-631C-4046-A633-DF75F5A70DDC}"/>
    <dgm:cxn modelId="{DBE72B30-5840-4D0C-AC1D-52F0B23F0D61}" type="presOf" srcId="{1BE0229D-F3B1-4C0C-B10C-308A3721E145}" destId="{8E363D1C-4687-43E5-8238-225BFDD5CA6F}" srcOrd="0" destOrd="0" presId="urn:microsoft.com/office/officeart/2005/8/layout/hProcess9"/>
    <dgm:cxn modelId="{D6B00B3D-4489-4971-8F21-19E2BBDBFDEB}" type="presOf" srcId="{B86F855E-F0AB-48E0-A642-C9D3350A4FCE}" destId="{D4CBD008-4C8A-42E1-A6BB-BF5CB1D78C14}" srcOrd="0" destOrd="0" presId="urn:microsoft.com/office/officeart/2005/8/layout/hProcess9"/>
    <dgm:cxn modelId="{66AB9858-F528-43AD-A6B5-622F41A93139}" type="presOf" srcId="{3571D564-D17E-4D5D-8C45-DBD176EC27E2}" destId="{9A14AB26-E7D3-416C-87B1-6CC20A02BC26}" srcOrd="0" destOrd="0" presId="urn:microsoft.com/office/officeart/2005/8/layout/hProcess9"/>
    <dgm:cxn modelId="{088C5979-53AD-4DC1-9999-9AD2F13B9F3D}" srcId="{846E6DA0-798E-4DA8-99EB-5DD956B8E23D}" destId="{B86F855E-F0AB-48E0-A642-C9D3350A4FCE}" srcOrd="1" destOrd="0" parTransId="{D1B99A46-C98A-4037-9E4A-2BEC35AD518D}" sibTransId="{AB198670-246C-4FBA-BCA4-B5915053E624}"/>
    <dgm:cxn modelId="{BE7D1796-E8F4-4872-BC84-EDEDBFD36B63}" srcId="{846E6DA0-798E-4DA8-99EB-5DD956B8E23D}" destId="{356F94A9-6B8D-4759-8497-FA9A53E526A9}" srcOrd="3" destOrd="0" parTransId="{B632BBF8-3AB2-45E2-AF43-925710258A0B}" sibTransId="{F4F37F52-2AAC-4D33-BE86-B2F4B7FF7685}"/>
    <dgm:cxn modelId="{9807D2AB-47D1-4DC6-9215-5CA8B9E0C894}" type="presOf" srcId="{356F94A9-6B8D-4759-8497-FA9A53E526A9}" destId="{B669603A-8B74-4C2C-BFA1-9E8C80391490}" srcOrd="0" destOrd="0" presId="urn:microsoft.com/office/officeart/2005/8/layout/hProcess9"/>
    <dgm:cxn modelId="{4CCBA2BB-2091-44F3-B2BE-7BAFD4E45694}" srcId="{846E6DA0-798E-4DA8-99EB-5DD956B8E23D}" destId="{3571D564-D17E-4D5D-8C45-DBD176EC27E2}" srcOrd="2" destOrd="0" parTransId="{0F5D368C-89D8-4FF1-8408-B0D7154521AF}" sibTransId="{3F2B9384-1A3F-4738-AC7A-C1CF39A1BE74}"/>
    <dgm:cxn modelId="{C22741C8-38B6-4A02-A05F-2E01F74ABCFA}" type="presOf" srcId="{846E6DA0-798E-4DA8-99EB-5DD956B8E23D}" destId="{04083797-09FC-4F14-A34E-54F50AFBA571}" srcOrd="0" destOrd="0" presId="urn:microsoft.com/office/officeart/2005/8/layout/hProcess9"/>
    <dgm:cxn modelId="{FABD1145-1C32-43BA-A338-DB40338F0F49}" type="presParOf" srcId="{04083797-09FC-4F14-A34E-54F50AFBA571}" destId="{8371F13F-B0CA-4920-87CC-3C29382EBC79}" srcOrd="0" destOrd="0" presId="urn:microsoft.com/office/officeart/2005/8/layout/hProcess9"/>
    <dgm:cxn modelId="{7C297A6E-FCD6-49A6-911B-A80FF14B0E03}" type="presParOf" srcId="{04083797-09FC-4F14-A34E-54F50AFBA571}" destId="{539F3468-67EF-454C-A30B-D77988CAF822}" srcOrd="1" destOrd="0" presId="urn:microsoft.com/office/officeart/2005/8/layout/hProcess9"/>
    <dgm:cxn modelId="{8F5E12B0-2661-4C29-8844-90E3C439BF91}" type="presParOf" srcId="{539F3468-67EF-454C-A30B-D77988CAF822}" destId="{8E363D1C-4687-43E5-8238-225BFDD5CA6F}" srcOrd="0" destOrd="0" presId="urn:microsoft.com/office/officeart/2005/8/layout/hProcess9"/>
    <dgm:cxn modelId="{0E785136-EF5D-4EA7-AD78-E0816778EE3A}" type="presParOf" srcId="{539F3468-67EF-454C-A30B-D77988CAF822}" destId="{B87BD5CB-D9C4-4B39-8C68-691ACCD423CC}" srcOrd="1" destOrd="0" presId="urn:microsoft.com/office/officeart/2005/8/layout/hProcess9"/>
    <dgm:cxn modelId="{75C0C8AF-3E24-4219-9563-E79D268D384A}" type="presParOf" srcId="{539F3468-67EF-454C-A30B-D77988CAF822}" destId="{D4CBD008-4C8A-42E1-A6BB-BF5CB1D78C14}" srcOrd="2" destOrd="0" presId="urn:microsoft.com/office/officeart/2005/8/layout/hProcess9"/>
    <dgm:cxn modelId="{4948F017-6E90-44F8-9B98-3074634BFB30}" type="presParOf" srcId="{539F3468-67EF-454C-A30B-D77988CAF822}" destId="{221E2000-466D-4549-8462-988CAA433AF8}" srcOrd="3" destOrd="0" presId="urn:microsoft.com/office/officeart/2005/8/layout/hProcess9"/>
    <dgm:cxn modelId="{952D2096-3592-4E5D-9755-8ED9C3B04473}" type="presParOf" srcId="{539F3468-67EF-454C-A30B-D77988CAF822}" destId="{9A14AB26-E7D3-416C-87B1-6CC20A02BC26}" srcOrd="4" destOrd="0" presId="urn:microsoft.com/office/officeart/2005/8/layout/hProcess9"/>
    <dgm:cxn modelId="{D9C355E2-CE5E-4D5C-9C25-965F5116D078}" type="presParOf" srcId="{539F3468-67EF-454C-A30B-D77988CAF822}" destId="{2F12F059-06F0-4530-89AD-1A69AC08FD99}" srcOrd="5" destOrd="0" presId="urn:microsoft.com/office/officeart/2005/8/layout/hProcess9"/>
    <dgm:cxn modelId="{5ED824E5-9064-4E97-9141-EB1A2C144196}" type="presParOf" srcId="{539F3468-67EF-454C-A30B-D77988CAF822}" destId="{B669603A-8B74-4C2C-BFA1-9E8C8039149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A8CE12-FF65-4390-87E1-4587C96B6E96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EAB595B-1652-47C5-B970-CD9334FD65EB}">
      <dgm:prSet phldrT="[Text]" custT="1"/>
      <dgm:spPr/>
      <dgm:t>
        <a:bodyPr/>
        <a:lstStyle/>
        <a:p>
          <a:r>
            <a:rPr lang="ru-RU" sz="2000" dirty="0"/>
            <a:t>Прогноз должен быть обязательно ориентирован на то, что произойдет, а не то, что должно произойти</a:t>
          </a:r>
          <a:endParaRPr lang="en-GB" sz="2000" dirty="0"/>
        </a:p>
      </dgm:t>
    </dgm:pt>
    <dgm:pt modelId="{09FE3CD3-F684-4E9D-89C0-6BD5A29E8E15}" type="parTrans" cxnId="{75CB0AC5-A063-41AE-9102-9CC0E1DBAEFA}">
      <dgm:prSet/>
      <dgm:spPr/>
      <dgm:t>
        <a:bodyPr/>
        <a:lstStyle/>
        <a:p>
          <a:endParaRPr lang="en-GB"/>
        </a:p>
      </dgm:t>
    </dgm:pt>
    <dgm:pt modelId="{2EAB1BFD-B415-474D-A8FF-65B5A3B1EE0A}" type="sibTrans" cxnId="{75CB0AC5-A063-41AE-9102-9CC0E1DBAEFA}">
      <dgm:prSet/>
      <dgm:spPr/>
      <dgm:t>
        <a:bodyPr/>
        <a:lstStyle/>
        <a:p>
          <a:endParaRPr lang="en-GB"/>
        </a:p>
      </dgm:t>
    </dgm:pt>
    <dgm:pt modelId="{4A2384AD-FF62-4391-8F85-9048FFA5492F}">
      <dgm:prSet custT="1"/>
      <dgm:spPr/>
      <dgm:t>
        <a:bodyPr/>
        <a:lstStyle/>
        <a:p>
          <a:r>
            <a:rPr lang="ru-RU" sz="1600" dirty="0"/>
            <a:t>Разработка начинается с рассмотрения «профиля» бюджета, но с систематической корректировкой на основе собранной последней информации</a:t>
          </a:r>
          <a:endParaRPr lang="en-GB" sz="1600" dirty="0"/>
        </a:p>
      </dgm:t>
    </dgm:pt>
    <dgm:pt modelId="{9413BDAC-97DA-4EFB-885B-A662996E4A1A}" type="parTrans" cxnId="{335B22C4-25BD-4FD5-A020-40BF9A789349}">
      <dgm:prSet/>
      <dgm:spPr/>
      <dgm:t>
        <a:bodyPr/>
        <a:lstStyle/>
        <a:p>
          <a:endParaRPr lang="en-GB"/>
        </a:p>
      </dgm:t>
    </dgm:pt>
    <dgm:pt modelId="{2F0E41C4-12D6-4120-AE13-752DEE9EB2D7}" type="sibTrans" cxnId="{335B22C4-25BD-4FD5-A020-40BF9A789349}">
      <dgm:prSet/>
      <dgm:spPr/>
      <dgm:t>
        <a:bodyPr/>
        <a:lstStyle/>
        <a:p>
          <a:endParaRPr lang="en-GB"/>
        </a:p>
      </dgm:t>
    </dgm:pt>
    <dgm:pt modelId="{1D38E5E4-DDDD-4949-88E0-597C3B34798A}">
      <dgm:prSet custT="1"/>
      <dgm:spPr/>
      <dgm:t>
        <a:bodyPr/>
        <a:lstStyle/>
        <a:p>
          <a:r>
            <a:rPr lang="ru-RU" sz="1600" dirty="0"/>
            <a:t>Прогнозы формируются независимо от бюджетного процесса</a:t>
          </a:r>
          <a:endParaRPr lang="en-GB" sz="1600" dirty="0"/>
        </a:p>
      </dgm:t>
    </dgm:pt>
    <dgm:pt modelId="{28291834-E9BF-4444-8020-DEA9137E1E61}" type="parTrans" cxnId="{380B3054-BB1C-4420-A071-2569C038465D}">
      <dgm:prSet/>
      <dgm:spPr/>
      <dgm:t>
        <a:bodyPr/>
        <a:lstStyle/>
        <a:p>
          <a:endParaRPr lang="en-GB"/>
        </a:p>
      </dgm:t>
    </dgm:pt>
    <dgm:pt modelId="{95D466C4-AFA0-41BD-B330-6DD11107F994}" type="sibTrans" cxnId="{380B3054-BB1C-4420-A071-2569C038465D}">
      <dgm:prSet/>
      <dgm:spPr/>
      <dgm:t>
        <a:bodyPr/>
        <a:lstStyle/>
        <a:p>
          <a:endParaRPr lang="en-GB"/>
        </a:p>
      </dgm:t>
    </dgm:pt>
    <dgm:pt modelId="{51B34D93-1FBD-4F56-9ADC-95390B40E2ED}">
      <dgm:prSet custT="1"/>
      <dgm:spPr/>
      <dgm:t>
        <a:bodyPr/>
        <a:lstStyle/>
        <a:p>
          <a:r>
            <a:rPr lang="ru-RU" sz="1600" dirty="0"/>
            <a:t>казначейством </a:t>
          </a:r>
          <a:r>
            <a:rPr lang="en-GB" sz="1600" dirty="0"/>
            <a:t>(</a:t>
          </a:r>
          <a:r>
            <a:rPr lang="ru-RU" sz="1600" dirty="0"/>
            <a:t>или департаментом долга</a:t>
          </a:r>
          <a:r>
            <a:rPr lang="en-GB" sz="1600" dirty="0"/>
            <a:t>)</a:t>
          </a:r>
          <a:r>
            <a:rPr lang="ru-RU" sz="1600" dirty="0"/>
            <a:t>, а не департаментом бюджета</a:t>
          </a:r>
          <a:endParaRPr lang="en-GB" sz="1600" dirty="0"/>
        </a:p>
      </dgm:t>
    </dgm:pt>
    <dgm:pt modelId="{8F772F7A-7098-41E7-91D9-2535D2E7D2FD}" type="parTrans" cxnId="{D1CFEF6F-FB93-4D4E-A805-7180518BB2DA}">
      <dgm:prSet/>
      <dgm:spPr/>
      <dgm:t>
        <a:bodyPr/>
        <a:lstStyle/>
        <a:p>
          <a:endParaRPr lang="en-GB"/>
        </a:p>
      </dgm:t>
    </dgm:pt>
    <dgm:pt modelId="{68826B0F-7C57-4332-96A5-5A07EF1E090B}" type="sibTrans" cxnId="{D1CFEF6F-FB93-4D4E-A805-7180518BB2DA}">
      <dgm:prSet/>
      <dgm:spPr/>
      <dgm:t>
        <a:bodyPr/>
        <a:lstStyle/>
        <a:p>
          <a:endParaRPr lang="en-GB"/>
        </a:p>
      </dgm:t>
    </dgm:pt>
    <dgm:pt modelId="{B6BB98A1-224C-4830-B5C8-D1EC18DC1853}">
      <dgm:prSet custT="1"/>
      <dgm:spPr/>
      <dgm:t>
        <a:bodyPr/>
        <a:lstStyle/>
        <a:p>
          <a:r>
            <a:rPr lang="ru-RU" sz="1600" dirty="0"/>
            <a:t>Необходимо избегать манипулирования данными со стороны министерств и ведомств.</a:t>
          </a:r>
          <a:endParaRPr lang="en-GB" sz="1600" dirty="0"/>
        </a:p>
      </dgm:t>
    </dgm:pt>
    <dgm:pt modelId="{9B8A3D6B-8C14-4375-9D72-B7A3E59D1EB1}" type="parTrans" cxnId="{831204F0-6679-49DC-BEF1-147E36C87AE8}">
      <dgm:prSet/>
      <dgm:spPr/>
      <dgm:t>
        <a:bodyPr/>
        <a:lstStyle/>
        <a:p>
          <a:endParaRPr lang="en-GB"/>
        </a:p>
      </dgm:t>
    </dgm:pt>
    <dgm:pt modelId="{9D27084F-7819-479C-B0A1-7261088D51A5}" type="sibTrans" cxnId="{831204F0-6679-49DC-BEF1-147E36C87AE8}">
      <dgm:prSet/>
      <dgm:spPr/>
      <dgm:t>
        <a:bodyPr/>
        <a:lstStyle/>
        <a:p>
          <a:endParaRPr lang="en-GB"/>
        </a:p>
      </dgm:t>
    </dgm:pt>
    <dgm:pt modelId="{FC6A83C5-D102-42D3-BC1E-F61F5553D830}">
      <dgm:prSet custT="1"/>
      <dgm:spPr/>
      <dgm:t>
        <a:bodyPr/>
        <a:lstStyle/>
        <a:p>
          <a:r>
            <a:rPr lang="ru-RU" sz="2000" dirty="0"/>
            <a:t>Цель – предвидеть потребности в </a:t>
          </a:r>
          <a:r>
            <a:rPr lang="ru-RU" sz="2000" u="sng" dirty="0"/>
            <a:t>денежных средствах</a:t>
          </a:r>
          <a:endParaRPr lang="en-GB" sz="2000" dirty="0"/>
        </a:p>
      </dgm:t>
    </dgm:pt>
    <dgm:pt modelId="{1310CD66-ECE6-44C6-8826-BD5204DB8D81}" type="parTrans" cxnId="{49ECFCEB-DFFB-414A-AE0F-0BBD9AEE59D7}">
      <dgm:prSet/>
      <dgm:spPr/>
      <dgm:t>
        <a:bodyPr/>
        <a:lstStyle/>
        <a:p>
          <a:endParaRPr lang="en-GB"/>
        </a:p>
      </dgm:t>
    </dgm:pt>
    <dgm:pt modelId="{A1A63C09-535D-4351-BEB8-1C1ED5836259}" type="sibTrans" cxnId="{49ECFCEB-DFFB-414A-AE0F-0BBD9AEE59D7}">
      <dgm:prSet/>
      <dgm:spPr/>
      <dgm:t>
        <a:bodyPr/>
        <a:lstStyle/>
        <a:p>
          <a:endParaRPr lang="en-GB"/>
        </a:p>
      </dgm:t>
    </dgm:pt>
    <dgm:pt modelId="{F5474F1B-65D2-4EE1-A395-70CB8E5B5E71}">
      <dgm:prSet/>
      <dgm:spPr/>
      <dgm:t>
        <a:bodyPr/>
        <a:lstStyle/>
        <a:p>
          <a:r>
            <a:rPr lang="ru-RU" dirty="0"/>
            <a:t>Кассовые поступления и кассовые выплаты с </a:t>
          </a:r>
          <a:r>
            <a:rPr lang="ru-RU" dirty="0" err="1"/>
            <a:t>ЕКС</a:t>
          </a:r>
          <a:endParaRPr lang="en-GB" dirty="0"/>
        </a:p>
      </dgm:t>
    </dgm:pt>
    <dgm:pt modelId="{9CADAC50-7BF8-4ADC-8CAB-A7C06F7E1824}" type="parTrans" cxnId="{A0FEDBAC-19ED-4B56-AEFC-DF766921DAFE}">
      <dgm:prSet/>
      <dgm:spPr/>
      <dgm:t>
        <a:bodyPr/>
        <a:lstStyle/>
        <a:p>
          <a:endParaRPr lang="en-GB"/>
        </a:p>
      </dgm:t>
    </dgm:pt>
    <dgm:pt modelId="{B2518ADF-DB69-464A-B90D-B24EA21C25A8}" type="sibTrans" cxnId="{A0FEDBAC-19ED-4B56-AEFC-DF766921DAFE}">
      <dgm:prSet/>
      <dgm:spPr/>
      <dgm:t>
        <a:bodyPr/>
        <a:lstStyle/>
        <a:p>
          <a:endParaRPr lang="en-GB"/>
        </a:p>
      </dgm:t>
    </dgm:pt>
    <dgm:pt modelId="{1DFFB4C7-E359-4C2A-8618-1AAF5F6CF9F2}">
      <dgm:prSet/>
      <dgm:spPr/>
      <dgm:t>
        <a:bodyPr/>
        <a:lstStyle/>
        <a:p>
          <a:r>
            <a:rPr lang="ru-RU" dirty="0"/>
            <a:t>Может отличаться от учета доходов и расходов</a:t>
          </a:r>
          <a:endParaRPr lang="en-GB" dirty="0"/>
        </a:p>
      </dgm:t>
    </dgm:pt>
    <dgm:pt modelId="{90BE2B96-CD1B-45D7-83FC-34102A058EB9}" type="parTrans" cxnId="{876EAA9C-9DF5-4A37-BAFF-432D2CD6E3E9}">
      <dgm:prSet/>
      <dgm:spPr/>
      <dgm:t>
        <a:bodyPr/>
        <a:lstStyle/>
        <a:p>
          <a:endParaRPr lang="en-GB"/>
        </a:p>
      </dgm:t>
    </dgm:pt>
    <dgm:pt modelId="{81EFF575-7C69-4B01-9FA6-E25540928F0F}" type="sibTrans" cxnId="{876EAA9C-9DF5-4A37-BAFF-432D2CD6E3E9}">
      <dgm:prSet/>
      <dgm:spPr/>
      <dgm:t>
        <a:bodyPr/>
        <a:lstStyle/>
        <a:p>
          <a:endParaRPr lang="en-GB"/>
        </a:p>
      </dgm:t>
    </dgm:pt>
    <dgm:pt modelId="{2DC57DBE-3A8E-4F93-849F-0979C2212636}">
      <dgm:prSet/>
      <dgm:spPr/>
      <dgm:t>
        <a:bodyPr/>
        <a:lstStyle/>
        <a:p>
          <a:r>
            <a:rPr lang="ru-RU" dirty="0"/>
            <a:t>Акцент на средствах в национальной валюте</a:t>
          </a:r>
          <a:r>
            <a:rPr lang="en-GB" dirty="0"/>
            <a:t> (DX)</a:t>
          </a:r>
          <a:endParaRPr lang="en-US" dirty="0"/>
        </a:p>
      </dgm:t>
    </dgm:pt>
    <dgm:pt modelId="{4B7B6EC0-0554-4F26-A874-0C106F9450DE}" type="parTrans" cxnId="{C7E5BCA2-2B6E-4C55-81B5-9863627E8AEA}">
      <dgm:prSet/>
      <dgm:spPr/>
      <dgm:t>
        <a:bodyPr/>
        <a:lstStyle/>
        <a:p>
          <a:endParaRPr lang="en-GB"/>
        </a:p>
      </dgm:t>
    </dgm:pt>
    <dgm:pt modelId="{3BFD0434-77F8-43CD-81DA-A063988F40DA}" type="sibTrans" cxnId="{C7E5BCA2-2B6E-4C55-81B5-9863627E8AEA}">
      <dgm:prSet/>
      <dgm:spPr/>
      <dgm:t>
        <a:bodyPr/>
        <a:lstStyle/>
        <a:p>
          <a:endParaRPr lang="en-GB"/>
        </a:p>
      </dgm:t>
    </dgm:pt>
    <dgm:pt modelId="{231CD65C-C3A6-422E-8E7D-F51653BFAF10}">
      <dgm:prSet/>
      <dgm:spPr/>
      <dgm:t>
        <a:bodyPr/>
        <a:lstStyle/>
        <a:p>
          <a:r>
            <a:rPr lang="ru-RU" dirty="0"/>
            <a:t>Кроме случаев, когда порядки учета операций в национальной и иностранной валюте полностью согласованы</a:t>
          </a:r>
          <a:endParaRPr lang="en-US" dirty="0"/>
        </a:p>
      </dgm:t>
    </dgm:pt>
    <dgm:pt modelId="{DCF593E0-1566-4EFE-B765-428B0A712EB5}" type="parTrans" cxnId="{F9393E69-C600-4B71-80A7-8AA8A3B10C31}">
      <dgm:prSet/>
      <dgm:spPr/>
      <dgm:t>
        <a:bodyPr/>
        <a:lstStyle/>
        <a:p>
          <a:endParaRPr lang="en-GB"/>
        </a:p>
      </dgm:t>
    </dgm:pt>
    <dgm:pt modelId="{00386639-37A5-4941-8E72-8DF1B81E1C1E}" type="sibTrans" cxnId="{F9393E69-C600-4B71-80A7-8AA8A3B10C31}">
      <dgm:prSet/>
      <dgm:spPr/>
      <dgm:t>
        <a:bodyPr/>
        <a:lstStyle/>
        <a:p>
          <a:endParaRPr lang="en-GB"/>
        </a:p>
      </dgm:t>
    </dgm:pt>
    <dgm:pt modelId="{3784F6C6-E854-4BF1-AD9E-6654AC4B0CCE}">
      <dgm:prSet/>
      <dgm:spPr/>
      <dgm:t>
        <a:bodyPr/>
        <a:lstStyle/>
        <a:p>
          <a:r>
            <a:rPr lang="ru-RU" dirty="0"/>
            <a:t>Возможно потребуется выделять средства в иностранной валюте и поступления от доноров  отдельной позицией (зависит от структуры </a:t>
          </a:r>
          <a:r>
            <a:rPr lang="ru-RU" dirty="0" err="1"/>
            <a:t>ЕКС</a:t>
          </a:r>
          <a:r>
            <a:rPr lang="en-GB" dirty="0"/>
            <a:t>)</a:t>
          </a:r>
          <a:endParaRPr lang="en-US" dirty="0"/>
        </a:p>
      </dgm:t>
    </dgm:pt>
    <dgm:pt modelId="{A6C9FDAA-0EC4-48EA-9B84-36C9FE999290}" type="parTrans" cxnId="{047B2389-DCE1-475E-AABA-BD6D4269B27C}">
      <dgm:prSet/>
      <dgm:spPr/>
      <dgm:t>
        <a:bodyPr/>
        <a:lstStyle/>
        <a:p>
          <a:endParaRPr lang="en-GB"/>
        </a:p>
      </dgm:t>
    </dgm:pt>
    <dgm:pt modelId="{593898CC-F4DB-4DD6-897D-D93F0ECEFE61}" type="sibTrans" cxnId="{047B2389-DCE1-475E-AABA-BD6D4269B27C}">
      <dgm:prSet/>
      <dgm:spPr/>
      <dgm:t>
        <a:bodyPr/>
        <a:lstStyle/>
        <a:p>
          <a:endParaRPr lang="en-GB"/>
        </a:p>
      </dgm:t>
    </dgm:pt>
    <dgm:pt modelId="{5056F690-BF95-4FF0-A1C8-5C21C5313A7A}" type="pres">
      <dgm:prSet presAssocID="{C7A8CE12-FF65-4390-87E1-4587C96B6E96}" presName="Name0" presStyleCnt="0">
        <dgm:presLayoutVars>
          <dgm:dir/>
          <dgm:animLvl val="lvl"/>
          <dgm:resizeHandles val="exact"/>
        </dgm:presLayoutVars>
      </dgm:prSet>
      <dgm:spPr/>
    </dgm:pt>
    <dgm:pt modelId="{98AEC06C-4C25-4801-9649-1554D5D8E8D1}" type="pres">
      <dgm:prSet presAssocID="{7EAB595B-1652-47C5-B970-CD9334FD65EB}" presName="linNode" presStyleCnt="0"/>
      <dgm:spPr/>
    </dgm:pt>
    <dgm:pt modelId="{A8B04DA9-7E23-4A84-BB19-706BFDAB9489}" type="pres">
      <dgm:prSet presAssocID="{7EAB595B-1652-47C5-B970-CD9334FD65EB}" presName="parTx" presStyleLbl="revTx" presStyleIdx="0" presStyleCnt="2">
        <dgm:presLayoutVars>
          <dgm:chMax val="1"/>
          <dgm:bulletEnabled val="1"/>
        </dgm:presLayoutVars>
      </dgm:prSet>
      <dgm:spPr/>
    </dgm:pt>
    <dgm:pt modelId="{6D9A49EE-30E6-40D4-B5B7-7C54A551852C}" type="pres">
      <dgm:prSet presAssocID="{7EAB595B-1652-47C5-B970-CD9334FD65EB}" presName="bracket" presStyleLbl="parChTrans1D1" presStyleIdx="0" presStyleCnt="2"/>
      <dgm:spPr/>
    </dgm:pt>
    <dgm:pt modelId="{89D3869A-9B17-47FC-81F2-E2D8E6F34FE4}" type="pres">
      <dgm:prSet presAssocID="{7EAB595B-1652-47C5-B970-CD9334FD65EB}" presName="spH" presStyleCnt="0"/>
      <dgm:spPr/>
    </dgm:pt>
    <dgm:pt modelId="{194DAF16-7855-45B2-A697-49D6363E3D51}" type="pres">
      <dgm:prSet presAssocID="{7EAB595B-1652-47C5-B970-CD9334FD65EB}" presName="desTx" presStyleLbl="node1" presStyleIdx="0" presStyleCnt="2">
        <dgm:presLayoutVars>
          <dgm:bulletEnabled val="1"/>
        </dgm:presLayoutVars>
      </dgm:prSet>
      <dgm:spPr/>
    </dgm:pt>
    <dgm:pt modelId="{6D2F6C95-68D1-42EE-9252-8FC6CE65DB2F}" type="pres">
      <dgm:prSet presAssocID="{2EAB1BFD-B415-474D-A8FF-65B5A3B1EE0A}" presName="spV" presStyleCnt="0"/>
      <dgm:spPr/>
    </dgm:pt>
    <dgm:pt modelId="{CBB6719F-39CB-47DD-8ECE-43279DE6742A}" type="pres">
      <dgm:prSet presAssocID="{FC6A83C5-D102-42D3-BC1E-F61F5553D830}" presName="linNode" presStyleCnt="0"/>
      <dgm:spPr/>
    </dgm:pt>
    <dgm:pt modelId="{40B1495A-818E-4564-8F8D-48AA6B4666C1}" type="pres">
      <dgm:prSet presAssocID="{FC6A83C5-D102-42D3-BC1E-F61F5553D830}" presName="parTx" presStyleLbl="revTx" presStyleIdx="1" presStyleCnt="2">
        <dgm:presLayoutVars>
          <dgm:chMax val="1"/>
          <dgm:bulletEnabled val="1"/>
        </dgm:presLayoutVars>
      </dgm:prSet>
      <dgm:spPr/>
    </dgm:pt>
    <dgm:pt modelId="{97ABE014-7596-4457-B294-A37807F6F7BD}" type="pres">
      <dgm:prSet presAssocID="{FC6A83C5-D102-42D3-BC1E-F61F5553D830}" presName="bracket" presStyleLbl="parChTrans1D1" presStyleIdx="1" presStyleCnt="2"/>
      <dgm:spPr/>
    </dgm:pt>
    <dgm:pt modelId="{74478810-A53B-49B1-AECF-F37586676399}" type="pres">
      <dgm:prSet presAssocID="{FC6A83C5-D102-42D3-BC1E-F61F5553D830}" presName="spH" presStyleCnt="0"/>
      <dgm:spPr/>
    </dgm:pt>
    <dgm:pt modelId="{CB365988-BC87-4E9C-AC83-95B56EFD01E4}" type="pres">
      <dgm:prSet presAssocID="{FC6A83C5-D102-42D3-BC1E-F61F5553D830}" presName="desTx" presStyleLbl="node1" presStyleIdx="1" presStyleCnt="2">
        <dgm:presLayoutVars>
          <dgm:bulletEnabled val="1"/>
        </dgm:presLayoutVars>
      </dgm:prSet>
      <dgm:spPr/>
    </dgm:pt>
  </dgm:ptLst>
  <dgm:cxnLst>
    <dgm:cxn modelId="{7D1B9312-0F16-4C6D-A15E-7F0CC69B0F38}" type="presOf" srcId="{1DFFB4C7-E359-4C2A-8618-1AAF5F6CF9F2}" destId="{CB365988-BC87-4E9C-AC83-95B56EFD01E4}" srcOrd="0" destOrd="1" presId="urn:diagrams.loki3.com/BracketList"/>
    <dgm:cxn modelId="{9FC6961A-682E-4432-9778-1F9D9CC53A15}" type="presOf" srcId="{F5474F1B-65D2-4EE1-A395-70CB8E5B5E71}" destId="{CB365988-BC87-4E9C-AC83-95B56EFD01E4}" srcOrd="0" destOrd="0" presId="urn:diagrams.loki3.com/BracketList"/>
    <dgm:cxn modelId="{73304F1D-3659-45C4-A0D0-899B9B5C1D3A}" type="presOf" srcId="{4A2384AD-FF62-4391-8F85-9048FFA5492F}" destId="{194DAF16-7855-45B2-A697-49D6363E3D51}" srcOrd="0" destOrd="0" presId="urn:diagrams.loki3.com/BracketList"/>
    <dgm:cxn modelId="{B0722328-DACF-4287-B65E-E7AD1B141753}" type="presOf" srcId="{7EAB595B-1652-47C5-B970-CD9334FD65EB}" destId="{A8B04DA9-7E23-4A84-BB19-706BFDAB9489}" srcOrd="0" destOrd="0" presId="urn:diagrams.loki3.com/BracketList"/>
    <dgm:cxn modelId="{F9393E69-C600-4B71-80A7-8AA8A3B10C31}" srcId="{2DC57DBE-3A8E-4F93-849F-0979C2212636}" destId="{231CD65C-C3A6-422E-8E7D-F51653BFAF10}" srcOrd="0" destOrd="0" parTransId="{DCF593E0-1566-4EFE-B765-428B0A712EB5}" sibTransId="{00386639-37A5-4941-8E72-8DF1B81E1C1E}"/>
    <dgm:cxn modelId="{699E1D6C-3B11-483F-A017-3A1DF5AC840A}" type="presOf" srcId="{231CD65C-C3A6-422E-8E7D-F51653BFAF10}" destId="{CB365988-BC87-4E9C-AC83-95B56EFD01E4}" srcOrd="0" destOrd="3" presId="urn:diagrams.loki3.com/BracketList"/>
    <dgm:cxn modelId="{D1CFEF6F-FB93-4D4E-A805-7180518BB2DA}" srcId="{1D38E5E4-DDDD-4949-88E0-597C3B34798A}" destId="{51B34D93-1FBD-4F56-9ADC-95390B40E2ED}" srcOrd="0" destOrd="0" parTransId="{8F772F7A-7098-41E7-91D9-2535D2E7D2FD}" sibTransId="{68826B0F-7C57-4332-96A5-5A07EF1E090B}"/>
    <dgm:cxn modelId="{380B3054-BB1C-4420-A071-2569C038465D}" srcId="{7EAB595B-1652-47C5-B970-CD9334FD65EB}" destId="{1D38E5E4-DDDD-4949-88E0-597C3B34798A}" srcOrd="1" destOrd="0" parTransId="{28291834-E9BF-4444-8020-DEA9137E1E61}" sibTransId="{95D466C4-AFA0-41BD-B330-6DD11107F994}"/>
    <dgm:cxn modelId="{724D7683-75DB-4B72-B7B9-42B89474848E}" type="presOf" srcId="{C7A8CE12-FF65-4390-87E1-4587C96B6E96}" destId="{5056F690-BF95-4FF0-A1C8-5C21C5313A7A}" srcOrd="0" destOrd="0" presId="urn:diagrams.loki3.com/BracketList"/>
    <dgm:cxn modelId="{7A533F88-41E5-45DA-9CF6-C441AE79C719}" type="presOf" srcId="{2DC57DBE-3A8E-4F93-849F-0979C2212636}" destId="{CB365988-BC87-4E9C-AC83-95B56EFD01E4}" srcOrd="0" destOrd="2" presId="urn:diagrams.loki3.com/BracketList"/>
    <dgm:cxn modelId="{047B2389-DCE1-475E-AABA-BD6D4269B27C}" srcId="{2DC57DBE-3A8E-4F93-849F-0979C2212636}" destId="{3784F6C6-E854-4BF1-AD9E-6654AC4B0CCE}" srcOrd="1" destOrd="0" parTransId="{A6C9FDAA-0EC4-48EA-9B84-36C9FE999290}" sibTransId="{593898CC-F4DB-4DD6-897D-D93F0ECEFE61}"/>
    <dgm:cxn modelId="{3323188E-2E30-4BC6-9861-6794265E8758}" type="presOf" srcId="{1D38E5E4-DDDD-4949-88E0-597C3B34798A}" destId="{194DAF16-7855-45B2-A697-49D6363E3D51}" srcOrd="0" destOrd="1" presId="urn:diagrams.loki3.com/BracketList"/>
    <dgm:cxn modelId="{691D8596-BF8A-47B1-A675-9FF69C7929D0}" type="presOf" srcId="{B6BB98A1-224C-4830-B5C8-D1EC18DC1853}" destId="{194DAF16-7855-45B2-A697-49D6363E3D51}" srcOrd="0" destOrd="3" presId="urn:diagrams.loki3.com/BracketList"/>
    <dgm:cxn modelId="{876EAA9C-9DF5-4A37-BAFF-432D2CD6E3E9}" srcId="{F5474F1B-65D2-4EE1-A395-70CB8E5B5E71}" destId="{1DFFB4C7-E359-4C2A-8618-1AAF5F6CF9F2}" srcOrd="0" destOrd="0" parTransId="{90BE2B96-CD1B-45D7-83FC-34102A058EB9}" sibTransId="{81EFF575-7C69-4B01-9FA6-E25540928F0F}"/>
    <dgm:cxn modelId="{C7E5BCA2-2B6E-4C55-81B5-9863627E8AEA}" srcId="{FC6A83C5-D102-42D3-BC1E-F61F5553D830}" destId="{2DC57DBE-3A8E-4F93-849F-0979C2212636}" srcOrd="1" destOrd="0" parTransId="{4B7B6EC0-0554-4F26-A874-0C106F9450DE}" sibTransId="{3BFD0434-77F8-43CD-81DA-A063988F40DA}"/>
    <dgm:cxn modelId="{E5048DA3-E024-4E09-928C-442EFD731036}" type="presOf" srcId="{3784F6C6-E854-4BF1-AD9E-6654AC4B0CCE}" destId="{CB365988-BC87-4E9C-AC83-95B56EFD01E4}" srcOrd="0" destOrd="4" presId="urn:diagrams.loki3.com/BracketList"/>
    <dgm:cxn modelId="{A0FEDBAC-19ED-4B56-AEFC-DF766921DAFE}" srcId="{FC6A83C5-D102-42D3-BC1E-F61F5553D830}" destId="{F5474F1B-65D2-4EE1-A395-70CB8E5B5E71}" srcOrd="0" destOrd="0" parTransId="{9CADAC50-7BF8-4ADC-8CAB-A7C06F7E1824}" sibTransId="{B2518ADF-DB69-464A-B90D-B24EA21C25A8}"/>
    <dgm:cxn modelId="{335B22C4-25BD-4FD5-A020-40BF9A789349}" srcId="{7EAB595B-1652-47C5-B970-CD9334FD65EB}" destId="{4A2384AD-FF62-4391-8F85-9048FFA5492F}" srcOrd="0" destOrd="0" parTransId="{9413BDAC-97DA-4EFB-885B-A662996E4A1A}" sibTransId="{2F0E41C4-12D6-4120-AE13-752DEE9EB2D7}"/>
    <dgm:cxn modelId="{75CB0AC5-A063-41AE-9102-9CC0E1DBAEFA}" srcId="{C7A8CE12-FF65-4390-87E1-4587C96B6E96}" destId="{7EAB595B-1652-47C5-B970-CD9334FD65EB}" srcOrd="0" destOrd="0" parTransId="{09FE3CD3-F684-4E9D-89C0-6BD5A29E8E15}" sibTransId="{2EAB1BFD-B415-474D-A8FF-65B5A3B1EE0A}"/>
    <dgm:cxn modelId="{32CD7DCD-CA6A-4674-93D0-501D3527BC07}" type="presOf" srcId="{FC6A83C5-D102-42D3-BC1E-F61F5553D830}" destId="{40B1495A-818E-4564-8F8D-48AA6B4666C1}" srcOrd="0" destOrd="0" presId="urn:diagrams.loki3.com/BracketList"/>
    <dgm:cxn modelId="{49ECFCEB-DFFB-414A-AE0F-0BBD9AEE59D7}" srcId="{C7A8CE12-FF65-4390-87E1-4587C96B6E96}" destId="{FC6A83C5-D102-42D3-BC1E-F61F5553D830}" srcOrd="1" destOrd="0" parTransId="{1310CD66-ECE6-44C6-8826-BD5204DB8D81}" sibTransId="{A1A63C09-535D-4351-BEB8-1C1ED5836259}"/>
    <dgm:cxn modelId="{831204F0-6679-49DC-BEF1-147E36C87AE8}" srcId="{7EAB595B-1652-47C5-B970-CD9334FD65EB}" destId="{B6BB98A1-224C-4830-B5C8-D1EC18DC1853}" srcOrd="2" destOrd="0" parTransId="{9B8A3D6B-8C14-4375-9D72-B7A3E59D1EB1}" sibTransId="{9D27084F-7819-479C-B0A1-7261088D51A5}"/>
    <dgm:cxn modelId="{ECD3D5F0-3417-4464-B6C6-B203535006A2}" type="presOf" srcId="{51B34D93-1FBD-4F56-9ADC-95390B40E2ED}" destId="{194DAF16-7855-45B2-A697-49D6363E3D51}" srcOrd="0" destOrd="2" presId="urn:diagrams.loki3.com/BracketList"/>
    <dgm:cxn modelId="{55801ECB-8FAD-42A8-B5A3-B14529665B89}" type="presParOf" srcId="{5056F690-BF95-4FF0-A1C8-5C21C5313A7A}" destId="{98AEC06C-4C25-4801-9649-1554D5D8E8D1}" srcOrd="0" destOrd="0" presId="urn:diagrams.loki3.com/BracketList"/>
    <dgm:cxn modelId="{9846B055-D8EC-4AE2-BF78-F7F1AD088F20}" type="presParOf" srcId="{98AEC06C-4C25-4801-9649-1554D5D8E8D1}" destId="{A8B04DA9-7E23-4A84-BB19-706BFDAB9489}" srcOrd="0" destOrd="0" presId="urn:diagrams.loki3.com/BracketList"/>
    <dgm:cxn modelId="{86BBACC7-36EA-4759-BDCA-28837229AF7D}" type="presParOf" srcId="{98AEC06C-4C25-4801-9649-1554D5D8E8D1}" destId="{6D9A49EE-30E6-40D4-B5B7-7C54A551852C}" srcOrd="1" destOrd="0" presId="urn:diagrams.loki3.com/BracketList"/>
    <dgm:cxn modelId="{53616110-A9A4-462C-8CA8-00A28A30DA1D}" type="presParOf" srcId="{98AEC06C-4C25-4801-9649-1554D5D8E8D1}" destId="{89D3869A-9B17-47FC-81F2-E2D8E6F34FE4}" srcOrd="2" destOrd="0" presId="urn:diagrams.loki3.com/BracketList"/>
    <dgm:cxn modelId="{D8643BBA-685E-43AF-9DCA-412541DE7342}" type="presParOf" srcId="{98AEC06C-4C25-4801-9649-1554D5D8E8D1}" destId="{194DAF16-7855-45B2-A697-49D6363E3D51}" srcOrd="3" destOrd="0" presId="urn:diagrams.loki3.com/BracketList"/>
    <dgm:cxn modelId="{C1C70BED-BA7F-4C63-BF52-C216DAC95037}" type="presParOf" srcId="{5056F690-BF95-4FF0-A1C8-5C21C5313A7A}" destId="{6D2F6C95-68D1-42EE-9252-8FC6CE65DB2F}" srcOrd="1" destOrd="0" presId="urn:diagrams.loki3.com/BracketList"/>
    <dgm:cxn modelId="{F1FB1DFA-C879-43E1-98BB-6DEBED6A25A6}" type="presParOf" srcId="{5056F690-BF95-4FF0-A1C8-5C21C5313A7A}" destId="{CBB6719F-39CB-47DD-8ECE-43279DE6742A}" srcOrd="2" destOrd="0" presId="urn:diagrams.loki3.com/BracketList"/>
    <dgm:cxn modelId="{3B9D80A3-33D4-48E9-9FD9-6A634C5923BB}" type="presParOf" srcId="{CBB6719F-39CB-47DD-8ECE-43279DE6742A}" destId="{40B1495A-818E-4564-8F8D-48AA6B4666C1}" srcOrd="0" destOrd="0" presId="urn:diagrams.loki3.com/BracketList"/>
    <dgm:cxn modelId="{811AC124-6AAB-4E7D-B80C-74BCFFEF245C}" type="presParOf" srcId="{CBB6719F-39CB-47DD-8ECE-43279DE6742A}" destId="{97ABE014-7596-4457-B294-A37807F6F7BD}" srcOrd="1" destOrd="0" presId="urn:diagrams.loki3.com/BracketList"/>
    <dgm:cxn modelId="{D88DEF7B-3B99-4745-9F44-B5860E1BF9D4}" type="presParOf" srcId="{CBB6719F-39CB-47DD-8ECE-43279DE6742A}" destId="{74478810-A53B-49B1-AECF-F37586676399}" srcOrd="2" destOrd="0" presId="urn:diagrams.loki3.com/BracketList"/>
    <dgm:cxn modelId="{3C619FE8-E3EC-4B51-B486-C9CC300FA742}" type="presParOf" srcId="{CBB6719F-39CB-47DD-8ECE-43279DE6742A}" destId="{CB365988-BC87-4E9C-AC83-95B56EFD01E4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18F6D7-8C00-4316-BCCD-11DE230F861B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6D020A2A-06FE-4E6A-8C9B-9A569A762DA2}">
      <dgm:prSet custT="1"/>
      <dgm:spPr/>
      <dgm:t>
        <a:bodyPr/>
        <a:lstStyle/>
        <a:p>
          <a:r>
            <a:rPr lang="ru-RU" sz="1600" dirty="0"/>
            <a:t>Эконометрические модели важны для многолетних оценок и годового бюджета</a:t>
          </a:r>
          <a:r>
            <a:rPr lang="en-GB" sz="1600" dirty="0"/>
            <a:t> </a:t>
          </a:r>
          <a:endParaRPr lang="en-US" sz="1600" dirty="0"/>
        </a:p>
      </dgm:t>
    </dgm:pt>
    <dgm:pt modelId="{692BBAA4-4DAE-4984-BC68-914619B2DF53}" type="parTrans" cxnId="{F64FA78E-4E35-4531-9153-3D86A934381A}">
      <dgm:prSet/>
      <dgm:spPr/>
      <dgm:t>
        <a:bodyPr/>
        <a:lstStyle/>
        <a:p>
          <a:endParaRPr lang="en-US"/>
        </a:p>
      </dgm:t>
    </dgm:pt>
    <dgm:pt modelId="{14D71C1C-8F29-4084-98E1-6672564E999A}" type="sibTrans" cxnId="{F64FA78E-4E35-4531-9153-3D86A934381A}">
      <dgm:prSet/>
      <dgm:spPr/>
      <dgm:t>
        <a:bodyPr/>
        <a:lstStyle/>
        <a:p>
          <a:endParaRPr lang="en-US"/>
        </a:p>
      </dgm:t>
    </dgm:pt>
    <dgm:pt modelId="{6B38C0B7-5C64-471E-B0A1-DC5A2C65BAF4}">
      <dgm:prSet custT="1"/>
      <dgm:spPr/>
      <dgm:t>
        <a:bodyPr/>
        <a:lstStyle/>
        <a:p>
          <a:r>
            <a:rPr lang="ru-RU" sz="1400" dirty="0"/>
            <a:t>Индикаторы раннего предупреждения о макроэкономических изменениях могут быть полезными в течение года.</a:t>
          </a:r>
          <a:endParaRPr lang="en-US" sz="1400" dirty="0"/>
        </a:p>
      </dgm:t>
    </dgm:pt>
    <dgm:pt modelId="{21911AF3-5160-447D-AE12-B54628266EFE}" type="parTrans" cxnId="{80A7F803-AF33-4E73-AA84-D639E56C77C3}">
      <dgm:prSet/>
      <dgm:spPr/>
      <dgm:t>
        <a:bodyPr/>
        <a:lstStyle/>
        <a:p>
          <a:endParaRPr lang="en-US"/>
        </a:p>
      </dgm:t>
    </dgm:pt>
    <dgm:pt modelId="{73AF5FF6-BF3B-4C0E-9766-4B882260C35F}" type="sibTrans" cxnId="{80A7F803-AF33-4E73-AA84-D639E56C77C3}">
      <dgm:prSet/>
      <dgm:spPr/>
      <dgm:t>
        <a:bodyPr/>
        <a:lstStyle/>
        <a:p>
          <a:endParaRPr lang="en-US"/>
        </a:p>
      </dgm:t>
    </dgm:pt>
    <dgm:pt modelId="{E648FDA9-1255-4953-9EBF-AF7971171945}">
      <dgm:prSet/>
      <dgm:spPr/>
      <dgm:t>
        <a:bodyPr/>
        <a:lstStyle/>
        <a:p>
          <a:r>
            <a:rPr lang="ru-RU" dirty="0"/>
            <a:t>Трудно разработать модель для оценки месячных или квартальных трендов</a:t>
          </a:r>
          <a:r>
            <a:rPr lang="en-GB" dirty="0"/>
            <a:t>  </a:t>
          </a:r>
          <a:endParaRPr lang="en-US" dirty="0"/>
        </a:p>
      </dgm:t>
    </dgm:pt>
    <dgm:pt modelId="{A53BECE8-A440-4D1F-A8B3-6057E08F8E0B}" type="parTrans" cxnId="{A51F3590-40BF-4AD7-BA53-FBF1480F6A87}">
      <dgm:prSet/>
      <dgm:spPr/>
      <dgm:t>
        <a:bodyPr/>
        <a:lstStyle/>
        <a:p>
          <a:endParaRPr lang="en-US"/>
        </a:p>
      </dgm:t>
    </dgm:pt>
    <dgm:pt modelId="{381F3CE1-D634-4005-B58C-8A042F4940A2}" type="sibTrans" cxnId="{A51F3590-40BF-4AD7-BA53-FBF1480F6A87}">
      <dgm:prSet/>
      <dgm:spPr/>
      <dgm:t>
        <a:bodyPr/>
        <a:lstStyle/>
        <a:p>
          <a:endParaRPr lang="en-US"/>
        </a:p>
      </dgm:t>
    </dgm:pt>
    <dgm:pt modelId="{9C7649A8-203B-425C-BBB4-2B2D342807D4}">
      <dgm:prSet/>
      <dgm:spPr/>
      <dgm:t>
        <a:bodyPr/>
        <a:lstStyle/>
        <a:p>
          <a:r>
            <a:rPr lang="ru-RU" dirty="0"/>
            <a:t>Другие подходы</a:t>
          </a:r>
          <a:endParaRPr lang="en-US" dirty="0"/>
        </a:p>
      </dgm:t>
    </dgm:pt>
    <dgm:pt modelId="{BFBFBF3C-23FB-4B52-899E-87862C50D392}" type="parTrans" cxnId="{5B401641-6529-4F1F-B9D2-039EA2B61E94}">
      <dgm:prSet/>
      <dgm:spPr/>
      <dgm:t>
        <a:bodyPr/>
        <a:lstStyle/>
        <a:p>
          <a:endParaRPr lang="en-GB"/>
        </a:p>
      </dgm:t>
    </dgm:pt>
    <dgm:pt modelId="{DFB49F41-EBEA-4999-A011-56803C3ADED8}" type="sibTrans" cxnId="{5B401641-6529-4F1F-B9D2-039EA2B61E94}">
      <dgm:prSet/>
      <dgm:spPr/>
      <dgm:t>
        <a:bodyPr/>
        <a:lstStyle/>
        <a:p>
          <a:endParaRPr lang="en-GB"/>
        </a:p>
      </dgm:t>
    </dgm:pt>
    <dgm:pt modelId="{54755686-225D-4E06-A15B-63B60D61927B}">
      <dgm:prSet custT="1"/>
      <dgm:spPr/>
      <dgm:t>
        <a:bodyPr/>
        <a:lstStyle/>
        <a:p>
          <a:pPr>
            <a:spcBef>
              <a:spcPts val="600"/>
            </a:spcBef>
          </a:pPr>
          <a:r>
            <a:rPr lang="ru-RU" sz="1400" dirty="0"/>
            <a:t>Некоторые страны пытались моделировать базовые тенденции, которые затем корректировали на сезонные колебания на основе оценок, однако не всегда удавалось добиться более точных прогнозов по сравнению с более простыми моделями. </a:t>
          </a:r>
          <a:r>
            <a:rPr lang="en-GB" sz="1400" dirty="0"/>
            <a:t>  </a:t>
          </a:r>
          <a:endParaRPr lang="en-US" sz="1400" dirty="0"/>
        </a:p>
      </dgm:t>
    </dgm:pt>
    <dgm:pt modelId="{4C3BA141-9B95-475D-9168-EC6E770E1D86}" type="parTrans" cxnId="{29C42684-9238-4BB1-A800-BB897FD8A60F}">
      <dgm:prSet/>
      <dgm:spPr/>
      <dgm:t>
        <a:bodyPr/>
        <a:lstStyle/>
        <a:p>
          <a:endParaRPr lang="en-GB"/>
        </a:p>
      </dgm:t>
    </dgm:pt>
    <dgm:pt modelId="{188018DD-EFED-46A3-BAB6-7E26FBC0F5B9}" type="sibTrans" cxnId="{29C42684-9238-4BB1-A800-BB897FD8A60F}">
      <dgm:prSet/>
      <dgm:spPr/>
      <dgm:t>
        <a:bodyPr/>
        <a:lstStyle/>
        <a:p>
          <a:endParaRPr lang="en-GB"/>
        </a:p>
      </dgm:t>
    </dgm:pt>
    <dgm:pt modelId="{7319AAB4-D548-4A84-945D-5B960EFAF797}">
      <dgm:prSet custT="1"/>
      <dgm:spPr/>
      <dgm:t>
        <a:bodyPr/>
        <a:lstStyle/>
        <a:p>
          <a:pPr>
            <a:spcBef>
              <a:spcPts val="600"/>
            </a:spcBef>
          </a:pPr>
          <a:r>
            <a:rPr lang="ru-RU" sz="1400" dirty="0"/>
            <a:t>Другие страны исследовали возможность использования </a:t>
          </a:r>
          <a:r>
            <a:rPr lang="ru-RU" sz="1400" dirty="0" err="1"/>
            <a:t>авторегрессионных</a:t>
          </a:r>
          <a:r>
            <a:rPr lang="ru-RU" sz="1400" dirty="0"/>
            <a:t> моделей,  в которых доходы одного месяца увязывались с доходами за тот же месяц в предыдущие годы с корректировкой на макроэкономические параметры и (или) другие факторы и/или изменения налоговой политики. </a:t>
          </a:r>
          <a:endParaRPr lang="en-US" sz="1400" dirty="0"/>
        </a:p>
      </dgm:t>
    </dgm:pt>
    <dgm:pt modelId="{D2FFC85B-0A51-4C88-BAFA-79BE3B963137}" type="parTrans" cxnId="{E5FF1D60-2FD9-4C28-A81C-8C2273EF345D}">
      <dgm:prSet/>
      <dgm:spPr/>
      <dgm:t>
        <a:bodyPr/>
        <a:lstStyle/>
        <a:p>
          <a:endParaRPr lang="en-GB"/>
        </a:p>
      </dgm:t>
    </dgm:pt>
    <dgm:pt modelId="{13BDEFD9-F200-46DD-B9C0-197D7FE5121A}" type="sibTrans" cxnId="{E5FF1D60-2FD9-4C28-A81C-8C2273EF345D}">
      <dgm:prSet/>
      <dgm:spPr/>
      <dgm:t>
        <a:bodyPr/>
        <a:lstStyle/>
        <a:p>
          <a:endParaRPr lang="en-GB"/>
        </a:p>
      </dgm:t>
    </dgm:pt>
    <dgm:pt modelId="{A2F80564-0328-4E53-B0B5-1996BA80A443}">
      <dgm:prSet custT="1"/>
      <dgm:spPr/>
      <dgm:t>
        <a:bodyPr/>
        <a:lstStyle/>
        <a:p>
          <a:pPr>
            <a:spcBef>
              <a:spcPts val="600"/>
            </a:spcBef>
          </a:pPr>
          <a:r>
            <a:rPr lang="ru-RU" sz="1400" dirty="0"/>
            <a:t>Всегда есть особые факторы (изменения политики, поведенческие сдвиги), которые необходимо учитывать, а также изменения, происходящие год от года в последний день месяца или дни, на которые выпадают основные праздники.</a:t>
          </a:r>
          <a:endParaRPr lang="en-US" sz="1400" dirty="0"/>
        </a:p>
      </dgm:t>
    </dgm:pt>
    <dgm:pt modelId="{7ADB3FA4-E94C-4592-8C1C-123DD3573F51}" type="parTrans" cxnId="{2C992CE5-8734-4CE0-A87C-7F13E900E4FD}">
      <dgm:prSet/>
      <dgm:spPr/>
      <dgm:t>
        <a:bodyPr/>
        <a:lstStyle/>
        <a:p>
          <a:endParaRPr lang="en-GB"/>
        </a:p>
      </dgm:t>
    </dgm:pt>
    <dgm:pt modelId="{D288C2F6-C030-4156-A6E6-C303BF24F0BE}" type="sibTrans" cxnId="{2C992CE5-8734-4CE0-A87C-7F13E900E4FD}">
      <dgm:prSet/>
      <dgm:spPr/>
      <dgm:t>
        <a:bodyPr/>
        <a:lstStyle/>
        <a:p>
          <a:endParaRPr lang="en-GB"/>
        </a:p>
      </dgm:t>
    </dgm:pt>
    <dgm:pt modelId="{3848A1DA-4402-4F33-B318-69BA3CA18F95}">
      <dgm:prSet/>
      <dgm:spPr/>
      <dgm:t>
        <a:bodyPr/>
        <a:lstStyle/>
        <a:p>
          <a:r>
            <a:rPr lang="en-GB" dirty="0"/>
            <a:t>=&gt; </a:t>
          </a:r>
          <a:r>
            <a:rPr lang="ru-RU" dirty="0"/>
            <a:t>Как правило, более продуктивными оказываются опыт сотрудника и  налаженные каналы получения информации.</a:t>
          </a:r>
          <a:endParaRPr lang="en-US" dirty="0"/>
        </a:p>
      </dgm:t>
    </dgm:pt>
    <dgm:pt modelId="{6D64688D-F7E8-49E4-AD16-9E01E05509DD}" type="parTrans" cxnId="{7E2298F5-AEAF-480C-BA38-0E4BFB40D7E4}">
      <dgm:prSet/>
      <dgm:spPr/>
      <dgm:t>
        <a:bodyPr/>
        <a:lstStyle/>
        <a:p>
          <a:endParaRPr lang="en-GB"/>
        </a:p>
      </dgm:t>
    </dgm:pt>
    <dgm:pt modelId="{324B8940-B2D2-4121-ABF5-450B0A15BAF7}" type="sibTrans" cxnId="{7E2298F5-AEAF-480C-BA38-0E4BFB40D7E4}">
      <dgm:prSet/>
      <dgm:spPr/>
      <dgm:t>
        <a:bodyPr/>
        <a:lstStyle/>
        <a:p>
          <a:endParaRPr lang="en-GB"/>
        </a:p>
      </dgm:t>
    </dgm:pt>
    <dgm:pt modelId="{8A55DCFE-A856-4068-89DE-0CAD46068F9C}">
      <dgm:prSet custT="1"/>
      <dgm:spPr/>
      <dgm:t>
        <a:bodyPr/>
        <a:lstStyle/>
        <a:p>
          <a:r>
            <a:rPr lang="ru-RU" sz="1400" dirty="0"/>
            <a:t>Некоторые расходы могут зависеть от макроэкономических показателей или других переменных  </a:t>
          </a:r>
          <a:r>
            <a:rPr lang="en-GB" sz="1400" dirty="0"/>
            <a:t>(</a:t>
          </a:r>
          <a:r>
            <a:rPr lang="ru-RU" sz="1400" dirty="0"/>
            <a:t>погодные условия и поддержка сельского хозяйства</a:t>
          </a:r>
          <a:r>
            <a:rPr lang="en-GB" sz="1400" dirty="0"/>
            <a:t>)</a:t>
          </a:r>
          <a:endParaRPr lang="en-US" sz="1400" dirty="0"/>
        </a:p>
      </dgm:t>
    </dgm:pt>
    <dgm:pt modelId="{AA69BF64-F536-4BF8-82DA-4530D5C2DAF1}" type="parTrans" cxnId="{E74ABE06-C01E-4EBA-89A2-08A9F6067F71}">
      <dgm:prSet/>
      <dgm:spPr/>
      <dgm:t>
        <a:bodyPr/>
        <a:lstStyle/>
        <a:p>
          <a:endParaRPr lang="en-GB"/>
        </a:p>
      </dgm:t>
    </dgm:pt>
    <dgm:pt modelId="{2F68B870-E4A0-46A0-B1A5-C363D0CDB3D8}" type="sibTrans" cxnId="{E74ABE06-C01E-4EBA-89A2-08A9F6067F71}">
      <dgm:prSet/>
      <dgm:spPr/>
      <dgm:t>
        <a:bodyPr/>
        <a:lstStyle/>
        <a:p>
          <a:endParaRPr lang="en-GB"/>
        </a:p>
      </dgm:t>
    </dgm:pt>
    <dgm:pt modelId="{3DC02405-ECE3-4A7F-8134-28F232736050}">
      <dgm:prSet custT="1"/>
      <dgm:spPr/>
      <dgm:t>
        <a:bodyPr/>
        <a:lstStyle/>
        <a:p>
          <a:pPr>
            <a:spcBef>
              <a:spcPts val="600"/>
            </a:spcBef>
          </a:pPr>
          <a:r>
            <a:rPr lang="ru-RU" sz="1400" dirty="0"/>
            <a:t>Усредненные характеристики прошлых периодов</a:t>
          </a:r>
          <a:r>
            <a:rPr lang="en-GB" sz="1400" dirty="0"/>
            <a:t>: </a:t>
          </a:r>
          <a:r>
            <a:rPr lang="ru-RU" sz="1400" dirty="0"/>
            <a:t>используются для прогнозирования однородных потоков или в случаях, когда нет более качественной информации.</a:t>
          </a:r>
          <a:endParaRPr lang="en-US" sz="1400" dirty="0"/>
        </a:p>
      </dgm:t>
    </dgm:pt>
    <dgm:pt modelId="{8C62C273-6138-4ACC-BC8B-80CCF1738504}" type="parTrans" cxnId="{FB7628C3-CEFB-477B-B632-1BA8928BE083}">
      <dgm:prSet/>
      <dgm:spPr/>
      <dgm:t>
        <a:bodyPr/>
        <a:lstStyle/>
        <a:p>
          <a:endParaRPr lang="en-GB"/>
        </a:p>
      </dgm:t>
    </dgm:pt>
    <dgm:pt modelId="{FD21DB0D-13AF-46F8-9DB1-E4BFF3574C3F}" type="sibTrans" cxnId="{FB7628C3-CEFB-477B-B632-1BA8928BE083}">
      <dgm:prSet/>
      <dgm:spPr/>
      <dgm:t>
        <a:bodyPr/>
        <a:lstStyle/>
        <a:p>
          <a:endParaRPr lang="en-GB"/>
        </a:p>
      </dgm:t>
    </dgm:pt>
    <dgm:pt modelId="{BF0200B3-A0CF-4624-A526-286322DA15FD}">
      <dgm:prSet custT="1"/>
      <dgm:spPr/>
      <dgm:t>
        <a:bodyPr/>
        <a:lstStyle/>
        <a:p>
          <a:pPr>
            <a:spcBef>
              <a:spcPts val="600"/>
            </a:spcBef>
          </a:pPr>
          <a:r>
            <a:rPr lang="ru-RU" sz="1400" dirty="0"/>
            <a:t>Отдельные профили по разным потокам</a:t>
          </a:r>
          <a:r>
            <a:rPr lang="en-US" sz="1400" dirty="0"/>
            <a:t> - </a:t>
          </a:r>
          <a:r>
            <a:rPr lang="ru-RU" sz="1400" dirty="0"/>
            <a:t>для капитальных расходов использовать</a:t>
          </a:r>
          <a:r>
            <a:rPr lang="en-US" sz="1400" dirty="0"/>
            <a:t> </a:t>
          </a:r>
          <a:r>
            <a:rPr lang="ru-RU" sz="1400" dirty="0"/>
            <a:t>нежелательно.</a:t>
          </a:r>
          <a:endParaRPr lang="en-GB" sz="1400" dirty="0"/>
        </a:p>
      </dgm:t>
    </dgm:pt>
    <dgm:pt modelId="{D60E2B09-E820-42C4-9EDC-783B9C0411B0}" type="parTrans" cxnId="{D2A236B1-EA37-42FF-97B3-64E28593A653}">
      <dgm:prSet/>
      <dgm:spPr/>
      <dgm:t>
        <a:bodyPr/>
        <a:lstStyle/>
        <a:p>
          <a:endParaRPr lang="en-GB"/>
        </a:p>
      </dgm:t>
    </dgm:pt>
    <dgm:pt modelId="{F26E1401-907E-4974-B537-F3FF3036AE19}" type="sibTrans" cxnId="{D2A236B1-EA37-42FF-97B3-64E28593A653}">
      <dgm:prSet/>
      <dgm:spPr/>
      <dgm:t>
        <a:bodyPr/>
        <a:lstStyle/>
        <a:p>
          <a:endParaRPr lang="en-GB"/>
        </a:p>
      </dgm:t>
    </dgm:pt>
    <dgm:pt modelId="{DE1812A9-E6EB-4C6B-ACE6-D17714165F59}">
      <dgm:prSet custT="1"/>
      <dgm:spPr/>
      <dgm:t>
        <a:bodyPr/>
        <a:lstStyle/>
        <a:p>
          <a:pPr>
            <a:spcBef>
              <a:spcPts val="600"/>
            </a:spcBef>
          </a:pPr>
          <a:r>
            <a:rPr lang="ru-RU" sz="1400" dirty="0"/>
            <a:t>Учет особенностей конца месяца, конца недели, дат государственных праздников и т.д.</a:t>
          </a:r>
          <a:endParaRPr lang="en-GB" sz="1400" dirty="0"/>
        </a:p>
      </dgm:t>
    </dgm:pt>
    <dgm:pt modelId="{5F161DD7-C705-4F65-8BD4-07CAC033235E}" type="parTrans" cxnId="{18A2B8B9-3797-4262-95F6-0DDA4092AA23}">
      <dgm:prSet/>
      <dgm:spPr/>
      <dgm:t>
        <a:bodyPr/>
        <a:lstStyle/>
        <a:p>
          <a:endParaRPr lang="en-GB"/>
        </a:p>
      </dgm:t>
    </dgm:pt>
    <dgm:pt modelId="{77607E88-1912-4605-80A7-44DAA34CBE4D}" type="sibTrans" cxnId="{18A2B8B9-3797-4262-95F6-0DDA4092AA23}">
      <dgm:prSet/>
      <dgm:spPr/>
      <dgm:t>
        <a:bodyPr/>
        <a:lstStyle/>
        <a:p>
          <a:endParaRPr lang="en-GB"/>
        </a:p>
      </dgm:t>
    </dgm:pt>
    <dgm:pt modelId="{DDA2BED0-47F2-4AAB-9481-5807D02BE666}">
      <dgm:prSet custT="1"/>
      <dgm:spPr/>
      <dgm:t>
        <a:bodyPr/>
        <a:lstStyle/>
        <a:p>
          <a:pPr>
            <a:spcBef>
              <a:spcPts val="600"/>
            </a:spcBef>
          </a:pPr>
          <a:r>
            <a:rPr lang="ru-RU" sz="1400" dirty="0"/>
            <a:t>Выявление резко отклоняющихся значений, нетипичных случаев и отклонений от средних значений в прошлые периоды.</a:t>
          </a:r>
          <a:endParaRPr lang="en-GB" sz="1400" dirty="0"/>
        </a:p>
      </dgm:t>
    </dgm:pt>
    <dgm:pt modelId="{47F240E3-7BEB-4090-938F-A20542A60024}" type="parTrans" cxnId="{81559E3E-988B-41A6-A706-8C7BCC48244E}">
      <dgm:prSet/>
      <dgm:spPr/>
      <dgm:t>
        <a:bodyPr/>
        <a:lstStyle/>
        <a:p>
          <a:endParaRPr lang="en-GB"/>
        </a:p>
      </dgm:t>
    </dgm:pt>
    <dgm:pt modelId="{3E9EF796-4B39-48A9-9469-E358BE4DD573}" type="sibTrans" cxnId="{81559E3E-988B-41A6-A706-8C7BCC48244E}">
      <dgm:prSet/>
      <dgm:spPr/>
      <dgm:t>
        <a:bodyPr/>
        <a:lstStyle/>
        <a:p>
          <a:endParaRPr lang="en-GB"/>
        </a:p>
      </dgm:t>
    </dgm:pt>
    <dgm:pt modelId="{48F35A75-D7BE-4CF0-8EEB-263B8767F499}" type="pres">
      <dgm:prSet presAssocID="{A718F6D7-8C00-4316-BCCD-11DE230F861B}" presName="linear" presStyleCnt="0">
        <dgm:presLayoutVars>
          <dgm:animLvl val="lvl"/>
          <dgm:resizeHandles val="exact"/>
        </dgm:presLayoutVars>
      </dgm:prSet>
      <dgm:spPr/>
    </dgm:pt>
    <dgm:pt modelId="{0746063F-F49B-49F3-B0AE-A18ACD7D6214}" type="pres">
      <dgm:prSet presAssocID="{6D020A2A-06FE-4E6A-8C9B-9A569A762DA2}" presName="parentText" presStyleLbl="node1" presStyleIdx="0" presStyleCnt="4" custScaleY="125580">
        <dgm:presLayoutVars>
          <dgm:chMax val="0"/>
          <dgm:bulletEnabled val="1"/>
        </dgm:presLayoutVars>
      </dgm:prSet>
      <dgm:spPr/>
    </dgm:pt>
    <dgm:pt modelId="{0D36D626-A921-4F72-B3FE-A88B6FED1FB3}" type="pres">
      <dgm:prSet presAssocID="{6D020A2A-06FE-4E6A-8C9B-9A569A762DA2}" presName="childText" presStyleLbl="revTx" presStyleIdx="0" presStyleCnt="3">
        <dgm:presLayoutVars>
          <dgm:bulletEnabled val="1"/>
        </dgm:presLayoutVars>
      </dgm:prSet>
      <dgm:spPr/>
    </dgm:pt>
    <dgm:pt modelId="{DD6527D7-9E0F-4905-879F-3A0868BBD815}" type="pres">
      <dgm:prSet presAssocID="{E648FDA9-1255-4953-9EBF-AF797117194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D6A46CD-9A92-428A-9938-61D1D1C39065}" type="pres">
      <dgm:prSet presAssocID="{381F3CE1-D634-4005-B58C-8A042F4940A2}" presName="spacer" presStyleCnt="0"/>
      <dgm:spPr/>
    </dgm:pt>
    <dgm:pt modelId="{D9C5E73E-3CB2-4084-AC4A-E2D3EF24251F}" type="pres">
      <dgm:prSet presAssocID="{9C7649A8-203B-425C-BBB4-2B2D342807D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9C19AB9-05C8-438E-A95A-130332FA4F32}" type="pres">
      <dgm:prSet presAssocID="{9C7649A8-203B-425C-BBB4-2B2D342807D4}" presName="childText" presStyleLbl="revTx" presStyleIdx="1" presStyleCnt="3">
        <dgm:presLayoutVars>
          <dgm:bulletEnabled val="1"/>
        </dgm:presLayoutVars>
      </dgm:prSet>
      <dgm:spPr/>
    </dgm:pt>
    <dgm:pt modelId="{7C7C0B22-CF68-4697-B0FF-D0F5983E7DCF}" type="pres">
      <dgm:prSet presAssocID="{3848A1DA-4402-4F33-B318-69BA3CA18F9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E5911F6-B9E0-4C2C-938F-A2AF19759518}" type="pres">
      <dgm:prSet presAssocID="{3848A1DA-4402-4F33-B318-69BA3CA18F95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1D77402-4337-468D-B267-7754B3B61903}" type="presOf" srcId="{DE1812A9-E6EB-4C6B-ACE6-D17714165F59}" destId="{EE5911F6-B9E0-4C2C-938F-A2AF19759518}" srcOrd="0" destOrd="3" presId="urn:microsoft.com/office/officeart/2005/8/layout/vList2"/>
    <dgm:cxn modelId="{80A7F803-AF33-4E73-AA84-D639E56C77C3}" srcId="{6D020A2A-06FE-4E6A-8C9B-9A569A762DA2}" destId="{6B38C0B7-5C64-471E-B0A1-DC5A2C65BAF4}" srcOrd="0" destOrd="0" parTransId="{21911AF3-5160-447D-AE12-B54628266EFE}" sibTransId="{73AF5FF6-BF3B-4C0E-9766-4B882260C35F}"/>
    <dgm:cxn modelId="{E74ABE06-C01E-4EBA-89A2-08A9F6067F71}" srcId="{6D020A2A-06FE-4E6A-8C9B-9A569A762DA2}" destId="{8A55DCFE-A856-4068-89DE-0CAD46068F9C}" srcOrd="1" destOrd="0" parTransId="{AA69BF64-F536-4BF8-82DA-4530D5C2DAF1}" sibTransId="{2F68B870-E4A0-46A0-B1A5-C363D0CDB3D8}"/>
    <dgm:cxn modelId="{729E9920-C46A-4BD8-A9FD-849747311264}" type="presOf" srcId="{BF0200B3-A0CF-4624-A526-286322DA15FD}" destId="{EE5911F6-B9E0-4C2C-938F-A2AF19759518}" srcOrd="0" destOrd="1" presId="urn:microsoft.com/office/officeart/2005/8/layout/vList2"/>
    <dgm:cxn modelId="{2D04A128-31AF-4C6C-81C1-8CB5A465D61B}" type="presOf" srcId="{3848A1DA-4402-4F33-B318-69BA3CA18F95}" destId="{7C7C0B22-CF68-4697-B0FF-D0F5983E7DCF}" srcOrd="0" destOrd="0" presId="urn:microsoft.com/office/officeart/2005/8/layout/vList2"/>
    <dgm:cxn modelId="{6ED6BD37-744E-433D-9DD8-ED9F8BCFBCDB}" type="presOf" srcId="{8A55DCFE-A856-4068-89DE-0CAD46068F9C}" destId="{0D36D626-A921-4F72-B3FE-A88B6FED1FB3}" srcOrd="0" destOrd="1" presId="urn:microsoft.com/office/officeart/2005/8/layout/vList2"/>
    <dgm:cxn modelId="{D9F17F3E-FA37-4958-B58B-CD030DFC4992}" type="presOf" srcId="{A2F80564-0328-4E53-B0B5-1996BA80A443}" destId="{49C19AB9-05C8-438E-A95A-130332FA4F32}" srcOrd="0" destOrd="2" presId="urn:microsoft.com/office/officeart/2005/8/layout/vList2"/>
    <dgm:cxn modelId="{81559E3E-988B-41A6-A706-8C7BCC48244E}" srcId="{3848A1DA-4402-4F33-B318-69BA3CA18F95}" destId="{DDA2BED0-47F2-4AAB-9481-5807D02BE666}" srcOrd="2" destOrd="0" parTransId="{47F240E3-7BEB-4090-938F-A20542A60024}" sibTransId="{3E9EF796-4B39-48A9-9469-E358BE4DD573}"/>
    <dgm:cxn modelId="{42CD835D-4D6C-4B9A-9EC3-F055847F2C1B}" type="presOf" srcId="{6B38C0B7-5C64-471E-B0A1-DC5A2C65BAF4}" destId="{0D36D626-A921-4F72-B3FE-A88B6FED1FB3}" srcOrd="0" destOrd="0" presId="urn:microsoft.com/office/officeart/2005/8/layout/vList2"/>
    <dgm:cxn modelId="{E5FF1D60-2FD9-4C28-A81C-8C2273EF345D}" srcId="{9C7649A8-203B-425C-BBB4-2B2D342807D4}" destId="{7319AAB4-D548-4A84-945D-5B960EFAF797}" srcOrd="1" destOrd="0" parTransId="{D2FFC85B-0A51-4C88-BAFA-79BE3B963137}" sibTransId="{13BDEFD9-F200-46DD-B9C0-197D7FE5121A}"/>
    <dgm:cxn modelId="{5B401641-6529-4F1F-B9D2-039EA2B61E94}" srcId="{A718F6D7-8C00-4316-BCCD-11DE230F861B}" destId="{9C7649A8-203B-425C-BBB4-2B2D342807D4}" srcOrd="2" destOrd="0" parTransId="{BFBFBF3C-23FB-4B52-899E-87862C50D392}" sibTransId="{DFB49F41-EBEA-4999-A011-56803C3ADED8}"/>
    <dgm:cxn modelId="{3C11A14A-6C8D-4C12-9184-E1854AD2ABE6}" type="presOf" srcId="{9C7649A8-203B-425C-BBB4-2B2D342807D4}" destId="{D9C5E73E-3CB2-4084-AC4A-E2D3EF24251F}" srcOrd="0" destOrd="0" presId="urn:microsoft.com/office/officeart/2005/8/layout/vList2"/>
    <dgm:cxn modelId="{D59DD06C-F8D5-451C-BEE9-46EA0D4102F1}" type="presOf" srcId="{E648FDA9-1255-4953-9EBF-AF7971171945}" destId="{DD6527D7-9E0F-4905-879F-3A0868BBD815}" srcOrd="0" destOrd="0" presId="urn:microsoft.com/office/officeart/2005/8/layout/vList2"/>
    <dgm:cxn modelId="{FABF256F-2929-4E36-9595-162C4D54E80F}" type="presOf" srcId="{54755686-225D-4E06-A15B-63B60D61927B}" destId="{49C19AB9-05C8-438E-A95A-130332FA4F32}" srcOrd="0" destOrd="0" presId="urn:microsoft.com/office/officeart/2005/8/layout/vList2"/>
    <dgm:cxn modelId="{7ACAE481-5FD2-4DAF-9688-1F296D51F393}" type="presOf" srcId="{7319AAB4-D548-4A84-945D-5B960EFAF797}" destId="{49C19AB9-05C8-438E-A95A-130332FA4F32}" srcOrd="0" destOrd="1" presId="urn:microsoft.com/office/officeart/2005/8/layout/vList2"/>
    <dgm:cxn modelId="{29C42684-9238-4BB1-A800-BB897FD8A60F}" srcId="{9C7649A8-203B-425C-BBB4-2B2D342807D4}" destId="{54755686-225D-4E06-A15B-63B60D61927B}" srcOrd="0" destOrd="0" parTransId="{4C3BA141-9B95-475D-9168-EC6E770E1D86}" sibTransId="{188018DD-EFED-46A3-BAB6-7E26FBC0F5B9}"/>
    <dgm:cxn modelId="{A9FD4988-08D0-4BFB-8E72-53F9CE87901C}" type="presOf" srcId="{A718F6D7-8C00-4316-BCCD-11DE230F861B}" destId="{48F35A75-D7BE-4CF0-8EEB-263B8767F499}" srcOrd="0" destOrd="0" presId="urn:microsoft.com/office/officeart/2005/8/layout/vList2"/>
    <dgm:cxn modelId="{F64FA78E-4E35-4531-9153-3D86A934381A}" srcId="{A718F6D7-8C00-4316-BCCD-11DE230F861B}" destId="{6D020A2A-06FE-4E6A-8C9B-9A569A762DA2}" srcOrd="0" destOrd="0" parTransId="{692BBAA4-4DAE-4984-BC68-914619B2DF53}" sibTransId="{14D71C1C-8F29-4084-98E1-6672564E999A}"/>
    <dgm:cxn modelId="{A51F3590-40BF-4AD7-BA53-FBF1480F6A87}" srcId="{A718F6D7-8C00-4316-BCCD-11DE230F861B}" destId="{E648FDA9-1255-4953-9EBF-AF7971171945}" srcOrd="1" destOrd="0" parTransId="{A53BECE8-A440-4D1F-A8B3-6057E08F8E0B}" sibTransId="{381F3CE1-D634-4005-B58C-8A042F4940A2}"/>
    <dgm:cxn modelId="{D2A236B1-EA37-42FF-97B3-64E28593A653}" srcId="{3848A1DA-4402-4F33-B318-69BA3CA18F95}" destId="{BF0200B3-A0CF-4624-A526-286322DA15FD}" srcOrd="1" destOrd="0" parTransId="{D60E2B09-E820-42C4-9EDC-783B9C0411B0}" sibTransId="{F26E1401-907E-4974-B537-F3FF3036AE19}"/>
    <dgm:cxn modelId="{18A2B8B9-3797-4262-95F6-0DDA4092AA23}" srcId="{3848A1DA-4402-4F33-B318-69BA3CA18F95}" destId="{DE1812A9-E6EB-4C6B-ACE6-D17714165F59}" srcOrd="3" destOrd="0" parTransId="{5F161DD7-C705-4F65-8BD4-07CAC033235E}" sibTransId="{77607E88-1912-4605-80A7-44DAA34CBE4D}"/>
    <dgm:cxn modelId="{FB7628C3-CEFB-477B-B632-1BA8928BE083}" srcId="{3848A1DA-4402-4F33-B318-69BA3CA18F95}" destId="{3DC02405-ECE3-4A7F-8134-28F232736050}" srcOrd="0" destOrd="0" parTransId="{8C62C273-6138-4ACC-BC8B-80CCF1738504}" sibTransId="{FD21DB0D-13AF-46F8-9DB1-E4BFF3574C3F}"/>
    <dgm:cxn modelId="{9B6EE2D1-76A9-4921-B780-80AB5B90E82C}" type="presOf" srcId="{6D020A2A-06FE-4E6A-8C9B-9A569A762DA2}" destId="{0746063F-F49B-49F3-B0AE-A18ACD7D6214}" srcOrd="0" destOrd="0" presId="urn:microsoft.com/office/officeart/2005/8/layout/vList2"/>
    <dgm:cxn modelId="{2170CBDB-6D49-4494-ABF6-3C0232E6AD24}" type="presOf" srcId="{3DC02405-ECE3-4A7F-8134-28F232736050}" destId="{EE5911F6-B9E0-4C2C-938F-A2AF19759518}" srcOrd="0" destOrd="0" presId="urn:microsoft.com/office/officeart/2005/8/layout/vList2"/>
    <dgm:cxn modelId="{2C992CE5-8734-4CE0-A87C-7F13E900E4FD}" srcId="{9C7649A8-203B-425C-BBB4-2B2D342807D4}" destId="{A2F80564-0328-4E53-B0B5-1996BA80A443}" srcOrd="2" destOrd="0" parTransId="{7ADB3FA4-E94C-4592-8C1C-123DD3573F51}" sibTransId="{D288C2F6-C030-4156-A6E6-C303BF24F0BE}"/>
    <dgm:cxn modelId="{D2C0D8F2-B308-48ED-8C78-57D543AA587E}" type="presOf" srcId="{DDA2BED0-47F2-4AAB-9481-5807D02BE666}" destId="{EE5911F6-B9E0-4C2C-938F-A2AF19759518}" srcOrd="0" destOrd="2" presId="urn:microsoft.com/office/officeart/2005/8/layout/vList2"/>
    <dgm:cxn modelId="{7E2298F5-AEAF-480C-BA38-0E4BFB40D7E4}" srcId="{A718F6D7-8C00-4316-BCCD-11DE230F861B}" destId="{3848A1DA-4402-4F33-B318-69BA3CA18F95}" srcOrd="3" destOrd="0" parTransId="{6D64688D-F7E8-49E4-AD16-9E01E05509DD}" sibTransId="{324B8940-B2D2-4121-ABF5-450B0A15BAF7}"/>
    <dgm:cxn modelId="{C6ADBB22-E38D-4F41-AF88-E39DF5AE1410}" type="presParOf" srcId="{48F35A75-D7BE-4CF0-8EEB-263B8767F499}" destId="{0746063F-F49B-49F3-B0AE-A18ACD7D6214}" srcOrd="0" destOrd="0" presId="urn:microsoft.com/office/officeart/2005/8/layout/vList2"/>
    <dgm:cxn modelId="{2DD3FFEE-883E-4AB6-9268-3536E216F34A}" type="presParOf" srcId="{48F35A75-D7BE-4CF0-8EEB-263B8767F499}" destId="{0D36D626-A921-4F72-B3FE-A88B6FED1FB3}" srcOrd="1" destOrd="0" presId="urn:microsoft.com/office/officeart/2005/8/layout/vList2"/>
    <dgm:cxn modelId="{06E802D1-E91F-40FF-83BB-FE8BC0C8870F}" type="presParOf" srcId="{48F35A75-D7BE-4CF0-8EEB-263B8767F499}" destId="{DD6527D7-9E0F-4905-879F-3A0868BBD815}" srcOrd="2" destOrd="0" presId="urn:microsoft.com/office/officeart/2005/8/layout/vList2"/>
    <dgm:cxn modelId="{07CE6D7C-83ED-41CA-B823-C1DE6E36C09D}" type="presParOf" srcId="{48F35A75-D7BE-4CF0-8EEB-263B8767F499}" destId="{7D6A46CD-9A92-428A-9938-61D1D1C39065}" srcOrd="3" destOrd="0" presId="urn:microsoft.com/office/officeart/2005/8/layout/vList2"/>
    <dgm:cxn modelId="{DC80299B-7213-4A65-81A1-057AFD2E5431}" type="presParOf" srcId="{48F35A75-D7BE-4CF0-8EEB-263B8767F499}" destId="{D9C5E73E-3CB2-4084-AC4A-E2D3EF24251F}" srcOrd="4" destOrd="0" presId="urn:microsoft.com/office/officeart/2005/8/layout/vList2"/>
    <dgm:cxn modelId="{921CC1CC-725A-49DB-B085-E217738B3C91}" type="presParOf" srcId="{48F35A75-D7BE-4CF0-8EEB-263B8767F499}" destId="{49C19AB9-05C8-438E-A95A-130332FA4F32}" srcOrd="5" destOrd="0" presId="urn:microsoft.com/office/officeart/2005/8/layout/vList2"/>
    <dgm:cxn modelId="{B6CC94A5-D8F8-4317-939E-410AE72A455E}" type="presParOf" srcId="{48F35A75-D7BE-4CF0-8EEB-263B8767F499}" destId="{7C7C0B22-CF68-4697-B0FF-D0F5983E7DCF}" srcOrd="6" destOrd="0" presId="urn:microsoft.com/office/officeart/2005/8/layout/vList2"/>
    <dgm:cxn modelId="{E49D8887-1D3D-4B6D-BFAB-706E41B0DEC9}" type="presParOf" srcId="{48F35A75-D7BE-4CF0-8EEB-263B8767F499}" destId="{EE5911F6-B9E0-4C2C-938F-A2AF19759518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EF7C3F-1BBA-4B4F-B96C-227DEED1FA80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75C1FD72-B018-4075-A2B9-C64A9319AD0F}">
      <dgm:prSet/>
      <dgm:spPr/>
      <dgm:t>
        <a:bodyPr/>
        <a:lstStyle/>
        <a:p>
          <a:r>
            <a:rPr lang="ru-RU" dirty="0"/>
            <a:t>Помесячные прогнозы скрывают динамику внутри месяца</a:t>
          </a:r>
          <a:endParaRPr lang="en-US" dirty="0"/>
        </a:p>
      </dgm:t>
    </dgm:pt>
    <dgm:pt modelId="{E0EB6853-7DB2-47AF-B545-28BEB958F8AA}" type="parTrans" cxnId="{C9EC5283-6D8F-427D-B4F7-E4586C323A74}">
      <dgm:prSet/>
      <dgm:spPr/>
      <dgm:t>
        <a:bodyPr/>
        <a:lstStyle/>
        <a:p>
          <a:endParaRPr lang="en-US"/>
        </a:p>
      </dgm:t>
    </dgm:pt>
    <dgm:pt modelId="{63434D0E-4334-45F5-8E34-2B0BA70D1684}" type="sibTrans" cxnId="{C9EC5283-6D8F-427D-B4F7-E4586C323A74}">
      <dgm:prSet/>
      <dgm:spPr/>
      <dgm:t>
        <a:bodyPr/>
        <a:lstStyle/>
        <a:p>
          <a:endParaRPr lang="en-US"/>
        </a:p>
      </dgm:t>
    </dgm:pt>
    <dgm:pt modelId="{D5585D1B-B3B2-4D7F-9911-EB1EDD949329}">
      <dgm:prSet/>
      <dgm:spPr/>
      <dgm:t>
        <a:bodyPr/>
        <a:lstStyle/>
        <a:p>
          <a:r>
            <a:rPr lang="ru-RU" dirty="0"/>
            <a:t>При удовлетворении потребностей в средствах на месяц может тем не менее сохраняться дефицит средств в некоторые недели месяца</a:t>
          </a:r>
          <a:endParaRPr lang="en-US" dirty="0"/>
        </a:p>
      </dgm:t>
    </dgm:pt>
    <dgm:pt modelId="{1BD1C28D-FA44-481C-86BB-56244F73B7A7}" type="parTrans" cxnId="{BCDB7042-1EDF-4C41-BCFC-03E42FC19C72}">
      <dgm:prSet/>
      <dgm:spPr/>
      <dgm:t>
        <a:bodyPr/>
        <a:lstStyle/>
        <a:p>
          <a:endParaRPr lang="en-US"/>
        </a:p>
      </dgm:t>
    </dgm:pt>
    <dgm:pt modelId="{A0721320-D6EB-412C-89B9-1910247BDCFD}" type="sibTrans" cxnId="{BCDB7042-1EDF-4C41-BCFC-03E42FC19C72}">
      <dgm:prSet/>
      <dgm:spPr/>
      <dgm:t>
        <a:bodyPr/>
        <a:lstStyle/>
        <a:p>
          <a:endParaRPr lang="en-US"/>
        </a:p>
      </dgm:t>
    </dgm:pt>
    <dgm:pt modelId="{8A3529FF-A1C6-439A-8BC0-B61D22421083}">
      <dgm:prSet/>
      <dgm:spPr/>
      <dgm:t>
        <a:bodyPr/>
        <a:lstStyle/>
        <a:p>
          <a:r>
            <a:rPr lang="ru-RU" dirty="0"/>
            <a:t>Отсюда вытекает необходимость в формировании еженедельных прогнозов – или в выявлении максимального оттока средств в течение месяца</a:t>
          </a:r>
          <a:endParaRPr lang="en-US" dirty="0"/>
        </a:p>
      </dgm:t>
    </dgm:pt>
    <dgm:pt modelId="{EAF01852-250E-467B-B136-DC844B374289}" type="parTrans" cxnId="{C29DD5C4-76C7-4FD7-8CBE-4F00FEAA3314}">
      <dgm:prSet/>
      <dgm:spPr/>
      <dgm:t>
        <a:bodyPr/>
        <a:lstStyle/>
        <a:p>
          <a:endParaRPr lang="en-US"/>
        </a:p>
      </dgm:t>
    </dgm:pt>
    <dgm:pt modelId="{AF4CE15E-19E3-4E56-9F1A-C7A90F25201B}" type="sibTrans" cxnId="{C29DD5C4-76C7-4FD7-8CBE-4F00FEAA3314}">
      <dgm:prSet/>
      <dgm:spPr/>
      <dgm:t>
        <a:bodyPr/>
        <a:lstStyle/>
        <a:p>
          <a:endParaRPr lang="en-US"/>
        </a:p>
      </dgm:t>
    </dgm:pt>
    <dgm:pt modelId="{97CC6977-2444-4940-90FE-98AB10ADF6BC}">
      <dgm:prSet/>
      <dgm:spPr/>
      <dgm:t>
        <a:bodyPr/>
        <a:lstStyle/>
        <a:p>
          <a:r>
            <a:rPr lang="ru-RU" dirty="0"/>
            <a:t>Потенциально можно строить профиль движения средств в течение недели</a:t>
          </a:r>
          <a:endParaRPr lang="en-US" dirty="0"/>
        </a:p>
      </dgm:t>
    </dgm:pt>
    <dgm:pt modelId="{BD58554E-3596-43E8-9F38-A4ACE1F79EED}" type="parTrans" cxnId="{75C11C40-011F-408B-9E13-E1BE573FA78D}">
      <dgm:prSet/>
      <dgm:spPr/>
      <dgm:t>
        <a:bodyPr/>
        <a:lstStyle/>
        <a:p>
          <a:endParaRPr lang="en-GB"/>
        </a:p>
      </dgm:t>
    </dgm:pt>
    <dgm:pt modelId="{CF50ED51-8F37-48AC-94CE-6D571C74C481}" type="sibTrans" cxnId="{75C11C40-011F-408B-9E13-E1BE573FA78D}">
      <dgm:prSet/>
      <dgm:spPr/>
      <dgm:t>
        <a:bodyPr/>
        <a:lstStyle/>
        <a:p>
          <a:endParaRPr lang="en-GB"/>
        </a:p>
      </dgm:t>
    </dgm:pt>
    <dgm:pt modelId="{68398674-77C6-4293-8BF6-28AD9CFD274E}" type="pres">
      <dgm:prSet presAssocID="{EDEF7C3F-1BBA-4B4F-B96C-227DEED1FA80}" presName="linear" presStyleCnt="0">
        <dgm:presLayoutVars>
          <dgm:animLvl val="lvl"/>
          <dgm:resizeHandles val="exact"/>
        </dgm:presLayoutVars>
      </dgm:prSet>
      <dgm:spPr/>
    </dgm:pt>
    <dgm:pt modelId="{D3D750FE-7272-435D-A294-08E65C77EBE8}" type="pres">
      <dgm:prSet presAssocID="{75C1FD72-B018-4075-A2B9-C64A9319AD0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DF24AA8-BD4E-47B8-ADC5-18184C170C09}" type="pres">
      <dgm:prSet presAssocID="{63434D0E-4334-45F5-8E34-2B0BA70D1684}" presName="spacer" presStyleCnt="0"/>
      <dgm:spPr/>
    </dgm:pt>
    <dgm:pt modelId="{753D5530-35FA-44F3-A4A6-63C825E11125}" type="pres">
      <dgm:prSet presAssocID="{D5585D1B-B3B2-4D7F-9911-EB1EDD94932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A609D6B-5709-4F72-81C8-1EC7C13D8ADD}" type="pres">
      <dgm:prSet presAssocID="{A0721320-D6EB-412C-89B9-1910247BDCFD}" presName="spacer" presStyleCnt="0"/>
      <dgm:spPr/>
    </dgm:pt>
    <dgm:pt modelId="{FDDA0092-05BF-4A40-8FA3-F1A0E2F371BE}" type="pres">
      <dgm:prSet presAssocID="{8A3529FF-A1C6-439A-8BC0-B61D2242108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87791D8-9976-4448-8425-8F4C4F9F8ABF}" type="pres">
      <dgm:prSet presAssocID="{AF4CE15E-19E3-4E56-9F1A-C7A90F25201B}" presName="spacer" presStyleCnt="0"/>
      <dgm:spPr/>
    </dgm:pt>
    <dgm:pt modelId="{6EA2F838-7A7D-4A98-AEFB-8C618B10E38C}" type="pres">
      <dgm:prSet presAssocID="{97CC6977-2444-4940-90FE-98AB10ADF6B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DA62E0B-F62A-4B48-B5A8-1C9775355C1D}" type="presOf" srcId="{8A3529FF-A1C6-439A-8BC0-B61D22421083}" destId="{FDDA0092-05BF-4A40-8FA3-F1A0E2F371BE}" srcOrd="0" destOrd="0" presId="urn:microsoft.com/office/officeart/2005/8/layout/vList2"/>
    <dgm:cxn modelId="{96F9BD2B-8ACE-4623-AFDA-C1AD8EC3E5E3}" type="presOf" srcId="{D5585D1B-B3B2-4D7F-9911-EB1EDD949329}" destId="{753D5530-35FA-44F3-A4A6-63C825E11125}" srcOrd="0" destOrd="0" presId="urn:microsoft.com/office/officeart/2005/8/layout/vList2"/>
    <dgm:cxn modelId="{75C11C40-011F-408B-9E13-E1BE573FA78D}" srcId="{EDEF7C3F-1BBA-4B4F-B96C-227DEED1FA80}" destId="{97CC6977-2444-4940-90FE-98AB10ADF6BC}" srcOrd="3" destOrd="0" parTransId="{BD58554E-3596-43E8-9F38-A4ACE1F79EED}" sibTransId="{CF50ED51-8F37-48AC-94CE-6D571C74C481}"/>
    <dgm:cxn modelId="{BCDB7042-1EDF-4C41-BCFC-03E42FC19C72}" srcId="{EDEF7C3F-1BBA-4B4F-B96C-227DEED1FA80}" destId="{D5585D1B-B3B2-4D7F-9911-EB1EDD949329}" srcOrd="1" destOrd="0" parTransId="{1BD1C28D-FA44-481C-86BB-56244F73B7A7}" sibTransId="{A0721320-D6EB-412C-89B9-1910247BDCFD}"/>
    <dgm:cxn modelId="{C9EC5283-6D8F-427D-B4F7-E4586C323A74}" srcId="{EDEF7C3F-1BBA-4B4F-B96C-227DEED1FA80}" destId="{75C1FD72-B018-4075-A2B9-C64A9319AD0F}" srcOrd="0" destOrd="0" parTransId="{E0EB6853-7DB2-47AF-B545-28BEB958F8AA}" sibTransId="{63434D0E-4334-45F5-8E34-2B0BA70D1684}"/>
    <dgm:cxn modelId="{760CAD94-D759-4AE9-975E-666523843171}" type="presOf" srcId="{97CC6977-2444-4940-90FE-98AB10ADF6BC}" destId="{6EA2F838-7A7D-4A98-AEFB-8C618B10E38C}" srcOrd="0" destOrd="0" presId="urn:microsoft.com/office/officeart/2005/8/layout/vList2"/>
    <dgm:cxn modelId="{6502DAAE-4E18-4C40-BC21-2EAACA904AF5}" type="presOf" srcId="{75C1FD72-B018-4075-A2B9-C64A9319AD0F}" destId="{D3D750FE-7272-435D-A294-08E65C77EBE8}" srcOrd="0" destOrd="0" presId="urn:microsoft.com/office/officeart/2005/8/layout/vList2"/>
    <dgm:cxn modelId="{AD5BF3B4-5BF7-4523-9714-A4A23BA45472}" type="presOf" srcId="{EDEF7C3F-1BBA-4B4F-B96C-227DEED1FA80}" destId="{68398674-77C6-4293-8BF6-28AD9CFD274E}" srcOrd="0" destOrd="0" presId="urn:microsoft.com/office/officeart/2005/8/layout/vList2"/>
    <dgm:cxn modelId="{C29DD5C4-76C7-4FD7-8CBE-4F00FEAA3314}" srcId="{EDEF7C3F-1BBA-4B4F-B96C-227DEED1FA80}" destId="{8A3529FF-A1C6-439A-8BC0-B61D22421083}" srcOrd="2" destOrd="0" parTransId="{EAF01852-250E-467B-B136-DC844B374289}" sibTransId="{AF4CE15E-19E3-4E56-9F1A-C7A90F25201B}"/>
    <dgm:cxn modelId="{64230334-BF4D-4364-B80D-F7EC4CDA9912}" type="presParOf" srcId="{68398674-77C6-4293-8BF6-28AD9CFD274E}" destId="{D3D750FE-7272-435D-A294-08E65C77EBE8}" srcOrd="0" destOrd="0" presId="urn:microsoft.com/office/officeart/2005/8/layout/vList2"/>
    <dgm:cxn modelId="{3E115200-D61B-48CB-BF09-73BEFD48E1CE}" type="presParOf" srcId="{68398674-77C6-4293-8BF6-28AD9CFD274E}" destId="{CDF24AA8-BD4E-47B8-ADC5-18184C170C09}" srcOrd="1" destOrd="0" presId="urn:microsoft.com/office/officeart/2005/8/layout/vList2"/>
    <dgm:cxn modelId="{558B401F-0A2F-47C3-8050-456328735B85}" type="presParOf" srcId="{68398674-77C6-4293-8BF6-28AD9CFD274E}" destId="{753D5530-35FA-44F3-A4A6-63C825E11125}" srcOrd="2" destOrd="0" presId="urn:microsoft.com/office/officeart/2005/8/layout/vList2"/>
    <dgm:cxn modelId="{00E1A193-C880-4C72-A7EC-E6ABFF76A252}" type="presParOf" srcId="{68398674-77C6-4293-8BF6-28AD9CFD274E}" destId="{0A609D6B-5709-4F72-81C8-1EC7C13D8ADD}" srcOrd="3" destOrd="0" presId="urn:microsoft.com/office/officeart/2005/8/layout/vList2"/>
    <dgm:cxn modelId="{4C3C9DDE-8768-4F9B-91B7-A6767C03FE1D}" type="presParOf" srcId="{68398674-77C6-4293-8BF6-28AD9CFD274E}" destId="{FDDA0092-05BF-4A40-8FA3-F1A0E2F371BE}" srcOrd="4" destOrd="0" presId="urn:microsoft.com/office/officeart/2005/8/layout/vList2"/>
    <dgm:cxn modelId="{74974953-57F6-4AA3-9596-A50B4E6FAF2F}" type="presParOf" srcId="{68398674-77C6-4293-8BF6-28AD9CFD274E}" destId="{C87791D8-9976-4448-8425-8F4C4F9F8ABF}" srcOrd="5" destOrd="0" presId="urn:microsoft.com/office/officeart/2005/8/layout/vList2"/>
    <dgm:cxn modelId="{A839A669-F56E-49DF-A844-5DD8D4558512}" type="presParOf" srcId="{68398674-77C6-4293-8BF6-28AD9CFD274E}" destId="{6EA2F838-7A7D-4A98-AEFB-8C618B10E38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174762-70A3-4434-AC73-042390FB367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E7499E-661F-4A00-94D2-97DF26DEE4C0}">
      <dgm:prSet custT="1"/>
      <dgm:spPr/>
      <dgm:t>
        <a:bodyPr/>
        <a:lstStyle/>
        <a:p>
          <a:r>
            <a:rPr lang="ru-RU" sz="2000" dirty="0"/>
            <a:t>Возможность увязки дат расходования средств с датами их поступления</a:t>
          </a:r>
          <a:r>
            <a:rPr lang="en-GB" sz="2000" dirty="0"/>
            <a:t>?</a:t>
          </a:r>
          <a:endParaRPr lang="en-US" sz="2000" dirty="0"/>
        </a:p>
      </dgm:t>
    </dgm:pt>
    <dgm:pt modelId="{22F8D3B9-D059-425D-AB88-3E0538DD8E4B}" type="parTrans" cxnId="{1BE28208-8885-43F5-854D-4E109C5E52F6}">
      <dgm:prSet/>
      <dgm:spPr/>
      <dgm:t>
        <a:bodyPr/>
        <a:lstStyle/>
        <a:p>
          <a:endParaRPr lang="en-US"/>
        </a:p>
      </dgm:t>
    </dgm:pt>
    <dgm:pt modelId="{D70BE378-74E9-4469-8A75-AA3D846FF423}" type="sibTrans" cxnId="{1BE28208-8885-43F5-854D-4E109C5E52F6}">
      <dgm:prSet/>
      <dgm:spPr/>
      <dgm:t>
        <a:bodyPr/>
        <a:lstStyle/>
        <a:p>
          <a:endParaRPr lang="en-US"/>
        </a:p>
      </dgm:t>
    </dgm:pt>
    <dgm:pt modelId="{0D19C4FE-B953-4CC2-881A-945568D31040}">
      <dgm:prSet custT="1"/>
      <dgm:spPr/>
      <dgm:t>
        <a:bodyPr/>
        <a:lstStyle/>
        <a:p>
          <a:r>
            <a:rPr lang="ru-RU" sz="1800" dirty="0"/>
            <a:t>Привязка сроков уплаты вновь вводимых налогов, например, к датам выплаты заработной платы</a:t>
          </a:r>
          <a:endParaRPr lang="en-US" sz="1800" dirty="0"/>
        </a:p>
      </dgm:t>
    </dgm:pt>
    <dgm:pt modelId="{AE4F16EC-053E-4A51-90F8-7845E0BCE862}" type="parTrans" cxnId="{9939AB7C-E4BF-4C1C-A27C-B50262E7B89B}">
      <dgm:prSet/>
      <dgm:spPr/>
      <dgm:t>
        <a:bodyPr/>
        <a:lstStyle/>
        <a:p>
          <a:endParaRPr lang="en-US"/>
        </a:p>
      </dgm:t>
    </dgm:pt>
    <dgm:pt modelId="{24F5F7DD-D894-423A-B3AE-948FCFC55364}" type="sibTrans" cxnId="{9939AB7C-E4BF-4C1C-A27C-B50262E7B89B}">
      <dgm:prSet/>
      <dgm:spPr/>
      <dgm:t>
        <a:bodyPr/>
        <a:lstStyle/>
        <a:p>
          <a:endParaRPr lang="en-US"/>
        </a:p>
      </dgm:t>
    </dgm:pt>
    <dgm:pt modelId="{39790880-5EA7-4E07-9A5D-6E18CCB3D640}">
      <dgm:prSet custT="1"/>
      <dgm:spPr/>
      <dgm:t>
        <a:bodyPr/>
        <a:lstStyle/>
        <a:p>
          <a:r>
            <a:rPr lang="ru-RU" sz="1800" dirty="0"/>
            <a:t>Распределение сроков выплаты заработной платы в течение месяца</a:t>
          </a:r>
          <a:endParaRPr lang="en-US" sz="1800" dirty="0"/>
        </a:p>
      </dgm:t>
    </dgm:pt>
    <dgm:pt modelId="{021ACF44-0E8B-4B6A-BC7A-291EAFFD3E62}" type="parTrans" cxnId="{C9DACBB1-7562-4BD0-9E06-7B1D7C73C953}">
      <dgm:prSet/>
      <dgm:spPr/>
      <dgm:t>
        <a:bodyPr/>
        <a:lstStyle/>
        <a:p>
          <a:endParaRPr lang="en-US"/>
        </a:p>
      </dgm:t>
    </dgm:pt>
    <dgm:pt modelId="{F924E8C7-5EB5-4734-90D7-1A831FEFB6DB}" type="sibTrans" cxnId="{C9DACBB1-7562-4BD0-9E06-7B1D7C73C953}">
      <dgm:prSet/>
      <dgm:spPr/>
      <dgm:t>
        <a:bodyPr/>
        <a:lstStyle/>
        <a:p>
          <a:endParaRPr lang="en-US"/>
        </a:p>
      </dgm:t>
    </dgm:pt>
    <dgm:pt modelId="{E259C53B-8DC1-4F9B-BDB4-2B39909C93A9}">
      <dgm:prSet custT="1"/>
      <dgm:spPr/>
      <dgm:t>
        <a:bodyPr/>
        <a:lstStyle/>
        <a:p>
          <a:r>
            <a:rPr lang="ru-RU" sz="1800" dirty="0"/>
            <a:t>Выявление предпочтительных сроков для поступления выручки от приватизации</a:t>
          </a:r>
          <a:r>
            <a:rPr lang="en-GB" sz="1800" dirty="0"/>
            <a:t>; </a:t>
          </a:r>
          <a:r>
            <a:rPr lang="ru-RU" sz="1800" dirty="0"/>
            <a:t>установление сроков перечислений, например, перечислений трансфертов местным бюджетам</a:t>
          </a:r>
          <a:endParaRPr lang="en-US" sz="1800" dirty="0"/>
        </a:p>
      </dgm:t>
    </dgm:pt>
    <dgm:pt modelId="{4A197E0C-FC1F-4A95-B2B9-A127B0901D7F}" type="parTrans" cxnId="{6AEF99A4-F904-4B50-B0A5-1F031BF75489}">
      <dgm:prSet/>
      <dgm:spPr/>
      <dgm:t>
        <a:bodyPr/>
        <a:lstStyle/>
        <a:p>
          <a:endParaRPr lang="en-US"/>
        </a:p>
      </dgm:t>
    </dgm:pt>
    <dgm:pt modelId="{2D1F7299-D0C0-4559-8EF6-3A226B7E750E}" type="sibTrans" cxnId="{6AEF99A4-F904-4B50-B0A5-1F031BF75489}">
      <dgm:prSet/>
      <dgm:spPr/>
      <dgm:t>
        <a:bodyPr/>
        <a:lstStyle/>
        <a:p>
          <a:endParaRPr lang="en-US"/>
        </a:p>
      </dgm:t>
    </dgm:pt>
    <dgm:pt modelId="{E93678C1-120E-41A9-8798-C98C3CE84A79}">
      <dgm:prSet custT="1"/>
      <dgm:spPr/>
      <dgm:t>
        <a:bodyPr/>
        <a:lstStyle/>
        <a:p>
          <a:r>
            <a:rPr lang="ru-RU" sz="1800" dirty="0"/>
            <a:t>Обеспечение поступления средств до момента их расходования в течение месяца</a:t>
          </a:r>
          <a:endParaRPr lang="en-US" sz="1800" dirty="0"/>
        </a:p>
      </dgm:t>
    </dgm:pt>
    <dgm:pt modelId="{B7979E72-B119-4207-AF85-881A944EB915}" type="parTrans" cxnId="{DC19893D-92BB-4EA9-966F-8F0EDAE80BBC}">
      <dgm:prSet/>
      <dgm:spPr/>
      <dgm:t>
        <a:bodyPr/>
        <a:lstStyle/>
        <a:p>
          <a:endParaRPr lang="en-US"/>
        </a:p>
      </dgm:t>
    </dgm:pt>
    <dgm:pt modelId="{3E32B2C5-318A-4A47-90AA-6642784F6E3C}" type="sibTrans" cxnId="{DC19893D-92BB-4EA9-966F-8F0EDAE80BBC}">
      <dgm:prSet/>
      <dgm:spPr/>
      <dgm:t>
        <a:bodyPr/>
        <a:lstStyle/>
        <a:p>
          <a:endParaRPr lang="en-US"/>
        </a:p>
      </dgm:t>
    </dgm:pt>
    <dgm:pt modelId="{80C9F1FC-5DE6-4F54-BCCA-805EBBC11E3D}">
      <dgm:prSet custT="1"/>
      <dgm:spPr/>
      <dgm:t>
        <a:bodyPr/>
        <a:lstStyle/>
        <a:p>
          <a:r>
            <a:rPr lang="ru-RU" sz="1800" dirty="0"/>
            <a:t>Особые проблемы с грантами доноров и расходованием этих средств</a:t>
          </a:r>
          <a:endParaRPr lang="en-US" sz="1800" dirty="0"/>
        </a:p>
      </dgm:t>
    </dgm:pt>
    <dgm:pt modelId="{BE40B520-D538-4102-8B66-1295C6170347}" type="parTrans" cxnId="{E16A1D69-747F-4E22-A381-8D31D1E578CA}">
      <dgm:prSet/>
      <dgm:spPr/>
      <dgm:t>
        <a:bodyPr/>
        <a:lstStyle/>
        <a:p>
          <a:endParaRPr lang="en-US"/>
        </a:p>
      </dgm:t>
    </dgm:pt>
    <dgm:pt modelId="{CFD564DA-F185-49F7-9341-F4923D098D94}" type="sibTrans" cxnId="{E16A1D69-747F-4E22-A381-8D31D1E578CA}">
      <dgm:prSet/>
      <dgm:spPr/>
      <dgm:t>
        <a:bodyPr/>
        <a:lstStyle/>
        <a:p>
          <a:endParaRPr lang="en-US"/>
        </a:p>
      </dgm:t>
    </dgm:pt>
    <dgm:pt modelId="{7ABB1369-C1A0-4EA4-9EAE-DE5B6659C381}">
      <dgm:prSet custT="1"/>
      <dgm:spPr/>
      <dgm:t>
        <a:bodyPr/>
        <a:lstStyle/>
        <a:p>
          <a:r>
            <a:rPr lang="ru-RU" sz="1600" dirty="0"/>
            <a:t>Гранты отличаются высокой степенью неопределенности, их трудно прогнозировать, расходование средств зависит от прогресса в реализации проектов.</a:t>
          </a:r>
          <a:endParaRPr lang="en-US" sz="1600" dirty="0"/>
        </a:p>
      </dgm:t>
    </dgm:pt>
    <dgm:pt modelId="{91CFED97-7BB0-4A01-A453-F227A9A9F2C8}" type="parTrans" cxnId="{839C93CB-2FD3-4CA6-BD6C-6956C4EED861}">
      <dgm:prSet/>
      <dgm:spPr/>
      <dgm:t>
        <a:bodyPr/>
        <a:lstStyle/>
        <a:p>
          <a:endParaRPr lang="en-US"/>
        </a:p>
      </dgm:t>
    </dgm:pt>
    <dgm:pt modelId="{E874F154-FFB6-4C33-B0CA-5961E02297C3}" type="sibTrans" cxnId="{839C93CB-2FD3-4CA6-BD6C-6956C4EED861}">
      <dgm:prSet/>
      <dgm:spPr/>
      <dgm:t>
        <a:bodyPr/>
        <a:lstStyle/>
        <a:p>
          <a:endParaRPr lang="en-US"/>
        </a:p>
      </dgm:t>
    </dgm:pt>
    <dgm:pt modelId="{A8A1D39F-C2E2-4AF4-BD11-E0AE997FB6EF}">
      <dgm:prSet custT="1"/>
      <dgm:spPr/>
      <dgm:t>
        <a:bodyPr/>
        <a:lstStyle/>
        <a:p>
          <a:r>
            <a:rPr lang="ru-RU" sz="1600" dirty="0"/>
            <a:t>Допустим расходование средств и предоставление финансирования проекта не имеют ни дефицита, ни излишка </a:t>
          </a:r>
          <a:r>
            <a:rPr lang="en-GB" sz="1600" dirty="0"/>
            <a:t>(</a:t>
          </a:r>
          <a:r>
            <a:rPr lang="ru-RU" sz="1600" dirty="0"/>
            <a:t>но как быть с неравномерными потоками</a:t>
          </a:r>
          <a:r>
            <a:rPr lang="en-GB" sz="1600" dirty="0"/>
            <a:t>? </a:t>
          </a:r>
          <a:r>
            <a:rPr lang="ru-RU" sz="1600" dirty="0"/>
            <a:t>или с прямыми платежами?</a:t>
          </a:r>
          <a:r>
            <a:rPr lang="en-GB" sz="1600" dirty="0"/>
            <a:t>)</a:t>
          </a:r>
          <a:endParaRPr lang="en-US" sz="1600" dirty="0"/>
        </a:p>
      </dgm:t>
    </dgm:pt>
    <dgm:pt modelId="{07F16F19-7329-42FD-9747-DC13D783744C}" type="parTrans" cxnId="{62B4F41C-5DE7-4F46-8C33-8331ACF64055}">
      <dgm:prSet/>
      <dgm:spPr/>
      <dgm:t>
        <a:bodyPr/>
        <a:lstStyle/>
        <a:p>
          <a:endParaRPr lang="en-US"/>
        </a:p>
      </dgm:t>
    </dgm:pt>
    <dgm:pt modelId="{1F3594B1-7E15-495A-BB01-6531B32BFF14}" type="sibTrans" cxnId="{62B4F41C-5DE7-4F46-8C33-8331ACF64055}">
      <dgm:prSet/>
      <dgm:spPr/>
      <dgm:t>
        <a:bodyPr/>
        <a:lstStyle/>
        <a:p>
          <a:endParaRPr lang="en-US"/>
        </a:p>
      </dgm:t>
    </dgm:pt>
    <dgm:pt modelId="{E7529532-B1BA-44E4-8D75-F92B4C8F9D1A}">
      <dgm:prSet custT="1"/>
      <dgm:spPr/>
      <dgm:t>
        <a:bodyPr/>
        <a:lstStyle/>
        <a:p>
          <a:r>
            <a:rPr lang="ru-RU" sz="1600" dirty="0"/>
            <a:t>Средства доноров могут зачисляться не на ЕКС, а на специально выделенные счета</a:t>
          </a:r>
          <a:r>
            <a:rPr lang="en-GB" sz="1600" dirty="0"/>
            <a:t>  (</a:t>
          </a:r>
          <a:r>
            <a:rPr lang="ru-RU" sz="1600" dirty="0"/>
            <a:t>счета донорских средств или валютные счета).</a:t>
          </a:r>
          <a:endParaRPr lang="en-US" sz="1600" dirty="0"/>
        </a:p>
      </dgm:t>
    </dgm:pt>
    <dgm:pt modelId="{B4C496D9-E051-4F3F-9CE0-55E070C53E9B}" type="parTrans" cxnId="{E4ACF2D6-97E3-44AF-BFF1-27DE9EBC3F40}">
      <dgm:prSet/>
      <dgm:spPr/>
      <dgm:t>
        <a:bodyPr/>
        <a:lstStyle/>
        <a:p>
          <a:endParaRPr lang="en-US"/>
        </a:p>
      </dgm:t>
    </dgm:pt>
    <dgm:pt modelId="{D66795E8-7F21-4119-9F83-771FA1985668}" type="sibTrans" cxnId="{E4ACF2D6-97E3-44AF-BFF1-27DE9EBC3F40}">
      <dgm:prSet/>
      <dgm:spPr/>
      <dgm:t>
        <a:bodyPr/>
        <a:lstStyle/>
        <a:p>
          <a:endParaRPr lang="en-US"/>
        </a:p>
      </dgm:t>
    </dgm:pt>
    <dgm:pt modelId="{59ABC1E5-64E7-4F53-9390-B018930BCC8C}">
      <dgm:prSet custT="1"/>
      <dgm:spPr/>
      <dgm:t>
        <a:bodyPr/>
        <a:lstStyle/>
        <a:p>
          <a:r>
            <a:rPr lang="ru-RU" sz="1800" dirty="0"/>
            <a:t>Следует избегать попыток корректировки сроков уплаты налогов</a:t>
          </a:r>
          <a:endParaRPr lang="en-US" sz="1800" dirty="0"/>
        </a:p>
      </dgm:t>
    </dgm:pt>
    <dgm:pt modelId="{6A366C68-E9B1-4BC3-AA7C-BB73CBD9BC8C}" type="parTrans" cxnId="{2B6AC7EB-F62F-4649-AAA0-0E113AE86155}">
      <dgm:prSet/>
      <dgm:spPr/>
      <dgm:t>
        <a:bodyPr/>
        <a:lstStyle/>
        <a:p>
          <a:endParaRPr lang="en-GB"/>
        </a:p>
      </dgm:t>
    </dgm:pt>
    <dgm:pt modelId="{B0B4261F-A178-4A79-8E1C-B9733DC82172}" type="sibTrans" cxnId="{2B6AC7EB-F62F-4649-AAA0-0E113AE86155}">
      <dgm:prSet/>
      <dgm:spPr/>
      <dgm:t>
        <a:bodyPr/>
        <a:lstStyle/>
        <a:p>
          <a:endParaRPr lang="en-GB"/>
        </a:p>
      </dgm:t>
    </dgm:pt>
    <dgm:pt modelId="{72E83AF3-7735-496E-A889-B8242190717C}" type="pres">
      <dgm:prSet presAssocID="{62174762-70A3-4434-AC73-042390FB3670}" presName="Name0" presStyleCnt="0">
        <dgm:presLayoutVars>
          <dgm:dir/>
          <dgm:animLvl val="lvl"/>
          <dgm:resizeHandles val="exact"/>
        </dgm:presLayoutVars>
      </dgm:prSet>
      <dgm:spPr/>
    </dgm:pt>
    <dgm:pt modelId="{79A7CF38-59A6-4327-B28F-C2DAD1A46A6C}" type="pres">
      <dgm:prSet presAssocID="{AEE7499E-661F-4A00-94D2-97DF26DEE4C0}" presName="composite" presStyleCnt="0"/>
      <dgm:spPr/>
    </dgm:pt>
    <dgm:pt modelId="{CE60EA27-67A8-41D3-AD3D-2B56047A15BE}" type="pres">
      <dgm:prSet presAssocID="{AEE7499E-661F-4A00-94D2-97DF26DEE4C0}" presName="parTx" presStyleLbl="alignNode1" presStyleIdx="0" presStyleCnt="2" custScaleX="108858" custLinFactNeighborX="-7977">
        <dgm:presLayoutVars>
          <dgm:chMax val="0"/>
          <dgm:chPref val="0"/>
          <dgm:bulletEnabled val="1"/>
        </dgm:presLayoutVars>
      </dgm:prSet>
      <dgm:spPr/>
    </dgm:pt>
    <dgm:pt modelId="{F70F922B-8516-4FFA-B89F-029EA42C1DA5}" type="pres">
      <dgm:prSet presAssocID="{AEE7499E-661F-4A00-94D2-97DF26DEE4C0}" presName="desTx" presStyleLbl="alignAccFollowNode1" presStyleIdx="0" presStyleCnt="2" custScaleX="108858" custLinFactNeighborX="-7977">
        <dgm:presLayoutVars>
          <dgm:bulletEnabled val="1"/>
        </dgm:presLayoutVars>
      </dgm:prSet>
      <dgm:spPr/>
    </dgm:pt>
    <dgm:pt modelId="{6821BDD6-260D-4FDC-8253-95CDCB314476}" type="pres">
      <dgm:prSet presAssocID="{D70BE378-74E9-4469-8A75-AA3D846FF423}" presName="space" presStyleCnt="0"/>
      <dgm:spPr/>
    </dgm:pt>
    <dgm:pt modelId="{05632F50-9DA9-4980-9704-EFCCA9CEEF72}" type="pres">
      <dgm:prSet presAssocID="{80C9F1FC-5DE6-4F54-BCCA-805EBBC11E3D}" presName="composite" presStyleCnt="0"/>
      <dgm:spPr/>
    </dgm:pt>
    <dgm:pt modelId="{73D3B513-472E-4289-A827-3219C7FCC115}" type="pres">
      <dgm:prSet presAssocID="{80C9F1FC-5DE6-4F54-BCCA-805EBBC11E3D}" presName="parTx" presStyleLbl="alignNode1" presStyleIdx="1" presStyleCnt="2" custScaleX="121063">
        <dgm:presLayoutVars>
          <dgm:chMax val="0"/>
          <dgm:chPref val="0"/>
          <dgm:bulletEnabled val="1"/>
        </dgm:presLayoutVars>
      </dgm:prSet>
      <dgm:spPr/>
    </dgm:pt>
    <dgm:pt modelId="{304BF285-853F-4AE7-B9A2-CD5BA111C200}" type="pres">
      <dgm:prSet presAssocID="{80C9F1FC-5DE6-4F54-BCCA-805EBBC11E3D}" presName="desTx" presStyleLbl="alignAccFollowNode1" presStyleIdx="1" presStyleCnt="2" custScaleX="121026">
        <dgm:presLayoutVars>
          <dgm:bulletEnabled val="1"/>
        </dgm:presLayoutVars>
      </dgm:prSet>
      <dgm:spPr/>
    </dgm:pt>
  </dgm:ptLst>
  <dgm:cxnLst>
    <dgm:cxn modelId="{1BE28208-8885-43F5-854D-4E109C5E52F6}" srcId="{62174762-70A3-4434-AC73-042390FB3670}" destId="{AEE7499E-661F-4A00-94D2-97DF26DEE4C0}" srcOrd="0" destOrd="0" parTransId="{22F8D3B9-D059-425D-AB88-3E0538DD8E4B}" sibTransId="{D70BE378-74E9-4469-8A75-AA3D846FF423}"/>
    <dgm:cxn modelId="{57F16E14-BB0F-40C2-8304-302F2AAB2370}" type="presOf" srcId="{62174762-70A3-4434-AC73-042390FB3670}" destId="{72E83AF3-7735-496E-A889-B8242190717C}" srcOrd="0" destOrd="0" presId="urn:microsoft.com/office/officeart/2005/8/layout/hList1"/>
    <dgm:cxn modelId="{B524CE16-7379-46CE-A39D-483FFFB68E18}" type="presOf" srcId="{E259C53B-8DC1-4F9B-BDB4-2B39909C93A9}" destId="{F70F922B-8516-4FFA-B89F-029EA42C1DA5}" srcOrd="0" destOrd="2" presId="urn:microsoft.com/office/officeart/2005/8/layout/hList1"/>
    <dgm:cxn modelId="{AA54BB18-A09E-4A16-BC41-1935511F2F25}" type="presOf" srcId="{7ABB1369-C1A0-4EA4-9EAE-DE5B6659C381}" destId="{304BF285-853F-4AE7-B9A2-CD5BA111C200}" srcOrd="0" destOrd="0" presId="urn:microsoft.com/office/officeart/2005/8/layout/hList1"/>
    <dgm:cxn modelId="{62B4F41C-5DE7-4F46-8C33-8331ACF64055}" srcId="{80C9F1FC-5DE6-4F54-BCCA-805EBBC11E3D}" destId="{A8A1D39F-C2E2-4AF4-BD11-E0AE997FB6EF}" srcOrd="1" destOrd="0" parTransId="{07F16F19-7329-42FD-9747-DC13D783744C}" sibTransId="{1F3594B1-7E15-495A-BB01-6531B32BFF14}"/>
    <dgm:cxn modelId="{A5BCB023-D6D0-4266-9E30-B4C313A8AFE1}" type="presOf" srcId="{E93678C1-120E-41A9-8798-C98C3CE84A79}" destId="{F70F922B-8516-4FFA-B89F-029EA42C1DA5}" srcOrd="0" destOrd="4" presId="urn:microsoft.com/office/officeart/2005/8/layout/hList1"/>
    <dgm:cxn modelId="{29AAD124-6239-403E-91C0-4BB4A8BF60B1}" type="presOf" srcId="{E7529532-B1BA-44E4-8D75-F92B4C8F9D1A}" destId="{304BF285-853F-4AE7-B9A2-CD5BA111C200}" srcOrd="0" destOrd="2" presId="urn:microsoft.com/office/officeart/2005/8/layout/hList1"/>
    <dgm:cxn modelId="{8D924838-33B8-4CD6-A6B6-8A62315B98B7}" type="presOf" srcId="{80C9F1FC-5DE6-4F54-BCCA-805EBBC11E3D}" destId="{73D3B513-472E-4289-A827-3219C7FCC115}" srcOrd="0" destOrd="0" presId="urn:microsoft.com/office/officeart/2005/8/layout/hList1"/>
    <dgm:cxn modelId="{DC19893D-92BB-4EA9-966F-8F0EDAE80BBC}" srcId="{AEE7499E-661F-4A00-94D2-97DF26DEE4C0}" destId="{E93678C1-120E-41A9-8798-C98C3CE84A79}" srcOrd="4" destOrd="0" parTransId="{B7979E72-B119-4207-AF85-881A944EB915}" sibTransId="{3E32B2C5-318A-4A47-90AA-6642784F6E3C}"/>
    <dgm:cxn modelId="{E16A1D69-747F-4E22-A381-8D31D1E578CA}" srcId="{62174762-70A3-4434-AC73-042390FB3670}" destId="{80C9F1FC-5DE6-4F54-BCCA-805EBBC11E3D}" srcOrd="1" destOrd="0" parTransId="{BE40B520-D538-4102-8B66-1295C6170347}" sibTransId="{CFD564DA-F185-49F7-9341-F4923D098D94}"/>
    <dgm:cxn modelId="{98937850-1CB7-4F39-B307-847548ECA264}" type="presOf" srcId="{A8A1D39F-C2E2-4AF4-BD11-E0AE997FB6EF}" destId="{304BF285-853F-4AE7-B9A2-CD5BA111C200}" srcOrd="0" destOrd="1" presId="urn:microsoft.com/office/officeart/2005/8/layout/hList1"/>
    <dgm:cxn modelId="{1336E270-4FB8-4359-8B47-E879A8CBB3C1}" type="presOf" srcId="{39790880-5EA7-4E07-9A5D-6E18CCB3D640}" destId="{F70F922B-8516-4FFA-B89F-029EA42C1DA5}" srcOrd="0" destOrd="1" presId="urn:microsoft.com/office/officeart/2005/8/layout/hList1"/>
    <dgm:cxn modelId="{9939AB7C-E4BF-4C1C-A27C-B50262E7B89B}" srcId="{AEE7499E-661F-4A00-94D2-97DF26DEE4C0}" destId="{0D19C4FE-B953-4CC2-881A-945568D31040}" srcOrd="0" destOrd="0" parTransId="{AE4F16EC-053E-4A51-90F8-7845E0BCE862}" sibTransId="{24F5F7DD-D894-423A-B3AE-948FCFC55364}"/>
    <dgm:cxn modelId="{482B3C9D-C858-4B14-8B34-057E83B2E916}" type="presOf" srcId="{AEE7499E-661F-4A00-94D2-97DF26DEE4C0}" destId="{CE60EA27-67A8-41D3-AD3D-2B56047A15BE}" srcOrd="0" destOrd="0" presId="urn:microsoft.com/office/officeart/2005/8/layout/hList1"/>
    <dgm:cxn modelId="{6AEF99A4-F904-4B50-B0A5-1F031BF75489}" srcId="{AEE7499E-661F-4A00-94D2-97DF26DEE4C0}" destId="{E259C53B-8DC1-4F9B-BDB4-2B39909C93A9}" srcOrd="2" destOrd="0" parTransId="{4A197E0C-FC1F-4A95-B2B9-A127B0901D7F}" sibTransId="{2D1F7299-D0C0-4559-8EF6-3A226B7E750E}"/>
    <dgm:cxn modelId="{C9DACBB1-7562-4BD0-9E06-7B1D7C73C953}" srcId="{AEE7499E-661F-4A00-94D2-97DF26DEE4C0}" destId="{39790880-5EA7-4E07-9A5D-6E18CCB3D640}" srcOrd="1" destOrd="0" parTransId="{021ACF44-0E8B-4B6A-BC7A-291EAFFD3E62}" sibTransId="{F924E8C7-5EB5-4734-90D7-1A831FEFB6DB}"/>
    <dgm:cxn modelId="{E2D5B9BD-6906-4082-BA80-26A6C25EA615}" type="presOf" srcId="{59ABC1E5-64E7-4F53-9390-B018930BCC8C}" destId="{F70F922B-8516-4FFA-B89F-029EA42C1DA5}" srcOrd="0" destOrd="3" presId="urn:microsoft.com/office/officeart/2005/8/layout/hList1"/>
    <dgm:cxn modelId="{839C93CB-2FD3-4CA6-BD6C-6956C4EED861}" srcId="{80C9F1FC-5DE6-4F54-BCCA-805EBBC11E3D}" destId="{7ABB1369-C1A0-4EA4-9EAE-DE5B6659C381}" srcOrd="0" destOrd="0" parTransId="{91CFED97-7BB0-4A01-A453-F227A9A9F2C8}" sibTransId="{E874F154-FFB6-4C33-B0CA-5961E02297C3}"/>
    <dgm:cxn modelId="{E4ACF2D6-97E3-44AF-BFF1-27DE9EBC3F40}" srcId="{80C9F1FC-5DE6-4F54-BCCA-805EBBC11E3D}" destId="{E7529532-B1BA-44E4-8D75-F92B4C8F9D1A}" srcOrd="2" destOrd="0" parTransId="{B4C496D9-E051-4F3F-9CE0-55E070C53E9B}" sibTransId="{D66795E8-7F21-4119-9F83-771FA1985668}"/>
    <dgm:cxn modelId="{2B6AC7EB-F62F-4649-AAA0-0E113AE86155}" srcId="{AEE7499E-661F-4A00-94D2-97DF26DEE4C0}" destId="{59ABC1E5-64E7-4F53-9390-B018930BCC8C}" srcOrd="3" destOrd="0" parTransId="{6A366C68-E9B1-4BC3-AA7C-BB73CBD9BC8C}" sibTransId="{B0B4261F-A178-4A79-8E1C-B9733DC82172}"/>
    <dgm:cxn modelId="{855808F3-D908-4DCB-BCD9-13EFFAEFC5C7}" type="presOf" srcId="{0D19C4FE-B953-4CC2-881A-945568D31040}" destId="{F70F922B-8516-4FFA-B89F-029EA42C1DA5}" srcOrd="0" destOrd="0" presId="urn:microsoft.com/office/officeart/2005/8/layout/hList1"/>
    <dgm:cxn modelId="{40079E32-E8C4-4FCA-9FFA-AFADB1FB479C}" type="presParOf" srcId="{72E83AF3-7735-496E-A889-B8242190717C}" destId="{79A7CF38-59A6-4327-B28F-C2DAD1A46A6C}" srcOrd="0" destOrd="0" presId="urn:microsoft.com/office/officeart/2005/8/layout/hList1"/>
    <dgm:cxn modelId="{A73C846A-6B5B-4C95-9816-711403CA3ED1}" type="presParOf" srcId="{79A7CF38-59A6-4327-B28F-C2DAD1A46A6C}" destId="{CE60EA27-67A8-41D3-AD3D-2B56047A15BE}" srcOrd="0" destOrd="0" presId="urn:microsoft.com/office/officeart/2005/8/layout/hList1"/>
    <dgm:cxn modelId="{F40A7279-FD7F-4271-8B8C-2590D8F5ABF0}" type="presParOf" srcId="{79A7CF38-59A6-4327-B28F-C2DAD1A46A6C}" destId="{F70F922B-8516-4FFA-B89F-029EA42C1DA5}" srcOrd="1" destOrd="0" presId="urn:microsoft.com/office/officeart/2005/8/layout/hList1"/>
    <dgm:cxn modelId="{FDBC320E-ED7E-4253-AFA1-C1A0F29662F2}" type="presParOf" srcId="{72E83AF3-7735-496E-A889-B8242190717C}" destId="{6821BDD6-260D-4FDC-8253-95CDCB314476}" srcOrd="1" destOrd="0" presId="urn:microsoft.com/office/officeart/2005/8/layout/hList1"/>
    <dgm:cxn modelId="{E2AA5302-4D2D-4223-A12C-8F60EE3937B3}" type="presParOf" srcId="{72E83AF3-7735-496E-A889-B8242190717C}" destId="{05632F50-9DA9-4980-9704-EFCCA9CEEF72}" srcOrd="2" destOrd="0" presId="urn:microsoft.com/office/officeart/2005/8/layout/hList1"/>
    <dgm:cxn modelId="{1742B31B-D245-423E-BD0F-DEC30996CF99}" type="presParOf" srcId="{05632F50-9DA9-4980-9704-EFCCA9CEEF72}" destId="{73D3B513-472E-4289-A827-3219C7FCC115}" srcOrd="0" destOrd="0" presId="urn:microsoft.com/office/officeart/2005/8/layout/hList1"/>
    <dgm:cxn modelId="{FA9E00F1-55B4-41AC-81D9-5D973972E879}" type="presParOf" srcId="{05632F50-9DA9-4980-9704-EFCCA9CEEF72}" destId="{304BF285-853F-4AE7-B9A2-CD5BA111C20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6E6DA0-798E-4DA8-99EB-5DD956B8E23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E0229D-F3B1-4C0C-B10C-308A3721E145}">
      <dgm:prSet/>
      <dgm:spPr>
        <a:solidFill>
          <a:schemeClr val="bg2">
            <a:lumMod val="75000"/>
          </a:schemeClr>
        </a:solidFill>
        <a:ln>
          <a:noFill/>
        </a:ln>
      </dgm:spPr>
      <dgm:t>
        <a:bodyPr/>
        <a:lstStyle/>
        <a:p>
          <a:r>
            <a:rPr lang="ru-RU" dirty="0"/>
            <a:t>Прогнозирование движения денежных средств и кассовое планирование</a:t>
          </a:r>
          <a:endParaRPr lang="en-US" dirty="0"/>
        </a:p>
      </dgm:t>
    </dgm:pt>
    <dgm:pt modelId="{CC53F7EE-CE54-492E-8E7F-DA0EFB06541D}" type="parTrans" cxnId="{A78DF815-8F77-474B-A38A-EBEC026A22AD}">
      <dgm:prSet/>
      <dgm:spPr/>
      <dgm:t>
        <a:bodyPr/>
        <a:lstStyle/>
        <a:p>
          <a:endParaRPr lang="en-US"/>
        </a:p>
      </dgm:t>
    </dgm:pt>
    <dgm:pt modelId="{FDBD0A32-631C-4046-A633-DF75F5A70DDC}" type="sibTrans" cxnId="{A78DF815-8F77-474B-A38A-EBEC026A22AD}">
      <dgm:prSet/>
      <dgm:spPr/>
      <dgm:t>
        <a:bodyPr/>
        <a:lstStyle/>
        <a:p>
          <a:endParaRPr lang="en-US"/>
        </a:p>
      </dgm:t>
    </dgm:pt>
    <dgm:pt modelId="{B86F855E-F0AB-48E0-A642-C9D3350A4FCE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/>
            <a:t>Формирование прогноза</a:t>
          </a:r>
          <a:r>
            <a:rPr lang="en-US" dirty="0"/>
            <a:t>: </a:t>
          </a:r>
          <a:r>
            <a:rPr lang="ru-RU" dirty="0"/>
            <a:t>инструментарий и методы</a:t>
          </a:r>
          <a:endParaRPr lang="en-US" dirty="0"/>
        </a:p>
      </dgm:t>
    </dgm:pt>
    <dgm:pt modelId="{D1B99A46-C98A-4037-9E4A-2BEC35AD518D}" type="parTrans" cxnId="{088C5979-53AD-4DC1-9999-9AD2F13B9F3D}">
      <dgm:prSet/>
      <dgm:spPr/>
      <dgm:t>
        <a:bodyPr/>
        <a:lstStyle/>
        <a:p>
          <a:endParaRPr lang="en-US"/>
        </a:p>
      </dgm:t>
    </dgm:pt>
    <dgm:pt modelId="{AB198670-246C-4FBA-BCA4-B5915053E624}" type="sibTrans" cxnId="{088C5979-53AD-4DC1-9999-9AD2F13B9F3D}">
      <dgm:prSet/>
      <dgm:spPr/>
      <dgm:t>
        <a:bodyPr/>
        <a:lstStyle/>
        <a:p>
          <a:endParaRPr lang="en-US"/>
        </a:p>
      </dgm:t>
    </dgm:pt>
    <dgm:pt modelId="{3571D564-D17E-4D5D-8C45-DBD176EC27E2}">
      <dgm:prSet/>
      <dgm:spPr>
        <a:solidFill>
          <a:srgbClr val="002060"/>
        </a:solidFill>
      </dgm:spPr>
      <dgm:t>
        <a:bodyPr/>
        <a:lstStyle/>
        <a:p>
          <a:r>
            <a:rPr lang="ru-RU" dirty="0"/>
            <a:t>Данные и ресурсы</a:t>
          </a:r>
          <a:endParaRPr lang="en-US" dirty="0"/>
        </a:p>
      </dgm:t>
    </dgm:pt>
    <dgm:pt modelId="{0F5D368C-89D8-4FF1-8408-B0D7154521AF}" type="parTrans" cxnId="{4CCBA2BB-2091-44F3-B2BE-7BAFD4E45694}">
      <dgm:prSet/>
      <dgm:spPr/>
      <dgm:t>
        <a:bodyPr/>
        <a:lstStyle/>
        <a:p>
          <a:endParaRPr lang="en-US"/>
        </a:p>
      </dgm:t>
    </dgm:pt>
    <dgm:pt modelId="{3F2B9384-1A3F-4738-AC7A-C1CF39A1BE74}" type="sibTrans" cxnId="{4CCBA2BB-2091-44F3-B2BE-7BAFD4E45694}">
      <dgm:prSet/>
      <dgm:spPr/>
      <dgm:t>
        <a:bodyPr/>
        <a:lstStyle/>
        <a:p>
          <a:endParaRPr lang="en-US"/>
        </a:p>
      </dgm:t>
    </dgm:pt>
    <dgm:pt modelId="{356F94A9-6B8D-4759-8497-FA9A53E526A9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/>
            <a:t>Использование прогнозов</a:t>
          </a:r>
          <a:endParaRPr lang="en-US" dirty="0"/>
        </a:p>
      </dgm:t>
    </dgm:pt>
    <dgm:pt modelId="{B632BBF8-3AB2-45E2-AF43-925710258A0B}" type="parTrans" cxnId="{BE7D1796-E8F4-4872-BC84-EDEDBFD36B63}">
      <dgm:prSet/>
      <dgm:spPr/>
      <dgm:t>
        <a:bodyPr/>
        <a:lstStyle/>
        <a:p>
          <a:endParaRPr lang="en-US"/>
        </a:p>
      </dgm:t>
    </dgm:pt>
    <dgm:pt modelId="{F4F37F52-2AAC-4D33-BE86-B2F4B7FF7685}" type="sibTrans" cxnId="{BE7D1796-E8F4-4872-BC84-EDEDBFD36B63}">
      <dgm:prSet/>
      <dgm:spPr/>
      <dgm:t>
        <a:bodyPr/>
        <a:lstStyle/>
        <a:p>
          <a:endParaRPr lang="en-US"/>
        </a:p>
      </dgm:t>
    </dgm:pt>
    <dgm:pt modelId="{04083797-09FC-4F14-A34E-54F50AFBA571}" type="pres">
      <dgm:prSet presAssocID="{846E6DA0-798E-4DA8-99EB-5DD956B8E23D}" presName="CompostProcess" presStyleCnt="0">
        <dgm:presLayoutVars>
          <dgm:dir/>
          <dgm:resizeHandles val="exact"/>
        </dgm:presLayoutVars>
      </dgm:prSet>
      <dgm:spPr/>
    </dgm:pt>
    <dgm:pt modelId="{8371F13F-B0CA-4920-87CC-3C29382EBC79}" type="pres">
      <dgm:prSet presAssocID="{846E6DA0-798E-4DA8-99EB-5DD956B8E23D}" presName="arrow" presStyleLbl="bgShp" presStyleIdx="0" presStyleCnt="1"/>
      <dgm:spPr/>
    </dgm:pt>
    <dgm:pt modelId="{539F3468-67EF-454C-A30B-D77988CAF822}" type="pres">
      <dgm:prSet presAssocID="{846E6DA0-798E-4DA8-99EB-5DD956B8E23D}" presName="linearProcess" presStyleCnt="0"/>
      <dgm:spPr/>
    </dgm:pt>
    <dgm:pt modelId="{8E363D1C-4687-43E5-8238-225BFDD5CA6F}" type="pres">
      <dgm:prSet presAssocID="{1BE0229D-F3B1-4C0C-B10C-308A3721E145}" presName="textNode" presStyleLbl="node1" presStyleIdx="0" presStyleCnt="4" custScaleY="100000">
        <dgm:presLayoutVars>
          <dgm:bulletEnabled val="1"/>
        </dgm:presLayoutVars>
      </dgm:prSet>
      <dgm:spPr/>
    </dgm:pt>
    <dgm:pt modelId="{B87BD5CB-D9C4-4B39-8C68-691ACCD423CC}" type="pres">
      <dgm:prSet presAssocID="{FDBD0A32-631C-4046-A633-DF75F5A70DDC}" presName="sibTrans" presStyleCnt="0"/>
      <dgm:spPr/>
    </dgm:pt>
    <dgm:pt modelId="{D4CBD008-4C8A-42E1-A6BB-BF5CB1D78C14}" type="pres">
      <dgm:prSet presAssocID="{B86F855E-F0AB-48E0-A642-C9D3350A4FCE}" presName="textNode" presStyleLbl="node1" presStyleIdx="1" presStyleCnt="4">
        <dgm:presLayoutVars>
          <dgm:bulletEnabled val="1"/>
        </dgm:presLayoutVars>
      </dgm:prSet>
      <dgm:spPr/>
    </dgm:pt>
    <dgm:pt modelId="{221E2000-466D-4549-8462-988CAA433AF8}" type="pres">
      <dgm:prSet presAssocID="{AB198670-246C-4FBA-BCA4-B5915053E624}" presName="sibTrans" presStyleCnt="0"/>
      <dgm:spPr/>
    </dgm:pt>
    <dgm:pt modelId="{9A14AB26-E7D3-416C-87B1-6CC20A02BC26}" type="pres">
      <dgm:prSet presAssocID="{3571D564-D17E-4D5D-8C45-DBD176EC27E2}" presName="textNode" presStyleLbl="node1" presStyleIdx="2" presStyleCnt="4">
        <dgm:presLayoutVars>
          <dgm:bulletEnabled val="1"/>
        </dgm:presLayoutVars>
      </dgm:prSet>
      <dgm:spPr/>
    </dgm:pt>
    <dgm:pt modelId="{2F12F059-06F0-4530-89AD-1A69AC08FD99}" type="pres">
      <dgm:prSet presAssocID="{3F2B9384-1A3F-4738-AC7A-C1CF39A1BE74}" presName="sibTrans" presStyleCnt="0"/>
      <dgm:spPr/>
    </dgm:pt>
    <dgm:pt modelId="{B669603A-8B74-4C2C-BFA1-9E8C80391490}" type="pres">
      <dgm:prSet presAssocID="{356F94A9-6B8D-4759-8497-FA9A53E526A9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A78DF815-8F77-474B-A38A-EBEC026A22AD}" srcId="{846E6DA0-798E-4DA8-99EB-5DD956B8E23D}" destId="{1BE0229D-F3B1-4C0C-B10C-308A3721E145}" srcOrd="0" destOrd="0" parTransId="{CC53F7EE-CE54-492E-8E7F-DA0EFB06541D}" sibTransId="{FDBD0A32-631C-4046-A633-DF75F5A70DDC}"/>
    <dgm:cxn modelId="{DBE72B30-5840-4D0C-AC1D-52F0B23F0D61}" type="presOf" srcId="{1BE0229D-F3B1-4C0C-B10C-308A3721E145}" destId="{8E363D1C-4687-43E5-8238-225BFDD5CA6F}" srcOrd="0" destOrd="0" presId="urn:microsoft.com/office/officeart/2005/8/layout/hProcess9"/>
    <dgm:cxn modelId="{D6B00B3D-4489-4971-8F21-19E2BBDBFDEB}" type="presOf" srcId="{B86F855E-F0AB-48E0-A642-C9D3350A4FCE}" destId="{D4CBD008-4C8A-42E1-A6BB-BF5CB1D78C14}" srcOrd="0" destOrd="0" presId="urn:microsoft.com/office/officeart/2005/8/layout/hProcess9"/>
    <dgm:cxn modelId="{66AB9858-F528-43AD-A6B5-622F41A93139}" type="presOf" srcId="{3571D564-D17E-4D5D-8C45-DBD176EC27E2}" destId="{9A14AB26-E7D3-416C-87B1-6CC20A02BC26}" srcOrd="0" destOrd="0" presId="urn:microsoft.com/office/officeart/2005/8/layout/hProcess9"/>
    <dgm:cxn modelId="{088C5979-53AD-4DC1-9999-9AD2F13B9F3D}" srcId="{846E6DA0-798E-4DA8-99EB-5DD956B8E23D}" destId="{B86F855E-F0AB-48E0-A642-C9D3350A4FCE}" srcOrd="1" destOrd="0" parTransId="{D1B99A46-C98A-4037-9E4A-2BEC35AD518D}" sibTransId="{AB198670-246C-4FBA-BCA4-B5915053E624}"/>
    <dgm:cxn modelId="{BE7D1796-E8F4-4872-BC84-EDEDBFD36B63}" srcId="{846E6DA0-798E-4DA8-99EB-5DD956B8E23D}" destId="{356F94A9-6B8D-4759-8497-FA9A53E526A9}" srcOrd="3" destOrd="0" parTransId="{B632BBF8-3AB2-45E2-AF43-925710258A0B}" sibTransId="{F4F37F52-2AAC-4D33-BE86-B2F4B7FF7685}"/>
    <dgm:cxn modelId="{9807D2AB-47D1-4DC6-9215-5CA8B9E0C894}" type="presOf" srcId="{356F94A9-6B8D-4759-8497-FA9A53E526A9}" destId="{B669603A-8B74-4C2C-BFA1-9E8C80391490}" srcOrd="0" destOrd="0" presId="urn:microsoft.com/office/officeart/2005/8/layout/hProcess9"/>
    <dgm:cxn modelId="{4CCBA2BB-2091-44F3-B2BE-7BAFD4E45694}" srcId="{846E6DA0-798E-4DA8-99EB-5DD956B8E23D}" destId="{3571D564-D17E-4D5D-8C45-DBD176EC27E2}" srcOrd="2" destOrd="0" parTransId="{0F5D368C-89D8-4FF1-8408-B0D7154521AF}" sibTransId="{3F2B9384-1A3F-4738-AC7A-C1CF39A1BE74}"/>
    <dgm:cxn modelId="{C22741C8-38B6-4A02-A05F-2E01F74ABCFA}" type="presOf" srcId="{846E6DA0-798E-4DA8-99EB-5DD956B8E23D}" destId="{04083797-09FC-4F14-A34E-54F50AFBA571}" srcOrd="0" destOrd="0" presId="urn:microsoft.com/office/officeart/2005/8/layout/hProcess9"/>
    <dgm:cxn modelId="{FABD1145-1C32-43BA-A338-DB40338F0F49}" type="presParOf" srcId="{04083797-09FC-4F14-A34E-54F50AFBA571}" destId="{8371F13F-B0CA-4920-87CC-3C29382EBC79}" srcOrd="0" destOrd="0" presId="urn:microsoft.com/office/officeart/2005/8/layout/hProcess9"/>
    <dgm:cxn modelId="{7C297A6E-FCD6-49A6-911B-A80FF14B0E03}" type="presParOf" srcId="{04083797-09FC-4F14-A34E-54F50AFBA571}" destId="{539F3468-67EF-454C-A30B-D77988CAF822}" srcOrd="1" destOrd="0" presId="urn:microsoft.com/office/officeart/2005/8/layout/hProcess9"/>
    <dgm:cxn modelId="{8F5E12B0-2661-4C29-8844-90E3C439BF91}" type="presParOf" srcId="{539F3468-67EF-454C-A30B-D77988CAF822}" destId="{8E363D1C-4687-43E5-8238-225BFDD5CA6F}" srcOrd="0" destOrd="0" presId="urn:microsoft.com/office/officeart/2005/8/layout/hProcess9"/>
    <dgm:cxn modelId="{0E785136-EF5D-4EA7-AD78-E0816778EE3A}" type="presParOf" srcId="{539F3468-67EF-454C-A30B-D77988CAF822}" destId="{B87BD5CB-D9C4-4B39-8C68-691ACCD423CC}" srcOrd="1" destOrd="0" presId="urn:microsoft.com/office/officeart/2005/8/layout/hProcess9"/>
    <dgm:cxn modelId="{75C0C8AF-3E24-4219-9563-E79D268D384A}" type="presParOf" srcId="{539F3468-67EF-454C-A30B-D77988CAF822}" destId="{D4CBD008-4C8A-42E1-A6BB-BF5CB1D78C14}" srcOrd="2" destOrd="0" presId="urn:microsoft.com/office/officeart/2005/8/layout/hProcess9"/>
    <dgm:cxn modelId="{4948F017-6E90-44F8-9B98-3074634BFB30}" type="presParOf" srcId="{539F3468-67EF-454C-A30B-D77988CAF822}" destId="{221E2000-466D-4549-8462-988CAA433AF8}" srcOrd="3" destOrd="0" presId="urn:microsoft.com/office/officeart/2005/8/layout/hProcess9"/>
    <dgm:cxn modelId="{952D2096-3592-4E5D-9755-8ED9C3B04473}" type="presParOf" srcId="{539F3468-67EF-454C-A30B-D77988CAF822}" destId="{9A14AB26-E7D3-416C-87B1-6CC20A02BC26}" srcOrd="4" destOrd="0" presId="urn:microsoft.com/office/officeart/2005/8/layout/hProcess9"/>
    <dgm:cxn modelId="{D9C355E2-CE5E-4D5C-9C25-965F5116D078}" type="presParOf" srcId="{539F3468-67EF-454C-A30B-D77988CAF822}" destId="{2F12F059-06F0-4530-89AD-1A69AC08FD99}" srcOrd="5" destOrd="0" presId="urn:microsoft.com/office/officeart/2005/8/layout/hProcess9"/>
    <dgm:cxn modelId="{5ED824E5-9064-4E97-9141-EB1A2C144196}" type="presParOf" srcId="{539F3468-67EF-454C-A30B-D77988CAF822}" destId="{B669603A-8B74-4C2C-BFA1-9E8C8039149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D8E9EB-7038-416D-8498-9FEB3ADBB630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A4F5D5A0-70B1-4F22-A87D-2005BF028257}">
      <dgm:prSet phldrT="[Text]" custT="1"/>
      <dgm:spPr>
        <a:ln w="15875">
          <a:solidFill>
            <a:srgbClr val="002060"/>
          </a:solidFill>
        </a:ln>
      </dgm:spPr>
      <dgm:t>
        <a:bodyPr/>
        <a:lstStyle/>
        <a:p>
          <a:r>
            <a:rPr lang="ru-RU" sz="2000" dirty="0"/>
            <a:t>Большие объемы данных</a:t>
          </a:r>
          <a:endParaRPr lang="en-GB" sz="2000" dirty="0"/>
        </a:p>
      </dgm:t>
    </dgm:pt>
    <dgm:pt modelId="{E7AAF800-13F0-40B7-AB34-02E0F42DA94E}" type="parTrans" cxnId="{98F5337D-302A-41E8-9A18-4313D2E22F4E}">
      <dgm:prSet/>
      <dgm:spPr/>
      <dgm:t>
        <a:bodyPr/>
        <a:lstStyle/>
        <a:p>
          <a:endParaRPr lang="en-GB" sz="2400"/>
        </a:p>
      </dgm:t>
    </dgm:pt>
    <dgm:pt modelId="{89D10F97-3794-4CB0-B3F7-68B914D3F36E}" type="sibTrans" cxnId="{98F5337D-302A-41E8-9A18-4313D2E22F4E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endParaRPr lang="en-GB" sz="4000"/>
        </a:p>
      </dgm:t>
    </dgm:pt>
    <dgm:pt modelId="{8AED835A-8FA4-4CAB-A076-647A8351B1DE}">
      <dgm:prSet phldrT="[Text]" custT="1"/>
      <dgm:spPr>
        <a:ln w="15875">
          <a:solidFill>
            <a:srgbClr val="002060"/>
          </a:solidFill>
        </a:ln>
      </dgm:spPr>
      <dgm:t>
        <a:bodyPr/>
        <a:lstStyle/>
        <a:p>
          <a:r>
            <a:rPr lang="ru-RU" sz="2000" dirty="0"/>
            <a:t>Составители прогнозов должны</a:t>
          </a:r>
          <a:r>
            <a:rPr lang="en-GB" sz="2000" dirty="0"/>
            <a:t>:</a:t>
          </a:r>
        </a:p>
      </dgm:t>
    </dgm:pt>
    <dgm:pt modelId="{5A4F0A8D-5188-4522-8E43-B19F2FBE2FD9}" type="parTrans" cxnId="{F4C46517-9057-487C-8A1D-186194532CF1}">
      <dgm:prSet/>
      <dgm:spPr/>
      <dgm:t>
        <a:bodyPr/>
        <a:lstStyle/>
        <a:p>
          <a:endParaRPr lang="en-GB" sz="2400"/>
        </a:p>
      </dgm:t>
    </dgm:pt>
    <dgm:pt modelId="{C183F391-BDBD-436C-9D35-4545BC57FD43}" type="sibTrans" cxnId="{F4C46517-9057-487C-8A1D-186194532CF1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endParaRPr lang="en-GB" sz="4000"/>
        </a:p>
      </dgm:t>
    </dgm:pt>
    <dgm:pt modelId="{B9544885-032D-4A96-B003-E5261E2F1179}">
      <dgm:prSet custT="1"/>
      <dgm:spPr>
        <a:ln w="15875">
          <a:solidFill>
            <a:srgbClr val="002060"/>
          </a:solidFill>
        </a:ln>
      </dgm:spPr>
      <dgm:t>
        <a:bodyPr/>
        <a:lstStyle/>
        <a:p>
          <a:r>
            <a:rPr lang="ru-RU" sz="1600" dirty="0"/>
            <a:t>Прогнозы</a:t>
          </a:r>
          <a:r>
            <a:rPr lang="en-GB" sz="1600" dirty="0"/>
            <a:t>, </a:t>
          </a:r>
          <a:r>
            <a:rPr lang="ru-RU" sz="1600" dirty="0"/>
            <a:t>параметры бюджета, отчетные данные  министерств и администраторов доходов, аналитическая информация (необходимо сохранять предыдущие версии прогнозов)</a:t>
          </a:r>
          <a:endParaRPr lang="en-GB" sz="1600" dirty="0"/>
        </a:p>
      </dgm:t>
    </dgm:pt>
    <dgm:pt modelId="{95F73171-C2DD-4773-A82D-FCD4C80760E6}" type="parTrans" cxnId="{A8DF3DC6-D07C-42AA-9B87-31E4B5915005}">
      <dgm:prSet/>
      <dgm:spPr/>
      <dgm:t>
        <a:bodyPr/>
        <a:lstStyle/>
        <a:p>
          <a:endParaRPr lang="en-GB" sz="2400"/>
        </a:p>
      </dgm:t>
    </dgm:pt>
    <dgm:pt modelId="{E5D5F433-6560-47AB-8ECA-090FA757CAD4}" type="sibTrans" cxnId="{A8DF3DC6-D07C-42AA-9B87-31E4B5915005}">
      <dgm:prSet/>
      <dgm:spPr/>
      <dgm:t>
        <a:bodyPr/>
        <a:lstStyle/>
        <a:p>
          <a:endParaRPr lang="en-GB" sz="2400"/>
        </a:p>
      </dgm:t>
    </dgm:pt>
    <dgm:pt modelId="{438AA6EE-CBA1-41B3-BE1C-093F5AE70108}">
      <dgm:prSet custT="1"/>
      <dgm:spPr>
        <a:ln w="15875">
          <a:solidFill>
            <a:srgbClr val="002060"/>
          </a:solidFill>
        </a:ln>
      </dgm:spPr>
      <dgm:t>
        <a:bodyPr/>
        <a:lstStyle/>
        <a:p>
          <a:r>
            <a:rPr lang="ru-RU" sz="1600" dirty="0"/>
            <a:t>Агрегировать получаемую информацию, включать в нее другую информацию, готовить прогнозные сценарии и варианты политики</a:t>
          </a:r>
          <a:endParaRPr lang="en-GB" sz="1600" dirty="0"/>
        </a:p>
      </dgm:t>
    </dgm:pt>
    <dgm:pt modelId="{BDFE4C70-9C18-4A36-B726-04B282C19FC5}" type="parTrans" cxnId="{F5B71C97-2D20-484A-AAC0-C7AE76C1237F}">
      <dgm:prSet/>
      <dgm:spPr/>
      <dgm:t>
        <a:bodyPr/>
        <a:lstStyle/>
        <a:p>
          <a:endParaRPr lang="en-GB" sz="2400"/>
        </a:p>
      </dgm:t>
    </dgm:pt>
    <dgm:pt modelId="{8A660A9D-E82B-4D01-B5A0-02F6B04C94CC}" type="sibTrans" cxnId="{F5B71C97-2D20-484A-AAC0-C7AE76C1237F}">
      <dgm:prSet/>
      <dgm:spPr/>
      <dgm:t>
        <a:bodyPr/>
        <a:lstStyle/>
        <a:p>
          <a:endParaRPr lang="en-GB" sz="2400"/>
        </a:p>
      </dgm:t>
    </dgm:pt>
    <dgm:pt modelId="{AED9521D-F4D6-4435-B8DA-798EFDC17C33}">
      <dgm:prSet custT="1"/>
      <dgm:spPr>
        <a:ln w="15875">
          <a:solidFill>
            <a:srgbClr val="002060"/>
          </a:solidFill>
        </a:ln>
      </dgm:spPr>
      <dgm:t>
        <a:bodyPr/>
        <a:lstStyle/>
        <a:p>
          <a:r>
            <a:rPr lang="ru-RU" sz="1600" dirty="0"/>
            <a:t>Обычно используется </a:t>
          </a:r>
          <a:r>
            <a:rPr lang="en-GB" sz="1600" dirty="0"/>
            <a:t>Excel</a:t>
          </a:r>
          <a:r>
            <a:rPr lang="ru-RU" sz="1600" dirty="0"/>
            <a:t>, по крайней мере, на первом этапе</a:t>
          </a:r>
          <a:endParaRPr lang="en-GB" sz="1600" dirty="0"/>
        </a:p>
      </dgm:t>
    </dgm:pt>
    <dgm:pt modelId="{1F77CE66-07D1-41EC-8A88-1E77ACBE8086}" type="parTrans" cxnId="{6ED2E24C-BD94-4D26-9496-8A6886A135C8}">
      <dgm:prSet/>
      <dgm:spPr/>
      <dgm:t>
        <a:bodyPr/>
        <a:lstStyle/>
        <a:p>
          <a:endParaRPr lang="en-GB" sz="2400"/>
        </a:p>
      </dgm:t>
    </dgm:pt>
    <dgm:pt modelId="{12BF0A02-DE5D-46EC-BCDD-14BD2FFE82E4}" type="sibTrans" cxnId="{6ED2E24C-BD94-4D26-9496-8A6886A135C8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endParaRPr lang="en-GB" sz="4000"/>
        </a:p>
      </dgm:t>
    </dgm:pt>
    <dgm:pt modelId="{60EAE902-B708-4F3C-8AEB-AC0AED43B78A}">
      <dgm:prSet custT="1"/>
      <dgm:spPr>
        <a:ln w="15875">
          <a:solidFill>
            <a:srgbClr val="002060"/>
          </a:solidFill>
        </a:ln>
      </dgm:spPr>
      <dgm:t>
        <a:bodyPr/>
        <a:lstStyle/>
        <a:p>
          <a:r>
            <a:rPr lang="ru-RU" sz="1800" dirty="0"/>
            <a:t>Связь с </a:t>
          </a:r>
          <a:r>
            <a:rPr lang="ru-RU" sz="1800" dirty="0" err="1"/>
            <a:t>ИИСУГФ</a:t>
          </a:r>
          <a:r>
            <a:rPr lang="ru-RU" sz="1800" dirty="0"/>
            <a:t> для получения информации об исполнении бюджета</a:t>
          </a:r>
          <a:endParaRPr lang="en-GB" sz="1800" dirty="0"/>
        </a:p>
      </dgm:t>
    </dgm:pt>
    <dgm:pt modelId="{CE743FA7-86E0-4A0C-89D3-C2C3E1BAC0D4}" type="parTrans" cxnId="{A779A176-1227-42E1-ACA5-3045291EFB93}">
      <dgm:prSet/>
      <dgm:spPr/>
      <dgm:t>
        <a:bodyPr/>
        <a:lstStyle/>
        <a:p>
          <a:endParaRPr lang="en-GB" sz="2400"/>
        </a:p>
      </dgm:t>
    </dgm:pt>
    <dgm:pt modelId="{F1EA1FE4-B7B4-408D-A1F7-EB2CD3AFEA77}" type="sibTrans" cxnId="{A779A176-1227-42E1-ACA5-3045291EFB93}">
      <dgm:prSet/>
      <dgm:spPr/>
      <dgm:t>
        <a:bodyPr/>
        <a:lstStyle/>
        <a:p>
          <a:endParaRPr lang="en-GB" sz="2400"/>
        </a:p>
      </dgm:t>
    </dgm:pt>
    <dgm:pt modelId="{20328AAC-6B8F-4DA8-B3CF-E5913A11A832}">
      <dgm:prSet custT="1"/>
      <dgm:spPr>
        <a:ln w="15875">
          <a:solidFill>
            <a:srgbClr val="002060"/>
          </a:solidFill>
        </a:ln>
      </dgm:spPr>
      <dgm:t>
        <a:bodyPr/>
        <a:lstStyle/>
        <a:p>
          <a:r>
            <a:rPr lang="ru-RU" sz="1200" dirty="0"/>
            <a:t>Гибкий подход под контролем отдела управления ликвидностью;</a:t>
          </a:r>
          <a:r>
            <a:rPr lang="en-GB" sz="1200" dirty="0"/>
            <a:t> </a:t>
          </a:r>
          <a:r>
            <a:rPr lang="ru-RU" sz="1200" u="sng" dirty="0"/>
            <a:t>данные не должны быть такого качества, какое требуется для бухгалтерского учета</a:t>
          </a:r>
          <a:r>
            <a:rPr lang="en-GB" sz="1200" u="sng" dirty="0"/>
            <a:t>, </a:t>
          </a:r>
          <a:r>
            <a:rPr lang="ru-RU" sz="1200" u="sng" dirty="0"/>
            <a:t>крайне важна скорость</a:t>
          </a:r>
          <a:endParaRPr lang="en-GB" sz="1200" u="sng" dirty="0"/>
        </a:p>
      </dgm:t>
    </dgm:pt>
    <dgm:pt modelId="{07E2DC0A-77B9-4ACA-950C-0D827B30CD68}" type="parTrans" cxnId="{2CE976E8-4347-4E22-94B4-56BEB6B7318C}">
      <dgm:prSet/>
      <dgm:spPr/>
      <dgm:t>
        <a:bodyPr/>
        <a:lstStyle/>
        <a:p>
          <a:endParaRPr lang="en-GB" sz="2400"/>
        </a:p>
      </dgm:t>
    </dgm:pt>
    <dgm:pt modelId="{1442C3AD-C02F-436B-BDCA-6A1E55E8C7A4}" type="sibTrans" cxnId="{2CE976E8-4347-4E22-94B4-56BEB6B7318C}">
      <dgm:prSet/>
      <dgm:spPr/>
      <dgm:t>
        <a:bodyPr/>
        <a:lstStyle/>
        <a:p>
          <a:endParaRPr lang="en-GB" sz="2400"/>
        </a:p>
      </dgm:t>
    </dgm:pt>
    <dgm:pt modelId="{EEAEEAC3-FBF4-418E-BE5D-50890BC6203A}">
      <dgm:prSet custT="1"/>
      <dgm:spPr>
        <a:ln w="15875">
          <a:solidFill>
            <a:srgbClr val="002060"/>
          </a:solidFill>
        </a:ln>
      </dgm:spPr>
      <dgm:t>
        <a:bodyPr/>
        <a:lstStyle/>
        <a:p>
          <a:r>
            <a:rPr lang="ru-RU" sz="1200" dirty="0"/>
            <a:t>Но их легко случайно изменить – требуется осторожность и резервное копирование данных</a:t>
          </a:r>
          <a:endParaRPr lang="en-GB" sz="1200" dirty="0"/>
        </a:p>
      </dgm:t>
    </dgm:pt>
    <dgm:pt modelId="{CAC8CC61-ABED-49FF-AA98-FAE437BB723A}" type="parTrans" cxnId="{107F955F-F59F-4D42-9FFF-DDFB8C29CE34}">
      <dgm:prSet/>
      <dgm:spPr/>
      <dgm:t>
        <a:bodyPr/>
        <a:lstStyle/>
        <a:p>
          <a:endParaRPr lang="en-GB" sz="2400"/>
        </a:p>
      </dgm:t>
    </dgm:pt>
    <dgm:pt modelId="{CAF2C9D5-1BFE-42A6-8008-517D68CB15B1}" type="sibTrans" cxnId="{107F955F-F59F-4D42-9FFF-DDFB8C29CE34}">
      <dgm:prSet/>
      <dgm:spPr/>
      <dgm:t>
        <a:bodyPr/>
        <a:lstStyle/>
        <a:p>
          <a:endParaRPr lang="en-GB" sz="2400"/>
        </a:p>
      </dgm:t>
    </dgm:pt>
    <dgm:pt modelId="{3AA3ABE3-2A91-431D-BE0B-34E1CD3EEB2F}">
      <dgm:prSet custT="1"/>
      <dgm:spPr>
        <a:ln w="15875">
          <a:solidFill>
            <a:srgbClr val="002060"/>
          </a:solidFill>
        </a:ln>
      </dgm:spPr>
      <dgm:t>
        <a:bodyPr/>
        <a:lstStyle/>
        <a:p>
          <a:r>
            <a:rPr lang="ru-RU" sz="1600" dirty="0"/>
            <a:t>а также, возможно, для получения прогнозов; некоторые используют, например, </a:t>
          </a:r>
          <a:r>
            <a:rPr lang="en-GB" sz="1600" dirty="0"/>
            <a:t>SharePoint</a:t>
          </a:r>
        </a:p>
      </dgm:t>
    </dgm:pt>
    <dgm:pt modelId="{6DFB325D-2013-4EF2-BFEE-933ED6BFD903}" type="parTrans" cxnId="{D708412C-E6D8-4B0A-9360-A363F893D154}">
      <dgm:prSet/>
      <dgm:spPr/>
      <dgm:t>
        <a:bodyPr/>
        <a:lstStyle/>
        <a:p>
          <a:endParaRPr lang="en-GB" sz="2000"/>
        </a:p>
      </dgm:t>
    </dgm:pt>
    <dgm:pt modelId="{01ED6E7B-6436-4663-85AF-8706AF6957E0}" type="sibTrans" cxnId="{D708412C-E6D8-4B0A-9360-A363F893D154}">
      <dgm:prSet/>
      <dgm:spPr/>
      <dgm:t>
        <a:bodyPr/>
        <a:lstStyle/>
        <a:p>
          <a:endParaRPr lang="en-GB" sz="2000"/>
        </a:p>
      </dgm:t>
    </dgm:pt>
    <dgm:pt modelId="{022EE1E8-4944-4ADE-9600-CBDC733A0E01}" type="pres">
      <dgm:prSet presAssocID="{6BD8E9EB-7038-416D-8498-9FEB3ADBB630}" presName="outerComposite" presStyleCnt="0">
        <dgm:presLayoutVars>
          <dgm:chMax val="5"/>
          <dgm:dir/>
          <dgm:resizeHandles val="exact"/>
        </dgm:presLayoutVars>
      </dgm:prSet>
      <dgm:spPr/>
    </dgm:pt>
    <dgm:pt modelId="{3BC7AACC-5162-4CD9-A25C-D721335AD96C}" type="pres">
      <dgm:prSet presAssocID="{6BD8E9EB-7038-416D-8498-9FEB3ADBB630}" presName="dummyMaxCanvas" presStyleCnt="0">
        <dgm:presLayoutVars/>
      </dgm:prSet>
      <dgm:spPr/>
    </dgm:pt>
    <dgm:pt modelId="{8D63A0B9-9DF9-4A17-AAC1-8388E02E67AC}" type="pres">
      <dgm:prSet presAssocID="{6BD8E9EB-7038-416D-8498-9FEB3ADBB630}" presName="FourNodes_1" presStyleLbl="node1" presStyleIdx="0" presStyleCnt="4" custScaleX="111510">
        <dgm:presLayoutVars>
          <dgm:bulletEnabled val="1"/>
        </dgm:presLayoutVars>
      </dgm:prSet>
      <dgm:spPr/>
    </dgm:pt>
    <dgm:pt modelId="{36696D1A-8A5F-4EF7-83F0-D7AF072A7F75}" type="pres">
      <dgm:prSet presAssocID="{6BD8E9EB-7038-416D-8498-9FEB3ADBB630}" presName="FourNodes_2" presStyleLbl="node1" presStyleIdx="1" presStyleCnt="4" custScaleX="104661">
        <dgm:presLayoutVars>
          <dgm:bulletEnabled val="1"/>
        </dgm:presLayoutVars>
      </dgm:prSet>
      <dgm:spPr/>
    </dgm:pt>
    <dgm:pt modelId="{1CDA69AE-25BB-4420-B745-4BA671EFD800}" type="pres">
      <dgm:prSet presAssocID="{6BD8E9EB-7038-416D-8498-9FEB3ADBB630}" presName="FourNodes_3" presStyleLbl="node1" presStyleIdx="2" presStyleCnt="4" custScaleX="114027" custScaleY="107901">
        <dgm:presLayoutVars>
          <dgm:bulletEnabled val="1"/>
        </dgm:presLayoutVars>
      </dgm:prSet>
      <dgm:spPr/>
    </dgm:pt>
    <dgm:pt modelId="{6A65972B-FA39-4C14-BD73-0646F4FA5D11}" type="pres">
      <dgm:prSet presAssocID="{6BD8E9EB-7038-416D-8498-9FEB3ADBB630}" presName="FourNodes_4" presStyleLbl="node1" presStyleIdx="3" presStyleCnt="4">
        <dgm:presLayoutVars>
          <dgm:bulletEnabled val="1"/>
        </dgm:presLayoutVars>
      </dgm:prSet>
      <dgm:spPr/>
    </dgm:pt>
    <dgm:pt modelId="{D6FCF7A0-3D08-4F04-841F-F365A79539D6}" type="pres">
      <dgm:prSet presAssocID="{6BD8E9EB-7038-416D-8498-9FEB3ADBB630}" presName="FourConn_1-2" presStyleLbl="fgAccFollowNode1" presStyleIdx="0" presStyleCnt="3">
        <dgm:presLayoutVars>
          <dgm:bulletEnabled val="1"/>
        </dgm:presLayoutVars>
      </dgm:prSet>
      <dgm:spPr/>
    </dgm:pt>
    <dgm:pt modelId="{49E54F16-DCAA-4159-ACD2-B6487ED4B950}" type="pres">
      <dgm:prSet presAssocID="{6BD8E9EB-7038-416D-8498-9FEB3ADBB630}" presName="FourConn_2-3" presStyleLbl="fgAccFollowNode1" presStyleIdx="1" presStyleCnt="3">
        <dgm:presLayoutVars>
          <dgm:bulletEnabled val="1"/>
        </dgm:presLayoutVars>
      </dgm:prSet>
      <dgm:spPr/>
    </dgm:pt>
    <dgm:pt modelId="{73D3DFDA-47FC-4DA7-9F68-0E378A11D84D}" type="pres">
      <dgm:prSet presAssocID="{6BD8E9EB-7038-416D-8498-9FEB3ADBB630}" presName="FourConn_3-4" presStyleLbl="fgAccFollowNode1" presStyleIdx="2" presStyleCnt="3">
        <dgm:presLayoutVars>
          <dgm:bulletEnabled val="1"/>
        </dgm:presLayoutVars>
      </dgm:prSet>
      <dgm:spPr/>
    </dgm:pt>
    <dgm:pt modelId="{8EC044FF-270C-48A0-B946-39B1B35B3EE4}" type="pres">
      <dgm:prSet presAssocID="{6BD8E9EB-7038-416D-8498-9FEB3ADBB630}" presName="FourNodes_1_text" presStyleLbl="node1" presStyleIdx="3" presStyleCnt="4">
        <dgm:presLayoutVars>
          <dgm:bulletEnabled val="1"/>
        </dgm:presLayoutVars>
      </dgm:prSet>
      <dgm:spPr/>
    </dgm:pt>
    <dgm:pt modelId="{EF16519B-94F1-4B73-91AB-A2AC2E648CFE}" type="pres">
      <dgm:prSet presAssocID="{6BD8E9EB-7038-416D-8498-9FEB3ADBB630}" presName="FourNodes_2_text" presStyleLbl="node1" presStyleIdx="3" presStyleCnt="4">
        <dgm:presLayoutVars>
          <dgm:bulletEnabled val="1"/>
        </dgm:presLayoutVars>
      </dgm:prSet>
      <dgm:spPr/>
    </dgm:pt>
    <dgm:pt modelId="{30EA2E10-7EF8-4DF6-B63B-EA1A0CDB84F4}" type="pres">
      <dgm:prSet presAssocID="{6BD8E9EB-7038-416D-8498-9FEB3ADBB630}" presName="FourNodes_3_text" presStyleLbl="node1" presStyleIdx="3" presStyleCnt="4">
        <dgm:presLayoutVars>
          <dgm:bulletEnabled val="1"/>
        </dgm:presLayoutVars>
      </dgm:prSet>
      <dgm:spPr/>
    </dgm:pt>
    <dgm:pt modelId="{3D93AD37-D7B7-45A5-BE7B-C499BDD370F2}" type="pres">
      <dgm:prSet presAssocID="{6BD8E9EB-7038-416D-8498-9FEB3ADBB63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9771200-5E66-4564-AA41-D39BA7B1F3BC}" type="presOf" srcId="{3AA3ABE3-2A91-431D-BE0B-34E1CD3EEB2F}" destId="{3D93AD37-D7B7-45A5-BE7B-C499BDD370F2}" srcOrd="1" destOrd="1" presId="urn:microsoft.com/office/officeart/2005/8/layout/vProcess5"/>
    <dgm:cxn modelId="{521AB816-ADC5-40B8-9AB7-E1A3DB7220F6}" type="presOf" srcId="{AED9521D-F4D6-4435-B8DA-798EFDC17C33}" destId="{30EA2E10-7EF8-4DF6-B63B-EA1A0CDB84F4}" srcOrd="1" destOrd="0" presId="urn:microsoft.com/office/officeart/2005/8/layout/vProcess5"/>
    <dgm:cxn modelId="{F4C46517-9057-487C-8A1D-186194532CF1}" srcId="{6BD8E9EB-7038-416D-8498-9FEB3ADBB630}" destId="{8AED835A-8FA4-4CAB-A076-647A8351B1DE}" srcOrd="1" destOrd="0" parTransId="{5A4F0A8D-5188-4522-8E43-B19F2FBE2FD9}" sibTransId="{C183F391-BDBD-436C-9D35-4545BC57FD43}"/>
    <dgm:cxn modelId="{347F9322-493A-49C4-B482-BAF7C8918976}" type="presOf" srcId="{8AED835A-8FA4-4CAB-A076-647A8351B1DE}" destId="{36696D1A-8A5F-4EF7-83F0-D7AF072A7F75}" srcOrd="0" destOrd="0" presId="urn:microsoft.com/office/officeart/2005/8/layout/vProcess5"/>
    <dgm:cxn modelId="{1550F722-8728-4C34-A642-C2618F925439}" type="presOf" srcId="{A4F5D5A0-70B1-4F22-A87D-2005BF028257}" destId="{8D63A0B9-9DF9-4A17-AAC1-8388E02E67AC}" srcOrd="0" destOrd="0" presId="urn:microsoft.com/office/officeart/2005/8/layout/vProcess5"/>
    <dgm:cxn modelId="{D708412C-E6D8-4B0A-9360-A363F893D154}" srcId="{60EAE902-B708-4F3C-8AEB-AC0AED43B78A}" destId="{3AA3ABE3-2A91-431D-BE0B-34E1CD3EEB2F}" srcOrd="0" destOrd="0" parTransId="{6DFB325D-2013-4EF2-BFEE-933ED6BFD903}" sibTransId="{01ED6E7B-6436-4663-85AF-8706AF6957E0}"/>
    <dgm:cxn modelId="{107F955F-F59F-4D42-9FFF-DDFB8C29CE34}" srcId="{AED9521D-F4D6-4435-B8DA-798EFDC17C33}" destId="{EEAEEAC3-FBF4-418E-BE5D-50890BC6203A}" srcOrd="1" destOrd="0" parTransId="{CAC8CC61-ABED-49FF-AA98-FAE437BB723A}" sibTransId="{CAF2C9D5-1BFE-42A6-8008-517D68CB15B1}"/>
    <dgm:cxn modelId="{099D606B-804C-43B1-8767-8D78E6DE06BB}" type="presOf" srcId="{89D10F97-3794-4CB0-B3F7-68B914D3F36E}" destId="{D6FCF7A0-3D08-4F04-841F-F365A79539D6}" srcOrd="0" destOrd="0" presId="urn:microsoft.com/office/officeart/2005/8/layout/vProcess5"/>
    <dgm:cxn modelId="{6ED2E24C-BD94-4D26-9496-8A6886A135C8}" srcId="{6BD8E9EB-7038-416D-8498-9FEB3ADBB630}" destId="{AED9521D-F4D6-4435-B8DA-798EFDC17C33}" srcOrd="2" destOrd="0" parTransId="{1F77CE66-07D1-41EC-8A88-1E77ACBE8086}" sibTransId="{12BF0A02-DE5D-46EC-BCDD-14BD2FFE82E4}"/>
    <dgm:cxn modelId="{2EB5F84E-9BCA-4B29-9A4C-BC011B5DDD56}" type="presOf" srcId="{3AA3ABE3-2A91-431D-BE0B-34E1CD3EEB2F}" destId="{6A65972B-FA39-4C14-BD73-0646F4FA5D11}" srcOrd="0" destOrd="1" presId="urn:microsoft.com/office/officeart/2005/8/layout/vProcess5"/>
    <dgm:cxn modelId="{99212C53-15A5-4DAD-8278-E9ADBF80DA5F}" type="presOf" srcId="{438AA6EE-CBA1-41B3-BE1C-093F5AE70108}" destId="{36696D1A-8A5F-4EF7-83F0-D7AF072A7F75}" srcOrd="0" destOrd="1" presId="urn:microsoft.com/office/officeart/2005/8/layout/vProcess5"/>
    <dgm:cxn modelId="{D69CB353-8EA8-4294-B154-1C7C892E4E2A}" type="presOf" srcId="{B9544885-032D-4A96-B003-E5261E2F1179}" destId="{8D63A0B9-9DF9-4A17-AAC1-8388E02E67AC}" srcOrd="0" destOrd="1" presId="urn:microsoft.com/office/officeart/2005/8/layout/vProcess5"/>
    <dgm:cxn modelId="{0075D073-22B2-4F77-AAFD-7DD1DE513094}" type="presOf" srcId="{EEAEEAC3-FBF4-418E-BE5D-50890BC6203A}" destId="{30EA2E10-7EF8-4DF6-B63B-EA1A0CDB84F4}" srcOrd="1" destOrd="2" presId="urn:microsoft.com/office/officeart/2005/8/layout/vProcess5"/>
    <dgm:cxn modelId="{A779A176-1227-42E1-ACA5-3045291EFB93}" srcId="{6BD8E9EB-7038-416D-8498-9FEB3ADBB630}" destId="{60EAE902-B708-4F3C-8AEB-AC0AED43B78A}" srcOrd="3" destOrd="0" parTransId="{CE743FA7-86E0-4A0C-89D3-C2C3E1BAC0D4}" sibTransId="{F1EA1FE4-B7B4-408D-A1F7-EB2CD3AFEA77}"/>
    <dgm:cxn modelId="{B6325159-6D1F-490B-8424-A1EC337AD916}" type="presOf" srcId="{EEAEEAC3-FBF4-418E-BE5D-50890BC6203A}" destId="{1CDA69AE-25BB-4420-B745-4BA671EFD800}" srcOrd="0" destOrd="2" presId="urn:microsoft.com/office/officeart/2005/8/layout/vProcess5"/>
    <dgm:cxn modelId="{81B6D179-1D4E-4918-B3A0-84EF2119CBFE}" type="presOf" srcId="{438AA6EE-CBA1-41B3-BE1C-093F5AE70108}" destId="{EF16519B-94F1-4B73-91AB-A2AC2E648CFE}" srcOrd="1" destOrd="1" presId="urn:microsoft.com/office/officeart/2005/8/layout/vProcess5"/>
    <dgm:cxn modelId="{98F5337D-302A-41E8-9A18-4313D2E22F4E}" srcId="{6BD8E9EB-7038-416D-8498-9FEB3ADBB630}" destId="{A4F5D5A0-70B1-4F22-A87D-2005BF028257}" srcOrd="0" destOrd="0" parTransId="{E7AAF800-13F0-40B7-AB34-02E0F42DA94E}" sibTransId="{89D10F97-3794-4CB0-B3F7-68B914D3F36E}"/>
    <dgm:cxn modelId="{D385FB81-C963-4F00-9BF1-6F6F1CEE0A45}" type="presOf" srcId="{C183F391-BDBD-436C-9D35-4545BC57FD43}" destId="{49E54F16-DCAA-4159-ACD2-B6487ED4B950}" srcOrd="0" destOrd="0" presId="urn:microsoft.com/office/officeart/2005/8/layout/vProcess5"/>
    <dgm:cxn modelId="{F5B71C97-2D20-484A-AAC0-C7AE76C1237F}" srcId="{8AED835A-8FA4-4CAB-A076-647A8351B1DE}" destId="{438AA6EE-CBA1-41B3-BE1C-093F5AE70108}" srcOrd="0" destOrd="0" parTransId="{BDFE4C70-9C18-4A36-B726-04B282C19FC5}" sibTransId="{8A660A9D-E82B-4D01-B5A0-02F6B04C94CC}"/>
    <dgm:cxn modelId="{63DF049B-87F0-4A0E-AEAB-AECDC7143B33}" type="presOf" srcId="{60EAE902-B708-4F3C-8AEB-AC0AED43B78A}" destId="{6A65972B-FA39-4C14-BD73-0646F4FA5D11}" srcOrd="0" destOrd="0" presId="urn:microsoft.com/office/officeart/2005/8/layout/vProcess5"/>
    <dgm:cxn modelId="{866356A0-9A13-4452-B1DE-9BD91B7001CE}" type="presOf" srcId="{12BF0A02-DE5D-46EC-BCDD-14BD2FFE82E4}" destId="{73D3DFDA-47FC-4DA7-9F68-0E378A11D84D}" srcOrd="0" destOrd="0" presId="urn:microsoft.com/office/officeart/2005/8/layout/vProcess5"/>
    <dgm:cxn modelId="{859A09A1-8B0B-4EE0-B2EC-D59A2A7C675B}" type="presOf" srcId="{60EAE902-B708-4F3C-8AEB-AC0AED43B78A}" destId="{3D93AD37-D7B7-45A5-BE7B-C499BDD370F2}" srcOrd="1" destOrd="0" presId="urn:microsoft.com/office/officeart/2005/8/layout/vProcess5"/>
    <dgm:cxn modelId="{9F1186A6-F323-44B5-8B3E-FD14A6B4B168}" type="presOf" srcId="{8AED835A-8FA4-4CAB-A076-647A8351B1DE}" destId="{EF16519B-94F1-4B73-91AB-A2AC2E648CFE}" srcOrd="1" destOrd="0" presId="urn:microsoft.com/office/officeart/2005/8/layout/vProcess5"/>
    <dgm:cxn modelId="{4D2467A8-6381-4CC0-B7C0-21381D5B1875}" type="presOf" srcId="{A4F5D5A0-70B1-4F22-A87D-2005BF028257}" destId="{8EC044FF-270C-48A0-B946-39B1B35B3EE4}" srcOrd="1" destOrd="0" presId="urn:microsoft.com/office/officeart/2005/8/layout/vProcess5"/>
    <dgm:cxn modelId="{3A1D6EB0-28E1-477F-8FAA-BABFC24D1DB2}" type="presOf" srcId="{20328AAC-6B8F-4DA8-B3CF-E5913A11A832}" destId="{1CDA69AE-25BB-4420-B745-4BA671EFD800}" srcOrd="0" destOrd="1" presId="urn:microsoft.com/office/officeart/2005/8/layout/vProcess5"/>
    <dgm:cxn modelId="{A8DF3DC6-D07C-42AA-9B87-31E4B5915005}" srcId="{A4F5D5A0-70B1-4F22-A87D-2005BF028257}" destId="{B9544885-032D-4A96-B003-E5261E2F1179}" srcOrd="0" destOrd="0" parTransId="{95F73171-C2DD-4773-A82D-FCD4C80760E6}" sibTransId="{E5D5F433-6560-47AB-8ECA-090FA757CAD4}"/>
    <dgm:cxn modelId="{6697F0D8-E73E-47A8-8C60-4C0719DE449E}" type="presOf" srcId="{AED9521D-F4D6-4435-B8DA-798EFDC17C33}" destId="{1CDA69AE-25BB-4420-B745-4BA671EFD800}" srcOrd="0" destOrd="0" presId="urn:microsoft.com/office/officeart/2005/8/layout/vProcess5"/>
    <dgm:cxn modelId="{6AD230E8-823C-4CD8-A35D-D22BDDBF17AA}" type="presOf" srcId="{20328AAC-6B8F-4DA8-B3CF-E5913A11A832}" destId="{30EA2E10-7EF8-4DF6-B63B-EA1A0CDB84F4}" srcOrd="1" destOrd="1" presId="urn:microsoft.com/office/officeart/2005/8/layout/vProcess5"/>
    <dgm:cxn modelId="{2CE976E8-4347-4E22-94B4-56BEB6B7318C}" srcId="{AED9521D-F4D6-4435-B8DA-798EFDC17C33}" destId="{20328AAC-6B8F-4DA8-B3CF-E5913A11A832}" srcOrd="0" destOrd="0" parTransId="{07E2DC0A-77B9-4ACA-950C-0D827B30CD68}" sibTransId="{1442C3AD-C02F-436B-BDCA-6A1E55E8C7A4}"/>
    <dgm:cxn modelId="{3EB7FEEA-CDE1-4527-8498-75FB4CB6D171}" type="presOf" srcId="{6BD8E9EB-7038-416D-8498-9FEB3ADBB630}" destId="{022EE1E8-4944-4ADE-9600-CBDC733A0E01}" srcOrd="0" destOrd="0" presId="urn:microsoft.com/office/officeart/2005/8/layout/vProcess5"/>
    <dgm:cxn modelId="{575169FD-07BA-49D9-BEB1-C78940429030}" type="presOf" srcId="{B9544885-032D-4A96-B003-E5261E2F1179}" destId="{8EC044FF-270C-48A0-B946-39B1B35B3EE4}" srcOrd="1" destOrd="1" presId="urn:microsoft.com/office/officeart/2005/8/layout/vProcess5"/>
    <dgm:cxn modelId="{BB33D1F2-7080-45D7-8D5F-B406AC18CF7A}" type="presParOf" srcId="{022EE1E8-4944-4ADE-9600-CBDC733A0E01}" destId="{3BC7AACC-5162-4CD9-A25C-D721335AD96C}" srcOrd="0" destOrd="0" presId="urn:microsoft.com/office/officeart/2005/8/layout/vProcess5"/>
    <dgm:cxn modelId="{70851C1D-7D0E-4734-8D72-5C567281B217}" type="presParOf" srcId="{022EE1E8-4944-4ADE-9600-CBDC733A0E01}" destId="{8D63A0B9-9DF9-4A17-AAC1-8388E02E67AC}" srcOrd="1" destOrd="0" presId="urn:microsoft.com/office/officeart/2005/8/layout/vProcess5"/>
    <dgm:cxn modelId="{7F7B1319-8475-4E6D-897D-67AC08E40BFC}" type="presParOf" srcId="{022EE1E8-4944-4ADE-9600-CBDC733A0E01}" destId="{36696D1A-8A5F-4EF7-83F0-D7AF072A7F75}" srcOrd="2" destOrd="0" presId="urn:microsoft.com/office/officeart/2005/8/layout/vProcess5"/>
    <dgm:cxn modelId="{6B4AB43F-F573-400D-99BF-D0BC679B680C}" type="presParOf" srcId="{022EE1E8-4944-4ADE-9600-CBDC733A0E01}" destId="{1CDA69AE-25BB-4420-B745-4BA671EFD800}" srcOrd="3" destOrd="0" presId="urn:microsoft.com/office/officeart/2005/8/layout/vProcess5"/>
    <dgm:cxn modelId="{A26C7498-4277-4357-9AA5-3FB5051D0B08}" type="presParOf" srcId="{022EE1E8-4944-4ADE-9600-CBDC733A0E01}" destId="{6A65972B-FA39-4C14-BD73-0646F4FA5D11}" srcOrd="4" destOrd="0" presId="urn:microsoft.com/office/officeart/2005/8/layout/vProcess5"/>
    <dgm:cxn modelId="{53629486-CB76-41F1-BB05-62D9F1C9BAAF}" type="presParOf" srcId="{022EE1E8-4944-4ADE-9600-CBDC733A0E01}" destId="{D6FCF7A0-3D08-4F04-841F-F365A79539D6}" srcOrd="5" destOrd="0" presId="urn:microsoft.com/office/officeart/2005/8/layout/vProcess5"/>
    <dgm:cxn modelId="{657D76F1-2041-473F-A6C5-ED864B6E3491}" type="presParOf" srcId="{022EE1E8-4944-4ADE-9600-CBDC733A0E01}" destId="{49E54F16-DCAA-4159-ACD2-B6487ED4B950}" srcOrd="6" destOrd="0" presId="urn:microsoft.com/office/officeart/2005/8/layout/vProcess5"/>
    <dgm:cxn modelId="{A9CDDB48-AE6A-48D2-9E4B-1A167436EB3C}" type="presParOf" srcId="{022EE1E8-4944-4ADE-9600-CBDC733A0E01}" destId="{73D3DFDA-47FC-4DA7-9F68-0E378A11D84D}" srcOrd="7" destOrd="0" presId="urn:microsoft.com/office/officeart/2005/8/layout/vProcess5"/>
    <dgm:cxn modelId="{1D344873-932D-4A32-A548-B122A187FE37}" type="presParOf" srcId="{022EE1E8-4944-4ADE-9600-CBDC733A0E01}" destId="{8EC044FF-270C-48A0-B946-39B1B35B3EE4}" srcOrd="8" destOrd="0" presId="urn:microsoft.com/office/officeart/2005/8/layout/vProcess5"/>
    <dgm:cxn modelId="{67468E50-9119-43B2-A46B-E6FFE26D2253}" type="presParOf" srcId="{022EE1E8-4944-4ADE-9600-CBDC733A0E01}" destId="{EF16519B-94F1-4B73-91AB-A2AC2E648CFE}" srcOrd="9" destOrd="0" presId="urn:microsoft.com/office/officeart/2005/8/layout/vProcess5"/>
    <dgm:cxn modelId="{270BCD21-48EC-4FF0-95DF-9AD00FF38D6C}" type="presParOf" srcId="{022EE1E8-4944-4ADE-9600-CBDC733A0E01}" destId="{30EA2E10-7EF8-4DF6-B63B-EA1A0CDB84F4}" srcOrd="10" destOrd="0" presId="urn:microsoft.com/office/officeart/2005/8/layout/vProcess5"/>
    <dgm:cxn modelId="{A3C066B0-8A05-4197-89A0-79FA84172F79}" type="presParOf" srcId="{022EE1E8-4944-4ADE-9600-CBDC733A0E01}" destId="{3D93AD37-D7B7-45A5-BE7B-C499BDD370F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1F13F-B0CA-4920-87CC-3C29382EBC79}">
      <dsp:nvSpPr>
        <dsp:cNvPr id="0" name=""/>
        <dsp:cNvSpPr/>
      </dsp:nvSpPr>
      <dsp:spPr>
        <a:xfrm>
          <a:off x="582929" y="0"/>
          <a:ext cx="6606540" cy="533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363D1C-4687-43E5-8238-225BFDD5CA6F}">
      <dsp:nvSpPr>
        <dsp:cNvPr id="0" name=""/>
        <dsp:cNvSpPr/>
      </dsp:nvSpPr>
      <dsp:spPr>
        <a:xfrm>
          <a:off x="3889" y="1600199"/>
          <a:ext cx="1870992" cy="213360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Прогнозирование движения денежных средств и кассовое планирование</a:t>
          </a:r>
          <a:endParaRPr lang="en-US" sz="1600" kern="1200" dirty="0"/>
        </a:p>
      </dsp:txBody>
      <dsp:txXfrm>
        <a:off x="95223" y="1691533"/>
        <a:ext cx="1688324" cy="1950932"/>
      </dsp:txXfrm>
    </dsp:sp>
    <dsp:sp modelId="{D4CBD008-4C8A-42E1-A6BB-BF5CB1D78C14}">
      <dsp:nvSpPr>
        <dsp:cNvPr id="0" name=""/>
        <dsp:cNvSpPr/>
      </dsp:nvSpPr>
      <dsp:spPr>
        <a:xfrm>
          <a:off x="1968432" y="1600199"/>
          <a:ext cx="1870992" cy="2133600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Формирование прогноза</a:t>
          </a:r>
          <a:r>
            <a:rPr lang="en-US" sz="1600" kern="1200" dirty="0"/>
            <a:t>: </a:t>
          </a:r>
          <a:r>
            <a:rPr lang="ru-RU" sz="1600" kern="1200" dirty="0"/>
            <a:t>инструментарий и методы</a:t>
          </a:r>
          <a:endParaRPr lang="en-US" sz="1600" kern="1200" dirty="0"/>
        </a:p>
      </dsp:txBody>
      <dsp:txXfrm>
        <a:off x="2059766" y="1691533"/>
        <a:ext cx="1688324" cy="1950932"/>
      </dsp:txXfrm>
    </dsp:sp>
    <dsp:sp modelId="{9A14AB26-E7D3-416C-87B1-6CC20A02BC26}">
      <dsp:nvSpPr>
        <dsp:cNvPr id="0" name=""/>
        <dsp:cNvSpPr/>
      </dsp:nvSpPr>
      <dsp:spPr>
        <a:xfrm>
          <a:off x="3932974" y="1600199"/>
          <a:ext cx="1870992" cy="2133600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Данные и ресурсы</a:t>
          </a:r>
          <a:endParaRPr lang="en-US" sz="1600" kern="1200" dirty="0"/>
        </a:p>
      </dsp:txBody>
      <dsp:txXfrm>
        <a:off x="4024308" y="1691533"/>
        <a:ext cx="1688324" cy="1950932"/>
      </dsp:txXfrm>
    </dsp:sp>
    <dsp:sp modelId="{B669603A-8B74-4C2C-BFA1-9E8C80391490}">
      <dsp:nvSpPr>
        <dsp:cNvPr id="0" name=""/>
        <dsp:cNvSpPr/>
      </dsp:nvSpPr>
      <dsp:spPr>
        <a:xfrm>
          <a:off x="5897517" y="1600199"/>
          <a:ext cx="1870992" cy="2133600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Использование прогнозов</a:t>
          </a:r>
          <a:endParaRPr lang="en-US" sz="1600" kern="1200" dirty="0"/>
        </a:p>
      </dsp:txBody>
      <dsp:txXfrm>
        <a:off x="5988851" y="1691533"/>
        <a:ext cx="1688324" cy="19509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36DFE-6976-445D-9DF1-E013026F2806}">
      <dsp:nvSpPr>
        <dsp:cNvPr id="0" name=""/>
        <dsp:cNvSpPr/>
      </dsp:nvSpPr>
      <dsp:spPr>
        <a:xfrm rot="5400000">
          <a:off x="4938010" y="-1808331"/>
          <a:ext cx="1316235" cy="5266944"/>
        </a:xfrm>
        <a:prstGeom prst="round2SameRect">
          <a:avLst/>
        </a:prstGeom>
        <a:noFill/>
        <a:ln w="15875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Управление процессом первоначального возникновения обязательств, а не последующими кассовыми выплатами - в целях обеспечения соблюдения установленных лимитов расходов и предотвращения задолженности по расходам бюджета</a:t>
          </a:r>
          <a:r>
            <a:rPr lang="en-GB" sz="1700" kern="1200" dirty="0"/>
            <a:t> </a:t>
          </a:r>
          <a:endParaRPr lang="en-US" sz="1700" kern="1200" dirty="0"/>
        </a:p>
      </dsp:txBody>
      <dsp:txXfrm rot="-5400000">
        <a:off x="2962656" y="231276"/>
        <a:ext cx="5202691" cy="1187729"/>
      </dsp:txXfrm>
    </dsp:sp>
    <dsp:sp modelId="{B3CE0DD4-01D6-4936-A38A-D76A61B321D1}">
      <dsp:nvSpPr>
        <dsp:cNvPr id="0" name=""/>
        <dsp:cNvSpPr/>
      </dsp:nvSpPr>
      <dsp:spPr>
        <a:xfrm>
          <a:off x="0" y="2492"/>
          <a:ext cx="2962656" cy="1645294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Основные цели учета обязательств</a:t>
          </a:r>
          <a:endParaRPr lang="en-US" sz="1800" kern="1200" dirty="0"/>
        </a:p>
      </dsp:txBody>
      <dsp:txXfrm>
        <a:off x="80317" y="82809"/>
        <a:ext cx="2802022" cy="1484660"/>
      </dsp:txXfrm>
    </dsp:sp>
    <dsp:sp modelId="{AA558C1B-6AAE-45CA-9A0A-C038B929ACE3}">
      <dsp:nvSpPr>
        <dsp:cNvPr id="0" name=""/>
        <dsp:cNvSpPr/>
      </dsp:nvSpPr>
      <dsp:spPr>
        <a:xfrm rot="5400000">
          <a:off x="4938010" y="-80772"/>
          <a:ext cx="1316235" cy="5266944"/>
        </a:xfrm>
        <a:prstGeom prst="round2SameRect">
          <a:avLst/>
        </a:prstGeom>
        <a:noFill/>
        <a:ln w="15875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Некоторые обязательства имеют последствия для кассовых выплат</a:t>
          </a:r>
          <a:r>
            <a:rPr lang="en-US" sz="1400" kern="1200" dirty="0"/>
            <a:t> </a:t>
          </a:r>
          <a:r>
            <a:rPr lang="ru-RU" sz="1400" kern="1200" dirty="0"/>
            <a:t>в нескольких периодах.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Кассовые планы обеспечивают соответствие лимитов обязательств прогнозируемым объемам доступных средств (и наоборот).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Кассовое планирование само по себе не будет эффективным, если оно не интегрировано с учетом обязательств.</a:t>
          </a:r>
          <a:endParaRPr lang="en-US" sz="1400" kern="1200" dirty="0"/>
        </a:p>
      </dsp:txBody>
      <dsp:txXfrm rot="-5400000">
        <a:off x="2962656" y="1958835"/>
        <a:ext cx="5202691" cy="1187729"/>
      </dsp:txXfrm>
    </dsp:sp>
    <dsp:sp modelId="{235DCB23-9670-43D5-A7D1-82BD0FFF5CF2}">
      <dsp:nvSpPr>
        <dsp:cNvPr id="0" name=""/>
        <dsp:cNvSpPr/>
      </dsp:nvSpPr>
      <dsp:spPr>
        <a:xfrm>
          <a:off x="0" y="1730052"/>
          <a:ext cx="2962656" cy="1645294"/>
        </a:xfrm>
        <a:prstGeom prst="roundRect">
          <a:avLst/>
        </a:prstGeom>
        <a:solidFill>
          <a:schemeClr val="accent1">
            <a:shade val="50000"/>
            <a:hueOff val="199808"/>
            <a:satOff val="-9906"/>
            <a:lumOff val="291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Эффективный учет обязательств должен быть обязательно увязан с кассовым планированием</a:t>
          </a:r>
          <a:endParaRPr lang="en-US" sz="1800" kern="1200" dirty="0"/>
        </a:p>
      </dsp:txBody>
      <dsp:txXfrm>
        <a:off x="80317" y="1810369"/>
        <a:ext cx="2802022" cy="1484660"/>
      </dsp:txXfrm>
    </dsp:sp>
    <dsp:sp modelId="{2AED0C2A-6DD0-4DC6-85CE-CF3F02181616}">
      <dsp:nvSpPr>
        <dsp:cNvPr id="0" name=""/>
        <dsp:cNvSpPr/>
      </dsp:nvSpPr>
      <dsp:spPr>
        <a:xfrm rot="5400000">
          <a:off x="4938010" y="1646787"/>
          <a:ext cx="1316235" cy="5266944"/>
        </a:xfrm>
        <a:prstGeom prst="round2SameRect">
          <a:avLst/>
        </a:prstGeom>
        <a:noFill/>
        <a:ln w="15875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В идеальном случае определяется официальный срок наступления платежей (или, по крайне мере, ориентировочный срок). 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Учет обязательств по </a:t>
          </a:r>
          <a:r>
            <a:rPr lang="en-GB" sz="1300" kern="1200" dirty="0"/>
            <a:t>5-10%</a:t>
          </a:r>
          <a:r>
            <a:rPr lang="ru-RU" sz="1300" kern="1200" dirty="0"/>
            <a:t>  самым крупным платежам по стоимости будет охватывать </a:t>
          </a:r>
          <a:r>
            <a:rPr lang="en-GB" sz="1300" kern="1200" dirty="0"/>
            <a:t>90% </a:t>
          </a:r>
          <a:r>
            <a:rPr lang="ru-RU" sz="1300" kern="1200" dirty="0"/>
            <a:t> бюджетных расходов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Но эта переменная запаздывает </a:t>
          </a:r>
          <a:r>
            <a:rPr lang="en-GB" sz="1300" kern="1200" dirty="0"/>
            <a:t>=&gt; </a:t>
          </a:r>
          <a:r>
            <a:rPr lang="ru-RU" sz="1300" kern="1200" dirty="0"/>
            <a:t>информация об обязательствах сама по себе недостаточна для прогнозирования движения средств. </a:t>
          </a:r>
          <a:endParaRPr lang="en-US" sz="1300" kern="1200" dirty="0"/>
        </a:p>
      </dsp:txBody>
      <dsp:txXfrm rot="-5400000">
        <a:off x="2962656" y="3686395"/>
        <a:ext cx="5202691" cy="1187729"/>
      </dsp:txXfrm>
    </dsp:sp>
    <dsp:sp modelId="{D0903DF0-D48F-4906-822C-BC2F428CA749}">
      <dsp:nvSpPr>
        <dsp:cNvPr id="0" name=""/>
        <dsp:cNvSpPr/>
      </dsp:nvSpPr>
      <dsp:spPr>
        <a:xfrm>
          <a:off x="0" y="3457612"/>
          <a:ext cx="2962656" cy="1645294"/>
        </a:xfrm>
        <a:prstGeom prst="roundRect">
          <a:avLst/>
        </a:prstGeom>
        <a:solidFill>
          <a:schemeClr val="accent1">
            <a:shade val="50000"/>
            <a:hueOff val="199808"/>
            <a:satOff val="-9906"/>
            <a:lumOff val="291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 прогнозах используется информация об обязательствах – она указывает на будущие потребности в денежных средствах</a:t>
          </a:r>
          <a:endParaRPr lang="en-US" sz="1800" kern="1200" dirty="0"/>
        </a:p>
      </dsp:txBody>
      <dsp:txXfrm>
        <a:off x="80317" y="3537929"/>
        <a:ext cx="2802022" cy="14846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1F13F-B0CA-4920-87CC-3C29382EBC79}">
      <dsp:nvSpPr>
        <dsp:cNvPr id="0" name=""/>
        <dsp:cNvSpPr/>
      </dsp:nvSpPr>
      <dsp:spPr>
        <a:xfrm>
          <a:off x="582929" y="0"/>
          <a:ext cx="6606540" cy="533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363D1C-4687-43E5-8238-225BFDD5CA6F}">
      <dsp:nvSpPr>
        <dsp:cNvPr id="0" name=""/>
        <dsp:cNvSpPr/>
      </dsp:nvSpPr>
      <dsp:spPr>
        <a:xfrm>
          <a:off x="3889" y="1600199"/>
          <a:ext cx="1870992" cy="2133600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Прогнозирование движения денежных средств и кассовое планирование</a:t>
          </a:r>
          <a:endParaRPr lang="en-US" sz="1600" kern="1200" dirty="0"/>
        </a:p>
      </dsp:txBody>
      <dsp:txXfrm>
        <a:off x="95223" y="1691533"/>
        <a:ext cx="1688324" cy="1950932"/>
      </dsp:txXfrm>
    </dsp:sp>
    <dsp:sp modelId="{D4CBD008-4C8A-42E1-A6BB-BF5CB1D78C14}">
      <dsp:nvSpPr>
        <dsp:cNvPr id="0" name=""/>
        <dsp:cNvSpPr/>
      </dsp:nvSpPr>
      <dsp:spPr>
        <a:xfrm>
          <a:off x="1968432" y="1600199"/>
          <a:ext cx="1870992" cy="2133600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Формирование прогноза</a:t>
          </a:r>
          <a:r>
            <a:rPr lang="en-US" sz="1600" kern="1200" dirty="0"/>
            <a:t>: </a:t>
          </a:r>
          <a:r>
            <a:rPr lang="ru-RU" sz="1600" kern="1200" dirty="0"/>
            <a:t>инструментарий и методы</a:t>
          </a:r>
          <a:endParaRPr lang="en-US" sz="1600" kern="1200" dirty="0"/>
        </a:p>
      </dsp:txBody>
      <dsp:txXfrm>
        <a:off x="2059766" y="1691533"/>
        <a:ext cx="1688324" cy="1950932"/>
      </dsp:txXfrm>
    </dsp:sp>
    <dsp:sp modelId="{9A14AB26-E7D3-416C-87B1-6CC20A02BC26}">
      <dsp:nvSpPr>
        <dsp:cNvPr id="0" name=""/>
        <dsp:cNvSpPr/>
      </dsp:nvSpPr>
      <dsp:spPr>
        <a:xfrm>
          <a:off x="3932974" y="1600199"/>
          <a:ext cx="1870992" cy="2133600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Данные и ресурсы</a:t>
          </a:r>
          <a:endParaRPr lang="en-US" sz="1600" kern="1200" dirty="0"/>
        </a:p>
      </dsp:txBody>
      <dsp:txXfrm>
        <a:off x="4024308" y="1691533"/>
        <a:ext cx="1688324" cy="1950932"/>
      </dsp:txXfrm>
    </dsp:sp>
    <dsp:sp modelId="{B669603A-8B74-4C2C-BFA1-9E8C80391490}">
      <dsp:nvSpPr>
        <dsp:cNvPr id="0" name=""/>
        <dsp:cNvSpPr/>
      </dsp:nvSpPr>
      <dsp:spPr>
        <a:xfrm>
          <a:off x="5897517" y="1600199"/>
          <a:ext cx="1870992" cy="213360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Использование прогнозов</a:t>
          </a:r>
          <a:endParaRPr lang="en-US" sz="1600" kern="1200" dirty="0"/>
        </a:p>
      </dsp:txBody>
      <dsp:txXfrm>
        <a:off x="5988851" y="1691533"/>
        <a:ext cx="1688324" cy="19509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9FB53-6CB9-4138-A0A1-07EF120F51E8}">
      <dsp:nvSpPr>
        <dsp:cNvPr id="0" name=""/>
        <dsp:cNvSpPr/>
      </dsp:nvSpPr>
      <dsp:spPr>
        <a:xfrm>
          <a:off x="7494035" y="2057372"/>
          <a:ext cx="91440" cy="3630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0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B548A-CB65-4AE7-8361-FBC169B705C2}">
      <dsp:nvSpPr>
        <dsp:cNvPr id="0" name=""/>
        <dsp:cNvSpPr/>
      </dsp:nvSpPr>
      <dsp:spPr>
        <a:xfrm>
          <a:off x="5682455" y="901651"/>
          <a:ext cx="1857299" cy="363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406"/>
              </a:lnTo>
              <a:lnTo>
                <a:pt x="1857299" y="247406"/>
              </a:lnTo>
              <a:lnTo>
                <a:pt x="1857299" y="3630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47A5E-E3B8-4355-B393-EF4C09589550}">
      <dsp:nvSpPr>
        <dsp:cNvPr id="0" name=""/>
        <dsp:cNvSpPr/>
      </dsp:nvSpPr>
      <dsp:spPr>
        <a:xfrm>
          <a:off x="5732739" y="3213093"/>
          <a:ext cx="193886" cy="323549"/>
        </a:xfrm>
        <a:custGeom>
          <a:avLst/>
          <a:gdLst/>
          <a:ahLst/>
          <a:cxnLst/>
          <a:rect l="0" t="0" r="0" b="0"/>
          <a:pathLst>
            <a:path>
              <a:moveTo>
                <a:pt x="193886" y="0"/>
              </a:moveTo>
              <a:lnTo>
                <a:pt x="193886" y="207907"/>
              </a:lnTo>
              <a:lnTo>
                <a:pt x="0" y="207907"/>
              </a:lnTo>
              <a:lnTo>
                <a:pt x="0" y="3235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75ED3-9BCF-4382-9A7F-9C8D8EE536AA}">
      <dsp:nvSpPr>
        <dsp:cNvPr id="0" name=""/>
        <dsp:cNvSpPr/>
      </dsp:nvSpPr>
      <dsp:spPr>
        <a:xfrm>
          <a:off x="3928172" y="2057372"/>
          <a:ext cx="1998453" cy="363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406"/>
              </a:lnTo>
              <a:lnTo>
                <a:pt x="1998453" y="247406"/>
              </a:lnTo>
              <a:lnTo>
                <a:pt x="1998453" y="3630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7EACE-12B6-41AF-B887-828D0E0A31D0}">
      <dsp:nvSpPr>
        <dsp:cNvPr id="0" name=""/>
        <dsp:cNvSpPr/>
      </dsp:nvSpPr>
      <dsp:spPr>
        <a:xfrm>
          <a:off x="1885720" y="3213093"/>
          <a:ext cx="91440" cy="3630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0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2F196-C551-4407-BDB7-CA479065D32D}">
      <dsp:nvSpPr>
        <dsp:cNvPr id="0" name=""/>
        <dsp:cNvSpPr/>
      </dsp:nvSpPr>
      <dsp:spPr>
        <a:xfrm>
          <a:off x="1931440" y="2057372"/>
          <a:ext cx="1996731" cy="363048"/>
        </a:xfrm>
        <a:custGeom>
          <a:avLst/>
          <a:gdLst/>
          <a:ahLst/>
          <a:cxnLst/>
          <a:rect l="0" t="0" r="0" b="0"/>
          <a:pathLst>
            <a:path>
              <a:moveTo>
                <a:pt x="1996731" y="0"/>
              </a:moveTo>
              <a:lnTo>
                <a:pt x="1996731" y="247406"/>
              </a:lnTo>
              <a:lnTo>
                <a:pt x="0" y="247406"/>
              </a:lnTo>
              <a:lnTo>
                <a:pt x="0" y="3630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CCA97-DD68-4A91-9449-E7CA0E7CF943}">
      <dsp:nvSpPr>
        <dsp:cNvPr id="0" name=""/>
        <dsp:cNvSpPr/>
      </dsp:nvSpPr>
      <dsp:spPr>
        <a:xfrm>
          <a:off x="3928172" y="901651"/>
          <a:ext cx="1754283" cy="363048"/>
        </a:xfrm>
        <a:custGeom>
          <a:avLst/>
          <a:gdLst/>
          <a:ahLst/>
          <a:cxnLst/>
          <a:rect l="0" t="0" r="0" b="0"/>
          <a:pathLst>
            <a:path>
              <a:moveTo>
                <a:pt x="1754283" y="0"/>
              </a:moveTo>
              <a:lnTo>
                <a:pt x="1754283" y="247406"/>
              </a:lnTo>
              <a:lnTo>
                <a:pt x="0" y="247406"/>
              </a:lnTo>
              <a:lnTo>
                <a:pt x="0" y="3630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747F49-0406-40CD-AC85-B135DCC03A63}">
      <dsp:nvSpPr>
        <dsp:cNvPr id="0" name=""/>
        <dsp:cNvSpPr/>
      </dsp:nvSpPr>
      <dsp:spPr>
        <a:xfrm>
          <a:off x="5002829" y="108978"/>
          <a:ext cx="1359252" cy="792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AC3C9A-1E69-435B-9093-05364C481423}">
      <dsp:nvSpPr>
        <dsp:cNvPr id="0" name=""/>
        <dsp:cNvSpPr/>
      </dsp:nvSpPr>
      <dsp:spPr>
        <a:xfrm>
          <a:off x="5141529" y="240744"/>
          <a:ext cx="1359252" cy="792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Отклонение </a:t>
          </a:r>
          <a:endParaRPr lang="en-GB" sz="1800" kern="1200" dirty="0"/>
        </a:p>
      </dsp:txBody>
      <dsp:txXfrm>
        <a:off x="5164746" y="263961"/>
        <a:ext cx="1312818" cy="746238"/>
      </dsp:txXfrm>
    </dsp:sp>
    <dsp:sp modelId="{EE66A6C0-856F-48B4-AE00-1EE861489AA5}">
      <dsp:nvSpPr>
        <dsp:cNvPr id="0" name=""/>
        <dsp:cNvSpPr/>
      </dsp:nvSpPr>
      <dsp:spPr>
        <a:xfrm>
          <a:off x="3201004" y="1264699"/>
          <a:ext cx="1454335" cy="792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552D7-F692-4CA9-8769-52C7244B7F47}">
      <dsp:nvSpPr>
        <dsp:cNvPr id="0" name=""/>
        <dsp:cNvSpPr/>
      </dsp:nvSpPr>
      <dsp:spPr>
        <a:xfrm>
          <a:off x="3339704" y="1396465"/>
          <a:ext cx="1454335" cy="792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Устойчивое</a:t>
          </a:r>
          <a:r>
            <a:rPr lang="ru-RU" sz="2000" kern="1200" dirty="0"/>
            <a:t> </a:t>
          </a:r>
          <a:endParaRPr lang="en-GB" sz="2000" kern="1200" dirty="0"/>
        </a:p>
      </dsp:txBody>
      <dsp:txXfrm>
        <a:off x="3362921" y="1419682"/>
        <a:ext cx="1407901" cy="746238"/>
      </dsp:txXfrm>
    </dsp:sp>
    <dsp:sp modelId="{5226ED1F-F13B-40A0-A40B-5144D1FA7CD2}">
      <dsp:nvSpPr>
        <dsp:cNvPr id="0" name=""/>
        <dsp:cNvSpPr/>
      </dsp:nvSpPr>
      <dsp:spPr>
        <a:xfrm>
          <a:off x="1218141" y="2420420"/>
          <a:ext cx="1426598" cy="792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17AF1-774E-43A9-A015-595DD9E7B622}">
      <dsp:nvSpPr>
        <dsp:cNvPr id="0" name=""/>
        <dsp:cNvSpPr/>
      </dsp:nvSpPr>
      <dsp:spPr>
        <a:xfrm>
          <a:off x="1356841" y="2552185"/>
          <a:ext cx="1426598" cy="792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Излишек средств</a:t>
          </a:r>
          <a:endParaRPr lang="en-GB" sz="2000" kern="1200" dirty="0"/>
        </a:p>
      </dsp:txBody>
      <dsp:txXfrm>
        <a:off x="1380058" y="2575402"/>
        <a:ext cx="1380164" cy="746238"/>
      </dsp:txXfrm>
    </dsp:sp>
    <dsp:sp modelId="{8BA6AED7-BFF5-479E-826B-4B80909DC099}">
      <dsp:nvSpPr>
        <dsp:cNvPr id="0" name=""/>
        <dsp:cNvSpPr/>
      </dsp:nvSpPr>
      <dsp:spPr>
        <a:xfrm>
          <a:off x="3192" y="3576141"/>
          <a:ext cx="3856495" cy="1059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38A1E-4C0A-407A-BD3E-3F94F5D8F706}">
      <dsp:nvSpPr>
        <dsp:cNvPr id="0" name=""/>
        <dsp:cNvSpPr/>
      </dsp:nvSpPr>
      <dsp:spPr>
        <a:xfrm>
          <a:off x="141893" y="3707906"/>
          <a:ext cx="3856495" cy="105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1. Создание финансовых резервов на ЕКС (буфер ликвидности) или в банках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2. Сокращение запланированных выпусков</a:t>
          </a:r>
          <a:r>
            <a:rPr lang="en-GB" sz="1600" kern="1200" dirty="0"/>
            <a:t> </a:t>
          </a:r>
          <a:endParaRPr lang="ru-RU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3</a:t>
          </a:r>
          <a:r>
            <a:rPr lang="en-GB" sz="1600" kern="1200" dirty="0"/>
            <a:t>. </a:t>
          </a:r>
          <a:r>
            <a:rPr lang="ru-RU" sz="1600" kern="1200" dirty="0"/>
            <a:t>Выкуп долга</a:t>
          </a:r>
          <a:r>
            <a:rPr lang="en-GB" sz="1600" kern="1200" dirty="0"/>
            <a:t>/</a:t>
          </a:r>
          <a:r>
            <a:rPr lang="ru-RU" sz="1600" kern="1200" dirty="0"/>
            <a:t>долгосрочные сбережения</a:t>
          </a:r>
          <a:r>
            <a:rPr lang="en-GB" sz="1600" kern="1200" dirty="0"/>
            <a:t> </a:t>
          </a:r>
        </a:p>
      </dsp:txBody>
      <dsp:txXfrm>
        <a:off x="172937" y="3738950"/>
        <a:ext cx="3794407" cy="997826"/>
      </dsp:txXfrm>
    </dsp:sp>
    <dsp:sp modelId="{4BC7A624-78CA-460B-8866-37B78C829D73}">
      <dsp:nvSpPr>
        <dsp:cNvPr id="0" name=""/>
        <dsp:cNvSpPr/>
      </dsp:nvSpPr>
      <dsp:spPr>
        <a:xfrm>
          <a:off x="5215049" y="2420420"/>
          <a:ext cx="1423153" cy="792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EC7D5-C135-4686-AFF7-24A148EA93F7}">
      <dsp:nvSpPr>
        <dsp:cNvPr id="0" name=""/>
        <dsp:cNvSpPr/>
      </dsp:nvSpPr>
      <dsp:spPr>
        <a:xfrm>
          <a:off x="5353749" y="2552185"/>
          <a:ext cx="1423153" cy="792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Недостаток средств</a:t>
          </a:r>
          <a:endParaRPr lang="en-GB" sz="2000" kern="1200" dirty="0"/>
        </a:p>
      </dsp:txBody>
      <dsp:txXfrm>
        <a:off x="5376966" y="2575402"/>
        <a:ext cx="1376719" cy="746238"/>
      </dsp:txXfrm>
    </dsp:sp>
    <dsp:sp modelId="{41532C33-95F1-49F4-B840-B3961AA54E96}">
      <dsp:nvSpPr>
        <dsp:cNvPr id="0" name=""/>
        <dsp:cNvSpPr/>
      </dsp:nvSpPr>
      <dsp:spPr>
        <a:xfrm>
          <a:off x="3943203" y="3536642"/>
          <a:ext cx="3579072" cy="1058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43C04-CF0F-4DC9-88FD-92A3E545CE97}">
      <dsp:nvSpPr>
        <dsp:cNvPr id="0" name=""/>
        <dsp:cNvSpPr/>
      </dsp:nvSpPr>
      <dsp:spPr>
        <a:xfrm>
          <a:off x="4081903" y="3668407"/>
          <a:ext cx="3579072" cy="1058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400" kern="1200" dirty="0"/>
            <a:t>1. </a:t>
          </a:r>
          <a:r>
            <a:rPr lang="ru-RU" sz="1400" kern="1200" dirty="0"/>
            <a:t>Увеличение объемов запланированных выпусков </a:t>
          </a:r>
          <a:r>
            <a:rPr lang="en-GB" sz="1400" kern="1200" dirty="0"/>
            <a:t>                                     </a:t>
          </a:r>
          <a:endParaRPr lang="ru-RU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400" kern="1200" dirty="0"/>
            <a:t> 2. </a:t>
          </a:r>
          <a:r>
            <a:rPr lang="ru-RU" sz="1400" kern="1200" dirty="0"/>
            <a:t>Продажа активов, конвертация иностранной валюты в национальную</a:t>
          </a:r>
          <a:r>
            <a:rPr lang="en-GB" sz="1400" kern="1200" dirty="0"/>
            <a:t> </a:t>
          </a:r>
          <a:r>
            <a:rPr lang="ru-RU" sz="1400" kern="1200" dirty="0"/>
            <a:t>валюту</a:t>
          </a:r>
          <a:r>
            <a:rPr lang="en-GB" sz="1400" kern="1200" dirty="0"/>
            <a:t>                                           3. </a:t>
          </a:r>
          <a:r>
            <a:rPr lang="ru-RU" sz="1400" kern="1200" dirty="0"/>
            <a:t>Нормирование</a:t>
          </a:r>
          <a:r>
            <a:rPr lang="en-GB" sz="1400" kern="1200" dirty="0"/>
            <a:t>/</a:t>
          </a:r>
          <a:r>
            <a:rPr lang="ru-RU" sz="1400" kern="1200" dirty="0"/>
            <a:t>корректировка бюджета</a:t>
          </a:r>
          <a:endParaRPr lang="en-GB" sz="1400" kern="1200" dirty="0"/>
        </a:p>
      </dsp:txBody>
      <dsp:txXfrm>
        <a:off x="4112902" y="3699406"/>
        <a:ext cx="3517074" cy="996370"/>
      </dsp:txXfrm>
    </dsp:sp>
    <dsp:sp modelId="{4D3750A9-C891-48E6-ABF7-DBDFDD1C748A}">
      <dsp:nvSpPr>
        <dsp:cNvPr id="0" name=""/>
        <dsp:cNvSpPr/>
      </dsp:nvSpPr>
      <dsp:spPr>
        <a:xfrm>
          <a:off x="6915603" y="1264699"/>
          <a:ext cx="1248303" cy="792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FF2B1-18CD-4362-8A91-1506260ED1A3}">
      <dsp:nvSpPr>
        <dsp:cNvPr id="0" name=""/>
        <dsp:cNvSpPr/>
      </dsp:nvSpPr>
      <dsp:spPr>
        <a:xfrm>
          <a:off x="7054303" y="1396465"/>
          <a:ext cx="1248303" cy="792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Меняется со временем</a:t>
          </a:r>
          <a:endParaRPr lang="en-GB" sz="1600" kern="1200" dirty="0"/>
        </a:p>
      </dsp:txBody>
      <dsp:txXfrm>
        <a:off x="7077520" y="1419682"/>
        <a:ext cx="1201869" cy="746238"/>
      </dsp:txXfrm>
    </dsp:sp>
    <dsp:sp modelId="{B62C357B-6FAB-4EAB-9240-0D173E314636}">
      <dsp:nvSpPr>
        <dsp:cNvPr id="0" name=""/>
        <dsp:cNvSpPr/>
      </dsp:nvSpPr>
      <dsp:spPr>
        <a:xfrm>
          <a:off x="6915603" y="2420420"/>
          <a:ext cx="1248303" cy="792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97492-5816-40C2-A84B-B511D57B2175}">
      <dsp:nvSpPr>
        <dsp:cNvPr id="0" name=""/>
        <dsp:cNvSpPr/>
      </dsp:nvSpPr>
      <dsp:spPr>
        <a:xfrm>
          <a:off x="7054303" y="2552185"/>
          <a:ext cx="1248303" cy="792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Корректировка программы выпуска краткосрочных </a:t>
          </a:r>
          <a:r>
            <a:rPr lang="ru-RU" sz="1200" kern="1200" dirty="0" err="1"/>
            <a:t>казн</a:t>
          </a:r>
          <a:r>
            <a:rPr lang="ru-RU" sz="1200" kern="1200" dirty="0"/>
            <a:t>. векселей</a:t>
          </a:r>
          <a:endParaRPr lang="en-GB" sz="1200" kern="1200" dirty="0"/>
        </a:p>
      </dsp:txBody>
      <dsp:txXfrm>
        <a:off x="7077520" y="2575402"/>
        <a:ext cx="1201869" cy="74623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9669F-881D-448E-A754-50DA465742B2}">
      <dsp:nvSpPr>
        <dsp:cNvPr id="0" name=""/>
        <dsp:cNvSpPr/>
      </dsp:nvSpPr>
      <dsp:spPr>
        <a:xfrm>
          <a:off x="0" y="360659"/>
          <a:ext cx="6096000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5ECBE-404C-4451-BD52-6069B85335FE}">
      <dsp:nvSpPr>
        <dsp:cNvPr id="0" name=""/>
        <dsp:cNvSpPr/>
      </dsp:nvSpPr>
      <dsp:spPr>
        <a:xfrm>
          <a:off x="304800" y="80219"/>
          <a:ext cx="42672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1.  </a:t>
          </a:r>
          <a:r>
            <a:rPr lang="ru-RU" sz="1900" kern="1200" dirty="0"/>
            <a:t>Составление кассового плана и его типичный пример</a:t>
          </a:r>
          <a:endParaRPr lang="en-GB" sz="1900" kern="1200" dirty="0"/>
        </a:p>
      </dsp:txBody>
      <dsp:txXfrm>
        <a:off x="332180" y="107599"/>
        <a:ext cx="4212440" cy="506120"/>
      </dsp:txXfrm>
    </dsp:sp>
    <dsp:sp modelId="{1F5965AF-2042-494B-97A6-1E418C8124D9}">
      <dsp:nvSpPr>
        <dsp:cNvPr id="0" name=""/>
        <dsp:cNvSpPr/>
      </dsp:nvSpPr>
      <dsp:spPr>
        <a:xfrm>
          <a:off x="0" y="1222500"/>
          <a:ext cx="6096000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34DD67-7B0B-4EC8-9D4C-599C244825A9}">
      <dsp:nvSpPr>
        <dsp:cNvPr id="0" name=""/>
        <dsp:cNvSpPr/>
      </dsp:nvSpPr>
      <dsp:spPr>
        <a:xfrm>
          <a:off x="304800" y="942059"/>
          <a:ext cx="42672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2.  </a:t>
          </a:r>
          <a:r>
            <a:rPr lang="ru-RU" sz="1900" kern="1200" dirty="0"/>
            <a:t>Примеры прогнозов</a:t>
          </a:r>
          <a:endParaRPr lang="en-GB" sz="1900" kern="1200" dirty="0"/>
        </a:p>
      </dsp:txBody>
      <dsp:txXfrm>
        <a:off x="332180" y="969439"/>
        <a:ext cx="4212440" cy="506120"/>
      </dsp:txXfrm>
    </dsp:sp>
    <dsp:sp modelId="{A035A116-DD73-4244-BA7A-9AEA0697E16A}">
      <dsp:nvSpPr>
        <dsp:cNvPr id="0" name=""/>
        <dsp:cNvSpPr/>
      </dsp:nvSpPr>
      <dsp:spPr>
        <a:xfrm>
          <a:off x="0" y="2084340"/>
          <a:ext cx="6096000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E5149-E9CB-4771-90DA-474635A84EA5}">
      <dsp:nvSpPr>
        <dsp:cNvPr id="0" name=""/>
        <dsp:cNvSpPr/>
      </dsp:nvSpPr>
      <dsp:spPr>
        <a:xfrm>
          <a:off x="304800" y="1835415"/>
          <a:ext cx="42672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3.  </a:t>
          </a:r>
          <a:r>
            <a:rPr lang="ru-RU" sz="1900" kern="1200" dirty="0"/>
            <a:t>Пример шаблона прогнозирования доходов</a:t>
          </a:r>
          <a:endParaRPr lang="en-GB" sz="1900" kern="1200" dirty="0"/>
        </a:p>
      </dsp:txBody>
      <dsp:txXfrm>
        <a:off x="332180" y="1862795"/>
        <a:ext cx="4212440" cy="506120"/>
      </dsp:txXfrm>
    </dsp:sp>
    <dsp:sp modelId="{02D9289B-52F2-4DB9-AD47-97F49E4F0C35}">
      <dsp:nvSpPr>
        <dsp:cNvPr id="0" name=""/>
        <dsp:cNvSpPr/>
      </dsp:nvSpPr>
      <dsp:spPr>
        <a:xfrm>
          <a:off x="0" y="2946180"/>
          <a:ext cx="6096000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CB8B5-02B6-4D3D-8015-7E3B7CED1529}">
      <dsp:nvSpPr>
        <dsp:cNvPr id="0" name=""/>
        <dsp:cNvSpPr/>
      </dsp:nvSpPr>
      <dsp:spPr>
        <a:xfrm>
          <a:off x="304800" y="2665740"/>
          <a:ext cx="42672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4. </a:t>
          </a:r>
          <a:r>
            <a:rPr lang="ru-RU" sz="1900" kern="1200" dirty="0"/>
            <a:t>Задачи отдела прогнозирования</a:t>
          </a:r>
          <a:endParaRPr lang="en-GB" sz="1900" kern="1200" dirty="0"/>
        </a:p>
      </dsp:txBody>
      <dsp:txXfrm>
        <a:off x="332180" y="2693120"/>
        <a:ext cx="4212440" cy="5061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441B7-3AC2-4C21-9177-5A33C2A069BE}">
      <dsp:nvSpPr>
        <dsp:cNvPr id="0" name=""/>
        <dsp:cNvSpPr/>
      </dsp:nvSpPr>
      <dsp:spPr>
        <a:xfrm>
          <a:off x="0" y="14857"/>
          <a:ext cx="8229600" cy="33696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Согласованный годовой бюджет</a:t>
          </a:r>
          <a:r>
            <a:rPr lang="en-US" sz="1200" kern="1200" dirty="0"/>
            <a:t> </a:t>
          </a:r>
          <a:r>
            <a:rPr lang="ru-RU" sz="1200" kern="1200" dirty="0"/>
            <a:t>с </a:t>
          </a:r>
          <a:r>
            <a:rPr lang="en-GB" sz="1200" kern="1200" dirty="0"/>
            <a:t>[</a:t>
          </a:r>
          <a:r>
            <a:rPr lang="ru-RU" sz="1200" kern="1200" dirty="0"/>
            <a:t>помесячной</a:t>
          </a:r>
          <a:r>
            <a:rPr lang="en-GB" sz="1200" kern="1200" dirty="0"/>
            <a:t>] </a:t>
          </a:r>
          <a:r>
            <a:rPr lang="ru-RU" sz="1200" kern="1200" dirty="0"/>
            <a:t>разбивкой  его параметров</a:t>
          </a:r>
          <a:r>
            <a:rPr lang="en-GB" sz="1200" kern="1200" dirty="0"/>
            <a:t>:</a:t>
          </a:r>
          <a:endParaRPr lang="en-US" sz="1200" kern="1200" dirty="0"/>
        </a:p>
      </dsp:txBody>
      <dsp:txXfrm>
        <a:off x="16449" y="31306"/>
        <a:ext cx="8196702" cy="304062"/>
      </dsp:txXfrm>
    </dsp:sp>
    <dsp:sp modelId="{11FC439E-641C-4A5D-8E44-A3AF43268456}">
      <dsp:nvSpPr>
        <dsp:cNvPr id="0" name=""/>
        <dsp:cNvSpPr/>
      </dsp:nvSpPr>
      <dsp:spPr>
        <a:xfrm>
          <a:off x="0" y="351817"/>
          <a:ext cx="8229600" cy="1527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 dirty="0"/>
            <a:t>Составляется на основе данных министерств и администраторов доходов, ограниченных параметрами бюджета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 dirty="0"/>
            <a:t>Данные об обслуживании долга, погашенных  гарантиях и т.д., полученные из казначейства</a:t>
          </a:r>
          <a:r>
            <a:rPr lang="en-GB" sz="1500" kern="1200" dirty="0"/>
            <a:t>/</a:t>
          </a:r>
          <a:r>
            <a:rPr lang="ru-RU" sz="1500" kern="1200" dirty="0"/>
            <a:t>министерства финансов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 dirty="0"/>
            <a:t>Казначейство может сверять представленную информацию со своими данными </a:t>
          </a:r>
          <a:r>
            <a:rPr lang="en-GB" sz="1500" kern="1200" dirty="0"/>
            <a:t>(</a:t>
          </a:r>
          <a:r>
            <a:rPr lang="ru-RU" sz="1500" kern="1200" dirty="0"/>
            <a:t>см. ниже</a:t>
          </a:r>
          <a:r>
            <a:rPr lang="en-GB" sz="1500" kern="1200" dirty="0"/>
            <a:t>)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 dirty="0"/>
            <a:t>В некоторых странах такие разбивки бюджета представляют собой предельные уровни (лимиты) расходов (потенциально могут быть увеличены по запросу министерства)</a:t>
          </a:r>
          <a:endParaRPr lang="en-US" sz="1500" kern="1200" dirty="0"/>
        </a:p>
      </dsp:txBody>
      <dsp:txXfrm>
        <a:off x="0" y="351817"/>
        <a:ext cx="8229600" cy="1527660"/>
      </dsp:txXfrm>
    </dsp:sp>
    <dsp:sp modelId="{71CB2989-505C-4C3B-8245-4F8B9A6E8444}">
      <dsp:nvSpPr>
        <dsp:cNvPr id="0" name=""/>
        <dsp:cNvSpPr/>
      </dsp:nvSpPr>
      <dsp:spPr>
        <a:xfrm>
          <a:off x="0" y="1879477"/>
          <a:ext cx="8229600" cy="336960"/>
        </a:xfrm>
        <a:prstGeom prst="roundRect">
          <a:avLst/>
        </a:prstGeom>
        <a:solidFill>
          <a:schemeClr val="accent1">
            <a:shade val="50000"/>
            <a:hueOff val="119885"/>
            <a:satOff val="-5944"/>
            <a:lumOff val="174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Чистая кассовая позиция </a:t>
          </a:r>
          <a:r>
            <a:rPr lang="en-GB" sz="1200" kern="1200" dirty="0"/>
            <a:t> (</a:t>
          </a:r>
          <a:r>
            <a:rPr lang="ru-RU" sz="1200" kern="1200" dirty="0"/>
            <a:t>итоговый результат</a:t>
          </a:r>
          <a:r>
            <a:rPr lang="en-GB" sz="1200" kern="1200" dirty="0"/>
            <a:t>):</a:t>
          </a:r>
          <a:endParaRPr lang="en-US" sz="1200" kern="1200" dirty="0"/>
        </a:p>
      </dsp:txBody>
      <dsp:txXfrm>
        <a:off x="16449" y="1895926"/>
        <a:ext cx="8196702" cy="304062"/>
      </dsp:txXfrm>
    </dsp:sp>
    <dsp:sp modelId="{B283BD70-0946-44F8-B5D4-0C61C5D49031}">
      <dsp:nvSpPr>
        <dsp:cNvPr id="0" name=""/>
        <dsp:cNvSpPr/>
      </dsp:nvSpPr>
      <dsp:spPr>
        <a:xfrm>
          <a:off x="0" y="2216437"/>
          <a:ext cx="8229600" cy="475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 dirty="0"/>
            <a:t>Позволяет проверить реализм бюджета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 dirty="0"/>
            <a:t>Позволяет выявить потребности в финансировании </a:t>
          </a:r>
          <a:r>
            <a:rPr lang="en-GB" sz="1500" kern="1200" dirty="0"/>
            <a:t>[</a:t>
          </a:r>
          <a:r>
            <a:rPr lang="ru-RU" sz="1500" kern="1200" dirty="0"/>
            <a:t>в той мере, в какой имеются варианты</a:t>
          </a:r>
          <a:r>
            <a:rPr lang="en-GB" sz="1500" kern="1200" dirty="0"/>
            <a:t>]</a:t>
          </a:r>
          <a:endParaRPr lang="en-US" sz="1500" kern="1200" dirty="0"/>
        </a:p>
      </dsp:txBody>
      <dsp:txXfrm>
        <a:off x="0" y="2216437"/>
        <a:ext cx="8229600" cy="475065"/>
      </dsp:txXfrm>
    </dsp:sp>
    <dsp:sp modelId="{034B5118-CEE7-47AD-A082-DE4883E6E492}">
      <dsp:nvSpPr>
        <dsp:cNvPr id="0" name=""/>
        <dsp:cNvSpPr/>
      </dsp:nvSpPr>
      <dsp:spPr>
        <a:xfrm>
          <a:off x="0" y="2691502"/>
          <a:ext cx="8229600" cy="336960"/>
        </a:xfrm>
        <a:prstGeom prst="roundRect">
          <a:avLst/>
        </a:prstGeom>
        <a:solidFill>
          <a:schemeClr val="accent1">
            <a:shade val="50000"/>
            <a:hueOff val="239770"/>
            <a:satOff val="-11887"/>
            <a:lumOff val="349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Выделение средств осуществляется в соответствии с этой разбивкой (профилем)</a:t>
          </a:r>
          <a:endParaRPr lang="en-US" sz="1200" kern="1200" dirty="0"/>
        </a:p>
      </dsp:txBody>
      <dsp:txXfrm>
        <a:off x="16449" y="2707951"/>
        <a:ext cx="8196702" cy="304062"/>
      </dsp:txXfrm>
    </dsp:sp>
    <dsp:sp modelId="{91F98588-367A-4ED1-A48F-225946906E96}">
      <dsp:nvSpPr>
        <dsp:cNvPr id="0" name=""/>
        <dsp:cNvSpPr/>
      </dsp:nvSpPr>
      <dsp:spPr>
        <a:xfrm>
          <a:off x="0" y="3028462"/>
          <a:ext cx="8229600" cy="156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 dirty="0"/>
            <a:t>Общий объем на год (бюджет может быть уточнен)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 dirty="0"/>
            <a:t>Средства последовательно выделяются в соответствии с лимитами, но выплаты производятся только при необходимости и сокращаются, если есть недовыполнение. </a:t>
          </a:r>
          <a:r>
            <a:rPr lang="en-GB" sz="1500" kern="1200" dirty="0"/>
            <a:t>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 dirty="0"/>
            <a:t>Необходим мониторинг как потребностей в средствах, так и обязательств.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 dirty="0"/>
            <a:t>Заблаговременное предупреждение о крупных платежах. 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 dirty="0"/>
            <a:t>Франция</a:t>
          </a:r>
          <a:r>
            <a:rPr lang="en-GB" sz="1500" kern="1200" dirty="0"/>
            <a:t>: </a:t>
          </a:r>
          <a:r>
            <a:rPr lang="ru-RU" sz="1500" kern="1200" dirty="0"/>
            <a:t>уведомления о платежах на сумму более 1 млн. евро должны направляться в казначейское агентство (</a:t>
          </a:r>
          <a:r>
            <a:rPr lang="en-GB" sz="1500" kern="1200" dirty="0"/>
            <a:t>AFT</a:t>
          </a:r>
          <a:r>
            <a:rPr lang="ru-RU" sz="1500" kern="1200" dirty="0"/>
            <a:t>) до </a:t>
          </a:r>
          <a:r>
            <a:rPr lang="en-GB" sz="1500" kern="1200" dirty="0"/>
            <a:t>16.30</a:t>
          </a:r>
          <a:r>
            <a:rPr lang="ru-RU" sz="1500" kern="1200" dirty="0"/>
            <a:t> в день, предшествующий платежу</a:t>
          </a:r>
          <a:r>
            <a:rPr lang="en-GB" sz="1500" kern="1200" dirty="0"/>
            <a:t> </a:t>
          </a:r>
          <a:endParaRPr lang="en-US" sz="1500" kern="1200" dirty="0"/>
        </a:p>
      </dsp:txBody>
      <dsp:txXfrm>
        <a:off x="0" y="3028462"/>
        <a:ext cx="8229600" cy="1564920"/>
      </dsp:txXfrm>
    </dsp:sp>
    <dsp:sp modelId="{0829090E-70E2-4CDB-BB32-48BDCDF1672A}">
      <dsp:nvSpPr>
        <dsp:cNvPr id="0" name=""/>
        <dsp:cNvSpPr/>
      </dsp:nvSpPr>
      <dsp:spPr>
        <a:xfrm>
          <a:off x="0" y="4593382"/>
          <a:ext cx="8229600" cy="336960"/>
        </a:xfrm>
        <a:prstGeom prst="roundRect">
          <a:avLst/>
        </a:prstGeom>
        <a:solidFill>
          <a:schemeClr val="accent1">
            <a:shade val="50000"/>
            <a:hueOff val="239770"/>
            <a:satOff val="-11887"/>
            <a:lumOff val="349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Своевременная информация о результатах исполнения в течение года и о других событиях</a:t>
          </a:r>
          <a:endParaRPr lang="en-US" sz="1200" kern="1200" dirty="0"/>
        </a:p>
      </dsp:txBody>
      <dsp:txXfrm>
        <a:off x="16449" y="4609831"/>
        <a:ext cx="8196702" cy="304062"/>
      </dsp:txXfrm>
    </dsp:sp>
    <dsp:sp modelId="{51DCF06D-ABCB-4467-9ED6-A99518004734}">
      <dsp:nvSpPr>
        <dsp:cNvPr id="0" name=""/>
        <dsp:cNvSpPr/>
      </dsp:nvSpPr>
      <dsp:spPr>
        <a:xfrm>
          <a:off x="0" y="4982182"/>
          <a:ext cx="8229600" cy="336960"/>
        </a:xfrm>
        <a:prstGeom prst="roundRect">
          <a:avLst/>
        </a:prstGeom>
        <a:solidFill>
          <a:schemeClr val="accent1">
            <a:shade val="50000"/>
            <a:hueOff val="119885"/>
            <a:satOff val="-5944"/>
            <a:lumOff val="174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Министерства и администраторы доходов представляют данные каждый месяц или каждый квартал.</a:t>
          </a:r>
          <a:endParaRPr lang="en-US" sz="1200" kern="1200" dirty="0"/>
        </a:p>
      </dsp:txBody>
      <dsp:txXfrm>
        <a:off x="16449" y="4998631"/>
        <a:ext cx="8196702" cy="304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6B213-67FE-4CA8-97CF-C1EC23B9F23B}">
      <dsp:nvSpPr>
        <dsp:cNvPr id="0" name=""/>
        <dsp:cNvSpPr/>
      </dsp:nvSpPr>
      <dsp:spPr>
        <a:xfrm rot="5400000">
          <a:off x="228049" y="1316319"/>
          <a:ext cx="859157" cy="9781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7C1865-1455-4216-8583-03B1626BB941}">
      <dsp:nvSpPr>
        <dsp:cNvPr id="0" name=""/>
        <dsp:cNvSpPr/>
      </dsp:nvSpPr>
      <dsp:spPr>
        <a:xfrm>
          <a:off x="424" y="363926"/>
          <a:ext cx="1446315" cy="101237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Годовой бюджет</a:t>
          </a:r>
          <a:endParaRPr lang="en-GB" sz="1500" kern="1200" dirty="0"/>
        </a:p>
      </dsp:txBody>
      <dsp:txXfrm>
        <a:off x="49853" y="413355"/>
        <a:ext cx="1347457" cy="913515"/>
      </dsp:txXfrm>
    </dsp:sp>
    <dsp:sp modelId="{E29C4FDD-BF2D-4C1D-B2F2-F30E33A44F82}">
      <dsp:nvSpPr>
        <dsp:cNvPr id="0" name=""/>
        <dsp:cNvSpPr/>
      </dsp:nvSpPr>
      <dsp:spPr>
        <a:xfrm>
          <a:off x="1643395" y="476267"/>
          <a:ext cx="3157208" cy="756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Прогнозирование годового и среднесрочного сальдо бюджета </a:t>
          </a:r>
          <a:r>
            <a:rPr lang="en-GB" sz="1600" kern="1200" dirty="0"/>
            <a:t>(</a:t>
          </a:r>
          <a:r>
            <a:rPr lang="ru-RU" sz="1600" kern="1200" dirty="0"/>
            <a:t>дефицит</a:t>
          </a:r>
          <a:r>
            <a:rPr lang="en-GB" sz="1600" kern="1200" dirty="0"/>
            <a:t>/</a:t>
          </a:r>
          <a:r>
            <a:rPr lang="ru-RU" sz="1600" kern="1200" dirty="0" err="1"/>
            <a:t>профицит</a:t>
          </a:r>
          <a:r>
            <a:rPr lang="en-GB" sz="1600" kern="1200" dirty="0"/>
            <a:t>,</a:t>
          </a:r>
          <a:r>
            <a:rPr lang="ru-RU" sz="1600" kern="1200" dirty="0"/>
            <a:t> финансирование</a:t>
          </a:r>
          <a:r>
            <a:rPr lang="en-GB" sz="1600" kern="1200" dirty="0"/>
            <a:t>)</a:t>
          </a:r>
        </a:p>
      </dsp:txBody>
      <dsp:txXfrm>
        <a:off x="1643395" y="476267"/>
        <a:ext cx="3157208" cy="756574"/>
      </dsp:txXfrm>
    </dsp:sp>
    <dsp:sp modelId="{A9DFD939-F6E0-4C66-9324-DA0A4D8472D8}">
      <dsp:nvSpPr>
        <dsp:cNvPr id="0" name=""/>
        <dsp:cNvSpPr/>
      </dsp:nvSpPr>
      <dsp:spPr>
        <a:xfrm rot="5400000">
          <a:off x="1932469" y="2453549"/>
          <a:ext cx="859157" cy="9781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EF3C1-7233-4197-B143-C92392B7933F}">
      <dsp:nvSpPr>
        <dsp:cNvPr id="0" name=""/>
        <dsp:cNvSpPr/>
      </dsp:nvSpPr>
      <dsp:spPr>
        <a:xfrm>
          <a:off x="1540673" y="1517405"/>
          <a:ext cx="1446315" cy="101237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Профиль   бюджета</a:t>
          </a:r>
          <a:endParaRPr lang="en-GB" sz="1500" kern="1200" dirty="0"/>
        </a:p>
      </dsp:txBody>
      <dsp:txXfrm>
        <a:off x="1590102" y="1566834"/>
        <a:ext cx="1347457" cy="913515"/>
      </dsp:txXfrm>
    </dsp:sp>
    <dsp:sp modelId="{6EED2B65-4F2C-4D90-8293-A813AB69FDF0}">
      <dsp:nvSpPr>
        <dsp:cNvPr id="0" name=""/>
        <dsp:cNvSpPr/>
      </dsp:nvSpPr>
      <dsp:spPr>
        <a:xfrm>
          <a:off x="2968086" y="1633802"/>
          <a:ext cx="3204113" cy="818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Согласование ежемесячных параметров исполнения и мониторинга бюджета</a:t>
          </a:r>
          <a:endParaRPr lang="en-GB" sz="1600" kern="1200" dirty="0"/>
        </a:p>
      </dsp:txBody>
      <dsp:txXfrm>
        <a:off x="2968086" y="1633802"/>
        <a:ext cx="3204113" cy="818245"/>
      </dsp:txXfrm>
    </dsp:sp>
    <dsp:sp modelId="{7B0E51FC-1B49-4853-B606-35ED029C1744}">
      <dsp:nvSpPr>
        <dsp:cNvPr id="0" name=""/>
        <dsp:cNvSpPr/>
      </dsp:nvSpPr>
      <dsp:spPr>
        <a:xfrm>
          <a:off x="3195500" y="2857824"/>
          <a:ext cx="1446315" cy="101237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Внутригодовые прогнозы</a:t>
          </a:r>
          <a:endParaRPr lang="en-GB" sz="1500" kern="1200" dirty="0"/>
        </a:p>
      </dsp:txBody>
      <dsp:txXfrm>
        <a:off x="3244929" y="2907253"/>
        <a:ext cx="1347457" cy="913515"/>
      </dsp:txXfrm>
    </dsp:sp>
    <dsp:sp modelId="{E055A36E-E12D-44C8-B40F-6F1B0AFD8D81}">
      <dsp:nvSpPr>
        <dsp:cNvPr id="0" name=""/>
        <dsp:cNvSpPr/>
      </dsp:nvSpPr>
      <dsp:spPr>
        <a:xfrm>
          <a:off x="4591723" y="2675518"/>
          <a:ext cx="1580476" cy="1430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Прогнозирование </a:t>
          </a:r>
          <a:r>
            <a:rPr lang="en-GB" sz="1300" kern="1200" dirty="0"/>
            <a:t>[</a:t>
          </a:r>
          <a:r>
            <a:rPr lang="ru-RU" sz="1300" kern="1200" dirty="0"/>
            <a:t>ежедневных</a:t>
          </a:r>
          <a:r>
            <a:rPr lang="en-GB" sz="1300" kern="1200" dirty="0"/>
            <a:t>] </a:t>
          </a:r>
          <a:r>
            <a:rPr lang="ru-RU" sz="1300" kern="1200" dirty="0"/>
            <a:t>чистых денежных потоков в помощь тем, кто отвечает за управление долгом и управление ликвидностью</a:t>
          </a:r>
          <a:endParaRPr lang="en-GB" sz="1300" kern="1200" dirty="0"/>
        </a:p>
      </dsp:txBody>
      <dsp:txXfrm>
        <a:off x="4591723" y="2675518"/>
        <a:ext cx="1580476" cy="1430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1F13F-B0CA-4920-87CC-3C29382EBC79}">
      <dsp:nvSpPr>
        <dsp:cNvPr id="0" name=""/>
        <dsp:cNvSpPr/>
      </dsp:nvSpPr>
      <dsp:spPr>
        <a:xfrm>
          <a:off x="582929" y="0"/>
          <a:ext cx="6606540" cy="533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363D1C-4687-43E5-8238-225BFDD5CA6F}">
      <dsp:nvSpPr>
        <dsp:cNvPr id="0" name=""/>
        <dsp:cNvSpPr/>
      </dsp:nvSpPr>
      <dsp:spPr>
        <a:xfrm>
          <a:off x="3889" y="1600199"/>
          <a:ext cx="1870992" cy="2133600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Прогнозирование движения денежных средств и кассовое планирование</a:t>
          </a:r>
          <a:endParaRPr lang="en-US" sz="1600" kern="1200" dirty="0"/>
        </a:p>
      </dsp:txBody>
      <dsp:txXfrm>
        <a:off x="95223" y="1691533"/>
        <a:ext cx="1688324" cy="1950932"/>
      </dsp:txXfrm>
    </dsp:sp>
    <dsp:sp modelId="{D4CBD008-4C8A-42E1-A6BB-BF5CB1D78C14}">
      <dsp:nvSpPr>
        <dsp:cNvPr id="0" name=""/>
        <dsp:cNvSpPr/>
      </dsp:nvSpPr>
      <dsp:spPr>
        <a:xfrm>
          <a:off x="1968432" y="1600199"/>
          <a:ext cx="1870992" cy="213360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Формирование прогноза</a:t>
          </a:r>
          <a:r>
            <a:rPr lang="en-US" sz="1600" kern="1200" dirty="0"/>
            <a:t>: </a:t>
          </a:r>
          <a:r>
            <a:rPr lang="ru-RU" sz="1600" kern="1200" dirty="0"/>
            <a:t>инструментарий и методы</a:t>
          </a:r>
          <a:endParaRPr lang="en-US" sz="1600" kern="1200" dirty="0"/>
        </a:p>
      </dsp:txBody>
      <dsp:txXfrm>
        <a:off x="2059766" y="1691533"/>
        <a:ext cx="1688324" cy="1950932"/>
      </dsp:txXfrm>
    </dsp:sp>
    <dsp:sp modelId="{9A14AB26-E7D3-416C-87B1-6CC20A02BC26}">
      <dsp:nvSpPr>
        <dsp:cNvPr id="0" name=""/>
        <dsp:cNvSpPr/>
      </dsp:nvSpPr>
      <dsp:spPr>
        <a:xfrm>
          <a:off x="3932974" y="1600199"/>
          <a:ext cx="1870992" cy="2133600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Данные и ресурсы</a:t>
          </a:r>
          <a:endParaRPr lang="en-US" sz="1600" kern="1200" dirty="0"/>
        </a:p>
      </dsp:txBody>
      <dsp:txXfrm>
        <a:off x="4024308" y="1691533"/>
        <a:ext cx="1688324" cy="1950932"/>
      </dsp:txXfrm>
    </dsp:sp>
    <dsp:sp modelId="{B669603A-8B74-4C2C-BFA1-9E8C80391490}">
      <dsp:nvSpPr>
        <dsp:cNvPr id="0" name=""/>
        <dsp:cNvSpPr/>
      </dsp:nvSpPr>
      <dsp:spPr>
        <a:xfrm>
          <a:off x="5897517" y="1600199"/>
          <a:ext cx="1870992" cy="2133600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Использование прогнозов</a:t>
          </a:r>
          <a:endParaRPr lang="en-US" sz="1600" kern="1200" dirty="0"/>
        </a:p>
      </dsp:txBody>
      <dsp:txXfrm>
        <a:off x="5988851" y="1691533"/>
        <a:ext cx="1688324" cy="19509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04DA9-7E23-4A84-BB19-706BFDAB9489}">
      <dsp:nvSpPr>
        <dsp:cNvPr id="0" name=""/>
        <dsp:cNvSpPr/>
      </dsp:nvSpPr>
      <dsp:spPr>
        <a:xfrm>
          <a:off x="0" y="117413"/>
          <a:ext cx="2000250" cy="2450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Прогноз должен быть обязательно ориентирован на то, что произойдет, а не то, что должно произойти</a:t>
          </a:r>
          <a:endParaRPr lang="en-GB" sz="2000" kern="1200" dirty="0"/>
        </a:p>
      </dsp:txBody>
      <dsp:txXfrm>
        <a:off x="0" y="117413"/>
        <a:ext cx="2000250" cy="2450250"/>
      </dsp:txXfrm>
    </dsp:sp>
    <dsp:sp modelId="{6D9A49EE-30E6-40D4-B5B7-7C54A551852C}">
      <dsp:nvSpPr>
        <dsp:cNvPr id="0" name=""/>
        <dsp:cNvSpPr/>
      </dsp:nvSpPr>
      <dsp:spPr>
        <a:xfrm>
          <a:off x="2000249" y="117413"/>
          <a:ext cx="400050" cy="24502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DAF16-7855-45B2-A697-49D6363E3D51}">
      <dsp:nvSpPr>
        <dsp:cNvPr id="0" name=""/>
        <dsp:cNvSpPr/>
      </dsp:nvSpPr>
      <dsp:spPr>
        <a:xfrm>
          <a:off x="2560319" y="117413"/>
          <a:ext cx="5440680" cy="2450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Разработка начинается с рассмотрения «профиля» бюджета, но с систематической корректировкой на основе собранной последней информации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Прогнозы формируются независимо от бюджетного процесса</a:t>
          </a:r>
          <a:endParaRPr lang="en-GB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казначейством </a:t>
          </a:r>
          <a:r>
            <a:rPr lang="en-GB" sz="1600" kern="1200" dirty="0"/>
            <a:t>(</a:t>
          </a:r>
          <a:r>
            <a:rPr lang="ru-RU" sz="1600" kern="1200" dirty="0"/>
            <a:t>или департаментом долга</a:t>
          </a:r>
          <a:r>
            <a:rPr lang="en-GB" sz="1600" kern="1200" dirty="0"/>
            <a:t>)</a:t>
          </a:r>
          <a:r>
            <a:rPr lang="ru-RU" sz="1600" kern="1200" dirty="0"/>
            <a:t>, а не департаментом бюджета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Необходимо избегать манипулирования данными со стороны министерств и ведомств.</a:t>
          </a:r>
          <a:endParaRPr lang="en-GB" sz="1600" kern="1200" dirty="0"/>
        </a:p>
      </dsp:txBody>
      <dsp:txXfrm>
        <a:off x="2560319" y="117413"/>
        <a:ext cx="5440680" cy="2450250"/>
      </dsp:txXfrm>
    </dsp:sp>
    <dsp:sp modelId="{40B1495A-818E-4564-8F8D-48AA6B4666C1}">
      <dsp:nvSpPr>
        <dsp:cNvPr id="0" name=""/>
        <dsp:cNvSpPr/>
      </dsp:nvSpPr>
      <dsp:spPr>
        <a:xfrm>
          <a:off x="0" y="2820050"/>
          <a:ext cx="1998296" cy="1410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Цель – предвидеть потребности в </a:t>
          </a:r>
          <a:r>
            <a:rPr lang="ru-RU" sz="2000" u="sng" kern="1200" dirty="0"/>
            <a:t>денежных средствах</a:t>
          </a:r>
          <a:endParaRPr lang="en-GB" sz="2000" kern="1200" dirty="0"/>
        </a:p>
      </dsp:txBody>
      <dsp:txXfrm>
        <a:off x="0" y="2820050"/>
        <a:ext cx="1998296" cy="1410750"/>
      </dsp:txXfrm>
    </dsp:sp>
    <dsp:sp modelId="{97ABE014-7596-4457-B294-A37807F6F7BD}">
      <dsp:nvSpPr>
        <dsp:cNvPr id="0" name=""/>
        <dsp:cNvSpPr/>
      </dsp:nvSpPr>
      <dsp:spPr>
        <a:xfrm>
          <a:off x="1998296" y="2621663"/>
          <a:ext cx="399659" cy="1807523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365988-BC87-4E9C-AC83-95B56EFD01E4}">
      <dsp:nvSpPr>
        <dsp:cNvPr id="0" name=""/>
        <dsp:cNvSpPr/>
      </dsp:nvSpPr>
      <dsp:spPr>
        <a:xfrm>
          <a:off x="2557819" y="2621663"/>
          <a:ext cx="5435366" cy="18075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Кассовые поступления и кассовые выплаты с </a:t>
          </a:r>
          <a:r>
            <a:rPr lang="ru-RU" sz="1500" kern="1200" dirty="0" err="1"/>
            <a:t>ЕКС</a:t>
          </a:r>
          <a:endParaRPr lang="en-GB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Может отличаться от учета доходов и расходов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Акцент на средствах в национальной валюте</a:t>
          </a:r>
          <a:r>
            <a:rPr lang="en-GB" sz="1500" kern="1200" dirty="0"/>
            <a:t> (DX)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Кроме случаев, когда порядки учета операций в национальной и иностранной валюте полностью согласованы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Возможно потребуется выделять средства в иностранной валюте и поступления от доноров  отдельной позицией (зависит от структуры </a:t>
          </a:r>
          <a:r>
            <a:rPr lang="ru-RU" sz="1500" kern="1200" dirty="0" err="1"/>
            <a:t>ЕКС</a:t>
          </a:r>
          <a:r>
            <a:rPr lang="en-GB" sz="1500" kern="1200" dirty="0"/>
            <a:t>)</a:t>
          </a:r>
          <a:endParaRPr lang="en-US" sz="1500" kern="1200" dirty="0"/>
        </a:p>
      </dsp:txBody>
      <dsp:txXfrm>
        <a:off x="2557819" y="2621663"/>
        <a:ext cx="5435366" cy="18075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6063F-F49B-49F3-B0AE-A18ACD7D6214}">
      <dsp:nvSpPr>
        <dsp:cNvPr id="0" name=""/>
        <dsp:cNvSpPr/>
      </dsp:nvSpPr>
      <dsp:spPr>
        <a:xfrm>
          <a:off x="0" y="173318"/>
          <a:ext cx="8382000" cy="467967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Эконометрические модели важны для многолетних оценок и годового бюджета</a:t>
          </a:r>
          <a:r>
            <a:rPr lang="en-GB" sz="1600" kern="1200" dirty="0"/>
            <a:t> </a:t>
          </a:r>
          <a:endParaRPr lang="en-US" sz="1600" kern="1200" dirty="0"/>
        </a:p>
      </dsp:txBody>
      <dsp:txXfrm>
        <a:off x="22844" y="196162"/>
        <a:ext cx="8336312" cy="422279"/>
      </dsp:txXfrm>
    </dsp:sp>
    <dsp:sp modelId="{0D36D626-A921-4F72-B3FE-A88B6FED1FB3}">
      <dsp:nvSpPr>
        <dsp:cNvPr id="0" name=""/>
        <dsp:cNvSpPr/>
      </dsp:nvSpPr>
      <dsp:spPr>
        <a:xfrm>
          <a:off x="0" y="641286"/>
          <a:ext cx="8382000" cy="807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/>
            <a:t>Индикаторы раннего предупреждения о макроэкономических изменениях могут быть полезными в течение года.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/>
            <a:t>Некоторые расходы могут зависеть от макроэкономических показателей или других переменных  </a:t>
          </a:r>
          <a:r>
            <a:rPr lang="en-GB" sz="1400" kern="1200" dirty="0"/>
            <a:t>(</a:t>
          </a:r>
          <a:r>
            <a:rPr lang="ru-RU" sz="1400" kern="1200" dirty="0"/>
            <a:t>погодные условия и поддержка сельского хозяйства</a:t>
          </a:r>
          <a:r>
            <a:rPr lang="en-GB" sz="1400" kern="1200" dirty="0"/>
            <a:t>)</a:t>
          </a:r>
          <a:endParaRPr lang="en-US" sz="1400" kern="1200" dirty="0"/>
        </a:p>
      </dsp:txBody>
      <dsp:txXfrm>
        <a:off x="0" y="641286"/>
        <a:ext cx="8382000" cy="807300"/>
      </dsp:txXfrm>
    </dsp:sp>
    <dsp:sp modelId="{DD6527D7-9E0F-4905-879F-3A0868BBD815}">
      <dsp:nvSpPr>
        <dsp:cNvPr id="0" name=""/>
        <dsp:cNvSpPr/>
      </dsp:nvSpPr>
      <dsp:spPr>
        <a:xfrm>
          <a:off x="0" y="1448586"/>
          <a:ext cx="8382000" cy="372645"/>
        </a:xfrm>
        <a:prstGeom prst="roundRect">
          <a:avLst/>
        </a:prstGeom>
        <a:solidFill>
          <a:schemeClr val="accent1">
            <a:shade val="50000"/>
            <a:hueOff val="149856"/>
            <a:satOff val="-7429"/>
            <a:lumOff val="218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Трудно разработать модель для оценки месячных или квартальных трендов</a:t>
          </a:r>
          <a:r>
            <a:rPr lang="en-GB" sz="1300" kern="1200" dirty="0"/>
            <a:t>  </a:t>
          </a:r>
          <a:endParaRPr lang="en-US" sz="1300" kern="1200" dirty="0"/>
        </a:p>
      </dsp:txBody>
      <dsp:txXfrm>
        <a:off x="18191" y="1466777"/>
        <a:ext cx="8345618" cy="336263"/>
      </dsp:txXfrm>
    </dsp:sp>
    <dsp:sp modelId="{D9C5E73E-3CB2-4084-AC4A-E2D3EF24251F}">
      <dsp:nvSpPr>
        <dsp:cNvPr id="0" name=""/>
        <dsp:cNvSpPr/>
      </dsp:nvSpPr>
      <dsp:spPr>
        <a:xfrm>
          <a:off x="0" y="1858671"/>
          <a:ext cx="8382000" cy="372645"/>
        </a:xfrm>
        <a:prstGeom prst="roundRect">
          <a:avLst/>
        </a:prstGeom>
        <a:solidFill>
          <a:schemeClr val="accent1">
            <a:shade val="50000"/>
            <a:hueOff val="299713"/>
            <a:satOff val="-14859"/>
            <a:lumOff val="436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Другие подходы</a:t>
          </a:r>
          <a:endParaRPr lang="en-US" sz="1300" kern="1200" dirty="0"/>
        </a:p>
      </dsp:txBody>
      <dsp:txXfrm>
        <a:off x="18191" y="1876862"/>
        <a:ext cx="8345618" cy="336263"/>
      </dsp:txXfrm>
    </dsp:sp>
    <dsp:sp modelId="{49C19AB9-05C8-438E-A95A-130332FA4F32}">
      <dsp:nvSpPr>
        <dsp:cNvPr id="0" name=""/>
        <dsp:cNvSpPr/>
      </dsp:nvSpPr>
      <dsp:spPr>
        <a:xfrm>
          <a:off x="0" y="2231316"/>
          <a:ext cx="8382000" cy="1776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/>
            <a:t>Некоторые страны пытались моделировать базовые тенденции, которые затем корректировали на сезонные колебания на основе оценок, однако не всегда удавалось добиться более точных прогнозов по сравнению с более простыми моделями. </a:t>
          </a:r>
          <a:r>
            <a:rPr lang="en-GB" sz="1400" kern="1200" dirty="0"/>
            <a:t> 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/>
            <a:t>Другие страны исследовали возможность использования </a:t>
          </a:r>
          <a:r>
            <a:rPr lang="ru-RU" sz="1400" kern="1200" dirty="0" err="1"/>
            <a:t>авторегрессионных</a:t>
          </a:r>
          <a:r>
            <a:rPr lang="ru-RU" sz="1400" kern="1200" dirty="0"/>
            <a:t> моделей,  в которых доходы одного месяца увязывались с доходами за тот же месяц в предыдущие годы с корректировкой на макроэкономические параметры и (или) другие факторы и/или изменения налоговой политики.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/>
            <a:t>Всегда есть особые факторы (изменения политики, поведенческие сдвиги), которые необходимо учитывать, а также изменения, происходящие год от года в последний день месяца или дни, на которые выпадают основные праздники.</a:t>
          </a:r>
          <a:endParaRPr lang="en-US" sz="1400" kern="1200" dirty="0"/>
        </a:p>
      </dsp:txBody>
      <dsp:txXfrm>
        <a:off x="0" y="2231316"/>
        <a:ext cx="8382000" cy="1776060"/>
      </dsp:txXfrm>
    </dsp:sp>
    <dsp:sp modelId="{7C7C0B22-CF68-4697-B0FF-D0F5983E7DCF}">
      <dsp:nvSpPr>
        <dsp:cNvPr id="0" name=""/>
        <dsp:cNvSpPr/>
      </dsp:nvSpPr>
      <dsp:spPr>
        <a:xfrm>
          <a:off x="0" y="4007376"/>
          <a:ext cx="8382000" cy="372645"/>
        </a:xfrm>
        <a:prstGeom prst="roundRect">
          <a:avLst/>
        </a:prstGeom>
        <a:solidFill>
          <a:schemeClr val="accent1">
            <a:shade val="50000"/>
            <a:hueOff val="149856"/>
            <a:satOff val="-7429"/>
            <a:lumOff val="218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=&gt; </a:t>
          </a:r>
          <a:r>
            <a:rPr lang="ru-RU" sz="1300" kern="1200" dirty="0"/>
            <a:t>Как правило, более продуктивными оказываются опыт сотрудника и  налаженные каналы получения информации.</a:t>
          </a:r>
          <a:endParaRPr lang="en-US" sz="1300" kern="1200" dirty="0"/>
        </a:p>
      </dsp:txBody>
      <dsp:txXfrm>
        <a:off x="18191" y="4025567"/>
        <a:ext cx="8345618" cy="336263"/>
      </dsp:txXfrm>
    </dsp:sp>
    <dsp:sp modelId="{EE5911F6-B9E0-4C2C-938F-A2AF19759518}">
      <dsp:nvSpPr>
        <dsp:cNvPr id="0" name=""/>
        <dsp:cNvSpPr/>
      </dsp:nvSpPr>
      <dsp:spPr>
        <a:xfrm>
          <a:off x="0" y="4380021"/>
          <a:ext cx="8382000" cy="123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/>
            <a:t>Усредненные характеристики прошлых периодов</a:t>
          </a:r>
          <a:r>
            <a:rPr lang="en-GB" sz="1400" kern="1200" dirty="0"/>
            <a:t>: </a:t>
          </a:r>
          <a:r>
            <a:rPr lang="ru-RU" sz="1400" kern="1200" dirty="0"/>
            <a:t>используются для прогнозирования однородных потоков или в случаях, когда нет более качественной информации.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/>
            <a:t>Отдельные профили по разным потокам</a:t>
          </a:r>
          <a:r>
            <a:rPr lang="en-US" sz="1400" kern="1200" dirty="0"/>
            <a:t> - </a:t>
          </a:r>
          <a:r>
            <a:rPr lang="ru-RU" sz="1400" kern="1200" dirty="0"/>
            <a:t>для капитальных расходов использовать</a:t>
          </a:r>
          <a:r>
            <a:rPr lang="en-US" sz="1400" kern="1200" dirty="0"/>
            <a:t> </a:t>
          </a:r>
          <a:r>
            <a:rPr lang="ru-RU" sz="1400" kern="1200" dirty="0"/>
            <a:t>нежелательно.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/>
            <a:t>Выявление резко отклоняющихся значений, нетипичных случаев и отклонений от средних значений в прошлые периоды.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/>
            <a:t>Учет особенностей конца месяца, конца недели, дат государственных праздников и т.д.</a:t>
          </a:r>
          <a:endParaRPr lang="en-GB" sz="1400" kern="1200" dirty="0"/>
        </a:p>
      </dsp:txBody>
      <dsp:txXfrm>
        <a:off x="0" y="4380021"/>
        <a:ext cx="8382000" cy="12378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750FE-7272-435D-A294-08E65C77EBE8}">
      <dsp:nvSpPr>
        <dsp:cNvPr id="0" name=""/>
        <dsp:cNvSpPr/>
      </dsp:nvSpPr>
      <dsp:spPr>
        <a:xfrm>
          <a:off x="0" y="372899"/>
          <a:ext cx="3657600" cy="100035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Помесячные прогнозы скрывают динамику внутри месяца</a:t>
          </a:r>
          <a:endParaRPr lang="en-US" sz="1500" kern="1200" dirty="0"/>
        </a:p>
      </dsp:txBody>
      <dsp:txXfrm>
        <a:off x="48833" y="421732"/>
        <a:ext cx="3559934" cy="902684"/>
      </dsp:txXfrm>
    </dsp:sp>
    <dsp:sp modelId="{753D5530-35FA-44F3-A4A6-63C825E11125}">
      <dsp:nvSpPr>
        <dsp:cNvPr id="0" name=""/>
        <dsp:cNvSpPr/>
      </dsp:nvSpPr>
      <dsp:spPr>
        <a:xfrm>
          <a:off x="0" y="1416449"/>
          <a:ext cx="3657600" cy="1000350"/>
        </a:xfrm>
        <a:prstGeom prst="roundRect">
          <a:avLst/>
        </a:prstGeom>
        <a:solidFill>
          <a:schemeClr val="accent1">
            <a:shade val="50000"/>
            <a:hueOff val="149856"/>
            <a:satOff val="-7429"/>
            <a:lumOff val="218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При удовлетворении потребностей в средствах на месяц может тем не менее сохраняться дефицит средств в некоторые недели месяца</a:t>
          </a:r>
          <a:endParaRPr lang="en-US" sz="1500" kern="1200" dirty="0"/>
        </a:p>
      </dsp:txBody>
      <dsp:txXfrm>
        <a:off x="48833" y="1465282"/>
        <a:ext cx="3559934" cy="902684"/>
      </dsp:txXfrm>
    </dsp:sp>
    <dsp:sp modelId="{FDDA0092-05BF-4A40-8FA3-F1A0E2F371BE}">
      <dsp:nvSpPr>
        <dsp:cNvPr id="0" name=""/>
        <dsp:cNvSpPr/>
      </dsp:nvSpPr>
      <dsp:spPr>
        <a:xfrm>
          <a:off x="0" y="2460000"/>
          <a:ext cx="3657600" cy="1000350"/>
        </a:xfrm>
        <a:prstGeom prst="roundRect">
          <a:avLst/>
        </a:prstGeom>
        <a:solidFill>
          <a:schemeClr val="accent1">
            <a:shade val="50000"/>
            <a:hueOff val="299713"/>
            <a:satOff val="-14859"/>
            <a:lumOff val="436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Отсюда вытекает необходимость в формировании еженедельных прогнозов – или в выявлении максимального оттока средств в течение месяца</a:t>
          </a:r>
          <a:endParaRPr lang="en-US" sz="1500" kern="1200" dirty="0"/>
        </a:p>
      </dsp:txBody>
      <dsp:txXfrm>
        <a:off x="48833" y="2508833"/>
        <a:ext cx="3559934" cy="902684"/>
      </dsp:txXfrm>
    </dsp:sp>
    <dsp:sp modelId="{6EA2F838-7A7D-4A98-AEFB-8C618B10E38C}">
      <dsp:nvSpPr>
        <dsp:cNvPr id="0" name=""/>
        <dsp:cNvSpPr/>
      </dsp:nvSpPr>
      <dsp:spPr>
        <a:xfrm>
          <a:off x="0" y="3503550"/>
          <a:ext cx="3657600" cy="1000350"/>
        </a:xfrm>
        <a:prstGeom prst="roundRect">
          <a:avLst/>
        </a:prstGeom>
        <a:solidFill>
          <a:schemeClr val="accent1">
            <a:shade val="50000"/>
            <a:hueOff val="149856"/>
            <a:satOff val="-7429"/>
            <a:lumOff val="218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Потенциально можно строить профиль движения средств в течение недели</a:t>
          </a:r>
          <a:endParaRPr lang="en-US" sz="1500" kern="1200" dirty="0"/>
        </a:p>
      </dsp:txBody>
      <dsp:txXfrm>
        <a:off x="48833" y="3552383"/>
        <a:ext cx="3559934" cy="9026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0EA27-67A8-41D3-AD3D-2B56047A15BE}">
      <dsp:nvSpPr>
        <dsp:cNvPr id="0" name=""/>
        <dsp:cNvSpPr/>
      </dsp:nvSpPr>
      <dsp:spPr>
        <a:xfrm>
          <a:off x="0" y="-368675"/>
          <a:ext cx="3707681" cy="9444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Возможность увязки дат расходования средств с датами их поступления</a:t>
          </a:r>
          <a:r>
            <a:rPr lang="en-GB" sz="2000" kern="1200" dirty="0"/>
            <a:t>?</a:t>
          </a:r>
          <a:endParaRPr lang="en-US" sz="2000" kern="1200" dirty="0"/>
        </a:p>
      </dsp:txBody>
      <dsp:txXfrm>
        <a:off x="0" y="-368675"/>
        <a:ext cx="3707681" cy="944443"/>
      </dsp:txXfrm>
    </dsp:sp>
    <dsp:sp modelId="{F70F922B-8516-4FFA-B89F-029EA42C1DA5}">
      <dsp:nvSpPr>
        <dsp:cNvPr id="0" name=""/>
        <dsp:cNvSpPr/>
      </dsp:nvSpPr>
      <dsp:spPr>
        <a:xfrm>
          <a:off x="0" y="575768"/>
          <a:ext cx="3707681" cy="48221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Привязка сроков уплаты вновь вводимых налогов, например, к датам выплаты заработной платы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Распределение сроков выплаты заработной платы в течение месяца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Выявление предпочтительных сроков для поступления выручки от приватизации</a:t>
          </a:r>
          <a:r>
            <a:rPr lang="en-GB" sz="1800" kern="1200" dirty="0"/>
            <a:t>; </a:t>
          </a:r>
          <a:r>
            <a:rPr lang="ru-RU" sz="1800" kern="1200" dirty="0"/>
            <a:t>установление сроков перечислений, например, перечислений трансфертов местным бюджетам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Следует избегать попыток корректировки сроков уплаты налогов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Обеспечение поступления средств до момента их расходования в течение месяца</a:t>
          </a:r>
          <a:endParaRPr lang="en-US" sz="1800" kern="1200" dirty="0"/>
        </a:p>
      </dsp:txBody>
      <dsp:txXfrm>
        <a:off x="0" y="575768"/>
        <a:ext cx="3707681" cy="4822106"/>
      </dsp:txXfrm>
    </dsp:sp>
    <dsp:sp modelId="{73D3B513-472E-4289-A827-3219C7FCC115}">
      <dsp:nvSpPr>
        <dsp:cNvPr id="0" name=""/>
        <dsp:cNvSpPr/>
      </dsp:nvSpPr>
      <dsp:spPr>
        <a:xfrm>
          <a:off x="4191399" y="-368675"/>
          <a:ext cx="4123381" cy="9444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Особые проблемы с грантами доноров и расходованием этих средств</a:t>
          </a:r>
          <a:endParaRPr lang="en-US" sz="1800" kern="1200" dirty="0"/>
        </a:p>
      </dsp:txBody>
      <dsp:txXfrm>
        <a:off x="4191399" y="-368675"/>
        <a:ext cx="4123381" cy="944443"/>
      </dsp:txXfrm>
    </dsp:sp>
    <dsp:sp modelId="{304BF285-853F-4AE7-B9A2-CD5BA111C200}">
      <dsp:nvSpPr>
        <dsp:cNvPr id="0" name=""/>
        <dsp:cNvSpPr/>
      </dsp:nvSpPr>
      <dsp:spPr>
        <a:xfrm>
          <a:off x="4192029" y="575768"/>
          <a:ext cx="4122121" cy="48221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Гранты отличаются высокой степенью неопределенности, их трудно прогнозировать, расходование средств зависит от прогресса в реализации проектов.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Допустим расходование средств и предоставление финансирования проекта не имеют ни дефицита, ни излишка </a:t>
          </a:r>
          <a:r>
            <a:rPr lang="en-GB" sz="1600" kern="1200" dirty="0"/>
            <a:t>(</a:t>
          </a:r>
          <a:r>
            <a:rPr lang="ru-RU" sz="1600" kern="1200" dirty="0"/>
            <a:t>но как быть с неравномерными потоками</a:t>
          </a:r>
          <a:r>
            <a:rPr lang="en-GB" sz="1600" kern="1200" dirty="0"/>
            <a:t>? </a:t>
          </a:r>
          <a:r>
            <a:rPr lang="ru-RU" sz="1600" kern="1200" dirty="0"/>
            <a:t>или с прямыми платежами?</a:t>
          </a:r>
          <a:r>
            <a:rPr lang="en-GB" sz="1600" kern="1200" dirty="0"/>
            <a:t>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Средства доноров могут зачисляться не на ЕКС, а на специально выделенные счета</a:t>
          </a:r>
          <a:r>
            <a:rPr lang="en-GB" sz="1600" kern="1200" dirty="0"/>
            <a:t>  (</a:t>
          </a:r>
          <a:r>
            <a:rPr lang="ru-RU" sz="1600" kern="1200" dirty="0"/>
            <a:t>счета донорских средств или валютные счета).</a:t>
          </a:r>
          <a:endParaRPr lang="en-US" sz="1600" kern="1200" dirty="0"/>
        </a:p>
      </dsp:txBody>
      <dsp:txXfrm>
        <a:off x="4192029" y="575768"/>
        <a:ext cx="4122121" cy="48221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1F13F-B0CA-4920-87CC-3C29382EBC79}">
      <dsp:nvSpPr>
        <dsp:cNvPr id="0" name=""/>
        <dsp:cNvSpPr/>
      </dsp:nvSpPr>
      <dsp:spPr>
        <a:xfrm>
          <a:off x="582929" y="0"/>
          <a:ext cx="6606540" cy="533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363D1C-4687-43E5-8238-225BFDD5CA6F}">
      <dsp:nvSpPr>
        <dsp:cNvPr id="0" name=""/>
        <dsp:cNvSpPr/>
      </dsp:nvSpPr>
      <dsp:spPr>
        <a:xfrm>
          <a:off x="3889" y="1600199"/>
          <a:ext cx="1870992" cy="2133600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Прогнозирование движения денежных средств и кассовое планирование</a:t>
          </a:r>
          <a:endParaRPr lang="en-US" sz="1600" kern="1200" dirty="0"/>
        </a:p>
      </dsp:txBody>
      <dsp:txXfrm>
        <a:off x="95223" y="1691533"/>
        <a:ext cx="1688324" cy="1950932"/>
      </dsp:txXfrm>
    </dsp:sp>
    <dsp:sp modelId="{D4CBD008-4C8A-42E1-A6BB-BF5CB1D78C14}">
      <dsp:nvSpPr>
        <dsp:cNvPr id="0" name=""/>
        <dsp:cNvSpPr/>
      </dsp:nvSpPr>
      <dsp:spPr>
        <a:xfrm>
          <a:off x="1968432" y="1600199"/>
          <a:ext cx="1870992" cy="2133600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Формирование прогноза</a:t>
          </a:r>
          <a:r>
            <a:rPr lang="en-US" sz="1600" kern="1200" dirty="0"/>
            <a:t>: </a:t>
          </a:r>
          <a:r>
            <a:rPr lang="ru-RU" sz="1600" kern="1200" dirty="0"/>
            <a:t>инструментарий и методы</a:t>
          </a:r>
          <a:endParaRPr lang="en-US" sz="1600" kern="1200" dirty="0"/>
        </a:p>
      </dsp:txBody>
      <dsp:txXfrm>
        <a:off x="2059766" y="1691533"/>
        <a:ext cx="1688324" cy="1950932"/>
      </dsp:txXfrm>
    </dsp:sp>
    <dsp:sp modelId="{9A14AB26-E7D3-416C-87B1-6CC20A02BC26}">
      <dsp:nvSpPr>
        <dsp:cNvPr id="0" name=""/>
        <dsp:cNvSpPr/>
      </dsp:nvSpPr>
      <dsp:spPr>
        <a:xfrm>
          <a:off x="3932974" y="1600199"/>
          <a:ext cx="1870992" cy="213360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Данные и ресурсы</a:t>
          </a:r>
          <a:endParaRPr lang="en-US" sz="1600" kern="1200" dirty="0"/>
        </a:p>
      </dsp:txBody>
      <dsp:txXfrm>
        <a:off x="4024308" y="1691533"/>
        <a:ext cx="1688324" cy="1950932"/>
      </dsp:txXfrm>
    </dsp:sp>
    <dsp:sp modelId="{B669603A-8B74-4C2C-BFA1-9E8C80391490}">
      <dsp:nvSpPr>
        <dsp:cNvPr id="0" name=""/>
        <dsp:cNvSpPr/>
      </dsp:nvSpPr>
      <dsp:spPr>
        <a:xfrm>
          <a:off x="5897517" y="1600199"/>
          <a:ext cx="1870992" cy="2133600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Использование прогнозов</a:t>
          </a:r>
          <a:endParaRPr lang="en-US" sz="1600" kern="1200" dirty="0"/>
        </a:p>
      </dsp:txBody>
      <dsp:txXfrm>
        <a:off x="5988851" y="1691533"/>
        <a:ext cx="1688324" cy="19509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3A0B9-9DF9-4A17-AAC1-8388E02E67AC}">
      <dsp:nvSpPr>
        <dsp:cNvPr id="0" name=""/>
        <dsp:cNvSpPr/>
      </dsp:nvSpPr>
      <dsp:spPr>
        <a:xfrm>
          <a:off x="-177166" y="0"/>
          <a:ext cx="6865626" cy="10673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Большие объемы данных</a:t>
          </a:r>
          <a:endParaRPr lang="en-GB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Прогнозы</a:t>
          </a:r>
          <a:r>
            <a:rPr lang="en-GB" sz="1600" kern="1200" dirty="0"/>
            <a:t>, </a:t>
          </a:r>
          <a:r>
            <a:rPr lang="ru-RU" sz="1600" kern="1200" dirty="0"/>
            <a:t>параметры бюджета, отчетные данные  министерств и администраторов доходов, аналитическая информация (необходимо сохранять предыдущие версии прогнозов)</a:t>
          </a:r>
          <a:endParaRPr lang="en-GB" sz="1600" kern="1200" dirty="0"/>
        </a:p>
      </dsp:txBody>
      <dsp:txXfrm>
        <a:off x="-145906" y="31260"/>
        <a:ext cx="5487984" cy="1004788"/>
      </dsp:txXfrm>
    </dsp:sp>
    <dsp:sp modelId="{36696D1A-8A5F-4EF7-83F0-D7AF072A7F75}">
      <dsp:nvSpPr>
        <dsp:cNvPr id="0" name=""/>
        <dsp:cNvSpPr/>
      </dsp:nvSpPr>
      <dsp:spPr>
        <a:xfrm>
          <a:off x="549323" y="1261364"/>
          <a:ext cx="6443935" cy="10673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Составители прогнозов должны</a:t>
          </a:r>
          <a:r>
            <a:rPr lang="en-GB" sz="2000" kern="1200" dirty="0"/>
            <a:t>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Агрегировать получаемую информацию, включать в нее другую информацию, готовить прогнозные сценарии и варианты политики</a:t>
          </a:r>
          <a:endParaRPr lang="en-GB" sz="1600" kern="1200" dirty="0"/>
        </a:p>
      </dsp:txBody>
      <dsp:txXfrm>
        <a:off x="580583" y="1292624"/>
        <a:ext cx="5115650" cy="1004788"/>
      </dsp:txXfrm>
    </dsp:sp>
    <dsp:sp modelId="{1CDA69AE-25BB-4420-B745-4BA671EFD800}">
      <dsp:nvSpPr>
        <dsp:cNvPr id="0" name=""/>
        <dsp:cNvSpPr/>
      </dsp:nvSpPr>
      <dsp:spPr>
        <a:xfrm>
          <a:off x="768942" y="2480563"/>
          <a:ext cx="7020596" cy="11516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Обычно используется </a:t>
          </a:r>
          <a:r>
            <a:rPr lang="en-GB" sz="1600" kern="1200" dirty="0"/>
            <a:t>Excel</a:t>
          </a:r>
          <a:r>
            <a:rPr lang="ru-RU" sz="1600" kern="1200" dirty="0"/>
            <a:t>, по крайней мере, на первом этапе</a:t>
          </a:r>
          <a:endParaRPr lang="en-GB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Гибкий подход под контролем отдела управления ликвидностью;</a:t>
          </a:r>
          <a:r>
            <a:rPr lang="en-GB" sz="1200" kern="1200" dirty="0"/>
            <a:t> </a:t>
          </a:r>
          <a:r>
            <a:rPr lang="ru-RU" sz="1200" u="sng" kern="1200" dirty="0"/>
            <a:t>данные не должны быть такого качества, какое требуется для бухгалтерского учета</a:t>
          </a:r>
          <a:r>
            <a:rPr lang="en-GB" sz="1200" u="sng" kern="1200" dirty="0"/>
            <a:t>, </a:t>
          </a:r>
          <a:r>
            <a:rPr lang="ru-RU" sz="1200" u="sng" kern="1200" dirty="0"/>
            <a:t>крайне важна скорость</a:t>
          </a:r>
          <a:endParaRPr lang="en-GB" sz="1200" u="sng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Но их легко случайно изменить – требуется осторожность и резервное копирование данных</a:t>
          </a:r>
          <a:endParaRPr lang="en-GB" sz="1200" kern="1200" dirty="0"/>
        </a:p>
      </dsp:txBody>
      <dsp:txXfrm>
        <a:off x="802672" y="2514293"/>
        <a:ext cx="5582875" cy="1084176"/>
      </dsp:txXfrm>
    </dsp:sp>
    <dsp:sp modelId="{6A65972B-FA39-4C14-BD73-0646F4FA5D11}">
      <dsp:nvSpPr>
        <dsp:cNvPr id="0" name=""/>
        <dsp:cNvSpPr/>
      </dsp:nvSpPr>
      <dsp:spPr>
        <a:xfrm>
          <a:off x="1716406" y="3784092"/>
          <a:ext cx="6156960" cy="10673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Связь с </a:t>
          </a:r>
          <a:r>
            <a:rPr lang="ru-RU" sz="1800" kern="1200" dirty="0" err="1"/>
            <a:t>ИИСУГФ</a:t>
          </a:r>
          <a:r>
            <a:rPr lang="ru-RU" sz="1800" kern="1200" dirty="0"/>
            <a:t> для получения информации об исполнении бюджета</a:t>
          </a:r>
          <a:endParaRPr lang="en-GB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а также, возможно, для получения прогнозов; некоторые используют, например, </a:t>
          </a:r>
          <a:r>
            <a:rPr lang="en-GB" sz="1600" kern="1200" dirty="0"/>
            <a:t>SharePoint</a:t>
          </a:r>
        </a:p>
      </dsp:txBody>
      <dsp:txXfrm>
        <a:off x="1747666" y="3815352"/>
        <a:ext cx="4885044" cy="1004788"/>
      </dsp:txXfrm>
    </dsp:sp>
    <dsp:sp modelId="{D6FCF7A0-3D08-4F04-841F-F365A79539D6}">
      <dsp:nvSpPr>
        <dsp:cNvPr id="0" name=""/>
        <dsp:cNvSpPr/>
      </dsp:nvSpPr>
      <dsp:spPr>
        <a:xfrm>
          <a:off x="5640376" y="817460"/>
          <a:ext cx="693750" cy="69375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0" kern="1200"/>
        </a:p>
      </dsp:txBody>
      <dsp:txXfrm>
        <a:off x="5796470" y="817460"/>
        <a:ext cx="381562" cy="522047"/>
      </dsp:txXfrm>
    </dsp:sp>
    <dsp:sp modelId="{49E54F16-DCAA-4159-ACD2-B6487ED4B950}">
      <dsp:nvSpPr>
        <dsp:cNvPr id="0" name=""/>
        <dsp:cNvSpPr/>
      </dsp:nvSpPr>
      <dsp:spPr>
        <a:xfrm>
          <a:off x="6156021" y="2078824"/>
          <a:ext cx="693750" cy="69375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0" kern="1200"/>
        </a:p>
      </dsp:txBody>
      <dsp:txXfrm>
        <a:off x="6312115" y="2078824"/>
        <a:ext cx="381562" cy="522047"/>
      </dsp:txXfrm>
    </dsp:sp>
    <dsp:sp modelId="{73D3DFDA-47FC-4DA7-9F68-0E378A11D84D}">
      <dsp:nvSpPr>
        <dsp:cNvPr id="0" name=""/>
        <dsp:cNvSpPr/>
      </dsp:nvSpPr>
      <dsp:spPr>
        <a:xfrm>
          <a:off x="6663970" y="3340188"/>
          <a:ext cx="693750" cy="69375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0" kern="1200"/>
        </a:p>
      </dsp:txBody>
      <dsp:txXfrm>
        <a:off x="6820064" y="3340188"/>
        <a:ext cx="381562" cy="522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AD158C-ACBE-479B-A60B-82C16C90260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6549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GB"/>
              <a:t>Click to edit Master text styles</a:t>
            </a:r>
          </a:p>
          <a:p>
            <a:pPr lvl="1"/>
            <a:r>
              <a:rPr lang="en-US" altLang="en-GB"/>
              <a:t>Second level</a:t>
            </a:r>
          </a:p>
          <a:p>
            <a:pPr lvl="2"/>
            <a:r>
              <a:rPr lang="en-US" altLang="en-GB"/>
              <a:t>Third level</a:t>
            </a:r>
          </a:p>
          <a:p>
            <a:pPr lvl="3"/>
            <a:r>
              <a:rPr lang="en-US" altLang="en-GB"/>
              <a:t>Fourth level</a:t>
            </a:r>
          </a:p>
          <a:p>
            <a:pPr lvl="4"/>
            <a:r>
              <a:rPr lang="en-US" altLang="en-GB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CC4A13-6C98-4798-99DC-04354B3325F8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3118201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6398CE-043B-4AE2-B1BF-C04D0A960534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523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D1EF2EEB-31D1-4115-B2E2-F7A15D7ACBEF}" type="slidenum">
              <a:rPr lang="en-GB" sz="1200" smtClean="0"/>
              <a:pPr/>
              <a:t>3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410390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3207EE-5792-4386-BADE-3C1FF21ABF53}" type="slidenum">
              <a:rPr lang="en-US" altLang="en-GB"/>
              <a:pPr/>
              <a:t>11</a:t>
            </a:fld>
            <a:endParaRPr lang="en-US" altLang="en-GB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7725" cy="34925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837" y="4421715"/>
            <a:ext cx="5152602" cy="419214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153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6398CE-043B-4AE2-B1BF-C04D0A960534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876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C4A13-6C98-4798-99DC-04354B3325F8}" type="slidenum">
              <a:rPr lang="en-US" altLang="en-GB" smtClean="0"/>
              <a:pPr/>
              <a:t>28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3103420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757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10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32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6629400" cy="1219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41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783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36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80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97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482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733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582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dirty="0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</a:p>
        </p:txBody>
      </p:sp>
      <p:sp>
        <p:nvSpPr>
          <p:cNvPr id="104453" name="Rectangle 5"/>
          <p:cNvSpPr>
            <a:spLocks noChangeArrowheads="1"/>
          </p:cNvSpPr>
          <p:nvPr userDrawn="1"/>
        </p:nvSpPr>
        <p:spPr bwMode="auto">
          <a:xfrm>
            <a:off x="0" y="6477004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fld id="{4643D36D-664E-4FEB-B823-BC21A90BED35}" type="slidenum">
              <a:rPr lang="en-GB" altLang="en-US" sz="1800">
                <a:solidFill>
                  <a:srgbClr val="000099"/>
                </a:solidFill>
              </a:rPr>
              <a:pPr algn="ctr"/>
              <a:t>‹#›</a:t>
            </a:fld>
            <a:endParaRPr lang="en-GB" altLang="en-US" sz="1800" dirty="0">
              <a:solidFill>
                <a:srgbClr val="0000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3411A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3411A5"/>
          </a:solidFill>
          <a:latin typeface="NewBskvll B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3411A5"/>
          </a:solidFill>
          <a:latin typeface="NewBskvll B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3411A5"/>
          </a:solidFill>
          <a:latin typeface="NewBskvll B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3411A5"/>
          </a:solidFill>
          <a:latin typeface="NewBskvll BT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3411A5"/>
          </a:solidFill>
          <a:latin typeface="NewBskvll BT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3411A5"/>
          </a:solidFill>
          <a:latin typeface="NewBskvll BT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3411A5"/>
          </a:solidFill>
          <a:latin typeface="NewBskvll BT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3411A5"/>
          </a:solidFill>
          <a:latin typeface="NewBskvll B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00009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700808"/>
            <a:ext cx="8153400" cy="1499592"/>
          </a:xfrm>
        </p:spPr>
        <p:txBody>
          <a:bodyPr/>
          <a:lstStyle/>
          <a:p>
            <a:r>
              <a:rPr lang="ru-RU" sz="2800" dirty="0"/>
              <a:t>Прогнозирование движения </a:t>
            </a:r>
            <a:br>
              <a:rPr lang="ru-RU" sz="2800" dirty="0"/>
            </a:br>
            <a:r>
              <a:rPr lang="ru-RU" sz="2800" dirty="0"/>
              <a:t>денежных средств</a:t>
            </a:r>
            <a:r>
              <a:rPr lang="en-GB" sz="2800" dirty="0"/>
              <a:t>:</a:t>
            </a:r>
            <a:br>
              <a:rPr lang="en-GB" sz="2800" dirty="0"/>
            </a:br>
            <a:r>
              <a:rPr lang="en-GB" sz="2800" dirty="0"/>
              <a:t> </a:t>
            </a:r>
            <a:r>
              <a:rPr lang="ru-RU" sz="2800" dirty="0"/>
              <a:t>почему, как и для чего это делается</a:t>
            </a:r>
            <a:r>
              <a:rPr lang="en-GB" sz="2800" dirty="0"/>
              <a:t>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6154" y="3861048"/>
            <a:ext cx="7361896" cy="1440880"/>
          </a:xfrm>
        </p:spPr>
        <p:txBody>
          <a:bodyPr/>
          <a:lstStyle/>
          <a:p>
            <a:r>
              <a:rPr lang="ru-RU" sz="2800" dirty="0"/>
              <a:t>Казначейское сообщество </a:t>
            </a:r>
            <a:r>
              <a:rPr lang="en-GB" sz="2800" dirty="0" err="1"/>
              <a:t>PEMPAL</a:t>
            </a:r>
            <a:endParaRPr lang="en-GB" sz="2800" dirty="0"/>
          </a:p>
          <a:p>
            <a:r>
              <a:rPr lang="ru-RU" sz="2800" i="1" dirty="0">
                <a:solidFill>
                  <a:schemeClr val="tx1"/>
                </a:solidFill>
              </a:rPr>
              <a:t>Вена</a:t>
            </a:r>
            <a:r>
              <a:rPr lang="en-GB" sz="2800" i="1" dirty="0">
                <a:solidFill>
                  <a:schemeClr val="tx1"/>
                </a:solidFill>
              </a:rPr>
              <a:t>, </a:t>
            </a:r>
            <a:r>
              <a:rPr lang="ru-RU" sz="2800" i="1" dirty="0">
                <a:solidFill>
                  <a:schemeClr val="tx1"/>
                </a:solidFill>
              </a:rPr>
              <a:t>ноябрь </a:t>
            </a:r>
            <a:r>
              <a:rPr lang="en-GB" sz="2800" i="1" dirty="0">
                <a:solidFill>
                  <a:schemeClr val="tx1"/>
                </a:solidFill>
              </a:rPr>
              <a:t>2018</a:t>
            </a:r>
            <a:r>
              <a:rPr lang="ru-RU" sz="2800" i="1" dirty="0">
                <a:solidFill>
                  <a:schemeClr val="tx1"/>
                </a:solidFill>
              </a:rPr>
              <a:t> года</a:t>
            </a:r>
            <a:endParaRPr lang="en-GB" sz="2800" i="1" dirty="0">
              <a:solidFill>
                <a:schemeClr val="tx1"/>
              </a:solidFill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5220072" y="5733226"/>
            <a:ext cx="36731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altLang="en-GB" dirty="0">
                <a:solidFill>
                  <a:srgbClr val="3411A5"/>
                </a:solidFill>
                <a:latin typeface="NewBskvll BT" pitchFamily="18" charset="0"/>
              </a:rPr>
              <a:t>Майк Уильямс</a:t>
            </a:r>
            <a:endParaRPr lang="en-GB" altLang="en-GB" dirty="0">
              <a:solidFill>
                <a:srgbClr val="3411A5"/>
              </a:solidFill>
              <a:latin typeface="NewBskvll BT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altLang="en-GB" dirty="0">
                <a:solidFill>
                  <a:srgbClr val="3411A5"/>
                </a:solidFill>
                <a:latin typeface="NewBskvll BT" pitchFamily="18" charset="0"/>
              </a:rPr>
              <a:t>mike.williams@mj-w.net</a:t>
            </a:r>
            <a:endParaRPr lang="en-GB" altLang="en-GB" sz="2800" dirty="0">
              <a:latin typeface="CopprplGoth BT" charset="0"/>
            </a:endParaRPr>
          </a:p>
        </p:txBody>
      </p:sp>
      <p:pic>
        <p:nvPicPr>
          <p:cNvPr id="6" name="Рисунок 11" descr="pempal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8454" y="6186238"/>
            <a:ext cx="358475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29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219200"/>
          </a:xfrm>
        </p:spPr>
        <p:txBody>
          <a:bodyPr>
            <a:normAutofit/>
          </a:bodyPr>
          <a:lstStyle/>
          <a:p>
            <a:r>
              <a:rPr lang="ru-RU" sz="2800" dirty="0"/>
              <a:t>Министерства, администраторы доходов и прогнозы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571999" cy="4648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800" dirty="0"/>
              <a:t>Сотрудничество с министерствами и администраторами доходов крайне важно</a:t>
            </a:r>
            <a:endParaRPr lang="en-GB" sz="1800" dirty="0"/>
          </a:p>
          <a:p>
            <a:pPr lvl="1">
              <a:lnSpc>
                <a:spcPct val="90000"/>
              </a:lnSpc>
            </a:pPr>
            <a:r>
              <a:rPr lang="ru-RU" sz="1600" dirty="0"/>
              <a:t>Необходимо настаивать на подготовке прогнозов или получении последней информации аналитическим путем</a:t>
            </a:r>
            <a:endParaRPr lang="en-GB" sz="1600" dirty="0"/>
          </a:p>
          <a:p>
            <a:pPr lvl="1">
              <a:lnSpc>
                <a:spcPct val="90000"/>
              </a:lnSpc>
            </a:pPr>
            <a:r>
              <a:rPr lang="ru-RU" sz="1600" dirty="0"/>
              <a:t>Законодательное закрепление при необходимости</a:t>
            </a:r>
            <a:endParaRPr lang="en-GB" sz="1600" dirty="0"/>
          </a:p>
          <a:p>
            <a:pPr lvl="1">
              <a:lnSpc>
                <a:spcPct val="90000"/>
              </a:lnSpc>
            </a:pPr>
            <a:r>
              <a:rPr lang="ru-RU" sz="1600" dirty="0"/>
              <a:t>Акцент на администраторах доходов и крупных министерствах </a:t>
            </a:r>
            <a:r>
              <a:rPr lang="en-GB" sz="1600" dirty="0"/>
              <a:t>(</a:t>
            </a:r>
            <a:r>
              <a:rPr lang="ru-RU" sz="1600" dirty="0"/>
              <a:t>правило </a:t>
            </a:r>
            <a:r>
              <a:rPr lang="en-GB" sz="1600" dirty="0"/>
              <a:t>80/20)</a:t>
            </a:r>
          </a:p>
          <a:p>
            <a:pPr lvl="1">
              <a:lnSpc>
                <a:spcPct val="90000"/>
              </a:lnSpc>
            </a:pPr>
            <a:r>
              <a:rPr lang="en-GB" sz="1600" dirty="0"/>
              <a:t>[</a:t>
            </a:r>
            <a:r>
              <a:rPr lang="ru-RU" sz="1600" dirty="0"/>
              <a:t>а также на проектных офисах в отношении инвестиционных расходов</a:t>
            </a:r>
            <a:r>
              <a:rPr lang="en-GB" sz="1600" dirty="0"/>
              <a:t>]</a:t>
            </a:r>
          </a:p>
          <a:p>
            <a:pPr lvl="1">
              <a:lnSpc>
                <a:spcPct val="90000"/>
              </a:lnSpc>
            </a:pPr>
            <a:r>
              <a:rPr lang="ru-RU" sz="1600" dirty="0"/>
              <a:t>ЛМ охватывают неналоговые доходы</a:t>
            </a:r>
            <a:endParaRPr lang="en-GB" sz="1600" dirty="0"/>
          </a:p>
          <a:p>
            <a:pPr>
              <a:lnSpc>
                <a:spcPct val="90000"/>
              </a:lnSpc>
            </a:pPr>
            <a:r>
              <a:rPr lang="ru-RU" sz="2000" dirty="0"/>
              <a:t>Стимулирование «кнутом и пряником»</a:t>
            </a:r>
            <a:r>
              <a:rPr lang="en-GB" sz="2000" dirty="0"/>
              <a:t>?</a:t>
            </a:r>
          </a:p>
          <a:p>
            <a:pPr lvl="1">
              <a:lnSpc>
                <a:spcPct val="90000"/>
              </a:lnSpc>
            </a:pPr>
            <a:r>
              <a:rPr lang="ru-RU" sz="1600" dirty="0"/>
              <a:t>Денежные штрафы</a:t>
            </a:r>
            <a:r>
              <a:rPr lang="en-GB" sz="1600" dirty="0"/>
              <a:t>/</a:t>
            </a:r>
            <a:r>
              <a:rPr lang="ru-RU" sz="1600" dirty="0"/>
              <a:t>стимулы</a:t>
            </a:r>
            <a:endParaRPr lang="en-GB" sz="1600" dirty="0"/>
          </a:p>
          <a:p>
            <a:pPr lvl="1">
              <a:lnSpc>
                <a:spcPct val="90000"/>
              </a:lnSpc>
            </a:pPr>
            <a:r>
              <a:rPr lang="ru-RU" sz="1600" dirty="0"/>
              <a:t>Гибкость в части перераспределения средств</a:t>
            </a:r>
            <a:endParaRPr lang="en-GB" sz="1600" dirty="0"/>
          </a:p>
          <a:p>
            <a:pPr lvl="1">
              <a:lnSpc>
                <a:spcPct val="90000"/>
              </a:lnSpc>
            </a:pPr>
            <a:r>
              <a:rPr lang="ru-RU" sz="1600" dirty="0"/>
              <a:t>Рейтинговые таблицы</a:t>
            </a:r>
            <a:endParaRPr lang="en-GB" sz="1600" dirty="0"/>
          </a:p>
          <a:p>
            <a:pPr lvl="2"/>
            <a:endParaRPr lang="en-GB" sz="1600" dirty="0"/>
          </a:p>
          <a:p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14800" cy="484698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dirty="0"/>
              <a:t>Простые шаблоны прогнозов с регулярным сдвигом прогнозного периода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ru-RU" sz="2000" dirty="0"/>
              <a:t>Личные контакты</a:t>
            </a:r>
            <a:endParaRPr lang="en-GB" sz="2000" dirty="0"/>
          </a:p>
          <a:p>
            <a:pPr lvl="1">
              <a:lnSpc>
                <a:spcPct val="90000"/>
              </a:lnSpc>
            </a:pPr>
            <a:r>
              <a:rPr lang="ru-RU" sz="1600" dirty="0"/>
              <a:t>Следует избегать запросов информации, собираемой снизу вверх по вертикали и по  горизонтали. </a:t>
            </a:r>
          </a:p>
          <a:p>
            <a:pPr lvl="1">
              <a:lnSpc>
                <a:spcPct val="90000"/>
              </a:lnSpc>
            </a:pPr>
            <a:r>
              <a:rPr lang="ru-RU" sz="1600" dirty="0"/>
              <a:t>Сотрудники казначейства, составляющие прогнозы должны иметь прямые контакты с соответствующими сотрудниками в основных министерствах и администраторах доходов. </a:t>
            </a:r>
            <a:endParaRPr lang="en-GB" sz="1600" dirty="0"/>
          </a:p>
          <a:p>
            <a:pPr lvl="1">
              <a:lnSpc>
                <a:spcPct val="90000"/>
              </a:lnSpc>
            </a:pPr>
            <a:r>
              <a:rPr lang="ru-RU" sz="1600" dirty="0"/>
              <a:t>Получение уточненной информации (раннее предупреждение об отклонениях от прогнозов или о незапланированных денежных потоках) не менее важно, чем регулярная актуализация прогнозов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3925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09248" cy="806450"/>
          </a:xfrm>
        </p:spPr>
        <p:txBody>
          <a:bodyPr/>
          <a:lstStyle/>
          <a:p>
            <a:r>
              <a:rPr lang="ru-RU" sz="2400" dirty="0"/>
              <a:t>Прогнозирование движения средств</a:t>
            </a:r>
            <a:r>
              <a:rPr lang="en-US" sz="2400" dirty="0"/>
              <a:t>: </a:t>
            </a:r>
            <a:r>
              <a:rPr lang="ru-RU" sz="2400" dirty="0"/>
              <a:t>информационное взаимодействие</a:t>
            </a:r>
            <a:endParaRPr lang="en-US" sz="2400" dirty="0"/>
          </a:p>
        </p:txBody>
      </p:sp>
      <p:sp>
        <p:nvSpPr>
          <p:cNvPr id="116739" name="Line 3"/>
          <p:cNvSpPr>
            <a:spLocks noChangeShapeType="1"/>
          </p:cNvSpPr>
          <p:nvPr/>
        </p:nvSpPr>
        <p:spPr bwMode="auto">
          <a:xfrm>
            <a:off x="4572000" y="4724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6740" name="Oval 4"/>
          <p:cNvSpPr>
            <a:spLocks noChangeArrowheads="1"/>
          </p:cNvSpPr>
          <p:nvPr/>
        </p:nvSpPr>
        <p:spPr bwMode="auto">
          <a:xfrm>
            <a:off x="1066800" y="1066800"/>
            <a:ext cx="2552700" cy="155575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1400" dirty="0">
                <a:latin typeface="Arial" pitchFamily="34" charset="0"/>
              </a:rPr>
              <a:t>Министерства 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1400" dirty="0">
                <a:latin typeface="Arial" pitchFamily="34" charset="0"/>
              </a:rPr>
              <a:t>и администраторы доходов </a:t>
            </a:r>
            <a:endParaRPr lang="en-US" sz="1400" dirty="0">
              <a:latin typeface="Arial" pitchFamily="34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1400" dirty="0">
                <a:latin typeface="Arial" pitchFamily="34" charset="0"/>
              </a:rPr>
              <a:t>дают информацию об 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1400" dirty="0">
                <a:latin typeface="Arial" pitchFamily="34" charset="0"/>
              </a:rPr>
              <a:t>ожидаемых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и фактических 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финансовых потоках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741" name="Oval 5"/>
          <p:cNvSpPr>
            <a:spLocks noChangeArrowheads="1"/>
          </p:cNvSpPr>
          <p:nvPr/>
        </p:nvSpPr>
        <p:spPr bwMode="auto">
          <a:xfrm>
            <a:off x="6324600" y="1600199"/>
            <a:ext cx="2057400" cy="124651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sz="1700" dirty="0">
                <a:latin typeface="Arial" pitchFamily="34" charset="0"/>
                <a:cs typeface="Arial" pitchFamily="34" charset="0"/>
              </a:rPr>
              <a:t>Закономерности </a:t>
            </a:r>
          </a:p>
          <a:p>
            <a:pPr algn="ctr" eaLnBrk="1" hangingPunct="1"/>
            <a:r>
              <a:rPr lang="ru-RU" sz="1700" dirty="0">
                <a:latin typeface="Arial" pitchFamily="34" charset="0"/>
                <a:cs typeface="Arial" pitchFamily="34" charset="0"/>
              </a:rPr>
              <a:t>прошлых периодов</a:t>
            </a:r>
            <a:r>
              <a:rPr lang="en-AU" sz="1700" dirty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 eaLnBrk="1" hangingPunct="1"/>
            <a:r>
              <a:rPr lang="ru-RU" sz="1700" dirty="0">
                <a:latin typeface="Arial" pitchFamily="34" charset="0"/>
                <a:cs typeface="Arial" pitchFamily="34" charset="0"/>
              </a:rPr>
              <a:t>модели и т.д.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742" name="Oval 6"/>
          <p:cNvSpPr>
            <a:spLocks noChangeAspect="1" noChangeArrowheads="1"/>
          </p:cNvSpPr>
          <p:nvPr/>
        </p:nvSpPr>
        <p:spPr bwMode="auto">
          <a:xfrm>
            <a:off x="3886200" y="1211922"/>
            <a:ext cx="2285999" cy="1601331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ru-RU" sz="1700" dirty="0">
                <a:latin typeface="Arial" pitchFamily="34" charset="0"/>
                <a:cs typeface="Arial" pitchFamily="34" charset="0"/>
              </a:rPr>
              <a:t>Бюджетные ассигнования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лимиты расходов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743" name="Line 7"/>
          <p:cNvSpPr>
            <a:spLocks noChangeShapeType="1"/>
          </p:cNvSpPr>
          <p:nvPr/>
        </p:nvSpPr>
        <p:spPr bwMode="auto">
          <a:xfrm>
            <a:off x="3048000" y="2513600"/>
            <a:ext cx="626486" cy="12074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6744" name="Line 8"/>
          <p:cNvSpPr>
            <a:spLocks noChangeShapeType="1"/>
          </p:cNvSpPr>
          <p:nvPr/>
        </p:nvSpPr>
        <p:spPr bwMode="auto">
          <a:xfrm flipH="1">
            <a:off x="4876800" y="2661775"/>
            <a:ext cx="42057" cy="7672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6745" name="Line 9"/>
          <p:cNvSpPr>
            <a:spLocks noChangeShapeType="1"/>
          </p:cNvSpPr>
          <p:nvPr/>
        </p:nvSpPr>
        <p:spPr bwMode="auto">
          <a:xfrm flipH="1">
            <a:off x="5493190" y="2590800"/>
            <a:ext cx="1009706" cy="10967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6746" name="Oval 10"/>
          <p:cNvSpPr>
            <a:spLocks noChangeArrowheads="1"/>
          </p:cNvSpPr>
          <p:nvPr/>
        </p:nvSpPr>
        <p:spPr bwMode="auto">
          <a:xfrm>
            <a:off x="70677" y="5003581"/>
            <a:ext cx="2971796" cy="1508584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/>
          <a:lstStyle/>
          <a:p>
            <a:pPr algn="ctr" eaLnBrk="1" hangingPunct="1"/>
            <a:r>
              <a:rPr lang="ru-RU" sz="1500" dirty="0">
                <a:latin typeface="Arial" pitchFamily="34" charset="0"/>
                <a:cs typeface="Arial" pitchFamily="34" charset="0"/>
              </a:rPr>
              <a:t>Данные ЦБ о фактических остатках средств на ЕКС</a:t>
            </a:r>
            <a:r>
              <a:rPr lang="en-AU" sz="15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данные о депозитах в других банках</a:t>
            </a:r>
            <a:r>
              <a:rPr lang="en-AU" sz="1500" dirty="0">
                <a:latin typeface="Arial" pitchFamily="34" charset="0"/>
                <a:cs typeface="Arial" pitchFamily="34" charset="0"/>
              </a:rPr>
              <a:t>?)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747" name="Line 11"/>
          <p:cNvSpPr>
            <a:spLocks noChangeShapeType="1"/>
          </p:cNvSpPr>
          <p:nvPr/>
        </p:nvSpPr>
        <p:spPr bwMode="auto">
          <a:xfrm>
            <a:off x="3042474" y="5795464"/>
            <a:ext cx="368682" cy="434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6748" name="Oval 12"/>
          <p:cNvSpPr>
            <a:spLocks noChangeArrowheads="1"/>
          </p:cNvSpPr>
          <p:nvPr/>
        </p:nvSpPr>
        <p:spPr bwMode="auto">
          <a:xfrm>
            <a:off x="6375648" y="3200400"/>
            <a:ext cx="2514600" cy="1897538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50000"/>
              </a:lnSpc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Проценты по долговым обязательствам</a:t>
            </a:r>
            <a:endParaRPr lang="en-AU" sz="1400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50000"/>
              </a:lnSpc>
            </a:pPr>
            <a:r>
              <a:rPr lang="en-AU" sz="1800" dirty="0">
                <a:latin typeface="Arial" pitchFamily="34" charset="0"/>
                <a:cs typeface="Arial" pitchFamily="34" charset="0"/>
              </a:rPr>
              <a:t>---------------</a:t>
            </a:r>
          </a:p>
          <a:p>
            <a:pPr algn="ctr" eaLnBrk="1" hangingPunct="1"/>
            <a:r>
              <a:rPr lang="ru-RU" sz="1200" dirty="0">
                <a:latin typeface="Arial" pitchFamily="34" charset="0"/>
                <a:cs typeface="Arial" pitchFamily="34" charset="0"/>
              </a:rPr>
              <a:t>Основная сумма</a:t>
            </a:r>
            <a:r>
              <a:rPr lang="en-AU" sz="1200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данные о заимствованиях и погашении долга из департамента долга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749" name="Line 13"/>
          <p:cNvSpPr>
            <a:spLocks noChangeShapeType="1"/>
          </p:cNvSpPr>
          <p:nvPr/>
        </p:nvSpPr>
        <p:spPr bwMode="auto">
          <a:xfrm flipH="1">
            <a:off x="5552400" y="4548409"/>
            <a:ext cx="1153199" cy="10778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6751" name="Text Box 15"/>
          <p:cNvSpPr txBox="1">
            <a:spLocks noChangeArrowheads="1"/>
          </p:cNvSpPr>
          <p:nvPr/>
        </p:nvSpPr>
        <p:spPr bwMode="auto">
          <a:xfrm>
            <a:off x="3707904" y="3429000"/>
            <a:ext cx="1778496" cy="1200329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1800" dirty="0">
                <a:latin typeface="Trebuchet MS" pitchFamily="34" charset="0"/>
              </a:rPr>
              <a:t>Прогноз совокупных доходов и расходов</a:t>
            </a:r>
            <a:endParaRPr lang="en-GB" sz="1800" dirty="0">
              <a:latin typeface="Trebuchet MS" pitchFamily="34" charset="0"/>
            </a:endParaRPr>
          </a:p>
        </p:txBody>
      </p:sp>
      <p:sp>
        <p:nvSpPr>
          <p:cNvPr id="116752" name="AutoShape 16"/>
          <p:cNvSpPr>
            <a:spLocks noChangeArrowheads="1"/>
          </p:cNvSpPr>
          <p:nvPr/>
        </p:nvSpPr>
        <p:spPr bwMode="auto">
          <a:xfrm>
            <a:off x="3390900" y="5242283"/>
            <a:ext cx="2362200" cy="1173933"/>
          </a:xfrm>
          <a:prstGeom prst="hexagon">
            <a:avLst>
              <a:gd name="adj" fmla="val 43056"/>
              <a:gd name="vf" fmla="val 11547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ru-RU" sz="1800" b="1" dirty="0">
                <a:latin typeface="Trebuchet MS" pitchFamily="34" charset="0"/>
              </a:rPr>
              <a:t>Прогнозы остатков средств на счетах</a:t>
            </a:r>
            <a:endParaRPr lang="en-GB" sz="1800" b="1" dirty="0">
              <a:latin typeface="Trebuchet MS" pitchFamily="34" charset="0"/>
            </a:endParaRPr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6406327" y="5197016"/>
            <a:ext cx="2514600" cy="1219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ru-RU" sz="1400" dirty="0">
                <a:latin typeface="Arial" pitchFamily="34" charset="0"/>
                <a:cs typeface="Arial" pitchFamily="34" charset="0"/>
              </a:rPr>
              <a:t>Другие финансовые транзакции</a:t>
            </a:r>
            <a:r>
              <a:rPr lang="en-AU" sz="14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продажа активов, гранты</a:t>
            </a:r>
            <a:r>
              <a:rPr lang="en-AU" sz="1400" dirty="0">
                <a:latin typeface="Arial" pitchFamily="34" charset="0"/>
                <a:cs typeface="Arial" pitchFamily="34" charset="0"/>
              </a:rPr>
              <a:t>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H="1">
            <a:off x="5753100" y="5795464"/>
            <a:ext cx="647700" cy="280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597880" y="2704476"/>
            <a:ext cx="2221520" cy="1015032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/>
          <a:lstStyle/>
          <a:p>
            <a:pPr algn="ctr" eaLnBrk="1" hangingPunct="1"/>
            <a:r>
              <a:rPr lang="ru-RU" sz="1600" dirty="0">
                <a:latin typeface="Arial" pitchFamily="34" charset="0"/>
                <a:cs typeface="Arial" pitchFamily="34" charset="0"/>
              </a:rPr>
              <a:t>Региональные отделения казначейства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2594775" y="3409082"/>
            <a:ext cx="1127560" cy="5861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>
            <a:off x="5500830" y="3632785"/>
            <a:ext cx="1354304" cy="3624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" name="Oval 10">
            <a:extLst>
              <a:ext uri="{FF2B5EF4-FFF2-40B4-BE49-F238E27FC236}">
                <a16:creationId xmlns:a16="http://schemas.microsoft.com/office/drawing/2014/main" id="{3342E6B2-829A-4A02-9F6A-4CFF25446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0"/>
            <a:ext cx="2514600" cy="1024969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/>
          <a:lstStyle/>
          <a:p>
            <a:pPr algn="ctr" eaLnBrk="1" hangingPunct="1"/>
            <a:r>
              <a:rPr lang="ru-RU" sz="1400" dirty="0" err="1">
                <a:latin typeface="Arial" pitchFamily="34" charset="0"/>
                <a:cs typeface="Arial" pitchFamily="34" charset="0"/>
              </a:rPr>
              <a:t>ИИСУГФ</a:t>
            </a:r>
            <a:endParaRPr lang="en-AU" sz="1400" dirty="0"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ru-RU" sz="1400" dirty="0">
                <a:latin typeface="Arial" pitchFamily="34" charset="0"/>
                <a:cs typeface="Arial" pitchFamily="34" charset="0"/>
              </a:rPr>
              <a:t>Исполнения бюджета и обязательства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Line 7">
            <a:extLst>
              <a:ext uri="{FF2B5EF4-FFF2-40B4-BE49-F238E27FC236}">
                <a16:creationId xmlns:a16="http://schemas.microsoft.com/office/drawing/2014/main" id="{32C462AD-9E1F-4D99-8317-EF763BC1F1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5637" y="4330716"/>
            <a:ext cx="1031127" cy="13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18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010400" cy="762000"/>
          </a:xfrm>
        </p:spPr>
        <p:txBody>
          <a:bodyPr/>
          <a:lstStyle/>
          <a:p>
            <a:r>
              <a:rPr lang="ru-RU" sz="3200" dirty="0"/>
              <a:t>Роль эконометрических моделей</a:t>
            </a:r>
            <a:endParaRPr lang="en-GB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224825"/>
              </p:ext>
            </p:extLst>
          </p:nvPr>
        </p:nvGraphicFramePr>
        <p:xfrm>
          <a:off x="457200" y="685800"/>
          <a:ext cx="8382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4154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95" y="103893"/>
            <a:ext cx="7948235" cy="666621"/>
          </a:xfrm>
        </p:spPr>
        <p:txBody>
          <a:bodyPr/>
          <a:lstStyle/>
          <a:p>
            <a:r>
              <a:rPr lang="ru-RU" sz="2400" dirty="0"/>
              <a:t>Характерную динамику прошлых периодов</a:t>
            </a:r>
            <a:r>
              <a:rPr lang="en-GB" sz="2400" dirty="0"/>
              <a:t> </a:t>
            </a:r>
            <a:r>
              <a:rPr lang="ru-RU" sz="2400" dirty="0"/>
              <a:t>следует использовать с осторожностью</a:t>
            </a:r>
            <a:r>
              <a:rPr lang="en-GB" sz="2400" dirty="0"/>
              <a:t>!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41" y="3663478"/>
            <a:ext cx="3727632" cy="248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91" y="1143000"/>
            <a:ext cx="3833376" cy="231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983" y="3694582"/>
            <a:ext cx="4163898" cy="2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8815" y="1241089"/>
            <a:ext cx="21062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При усреднении можно упустить некоторые значительные колебания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603784" y="2209800"/>
            <a:ext cx="23222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Сроки могут оказывать разное влияние в разные годы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010400" y="2274702"/>
            <a:ext cx="16741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Величина увеличения денежных потоков в конце года может варьироваться</a:t>
            </a:r>
            <a:endParaRPr lang="en-GB" sz="14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4734019" y="1592292"/>
            <a:ext cx="648072" cy="5400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7366620" y="3473433"/>
            <a:ext cx="121704" cy="60364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4419600" y="2897956"/>
            <a:ext cx="702079" cy="68344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63714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848600" cy="1219200"/>
          </a:xfrm>
        </p:spPr>
        <p:txBody>
          <a:bodyPr/>
          <a:lstStyle/>
          <a:p>
            <a:r>
              <a:rPr lang="ru-RU" dirty="0"/>
              <a:t>Еще один пример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8170" y="1409544"/>
            <a:ext cx="4056825" cy="2478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2082" y="3933609"/>
            <a:ext cx="3977939" cy="23909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8400" y="2020102"/>
            <a:ext cx="1999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Неожиданное развитие событий в </a:t>
            </a:r>
            <a:r>
              <a:rPr lang="en-GB" sz="1800" dirty="0"/>
              <a:t>2014</a:t>
            </a:r>
            <a:r>
              <a:rPr lang="ru-RU" sz="1800" dirty="0"/>
              <a:t> году</a:t>
            </a:r>
            <a:r>
              <a:rPr lang="en-GB" sz="1800" dirty="0"/>
              <a:t>!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72761" y="3990956"/>
            <a:ext cx="3446716" cy="233364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H="1">
            <a:off x="6890765" y="2799629"/>
            <a:ext cx="63078" cy="11586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3787459" y="2032408"/>
            <a:ext cx="2238501" cy="2511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3787459" y="2708038"/>
            <a:ext cx="2238501" cy="256597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4876800" y="2926597"/>
            <a:ext cx="1149156" cy="131044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6400800" y="2699058"/>
            <a:ext cx="378170" cy="194914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1676400" y="137160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Капитальные расходы министерств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47800" y="419100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Производство товаров: текущие расходы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62800" y="37338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Другие текущие доходы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4800" y="3352800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среднее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14800" y="586740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Среднее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24800" y="4953000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Среднее</a:t>
            </a:r>
          </a:p>
        </p:txBody>
      </p:sp>
    </p:spTree>
    <p:extLst>
      <p:ext uri="{BB962C8B-B14F-4D97-AF65-F5344CB8AC3E}">
        <p14:creationId xmlns:p14="http://schemas.microsoft.com/office/powerpoint/2010/main" val="2831763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4" y="121130"/>
            <a:ext cx="8534396" cy="1138717"/>
          </a:xfrm>
        </p:spPr>
        <p:txBody>
          <a:bodyPr>
            <a:noAutofit/>
          </a:bodyPr>
          <a:lstStyle/>
          <a:p>
            <a:r>
              <a:rPr lang="ru-RU" sz="2800" dirty="0"/>
              <a:t>Выявление максимальных совокупных расходов внутри месяца</a:t>
            </a:r>
            <a:endParaRPr lang="en-GB" sz="28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53277"/>
              </p:ext>
            </p:extLst>
          </p:nvPr>
        </p:nvGraphicFramePr>
        <p:xfrm>
          <a:off x="335431" y="1371600"/>
          <a:ext cx="3657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0" y="5025725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Пример страны, где в течение месяца  наблюдается резкое увеличение расходования средств перед тем, как увеличивается их поступление (реальные данные</a:t>
            </a:r>
            <a:r>
              <a:rPr lang="en-GB" sz="1600" dirty="0"/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5804" y="1777379"/>
            <a:ext cx="4487533" cy="291147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7857564" y="4800602"/>
            <a:ext cx="219636" cy="630092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759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41872" cy="1219200"/>
          </a:xfrm>
        </p:spPr>
        <p:txBody>
          <a:bodyPr/>
          <a:lstStyle/>
          <a:p>
            <a:r>
              <a:rPr lang="ru-RU" sz="3200" dirty="0"/>
              <a:t>Некоторые другие методы прогнозирования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971348"/>
              </p:ext>
            </p:extLst>
          </p:nvPr>
        </p:nvGraphicFramePr>
        <p:xfrm>
          <a:off x="457200" y="1295400"/>
          <a:ext cx="8322128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5097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90600" y="0"/>
            <a:ext cx="7162800" cy="1219200"/>
          </a:xfrm>
        </p:spPr>
        <p:txBody>
          <a:bodyPr/>
          <a:lstStyle/>
          <a:p>
            <a:r>
              <a:rPr lang="ru-RU" sz="3800" dirty="0"/>
              <a:t>Содержание</a:t>
            </a:r>
            <a:endParaRPr lang="en-US" sz="38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780341"/>
              </p:ext>
            </p:extLst>
          </p:nvPr>
        </p:nvGraphicFramePr>
        <p:xfrm>
          <a:off x="762000" y="990600"/>
          <a:ext cx="7772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6895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7772400" cy="75492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3000" dirty="0"/>
              <a:t>Прогнозирование</a:t>
            </a:r>
            <a:r>
              <a:rPr lang="en-GB" sz="3000" dirty="0"/>
              <a:t>: </a:t>
            </a:r>
            <a:r>
              <a:rPr lang="ru-RU" sz="3000" dirty="0"/>
              <a:t>ресурсы</a:t>
            </a:r>
            <a:endParaRPr lang="en-GB" sz="30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8200" y="838200"/>
            <a:ext cx="2742818" cy="375990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Персонал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8600" y="1219200"/>
            <a:ext cx="4114800" cy="5105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  <a:defRPr/>
            </a:pPr>
            <a:r>
              <a:rPr lang="ru-RU" sz="1800" dirty="0"/>
              <a:t>Прогнозирование не требует большого количества персонала</a:t>
            </a:r>
            <a:r>
              <a:rPr lang="en-GB" sz="1800" dirty="0"/>
              <a:t> 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defRPr/>
            </a:pPr>
            <a:r>
              <a:rPr lang="ru-RU" sz="1600" dirty="0"/>
              <a:t>Небольшой отдел прогнозирования (возможно, всего </a:t>
            </a:r>
            <a:r>
              <a:rPr lang="en-GB" sz="1600" dirty="0"/>
              <a:t>2-3</a:t>
            </a:r>
            <a:r>
              <a:rPr lang="ru-RU" sz="1600" dirty="0"/>
              <a:t> человека</a:t>
            </a:r>
            <a:r>
              <a:rPr lang="en-GB" sz="1600" dirty="0"/>
              <a:t>)</a:t>
            </a:r>
          </a:p>
          <a:p>
            <a:pPr>
              <a:lnSpc>
                <a:spcPct val="90000"/>
              </a:lnSpc>
              <a:spcBef>
                <a:spcPts val="450"/>
              </a:spcBef>
              <a:defRPr/>
            </a:pPr>
            <a:r>
              <a:rPr lang="ru-RU" sz="1800" dirty="0"/>
              <a:t>Функцию можно разделить</a:t>
            </a:r>
            <a:endParaRPr lang="en-GB" sz="1800" dirty="0"/>
          </a:p>
          <a:p>
            <a:pPr lvl="1">
              <a:lnSpc>
                <a:spcPct val="90000"/>
              </a:lnSpc>
              <a:spcBef>
                <a:spcPts val="450"/>
              </a:spcBef>
              <a:defRPr/>
            </a:pPr>
            <a:r>
              <a:rPr lang="ru-RU" sz="1600" dirty="0"/>
              <a:t>между теми, кто отвечает за прогнозирование доходов и расходов и теми, кто отвечает за финансирование;</a:t>
            </a:r>
            <a:endParaRPr lang="en-GB" sz="1600" dirty="0"/>
          </a:p>
          <a:p>
            <a:pPr lvl="1">
              <a:lnSpc>
                <a:spcPct val="90000"/>
              </a:lnSpc>
              <a:spcBef>
                <a:spcPts val="450"/>
              </a:spcBef>
              <a:defRPr/>
            </a:pPr>
            <a:r>
              <a:rPr lang="ru-RU" sz="1600" dirty="0"/>
              <a:t>или по задачам</a:t>
            </a:r>
            <a:r>
              <a:rPr lang="en-GB" sz="1600" dirty="0"/>
              <a:t>: </a:t>
            </a:r>
            <a:r>
              <a:rPr lang="ru-RU" sz="1600" dirty="0"/>
              <a:t>анализ закономерностей</a:t>
            </a:r>
            <a:r>
              <a:rPr lang="en-GB" sz="1600" dirty="0"/>
              <a:t>; </a:t>
            </a:r>
            <a:r>
              <a:rPr lang="ru-RU" sz="1600" dirty="0"/>
              <a:t>управление базой данных</a:t>
            </a:r>
            <a:r>
              <a:rPr lang="en-GB" sz="1600" dirty="0"/>
              <a:t>; </a:t>
            </a:r>
            <a:r>
              <a:rPr lang="ru-RU" sz="1600" dirty="0"/>
              <a:t>взаимодействие с министерствами и ведомствами, ЦБ и т.д.</a:t>
            </a:r>
            <a:endParaRPr lang="en-GB" sz="1600" dirty="0"/>
          </a:p>
          <a:p>
            <a:pPr>
              <a:lnSpc>
                <a:spcPct val="90000"/>
              </a:lnSpc>
              <a:spcBef>
                <a:spcPts val="450"/>
              </a:spcBef>
              <a:defRPr/>
            </a:pPr>
            <a:r>
              <a:rPr lang="ru-RU" sz="1800" dirty="0"/>
              <a:t>Следует определить ответственность за агрегирование прогнозных оценок и определение возможных вариантов политики.</a:t>
            </a:r>
            <a:endParaRPr lang="en-GB" sz="1800" dirty="0"/>
          </a:p>
          <a:p>
            <a:pPr>
              <a:lnSpc>
                <a:spcPct val="90000"/>
              </a:lnSpc>
              <a:spcBef>
                <a:spcPts val="450"/>
              </a:spcBef>
              <a:defRPr/>
            </a:pPr>
            <a:r>
              <a:rPr lang="en-GB" sz="1800" dirty="0"/>
              <a:t>[</a:t>
            </a:r>
            <a:r>
              <a:rPr lang="ru-RU" sz="1800" dirty="0"/>
              <a:t>Высокоактивное управление ликвидностью может потребовать больше ресурсов</a:t>
            </a:r>
            <a:r>
              <a:rPr lang="en-GB" sz="1800" dirty="0"/>
              <a:t>]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343400" y="762000"/>
            <a:ext cx="4562628" cy="694134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Функции отдела управления ликвидностью (в части прогнозирования</a:t>
            </a:r>
            <a:r>
              <a:rPr lang="en-GB" sz="1800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343400" y="1371600"/>
            <a:ext cx="4562629" cy="4800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ru-RU" sz="1800" dirty="0"/>
              <a:t>Подготовка прогнозов движения государственных средств и прогнозов остатков средств на счетах на следующие </a:t>
            </a:r>
            <a:r>
              <a:rPr lang="en-GB" sz="1800" dirty="0"/>
              <a:t>[3 </a:t>
            </a:r>
            <a:r>
              <a:rPr lang="ru-RU" sz="1800" dirty="0"/>
              <a:t>месяца</a:t>
            </a:r>
            <a:r>
              <a:rPr lang="en-GB" sz="1800" dirty="0"/>
              <a:t>]</a:t>
            </a:r>
            <a:r>
              <a:rPr lang="ru-RU" sz="1800" dirty="0"/>
              <a:t>. Прогнозы направляются </a:t>
            </a:r>
            <a:r>
              <a:rPr lang="en-GB" sz="1800" dirty="0"/>
              <a:t> [</a:t>
            </a:r>
            <a:r>
              <a:rPr lang="ru-RU" sz="1800" dirty="0"/>
              <a:t>каждые две недели</a:t>
            </a:r>
            <a:r>
              <a:rPr lang="en-GB" sz="1800" dirty="0"/>
              <a:t>] </a:t>
            </a:r>
            <a:r>
              <a:rPr lang="ru-RU" sz="1800" dirty="0"/>
              <a:t>высшему руководству </a:t>
            </a:r>
            <a:r>
              <a:rPr lang="en-GB" sz="1800" dirty="0"/>
              <a:t>[</a:t>
            </a:r>
            <a:r>
              <a:rPr lang="ru-RU" sz="1800" dirty="0"/>
              <a:t>и членам соответствующего комитета</a:t>
            </a:r>
            <a:r>
              <a:rPr lang="en-GB" sz="1800" dirty="0"/>
              <a:t>] </a:t>
            </a:r>
          </a:p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ru-RU" sz="1800" dirty="0"/>
              <a:t>Информирование высшего руководства</a:t>
            </a:r>
            <a:r>
              <a:rPr lang="en-GB" sz="1800" dirty="0"/>
              <a:t>: </a:t>
            </a:r>
          </a:p>
          <a:p>
            <a:pPr lvl="1">
              <a:lnSpc>
                <a:spcPct val="90000"/>
              </a:lnSpc>
              <a:spcBef>
                <a:spcPts val="450"/>
              </a:spcBef>
            </a:pPr>
            <a:r>
              <a:rPr lang="ru-RU" sz="1600" dirty="0"/>
              <a:t>о рисках, сопряженных с прогнозами</a:t>
            </a:r>
            <a:r>
              <a:rPr lang="en-GB" sz="1600" dirty="0"/>
              <a:t> (</a:t>
            </a:r>
            <a:r>
              <a:rPr lang="ru-RU" sz="1600" dirty="0"/>
              <a:t>включая чувствительность прогнозных оценок</a:t>
            </a:r>
            <a:r>
              <a:rPr lang="en-GB" sz="1600" dirty="0"/>
              <a:t>)</a:t>
            </a:r>
            <a:r>
              <a:rPr lang="ru-RU" sz="1600" dirty="0"/>
              <a:t>;</a:t>
            </a:r>
            <a:endParaRPr lang="en-GB" sz="1600" dirty="0"/>
          </a:p>
          <a:p>
            <a:pPr lvl="1">
              <a:lnSpc>
                <a:spcPct val="90000"/>
              </a:lnSpc>
              <a:spcBef>
                <a:spcPts val="450"/>
              </a:spcBef>
            </a:pPr>
            <a:r>
              <a:rPr lang="ru-RU" sz="1600" dirty="0"/>
              <a:t>о последствиях для будущих программ заимствований или сценариев финансирования с учетом предварительно согласованного плана финансирования;</a:t>
            </a:r>
            <a:r>
              <a:rPr lang="en-GB" sz="1600" dirty="0"/>
              <a:t> </a:t>
            </a:r>
          </a:p>
          <a:p>
            <a:pPr lvl="1">
              <a:lnSpc>
                <a:spcPct val="90000"/>
              </a:lnSpc>
              <a:spcBef>
                <a:spcPts val="450"/>
              </a:spcBef>
            </a:pPr>
            <a:r>
              <a:rPr lang="ru-RU" sz="1600" dirty="0"/>
              <a:t>о</a:t>
            </a:r>
            <a:r>
              <a:rPr lang="en-GB" sz="1600" dirty="0"/>
              <a:t> </a:t>
            </a:r>
            <a:r>
              <a:rPr lang="ru-RU" sz="1600" dirty="0"/>
              <a:t>других действиях </a:t>
            </a:r>
            <a:r>
              <a:rPr lang="en-GB" sz="1600" dirty="0"/>
              <a:t>(</a:t>
            </a:r>
            <a:r>
              <a:rPr lang="ru-RU" sz="1600" dirty="0"/>
              <a:t>включая переводы между счетами в национальной и иностранной валюте или задержки в оформлении платежей</a:t>
            </a:r>
            <a:r>
              <a:rPr lang="en-GB" sz="1600" dirty="0"/>
              <a:t>).</a:t>
            </a:r>
          </a:p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GB" sz="1800" dirty="0"/>
              <a:t> [</a:t>
            </a:r>
            <a:r>
              <a:rPr lang="ru-RU" sz="1800" dirty="0"/>
              <a:t>Потенциально</a:t>
            </a:r>
            <a:r>
              <a:rPr lang="en-GB" sz="1800" dirty="0"/>
              <a:t>] </a:t>
            </a:r>
            <a:r>
              <a:rPr lang="ru-RU" sz="1800" dirty="0"/>
              <a:t>выполнение функций Секретаря</a:t>
            </a:r>
            <a:r>
              <a:rPr lang="en-GB" sz="1800" dirty="0"/>
              <a:t> [</a:t>
            </a:r>
            <a:r>
              <a:rPr lang="ru-RU" sz="1800" dirty="0"/>
              <a:t>соответствующего комитета по принятию решений</a:t>
            </a:r>
            <a:r>
              <a:rPr lang="en-GB" sz="1800" dirty="0"/>
              <a:t>] </a:t>
            </a:r>
          </a:p>
          <a:p>
            <a:pPr>
              <a:spcBef>
                <a:spcPts val="45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955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uiExpand="1" build="p"/>
      <p:bldP spid="4" grpId="0" build="p"/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90600"/>
          </a:xfrm>
        </p:spPr>
        <p:txBody>
          <a:bodyPr/>
          <a:lstStyle/>
          <a:p>
            <a:r>
              <a:rPr lang="ru-RU" sz="2600" dirty="0"/>
              <a:t>Анализ качества прогноза и его погрешности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13142" cy="436710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3600" dirty="0"/>
              <a:t>Неотъемлемая составляющая задачи прогнозирования</a:t>
            </a:r>
            <a:endParaRPr lang="en-GB" sz="3600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ru-RU" sz="2900" dirty="0"/>
              <a:t>Планирование ответных мер на случай отклонений от прогноза</a:t>
            </a:r>
            <a:endParaRPr lang="en-GB" sz="2900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ru-RU" sz="2900" dirty="0"/>
              <a:t>Извлечение уроков на будущее</a:t>
            </a:r>
            <a:endParaRPr lang="en-GB" sz="29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3600" dirty="0"/>
              <a:t>Необходимо изучить</a:t>
            </a:r>
            <a:r>
              <a:rPr lang="en-GB" sz="3600" dirty="0"/>
              <a:t>: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ru-RU" sz="2900" dirty="0"/>
              <a:t>Что погрешность в том или ином отдельном периоде говорит о будущем</a:t>
            </a:r>
            <a:r>
              <a:rPr lang="en-GB" sz="2900" dirty="0"/>
              <a:t> – </a:t>
            </a:r>
            <a:r>
              <a:rPr lang="ru-RU" sz="2900" dirty="0"/>
              <a:t>будет ли отклонение устойчивым или устранится само собой?</a:t>
            </a:r>
            <a:r>
              <a:rPr lang="en-GB" sz="2900" dirty="0"/>
              <a:t> </a:t>
            </a:r>
            <a:r>
              <a:rPr lang="ru-RU" sz="2900" dirty="0"/>
              <a:t> Необходимы консультации с министерствами и администраторами доходов.</a:t>
            </a:r>
            <a:endParaRPr lang="en-GB" sz="2900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ru-RU" sz="2900" dirty="0"/>
              <a:t>Изменения с течением времени</a:t>
            </a:r>
            <a:r>
              <a:rPr lang="en-GB" sz="2900" dirty="0"/>
              <a:t>: </a:t>
            </a:r>
            <a:r>
              <a:rPr lang="ru-RU" sz="2900" dirty="0"/>
              <a:t>исчезают ли, как правило, погрешности в прогнозе на одну неделю в прогнозе на следующую неделю? Есть ли данные, подтверждающие корреляцию серии с прошлыми периодами?</a:t>
            </a:r>
            <a:endParaRPr lang="en-GB" sz="2900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ru-RU" sz="2900" dirty="0"/>
              <a:t>Компенсируют ли друг друга погрешности в различных рядах?</a:t>
            </a:r>
            <a:r>
              <a:rPr lang="en-GB" sz="2900" dirty="0"/>
              <a:t>  </a:t>
            </a:r>
            <a:r>
              <a:rPr lang="ru-RU" sz="2900" dirty="0"/>
              <a:t>Возможно, это результат практики нормирования средств</a:t>
            </a:r>
            <a:r>
              <a:rPr lang="en-GB" sz="2900" dirty="0"/>
              <a:t> (</a:t>
            </a:r>
            <a:r>
              <a:rPr lang="ru-RU" sz="2900" dirty="0"/>
              <a:t>просчитать среднеквадратичное отклонение</a:t>
            </a:r>
            <a:r>
              <a:rPr lang="en-GB" sz="2900" dirty="0"/>
              <a:t>*)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3600" dirty="0"/>
              <a:t>Значение имеет совокупная погрешность </a:t>
            </a:r>
            <a:r>
              <a:rPr lang="en-GB" sz="3600" dirty="0"/>
              <a:t>– </a:t>
            </a:r>
            <a:r>
              <a:rPr lang="ru-RU" sz="3600" dirty="0"/>
              <a:t>надо помнить, что она участвует в расчете финансовых резервов (буфера ликвидности). </a:t>
            </a:r>
            <a:endParaRPr lang="en-GB" sz="3600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5257800"/>
            <a:ext cx="694210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800" dirty="0"/>
              <a:t>* </a:t>
            </a:r>
            <a:r>
              <a:rPr lang="ru-RU" sz="1800" dirty="0"/>
              <a:t>Среднеквадратичное отклонение суммы значений </a:t>
            </a:r>
            <a:r>
              <a:rPr lang="ru-RU" sz="1800" u="sng" dirty="0"/>
              <a:t>независимых </a:t>
            </a:r>
            <a:r>
              <a:rPr lang="ru-RU" sz="1800" dirty="0"/>
              <a:t>переменных – квадратный корень из суммы стандартных отклонений в квадрате по каждой переменной</a:t>
            </a:r>
            <a:r>
              <a:rPr lang="en-GB" sz="1800" dirty="0"/>
              <a:t>.  </a:t>
            </a:r>
            <a:r>
              <a:rPr lang="ru-RU" sz="1800" dirty="0"/>
              <a:t>Пример</a:t>
            </a:r>
            <a:r>
              <a:rPr lang="en-GB" sz="1800" dirty="0"/>
              <a:t>:</a:t>
            </a:r>
          </a:p>
          <a:p>
            <a:r>
              <a:rPr lang="en-GB" sz="1800" dirty="0"/>
              <a:t>Is </a:t>
            </a:r>
            <a:r>
              <a:rPr lang="en-GB" sz="1800" dirty="0" err="1"/>
              <a:t>StDev</a:t>
            </a:r>
            <a:r>
              <a:rPr lang="en-GB" sz="1800" dirty="0"/>
              <a:t> [Revenue-Expenditure] &gt;/&lt; √[(</a:t>
            </a:r>
            <a:r>
              <a:rPr lang="en-GB" sz="1800" dirty="0" err="1"/>
              <a:t>StDevRev</a:t>
            </a:r>
            <a:r>
              <a:rPr lang="en-GB" sz="1800" dirty="0"/>
              <a:t>)</a:t>
            </a:r>
            <a:r>
              <a:rPr lang="en-GB" sz="1800" baseline="30000" dirty="0"/>
              <a:t>2</a:t>
            </a:r>
            <a:r>
              <a:rPr lang="en-GB" sz="1800" dirty="0"/>
              <a:t>+(</a:t>
            </a:r>
            <a:r>
              <a:rPr lang="en-GB" sz="1800" dirty="0" err="1"/>
              <a:t>StDevExp</a:t>
            </a:r>
            <a:r>
              <a:rPr lang="en-GB" sz="1800" dirty="0"/>
              <a:t>)</a:t>
            </a:r>
            <a:r>
              <a:rPr lang="en-GB" sz="1800" baseline="30000" dirty="0"/>
              <a:t>2</a:t>
            </a:r>
            <a:r>
              <a:rPr lang="en-GB" sz="1800" dirty="0"/>
              <a:t>]</a:t>
            </a:r>
            <a:endParaRPr lang="en-GB" sz="1800" baseline="30000" dirty="0"/>
          </a:p>
        </p:txBody>
      </p:sp>
    </p:spTree>
    <p:extLst>
      <p:ext uri="{BB962C8B-B14F-4D97-AF65-F5344CB8AC3E}">
        <p14:creationId xmlns:p14="http://schemas.microsoft.com/office/powerpoint/2010/main" val="491104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90600" y="0"/>
            <a:ext cx="7162800" cy="1219200"/>
          </a:xfrm>
        </p:spPr>
        <p:txBody>
          <a:bodyPr/>
          <a:lstStyle/>
          <a:p>
            <a:r>
              <a:rPr lang="ru-RU" sz="3800" dirty="0"/>
              <a:t>Содержание</a:t>
            </a:r>
            <a:endParaRPr lang="en-US" sz="38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5402227"/>
              </p:ext>
            </p:extLst>
          </p:nvPr>
        </p:nvGraphicFramePr>
        <p:xfrm>
          <a:off x="762000" y="914400"/>
          <a:ext cx="7772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4A47FFA-8D5A-4A3F-A650-614AB4F64F57}"/>
              </a:ext>
            </a:extLst>
          </p:cNvPr>
          <p:cNvSpPr txBox="1"/>
          <p:nvPr/>
        </p:nvSpPr>
        <p:spPr>
          <a:xfrm>
            <a:off x="609600" y="5105400"/>
            <a:ext cx="42672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Дополнительно в презентацию включены следующие приложения: Составление кассового плана</a:t>
            </a:r>
            <a:r>
              <a:rPr lang="en-GB" sz="1600" dirty="0"/>
              <a:t>; </a:t>
            </a:r>
            <a:r>
              <a:rPr lang="ru-RU" sz="1600" dirty="0"/>
              <a:t>Прогнозирование в отдельных странах</a:t>
            </a:r>
            <a:r>
              <a:rPr lang="en-GB" sz="1600" dirty="0"/>
              <a:t>; </a:t>
            </a:r>
            <a:r>
              <a:rPr lang="ru-RU" sz="1600" dirty="0"/>
              <a:t>Шаблон прогнозирования доходов</a:t>
            </a:r>
            <a:r>
              <a:rPr lang="en-GB" sz="1600" dirty="0"/>
              <a:t>; </a:t>
            </a:r>
            <a:r>
              <a:rPr lang="ru-RU" sz="1600" dirty="0"/>
              <a:t>Задачи отдела управления ликвидностью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71977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73DE4D-3876-4342-933A-66BCAE6D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ru-RU" dirty="0"/>
              <a:t>Качество прогнозирования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B5A673-2C96-4B1D-B22F-2DAE40C42ED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8963" y="3536351"/>
            <a:ext cx="2688565" cy="1977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065245-317F-48B9-9414-616CDF03860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234" y="3541061"/>
            <a:ext cx="2688565" cy="1972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C8144A-FD30-4EFA-98A0-DB3E0B97F1C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3235" y="1387728"/>
            <a:ext cx="2688565" cy="1919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B388DE-CB16-4BC6-B34C-A1D14A94990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98963" y="1384133"/>
            <a:ext cx="2688566" cy="19264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684C-8534-4B28-B1F9-0C45FBA70D6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6" y="1391738"/>
            <a:ext cx="2840960" cy="1926446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61FE79A-0788-4BA8-BF6C-57A9B6F13D42}"/>
              </a:ext>
            </a:extLst>
          </p:cNvPr>
          <p:cNvSpPr txBox="1">
            <a:spLocks/>
          </p:cNvSpPr>
          <p:nvPr/>
        </p:nvSpPr>
        <p:spPr>
          <a:xfrm>
            <a:off x="6172206" y="3657600"/>
            <a:ext cx="2840959" cy="2743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lnSpc>
                <a:spcPct val="90000"/>
              </a:lnSpc>
              <a:spcBef>
                <a:spcPts val="450"/>
              </a:spcBef>
            </a:pPr>
            <a:r>
              <a:rPr lang="ru-RU" sz="1800" dirty="0"/>
              <a:t>Важность </a:t>
            </a:r>
            <a:r>
              <a:rPr lang="ru-RU" sz="1800" u="sng" dirty="0"/>
              <a:t>совокупной погрешности</a:t>
            </a:r>
            <a:endParaRPr lang="en-GB" sz="1800" dirty="0"/>
          </a:p>
          <a:p>
            <a:pPr marL="180975" indent="-180975">
              <a:lnSpc>
                <a:spcPct val="90000"/>
              </a:lnSpc>
              <a:spcBef>
                <a:spcPts val="450"/>
              </a:spcBef>
            </a:pPr>
            <a:r>
              <a:rPr lang="ru-RU" sz="1800" dirty="0"/>
              <a:t>Прогноз выглядит слишком пессимистичным</a:t>
            </a:r>
            <a:endParaRPr lang="en-GB" sz="1800" dirty="0"/>
          </a:p>
          <a:p>
            <a:pPr marL="534988" lvl="1" indent="-268288">
              <a:lnSpc>
                <a:spcPct val="90000"/>
              </a:lnSpc>
              <a:spcBef>
                <a:spcPts val="450"/>
              </a:spcBef>
            </a:pPr>
            <a:r>
              <a:rPr lang="ru-RU" sz="1600" dirty="0"/>
              <a:t>Чрезмерно оптимистичный прогноз не дает нам достаточной информации о рисках</a:t>
            </a:r>
            <a:endParaRPr lang="en-GB" sz="1600" dirty="0"/>
          </a:p>
          <a:p>
            <a:pPr marL="534988" lvl="1" indent="-268288">
              <a:lnSpc>
                <a:spcPct val="90000"/>
              </a:lnSpc>
              <a:spcBef>
                <a:spcPts val="450"/>
              </a:spcBef>
            </a:pPr>
            <a:r>
              <a:rPr lang="ru-RU" sz="1600" dirty="0"/>
              <a:t>Прогноз должен быть объективной оценкой</a:t>
            </a:r>
            <a:r>
              <a:rPr lang="en-GB" sz="1600" dirty="0"/>
              <a:t> – </a:t>
            </a:r>
            <a:r>
              <a:rPr lang="ru-RU" sz="1600" dirty="0"/>
              <a:t>поправка на осторожность должна быть прямо выражена</a:t>
            </a:r>
            <a:endParaRPr lang="en-GB" sz="32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C28C0C9-EF4F-46A4-B3E8-778C20C924B7}"/>
              </a:ext>
            </a:extLst>
          </p:cNvPr>
          <p:cNvCxnSpPr>
            <a:cxnSpLocks/>
          </p:cNvCxnSpPr>
          <p:nvPr/>
        </p:nvCxnSpPr>
        <p:spPr bwMode="auto">
          <a:xfrm flipV="1">
            <a:off x="7467600" y="2514600"/>
            <a:ext cx="76200" cy="1143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ED34748B-DDDE-4047-84B4-C8CAC2D867A4}"/>
              </a:ext>
            </a:extLst>
          </p:cNvPr>
          <p:cNvSpPr/>
          <p:nvPr/>
        </p:nvSpPr>
        <p:spPr bwMode="auto">
          <a:xfrm rot="17908081">
            <a:off x="7388418" y="1997594"/>
            <a:ext cx="357665" cy="487310"/>
          </a:xfrm>
          <a:prstGeom prst="ellipse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C2D642-7D62-44E9-8252-52FA0ABF24EA}"/>
              </a:ext>
            </a:extLst>
          </p:cNvPr>
          <p:cNvSpPr txBox="1"/>
          <p:nvPr/>
        </p:nvSpPr>
        <p:spPr>
          <a:xfrm>
            <a:off x="400048" y="5807432"/>
            <a:ext cx="5143501" cy="5933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0975" indent="-180975" algn="ctr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Char char="•"/>
            </a:pPr>
            <a:r>
              <a:rPr lang="ru-RU" sz="1800" dirty="0">
                <a:solidFill>
                  <a:schemeClr val="tx2"/>
                </a:solidFill>
                <a:latin typeface="+mn-lt"/>
              </a:rPr>
              <a:t>Преимущества графического представления</a:t>
            </a:r>
            <a:r>
              <a:rPr lang="en-GB" sz="1800" dirty="0">
                <a:solidFill>
                  <a:schemeClr val="tx2"/>
                </a:solidFill>
                <a:latin typeface="+mn-lt"/>
              </a:rPr>
              <a:t>; </a:t>
            </a:r>
            <a:r>
              <a:rPr lang="ru-RU" sz="1800" dirty="0">
                <a:solidFill>
                  <a:schemeClr val="tx2"/>
                </a:solidFill>
                <a:latin typeface="+mn-lt"/>
              </a:rPr>
              <a:t>связано со способом ведения базы данных</a:t>
            </a:r>
            <a:endParaRPr lang="en-GB" sz="18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18A502E-3356-4C8E-A7C9-B108B31D73BF}"/>
              </a:ext>
            </a:extLst>
          </p:cNvPr>
          <p:cNvCxnSpPr/>
          <p:nvPr/>
        </p:nvCxnSpPr>
        <p:spPr bwMode="auto">
          <a:xfrm>
            <a:off x="6019800" y="1066800"/>
            <a:ext cx="0" cy="540335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1295400" y="12192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Доходы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914400"/>
            <a:ext cx="24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Бюджетные расходы, исключая  процентные расходы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81800" y="1143000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Совокупный излишек/дефицит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4400" y="3276600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Изменение остатков на </a:t>
            </a:r>
            <a:r>
              <a:rPr lang="ru-RU" sz="1100" dirty="0" err="1"/>
              <a:t>ЕКС</a:t>
            </a:r>
            <a:endParaRPr lang="ru-RU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3200400" y="32766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Погрешность в изменении остатков на </a:t>
            </a:r>
            <a:r>
              <a:rPr lang="ru-RU" sz="1000" dirty="0" err="1"/>
              <a:t>ЕКС</a:t>
            </a:r>
            <a:r>
              <a:rPr lang="ru-RU" sz="1000" dirty="0"/>
              <a:t>: основные влияния</a:t>
            </a:r>
          </a:p>
        </p:txBody>
      </p:sp>
    </p:spTree>
    <p:extLst>
      <p:ext uri="{BB962C8B-B14F-4D97-AF65-F5344CB8AC3E}">
        <p14:creationId xmlns:p14="http://schemas.microsoft.com/office/powerpoint/2010/main" val="2702816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C65C4-A251-496F-8F8F-0EB963F8A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305800" cy="1219200"/>
          </a:xfrm>
        </p:spPr>
        <p:txBody>
          <a:bodyPr/>
          <a:lstStyle/>
          <a:p>
            <a:r>
              <a:rPr lang="ru-RU" sz="3200" dirty="0"/>
              <a:t>Управление прогнозными данными</a:t>
            </a:r>
            <a:endParaRPr lang="en-GB" sz="3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1D0DF70-23E0-4FF8-A00B-7A86EDDA51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5316442"/>
              </p:ext>
            </p:extLst>
          </p:nvPr>
        </p:nvGraphicFramePr>
        <p:xfrm>
          <a:off x="609600" y="1397000"/>
          <a:ext cx="76962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360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ru-RU" sz="3200" dirty="0"/>
              <a:t>Учет обязательств и прогнозирование</a:t>
            </a:r>
            <a:endParaRPr lang="en-GB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875461"/>
              </p:ext>
            </p:extLst>
          </p:nvPr>
        </p:nvGraphicFramePr>
        <p:xfrm>
          <a:off x="440872" y="13716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6464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90600" y="0"/>
            <a:ext cx="7162800" cy="1219200"/>
          </a:xfrm>
        </p:spPr>
        <p:txBody>
          <a:bodyPr/>
          <a:lstStyle/>
          <a:p>
            <a:r>
              <a:rPr lang="ru-RU" sz="3800" dirty="0"/>
              <a:t>Содержание</a:t>
            </a:r>
            <a:endParaRPr lang="en-US" sz="38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826168"/>
              </p:ext>
            </p:extLst>
          </p:nvPr>
        </p:nvGraphicFramePr>
        <p:xfrm>
          <a:off x="762000" y="990600"/>
          <a:ext cx="7772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7167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1219200"/>
          </a:xfrm>
        </p:spPr>
        <p:txBody>
          <a:bodyPr/>
          <a:lstStyle/>
          <a:p>
            <a:r>
              <a:rPr lang="ru-RU" altLang="en-US" sz="3200" dirty="0"/>
              <a:t>Использование прогнозов в работе</a:t>
            </a:r>
            <a:r>
              <a:rPr lang="en-GB" altLang="en-US" sz="3200" dirty="0"/>
              <a:t>…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696200" cy="5181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ru-RU" sz="2600" dirty="0"/>
              <a:t>Поддержка управления ликвидностью</a:t>
            </a:r>
            <a:endParaRPr lang="en-GB" sz="2600" dirty="0"/>
          </a:p>
          <a:p>
            <a:pPr lvl="1">
              <a:lnSpc>
                <a:spcPct val="110000"/>
              </a:lnSpc>
              <a:spcBef>
                <a:spcPts val="600"/>
              </a:spcBef>
              <a:defRPr/>
            </a:pPr>
            <a:r>
              <a:rPr lang="ru-RU" sz="2500" dirty="0"/>
              <a:t>Сглаживание колебаний остатка ЕКС; таргетирование диапазона колебаний</a:t>
            </a:r>
            <a:endParaRPr lang="en-GB" sz="2500" dirty="0"/>
          </a:p>
          <a:p>
            <a:pPr lvl="1">
              <a:lnSpc>
                <a:spcPct val="110000"/>
              </a:lnSpc>
              <a:spcBef>
                <a:spcPts val="600"/>
              </a:spcBef>
              <a:defRPr/>
            </a:pPr>
            <a:r>
              <a:rPr lang="ru-RU" sz="2500" dirty="0"/>
              <a:t>В центре внимания политики – краткосрочные заимствования и инвестиции</a:t>
            </a:r>
            <a:endParaRPr lang="en-GB" sz="2500" dirty="0"/>
          </a:p>
          <a:p>
            <a:pPr lvl="1">
              <a:lnSpc>
                <a:spcPct val="110000"/>
              </a:lnSpc>
              <a:spcBef>
                <a:spcPts val="600"/>
              </a:spcBef>
              <a:defRPr/>
            </a:pPr>
            <a:r>
              <a:rPr lang="ru-RU" sz="2500" dirty="0"/>
              <a:t>Помогает в реализации денежно-кредитной политики; прогнозы движения денежных средств по-прежнему необходимо передавать центральному банку</a:t>
            </a:r>
            <a:r>
              <a:rPr lang="en-GB" sz="2700" dirty="0"/>
              <a:t> 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ru-RU" sz="2600" dirty="0"/>
              <a:t>Поддержка исполнения бюджета</a:t>
            </a:r>
            <a:endParaRPr lang="en-GB" sz="2600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ru-RU" sz="2500" dirty="0"/>
              <a:t>Прогнозы движения денежных средств определяют кассовый «профиль» бюджета на несколько месяцев вперед</a:t>
            </a:r>
            <a:endParaRPr lang="en-GB" sz="2500" dirty="0"/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ru-RU" dirty="0"/>
              <a:t>Более реалистичны, чем «профиль» бюджета</a:t>
            </a:r>
            <a:r>
              <a:rPr lang="en-GB" dirty="0"/>
              <a:t> =&gt; </a:t>
            </a:r>
            <a:r>
              <a:rPr lang="ru-RU" dirty="0"/>
              <a:t>могут отличаться</a:t>
            </a:r>
            <a:endParaRPr lang="en-GB" dirty="0"/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ru-RU" dirty="0"/>
              <a:t>Достаточно ли средств для исполнения бюджета</a:t>
            </a:r>
            <a:r>
              <a:rPr lang="en-GB" dirty="0"/>
              <a:t>?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ru-RU" dirty="0"/>
              <a:t>Прогнозы могут предполагать задержку в доведении ассигнований (или задержки в произведении платежей).</a:t>
            </a:r>
            <a:endParaRPr lang="en-GB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600" dirty="0"/>
              <a:t>Решения, относящиеся к нормированию расходования средств (если оно используется) должны учитывать бюджетные приоритеты - в соответствии с информацией, предоставленной бюджетным департаментом.</a:t>
            </a:r>
            <a:endParaRPr lang="en-GB" sz="2600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ru-RU" sz="2600" dirty="0"/>
              <a:t>Принятие решений о приоритетных расходах и оформление отдельных выплат – это процесс,</a:t>
            </a:r>
            <a:r>
              <a:rPr lang="en-GB" sz="2600" dirty="0"/>
              <a:t> </a:t>
            </a:r>
            <a:r>
              <a:rPr lang="ru-RU" sz="2600" u="sng" dirty="0"/>
              <a:t>отдельный</a:t>
            </a:r>
            <a:r>
              <a:rPr lang="en-GB" sz="2600" dirty="0"/>
              <a:t> </a:t>
            </a:r>
            <a:r>
              <a:rPr lang="ru-RU" sz="2600" dirty="0"/>
              <a:t>от принятия  решений о финансировании.  Как правило, эти процессы требуют участия разных людей и выполнения разных функций. 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554580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04851-73D4-40C7-AB70-25E78798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7924800" cy="1219200"/>
          </a:xfrm>
        </p:spPr>
        <p:txBody>
          <a:bodyPr/>
          <a:lstStyle/>
          <a:p>
            <a:r>
              <a:rPr lang="ru-RU" sz="3800" dirty="0"/>
              <a:t>Управление отклонениями от прогноза</a:t>
            </a:r>
            <a:endParaRPr lang="en-GB" sz="3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E14B31-987A-40DA-A946-528E2A69DA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738853"/>
              </p:ext>
            </p:extLst>
          </p:nvPr>
        </p:nvGraphicFramePr>
        <p:xfrm>
          <a:off x="533400" y="1295400"/>
          <a:ext cx="8305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4393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772400" cy="1219200"/>
          </a:xfrm>
        </p:spPr>
        <p:txBody>
          <a:bodyPr/>
          <a:lstStyle/>
          <a:p>
            <a:r>
              <a:rPr lang="ru-RU" sz="2800" dirty="0"/>
              <a:t>Комитет по координации ликвидности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3897"/>
            <a:ext cx="8130255" cy="5345503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3400" dirty="0"/>
              <a:t>Полезный, широко распространенный механизм для координации принятия краткосрочных решений по управлению денежными потоками. </a:t>
            </a:r>
            <a:endParaRPr lang="en-GB" sz="34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3400" dirty="0"/>
              <a:t>Заседания проводятся еженедельно, функционирует под председательством, например, главы казначейства</a:t>
            </a:r>
            <a:endParaRPr lang="en-GB" sz="3400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ru-RU" sz="3400" dirty="0"/>
              <a:t>Также в состав комитета входят представители бюджетного департамента, отдела по </a:t>
            </a:r>
            <a:r>
              <a:rPr lang="ru-RU" sz="3400" dirty="0" err="1"/>
              <a:t>макрофискальным</a:t>
            </a:r>
            <a:r>
              <a:rPr lang="ru-RU" sz="3400" dirty="0"/>
              <a:t> вопросам, департамента управления долгом, центрального банка, налоговых органов, а также, возможно,  крупных министерств – распорядителей бюджетных средств. </a:t>
            </a:r>
            <a:endParaRPr lang="en-GB" sz="3400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ru-RU" sz="3400" dirty="0"/>
              <a:t>Комитету делегируются полномочия принимать решения в рамках согласованных параметров. </a:t>
            </a:r>
            <a:endParaRPr lang="en-GB" sz="34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3400" dirty="0"/>
              <a:t>Основные обязанности</a:t>
            </a:r>
            <a:r>
              <a:rPr lang="en-GB" sz="3400" dirty="0"/>
              <a:t>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ru-RU" sz="3400" dirty="0"/>
              <a:t>Рассмотрение информации о фактических потоках денежных средств и сравнение их с прогнозными данными. </a:t>
            </a:r>
            <a:endParaRPr lang="en-GB" sz="3400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ru-RU" sz="3400" dirty="0"/>
              <a:t>Рассмотрение прогнозов движения средств на предстоящий период.</a:t>
            </a:r>
            <a:endParaRPr lang="en-GB" sz="3400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ru-RU" sz="3400" dirty="0"/>
              <a:t>Принятие решений о действиях, необходимых для обеспечения достаточности средств в течение предстоящего периода. </a:t>
            </a:r>
            <a:endParaRPr lang="en-GB" sz="34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3400" dirty="0"/>
              <a:t>Поддержку комитету оказывает отдел по управлению ликвидностью.</a:t>
            </a:r>
            <a:endParaRPr lang="en-GB" sz="3400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ru-RU" sz="3400" dirty="0"/>
              <a:t>Отвечает  за подготовку прогнозов, ведение базы данных, анализ погрешностей и т.д.</a:t>
            </a:r>
            <a:endParaRPr lang="en-GB" sz="3400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ru-RU" sz="3400" dirty="0"/>
              <a:t>Подготовка сценариев и планов на случай развития различных ситуаций.</a:t>
            </a:r>
            <a:r>
              <a:rPr lang="en-GB" sz="3400" dirty="0"/>
              <a:t>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ru-RU" sz="3400" dirty="0"/>
              <a:t>Рекомендации по политике (обсуждаются с лицами, отвечающими за управление долгом).</a:t>
            </a:r>
            <a:endParaRPr lang="en-GB" sz="3400" dirty="0"/>
          </a:p>
        </p:txBody>
      </p:sp>
    </p:spTree>
    <p:extLst>
      <p:ext uri="{BB962C8B-B14F-4D97-AF65-F5344CB8AC3E}">
        <p14:creationId xmlns:p14="http://schemas.microsoft.com/office/powerpoint/2010/main" val="664964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7848600" cy="1219200"/>
          </a:xfrm>
        </p:spPr>
        <p:txBody>
          <a:bodyPr/>
          <a:lstStyle/>
          <a:p>
            <a:r>
              <a:rPr lang="ru-RU" dirty="0"/>
              <a:t>Представление прогноза </a:t>
            </a:r>
            <a:r>
              <a:rPr lang="en-GB" dirty="0"/>
              <a:t>1/2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7F4FCC-676B-48A1-A02D-D400FB3393B2}"/>
              </a:ext>
            </a:extLst>
          </p:cNvPr>
          <p:cNvSpPr/>
          <p:nvPr/>
        </p:nvSpPr>
        <p:spPr bwMode="auto">
          <a:xfrm>
            <a:off x="98386" y="1600204"/>
            <a:ext cx="8794913" cy="481896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98425" y="1600200"/>
            <a:ext cx="8802697" cy="4865688"/>
            <a:chOff x="62" y="1008"/>
            <a:chExt cx="5545" cy="306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" y="1008"/>
              <a:ext cx="5540" cy="30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229" name="Group 205"/>
            <p:cNvGrpSpPr>
              <a:grpSpLocks/>
            </p:cNvGrpSpPr>
            <p:nvPr/>
          </p:nvGrpSpPr>
          <p:grpSpPr bwMode="auto">
            <a:xfrm>
              <a:off x="62" y="1008"/>
              <a:ext cx="5540" cy="3065"/>
              <a:chOff x="62" y="1008"/>
              <a:chExt cx="5540" cy="3065"/>
            </a:xfrm>
          </p:grpSpPr>
          <p:sp>
            <p:nvSpPr>
              <p:cNvPr id="1029" name="Rectangle 5"/>
              <p:cNvSpPr>
                <a:spLocks noChangeArrowheads="1"/>
              </p:cNvSpPr>
              <p:nvPr/>
            </p:nvSpPr>
            <p:spPr bwMode="auto">
              <a:xfrm>
                <a:off x="204" y="1008"/>
                <a:ext cx="1889" cy="441"/>
              </a:xfrm>
              <a:prstGeom prst="rect">
                <a:avLst/>
              </a:prstGeom>
              <a:solidFill>
                <a:srgbClr val="B7DE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0" name="Rectangle 6"/>
              <p:cNvSpPr>
                <a:spLocks noChangeArrowheads="1"/>
              </p:cNvSpPr>
              <p:nvPr/>
            </p:nvSpPr>
            <p:spPr bwMode="auto">
              <a:xfrm>
                <a:off x="1315" y="1493"/>
                <a:ext cx="4253" cy="441"/>
              </a:xfrm>
              <a:prstGeom prst="rect">
                <a:avLst/>
              </a:prstGeom>
              <a:solidFill>
                <a:srgbClr val="B7DE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1" name="Rectangle 7"/>
              <p:cNvSpPr>
                <a:spLocks noChangeArrowheads="1"/>
              </p:cNvSpPr>
              <p:nvPr/>
            </p:nvSpPr>
            <p:spPr bwMode="auto">
              <a:xfrm>
                <a:off x="1315" y="2178"/>
                <a:ext cx="4253" cy="201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2" name="Rectangle 8"/>
              <p:cNvSpPr>
                <a:spLocks noChangeArrowheads="1"/>
              </p:cNvSpPr>
              <p:nvPr/>
            </p:nvSpPr>
            <p:spPr bwMode="auto">
              <a:xfrm>
                <a:off x="1315" y="2472"/>
                <a:ext cx="4253" cy="397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Rectangle 9"/>
              <p:cNvSpPr>
                <a:spLocks noChangeArrowheads="1"/>
              </p:cNvSpPr>
              <p:nvPr/>
            </p:nvSpPr>
            <p:spPr bwMode="auto">
              <a:xfrm>
                <a:off x="1315" y="2864"/>
                <a:ext cx="2931" cy="201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Rectangle 10"/>
              <p:cNvSpPr>
                <a:spLocks noChangeArrowheads="1"/>
              </p:cNvSpPr>
              <p:nvPr/>
            </p:nvSpPr>
            <p:spPr bwMode="auto">
              <a:xfrm>
                <a:off x="5299" y="2864"/>
                <a:ext cx="269" cy="201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5" name="Rectangle 11"/>
              <p:cNvSpPr>
                <a:spLocks noChangeArrowheads="1"/>
              </p:cNvSpPr>
              <p:nvPr/>
            </p:nvSpPr>
            <p:spPr bwMode="auto">
              <a:xfrm>
                <a:off x="1315" y="3256"/>
                <a:ext cx="2931" cy="200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6" name="Rectangle 12"/>
              <p:cNvSpPr>
                <a:spLocks noChangeArrowheads="1"/>
              </p:cNvSpPr>
              <p:nvPr/>
            </p:nvSpPr>
            <p:spPr bwMode="auto">
              <a:xfrm>
                <a:off x="5299" y="3256"/>
                <a:ext cx="269" cy="200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>
                <a:off x="1315" y="3452"/>
                <a:ext cx="4253" cy="102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8" name="Rectangle 14"/>
              <p:cNvSpPr>
                <a:spLocks noChangeArrowheads="1"/>
              </p:cNvSpPr>
              <p:nvPr/>
            </p:nvSpPr>
            <p:spPr bwMode="auto">
              <a:xfrm>
                <a:off x="1315" y="3647"/>
                <a:ext cx="4253" cy="103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" name="Rectangle 15"/>
              <p:cNvSpPr>
                <a:spLocks noChangeArrowheads="1"/>
              </p:cNvSpPr>
              <p:nvPr/>
            </p:nvSpPr>
            <p:spPr bwMode="auto">
              <a:xfrm>
                <a:off x="219" y="1018"/>
                <a:ext cx="383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Составлено: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0" name="Rectangle 16"/>
              <p:cNvSpPr>
                <a:spLocks noChangeArrowheads="1"/>
              </p:cNvSpPr>
              <p:nvPr/>
            </p:nvSpPr>
            <p:spPr bwMode="auto">
              <a:xfrm>
                <a:off x="1330" y="1018"/>
                <a:ext cx="196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[ФИО]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1" name="Rectangle 17"/>
              <p:cNvSpPr>
                <a:spLocks noChangeArrowheads="1"/>
              </p:cNvSpPr>
              <p:nvPr/>
            </p:nvSpPr>
            <p:spPr bwMode="auto">
              <a:xfrm>
                <a:off x="219" y="1130"/>
                <a:ext cx="366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Разослано: 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2" name="Rectangle 18"/>
              <p:cNvSpPr>
                <a:spLocks noChangeArrowheads="1"/>
              </p:cNvSpPr>
              <p:nvPr/>
            </p:nvSpPr>
            <p:spPr bwMode="auto">
              <a:xfrm>
                <a:off x="1330" y="1130"/>
                <a:ext cx="19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[дата]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/>
            </p:nvSpPr>
            <p:spPr bwMode="auto">
              <a:xfrm>
                <a:off x="219" y="1243"/>
                <a:ext cx="1039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К заседанию  [</a:t>
                </a:r>
                <a:r>
                  <a:rPr kumimoji="0" lang="ru-RU" sz="9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CCC</a:t>
                </a:r>
                <a:r>
                  <a:rPr kumimoji="0" lang="ru-RU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]  [конец</a:t>
                </a:r>
                <a:r>
                  <a:rPr kumimoji="0" lang="ru-RU" sz="900" b="1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сент.</a:t>
                </a:r>
                <a:r>
                  <a:rPr kumimoji="0" lang="ru-RU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]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/>
            </p:nvSpPr>
            <p:spPr bwMode="auto">
              <a:xfrm>
                <a:off x="219" y="1356"/>
                <a:ext cx="231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Ссылка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5" name="Rectangle 21"/>
              <p:cNvSpPr>
                <a:spLocks noChangeArrowheads="1"/>
              </p:cNvSpPr>
              <p:nvPr/>
            </p:nvSpPr>
            <p:spPr bwMode="auto">
              <a:xfrm>
                <a:off x="1330" y="1356"/>
                <a:ext cx="68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[при необходимости]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6" name="Rectangle 22"/>
              <p:cNvSpPr>
                <a:spLocks noChangeArrowheads="1"/>
              </p:cNvSpPr>
              <p:nvPr/>
            </p:nvSpPr>
            <p:spPr bwMode="auto">
              <a:xfrm>
                <a:off x="77" y="1840"/>
                <a:ext cx="417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Примечания 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7" name="Rectangle 23"/>
              <p:cNvSpPr>
                <a:spLocks noChangeArrowheads="1"/>
              </p:cNvSpPr>
              <p:nvPr/>
            </p:nvSpPr>
            <p:spPr bwMode="auto">
              <a:xfrm>
                <a:off x="1369" y="1743"/>
                <a:ext cx="159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Сент</a:t>
                </a:r>
                <a:r>
                  <a:rPr kumimoji="0" lang="ru-RU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8" name="Rectangle 24"/>
              <p:cNvSpPr>
                <a:spLocks noChangeArrowheads="1"/>
              </p:cNvSpPr>
              <p:nvPr/>
            </p:nvSpPr>
            <p:spPr bwMode="auto">
              <a:xfrm>
                <a:off x="1388" y="1840"/>
                <a:ext cx="98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 1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9" name="Rectangle 25"/>
              <p:cNvSpPr>
                <a:spLocks noChangeArrowheads="1"/>
              </p:cNvSpPr>
              <p:nvPr/>
            </p:nvSpPr>
            <p:spPr bwMode="auto">
              <a:xfrm>
                <a:off x="1628" y="1743"/>
                <a:ext cx="159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Сент</a:t>
                </a:r>
                <a:r>
                  <a:rPr kumimoji="0" lang="ru-RU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0" name="Rectangle 26"/>
              <p:cNvSpPr>
                <a:spLocks noChangeArrowheads="1"/>
              </p:cNvSpPr>
              <p:nvPr/>
            </p:nvSpPr>
            <p:spPr bwMode="auto">
              <a:xfrm>
                <a:off x="1648" y="1840"/>
                <a:ext cx="98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 2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1" name="Rectangle 27"/>
              <p:cNvSpPr>
                <a:spLocks noChangeArrowheads="1"/>
              </p:cNvSpPr>
              <p:nvPr/>
            </p:nvSpPr>
            <p:spPr bwMode="auto">
              <a:xfrm>
                <a:off x="1883" y="1743"/>
                <a:ext cx="142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1" hangingPunct="1"/>
                <a:r>
                  <a:rPr lang="ru-RU" sz="900" b="1" dirty="0" err="1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Сент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2" name="Rectangle 28"/>
              <p:cNvSpPr>
                <a:spLocks noChangeArrowheads="1"/>
              </p:cNvSpPr>
              <p:nvPr/>
            </p:nvSpPr>
            <p:spPr bwMode="auto">
              <a:xfrm>
                <a:off x="1902" y="1840"/>
                <a:ext cx="98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 3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3" name="Rectangle 29"/>
              <p:cNvSpPr>
                <a:spLocks noChangeArrowheads="1"/>
              </p:cNvSpPr>
              <p:nvPr/>
            </p:nvSpPr>
            <p:spPr bwMode="auto">
              <a:xfrm>
                <a:off x="2162" y="1743"/>
                <a:ext cx="142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1" hangingPunct="1"/>
                <a:r>
                  <a:rPr lang="ru-RU" sz="900" b="1" dirty="0" err="1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Сент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4" name="Rectangle 30"/>
              <p:cNvSpPr>
                <a:spLocks noChangeArrowheads="1"/>
              </p:cNvSpPr>
              <p:nvPr/>
            </p:nvSpPr>
            <p:spPr bwMode="auto">
              <a:xfrm>
                <a:off x="2181" y="1840"/>
                <a:ext cx="98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 4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5" name="Rectangle 31"/>
              <p:cNvSpPr>
                <a:spLocks noChangeArrowheads="1"/>
              </p:cNvSpPr>
              <p:nvPr/>
            </p:nvSpPr>
            <p:spPr bwMode="auto">
              <a:xfrm>
                <a:off x="2460" y="1743"/>
                <a:ext cx="114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Окт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6" name="Rectangle 32"/>
              <p:cNvSpPr>
                <a:spLocks noChangeArrowheads="1"/>
              </p:cNvSpPr>
              <p:nvPr/>
            </p:nvSpPr>
            <p:spPr bwMode="auto">
              <a:xfrm>
                <a:off x="2465" y="1840"/>
                <a:ext cx="98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1" hangingPunct="1"/>
                <a:r>
                  <a:rPr lang="ru-RU" sz="900" b="1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Н 1</a:t>
                </a:r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7" name="Rectangle 33"/>
              <p:cNvSpPr>
                <a:spLocks noChangeArrowheads="1"/>
              </p:cNvSpPr>
              <p:nvPr/>
            </p:nvSpPr>
            <p:spPr bwMode="auto">
              <a:xfrm>
                <a:off x="2724" y="1743"/>
                <a:ext cx="114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1" hangingPunct="1"/>
                <a:r>
                  <a:rPr lang="ru-RU" sz="900" b="1" dirty="0" err="1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Окт</a:t>
                </a:r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8" name="Rectangle 34"/>
              <p:cNvSpPr>
                <a:spLocks noChangeArrowheads="1"/>
              </p:cNvSpPr>
              <p:nvPr/>
            </p:nvSpPr>
            <p:spPr bwMode="auto">
              <a:xfrm>
                <a:off x="2729" y="1840"/>
                <a:ext cx="98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1" hangingPunct="1"/>
                <a:r>
                  <a:rPr lang="ru-RU" sz="900" b="1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Н 2</a:t>
                </a:r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9" name="Rectangle 35"/>
              <p:cNvSpPr>
                <a:spLocks noChangeArrowheads="1"/>
              </p:cNvSpPr>
              <p:nvPr/>
            </p:nvSpPr>
            <p:spPr bwMode="auto">
              <a:xfrm>
                <a:off x="2989" y="1743"/>
                <a:ext cx="114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1" hangingPunct="1"/>
                <a:r>
                  <a:rPr lang="ru-RU" sz="900" b="1" dirty="0" err="1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Окт</a:t>
                </a:r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0" name="Rectangle 36"/>
              <p:cNvSpPr>
                <a:spLocks noChangeArrowheads="1"/>
              </p:cNvSpPr>
              <p:nvPr/>
            </p:nvSpPr>
            <p:spPr bwMode="auto">
              <a:xfrm>
                <a:off x="2993" y="1840"/>
                <a:ext cx="98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ru-RU" sz="900" b="1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Н 3</a:t>
                </a:r>
                <a:endParaRPr lang="ru-RU" sz="1800" dirty="0"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1" name="Rectangle 37"/>
              <p:cNvSpPr>
                <a:spLocks noChangeArrowheads="1"/>
              </p:cNvSpPr>
              <p:nvPr/>
            </p:nvSpPr>
            <p:spPr bwMode="auto">
              <a:xfrm>
                <a:off x="3253" y="1743"/>
                <a:ext cx="114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1" hangingPunct="1"/>
                <a:r>
                  <a:rPr lang="ru-RU" sz="900" b="1" dirty="0" err="1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Окт</a:t>
                </a:r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2" name="Rectangle 38"/>
              <p:cNvSpPr>
                <a:spLocks noChangeArrowheads="1"/>
              </p:cNvSpPr>
              <p:nvPr/>
            </p:nvSpPr>
            <p:spPr bwMode="auto">
              <a:xfrm>
                <a:off x="3258" y="1840"/>
                <a:ext cx="98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1" hangingPunct="1"/>
                <a:r>
                  <a:rPr lang="ru-RU" sz="900" b="1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Н 4</a:t>
                </a:r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3" name="Rectangle 39"/>
              <p:cNvSpPr>
                <a:spLocks noChangeArrowheads="1"/>
              </p:cNvSpPr>
              <p:nvPr/>
            </p:nvSpPr>
            <p:spPr bwMode="auto">
              <a:xfrm>
                <a:off x="3507" y="1743"/>
                <a:ext cx="16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Нояб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4" name="Rectangle 40"/>
              <p:cNvSpPr>
                <a:spLocks noChangeArrowheads="1"/>
              </p:cNvSpPr>
              <p:nvPr/>
            </p:nvSpPr>
            <p:spPr bwMode="auto">
              <a:xfrm>
                <a:off x="3522" y="1840"/>
                <a:ext cx="98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1" hangingPunct="1"/>
                <a:r>
                  <a:rPr lang="ru-RU" sz="900" b="1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Н 1</a:t>
                </a:r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5" name="Rectangle 41"/>
              <p:cNvSpPr>
                <a:spLocks noChangeArrowheads="1"/>
              </p:cNvSpPr>
              <p:nvPr/>
            </p:nvSpPr>
            <p:spPr bwMode="auto">
              <a:xfrm>
                <a:off x="3772" y="1743"/>
                <a:ext cx="16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1" hangingPunct="1"/>
                <a:r>
                  <a:rPr lang="ru-RU" sz="900" b="1" dirty="0" err="1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Нояб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/>
            </p:nvSpPr>
            <p:spPr bwMode="auto">
              <a:xfrm>
                <a:off x="3786" y="1840"/>
                <a:ext cx="98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ru-RU" sz="900" b="1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Н 2</a:t>
                </a:r>
                <a:endParaRPr lang="ru-RU" sz="1800" dirty="0"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/>
            </p:nvSpPr>
            <p:spPr bwMode="auto">
              <a:xfrm>
                <a:off x="4036" y="1743"/>
                <a:ext cx="16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1" hangingPunct="1"/>
                <a:r>
                  <a:rPr lang="ru-RU" sz="900" b="1" dirty="0" err="1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Нояб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8" name="Rectangle 44"/>
              <p:cNvSpPr>
                <a:spLocks noChangeArrowheads="1"/>
              </p:cNvSpPr>
              <p:nvPr/>
            </p:nvSpPr>
            <p:spPr bwMode="auto">
              <a:xfrm>
                <a:off x="4051" y="1840"/>
                <a:ext cx="98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1" hangingPunct="1"/>
                <a:r>
                  <a:rPr lang="ru-RU" sz="900" b="1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Н 3</a:t>
                </a:r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9" name="Rectangle 45"/>
              <p:cNvSpPr>
                <a:spLocks noChangeArrowheads="1"/>
              </p:cNvSpPr>
              <p:nvPr/>
            </p:nvSpPr>
            <p:spPr bwMode="auto">
              <a:xfrm>
                <a:off x="4300" y="1743"/>
                <a:ext cx="16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1" hangingPunct="1"/>
                <a:r>
                  <a:rPr lang="ru-RU" sz="900" b="1" dirty="0" err="1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Нояб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0" name="Rectangle 46"/>
              <p:cNvSpPr>
                <a:spLocks noChangeArrowheads="1"/>
              </p:cNvSpPr>
              <p:nvPr/>
            </p:nvSpPr>
            <p:spPr bwMode="auto">
              <a:xfrm>
                <a:off x="4315" y="1840"/>
                <a:ext cx="98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1" hangingPunct="1"/>
                <a:r>
                  <a:rPr lang="ru-RU" sz="900" b="1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Н 4</a:t>
                </a:r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1" name="Rectangle 47"/>
              <p:cNvSpPr>
                <a:spLocks noChangeArrowheads="1"/>
              </p:cNvSpPr>
              <p:nvPr/>
            </p:nvSpPr>
            <p:spPr bwMode="auto">
              <a:xfrm>
                <a:off x="4569" y="1743"/>
                <a:ext cx="121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Дек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2" name="Rectangle 48"/>
              <p:cNvSpPr>
                <a:spLocks noChangeArrowheads="1"/>
              </p:cNvSpPr>
              <p:nvPr/>
            </p:nvSpPr>
            <p:spPr bwMode="auto">
              <a:xfrm>
                <a:off x="4579" y="1840"/>
                <a:ext cx="98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1" hangingPunct="1"/>
                <a:r>
                  <a:rPr lang="ru-RU" sz="900" b="1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Н 1</a:t>
                </a:r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3" name="Rectangle 49"/>
              <p:cNvSpPr>
                <a:spLocks noChangeArrowheads="1"/>
              </p:cNvSpPr>
              <p:nvPr/>
            </p:nvSpPr>
            <p:spPr bwMode="auto">
              <a:xfrm>
                <a:off x="4834" y="1743"/>
                <a:ext cx="121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1" hangingPunct="1"/>
                <a:r>
                  <a:rPr lang="ru-RU" sz="900" b="1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Дек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4" name="Rectangle 50"/>
              <p:cNvSpPr>
                <a:spLocks noChangeArrowheads="1"/>
              </p:cNvSpPr>
              <p:nvPr/>
            </p:nvSpPr>
            <p:spPr bwMode="auto">
              <a:xfrm>
                <a:off x="4843" y="1840"/>
                <a:ext cx="98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ru-RU" sz="900" b="1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Н 2</a:t>
                </a:r>
                <a:endParaRPr lang="ru-RU" sz="1800" dirty="0"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5" name="Rectangle 51"/>
              <p:cNvSpPr>
                <a:spLocks noChangeArrowheads="1"/>
              </p:cNvSpPr>
              <p:nvPr/>
            </p:nvSpPr>
            <p:spPr bwMode="auto">
              <a:xfrm>
                <a:off x="5098" y="1743"/>
                <a:ext cx="121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1" hangingPunct="1"/>
                <a:r>
                  <a:rPr lang="ru-RU" sz="900" b="1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Дек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6" name="Rectangle 52"/>
              <p:cNvSpPr>
                <a:spLocks noChangeArrowheads="1"/>
              </p:cNvSpPr>
              <p:nvPr/>
            </p:nvSpPr>
            <p:spPr bwMode="auto">
              <a:xfrm>
                <a:off x="5108" y="1840"/>
                <a:ext cx="98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1" hangingPunct="1"/>
                <a:r>
                  <a:rPr lang="ru-RU" sz="900" b="1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Н 3</a:t>
                </a:r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7" name="Rectangle 53"/>
              <p:cNvSpPr>
                <a:spLocks noChangeArrowheads="1"/>
              </p:cNvSpPr>
              <p:nvPr/>
            </p:nvSpPr>
            <p:spPr bwMode="auto">
              <a:xfrm>
                <a:off x="5362" y="1743"/>
                <a:ext cx="121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1" hangingPunct="1"/>
                <a:r>
                  <a:rPr lang="ru-RU" sz="900" b="1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Дек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8" name="Rectangle 54"/>
              <p:cNvSpPr>
                <a:spLocks noChangeArrowheads="1"/>
              </p:cNvSpPr>
              <p:nvPr/>
            </p:nvSpPr>
            <p:spPr bwMode="auto">
              <a:xfrm>
                <a:off x="5372" y="1840"/>
                <a:ext cx="98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1" hangingPunct="1"/>
                <a:r>
                  <a:rPr lang="ru-RU" sz="900" b="1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Н 4</a:t>
                </a:r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9" name="Rectangle 55"/>
              <p:cNvSpPr>
                <a:spLocks noChangeArrowheads="1"/>
              </p:cNvSpPr>
              <p:nvPr/>
            </p:nvSpPr>
            <p:spPr bwMode="auto">
              <a:xfrm>
                <a:off x="121" y="1992"/>
                <a:ext cx="78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0" name="Rectangle 56"/>
              <p:cNvSpPr>
                <a:spLocks noChangeArrowheads="1"/>
              </p:cNvSpPr>
              <p:nvPr/>
            </p:nvSpPr>
            <p:spPr bwMode="auto">
              <a:xfrm>
                <a:off x="219" y="1992"/>
                <a:ext cx="713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О</a:t>
                </a:r>
                <a:r>
                  <a:rPr lang="ru-RU" sz="900" b="1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статок Е</a:t>
                </a:r>
                <a:r>
                  <a:rPr kumimoji="0" lang="ru-RU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КС на начало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1" name="Rectangle 57"/>
              <p:cNvSpPr>
                <a:spLocks noChangeArrowheads="1"/>
              </p:cNvSpPr>
              <p:nvPr/>
            </p:nvSpPr>
            <p:spPr bwMode="auto">
              <a:xfrm>
                <a:off x="1481" y="1992"/>
                <a:ext cx="13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8.2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2" name="Rectangle 58"/>
              <p:cNvSpPr>
                <a:spLocks noChangeArrowheads="1"/>
              </p:cNvSpPr>
              <p:nvPr/>
            </p:nvSpPr>
            <p:spPr bwMode="auto">
              <a:xfrm>
                <a:off x="219" y="2090"/>
                <a:ext cx="407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Поступления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3" name="Rectangle 59"/>
              <p:cNvSpPr>
                <a:spLocks noChangeArrowheads="1"/>
              </p:cNvSpPr>
              <p:nvPr/>
            </p:nvSpPr>
            <p:spPr bwMode="auto">
              <a:xfrm>
                <a:off x="121" y="2188"/>
                <a:ext cx="78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4" name="Rectangle 60"/>
              <p:cNvSpPr>
                <a:spLocks noChangeArrowheads="1"/>
              </p:cNvSpPr>
              <p:nvPr/>
            </p:nvSpPr>
            <p:spPr bwMode="auto">
              <a:xfrm>
                <a:off x="219" y="2188"/>
                <a:ext cx="676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Текущие поступления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5" name="Rectangle 61"/>
              <p:cNvSpPr>
                <a:spLocks noChangeArrowheads="1"/>
              </p:cNvSpPr>
              <p:nvPr/>
            </p:nvSpPr>
            <p:spPr bwMode="auto">
              <a:xfrm>
                <a:off x="3175" y="2188"/>
                <a:ext cx="1579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900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Дополнительная детализация по необходимости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6" name="Rectangle 62"/>
              <p:cNvSpPr>
                <a:spLocks noChangeArrowheads="1"/>
              </p:cNvSpPr>
              <p:nvPr/>
            </p:nvSpPr>
            <p:spPr bwMode="auto">
              <a:xfrm>
                <a:off x="121" y="2286"/>
                <a:ext cx="78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7" name="Rectangle 63"/>
              <p:cNvSpPr>
                <a:spLocks noChangeArrowheads="1"/>
              </p:cNvSpPr>
              <p:nvPr/>
            </p:nvSpPr>
            <p:spPr bwMode="auto">
              <a:xfrm>
                <a:off x="219" y="2286"/>
                <a:ext cx="815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Капитальные поступления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8" name="Rectangle 64"/>
              <p:cNvSpPr>
                <a:spLocks noChangeArrowheads="1"/>
              </p:cNvSpPr>
              <p:nvPr/>
            </p:nvSpPr>
            <p:spPr bwMode="auto">
              <a:xfrm>
                <a:off x="219" y="2384"/>
                <a:ext cx="285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Выплаты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9" name="Rectangle 65"/>
              <p:cNvSpPr>
                <a:spLocks noChangeArrowheads="1"/>
              </p:cNvSpPr>
              <p:nvPr/>
            </p:nvSpPr>
            <p:spPr bwMode="auto">
              <a:xfrm>
                <a:off x="121" y="2482"/>
                <a:ext cx="78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0" name="Rectangle 66"/>
              <p:cNvSpPr>
                <a:spLocks noChangeArrowheads="1"/>
              </p:cNvSpPr>
              <p:nvPr/>
            </p:nvSpPr>
            <p:spPr bwMode="auto">
              <a:xfrm>
                <a:off x="219" y="2482"/>
                <a:ext cx="279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Зарплата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1" name="Rectangle 67"/>
              <p:cNvSpPr>
                <a:spLocks noChangeArrowheads="1"/>
              </p:cNvSpPr>
              <p:nvPr/>
            </p:nvSpPr>
            <p:spPr bwMode="auto">
              <a:xfrm>
                <a:off x="121" y="2580"/>
                <a:ext cx="78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5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2" name="Rectangle 68"/>
              <p:cNvSpPr>
                <a:spLocks noChangeArrowheads="1"/>
              </p:cNvSpPr>
              <p:nvPr/>
            </p:nvSpPr>
            <p:spPr bwMode="auto">
              <a:xfrm>
                <a:off x="219" y="2580"/>
                <a:ext cx="50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Товары и услуги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3" name="Rectangle 69"/>
              <p:cNvSpPr>
                <a:spLocks noChangeArrowheads="1"/>
              </p:cNvSpPr>
              <p:nvPr/>
            </p:nvSpPr>
            <p:spPr bwMode="auto">
              <a:xfrm>
                <a:off x="121" y="2678"/>
                <a:ext cx="78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6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4" name="Rectangle 70"/>
              <p:cNvSpPr>
                <a:spLocks noChangeArrowheads="1"/>
              </p:cNvSpPr>
              <p:nvPr/>
            </p:nvSpPr>
            <p:spPr bwMode="auto">
              <a:xfrm>
                <a:off x="219" y="2678"/>
                <a:ext cx="374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Трансферты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5" name="Rectangle 71"/>
              <p:cNvSpPr>
                <a:spLocks noChangeArrowheads="1"/>
              </p:cNvSpPr>
              <p:nvPr/>
            </p:nvSpPr>
            <p:spPr bwMode="auto">
              <a:xfrm>
                <a:off x="3175" y="2678"/>
                <a:ext cx="154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1" hangingPunct="1"/>
                <a:r>
                  <a:rPr lang="ru-RU" sz="900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Дополнительная детализация по необходимости </a:t>
                </a:r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6" name="Rectangle 72"/>
              <p:cNvSpPr>
                <a:spLocks noChangeArrowheads="1"/>
              </p:cNvSpPr>
              <p:nvPr/>
            </p:nvSpPr>
            <p:spPr bwMode="auto">
              <a:xfrm>
                <a:off x="121" y="2776"/>
                <a:ext cx="78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7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7" name="Rectangle 73"/>
              <p:cNvSpPr>
                <a:spLocks noChangeArrowheads="1"/>
              </p:cNvSpPr>
              <p:nvPr/>
            </p:nvSpPr>
            <p:spPr bwMode="auto">
              <a:xfrm>
                <a:off x="219" y="2776"/>
                <a:ext cx="774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Другие текущие расходы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8" name="Rectangle 74"/>
              <p:cNvSpPr>
                <a:spLocks noChangeArrowheads="1"/>
              </p:cNvSpPr>
              <p:nvPr/>
            </p:nvSpPr>
            <p:spPr bwMode="auto">
              <a:xfrm>
                <a:off x="121" y="2874"/>
                <a:ext cx="78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8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9" name="Rectangle 75"/>
              <p:cNvSpPr>
                <a:spLocks noChangeArrowheads="1"/>
              </p:cNvSpPr>
              <p:nvPr/>
            </p:nvSpPr>
            <p:spPr bwMode="auto">
              <a:xfrm>
                <a:off x="219" y="2874"/>
                <a:ext cx="596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Проценты по долгу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0" name="Rectangle 76"/>
              <p:cNvSpPr>
                <a:spLocks noChangeArrowheads="1"/>
              </p:cNvSpPr>
              <p:nvPr/>
            </p:nvSpPr>
            <p:spPr bwMode="auto">
              <a:xfrm>
                <a:off x="121" y="2972"/>
                <a:ext cx="78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9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1" name="Rectangle 77"/>
              <p:cNvSpPr>
                <a:spLocks noChangeArrowheads="1"/>
              </p:cNvSpPr>
              <p:nvPr/>
            </p:nvSpPr>
            <p:spPr bwMode="auto">
              <a:xfrm>
                <a:off x="219" y="2972"/>
                <a:ext cx="372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Инвестиции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2" name="Rectangle 78"/>
              <p:cNvSpPr>
                <a:spLocks noChangeArrowheads="1"/>
              </p:cNvSpPr>
              <p:nvPr/>
            </p:nvSpPr>
            <p:spPr bwMode="auto">
              <a:xfrm>
                <a:off x="101" y="3070"/>
                <a:ext cx="11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3" name="Rectangle 79"/>
              <p:cNvSpPr>
                <a:spLocks noChangeArrowheads="1"/>
              </p:cNvSpPr>
              <p:nvPr/>
            </p:nvSpPr>
            <p:spPr bwMode="auto">
              <a:xfrm>
                <a:off x="219" y="3070"/>
                <a:ext cx="581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Дефицит/избыток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4" name="Rectangle 80"/>
              <p:cNvSpPr>
                <a:spLocks noChangeArrowheads="1"/>
              </p:cNvSpPr>
              <p:nvPr/>
            </p:nvSpPr>
            <p:spPr bwMode="auto">
              <a:xfrm>
                <a:off x="219" y="3168"/>
                <a:ext cx="898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Другие капитальные потоки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5" name="Rectangle 81"/>
              <p:cNvSpPr>
                <a:spLocks noChangeArrowheads="1"/>
              </p:cNvSpPr>
              <p:nvPr/>
            </p:nvSpPr>
            <p:spPr bwMode="auto">
              <a:xfrm>
                <a:off x="101" y="3265"/>
                <a:ext cx="11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11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6" name="Rectangle 82"/>
              <p:cNvSpPr>
                <a:spLocks noChangeArrowheads="1"/>
              </p:cNvSpPr>
              <p:nvPr/>
            </p:nvSpPr>
            <p:spPr bwMode="auto">
              <a:xfrm>
                <a:off x="315" y="3265"/>
                <a:ext cx="671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Погашение (</a:t>
                </a:r>
                <a:r>
                  <a:rPr kumimoji="0" lang="ru-RU" sz="9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отрицат</a:t>
                </a: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.)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7" name="Rectangle 83"/>
              <p:cNvSpPr>
                <a:spLocks noChangeArrowheads="1"/>
              </p:cNvSpPr>
              <p:nvPr/>
            </p:nvSpPr>
            <p:spPr bwMode="auto">
              <a:xfrm>
                <a:off x="101" y="3363"/>
                <a:ext cx="11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12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8" name="Rectangle 84"/>
              <p:cNvSpPr>
                <a:spLocks noChangeArrowheads="1"/>
              </p:cNvSpPr>
              <p:nvPr/>
            </p:nvSpPr>
            <p:spPr bwMode="auto">
              <a:xfrm>
                <a:off x="219" y="3363"/>
                <a:ext cx="539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Дотации (гранты)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9" name="Rectangle 85"/>
              <p:cNvSpPr>
                <a:spLocks noChangeArrowheads="1"/>
              </p:cNvSpPr>
              <p:nvPr/>
            </p:nvSpPr>
            <p:spPr bwMode="auto">
              <a:xfrm>
                <a:off x="2514" y="3363"/>
                <a:ext cx="154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1" hangingPunct="1"/>
                <a:r>
                  <a:rPr lang="ru-RU" sz="900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Дополнительная детализация по необходимости </a:t>
                </a:r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0" name="Rectangle 86"/>
              <p:cNvSpPr>
                <a:spLocks noChangeArrowheads="1"/>
              </p:cNvSpPr>
              <p:nvPr/>
            </p:nvSpPr>
            <p:spPr bwMode="auto">
              <a:xfrm>
                <a:off x="101" y="3461"/>
                <a:ext cx="11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1" name="Rectangle 87"/>
              <p:cNvSpPr>
                <a:spLocks noChangeArrowheads="1"/>
              </p:cNvSpPr>
              <p:nvPr/>
            </p:nvSpPr>
            <p:spPr bwMode="auto">
              <a:xfrm>
                <a:off x="219" y="3461"/>
                <a:ext cx="218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Другое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2" name="Rectangle 88"/>
              <p:cNvSpPr>
                <a:spLocks noChangeArrowheads="1"/>
              </p:cNvSpPr>
              <p:nvPr/>
            </p:nvSpPr>
            <p:spPr bwMode="auto">
              <a:xfrm>
                <a:off x="219" y="3559"/>
                <a:ext cx="546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Финансирование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3" name="Rectangle 89"/>
              <p:cNvSpPr>
                <a:spLocks noChangeArrowheads="1"/>
              </p:cNvSpPr>
              <p:nvPr/>
            </p:nvSpPr>
            <p:spPr bwMode="auto">
              <a:xfrm>
                <a:off x="101" y="3657"/>
                <a:ext cx="11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14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4" name="Rectangle 90"/>
              <p:cNvSpPr>
                <a:spLocks noChangeArrowheads="1"/>
              </p:cNvSpPr>
              <p:nvPr/>
            </p:nvSpPr>
            <p:spPr bwMode="auto">
              <a:xfrm>
                <a:off x="219" y="3657"/>
                <a:ext cx="542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Займы и кредиты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5" name="Rectangle 91"/>
              <p:cNvSpPr>
                <a:spLocks noChangeArrowheads="1"/>
              </p:cNvSpPr>
              <p:nvPr/>
            </p:nvSpPr>
            <p:spPr bwMode="auto">
              <a:xfrm>
                <a:off x="3175" y="3657"/>
                <a:ext cx="154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1" hangingPunct="1"/>
                <a:r>
                  <a:rPr lang="ru-RU" sz="900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Дополнительная детализация по необходимости </a:t>
                </a:r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6" name="Rectangle 92"/>
              <p:cNvSpPr>
                <a:spLocks noChangeArrowheads="1"/>
              </p:cNvSpPr>
              <p:nvPr/>
            </p:nvSpPr>
            <p:spPr bwMode="auto">
              <a:xfrm>
                <a:off x="101" y="3755"/>
                <a:ext cx="11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15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7" name="Rectangle 93"/>
              <p:cNvSpPr>
                <a:spLocks noChangeArrowheads="1"/>
              </p:cNvSpPr>
              <p:nvPr/>
            </p:nvSpPr>
            <p:spPr bwMode="auto">
              <a:xfrm>
                <a:off x="219" y="3755"/>
                <a:ext cx="1227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Казн</a:t>
                </a: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. </a:t>
                </a:r>
                <a:r>
                  <a:rPr lang="ru-RU" sz="900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о</a:t>
                </a: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блигации (ранее объявленные)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8" name="Rectangle 94"/>
              <p:cNvSpPr>
                <a:spLocks noChangeArrowheads="1"/>
              </p:cNvSpPr>
              <p:nvPr/>
            </p:nvSpPr>
            <p:spPr bwMode="auto">
              <a:xfrm>
                <a:off x="1990" y="3755"/>
                <a:ext cx="13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0.6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9" name="Rectangle 95"/>
              <p:cNvSpPr>
                <a:spLocks noChangeArrowheads="1"/>
              </p:cNvSpPr>
              <p:nvPr/>
            </p:nvSpPr>
            <p:spPr bwMode="auto">
              <a:xfrm>
                <a:off x="3086" y="3755"/>
                <a:ext cx="13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0.6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0" name="Rectangle 96"/>
              <p:cNvSpPr>
                <a:spLocks noChangeArrowheads="1"/>
              </p:cNvSpPr>
              <p:nvPr/>
            </p:nvSpPr>
            <p:spPr bwMode="auto">
              <a:xfrm>
                <a:off x="4144" y="3755"/>
                <a:ext cx="13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0.6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1" name="Rectangle 97"/>
              <p:cNvSpPr>
                <a:spLocks noChangeArrowheads="1"/>
              </p:cNvSpPr>
              <p:nvPr/>
            </p:nvSpPr>
            <p:spPr bwMode="auto">
              <a:xfrm>
                <a:off x="5201" y="3755"/>
                <a:ext cx="13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0.6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2" name="Rectangle 98"/>
              <p:cNvSpPr>
                <a:spLocks noChangeArrowheads="1"/>
              </p:cNvSpPr>
              <p:nvPr/>
            </p:nvSpPr>
            <p:spPr bwMode="auto">
              <a:xfrm>
                <a:off x="101" y="3853"/>
                <a:ext cx="11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16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3" name="Rectangle 99"/>
              <p:cNvSpPr>
                <a:spLocks noChangeArrowheads="1"/>
              </p:cNvSpPr>
              <p:nvPr/>
            </p:nvSpPr>
            <p:spPr bwMode="auto">
              <a:xfrm>
                <a:off x="219" y="3853"/>
                <a:ext cx="110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1" hangingPunct="1"/>
                <a:r>
                  <a:rPr lang="ru-RU" sz="900" dirty="0" err="1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Казн</a:t>
                </a:r>
                <a:r>
                  <a:rPr lang="ru-RU" sz="900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. векселя (ранее объявленные)</a:t>
                </a:r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4" name="Rectangle 100"/>
              <p:cNvSpPr>
                <a:spLocks noChangeArrowheads="1"/>
              </p:cNvSpPr>
              <p:nvPr/>
            </p:nvSpPr>
            <p:spPr bwMode="auto">
              <a:xfrm>
                <a:off x="1736" y="3853"/>
                <a:ext cx="13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0.2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5" name="Rectangle 101"/>
              <p:cNvSpPr>
                <a:spLocks noChangeArrowheads="1"/>
              </p:cNvSpPr>
              <p:nvPr/>
            </p:nvSpPr>
            <p:spPr bwMode="auto">
              <a:xfrm>
                <a:off x="2294" y="3853"/>
                <a:ext cx="13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0.2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6" name="Rectangle 102"/>
              <p:cNvSpPr>
                <a:spLocks noChangeArrowheads="1"/>
              </p:cNvSpPr>
              <p:nvPr/>
            </p:nvSpPr>
            <p:spPr bwMode="auto">
              <a:xfrm>
                <a:off x="2822" y="3853"/>
                <a:ext cx="13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0.2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7" name="Rectangle 103"/>
              <p:cNvSpPr>
                <a:spLocks noChangeArrowheads="1"/>
              </p:cNvSpPr>
              <p:nvPr/>
            </p:nvSpPr>
            <p:spPr bwMode="auto">
              <a:xfrm>
                <a:off x="3351" y="3853"/>
                <a:ext cx="13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0.2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" name="Rectangle 104"/>
              <p:cNvSpPr>
                <a:spLocks noChangeArrowheads="1"/>
              </p:cNvSpPr>
              <p:nvPr/>
            </p:nvSpPr>
            <p:spPr bwMode="auto">
              <a:xfrm>
                <a:off x="3879" y="3853"/>
                <a:ext cx="13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0.2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9" name="Rectangle 105"/>
              <p:cNvSpPr>
                <a:spLocks noChangeArrowheads="1"/>
              </p:cNvSpPr>
              <p:nvPr/>
            </p:nvSpPr>
            <p:spPr bwMode="auto">
              <a:xfrm>
                <a:off x="4408" y="3853"/>
                <a:ext cx="13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0.2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0" name="Rectangle 106"/>
              <p:cNvSpPr>
                <a:spLocks noChangeArrowheads="1"/>
              </p:cNvSpPr>
              <p:nvPr/>
            </p:nvSpPr>
            <p:spPr bwMode="auto">
              <a:xfrm>
                <a:off x="4936" y="3853"/>
                <a:ext cx="13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0.2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1" name="Rectangle 107"/>
              <p:cNvSpPr>
                <a:spLocks noChangeArrowheads="1"/>
              </p:cNvSpPr>
              <p:nvPr/>
            </p:nvSpPr>
            <p:spPr bwMode="auto">
              <a:xfrm>
                <a:off x="5465" y="3853"/>
                <a:ext cx="13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0.2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2" name="Rectangle 108"/>
              <p:cNvSpPr>
                <a:spLocks noChangeArrowheads="1"/>
              </p:cNvSpPr>
              <p:nvPr/>
            </p:nvSpPr>
            <p:spPr bwMode="auto">
              <a:xfrm>
                <a:off x="101" y="3951"/>
                <a:ext cx="11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17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3" name="Rectangle 109"/>
              <p:cNvSpPr>
                <a:spLocks noChangeArrowheads="1"/>
              </p:cNvSpPr>
              <p:nvPr/>
            </p:nvSpPr>
            <p:spPr bwMode="auto">
              <a:xfrm>
                <a:off x="219" y="3951"/>
                <a:ext cx="1244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Предполагаемый остаток ЕКС на конец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4" name="Rectangle 110"/>
              <p:cNvSpPr>
                <a:spLocks noChangeArrowheads="1"/>
              </p:cNvSpPr>
              <p:nvPr/>
            </p:nvSpPr>
            <p:spPr bwMode="auto">
              <a:xfrm>
                <a:off x="1481" y="3951"/>
                <a:ext cx="13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9.0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5" name="Rectangle 111"/>
              <p:cNvSpPr>
                <a:spLocks noChangeArrowheads="1"/>
              </p:cNvSpPr>
              <p:nvPr/>
            </p:nvSpPr>
            <p:spPr bwMode="auto">
              <a:xfrm>
                <a:off x="1736" y="3951"/>
                <a:ext cx="13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9.1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6" name="Rectangle 112"/>
              <p:cNvSpPr>
                <a:spLocks noChangeArrowheads="1"/>
              </p:cNvSpPr>
              <p:nvPr/>
            </p:nvSpPr>
            <p:spPr bwMode="auto">
              <a:xfrm>
                <a:off x="1990" y="3951"/>
                <a:ext cx="13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7.7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7" name="Rectangle 113"/>
              <p:cNvSpPr>
                <a:spLocks noChangeArrowheads="1"/>
              </p:cNvSpPr>
              <p:nvPr/>
            </p:nvSpPr>
            <p:spPr bwMode="auto">
              <a:xfrm>
                <a:off x="2294" y="3951"/>
                <a:ext cx="13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7.9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8" name="Rectangle 114"/>
              <p:cNvSpPr>
                <a:spLocks noChangeArrowheads="1"/>
              </p:cNvSpPr>
              <p:nvPr/>
            </p:nvSpPr>
            <p:spPr bwMode="auto">
              <a:xfrm>
                <a:off x="2524" y="3951"/>
                <a:ext cx="181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11.4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9" name="Rectangle 115"/>
              <p:cNvSpPr>
                <a:spLocks noChangeArrowheads="1"/>
              </p:cNvSpPr>
              <p:nvPr/>
            </p:nvSpPr>
            <p:spPr bwMode="auto">
              <a:xfrm>
                <a:off x="2822" y="3951"/>
                <a:ext cx="13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9.4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0" name="Rectangle 116"/>
              <p:cNvSpPr>
                <a:spLocks noChangeArrowheads="1"/>
              </p:cNvSpPr>
              <p:nvPr/>
            </p:nvSpPr>
            <p:spPr bwMode="auto">
              <a:xfrm>
                <a:off x="3086" y="3951"/>
                <a:ext cx="13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8.7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1" name="Rectangle 117"/>
              <p:cNvSpPr>
                <a:spLocks noChangeArrowheads="1"/>
              </p:cNvSpPr>
              <p:nvPr/>
            </p:nvSpPr>
            <p:spPr bwMode="auto">
              <a:xfrm>
                <a:off x="3351" y="3951"/>
                <a:ext cx="13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6.9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2" name="Rectangle 118"/>
              <p:cNvSpPr>
                <a:spLocks noChangeArrowheads="1"/>
              </p:cNvSpPr>
              <p:nvPr/>
            </p:nvSpPr>
            <p:spPr bwMode="auto">
              <a:xfrm>
                <a:off x="3615" y="3951"/>
                <a:ext cx="13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6.9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3" name="Rectangle 119"/>
              <p:cNvSpPr>
                <a:spLocks noChangeArrowheads="1"/>
              </p:cNvSpPr>
              <p:nvPr/>
            </p:nvSpPr>
            <p:spPr bwMode="auto">
              <a:xfrm>
                <a:off x="3879" y="3951"/>
                <a:ext cx="13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7.3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4" name="Rectangle 120"/>
              <p:cNvSpPr>
                <a:spLocks noChangeArrowheads="1"/>
              </p:cNvSpPr>
              <p:nvPr/>
            </p:nvSpPr>
            <p:spPr bwMode="auto">
              <a:xfrm>
                <a:off x="4144" y="3951"/>
                <a:ext cx="13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7.3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5" name="Rectangle 121"/>
              <p:cNvSpPr>
                <a:spLocks noChangeArrowheads="1"/>
              </p:cNvSpPr>
              <p:nvPr/>
            </p:nvSpPr>
            <p:spPr bwMode="auto">
              <a:xfrm>
                <a:off x="4408" y="3951"/>
                <a:ext cx="13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6.2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6" name="Rectangle 122"/>
              <p:cNvSpPr>
                <a:spLocks noChangeArrowheads="1"/>
              </p:cNvSpPr>
              <p:nvPr/>
            </p:nvSpPr>
            <p:spPr bwMode="auto">
              <a:xfrm>
                <a:off x="4672" y="3951"/>
                <a:ext cx="13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6.9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" name="Rectangle 123"/>
              <p:cNvSpPr>
                <a:spLocks noChangeArrowheads="1"/>
              </p:cNvSpPr>
              <p:nvPr/>
            </p:nvSpPr>
            <p:spPr bwMode="auto">
              <a:xfrm>
                <a:off x="4936" y="3951"/>
                <a:ext cx="13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7.6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8" name="Rectangle 124"/>
              <p:cNvSpPr>
                <a:spLocks noChangeArrowheads="1"/>
              </p:cNvSpPr>
              <p:nvPr/>
            </p:nvSpPr>
            <p:spPr bwMode="auto">
              <a:xfrm>
                <a:off x="5201" y="3951"/>
                <a:ext cx="13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6.9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9" name="Rectangle 125"/>
              <p:cNvSpPr>
                <a:spLocks noChangeArrowheads="1"/>
              </p:cNvSpPr>
              <p:nvPr/>
            </p:nvSpPr>
            <p:spPr bwMode="auto">
              <a:xfrm>
                <a:off x="5465" y="3951"/>
                <a:ext cx="13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9.3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0" name="Rectangle 126"/>
              <p:cNvSpPr>
                <a:spLocks noChangeArrowheads="1"/>
              </p:cNvSpPr>
              <p:nvPr/>
            </p:nvSpPr>
            <p:spPr bwMode="auto">
              <a:xfrm>
                <a:off x="3228" y="1116"/>
                <a:ext cx="193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Примечание: </a:t>
                </a:r>
                <a:r>
                  <a:rPr lang="ru-RU" sz="900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В некоторых месяцах 5 недель или 4 недели + - </a:t>
                </a: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1" name="Rectangle 127"/>
              <p:cNvSpPr>
                <a:spLocks noChangeArrowheads="1"/>
              </p:cNvSpPr>
              <p:nvPr/>
            </p:nvSpPr>
            <p:spPr bwMode="auto">
              <a:xfrm>
                <a:off x="3219" y="1214"/>
                <a:ext cx="1274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в зависимости от сложившегося обычая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2" name="Rectangle 128"/>
              <p:cNvSpPr>
                <a:spLocks noChangeArrowheads="1"/>
              </p:cNvSpPr>
              <p:nvPr/>
            </p:nvSpPr>
            <p:spPr bwMode="auto">
              <a:xfrm>
                <a:off x="4369" y="3065"/>
                <a:ext cx="936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Примечание: все цифры ниже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3" name="Rectangle 129"/>
              <p:cNvSpPr>
                <a:spLocks noChangeArrowheads="1"/>
              </p:cNvSpPr>
              <p:nvPr/>
            </p:nvSpPr>
            <p:spPr bwMode="auto">
              <a:xfrm>
                <a:off x="4272" y="3168"/>
                <a:ext cx="1142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1" hangingPunct="1"/>
                <a:r>
                  <a:rPr lang="ru-RU" sz="900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приводятся только д</a:t>
                </a: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ля иллюстрации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4" name="Rectangle 130"/>
              <p:cNvSpPr>
                <a:spLocks noChangeArrowheads="1"/>
              </p:cNvSpPr>
              <p:nvPr/>
            </p:nvSpPr>
            <p:spPr bwMode="auto">
              <a:xfrm>
                <a:off x="1378" y="1522"/>
                <a:ext cx="1242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Результат на конец недели 3 месяца 9 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5" name="Rectangle 131"/>
              <p:cNvSpPr>
                <a:spLocks noChangeArrowheads="1"/>
              </p:cNvSpPr>
              <p:nvPr/>
            </p:nvSpPr>
            <p:spPr bwMode="auto">
              <a:xfrm>
                <a:off x="1354" y="1620"/>
                <a:ext cx="1124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(</a:t>
                </a:r>
                <a:r>
                  <a:rPr kumimoji="0" lang="ru-RU" sz="9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сент</a:t>
                </a:r>
                <a:r>
                  <a:rPr kumimoji="0" lang="ru-RU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), </a:t>
                </a:r>
                <a:r>
                  <a:rPr kumimoji="0" lang="ru-RU" sz="9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оценоч</a:t>
                </a:r>
                <a:r>
                  <a:rPr kumimoji="0" lang="ru-RU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. результат по </a:t>
                </a:r>
                <a:r>
                  <a:rPr kumimoji="0" lang="ru-RU" sz="9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нед</a:t>
                </a:r>
                <a:r>
                  <a:rPr kumimoji="0" lang="ru-RU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. 4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6" name="Rectangle 132"/>
              <p:cNvSpPr>
                <a:spLocks noChangeArrowheads="1"/>
              </p:cNvSpPr>
              <p:nvPr/>
            </p:nvSpPr>
            <p:spPr bwMode="auto">
              <a:xfrm>
                <a:off x="3669" y="1615"/>
                <a:ext cx="541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Месяц 11 ноябрь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" name="Rectangle 133"/>
              <p:cNvSpPr>
                <a:spLocks noChangeArrowheads="1"/>
              </p:cNvSpPr>
              <p:nvPr/>
            </p:nvSpPr>
            <p:spPr bwMode="auto">
              <a:xfrm>
                <a:off x="4731" y="1615"/>
                <a:ext cx="578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Месяц 12 декабрь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8" name="Rectangle 134"/>
              <p:cNvSpPr>
                <a:spLocks noChangeArrowheads="1"/>
              </p:cNvSpPr>
              <p:nvPr/>
            </p:nvSpPr>
            <p:spPr bwMode="auto">
              <a:xfrm>
                <a:off x="2646" y="1615"/>
                <a:ext cx="566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Месяц 10 октябрь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9" name="Rectangle 135"/>
              <p:cNvSpPr>
                <a:spLocks noChangeArrowheads="1"/>
              </p:cNvSpPr>
              <p:nvPr/>
            </p:nvSpPr>
            <p:spPr bwMode="auto">
              <a:xfrm>
                <a:off x="3855" y="1498"/>
                <a:ext cx="261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Прогноз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0" name="Rectangle 136"/>
              <p:cNvSpPr>
                <a:spLocks noChangeArrowheads="1"/>
              </p:cNvSpPr>
              <p:nvPr/>
            </p:nvSpPr>
            <p:spPr bwMode="auto">
              <a:xfrm>
                <a:off x="3928" y="1356"/>
                <a:ext cx="160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Все </a:t>
                </a:r>
                <a:r>
                  <a:rPr lang="ru-RU" sz="900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цифры округлены до </a:t>
                </a: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0,1 </a:t>
                </a:r>
                <a:r>
                  <a:rPr kumimoji="0" lang="ru-RU" sz="9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млн</a:t>
                </a: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в </a:t>
                </a:r>
                <a:r>
                  <a:rPr kumimoji="0" lang="ru-RU" sz="9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нац</a:t>
                </a: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. валюте (</a:t>
                </a:r>
                <a:r>
                  <a:rPr kumimoji="0" lang="en-US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DX)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1" name="Line 137"/>
              <p:cNvSpPr>
                <a:spLocks noChangeShapeType="1"/>
              </p:cNvSpPr>
              <p:nvPr/>
            </p:nvSpPr>
            <p:spPr bwMode="auto">
              <a:xfrm>
                <a:off x="62" y="1008"/>
                <a:ext cx="142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2" name="Rectangle 138"/>
              <p:cNvSpPr>
                <a:spLocks noChangeArrowheads="1"/>
              </p:cNvSpPr>
              <p:nvPr/>
            </p:nvSpPr>
            <p:spPr bwMode="auto">
              <a:xfrm>
                <a:off x="62" y="1008"/>
                <a:ext cx="142" cy="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3" name="Rectangle 139"/>
              <p:cNvSpPr>
                <a:spLocks noChangeArrowheads="1"/>
              </p:cNvSpPr>
              <p:nvPr/>
            </p:nvSpPr>
            <p:spPr bwMode="auto">
              <a:xfrm>
                <a:off x="204" y="1008"/>
                <a:ext cx="5" cy="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4" name="Rectangle 140"/>
              <p:cNvSpPr>
                <a:spLocks noChangeArrowheads="1"/>
              </p:cNvSpPr>
              <p:nvPr/>
            </p:nvSpPr>
            <p:spPr bwMode="auto">
              <a:xfrm>
                <a:off x="1315" y="1008"/>
                <a:ext cx="5" cy="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5" name="Rectangle 141"/>
              <p:cNvSpPr>
                <a:spLocks noChangeArrowheads="1"/>
              </p:cNvSpPr>
              <p:nvPr/>
            </p:nvSpPr>
            <p:spPr bwMode="auto">
              <a:xfrm>
                <a:off x="1579" y="1008"/>
                <a:ext cx="5" cy="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6" name="Rectangle 142"/>
              <p:cNvSpPr>
                <a:spLocks noChangeArrowheads="1"/>
              </p:cNvSpPr>
              <p:nvPr/>
            </p:nvSpPr>
            <p:spPr bwMode="auto">
              <a:xfrm>
                <a:off x="1834" y="1008"/>
                <a:ext cx="5" cy="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7" name="Rectangle 143"/>
              <p:cNvSpPr>
                <a:spLocks noChangeArrowheads="1"/>
              </p:cNvSpPr>
              <p:nvPr/>
            </p:nvSpPr>
            <p:spPr bwMode="auto">
              <a:xfrm>
                <a:off x="2088" y="1008"/>
                <a:ext cx="5" cy="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8" name="Line 144"/>
              <p:cNvSpPr>
                <a:spLocks noChangeShapeType="1"/>
              </p:cNvSpPr>
              <p:nvPr/>
            </p:nvSpPr>
            <p:spPr bwMode="auto">
              <a:xfrm>
                <a:off x="62" y="1106"/>
                <a:ext cx="142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9" name="Rectangle 145"/>
              <p:cNvSpPr>
                <a:spLocks noChangeArrowheads="1"/>
              </p:cNvSpPr>
              <p:nvPr/>
            </p:nvSpPr>
            <p:spPr bwMode="auto">
              <a:xfrm>
                <a:off x="62" y="1106"/>
                <a:ext cx="142" cy="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0" name="Line 146"/>
              <p:cNvSpPr>
                <a:spLocks noChangeShapeType="1"/>
              </p:cNvSpPr>
              <p:nvPr/>
            </p:nvSpPr>
            <p:spPr bwMode="auto">
              <a:xfrm>
                <a:off x="62" y="1219"/>
                <a:ext cx="142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1" name="Rectangle 147"/>
              <p:cNvSpPr>
                <a:spLocks noChangeArrowheads="1"/>
              </p:cNvSpPr>
              <p:nvPr/>
            </p:nvSpPr>
            <p:spPr bwMode="auto">
              <a:xfrm>
                <a:off x="62" y="1219"/>
                <a:ext cx="142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2" name="Line 148"/>
              <p:cNvSpPr>
                <a:spLocks noChangeShapeType="1"/>
              </p:cNvSpPr>
              <p:nvPr/>
            </p:nvSpPr>
            <p:spPr bwMode="auto">
              <a:xfrm>
                <a:off x="2093" y="1219"/>
                <a:ext cx="1096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3" name="Rectangle 149"/>
              <p:cNvSpPr>
                <a:spLocks noChangeArrowheads="1"/>
              </p:cNvSpPr>
              <p:nvPr/>
            </p:nvSpPr>
            <p:spPr bwMode="auto">
              <a:xfrm>
                <a:off x="2093" y="1219"/>
                <a:ext cx="1096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4" name="Line 150"/>
              <p:cNvSpPr>
                <a:spLocks noChangeShapeType="1"/>
              </p:cNvSpPr>
              <p:nvPr/>
            </p:nvSpPr>
            <p:spPr bwMode="auto">
              <a:xfrm>
                <a:off x="62" y="1331"/>
                <a:ext cx="142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5" name="Rectangle 151"/>
              <p:cNvSpPr>
                <a:spLocks noChangeArrowheads="1"/>
              </p:cNvSpPr>
              <p:nvPr/>
            </p:nvSpPr>
            <p:spPr bwMode="auto">
              <a:xfrm>
                <a:off x="62" y="1331"/>
                <a:ext cx="142" cy="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6" name="Line 152"/>
              <p:cNvSpPr>
                <a:spLocks noChangeShapeType="1"/>
              </p:cNvSpPr>
              <p:nvPr/>
            </p:nvSpPr>
            <p:spPr bwMode="auto">
              <a:xfrm>
                <a:off x="3449" y="1008"/>
                <a:ext cx="1" cy="10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7" name="Rectangle 153"/>
              <p:cNvSpPr>
                <a:spLocks noChangeArrowheads="1"/>
              </p:cNvSpPr>
              <p:nvPr/>
            </p:nvSpPr>
            <p:spPr bwMode="auto">
              <a:xfrm>
                <a:off x="3449" y="1008"/>
                <a:ext cx="5" cy="10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8" name="Line 154"/>
              <p:cNvSpPr>
                <a:spLocks noChangeShapeType="1"/>
              </p:cNvSpPr>
              <p:nvPr/>
            </p:nvSpPr>
            <p:spPr bwMode="auto">
              <a:xfrm>
                <a:off x="3713" y="1008"/>
                <a:ext cx="1" cy="10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9" name="Rectangle 155"/>
              <p:cNvSpPr>
                <a:spLocks noChangeArrowheads="1"/>
              </p:cNvSpPr>
              <p:nvPr/>
            </p:nvSpPr>
            <p:spPr bwMode="auto">
              <a:xfrm>
                <a:off x="3713" y="1008"/>
                <a:ext cx="5" cy="10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0" name="Line 156"/>
              <p:cNvSpPr>
                <a:spLocks noChangeShapeType="1"/>
              </p:cNvSpPr>
              <p:nvPr/>
            </p:nvSpPr>
            <p:spPr bwMode="auto">
              <a:xfrm>
                <a:off x="62" y="1444"/>
                <a:ext cx="142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1" name="Rectangle 157"/>
              <p:cNvSpPr>
                <a:spLocks noChangeArrowheads="1"/>
              </p:cNvSpPr>
              <p:nvPr/>
            </p:nvSpPr>
            <p:spPr bwMode="auto">
              <a:xfrm>
                <a:off x="62" y="1444"/>
                <a:ext cx="142" cy="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2" name="Line 158"/>
              <p:cNvSpPr>
                <a:spLocks noChangeShapeType="1"/>
              </p:cNvSpPr>
              <p:nvPr/>
            </p:nvSpPr>
            <p:spPr bwMode="auto">
              <a:xfrm>
                <a:off x="3977" y="1008"/>
                <a:ext cx="1" cy="10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3" name="Rectangle 159"/>
              <p:cNvSpPr>
                <a:spLocks noChangeArrowheads="1"/>
              </p:cNvSpPr>
              <p:nvPr/>
            </p:nvSpPr>
            <p:spPr bwMode="auto">
              <a:xfrm>
                <a:off x="3977" y="1008"/>
                <a:ext cx="5" cy="10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4" name="Line 160"/>
              <p:cNvSpPr>
                <a:spLocks noChangeShapeType="1"/>
              </p:cNvSpPr>
              <p:nvPr/>
            </p:nvSpPr>
            <p:spPr bwMode="auto">
              <a:xfrm>
                <a:off x="4241" y="1008"/>
                <a:ext cx="1" cy="10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5" name="Rectangle 161"/>
              <p:cNvSpPr>
                <a:spLocks noChangeArrowheads="1"/>
              </p:cNvSpPr>
              <p:nvPr/>
            </p:nvSpPr>
            <p:spPr bwMode="auto">
              <a:xfrm>
                <a:off x="4241" y="1008"/>
                <a:ext cx="5" cy="10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6" name="Line 162"/>
              <p:cNvSpPr>
                <a:spLocks noChangeShapeType="1"/>
              </p:cNvSpPr>
              <p:nvPr/>
            </p:nvSpPr>
            <p:spPr bwMode="auto">
              <a:xfrm>
                <a:off x="4506" y="1008"/>
                <a:ext cx="1" cy="10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7" name="Rectangle 163"/>
              <p:cNvSpPr>
                <a:spLocks noChangeArrowheads="1"/>
              </p:cNvSpPr>
              <p:nvPr/>
            </p:nvSpPr>
            <p:spPr bwMode="auto">
              <a:xfrm>
                <a:off x="4506" y="1008"/>
                <a:ext cx="5" cy="10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8" name="Line 164"/>
              <p:cNvSpPr>
                <a:spLocks noChangeShapeType="1"/>
              </p:cNvSpPr>
              <p:nvPr/>
            </p:nvSpPr>
            <p:spPr bwMode="auto">
              <a:xfrm>
                <a:off x="4770" y="1008"/>
                <a:ext cx="1" cy="328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9" name="Rectangle 165"/>
              <p:cNvSpPr>
                <a:spLocks noChangeArrowheads="1"/>
              </p:cNvSpPr>
              <p:nvPr/>
            </p:nvSpPr>
            <p:spPr bwMode="auto">
              <a:xfrm>
                <a:off x="4770" y="1008"/>
                <a:ext cx="5" cy="328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0" name="Line 166"/>
              <p:cNvSpPr>
                <a:spLocks noChangeShapeType="1"/>
              </p:cNvSpPr>
              <p:nvPr/>
            </p:nvSpPr>
            <p:spPr bwMode="auto">
              <a:xfrm>
                <a:off x="5034" y="1008"/>
                <a:ext cx="1" cy="328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1" name="Rectangle 167"/>
              <p:cNvSpPr>
                <a:spLocks noChangeArrowheads="1"/>
              </p:cNvSpPr>
              <p:nvPr/>
            </p:nvSpPr>
            <p:spPr bwMode="auto">
              <a:xfrm>
                <a:off x="5034" y="1008"/>
                <a:ext cx="5" cy="328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2" name="Line 168"/>
              <p:cNvSpPr>
                <a:spLocks noChangeShapeType="1"/>
              </p:cNvSpPr>
              <p:nvPr/>
            </p:nvSpPr>
            <p:spPr bwMode="auto">
              <a:xfrm>
                <a:off x="5299" y="1008"/>
                <a:ext cx="1" cy="328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3" name="Rectangle 169"/>
              <p:cNvSpPr>
                <a:spLocks noChangeArrowheads="1"/>
              </p:cNvSpPr>
              <p:nvPr/>
            </p:nvSpPr>
            <p:spPr bwMode="auto">
              <a:xfrm>
                <a:off x="5299" y="1008"/>
                <a:ext cx="4" cy="328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4" name="Line 170"/>
              <p:cNvSpPr>
                <a:spLocks noChangeShapeType="1"/>
              </p:cNvSpPr>
              <p:nvPr/>
            </p:nvSpPr>
            <p:spPr bwMode="auto">
              <a:xfrm>
                <a:off x="62" y="1493"/>
                <a:ext cx="1253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5" name="Rectangle 171"/>
              <p:cNvSpPr>
                <a:spLocks noChangeArrowheads="1"/>
              </p:cNvSpPr>
              <p:nvPr/>
            </p:nvSpPr>
            <p:spPr bwMode="auto">
              <a:xfrm>
                <a:off x="62" y="1493"/>
                <a:ext cx="1253" cy="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6" name="Line 172"/>
              <p:cNvSpPr>
                <a:spLocks noChangeShapeType="1"/>
              </p:cNvSpPr>
              <p:nvPr/>
            </p:nvSpPr>
            <p:spPr bwMode="auto">
              <a:xfrm>
                <a:off x="1315" y="1449"/>
                <a:ext cx="1" cy="4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7" name="Rectangle 173"/>
              <p:cNvSpPr>
                <a:spLocks noChangeArrowheads="1"/>
              </p:cNvSpPr>
              <p:nvPr/>
            </p:nvSpPr>
            <p:spPr bwMode="auto">
              <a:xfrm>
                <a:off x="1315" y="1449"/>
                <a:ext cx="5" cy="4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8" name="Line 174"/>
              <p:cNvSpPr>
                <a:spLocks noChangeShapeType="1"/>
              </p:cNvSpPr>
              <p:nvPr/>
            </p:nvSpPr>
            <p:spPr bwMode="auto">
              <a:xfrm>
                <a:off x="2392" y="1008"/>
                <a:ext cx="1" cy="48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9" name="Rectangle 175"/>
              <p:cNvSpPr>
                <a:spLocks noChangeArrowheads="1"/>
              </p:cNvSpPr>
              <p:nvPr/>
            </p:nvSpPr>
            <p:spPr bwMode="auto">
              <a:xfrm>
                <a:off x="2392" y="1008"/>
                <a:ext cx="4" cy="48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0" name="Line 176"/>
              <p:cNvSpPr>
                <a:spLocks noChangeShapeType="1"/>
              </p:cNvSpPr>
              <p:nvPr/>
            </p:nvSpPr>
            <p:spPr bwMode="auto">
              <a:xfrm>
                <a:off x="1320" y="1493"/>
                <a:ext cx="424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1" name="Rectangle 177"/>
              <p:cNvSpPr>
                <a:spLocks noChangeArrowheads="1"/>
              </p:cNvSpPr>
              <p:nvPr/>
            </p:nvSpPr>
            <p:spPr bwMode="auto">
              <a:xfrm>
                <a:off x="1320" y="1493"/>
                <a:ext cx="4248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2" name="Line 178"/>
              <p:cNvSpPr>
                <a:spLocks noChangeShapeType="1"/>
              </p:cNvSpPr>
              <p:nvPr/>
            </p:nvSpPr>
            <p:spPr bwMode="auto">
              <a:xfrm>
                <a:off x="5563" y="1008"/>
                <a:ext cx="1" cy="48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3" name="Rectangle 179"/>
              <p:cNvSpPr>
                <a:spLocks noChangeArrowheads="1"/>
              </p:cNvSpPr>
              <p:nvPr/>
            </p:nvSpPr>
            <p:spPr bwMode="auto">
              <a:xfrm>
                <a:off x="5563" y="1008"/>
                <a:ext cx="5" cy="48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4" name="Line 180"/>
              <p:cNvSpPr>
                <a:spLocks noChangeShapeType="1"/>
              </p:cNvSpPr>
              <p:nvPr/>
            </p:nvSpPr>
            <p:spPr bwMode="auto">
              <a:xfrm>
                <a:off x="62" y="1586"/>
                <a:ext cx="1253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5" name="Rectangle 181"/>
              <p:cNvSpPr>
                <a:spLocks noChangeArrowheads="1"/>
              </p:cNvSpPr>
              <p:nvPr/>
            </p:nvSpPr>
            <p:spPr bwMode="auto">
              <a:xfrm>
                <a:off x="62" y="1586"/>
                <a:ext cx="1253" cy="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6" name="Line 182"/>
              <p:cNvSpPr>
                <a:spLocks noChangeShapeType="1"/>
              </p:cNvSpPr>
              <p:nvPr/>
            </p:nvSpPr>
            <p:spPr bwMode="auto">
              <a:xfrm>
                <a:off x="3449" y="1336"/>
                <a:ext cx="1" cy="157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7" name="Rectangle 183"/>
              <p:cNvSpPr>
                <a:spLocks noChangeArrowheads="1"/>
              </p:cNvSpPr>
              <p:nvPr/>
            </p:nvSpPr>
            <p:spPr bwMode="auto">
              <a:xfrm>
                <a:off x="3449" y="1336"/>
                <a:ext cx="5" cy="157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8" name="Line 184"/>
              <p:cNvSpPr>
                <a:spLocks noChangeShapeType="1"/>
              </p:cNvSpPr>
              <p:nvPr/>
            </p:nvSpPr>
            <p:spPr bwMode="auto">
              <a:xfrm>
                <a:off x="4506" y="1449"/>
                <a:ext cx="1" cy="4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9" name="Rectangle 185"/>
              <p:cNvSpPr>
                <a:spLocks noChangeArrowheads="1"/>
              </p:cNvSpPr>
              <p:nvPr/>
            </p:nvSpPr>
            <p:spPr bwMode="auto">
              <a:xfrm>
                <a:off x="4506" y="1449"/>
                <a:ext cx="5" cy="4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0" name="Line 186"/>
              <p:cNvSpPr>
                <a:spLocks noChangeShapeType="1"/>
              </p:cNvSpPr>
              <p:nvPr/>
            </p:nvSpPr>
            <p:spPr bwMode="auto">
              <a:xfrm>
                <a:off x="2396" y="1586"/>
                <a:ext cx="317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1" name="Rectangle 187"/>
              <p:cNvSpPr>
                <a:spLocks noChangeArrowheads="1"/>
              </p:cNvSpPr>
              <p:nvPr/>
            </p:nvSpPr>
            <p:spPr bwMode="auto">
              <a:xfrm>
                <a:off x="2396" y="1586"/>
                <a:ext cx="3172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2" name="Line 188"/>
              <p:cNvSpPr>
                <a:spLocks noChangeShapeType="1"/>
              </p:cNvSpPr>
              <p:nvPr/>
            </p:nvSpPr>
            <p:spPr bwMode="auto">
              <a:xfrm>
                <a:off x="62" y="1733"/>
                <a:ext cx="1253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3" name="Rectangle 189"/>
              <p:cNvSpPr>
                <a:spLocks noChangeArrowheads="1"/>
              </p:cNvSpPr>
              <p:nvPr/>
            </p:nvSpPr>
            <p:spPr bwMode="auto">
              <a:xfrm>
                <a:off x="62" y="1733"/>
                <a:ext cx="1253" cy="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4" name="Line 190"/>
              <p:cNvSpPr>
                <a:spLocks noChangeShapeType="1"/>
              </p:cNvSpPr>
              <p:nvPr/>
            </p:nvSpPr>
            <p:spPr bwMode="auto">
              <a:xfrm>
                <a:off x="1579" y="1449"/>
                <a:ext cx="1" cy="4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5" name="Rectangle 191"/>
              <p:cNvSpPr>
                <a:spLocks noChangeArrowheads="1"/>
              </p:cNvSpPr>
              <p:nvPr/>
            </p:nvSpPr>
            <p:spPr bwMode="auto">
              <a:xfrm>
                <a:off x="1579" y="1449"/>
                <a:ext cx="5" cy="4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6" name="Line 192"/>
              <p:cNvSpPr>
                <a:spLocks noChangeShapeType="1"/>
              </p:cNvSpPr>
              <p:nvPr/>
            </p:nvSpPr>
            <p:spPr bwMode="auto">
              <a:xfrm>
                <a:off x="1834" y="1449"/>
                <a:ext cx="1" cy="4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7" name="Rectangle 193"/>
              <p:cNvSpPr>
                <a:spLocks noChangeArrowheads="1"/>
              </p:cNvSpPr>
              <p:nvPr/>
            </p:nvSpPr>
            <p:spPr bwMode="auto">
              <a:xfrm>
                <a:off x="1834" y="1449"/>
                <a:ext cx="5" cy="4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8" name="Line 194"/>
              <p:cNvSpPr>
                <a:spLocks noChangeShapeType="1"/>
              </p:cNvSpPr>
              <p:nvPr/>
            </p:nvSpPr>
            <p:spPr bwMode="auto">
              <a:xfrm>
                <a:off x="2088" y="1449"/>
                <a:ext cx="1" cy="4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9" name="Rectangle 195"/>
              <p:cNvSpPr>
                <a:spLocks noChangeArrowheads="1"/>
              </p:cNvSpPr>
              <p:nvPr/>
            </p:nvSpPr>
            <p:spPr bwMode="auto">
              <a:xfrm>
                <a:off x="2088" y="1449"/>
                <a:ext cx="5" cy="4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0" name="Line 196"/>
              <p:cNvSpPr>
                <a:spLocks noChangeShapeType="1"/>
              </p:cNvSpPr>
              <p:nvPr/>
            </p:nvSpPr>
            <p:spPr bwMode="auto">
              <a:xfrm>
                <a:off x="2656" y="1008"/>
                <a:ext cx="1" cy="48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1" name="Rectangle 197"/>
              <p:cNvSpPr>
                <a:spLocks noChangeArrowheads="1"/>
              </p:cNvSpPr>
              <p:nvPr/>
            </p:nvSpPr>
            <p:spPr bwMode="auto">
              <a:xfrm>
                <a:off x="2656" y="1008"/>
                <a:ext cx="5" cy="48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2" name="Line 198"/>
              <p:cNvSpPr>
                <a:spLocks noChangeShapeType="1"/>
              </p:cNvSpPr>
              <p:nvPr/>
            </p:nvSpPr>
            <p:spPr bwMode="auto">
              <a:xfrm>
                <a:off x="2920" y="1008"/>
                <a:ext cx="1" cy="48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3" name="Rectangle 199"/>
              <p:cNvSpPr>
                <a:spLocks noChangeArrowheads="1"/>
              </p:cNvSpPr>
              <p:nvPr/>
            </p:nvSpPr>
            <p:spPr bwMode="auto">
              <a:xfrm>
                <a:off x="2920" y="1008"/>
                <a:ext cx="5" cy="48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4" name="Line 200"/>
              <p:cNvSpPr>
                <a:spLocks noChangeShapeType="1"/>
              </p:cNvSpPr>
              <p:nvPr/>
            </p:nvSpPr>
            <p:spPr bwMode="auto">
              <a:xfrm>
                <a:off x="3184" y="1008"/>
                <a:ext cx="1" cy="48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5" name="Rectangle 201"/>
              <p:cNvSpPr>
                <a:spLocks noChangeArrowheads="1"/>
              </p:cNvSpPr>
              <p:nvPr/>
            </p:nvSpPr>
            <p:spPr bwMode="auto">
              <a:xfrm>
                <a:off x="3184" y="1008"/>
                <a:ext cx="5" cy="48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6" name="Line 202"/>
              <p:cNvSpPr>
                <a:spLocks noChangeShapeType="1"/>
              </p:cNvSpPr>
              <p:nvPr/>
            </p:nvSpPr>
            <p:spPr bwMode="auto">
              <a:xfrm>
                <a:off x="3713" y="1336"/>
                <a:ext cx="1" cy="157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7" name="Rectangle 203"/>
              <p:cNvSpPr>
                <a:spLocks noChangeArrowheads="1"/>
              </p:cNvSpPr>
              <p:nvPr/>
            </p:nvSpPr>
            <p:spPr bwMode="auto">
              <a:xfrm>
                <a:off x="3713" y="1336"/>
                <a:ext cx="5" cy="157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8" name="Line 204"/>
              <p:cNvSpPr>
                <a:spLocks noChangeShapeType="1"/>
              </p:cNvSpPr>
              <p:nvPr/>
            </p:nvSpPr>
            <p:spPr bwMode="auto">
              <a:xfrm>
                <a:off x="3977" y="1449"/>
                <a:ext cx="1" cy="4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30" name="Group 406"/>
            <p:cNvGrpSpPr>
              <a:grpSpLocks/>
            </p:cNvGrpSpPr>
            <p:nvPr/>
          </p:nvGrpSpPr>
          <p:grpSpPr bwMode="auto">
            <a:xfrm>
              <a:off x="62" y="1008"/>
              <a:ext cx="5506" cy="3041"/>
              <a:chOff x="62" y="1008"/>
              <a:chExt cx="5506" cy="3041"/>
            </a:xfrm>
          </p:grpSpPr>
          <p:sp>
            <p:nvSpPr>
              <p:cNvPr id="1230" name="Rectangle 206"/>
              <p:cNvSpPr>
                <a:spLocks noChangeArrowheads="1"/>
              </p:cNvSpPr>
              <p:nvPr/>
            </p:nvSpPr>
            <p:spPr bwMode="auto">
              <a:xfrm>
                <a:off x="3977" y="1449"/>
                <a:ext cx="5" cy="4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1" name="Line 207"/>
              <p:cNvSpPr>
                <a:spLocks noChangeShapeType="1"/>
              </p:cNvSpPr>
              <p:nvPr/>
            </p:nvSpPr>
            <p:spPr bwMode="auto">
              <a:xfrm>
                <a:off x="4241" y="1449"/>
                <a:ext cx="1" cy="4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2" name="Rectangle 208"/>
              <p:cNvSpPr>
                <a:spLocks noChangeArrowheads="1"/>
              </p:cNvSpPr>
              <p:nvPr/>
            </p:nvSpPr>
            <p:spPr bwMode="auto">
              <a:xfrm>
                <a:off x="4241" y="1449"/>
                <a:ext cx="5" cy="4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3" name="Line 209"/>
              <p:cNvSpPr>
                <a:spLocks noChangeShapeType="1"/>
              </p:cNvSpPr>
              <p:nvPr/>
            </p:nvSpPr>
            <p:spPr bwMode="auto">
              <a:xfrm>
                <a:off x="4770" y="1449"/>
                <a:ext cx="1" cy="4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4" name="Rectangle 210"/>
              <p:cNvSpPr>
                <a:spLocks noChangeArrowheads="1"/>
              </p:cNvSpPr>
              <p:nvPr/>
            </p:nvSpPr>
            <p:spPr bwMode="auto">
              <a:xfrm>
                <a:off x="4770" y="1449"/>
                <a:ext cx="5" cy="4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5" name="Line 211"/>
              <p:cNvSpPr>
                <a:spLocks noChangeShapeType="1"/>
              </p:cNvSpPr>
              <p:nvPr/>
            </p:nvSpPr>
            <p:spPr bwMode="auto">
              <a:xfrm>
                <a:off x="5034" y="1449"/>
                <a:ext cx="1" cy="4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6" name="Rectangle 212"/>
              <p:cNvSpPr>
                <a:spLocks noChangeArrowheads="1"/>
              </p:cNvSpPr>
              <p:nvPr/>
            </p:nvSpPr>
            <p:spPr bwMode="auto">
              <a:xfrm>
                <a:off x="5034" y="1449"/>
                <a:ext cx="5" cy="4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7" name="Line 213"/>
              <p:cNvSpPr>
                <a:spLocks noChangeShapeType="1"/>
              </p:cNvSpPr>
              <p:nvPr/>
            </p:nvSpPr>
            <p:spPr bwMode="auto">
              <a:xfrm>
                <a:off x="5299" y="1449"/>
                <a:ext cx="1" cy="4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8" name="Rectangle 214"/>
              <p:cNvSpPr>
                <a:spLocks noChangeArrowheads="1"/>
              </p:cNvSpPr>
              <p:nvPr/>
            </p:nvSpPr>
            <p:spPr bwMode="auto">
              <a:xfrm>
                <a:off x="5299" y="1449"/>
                <a:ext cx="4" cy="4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9" name="Line 215"/>
              <p:cNvSpPr>
                <a:spLocks noChangeShapeType="1"/>
              </p:cNvSpPr>
              <p:nvPr/>
            </p:nvSpPr>
            <p:spPr bwMode="auto">
              <a:xfrm>
                <a:off x="1320" y="1733"/>
                <a:ext cx="424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0" name="Rectangle 216"/>
              <p:cNvSpPr>
                <a:spLocks noChangeArrowheads="1"/>
              </p:cNvSpPr>
              <p:nvPr/>
            </p:nvSpPr>
            <p:spPr bwMode="auto">
              <a:xfrm>
                <a:off x="1320" y="1733"/>
                <a:ext cx="4248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1" name="Line 217"/>
              <p:cNvSpPr>
                <a:spLocks noChangeShapeType="1"/>
              </p:cNvSpPr>
              <p:nvPr/>
            </p:nvSpPr>
            <p:spPr bwMode="auto">
              <a:xfrm>
                <a:off x="204" y="1449"/>
                <a:ext cx="1" cy="289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2" name="Rectangle 218"/>
              <p:cNvSpPr>
                <a:spLocks noChangeArrowheads="1"/>
              </p:cNvSpPr>
              <p:nvPr/>
            </p:nvSpPr>
            <p:spPr bwMode="auto">
              <a:xfrm>
                <a:off x="204" y="1449"/>
                <a:ext cx="5" cy="289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3" name="Line 219"/>
              <p:cNvSpPr>
                <a:spLocks noChangeShapeType="1"/>
              </p:cNvSpPr>
              <p:nvPr/>
            </p:nvSpPr>
            <p:spPr bwMode="auto">
              <a:xfrm>
                <a:off x="62" y="1929"/>
                <a:ext cx="1253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4" name="Rectangle 220"/>
              <p:cNvSpPr>
                <a:spLocks noChangeArrowheads="1"/>
              </p:cNvSpPr>
              <p:nvPr/>
            </p:nvSpPr>
            <p:spPr bwMode="auto">
              <a:xfrm>
                <a:off x="62" y="1929"/>
                <a:ext cx="1253" cy="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5" name="Line 221"/>
              <p:cNvSpPr>
                <a:spLocks noChangeShapeType="1"/>
              </p:cNvSpPr>
              <p:nvPr/>
            </p:nvSpPr>
            <p:spPr bwMode="auto">
              <a:xfrm>
                <a:off x="1315" y="1493"/>
                <a:ext cx="1" cy="4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6" name="Rectangle 222"/>
              <p:cNvSpPr>
                <a:spLocks noChangeArrowheads="1"/>
              </p:cNvSpPr>
              <p:nvPr/>
            </p:nvSpPr>
            <p:spPr bwMode="auto">
              <a:xfrm>
                <a:off x="1315" y="1493"/>
                <a:ext cx="5" cy="44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7" name="Line 223"/>
              <p:cNvSpPr>
                <a:spLocks noChangeShapeType="1"/>
              </p:cNvSpPr>
              <p:nvPr/>
            </p:nvSpPr>
            <p:spPr bwMode="auto">
              <a:xfrm>
                <a:off x="2392" y="1498"/>
                <a:ext cx="1" cy="4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8" name="Rectangle 224"/>
              <p:cNvSpPr>
                <a:spLocks noChangeArrowheads="1"/>
              </p:cNvSpPr>
              <p:nvPr/>
            </p:nvSpPr>
            <p:spPr bwMode="auto">
              <a:xfrm>
                <a:off x="2392" y="1498"/>
                <a:ext cx="4" cy="43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9" name="Line 225"/>
              <p:cNvSpPr>
                <a:spLocks noChangeShapeType="1"/>
              </p:cNvSpPr>
              <p:nvPr/>
            </p:nvSpPr>
            <p:spPr bwMode="auto">
              <a:xfrm>
                <a:off x="3449" y="1591"/>
                <a:ext cx="1" cy="3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0" name="Rectangle 226"/>
              <p:cNvSpPr>
                <a:spLocks noChangeArrowheads="1"/>
              </p:cNvSpPr>
              <p:nvPr/>
            </p:nvSpPr>
            <p:spPr bwMode="auto">
              <a:xfrm>
                <a:off x="3449" y="1591"/>
                <a:ext cx="5" cy="34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1" name="Line 227"/>
              <p:cNvSpPr>
                <a:spLocks noChangeShapeType="1"/>
              </p:cNvSpPr>
              <p:nvPr/>
            </p:nvSpPr>
            <p:spPr bwMode="auto">
              <a:xfrm>
                <a:off x="4506" y="1591"/>
                <a:ext cx="1" cy="3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2" name="Rectangle 228"/>
              <p:cNvSpPr>
                <a:spLocks noChangeArrowheads="1"/>
              </p:cNvSpPr>
              <p:nvPr/>
            </p:nvSpPr>
            <p:spPr bwMode="auto">
              <a:xfrm>
                <a:off x="4506" y="1591"/>
                <a:ext cx="5" cy="34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3" name="Line 229"/>
              <p:cNvSpPr>
                <a:spLocks noChangeShapeType="1"/>
              </p:cNvSpPr>
              <p:nvPr/>
            </p:nvSpPr>
            <p:spPr bwMode="auto">
              <a:xfrm>
                <a:off x="1320" y="1929"/>
                <a:ext cx="424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4" name="Rectangle 230"/>
              <p:cNvSpPr>
                <a:spLocks noChangeArrowheads="1"/>
              </p:cNvSpPr>
              <p:nvPr/>
            </p:nvSpPr>
            <p:spPr bwMode="auto">
              <a:xfrm>
                <a:off x="1320" y="1929"/>
                <a:ext cx="4248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5" name="Line 231"/>
              <p:cNvSpPr>
                <a:spLocks noChangeShapeType="1"/>
              </p:cNvSpPr>
              <p:nvPr/>
            </p:nvSpPr>
            <p:spPr bwMode="auto">
              <a:xfrm>
                <a:off x="5563" y="1498"/>
                <a:ext cx="1" cy="4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6" name="Rectangle 232"/>
              <p:cNvSpPr>
                <a:spLocks noChangeArrowheads="1"/>
              </p:cNvSpPr>
              <p:nvPr/>
            </p:nvSpPr>
            <p:spPr bwMode="auto">
              <a:xfrm>
                <a:off x="5563" y="1498"/>
                <a:ext cx="5" cy="43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7" name="Line 233"/>
              <p:cNvSpPr>
                <a:spLocks noChangeShapeType="1"/>
              </p:cNvSpPr>
              <p:nvPr/>
            </p:nvSpPr>
            <p:spPr bwMode="auto">
              <a:xfrm>
                <a:off x="62" y="2178"/>
                <a:ext cx="1253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8" name="Rectangle 234"/>
              <p:cNvSpPr>
                <a:spLocks noChangeArrowheads="1"/>
              </p:cNvSpPr>
              <p:nvPr/>
            </p:nvSpPr>
            <p:spPr bwMode="auto">
              <a:xfrm>
                <a:off x="62" y="2178"/>
                <a:ext cx="1253" cy="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9" name="Line 235"/>
              <p:cNvSpPr>
                <a:spLocks noChangeShapeType="1"/>
              </p:cNvSpPr>
              <p:nvPr/>
            </p:nvSpPr>
            <p:spPr bwMode="auto">
              <a:xfrm>
                <a:off x="1315" y="1934"/>
                <a:ext cx="1" cy="24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0" name="Rectangle 236"/>
              <p:cNvSpPr>
                <a:spLocks noChangeArrowheads="1"/>
              </p:cNvSpPr>
              <p:nvPr/>
            </p:nvSpPr>
            <p:spPr bwMode="auto">
              <a:xfrm>
                <a:off x="1315" y="1934"/>
                <a:ext cx="5" cy="24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1" name="Line 237"/>
              <p:cNvSpPr>
                <a:spLocks noChangeShapeType="1"/>
              </p:cNvSpPr>
              <p:nvPr/>
            </p:nvSpPr>
            <p:spPr bwMode="auto">
              <a:xfrm>
                <a:off x="1579" y="1934"/>
                <a:ext cx="1" cy="24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2" name="Rectangle 238"/>
              <p:cNvSpPr>
                <a:spLocks noChangeArrowheads="1"/>
              </p:cNvSpPr>
              <p:nvPr/>
            </p:nvSpPr>
            <p:spPr bwMode="auto">
              <a:xfrm>
                <a:off x="1579" y="1934"/>
                <a:ext cx="5" cy="24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3" name="Line 239"/>
              <p:cNvSpPr>
                <a:spLocks noChangeShapeType="1"/>
              </p:cNvSpPr>
              <p:nvPr/>
            </p:nvSpPr>
            <p:spPr bwMode="auto">
              <a:xfrm>
                <a:off x="1834" y="1934"/>
                <a:ext cx="1" cy="24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4" name="Rectangle 240"/>
              <p:cNvSpPr>
                <a:spLocks noChangeArrowheads="1"/>
              </p:cNvSpPr>
              <p:nvPr/>
            </p:nvSpPr>
            <p:spPr bwMode="auto">
              <a:xfrm>
                <a:off x="1834" y="1934"/>
                <a:ext cx="5" cy="24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5" name="Line 241"/>
              <p:cNvSpPr>
                <a:spLocks noChangeShapeType="1"/>
              </p:cNvSpPr>
              <p:nvPr/>
            </p:nvSpPr>
            <p:spPr bwMode="auto">
              <a:xfrm>
                <a:off x="2088" y="1934"/>
                <a:ext cx="1" cy="24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6" name="Rectangle 242"/>
              <p:cNvSpPr>
                <a:spLocks noChangeArrowheads="1"/>
              </p:cNvSpPr>
              <p:nvPr/>
            </p:nvSpPr>
            <p:spPr bwMode="auto">
              <a:xfrm>
                <a:off x="2088" y="1934"/>
                <a:ext cx="5" cy="24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7" name="Line 243"/>
              <p:cNvSpPr>
                <a:spLocks noChangeShapeType="1"/>
              </p:cNvSpPr>
              <p:nvPr/>
            </p:nvSpPr>
            <p:spPr bwMode="auto">
              <a:xfrm>
                <a:off x="2392" y="1934"/>
                <a:ext cx="1" cy="24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8" name="Rectangle 244"/>
              <p:cNvSpPr>
                <a:spLocks noChangeArrowheads="1"/>
              </p:cNvSpPr>
              <p:nvPr/>
            </p:nvSpPr>
            <p:spPr bwMode="auto">
              <a:xfrm>
                <a:off x="2392" y="1934"/>
                <a:ext cx="4" cy="24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9" name="Line 245"/>
              <p:cNvSpPr>
                <a:spLocks noChangeShapeType="1"/>
              </p:cNvSpPr>
              <p:nvPr/>
            </p:nvSpPr>
            <p:spPr bwMode="auto">
              <a:xfrm>
                <a:off x="2656" y="1934"/>
                <a:ext cx="1" cy="24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0" name="Rectangle 246"/>
              <p:cNvSpPr>
                <a:spLocks noChangeArrowheads="1"/>
              </p:cNvSpPr>
              <p:nvPr/>
            </p:nvSpPr>
            <p:spPr bwMode="auto">
              <a:xfrm>
                <a:off x="2656" y="1934"/>
                <a:ext cx="5" cy="24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1" name="Line 247"/>
              <p:cNvSpPr>
                <a:spLocks noChangeShapeType="1"/>
              </p:cNvSpPr>
              <p:nvPr/>
            </p:nvSpPr>
            <p:spPr bwMode="auto">
              <a:xfrm>
                <a:off x="2920" y="1934"/>
                <a:ext cx="1" cy="24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2" name="Rectangle 248"/>
              <p:cNvSpPr>
                <a:spLocks noChangeArrowheads="1"/>
              </p:cNvSpPr>
              <p:nvPr/>
            </p:nvSpPr>
            <p:spPr bwMode="auto">
              <a:xfrm>
                <a:off x="2920" y="1934"/>
                <a:ext cx="5" cy="24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3" name="Line 249"/>
              <p:cNvSpPr>
                <a:spLocks noChangeShapeType="1"/>
              </p:cNvSpPr>
              <p:nvPr/>
            </p:nvSpPr>
            <p:spPr bwMode="auto">
              <a:xfrm>
                <a:off x="3184" y="1934"/>
                <a:ext cx="1" cy="24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4" name="Rectangle 250"/>
              <p:cNvSpPr>
                <a:spLocks noChangeArrowheads="1"/>
              </p:cNvSpPr>
              <p:nvPr/>
            </p:nvSpPr>
            <p:spPr bwMode="auto">
              <a:xfrm>
                <a:off x="3184" y="1934"/>
                <a:ext cx="5" cy="24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5" name="Line 251"/>
              <p:cNvSpPr>
                <a:spLocks noChangeShapeType="1"/>
              </p:cNvSpPr>
              <p:nvPr/>
            </p:nvSpPr>
            <p:spPr bwMode="auto">
              <a:xfrm>
                <a:off x="3449" y="1934"/>
                <a:ext cx="1" cy="24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6" name="Rectangle 252"/>
              <p:cNvSpPr>
                <a:spLocks noChangeArrowheads="1"/>
              </p:cNvSpPr>
              <p:nvPr/>
            </p:nvSpPr>
            <p:spPr bwMode="auto">
              <a:xfrm>
                <a:off x="3449" y="1934"/>
                <a:ext cx="5" cy="24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7" name="Line 253"/>
              <p:cNvSpPr>
                <a:spLocks noChangeShapeType="1"/>
              </p:cNvSpPr>
              <p:nvPr/>
            </p:nvSpPr>
            <p:spPr bwMode="auto">
              <a:xfrm>
                <a:off x="3713" y="1934"/>
                <a:ext cx="1" cy="24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8" name="Rectangle 254"/>
              <p:cNvSpPr>
                <a:spLocks noChangeArrowheads="1"/>
              </p:cNvSpPr>
              <p:nvPr/>
            </p:nvSpPr>
            <p:spPr bwMode="auto">
              <a:xfrm>
                <a:off x="3713" y="1934"/>
                <a:ext cx="5" cy="24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9" name="Line 255"/>
              <p:cNvSpPr>
                <a:spLocks noChangeShapeType="1"/>
              </p:cNvSpPr>
              <p:nvPr/>
            </p:nvSpPr>
            <p:spPr bwMode="auto">
              <a:xfrm>
                <a:off x="3977" y="1934"/>
                <a:ext cx="1" cy="24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0" name="Rectangle 256"/>
              <p:cNvSpPr>
                <a:spLocks noChangeArrowheads="1"/>
              </p:cNvSpPr>
              <p:nvPr/>
            </p:nvSpPr>
            <p:spPr bwMode="auto">
              <a:xfrm>
                <a:off x="3977" y="1934"/>
                <a:ext cx="5" cy="24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1" name="Line 257"/>
              <p:cNvSpPr>
                <a:spLocks noChangeShapeType="1"/>
              </p:cNvSpPr>
              <p:nvPr/>
            </p:nvSpPr>
            <p:spPr bwMode="auto">
              <a:xfrm>
                <a:off x="4241" y="1934"/>
                <a:ext cx="1" cy="24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2" name="Rectangle 258"/>
              <p:cNvSpPr>
                <a:spLocks noChangeArrowheads="1"/>
              </p:cNvSpPr>
              <p:nvPr/>
            </p:nvSpPr>
            <p:spPr bwMode="auto">
              <a:xfrm>
                <a:off x="4241" y="1934"/>
                <a:ext cx="5" cy="24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3" name="Line 259"/>
              <p:cNvSpPr>
                <a:spLocks noChangeShapeType="1"/>
              </p:cNvSpPr>
              <p:nvPr/>
            </p:nvSpPr>
            <p:spPr bwMode="auto">
              <a:xfrm>
                <a:off x="4506" y="1934"/>
                <a:ext cx="1" cy="24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4" name="Rectangle 260"/>
              <p:cNvSpPr>
                <a:spLocks noChangeArrowheads="1"/>
              </p:cNvSpPr>
              <p:nvPr/>
            </p:nvSpPr>
            <p:spPr bwMode="auto">
              <a:xfrm>
                <a:off x="4506" y="1934"/>
                <a:ext cx="5" cy="24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5" name="Line 261"/>
              <p:cNvSpPr>
                <a:spLocks noChangeShapeType="1"/>
              </p:cNvSpPr>
              <p:nvPr/>
            </p:nvSpPr>
            <p:spPr bwMode="auto">
              <a:xfrm>
                <a:off x="4770" y="1934"/>
                <a:ext cx="1" cy="24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6" name="Rectangle 262"/>
              <p:cNvSpPr>
                <a:spLocks noChangeArrowheads="1"/>
              </p:cNvSpPr>
              <p:nvPr/>
            </p:nvSpPr>
            <p:spPr bwMode="auto">
              <a:xfrm>
                <a:off x="4770" y="1934"/>
                <a:ext cx="5" cy="24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7" name="Line 263"/>
              <p:cNvSpPr>
                <a:spLocks noChangeShapeType="1"/>
              </p:cNvSpPr>
              <p:nvPr/>
            </p:nvSpPr>
            <p:spPr bwMode="auto">
              <a:xfrm>
                <a:off x="5034" y="1934"/>
                <a:ext cx="1" cy="24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8" name="Rectangle 264"/>
              <p:cNvSpPr>
                <a:spLocks noChangeArrowheads="1"/>
              </p:cNvSpPr>
              <p:nvPr/>
            </p:nvSpPr>
            <p:spPr bwMode="auto">
              <a:xfrm>
                <a:off x="5034" y="1934"/>
                <a:ext cx="5" cy="24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9" name="Line 265"/>
              <p:cNvSpPr>
                <a:spLocks noChangeShapeType="1"/>
              </p:cNvSpPr>
              <p:nvPr/>
            </p:nvSpPr>
            <p:spPr bwMode="auto">
              <a:xfrm>
                <a:off x="5299" y="1934"/>
                <a:ext cx="1" cy="24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0" name="Rectangle 266"/>
              <p:cNvSpPr>
                <a:spLocks noChangeArrowheads="1"/>
              </p:cNvSpPr>
              <p:nvPr/>
            </p:nvSpPr>
            <p:spPr bwMode="auto">
              <a:xfrm>
                <a:off x="5299" y="1934"/>
                <a:ext cx="4" cy="24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1" name="Line 267"/>
              <p:cNvSpPr>
                <a:spLocks noChangeShapeType="1"/>
              </p:cNvSpPr>
              <p:nvPr/>
            </p:nvSpPr>
            <p:spPr bwMode="auto">
              <a:xfrm>
                <a:off x="5563" y="1934"/>
                <a:ext cx="1" cy="24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2" name="Rectangle 268"/>
              <p:cNvSpPr>
                <a:spLocks noChangeArrowheads="1"/>
              </p:cNvSpPr>
              <p:nvPr/>
            </p:nvSpPr>
            <p:spPr bwMode="auto">
              <a:xfrm>
                <a:off x="5563" y="1934"/>
                <a:ext cx="5" cy="24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3" name="Line 269"/>
              <p:cNvSpPr>
                <a:spLocks noChangeShapeType="1"/>
              </p:cNvSpPr>
              <p:nvPr/>
            </p:nvSpPr>
            <p:spPr bwMode="auto">
              <a:xfrm>
                <a:off x="62" y="2276"/>
                <a:ext cx="1253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4" name="Rectangle 270"/>
              <p:cNvSpPr>
                <a:spLocks noChangeArrowheads="1"/>
              </p:cNvSpPr>
              <p:nvPr/>
            </p:nvSpPr>
            <p:spPr bwMode="auto">
              <a:xfrm>
                <a:off x="62" y="2276"/>
                <a:ext cx="1253" cy="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5" name="Line 271"/>
              <p:cNvSpPr>
                <a:spLocks noChangeShapeType="1"/>
              </p:cNvSpPr>
              <p:nvPr/>
            </p:nvSpPr>
            <p:spPr bwMode="auto">
              <a:xfrm>
                <a:off x="62" y="2374"/>
                <a:ext cx="1253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6" name="Rectangle 272"/>
              <p:cNvSpPr>
                <a:spLocks noChangeArrowheads="1"/>
              </p:cNvSpPr>
              <p:nvPr/>
            </p:nvSpPr>
            <p:spPr bwMode="auto">
              <a:xfrm>
                <a:off x="62" y="2374"/>
                <a:ext cx="1253" cy="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7" name="Line 273"/>
              <p:cNvSpPr>
                <a:spLocks noChangeShapeType="1"/>
              </p:cNvSpPr>
              <p:nvPr/>
            </p:nvSpPr>
            <p:spPr bwMode="auto">
              <a:xfrm>
                <a:off x="62" y="2472"/>
                <a:ext cx="1253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8" name="Rectangle 274"/>
              <p:cNvSpPr>
                <a:spLocks noChangeArrowheads="1"/>
              </p:cNvSpPr>
              <p:nvPr/>
            </p:nvSpPr>
            <p:spPr bwMode="auto">
              <a:xfrm>
                <a:off x="62" y="2472"/>
                <a:ext cx="1253" cy="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9" name="Line 275"/>
              <p:cNvSpPr>
                <a:spLocks noChangeShapeType="1"/>
              </p:cNvSpPr>
              <p:nvPr/>
            </p:nvSpPr>
            <p:spPr bwMode="auto">
              <a:xfrm>
                <a:off x="1315" y="2379"/>
                <a:ext cx="1" cy="9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0" name="Rectangle 276"/>
              <p:cNvSpPr>
                <a:spLocks noChangeArrowheads="1"/>
              </p:cNvSpPr>
              <p:nvPr/>
            </p:nvSpPr>
            <p:spPr bwMode="auto">
              <a:xfrm>
                <a:off x="1315" y="2379"/>
                <a:ext cx="5" cy="9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1" name="Line 277"/>
              <p:cNvSpPr>
                <a:spLocks noChangeShapeType="1"/>
              </p:cNvSpPr>
              <p:nvPr/>
            </p:nvSpPr>
            <p:spPr bwMode="auto">
              <a:xfrm>
                <a:off x="1579" y="2379"/>
                <a:ext cx="1" cy="9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2" name="Rectangle 278"/>
              <p:cNvSpPr>
                <a:spLocks noChangeArrowheads="1"/>
              </p:cNvSpPr>
              <p:nvPr/>
            </p:nvSpPr>
            <p:spPr bwMode="auto">
              <a:xfrm>
                <a:off x="1579" y="2379"/>
                <a:ext cx="5" cy="9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3" name="Line 279"/>
              <p:cNvSpPr>
                <a:spLocks noChangeShapeType="1"/>
              </p:cNvSpPr>
              <p:nvPr/>
            </p:nvSpPr>
            <p:spPr bwMode="auto">
              <a:xfrm>
                <a:off x="1834" y="2379"/>
                <a:ext cx="1" cy="9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4" name="Rectangle 280"/>
              <p:cNvSpPr>
                <a:spLocks noChangeArrowheads="1"/>
              </p:cNvSpPr>
              <p:nvPr/>
            </p:nvSpPr>
            <p:spPr bwMode="auto">
              <a:xfrm>
                <a:off x="1834" y="2379"/>
                <a:ext cx="5" cy="9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5" name="Line 281"/>
              <p:cNvSpPr>
                <a:spLocks noChangeShapeType="1"/>
              </p:cNvSpPr>
              <p:nvPr/>
            </p:nvSpPr>
            <p:spPr bwMode="auto">
              <a:xfrm>
                <a:off x="2088" y="2379"/>
                <a:ext cx="1" cy="9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6" name="Rectangle 282"/>
              <p:cNvSpPr>
                <a:spLocks noChangeArrowheads="1"/>
              </p:cNvSpPr>
              <p:nvPr/>
            </p:nvSpPr>
            <p:spPr bwMode="auto">
              <a:xfrm>
                <a:off x="2088" y="2379"/>
                <a:ext cx="5" cy="9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7" name="Line 283"/>
              <p:cNvSpPr>
                <a:spLocks noChangeShapeType="1"/>
              </p:cNvSpPr>
              <p:nvPr/>
            </p:nvSpPr>
            <p:spPr bwMode="auto">
              <a:xfrm>
                <a:off x="2392" y="2379"/>
                <a:ext cx="1" cy="9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8" name="Rectangle 284"/>
              <p:cNvSpPr>
                <a:spLocks noChangeArrowheads="1"/>
              </p:cNvSpPr>
              <p:nvPr/>
            </p:nvSpPr>
            <p:spPr bwMode="auto">
              <a:xfrm>
                <a:off x="2392" y="2379"/>
                <a:ext cx="4" cy="9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9" name="Line 285"/>
              <p:cNvSpPr>
                <a:spLocks noChangeShapeType="1"/>
              </p:cNvSpPr>
              <p:nvPr/>
            </p:nvSpPr>
            <p:spPr bwMode="auto">
              <a:xfrm>
                <a:off x="2656" y="2379"/>
                <a:ext cx="1" cy="9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0" name="Rectangle 286"/>
              <p:cNvSpPr>
                <a:spLocks noChangeArrowheads="1"/>
              </p:cNvSpPr>
              <p:nvPr/>
            </p:nvSpPr>
            <p:spPr bwMode="auto">
              <a:xfrm>
                <a:off x="2656" y="2379"/>
                <a:ext cx="5" cy="9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1" name="Line 287"/>
              <p:cNvSpPr>
                <a:spLocks noChangeShapeType="1"/>
              </p:cNvSpPr>
              <p:nvPr/>
            </p:nvSpPr>
            <p:spPr bwMode="auto">
              <a:xfrm>
                <a:off x="2920" y="2379"/>
                <a:ext cx="1" cy="9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2" name="Rectangle 288"/>
              <p:cNvSpPr>
                <a:spLocks noChangeArrowheads="1"/>
              </p:cNvSpPr>
              <p:nvPr/>
            </p:nvSpPr>
            <p:spPr bwMode="auto">
              <a:xfrm>
                <a:off x="2920" y="2379"/>
                <a:ext cx="5" cy="9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3" name="Line 289"/>
              <p:cNvSpPr>
                <a:spLocks noChangeShapeType="1"/>
              </p:cNvSpPr>
              <p:nvPr/>
            </p:nvSpPr>
            <p:spPr bwMode="auto">
              <a:xfrm>
                <a:off x="3184" y="2379"/>
                <a:ext cx="1" cy="9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4" name="Rectangle 290"/>
              <p:cNvSpPr>
                <a:spLocks noChangeArrowheads="1"/>
              </p:cNvSpPr>
              <p:nvPr/>
            </p:nvSpPr>
            <p:spPr bwMode="auto">
              <a:xfrm>
                <a:off x="3184" y="2379"/>
                <a:ext cx="5" cy="9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5" name="Line 291"/>
              <p:cNvSpPr>
                <a:spLocks noChangeShapeType="1"/>
              </p:cNvSpPr>
              <p:nvPr/>
            </p:nvSpPr>
            <p:spPr bwMode="auto">
              <a:xfrm>
                <a:off x="3449" y="2379"/>
                <a:ext cx="1" cy="9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6" name="Rectangle 292"/>
              <p:cNvSpPr>
                <a:spLocks noChangeArrowheads="1"/>
              </p:cNvSpPr>
              <p:nvPr/>
            </p:nvSpPr>
            <p:spPr bwMode="auto">
              <a:xfrm>
                <a:off x="3449" y="2379"/>
                <a:ext cx="5" cy="9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7" name="Line 293"/>
              <p:cNvSpPr>
                <a:spLocks noChangeShapeType="1"/>
              </p:cNvSpPr>
              <p:nvPr/>
            </p:nvSpPr>
            <p:spPr bwMode="auto">
              <a:xfrm>
                <a:off x="3713" y="2379"/>
                <a:ext cx="1" cy="9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8" name="Rectangle 294"/>
              <p:cNvSpPr>
                <a:spLocks noChangeArrowheads="1"/>
              </p:cNvSpPr>
              <p:nvPr/>
            </p:nvSpPr>
            <p:spPr bwMode="auto">
              <a:xfrm>
                <a:off x="3713" y="2379"/>
                <a:ext cx="5" cy="9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9" name="Line 295"/>
              <p:cNvSpPr>
                <a:spLocks noChangeShapeType="1"/>
              </p:cNvSpPr>
              <p:nvPr/>
            </p:nvSpPr>
            <p:spPr bwMode="auto">
              <a:xfrm>
                <a:off x="3977" y="2379"/>
                <a:ext cx="1" cy="9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0" name="Rectangle 296"/>
              <p:cNvSpPr>
                <a:spLocks noChangeArrowheads="1"/>
              </p:cNvSpPr>
              <p:nvPr/>
            </p:nvSpPr>
            <p:spPr bwMode="auto">
              <a:xfrm>
                <a:off x="3977" y="2379"/>
                <a:ext cx="5" cy="9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1" name="Line 297"/>
              <p:cNvSpPr>
                <a:spLocks noChangeShapeType="1"/>
              </p:cNvSpPr>
              <p:nvPr/>
            </p:nvSpPr>
            <p:spPr bwMode="auto">
              <a:xfrm>
                <a:off x="4241" y="2379"/>
                <a:ext cx="1" cy="9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2" name="Rectangle 298"/>
              <p:cNvSpPr>
                <a:spLocks noChangeArrowheads="1"/>
              </p:cNvSpPr>
              <p:nvPr/>
            </p:nvSpPr>
            <p:spPr bwMode="auto">
              <a:xfrm>
                <a:off x="4241" y="2379"/>
                <a:ext cx="5" cy="9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3" name="Line 299"/>
              <p:cNvSpPr>
                <a:spLocks noChangeShapeType="1"/>
              </p:cNvSpPr>
              <p:nvPr/>
            </p:nvSpPr>
            <p:spPr bwMode="auto">
              <a:xfrm>
                <a:off x="4506" y="2379"/>
                <a:ext cx="1" cy="9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4" name="Rectangle 300"/>
              <p:cNvSpPr>
                <a:spLocks noChangeArrowheads="1"/>
              </p:cNvSpPr>
              <p:nvPr/>
            </p:nvSpPr>
            <p:spPr bwMode="auto">
              <a:xfrm>
                <a:off x="4506" y="2379"/>
                <a:ext cx="5" cy="9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5" name="Line 301"/>
              <p:cNvSpPr>
                <a:spLocks noChangeShapeType="1"/>
              </p:cNvSpPr>
              <p:nvPr/>
            </p:nvSpPr>
            <p:spPr bwMode="auto">
              <a:xfrm>
                <a:off x="4770" y="2379"/>
                <a:ext cx="1" cy="9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6" name="Rectangle 302"/>
              <p:cNvSpPr>
                <a:spLocks noChangeArrowheads="1"/>
              </p:cNvSpPr>
              <p:nvPr/>
            </p:nvSpPr>
            <p:spPr bwMode="auto">
              <a:xfrm>
                <a:off x="4770" y="2379"/>
                <a:ext cx="5" cy="9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7" name="Line 303"/>
              <p:cNvSpPr>
                <a:spLocks noChangeShapeType="1"/>
              </p:cNvSpPr>
              <p:nvPr/>
            </p:nvSpPr>
            <p:spPr bwMode="auto">
              <a:xfrm>
                <a:off x="5034" y="2379"/>
                <a:ext cx="1" cy="9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8" name="Rectangle 304"/>
              <p:cNvSpPr>
                <a:spLocks noChangeArrowheads="1"/>
              </p:cNvSpPr>
              <p:nvPr/>
            </p:nvSpPr>
            <p:spPr bwMode="auto">
              <a:xfrm>
                <a:off x="5034" y="2379"/>
                <a:ext cx="5" cy="9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9" name="Line 305"/>
              <p:cNvSpPr>
                <a:spLocks noChangeShapeType="1"/>
              </p:cNvSpPr>
              <p:nvPr/>
            </p:nvSpPr>
            <p:spPr bwMode="auto">
              <a:xfrm>
                <a:off x="5299" y="2379"/>
                <a:ext cx="1" cy="9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0" name="Rectangle 306"/>
              <p:cNvSpPr>
                <a:spLocks noChangeArrowheads="1"/>
              </p:cNvSpPr>
              <p:nvPr/>
            </p:nvSpPr>
            <p:spPr bwMode="auto">
              <a:xfrm>
                <a:off x="5299" y="2379"/>
                <a:ext cx="4" cy="9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1" name="Line 307"/>
              <p:cNvSpPr>
                <a:spLocks noChangeShapeType="1"/>
              </p:cNvSpPr>
              <p:nvPr/>
            </p:nvSpPr>
            <p:spPr bwMode="auto">
              <a:xfrm>
                <a:off x="5563" y="2379"/>
                <a:ext cx="1" cy="9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2" name="Rectangle 308"/>
              <p:cNvSpPr>
                <a:spLocks noChangeArrowheads="1"/>
              </p:cNvSpPr>
              <p:nvPr/>
            </p:nvSpPr>
            <p:spPr bwMode="auto">
              <a:xfrm>
                <a:off x="5563" y="2379"/>
                <a:ext cx="5" cy="9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3" name="Line 309"/>
              <p:cNvSpPr>
                <a:spLocks noChangeShapeType="1"/>
              </p:cNvSpPr>
              <p:nvPr/>
            </p:nvSpPr>
            <p:spPr bwMode="auto">
              <a:xfrm>
                <a:off x="62" y="2570"/>
                <a:ext cx="1253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4" name="Rectangle 310"/>
              <p:cNvSpPr>
                <a:spLocks noChangeArrowheads="1"/>
              </p:cNvSpPr>
              <p:nvPr/>
            </p:nvSpPr>
            <p:spPr bwMode="auto">
              <a:xfrm>
                <a:off x="62" y="2570"/>
                <a:ext cx="1253" cy="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5" name="Line 311"/>
              <p:cNvSpPr>
                <a:spLocks noChangeShapeType="1"/>
              </p:cNvSpPr>
              <p:nvPr/>
            </p:nvSpPr>
            <p:spPr bwMode="auto">
              <a:xfrm>
                <a:off x="62" y="2668"/>
                <a:ext cx="1253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6" name="Rectangle 312"/>
              <p:cNvSpPr>
                <a:spLocks noChangeArrowheads="1"/>
              </p:cNvSpPr>
              <p:nvPr/>
            </p:nvSpPr>
            <p:spPr bwMode="auto">
              <a:xfrm>
                <a:off x="62" y="2668"/>
                <a:ext cx="1253" cy="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7" name="Line 313"/>
              <p:cNvSpPr>
                <a:spLocks noChangeShapeType="1"/>
              </p:cNvSpPr>
              <p:nvPr/>
            </p:nvSpPr>
            <p:spPr bwMode="auto">
              <a:xfrm>
                <a:off x="62" y="2766"/>
                <a:ext cx="1253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8" name="Rectangle 314"/>
              <p:cNvSpPr>
                <a:spLocks noChangeArrowheads="1"/>
              </p:cNvSpPr>
              <p:nvPr/>
            </p:nvSpPr>
            <p:spPr bwMode="auto">
              <a:xfrm>
                <a:off x="62" y="2766"/>
                <a:ext cx="1253" cy="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9" name="Line 315"/>
              <p:cNvSpPr>
                <a:spLocks noChangeShapeType="1"/>
              </p:cNvSpPr>
              <p:nvPr/>
            </p:nvSpPr>
            <p:spPr bwMode="auto">
              <a:xfrm>
                <a:off x="62" y="2864"/>
                <a:ext cx="1253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0" name="Rectangle 316"/>
              <p:cNvSpPr>
                <a:spLocks noChangeArrowheads="1"/>
              </p:cNvSpPr>
              <p:nvPr/>
            </p:nvSpPr>
            <p:spPr bwMode="auto">
              <a:xfrm>
                <a:off x="62" y="2864"/>
                <a:ext cx="1253" cy="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1" name="Line 317"/>
              <p:cNvSpPr>
                <a:spLocks noChangeShapeType="1"/>
              </p:cNvSpPr>
              <p:nvPr/>
            </p:nvSpPr>
            <p:spPr bwMode="auto">
              <a:xfrm>
                <a:off x="62" y="2962"/>
                <a:ext cx="1253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2" name="Rectangle 318"/>
              <p:cNvSpPr>
                <a:spLocks noChangeArrowheads="1"/>
              </p:cNvSpPr>
              <p:nvPr/>
            </p:nvSpPr>
            <p:spPr bwMode="auto">
              <a:xfrm>
                <a:off x="62" y="2962"/>
                <a:ext cx="1253" cy="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3" name="Line 319"/>
              <p:cNvSpPr>
                <a:spLocks noChangeShapeType="1"/>
              </p:cNvSpPr>
              <p:nvPr/>
            </p:nvSpPr>
            <p:spPr bwMode="auto">
              <a:xfrm>
                <a:off x="62" y="3060"/>
                <a:ext cx="1253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4" name="Rectangle 320"/>
              <p:cNvSpPr>
                <a:spLocks noChangeArrowheads="1"/>
              </p:cNvSpPr>
              <p:nvPr/>
            </p:nvSpPr>
            <p:spPr bwMode="auto">
              <a:xfrm>
                <a:off x="62" y="3060"/>
                <a:ext cx="1253" cy="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5" name="Line 321"/>
              <p:cNvSpPr>
                <a:spLocks noChangeShapeType="1"/>
              </p:cNvSpPr>
              <p:nvPr/>
            </p:nvSpPr>
            <p:spPr bwMode="auto">
              <a:xfrm>
                <a:off x="62" y="3158"/>
                <a:ext cx="418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6" name="Rectangle 322"/>
              <p:cNvSpPr>
                <a:spLocks noChangeArrowheads="1"/>
              </p:cNvSpPr>
              <p:nvPr/>
            </p:nvSpPr>
            <p:spPr bwMode="auto">
              <a:xfrm>
                <a:off x="62" y="3158"/>
                <a:ext cx="4184" cy="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7" name="Line 323"/>
              <p:cNvSpPr>
                <a:spLocks noChangeShapeType="1"/>
              </p:cNvSpPr>
              <p:nvPr/>
            </p:nvSpPr>
            <p:spPr bwMode="auto">
              <a:xfrm>
                <a:off x="62" y="3256"/>
                <a:ext cx="1253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8" name="Rectangle 324"/>
              <p:cNvSpPr>
                <a:spLocks noChangeArrowheads="1"/>
              </p:cNvSpPr>
              <p:nvPr/>
            </p:nvSpPr>
            <p:spPr bwMode="auto">
              <a:xfrm>
                <a:off x="62" y="3256"/>
                <a:ext cx="1253" cy="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9" name="Line 325"/>
              <p:cNvSpPr>
                <a:spLocks noChangeShapeType="1"/>
              </p:cNvSpPr>
              <p:nvPr/>
            </p:nvSpPr>
            <p:spPr bwMode="auto">
              <a:xfrm>
                <a:off x="1315" y="3065"/>
                <a:ext cx="1" cy="19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0" name="Rectangle 326"/>
              <p:cNvSpPr>
                <a:spLocks noChangeArrowheads="1"/>
              </p:cNvSpPr>
              <p:nvPr/>
            </p:nvSpPr>
            <p:spPr bwMode="auto">
              <a:xfrm>
                <a:off x="1315" y="3065"/>
                <a:ext cx="5" cy="19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1" name="Line 327"/>
              <p:cNvSpPr>
                <a:spLocks noChangeShapeType="1"/>
              </p:cNvSpPr>
              <p:nvPr/>
            </p:nvSpPr>
            <p:spPr bwMode="auto">
              <a:xfrm>
                <a:off x="1579" y="3065"/>
                <a:ext cx="1" cy="19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2" name="Rectangle 328"/>
              <p:cNvSpPr>
                <a:spLocks noChangeArrowheads="1"/>
              </p:cNvSpPr>
              <p:nvPr/>
            </p:nvSpPr>
            <p:spPr bwMode="auto">
              <a:xfrm>
                <a:off x="1579" y="3065"/>
                <a:ext cx="5" cy="19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3" name="Line 329"/>
              <p:cNvSpPr>
                <a:spLocks noChangeShapeType="1"/>
              </p:cNvSpPr>
              <p:nvPr/>
            </p:nvSpPr>
            <p:spPr bwMode="auto">
              <a:xfrm>
                <a:off x="1834" y="3065"/>
                <a:ext cx="1" cy="19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4" name="Rectangle 330"/>
              <p:cNvSpPr>
                <a:spLocks noChangeArrowheads="1"/>
              </p:cNvSpPr>
              <p:nvPr/>
            </p:nvSpPr>
            <p:spPr bwMode="auto">
              <a:xfrm>
                <a:off x="1834" y="3065"/>
                <a:ext cx="5" cy="19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5" name="Line 331"/>
              <p:cNvSpPr>
                <a:spLocks noChangeShapeType="1"/>
              </p:cNvSpPr>
              <p:nvPr/>
            </p:nvSpPr>
            <p:spPr bwMode="auto">
              <a:xfrm>
                <a:off x="2088" y="3065"/>
                <a:ext cx="1" cy="19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6" name="Rectangle 332"/>
              <p:cNvSpPr>
                <a:spLocks noChangeArrowheads="1"/>
              </p:cNvSpPr>
              <p:nvPr/>
            </p:nvSpPr>
            <p:spPr bwMode="auto">
              <a:xfrm>
                <a:off x="2088" y="3065"/>
                <a:ext cx="5" cy="19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7" name="Line 333"/>
              <p:cNvSpPr>
                <a:spLocks noChangeShapeType="1"/>
              </p:cNvSpPr>
              <p:nvPr/>
            </p:nvSpPr>
            <p:spPr bwMode="auto">
              <a:xfrm>
                <a:off x="2392" y="3065"/>
                <a:ext cx="1" cy="19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8" name="Rectangle 334"/>
              <p:cNvSpPr>
                <a:spLocks noChangeArrowheads="1"/>
              </p:cNvSpPr>
              <p:nvPr/>
            </p:nvSpPr>
            <p:spPr bwMode="auto">
              <a:xfrm>
                <a:off x="2392" y="3065"/>
                <a:ext cx="4" cy="19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9" name="Line 335"/>
              <p:cNvSpPr>
                <a:spLocks noChangeShapeType="1"/>
              </p:cNvSpPr>
              <p:nvPr/>
            </p:nvSpPr>
            <p:spPr bwMode="auto">
              <a:xfrm>
                <a:off x="2656" y="3065"/>
                <a:ext cx="1" cy="19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0" name="Rectangle 336"/>
              <p:cNvSpPr>
                <a:spLocks noChangeArrowheads="1"/>
              </p:cNvSpPr>
              <p:nvPr/>
            </p:nvSpPr>
            <p:spPr bwMode="auto">
              <a:xfrm>
                <a:off x="2656" y="3065"/>
                <a:ext cx="5" cy="19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1" name="Line 337"/>
              <p:cNvSpPr>
                <a:spLocks noChangeShapeType="1"/>
              </p:cNvSpPr>
              <p:nvPr/>
            </p:nvSpPr>
            <p:spPr bwMode="auto">
              <a:xfrm>
                <a:off x="2920" y="3065"/>
                <a:ext cx="1" cy="19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2" name="Rectangle 338"/>
              <p:cNvSpPr>
                <a:spLocks noChangeArrowheads="1"/>
              </p:cNvSpPr>
              <p:nvPr/>
            </p:nvSpPr>
            <p:spPr bwMode="auto">
              <a:xfrm>
                <a:off x="2920" y="3065"/>
                <a:ext cx="5" cy="19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3" name="Line 339"/>
              <p:cNvSpPr>
                <a:spLocks noChangeShapeType="1"/>
              </p:cNvSpPr>
              <p:nvPr/>
            </p:nvSpPr>
            <p:spPr bwMode="auto">
              <a:xfrm>
                <a:off x="3184" y="3065"/>
                <a:ext cx="1" cy="19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4" name="Rectangle 340"/>
              <p:cNvSpPr>
                <a:spLocks noChangeArrowheads="1"/>
              </p:cNvSpPr>
              <p:nvPr/>
            </p:nvSpPr>
            <p:spPr bwMode="auto">
              <a:xfrm>
                <a:off x="3184" y="3065"/>
                <a:ext cx="5" cy="19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5" name="Line 341"/>
              <p:cNvSpPr>
                <a:spLocks noChangeShapeType="1"/>
              </p:cNvSpPr>
              <p:nvPr/>
            </p:nvSpPr>
            <p:spPr bwMode="auto">
              <a:xfrm>
                <a:off x="3449" y="3065"/>
                <a:ext cx="1" cy="19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6" name="Rectangle 342"/>
              <p:cNvSpPr>
                <a:spLocks noChangeArrowheads="1"/>
              </p:cNvSpPr>
              <p:nvPr/>
            </p:nvSpPr>
            <p:spPr bwMode="auto">
              <a:xfrm>
                <a:off x="3449" y="3065"/>
                <a:ext cx="5" cy="19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7" name="Line 343"/>
              <p:cNvSpPr>
                <a:spLocks noChangeShapeType="1"/>
              </p:cNvSpPr>
              <p:nvPr/>
            </p:nvSpPr>
            <p:spPr bwMode="auto">
              <a:xfrm>
                <a:off x="3713" y="3065"/>
                <a:ext cx="1" cy="19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8" name="Rectangle 344"/>
              <p:cNvSpPr>
                <a:spLocks noChangeArrowheads="1"/>
              </p:cNvSpPr>
              <p:nvPr/>
            </p:nvSpPr>
            <p:spPr bwMode="auto">
              <a:xfrm>
                <a:off x="3713" y="3065"/>
                <a:ext cx="5" cy="19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9" name="Line 345"/>
              <p:cNvSpPr>
                <a:spLocks noChangeShapeType="1"/>
              </p:cNvSpPr>
              <p:nvPr/>
            </p:nvSpPr>
            <p:spPr bwMode="auto">
              <a:xfrm>
                <a:off x="3977" y="3065"/>
                <a:ext cx="1" cy="19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0" name="Rectangle 346"/>
              <p:cNvSpPr>
                <a:spLocks noChangeArrowheads="1"/>
              </p:cNvSpPr>
              <p:nvPr/>
            </p:nvSpPr>
            <p:spPr bwMode="auto">
              <a:xfrm>
                <a:off x="3977" y="3065"/>
                <a:ext cx="5" cy="19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1" name="Line 347"/>
              <p:cNvSpPr>
                <a:spLocks noChangeShapeType="1"/>
              </p:cNvSpPr>
              <p:nvPr/>
            </p:nvSpPr>
            <p:spPr bwMode="auto">
              <a:xfrm>
                <a:off x="4241" y="3065"/>
                <a:ext cx="1" cy="19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2" name="Rectangle 348"/>
              <p:cNvSpPr>
                <a:spLocks noChangeArrowheads="1"/>
              </p:cNvSpPr>
              <p:nvPr/>
            </p:nvSpPr>
            <p:spPr bwMode="auto">
              <a:xfrm>
                <a:off x="4241" y="3065"/>
                <a:ext cx="5" cy="19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3" name="Line 349"/>
              <p:cNvSpPr>
                <a:spLocks noChangeShapeType="1"/>
              </p:cNvSpPr>
              <p:nvPr/>
            </p:nvSpPr>
            <p:spPr bwMode="auto">
              <a:xfrm>
                <a:off x="5299" y="3065"/>
                <a:ext cx="1" cy="19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4" name="Rectangle 350"/>
              <p:cNvSpPr>
                <a:spLocks noChangeArrowheads="1"/>
              </p:cNvSpPr>
              <p:nvPr/>
            </p:nvSpPr>
            <p:spPr bwMode="auto">
              <a:xfrm>
                <a:off x="5299" y="3065"/>
                <a:ext cx="4" cy="19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5" name="Line 351"/>
              <p:cNvSpPr>
                <a:spLocks noChangeShapeType="1"/>
              </p:cNvSpPr>
              <p:nvPr/>
            </p:nvSpPr>
            <p:spPr bwMode="auto">
              <a:xfrm>
                <a:off x="5563" y="3065"/>
                <a:ext cx="1" cy="19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6" name="Rectangle 352"/>
              <p:cNvSpPr>
                <a:spLocks noChangeArrowheads="1"/>
              </p:cNvSpPr>
              <p:nvPr/>
            </p:nvSpPr>
            <p:spPr bwMode="auto">
              <a:xfrm>
                <a:off x="5563" y="3065"/>
                <a:ext cx="5" cy="19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7" name="Line 353"/>
              <p:cNvSpPr>
                <a:spLocks noChangeShapeType="1"/>
              </p:cNvSpPr>
              <p:nvPr/>
            </p:nvSpPr>
            <p:spPr bwMode="auto">
              <a:xfrm>
                <a:off x="62" y="3354"/>
                <a:ext cx="1253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8" name="Rectangle 354"/>
              <p:cNvSpPr>
                <a:spLocks noChangeArrowheads="1"/>
              </p:cNvSpPr>
              <p:nvPr/>
            </p:nvSpPr>
            <p:spPr bwMode="auto">
              <a:xfrm>
                <a:off x="62" y="3354"/>
                <a:ext cx="1253" cy="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9" name="Line 355"/>
              <p:cNvSpPr>
                <a:spLocks noChangeShapeType="1"/>
              </p:cNvSpPr>
              <p:nvPr/>
            </p:nvSpPr>
            <p:spPr bwMode="auto">
              <a:xfrm>
                <a:off x="62" y="3452"/>
                <a:ext cx="1253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0" name="Rectangle 356"/>
              <p:cNvSpPr>
                <a:spLocks noChangeArrowheads="1"/>
              </p:cNvSpPr>
              <p:nvPr/>
            </p:nvSpPr>
            <p:spPr bwMode="auto">
              <a:xfrm>
                <a:off x="62" y="3452"/>
                <a:ext cx="1253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1" name="Line 357"/>
              <p:cNvSpPr>
                <a:spLocks noChangeShapeType="1"/>
              </p:cNvSpPr>
              <p:nvPr/>
            </p:nvSpPr>
            <p:spPr bwMode="auto">
              <a:xfrm>
                <a:off x="62" y="3550"/>
                <a:ext cx="1253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2" name="Rectangle 358"/>
              <p:cNvSpPr>
                <a:spLocks noChangeArrowheads="1"/>
              </p:cNvSpPr>
              <p:nvPr/>
            </p:nvSpPr>
            <p:spPr bwMode="auto">
              <a:xfrm>
                <a:off x="62" y="3550"/>
                <a:ext cx="1253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3" name="Line 359"/>
              <p:cNvSpPr>
                <a:spLocks noChangeShapeType="1"/>
              </p:cNvSpPr>
              <p:nvPr/>
            </p:nvSpPr>
            <p:spPr bwMode="auto">
              <a:xfrm>
                <a:off x="62" y="3647"/>
                <a:ext cx="1253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4" name="Rectangle 360"/>
              <p:cNvSpPr>
                <a:spLocks noChangeArrowheads="1"/>
              </p:cNvSpPr>
              <p:nvPr/>
            </p:nvSpPr>
            <p:spPr bwMode="auto">
              <a:xfrm>
                <a:off x="62" y="3647"/>
                <a:ext cx="1253" cy="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5" name="Line 361"/>
              <p:cNvSpPr>
                <a:spLocks noChangeShapeType="1"/>
              </p:cNvSpPr>
              <p:nvPr/>
            </p:nvSpPr>
            <p:spPr bwMode="auto">
              <a:xfrm>
                <a:off x="1315" y="3554"/>
                <a:ext cx="1" cy="9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6" name="Rectangle 362"/>
              <p:cNvSpPr>
                <a:spLocks noChangeArrowheads="1"/>
              </p:cNvSpPr>
              <p:nvPr/>
            </p:nvSpPr>
            <p:spPr bwMode="auto">
              <a:xfrm>
                <a:off x="1315" y="3554"/>
                <a:ext cx="5" cy="9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7" name="Line 363"/>
              <p:cNvSpPr>
                <a:spLocks noChangeShapeType="1"/>
              </p:cNvSpPr>
              <p:nvPr/>
            </p:nvSpPr>
            <p:spPr bwMode="auto">
              <a:xfrm>
                <a:off x="1579" y="3554"/>
                <a:ext cx="1" cy="9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8" name="Rectangle 364"/>
              <p:cNvSpPr>
                <a:spLocks noChangeArrowheads="1"/>
              </p:cNvSpPr>
              <p:nvPr/>
            </p:nvSpPr>
            <p:spPr bwMode="auto">
              <a:xfrm>
                <a:off x="1579" y="3554"/>
                <a:ext cx="5" cy="9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9" name="Line 365"/>
              <p:cNvSpPr>
                <a:spLocks noChangeShapeType="1"/>
              </p:cNvSpPr>
              <p:nvPr/>
            </p:nvSpPr>
            <p:spPr bwMode="auto">
              <a:xfrm>
                <a:off x="1834" y="3554"/>
                <a:ext cx="1" cy="9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0" name="Rectangle 366"/>
              <p:cNvSpPr>
                <a:spLocks noChangeArrowheads="1"/>
              </p:cNvSpPr>
              <p:nvPr/>
            </p:nvSpPr>
            <p:spPr bwMode="auto">
              <a:xfrm>
                <a:off x="1834" y="3554"/>
                <a:ext cx="5" cy="9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1" name="Line 367"/>
              <p:cNvSpPr>
                <a:spLocks noChangeShapeType="1"/>
              </p:cNvSpPr>
              <p:nvPr/>
            </p:nvSpPr>
            <p:spPr bwMode="auto">
              <a:xfrm>
                <a:off x="2088" y="3554"/>
                <a:ext cx="1" cy="9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2" name="Rectangle 368"/>
              <p:cNvSpPr>
                <a:spLocks noChangeArrowheads="1"/>
              </p:cNvSpPr>
              <p:nvPr/>
            </p:nvSpPr>
            <p:spPr bwMode="auto">
              <a:xfrm>
                <a:off x="2088" y="3554"/>
                <a:ext cx="5" cy="9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3" name="Line 369"/>
              <p:cNvSpPr>
                <a:spLocks noChangeShapeType="1"/>
              </p:cNvSpPr>
              <p:nvPr/>
            </p:nvSpPr>
            <p:spPr bwMode="auto">
              <a:xfrm>
                <a:off x="2392" y="3554"/>
                <a:ext cx="1" cy="9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4" name="Rectangle 370"/>
              <p:cNvSpPr>
                <a:spLocks noChangeArrowheads="1"/>
              </p:cNvSpPr>
              <p:nvPr/>
            </p:nvSpPr>
            <p:spPr bwMode="auto">
              <a:xfrm>
                <a:off x="2392" y="3554"/>
                <a:ext cx="4" cy="9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5" name="Line 371"/>
              <p:cNvSpPr>
                <a:spLocks noChangeShapeType="1"/>
              </p:cNvSpPr>
              <p:nvPr/>
            </p:nvSpPr>
            <p:spPr bwMode="auto">
              <a:xfrm>
                <a:off x="2656" y="3554"/>
                <a:ext cx="1" cy="9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6" name="Rectangle 372"/>
              <p:cNvSpPr>
                <a:spLocks noChangeArrowheads="1"/>
              </p:cNvSpPr>
              <p:nvPr/>
            </p:nvSpPr>
            <p:spPr bwMode="auto">
              <a:xfrm>
                <a:off x="2656" y="3554"/>
                <a:ext cx="5" cy="9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7" name="Line 373"/>
              <p:cNvSpPr>
                <a:spLocks noChangeShapeType="1"/>
              </p:cNvSpPr>
              <p:nvPr/>
            </p:nvSpPr>
            <p:spPr bwMode="auto">
              <a:xfrm>
                <a:off x="2920" y="3554"/>
                <a:ext cx="1" cy="9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8" name="Rectangle 374"/>
              <p:cNvSpPr>
                <a:spLocks noChangeArrowheads="1"/>
              </p:cNvSpPr>
              <p:nvPr/>
            </p:nvSpPr>
            <p:spPr bwMode="auto">
              <a:xfrm>
                <a:off x="2920" y="3554"/>
                <a:ext cx="5" cy="9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9" name="Line 375"/>
              <p:cNvSpPr>
                <a:spLocks noChangeShapeType="1"/>
              </p:cNvSpPr>
              <p:nvPr/>
            </p:nvSpPr>
            <p:spPr bwMode="auto">
              <a:xfrm>
                <a:off x="3184" y="3554"/>
                <a:ext cx="1" cy="9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0" name="Rectangle 376"/>
              <p:cNvSpPr>
                <a:spLocks noChangeArrowheads="1"/>
              </p:cNvSpPr>
              <p:nvPr/>
            </p:nvSpPr>
            <p:spPr bwMode="auto">
              <a:xfrm>
                <a:off x="3184" y="3554"/>
                <a:ext cx="5" cy="9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1" name="Line 377"/>
              <p:cNvSpPr>
                <a:spLocks noChangeShapeType="1"/>
              </p:cNvSpPr>
              <p:nvPr/>
            </p:nvSpPr>
            <p:spPr bwMode="auto">
              <a:xfrm>
                <a:off x="3449" y="3554"/>
                <a:ext cx="1" cy="9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2" name="Rectangle 378"/>
              <p:cNvSpPr>
                <a:spLocks noChangeArrowheads="1"/>
              </p:cNvSpPr>
              <p:nvPr/>
            </p:nvSpPr>
            <p:spPr bwMode="auto">
              <a:xfrm>
                <a:off x="3449" y="3554"/>
                <a:ext cx="5" cy="9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3" name="Line 379"/>
              <p:cNvSpPr>
                <a:spLocks noChangeShapeType="1"/>
              </p:cNvSpPr>
              <p:nvPr/>
            </p:nvSpPr>
            <p:spPr bwMode="auto">
              <a:xfrm>
                <a:off x="3713" y="3554"/>
                <a:ext cx="1" cy="9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4" name="Rectangle 380"/>
              <p:cNvSpPr>
                <a:spLocks noChangeArrowheads="1"/>
              </p:cNvSpPr>
              <p:nvPr/>
            </p:nvSpPr>
            <p:spPr bwMode="auto">
              <a:xfrm>
                <a:off x="3713" y="3554"/>
                <a:ext cx="5" cy="9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5" name="Line 381"/>
              <p:cNvSpPr>
                <a:spLocks noChangeShapeType="1"/>
              </p:cNvSpPr>
              <p:nvPr/>
            </p:nvSpPr>
            <p:spPr bwMode="auto">
              <a:xfrm>
                <a:off x="3977" y="3554"/>
                <a:ext cx="1" cy="9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6" name="Rectangle 382"/>
              <p:cNvSpPr>
                <a:spLocks noChangeArrowheads="1"/>
              </p:cNvSpPr>
              <p:nvPr/>
            </p:nvSpPr>
            <p:spPr bwMode="auto">
              <a:xfrm>
                <a:off x="3977" y="3554"/>
                <a:ext cx="5" cy="9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7" name="Line 383"/>
              <p:cNvSpPr>
                <a:spLocks noChangeShapeType="1"/>
              </p:cNvSpPr>
              <p:nvPr/>
            </p:nvSpPr>
            <p:spPr bwMode="auto">
              <a:xfrm>
                <a:off x="4241" y="3554"/>
                <a:ext cx="1" cy="9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8" name="Rectangle 384"/>
              <p:cNvSpPr>
                <a:spLocks noChangeArrowheads="1"/>
              </p:cNvSpPr>
              <p:nvPr/>
            </p:nvSpPr>
            <p:spPr bwMode="auto">
              <a:xfrm>
                <a:off x="4241" y="3554"/>
                <a:ext cx="5" cy="9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9" name="Line 385"/>
              <p:cNvSpPr>
                <a:spLocks noChangeShapeType="1"/>
              </p:cNvSpPr>
              <p:nvPr/>
            </p:nvSpPr>
            <p:spPr bwMode="auto">
              <a:xfrm>
                <a:off x="4506" y="3554"/>
                <a:ext cx="1" cy="9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0" name="Rectangle 386"/>
              <p:cNvSpPr>
                <a:spLocks noChangeArrowheads="1"/>
              </p:cNvSpPr>
              <p:nvPr/>
            </p:nvSpPr>
            <p:spPr bwMode="auto">
              <a:xfrm>
                <a:off x="4506" y="3554"/>
                <a:ext cx="5" cy="9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1" name="Line 387"/>
              <p:cNvSpPr>
                <a:spLocks noChangeShapeType="1"/>
              </p:cNvSpPr>
              <p:nvPr/>
            </p:nvSpPr>
            <p:spPr bwMode="auto">
              <a:xfrm>
                <a:off x="4770" y="3554"/>
                <a:ext cx="1" cy="9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2" name="Rectangle 388"/>
              <p:cNvSpPr>
                <a:spLocks noChangeArrowheads="1"/>
              </p:cNvSpPr>
              <p:nvPr/>
            </p:nvSpPr>
            <p:spPr bwMode="auto">
              <a:xfrm>
                <a:off x="4770" y="3554"/>
                <a:ext cx="5" cy="9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3" name="Line 389"/>
              <p:cNvSpPr>
                <a:spLocks noChangeShapeType="1"/>
              </p:cNvSpPr>
              <p:nvPr/>
            </p:nvSpPr>
            <p:spPr bwMode="auto">
              <a:xfrm>
                <a:off x="5034" y="3554"/>
                <a:ext cx="1" cy="9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4" name="Rectangle 390"/>
              <p:cNvSpPr>
                <a:spLocks noChangeArrowheads="1"/>
              </p:cNvSpPr>
              <p:nvPr/>
            </p:nvSpPr>
            <p:spPr bwMode="auto">
              <a:xfrm>
                <a:off x="5034" y="3554"/>
                <a:ext cx="5" cy="9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5" name="Line 391"/>
              <p:cNvSpPr>
                <a:spLocks noChangeShapeType="1"/>
              </p:cNvSpPr>
              <p:nvPr/>
            </p:nvSpPr>
            <p:spPr bwMode="auto">
              <a:xfrm>
                <a:off x="5299" y="3554"/>
                <a:ext cx="1" cy="9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6" name="Rectangle 392"/>
              <p:cNvSpPr>
                <a:spLocks noChangeArrowheads="1"/>
              </p:cNvSpPr>
              <p:nvPr/>
            </p:nvSpPr>
            <p:spPr bwMode="auto">
              <a:xfrm>
                <a:off x="5299" y="3554"/>
                <a:ext cx="4" cy="9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7" name="Line 393"/>
              <p:cNvSpPr>
                <a:spLocks noChangeShapeType="1"/>
              </p:cNvSpPr>
              <p:nvPr/>
            </p:nvSpPr>
            <p:spPr bwMode="auto">
              <a:xfrm>
                <a:off x="5563" y="3554"/>
                <a:ext cx="1" cy="9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8" name="Rectangle 394"/>
              <p:cNvSpPr>
                <a:spLocks noChangeArrowheads="1"/>
              </p:cNvSpPr>
              <p:nvPr/>
            </p:nvSpPr>
            <p:spPr bwMode="auto">
              <a:xfrm>
                <a:off x="5563" y="3554"/>
                <a:ext cx="5" cy="9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9" name="Line 395"/>
              <p:cNvSpPr>
                <a:spLocks noChangeShapeType="1"/>
              </p:cNvSpPr>
              <p:nvPr/>
            </p:nvSpPr>
            <p:spPr bwMode="auto">
              <a:xfrm>
                <a:off x="62" y="3745"/>
                <a:ext cx="1253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0" name="Rectangle 396"/>
              <p:cNvSpPr>
                <a:spLocks noChangeArrowheads="1"/>
              </p:cNvSpPr>
              <p:nvPr/>
            </p:nvSpPr>
            <p:spPr bwMode="auto">
              <a:xfrm>
                <a:off x="62" y="3745"/>
                <a:ext cx="1253" cy="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1" name="Line 397"/>
              <p:cNvSpPr>
                <a:spLocks noChangeShapeType="1"/>
              </p:cNvSpPr>
              <p:nvPr/>
            </p:nvSpPr>
            <p:spPr bwMode="auto">
              <a:xfrm>
                <a:off x="62" y="1008"/>
                <a:ext cx="1" cy="3036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2" name="Rectangle 398"/>
              <p:cNvSpPr>
                <a:spLocks noChangeArrowheads="1"/>
              </p:cNvSpPr>
              <p:nvPr/>
            </p:nvSpPr>
            <p:spPr bwMode="auto">
              <a:xfrm>
                <a:off x="62" y="1008"/>
                <a:ext cx="5" cy="304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3" name="Line 399"/>
              <p:cNvSpPr>
                <a:spLocks noChangeShapeType="1"/>
              </p:cNvSpPr>
              <p:nvPr/>
            </p:nvSpPr>
            <p:spPr bwMode="auto">
              <a:xfrm>
                <a:off x="204" y="1934"/>
                <a:ext cx="1" cy="211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4" name="Rectangle 400"/>
              <p:cNvSpPr>
                <a:spLocks noChangeArrowheads="1"/>
              </p:cNvSpPr>
              <p:nvPr/>
            </p:nvSpPr>
            <p:spPr bwMode="auto">
              <a:xfrm>
                <a:off x="204" y="1934"/>
                <a:ext cx="5" cy="211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5" name="Line 401"/>
              <p:cNvSpPr>
                <a:spLocks noChangeShapeType="1"/>
              </p:cNvSpPr>
              <p:nvPr/>
            </p:nvSpPr>
            <p:spPr bwMode="auto">
              <a:xfrm>
                <a:off x="1315" y="3750"/>
                <a:ext cx="1" cy="29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6" name="Rectangle 402"/>
              <p:cNvSpPr>
                <a:spLocks noChangeArrowheads="1"/>
              </p:cNvSpPr>
              <p:nvPr/>
            </p:nvSpPr>
            <p:spPr bwMode="auto">
              <a:xfrm>
                <a:off x="1315" y="3750"/>
                <a:ext cx="5" cy="299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7" name="Line 403"/>
              <p:cNvSpPr>
                <a:spLocks noChangeShapeType="1"/>
              </p:cNvSpPr>
              <p:nvPr/>
            </p:nvSpPr>
            <p:spPr bwMode="auto">
              <a:xfrm>
                <a:off x="1579" y="3750"/>
                <a:ext cx="1" cy="29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8" name="Rectangle 404"/>
              <p:cNvSpPr>
                <a:spLocks noChangeArrowheads="1"/>
              </p:cNvSpPr>
              <p:nvPr/>
            </p:nvSpPr>
            <p:spPr bwMode="auto">
              <a:xfrm>
                <a:off x="1579" y="3750"/>
                <a:ext cx="5" cy="299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9" name="Line 405"/>
              <p:cNvSpPr>
                <a:spLocks noChangeShapeType="1"/>
              </p:cNvSpPr>
              <p:nvPr/>
            </p:nvSpPr>
            <p:spPr bwMode="auto">
              <a:xfrm>
                <a:off x="1834" y="3750"/>
                <a:ext cx="1" cy="29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431" name="Rectangle 407"/>
            <p:cNvSpPr>
              <a:spLocks noChangeArrowheads="1"/>
            </p:cNvSpPr>
            <p:nvPr/>
          </p:nvSpPr>
          <p:spPr bwMode="auto">
            <a:xfrm>
              <a:off x="1834" y="3750"/>
              <a:ext cx="5" cy="299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2" name="Line 408"/>
            <p:cNvSpPr>
              <a:spLocks noChangeShapeType="1"/>
            </p:cNvSpPr>
            <p:nvPr/>
          </p:nvSpPr>
          <p:spPr bwMode="auto">
            <a:xfrm>
              <a:off x="2088" y="3750"/>
              <a:ext cx="1" cy="294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3" name="Rectangle 409"/>
            <p:cNvSpPr>
              <a:spLocks noChangeArrowheads="1"/>
            </p:cNvSpPr>
            <p:nvPr/>
          </p:nvSpPr>
          <p:spPr bwMode="auto">
            <a:xfrm>
              <a:off x="2088" y="3750"/>
              <a:ext cx="5" cy="299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4" name="Line 410"/>
            <p:cNvSpPr>
              <a:spLocks noChangeShapeType="1"/>
            </p:cNvSpPr>
            <p:nvPr/>
          </p:nvSpPr>
          <p:spPr bwMode="auto">
            <a:xfrm>
              <a:off x="2392" y="3750"/>
              <a:ext cx="1" cy="294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5" name="Rectangle 411"/>
            <p:cNvSpPr>
              <a:spLocks noChangeArrowheads="1"/>
            </p:cNvSpPr>
            <p:nvPr/>
          </p:nvSpPr>
          <p:spPr bwMode="auto">
            <a:xfrm>
              <a:off x="2392" y="3750"/>
              <a:ext cx="4" cy="299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6" name="Line 412"/>
            <p:cNvSpPr>
              <a:spLocks noChangeShapeType="1"/>
            </p:cNvSpPr>
            <p:nvPr/>
          </p:nvSpPr>
          <p:spPr bwMode="auto">
            <a:xfrm>
              <a:off x="2656" y="3750"/>
              <a:ext cx="1" cy="294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7" name="Rectangle 413"/>
            <p:cNvSpPr>
              <a:spLocks noChangeArrowheads="1"/>
            </p:cNvSpPr>
            <p:nvPr/>
          </p:nvSpPr>
          <p:spPr bwMode="auto">
            <a:xfrm>
              <a:off x="2656" y="3750"/>
              <a:ext cx="5" cy="299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8" name="Line 414"/>
            <p:cNvSpPr>
              <a:spLocks noChangeShapeType="1"/>
            </p:cNvSpPr>
            <p:nvPr/>
          </p:nvSpPr>
          <p:spPr bwMode="auto">
            <a:xfrm>
              <a:off x="2920" y="3750"/>
              <a:ext cx="1" cy="294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9" name="Rectangle 415"/>
            <p:cNvSpPr>
              <a:spLocks noChangeArrowheads="1"/>
            </p:cNvSpPr>
            <p:nvPr/>
          </p:nvSpPr>
          <p:spPr bwMode="auto">
            <a:xfrm>
              <a:off x="2920" y="3750"/>
              <a:ext cx="5" cy="299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0" name="Line 416"/>
            <p:cNvSpPr>
              <a:spLocks noChangeShapeType="1"/>
            </p:cNvSpPr>
            <p:nvPr/>
          </p:nvSpPr>
          <p:spPr bwMode="auto">
            <a:xfrm>
              <a:off x="3184" y="3750"/>
              <a:ext cx="1" cy="294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1" name="Rectangle 417"/>
            <p:cNvSpPr>
              <a:spLocks noChangeArrowheads="1"/>
            </p:cNvSpPr>
            <p:nvPr/>
          </p:nvSpPr>
          <p:spPr bwMode="auto">
            <a:xfrm>
              <a:off x="3184" y="3750"/>
              <a:ext cx="5" cy="299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2" name="Line 418"/>
            <p:cNvSpPr>
              <a:spLocks noChangeShapeType="1"/>
            </p:cNvSpPr>
            <p:nvPr/>
          </p:nvSpPr>
          <p:spPr bwMode="auto">
            <a:xfrm>
              <a:off x="3449" y="3750"/>
              <a:ext cx="1" cy="294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3" name="Rectangle 419"/>
            <p:cNvSpPr>
              <a:spLocks noChangeArrowheads="1"/>
            </p:cNvSpPr>
            <p:nvPr/>
          </p:nvSpPr>
          <p:spPr bwMode="auto">
            <a:xfrm>
              <a:off x="3449" y="3750"/>
              <a:ext cx="5" cy="299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4" name="Line 420"/>
            <p:cNvSpPr>
              <a:spLocks noChangeShapeType="1"/>
            </p:cNvSpPr>
            <p:nvPr/>
          </p:nvSpPr>
          <p:spPr bwMode="auto">
            <a:xfrm>
              <a:off x="3713" y="3750"/>
              <a:ext cx="1" cy="294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5" name="Rectangle 421"/>
            <p:cNvSpPr>
              <a:spLocks noChangeArrowheads="1"/>
            </p:cNvSpPr>
            <p:nvPr/>
          </p:nvSpPr>
          <p:spPr bwMode="auto">
            <a:xfrm>
              <a:off x="3713" y="3750"/>
              <a:ext cx="5" cy="299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6" name="Line 422"/>
            <p:cNvSpPr>
              <a:spLocks noChangeShapeType="1"/>
            </p:cNvSpPr>
            <p:nvPr/>
          </p:nvSpPr>
          <p:spPr bwMode="auto">
            <a:xfrm>
              <a:off x="3977" y="3750"/>
              <a:ext cx="1" cy="294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7" name="Rectangle 423"/>
            <p:cNvSpPr>
              <a:spLocks noChangeArrowheads="1"/>
            </p:cNvSpPr>
            <p:nvPr/>
          </p:nvSpPr>
          <p:spPr bwMode="auto">
            <a:xfrm>
              <a:off x="3977" y="3750"/>
              <a:ext cx="5" cy="299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8" name="Line 424"/>
            <p:cNvSpPr>
              <a:spLocks noChangeShapeType="1"/>
            </p:cNvSpPr>
            <p:nvPr/>
          </p:nvSpPr>
          <p:spPr bwMode="auto">
            <a:xfrm>
              <a:off x="4241" y="3750"/>
              <a:ext cx="1" cy="294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9" name="Rectangle 425"/>
            <p:cNvSpPr>
              <a:spLocks noChangeArrowheads="1"/>
            </p:cNvSpPr>
            <p:nvPr/>
          </p:nvSpPr>
          <p:spPr bwMode="auto">
            <a:xfrm>
              <a:off x="4241" y="3750"/>
              <a:ext cx="5" cy="299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0" name="Line 426"/>
            <p:cNvSpPr>
              <a:spLocks noChangeShapeType="1"/>
            </p:cNvSpPr>
            <p:nvPr/>
          </p:nvSpPr>
          <p:spPr bwMode="auto">
            <a:xfrm>
              <a:off x="4506" y="3750"/>
              <a:ext cx="1" cy="294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1" name="Rectangle 427"/>
            <p:cNvSpPr>
              <a:spLocks noChangeArrowheads="1"/>
            </p:cNvSpPr>
            <p:nvPr/>
          </p:nvSpPr>
          <p:spPr bwMode="auto">
            <a:xfrm>
              <a:off x="4506" y="3750"/>
              <a:ext cx="5" cy="299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2" name="Line 428"/>
            <p:cNvSpPr>
              <a:spLocks noChangeShapeType="1"/>
            </p:cNvSpPr>
            <p:nvPr/>
          </p:nvSpPr>
          <p:spPr bwMode="auto">
            <a:xfrm>
              <a:off x="4770" y="3750"/>
              <a:ext cx="1" cy="294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3" name="Rectangle 429"/>
            <p:cNvSpPr>
              <a:spLocks noChangeArrowheads="1"/>
            </p:cNvSpPr>
            <p:nvPr/>
          </p:nvSpPr>
          <p:spPr bwMode="auto">
            <a:xfrm>
              <a:off x="4770" y="3750"/>
              <a:ext cx="5" cy="299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4" name="Line 430"/>
            <p:cNvSpPr>
              <a:spLocks noChangeShapeType="1"/>
            </p:cNvSpPr>
            <p:nvPr/>
          </p:nvSpPr>
          <p:spPr bwMode="auto">
            <a:xfrm>
              <a:off x="5034" y="3750"/>
              <a:ext cx="1" cy="294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5" name="Rectangle 431"/>
            <p:cNvSpPr>
              <a:spLocks noChangeArrowheads="1"/>
            </p:cNvSpPr>
            <p:nvPr/>
          </p:nvSpPr>
          <p:spPr bwMode="auto">
            <a:xfrm>
              <a:off x="5034" y="3750"/>
              <a:ext cx="5" cy="299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6" name="Line 432"/>
            <p:cNvSpPr>
              <a:spLocks noChangeShapeType="1"/>
            </p:cNvSpPr>
            <p:nvPr/>
          </p:nvSpPr>
          <p:spPr bwMode="auto">
            <a:xfrm>
              <a:off x="5299" y="3750"/>
              <a:ext cx="1" cy="294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7" name="Rectangle 433"/>
            <p:cNvSpPr>
              <a:spLocks noChangeArrowheads="1"/>
            </p:cNvSpPr>
            <p:nvPr/>
          </p:nvSpPr>
          <p:spPr bwMode="auto">
            <a:xfrm>
              <a:off x="5299" y="3750"/>
              <a:ext cx="4" cy="299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8" name="Line 434"/>
            <p:cNvSpPr>
              <a:spLocks noChangeShapeType="1"/>
            </p:cNvSpPr>
            <p:nvPr/>
          </p:nvSpPr>
          <p:spPr bwMode="auto">
            <a:xfrm>
              <a:off x="5563" y="3750"/>
              <a:ext cx="1" cy="294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9" name="Rectangle 435"/>
            <p:cNvSpPr>
              <a:spLocks noChangeArrowheads="1"/>
            </p:cNvSpPr>
            <p:nvPr/>
          </p:nvSpPr>
          <p:spPr bwMode="auto">
            <a:xfrm>
              <a:off x="5563" y="3750"/>
              <a:ext cx="5" cy="299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0" name="Line 436"/>
            <p:cNvSpPr>
              <a:spLocks noChangeShapeType="1"/>
            </p:cNvSpPr>
            <p:nvPr/>
          </p:nvSpPr>
          <p:spPr bwMode="auto">
            <a:xfrm>
              <a:off x="5597" y="1008"/>
              <a:ext cx="1" cy="3036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1" name="Rectangle 437"/>
            <p:cNvSpPr>
              <a:spLocks noChangeArrowheads="1"/>
            </p:cNvSpPr>
            <p:nvPr/>
          </p:nvSpPr>
          <p:spPr bwMode="auto">
            <a:xfrm>
              <a:off x="5597" y="1008"/>
              <a:ext cx="5" cy="3041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2" name="Line 438"/>
            <p:cNvSpPr>
              <a:spLocks noChangeShapeType="1"/>
            </p:cNvSpPr>
            <p:nvPr/>
          </p:nvSpPr>
          <p:spPr bwMode="auto">
            <a:xfrm>
              <a:off x="2093" y="1008"/>
              <a:ext cx="3509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3" name="Rectangle 439"/>
            <p:cNvSpPr>
              <a:spLocks noChangeArrowheads="1"/>
            </p:cNvSpPr>
            <p:nvPr/>
          </p:nvSpPr>
          <p:spPr bwMode="auto">
            <a:xfrm>
              <a:off x="2093" y="1008"/>
              <a:ext cx="3514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4" name="Line 440"/>
            <p:cNvSpPr>
              <a:spLocks noChangeShapeType="1"/>
            </p:cNvSpPr>
            <p:nvPr/>
          </p:nvSpPr>
          <p:spPr bwMode="auto">
            <a:xfrm>
              <a:off x="2093" y="1106"/>
              <a:ext cx="3509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5" name="Rectangle 441"/>
            <p:cNvSpPr>
              <a:spLocks noChangeArrowheads="1"/>
            </p:cNvSpPr>
            <p:nvPr/>
          </p:nvSpPr>
          <p:spPr bwMode="auto">
            <a:xfrm>
              <a:off x="2093" y="1106"/>
              <a:ext cx="3514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6" name="Line 442"/>
            <p:cNvSpPr>
              <a:spLocks noChangeShapeType="1"/>
            </p:cNvSpPr>
            <p:nvPr/>
          </p:nvSpPr>
          <p:spPr bwMode="auto">
            <a:xfrm>
              <a:off x="4775" y="1219"/>
              <a:ext cx="827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7" name="Rectangle 443"/>
            <p:cNvSpPr>
              <a:spLocks noChangeArrowheads="1"/>
            </p:cNvSpPr>
            <p:nvPr/>
          </p:nvSpPr>
          <p:spPr bwMode="auto">
            <a:xfrm>
              <a:off x="4775" y="1219"/>
              <a:ext cx="832" cy="4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8" name="Line 444"/>
            <p:cNvSpPr>
              <a:spLocks noChangeShapeType="1"/>
            </p:cNvSpPr>
            <p:nvPr/>
          </p:nvSpPr>
          <p:spPr bwMode="auto">
            <a:xfrm>
              <a:off x="2093" y="1331"/>
              <a:ext cx="3509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9" name="Rectangle 445"/>
            <p:cNvSpPr>
              <a:spLocks noChangeArrowheads="1"/>
            </p:cNvSpPr>
            <p:nvPr/>
          </p:nvSpPr>
          <p:spPr bwMode="auto">
            <a:xfrm>
              <a:off x="2093" y="1331"/>
              <a:ext cx="3514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0" name="Line 446"/>
            <p:cNvSpPr>
              <a:spLocks noChangeShapeType="1"/>
            </p:cNvSpPr>
            <p:nvPr/>
          </p:nvSpPr>
          <p:spPr bwMode="auto">
            <a:xfrm>
              <a:off x="2093" y="1444"/>
              <a:ext cx="3509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1" name="Rectangle 447"/>
            <p:cNvSpPr>
              <a:spLocks noChangeArrowheads="1"/>
            </p:cNvSpPr>
            <p:nvPr/>
          </p:nvSpPr>
          <p:spPr bwMode="auto">
            <a:xfrm>
              <a:off x="2093" y="1444"/>
              <a:ext cx="3514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2" name="Line 448"/>
            <p:cNvSpPr>
              <a:spLocks noChangeShapeType="1"/>
            </p:cNvSpPr>
            <p:nvPr/>
          </p:nvSpPr>
          <p:spPr bwMode="auto">
            <a:xfrm>
              <a:off x="5568" y="1493"/>
              <a:ext cx="34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3" name="Rectangle 449"/>
            <p:cNvSpPr>
              <a:spLocks noChangeArrowheads="1"/>
            </p:cNvSpPr>
            <p:nvPr/>
          </p:nvSpPr>
          <p:spPr bwMode="auto">
            <a:xfrm>
              <a:off x="5568" y="1493"/>
              <a:ext cx="39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4" name="Line 450"/>
            <p:cNvSpPr>
              <a:spLocks noChangeShapeType="1"/>
            </p:cNvSpPr>
            <p:nvPr/>
          </p:nvSpPr>
          <p:spPr bwMode="auto">
            <a:xfrm>
              <a:off x="5568" y="1586"/>
              <a:ext cx="34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5" name="Rectangle 451"/>
            <p:cNvSpPr>
              <a:spLocks noChangeArrowheads="1"/>
            </p:cNvSpPr>
            <p:nvPr/>
          </p:nvSpPr>
          <p:spPr bwMode="auto">
            <a:xfrm>
              <a:off x="5568" y="1586"/>
              <a:ext cx="39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6" name="Line 452"/>
            <p:cNvSpPr>
              <a:spLocks noChangeShapeType="1"/>
            </p:cNvSpPr>
            <p:nvPr/>
          </p:nvSpPr>
          <p:spPr bwMode="auto">
            <a:xfrm>
              <a:off x="5568" y="1733"/>
              <a:ext cx="34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7" name="Rectangle 453"/>
            <p:cNvSpPr>
              <a:spLocks noChangeArrowheads="1"/>
            </p:cNvSpPr>
            <p:nvPr/>
          </p:nvSpPr>
          <p:spPr bwMode="auto">
            <a:xfrm>
              <a:off x="5568" y="1733"/>
              <a:ext cx="39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8" name="Line 454"/>
            <p:cNvSpPr>
              <a:spLocks noChangeShapeType="1"/>
            </p:cNvSpPr>
            <p:nvPr/>
          </p:nvSpPr>
          <p:spPr bwMode="auto">
            <a:xfrm>
              <a:off x="5568" y="1929"/>
              <a:ext cx="34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9" name="Rectangle 455"/>
            <p:cNvSpPr>
              <a:spLocks noChangeArrowheads="1"/>
            </p:cNvSpPr>
            <p:nvPr/>
          </p:nvSpPr>
          <p:spPr bwMode="auto">
            <a:xfrm>
              <a:off x="5568" y="1929"/>
              <a:ext cx="39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0" name="Line 456"/>
            <p:cNvSpPr>
              <a:spLocks noChangeShapeType="1"/>
            </p:cNvSpPr>
            <p:nvPr/>
          </p:nvSpPr>
          <p:spPr bwMode="auto">
            <a:xfrm>
              <a:off x="62" y="1982"/>
              <a:ext cx="5540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1" name="Rectangle 457"/>
            <p:cNvSpPr>
              <a:spLocks noChangeArrowheads="1"/>
            </p:cNvSpPr>
            <p:nvPr/>
          </p:nvSpPr>
          <p:spPr bwMode="auto">
            <a:xfrm>
              <a:off x="62" y="1982"/>
              <a:ext cx="5545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2" name="Line 458"/>
            <p:cNvSpPr>
              <a:spLocks noChangeShapeType="1"/>
            </p:cNvSpPr>
            <p:nvPr/>
          </p:nvSpPr>
          <p:spPr bwMode="auto">
            <a:xfrm>
              <a:off x="62" y="2080"/>
              <a:ext cx="5540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3" name="Rectangle 459"/>
            <p:cNvSpPr>
              <a:spLocks noChangeArrowheads="1"/>
            </p:cNvSpPr>
            <p:nvPr/>
          </p:nvSpPr>
          <p:spPr bwMode="auto">
            <a:xfrm>
              <a:off x="62" y="2080"/>
              <a:ext cx="5545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4" name="Line 460"/>
            <p:cNvSpPr>
              <a:spLocks noChangeShapeType="1"/>
            </p:cNvSpPr>
            <p:nvPr/>
          </p:nvSpPr>
          <p:spPr bwMode="auto">
            <a:xfrm>
              <a:off x="5568" y="2178"/>
              <a:ext cx="34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5" name="Rectangle 461"/>
            <p:cNvSpPr>
              <a:spLocks noChangeArrowheads="1"/>
            </p:cNvSpPr>
            <p:nvPr/>
          </p:nvSpPr>
          <p:spPr bwMode="auto">
            <a:xfrm>
              <a:off x="5568" y="2178"/>
              <a:ext cx="39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6" name="Line 462"/>
            <p:cNvSpPr>
              <a:spLocks noChangeShapeType="1"/>
            </p:cNvSpPr>
            <p:nvPr/>
          </p:nvSpPr>
          <p:spPr bwMode="auto">
            <a:xfrm>
              <a:off x="5568" y="2276"/>
              <a:ext cx="34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7" name="Rectangle 463"/>
            <p:cNvSpPr>
              <a:spLocks noChangeArrowheads="1"/>
            </p:cNvSpPr>
            <p:nvPr/>
          </p:nvSpPr>
          <p:spPr bwMode="auto">
            <a:xfrm>
              <a:off x="5568" y="2276"/>
              <a:ext cx="39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8" name="Line 464"/>
            <p:cNvSpPr>
              <a:spLocks noChangeShapeType="1"/>
            </p:cNvSpPr>
            <p:nvPr/>
          </p:nvSpPr>
          <p:spPr bwMode="auto">
            <a:xfrm>
              <a:off x="5568" y="2374"/>
              <a:ext cx="34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9" name="Rectangle 465"/>
            <p:cNvSpPr>
              <a:spLocks noChangeArrowheads="1"/>
            </p:cNvSpPr>
            <p:nvPr/>
          </p:nvSpPr>
          <p:spPr bwMode="auto">
            <a:xfrm>
              <a:off x="5568" y="2374"/>
              <a:ext cx="39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0" name="Line 466"/>
            <p:cNvSpPr>
              <a:spLocks noChangeShapeType="1"/>
            </p:cNvSpPr>
            <p:nvPr/>
          </p:nvSpPr>
          <p:spPr bwMode="auto">
            <a:xfrm>
              <a:off x="5568" y="2472"/>
              <a:ext cx="34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1" name="Rectangle 467"/>
            <p:cNvSpPr>
              <a:spLocks noChangeArrowheads="1"/>
            </p:cNvSpPr>
            <p:nvPr/>
          </p:nvSpPr>
          <p:spPr bwMode="auto">
            <a:xfrm>
              <a:off x="5568" y="2472"/>
              <a:ext cx="39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2" name="Line 468"/>
            <p:cNvSpPr>
              <a:spLocks noChangeShapeType="1"/>
            </p:cNvSpPr>
            <p:nvPr/>
          </p:nvSpPr>
          <p:spPr bwMode="auto">
            <a:xfrm>
              <a:off x="5568" y="2570"/>
              <a:ext cx="34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3" name="Rectangle 469"/>
            <p:cNvSpPr>
              <a:spLocks noChangeArrowheads="1"/>
            </p:cNvSpPr>
            <p:nvPr/>
          </p:nvSpPr>
          <p:spPr bwMode="auto">
            <a:xfrm>
              <a:off x="5568" y="2570"/>
              <a:ext cx="39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4" name="Line 470"/>
            <p:cNvSpPr>
              <a:spLocks noChangeShapeType="1"/>
            </p:cNvSpPr>
            <p:nvPr/>
          </p:nvSpPr>
          <p:spPr bwMode="auto">
            <a:xfrm>
              <a:off x="5568" y="2668"/>
              <a:ext cx="34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5" name="Rectangle 471"/>
            <p:cNvSpPr>
              <a:spLocks noChangeArrowheads="1"/>
            </p:cNvSpPr>
            <p:nvPr/>
          </p:nvSpPr>
          <p:spPr bwMode="auto">
            <a:xfrm>
              <a:off x="5568" y="2668"/>
              <a:ext cx="39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6" name="Line 472"/>
            <p:cNvSpPr>
              <a:spLocks noChangeShapeType="1"/>
            </p:cNvSpPr>
            <p:nvPr/>
          </p:nvSpPr>
          <p:spPr bwMode="auto">
            <a:xfrm>
              <a:off x="5568" y="2766"/>
              <a:ext cx="34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7" name="Rectangle 473"/>
            <p:cNvSpPr>
              <a:spLocks noChangeArrowheads="1"/>
            </p:cNvSpPr>
            <p:nvPr/>
          </p:nvSpPr>
          <p:spPr bwMode="auto">
            <a:xfrm>
              <a:off x="5568" y="2766"/>
              <a:ext cx="39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8" name="Line 474"/>
            <p:cNvSpPr>
              <a:spLocks noChangeShapeType="1"/>
            </p:cNvSpPr>
            <p:nvPr/>
          </p:nvSpPr>
          <p:spPr bwMode="auto">
            <a:xfrm>
              <a:off x="5568" y="2864"/>
              <a:ext cx="34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9" name="Rectangle 475"/>
            <p:cNvSpPr>
              <a:spLocks noChangeArrowheads="1"/>
            </p:cNvSpPr>
            <p:nvPr/>
          </p:nvSpPr>
          <p:spPr bwMode="auto">
            <a:xfrm>
              <a:off x="5568" y="2864"/>
              <a:ext cx="39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0" name="Line 476"/>
            <p:cNvSpPr>
              <a:spLocks noChangeShapeType="1"/>
            </p:cNvSpPr>
            <p:nvPr/>
          </p:nvSpPr>
          <p:spPr bwMode="auto">
            <a:xfrm>
              <a:off x="5568" y="2962"/>
              <a:ext cx="34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1" name="Rectangle 477"/>
            <p:cNvSpPr>
              <a:spLocks noChangeArrowheads="1"/>
            </p:cNvSpPr>
            <p:nvPr/>
          </p:nvSpPr>
          <p:spPr bwMode="auto">
            <a:xfrm>
              <a:off x="5568" y="2962"/>
              <a:ext cx="39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2" name="Line 478"/>
            <p:cNvSpPr>
              <a:spLocks noChangeShapeType="1"/>
            </p:cNvSpPr>
            <p:nvPr/>
          </p:nvSpPr>
          <p:spPr bwMode="auto">
            <a:xfrm>
              <a:off x="5568" y="3060"/>
              <a:ext cx="34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3" name="Rectangle 479"/>
            <p:cNvSpPr>
              <a:spLocks noChangeArrowheads="1"/>
            </p:cNvSpPr>
            <p:nvPr/>
          </p:nvSpPr>
          <p:spPr bwMode="auto">
            <a:xfrm>
              <a:off x="5568" y="3060"/>
              <a:ext cx="39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4" name="Line 480"/>
            <p:cNvSpPr>
              <a:spLocks noChangeShapeType="1"/>
            </p:cNvSpPr>
            <p:nvPr/>
          </p:nvSpPr>
          <p:spPr bwMode="auto">
            <a:xfrm>
              <a:off x="5303" y="3158"/>
              <a:ext cx="299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5" name="Rectangle 481"/>
            <p:cNvSpPr>
              <a:spLocks noChangeArrowheads="1"/>
            </p:cNvSpPr>
            <p:nvPr/>
          </p:nvSpPr>
          <p:spPr bwMode="auto">
            <a:xfrm>
              <a:off x="5303" y="3158"/>
              <a:ext cx="304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6" name="Line 482"/>
            <p:cNvSpPr>
              <a:spLocks noChangeShapeType="1"/>
            </p:cNvSpPr>
            <p:nvPr/>
          </p:nvSpPr>
          <p:spPr bwMode="auto">
            <a:xfrm>
              <a:off x="5568" y="3256"/>
              <a:ext cx="34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7" name="Rectangle 483"/>
            <p:cNvSpPr>
              <a:spLocks noChangeArrowheads="1"/>
            </p:cNvSpPr>
            <p:nvPr/>
          </p:nvSpPr>
          <p:spPr bwMode="auto">
            <a:xfrm>
              <a:off x="5568" y="3256"/>
              <a:ext cx="39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8" name="Line 484"/>
            <p:cNvSpPr>
              <a:spLocks noChangeShapeType="1"/>
            </p:cNvSpPr>
            <p:nvPr/>
          </p:nvSpPr>
          <p:spPr bwMode="auto">
            <a:xfrm>
              <a:off x="5568" y="3354"/>
              <a:ext cx="34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9" name="Rectangle 485"/>
            <p:cNvSpPr>
              <a:spLocks noChangeArrowheads="1"/>
            </p:cNvSpPr>
            <p:nvPr/>
          </p:nvSpPr>
          <p:spPr bwMode="auto">
            <a:xfrm>
              <a:off x="5568" y="3354"/>
              <a:ext cx="39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0" name="Line 486"/>
            <p:cNvSpPr>
              <a:spLocks noChangeShapeType="1"/>
            </p:cNvSpPr>
            <p:nvPr/>
          </p:nvSpPr>
          <p:spPr bwMode="auto">
            <a:xfrm>
              <a:off x="5568" y="3452"/>
              <a:ext cx="34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1" name="Rectangle 487"/>
            <p:cNvSpPr>
              <a:spLocks noChangeArrowheads="1"/>
            </p:cNvSpPr>
            <p:nvPr/>
          </p:nvSpPr>
          <p:spPr bwMode="auto">
            <a:xfrm>
              <a:off x="5568" y="3452"/>
              <a:ext cx="39" cy="4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2" name="Line 488"/>
            <p:cNvSpPr>
              <a:spLocks noChangeShapeType="1"/>
            </p:cNvSpPr>
            <p:nvPr/>
          </p:nvSpPr>
          <p:spPr bwMode="auto">
            <a:xfrm>
              <a:off x="5568" y="3550"/>
              <a:ext cx="34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3" name="Rectangle 489"/>
            <p:cNvSpPr>
              <a:spLocks noChangeArrowheads="1"/>
            </p:cNvSpPr>
            <p:nvPr/>
          </p:nvSpPr>
          <p:spPr bwMode="auto">
            <a:xfrm>
              <a:off x="5568" y="3550"/>
              <a:ext cx="39" cy="4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4" name="Line 490"/>
            <p:cNvSpPr>
              <a:spLocks noChangeShapeType="1"/>
            </p:cNvSpPr>
            <p:nvPr/>
          </p:nvSpPr>
          <p:spPr bwMode="auto">
            <a:xfrm>
              <a:off x="5568" y="3647"/>
              <a:ext cx="34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5" name="Rectangle 491"/>
            <p:cNvSpPr>
              <a:spLocks noChangeArrowheads="1"/>
            </p:cNvSpPr>
            <p:nvPr/>
          </p:nvSpPr>
          <p:spPr bwMode="auto">
            <a:xfrm>
              <a:off x="5568" y="3647"/>
              <a:ext cx="39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6" name="Line 492"/>
            <p:cNvSpPr>
              <a:spLocks noChangeShapeType="1"/>
            </p:cNvSpPr>
            <p:nvPr/>
          </p:nvSpPr>
          <p:spPr bwMode="auto">
            <a:xfrm>
              <a:off x="5568" y="3745"/>
              <a:ext cx="34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7" name="Rectangle 493"/>
            <p:cNvSpPr>
              <a:spLocks noChangeArrowheads="1"/>
            </p:cNvSpPr>
            <p:nvPr/>
          </p:nvSpPr>
          <p:spPr bwMode="auto">
            <a:xfrm>
              <a:off x="5568" y="3745"/>
              <a:ext cx="39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8" name="Line 494"/>
            <p:cNvSpPr>
              <a:spLocks noChangeShapeType="1"/>
            </p:cNvSpPr>
            <p:nvPr/>
          </p:nvSpPr>
          <p:spPr bwMode="auto">
            <a:xfrm>
              <a:off x="62" y="3843"/>
              <a:ext cx="5540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9" name="Rectangle 495"/>
            <p:cNvSpPr>
              <a:spLocks noChangeArrowheads="1"/>
            </p:cNvSpPr>
            <p:nvPr/>
          </p:nvSpPr>
          <p:spPr bwMode="auto">
            <a:xfrm>
              <a:off x="62" y="3843"/>
              <a:ext cx="5545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0" name="Line 496"/>
            <p:cNvSpPr>
              <a:spLocks noChangeShapeType="1"/>
            </p:cNvSpPr>
            <p:nvPr/>
          </p:nvSpPr>
          <p:spPr bwMode="auto">
            <a:xfrm>
              <a:off x="62" y="3941"/>
              <a:ext cx="5540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1" name="Rectangle 497"/>
            <p:cNvSpPr>
              <a:spLocks noChangeArrowheads="1"/>
            </p:cNvSpPr>
            <p:nvPr/>
          </p:nvSpPr>
          <p:spPr bwMode="auto">
            <a:xfrm>
              <a:off x="62" y="3941"/>
              <a:ext cx="5545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2" name="Line 498"/>
            <p:cNvSpPr>
              <a:spLocks noChangeShapeType="1"/>
            </p:cNvSpPr>
            <p:nvPr/>
          </p:nvSpPr>
          <p:spPr bwMode="auto">
            <a:xfrm>
              <a:off x="62" y="4039"/>
              <a:ext cx="5540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3" name="Rectangle 499"/>
            <p:cNvSpPr>
              <a:spLocks noChangeArrowheads="1"/>
            </p:cNvSpPr>
            <p:nvPr/>
          </p:nvSpPr>
          <p:spPr bwMode="auto">
            <a:xfrm>
              <a:off x="62" y="4039"/>
              <a:ext cx="5545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04281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543800" cy="1116822"/>
          </a:xfrm>
        </p:spPr>
        <p:txBody>
          <a:bodyPr/>
          <a:lstStyle/>
          <a:p>
            <a:r>
              <a:rPr lang="ru-RU" dirty="0"/>
              <a:t>Представление прогноза </a:t>
            </a:r>
            <a:r>
              <a:rPr lang="en-GB" dirty="0"/>
              <a:t>2/2</a:t>
            </a:r>
          </a:p>
        </p:txBody>
      </p:sp>
      <p:grpSp>
        <p:nvGrpSpPr>
          <p:cNvPr id="2052" name="Group 4"/>
          <p:cNvGrpSpPr>
            <a:grpSpLocks noChangeAspect="1"/>
          </p:cNvGrpSpPr>
          <p:nvPr/>
        </p:nvGrpSpPr>
        <p:grpSpPr bwMode="auto">
          <a:xfrm>
            <a:off x="228600" y="1117600"/>
            <a:ext cx="8632827" cy="5518150"/>
            <a:chOff x="144" y="704"/>
            <a:chExt cx="5438" cy="3476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4" y="704"/>
              <a:ext cx="5424" cy="3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253" name="Group 205"/>
            <p:cNvGrpSpPr>
              <a:grpSpLocks/>
            </p:cNvGrpSpPr>
            <p:nvPr/>
          </p:nvGrpSpPr>
          <p:grpSpPr bwMode="auto">
            <a:xfrm>
              <a:off x="144" y="704"/>
              <a:ext cx="5438" cy="2971"/>
              <a:chOff x="144" y="704"/>
              <a:chExt cx="5438" cy="2971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1371" y="704"/>
                <a:ext cx="4163" cy="177"/>
              </a:xfrm>
              <a:prstGeom prst="rect">
                <a:avLst/>
              </a:prstGeom>
              <a:solidFill>
                <a:srgbClr val="B7DE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1423" y="713"/>
                <a:ext cx="141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Сент</a:t>
                </a: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1442" y="799"/>
                <a:ext cx="87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 1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1677" y="713"/>
                <a:ext cx="141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Сент</a:t>
                </a: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1696" y="799"/>
                <a:ext cx="87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 2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1926" y="713"/>
                <a:ext cx="141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Сент</a:t>
                </a: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1946" y="799"/>
                <a:ext cx="87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 3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2200" y="713"/>
                <a:ext cx="141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Сент</a:t>
                </a: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2219" y="799"/>
                <a:ext cx="68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н4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2492" y="713"/>
                <a:ext cx="115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Окт</a:t>
                </a: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/>
            </p:nvSpPr>
            <p:spPr bwMode="auto">
              <a:xfrm>
                <a:off x="2497" y="799"/>
                <a:ext cx="87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 1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4" name="Rectangle 16"/>
              <p:cNvSpPr>
                <a:spLocks noChangeArrowheads="1"/>
              </p:cNvSpPr>
              <p:nvPr/>
            </p:nvSpPr>
            <p:spPr bwMode="auto">
              <a:xfrm>
                <a:off x="2751" y="713"/>
                <a:ext cx="115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Окт</a:t>
                </a: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5" name="Rectangle 17"/>
              <p:cNvSpPr>
                <a:spLocks noChangeArrowheads="1"/>
              </p:cNvSpPr>
              <p:nvPr/>
            </p:nvSpPr>
            <p:spPr bwMode="auto">
              <a:xfrm>
                <a:off x="2755" y="799"/>
                <a:ext cx="87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 2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>
                <a:off x="3009" y="713"/>
                <a:ext cx="101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1" hangingPunct="1"/>
                <a:r>
                  <a:rPr lang="ru-RU" sz="800" b="1" dirty="0" err="1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Окт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>
                <a:off x="3014" y="799"/>
                <a:ext cx="87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 3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8" name="Rectangle 20"/>
              <p:cNvSpPr>
                <a:spLocks noChangeArrowheads="1"/>
              </p:cNvSpPr>
              <p:nvPr/>
            </p:nvSpPr>
            <p:spPr bwMode="auto">
              <a:xfrm>
                <a:off x="3268" y="713"/>
                <a:ext cx="101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1" hangingPunct="1"/>
                <a:r>
                  <a:rPr lang="ru-RU" sz="800" b="1" dirty="0" err="1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Окт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9" name="Rectangle 21"/>
              <p:cNvSpPr>
                <a:spLocks noChangeArrowheads="1"/>
              </p:cNvSpPr>
              <p:nvPr/>
            </p:nvSpPr>
            <p:spPr bwMode="auto">
              <a:xfrm>
                <a:off x="3273" y="799"/>
                <a:ext cx="87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 4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>
                <a:off x="3517" y="713"/>
                <a:ext cx="141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Нояб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>
                <a:off x="3532" y="799"/>
                <a:ext cx="87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 1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2" name="Rectangle 24"/>
              <p:cNvSpPr>
                <a:spLocks noChangeArrowheads="1"/>
              </p:cNvSpPr>
              <p:nvPr/>
            </p:nvSpPr>
            <p:spPr bwMode="auto">
              <a:xfrm>
                <a:off x="3776" y="713"/>
                <a:ext cx="141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1" hangingPunct="1"/>
                <a:r>
                  <a:rPr lang="ru-RU" sz="800" b="1" dirty="0" err="1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Нояб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3" name="Rectangle 25"/>
              <p:cNvSpPr>
                <a:spLocks noChangeArrowheads="1"/>
              </p:cNvSpPr>
              <p:nvPr/>
            </p:nvSpPr>
            <p:spPr bwMode="auto">
              <a:xfrm>
                <a:off x="3790" y="799"/>
                <a:ext cx="87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 2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4" name="Rectangle 26"/>
              <p:cNvSpPr>
                <a:spLocks noChangeArrowheads="1"/>
              </p:cNvSpPr>
              <p:nvPr/>
            </p:nvSpPr>
            <p:spPr bwMode="auto">
              <a:xfrm>
                <a:off x="4035" y="713"/>
                <a:ext cx="141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1" hangingPunct="1"/>
                <a:r>
                  <a:rPr lang="ru-RU" sz="800" b="1" dirty="0" err="1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Нояб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5" name="Rectangle 27"/>
              <p:cNvSpPr>
                <a:spLocks noChangeArrowheads="1"/>
              </p:cNvSpPr>
              <p:nvPr/>
            </p:nvSpPr>
            <p:spPr bwMode="auto">
              <a:xfrm>
                <a:off x="4049" y="799"/>
                <a:ext cx="87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 3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6" name="Rectangle 28"/>
              <p:cNvSpPr>
                <a:spLocks noChangeArrowheads="1"/>
              </p:cNvSpPr>
              <p:nvPr/>
            </p:nvSpPr>
            <p:spPr bwMode="auto">
              <a:xfrm>
                <a:off x="4293" y="713"/>
                <a:ext cx="141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1" hangingPunct="1"/>
                <a:r>
                  <a:rPr lang="ru-RU" sz="800" b="1" dirty="0" err="1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Нояб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7" name="Rectangle 29"/>
              <p:cNvSpPr>
                <a:spLocks noChangeArrowheads="1"/>
              </p:cNvSpPr>
              <p:nvPr/>
            </p:nvSpPr>
            <p:spPr bwMode="auto">
              <a:xfrm>
                <a:off x="4308" y="799"/>
                <a:ext cx="87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 4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8" name="Rectangle 30"/>
              <p:cNvSpPr>
                <a:spLocks noChangeArrowheads="1"/>
              </p:cNvSpPr>
              <p:nvPr/>
            </p:nvSpPr>
            <p:spPr bwMode="auto">
              <a:xfrm>
                <a:off x="4557" y="713"/>
                <a:ext cx="108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b="1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Дек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9" name="Rectangle 31"/>
              <p:cNvSpPr>
                <a:spLocks noChangeArrowheads="1"/>
              </p:cNvSpPr>
              <p:nvPr/>
            </p:nvSpPr>
            <p:spPr bwMode="auto">
              <a:xfrm>
                <a:off x="4567" y="799"/>
                <a:ext cx="87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 1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0" name="Rectangle 32"/>
              <p:cNvSpPr>
                <a:spLocks noChangeArrowheads="1"/>
              </p:cNvSpPr>
              <p:nvPr/>
            </p:nvSpPr>
            <p:spPr bwMode="auto">
              <a:xfrm>
                <a:off x="4816" y="713"/>
                <a:ext cx="108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1" hangingPunct="1"/>
                <a:r>
                  <a:rPr lang="ru-RU" sz="800" b="1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Дек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1" name="Rectangle 33"/>
              <p:cNvSpPr>
                <a:spLocks noChangeArrowheads="1"/>
              </p:cNvSpPr>
              <p:nvPr/>
            </p:nvSpPr>
            <p:spPr bwMode="auto">
              <a:xfrm>
                <a:off x="4825" y="799"/>
                <a:ext cx="87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 2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2" name="Rectangle 34"/>
              <p:cNvSpPr>
                <a:spLocks noChangeArrowheads="1"/>
              </p:cNvSpPr>
              <p:nvPr/>
            </p:nvSpPr>
            <p:spPr bwMode="auto">
              <a:xfrm>
                <a:off x="5074" y="713"/>
                <a:ext cx="108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1" hangingPunct="1"/>
                <a:r>
                  <a:rPr lang="ru-RU" sz="800" b="1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Дек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3" name="Rectangle 35"/>
              <p:cNvSpPr>
                <a:spLocks noChangeArrowheads="1"/>
              </p:cNvSpPr>
              <p:nvPr/>
            </p:nvSpPr>
            <p:spPr bwMode="auto">
              <a:xfrm>
                <a:off x="5084" y="799"/>
                <a:ext cx="87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 3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4" name="Rectangle 36"/>
              <p:cNvSpPr>
                <a:spLocks noChangeArrowheads="1"/>
              </p:cNvSpPr>
              <p:nvPr/>
            </p:nvSpPr>
            <p:spPr bwMode="auto">
              <a:xfrm>
                <a:off x="5333" y="713"/>
                <a:ext cx="108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1" hangingPunct="1"/>
                <a:r>
                  <a:rPr lang="ru-RU" sz="800" b="1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Дек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5" name="Rectangle 37"/>
              <p:cNvSpPr>
                <a:spLocks noChangeArrowheads="1"/>
              </p:cNvSpPr>
              <p:nvPr/>
            </p:nvSpPr>
            <p:spPr bwMode="auto">
              <a:xfrm>
                <a:off x="5343" y="799"/>
                <a:ext cx="87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 4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6" name="Rectangle 38"/>
              <p:cNvSpPr>
                <a:spLocks noChangeArrowheads="1"/>
              </p:cNvSpPr>
              <p:nvPr/>
            </p:nvSpPr>
            <p:spPr bwMode="auto">
              <a:xfrm>
                <a:off x="297" y="885"/>
                <a:ext cx="1242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b="1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Чувствительность</a:t>
                </a: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/условные обязательства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7" name="Rectangle 39"/>
              <p:cNvSpPr>
                <a:spLocks noChangeArrowheads="1"/>
              </p:cNvSpPr>
              <p:nvPr/>
            </p:nvSpPr>
            <p:spPr bwMode="auto">
              <a:xfrm>
                <a:off x="297" y="954"/>
                <a:ext cx="81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8" name="Rectangle 40"/>
              <p:cNvSpPr>
                <a:spLocks noChangeArrowheads="1"/>
              </p:cNvSpPr>
              <p:nvPr/>
            </p:nvSpPr>
            <p:spPr bwMode="auto">
              <a:xfrm>
                <a:off x="182" y="972"/>
                <a:ext cx="125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18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" name="Rectangle 41"/>
              <p:cNvSpPr>
                <a:spLocks noChangeArrowheads="1"/>
              </p:cNvSpPr>
              <p:nvPr/>
            </p:nvSpPr>
            <p:spPr bwMode="auto">
              <a:xfrm>
                <a:off x="297" y="972"/>
                <a:ext cx="956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Устойчивое сокращение доходов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0" name="Rectangle 42"/>
              <p:cNvSpPr>
                <a:spLocks noChangeArrowheads="1"/>
              </p:cNvSpPr>
              <p:nvPr/>
            </p:nvSpPr>
            <p:spPr bwMode="auto">
              <a:xfrm>
                <a:off x="2305" y="972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-0.3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1" name="Rectangle 43"/>
              <p:cNvSpPr>
                <a:spLocks noChangeArrowheads="1"/>
              </p:cNvSpPr>
              <p:nvPr/>
            </p:nvSpPr>
            <p:spPr bwMode="auto">
              <a:xfrm>
                <a:off x="2564" y="972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-0.3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2" name="Rectangle 44"/>
              <p:cNvSpPr>
                <a:spLocks noChangeArrowheads="1"/>
              </p:cNvSpPr>
              <p:nvPr/>
            </p:nvSpPr>
            <p:spPr bwMode="auto">
              <a:xfrm>
                <a:off x="2822" y="972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-0.3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3" name="Rectangle 45"/>
              <p:cNvSpPr>
                <a:spLocks noChangeArrowheads="1"/>
              </p:cNvSpPr>
              <p:nvPr/>
            </p:nvSpPr>
            <p:spPr bwMode="auto">
              <a:xfrm>
                <a:off x="3081" y="972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-0.3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4" name="Rectangle 46"/>
              <p:cNvSpPr>
                <a:spLocks noChangeArrowheads="1"/>
              </p:cNvSpPr>
              <p:nvPr/>
            </p:nvSpPr>
            <p:spPr bwMode="auto">
              <a:xfrm>
                <a:off x="3340" y="972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-0.3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5" name="Rectangle 47"/>
              <p:cNvSpPr>
                <a:spLocks noChangeArrowheads="1"/>
              </p:cNvSpPr>
              <p:nvPr/>
            </p:nvSpPr>
            <p:spPr bwMode="auto">
              <a:xfrm>
                <a:off x="3599" y="972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-0.3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6" name="Rectangle 48"/>
              <p:cNvSpPr>
                <a:spLocks noChangeArrowheads="1"/>
              </p:cNvSpPr>
              <p:nvPr/>
            </p:nvSpPr>
            <p:spPr bwMode="auto">
              <a:xfrm>
                <a:off x="3857" y="972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-0.3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7" name="Rectangle 49"/>
              <p:cNvSpPr>
                <a:spLocks noChangeArrowheads="1"/>
              </p:cNvSpPr>
              <p:nvPr/>
            </p:nvSpPr>
            <p:spPr bwMode="auto">
              <a:xfrm>
                <a:off x="4116" y="972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-0.3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8" name="Rectangle 50"/>
              <p:cNvSpPr>
                <a:spLocks noChangeArrowheads="1"/>
              </p:cNvSpPr>
              <p:nvPr/>
            </p:nvSpPr>
            <p:spPr bwMode="auto">
              <a:xfrm>
                <a:off x="4375" y="972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-0.3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9" name="Rectangle 51"/>
              <p:cNvSpPr>
                <a:spLocks noChangeArrowheads="1"/>
              </p:cNvSpPr>
              <p:nvPr/>
            </p:nvSpPr>
            <p:spPr bwMode="auto">
              <a:xfrm>
                <a:off x="4634" y="972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-0.3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0" name="Rectangle 52"/>
              <p:cNvSpPr>
                <a:spLocks noChangeArrowheads="1"/>
              </p:cNvSpPr>
              <p:nvPr/>
            </p:nvSpPr>
            <p:spPr bwMode="auto">
              <a:xfrm>
                <a:off x="4892" y="972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-0.3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1" name="Rectangle 53"/>
              <p:cNvSpPr>
                <a:spLocks noChangeArrowheads="1"/>
              </p:cNvSpPr>
              <p:nvPr/>
            </p:nvSpPr>
            <p:spPr bwMode="auto">
              <a:xfrm>
                <a:off x="5151" y="972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-0.3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2" name="Rectangle 54"/>
              <p:cNvSpPr>
                <a:spLocks noChangeArrowheads="1"/>
              </p:cNvSpPr>
              <p:nvPr/>
            </p:nvSpPr>
            <p:spPr bwMode="auto">
              <a:xfrm>
                <a:off x="5410" y="972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-0.3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3" name="Rectangle 55"/>
              <p:cNvSpPr>
                <a:spLocks noChangeArrowheads="1"/>
              </p:cNvSpPr>
              <p:nvPr/>
            </p:nvSpPr>
            <p:spPr bwMode="auto">
              <a:xfrm>
                <a:off x="182" y="1058"/>
                <a:ext cx="125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19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4" name="Rectangle 56"/>
              <p:cNvSpPr>
                <a:spLocks noChangeArrowheads="1"/>
              </p:cNvSpPr>
              <p:nvPr/>
            </p:nvSpPr>
            <p:spPr bwMode="auto">
              <a:xfrm>
                <a:off x="297" y="1058"/>
                <a:ext cx="1431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Задержки в получении дотаций (только  по срокам)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5" name="Rectangle 57"/>
              <p:cNvSpPr>
                <a:spLocks noChangeArrowheads="1"/>
              </p:cNvSpPr>
              <p:nvPr/>
            </p:nvSpPr>
            <p:spPr bwMode="auto">
              <a:xfrm>
                <a:off x="2822" y="1058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-0.3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6" name="Rectangle 58"/>
              <p:cNvSpPr>
                <a:spLocks noChangeArrowheads="1"/>
              </p:cNvSpPr>
              <p:nvPr/>
            </p:nvSpPr>
            <p:spPr bwMode="auto">
              <a:xfrm>
                <a:off x="3364" y="1058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0.3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7" name="Rectangle 59"/>
              <p:cNvSpPr>
                <a:spLocks noChangeArrowheads="1"/>
              </p:cNvSpPr>
              <p:nvPr/>
            </p:nvSpPr>
            <p:spPr bwMode="auto">
              <a:xfrm>
                <a:off x="4634" y="1058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-0.4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8" name="Rectangle 60"/>
              <p:cNvSpPr>
                <a:spLocks noChangeArrowheads="1"/>
              </p:cNvSpPr>
              <p:nvPr/>
            </p:nvSpPr>
            <p:spPr bwMode="auto">
              <a:xfrm>
                <a:off x="5434" y="1058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0.4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9" name="Rectangle 61"/>
              <p:cNvSpPr>
                <a:spLocks noChangeArrowheads="1"/>
              </p:cNvSpPr>
              <p:nvPr/>
            </p:nvSpPr>
            <p:spPr bwMode="auto">
              <a:xfrm>
                <a:off x="182" y="1144"/>
                <a:ext cx="125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0" name="Rectangle 62"/>
              <p:cNvSpPr>
                <a:spLocks noChangeArrowheads="1"/>
              </p:cNvSpPr>
              <p:nvPr/>
            </p:nvSpPr>
            <p:spPr bwMode="auto">
              <a:xfrm>
                <a:off x="297" y="1144"/>
                <a:ext cx="112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Помощь регионам в случае  наводнений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1" name="Rectangle 63"/>
              <p:cNvSpPr>
                <a:spLocks noChangeArrowheads="1"/>
              </p:cNvSpPr>
              <p:nvPr/>
            </p:nvSpPr>
            <p:spPr bwMode="auto">
              <a:xfrm>
                <a:off x="3599" y="1144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-0.2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2" name="Rectangle 64"/>
              <p:cNvSpPr>
                <a:spLocks noChangeArrowheads="1"/>
              </p:cNvSpPr>
              <p:nvPr/>
            </p:nvSpPr>
            <p:spPr bwMode="auto">
              <a:xfrm>
                <a:off x="3857" y="1144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-0.2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3" name="Rectangle 65"/>
              <p:cNvSpPr>
                <a:spLocks noChangeArrowheads="1"/>
              </p:cNvSpPr>
              <p:nvPr/>
            </p:nvSpPr>
            <p:spPr bwMode="auto">
              <a:xfrm>
                <a:off x="182" y="1231"/>
                <a:ext cx="125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21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4" name="Rectangle 66"/>
              <p:cNvSpPr>
                <a:spLocks noChangeArrowheads="1"/>
              </p:cNvSpPr>
              <p:nvPr/>
            </p:nvSpPr>
            <p:spPr bwMode="auto">
              <a:xfrm>
                <a:off x="297" y="1231"/>
                <a:ext cx="2017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Перенесение расходов на дорожное строительство на будущие периоды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5" name="Rectangle 67"/>
              <p:cNvSpPr>
                <a:spLocks noChangeArrowheads="1"/>
              </p:cNvSpPr>
              <p:nvPr/>
            </p:nvSpPr>
            <p:spPr bwMode="auto">
              <a:xfrm>
                <a:off x="2822" y="1231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-0.1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6" name="Rectangle 68"/>
              <p:cNvSpPr>
                <a:spLocks noChangeArrowheads="1"/>
              </p:cNvSpPr>
              <p:nvPr/>
            </p:nvSpPr>
            <p:spPr bwMode="auto">
              <a:xfrm>
                <a:off x="3081" y="1231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-0.1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7" name="Rectangle 69"/>
              <p:cNvSpPr>
                <a:spLocks noChangeArrowheads="1"/>
              </p:cNvSpPr>
              <p:nvPr/>
            </p:nvSpPr>
            <p:spPr bwMode="auto">
              <a:xfrm>
                <a:off x="3881" y="1231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0.1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8" name="Rectangle 70"/>
              <p:cNvSpPr>
                <a:spLocks noChangeArrowheads="1"/>
              </p:cNvSpPr>
              <p:nvPr/>
            </p:nvSpPr>
            <p:spPr bwMode="auto">
              <a:xfrm>
                <a:off x="4140" y="1231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0.1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9" name="Rectangle 71"/>
              <p:cNvSpPr>
                <a:spLocks noChangeArrowheads="1"/>
              </p:cNvSpPr>
              <p:nvPr/>
            </p:nvSpPr>
            <p:spPr bwMode="auto">
              <a:xfrm>
                <a:off x="182" y="1317"/>
                <a:ext cx="125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22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0" name="Rectangle 72"/>
              <p:cNvSpPr>
                <a:spLocks noChangeArrowheads="1"/>
              </p:cNvSpPr>
              <p:nvPr/>
            </p:nvSpPr>
            <p:spPr bwMode="auto">
              <a:xfrm>
                <a:off x="297" y="1317"/>
                <a:ext cx="743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Несостоявшиеся аукционы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1" name="Rectangle 73"/>
              <p:cNvSpPr>
                <a:spLocks noChangeArrowheads="1"/>
              </p:cNvSpPr>
              <p:nvPr/>
            </p:nvSpPr>
            <p:spPr bwMode="auto">
              <a:xfrm>
                <a:off x="3081" y="1317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-0.6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2" name="Rectangle 74"/>
              <p:cNvSpPr>
                <a:spLocks noChangeArrowheads="1"/>
              </p:cNvSpPr>
              <p:nvPr/>
            </p:nvSpPr>
            <p:spPr bwMode="auto">
              <a:xfrm>
                <a:off x="182" y="1404"/>
                <a:ext cx="125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3" name="Rectangle 75"/>
              <p:cNvSpPr>
                <a:spLocks noChangeArrowheads="1"/>
              </p:cNvSpPr>
              <p:nvPr/>
            </p:nvSpPr>
            <p:spPr bwMode="auto">
              <a:xfrm>
                <a:off x="1093" y="1404"/>
                <a:ext cx="16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1" hangingPunct="1"/>
                <a:r>
                  <a:rPr lang="ru-RU" sz="800" b="1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Итого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4" name="Rectangle 76"/>
              <p:cNvSpPr>
                <a:spLocks noChangeArrowheads="1"/>
              </p:cNvSpPr>
              <p:nvPr/>
            </p:nvSpPr>
            <p:spPr bwMode="auto">
              <a:xfrm>
                <a:off x="2305" y="1404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-0.3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5" name="Rectangle 77"/>
              <p:cNvSpPr>
                <a:spLocks noChangeArrowheads="1"/>
              </p:cNvSpPr>
              <p:nvPr/>
            </p:nvSpPr>
            <p:spPr bwMode="auto">
              <a:xfrm>
                <a:off x="2564" y="1404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-0.3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6" name="Rectangle 78"/>
              <p:cNvSpPr>
                <a:spLocks noChangeArrowheads="1"/>
              </p:cNvSpPr>
              <p:nvPr/>
            </p:nvSpPr>
            <p:spPr bwMode="auto">
              <a:xfrm>
                <a:off x="2822" y="1404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-0.7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7" name="Rectangle 79"/>
              <p:cNvSpPr>
                <a:spLocks noChangeArrowheads="1"/>
              </p:cNvSpPr>
              <p:nvPr/>
            </p:nvSpPr>
            <p:spPr bwMode="auto">
              <a:xfrm>
                <a:off x="3081" y="1404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-1.0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8" name="Rectangle 80"/>
              <p:cNvSpPr>
                <a:spLocks noChangeArrowheads="1"/>
              </p:cNvSpPr>
              <p:nvPr/>
            </p:nvSpPr>
            <p:spPr bwMode="auto">
              <a:xfrm>
                <a:off x="3364" y="1404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0.0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9" name="Rectangle 81"/>
              <p:cNvSpPr>
                <a:spLocks noChangeArrowheads="1"/>
              </p:cNvSpPr>
              <p:nvPr/>
            </p:nvSpPr>
            <p:spPr bwMode="auto">
              <a:xfrm>
                <a:off x="3599" y="1404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-0.5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30" name="Rectangle 82"/>
              <p:cNvSpPr>
                <a:spLocks noChangeArrowheads="1"/>
              </p:cNvSpPr>
              <p:nvPr/>
            </p:nvSpPr>
            <p:spPr bwMode="auto">
              <a:xfrm>
                <a:off x="3857" y="1404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-0.4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31" name="Rectangle 83"/>
              <p:cNvSpPr>
                <a:spLocks noChangeArrowheads="1"/>
              </p:cNvSpPr>
              <p:nvPr/>
            </p:nvSpPr>
            <p:spPr bwMode="auto">
              <a:xfrm>
                <a:off x="4116" y="1404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-0.2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32" name="Rectangle 84"/>
              <p:cNvSpPr>
                <a:spLocks noChangeArrowheads="1"/>
              </p:cNvSpPr>
              <p:nvPr/>
            </p:nvSpPr>
            <p:spPr bwMode="auto">
              <a:xfrm>
                <a:off x="4375" y="1404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-0.3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33" name="Rectangle 85"/>
              <p:cNvSpPr>
                <a:spLocks noChangeArrowheads="1"/>
              </p:cNvSpPr>
              <p:nvPr/>
            </p:nvSpPr>
            <p:spPr bwMode="auto">
              <a:xfrm>
                <a:off x="4634" y="1404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-0.7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34" name="Rectangle 86"/>
              <p:cNvSpPr>
                <a:spLocks noChangeArrowheads="1"/>
              </p:cNvSpPr>
              <p:nvPr/>
            </p:nvSpPr>
            <p:spPr bwMode="auto">
              <a:xfrm>
                <a:off x="4892" y="1404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-0.3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35" name="Rectangle 87"/>
              <p:cNvSpPr>
                <a:spLocks noChangeArrowheads="1"/>
              </p:cNvSpPr>
              <p:nvPr/>
            </p:nvSpPr>
            <p:spPr bwMode="auto">
              <a:xfrm>
                <a:off x="5151" y="1404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-0.3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36" name="Rectangle 88"/>
              <p:cNvSpPr>
                <a:spLocks noChangeArrowheads="1"/>
              </p:cNvSpPr>
              <p:nvPr/>
            </p:nvSpPr>
            <p:spPr bwMode="auto">
              <a:xfrm>
                <a:off x="5434" y="1404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0.1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37" name="Rectangle 89"/>
              <p:cNvSpPr>
                <a:spLocks noChangeArrowheads="1"/>
              </p:cNvSpPr>
              <p:nvPr/>
            </p:nvSpPr>
            <p:spPr bwMode="auto">
              <a:xfrm>
                <a:off x="182" y="1490"/>
                <a:ext cx="125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24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38" name="Rectangle 90"/>
              <p:cNvSpPr>
                <a:spLocks noChangeArrowheads="1"/>
              </p:cNvSpPr>
              <p:nvPr/>
            </p:nvSpPr>
            <p:spPr bwMode="auto">
              <a:xfrm>
                <a:off x="1030" y="1490"/>
                <a:ext cx="62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ru-RU" sz="800" b="1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Нарастающим итогом</a:t>
                </a:r>
                <a:endParaRPr lang="ru-RU" sz="1800" dirty="0"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39" name="Rectangle 91"/>
              <p:cNvSpPr>
                <a:spLocks noChangeArrowheads="1"/>
              </p:cNvSpPr>
              <p:nvPr/>
            </p:nvSpPr>
            <p:spPr bwMode="auto">
              <a:xfrm>
                <a:off x="2305" y="1490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-0.5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40" name="Rectangle 92"/>
              <p:cNvSpPr>
                <a:spLocks noChangeArrowheads="1"/>
              </p:cNvSpPr>
              <p:nvPr/>
            </p:nvSpPr>
            <p:spPr bwMode="auto">
              <a:xfrm>
                <a:off x="2564" y="1490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-0.8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41" name="Rectangle 93"/>
              <p:cNvSpPr>
                <a:spLocks noChangeArrowheads="1"/>
              </p:cNvSpPr>
              <p:nvPr/>
            </p:nvSpPr>
            <p:spPr bwMode="auto">
              <a:xfrm>
                <a:off x="2822" y="1490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-1.5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42" name="Rectangle 94"/>
              <p:cNvSpPr>
                <a:spLocks noChangeArrowheads="1"/>
              </p:cNvSpPr>
              <p:nvPr/>
            </p:nvSpPr>
            <p:spPr bwMode="auto">
              <a:xfrm>
                <a:off x="3081" y="1490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-2.5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43" name="Rectangle 95"/>
              <p:cNvSpPr>
                <a:spLocks noChangeArrowheads="1"/>
              </p:cNvSpPr>
              <p:nvPr/>
            </p:nvSpPr>
            <p:spPr bwMode="auto">
              <a:xfrm>
                <a:off x="3340" y="1490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-2.5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44" name="Rectangle 96"/>
              <p:cNvSpPr>
                <a:spLocks noChangeArrowheads="1"/>
              </p:cNvSpPr>
              <p:nvPr/>
            </p:nvSpPr>
            <p:spPr bwMode="auto">
              <a:xfrm>
                <a:off x="3599" y="1490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-3.0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45" name="Rectangle 97"/>
              <p:cNvSpPr>
                <a:spLocks noChangeArrowheads="1"/>
              </p:cNvSpPr>
              <p:nvPr/>
            </p:nvSpPr>
            <p:spPr bwMode="auto">
              <a:xfrm>
                <a:off x="3857" y="1490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-3.4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46" name="Rectangle 98"/>
              <p:cNvSpPr>
                <a:spLocks noChangeArrowheads="1"/>
              </p:cNvSpPr>
              <p:nvPr/>
            </p:nvSpPr>
            <p:spPr bwMode="auto">
              <a:xfrm>
                <a:off x="4116" y="1490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-3.6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47" name="Rectangle 99"/>
              <p:cNvSpPr>
                <a:spLocks noChangeArrowheads="1"/>
              </p:cNvSpPr>
              <p:nvPr/>
            </p:nvSpPr>
            <p:spPr bwMode="auto">
              <a:xfrm>
                <a:off x="4375" y="1490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-3.9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48" name="Rectangle 100"/>
              <p:cNvSpPr>
                <a:spLocks noChangeArrowheads="1"/>
              </p:cNvSpPr>
              <p:nvPr/>
            </p:nvSpPr>
            <p:spPr bwMode="auto">
              <a:xfrm>
                <a:off x="4634" y="1490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-4.6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49" name="Rectangle 101"/>
              <p:cNvSpPr>
                <a:spLocks noChangeArrowheads="1"/>
              </p:cNvSpPr>
              <p:nvPr/>
            </p:nvSpPr>
            <p:spPr bwMode="auto">
              <a:xfrm>
                <a:off x="4892" y="1490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-4.9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0" name="Rectangle 102"/>
              <p:cNvSpPr>
                <a:spLocks noChangeArrowheads="1"/>
              </p:cNvSpPr>
              <p:nvPr/>
            </p:nvSpPr>
            <p:spPr bwMode="auto">
              <a:xfrm>
                <a:off x="5151" y="1490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-5.2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1" name="Rectangle 103"/>
              <p:cNvSpPr>
                <a:spLocks noChangeArrowheads="1"/>
              </p:cNvSpPr>
              <p:nvPr/>
            </p:nvSpPr>
            <p:spPr bwMode="auto">
              <a:xfrm>
                <a:off x="5410" y="1490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-5.1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2" name="Rectangle 104"/>
              <p:cNvSpPr>
                <a:spLocks noChangeArrowheads="1"/>
              </p:cNvSpPr>
              <p:nvPr/>
            </p:nvSpPr>
            <p:spPr bwMode="auto">
              <a:xfrm>
                <a:off x="182" y="1663"/>
                <a:ext cx="125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25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3" name="Rectangle 105"/>
              <p:cNvSpPr>
                <a:spLocks noChangeArrowheads="1"/>
              </p:cNvSpPr>
              <p:nvPr/>
            </p:nvSpPr>
            <p:spPr bwMode="auto">
              <a:xfrm>
                <a:off x="297" y="1576"/>
                <a:ext cx="1119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Предполагаемый остаток </a:t>
                </a:r>
                <a:r>
                  <a:rPr lang="ru-RU" sz="800" b="1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Е</a:t>
                </a: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КС на конец 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4" name="Rectangle 106"/>
              <p:cNvSpPr>
                <a:spLocks noChangeArrowheads="1"/>
              </p:cNvSpPr>
              <p:nvPr/>
            </p:nvSpPr>
            <p:spPr bwMode="auto">
              <a:xfrm>
                <a:off x="297" y="1663"/>
                <a:ext cx="466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1" hangingPunct="1"/>
                <a:r>
                  <a:rPr lang="ru-RU" sz="800" b="1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(худший случай</a:t>
                </a: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)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5" name="Rectangle 107"/>
              <p:cNvSpPr>
                <a:spLocks noChangeArrowheads="1"/>
              </p:cNvSpPr>
              <p:nvPr/>
            </p:nvSpPr>
            <p:spPr bwMode="auto">
              <a:xfrm>
                <a:off x="1534" y="1619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9.0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6" name="Rectangle 108"/>
              <p:cNvSpPr>
                <a:spLocks noChangeArrowheads="1"/>
              </p:cNvSpPr>
              <p:nvPr/>
            </p:nvSpPr>
            <p:spPr bwMode="auto">
              <a:xfrm>
                <a:off x="1783" y="1619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9.1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7" name="Rectangle 109"/>
              <p:cNvSpPr>
                <a:spLocks noChangeArrowheads="1"/>
              </p:cNvSpPr>
              <p:nvPr/>
            </p:nvSpPr>
            <p:spPr bwMode="auto">
              <a:xfrm>
                <a:off x="2032" y="1619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7.7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8" name="Rectangle 110"/>
              <p:cNvSpPr>
                <a:spLocks noChangeArrowheads="1"/>
              </p:cNvSpPr>
              <p:nvPr/>
            </p:nvSpPr>
            <p:spPr bwMode="auto">
              <a:xfrm>
                <a:off x="2329" y="1619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7.4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9" name="Rectangle 111"/>
              <p:cNvSpPr>
                <a:spLocks noChangeArrowheads="1"/>
              </p:cNvSpPr>
              <p:nvPr/>
            </p:nvSpPr>
            <p:spPr bwMode="auto">
              <a:xfrm>
                <a:off x="2554" y="1619"/>
                <a:ext cx="187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10.6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0" name="Rectangle 112"/>
              <p:cNvSpPr>
                <a:spLocks noChangeArrowheads="1"/>
              </p:cNvSpPr>
              <p:nvPr/>
            </p:nvSpPr>
            <p:spPr bwMode="auto">
              <a:xfrm>
                <a:off x="2846" y="1619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7.9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1" name="Rectangle 113"/>
              <p:cNvSpPr>
                <a:spLocks noChangeArrowheads="1"/>
              </p:cNvSpPr>
              <p:nvPr/>
            </p:nvSpPr>
            <p:spPr bwMode="auto">
              <a:xfrm>
                <a:off x="3105" y="1619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6.2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2" name="Rectangle 114"/>
              <p:cNvSpPr>
                <a:spLocks noChangeArrowheads="1"/>
              </p:cNvSpPr>
              <p:nvPr/>
            </p:nvSpPr>
            <p:spPr bwMode="auto">
              <a:xfrm>
                <a:off x="3364" y="1619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4.4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3" name="Rectangle 115"/>
              <p:cNvSpPr>
                <a:spLocks noChangeArrowheads="1"/>
              </p:cNvSpPr>
              <p:nvPr/>
            </p:nvSpPr>
            <p:spPr bwMode="auto">
              <a:xfrm>
                <a:off x="3623" y="1619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3.9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4" name="Rectangle 116"/>
              <p:cNvSpPr>
                <a:spLocks noChangeArrowheads="1"/>
              </p:cNvSpPr>
              <p:nvPr/>
            </p:nvSpPr>
            <p:spPr bwMode="auto">
              <a:xfrm>
                <a:off x="3881" y="1619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3.9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5" name="Rectangle 117"/>
              <p:cNvSpPr>
                <a:spLocks noChangeArrowheads="1"/>
              </p:cNvSpPr>
              <p:nvPr/>
            </p:nvSpPr>
            <p:spPr bwMode="auto">
              <a:xfrm>
                <a:off x="4140" y="1619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3.7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6" name="Rectangle 118"/>
              <p:cNvSpPr>
                <a:spLocks noChangeArrowheads="1"/>
              </p:cNvSpPr>
              <p:nvPr/>
            </p:nvSpPr>
            <p:spPr bwMode="auto">
              <a:xfrm>
                <a:off x="4399" y="1619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2.3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7" name="Rectangle 119"/>
              <p:cNvSpPr>
                <a:spLocks noChangeArrowheads="1"/>
              </p:cNvSpPr>
              <p:nvPr/>
            </p:nvSpPr>
            <p:spPr bwMode="auto">
              <a:xfrm>
                <a:off x="4658" y="1619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2.3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8" name="Rectangle 120"/>
              <p:cNvSpPr>
                <a:spLocks noChangeArrowheads="1"/>
              </p:cNvSpPr>
              <p:nvPr/>
            </p:nvSpPr>
            <p:spPr bwMode="auto">
              <a:xfrm>
                <a:off x="4916" y="1619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2.7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9" name="Rectangle 121"/>
              <p:cNvSpPr>
                <a:spLocks noChangeArrowheads="1"/>
              </p:cNvSpPr>
              <p:nvPr/>
            </p:nvSpPr>
            <p:spPr bwMode="auto">
              <a:xfrm>
                <a:off x="5175" y="1619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1.7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70" name="Rectangle 122"/>
              <p:cNvSpPr>
                <a:spLocks noChangeArrowheads="1"/>
              </p:cNvSpPr>
              <p:nvPr/>
            </p:nvSpPr>
            <p:spPr bwMode="auto">
              <a:xfrm>
                <a:off x="5434" y="1619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4.2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71" name="Rectangle 123"/>
              <p:cNvSpPr>
                <a:spLocks noChangeArrowheads="1"/>
              </p:cNvSpPr>
              <p:nvPr/>
            </p:nvSpPr>
            <p:spPr bwMode="auto">
              <a:xfrm>
                <a:off x="297" y="1749"/>
                <a:ext cx="927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Возможные  варианты политики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72" name="Rectangle 124"/>
              <p:cNvSpPr>
                <a:spLocks noChangeArrowheads="1"/>
              </p:cNvSpPr>
              <p:nvPr/>
            </p:nvSpPr>
            <p:spPr bwMode="auto">
              <a:xfrm>
                <a:off x="182" y="1835"/>
                <a:ext cx="125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26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73" name="Rectangle 125"/>
              <p:cNvSpPr>
                <a:spLocks noChangeArrowheads="1"/>
              </p:cNvSpPr>
              <p:nvPr/>
            </p:nvSpPr>
            <p:spPr bwMode="auto">
              <a:xfrm>
                <a:off x="297" y="1835"/>
                <a:ext cx="1196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Вложить избыток средств на срок 3 недели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74" name="Rectangle 126"/>
              <p:cNvSpPr>
                <a:spLocks noChangeArrowheads="1"/>
              </p:cNvSpPr>
              <p:nvPr/>
            </p:nvSpPr>
            <p:spPr bwMode="auto">
              <a:xfrm>
                <a:off x="2305" y="1835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-1.0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75" name="Rectangle 127"/>
              <p:cNvSpPr>
                <a:spLocks noChangeArrowheads="1"/>
              </p:cNvSpPr>
              <p:nvPr/>
            </p:nvSpPr>
            <p:spPr bwMode="auto">
              <a:xfrm>
                <a:off x="2564" y="1835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-1.0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76" name="Rectangle 128"/>
              <p:cNvSpPr>
                <a:spLocks noChangeArrowheads="1"/>
              </p:cNvSpPr>
              <p:nvPr/>
            </p:nvSpPr>
            <p:spPr bwMode="auto">
              <a:xfrm>
                <a:off x="3105" y="1835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1.0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77" name="Rectangle 129"/>
              <p:cNvSpPr>
                <a:spLocks noChangeArrowheads="1"/>
              </p:cNvSpPr>
              <p:nvPr/>
            </p:nvSpPr>
            <p:spPr bwMode="auto">
              <a:xfrm>
                <a:off x="3364" y="1835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1.0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78" name="Rectangle 130"/>
              <p:cNvSpPr>
                <a:spLocks noChangeArrowheads="1"/>
              </p:cNvSpPr>
              <p:nvPr/>
            </p:nvSpPr>
            <p:spPr bwMode="auto">
              <a:xfrm>
                <a:off x="182" y="1922"/>
                <a:ext cx="125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27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79" name="Rectangle 131"/>
              <p:cNvSpPr>
                <a:spLocks noChangeArrowheads="1"/>
              </p:cNvSpPr>
              <p:nvPr/>
            </p:nvSpPr>
            <p:spPr bwMode="auto">
              <a:xfrm>
                <a:off x="297" y="1922"/>
                <a:ext cx="121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Увеличить объем выпусков </a:t>
                </a:r>
                <a:r>
                  <a:rPr kumimoji="0" lang="ru-RU" sz="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казн</a:t>
                </a:r>
                <a:r>
                  <a:rPr kumimoji="0" lang="ru-RU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. векселей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0" name="Rectangle 132"/>
              <p:cNvSpPr>
                <a:spLocks noChangeArrowheads="1"/>
              </p:cNvSpPr>
              <p:nvPr/>
            </p:nvSpPr>
            <p:spPr bwMode="auto">
              <a:xfrm>
                <a:off x="2329" y="1922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0.1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1" name="Rectangle 133"/>
              <p:cNvSpPr>
                <a:spLocks noChangeArrowheads="1"/>
              </p:cNvSpPr>
              <p:nvPr/>
            </p:nvSpPr>
            <p:spPr bwMode="auto">
              <a:xfrm>
                <a:off x="2846" y="1922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0.1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2" name="Rectangle 134"/>
              <p:cNvSpPr>
                <a:spLocks noChangeArrowheads="1"/>
              </p:cNvSpPr>
              <p:nvPr/>
            </p:nvSpPr>
            <p:spPr bwMode="auto">
              <a:xfrm>
                <a:off x="3364" y="1922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0.2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3" name="Rectangle 135"/>
              <p:cNvSpPr>
                <a:spLocks noChangeArrowheads="1"/>
              </p:cNvSpPr>
              <p:nvPr/>
            </p:nvSpPr>
            <p:spPr bwMode="auto">
              <a:xfrm>
                <a:off x="3881" y="1922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0.3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4" name="Rectangle 136"/>
              <p:cNvSpPr>
                <a:spLocks noChangeArrowheads="1"/>
              </p:cNvSpPr>
              <p:nvPr/>
            </p:nvSpPr>
            <p:spPr bwMode="auto">
              <a:xfrm>
                <a:off x="4399" y="1922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0.1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5" name="Rectangle 137"/>
              <p:cNvSpPr>
                <a:spLocks noChangeArrowheads="1"/>
              </p:cNvSpPr>
              <p:nvPr/>
            </p:nvSpPr>
            <p:spPr bwMode="auto">
              <a:xfrm>
                <a:off x="4916" y="1922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0.1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6" name="Rectangle 138"/>
              <p:cNvSpPr>
                <a:spLocks noChangeArrowheads="1"/>
              </p:cNvSpPr>
              <p:nvPr/>
            </p:nvSpPr>
            <p:spPr bwMode="auto">
              <a:xfrm>
                <a:off x="5434" y="1922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0.0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7" name="Rectangle 139"/>
              <p:cNvSpPr>
                <a:spLocks noChangeArrowheads="1"/>
              </p:cNvSpPr>
              <p:nvPr/>
            </p:nvSpPr>
            <p:spPr bwMode="auto">
              <a:xfrm>
                <a:off x="182" y="2008"/>
                <a:ext cx="125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28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8" name="Rectangle 140"/>
              <p:cNvSpPr>
                <a:spLocks noChangeArrowheads="1"/>
              </p:cNvSpPr>
              <p:nvPr/>
            </p:nvSpPr>
            <p:spPr bwMode="auto">
              <a:xfrm>
                <a:off x="297" y="2008"/>
                <a:ext cx="1752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Дополнительный аукцион  </a:t>
                </a:r>
                <a:r>
                  <a:rPr kumimoji="0" lang="ru-RU" sz="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казн</a:t>
                </a:r>
                <a:r>
                  <a:rPr kumimoji="0" lang="ru-RU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. облигаций, увеличить объем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9" name="Rectangle 141"/>
              <p:cNvSpPr>
                <a:spLocks noChangeArrowheads="1"/>
              </p:cNvSpPr>
              <p:nvPr/>
            </p:nvSpPr>
            <p:spPr bwMode="auto">
              <a:xfrm>
                <a:off x="3623" y="2008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0.7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0" name="Rectangle 142"/>
              <p:cNvSpPr>
                <a:spLocks noChangeArrowheads="1"/>
              </p:cNvSpPr>
              <p:nvPr/>
            </p:nvSpPr>
            <p:spPr bwMode="auto">
              <a:xfrm>
                <a:off x="4116" y="2008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-0.6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1" name="Rectangle 143"/>
              <p:cNvSpPr>
                <a:spLocks noChangeArrowheads="1"/>
              </p:cNvSpPr>
              <p:nvPr/>
            </p:nvSpPr>
            <p:spPr bwMode="auto">
              <a:xfrm>
                <a:off x="4658" y="2008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0.7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2" name="Rectangle 144"/>
              <p:cNvSpPr>
                <a:spLocks noChangeArrowheads="1"/>
              </p:cNvSpPr>
              <p:nvPr/>
            </p:nvSpPr>
            <p:spPr bwMode="auto">
              <a:xfrm>
                <a:off x="182" y="2181"/>
                <a:ext cx="125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29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3" name="Rectangle 145"/>
              <p:cNvSpPr>
                <a:spLocks noChangeArrowheads="1"/>
              </p:cNvSpPr>
              <p:nvPr/>
            </p:nvSpPr>
            <p:spPr bwMode="auto">
              <a:xfrm>
                <a:off x="297" y="2095"/>
                <a:ext cx="1562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При необходимости приостановка  одобрения расходов 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4" name="Rectangle 146"/>
              <p:cNvSpPr>
                <a:spLocks noChangeArrowheads="1"/>
              </p:cNvSpPr>
              <p:nvPr/>
            </p:nvSpPr>
            <p:spPr bwMode="auto">
              <a:xfrm>
                <a:off x="297" y="2181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5" name="Rectangle 147"/>
              <p:cNvSpPr>
                <a:spLocks noChangeArrowheads="1"/>
              </p:cNvSpPr>
              <p:nvPr/>
            </p:nvSpPr>
            <p:spPr bwMode="auto">
              <a:xfrm>
                <a:off x="4140" y="2181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0.2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6" name="Rectangle 148"/>
              <p:cNvSpPr>
                <a:spLocks noChangeArrowheads="1"/>
              </p:cNvSpPr>
              <p:nvPr/>
            </p:nvSpPr>
            <p:spPr bwMode="auto">
              <a:xfrm>
                <a:off x="4399" y="2181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0.2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7" name="Rectangle 149"/>
              <p:cNvSpPr>
                <a:spLocks noChangeArrowheads="1"/>
              </p:cNvSpPr>
              <p:nvPr/>
            </p:nvSpPr>
            <p:spPr bwMode="auto">
              <a:xfrm>
                <a:off x="4658" y="2181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0.2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8" name="Rectangle 150"/>
              <p:cNvSpPr>
                <a:spLocks noChangeArrowheads="1"/>
              </p:cNvSpPr>
              <p:nvPr/>
            </p:nvSpPr>
            <p:spPr bwMode="auto">
              <a:xfrm>
                <a:off x="5410" y="2181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-0.6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9" name="Rectangle 151"/>
              <p:cNvSpPr>
                <a:spLocks noChangeArrowheads="1"/>
              </p:cNvSpPr>
              <p:nvPr/>
            </p:nvSpPr>
            <p:spPr bwMode="auto">
              <a:xfrm>
                <a:off x="182" y="2267"/>
                <a:ext cx="125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00" name="Rectangle 152"/>
              <p:cNvSpPr>
                <a:spLocks noChangeArrowheads="1"/>
              </p:cNvSpPr>
              <p:nvPr/>
            </p:nvSpPr>
            <p:spPr bwMode="auto">
              <a:xfrm>
                <a:off x="1093" y="2267"/>
                <a:ext cx="17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b="1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Итого</a:t>
                </a: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01" name="Rectangle 153"/>
              <p:cNvSpPr>
                <a:spLocks noChangeArrowheads="1"/>
              </p:cNvSpPr>
              <p:nvPr/>
            </p:nvSpPr>
            <p:spPr bwMode="auto">
              <a:xfrm>
                <a:off x="2305" y="2267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-0.9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02" name="Rectangle 154"/>
              <p:cNvSpPr>
                <a:spLocks noChangeArrowheads="1"/>
              </p:cNvSpPr>
              <p:nvPr/>
            </p:nvSpPr>
            <p:spPr bwMode="auto">
              <a:xfrm>
                <a:off x="2564" y="2267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-1.0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03" name="Rectangle 155"/>
              <p:cNvSpPr>
                <a:spLocks noChangeArrowheads="1"/>
              </p:cNvSpPr>
              <p:nvPr/>
            </p:nvSpPr>
            <p:spPr bwMode="auto">
              <a:xfrm>
                <a:off x="2846" y="2267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0.1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04" name="Rectangle 156"/>
              <p:cNvSpPr>
                <a:spLocks noChangeArrowheads="1"/>
              </p:cNvSpPr>
              <p:nvPr/>
            </p:nvSpPr>
            <p:spPr bwMode="auto">
              <a:xfrm>
                <a:off x="3105" y="2267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1.0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05" name="Rectangle 157"/>
              <p:cNvSpPr>
                <a:spLocks noChangeArrowheads="1"/>
              </p:cNvSpPr>
              <p:nvPr/>
            </p:nvSpPr>
            <p:spPr bwMode="auto">
              <a:xfrm>
                <a:off x="3364" y="2267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1.2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06" name="Rectangle 158"/>
              <p:cNvSpPr>
                <a:spLocks noChangeArrowheads="1"/>
              </p:cNvSpPr>
              <p:nvPr/>
            </p:nvSpPr>
            <p:spPr bwMode="auto">
              <a:xfrm>
                <a:off x="3623" y="2267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0.7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07" name="Rectangle 159"/>
              <p:cNvSpPr>
                <a:spLocks noChangeArrowheads="1"/>
              </p:cNvSpPr>
              <p:nvPr/>
            </p:nvSpPr>
            <p:spPr bwMode="auto">
              <a:xfrm>
                <a:off x="3881" y="2267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0.3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08" name="Rectangle 160"/>
              <p:cNvSpPr>
                <a:spLocks noChangeArrowheads="1"/>
              </p:cNvSpPr>
              <p:nvPr/>
            </p:nvSpPr>
            <p:spPr bwMode="auto">
              <a:xfrm>
                <a:off x="4116" y="2267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-0.4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09" name="Rectangle 161"/>
              <p:cNvSpPr>
                <a:spLocks noChangeArrowheads="1"/>
              </p:cNvSpPr>
              <p:nvPr/>
            </p:nvSpPr>
            <p:spPr bwMode="auto">
              <a:xfrm>
                <a:off x="4399" y="2267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0.3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10" name="Rectangle 162"/>
              <p:cNvSpPr>
                <a:spLocks noChangeArrowheads="1"/>
              </p:cNvSpPr>
              <p:nvPr/>
            </p:nvSpPr>
            <p:spPr bwMode="auto">
              <a:xfrm>
                <a:off x="4658" y="2267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0.9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11" name="Rectangle 163"/>
              <p:cNvSpPr>
                <a:spLocks noChangeArrowheads="1"/>
              </p:cNvSpPr>
              <p:nvPr/>
            </p:nvSpPr>
            <p:spPr bwMode="auto">
              <a:xfrm>
                <a:off x="4916" y="2267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0.1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12" name="Rectangle 164"/>
              <p:cNvSpPr>
                <a:spLocks noChangeArrowheads="1"/>
              </p:cNvSpPr>
              <p:nvPr/>
            </p:nvSpPr>
            <p:spPr bwMode="auto">
              <a:xfrm>
                <a:off x="5175" y="2267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0.0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13" name="Rectangle 165"/>
              <p:cNvSpPr>
                <a:spLocks noChangeArrowheads="1"/>
              </p:cNvSpPr>
              <p:nvPr/>
            </p:nvSpPr>
            <p:spPr bwMode="auto">
              <a:xfrm>
                <a:off x="5410" y="2267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-0.6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14" name="Rectangle 166"/>
              <p:cNvSpPr>
                <a:spLocks noChangeArrowheads="1"/>
              </p:cNvSpPr>
              <p:nvPr/>
            </p:nvSpPr>
            <p:spPr bwMode="auto">
              <a:xfrm>
                <a:off x="182" y="2354"/>
                <a:ext cx="125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31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15" name="Rectangle 167"/>
              <p:cNvSpPr>
                <a:spLocks noChangeArrowheads="1"/>
              </p:cNvSpPr>
              <p:nvPr/>
            </p:nvSpPr>
            <p:spPr bwMode="auto">
              <a:xfrm>
                <a:off x="1030" y="2354"/>
                <a:ext cx="621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Нарастающим итогом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16" name="Rectangle 168"/>
              <p:cNvSpPr>
                <a:spLocks noChangeArrowheads="1"/>
              </p:cNvSpPr>
              <p:nvPr/>
            </p:nvSpPr>
            <p:spPr bwMode="auto">
              <a:xfrm>
                <a:off x="2305" y="2354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-0.9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17" name="Rectangle 169"/>
              <p:cNvSpPr>
                <a:spLocks noChangeArrowheads="1"/>
              </p:cNvSpPr>
              <p:nvPr/>
            </p:nvSpPr>
            <p:spPr bwMode="auto">
              <a:xfrm>
                <a:off x="2564" y="2354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-1.9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18" name="Rectangle 170"/>
              <p:cNvSpPr>
                <a:spLocks noChangeArrowheads="1"/>
              </p:cNvSpPr>
              <p:nvPr/>
            </p:nvSpPr>
            <p:spPr bwMode="auto">
              <a:xfrm>
                <a:off x="2822" y="2354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-1.8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19" name="Rectangle 171"/>
              <p:cNvSpPr>
                <a:spLocks noChangeArrowheads="1"/>
              </p:cNvSpPr>
              <p:nvPr/>
            </p:nvSpPr>
            <p:spPr bwMode="auto">
              <a:xfrm>
                <a:off x="3081" y="2354"/>
                <a:ext cx="17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-0.8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0" name="Rectangle 172"/>
              <p:cNvSpPr>
                <a:spLocks noChangeArrowheads="1"/>
              </p:cNvSpPr>
              <p:nvPr/>
            </p:nvSpPr>
            <p:spPr bwMode="auto">
              <a:xfrm>
                <a:off x="3364" y="2354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0.4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1" name="Rectangle 173"/>
              <p:cNvSpPr>
                <a:spLocks noChangeArrowheads="1"/>
              </p:cNvSpPr>
              <p:nvPr/>
            </p:nvSpPr>
            <p:spPr bwMode="auto">
              <a:xfrm>
                <a:off x="3623" y="2354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1.1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2" name="Rectangle 174"/>
              <p:cNvSpPr>
                <a:spLocks noChangeArrowheads="1"/>
              </p:cNvSpPr>
              <p:nvPr/>
            </p:nvSpPr>
            <p:spPr bwMode="auto">
              <a:xfrm>
                <a:off x="3881" y="2354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1.4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3" name="Rectangle 175"/>
              <p:cNvSpPr>
                <a:spLocks noChangeArrowheads="1"/>
              </p:cNvSpPr>
              <p:nvPr/>
            </p:nvSpPr>
            <p:spPr bwMode="auto">
              <a:xfrm>
                <a:off x="4140" y="2354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1.0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4" name="Rectangle 176"/>
              <p:cNvSpPr>
                <a:spLocks noChangeArrowheads="1"/>
              </p:cNvSpPr>
              <p:nvPr/>
            </p:nvSpPr>
            <p:spPr bwMode="auto">
              <a:xfrm>
                <a:off x="4399" y="2354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1.3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5" name="Rectangle 177"/>
              <p:cNvSpPr>
                <a:spLocks noChangeArrowheads="1"/>
              </p:cNvSpPr>
              <p:nvPr/>
            </p:nvSpPr>
            <p:spPr bwMode="auto">
              <a:xfrm>
                <a:off x="4658" y="2354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2.2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6" name="Rectangle 178"/>
              <p:cNvSpPr>
                <a:spLocks noChangeArrowheads="1"/>
              </p:cNvSpPr>
              <p:nvPr/>
            </p:nvSpPr>
            <p:spPr bwMode="auto">
              <a:xfrm>
                <a:off x="4916" y="2354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2.3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7" name="Rectangle 179"/>
              <p:cNvSpPr>
                <a:spLocks noChangeArrowheads="1"/>
              </p:cNvSpPr>
              <p:nvPr/>
            </p:nvSpPr>
            <p:spPr bwMode="auto">
              <a:xfrm>
                <a:off x="5175" y="2354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2.3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8" name="Rectangle 180"/>
              <p:cNvSpPr>
                <a:spLocks noChangeArrowheads="1"/>
              </p:cNvSpPr>
              <p:nvPr/>
            </p:nvSpPr>
            <p:spPr bwMode="auto">
              <a:xfrm>
                <a:off x="5434" y="2354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1.7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9" name="Rectangle 181"/>
              <p:cNvSpPr>
                <a:spLocks noChangeArrowheads="1"/>
              </p:cNvSpPr>
              <p:nvPr/>
            </p:nvSpPr>
            <p:spPr bwMode="auto">
              <a:xfrm>
                <a:off x="182" y="2440"/>
                <a:ext cx="125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32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0" name="Rectangle 182"/>
              <p:cNvSpPr>
                <a:spLocks noChangeArrowheads="1"/>
              </p:cNvSpPr>
              <p:nvPr/>
            </p:nvSpPr>
            <p:spPr bwMode="auto">
              <a:xfrm>
                <a:off x="297" y="2440"/>
                <a:ext cx="130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Скорректированный худший сценарий по </a:t>
                </a:r>
                <a:r>
                  <a:rPr kumimoji="0" lang="ru-RU" sz="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ЕКС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1" name="Rectangle 183"/>
              <p:cNvSpPr>
                <a:spLocks noChangeArrowheads="1"/>
              </p:cNvSpPr>
              <p:nvPr/>
            </p:nvSpPr>
            <p:spPr bwMode="auto">
              <a:xfrm>
                <a:off x="1534" y="2440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9.0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2" name="Rectangle 184"/>
              <p:cNvSpPr>
                <a:spLocks noChangeArrowheads="1"/>
              </p:cNvSpPr>
              <p:nvPr/>
            </p:nvSpPr>
            <p:spPr bwMode="auto">
              <a:xfrm>
                <a:off x="1783" y="2440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9.1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3" name="Rectangle 185"/>
              <p:cNvSpPr>
                <a:spLocks noChangeArrowheads="1"/>
              </p:cNvSpPr>
              <p:nvPr/>
            </p:nvSpPr>
            <p:spPr bwMode="auto">
              <a:xfrm>
                <a:off x="2032" y="2440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7.7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4" name="Rectangle 186"/>
              <p:cNvSpPr>
                <a:spLocks noChangeArrowheads="1"/>
              </p:cNvSpPr>
              <p:nvPr/>
            </p:nvSpPr>
            <p:spPr bwMode="auto">
              <a:xfrm>
                <a:off x="2329" y="2440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6.5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5" name="Rectangle 187"/>
              <p:cNvSpPr>
                <a:spLocks noChangeArrowheads="1"/>
              </p:cNvSpPr>
              <p:nvPr/>
            </p:nvSpPr>
            <p:spPr bwMode="auto">
              <a:xfrm>
                <a:off x="2588" y="2440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8.7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6" name="Rectangle 188"/>
              <p:cNvSpPr>
                <a:spLocks noChangeArrowheads="1"/>
              </p:cNvSpPr>
              <p:nvPr/>
            </p:nvSpPr>
            <p:spPr bwMode="auto">
              <a:xfrm>
                <a:off x="2846" y="2440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6.1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7" name="Rectangle 189"/>
              <p:cNvSpPr>
                <a:spLocks noChangeArrowheads="1"/>
              </p:cNvSpPr>
              <p:nvPr/>
            </p:nvSpPr>
            <p:spPr bwMode="auto">
              <a:xfrm>
                <a:off x="3105" y="2440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5.4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8" name="Rectangle 190"/>
              <p:cNvSpPr>
                <a:spLocks noChangeArrowheads="1"/>
              </p:cNvSpPr>
              <p:nvPr/>
            </p:nvSpPr>
            <p:spPr bwMode="auto">
              <a:xfrm>
                <a:off x="3364" y="2440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4.8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9" name="Rectangle 191"/>
              <p:cNvSpPr>
                <a:spLocks noChangeArrowheads="1"/>
              </p:cNvSpPr>
              <p:nvPr/>
            </p:nvSpPr>
            <p:spPr bwMode="auto">
              <a:xfrm>
                <a:off x="3623" y="2440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5.0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40" name="Rectangle 192"/>
              <p:cNvSpPr>
                <a:spLocks noChangeArrowheads="1"/>
              </p:cNvSpPr>
              <p:nvPr/>
            </p:nvSpPr>
            <p:spPr bwMode="auto">
              <a:xfrm>
                <a:off x="3881" y="2440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5.3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41" name="Rectangle 193"/>
              <p:cNvSpPr>
                <a:spLocks noChangeArrowheads="1"/>
              </p:cNvSpPr>
              <p:nvPr/>
            </p:nvSpPr>
            <p:spPr bwMode="auto">
              <a:xfrm>
                <a:off x="4140" y="2440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4.7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42" name="Rectangle 194"/>
              <p:cNvSpPr>
                <a:spLocks noChangeArrowheads="1"/>
              </p:cNvSpPr>
              <p:nvPr/>
            </p:nvSpPr>
            <p:spPr bwMode="auto">
              <a:xfrm>
                <a:off x="4399" y="2440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3.6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43" name="Rectangle 195"/>
              <p:cNvSpPr>
                <a:spLocks noChangeArrowheads="1"/>
              </p:cNvSpPr>
              <p:nvPr/>
            </p:nvSpPr>
            <p:spPr bwMode="auto">
              <a:xfrm>
                <a:off x="4658" y="2440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4.5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44" name="Rectangle 196"/>
              <p:cNvSpPr>
                <a:spLocks noChangeArrowheads="1"/>
              </p:cNvSpPr>
              <p:nvPr/>
            </p:nvSpPr>
            <p:spPr bwMode="auto">
              <a:xfrm>
                <a:off x="4916" y="2440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5.0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45" name="Rectangle 197"/>
              <p:cNvSpPr>
                <a:spLocks noChangeArrowheads="1"/>
              </p:cNvSpPr>
              <p:nvPr/>
            </p:nvSpPr>
            <p:spPr bwMode="auto">
              <a:xfrm>
                <a:off x="5175" y="2440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4.0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46" name="Rectangle 198"/>
              <p:cNvSpPr>
                <a:spLocks noChangeArrowheads="1"/>
              </p:cNvSpPr>
              <p:nvPr/>
            </p:nvSpPr>
            <p:spPr bwMode="auto">
              <a:xfrm>
                <a:off x="5434" y="2440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5.9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47" name="Rectangle 199"/>
              <p:cNvSpPr>
                <a:spLocks noChangeArrowheads="1"/>
              </p:cNvSpPr>
              <p:nvPr/>
            </p:nvSpPr>
            <p:spPr bwMode="auto">
              <a:xfrm>
                <a:off x="1212" y="3563"/>
                <a:ext cx="211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Note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48" name="Rectangle 200"/>
              <p:cNvSpPr>
                <a:spLocks noChangeArrowheads="1"/>
              </p:cNvSpPr>
              <p:nvPr/>
            </p:nvSpPr>
            <p:spPr bwMode="auto">
              <a:xfrm>
                <a:off x="1385" y="3563"/>
                <a:ext cx="2937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Figures are arbitrary but intended to be realistic (weekly flows based on past AGD data)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49" name="Line 201"/>
              <p:cNvSpPr>
                <a:spLocks noChangeShapeType="1"/>
              </p:cNvSpPr>
              <p:nvPr/>
            </p:nvSpPr>
            <p:spPr bwMode="auto">
              <a:xfrm>
                <a:off x="144" y="704"/>
                <a:ext cx="1227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0" name="Rectangle 202"/>
              <p:cNvSpPr>
                <a:spLocks noChangeArrowheads="1"/>
              </p:cNvSpPr>
              <p:nvPr/>
            </p:nvSpPr>
            <p:spPr bwMode="auto">
              <a:xfrm>
                <a:off x="144" y="704"/>
                <a:ext cx="1227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1" name="Rectangle 203"/>
              <p:cNvSpPr>
                <a:spLocks noChangeArrowheads="1"/>
              </p:cNvSpPr>
              <p:nvPr/>
            </p:nvSpPr>
            <p:spPr bwMode="auto">
              <a:xfrm>
                <a:off x="1371" y="704"/>
                <a:ext cx="4" cy="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2" name="Rectangle 204"/>
              <p:cNvSpPr>
                <a:spLocks noChangeArrowheads="1"/>
              </p:cNvSpPr>
              <p:nvPr/>
            </p:nvSpPr>
            <p:spPr bwMode="auto">
              <a:xfrm>
                <a:off x="1629" y="704"/>
                <a:ext cx="5" cy="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454" name="Group 406"/>
            <p:cNvGrpSpPr>
              <a:grpSpLocks/>
            </p:cNvGrpSpPr>
            <p:nvPr/>
          </p:nvGrpSpPr>
          <p:grpSpPr bwMode="auto">
            <a:xfrm>
              <a:off x="144" y="704"/>
              <a:ext cx="5429" cy="3476"/>
              <a:chOff x="144" y="704"/>
              <a:chExt cx="5429" cy="3476"/>
            </a:xfrm>
          </p:grpSpPr>
          <p:sp>
            <p:nvSpPr>
              <p:cNvPr id="2254" name="Rectangle 206"/>
              <p:cNvSpPr>
                <a:spLocks noChangeArrowheads="1"/>
              </p:cNvSpPr>
              <p:nvPr/>
            </p:nvSpPr>
            <p:spPr bwMode="auto">
              <a:xfrm>
                <a:off x="1879" y="704"/>
                <a:ext cx="4" cy="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5" name="Rectangle 207"/>
              <p:cNvSpPr>
                <a:spLocks noChangeArrowheads="1"/>
              </p:cNvSpPr>
              <p:nvPr/>
            </p:nvSpPr>
            <p:spPr bwMode="auto">
              <a:xfrm>
                <a:off x="2128" y="704"/>
                <a:ext cx="4" cy="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6" name="Rectangle 208"/>
              <p:cNvSpPr>
                <a:spLocks noChangeArrowheads="1"/>
              </p:cNvSpPr>
              <p:nvPr/>
            </p:nvSpPr>
            <p:spPr bwMode="auto">
              <a:xfrm>
                <a:off x="2425" y="704"/>
                <a:ext cx="5" cy="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7" name="Rectangle 209"/>
              <p:cNvSpPr>
                <a:spLocks noChangeArrowheads="1"/>
              </p:cNvSpPr>
              <p:nvPr/>
            </p:nvSpPr>
            <p:spPr bwMode="auto">
              <a:xfrm>
                <a:off x="2683" y="704"/>
                <a:ext cx="5" cy="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8" name="Rectangle 210"/>
              <p:cNvSpPr>
                <a:spLocks noChangeArrowheads="1"/>
              </p:cNvSpPr>
              <p:nvPr/>
            </p:nvSpPr>
            <p:spPr bwMode="auto">
              <a:xfrm>
                <a:off x="2942" y="704"/>
                <a:ext cx="5" cy="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9" name="Rectangle 211"/>
              <p:cNvSpPr>
                <a:spLocks noChangeArrowheads="1"/>
              </p:cNvSpPr>
              <p:nvPr/>
            </p:nvSpPr>
            <p:spPr bwMode="auto">
              <a:xfrm>
                <a:off x="3201" y="704"/>
                <a:ext cx="5" cy="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0" name="Rectangle 212"/>
              <p:cNvSpPr>
                <a:spLocks noChangeArrowheads="1"/>
              </p:cNvSpPr>
              <p:nvPr/>
            </p:nvSpPr>
            <p:spPr bwMode="auto">
              <a:xfrm>
                <a:off x="3460" y="704"/>
                <a:ext cx="4" cy="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1" name="Rectangle 213"/>
              <p:cNvSpPr>
                <a:spLocks noChangeArrowheads="1"/>
              </p:cNvSpPr>
              <p:nvPr/>
            </p:nvSpPr>
            <p:spPr bwMode="auto">
              <a:xfrm>
                <a:off x="3718" y="704"/>
                <a:ext cx="5" cy="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2" name="Rectangle 214"/>
              <p:cNvSpPr>
                <a:spLocks noChangeArrowheads="1"/>
              </p:cNvSpPr>
              <p:nvPr/>
            </p:nvSpPr>
            <p:spPr bwMode="auto">
              <a:xfrm>
                <a:off x="3977" y="704"/>
                <a:ext cx="5" cy="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3" name="Rectangle 215"/>
              <p:cNvSpPr>
                <a:spLocks noChangeArrowheads="1"/>
              </p:cNvSpPr>
              <p:nvPr/>
            </p:nvSpPr>
            <p:spPr bwMode="auto">
              <a:xfrm>
                <a:off x="4236" y="704"/>
                <a:ext cx="5" cy="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4" name="Rectangle 216"/>
              <p:cNvSpPr>
                <a:spLocks noChangeArrowheads="1"/>
              </p:cNvSpPr>
              <p:nvPr/>
            </p:nvSpPr>
            <p:spPr bwMode="auto">
              <a:xfrm>
                <a:off x="4495" y="704"/>
                <a:ext cx="4" cy="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5" name="Rectangle 217"/>
              <p:cNvSpPr>
                <a:spLocks noChangeArrowheads="1"/>
              </p:cNvSpPr>
              <p:nvPr/>
            </p:nvSpPr>
            <p:spPr bwMode="auto">
              <a:xfrm>
                <a:off x="4753" y="704"/>
                <a:ext cx="5" cy="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6" name="Rectangle 218"/>
              <p:cNvSpPr>
                <a:spLocks noChangeArrowheads="1"/>
              </p:cNvSpPr>
              <p:nvPr/>
            </p:nvSpPr>
            <p:spPr bwMode="auto">
              <a:xfrm>
                <a:off x="5012" y="704"/>
                <a:ext cx="5" cy="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7" name="Rectangle 219"/>
              <p:cNvSpPr>
                <a:spLocks noChangeArrowheads="1"/>
              </p:cNvSpPr>
              <p:nvPr/>
            </p:nvSpPr>
            <p:spPr bwMode="auto">
              <a:xfrm>
                <a:off x="5271" y="704"/>
                <a:ext cx="5" cy="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8" name="Line 220"/>
              <p:cNvSpPr>
                <a:spLocks noChangeShapeType="1"/>
              </p:cNvSpPr>
              <p:nvPr/>
            </p:nvSpPr>
            <p:spPr bwMode="auto">
              <a:xfrm>
                <a:off x="1375" y="704"/>
                <a:ext cx="415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9" name="Rectangle 221"/>
              <p:cNvSpPr>
                <a:spLocks noChangeArrowheads="1"/>
              </p:cNvSpPr>
              <p:nvPr/>
            </p:nvSpPr>
            <p:spPr bwMode="auto">
              <a:xfrm>
                <a:off x="1375" y="704"/>
                <a:ext cx="4159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0" name="Rectangle 222"/>
              <p:cNvSpPr>
                <a:spLocks noChangeArrowheads="1"/>
              </p:cNvSpPr>
              <p:nvPr/>
            </p:nvSpPr>
            <p:spPr bwMode="auto">
              <a:xfrm>
                <a:off x="5530" y="704"/>
                <a:ext cx="4" cy="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1" name="Line 223"/>
              <p:cNvSpPr>
                <a:spLocks noChangeShapeType="1"/>
              </p:cNvSpPr>
              <p:nvPr/>
            </p:nvSpPr>
            <p:spPr bwMode="auto">
              <a:xfrm>
                <a:off x="144" y="877"/>
                <a:ext cx="1227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2" name="Rectangle 224"/>
              <p:cNvSpPr>
                <a:spLocks noChangeArrowheads="1"/>
              </p:cNvSpPr>
              <p:nvPr/>
            </p:nvSpPr>
            <p:spPr bwMode="auto">
              <a:xfrm>
                <a:off x="144" y="877"/>
                <a:ext cx="1227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3" name="Line 225"/>
              <p:cNvSpPr>
                <a:spLocks noChangeShapeType="1"/>
              </p:cNvSpPr>
              <p:nvPr/>
            </p:nvSpPr>
            <p:spPr bwMode="auto">
              <a:xfrm>
                <a:off x="1371" y="704"/>
                <a:ext cx="1" cy="1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" name="Rectangle 226"/>
              <p:cNvSpPr>
                <a:spLocks noChangeArrowheads="1"/>
              </p:cNvSpPr>
              <p:nvPr/>
            </p:nvSpPr>
            <p:spPr bwMode="auto">
              <a:xfrm>
                <a:off x="1371" y="704"/>
                <a:ext cx="4" cy="17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" name="Line 227"/>
              <p:cNvSpPr>
                <a:spLocks noChangeShapeType="1"/>
              </p:cNvSpPr>
              <p:nvPr/>
            </p:nvSpPr>
            <p:spPr bwMode="auto">
              <a:xfrm>
                <a:off x="2425" y="708"/>
                <a:ext cx="1" cy="17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" name="Rectangle 228"/>
              <p:cNvSpPr>
                <a:spLocks noChangeArrowheads="1"/>
              </p:cNvSpPr>
              <p:nvPr/>
            </p:nvSpPr>
            <p:spPr bwMode="auto">
              <a:xfrm>
                <a:off x="2425" y="708"/>
                <a:ext cx="5" cy="17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" name="Line 229"/>
              <p:cNvSpPr>
                <a:spLocks noChangeShapeType="1"/>
              </p:cNvSpPr>
              <p:nvPr/>
            </p:nvSpPr>
            <p:spPr bwMode="auto">
              <a:xfrm>
                <a:off x="3460" y="708"/>
                <a:ext cx="1" cy="17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" name="Rectangle 230"/>
              <p:cNvSpPr>
                <a:spLocks noChangeArrowheads="1"/>
              </p:cNvSpPr>
              <p:nvPr/>
            </p:nvSpPr>
            <p:spPr bwMode="auto">
              <a:xfrm>
                <a:off x="3460" y="708"/>
                <a:ext cx="4" cy="17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" name="Line 231"/>
              <p:cNvSpPr>
                <a:spLocks noChangeShapeType="1"/>
              </p:cNvSpPr>
              <p:nvPr/>
            </p:nvSpPr>
            <p:spPr bwMode="auto">
              <a:xfrm>
                <a:off x="4495" y="708"/>
                <a:ext cx="1" cy="17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0" name="Rectangle 232"/>
              <p:cNvSpPr>
                <a:spLocks noChangeArrowheads="1"/>
              </p:cNvSpPr>
              <p:nvPr/>
            </p:nvSpPr>
            <p:spPr bwMode="auto">
              <a:xfrm>
                <a:off x="4495" y="708"/>
                <a:ext cx="4" cy="17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1" name="Line 233"/>
              <p:cNvSpPr>
                <a:spLocks noChangeShapeType="1"/>
              </p:cNvSpPr>
              <p:nvPr/>
            </p:nvSpPr>
            <p:spPr bwMode="auto">
              <a:xfrm>
                <a:off x="1375" y="877"/>
                <a:ext cx="415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2" name="Rectangle 234"/>
              <p:cNvSpPr>
                <a:spLocks noChangeArrowheads="1"/>
              </p:cNvSpPr>
              <p:nvPr/>
            </p:nvSpPr>
            <p:spPr bwMode="auto">
              <a:xfrm>
                <a:off x="1375" y="877"/>
                <a:ext cx="4159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3" name="Line 235"/>
              <p:cNvSpPr>
                <a:spLocks noChangeShapeType="1"/>
              </p:cNvSpPr>
              <p:nvPr/>
            </p:nvSpPr>
            <p:spPr bwMode="auto">
              <a:xfrm>
                <a:off x="5530" y="708"/>
                <a:ext cx="1" cy="17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4" name="Rectangle 236"/>
              <p:cNvSpPr>
                <a:spLocks noChangeArrowheads="1"/>
              </p:cNvSpPr>
              <p:nvPr/>
            </p:nvSpPr>
            <p:spPr bwMode="auto">
              <a:xfrm>
                <a:off x="5530" y="708"/>
                <a:ext cx="4" cy="17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5" name="Line 237"/>
              <p:cNvSpPr>
                <a:spLocks noChangeShapeType="1"/>
              </p:cNvSpPr>
              <p:nvPr/>
            </p:nvSpPr>
            <p:spPr bwMode="auto">
              <a:xfrm>
                <a:off x="1371" y="881"/>
                <a:ext cx="1" cy="17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6" name="Rectangle 238"/>
              <p:cNvSpPr>
                <a:spLocks noChangeArrowheads="1"/>
              </p:cNvSpPr>
              <p:nvPr/>
            </p:nvSpPr>
            <p:spPr bwMode="auto">
              <a:xfrm>
                <a:off x="1371" y="881"/>
                <a:ext cx="4" cy="17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7" name="Line 239"/>
              <p:cNvSpPr>
                <a:spLocks noChangeShapeType="1"/>
              </p:cNvSpPr>
              <p:nvPr/>
            </p:nvSpPr>
            <p:spPr bwMode="auto">
              <a:xfrm>
                <a:off x="1371" y="1140"/>
                <a:ext cx="1" cy="86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8" name="Rectangle 240"/>
              <p:cNvSpPr>
                <a:spLocks noChangeArrowheads="1"/>
              </p:cNvSpPr>
              <p:nvPr/>
            </p:nvSpPr>
            <p:spPr bwMode="auto">
              <a:xfrm>
                <a:off x="1371" y="1140"/>
                <a:ext cx="4" cy="86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9" name="Line 241"/>
              <p:cNvSpPr>
                <a:spLocks noChangeShapeType="1"/>
              </p:cNvSpPr>
              <p:nvPr/>
            </p:nvSpPr>
            <p:spPr bwMode="auto">
              <a:xfrm>
                <a:off x="1629" y="881"/>
                <a:ext cx="1" cy="2677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0" name="Rectangle 242"/>
              <p:cNvSpPr>
                <a:spLocks noChangeArrowheads="1"/>
              </p:cNvSpPr>
              <p:nvPr/>
            </p:nvSpPr>
            <p:spPr bwMode="auto">
              <a:xfrm>
                <a:off x="1629" y="881"/>
                <a:ext cx="5" cy="2677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1" name="Line 243"/>
              <p:cNvSpPr>
                <a:spLocks noChangeShapeType="1"/>
              </p:cNvSpPr>
              <p:nvPr/>
            </p:nvSpPr>
            <p:spPr bwMode="auto">
              <a:xfrm>
                <a:off x="1879" y="881"/>
                <a:ext cx="1" cy="2677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2" name="Rectangle 244"/>
              <p:cNvSpPr>
                <a:spLocks noChangeArrowheads="1"/>
              </p:cNvSpPr>
              <p:nvPr/>
            </p:nvSpPr>
            <p:spPr bwMode="auto">
              <a:xfrm>
                <a:off x="1879" y="881"/>
                <a:ext cx="4" cy="2677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3" name="Line 245"/>
              <p:cNvSpPr>
                <a:spLocks noChangeShapeType="1"/>
              </p:cNvSpPr>
              <p:nvPr/>
            </p:nvSpPr>
            <p:spPr bwMode="auto">
              <a:xfrm>
                <a:off x="2128" y="881"/>
                <a:ext cx="1" cy="2677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4" name="Rectangle 246"/>
              <p:cNvSpPr>
                <a:spLocks noChangeArrowheads="1"/>
              </p:cNvSpPr>
              <p:nvPr/>
            </p:nvSpPr>
            <p:spPr bwMode="auto">
              <a:xfrm>
                <a:off x="2128" y="881"/>
                <a:ext cx="4" cy="2677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5" name="Line 247"/>
              <p:cNvSpPr>
                <a:spLocks noChangeShapeType="1"/>
              </p:cNvSpPr>
              <p:nvPr/>
            </p:nvSpPr>
            <p:spPr bwMode="auto">
              <a:xfrm>
                <a:off x="2425" y="881"/>
                <a:ext cx="1" cy="2677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6" name="Rectangle 248"/>
              <p:cNvSpPr>
                <a:spLocks noChangeArrowheads="1"/>
              </p:cNvSpPr>
              <p:nvPr/>
            </p:nvSpPr>
            <p:spPr bwMode="auto">
              <a:xfrm>
                <a:off x="2425" y="881"/>
                <a:ext cx="5" cy="2677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7" name="Line 249"/>
              <p:cNvSpPr>
                <a:spLocks noChangeShapeType="1"/>
              </p:cNvSpPr>
              <p:nvPr/>
            </p:nvSpPr>
            <p:spPr bwMode="auto">
              <a:xfrm>
                <a:off x="2683" y="881"/>
                <a:ext cx="1" cy="2677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8" name="Rectangle 250"/>
              <p:cNvSpPr>
                <a:spLocks noChangeArrowheads="1"/>
              </p:cNvSpPr>
              <p:nvPr/>
            </p:nvSpPr>
            <p:spPr bwMode="auto">
              <a:xfrm>
                <a:off x="2683" y="881"/>
                <a:ext cx="5" cy="2677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9" name="Line 251"/>
              <p:cNvSpPr>
                <a:spLocks noChangeShapeType="1"/>
              </p:cNvSpPr>
              <p:nvPr/>
            </p:nvSpPr>
            <p:spPr bwMode="auto">
              <a:xfrm>
                <a:off x="2942" y="881"/>
                <a:ext cx="1" cy="2677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0" name="Rectangle 252"/>
              <p:cNvSpPr>
                <a:spLocks noChangeArrowheads="1"/>
              </p:cNvSpPr>
              <p:nvPr/>
            </p:nvSpPr>
            <p:spPr bwMode="auto">
              <a:xfrm>
                <a:off x="2942" y="881"/>
                <a:ext cx="5" cy="2677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1" name="Line 253"/>
              <p:cNvSpPr>
                <a:spLocks noChangeShapeType="1"/>
              </p:cNvSpPr>
              <p:nvPr/>
            </p:nvSpPr>
            <p:spPr bwMode="auto">
              <a:xfrm>
                <a:off x="3201" y="881"/>
                <a:ext cx="1" cy="2677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2" name="Rectangle 254"/>
              <p:cNvSpPr>
                <a:spLocks noChangeArrowheads="1"/>
              </p:cNvSpPr>
              <p:nvPr/>
            </p:nvSpPr>
            <p:spPr bwMode="auto">
              <a:xfrm>
                <a:off x="3201" y="881"/>
                <a:ext cx="5" cy="2677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3" name="Line 255"/>
              <p:cNvSpPr>
                <a:spLocks noChangeShapeType="1"/>
              </p:cNvSpPr>
              <p:nvPr/>
            </p:nvSpPr>
            <p:spPr bwMode="auto">
              <a:xfrm>
                <a:off x="3460" y="881"/>
                <a:ext cx="1" cy="2677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4" name="Rectangle 256"/>
              <p:cNvSpPr>
                <a:spLocks noChangeArrowheads="1"/>
              </p:cNvSpPr>
              <p:nvPr/>
            </p:nvSpPr>
            <p:spPr bwMode="auto">
              <a:xfrm>
                <a:off x="3460" y="881"/>
                <a:ext cx="4" cy="2677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5" name="Line 257"/>
              <p:cNvSpPr>
                <a:spLocks noChangeShapeType="1"/>
              </p:cNvSpPr>
              <p:nvPr/>
            </p:nvSpPr>
            <p:spPr bwMode="auto">
              <a:xfrm>
                <a:off x="3718" y="881"/>
                <a:ext cx="1" cy="2677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6" name="Rectangle 258"/>
              <p:cNvSpPr>
                <a:spLocks noChangeArrowheads="1"/>
              </p:cNvSpPr>
              <p:nvPr/>
            </p:nvSpPr>
            <p:spPr bwMode="auto">
              <a:xfrm>
                <a:off x="3718" y="881"/>
                <a:ext cx="5" cy="2677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7" name="Line 259"/>
              <p:cNvSpPr>
                <a:spLocks noChangeShapeType="1"/>
              </p:cNvSpPr>
              <p:nvPr/>
            </p:nvSpPr>
            <p:spPr bwMode="auto">
              <a:xfrm>
                <a:off x="144" y="704"/>
                <a:ext cx="1" cy="3472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8" name="Rectangle 260"/>
              <p:cNvSpPr>
                <a:spLocks noChangeArrowheads="1"/>
              </p:cNvSpPr>
              <p:nvPr/>
            </p:nvSpPr>
            <p:spPr bwMode="auto">
              <a:xfrm>
                <a:off x="144" y="704"/>
                <a:ext cx="5" cy="3476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9" name="Line 261"/>
              <p:cNvSpPr>
                <a:spLocks noChangeShapeType="1"/>
              </p:cNvSpPr>
              <p:nvPr/>
            </p:nvSpPr>
            <p:spPr bwMode="auto">
              <a:xfrm>
                <a:off x="283" y="704"/>
                <a:ext cx="1" cy="3472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0" name="Rectangle 262"/>
              <p:cNvSpPr>
                <a:spLocks noChangeArrowheads="1"/>
              </p:cNvSpPr>
              <p:nvPr/>
            </p:nvSpPr>
            <p:spPr bwMode="auto">
              <a:xfrm>
                <a:off x="283" y="704"/>
                <a:ext cx="5" cy="3476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1" name="Line 263"/>
              <p:cNvSpPr>
                <a:spLocks noChangeShapeType="1"/>
              </p:cNvSpPr>
              <p:nvPr/>
            </p:nvSpPr>
            <p:spPr bwMode="auto">
              <a:xfrm>
                <a:off x="1371" y="2090"/>
                <a:ext cx="1" cy="2086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2" name="Rectangle 264"/>
              <p:cNvSpPr>
                <a:spLocks noChangeArrowheads="1"/>
              </p:cNvSpPr>
              <p:nvPr/>
            </p:nvSpPr>
            <p:spPr bwMode="auto">
              <a:xfrm>
                <a:off x="1371" y="2090"/>
                <a:ext cx="4" cy="2090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3" name="Line 265"/>
              <p:cNvSpPr>
                <a:spLocks noChangeShapeType="1"/>
              </p:cNvSpPr>
              <p:nvPr/>
            </p:nvSpPr>
            <p:spPr bwMode="auto">
              <a:xfrm>
                <a:off x="1629" y="3645"/>
                <a:ext cx="1" cy="53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4" name="Rectangle 266"/>
              <p:cNvSpPr>
                <a:spLocks noChangeArrowheads="1"/>
              </p:cNvSpPr>
              <p:nvPr/>
            </p:nvSpPr>
            <p:spPr bwMode="auto">
              <a:xfrm>
                <a:off x="1629" y="3645"/>
                <a:ext cx="5" cy="53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5" name="Line 267"/>
              <p:cNvSpPr>
                <a:spLocks noChangeShapeType="1"/>
              </p:cNvSpPr>
              <p:nvPr/>
            </p:nvSpPr>
            <p:spPr bwMode="auto">
              <a:xfrm>
                <a:off x="1879" y="3645"/>
                <a:ext cx="1" cy="53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6" name="Rectangle 268"/>
              <p:cNvSpPr>
                <a:spLocks noChangeArrowheads="1"/>
              </p:cNvSpPr>
              <p:nvPr/>
            </p:nvSpPr>
            <p:spPr bwMode="auto">
              <a:xfrm>
                <a:off x="1879" y="3645"/>
                <a:ext cx="4" cy="53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7" name="Line 269"/>
              <p:cNvSpPr>
                <a:spLocks noChangeShapeType="1"/>
              </p:cNvSpPr>
              <p:nvPr/>
            </p:nvSpPr>
            <p:spPr bwMode="auto">
              <a:xfrm>
                <a:off x="2128" y="3645"/>
                <a:ext cx="1" cy="53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8" name="Rectangle 270"/>
              <p:cNvSpPr>
                <a:spLocks noChangeArrowheads="1"/>
              </p:cNvSpPr>
              <p:nvPr/>
            </p:nvSpPr>
            <p:spPr bwMode="auto">
              <a:xfrm>
                <a:off x="2128" y="3645"/>
                <a:ext cx="4" cy="53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9" name="Line 271"/>
              <p:cNvSpPr>
                <a:spLocks noChangeShapeType="1"/>
              </p:cNvSpPr>
              <p:nvPr/>
            </p:nvSpPr>
            <p:spPr bwMode="auto">
              <a:xfrm>
                <a:off x="2425" y="3645"/>
                <a:ext cx="1" cy="53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0" name="Rectangle 272"/>
              <p:cNvSpPr>
                <a:spLocks noChangeArrowheads="1"/>
              </p:cNvSpPr>
              <p:nvPr/>
            </p:nvSpPr>
            <p:spPr bwMode="auto">
              <a:xfrm>
                <a:off x="2425" y="3645"/>
                <a:ext cx="5" cy="53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1" name="Line 273"/>
              <p:cNvSpPr>
                <a:spLocks noChangeShapeType="1"/>
              </p:cNvSpPr>
              <p:nvPr/>
            </p:nvSpPr>
            <p:spPr bwMode="auto">
              <a:xfrm>
                <a:off x="2683" y="3645"/>
                <a:ext cx="1" cy="53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2" name="Rectangle 274"/>
              <p:cNvSpPr>
                <a:spLocks noChangeArrowheads="1"/>
              </p:cNvSpPr>
              <p:nvPr/>
            </p:nvSpPr>
            <p:spPr bwMode="auto">
              <a:xfrm>
                <a:off x="2683" y="3645"/>
                <a:ext cx="5" cy="53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3" name="Line 275"/>
              <p:cNvSpPr>
                <a:spLocks noChangeShapeType="1"/>
              </p:cNvSpPr>
              <p:nvPr/>
            </p:nvSpPr>
            <p:spPr bwMode="auto">
              <a:xfrm>
                <a:off x="2942" y="3645"/>
                <a:ext cx="1" cy="53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4" name="Rectangle 276"/>
              <p:cNvSpPr>
                <a:spLocks noChangeArrowheads="1"/>
              </p:cNvSpPr>
              <p:nvPr/>
            </p:nvSpPr>
            <p:spPr bwMode="auto">
              <a:xfrm>
                <a:off x="2942" y="3645"/>
                <a:ext cx="5" cy="53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5" name="Line 277"/>
              <p:cNvSpPr>
                <a:spLocks noChangeShapeType="1"/>
              </p:cNvSpPr>
              <p:nvPr/>
            </p:nvSpPr>
            <p:spPr bwMode="auto">
              <a:xfrm>
                <a:off x="3201" y="3645"/>
                <a:ext cx="1" cy="53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6" name="Rectangle 278"/>
              <p:cNvSpPr>
                <a:spLocks noChangeArrowheads="1"/>
              </p:cNvSpPr>
              <p:nvPr/>
            </p:nvSpPr>
            <p:spPr bwMode="auto">
              <a:xfrm>
                <a:off x="3201" y="3645"/>
                <a:ext cx="5" cy="53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7" name="Line 279"/>
              <p:cNvSpPr>
                <a:spLocks noChangeShapeType="1"/>
              </p:cNvSpPr>
              <p:nvPr/>
            </p:nvSpPr>
            <p:spPr bwMode="auto">
              <a:xfrm>
                <a:off x="3460" y="3645"/>
                <a:ext cx="1" cy="53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8" name="Rectangle 280"/>
              <p:cNvSpPr>
                <a:spLocks noChangeArrowheads="1"/>
              </p:cNvSpPr>
              <p:nvPr/>
            </p:nvSpPr>
            <p:spPr bwMode="auto">
              <a:xfrm>
                <a:off x="3460" y="3645"/>
                <a:ext cx="4" cy="53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9" name="Line 281"/>
              <p:cNvSpPr>
                <a:spLocks noChangeShapeType="1"/>
              </p:cNvSpPr>
              <p:nvPr/>
            </p:nvSpPr>
            <p:spPr bwMode="auto">
              <a:xfrm>
                <a:off x="3718" y="3645"/>
                <a:ext cx="1" cy="53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0" name="Rectangle 282"/>
              <p:cNvSpPr>
                <a:spLocks noChangeArrowheads="1"/>
              </p:cNvSpPr>
              <p:nvPr/>
            </p:nvSpPr>
            <p:spPr bwMode="auto">
              <a:xfrm>
                <a:off x="3718" y="3645"/>
                <a:ext cx="5" cy="53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1" name="Line 283"/>
              <p:cNvSpPr>
                <a:spLocks noChangeShapeType="1"/>
              </p:cNvSpPr>
              <p:nvPr/>
            </p:nvSpPr>
            <p:spPr bwMode="auto">
              <a:xfrm>
                <a:off x="3977" y="881"/>
                <a:ext cx="1" cy="329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2" name="Rectangle 284"/>
              <p:cNvSpPr>
                <a:spLocks noChangeArrowheads="1"/>
              </p:cNvSpPr>
              <p:nvPr/>
            </p:nvSpPr>
            <p:spPr bwMode="auto">
              <a:xfrm>
                <a:off x="3977" y="881"/>
                <a:ext cx="5" cy="3299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3" name="Line 285"/>
              <p:cNvSpPr>
                <a:spLocks noChangeShapeType="1"/>
              </p:cNvSpPr>
              <p:nvPr/>
            </p:nvSpPr>
            <p:spPr bwMode="auto">
              <a:xfrm>
                <a:off x="4236" y="881"/>
                <a:ext cx="1" cy="329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4" name="Rectangle 286"/>
              <p:cNvSpPr>
                <a:spLocks noChangeArrowheads="1"/>
              </p:cNvSpPr>
              <p:nvPr/>
            </p:nvSpPr>
            <p:spPr bwMode="auto">
              <a:xfrm>
                <a:off x="4236" y="881"/>
                <a:ext cx="5" cy="3299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5" name="Line 287"/>
              <p:cNvSpPr>
                <a:spLocks noChangeShapeType="1"/>
              </p:cNvSpPr>
              <p:nvPr/>
            </p:nvSpPr>
            <p:spPr bwMode="auto">
              <a:xfrm>
                <a:off x="4495" y="881"/>
                <a:ext cx="1" cy="329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6" name="Rectangle 288"/>
              <p:cNvSpPr>
                <a:spLocks noChangeArrowheads="1"/>
              </p:cNvSpPr>
              <p:nvPr/>
            </p:nvSpPr>
            <p:spPr bwMode="auto">
              <a:xfrm>
                <a:off x="4495" y="881"/>
                <a:ext cx="4" cy="3299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7" name="Line 289"/>
              <p:cNvSpPr>
                <a:spLocks noChangeShapeType="1"/>
              </p:cNvSpPr>
              <p:nvPr/>
            </p:nvSpPr>
            <p:spPr bwMode="auto">
              <a:xfrm>
                <a:off x="4753" y="881"/>
                <a:ext cx="1" cy="329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8" name="Rectangle 290"/>
              <p:cNvSpPr>
                <a:spLocks noChangeArrowheads="1"/>
              </p:cNvSpPr>
              <p:nvPr/>
            </p:nvSpPr>
            <p:spPr bwMode="auto">
              <a:xfrm>
                <a:off x="4753" y="881"/>
                <a:ext cx="5" cy="3299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9" name="Line 291"/>
              <p:cNvSpPr>
                <a:spLocks noChangeShapeType="1"/>
              </p:cNvSpPr>
              <p:nvPr/>
            </p:nvSpPr>
            <p:spPr bwMode="auto">
              <a:xfrm>
                <a:off x="5012" y="881"/>
                <a:ext cx="1" cy="329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0" name="Rectangle 292"/>
              <p:cNvSpPr>
                <a:spLocks noChangeArrowheads="1"/>
              </p:cNvSpPr>
              <p:nvPr/>
            </p:nvSpPr>
            <p:spPr bwMode="auto">
              <a:xfrm>
                <a:off x="5012" y="881"/>
                <a:ext cx="5" cy="3299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1" name="Line 293"/>
              <p:cNvSpPr>
                <a:spLocks noChangeShapeType="1"/>
              </p:cNvSpPr>
              <p:nvPr/>
            </p:nvSpPr>
            <p:spPr bwMode="auto">
              <a:xfrm>
                <a:off x="5271" y="881"/>
                <a:ext cx="1" cy="329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2" name="Rectangle 294"/>
              <p:cNvSpPr>
                <a:spLocks noChangeArrowheads="1"/>
              </p:cNvSpPr>
              <p:nvPr/>
            </p:nvSpPr>
            <p:spPr bwMode="auto">
              <a:xfrm>
                <a:off x="5271" y="881"/>
                <a:ext cx="5" cy="3299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3" name="Line 295"/>
              <p:cNvSpPr>
                <a:spLocks noChangeShapeType="1"/>
              </p:cNvSpPr>
              <p:nvPr/>
            </p:nvSpPr>
            <p:spPr bwMode="auto">
              <a:xfrm>
                <a:off x="5530" y="881"/>
                <a:ext cx="1" cy="329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4" name="Rectangle 296"/>
              <p:cNvSpPr>
                <a:spLocks noChangeArrowheads="1"/>
              </p:cNvSpPr>
              <p:nvPr/>
            </p:nvSpPr>
            <p:spPr bwMode="auto">
              <a:xfrm>
                <a:off x="5530" y="881"/>
                <a:ext cx="4" cy="3299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5" name="Line 297"/>
              <p:cNvSpPr>
                <a:spLocks noChangeShapeType="1"/>
              </p:cNvSpPr>
              <p:nvPr/>
            </p:nvSpPr>
            <p:spPr bwMode="auto">
              <a:xfrm>
                <a:off x="5563" y="704"/>
                <a:ext cx="1" cy="3472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6" name="Rectangle 298"/>
              <p:cNvSpPr>
                <a:spLocks noChangeArrowheads="1"/>
              </p:cNvSpPr>
              <p:nvPr/>
            </p:nvSpPr>
            <p:spPr bwMode="auto">
              <a:xfrm>
                <a:off x="5563" y="704"/>
                <a:ext cx="5" cy="3476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7" name="Line 299"/>
              <p:cNvSpPr>
                <a:spLocks noChangeShapeType="1"/>
              </p:cNvSpPr>
              <p:nvPr/>
            </p:nvSpPr>
            <p:spPr bwMode="auto">
              <a:xfrm>
                <a:off x="5534" y="704"/>
                <a:ext cx="3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8" name="Rectangle 300"/>
              <p:cNvSpPr>
                <a:spLocks noChangeArrowheads="1"/>
              </p:cNvSpPr>
              <p:nvPr/>
            </p:nvSpPr>
            <p:spPr bwMode="auto">
              <a:xfrm>
                <a:off x="5534" y="704"/>
                <a:ext cx="39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9" name="Line 301"/>
              <p:cNvSpPr>
                <a:spLocks noChangeShapeType="1"/>
              </p:cNvSpPr>
              <p:nvPr/>
            </p:nvSpPr>
            <p:spPr bwMode="auto">
              <a:xfrm>
                <a:off x="5534" y="877"/>
                <a:ext cx="3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0" name="Rectangle 302"/>
              <p:cNvSpPr>
                <a:spLocks noChangeArrowheads="1"/>
              </p:cNvSpPr>
              <p:nvPr/>
            </p:nvSpPr>
            <p:spPr bwMode="auto">
              <a:xfrm>
                <a:off x="5534" y="877"/>
                <a:ext cx="39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1" name="Line 303"/>
              <p:cNvSpPr>
                <a:spLocks noChangeShapeType="1"/>
              </p:cNvSpPr>
              <p:nvPr/>
            </p:nvSpPr>
            <p:spPr bwMode="auto">
              <a:xfrm>
                <a:off x="144" y="963"/>
                <a:ext cx="542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2" name="Rectangle 304"/>
              <p:cNvSpPr>
                <a:spLocks noChangeArrowheads="1"/>
              </p:cNvSpPr>
              <p:nvPr/>
            </p:nvSpPr>
            <p:spPr bwMode="auto">
              <a:xfrm>
                <a:off x="144" y="963"/>
                <a:ext cx="5429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3" name="Line 305"/>
              <p:cNvSpPr>
                <a:spLocks noChangeShapeType="1"/>
              </p:cNvSpPr>
              <p:nvPr/>
            </p:nvSpPr>
            <p:spPr bwMode="auto">
              <a:xfrm>
                <a:off x="144" y="1049"/>
                <a:ext cx="542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4" name="Rectangle 306"/>
              <p:cNvSpPr>
                <a:spLocks noChangeArrowheads="1"/>
              </p:cNvSpPr>
              <p:nvPr/>
            </p:nvSpPr>
            <p:spPr bwMode="auto">
              <a:xfrm>
                <a:off x="144" y="1049"/>
                <a:ext cx="5429" cy="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5" name="Line 307"/>
              <p:cNvSpPr>
                <a:spLocks noChangeShapeType="1"/>
              </p:cNvSpPr>
              <p:nvPr/>
            </p:nvSpPr>
            <p:spPr bwMode="auto">
              <a:xfrm>
                <a:off x="144" y="1136"/>
                <a:ext cx="542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6" name="Rectangle 308"/>
              <p:cNvSpPr>
                <a:spLocks noChangeArrowheads="1"/>
              </p:cNvSpPr>
              <p:nvPr/>
            </p:nvSpPr>
            <p:spPr bwMode="auto">
              <a:xfrm>
                <a:off x="144" y="1136"/>
                <a:ext cx="5429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7" name="Line 309"/>
              <p:cNvSpPr>
                <a:spLocks noChangeShapeType="1"/>
              </p:cNvSpPr>
              <p:nvPr/>
            </p:nvSpPr>
            <p:spPr bwMode="auto">
              <a:xfrm>
                <a:off x="144" y="1222"/>
                <a:ext cx="542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8" name="Rectangle 310"/>
              <p:cNvSpPr>
                <a:spLocks noChangeArrowheads="1"/>
              </p:cNvSpPr>
              <p:nvPr/>
            </p:nvSpPr>
            <p:spPr bwMode="auto">
              <a:xfrm>
                <a:off x="144" y="1222"/>
                <a:ext cx="5429" cy="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9" name="Line 311"/>
              <p:cNvSpPr>
                <a:spLocks noChangeShapeType="1"/>
              </p:cNvSpPr>
              <p:nvPr/>
            </p:nvSpPr>
            <p:spPr bwMode="auto">
              <a:xfrm>
                <a:off x="144" y="1309"/>
                <a:ext cx="542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0" name="Rectangle 312"/>
              <p:cNvSpPr>
                <a:spLocks noChangeArrowheads="1"/>
              </p:cNvSpPr>
              <p:nvPr/>
            </p:nvSpPr>
            <p:spPr bwMode="auto">
              <a:xfrm>
                <a:off x="144" y="1309"/>
                <a:ext cx="5429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1" name="Line 313"/>
              <p:cNvSpPr>
                <a:spLocks noChangeShapeType="1"/>
              </p:cNvSpPr>
              <p:nvPr/>
            </p:nvSpPr>
            <p:spPr bwMode="auto">
              <a:xfrm>
                <a:off x="144" y="1395"/>
                <a:ext cx="542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2" name="Rectangle 314"/>
              <p:cNvSpPr>
                <a:spLocks noChangeArrowheads="1"/>
              </p:cNvSpPr>
              <p:nvPr/>
            </p:nvSpPr>
            <p:spPr bwMode="auto">
              <a:xfrm>
                <a:off x="144" y="1395"/>
                <a:ext cx="5429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3" name="Line 315"/>
              <p:cNvSpPr>
                <a:spLocks noChangeShapeType="1"/>
              </p:cNvSpPr>
              <p:nvPr/>
            </p:nvSpPr>
            <p:spPr bwMode="auto">
              <a:xfrm>
                <a:off x="144" y="1481"/>
                <a:ext cx="542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4" name="Rectangle 316"/>
              <p:cNvSpPr>
                <a:spLocks noChangeArrowheads="1"/>
              </p:cNvSpPr>
              <p:nvPr/>
            </p:nvSpPr>
            <p:spPr bwMode="auto">
              <a:xfrm>
                <a:off x="144" y="1481"/>
                <a:ext cx="5429" cy="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5" name="Line 317"/>
              <p:cNvSpPr>
                <a:spLocks noChangeShapeType="1"/>
              </p:cNvSpPr>
              <p:nvPr/>
            </p:nvSpPr>
            <p:spPr bwMode="auto">
              <a:xfrm>
                <a:off x="144" y="1568"/>
                <a:ext cx="542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6" name="Rectangle 318"/>
              <p:cNvSpPr>
                <a:spLocks noChangeArrowheads="1"/>
              </p:cNvSpPr>
              <p:nvPr/>
            </p:nvSpPr>
            <p:spPr bwMode="auto">
              <a:xfrm>
                <a:off x="144" y="1568"/>
                <a:ext cx="5429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7" name="Line 319"/>
              <p:cNvSpPr>
                <a:spLocks noChangeShapeType="1"/>
              </p:cNvSpPr>
              <p:nvPr/>
            </p:nvSpPr>
            <p:spPr bwMode="auto">
              <a:xfrm>
                <a:off x="144" y="1740"/>
                <a:ext cx="542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8" name="Rectangle 320"/>
              <p:cNvSpPr>
                <a:spLocks noChangeArrowheads="1"/>
              </p:cNvSpPr>
              <p:nvPr/>
            </p:nvSpPr>
            <p:spPr bwMode="auto">
              <a:xfrm>
                <a:off x="144" y="1740"/>
                <a:ext cx="5429" cy="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9" name="Line 321"/>
              <p:cNvSpPr>
                <a:spLocks noChangeShapeType="1"/>
              </p:cNvSpPr>
              <p:nvPr/>
            </p:nvSpPr>
            <p:spPr bwMode="auto">
              <a:xfrm>
                <a:off x="144" y="1827"/>
                <a:ext cx="542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0" name="Rectangle 322"/>
              <p:cNvSpPr>
                <a:spLocks noChangeArrowheads="1"/>
              </p:cNvSpPr>
              <p:nvPr/>
            </p:nvSpPr>
            <p:spPr bwMode="auto">
              <a:xfrm>
                <a:off x="144" y="1827"/>
                <a:ext cx="5429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1" name="Line 323"/>
              <p:cNvSpPr>
                <a:spLocks noChangeShapeType="1"/>
              </p:cNvSpPr>
              <p:nvPr/>
            </p:nvSpPr>
            <p:spPr bwMode="auto">
              <a:xfrm>
                <a:off x="144" y="1913"/>
                <a:ext cx="542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2" name="Rectangle 324"/>
              <p:cNvSpPr>
                <a:spLocks noChangeArrowheads="1"/>
              </p:cNvSpPr>
              <p:nvPr/>
            </p:nvSpPr>
            <p:spPr bwMode="auto">
              <a:xfrm>
                <a:off x="144" y="1913"/>
                <a:ext cx="5429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3" name="Line 325"/>
              <p:cNvSpPr>
                <a:spLocks noChangeShapeType="1"/>
              </p:cNvSpPr>
              <p:nvPr/>
            </p:nvSpPr>
            <p:spPr bwMode="auto">
              <a:xfrm>
                <a:off x="144" y="1999"/>
                <a:ext cx="542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4" name="Rectangle 326"/>
              <p:cNvSpPr>
                <a:spLocks noChangeArrowheads="1"/>
              </p:cNvSpPr>
              <p:nvPr/>
            </p:nvSpPr>
            <p:spPr bwMode="auto">
              <a:xfrm>
                <a:off x="144" y="1999"/>
                <a:ext cx="5429" cy="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5" name="Line 327"/>
              <p:cNvSpPr>
                <a:spLocks noChangeShapeType="1"/>
              </p:cNvSpPr>
              <p:nvPr/>
            </p:nvSpPr>
            <p:spPr bwMode="auto">
              <a:xfrm>
                <a:off x="144" y="2086"/>
                <a:ext cx="542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6" name="Rectangle 328"/>
              <p:cNvSpPr>
                <a:spLocks noChangeArrowheads="1"/>
              </p:cNvSpPr>
              <p:nvPr/>
            </p:nvSpPr>
            <p:spPr bwMode="auto">
              <a:xfrm>
                <a:off x="144" y="2086"/>
                <a:ext cx="5429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7" name="Line 329"/>
              <p:cNvSpPr>
                <a:spLocks noChangeShapeType="1"/>
              </p:cNvSpPr>
              <p:nvPr/>
            </p:nvSpPr>
            <p:spPr bwMode="auto">
              <a:xfrm>
                <a:off x="144" y="2259"/>
                <a:ext cx="542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8" name="Rectangle 330"/>
              <p:cNvSpPr>
                <a:spLocks noChangeArrowheads="1"/>
              </p:cNvSpPr>
              <p:nvPr/>
            </p:nvSpPr>
            <p:spPr bwMode="auto">
              <a:xfrm>
                <a:off x="144" y="2259"/>
                <a:ext cx="5429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9" name="Line 331"/>
              <p:cNvSpPr>
                <a:spLocks noChangeShapeType="1"/>
              </p:cNvSpPr>
              <p:nvPr/>
            </p:nvSpPr>
            <p:spPr bwMode="auto">
              <a:xfrm>
                <a:off x="144" y="2345"/>
                <a:ext cx="542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380" name="Rectangle 332"/>
              <p:cNvSpPr>
                <a:spLocks noChangeArrowheads="1"/>
              </p:cNvSpPr>
              <p:nvPr/>
            </p:nvSpPr>
            <p:spPr bwMode="auto">
              <a:xfrm>
                <a:off x="144" y="2345"/>
                <a:ext cx="5429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1" name="Line 333"/>
              <p:cNvSpPr>
                <a:spLocks noChangeShapeType="1"/>
              </p:cNvSpPr>
              <p:nvPr/>
            </p:nvSpPr>
            <p:spPr bwMode="auto">
              <a:xfrm>
                <a:off x="144" y="2431"/>
                <a:ext cx="542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2" name="Rectangle 334"/>
              <p:cNvSpPr>
                <a:spLocks noChangeArrowheads="1"/>
              </p:cNvSpPr>
              <p:nvPr/>
            </p:nvSpPr>
            <p:spPr bwMode="auto">
              <a:xfrm>
                <a:off x="144" y="2431"/>
                <a:ext cx="5429" cy="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3" name="Line 335"/>
              <p:cNvSpPr>
                <a:spLocks noChangeShapeType="1"/>
              </p:cNvSpPr>
              <p:nvPr/>
            </p:nvSpPr>
            <p:spPr bwMode="auto">
              <a:xfrm>
                <a:off x="144" y="2518"/>
                <a:ext cx="542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4" name="Rectangle 336"/>
              <p:cNvSpPr>
                <a:spLocks noChangeArrowheads="1"/>
              </p:cNvSpPr>
              <p:nvPr/>
            </p:nvSpPr>
            <p:spPr bwMode="auto">
              <a:xfrm>
                <a:off x="144" y="2518"/>
                <a:ext cx="5429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5" name="Line 337"/>
              <p:cNvSpPr>
                <a:spLocks noChangeShapeType="1"/>
              </p:cNvSpPr>
              <p:nvPr/>
            </p:nvSpPr>
            <p:spPr bwMode="auto">
              <a:xfrm>
                <a:off x="144" y="2604"/>
                <a:ext cx="542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6" name="Rectangle 338"/>
              <p:cNvSpPr>
                <a:spLocks noChangeArrowheads="1"/>
              </p:cNvSpPr>
              <p:nvPr/>
            </p:nvSpPr>
            <p:spPr bwMode="auto">
              <a:xfrm>
                <a:off x="144" y="2604"/>
                <a:ext cx="5429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7" name="Line 339"/>
              <p:cNvSpPr>
                <a:spLocks noChangeShapeType="1"/>
              </p:cNvSpPr>
              <p:nvPr/>
            </p:nvSpPr>
            <p:spPr bwMode="auto">
              <a:xfrm>
                <a:off x="144" y="2690"/>
                <a:ext cx="542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8" name="Rectangle 340"/>
              <p:cNvSpPr>
                <a:spLocks noChangeArrowheads="1"/>
              </p:cNvSpPr>
              <p:nvPr/>
            </p:nvSpPr>
            <p:spPr bwMode="auto">
              <a:xfrm>
                <a:off x="144" y="2690"/>
                <a:ext cx="5429" cy="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9" name="Line 341"/>
              <p:cNvSpPr>
                <a:spLocks noChangeShapeType="1"/>
              </p:cNvSpPr>
              <p:nvPr/>
            </p:nvSpPr>
            <p:spPr bwMode="auto">
              <a:xfrm>
                <a:off x="144" y="2777"/>
                <a:ext cx="542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0" name="Rectangle 342"/>
              <p:cNvSpPr>
                <a:spLocks noChangeArrowheads="1"/>
              </p:cNvSpPr>
              <p:nvPr/>
            </p:nvSpPr>
            <p:spPr bwMode="auto">
              <a:xfrm>
                <a:off x="144" y="2777"/>
                <a:ext cx="5429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1" name="Line 343"/>
              <p:cNvSpPr>
                <a:spLocks noChangeShapeType="1"/>
              </p:cNvSpPr>
              <p:nvPr/>
            </p:nvSpPr>
            <p:spPr bwMode="auto">
              <a:xfrm>
                <a:off x="144" y="2863"/>
                <a:ext cx="542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2" name="Rectangle 344"/>
              <p:cNvSpPr>
                <a:spLocks noChangeArrowheads="1"/>
              </p:cNvSpPr>
              <p:nvPr/>
            </p:nvSpPr>
            <p:spPr bwMode="auto">
              <a:xfrm>
                <a:off x="144" y="2863"/>
                <a:ext cx="5429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3" name="Line 345"/>
              <p:cNvSpPr>
                <a:spLocks noChangeShapeType="1"/>
              </p:cNvSpPr>
              <p:nvPr/>
            </p:nvSpPr>
            <p:spPr bwMode="auto">
              <a:xfrm>
                <a:off x="144" y="2950"/>
                <a:ext cx="542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4" name="Rectangle 346"/>
              <p:cNvSpPr>
                <a:spLocks noChangeArrowheads="1"/>
              </p:cNvSpPr>
              <p:nvPr/>
            </p:nvSpPr>
            <p:spPr bwMode="auto">
              <a:xfrm>
                <a:off x="144" y="2950"/>
                <a:ext cx="5429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5" name="Line 347"/>
              <p:cNvSpPr>
                <a:spLocks noChangeShapeType="1"/>
              </p:cNvSpPr>
              <p:nvPr/>
            </p:nvSpPr>
            <p:spPr bwMode="auto">
              <a:xfrm>
                <a:off x="144" y="3036"/>
                <a:ext cx="542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6" name="Rectangle 348"/>
              <p:cNvSpPr>
                <a:spLocks noChangeArrowheads="1"/>
              </p:cNvSpPr>
              <p:nvPr/>
            </p:nvSpPr>
            <p:spPr bwMode="auto">
              <a:xfrm>
                <a:off x="144" y="3036"/>
                <a:ext cx="5429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7" name="Line 349"/>
              <p:cNvSpPr>
                <a:spLocks noChangeShapeType="1"/>
              </p:cNvSpPr>
              <p:nvPr/>
            </p:nvSpPr>
            <p:spPr bwMode="auto">
              <a:xfrm>
                <a:off x="144" y="3122"/>
                <a:ext cx="542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8" name="Rectangle 350"/>
              <p:cNvSpPr>
                <a:spLocks noChangeArrowheads="1"/>
              </p:cNvSpPr>
              <p:nvPr/>
            </p:nvSpPr>
            <p:spPr bwMode="auto">
              <a:xfrm>
                <a:off x="144" y="3122"/>
                <a:ext cx="5429" cy="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9" name="Line 351"/>
              <p:cNvSpPr>
                <a:spLocks noChangeShapeType="1"/>
              </p:cNvSpPr>
              <p:nvPr/>
            </p:nvSpPr>
            <p:spPr bwMode="auto">
              <a:xfrm>
                <a:off x="144" y="3209"/>
                <a:ext cx="542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0" name="Rectangle 352"/>
              <p:cNvSpPr>
                <a:spLocks noChangeArrowheads="1"/>
              </p:cNvSpPr>
              <p:nvPr/>
            </p:nvSpPr>
            <p:spPr bwMode="auto">
              <a:xfrm>
                <a:off x="144" y="3209"/>
                <a:ext cx="5429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1" name="Line 353"/>
              <p:cNvSpPr>
                <a:spLocks noChangeShapeType="1"/>
              </p:cNvSpPr>
              <p:nvPr/>
            </p:nvSpPr>
            <p:spPr bwMode="auto">
              <a:xfrm>
                <a:off x="144" y="3295"/>
                <a:ext cx="542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2" name="Rectangle 354"/>
              <p:cNvSpPr>
                <a:spLocks noChangeArrowheads="1"/>
              </p:cNvSpPr>
              <p:nvPr/>
            </p:nvSpPr>
            <p:spPr bwMode="auto">
              <a:xfrm>
                <a:off x="144" y="3295"/>
                <a:ext cx="5429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3" name="Line 355"/>
              <p:cNvSpPr>
                <a:spLocks noChangeShapeType="1"/>
              </p:cNvSpPr>
              <p:nvPr/>
            </p:nvSpPr>
            <p:spPr bwMode="auto">
              <a:xfrm>
                <a:off x="144" y="3381"/>
                <a:ext cx="542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4" name="Rectangle 356"/>
              <p:cNvSpPr>
                <a:spLocks noChangeArrowheads="1"/>
              </p:cNvSpPr>
              <p:nvPr/>
            </p:nvSpPr>
            <p:spPr bwMode="auto">
              <a:xfrm>
                <a:off x="144" y="3381"/>
                <a:ext cx="5429" cy="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5" name="Line 357"/>
              <p:cNvSpPr>
                <a:spLocks noChangeShapeType="1"/>
              </p:cNvSpPr>
              <p:nvPr/>
            </p:nvSpPr>
            <p:spPr bwMode="auto">
              <a:xfrm>
                <a:off x="144" y="3468"/>
                <a:ext cx="542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6" name="Rectangle 358"/>
              <p:cNvSpPr>
                <a:spLocks noChangeArrowheads="1"/>
              </p:cNvSpPr>
              <p:nvPr/>
            </p:nvSpPr>
            <p:spPr bwMode="auto">
              <a:xfrm>
                <a:off x="144" y="3468"/>
                <a:ext cx="5429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7" name="Line 359"/>
              <p:cNvSpPr>
                <a:spLocks noChangeShapeType="1"/>
              </p:cNvSpPr>
              <p:nvPr/>
            </p:nvSpPr>
            <p:spPr bwMode="auto">
              <a:xfrm>
                <a:off x="144" y="3554"/>
                <a:ext cx="542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8" name="Rectangle 360"/>
              <p:cNvSpPr>
                <a:spLocks noChangeArrowheads="1"/>
              </p:cNvSpPr>
              <p:nvPr/>
            </p:nvSpPr>
            <p:spPr bwMode="auto">
              <a:xfrm>
                <a:off x="144" y="3554"/>
                <a:ext cx="5429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9" name="Line 361"/>
              <p:cNvSpPr>
                <a:spLocks noChangeShapeType="1"/>
              </p:cNvSpPr>
              <p:nvPr/>
            </p:nvSpPr>
            <p:spPr bwMode="auto">
              <a:xfrm>
                <a:off x="144" y="3640"/>
                <a:ext cx="542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0" name="Rectangle 362"/>
              <p:cNvSpPr>
                <a:spLocks noChangeArrowheads="1"/>
              </p:cNvSpPr>
              <p:nvPr/>
            </p:nvSpPr>
            <p:spPr bwMode="auto">
              <a:xfrm>
                <a:off x="144" y="3640"/>
                <a:ext cx="5429" cy="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1" name="Line 363"/>
              <p:cNvSpPr>
                <a:spLocks noChangeShapeType="1"/>
              </p:cNvSpPr>
              <p:nvPr/>
            </p:nvSpPr>
            <p:spPr bwMode="auto">
              <a:xfrm>
                <a:off x="144" y="3727"/>
                <a:ext cx="542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2" name="Rectangle 364"/>
              <p:cNvSpPr>
                <a:spLocks noChangeArrowheads="1"/>
              </p:cNvSpPr>
              <p:nvPr/>
            </p:nvSpPr>
            <p:spPr bwMode="auto">
              <a:xfrm>
                <a:off x="144" y="3727"/>
                <a:ext cx="5429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3" name="Line 365"/>
              <p:cNvSpPr>
                <a:spLocks noChangeShapeType="1"/>
              </p:cNvSpPr>
              <p:nvPr/>
            </p:nvSpPr>
            <p:spPr bwMode="auto">
              <a:xfrm>
                <a:off x="144" y="3826"/>
                <a:ext cx="542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4" name="Rectangle 366"/>
              <p:cNvSpPr>
                <a:spLocks noChangeArrowheads="1"/>
              </p:cNvSpPr>
              <p:nvPr/>
            </p:nvSpPr>
            <p:spPr bwMode="auto">
              <a:xfrm>
                <a:off x="144" y="3826"/>
                <a:ext cx="5429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5" name="Line 367"/>
              <p:cNvSpPr>
                <a:spLocks noChangeShapeType="1"/>
              </p:cNvSpPr>
              <p:nvPr/>
            </p:nvSpPr>
            <p:spPr bwMode="auto">
              <a:xfrm>
                <a:off x="144" y="3913"/>
                <a:ext cx="542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6" name="Rectangle 368"/>
              <p:cNvSpPr>
                <a:spLocks noChangeArrowheads="1"/>
              </p:cNvSpPr>
              <p:nvPr/>
            </p:nvSpPr>
            <p:spPr bwMode="auto">
              <a:xfrm>
                <a:off x="144" y="3913"/>
                <a:ext cx="5429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7" name="Line 369"/>
              <p:cNvSpPr>
                <a:spLocks noChangeShapeType="1"/>
              </p:cNvSpPr>
              <p:nvPr/>
            </p:nvSpPr>
            <p:spPr bwMode="auto">
              <a:xfrm>
                <a:off x="144" y="3999"/>
                <a:ext cx="542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8" name="Rectangle 370"/>
              <p:cNvSpPr>
                <a:spLocks noChangeArrowheads="1"/>
              </p:cNvSpPr>
              <p:nvPr/>
            </p:nvSpPr>
            <p:spPr bwMode="auto">
              <a:xfrm>
                <a:off x="144" y="3999"/>
                <a:ext cx="5429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9" name="Line 371"/>
              <p:cNvSpPr>
                <a:spLocks noChangeShapeType="1"/>
              </p:cNvSpPr>
              <p:nvPr/>
            </p:nvSpPr>
            <p:spPr bwMode="auto">
              <a:xfrm>
                <a:off x="144" y="4085"/>
                <a:ext cx="542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0" name="Rectangle 372"/>
              <p:cNvSpPr>
                <a:spLocks noChangeArrowheads="1"/>
              </p:cNvSpPr>
              <p:nvPr/>
            </p:nvSpPr>
            <p:spPr bwMode="auto">
              <a:xfrm>
                <a:off x="144" y="4085"/>
                <a:ext cx="5429" cy="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1" name="Line 373"/>
              <p:cNvSpPr>
                <a:spLocks noChangeShapeType="1"/>
              </p:cNvSpPr>
              <p:nvPr/>
            </p:nvSpPr>
            <p:spPr bwMode="auto">
              <a:xfrm>
                <a:off x="144" y="4172"/>
                <a:ext cx="542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2" name="Rectangle 374"/>
              <p:cNvSpPr>
                <a:spLocks noChangeArrowheads="1"/>
              </p:cNvSpPr>
              <p:nvPr/>
            </p:nvSpPr>
            <p:spPr bwMode="auto">
              <a:xfrm>
                <a:off x="144" y="4172"/>
                <a:ext cx="5429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3" name="Rectangle 375"/>
              <p:cNvSpPr>
                <a:spLocks noChangeArrowheads="1"/>
              </p:cNvSpPr>
              <p:nvPr/>
            </p:nvSpPr>
            <p:spPr bwMode="auto">
              <a:xfrm>
                <a:off x="429" y="2602"/>
                <a:ext cx="5036" cy="150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4" name="Rectangle 376"/>
              <p:cNvSpPr>
                <a:spLocks noChangeArrowheads="1"/>
              </p:cNvSpPr>
              <p:nvPr/>
            </p:nvSpPr>
            <p:spPr bwMode="auto">
              <a:xfrm>
                <a:off x="678" y="2688"/>
                <a:ext cx="4701" cy="120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5" name="Freeform 377"/>
              <p:cNvSpPr>
                <a:spLocks noEditPoints="1"/>
              </p:cNvSpPr>
              <p:nvPr/>
            </p:nvSpPr>
            <p:spPr bwMode="auto">
              <a:xfrm>
                <a:off x="681" y="2768"/>
                <a:ext cx="4700" cy="967"/>
              </a:xfrm>
              <a:custGeom>
                <a:avLst/>
                <a:gdLst/>
                <a:ahLst/>
                <a:cxnLst>
                  <a:cxn ang="0">
                    <a:pos x="0" y="967"/>
                  </a:cxn>
                  <a:cxn ang="0">
                    <a:pos x="4700" y="967"/>
                  </a:cxn>
                  <a:cxn ang="0">
                    <a:pos x="0" y="808"/>
                  </a:cxn>
                  <a:cxn ang="0">
                    <a:pos x="4700" y="808"/>
                  </a:cxn>
                  <a:cxn ang="0">
                    <a:pos x="0" y="644"/>
                  </a:cxn>
                  <a:cxn ang="0">
                    <a:pos x="4700" y="644"/>
                  </a:cxn>
                  <a:cxn ang="0">
                    <a:pos x="0" y="484"/>
                  </a:cxn>
                  <a:cxn ang="0">
                    <a:pos x="4700" y="484"/>
                  </a:cxn>
                  <a:cxn ang="0">
                    <a:pos x="0" y="324"/>
                  </a:cxn>
                  <a:cxn ang="0">
                    <a:pos x="4700" y="324"/>
                  </a:cxn>
                  <a:cxn ang="0">
                    <a:pos x="0" y="160"/>
                  </a:cxn>
                  <a:cxn ang="0">
                    <a:pos x="4700" y="160"/>
                  </a:cxn>
                  <a:cxn ang="0">
                    <a:pos x="0" y="0"/>
                  </a:cxn>
                  <a:cxn ang="0">
                    <a:pos x="4700" y="0"/>
                  </a:cxn>
                </a:cxnLst>
                <a:rect l="0" t="0" r="r" b="b"/>
                <a:pathLst>
                  <a:path w="4700" h="967">
                    <a:moveTo>
                      <a:pt x="0" y="967"/>
                    </a:moveTo>
                    <a:lnTo>
                      <a:pt x="4700" y="967"/>
                    </a:lnTo>
                    <a:moveTo>
                      <a:pt x="0" y="808"/>
                    </a:moveTo>
                    <a:lnTo>
                      <a:pt x="4700" y="808"/>
                    </a:lnTo>
                    <a:moveTo>
                      <a:pt x="0" y="644"/>
                    </a:moveTo>
                    <a:lnTo>
                      <a:pt x="4700" y="644"/>
                    </a:lnTo>
                    <a:moveTo>
                      <a:pt x="0" y="484"/>
                    </a:moveTo>
                    <a:lnTo>
                      <a:pt x="4700" y="484"/>
                    </a:lnTo>
                    <a:moveTo>
                      <a:pt x="0" y="324"/>
                    </a:moveTo>
                    <a:lnTo>
                      <a:pt x="4700" y="324"/>
                    </a:lnTo>
                    <a:moveTo>
                      <a:pt x="0" y="160"/>
                    </a:moveTo>
                    <a:lnTo>
                      <a:pt x="4700" y="160"/>
                    </a:lnTo>
                    <a:moveTo>
                      <a:pt x="0" y="0"/>
                    </a:moveTo>
                    <a:lnTo>
                      <a:pt x="4700" y="0"/>
                    </a:lnTo>
                  </a:path>
                </a:pathLst>
              </a:custGeom>
              <a:noFill/>
              <a:ln w="7938" cap="flat">
                <a:solidFill>
                  <a:srgbClr val="8686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6" name="Line 378"/>
              <p:cNvSpPr>
                <a:spLocks noChangeShapeType="1"/>
              </p:cNvSpPr>
              <p:nvPr/>
            </p:nvSpPr>
            <p:spPr bwMode="auto">
              <a:xfrm flipV="1">
                <a:off x="681" y="2686"/>
                <a:ext cx="1" cy="1209"/>
              </a:xfrm>
              <a:prstGeom prst="line">
                <a:avLst/>
              </a:prstGeom>
              <a:noFill/>
              <a:ln w="7938" cap="flat">
                <a:solidFill>
                  <a:srgbClr val="8686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7" name="Freeform 379"/>
              <p:cNvSpPr>
                <a:spLocks noEditPoints="1"/>
              </p:cNvSpPr>
              <p:nvPr/>
            </p:nvSpPr>
            <p:spPr bwMode="auto">
              <a:xfrm>
                <a:off x="657" y="2768"/>
                <a:ext cx="24" cy="1127"/>
              </a:xfrm>
              <a:custGeom>
                <a:avLst/>
                <a:gdLst/>
                <a:ahLst/>
                <a:cxnLst>
                  <a:cxn ang="0">
                    <a:pos x="0" y="1127"/>
                  </a:cxn>
                  <a:cxn ang="0">
                    <a:pos x="24" y="1127"/>
                  </a:cxn>
                  <a:cxn ang="0">
                    <a:pos x="0" y="967"/>
                  </a:cxn>
                  <a:cxn ang="0">
                    <a:pos x="24" y="967"/>
                  </a:cxn>
                  <a:cxn ang="0">
                    <a:pos x="0" y="808"/>
                  </a:cxn>
                  <a:cxn ang="0">
                    <a:pos x="24" y="808"/>
                  </a:cxn>
                  <a:cxn ang="0">
                    <a:pos x="0" y="644"/>
                  </a:cxn>
                  <a:cxn ang="0">
                    <a:pos x="24" y="644"/>
                  </a:cxn>
                  <a:cxn ang="0">
                    <a:pos x="0" y="484"/>
                  </a:cxn>
                  <a:cxn ang="0">
                    <a:pos x="24" y="484"/>
                  </a:cxn>
                  <a:cxn ang="0">
                    <a:pos x="0" y="324"/>
                  </a:cxn>
                  <a:cxn ang="0">
                    <a:pos x="24" y="324"/>
                  </a:cxn>
                  <a:cxn ang="0">
                    <a:pos x="0" y="160"/>
                  </a:cxn>
                  <a:cxn ang="0">
                    <a:pos x="24" y="160"/>
                  </a:cxn>
                  <a:cxn ang="0">
                    <a:pos x="0" y="0"/>
                  </a:cxn>
                  <a:cxn ang="0">
                    <a:pos x="24" y="0"/>
                  </a:cxn>
                </a:cxnLst>
                <a:rect l="0" t="0" r="r" b="b"/>
                <a:pathLst>
                  <a:path w="24" h="1127">
                    <a:moveTo>
                      <a:pt x="0" y="1127"/>
                    </a:moveTo>
                    <a:lnTo>
                      <a:pt x="24" y="1127"/>
                    </a:lnTo>
                    <a:moveTo>
                      <a:pt x="0" y="967"/>
                    </a:moveTo>
                    <a:lnTo>
                      <a:pt x="24" y="967"/>
                    </a:lnTo>
                    <a:moveTo>
                      <a:pt x="0" y="808"/>
                    </a:moveTo>
                    <a:lnTo>
                      <a:pt x="24" y="808"/>
                    </a:lnTo>
                    <a:moveTo>
                      <a:pt x="0" y="644"/>
                    </a:moveTo>
                    <a:lnTo>
                      <a:pt x="24" y="644"/>
                    </a:lnTo>
                    <a:moveTo>
                      <a:pt x="0" y="484"/>
                    </a:moveTo>
                    <a:lnTo>
                      <a:pt x="24" y="484"/>
                    </a:lnTo>
                    <a:moveTo>
                      <a:pt x="0" y="324"/>
                    </a:moveTo>
                    <a:lnTo>
                      <a:pt x="24" y="324"/>
                    </a:lnTo>
                    <a:moveTo>
                      <a:pt x="0" y="160"/>
                    </a:moveTo>
                    <a:lnTo>
                      <a:pt x="24" y="160"/>
                    </a:lnTo>
                    <a:moveTo>
                      <a:pt x="0" y="0"/>
                    </a:moveTo>
                    <a:lnTo>
                      <a:pt x="24" y="0"/>
                    </a:lnTo>
                  </a:path>
                </a:pathLst>
              </a:custGeom>
              <a:noFill/>
              <a:ln w="7938" cap="flat">
                <a:solidFill>
                  <a:srgbClr val="8686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8" name="Line 380"/>
              <p:cNvSpPr>
                <a:spLocks noChangeShapeType="1"/>
              </p:cNvSpPr>
              <p:nvPr/>
            </p:nvSpPr>
            <p:spPr bwMode="auto">
              <a:xfrm>
                <a:off x="681" y="3895"/>
                <a:ext cx="4700" cy="1"/>
              </a:xfrm>
              <a:prstGeom prst="line">
                <a:avLst/>
              </a:prstGeom>
              <a:noFill/>
              <a:ln w="7938" cap="flat">
                <a:solidFill>
                  <a:srgbClr val="8686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9" name="Freeform 381"/>
              <p:cNvSpPr>
                <a:spLocks noEditPoints="1"/>
              </p:cNvSpPr>
              <p:nvPr/>
            </p:nvSpPr>
            <p:spPr bwMode="auto">
              <a:xfrm>
                <a:off x="681" y="3895"/>
                <a:ext cx="4700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2"/>
                  </a:cxn>
                  <a:cxn ang="0">
                    <a:pos x="292" y="0"/>
                  </a:cxn>
                  <a:cxn ang="0">
                    <a:pos x="292" y="22"/>
                  </a:cxn>
                  <a:cxn ang="0">
                    <a:pos x="584" y="0"/>
                  </a:cxn>
                  <a:cxn ang="0">
                    <a:pos x="584" y="22"/>
                  </a:cxn>
                  <a:cxn ang="0">
                    <a:pos x="881" y="0"/>
                  </a:cxn>
                  <a:cxn ang="0">
                    <a:pos x="881" y="22"/>
                  </a:cxn>
                  <a:cxn ang="0">
                    <a:pos x="1174" y="0"/>
                  </a:cxn>
                  <a:cxn ang="0">
                    <a:pos x="1174" y="22"/>
                  </a:cxn>
                  <a:cxn ang="0">
                    <a:pos x="1466" y="0"/>
                  </a:cxn>
                  <a:cxn ang="0">
                    <a:pos x="1466" y="22"/>
                  </a:cxn>
                  <a:cxn ang="0">
                    <a:pos x="1763" y="0"/>
                  </a:cxn>
                  <a:cxn ang="0">
                    <a:pos x="1763" y="22"/>
                  </a:cxn>
                  <a:cxn ang="0">
                    <a:pos x="2055" y="0"/>
                  </a:cxn>
                  <a:cxn ang="0">
                    <a:pos x="2055" y="22"/>
                  </a:cxn>
                  <a:cxn ang="0">
                    <a:pos x="2347" y="0"/>
                  </a:cxn>
                  <a:cxn ang="0">
                    <a:pos x="2347" y="22"/>
                  </a:cxn>
                  <a:cxn ang="0">
                    <a:pos x="2640" y="0"/>
                  </a:cxn>
                  <a:cxn ang="0">
                    <a:pos x="2640" y="22"/>
                  </a:cxn>
                  <a:cxn ang="0">
                    <a:pos x="2937" y="0"/>
                  </a:cxn>
                  <a:cxn ang="0">
                    <a:pos x="2937" y="22"/>
                  </a:cxn>
                  <a:cxn ang="0">
                    <a:pos x="3229" y="0"/>
                  </a:cxn>
                  <a:cxn ang="0">
                    <a:pos x="3229" y="22"/>
                  </a:cxn>
                  <a:cxn ang="0">
                    <a:pos x="3521" y="0"/>
                  </a:cxn>
                  <a:cxn ang="0">
                    <a:pos x="3521" y="22"/>
                  </a:cxn>
                  <a:cxn ang="0">
                    <a:pos x="3818" y="0"/>
                  </a:cxn>
                  <a:cxn ang="0">
                    <a:pos x="3818" y="22"/>
                  </a:cxn>
                  <a:cxn ang="0">
                    <a:pos x="4111" y="0"/>
                  </a:cxn>
                  <a:cxn ang="0">
                    <a:pos x="4111" y="22"/>
                  </a:cxn>
                  <a:cxn ang="0">
                    <a:pos x="4403" y="0"/>
                  </a:cxn>
                  <a:cxn ang="0">
                    <a:pos x="4403" y="22"/>
                  </a:cxn>
                  <a:cxn ang="0">
                    <a:pos x="4700" y="0"/>
                  </a:cxn>
                  <a:cxn ang="0">
                    <a:pos x="4700" y="22"/>
                  </a:cxn>
                </a:cxnLst>
                <a:rect l="0" t="0" r="r" b="b"/>
                <a:pathLst>
                  <a:path w="4700" h="22">
                    <a:moveTo>
                      <a:pt x="0" y="0"/>
                    </a:moveTo>
                    <a:lnTo>
                      <a:pt x="0" y="22"/>
                    </a:lnTo>
                    <a:moveTo>
                      <a:pt x="292" y="0"/>
                    </a:moveTo>
                    <a:lnTo>
                      <a:pt x="292" y="22"/>
                    </a:lnTo>
                    <a:moveTo>
                      <a:pt x="584" y="0"/>
                    </a:moveTo>
                    <a:lnTo>
                      <a:pt x="584" y="22"/>
                    </a:lnTo>
                    <a:moveTo>
                      <a:pt x="881" y="0"/>
                    </a:moveTo>
                    <a:lnTo>
                      <a:pt x="881" y="22"/>
                    </a:lnTo>
                    <a:moveTo>
                      <a:pt x="1174" y="0"/>
                    </a:moveTo>
                    <a:lnTo>
                      <a:pt x="1174" y="22"/>
                    </a:lnTo>
                    <a:moveTo>
                      <a:pt x="1466" y="0"/>
                    </a:moveTo>
                    <a:lnTo>
                      <a:pt x="1466" y="22"/>
                    </a:lnTo>
                    <a:moveTo>
                      <a:pt x="1763" y="0"/>
                    </a:moveTo>
                    <a:lnTo>
                      <a:pt x="1763" y="22"/>
                    </a:lnTo>
                    <a:moveTo>
                      <a:pt x="2055" y="0"/>
                    </a:moveTo>
                    <a:lnTo>
                      <a:pt x="2055" y="22"/>
                    </a:lnTo>
                    <a:moveTo>
                      <a:pt x="2347" y="0"/>
                    </a:moveTo>
                    <a:lnTo>
                      <a:pt x="2347" y="22"/>
                    </a:lnTo>
                    <a:moveTo>
                      <a:pt x="2640" y="0"/>
                    </a:moveTo>
                    <a:lnTo>
                      <a:pt x="2640" y="22"/>
                    </a:lnTo>
                    <a:moveTo>
                      <a:pt x="2937" y="0"/>
                    </a:moveTo>
                    <a:lnTo>
                      <a:pt x="2937" y="22"/>
                    </a:lnTo>
                    <a:moveTo>
                      <a:pt x="3229" y="0"/>
                    </a:moveTo>
                    <a:lnTo>
                      <a:pt x="3229" y="22"/>
                    </a:lnTo>
                    <a:moveTo>
                      <a:pt x="3521" y="0"/>
                    </a:moveTo>
                    <a:lnTo>
                      <a:pt x="3521" y="22"/>
                    </a:lnTo>
                    <a:moveTo>
                      <a:pt x="3818" y="0"/>
                    </a:moveTo>
                    <a:lnTo>
                      <a:pt x="3818" y="22"/>
                    </a:lnTo>
                    <a:moveTo>
                      <a:pt x="4111" y="0"/>
                    </a:moveTo>
                    <a:lnTo>
                      <a:pt x="4111" y="22"/>
                    </a:lnTo>
                    <a:moveTo>
                      <a:pt x="4403" y="0"/>
                    </a:moveTo>
                    <a:lnTo>
                      <a:pt x="4403" y="22"/>
                    </a:lnTo>
                    <a:moveTo>
                      <a:pt x="4700" y="0"/>
                    </a:moveTo>
                    <a:lnTo>
                      <a:pt x="4700" y="22"/>
                    </a:lnTo>
                  </a:path>
                </a:pathLst>
              </a:custGeom>
              <a:noFill/>
              <a:ln w="7938" cap="flat">
                <a:solidFill>
                  <a:srgbClr val="8686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0" name="Freeform 382"/>
              <p:cNvSpPr>
                <a:spLocks/>
              </p:cNvSpPr>
              <p:nvPr/>
            </p:nvSpPr>
            <p:spPr bwMode="auto">
              <a:xfrm>
                <a:off x="824" y="2980"/>
                <a:ext cx="4409" cy="414"/>
              </a:xfrm>
              <a:custGeom>
                <a:avLst/>
                <a:gdLst/>
                <a:ahLst/>
                <a:cxnLst>
                  <a:cxn ang="0">
                    <a:pos x="0" y="194"/>
                  </a:cxn>
                  <a:cxn ang="0">
                    <a:pos x="297" y="185"/>
                  </a:cxn>
                  <a:cxn ang="0">
                    <a:pos x="590" y="298"/>
                  </a:cxn>
                  <a:cxn ang="0">
                    <a:pos x="882" y="276"/>
                  </a:cxn>
                  <a:cxn ang="0">
                    <a:pos x="1179" y="0"/>
                  </a:cxn>
                  <a:cxn ang="0">
                    <a:pos x="1471" y="160"/>
                  </a:cxn>
                  <a:cxn ang="0">
                    <a:pos x="1764" y="211"/>
                  </a:cxn>
                  <a:cxn ang="0">
                    <a:pos x="2061" y="362"/>
                  </a:cxn>
                  <a:cxn ang="0">
                    <a:pos x="2353" y="362"/>
                  </a:cxn>
                  <a:cxn ang="0">
                    <a:pos x="2645" y="332"/>
                  </a:cxn>
                  <a:cxn ang="0">
                    <a:pos x="2938" y="328"/>
                  </a:cxn>
                  <a:cxn ang="0">
                    <a:pos x="3235" y="414"/>
                  </a:cxn>
                  <a:cxn ang="0">
                    <a:pos x="3527" y="362"/>
                  </a:cxn>
                  <a:cxn ang="0">
                    <a:pos x="3819" y="302"/>
                  </a:cxn>
                  <a:cxn ang="0">
                    <a:pos x="4116" y="358"/>
                  </a:cxn>
                  <a:cxn ang="0">
                    <a:pos x="4409" y="164"/>
                  </a:cxn>
                </a:cxnLst>
                <a:rect l="0" t="0" r="r" b="b"/>
                <a:pathLst>
                  <a:path w="4409" h="414">
                    <a:moveTo>
                      <a:pt x="0" y="194"/>
                    </a:moveTo>
                    <a:lnTo>
                      <a:pt x="297" y="185"/>
                    </a:lnTo>
                    <a:lnTo>
                      <a:pt x="590" y="298"/>
                    </a:lnTo>
                    <a:lnTo>
                      <a:pt x="882" y="276"/>
                    </a:lnTo>
                    <a:lnTo>
                      <a:pt x="1179" y="0"/>
                    </a:lnTo>
                    <a:lnTo>
                      <a:pt x="1471" y="160"/>
                    </a:lnTo>
                    <a:lnTo>
                      <a:pt x="1764" y="211"/>
                    </a:lnTo>
                    <a:lnTo>
                      <a:pt x="2061" y="362"/>
                    </a:lnTo>
                    <a:lnTo>
                      <a:pt x="2353" y="362"/>
                    </a:lnTo>
                    <a:lnTo>
                      <a:pt x="2645" y="332"/>
                    </a:lnTo>
                    <a:lnTo>
                      <a:pt x="2938" y="328"/>
                    </a:lnTo>
                    <a:lnTo>
                      <a:pt x="3235" y="414"/>
                    </a:lnTo>
                    <a:lnTo>
                      <a:pt x="3527" y="362"/>
                    </a:lnTo>
                    <a:lnTo>
                      <a:pt x="3819" y="302"/>
                    </a:lnTo>
                    <a:lnTo>
                      <a:pt x="4116" y="358"/>
                    </a:lnTo>
                    <a:lnTo>
                      <a:pt x="4409" y="164"/>
                    </a:lnTo>
                  </a:path>
                </a:pathLst>
              </a:custGeom>
              <a:noFill/>
              <a:ln w="22225" cap="rnd">
                <a:solidFill>
                  <a:srgbClr val="002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1" name="Freeform 383"/>
              <p:cNvSpPr>
                <a:spLocks noEditPoints="1"/>
              </p:cNvSpPr>
              <p:nvPr/>
            </p:nvSpPr>
            <p:spPr bwMode="auto">
              <a:xfrm>
                <a:off x="817" y="3038"/>
                <a:ext cx="4378" cy="726"/>
              </a:xfrm>
              <a:custGeom>
                <a:avLst/>
                <a:gdLst/>
                <a:ahLst/>
                <a:cxnLst>
                  <a:cxn ang="0">
                    <a:pos x="0" y="507"/>
                  </a:cxn>
                  <a:cxn ang="0">
                    <a:pos x="361" y="520"/>
                  </a:cxn>
                  <a:cxn ang="0">
                    <a:pos x="841" y="504"/>
                  </a:cxn>
                  <a:cxn ang="0">
                    <a:pos x="1185" y="546"/>
                  </a:cxn>
                  <a:cxn ang="0">
                    <a:pos x="1482" y="647"/>
                  </a:cxn>
                  <a:cxn ang="0">
                    <a:pos x="1658" y="722"/>
                  </a:cxn>
                  <a:cxn ang="0">
                    <a:pos x="1658" y="722"/>
                  </a:cxn>
                  <a:cxn ang="0">
                    <a:pos x="2097" y="921"/>
                  </a:cxn>
                  <a:cxn ang="0">
                    <a:pos x="2292" y="886"/>
                  </a:cxn>
                  <a:cxn ang="0">
                    <a:pos x="2292" y="886"/>
                  </a:cxn>
                  <a:cxn ang="0">
                    <a:pos x="2602" y="930"/>
                  </a:cxn>
                  <a:cxn ang="0">
                    <a:pos x="3086" y="845"/>
                  </a:cxn>
                  <a:cxn ang="0">
                    <a:pos x="2962" y="930"/>
                  </a:cxn>
                  <a:cxn ang="0">
                    <a:pos x="3191" y="746"/>
                  </a:cxn>
                  <a:cxn ang="0">
                    <a:pos x="3470" y="518"/>
                  </a:cxn>
                  <a:cxn ang="0">
                    <a:pos x="3822" y="156"/>
                  </a:cxn>
                  <a:cxn ang="0">
                    <a:pos x="3944" y="9"/>
                  </a:cxn>
                  <a:cxn ang="0">
                    <a:pos x="3977" y="44"/>
                  </a:cxn>
                  <a:cxn ang="0">
                    <a:pos x="4330" y="298"/>
                  </a:cxn>
                  <a:cxn ang="0">
                    <a:pos x="4478" y="420"/>
                  </a:cxn>
                  <a:cxn ang="0">
                    <a:pos x="4478" y="420"/>
                  </a:cxn>
                  <a:cxn ang="0">
                    <a:pos x="4704" y="636"/>
                  </a:cxn>
                  <a:cxn ang="0">
                    <a:pos x="4979" y="875"/>
                  </a:cxn>
                  <a:cxn ang="0">
                    <a:pos x="5439" y="1082"/>
                  </a:cxn>
                  <a:cxn ang="0">
                    <a:pos x="5728" y="1202"/>
                  </a:cxn>
                  <a:cxn ang="0">
                    <a:pos x="5899" y="1289"/>
                  </a:cxn>
                  <a:cxn ang="0">
                    <a:pos x="5878" y="1332"/>
                  </a:cxn>
                  <a:cxn ang="0">
                    <a:pos x="6295" y="1566"/>
                  </a:cxn>
                  <a:cxn ang="0">
                    <a:pos x="6621" y="1722"/>
                  </a:cxn>
                  <a:cxn ang="0">
                    <a:pos x="6904" y="1855"/>
                  </a:cxn>
                  <a:cxn ang="0">
                    <a:pos x="7084" y="1885"/>
                  </a:cxn>
                  <a:cxn ang="0">
                    <a:pos x="7084" y="1885"/>
                  </a:cxn>
                  <a:cxn ang="0">
                    <a:pos x="7389" y="1954"/>
                  </a:cxn>
                  <a:cxn ang="0">
                    <a:pos x="7912" y="2026"/>
                  </a:cxn>
                  <a:cxn ang="0">
                    <a:pos x="7749" y="1983"/>
                  </a:cxn>
                  <a:cxn ang="0">
                    <a:pos x="8056" y="2026"/>
                  </a:cxn>
                  <a:cxn ang="0">
                    <a:pos x="8416" y="2050"/>
                  </a:cxn>
                  <a:cxn ang="0">
                    <a:pos x="8920" y="2030"/>
                  </a:cxn>
                  <a:cxn ang="0">
                    <a:pos x="9089" y="2014"/>
                  </a:cxn>
                  <a:cxn ang="0">
                    <a:pos x="9089" y="2014"/>
                  </a:cxn>
                  <a:cxn ang="0">
                    <a:pos x="9399" y="2053"/>
                  </a:cxn>
                  <a:cxn ang="0">
                    <a:pos x="9919" y="2111"/>
                  </a:cxn>
                  <a:cxn ang="0">
                    <a:pos x="9760" y="2047"/>
                  </a:cxn>
                  <a:cxn ang="0">
                    <a:pos x="10052" y="2167"/>
                  </a:cxn>
                  <a:cxn ang="0">
                    <a:pos x="10375" y="2328"/>
                  </a:cxn>
                  <a:cxn ang="0">
                    <a:pos x="10828" y="2467"/>
                  </a:cxn>
                  <a:cxn ang="0">
                    <a:pos x="10672" y="2427"/>
                  </a:cxn>
                  <a:cxn ang="0">
                    <a:pos x="11019" y="2518"/>
                  </a:cxn>
                  <a:cxn ang="0">
                    <a:pos x="11499" y="2526"/>
                  </a:cxn>
                  <a:cxn ang="0">
                    <a:pos x="11797" y="2483"/>
                  </a:cxn>
                  <a:cxn ang="0">
                    <a:pos x="11691" y="2529"/>
                  </a:cxn>
                  <a:cxn ang="0">
                    <a:pos x="12171" y="2482"/>
                  </a:cxn>
                  <a:cxn ang="0">
                    <a:pos x="12525" y="2411"/>
                  </a:cxn>
                  <a:cxn ang="0">
                    <a:pos x="12773" y="2355"/>
                  </a:cxn>
                  <a:cxn ang="0">
                    <a:pos x="12780" y="2402"/>
                  </a:cxn>
                  <a:cxn ang="0">
                    <a:pos x="13178" y="2495"/>
                  </a:cxn>
                  <a:cxn ang="0">
                    <a:pos x="13484" y="2559"/>
                  </a:cxn>
                  <a:cxn ang="0">
                    <a:pos x="13669" y="2613"/>
                  </a:cxn>
                  <a:cxn ang="0">
                    <a:pos x="13783" y="2685"/>
                  </a:cxn>
                  <a:cxn ang="0">
                    <a:pos x="14046" y="2422"/>
                  </a:cxn>
                  <a:cxn ang="0">
                    <a:pos x="14198" y="2305"/>
                  </a:cxn>
                  <a:cxn ang="0">
                    <a:pos x="14198" y="2305"/>
                  </a:cxn>
                  <a:cxn ang="0">
                    <a:pos x="14460" y="2133"/>
                  </a:cxn>
                </a:cxnLst>
                <a:rect l="0" t="0" r="r" b="b"/>
                <a:pathLst>
                  <a:path w="14620" h="2692">
                    <a:moveTo>
                      <a:pt x="24" y="482"/>
                    </a:moveTo>
                    <a:lnTo>
                      <a:pt x="168" y="478"/>
                    </a:lnTo>
                    <a:cubicBezTo>
                      <a:pt x="181" y="477"/>
                      <a:pt x="192" y="488"/>
                      <a:pt x="192" y="501"/>
                    </a:cubicBezTo>
                    <a:cubicBezTo>
                      <a:pt x="193" y="514"/>
                      <a:pt x="182" y="525"/>
                      <a:pt x="169" y="526"/>
                    </a:cubicBezTo>
                    <a:lnTo>
                      <a:pt x="25" y="530"/>
                    </a:lnTo>
                    <a:cubicBezTo>
                      <a:pt x="12" y="531"/>
                      <a:pt x="1" y="520"/>
                      <a:pt x="0" y="507"/>
                    </a:cubicBezTo>
                    <a:cubicBezTo>
                      <a:pt x="0" y="494"/>
                      <a:pt x="10" y="483"/>
                      <a:pt x="24" y="482"/>
                    </a:cubicBezTo>
                    <a:close/>
                    <a:moveTo>
                      <a:pt x="360" y="472"/>
                    </a:moveTo>
                    <a:lnTo>
                      <a:pt x="503" y="467"/>
                    </a:lnTo>
                    <a:cubicBezTo>
                      <a:pt x="517" y="467"/>
                      <a:pt x="528" y="477"/>
                      <a:pt x="528" y="490"/>
                    </a:cubicBezTo>
                    <a:cubicBezTo>
                      <a:pt x="529" y="503"/>
                      <a:pt x="518" y="515"/>
                      <a:pt x="505" y="515"/>
                    </a:cubicBezTo>
                    <a:lnTo>
                      <a:pt x="361" y="520"/>
                    </a:lnTo>
                    <a:cubicBezTo>
                      <a:pt x="348" y="520"/>
                      <a:pt x="337" y="510"/>
                      <a:pt x="336" y="496"/>
                    </a:cubicBezTo>
                    <a:cubicBezTo>
                      <a:pt x="336" y="483"/>
                      <a:pt x="346" y="472"/>
                      <a:pt x="360" y="472"/>
                    </a:cubicBezTo>
                    <a:close/>
                    <a:moveTo>
                      <a:pt x="695" y="461"/>
                    </a:moveTo>
                    <a:lnTo>
                      <a:pt x="839" y="456"/>
                    </a:lnTo>
                    <a:cubicBezTo>
                      <a:pt x="853" y="456"/>
                      <a:pt x="864" y="466"/>
                      <a:pt x="864" y="479"/>
                    </a:cubicBezTo>
                    <a:cubicBezTo>
                      <a:pt x="864" y="493"/>
                      <a:pt x="854" y="504"/>
                      <a:pt x="841" y="504"/>
                    </a:cubicBezTo>
                    <a:lnTo>
                      <a:pt x="697" y="509"/>
                    </a:lnTo>
                    <a:cubicBezTo>
                      <a:pt x="684" y="509"/>
                      <a:pt x="673" y="499"/>
                      <a:pt x="672" y="486"/>
                    </a:cubicBezTo>
                    <a:cubicBezTo>
                      <a:pt x="672" y="472"/>
                      <a:pt x="682" y="461"/>
                      <a:pt x="695" y="461"/>
                    </a:cubicBezTo>
                    <a:close/>
                    <a:moveTo>
                      <a:pt x="1040" y="458"/>
                    </a:moveTo>
                    <a:lnTo>
                      <a:pt x="1173" y="515"/>
                    </a:lnTo>
                    <a:cubicBezTo>
                      <a:pt x="1185" y="520"/>
                      <a:pt x="1190" y="534"/>
                      <a:pt x="1185" y="546"/>
                    </a:cubicBezTo>
                    <a:cubicBezTo>
                      <a:pt x="1180" y="559"/>
                      <a:pt x="1166" y="564"/>
                      <a:pt x="1154" y="559"/>
                    </a:cubicBezTo>
                    <a:lnTo>
                      <a:pt x="1021" y="503"/>
                    </a:lnTo>
                    <a:cubicBezTo>
                      <a:pt x="1009" y="497"/>
                      <a:pt x="1003" y="483"/>
                      <a:pt x="1009" y="471"/>
                    </a:cubicBezTo>
                    <a:cubicBezTo>
                      <a:pt x="1014" y="459"/>
                      <a:pt x="1028" y="453"/>
                      <a:pt x="1040" y="458"/>
                    </a:cubicBezTo>
                    <a:close/>
                    <a:moveTo>
                      <a:pt x="1349" y="590"/>
                    </a:moveTo>
                    <a:lnTo>
                      <a:pt x="1482" y="647"/>
                    </a:lnTo>
                    <a:cubicBezTo>
                      <a:pt x="1494" y="652"/>
                      <a:pt x="1500" y="666"/>
                      <a:pt x="1494" y="678"/>
                    </a:cubicBezTo>
                    <a:cubicBezTo>
                      <a:pt x="1489" y="690"/>
                      <a:pt x="1475" y="696"/>
                      <a:pt x="1463" y="691"/>
                    </a:cubicBezTo>
                    <a:lnTo>
                      <a:pt x="1330" y="634"/>
                    </a:lnTo>
                    <a:cubicBezTo>
                      <a:pt x="1318" y="629"/>
                      <a:pt x="1313" y="615"/>
                      <a:pt x="1318" y="603"/>
                    </a:cubicBezTo>
                    <a:cubicBezTo>
                      <a:pt x="1323" y="591"/>
                      <a:pt x="1337" y="585"/>
                      <a:pt x="1349" y="590"/>
                    </a:cubicBezTo>
                    <a:close/>
                    <a:moveTo>
                      <a:pt x="1658" y="722"/>
                    </a:moveTo>
                    <a:lnTo>
                      <a:pt x="1791" y="778"/>
                    </a:lnTo>
                    <a:cubicBezTo>
                      <a:pt x="1803" y="784"/>
                      <a:pt x="1809" y="798"/>
                      <a:pt x="1803" y="810"/>
                    </a:cubicBezTo>
                    <a:cubicBezTo>
                      <a:pt x="1798" y="822"/>
                      <a:pt x="1784" y="828"/>
                      <a:pt x="1772" y="823"/>
                    </a:cubicBezTo>
                    <a:lnTo>
                      <a:pt x="1639" y="766"/>
                    </a:lnTo>
                    <a:cubicBezTo>
                      <a:pt x="1627" y="761"/>
                      <a:pt x="1622" y="747"/>
                      <a:pt x="1627" y="735"/>
                    </a:cubicBezTo>
                    <a:cubicBezTo>
                      <a:pt x="1632" y="722"/>
                      <a:pt x="1646" y="717"/>
                      <a:pt x="1658" y="722"/>
                    </a:cubicBezTo>
                    <a:close/>
                    <a:moveTo>
                      <a:pt x="1967" y="854"/>
                    </a:moveTo>
                    <a:lnTo>
                      <a:pt x="2002" y="868"/>
                    </a:lnTo>
                    <a:lnTo>
                      <a:pt x="1994" y="867"/>
                    </a:lnTo>
                    <a:lnTo>
                      <a:pt x="2100" y="873"/>
                    </a:lnTo>
                    <a:cubicBezTo>
                      <a:pt x="2114" y="874"/>
                      <a:pt x="2124" y="886"/>
                      <a:pt x="2123" y="899"/>
                    </a:cubicBezTo>
                    <a:cubicBezTo>
                      <a:pt x="2122" y="912"/>
                      <a:pt x="2110" y="922"/>
                      <a:pt x="2097" y="921"/>
                    </a:cubicBezTo>
                    <a:lnTo>
                      <a:pt x="1991" y="914"/>
                    </a:lnTo>
                    <a:cubicBezTo>
                      <a:pt x="1988" y="914"/>
                      <a:pt x="1986" y="914"/>
                      <a:pt x="1983" y="913"/>
                    </a:cubicBezTo>
                    <a:lnTo>
                      <a:pt x="1949" y="898"/>
                    </a:lnTo>
                    <a:cubicBezTo>
                      <a:pt x="1936" y="893"/>
                      <a:pt x="1931" y="879"/>
                      <a:pt x="1936" y="866"/>
                    </a:cubicBezTo>
                    <a:cubicBezTo>
                      <a:pt x="1941" y="854"/>
                      <a:pt x="1955" y="848"/>
                      <a:pt x="1967" y="854"/>
                    </a:cubicBezTo>
                    <a:close/>
                    <a:moveTo>
                      <a:pt x="2292" y="886"/>
                    </a:moveTo>
                    <a:lnTo>
                      <a:pt x="2436" y="895"/>
                    </a:lnTo>
                    <a:cubicBezTo>
                      <a:pt x="2449" y="896"/>
                      <a:pt x="2459" y="908"/>
                      <a:pt x="2458" y="921"/>
                    </a:cubicBezTo>
                    <a:cubicBezTo>
                      <a:pt x="2457" y="934"/>
                      <a:pt x="2446" y="944"/>
                      <a:pt x="2432" y="943"/>
                    </a:cubicBezTo>
                    <a:lnTo>
                      <a:pt x="2289" y="934"/>
                    </a:lnTo>
                    <a:cubicBezTo>
                      <a:pt x="2276" y="933"/>
                      <a:pt x="2266" y="922"/>
                      <a:pt x="2266" y="908"/>
                    </a:cubicBezTo>
                    <a:cubicBezTo>
                      <a:pt x="2267" y="895"/>
                      <a:pt x="2279" y="885"/>
                      <a:pt x="2292" y="886"/>
                    </a:cubicBezTo>
                    <a:close/>
                    <a:moveTo>
                      <a:pt x="2627" y="908"/>
                    </a:moveTo>
                    <a:lnTo>
                      <a:pt x="2771" y="917"/>
                    </a:lnTo>
                    <a:cubicBezTo>
                      <a:pt x="2784" y="918"/>
                      <a:pt x="2794" y="930"/>
                      <a:pt x="2793" y="943"/>
                    </a:cubicBezTo>
                    <a:cubicBezTo>
                      <a:pt x="2792" y="956"/>
                      <a:pt x="2781" y="966"/>
                      <a:pt x="2768" y="965"/>
                    </a:cubicBezTo>
                    <a:lnTo>
                      <a:pt x="2624" y="956"/>
                    </a:lnTo>
                    <a:cubicBezTo>
                      <a:pt x="2611" y="955"/>
                      <a:pt x="2601" y="944"/>
                      <a:pt x="2602" y="930"/>
                    </a:cubicBezTo>
                    <a:cubicBezTo>
                      <a:pt x="2603" y="917"/>
                      <a:pt x="2614" y="907"/>
                      <a:pt x="2627" y="908"/>
                    </a:cubicBezTo>
                    <a:close/>
                    <a:moveTo>
                      <a:pt x="2962" y="930"/>
                    </a:moveTo>
                    <a:lnTo>
                      <a:pt x="2970" y="931"/>
                    </a:lnTo>
                    <a:lnTo>
                      <a:pt x="2952" y="937"/>
                    </a:lnTo>
                    <a:lnTo>
                      <a:pt x="3052" y="844"/>
                    </a:lnTo>
                    <a:cubicBezTo>
                      <a:pt x="3061" y="835"/>
                      <a:pt x="3077" y="835"/>
                      <a:pt x="3086" y="845"/>
                    </a:cubicBezTo>
                    <a:cubicBezTo>
                      <a:pt x="3095" y="855"/>
                      <a:pt x="3094" y="870"/>
                      <a:pt x="3084" y="879"/>
                    </a:cubicBezTo>
                    <a:lnTo>
                      <a:pt x="2985" y="972"/>
                    </a:lnTo>
                    <a:cubicBezTo>
                      <a:pt x="2980" y="977"/>
                      <a:pt x="2974" y="979"/>
                      <a:pt x="2967" y="978"/>
                    </a:cubicBezTo>
                    <a:lnTo>
                      <a:pt x="2959" y="978"/>
                    </a:lnTo>
                    <a:cubicBezTo>
                      <a:pt x="2946" y="977"/>
                      <a:pt x="2936" y="966"/>
                      <a:pt x="2937" y="952"/>
                    </a:cubicBezTo>
                    <a:cubicBezTo>
                      <a:pt x="2938" y="939"/>
                      <a:pt x="2949" y="929"/>
                      <a:pt x="2962" y="930"/>
                    </a:cubicBezTo>
                    <a:close/>
                    <a:moveTo>
                      <a:pt x="3192" y="713"/>
                    </a:moveTo>
                    <a:lnTo>
                      <a:pt x="3297" y="614"/>
                    </a:lnTo>
                    <a:cubicBezTo>
                      <a:pt x="3307" y="605"/>
                      <a:pt x="3322" y="606"/>
                      <a:pt x="3331" y="615"/>
                    </a:cubicBezTo>
                    <a:cubicBezTo>
                      <a:pt x="3340" y="625"/>
                      <a:pt x="3340" y="640"/>
                      <a:pt x="3330" y="649"/>
                    </a:cubicBezTo>
                    <a:lnTo>
                      <a:pt x="3225" y="748"/>
                    </a:lnTo>
                    <a:cubicBezTo>
                      <a:pt x="3215" y="757"/>
                      <a:pt x="3200" y="756"/>
                      <a:pt x="3191" y="746"/>
                    </a:cubicBezTo>
                    <a:cubicBezTo>
                      <a:pt x="3182" y="737"/>
                      <a:pt x="3182" y="722"/>
                      <a:pt x="3192" y="713"/>
                    </a:cubicBezTo>
                    <a:close/>
                    <a:moveTo>
                      <a:pt x="3437" y="483"/>
                    </a:moveTo>
                    <a:lnTo>
                      <a:pt x="3542" y="385"/>
                    </a:lnTo>
                    <a:cubicBezTo>
                      <a:pt x="3552" y="376"/>
                      <a:pt x="3567" y="376"/>
                      <a:pt x="3576" y="386"/>
                    </a:cubicBezTo>
                    <a:cubicBezTo>
                      <a:pt x="3585" y="395"/>
                      <a:pt x="3585" y="411"/>
                      <a:pt x="3575" y="420"/>
                    </a:cubicBezTo>
                    <a:lnTo>
                      <a:pt x="3470" y="518"/>
                    </a:lnTo>
                    <a:cubicBezTo>
                      <a:pt x="3460" y="527"/>
                      <a:pt x="3445" y="527"/>
                      <a:pt x="3436" y="517"/>
                    </a:cubicBezTo>
                    <a:cubicBezTo>
                      <a:pt x="3427" y="507"/>
                      <a:pt x="3428" y="492"/>
                      <a:pt x="3437" y="483"/>
                    </a:cubicBezTo>
                    <a:close/>
                    <a:moveTo>
                      <a:pt x="3683" y="253"/>
                    </a:moveTo>
                    <a:lnTo>
                      <a:pt x="3788" y="155"/>
                    </a:lnTo>
                    <a:lnTo>
                      <a:pt x="3788" y="155"/>
                    </a:lnTo>
                    <a:cubicBezTo>
                      <a:pt x="3797" y="146"/>
                      <a:pt x="3813" y="147"/>
                      <a:pt x="3822" y="156"/>
                    </a:cubicBezTo>
                    <a:cubicBezTo>
                      <a:pt x="3831" y="166"/>
                      <a:pt x="3830" y="181"/>
                      <a:pt x="3821" y="190"/>
                    </a:cubicBezTo>
                    <a:lnTo>
                      <a:pt x="3715" y="289"/>
                    </a:lnTo>
                    <a:cubicBezTo>
                      <a:pt x="3706" y="298"/>
                      <a:pt x="3691" y="297"/>
                      <a:pt x="3682" y="287"/>
                    </a:cubicBezTo>
                    <a:cubicBezTo>
                      <a:pt x="3672" y="278"/>
                      <a:pt x="3673" y="263"/>
                      <a:pt x="3683" y="253"/>
                    </a:cubicBezTo>
                    <a:close/>
                    <a:moveTo>
                      <a:pt x="3928" y="24"/>
                    </a:moveTo>
                    <a:lnTo>
                      <a:pt x="3944" y="9"/>
                    </a:lnTo>
                    <a:cubicBezTo>
                      <a:pt x="3953" y="1"/>
                      <a:pt x="3966" y="0"/>
                      <a:pt x="3976" y="8"/>
                    </a:cubicBezTo>
                    <a:lnTo>
                      <a:pt x="4070" y="85"/>
                    </a:lnTo>
                    <a:cubicBezTo>
                      <a:pt x="4080" y="94"/>
                      <a:pt x="4082" y="109"/>
                      <a:pt x="4073" y="119"/>
                    </a:cubicBezTo>
                    <a:cubicBezTo>
                      <a:pt x="4065" y="129"/>
                      <a:pt x="4050" y="131"/>
                      <a:pt x="4040" y="122"/>
                    </a:cubicBezTo>
                    <a:lnTo>
                      <a:pt x="3945" y="45"/>
                    </a:lnTo>
                    <a:lnTo>
                      <a:pt x="3977" y="44"/>
                    </a:lnTo>
                    <a:lnTo>
                      <a:pt x="3961" y="59"/>
                    </a:lnTo>
                    <a:lnTo>
                      <a:pt x="3961" y="59"/>
                    </a:lnTo>
                    <a:cubicBezTo>
                      <a:pt x="3951" y="68"/>
                      <a:pt x="3936" y="68"/>
                      <a:pt x="3927" y="58"/>
                    </a:cubicBezTo>
                    <a:cubicBezTo>
                      <a:pt x="3918" y="48"/>
                      <a:pt x="3918" y="33"/>
                      <a:pt x="3928" y="24"/>
                    </a:cubicBezTo>
                    <a:close/>
                    <a:moveTo>
                      <a:pt x="4219" y="207"/>
                    </a:moveTo>
                    <a:lnTo>
                      <a:pt x="4330" y="298"/>
                    </a:lnTo>
                    <a:cubicBezTo>
                      <a:pt x="4340" y="307"/>
                      <a:pt x="4342" y="322"/>
                      <a:pt x="4333" y="332"/>
                    </a:cubicBezTo>
                    <a:cubicBezTo>
                      <a:pt x="4325" y="342"/>
                      <a:pt x="4310" y="344"/>
                      <a:pt x="4299" y="335"/>
                    </a:cubicBezTo>
                    <a:lnTo>
                      <a:pt x="4188" y="244"/>
                    </a:lnTo>
                    <a:cubicBezTo>
                      <a:pt x="4178" y="236"/>
                      <a:pt x="4176" y="221"/>
                      <a:pt x="4185" y="210"/>
                    </a:cubicBezTo>
                    <a:cubicBezTo>
                      <a:pt x="4193" y="200"/>
                      <a:pt x="4208" y="199"/>
                      <a:pt x="4219" y="207"/>
                    </a:cubicBezTo>
                    <a:close/>
                    <a:moveTo>
                      <a:pt x="4478" y="420"/>
                    </a:moveTo>
                    <a:lnTo>
                      <a:pt x="4590" y="511"/>
                    </a:lnTo>
                    <a:cubicBezTo>
                      <a:pt x="4600" y="520"/>
                      <a:pt x="4602" y="535"/>
                      <a:pt x="4593" y="545"/>
                    </a:cubicBezTo>
                    <a:cubicBezTo>
                      <a:pt x="4585" y="555"/>
                      <a:pt x="4570" y="557"/>
                      <a:pt x="4559" y="548"/>
                    </a:cubicBezTo>
                    <a:lnTo>
                      <a:pt x="4448" y="457"/>
                    </a:lnTo>
                    <a:cubicBezTo>
                      <a:pt x="4438" y="449"/>
                      <a:pt x="4436" y="434"/>
                      <a:pt x="4445" y="423"/>
                    </a:cubicBezTo>
                    <a:cubicBezTo>
                      <a:pt x="4453" y="413"/>
                      <a:pt x="4468" y="412"/>
                      <a:pt x="4478" y="420"/>
                    </a:cubicBezTo>
                    <a:close/>
                    <a:moveTo>
                      <a:pt x="4738" y="633"/>
                    </a:moveTo>
                    <a:lnTo>
                      <a:pt x="4850" y="724"/>
                    </a:lnTo>
                    <a:cubicBezTo>
                      <a:pt x="4860" y="733"/>
                      <a:pt x="4861" y="748"/>
                      <a:pt x="4853" y="758"/>
                    </a:cubicBezTo>
                    <a:cubicBezTo>
                      <a:pt x="4845" y="768"/>
                      <a:pt x="4829" y="770"/>
                      <a:pt x="4819" y="761"/>
                    </a:cubicBezTo>
                    <a:lnTo>
                      <a:pt x="4708" y="670"/>
                    </a:lnTo>
                    <a:cubicBezTo>
                      <a:pt x="4698" y="662"/>
                      <a:pt x="4696" y="647"/>
                      <a:pt x="4704" y="636"/>
                    </a:cubicBezTo>
                    <a:cubicBezTo>
                      <a:pt x="4713" y="626"/>
                      <a:pt x="4728" y="625"/>
                      <a:pt x="4738" y="633"/>
                    </a:cubicBezTo>
                    <a:close/>
                    <a:moveTo>
                      <a:pt x="5001" y="832"/>
                    </a:moveTo>
                    <a:lnTo>
                      <a:pt x="5129" y="898"/>
                    </a:lnTo>
                    <a:cubicBezTo>
                      <a:pt x="5141" y="904"/>
                      <a:pt x="5146" y="918"/>
                      <a:pt x="5140" y="930"/>
                    </a:cubicBezTo>
                    <a:cubicBezTo>
                      <a:pt x="5134" y="942"/>
                      <a:pt x="5119" y="946"/>
                      <a:pt x="5108" y="940"/>
                    </a:cubicBezTo>
                    <a:lnTo>
                      <a:pt x="4979" y="875"/>
                    </a:lnTo>
                    <a:lnTo>
                      <a:pt x="4979" y="875"/>
                    </a:lnTo>
                    <a:cubicBezTo>
                      <a:pt x="4967" y="869"/>
                      <a:pt x="4963" y="855"/>
                      <a:pt x="4969" y="843"/>
                    </a:cubicBezTo>
                    <a:cubicBezTo>
                      <a:pt x="4975" y="831"/>
                      <a:pt x="4989" y="826"/>
                      <a:pt x="5001" y="832"/>
                    </a:cubicBezTo>
                    <a:close/>
                    <a:moveTo>
                      <a:pt x="5300" y="985"/>
                    </a:moveTo>
                    <a:lnTo>
                      <a:pt x="5429" y="1050"/>
                    </a:lnTo>
                    <a:cubicBezTo>
                      <a:pt x="5441" y="1056"/>
                      <a:pt x="5445" y="1070"/>
                      <a:pt x="5439" y="1082"/>
                    </a:cubicBezTo>
                    <a:cubicBezTo>
                      <a:pt x="5433" y="1094"/>
                      <a:pt x="5419" y="1099"/>
                      <a:pt x="5407" y="1093"/>
                    </a:cubicBezTo>
                    <a:lnTo>
                      <a:pt x="5279" y="1027"/>
                    </a:lnTo>
                    <a:cubicBezTo>
                      <a:pt x="5267" y="1021"/>
                      <a:pt x="5262" y="1007"/>
                      <a:pt x="5268" y="995"/>
                    </a:cubicBezTo>
                    <a:cubicBezTo>
                      <a:pt x="5274" y="983"/>
                      <a:pt x="5289" y="978"/>
                      <a:pt x="5300" y="985"/>
                    </a:cubicBezTo>
                    <a:close/>
                    <a:moveTo>
                      <a:pt x="5600" y="1137"/>
                    </a:moveTo>
                    <a:lnTo>
                      <a:pt x="5728" y="1202"/>
                    </a:lnTo>
                    <a:cubicBezTo>
                      <a:pt x="5740" y="1208"/>
                      <a:pt x="5745" y="1222"/>
                      <a:pt x="5739" y="1234"/>
                    </a:cubicBezTo>
                    <a:cubicBezTo>
                      <a:pt x="5733" y="1246"/>
                      <a:pt x="5718" y="1251"/>
                      <a:pt x="5707" y="1245"/>
                    </a:cubicBezTo>
                    <a:lnTo>
                      <a:pt x="5578" y="1180"/>
                    </a:lnTo>
                    <a:cubicBezTo>
                      <a:pt x="5566" y="1174"/>
                      <a:pt x="5562" y="1159"/>
                      <a:pt x="5568" y="1147"/>
                    </a:cubicBezTo>
                    <a:cubicBezTo>
                      <a:pt x="5574" y="1135"/>
                      <a:pt x="5588" y="1131"/>
                      <a:pt x="5600" y="1137"/>
                    </a:cubicBezTo>
                    <a:close/>
                    <a:moveTo>
                      <a:pt x="5899" y="1289"/>
                    </a:moveTo>
                    <a:lnTo>
                      <a:pt x="5923" y="1301"/>
                    </a:lnTo>
                    <a:lnTo>
                      <a:pt x="6026" y="1359"/>
                    </a:lnTo>
                    <a:cubicBezTo>
                      <a:pt x="6038" y="1366"/>
                      <a:pt x="6042" y="1380"/>
                      <a:pt x="6035" y="1392"/>
                    </a:cubicBezTo>
                    <a:cubicBezTo>
                      <a:pt x="6029" y="1403"/>
                      <a:pt x="6014" y="1408"/>
                      <a:pt x="6003" y="1401"/>
                    </a:cubicBezTo>
                    <a:lnTo>
                      <a:pt x="5902" y="1344"/>
                    </a:lnTo>
                    <a:lnTo>
                      <a:pt x="5878" y="1332"/>
                    </a:lnTo>
                    <a:cubicBezTo>
                      <a:pt x="5866" y="1326"/>
                      <a:pt x="5861" y="1311"/>
                      <a:pt x="5867" y="1299"/>
                    </a:cubicBezTo>
                    <a:cubicBezTo>
                      <a:pt x="5873" y="1288"/>
                      <a:pt x="5888" y="1283"/>
                      <a:pt x="5899" y="1289"/>
                    </a:cubicBezTo>
                    <a:close/>
                    <a:moveTo>
                      <a:pt x="6194" y="1454"/>
                    </a:moveTo>
                    <a:lnTo>
                      <a:pt x="6319" y="1524"/>
                    </a:lnTo>
                    <a:cubicBezTo>
                      <a:pt x="6331" y="1531"/>
                      <a:pt x="6335" y="1546"/>
                      <a:pt x="6328" y="1557"/>
                    </a:cubicBezTo>
                    <a:cubicBezTo>
                      <a:pt x="6322" y="1569"/>
                      <a:pt x="6307" y="1573"/>
                      <a:pt x="6295" y="1566"/>
                    </a:cubicBezTo>
                    <a:lnTo>
                      <a:pt x="6170" y="1495"/>
                    </a:lnTo>
                    <a:cubicBezTo>
                      <a:pt x="6158" y="1489"/>
                      <a:pt x="6154" y="1474"/>
                      <a:pt x="6161" y="1463"/>
                    </a:cubicBezTo>
                    <a:cubicBezTo>
                      <a:pt x="6167" y="1451"/>
                      <a:pt x="6182" y="1447"/>
                      <a:pt x="6194" y="1454"/>
                    </a:cubicBezTo>
                    <a:close/>
                    <a:moveTo>
                      <a:pt x="6486" y="1619"/>
                    </a:moveTo>
                    <a:lnTo>
                      <a:pt x="6612" y="1690"/>
                    </a:lnTo>
                    <a:cubicBezTo>
                      <a:pt x="6623" y="1696"/>
                      <a:pt x="6627" y="1711"/>
                      <a:pt x="6621" y="1722"/>
                    </a:cubicBezTo>
                    <a:cubicBezTo>
                      <a:pt x="6614" y="1734"/>
                      <a:pt x="6600" y="1738"/>
                      <a:pt x="6588" y="1731"/>
                    </a:cubicBezTo>
                    <a:lnTo>
                      <a:pt x="6463" y="1661"/>
                    </a:lnTo>
                    <a:cubicBezTo>
                      <a:pt x="6451" y="1654"/>
                      <a:pt x="6447" y="1639"/>
                      <a:pt x="6453" y="1628"/>
                    </a:cubicBezTo>
                    <a:cubicBezTo>
                      <a:pt x="6460" y="1616"/>
                      <a:pt x="6475" y="1612"/>
                      <a:pt x="6486" y="1619"/>
                    </a:cubicBezTo>
                    <a:close/>
                    <a:moveTo>
                      <a:pt x="6779" y="1784"/>
                    </a:moveTo>
                    <a:lnTo>
                      <a:pt x="6904" y="1855"/>
                    </a:lnTo>
                    <a:cubicBezTo>
                      <a:pt x="6916" y="1861"/>
                      <a:pt x="6920" y="1876"/>
                      <a:pt x="6913" y="1887"/>
                    </a:cubicBezTo>
                    <a:cubicBezTo>
                      <a:pt x="6907" y="1899"/>
                      <a:pt x="6892" y="1903"/>
                      <a:pt x="6881" y="1897"/>
                    </a:cubicBezTo>
                    <a:lnTo>
                      <a:pt x="6755" y="1826"/>
                    </a:lnTo>
                    <a:cubicBezTo>
                      <a:pt x="6744" y="1819"/>
                      <a:pt x="6740" y="1805"/>
                      <a:pt x="6746" y="1793"/>
                    </a:cubicBezTo>
                    <a:cubicBezTo>
                      <a:pt x="6753" y="1782"/>
                      <a:pt x="6767" y="1777"/>
                      <a:pt x="6779" y="1784"/>
                    </a:cubicBezTo>
                    <a:close/>
                    <a:moveTo>
                      <a:pt x="7084" y="1885"/>
                    </a:moveTo>
                    <a:lnTo>
                      <a:pt x="7227" y="1906"/>
                    </a:lnTo>
                    <a:cubicBezTo>
                      <a:pt x="7240" y="1908"/>
                      <a:pt x="7249" y="1920"/>
                      <a:pt x="7247" y="1933"/>
                    </a:cubicBezTo>
                    <a:cubicBezTo>
                      <a:pt x="7245" y="1946"/>
                      <a:pt x="7233" y="1955"/>
                      <a:pt x="7220" y="1953"/>
                    </a:cubicBezTo>
                    <a:lnTo>
                      <a:pt x="7077" y="1932"/>
                    </a:lnTo>
                    <a:cubicBezTo>
                      <a:pt x="7064" y="1930"/>
                      <a:pt x="7055" y="1918"/>
                      <a:pt x="7057" y="1905"/>
                    </a:cubicBezTo>
                    <a:cubicBezTo>
                      <a:pt x="7059" y="1892"/>
                      <a:pt x="7071" y="1883"/>
                      <a:pt x="7084" y="1885"/>
                    </a:cubicBezTo>
                    <a:close/>
                    <a:moveTo>
                      <a:pt x="7417" y="1934"/>
                    </a:moveTo>
                    <a:lnTo>
                      <a:pt x="7559" y="1955"/>
                    </a:lnTo>
                    <a:cubicBezTo>
                      <a:pt x="7572" y="1957"/>
                      <a:pt x="7581" y="1969"/>
                      <a:pt x="7579" y="1982"/>
                    </a:cubicBezTo>
                    <a:cubicBezTo>
                      <a:pt x="7577" y="1995"/>
                      <a:pt x="7565" y="2004"/>
                      <a:pt x="7552" y="2002"/>
                    </a:cubicBezTo>
                    <a:lnTo>
                      <a:pt x="7410" y="1981"/>
                    </a:lnTo>
                    <a:cubicBezTo>
                      <a:pt x="7396" y="1979"/>
                      <a:pt x="7387" y="1967"/>
                      <a:pt x="7389" y="1954"/>
                    </a:cubicBezTo>
                    <a:cubicBezTo>
                      <a:pt x="7391" y="1941"/>
                      <a:pt x="7403" y="1932"/>
                      <a:pt x="7417" y="1934"/>
                    </a:cubicBezTo>
                    <a:close/>
                    <a:moveTo>
                      <a:pt x="7749" y="1983"/>
                    </a:moveTo>
                    <a:lnTo>
                      <a:pt x="7884" y="2003"/>
                    </a:lnTo>
                    <a:lnTo>
                      <a:pt x="7880" y="2002"/>
                    </a:lnTo>
                    <a:lnTo>
                      <a:pt x="7888" y="2002"/>
                    </a:lnTo>
                    <a:cubicBezTo>
                      <a:pt x="7901" y="2002"/>
                      <a:pt x="7912" y="2013"/>
                      <a:pt x="7912" y="2026"/>
                    </a:cubicBezTo>
                    <a:cubicBezTo>
                      <a:pt x="7912" y="2040"/>
                      <a:pt x="7901" y="2050"/>
                      <a:pt x="7888" y="2050"/>
                    </a:cubicBezTo>
                    <a:lnTo>
                      <a:pt x="7880" y="2050"/>
                    </a:lnTo>
                    <a:cubicBezTo>
                      <a:pt x="7879" y="2050"/>
                      <a:pt x="7878" y="2050"/>
                      <a:pt x="7877" y="2050"/>
                    </a:cubicBezTo>
                    <a:lnTo>
                      <a:pt x="7742" y="2030"/>
                    </a:lnTo>
                    <a:cubicBezTo>
                      <a:pt x="7729" y="2028"/>
                      <a:pt x="7720" y="2016"/>
                      <a:pt x="7722" y="2003"/>
                    </a:cubicBezTo>
                    <a:cubicBezTo>
                      <a:pt x="7724" y="1990"/>
                      <a:pt x="7736" y="1981"/>
                      <a:pt x="7749" y="1983"/>
                    </a:cubicBezTo>
                    <a:close/>
                    <a:moveTo>
                      <a:pt x="8080" y="2002"/>
                    </a:moveTo>
                    <a:lnTo>
                      <a:pt x="8224" y="2002"/>
                    </a:lnTo>
                    <a:cubicBezTo>
                      <a:pt x="8237" y="2002"/>
                      <a:pt x="8248" y="2013"/>
                      <a:pt x="8248" y="2026"/>
                    </a:cubicBezTo>
                    <a:cubicBezTo>
                      <a:pt x="8248" y="2040"/>
                      <a:pt x="8237" y="2050"/>
                      <a:pt x="8224" y="2050"/>
                    </a:cubicBezTo>
                    <a:lnTo>
                      <a:pt x="8080" y="2050"/>
                    </a:lnTo>
                    <a:cubicBezTo>
                      <a:pt x="8067" y="2050"/>
                      <a:pt x="8056" y="2040"/>
                      <a:pt x="8056" y="2026"/>
                    </a:cubicBezTo>
                    <a:cubicBezTo>
                      <a:pt x="8056" y="2013"/>
                      <a:pt x="8067" y="2002"/>
                      <a:pt x="8080" y="2002"/>
                    </a:cubicBezTo>
                    <a:close/>
                    <a:moveTo>
                      <a:pt x="8416" y="2002"/>
                    </a:moveTo>
                    <a:lnTo>
                      <a:pt x="8560" y="2002"/>
                    </a:lnTo>
                    <a:cubicBezTo>
                      <a:pt x="8573" y="2002"/>
                      <a:pt x="8584" y="2013"/>
                      <a:pt x="8584" y="2026"/>
                    </a:cubicBezTo>
                    <a:cubicBezTo>
                      <a:pt x="8584" y="2040"/>
                      <a:pt x="8573" y="2050"/>
                      <a:pt x="8560" y="2050"/>
                    </a:cubicBezTo>
                    <a:lnTo>
                      <a:pt x="8416" y="2050"/>
                    </a:lnTo>
                    <a:cubicBezTo>
                      <a:pt x="8403" y="2050"/>
                      <a:pt x="8392" y="2040"/>
                      <a:pt x="8392" y="2026"/>
                    </a:cubicBezTo>
                    <a:cubicBezTo>
                      <a:pt x="8392" y="2013"/>
                      <a:pt x="8403" y="2002"/>
                      <a:pt x="8416" y="2002"/>
                    </a:cubicBezTo>
                    <a:close/>
                    <a:moveTo>
                      <a:pt x="8752" y="2002"/>
                    </a:moveTo>
                    <a:lnTo>
                      <a:pt x="8856" y="2002"/>
                    </a:lnTo>
                    <a:lnTo>
                      <a:pt x="8897" y="2004"/>
                    </a:lnTo>
                    <a:cubicBezTo>
                      <a:pt x="8910" y="2005"/>
                      <a:pt x="8921" y="2016"/>
                      <a:pt x="8920" y="2030"/>
                    </a:cubicBezTo>
                    <a:cubicBezTo>
                      <a:pt x="8919" y="2043"/>
                      <a:pt x="8908" y="2053"/>
                      <a:pt x="8895" y="2052"/>
                    </a:cubicBezTo>
                    <a:lnTo>
                      <a:pt x="8856" y="2050"/>
                    </a:lnTo>
                    <a:lnTo>
                      <a:pt x="8752" y="2050"/>
                    </a:lnTo>
                    <a:cubicBezTo>
                      <a:pt x="8739" y="2050"/>
                      <a:pt x="8728" y="2040"/>
                      <a:pt x="8728" y="2026"/>
                    </a:cubicBezTo>
                    <a:cubicBezTo>
                      <a:pt x="8728" y="2013"/>
                      <a:pt x="8739" y="2002"/>
                      <a:pt x="8752" y="2002"/>
                    </a:cubicBezTo>
                    <a:close/>
                    <a:moveTo>
                      <a:pt x="9089" y="2014"/>
                    </a:moveTo>
                    <a:lnTo>
                      <a:pt x="9233" y="2021"/>
                    </a:lnTo>
                    <a:cubicBezTo>
                      <a:pt x="9246" y="2022"/>
                      <a:pt x="9256" y="2033"/>
                      <a:pt x="9256" y="2046"/>
                    </a:cubicBezTo>
                    <a:cubicBezTo>
                      <a:pt x="9255" y="2059"/>
                      <a:pt x="9244" y="2070"/>
                      <a:pt x="9230" y="2069"/>
                    </a:cubicBezTo>
                    <a:lnTo>
                      <a:pt x="9087" y="2062"/>
                    </a:lnTo>
                    <a:cubicBezTo>
                      <a:pt x="9073" y="2061"/>
                      <a:pt x="9063" y="2050"/>
                      <a:pt x="9064" y="2037"/>
                    </a:cubicBezTo>
                    <a:cubicBezTo>
                      <a:pt x="9064" y="2023"/>
                      <a:pt x="9076" y="2013"/>
                      <a:pt x="9089" y="2014"/>
                    </a:cubicBezTo>
                    <a:close/>
                    <a:moveTo>
                      <a:pt x="9424" y="2030"/>
                    </a:moveTo>
                    <a:lnTo>
                      <a:pt x="9568" y="2037"/>
                    </a:lnTo>
                    <a:cubicBezTo>
                      <a:pt x="9582" y="2038"/>
                      <a:pt x="9592" y="2049"/>
                      <a:pt x="9591" y="2063"/>
                    </a:cubicBezTo>
                    <a:cubicBezTo>
                      <a:pt x="9590" y="2076"/>
                      <a:pt x="9579" y="2086"/>
                      <a:pt x="9566" y="2085"/>
                    </a:cubicBezTo>
                    <a:lnTo>
                      <a:pt x="9422" y="2078"/>
                    </a:lnTo>
                    <a:cubicBezTo>
                      <a:pt x="9409" y="2078"/>
                      <a:pt x="9399" y="2066"/>
                      <a:pt x="9399" y="2053"/>
                    </a:cubicBezTo>
                    <a:cubicBezTo>
                      <a:pt x="9400" y="2040"/>
                      <a:pt x="9411" y="2030"/>
                      <a:pt x="9424" y="2030"/>
                    </a:cubicBezTo>
                    <a:close/>
                    <a:moveTo>
                      <a:pt x="9760" y="2047"/>
                    </a:moveTo>
                    <a:lnTo>
                      <a:pt x="9834" y="2050"/>
                    </a:lnTo>
                    <a:cubicBezTo>
                      <a:pt x="9836" y="2051"/>
                      <a:pt x="9839" y="2051"/>
                      <a:pt x="9842" y="2052"/>
                    </a:cubicBezTo>
                    <a:lnTo>
                      <a:pt x="9907" y="2080"/>
                    </a:lnTo>
                    <a:cubicBezTo>
                      <a:pt x="9919" y="2085"/>
                      <a:pt x="9925" y="2099"/>
                      <a:pt x="9919" y="2111"/>
                    </a:cubicBezTo>
                    <a:cubicBezTo>
                      <a:pt x="9914" y="2123"/>
                      <a:pt x="9900" y="2129"/>
                      <a:pt x="9888" y="2124"/>
                    </a:cubicBezTo>
                    <a:lnTo>
                      <a:pt x="9823" y="2097"/>
                    </a:lnTo>
                    <a:lnTo>
                      <a:pt x="9831" y="2098"/>
                    </a:lnTo>
                    <a:lnTo>
                      <a:pt x="9758" y="2095"/>
                    </a:lnTo>
                    <a:cubicBezTo>
                      <a:pt x="9744" y="2094"/>
                      <a:pt x="9734" y="2083"/>
                      <a:pt x="9735" y="2070"/>
                    </a:cubicBezTo>
                    <a:cubicBezTo>
                      <a:pt x="9736" y="2056"/>
                      <a:pt x="9747" y="2046"/>
                      <a:pt x="9760" y="2047"/>
                    </a:cubicBezTo>
                    <a:close/>
                    <a:moveTo>
                      <a:pt x="10084" y="2154"/>
                    </a:moveTo>
                    <a:lnTo>
                      <a:pt x="10216" y="2209"/>
                    </a:lnTo>
                    <a:cubicBezTo>
                      <a:pt x="10229" y="2215"/>
                      <a:pt x="10234" y="2229"/>
                      <a:pt x="10229" y="2241"/>
                    </a:cubicBezTo>
                    <a:cubicBezTo>
                      <a:pt x="10224" y="2253"/>
                      <a:pt x="10210" y="2259"/>
                      <a:pt x="10198" y="2254"/>
                    </a:cubicBezTo>
                    <a:lnTo>
                      <a:pt x="10065" y="2198"/>
                    </a:lnTo>
                    <a:cubicBezTo>
                      <a:pt x="10053" y="2193"/>
                      <a:pt x="10047" y="2179"/>
                      <a:pt x="10052" y="2167"/>
                    </a:cubicBezTo>
                    <a:cubicBezTo>
                      <a:pt x="10057" y="2154"/>
                      <a:pt x="10071" y="2149"/>
                      <a:pt x="10084" y="2154"/>
                    </a:cubicBezTo>
                    <a:close/>
                    <a:moveTo>
                      <a:pt x="10394" y="2284"/>
                    </a:moveTo>
                    <a:lnTo>
                      <a:pt x="10526" y="2339"/>
                    </a:lnTo>
                    <a:cubicBezTo>
                      <a:pt x="10539" y="2345"/>
                      <a:pt x="10544" y="2359"/>
                      <a:pt x="10539" y="2371"/>
                    </a:cubicBezTo>
                    <a:cubicBezTo>
                      <a:pt x="10534" y="2383"/>
                      <a:pt x="10520" y="2389"/>
                      <a:pt x="10508" y="2384"/>
                    </a:cubicBezTo>
                    <a:lnTo>
                      <a:pt x="10375" y="2328"/>
                    </a:lnTo>
                    <a:cubicBezTo>
                      <a:pt x="10363" y="2323"/>
                      <a:pt x="10357" y="2309"/>
                      <a:pt x="10362" y="2297"/>
                    </a:cubicBezTo>
                    <a:cubicBezTo>
                      <a:pt x="10367" y="2284"/>
                      <a:pt x="10381" y="2279"/>
                      <a:pt x="10394" y="2284"/>
                    </a:cubicBezTo>
                    <a:close/>
                    <a:moveTo>
                      <a:pt x="10703" y="2414"/>
                    </a:moveTo>
                    <a:lnTo>
                      <a:pt x="10834" y="2468"/>
                    </a:lnTo>
                    <a:lnTo>
                      <a:pt x="10825" y="2466"/>
                    </a:lnTo>
                    <a:lnTo>
                      <a:pt x="10828" y="2467"/>
                    </a:lnTo>
                    <a:cubicBezTo>
                      <a:pt x="10841" y="2467"/>
                      <a:pt x="10851" y="2478"/>
                      <a:pt x="10851" y="2491"/>
                    </a:cubicBezTo>
                    <a:cubicBezTo>
                      <a:pt x="10851" y="2504"/>
                      <a:pt x="10840" y="2515"/>
                      <a:pt x="10827" y="2515"/>
                    </a:cubicBezTo>
                    <a:lnTo>
                      <a:pt x="10824" y="2514"/>
                    </a:lnTo>
                    <a:cubicBezTo>
                      <a:pt x="10821" y="2514"/>
                      <a:pt x="10818" y="2514"/>
                      <a:pt x="10815" y="2513"/>
                    </a:cubicBezTo>
                    <a:lnTo>
                      <a:pt x="10685" y="2458"/>
                    </a:lnTo>
                    <a:cubicBezTo>
                      <a:pt x="10673" y="2453"/>
                      <a:pt x="10667" y="2439"/>
                      <a:pt x="10672" y="2427"/>
                    </a:cubicBezTo>
                    <a:cubicBezTo>
                      <a:pt x="10677" y="2414"/>
                      <a:pt x="10691" y="2409"/>
                      <a:pt x="10703" y="2414"/>
                    </a:cubicBezTo>
                    <a:close/>
                    <a:moveTo>
                      <a:pt x="11019" y="2470"/>
                    </a:moveTo>
                    <a:lnTo>
                      <a:pt x="11163" y="2472"/>
                    </a:lnTo>
                    <a:cubicBezTo>
                      <a:pt x="11177" y="2472"/>
                      <a:pt x="11187" y="2483"/>
                      <a:pt x="11187" y="2496"/>
                    </a:cubicBezTo>
                    <a:cubicBezTo>
                      <a:pt x="11187" y="2510"/>
                      <a:pt x="11176" y="2520"/>
                      <a:pt x="11163" y="2520"/>
                    </a:cubicBezTo>
                    <a:lnTo>
                      <a:pt x="11019" y="2518"/>
                    </a:lnTo>
                    <a:cubicBezTo>
                      <a:pt x="11005" y="2517"/>
                      <a:pt x="10995" y="2507"/>
                      <a:pt x="10995" y="2493"/>
                    </a:cubicBezTo>
                    <a:cubicBezTo>
                      <a:pt x="10995" y="2480"/>
                      <a:pt x="11006" y="2469"/>
                      <a:pt x="11019" y="2470"/>
                    </a:cubicBezTo>
                    <a:close/>
                    <a:moveTo>
                      <a:pt x="11355" y="2475"/>
                    </a:moveTo>
                    <a:lnTo>
                      <a:pt x="11499" y="2478"/>
                    </a:lnTo>
                    <a:cubicBezTo>
                      <a:pt x="11513" y="2478"/>
                      <a:pt x="11523" y="2489"/>
                      <a:pt x="11523" y="2502"/>
                    </a:cubicBezTo>
                    <a:cubicBezTo>
                      <a:pt x="11523" y="2515"/>
                      <a:pt x="11512" y="2526"/>
                      <a:pt x="11499" y="2526"/>
                    </a:cubicBezTo>
                    <a:lnTo>
                      <a:pt x="11355" y="2523"/>
                    </a:lnTo>
                    <a:cubicBezTo>
                      <a:pt x="11341" y="2523"/>
                      <a:pt x="11331" y="2512"/>
                      <a:pt x="11331" y="2499"/>
                    </a:cubicBezTo>
                    <a:cubicBezTo>
                      <a:pt x="11331" y="2486"/>
                      <a:pt x="11342" y="2475"/>
                      <a:pt x="11355" y="2475"/>
                    </a:cubicBezTo>
                    <a:close/>
                    <a:moveTo>
                      <a:pt x="11691" y="2481"/>
                    </a:moveTo>
                    <a:lnTo>
                      <a:pt x="11801" y="2482"/>
                    </a:lnTo>
                    <a:lnTo>
                      <a:pt x="11797" y="2483"/>
                    </a:lnTo>
                    <a:lnTo>
                      <a:pt x="11832" y="2478"/>
                    </a:lnTo>
                    <a:cubicBezTo>
                      <a:pt x="11845" y="2476"/>
                      <a:pt x="11857" y="2486"/>
                      <a:pt x="11859" y="2499"/>
                    </a:cubicBezTo>
                    <a:cubicBezTo>
                      <a:pt x="11860" y="2512"/>
                      <a:pt x="11851" y="2524"/>
                      <a:pt x="11838" y="2526"/>
                    </a:cubicBezTo>
                    <a:lnTo>
                      <a:pt x="11804" y="2530"/>
                    </a:lnTo>
                    <a:cubicBezTo>
                      <a:pt x="11802" y="2530"/>
                      <a:pt x="11801" y="2530"/>
                      <a:pt x="11800" y="2530"/>
                    </a:cubicBezTo>
                    <a:lnTo>
                      <a:pt x="11691" y="2529"/>
                    </a:lnTo>
                    <a:cubicBezTo>
                      <a:pt x="11677" y="2528"/>
                      <a:pt x="11667" y="2518"/>
                      <a:pt x="11667" y="2504"/>
                    </a:cubicBezTo>
                    <a:cubicBezTo>
                      <a:pt x="11667" y="2491"/>
                      <a:pt x="11678" y="2480"/>
                      <a:pt x="11691" y="2481"/>
                    </a:cubicBezTo>
                    <a:close/>
                    <a:moveTo>
                      <a:pt x="12022" y="2453"/>
                    </a:moveTo>
                    <a:lnTo>
                      <a:pt x="12165" y="2434"/>
                    </a:lnTo>
                    <a:cubicBezTo>
                      <a:pt x="12178" y="2433"/>
                      <a:pt x="12190" y="2442"/>
                      <a:pt x="12192" y="2455"/>
                    </a:cubicBezTo>
                    <a:cubicBezTo>
                      <a:pt x="12193" y="2468"/>
                      <a:pt x="12184" y="2480"/>
                      <a:pt x="12171" y="2482"/>
                    </a:cubicBezTo>
                    <a:lnTo>
                      <a:pt x="12028" y="2501"/>
                    </a:lnTo>
                    <a:cubicBezTo>
                      <a:pt x="12015" y="2503"/>
                      <a:pt x="12003" y="2493"/>
                      <a:pt x="12001" y="2480"/>
                    </a:cubicBezTo>
                    <a:cubicBezTo>
                      <a:pt x="12000" y="2467"/>
                      <a:pt x="12009" y="2455"/>
                      <a:pt x="12022" y="2453"/>
                    </a:cubicBezTo>
                    <a:close/>
                    <a:moveTo>
                      <a:pt x="12355" y="2410"/>
                    </a:moveTo>
                    <a:lnTo>
                      <a:pt x="12498" y="2391"/>
                    </a:lnTo>
                    <a:cubicBezTo>
                      <a:pt x="12511" y="2389"/>
                      <a:pt x="12523" y="2398"/>
                      <a:pt x="12525" y="2411"/>
                    </a:cubicBezTo>
                    <a:cubicBezTo>
                      <a:pt x="12527" y="2425"/>
                      <a:pt x="12517" y="2437"/>
                      <a:pt x="12504" y="2438"/>
                    </a:cubicBezTo>
                    <a:lnTo>
                      <a:pt x="12361" y="2457"/>
                    </a:lnTo>
                    <a:cubicBezTo>
                      <a:pt x="12348" y="2459"/>
                      <a:pt x="12336" y="2450"/>
                      <a:pt x="12334" y="2436"/>
                    </a:cubicBezTo>
                    <a:cubicBezTo>
                      <a:pt x="12333" y="2423"/>
                      <a:pt x="12342" y="2411"/>
                      <a:pt x="12355" y="2410"/>
                    </a:cubicBezTo>
                    <a:close/>
                    <a:moveTo>
                      <a:pt x="12688" y="2366"/>
                    </a:moveTo>
                    <a:lnTo>
                      <a:pt x="12773" y="2355"/>
                    </a:lnTo>
                    <a:cubicBezTo>
                      <a:pt x="12777" y="2354"/>
                      <a:pt x="12780" y="2354"/>
                      <a:pt x="12783" y="2355"/>
                    </a:cubicBezTo>
                    <a:lnTo>
                      <a:pt x="12839" y="2372"/>
                    </a:lnTo>
                    <a:cubicBezTo>
                      <a:pt x="12852" y="2375"/>
                      <a:pt x="12859" y="2389"/>
                      <a:pt x="12855" y="2401"/>
                    </a:cubicBezTo>
                    <a:cubicBezTo>
                      <a:pt x="12852" y="2414"/>
                      <a:pt x="12838" y="2421"/>
                      <a:pt x="12826" y="2418"/>
                    </a:cubicBezTo>
                    <a:lnTo>
                      <a:pt x="12770" y="2402"/>
                    </a:lnTo>
                    <a:lnTo>
                      <a:pt x="12780" y="2402"/>
                    </a:lnTo>
                    <a:lnTo>
                      <a:pt x="12694" y="2413"/>
                    </a:lnTo>
                    <a:cubicBezTo>
                      <a:pt x="12681" y="2415"/>
                      <a:pt x="12669" y="2406"/>
                      <a:pt x="12668" y="2393"/>
                    </a:cubicBezTo>
                    <a:cubicBezTo>
                      <a:pt x="12666" y="2380"/>
                      <a:pt x="12675" y="2368"/>
                      <a:pt x="12688" y="2366"/>
                    </a:cubicBezTo>
                    <a:close/>
                    <a:moveTo>
                      <a:pt x="13023" y="2425"/>
                    </a:moveTo>
                    <a:lnTo>
                      <a:pt x="13162" y="2465"/>
                    </a:lnTo>
                    <a:cubicBezTo>
                      <a:pt x="13174" y="2469"/>
                      <a:pt x="13182" y="2482"/>
                      <a:pt x="13178" y="2495"/>
                    </a:cubicBezTo>
                    <a:cubicBezTo>
                      <a:pt x="13174" y="2508"/>
                      <a:pt x="13161" y="2515"/>
                      <a:pt x="13148" y="2511"/>
                    </a:cubicBezTo>
                    <a:lnTo>
                      <a:pt x="13010" y="2471"/>
                    </a:lnTo>
                    <a:cubicBezTo>
                      <a:pt x="12997" y="2468"/>
                      <a:pt x="12990" y="2454"/>
                      <a:pt x="12994" y="2442"/>
                    </a:cubicBezTo>
                    <a:cubicBezTo>
                      <a:pt x="12997" y="2429"/>
                      <a:pt x="13011" y="2421"/>
                      <a:pt x="13023" y="2425"/>
                    </a:cubicBezTo>
                    <a:close/>
                    <a:moveTo>
                      <a:pt x="13346" y="2519"/>
                    </a:moveTo>
                    <a:lnTo>
                      <a:pt x="13484" y="2559"/>
                    </a:lnTo>
                    <a:cubicBezTo>
                      <a:pt x="13497" y="2563"/>
                      <a:pt x="13504" y="2576"/>
                      <a:pt x="13501" y="2589"/>
                    </a:cubicBezTo>
                    <a:cubicBezTo>
                      <a:pt x="13497" y="2601"/>
                      <a:pt x="13484" y="2609"/>
                      <a:pt x="13471" y="2605"/>
                    </a:cubicBezTo>
                    <a:lnTo>
                      <a:pt x="13333" y="2565"/>
                    </a:lnTo>
                    <a:cubicBezTo>
                      <a:pt x="13320" y="2561"/>
                      <a:pt x="13313" y="2548"/>
                      <a:pt x="13316" y="2535"/>
                    </a:cubicBezTo>
                    <a:cubicBezTo>
                      <a:pt x="13320" y="2522"/>
                      <a:pt x="13333" y="2515"/>
                      <a:pt x="13346" y="2519"/>
                    </a:cubicBezTo>
                    <a:close/>
                    <a:moveTo>
                      <a:pt x="13669" y="2613"/>
                    </a:moveTo>
                    <a:lnTo>
                      <a:pt x="13775" y="2643"/>
                    </a:lnTo>
                    <a:lnTo>
                      <a:pt x="13754" y="2647"/>
                    </a:lnTo>
                    <a:lnTo>
                      <a:pt x="13780" y="2627"/>
                    </a:lnTo>
                    <a:cubicBezTo>
                      <a:pt x="13791" y="2619"/>
                      <a:pt x="13806" y="2621"/>
                      <a:pt x="13814" y="2632"/>
                    </a:cubicBezTo>
                    <a:cubicBezTo>
                      <a:pt x="13822" y="2642"/>
                      <a:pt x="13820" y="2657"/>
                      <a:pt x="13809" y="2665"/>
                    </a:cubicBezTo>
                    <a:lnTo>
                      <a:pt x="13783" y="2685"/>
                    </a:lnTo>
                    <a:cubicBezTo>
                      <a:pt x="13777" y="2690"/>
                      <a:pt x="13769" y="2692"/>
                      <a:pt x="13762" y="2690"/>
                    </a:cubicBezTo>
                    <a:lnTo>
                      <a:pt x="13655" y="2659"/>
                    </a:lnTo>
                    <a:cubicBezTo>
                      <a:pt x="13643" y="2655"/>
                      <a:pt x="13635" y="2642"/>
                      <a:pt x="13639" y="2629"/>
                    </a:cubicBezTo>
                    <a:cubicBezTo>
                      <a:pt x="13643" y="2616"/>
                      <a:pt x="13656" y="2609"/>
                      <a:pt x="13669" y="2613"/>
                    </a:cubicBezTo>
                    <a:close/>
                    <a:moveTo>
                      <a:pt x="13932" y="2510"/>
                    </a:moveTo>
                    <a:lnTo>
                      <a:pt x="14046" y="2422"/>
                    </a:lnTo>
                    <a:cubicBezTo>
                      <a:pt x="14057" y="2414"/>
                      <a:pt x="14072" y="2416"/>
                      <a:pt x="14080" y="2426"/>
                    </a:cubicBezTo>
                    <a:cubicBezTo>
                      <a:pt x="14088" y="2437"/>
                      <a:pt x="14086" y="2452"/>
                      <a:pt x="14076" y="2460"/>
                    </a:cubicBezTo>
                    <a:lnTo>
                      <a:pt x="13962" y="2548"/>
                    </a:lnTo>
                    <a:cubicBezTo>
                      <a:pt x="13951" y="2556"/>
                      <a:pt x="13936" y="2554"/>
                      <a:pt x="13928" y="2544"/>
                    </a:cubicBezTo>
                    <a:cubicBezTo>
                      <a:pt x="13920" y="2533"/>
                      <a:pt x="13922" y="2518"/>
                      <a:pt x="13932" y="2510"/>
                    </a:cubicBezTo>
                    <a:close/>
                    <a:moveTo>
                      <a:pt x="14198" y="2305"/>
                    </a:moveTo>
                    <a:lnTo>
                      <a:pt x="14312" y="2217"/>
                    </a:lnTo>
                    <a:cubicBezTo>
                      <a:pt x="14323" y="2209"/>
                      <a:pt x="14338" y="2211"/>
                      <a:pt x="14346" y="2221"/>
                    </a:cubicBezTo>
                    <a:cubicBezTo>
                      <a:pt x="14354" y="2232"/>
                      <a:pt x="14352" y="2247"/>
                      <a:pt x="14342" y="2255"/>
                    </a:cubicBezTo>
                    <a:lnTo>
                      <a:pt x="14228" y="2343"/>
                    </a:lnTo>
                    <a:cubicBezTo>
                      <a:pt x="14217" y="2351"/>
                      <a:pt x="14202" y="2349"/>
                      <a:pt x="14194" y="2339"/>
                    </a:cubicBezTo>
                    <a:cubicBezTo>
                      <a:pt x="14186" y="2328"/>
                      <a:pt x="14188" y="2313"/>
                      <a:pt x="14198" y="2305"/>
                    </a:cubicBezTo>
                    <a:close/>
                    <a:moveTo>
                      <a:pt x="14465" y="2100"/>
                    </a:moveTo>
                    <a:lnTo>
                      <a:pt x="14579" y="2012"/>
                    </a:lnTo>
                    <a:cubicBezTo>
                      <a:pt x="14589" y="2004"/>
                      <a:pt x="14604" y="2006"/>
                      <a:pt x="14612" y="2016"/>
                    </a:cubicBezTo>
                    <a:cubicBezTo>
                      <a:pt x="14620" y="2027"/>
                      <a:pt x="14618" y="2042"/>
                      <a:pt x="14608" y="2050"/>
                    </a:cubicBezTo>
                    <a:lnTo>
                      <a:pt x="14494" y="2138"/>
                    </a:lnTo>
                    <a:cubicBezTo>
                      <a:pt x="14483" y="2146"/>
                      <a:pt x="14468" y="2144"/>
                      <a:pt x="14460" y="2133"/>
                    </a:cubicBezTo>
                    <a:cubicBezTo>
                      <a:pt x="14452" y="2123"/>
                      <a:pt x="14454" y="2108"/>
                      <a:pt x="14465" y="21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2" name="Freeform 384"/>
              <p:cNvSpPr>
                <a:spLocks noEditPoints="1"/>
              </p:cNvSpPr>
              <p:nvPr/>
            </p:nvSpPr>
            <p:spPr bwMode="auto">
              <a:xfrm>
                <a:off x="817" y="3159"/>
                <a:ext cx="4417" cy="454"/>
              </a:xfrm>
              <a:custGeom>
                <a:avLst/>
                <a:gdLst/>
                <a:ahLst/>
                <a:cxnLst>
                  <a:cxn ang="0">
                    <a:pos x="216" y="26"/>
                  </a:cxn>
                  <a:cxn ang="0">
                    <a:pos x="503" y="17"/>
                  </a:cxn>
                  <a:cxn ang="0">
                    <a:pos x="697" y="59"/>
                  </a:cxn>
                  <a:cxn ang="0">
                    <a:pos x="793" y="56"/>
                  </a:cxn>
                  <a:cxn ang="0">
                    <a:pos x="1007" y="47"/>
                  </a:cxn>
                  <a:cxn ang="0">
                    <a:pos x="1242" y="147"/>
                  </a:cxn>
                  <a:cxn ang="0">
                    <a:pos x="1349" y="140"/>
                  </a:cxn>
                  <a:cxn ang="0">
                    <a:pos x="1803" y="360"/>
                  </a:cxn>
                  <a:cxn ang="0">
                    <a:pos x="1848" y="379"/>
                  </a:cxn>
                  <a:cxn ang="0">
                    <a:pos x="2328" y="531"/>
                  </a:cxn>
                  <a:cxn ang="0">
                    <a:pos x="2403" y="607"/>
                  </a:cxn>
                  <a:cxn ang="0">
                    <a:pos x="2782" y="687"/>
                  </a:cxn>
                  <a:cxn ang="0">
                    <a:pos x="3025" y="712"/>
                  </a:cxn>
                  <a:cxn ang="0">
                    <a:pos x="3219" y="615"/>
                  </a:cxn>
                  <a:cxn ang="0">
                    <a:pos x="3259" y="589"/>
                  </a:cxn>
                  <a:cxn ang="0">
                    <a:pos x="3670" y="295"/>
                  </a:cxn>
                  <a:cxn ang="0">
                    <a:pos x="3777" y="284"/>
                  </a:cxn>
                  <a:cxn ang="0">
                    <a:pos x="3973" y="157"/>
                  </a:cxn>
                  <a:cxn ang="0">
                    <a:pos x="4059" y="215"/>
                  </a:cxn>
                  <a:cxn ang="0">
                    <a:pos x="4466" y="512"/>
                  </a:cxn>
                  <a:cxn ang="0">
                    <a:pos x="4511" y="610"/>
                  </a:cxn>
                  <a:cxn ang="0">
                    <a:pos x="4841" y="813"/>
                  </a:cxn>
                  <a:cxn ang="0">
                    <a:pos x="5103" y="953"/>
                  </a:cxn>
                  <a:cxn ang="0">
                    <a:pos x="5150" y="963"/>
                  </a:cxn>
                  <a:cxn ang="0">
                    <a:pos x="5649" y="1036"/>
                  </a:cxn>
                  <a:cxn ang="0">
                    <a:pos x="5734" y="1102"/>
                  </a:cxn>
                  <a:cxn ang="0">
                    <a:pos x="6120" y="1131"/>
                  </a:cxn>
                  <a:cxn ang="0">
                    <a:pos x="6392" y="1238"/>
                  </a:cxn>
                  <a:cxn ang="0">
                    <a:pos x="6496" y="1210"/>
                  </a:cxn>
                  <a:cxn ang="0">
                    <a:pos x="6903" y="1297"/>
                  </a:cxn>
                  <a:cxn ang="0">
                    <a:pos x="7152" y="1280"/>
                  </a:cxn>
                  <a:cxn ang="0">
                    <a:pos x="7251" y="1322"/>
                  </a:cxn>
                  <a:cxn ang="0">
                    <a:pos x="7631" y="1249"/>
                  </a:cxn>
                  <a:cxn ang="0">
                    <a:pos x="7944" y="1250"/>
                  </a:cxn>
                  <a:cxn ang="0">
                    <a:pos x="8018" y="1267"/>
                  </a:cxn>
                  <a:cxn ang="0">
                    <a:pos x="8395" y="1182"/>
                  </a:cxn>
                  <a:cxn ang="0">
                    <a:pos x="8686" y="1201"/>
                  </a:cxn>
                  <a:cxn ang="0">
                    <a:pos x="8852" y="1184"/>
                  </a:cxn>
                  <a:cxn ang="0">
                    <a:pos x="8946" y="1177"/>
                  </a:cxn>
                  <a:cxn ang="0">
                    <a:pos x="9446" y="1242"/>
                  </a:cxn>
                  <a:cxn ang="0">
                    <a:pos x="9532" y="1307"/>
                  </a:cxn>
                  <a:cxn ang="0">
                    <a:pos x="9919" y="1339"/>
                  </a:cxn>
                  <a:cxn ang="0">
                    <a:pos x="10178" y="1473"/>
                  </a:cxn>
                  <a:cxn ang="0">
                    <a:pos x="10284" y="1457"/>
                  </a:cxn>
                  <a:cxn ang="0">
                    <a:pos x="10757" y="1635"/>
                  </a:cxn>
                  <a:cxn ang="0">
                    <a:pos x="10802" y="1662"/>
                  </a:cxn>
                  <a:cxn ang="0">
                    <a:pos x="11283" y="1511"/>
                  </a:cxn>
                  <a:cxn ang="0">
                    <a:pos x="11388" y="1533"/>
                  </a:cxn>
                  <a:cxn ang="0">
                    <a:pos x="11748" y="1389"/>
                  </a:cxn>
                  <a:cxn ang="0">
                    <a:pos x="12033" y="1338"/>
                  </a:cxn>
                  <a:cxn ang="0">
                    <a:pos x="12136" y="1370"/>
                  </a:cxn>
                  <a:cxn ang="0">
                    <a:pos x="12507" y="1260"/>
                  </a:cxn>
                  <a:cxn ang="0">
                    <a:pos x="12801" y="1223"/>
                  </a:cxn>
                  <a:cxn ang="0">
                    <a:pos x="13002" y="1306"/>
                  </a:cxn>
                  <a:cxn ang="0">
                    <a:pos x="13048" y="1319"/>
                  </a:cxn>
                  <a:cxn ang="0">
                    <a:pos x="13539" y="1437"/>
                  </a:cxn>
                  <a:cxn ang="0">
                    <a:pos x="13617" y="1510"/>
                  </a:cxn>
                  <a:cxn ang="0">
                    <a:pos x="13959" y="1391"/>
                  </a:cxn>
                  <a:cxn ang="0">
                    <a:pos x="14233" y="1290"/>
                  </a:cxn>
                  <a:cxn ang="0">
                    <a:pos x="14292" y="1200"/>
                  </a:cxn>
                  <a:cxn ang="0">
                    <a:pos x="14741" y="970"/>
                  </a:cxn>
                </a:cxnLst>
                <a:rect l="0" t="0" r="r" b="b"/>
                <a:pathLst>
                  <a:path w="14748" h="1683">
                    <a:moveTo>
                      <a:pt x="24" y="32"/>
                    </a:moveTo>
                    <a:lnTo>
                      <a:pt x="120" y="29"/>
                    </a:lnTo>
                    <a:lnTo>
                      <a:pt x="120" y="29"/>
                    </a:lnTo>
                    <a:cubicBezTo>
                      <a:pt x="133" y="29"/>
                      <a:pt x="144" y="39"/>
                      <a:pt x="144" y="53"/>
                    </a:cubicBezTo>
                    <a:cubicBezTo>
                      <a:pt x="145" y="66"/>
                      <a:pt x="134" y="77"/>
                      <a:pt x="121" y="77"/>
                    </a:cubicBezTo>
                    <a:lnTo>
                      <a:pt x="25" y="80"/>
                    </a:lnTo>
                    <a:lnTo>
                      <a:pt x="25" y="80"/>
                    </a:lnTo>
                    <a:cubicBezTo>
                      <a:pt x="12" y="81"/>
                      <a:pt x="1" y="70"/>
                      <a:pt x="0" y="57"/>
                    </a:cubicBezTo>
                    <a:cubicBezTo>
                      <a:pt x="0" y="44"/>
                      <a:pt x="10" y="33"/>
                      <a:pt x="24" y="32"/>
                    </a:cubicBezTo>
                    <a:close/>
                    <a:moveTo>
                      <a:pt x="216" y="26"/>
                    </a:moveTo>
                    <a:lnTo>
                      <a:pt x="312" y="23"/>
                    </a:lnTo>
                    <a:lnTo>
                      <a:pt x="312" y="23"/>
                    </a:lnTo>
                    <a:cubicBezTo>
                      <a:pt x="325" y="23"/>
                      <a:pt x="336" y="33"/>
                      <a:pt x="336" y="46"/>
                    </a:cubicBezTo>
                    <a:cubicBezTo>
                      <a:pt x="337" y="60"/>
                      <a:pt x="326" y="71"/>
                      <a:pt x="313" y="71"/>
                    </a:cubicBezTo>
                    <a:lnTo>
                      <a:pt x="217" y="74"/>
                    </a:lnTo>
                    <a:cubicBezTo>
                      <a:pt x="204" y="75"/>
                      <a:pt x="193" y="64"/>
                      <a:pt x="192" y="51"/>
                    </a:cubicBezTo>
                    <a:cubicBezTo>
                      <a:pt x="192" y="38"/>
                      <a:pt x="202" y="27"/>
                      <a:pt x="216" y="26"/>
                    </a:cubicBezTo>
                    <a:close/>
                    <a:moveTo>
                      <a:pt x="407" y="20"/>
                    </a:moveTo>
                    <a:lnTo>
                      <a:pt x="503" y="17"/>
                    </a:lnTo>
                    <a:lnTo>
                      <a:pt x="503" y="17"/>
                    </a:lnTo>
                    <a:cubicBezTo>
                      <a:pt x="517" y="17"/>
                      <a:pt x="528" y="27"/>
                      <a:pt x="528" y="40"/>
                    </a:cubicBezTo>
                    <a:cubicBezTo>
                      <a:pt x="529" y="53"/>
                      <a:pt x="518" y="65"/>
                      <a:pt x="505" y="65"/>
                    </a:cubicBezTo>
                    <a:lnTo>
                      <a:pt x="409" y="68"/>
                    </a:lnTo>
                    <a:cubicBezTo>
                      <a:pt x="396" y="68"/>
                      <a:pt x="385" y="58"/>
                      <a:pt x="384" y="45"/>
                    </a:cubicBezTo>
                    <a:cubicBezTo>
                      <a:pt x="384" y="32"/>
                      <a:pt x="394" y="21"/>
                      <a:pt x="407" y="20"/>
                    </a:cubicBezTo>
                    <a:close/>
                    <a:moveTo>
                      <a:pt x="599" y="14"/>
                    </a:moveTo>
                    <a:lnTo>
                      <a:pt x="695" y="11"/>
                    </a:lnTo>
                    <a:lnTo>
                      <a:pt x="695" y="11"/>
                    </a:lnTo>
                    <a:cubicBezTo>
                      <a:pt x="709" y="10"/>
                      <a:pt x="720" y="21"/>
                      <a:pt x="720" y="34"/>
                    </a:cubicBezTo>
                    <a:cubicBezTo>
                      <a:pt x="721" y="47"/>
                      <a:pt x="710" y="58"/>
                      <a:pt x="697" y="59"/>
                    </a:cubicBezTo>
                    <a:lnTo>
                      <a:pt x="601" y="62"/>
                    </a:lnTo>
                    <a:lnTo>
                      <a:pt x="601" y="62"/>
                    </a:lnTo>
                    <a:cubicBezTo>
                      <a:pt x="588" y="62"/>
                      <a:pt x="577" y="52"/>
                      <a:pt x="576" y="39"/>
                    </a:cubicBezTo>
                    <a:cubicBezTo>
                      <a:pt x="576" y="25"/>
                      <a:pt x="586" y="14"/>
                      <a:pt x="599" y="14"/>
                    </a:cubicBezTo>
                    <a:close/>
                    <a:moveTo>
                      <a:pt x="791" y="8"/>
                    </a:moveTo>
                    <a:lnTo>
                      <a:pt x="887" y="5"/>
                    </a:lnTo>
                    <a:lnTo>
                      <a:pt x="887" y="5"/>
                    </a:lnTo>
                    <a:cubicBezTo>
                      <a:pt x="900" y="4"/>
                      <a:pt x="912" y="15"/>
                      <a:pt x="912" y="28"/>
                    </a:cubicBezTo>
                    <a:cubicBezTo>
                      <a:pt x="912" y="41"/>
                      <a:pt x="902" y="52"/>
                      <a:pt x="889" y="53"/>
                    </a:cubicBezTo>
                    <a:lnTo>
                      <a:pt x="793" y="56"/>
                    </a:lnTo>
                    <a:cubicBezTo>
                      <a:pt x="780" y="56"/>
                      <a:pt x="769" y="46"/>
                      <a:pt x="768" y="32"/>
                    </a:cubicBezTo>
                    <a:cubicBezTo>
                      <a:pt x="768" y="19"/>
                      <a:pt x="778" y="8"/>
                      <a:pt x="791" y="8"/>
                    </a:cubicBezTo>
                    <a:close/>
                    <a:moveTo>
                      <a:pt x="983" y="2"/>
                    </a:moveTo>
                    <a:lnTo>
                      <a:pt x="1016" y="0"/>
                    </a:lnTo>
                    <a:cubicBezTo>
                      <a:pt x="1019" y="0"/>
                      <a:pt x="1023" y="1"/>
                      <a:pt x="1026" y="2"/>
                    </a:cubicBezTo>
                    <a:lnTo>
                      <a:pt x="1084" y="27"/>
                    </a:lnTo>
                    <a:lnTo>
                      <a:pt x="1084" y="27"/>
                    </a:lnTo>
                    <a:cubicBezTo>
                      <a:pt x="1096" y="32"/>
                      <a:pt x="1102" y="47"/>
                      <a:pt x="1097" y="59"/>
                    </a:cubicBezTo>
                    <a:cubicBezTo>
                      <a:pt x="1092" y="71"/>
                      <a:pt x="1078" y="77"/>
                      <a:pt x="1065" y="71"/>
                    </a:cubicBezTo>
                    <a:lnTo>
                      <a:pt x="1007" y="47"/>
                    </a:lnTo>
                    <a:lnTo>
                      <a:pt x="1017" y="48"/>
                    </a:lnTo>
                    <a:lnTo>
                      <a:pt x="985" y="50"/>
                    </a:lnTo>
                    <a:lnTo>
                      <a:pt x="985" y="50"/>
                    </a:lnTo>
                    <a:cubicBezTo>
                      <a:pt x="971" y="50"/>
                      <a:pt x="960" y="40"/>
                      <a:pt x="960" y="26"/>
                    </a:cubicBezTo>
                    <a:cubicBezTo>
                      <a:pt x="960" y="13"/>
                      <a:pt x="970" y="2"/>
                      <a:pt x="983" y="2"/>
                    </a:cubicBezTo>
                    <a:close/>
                    <a:moveTo>
                      <a:pt x="1173" y="65"/>
                    </a:moveTo>
                    <a:lnTo>
                      <a:pt x="1261" y="103"/>
                    </a:lnTo>
                    <a:lnTo>
                      <a:pt x="1261" y="103"/>
                    </a:lnTo>
                    <a:cubicBezTo>
                      <a:pt x="1273" y="108"/>
                      <a:pt x="1279" y="122"/>
                      <a:pt x="1274" y="134"/>
                    </a:cubicBezTo>
                    <a:cubicBezTo>
                      <a:pt x="1268" y="146"/>
                      <a:pt x="1254" y="152"/>
                      <a:pt x="1242" y="147"/>
                    </a:cubicBezTo>
                    <a:lnTo>
                      <a:pt x="1154" y="109"/>
                    </a:lnTo>
                    <a:cubicBezTo>
                      <a:pt x="1142" y="104"/>
                      <a:pt x="1136" y="90"/>
                      <a:pt x="1141" y="78"/>
                    </a:cubicBezTo>
                    <a:cubicBezTo>
                      <a:pt x="1146" y="65"/>
                      <a:pt x="1160" y="60"/>
                      <a:pt x="1173" y="65"/>
                    </a:cubicBezTo>
                    <a:close/>
                    <a:moveTo>
                      <a:pt x="1349" y="140"/>
                    </a:moveTo>
                    <a:lnTo>
                      <a:pt x="1438" y="178"/>
                    </a:lnTo>
                    <a:cubicBezTo>
                      <a:pt x="1450" y="183"/>
                      <a:pt x="1455" y="197"/>
                      <a:pt x="1450" y="209"/>
                    </a:cubicBezTo>
                    <a:cubicBezTo>
                      <a:pt x="1445" y="222"/>
                      <a:pt x="1431" y="227"/>
                      <a:pt x="1419" y="222"/>
                    </a:cubicBezTo>
                    <a:lnTo>
                      <a:pt x="1330" y="184"/>
                    </a:lnTo>
                    <a:cubicBezTo>
                      <a:pt x="1318" y="179"/>
                      <a:pt x="1313" y="165"/>
                      <a:pt x="1318" y="153"/>
                    </a:cubicBezTo>
                    <a:cubicBezTo>
                      <a:pt x="1323" y="141"/>
                      <a:pt x="1337" y="135"/>
                      <a:pt x="1349" y="140"/>
                    </a:cubicBezTo>
                    <a:close/>
                    <a:moveTo>
                      <a:pt x="1526" y="215"/>
                    </a:moveTo>
                    <a:lnTo>
                      <a:pt x="1614" y="253"/>
                    </a:lnTo>
                    <a:cubicBezTo>
                      <a:pt x="1626" y="258"/>
                      <a:pt x="1632" y="272"/>
                      <a:pt x="1627" y="285"/>
                    </a:cubicBezTo>
                    <a:cubicBezTo>
                      <a:pt x="1622" y="297"/>
                      <a:pt x="1608" y="302"/>
                      <a:pt x="1595" y="297"/>
                    </a:cubicBezTo>
                    <a:lnTo>
                      <a:pt x="1507" y="260"/>
                    </a:lnTo>
                    <a:cubicBezTo>
                      <a:pt x="1495" y="254"/>
                      <a:pt x="1489" y="240"/>
                      <a:pt x="1494" y="228"/>
                    </a:cubicBezTo>
                    <a:cubicBezTo>
                      <a:pt x="1500" y="216"/>
                      <a:pt x="1514" y="210"/>
                      <a:pt x="1526" y="215"/>
                    </a:cubicBezTo>
                    <a:close/>
                    <a:moveTo>
                      <a:pt x="1702" y="291"/>
                    </a:moveTo>
                    <a:lnTo>
                      <a:pt x="1791" y="328"/>
                    </a:lnTo>
                    <a:cubicBezTo>
                      <a:pt x="1803" y="334"/>
                      <a:pt x="1809" y="348"/>
                      <a:pt x="1803" y="360"/>
                    </a:cubicBezTo>
                    <a:cubicBezTo>
                      <a:pt x="1798" y="372"/>
                      <a:pt x="1784" y="378"/>
                      <a:pt x="1772" y="373"/>
                    </a:cubicBezTo>
                    <a:lnTo>
                      <a:pt x="1684" y="335"/>
                    </a:lnTo>
                    <a:cubicBezTo>
                      <a:pt x="1671" y="330"/>
                      <a:pt x="1666" y="316"/>
                      <a:pt x="1671" y="303"/>
                    </a:cubicBezTo>
                    <a:cubicBezTo>
                      <a:pt x="1676" y="291"/>
                      <a:pt x="1690" y="286"/>
                      <a:pt x="1702" y="291"/>
                    </a:cubicBezTo>
                    <a:close/>
                    <a:moveTo>
                      <a:pt x="1879" y="366"/>
                    </a:moveTo>
                    <a:lnTo>
                      <a:pt x="1967" y="404"/>
                    </a:lnTo>
                    <a:cubicBezTo>
                      <a:pt x="1980" y="409"/>
                      <a:pt x="1985" y="423"/>
                      <a:pt x="1980" y="435"/>
                    </a:cubicBezTo>
                    <a:cubicBezTo>
                      <a:pt x="1975" y="447"/>
                      <a:pt x="1961" y="453"/>
                      <a:pt x="1949" y="448"/>
                    </a:cubicBezTo>
                    <a:lnTo>
                      <a:pt x="1860" y="410"/>
                    </a:lnTo>
                    <a:cubicBezTo>
                      <a:pt x="1848" y="405"/>
                      <a:pt x="1842" y="391"/>
                      <a:pt x="1848" y="379"/>
                    </a:cubicBezTo>
                    <a:cubicBezTo>
                      <a:pt x="1853" y="367"/>
                      <a:pt x="1867" y="361"/>
                      <a:pt x="1879" y="366"/>
                    </a:cubicBezTo>
                    <a:close/>
                    <a:moveTo>
                      <a:pt x="2056" y="437"/>
                    </a:moveTo>
                    <a:lnTo>
                      <a:pt x="2146" y="468"/>
                    </a:lnTo>
                    <a:cubicBezTo>
                      <a:pt x="2159" y="472"/>
                      <a:pt x="2166" y="486"/>
                      <a:pt x="2161" y="499"/>
                    </a:cubicBezTo>
                    <a:cubicBezTo>
                      <a:pt x="2157" y="511"/>
                      <a:pt x="2143" y="518"/>
                      <a:pt x="2131" y="513"/>
                    </a:cubicBezTo>
                    <a:lnTo>
                      <a:pt x="2040" y="482"/>
                    </a:lnTo>
                    <a:cubicBezTo>
                      <a:pt x="2027" y="478"/>
                      <a:pt x="2021" y="464"/>
                      <a:pt x="2025" y="452"/>
                    </a:cubicBezTo>
                    <a:cubicBezTo>
                      <a:pt x="2029" y="439"/>
                      <a:pt x="2043" y="433"/>
                      <a:pt x="2056" y="437"/>
                    </a:cubicBezTo>
                    <a:close/>
                    <a:moveTo>
                      <a:pt x="2237" y="499"/>
                    </a:moveTo>
                    <a:lnTo>
                      <a:pt x="2328" y="531"/>
                    </a:lnTo>
                    <a:cubicBezTo>
                      <a:pt x="2340" y="535"/>
                      <a:pt x="2347" y="549"/>
                      <a:pt x="2343" y="561"/>
                    </a:cubicBezTo>
                    <a:cubicBezTo>
                      <a:pt x="2338" y="574"/>
                      <a:pt x="2325" y="580"/>
                      <a:pt x="2312" y="576"/>
                    </a:cubicBezTo>
                    <a:lnTo>
                      <a:pt x="2222" y="545"/>
                    </a:lnTo>
                    <a:cubicBezTo>
                      <a:pt x="2209" y="540"/>
                      <a:pt x="2202" y="527"/>
                      <a:pt x="2207" y="514"/>
                    </a:cubicBezTo>
                    <a:cubicBezTo>
                      <a:pt x="2211" y="502"/>
                      <a:pt x="2225" y="495"/>
                      <a:pt x="2237" y="499"/>
                    </a:cubicBezTo>
                    <a:close/>
                    <a:moveTo>
                      <a:pt x="2419" y="562"/>
                    </a:moveTo>
                    <a:lnTo>
                      <a:pt x="2509" y="593"/>
                    </a:lnTo>
                    <a:cubicBezTo>
                      <a:pt x="2522" y="597"/>
                      <a:pt x="2529" y="611"/>
                      <a:pt x="2524" y="624"/>
                    </a:cubicBezTo>
                    <a:cubicBezTo>
                      <a:pt x="2520" y="636"/>
                      <a:pt x="2506" y="643"/>
                      <a:pt x="2494" y="638"/>
                    </a:cubicBezTo>
                    <a:lnTo>
                      <a:pt x="2403" y="607"/>
                    </a:lnTo>
                    <a:cubicBezTo>
                      <a:pt x="2391" y="603"/>
                      <a:pt x="2384" y="589"/>
                      <a:pt x="2388" y="577"/>
                    </a:cubicBezTo>
                    <a:cubicBezTo>
                      <a:pt x="2393" y="564"/>
                      <a:pt x="2406" y="558"/>
                      <a:pt x="2419" y="562"/>
                    </a:cubicBezTo>
                    <a:close/>
                    <a:moveTo>
                      <a:pt x="2600" y="624"/>
                    </a:moveTo>
                    <a:lnTo>
                      <a:pt x="2691" y="656"/>
                    </a:lnTo>
                    <a:cubicBezTo>
                      <a:pt x="2704" y="660"/>
                      <a:pt x="2710" y="674"/>
                      <a:pt x="2706" y="686"/>
                    </a:cubicBezTo>
                    <a:cubicBezTo>
                      <a:pt x="2702" y="699"/>
                      <a:pt x="2688" y="705"/>
                      <a:pt x="2675" y="701"/>
                    </a:cubicBezTo>
                    <a:lnTo>
                      <a:pt x="2585" y="670"/>
                    </a:lnTo>
                    <a:cubicBezTo>
                      <a:pt x="2572" y="665"/>
                      <a:pt x="2565" y="652"/>
                      <a:pt x="2570" y="639"/>
                    </a:cubicBezTo>
                    <a:cubicBezTo>
                      <a:pt x="2574" y="627"/>
                      <a:pt x="2588" y="620"/>
                      <a:pt x="2600" y="624"/>
                    </a:cubicBezTo>
                    <a:close/>
                    <a:moveTo>
                      <a:pt x="2782" y="687"/>
                    </a:moveTo>
                    <a:lnTo>
                      <a:pt x="2873" y="718"/>
                    </a:lnTo>
                    <a:cubicBezTo>
                      <a:pt x="2885" y="722"/>
                      <a:pt x="2892" y="736"/>
                      <a:pt x="2887" y="749"/>
                    </a:cubicBezTo>
                    <a:cubicBezTo>
                      <a:pt x="2883" y="761"/>
                      <a:pt x="2869" y="768"/>
                      <a:pt x="2857" y="763"/>
                    </a:cubicBezTo>
                    <a:lnTo>
                      <a:pt x="2766" y="732"/>
                    </a:lnTo>
                    <a:cubicBezTo>
                      <a:pt x="2754" y="728"/>
                      <a:pt x="2747" y="714"/>
                      <a:pt x="2751" y="702"/>
                    </a:cubicBezTo>
                    <a:cubicBezTo>
                      <a:pt x="2756" y="689"/>
                      <a:pt x="2769" y="683"/>
                      <a:pt x="2782" y="687"/>
                    </a:cubicBezTo>
                    <a:close/>
                    <a:moveTo>
                      <a:pt x="2963" y="749"/>
                    </a:moveTo>
                    <a:lnTo>
                      <a:pt x="2976" y="754"/>
                    </a:lnTo>
                    <a:lnTo>
                      <a:pt x="2955" y="756"/>
                    </a:lnTo>
                    <a:lnTo>
                      <a:pt x="3025" y="712"/>
                    </a:lnTo>
                    <a:cubicBezTo>
                      <a:pt x="3036" y="704"/>
                      <a:pt x="3051" y="708"/>
                      <a:pt x="3058" y="719"/>
                    </a:cubicBezTo>
                    <a:cubicBezTo>
                      <a:pt x="3065" y="730"/>
                      <a:pt x="3062" y="745"/>
                      <a:pt x="3051" y="752"/>
                    </a:cubicBezTo>
                    <a:lnTo>
                      <a:pt x="2981" y="797"/>
                    </a:lnTo>
                    <a:cubicBezTo>
                      <a:pt x="2975" y="801"/>
                      <a:pt x="2968" y="802"/>
                      <a:pt x="2961" y="799"/>
                    </a:cubicBezTo>
                    <a:lnTo>
                      <a:pt x="2948" y="795"/>
                    </a:lnTo>
                    <a:cubicBezTo>
                      <a:pt x="2935" y="790"/>
                      <a:pt x="2929" y="777"/>
                      <a:pt x="2933" y="764"/>
                    </a:cubicBezTo>
                    <a:cubicBezTo>
                      <a:pt x="2937" y="752"/>
                      <a:pt x="2951" y="745"/>
                      <a:pt x="2963" y="749"/>
                    </a:cubicBezTo>
                    <a:close/>
                    <a:moveTo>
                      <a:pt x="3105" y="660"/>
                    </a:moveTo>
                    <a:lnTo>
                      <a:pt x="3186" y="608"/>
                    </a:lnTo>
                    <a:cubicBezTo>
                      <a:pt x="3197" y="600"/>
                      <a:pt x="3212" y="604"/>
                      <a:pt x="3219" y="615"/>
                    </a:cubicBezTo>
                    <a:cubicBezTo>
                      <a:pt x="3226" y="626"/>
                      <a:pt x="3223" y="641"/>
                      <a:pt x="3212" y="648"/>
                    </a:cubicBezTo>
                    <a:lnTo>
                      <a:pt x="3131" y="700"/>
                    </a:lnTo>
                    <a:cubicBezTo>
                      <a:pt x="3120" y="707"/>
                      <a:pt x="3105" y="704"/>
                      <a:pt x="3098" y="693"/>
                    </a:cubicBezTo>
                    <a:cubicBezTo>
                      <a:pt x="3091" y="682"/>
                      <a:pt x="3094" y="667"/>
                      <a:pt x="3105" y="660"/>
                    </a:cubicBezTo>
                    <a:close/>
                    <a:moveTo>
                      <a:pt x="3267" y="556"/>
                    </a:moveTo>
                    <a:lnTo>
                      <a:pt x="3347" y="503"/>
                    </a:lnTo>
                    <a:cubicBezTo>
                      <a:pt x="3358" y="496"/>
                      <a:pt x="3373" y="500"/>
                      <a:pt x="3380" y="511"/>
                    </a:cubicBezTo>
                    <a:cubicBezTo>
                      <a:pt x="3388" y="522"/>
                      <a:pt x="3384" y="537"/>
                      <a:pt x="3373" y="544"/>
                    </a:cubicBezTo>
                    <a:lnTo>
                      <a:pt x="3293" y="596"/>
                    </a:lnTo>
                    <a:cubicBezTo>
                      <a:pt x="3282" y="603"/>
                      <a:pt x="3267" y="600"/>
                      <a:pt x="3259" y="589"/>
                    </a:cubicBezTo>
                    <a:cubicBezTo>
                      <a:pt x="3252" y="578"/>
                      <a:pt x="3255" y="563"/>
                      <a:pt x="3267" y="556"/>
                    </a:cubicBezTo>
                    <a:close/>
                    <a:moveTo>
                      <a:pt x="3428" y="451"/>
                    </a:moveTo>
                    <a:lnTo>
                      <a:pt x="3509" y="399"/>
                    </a:lnTo>
                    <a:cubicBezTo>
                      <a:pt x="3520" y="392"/>
                      <a:pt x="3535" y="395"/>
                      <a:pt x="3542" y="407"/>
                    </a:cubicBezTo>
                    <a:cubicBezTo>
                      <a:pt x="3549" y="418"/>
                      <a:pt x="3546" y="433"/>
                      <a:pt x="3535" y="440"/>
                    </a:cubicBezTo>
                    <a:lnTo>
                      <a:pt x="3454" y="492"/>
                    </a:lnTo>
                    <a:cubicBezTo>
                      <a:pt x="3443" y="499"/>
                      <a:pt x="3428" y="496"/>
                      <a:pt x="3421" y="485"/>
                    </a:cubicBezTo>
                    <a:cubicBezTo>
                      <a:pt x="3414" y="473"/>
                      <a:pt x="3417" y="459"/>
                      <a:pt x="3428" y="451"/>
                    </a:cubicBezTo>
                    <a:close/>
                    <a:moveTo>
                      <a:pt x="3589" y="347"/>
                    </a:moveTo>
                    <a:lnTo>
                      <a:pt x="3670" y="295"/>
                    </a:lnTo>
                    <a:cubicBezTo>
                      <a:pt x="3681" y="288"/>
                      <a:pt x="3696" y="291"/>
                      <a:pt x="3703" y="302"/>
                    </a:cubicBezTo>
                    <a:cubicBezTo>
                      <a:pt x="3710" y="314"/>
                      <a:pt x="3707" y="328"/>
                      <a:pt x="3696" y="336"/>
                    </a:cubicBezTo>
                    <a:lnTo>
                      <a:pt x="3615" y="388"/>
                    </a:lnTo>
                    <a:cubicBezTo>
                      <a:pt x="3604" y="395"/>
                      <a:pt x="3589" y="392"/>
                      <a:pt x="3582" y="381"/>
                    </a:cubicBezTo>
                    <a:cubicBezTo>
                      <a:pt x="3575" y="369"/>
                      <a:pt x="3578" y="355"/>
                      <a:pt x="3589" y="347"/>
                    </a:cubicBezTo>
                    <a:close/>
                    <a:moveTo>
                      <a:pt x="3751" y="243"/>
                    </a:moveTo>
                    <a:lnTo>
                      <a:pt x="3831" y="191"/>
                    </a:lnTo>
                    <a:cubicBezTo>
                      <a:pt x="3842" y="184"/>
                      <a:pt x="3857" y="187"/>
                      <a:pt x="3864" y="198"/>
                    </a:cubicBezTo>
                    <a:cubicBezTo>
                      <a:pt x="3872" y="210"/>
                      <a:pt x="3868" y="224"/>
                      <a:pt x="3857" y="232"/>
                    </a:cubicBezTo>
                    <a:lnTo>
                      <a:pt x="3777" y="284"/>
                    </a:lnTo>
                    <a:cubicBezTo>
                      <a:pt x="3766" y="291"/>
                      <a:pt x="3751" y="288"/>
                      <a:pt x="3743" y="276"/>
                    </a:cubicBezTo>
                    <a:cubicBezTo>
                      <a:pt x="3736" y="265"/>
                      <a:pt x="3739" y="250"/>
                      <a:pt x="3751" y="243"/>
                    </a:cubicBezTo>
                    <a:close/>
                    <a:moveTo>
                      <a:pt x="3912" y="139"/>
                    </a:moveTo>
                    <a:lnTo>
                      <a:pt x="3947" y="116"/>
                    </a:lnTo>
                    <a:cubicBezTo>
                      <a:pt x="3956" y="111"/>
                      <a:pt x="3967" y="111"/>
                      <a:pt x="3975" y="118"/>
                    </a:cubicBezTo>
                    <a:lnTo>
                      <a:pt x="4017" y="151"/>
                    </a:lnTo>
                    <a:cubicBezTo>
                      <a:pt x="4028" y="160"/>
                      <a:pt x="4029" y="175"/>
                      <a:pt x="4021" y="185"/>
                    </a:cubicBezTo>
                    <a:cubicBezTo>
                      <a:pt x="4013" y="196"/>
                      <a:pt x="3998" y="197"/>
                      <a:pt x="3987" y="189"/>
                    </a:cubicBezTo>
                    <a:lnTo>
                      <a:pt x="3945" y="155"/>
                    </a:lnTo>
                    <a:lnTo>
                      <a:pt x="3973" y="157"/>
                    </a:lnTo>
                    <a:lnTo>
                      <a:pt x="3938" y="180"/>
                    </a:lnTo>
                    <a:cubicBezTo>
                      <a:pt x="3927" y="187"/>
                      <a:pt x="3912" y="184"/>
                      <a:pt x="3905" y="172"/>
                    </a:cubicBezTo>
                    <a:cubicBezTo>
                      <a:pt x="3898" y="161"/>
                      <a:pt x="3901" y="146"/>
                      <a:pt x="3912" y="139"/>
                    </a:cubicBezTo>
                    <a:close/>
                    <a:moveTo>
                      <a:pt x="4092" y="212"/>
                    </a:moveTo>
                    <a:lnTo>
                      <a:pt x="4167" y="272"/>
                    </a:lnTo>
                    <a:cubicBezTo>
                      <a:pt x="4177" y="280"/>
                      <a:pt x="4179" y="295"/>
                      <a:pt x="4171" y="305"/>
                    </a:cubicBezTo>
                    <a:cubicBezTo>
                      <a:pt x="4162" y="316"/>
                      <a:pt x="4147" y="317"/>
                      <a:pt x="4137" y="309"/>
                    </a:cubicBezTo>
                    <a:lnTo>
                      <a:pt x="4062" y="249"/>
                    </a:lnTo>
                    <a:lnTo>
                      <a:pt x="4062" y="249"/>
                    </a:lnTo>
                    <a:cubicBezTo>
                      <a:pt x="4052" y="241"/>
                      <a:pt x="4050" y="226"/>
                      <a:pt x="4059" y="215"/>
                    </a:cubicBezTo>
                    <a:cubicBezTo>
                      <a:pt x="4067" y="205"/>
                      <a:pt x="4082" y="203"/>
                      <a:pt x="4092" y="212"/>
                    </a:cubicBezTo>
                    <a:close/>
                    <a:moveTo>
                      <a:pt x="4242" y="332"/>
                    </a:moveTo>
                    <a:lnTo>
                      <a:pt x="4317" y="392"/>
                    </a:lnTo>
                    <a:cubicBezTo>
                      <a:pt x="4327" y="400"/>
                      <a:pt x="4329" y="415"/>
                      <a:pt x="4320" y="426"/>
                    </a:cubicBezTo>
                    <a:cubicBezTo>
                      <a:pt x="4312" y="436"/>
                      <a:pt x="4297" y="438"/>
                      <a:pt x="4287" y="429"/>
                    </a:cubicBezTo>
                    <a:lnTo>
                      <a:pt x="4212" y="369"/>
                    </a:lnTo>
                    <a:cubicBezTo>
                      <a:pt x="4202" y="361"/>
                      <a:pt x="4200" y="346"/>
                      <a:pt x="4208" y="335"/>
                    </a:cubicBezTo>
                    <a:cubicBezTo>
                      <a:pt x="4217" y="325"/>
                      <a:pt x="4232" y="323"/>
                      <a:pt x="4242" y="332"/>
                    </a:cubicBezTo>
                    <a:close/>
                    <a:moveTo>
                      <a:pt x="4392" y="452"/>
                    </a:moveTo>
                    <a:lnTo>
                      <a:pt x="4466" y="512"/>
                    </a:lnTo>
                    <a:cubicBezTo>
                      <a:pt x="4477" y="520"/>
                      <a:pt x="4478" y="536"/>
                      <a:pt x="4470" y="546"/>
                    </a:cubicBezTo>
                    <a:cubicBezTo>
                      <a:pt x="4462" y="556"/>
                      <a:pt x="4447" y="558"/>
                      <a:pt x="4436" y="550"/>
                    </a:cubicBezTo>
                    <a:lnTo>
                      <a:pt x="4362" y="489"/>
                    </a:lnTo>
                    <a:cubicBezTo>
                      <a:pt x="4351" y="481"/>
                      <a:pt x="4350" y="466"/>
                      <a:pt x="4358" y="456"/>
                    </a:cubicBezTo>
                    <a:cubicBezTo>
                      <a:pt x="4366" y="445"/>
                      <a:pt x="4381" y="444"/>
                      <a:pt x="4392" y="452"/>
                    </a:cubicBezTo>
                    <a:close/>
                    <a:moveTo>
                      <a:pt x="4541" y="572"/>
                    </a:moveTo>
                    <a:lnTo>
                      <a:pt x="4616" y="632"/>
                    </a:lnTo>
                    <a:cubicBezTo>
                      <a:pt x="4627" y="641"/>
                      <a:pt x="4628" y="656"/>
                      <a:pt x="4620" y="666"/>
                    </a:cubicBezTo>
                    <a:cubicBezTo>
                      <a:pt x="4612" y="676"/>
                      <a:pt x="4596" y="678"/>
                      <a:pt x="4586" y="670"/>
                    </a:cubicBezTo>
                    <a:lnTo>
                      <a:pt x="4511" y="610"/>
                    </a:lnTo>
                    <a:cubicBezTo>
                      <a:pt x="4501" y="601"/>
                      <a:pt x="4499" y="586"/>
                      <a:pt x="4508" y="576"/>
                    </a:cubicBezTo>
                    <a:cubicBezTo>
                      <a:pt x="4516" y="566"/>
                      <a:pt x="4531" y="564"/>
                      <a:pt x="4541" y="572"/>
                    </a:cubicBezTo>
                    <a:close/>
                    <a:moveTo>
                      <a:pt x="4691" y="693"/>
                    </a:moveTo>
                    <a:lnTo>
                      <a:pt x="4766" y="753"/>
                    </a:lnTo>
                    <a:cubicBezTo>
                      <a:pt x="4776" y="761"/>
                      <a:pt x="4778" y="776"/>
                      <a:pt x="4770" y="786"/>
                    </a:cubicBezTo>
                    <a:cubicBezTo>
                      <a:pt x="4761" y="797"/>
                      <a:pt x="4746" y="798"/>
                      <a:pt x="4736" y="790"/>
                    </a:cubicBezTo>
                    <a:lnTo>
                      <a:pt x="4661" y="730"/>
                    </a:lnTo>
                    <a:cubicBezTo>
                      <a:pt x="4651" y="722"/>
                      <a:pt x="4649" y="707"/>
                      <a:pt x="4657" y="696"/>
                    </a:cubicBezTo>
                    <a:cubicBezTo>
                      <a:pt x="4666" y="686"/>
                      <a:pt x="4681" y="684"/>
                      <a:pt x="4691" y="693"/>
                    </a:cubicBezTo>
                    <a:close/>
                    <a:moveTo>
                      <a:pt x="4841" y="813"/>
                    </a:moveTo>
                    <a:lnTo>
                      <a:pt x="4916" y="873"/>
                    </a:lnTo>
                    <a:cubicBezTo>
                      <a:pt x="4926" y="881"/>
                      <a:pt x="4928" y="896"/>
                      <a:pt x="4919" y="907"/>
                    </a:cubicBezTo>
                    <a:cubicBezTo>
                      <a:pt x="4911" y="917"/>
                      <a:pt x="4896" y="919"/>
                      <a:pt x="4885" y="910"/>
                    </a:cubicBezTo>
                    <a:lnTo>
                      <a:pt x="4811" y="850"/>
                    </a:lnTo>
                    <a:lnTo>
                      <a:pt x="4811" y="850"/>
                    </a:lnTo>
                    <a:cubicBezTo>
                      <a:pt x="4800" y="842"/>
                      <a:pt x="4799" y="827"/>
                      <a:pt x="4807" y="816"/>
                    </a:cubicBezTo>
                    <a:cubicBezTo>
                      <a:pt x="4815" y="806"/>
                      <a:pt x="4830" y="804"/>
                      <a:pt x="4841" y="813"/>
                    </a:cubicBezTo>
                    <a:close/>
                    <a:moveTo>
                      <a:pt x="4990" y="907"/>
                    </a:moveTo>
                    <a:lnTo>
                      <a:pt x="5084" y="925"/>
                    </a:lnTo>
                    <a:cubicBezTo>
                      <a:pt x="5097" y="928"/>
                      <a:pt x="5106" y="940"/>
                      <a:pt x="5103" y="953"/>
                    </a:cubicBezTo>
                    <a:cubicBezTo>
                      <a:pt x="5101" y="966"/>
                      <a:pt x="5088" y="975"/>
                      <a:pt x="5075" y="972"/>
                    </a:cubicBezTo>
                    <a:lnTo>
                      <a:pt x="4981" y="954"/>
                    </a:lnTo>
                    <a:cubicBezTo>
                      <a:pt x="4968" y="951"/>
                      <a:pt x="4959" y="938"/>
                      <a:pt x="4962" y="925"/>
                    </a:cubicBezTo>
                    <a:cubicBezTo>
                      <a:pt x="4964" y="912"/>
                      <a:pt x="4977" y="904"/>
                      <a:pt x="4990" y="907"/>
                    </a:cubicBezTo>
                    <a:close/>
                    <a:moveTo>
                      <a:pt x="5178" y="944"/>
                    </a:moveTo>
                    <a:lnTo>
                      <a:pt x="5273" y="962"/>
                    </a:lnTo>
                    <a:cubicBezTo>
                      <a:pt x="5286" y="965"/>
                      <a:pt x="5294" y="977"/>
                      <a:pt x="5292" y="990"/>
                    </a:cubicBezTo>
                    <a:cubicBezTo>
                      <a:pt x="5289" y="1003"/>
                      <a:pt x="5276" y="1012"/>
                      <a:pt x="5263" y="1009"/>
                    </a:cubicBezTo>
                    <a:lnTo>
                      <a:pt x="5169" y="991"/>
                    </a:lnTo>
                    <a:cubicBezTo>
                      <a:pt x="5156" y="988"/>
                      <a:pt x="5148" y="976"/>
                      <a:pt x="5150" y="963"/>
                    </a:cubicBezTo>
                    <a:cubicBezTo>
                      <a:pt x="5153" y="950"/>
                      <a:pt x="5165" y="941"/>
                      <a:pt x="5178" y="944"/>
                    </a:cubicBezTo>
                    <a:close/>
                    <a:moveTo>
                      <a:pt x="5367" y="981"/>
                    </a:moveTo>
                    <a:lnTo>
                      <a:pt x="5461" y="999"/>
                    </a:lnTo>
                    <a:cubicBezTo>
                      <a:pt x="5474" y="1002"/>
                      <a:pt x="5482" y="1014"/>
                      <a:pt x="5480" y="1027"/>
                    </a:cubicBezTo>
                    <a:cubicBezTo>
                      <a:pt x="5477" y="1040"/>
                      <a:pt x="5465" y="1049"/>
                      <a:pt x="5452" y="1046"/>
                    </a:cubicBezTo>
                    <a:lnTo>
                      <a:pt x="5358" y="1028"/>
                    </a:lnTo>
                    <a:cubicBezTo>
                      <a:pt x="5345" y="1025"/>
                      <a:pt x="5336" y="1013"/>
                      <a:pt x="5339" y="1000"/>
                    </a:cubicBezTo>
                    <a:cubicBezTo>
                      <a:pt x="5341" y="987"/>
                      <a:pt x="5354" y="978"/>
                      <a:pt x="5367" y="981"/>
                    </a:cubicBezTo>
                    <a:close/>
                    <a:moveTo>
                      <a:pt x="5555" y="1018"/>
                    </a:moveTo>
                    <a:lnTo>
                      <a:pt x="5649" y="1036"/>
                    </a:lnTo>
                    <a:cubicBezTo>
                      <a:pt x="5662" y="1039"/>
                      <a:pt x="5671" y="1051"/>
                      <a:pt x="5668" y="1064"/>
                    </a:cubicBezTo>
                    <a:cubicBezTo>
                      <a:pt x="5666" y="1077"/>
                      <a:pt x="5653" y="1086"/>
                      <a:pt x="5640" y="1083"/>
                    </a:cubicBezTo>
                    <a:lnTo>
                      <a:pt x="5546" y="1065"/>
                    </a:lnTo>
                    <a:cubicBezTo>
                      <a:pt x="5533" y="1062"/>
                      <a:pt x="5524" y="1050"/>
                      <a:pt x="5527" y="1037"/>
                    </a:cubicBezTo>
                    <a:cubicBezTo>
                      <a:pt x="5530" y="1024"/>
                      <a:pt x="5542" y="1015"/>
                      <a:pt x="5555" y="1018"/>
                    </a:cubicBezTo>
                    <a:close/>
                    <a:moveTo>
                      <a:pt x="5744" y="1055"/>
                    </a:moveTo>
                    <a:lnTo>
                      <a:pt x="5838" y="1073"/>
                    </a:lnTo>
                    <a:cubicBezTo>
                      <a:pt x="5851" y="1076"/>
                      <a:pt x="5859" y="1088"/>
                      <a:pt x="5857" y="1101"/>
                    </a:cubicBezTo>
                    <a:cubicBezTo>
                      <a:pt x="5854" y="1115"/>
                      <a:pt x="5842" y="1123"/>
                      <a:pt x="5829" y="1120"/>
                    </a:cubicBezTo>
                    <a:lnTo>
                      <a:pt x="5734" y="1102"/>
                    </a:lnTo>
                    <a:cubicBezTo>
                      <a:pt x="5721" y="1099"/>
                      <a:pt x="5713" y="1087"/>
                      <a:pt x="5715" y="1074"/>
                    </a:cubicBezTo>
                    <a:cubicBezTo>
                      <a:pt x="5718" y="1061"/>
                      <a:pt x="5731" y="1052"/>
                      <a:pt x="5744" y="1055"/>
                    </a:cubicBezTo>
                    <a:close/>
                    <a:moveTo>
                      <a:pt x="5932" y="1092"/>
                    </a:moveTo>
                    <a:lnTo>
                      <a:pt x="6026" y="1112"/>
                    </a:lnTo>
                    <a:cubicBezTo>
                      <a:pt x="6039" y="1115"/>
                      <a:pt x="6047" y="1127"/>
                      <a:pt x="6045" y="1140"/>
                    </a:cubicBezTo>
                    <a:cubicBezTo>
                      <a:pt x="6042" y="1153"/>
                      <a:pt x="6029" y="1161"/>
                      <a:pt x="6016" y="1159"/>
                    </a:cubicBezTo>
                    <a:lnTo>
                      <a:pt x="5922" y="1139"/>
                    </a:lnTo>
                    <a:cubicBezTo>
                      <a:pt x="5909" y="1136"/>
                      <a:pt x="5901" y="1124"/>
                      <a:pt x="5904" y="1111"/>
                    </a:cubicBezTo>
                    <a:cubicBezTo>
                      <a:pt x="5907" y="1098"/>
                      <a:pt x="5919" y="1089"/>
                      <a:pt x="5932" y="1092"/>
                    </a:cubicBezTo>
                    <a:close/>
                    <a:moveTo>
                      <a:pt x="6120" y="1131"/>
                    </a:moveTo>
                    <a:lnTo>
                      <a:pt x="6214" y="1151"/>
                    </a:lnTo>
                    <a:cubicBezTo>
                      <a:pt x="6227" y="1154"/>
                      <a:pt x="6235" y="1167"/>
                      <a:pt x="6233" y="1180"/>
                    </a:cubicBezTo>
                    <a:cubicBezTo>
                      <a:pt x="6230" y="1193"/>
                      <a:pt x="6217" y="1201"/>
                      <a:pt x="6204" y="1198"/>
                    </a:cubicBezTo>
                    <a:lnTo>
                      <a:pt x="6110" y="1178"/>
                    </a:lnTo>
                    <a:cubicBezTo>
                      <a:pt x="6097" y="1176"/>
                      <a:pt x="6089" y="1163"/>
                      <a:pt x="6092" y="1150"/>
                    </a:cubicBezTo>
                    <a:cubicBezTo>
                      <a:pt x="6094" y="1137"/>
                      <a:pt x="6107" y="1129"/>
                      <a:pt x="6120" y="1131"/>
                    </a:cubicBezTo>
                    <a:close/>
                    <a:moveTo>
                      <a:pt x="6308" y="1171"/>
                    </a:moveTo>
                    <a:lnTo>
                      <a:pt x="6402" y="1191"/>
                    </a:lnTo>
                    <a:cubicBezTo>
                      <a:pt x="6415" y="1193"/>
                      <a:pt x="6423" y="1206"/>
                      <a:pt x="6421" y="1219"/>
                    </a:cubicBezTo>
                    <a:cubicBezTo>
                      <a:pt x="6418" y="1232"/>
                      <a:pt x="6405" y="1240"/>
                      <a:pt x="6392" y="1238"/>
                    </a:cubicBezTo>
                    <a:lnTo>
                      <a:pt x="6298" y="1218"/>
                    </a:lnTo>
                    <a:cubicBezTo>
                      <a:pt x="6285" y="1215"/>
                      <a:pt x="6277" y="1202"/>
                      <a:pt x="6280" y="1189"/>
                    </a:cubicBezTo>
                    <a:cubicBezTo>
                      <a:pt x="6282" y="1176"/>
                      <a:pt x="6295" y="1168"/>
                      <a:pt x="6308" y="1171"/>
                    </a:cubicBezTo>
                    <a:close/>
                    <a:moveTo>
                      <a:pt x="6496" y="1210"/>
                    </a:moveTo>
                    <a:lnTo>
                      <a:pt x="6590" y="1230"/>
                    </a:lnTo>
                    <a:cubicBezTo>
                      <a:pt x="6603" y="1233"/>
                      <a:pt x="6611" y="1245"/>
                      <a:pt x="6609" y="1258"/>
                    </a:cubicBezTo>
                    <a:cubicBezTo>
                      <a:pt x="6606" y="1271"/>
                      <a:pt x="6593" y="1280"/>
                      <a:pt x="6580" y="1277"/>
                    </a:cubicBezTo>
                    <a:lnTo>
                      <a:pt x="6486" y="1257"/>
                    </a:lnTo>
                    <a:cubicBezTo>
                      <a:pt x="6473" y="1255"/>
                      <a:pt x="6465" y="1242"/>
                      <a:pt x="6468" y="1229"/>
                    </a:cubicBezTo>
                    <a:cubicBezTo>
                      <a:pt x="6470" y="1216"/>
                      <a:pt x="6483" y="1208"/>
                      <a:pt x="6496" y="1210"/>
                    </a:cubicBezTo>
                    <a:close/>
                    <a:moveTo>
                      <a:pt x="6684" y="1250"/>
                    </a:moveTo>
                    <a:lnTo>
                      <a:pt x="6778" y="1269"/>
                    </a:lnTo>
                    <a:cubicBezTo>
                      <a:pt x="6791" y="1272"/>
                      <a:pt x="6799" y="1285"/>
                      <a:pt x="6796" y="1298"/>
                    </a:cubicBezTo>
                    <a:cubicBezTo>
                      <a:pt x="6794" y="1311"/>
                      <a:pt x="6781" y="1319"/>
                      <a:pt x="6768" y="1316"/>
                    </a:cubicBezTo>
                    <a:lnTo>
                      <a:pt x="6674" y="1297"/>
                    </a:lnTo>
                    <a:cubicBezTo>
                      <a:pt x="6661" y="1294"/>
                      <a:pt x="6653" y="1281"/>
                      <a:pt x="6655" y="1268"/>
                    </a:cubicBezTo>
                    <a:cubicBezTo>
                      <a:pt x="6658" y="1255"/>
                      <a:pt x="6671" y="1247"/>
                      <a:pt x="6684" y="1250"/>
                    </a:cubicBezTo>
                    <a:close/>
                    <a:moveTo>
                      <a:pt x="6872" y="1289"/>
                    </a:moveTo>
                    <a:lnTo>
                      <a:pt x="6909" y="1297"/>
                    </a:lnTo>
                    <a:lnTo>
                      <a:pt x="6903" y="1297"/>
                    </a:lnTo>
                    <a:lnTo>
                      <a:pt x="6960" y="1293"/>
                    </a:lnTo>
                    <a:cubicBezTo>
                      <a:pt x="6974" y="1292"/>
                      <a:pt x="6985" y="1302"/>
                      <a:pt x="6986" y="1315"/>
                    </a:cubicBezTo>
                    <a:cubicBezTo>
                      <a:pt x="6987" y="1328"/>
                      <a:pt x="6977" y="1340"/>
                      <a:pt x="6964" y="1341"/>
                    </a:cubicBezTo>
                    <a:lnTo>
                      <a:pt x="6906" y="1344"/>
                    </a:lnTo>
                    <a:cubicBezTo>
                      <a:pt x="6904" y="1345"/>
                      <a:pt x="6902" y="1344"/>
                      <a:pt x="6900" y="1344"/>
                    </a:cubicBezTo>
                    <a:lnTo>
                      <a:pt x="6862" y="1336"/>
                    </a:lnTo>
                    <a:cubicBezTo>
                      <a:pt x="6849" y="1333"/>
                      <a:pt x="6841" y="1321"/>
                      <a:pt x="6843" y="1308"/>
                    </a:cubicBezTo>
                    <a:cubicBezTo>
                      <a:pt x="6846" y="1295"/>
                      <a:pt x="6859" y="1286"/>
                      <a:pt x="6872" y="1289"/>
                    </a:cubicBezTo>
                    <a:close/>
                    <a:moveTo>
                      <a:pt x="7056" y="1286"/>
                    </a:moveTo>
                    <a:lnTo>
                      <a:pt x="7152" y="1280"/>
                    </a:lnTo>
                    <a:cubicBezTo>
                      <a:pt x="7165" y="1279"/>
                      <a:pt x="7177" y="1289"/>
                      <a:pt x="7177" y="1303"/>
                    </a:cubicBezTo>
                    <a:cubicBezTo>
                      <a:pt x="7178" y="1316"/>
                      <a:pt x="7168" y="1327"/>
                      <a:pt x="7155" y="1328"/>
                    </a:cubicBezTo>
                    <a:lnTo>
                      <a:pt x="7059" y="1334"/>
                    </a:lnTo>
                    <a:cubicBezTo>
                      <a:pt x="7046" y="1335"/>
                      <a:pt x="7035" y="1325"/>
                      <a:pt x="7034" y="1312"/>
                    </a:cubicBezTo>
                    <a:cubicBezTo>
                      <a:pt x="7033" y="1299"/>
                      <a:pt x="7043" y="1287"/>
                      <a:pt x="7056" y="1286"/>
                    </a:cubicBezTo>
                    <a:close/>
                    <a:moveTo>
                      <a:pt x="7248" y="1274"/>
                    </a:moveTo>
                    <a:lnTo>
                      <a:pt x="7344" y="1268"/>
                    </a:lnTo>
                    <a:cubicBezTo>
                      <a:pt x="7357" y="1267"/>
                      <a:pt x="7368" y="1277"/>
                      <a:pt x="7369" y="1290"/>
                    </a:cubicBezTo>
                    <a:cubicBezTo>
                      <a:pt x="7370" y="1303"/>
                      <a:pt x="7360" y="1315"/>
                      <a:pt x="7347" y="1316"/>
                    </a:cubicBezTo>
                    <a:lnTo>
                      <a:pt x="7251" y="1322"/>
                    </a:lnTo>
                    <a:cubicBezTo>
                      <a:pt x="7238" y="1323"/>
                      <a:pt x="7226" y="1313"/>
                      <a:pt x="7225" y="1299"/>
                    </a:cubicBezTo>
                    <a:cubicBezTo>
                      <a:pt x="7225" y="1286"/>
                      <a:pt x="7235" y="1275"/>
                      <a:pt x="7248" y="1274"/>
                    </a:cubicBezTo>
                    <a:close/>
                    <a:moveTo>
                      <a:pt x="7439" y="1261"/>
                    </a:moveTo>
                    <a:lnTo>
                      <a:pt x="7535" y="1255"/>
                    </a:lnTo>
                    <a:cubicBezTo>
                      <a:pt x="7548" y="1254"/>
                      <a:pt x="7560" y="1264"/>
                      <a:pt x="7561" y="1277"/>
                    </a:cubicBezTo>
                    <a:cubicBezTo>
                      <a:pt x="7562" y="1291"/>
                      <a:pt x="7552" y="1302"/>
                      <a:pt x="7538" y="1303"/>
                    </a:cubicBezTo>
                    <a:lnTo>
                      <a:pt x="7442" y="1309"/>
                    </a:lnTo>
                    <a:cubicBezTo>
                      <a:pt x="7429" y="1310"/>
                      <a:pt x="7418" y="1300"/>
                      <a:pt x="7417" y="1287"/>
                    </a:cubicBezTo>
                    <a:cubicBezTo>
                      <a:pt x="7416" y="1274"/>
                      <a:pt x="7426" y="1262"/>
                      <a:pt x="7439" y="1261"/>
                    </a:cubicBezTo>
                    <a:close/>
                    <a:moveTo>
                      <a:pt x="7631" y="1249"/>
                    </a:moveTo>
                    <a:lnTo>
                      <a:pt x="7727" y="1242"/>
                    </a:lnTo>
                    <a:cubicBezTo>
                      <a:pt x="7740" y="1242"/>
                      <a:pt x="7751" y="1252"/>
                      <a:pt x="7752" y="1265"/>
                    </a:cubicBezTo>
                    <a:cubicBezTo>
                      <a:pt x="7753" y="1278"/>
                      <a:pt x="7743" y="1290"/>
                      <a:pt x="7730" y="1290"/>
                    </a:cubicBezTo>
                    <a:lnTo>
                      <a:pt x="7634" y="1297"/>
                    </a:lnTo>
                    <a:cubicBezTo>
                      <a:pt x="7621" y="1298"/>
                      <a:pt x="7609" y="1288"/>
                      <a:pt x="7609" y="1274"/>
                    </a:cubicBezTo>
                    <a:cubicBezTo>
                      <a:pt x="7608" y="1261"/>
                      <a:pt x="7618" y="1250"/>
                      <a:pt x="7631" y="1249"/>
                    </a:cubicBezTo>
                    <a:close/>
                    <a:moveTo>
                      <a:pt x="7823" y="1236"/>
                    </a:moveTo>
                    <a:lnTo>
                      <a:pt x="7879" y="1233"/>
                    </a:lnTo>
                    <a:lnTo>
                      <a:pt x="7917" y="1229"/>
                    </a:lnTo>
                    <a:cubicBezTo>
                      <a:pt x="7931" y="1227"/>
                      <a:pt x="7942" y="1237"/>
                      <a:pt x="7944" y="1250"/>
                    </a:cubicBezTo>
                    <a:cubicBezTo>
                      <a:pt x="7945" y="1263"/>
                      <a:pt x="7935" y="1275"/>
                      <a:pt x="7922" y="1276"/>
                    </a:cubicBezTo>
                    <a:lnTo>
                      <a:pt x="7882" y="1280"/>
                    </a:lnTo>
                    <a:lnTo>
                      <a:pt x="7826" y="1284"/>
                    </a:lnTo>
                    <a:cubicBezTo>
                      <a:pt x="7812" y="1285"/>
                      <a:pt x="7801" y="1275"/>
                      <a:pt x="7800" y="1262"/>
                    </a:cubicBezTo>
                    <a:cubicBezTo>
                      <a:pt x="7799" y="1249"/>
                      <a:pt x="7809" y="1237"/>
                      <a:pt x="7823" y="1236"/>
                    </a:cubicBezTo>
                    <a:close/>
                    <a:moveTo>
                      <a:pt x="8013" y="1219"/>
                    </a:moveTo>
                    <a:lnTo>
                      <a:pt x="8109" y="1210"/>
                    </a:lnTo>
                    <a:cubicBezTo>
                      <a:pt x="8122" y="1209"/>
                      <a:pt x="8133" y="1218"/>
                      <a:pt x="8135" y="1231"/>
                    </a:cubicBezTo>
                    <a:cubicBezTo>
                      <a:pt x="8136" y="1245"/>
                      <a:pt x="8126" y="1256"/>
                      <a:pt x="8113" y="1258"/>
                    </a:cubicBezTo>
                    <a:lnTo>
                      <a:pt x="8018" y="1267"/>
                    </a:lnTo>
                    <a:cubicBezTo>
                      <a:pt x="8004" y="1268"/>
                      <a:pt x="7993" y="1259"/>
                      <a:pt x="7991" y="1246"/>
                    </a:cubicBezTo>
                    <a:cubicBezTo>
                      <a:pt x="7990" y="1232"/>
                      <a:pt x="8000" y="1221"/>
                      <a:pt x="8013" y="1219"/>
                    </a:cubicBezTo>
                    <a:close/>
                    <a:moveTo>
                      <a:pt x="8204" y="1201"/>
                    </a:moveTo>
                    <a:lnTo>
                      <a:pt x="8300" y="1191"/>
                    </a:lnTo>
                    <a:cubicBezTo>
                      <a:pt x="8313" y="1190"/>
                      <a:pt x="8325" y="1199"/>
                      <a:pt x="8326" y="1213"/>
                    </a:cubicBezTo>
                    <a:cubicBezTo>
                      <a:pt x="8327" y="1226"/>
                      <a:pt x="8317" y="1238"/>
                      <a:pt x="8304" y="1239"/>
                    </a:cubicBezTo>
                    <a:lnTo>
                      <a:pt x="8209" y="1248"/>
                    </a:lnTo>
                    <a:cubicBezTo>
                      <a:pt x="8196" y="1250"/>
                      <a:pt x="8184" y="1240"/>
                      <a:pt x="8183" y="1227"/>
                    </a:cubicBezTo>
                    <a:cubicBezTo>
                      <a:pt x="8181" y="1214"/>
                      <a:pt x="8191" y="1202"/>
                      <a:pt x="8204" y="1201"/>
                    </a:cubicBezTo>
                    <a:close/>
                    <a:moveTo>
                      <a:pt x="8395" y="1182"/>
                    </a:moveTo>
                    <a:lnTo>
                      <a:pt x="8491" y="1172"/>
                    </a:lnTo>
                    <a:cubicBezTo>
                      <a:pt x="8504" y="1171"/>
                      <a:pt x="8516" y="1181"/>
                      <a:pt x="8517" y="1194"/>
                    </a:cubicBezTo>
                    <a:cubicBezTo>
                      <a:pt x="8518" y="1207"/>
                      <a:pt x="8509" y="1219"/>
                      <a:pt x="8495" y="1220"/>
                    </a:cubicBezTo>
                    <a:lnTo>
                      <a:pt x="8400" y="1229"/>
                    </a:lnTo>
                    <a:cubicBezTo>
                      <a:pt x="8387" y="1231"/>
                      <a:pt x="8375" y="1221"/>
                      <a:pt x="8374" y="1208"/>
                    </a:cubicBezTo>
                    <a:cubicBezTo>
                      <a:pt x="8372" y="1195"/>
                      <a:pt x="8382" y="1183"/>
                      <a:pt x="8395" y="1182"/>
                    </a:cubicBezTo>
                    <a:close/>
                    <a:moveTo>
                      <a:pt x="8586" y="1163"/>
                    </a:moveTo>
                    <a:lnTo>
                      <a:pt x="8682" y="1154"/>
                    </a:lnTo>
                    <a:cubicBezTo>
                      <a:pt x="8695" y="1152"/>
                      <a:pt x="8707" y="1162"/>
                      <a:pt x="8708" y="1175"/>
                    </a:cubicBezTo>
                    <a:cubicBezTo>
                      <a:pt x="8709" y="1188"/>
                      <a:pt x="8700" y="1200"/>
                      <a:pt x="8686" y="1201"/>
                    </a:cubicBezTo>
                    <a:lnTo>
                      <a:pt x="8591" y="1211"/>
                    </a:lnTo>
                    <a:cubicBezTo>
                      <a:pt x="8578" y="1212"/>
                      <a:pt x="8566" y="1202"/>
                      <a:pt x="8565" y="1189"/>
                    </a:cubicBezTo>
                    <a:cubicBezTo>
                      <a:pt x="8563" y="1176"/>
                      <a:pt x="8573" y="1164"/>
                      <a:pt x="8586" y="1163"/>
                    </a:cubicBezTo>
                    <a:close/>
                    <a:moveTo>
                      <a:pt x="8777" y="1144"/>
                    </a:moveTo>
                    <a:lnTo>
                      <a:pt x="8854" y="1137"/>
                    </a:lnTo>
                    <a:cubicBezTo>
                      <a:pt x="8856" y="1136"/>
                      <a:pt x="8859" y="1136"/>
                      <a:pt x="8861" y="1137"/>
                    </a:cubicBezTo>
                    <a:lnTo>
                      <a:pt x="8879" y="1140"/>
                    </a:lnTo>
                    <a:cubicBezTo>
                      <a:pt x="8892" y="1143"/>
                      <a:pt x="8901" y="1155"/>
                      <a:pt x="8899" y="1168"/>
                    </a:cubicBezTo>
                    <a:cubicBezTo>
                      <a:pt x="8896" y="1181"/>
                      <a:pt x="8884" y="1190"/>
                      <a:pt x="8871" y="1187"/>
                    </a:cubicBezTo>
                    <a:lnTo>
                      <a:pt x="8852" y="1184"/>
                    </a:lnTo>
                    <a:lnTo>
                      <a:pt x="8859" y="1184"/>
                    </a:lnTo>
                    <a:lnTo>
                      <a:pt x="8782" y="1192"/>
                    </a:lnTo>
                    <a:cubicBezTo>
                      <a:pt x="8769" y="1193"/>
                      <a:pt x="8757" y="1184"/>
                      <a:pt x="8756" y="1170"/>
                    </a:cubicBezTo>
                    <a:cubicBezTo>
                      <a:pt x="8754" y="1157"/>
                      <a:pt x="8764" y="1145"/>
                      <a:pt x="8777" y="1144"/>
                    </a:cubicBezTo>
                    <a:close/>
                    <a:moveTo>
                      <a:pt x="8974" y="1157"/>
                    </a:moveTo>
                    <a:lnTo>
                      <a:pt x="9068" y="1174"/>
                    </a:lnTo>
                    <a:cubicBezTo>
                      <a:pt x="9081" y="1177"/>
                      <a:pt x="9090" y="1189"/>
                      <a:pt x="9088" y="1202"/>
                    </a:cubicBezTo>
                    <a:cubicBezTo>
                      <a:pt x="9085" y="1215"/>
                      <a:pt x="9073" y="1224"/>
                      <a:pt x="9060" y="1221"/>
                    </a:cubicBezTo>
                    <a:lnTo>
                      <a:pt x="8965" y="1204"/>
                    </a:lnTo>
                    <a:cubicBezTo>
                      <a:pt x="8952" y="1202"/>
                      <a:pt x="8943" y="1190"/>
                      <a:pt x="8946" y="1177"/>
                    </a:cubicBezTo>
                    <a:cubicBezTo>
                      <a:pt x="8948" y="1164"/>
                      <a:pt x="8961" y="1155"/>
                      <a:pt x="8974" y="1157"/>
                    </a:cubicBezTo>
                    <a:close/>
                    <a:moveTo>
                      <a:pt x="9163" y="1191"/>
                    </a:moveTo>
                    <a:lnTo>
                      <a:pt x="9257" y="1208"/>
                    </a:lnTo>
                    <a:cubicBezTo>
                      <a:pt x="9270" y="1211"/>
                      <a:pt x="9279" y="1223"/>
                      <a:pt x="9276" y="1236"/>
                    </a:cubicBezTo>
                    <a:cubicBezTo>
                      <a:pt x="9274" y="1249"/>
                      <a:pt x="9262" y="1258"/>
                      <a:pt x="9249" y="1256"/>
                    </a:cubicBezTo>
                    <a:lnTo>
                      <a:pt x="9154" y="1239"/>
                    </a:lnTo>
                    <a:cubicBezTo>
                      <a:pt x="9141" y="1236"/>
                      <a:pt x="9132" y="1224"/>
                      <a:pt x="9135" y="1211"/>
                    </a:cubicBezTo>
                    <a:cubicBezTo>
                      <a:pt x="9137" y="1198"/>
                      <a:pt x="9150" y="1189"/>
                      <a:pt x="9163" y="1191"/>
                    </a:cubicBezTo>
                    <a:close/>
                    <a:moveTo>
                      <a:pt x="9352" y="1225"/>
                    </a:moveTo>
                    <a:lnTo>
                      <a:pt x="9446" y="1242"/>
                    </a:lnTo>
                    <a:cubicBezTo>
                      <a:pt x="9459" y="1245"/>
                      <a:pt x="9468" y="1257"/>
                      <a:pt x="9465" y="1270"/>
                    </a:cubicBezTo>
                    <a:cubicBezTo>
                      <a:pt x="9463" y="1283"/>
                      <a:pt x="9451" y="1292"/>
                      <a:pt x="9438" y="1290"/>
                    </a:cubicBezTo>
                    <a:lnTo>
                      <a:pt x="9343" y="1273"/>
                    </a:lnTo>
                    <a:cubicBezTo>
                      <a:pt x="9330" y="1270"/>
                      <a:pt x="9321" y="1258"/>
                      <a:pt x="9324" y="1245"/>
                    </a:cubicBezTo>
                    <a:cubicBezTo>
                      <a:pt x="9326" y="1232"/>
                      <a:pt x="9339" y="1223"/>
                      <a:pt x="9352" y="1225"/>
                    </a:cubicBezTo>
                    <a:close/>
                    <a:moveTo>
                      <a:pt x="9541" y="1259"/>
                    </a:moveTo>
                    <a:lnTo>
                      <a:pt x="9635" y="1276"/>
                    </a:lnTo>
                    <a:cubicBezTo>
                      <a:pt x="9648" y="1279"/>
                      <a:pt x="9657" y="1291"/>
                      <a:pt x="9654" y="1304"/>
                    </a:cubicBezTo>
                    <a:cubicBezTo>
                      <a:pt x="9652" y="1317"/>
                      <a:pt x="9640" y="1326"/>
                      <a:pt x="9627" y="1324"/>
                    </a:cubicBezTo>
                    <a:lnTo>
                      <a:pt x="9532" y="1307"/>
                    </a:lnTo>
                    <a:cubicBezTo>
                      <a:pt x="9519" y="1304"/>
                      <a:pt x="9510" y="1292"/>
                      <a:pt x="9513" y="1279"/>
                    </a:cubicBezTo>
                    <a:cubicBezTo>
                      <a:pt x="9515" y="1266"/>
                      <a:pt x="9528" y="1257"/>
                      <a:pt x="9541" y="1259"/>
                    </a:cubicBezTo>
                    <a:close/>
                    <a:moveTo>
                      <a:pt x="9730" y="1294"/>
                    </a:moveTo>
                    <a:lnTo>
                      <a:pt x="9824" y="1311"/>
                    </a:lnTo>
                    <a:cubicBezTo>
                      <a:pt x="9837" y="1313"/>
                      <a:pt x="9846" y="1325"/>
                      <a:pt x="9843" y="1338"/>
                    </a:cubicBezTo>
                    <a:cubicBezTo>
                      <a:pt x="9841" y="1351"/>
                      <a:pt x="9829" y="1360"/>
                      <a:pt x="9815" y="1358"/>
                    </a:cubicBezTo>
                    <a:lnTo>
                      <a:pt x="9721" y="1341"/>
                    </a:lnTo>
                    <a:cubicBezTo>
                      <a:pt x="9708" y="1338"/>
                      <a:pt x="9699" y="1326"/>
                      <a:pt x="9702" y="1313"/>
                    </a:cubicBezTo>
                    <a:cubicBezTo>
                      <a:pt x="9704" y="1300"/>
                      <a:pt x="9716" y="1291"/>
                      <a:pt x="9730" y="1294"/>
                    </a:cubicBezTo>
                    <a:close/>
                    <a:moveTo>
                      <a:pt x="9919" y="1339"/>
                    </a:moveTo>
                    <a:lnTo>
                      <a:pt x="10010" y="1369"/>
                    </a:lnTo>
                    <a:cubicBezTo>
                      <a:pt x="10023" y="1373"/>
                      <a:pt x="10030" y="1386"/>
                      <a:pt x="10026" y="1399"/>
                    </a:cubicBezTo>
                    <a:cubicBezTo>
                      <a:pt x="10022" y="1411"/>
                      <a:pt x="10008" y="1418"/>
                      <a:pt x="9996" y="1414"/>
                    </a:cubicBezTo>
                    <a:lnTo>
                      <a:pt x="9904" y="1385"/>
                    </a:lnTo>
                    <a:cubicBezTo>
                      <a:pt x="9892" y="1381"/>
                      <a:pt x="9885" y="1367"/>
                      <a:pt x="9889" y="1355"/>
                    </a:cubicBezTo>
                    <a:cubicBezTo>
                      <a:pt x="9893" y="1342"/>
                      <a:pt x="9906" y="1335"/>
                      <a:pt x="9919" y="1339"/>
                    </a:cubicBezTo>
                    <a:close/>
                    <a:moveTo>
                      <a:pt x="10102" y="1398"/>
                    </a:moveTo>
                    <a:lnTo>
                      <a:pt x="10193" y="1428"/>
                    </a:lnTo>
                    <a:cubicBezTo>
                      <a:pt x="10206" y="1432"/>
                      <a:pt x="10213" y="1445"/>
                      <a:pt x="10208" y="1458"/>
                    </a:cubicBezTo>
                    <a:cubicBezTo>
                      <a:pt x="10204" y="1470"/>
                      <a:pt x="10191" y="1477"/>
                      <a:pt x="10178" y="1473"/>
                    </a:cubicBezTo>
                    <a:lnTo>
                      <a:pt x="10087" y="1444"/>
                    </a:lnTo>
                    <a:cubicBezTo>
                      <a:pt x="10074" y="1440"/>
                      <a:pt x="10067" y="1426"/>
                      <a:pt x="10071" y="1414"/>
                    </a:cubicBezTo>
                    <a:cubicBezTo>
                      <a:pt x="10075" y="1401"/>
                      <a:pt x="10089" y="1394"/>
                      <a:pt x="10102" y="1398"/>
                    </a:cubicBezTo>
                    <a:close/>
                    <a:moveTo>
                      <a:pt x="10284" y="1457"/>
                    </a:moveTo>
                    <a:lnTo>
                      <a:pt x="10376" y="1486"/>
                    </a:lnTo>
                    <a:cubicBezTo>
                      <a:pt x="10388" y="1491"/>
                      <a:pt x="10395" y="1504"/>
                      <a:pt x="10391" y="1517"/>
                    </a:cubicBezTo>
                    <a:cubicBezTo>
                      <a:pt x="10387" y="1529"/>
                      <a:pt x="10374" y="1536"/>
                      <a:pt x="10361" y="1532"/>
                    </a:cubicBezTo>
                    <a:lnTo>
                      <a:pt x="10270" y="1503"/>
                    </a:lnTo>
                    <a:cubicBezTo>
                      <a:pt x="10257" y="1499"/>
                      <a:pt x="10250" y="1485"/>
                      <a:pt x="10254" y="1472"/>
                    </a:cubicBezTo>
                    <a:cubicBezTo>
                      <a:pt x="10258" y="1460"/>
                      <a:pt x="10272" y="1453"/>
                      <a:pt x="10284" y="1457"/>
                    </a:cubicBezTo>
                    <a:close/>
                    <a:moveTo>
                      <a:pt x="10467" y="1516"/>
                    </a:moveTo>
                    <a:lnTo>
                      <a:pt x="10558" y="1545"/>
                    </a:lnTo>
                    <a:cubicBezTo>
                      <a:pt x="10571" y="1549"/>
                      <a:pt x="10578" y="1563"/>
                      <a:pt x="10574" y="1576"/>
                    </a:cubicBezTo>
                    <a:cubicBezTo>
                      <a:pt x="10570" y="1588"/>
                      <a:pt x="10556" y="1595"/>
                      <a:pt x="10544" y="1591"/>
                    </a:cubicBezTo>
                    <a:lnTo>
                      <a:pt x="10452" y="1562"/>
                    </a:lnTo>
                    <a:cubicBezTo>
                      <a:pt x="10440" y="1558"/>
                      <a:pt x="10433" y="1544"/>
                      <a:pt x="10437" y="1531"/>
                    </a:cubicBezTo>
                    <a:cubicBezTo>
                      <a:pt x="10441" y="1519"/>
                      <a:pt x="10454" y="1512"/>
                      <a:pt x="10467" y="1516"/>
                    </a:cubicBezTo>
                    <a:close/>
                    <a:moveTo>
                      <a:pt x="10650" y="1575"/>
                    </a:moveTo>
                    <a:lnTo>
                      <a:pt x="10741" y="1604"/>
                    </a:lnTo>
                    <a:cubicBezTo>
                      <a:pt x="10754" y="1608"/>
                      <a:pt x="10761" y="1622"/>
                      <a:pt x="10757" y="1635"/>
                    </a:cubicBezTo>
                    <a:cubicBezTo>
                      <a:pt x="10753" y="1647"/>
                      <a:pt x="10739" y="1654"/>
                      <a:pt x="10726" y="1650"/>
                    </a:cubicBezTo>
                    <a:lnTo>
                      <a:pt x="10635" y="1621"/>
                    </a:lnTo>
                    <a:cubicBezTo>
                      <a:pt x="10622" y="1617"/>
                      <a:pt x="10616" y="1603"/>
                      <a:pt x="10620" y="1590"/>
                    </a:cubicBezTo>
                    <a:cubicBezTo>
                      <a:pt x="10624" y="1578"/>
                      <a:pt x="10637" y="1571"/>
                      <a:pt x="10650" y="1575"/>
                    </a:cubicBezTo>
                    <a:close/>
                    <a:moveTo>
                      <a:pt x="10819" y="1633"/>
                    </a:moveTo>
                    <a:lnTo>
                      <a:pt x="10912" y="1609"/>
                    </a:lnTo>
                    <a:cubicBezTo>
                      <a:pt x="10925" y="1605"/>
                      <a:pt x="10938" y="1613"/>
                      <a:pt x="10941" y="1626"/>
                    </a:cubicBezTo>
                    <a:cubicBezTo>
                      <a:pt x="10945" y="1639"/>
                      <a:pt x="10937" y="1652"/>
                      <a:pt x="10924" y="1655"/>
                    </a:cubicBezTo>
                    <a:lnTo>
                      <a:pt x="10831" y="1679"/>
                    </a:lnTo>
                    <a:cubicBezTo>
                      <a:pt x="10818" y="1683"/>
                      <a:pt x="10805" y="1675"/>
                      <a:pt x="10802" y="1662"/>
                    </a:cubicBezTo>
                    <a:cubicBezTo>
                      <a:pt x="10799" y="1650"/>
                      <a:pt x="10806" y="1636"/>
                      <a:pt x="10819" y="1633"/>
                    </a:cubicBezTo>
                    <a:close/>
                    <a:moveTo>
                      <a:pt x="11005" y="1584"/>
                    </a:moveTo>
                    <a:lnTo>
                      <a:pt x="11098" y="1560"/>
                    </a:lnTo>
                    <a:cubicBezTo>
                      <a:pt x="11110" y="1557"/>
                      <a:pt x="11124" y="1564"/>
                      <a:pt x="11127" y="1577"/>
                    </a:cubicBezTo>
                    <a:cubicBezTo>
                      <a:pt x="11130" y="1590"/>
                      <a:pt x="11123" y="1603"/>
                      <a:pt x="11110" y="1606"/>
                    </a:cubicBezTo>
                    <a:lnTo>
                      <a:pt x="11017" y="1631"/>
                    </a:lnTo>
                    <a:cubicBezTo>
                      <a:pt x="11004" y="1634"/>
                      <a:pt x="10991" y="1626"/>
                      <a:pt x="10988" y="1614"/>
                    </a:cubicBezTo>
                    <a:cubicBezTo>
                      <a:pt x="10984" y="1601"/>
                      <a:pt x="10992" y="1588"/>
                      <a:pt x="11005" y="1584"/>
                    </a:cubicBezTo>
                    <a:close/>
                    <a:moveTo>
                      <a:pt x="11191" y="1536"/>
                    </a:moveTo>
                    <a:lnTo>
                      <a:pt x="11283" y="1511"/>
                    </a:lnTo>
                    <a:cubicBezTo>
                      <a:pt x="11296" y="1508"/>
                      <a:pt x="11309" y="1516"/>
                      <a:pt x="11313" y="1528"/>
                    </a:cubicBezTo>
                    <a:cubicBezTo>
                      <a:pt x="11316" y="1541"/>
                      <a:pt x="11308" y="1554"/>
                      <a:pt x="11296" y="1558"/>
                    </a:cubicBezTo>
                    <a:lnTo>
                      <a:pt x="11203" y="1582"/>
                    </a:lnTo>
                    <a:cubicBezTo>
                      <a:pt x="11190" y="1585"/>
                      <a:pt x="11177" y="1578"/>
                      <a:pt x="11173" y="1565"/>
                    </a:cubicBezTo>
                    <a:cubicBezTo>
                      <a:pt x="11170" y="1552"/>
                      <a:pt x="11178" y="1539"/>
                      <a:pt x="11191" y="1536"/>
                    </a:cubicBezTo>
                    <a:close/>
                    <a:moveTo>
                      <a:pt x="11376" y="1487"/>
                    </a:moveTo>
                    <a:lnTo>
                      <a:pt x="11469" y="1463"/>
                    </a:lnTo>
                    <a:cubicBezTo>
                      <a:pt x="11482" y="1459"/>
                      <a:pt x="11495" y="1467"/>
                      <a:pt x="11498" y="1480"/>
                    </a:cubicBezTo>
                    <a:cubicBezTo>
                      <a:pt x="11502" y="1493"/>
                      <a:pt x="11494" y="1506"/>
                      <a:pt x="11481" y="1509"/>
                    </a:cubicBezTo>
                    <a:lnTo>
                      <a:pt x="11388" y="1533"/>
                    </a:lnTo>
                    <a:cubicBezTo>
                      <a:pt x="11376" y="1537"/>
                      <a:pt x="11362" y="1529"/>
                      <a:pt x="11359" y="1516"/>
                    </a:cubicBezTo>
                    <a:cubicBezTo>
                      <a:pt x="11356" y="1503"/>
                      <a:pt x="11363" y="1490"/>
                      <a:pt x="11376" y="1487"/>
                    </a:cubicBezTo>
                    <a:close/>
                    <a:moveTo>
                      <a:pt x="11562" y="1438"/>
                    </a:moveTo>
                    <a:lnTo>
                      <a:pt x="11655" y="1414"/>
                    </a:lnTo>
                    <a:cubicBezTo>
                      <a:pt x="11668" y="1410"/>
                      <a:pt x="11681" y="1418"/>
                      <a:pt x="11684" y="1431"/>
                    </a:cubicBezTo>
                    <a:cubicBezTo>
                      <a:pt x="11687" y="1444"/>
                      <a:pt x="11680" y="1457"/>
                      <a:pt x="11667" y="1460"/>
                    </a:cubicBezTo>
                    <a:lnTo>
                      <a:pt x="11574" y="1485"/>
                    </a:lnTo>
                    <a:cubicBezTo>
                      <a:pt x="11561" y="1488"/>
                      <a:pt x="11548" y="1480"/>
                      <a:pt x="11545" y="1468"/>
                    </a:cubicBezTo>
                    <a:cubicBezTo>
                      <a:pt x="11541" y="1455"/>
                      <a:pt x="11549" y="1442"/>
                      <a:pt x="11562" y="1438"/>
                    </a:cubicBezTo>
                    <a:close/>
                    <a:moveTo>
                      <a:pt x="11748" y="1389"/>
                    </a:moveTo>
                    <a:lnTo>
                      <a:pt x="11794" y="1377"/>
                    </a:lnTo>
                    <a:lnTo>
                      <a:pt x="11844" y="1369"/>
                    </a:lnTo>
                    <a:cubicBezTo>
                      <a:pt x="11857" y="1367"/>
                      <a:pt x="11869" y="1376"/>
                      <a:pt x="11871" y="1389"/>
                    </a:cubicBezTo>
                    <a:cubicBezTo>
                      <a:pt x="11873" y="1402"/>
                      <a:pt x="11865" y="1414"/>
                      <a:pt x="11851" y="1416"/>
                    </a:cubicBezTo>
                    <a:lnTo>
                      <a:pt x="11807" y="1424"/>
                    </a:lnTo>
                    <a:lnTo>
                      <a:pt x="11760" y="1436"/>
                    </a:lnTo>
                    <a:cubicBezTo>
                      <a:pt x="11747" y="1439"/>
                      <a:pt x="11734" y="1432"/>
                      <a:pt x="11731" y="1419"/>
                    </a:cubicBezTo>
                    <a:cubicBezTo>
                      <a:pt x="11727" y="1406"/>
                      <a:pt x="11735" y="1393"/>
                      <a:pt x="11748" y="1389"/>
                    </a:cubicBezTo>
                    <a:close/>
                    <a:moveTo>
                      <a:pt x="11938" y="1354"/>
                    </a:moveTo>
                    <a:lnTo>
                      <a:pt x="12033" y="1338"/>
                    </a:lnTo>
                    <a:cubicBezTo>
                      <a:pt x="12046" y="1336"/>
                      <a:pt x="12059" y="1345"/>
                      <a:pt x="12061" y="1358"/>
                    </a:cubicBezTo>
                    <a:cubicBezTo>
                      <a:pt x="12063" y="1371"/>
                      <a:pt x="12054" y="1383"/>
                      <a:pt x="12041" y="1385"/>
                    </a:cubicBezTo>
                    <a:lnTo>
                      <a:pt x="11946" y="1401"/>
                    </a:lnTo>
                    <a:cubicBezTo>
                      <a:pt x="11933" y="1403"/>
                      <a:pt x="11921" y="1394"/>
                      <a:pt x="11919" y="1381"/>
                    </a:cubicBezTo>
                    <a:cubicBezTo>
                      <a:pt x="11916" y="1368"/>
                      <a:pt x="11925" y="1356"/>
                      <a:pt x="11938" y="1354"/>
                    </a:cubicBezTo>
                    <a:close/>
                    <a:moveTo>
                      <a:pt x="12128" y="1322"/>
                    </a:moveTo>
                    <a:lnTo>
                      <a:pt x="12223" y="1307"/>
                    </a:lnTo>
                    <a:cubicBezTo>
                      <a:pt x="12236" y="1305"/>
                      <a:pt x="12248" y="1314"/>
                      <a:pt x="12250" y="1327"/>
                    </a:cubicBezTo>
                    <a:cubicBezTo>
                      <a:pt x="12252" y="1340"/>
                      <a:pt x="12243" y="1352"/>
                      <a:pt x="12230" y="1354"/>
                    </a:cubicBezTo>
                    <a:lnTo>
                      <a:pt x="12136" y="1370"/>
                    </a:lnTo>
                    <a:cubicBezTo>
                      <a:pt x="12123" y="1372"/>
                      <a:pt x="12110" y="1363"/>
                      <a:pt x="12108" y="1350"/>
                    </a:cubicBezTo>
                    <a:cubicBezTo>
                      <a:pt x="12106" y="1337"/>
                      <a:pt x="12115" y="1325"/>
                      <a:pt x="12128" y="1322"/>
                    </a:cubicBezTo>
                    <a:close/>
                    <a:moveTo>
                      <a:pt x="12317" y="1291"/>
                    </a:moveTo>
                    <a:lnTo>
                      <a:pt x="12412" y="1276"/>
                    </a:lnTo>
                    <a:cubicBezTo>
                      <a:pt x="12425" y="1274"/>
                      <a:pt x="12437" y="1283"/>
                      <a:pt x="12440" y="1296"/>
                    </a:cubicBezTo>
                    <a:cubicBezTo>
                      <a:pt x="12442" y="1309"/>
                      <a:pt x="12433" y="1321"/>
                      <a:pt x="12420" y="1323"/>
                    </a:cubicBezTo>
                    <a:lnTo>
                      <a:pt x="12325" y="1339"/>
                    </a:lnTo>
                    <a:cubicBezTo>
                      <a:pt x="12312" y="1341"/>
                      <a:pt x="12300" y="1332"/>
                      <a:pt x="12298" y="1319"/>
                    </a:cubicBezTo>
                    <a:cubicBezTo>
                      <a:pt x="12295" y="1306"/>
                      <a:pt x="12304" y="1294"/>
                      <a:pt x="12317" y="1291"/>
                    </a:cubicBezTo>
                    <a:close/>
                    <a:moveTo>
                      <a:pt x="12507" y="1260"/>
                    </a:moveTo>
                    <a:lnTo>
                      <a:pt x="12602" y="1245"/>
                    </a:lnTo>
                    <a:cubicBezTo>
                      <a:pt x="12615" y="1243"/>
                      <a:pt x="12627" y="1252"/>
                      <a:pt x="12629" y="1265"/>
                    </a:cubicBezTo>
                    <a:cubicBezTo>
                      <a:pt x="12631" y="1278"/>
                      <a:pt x="12622" y="1290"/>
                      <a:pt x="12609" y="1292"/>
                    </a:cubicBezTo>
                    <a:lnTo>
                      <a:pt x="12515" y="1308"/>
                    </a:lnTo>
                    <a:cubicBezTo>
                      <a:pt x="12501" y="1310"/>
                      <a:pt x="12489" y="1301"/>
                      <a:pt x="12487" y="1288"/>
                    </a:cubicBezTo>
                    <a:cubicBezTo>
                      <a:pt x="12485" y="1275"/>
                      <a:pt x="12494" y="1262"/>
                      <a:pt x="12507" y="1260"/>
                    </a:cubicBezTo>
                    <a:close/>
                    <a:moveTo>
                      <a:pt x="12696" y="1229"/>
                    </a:moveTo>
                    <a:lnTo>
                      <a:pt x="12773" y="1217"/>
                    </a:lnTo>
                    <a:cubicBezTo>
                      <a:pt x="12776" y="1216"/>
                      <a:pt x="12780" y="1216"/>
                      <a:pt x="12783" y="1217"/>
                    </a:cubicBezTo>
                    <a:lnTo>
                      <a:pt x="12801" y="1223"/>
                    </a:lnTo>
                    <a:cubicBezTo>
                      <a:pt x="12814" y="1226"/>
                      <a:pt x="12821" y="1240"/>
                      <a:pt x="12817" y="1252"/>
                    </a:cubicBezTo>
                    <a:cubicBezTo>
                      <a:pt x="12814" y="1265"/>
                      <a:pt x="12800" y="1272"/>
                      <a:pt x="12788" y="1269"/>
                    </a:cubicBezTo>
                    <a:lnTo>
                      <a:pt x="12770" y="1264"/>
                    </a:lnTo>
                    <a:lnTo>
                      <a:pt x="12780" y="1264"/>
                    </a:lnTo>
                    <a:lnTo>
                      <a:pt x="12704" y="1277"/>
                    </a:lnTo>
                    <a:cubicBezTo>
                      <a:pt x="12691" y="1279"/>
                      <a:pt x="12679" y="1270"/>
                      <a:pt x="12676" y="1257"/>
                    </a:cubicBezTo>
                    <a:cubicBezTo>
                      <a:pt x="12674" y="1244"/>
                      <a:pt x="12683" y="1231"/>
                      <a:pt x="12696" y="1229"/>
                    </a:cubicBezTo>
                    <a:close/>
                    <a:moveTo>
                      <a:pt x="12893" y="1249"/>
                    </a:moveTo>
                    <a:lnTo>
                      <a:pt x="12985" y="1276"/>
                    </a:lnTo>
                    <a:cubicBezTo>
                      <a:pt x="12998" y="1280"/>
                      <a:pt x="13006" y="1293"/>
                      <a:pt x="13002" y="1306"/>
                    </a:cubicBezTo>
                    <a:cubicBezTo>
                      <a:pt x="12998" y="1319"/>
                      <a:pt x="12985" y="1326"/>
                      <a:pt x="12972" y="1322"/>
                    </a:cubicBezTo>
                    <a:lnTo>
                      <a:pt x="12880" y="1295"/>
                    </a:lnTo>
                    <a:cubicBezTo>
                      <a:pt x="12867" y="1292"/>
                      <a:pt x="12860" y="1278"/>
                      <a:pt x="12864" y="1266"/>
                    </a:cubicBezTo>
                    <a:cubicBezTo>
                      <a:pt x="12867" y="1253"/>
                      <a:pt x="12881" y="1246"/>
                      <a:pt x="12893" y="1249"/>
                    </a:cubicBezTo>
                    <a:close/>
                    <a:moveTo>
                      <a:pt x="13078" y="1303"/>
                    </a:moveTo>
                    <a:lnTo>
                      <a:pt x="13170" y="1330"/>
                    </a:lnTo>
                    <a:cubicBezTo>
                      <a:pt x="13183" y="1333"/>
                      <a:pt x="13190" y="1347"/>
                      <a:pt x="13186" y="1359"/>
                    </a:cubicBezTo>
                    <a:cubicBezTo>
                      <a:pt x="13183" y="1372"/>
                      <a:pt x="13169" y="1379"/>
                      <a:pt x="13156" y="1376"/>
                    </a:cubicBezTo>
                    <a:lnTo>
                      <a:pt x="13064" y="1349"/>
                    </a:lnTo>
                    <a:cubicBezTo>
                      <a:pt x="13052" y="1345"/>
                      <a:pt x="13044" y="1332"/>
                      <a:pt x="13048" y="1319"/>
                    </a:cubicBezTo>
                    <a:cubicBezTo>
                      <a:pt x="13052" y="1307"/>
                      <a:pt x="13065" y="1299"/>
                      <a:pt x="13078" y="1303"/>
                    </a:cubicBezTo>
                    <a:close/>
                    <a:moveTo>
                      <a:pt x="13262" y="1356"/>
                    </a:moveTo>
                    <a:lnTo>
                      <a:pt x="13354" y="1383"/>
                    </a:lnTo>
                    <a:cubicBezTo>
                      <a:pt x="13367" y="1387"/>
                      <a:pt x="13374" y="1400"/>
                      <a:pt x="13371" y="1413"/>
                    </a:cubicBezTo>
                    <a:cubicBezTo>
                      <a:pt x="13367" y="1426"/>
                      <a:pt x="13354" y="1433"/>
                      <a:pt x="13341" y="1429"/>
                    </a:cubicBezTo>
                    <a:lnTo>
                      <a:pt x="13249" y="1403"/>
                    </a:lnTo>
                    <a:cubicBezTo>
                      <a:pt x="13236" y="1399"/>
                      <a:pt x="13229" y="1386"/>
                      <a:pt x="13232" y="1373"/>
                    </a:cubicBezTo>
                    <a:cubicBezTo>
                      <a:pt x="13236" y="1360"/>
                      <a:pt x="13249" y="1353"/>
                      <a:pt x="13262" y="1356"/>
                    </a:cubicBezTo>
                    <a:close/>
                    <a:moveTo>
                      <a:pt x="13446" y="1410"/>
                    </a:moveTo>
                    <a:lnTo>
                      <a:pt x="13539" y="1437"/>
                    </a:lnTo>
                    <a:cubicBezTo>
                      <a:pt x="13551" y="1440"/>
                      <a:pt x="13559" y="1454"/>
                      <a:pt x="13555" y="1466"/>
                    </a:cubicBezTo>
                    <a:cubicBezTo>
                      <a:pt x="13551" y="1479"/>
                      <a:pt x="13538" y="1487"/>
                      <a:pt x="13525" y="1483"/>
                    </a:cubicBezTo>
                    <a:lnTo>
                      <a:pt x="13433" y="1456"/>
                    </a:lnTo>
                    <a:cubicBezTo>
                      <a:pt x="13420" y="1452"/>
                      <a:pt x="13413" y="1439"/>
                      <a:pt x="13417" y="1426"/>
                    </a:cubicBezTo>
                    <a:cubicBezTo>
                      <a:pt x="13420" y="1414"/>
                      <a:pt x="13434" y="1406"/>
                      <a:pt x="13446" y="1410"/>
                    </a:cubicBezTo>
                    <a:close/>
                    <a:moveTo>
                      <a:pt x="13631" y="1464"/>
                    </a:moveTo>
                    <a:lnTo>
                      <a:pt x="13723" y="1490"/>
                    </a:lnTo>
                    <a:cubicBezTo>
                      <a:pt x="13736" y="1494"/>
                      <a:pt x="13743" y="1507"/>
                      <a:pt x="13739" y="1520"/>
                    </a:cubicBezTo>
                    <a:cubicBezTo>
                      <a:pt x="13736" y="1533"/>
                      <a:pt x="13722" y="1540"/>
                      <a:pt x="13710" y="1536"/>
                    </a:cubicBezTo>
                    <a:lnTo>
                      <a:pt x="13617" y="1510"/>
                    </a:lnTo>
                    <a:cubicBezTo>
                      <a:pt x="13605" y="1506"/>
                      <a:pt x="13597" y="1493"/>
                      <a:pt x="13601" y="1480"/>
                    </a:cubicBezTo>
                    <a:cubicBezTo>
                      <a:pt x="13605" y="1467"/>
                      <a:pt x="13618" y="1460"/>
                      <a:pt x="13631" y="1464"/>
                    </a:cubicBezTo>
                    <a:close/>
                    <a:moveTo>
                      <a:pt x="13793" y="1487"/>
                    </a:moveTo>
                    <a:lnTo>
                      <a:pt x="13876" y="1439"/>
                    </a:lnTo>
                    <a:cubicBezTo>
                      <a:pt x="13887" y="1433"/>
                      <a:pt x="13902" y="1436"/>
                      <a:pt x="13909" y="1448"/>
                    </a:cubicBezTo>
                    <a:cubicBezTo>
                      <a:pt x="13915" y="1459"/>
                      <a:pt x="13911" y="1474"/>
                      <a:pt x="13900" y="1481"/>
                    </a:cubicBezTo>
                    <a:lnTo>
                      <a:pt x="13817" y="1529"/>
                    </a:lnTo>
                    <a:cubicBezTo>
                      <a:pt x="13805" y="1535"/>
                      <a:pt x="13790" y="1531"/>
                      <a:pt x="13784" y="1520"/>
                    </a:cubicBezTo>
                    <a:cubicBezTo>
                      <a:pt x="13777" y="1508"/>
                      <a:pt x="13781" y="1493"/>
                      <a:pt x="13793" y="1487"/>
                    </a:cubicBezTo>
                    <a:close/>
                    <a:moveTo>
                      <a:pt x="13959" y="1391"/>
                    </a:moveTo>
                    <a:lnTo>
                      <a:pt x="14043" y="1344"/>
                    </a:lnTo>
                    <a:cubicBezTo>
                      <a:pt x="14054" y="1337"/>
                      <a:pt x="14069" y="1341"/>
                      <a:pt x="14075" y="1352"/>
                    </a:cubicBezTo>
                    <a:cubicBezTo>
                      <a:pt x="14082" y="1364"/>
                      <a:pt x="14078" y="1379"/>
                      <a:pt x="14066" y="1385"/>
                    </a:cubicBezTo>
                    <a:lnTo>
                      <a:pt x="13983" y="1433"/>
                    </a:lnTo>
                    <a:cubicBezTo>
                      <a:pt x="13972" y="1440"/>
                      <a:pt x="13957" y="1436"/>
                      <a:pt x="13950" y="1424"/>
                    </a:cubicBezTo>
                    <a:cubicBezTo>
                      <a:pt x="13944" y="1413"/>
                      <a:pt x="13948" y="1398"/>
                      <a:pt x="13959" y="1391"/>
                    </a:cubicBezTo>
                    <a:close/>
                    <a:moveTo>
                      <a:pt x="14126" y="1296"/>
                    </a:moveTo>
                    <a:lnTo>
                      <a:pt x="14209" y="1248"/>
                    </a:lnTo>
                    <a:cubicBezTo>
                      <a:pt x="14221" y="1241"/>
                      <a:pt x="14235" y="1245"/>
                      <a:pt x="14242" y="1257"/>
                    </a:cubicBezTo>
                    <a:cubicBezTo>
                      <a:pt x="14248" y="1268"/>
                      <a:pt x="14244" y="1283"/>
                      <a:pt x="14233" y="1290"/>
                    </a:cubicBezTo>
                    <a:lnTo>
                      <a:pt x="14150" y="1337"/>
                    </a:lnTo>
                    <a:cubicBezTo>
                      <a:pt x="14138" y="1344"/>
                      <a:pt x="14123" y="1340"/>
                      <a:pt x="14117" y="1329"/>
                    </a:cubicBezTo>
                    <a:cubicBezTo>
                      <a:pt x="14110" y="1317"/>
                      <a:pt x="14114" y="1302"/>
                      <a:pt x="14126" y="1296"/>
                    </a:cubicBezTo>
                    <a:close/>
                    <a:moveTo>
                      <a:pt x="14292" y="1200"/>
                    </a:moveTo>
                    <a:lnTo>
                      <a:pt x="14376" y="1152"/>
                    </a:lnTo>
                    <a:cubicBezTo>
                      <a:pt x="14387" y="1146"/>
                      <a:pt x="14402" y="1150"/>
                      <a:pt x="14408" y="1161"/>
                    </a:cubicBezTo>
                    <a:cubicBezTo>
                      <a:pt x="14415" y="1173"/>
                      <a:pt x="14411" y="1187"/>
                      <a:pt x="14399" y="1194"/>
                    </a:cubicBezTo>
                    <a:lnTo>
                      <a:pt x="14316" y="1242"/>
                    </a:lnTo>
                    <a:cubicBezTo>
                      <a:pt x="14305" y="1248"/>
                      <a:pt x="14290" y="1244"/>
                      <a:pt x="14283" y="1233"/>
                    </a:cubicBezTo>
                    <a:cubicBezTo>
                      <a:pt x="14277" y="1221"/>
                      <a:pt x="14281" y="1207"/>
                      <a:pt x="14292" y="1200"/>
                    </a:cubicBezTo>
                    <a:close/>
                    <a:moveTo>
                      <a:pt x="14459" y="1105"/>
                    </a:moveTo>
                    <a:lnTo>
                      <a:pt x="14542" y="1057"/>
                    </a:lnTo>
                    <a:cubicBezTo>
                      <a:pt x="14554" y="1050"/>
                      <a:pt x="14568" y="1054"/>
                      <a:pt x="14575" y="1066"/>
                    </a:cubicBezTo>
                    <a:cubicBezTo>
                      <a:pt x="14581" y="1077"/>
                      <a:pt x="14577" y="1092"/>
                      <a:pt x="14566" y="1099"/>
                    </a:cubicBezTo>
                    <a:lnTo>
                      <a:pt x="14483" y="1146"/>
                    </a:lnTo>
                    <a:cubicBezTo>
                      <a:pt x="14471" y="1153"/>
                      <a:pt x="14457" y="1149"/>
                      <a:pt x="14450" y="1137"/>
                    </a:cubicBezTo>
                    <a:cubicBezTo>
                      <a:pt x="14443" y="1126"/>
                      <a:pt x="14447" y="1111"/>
                      <a:pt x="14459" y="1105"/>
                    </a:cubicBezTo>
                    <a:close/>
                    <a:moveTo>
                      <a:pt x="14625" y="1009"/>
                    </a:moveTo>
                    <a:lnTo>
                      <a:pt x="14709" y="961"/>
                    </a:lnTo>
                    <a:cubicBezTo>
                      <a:pt x="14720" y="955"/>
                      <a:pt x="14735" y="959"/>
                      <a:pt x="14741" y="970"/>
                    </a:cubicBezTo>
                    <a:cubicBezTo>
                      <a:pt x="14748" y="982"/>
                      <a:pt x="14744" y="996"/>
                      <a:pt x="14733" y="1003"/>
                    </a:cubicBezTo>
                    <a:lnTo>
                      <a:pt x="14649" y="1051"/>
                    </a:lnTo>
                    <a:cubicBezTo>
                      <a:pt x="14638" y="1057"/>
                      <a:pt x="14623" y="1053"/>
                      <a:pt x="14616" y="1042"/>
                    </a:cubicBezTo>
                    <a:cubicBezTo>
                      <a:pt x="14610" y="1030"/>
                      <a:pt x="14614" y="1016"/>
                      <a:pt x="14625" y="1009"/>
                    </a:cubicBezTo>
                    <a:close/>
                  </a:path>
                </a:pathLst>
              </a:custGeom>
              <a:solidFill>
                <a:srgbClr val="00B050"/>
              </a:solidFill>
              <a:ln w="0" cap="flat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3" name="Rectangle 385"/>
              <p:cNvSpPr>
                <a:spLocks noChangeArrowheads="1"/>
              </p:cNvSpPr>
              <p:nvPr/>
            </p:nvSpPr>
            <p:spPr bwMode="auto">
              <a:xfrm>
                <a:off x="514" y="3853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0.0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34" name="Rectangle 386"/>
              <p:cNvSpPr>
                <a:spLocks noChangeArrowheads="1"/>
              </p:cNvSpPr>
              <p:nvPr/>
            </p:nvSpPr>
            <p:spPr bwMode="auto">
              <a:xfrm>
                <a:off x="514" y="3691"/>
                <a:ext cx="144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2.0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35" name="Rectangle 387"/>
              <p:cNvSpPr>
                <a:spLocks noChangeArrowheads="1"/>
              </p:cNvSpPr>
              <p:nvPr/>
            </p:nvSpPr>
            <p:spPr bwMode="auto">
              <a:xfrm>
                <a:off x="514" y="3530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4.0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36" name="Rectangle 388"/>
              <p:cNvSpPr>
                <a:spLocks noChangeArrowheads="1"/>
              </p:cNvSpPr>
              <p:nvPr/>
            </p:nvSpPr>
            <p:spPr bwMode="auto">
              <a:xfrm>
                <a:off x="514" y="3369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6.0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37" name="Rectangle 389"/>
              <p:cNvSpPr>
                <a:spLocks noChangeArrowheads="1"/>
              </p:cNvSpPr>
              <p:nvPr/>
            </p:nvSpPr>
            <p:spPr bwMode="auto">
              <a:xfrm>
                <a:off x="514" y="3209"/>
                <a:ext cx="14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8.0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38" name="Rectangle 390"/>
              <p:cNvSpPr>
                <a:spLocks noChangeArrowheads="1"/>
              </p:cNvSpPr>
              <p:nvPr/>
            </p:nvSpPr>
            <p:spPr bwMode="auto">
              <a:xfrm>
                <a:off x="475" y="3046"/>
                <a:ext cx="187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10.0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39" name="Rectangle 391"/>
              <p:cNvSpPr>
                <a:spLocks noChangeArrowheads="1"/>
              </p:cNvSpPr>
              <p:nvPr/>
            </p:nvSpPr>
            <p:spPr bwMode="auto">
              <a:xfrm>
                <a:off x="475" y="2885"/>
                <a:ext cx="187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12.0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40" name="Rectangle 392"/>
              <p:cNvSpPr>
                <a:spLocks noChangeArrowheads="1"/>
              </p:cNvSpPr>
              <p:nvPr/>
            </p:nvSpPr>
            <p:spPr bwMode="auto">
              <a:xfrm>
                <a:off x="475" y="2725"/>
                <a:ext cx="187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14.0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41" name="Rectangle 393"/>
              <p:cNvSpPr>
                <a:spLocks noChangeArrowheads="1"/>
              </p:cNvSpPr>
              <p:nvPr/>
            </p:nvSpPr>
            <p:spPr bwMode="auto">
              <a:xfrm>
                <a:off x="683" y="3944"/>
                <a:ext cx="378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Сент</a:t>
                </a: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– </a:t>
                </a:r>
                <a:r>
                  <a:rPr kumimoji="0" lang="ru-RU" sz="9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нед</a:t>
                </a: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1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42" name="Rectangle 394"/>
              <p:cNvSpPr>
                <a:spLocks noChangeArrowheads="1"/>
              </p:cNvSpPr>
              <p:nvPr/>
            </p:nvSpPr>
            <p:spPr bwMode="auto">
              <a:xfrm>
                <a:off x="1271" y="3944"/>
                <a:ext cx="378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1" hangingPunct="1"/>
                <a:r>
                  <a:rPr lang="ru-RU" sz="900" dirty="0" err="1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Сент</a:t>
                </a:r>
                <a:r>
                  <a:rPr lang="ru-RU" sz="900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 – </a:t>
                </a:r>
                <a:r>
                  <a:rPr lang="ru-RU" sz="900" dirty="0" err="1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нед</a:t>
                </a:r>
                <a:r>
                  <a:rPr lang="ru-RU" sz="900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 3</a:t>
                </a:r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43" name="Rectangle 395"/>
              <p:cNvSpPr>
                <a:spLocks noChangeArrowheads="1"/>
              </p:cNvSpPr>
              <p:nvPr/>
            </p:nvSpPr>
            <p:spPr bwMode="auto">
              <a:xfrm>
                <a:off x="1873" y="3944"/>
                <a:ext cx="346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Окт</a:t>
                </a: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– </a:t>
                </a:r>
                <a:r>
                  <a:rPr kumimoji="0" lang="ru-RU" sz="9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нед</a:t>
                </a: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1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44" name="Rectangle 396"/>
              <p:cNvSpPr>
                <a:spLocks noChangeArrowheads="1"/>
              </p:cNvSpPr>
              <p:nvPr/>
            </p:nvSpPr>
            <p:spPr bwMode="auto">
              <a:xfrm>
                <a:off x="2461" y="3944"/>
                <a:ext cx="346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1" hangingPunct="1"/>
                <a:r>
                  <a:rPr lang="ru-RU" sz="900" dirty="0" err="1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Окт</a:t>
                </a:r>
                <a:r>
                  <a:rPr lang="ru-RU" sz="900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 – </a:t>
                </a:r>
                <a:r>
                  <a:rPr lang="ru-RU" sz="900" dirty="0" err="1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нед</a:t>
                </a:r>
                <a:r>
                  <a:rPr lang="ru-RU" sz="900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 3</a:t>
                </a:r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45" name="Rectangle 397"/>
              <p:cNvSpPr>
                <a:spLocks noChangeArrowheads="1"/>
              </p:cNvSpPr>
              <p:nvPr/>
            </p:nvSpPr>
            <p:spPr bwMode="auto">
              <a:xfrm>
                <a:off x="3040" y="3944"/>
                <a:ext cx="393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Нояб</a:t>
                </a: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– </a:t>
                </a:r>
                <a:r>
                  <a:rPr kumimoji="0" lang="ru-RU" sz="9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нед</a:t>
                </a: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1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46" name="Rectangle 398"/>
              <p:cNvSpPr>
                <a:spLocks noChangeArrowheads="1"/>
              </p:cNvSpPr>
              <p:nvPr/>
            </p:nvSpPr>
            <p:spPr bwMode="auto">
              <a:xfrm>
                <a:off x="3628" y="3944"/>
                <a:ext cx="393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1" hangingPunct="1"/>
                <a:r>
                  <a:rPr lang="ru-RU" sz="900" dirty="0" err="1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Нояб</a:t>
                </a:r>
                <a:r>
                  <a:rPr lang="ru-RU" sz="900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 – </a:t>
                </a:r>
                <a:r>
                  <a:rPr lang="ru-RU" sz="900" dirty="0" err="1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нед</a:t>
                </a:r>
                <a:r>
                  <a:rPr lang="ru-RU" sz="900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 3</a:t>
                </a:r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47" name="Rectangle 399"/>
              <p:cNvSpPr>
                <a:spLocks noChangeArrowheads="1"/>
              </p:cNvSpPr>
              <p:nvPr/>
            </p:nvSpPr>
            <p:spPr bwMode="auto">
              <a:xfrm>
                <a:off x="4219" y="3944"/>
                <a:ext cx="352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Дек – </a:t>
                </a:r>
                <a:r>
                  <a:rPr kumimoji="0" lang="ru-RU" sz="9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нед</a:t>
                </a: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1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48" name="Rectangle 400"/>
              <p:cNvSpPr>
                <a:spLocks noChangeArrowheads="1"/>
              </p:cNvSpPr>
              <p:nvPr/>
            </p:nvSpPr>
            <p:spPr bwMode="auto">
              <a:xfrm>
                <a:off x="4806" y="3944"/>
                <a:ext cx="352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1" hangingPunct="1"/>
                <a:r>
                  <a:rPr lang="ru-RU" sz="900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Дек – </a:t>
                </a:r>
                <a:r>
                  <a:rPr lang="ru-RU" sz="900" dirty="0" err="1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нед</a:t>
                </a:r>
                <a:r>
                  <a:rPr lang="ru-RU" sz="900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 3</a:t>
                </a:r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49" name="Line 401"/>
              <p:cNvSpPr>
                <a:spLocks noChangeShapeType="1"/>
              </p:cNvSpPr>
              <p:nvPr/>
            </p:nvSpPr>
            <p:spPr bwMode="auto">
              <a:xfrm>
                <a:off x="2990" y="2747"/>
                <a:ext cx="163" cy="1"/>
              </a:xfrm>
              <a:prstGeom prst="line">
                <a:avLst/>
              </a:prstGeom>
              <a:noFill/>
              <a:ln w="22225" cap="rnd">
                <a:solidFill>
                  <a:srgbClr val="002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0" name="Rectangle 402"/>
              <p:cNvSpPr>
                <a:spLocks noChangeArrowheads="1"/>
              </p:cNvSpPr>
              <p:nvPr/>
            </p:nvSpPr>
            <p:spPr bwMode="auto">
              <a:xfrm>
                <a:off x="3172" y="2702"/>
                <a:ext cx="1209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Предполагаемый остаток ЕКС на конец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51" name="Freeform 403"/>
              <p:cNvSpPr>
                <a:spLocks noEditPoints="1"/>
              </p:cNvSpPr>
              <p:nvPr/>
            </p:nvSpPr>
            <p:spPr bwMode="auto">
              <a:xfrm>
                <a:off x="2983" y="2921"/>
                <a:ext cx="158" cy="1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68" y="0"/>
                  </a:cxn>
                  <a:cxn ang="0">
                    <a:pos x="192" y="24"/>
                  </a:cxn>
                  <a:cxn ang="0">
                    <a:pos x="168" y="48"/>
                  </a:cxn>
                  <a:cxn ang="0">
                    <a:pos x="24" y="48"/>
                  </a:cxn>
                  <a:cxn ang="0">
                    <a:pos x="0" y="24"/>
                  </a:cxn>
                  <a:cxn ang="0">
                    <a:pos x="24" y="0"/>
                  </a:cxn>
                  <a:cxn ang="0">
                    <a:pos x="360" y="0"/>
                  </a:cxn>
                  <a:cxn ang="0">
                    <a:pos x="504" y="0"/>
                  </a:cxn>
                  <a:cxn ang="0">
                    <a:pos x="528" y="24"/>
                  </a:cxn>
                  <a:cxn ang="0">
                    <a:pos x="504" y="48"/>
                  </a:cxn>
                  <a:cxn ang="0">
                    <a:pos x="360" y="48"/>
                  </a:cxn>
                  <a:cxn ang="0">
                    <a:pos x="336" y="24"/>
                  </a:cxn>
                  <a:cxn ang="0">
                    <a:pos x="360" y="0"/>
                  </a:cxn>
                </a:cxnLst>
                <a:rect l="0" t="0" r="r" b="b"/>
                <a:pathLst>
                  <a:path w="528" h="48">
                    <a:moveTo>
                      <a:pt x="24" y="0"/>
                    </a:moveTo>
                    <a:lnTo>
                      <a:pt x="168" y="0"/>
                    </a:lnTo>
                    <a:cubicBezTo>
                      <a:pt x="182" y="0"/>
                      <a:pt x="192" y="11"/>
                      <a:pt x="192" y="24"/>
                    </a:cubicBezTo>
                    <a:cubicBezTo>
                      <a:pt x="192" y="38"/>
                      <a:pt x="182" y="48"/>
                      <a:pt x="168" y="48"/>
                    </a:cubicBezTo>
                    <a:lnTo>
                      <a:pt x="24" y="48"/>
                    </a:lnTo>
                    <a:cubicBezTo>
                      <a:pt x="11" y="48"/>
                      <a:pt x="0" y="38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lose/>
                    <a:moveTo>
                      <a:pt x="360" y="0"/>
                    </a:moveTo>
                    <a:lnTo>
                      <a:pt x="504" y="0"/>
                    </a:lnTo>
                    <a:cubicBezTo>
                      <a:pt x="518" y="0"/>
                      <a:pt x="528" y="11"/>
                      <a:pt x="528" y="24"/>
                    </a:cubicBezTo>
                    <a:cubicBezTo>
                      <a:pt x="528" y="38"/>
                      <a:pt x="518" y="48"/>
                      <a:pt x="504" y="48"/>
                    </a:cubicBezTo>
                    <a:lnTo>
                      <a:pt x="360" y="48"/>
                    </a:lnTo>
                    <a:cubicBezTo>
                      <a:pt x="347" y="48"/>
                      <a:pt x="336" y="38"/>
                      <a:pt x="336" y="24"/>
                    </a:cubicBezTo>
                    <a:cubicBezTo>
                      <a:pt x="336" y="11"/>
                      <a:pt x="347" y="0"/>
                      <a:pt x="36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2" name="Rectangle 404"/>
              <p:cNvSpPr>
                <a:spLocks noChangeArrowheads="1"/>
              </p:cNvSpPr>
              <p:nvPr/>
            </p:nvSpPr>
            <p:spPr bwMode="auto">
              <a:xfrm>
                <a:off x="3172" y="2882"/>
                <a:ext cx="1818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Предполагаемый остаток ЕКС на конец (худший сценарий)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53" name="Freeform 405"/>
              <p:cNvSpPr>
                <a:spLocks noEditPoints="1"/>
              </p:cNvSpPr>
              <p:nvPr/>
            </p:nvSpPr>
            <p:spPr bwMode="auto">
              <a:xfrm>
                <a:off x="2983" y="3103"/>
                <a:ext cx="158" cy="1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0" y="0"/>
                  </a:cxn>
                  <a:cxn ang="0">
                    <a:pos x="144" y="24"/>
                  </a:cxn>
                  <a:cxn ang="0">
                    <a:pos x="120" y="48"/>
                  </a:cxn>
                  <a:cxn ang="0">
                    <a:pos x="24" y="48"/>
                  </a:cxn>
                  <a:cxn ang="0">
                    <a:pos x="0" y="24"/>
                  </a:cxn>
                  <a:cxn ang="0">
                    <a:pos x="24" y="0"/>
                  </a:cxn>
                  <a:cxn ang="0">
                    <a:pos x="216" y="0"/>
                  </a:cxn>
                  <a:cxn ang="0">
                    <a:pos x="312" y="0"/>
                  </a:cxn>
                  <a:cxn ang="0">
                    <a:pos x="336" y="24"/>
                  </a:cxn>
                  <a:cxn ang="0">
                    <a:pos x="312" y="48"/>
                  </a:cxn>
                  <a:cxn ang="0">
                    <a:pos x="216" y="48"/>
                  </a:cxn>
                  <a:cxn ang="0">
                    <a:pos x="192" y="24"/>
                  </a:cxn>
                  <a:cxn ang="0">
                    <a:pos x="216" y="0"/>
                  </a:cxn>
                  <a:cxn ang="0">
                    <a:pos x="408" y="0"/>
                  </a:cxn>
                  <a:cxn ang="0">
                    <a:pos x="504" y="0"/>
                  </a:cxn>
                  <a:cxn ang="0">
                    <a:pos x="528" y="24"/>
                  </a:cxn>
                  <a:cxn ang="0">
                    <a:pos x="504" y="48"/>
                  </a:cxn>
                  <a:cxn ang="0">
                    <a:pos x="408" y="48"/>
                  </a:cxn>
                  <a:cxn ang="0">
                    <a:pos x="384" y="24"/>
                  </a:cxn>
                  <a:cxn ang="0">
                    <a:pos x="408" y="0"/>
                  </a:cxn>
                </a:cxnLst>
                <a:rect l="0" t="0" r="r" b="b"/>
                <a:pathLst>
                  <a:path w="528" h="48">
                    <a:moveTo>
                      <a:pt x="24" y="0"/>
                    </a:moveTo>
                    <a:lnTo>
                      <a:pt x="120" y="0"/>
                    </a:lnTo>
                    <a:cubicBezTo>
                      <a:pt x="134" y="0"/>
                      <a:pt x="144" y="11"/>
                      <a:pt x="144" y="24"/>
                    </a:cubicBezTo>
                    <a:cubicBezTo>
                      <a:pt x="144" y="38"/>
                      <a:pt x="134" y="48"/>
                      <a:pt x="120" y="48"/>
                    </a:cubicBezTo>
                    <a:lnTo>
                      <a:pt x="24" y="48"/>
                    </a:lnTo>
                    <a:cubicBezTo>
                      <a:pt x="11" y="48"/>
                      <a:pt x="0" y="38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lose/>
                    <a:moveTo>
                      <a:pt x="216" y="0"/>
                    </a:moveTo>
                    <a:lnTo>
                      <a:pt x="312" y="0"/>
                    </a:lnTo>
                    <a:cubicBezTo>
                      <a:pt x="326" y="0"/>
                      <a:pt x="336" y="11"/>
                      <a:pt x="336" y="24"/>
                    </a:cubicBezTo>
                    <a:cubicBezTo>
                      <a:pt x="336" y="38"/>
                      <a:pt x="326" y="48"/>
                      <a:pt x="312" y="48"/>
                    </a:cubicBezTo>
                    <a:lnTo>
                      <a:pt x="216" y="48"/>
                    </a:lnTo>
                    <a:cubicBezTo>
                      <a:pt x="203" y="48"/>
                      <a:pt x="192" y="38"/>
                      <a:pt x="192" y="24"/>
                    </a:cubicBezTo>
                    <a:cubicBezTo>
                      <a:pt x="192" y="11"/>
                      <a:pt x="203" y="0"/>
                      <a:pt x="216" y="0"/>
                    </a:cubicBezTo>
                    <a:close/>
                    <a:moveTo>
                      <a:pt x="408" y="0"/>
                    </a:moveTo>
                    <a:lnTo>
                      <a:pt x="504" y="0"/>
                    </a:lnTo>
                    <a:cubicBezTo>
                      <a:pt x="518" y="0"/>
                      <a:pt x="528" y="11"/>
                      <a:pt x="528" y="24"/>
                    </a:cubicBezTo>
                    <a:cubicBezTo>
                      <a:pt x="528" y="38"/>
                      <a:pt x="518" y="48"/>
                      <a:pt x="504" y="48"/>
                    </a:cubicBezTo>
                    <a:lnTo>
                      <a:pt x="408" y="48"/>
                    </a:lnTo>
                    <a:cubicBezTo>
                      <a:pt x="395" y="48"/>
                      <a:pt x="384" y="38"/>
                      <a:pt x="384" y="24"/>
                    </a:cubicBezTo>
                    <a:cubicBezTo>
                      <a:pt x="384" y="11"/>
                      <a:pt x="395" y="0"/>
                      <a:pt x="408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0" cap="flat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455" name="Rectangle 407"/>
            <p:cNvSpPr>
              <a:spLocks noChangeArrowheads="1"/>
            </p:cNvSpPr>
            <p:nvPr/>
          </p:nvSpPr>
          <p:spPr bwMode="auto">
            <a:xfrm>
              <a:off x="3172" y="3063"/>
              <a:ext cx="1458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Скорректированный худший сценарий по </a:t>
              </a:r>
              <a:r>
                <a:rPr kumimoji="0" lang="ru-RU" sz="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ЕКС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6" name="Rectangle 408"/>
            <p:cNvSpPr>
              <a:spLocks noChangeArrowheads="1"/>
            </p:cNvSpPr>
            <p:nvPr/>
          </p:nvSpPr>
          <p:spPr bwMode="auto">
            <a:xfrm>
              <a:off x="431" y="2604"/>
              <a:ext cx="5032" cy="1499"/>
            </a:xfrm>
            <a:prstGeom prst="rect">
              <a:avLst/>
            </a:prstGeom>
            <a:noFill/>
            <a:ln w="7938" cap="flat">
              <a:solidFill>
                <a:srgbClr val="8686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92242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4A74-61DB-4BDB-866D-FD44DD680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00200"/>
            <a:ext cx="8301487" cy="1219200"/>
          </a:xfrm>
        </p:spPr>
        <p:txBody>
          <a:bodyPr/>
          <a:lstStyle/>
          <a:p>
            <a:r>
              <a:rPr lang="ru-RU" dirty="0"/>
              <a:t>Приложения </a:t>
            </a:r>
            <a:endParaRPr lang="en-GB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44F9065-CBB0-4396-B6E1-534C24E7E7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7725568"/>
              </p:ext>
            </p:extLst>
          </p:nvPr>
        </p:nvGraphicFramePr>
        <p:xfrm>
          <a:off x="1524000" y="2667000"/>
          <a:ext cx="6096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3824C833-386E-49E9-BE2E-505780DF8665}"/>
              </a:ext>
            </a:extLst>
          </p:cNvPr>
          <p:cNvSpPr txBox="1">
            <a:spLocks/>
          </p:cNvSpPr>
          <p:nvPr/>
        </p:nvSpPr>
        <p:spPr bwMode="auto">
          <a:xfrm>
            <a:off x="304800" y="324928"/>
            <a:ext cx="8153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3411A5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3411A5"/>
                </a:solidFill>
                <a:latin typeface="NewBskvll BT" pitchFamily="18" charset="0"/>
              </a:defRPr>
            </a:lvl9pPr>
          </a:lstStyle>
          <a:p>
            <a:r>
              <a:rPr lang="ru-RU" sz="4000" dirty="0"/>
              <a:t>Благодарю за внимание!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574273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1" y="0"/>
            <a:ext cx="8534390" cy="1219200"/>
          </a:xfrm>
        </p:spPr>
        <p:txBody>
          <a:bodyPr/>
          <a:lstStyle/>
          <a:p>
            <a:r>
              <a:rPr lang="ru-RU" sz="3200" dirty="0"/>
              <a:t>Прогнозирование потоков денежных средств</a:t>
            </a:r>
            <a:endParaRPr lang="en-GB" sz="32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676400"/>
            <a:ext cx="3962400" cy="3733800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600"/>
              </a:spcBef>
              <a:defRPr/>
            </a:pPr>
            <a:r>
              <a:rPr lang="ru-RU" sz="2900" dirty="0"/>
              <a:t>Эффективное управление ликвидностью требует способности прогнозировать ежедневные потоки движения </a:t>
            </a:r>
            <a:r>
              <a:rPr lang="ru-RU" sz="2900" u="sng" dirty="0"/>
              <a:t>средств </a:t>
            </a:r>
            <a:r>
              <a:rPr lang="en-US" sz="2900" dirty="0"/>
              <a:t> </a:t>
            </a:r>
            <a:r>
              <a:rPr lang="ru-RU" sz="2900" dirty="0"/>
              <a:t>на </a:t>
            </a:r>
            <a:r>
              <a:rPr lang="ru-RU" sz="2900" dirty="0" err="1"/>
              <a:t>ЕКС</a:t>
            </a:r>
            <a:r>
              <a:rPr lang="en-US" sz="2900" dirty="0"/>
              <a:t> 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2600" dirty="0"/>
              <a:t>Для облегчения упорядоченного достижения целевых показателей исполнения бюджета</a:t>
            </a:r>
            <a:r>
              <a:rPr lang="en-GB" sz="2600" dirty="0"/>
              <a:t>; </a:t>
            </a:r>
            <a:r>
              <a:rPr lang="ru-RU" sz="2600" dirty="0"/>
              <a:t>обеспечения беспрепятственного финансирования предусмотренных бюджетом расходов без задержек</a:t>
            </a:r>
            <a:r>
              <a:rPr lang="en-GB" sz="2600" dirty="0"/>
              <a:t>; </a:t>
            </a:r>
            <a:r>
              <a:rPr lang="ru-RU" sz="2600" dirty="0"/>
              <a:t>раннего предупреждения о наличии каких-либо проблем</a:t>
            </a:r>
            <a:endParaRPr lang="en-GB" sz="2600" dirty="0"/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2600" dirty="0"/>
              <a:t>Для разработки стратегий активного управления ликвидностью</a:t>
            </a:r>
            <a:endParaRPr lang="en-US" sz="26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0D36AE-EEA7-419F-BDB8-29FBF3069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1752600"/>
            <a:ext cx="3810000" cy="3238500"/>
          </a:xfrm>
          <a:ln>
            <a:noFill/>
          </a:ln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600"/>
              </a:spcBef>
              <a:buNone/>
              <a:defRPr/>
            </a:pPr>
            <a:r>
              <a:rPr lang="en-US" sz="2600" dirty="0"/>
              <a:t>     </a:t>
            </a:r>
            <a:r>
              <a:rPr lang="ru-RU" sz="2600" dirty="0"/>
              <a:t>Более плавные денежные потоки означают</a:t>
            </a:r>
            <a:r>
              <a:rPr lang="en-US" sz="2600" dirty="0">
                <a:solidFill>
                  <a:schemeClr val="tx1"/>
                </a:solidFill>
              </a:rPr>
              <a:t>:</a:t>
            </a:r>
            <a:endParaRPr lang="en-US" sz="280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defRPr/>
            </a:pPr>
            <a:r>
              <a:rPr lang="ru-RU" sz="2400" dirty="0"/>
              <a:t>Сокращение средних остатков средств на счетах</a:t>
            </a:r>
            <a:endParaRPr lang="en-US" sz="2400" dirty="0"/>
          </a:p>
          <a:p>
            <a:pPr lvl="1">
              <a:spcBef>
                <a:spcPts val="600"/>
              </a:spcBef>
              <a:defRPr/>
            </a:pPr>
            <a:r>
              <a:rPr lang="ru-RU" sz="2400" dirty="0"/>
              <a:t>Снижение чистой стоимости заимствований</a:t>
            </a:r>
            <a:endParaRPr lang="en-US" sz="2400" dirty="0"/>
          </a:p>
          <a:p>
            <a:pPr lvl="2">
              <a:spcBef>
                <a:spcPts val="600"/>
              </a:spcBef>
              <a:defRPr/>
            </a:pPr>
            <a:r>
              <a:rPr lang="ru-RU" sz="1800" dirty="0"/>
              <a:t>Проценты по остаткам средств на счетах всегда меньше, чем проценты по привлеченным маржинальным кредитам</a:t>
            </a:r>
            <a:r>
              <a:rPr lang="en-US" sz="1800" dirty="0"/>
              <a:t> </a:t>
            </a:r>
          </a:p>
          <a:p>
            <a:pPr lvl="2">
              <a:spcBef>
                <a:spcPts val="600"/>
              </a:spcBef>
              <a:defRPr/>
            </a:pPr>
            <a:r>
              <a:rPr lang="ru-RU" sz="1800" dirty="0"/>
              <a:t>Возможность получить проценты по временному излишку средств на счетах</a:t>
            </a:r>
            <a:endParaRPr lang="en-US" sz="1800" dirty="0"/>
          </a:p>
          <a:p>
            <a:pPr lvl="1">
              <a:spcBef>
                <a:spcPts val="600"/>
              </a:spcBef>
              <a:defRPr/>
            </a:pPr>
            <a:r>
              <a:rPr lang="ru-RU" sz="2400" dirty="0"/>
              <a:t>Снижение давления на операции центрального банка, осуществляемые в рамках денежно-кредитной политики</a:t>
            </a:r>
            <a:endParaRPr lang="en-US" sz="2400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0874C0-5711-49B2-8211-3E01CA887E32}"/>
              </a:ext>
            </a:extLst>
          </p:cNvPr>
          <p:cNvSpPr txBox="1"/>
          <p:nvPr/>
        </p:nvSpPr>
        <p:spPr>
          <a:xfrm>
            <a:off x="533400" y="5295900"/>
            <a:ext cx="8077200" cy="701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Char char="•"/>
              <a:defRPr/>
            </a:pPr>
            <a:r>
              <a:rPr lang="ru-RU" sz="2200" dirty="0">
                <a:solidFill>
                  <a:schemeClr val="tx2"/>
                </a:solidFill>
                <a:latin typeface="+mn-lt"/>
              </a:rPr>
              <a:t>Присуще всем современным государственным системам управления потоками денежных средств</a:t>
            </a:r>
            <a:endParaRPr lang="en-GB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350DB35-95A0-4CD1-BF5B-7B9D116E98BA}"/>
              </a:ext>
            </a:extLst>
          </p:cNvPr>
          <p:cNvSpPr/>
          <p:nvPr/>
        </p:nvSpPr>
        <p:spPr bwMode="auto">
          <a:xfrm>
            <a:off x="5105400" y="1638300"/>
            <a:ext cx="3810000" cy="3238500"/>
          </a:xfrm>
          <a:prstGeom prst="roundRect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A6DBBDBF-8DCF-41AB-83BE-B225A738689B}"/>
              </a:ext>
            </a:extLst>
          </p:cNvPr>
          <p:cNvSpPr/>
          <p:nvPr/>
        </p:nvSpPr>
        <p:spPr bwMode="auto">
          <a:xfrm>
            <a:off x="4027098" y="4419600"/>
            <a:ext cx="381000" cy="609600"/>
          </a:xfrm>
          <a:prstGeom prst="rightBrace">
            <a:avLst/>
          </a:prstGeom>
          <a:noFill/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cxnSp>
        <p:nvCxnSpPr>
          <p:cNvPr id="6144" name="Straight Connector 6143">
            <a:extLst>
              <a:ext uri="{FF2B5EF4-FFF2-40B4-BE49-F238E27FC236}">
                <a16:creationId xmlns:a16="http://schemas.microsoft.com/office/drawing/2014/main" id="{9F7D9CC6-666C-4559-8277-AC740C6FCB8B}"/>
              </a:ext>
            </a:extLst>
          </p:cNvPr>
          <p:cNvCxnSpPr>
            <a:cxnSpLocks/>
          </p:cNvCxnSpPr>
          <p:nvPr/>
        </p:nvCxnSpPr>
        <p:spPr bwMode="auto">
          <a:xfrm flipV="1">
            <a:off x="4648200" y="3429000"/>
            <a:ext cx="0" cy="129540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7" name="Straight Connector 6146">
            <a:extLst>
              <a:ext uri="{FF2B5EF4-FFF2-40B4-BE49-F238E27FC236}">
                <a16:creationId xmlns:a16="http://schemas.microsoft.com/office/drawing/2014/main" id="{B1CA4F86-0F1B-429D-AF89-DB4522374456}"/>
              </a:ext>
            </a:extLst>
          </p:cNvPr>
          <p:cNvCxnSpPr>
            <a:cxnSpLocks/>
          </p:cNvCxnSpPr>
          <p:nvPr/>
        </p:nvCxnSpPr>
        <p:spPr bwMode="auto">
          <a:xfrm>
            <a:off x="4648200" y="3429000"/>
            <a:ext cx="4572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0591D3C-82AF-4F6D-8912-521F39454429}"/>
              </a:ext>
            </a:extLst>
          </p:cNvPr>
          <p:cNvCxnSpPr>
            <a:cxnSpLocks/>
          </p:cNvCxnSpPr>
          <p:nvPr/>
        </p:nvCxnSpPr>
        <p:spPr bwMode="auto">
          <a:xfrm>
            <a:off x="4343400" y="4724400"/>
            <a:ext cx="3048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0901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3" grpId="0"/>
      <p:bldP spid="28" grpId="0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838200"/>
          </a:xfrm>
        </p:spPr>
        <p:txBody>
          <a:bodyPr/>
          <a:lstStyle/>
          <a:p>
            <a:r>
              <a:rPr lang="ru-RU" sz="2800" dirty="0"/>
              <a:t>Приложение </a:t>
            </a:r>
            <a:r>
              <a:rPr lang="en-GB" sz="2800" dirty="0"/>
              <a:t>1</a:t>
            </a:r>
            <a:r>
              <a:rPr lang="ru-RU" sz="2800" dirty="0"/>
              <a:t>.</a:t>
            </a:r>
            <a:r>
              <a:rPr lang="en-GB" sz="2800" dirty="0"/>
              <a:t> </a:t>
            </a:r>
            <a:r>
              <a:rPr lang="ru-RU" sz="2800" dirty="0"/>
              <a:t>Составление кассового плана</a:t>
            </a:r>
            <a:endParaRPr lang="en-GB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542976"/>
              </p:ext>
            </p:extLst>
          </p:nvPr>
        </p:nvGraphicFramePr>
        <p:xfrm>
          <a:off x="457200" y="8382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1260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4" y="19878"/>
            <a:ext cx="8153396" cy="914400"/>
          </a:xfrm>
        </p:spPr>
        <p:txBody>
          <a:bodyPr/>
          <a:lstStyle/>
          <a:p>
            <a:r>
              <a:rPr lang="ru-RU" sz="3200" dirty="0"/>
              <a:t>Типичный годовой кассовый план</a:t>
            </a:r>
            <a:endParaRPr lang="en-GB" sz="3200" dirty="0"/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198438" y="1143000"/>
            <a:ext cx="8770933" cy="5341938"/>
            <a:chOff x="125" y="720"/>
            <a:chExt cx="5525" cy="336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5" y="720"/>
              <a:ext cx="5395" cy="3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229" name="Group 205"/>
            <p:cNvGrpSpPr>
              <a:grpSpLocks/>
            </p:cNvGrpSpPr>
            <p:nvPr/>
          </p:nvGrpSpPr>
          <p:grpSpPr bwMode="auto">
            <a:xfrm>
              <a:off x="125" y="720"/>
              <a:ext cx="5525" cy="3360"/>
              <a:chOff x="125" y="720"/>
              <a:chExt cx="5525" cy="3360"/>
            </a:xfrm>
          </p:grpSpPr>
          <p:sp>
            <p:nvSpPr>
              <p:cNvPr id="1029" name="Rectangle 5"/>
              <p:cNvSpPr>
                <a:spLocks noChangeArrowheads="1"/>
              </p:cNvSpPr>
              <p:nvPr/>
            </p:nvSpPr>
            <p:spPr bwMode="auto">
              <a:xfrm>
                <a:off x="125" y="720"/>
                <a:ext cx="5395" cy="123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0" name="Rectangle 6"/>
              <p:cNvSpPr>
                <a:spLocks noChangeArrowheads="1"/>
              </p:cNvSpPr>
              <p:nvPr/>
            </p:nvSpPr>
            <p:spPr bwMode="auto">
              <a:xfrm>
                <a:off x="125" y="839"/>
                <a:ext cx="5395" cy="99"/>
              </a:xfrm>
              <a:prstGeom prst="rect">
                <a:avLst/>
              </a:prstGeom>
              <a:solidFill>
                <a:srgbClr val="F8CB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1" name="Rectangle 7"/>
              <p:cNvSpPr>
                <a:spLocks noChangeArrowheads="1"/>
              </p:cNvSpPr>
              <p:nvPr/>
            </p:nvSpPr>
            <p:spPr bwMode="auto">
              <a:xfrm>
                <a:off x="125" y="1503"/>
                <a:ext cx="5395" cy="100"/>
              </a:xfrm>
              <a:prstGeom prst="rect">
                <a:avLst/>
              </a:prstGeom>
              <a:solidFill>
                <a:srgbClr val="F8CB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2" name="Rectangle 8"/>
              <p:cNvSpPr>
                <a:spLocks noChangeArrowheads="1"/>
              </p:cNvSpPr>
              <p:nvPr/>
            </p:nvSpPr>
            <p:spPr bwMode="auto">
              <a:xfrm>
                <a:off x="125" y="1626"/>
                <a:ext cx="5395" cy="100"/>
              </a:xfrm>
              <a:prstGeom prst="rect">
                <a:avLst/>
              </a:prstGeom>
              <a:solidFill>
                <a:srgbClr val="8EA9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Rectangle 9"/>
              <p:cNvSpPr>
                <a:spLocks noChangeArrowheads="1"/>
              </p:cNvSpPr>
              <p:nvPr/>
            </p:nvSpPr>
            <p:spPr bwMode="auto">
              <a:xfrm>
                <a:off x="125" y="2291"/>
                <a:ext cx="5395" cy="99"/>
              </a:xfrm>
              <a:prstGeom prst="rect">
                <a:avLst/>
              </a:prstGeom>
              <a:solidFill>
                <a:srgbClr val="8EA9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Rectangle 10"/>
              <p:cNvSpPr>
                <a:spLocks noChangeArrowheads="1"/>
              </p:cNvSpPr>
              <p:nvPr/>
            </p:nvSpPr>
            <p:spPr bwMode="auto">
              <a:xfrm>
                <a:off x="125" y="2414"/>
                <a:ext cx="5395" cy="100"/>
              </a:xfrm>
              <a:prstGeom prst="rect">
                <a:avLst/>
              </a:prstGeom>
              <a:solidFill>
                <a:srgbClr val="C2D6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5" name="Rectangle 11"/>
              <p:cNvSpPr>
                <a:spLocks noChangeArrowheads="1"/>
              </p:cNvSpPr>
              <p:nvPr/>
            </p:nvSpPr>
            <p:spPr bwMode="auto">
              <a:xfrm>
                <a:off x="125" y="2538"/>
                <a:ext cx="5395" cy="99"/>
              </a:xfrm>
              <a:prstGeom prst="rect">
                <a:avLst/>
              </a:prstGeom>
              <a:solidFill>
                <a:srgbClr val="548D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6" name="Rectangle 12"/>
              <p:cNvSpPr>
                <a:spLocks noChangeArrowheads="1"/>
              </p:cNvSpPr>
              <p:nvPr/>
            </p:nvSpPr>
            <p:spPr bwMode="auto">
              <a:xfrm>
                <a:off x="125" y="2822"/>
                <a:ext cx="5395" cy="100"/>
              </a:xfrm>
              <a:prstGeom prst="rect">
                <a:avLst/>
              </a:prstGeom>
              <a:solidFill>
                <a:srgbClr val="548D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>
                <a:off x="125" y="2946"/>
                <a:ext cx="5395" cy="99"/>
              </a:xfrm>
              <a:prstGeom prst="rect">
                <a:avLst/>
              </a:prstGeom>
              <a:solidFill>
                <a:srgbClr val="C4D7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8" name="Rectangle 14"/>
              <p:cNvSpPr>
                <a:spLocks noChangeArrowheads="1"/>
              </p:cNvSpPr>
              <p:nvPr/>
            </p:nvSpPr>
            <p:spPr bwMode="auto">
              <a:xfrm>
                <a:off x="125" y="3069"/>
                <a:ext cx="5395" cy="100"/>
              </a:xfrm>
              <a:prstGeom prst="rect">
                <a:avLst/>
              </a:prstGeom>
              <a:solidFill>
                <a:srgbClr val="FFD9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" name="Rectangle 15"/>
              <p:cNvSpPr>
                <a:spLocks noChangeArrowheads="1"/>
              </p:cNvSpPr>
              <p:nvPr/>
            </p:nvSpPr>
            <p:spPr bwMode="auto">
              <a:xfrm>
                <a:off x="125" y="3449"/>
                <a:ext cx="5395" cy="99"/>
              </a:xfrm>
              <a:prstGeom prst="rect">
                <a:avLst/>
              </a:prstGeom>
              <a:solidFill>
                <a:srgbClr val="FFD9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0" name="Rectangle 16"/>
              <p:cNvSpPr>
                <a:spLocks noChangeArrowheads="1"/>
              </p:cNvSpPr>
              <p:nvPr/>
            </p:nvSpPr>
            <p:spPr bwMode="auto">
              <a:xfrm>
                <a:off x="125" y="3572"/>
                <a:ext cx="5395" cy="10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1" name="Rectangle 17"/>
              <p:cNvSpPr>
                <a:spLocks noChangeArrowheads="1"/>
              </p:cNvSpPr>
              <p:nvPr/>
            </p:nvSpPr>
            <p:spPr bwMode="auto">
              <a:xfrm>
                <a:off x="125" y="3696"/>
                <a:ext cx="5395" cy="99"/>
              </a:xfrm>
              <a:prstGeom prst="rect">
                <a:avLst/>
              </a:prstGeom>
              <a:solidFill>
                <a:srgbClr val="A9D08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" name="Rectangle 18"/>
              <p:cNvSpPr>
                <a:spLocks noChangeArrowheads="1"/>
              </p:cNvSpPr>
              <p:nvPr/>
            </p:nvSpPr>
            <p:spPr bwMode="auto">
              <a:xfrm>
                <a:off x="125" y="3790"/>
                <a:ext cx="2340" cy="195"/>
              </a:xfrm>
              <a:prstGeom prst="rect">
                <a:avLst/>
              </a:prstGeom>
              <a:solidFill>
                <a:srgbClr val="A9D08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/>
            </p:nvSpPr>
            <p:spPr bwMode="auto">
              <a:xfrm>
                <a:off x="4682" y="3790"/>
                <a:ext cx="838" cy="195"/>
              </a:xfrm>
              <a:prstGeom prst="rect">
                <a:avLst/>
              </a:prstGeom>
              <a:solidFill>
                <a:srgbClr val="A9D08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/>
            </p:nvSpPr>
            <p:spPr bwMode="auto">
              <a:xfrm>
                <a:off x="125" y="3980"/>
                <a:ext cx="5395" cy="100"/>
              </a:xfrm>
              <a:prstGeom prst="rect">
                <a:avLst/>
              </a:prstGeom>
              <a:solidFill>
                <a:srgbClr val="A9D08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" name="Rectangle 21"/>
              <p:cNvSpPr>
                <a:spLocks noChangeArrowheads="1"/>
              </p:cNvSpPr>
              <p:nvPr/>
            </p:nvSpPr>
            <p:spPr bwMode="auto">
              <a:xfrm>
                <a:off x="1982" y="729"/>
                <a:ext cx="137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янв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6" name="Rectangle 22"/>
              <p:cNvSpPr>
                <a:spLocks noChangeArrowheads="1"/>
              </p:cNvSpPr>
              <p:nvPr/>
            </p:nvSpPr>
            <p:spPr bwMode="auto">
              <a:xfrm>
                <a:off x="2249" y="729"/>
                <a:ext cx="19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февр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7" name="Rectangle 23"/>
              <p:cNvSpPr>
                <a:spLocks noChangeArrowheads="1"/>
              </p:cNvSpPr>
              <p:nvPr/>
            </p:nvSpPr>
            <p:spPr bwMode="auto">
              <a:xfrm>
                <a:off x="2516" y="729"/>
                <a:ext cx="189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март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8" name="Rectangle 24"/>
              <p:cNvSpPr>
                <a:spLocks noChangeArrowheads="1"/>
              </p:cNvSpPr>
              <p:nvPr/>
            </p:nvSpPr>
            <p:spPr bwMode="auto">
              <a:xfrm>
                <a:off x="2805" y="729"/>
                <a:ext cx="138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апр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9" name="Rectangle 25"/>
              <p:cNvSpPr>
                <a:spLocks noChangeArrowheads="1"/>
              </p:cNvSpPr>
              <p:nvPr/>
            </p:nvSpPr>
            <p:spPr bwMode="auto">
              <a:xfrm>
                <a:off x="3067" y="729"/>
                <a:ext cx="157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май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0" name="Rectangle 26"/>
              <p:cNvSpPr>
                <a:spLocks noChangeArrowheads="1"/>
              </p:cNvSpPr>
              <p:nvPr/>
            </p:nvSpPr>
            <p:spPr bwMode="auto">
              <a:xfrm>
                <a:off x="3370" y="729"/>
                <a:ext cx="209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июнь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1" name="Rectangle 27"/>
              <p:cNvSpPr>
                <a:spLocks noChangeArrowheads="1"/>
              </p:cNvSpPr>
              <p:nvPr/>
            </p:nvSpPr>
            <p:spPr bwMode="auto">
              <a:xfrm>
                <a:off x="3658" y="729"/>
                <a:ext cx="207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июль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2" name="Rectangle 28"/>
              <p:cNvSpPr>
                <a:spLocks noChangeArrowheads="1"/>
              </p:cNvSpPr>
              <p:nvPr/>
            </p:nvSpPr>
            <p:spPr bwMode="auto">
              <a:xfrm>
                <a:off x="3910" y="729"/>
                <a:ext cx="119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авг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3" name="Rectangle 29"/>
              <p:cNvSpPr>
                <a:spLocks noChangeArrowheads="1"/>
              </p:cNvSpPr>
              <p:nvPr/>
            </p:nvSpPr>
            <p:spPr bwMode="auto">
              <a:xfrm>
                <a:off x="4193" y="729"/>
                <a:ext cx="165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сент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4" name="Rectangle 30"/>
              <p:cNvSpPr>
                <a:spLocks noChangeArrowheads="1"/>
              </p:cNvSpPr>
              <p:nvPr/>
            </p:nvSpPr>
            <p:spPr bwMode="auto">
              <a:xfrm>
                <a:off x="4476" y="729"/>
                <a:ext cx="12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окт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5" name="Rectangle 31"/>
              <p:cNvSpPr>
                <a:spLocks noChangeArrowheads="1"/>
              </p:cNvSpPr>
              <p:nvPr/>
            </p:nvSpPr>
            <p:spPr bwMode="auto">
              <a:xfrm>
                <a:off x="4743" y="729"/>
                <a:ext cx="188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нояб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6" name="Rectangle 32"/>
              <p:cNvSpPr>
                <a:spLocks noChangeArrowheads="1"/>
              </p:cNvSpPr>
              <p:nvPr/>
            </p:nvSpPr>
            <p:spPr bwMode="auto">
              <a:xfrm>
                <a:off x="5026" y="729"/>
                <a:ext cx="140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дек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7" name="Rectangle 33"/>
              <p:cNvSpPr>
                <a:spLocks noChangeArrowheads="1"/>
              </p:cNvSpPr>
              <p:nvPr/>
            </p:nvSpPr>
            <p:spPr bwMode="auto">
              <a:xfrm>
                <a:off x="5278" y="729"/>
                <a:ext cx="230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Всего 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8" name="Rectangle 34"/>
              <p:cNvSpPr>
                <a:spLocks noChangeArrowheads="1"/>
              </p:cNvSpPr>
              <p:nvPr/>
            </p:nvSpPr>
            <p:spPr bwMode="auto">
              <a:xfrm>
                <a:off x="140" y="848"/>
                <a:ext cx="793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Периодические доходы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9" name="Rectangle 35"/>
              <p:cNvSpPr>
                <a:spLocks noChangeArrowheads="1"/>
              </p:cNvSpPr>
              <p:nvPr/>
            </p:nvSpPr>
            <p:spPr bwMode="auto">
              <a:xfrm>
                <a:off x="140" y="943"/>
                <a:ext cx="482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Прямые налоги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0" name="Rectangle 36"/>
              <p:cNvSpPr>
                <a:spLocks noChangeArrowheads="1"/>
              </p:cNvSpPr>
              <p:nvPr/>
            </p:nvSpPr>
            <p:spPr bwMode="auto">
              <a:xfrm>
                <a:off x="140" y="1038"/>
                <a:ext cx="57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Косвенные налоги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1" name="Rectangle 37"/>
              <p:cNvSpPr>
                <a:spLocks noChangeArrowheads="1"/>
              </p:cNvSpPr>
              <p:nvPr/>
            </p:nvSpPr>
            <p:spPr bwMode="auto">
              <a:xfrm>
                <a:off x="140" y="1133"/>
                <a:ext cx="666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Неналоговые доходы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2" name="Rectangle 38"/>
              <p:cNvSpPr>
                <a:spLocks noChangeArrowheads="1"/>
              </p:cNvSpPr>
              <p:nvPr/>
            </p:nvSpPr>
            <p:spPr bwMode="auto">
              <a:xfrm>
                <a:off x="140" y="1228"/>
                <a:ext cx="1029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Проценты/прибыль/дивиденды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3" name="Rectangle 39"/>
              <p:cNvSpPr>
                <a:spLocks noChangeArrowheads="1"/>
              </p:cNvSpPr>
              <p:nvPr/>
            </p:nvSpPr>
            <p:spPr bwMode="auto">
              <a:xfrm>
                <a:off x="140" y="1323"/>
                <a:ext cx="615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Трансферты/гранты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4" name="Rectangle 40"/>
              <p:cNvSpPr>
                <a:spLocks noChangeArrowheads="1"/>
              </p:cNvSpPr>
              <p:nvPr/>
            </p:nvSpPr>
            <p:spPr bwMode="auto">
              <a:xfrm>
                <a:off x="140" y="1418"/>
                <a:ext cx="234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Другое 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5" name="Rectangle 41"/>
              <p:cNvSpPr>
                <a:spLocks noChangeArrowheads="1"/>
              </p:cNvSpPr>
              <p:nvPr/>
            </p:nvSpPr>
            <p:spPr bwMode="auto">
              <a:xfrm>
                <a:off x="140" y="1513"/>
                <a:ext cx="966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Всего: периодические доходы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/>
            </p:nvSpPr>
            <p:spPr bwMode="auto">
              <a:xfrm>
                <a:off x="2023" y="1513"/>
                <a:ext cx="87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/>
            </p:nvSpPr>
            <p:spPr bwMode="auto">
              <a:xfrm>
                <a:off x="140" y="1636"/>
                <a:ext cx="546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Текущие расходы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8" name="Rectangle 44"/>
              <p:cNvSpPr>
                <a:spLocks noChangeArrowheads="1"/>
              </p:cNvSpPr>
              <p:nvPr/>
            </p:nvSpPr>
            <p:spPr bwMode="auto">
              <a:xfrm>
                <a:off x="140" y="1731"/>
                <a:ext cx="97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Зарплата, доплаты и надбавки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9" name="Rectangle 45"/>
              <p:cNvSpPr>
                <a:spLocks noChangeArrowheads="1"/>
              </p:cNvSpPr>
              <p:nvPr/>
            </p:nvSpPr>
            <p:spPr bwMode="auto">
              <a:xfrm>
                <a:off x="140" y="1826"/>
                <a:ext cx="693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Коммунальные услуги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0" name="Rectangle 46"/>
              <p:cNvSpPr>
                <a:spLocks noChangeArrowheads="1"/>
              </p:cNvSpPr>
              <p:nvPr/>
            </p:nvSpPr>
            <p:spPr bwMode="auto">
              <a:xfrm>
                <a:off x="140" y="1921"/>
                <a:ext cx="728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Другие товары и услуги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1" name="Rectangle 47"/>
              <p:cNvSpPr>
                <a:spLocks noChangeArrowheads="1"/>
              </p:cNvSpPr>
              <p:nvPr/>
            </p:nvSpPr>
            <p:spPr bwMode="auto">
              <a:xfrm>
                <a:off x="140" y="2016"/>
                <a:ext cx="737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Субсидии и трансферты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2" name="Rectangle 48"/>
              <p:cNvSpPr>
                <a:spLocks noChangeArrowheads="1"/>
              </p:cNvSpPr>
              <p:nvPr/>
            </p:nvSpPr>
            <p:spPr bwMode="auto">
              <a:xfrm>
                <a:off x="140" y="2110"/>
                <a:ext cx="497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Другие расходы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3" name="Rectangle 49"/>
              <p:cNvSpPr>
                <a:spLocks noChangeArrowheads="1"/>
              </p:cNvSpPr>
              <p:nvPr/>
            </p:nvSpPr>
            <p:spPr bwMode="auto">
              <a:xfrm>
                <a:off x="140" y="2205"/>
                <a:ext cx="667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Процентные платежи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4" name="Rectangle 50"/>
              <p:cNvSpPr>
                <a:spLocks noChangeArrowheads="1"/>
              </p:cNvSpPr>
              <p:nvPr/>
            </p:nvSpPr>
            <p:spPr bwMode="auto">
              <a:xfrm>
                <a:off x="140" y="2300"/>
                <a:ext cx="772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900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Всего: текущие расходы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5" name="Rectangle 51"/>
              <p:cNvSpPr>
                <a:spLocks noChangeArrowheads="1"/>
              </p:cNvSpPr>
              <p:nvPr/>
            </p:nvSpPr>
            <p:spPr bwMode="auto">
              <a:xfrm>
                <a:off x="2028" y="2310"/>
                <a:ext cx="72" cy="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B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6" name="Rectangle 52"/>
              <p:cNvSpPr>
                <a:spLocks noChangeArrowheads="1"/>
              </p:cNvSpPr>
              <p:nvPr/>
            </p:nvSpPr>
            <p:spPr bwMode="auto">
              <a:xfrm>
                <a:off x="140" y="2424"/>
                <a:ext cx="1188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900" b="1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Операционный и</a:t>
                </a:r>
                <a:r>
                  <a:rPr kumimoji="0" lang="ru-RU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збыток +/дефицит  -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7" name="Rectangle 53"/>
              <p:cNvSpPr>
                <a:spLocks noChangeArrowheads="1"/>
              </p:cNvSpPr>
              <p:nvPr/>
            </p:nvSpPr>
            <p:spPr bwMode="auto">
              <a:xfrm>
                <a:off x="1951" y="2424"/>
                <a:ext cx="237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A-B=C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8" name="Rectangle 54"/>
              <p:cNvSpPr>
                <a:spLocks noChangeArrowheads="1"/>
              </p:cNvSpPr>
              <p:nvPr/>
            </p:nvSpPr>
            <p:spPr bwMode="auto">
              <a:xfrm>
                <a:off x="140" y="2547"/>
                <a:ext cx="792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Инвестиционные потоки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9" name="Rectangle 55"/>
              <p:cNvSpPr>
                <a:spLocks noChangeArrowheads="1"/>
              </p:cNvSpPr>
              <p:nvPr/>
            </p:nvSpPr>
            <p:spPr bwMode="auto">
              <a:xfrm>
                <a:off x="140" y="2642"/>
                <a:ext cx="54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Продажа активов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0" name="Rectangle 56"/>
              <p:cNvSpPr>
                <a:spLocks noChangeArrowheads="1"/>
              </p:cNvSpPr>
              <p:nvPr/>
            </p:nvSpPr>
            <p:spPr bwMode="auto">
              <a:xfrm>
                <a:off x="140" y="2737"/>
                <a:ext cx="686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Капитальные расходы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1" name="Rectangle 57"/>
              <p:cNvSpPr>
                <a:spLocks noChangeArrowheads="1"/>
              </p:cNvSpPr>
              <p:nvPr/>
            </p:nvSpPr>
            <p:spPr bwMode="auto">
              <a:xfrm>
                <a:off x="140" y="2832"/>
                <a:ext cx="1541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Чистый приток от инвестиционной деятельности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2" name="Rectangle 58"/>
              <p:cNvSpPr>
                <a:spLocks noChangeArrowheads="1"/>
              </p:cNvSpPr>
              <p:nvPr/>
            </p:nvSpPr>
            <p:spPr bwMode="auto">
              <a:xfrm>
                <a:off x="2023" y="2832"/>
                <a:ext cx="87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D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3" name="Rectangle 59"/>
              <p:cNvSpPr>
                <a:spLocks noChangeArrowheads="1"/>
              </p:cNvSpPr>
              <p:nvPr/>
            </p:nvSpPr>
            <p:spPr bwMode="auto">
              <a:xfrm>
                <a:off x="140" y="2955"/>
                <a:ext cx="924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Общий избыток +/дефицит - 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4" name="Rectangle 60"/>
              <p:cNvSpPr>
                <a:spLocks noChangeArrowheads="1"/>
              </p:cNvSpPr>
              <p:nvPr/>
            </p:nvSpPr>
            <p:spPr bwMode="auto">
              <a:xfrm>
                <a:off x="1956" y="2955"/>
                <a:ext cx="231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C-D=E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5" name="Rectangle 61"/>
              <p:cNvSpPr>
                <a:spLocks noChangeArrowheads="1"/>
              </p:cNvSpPr>
              <p:nvPr/>
            </p:nvSpPr>
            <p:spPr bwMode="auto">
              <a:xfrm>
                <a:off x="140" y="3079"/>
                <a:ext cx="1143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Движение средств финансирования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6" name="Rectangle 62"/>
              <p:cNvSpPr>
                <a:spLocks noChangeArrowheads="1"/>
              </p:cNvSpPr>
              <p:nvPr/>
            </p:nvSpPr>
            <p:spPr bwMode="auto">
              <a:xfrm>
                <a:off x="140" y="3174"/>
                <a:ext cx="1466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Чистый приток со счетов финансовых активов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7" name="Rectangle 63"/>
              <p:cNvSpPr>
                <a:spLocks noChangeArrowheads="1"/>
              </p:cNvSpPr>
              <p:nvPr/>
            </p:nvSpPr>
            <p:spPr bwMode="auto">
              <a:xfrm>
                <a:off x="140" y="3268"/>
                <a:ext cx="1011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Погашение/амортизация долга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8" name="Rectangle 64"/>
              <p:cNvSpPr>
                <a:spLocks noChangeArrowheads="1"/>
              </p:cNvSpPr>
              <p:nvPr/>
            </p:nvSpPr>
            <p:spPr bwMode="auto">
              <a:xfrm>
                <a:off x="140" y="3363"/>
                <a:ext cx="1208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Валовой объем новых заимствований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9" name="Rectangle 65"/>
              <p:cNvSpPr>
                <a:spLocks noChangeArrowheads="1"/>
              </p:cNvSpPr>
              <p:nvPr/>
            </p:nvSpPr>
            <p:spPr bwMode="auto">
              <a:xfrm>
                <a:off x="140" y="3458"/>
                <a:ext cx="1016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Общие потоки финансирования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0" name="Rectangle 66"/>
              <p:cNvSpPr>
                <a:spLocks noChangeArrowheads="1"/>
              </p:cNvSpPr>
              <p:nvPr/>
            </p:nvSpPr>
            <p:spPr bwMode="auto">
              <a:xfrm>
                <a:off x="2028" y="3458"/>
                <a:ext cx="77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F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1" name="Rectangle 67"/>
              <p:cNvSpPr>
                <a:spLocks noChangeArrowheads="1"/>
              </p:cNvSpPr>
              <p:nvPr/>
            </p:nvSpPr>
            <p:spPr bwMode="auto">
              <a:xfrm>
                <a:off x="140" y="3582"/>
                <a:ext cx="1571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Чистое изменение в величине средств (+ = приток)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2" name="Rectangle 68"/>
              <p:cNvSpPr>
                <a:spLocks noChangeArrowheads="1"/>
              </p:cNvSpPr>
              <p:nvPr/>
            </p:nvSpPr>
            <p:spPr bwMode="auto">
              <a:xfrm>
                <a:off x="1951" y="3582"/>
                <a:ext cx="237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F+E=G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3" name="Rectangle 69"/>
              <p:cNvSpPr>
                <a:spLocks noChangeArrowheads="1"/>
              </p:cNvSpPr>
              <p:nvPr/>
            </p:nvSpPr>
            <p:spPr bwMode="auto">
              <a:xfrm>
                <a:off x="140" y="3705"/>
                <a:ext cx="115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ЕКС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4" name="Rectangle 70"/>
              <p:cNvSpPr>
                <a:spLocks noChangeArrowheads="1"/>
              </p:cNvSpPr>
              <p:nvPr/>
            </p:nvSpPr>
            <p:spPr bwMode="auto">
              <a:xfrm>
                <a:off x="140" y="3800"/>
                <a:ext cx="834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Остаток средств </a:t>
                </a:r>
                <a:r>
                  <a:rPr lang="ru-RU" sz="900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на начало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5" name="Rectangle 71"/>
              <p:cNvSpPr>
                <a:spLocks noChangeArrowheads="1"/>
              </p:cNvSpPr>
              <p:nvPr/>
            </p:nvSpPr>
            <p:spPr bwMode="auto">
              <a:xfrm>
                <a:off x="140" y="3895"/>
                <a:ext cx="2251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Чистое изменение в величине средств  (</a:t>
                </a:r>
                <a:r>
                  <a:rPr kumimoji="0" lang="ru-RU" sz="9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скорректир</a:t>
                </a: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. на потоки вне </a:t>
                </a:r>
                <a:r>
                  <a:rPr kumimoji="0" lang="ru-RU" sz="9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ЕКС</a:t>
                </a: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)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6" name="Rectangle 72"/>
              <p:cNvSpPr>
                <a:spLocks noChangeArrowheads="1"/>
              </p:cNvSpPr>
              <p:nvPr/>
            </p:nvSpPr>
            <p:spPr bwMode="auto">
              <a:xfrm>
                <a:off x="140" y="3990"/>
                <a:ext cx="787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Остаток средств на конец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7" name="Rectangle 73"/>
              <p:cNvSpPr>
                <a:spLocks noChangeArrowheads="1"/>
              </p:cNvSpPr>
              <p:nvPr/>
            </p:nvSpPr>
            <p:spPr bwMode="auto">
              <a:xfrm>
                <a:off x="2532" y="1921"/>
                <a:ext cx="1062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Этот </a:t>
                </a:r>
                <a:r>
                  <a:rPr kumimoji="0" lang="ru-RU" sz="9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подытог</a:t>
                </a: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может быть опущен 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8" name="Rectangle 74"/>
              <p:cNvSpPr>
                <a:spLocks noChangeArrowheads="1"/>
              </p:cNvSpPr>
              <p:nvPr/>
            </p:nvSpPr>
            <p:spPr bwMode="auto">
              <a:xfrm>
                <a:off x="2583" y="2016"/>
                <a:ext cx="1015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900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п</a:t>
                </a: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ри желании с переходом сразу 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9" name="Rectangle 75"/>
              <p:cNvSpPr>
                <a:spLocks noChangeArrowheads="1"/>
              </p:cNvSpPr>
              <p:nvPr/>
            </p:nvSpPr>
            <p:spPr bwMode="auto">
              <a:xfrm>
                <a:off x="2522" y="2110"/>
                <a:ext cx="468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к этой позиции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0" name="Rectangle 76"/>
              <p:cNvSpPr>
                <a:spLocks noChangeArrowheads="1"/>
              </p:cNvSpPr>
              <p:nvPr/>
            </p:nvSpPr>
            <p:spPr bwMode="auto">
              <a:xfrm>
                <a:off x="2815" y="2205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1" name="Rectangle 77"/>
              <p:cNvSpPr>
                <a:spLocks noChangeArrowheads="1"/>
              </p:cNvSpPr>
              <p:nvPr/>
            </p:nvSpPr>
            <p:spPr bwMode="auto">
              <a:xfrm>
                <a:off x="2501" y="3800"/>
                <a:ext cx="1873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Для уменьшения величины корректировки все потоки выше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2" name="Rectangle 78"/>
              <p:cNvSpPr>
                <a:spLocks noChangeArrowheads="1"/>
              </p:cNvSpPr>
              <p:nvPr/>
            </p:nvSpPr>
            <p:spPr bwMode="auto">
              <a:xfrm>
                <a:off x="2496" y="3888"/>
                <a:ext cx="2111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1" hangingPunct="1"/>
                <a:r>
                  <a:rPr lang="ru-RU" sz="900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следует по </a:t>
                </a:r>
                <a:r>
                  <a:rPr kumimoji="0" lang="ru-RU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возможности отражать с учетом их воздействия на </a:t>
                </a:r>
                <a:r>
                  <a:rPr kumimoji="0" lang="ru-RU" sz="9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ЕКС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3" name="Rectangle 79"/>
              <p:cNvSpPr>
                <a:spLocks noChangeArrowheads="1"/>
              </p:cNvSpPr>
              <p:nvPr/>
            </p:nvSpPr>
            <p:spPr bwMode="auto">
              <a:xfrm>
                <a:off x="2460" y="1133"/>
                <a:ext cx="1524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1" hangingPunct="1"/>
                <a:r>
                  <a:rPr lang="ru-RU" sz="900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Дополнительная детализация по необходимости</a:t>
                </a:r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4" name="Rectangle 80"/>
              <p:cNvSpPr>
                <a:spLocks noChangeArrowheads="1"/>
              </p:cNvSpPr>
              <p:nvPr/>
            </p:nvSpPr>
            <p:spPr bwMode="auto">
              <a:xfrm>
                <a:off x="4126" y="1921"/>
                <a:ext cx="1524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1" hangingPunct="1"/>
                <a:r>
                  <a:rPr lang="ru-RU" sz="900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Дополнительная детализация по необходимости</a:t>
                </a:r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5" name="Rectangle 81"/>
              <p:cNvSpPr>
                <a:spLocks noChangeArrowheads="1"/>
              </p:cNvSpPr>
              <p:nvPr/>
            </p:nvSpPr>
            <p:spPr bwMode="auto">
              <a:xfrm>
                <a:off x="125" y="720"/>
                <a:ext cx="5" cy="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6" name="Rectangle 82"/>
              <p:cNvSpPr>
                <a:spLocks noChangeArrowheads="1"/>
              </p:cNvSpPr>
              <p:nvPr/>
            </p:nvSpPr>
            <p:spPr bwMode="auto">
              <a:xfrm>
                <a:off x="1904" y="720"/>
                <a:ext cx="6" cy="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7" name="Rectangle 83"/>
              <p:cNvSpPr>
                <a:spLocks noChangeArrowheads="1"/>
              </p:cNvSpPr>
              <p:nvPr/>
            </p:nvSpPr>
            <p:spPr bwMode="auto">
              <a:xfrm>
                <a:off x="2182" y="720"/>
                <a:ext cx="5" cy="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8" name="Rectangle 84"/>
              <p:cNvSpPr>
                <a:spLocks noChangeArrowheads="1"/>
              </p:cNvSpPr>
              <p:nvPr/>
            </p:nvSpPr>
            <p:spPr bwMode="auto">
              <a:xfrm>
                <a:off x="2460" y="720"/>
                <a:ext cx="5" cy="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9" name="Rectangle 85"/>
              <p:cNvSpPr>
                <a:spLocks noChangeArrowheads="1"/>
              </p:cNvSpPr>
              <p:nvPr/>
            </p:nvSpPr>
            <p:spPr bwMode="auto">
              <a:xfrm>
                <a:off x="2738" y="720"/>
                <a:ext cx="5" cy="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0" name="Rectangle 86"/>
              <p:cNvSpPr>
                <a:spLocks noChangeArrowheads="1"/>
              </p:cNvSpPr>
              <p:nvPr/>
            </p:nvSpPr>
            <p:spPr bwMode="auto">
              <a:xfrm>
                <a:off x="3015" y="720"/>
                <a:ext cx="6" cy="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1" name="Rectangle 87"/>
              <p:cNvSpPr>
                <a:spLocks noChangeArrowheads="1"/>
              </p:cNvSpPr>
              <p:nvPr/>
            </p:nvSpPr>
            <p:spPr bwMode="auto">
              <a:xfrm>
                <a:off x="3293" y="720"/>
                <a:ext cx="5" cy="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2" name="Rectangle 88"/>
              <p:cNvSpPr>
                <a:spLocks noChangeArrowheads="1"/>
              </p:cNvSpPr>
              <p:nvPr/>
            </p:nvSpPr>
            <p:spPr bwMode="auto">
              <a:xfrm>
                <a:off x="3571" y="720"/>
                <a:ext cx="5" cy="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3" name="Rectangle 89"/>
              <p:cNvSpPr>
                <a:spLocks noChangeArrowheads="1"/>
              </p:cNvSpPr>
              <p:nvPr/>
            </p:nvSpPr>
            <p:spPr bwMode="auto">
              <a:xfrm>
                <a:off x="3849" y="720"/>
                <a:ext cx="5" cy="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4" name="Rectangle 90"/>
              <p:cNvSpPr>
                <a:spLocks noChangeArrowheads="1"/>
              </p:cNvSpPr>
              <p:nvPr/>
            </p:nvSpPr>
            <p:spPr bwMode="auto">
              <a:xfrm>
                <a:off x="4126" y="720"/>
                <a:ext cx="5" cy="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5" name="Rectangle 91"/>
              <p:cNvSpPr>
                <a:spLocks noChangeArrowheads="1"/>
              </p:cNvSpPr>
              <p:nvPr/>
            </p:nvSpPr>
            <p:spPr bwMode="auto">
              <a:xfrm>
                <a:off x="4404" y="720"/>
                <a:ext cx="5" cy="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6" name="Rectangle 92"/>
              <p:cNvSpPr>
                <a:spLocks noChangeArrowheads="1"/>
              </p:cNvSpPr>
              <p:nvPr/>
            </p:nvSpPr>
            <p:spPr bwMode="auto">
              <a:xfrm>
                <a:off x="4682" y="720"/>
                <a:ext cx="5" cy="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7" name="Rectangle 93"/>
              <p:cNvSpPr>
                <a:spLocks noChangeArrowheads="1"/>
              </p:cNvSpPr>
              <p:nvPr/>
            </p:nvSpPr>
            <p:spPr bwMode="auto">
              <a:xfrm>
                <a:off x="4959" y="720"/>
                <a:ext cx="6" cy="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8" name="Rectangle 94"/>
              <p:cNvSpPr>
                <a:spLocks noChangeArrowheads="1"/>
              </p:cNvSpPr>
              <p:nvPr/>
            </p:nvSpPr>
            <p:spPr bwMode="auto">
              <a:xfrm>
                <a:off x="5237" y="720"/>
                <a:ext cx="5" cy="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9" name="Rectangle 95"/>
              <p:cNvSpPr>
                <a:spLocks noChangeArrowheads="1"/>
              </p:cNvSpPr>
              <p:nvPr/>
            </p:nvSpPr>
            <p:spPr bwMode="auto">
              <a:xfrm>
                <a:off x="5515" y="720"/>
                <a:ext cx="5" cy="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0" name="Line 96"/>
              <p:cNvSpPr>
                <a:spLocks noChangeShapeType="1"/>
              </p:cNvSpPr>
              <p:nvPr/>
            </p:nvSpPr>
            <p:spPr bwMode="auto">
              <a:xfrm>
                <a:off x="2460" y="938"/>
                <a:ext cx="1" cy="19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1" name="Rectangle 97"/>
              <p:cNvSpPr>
                <a:spLocks noChangeArrowheads="1"/>
              </p:cNvSpPr>
              <p:nvPr/>
            </p:nvSpPr>
            <p:spPr bwMode="auto">
              <a:xfrm>
                <a:off x="2460" y="938"/>
                <a:ext cx="5" cy="190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2" name="Line 98"/>
              <p:cNvSpPr>
                <a:spLocks noChangeShapeType="1"/>
              </p:cNvSpPr>
              <p:nvPr/>
            </p:nvSpPr>
            <p:spPr bwMode="auto">
              <a:xfrm>
                <a:off x="2738" y="938"/>
                <a:ext cx="1" cy="19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3" name="Rectangle 99"/>
              <p:cNvSpPr>
                <a:spLocks noChangeArrowheads="1"/>
              </p:cNvSpPr>
              <p:nvPr/>
            </p:nvSpPr>
            <p:spPr bwMode="auto">
              <a:xfrm>
                <a:off x="2738" y="938"/>
                <a:ext cx="5" cy="190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4" name="Line 100"/>
              <p:cNvSpPr>
                <a:spLocks noChangeShapeType="1"/>
              </p:cNvSpPr>
              <p:nvPr/>
            </p:nvSpPr>
            <p:spPr bwMode="auto">
              <a:xfrm>
                <a:off x="3015" y="938"/>
                <a:ext cx="1" cy="19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5" name="Rectangle 101"/>
              <p:cNvSpPr>
                <a:spLocks noChangeArrowheads="1"/>
              </p:cNvSpPr>
              <p:nvPr/>
            </p:nvSpPr>
            <p:spPr bwMode="auto">
              <a:xfrm>
                <a:off x="3015" y="938"/>
                <a:ext cx="6" cy="190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6" name="Line 102"/>
              <p:cNvSpPr>
                <a:spLocks noChangeShapeType="1"/>
              </p:cNvSpPr>
              <p:nvPr/>
            </p:nvSpPr>
            <p:spPr bwMode="auto">
              <a:xfrm>
                <a:off x="125" y="938"/>
                <a:ext cx="1" cy="56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7" name="Rectangle 103"/>
              <p:cNvSpPr>
                <a:spLocks noChangeArrowheads="1"/>
              </p:cNvSpPr>
              <p:nvPr/>
            </p:nvSpPr>
            <p:spPr bwMode="auto">
              <a:xfrm>
                <a:off x="125" y="938"/>
                <a:ext cx="5" cy="56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8" name="Line 104"/>
              <p:cNvSpPr>
                <a:spLocks noChangeShapeType="1"/>
              </p:cNvSpPr>
              <p:nvPr/>
            </p:nvSpPr>
            <p:spPr bwMode="auto">
              <a:xfrm>
                <a:off x="1904" y="938"/>
                <a:ext cx="1" cy="56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9" name="Rectangle 105"/>
              <p:cNvSpPr>
                <a:spLocks noChangeArrowheads="1"/>
              </p:cNvSpPr>
              <p:nvPr/>
            </p:nvSpPr>
            <p:spPr bwMode="auto">
              <a:xfrm>
                <a:off x="1904" y="938"/>
                <a:ext cx="6" cy="56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0" name="Line 106"/>
              <p:cNvSpPr>
                <a:spLocks noChangeShapeType="1"/>
              </p:cNvSpPr>
              <p:nvPr/>
            </p:nvSpPr>
            <p:spPr bwMode="auto">
              <a:xfrm>
                <a:off x="2182" y="938"/>
                <a:ext cx="1" cy="56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1" name="Rectangle 107"/>
              <p:cNvSpPr>
                <a:spLocks noChangeArrowheads="1"/>
              </p:cNvSpPr>
              <p:nvPr/>
            </p:nvSpPr>
            <p:spPr bwMode="auto">
              <a:xfrm>
                <a:off x="2182" y="938"/>
                <a:ext cx="5" cy="56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2" name="Line 108"/>
              <p:cNvSpPr>
                <a:spLocks noChangeShapeType="1"/>
              </p:cNvSpPr>
              <p:nvPr/>
            </p:nvSpPr>
            <p:spPr bwMode="auto">
              <a:xfrm>
                <a:off x="2460" y="1223"/>
                <a:ext cx="1" cy="28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3" name="Rectangle 109"/>
              <p:cNvSpPr>
                <a:spLocks noChangeArrowheads="1"/>
              </p:cNvSpPr>
              <p:nvPr/>
            </p:nvSpPr>
            <p:spPr bwMode="auto">
              <a:xfrm>
                <a:off x="2460" y="1223"/>
                <a:ext cx="5" cy="280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4" name="Line 110"/>
              <p:cNvSpPr>
                <a:spLocks noChangeShapeType="1"/>
              </p:cNvSpPr>
              <p:nvPr/>
            </p:nvSpPr>
            <p:spPr bwMode="auto">
              <a:xfrm>
                <a:off x="2738" y="1223"/>
                <a:ext cx="1" cy="28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5" name="Rectangle 111"/>
              <p:cNvSpPr>
                <a:spLocks noChangeArrowheads="1"/>
              </p:cNvSpPr>
              <p:nvPr/>
            </p:nvSpPr>
            <p:spPr bwMode="auto">
              <a:xfrm>
                <a:off x="2738" y="1223"/>
                <a:ext cx="5" cy="280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6" name="Line 112"/>
              <p:cNvSpPr>
                <a:spLocks noChangeShapeType="1"/>
              </p:cNvSpPr>
              <p:nvPr/>
            </p:nvSpPr>
            <p:spPr bwMode="auto">
              <a:xfrm>
                <a:off x="3015" y="1223"/>
                <a:ext cx="1" cy="28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7" name="Rectangle 113"/>
              <p:cNvSpPr>
                <a:spLocks noChangeArrowheads="1"/>
              </p:cNvSpPr>
              <p:nvPr/>
            </p:nvSpPr>
            <p:spPr bwMode="auto">
              <a:xfrm>
                <a:off x="3015" y="1223"/>
                <a:ext cx="6" cy="280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8" name="Line 114"/>
              <p:cNvSpPr>
                <a:spLocks noChangeShapeType="1"/>
              </p:cNvSpPr>
              <p:nvPr/>
            </p:nvSpPr>
            <p:spPr bwMode="auto">
              <a:xfrm>
                <a:off x="3293" y="938"/>
                <a:ext cx="1" cy="56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9" name="Rectangle 115"/>
              <p:cNvSpPr>
                <a:spLocks noChangeArrowheads="1"/>
              </p:cNvSpPr>
              <p:nvPr/>
            </p:nvSpPr>
            <p:spPr bwMode="auto">
              <a:xfrm>
                <a:off x="3293" y="938"/>
                <a:ext cx="5" cy="56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0" name="Line 116"/>
              <p:cNvSpPr>
                <a:spLocks noChangeShapeType="1"/>
              </p:cNvSpPr>
              <p:nvPr/>
            </p:nvSpPr>
            <p:spPr bwMode="auto">
              <a:xfrm>
                <a:off x="3571" y="938"/>
                <a:ext cx="1" cy="56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1" name="Rectangle 117"/>
              <p:cNvSpPr>
                <a:spLocks noChangeArrowheads="1"/>
              </p:cNvSpPr>
              <p:nvPr/>
            </p:nvSpPr>
            <p:spPr bwMode="auto">
              <a:xfrm>
                <a:off x="3571" y="938"/>
                <a:ext cx="5" cy="56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2" name="Line 118"/>
              <p:cNvSpPr>
                <a:spLocks noChangeShapeType="1"/>
              </p:cNvSpPr>
              <p:nvPr/>
            </p:nvSpPr>
            <p:spPr bwMode="auto">
              <a:xfrm>
                <a:off x="3849" y="938"/>
                <a:ext cx="1" cy="56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3" name="Rectangle 119"/>
              <p:cNvSpPr>
                <a:spLocks noChangeArrowheads="1"/>
              </p:cNvSpPr>
              <p:nvPr/>
            </p:nvSpPr>
            <p:spPr bwMode="auto">
              <a:xfrm>
                <a:off x="3849" y="938"/>
                <a:ext cx="5" cy="56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4" name="Line 120"/>
              <p:cNvSpPr>
                <a:spLocks noChangeShapeType="1"/>
              </p:cNvSpPr>
              <p:nvPr/>
            </p:nvSpPr>
            <p:spPr bwMode="auto">
              <a:xfrm>
                <a:off x="4126" y="938"/>
                <a:ext cx="1" cy="56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5" name="Rectangle 121"/>
              <p:cNvSpPr>
                <a:spLocks noChangeArrowheads="1"/>
              </p:cNvSpPr>
              <p:nvPr/>
            </p:nvSpPr>
            <p:spPr bwMode="auto">
              <a:xfrm>
                <a:off x="4126" y="938"/>
                <a:ext cx="5" cy="56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6" name="Line 122"/>
              <p:cNvSpPr>
                <a:spLocks noChangeShapeType="1"/>
              </p:cNvSpPr>
              <p:nvPr/>
            </p:nvSpPr>
            <p:spPr bwMode="auto">
              <a:xfrm>
                <a:off x="4404" y="938"/>
                <a:ext cx="1" cy="56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7" name="Rectangle 123"/>
              <p:cNvSpPr>
                <a:spLocks noChangeArrowheads="1"/>
              </p:cNvSpPr>
              <p:nvPr/>
            </p:nvSpPr>
            <p:spPr bwMode="auto">
              <a:xfrm>
                <a:off x="4404" y="938"/>
                <a:ext cx="5" cy="56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8" name="Line 124"/>
              <p:cNvSpPr>
                <a:spLocks noChangeShapeType="1"/>
              </p:cNvSpPr>
              <p:nvPr/>
            </p:nvSpPr>
            <p:spPr bwMode="auto">
              <a:xfrm>
                <a:off x="4682" y="938"/>
                <a:ext cx="1" cy="56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9" name="Rectangle 125"/>
              <p:cNvSpPr>
                <a:spLocks noChangeArrowheads="1"/>
              </p:cNvSpPr>
              <p:nvPr/>
            </p:nvSpPr>
            <p:spPr bwMode="auto">
              <a:xfrm>
                <a:off x="4682" y="938"/>
                <a:ext cx="5" cy="56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0" name="Line 126"/>
              <p:cNvSpPr>
                <a:spLocks noChangeShapeType="1"/>
              </p:cNvSpPr>
              <p:nvPr/>
            </p:nvSpPr>
            <p:spPr bwMode="auto">
              <a:xfrm>
                <a:off x="4959" y="938"/>
                <a:ext cx="1" cy="56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1" name="Rectangle 127"/>
              <p:cNvSpPr>
                <a:spLocks noChangeArrowheads="1"/>
              </p:cNvSpPr>
              <p:nvPr/>
            </p:nvSpPr>
            <p:spPr bwMode="auto">
              <a:xfrm>
                <a:off x="4959" y="938"/>
                <a:ext cx="6" cy="56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2" name="Line 128"/>
              <p:cNvSpPr>
                <a:spLocks noChangeShapeType="1"/>
              </p:cNvSpPr>
              <p:nvPr/>
            </p:nvSpPr>
            <p:spPr bwMode="auto">
              <a:xfrm>
                <a:off x="5237" y="938"/>
                <a:ext cx="1" cy="56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3" name="Rectangle 129"/>
              <p:cNvSpPr>
                <a:spLocks noChangeArrowheads="1"/>
              </p:cNvSpPr>
              <p:nvPr/>
            </p:nvSpPr>
            <p:spPr bwMode="auto">
              <a:xfrm>
                <a:off x="5237" y="938"/>
                <a:ext cx="5" cy="56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4" name="Line 130"/>
              <p:cNvSpPr>
                <a:spLocks noChangeShapeType="1"/>
              </p:cNvSpPr>
              <p:nvPr/>
            </p:nvSpPr>
            <p:spPr bwMode="auto">
              <a:xfrm>
                <a:off x="5515" y="938"/>
                <a:ext cx="1" cy="56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5" name="Rectangle 131"/>
              <p:cNvSpPr>
                <a:spLocks noChangeArrowheads="1"/>
              </p:cNvSpPr>
              <p:nvPr/>
            </p:nvSpPr>
            <p:spPr bwMode="auto">
              <a:xfrm>
                <a:off x="5515" y="938"/>
                <a:ext cx="5" cy="56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6" name="Line 132"/>
              <p:cNvSpPr>
                <a:spLocks noChangeShapeType="1"/>
              </p:cNvSpPr>
              <p:nvPr/>
            </p:nvSpPr>
            <p:spPr bwMode="auto">
              <a:xfrm>
                <a:off x="125" y="1603"/>
                <a:ext cx="1" cy="2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7" name="Rectangle 133"/>
              <p:cNvSpPr>
                <a:spLocks noChangeArrowheads="1"/>
              </p:cNvSpPr>
              <p:nvPr/>
            </p:nvSpPr>
            <p:spPr bwMode="auto">
              <a:xfrm>
                <a:off x="125" y="1603"/>
                <a:ext cx="5" cy="2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8" name="Line 134"/>
              <p:cNvSpPr>
                <a:spLocks noChangeShapeType="1"/>
              </p:cNvSpPr>
              <p:nvPr/>
            </p:nvSpPr>
            <p:spPr bwMode="auto">
              <a:xfrm>
                <a:off x="1904" y="1603"/>
                <a:ext cx="1" cy="2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9" name="Rectangle 135"/>
              <p:cNvSpPr>
                <a:spLocks noChangeArrowheads="1"/>
              </p:cNvSpPr>
              <p:nvPr/>
            </p:nvSpPr>
            <p:spPr bwMode="auto">
              <a:xfrm>
                <a:off x="1904" y="1603"/>
                <a:ext cx="6" cy="2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0" name="Line 136"/>
              <p:cNvSpPr>
                <a:spLocks noChangeShapeType="1"/>
              </p:cNvSpPr>
              <p:nvPr/>
            </p:nvSpPr>
            <p:spPr bwMode="auto">
              <a:xfrm>
                <a:off x="2182" y="1603"/>
                <a:ext cx="1" cy="2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1" name="Rectangle 137"/>
              <p:cNvSpPr>
                <a:spLocks noChangeArrowheads="1"/>
              </p:cNvSpPr>
              <p:nvPr/>
            </p:nvSpPr>
            <p:spPr bwMode="auto">
              <a:xfrm>
                <a:off x="2182" y="1603"/>
                <a:ext cx="5" cy="2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2" name="Line 138"/>
              <p:cNvSpPr>
                <a:spLocks noChangeShapeType="1"/>
              </p:cNvSpPr>
              <p:nvPr/>
            </p:nvSpPr>
            <p:spPr bwMode="auto">
              <a:xfrm>
                <a:off x="2460" y="1603"/>
                <a:ext cx="1" cy="2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3" name="Rectangle 139"/>
              <p:cNvSpPr>
                <a:spLocks noChangeArrowheads="1"/>
              </p:cNvSpPr>
              <p:nvPr/>
            </p:nvSpPr>
            <p:spPr bwMode="auto">
              <a:xfrm>
                <a:off x="2460" y="1603"/>
                <a:ext cx="5" cy="2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4" name="Line 140"/>
              <p:cNvSpPr>
                <a:spLocks noChangeShapeType="1"/>
              </p:cNvSpPr>
              <p:nvPr/>
            </p:nvSpPr>
            <p:spPr bwMode="auto">
              <a:xfrm>
                <a:off x="2738" y="1603"/>
                <a:ext cx="1" cy="2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5" name="Rectangle 141"/>
              <p:cNvSpPr>
                <a:spLocks noChangeArrowheads="1"/>
              </p:cNvSpPr>
              <p:nvPr/>
            </p:nvSpPr>
            <p:spPr bwMode="auto">
              <a:xfrm>
                <a:off x="2738" y="1603"/>
                <a:ext cx="5" cy="2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6" name="Line 142"/>
              <p:cNvSpPr>
                <a:spLocks noChangeShapeType="1"/>
              </p:cNvSpPr>
              <p:nvPr/>
            </p:nvSpPr>
            <p:spPr bwMode="auto">
              <a:xfrm>
                <a:off x="3015" y="1603"/>
                <a:ext cx="1" cy="2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7" name="Rectangle 143"/>
              <p:cNvSpPr>
                <a:spLocks noChangeArrowheads="1"/>
              </p:cNvSpPr>
              <p:nvPr/>
            </p:nvSpPr>
            <p:spPr bwMode="auto">
              <a:xfrm>
                <a:off x="3015" y="1603"/>
                <a:ext cx="6" cy="2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8" name="Line 144"/>
              <p:cNvSpPr>
                <a:spLocks noChangeShapeType="1"/>
              </p:cNvSpPr>
              <p:nvPr/>
            </p:nvSpPr>
            <p:spPr bwMode="auto">
              <a:xfrm>
                <a:off x="3293" y="1603"/>
                <a:ext cx="1" cy="2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9" name="Rectangle 145"/>
              <p:cNvSpPr>
                <a:spLocks noChangeArrowheads="1"/>
              </p:cNvSpPr>
              <p:nvPr/>
            </p:nvSpPr>
            <p:spPr bwMode="auto">
              <a:xfrm>
                <a:off x="3293" y="1603"/>
                <a:ext cx="5" cy="2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0" name="Line 146"/>
              <p:cNvSpPr>
                <a:spLocks noChangeShapeType="1"/>
              </p:cNvSpPr>
              <p:nvPr/>
            </p:nvSpPr>
            <p:spPr bwMode="auto">
              <a:xfrm>
                <a:off x="3571" y="1603"/>
                <a:ext cx="1" cy="2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1" name="Rectangle 147"/>
              <p:cNvSpPr>
                <a:spLocks noChangeArrowheads="1"/>
              </p:cNvSpPr>
              <p:nvPr/>
            </p:nvSpPr>
            <p:spPr bwMode="auto">
              <a:xfrm>
                <a:off x="3571" y="1603"/>
                <a:ext cx="5" cy="2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2" name="Line 148"/>
              <p:cNvSpPr>
                <a:spLocks noChangeShapeType="1"/>
              </p:cNvSpPr>
              <p:nvPr/>
            </p:nvSpPr>
            <p:spPr bwMode="auto">
              <a:xfrm>
                <a:off x="3849" y="1603"/>
                <a:ext cx="1" cy="2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3" name="Rectangle 149"/>
              <p:cNvSpPr>
                <a:spLocks noChangeArrowheads="1"/>
              </p:cNvSpPr>
              <p:nvPr/>
            </p:nvSpPr>
            <p:spPr bwMode="auto">
              <a:xfrm>
                <a:off x="3849" y="1603"/>
                <a:ext cx="5" cy="2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4" name="Line 150"/>
              <p:cNvSpPr>
                <a:spLocks noChangeShapeType="1"/>
              </p:cNvSpPr>
              <p:nvPr/>
            </p:nvSpPr>
            <p:spPr bwMode="auto">
              <a:xfrm>
                <a:off x="4126" y="1603"/>
                <a:ext cx="1" cy="2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5" name="Rectangle 151"/>
              <p:cNvSpPr>
                <a:spLocks noChangeArrowheads="1"/>
              </p:cNvSpPr>
              <p:nvPr/>
            </p:nvSpPr>
            <p:spPr bwMode="auto">
              <a:xfrm>
                <a:off x="4126" y="1603"/>
                <a:ext cx="5" cy="2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6" name="Line 152"/>
              <p:cNvSpPr>
                <a:spLocks noChangeShapeType="1"/>
              </p:cNvSpPr>
              <p:nvPr/>
            </p:nvSpPr>
            <p:spPr bwMode="auto">
              <a:xfrm>
                <a:off x="4404" y="1603"/>
                <a:ext cx="1" cy="2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7" name="Rectangle 153"/>
              <p:cNvSpPr>
                <a:spLocks noChangeArrowheads="1"/>
              </p:cNvSpPr>
              <p:nvPr/>
            </p:nvSpPr>
            <p:spPr bwMode="auto">
              <a:xfrm>
                <a:off x="4404" y="1603"/>
                <a:ext cx="5" cy="2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8" name="Line 154"/>
              <p:cNvSpPr>
                <a:spLocks noChangeShapeType="1"/>
              </p:cNvSpPr>
              <p:nvPr/>
            </p:nvSpPr>
            <p:spPr bwMode="auto">
              <a:xfrm>
                <a:off x="4682" y="1603"/>
                <a:ext cx="1" cy="2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9" name="Rectangle 155"/>
              <p:cNvSpPr>
                <a:spLocks noChangeArrowheads="1"/>
              </p:cNvSpPr>
              <p:nvPr/>
            </p:nvSpPr>
            <p:spPr bwMode="auto">
              <a:xfrm>
                <a:off x="4682" y="1603"/>
                <a:ext cx="5" cy="2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0" name="Line 156"/>
              <p:cNvSpPr>
                <a:spLocks noChangeShapeType="1"/>
              </p:cNvSpPr>
              <p:nvPr/>
            </p:nvSpPr>
            <p:spPr bwMode="auto">
              <a:xfrm>
                <a:off x="4959" y="1603"/>
                <a:ext cx="1" cy="2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1" name="Rectangle 157"/>
              <p:cNvSpPr>
                <a:spLocks noChangeArrowheads="1"/>
              </p:cNvSpPr>
              <p:nvPr/>
            </p:nvSpPr>
            <p:spPr bwMode="auto">
              <a:xfrm>
                <a:off x="4959" y="1603"/>
                <a:ext cx="6" cy="2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2" name="Line 158"/>
              <p:cNvSpPr>
                <a:spLocks noChangeShapeType="1"/>
              </p:cNvSpPr>
              <p:nvPr/>
            </p:nvSpPr>
            <p:spPr bwMode="auto">
              <a:xfrm>
                <a:off x="5237" y="1603"/>
                <a:ext cx="1" cy="2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3" name="Rectangle 159"/>
              <p:cNvSpPr>
                <a:spLocks noChangeArrowheads="1"/>
              </p:cNvSpPr>
              <p:nvPr/>
            </p:nvSpPr>
            <p:spPr bwMode="auto">
              <a:xfrm>
                <a:off x="5237" y="1603"/>
                <a:ext cx="5" cy="2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4" name="Line 160"/>
              <p:cNvSpPr>
                <a:spLocks noChangeShapeType="1"/>
              </p:cNvSpPr>
              <p:nvPr/>
            </p:nvSpPr>
            <p:spPr bwMode="auto">
              <a:xfrm>
                <a:off x="5515" y="1603"/>
                <a:ext cx="1" cy="23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5" name="Rectangle 161"/>
              <p:cNvSpPr>
                <a:spLocks noChangeArrowheads="1"/>
              </p:cNvSpPr>
              <p:nvPr/>
            </p:nvSpPr>
            <p:spPr bwMode="auto">
              <a:xfrm>
                <a:off x="5515" y="1603"/>
                <a:ext cx="5" cy="23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6" name="Line 162"/>
              <p:cNvSpPr>
                <a:spLocks noChangeShapeType="1"/>
              </p:cNvSpPr>
              <p:nvPr/>
            </p:nvSpPr>
            <p:spPr bwMode="auto">
              <a:xfrm>
                <a:off x="125" y="2006"/>
                <a:ext cx="2340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7" name="Rectangle 163"/>
              <p:cNvSpPr>
                <a:spLocks noChangeArrowheads="1"/>
              </p:cNvSpPr>
              <p:nvPr/>
            </p:nvSpPr>
            <p:spPr bwMode="auto">
              <a:xfrm>
                <a:off x="125" y="2006"/>
                <a:ext cx="2340" cy="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8" name="Line 164"/>
              <p:cNvSpPr>
                <a:spLocks noChangeShapeType="1"/>
              </p:cNvSpPr>
              <p:nvPr/>
            </p:nvSpPr>
            <p:spPr bwMode="auto">
              <a:xfrm>
                <a:off x="4126" y="1726"/>
                <a:ext cx="1" cy="19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9" name="Rectangle 165"/>
              <p:cNvSpPr>
                <a:spLocks noChangeArrowheads="1"/>
              </p:cNvSpPr>
              <p:nvPr/>
            </p:nvSpPr>
            <p:spPr bwMode="auto">
              <a:xfrm>
                <a:off x="4126" y="1726"/>
                <a:ext cx="5" cy="190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0" name="Line 166"/>
              <p:cNvSpPr>
                <a:spLocks noChangeShapeType="1"/>
              </p:cNvSpPr>
              <p:nvPr/>
            </p:nvSpPr>
            <p:spPr bwMode="auto">
              <a:xfrm>
                <a:off x="4404" y="1726"/>
                <a:ext cx="1" cy="19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1" name="Rectangle 167"/>
              <p:cNvSpPr>
                <a:spLocks noChangeArrowheads="1"/>
              </p:cNvSpPr>
              <p:nvPr/>
            </p:nvSpPr>
            <p:spPr bwMode="auto">
              <a:xfrm>
                <a:off x="4404" y="1726"/>
                <a:ext cx="5" cy="190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2" name="Line 168"/>
              <p:cNvSpPr>
                <a:spLocks noChangeShapeType="1"/>
              </p:cNvSpPr>
              <p:nvPr/>
            </p:nvSpPr>
            <p:spPr bwMode="auto">
              <a:xfrm>
                <a:off x="4682" y="1726"/>
                <a:ext cx="1" cy="19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3" name="Rectangle 169"/>
              <p:cNvSpPr>
                <a:spLocks noChangeArrowheads="1"/>
              </p:cNvSpPr>
              <p:nvPr/>
            </p:nvSpPr>
            <p:spPr bwMode="auto">
              <a:xfrm>
                <a:off x="4682" y="1726"/>
                <a:ext cx="5" cy="190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4" name="Line 170"/>
              <p:cNvSpPr>
                <a:spLocks noChangeShapeType="1"/>
              </p:cNvSpPr>
              <p:nvPr/>
            </p:nvSpPr>
            <p:spPr bwMode="auto">
              <a:xfrm>
                <a:off x="125" y="2101"/>
                <a:ext cx="2340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5" name="Rectangle 171"/>
              <p:cNvSpPr>
                <a:spLocks noChangeArrowheads="1"/>
              </p:cNvSpPr>
              <p:nvPr/>
            </p:nvSpPr>
            <p:spPr bwMode="auto">
              <a:xfrm>
                <a:off x="125" y="2101"/>
                <a:ext cx="2340" cy="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6" name="Line 172"/>
              <p:cNvSpPr>
                <a:spLocks noChangeShapeType="1"/>
              </p:cNvSpPr>
              <p:nvPr/>
            </p:nvSpPr>
            <p:spPr bwMode="auto">
              <a:xfrm>
                <a:off x="125" y="2196"/>
                <a:ext cx="2340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7" name="Rectangle 173"/>
              <p:cNvSpPr>
                <a:spLocks noChangeArrowheads="1"/>
              </p:cNvSpPr>
              <p:nvPr/>
            </p:nvSpPr>
            <p:spPr bwMode="auto">
              <a:xfrm>
                <a:off x="125" y="2196"/>
                <a:ext cx="2340" cy="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8" name="Line 174"/>
              <p:cNvSpPr>
                <a:spLocks noChangeShapeType="1"/>
              </p:cNvSpPr>
              <p:nvPr/>
            </p:nvSpPr>
            <p:spPr bwMode="auto">
              <a:xfrm>
                <a:off x="125" y="1726"/>
                <a:ext cx="1" cy="56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9" name="Rectangle 175"/>
              <p:cNvSpPr>
                <a:spLocks noChangeArrowheads="1"/>
              </p:cNvSpPr>
              <p:nvPr/>
            </p:nvSpPr>
            <p:spPr bwMode="auto">
              <a:xfrm>
                <a:off x="125" y="1726"/>
                <a:ext cx="5" cy="56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0" name="Line 176"/>
              <p:cNvSpPr>
                <a:spLocks noChangeShapeType="1"/>
              </p:cNvSpPr>
              <p:nvPr/>
            </p:nvSpPr>
            <p:spPr bwMode="auto">
              <a:xfrm>
                <a:off x="1904" y="1726"/>
                <a:ext cx="1" cy="56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1" name="Rectangle 177"/>
              <p:cNvSpPr>
                <a:spLocks noChangeArrowheads="1"/>
              </p:cNvSpPr>
              <p:nvPr/>
            </p:nvSpPr>
            <p:spPr bwMode="auto">
              <a:xfrm>
                <a:off x="1904" y="1726"/>
                <a:ext cx="6" cy="56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2" name="Line 178"/>
              <p:cNvSpPr>
                <a:spLocks noChangeShapeType="1"/>
              </p:cNvSpPr>
              <p:nvPr/>
            </p:nvSpPr>
            <p:spPr bwMode="auto">
              <a:xfrm>
                <a:off x="2182" y="1726"/>
                <a:ext cx="1" cy="56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3" name="Rectangle 179"/>
              <p:cNvSpPr>
                <a:spLocks noChangeArrowheads="1"/>
              </p:cNvSpPr>
              <p:nvPr/>
            </p:nvSpPr>
            <p:spPr bwMode="auto">
              <a:xfrm>
                <a:off x="2182" y="1726"/>
                <a:ext cx="5" cy="56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4" name="Line 180"/>
              <p:cNvSpPr>
                <a:spLocks noChangeShapeType="1"/>
              </p:cNvSpPr>
              <p:nvPr/>
            </p:nvSpPr>
            <p:spPr bwMode="auto">
              <a:xfrm>
                <a:off x="2460" y="1726"/>
                <a:ext cx="1" cy="56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5" name="Rectangle 181"/>
              <p:cNvSpPr>
                <a:spLocks noChangeArrowheads="1"/>
              </p:cNvSpPr>
              <p:nvPr/>
            </p:nvSpPr>
            <p:spPr bwMode="auto">
              <a:xfrm>
                <a:off x="2460" y="1726"/>
                <a:ext cx="5" cy="56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6" name="Line 182"/>
              <p:cNvSpPr>
                <a:spLocks noChangeShapeType="1"/>
              </p:cNvSpPr>
              <p:nvPr/>
            </p:nvSpPr>
            <p:spPr bwMode="auto">
              <a:xfrm>
                <a:off x="2738" y="1726"/>
                <a:ext cx="1" cy="19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7" name="Rectangle 183"/>
              <p:cNvSpPr>
                <a:spLocks noChangeArrowheads="1"/>
              </p:cNvSpPr>
              <p:nvPr/>
            </p:nvSpPr>
            <p:spPr bwMode="auto">
              <a:xfrm>
                <a:off x="2738" y="1726"/>
                <a:ext cx="5" cy="190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8" name="Line 184"/>
              <p:cNvSpPr>
                <a:spLocks noChangeShapeType="1"/>
              </p:cNvSpPr>
              <p:nvPr/>
            </p:nvSpPr>
            <p:spPr bwMode="auto">
              <a:xfrm>
                <a:off x="3015" y="1726"/>
                <a:ext cx="1" cy="19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9" name="Rectangle 185"/>
              <p:cNvSpPr>
                <a:spLocks noChangeArrowheads="1"/>
              </p:cNvSpPr>
              <p:nvPr/>
            </p:nvSpPr>
            <p:spPr bwMode="auto">
              <a:xfrm>
                <a:off x="3015" y="1726"/>
                <a:ext cx="6" cy="190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0" name="Line 186"/>
              <p:cNvSpPr>
                <a:spLocks noChangeShapeType="1"/>
              </p:cNvSpPr>
              <p:nvPr/>
            </p:nvSpPr>
            <p:spPr bwMode="auto">
              <a:xfrm>
                <a:off x="3293" y="1726"/>
                <a:ext cx="1" cy="56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1" name="Rectangle 187"/>
              <p:cNvSpPr>
                <a:spLocks noChangeArrowheads="1"/>
              </p:cNvSpPr>
              <p:nvPr/>
            </p:nvSpPr>
            <p:spPr bwMode="auto">
              <a:xfrm>
                <a:off x="3293" y="1726"/>
                <a:ext cx="5" cy="56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2" name="Line 188"/>
              <p:cNvSpPr>
                <a:spLocks noChangeShapeType="1"/>
              </p:cNvSpPr>
              <p:nvPr/>
            </p:nvSpPr>
            <p:spPr bwMode="auto">
              <a:xfrm>
                <a:off x="3571" y="1726"/>
                <a:ext cx="1" cy="56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3" name="Rectangle 189"/>
              <p:cNvSpPr>
                <a:spLocks noChangeArrowheads="1"/>
              </p:cNvSpPr>
              <p:nvPr/>
            </p:nvSpPr>
            <p:spPr bwMode="auto">
              <a:xfrm>
                <a:off x="3571" y="1726"/>
                <a:ext cx="5" cy="56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4" name="Line 190"/>
              <p:cNvSpPr>
                <a:spLocks noChangeShapeType="1"/>
              </p:cNvSpPr>
              <p:nvPr/>
            </p:nvSpPr>
            <p:spPr bwMode="auto">
              <a:xfrm>
                <a:off x="3849" y="1726"/>
                <a:ext cx="1" cy="56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5" name="Rectangle 191"/>
              <p:cNvSpPr>
                <a:spLocks noChangeArrowheads="1"/>
              </p:cNvSpPr>
              <p:nvPr/>
            </p:nvSpPr>
            <p:spPr bwMode="auto">
              <a:xfrm>
                <a:off x="3849" y="1726"/>
                <a:ext cx="5" cy="56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6" name="Line 192"/>
              <p:cNvSpPr>
                <a:spLocks noChangeShapeType="1"/>
              </p:cNvSpPr>
              <p:nvPr/>
            </p:nvSpPr>
            <p:spPr bwMode="auto">
              <a:xfrm>
                <a:off x="4126" y="2011"/>
                <a:ext cx="1" cy="28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7" name="Rectangle 193"/>
              <p:cNvSpPr>
                <a:spLocks noChangeArrowheads="1"/>
              </p:cNvSpPr>
              <p:nvPr/>
            </p:nvSpPr>
            <p:spPr bwMode="auto">
              <a:xfrm>
                <a:off x="4126" y="2011"/>
                <a:ext cx="5" cy="280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8" name="Line 194"/>
              <p:cNvSpPr>
                <a:spLocks noChangeShapeType="1"/>
              </p:cNvSpPr>
              <p:nvPr/>
            </p:nvSpPr>
            <p:spPr bwMode="auto">
              <a:xfrm>
                <a:off x="4404" y="2011"/>
                <a:ext cx="1" cy="28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9" name="Rectangle 195"/>
              <p:cNvSpPr>
                <a:spLocks noChangeArrowheads="1"/>
              </p:cNvSpPr>
              <p:nvPr/>
            </p:nvSpPr>
            <p:spPr bwMode="auto">
              <a:xfrm>
                <a:off x="4404" y="2011"/>
                <a:ext cx="5" cy="280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0" name="Line 196"/>
              <p:cNvSpPr>
                <a:spLocks noChangeShapeType="1"/>
              </p:cNvSpPr>
              <p:nvPr/>
            </p:nvSpPr>
            <p:spPr bwMode="auto">
              <a:xfrm>
                <a:off x="4682" y="2011"/>
                <a:ext cx="1" cy="28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1" name="Rectangle 197"/>
              <p:cNvSpPr>
                <a:spLocks noChangeArrowheads="1"/>
              </p:cNvSpPr>
              <p:nvPr/>
            </p:nvSpPr>
            <p:spPr bwMode="auto">
              <a:xfrm>
                <a:off x="4682" y="2011"/>
                <a:ext cx="5" cy="280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2" name="Line 198"/>
              <p:cNvSpPr>
                <a:spLocks noChangeShapeType="1"/>
              </p:cNvSpPr>
              <p:nvPr/>
            </p:nvSpPr>
            <p:spPr bwMode="auto">
              <a:xfrm>
                <a:off x="4959" y="1726"/>
                <a:ext cx="1" cy="56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3" name="Rectangle 199"/>
              <p:cNvSpPr>
                <a:spLocks noChangeArrowheads="1"/>
              </p:cNvSpPr>
              <p:nvPr/>
            </p:nvSpPr>
            <p:spPr bwMode="auto">
              <a:xfrm>
                <a:off x="4959" y="1726"/>
                <a:ext cx="6" cy="56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4" name="Line 200"/>
              <p:cNvSpPr>
                <a:spLocks noChangeShapeType="1"/>
              </p:cNvSpPr>
              <p:nvPr/>
            </p:nvSpPr>
            <p:spPr bwMode="auto">
              <a:xfrm>
                <a:off x="5237" y="1726"/>
                <a:ext cx="1" cy="56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5" name="Rectangle 201"/>
              <p:cNvSpPr>
                <a:spLocks noChangeArrowheads="1"/>
              </p:cNvSpPr>
              <p:nvPr/>
            </p:nvSpPr>
            <p:spPr bwMode="auto">
              <a:xfrm>
                <a:off x="5237" y="1726"/>
                <a:ext cx="5" cy="56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6" name="Line 202"/>
              <p:cNvSpPr>
                <a:spLocks noChangeShapeType="1"/>
              </p:cNvSpPr>
              <p:nvPr/>
            </p:nvSpPr>
            <p:spPr bwMode="auto">
              <a:xfrm>
                <a:off x="5515" y="1726"/>
                <a:ext cx="1" cy="56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7" name="Rectangle 203"/>
              <p:cNvSpPr>
                <a:spLocks noChangeArrowheads="1"/>
              </p:cNvSpPr>
              <p:nvPr/>
            </p:nvSpPr>
            <p:spPr bwMode="auto">
              <a:xfrm>
                <a:off x="5515" y="1726"/>
                <a:ext cx="5" cy="56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8" name="Line 204"/>
              <p:cNvSpPr>
                <a:spLocks noChangeShapeType="1"/>
              </p:cNvSpPr>
              <p:nvPr/>
            </p:nvSpPr>
            <p:spPr bwMode="auto">
              <a:xfrm>
                <a:off x="125" y="2390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30" name="Group 406"/>
            <p:cNvGrpSpPr>
              <a:grpSpLocks/>
            </p:cNvGrpSpPr>
            <p:nvPr/>
          </p:nvGrpSpPr>
          <p:grpSpPr bwMode="auto">
            <a:xfrm>
              <a:off x="125" y="2390"/>
              <a:ext cx="5395" cy="1182"/>
              <a:chOff x="125" y="2390"/>
              <a:chExt cx="5395" cy="1182"/>
            </a:xfrm>
          </p:grpSpPr>
          <p:sp>
            <p:nvSpPr>
              <p:cNvPr id="1230" name="Rectangle 206"/>
              <p:cNvSpPr>
                <a:spLocks noChangeArrowheads="1"/>
              </p:cNvSpPr>
              <p:nvPr/>
            </p:nvSpPr>
            <p:spPr bwMode="auto">
              <a:xfrm>
                <a:off x="125" y="2390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1" name="Line 207"/>
              <p:cNvSpPr>
                <a:spLocks noChangeShapeType="1"/>
              </p:cNvSpPr>
              <p:nvPr/>
            </p:nvSpPr>
            <p:spPr bwMode="auto">
              <a:xfrm>
                <a:off x="1904" y="2390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2" name="Rectangle 208"/>
              <p:cNvSpPr>
                <a:spLocks noChangeArrowheads="1"/>
              </p:cNvSpPr>
              <p:nvPr/>
            </p:nvSpPr>
            <p:spPr bwMode="auto">
              <a:xfrm>
                <a:off x="1904" y="2390"/>
                <a:ext cx="6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3" name="Line 209"/>
              <p:cNvSpPr>
                <a:spLocks noChangeShapeType="1"/>
              </p:cNvSpPr>
              <p:nvPr/>
            </p:nvSpPr>
            <p:spPr bwMode="auto">
              <a:xfrm>
                <a:off x="2182" y="2390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4" name="Rectangle 210"/>
              <p:cNvSpPr>
                <a:spLocks noChangeArrowheads="1"/>
              </p:cNvSpPr>
              <p:nvPr/>
            </p:nvSpPr>
            <p:spPr bwMode="auto">
              <a:xfrm>
                <a:off x="2182" y="2390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5" name="Line 211"/>
              <p:cNvSpPr>
                <a:spLocks noChangeShapeType="1"/>
              </p:cNvSpPr>
              <p:nvPr/>
            </p:nvSpPr>
            <p:spPr bwMode="auto">
              <a:xfrm>
                <a:off x="2460" y="2390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6" name="Rectangle 212"/>
              <p:cNvSpPr>
                <a:spLocks noChangeArrowheads="1"/>
              </p:cNvSpPr>
              <p:nvPr/>
            </p:nvSpPr>
            <p:spPr bwMode="auto">
              <a:xfrm>
                <a:off x="2460" y="2390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7" name="Line 213"/>
              <p:cNvSpPr>
                <a:spLocks noChangeShapeType="1"/>
              </p:cNvSpPr>
              <p:nvPr/>
            </p:nvSpPr>
            <p:spPr bwMode="auto">
              <a:xfrm>
                <a:off x="2738" y="2390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8" name="Rectangle 214"/>
              <p:cNvSpPr>
                <a:spLocks noChangeArrowheads="1"/>
              </p:cNvSpPr>
              <p:nvPr/>
            </p:nvSpPr>
            <p:spPr bwMode="auto">
              <a:xfrm>
                <a:off x="2738" y="2390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9" name="Line 215"/>
              <p:cNvSpPr>
                <a:spLocks noChangeShapeType="1"/>
              </p:cNvSpPr>
              <p:nvPr/>
            </p:nvSpPr>
            <p:spPr bwMode="auto">
              <a:xfrm>
                <a:off x="3015" y="2390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0" name="Rectangle 216"/>
              <p:cNvSpPr>
                <a:spLocks noChangeArrowheads="1"/>
              </p:cNvSpPr>
              <p:nvPr/>
            </p:nvSpPr>
            <p:spPr bwMode="auto">
              <a:xfrm>
                <a:off x="3015" y="2390"/>
                <a:ext cx="6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1" name="Line 217"/>
              <p:cNvSpPr>
                <a:spLocks noChangeShapeType="1"/>
              </p:cNvSpPr>
              <p:nvPr/>
            </p:nvSpPr>
            <p:spPr bwMode="auto">
              <a:xfrm>
                <a:off x="3293" y="2390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2" name="Rectangle 218"/>
              <p:cNvSpPr>
                <a:spLocks noChangeArrowheads="1"/>
              </p:cNvSpPr>
              <p:nvPr/>
            </p:nvSpPr>
            <p:spPr bwMode="auto">
              <a:xfrm>
                <a:off x="3293" y="2390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3" name="Line 219"/>
              <p:cNvSpPr>
                <a:spLocks noChangeShapeType="1"/>
              </p:cNvSpPr>
              <p:nvPr/>
            </p:nvSpPr>
            <p:spPr bwMode="auto">
              <a:xfrm>
                <a:off x="3571" y="2390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4" name="Rectangle 220"/>
              <p:cNvSpPr>
                <a:spLocks noChangeArrowheads="1"/>
              </p:cNvSpPr>
              <p:nvPr/>
            </p:nvSpPr>
            <p:spPr bwMode="auto">
              <a:xfrm>
                <a:off x="3571" y="2390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5" name="Line 221"/>
              <p:cNvSpPr>
                <a:spLocks noChangeShapeType="1"/>
              </p:cNvSpPr>
              <p:nvPr/>
            </p:nvSpPr>
            <p:spPr bwMode="auto">
              <a:xfrm>
                <a:off x="3849" y="2390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6" name="Rectangle 222"/>
              <p:cNvSpPr>
                <a:spLocks noChangeArrowheads="1"/>
              </p:cNvSpPr>
              <p:nvPr/>
            </p:nvSpPr>
            <p:spPr bwMode="auto">
              <a:xfrm>
                <a:off x="3849" y="2390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7" name="Line 223"/>
              <p:cNvSpPr>
                <a:spLocks noChangeShapeType="1"/>
              </p:cNvSpPr>
              <p:nvPr/>
            </p:nvSpPr>
            <p:spPr bwMode="auto">
              <a:xfrm>
                <a:off x="4126" y="2390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8" name="Rectangle 224"/>
              <p:cNvSpPr>
                <a:spLocks noChangeArrowheads="1"/>
              </p:cNvSpPr>
              <p:nvPr/>
            </p:nvSpPr>
            <p:spPr bwMode="auto">
              <a:xfrm>
                <a:off x="4126" y="2390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9" name="Line 225"/>
              <p:cNvSpPr>
                <a:spLocks noChangeShapeType="1"/>
              </p:cNvSpPr>
              <p:nvPr/>
            </p:nvSpPr>
            <p:spPr bwMode="auto">
              <a:xfrm>
                <a:off x="4404" y="2390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0" name="Rectangle 226"/>
              <p:cNvSpPr>
                <a:spLocks noChangeArrowheads="1"/>
              </p:cNvSpPr>
              <p:nvPr/>
            </p:nvSpPr>
            <p:spPr bwMode="auto">
              <a:xfrm>
                <a:off x="4404" y="2390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1" name="Line 227"/>
              <p:cNvSpPr>
                <a:spLocks noChangeShapeType="1"/>
              </p:cNvSpPr>
              <p:nvPr/>
            </p:nvSpPr>
            <p:spPr bwMode="auto">
              <a:xfrm>
                <a:off x="4682" y="2390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2" name="Rectangle 228"/>
              <p:cNvSpPr>
                <a:spLocks noChangeArrowheads="1"/>
              </p:cNvSpPr>
              <p:nvPr/>
            </p:nvSpPr>
            <p:spPr bwMode="auto">
              <a:xfrm>
                <a:off x="4682" y="2390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3" name="Line 229"/>
              <p:cNvSpPr>
                <a:spLocks noChangeShapeType="1"/>
              </p:cNvSpPr>
              <p:nvPr/>
            </p:nvSpPr>
            <p:spPr bwMode="auto">
              <a:xfrm>
                <a:off x="4959" y="2390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4" name="Rectangle 230"/>
              <p:cNvSpPr>
                <a:spLocks noChangeArrowheads="1"/>
              </p:cNvSpPr>
              <p:nvPr/>
            </p:nvSpPr>
            <p:spPr bwMode="auto">
              <a:xfrm>
                <a:off x="4959" y="2390"/>
                <a:ext cx="6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5" name="Line 231"/>
              <p:cNvSpPr>
                <a:spLocks noChangeShapeType="1"/>
              </p:cNvSpPr>
              <p:nvPr/>
            </p:nvSpPr>
            <p:spPr bwMode="auto">
              <a:xfrm>
                <a:off x="5237" y="2390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6" name="Rectangle 232"/>
              <p:cNvSpPr>
                <a:spLocks noChangeArrowheads="1"/>
              </p:cNvSpPr>
              <p:nvPr/>
            </p:nvSpPr>
            <p:spPr bwMode="auto">
              <a:xfrm>
                <a:off x="5237" y="2390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7" name="Line 233"/>
              <p:cNvSpPr>
                <a:spLocks noChangeShapeType="1"/>
              </p:cNvSpPr>
              <p:nvPr/>
            </p:nvSpPr>
            <p:spPr bwMode="auto">
              <a:xfrm>
                <a:off x="5515" y="2390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8" name="Rectangle 234"/>
              <p:cNvSpPr>
                <a:spLocks noChangeArrowheads="1"/>
              </p:cNvSpPr>
              <p:nvPr/>
            </p:nvSpPr>
            <p:spPr bwMode="auto">
              <a:xfrm>
                <a:off x="5515" y="2390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9" name="Line 235"/>
              <p:cNvSpPr>
                <a:spLocks noChangeShapeType="1"/>
              </p:cNvSpPr>
              <p:nvPr/>
            </p:nvSpPr>
            <p:spPr bwMode="auto">
              <a:xfrm>
                <a:off x="125" y="2514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0" name="Rectangle 236"/>
              <p:cNvSpPr>
                <a:spLocks noChangeArrowheads="1"/>
              </p:cNvSpPr>
              <p:nvPr/>
            </p:nvSpPr>
            <p:spPr bwMode="auto">
              <a:xfrm>
                <a:off x="125" y="2514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1" name="Line 237"/>
              <p:cNvSpPr>
                <a:spLocks noChangeShapeType="1"/>
              </p:cNvSpPr>
              <p:nvPr/>
            </p:nvSpPr>
            <p:spPr bwMode="auto">
              <a:xfrm>
                <a:off x="1904" y="2514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2" name="Rectangle 238"/>
              <p:cNvSpPr>
                <a:spLocks noChangeArrowheads="1"/>
              </p:cNvSpPr>
              <p:nvPr/>
            </p:nvSpPr>
            <p:spPr bwMode="auto">
              <a:xfrm>
                <a:off x="1904" y="2514"/>
                <a:ext cx="6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3" name="Line 239"/>
              <p:cNvSpPr>
                <a:spLocks noChangeShapeType="1"/>
              </p:cNvSpPr>
              <p:nvPr/>
            </p:nvSpPr>
            <p:spPr bwMode="auto">
              <a:xfrm>
                <a:off x="2182" y="2514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4" name="Rectangle 240"/>
              <p:cNvSpPr>
                <a:spLocks noChangeArrowheads="1"/>
              </p:cNvSpPr>
              <p:nvPr/>
            </p:nvSpPr>
            <p:spPr bwMode="auto">
              <a:xfrm>
                <a:off x="2182" y="2514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5" name="Line 241"/>
              <p:cNvSpPr>
                <a:spLocks noChangeShapeType="1"/>
              </p:cNvSpPr>
              <p:nvPr/>
            </p:nvSpPr>
            <p:spPr bwMode="auto">
              <a:xfrm>
                <a:off x="2460" y="2514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6" name="Rectangle 242"/>
              <p:cNvSpPr>
                <a:spLocks noChangeArrowheads="1"/>
              </p:cNvSpPr>
              <p:nvPr/>
            </p:nvSpPr>
            <p:spPr bwMode="auto">
              <a:xfrm>
                <a:off x="2460" y="2514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7" name="Line 243"/>
              <p:cNvSpPr>
                <a:spLocks noChangeShapeType="1"/>
              </p:cNvSpPr>
              <p:nvPr/>
            </p:nvSpPr>
            <p:spPr bwMode="auto">
              <a:xfrm>
                <a:off x="2738" y="2514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8" name="Rectangle 244"/>
              <p:cNvSpPr>
                <a:spLocks noChangeArrowheads="1"/>
              </p:cNvSpPr>
              <p:nvPr/>
            </p:nvSpPr>
            <p:spPr bwMode="auto">
              <a:xfrm>
                <a:off x="2738" y="2514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9" name="Line 245"/>
              <p:cNvSpPr>
                <a:spLocks noChangeShapeType="1"/>
              </p:cNvSpPr>
              <p:nvPr/>
            </p:nvSpPr>
            <p:spPr bwMode="auto">
              <a:xfrm>
                <a:off x="3015" y="2514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0" name="Rectangle 246"/>
              <p:cNvSpPr>
                <a:spLocks noChangeArrowheads="1"/>
              </p:cNvSpPr>
              <p:nvPr/>
            </p:nvSpPr>
            <p:spPr bwMode="auto">
              <a:xfrm>
                <a:off x="3015" y="2514"/>
                <a:ext cx="6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1" name="Line 247"/>
              <p:cNvSpPr>
                <a:spLocks noChangeShapeType="1"/>
              </p:cNvSpPr>
              <p:nvPr/>
            </p:nvSpPr>
            <p:spPr bwMode="auto">
              <a:xfrm>
                <a:off x="3293" y="2514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2" name="Rectangle 248"/>
              <p:cNvSpPr>
                <a:spLocks noChangeArrowheads="1"/>
              </p:cNvSpPr>
              <p:nvPr/>
            </p:nvSpPr>
            <p:spPr bwMode="auto">
              <a:xfrm>
                <a:off x="3293" y="2514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3" name="Line 249"/>
              <p:cNvSpPr>
                <a:spLocks noChangeShapeType="1"/>
              </p:cNvSpPr>
              <p:nvPr/>
            </p:nvSpPr>
            <p:spPr bwMode="auto">
              <a:xfrm>
                <a:off x="3571" y="2514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4" name="Rectangle 250"/>
              <p:cNvSpPr>
                <a:spLocks noChangeArrowheads="1"/>
              </p:cNvSpPr>
              <p:nvPr/>
            </p:nvSpPr>
            <p:spPr bwMode="auto">
              <a:xfrm>
                <a:off x="3571" y="2514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5" name="Line 251"/>
              <p:cNvSpPr>
                <a:spLocks noChangeShapeType="1"/>
              </p:cNvSpPr>
              <p:nvPr/>
            </p:nvSpPr>
            <p:spPr bwMode="auto">
              <a:xfrm>
                <a:off x="3849" y="2514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6" name="Rectangle 252"/>
              <p:cNvSpPr>
                <a:spLocks noChangeArrowheads="1"/>
              </p:cNvSpPr>
              <p:nvPr/>
            </p:nvSpPr>
            <p:spPr bwMode="auto">
              <a:xfrm>
                <a:off x="3849" y="2514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7" name="Line 253"/>
              <p:cNvSpPr>
                <a:spLocks noChangeShapeType="1"/>
              </p:cNvSpPr>
              <p:nvPr/>
            </p:nvSpPr>
            <p:spPr bwMode="auto">
              <a:xfrm>
                <a:off x="4126" y="2514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8" name="Rectangle 254"/>
              <p:cNvSpPr>
                <a:spLocks noChangeArrowheads="1"/>
              </p:cNvSpPr>
              <p:nvPr/>
            </p:nvSpPr>
            <p:spPr bwMode="auto">
              <a:xfrm>
                <a:off x="4126" y="2514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9" name="Line 255"/>
              <p:cNvSpPr>
                <a:spLocks noChangeShapeType="1"/>
              </p:cNvSpPr>
              <p:nvPr/>
            </p:nvSpPr>
            <p:spPr bwMode="auto">
              <a:xfrm>
                <a:off x="4404" y="2514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0" name="Rectangle 256"/>
              <p:cNvSpPr>
                <a:spLocks noChangeArrowheads="1"/>
              </p:cNvSpPr>
              <p:nvPr/>
            </p:nvSpPr>
            <p:spPr bwMode="auto">
              <a:xfrm>
                <a:off x="4404" y="2514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1" name="Line 257"/>
              <p:cNvSpPr>
                <a:spLocks noChangeShapeType="1"/>
              </p:cNvSpPr>
              <p:nvPr/>
            </p:nvSpPr>
            <p:spPr bwMode="auto">
              <a:xfrm>
                <a:off x="4682" y="2514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2" name="Rectangle 258"/>
              <p:cNvSpPr>
                <a:spLocks noChangeArrowheads="1"/>
              </p:cNvSpPr>
              <p:nvPr/>
            </p:nvSpPr>
            <p:spPr bwMode="auto">
              <a:xfrm>
                <a:off x="4682" y="2514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3" name="Line 259"/>
              <p:cNvSpPr>
                <a:spLocks noChangeShapeType="1"/>
              </p:cNvSpPr>
              <p:nvPr/>
            </p:nvSpPr>
            <p:spPr bwMode="auto">
              <a:xfrm>
                <a:off x="4959" y="2514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4" name="Rectangle 260"/>
              <p:cNvSpPr>
                <a:spLocks noChangeArrowheads="1"/>
              </p:cNvSpPr>
              <p:nvPr/>
            </p:nvSpPr>
            <p:spPr bwMode="auto">
              <a:xfrm>
                <a:off x="4959" y="2514"/>
                <a:ext cx="6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5" name="Line 261"/>
              <p:cNvSpPr>
                <a:spLocks noChangeShapeType="1"/>
              </p:cNvSpPr>
              <p:nvPr/>
            </p:nvSpPr>
            <p:spPr bwMode="auto">
              <a:xfrm>
                <a:off x="5237" y="2514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6" name="Rectangle 262"/>
              <p:cNvSpPr>
                <a:spLocks noChangeArrowheads="1"/>
              </p:cNvSpPr>
              <p:nvPr/>
            </p:nvSpPr>
            <p:spPr bwMode="auto">
              <a:xfrm>
                <a:off x="5237" y="2514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7" name="Line 263"/>
              <p:cNvSpPr>
                <a:spLocks noChangeShapeType="1"/>
              </p:cNvSpPr>
              <p:nvPr/>
            </p:nvSpPr>
            <p:spPr bwMode="auto">
              <a:xfrm>
                <a:off x="5515" y="2514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8" name="Rectangle 264"/>
              <p:cNvSpPr>
                <a:spLocks noChangeArrowheads="1"/>
              </p:cNvSpPr>
              <p:nvPr/>
            </p:nvSpPr>
            <p:spPr bwMode="auto">
              <a:xfrm>
                <a:off x="5515" y="2514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9" name="Line 265"/>
              <p:cNvSpPr>
                <a:spLocks noChangeShapeType="1"/>
              </p:cNvSpPr>
              <p:nvPr/>
            </p:nvSpPr>
            <p:spPr bwMode="auto">
              <a:xfrm>
                <a:off x="125" y="2637"/>
                <a:ext cx="1" cy="18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0" name="Rectangle 266"/>
              <p:cNvSpPr>
                <a:spLocks noChangeArrowheads="1"/>
              </p:cNvSpPr>
              <p:nvPr/>
            </p:nvSpPr>
            <p:spPr bwMode="auto">
              <a:xfrm>
                <a:off x="125" y="2637"/>
                <a:ext cx="5" cy="18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1" name="Line 267"/>
              <p:cNvSpPr>
                <a:spLocks noChangeShapeType="1"/>
              </p:cNvSpPr>
              <p:nvPr/>
            </p:nvSpPr>
            <p:spPr bwMode="auto">
              <a:xfrm>
                <a:off x="1904" y="2637"/>
                <a:ext cx="1" cy="18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2" name="Rectangle 268"/>
              <p:cNvSpPr>
                <a:spLocks noChangeArrowheads="1"/>
              </p:cNvSpPr>
              <p:nvPr/>
            </p:nvSpPr>
            <p:spPr bwMode="auto">
              <a:xfrm>
                <a:off x="1904" y="2637"/>
                <a:ext cx="6" cy="18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3" name="Line 269"/>
              <p:cNvSpPr>
                <a:spLocks noChangeShapeType="1"/>
              </p:cNvSpPr>
              <p:nvPr/>
            </p:nvSpPr>
            <p:spPr bwMode="auto">
              <a:xfrm>
                <a:off x="2182" y="2637"/>
                <a:ext cx="1" cy="18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4" name="Rectangle 270"/>
              <p:cNvSpPr>
                <a:spLocks noChangeArrowheads="1"/>
              </p:cNvSpPr>
              <p:nvPr/>
            </p:nvSpPr>
            <p:spPr bwMode="auto">
              <a:xfrm>
                <a:off x="2182" y="2637"/>
                <a:ext cx="5" cy="18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5" name="Line 271"/>
              <p:cNvSpPr>
                <a:spLocks noChangeShapeType="1"/>
              </p:cNvSpPr>
              <p:nvPr/>
            </p:nvSpPr>
            <p:spPr bwMode="auto">
              <a:xfrm>
                <a:off x="2460" y="2637"/>
                <a:ext cx="1" cy="18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6" name="Rectangle 272"/>
              <p:cNvSpPr>
                <a:spLocks noChangeArrowheads="1"/>
              </p:cNvSpPr>
              <p:nvPr/>
            </p:nvSpPr>
            <p:spPr bwMode="auto">
              <a:xfrm>
                <a:off x="2460" y="2637"/>
                <a:ext cx="5" cy="18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7" name="Line 273"/>
              <p:cNvSpPr>
                <a:spLocks noChangeShapeType="1"/>
              </p:cNvSpPr>
              <p:nvPr/>
            </p:nvSpPr>
            <p:spPr bwMode="auto">
              <a:xfrm>
                <a:off x="2738" y="2637"/>
                <a:ext cx="1" cy="18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8" name="Rectangle 274"/>
              <p:cNvSpPr>
                <a:spLocks noChangeArrowheads="1"/>
              </p:cNvSpPr>
              <p:nvPr/>
            </p:nvSpPr>
            <p:spPr bwMode="auto">
              <a:xfrm>
                <a:off x="2738" y="2637"/>
                <a:ext cx="5" cy="18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9" name="Line 275"/>
              <p:cNvSpPr>
                <a:spLocks noChangeShapeType="1"/>
              </p:cNvSpPr>
              <p:nvPr/>
            </p:nvSpPr>
            <p:spPr bwMode="auto">
              <a:xfrm>
                <a:off x="3015" y="2637"/>
                <a:ext cx="1" cy="18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0" name="Rectangle 276"/>
              <p:cNvSpPr>
                <a:spLocks noChangeArrowheads="1"/>
              </p:cNvSpPr>
              <p:nvPr/>
            </p:nvSpPr>
            <p:spPr bwMode="auto">
              <a:xfrm>
                <a:off x="3015" y="2637"/>
                <a:ext cx="6" cy="18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1" name="Line 277"/>
              <p:cNvSpPr>
                <a:spLocks noChangeShapeType="1"/>
              </p:cNvSpPr>
              <p:nvPr/>
            </p:nvSpPr>
            <p:spPr bwMode="auto">
              <a:xfrm>
                <a:off x="3293" y="2637"/>
                <a:ext cx="1" cy="18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2" name="Rectangle 278"/>
              <p:cNvSpPr>
                <a:spLocks noChangeArrowheads="1"/>
              </p:cNvSpPr>
              <p:nvPr/>
            </p:nvSpPr>
            <p:spPr bwMode="auto">
              <a:xfrm>
                <a:off x="3293" y="2637"/>
                <a:ext cx="5" cy="18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3" name="Line 279"/>
              <p:cNvSpPr>
                <a:spLocks noChangeShapeType="1"/>
              </p:cNvSpPr>
              <p:nvPr/>
            </p:nvSpPr>
            <p:spPr bwMode="auto">
              <a:xfrm>
                <a:off x="3571" y="2637"/>
                <a:ext cx="1" cy="18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4" name="Rectangle 280"/>
              <p:cNvSpPr>
                <a:spLocks noChangeArrowheads="1"/>
              </p:cNvSpPr>
              <p:nvPr/>
            </p:nvSpPr>
            <p:spPr bwMode="auto">
              <a:xfrm>
                <a:off x="3571" y="2637"/>
                <a:ext cx="5" cy="18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5" name="Line 281"/>
              <p:cNvSpPr>
                <a:spLocks noChangeShapeType="1"/>
              </p:cNvSpPr>
              <p:nvPr/>
            </p:nvSpPr>
            <p:spPr bwMode="auto">
              <a:xfrm>
                <a:off x="3849" y="2637"/>
                <a:ext cx="1" cy="18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6" name="Rectangle 282"/>
              <p:cNvSpPr>
                <a:spLocks noChangeArrowheads="1"/>
              </p:cNvSpPr>
              <p:nvPr/>
            </p:nvSpPr>
            <p:spPr bwMode="auto">
              <a:xfrm>
                <a:off x="3849" y="2637"/>
                <a:ext cx="5" cy="18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7" name="Line 283"/>
              <p:cNvSpPr>
                <a:spLocks noChangeShapeType="1"/>
              </p:cNvSpPr>
              <p:nvPr/>
            </p:nvSpPr>
            <p:spPr bwMode="auto">
              <a:xfrm>
                <a:off x="4126" y="2637"/>
                <a:ext cx="1" cy="18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8" name="Rectangle 284"/>
              <p:cNvSpPr>
                <a:spLocks noChangeArrowheads="1"/>
              </p:cNvSpPr>
              <p:nvPr/>
            </p:nvSpPr>
            <p:spPr bwMode="auto">
              <a:xfrm>
                <a:off x="4126" y="2637"/>
                <a:ext cx="5" cy="18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9" name="Line 285"/>
              <p:cNvSpPr>
                <a:spLocks noChangeShapeType="1"/>
              </p:cNvSpPr>
              <p:nvPr/>
            </p:nvSpPr>
            <p:spPr bwMode="auto">
              <a:xfrm>
                <a:off x="4404" y="2637"/>
                <a:ext cx="1" cy="18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0" name="Rectangle 286"/>
              <p:cNvSpPr>
                <a:spLocks noChangeArrowheads="1"/>
              </p:cNvSpPr>
              <p:nvPr/>
            </p:nvSpPr>
            <p:spPr bwMode="auto">
              <a:xfrm>
                <a:off x="4404" y="2637"/>
                <a:ext cx="5" cy="18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1" name="Line 287"/>
              <p:cNvSpPr>
                <a:spLocks noChangeShapeType="1"/>
              </p:cNvSpPr>
              <p:nvPr/>
            </p:nvSpPr>
            <p:spPr bwMode="auto">
              <a:xfrm>
                <a:off x="4682" y="2637"/>
                <a:ext cx="1" cy="18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2" name="Rectangle 288"/>
              <p:cNvSpPr>
                <a:spLocks noChangeArrowheads="1"/>
              </p:cNvSpPr>
              <p:nvPr/>
            </p:nvSpPr>
            <p:spPr bwMode="auto">
              <a:xfrm>
                <a:off x="4682" y="2637"/>
                <a:ext cx="5" cy="18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3" name="Line 289"/>
              <p:cNvSpPr>
                <a:spLocks noChangeShapeType="1"/>
              </p:cNvSpPr>
              <p:nvPr/>
            </p:nvSpPr>
            <p:spPr bwMode="auto">
              <a:xfrm>
                <a:off x="4959" y="2637"/>
                <a:ext cx="1" cy="18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4" name="Rectangle 290"/>
              <p:cNvSpPr>
                <a:spLocks noChangeArrowheads="1"/>
              </p:cNvSpPr>
              <p:nvPr/>
            </p:nvSpPr>
            <p:spPr bwMode="auto">
              <a:xfrm>
                <a:off x="4959" y="2637"/>
                <a:ext cx="6" cy="18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5" name="Line 291"/>
              <p:cNvSpPr>
                <a:spLocks noChangeShapeType="1"/>
              </p:cNvSpPr>
              <p:nvPr/>
            </p:nvSpPr>
            <p:spPr bwMode="auto">
              <a:xfrm>
                <a:off x="5237" y="2637"/>
                <a:ext cx="1" cy="18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6" name="Rectangle 292"/>
              <p:cNvSpPr>
                <a:spLocks noChangeArrowheads="1"/>
              </p:cNvSpPr>
              <p:nvPr/>
            </p:nvSpPr>
            <p:spPr bwMode="auto">
              <a:xfrm>
                <a:off x="5237" y="2637"/>
                <a:ext cx="5" cy="18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7" name="Line 293"/>
              <p:cNvSpPr>
                <a:spLocks noChangeShapeType="1"/>
              </p:cNvSpPr>
              <p:nvPr/>
            </p:nvSpPr>
            <p:spPr bwMode="auto">
              <a:xfrm>
                <a:off x="5515" y="2637"/>
                <a:ext cx="1" cy="18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8" name="Rectangle 294"/>
              <p:cNvSpPr>
                <a:spLocks noChangeArrowheads="1"/>
              </p:cNvSpPr>
              <p:nvPr/>
            </p:nvSpPr>
            <p:spPr bwMode="auto">
              <a:xfrm>
                <a:off x="5515" y="2637"/>
                <a:ext cx="5" cy="18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9" name="Line 295"/>
              <p:cNvSpPr>
                <a:spLocks noChangeShapeType="1"/>
              </p:cNvSpPr>
              <p:nvPr/>
            </p:nvSpPr>
            <p:spPr bwMode="auto">
              <a:xfrm>
                <a:off x="125" y="292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0" name="Rectangle 296"/>
              <p:cNvSpPr>
                <a:spLocks noChangeArrowheads="1"/>
              </p:cNvSpPr>
              <p:nvPr/>
            </p:nvSpPr>
            <p:spPr bwMode="auto">
              <a:xfrm>
                <a:off x="125" y="2922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1" name="Line 297"/>
              <p:cNvSpPr>
                <a:spLocks noChangeShapeType="1"/>
              </p:cNvSpPr>
              <p:nvPr/>
            </p:nvSpPr>
            <p:spPr bwMode="auto">
              <a:xfrm>
                <a:off x="1904" y="292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2" name="Rectangle 298"/>
              <p:cNvSpPr>
                <a:spLocks noChangeArrowheads="1"/>
              </p:cNvSpPr>
              <p:nvPr/>
            </p:nvSpPr>
            <p:spPr bwMode="auto">
              <a:xfrm>
                <a:off x="1904" y="2922"/>
                <a:ext cx="6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3" name="Line 299"/>
              <p:cNvSpPr>
                <a:spLocks noChangeShapeType="1"/>
              </p:cNvSpPr>
              <p:nvPr/>
            </p:nvSpPr>
            <p:spPr bwMode="auto">
              <a:xfrm>
                <a:off x="2182" y="292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4" name="Rectangle 300"/>
              <p:cNvSpPr>
                <a:spLocks noChangeArrowheads="1"/>
              </p:cNvSpPr>
              <p:nvPr/>
            </p:nvSpPr>
            <p:spPr bwMode="auto">
              <a:xfrm>
                <a:off x="2182" y="2922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5" name="Line 301"/>
              <p:cNvSpPr>
                <a:spLocks noChangeShapeType="1"/>
              </p:cNvSpPr>
              <p:nvPr/>
            </p:nvSpPr>
            <p:spPr bwMode="auto">
              <a:xfrm>
                <a:off x="2460" y="292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6" name="Rectangle 302"/>
              <p:cNvSpPr>
                <a:spLocks noChangeArrowheads="1"/>
              </p:cNvSpPr>
              <p:nvPr/>
            </p:nvSpPr>
            <p:spPr bwMode="auto">
              <a:xfrm>
                <a:off x="2460" y="2922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7" name="Line 303"/>
              <p:cNvSpPr>
                <a:spLocks noChangeShapeType="1"/>
              </p:cNvSpPr>
              <p:nvPr/>
            </p:nvSpPr>
            <p:spPr bwMode="auto">
              <a:xfrm>
                <a:off x="2738" y="292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8" name="Rectangle 304"/>
              <p:cNvSpPr>
                <a:spLocks noChangeArrowheads="1"/>
              </p:cNvSpPr>
              <p:nvPr/>
            </p:nvSpPr>
            <p:spPr bwMode="auto">
              <a:xfrm>
                <a:off x="2738" y="2922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9" name="Line 305"/>
              <p:cNvSpPr>
                <a:spLocks noChangeShapeType="1"/>
              </p:cNvSpPr>
              <p:nvPr/>
            </p:nvSpPr>
            <p:spPr bwMode="auto">
              <a:xfrm>
                <a:off x="3015" y="292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0" name="Rectangle 306"/>
              <p:cNvSpPr>
                <a:spLocks noChangeArrowheads="1"/>
              </p:cNvSpPr>
              <p:nvPr/>
            </p:nvSpPr>
            <p:spPr bwMode="auto">
              <a:xfrm>
                <a:off x="3015" y="2922"/>
                <a:ext cx="6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1" name="Line 307"/>
              <p:cNvSpPr>
                <a:spLocks noChangeShapeType="1"/>
              </p:cNvSpPr>
              <p:nvPr/>
            </p:nvSpPr>
            <p:spPr bwMode="auto">
              <a:xfrm>
                <a:off x="3293" y="292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2" name="Rectangle 308"/>
              <p:cNvSpPr>
                <a:spLocks noChangeArrowheads="1"/>
              </p:cNvSpPr>
              <p:nvPr/>
            </p:nvSpPr>
            <p:spPr bwMode="auto">
              <a:xfrm>
                <a:off x="3293" y="2922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3" name="Line 309"/>
              <p:cNvSpPr>
                <a:spLocks noChangeShapeType="1"/>
              </p:cNvSpPr>
              <p:nvPr/>
            </p:nvSpPr>
            <p:spPr bwMode="auto">
              <a:xfrm>
                <a:off x="3571" y="292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4" name="Rectangle 310"/>
              <p:cNvSpPr>
                <a:spLocks noChangeArrowheads="1"/>
              </p:cNvSpPr>
              <p:nvPr/>
            </p:nvSpPr>
            <p:spPr bwMode="auto">
              <a:xfrm>
                <a:off x="3571" y="2922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5" name="Line 311"/>
              <p:cNvSpPr>
                <a:spLocks noChangeShapeType="1"/>
              </p:cNvSpPr>
              <p:nvPr/>
            </p:nvSpPr>
            <p:spPr bwMode="auto">
              <a:xfrm>
                <a:off x="3849" y="292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6" name="Rectangle 312"/>
              <p:cNvSpPr>
                <a:spLocks noChangeArrowheads="1"/>
              </p:cNvSpPr>
              <p:nvPr/>
            </p:nvSpPr>
            <p:spPr bwMode="auto">
              <a:xfrm>
                <a:off x="3849" y="2922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7" name="Line 313"/>
              <p:cNvSpPr>
                <a:spLocks noChangeShapeType="1"/>
              </p:cNvSpPr>
              <p:nvPr/>
            </p:nvSpPr>
            <p:spPr bwMode="auto">
              <a:xfrm>
                <a:off x="4126" y="292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8" name="Rectangle 314"/>
              <p:cNvSpPr>
                <a:spLocks noChangeArrowheads="1"/>
              </p:cNvSpPr>
              <p:nvPr/>
            </p:nvSpPr>
            <p:spPr bwMode="auto">
              <a:xfrm>
                <a:off x="4126" y="2922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9" name="Line 315"/>
              <p:cNvSpPr>
                <a:spLocks noChangeShapeType="1"/>
              </p:cNvSpPr>
              <p:nvPr/>
            </p:nvSpPr>
            <p:spPr bwMode="auto">
              <a:xfrm>
                <a:off x="4404" y="292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0" name="Rectangle 316"/>
              <p:cNvSpPr>
                <a:spLocks noChangeArrowheads="1"/>
              </p:cNvSpPr>
              <p:nvPr/>
            </p:nvSpPr>
            <p:spPr bwMode="auto">
              <a:xfrm>
                <a:off x="4404" y="2922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1" name="Line 317"/>
              <p:cNvSpPr>
                <a:spLocks noChangeShapeType="1"/>
              </p:cNvSpPr>
              <p:nvPr/>
            </p:nvSpPr>
            <p:spPr bwMode="auto">
              <a:xfrm>
                <a:off x="4682" y="292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2" name="Rectangle 318"/>
              <p:cNvSpPr>
                <a:spLocks noChangeArrowheads="1"/>
              </p:cNvSpPr>
              <p:nvPr/>
            </p:nvSpPr>
            <p:spPr bwMode="auto">
              <a:xfrm>
                <a:off x="4682" y="2922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3" name="Line 319"/>
              <p:cNvSpPr>
                <a:spLocks noChangeShapeType="1"/>
              </p:cNvSpPr>
              <p:nvPr/>
            </p:nvSpPr>
            <p:spPr bwMode="auto">
              <a:xfrm>
                <a:off x="4959" y="292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4" name="Rectangle 320"/>
              <p:cNvSpPr>
                <a:spLocks noChangeArrowheads="1"/>
              </p:cNvSpPr>
              <p:nvPr/>
            </p:nvSpPr>
            <p:spPr bwMode="auto">
              <a:xfrm>
                <a:off x="4959" y="2922"/>
                <a:ext cx="6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5" name="Line 321"/>
              <p:cNvSpPr>
                <a:spLocks noChangeShapeType="1"/>
              </p:cNvSpPr>
              <p:nvPr/>
            </p:nvSpPr>
            <p:spPr bwMode="auto">
              <a:xfrm>
                <a:off x="5237" y="292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6" name="Rectangle 322"/>
              <p:cNvSpPr>
                <a:spLocks noChangeArrowheads="1"/>
              </p:cNvSpPr>
              <p:nvPr/>
            </p:nvSpPr>
            <p:spPr bwMode="auto">
              <a:xfrm>
                <a:off x="5237" y="2922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7" name="Line 323"/>
              <p:cNvSpPr>
                <a:spLocks noChangeShapeType="1"/>
              </p:cNvSpPr>
              <p:nvPr/>
            </p:nvSpPr>
            <p:spPr bwMode="auto">
              <a:xfrm>
                <a:off x="5515" y="292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8" name="Rectangle 324"/>
              <p:cNvSpPr>
                <a:spLocks noChangeArrowheads="1"/>
              </p:cNvSpPr>
              <p:nvPr/>
            </p:nvSpPr>
            <p:spPr bwMode="auto">
              <a:xfrm>
                <a:off x="5515" y="2922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9" name="Line 325"/>
              <p:cNvSpPr>
                <a:spLocks noChangeShapeType="1"/>
              </p:cNvSpPr>
              <p:nvPr/>
            </p:nvSpPr>
            <p:spPr bwMode="auto">
              <a:xfrm>
                <a:off x="125" y="3045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0" name="Rectangle 326"/>
              <p:cNvSpPr>
                <a:spLocks noChangeArrowheads="1"/>
              </p:cNvSpPr>
              <p:nvPr/>
            </p:nvSpPr>
            <p:spPr bwMode="auto">
              <a:xfrm>
                <a:off x="125" y="3045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1" name="Line 327"/>
              <p:cNvSpPr>
                <a:spLocks noChangeShapeType="1"/>
              </p:cNvSpPr>
              <p:nvPr/>
            </p:nvSpPr>
            <p:spPr bwMode="auto">
              <a:xfrm>
                <a:off x="1904" y="3045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2" name="Rectangle 328"/>
              <p:cNvSpPr>
                <a:spLocks noChangeArrowheads="1"/>
              </p:cNvSpPr>
              <p:nvPr/>
            </p:nvSpPr>
            <p:spPr bwMode="auto">
              <a:xfrm>
                <a:off x="1904" y="3045"/>
                <a:ext cx="6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3" name="Line 329"/>
              <p:cNvSpPr>
                <a:spLocks noChangeShapeType="1"/>
              </p:cNvSpPr>
              <p:nvPr/>
            </p:nvSpPr>
            <p:spPr bwMode="auto">
              <a:xfrm>
                <a:off x="2182" y="3045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4" name="Rectangle 330"/>
              <p:cNvSpPr>
                <a:spLocks noChangeArrowheads="1"/>
              </p:cNvSpPr>
              <p:nvPr/>
            </p:nvSpPr>
            <p:spPr bwMode="auto">
              <a:xfrm>
                <a:off x="2182" y="3045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5" name="Line 331"/>
              <p:cNvSpPr>
                <a:spLocks noChangeShapeType="1"/>
              </p:cNvSpPr>
              <p:nvPr/>
            </p:nvSpPr>
            <p:spPr bwMode="auto">
              <a:xfrm>
                <a:off x="2460" y="3045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6" name="Rectangle 332"/>
              <p:cNvSpPr>
                <a:spLocks noChangeArrowheads="1"/>
              </p:cNvSpPr>
              <p:nvPr/>
            </p:nvSpPr>
            <p:spPr bwMode="auto">
              <a:xfrm>
                <a:off x="2460" y="3045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7" name="Line 333"/>
              <p:cNvSpPr>
                <a:spLocks noChangeShapeType="1"/>
              </p:cNvSpPr>
              <p:nvPr/>
            </p:nvSpPr>
            <p:spPr bwMode="auto">
              <a:xfrm>
                <a:off x="2738" y="3045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8" name="Rectangle 334"/>
              <p:cNvSpPr>
                <a:spLocks noChangeArrowheads="1"/>
              </p:cNvSpPr>
              <p:nvPr/>
            </p:nvSpPr>
            <p:spPr bwMode="auto">
              <a:xfrm>
                <a:off x="2738" y="3045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9" name="Line 335"/>
              <p:cNvSpPr>
                <a:spLocks noChangeShapeType="1"/>
              </p:cNvSpPr>
              <p:nvPr/>
            </p:nvSpPr>
            <p:spPr bwMode="auto">
              <a:xfrm>
                <a:off x="3015" y="3045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0" name="Rectangle 336"/>
              <p:cNvSpPr>
                <a:spLocks noChangeArrowheads="1"/>
              </p:cNvSpPr>
              <p:nvPr/>
            </p:nvSpPr>
            <p:spPr bwMode="auto">
              <a:xfrm>
                <a:off x="3015" y="3045"/>
                <a:ext cx="6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1" name="Line 337"/>
              <p:cNvSpPr>
                <a:spLocks noChangeShapeType="1"/>
              </p:cNvSpPr>
              <p:nvPr/>
            </p:nvSpPr>
            <p:spPr bwMode="auto">
              <a:xfrm>
                <a:off x="3293" y="3045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2" name="Rectangle 338"/>
              <p:cNvSpPr>
                <a:spLocks noChangeArrowheads="1"/>
              </p:cNvSpPr>
              <p:nvPr/>
            </p:nvSpPr>
            <p:spPr bwMode="auto">
              <a:xfrm>
                <a:off x="3293" y="3045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3" name="Line 339"/>
              <p:cNvSpPr>
                <a:spLocks noChangeShapeType="1"/>
              </p:cNvSpPr>
              <p:nvPr/>
            </p:nvSpPr>
            <p:spPr bwMode="auto">
              <a:xfrm>
                <a:off x="3571" y="3045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4" name="Rectangle 340"/>
              <p:cNvSpPr>
                <a:spLocks noChangeArrowheads="1"/>
              </p:cNvSpPr>
              <p:nvPr/>
            </p:nvSpPr>
            <p:spPr bwMode="auto">
              <a:xfrm>
                <a:off x="3571" y="3045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5" name="Line 341"/>
              <p:cNvSpPr>
                <a:spLocks noChangeShapeType="1"/>
              </p:cNvSpPr>
              <p:nvPr/>
            </p:nvSpPr>
            <p:spPr bwMode="auto">
              <a:xfrm>
                <a:off x="3849" y="3045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6" name="Rectangle 342"/>
              <p:cNvSpPr>
                <a:spLocks noChangeArrowheads="1"/>
              </p:cNvSpPr>
              <p:nvPr/>
            </p:nvSpPr>
            <p:spPr bwMode="auto">
              <a:xfrm>
                <a:off x="3849" y="3045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7" name="Line 343"/>
              <p:cNvSpPr>
                <a:spLocks noChangeShapeType="1"/>
              </p:cNvSpPr>
              <p:nvPr/>
            </p:nvSpPr>
            <p:spPr bwMode="auto">
              <a:xfrm>
                <a:off x="4126" y="3045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8" name="Rectangle 344"/>
              <p:cNvSpPr>
                <a:spLocks noChangeArrowheads="1"/>
              </p:cNvSpPr>
              <p:nvPr/>
            </p:nvSpPr>
            <p:spPr bwMode="auto">
              <a:xfrm>
                <a:off x="4126" y="3045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9" name="Line 345"/>
              <p:cNvSpPr>
                <a:spLocks noChangeShapeType="1"/>
              </p:cNvSpPr>
              <p:nvPr/>
            </p:nvSpPr>
            <p:spPr bwMode="auto">
              <a:xfrm>
                <a:off x="4404" y="3045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0" name="Rectangle 346"/>
              <p:cNvSpPr>
                <a:spLocks noChangeArrowheads="1"/>
              </p:cNvSpPr>
              <p:nvPr/>
            </p:nvSpPr>
            <p:spPr bwMode="auto">
              <a:xfrm>
                <a:off x="4404" y="3045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1" name="Line 347"/>
              <p:cNvSpPr>
                <a:spLocks noChangeShapeType="1"/>
              </p:cNvSpPr>
              <p:nvPr/>
            </p:nvSpPr>
            <p:spPr bwMode="auto">
              <a:xfrm>
                <a:off x="4682" y="3045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2" name="Rectangle 348"/>
              <p:cNvSpPr>
                <a:spLocks noChangeArrowheads="1"/>
              </p:cNvSpPr>
              <p:nvPr/>
            </p:nvSpPr>
            <p:spPr bwMode="auto">
              <a:xfrm>
                <a:off x="4682" y="3045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3" name="Line 349"/>
              <p:cNvSpPr>
                <a:spLocks noChangeShapeType="1"/>
              </p:cNvSpPr>
              <p:nvPr/>
            </p:nvSpPr>
            <p:spPr bwMode="auto">
              <a:xfrm>
                <a:off x="4959" y="3045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4" name="Rectangle 350"/>
              <p:cNvSpPr>
                <a:spLocks noChangeArrowheads="1"/>
              </p:cNvSpPr>
              <p:nvPr/>
            </p:nvSpPr>
            <p:spPr bwMode="auto">
              <a:xfrm>
                <a:off x="4959" y="3045"/>
                <a:ext cx="6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5" name="Line 351"/>
              <p:cNvSpPr>
                <a:spLocks noChangeShapeType="1"/>
              </p:cNvSpPr>
              <p:nvPr/>
            </p:nvSpPr>
            <p:spPr bwMode="auto">
              <a:xfrm>
                <a:off x="5237" y="3045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6" name="Rectangle 352"/>
              <p:cNvSpPr>
                <a:spLocks noChangeArrowheads="1"/>
              </p:cNvSpPr>
              <p:nvPr/>
            </p:nvSpPr>
            <p:spPr bwMode="auto">
              <a:xfrm>
                <a:off x="5237" y="3045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7" name="Line 353"/>
              <p:cNvSpPr>
                <a:spLocks noChangeShapeType="1"/>
              </p:cNvSpPr>
              <p:nvPr/>
            </p:nvSpPr>
            <p:spPr bwMode="auto">
              <a:xfrm>
                <a:off x="5515" y="3045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8" name="Rectangle 354"/>
              <p:cNvSpPr>
                <a:spLocks noChangeArrowheads="1"/>
              </p:cNvSpPr>
              <p:nvPr/>
            </p:nvSpPr>
            <p:spPr bwMode="auto">
              <a:xfrm>
                <a:off x="5515" y="3045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9" name="Line 355"/>
              <p:cNvSpPr>
                <a:spLocks noChangeShapeType="1"/>
              </p:cNvSpPr>
              <p:nvPr/>
            </p:nvSpPr>
            <p:spPr bwMode="auto">
              <a:xfrm>
                <a:off x="125" y="3169"/>
                <a:ext cx="1" cy="28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0" name="Rectangle 356"/>
              <p:cNvSpPr>
                <a:spLocks noChangeArrowheads="1"/>
              </p:cNvSpPr>
              <p:nvPr/>
            </p:nvSpPr>
            <p:spPr bwMode="auto">
              <a:xfrm>
                <a:off x="125" y="3169"/>
                <a:ext cx="5" cy="280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1" name="Line 357"/>
              <p:cNvSpPr>
                <a:spLocks noChangeShapeType="1"/>
              </p:cNvSpPr>
              <p:nvPr/>
            </p:nvSpPr>
            <p:spPr bwMode="auto">
              <a:xfrm>
                <a:off x="1904" y="3169"/>
                <a:ext cx="1" cy="28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2" name="Rectangle 358"/>
              <p:cNvSpPr>
                <a:spLocks noChangeArrowheads="1"/>
              </p:cNvSpPr>
              <p:nvPr/>
            </p:nvSpPr>
            <p:spPr bwMode="auto">
              <a:xfrm>
                <a:off x="1904" y="3169"/>
                <a:ext cx="6" cy="280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3" name="Line 359"/>
              <p:cNvSpPr>
                <a:spLocks noChangeShapeType="1"/>
              </p:cNvSpPr>
              <p:nvPr/>
            </p:nvSpPr>
            <p:spPr bwMode="auto">
              <a:xfrm>
                <a:off x="2182" y="3169"/>
                <a:ext cx="1" cy="28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4" name="Rectangle 360"/>
              <p:cNvSpPr>
                <a:spLocks noChangeArrowheads="1"/>
              </p:cNvSpPr>
              <p:nvPr/>
            </p:nvSpPr>
            <p:spPr bwMode="auto">
              <a:xfrm>
                <a:off x="2182" y="3169"/>
                <a:ext cx="5" cy="280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5" name="Line 361"/>
              <p:cNvSpPr>
                <a:spLocks noChangeShapeType="1"/>
              </p:cNvSpPr>
              <p:nvPr/>
            </p:nvSpPr>
            <p:spPr bwMode="auto">
              <a:xfrm>
                <a:off x="2460" y="3169"/>
                <a:ext cx="1" cy="28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6" name="Rectangle 362"/>
              <p:cNvSpPr>
                <a:spLocks noChangeArrowheads="1"/>
              </p:cNvSpPr>
              <p:nvPr/>
            </p:nvSpPr>
            <p:spPr bwMode="auto">
              <a:xfrm>
                <a:off x="2460" y="3169"/>
                <a:ext cx="5" cy="280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7" name="Line 363"/>
              <p:cNvSpPr>
                <a:spLocks noChangeShapeType="1"/>
              </p:cNvSpPr>
              <p:nvPr/>
            </p:nvSpPr>
            <p:spPr bwMode="auto">
              <a:xfrm>
                <a:off x="2738" y="3169"/>
                <a:ext cx="1" cy="28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8" name="Rectangle 364"/>
              <p:cNvSpPr>
                <a:spLocks noChangeArrowheads="1"/>
              </p:cNvSpPr>
              <p:nvPr/>
            </p:nvSpPr>
            <p:spPr bwMode="auto">
              <a:xfrm>
                <a:off x="2738" y="3169"/>
                <a:ext cx="5" cy="280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9" name="Line 365"/>
              <p:cNvSpPr>
                <a:spLocks noChangeShapeType="1"/>
              </p:cNvSpPr>
              <p:nvPr/>
            </p:nvSpPr>
            <p:spPr bwMode="auto">
              <a:xfrm>
                <a:off x="3015" y="3169"/>
                <a:ext cx="1" cy="28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0" name="Rectangle 366"/>
              <p:cNvSpPr>
                <a:spLocks noChangeArrowheads="1"/>
              </p:cNvSpPr>
              <p:nvPr/>
            </p:nvSpPr>
            <p:spPr bwMode="auto">
              <a:xfrm>
                <a:off x="3015" y="3169"/>
                <a:ext cx="6" cy="280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1" name="Line 367"/>
              <p:cNvSpPr>
                <a:spLocks noChangeShapeType="1"/>
              </p:cNvSpPr>
              <p:nvPr/>
            </p:nvSpPr>
            <p:spPr bwMode="auto">
              <a:xfrm>
                <a:off x="3293" y="3169"/>
                <a:ext cx="1" cy="28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2" name="Rectangle 368"/>
              <p:cNvSpPr>
                <a:spLocks noChangeArrowheads="1"/>
              </p:cNvSpPr>
              <p:nvPr/>
            </p:nvSpPr>
            <p:spPr bwMode="auto">
              <a:xfrm>
                <a:off x="3293" y="3169"/>
                <a:ext cx="5" cy="280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3" name="Line 369"/>
              <p:cNvSpPr>
                <a:spLocks noChangeShapeType="1"/>
              </p:cNvSpPr>
              <p:nvPr/>
            </p:nvSpPr>
            <p:spPr bwMode="auto">
              <a:xfrm>
                <a:off x="3571" y="3169"/>
                <a:ext cx="1" cy="28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4" name="Rectangle 370"/>
              <p:cNvSpPr>
                <a:spLocks noChangeArrowheads="1"/>
              </p:cNvSpPr>
              <p:nvPr/>
            </p:nvSpPr>
            <p:spPr bwMode="auto">
              <a:xfrm>
                <a:off x="3571" y="3169"/>
                <a:ext cx="5" cy="280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5" name="Line 371"/>
              <p:cNvSpPr>
                <a:spLocks noChangeShapeType="1"/>
              </p:cNvSpPr>
              <p:nvPr/>
            </p:nvSpPr>
            <p:spPr bwMode="auto">
              <a:xfrm>
                <a:off x="3849" y="3169"/>
                <a:ext cx="1" cy="28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6" name="Rectangle 372"/>
              <p:cNvSpPr>
                <a:spLocks noChangeArrowheads="1"/>
              </p:cNvSpPr>
              <p:nvPr/>
            </p:nvSpPr>
            <p:spPr bwMode="auto">
              <a:xfrm>
                <a:off x="3849" y="3169"/>
                <a:ext cx="5" cy="280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7" name="Line 373"/>
              <p:cNvSpPr>
                <a:spLocks noChangeShapeType="1"/>
              </p:cNvSpPr>
              <p:nvPr/>
            </p:nvSpPr>
            <p:spPr bwMode="auto">
              <a:xfrm>
                <a:off x="4126" y="3169"/>
                <a:ext cx="1" cy="28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8" name="Rectangle 374"/>
              <p:cNvSpPr>
                <a:spLocks noChangeArrowheads="1"/>
              </p:cNvSpPr>
              <p:nvPr/>
            </p:nvSpPr>
            <p:spPr bwMode="auto">
              <a:xfrm>
                <a:off x="4126" y="3169"/>
                <a:ext cx="5" cy="280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9" name="Line 375"/>
              <p:cNvSpPr>
                <a:spLocks noChangeShapeType="1"/>
              </p:cNvSpPr>
              <p:nvPr/>
            </p:nvSpPr>
            <p:spPr bwMode="auto">
              <a:xfrm>
                <a:off x="4404" y="3169"/>
                <a:ext cx="1" cy="28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0" name="Rectangle 376"/>
              <p:cNvSpPr>
                <a:spLocks noChangeArrowheads="1"/>
              </p:cNvSpPr>
              <p:nvPr/>
            </p:nvSpPr>
            <p:spPr bwMode="auto">
              <a:xfrm>
                <a:off x="4404" y="3169"/>
                <a:ext cx="5" cy="280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1" name="Line 377"/>
              <p:cNvSpPr>
                <a:spLocks noChangeShapeType="1"/>
              </p:cNvSpPr>
              <p:nvPr/>
            </p:nvSpPr>
            <p:spPr bwMode="auto">
              <a:xfrm>
                <a:off x="4682" y="3169"/>
                <a:ext cx="1" cy="28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2" name="Rectangle 378"/>
              <p:cNvSpPr>
                <a:spLocks noChangeArrowheads="1"/>
              </p:cNvSpPr>
              <p:nvPr/>
            </p:nvSpPr>
            <p:spPr bwMode="auto">
              <a:xfrm>
                <a:off x="4682" y="3169"/>
                <a:ext cx="5" cy="280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3" name="Line 379"/>
              <p:cNvSpPr>
                <a:spLocks noChangeShapeType="1"/>
              </p:cNvSpPr>
              <p:nvPr/>
            </p:nvSpPr>
            <p:spPr bwMode="auto">
              <a:xfrm>
                <a:off x="4959" y="3169"/>
                <a:ext cx="1" cy="28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4" name="Rectangle 380"/>
              <p:cNvSpPr>
                <a:spLocks noChangeArrowheads="1"/>
              </p:cNvSpPr>
              <p:nvPr/>
            </p:nvSpPr>
            <p:spPr bwMode="auto">
              <a:xfrm>
                <a:off x="4959" y="3169"/>
                <a:ext cx="6" cy="280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5" name="Line 381"/>
              <p:cNvSpPr>
                <a:spLocks noChangeShapeType="1"/>
              </p:cNvSpPr>
              <p:nvPr/>
            </p:nvSpPr>
            <p:spPr bwMode="auto">
              <a:xfrm>
                <a:off x="5237" y="3169"/>
                <a:ext cx="1" cy="28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6" name="Rectangle 382"/>
              <p:cNvSpPr>
                <a:spLocks noChangeArrowheads="1"/>
              </p:cNvSpPr>
              <p:nvPr/>
            </p:nvSpPr>
            <p:spPr bwMode="auto">
              <a:xfrm>
                <a:off x="5237" y="3169"/>
                <a:ext cx="5" cy="280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7" name="Line 383"/>
              <p:cNvSpPr>
                <a:spLocks noChangeShapeType="1"/>
              </p:cNvSpPr>
              <p:nvPr/>
            </p:nvSpPr>
            <p:spPr bwMode="auto">
              <a:xfrm>
                <a:off x="5515" y="3169"/>
                <a:ext cx="1" cy="28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8" name="Rectangle 384"/>
              <p:cNvSpPr>
                <a:spLocks noChangeArrowheads="1"/>
              </p:cNvSpPr>
              <p:nvPr/>
            </p:nvSpPr>
            <p:spPr bwMode="auto">
              <a:xfrm>
                <a:off x="5515" y="3169"/>
                <a:ext cx="5" cy="280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9" name="Line 385"/>
              <p:cNvSpPr>
                <a:spLocks noChangeShapeType="1"/>
              </p:cNvSpPr>
              <p:nvPr/>
            </p:nvSpPr>
            <p:spPr bwMode="auto">
              <a:xfrm>
                <a:off x="125" y="3548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0" name="Rectangle 386"/>
              <p:cNvSpPr>
                <a:spLocks noChangeArrowheads="1"/>
              </p:cNvSpPr>
              <p:nvPr/>
            </p:nvSpPr>
            <p:spPr bwMode="auto">
              <a:xfrm>
                <a:off x="125" y="3548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1" name="Line 387"/>
              <p:cNvSpPr>
                <a:spLocks noChangeShapeType="1"/>
              </p:cNvSpPr>
              <p:nvPr/>
            </p:nvSpPr>
            <p:spPr bwMode="auto">
              <a:xfrm>
                <a:off x="1904" y="3548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2" name="Rectangle 388"/>
              <p:cNvSpPr>
                <a:spLocks noChangeArrowheads="1"/>
              </p:cNvSpPr>
              <p:nvPr/>
            </p:nvSpPr>
            <p:spPr bwMode="auto">
              <a:xfrm>
                <a:off x="1904" y="3548"/>
                <a:ext cx="6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3" name="Line 389"/>
              <p:cNvSpPr>
                <a:spLocks noChangeShapeType="1"/>
              </p:cNvSpPr>
              <p:nvPr/>
            </p:nvSpPr>
            <p:spPr bwMode="auto">
              <a:xfrm>
                <a:off x="2182" y="3548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4" name="Rectangle 390"/>
              <p:cNvSpPr>
                <a:spLocks noChangeArrowheads="1"/>
              </p:cNvSpPr>
              <p:nvPr/>
            </p:nvSpPr>
            <p:spPr bwMode="auto">
              <a:xfrm>
                <a:off x="2182" y="3548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5" name="Line 391"/>
              <p:cNvSpPr>
                <a:spLocks noChangeShapeType="1"/>
              </p:cNvSpPr>
              <p:nvPr/>
            </p:nvSpPr>
            <p:spPr bwMode="auto">
              <a:xfrm>
                <a:off x="2460" y="3548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6" name="Rectangle 392"/>
              <p:cNvSpPr>
                <a:spLocks noChangeArrowheads="1"/>
              </p:cNvSpPr>
              <p:nvPr/>
            </p:nvSpPr>
            <p:spPr bwMode="auto">
              <a:xfrm>
                <a:off x="2460" y="3548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7" name="Line 393"/>
              <p:cNvSpPr>
                <a:spLocks noChangeShapeType="1"/>
              </p:cNvSpPr>
              <p:nvPr/>
            </p:nvSpPr>
            <p:spPr bwMode="auto">
              <a:xfrm>
                <a:off x="2738" y="3548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8" name="Rectangle 394"/>
              <p:cNvSpPr>
                <a:spLocks noChangeArrowheads="1"/>
              </p:cNvSpPr>
              <p:nvPr/>
            </p:nvSpPr>
            <p:spPr bwMode="auto">
              <a:xfrm>
                <a:off x="2738" y="3548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9" name="Line 395"/>
              <p:cNvSpPr>
                <a:spLocks noChangeShapeType="1"/>
              </p:cNvSpPr>
              <p:nvPr/>
            </p:nvSpPr>
            <p:spPr bwMode="auto">
              <a:xfrm>
                <a:off x="3015" y="3548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0" name="Rectangle 396"/>
              <p:cNvSpPr>
                <a:spLocks noChangeArrowheads="1"/>
              </p:cNvSpPr>
              <p:nvPr/>
            </p:nvSpPr>
            <p:spPr bwMode="auto">
              <a:xfrm>
                <a:off x="3015" y="3548"/>
                <a:ext cx="6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1" name="Line 397"/>
              <p:cNvSpPr>
                <a:spLocks noChangeShapeType="1"/>
              </p:cNvSpPr>
              <p:nvPr/>
            </p:nvSpPr>
            <p:spPr bwMode="auto">
              <a:xfrm>
                <a:off x="3293" y="3548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2" name="Rectangle 398"/>
              <p:cNvSpPr>
                <a:spLocks noChangeArrowheads="1"/>
              </p:cNvSpPr>
              <p:nvPr/>
            </p:nvSpPr>
            <p:spPr bwMode="auto">
              <a:xfrm>
                <a:off x="3293" y="3548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3" name="Line 399"/>
              <p:cNvSpPr>
                <a:spLocks noChangeShapeType="1"/>
              </p:cNvSpPr>
              <p:nvPr/>
            </p:nvSpPr>
            <p:spPr bwMode="auto">
              <a:xfrm>
                <a:off x="3571" y="3548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4" name="Rectangle 400"/>
              <p:cNvSpPr>
                <a:spLocks noChangeArrowheads="1"/>
              </p:cNvSpPr>
              <p:nvPr/>
            </p:nvSpPr>
            <p:spPr bwMode="auto">
              <a:xfrm>
                <a:off x="3571" y="3548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5" name="Line 401"/>
              <p:cNvSpPr>
                <a:spLocks noChangeShapeType="1"/>
              </p:cNvSpPr>
              <p:nvPr/>
            </p:nvSpPr>
            <p:spPr bwMode="auto">
              <a:xfrm>
                <a:off x="3849" y="3548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6" name="Rectangle 402"/>
              <p:cNvSpPr>
                <a:spLocks noChangeArrowheads="1"/>
              </p:cNvSpPr>
              <p:nvPr/>
            </p:nvSpPr>
            <p:spPr bwMode="auto">
              <a:xfrm>
                <a:off x="3849" y="3548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7" name="Line 403"/>
              <p:cNvSpPr>
                <a:spLocks noChangeShapeType="1"/>
              </p:cNvSpPr>
              <p:nvPr/>
            </p:nvSpPr>
            <p:spPr bwMode="auto">
              <a:xfrm>
                <a:off x="4126" y="3548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8" name="Rectangle 404"/>
              <p:cNvSpPr>
                <a:spLocks noChangeArrowheads="1"/>
              </p:cNvSpPr>
              <p:nvPr/>
            </p:nvSpPr>
            <p:spPr bwMode="auto">
              <a:xfrm>
                <a:off x="4126" y="3548"/>
                <a:ext cx="5" cy="2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9" name="Line 405"/>
              <p:cNvSpPr>
                <a:spLocks noChangeShapeType="1"/>
              </p:cNvSpPr>
              <p:nvPr/>
            </p:nvSpPr>
            <p:spPr bwMode="auto">
              <a:xfrm>
                <a:off x="4404" y="3548"/>
                <a:ext cx="1" cy="2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431" name="Rectangle 407"/>
            <p:cNvSpPr>
              <a:spLocks noChangeArrowheads="1"/>
            </p:cNvSpPr>
            <p:nvPr/>
          </p:nvSpPr>
          <p:spPr bwMode="auto">
            <a:xfrm>
              <a:off x="4404" y="3548"/>
              <a:ext cx="5" cy="24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2" name="Line 408"/>
            <p:cNvSpPr>
              <a:spLocks noChangeShapeType="1"/>
            </p:cNvSpPr>
            <p:nvPr/>
          </p:nvSpPr>
          <p:spPr bwMode="auto">
            <a:xfrm>
              <a:off x="4682" y="3548"/>
              <a:ext cx="1" cy="24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3" name="Rectangle 409"/>
            <p:cNvSpPr>
              <a:spLocks noChangeArrowheads="1"/>
            </p:cNvSpPr>
            <p:nvPr/>
          </p:nvSpPr>
          <p:spPr bwMode="auto">
            <a:xfrm>
              <a:off x="4682" y="3548"/>
              <a:ext cx="5" cy="24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4" name="Line 410"/>
            <p:cNvSpPr>
              <a:spLocks noChangeShapeType="1"/>
            </p:cNvSpPr>
            <p:nvPr/>
          </p:nvSpPr>
          <p:spPr bwMode="auto">
            <a:xfrm>
              <a:off x="4959" y="3548"/>
              <a:ext cx="1" cy="24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5" name="Rectangle 411"/>
            <p:cNvSpPr>
              <a:spLocks noChangeArrowheads="1"/>
            </p:cNvSpPr>
            <p:nvPr/>
          </p:nvSpPr>
          <p:spPr bwMode="auto">
            <a:xfrm>
              <a:off x="4959" y="3548"/>
              <a:ext cx="6" cy="24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6" name="Line 412"/>
            <p:cNvSpPr>
              <a:spLocks noChangeShapeType="1"/>
            </p:cNvSpPr>
            <p:nvPr/>
          </p:nvSpPr>
          <p:spPr bwMode="auto">
            <a:xfrm>
              <a:off x="5237" y="3548"/>
              <a:ext cx="1" cy="24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7" name="Rectangle 413"/>
            <p:cNvSpPr>
              <a:spLocks noChangeArrowheads="1"/>
            </p:cNvSpPr>
            <p:nvPr/>
          </p:nvSpPr>
          <p:spPr bwMode="auto">
            <a:xfrm>
              <a:off x="5237" y="3548"/>
              <a:ext cx="5" cy="24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8" name="Line 414"/>
            <p:cNvSpPr>
              <a:spLocks noChangeShapeType="1"/>
            </p:cNvSpPr>
            <p:nvPr/>
          </p:nvSpPr>
          <p:spPr bwMode="auto">
            <a:xfrm>
              <a:off x="5515" y="3548"/>
              <a:ext cx="1" cy="24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9" name="Rectangle 415"/>
            <p:cNvSpPr>
              <a:spLocks noChangeArrowheads="1"/>
            </p:cNvSpPr>
            <p:nvPr/>
          </p:nvSpPr>
          <p:spPr bwMode="auto">
            <a:xfrm>
              <a:off x="5515" y="3548"/>
              <a:ext cx="5" cy="24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0" name="Line 416"/>
            <p:cNvSpPr>
              <a:spLocks noChangeShapeType="1"/>
            </p:cNvSpPr>
            <p:nvPr/>
          </p:nvSpPr>
          <p:spPr bwMode="auto">
            <a:xfrm>
              <a:off x="125" y="3672"/>
              <a:ext cx="1" cy="24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1" name="Rectangle 417"/>
            <p:cNvSpPr>
              <a:spLocks noChangeArrowheads="1"/>
            </p:cNvSpPr>
            <p:nvPr/>
          </p:nvSpPr>
          <p:spPr bwMode="auto">
            <a:xfrm>
              <a:off x="125" y="3672"/>
              <a:ext cx="5" cy="24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2" name="Line 418"/>
            <p:cNvSpPr>
              <a:spLocks noChangeShapeType="1"/>
            </p:cNvSpPr>
            <p:nvPr/>
          </p:nvSpPr>
          <p:spPr bwMode="auto">
            <a:xfrm>
              <a:off x="1904" y="3672"/>
              <a:ext cx="1" cy="24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3" name="Rectangle 419"/>
            <p:cNvSpPr>
              <a:spLocks noChangeArrowheads="1"/>
            </p:cNvSpPr>
            <p:nvPr/>
          </p:nvSpPr>
          <p:spPr bwMode="auto">
            <a:xfrm>
              <a:off x="1904" y="3672"/>
              <a:ext cx="6" cy="24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4" name="Line 420"/>
            <p:cNvSpPr>
              <a:spLocks noChangeShapeType="1"/>
            </p:cNvSpPr>
            <p:nvPr/>
          </p:nvSpPr>
          <p:spPr bwMode="auto">
            <a:xfrm>
              <a:off x="2182" y="3672"/>
              <a:ext cx="1" cy="24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5" name="Rectangle 421"/>
            <p:cNvSpPr>
              <a:spLocks noChangeArrowheads="1"/>
            </p:cNvSpPr>
            <p:nvPr/>
          </p:nvSpPr>
          <p:spPr bwMode="auto">
            <a:xfrm>
              <a:off x="2182" y="3672"/>
              <a:ext cx="5" cy="24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6" name="Line 422"/>
            <p:cNvSpPr>
              <a:spLocks noChangeShapeType="1"/>
            </p:cNvSpPr>
            <p:nvPr/>
          </p:nvSpPr>
          <p:spPr bwMode="auto">
            <a:xfrm>
              <a:off x="2460" y="3672"/>
              <a:ext cx="1" cy="24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7" name="Rectangle 423"/>
            <p:cNvSpPr>
              <a:spLocks noChangeArrowheads="1"/>
            </p:cNvSpPr>
            <p:nvPr/>
          </p:nvSpPr>
          <p:spPr bwMode="auto">
            <a:xfrm>
              <a:off x="2460" y="3672"/>
              <a:ext cx="5" cy="24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8" name="Line 424"/>
            <p:cNvSpPr>
              <a:spLocks noChangeShapeType="1"/>
            </p:cNvSpPr>
            <p:nvPr/>
          </p:nvSpPr>
          <p:spPr bwMode="auto">
            <a:xfrm>
              <a:off x="2738" y="3672"/>
              <a:ext cx="1" cy="24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9" name="Rectangle 425"/>
            <p:cNvSpPr>
              <a:spLocks noChangeArrowheads="1"/>
            </p:cNvSpPr>
            <p:nvPr/>
          </p:nvSpPr>
          <p:spPr bwMode="auto">
            <a:xfrm>
              <a:off x="2738" y="3672"/>
              <a:ext cx="5" cy="24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0" name="Line 426"/>
            <p:cNvSpPr>
              <a:spLocks noChangeShapeType="1"/>
            </p:cNvSpPr>
            <p:nvPr/>
          </p:nvSpPr>
          <p:spPr bwMode="auto">
            <a:xfrm>
              <a:off x="3015" y="3672"/>
              <a:ext cx="1" cy="24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1" name="Rectangle 427"/>
            <p:cNvSpPr>
              <a:spLocks noChangeArrowheads="1"/>
            </p:cNvSpPr>
            <p:nvPr/>
          </p:nvSpPr>
          <p:spPr bwMode="auto">
            <a:xfrm>
              <a:off x="3015" y="3672"/>
              <a:ext cx="6" cy="24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2" name="Line 428"/>
            <p:cNvSpPr>
              <a:spLocks noChangeShapeType="1"/>
            </p:cNvSpPr>
            <p:nvPr/>
          </p:nvSpPr>
          <p:spPr bwMode="auto">
            <a:xfrm>
              <a:off x="3293" y="3672"/>
              <a:ext cx="1" cy="24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3" name="Rectangle 429"/>
            <p:cNvSpPr>
              <a:spLocks noChangeArrowheads="1"/>
            </p:cNvSpPr>
            <p:nvPr/>
          </p:nvSpPr>
          <p:spPr bwMode="auto">
            <a:xfrm>
              <a:off x="3293" y="3672"/>
              <a:ext cx="5" cy="24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4" name="Line 430"/>
            <p:cNvSpPr>
              <a:spLocks noChangeShapeType="1"/>
            </p:cNvSpPr>
            <p:nvPr/>
          </p:nvSpPr>
          <p:spPr bwMode="auto">
            <a:xfrm>
              <a:off x="3571" y="3672"/>
              <a:ext cx="1" cy="24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5" name="Rectangle 431"/>
            <p:cNvSpPr>
              <a:spLocks noChangeArrowheads="1"/>
            </p:cNvSpPr>
            <p:nvPr/>
          </p:nvSpPr>
          <p:spPr bwMode="auto">
            <a:xfrm>
              <a:off x="3571" y="3672"/>
              <a:ext cx="5" cy="24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6" name="Line 432"/>
            <p:cNvSpPr>
              <a:spLocks noChangeShapeType="1"/>
            </p:cNvSpPr>
            <p:nvPr/>
          </p:nvSpPr>
          <p:spPr bwMode="auto">
            <a:xfrm>
              <a:off x="3849" y="3672"/>
              <a:ext cx="1" cy="24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7" name="Rectangle 433"/>
            <p:cNvSpPr>
              <a:spLocks noChangeArrowheads="1"/>
            </p:cNvSpPr>
            <p:nvPr/>
          </p:nvSpPr>
          <p:spPr bwMode="auto">
            <a:xfrm>
              <a:off x="3849" y="3672"/>
              <a:ext cx="5" cy="24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8" name="Line 434"/>
            <p:cNvSpPr>
              <a:spLocks noChangeShapeType="1"/>
            </p:cNvSpPr>
            <p:nvPr/>
          </p:nvSpPr>
          <p:spPr bwMode="auto">
            <a:xfrm>
              <a:off x="4126" y="3672"/>
              <a:ext cx="1" cy="24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9" name="Rectangle 435"/>
            <p:cNvSpPr>
              <a:spLocks noChangeArrowheads="1"/>
            </p:cNvSpPr>
            <p:nvPr/>
          </p:nvSpPr>
          <p:spPr bwMode="auto">
            <a:xfrm>
              <a:off x="4126" y="3672"/>
              <a:ext cx="5" cy="24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0" name="Line 436"/>
            <p:cNvSpPr>
              <a:spLocks noChangeShapeType="1"/>
            </p:cNvSpPr>
            <p:nvPr/>
          </p:nvSpPr>
          <p:spPr bwMode="auto">
            <a:xfrm>
              <a:off x="4404" y="3672"/>
              <a:ext cx="1" cy="24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1" name="Rectangle 437"/>
            <p:cNvSpPr>
              <a:spLocks noChangeArrowheads="1"/>
            </p:cNvSpPr>
            <p:nvPr/>
          </p:nvSpPr>
          <p:spPr bwMode="auto">
            <a:xfrm>
              <a:off x="4404" y="3672"/>
              <a:ext cx="5" cy="24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2" name="Line 438"/>
            <p:cNvSpPr>
              <a:spLocks noChangeShapeType="1"/>
            </p:cNvSpPr>
            <p:nvPr/>
          </p:nvSpPr>
          <p:spPr bwMode="auto">
            <a:xfrm>
              <a:off x="4682" y="3672"/>
              <a:ext cx="1" cy="24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3" name="Rectangle 439"/>
            <p:cNvSpPr>
              <a:spLocks noChangeArrowheads="1"/>
            </p:cNvSpPr>
            <p:nvPr/>
          </p:nvSpPr>
          <p:spPr bwMode="auto">
            <a:xfrm>
              <a:off x="4682" y="3672"/>
              <a:ext cx="5" cy="24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4" name="Line 440"/>
            <p:cNvSpPr>
              <a:spLocks noChangeShapeType="1"/>
            </p:cNvSpPr>
            <p:nvPr/>
          </p:nvSpPr>
          <p:spPr bwMode="auto">
            <a:xfrm>
              <a:off x="4959" y="3672"/>
              <a:ext cx="1" cy="24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5" name="Rectangle 441"/>
            <p:cNvSpPr>
              <a:spLocks noChangeArrowheads="1"/>
            </p:cNvSpPr>
            <p:nvPr/>
          </p:nvSpPr>
          <p:spPr bwMode="auto">
            <a:xfrm>
              <a:off x="4959" y="3672"/>
              <a:ext cx="6" cy="24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6" name="Line 442"/>
            <p:cNvSpPr>
              <a:spLocks noChangeShapeType="1"/>
            </p:cNvSpPr>
            <p:nvPr/>
          </p:nvSpPr>
          <p:spPr bwMode="auto">
            <a:xfrm>
              <a:off x="5237" y="3672"/>
              <a:ext cx="1" cy="24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7" name="Rectangle 443"/>
            <p:cNvSpPr>
              <a:spLocks noChangeArrowheads="1"/>
            </p:cNvSpPr>
            <p:nvPr/>
          </p:nvSpPr>
          <p:spPr bwMode="auto">
            <a:xfrm>
              <a:off x="5237" y="3672"/>
              <a:ext cx="5" cy="24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8" name="Line 444"/>
            <p:cNvSpPr>
              <a:spLocks noChangeShapeType="1"/>
            </p:cNvSpPr>
            <p:nvPr/>
          </p:nvSpPr>
          <p:spPr bwMode="auto">
            <a:xfrm>
              <a:off x="5515" y="3672"/>
              <a:ext cx="1" cy="24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9" name="Rectangle 445"/>
            <p:cNvSpPr>
              <a:spLocks noChangeArrowheads="1"/>
            </p:cNvSpPr>
            <p:nvPr/>
          </p:nvSpPr>
          <p:spPr bwMode="auto">
            <a:xfrm>
              <a:off x="5515" y="3672"/>
              <a:ext cx="5" cy="24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0" name="Line 446"/>
            <p:cNvSpPr>
              <a:spLocks noChangeShapeType="1"/>
            </p:cNvSpPr>
            <p:nvPr/>
          </p:nvSpPr>
          <p:spPr bwMode="auto">
            <a:xfrm>
              <a:off x="125" y="408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1" name="Rectangle 447"/>
            <p:cNvSpPr>
              <a:spLocks noChangeArrowheads="1"/>
            </p:cNvSpPr>
            <p:nvPr/>
          </p:nvSpPr>
          <p:spPr bwMode="auto">
            <a:xfrm>
              <a:off x="125" y="4080"/>
              <a:ext cx="5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2" name="Line 448"/>
            <p:cNvSpPr>
              <a:spLocks noChangeShapeType="1"/>
            </p:cNvSpPr>
            <p:nvPr/>
          </p:nvSpPr>
          <p:spPr bwMode="auto">
            <a:xfrm>
              <a:off x="1904" y="408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3" name="Rectangle 449"/>
            <p:cNvSpPr>
              <a:spLocks noChangeArrowheads="1"/>
            </p:cNvSpPr>
            <p:nvPr/>
          </p:nvSpPr>
          <p:spPr bwMode="auto">
            <a:xfrm>
              <a:off x="1904" y="4080"/>
              <a:ext cx="6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4" name="Line 450"/>
            <p:cNvSpPr>
              <a:spLocks noChangeShapeType="1"/>
            </p:cNvSpPr>
            <p:nvPr/>
          </p:nvSpPr>
          <p:spPr bwMode="auto">
            <a:xfrm>
              <a:off x="2182" y="408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5" name="Rectangle 451"/>
            <p:cNvSpPr>
              <a:spLocks noChangeArrowheads="1"/>
            </p:cNvSpPr>
            <p:nvPr/>
          </p:nvSpPr>
          <p:spPr bwMode="auto">
            <a:xfrm>
              <a:off x="2182" y="4080"/>
              <a:ext cx="5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6" name="Line 452"/>
            <p:cNvSpPr>
              <a:spLocks noChangeShapeType="1"/>
            </p:cNvSpPr>
            <p:nvPr/>
          </p:nvSpPr>
          <p:spPr bwMode="auto">
            <a:xfrm>
              <a:off x="2460" y="408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7" name="Rectangle 453"/>
            <p:cNvSpPr>
              <a:spLocks noChangeArrowheads="1"/>
            </p:cNvSpPr>
            <p:nvPr/>
          </p:nvSpPr>
          <p:spPr bwMode="auto">
            <a:xfrm>
              <a:off x="2460" y="4080"/>
              <a:ext cx="5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8" name="Line 454"/>
            <p:cNvSpPr>
              <a:spLocks noChangeShapeType="1"/>
            </p:cNvSpPr>
            <p:nvPr/>
          </p:nvSpPr>
          <p:spPr bwMode="auto">
            <a:xfrm>
              <a:off x="2738" y="408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9" name="Rectangle 455"/>
            <p:cNvSpPr>
              <a:spLocks noChangeArrowheads="1"/>
            </p:cNvSpPr>
            <p:nvPr/>
          </p:nvSpPr>
          <p:spPr bwMode="auto">
            <a:xfrm>
              <a:off x="2738" y="4080"/>
              <a:ext cx="5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0" name="Line 456"/>
            <p:cNvSpPr>
              <a:spLocks noChangeShapeType="1"/>
            </p:cNvSpPr>
            <p:nvPr/>
          </p:nvSpPr>
          <p:spPr bwMode="auto">
            <a:xfrm>
              <a:off x="3015" y="408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1" name="Rectangle 457"/>
            <p:cNvSpPr>
              <a:spLocks noChangeArrowheads="1"/>
            </p:cNvSpPr>
            <p:nvPr/>
          </p:nvSpPr>
          <p:spPr bwMode="auto">
            <a:xfrm>
              <a:off x="3015" y="4080"/>
              <a:ext cx="6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2" name="Line 458"/>
            <p:cNvSpPr>
              <a:spLocks noChangeShapeType="1"/>
            </p:cNvSpPr>
            <p:nvPr/>
          </p:nvSpPr>
          <p:spPr bwMode="auto">
            <a:xfrm>
              <a:off x="3293" y="408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3" name="Rectangle 459"/>
            <p:cNvSpPr>
              <a:spLocks noChangeArrowheads="1"/>
            </p:cNvSpPr>
            <p:nvPr/>
          </p:nvSpPr>
          <p:spPr bwMode="auto">
            <a:xfrm>
              <a:off x="3293" y="4080"/>
              <a:ext cx="5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4" name="Line 460"/>
            <p:cNvSpPr>
              <a:spLocks noChangeShapeType="1"/>
            </p:cNvSpPr>
            <p:nvPr/>
          </p:nvSpPr>
          <p:spPr bwMode="auto">
            <a:xfrm>
              <a:off x="3571" y="408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5" name="Rectangle 461"/>
            <p:cNvSpPr>
              <a:spLocks noChangeArrowheads="1"/>
            </p:cNvSpPr>
            <p:nvPr/>
          </p:nvSpPr>
          <p:spPr bwMode="auto">
            <a:xfrm>
              <a:off x="3571" y="4080"/>
              <a:ext cx="5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6" name="Line 462"/>
            <p:cNvSpPr>
              <a:spLocks noChangeShapeType="1"/>
            </p:cNvSpPr>
            <p:nvPr/>
          </p:nvSpPr>
          <p:spPr bwMode="auto">
            <a:xfrm>
              <a:off x="3849" y="408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7" name="Rectangle 463"/>
            <p:cNvSpPr>
              <a:spLocks noChangeArrowheads="1"/>
            </p:cNvSpPr>
            <p:nvPr/>
          </p:nvSpPr>
          <p:spPr bwMode="auto">
            <a:xfrm>
              <a:off x="3849" y="4080"/>
              <a:ext cx="5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8" name="Line 464"/>
            <p:cNvSpPr>
              <a:spLocks noChangeShapeType="1"/>
            </p:cNvSpPr>
            <p:nvPr/>
          </p:nvSpPr>
          <p:spPr bwMode="auto">
            <a:xfrm>
              <a:off x="4126" y="408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9" name="Rectangle 465"/>
            <p:cNvSpPr>
              <a:spLocks noChangeArrowheads="1"/>
            </p:cNvSpPr>
            <p:nvPr/>
          </p:nvSpPr>
          <p:spPr bwMode="auto">
            <a:xfrm>
              <a:off x="4126" y="4080"/>
              <a:ext cx="5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0" name="Line 466"/>
            <p:cNvSpPr>
              <a:spLocks noChangeShapeType="1"/>
            </p:cNvSpPr>
            <p:nvPr/>
          </p:nvSpPr>
          <p:spPr bwMode="auto">
            <a:xfrm>
              <a:off x="4404" y="408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1" name="Rectangle 467"/>
            <p:cNvSpPr>
              <a:spLocks noChangeArrowheads="1"/>
            </p:cNvSpPr>
            <p:nvPr/>
          </p:nvSpPr>
          <p:spPr bwMode="auto">
            <a:xfrm>
              <a:off x="4404" y="4080"/>
              <a:ext cx="5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2" name="Line 468"/>
            <p:cNvSpPr>
              <a:spLocks noChangeShapeType="1"/>
            </p:cNvSpPr>
            <p:nvPr/>
          </p:nvSpPr>
          <p:spPr bwMode="auto">
            <a:xfrm>
              <a:off x="4682" y="408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3" name="Rectangle 469"/>
            <p:cNvSpPr>
              <a:spLocks noChangeArrowheads="1"/>
            </p:cNvSpPr>
            <p:nvPr/>
          </p:nvSpPr>
          <p:spPr bwMode="auto">
            <a:xfrm>
              <a:off x="4682" y="4080"/>
              <a:ext cx="5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4" name="Line 470"/>
            <p:cNvSpPr>
              <a:spLocks noChangeShapeType="1"/>
            </p:cNvSpPr>
            <p:nvPr/>
          </p:nvSpPr>
          <p:spPr bwMode="auto">
            <a:xfrm>
              <a:off x="4959" y="408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5" name="Rectangle 471"/>
            <p:cNvSpPr>
              <a:spLocks noChangeArrowheads="1"/>
            </p:cNvSpPr>
            <p:nvPr/>
          </p:nvSpPr>
          <p:spPr bwMode="auto">
            <a:xfrm>
              <a:off x="4959" y="4080"/>
              <a:ext cx="6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6" name="Line 472"/>
            <p:cNvSpPr>
              <a:spLocks noChangeShapeType="1"/>
            </p:cNvSpPr>
            <p:nvPr/>
          </p:nvSpPr>
          <p:spPr bwMode="auto">
            <a:xfrm>
              <a:off x="5237" y="408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7" name="Rectangle 473"/>
            <p:cNvSpPr>
              <a:spLocks noChangeArrowheads="1"/>
            </p:cNvSpPr>
            <p:nvPr/>
          </p:nvSpPr>
          <p:spPr bwMode="auto">
            <a:xfrm>
              <a:off x="5237" y="4080"/>
              <a:ext cx="5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8" name="Line 474"/>
            <p:cNvSpPr>
              <a:spLocks noChangeShapeType="1"/>
            </p:cNvSpPr>
            <p:nvPr/>
          </p:nvSpPr>
          <p:spPr bwMode="auto">
            <a:xfrm>
              <a:off x="5515" y="408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9" name="Rectangle 475"/>
            <p:cNvSpPr>
              <a:spLocks noChangeArrowheads="1"/>
            </p:cNvSpPr>
            <p:nvPr/>
          </p:nvSpPr>
          <p:spPr bwMode="auto">
            <a:xfrm>
              <a:off x="5515" y="4080"/>
              <a:ext cx="5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0" name="Line 476"/>
            <p:cNvSpPr>
              <a:spLocks noChangeShapeType="1"/>
            </p:cNvSpPr>
            <p:nvPr/>
          </p:nvSpPr>
          <p:spPr bwMode="auto">
            <a:xfrm>
              <a:off x="5520" y="72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1" name="Rectangle 477"/>
            <p:cNvSpPr>
              <a:spLocks noChangeArrowheads="1"/>
            </p:cNvSpPr>
            <p:nvPr/>
          </p:nvSpPr>
          <p:spPr bwMode="auto">
            <a:xfrm>
              <a:off x="5520" y="720"/>
              <a:ext cx="5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2" name="Line 478"/>
            <p:cNvSpPr>
              <a:spLocks noChangeShapeType="1"/>
            </p:cNvSpPr>
            <p:nvPr/>
          </p:nvSpPr>
          <p:spPr bwMode="auto">
            <a:xfrm>
              <a:off x="5520" y="83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3" name="Rectangle 479"/>
            <p:cNvSpPr>
              <a:spLocks noChangeArrowheads="1"/>
            </p:cNvSpPr>
            <p:nvPr/>
          </p:nvSpPr>
          <p:spPr bwMode="auto">
            <a:xfrm>
              <a:off x="5520" y="839"/>
              <a:ext cx="5" cy="4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4" name="Line 480"/>
            <p:cNvSpPr>
              <a:spLocks noChangeShapeType="1"/>
            </p:cNvSpPr>
            <p:nvPr/>
          </p:nvSpPr>
          <p:spPr bwMode="auto">
            <a:xfrm>
              <a:off x="5520" y="93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5" name="Rectangle 481"/>
            <p:cNvSpPr>
              <a:spLocks noChangeArrowheads="1"/>
            </p:cNvSpPr>
            <p:nvPr/>
          </p:nvSpPr>
          <p:spPr bwMode="auto">
            <a:xfrm>
              <a:off x="5520" y="934"/>
              <a:ext cx="5" cy="4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6" name="Line 482"/>
            <p:cNvSpPr>
              <a:spLocks noChangeShapeType="1"/>
            </p:cNvSpPr>
            <p:nvPr/>
          </p:nvSpPr>
          <p:spPr bwMode="auto">
            <a:xfrm>
              <a:off x="125" y="1028"/>
              <a:ext cx="5395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7" name="Rectangle 483"/>
            <p:cNvSpPr>
              <a:spLocks noChangeArrowheads="1"/>
            </p:cNvSpPr>
            <p:nvPr/>
          </p:nvSpPr>
          <p:spPr bwMode="auto">
            <a:xfrm>
              <a:off x="125" y="1028"/>
              <a:ext cx="5400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8" name="Line 484"/>
            <p:cNvSpPr>
              <a:spLocks noChangeShapeType="1"/>
            </p:cNvSpPr>
            <p:nvPr/>
          </p:nvSpPr>
          <p:spPr bwMode="auto">
            <a:xfrm>
              <a:off x="125" y="1123"/>
              <a:ext cx="5395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9" name="Rectangle 485"/>
            <p:cNvSpPr>
              <a:spLocks noChangeArrowheads="1"/>
            </p:cNvSpPr>
            <p:nvPr/>
          </p:nvSpPr>
          <p:spPr bwMode="auto">
            <a:xfrm>
              <a:off x="125" y="1123"/>
              <a:ext cx="5400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0" name="Line 486"/>
            <p:cNvSpPr>
              <a:spLocks noChangeShapeType="1"/>
            </p:cNvSpPr>
            <p:nvPr/>
          </p:nvSpPr>
          <p:spPr bwMode="auto">
            <a:xfrm>
              <a:off x="125" y="1218"/>
              <a:ext cx="5395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1" name="Rectangle 487"/>
            <p:cNvSpPr>
              <a:spLocks noChangeArrowheads="1"/>
            </p:cNvSpPr>
            <p:nvPr/>
          </p:nvSpPr>
          <p:spPr bwMode="auto">
            <a:xfrm>
              <a:off x="125" y="1218"/>
              <a:ext cx="5400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2" name="Line 488"/>
            <p:cNvSpPr>
              <a:spLocks noChangeShapeType="1"/>
            </p:cNvSpPr>
            <p:nvPr/>
          </p:nvSpPr>
          <p:spPr bwMode="auto">
            <a:xfrm>
              <a:off x="125" y="1313"/>
              <a:ext cx="5395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3" name="Rectangle 489"/>
            <p:cNvSpPr>
              <a:spLocks noChangeArrowheads="1"/>
            </p:cNvSpPr>
            <p:nvPr/>
          </p:nvSpPr>
          <p:spPr bwMode="auto">
            <a:xfrm>
              <a:off x="125" y="1313"/>
              <a:ext cx="5400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4" name="Line 490"/>
            <p:cNvSpPr>
              <a:spLocks noChangeShapeType="1"/>
            </p:cNvSpPr>
            <p:nvPr/>
          </p:nvSpPr>
          <p:spPr bwMode="auto">
            <a:xfrm>
              <a:off x="125" y="1408"/>
              <a:ext cx="5395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5" name="Rectangle 491"/>
            <p:cNvSpPr>
              <a:spLocks noChangeArrowheads="1"/>
            </p:cNvSpPr>
            <p:nvPr/>
          </p:nvSpPr>
          <p:spPr bwMode="auto">
            <a:xfrm>
              <a:off x="125" y="1408"/>
              <a:ext cx="5400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6" name="Line 492"/>
            <p:cNvSpPr>
              <a:spLocks noChangeShapeType="1"/>
            </p:cNvSpPr>
            <p:nvPr/>
          </p:nvSpPr>
          <p:spPr bwMode="auto">
            <a:xfrm>
              <a:off x="5520" y="150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7" name="Rectangle 493"/>
            <p:cNvSpPr>
              <a:spLocks noChangeArrowheads="1"/>
            </p:cNvSpPr>
            <p:nvPr/>
          </p:nvSpPr>
          <p:spPr bwMode="auto">
            <a:xfrm>
              <a:off x="5520" y="1503"/>
              <a:ext cx="5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8" name="Line 494"/>
            <p:cNvSpPr>
              <a:spLocks noChangeShapeType="1"/>
            </p:cNvSpPr>
            <p:nvPr/>
          </p:nvSpPr>
          <p:spPr bwMode="auto">
            <a:xfrm>
              <a:off x="5520" y="159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9" name="Rectangle 495"/>
            <p:cNvSpPr>
              <a:spLocks noChangeArrowheads="1"/>
            </p:cNvSpPr>
            <p:nvPr/>
          </p:nvSpPr>
          <p:spPr bwMode="auto">
            <a:xfrm>
              <a:off x="5520" y="1598"/>
              <a:ext cx="5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0" name="Line 496"/>
            <p:cNvSpPr>
              <a:spLocks noChangeShapeType="1"/>
            </p:cNvSpPr>
            <p:nvPr/>
          </p:nvSpPr>
          <p:spPr bwMode="auto">
            <a:xfrm>
              <a:off x="5520" y="162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1" name="Rectangle 497"/>
            <p:cNvSpPr>
              <a:spLocks noChangeArrowheads="1"/>
            </p:cNvSpPr>
            <p:nvPr/>
          </p:nvSpPr>
          <p:spPr bwMode="auto">
            <a:xfrm>
              <a:off x="5520" y="1626"/>
              <a:ext cx="5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2" name="Line 498"/>
            <p:cNvSpPr>
              <a:spLocks noChangeShapeType="1"/>
            </p:cNvSpPr>
            <p:nvPr/>
          </p:nvSpPr>
          <p:spPr bwMode="auto">
            <a:xfrm>
              <a:off x="5520" y="172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3" name="Rectangle 499"/>
            <p:cNvSpPr>
              <a:spLocks noChangeArrowheads="1"/>
            </p:cNvSpPr>
            <p:nvPr/>
          </p:nvSpPr>
          <p:spPr bwMode="auto">
            <a:xfrm>
              <a:off x="5520" y="1721"/>
              <a:ext cx="5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4" name="Line 500"/>
            <p:cNvSpPr>
              <a:spLocks noChangeShapeType="1"/>
            </p:cNvSpPr>
            <p:nvPr/>
          </p:nvSpPr>
          <p:spPr bwMode="auto">
            <a:xfrm>
              <a:off x="125" y="1816"/>
              <a:ext cx="5395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5" name="Rectangle 501"/>
            <p:cNvSpPr>
              <a:spLocks noChangeArrowheads="1"/>
            </p:cNvSpPr>
            <p:nvPr/>
          </p:nvSpPr>
          <p:spPr bwMode="auto">
            <a:xfrm>
              <a:off x="125" y="1816"/>
              <a:ext cx="5400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6" name="Line 502"/>
            <p:cNvSpPr>
              <a:spLocks noChangeShapeType="1"/>
            </p:cNvSpPr>
            <p:nvPr/>
          </p:nvSpPr>
          <p:spPr bwMode="auto">
            <a:xfrm>
              <a:off x="125" y="1911"/>
              <a:ext cx="5395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7" name="Rectangle 503"/>
            <p:cNvSpPr>
              <a:spLocks noChangeArrowheads="1"/>
            </p:cNvSpPr>
            <p:nvPr/>
          </p:nvSpPr>
          <p:spPr bwMode="auto">
            <a:xfrm>
              <a:off x="125" y="1911"/>
              <a:ext cx="5400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8" name="Line 504"/>
            <p:cNvSpPr>
              <a:spLocks noChangeShapeType="1"/>
            </p:cNvSpPr>
            <p:nvPr/>
          </p:nvSpPr>
          <p:spPr bwMode="auto">
            <a:xfrm>
              <a:off x="3298" y="2006"/>
              <a:ext cx="2222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9" name="Rectangle 505"/>
            <p:cNvSpPr>
              <a:spLocks noChangeArrowheads="1"/>
            </p:cNvSpPr>
            <p:nvPr/>
          </p:nvSpPr>
          <p:spPr bwMode="auto">
            <a:xfrm>
              <a:off x="3298" y="2006"/>
              <a:ext cx="2227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0" name="Line 506"/>
            <p:cNvSpPr>
              <a:spLocks noChangeShapeType="1"/>
            </p:cNvSpPr>
            <p:nvPr/>
          </p:nvSpPr>
          <p:spPr bwMode="auto">
            <a:xfrm>
              <a:off x="3298" y="2101"/>
              <a:ext cx="2222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1" name="Rectangle 507"/>
            <p:cNvSpPr>
              <a:spLocks noChangeArrowheads="1"/>
            </p:cNvSpPr>
            <p:nvPr/>
          </p:nvSpPr>
          <p:spPr bwMode="auto">
            <a:xfrm>
              <a:off x="3298" y="2101"/>
              <a:ext cx="2227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2" name="Line 508"/>
            <p:cNvSpPr>
              <a:spLocks noChangeShapeType="1"/>
            </p:cNvSpPr>
            <p:nvPr/>
          </p:nvSpPr>
          <p:spPr bwMode="auto">
            <a:xfrm>
              <a:off x="3298" y="2196"/>
              <a:ext cx="2222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3" name="Rectangle 509"/>
            <p:cNvSpPr>
              <a:spLocks noChangeArrowheads="1"/>
            </p:cNvSpPr>
            <p:nvPr/>
          </p:nvSpPr>
          <p:spPr bwMode="auto">
            <a:xfrm>
              <a:off x="3298" y="2196"/>
              <a:ext cx="2227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4" name="Line 510"/>
            <p:cNvSpPr>
              <a:spLocks noChangeShapeType="1"/>
            </p:cNvSpPr>
            <p:nvPr/>
          </p:nvSpPr>
          <p:spPr bwMode="auto">
            <a:xfrm>
              <a:off x="5520" y="229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5" name="Rectangle 511"/>
            <p:cNvSpPr>
              <a:spLocks noChangeArrowheads="1"/>
            </p:cNvSpPr>
            <p:nvPr/>
          </p:nvSpPr>
          <p:spPr bwMode="auto">
            <a:xfrm>
              <a:off x="5520" y="2291"/>
              <a:ext cx="5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6" name="Line 512"/>
            <p:cNvSpPr>
              <a:spLocks noChangeShapeType="1"/>
            </p:cNvSpPr>
            <p:nvPr/>
          </p:nvSpPr>
          <p:spPr bwMode="auto">
            <a:xfrm>
              <a:off x="5520" y="238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7" name="Rectangle 513"/>
            <p:cNvSpPr>
              <a:spLocks noChangeArrowheads="1"/>
            </p:cNvSpPr>
            <p:nvPr/>
          </p:nvSpPr>
          <p:spPr bwMode="auto">
            <a:xfrm>
              <a:off x="5520" y="2386"/>
              <a:ext cx="5" cy="4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8" name="Line 514"/>
            <p:cNvSpPr>
              <a:spLocks noChangeShapeType="1"/>
            </p:cNvSpPr>
            <p:nvPr/>
          </p:nvSpPr>
          <p:spPr bwMode="auto">
            <a:xfrm>
              <a:off x="5520" y="241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9" name="Rectangle 515"/>
            <p:cNvSpPr>
              <a:spLocks noChangeArrowheads="1"/>
            </p:cNvSpPr>
            <p:nvPr/>
          </p:nvSpPr>
          <p:spPr bwMode="auto">
            <a:xfrm>
              <a:off x="5520" y="2414"/>
              <a:ext cx="5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0" name="Line 516"/>
            <p:cNvSpPr>
              <a:spLocks noChangeShapeType="1"/>
            </p:cNvSpPr>
            <p:nvPr/>
          </p:nvSpPr>
          <p:spPr bwMode="auto">
            <a:xfrm>
              <a:off x="5520" y="250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1" name="Rectangle 517"/>
            <p:cNvSpPr>
              <a:spLocks noChangeArrowheads="1"/>
            </p:cNvSpPr>
            <p:nvPr/>
          </p:nvSpPr>
          <p:spPr bwMode="auto">
            <a:xfrm>
              <a:off x="5520" y="2509"/>
              <a:ext cx="5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2" name="Line 518"/>
            <p:cNvSpPr>
              <a:spLocks noChangeShapeType="1"/>
            </p:cNvSpPr>
            <p:nvPr/>
          </p:nvSpPr>
          <p:spPr bwMode="auto">
            <a:xfrm>
              <a:off x="5520" y="253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3" name="Rectangle 519"/>
            <p:cNvSpPr>
              <a:spLocks noChangeArrowheads="1"/>
            </p:cNvSpPr>
            <p:nvPr/>
          </p:nvSpPr>
          <p:spPr bwMode="auto">
            <a:xfrm>
              <a:off x="5520" y="2538"/>
              <a:ext cx="5" cy="4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4" name="Line 520"/>
            <p:cNvSpPr>
              <a:spLocks noChangeShapeType="1"/>
            </p:cNvSpPr>
            <p:nvPr/>
          </p:nvSpPr>
          <p:spPr bwMode="auto">
            <a:xfrm>
              <a:off x="5520" y="263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5" name="Rectangle 521"/>
            <p:cNvSpPr>
              <a:spLocks noChangeArrowheads="1"/>
            </p:cNvSpPr>
            <p:nvPr/>
          </p:nvSpPr>
          <p:spPr bwMode="auto">
            <a:xfrm>
              <a:off x="5520" y="2633"/>
              <a:ext cx="5" cy="4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6" name="Line 522"/>
            <p:cNvSpPr>
              <a:spLocks noChangeShapeType="1"/>
            </p:cNvSpPr>
            <p:nvPr/>
          </p:nvSpPr>
          <p:spPr bwMode="auto">
            <a:xfrm>
              <a:off x="125" y="2727"/>
              <a:ext cx="5395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7" name="Rectangle 523"/>
            <p:cNvSpPr>
              <a:spLocks noChangeArrowheads="1"/>
            </p:cNvSpPr>
            <p:nvPr/>
          </p:nvSpPr>
          <p:spPr bwMode="auto">
            <a:xfrm>
              <a:off x="125" y="2727"/>
              <a:ext cx="5400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8" name="Line 524"/>
            <p:cNvSpPr>
              <a:spLocks noChangeShapeType="1"/>
            </p:cNvSpPr>
            <p:nvPr/>
          </p:nvSpPr>
          <p:spPr bwMode="auto">
            <a:xfrm>
              <a:off x="5520" y="282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9" name="Rectangle 525"/>
            <p:cNvSpPr>
              <a:spLocks noChangeArrowheads="1"/>
            </p:cNvSpPr>
            <p:nvPr/>
          </p:nvSpPr>
          <p:spPr bwMode="auto">
            <a:xfrm>
              <a:off x="5520" y="2822"/>
              <a:ext cx="5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0" name="Line 526"/>
            <p:cNvSpPr>
              <a:spLocks noChangeShapeType="1"/>
            </p:cNvSpPr>
            <p:nvPr/>
          </p:nvSpPr>
          <p:spPr bwMode="auto">
            <a:xfrm>
              <a:off x="5520" y="291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1" name="Rectangle 527"/>
            <p:cNvSpPr>
              <a:spLocks noChangeArrowheads="1"/>
            </p:cNvSpPr>
            <p:nvPr/>
          </p:nvSpPr>
          <p:spPr bwMode="auto">
            <a:xfrm>
              <a:off x="5520" y="2917"/>
              <a:ext cx="5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2" name="Line 528"/>
            <p:cNvSpPr>
              <a:spLocks noChangeShapeType="1"/>
            </p:cNvSpPr>
            <p:nvPr/>
          </p:nvSpPr>
          <p:spPr bwMode="auto">
            <a:xfrm>
              <a:off x="5520" y="294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3" name="Rectangle 529"/>
            <p:cNvSpPr>
              <a:spLocks noChangeArrowheads="1"/>
            </p:cNvSpPr>
            <p:nvPr/>
          </p:nvSpPr>
          <p:spPr bwMode="auto">
            <a:xfrm>
              <a:off x="5520" y="2946"/>
              <a:ext cx="5" cy="4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4" name="Line 530"/>
            <p:cNvSpPr>
              <a:spLocks noChangeShapeType="1"/>
            </p:cNvSpPr>
            <p:nvPr/>
          </p:nvSpPr>
          <p:spPr bwMode="auto">
            <a:xfrm>
              <a:off x="5520" y="304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5" name="Rectangle 531"/>
            <p:cNvSpPr>
              <a:spLocks noChangeArrowheads="1"/>
            </p:cNvSpPr>
            <p:nvPr/>
          </p:nvSpPr>
          <p:spPr bwMode="auto">
            <a:xfrm>
              <a:off x="5520" y="3041"/>
              <a:ext cx="5" cy="4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6" name="Line 532"/>
            <p:cNvSpPr>
              <a:spLocks noChangeShapeType="1"/>
            </p:cNvSpPr>
            <p:nvPr/>
          </p:nvSpPr>
          <p:spPr bwMode="auto">
            <a:xfrm>
              <a:off x="5520" y="306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7" name="Rectangle 533"/>
            <p:cNvSpPr>
              <a:spLocks noChangeArrowheads="1"/>
            </p:cNvSpPr>
            <p:nvPr/>
          </p:nvSpPr>
          <p:spPr bwMode="auto">
            <a:xfrm>
              <a:off x="5520" y="3069"/>
              <a:ext cx="5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8" name="Line 534"/>
            <p:cNvSpPr>
              <a:spLocks noChangeShapeType="1"/>
            </p:cNvSpPr>
            <p:nvPr/>
          </p:nvSpPr>
          <p:spPr bwMode="auto">
            <a:xfrm>
              <a:off x="5520" y="316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9" name="Rectangle 535"/>
            <p:cNvSpPr>
              <a:spLocks noChangeArrowheads="1"/>
            </p:cNvSpPr>
            <p:nvPr/>
          </p:nvSpPr>
          <p:spPr bwMode="auto">
            <a:xfrm>
              <a:off x="5520" y="3164"/>
              <a:ext cx="5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0" name="Line 536"/>
            <p:cNvSpPr>
              <a:spLocks noChangeShapeType="1"/>
            </p:cNvSpPr>
            <p:nvPr/>
          </p:nvSpPr>
          <p:spPr bwMode="auto">
            <a:xfrm>
              <a:off x="125" y="3259"/>
              <a:ext cx="5395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1" name="Rectangle 537"/>
            <p:cNvSpPr>
              <a:spLocks noChangeArrowheads="1"/>
            </p:cNvSpPr>
            <p:nvPr/>
          </p:nvSpPr>
          <p:spPr bwMode="auto">
            <a:xfrm>
              <a:off x="125" y="3259"/>
              <a:ext cx="5400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2" name="Line 538"/>
            <p:cNvSpPr>
              <a:spLocks noChangeShapeType="1"/>
            </p:cNvSpPr>
            <p:nvPr/>
          </p:nvSpPr>
          <p:spPr bwMode="auto">
            <a:xfrm>
              <a:off x="125" y="3354"/>
              <a:ext cx="5395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3" name="Rectangle 539"/>
            <p:cNvSpPr>
              <a:spLocks noChangeArrowheads="1"/>
            </p:cNvSpPr>
            <p:nvPr/>
          </p:nvSpPr>
          <p:spPr bwMode="auto">
            <a:xfrm>
              <a:off x="125" y="3354"/>
              <a:ext cx="5400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4" name="Line 540"/>
            <p:cNvSpPr>
              <a:spLocks noChangeShapeType="1"/>
            </p:cNvSpPr>
            <p:nvPr/>
          </p:nvSpPr>
          <p:spPr bwMode="auto">
            <a:xfrm>
              <a:off x="5520" y="344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5" name="Rectangle 541"/>
            <p:cNvSpPr>
              <a:spLocks noChangeArrowheads="1"/>
            </p:cNvSpPr>
            <p:nvPr/>
          </p:nvSpPr>
          <p:spPr bwMode="auto">
            <a:xfrm>
              <a:off x="5520" y="3449"/>
              <a:ext cx="5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6" name="Line 542"/>
            <p:cNvSpPr>
              <a:spLocks noChangeShapeType="1"/>
            </p:cNvSpPr>
            <p:nvPr/>
          </p:nvSpPr>
          <p:spPr bwMode="auto">
            <a:xfrm>
              <a:off x="5520" y="354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7" name="Rectangle 543"/>
            <p:cNvSpPr>
              <a:spLocks noChangeArrowheads="1"/>
            </p:cNvSpPr>
            <p:nvPr/>
          </p:nvSpPr>
          <p:spPr bwMode="auto">
            <a:xfrm>
              <a:off x="5520" y="3544"/>
              <a:ext cx="5" cy="4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8" name="Line 544"/>
            <p:cNvSpPr>
              <a:spLocks noChangeShapeType="1"/>
            </p:cNvSpPr>
            <p:nvPr/>
          </p:nvSpPr>
          <p:spPr bwMode="auto">
            <a:xfrm>
              <a:off x="5520" y="357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9" name="Rectangle 545"/>
            <p:cNvSpPr>
              <a:spLocks noChangeArrowheads="1"/>
            </p:cNvSpPr>
            <p:nvPr/>
          </p:nvSpPr>
          <p:spPr bwMode="auto">
            <a:xfrm>
              <a:off x="5520" y="3572"/>
              <a:ext cx="5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0" name="Line 546"/>
            <p:cNvSpPr>
              <a:spLocks noChangeShapeType="1"/>
            </p:cNvSpPr>
            <p:nvPr/>
          </p:nvSpPr>
          <p:spPr bwMode="auto">
            <a:xfrm>
              <a:off x="5520" y="366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1" name="Rectangle 547"/>
            <p:cNvSpPr>
              <a:spLocks noChangeArrowheads="1"/>
            </p:cNvSpPr>
            <p:nvPr/>
          </p:nvSpPr>
          <p:spPr bwMode="auto">
            <a:xfrm>
              <a:off x="5520" y="3667"/>
              <a:ext cx="5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2" name="Line 548"/>
            <p:cNvSpPr>
              <a:spLocks noChangeShapeType="1"/>
            </p:cNvSpPr>
            <p:nvPr/>
          </p:nvSpPr>
          <p:spPr bwMode="auto">
            <a:xfrm>
              <a:off x="5520" y="369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3" name="Rectangle 549"/>
            <p:cNvSpPr>
              <a:spLocks noChangeArrowheads="1"/>
            </p:cNvSpPr>
            <p:nvPr/>
          </p:nvSpPr>
          <p:spPr bwMode="auto">
            <a:xfrm>
              <a:off x="5520" y="3696"/>
              <a:ext cx="5" cy="4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4" name="Line 550"/>
            <p:cNvSpPr>
              <a:spLocks noChangeShapeType="1"/>
            </p:cNvSpPr>
            <p:nvPr/>
          </p:nvSpPr>
          <p:spPr bwMode="auto">
            <a:xfrm>
              <a:off x="5520" y="379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5" name="Rectangle 551"/>
            <p:cNvSpPr>
              <a:spLocks noChangeArrowheads="1"/>
            </p:cNvSpPr>
            <p:nvPr/>
          </p:nvSpPr>
          <p:spPr bwMode="auto">
            <a:xfrm>
              <a:off x="5520" y="3790"/>
              <a:ext cx="5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6" name="Line 552"/>
            <p:cNvSpPr>
              <a:spLocks noChangeShapeType="1"/>
            </p:cNvSpPr>
            <p:nvPr/>
          </p:nvSpPr>
          <p:spPr bwMode="auto">
            <a:xfrm>
              <a:off x="5520" y="388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7" name="Rectangle 553"/>
            <p:cNvSpPr>
              <a:spLocks noChangeArrowheads="1"/>
            </p:cNvSpPr>
            <p:nvPr/>
          </p:nvSpPr>
          <p:spPr bwMode="auto">
            <a:xfrm>
              <a:off x="5520" y="3885"/>
              <a:ext cx="5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8" name="Line 554"/>
            <p:cNvSpPr>
              <a:spLocks noChangeShapeType="1"/>
            </p:cNvSpPr>
            <p:nvPr/>
          </p:nvSpPr>
          <p:spPr bwMode="auto">
            <a:xfrm>
              <a:off x="5520" y="398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9" name="Rectangle 555"/>
            <p:cNvSpPr>
              <a:spLocks noChangeArrowheads="1"/>
            </p:cNvSpPr>
            <p:nvPr/>
          </p:nvSpPr>
          <p:spPr bwMode="auto">
            <a:xfrm>
              <a:off x="5520" y="3980"/>
              <a:ext cx="5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0" name="Line 556"/>
            <p:cNvSpPr>
              <a:spLocks noChangeShapeType="1"/>
            </p:cNvSpPr>
            <p:nvPr/>
          </p:nvSpPr>
          <p:spPr bwMode="auto">
            <a:xfrm>
              <a:off x="5520" y="407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1" name="Rectangle 557"/>
            <p:cNvSpPr>
              <a:spLocks noChangeArrowheads="1"/>
            </p:cNvSpPr>
            <p:nvPr/>
          </p:nvSpPr>
          <p:spPr bwMode="auto">
            <a:xfrm>
              <a:off x="5520" y="4075"/>
              <a:ext cx="5" cy="5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2" name="Freeform 558"/>
            <p:cNvSpPr>
              <a:spLocks noEditPoints="1"/>
            </p:cNvSpPr>
            <p:nvPr/>
          </p:nvSpPr>
          <p:spPr bwMode="auto">
            <a:xfrm>
              <a:off x="2333" y="1993"/>
              <a:ext cx="181" cy="476"/>
            </a:xfrm>
            <a:custGeom>
              <a:avLst/>
              <a:gdLst/>
              <a:ahLst/>
              <a:cxnLst>
                <a:cxn ang="0">
                  <a:pos x="171" y="0"/>
                </a:cxn>
                <a:cxn ang="0">
                  <a:pos x="12" y="444"/>
                </a:cxn>
                <a:cxn ang="0">
                  <a:pos x="22" y="447"/>
                </a:cxn>
                <a:cxn ang="0">
                  <a:pos x="181" y="3"/>
                </a:cxn>
                <a:cxn ang="0">
                  <a:pos x="171" y="0"/>
                </a:cxn>
                <a:cxn ang="0">
                  <a:pos x="0" y="434"/>
                </a:cxn>
                <a:cxn ang="0">
                  <a:pos x="6" y="476"/>
                </a:cxn>
                <a:cxn ang="0">
                  <a:pos x="39" y="446"/>
                </a:cxn>
                <a:cxn ang="0">
                  <a:pos x="0" y="434"/>
                </a:cxn>
              </a:cxnLst>
              <a:rect l="0" t="0" r="r" b="b"/>
              <a:pathLst>
                <a:path w="181" h="476">
                  <a:moveTo>
                    <a:pt x="171" y="0"/>
                  </a:moveTo>
                  <a:lnTo>
                    <a:pt x="12" y="444"/>
                  </a:lnTo>
                  <a:lnTo>
                    <a:pt x="22" y="447"/>
                  </a:lnTo>
                  <a:lnTo>
                    <a:pt x="181" y="3"/>
                  </a:lnTo>
                  <a:lnTo>
                    <a:pt x="171" y="0"/>
                  </a:lnTo>
                  <a:close/>
                  <a:moveTo>
                    <a:pt x="0" y="434"/>
                  </a:moveTo>
                  <a:lnTo>
                    <a:pt x="6" y="476"/>
                  </a:lnTo>
                  <a:lnTo>
                    <a:pt x="39" y="446"/>
                  </a:lnTo>
                  <a:lnTo>
                    <a:pt x="0" y="434"/>
                  </a:lnTo>
                  <a:close/>
                </a:path>
              </a:pathLst>
            </a:custGeom>
            <a:solidFill>
              <a:srgbClr val="002060"/>
            </a:solidFill>
            <a:ln w="0" cap="flat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3" name="Freeform 559"/>
            <p:cNvSpPr>
              <a:spLocks noEditPoints="1"/>
            </p:cNvSpPr>
            <p:nvPr/>
          </p:nvSpPr>
          <p:spPr bwMode="auto">
            <a:xfrm>
              <a:off x="2359" y="2249"/>
              <a:ext cx="396" cy="751"/>
            </a:xfrm>
            <a:custGeom>
              <a:avLst/>
              <a:gdLst/>
              <a:ahLst/>
              <a:cxnLst>
                <a:cxn ang="0">
                  <a:pos x="387" y="0"/>
                </a:cxn>
                <a:cxn ang="0">
                  <a:pos x="11" y="721"/>
                </a:cxn>
                <a:cxn ang="0">
                  <a:pos x="20" y="725"/>
                </a:cxn>
                <a:cxn ang="0">
                  <a:pos x="396" y="4"/>
                </a:cxn>
                <a:cxn ang="0">
                  <a:pos x="387" y="0"/>
                </a:cxn>
                <a:cxn ang="0">
                  <a:pos x="0" y="709"/>
                </a:cxn>
                <a:cxn ang="0">
                  <a:pos x="1" y="751"/>
                </a:cxn>
                <a:cxn ang="0">
                  <a:pos x="37" y="726"/>
                </a:cxn>
                <a:cxn ang="0">
                  <a:pos x="0" y="709"/>
                </a:cxn>
              </a:cxnLst>
              <a:rect l="0" t="0" r="r" b="b"/>
              <a:pathLst>
                <a:path w="396" h="751">
                  <a:moveTo>
                    <a:pt x="387" y="0"/>
                  </a:moveTo>
                  <a:lnTo>
                    <a:pt x="11" y="721"/>
                  </a:lnTo>
                  <a:lnTo>
                    <a:pt x="20" y="725"/>
                  </a:lnTo>
                  <a:lnTo>
                    <a:pt x="396" y="4"/>
                  </a:lnTo>
                  <a:lnTo>
                    <a:pt x="387" y="0"/>
                  </a:lnTo>
                  <a:close/>
                  <a:moveTo>
                    <a:pt x="0" y="709"/>
                  </a:moveTo>
                  <a:lnTo>
                    <a:pt x="1" y="751"/>
                  </a:lnTo>
                  <a:lnTo>
                    <a:pt x="37" y="726"/>
                  </a:lnTo>
                  <a:lnTo>
                    <a:pt x="0" y="709"/>
                  </a:lnTo>
                  <a:close/>
                </a:path>
              </a:pathLst>
            </a:custGeom>
            <a:solidFill>
              <a:srgbClr val="002060"/>
            </a:solidFill>
            <a:ln w="0" cap="flat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4" name="Freeform 560"/>
            <p:cNvSpPr>
              <a:spLocks noEditPoints="1"/>
            </p:cNvSpPr>
            <p:nvPr/>
          </p:nvSpPr>
          <p:spPr bwMode="auto">
            <a:xfrm>
              <a:off x="1717" y="3811"/>
              <a:ext cx="679" cy="77"/>
            </a:xfrm>
            <a:custGeom>
              <a:avLst/>
              <a:gdLst/>
              <a:ahLst/>
              <a:cxnLst>
                <a:cxn ang="0">
                  <a:pos x="678" y="0"/>
                </a:cxn>
                <a:cxn ang="0">
                  <a:pos x="34" y="54"/>
                </a:cxn>
                <a:cxn ang="0">
                  <a:pos x="34" y="63"/>
                </a:cxn>
                <a:cxn ang="0">
                  <a:pos x="679" y="9"/>
                </a:cxn>
                <a:cxn ang="0">
                  <a:pos x="678" y="0"/>
                </a:cxn>
                <a:cxn ang="0">
                  <a:pos x="39" y="39"/>
                </a:cxn>
                <a:cxn ang="0">
                  <a:pos x="0" y="61"/>
                </a:cxn>
                <a:cxn ang="0">
                  <a:pos x="43" y="77"/>
                </a:cxn>
                <a:cxn ang="0">
                  <a:pos x="39" y="39"/>
                </a:cxn>
              </a:cxnLst>
              <a:rect l="0" t="0" r="r" b="b"/>
              <a:pathLst>
                <a:path w="679" h="77">
                  <a:moveTo>
                    <a:pt x="678" y="0"/>
                  </a:moveTo>
                  <a:lnTo>
                    <a:pt x="34" y="54"/>
                  </a:lnTo>
                  <a:lnTo>
                    <a:pt x="34" y="63"/>
                  </a:lnTo>
                  <a:lnTo>
                    <a:pt x="679" y="9"/>
                  </a:lnTo>
                  <a:lnTo>
                    <a:pt x="678" y="0"/>
                  </a:lnTo>
                  <a:close/>
                  <a:moveTo>
                    <a:pt x="39" y="39"/>
                  </a:moveTo>
                  <a:lnTo>
                    <a:pt x="0" y="61"/>
                  </a:lnTo>
                  <a:lnTo>
                    <a:pt x="43" y="77"/>
                  </a:lnTo>
                  <a:lnTo>
                    <a:pt x="39" y="39"/>
                  </a:lnTo>
                  <a:close/>
                </a:path>
              </a:pathLst>
            </a:custGeom>
            <a:solidFill>
              <a:srgbClr val="002060"/>
            </a:solidFill>
            <a:ln w="0" cap="flat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273C707-3D93-4F73-A067-E845E5829B3D}"/>
              </a:ext>
            </a:extLst>
          </p:cNvPr>
          <p:cNvSpPr txBox="1"/>
          <p:nvPr/>
        </p:nvSpPr>
        <p:spPr>
          <a:xfrm>
            <a:off x="4724400" y="3657600"/>
            <a:ext cx="3886200" cy="2246769"/>
          </a:xfrm>
          <a:prstGeom prst="rect">
            <a:avLst/>
          </a:prstGeom>
          <a:solidFill>
            <a:schemeClr val="bg1"/>
          </a:solidFill>
          <a:ln w="127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Представление в соответствии с Руководством МВФ по статистике государственных финансов (</a:t>
            </a:r>
            <a:r>
              <a:rPr lang="en-GB" sz="1400" dirty="0" err="1"/>
              <a:t>GFSM</a:t>
            </a:r>
            <a:r>
              <a:rPr lang="ru-RU" sz="1400" dirty="0"/>
              <a:t>), показывающее движение средств от балансовых статей «над чертой»</a:t>
            </a:r>
            <a:r>
              <a:rPr lang="en-GB" sz="1400" dirty="0"/>
              <a:t> </a:t>
            </a:r>
            <a:r>
              <a:rPr lang="ru-RU" sz="1400" dirty="0"/>
              <a:t>к финансированию или </a:t>
            </a:r>
            <a:r>
              <a:rPr lang="ru-RU" sz="1400" dirty="0" err="1"/>
              <a:t>забалансовым</a:t>
            </a:r>
            <a:r>
              <a:rPr lang="ru-RU" sz="1400" dirty="0"/>
              <a:t> статьям «под чертой», </a:t>
            </a:r>
            <a:r>
              <a:rPr lang="en-GB" sz="1400" dirty="0"/>
              <a:t> </a:t>
            </a:r>
            <a:r>
              <a:rPr lang="ru-RU" sz="1400" dirty="0"/>
              <a:t>позволяет сосредоточиться на вариантах политики – преимущественно на выборе источников финансирования. Разрыв между входящими и исходящими потоками интерпретировать труднее. 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668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384"/>
            <a:ext cx="7772400" cy="962216"/>
          </a:xfrm>
        </p:spPr>
        <p:txBody>
          <a:bodyPr/>
          <a:lstStyle/>
          <a:p>
            <a:r>
              <a:rPr lang="ru-RU" sz="2800" dirty="0"/>
              <a:t>Приложение </a:t>
            </a:r>
            <a:r>
              <a:rPr lang="en-GB" sz="2800" dirty="0"/>
              <a:t>2</a:t>
            </a:r>
            <a:r>
              <a:rPr lang="ru-RU" sz="2800" dirty="0"/>
              <a:t>.</a:t>
            </a:r>
            <a:r>
              <a:rPr lang="en-GB" sz="2800" dirty="0"/>
              <a:t> </a:t>
            </a:r>
            <a:r>
              <a:rPr lang="ru-RU" sz="2800" dirty="0"/>
              <a:t>Примеры прогнозов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530614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ru-RU" dirty="0"/>
              <a:t>Великобритания</a:t>
            </a:r>
            <a:endParaRPr lang="en-GB" dirty="0"/>
          </a:p>
          <a:p>
            <a:pPr lvl="1">
              <a:lnSpc>
                <a:spcPct val="110000"/>
              </a:lnSpc>
            </a:pPr>
            <a:r>
              <a:rPr lang="ru-RU" sz="2500" dirty="0"/>
              <a:t>Прогнозирование по балансовым статьям («над чертой») осуществляется в казначействе – на ежедневной основе на период в </a:t>
            </a:r>
            <a:r>
              <a:rPr lang="en-GB" sz="2500" dirty="0"/>
              <a:t>19</a:t>
            </a:r>
            <a:r>
              <a:rPr lang="ru-RU" sz="2500" dirty="0"/>
              <a:t> недель со сдвигом вперед каждый месяц. </a:t>
            </a:r>
            <a:endParaRPr lang="en-GB" sz="2500" dirty="0"/>
          </a:p>
          <a:p>
            <a:pPr lvl="1">
              <a:lnSpc>
                <a:spcPct val="110000"/>
              </a:lnSpc>
            </a:pPr>
            <a:r>
              <a:rPr lang="ru-RU" sz="2500" dirty="0"/>
              <a:t>Министерства представляют ежедневные прогнозы на предстоящий месяц</a:t>
            </a:r>
            <a:r>
              <a:rPr lang="en-GB" sz="2500" dirty="0"/>
              <a:t>:  </a:t>
            </a:r>
            <a:r>
              <a:rPr lang="ru-RU" sz="2500" dirty="0"/>
              <a:t>их стимулируют «кнутом и пряником».</a:t>
            </a:r>
            <a:endParaRPr lang="en-GB" sz="2500" dirty="0"/>
          </a:p>
          <a:p>
            <a:pPr lvl="1">
              <a:lnSpc>
                <a:spcPct val="110000"/>
              </a:lnSpc>
            </a:pPr>
            <a:r>
              <a:rPr lang="ru-RU" sz="2500" dirty="0"/>
              <a:t>Прогнозы передаются в Офис управления долгом, который добавляет прогнозы объемов финансирования и принимает все решения о заимствованиях и инвестициях.</a:t>
            </a:r>
            <a:endParaRPr lang="en-GB" sz="2500" dirty="0"/>
          </a:p>
          <a:p>
            <a:pPr>
              <a:lnSpc>
                <a:spcPct val="110000"/>
              </a:lnSpc>
            </a:pPr>
            <a:r>
              <a:rPr lang="ru-RU" dirty="0"/>
              <a:t>США</a:t>
            </a:r>
            <a:endParaRPr lang="en-GB" dirty="0"/>
          </a:p>
          <a:p>
            <a:pPr lvl="1">
              <a:lnSpc>
                <a:spcPct val="110000"/>
              </a:lnSpc>
            </a:pPr>
            <a:r>
              <a:rPr lang="ru-RU" sz="2600" dirty="0"/>
              <a:t>Прогнозы на предстоящий период до </a:t>
            </a:r>
            <a:r>
              <a:rPr lang="en-GB" sz="2600" dirty="0"/>
              <a:t>9</a:t>
            </a:r>
            <a:r>
              <a:rPr lang="ru-RU" sz="2600" dirty="0"/>
              <a:t> месяцев формируются  Офисом бюджетных проектировок </a:t>
            </a:r>
            <a:r>
              <a:rPr lang="en-GB" sz="2600" dirty="0"/>
              <a:t>(</a:t>
            </a:r>
            <a:r>
              <a:rPr lang="ru-RU" sz="2600" dirty="0"/>
              <a:t>часть Бюро фискальной службы, которое было создано в 2</a:t>
            </a:r>
            <a:r>
              <a:rPr lang="en-GB" sz="2600" dirty="0"/>
              <a:t>012</a:t>
            </a:r>
            <a:r>
              <a:rPr lang="ru-RU" sz="2600" dirty="0"/>
              <a:t> году путем объединения Службы управления финансами и Бюро государственного долга</a:t>
            </a:r>
            <a:r>
              <a:rPr lang="en-GB" sz="2600" dirty="0"/>
              <a:t>)</a:t>
            </a:r>
            <a:r>
              <a:rPr lang="ru-RU" sz="2600" dirty="0"/>
              <a:t>.</a:t>
            </a:r>
            <a:r>
              <a:rPr lang="en-GB" sz="2600" dirty="0"/>
              <a:t>  </a:t>
            </a:r>
          </a:p>
          <a:p>
            <a:pPr lvl="1">
              <a:lnSpc>
                <a:spcPct val="110000"/>
              </a:lnSpc>
            </a:pPr>
            <a:r>
              <a:rPr lang="ru-RU" sz="2600" dirty="0"/>
              <a:t>От бюджетных агентств требуется представление прогнозов различной степени детализации, а также заблаговременное предупреждение о крупных платежах.</a:t>
            </a:r>
            <a:endParaRPr lang="en-GB" sz="2600" dirty="0"/>
          </a:p>
          <a:p>
            <a:pPr>
              <a:lnSpc>
                <a:spcPct val="110000"/>
              </a:lnSpc>
            </a:pPr>
            <a:r>
              <a:rPr lang="ru-RU" dirty="0"/>
              <a:t>Франция</a:t>
            </a:r>
            <a:endParaRPr lang="en-GB" dirty="0"/>
          </a:p>
          <a:p>
            <a:pPr lvl="1">
              <a:lnSpc>
                <a:spcPct val="110000"/>
              </a:lnSpc>
            </a:pPr>
            <a:r>
              <a:rPr lang="ru-RU" sz="2600" dirty="0"/>
              <a:t>Процесс значительно осложнен включением муниципалитетов и соответствующих организаций в </a:t>
            </a:r>
            <a:r>
              <a:rPr lang="ru-RU" sz="2600" dirty="0" err="1"/>
              <a:t>ЕКС</a:t>
            </a:r>
            <a:r>
              <a:rPr lang="ru-RU" sz="2600" dirty="0"/>
              <a:t> и соответственно в процесс прогнозирования.</a:t>
            </a:r>
            <a:r>
              <a:rPr lang="en-GB" sz="2600" dirty="0"/>
              <a:t>  </a:t>
            </a:r>
          </a:p>
          <a:p>
            <a:pPr lvl="1">
              <a:lnSpc>
                <a:spcPct val="110000"/>
              </a:lnSpc>
            </a:pPr>
            <a:r>
              <a:rPr lang="ru-RU" sz="2600" dirty="0"/>
              <a:t>Ежедневные прогнозы на период в 12 месяцев составляются в начале года казначейским агентством </a:t>
            </a:r>
            <a:r>
              <a:rPr lang="en-GB" sz="2600" dirty="0"/>
              <a:t>AFT</a:t>
            </a:r>
            <a:r>
              <a:rPr lang="ru-RU" sz="2600" dirty="0"/>
              <a:t> и затем актуализируются в течение года с включением информации от Бюджетного департамента и из других источников. </a:t>
            </a:r>
            <a:endParaRPr lang="en-GB" sz="2600" dirty="0"/>
          </a:p>
          <a:p>
            <a:pPr lvl="1">
              <a:lnSpc>
                <a:spcPct val="110000"/>
              </a:lnSpc>
            </a:pPr>
            <a:r>
              <a:rPr lang="ru-RU" sz="2600" dirty="0"/>
              <a:t>Все бюджетополучатели (в т.ч. на нижестоящих уровнях власти и управления) должны информировать </a:t>
            </a:r>
            <a:r>
              <a:rPr lang="en-GB" sz="2600" dirty="0"/>
              <a:t>AFT </a:t>
            </a:r>
            <a:r>
              <a:rPr lang="ru-RU" sz="2600" dirty="0"/>
              <a:t>о всех операциях на сумму более </a:t>
            </a:r>
            <a:r>
              <a:rPr lang="en-GB" sz="2600" dirty="0"/>
              <a:t>1</a:t>
            </a:r>
            <a:r>
              <a:rPr lang="ru-RU" sz="2600" dirty="0"/>
              <a:t> млн. евро до </a:t>
            </a:r>
            <a:r>
              <a:rPr lang="en-GB" sz="2600" dirty="0"/>
              <a:t>16.30</a:t>
            </a:r>
            <a:r>
              <a:rPr lang="ru-RU" sz="2600" dirty="0"/>
              <a:t> предшествующего дня. 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319839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691D5A-F66D-49B8-A6EE-27D799079A28}"/>
              </a:ext>
            </a:extLst>
          </p:cNvPr>
          <p:cNvSpPr/>
          <p:nvPr/>
        </p:nvSpPr>
        <p:spPr bwMode="auto">
          <a:xfrm>
            <a:off x="304800" y="1752600"/>
            <a:ext cx="8534400" cy="434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D791FF-6800-40E4-9FF3-DDA694BB8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0"/>
            <a:ext cx="6934200" cy="1219200"/>
          </a:xfrm>
        </p:spPr>
        <p:txBody>
          <a:bodyPr/>
          <a:lstStyle/>
          <a:p>
            <a:r>
              <a:rPr lang="ru-RU" sz="3200" dirty="0"/>
              <a:t>Приложение </a:t>
            </a:r>
            <a:r>
              <a:rPr lang="en-GB" sz="3200" dirty="0"/>
              <a:t>3</a:t>
            </a:r>
            <a:r>
              <a:rPr lang="ru-RU" sz="3200" dirty="0"/>
              <a:t>.</a:t>
            </a:r>
            <a:r>
              <a:rPr lang="en-GB" sz="3200" dirty="0"/>
              <a:t> </a:t>
            </a:r>
            <a:r>
              <a:rPr lang="ru-RU" sz="3200" dirty="0"/>
              <a:t> Пример шаблона прогнозирования доходов</a:t>
            </a:r>
            <a:endParaRPr lang="en-GB" sz="3200" dirty="0"/>
          </a:p>
        </p:txBody>
      </p:sp>
      <p:grpSp>
        <p:nvGrpSpPr>
          <p:cNvPr id="3076" name="Group 4"/>
          <p:cNvGrpSpPr>
            <a:grpSpLocks noChangeAspect="1"/>
          </p:cNvGrpSpPr>
          <p:nvPr/>
        </p:nvGrpSpPr>
        <p:grpSpPr bwMode="auto">
          <a:xfrm>
            <a:off x="304800" y="1752600"/>
            <a:ext cx="8737609" cy="4302125"/>
            <a:chOff x="192" y="1104"/>
            <a:chExt cx="5504" cy="2710"/>
          </a:xfrm>
        </p:grpSpPr>
        <p:sp>
          <p:nvSpPr>
            <p:cNvPr id="307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92" y="1104"/>
              <a:ext cx="5376" cy="2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277" name="Group 205"/>
            <p:cNvGrpSpPr>
              <a:grpSpLocks/>
            </p:cNvGrpSpPr>
            <p:nvPr/>
          </p:nvGrpSpPr>
          <p:grpSpPr bwMode="auto">
            <a:xfrm>
              <a:off x="192" y="1104"/>
              <a:ext cx="5504" cy="2706"/>
              <a:chOff x="192" y="1104"/>
              <a:chExt cx="5504" cy="2706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943" y="1104"/>
                <a:ext cx="306" cy="333"/>
              </a:xfrm>
              <a:prstGeom prst="rect">
                <a:avLst/>
              </a:prstGeom>
              <a:solidFill>
                <a:srgbClr val="C5D9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8" name="Rectangle 6"/>
              <p:cNvSpPr>
                <a:spLocks noChangeArrowheads="1"/>
              </p:cNvSpPr>
              <p:nvPr/>
            </p:nvSpPr>
            <p:spPr bwMode="auto">
              <a:xfrm>
                <a:off x="204" y="1112"/>
                <a:ext cx="183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b="1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Орган 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9" name="Rectangle 7"/>
              <p:cNvSpPr>
                <a:spLocks noChangeArrowheads="1"/>
              </p:cNvSpPr>
              <p:nvPr/>
            </p:nvSpPr>
            <p:spPr bwMode="auto">
              <a:xfrm>
                <a:off x="204" y="1194"/>
                <a:ext cx="207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Ссылка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955" y="1194"/>
                <a:ext cx="593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[при необходимости]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auto">
              <a:xfrm>
                <a:off x="204" y="1276"/>
                <a:ext cx="492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Дата завершения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/>
            </p:nvSpPr>
            <p:spPr bwMode="auto">
              <a:xfrm>
                <a:off x="955" y="1276"/>
                <a:ext cx="1426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[за [4] рабочих дня до окончания месяца или чаще]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3" name="Rectangle 11"/>
              <p:cNvSpPr>
                <a:spLocks noChangeArrowheads="1"/>
              </p:cNvSpPr>
              <p:nvPr/>
            </p:nvSpPr>
            <p:spPr bwMode="auto">
              <a:xfrm>
                <a:off x="204" y="1359"/>
                <a:ext cx="282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Контакты 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4" name="Rectangle 12"/>
              <p:cNvSpPr>
                <a:spLocks noChangeArrowheads="1"/>
              </p:cNvSpPr>
              <p:nvPr/>
            </p:nvSpPr>
            <p:spPr bwMode="auto">
              <a:xfrm>
                <a:off x="955" y="1359"/>
                <a:ext cx="503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[ФИО, </a:t>
                </a:r>
                <a:r>
                  <a:rPr kumimoji="0" lang="ru-RU" sz="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email</a:t>
                </a:r>
                <a:r>
                  <a:rPr kumimoji="0" lang="ru-RU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и т.д.]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5" name="Rectangle 13"/>
              <p:cNvSpPr>
                <a:spLocks noChangeArrowheads="1"/>
              </p:cNvSpPr>
              <p:nvPr/>
            </p:nvSpPr>
            <p:spPr bwMode="auto">
              <a:xfrm>
                <a:off x="1294" y="1605"/>
                <a:ext cx="10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н19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6" name="Rectangle 14"/>
              <p:cNvSpPr>
                <a:spLocks noChangeArrowheads="1"/>
              </p:cNvSpPr>
              <p:nvPr/>
            </p:nvSpPr>
            <p:spPr bwMode="auto">
              <a:xfrm>
                <a:off x="1528" y="1605"/>
                <a:ext cx="10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н20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7" name="Rectangle 15"/>
              <p:cNvSpPr>
                <a:spLocks noChangeArrowheads="1"/>
              </p:cNvSpPr>
              <p:nvPr/>
            </p:nvSpPr>
            <p:spPr bwMode="auto">
              <a:xfrm>
                <a:off x="1758" y="1605"/>
                <a:ext cx="11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н21 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8" name="Rectangle 16"/>
              <p:cNvSpPr>
                <a:spLocks noChangeArrowheads="1"/>
              </p:cNvSpPr>
              <p:nvPr/>
            </p:nvSpPr>
            <p:spPr bwMode="auto">
              <a:xfrm>
                <a:off x="2028" y="1605"/>
                <a:ext cx="10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н22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9" name="Rectangle 17"/>
              <p:cNvSpPr>
                <a:spLocks noChangeArrowheads="1"/>
              </p:cNvSpPr>
              <p:nvPr/>
            </p:nvSpPr>
            <p:spPr bwMode="auto">
              <a:xfrm>
                <a:off x="2279" y="1605"/>
                <a:ext cx="10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н23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0" name="Rectangle 18"/>
              <p:cNvSpPr>
                <a:spLocks noChangeArrowheads="1"/>
              </p:cNvSpPr>
              <p:nvPr/>
            </p:nvSpPr>
            <p:spPr bwMode="auto">
              <a:xfrm>
                <a:off x="2488" y="1605"/>
                <a:ext cx="10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н24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1" name="Rectangle 19"/>
              <p:cNvSpPr>
                <a:spLocks noChangeArrowheads="1"/>
              </p:cNvSpPr>
              <p:nvPr/>
            </p:nvSpPr>
            <p:spPr bwMode="auto">
              <a:xfrm>
                <a:off x="2690" y="1605"/>
                <a:ext cx="10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н25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2" name="Rectangle 20"/>
              <p:cNvSpPr>
                <a:spLocks noChangeArrowheads="1"/>
              </p:cNvSpPr>
              <p:nvPr/>
            </p:nvSpPr>
            <p:spPr bwMode="auto">
              <a:xfrm>
                <a:off x="2888" y="1605"/>
                <a:ext cx="10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н26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/>
            </p:nvSpPr>
            <p:spPr bwMode="auto">
              <a:xfrm>
                <a:off x="3078" y="1605"/>
                <a:ext cx="10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н27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4" name="Rectangle 22"/>
              <p:cNvSpPr>
                <a:spLocks noChangeArrowheads="1"/>
              </p:cNvSpPr>
              <p:nvPr/>
            </p:nvSpPr>
            <p:spPr bwMode="auto">
              <a:xfrm>
                <a:off x="3267" y="1605"/>
                <a:ext cx="10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н28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5" name="Rectangle 23"/>
              <p:cNvSpPr>
                <a:spLocks noChangeArrowheads="1"/>
              </p:cNvSpPr>
              <p:nvPr/>
            </p:nvSpPr>
            <p:spPr bwMode="auto">
              <a:xfrm>
                <a:off x="3457" y="1605"/>
                <a:ext cx="10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н29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6" name="Rectangle 24"/>
              <p:cNvSpPr>
                <a:spLocks noChangeArrowheads="1"/>
              </p:cNvSpPr>
              <p:nvPr/>
            </p:nvSpPr>
            <p:spPr bwMode="auto">
              <a:xfrm>
                <a:off x="3647" y="1605"/>
                <a:ext cx="10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н30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7" name="Rectangle 25"/>
              <p:cNvSpPr>
                <a:spLocks noChangeArrowheads="1"/>
              </p:cNvSpPr>
              <p:nvPr/>
            </p:nvSpPr>
            <p:spPr bwMode="auto">
              <a:xfrm>
                <a:off x="3837" y="1605"/>
                <a:ext cx="68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н1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8" name="Rectangle 26"/>
              <p:cNvSpPr>
                <a:spLocks noChangeArrowheads="1"/>
              </p:cNvSpPr>
              <p:nvPr/>
            </p:nvSpPr>
            <p:spPr bwMode="auto">
              <a:xfrm>
                <a:off x="4026" y="1605"/>
                <a:ext cx="10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н32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9" name="Rectangle 27"/>
              <p:cNvSpPr>
                <a:spLocks noChangeArrowheads="1"/>
              </p:cNvSpPr>
              <p:nvPr/>
            </p:nvSpPr>
            <p:spPr bwMode="auto">
              <a:xfrm>
                <a:off x="4216" y="1605"/>
                <a:ext cx="10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н33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0" name="Rectangle 28"/>
              <p:cNvSpPr>
                <a:spLocks noChangeArrowheads="1"/>
              </p:cNvSpPr>
              <p:nvPr/>
            </p:nvSpPr>
            <p:spPr bwMode="auto">
              <a:xfrm>
                <a:off x="4406" y="1605"/>
                <a:ext cx="10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н34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1" name="Rectangle 29"/>
              <p:cNvSpPr>
                <a:spLocks noChangeArrowheads="1"/>
              </p:cNvSpPr>
              <p:nvPr/>
            </p:nvSpPr>
            <p:spPr bwMode="auto">
              <a:xfrm>
                <a:off x="4595" y="1605"/>
                <a:ext cx="10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н35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2" name="Rectangle 30"/>
              <p:cNvSpPr>
                <a:spLocks noChangeArrowheads="1"/>
              </p:cNvSpPr>
              <p:nvPr/>
            </p:nvSpPr>
            <p:spPr bwMode="auto">
              <a:xfrm>
                <a:off x="4785" y="1605"/>
                <a:ext cx="10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н36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/>
            </p:nvSpPr>
            <p:spPr bwMode="auto">
              <a:xfrm>
                <a:off x="4975" y="1605"/>
                <a:ext cx="10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н37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4" name="Rectangle 32"/>
              <p:cNvSpPr>
                <a:spLocks noChangeArrowheads="1"/>
              </p:cNvSpPr>
              <p:nvPr/>
            </p:nvSpPr>
            <p:spPr bwMode="auto">
              <a:xfrm>
                <a:off x="5164" y="1605"/>
                <a:ext cx="10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н38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5" name="Rectangle 33"/>
              <p:cNvSpPr>
                <a:spLocks noChangeArrowheads="1"/>
              </p:cNvSpPr>
              <p:nvPr/>
            </p:nvSpPr>
            <p:spPr bwMode="auto">
              <a:xfrm>
                <a:off x="5354" y="1605"/>
                <a:ext cx="10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н39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6" name="Rectangle 34"/>
              <p:cNvSpPr>
                <a:spLocks noChangeArrowheads="1"/>
              </p:cNvSpPr>
              <p:nvPr/>
            </p:nvSpPr>
            <p:spPr bwMode="auto">
              <a:xfrm>
                <a:off x="204" y="1769"/>
                <a:ext cx="516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Налоги на доходы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7" name="Rectangle 35"/>
              <p:cNvSpPr>
                <a:spLocks noChangeArrowheads="1"/>
              </p:cNvSpPr>
              <p:nvPr/>
            </p:nvSpPr>
            <p:spPr bwMode="auto">
              <a:xfrm>
                <a:off x="1108" y="1769"/>
                <a:ext cx="182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423.1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8" name="Rectangle 36"/>
              <p:cNvSpPr>
                <a:spLocks noChangeArrowheads="1"/>
              </p:cNvSpPr>
              <p:nvPr/>
            </p:nvSpPr>
            <p:spPr bwMode="auto">
              <a:xfrm>
                <a:off x="1366" y="1769"/>
                <a:ext cx="145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16.6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9" name="Rectangle 37"/>
              <p:cNvSpPr>
                <a:spLocks noChangeArrowheads="1"/>
              </p:cNvSpPr>
              <p:nvPr/>
            </p:nvSpPr>
            <p:spPr bwMode="auto">
              <a:xfrm>
                <a:off x="1597" y="1769"/>
                <a:ext cx="145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18.7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0" name="Rectangle 38"/>
              <p:cNvSpPr>
                <a:spLocks noChangeArrowheads="1"/>
              </p:cNvSpPr>
              <p:nvPr/>
            </p:nvSpPr>
            <p:spPr bwMode="auto">
              <a:xfrm>
                <a:off x="1847" y="1769"/>
                <a:ext cx="145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22.9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1" name="Rectangle 39"/>
              <p:cNvSpPr>
                <a:spLocks noChangeArrowheads="1"/>
              </p:cNvSpPr>
              <p:nvPr/>
            </p:nvSpPr>
            <p:spPr bwMode="auto">
              <a:xfrm>
                <a:off x="2125" y="1769"/>
                <a:ext cx="145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45.7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2" name="Rectangle 40"/>
              <p:cNvSpPr>
                <a:spLocks noChangeArrowheads="1"/>
              </p:cNvSpPr>
              <p:nvPr/>
            </p:nvSpPr>
            <p:spPr bwMode="auto">
              <a:xfrm>
                <a:off x="2339" y="1769"/>
                <a:ext cx="145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28.7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3" name="Rectangle 41"/>
              <p:cNvSpPr>
                <a:spLocks noChangeArrowheads="1"/>
              </p:cNvSpPr>
              <p:nvPr/>
            </p:nvSpPr>
            <p:spPr bwMode="auto">
              <a:xfrm>
                <a:off x="2545" y="1769"/>
                <a:ext cx="145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32.3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4" name="Rectangle 42"/>
              <p:cNvSpPr>
                <a:spLocks noChangeArrowheads="1"/>
              </p:cNvSpPr>
              <p:nvPr/>
            </p:nvSpPr>
            <p:spPr bwMode="auto">
              <a:xfrm>
                <a:off x="2747" y="1769"/>
                <a:ext cx="145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39.5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5" name="Rectangle 43"/>
              <p:cNvSpPr>
                <a:spLocks noChangeArrowheads="1"/>
              </p:cNvSpPr>
              <p:nvPr/>
            </p:nvSpPr>
            <p:spPr bwMode="auto">
              <a:xfrm>
                <a:off x="2936" y="1769"/>
                <a:ext cx="145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79.0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6" name="Rectangle 44"/>
              <p:cNvSpPr>
                <a:spLocks noChangeArrowheads="1"/>
              </p:cNvSpPr>
              <p:nvPr/>
            </p:nvSpPr>
            <p:spPr bwMode="auto">
              <a:xfrm>
                <a:off x="3171" y="1769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18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7" name="Rectangle 45"/>
              <p:cNvSpPr>
                <a:spLocks noChangeArrowheads="1"/>
              </p:cNvSpPr>
              <p:nvPr/>
            </p:nvSpPr>
            <p:spPr bwMode="auto">
              <a:xfrm>
                <a:off x="3360" y="1769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22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8" name="Rectangle 46"/>
              <p:cNvSpPr>
                <a:spLocks noChangeArrowheads="1"/>
              </p:cNvSpPr>
              <p:nvPr/>
            </p:nvSpPr>
            <p:spPr bwMode="auto">
              <a:xfrm>
                <a:off x="3550" y="1769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16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9" name="Rectangle 47"/>
              <p:cNvSpPr>
                <a:spLocks noChangeArrowheads="1"/>
              </p:cNvSpPr>
              <p:nvPr/>
            </p:nvSpPr>
            <p:spPr bwMode="auto">
              <a:xfrm>
                <a:off x="3740" y="1769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19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0" name="Rectangle 48"/>
              <p:cNvSpPr>
                <a:spLocks noChangeArrowheads="1"/>
              </p:cNvSpPr>
              <p:nvPr/>
            </p:nvSpPr>
            <p:spPr bwMode="auto">
              <a:xfrm>
                <a:off x="3929" y="1769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32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1" name="Rectangle 49"/>
              <p:cNvSpPr>
                <a:spLocks noChangeArrowheads="1"/>
              </p:cNvSpPr>
              <p:nvPr/>
            </p:nvSpPr>
            <p:spPr bwMode="auto">
              <a:xfrm>
                <a:off x="4119" y="1769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2" name="Rectangle 50"/>
              <p:cNvSpPr>
                <a:spLocks noChangeArrowheads="1"/>
              </p:cNvSpPr>
              <p:nvPr/>
            </p:nvSpPr>
            <p:spPr bwMode="auto">
              <a:xfrm>
                <a:off x="4309" y="1769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22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3" name="Rectangle 51"/>
              <p:cNvSpPr>
                <a:spLocks noChangeArrowheads="1"/>
              </p:cNvSpPr>
              <p:nvPr/>
            </p:nvSpPr>
            <p:spPr bwMode="auto">
              <a:xfrm>
                <a:off x="4498" y="1769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22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4" name="Rectangle 52"/>
              <p:cNvSpPr>
                <a:spLocks noChangeArrowheads="1"/>
              </p:cNvSpPr>
              <p:nvPr/>
            </p:nvSpPr>
            <p:spPr bwMode="auto">
              <a:xfrm>
                <a:off x="4688" y="1769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47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5" name="Rectangle 53"/>
              <p:cNvSpPr>
                <a:spLocks noChangeArrowheads="1"/>
              </p:cNvSpPr>
              <p:nvPr/>
            </p:nvSpPr>
            <p:spPr bwMode="auto">
              <a:xfrm>
                <a:off x="4878" y="1769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31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6" name="Rectangle 54"/>
              <p:cNvSpPr>
                <a:spLocks noChangeArrowheads="1"/>
              </p:cNvSpPr>
              <p:nvPr/>
            </p:nvSpPr>
            <p:spPr bwMode="auto">
              <a:xfrm>
                <a:off x="5067" y="1769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34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7" name="Rectangle 55"/>
              <p:cNvSpPr>
                <a:spLocks noChangeArrowheads="1"/>
              </p:cNvSpPr>
              <p:nvPr/>
            </p:nvSpPr>
            <p:spPr bwMode="auto">
              <a:xfrm>
                <a:off x="5257" y="1769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34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8" name="Rectangle 56"/>
              <p:cNvSpPr>
                <a:spLocks noChangeArrowheads="1"/>
              </p:cNvSpPr>
              <p:nvPr/>
            </p:nvSpPr>
            <p:spPr bwMode="auto">
              <a:xfrm>
                <a:off x="5447" y="1769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71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9" name="Rectangle 57"/>
              <p:cNvSpPr>
                <a:spLocks noChangeArrowheads="1"/>
              </p:cNvSpPr>
              <p:nvPr/>
            </p:nvSpPr>
            <p:spPr bwMode="auto">
              <a:xfrm>
                <a:off x="204" y="1917"/>
                <a:ext cx="656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7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Налоги на товары и услуги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30" name="Rectangle 58"/>
              <p:cNvSpPr>
                <a:spLocks noChangeArrowheads="1"/>
              </p:cNvSpPr>
              <p:nvPr/>
            </p:nvSpPr>
            <p:spPr bwMode="auto">
              <a:xfrm>
                <a:off x="1108" y="1909"/>
                <a:ext cx="182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649.8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31" name="Rectangle 59"/>
              <p:cNvSpPr>
                <a:spLocks noChangeArrowheads="1"/>
              </p:cNvSpPr>
              <p:nvPr/>
            </p:nvSpPr>
            <p:spPr bwMode="auto">
              <a:xfrm>
                <a:off x="1366" y="1909"/>
                <a:ext cx="145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27.3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32" name="Rectangle 60"/>
              <p:cNvSpPr>
                <a:spLocks noChangeArrowheads="1"/>
              </p:cNvSpPr>
              <p:nvPr/>
            </p:nvSpPr>
            <p:spPr bwMode="auto">
              <a:xfrm>
                <a:off x="1597" y="1909"/>
                <a:ext cx="145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30.7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33" name="Rectangle 61"/>
              <p:cNvSpPr>
                <a:spLocks noChangeArrowheads="1"/>
              </p:cNvSpPr>
              <p:nvPr/>
            </p:nvSpPr>
            <p:spPr bwMode="auto">
              <a:xfrm>
                <a:off x="1847" y="1909"/>
                <a:ext cx="145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37.6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34" name="Rectangle 62"/>
              <p:cNvSpPr>
                <a:spLocks noChangeArrowheads="1"/>
              </p:cNvSpPr>
              <p:nvPr/>
            </p:nvSpPr>
            <p:spPr bwMode="auto">
              <a:xfrm>
                <a:off x="2125" y="1909"/>
                <a:ext cx="145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75.2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35" name="Rectangle 63"/>
              <p:cNvSpPr>
                <a:spLocks noChangeArrowheads="1"/>
              </p:cNvSpPr>
              <p:nvPr/>
            </p:nvSpPr>
            <p:spPr bwMode="auto">
              <a:xfrm>
                <a:off x="2339" y="1909"/>
                <a:ext cx="145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27.8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36" name="Rectangle 64"/>
              <p:cNvSpPr>
                <a:spLocks noChangeArrowheads="1"/>
              </p:cNvSpPr>
              <p:nvPr/>
            </p:nvSpPr>
            <p:spPr bwMode="auto">
              <a:xfrm>
                <a:off x="2545" y="1909"/>
                <a:ext cx="145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31.2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37" name="Rectangle 65"/>
              <p:cNvSpPr>
                <a:spLocks noChangeArrowheads="1"/>
              </p:cNvSpPr>
              <p:nvPr/>
            </p:nvSpPr>
            <p:spPr bwMode="auto">
              <a:xfrm>
                <a:off x="2747" y="1909"/>
                <a:ext cx="145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38.2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38" name="Rectangle 66"/>
              <p:cNvSpPr>
                <a:spLocks noChangeArrowheads="1"/>
              </p:cNvSpPr>
              <p:nvPr/>
            </p:nvSpPr>
            <p:spPr bwMode="auto">
              <a:xfrm>
                <a:off x="2936" y="1909"/>
                <a:ext cx="145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76.3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39" name="Rectangle 67"/>
              <p:cNvSpPr>
                <a:spLocks noChangeArrowheads="1"/>
              </p:cNvSpPr>
              <p:nvPr/>
            </p:nvSpPr>
            <p:spPr bwMode="auto">
              <a:xfrm>
                <a:off x="3171" y="1909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0" name="Rectangle 68"/>
              <p:cNvSpPr>
                <a:spLocks noChangeArrowheads="1"/>
              </p:cNvSpPr>
              <p:nvPr/>
            </p:nvSpPr>
            <p:spPr bwMode="auto">
              <a:xfrm>
                <a:off x="3360" y="1909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35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1" name="Rectangle 69"/>
              <p:cNvSpPr>
                <a:spLocks noChangeArrowheads="1"/>
              </p:cNvSpPr>
              <p:nvPr/>
            </p:nvSpPr>
            <p:spPr bwMode="auto">
              <a:xfrm>
                <a:off x="3550" y="1909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26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2" name="Rectangle 70"/>
              <p:cNvSpPr>
                <a:spLocks noChangeArrowheads="1"/>
              </p:cNvSpPr>
              <p:nvPr/>
            </p:nvSpPr>
            <p:spPr bwMode="auto">
              <a:xfrm>
                <a:off x="3740" y="1909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32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3" name="Rectangle 71"/>
              <p:cNvSpPr>
                <a:spLocks noChangeArrowheads="1"/>
              </p:cNvSpPr>
              <p:nvPr/>
            </p:nvSpPr>
            <p:spPr bwMode="auto">
              <a:xfrm>
                <a:off x="3929" y="1909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53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4" name="Rectangle 72"/>
              <p:cNvSpPr>
                <a:spLocks noChangeArrowheads="1"/>
              </p:cNvSpPr>
              <p:nvPr/>
            </p:nvSpPr>
            <p:spPr bwMode="auto">
              <a:xfrm>
                <a:off x="4119" y="1909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5" name="Rectangle 73"/>
              <p:cNvSpPr>
                <a:spLocks noChangeArrowheads="1"/>
              </p:cNvSpPr>
              <p:nvPr/>
            </p:nvSpPr>
            <p:spPr bwMode="auto">
              <a:xfrm>
                <a:off x="4309" y="1909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36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6" name="Rectangle 74"/>
              <p:cNvSpPr>
                <a:spLocks noChangeArrowheads="1"/>
              </p:cNvSpPr>
              <p:nvPr/>
            </p:nvSpPr>
            <p:spPr bwMode="auto">
              <a:xfrm>
                <a:off x="4498" y="1909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36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7" name="Rectangle 75"/>
              <p:cNvSpPr>
                <a:spLocks noChangeArrowheads="1"/>
              </p:cNvSpPr>
              <p:nvPr/>
            </p:nvSpPr>
            <p:spPr bwMode="auto">
              <a:xfrm>
                <a:off x="4688" y="1909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76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8" name="Rectangle 76"/>
              <p:cNvSpPr>
                <a:spLocks noChangeArrowheads="1"/>
              </p:cNvSpPr>
              <p:nvPr/>
            </p:nvSpPr>
            <p:spPr bwMode="auto">
              <a:xfrm>
                <a:off x="4878" y="1909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9" name="Rectangle 77"/>
              <p:cNvSpPr>
                <a:spLocks noChangeArrowheads="1"/>
              </p:cNvSpPr>
              <p:nvPr/>
            </p:nvSpPr>
            <p:spPr bwMode="auto">
              <a:xfrm>
                <a:off x="5067" y="1909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37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0" name="Rectangle 78"/>
              <p:cNvSpPr>
                <a:spLocks noChangeArrowheads="1"/>
              </p:cNvSpPr>
              <p:nvPr/>
            </p:nvSpPr>
            <p:spPr bwMode="auto">
              <a:xfrm>
                <a:off x="5257" y="1909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37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1" name="Rectangle 79"/>
              <p:cNvSpPr>
                <a:spLocks noChangeArrowheads="1"/>
              </p:cNvSpPr>
              <p:nvPr/>
            </p:nvSpPr>
            <p:spPr bwMode="auto">
              <a:xfrm>
                <a:off x="5447" y="1909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77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2" name="Rectangle 80"/>
              <p:cNvSpPr>
                <a:spLocks noChangeArrowheads="1"/>
              </p:cNvSpPr>
              <p:nvPr/>
            </p:nvSpPr>
            <p:spPr bwMode="auto">
              <a:xfrm>
                <a:off x="810" y="2036"/>
                <a:ext cx="153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Всего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3" name="Rectangle 81"/>
              <p:cNvSpPr>
                <a:spLocks noChangeArrowheads="1"/>
              </p:cNvSpPr>
              <p:nvPr/>
            </p:nvSpPr>
            <p:spPr bwMode="auto">
              <a:xfrm>
                <a:off x="1080" y="2036"/>
                <a:ext cx="214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1072.9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4" name="Rectangle 82"/>
              <p:cNvSpPr>
                <a:spLocks noChangeArrowheads="1"/>
              </p:cNvSpPr>
              <p:nvPr/>
            </p:nvSpPr>
            <p:spPr bwMode="auto">
              <a:xfrm>
                <a:off x="1366" y="2036"/>
                <a:ext cx="145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44.0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5" name="Rectangle 83"/>
              <p:cNvSpPr>
                <a:spLocks noChangeArrowheads="1"/>
              </p:cNvSpPr>
              <p:nvPr/>
            </p:nvSpPr>
            <p:spPr bwMode="auto">
              <a:xfrm>
                <a:off x="1597" y="2036"/>
                <a:ext cx="145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49.4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6" name="Rectangle 84"/>
              <p:cNvSpPr>
                <a:spLocks noChangeArrowheads="1"/>
              </p:cNvSpPr>
              <p:nvPr/>
            </p:nvSpPr>
            <p:spPr bwMode="auto">
              <a:xfrm>
                <a:off x="1847" y="2036"/>
                <a:ext cx="145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60.4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7" name="Rectangle 85"/>
              <p:cNvSpPr>
                <a:spLocks noChangeArrowheads="1"/>
              </p:cNvSpPr>
              <p:nvPr/>
            </p:nvSpPr>
            <p:spPr bwMode="auto">
              <a:xfrm>
                <a:off x="2097" y="2036"/>
                <a:ext cx="182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120.9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8" name="Rectangle 86"/>
              <p:cNvSpPr>
                <a:spLocks noChangeArrowheads="1"/>
              </p:cNvSpPr>
              <p:nvPr/>
            </p:nvSpPr>
            <p:spPr bwMode="auto">
              <a:xfrm>
                <a:off x="2339" y="2036"/>
                <a:ext cx="145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49.7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9" name="Rectangle 87"/>
              <p:cNvSpPr>
                <a:spLocks noChangeArrowheads="1"/>
              </p:cNvSpPr>
              <p:nvPr/>
            </p:nvSpPr>
            <p:spPr bwMode="auto">
              <a:xfrm>
                <a:off x="2545" y="2036"/>
                <a:ext cx="145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55.9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60" name="Rectangle 88"/>
              <p:cNvSpPr>
                <a:spLocks noChangeArrowheads="1"/>
              </p:cNvSpPr>
              <p:nvPr/>
            </p:nvSpPr>
            <p:spPr bwMode="auto">
              <a:xfrm>
                <a:off x="2747" y="2036"/>
                <a:ext cx="145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68.4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61" name="Rectangle 89"/>
              <p:cNvSpPr>
                <a:spLocks noChangeArrowheads="1"/>
              </p:cNvSpPr>
              <p:nvPr/>
            </p:nvSpPr>
            <p:spPr bwMode="auto">
              <a:xfrm>
                <a:off x="2908" y="2036"/>
                <a:ext cx="182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136.8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62" name="Rectangle 90"/>
              <p:cNvSpPr>
                <a:spLocks noChangeArrowheads="1"/>
              </p:cNvSpPr>
              <p:nvPr/>
            </p:nvSpPr>
            <p:spPr bwMode="auto">
              <a:xfrm>
                <a:off x="3171" y="2036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48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63" name="Rectangle 91"/>
              <p:cNvSpPr>
                <a:spLocks noChangeArrowheads="1"/>
              </p:cNvSpPr>
              <p:nvPr/>
            </p:nvSpPr>
            <p:spPr bwMode="auto">
              <a:xfrm>
                <a:off x="3360" y="2036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57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64" name="Rectangle 92"/>
              <p:cNvSpPr>
                <a:spLocks noChangeArrowheads="1"/>
              </p:cNvSpPr>
              <p:nvPr/>
            </p:nvSpPr>
            <p:spPr bwMode="auto">
              <a:xfrm>
                <a:off x="3550" y="2036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65" name="Rectangle 93"/>
              <p:cNvSpPr>
                <a:spLocks noChangeArrowheads="1"/>
              </p:cNvSpPr>
              <p:nvPr/>
            </p:nvSpPr>
            <p:spPr bwMode="auto">
              <a:xfrm>
                <a:off x="3740" y="2036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51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66" name="Rectangle 94"/>
              <p:cNvSpPr>
                <a:spLocks noChangeArrowheads="1"/>
              </p:cNvSpPr>
              <p:nvPr/>
            </p:nvSpPr>
            <p:spPr bwMode="auto">
              <a:xfrm>
                <a:off x="3929" y="2036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85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67" name="Rectangle 95"/>
              <p:cNvSpPr>
                <a:spLocks noChangeArrowheads="1"/>
              </p:cNvSpPr>
              <p:nvPr/>
            </p:nvSpPr>
            <p:spPr bwMode="auto">
              <a:xfrm>
                <a:off x="4119" y="2036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53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68" name="Rectangle 96"/>
              <p:cNvSpPr>
                <a:spLocks noChangeArrowheads="1"/>
              </p:cNvSpPr>
              <p:nvPr/>
            </p:nvSpPr>
            <p:spPr bwMode="auto">
              <a:xfrm>
                <a:off x="4309" y="2036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59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69" name="Rectangle 97"/>
              <p:cNvSpPr>
                <a:spLocks noChangeArrowheads="1"/>
              </p:cNvSpPr>
              <p:nvPr/>
            </p:nvSpPr>
            <p:spPr bwMode="auto">
              <a:xfrm>
                <a:off x="4498" y="2036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59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70" name="Rectangle 98"/>
              <p:cNvSpPr>
                <a:spLocks noChangeArrowheads="1"/>
              </p:cNvSpPr>
              <p:nvPr/>
            </p:nvSpPr>
            <p:spPr bwMode="auto">
              <a:xfrm>
                <a:off x="4660" y="2036"/>
                <a:ext cx="133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123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71" name="Rectangle 99"/>
              <p:cNvSpPr>
                <a:spLocks noChangeArrowheads="1"/>
              </p:cNvSpPr>
              <p:nvPr/>
            </p:nvSpPr>
            <p:spPr bwMode="auto">
              <a:xfrm>
                <a:off x="4878" y="2036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64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72" name="Rectangle 100"/>
              <p:cNvSpPr>
                <a:spLocks noChangeArrowheads="1"/>
              </p:cNvSpPr>
              <p:nvPr/>
            </p:nvSpPr>
            <p:spPr bwMode="auto">
              <a:xfrm>
                <a:off x="5067" y="2036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71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73" name="Rectangle 101"/>
              <p:cNvSpPr>
                <a:spLocks noChangeArrowheads="1"/>
              </p:cNvSpPr>
              <p:nvPr/>
            </p:nvSpPr>
            <p:spPr bwMode="auto">
              <a:xfrm>
                <a:off x="5257" y="2036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71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74" name="Rectangle 102"/>
              <p:cNvSpPr>
                <a:spLocks noChangeArrowheads="1"/>
              </p:cNvSpPr>
              <p:nvPr/>
            </p:nvSpPr>
            <p:spPr bwMode="auto">
              <a:xfrm>
                <a:off x="5419" y="2036"/>
                <a:ext cx="133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148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75" name="Rectangle 103"/>
              <p:cNvSpPr>
                <a:spLocks noChangeArrowheads="1"/>
              </p:cNvSpPr>
              <p:nvPr/>
            </p:nvSpPr>
            <p:spPr bwMode="auto">
              <a:xfrm>
                <a:off x="204" y="2636"/>
                <a:ext cx="516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Налоги на доходы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76" name="Rectangle 104"/>
              <p:cNvSpPr>
                <a:spLocks noChangeArrowheads="1"/>
              </p:cNvSpPr>
              <p:nvPr/>
            </p:nvSpPr>
            <p:spPr bwMode="auto">
              <a:xfrm>
                <a:off x="1080" y="2636"/>
                <a:ext cx="214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1520.0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77" name="Rectangle 105"/>
              <p:cNvSpPr>
                <a:spLocks noChangeArrowheads="1"/>
              </p:cNvSpPr>
              <p:nvPr/>
            </p:nvSpPr>
            <p:spPr bwMode="auto">
              <a:xfrm>
                <a:off x="1338" y="2636"/>
                <a:ext cx="182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423.1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78" name="Rectangle 106"/>
              <p:cNvSpPr>
                <a:spLocks noChangeArrowheads="1"/>
              </p:cNvSpPr>
              <p:nvPr/>
            </p:nvSpPr>
            <p:spPr bwMode="auto">
              <a:xfrm>
                <a:off x="1568" y="2636"/>
                <a:ext cx="182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103.9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79" name="Rectangle 107"/>
              <p:cNvSpPr>
                <a:spLocks noChangeArrowheads="1"/>
              </p:cNvSpPr>
              <p:nvPr/>
            </p:nvSpPr>
            <p:spPr bwMode="auto">
              <a:xfrm>
                <a:off x="1766" y="2636"/>
                <a:ext cx="174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(-1.4)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80" name="Rectangle 108"/>
              <p:cNvSpPr>
                <a:spLocks noChangeArrowheads="1"/>
              </p:cNvSpPr>
              <p:nvPr/>
            </p:nvSpPr>
            <p:spPr bwMode="auto">
              <a:xfrm>
                <a:off x="2097" y="2636"/>
                <a:ext cx="182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179.6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81" name="Rectangle 109"/>
              <p:cNvSpPr>
                <a:spLocks noChangeArrowheads="1"/>
              </p:cNvSpPr>
              <p:nvPr/>
            </p:nvSpPr>
            <p:spPr bwMode="auto">
              <a:xfrm>
                <a:off x="2355" y="2636"/>
                <a:ext cx="133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110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82" name="Rectangle 110"/>
              <p:cNvSpPr>
                <a:spLocks noChangeArrowheads="1"/>
              </p:cNvSpPr>
              <p:nvPr/>
            </p:nvSpPr>
            <p:spPr bwMode="auto">
              <a:xfrm>
                <a:off x="2561" y="2636"/>
                <a:ext cx="133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113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83" name="Rectangle 111"/>
              <p:cNvSpPr>
                <a:spLocks noChangeArrowheads="1"/>
              </p:cNvSpPr>
              <p:nvPr/>
            </p:nvSpPr>
            <p:spPr bwMode="auto">
              <a:xfrm>
                <a:off x="2763" y="2636"/>
                <a:ext cx="133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181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84" name="Rectangle 112"/>
              <p:cNvSpPr>
                <a:spLocks noChangeArrowheads="1"/>
              </p:cNvSpPr>
              <p:nvPr/>
            </p:nvSpPr>
            <p:spPr bwMode="auto">
              <a:xfrm>
                <a:off x="204" y="2783"/>
                <a:ext cx="656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7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Налоги на товары и услуги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85" name="Rectangle 113"/>
              <p:cNvSpPr>
                <a:spLocks noChangeArrowheads="1"/>
              </p:cNvSpPr>
              <p:nvPr/>
            </p:nvSpPr>
            <p:spPr bwMode="auto">
              <a:xfrm>
                <a:off x="1080" y="2775"/>
                <a:ext cx="214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2148.6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86" name="Rectangle 114"/>
              <p:cNvSpPr>
                <a:spLocks noChangeArrowheads="1"/>
              </p:cNvSpPr>
              <p:nvPr/>
            </p:nvSpPr>
            <p:spPr bwMode="auto">
              <a:xfrm>
                <a:off x="1338" y="2775"/>
                <a:ext cx="182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649.8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87" name="Rectangle 115"/>
              <p:cNvSpPr>
                <a:spLocks noChangeArrowheads="1"/>
              </p:cNvSpPr>
              <p:nvPr/>
            </p:nvSpPr>
            <p:spPr bwMode="auto">
              <a:xfrm>
                <a:off x="1568" y="2775"/>
                <a:ext cx="182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170.8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88" name="Rectangle 116"/>
              <p:cNvSpPr>
                <a:spLocks noChangeArrowheads="1"/>
              </p:cNvSpPr>
              <p:nvPr/>
            </p:nvSpPr>
            <p:spPr bwMode="auto">
              <a:xfrm>
                <a:off x="1746" y="2775"/>
                <a:ext cx="61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89" name="Rectangle 117"/>
              <p:cNvSpPr>
                <a:spLocks noChangeArrowheads="1"/>
              </p:cNvSpPr>
              <p:nvPr/>
            </p:nvSpPr>
            <p:spPr bwMode="auto">
              <a:xfrm>
                <a:off x="1770" y="2775"/>
                <a:ext cx="186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(+0.7)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90" name="Rectangle 118"/>
              <p:cNvSpPr>
                <a:spLocks noChangeArrowheads="1"/>
              </p:cNvSpPr>
              <p:nvPr/>
            </p:nvSpPr>
            <p:spPr bwMode="auto">
              <a:xfrm>
                <a:off x="2097" y="2775"/>
                <a:ext cx="182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173.5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91" name="Rectangle 119"/>
              <p:cNvSpPr>
                <a:spLocks noChangeArrowheads="1"/>
              </p:cNvSpPr>
              <p:nvPr/>
            </p:nvSpPr>
            <p:spPr bwMode="auto">
              <a:xfrm>
                <a:off x="2355" y="2775"/>
                <a:ext cx="133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170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92" name="Rectangle 120"/>
              <p:cNvSpPr>
                <a:spLocks noChangeArrowheads="1"/>
              </p:cNvSpPr>
              <p:nvPr/>
            </p:nvSpPr>
            <p:spPr bwMode="auto">
              <a:xfrm>
                <a:off x="2561" y="2775"/>
                <a:ext cx="133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174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93" name="Rectangle 121"/>
              <p:cNvSpPr>
                <a:spLocks noChangeArrowheads="1"/>
              </p:cNvSpPr>
              <p:nvPr/>
            </p:nvSpPr>
            <p:spPr bwMode="auto">
              <a:xfrm>
                <a:off x="2763" y="2775"/>
                <a:ext cx="133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190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94" name="Rectangle 122"/>
              <p:cNvSpPr>
                <a:spLocks noChangeArrowheads="1"/>
              </p:cNvSpPr>
              <p:nvPr/>
            </p:nvSpPr>
            <p:spPr bwMode="auto">
              <a:xfrm>
                <a:off x="810" y="2911"/>
                <a:ext cx="168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Всего 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95" name="Rectangle 123"/>
              <p:cNvSpPr>
                <a:spLocks noChangeArrowheads="1"/>
              </p:cNvSpPr>
              <p:nvPr/>
            </p:nvSpPr>
            <p:spPr bwMode="auto">
              <a:xfrm>
                <a:off x="1080" y="2911"/>
                <a:ext cx="214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3668.5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96" name="Rectangle 124"/>
              <p:cNvSpPr>
                <a:spLocks noChangeArrowheads="1"/>
              </p:cNvSpPr>
              <p:nvPr/>
            </p:nvSpPr>
            <p:spPr bwMode="auto">
              <a:xfrm>
                <a:off x="1310" y="2911"/>
                <a:ext cx="214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1072.9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97" name="Rectangle 125"/>
              <p:cNvSpPr>
                <a:spLocks noChangeArrowheads="1"/>
              </p:cNvSpPr>
              <p:nvPr/>
            </p:nvSpPr>
            <p:spPr bwMode="auto">
              <a:xfrm>
                <a:off x="1568" y="2911"/>
                <a:ext cx="182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274.8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98" name="Rectangle 126"/>
              <p:cNvSpPr>
                <a:spLocks noChangeArrowheads="1"/>
              </p:cNvSpPr>
              <p:nvPr/>
            </p:nvSpPr>
            <p:spPr bwMode="auto">
              <a:xfrm>
                <a:off x="1766" y="2911"/>
                <a:ext cx="174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(-0.7)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99" name="Rectangle 127"/>
              <p:cNvSpPr>
                <a:spLocks noChangeArrowheads="1"/>
              </p:cNvSpPr>
              <p:nvPr/>
            </p:nvSpPr>
            <p:spPr bwMode="auto">
              <a:xfrm>
                <a:off x="2097" y="2911"/>
                <a:ext cx="182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353.0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00" name="Rectangle 128"/>
              <p:cNvSpPr>
                <a:spLocks noChangeArrowheads="1"/>
              </p:cNvSpPr>
              <p:nvPr/>
            </p:nvSpPr>
            <p:spPr bwMode="auto">
              <a:xfrm>
                <a:off x="2355" y="2911"/>
                <a:ext cx="133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280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01" name="Rectangle 129"/>
              <p:cNvSpPr>
                <a:spLocks noChangeArrowheads="1"/>
              </p:cNvSpPr>
              <p:nvPr/>
            </p:nvSpPr>
            <p:spPr bwMode="auto">
              <a:xfrm>
                <a:off x="2561" y="2911"/>
                <a:ext cx="133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287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02" name="Rectangle 130"/>
              <p:cNvSpPr>
                <a:spLocks noChangeArrowheads="1"/>
              </p:cNvSpPr>
              <p:nvPr/>
            </p:nvSpPr>
            <p:spPr bwMode="auto">
              <a:xfrm>
                <a:off x="2763" y="2911"/>
                <a:ext cx="133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371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03" name="Rectangle 131"/>
              <p:cNvSpPr>
                <a:spLocks noChangeArrowheads="1"/>
              </p:cNvSpPr>
              <p:nvPr/>
            </p:nvSpPr>
            <p:spPr bwMode="auto">
              <a:xfrm>
                <a:off x="204" y="3075"/>
                <a:ext cx="110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Справочно</a:t>
                </a: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: послед. </a:t>
                </a:r>
                <a:r>
                  <a:rPr kumimoji="0" lang="ru-RU" sz="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утвержд</a:t>
                </a: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. бюджет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04" name="Rectangle 132"/>
              <p:cNvSpPr>
                <a:spLocks noChangeArrowheads="1"/>
              </p:cNvSpPr>
              <p:nvPr/>
            </p:nvSpPr>
            <p:spPr bwMode="auto">
              <a:xfrm>
                <a:off x="1310" y="3075"/>
                <a:ext cx="214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1079.3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05" name="Rectangle 133"/>
              <p:cNvSpPr>
                <a:spLocks noChangeArrowheads="1"/>
              </p:cNvSpPr>
              <p:nvPr/>
            </p:nvSpPr>
            <p:spPr bwMode="auto">
              <a:xfrm>
                <a:off x="1568" y="3075"/>
                <a:ext cx="182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278.6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06" name="Rectangle 134"/>
              <p:cNvSpPr>
                <a:spLocks noChangeArrowheads="1"/>
              </p:cNvSpPr>
              <p:nvPr/>
            </p:nvSpPr>
            <p:spPr bwMode="auto">
              <a:xfrm>
                <a:off x="2097" y="3075"/>
                <a:ext cx="182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342.9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07" name="Rectangle 135"/>
              <p:cNvSpPr>
                <a:spLocks noChangeArrowheads="1"/>
              </p:cNvSpPr>
              <p:nvPr/>
            </p:nvSpPr>
            <p:spPr bwMode="auto">
              <a:xfrm>
                <a:off x="2355" y="3075"/>
                <a:ext cx="133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284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08" name="Rectangle 136"/>
              <p:cNvSpPr>
                <a:spLocks noChangeArrowheads="1"/>
              </p:cNvSpPr>
              <p:nvPr/>
            </p:nvSpPr>
            <p:spPr bwMode="auto">
              <a:xfrm>
                <a:off x="2561" y="3075"/>
                <a:ext cx="133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293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09" name="Rectangle 137"/>
              <p:cNvSpPr>
                <a:spLocks noChangeArrowheads="1"/>
              </p:cNvSpPr>
              <p:nvPr/>
            </p:nvSpPr>
            <p:spPr bwMode="auto">
              <a:xfrm>
                <a:off x="2763" y="3075"/>
                <a:ext cx="133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353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10" name="Rectangle 138"/>
              <p:cNvSpPr>
                <a:spLocks noChangeArrowheads="1"/>
              </p:cNvSpPr>
              <p:nvPr/>
            </p:nvSpPr>
            <p:spPr bwMode="auto">
              <a:xfrm>
                <a:off x="2888" y="3404"/>
                <a:ext cx="372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Примечания 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11" name="Rectangle 139"/>
              <p:cNvSpPr>
                <a:spLocks noChangeArrowheads="1"/>
              </p:cNvSpPr>
              <p:nvPr/>
            </p:nvSpPr>
            <p:spPr bwMode="auto">
              <a:xfrm>
                <a:off x="3009" y="3486"/>
                <a:ext cx="65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12" name="Rectangle 140"/>
              <p:cNvSpPr>
                <a:spLocks noChangeArrowheads="1"/>
              </p:cNvSpPr>
              <p:nvPr/>
            </p:nvSpPr>
            <p:spPr bwMode="auto">
              <a:xfrm>
                <a:off x="3009" y="3568"/>
                <a:ext cx="65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13" name="Rectangle 141"/>
              <p:cNvSpPr>
                <a:spLocks noChangeArrowheads="1"/>
              </p:cNvSpPr>
              <p:nvPr/>
            </p:nvSpPr>
            <p:spPr bwMode="auto">
              <a:xfrm>
                <a:off x="3009" y="3650"/>
                <a:ext cx="65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14" name="Rectangle 142"/>
              <p:cNvSpPr>
                <a:spLocks noChangeArrowheads="1"/>
              </p:cNvSpPr>
              <p:nvPr/>
            </p:nvSpPr>
            <p:spPr bwMode="auto">
              <a:xfrm>
                <a:off x="204" y="3732"/>
                <a:ext cx="40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Листы март-18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15" name="Rectangle 143"/>
              <p:cNvSpPr>
                <a:spLocks noChangeArrowheads="1"/>
              </p:cNvSpPr>
              <p:nvPr/>
            </p:nvSpPr>
            <p:spPr bwMode="auto">
              <a:xfrm>
                <a:off x="1072" y="3732"/>
                <a:ext cx="18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апр-18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16" name="Rectangle 144"/>
              <p:cNvSpPr>
                <a:spLocks noChangeArrowheads="1"/>
              </p:cNvSpPr>
              <p:nvPr/>
            </p:nvSpPr>
            <p:spPr bwMode="auto">
              <a:xfrm>
                <a:off x="1286" y="3732"/>
                <a:ext cx="195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май-18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17" name="Rectangle 145"/>
              <p:cNvSpPr>
                <a:spLocks noChangeArrowheads="1"/>
              </p:cNvSpPr>
              <p:nvPr/>
            </p:nvSpPr>
            <p:spPr bwMode="auto">
              <a:xfrm>
                <a:off x="1536" y="3732"/>
                <a:ext cx="251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Jиюнь-18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18" name="Rectangle 146"/>
              <p:cNvSpPr>
                <a:spLocks noChangeArrowheads="1"/>
              </p:cNvSpPr>
              <p:nvPr/>
            </p:nvSpPr>
            <p:spPr bwMode="auto">
              <a:xfrm>
                <a:off x="1802" y="3732"/>
                <a:ext cx="23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июль-18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19" name="Rectangle 147"/>
              <p:cNvSpPr>
                <a:spLocks noChangeArrowheads="1"/>
              </p:cNvSpPr>
              <p:nvPr/>
            </p:nvSpPr>
            <p:spPr bwMode="auto">
              <a:xfrm>
                <a:off x="2053" y="3732"/>
                <a:ext cx="17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авг-18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20" name="Rectangle 148"/>
              <p:cNvSpPr>
                <a:spLocks noChangeArrowheads="1"/>
              </p:cNvSpPr>
              <p:nvPr/>
            </p:nvSpPr>
            <p:spPr bwMode="auto">
              <a:xfrm>
                <a:off x="2271" y="3732"/>
                <a:ext cx="20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сент-18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21" name="Rectangle 149"/>
              <p:cNvSpPr>
                <a:spLocks noChangeArrowheads="1"/>
              </p:cNvSpPr>
              <p:nvPr/>
            </p:nvSpPr>
            <p:spPr bwMode="auto">
              <a:xfrm>
                <a:off x="2484" y="3732"/>
                <a:ext cx="175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окт-18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22" name="Rectangle 150"/>
              <p:cNvSpPr>
                <a:spLocks noChangeArrowheads="1"/>
              </p:cNvSpPr>
              <p:nvPr/>
            </p:nvSpPr>
            <p:spPr bwMode="auto">
              <a:xfrm>
                <a:off x="2670" y="3732"/>
                <a:ext cx="218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нояб-18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23" name="Rectangle 151"/>
              <p:cNvSpPr>
                <a:spLocks noChangeArrowheads="1"/>
              </p:cNvSpPr>
              <p:nvPr/>
            </p:nvSpPr>
            <p:spPr bwMode="auto">
              <a:xfrm>
                <a:off x="2868" y="3732"/>
                <a:ext cx="18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дек-18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24" name="Rectangle 152"/>
              <p:cNvSpPr>
                <a:spLocks noChangeArrowheads="1"/>
              </p:cNvSpPr>
              <p:nvPr/>
            </p:nvSpPr>
            <p:spPr bwMode="auto">
              <a:xfrm>
                <a:off x="305" y="1552"/>
                <a:ext cx="502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Еженедельный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прогноз</a:t>
                </a:r>
                <a:endParaRPr kumimoji="0" lang="ru-RU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25" name="Rectangle 153"/>
              <p:cNvSpPr>
                <a:spLocks noChangeArrowheads="1"/>
              </p:cNvSpPr>
              <p:nvPr/>
            </p:nvSpPr>
            <p:spPr bwMode="auto">
              <a:xfrm>
                <a:off x="269" y="2365"/>
                <a:ext cx="611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Месячная сводка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26" name="Rectangle 154"/>
              <p:cNvSpPr>
                <a:spLocks noChangeArrowheads="1"/>
              </p:cNvSpPr>
              <p:nvPr/>
            </p:nvSpPr>
            <p:spPr bwMode="auto">
              <a:xfrm>
                <a:off x="5100" y="1441"/>
                <a:ext cx="198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DX</a:t>
                </a:r>
                <a:r>
                  <a:rPr kumimoji="0" lang="ru-RU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kumimoji="0" lang="ru-RU" sz="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млн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27" name="Rectangle 155"/>
              <p:cNvSpPr>
                <a:spLocks noChangeArrowheads="1"/>
              </p:cNvSpPr>
              <p:nvPr/>
            </p:nvSpPr>
            <p:spPr bwMode="auto">
              <a:xfrm>
                <a:off x="3489" y="1313"/>
                <a:ext cx="2197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Прим.</a:t>
                </a:r>
                <a:r>
                  <a:rPr kumimoji="0" lang="ru-RU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: «доход" = поступление средств на </a:t>
                </a:r>
                <a:r>
                  <a:rPr kumimoji="0" lang="ru-RU" sz="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казнач</a:t>
                </a:r>
                <a:r>
                  <a:rPr kumimoji="0" lang="ru-RU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. счет (т.е. после удержаний)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28" name="Rectangle 156"/>
              <p:cNvSpPr>
                <a:spLocks noChangeArrowheads="1"/>
              </p:cNvSpPr>
              <p:nvPr/>
            </p:nvSpPr>
            <p:spPr bwMode="auto">
              <a:xfrm>
                <a:off x="1492" y="2332"/>
                <a:ext cx="208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Резуль</a:t>
                </a: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.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29" name="Rectangle 157"/>
              <p:cNvSpPr>
                <a:spLocks noChangeArrowheads="1"/>
              </p:cNvSpPr>
              <p:nvPr/>
            </p:nvSpPr>
            <p:spPr bwMode="auto">
              <a:xfrm>
                <a:off x="1536" y="2414"/>
                <a:ext cx="111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мая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30" name="Rectangle 158"/>
              <p:cNvSpPr>
                <a:spLocks noChangeArrowheads="1"/>
              </p:cNvSpPr>
              <p:nvPr/>
            </p:nvSpPr>
            <p:spPr bwMode="auto">
              <a:xfrm>
                <a:off x="963" y="1523"/>
                <a:ext cx="38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Результат на 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31" name="Rectangle 159"/>
              <p:cNvSpPr>
                <a:spLocks noChangeArrowheads="1"/>
              </p:cNvSpPr>
              <p:nvPr/>
            </p:nvSpPr>
            <p:spPr bwMode="auto">
              <a:xfrm>
                <a:off x="963" y="1605"/>
                <a:ext cx="299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конец </a:t>
                </a:r>
                <a:r>
                  <a:rPr kumimoji="0" lang="ru-RU" sz="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</a:t>
                </a: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18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32" name="Rectangle 160"/>
              <p:cNvSpPr>
                <a:spLocks noChangeArrowheads="1"/>
              </p:cNvSpPr>
              <p:nvPr/>
            </p:nvSpPr>
            <p:spPr bwMode="auto">
              <a:xfrm>
                <a:off x="1564" y="1523"/>
                <a:ext cx="443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Результат (май)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33" name="Rectangle 161"/>
              <p:cNvSpPr>
                <a:spLocks noChangeArrowheads="1"/>
              </p:cNvSpPr>
              <p:nvPr/>
            </p:nvSpPr>
            <p:spPr bwMode="auto">
              <a:xfrm>
                <a:off x="2347" y="1523"/>
                <a:ext cx="755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Расчетный результат июнь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34" name="Rectangle 162"/>
              <p:cNvSpPr>
                <a:spLocks noChangeArrowheads="1"/>
              </p:cNvSpPr>
              <p:nvPr/>
            </p:nvSpPr>
            <p:spPr bwMode="auto">
              <a:xfrm>
                <a:off x="3364" y="1523"/>
                <a:ext cx="395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Прогноз июль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35" name="Rectangle 163"/>
              <p:cNvSpPr>
                <a:spLocks noChangeArrowheads="1"/>
              </p:cNvSpPr>
              <p:nvPr/>
            </p:nvSpPr>
            <p:spPr bwMode="auto">
              <a:xfrm>
                <a:off x="4180" y="1523"/>
                <a:ext cx="41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Прогноз август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36" name="Rectangle 164"/>
              <p:cNvSpPr>
                <a:spLocks noChangeArrowheads="1"/>
              </p:cNvSpPr>
              <p:nvPr/>
            </p:nvSpPr>
            <p:spPr bwMode="auto">
              <a:xfrm>
                <a:off x="4886" y="1523"/>
                <a:ext cx="497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Прогноз сентябрь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37" name="Rectangle 165"/>
              <p:cNvSpPr>
                <a:spLocks noChangeArrowheads="1"/>
              </p:cNvSpPr>
              <p:nvPr/>
            </p:nvSpPr>
            <p:spPr bwMode="auto">
              <a:xfrm>
                <a:off x="3110" y="1112"/>
                <a:ext cx="2586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Все результаты округлены до примерно </a:t>
                </a:r>
                <a:r>
                  <a:rPr kumimoji="0" lang="ru-RU" sz="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DX</a:t>
                </a:r>
                <a:r>
                  <a:rPr kumimoji="0" lang="ru-RU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0,1 </a:t>
                </a:r>
                <a:r>
                  <a:rPr kumimoji="0" lang="ru-RU" sz="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млн</a:t>
                </a:r>
                <a:r>
                  <a:rPr kumimoji="0" lang="ru-RU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; все прогнозы – примерно до </a:t>
                </a:r>
                <a:r>
                  <a:rPr kumimoji="0" lang="ru-RU" sz="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DX</a:t>
                </a:r>
                <a:r>
                  <a:rPr kumimoji="0" lang="ru-RU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1 </a:t>
                </a:r>
                <a:r>
                  <a:rPr kumimoji="0" lang="ru-RU" sz="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млн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38" name="Rectangle 166"/>
              <p:cNvSpPr>
                <a:spLocks noChangeArrowheads="1"/>
              </p:cNvSpPr>
              <p:nvPr/>
            </p:nvSpPr>
            <p:spPr bwMode="auto">
              <a:xfrm>
                <a:off x="1738" y="2291"/>
                <a:ext cx="19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kumimoji="0" lang="ru-RU" sz="800" b="1" i="1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Изм</a:t>
                </a:r>
                <a:r>
                  <a:rPr kumimoji="0" lang="ru-RU" sz="800" b="1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. к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39" name="Rectangle 167"/>
              <p:cNvSpPr>
                <a:spLocks noChangeArrowheads="1"/>
              </p:cNvSpPr>
              <p:nvPr/>
            </p:nvSpPr>
            <p:spPr bwMode="auto">
              <a:xfrm>
                <a:off x="1750" y="2373"/>
                <a:ext cx="191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1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майск</a:t>
                </a:r>
                <a:r>
                  <a:rPr kumimoji="0" lang="ru-RU" sz="800" b="1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.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40" name="Rectangle 168"/>
              <p:cNvSpPr>
                <a:spLocks noChangeArrowheads="1"/>
              </p:cNvSpPr>
              <p:nvPr/>
            </p:nvSpPr>
            <p:spPr bwMode="auto">
              <a:xfrm>
                <a:off x="1726" y="2455"/>
                <a:ext cx="257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прогнозу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41" name="Rectangle 169"/>
              <p:cNvSpPr>
                <a:spLocks noChangeArrowheads="1"/>
              </p:cNvSpPr>
              <p:nvPr/>
            </p:nvSpPr>
            <p:spPr bwMode="auto">
              <a:xfrm>
                <a:off x="2040" y="2291"/>
                <a:ext cx="173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Июнь 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42" name="Rectangle 170"/>
              <p:cNvSpPr>
                <a:spLocks noChangeArrowheads="1"/>
              </p:cNvSpPr>
              <p:nvPr/>
            </p:nvSpPr>
            <p:spPr bwMode="auto">
              <a:xfrm>
                <a:off x="1972" y="2373"/>
                <a:ext cx="301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расчетный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43" name="Rectangle 171"/>
              <p:cNvSpPr>
                <a:spLocks noChangeArrowheads="1"/>
              </p:cNvSpPr>
              <p:nvPr/>
            </p:nvSpPr>
            <p:spPr bwMode="auto">
              <a:xfrm>
                <a:off x="2000" y="2455"/>
                <a:ext cx="274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результат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44" name="Rectangle 172"/>
              <p:cNvSpPr>
                <a:spLocks noChangeArrowheads="1"/>
              </p:cNvSpPr>
              <p:nvPr/>
            </p:nvSpPr>
            <p:spPr bwMode="auto">
              <a:xfrm>
                <a:off x="2440" y="2283"/>
                <a:ext cx="243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Прогноз 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45" name="Rectangle 173"/>
              <p:cNvSpPr>
                <a:spLocks noChangeArrowheads="1"/>
              </p:cNvSpPr>
              <p:nvPr/>
            </p:nvSpPr>
            <p:spPr bwMode="auto">
              <a:xfrm>
                <a:off x="2295" y="2414"/>
                <a:ext cx="151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июль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46" name="Rectangle 174"/>
              <p:cNvSpPr>
                <a:spLocks noChangeArrowheads="1"/>
              </p:cNvSpPr>
              <p:nvPr/>
            </p:nvSpPr>
            <p:spPr bwMode="auto">
              <a:xfrm>
                <a:off x="2505" y="2414"/>
                <a:ext cx="88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авг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47" name="Rectangle 175"/>
              <p:cNvSpPr>
                <a:spLocks noChangeArrowheads="1"/>
              </p:cNvSpPr>
              <p:nvPr/>
            </p:nvSpPr>
            <p:spPr bwMode="auto">
              <a:xfrm>
                <a:off x="2698" y="2414"/>
                <a:ext cx="12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сент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48" name="Rectangle 176"/>
              <p:cNvSpPr>
                <a:spLocks noChangeArrowheads="1"/>
              </p:cNvSpPr>
              <p:nvPr/>
            </p:nvSpPr>
            <p:spPr bwMode="auto">
              <a:xfrm>
                <a:off x="2501" y="1194"/>
                <a:ext cx="1006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Этот пример представлен  за [4] 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49" name="Rectangle 177"/>
              <p:cNvSpPr>
                <a:spLocks noChangeArrowheads="1"/>
              </p:cNvSpPr>
              <p:nvPr/>
            </p:nvSpPr>
            <p:spPr bwMode="auto">
              <a:xfrm>
                <a:off x="2577" y="1276"/>
                <a:ext cx="519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дня до конца июня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50" name="Rectangle 178"/>
              <p:cNvSpPr>
                <a:spLocks noChangeArrowheads="1"/>
              </p:cNvSpPr>
              <p:nvPr/>
            </p:nvSpPr>
            <p:spPr bwMode="auto">
              <a:xfrm>
                <a:off x="204" y="3321"/>
                <a:ext cx="1192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Новый лист для каждого представления, 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51" name="Rectangle 179"/>
              <p:cNvSpPr>
                <a:spLocks noChangeArrowheads="1"/>
              </p:cNvSpPr>
              <p:nvPr/>
            </p:nvSpPr>
            <p:spPr bwMode="auto">
              <a:xfrm>
                <a:off x="204" y="3404"/>
                <a:ext cx="865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хотя некоторая информация  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52" name="Rectangle 180"/>
              <p:cNvSpPr>
                <a:spLocks noChangeArrowheads="1"/>
              </p:cNvSpPr>
              <p:nvPr/>
            </p:nvSpPr>
            <p:spPr bwMode="auto">
              <a:xfrm>
                <a:off x="204" y="3486"/>
                <a:ext cx="597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будет повторяться.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53" name="Rectangle 181"/>
              <p:cNvSpPr>
                <a:spLocks noChangeArrowheads="1"/>
              </p:cNvSpPr>
              <p:nvPr/>
            </p:nvSpPr>
            <p:spPr bwMode="auto">
              <a:xfrm>
                <a:off x="1258" y="3650"/>
                <a:ext cx="32" cy="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54" name="Rectangle 182"/>
              <p:cNvSpPr>
                <a:spLocks noChangeArrowheads="1"/>
              </p:cNvSpPr>
              <p:nvPr/>
            </p:nvSpPr>
            <p:spPr bwMode="auto">
              <a:xfrm>
                <a:off x="1262" y="2291"/>
                <a:ext cx="288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Результат 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55" name="Rectangle 183"/>
              <p:cNvSpPr>
                <a:spLocks noChangeArrowheads="1"/>
              </p:cNvSpPr>
              <p:nvPr/>
            </p:nvSpPr>
            <p:spPr bwMode="auto">
              <a:xfrm>
                <a:off x="1282" y="2373"/>
                <a:ext cx="355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конец </a:t>
                </a:r>
                <a:r>
                  <a:rPr kumimoji="0" lang="ru-RU" sz="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конец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56" name="Rectangle 184"/>
              <p:cNvSpPr>
                <a:spLocks noChangeArrowheads="1"/>
              </p:cNvSpPr>
              <p:nvPr/>
            </p:nvSpPr>
            <p:spPr bwMode="auto">
              <a:xfrm>
                <a:off x="1302" y="2455"/>
                <a:ext cx="200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апреля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57" name="Rectangle 185"/>
              <p:cNvSpPr>
                <a:spLocks noChangeArrowheads="1"/>
              </p:cNvSpPr>
              <p:nvPr/>
            </p:nvSpPr>
            <p:spPr bwMode="auto">
              <a:xfrm>
                <a:off x="1007" y="2291"/>
                <a:ext cx="257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(Послед.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58" name="Rectangle 186"/>
              <p:cNvSpPr>
                <a:spLocks noChangeArrowheads="1"/>
              </p:cNvSpPr>
              <p:nvPr/>
            </p:nvSpPr>
            <p:spPr bwMode="auto">
              <a:xfrm>
                <a:off x="963" y="2373"/>
                <a:ext cx="291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b="1" dirty="0" err="1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у</a:t>
                </a:r>
                <a:r>
                  <a:rPr kumimoji="0" lang="ru-RU" sz="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твержд</a:t>
                </a: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.) 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59" name="Rectangle 187"/>
              <p:cNvSpPr>
                <a:spLocks noChangeArrowheads="1"/>
              </p:cNvSpPr>
              <p:nvPr/>
            </p:nvSpPr>
            <p:spPr bwMode="auto">
              <a:xfrm>
                <a:off x="1007" y="2455"/>
                <a:ext cx="225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бюджет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60" name="Rectangle 188"/>
              <p:cNvSpPr>
                <a:spLocks noChangeArrowheads="1"/>
              </p:cNvSpPr>
              <p:nvPr/>
            </p:nvSpPr>
            <p:spPr bwMode="auto">
              <a:xfrm>
                <a:off x="1754" y="3321"/>
                <a:ext cx="789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Лист (и месячный прогноз ) 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61" name="Rectangle 189"/>
              <p:cNvSpPr>
                <a:spLocks noChangeArrowheads="1"/>
              </p:cNvSpPr>
              <p:nvPr/>
            </p:nvSpPr>
            <p:spPr bwMode="auto">
              <a:xfrm>
                <a:off x="1847" y="3404"/>
                <a:ext cx="878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сдвигается на следующий год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62" name="Rectangle 190"/>
              <p:cNvSpPr>
                <a:spLocks noChangeArrowheads="1"/>
              </p:cNvSpPr>
              <p:nvPr/>
            </p:nvSpPr>
            <p:spPr bwMode="auto">
              <a:xfrm>
                <a:off x="3651" y="3486"/>
                <a:ext cx="1346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Место для комментариев и других замечаний, 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63" name="Rectangle 191"/>
              <p:cNvSpPr>
                <a:spLocks noChangeArrowheads="1"/>
              </p:cNvSpPr>
              <p:nvPr/>
            </p:nvSpPr>
            <p:spPr bwMode="auto">
              <a:xfrm>
                <a:off x="3719" y="3568"/>
                <a:ext cx="1391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800" i="1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о</a:t>
                </a:r>
                <a:r>
                  <a:rPr kumimoji="0" lang="ru-RU" sz="8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собенно касающихся  пояснений относительно 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64" name="Rectangle 192"/>
              <p:cNvSpPr>
                <a:spLocks noChangeArrowheads="1"/>
              </p:cNvSpPr>
              <p:nvPr/>
            </p:nvSpPr>
            <p:spPr bwMode="auto">
              <a:xfrm>
                <a:off x="3808" y="3650"/>
                <a:ext cx="737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существенных изменений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65" name="Line 193"/>
              <p:cNvSpPr>
                <a:spLocks noChangeShapeType="1"/>
              </p:cNvSpPr>
              <p:nvPr/>
            </p:nvSpPr>
            <p:spPr bwMode="auto">
              <a:xfrm>
                <a:off x="192" y="1104"/>
                <a:ext cx="75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6" name="Rectangle 194"/>
              <p:cNvSpPr>
                <a:spLocks noChangeArrowheads="1"/>
              </p:cNvSpPr>
              <p:nvPr/>
            </p:nvSpPr>
            <p:spPr bwMode="auto">
              <a:xfrm>
                <a:off x="192" y="1104"/>
                <a:ext cx="751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7" name="Rectangle 195"/>
              <p:cNvSpPr>
                <a:spLocks noChangeArrowheads="1"/>
              </p:cNvSpPr>
              <p:nvPr/>
            </p:nvSpPr>
            <p:spPr bwMode="auto">
              <a:xfrm>
                <a:off x="943" y="1104"/>
                <a:ext cx="4" cy="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8" name="Rectangle 196"/>
              <p:cNvSpPr>
                <a:spLocks noChangeArrowheads="1"/>
              </p:cNvSpPr>
              <p:nvPr/>
            </p:nvSpPr>
            <p:spPr bwMode="auto">
              <a:xfrm>
                <a:off x="1245" y="1104"/>
                <a:ext cx="4" cy="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9" name="Line 197"/>
              <p:cNvSpPr>
                <a:spLocks noChangeShapeType="1"/>
              </p:cNvSpPr>
              <p:nvPr/>
            </p:nvSpPr>
            <p:spPr bwMode="auto">
              <a:xfrm>
                <a:off x="192" y="1186"/>
                <a:ext cx="75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0" name="Rectangle 198"/>
              <p:cNvSpPr>
                <a:spLocks noChangeArrowheads="1"/>
              </p:cNvSpPr>
              <p:nvPr/>
            </p:nvSpPr>
            <p:spPr bwMode="auto">
              <a:xfrm>
                <a:off x="192" y="1186"/>
                <a:ext cx="751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1" name="Line 199"/>
              <p:cNvSpPr>
                <a:spLocks noChangeShapeType="1"/>
              </p:cNvSpPr>
              <p:nvPr/>
            </p:nvSpPr>
            <p:spPr bwMode="auto">
              <a:xfrm>
                <a:off x="3235" y="1104"/>
                <a:ext cx="1" cy="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2" name="Rectangle 200"/>
              <p:cNvSpPr>
                <a:spLocks noChangeArrowheads="1"/>
              </p:cNvSpPr>
              <p:nvPr/>
            </p:nvSpPr>
            <p:spPr bwMode="auto">
              <a:xfrm>
                <a:off x="3235" y="1104"/>
                <a:ext cx="4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3" name="Line 201"/>
              <p:cNvSpPr>
                <a:spLocks noChangeShapeType="1"/>
              </p:cNvSpPr>
              <p:nvPr/>
            </p:nvSpPr>
            <p:spPr bwMode="auto">
              <a:xfrm>
                <a:off x="3425" y="1104"/>
                <a:ext cx="1" cy="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4" name="Rectangle 202"/>
              <p:cNvSpPr>
                <a:spLocks noChangeArrowheads="1"/>
              </p:cNvSpPr>
              <p:nvPr/>
            </p:nvSpPr>
            <p:spPr bwMode="auto">
              <a:xfrm>
                <a:off x="3425" y="1104"/>
                <a:ext cx="4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5" name="Line 203"/>
              <p:cNvSpPr>
                <a:spLocks noChangeShapeType="1"/>
              </p:cNvSpPr>
              <p:nvPr/>
            </p:nvSpPr>
            <p:spPr bwMode="auto">
              <a:xfrm>
                <a:off x="3615" y="1104"/>
                <a:ext cx="1" cy="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6" name="Rectangle 204"/>
              <p:cNvSpPr>
                <a:spLocks noChangeArrowheads="1"/>
              </p:cNvSpPr>
              <p:nvPr/>
            </p:nvSpPr>
            <p:spPr bwMode="auto">
              <a:xfrm>
                <a:off x="3615" y="1104"/>
                <a:ext cx="4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478" name="Group 406"/>
            <p:cNvGrpSpPr>
              <a:grpSpLocks/>
            </p:cNvGrpSpPr>
            <p:nvPr/>
          </p:nvGrpSpPr>
          <p:grpSpPr bwMode="auto">
            <a:xfrm>
              <a:off x="192" y="1104"/>
              <a:ext cx="5323" cy="1445"/>
              <a:chOff x="192" y="1104"/>
              <a:chExt cx="5323" cy="1445"/>
            </a:xfrm>
          </p:grpSpPr>
          <p:sp>
            <p:nvSpPr>
              <p:cNvPr id="3278" name="Line 206"/>
              <p:cNvSpPr>
                <a:spLocks noChangeShapeType="1"/>
              </p:cNvSpPr>
              <p:nvPr/>
            </p:nvSpPr>
            <p:spPr bwMode="auto">
              <a:xfrm>
                <a:off x="3804" y="1104"/>
                <a:ext cx="1" cy="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9" name="Rectangle 207"/>
              <p:cNvSpPr>
                <a:spLocks noChangeArrowheads="1"/>
              </p:cNvSpPr>
              <p:nvPr/>
            </p:nvSpPr>
            <p:spPr bwMode="auto">
              <a:xfrm>
                <a:off x="3804" y="1104"/>
                <a:ext cx="4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0" name="Line 208"/>
              <p:cNvSpPr>
                <a:spLocks noChangeShapeType="1"/>
              </p:cNvSpPr>
              <p:nvPr/>
            </p:nvSpPr>
            <p:spPr bwMode="auto">
              <a:xfrm>
                <a:off x="3994" y="1104"/>
                <a:ext cx="1" cy="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1" name="Rectangle 209"/>
              <p:cNvSpPr>
                <a:spLocks noChangeArrowheads="1"/>
              </p:cNvSpPr>
              <p:nvPr/>
            </p:nvSpPr>
            <p:spPr bwMode="auto">
              <a:xfrm>
                <a:off x="3994" y="1104"/>
                <a:ext cx="4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2" name="Line 210"/>
              <p:cNvSpPr>
                <a:spLocks noChangeShapeType="1"/>
              </p:cNvSpPr>
              <p:nvPr/>
            </p:nvSpPr>
            <p:spPr bwMode="auto">
              <a:xfrm>
                <a:off x="4184" y="1104"/>
                <a:ext cx="1" cy="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3" name="Rectangle 211"/>
              <p:cNvSpPr>
                <a:spLocks noChangeArrowheads="1"/>
              </p:cNvSpPr>
              <p:nvPr/>
            </p:nvSpPr>
            <p:spPr bwMode="auto">
              <a:xfrm>
                <a:off x="4184" y="1104"/>
                <a:ext cx="4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4" name="Line 212"/>
              <p:cNvSpPr>
                <a:spLocks noChangeShapeType="1"/>
              </p:cNvSpPr>
              <p:nvPr/>
            </p:nvSpPr>
            <p:spPr bwMode="auto">
              <a:xfrm>
                <a:off x="4373" y="1104"/>
                <a:ext cx="1" cy="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5" name="Rectangle 213"/>
              <p:cNvSpPr>
                <a:spLocks noChangeArrowheads="1"/>
              </p:cNvSpPr>
              <p:nvPr/>
            </p:nvSpPr>
            <p:spPr bwMode="auto">
              <a:xfrm>
                <a:off x="4373" y="1104"/>
                <a:ext cx="4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6" name="Line 214"/>
              <p:cNvSpPr>
                <a:spLocks noChangeShapeType="1"/>
              </p:cNvSpPr>
              <p:nvPr/>
            </p:nvSpPr>
            <p:spPr bwMode="auto">
              <a:xfrm>
                <a:off x="4563" y="1104"/>
                <a:ext cx="1" cy="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7" name="Rectangle 215"/>
              <p:cNvSpPr>
                <a:spLocks noChangeArrowheads="1"/>
              </p:cNvSpPr>
              <p:nvPr/>
            </p:nvSpPr>
            <p:spPr bwMode="auto">
              <a:xfrm>
                <a:off x="4563" y="1104"/>
                <a:ext cx="4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8" name="Line 216"/>
              <p:cNvSpPr>
                <a:spLocks noChangeShapeType="1"/>
              </p:cNvSpPr>
              <p:nvPr/>
            </p:nvSpPr>
            <p:spPr bwMode="auto">
              <a:xfrm>
                <a:off x="4753" y="1104"/>
                <a:ext cx="1" cy="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9" name="Rectangle 217"/>
              <p:cNvSpPr>
                <a:spLocks noChangeArrowheads="1"/>
              </p:cNvSpPr>
              <p:nvPr/>
            </p:nvSpPr>
            <p:spPr bwMode="auto">
              <a:xfrm>
                <a:off x="4753" y="1104"/>
                <a:ext cx="4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0" name="Line 218"/>
              <p:cNvSpPr>
                <a:spLocks noChangeShapeType="1"/>
              </p:cNvSpPr>
              <p:nvPr/>
            </p:nvSpPr>
            <p:spPr bwMode="auto">
              <a:xfrm>
                <a:off x="4942" y="1104"/>
                <a:ext cx="1" cy="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1" name="Rectangle 219"/>
              <p:cNvSpPr>
                <a:spLocks noChangeArrowheads="1"/>
              </p:cNvSpPr>
              <p:nvPr/>
            </p:nvSpPr>
            <p:spPr bwMode="auto">
              <a:xfrm>
                <a:off x="4942" y="1104"/>
                <a:ext cx="4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2" name="Line 220"/>
              <p:cNvSpPr>
                <a:spLocks noChangeShapeType="1"/>
              </p:cNvSpPr>
              <p:nvPr/>
            </p:nvSpPr>
            <p:spPr bwMode="auto">
              <a:xfrm>
                <a:off x="5132" y="1104"/>
                <a:ext cx="1" cy="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3" name="Rectangle 221"/>
              <p:cNvSpPr>
                <a:spLocks noChangeArrowheads="1"/>
              </p:cNvSpPr>
              <p:nvPr/>
            </p:nvSpPr>
            <p:spPr bwMode="auto">
              <a:xfrm>
                <a:off x="5132" y="1104"/>
                <a:ext cx="4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4" name="Line 222"/>
              <p:cNvSpPr>
                <a:spLocks noChangeShapeType="1"/>
              </p:cNvSpPr>
              <p:nvPr/>
            </p:nvSpPr>
            <p:spPr bwMode="auto">
              <a:xfrm>
                <a:off x="5322" y="1104"/>
                <a:ext cx="1" cy="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5" name="Rectangle 223"/>
              <p:cNvSpPr>
                <a:spLocks noChangeArrowheads="1"/>
              </p:cNvSpPr>
              <p:nvPr/>
            </p:nvSpPr>
            <p:spPr bwMode="auto">
              <a:xfrm>
                <a:off x="5322" y="1104"/>
                <a:ext cx="4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6" name="Line 224"/>
              <p:cNvSpPr>
                <a:spLocks noChangeShapeType="1"/>
              </p:cNvSpPr>
              <p:nvPr/>
            </p:nvSpPr>
            <p:spPr bwMode="auto">
              <a:xfrm>
                <a:off x="5511" y="1104"/>
                <a:ext cx="1" cy="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7" name="Rectangle 225"/>
              <p:cNvSpPr>
                <a:spLocks noChangeArrowheads="1"/>
              </p:cNvSpPr>
              <p:nvPr/>
            </p:nvSpPr>
            <p:spPr bwMode="auto">
              <a:xfrm>
                <a:off x="5511" y="1104"/>
                <a:ext cx="4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8" name="Line 226"/>
              <p:cNvSpPr>
                <a:spLocks noChangeShapeType="1"/>
              </p:cNvSpPr>
              <p:nvPr/>
            </p:nvSpPr>
            <p:spPr bwMode="auto">
              <a:xfrm>
                <a:off x="192" y="1268"/>
                <a:ext cx="75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9" name="Rectangle 227"/>
              <p:cNvSpPr>
                <a:spLocks noChangeArrowheads="1"/>
              </p:cNvSpPr>
              <p:nvPr/>
            </p:nvSpPr>
            <p:spPr bwMode="auto">
              <a:xfrm>
                <a:off x="192" y="1268"/>
                <a:ext cx="751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0" name="Line 228"/>
              <p:cNvSpPr>
                <a:spLocks noChangeShapeType="1"/>
              </p:cNvSpPr>
              <p:nvPr/>
            </p:nvSpPr>
            <p:spPr bwMode="auto">
              <a:xfrm>
                <a:off x="1249" y="1268"/>
                <a:ext cx="1203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1" name="Rectangle 229"/>
              <p:cNvSpPr>
                <a:spLocks noChangeArrowheads="1"/>
              </p:cNvSpPr>
              <p:nvPr/>
            </p:nvSpPr>
            <p:spPr bwMode="auto">
              <a:xfrm>
                <a:off x="1249" y="1268"/>
                <a:ext cx="1203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2" name="Line 230"/>
              <p:cNvSpPr>
                <a:spLocks noChangeShapeType="1"/>
              </p:cNvSpPr>
              <p:nvPr/>
            </p:nvSpPr>
            <p:spPr bwMode="auto">
              <a:xfrm>
                <a:off x="192" y="1350"/>
                <a:ext cx="75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3" name="Rectangle 231"/>
              <p:cNvSpPr>
                <a:spLocks noChangeArrowheads="1"/>
              </p:cNvSpPr>
              <p:nvPr/>
            </p:nvSpPr>
            <p:spPr bwMode="auto">
              <a:xfrm>
                <a:off x="192" y="1350"/>
                <a:ext cx="751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4" name="Line 232"/>
              <p:cNvSpPr>
                <a:spLocks noChangeShapeType="1"/>
              </p:cNvSpPr>
              <p:nvPr/>
            </p:nvSpPr>
            <p:spPr bwMode="auto">
              <a:xfrm>
                <a:off x="1475" y="1104"/>
                <a:ext cx="1" cy="168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5" name="Rectangle 233"/>
              <p:cNvSpPr>
                <a:spLocks noChangeArrowheads="1"/>
              </p:cNvSpPr>
              <p:nvPr/>
            </p:nvSpPr>
            <p:spPr bwMode="auto">
              <a:xfrm>
                <a:off x="1475" y="1104"/>
                <a:ext cx="4" cy="168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6" name="Line 234"/>
              <p:cNvSpPr>
                <a:spLocks noChangeShapeType="1"/>
              </p:cNvSpPr>
              <p:nvPr/>
            </p:nvSpPr>
            <p:spPr bwMode="auto">
              <a:xfrm>
                <a:off x="1705" y="1104"/>
                <a:ext cx="1" cy="168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7" name="Rectangle 235"/>
              <p:cNvSpPr>
                <a:spLocks noChangeArrowheads="1"/>
              </p:cNvSpPr>
              <p:nvPr/>
            </p:nvSpPr>
            <p:spPr bwMode="auto">
              <a:xfrm>
                <a:off x="1705" y="1104"/>
                <a:ext cx="5" cy="168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8" name="Line 236"/>
              <p:cNvSpPr>
                <a:spLocks noChangeShapeType="1"/>
              </p:cNvSpPr>
              <p:nvPr/>
            </p:nvSpPr>
            <p:spPr bwMode="auto">
              <a:xfrm>
                <a:off x="1956" y="1104"/>
                <a:ext cx="1" cy="168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9" name="Rectangle 237"/>
              <p:cNvSpPr>
                <a:spLocks noChangeArrowheads="1"/>
              </p:cNvSpPr>
              <p:nvPr/>
            </p:nvSpPr>
            <p:spPr bwMode="auto">
              <a:xfrm>
                <a:off x="1956" y="1104"/>
                <a:ext cx="4" cy="168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0" name="Line 238"/>
              <p:cNvSpPr>
                <a:spLocks noChangeShapeType="1"/>
              </p:cNvSpPr>
              <p:nvPr/>
            </p:nvSpPr>
            <p:spPr bwMode="auto">
              <a:xfrm>
                <a:off x="2234" y="1104"/>
                <a:ext cx="1" cy="168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1" name="Rectangle 239"/>
              <p:cNvSpPr>
                <a:spLocks noChangeArrowheads="1"/>
              </p:cNvSpPr>
              <p:nvPr/>
            </p:nvSpPr>
            <p:spPr bwMode="auto">
              <a:xfrm>
                <a:off x="2234" y="1104"/>
                <a:ext cx="4" cy="168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2" name="Line 240"/>
              <p:cNvSpPr>
                <a:spLocks noChangeShapeType="1"/>
              </p:cNvSpPr>
              <p:nvPr/>
            </p:nvSpPr>
            <p:spPr bwMode="auto">
              <a:xfrm>
                <a:off x="2654" y="1104"/>
                <a:ext cx="1" cy="86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3" name="Rectangle 241"/>
              <p:cNvSpPr>
                <a:spLocks noChangeArrowheads="1"/>
              </p:cNvSpPr>
              <p:nvPr/>
            </p:nvSpPr>
            <p:spPr bwMode="auto">
              <a:xfrm>
                <a:off x="2654" y="1104"/>
                <a:ext cx="4" cy="86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4" name="Line 242"/>
              <p:cNvSpPr>
                <a:spLocks noChangeShapeType="1"/>
              </p:cNvSpPr>
              <p:nvPr/>
            </p:nvSpPr>
            <p:spPr bwMode="auto">
              <a:xfrm>
                <a:off x="2856" y="1104"/>
                <a:ext cx="1" cy="86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5" name="Rectangle 243"/>
              <p:cNvSpPr>
                <a:spLocks noChangeArrowheads="1"/>
              </p:cNvSpPr>
              <p:nvPr/>
            </p:nvSpPr>
            <p:spPr bwMode="auto">
              <a:xfrm>
                <a:off x="2856" y="1104"/>
                <a:ext cx="4" cy="86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6" name="Line 244"/>
              <p:cNvSpPr>
                <a:spLocks noChangeShapeType="1"/>
              </p:cNvSpPr>
              <p:nvPr/>
            </p:nvSpPr>
            <p:spPr bwMode="auto">
              <a:xfrm>
                <a:off x="3045" y="1104"/>
                <a:ext cx="1" cy="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7" name="Rectangle 245"/>
              <p:cNvSpPr>
                <a:spLocks noChangeArrowheads="1"/>
              </p:cNvSpPr>
              <p:nvPr/>
            </p:nvSpPr>
            <p:spPr bwMode="auto">
              <a:xfrm>
                <a:off x="3045" y="1104"/>
                <a:ext cx="4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8" name="Line 246"/>
              <p:cNvSpPr>
                <a:spLocks noChangeShapeType="1"/>
              </p:cNvSpPr>
              <p:nvPr/>
            </p:nvSpPr>
            <p:spPr bwMode="auto">
              <a:xfrm>
                <a:off x="1249" y="1350"/>
                <a:ext cx="2180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9" name="Rectangle 247"/>
              <p:cNvSpPr>
                <a:spLocks noChangeArrowheads="1"/>
              </p:cNvSpPr>
              <p:nvPr/>
            </p:nvSpPr>
            <p:spPr bwMode="auto">
              <a:xfrm>
                <a:off x="1249" y="1350"/>
                <a:ext cx="2180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0" name="Line 248"/>
              <p:cNvSpPr>
                <a:spLocks noChangeShapeType="1"/>
              </p:cNvSpPr>
              <p:nvPr/>
            </p:nvSpPr>
            <p:spPr bwMode="auto">
              <a:xfrm>
                <a:off x="192" y="1433"/>
                <a:ext cx="75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1" name="Rectangle 249"/>
              <p:cNvSpPr>
                <a:spLocks noChangeArrowheads="1"/>
              </p:cNvSpPr>
              <p:nvPr/>
            </p:nvSpPr>
            <p:spPr bwMode="auto">
              <a:xfrm>
                <a:off x="192" y="1433"/>
                <a:ext cx="751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2" name="Line 250"/>
              <p:cNvSpPr>
                <a:spLocks noChangeShapeType="1"/>
              </p:cNvSpPr>
              <p:nvPr/>
            </p:nvSpPr>
            <p:spPr bwMode="auto">
              <a:xfrm>
                <a:off x="3615" y="1190"/>
                <a:ext cx="1" cy="82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3" name="Rectangle 251"/>
              <p:cNvSpPr>
                <a:spLocks noChangeArrowheads="1"/>
              </p:cNvSpPr>
              <p:nvPr/>
            </p:nvSpPr>
            <p:spPr bwMode="auto">
              <a:xfrm>
                <a:off x="3615" y="1190"/>
                <a:ext cx="4" cy="82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4" name="Line 252"/>
              <p:cNvSpPr>
                <a:spLocks noChangeShapeType="1"/>
              </p:cNvSpPr>
              <p:nvPr/>
            </p:nvSpPr>
            <p:spPr bwMode="auto">
              <a:xfrm>
                <a:off x="3804" y="1190"/>
                <a:ext cx="1" cy="82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5" name="Rectangle 253"/>
              <p:cNvSpPr>
                <a:spLocks noChangeArrowheads="1"/>
              </p:cNvSpPr>
              <p:nvPr/>
            </p:nvSpPr>
            <p:spPr bwMode="auto">
              <a:xfrm>
                <a:off x="3804" y="1190"/>
                <a:ext cx="4" cy="82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6" name="Line 254"/>
              <p:cNvSpPr>
                <a:spLocks noChangeShapeType="1"/>
              </p:cNvSpPr>
              <p:nvPr/>
            </p:nvSpPr>
            <p:spPr bwMode="auto">
              <a:xfrm>
                <a:off x="3994" y="1190"/>
                <a:ext cx="1" cy="82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7" name="Rectangle 255"/>
              <p:cNvSpPr>
                <a:spLocks noChangeArrowheads="1"/>
              </p:cNvSpPr>
              <p:nvPr/>
            </p:nvSpPr>
            <p:spPr bwMode="auto">
              <a:xfrm>
                <a:off x="3994" y="1190"/>
                <a:ext cx="4" cy="82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8" name="Line 256"/>
              <p:cNvSpPr>
                <a:spLocks noChangeShapeType="1"/>
              </p:cNvSpPr>
              <p:nvPr/>
            </p:nvSpPr>
            <p:spPr bwMode="auto">
              <a:xfrm>
                <a:off x="4184" y="1190"/>
                <a:ext cx="1" cy="82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9" name="Rectangle 257"/>
              <p:cNvSpPr>
                <a:spLocks noChangeArrowheads="1"/>
              </p:cNvSpPr>
              <p:nvPr/>
            </p:nvSpPr>
            <p:spPr bwMode="auto">
              <a:xfrm>
                <a:off x="4184" y="1190"/>
                <a:ext cx="4" cy="82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0" name="Line 258"/>
              <p:cNvSpPr>
                <a:spLocks noChangeShapeType="1"/>
              </p:cNvSpPr>
              <p:nvPr/>
            </p:nvSpPr>
            <p:spPr bwMode="auto">
              <a:xfrm>
                <a:off x="4373" y="1190"/>
                <a:ext cx="1" cy="82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1" name="Rectangle 259"/>
              <p:cNvSpPr>
                <a:spLocks noChangeArrowheads="1"/>
              </p:cNvSpPr>
              <p:nvPr/>
            </p:nvSpPr>
            <p:spPr bwMode="auto">
              <a:xfrm>
                <a:off x="4373" y="1190"/>
                <a:ext cx="4" cy="82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2" name="Line 260"/>
              <p:cNvSpPr>
                <a:spLocks noChangeShapeType="1"/>
              </p:cNvSpPr>
              <p:nvPr/>
            </p:nvSpPr>
            <p:spPr bwMode="auto">
              <a:xfrm>
                <a:off x="4563" y="1190"/>
                <a:ext cx="1" cy="82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3" name="Rectangle 261"/>
              <p:cNvSpPr>
                <a:spLocks noChangeArrowheads="1"/>
              </p:cNvSpPr>
              <p:nvPr/>
            </p:nvSpPr>
            <p:spPr bwMode="auto">
              <a:xfrm>
                <a:off x="4563" y="1190"/>
                <a:ext cx="4" cy="82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4" name="Line 262"/>
              <p:cNvSpPr>
                <a:spLocks noChangeShapeType="1"/>
              </p:cNvSpPr>
              <p:nvPr/>
            </p:nvSpPr>
            <p:spPr bwMode="auto">
              <a:xfrm>
                <a:off x="4753" y="1190"/>
                <a:ext cx="1" cy="82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5" name="Rectangle 263"/>
              <p:cNvSpPr>
                <a:spLocks noChangeArrowheads="1"/>
              </p:cNvSpPr>
              <p:nvPr/>
            </p:nvSpPr>
            <p:spPr bwMode="auto">
              <a:xfrm>
                <a:off x="4753" y="1190"/>
                <a:ext cx="4" cy="82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6" name="Line 264"/>
              <p:cNvSpPr>
                <a:spLocks noChangeShapeType="1"/>
              </p:cNvSpPr>
              <p:nvPr/>
            </p:nvSpPr>
            <p:spPr bwMode="auto">
              <a:xfrm>
                <a:off x="4942" y="1190"/>
                <a:ext cx="1" cy="82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7" name="Rectangle 265"/>
              <p:cNvSpPr>
                <a:spLocks noChangeArrowheads="1"/>
              </p:cNvSpPr>
              <p:nvPr/>
            </p:nvSpPr>
            <p:spPr bwMode="auto">
              <a:xfrm>
                <a:off x="4942" y="1190"/>
                <a:ext cx="4" cy="82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8" name="Line 266"/>
              <p:cNvSpPr>
                <a:spLocks noChangeShapeType="1"/>
              </p:cNvSpPr>
              <p:nvPr/>
            </p:nvSpPr>
            <p:spPr bwMode="auto">
              <a:xfrm>
                <a:off x="192" y="1515"/>
                <a:ext cx="75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9" name="Rectangle 267"/>
              <p:cNvSpPr>
                <a:spLocks noChangeArrowheads="1"/>
              </p:cNvSpPr>
              <p:nvPr/>
            </p:nvSpPr>
            <p:spPr bwMode="auto">
              <a:xfrm>
                <a:off x="192" y="1515"/>
                <a:ext cx="751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0" name="Line 268"/>
              <p:cNvSpPr>
                <a:spLocks noChangeShapeType="1"/>
              </p:cNvSpPr>
              <p:nvPr/>
            </p:nvSpPr>
            <p:spPr bwMode="auto">
              <a:xfrm>
                <a:off x="943" y="1437"/>
                <a:ext cx="1" cy="78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1" name="Rectangle 269"/>
              <p:cNvSpPr>
                <a:spLocks noChangeArrowheads="1"/>
              </p:cNvSpPr>
              <p:nvPr/>
            </p:nvSpPr>
            <p:spPr bwMode="auto">
              <a:xfrm>
                <a:off x="943" y="1437"/>
                <a:ext cx="4" cy="78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2" name="Line 270"/>
              <p:cNvSpPr>
                <a:spLocks noChangeShapeType="1"/>
              </p:cNvSpPr>
              <p:nvPr/>
            </p:nvSpPr>
            <p:spPr bwMode="auto">
              <a:xfrm>
                <a:off x="1245" y="1437"/>
                <a:ext cx="1" cy="78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3" name="Rectangle 271"/>
              <p:cNvSpPr>
                <a:spLocks noChangeArrowheads="1"/>
              </p:cNvSpPr>
              <p:nvPr/>
            </p:nvSpPr>
            <p:spPr bwMode="auto">
              <a:xfrm>
                <a:off x="1245" y="1437"/>
                <a:ext cx="4" cy="78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4" name="Line 272"/>
              <p:cNvSpPr>
                <a:spLocks noChangeShapeType="1"/>
              </p:cNvSpPr>
              <p:nvPr/>
            </p:nvSpPr>
            <p:spPr bwMode="auto">
              <a:xfrm>
                <a:off x="2234" y="1354"/>
                <a:ext cx="1" cy="16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5" name="Rectangle 273"/>
              <p:cNvSpPr>
                <a:spLocks noChangeArrowheads="1"/>
              </p:cNvSpPr>
              <p:nvPr/>
            </p:nvSpPr>
            <p:spPr bwMode="auto">
              <a:xfrm>
                <a:off x="2234" y="1354"/>
                <a:ext cx="4" cy="16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6" name="Line 274"/>
              <p:cNvSpPr>
                <a:spLocks noChangeShapeType="1"/>
              </p:cNvSpPr>
              <p:nvPr/>
            </p:nvSpPr>
            <p:spPr bwMode="auto">
              <a:xfrm>
                <a:off x="3045" y="1354"/>
                <a:ext cx="1" cy="16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7" name="Rectangle 275"/>
              <p:cNvSpPr>
                <a:spLocks noChangeArrowheads="1"/>
              </p:cNvSpPr>
              <p:nvPr/>
            </p:nvSpPr>
            <p:spPr bwMode="auto">
              <a:xfrm>
                <a:off x="3045" y="1354"/>
                <a:ext cx="4" cy="16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8" name="Line 276"/>
              <p:cNvSpPr>
                <a:spLocks noChangeShapeType="1"/>
              </p:cNvSpPr>
              <p:nvPr/>
            </p:nvSpPr>
            <p:spPr bwMode="auto">
              <a:xfrm>
                <a:off x="3994" y="1437"/>
                <a:ext cx="1" cy="78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9" name="Rectangle 277"/>
              <p:cNvSpPr>
                <a:spLocks noChangeArrowheads="1"/>
              </p:cNvSpPr>
              <p:nvPr/>
            </p:nvSpPr>
            <p:spPr bwMode="auto">
              <a:xfrm>
                <a:off x="3994" y="1437"/>
                <a:ext cx="4" cy="78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0" name="Line 278"/>
              <p:cNvSpPr>
                <a:spLocks noChangeShapeType="1"/>
              </p:cNvSpPr>
              <p:nvPr/>
            </p:nvSpPr>
            <p:spPr bwMode="auto">
              <a:xfrm>
                <a:off x="4753" y="1437"/>
                <a:ext cx="1" cy="78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1" name="Rectangle 279"/>
              <p:cNvSpPr>
                <a:spLocks noChangeArrowheads="1"/>
              </p:cNvSpPr>
              <p:nvPr/>
            </p:nvSpPr>
            <p:spPr bwMode="auto">
              <a:xfrm>
                <a:off x="4753" y="1437"/>
                <a:ext cx="4" cy="78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2" name="Line 280"/>
              <p:cNvSpPr>
                <a:spLocks noChangeShapeType="1"/>
              </p:cNvSpPr>
              <p:nvPr/>
            </p:nvSpPr>
            <p:spPr bwMode="auto">
              <a:xfrm>
                <a:off x="947" y="1515"/>
                <a:ext cx="456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3" name="Rectangle 281"/>
              <p:cNvSpPr>
                <a:spLocks noChangeArrowheads="1"/>
              </p:cNvSpPr>
              <p:nvPr/>
            </p:nvSpPr>
            <p:spPr bwMode="auto">
              <a:xfrm>
                <a:off x="947" y="1515"/>
                <a:ext cx="4568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4" name="Line 282"/>
              <p:cNvSpPr>
                <a:spLocks noChangeShapeType="1"/>
              </p:cNvSpPr>
              <p:nvPr/>
            </p:nvSpPr>
            <p:spPr bwMode="auto">
              <a:xfrm>
                <a:off x="5511" y="1190"/>
                <a:ext cx="1" cy="32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5" name="Rectangle 283"/>
              <p:cNvSpPr>
                <a:spLocks noChangeArrowheads="1"/>
              </p:cNvSpPr>
              <p:nvPr/>
            </p:nvSpPr>
            <p:spPr bwMode="auto">
              <a:xfrm>
                <a:off x="5511" y="1190"/>
                <a:ext cx="4" cy="32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6" name="Line 284"/>
              <p:cNvSpPr>
                <a:spLocks noChangeShapeType="1"/>
              </p:cNvSpPr>
              <p:nvPr/>
            </p:nvSpPr>
            <p:spPr bwMode="auto">
              <a:xfrm>
                <a:off x="192" y="1597"/>
                <a:ext cx="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7" name="Rectangle 285"/>
              <p:cNvSpPr>
                <a:spLocks noChangeArrowheads="1"/>
              </p:cNvSpPr>
              <p:nvPr/>
            </p:nvSpPr>
            <p:spPr bwMode="auto">
              <a:xfrm>
                <a:off x="192" y="1597"/>
                <a:ext cx="4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8" name="Line 286"/>
              <p:cNvSpPr>
                <a:spLocks noChangeShapeType="1"/>
              </p:cNvSpPr>
              <p:nvPr/>
            </p:nvSpPr>
            <p:spPr bwMode="auto">
              <a:xfrm>
                <a:off x="1475" y="1354"/>
                <a:ext cx="1" cy="16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9" name="Rectangle 287"/>
              <p:cNvSpPr>
                <a:spLocks noChangeArrowheads="1"/>
              </p:cNvSpPr>
              <p:nvPr/>
            </p:nvSpPr>
            <p:spPr bwMode="auto">
              <a:xfrm>
                <a:off x="1475" y="1354"/>
                <a:ext cx="4" cy="16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0" name="Line 288"/>
              <p:cNvSpPr>
                <a:spLocks noChangeShapeType="1"/>
              </p:cNvSpPr>
              <p:nvPr/>
            </p:nvSpPr>
            <p:spPr bwMode="auto">
              <a:xfrm>
                <a:off x="1705" y="1354"/>
                <a:ext cx="1" cy="16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1" name="Rectangle 289"/>
              <p:cNvSpPr>
                <a:spLocks noChangeArrowheads="1"/>
              </p:cNvSpPr>
              <p:nvPr/>
            </p:nvSpPr>
            <p:spPr bwMode="auto">
              <a:xfrm>
                <a:off x="1705" y="1354"/>
                <a:ext cx="5" cy="16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2" name="Line 290"/>
              <p:cNvSpPr>
                <a:spLocks noChangeShapeType="1"/>
              </p:cNvSpPr>
              <p:nvPr/>
            </p:nvSpPr>
            <p:spPr bwMode="auto">
              <a:xfrm>
                <a:off x="1956" y="1354"/>
                <a:ext cx="1" cy="16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3" name="Rectangle 291"/>
              <p:cNvSpPr>
                <a:spLocks noChangeArrowheads="1"/>
              </p:cNvSpPr>
              <p:nvPr/>
            </p:nvSpPr>
            <p:spPr bwMode="auto">
              <a:xfrm>
                <a:off x="1956" y="1354"/>
                <a:ext cx="4" cy="16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4" name="Line 292"/>
              <p:cNvSpPr>
                <a:spLocks noChangeShapeType="1"/>
              </p:cNvSpPr>
              <p:nvPr/>
            </p:nvSpPr>
            <p:spPr bwMode="auto">
              <a:xfrm>
                <a:off x="2448" y="1104"/>
                <a:ext cx="1" cy="41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5" name="Rectangle 293"/>
              <p:cNvSpPr>
                <a:spLocks noChangeArrowheads="1"/>
              </p:cNvSpPr>
              <p:nvPr/>
            </p:nvSpPr>
            <p:spPr bwMode="auto">
              <a:xfrm>
                <a:off x="2448" y="1104"/>
                <a:ext cx="4" cy="41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6" name="Line 294"/>
              <p:cNvSpPr>
                <a:spLocks noChangeShapeType="1"/>
              </p:cNvSpPr>
              <p:nvPr/>
            </p:nvSpPr>
            <p:spPr bwMode="auto">
              <a:xfrm>
                <a:off x="2654" y="1354"/>
                <a:ext cx="1" cy="16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7" name="Rectangle 295"/>
              <p:cNvSpPr>
                <a:spLocks noChangeArrowheads="1"/>
              </p:cNvSpPr>
              <p:nvPr/>
            </p:nvSpPr>
            <p:spPr bwMode="auto">
              <a:xfrm>
                <a:off x="2654" y="1354"/>
                <a:ext cx="4" cy="16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8" name="Line 296"/>
              <p:cNvSpPr>
                <a:spLocks noChangeShapeType="1"/>
              </p:cNvSpPr>
              <p:nvPr/>
            </p:nvSpPr>
            <p:spPr bwMode="auto">
              <a:xfrm>
                <a:off x="2856" y="1354"/>
                <a:ext cx="1" cy="16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9" name="Rectangle 297"/>
              <p:cNvSpPr>
                <a:spLocks noChangeArrowheads="1"/>
              </p:cNvSpPr>
              <p:nvPr/>
            </p:nvSpPr>
            <p:spPr bwMode="auto">
              <a:xfrm>
                <a:off x="2856" y="1354"/>
                <a:ext cx="4" cy="16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0" name="Line 298"/>
              <p:cNvSpPr>
                <a:spLocks noChangeShapeType="1"/>
              </p:cNvSpPr>
              <p:nvPr/>
            </p:nvSpPr>
            <p:spPr bwMode="auto">
              <a:xfrm>
                <a:off x="3235" y="1190"/>
                <a:ext cx="1" cy="32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1" name="Rectangle 299"/>
              <p:cNvSpPr>
                <a:spLocks noChangeArrowheads="1"/>
              </p:cNvSpPr>
              <p:nvPr/>
            </p:nvSpPr>
            <p:spPr bwMode="auto">
              <a:xfrm>
                <a:off x="3235" y="1190"/>
                <a:ext cx="4" cy="32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2" name="Line 300"/>
              <p:cNvSpPr>
                <a:spLocks noChangeShapeType="1"/>
              </p:cNvSpPr>
              <p:nvPr/>
            </p:nvSpPr>
            <p:spPr bwMode="auto">
              <a:xfrm>
                <a:off x="3425" y="1190"/>
                <a:ext cx="1" cy="325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3" name="Rectangle 301"/>
              <p:cNvSpPr>
                <a:spLocks noChangeArrowheads="1"/>
              </p:cNvSpPr>
              <p:nvPr/>
            </p:nvSpPr>
            <p:spPr bwMode="auto">
              <a:xfrm>
                <a:off x="3425" y="1190"/>
                <a:ext cx="4" cy="32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4" name="Line 302"/>
              <p:cNvSpPr>
                <a:spLocks noChangeShapeType="1"/>
              </p:cNvSpPr>
              <p:nvPr/>
            </p:nvSpPr>
            <p:spPr bwMode="auto">
              <a:xfrm>
                <a:off x="3615" y="1437"/>
                <a:ext cx="1" cy="78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5" name="Rectangle 303"/>
              <p:cNvSpPr>
                <a:spLocks noChangeArrowheads="1"/>
              </p:cNvSpPr>
              <p:nvPr/>
            </p:nvSpPr>
            <p:spPr bwMode="auto">
              <a:xfrm>
                <a:off x="3615" y="1437"/>
                <a:ext cx="4" cy="78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6" name="Line 304"/>
              <p:cNvSpPr>
                <a:spLocks noChangeShapeType="1"/>
              </p:cNvSpPr>
              <p:nvPr/>
            </p:nvSpPr>
            <p:spPr bwMode="auto">
              <a:xfrm>
                <a:off x="3804" y="1437"/>
                <a:ext cx="1" cy="78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7" name="Rectangle 305"/>
              <p:cNvSpPr>
                <a:spLocks noChangeArrowheads="1"/>
              </p:cNvSpPr>
              <p:nvPr/>
            </p:nvSpPr>
            <p:spPr bwMode="auto">
              <a:xfrm>
                <a:off x="3804" y="1437"/>
                <a:ext cx="4" cy="78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8" name="Line 306"/>
              <p:cNvSpPr>
                <a:spLocks noChangeShapeType="1"/>
              </p:cNvSpPr>
              <p:nvPr/>
            </p:nvSpPr>
            <p:spPr bwMode="auto">
              <a:xfrm>
                <a:off x="4184" y="1437"/>
                <a:ext cx="1" cy="78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9" name="Rectangle 307"/>
              <p:cNvSpPr>
                <a:spLocks noChangeArrowheads="1"/>
              </p:cNvSpPr>
              <p:nvPr/>
            </p:nvSpPr>
            <p:spPr bwMode="auto">
              <a:xfrm>
                <a:off x="4184" y="1437"/>
                <a:ext cx="4" cy="78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0" name="Line 308"/>
              <p:cNvSpPr>
                <a:spLocks noChangeShapeType="1"/>
              </p:cNvSpPr>
              <p:nvPr/>
            </p:nvSpPr>
            <p:spPr bwMode="auto">
              <a:xfrm>
                <a:off x="4373" y="1437"/>
                <a:ext cx="1" cy="78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1" name="Rectangle 309"/>
              <p:cNvSpPr>
                <a:spLocks noChangeArrowheads="1"/>
              </p:cNvSpPr>
              <p:nvPr/>
            </p:nvSpPr>
            <p:spPr bwMode="auto">
              <a:xfrm>
                <a:off x="4373" y="1437"/>
                <a:ext cx="4" cy="78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2" name="Line 310"/>
              <p:cNvSpPr>
                <a:spLocks noChangeShapeType="1"/>
              </p:cNvSpPr>
              <p:nvPr/>
            </p:nvSpPr>
            <p:spPr bwMode="auto">
              <a:xfrm>
                <a:off x="4563" y="1437"/>
                <a:ext cx="1" cy="78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3" name="Rectangle 311"/>
              <p:cNvSpPr>
                <a:spLocks noChangeArrowheads="1"/>
              </p:cNvSpPr>
              <p:nvPr/>
            </p:nvSpPr>
            <p:spPr bwMode="auto">
              <a:xfrm>
                <a:off x="4563" y="1437"/>
                <a:ext cx="4" cy="78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4" name="Line 312"/>
              <p:cNvSpPr>
                <a:spLocks noChangeShapeType="1"/>
              </p:cNvSpPr>
              <p:nvPr/>
            </p:nvSpPr>
            <p:spPr bwMode="auto">
              <a:xfrm>
                <a:off x="4942" y="1437"/>
                <a:ext cx="1" cy="78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5" name="Rectangle 313"/>
              <p:cNvSpPr>
                <a:spLocks noChangeArrowheads="1"/>
              </p:cNvSpPr>
              <p:nvPr/>
            </p:nvSpPr>
            <p:spPr bwMode="auto">
              <a:xfrm>
                <a:off x="4942" y="1437"/>
                <a:ext cx="4" cy="78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6" name="Line 314"/>
              <p:cNvSpPr>
                <a:spLocks noChangeShapeType="1"/>
              </p:cNvSpPr>
              <p:nvPr/>
            </p:nvSpPr>
            <p:spPr bwMode="auto">
              <a:xfrm>
                <a:off x="5132" y="1190"/>
                <a:ext cx="1" cy="82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7" name="Rectangle 315"/>
              <p:cNvSpPr>
                <a:spLocks noChangeArrowheads="1"/>
              </p:cNvSpPr>
              <p:nvPr/>
            </p:nvSpPr>
            <p:spPr bwMode="auto">
              <a:xfrm>
                <a:off x="5132" y="1190"/>
                <a:ext cx="4" cy="82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8" name="Line 316"/>
              <p:cNvSpPr>
                <a:spLocks noChangeShapeType="1"/>
              </p:cNvSpPr>
              <p:nvPr/>
            </p:nvSpPr>
            <p:spPr bwMode="auto">
              <a:xfrm>
                <a:off x="5322" y="1190"/>
                <a:ext cx="1" cy="82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9" name="Rectangle 317"/>
              <p:cNvSpPr>
                <a:spLocks noChangeArrowheads="1"/>
              </p:cNvSpPr>
              <p:nvPr/>
            </p:nvSpPr>
            <p:spPr bwMode="auto">
              <a:xfrm>
                <a:off x="5322" y="1190"/>
                <a:ext cx="4" cy="82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0" name="Line 318"/>
              <p:cNvSpPr>
                <a:spLocks noChangeShapeType="1"/>
              </p:cNvSpPr>
              <p:nvPr/>
            </p:nvSpPr>
            <p:spPr bwMode="auto">
              <a:xfrm>
                <a:off x="1249" y="1597"/>
                <a:ext cx="426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1" name="Rectangle 319"/>
              <p:cNvSpPr>
                <a:spLocks noChangeArrowheads="1"/>
              </p:cNvSpPr>
              <p:nvPr/>
            </p:nvSpPr>
            <p:spPr bwMode="auto">
              <a:xfrm>
                <a:off x="1249" y="1597"/>
                <a:ext cx="4266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2" name="Line 320"/>
              <p:cNvSpPr>
                <a:spLocks noChangeShapeType="1"/>
              </p:cNvSpPr>
              <p:nvPr/>
            </p:nvSpPr>
            <p:spPr bwMode="auto">
              <a:xfrm>
                <a:off x="5511" y="1519"/>
                <a:ext cx="1" cy="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3" name="Rectangle 321"/>
              <p:cNvSpPr>
                <a:spLocks noChangeArrowheads="1"/>
              </p:cNvSpPr>
              <p:nvPr/>
            </p:nvSpPr>
            <p:spPr bwMode="auto">
              <a:xfrm>
                <a:off x="5511" y="1519"/>
                <a:ext cx="4" cy="8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4" name="Line 322"/>
              <p:cNvSpPr>
                <a:spLocks noChangeShapeType="1"/>
              </p:cNvSpPr>
              <p:nvPr/>
            </p:nvSpPr>
            <p:spPr bwMode="auto">
              <a:xfrm>
                <a:off x="192" y="1679"/>
                <a:ext cx="75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5" name="Rectangle 323"/>
              <p:cNvSpPr>
                <a:spLocks noChangeArrowheads="1"/>
              </p:cNvSpPr>
              <p:nvPr/>
            </p:nvSpPr>
            <p:spPr bwMode="auto">
              <a:xfrm>
                <a:off x="192" y="1679"/>
                <a:ext cx="751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6" name="Line 324"/>
              <p:cNvSpPr>
                <a:spLocks noChangeShapeType="1"/>
              </p:cNvSpPr>
              <p:nvPr/>
            </p:nvSpPr>
            <p:spPr bwMode="auto">
              <a:xfrm>
                <a:off x="943" y="1515"/>
                <a:ext cx="1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7" name="Rectangle 325"/>
              <p:cNvSpPr>
                <a:spLocks noChangeArrowheads="1"/>
              </p:cNvSpPr>
              <p:nvPr/>
            </p:nvSpPr>
            <p:spPr bwMode="auto">
              <a:xfrm>
                <a:off x="943" y="1515"/>
                <a:ext cx="4" cy="16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8" name="Line 326"/>
              <p:cNvSpPr>
                <a:spLocks noChangeShapeType="1"/>
              </p:cNvSpPr>
              <p:nvPr/>
            </p:nvSpPr>
            <p:spPr bwMode="auto">
              <a:xfrm>
                <a:off x="1245" y="1519"/>
                <a:ext cx="1" cy="1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9" name="Rectangle 327"/>
              <p:cNvSpPr>
                <a:spLocks noChangeArrowheads="1"/>
              </p:cNvSpPr>
              <p:nvPr/>
            </p:nvSpPr>
            <p:spPr bwMode="auto">
              <a:xfrm>
                <a:off x="1245" y="1519"/>
                <a:ext cx="4" cy="16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0" name="Line 328"/>
              <p:cNvSpPr>
                <a:spLocks noChangeShapeType="1"/>
              </p:cNvSpPr>
              <p:nvPr/>
            </p:nvSpPr>
            <p:spPr bwMode="auto">
              <a:xfrm>
                <a:off x="1475" y="1601"/>
                <a:ext cx="1" cy="78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1" name="Rectangle 329"/>
              <p:cNvSpPr>
                <a:spLocks noChangeArrowheads="1"/>
              </p:cNvSpPr>
              <p:nvPr/>
            </p:nvSpPr>
            <p:spPr bwMode="auto">
              <a:xfrm>
                <a:off x="1475" y="1601"/>
                <a:ext cx="4" cy="78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2" name="Line 330"/>
              <p:cNvSpPr>
                <a:spLocks noChangeShapeType="1"/>
              </p:cNvSpPr>
              <p:nvPr/>
            </p:nvSpPr>
            <p:spPr bwMode="auto">
              <a:xfrm>
                <a:off x="1705" y="1601"/>
                <a:ext cx="1" cy="78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3" name="Rectangle 331"/>
              <p:cNvSpPr>
                <a:spLocks noChangeArrowheads="1"/>
              </p:cNvSpPr>
              <p:nvPr/>
            </p:nvSpPr>
            <p:spPr bwMode="auto">
              <a:xfrm>
                <a:off x="1705" y="1601"/>
                <a:ext cx="5" cy="78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4" name="Line 332"/>
              <p:cNvSpPr>
                <a:spLocks noChangeShapeType="1"/>
              </p:cNvSpPr>
              <p:nvPr/>
            </p:nvSpPr>
            <p:spPr bwMode="auto">
              <a:xfrm>
                <a:off x="1956" y="1601"/>
                <a:ext cx="1" cy="78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5" name="Rectangle 333"/>
              <p:cNvSpPr>
                <a:spLocks noChangeArrowheads="1"/>
              </p:cNvSpPr>
              <p:nvPr/>
            </p:nvSpPr>
            <p:spPr bwMode="auto">
              <a:xfrm>
                <a:off x="1956" y="1601"/>
                <a:ext cx="4" cy="78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6" name="Line 334"/>
              <p:cNvSpPr>
                <a:spLocks noChangeShapeType="1"/>
              </p:cNvSpPr>
              <p:nvPr/>
            </p:nvSpPr>
            <p:spPr bwMode="auto">
              <a:xfrm>
                <a:off x="2234" y="1519"/>
                <a:ext cx="1" cy="1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7" name="Rectangle 335"/>
              <p:cNvSpPr>
                <a:spLocks noChangeArrowheads="1"/>
              </p:cNvSpPr>
              <p:nvPr/>
            </p:nvSpPr>
            <p:spPr bwMode="auto">
              <a:xfrm>
                <a:off x="2234" y="1519"/>
                <a:ext cx="4" cy="16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8" name="Line 336"/>
              <p:cNvSpPr>
                <a:spLocks noChangeShapeType="1"/>
              </p:cNvSpPr>
              <p:nvPr/>
            </p:nvSpPr>
            <p:spPr bwMode="auto">
              <a:xfrm>
                <a:off x="2448" y="1601"/>
                <a:ext cx="1" cy="78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9" name="Rectangle 337"/>
              <p:cNvSpPr>
                <a:spLocks noChangeArrowheads="1"/>
              </p:cNvSpPr>
              <p:nvPr/>
            </p:nvSpPr>
            <p:spPr bwMode="auto">
              <a:xfrm>
                <a:off x="2448" y="1601"/>
                <a:ext cx="4" cy="78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0" name="Line 338"/>
              <p:cNvSpPr>
                <a:spLocks noChangeShapeType="1"/>
              </p:cNvSpPr>
              <p:nvPr/>
            </p:nvSpPr>
            <p:spPr bwMode="auto">
              <a:xfrm>
                <a:off x="2654" y="1601"/>
                <a:ext cx="1" cy="78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1" name="Rectangle 339"/>
              <p:cNvSpPr>
                <a:spLocks noChangeArrowheads="1"/>
              </p:cNvSpPr>
              <p:nvPr/>
            </p:nvSpPr>
            <p:spPr bwMode="auto">
              <a:xfrm>
                <a:off x="2654" y="1601"/>
                <a:ext cx="4" cy="78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2" name="Line 340"/>
              <p:cNvSpPr>
                <a:spLocks noChangeShapeType="1"/>
              </p:cNvSpPr>
              <p:nvPr/>
            </p:nvSpPr>
            <p:spPr bwMode="auto">
              <a:xfrm>
                <a:off x="2856" y="1601"/>
                <a:ext cx="1" cy="78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3" name="Rectangle 341"/>
              <p:cNvSpPr>
                <a:spLocks noChangeArrowheads="1"/>
              </p:cNvSpPr>
              <p:nvPr/>
            </p:nvSpPr>
            <p:spPr bwMode="auto">
              <a:xfrm>
                <a:off x="2856" y="1601"/>
                <a:ext cx="4" cy="78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4" name="Line 342"/>
              <p:cNvSpPr>
                <a:spLocks noChangeShapeType="1"/>
              </p:cNvSpPr>
              <p:nvPr/>
            </p:nvSpPr>
            <p:spPr bwMode="auto">
              <a:xfrm>
                <a:off x="3045" y="1519"/>
                <a:ext cx="1" cy="1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5" name="Rectangle 343"/>
              <p:cNvSpPr>
                <a:spLocks noChangeArrowheads="1"/>
              </p:cNvSpPr>
              <p:nvPr/>
            </p:nvSpPr>
            <p:spPr bwMode="auto">
              <a:xfrm>
                <a:off x="3045" y="1519"/>
                <a:ext cx="4" cy="16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6" name="Line 344"/>
              <p:cNvSpPr>
                <a:spLocks noChangeShapeType="1"/>
              </p:cNvSpPr>
              <p:nvPr/>
            </p:nvSpPr>
            <p:spPr bwMode="auto">
              <a:xfrm>
                <a:off x="3235" y="1601"/>
                <a:ext cx="1" cy="78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7" name="Rectangle 345"/>
              <p:cNvSpPr>
                <a:spLocks noChangeArrowheads="1"/>
              </p:cNvSpPr>
              <p:nvPr/>
            </p:nvSpPr>
            <p:spPr bwMode="auto">
              <a:xfrm>
                <a:off x="3235" y="1601"/>
                <a:ext cx="4" cy="78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8" name="Line 346"/>
              <p:cNvSpPr>
                <a:spLocks noChangeShapeType="1"/>
              </p:cNvSpPr>
              <p:nvPr/>
            </p:nvSpPr>
            <p:spPr bwMode="auto">
              <a:xfrm>
                <a:off x="3425" y="1601"/>
                <a:ext cx="1" cy="78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9" name="Rectangle 347"/>
              <p:cNvSpPr>
                <a:spLocks noChangeArrowheads="1"/>
              </p:cNvSpPr>
              <p:nvPr/>
            </p:nvSpPr>
            <p:spPr bwMode="auto">
              <a:xfrm>
                <a:off x="3425" y="1601"/>
                <a:ext cx="4" cy="78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0" name="Line 348"/>
              <p:cNvSpPr>
                <a:spLocks noChangeShapeType="1"/>
              </p:cNvSpPr>
              <p:nvPr/>
            </p:nvSpPr>
            <p:spPr bwMode="auto">
              <a:xfrm>
                <a:off x="3615" y="1601"/>
                <a:ext cx="1" cy="78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1" name="Rectangle 349"/>
              <p:cNvSpPr>
                <a:spLocks noChangeArrowheads="1"/>
              </p:cNvSpPr>
              <p:nvPr/>
            </p:nvSpPr>
            <p:spPr bwMode="auto">
              <a:xfrm>
                <a:off x="3615" y="1601"/>
                <a:ext cx="4" cy="78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2" name="Line 350"/>
              <p:cNvSpPr>
                <a:spLocks noChangeShapeType="1"/>
              </p:cNvSpPr>
              <p:nvPr/>
            </p:nvSpPr>
            <p:spPr bwMode="auto">
              <a:xfrm>
                <a:off x="3804" y="1601"/>
                <a:ext cx="1" cy="78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3" name="Rectangle 351"/>
              <p:cNvSpPr>
                <a:spLocks noChangeArrowheads="1"/>
              </p:cNvSpPr>
              <p:nvPr/>
            </p:nvSpPr>
            <p:spPr bwMode="auto">
              <a:xfrm>
                <a:off x="3804" y="1601"/>
                <a:ext cx="4" cy="78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4" name="Line 352"/>
              <p:cNvSpPr>
                <a:spLocks noChangeShapeType="1"/>
              </p:cNvSpPr>
              <p:nvPr/>
            </p:nvSpPr>
            <p:spPr bwMode="auto">
              <a:xfrm>
                <a:off x="3994" y="1519"/>
                <a:ext cx="1" cy="1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5" name="Rectangle 353"/>
              <p:cNvSpPr>
                <a:spLocks noChangeArrowheads="1"/>
              </p:cNvSpPr>
              <p:nvPr/>
            </p:nvSpPr>
            <p:spPr bwMode="auto">
              <a:xfrm>
                <a:off x="3994" y="1519"/>
                <a:ext cx="4" cy="16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6" name="Line 354"/>
              <p:cNvSpPr>
                <a:spLocks noChangeShapeType="1"/>
              </p:cNvSpPr>
              <p:nvPr/>
            </p:nvSpPr>
            <p:spPr bwMode="auto">
              <a:xfrm>
                <a:off x="4184" y="1601"/>
                <a:ext cx="1" cy="78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7" name="Rectangle 355"/>
              <p:cNvSpPr>
                <a:spLocks noChangeArrowheads="1"/>
              </p:cNvSpPr>
              <p:nvPr/>
            </p:nvSpPr>
            <p:spPr bwMode="auto">
              <a:xfrm>
                <a:off x="4184" y="1601"/>
                <a:ext cx="4" cy="78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8" name="Line 356"/>
              <p:cNvSpPr>
                <a:spLocks noChangeShapeType="1"/>
              </p:cNvSpPr>
              <p:nvPr/>
            </p:nvSpPr>
            <p:spPr bwMode="auto">
              <a:xfrm>
                <a:off x="4373" y="1601"/>
                <a:ext cx="1" cy="78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9" name="Rectangle 357"/>
              <p:cNvSpPr>
                <a:spLocks noChangeArrowheads="1"/>
              </p:cNvSpPr>
              <p:nvPr/>
            </p:nvSpPr>
            <p:spPr bwMode="auto">
              <a:xfrm>
                <a:off x="4373" y="1601"/>
                <a:ext cx="4" cy="78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0" name="Line 358"/>
              <p:cNvSpPr>
                <a:spLocks noChangeShapeType="1"/>
              </p:cNvSpPr>
              <p:nvPr/>
            </p:nvSpPr>
            <p:spPr bwMode="auto">
              <a:xfrm>
                <a:off x="4563" y="1601"/>
                <a:ext cx="1" cy="78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1" name="Rectangle 359"/>
              <p:cNvSpPr>
                <a:spLocks noChangeArrowheads="1"/>
              </p:cNvSpPr>
              <p:nvPr/>
            </p:nvSpPr>
            <p:spPr bwMode="auto">
              <a:xfrm>
                <a:off x="4563" y="1601"/>
                <a:ext cx="4" cy="78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2" name="Line 360"/>
              <p:cNvSpPr>
                <a:spLocks noChangeShapeType="1"/>
              </p:cNvSpPr>
              <p:nvPr/>
            </p:nvSpPr>
            <p:spPr bwMode="auto">
              <a:xfrm>
                <a:off x="4753" y="1519"/>
                <a:ext cx="1" cy="1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3" name="Rectangle 361"/>
              <p:cNvSpPr>
                <a:spLocks noChangeArrowheads="1"/>
              </p:cNvSpPr>
              <p:nvPr/>
            </p:nvSpPr>
            <p:spPr bwMode="auto">
              <a:xfrm>
                <a:off x="4753" y="1519"/>
                <a:ext cx="4" cy="16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4" name="Line 362"/>
              <p:cNvSpPr>
                <a:spLocks noChangeShapeType="1"/>
              </p:cNvSpPr>
              <p:nvPr/>
            </p:nvSpPr>
            <p:spPr bwMode="auto">
              <a:xfrm>
                <a:off x="4942" y="1601"/>
                <a:ext cx="1" cy="78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5" name="Rectangle 363"/>
              <p:cNvSpPr>
                <a:spLocks noChangeArrowheads="1"/>
              </p:cNvSpPr>
              <p:nvPr/>
            </p:nvSpPr>
            <p:spPr bwMode="auto">
              <a:xfrm>
                <a:off x="4942" y="1601"/>
                <a:ext cx="4" cy="78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6" name="Line 364"/>
              <p:cNvSpPr>
                <a:spLocks noChangeShapeType="1"/>
              </p:cNvSpPr>
              <p:nvPr/>
            </p:nvSpPr>
            <p:spPr bwMode="auto">
              <a:xfrm>
                <a:off x="5132" y="1601"/>
                <a:ext cx="1" cy="78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7" name="Rectangle 365"/>
              <p:cNvSpPr>
                <a:spLocks noChangeArrowheads="1"/>
              </p:cNvSpPr>
              <p:nvPr/>
            </p:nvSpPr>
            <p:spPr bwMode="auto">
              <a:xfrm>
                <a:off x="5132" y="1601"/>
                <a:ext cx="4" cy="78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8" name="Line 366"/>
              <p:cNvSpPr>
                <a:spLocks noChangeShapeType="1"/>
              </p:cNvSpPr>
              <p:nvPr/>
            </p:nvSpPr>
            <p:spPr bwMode="auto">
              <a:xfrm>
                <a:off x="5322" y="1601"/>
                <a:ext cx="1" cy="78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9" name="Rectangle 367"/>
              <p:cNvSpPr>
                <a:spLocks noChangeArrowheads="1"/>
              </p:cNvSpPr>
              <p:nvPr/>
            </p:nvSpPr>
            <p:spPr bwMode="auto">
              <a:xfrm>
                <a:off x="5322" y="1601"/>
                <a:ext cx="4" cy="78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0" name="Line 368"/>
              <p:cNvSpPr>
                <a:spLocks noChangeShapeType="1"/>
              </p:cNvSpPr>
              <p:nvPr/>
            </p:nvSpPr>
            <p:spPr bwMode="auto">
              <a:xfrm>
                <a:off x="947" y="1679"/>
                <a:ext cx="456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1" name="Rectangle 369"/>
              <p:cNvSpPr>
                <a:spLocks noChangeArrowheads="1"/>
              </p:cNvSpPr>
              <p:nvPr/>
            </p:nvSpPr>
            <p:spPr bwMode="auto">
              <a:xfrm>
                <a:off x="947" y="1679"/>
                <a:ext cx="4568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2" name="Line 370"/>
              <p:cNvSpPr>
                <a:spLocks noChangeShapeType="1"/>
              </p:cNvSpPr>
              <p:nvPr/>
            </p:nvSpPr>
            <p:spPr bwMode="auto">
              <a:xfrm>
                <a:off x="5511" y="1601"/>
                <a:ext cx="1" cy="78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3" name="Rectangle 371"/>
              <p:cNvSpPr>
                <a:spLocks noChangeArrowheads="1"/>
              </p:cNvSpPr>
              <p:nvPr/>
            </p:nvSpPr>
            <p:spPr bwMode="auto">
              <a:xfrm>
                <a:off x="5511" y="1601"/>
                <a:ext cx="4" cy="78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4" name="Line 372"/>
              <p:cNvSpPr>
                <a:spLocks noChangeShapeType="1"/>
              </p:cNvSpPr>
              <p:nvPr/>
            </p:nvSpPr>
            <p:spPr bwMode="auto">
              <a:xfrm>
                <a:off x="192" y="2274"/>
                <a:ext cx="75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5" name="Rectangle 373"/>
              <p:cNvSpPr>
                <a:spLocks noChangeArrowheads="1"/>
              </p:cNvSpPr>
              <p:nvPr/>
            </p:nvSpPr>
            <p:spPr bwMode="auto">
              <a:xfrm>
                <a:off x="192" y="2274"/>
                <a:ext cx="751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6" name="Line 374"/>
              <p:cNvSpPr>
                <a:spLocks noChangeShapeType="1"/>
              </p:cNvSpPr>
              <p:nvPr/>
            </p:nvSpPr>
            <p:spPr bwMode="auto">
              <a:xfrm>
                <a:off x="943" y="1683"/>
                <a:ext cx="1" cy="59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7" name="Rectangle 375"/>
              <p:cNvSpPr>
                <a:spLocks noChangeArrowheads="1"/>
              </p:cNvSpPr>
              <p:nvPr/>
            </p:nvSpPr>
            <p:spPr bwMode="auto">
              <a:xfrm>
                <a:off x="943" y="1683"/>
                <a:ext cx="4" cy="59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8" name="Line 376"/>
              <p:cNvSpPr>
                <a:spLocks noChangeShapeType="1"/>
              </p:cNvSpPr>
              <p:nvPr/>
            </p:nvSpPr>
            <p:spPr bwMode="auto">
              <a:xfrm>
                <a:off x="1245" y="1683"/>
                <a:ext cx="1" cy="59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9" name="Rectangle 377"/>
              <p:cNvSpPr>
                <a:spLocks noChangeArrowheads="1"/>
              </p:cNvSpPr>
              <p:nvPr/>
            </p:nvSpPr>
            <p:spPr bwMode="auto">
              <a:xfrm>
                <a:off x="1245" y="1683"/>
                <a:ext cx="4" cy="59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0" name="Line 378"/>
              <p:cNvSpPr>
                <a:spLocks noChangeShapeType="1"/>
              </p:cNvSpPr>
              <p:nvPr/>
            </p:nvSpPr>
            <p:spPr bwMode="auto">
              <a:xfrm>
                <a:off x="1475" y="1683"/>
                <a:ext cx="1" cy="59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1" name="Rectangle 379"/>
              <p:cNvSpPr>
                <a:spLocks noChangeArrowheads="1"/>
              </p:cNvSpPr>
              <p:nvPr/>
            </p:nvSpPr>
            <p:spPr bwMode="auto">
              <a:xfrm>
                <a:off x="1475" y="1683"/>
                <a:ext cx="4" cy="59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2" name="Line 380"/>
              <p:cNvSpPr>
                <a:spLocks noChangeShapeType="1"/>
              </p:cNvSpPr>
              <p:nvPr/>
            </p:nvSpPr>
            <p:spPr bwMode="auto">
              <a:xfrm>
                <a:off x="1705" y="1683"/>
                <a:ext cx="1" cy="59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3" name="Rectangle 381"/>
              <p:cNvSpPr>
                <a:spLocks noChangeArrowheads="1"/>
              </p:cNvSpPr>
              <p:nvPr/>
            </p:nvSpPr>
            <p:spPr bwMode="auto">
              <a:xfrm>
                <a:off x="1705" y="1683"/>
                <a:ext cx="5" cy="59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4" name="Line 382"/>
              <p:cNvSpPr>
                <a:spLocks noChangeShapeType="1"/>
              </p:cNvSpPr>
              <p:nvPr/>
            </p:nvSpPr>
            <p:spPr bwMode="auto">
              <a:xfrm>
                <a:off x="1956" y="1683"/>
                <a:ext cx="1" cy="59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5" name="Rectangle 383"/>
              <p:cNvSpPr>
                <a:spLocks noChangeArrowheads="1"/>
              </p:cNvSpPr>
              <p:nvPr/>
            </p:nvSpPr>
            <p:spPr bwMode="auto">
              <a:xfrm>
                <a:off x="1956" y="1683"/>
                <a:ext cx="4" cy="59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6" name="Line 384"/>
              <p:cNvSpPr>
                <a:spLocks noChangeShapeType="1"/>
              </p:cNvSpPr>
              <p:nvPr/>
            </p:nvSpPr>
            <p:spPr bwMode="auto">
              <a:xfrm>
                <a:off x="2234" y="1683"/>
                <a:ext cx="1" cy="59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7" name="Rectangle 385"/>
              <p:cNvSpPr>
                <a:spLocks noChangeArrowheads="1"/>
              </p:cNvSpPr>
              <p:nvPr/>
            </p:nvSpPr>
            <p:spPr bwMode="auto">
              <a:xfrm>
                <a:off x="2234" y="1683"/>
                <a:ext cx="4" cy="59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8" name="Line 386"/>
              <p:cNvSpPr>
                <a:spLocks noChangeShapeType="1"/>
              </p:cNvSpPr>
              <p:nvPr/>
            </p:nvSpPr>
            <p:spPr bwMode="auto">
              <a:xfrm>
                <a:off x="947" y="2274"/>
                <a:ext cx="19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9" name="Rectangle 387"/>
              <p:cNvSpPr>
                <a:spLocks noChangeArrowheads="1"/>
              </p:cNvSpPr>
              <p:nvPr/>
            </p:nvSpPr>
            <p:spPr bwMode="auto">
              <a:xfrm>
                <a:off x="947" y="2274"/>
                <a:ext cx="1913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0" name="Line 388"/>
              <p:cNvSpPr>
                <a:spLocks noChangeShapeType="1"/>
              </p:cNvSpPr>
              <p:nvPr/>
            </p:nvSpPr>
            <p:spPr bwMode="auto">
              <a:xfrm>
                <a:off x="2856" y="1683"/>
                <a:ext cx="1" cy="59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1" name="Rectangle 389"/>
              <p:cNvSpPr>
                <a:spLocks noChangeArrowheads="1"/>
              </p:cNvSpPr>
              <p:nvPr/>
            </p:nvSpPr>
            <p:spPr bwMode="auto">
              <a:xfrm>
                <a:off x="2856" y="1683"/>
                <a:ext cx="4" cy="59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2" name="Line 390"/>
              <p:cNvSpPr>
                <a:spLocks noChangeShapeType="1"/>
              </p:cNvSpPr>
              <p:nvPr/>
            </p:nvSpPr>
            <p:spPr bwMode="auto">
              <a:xfrm>
                <a:off x="192" y="2356"/>
                <a:ext cx="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3" name="Rectangle 391"/>
              <p:cNvSpPr>
                <a:spLocks noChangeArrowheads="1"/>
              </p:cNvSpPr>
              <p:nvPr/>
            </p:nvSpPr>
            <p:spPr bwMode="auto">
              <a:xfrm>
                <a:off x="192" y="2356"/>
                <a:ext cx="4" cy="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4" name="Line 392"/>
              <p:cNvSpPr>
                <a:spLocks noChangeShapeType="1"/>
              </p:cNvSpPr>
              <p:nvPr/>
            </p:nvSpPr>
            <p:spPr bwMode="auto">
              <a:xfrm>
                <a:off x="2448" y="1683"/>
                <a:ext cx="1" cy="59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5" name="Rectangle 393"/>
              <p:cNvSpPr>
                <a:spLocks noChangeArrowheads="1"/>
              </p:cNvSpPr>
              <p:nvPr/>
            </p:nvSpPr>
            <p:spPr bwMode="auto">
              <a:xfrm>
                <a:off x="2448" y="1683"/>
                <a:ext cx="4" cy="59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6" name="Line 394"/>
              <p:cNvSpPr>
                <a:spLocks noChangeShapeType="1"/>
              </p:cNvSpPr>
              <p:nvPr/>
            </p:nvSpPr>
            <p:spPr bwMode="auto">
              <a:xfrm>
                <a:off x="2654" y="1683"/>
                <a:ext cx="1" cy="59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7" name="Rectangle 395"/>
              <p:cNvSpPr>
                <a:spLocks noChangeArrowheads="1"/>
              </p:cNvSpPr>
              <p:nvPr/>
            </p:nvSpPr>
            <p:spPr bwMode="auto">
              <a:xfrm>
                <a:off x="2654" y="1683"/>
                <a:ext cx="4" cy="59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8" name="Line 396"/>
              <p:cNvSpPr>
                <a:spLocks noChangeShapeType="1"/>
              </p:cNvSpPr>
              <p:nvPr/>
            </p:nvSpPr>
            <p:spPr bwMode="auto">
              <a:xfrm>
                <a:off x="2238" y="2356"/>
                <a:ext cx="6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9" name="Rectangle 397"/>
              <p:cNvSpPr>
                <a:spLocks noChangeArrowheads="1"/>
              </p:cNvSpPr>
              <p:nvPr/>
            </p:nvSpPr>
            <p:spPr bwMode="auto">
              <a:xfrm>
                <a:off x="2238" y="2356"/>
                <a:ext cx="622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0" name="Line 398"/>
              <p:cNvSpPr>
                <a:spLocks noChangeShapeType="1"/>
              </p:cNvSpPr>
              <p:nvPr/>
            </p:nvSpPr>
            <p:spPr bwMode="auto">
              <a:xfrm>
                <a:off x="192" y="2439"/>
                <a:ext cx="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1" name="Rectangle 399"/>
              <p:cNvSpPr>
                <a:spLocks noChangeArrowheads="1"/>
              </p:cNvSpPr>
              <p:nvPr/>
            </p:nvSpPr>
            <p:spPr bwMode="auto">
              <a:xfrm>
                <a:off x="192" y="2439"/>
                <a:ext cx="4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2" name="Line 400"/>
              <p:cNvSpPr>
                <a:spLocks noChangeShapeType="1"/>
              </p:cNvSpPr>
              <p:nvPr/>
            </p:nvSpPr>
            <p:spPr bwMode="auto">
              <a:xfrm>
                <a:off x="192" y="2545"/>
                <a:ext cx="75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3" name="Rectangle 401"/>
              <p:cNvSpPr>
                <a:spLocks noChangeArrowheads="1"/>
              </p:cNvSpPr>
              <p:nvPr/>
            </p:nvSpPr>
            <p:spPr bwMode="auto">
              <a:xfrm>
                <a:off x="192" y="2545"/>
                <a:ext cx="751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4" name="Line 402"/>
              <p:cNvSpPr>
                <a:spLocks noChangeShapeType="1"/>
              </p:cNvSpPr>
              <p:nvPr/>
            </p:nvSpPr>
            <p:spPr bwMode="auto">
              <a:xfrm>
                <a:off x="943" y="2274"/>
                <a:ext cx="1" cy="2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5" name="Rectangle 403"/>
              <p:cNvSpPr>
                <a:spLocks noChangeArrowheads="1"/>
              </p:cNvSpPr>
              <p:nvPr/>
            </p:nvSpPr>
            <p:spPr bwMode="auto">
              <a:xfrm>
                <a:off x="943" y="2274"/>
                <a:ext cx="4" cy="27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6" name="Line 404"/>
              <p:cNvSpPr>
                <a:spLocks noChangeShapeType="1"/>
              </p:cNvSpPr>
              <p:nvPr/>
            </p:nvSpPr>
            <p:spPr bwMode="auto">
              <a:xfrm>
                <a:off x="1245" y="2278"/>
                <a:ext cx="1" cy="2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7" name="Rectangle 405"/>
              <p:cNvSpPr>
                <a:spLocks noChangeArrowheads="1"/>
              </p:cNvSpPr>
              <p:nvPr/>
            </p:nvSpPr>
            <p:spPr bwMode="auto">
              <a:xfrm>
                <a:off x="1245" y="2278"/>
                <a:ext cx="4" cy="27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679" name="Group 607"/>
            <p:cNvGrpSpPr>
              <a:grpSpLocks/>
            </p:cNvGrpSpPr>
            <p:nvPr/>
          </p:nvGrpSpPr>
          <p:grpSpPr bwMode="auto">
            <a:xfrm>
              <a:off x="192" y="1104"/>
              <a:ext cx="5380" cy="2710"/>
              <a:chOff x="192" y="1104"/>
              <a:chExt cx="5380" cy="2710"/>
            </a:xfrm>
          </p:grpSpPr>
          <p:sp>
            <p:nvSpPr>
              <p:cNvPr id="3479" name="Line 407"/>
              <p:cNvSpPr>
                <a:spLocks noChangeShapeType="1"/>
              </p:cNvSpPr>
              <p:nvPr/>
            </p:nvSpPr>
            <p:spPr bwMode="auto">
              <a:xfrm>
                <a:off x="1475" y="2278"/>
                <a:ext cx="1" cy="2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0" name="Rectangle 408"/>
              <p:cNvSpPr>
                <a:spLocks noChangeArrowheads="1"/>
              </p:cNvSpPr>
              <p:nvPr/>
            </p:nvSpPr>
            <p:spPr bwMode="auto">
              <a:xfrm>
                <a:off x="1475" y="2278"/>
                <a:ext cx="4" cy="27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1" name="Line 409"/>
              <p:cNvSpPr>
                <a:spLocks noChangeShapeType="1"/>
              </p:cNvSpPr>
              <p:nvPr/>
            </p:nvSpPr>
            <p:spPr bwMode="auto">
              <a:xfrm>
                <a:off x="1705" y="2278"/>
                <a:ext cx="1" cy="2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2" name="Rectangle 410"/>
              <p:cNvSpPr>
                <a:spLocks noChangeArrowheads="1"/>
              </p:cNvSpPr>
              <p:nvPr/>
            </p:nvSpPr>
            <p:spPr bwMode="auto">
              <a:xfrm>
                <a:off x="1705" y="2278"/>
                <a:ext cx="5" cy="27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3" name="Line 411"/>
              <p:cNvSpPr>
                <a:spLocks noChangeShapeType="1"/>
              </p:cNvSpPr>
              <p:nvPr/>
            </p:nvSpPr>
            <p:spPr bwMode="auto">
              <a:xfrm>
                <a:off x="1956" y="2278"/>
                <a:ext cx="1" cy="2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4" name="Rectangle 412"/>
              <p:cNvSpPr>
                <a:spLocks noChangeArrowheads="1"/>
              </p:cNvSpPr>
              <p:nvPr/>
            </p:nvSpPr>
            <p:spPr bwMode="auto">
              <a:xfrm>
                <a:off x="1956" y="2278"/>
                <a:ext cx="4" cy="27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5" name="Line 413"/>
              <p:cNvSpPr>
                <a:spLocks noChangeShapeType="1"/>
              </p:cNvSpPr>
              <p:nvPr/>
            </p:nvSpPr>
            <p:spPr bwMode="auto">
              <a:xfrm>
                <a:off x="2234" y="2278"/>
                <a:ext cx="1" cy="2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6" name="Rectangle 414"/>
              <p:cNvSpPr>
                <a:spLocks noChangeArrowheads="1"/>
              </p:cNvSpPr>
              <p:nvPr/>
            </p:nvSpPr>
            <p:spPr bwMode="auto">
              <a:xfrm>
                <a:off x="2234" y="2278"/>
                <a:ext cx="4" cy="27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7" name="Line 415"/>
              <p:cNvSpPr>
                <a:spLocks noChangeShapeType="1"/>
              </p:cNvSpPr>
              <p:nvPr/>
            </p:nvSpPr>
            <p:spPr bwMode="auto">
              <a:xfrm>
                <a:off x="2448" y="2361"/>
                <a:ext cx="1" cy="1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8" name="Rectangle 416"/>
              <p:cNvSpPr>
                <a:spLocks noChangeArrowheads="1"/>
              </p:cNvSpPr>
              <p:nvPr/>
            </p:nvSpPr>
            <p:spPr bwMode="auto">
              <a:xfrm>
                <a:off x="2448" y="2361"/>
                <a:ext cx="4" cy="18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9" name="Line 417"/>
              <p:cNvSpPr>
                <a:spLocks noChangeShapeType="1"/>
              </p:cNvSpPr>
              <p:nvPr/>
            </p:nvSpPr>
            <p:spPr bwMode="auto">
              <a:xfrm>
                <a:off x="2654" y="2361"/>
                <a:ext cx="1" cy="1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0" name="Rectangle 418"/>
              <p:cNvSpPr>
                <a:spLocks noChangeArrowheads="1"/>
              </p:cNvSpPr>
              <p:nvPr/>
            </p:nvSpPr>
            <p:spPr bwMode="auto">
              <a:xfrm>
                <a:off x="2654" y="2361"/>
                <a:ext cx="4" cy="18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1" name="Line 419"/>
              <p:cNvSpPr>
                <a:spLocks noChangeShapeType="1"/>
              </p:cNvSpPr>
              <p:nvPr/>
            </p:nvSpPr>
            <p:spPr bwMode="auto">
              <a:xfrm>
                <a:off x="947" y="2545"/>
                <a:ext cx="19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2" name="Rectangle 420"/>
              <p:cNvSpPr>
                <a:spLocks noChangeArrowheads="1"/>
              </p:cNvSpPr>
              <p:nvPr/>
            </p:nvSpPr>
            <p:spPr bwMode="auto">
              <a:xfrm>
                <a:off x="947" y="2545"/>
                <a:ext cx="1913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3" name="Line 421"/>
              <p:cNvSpPr>
                <a:spLocks noChangeShapeType="1"/>
              </p:cNvSpPr>
              <p:nvPr/>
            </p:nvSpPr>
            <p:spPr bwMode="auto">
              <a:xfrm>
                <a:off x="2856" y="2278"/>
                <a:ext cx="1" cy="2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4" name="Rectangle 422"/>
              <p:cNvSpPr>
                <a:spLocks noChangeArrowheads="1"/>
              </p:cNvSpPr>
              <p:nvPr/>
            </p:nvSpPr>
            <p:spPr bwMode="auto">
              <a:xfrm>
                <a:off x="2856" y="2278"/>
                <a:ext cx="4" cy="27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5" name="Line 423"/>
              <p:cNvSpPr>
                <a:spLocks noChangeShapeType="1"/>
              </p:cNvSpPr>
              <p:nvPr/>
            </p:nvSpPr>
            <p:spPr bwMode="auto">
              <a:xfrm>
                <a:off x="943" y="2549"/>
                <a:ext cx="1" cy="522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6" name="Rectangle 424"/>
              <p:cNvSpPr>
                <a:spLocks noChangeArrowheads="1"/>
              </p:cNvSpPr>
              <p:nvPr/>
            </p:nvSpPr>
            <p:spPr bwMode="auto">
              <a:xfrm>
                <a:off x="943" y="2549"/>
                <a:ext cx="4" cy="522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7" name="Line 425"/>
              <p:cNvSpPr>
                <a:spLocks noChangeShapeType="1"/>
              </p:cNvSpPr>
              <p:nvPr/>
            </p:nvSpPr>
            <p:spPr bwMode="auto">
              <a:xfrm>
                <a:off x="192" y="3395"/>
                <a:ext cx="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8" name="Rectangle 426"/>
              <p:cNvSpPr>
                <a:spLocks noChangeArrowheads="1"/>
              </p:cNvSpPr>
              <p:nvPr/>
            </p:nvSpPr>
            <p:spPr bwMode="auto">
              <a:xfrm>
                <a:off x="192" y="3395"/>
                <a:ext cx="4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9" name="Line 427"/>
              <p:cNvSpPr>
                <a:spLocks noChangeShapeType="1"/>
              </p:cNvSpPr>
              <p:nvPr/>
            </p:nvSpPr>
            <p:spPr bwMode="auto">
              <a:xfrm>
                <a:off x="1249" y="3395"/>
                <a:ext cx="46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0" name="Rectangle 428"/>
              <p:cNvSpPr>
                <a:spLocks noChangeArrowheads="1"/>
              </p:cNvSpPr>
              <p:nvPr/>
            </p:nvSpPr>
            <p:spPr bwMode="auto">
              <a:xfrm>
                <a:off x="1249" y="3395"/>
                <a:ext cx="461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1" name="Line 429"/>
              <p:cNvSpPr>
                <a:spLocks noChangeShapeType="1"/>
              </p:cNvSpPr>
              <p:nvPr/>
            </p:nvSpPr>
            <p:spPr bwMode="auto">
              <a:xfrm>
                <a:off x="192" y="3477"/>
                <a:ext cx="4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2" name="Rectangle 430"/>
              <p:cNvSpPr>
                <a:spLocks noChangeArrowheads="1"/>
              </p:cNvSpPr>
              <p:nvPr/>
            </p:nvSpPr>
            <p:spPr bwMode="auto">
              <a:xfrm>
                <a:off x="192" y="3477"/>
                <a:ext cx="4" cy="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3" name="Line 431"/>
              <p:cNvSpPr>
                <a:spLocks noChangeShapeType="1"/>
              </p:cNvSpPr>
              <p:nvPr/>
            </p:nvSpPr>
            <p:spPr bwMode="auto">
              <a:xfrm>
                <a:off x="1249" y="3477"/>
                <a:ext cx="46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4" name="Rectangle 432"/>
              <p:cNvSpPr>
                <a:spLocks noChangeArrowheads="1"/>
              </p:cNvSpPr>
              <p:nvPr/>
            </p:nvSpPr>
            <p:spPr bwMode="auto">
              <a:xfrm>
                <a:off x="1249" y="3477"/>
                <a:ext cx="461" cy="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5" name="Line 433"/>
              <p:cNvSpPr>
                <a:spLocks noChangeShapeType="1"/>
              </p:cNvSpPr>
              <p:nvPr/>
            </p:nvSpPr>
            <p:spPr bwMode="auto">
              <a:xfrm>
                <a:off x="943" y="3153"/>
                <a:ext cx="1" cy="16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6" name="Rectangle 434"/>
              <p:cNvSpPr>
                <a:spLocks noChangeArrowheads="1"/>
              </p:cNvSpPr>
              <p:nvPr/>
            </p:nvSpPr>
            <p:spPr bwMode="auto">
              <a:xfrm>
                <a:off x="943" y="3153"/>
                <a:ext cx="4" cy="16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7" name="Line 435"/>
              <p:cNvSpPr>
                <a:spLocks noChangeShapeType="1"/>
              </p:cNvSpPr>
              <p:nvPr/>
            </p:nvSpPr>
            <p:spPr bwMode="auto">
              <a:xfrm>
                <a:off x="192" y="3560"/>
                <a:ext cx="1057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8" name="Rectangle 436"/>
              <p:cNvSpPr>
                <a:spLocks noChangeArrowheads="1"/>
              </p:cNvSpPr>
              <p:nvPr/>
            </p:nvSpPr>
            <p:spPr bwMode="auto">
              <a:xfrm>
                <a:off x="192" y="3560"/>
                <a:ext cx="1057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9" name="Line 437"/>
              <p:cNvSpPr>
                <a:spLocks noChangeShapeType="1"/>
              </p:cNvSpPr>
              <p:nvPr/>
            </p:nvSpPr>
            <p:spPr bwMode="auto">
              <a:xfrm>
                <a:off x="1479" y="3560"/>
                <a:ext cx="23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0" name="Rectangle 438"/>
              <p:cNvSpPr>
                <a:spLocks noChangeArrowheads="1"/>
              </p:cNvSpPr>
              <p:nvPr/>
            </p:nvSpPr>
            <p:spPr bwMode="auto">
              <a:xfrm>
                <a:off x="1479" y="3560"/>
                <a:ext cx="231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1" name="Line 439"/>
              <p:cNvSpPr>
                <a:spLocks noChangeShapeType="1"/>
              </p:cNvSpPr>
              <p:nvPr/>
            </p:nvSpPr>
            <p:spPr bwMode="auto">
              <a:xfrm>
                <a:off x="2658" y="3560"/>
                <a:ext cx="96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2" name="Rectangle 440"/>
              <p:cNvSpPr>
                <a:spLocks noChangeArrowheads="1"/>
              </p:cNvSpPr>
              <p:nvPr/>
            </p:nvSpPr>
            <p:spPr bwMode="auto">
              <a:xfrm>
                <a:off x="2658" y="3560"/>
                <a:ext cx="961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3" name="Line 441"/>
              <p:cNvSpPr>
                <a:spLocks noChangeShapeType="1"/>
              </p:cNvSpPr>
              <p:nvPr/>
            </p:nvSpPr>
            <p:spPr bwMode="auto">
              <a:xfrm>
                <a:off x="192" y="3642"/>
                <a:ext cx="1057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4" name="Rectangle 442"/>
              <p:cNvSpPr>
                <a:spLocks noChangeArrowheads="1"/>
              </p:cNvSpPr>
              <p:nvPr/>
            </p:nvSpPr>
            <p:spPr bwMode="auto">
              <a:xfrm>
                <a:off x="192" y="3642"/>
                <a:ext cx="1057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5" name="Line 443"/>
              <p:cNvSpPr>
                <a:spLocks noChangeShapeType="1"/>
              </p:cNvSpPr>
              <p:nvPr/>
            </p:nvSpPr>
            <p:spPr bwMode="auto">
              <a:xfrm>
                <a:off x="1956" y="2549"/>
                <a:ext cx="1" cy="768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6" name="Rectangle 444"/>
              <p:cNvSpPr>
                <a:spLocks noChangeArrowheads="1"/>
              </p:cNvSpPr>
              <p:nvPr/>
            </p:nvSpPr>
            <p:spPr bwMode="auto">
              <a:xfrm>
                <a:off x="1956" y="2549"/>
                <a:ext cx="4" cy="768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7" name="Line 445"/>
              <p:cNvSpPr>
                <a:spLocks noChangeShapeType="1"/>
              </p:cNvSpPr>
              <p:nvPr/>
            </p:nvSpPr>
            <p:spPr bwMode="auto">
              <a:xfrm>
                <a:off x="2234" y="2549"/>
                <a:ext cx="1" cy="768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8" name="Rectangle 446"/>
              <p:cNvSpPr>
                <a:spLocks noChangeArrowheads="1"/>
              </p:cNvSpPr>
              <p:nvPr/>
            </p:nvSpPr>
            <p:spPr bwMode="auto">
              <a:xfrm>
                <a:off x="2234" y="2549"/>
                <a:ext cx="4" cy="768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9" name="Line 447"/>
              <p:cNvSpPr>
                <a:spLocks noChangeShapeType="1"/>
              </p:cNvSpPr>
              <p:nvPr/>
            </p:nvSpPr>
            <p:spPr bwMode="auto">
              <a:xfrm>
                <a:off x="2448" y="2549"/>
                <a:ext cx="1" cy="768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0" name="Rectangle 448"/>
              <p:cNvSpPr>
                <a:spLocks noChangeArrowheads="1"/>
              </p:cNvSpPr>
              <p:nvPr/>
            </p:nvSpPr>
            <p:spPr bwMode="auto">
              <a:xfrm>
                <a:off x="2448" y="2549"/>
                <a:ext cx="4" cy="768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1" name="Line 449"/>
              <p:cNvSpPr>
                <a:spLocks noChangeShapeType="1"/>
              </p:cNvSpPr>
              <p:nvPr/>
            </p:nvSpPr>
            <p:spPr bwMode="auto">
              <a:xfrm>
                <a:off x="1479" y="3642"/>
                <a:ext cx="2140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2" name="Rectangle 450"/>
              <p:cNvSpPr>
                <a:spLocks noChangeArrowheads="1"/>
              </p:cNvSpPr>
              <p:nvPr/>
            </p:nvSpPr>
            <p:spPr bwMode="auto">
              <a:xfrm>
                <a:off x="1479" y="3642"/>
                <a:ext cx="2140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3" name="Line 451"/>
              <p:cNvSpPr>
                <a:spLocks noChangeShapeType="1"/>
              </p:cNvSpPr>
              <p:nvPr/>
            </p:nvSpPr>
            <p:spPr bwMode="auto">
              <a:xfrm>
                <a:off x="3804" y="1683"/>
                <a:ext cx="1" cy="1799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4" name="Rectangle 452"/>
              <p:cNvSpPr>
                <a:spLocks noChangeArrowheads="1"/>
              </p:cNvSpPr>
              <p:nvPr/>
            </p:nvSpPr>
            <p:spPr bwMode="auto">
              <a:xfrm>
                <a:off x="3804" y="1683"/>
                <a:ext cx="4" cy="1799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5" name="Line 453"/>
              <p:cNvSpPr>
                <a:spLocks noChangeShapeType="1"/>
              </p:cNvSpPr>
              <p:nvPr/>
            </p:nvSpPr>
            <p:spPr bwMode="auto">
              <a:xfrm>
                <a:off x="3994" y="1683"/>
                <a:ext cx="1" cy="1799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6" name="Rectangle 454"/>
              <p:cNvSpPr>
                <a:spLocks noChangeArrowheads="1"/>
              </p:cNvSpPr>
              <p:nvPr/>
            </p:nvSpPr>
            <p:spPr bwMode="auto">
              <a:xfrm>
                <a:off x="3994" y="1683"/>
                <a:ext cx="4" cy="1799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7" name="Line 455"/>
              <p:cNvSpPr>
                <a:spLocks noChangeShapeType="1"/>
              </p:cNvSpPr>
              <p:nvPr/>
            </p:nvSpPr>
            <p:spPr bwMode="auto">
              <a:xfrm>
                <a:off x="4184" y="1683"/>
                <a:ext cx="1" cy="1799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8" name="Rectangle 456"/>
              <p:cNvSpPr>
                <a:spLocks noChangeArrowheads="1"/>
              </p:cNvSpPr>
              <p:nvPr/>
            </p:nvSpPr>
            <p:spPr bwMode="auto">
              <a:xfrm>
                <a:off x="4184" y="1683"/>
                <a:ext cx="4" cy="1799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9" name="Line 457"/>
              <p:cNvSpPr>
                <a:spLocks noChangeShapeType="1"/>
              </p:cNvSpPr>
              <p:nvPr/>
            </p:nvSpPr>
            <p:spPr bwMode="auto">
              <a:xfrm>
                <a:off x="4373" y="1683"/>
                <a:ext cx="1" cy="1799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0" name="Rectangle 458"/>
              <p:cNvSpPr>
                <a:spLocks noChangeArrowheads="1"/>
              </p:cNvSpPr>
              <p:nvPr/>
            </p:nvSpPr>
            <p:spPr bwMode="auto">
              <a:xfrm>
                <a:off x="4373" y="1683"/>
                <a:ext cx="4" cy="1799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1" name="Line 459"/>
              <p:cNvSpPr>
                <a:spLocks noChangeShapeType="1"/>
              </p:cNvSpPr>
              <p:nvPr/>
            </p:nvSpPr>
            <p:spPr bwMode="auto">
              <a:xfrm>
                <a:off x="192" y="1104"/>
                <a:ext cx="1" cy="2706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2" name="Rectangle 460"/>
              <p:cNvSpPr>
                <a:spLocks noChangeArrowheads="1"/>
              </p:cNvSpPr>
              <p:nvPr/>
            </p:nvSpPr>
            <p:spPr bwMode="auto">
              <a:xfrm>
                <a:off x="192" y="1104"/>
                <a:ext cx="4" cy="2710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3" name="Line 461"/>
              <p:cNvSpPr>
                <a:spLocks noChangeShapeType="1"/>
              </p:cNvSpPr>
              <p:nvPr/>
            </p:nvSpPr>
            <p:spPr bwMode="auto">
              <a:xfrm>
                <a:off x="943" y="3564"/>
                <a:ext cx="1" cy="246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4" name="Rectangle 462"/>
              <p:cNvSpPr>
                <a:spLocks noChangeArrowheads="1"/>
              </p:cNvSpPr>
              <p:nvPr/>
            </p:nvSpPr>
            <p:spPr bwMode="auto">
              <a:xfrm>
                <a:off x="943" y="3564"/>
                <a:ext cx="4" cy="250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5" name="Line 463"/>
              <p:cNvSpPr>
                <a:spLocks noChangeShapeType="1"/>
              </p:cNvSpPr>
              <p:nvPr/>
            </p:nvSpPr>
            <p:spPr bwMode="auto">
              <a:xfrm>
                <a:off x="1245" y="2549"/>
                <a:ext cx="1" cy="126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6" name="Rectangle 464"/>
              <p:cNvSpPr>
                <a:spLocks noChangeArrowheads="1"/>
              </p:cNvSpPr>
              <p:nvPr/>
            </p:nvSpPr>
            <p:spPr bwMode="auto">
              <a:xfrm>
                <a:off x="1245" y="2549"/>
                <a:ext cx="4" cy="126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7" name="Line 465"/>
              <p:cNvSpPr>
                <a:spLocks noChangeShapeType="1"/>
              </p:cNvSpPr>
              <p:nvPr/>
            </p:nvSpPr>
            <p:spPr bwMode="auto">
              <a:xfrm>
                <a:off x="1475" y="2549"/>
                <a:ext cx="1" cy="126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8" name="Rectangle 466"/>
              <p:cNvSpPr>
                <a:spLocks noChangeArrowheads="1"/>
              </p:cNvSpPr>
              <p:nvPr/>
            </p:nvSpPr>
            <p:spPr bwMode="auto">
              <a:xfrm>
                <a:off x="1475" y="2549"/>
                <a:ext cx="4" cy="126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9" name="Line 467"/>
              <p:cNvSpPr>
                <a:spLocks noChangeShapeType="1"/>
              </p:cNvSpPr>
              <p:nvPr/>
            </p:nvSpPr>
            <p:spPr bwMode="auto">
              <a:xfrm>
                <a:off x="1705" y="2549"/>
                <a:ext cx="1" cy="126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0" name="Rectangle 468"/>
              <p:cNvSpPr>
                <a:spLocks noChangeArrowheads="1"/>
              </p:cNvSpPr>
              <p:nvPr/>
            </p:nvSpPr>
            <p:spPr bwMode="auto">
              <a:xfrm>
                <a:off x="1705" y="2549"/>
                <a:ext cx="5" cy="126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1" name="Line 469"/>
              <p:cNvSpPr>
                <a:spLocks noChangeShapeType="1"/>
              </p:cNvSpPr>
              <p:nvPr/>
            </p:nvSpPr>
            <p:spPr bwMode="auto">
              <a:xfrm>
                <a:off x="1956" y="3646"/>
                <a:ext cx="1" cy="16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2" name="Rectangle 470"/>
              <p:cNvSpPr>
                <a:spLocks noChangeArrowheads="1"/>
              </p:cNvSpPr>
              <p:nvPr/>
            </p:nvSpPr>
            <p:spPr bwMode="auto">
              <a:xfrm>
                <a:off x="1956" y="3646"/>
                <a:ext cx="4" cy="168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3" name="Line 471"/>
              <p:cNvSpPr>
                <a:spLocks noChangeShapeType="1"/>
              </p:cNvSpPr>
              <p:nvPr/>
            </p:nvSpPr>
            <p:spPr bwMode="auto">
              <a:xfrm>
                <a:off x="2234" y="3646"/>
                <a:ext cx="1" cy="16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4" name="Rectangle 472"/>
              <p:cNvSpPr>
                <a:spLocks noChangeArrowheads="1"/>
              </p:cNvSpPr>
              <p:nvPr/>
            </p:nvSpPr>
            <p:spPr bwMode="auto">
              <a:xfrm>
                <a:off x="2234" y="3646"/>
                <a:ext cx="4" cy="168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5" name="Line 473"/>
              <p:cNvSpPr>
                <a:spLocks noChangeShapeType="1"/>
              </p:cNvSpPr>
              <p:nvPr/>
            </p:nvSpPr>
            <p:spPr bwMode="auto">
              <a:xfrm>
                <a:off x="2448" y="3646"/>
                <a:ext cx="1" cy="16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6" name="Rectangle 474"/>
              <p:cNvSpPr>
                <a:spLocks noChangeArrowheads="1"/>
              </p:cNvSpPr>
              <p:nvPr/>
            </p:nvSpPr>
            <p:spPr bwMode="auto">
              <a:xfrm>
                <a:off x="2448" y="3646"/>
                <a:ext cx="4" cy="168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7" name="Line 475"/>
              <p:cNvSpPr>
                <a:spLocks noChangeShapeType="1"/>
              </p:cNvSpPr>
              <p:nvPr/>
            </p:nvSpPr>
            <p:spPr bwMode="auto">
              <a:xfrm>
                <a:off x="2654" y="2549"/>
                <a:ext cx="1" cy="126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8" name="Rectangle 476"/>
              <p:cNvSpPr>
                <a:spLocks noChangeArrowheads="1"/>
              </p:cNvSpPr>
              <p:nvPr/>
            </p:nvSpPr>
            <p:spPr bwMode="auto">
              <a:xfrm>
                <a:off x="2654" y="2549"/>
                <a:ext cx="4" cy="126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9" name="Line 477"/>
              <p:cNvSpPr>
                <a:spLocks noChangeShapeType="1"/>
              </p:cNvSpPr>
              <p:nvPr/>
            </p:nvSpPr>
            <p:spPr bwMode="auto">
              <a:xfrm>
                <a:off x="2856" y="2549"/>
                <a:ext cx="1" cy="126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0" name="Rectangle 478"/>
              <p:cNvSpPr>
                <a:spLocks noChangeArrowheads="1"/>
              </p:cNvSpPr>
              <p:nvPr/>
            </p:nvSpPr>
            <p:spPr bwMode="auto">
              <a:xfrm>
                <a:off x="2856" y="2549"/>
                <a:ext cx="4" cy="126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1" name="Line 479"/>
              <p:cNvSpPr>
                <a:spLocks noChangeShapeType="1"/>
              </p:cNvSpPr>
              <p:nvPr/>
            </p:nvSpPr>
            <p:spPr bwMode="auto">
              <a:xfrm>
                <a:off x="3045" y="1683"/>
                <a:ext cx="1" cy="2127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2" name="Rectangle 480"/>
              <p:cNvSpPr>
                <a:spLocks noChangeArrowheads="1"/>
              </p:cNvSpPr>
              <p:nvPr/>
            </p:nvSpPr>
            <p:spPr bwMode="auto">
              <a:xfrm>
                <a:off x="3045" y="1683"/>
                <a:ext cx="4" cy="213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3" name="Line 481"/>
              <p:cNvSpPr>
                <a:spLocks noChangeShapeType="1"/>
              </p:cNvSpPr>
              <p:nvPr/>
            </p:nvSpPr>
            <p:spPr bwMode="auto">
              <a:xfrm>
                <a:off x="3235" y="1683"/>
                <a:ext cx="1" cy="2127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4" name="Rectangle 482"/>
              <p:cNvSpPr>
                <a:spLocks noChangeArrowheads="1"/>
              </p:cNvSpPr>
              <p:nvPr/>
            </p:nvSpPr>
            <p:spPr bwMode="auto">
              <a:xfrm>
                <a:off x="3235" y="1683"/>
                <a:ext cx="4" cy="213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5" name="Line 483"/>
              <p:cNvSpPr>
                <a:spLocks noChangeShapeType="1"/>
              </p:cNvSpPr>
              <p:nvPr/>
            </p:nvSpPr>
            <p:spPr bwMode="auto">
              <a:xfrm>
                <a:off x="3425" y="1683"/>
                <a:ext cx="1" cy="2127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6" name="Rectangle 484"/>
              <p:cNvSpPr>
                <a:spLocks noChangeArrowheads="1"/>
              </p:cNvSpPr>
              <p:nvPr/>
            </p:nvSpPr>
            <p:spPr bwMode="auto">
              <a:xfrm>
                <a:off x="3425" y="1683"/>
                <a:ext cx="4" cy="213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7" name="Line 485"/>
              <p:cNvSpPr>
                <a:spLocks noChangeShapeType="1"/>
              </p:cNvSpPr>
              <p:nvPr/>
            </p:nvSpPr>
            <p:spPr bwMode="auto">
              <a:xfrm>
                <a:off x="3615" y="1683"/>
                <a:ext cx="1" cy="2127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8" name="Rectangle 486"/>
              <p:cNvSpPr>
                <a:spLocks noChangeArrowheads="1"/>
              </p:cNvSpPr>
              <p:nvPr/>
            </p:nvSpPr>
            <p:spPr bwMode="auto">
              <a:xfrm>
                <a:off x="3615" y="1683"/>
                <a:ext cx="4" cy="213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9" name="Line 487"/>
              <p:cNvSpPr>
                <a:spLocks noChangeShapeType="1"/>
              </p:cNvSpPr>
              <p:nvPr/>
            </p:nvSpPr>
            <p:spPr bwMode="auto">
              <a:xfrm>
                <a:off x="3804" y="3728"/>
                <a:ext cx="1" cy="82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0" name="Rectangle 488"/>
              <p:cNvSpPr>
                <a:spLocks noChangeArrowheads="1"/>
              </p:cNvSpPr>
              <p:nvPr/>
            </p:nvSpPr>
            <p:spPr bwMode="auto">
              <a:xfrm>
                <a:off x="3804" y="3728"/>
                <a:ext cx="4" cy="86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1" name="Line 489"/>
              <p:cNvSpPr>
                <a:spLocks noChangeShapeType="1"/>
              </p:cNvSpPr>
              <p:nvPr/>
            </p:nvSpPr>
            <p:spPr bwMode="auto">
              <a:xfrm>
                <a:off x="3994" y="3728"/>
                <a:ext cx="1" cy="82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2" name="Rectangle 490"/>
              <p:cNvSpPr>
                <a:spLocks noChangeArrowheads="1"/>
              </p:cNvSpPr>
              <p:nvPr/>
            </p:nvSpPr>
            <p:spPr bwMode="auto">
              <a:xfrm>
                <a:off x="3994" y="3728"/>
                <a:ext cx="4" cy="86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3" name="Line 491"/>
              <p:cNvSpPr>
                <a:spLocks noChangeShapeType="1"/>
              </p:cNvSpPr>
              <p:nvPr/>
            </p:nvSpPr>
            <p:spPr bwMode="auto">
              <a:xfrm>
                <a:off x="4184" y="3728"/>
                <a:ext cx="1" cy="82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4" name="Rectangle 492"/>
              <p:cNvSpPr>
                <a:spLocks noChangeArrowheads="1"/>
              </p:cNvSpPr>
              <p:nvPr/>
            </p:nvSpPr>
            <p:spPr bwMode="auto">
              <a:xfrm>
                <a:off x="4184" y="3728"/>
                <a:ext cx="4" cy="86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5" name="Line 493"/>
              <p:cNvSpPr>
                <a:spLocks noChangeShapeType="1"/>
              </p:cNvSpPr>
              <p:nvPr/>
            </p:nvSpPr>
            <p:spPr bwMode="auto">
              <a:xfrm>
                <a:off x="4373" y="3728"/>
                <a:ext cx="1" cy="82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6" name="Rectangle 494"/>
              <p:cNvSpPr>
                <a:spLocks noChangeArrowheads="1"/>
              </p:cNvSpPr>
              <p:nvPr/>
            </p:nvSpPr>
            <p:spPr bwMode="auto">
              <a:xfrm>
                <a:off x="4373" y="3728"/>
                <a:ext cx="4" cy="86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7" name="Line 495"/>
              <p:cNvSpPr>
                <a:spLocks noChangeShapeType="1"/>
              </p:cNvSpPr>
              <p:nvPr/>
            </p:nvSpPr>
            <p:spPr bwMode="auto">
              <a:xfrm>
                <a:off x="4563" y="1683"/>
                <a:ext cx="1" cy="2127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8" name="Rectangle 496"/>
              <p:cNvSpPr>
                <a:spLocks noChangeArrowheads="1"/>
              </p:cNvSpPr>
              <p:nvPr/>
            </p:nvSpPr>
            <p:spPr bwMode="auto">
              <a:xfrm>
                <a:off x="4563" y="1683"/>
                <a:ext cx="4" cy="213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9" name="Line 497"/>
              <p:cNvSpPr>
                <a:spLocks noChangeShapeType="1"/>
              </p:cNvSpPr>
              <p:nvPr/>
            </p:nvSpPr>
            <p:spPr bwMode="auto">
              <a:xfrm>
                <a:off x="4753" y="1683"/>
                <a:ext cx="1" cy="2127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0" name="Rectangle 498"/>
              <p:cNvSpPr>
                <a:spLocks noChangeArrowheads="1"/>
              </p:cNvSpPr>
              <p:nvPr/>
            </p:nvSpPr>
            <p:spPr bwMode="auto">
              <a:xfrm>
                <a:off x="4753" y="1683"/>
                <a:ext cx="4" cy="213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1" name="Line 499"/>
              <p:cNvSpPr>
                <a:spLocks noChangeShapeType="1"/>
              </p:cNvSpPr>
              <p:nvPr/>
            </p:nvSpPr>
            <p:spPr bwMode="auto">
              <a:xfrm>
                <a:off x="4942" y="1683"/>
                <a:ext cx="1" cy="2127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2" name="Rectangle 500"/>
              <p:cNvSpPr>
                <a:spLocks noChangeArrowheads="1"/>
              </p:cNvSpPr>
              <p:nvPr/>
            </p:nvSpPr>
            <p:spPr bwMode="auto">
              <a:xfrm>
                <a:off x="4942" y="1683"/>
                <a:ext cx="4" cy="213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3" name="Line 501"/>
              <p:cNvSpPr>
                <a:spLocks noChangeShapeType="1"/>
              </p:cNvSpPr>
              <p:nvPr/>
            </p:nvSpPr>
            <p:spPr bwMode="auto">
              <a:xfrm>
                <a:off x="5132" y="1683"/>
                <a:ext cx="1" cy="2127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4" name="Rectangle 502"/>
              <p:cNvSpPr>
                <a:spLocks noChangeArrowheads="1"/>
              </p:cNvSpPr>
              <p:nvPr/>
            </p:nvSpPr>
            <p:spPr bwMode="auto">
              <a:xfrm>
                <a:off x="5132" y="1683"/>
                <a:ext cx="4" cy="213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5" name="Line 503"/>
              <p:cNvSpPr>
                <a:spLocks noChangeShapeType="1"/>
              </p:cNvSpPr>
              <p:nvPr/>
            </p:nvSpPr>
            <p:spPr bwMode="auto">
              <a:xfrm>
                <a:off x="5322" y="1683"/>
                <a:ext cx="1" cy="2127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6" name="Rectangle 504"/>
              <p:cNvSpPr>
                <a:spLocks noChangeArrowheads="1"/>
              </p:cNvSpPr>
              <p:nvPr/>
            </p:nvSpPr>
            <p:spPr bwMode="auto">
              <a:xfrm>
                <a:off x="5322" y="1683"/>
                <a:ext cx="4" cy="213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7" name="Line 505"/>
              <p:cNvSpPr>
                <a:spLocks noChangeShapeType="1"/>
              </p:cNvSpPr>
              <p:nvPr/>
            </p:nvSpPr>
            <p:spPr bwMode="auto">
              <a:xfrm>
                <a:off x="5511" y="1683"/>
                <a:ext cx="1" cy="2127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8" name="Rectangle 506"/>
              <p:cNvSpPr>
                <a:spLocks noChangeArrowheads="1"/>
              </p:cNvSpPr>
              <p:nvPr/>
            </p:nvSpPr>
            <p:spPr bwMode="auto">
              <a:xfrm>
                <a:off x="5511" y="1683"/>
                <a:ext cx="4" cy="2131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9" name="Line 507"/>
              <p:cNvSpPr>
                <a:spLocks noChangeShapeType="1"/>
              </p:cNvSpPr>
              <p:nvPr/>
            </p:nvSpPr>
            <p:spPr bwMode="auto">
              <a:xfrm>
                <a:off x="5564" y="1104"/>
                <a:ext cx="1" cy="2706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0" name="Rectangle 508"/>
              <p:cNvSpPr>
                <a:spLocks noChangeArrowheads="1"/>
              </p:cNvSpPr>
              <p:nvPr/>
            </p:nvSpPr>
            <p:spPr bwMode="auto">
              <a:xfrm>
                <a:off x="5564" y="1104"/>
                <a:ext cx="4" cy="2710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1" name="Line 509"/>
              <p:cNvSpPr>
                <a:spLocks noChangeShapeType="1"/>
              </p:cNvSpPr>
              <p:nvPr/>
            </p:nvSpPr>
            <p:spPr bwMode="auto">
              <a:xfrm>
                <a:off x="1249" y="1104"/>
                <a:ext cx="4319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2" name="Rectangle 510"/>
              <p:cNvSpPr>
                <a:spLocks noChangeArrowheads="1"/>
              </p:cNvSpPr>
              <p:nvPr/>
            </p:nvSpPr>
            <p:spPr bwMode="auto">
              <a:xfrm>
                <a:off x="1249" y="1104"/>
                <a:ext cx="4323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3" name="Line 511"/>
              <p:cNvSpPr>
                <a:spLocks noChangeShapeType="1"/>
              </p:cNvSpPr>
              <p:nvPr/>
            </p:nvSpPr>
            <p:spPr bwMode="auto">
              <a:xfrm>
                <a:off x="1249" y="1186"/>
                <a:ext cx="4319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4" name="Rectangle 512"/>
              <p:cNvSpPr>
                <a:spLocks noChangeArrowheads="1"/>
              </p:cNvSpPr>
              <p:nvPr/>
            </p:nvSpPr>
            <p:spPr bwMode="auto">
              <a:xfrm>
                <a:off x="1249" y="1186"/>
                <a:ext cx="4323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5" name="Line 513"/>
              <p:cNvSpPr>
                <a:spLocks noChangeShapeType="1"/>
              </p:cNvSpPr>
              <p:nvPr/>
            </p:nvSpPr>
            <p:spPr bwMode="auto">
              <a:xfrm>
                <a:off x="3239" y="1268"/>
                <a:ext cx="2329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6" name="Rectangle 514"/>
              <p:cNvSpPr>
                <a:spLocks noChangeArrowheads="1"/>
              </p:cNvSpPr>
              <p:nvPr/>
            </p:nvSpPr>
            <p:spPr bwMode="auto">
              <a:xfrm>
                <a:off x="3239" y="1268"/>
                <a:ext cx="2333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7" name="Line 515"/>
              <p:cNvSpPr>
                <a:spLocks noChangeShapeType="1"/>
              </p:cNvSpPr>
              <p:nvPr/>
            </p:nvSpPr>
            <p:spPr bwMode="auto">
              <a:xfrm>
                <a:off x="5515" y="1350"/>
                <a:ext cx="53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8" name="Rectangle 516"/>
              <p:cNvSpPr>
                <a:spLocks noChangeArrowheads="1"/>
              </p:cNvSpPr>
              <p:nvPr/>
            </p:nvSpPr>
            <p:spPr bwMode="auto">
              <a:xfrm>
                <a:off x="5515" y="1350"/>
                <a:ext cx="57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9" name="Line 517"/>
              <p:cNvSpPr>
                <a:spLocks noChangeShapeType="1"/>
              </p:cNvSpPr>
              <p:nvPr/>
            </p:nvSpPr>
            <p:spPr bwMode="auto">
              <a:xfrm>
                <a:off x="1249" y="1433"/>
                <a:ext cx="4319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0" name="Rectangle 518"/>
              <p:cNvSpPr>
                <a:spLocks noChangeArrowheads="1"/>
              </p:cNvSpPr>
              <p:nvPr/>
            </p:nvSpPr>
            <p:spPr bwMode="auto">
              <a:xfrm>
                <a:off x="1249" y="1433"/>
                <a:ext cx="4323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1" name="Line 519"/>
              <p:cNvSpPr>
                <a:spLocks noChangeShapeType="1"/>
              </p:cNvSpPr>
              <p:nvPr/>
            </p:nvSpPr>
            <p:spPr bwMode="auto">
              <a:xfrm>
                <a:off x="5515" y="1515"/>
                <a:ext cx="53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2" name="Rectangle 520"/>
              <p:cNvSpPr>
                <a:spLocks noChangeArrowheads="1"/>
              </p:cNvSpPr>
              <p:nvPr/>
            </p:nvSpPr>
            <p:spPr bwMode="auto">
              <a:xfrm>
                <a:off x="5515" y="1515"/>
                <a:ext cx="57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3" name="Line 521"/>
              <p:cNvSpPr>
                <a:spLocks noChangeShapeType="1"/>
              </p:cNvSpPr>
              <p:nvPr/>
            </p:nvSpPr>
            <p:spPr bwMode="auto">
              <a:xfrm>
                <a:off x="5515" y="1597"/>
                <a:ext cx="53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4" name="Rectangle 522"/>
              <p:cNvSpPr>
                <a:spLocks noChangeArrowheads="1"/>
              </p:cNvSpPr>
              <p:nvPr/>
            </p:nvSpPr>
            <p:spPr bwMode="auto">
              <a:xfrm>
                <a:off x="5515" y="1597"/>
                <a:ext cx="57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5" name="Line 523"/>
              <p:cNvSpPr>
                <a:spLocks noChangeShapeType="1"/>
              </p:cNvSpPr>
              <p:nvPr/>
            </p:nvSpPr>
            <p:spPr bwMode="auto">
              <a:xfrm>
                <a:off x="5515" y="1679"/>
                <a:ext cx="53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6" name="Rectangle 524"/>
              <p:cNvSpPr>
                <a:spLocks noChangeArrowheads="1"/>
              </p:cNvSpPr>
              <p:nvPr/>
            </p:nvSpPr>
            <p:spPr bwMode="auto">
              <a:xfrm>
                <a:off x="5515" y="1679"/>
                <a:ext cx="57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7" name="Line 525"/>
              <p:cNvSpPr>
                <a:spLocks noChangeShapeType="1"/>
              </p:cNvSpPr>
              <p:nvPr/>
            </p:nvSpPr>
            <p:spPr bwMode="auto">
              <a:xfrm>
                <a:off x="192" y="1761"/>
                <a:ext cx="5376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8" name="Rectangle 526"/>
              <p:cNvSpPr>
                <a:spLocks noChangeArrowheads="1"/>
              </p:cNvSpPr>
              <p:nvPr/>
            </p:nvSpPr>
            <p:spPr bwMode="auto">
              <a:xfrm>
                <a:off x="192" y="1761"/>
                <a:ext cx="5380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9" name="Line 527"/>
              <p:cNvSpPr>
                <a:spLocks noChangeShapeType="1"/>
              </p:cNvSpPr>
              <p:nvPr/>
            </p:nvSpPr>
            <p:spPr bwMode="auto">
              <a:xfrm>
                <a:off x="192" y="1843"/>
                <a:ext cx="5376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0" name="Rectangle 528"/>
              <p:cNvSpPr>
                <a:spLocks noChangeArrowheads="1"/>
              </p:cNvSpPr>
              <p:nvPr/>
            </p:nvSpPr>
            <p:spPr bwMode="auto">
              <a:xfrm>
                <a:off x="192" y="1843"/>
                <a:ext cx="5380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1" name="Line 529"/>
              <p:cNvSpPr>
                <a:spLocks noChangeShapeType="1"/>
              </p:cNvSpPr>
              <p:nvPr/>
            </p:nvSpPr>
            <p:spPr bwMode="auto">
              <a:xfrm>
                <a:off x="192" y="1901"/>
                <a:ext cx="5376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2" name="Rectangle 530"/>
              <p:cNvSpPr>
                <a:spLocks noChangeArrowheads="1"/>
              </p:cNvSpPr>
              <p:nvPr/>
            </p:nvSpPr>
            <p:spPr bwMode="auto">
              <a:xfrm>
                <a:off x="192" y="1901"/>
                <a:ext cx="5380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3" name="Line 531"/>
              <p:cNvSpPr>
                <a:spLocks noChangeShapeType="1"/>
              </p:cNvSpPr>
              <p:nvPr/>
            </p:nvSpPr>
            <p:spPr bwMode="auto">
              <a:xfrm>
                <a:off x="192" y="1983"/>
                <a:ext cx="5376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4" name="Rectangle 532"/>
              <p:cNvSpPr>
                <a:spLocks noChangeArrowheads="1"/>
              </p:cNvSpPr>
              <p:nvPr/>
            </p:nvSpPr>
            <p:spPr bwMode="auto">
              <a:xfrm>
                <a:off x="192" y="1983"/>
                <a:ext cx="5380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5" name="Line 533"/>
              <p:cNvSpPr>
                <a:spLocks noChangeShapeType="1"/>
              </p:cNvSpPr>
              <p:nvPr/>
            </p:nvSpPr>
            <p:spPr bwMode="auto">
              <a:xfrm>
                <a:off x="192" y="2028"/>
                <a:ext cx="5376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6" name="Rectangle 534"/>
              <p:cNvSpPr>
                <a:spLocks noChangeArrowheads="1"/>
              </p:cNvSpPr>
              <p:nvPr/>
            </p:nvSpPr>
            <p:spPr bwMode="auto">
              <a:xfrm>
                <a:off x="192" y="2028"/>
                <a:ext cx="5380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7" name="Line 535"/>
              <p:cNvSpPr>
                <a:spLocks noChangeShapeType="1"/>
              </p:cNvSpPr>
              <p:nvPr/>
            </p:nvSpPr>
            <p:spPr bwMode="auto">
              <a:xfrm>
                <a:off x="192" y="2110"/>
                <a:ext cx="5376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8" name="Rectangle 536"/>
              <p:cNvSpPr>
                <a:spLocks noChangeArrowheads="1"/>
              </p:cNvSpPr>
              <p:nvPr/>
            </p:nvSpPr>
            <p:spPr bwMode="auto">
              <a:xfrm>
                <a:off x="192" y="2110"/>
                <a:ext cx="5380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9" name="Line 537"/>
              <p:cNvSpPr>
                <a:spLocks noChangeShapeType="1"/>
              </p:cNvSpPr>
              <p:nvPr/>
            </p:nvSpPr>
            <p:spPr bwMode="auto">
              <a:xfrm>
                <a:off x="192" y="2192"/>
                <a:ext cx="5376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0" name="Rectangle 538"/>
              <p:cNvSpPr>
                <a:spLocks noChangeArrowheads="1"/>
              </p:cNvSpPr>
              <p:nvPr/>
            </p:nvSpPr>
            <p:spPr bwMode="auto">
              <a:xfrm>
                <a:off x="192" y="2192"/>
                <a:ext cx="5380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1" name="Line 539"/>
              <p:cNvSpPr>
                <a:spLocks noChangeShapeType="1"/>
              </p:cNvSpPr>
              <p:nvPr/>
            </p:nvSpPr>
            <p:spPr bwMode="auto">
              <a:xfrm>
                <a:off x="2860" y="2274"/>
                <a:ext cx="2708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2" name="Rectangle 540"/>
              <p:cNvSpPr>
                <a:spLocks noChangeArrowheads="1"/>
              </p:cNvSpPr>
              <p:nvPr/>
            </p:nvSpPr>
            <p:spPr bwMode="auto">
              <a:xfrm>
                <a:off x="2860" y="2274"/>
                <a:ext cx="2712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3" name="Line 541"/>
              <p:cNvSpPr>
                <a:spLocks noChangeShapeType="1"/>
              </p:cNvSpPr>
              <p:nvPr/>
            </p:nvSpPr>
            <p:spPr bwMode="auto">
              <a:xfrm>
                <a:off x="2860" y="2356"/>
                <a:ext cx="2708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4" name="Rectangle 542"/>
              <p:cNvSpPr>
                <a:spLocks noChangeArrowheads="1"/>
              </p:cNvSpPr>
              <p:nvPr/>
            </p:nvSpPr>
            <p:spPr bwMode="auto">
              <a:xfrm>
                <a:off x="2860" y="2356"/>
                <a:ext cx="2712" cy="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5" name="Line 543"/>
              <p:cNvSpPr>
                <a:spLocks noChangeShapeType="1"/>
              </p:cNvSpPr>
              <p:nvPr/>
            </p:nvSpPr>
            <p:spPr bwMode="auto">
              <a:xfrm>
                <a:off x="2860" y="2439"/>
                <a:ext cx="2708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6" name="Rectangle 544"/>
              <p:cNvSpPr>
                <a:spLocks noChangeArrowheads="1"/>
              </p:cNvSpPr>
              <p:nvPr/>
            </p:nvSpPr>
            <p:spPr bwMode="auto">
              <a:xfrm>
                <a:off x="2860" y="2439"/>
                <a:ext cx="2712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7" name="Line 545"/>
              <p:cNvSpPr>
                <a:spLocks noChangeShapeType="1"/>
              </p:cNvSpPr>
              <p:nvPr/>
            </p:nvSpPr>
            <p:spPr bwMode="auto">
              <a:xfrm>
                <a:off x="2860" y="2545"/>
                <a:ext cx="2708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8" name="Rectangle 546"/>
              <p:cNvSpPr>
                <a:spLocks noChangeArrowheads="1"/>
              </p:cNvSpPr>
              <p:nvPr/>
            </p:nvSpPr>
            <p:spPr bwMode="auto">
              <a:xfrm>
                <a:off x="2860" y="2545"/>
                <a:ext cx="2712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9" name="Line 547"/>
              <p:cNvSpPr>
                <a:spLocks noChangeShapeType="1"/>
              </p:cNvSpPr>
              <p:nvPr/>
            </p:nvSpPr>
            <p:spPr bwMode="auto">
              <a:xfrm>
                <a:off x="192" y="2627"/>
                <a:ext cx="5376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0" name="Rectangle 548"/>
              <p:cNvSpPr>
                <a:spLocks noChangeArrowheads="1"/>
              </p:cNvSpPr>
              <p:nvPr/>
            </p:nvSpPr>
            <p:spPr bwMode="auto">
              <a:xfrm>
                <a:off x="192" y="2627"/>
                <a:ext cx="5380" cy="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1" name="Line 549"/>
              <p:cNvSpPr>
                <a:spLocks noChangeShapeType="1"/>
              </p:cNvSpPr>
              <p:nvPr/>
            </p:nvSpPr>
            <p:spPr bwMode="auto">
              <a:xfrm>
                <a:off x="192" y="2710"/>
                <a:ext cx="5376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2" name="Rectangle 550"/>
              <p:cNvSpPr>
                <a:spLocks noChangeArrowheads="1"/>
              </p:cNvSpPr>
              <p:nvPr/>
            </p:nvSpPr>
            <p:spPr bwMode="auto">
              <a:xfrm>
                <a:off x="192" y="2710"/>
                <a:ext cx="5380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3" name="Line 551"/>
              <p:cNvSpPr>
                <a:spLocks noChangeShapeType="1"/>
              </p:cNvSpPr>
              <p:nvPr/>
            </p:nvSpPr>
            <p:spPr bwMode="auto">
              <a:xfrm>
                <a:off x="192" y="2767"/>
                <a:ext cx="5376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4" name="Rectangle 552"/>
              <p:cNvSpPr>
                <a:spLocks noChangeArrowheads="1"/>
              </p:cNvSpPr>
              <p:nvPr/>
            </p:nvSpPr>
            <p:spPr bwMode="auto">
              <a:xfrm>
                <a:off x="192" y="2767"/>
                <a:ext cx="5380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5" name="Line 553"/>
              <p:cNvSpPr>
                <a:spLocks noChangeShapeType="1"/>
              </p:cNvSpPr>
              <p:nvPr/>
            </p:nvSpPr>
            <p:spPr bwMode="auto">
              <a:xfrm>
                <a:off x="192" y="2849"/>
                <a:ext cx="5376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6" name="Rectangle 554"/>
              <p:cNvSpPr>
                <a:spLocks noChangeArrowheads="1"/>
              </p:cNvSpPr>
              <p:nvPr/>
            </p:nvSpPr>
            <p:spPr bwMode="auto">
              <a:xfrm>
                <a:off x="192" y="2849"/>
                <a:ext cx="5380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7" name="Line 555"/>
              <p:cNvSpPr>
                <a:spLocks noChangeShapeType="1"/>
              </p:cNvSpPr>
              <p:nvPr/>
            </p:nvSpPr>
            <p:spPr bwMode="auto">
              <a:xfrm>
                <a:off x="192" y="2903"/>
                <a:ext cx="5376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8" name="Rectangle 556"/>
              <p:cNvSpPr>
                <a:spLocks noChangeArrowheads="1"/>
              </p:cNvSpPr>
              <p:nvPr/>
            </p:nvSpPr>
            <p:spPr bwMode="auto">
              <a:xfrm>
                <a:off x="192" y="2903"/>
                <a:ext cx="5380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9" name="Line 557"/>
              <p:cNvSpPr>
                <a:spLocks noChangeShapeType="1"/>
              </p:cNvSpPr>
              <p:nvPr/>
            </p:nvSpPr>
            <p:spPr bwMode="auto">
              <a:xfrm>
                <a:off x="192" y="2985"/>
                <a:ext cx="5376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0" name="Rectangle 558"/>
              <p:cNvSpPr>
                <a:spLocks noChangeArrowheads="1"/>
              </p:cNvSpPr>
              <p:nvPr/>
            </p:nvSpPr>
            <p:spPr bwMode="auto">
              <a:xfrm>
                <a:off x="192" y="2985"/>
                <a:ext cx="5380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1" name="Line 559"/>
              <p:cNvSpPr>
                <a:spLocks noChangeShapeType="1"/>
              </p:cNvSpPr>
              <p:nvPr/>
            </p:nvSpPr>
            <p:spPr bwMode="auto">
              <a:xfrm>
                <a:off x="192" y="3067"/>
                <a:ext cx="5376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2" name="Rectangle 560"/>
              <p:cNvSpPr>
                <a:spLocks noChangeArrowheads="1"/>
              </p:cNvSpPr>
              <p:nvPr/>
            </p:nvSpPr>
            <p:spPr bwMode="auto">
              <a:xfrm>
                <a:off x="192" y="3067"/>
                <a:ext cx="5380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3" name="Line 561"/>
              <p:cNvSpPr>
                <a:spLocks noChangeShapeType="1"/>
              </p:cNvSpPr>
              <p:nvPr/>
            </p:nvSpPr>
            <p:spPr bwMode="auto">
              <a:xfrm>
                <a:off x="192" y="3149"/>
                <a:ext cx="5376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4" name="Rectangle 562"/>
              <p:cNvSpPr>
                <a:spLocks noChangeArrowheads="1"/>
              </p:cNvSpPr>
              <p:nvPr/>
            </p:nvSpPr>
            <p:spPr bwMode="auto">
              <a:xfrm>
                <a:off x="192" y="3149"/>
                <a:ext cx="5380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5" name="Line 563"/>
              <p:cNvSpPr>
                <a:spLocks noChangeShapeType="1"/>
              </p:cNvSpPr>
              <p:nvPr/>
            </p:nvSpPr>
            <p:spPr bwMode="auto">
              <a:xfrm>
                <a:off x="192" y="3231"/>
                <a:ext cx="5376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6" name="Rectangle 564"/>
              <p:cNvSpPr>
                <a:spLocks noChangeArrowheads="1"/>
              </p:cNvSpPr>
              <p:nvPr/>
            </p:nvSpPr>
            <p:spPr bwMode="auto">
              <a:xfrm>
                <a:off x="192" y="3231"/>
                <a:ext cx="5380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7" name="Line 565"/>
              <p:cNvSpPr>
                <a:spLocks noChangeShapeType="1"/>
              </p:cNvSpPr>
              <p:nvPr/>
            </p:nvSpPr>
            <p:spPr bwMode="auto">
              <a:xfrm>
                <a:off x="192" y="3313"/>
                <a:ext cx="5376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8" name="Rectangle 566"/>
              <p:cNvSpPr>
                <a:spLocks noChangeArrowheads="1"/>
              </p:cNvSpPr>
              <p:nvPr/>
            </p:nvSpPr>
            <p:spPr bwMode="auto">
              <a:xfrm>
                <a:off x="192" y="3313"/>
                <a:ext cx="5380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9" name="Line 567"/>
              <p:cNvSpPr>
                <a:spLocks noChangeShapeType="1"/>
              </p:cNvSpPr>
              <p:nvPr/>
            </p:nvSpPr>
            <p:spPr bwMode="auto">
              <a:xfrm>
                <a:off x="2658" y="3395"/>
                <a:ext cx="2910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0" name="Rectangle 568"/>
              <p:cNvSpPr>
                <a:spLocks noChangeArrowheads="1"/>
              </p:cNvSpPr>
              <p:nvPr/>
            </p:nvSpPr>
            <p:spPr bwMode="auto">
              <a:xfrm>
                <a:off x="2658" y="3395"/>
                <a:ext cx="2914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1" name="Line 569"/>
              <p:cNvSpPr>
                <a:spLocks noChangeShapeType="1"/>
              </p:cNvSpPr>
              <p:nvPr/>
            </p:nvSpPr>
            <p:spPr bwMode="auto">
              <a:xfrm>
                <a:off x="2658" y="3477"/>
                <a:ext cx="2910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2" name="Rectangle 570"/>
              <p:cNvSpPr>
                <a:spLocks noChangeArrowheads="1"/>
              </p:cNvSpPr>
              <p:nvPr/>
            </p:nvSpPr>
            <p:spPr bwMode="auto">
              <a:xfrm>
                <a:off x="2658" y="3477"/>
                <a:ext cx="2914" cy="5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3" name="Line 571"/>
              <p:cNvSpPr>
                <a:spLocks noChangeShapeType="1"/>
              </p:cNvSpPr>
              <p:nvPr/>
            </p:nvSpPr>
            <p:spPr bwMode="auto">
              <a:xfrm>
                <a:off x="4567" y="3560"/>
                <a:ext cx="100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4" name="Rectangle 572"/>
              <p:cNvSpPr>
                <a:spLocks noChangeArrowheads="1"/>
              </p:cNvSpPr>
              <p:nvPr/>
            </p:nvSpPr>
            <p:spPr bwMode="auto">
              <a:xfrm>
                <a:off x="4567" y="3560"/>
                <a:ext cx="1005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5" name="Line 573"/>
              <p:cNvSpPr>
                <a:spLocks noChangeShapeType="1"/>
              </p:cNvSpPr>
              <p:nvPr/>
            </p:nvSpPr>
            <p:spPr bwMode="auto">
              <a:xfrm>
                <a:off x="4567" y="3642"/>
                <a:ext cx="100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6" name="Rectangle 574"/>
              <p:cNvSpPr>
                <a:spLocks noChangeArrowheads="1"/>
              </p:cNvSpPr>
              <p:nvPr/>
            </p:nvSpPr>
            <p:spPr bwMode="auto">
              <a:xfrm>
                <a:off x="4567" y="3642"/>
                <a:ext cx="1005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7" name="Line 575"/>
              <p:cNvSpPr>
                <a:spLocks noChangeShapeType="1"/>
              </p:cNvSpPr>
              <p:nvPr/>
            </p:nvSpPr>
            <p:spPr bwMode="auto">
              <a:xfrm>
                <a:off x="192" y="3724"/>
                <a:ext cx="5376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8" name="Rectangle 576"/>
              <p:cNvSpPr>
                <a:spLocks noChangeArrowheads="1"/>
              </p:cNvSpPr>
              <p:nvPr/>
            </p:nvSpPr>
            <p:spPr bwMode="auto">
              <a:xfrm>
                <a:off x="192" y="3724"/>
                <a:ext cx="5380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9" name="Line 577"/>
              <p:cNvSpPr>
                <a:spLocks noChangeShapeType="1"/>
              </p:cNvSpPr>
              <p:nvPr/>
            </p:nvSpPr>
            <p:spPr bwMode="auto">
              <a:xfrm>
                <a:off x="192" y="3806"/>
                <a:ext cx="5376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0" name="Rectangle 578"/>
              <p:cNvSpPr>
                <a:spLocks noChangeArrowheads="1"/>
              </p:cNvSpPr>
              <p:nvPr/>
            </p:nvSpPr>
            <p:spPr bwMode="auto">
              <a:xfrm>
                <a:off x="192" y="3806"/>
                <a:ext cx="5380" cy="4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1" name="Freeform 579"/>
              <p:cNvSpPr>
                <a:spLocks noEditPoints="1"/>
              </p:cNvSpPr>
              <p:nvPr/>
            </p:nvSpPr>
            <p:spPr bwMode="auto">
              <a:xfrm>
                <a:off x="816" y="3531"/>
                <a:ext cx="110" cy="17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431" y="639"/>
                  </a:cxn>
                  <a:cxn ang="0">
                    <a:pos x="404" y="656"/>
                  </a:cxn>
                  <a:cxn ang="0">
                    <a:pos x="0" y="17"/>
                  </a:cxn>
                  <a:cxn ang="0">
                    <a:pos x="27" y="0"/>
                  </a:cxn>
                  <a:cxn ang="0">
                    <a:pos x="428" y="498"/>
                  </a:cxn>
                  <a:cxn ang="0">
                    <a:pos x="434" y="674"/>
                  </a:cxn>
                  <a:cxn ang="0">
                    <a:pos x="278" y="593"/>
                  </a:cxn>
                  <a:cxn ang="0">
                    <a:pos x="271" y="571"/>
                  </a:cxn>
                  <a:cxn ang="0">
                    <a:pos x="293" y="565"/>
                  </a:cxn>
                  <a:cxn ang="0">
                    <a:pos x="425" y="633"/>
                  </a:cxn>
                  <a:cxn ang="0">
                    <a:pos x="401" y="648"/>
                  </a:cxn>
                  <a:cxn ang="0">
                    <a:pos x="396" y="500"/>
                  </a:cxn>
                  <a:cxn ang="0">
                    <a:pos x="411" y="483"/>
                  </a:cxn>
                  <a:cxn ang="0">
                    <a:pos x="428" y="498"/>
                  </a:cxn>
                </a:cxnLst>
                <a:rect l="0" t="0" r="r" b="b"/>
                <a:pathLst>
                  <a:path w="434" h="674">
                    <a:moveTo>
                      <a:pt x="27" y="0"/>
                    </a:moveTo>
                    <a:lnTo>
                      <a:pt x="431" y="639"/>
                    </a:lnTo>
                    <a:lnTo>
                      <a:pt x="404" y="656"/>
                    </a:lnTo>
                    <a:lnTo>
                      <a:pt x="0" y="17"/>
                    </a:lnTo>
                    <a:lnTo>
                      <a:pt x="27" y="0"/>
                    </a:lnTo>
                    <a:close/>
                    <a:moveTo>
                      <a:pt x="428" y="498"/>
                    </a:moveTo>
                    <a:lnTo>
                      <a:pt x="434" y="674"/>
                    </a:lnTo>
                    <a:lnTo>
                      <a:pt x="278" y="593"/>
                    </a:lnTo>
                    <a:cubicBezTo>
                      <a:pt x="270" y="589"/>
                      <a:pt x="267" y="579"/>
                      <a:pt x="271" y="571"/>
                    </a:cubicBezTo>
                    <a:cubicBezTo>
                      <a:pt x="276" y="564"/>
                      <a:pt x="285" y="561"/>
                      <a:pt x="293" y="565"/>
                    </a:cubicBezTo>
                    <a:lnTo>
                      <a:pt x="425" y="633"/>
                    </a:lnTo>
                    <a:lnTo>
                      <a:pt x="401" y="648"/>
                    </a:lnTo>
                    <a:lnTo>
                      <a:pt x="396" y="500"/>
                    </a:lnTo>
                    <a:cubicBezTo>
                      <a:pt x="396" y="491"/>
                      <a:pt x="402" y="483"/>
                      <a:pt x="411" y="483"/>
                    </a:cubicBezTo>
                    <a:cubicBezTo>
                      <a:pt x="420" y="483"/>
                      <a:pt x="428" y="490"/>
                      <a:pt x="428" y="498"/>
                    </a:cubicBezTo>
                    <a:close/>
                  </a:path>
                </a:pathLst>
              </a:custGeom>
              <a:solidFill>
                <a:srgbClr val="002060"/>
              </a:solidFill>
              <a:ln w="0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2" name="Freeform 580"/>
              <p:cNvSpPr>
                <a:spLocks noEditPoints="1"/>
              </p:cNvSpPr>
              <p:nvPr/>
            </p:nvSpPr>
            <p:spPr bwMode="auto">
              <a:xfrm>
                <a:off x="2103" y="3514"/>
                <a:ext cx="120" cy="200"/>
              </a:xfrm>
              <a:custGeom>
                <a:avLst/>
                <a:gdLst/>
                <a:ahLst/>
                <a:cxnLst>
                  <a:cxn ang="0">
                    <a:pos x="450" y="0"/>
                  </a:cxn>
                  <a:cxn ang="0">
                    <a:pos x="3" y="744"/>
                  </a:cxn>
                  <a:cxn ang="0">
                    <a:pos x="30" y="760"/>
                  </a:cxn>
                  <a:cxn ang="0">
                    <a:pos x="477" y="17"/>
                  </a:cxn>
                  <a:cxn ang="0">
                    <a:pos x="450" y="0"/>
                  </a:cxn>
                  <a:cxn ang="0">
                    <a:pos x="3" y="604"/>
                  </a:cxn>
                  <a:cxn ang="0">
                    <a:pos x="0" y="779"/>
                  </a:cxn>
                  <a:cxn ang="0">
                    <a:pos x="154" y="695"/>
                  </a:cxn>
                  <a:cxn ang="0">
                    <a:pos x="161" y="673"/>
                  </a:cxn>
                  <a:cxn ang="0">
                    <a:pos x="139" y="667"/>
                  </a:cxn>
                  <a:cxn ang="0">
                    <a:pos x="9" y="738"/>
                  </a:cxn>
                  <a:cxn ang="0">
                    <a:pos x="33" y="752"/>
                  </a:cxn>
                  <a:cxn ang="0">
                    <a:pos x="35" y="604"/>
                  </a:cxn>
                  <a:cxn ang="0">
                    <a:pos x="19" y="588"/>
                  </a:cxn>
                  <a:cxn ang="0">
                    <a:pos x="3" y="604"/>
                  </a:cxn>
                </a:cxnLst>
                <a:rect l="0" t="0" r="r" b="b"/>
                <a:pathLst>
                  <a:path w="477" h="779">
                    <a:moveTo>
                      <a:pt x="450" y="0"/>
                    </a:moveTo>
                    <a:lnTo>
                      <a:pt x="3" y="744"/>
                    </a:lnTo>
                    <a:lnTo>
                      <a:pt x="30" y="760"/>
                    </a:lnTo>
                    <a:lnTo>
                      <a:pt x="477" y="17"/>
                    </a:lnTo>
                    <a:lnTo>
                      <a:pt x="450" y="0"/>
                    </a:lnTo>
                    <a:close/>
                    <a:moveTo>
                      <a:pt x="3" y="604"/>
                    </a:moveTo>
                    <a:lnTo>
                      <a:pt x="0" y="779"/>
                    </a:lnTo>
                    <a:lnTo>
                      <a:pt x="154" y="695"/>
                    </a:lnTo>
                    <a:cubicBezTo>
                      <a:pt x="162" y="691"/>
                      <a:pt x="165" y="681"/>
                      <a:pt x="161" y="673"/>
                    </a:cubicBezTo>
                    <a:cubicBezTo>
                      <a:pt x="156" y="665"/>
                      <a:pt x="147" y="663"/>
                      <a:pt x="139" y="667"/>
                    </a:cubicBezTo>
                    <a:lnTo>
                      <a:pt x="9" y="738"/>
                    </a:lnTo>
                    <a:lnTo>
                      <a:pt x="33" y="752"/>
                    </a:lnTo>
                    <a:lnTo>
                      <a:pt x="35" y="604"/>
                    </a:lnTo>
                    <a:cubicBezTo>
                      <a:pt x="35" y="595"/>
                      <a:pt x="28" y="588"/>
                      <a:pt x="19" y="588"/>
                    </a:cubicBezTo>
                    <a:cubicBezTo>
                      <a:pt x="10" y="588"/>
                      <a:pt x="3" y="595"/>
                      <a:pt x="3" y="604"/>
                    </a:cubicBezTo>
                    <a:close/>
                  </a:path>
                </a:pathLst>
              </a:custGeom>
              <a:solidFill>
                <a:srgbClr val="002060"/>
              </a:solidFill>
              <a:ln w="0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3" name="Freeform 581"/>
              <p:cNvSpPr>
                <a:spLocks noEditPoints="1"/>
              </p:cNvSpPr>
              <p:nvPr/>
            </p:nvSpPr>
            <p:spPr bwMode="auto">
              <a:xfrm>
                <a:off x="3233" y="3557"/>
                <a:ext cx="315" cy="47"/>
              </a:xfrm>
              <a:custGeom>
                <a:avLst/>
                <a:gdLst/>
                <a:ahLst/>
                <a:cxnLst>
                  <a:cxn ang="0">
                    <a:pos x="1247" y="51"/>
                  </a:cxn>
                  <a:cxn ang="0">
                    <a:pos x="32" y="80"/>
                  </a:cxn>
                  <a:cxn ang="0">
                    <a:pos x="33" y="112"/>
                  </a:cxn>
                  <a:cxn ang="0">
                    <a:pos x="1247" y="83"/>
                  </a:cxn>
                  <a:cxn ang="0">
                    <a:pos x="1247" y="51"/>
                  </a:cxn>
                  <a:cxn ang="0">
                    <a:pos x="150" y="5"/>
                  </a:cxn>
                  <a:cxn ang="0">
                    <a:pos x="0" y="97"/>
                  </a:cxn>
                  <a:cxn ang="0">
                    <a:pos x="154" y="181"/>
                  </a:cxn>
                  <a:cxn ang="0">
                    <a:pos x="176" y="175"/>
                  </a:cxn>
                  <a:cxn ang="0">
                    <a:pos x="170" y="153"/>
                  </a:cxn>
                  <a:cxn ang="0">
                    <a:pos x="40" y="82"/>
                  </a:cxn>
                  <a:cxn ang="0">
                    <a:pos x="41" y="109"/>
                  </a:cxn>
                  <a:cxn ang="0">
                    <a:pos x="167" y="32"/>
                  </a:cxn>
                  <a:cxn ang="0">
                    <a:pos x="172" y="10"/>
                  </a:cxn>
                  <a:cxn ang="0">
                    <a:pos x="150" y="5"/>
                  </a:cxn>
                </a:cxnLst>
                <a:rect l="0" t="0" r="r" b="b"/>
                <a:pathLst>
                  <a:path w="1247" h="186">
                    <a:moveTo>
                      <a:pt x="1247" y="51"/>
                    </a:moveTo>
                    <a:lnTo>
                      <a:pt x="32" y="80"/>
                    </a:lnTo>
                    <a:lnTo>
                      <a:pt x="33" y="112"/>
                    </a:lnTo>
                    <a:lnTo>
                      <a:pt x="1247" y="83"/>
                    </a:lnTo>
                    <a:lnTo>
                      <a:pt x="1247" y="51"/>
                    </a:lnTo>
                    <a:close/>
                    <a:moveTo>
                      <a:pt x="150" y="5"/>
                    </a:moveTo>
                    <a:lnTo>
                      <a:pt x="0" y="97"/>
                    </a:lnTo>
                    <a:lnTo>
                      <a:pt x="154" y="181"/>
                    </a:lnTo>
                    <a:cubicBezTo>
                      <a:pt x="162" y="186"/>
                      <a:pt x="172" y="183"/>
                      <a:pt x="176" y="175"/>
                    </a:cubicBezTo>
                    <a:cubicBezTo>
                      <a:pt x="180" y="167"/>
                      <a:pt x="177" y="158"/>
                      <a:pt x="170" y="153"/>
                    </a:cubicBezTo>
                    <a:lnTo>
                      <a:pt x="40" y="82"/>
                    </a:lnTo>
                    <a:lnTo>
                      <a:pt x="41" y="109"/>
                    </a:lnTo>
                    <a:lnTo>
                      <a:pt x="167" y="32"/>
                    </a:lnTo>
                    <a:cubicBezTo>
                      <a:pt x="174" y="27"/>
                      <a:pt x="177" y="17"/>
                      <a:pt x="172" y="10"/>
                    </a:cubicBezTo>
                    <a:cubicBezTo>
                      <a:pt x="167" y="2"/>
                      <a:pt x="158" y="0"/>
                      <a:pt x="150" y="5"/>
                    </a:cubicBezTo>
                    <a:close/>
                  </a:path>
                </a:pathLst>
              </a:custGeom>
              <a:solidFill>
                <a:srgbClr val="002060"/>
              </a:solidFill>
              <a:ln w="0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4" name="Freeform 582"/>
              <p:cNvSpPr>
                <a:spLocks noEditPoints="1"/>
              </p:cNvSpPr>
              <p:nvPr/>
            </p:nvSpPr>
            <p:spPr bwMode="auto">
              <a:xfrm>
                <a:off x="2858" y="1363"/>
                <a:ext cx="60" cy="133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209" y="479"/>
                  </a:cxn>
                  <a:cxn ang="0">
                    <a:pos x="179" y="490"/>
                  </a:cxn>
                  <a:cxn ang="0">
                    <a:pos x="0" y="11"/>
                  </a:cxn>
                  <a:cxn ang="0">
                    <a:pos x="30" y="0"/>
                  </a:cxn>
                  <a:cxn ang="0">
                    <a:pos x="235" y="342"/>
                  </a:cxn>
                  <a:cxn ang="0">
                    <a:pos x="205" y="515"/>
                  </a:cxn>
                  <a:cxn ang="0">
                    <a:pos x="69" y="403"/>
                  </a:cxn>
                  <a:cxn ang="0">
                    <a:pos x="67" y="381"/>
                  </a:cxn>
                  <a:cxn ang="0">
                    <a:pos x="89" y="379"/>
                  </a:cxn>
                  <a:cxn ang="0">
                    <a:pos x="204" y="472"/>
                  </a:cxn>
                  <a:cxn ang="0">
                    <a:pos x="178" y="482"/>
                  </a:cxn>
                  <a:cxn ang="0">
                    <a:pos x="203" y="336"/>
                  </a:cxn>
                  <a:cxn ang="0">
                    <a:pos x="222" y="323"/>
                  </a:cxn>
                  <a:cxn ang="0">
                    <a:pos x="235" y="342"/>
                  </a:cxn>
                </a:cxnLst>
                <a:rect l="0" t="0" r="r" b="b"/>
                <a:pathLst>
                  <a:path w="236" h="515">
                    <a:moveTo>
                      <a:pt x="30" y="0"/>
                    </a:moveTo>
                    <a:lnTo>
                      <a:pt x="209" y="479"/>
                    </a:lnTo>
                    <a:lnTo>
                      <a:pt x="179" y="490"/>
                    </a:lnTo>
                    <a:lnTo>
                      <a:pt x="0" y="11"/>
                    </a:lnTo>
                    <a:lnTo>
                      <a:pt x="30" y="0"/>
                    </a:lnTo>
                    <a:close/>
                    <a:moveTo>
                      <a:pt x="235" y="342"/>
                    </a:moveTo>
                    <a:lnTo>
                      <a:pt x="205" y="515"/>
                    </a:lnTo>
                    <a:lnTo>
                      <a:pt x="69" y="403"/>
                    </a:lnTo>
                    <a:cubicBezTo>
                      <a:pt x="62" y="398"/>
                      <a:pt x="61" y="388"/>
                      <a:pt x="67" y="381"/>
                    </a:cubicBezTo>
                    <a:cubicBezTo>
                      <a:pt x="72" y="374"/>
                      <a:pt x="82" y="373"/>
                      <a:pt x="89" y="379"/>
                    </a:cubicBezTo>
                    <a:lnTo>
                      <a:pt x="204" y="472"/>
                    </a:lnTo>
                    <a:lnTo>
                      <a:pt x="178" y="482"/>
                    </a:lnTo>
                    <a:lnTo>
                      <a:pt x="203" y="336"/>
                    </a:lnTo>
                    <a:cubicBezTo>
                      <a:pt x="205" y="327"/>
                      <a:pt x="213" y="322"/>
                      <a:pt x="222" y="323"/>
                    </a:cubicBezTo>
                    <a:cubicBezTo>
                      <a:pt x="230" y="325"/>
                      <a:pt x="236" y="333"/>
                      <a:pt x="235" y="342"/>
                    </a:cubicBezTo>
                    <a:close/>
                  </a:path>
                </a:pathLst>
              </a:custGeom>
              <a:solidFill>
                <a:srgbClr val="002060"/>
              </a:solidFill>
              <a:ln w="0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5" name="Rectangle 583"/>
              <p:cNvSpPr>
                <a:spLocks noChangeArrowheads="1"/>
              </p:cNvSpPr>
              <p:nvPr/>
            </p:nvSpPr>
            <p:spPr bwMode="auto">
              <a:xfrm>
                <a:off x="3314" y="2149"/>
                <a:ext cx="1925" cy="124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6" name="Rectangle 584"/>
              <p:cNvSpPr>
                <a:spLocks noChangeArrowheads="1"/>
              </p:cNvSpPr>
              <p:nvPr/>
            </p:nvSpPr>
            <p:spPr bwMode="auto">
              <a:xfrm>
                <a:off x="3463" y="2215"/>
                <a:ext cx="1736" cy="84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7" name="Freeform 585"/>
              <p:cNvSpPr>
                <a:spLocks noEditPoints="1"/>
              </p:cNvSpPr>
              <p:nvPr/>
            </p:nvSpPr>
            <p:spPr bwMode="auto">
              <a:xfrm>
                <a:off x="3461" y="2213"/>
                <a:ext cx="1740" cy="850"/>
              </a:xfrm>
              <a:custGeom>
                <a:avLst/>
                <a:gdLst/>
                <a:ahLst/>
                <a:cxnLst>
                  <a:cxn ang="0">
                    <a:pos x="0" y="850"/>
                  </a:cxn>
                  <a:cxn ang="0">
                    <a:pos x="1740" y="850"/>
                  </a:cxn>
                  <a:cxn ang="0">
                    <a:pos x="0" y="743"/>
                  </a:cxn>
                  <a:cxn ang="0">
                    <a:pos x="1740" y="743"/>
                  </a:cxn>
                  <a:cxn ang="0">
                    <a:pos x="0" y="636"/>
                  </a:cxn>
                  <a:cxn ang="0">
                    <a:pos x="1740" y="636"/>
                  </a:cxn>
                  <a:cxn ang="0">
                    <a:pos x="0" y="529"/>
                  </a:cxn>
                  <a:cxn ang="0">
                    <a:pos x="1740" y="529"/>
                  </a:cxn>
                  <a:cxn ang="0">
                    <a:pos x="0" y="423"/>
                  </a:cxn>
                  <a:cxn ang="0">
                    <a:pos x="1740" y="423"/>
                  </a:cxn>
                  <a:cxn ang="0">
                    <a:pos x="0" y="320"/>
                  </a:cxn>
                  <a:cxn ang="0">
                    <a:pos x="1740" y="320"/>
                  </a:cxn>
                  <a:cxn ang="0">
                    <a:pos x="0" y="213"/>
                  </a:cxn>
                  <a:cxn ang="0">
                    <a:pos x="1740" y="213"/>
                  </a:cxn>
                  <a:cxn ang="0">
                    <a:pos x="0" y="106"/>
                  </a:cxn>
                  <a:cxn ang="0">
                    <a:pos x="1740" y="106"/>
                  </a:cxn>
                  <a:cxn ang="0">
                    <a:pos x="0" y="0"/>
                  </a:cxn>
                  <a:cxn ang="0">
                    <a:pos x="1740" y="0"/>
                  </a:cxn>
                </a:cxnLst>
                <a:rect l="0" t="0" r="r" b="b"/>
                <a:pathLst>
                  <a:path w="1740" h="850">
                    <a:moveTo>
                      <a:pt x="0" y="850"/>
                    </a:moveTo>
                    <a:lnTo>
                      <a:pt x="1740" y="850"/>
                    </a:lnTo>
                    <a:moveTo>
                      <a:pt x="0" y="743"/>
                    </a:moveTo>
                    <a:lnTo>
                      <a:pt x="1740" y="743"/>
                    </a:lnTo>
                    <a:moveTo>
                      <a:pt x="0" y="636"/>
                    </a:moveTo>
                    <a:lnTo>
                      <a:pt x="1740" y="636"/>
                    </a:lnTo>
                    <a:moveTo>
                      <a:pt x="0" y="529"/>
                    </a:moveTo>
                    <a:lnTo>
                      <a:pt x="1740" y="529"/>
                    </a:lnTo>
                    <a:moveTo>
                      <a:pt x="0" y="423"/>
                    </a:moveTo>
                    <a:lnTo>
                      <a:pt x="1740" y="423"/>
                    </a:lnTo>
                    <a:moveTo>
                      <a:pt x="0" y="320"/>
                    </a:moveTo>
                    <a:lnTo>
                      <a:pt x="1740" y="320"/>
                    </a:lnTo>
                    <a:moveTo>
                      <a:pt x="0" y="213"/>
                    </a:moveTo>
                    <a:lnTo>
                      <a:pt x="1740" y="213"/>
                    </a:lnTo>
                    <a:moveTo>
                      <a:pt x="0" y="106"/>
                    </a:moveTo>
                    <a:lnTo>
                      <a:pt x="1740" y="106"/>
                    </a:lnTo>
                    <a:moveTo>
                      <a:pt x="0" y="0"/>
                    </a:moveTo>
                    <a:lnTo>
                      <a:pt x="1740" y="0"/>
                    </a:lnTo>
                  </a:path>
                </a:pathLst>
              </a:custGeom>
              <a:noFill/>
              <a:ln w="6350" cap="flat">
                <a:solidFill>
                  <a:srgbClr val="8686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8" name="Freeform 586"/>
              <p:cNvSpPr>
                <a:spLocks noEditPoints="1"/>
              </p:cNvSpPr>
              <p:nvPr/>
            </p:nvSpPr>
            <p:spPr bwMode="auto">
              <a:xfrm>
                <a:off x="3477" y="2590"/>
                <a:ext cx="1708" cy="419"/>
              </a:xfrm>
              <a:custGeom>
                <a:avLst/>
                <a:gdLst/>
                <a:ahLst/>
                <a:cxnLst>
                  <a:cxn ang="0">
                    <a:pos x="53" y="329"/>
                  </a:cxn>
                  <a:cxn ang="0">
                    <a:pos x="0" y="419"/>
                  </a:cxn>
                  <a:cxn ang="0">
                    <a:pos x="81" y="317"/>
                  </a:cxn>
                  <a:cxn ang="0">
                    <a:pos x="133" y="419"/>
                  </a:cxn>
                  <a:cxn ang="0">
                    <a:pos x="81" y="317"/>
                  </a:cxn>
                  <a:cxn ang="0">
                    <a:pos x="218" y="296"/>
                  </a:cxn>
                  <a:cxn ang="0">
                    <a:pos x="166" y="419"/>
                  </a:cxn>
                  <a:cxn ang="0">
                    <a:pos x="246" y="177"/>
                  </a:cxn>
                  <a:cxn ang="0">
                    <a:pos x="299" y="419"/>
                  </a:cxn>
                  <a:cxn ang="0">
                    <a:pos x="246" y="177"/>
                  </a:cxn>
                  <a:cxn ang="0">
                    <a:pos x="384" y="267"/>
                  </a:cxn>
                  <a:cxn ang="0">
                    <a:pos x="331" y="419"/>
                  </a:cxn>
                  <a:cxn ang="0">
                    <a:pos x="412" y="247"/>
                  </a:cxn>
                  <a:cxn ang="0">
                    <a:pos x="464" y="419"/>
                  </a:cxn>
                  <a:cxn ang="0">
                    <a:pos x="412" y="247"/>
                  </a:cxn>
                  <a:cxn ang="0">
                    <a:pos x="549" y="210"/>
                  </a:cxn>
                  <a:cxn ang="0">
                    <a:pos x="497" y="419"/>
                  </a:cxn>
                  <a:cxn ang="0">
                    <a:pos x="577" y="0"/>
                  </a:cxn>
                  <a:cxn ang="0">
                    <a:pos x="630" y="419"/>
                  </a:cxn>
                  <a:cxn ang="0">
                    <a:pos x="577" y="0"/>
                  </a:cxn>
                  <a:cxn ang="0">
                    <a:pos x="715" y="321"/>
                  </a:cxn>
                  <a:cxn ang="0">
                    <a:pos x="662" y="419"/>
                  </a:cxn>
                  <a:cxn ang="0">
                    <a:pos x="743" y="304"/>
                  </a:cxn>
                  <a:cxn ang="0">
                    <a:pos x="799" y="419"/>
                  </a:cxn>
                  <a:cxn ang="0">
                    <a:pos x="743" y="304"/>
                  </a:cxn>
                  <a:cxn ang="0">
                    <a:pos x="880" y="333"/>
                  </a:cxn>
                  <a:cxn ang="0">
                    <a:pos x="828" y="419"/>
                  </a:cxn>
                  <a:cxn ang="0">
                    <a:pos x="908" y="317"/>
                  </a:cxn>
                  <a:cxn ang="0">
                    <a:pos x="965" y="419"/>
                  </a:cxn>
                  <a:cxn ang="0">
                    <a:pos x="908" y="317"/>
                  </a:cxn>
                  <a:cxn ang="0">
                    <a:pos x="1046" y="247"/>
                  </a:cxn>
                  <a:cxn ang="0">
                    <a:pos x="993" y="419"/>
                  </a:cxn>
                  <a:cxn ang="0">
                    <a:pos x="1074" y="313"/>
                  </a:cxn>
                  <a:cxn ang="0">
                    <a:pos x="1130" y="419"/>
                  </a:cxn>
                  <a:cxn ang="0">
                    <a:pos x="1074" y="313"/>
                  </a:cxn>
                  <a:cxn ang="0">
                    <a:pos x="1211" y="300"/>
                  </a:cxn>
                  <a:cxn ang="0">
                    <a:pos x="1159" y="419"/>
                  </a:cxn>
                  <a:cxn ang="0">
                    <a:pos x="1239" y="300"/>
                  </a:cxn>
                  <a:cxn ang="0">
                    <a:pos x="1296" y="419"/>
                  </a:cxn>
                  <a:cxn ang="0">
                    <a:pos x="1239" y="300"/>
                  </a:cxn>
                  <a:cxn ang="0">
                    <a:pos x="1377" y="169"/>
                  </a:cxn>
                  <a:cxn ang="0">
                    <a:pos x="1324" y="419"/>
                  </a:cxn>
                  <a:cxn ang="0">
                    <a:pos x="1405" y="255"/>
                  </a:cxn>
                  <a:cxn ang="0">
                    <a:pos x="1461" y="419"/>
                  </a:cxn>
                  <a:cxn ang="0">
                    <a:pos x="1405" y="255"/>
                  </a:cxn>
                  <a:cxn ang="0">
                    <a:pos x="1542" y="239"/>
                  </a:cxn>
                  <a:cxn ang="0">
                    <a:pos x="1490" y="419"/>
                  </a:cxn>
                  <a:cxn ang="0">
                    <a:pos x="1570" y="239"/>
                  </a:cxn>
                  <a:cxn ang="0">
                    <a:pos x="1627" y="419"/>
                  </a:cxn>
                  <a:cxn ang="0">
                    <a:pos x="1570" y="239"/>
                  </a:cxn>
                  <a:cxn ang="0">
                    <a:pos x="1708" y="37"/>
                  </a:cxn>
                  <a:cxn ang="0">
                    <a:pos x="1655" y="419"/>
                  </a:cxn>
                </a:cxnLst>
                <a:rect l="0" t="0" r="r" b="b"/>
                <a:pathLst>
                  <a:path w="1708" h="419">
                    <a:moveTo>
                      <a:pt x="0" y="329"/>
                    </a:moveTo>
                    <a:lnTo>
                      <a:pt x="53" y="329"/>
                    </a:lnTo>
                    <a:lnTo>
                      <a:pt x="53" y="419"/>
                    </a:lnTo>
                    <a:lnTo>
                      <a:pt x="0" y="419"/>
                    </a:lnTo>
                    <a:lnTo>
                      <a:pt x="0" y="329"/>
                    </a:lnTo>
                    <a:close/>
                    <a:moveTo>
                      <a:pt x="81" y="317"/>
                    </a:moveTo>
                    <a:lnTo>
                      <a:pt x="133" y="317"/>
                    </a:lnTo>
                    <a:lnTo>
                      <a:pt x="133" y="419"/>
                    </a:lnTo>
                    <a:lnTo>
                      <a:pt x="81" y="419"/>
                    </a:lnTo>
                    <a:lnTo>
                      <a:pt x="81" y="317"/>
                    </a:lnTo>
                    <a:close/>
                    <a:moveTo>
                      <a:pt x="166" y="296"/>
                    </a:moveTo>
                    <a:lnTo>
                      <a:pt x="218" y="296"/>
                    </a:lnTo>
                    <a:lnTo>
                      <a:pt x="218" y="419"/>
                    </a:lnTo>
                    <a:lnTo>
                      <a:pt x="166" y="419"/>
                    </a:lnTo>
                    <a:lnTo>
                      <a:pt x="166" y="296"/>
                    </a:lnTo>
                    <a:close/>
                    <a:moveTo>
                      <a:pt x="246" y="177"/>
                    </a:moveTo>
                    <a:lnTo>
                      <a:pt x="299" y="177"/>
                    </a:lnTo>
                    <a:lnTo>
                      <a:pt x="299" y="419"/>
                    </a:lnTo>
                    <a:lnTo>
                      <a:pt x="246" y="419"/>
                    </a:lnTo>
                    <a:lnTo>
                      <a:pt x="246" y="177"/>
                    </a:lnTo>
                    <a:close/>
                    <a:moveTo>
                      <a:pt x="331" y="267"/>
                    </a:moveTo>
                    <a:lnTo>
                      <a:pt x="384" y="267"/>
                    </a:lnTo>
                    <a:lnTo>
                      <a:pt x="384" y="419"/>
                    </a:lnTo>
                    <a:lnTo>
                      <a:pt x="331" y="419"/>
                    </a:lnTo>
                    <a:lnTo>
                      <a:pt x="331" y="267"/>
                    </a:lnTo>
                    <a:close/>
                    <a:moveTo>
                      <a:pt x="412" y="247"/>
                    </a:moveTo>
                    <a:lnTo>
                      <a:pt x="464" y="247"/>
                    </a:lnTo>
                    <a:lnTo>
                      <a:pt x="464" y="419"/>
                    </a:lnTo>
                    <a:lnTo>
                      <a:pt x="412" y="419"/>
                    </a:lnTo>
                    <a:lnTo>
                      <a:pt x="412" y="247"/>
                    </a:lnTo>
                    <a:close/>
                    <a:moveTo>
                      <a:pt x="497" y="210"/>
                    </a:moveTo>
                    <a:lnTo>
                      <a:pt x="549" y="210"/>
                    </a:lnTo>
                    <a:lnTo>
                      <a:pt x="549" y="419"/>
                    </a:lnTo>
                    <a:lnTo>
                      <a:pt x="497" y="419"/>
                    </a:lnTo>
                    <a:lnTo>
                      <a:pt x="497" y="210"/>
                    </a:lnTo>
                    <a:close/>
                    <a:moveTo>
                      <a:pt x="577" y="0"/>
                    </a:moveTo>
                    <a:lnTo>
                      <a:pt x="630" y="0"/>
                    </a:lnTo>
                    <a:lnTo>
                      <a:pt x="630" y="419"/>
                    </a:lnTo>
                    <a:lnTo>
                      <a:pt x="577" y="419"/>
                    </a:lnTo>
                    <a:lnTo>
                      <a:pt x="577" y="0"/>
                    </a:lnTo>
                    <a:close/>
                    <a:moveTo>
                      <a:pt x="662" y="321"/>
                    </a:moveTo>
                    <a:lnTo>
                      <a:pt x="715" y="321"/>
                    </a:lnTo>
                    <a:lnTo>
                      <a:pt x="715" y="419"/>
                    </a:lnTo>
                    <a:lnTo>
                      <a:pt x="662" y="419"/>
                    </a:lnTo>
                    <a:lnTo>
                      <a:pt x="662" y="321"/>
                    </a:lnTo>
                    <a:close/>
                    <a:moveTo>
                      <a:pt x="743" y="304"/>
                    </a:moveTo>
                    <a:lnTo>
                      <a:pt x="799" y="304"/>
                    </a:lnTo>
                    <a:lnTo>
                      <a:pt x="799" y="419"/>
                    </a:lnTo>
                    <a:lnTo>
                      <a:pt x="743" y="419"/>
                    </a:lnTo>
                    <a:lnTo>
                      <a:pt x="743" y="304"/>
                    </a:lnTo>
                    <a:close/>
                    <a:moveTo>
                      <a:pt x="828" y="333"/>
                    </a:moveTo>
                    <a:lnTo>
                      <a:pt x="880" y="333"/>
                    </a:lnTo>
                    <a:lnTo>
                      <a:pt x="880" y="419"/>
                    </a:lnTo>
                    <a:lnTo>
                      <a:pt x="828" y="419"/>
                    </a:lnTo>
                    <a:lnTo>
                      <a:pt x="828" y="333"/>
                    </a:lnTo>
                    <a:close/>
                    <a:moveTo>
                      <a:pt x="908" y="317"/>
                    </a:moveTo>
                    <a:lnTo>
                      <a:pt x="965" y="317"/>
                    </a:lnTo>
                    <a:lnTo>
                      <a:pt x="965" y="419"/>
                    </a:lnTo>
                    <a:lnTo>
                      <a:pt x="908" y="419"/>
                    </a:lnTo>
                    <a:lnTo>
                      <a:pt x="908" y="317"/>
                    </a:lnTo>
                    <a:close/>
                    <a:moveTo>
                      <a:pt x="993" y="247"/>
                    </a:moveTo>
                    <a:lnTo>
                      <a:pt x="1046" y="247"/>
                    </a:lnTo>
                    <a:lnTo>
                      <a:pt x="1046" y="419"/>
                    </a:lnTo>
                    <a:lnTo>
                      <a:pt x="993" y="419"/>
                    </a:lnTo>
                    <a:lnTo>
                      <a:pt x="993" y="247"/>
                    </a:lnTo>
                    <a:close/>
                    <a:moveTo>
                      <a:pt x="1074" y="313"/>
                    </a:moveTo>
                    <a:lnTo>
                      <a:pt x="1130" y="313"/>
                    </a:lnTo>
                    <a:lnTo>
                      <a:pt x="1130" y="419"/>
                    </a:lnTo>
                    <a:lnTo>
                      <a:pt x="1074" y="419"/>
                    </a:lnTo>
                    <a:lnTo>
                      <a:pt x="1074" y="313"/>
                    </a:lnTo>
                    <a:close/>
                    <a:moveTo>
                      <a:pt x="1159" y="300"/>
                    </a:moveTo>
                    <a:lnTo>
                      <a:pt x="1211" y="300"/>
                    </a:lnTo>
                    <a:lnTo>
                      <a:pt x="1211" y="419"/>
                    </a:lnTo>
                    <a:lnTo>
                      <a:pt x="1159" y="419"/>
                    </a:lnTo>
                    <a:lnTo>
                      <a:pt x="1159" y="300"/>
                    </a:lnTo>
                    <a:close/>
                    <a:moveTo>
                      <a:pt x="1239" y="300"/>
                    </a:moveTo>
                    <a:lnTo>
                      <a:pt x="1296" y="300"/>
                    </a:lnTo>
                    <a:lnTo>
                      <a:pt x="1296" y="419"/>
                    </a:lnTo>
                    <a:lnTo>
                      <a:pt x="1239" y="419"/>
                    </a:lnTo>
                    <a:lnTo>
                      <a:pt x="1239" y="300"/>
                    </a:lnTo>
                    <a:close/>
                    <a:moveTo>
                      <a:pt x="1324" y="169"/>
                    </a:moveTo>
                    <a:lnTo>
                      <a:pt x="1377" y="169"/>
                    </a:lnTo>
                    <a:lnTo>
                      <a:pt x="1377" y="419"/>
                    </a:lnTo>
                    <a:lnTo>
                      <a:pt x="1324" y="419"/>
                    </a:lnTo>
                    <a:lnTo>
                      <a:pt x="1324" y="169"/>
                    </a:lnTo>
                    <a:close/>
                    <a:moveTo>
                      <a:pt x="1405" y="255"/>
                    </a:moveTo>
                    <a:lnTo>
                      <a:pt x="1461" y="255"/>
                    </a:lnTo>
                    <a:lnTo>
                      <a:pt x="1461" y="419"/>
                    </a:lnTo>
                    <a:lnTo>
                      <a:pt x="1405" y="419"/>
                    </a:lnTo>
                    <a:lnTo>
                      <a:pt x="1405" y="255"/>
                    </a:lnTo>
                    <a:close/>
                    <a:moveTo>
                      <a:pt x="1490" y="239"/>
                    </a:moveTo>
                    <a:lnTo>
                      <a:pt x="1542" y="239"/>
                    </a:lnTo>
                    <a:lnTo>
                      <a:pt x="1542" y="419"/>
                    </a:lnTo>
                    <a:lnTo>
                      <a:pt x="1490" y="419"/>
                    </a:lnTo>
                    <a:lnTo>
                      <a:pt x="1490" y="239"/>
                    </a:lnTo>
                    <a:close/>
                    <a:moveTo>
                      <a:pt x="1570" y="239"/>
                    </a:moveTo>
                    <a:lnTo>
                      <a:pt x="1627" y="239"/>
                    </a:lnTo>
                    <a:lnTo>
                      <a:pt x="1627" y="419"/>
                    </a:lnTo>
                    <a:lnTo>
                      <a:pt x="1570" y="419"/>
                    </a:lnTo>
                    <a:lnTo>
                      <a:pt x="1570" y="239"/>
                    </a:lnTo>
                    <a:close/>
                    <a:moveTo>
                      <a:pt x="1655" y="37"/>
                    </a:moveTo>
                    <a:lnTo>
                      <a:pt x="1708" y="37"/>
                    </a:lnTo>
                    <a:lnTo>
                      <a:pt x="1708" y="419"/>
                    </a:lnTo>
                    <a:lnTo>
                      <a:pt x="1655" y="419"/>
                    </a:lnTo>
                    <a:lnTo>
                      <a:pt x="1655" y="37"/>
                    </a:lnTo>
                    <a:close/>
                  </a:path>
                </a:pathLst>
              </a:custGeom>
              <a:solidFill>
                <a:srgbClr val="D4D4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9" name="Freeform 587"/>
              <p:cNvSpPr>
                <a:spLocks noEditPoints="1"/>
              </p:cNvSpPr>
              <p:nvPr/>
            </p:nvSpPr>
            <p:spPr bwMode="auto">
              <a:xfrm>
                <a:off x="3477" y="2590"/>
                <a:ext cx="1708" cy="419"/>
              </a:xfrm>
              <a:custGeom>
                <a:avLst/>
                <a:gdLst/>
                <a:ahLst/>
                <a:cxnLst>
                  <a:cxn ang="0">
                    <a:pos x="53" y="329"/>
                  </a:cxn>
                  <a:cxn ang="0">
                    <a:pos x="0" y="419"/>
                  </a:cxn>
                  <a:cxn ang="0">
                    <a:pos x="81" y="317"/>
                  </a:cxn>
                  <a:cxn ang="0">
                    <a:pos x="133" y="419"/>
                  </a:cxn>
                  <a:cxn ang="0">
                    <a:pos x="81" y="317"/>
                  </a:cxn>
                  <a:cxn ang="0">
                    <a:pos x="218" y="296"/>
                  </a:cxn>
                  <a:cxn ang="0">
                    <a:pos x="166" y="419"/>
                  </a:cxn>
                  <a:cxn ang="0">
                    <a:pos x="246" y="177"/>
                  </a:cxn>
                  <a:cxn ang="0">
                    <a:pos x="299" y="419"/>
                  </a:cxn>
                  <a:cxn ang="0">
                    <a:pos x="246" y="177"/>
                  </a:cxn>
                  <a:cxn ang="0">
                    <a:pos x="384" y="267"/>
                  </a:cxn>
                  <a:cxn ang="0">
                    <a:pos x="331" y="419"/>
                  </a:cxn>
                  <a:cxn ang="0">
                    <a:pos x="412" y="247"/>
                  </a:cxn>
                  <a:cxn ang="0">
                    <a:pos x="464" y="419"/>
                  </a:cxn>
                  <a:cxn ang="0">
                    <a:pos x="412" y="247"/>
                  </a:cxn>
                  <a:cxn ang="0">
                    <a:pos x="549" y="210"/>
                  </a:cxn>
                  <a:cxn ang="0">
                    <a:pos x="497" y="419"/>
                  </a:cxn>
                  <a:cxn ang="0">
                    <a:pos x="577" y="0"/>
                  </a:cxn>
                  <a:cxn ang="0">
                    <a:pos x="630" y="419"/>
                  </a:cxn>
                  <a:cxn ang="0">
                    <a:pos x="577" y="0"/>
                  </a:cxn>
                  <a:cxn ang="0">
                    <a:pos x="715" y="321"/>
                  </a:cxn>
                  <a:cxn ang="0">
                    <a:pos x="662" y="419"/>
                  </a:cxn>
                  <a:cxn ang="0">
                    <a:pos x="743" y="304"/>
                  </a:cxn>
                  <a:cxn ang="0">
                    <a:pos x="799" y="419"/>
                  </a:cxn>
                  <a:cxn ang="0">
                    <a:pos x="743" y="304"/>
                  </a:cxn>
                  <a:cxn ang="0">
                    <a:pos x="880" y="333"/>
                  </a:cxn>
                  <a:cxn ang="0">
                    <a:pos x="828" y="419"/>
                  </a:cxn>
                  <a:cxn ang="0">
                    <a:pos x="908" y="317"/>
                  </a:cxn>
                  <a:cxn ang="0">
                    <a:pos x="965" y="419"/>
                  </a:cxn>
                  <a:cxn ang="0">
                    <a:pos x="908" y="317"/>
                  </a:cxn>
                  <a:cxn ang="0">
                    <a:pos x="1046" y="247"/>
                  </a:cxn>
                  <a:cxn ang="0">
                    <a:pos x="993" y="419"/>
                  </a:cxn>
                  <a:cxn ang="0">
                    <a:pos x="1074" y="313"/>
                  </a:cxn>
                  <a:cxn ang="0">
                    <a:pos x="1130" y="419"/>
                  </a:cxn>
                  <a:cxn ang="0">
                    <a:pos x="1074" y="313"/>
                  </a:cxn>
                  <a:cxn ang="0">
                    <a:pos x="1211" y="300"/>
                  </a:cxn>
                  <a:cxn ang="0">
                    <a:pos x="1159" y="419"/>
                  </a:cxn>
                  <a:cxn ang="0">
                    <a:pos x="1239" y="300"/>
                  </a:cxn>
                  <a:cxn ang="0">
                    <a:pos x="1296" y="419"/>
                  </a:cxn>
                  <a:cxn ang="0">
                    <a:pos x="1239" y="300"/>
                  </a:cxn>
                  <a:cxn ang="0">
                    <a:pos x="1377" y="169"/>
                  </a:cxn>
                  <a:cxn ang="0">
                    <a:pos x="1324" y="419"/>
                  </a:cxn>
                  <a:cxn ang="0">
                    <a:pos x="1405" y="255"/>
                  </a:cxn>
                  <a:cxn ang="0">
                    <a:pos x="1461" y="419"/>
                  </a:cxn>
                  <a:cxn ang="0">
                    <a:pos x="1405" y="255"/>
                  </a:cxn>
                  <a:cxn ang="0">
                    <a:pos x="1542" y="239"/>
                  </a:cxn>
                  <a:cxn ang="0">
                    <a:pos x="1490" y="419"/>
                  </a:cxn>
                  <a:cxn ang="0">
                    <a:pos x="1570" y="239"/>
                  </a:cxn>
                  <a:cxn ang="0">
                    <a:pos x="1627" y="419"/>
                  </a:cxn>
                  <a:cxn ang="0">
                    <a:pos x="1570" y="239"/>
                  </a:cxn>
                  <a:cxn ang="0">
                    <a:pos x="1708" y="37"/>
                  </a:cxn>
                  <a:cxn ang="0">
                    <a:pos x="1655" y="419"/>
                  </a:cxn>
                </a:cxnLst>
                <a:rect l="0" t="0" r="r" b="b"/>
                <a:pathLst>
                  <a:path w="1708" h="419">
                    <a:moveTo>
                      <a:pt x="0" y="329"/>
                    </a:moveTo>
                    <a:lnTo>
                      <a:pt x="53" y="329"/>
                    </a:lnTo>
                    <a:lnTo>
                      <a:pt x="53" y="419"/>
                    </a:lnTo>
                    <a:lnTo>
                      <a:pt x="0" y="419"/>
                    </a:lnTo>
                    <a:lnTo>
                      <a:pt x="0" y="329"/>
                    </a:lnTo>
                    <a:close/>
                    <a:moveTo>
                      <a:pt x="81" y="317"/>
                    </a:moveTo>
                    <a:lnTo>
                      <a:pt x="133" y="317"/>
                    </a:lnTo>
                    <a:lnTo>
                      <a:pt x="133" y="419"/>
                    </a:lnTo>
                    <a:lnTo>
                      <a:pt x="81" y="419"/>
                    </a:lnTo>
                    <a:lnTo>
                      <a:pt x="81" y="317"/>
                    </a:lnTo>
                    <a:close/>
                    <a:moveTo>
                      <a:pt x="166" y="296"/>
                    </a:moveTo>
                    <a:lnTo>
                      <a:pt x="218" y="296"/>
                    </a:lnTo>
                    <a:lnTo>
                      <a:pt x="218" y="419"/>
                    </a:lnTo>
                    <a:lnTo>
                      <a:pt x="166" y="419"/>
                    </a:lnTo>
                    <a:lnTo>
                      <a:pt x="166" y="296"/>
                    </a:lnTo>
                    <a:close/>
                    <a:moveTo>
                      <a:pt x="246" y="177"/>
                    </a:moveTo>
                    <a:lnTo>
                      <a:pt x="299" y="177"/>
                    </a:lnTo>
                    <a:lnTo>
                      <a:pt x="299" y="419"/>
                    </a:lnTo>
                    <a:lnTo>
                      <a:pt x="246" y="419"/>
                    </a:lnTo>
                    <a:lnTo>
                      <a:pt x="246" y="177"/>
                    </a:lnTo>
                    <a:close/>
                    <a:moveTo>
                      <a:pt x="331" y="267"/>
                    </a:moveTo>
                    <a:lnTo>
                      <a:pt x="384" y="267"/>
                    </a:lnTo>
                    <a:lnTo>
                      <a:pt x="384" y="419"/>
                    </a:lnTo>
                    <a:lnTo>
                      <a:pt x="331" y="419"/>
                    </a:lnTo>
                    <a:lnTo>
                      <a:pt x="331" y="267"/>
                    </a:lnTo>
                    <a:close/>
                    <a:moveTo>
                      <a:pt x="412" y="247"/>
                    </a:moveTo>
                    <a:lnTo>
                      <a:pt x="464" y="247"/>
                    </a:lnTo>
                    <a:lnTo>
                      <a:pt x="464" y="419"/>
                    </a:lnTo>
                    <a:lnTo>
                      <a:pt x="412" y="419"/>
                    </a:lnTo>
                    <a:lnTo>
                      <a:pt x="412" y="247"/>
                    </a:lnTo>
                    <a:close/>
                    <a:moveTo>
                      <a:pt x="497" y="210"/>
                    </a:moveTo>
                    <a:lnTo>
                      <a:pt x="549" y="210"/>
                    </a:lnTo>
                    <a:lnTo>
                      <a:pt x="549" y="419"/>
                    </a:lnTo>
                    <a:lnTo>
                      <a:pt x="497" y="419"/>
                    </a:lnTo>
                    <a:lnTo>
                      <a:pt x="497" y="210"/>
                    </a:lnTo>
                    <a:close/>
                    <a:moveTo>
                      <a:pt x="577" y="0"/>
                    </a:moveTo>
                    <a:lnTo>
                      <a:pt x="630" y="0"/>
                    </a:lnTo>
                    <a:lnTo>
                      <a:pt x="630" y="419"/>
                    </a:lnTo>
                    <a:lnTo>
                      <a:pt x="577" y="419"/>
                    </a:lnTo>
                    <a:lnTo>
                      <a:pt x="577" y="0"/>
                    </a:lnTo>
                    <a:close/>
                    <a:moveTo>
                      <a:pt x="662" y="321"/>
                    </a:moveTo>
                    <a:lnTo>
                      <a:pt x="715" y="321"/>
                    </a:lnTo>
                    <a:lnTo>
                      <a:pt x="715" y="419"/>
                    </a:lnTo>
                    <a:lnTo>
                      <a:pt x="662" y="419"/>
                    </a:lnTo>
                    <a:lnTo>
                      <a:pt x="662" y="321"/>
                    </a:lnTo>
                    <a:close/>
                    <a:moveTo>
                      <a:pt x="743" y="304"/>
                    </a:moveTo>
                    <a:lnTo>
                      <a:pt x="799" y="304"/>
                    </a:lnTo>
                    <a:lnTo>
                      <a:pt x="799" y="419"/>
                    </a:lnTo>
                    <a:lnTo>
                      <a:pt x="743" y="419"/>
                    </a:lnTo>
                    <a:lnTo>
                      <a:pt x="743" y="304"/>
                    </a:lnTo>
                    <a:close/>
                    <a:moveTo>
                      <a:pt x="828" y="333"/>
                    </a:moveTo>
                    <a:lnTo>
                      <a:pt x="880" y="333"/>
                    </a:lnTo>
                    <a:lnTo>
                      <a:pt x="880" y="419"/>
                    </a:lnTo>
                    <a:lnTo>
                      <a:pt x="828" y="419"/>
                    </a:lnTo>
                    <a:lnTo>
                      <a:pt x="828" y="333"/>
                    </a:lnTo>
                    <a:close/>
                    <a:moveTo>
                      <a:pt x="908" y="317"/>
                    </a:moveTo>
                    <a:lnTo>
                      <a:pt x="965" y="317"/>
                    </a:lnTo>
                    <a:lnTo>
                      <a:pt x="965" y="419"/>
                    </a:lnTo>
                    <a:lnTo>
                      <a:pt x="908" y="419"/>
                    </a:lnTo>
                    <a:lnTo>
                      <a:pt x="908" y="317"/>
                    </a:lnTo>
                    <a:close/>
                    <a:moveTo>
                      <a:pt x="993" y="247"/>
                    </a:moveTo>
                    <a:lnTo>
                      <a:pt x="1046" y="247"/>
                    </a:lnTo>
                    <a:lnTo>
                      <a:pt x="1046" y="419"/>
                    </a:lnTo>
                    <a:lnTo>
                      <a:pt x="993" y="419"/>
                    </a:lnTo>
                    <a:lnTo>
                      <a:pt x="993" y="247"/>
                    </a:lnTo>
                    <a:close/>
                    <a:moveTo>
                      <a:pt x="1074" y="313"/>
                    </a:moveTo>
                    <a:lnTo>
                      <a:pt x="1130" y="313"/>
                    </a:lnTo>
                    <a:lnTo>
                      <a:pt x="1130" y="419"/>
                    </a:lnTo>
                    <a:lnTo>
                      <a:pt x="1074" y="419"/>
                    </a:lnTo>
                    <a:lnTo>
                      <a:pt x="1074" y="313"/>
                    </a:lnTo>
                    <a:close/>
                    <a:moveTo>
                      <a:pt x="1159" y="300"/>
                    </a:moveTo>
                    <a:lnTo>
                      <a:pt x="1211" y="300"/>
                    </a:lnTo>
                    <a:lnTo>
                      <a:pt x="1211" y="419"/>
                    </a:lnTo>
                    <a:lnTo>
                      <a:pt x="1159" y="419"/>
                    </a:lnTo>
                    <a:lnTo>
                      <a:pt x="1159" y="300"/>
                    </a:lnTo>
                    <a:close/>
                    <a:moveTo>
                      <a:pt x="1239" y="300"/>
                    </a:moveTo>
                    <a:lnTo>
                      <a:pt x="1296" y="300"/>
                    </a:lnTo>
                    <a:lnTo>
                      <a:pt x="1296" y="419"/>
                    </a:lnTo>
                    <a:lnTo>
                      <a:pt x="1239" y="419"/>
                    </a:lnTo>
                    <a:lnTo>
                      <a:pt x="1239" y="300"/>
                    </a:lnTo>
                    <a:close/>
                    <a:moveTo>
                      <a:pt x="1324" y="169"/>
                    </a:moveTo>
                    <a:lnTo>
                      <a:pt x="1377" y="169"/>
                    </a:lnTo>
                    <a:lnTo>
                      <a:pt x="1377" y="419"/>
                    </a:lnTo>
                    <a:lnTo>
                      <a:pt x="1324" y="419"/>
                    </a:lnTo>
                    <a:lnTo>
                      <a:pt x="1324" y="169"/>
                    </a:lnTo>
                    <a:close/>
                    <a:moveTo>
                      <a:pt x="1405" y="255"/>
                    </a:moveTo>
                    <a:lnTo>
                      <a:pt x="1461" y="255"/>
                    </a:lnTo>
                    <a:lnTo>
                      <a:pt x="1461" y="419"/>
                    </a:lnTo>
                    <a:lnTo>
                      <a:pt x="1405" y="419"/>
                    </a:lnTo>
                    <a:lnTo>
                      <a:pt x="1405" y="255"/>
                    </a:lnTo>
                    <a:close/>
                    <a:moveTo>
                      <a:pt x="1490" y="239"/>
                    </a:moveTo>
                    <a:lnTo>
                      <a:pt x="1542" y="239"/>
                    </a:lnTo>
                    <a:lnTo>
                      <a:pt x="1542" y="419"/>
                    </a:lnTo>
                    <a:lnTo>
                      <a:pt x="1490" y="419"/>
                    </a:lnTo>
                    <a:lnTo>
                      <a:pt x="1490" y="239"/>
                    </a:lnTo>
                    <a:close/>
                    <a:moveTo>
                      <a:pt x="1570" y="239"/>
                    </a:moveTo>
                    <a:lnTo>
                      <a:pt x="1627" y="239"/>
                    </a:lnTo>
                    <a:lnTo>
                      <a:pt x="1627" y="419"/>
                    </a:lnTo>
                    <a:lnTo>
                      <a:pt x="1570" y="419"/>
                    </a:lnTo>
                    <a:lnTo>
                      <a:pt x="1570" y="239"/>
                    </a:lnTo>
                    <a:close/>
                    <a:moveTo>
                      <a:pt x="1655" y="37"/>
                    </a:moveTo>
                    <a:lnTo>
                      <a:pt x="1708" y="37"/>
                    </a:lnTo>
                    <a:lnTo>
                      <a:pt x="1708" y="419"/>
                    </a:lnTo>
                    <a:lnTo>
                      <a:pt x="1655" y="419"/>
                    </a:lnTo>
                    <a:lnTo>
                      <a:pt x="1655" y="37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0" name="Freeform 588"/>
              <p:cNvSpPr>
                <a:spLocks noEditPoints="1"/>
              </p:cNvSpPr>
              <p:nvPr/>
            </p:nvSpPr>
            <p:spPr bwMode="auto">
              <a:xfrm>
                <a:off x="3477" y="2184"/>
                <a:ext cx="1708" cy="739"/>
              </a:xfrm>
              <a:custGeom>
                <a:avLst/>
                <a:gdLst/>
                <a:ahLst/>
                <a:cxnLst>
                  <a:cxn ang="0">
                    <a:pos x="53" y="591"/>
                  </a:cxn>
                  <a:cxn ang="0">
                    <a:pos x="0" y="735"/>
                  </a:cxn>
                  <a:cxn ang="0">
                    <a:pos x="81" y="563"/>
                  </a:cxn>
                  <a:cxn ang="0">
                    <a:pos x="133" y="723"/>
                  </a:cxn>
                  <a:cxn ang="0">
                    <a:pos x="81" y="563"/>
                  </a:cxn>
                  <a:cxn ang="0">
                    <a:pos x="218" y="505"/>
                  </a:cxn>
                  <a:cxn ang="0">
                    <a:pos x="166" y="702"/>
                  </a:cxn>
                  <a:cxn ang="0">
                    <a:pos x="246" y="185"/>
                  </a:cxn>
                  <a:cxn ang="0">
                    <a:pos x="299" y="583"/>
                  </a:cxn>
                  <a:cxn ang="0">
                    <a:pos x="246" y="185"/>
                  </a:cxn>
                  <a:cxn ang="0">
                    <a:pos x="384" y="526"/>
                  </a:cxn>
                  <a:cxn ang="0">
                    <a:pos x="331" y="673"/>
                  </a:cxn>
                  <a:cxn ang="0">
                    <a:pos x="412" y="489"/>
                  </a:cxn>
                  <a:cxn ang="0">
                    <a:pos x="464" y="653"/>
                  </a:cxn>
                  <a:cxn ang="0">
                    <a:pos x="412" y="489"/>
                  </a:cxn>
                  <a:cxn ang="0">
                    <a:pos x="549" y="411"/>
                  </a:cxn>
                  <a:cxn ang="0">
                    <a:pos x="497" y="616"/>
                  </a:cxn>
                  <a:cxn ang="0">
                    <a:pos x="577" y="0"/>
                  </a:cxn>
                  <a:cxn ang="0">
                    <a:pos x="630" y="406"/>
                  </a:cxn>
                  <a:cxn ang="0">
                    <a:pos x="577" y="0"/>
                  </a:cxn>
                  <a:cxn ang="0">
                    <a:pos x="715" y="567"/>
                  </a:cxn>
                  <a:cxn ang="0">
                    <a:pos x="662" y="727"/>
                  </a:cxn>
                  <a:cxn ang="0">
                    <a:pos x="743" y="521"/>
                  </a:cxn>
                  <a:cxn ang="0">
                    <a:pos x="799" y="710"/>
                  </a:cxn>
                  <a:cxn ang="0">
                    <a:pos x="743" y="521"/>
                  </a:cxn>
                  <a:cxn ang="0">
                    <a:pos x="880" y="599"/>
                  </a:cxn>
                  <a:cxn ang="0">
                    <a:pos x="828" y="739"/>
                  </a:cxn>
                  <a:cxn ang="0">
                    <a:pos x="908" y="554"/>
                  </a:cxn>
                  <a:cxn ang="0">
                    <a:pos x="965" y="723"/>
                  </a:cxn>
                  <a:cxn ang="0">
                    <a:pos x="908" y="554"/>
                  </a:cxn>
                  <a:cxn ang="0">
                    <a:pos x="1046" y="374"/>
                  </a:cxn>
                  <a:cxn ang="0">
                    <a:pos x="993" y="653"/>
                  </a:cxn>
                  <a:cxn ang="0">
                    <a:pos x="1074" y="546"/>
                  </a:cxn>
                  <a:cxn ang="0">
                    <a:pos x="1130" y="719"/>
                  </a:cxn>
                  <a:cxn ang="0">
                    <a:pos x="1074" y="546"/>
                  </a:cxn>
                  <a:cxn ang="0">
                    <a:pos x="1211" y="513"/>
                  </a:cxn>
                  <a:cxn ang="0">
                    <a:pos x="1159" y="706"/>
                  </a:cxn>
                  <a:cxn ang="0">
                    <a:pos x="1239" y="513"/>
                  </a:cxn>
                  <a:cxn ang="0">
                    <a:pos x="1296" y="706"/>
                  </a:cxn>
                  <a:cxn ang="0">
                    <a:pos x="1239" y="513"/>
                  </a:cxn>
                  <a:cxn ang="0">
                    <a:pos x="1377" y="172"/>
                  </a:cxn>
                  <a:cxn ang="0">
                    <a:pos x="1324" y="575"/>
                  </a:cxn>
                  <a:cxn ang="0">
                    <a:pos x="1405" y="489"/>
                  </a:cxn>
                  <a:cxn ang="0">
                    <a:pos x="1461" y="661"/>
                  </a:cxn>
                  <a:cxn ang="0">
                    <a:pos x="1405" y="489"/>
                  </a:cxn>
                  <a:cxn ang="0">
                    <a:pos x="1542" y="452"/>
                  </a:cxn>
                  <a:cxn ang="0">
                    <a:pos x="1490" y="645"/>
                  </a:cxn>
                  <a:cxn ang="0">
                    <a:pos x="1570" y="452"/>
                  </a:cxn>
                  <a:cxn ang="0">
                    <a:pos x="1627" y="645"/>
                  </a:cxn>
                  <a:cxn ang="0">
                    <a:pos x="1570" y="452"/>
                  </a:cxn>
                  <a:cxn ang="0">
                    <a:pos x="1708" y="37"/>
                  </a:cxn>
                  <a:cxn ang="0">
                    <a:pos x="1655" y="443"/>
                  </a:cxn>
                </a:cxnLst>
                <a:rect l="0" t="0" r="r" b="b"/>
                <a:pathLst>
                  <a:path w="1708" h="739">
                    <a:moveTo>
                      <a:pt x="0" y="591"/>
                    </a:moveTo>
                    <a:lnTo>
                      <a:pt x="53" y="591"/>
                    </a:lnTo>
                    <a:lnTo>
                      <a:pt x="53" y="735"/>
                    </a:lnTo>
                    <a:lnTo>
                      <a:pt x="0" y="735"/>
                    </a:lnTo>
                    <a:lnTo>
                      <a:pt x="0" y="591"/>
                    </a:lnTo>
                    <a:close/>
                    <a:moveTo>
                      <a:pt x="81" y="563"/>
                    </a:moveTo>
                    <a:lnTo>
                      <a:pt x="133" y="563"/>
                    </a:lnTo>
                    <a:lnTo>
                      <a:pt x="133" y="723"/>
                    </a:lnTo>
                    <a:lnTo>
                      <a:pt x="81" y="723"/>
                    </a:lnTo>
                    <a:lnTo>
                      <a:pt x="81" y="563"/>
                    </a:lnTo>
                    <a:close/>
                    <a:moveTo>
                      <a:pt x="166" y="505"/>
                    </a:moveTo>
                    <a:lnTo>
                      <a:pt x="218" y="505"/>
                    </a:lnTo>
                    <a:lnTo>
                      <a:pt x="218" y="702"/>
                    </a:lnTo>
                    <a:lnTo>
                      <a:pt x="166" y="702"/>
                    </a:lnTo>
                    <a:lnTo>
                      <a:pt x="166" y="505"/>
                    </a:lnTo>
                    <a:close/>
                    <a:moveTo>
                      <a:pt x="246" y="185"/>
                    </a:moveTo>
                    <a:lnTo>
                      <a:pt x="299" y="185"/>
                    </a:lnTo>
                    <a:lnTo>
                      <a:pt x="299" y="583"/>
                    </a:lnTo>
                    <a:lnTo>
                      <a:pt x="246" y="583"/>
                    </a:lnTo>
                    <a:lnTo>
                      <a:pt x="246" y="185"/>
                    </a:lnTo>
                    <a:close/>
                    <a:moveTo>
                      <a:pt x="331" y="526"/>
                    </a:moveTo>
                    <a:lnTo>
                      <a:pt x="384" y="526"/>
                    </a:lnTo>
                    <a:lnTo>
                      <a:pt x="384" y="673"/>
                    </a:lnTo>
                    <a:lnTo>
                      <a:pt x="331" y="673"/>
                    </a:lnTo>
                    <a:lnTo>
                      <a:pt x="331" y="526"/>
                    </a:lnTo>
                    <a:close/>
                    <a:moveTo>
                      <a:pt x="412" y="489"/>
                    </a:moveTo>
                    <a:lnTo>
                      <a:pt x="464" y="489"/>
                    </a:lnTo>
                    <a:lnTo>
                      <a:pt x="464" y="653"/>
                    </a:lnTo>
                    <a:lnTo>
                      <a:pt x="412" y="653"/>
                    </a:lnTo>
                    <a:lnTo>
                      <a:pt x="412" y="489"/>
                    </a:lnTo>
                    <a:close/>
                    <a:moveTo>
                      <a:pt x="497" y="411"/>
                    </a:moveTo>
                    <a:lnTo>
                      <a:pt x="549" y="411"/>
                    </a:lnTo>
                    <a:lnTo>
                      <a:pt x="549" y="616"/>
                    </a:lnTo>
                    <a:lnTo>
                      <a:pt x="497" y="616"/>
                    </a:lnTo>
                    <a:lnTo>
                      <a:pt x="497" y="411"/>
                    </a:lnTo>
                    <a:close/>
                    <a:moveTo>
                      <a:pt x="577" y="0"/>
                    </a:moveTo>
                    <a:lnTo>
                      <a:pt x="630" y="0"/>
                    </a:lnTo>
                    <a:lnTo>
                      <a:pt x="630" y="406"/>
                    </a:lnTo>
                    <a:lnTo>
                      <a:pt x="577" y="406"/>
                    </a:lnTo>
                    <a:lnTo>
                      <a:pt x="577" y="0"/>
                    </a:lnTo>
                    <a:close/>
                    <a:moveTo>
                      <a:pt x="662" y="567"/>
                    </a:moveTo>
                    <a:lnTo>
                      <a:pt x="715" y="567"/>
                    </a:lnTo>
                    <a:lnTo>
                      <a:pt x="715" y="727"/>
                    </a:lnTo>
                    <a:lnTo>
                      <a:pt x="662" y="727"/>
                    </a:lnTo>
                    <a:lnTo>
                      <a:pt x="662" y="567"/>
                    </a:lnTo>
                    <a:close/>
                    <a:moveTo>
                      <a:pt x="743" y="521"/>
                    </a:moveTo>
                    <a:lnTo>
                      <a:pt x="799" y="521"/>
                    </a:lnTo>
                    <a:lnTo>
                      <a:pt x="799" y="710"/>
                    </a:lnTo>
                    <a:lnTo>
                      <a:pt x="743" y="710"/>
                    </a:lnTo>
                    <a:lnTo>
                      <a:pt x="743" y="521"/>
                    </a:lnTo>
                    <a:close/>
                    <a:moveTo>
                      <a:pt x="828" y="599"/>
                    </a:moveTo>
                    <a:lnTo>
                      <a:pt x="880" y="599"/>
                    </a:lnTo>
                    <a:lnTo>
                      <a:pt x="880" y="739"/>
                    </a:lnTo>
                    <a:lnTo>
                      <a:pt x="828" y="739"/>
                    </a:lnTo>
                    <a:lnTo>
                      <a:pt x="828" y="599"/>
                    </a:lnTo>
                    <a:close/>
                    <a:moveTo>
                      <a:pt x="908" y="554"/>
                    </a:moveTo>
                    <a:lnTo>
                      <a:pt x="965" y="554"/>
                    </a:lnTo>
                    <a:lnTo>
                      <a:pt x="965" y="723"/>
                    </a:lnTo>
                    <a:lnTo>
                      <a:pt x="908" y="723"/>
                    </a:lnTo>
                    <a:lnTo>
                      <a:pt x="908" y="554"/>
                    </a:lnTo>
                    <a:close/>
                    <a:moveTo>
                      <a:pt x="993" y="374"/>
                    </a:moveTo>
                    <a:lnTo>
                      <a:pt x="1046" y="374"/>
                    </a:lnTo>
                    <a:lnTo>
                      <a:pt x="1046" y="653"/>
                    </a:lnTo>
                    <a:lnTo>
                      <a:pt x="993" y="653"/>
                    </a:lnTo>
                    <a:lnTo>
                      <a:pt x="993" y="374"/>
                    </a:lnTo>
                    <a:close/>
                    <a:moveTo>
                      <a:pt x="1074" y="546"/>
                    </a:moveTo>
                    <a:lnTo>
                      <a:pt x="1130" y="546"/>
                    </a:lnTo>
                    <a:lnTo>
                      <a:pt x="1130" y="719"/>
                    </a:lnTo>
                    <a:lnTo>
                      <a:pt x="1074" y="719"/>
                    </a:lnTo>
                    <a:lnTo>
                      <a:pt x="1074" y="546"/>
                    </a:lnTo>
                    <a:close/>
                    <a:moveTo>
                      <a:pt x="1159" y="513"/>
                    </a:moveTo>
                    <a:lnTo>
                      <a:pt x="1211" y="513"/>
                    </a:lnTo>
                    <a:lnTo>
                      <a:pt x="1211" y="706"/>
                    </a:lnTo>
                    <a:lnTo>
                      <a:pt x="1159" y="706"/>
                    </a:lnTo>
                    <a:lnTo>
                      <a:pt x="1159" y="513"/>
                    </a:lnTo>
                    <a:close/>
                    <a:moveTo>
                      <a:pt x="1239" y="513"/>
                    </a:moveTo>
                    <a:lnTo>
                      <a:pt x="1296" y="513"/>
                    </a:lnTo>
                    <a:lnTo>
                      <a:pt x="1296" y="706"/>
                    </a:lnTo>
                    <a:lnTo>
                      <a:pt x="1239" y="706"/>
                    </a:lnTo>
                    <a:lnTo>
                      <a:pt x="1239" y="513"/>
                    </a:lnTo>
                    <a:close/>
                    <a:moveTo>
                      <a:pt x="1324" y="172"/>
                    </a:moveTo>
                    <a:lnTo>
                      <a:pt x="1377" y="172"/>
                    </a:lnTo>
                    <a:lnTo>
                      <a:pt x="1377" y="575"/>
                    </a:lnTo>
                    <a:lnTo>
                      <a:pt x="1324" y="575"/>
                    </a:lnTo>
                    <a:lnTo>
                      <a:pt x="1324" y="172"/>
                    </a:lnTo>
                    <a:close/>
                    <a:moveTo>
                      <a:pt x="1405" y="489"/>
                    </a:moveTo>
                    <a:lnTo>
                      <a:pt x="1461" y="489"/>
                    </a:lnTo>
                    <a:lnTo>
                      <a:pt x="1461" y="661"/>
                    </a:lnTo>
                    <a:lnTo>
                      <a:pt x="1405" y="661"/>
                    </a:lnTo>
                    <a:lnTo>
                      <a:pt x="1405" y="489"/>
                    </a:lnTo>
                    <a:close/>
                    <a:moveTo>
                      <a:pt x="1490" y="452"/>
                    </a:moveTo>
                    <a:lnTo>
                      <a:pt x="1542" y="452"/>
                    </a:lnTo>
                    <a:lnTo>
                      <a:pt x="1542" y="645"/>
                    </a:lnTo>
                    <a:lnTo>
                      <a:pt x="1490" y="645"/>
                    </a:lnTo>
                    <a:lnTo>
                      <a:pt x="1490" y="452"/>
                    </a:lnTo>
                    <a:close/>
                    <a:moveTo>
                      <a:pt x="1570" y="452"/>
                    </a:moveTo>
                    <a:lnTo>
                      <a:pt x="1627" y="452"/>
                    </a:lnTo>
                    <a:lnTo>
                      <a:pt x="1627" y="645"/>
                    </a:lnTo>
                    <a:lnTo>
                      <a:pt x="1570" y="645"/>
                    </a:lnTo>
                    <a:lnTo>
                      <a:pt x="1570" y="452"/>
                    </a:lnTo>
                    <a:close/>
                    <a:moveTo>
                      <a:pt x="1655" y="37"/>
                    </a:moveTo>
                    <a:lnTo>
                      <a:pt x="1708" y="37"/>
                    </a:lnTo>
                    <a:lnTo>
                      <a:pt x="1708" y="443"/>
                    </a:lnTo>
                    <a:lnTo>
                      <a:pt x="1655" y="443"/>
                    </a:lnTo>
                    <a:lnTo>
                      <a:pt x="1655" y="37"/>
                    </a:lnTo>
                    <a:close/>
                  </a:path>
                </a:pathLst>
              </a:custGeom>
              <a:solidFill>
                <a:srgbClr val="00206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1" name="Freeform 589"/>
              <p:cNvSpPr>
                <a:spLocks noEditPoints="1"/>
              </p:cNvSpPr>
              <p:nvPr/>
            </p:nvSpPr>
            <p:spPr bwMode="auto">
              <a:xfrm>
                <a:off x="3477" y="2184"/>
                <a:ext cx="1708" cy="739"/>
              </a:xfrm>
              <a:custGeom>
                <a:avLst/>
                <a:gdLst/>
                <a:ahLst/>
                <a:cxnLst>
                  <a:cxn ang="0">
                    <a:pos x="53" y="591"/>
                  </a:cxn>
                  <a:cxn ang="0">
                    <a:pos x="0" y="735"/>
                  </a:cxn>
                  <a:cxn ang="0">
                    <a:pos x="81" y="563"/>
                  </a:cxn>
                  <a:cxn ang="0">
                    <a:pos x="133" y="723"/>
                  </a:cxn>
                  <a:cxn ang="0">
                    <a:pos x="81" y="563"/>
                  </a:cxn>
                  <a:cxn ang="0">
                    <a:pos x="218" y="505"/>
                  </a:cxn>
                  <a:cxn ang="0">
                    <a:pos x="166" y="702"/>
                  </a:cxn>
                  <a:cxn ang="0">
                    <a:pos x="246" y="185"/>
                  </a:cxn>
                  <a:cxn ang="0">
                    <a:pos x="299" y="583"/>
                  </a:cxn>
                  <a:cxn ang="0">
                    <a:pos x="246" y="185"/>
                  </a:cxn>
                  <a:cxn ang="0">
                    <a:pos x="384" y="526"/>
                  </a:cxn>
                  <a:cxn ang="0">
                    <a:pos x="331" y="673"/>
                  </a:cxn>
                  <a:cxn ang="0">
                    <a:pos x="412" y="489"/>
                  </a:cxn>
                  <a:cxn ang="0">
                    <a:pos x="464" y="653"/>
                  </a:cxn>
                  <a:cxn ang="0">
                    <a:pos x="412" y="489"/>
                  </a:cxn>
                  <a:cxn ang="0">
                    <a:pos x="549" y="411"/>
                  </a:cxn>
                  <a:cxn ang="0">
                    <a:pos x="497" y="616"/>
                  </a:cxn>
                  <a:cxn ang="0">
                    <a:pos x="577" y="0"/>
                  </a:cxn>
                  <a:cxn ang="0">
                    <a:pos x="630" y="406"/>
                  </a:cxn>
                  <a:cxn ang="0">
                    <a:pos x="577" y="0"/>
                  </a:cxn>
                  <a:cxn ang="0">
                    <a:pos x="715" y="567"/>
                  </a:cxn>
                  <a:cxn ang="0">
                    <a:pos x="662" y="727"/>
                  </a:cxn>
                  <a:cxn ang="0">
                    <a:pos x="743" y="521"/>
                  </a:cxn>
                  <a:cxn ang="0">
                    <a:pos x="799" y="710"/>
                  </a:cxn>
                  <a:cxn ang="0">
                    <a:pos x="743" y="521"/>
                  </a:cxn>
                  <a:cxn ang="0">
                    <a:pos x="880" y="599"/>
                  </a:cxn>
                  <a:cxn ang="0">
                    <a:pos x="828" y="739"/>
                  </a:cxn>
                  <a:cxn ang="0">
                    <a:pos x="908" y="554"/>
                  </a:cxn>
                  <a:cxn ang="0">
                    <a:pos x="965" y="723"/>
                  </a:cxn>
                  <a:cxn ang="0">
                    <a:pos x="908" y="554"/>
                  </a:cxn>
                  <a:cxn ang="0">
                    <a:pos x="1046" y="374"/>
                  </a:cxn>
                  <a:cxn ang="0">
                    <a:pos x="993" y="653"/>
                  </a:cxn>
                  <a:cxn ang="0">
                    <a:pos x="1074" y="546"/>
                  </a:cxn>
                  <a:cxn ang="0">
                    <a:pos x="1130" y="719"/>
                  </a:cxn>
                  <a:cxn ang="0">
                    <a:pos x="1074" y="546"/>
                  </a:cxn>
                  <a:cxn ang="0">
                    <a:pos x="1211" y="513"/>
                  </a:cxn>
                  <a:cxn ang="0">
                    <a:pos x="1159" y="706"/>
                  </a:cxn>
                  <a:cxn ang="0">
                    <a:pos x="1239" y="513"/>
                  </a:cxn>
                  <a:cxn ang="0">
                    <a:pos x="1296" y="706"/>
                  </a:cxn>
                  <a:cxn ang="0">
                    <a:pos x="1239" y="513"/>
                  </a:cxn>
                  <a:cxn ang="0">
                    <a:pos x="1377" y="172"/>
                  </a:cxn>
                  <a:cxn ang="0">
                    <a:pos x="1324" y="575"/>
                  </a:cxn>
                  <a:cxn ang="0">
                    <a:pos x="1405" y="489"/>
                  </a:cxn>
                  <a:cxn ang="0">
                    <a:pos x="1461" y="661"/>
                  </a:cxn>
                  <a:cxn ang="0">
                    <a:pos x="1405" y="489"/>
                  </a:cxn>
                  <a:cxn ang="0">
                    <a:pos x="1542" y="452"/>
                  </a:cxn>
                  <a:cxn ang="0">
                    <a:pos x="1490" y="645"/>
                  </a:cxn>
                  <a:cxn ang="0">
                    <a:pos x="1570" y="452"/>
                  </a:cxn>
                  <a:cxn ang="0">
                    <a:pos x="1627" y="645"/>
                  </a:cxn>
                  <a:cxn ang="0">
                    <a:pos x="1570" y="452"/>
                  </a:cxn>
                  <a:cxn ang="0">
                    <a:pos x="1708" y="37"/>
                  </a:cxn>
                  <a:cxn ang="0">
                    <a:pos x="1655" y="443"/>
                  </a:cxn>
                </a:cxnLst>
                <a:rect l="0" t="0" r="r" b="b"/>
                <a:pathLst>
                  <a:path w="1708" h="739">
                    <a:moveTo>
                      <a:pt x="0" y="591"/>
                    </a:moveTo>
                    <a:lnTo>
                      <a:pt x="53" y="591"/>
                    </a:lnTo>
                    <a:lnTo>
                      <a:pt x="53" y="735"/>
                    </a:lnTo>
                    <a:lnTo>
                      <a:pt x="0" y="735"/>
                    </a:lnTo>
                    <a:lnTo>
                      <a:pt x="0" y="591"/>
                    </a:lnTo>
                    <a:close/>
                    <a:moveTo>
                      <a:pt x="81" y="563"/>
                    </a:moveTo>
                    <a:lnTo>
                      <a:pt x="133" y="563"/>
                    </a:lnTo>
                    <a:lnTo>
                      <a:pt x="133" y="723"/>
                    </a:lnTo>
                    <a:lnTo>
                      <a:pt x="81" y="723"/>
                    </a:lnTo>
                    <a:lnTo>
                      <a:pt x="81" y="563"/>
                    </a:lnTo>
                    <a:close/>
                    <a:moveTo>
                      <a:pt x="166" y="505"/>
                    </a:moveTo>
                    <a:lnTo>
                      <a:pt x="218" y="505"/>
                    </a:lnTo>
                    <a:lnTo>
                      <a:pt x="218" y="702"/>
                    </a:lnTo>
                    <a:lnTo>
                      <a:pt x="166" y="702"/>
                    </a:lnTo>
                    <a:lnTo>
                      <a:pt x="166" y="505"/>
                    </a:lnTo>
                    <a:close/>
                    <a:moveTo>
                      <a:pt x="246" y="185"/>
                    </a:moveTo>
                    <a:lnTo>
                      <a:pt x="299" y="185"/>
                    </a:lnTo>
                    <a:lnTo>
                      <a:pt x="299" y="583"/>
                    </a:lnTo>
                    <a:lnTo>
                      <a:pt x="246" y="583"/>
                    </a:lnTo>
                    <a:lnTo>
                      <a:pt x="246" y="185"/>
                    </a:lnTo>
                    <a:close/>
                    <a:moveTo>
                      <a:pt x="331" y="526"/>
                    </a:moveTo>
                    <a:lnTo>
                      <a:pt x="384" y="526"/>
                    </a:lnTo>
                    <a:lnTo>
                      <a:pt x="384" y="673"/>
                    </a:lnTo>
                    <a:lnTo>
                      <a:pt x="331" y="673"/>
                    </a:lnTo>
                    <a:lnTo>
                      <a:pt x="331" y="526"/>
                    </a:lnTo>
                    <a:close/>
                    <a:moveTo>
                      <a:pt x="412" y="489"/>
                    </a:moveTo>
                    <a:lnTo>
                      <a:pt x="464" y="489"/>
                    </a:lnTo>
                    <a:lnTo>
                      <a:pt x="464" y="653"/>
                    </a:lnTo>
                    <a:lnTo>
                      <a:pt x="412" y="653"/>
                    </a:lnTo>
                    <a:lnTo>
                      <a:pt x="412" y="489"/>
                    </a:lnTo>
                    <a:close/>
                    <a:moveTo>
                      <a:pt x="497" y="411"/>
                    </a:moveTo>
                    <a:lnTo>
                      <a:pt x="549" y="411"/>
                    </a:lnTo>
                    <a:lnTo>
                      <a:pt x="549" y="616"/>
                    </a:lnTo>
                    <a:lnTo>
                      <a:pt x="497" y="616"/>
                    </a:lnTo>
                    <a:lnTo>
                      <a:pt x="497" y="411"/>
                    </a:lnTo>
                    <a:close/>
                    <a:moveTo>
                      <a:pt x="577" y="0"/>
                    </a:moveTo>
                    <a:lnTo>
                      <a:pt x="630" y="0"/>
                    </a:lnTo>
                    <a:lnTo>
                      <a:pt x="630" y="406"/>
                    </a:lnTo>
                    <a:lnTo>
                      <a:pt x="577" y="406"/>
                    </a:lnTo>
                    <a:lnTo>
                      <a:pt x="577" y="0"/>
                    </a:lnTo>
                    <a:close/>
                    <a:moveTo>
                      <a:pt x="662" y="567"/>
                    </a:moveTo>
                    <a:lnTo>
                      <a:pt x="715" y="567"/>
                    </a:lnTo>
                    <a:lnTo>
                      <a:pt x="715" y="727"/>
                    </a:lnTo>
                    <a:lnTo>
                      <a:pt x="662" y="727"/>
                    </a:lnTo>
                    <a:lnTo>
                      <a:pt x="662" y="567"/>
                    </a:lnTo>
                    <a:close/>
                    <a:moveTo>
                      <a:pt x="743" y="521"/>
                    </a:moveTo>
                    <a:lnTo>
                      <a:pt x="799" y="521"/>
                    </a:lnTo>
                    <a:lnTo>
                      <a:pt x="799" y="710"/>
                    </a:lnTo>
                    <a:lnTo>
                      <a:pt x="743" y="710"/>
                    </a:lnTo>
                    <a:lnTo>
                      <a:pt x="743" y="521"/>
                    </a:lnTo>
                    <a:close/>
                    <a:moveTo>
                      <a:pt x="828" y="599"/>
                    </a:moveTo>
                    <a:lnTo>
                      <a:pt x="880" y="599"/>
                    </a:lnTo>
                    <a:lnTo>
                      <a:pt x="880" y="739"/>
                    </a:lnTo>
                    <a:lnTo>
                      <a:pt x="828" y="739"/>
                    </a:lnTo>
                    <a:lnTo>
                      <a:pt x="828" y="599"/>
                    </a:lnTo>
                    <a:close/>
                    <a:moveTo>
                      <a:pt x="908" y="554"/>
                    </a:moveTo>
                    <a:lnTo>
                      <a:pt x="965" y="554"/>
                    </a:lnTo>
                    <a:lnTo>
                      <a:pt x="965" y="723"/>
                    </a:lnTo>
                    <a:lnTo>
                      <a:pt x="908" y="723"/>
                    </a:lnTo>
                    <a:lnTo>
                      <a:pt x="908" y="554"/>
                    </a:lnTo>
                    <a:close/>
                    <a:moveTo>
                      <a:pt x="993" y="374"/>
                    </a:moveTo>
                    <a:lnTo>
                      <a:pt x="1046" y="374"/>
                    </a:lnTo>
                    <a:lnTo>
                      <a:pt x="1046" y="653"/>
                    </a:lnTo>
                    <a:lnTo>
                      <a:pt x="993" y="653"/>
                    </a:lnTo>
                    <a:lnTo>
                      <a:pt x="993" y="374"/>
                    </a:lnTo>
                    <a:close/>
                    <a:moveTo>
                      <a:pt x="1074" y="546"/>
                    </a:moveTo>
                    <a:lnTo>
                      <a:pt x="1130" y="546"/>
                    </a:lnTo>
                    <a:lnTo>
                      <a:pt x="1130" y="719"/>
                    </a:lnTo>
                    <a:lnTo>
                      <a:pt x="1074" y="719"/>
                    </a:lnTo>
                    <a:lnTo>
                      <a:pt x="1074" y="546"/>
                    </a:lnTo>
                    <a:close/>
                    <a:moveTo>
                      <a:pt x="1159" y="513"/>
                    </a:moveTo>
                    <a:lnTo>
                      <a:pt x="1211" y="513"/>
                    </a:lnTo>
                    <a:lnTo>
                      <a:pt x="1211" y="706"/>
                    </a:lnTo>
                    <a:lnTo>
                      <a:pt x="1159" y="706"/>
                    </a:lnTo>
                    <a:lnTo>
                      <a:pt x="1159" y="513"/>
                    </a:lnTo>
                    <a:close/>
                    <a:moveTo>
                      <a:pt x="1239" y="513"/>
                    </a:moveTo>
                    <a:lnTo>
                      <a:pt x="1296" y="513"/>
                    </a:lnTo>
                    <a:lnTo>
                      <a:pt x="1296" y="706"/>
                    </a:lnTo>
                    <a:lnTo>
                      <a:pt x="1239" y="706"/>
                    </a:lnTo>
                    <a:lnTo>
                      <a:pt x="1239" y="513"/>
                    </a:lnTo>
                    <a:close/>
                    <a:moveTo>
                      <a:pt x="1324" y="172"/>
                    </a:moveTo>
                    <a:lnTo>
                      <a:pt x="1377" y="172"/>
                    </a:lnTo>
                    <a:lnTo>
                      <a:pt x="1377" y="575"/>
                    </a:lnTo>
                    <a:lnTo>
                      <a:pt x="1324" y="575"/>
                    </a:lnTo>
                    <a:lnTo>
                      <a:pt x="1324" y="172"/>
                    </a:lnTo>
                    <a:close/>
                    <a:moveTo>
                      <a:pt x="1405" y="489"/>
                    </a:moveTo>
                    <a:lnTo>
                      <a:pt x="1461" y="489"/>
                    </a:lnTo>
                    <a:lnTo>
                      <a:pt x="1461" y="661"/>
                    </a:lnTo>
                    <a:lnTo>
                      <a:pt x="1405" y="661"/>
                    </a:lnTo>
                    <a:lnTo>
                      <a:pt x="1405" y="489"/>
                    </a:lnTo>
                    <a:close/>
                    <a:moveTo>
                      <a:pt x="1490" y="452"/>
                    </a:moveTo>
                    <a:lnTo>
                      <a:pt x="1542" y="452"/>
                    </a:lnTo>
                    <a:lnTo>
                      <a:pt x="1542" y="645"/>
                    </a:lnTo>
                    <a:lnTo>
                      <a:pt x="1490" y="645"/>
                    </a:lnTo>
                    <a:lnTo>
                      <a:pt x="1490" y="452"/>
                    </a:lnTo>
                    <a:close/>
                    <a:moveTo>
                      <a:pt x="1570" y="452"/>
                    </a:moveTo>
                    <a:lnTo>
                      <a:pt x="1627" y="452"/>
                    </a:lnTo>
                    <a:lnTo>
                      <a:pt x="1627" y="645"/>
                    </a:lnTo>
                    <a:lnTo>
                      <a:pt x="1570" y="645"/>
                    </a:lnTo>
                    <a:lnTo>
                      <a:pt x="1570" y="452"/>
                    </a:lnTo>
                    <a:close/>
                    <a:moveTo>
                      <a:pt x="1655" y="37"/>
                    </a:moveTo>
                    <a:lnTo>
                      <a:pt x="1708" y="37"/>
                    </a:lnTo>
                    <a:lnTo>
                      <a:pt x="1708" y="443"/>
                    </a:lnTo>
                    <a:lnTo>
                      <a:pt x="1655" y="443"/>
                    </a:lnTo>
                    <a:lnTo>
                      <a:pt x="1655" y="37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2" name="Line 590"/>
              <p:cNvSpPr>
                <a:spLocks noChangeShapeType="1"/>
              </p:cNvSpPr>
              <p:nvPr/>
            </p:nvSpPr>
            <p:spPr bwMode="auto">
              <a:xfrm flipV="1">
                <a:off x="3461" y="2213"/>
                <a:ext cx="1" cy="850"/>
              </a:xfrm>
              <a:prstGeom prst="line">
                <a:avLst/>
              </a:prstGeom>
              <a:noFill/>
              <a:ln w="6350" cap="flat">
                <a:solidFill>
                  <a:srgbClr val="8686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3" name="Freeform 591"/>
              <p:cNvSpPr>
                <a:spLocks noEditPoints="1"/>
              </p:cNvSpPr>
              <p:nvPr/>
            </p:nvSpPr>
            <p:spPr bwMode="auto">
              <a:xfrm>
                <a:off x="3449" y="2213"/>
                <a:ext cx="12" cy="850"/>
              </a:xfrm>
              <a:custGeom>
                <a:avLst/>
                <a:gdLst/>
                <a:ahLst/>
                <a:cxnLst>
                  <a:cxn ang="0">
                    <a:pos x="0" y="850"/>
                  </a:cxn>
                  <a:cxn ang="0">
                    <a:pos x="12" y="850"/>
                  </a:cxn>
                  <a:cxn ang="0">
                    <a:pos x="0" y="743"/>
                  </a:cxn>
                  <a:cxn ang="0">
                    <a:pos x="12" y="743"/>
                  </a:cxn>
                  <a:cxn ang="0">
                    <a:pos x="0" y="636"/>
                  </a:cxn>
                  <a:cxn ang="0">
                    <a:pos x="12" y="636"/>
                  </a:cxn>
                  <a:cxn ang="0">
                    <a:pos x="0" y="529"/>
                  </a:cxn>
                  <a:cxn ang="0">
                    <a:pos x="12" y="529"/>
                  </a:cxn>
                  <a:cxn ang="0">
                    <a:pos x="0" y="423"/>
                  </a:cxn>
                  <a:cxn ang="0">
                    <a:pos x="12" y="423"/>
                  </a:cxn>
                  <a:cxn ang="0">
                    <a:pos x="0" y="320"/>
                  </a:cxn>
                  <a:cxn ang="0">
                    <a:pos x="12" y="320"/>
                  </a:cxn>
                  <a:cxn ang="0">
                    <a:pos x="0" y="213"/>
                  </a:cxn>
                  <a:cxn ang="0">
                    <a:pos x="12" y="213"/>
                  </a:cxn>
                  <a:cxn ang="0">
                    <a:pos x="0" y="106"/>
                  </a:cxn>
                  <a:cxn ang="0">
                    <a:pos x="12" y="106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850">
                    <a:moveTo>
                      <a:pt x="0" y="850"/>
                    </a:moveTo>
                    <a:lnTo>
                      <a:pt x="12" y="850"/>
                    </a:lnTo>
                    <a:moveTo>
                      <a:pt x="0" y="743"/>
                    </a:moveTo>
                    <a:lnTo>
                      <a:pt x="12" y="743"/>
                    </a:lnTo>
                    <a:moveTo>
                      <a:pt x="0" y="636"/>
                    </a:moveTo>
                    <a:lnTo>
                      <a:pt x="12" y="636"/>
                    </a:lnTo>
                    <a:moveTo>
                      <a:pt x="0" y="529"/>
                    </a:moveTo>
                    <a:lnTo>
                      <a:pt x="12" y="529"/>
                    </a:lnTo>
                    <a:moveTo>
                      <a:pt x="0" y="423"/>
                    </a:moveTo>
                    <a:lnTo>
                      <a:pt x="12" y="423"/>
                    </a:lnTo>
                    <a:moveTo>
                      <a:pt x="0" y="320"/>
                    </a:moveTo>
                    <a:lnTo>
                      <a:pt x="12" y="320"/>
                    </a:lnTo>
                    <a:moveTo>
                      <a:pt x="0" y="213"/>
                    </a:moveTo>
                    <a:lnTo>
                      <a:pt x="12" y="213"/>
                    </a:lnTo>
                    <a:moveTo>
                      <a:pt x="0" y="106"/>
                    </a:moveTo>
                    <a:lnTo>
                      <a:pt x="12" y="106"/>
                    </a:lnTo>
                    <a:moveTo>
                      <a:pt x="0" y="0"/>
                    </a:moveTo>
                    <a:lnTo>
                      <a:pt x="12" y="0"/>
                    </a:lnTo>
                  </a:path>
                </a:pathLst>
              </a:custGeom>
              <a:noFill/>
              <a:ln w="6350" cap="flat">
                <a:solidFill>
                  <a:srgbClr val="8686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4" name="Line 592"/>
              <p:cNvSpPr>
                <a:spLocks noChangeShapeType="1"/>
              </p:cNvSpPr>
              <p:nvPr/>
            </p:nvSpPr>
            <p:spPr bwMode="auto">
              <a:xfrm>
                <a:off x="3461" y="3009"/>
                <a:ext cx="1740" cy="1"/>
              </a:xfrm>
              <a:prstGeom prst="line">
                <a:avLst/>
              </a:prstGeom>
              <a:noFill/>
              <a:ln w="6350" cap="flat">
                <a:solidFill>
                  <a:srgbClr val="8686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5" name="Freeform 593"/>
              <p:cNvSpPr>
                <a:spLocks noEditPoints="1"/>
              </p:cNvSpPr>
              <p:nvPr/>
            </p:nvSpPr>
            <p:spPr bwMode="auto">
              <a:xfrm>
                <a:off x="3461" y="3009"/>
                <a:ext cx="1740" cy="14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144"/>
                  </a:cxn>
                  <a:cxn ang="0">
                    <a:pos x="85" y="13"/>
                  </a:cxn>
                  <a:cxn ang="0">
                    <a:pos x="85" y="144"/>
                  </a:cxn>
                  <a:cxn ang="0">
                    <a:pos x="166" y="13"/>
                  </a:cxn>
                  <a:cxn ang="0">
                    <a:pos x="166" y="144"/>
                  </a:cxn>
                  <a:cxn ang="0">
                    <a:pos x="250" y="13"/>
                  </a:cxn>
                  <a:cxn ang="0">
                    <a:pos x="250" y="144"/>
                  </a:cxn>
                  <a:cxn ang="0">
                    <a:pos x="331" y="13"/>
                  </a:cxn>
                  <a:cxn ang="0">
                    <a:pos x="331" y="144"/>
                  </a:cxn>
                  <a:cxn ang="0">
                    <a:pos x="416" y="13"/>
                  </a:cxn>
                  <a:cxn ang="0">
                    <a:pos x="416" y="144"/>
                  </a:cxn>
                  <a:cxn ang="0">
                    <a:pos x="497" y="13"/>
                  </a:cxn>
                  <a:cxn ang="0">
                    <a:pos x="497" y="144"/>
                  </a:cxn>
                  <a:cxn ang="0">
                    <a:pos x="581" y="13"/>
                  </a:cxn>
                  <a:cxn ang="0">
                    <a:pos x="581" y="144"/>
                  </a:cxn>
                  <a:cxn ang="0">
                    <a:pos x="662" y="13"/>
                  </a:cxn>
                  <a:cxn ang="0">
                    <a:pos x="662" y="144"/>
                  </a:cxn>
                  <a:cxn ang="0">
                    <a:pos x="747" y="13"/>
                  </a:cxn>
                  <a:cxn ang="0">
                    <a:pos x="747" y="144"/>
                  </a:cxn>
                  <a:cxn ang="0">
                    <a:pos x="828" y="13"/>
                  </a:cxn>
                  <a:cxn ang="0">
                    <a:pos x="828" y="144"/>
                  </a:cxn>
                  <a:cxn ang="0">
                    <a:pos x="912" y="13"/>
                  </a:cxn>
                  <a:cxn ang="0">
                    <a:pos x="912" y="144"/>
                  </a:cxn>
                  <a:cxn ang="0">
                    <a:pos x="993" y="13"/>
                  </a:cxn>
                  <a:cxn ang="0">
                    <a:pos x="993" y="144"/>
                  </a:cxn>
                  <a:cxn ang="0">
                    <a:pos x="1078" y="13"/>
                  </a:cxn>
                  <a:cxn ang="0">
                    <a:pos x="1078" y="144"/>
                  </a:cxn>
                  <a:cxn ang="0">
                    <a:pos x="1158" y="13"/>
                  </a:cxn>
                  <a:cxn ang="0">
                    <a:pos x="1158" y="144"/>
                  </a:cxn>
                  <a:cxn ang="0">
                    <a:pos x="1243" y="13"/>
                  </a:cxn>
                  <a:cxn ang="0">
                    <a:pos x="1243" y="144"/>
                  </a:cxn>
                  <a:cxn ang="0">
                    <a:pos x="1324" y="13"/>
                  </a:cxn>
                  <a:cxn ang="0">
                    <a:pos x="1324" y="144"/>
                  </a:cxn>
                  <a:cxn ang="0">
                    <a:pos x="1409" y="13"/>
                  </a:cxn>
                  <a:cxn ang="0">
                    <a:pos x="1409" y="144"/>
                  </a:cxn>
                  <a:cxn ang="0">
                    <a:pos x="1489" y="13"/>
                  </a:cxn>
                  <a:cxn ang="0">
                    <a:pos x="1489" y="144"/>
                  </a:cxn>
                  <a:cxn ang="0">
                    <a:pos x="1574" y="13"/>
                  </a:cxn>
                  <a:cxn ang="0">
                    <a:pos x="1574" y="144"/>
                  </a:cxn>
                  <a:cxn ang="0">
                    <a:pos x="1655" y="13"/>
                  </a:cxn>
                  <a:cxn ang="0">
                    <a:pos x="1655" y="144"/>
                  </a:cxn>
                  <a:cxn ang="0">
                    <a:pos x="1740" y="13"/>
                  </a:cxn>
                  <a:cxn ang="0">
                    <a:pos x="1740" y="144"/>
                  </a:cxn>
                </a:cxnLst>
                <a:rect l="0" t="0" r="r" b="b"/>
                <a:pathLst>
                  <a:path w="1740" h="144">
                    <a:moveTo>
                      <a:pt x="0" y="0"/>
                    </a:moveTo>
                    <a:lnTo>
                      <a:pt x="0" y="13"/>
                    </a:lnTo>
                    <a:moveTo>
                      <a:pt x="0" y="0"/>
                    </a:moveTo>
                    <a:lnTo>
                      <a:pt x="0" y="144"/>
                    </a:lnTo>
                    <a:moveTo>
                      <a:pt x="85" y="0"/>
                    </a:moveTo>
                    <a:lnTo>
                      <a:pt x="85" y="13"/>
                    </a:lnTo>
                    <a:moveTo>
                      <a:pt x="85" y="0"/>
                    </a:moveTo>
                    <a:lnTo>
                      <a:pt x="85" y="144"/>
                    </a:lnTo>
                    <a:moveTo>
                      <a:pt x="166" y="0"/>
                    </a:moveTo>
                    <a:lnTo>
                      <a:pt x="166" y="13"/>
                    </a:lnTo>
                    <a:moveTo>
                      <a:pt x="166" y="0"/>
                    </a:moveTo>
                    <a:lnTo>
                      <a:pt x="166" y="144"/>
                    </a:lnTo>
                    <a:moveTo>
                      <a:pt x="250" y="0"/>
                    </a:moveTo>
                    <a:lnTo>
                      <a:pt x="250" y="13"/>
                    </a:lnTo>
                    <a:moveTo>
                      <a:pt x="250" y="0"/>
                    </a:moveTo>
                    <a:lnTo>
                      <a:pt x="250" y="144"/>
                    </a:lnTo>
                    <a:moveTo>
                      <a:pt x="331" y="0"/>
                    </a:moveTo>
                    <a:lnTo>
                      <a:pt x="331" y="13"/>
                    </a:lnTo>
                    <a:moveTo>
                      <a:pt x="331" y="0"/>
                    </a:moveTo>
                    <a:lnTo>
                      <a:pt x="331" y="144"/>
                    </a:lnTo>
                    <a:moveTo>
                      <a:pt x="416" y="0"/>
                    </a:moveTo>
                    <a:lnTo>
                      <a:pt x="416" y="13"/>
                    </a:lnTo>
                    <a:moveTo>
                      <a:pt x="416" y="0"/>
                    </a:moveTo>
                    <a:lnTo>
                      <a:pt x="416" y="144"/>
                    </a:lnTo>
                    <a:moveTo>
                      <a:pt x="497" y="0"/>
                    </a:moveTo>
                    <a:lnTo>
                      <a:pt x="497" y="13"/>
                    </a:lnTo>
                    <a:moveTo>
                      <a:pt x="497" y="0"/>
                    </a:moveTo>
                    <a:lnTo>
                      <a:pt x="497" y="144"/>
                    </a:lnTo>
                    <a:moveTo>
                      <a:pt x="581" y="0"/>
                    </a:moveTo>
                    <a:lnTo>
                      <a:pt x="581" y="13"/>
                    </a:lnTo>
                    <a:moveTo>
                      <a:pt x="581" y="0"/>
                    </a:moveTo>
                    <a:lnTo>
                      <a:pt x="581" y="144"/>
                    </a:lnTo>
                    <a:moveTo>
                      <a:pt x="662" y="0"/>
                    </a:moveTo>
                    <a:lnTo>
                      <a:pt x="662" y="13"/>
                    </a:lnTo>
                    <a:moveTo>
                      <a:pt x="662" y="0"/>
                    </a:moveTo>
                    <a:lnTo>
                      <a:pt x="662" y="144"/>
                    </a:lnTo>
                    <a:moveTo>
                      <a:pt x="747" y="0"/>
                    </a:moveTo>
                    <a:lnTo>
                      <a:pt x="747" y="13"/>
                    </a:lnTo>
                    <a:moveTo>
                      <a:pt x="747" y="0"/>
                    </a:moveTo>
                    <a:lnTo>
                      <a:pt x="747" y="144"/>
                    </a:lnTo>
                    <a:moveTo>
                      <a:pt x="828" y="0"/>
                    </a:moveTo>
                    <a:lnTo>
                      <a:pt x="828" y="13"/>
                    </a:lnTo>
                    <a:moveTo>
                      <a:pt x="828" y="0"/>
                    </a:moveTo>
                    <a:lnTo>
                      <a:pt x="828" y="144"/>
                    </a:lnTo>
                    <a:moveTo>
                      <a:pt x="912" y="0"/>
                    </a:moveTo>
                    <a:lnTo>
                      <a:pt x="912" y="13"/>
                    </a:lnTo>
                    <a:moveTo>
                      <a:pt x="912" y="0"/>
                    </a:moveTo>
                    <a:lnTo>
                      <a:pt x="912" y="144"/>
                    </a:lnTo>
                    <a:moveTo>
                      <a:pt x="993" y="0"/>
                    </a:moveTo>
                    <a:lnTo>
                      <a:pt x="993" y="13"/>
                    </a:lnTo>
                    <a:moveTo>
                      <a:pt x="993" y="0"/>
                    </a:moveTo>
                    <a:lnTo>
                      <a:pt x="993" y="144"/>
                    </a:lnTo>
                    <a:moveTo>
                      <a:pt x="1078" y="0"/>
                    </a:moveTo>
                    <a:lnTo>
                      <a:pt x="1078" y="13"/>
                    </a:lnTo>
                    <a:moveTo>
                      <a:pt x="1078" y="0"/>
                    </a:moveTo>
                    <a:lnTo>
                      <a:pt x="1078" y="144"/>
                    </a:lnTo>
                    <a:moveTo>
                      <a:pt x="1158" y="0"/>
                    </a:moveTo>
                    <a:lnTo>
                      <a:pt x="1158" y="13"/>
                    </a:lnTo>
                    <a:moveTo>
                      <a:pt x="1158" y="0"/>
                    </a:moveTo>
                    <a:lnTo>
                      <a:pt x="1158" y="144"/>
                    </a:lnTo>
                    <a:moveTo>
                      <a:pt x="1243" y="0"/>
                    </a:moveTo>
                    <a:lnTo>
                      <a:pt x="1243" y="13"/>
                    </a:lnTo>
                    <a:moveTo>
                      <a:pt x="1243" y="0"/>
                    </a:moveTo>
                    <a:lnTo>
                      <a:pt x="1243" y="144"/>
                    </a:lnTo>
                    <a:moveTo>
                      <a:pt x="1324" y="0"/>
                    </a:moveTo>
                    <a:lnTo>
                      <a:pt x="1324" y="13"/>
                    </a:lnTo>
                    <a:moveTo>
                      <a:pt x="1324" y="0"/>
                    </a:moveTo>
                    <a:lnTo>
                      <a:pt x="1324" y="144"/>
                    </a:lnTo>
                    <a:moveTo>
                      <a:pt x="1409" y="0"/>
                    </a:moveTo>
                    <a:lnTo>
                      <a:pt x="1409" y="13"/>
                    </a:lnTo>
                    <a:moveTo>
                      <a:pt x="1409" y="0"/>
                    </a:moveTo>
                    <a:lnTo>
                      <a:pt x="1409" y="144"/>
                    </a:lnTo>
                    <a:moveTo>
                      <a:pt x="1489" y="0"/>
                    </a:moveTo>
                    <a:lnTo>
                      <a:pt x="1489" y="13"/>
                    </a:lnTo>
                    <a:moveTo>
                      <a:pt x="1489" y="0"/>
                    </a:moveTo>
                    <a:lnTo>
                      <a:pt x="1489" y="144"/>
                    </a:lnTo>
                    <a:moveTo>
                      <a:pt x="1574" y="0"/>
                    </a:moveTo>
                    <a:lnTo>
                      <a:pt x="1574" y="13"/>
                    </a:lnTo>
                    <a:moveTo>
                      <a:pt x="1574" y="0"/>
                    </a:moveTo>
                    <a:lnTo>
                      <a:pt x="1574" y="144"/>
                    </a:lnTo>
                    <a:moveTo>
                      <a:pt x="1655" y="0"/>
                    </a:moveTo>
                    <a:lnTo>
                      <a:pt x="1655" y="13"/>
                    </a:lnTo>
                    <a:moveTo>
                      <a:pt x="1655" y="0"/>
                    </a:moveTo>
                    <a:lnTo>
                      <a:pt x="1655" y="144"/>
                    </a:lnTo>
                    <a:moveTo>
                      <a:pt x="1740" y="0"/>
                    </a:moveTo>
                    <a:lnTo>
                      <a:pt x="1740" y="13"/>
                    </a:lnTo>
                    <a:moveTo>
                      <a:pt x="1740" y="0"/>
                    </a:moveTo>
                    <a:lnTo>
                      <a:pt x="1740" y="144"/>
                    </a:lnTo>
                  </a:path>
                </a:pathLst>
              </a:custGeom>
              <a:noFill/>
              <a:ln w="6350" cap="flat">
                <a:solidFill>
                  <a:srgbClr val="8686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6" name="Freeform 594"/>
              <p:cNvSpPr>
                <a:spLocks noEditPoints="1"/>
              </p:cNvSpPr>
              <p:nvPr/>
            </p:nvSpPr>
            <p:spPr bwMode="auto">
              <a:xfrm>
                <a:off x="3461" y="3153"/>
                <a:ext cx="1740" cy="1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0"/>
                  </a:cxn>
                  <a:cxn ang="0">
                    <a:pos x="331" y="0"/>
                  </a:cxn>
                  <a:cxn ang="0">
                    <a:pos x="331" y="140"/>
                  </a:cxn>
                  <a:cxn ang="0">
                    <a:pos x="662" y="0"/>
                  </a:cxn>
                  <a:cxn ang="0">
                    <a:pos x="662" y="140"/>
                  </a:cxn>
                  <a:cxn ang="0">
                    <a:pos x="1078" y="0"/>
                  </a:cxn>
                  <a:cxn ang="0">
                    <a:pos x="1078" y="140"/>
                  </a:cxn>
                  <a:cxn ang="0">
                    <a:pos x="1409" y="0"/>
                  </a:cxn>
                  <a:cxn ang="0">
                    <a:pos x="1409" y="140"/>
                  </a:cxn>
                  <a:cxn ang="0">
                    <a:pos x="1740" y="0"/>
                  </a:cxn>
                  <a:cxn ang="0">
                    <a:pos x="1740" y="140"/>
                  </a:cxn>
                </a:cxnLst>
                <a:rect l="0" t="0" r="r" b="b"/>
                <a:pathLst>
                  <a:path w="1740" h="140">
                    <a:moveTo>
                      <a:pt x="0" y="0"/>
                    </a:moveTo>
                    <a:lnTo>
                      <a:pt x="0" y="140"/>
                    </a:lnTo>
                    <a:moveTo>
                      <a:pt x="331" y="0"/>
                    </a:moveTo>
                    <a:lnTo>
                      <a:pt x="331" y="140"/>
                    </a:lnTo>
                    <a:moveTo>
                      <a:pt x="662" y="0"/>
                    </a:moveTo>
                    <a:lnTo>
                      <a:pt x="662" y="140"/>
                    </a:lnTo>
                    <a:moveTo>
                      <a:pt x="1078" y="0"/>
                    </a:moveTo>
                    <a:lnTo>
                      <a:pt x="1078" y="140"/>
                    </a:lnTo>
                    <a:moveTo>
                      <a:pt x="1409" y="0"/>
                    </a:moveTo>
                    <a:lnTo>
                      <a:pt x="1409" y="140"/>
                    </a:lnTo>
                    <a:moveTo>
                      <a:pt x="1740" y="0"/>
                    </a:moveTo>
                    <a:lnTo>
                      <a:pt x="1740" y="140"/>
                    </a:lnTo>
                  </a:path>
                </a:pathLst>
              </a:custGeom>
              <a:noFill/>
              <a:ln w="6350" cap="flat">
                <a:solidFill>
                  <a:srgbClr val="8686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7" name="Rectangle 595"/>
              <p:cNvSpPr>
                <a:spLocks noChangeArrowheads="1"/>
              </p:cNvSpPr>
              <p:nvPr/>
            </p:nvSpPr>
            <p:spPr bwMode="auto">
              <a:xfrm>
                <a:off x="3367" y="3034"/>
                <a:ext cx="88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-10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68" name="Rectangle 596"/>
              <p:cNvSpPr>
                <a:spLocks noChangeArrowheads="1"/>
              </p:cNvSpPr>
              <p:nvPr/>
            </p:nvSpPr>
            <p:spPr bwMode="auto">
              <a:xfrm>
                <a:off x="3380" y="2928"/>
                <a:ext cx="73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69" name="Rectangle 597"/>
              <p:cNvSpPr>
                <a:spLocks noChangeArrowheads="1"/>
              </p:cNvSpPr>
              <p:nvPr/>
            </p:nvSpPr>
            <p:spPr bwMode="auto">
              <a:xfrm>
                <a:off x="3380" y="2822"/>
                <a:ext cx="73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70" name="Rectangle 598"/>
              <p:cNvSpPr>
                <a:spLocks noChangeArrowheads="1"/>
              </p:cNvSpPr>
              <p:nvPr/>
            </p:nvSpPr>
            <p:spPr bwMode="auto">
              <a:xfrm>
                <a:off x="3380" y="2716"/>
                <a:ext cx="73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50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71" name="Rectangle 599"/>
              <p:cNvSpPr>
                <a:spLocks noChangeArrowheads="1"/>
              </p:cNvSpPr>
              <p:nvPr/>
            </p:nvSpPr>
            <p:spPr bwMode="auto">
              <a:xfrm>
                <a:off x="3380" y="2610"/>
                <a:ext cx="73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70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72" name="Rectangle 600"/>
              <p:cNvSpPr>
                <a:spLocks noChangeArrowheads="1"/>
              </p:cNvSpPr>
              <p:nvPr/>
            </p:nvSpPr>
            <p:spPr bwMode="auto">
              <a:xfrm>
                <a:off x="3380" y="2504"/>
                <a:ext cx="73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90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73" name="Rectangle 601"/>
              <p:cNvSpPr>
                <a:spLocks noChangeArrowheads="1"/>
              </p:cNvSpPr>
              <p:nvPr/>
            </p:nvSpPr>
            <p:spPr bwMode="auto">
              <a:xfrm>
                <a:off x="3358" y="2398"/>
                <a:ext cx="101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110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74" name="Rectangle 602"/>
              <p:cNvSpPr>
                <a:spLocks noChangeArrowheads="1"/>
              </p:cNvSpPr>
              <p:nvPr/>
            </p:nvSpPr>
            <p:spPr bwMode="auto">
              <a:xfrm>
                <a:off x="3358" y="2292"/>
                <a:ext cx="101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130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75" name="Rectangle 603"/>
              <p:cNvSpPr>
                <a:spLocks noChangeArrowheads="1"/>
              </p:cNvSpPr>
              <p:nvPr/>
            </p:nvSpPr>
            <p:spPr bwMode="auto">
              <a:xfrm>
                <a:off x="3358" y="2186"/>
                <a:ext cx="101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150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76" name="Rectangle 604"/>
              <p:cNvSpPr>
                <a:spLocks noChangeArrowheads="1"/>
              </p:cNvSpPr>
              <p:nvPr/>
            </p:nvSpPr>
            <p:spPr bwMode="auto">
              <a:xfrm>
                <a:off x="3519" y="3143"/>
                <a:ext cx="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77" name="Rectangle 605"/>
              <p:cNvSpPr>
                <a:spLocks noChangeArrowheads="1"/>
              </p:cNvSpPr>
              <p:nvPr/>
            </p:nvSpPr>
            <p:spPr bwMode="auto">
              <a:xfrm>
                <a:off x="3602" y="3133"/>
                <a:ext cx="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78" name="Rectangle 606"/>
              <p:cNvSpPr>
                <a:spLocks noChangeArrowheads="1"/>
              </p:cNvSpPr>
              <p:nvPr/>
            </p:nvSpPr>
            <p:spPr bwMode="auto">
              <a:xfrm>
                <a:off x="3685" y="3153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680" name="Rectangle 608"/>
            <p:cNvSpPr>
              <a:spLocks noChangeArrowheads="1"/>
            </p:cNvSpPr>
            <p:nvPr/>
          </p:nvSpPr>
          <p:spPr bwMode="auto">
            <a:xfrm>
              <a:off x="3774" y="3143"/>
              <a:ext cx="2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1" name="Rectangle 609"/>
            <p:cNvSpPr>
              <a:spLocks noChangeArrowheads="1"/>
            </p:cNvSpPr>
            <p:nvPr/>
          </p:nvSpPr>
          <p:spPr bwMode="auto">
            <a:xfrm>
              <a:off x="3850" y="313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2" name="Rectangle 610"/>
            <p:cNvSpPr>
              <a:spLocks noChangeArrowheads="1"/>
            </p:cNvSpPr>
            <p:nvPr/>
          </p:nvSpPr>
          <p:spPr bwMode="auto">
            <a:xfrm>
              <a:off x="3933" y="313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3" name="Rectangle 611"/>
            <p:cNvSpPr>
              <a:spLocks noChangeArrowheads="1"/>
            </p:cNvSpPr>
            <p:nvPr/>
          </p:nvSpPr>
          <p:spPr bwMode="auto">
            <a:xfrm>
              <a:off x="4016" y="313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4" name="Rectangle 612"/>
            <p:cNvSpPr>
              <a:spLocks noChangeArrowheads="1"/>
            </p:cNvSpPr>
            <p:nvPr/>
          </p:nvSpPr>
          <p:spPr bwMode="auto">
            <a:xfrm>
              <a:off x="4098" y="313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5" name="Rectangle 613"/>
            <p:cNvSpPr>
              <a:spLocks noChangeArrowheads="1"/>
            </p:cNvSpPr>
            <p:nvPr/>
          </p:nvSpPr>
          <p:spPr bwMode="auto">
            <a:xfrm>
              <a:off x="4181" y="313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6" name="Rectangle 614"/>
            <p:cNvSpPr>
              <a:spLocks noChangeArrowheads="1"/>
            </p:cNvSpPr>
            <p:nvPr/>
          </p:nvSpPr>
          <p:spPr bwMode="auto">
            <a:xfrm>
              <a:off x="4264" y="313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7" name="Rectangle 615"/>
            <p:cNvSpPr>
              <a:spLocks noChangeArrowheads="1"/>
            </p:cNvSpPr>
            <p:nvPr/>
          </p:nvSpPr>
          <p:spPr bwMode="auto">
            <a:xfrm>
              <a:off x="4347" y="313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8" name="Rectangle 616"/>
            <p:cNvSpPr>
              <a:spLocks noChangeArrowheads="1"/>
            </p:cNvSpPr>
            <p:nvPr/>
          </p:nvSpPr>
          <p:spPr bwMode="auto">
            <a:xfrm>
              <a:off x="4430" y="313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9" name="Rectangle 617"/>
            <p:cNvSpPr>
              <a:spLocks noChangeArrowheads="1"/>
            </p:cNvSpPr>
            <p:nvPr/>
          </p:nvSpPr>
          <p:spPr bwMode="auto">
            <a:xfrm>
              <a:off x="4512" y="313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0" name="Rectangle 618"/>
            <p:cNvSpPr>
              <a:spLocks noChangeArrowheads="1"/>
            </p:cNvSpPr>
            <p:nvPr/>
          </p:nvSpPr>
          <p:spPr bwMode="auto">
            <a:xfrm>
              <a:off x="4595" y="313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1" name="Rectangle 619"/>
            <p:cNvSpPr>
              <a:spLocks noChangeArrowheads="1"/>
            </p:cNvSpPr>
            <p:nvPr/>
          </p:nvSpPr>
          <p:spPr bwMode="auto">
            <a:xfrm>
              <a:off x="4678" y="313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2" name="Rectangle 620"/>
            <p:cNvSpPr>
              <a:spLocks noChangeArrowheads="1"/>
            </p:cNvSpPr>
            <p:nvPr/>
          </p:nvSpPr>
          <p:spPr bwMode="auto">
            <a:xfrm>
              <a:off x="4761" y="313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3" name="Rectangle 621"/>
            <p:cNvSpPr>
              <a:spLocks noChangeArrowheads="1"/>
            </p:cNvSpPr>
            <p:nvPr/>
          </p:nvSpPr>
          <p:spPr bwMode="auto">
            <a:xfrm>
              <a:off x="4844" y="313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4" name="Rectangle 622"/>
            <p:cNvSpPr>
              <a:spLocks noChangeArrowheads="1"/>
            </p:cNvSpPr>
            <p:nvPr/>
          </p:nvSpPr>
          <p:spPr bwMode="auto">
            <a:xfrm>
              <a:off x="4926" y="313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5" name="Rectangle 623"/>
            <p:cNvSpPr>
              <a:spLocks noChangeArrowheads="1"/>
            </p:cNvSpPr>
            <p:nvPr/>
          </p:nvSpPr>
          <p:spPr bwMode="auto">
            <a:xfrm>
              <a:off x="5009" y="313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6" name="Rectangle 624"/>
            <p:cNvSpPr>
              <a:spLocks noChangeArrowheads="1"/>
            </p:cNvSpPr>
            <p:nvPr/>
          </p:nvSpPr>
          <p:spPr bwMode="auto">
            <a:xfrm>
              <a:off x="5092" y="313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7" name="Rectangle 625"/>
            <p:cNvSpPr>
              <a:spLocks noChangeArrowheads="1"/>
            </p:cNvSpPr>
            <p:nvPr/>
          </p:nvSpPr>
          <p:spPr bwMode="auto">
            <a:xfrm>
              <a:off x="5175" y="313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8" name="Rectangle 626"/>
            <p:cNvSpPr>
              <a:spLocks noChangeArrowheads="1"/>
            </p:cNvSpPr>
            <p:nvPr/>
          </p:nvSpPr>
          <p:spPr bwMode="auto">
            <a:xfrm>
              <a:off x="3503" y="3185"/>
              <a:ext cx="217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600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Факт - май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9" name="Rectangle 627"/>
            <p:cNvSpPr>
              <a:spLocks noChangeArrowheads="1"/>
            </p:cNvSpPr>
            <p:nvPr/>
          </p:nvSpPr>
          <p:spPr bwMode="auto">
            <a:xfrm>
              <a:off x="3797" y="3185"/>
              <a:ext cx="307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600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П</a:t>
              </a:r>
              <a:r>
                <a:rPr kumimoji="0" lang="ru-RU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рогноз -июнь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0" name="Rectangle 628"/>
            <p:cNvSpPr>
              <a:spLocks noChangeArrowheads="1"/>
            </p:cNvSpPr>
            <p:nvPr/>
          </p:nvSpPr>
          <p:spPr bwMode="auto">
            <a:xfrm>
              <a:off x="3920" y="323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1" name="Rectangle 629"/>
            <p:cNvSpPr>
              <a:spLocks noChangeArrowheads="1"/>
            </p:cNvSpPr>
            <p:nvPr/>
          </p:nvSpPr>
          <p:spPr bwMode="auto">
            <a:xfrm>
              <a:off x="4221" y="3185"/>
              <a:ext cx="305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600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Прогноз -июль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2" name="Rectangle 630"/>
            <p:cNvSpPr>
              <a:spLocks noChangeArrowheads="1"/>
            </p:cNvSpPr>
            <p:nvPr/>
          </p:nvSpPr>
          <p:spPr bwMode="auto">
            <a:xfrm>
              <a:off x="4565" y="3185"/>
              <a:ext cx="321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600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Прогноз -август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3" name="Rectangle 631"/>
            <p:cNvSpPr>
              <a:spLocks noChangeArrowheads="1"/>
            </p:cNvSpPr>
            <p:nvPr/>
          </p:nvSpPr>
          <p:spPr bwMode="auto">
            <a:xfrm>
              <a:off x="4962" y="3185"/>
              <a:ext cx="38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600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Прогноз -сентябрь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4" name="Rectangle 632"/>
            <p:cNvSpPr>
              <a:spLocks noChangeArrowheads="1"/>
            </p:cNvSpPr>
            <p:nvPr/>
          </p:nvSpPr>
          <p:spPr bwMode="auto">
            <a:xfrm>
              <a:off x="4940" y="323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5" name="Rectangle 633"/>
            <p:cNvSpPr>
              <a:spLocks noChangeArrowheads="1"/>
            </p:cNvSpPr>
            <p:nvPr/>
          </p:nvSpPr>
          <p:spPr bwMode="auto">
            <a:xfrm>
              <a:off x="4204" y="2254"/>
              <a:ext cx="28" cy="29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06" name="Rectangle 634"/>
            <p:cNvSpPr>
              <a:spLocks noChangeArrowheads="1"/>
            </p:cNvSpPr>
            <p:nvPr/>
          </p:nvSpPr>
          <p:spPr bwMode="auto">
            <a:xfrm>
              <a:off x="4204" y="2254"/>
              <a:ext cx="28" cy="29"/>
            </a:xfrm>
            <a:prstGeom prst="rect">
              <a:avLst/>
            </a:prstGeom>
            <a:noFill/>
            <a:ln w="6350" cap="flat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07" name="Rectangle 635"/>
            <p:cNvSpPr>
              <a:spLocks noChangeArrowheads="1"/>
            </p:cNvSpPr>
            <p:nvPr/>
          </p:nvSpPr>
          <p:spPr bwMode="auto">
            <a:xfrm>
              <a:off x="4246" y="2239"/>
              <a:ext cx="639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Налоги на товары и услуги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8" name="Rectangle 636"/>
            <p:cNvSpPr>
              <a:spLocks noChangeArrowheads="1"/>
            </p:cNvSpPr>
            <p:nvPr/>
          </p:nvSpPr>
          <p:spPr bwMode="auto">
            <a:xfrm>
              <a:off x="4246" y="230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9" name="Rectangle 637"/>
            <p:cNvSpPr>
              <a:spLocks noChangeArrowheads="1"/>
            </p:cNvSpPr>
            <p:nvPr/>
          </p:nvSpPr>
          <p:spPr bwMode="auto">
            <a:xfrm>
              <a:off x="4204" y="2418"/>
              <a:ext cx="28" cy="33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10" name="Rectangle 638"/>
            <p:cNvSpPr>
              <a:spLocks noChangeArrowheads="1"/>
            </p:cNvSpPr>
            <p:nvPr/>
          </p:nvSpPr>
          <p:spPr bwMode="auto">
            <a:xfrm>
              <a:off x="4204" y="2418"/>
              <a:ext cx="28" cy="33"/>
            </a:xfrm>
            <a:prstGeom prst="rect">
              <a:avLst/>
            </a:prstGeom>
            <a:noFill/>
            <a:ln w="635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11" name="Rectangle 639"/>
            <p:cNvSpPr>
              <a:spLocks noChangeArrowheads="1"/>
            </p:cNvSpPr>
            <p:nvPr/>
          </p:nvSpPr>
          <p:spPr bwMode="auto">
            <a:xfrm>
              <a:off x="4246" y="2403"/>
              <a:ext cx="440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Налоги на доходы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2" name="Rectangle 640"/>
            <p:cNvSpPr>
              <a:spLocks noChangeArrowheads="1"/>
            </p:cNvSpPr>
            <p:nvPr/>
          </p:nvSpPr>
          <p:spPr bwMode="auto">
            <a:xfrm>
              <a:off x="3316" y="2151"/>
              <a:ext cx="1925" cy="1240"/>
            </a:xfrm>
            <a:prstGeom prst="rect">
              <a:avLst/>
            </a:prstGeom>
            <a:noFill/>
            <a:ln w="6350" cap="flat">
              <a:solidFill>
                <a:srgbClr val="8686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13" name="Rectangle 641"/>
            <p:cNvSpPr>
              <a:spLocks noChangeArrowheads="1"/>
            </p:cNvSpPr>
            <p:nvPr/>
          </p:nvSpPr>
          <p:spPr bwMode="auto">
            <a:xfrm>
              <a:off x="3533" y="2246"/>
              <a:ext cx="93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DX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4" name="Rectangle 642"/>
            <p:cNvSpPr>
              <a:spLocks noChangeArrowheads="1"/>
            </p:cNvSpPr>
            <p:nvPr/>
          </p:nvSpPr>
          <p:spPr bwMode="auto">
            <a:xfrm>
              <a:off x="3606" y="2246"/>
              <a:ext cx="98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млн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3228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68F4D-8A3C-4D56-9F35-0AA69C17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</p:spPr>
        <p:txBody>
          <a:bodyPr/>
          <a:lstStyle/>
          <a:p>
            <a:r>
              <a:rPr lang="ru-RU" sz="2200" dirty="0"/>
              <a:t>Приложение </a:t>
            </a:r>
            <a:r>
              <a:rPr lang="en-GB" sz="2200" dirty="0"/>
              <a:t>4</a:t>
            </a:r>
            <a:r>
              <a:rPr lang="ru-RU" sz="2200" dirty="0"/>
              <a:t>.</a:t>
            </a:r>
            <a:r>
              <a:rPr lang="en-GB" sz="2200" dirty="0"/>
              <a:t> </a:t>
            </a:r>
            <a:r>
              <a:rPr lang="ru-RU" sz="2200" dirty="0"/>
              <a:t>Задачи отдела прогнозирования</a:t>
            </a:r>
            <a:endParaRPr lang="en-GB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A40B9-99D6-4984-ACD1-05079D530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610600" cy="5410200"/>
          </a:xfrm>
        </p:spPr>
        <p:txBody>
          <a:bodyPr>
            <a:noAutofit/>
          </a:bodyPr>
          <a:lstStyle/>
          <a:p>
            <a:pPr marL="266700" lvl="0" indent="-266700">
              <a:lnSpc>
                <a:spcPct val="90000"/>
              </a:lnSpc>
              <a:spcBef>
                <a:spcPts val="600"/>
              </a:spcBef>
              <a:buClr>
                <a:srgbClr val="0033CC"/>
              </a:buClr>
              <a:buFont typeface="+mj-lt"/>
              <a:buAutoNum type="arabicPeriod"/>
            </a:pPr>
            <a:r>
              <a:rPr lang="ru-RU" sz="1200" dirty="0"/>
              <a:t>Разработка </a:t>
            </a:r>
            <a:r>
              <a:rPr lang="en-US" sz="1200" dirty="0"/>
              <a:t>[</a:t>
            </a:r>
            <a:r>
              <a:rPr lang="ru-RU" sz="1200" u="sng" dirty="0"/>
              <a:t>еженедельных</a:t>
            </a:r>
            <a:r>
              <a:rPr lang="en-US" sz="1200" u="sng" dirty="0"/>
              <a:t>/</a:t>
            </a:r>
            <a:r>
              <a:rPr lang="ru-RU" sz="1200" u="sng" dirty="0"/>
              <a:t>помесячных</a:t>
            </a:r>
            <a:r>
              <a:rPr lang="en-US" sz="1200" u="sng" dirty="0"/>
              <a:t>] </a:t>
            </a:r>
            <a:r>
              <a:rPr lang="ru-RU" sz="1200" u="sng" dirty="0"/>
              <a:t>профилей</a:t>
            </a:r>
            <a:r>
              <a:rPr lang="en-US" sz="1200" dirty="0"/>
              <a:t> </a:t>
            </a:r>
            <a:r>
              <a:rPr lang="ru-RU" sz="1200" dirty="0"/>
              <a:t>согласованного годового бюджета в качестве исходной базы для формирования прогнозов</a:t>
            </a:r>
            <a:endParaRPr lang="en-GB" sz="1200" dirty="0"/>
          </a:p>
          <a:p>
            <a:pPr marL="266700" lvl="0" indent="-266700">
              <a:lnSpc>
                <a:spcPct val="90000"/>
              </a:lnSpc>
              <a:spcBef>
                <a:spcPts val="600"/>
              </a:spcBef>
              <a:buClr>
                <a:srgbClr val="0033CC"/>
              </a:buClr>
              <a:buFont typeface="+mj-lt"/>
              <a:buAutoNum type="arabicPeriod"/>
            </a:pPr>
            <a:r>
              <a:rPr lang="ru-RU" sz="1200" dirty="0"/>
              <a:t>Выявление </a:t>
            </a:r>
            <a:r>
              <a:rPr lang="ru-RU" sz="1200" u="sng" dirty="0"/>
              <a:t>источников информации</a:t>
            </a:r>
            <a:r>
              <a:rPr lang="en-US" sz="1200" dirty="0"/>
              <a:t> </a:t>
            </a:r>
            <a:r>
              <a:rPr lang="ru-RU" sz="1200" dirty="0"/>
              <a:t>для обновления исходной базы и формирования прогнозов на </a:t>
            </a:r>
            <a:r>
              <a:rPr lang="en-US" sz="1200" dirty="0"/>
              <a:t>[3 </a:t>
            </a:r>
            <a:r>
              <a:rPr lang="ru-RU" sz="1200" dirty="0"/>
              <a:t>предстоящих месяца</a:t>
            </a:r>
            <a:r>
              <a:rPr lang="en-US" sz="1200"/>
              <a:t>]</a:t>
            </a:r>
            <a:r>
              <a:rPr lang="ru-RU" sz="1200"/>
              <a:t>.</a:t>
            </a:r>
            <a:endParaRPr lang="en-GB" sz="1200" dirty="0"/>
          </a:p>
          <a:p>
            <a:pPr marL="266700" lvl="0" indent="-266700">
              <a:lnSpc>
                <a:spcPct val="90000"/>
              </a:lnSpc>
              <a:spcBef>
                <a:spcPts val="600"/>
              </a:spcBef>
              <a:buClr>
                <a:srgbClr val="0033CC"/>
              </a:buClr>
              <a:buFont typeface="+mj-lt"/>
              <a:buAutoNum type="arabicPeriod"/>
            </a:pPr>
            <a:r>
              <a:rPr lang="ru-RU" sz="1200" dirty="0"/>
              <a:t>Разработка </a:t>
            </a:r>
            <a:r>
              <a:rPr lang="ru-RU" sz="1200" u="sng" dirty="0"/>
              <a:t>шаблонов прогнозов</a:t>
            </a:r>
            <a:r>
              <a:rPr lang="en-US" sz="1200" dirty="0"/>
              <a:t> </a:t>
            </a:r>
            <a:r>
              <a:rPr lang="ru-RU" sz="1200" dirty="0"/>
              <a:t>для </a:t>
            </a:r>
            <a:r>
              <a:rPr lang="en-US" sz="1200" dirty="0"/>
              <a:t>[</a:t>
            </a:r>
            <a:r>
              <a:rPr lang="ru-RU" sz="1200" dirty="0"/>
              <a:t>ведомств, участвующих в подготовке прогнозов</a:t>
            </a:r>
            <a:r>
              <a:rPr lang="en-US" sz="1200" dirty="0"/>
              <a:t>*]; </a:t>
            </a:r>
            <a:r>
              <a:rPr lang="ru-RU" sz="1200" dirty="0"/>
              <a:t>подготовка соответствующих методических материалов и инструкций</a:t>
            </a:r>
            <a:r>
              <a:rPr lang="en-US" sz="1200" dirty="0"/>
              <a:t>; </a:t>
            </a:r>
            <a:r>
              <a:rPr lang="ru-RU" sz="1200" dirty="0"/>
              <a:t>разработка протоколов для представления кассовых прогнозов движения средств, консультаций с </a:t>
            </a:r>
            <a:r>
              <a:rPr lang="en-US" sz="1200" dirty="0"/>
              <a:t>[</a:t>
            </a:r>
            <a:r>
              <a:rPr lang="ru-RU" sz="1200" dirty="0"/>
              <a:t>ведомствами, участвующими в прогнозировании</a:t>
            </a:r>
            <a:r>
              <a:rPr lang="en-US" sz="1200" dirty="0"/>
              <a:t>] </a:t>
            </a:r>
            <a:r>
              <a:rPr lang="ru-RU" sz="1200" dirty="0"/>
              <a:t>и другими лицами.</a:t>
            </a:r>
            <a:endParaRPr lang="en-GB" sz="1200" dirty="0"/>
          </a:p>
          <a:p>
            <a:pPr marL="266700" lvl="0" indent="-266700">
              <a:lnSpc>
                <a:spcPct val="90000"/>
              </a:lnSpc>
              <a:spcBef>
                <a:spcPts val="600"/>
              </a:spcBef>
              <a:buClr>
                <a:srgbClr val="0033CC"/>
              </a:buClr>
              <a:buFont typeface="+mj-lt"/>
              <a:buAutoNum type="arabicPeriod"/>
            </a:pPr>
            <a:r>
              <a:rPr lang="ru-RU" sz="1200" dirty="0"/>
              <a:t>При необходимости подготовка рекомендаций по использованию </a:t>
            </a:r>
            <a:r>
              <a:rPr lang="ru-RU" sz="1200" u="sng" dirty="0"/>
              <a:t>инструментария </a:t>
            </a:r>
            <a:r>
              <a:rPr lang="en-US" sz="1200" dirty="0"/>
              <a:t>(</a:t>
            </a:r>
            <a:r>
              <a:rPr lang="ru-RU" sz="1200" dirty="0"/>
              <a:t>напр., </a:t>
            </a:r>
            <a:r>
              <a:rPr lang="en-US" sz="1200" dirty="0"/>
              <a:t>SharePoint) </a:t>
            </a:r>
            <a:r>
              <a:rPr lang="ru-RU" sz="1200" dirty="0"/>
              <a:t>для получения или распространения прогнозов, а также по обеспечению правильного агрегирования прогнозных данных.</a:t>
            </a:r>
            <a:endParaRPr lang="en-US" sz="1200" dirty="0"/>
          </a:p>
          <a:p>
            <a:pPr marL="266700" lvl="0" indent="-266700">
              <a:lnSpc>
                <a:spcPct val="90000"/>
              </a:lnSpc>
              <a:spcBef>
                <a:spcPts val="600"/>
              </a:spcBef>
              <a:buClr>
                <a:srgbClr val="0033CC"/>
              </a:buClr>
              <a:buFont typeface="+mj-lt"/>
              <a:buAutoNum type="arabicPeriod" startAt="5"/>
            </a:pPr>
            <a:r>
              <a:rPr lang="ru-RU" sz="1200" u="sng" dirty="0"/>
              <a:t>Обеспечение получения</a:t>
            </a:r>
            <a:r>
              <a:rPr lang="en-US" sz="1200" dirty="0"/>
              <a:t> </a:t>
            </a:r>
            <a:r>
              <a:rPr lang="ru-RU" sz="1200" dirty="0"/>
              <a:t>кассовых прогнозов движения средств от </a:t>
            </a:r>
            <a:r>
              <a:rPr lang="en-US" sz="1200" dirty="0"/>
              <a:t>[</a:t>
            </a:r>
            <a:r>
              <a:rPr lang="ru-RU" sz="1200" dirty="0"/>
              <a:t>отдельных ведомств-участников</a:t>
            </a:r>
            <a:r>
              <a:rPr lang="en-US" sz="1200" dirty="0"/>
              <a:t>] </a:t>
            </a:r>
            <a:r>
              <a:rPr lang="ru-RU" sz="1200" dirty="0"/>
              <a:t>в соответствии с установленным форматом и в установленный срок; при необходимости ведение дополнительных консультаций с ответственными лицами. </a:t>
            </a:r>
            <a:endParaRPr lang="en-GB" sz="1200" dirty="0"/>
          </a:p>
          <a:p>
            <a:pPr marL="266700" lvl="0" indent="-266700">
              <a:lnSpc>
                <a:spcPct val="90000"/>
              </a:lnSpc>
              <a:spcBef>
                <a:spcPts val="600"/>
              </a:spcBef>
              <a:buClr>
                <a:srgbClr val="0033CC"/>
              </a:buClr>
              <a:buFont typeface="+mj-lt"/>
              <a:buAutoNum type="arabicPeriod" startAt="5"/>
            </a:pPr>
            <a:r>
              <a:rPr lang="ru-RU" sz="1200" dirty="0"/>
              <a:t>Формирование и ведение базы </a:t>
            </a:r>
            <a:r>
              <a:rPr lang="ru-RU" sz="1200" u="sng" dirty="0"/>
              <a:t>прогнозных и фактических данных</a:t>
            </a:r>
            <a:r>
              <a:rPr lang="en-US" sz="1200" dirty="0"/>
              <a:t> </a:t>
            </a:r>
            <a:r>
              <a:rPr lang="ru-RU" sz="1200" dirty="0"/>
              <a:t>с установленной степенью детализации</a:t>
            </a:r>
            <a:r>
              <a:rPr lang="en-US" sz="1200" dirty="0"/>
              <a:t>; </a:t>
            </a:r>
            <a:r>
              <a:rPr lang="ru-RU" sz="1200" dirty="0"/>
              <a:t>определение любых информационно-технологических потребностей, включая резервное копирование данных.</a:t>
            </a:r>
            <a:endParaRPr lang="en-GB" sz="1200" dirty="0"/>
          </a:p>
          <a:p>
            <a:pPr marL="266700" lvl="0" indent="-266700">
              <a:lnSpc>
                <a:spcPct val="90000"/>
              </a:lnSpc>
              <a:spcBef>
                <a:spcPts val="600"/>
              </a:spcBef>
              <a:buClr>
                <a:srgbClr val="0033CC"/>
              </a:buClr>
              <a:buFont typeface="+mj-lt"/>
              <a:buAutoNum type="arabicPeriod" startAt="5"/>
            </a:pPr>
            <a:r>
              <a:rPr lang="ru-RU" sz="1200" dirty="0"/>
              <a:t>Установление при необходимости </a:t>
            </a:r>
            <a:r>
              <a:rPr lang="ru-RU" sz="1200" u="sng" dirty="0"/>
              <a:t>потока информации</a:t>
            </a:r>
            <a:r>
              <a:rPr lang="ru-RU" sz="1200" dirty="0"/>
              <a:t> от </a:t>
            </a:r>
            <a:r>
              <a:rPr lang="en-US" sz="1200" dirty="0"/>
              <a:t>[</a:t>
            </a:r>
            <a:r>
              <a:rPr lang="ru-RU" sz="1200" dirty="0"/>
              <a:t>бюджетного и </a:t>
            </a:r>
            <a:r>
              <a:rPr lang="ru-RU" sz="1200" dirty="0" err="1"/>
              <a:t>макрофискального</a:t>
            </a:r>
            <a:r>
              <a:rPr lang="ru-RU" sz="1200" dirty="0"/>
              <a:t> департаментов</a:t>
            </a:r>
            <a:r>
              <a:rPr lang="en-US" sz="1200" dirty="0"/>
              <a:t>] </a:t>
            </a:r>
            <a:r>
              <a:rPr lang="ru-RU" sz="1200" dirty="0"/>
              <a:t>и других подразделений, касающейся любых изменений в расходах, доходах или политике финансирования, которые могут иметь значение для профиля денежных потоков. </a:t>
            </a:r>
            <a:endParaRPr lang="en-GB" sz="1200" dirty="0"/>
          </a:p>
          <a:p>
            <a:pPr marL="266700" lvl="0" indent="-266700">
              <a:lnSpc>
                <a:spcPct val="90000"/>
              </a:lnSpc>
              <a:spcBef>
                <a:spcPts val="600"/>
              </a:spcBef>
              <a:buClr>
                <a:srgbClr val="0033CC"/>
              </a:buClr>
              <a:buFont typeface="+mj-lt"/>
              <a:buAutoNum type="arabicPeriod" startAt="5"/>
            </a:pPr>
            <a:r>
              <a:rPr lang="ru-RU" sz="1200" u="sng" dirty="0"/>
              <a:t>Согласование с Центральным банком</a:t>
            </a:r>
            <a:r>
              <a:rPr lang="en-US" sz="1200" dirty="0"/>
              <a:t> (</a:t>
            </a:r>
            <a:r>
              <a:rPr lang="ru-RU" sz="1200" dirty="0"/>
              <a:t>и другими ведомствами</a:t>
            </a:r>
            <a:r>
              <a:rPr lang="en-US" sz="1200" dirty="0"/>
              <a:t>s): </a:t>
            </a:r>
            <a:r>
              <a:rPr lang="ru-RU" sz="1200" dirty="0"/>
              <a:t>процедур движения средств между счетами в национальной и иностранной валюте</a:t>
            </a:r>
            <a:r>
              <a:rPr lang="en-US" sz="1200" dirty="0"/>
              <a:t>; </a:t>
            </a:r>
            <a:r>
              <a:rPr lang="ru-RU" sz="1200" dirty="0"/>
              <a:t>информационного обмена между министерством и центральным банком </a:t>
            </a:r>
            <a:r>
              <a:rPr lang="en-US" sz="1200" dirty="0"/>
              <a:t>(</a:t>
            </a:r>
            <a:r>
              <a:rPr lang="ru-RU" sz="1200" dirty="0"/>
              <a:t>относительно прогнозов движения средств и </a:t>
            </a:r>
            <a:r>
              <a:rPr lang="ru-RU" sz="1200" dirty="0" err="1"/>
              <a:t>ЕКС</a:t>
            </a:r>
            <a:r>
              <a:rPr lang="en-US" sz="1200" dirty="0"/>
              <a:t>)</a:t>
            </a:r>
            <a:r>
              <a:rPr lang="ru-RU" sz="1200" dirty="0"/>
              <a:t>.</a:t>
            </a:r>
            <a:endParaRPr lang="en-GB" sz="1200" dirty="0"/>
          </a:p>
          <a:p>
            <a:pPr marL="266700" lvl="0" indent="-266700">
              <a:lnSpc>
                <a:spcPct val="90000"/>
              </a:lnSpc>
              <a:spcBef>
                <a:spcPts val="600"/>
              </a:spcBef>
              <a:buClr>
                <a:srgbClr val="0033CC"/>
              </a:buClr>
              <a:buFont typeface="+mj-lt"/>
              <a:buAutoNum type="arabicPeriod" startAt="9"/>
            </a:pPr>
            <a:r>
              <a:rPr lang="ru-RU" sz="1200" dirty="0"/>
              <a:t>Разработка </a:t>
            </a:r>
            <a:r>
              <a:rPr lang="ru-RU" sz="1200" u="sng" dirty="0"/>
              <a:t>формата представления</a:t>
            </a:r>
            <a:r>
              <a:rPr lang="en-US" sz="1200" dirty="0"/>
              <a:t> </a:t>
            </a:r>
            <a:r>
              <a:rPr lang="ru-RU" sz="1200" dirty="0"/>
              <a:t>прогнозных данных</a:t>
            </a:r>
            <a:r>
              <a:rPr lang="en-US" sz="1200" dirty="0"/>
              <a:t>, </a:t>
            </a:r>
            <a:r>
              <a:rPr lang="ru-RU" sz="1200" dirty="0"/>
              <a:t>чувствительности данных и вариантов финансирования в соответствии с </a:t>
            </a:r>
            <a:r>
              <a:rPr lang="ru-RU" sz="1200" dirty="0" err="1"/>
              <a:t>требованиямм</a:t>
            </a:r>
            <a:r>
              <a:rPr lang="ru-RU" sz="1200" dirty="0"/>
              <a:t> лиц, принимающих решения. </a:t>
            </a:r>
            <a:endParaRPr lang="en-GB" sz="1200" dirty="0"/>
          </a:p>
          <a:p>
            <a:pPr marL="266700" lvl="0" indent="-266700">
              <a:lnSpc>
                <a:spcPct val="90000"/>
              </a:lnSpc>
              <a:spcBef>
                <a:spcPts val="600"/>
              </a:spcBef>
              <a:buClr>
                <a:srgbClr val="0033CC"/>
              </a:buClr>
              <a:buFont typeface="+mj-lt"/>
              <a:buAutoNum type="arabicPeriod" startAt="9"/>
            </a:pPr>
            <a:r>
              <a:rPr lang="ru-RU" sz="1200" u="sng" dirty="0"/>
              <a:t>Анализ расхождений</a:t>
            </a:r>
            <a:r>
              <a:rPr lang="en-US" sz="1200" dirty="0"/>
              <a:t> </a:t>
            </a:r>
            <a:r>
              <a:rPr lang="ru-RU" sz="1200" dirty="0"/>
              <a:t>между прогнозными и фактическими данными </a:t>
            </a:r>
            <a:r>
              <a:rPr lang="en-US" sz="1200" dirty="0"/>
              <a:t>(</a:t>
            </a:r>
            <a:r>
              <a:rPr lang="ru-RU" sz="1200" dirty="0"/>
              <a:t>а также расхождений между плановыми и фактическими показателями</a:t>
            </a:r>
            <a:r>
              <a:rPr lang="en-US" sz="1200" dirty="0"/>
              <a:t>) </a:t>
            </a:r>
            <a:r>
              <a:rPr lang="ru-RU" sz="1200" dirty="0"/>
              <a:t>в целях повышения точности будущих прогнозов. </a:t>
            </a:r>
          </a:p>
          <a:p>
            <a:pPr marL="266700" lvl="0" indent="-266700">
              <a:lnSpc>
                <a:spcPct val="90000"/>
              </a:lnSpc>
              <a:spcBef>
                <a:spcPts val="600"/>
              </a:spcBef>
              <a:buClr>
                <a:srgbClr val="0033CC"/>
              </a:buClr>
              <a:buFont typeface="+mj-lt"/>
              <a:buAutoNum type="arabicPeriod" startAt="9"/>
            </a:pPr>
            <a:r>
              <a:rPr lang="ru-RU" sz="1200" u="sng" dirty="0"/>
              <a:t>Анализ характерных особенностей расходов и доходов в прошлые периоды </a:t>
            </a:r>
            <a:r>
              <a:rPr lang="en-US" sz="1200" dirty="0"/>
              <a:t> </a:t>
            </a:r>
            <a:r>
              <a:rPr lang="ru-RU" sz="1200" dirty="0"/>
              <a:t>в целях повышения точности первичных прогнозных данных.</a:t>
            </a:r>
            <a:endParaRPr lang="en-GB" sz="1200" dirty="0"/>
          </a:p>
          <a:p>
            <a:pPr marL="266700" indent="-266700">
              <a:lnSpc>
                <a:spcPct val="90000"/>
              </a:lnSpc>
              <a:spcBef>
                <a:spcPts val="600"/>
              </a:spcBef>
              <a:buClr>
                <a:srgbClr val="0033CC"/>
              </a:buClr>
              <a:buFont typeface="+mj-lt"/>
              <a:buAutoNum type="arabicPeriod" startAt="9"/>
            </a:pPr>
            <a:r>
              <a:rPr lang="ru-RU" sz="1200" dirty="0"/>
              <a:t>Подготовка </a:t>
            </a:r>
            <a:r>
              <a:rPr lang="ru-RU" sz="1200" u="sng" dirty="0"/>
              <a:t>ежеквартального отчета</a:t>
            </a:r>
            <a:r>
              <a:rPr lang="en-US" sz="1200" dirty="0"/>
              <a:t> </a:t>
            </a:r>
            <a:r>
              <a:rPr lang="ru-RU" sz="1200" dirty="0"/>
              <a:t>для высшего руководства </a:t>
            </a:r>
            <a:r>
              <a:rPr lang="en-US" sz="1200" dirty="0"/>
              <a:t>[</a:t>
            </a:r>
            <a:r>
              <a:rPr lang="ru-RU" sz="1200" dirty="0"/>
              <a:t>и членов соответствующего комитета</a:t>
            </a:r>
            <a:r>
              <a:rPr lang="en-US" sz="1200" dirty="0"/>
              <a:t>] </a:t>
            </a:r>
            <a:r>
              <a:rPr lang="ru-RU" sz="1200" dirty="0"/>
              <a:t>с обзором эффективности прогнозов и рекомендациями по повышению их точности в будущем.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4315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0790FE5-DE21-44E1-9EE8-076AB516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ru-RU" sz="3400" dirty="0"/>
              <a:t>Некоторые отличия</a:t>
            </a:r>
            <a:endParaRPr lang="en-GB" sz="3400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D845C71-6257-432B-AB00-E25CD013D9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8101402"/>
              </p:ext>
            </p:extLst>
          </p:nvPr>
        </p:nvGraphicFramePr>
        <p:xfrm>
          <a:off x="457200" y="900756"/>
          <a:ext cx="6172200" cy="4433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6053BC5-2691-47EA-A79F-EE10073A3868}"/>
              </a:ext>
            </a:extLst>
          </p:cNvPr>
          <p:cNvSpPr txBox="1"/>
          <p:nvPr/>
        </p:nvSpPr>
        <p:spPr>
          <a:xfrm>
            <a:off x="6781800" y="548580"/>
            <a:ext cx="2362200" cy="6063198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+mn-lt"/>
              </a:rPr>
              <a:t>Предлагаемое определение</a:t>
            </a:r>
            <a:r>
              <a:rPr lang="en-GB" sz="1800" b="1" dirty="0">
                <a:latin typeface="+mn-lt"/>
              </a:rPr>
              <a:t>:</a:t>
            </a:r>
          </a:p>
          <a:p>
            <a:r>
              <a:rPr lang="ru-RU" sz="1600" dirty="0">
                <a:latin typeface="+mn-lt"/>
              </a:rPr>
              <a:t>«Прогнозирование движения денежных средств – процесс, предназначенный для оценки будущих входящих и исходящих потоков государственных средств в целях осуществления действий, необходимых для обеспечения постоянного наличия достаточных средств для удовлетворения </a:t>
            </a:r>
            <a:r>
              <a:rPr lang="en-GB" sz="1600" dirty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чистых потребностей правительства, а также для обеспечения наиболее выгодного использования средств в те периоды, когда возникает их чистый избыток».</a:t>
            </a:r>
            <a:endParaRPr lang="en-GB" sz="16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ECB889-71D1-4FA9-9037-C29E12249567}"/>
              </a:ext>
            </a:extLst>
          </p:cNvPr>
          <p:cNvSpPr txBox="1"/>
          <p:nvPr/>
        </p:nvSpPr>
        <p:spPr>
          <a:xfrm>
            <a:off x="381000" y="5105400"/>
            <a:ext cx="6183702" cy="1569660"/>
          </a:xfrm>
          <a:prstGeom prst="rect">
            <a:avLst/>
          </a:prstGeom>
          <a:solidFill>
            <a:schemeClr val="bg1"/>
          </a:solidFill>
          <a:ln w="158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n-lt"/>
              </a:rPr>
              <a:t>«Профиль» бюджета важен для определения состояния бюджета, подготовки финансового плана и мониторинга результатов исполнения.  С его помощью можно контролировать ассигнования.  Его следует регулярно актуализировать; он создает базу для построения внутригодовых прогнозов, которые, впрочем, имеют другое предназначение.</a:t>
            </a:r>
            <a:endParaRPr lang="en-GB" sz="1600" dirty="0">
              <a:latin typeface="+mn-lt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8D70883-AD2D-46DD-9E83-085A4CB88DA1}"/>
              </a:ext>
            </a:extLst>
          </p:cNvPr>
          <p:cNvCxnSpPr/>
          <p:nvPr/>
        </p:nvCxnSpPr>
        <p:spPr bwMode="auto">
          <a:xfrm flipV="1">
            <a:off x="1066800" y="3810000"/>
            <a:ext cx="914400" cy="13716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80CB86E-0793-4E7B-9209-85B2C788E464}"/>
              </a:ext>
            </a:extLst>
          </p:cNvPr>
          <p:cNvCxnSpPr>
            <a:cxnSpLocks/>
          </p:cNvCxnSpPr>
          <p:nvPr/>
        </p:nvCxnSpPr>
        <p:spPr bwMode="auto">
          <a:xfrm flipH="1">
            <a:off x="5943600" y="2362200"/>
            <a:ext cx="762000" cy="118145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2253E4F-DA6A-4FA5-82A1-B07CA7F13DAC}"/>
              </a:ext>
            </a:extLst>
          </p:cNvPr>
          <p:cNvSpPr/>
          <p:nvPr/>
        </p:nvSpPr>
        <p:spPr bwMode="auto">
          <a:xfrm>
            <a:off x="3429001" y="3543657"/>
            <a:ext cx="3200400" cy="148554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57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074579"/>
          </a:xfrm>
        </p:spPr>
        <p:txBody>
          <a:bodyPr/>
          <a:lstStyle/>
          <a:p>
            <a:r>
              <a:rPr lang="ru-RU" sz="2800" dirty="0"/>
              <a:t>Финансовое программирование и прогнозирование движения денежных средств</a:t>
            </a: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371600"/>
            <a:ext cx="4128091" cy="611405"/>
          </a:xfrm>
          <a:ln w="12700">
            <a:solidFill>
              <a:srgbClr val="0033CC"/>
            </a:solidFill>
          </a:ln>
        </p:spPr>
        <p:txBody>
          <a:bodyPr/>
          <a:lstStyle/>
          <a:p>
            <a:pPr algn="ctr"/>
            <a:r>
              <a:rPr lang="ru-RU" sz="1800" dirty="0"/>
              <a:t>Финансовое/кассовое программирование</a:t>
            </a:r>
            <a:endParaRPr lang="en-GB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631" y="1963486"/>
            <a:ext cx="4131635" cy="3733800"/>
          </a:xfrm>
          <a:ln>
            <a:solidFill>
              <a:srgbClr val="0000CC"/>
            </a:solidFill>
          </a:ln>
        </p:spPr>
        <p:txBody>
          <a:bodyPr>
            <a:normAutofit fontScale="47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3800" dirty="0"/>
              <a:t>Увязка с исполнением бюджета</a:t>
            </a:r>
            <a:endParaRPr lang="en-GB" sz="3800" dirty="0"/>
          </a:p>
          <a:p>
            <a:pPr marL="361950" lvl="1" indent="-360363">
              <a:lnSpc>
                <a:spcPct val="110000"/>
              </a:lnSpc>
              <a:spcBef>
                <a:spcPts val="600"/>
              </a:spcBef>
            </a:pPr>
            <a:r>
              <a:rPr lang="ru-RU" sz="2900" dirty="0"/>
              <a:t>Прогнозы основываются на профиле бюджета</a:t>
            </a:r>
            <a:endParaRPr lang="en-GB" sz="2900" dirty="0"/>
          </a:p>
          <a:p>
            <a:pPr marL="361950" lvl="1" indent="-360363">
              <a:lnSpc>
                <a:spcPct val="110000"/>
              </a:lnSpc>
              <a:spcBef>
                <a:spcPts val="600"/>
              </a:spcBef>
            </a:pPr>
            <a:r>
              <a:rPr lang="ru-RU" sz="2900" dirty="0"/>
              <a:t>Профиль бюджета зачастую увязан с ассигнованиями</a:t>
            </a:r>
            <a:endParaRPr lang="en-GB" sz="2900" dirty="0"/>
          </a:p>
          <a:p>
            <a:pPr marL="361950" lvl="1" indent="-360363">
              <a:lnSpc>
                <a:spcPct val="110000"/>
              </a:lnSpc>
              <a:spcBef>
                <a:spcPts val="600"/>
              </a:spcBef>
            </a:pPr>
            <a:r>
              <a:rPr lang="ru-RU" sz="2900" dirty="0"/>
              <a:t>На прогнозы доходов также могут влиять целевыми показателями бюджета</a:t>
            </a:r>
            <a:endParaRPr lang="en-GB" sz="29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3800" dirty="0"/>
              <a:t>Две цели</a:t>
            </a:r>
            <a:r>
              <a:rPr lang="en-GB" sz="3800" dirty="0"/>
              <a:t>:</a:t>
            </a:r>
          </a:p>
          <a:p>
            <a:pPr marL="361950" lvl="1" indent="-361950">
              <a:lnSpc>
                <a:spcPct val="110000"/>
              </a:lnSpc>
              <a:spcBef>
                <a:spcPts val="600"/>
              </a:spcBef>
            </a:pPr>
            <a:r>
              <a:rPr lang="ru-RU" sz="2900" dirty="0"/>
              <a:t>Контролирование параметров расходов для обеспечения наличия средств</a:t>
            </a:r>
            <a:endParaRPr lang="en-GB" sz="2900" dirty="0"/>
          </a:p>
          <a:p>
            <a:pPr marL="361950" lvl="1" indent="-361950">
              <a:lnSpc>
                <a:spcPct val="110000"/>
              </a:lnSpc>
              <a:spcBef>
                <a:spcPts val="600"/>
              </a:spcBef>
            </a:pPr>
            <a:r>
              <a:rPr lang="ru-RU" sz="2900" dirty="0"/>
              <a:t>Выявление краткосрочных потребностей в средствах и их избытка</a:t>
            </a:r>
            <a:endParaRPr lang="en-GB" sz="29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3800" dirty="0"/>
              <a:t>Существует риск смешения понятий целевых</a:t>
            </a:r>
            <a:r>
              <a:rPr lang="en-GB" sz="3800" dirty="0"/>
              <a:t>/ </a:t>
            </a:r>
            <a:r>
              <a:rPr lang="ru-RU" sz="3800" dirty="0"/>
              <a:t>контрольных показателей с понятием прогноза</a:t>
            </a:r>
            <a:endParaRPr lang="en-GB" sz="3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985" y="1371600"/>
            <a:ext cx="4047091" cy="559269"/>
          </a:xfrm>
          <a:ln w="12700">
            <a:solidFill>
              <a:srgbClr val="0033CC"/>
            </a:solidFill>
          </a:ln>
        </p:spPr>
        <p:txBody>
          <a:bodyPr/>
          <a:lstStyle/>
          <a:p>
            <a:pPr algn="ctr"/>
            <a:r>
              <a:rPr lang="ru-RU" sz="1800" dirty="0"/>
              <a:t>Прогнозирование движения средств</a:t>
            </a:r>
            <a:endParaRPr lang="en-GB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1301" y="1930869"/>
            <a:ext cx="4041775" cy="3736409"/>
          </a:xfrm>
          <a:ln w="12700">
            <a:solidFill>
              <a:srgbClr val="0000CC"/>
            </a:solidFill>
          </a:ln>
        </p:spPr>
        <p:txBody>
          <a:bodyPr>
            <a:normAutofit fontScale="47500" lnSpcReduction="20000"/>
          </a:bodyPr>
          <a:lstStyle/>
          <a:p>
            <a:pPr>
              <a:spcBef>
                <a:spcPts val="600"/>
              </a:spcBef>
            </a:pPr>
            <a:r>
              <a:rPr lang="ru-RU" sz="3800" dirty="0"/>
              <a:t>Прогнозы не зависят от контрольных показателей бюджета</a:t>
            </a:r>
            <a:endParaRPr lang="en-GB" sz="3800" dirty="0"/>
          </a:p>
          <a:p>
            <a:pPr marL="361950" lvl="1" indent="-361950">
              <a:spcBef>
                <a:spcPts val="600"/>
              </a:spcBef>
            </a:pPr>
            <a:r>
              <a:rPr lang="ru-RU" sz="2900" dirty="0"/>
              <a:t>Что «произойдет» это не то, что «должно» произойти</a:t>
            </a:r>
            <a:endParaRPr lang="en-GB" sz="2900" dirty="0"/>
          </a:p>
          <a:p>
            <a:pPr>
              <a:spcBef>
                <a:spcPts val="600"/>
              </a:spcBef>
            </a:pPr>
            <a:r>
              <a:rPr lang="ru-RU" sz="3800" dirty="0"/>
              <a:t>Две цели</a:t>
            </a:r>
            <a:endParaRPr lang="en-GB" sz="3800" dirty="0"/>
          </a:p>
          <a:p>
            <a:pPr marL="361950" lvl="1" indent="-361950">
              <a:spcBef>
                <a:spcPts val="600"/>
              </a:spcBef>
            </a:pPr>
            <a:r>
              <a:rPr lang="ru-RU" sz="2900" dirty="0"/>
              <a:t>Обеспечение наличия средств тогда, когда в них есть потребность, без риска нормирования средств</a:t>
            </a:r>
            <a:endParaRPr lang="en-GB" sz="2900" dirty="0"/>
          </a:p>
          <a:p>
            <a:pPr marL="361950" lvl="1" indent="-361950">
              <a:spcBef>
                <a:spcPts val="600"/>
              </a:spcBef>
            </a:pPr>
            <a:r>
              <a:rPr lang="ru-RU" sz="2900" dirty="0"/>
              <a:t>Минимизация использования средств в течение предстоящего периода</a:t>
            </a:r>
            <a:endParaRPr lang="en-GB" sz="2900" dirty="0"/>
          </a:p>
          <a:p>
            <a:pPr>
              <a:spcBef>
                <a:spcPts val="600"/>
              </a:spcBef>
            </a:pPr>
            <a:r>
              <a:rPr lang="ru-RU" sz="3800" dirty="0"/>
              <a:t>Прогнозирование часто осуществляется отдельно от процессов исполнения бюджета</a:t>
            </a:r>
            <a:r>
              <a:rPr lang="en-GB" sz="3800" dirty="0"/>
              <a:t> 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4305299" y="2667000"/>
            <a:ext cx="533401" cy="1752600"/>
          </a:xfrm>
          <a:prstGeom prst="rightArrow">
            <a:avLst>
              <a:gd name="adj1" fmla="val 26946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>
              <a:latin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849412"/>
            <a:ext cx="9144000" cy="61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Char char="•"/>
              <a:defRPr sz="3200">
                <a:solidFill>
                  <a:schemeClr val="tx2"/>
                </a:solidFill>
                <a:latin typeface="+mn-lt"/>
              </a:defRPr>
            </a:lvl1pPr>
            <a:lvl2pPr marL="361950" lvl="1" indent="-360363">
              <a:lnSpc>
                <a:spcPct val="110000"/>
              </a:lnSpc>
              <a:spcBef>
                <a:spcPts val="600"/>
              </a:spcBef>
              <a:buChar char="–"/>
              <a:defRPr sz="2800">
                <a:solidFill>
                  <a:srgbClr val="000099"/>
                </a:solidFill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99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algn="ctr">
              <a:buClr>
                <a:srgbClr val="002060"/>
              </a:buClr>
              <a:buSzPct val="129000"/>
              <a:buFont typeface="Wingdings" panose="05000000000000000000" pitchFamily="2" charset="2"/>
              <a:buChar char="v"/>
            </a:pPr>
            <a:r>
              <a:rPr lang="en-GB" sz="1800" dirty="0"/>
              <a:t> </a:t>
            </a:r>
            <a:r>
              <a:rPr lang="ru-RU" sz="1800" b="1" dirty="0">
                <a:solidFill>
                  <a:srgbClr val="3411A5"/>
                </a:solidFill>
                <a:latin typeface="+mj-lt"/>
                <a:ea typeface="+mj-ea"/>
                <a:cs typeface="+mj-cs"/>
              </a:rPr>
              <a:t>Необходимы оба процесса </a:t>
            </a:r>
            <a:r>
              <a:rPr lang="en-GB" sz="1800" dirty="0">
                <a:solidFill>
                  <a:srgbClr val="3411A5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ru-RU" sz="1800" dirty="0">
                <a:solidFill>
                  <a:srgbClr val="3411A5"/>
                </a:solidFill>
                <a:latin typeface="+mj-lt"/>
                <a:ea typeface="+mj-ea"/>
                <a:cs typeface="+mj-cs"/>
              </a:rPr>
              <a:t>см. приложение «Составление кассового плана»</a:t>
            </a:r>
            <a:r>
              <a:rPr lang="en-GB" sz="1800" dirty="0">
                <a:solidFill>
                  <a:srgbClr val="3411A5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076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uiExpand="1" build="p" animBg="1"/>
      <p:bldP spid="5" grpId="0" uiExpand="1" build="p" animBg="1"/>
      <p:bldP spid="6" grpId="0" uiExpand="1" build="p" animBg="1"/>
      <p:bldP spid="8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90600" y="0"/>
            <a:ext cx="7162800" cy="1219200"/>
          </a:xfrm>
        </p:spPr>
        <p:txBody>
          <a:bodyPr/>
          <a:lstStyle/>
          <a:p>
            <a:r>
              <a:rPr lang="ru-RU" sz="3800" dirty="0"/>
              <a:t>Содержание</a:t>
            </a:r>
            <a:endParaRPr lang="en-US" sz="38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088297"/>
              </p:ext>
            </p:extLst>
          </p:nvPr>
        </p:nvGraphicFramePr>
        <p:xfrm>
          <a:off x="762000" y="990600"/>
          <a:ext cx="7772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8368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7E2C841-34E9-47E1-913A-D0C4B6ABB3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5024628"/>
              </p:ext>
            </p:extLst>
          </p:nvPr>
        </p:nvGraphicFramePr>
        <p:xfrm>
          <a:off x="457200" y="1371600"/>
          <a:ext cx="80010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933A2166-64AE-4B22-94E5-2770E2226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219200"/>
          </a:xfrm>
        </p:spPr>
        <p:txBody>
          <a:bodyPr/>
          <a:lstStyle/>
          <a:p>
            <a:r>
              <a:rPr lang="ru-RU" sz="3200" dirty="0"/>
              <a:t>Разработка прогнозов движения средств</a:t>
            </a:r>
            <a:endParaRPr lang="en-GB" sz="3200" dirty="0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D87D6DF1-44B1-4340-856D-7F135ADA74BB}"/>
              </a:ext>
            </a:extLst>
          </p:cNvPr>
          <p:cNvSpPr/>
          <p:nvPr/>
        </p:nvSpPr>
        <p:spPr bwMode="auto">
          <a:xfrm rot="1232542">
            <a:off x="7393580" y="3139499"/>
            <a:ext cx="990600" cy="191938"/>
          </a:xfrm>
          <a:prstGeom prst="lef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6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067800" cy="1348595"/>
          </a:xfrm>
        </p:spPr>
        <p:txBody>
          <a:bodyPr/>
          <a:lstStyle/>
          <a:p>
            <a:r>
              <a:rPr lang="ru-RU" sz="2800" dirty="0"/>
              <a:t>Прогнозирование движения средств</a:t>
            </a:r>
            <a:r>
              <a:rPr lang="en-GB" sz="2800" dirty="0"/>
              <a:t>: </a:t>
            </a:r>
            <a:r>
              <a:rPr lang="ru-RU" sz="2800" dirty="0"/>
              <a:t>горизонт</a:t>
            </a:r>
            <a:endParaRPr lang="en-GB" sz="2800" dirty="0"/>
          </a:p>
        </p:txBody>
      </p:sp>
      <p:sp>
        <p:nvSpPr>
          <p:cNvPr id="39939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51648" cy="489836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</a:pPr>
            <a:r>
              <a:rPr lang="ru-RU" sz="2000" dirty="0">
                <a:solidFill>
                  <a:srgbClr val="000000"/>
                </a:solidFill>
              </a:rPr>
              <a:t>Прогнозная информация необходима на определенный период на перспективу</a:t>
            </a:r>
            <a:endParaRPr lang="en-GB" sz="2000" dirty="0"/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ru-RU" sz="1900" dirty="0"/>
              <a:t>Следует выявить сроки будущих пиков и минимумов для принятия решений о финансировании или поиске других источников средств.</a:t>
            </a:r>
            <a:endParaRPr lang="en-GB" sz="1900" dirty="0"/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ru-RU" sz="1900" dirty="0"/>
              <a:t>Прогноз дает время для принятия ответных мер в случае необходимости в нормировании средств или в приостановке перечисления ассигнований.</a:t>
            </a:r>
            <a:r>
              <a:rPr lang="en-GB" sz="1900" dirty="0"/>
              <a:t> 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ru-RU" sz="1800" dirty="0"/>
              <a:t>То, что министерства и ведомства получают время для адаптации, позволяет избежать  более губительных незапланированных задержек в предоставлении средств</a:t>
            </a:r>
            <a:endParaRPr lang="en-GB" sz="18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953000" y="1143000"/>
            <a:ext cx="3926002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2000" dirty="0"/>
              <a:t>В идеале</a:t>
            </a:r>
            <a:endParaRPr lang="en-GB" sz="2000" dirty="0"/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ru-RU" sz="1800" dirty="0"/>
              <a:t>Прогноз на год с помесячной разбивкой и регулярной актуализацией, поддерживает исполнение бюджета.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ru-RU" sz="1800" dirty="0"/>
              <a:t>При этом составляются более детальные прогнозы на предстоящий период, </a:t>
            </a:r>
            <a:r>
              <a:rPr lang="ru-RU" sz="1800" u="sng" dirty="0"/>
              <a:t>как минимум, на </a:t>
            </a:r>
            <a:r>
              <a:rPr lang="en-GB" sz="1800" u="sng" dirty="0"/>
              <a:t>3</a:t>
            </a:r>
            <a:r>
              <a:rPr lang="ru-RU" sz="1800" u="sng" dirty="0"/>
              <a:t> месяца</a:t>
            </a:r>
            <a:endParaRPr lang="en-GB" sz="1800" u="sng" dirty="0"/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ru-RU" sz="1800" dirty="0"/>
              <a:t>С разбивкой по месяцам, далее по неделям и далее на ежедневной основе</a:t>
            </a:r>
            <a:endParaRPr lang="en-GB" sz="1800" dirty="0"/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ru-RU" sz="1800" dirty="0"/>
              <a:t>Прогнозы уточняются на скользящей основе (ежемесячно и еженедельно</a:t>
            </a:r>
            <a:r>
              <a:rPr lang="en-GB" sz="1800" dirty="0"/>
              <a:t>)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ru-RU" sz="1800" dirty="0"/>
              <a:t>Включая окончание года и начало следующего года. </a:t>
            </a:r>
            <a:endParaRPr lang="en-GB" sz="1800" dirty="0"/>
          </a:p>
          <a:p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2891" y="2743204"/>
            <a:ext cx="548688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2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7696200" cy="1219200"/>
          </a:xfrm>
        </p:spPr>
        <p:txBody>
          <a:bodyPr/>
          <a:lstStyle/>
          <a:p>
            <a:r>
              <a:rPr lang="ru-RU" sz="3200" dirty="0"/>
              <a:t>Построение прогноза</a:t>
            </a:r>
            <a:endParaRPr lang="en-GB" sz="3200" dirty="0"/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343399" cy="4234742"/>
          </a:xfrm>
        </p:spPr>
        <p:txBody>
          <a:bodyPr>
            <a:noAutofit/>
          </a:bodyPr>
          <a:lstStyle/>
          <a:p>
            <a:pPr>
              <a:spcBef>
                <a:spcPts val="450"/>
              </a:spcBef>
              <a:defRPr/>
            </a:pPr>
            <a:r>
              <a:rPr lang="ru-RU" sz="2000" dirty="0"/>
              <a:t>Выявление сезонных факторов</a:t>
            </a:r>
            <a:r>
              <a:rPr lang="en-GB" sz="2000" dirty="0"/>
              <a:t>, </a:t>
            </a:r>
            <a:r>
              <a:rPr lang="ru-RU" sz="2000" dirty="0"/>
              <a:t>изучение характерных особенностей разных периодов</a:t>
            </a:r>
            <a:endParaRPr lang="en-GB" sz="2000" dirty="0"/>
          </a:p>
          <a:p>
            <a:pPr lvl="1">
              <a:spcBef>
                <a:spcPts val="450"/>
              </a:spcBef>
              <a:defRPr/>
            </a:pPr>
            <a:r>
              <a:rPr lang="ru-RU" sz="1800" dirty="0"/>
              <a:t>Ежемесячные выплаты заработной платы</a:t>
            </a:r>
            <a:r>
              <a:rPr lang="en-GB" sz="1800" dirty="0"/>
              <a:t>; </a:t>
            </a:r>
            <a:r>
              <a:rPr lang="ru-RU" sz="1800" dirty="0"/>
              <a:t>выплаты регулярных социальных пособий или пенсий</a:t>
            </a:r>
            <a:endParaRPr lang="en-GB" sz="1800" dirty="0"/>
          </a:p>
          <a:p>
            <a:pPr lvl="1">
              <a:spcBef>
                <a:spcPts val="450"/>
              </a:spcBef>
              <a:defRPr/>
            </a:pPr>
            <a:r>
              <a:rPr lang="ru-RU" sz="1800" dirty="0"/>
              <a:t>Некоторые другие расходы (например, предоставление поддержки сельхозпроизводителям) могут иметь сезонный характер</a:t>
            </a:r>
            <a:endParaRPr lang="en-GB" sz="1800" dirty="0"/>
          </a:p>
          <a:p>
            <a:pPr lvl="1">
              <a:spcBef>
                <a:spcPts val="450"/>
              </a:spcBef>
              <a:defRPr/>
            </a:pPr>
            <a:r>
              <a:rPr lang="ru-RU" sz="1800" dirty="0"/>
              <a:t>Дни уплаты налогов</a:t>
            </a:r>
            <a:endParaRPr lang="en-GB" sz="1800" dirty="0"/>
          </a:p>
          <a:p>
            <a:pPr lvl="1">
              <a:spcBef>
                <a:spcPts val="450"/>
              </a:spcBef>
              <a:defRPr/>
            </a:pPr>
            <a:r>
              <a:rPr lang="ru-RU" sz="1800" dirty="0"/>
              <a:t>Учет опыта предыдущих лет </a:t>
            </a:r>
            <a:r>
              <a:rPr lang="en-GB" sz="1800" dirty="0"/>
              <a:t>(</a:t>
            </a:r>
            <a:r>
              <a:rPr lang="ru-RU" sz="1800" dirty="0"/>
              <a:t>см далее</a:t>
            </a:r>
            <a:r>
              <a:rPr lang="en-GB" sz="1800" dirty="0"/>
              <a:t>) </a:t>
            </a:r>
          </a:p>
          <a:p>
            <a:pPr>
              <a:spcBef>
                <a:spcPts val="450"/>
              </a:spcBef>
              <a:defRPr/>
            </a:pPr>
            <a:r>
              <a:rPr lang="ru-RU" sz="2000" dirty="0"/>
              <a:t>Как справиться с резким увеличением потоков в конце года</a:t>
            </a:r>
            <a:r>
              <a:rPr lang="en-GB" sz="2000" dirty="0"/>
              <a:t>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990600"/>
            <a:ext cx="4572000" cy="4234742"/>
          </a:xfrm>
        </p:spPr>
        <p:txBody>
          <a:bodyPr/>
          <a:lstStyle/>
          <a:p>
            <a:pPr>
              <a:spcBef>
                <a:spcPts val="450"/>
              </a:spcBef>
              <a:defRPr/>
            </a:pPr>
            <a:r>
              <a:rPr lang="ru-RU" sz="2000" dirty="0"/>
              <a:t>Выявление отдельных крупных потоков</a:t>
            </a:r>
            <a:r>
              <a:rPr lang="en-GB" sz="2000" dirty="0"/>
              <a:t>  </a:t>
            </a:r>
          </a:p>
          <a:p>
            <a:pPr lvl="1">
              <a:spcBef>
                <a:spcPts val="450"/>
              </a:spcBef>
              <a:defRPr/>
            </a:pPr>
            <a:r>
              <a:rPr lang="ru-RU" sz="1800" dirty="0"/>
              <a:t>Некоторые можно определить очень точно</a:t>
            </a:r>
            <a:endParaRPr lang="en-GB" sz="1800" dirty="0"/>
          </a:p>
          <a:p>
            <a:pPr lvl="2">
              <a:spcBef>
                <a:spcPts val="450"/>
              </a:spcBef>
              <a:defRPr/>
            </a:pPr>
            <a:r>
              <a:rPr lang="ru-RU" sz="1800" dirty="0"/>
              <a:t>Налоговые платежи крупнейших компаний</a:t>
            </a:r>
            <a:endParaRPr lang="en-GB" sz="1800" dirty="0"/>
          </a:p>
          <a:p>
            <a:pPr lvl="2">
              <a:spcBef>
                <a:spcPts val="450"/>
              </a:spcBef>
              <a:defRPr/>
            </a:pPr>
            <a:r>
              <a:rPr lang="ru-RU" sz="1800" dirty="0"/>
              <a:t>Платежи по обслуживанию долга</a:t>
            </a:r>
            <a:r>
              <a:rPr lang="en-GB" sz="1800" dirty="0"/>
              <a:t> (</a:t>
            </a:r>
            <a:r>
              <a:rPr lang="ru-RU" sz="1800" dirty="0"/>
              <a:t>также некоторые поступления от доноров и гранты</a:t>
            </a:r>
            <a:r>
              <a:rPr lang="en-GB" sz="1800" dirty="0"/>
              <a:t>)</a:t>
            </a:r>
          </a:p>
          <a:p>
            <a:pPr lvl="2">
              <a:spcBef>
                <a:spcPts val="450"/>
              </a:spcBef>
              <a:defRPr/>
            </a:pPr>
            <a:r>
              <a:rPr lang="ru-RU" sz="1800" dirty="0"/>
              <a:t>Трансферты нижестоящим бюджетам</a:t>
            </a:r>
            <a:endParaRPr lang="en-GB" sz="1800" dirty="0"/>
          </a:p>
          <a:p>
            <a:pPr marL="517922" lvl="1" indent="-175022">
              <a:spcBef>
                <a:spcPts val="450"/>
              </a:spcBef>
              <a:defRPr/>
            </a:pPr>
            <a:r>
              <a:rPr lang="ru-RU" sz="1800" dirty="0"/>
              <a:t>Платежи по крупным государственным проектам</a:t>
            </a:r>
            <a:endParaRPr lang="en-GB" sz="1800" dirty="0"/>
          </a:p>
          <a:p>
            <a:pPr lvl="2">
              <a:spcBef>
                <a:spcPts val="450"/>
              </a:spcBef>
              <a:defRPr/>
            </a:pPr>
            <a:r>
              <a:rPr lang="ru-RU" sz="1800" dirty="0"/>
              <a:t>Установление контактов с  крупными проектными офисами</a:t>
            </a:r>
            <a:endParaRPr lang="en-GB" sz="1800" dirty="0"/>
          </a:p>
          <a:p>
            <a:pPr lvl="1">
              <a:spcBef>
                <a:spcPts val="450"/>
              </a:spcBef>
              <a:defRPr/>
            </a:pPr>
            <a:endParaRPr lang="en-GB" sz="1800" dirty="0"/>
          </a:p>
          <a:p>
            <a:endParaRPr lang="en-GB" sz="4000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 bwMode="auto">
          <a:xfrm>
            <a:off x="381000" y="5791200"/>
            <a:ext cx="8259150" cy="10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450"/>
              </a:spcBef>
              <a:defRPr/>
            </a:pPr>
            <a:r>
              <a:rPr lang="ru-RU" sz="2000" dirty="0"/>
              <a:t>Линейные министерства и органы, осуществляющие сбор доходов, должны сотрудничать друг с другом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1959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  <p:bldP spid="6" grpId="0" build="p"/>
      <p:bldP spid="10" grpId="0"/>
    </p:bldLst>
  </p:timing>
</p:sld>
</file>

<file path=ppt/theme/theme1.xml><?xml version="1.0" encoding="utf-8"?>
<a:theme xmlns:a="http://schemas.openxmlformats.org/drawingml/2006/main" name="Default Design">
  <a:themeElements>
    <a:clrScheme name="Custom 2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efault Design">
      <a:majorFont>
        <a:latin typeface="NewBskvll BT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26025</TotalTime>
  <Words>4778</Words>
  <Application>Microsoft Office PowerPoint</Application>
  <PresentationFormat>On-screen Show (4:3)</PresentationFormat>
  <Paragraphs>935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CopprplGoth BT</vt:lpstr>
      <vt:lpstr>Garamond</vt:lpstr>
      <vt:lpstr>NewBskvll BT</vt:lpstr>
      <vt:lpstr>Times New Roman</vt:lpstr>
      <vt:lpstr>Trebuchet MS</vt:lpstr>
      <vt:lpstr>Wingdings</vt:lpstr>
      <vt:lpstr>Default Design</vt:lpstr>
      <vt:lpstr>Прогнозирование движения  денежных средств:  почему, как и для чего это делается?</vt:lpstr>
      <vt:lpstr>Содержание</vt:lpstr>
      <vt:lpstr>Прогнозирование потоков денежных средств</vt:lpstr>
      <vt:lpstr>Некоторые отличия</vt:lpstr>
      <vt:lpstr>Финансовое программирование и прогнозирование движения денежных средств</vt:lpstr>
      <vt:lpstr>Содержание</vt:lpstr>
      <vt:lpstr>Разработка прогнозов движения средств</vt:lpstr>
      <vt:lpstr>Прогнозирование движения средств: горизонт</vt:lpstr>
      <vt:lpstr>Построение прогноза</vt:lpstr>
      <vt:lpstr>Министерства, администраторы доходов и прогнозы</vt:lpstr>
      <vt:lpstr>Прогнозирование движения средств: информационное взаимодействие</vt:lpstr>
      <vt:lpstr>Роль эконометрических моделей</vt:lpstr>
      <vt:lpstr>Характерную динамику прошлых периодов следует использовать с осторожностью!</vt:lpstr>
      <vt:lpstr>Еще один пример</vt:lpstr>
      <vt:lpstr>Выявление максимальных совокупных расходов внутри месяца</vt:lpstr>
      <vt:lpstr>Некоторые другие методы прогнозирования</vt:lpstr>
      <vt:lpstr>Содержание</vt:lpstr>
      <vt:lpstr>Прогнозирование: ресурсы</vt:lpstr>
      <vt:lpstr>Анализ качества прогноза и его погрешности</vt:lpstr>
      <vt:lpstr>Качество прогнозирования</vt:lpstr>
      <vt:lpstr>Управление прогнозными данными</vt:lpstr>
      <vt:lpstr>Учет обязательств и прогнозирование</vt:lpstr>
      <vt:lpstr>Содержание</vt:lpstr>
      <vt:lpstr>Использование прогнозов в работе…</vt:lpstr>
      <vt:lpstr>Управление отклонениями от прогноза</vt:lpstr>
      <vt:lpstr>Комитет по координации ликвидности</vt:lpstr>
      <vt:lpstr>Представление прогноза 1/2</vt:lpstr>
      <vt:lpstr>Представление прогноза 2/2</vt:lpstr>
      <vt:lpstr>Приложения </vt:lpstr>
      <vt:lpstr>Приложение 1. Составление кассового плана</vt:lpstr>
      <vt:lpstr>Типичный годовой кассовый план</vt:lpstr>
      <vt:lpstr>Приложение 2. Примеры прогнозов</vt:lpstr>
      <vt:lpstr>Приложение 3.  Пример шаблона прогнозирования доходов</vt:lpstr>
      <vt:lpstr>Приложение 4. Задачи отдела прогнозирования</vt:lpstr>
    </vt:vector>
  </TitlesOfParts>
  <Company>HM Treasury Debt Management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WilliaM</dc:creator>
  <cp:lastModifiedBy>Yelena Slizhevskaya</cp:lastModifiedBy>
  <cp:revision>447</cp:revision>
  <cp:lastPrinted>1998-02-19T11:56:28Z</cp:lastPrinted>
  <dcterms:created xsi:type="dcterms:W3CDTF">2000-04-03T13:51:06Z</dcterms:created>
  <dcterms:modified xsi:type="dcterms:W3CDTF">2018-10-28T07:09:36Z</dcterms:modified>
</cp:coreProperties>
</file>